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 id="2147483676" r:id="rId2"/>
  </p:sldMasterIdLst>
  <p:notesMasterIdLst>
    <p:notesMasterId r:id="rId51"/>
  </p:notesMasterIdLst>
  <p:handoutMasterIdLst>
    <p:handoutMasterId r:id="rId52"/>
  </p:handoutMasterIdLst>
  <p:sldIdLst>
    <p:sldId id="259" r:id="rId3"/>
    <p:sldId id="2066" r:id="rId4"/>
    <p:sldId id="718" r:id="rId5"/>
    <p:sldId id="2057" r:id="rId6"/>
    <p:sldId id="707" r:id="rId7"/>
    <p:sldId id="751" r:id="rId8"/>
    <p:sldId id="264" r:id="rId9"/>
    <p:sldId id="2307" r:id="rId10"/>
    <p:sldId id="2308" r:id="rId11"/>
    <p:sldId id="266" r:id="rId12"/>
    <p:sldId id="268" r:id="rId13"/>
    <p:sldId id="274" r:id="rId14"/>
    <p:sldId id="272" r:id="rId15"/>
    <p:sldId id="402" r:id="rId16"/>
    <p:sldId id="1989" r:id="rId17"/>
    <p:sldId id="1990" r:id="rId18"/>
    <p:sldId id="2033" r:id="rId19"/>
    <p:sldId id="2074" r:id="rId20"/>
    <p:sldId id="752" r:id="rId21"/>
    <p:sldId id="281" r:id="rId22"/>
    <p:sldId id="2071" r:id="rId23"/>
    <p:sldId id="753" r:id="rId24"/>
    <p:sldId id="2029" r:id="rId25"/>
    <p:sldId id="353" r:id="rId26"/>
    <p:sldId id="2316" r:id="rId27"/>
    <p:sldId id="2042" r:id="rId28"/>
    <p:sldId id="370" r:id="rId29"/>
    <p:sldId id="360" r:id="rId30"/>
    <p:sldId id="2000" r:id="rId31"/>
    <p:sldId id="2326" r:id="rId32"/>
    <p:sldId id="2330" r:id="rId33"/>
    <p:sldId id="2327" r:id="rId34"/>
    <p:sldId id="2337" r:id="rId35"/>
    <p:sldId id="1981" r:id="rId36"/>
    <p:sldId id="2317" r:id="rId37"/>
    <p:sldId id="2338" r:id="rId38"/>
    <p:sldId id="2311" r:id="rId39"/>
    <p:sldId id="2312" r:id="rId40"/>
    <p:sldId id="284" r:id="rId41"/>
    <p:sldId id="290" r:id="rId42"/>
    <p:sldId id="291" r:id="rId43"/>
    <p:sldId id="292" r:id="rId44"/>
    <p:sldId id="293" r:id="rId45"/>
    <p:sldId id="294" r:id="rId46"/>
    <p:sldId id="390" r:id="rId47"/>
    <p:sldId id="300" r:id="rId48"/>
    <p:sldId id="713" r:id="rId49"/>
    <p:sldId id="31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7" autoAdjust="0"/>
    <p:restoredTop sz="94712" autoAdjust="0"/>
  </p:normalViewPr>
  <p:slideViewPr>
    <p:cSldViewPr snapToGrid="0" snapToObjects="1">
      <p:cViewPr varScale="1">
        <p:scale>
          <a:sx n="61" d="100"/>
          <a:sy n="61" d="100"/>
        </p:scale>
        <p:origin x="772" y="72"/>
      </p:cViewPr>
      <p:guideLst/>
    </p:cSldViewPr>
  </p:slideViewPr>
  <p:outlineViewPr>
    <p:cViewPr>
      <p:scale>
        <a:sx n="33" d="100"/>
        <a:sy n="33" d="100"/>
      </p:scale>
      <p:origin x="0" y="-4224"/>
    </p:cViewPr>
  </p:outlineViewPr>
  <p:notesTextViewPr>
    <p:cViewPr>
      <p:scale>
        <a:sx n="3" d="2"/>
        <a:sy n="3" d="2"/>
      </p:scale>
      <p:origin x="0" y="0"/>
    </p:cViewPr>
  </p:notesTextViewPr>
  <p:sorterViewPr>
    <p:cViewPr varScale="1">
      <p:scale>
        <a:sx n="1" d="1"/>
        <a:sy n="1" d="1"/>
      </p:scale>
      <p:origin x="0" y="-16680"/>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6/28/2023</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308781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3F0E3-3FA8-BD4F-B8DD-ADE11F34F229}" type="slidenum">
              <a:rPr lang="en-US" smtClean="0"/>
              <a:t>23</a:t>
            </a:fld>
            <a:endParaRPr lang="en-US"/>
          </a:p>
        </p:txBody>
      </p:sp>
    </p:spTree>
    <p:extLst>
      <p:ext uri="{BB962C8B-B14F-4D97-AF65-F5344CB8AC3E}">
        <p14:creationId xmlns:p14="http://schemas.microsoft.com/office/powerpoint/2010/main" val="300278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26</a:t>
            </a:fld>
            <a:endParaRPr lang="en-US"/>
          </a:p>
        </p:txBody>
      </p:sp>
    </p:spTree>
    <p:extLst>
      <p:ext uri="{BB962C8B-B14F-4D97-AF65-F5344CB8AC3E}">
        <p14:creationId xmlns:p14="http://schemas.microsoft.com/office/powerpoint/2010/main" val="380851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27</a:t>
            </a:fld>
            <a:endParaRPr lang="en-US"/>
          </a:p>
        </p:txBody>
      </p:sp>
    </p:spTree>
    <p:extLst>
      <p:ext uri="{BB962C8B-B14F-4D97-AF65-F5344CB8AC3E}">
        <p14:creationId xmlns:p14="http://schemas.microsoft.com/office/powerpoint/2010/main" val="194131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23793A62-AA7E-5A4D-A43E-DF1B3593C4E5}" type="datetime1">
              <a:rPr lang="en-US" smtClean="0"/>
              <a:t>6/28/2023</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23793A62-AA7E-5A4D-A43E-DF1B3593C4E5}" type="datetime1">
              <a:rPr lang="en-US" smtClean="0"/>
              <a:t>6/28/2023</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Presenter | Presentation Title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dirty="0"/>
              <a:t>M. Vretenar | NIMMS</a:t>
            </a:r>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Presenter | Presentation Title</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33493"/>
            <a:ext cx="10969139" cy="722764"/>
          </a:xfrm>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a:xfrm>
            <a:off x="609600" y="1158241"/>
            <a:ext cx="10969139" cy="4834787"/>
          </a:xfrm>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733621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1537" y="1651246"/>
            <a:ext cx="11073409" cy="2673865"/>
          </a:xfrm>
        </p:spPr>
        <p:txBody>
          <a:bodyPr anchor="ctr">
            <a:normAutofit/>
          </a:bodyPr>
          <a:lstStyle>
            <a:lvl1pPr algn="l">
              <a:lnSpc>
                <a:spcPct val="85000"/>
              </a:lnSpc>
              <a:defRPr sz="4000" b="1"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it-IT" dirty="0"/>
              <a:t>TITLE</a:t>
            </a:r>
            <a:endParaRPr lang="en-US" dirty="0"/>
          </a:p>
        </p:txBody>
      </p:sp>
      <p:sp>
        <p:nvSpPr>
          <p:cNvPr id="3" name="Subtitle 2"/>
          <p:cNvSpPr>
            <a:spLocks noGrp="1"/>
          </p:cNvSpPr>
          <p:nvPr>
            <p:ph type="subTitle" idx="1" hasCustomPrompt="1"/>
          </p:nvPr>
        </p:nvSpPr>
        <p:spPr>
          <a:xfrm>
            <a:off x="541538" y="4455620"/>
            <a:ext cx="11073408"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dirty="0"/>
              <a:t>AUTHOR NAME</a:t>
            </a:r>
            <a:endParaRPr lang="en-US" dirty="0"/>
          </a:p>
        </p:txBody>
      </p:sp>
      <p:sp>
        <p:nvSpPr>
          <p:cNvPr id="18" name="Rectangle 6"/>
          <p:cNvSpPr/>
          <p:nvPr userDrawn="1"/>
        </p:nvSpPr>
        <p:spPr>
          <a:xfrm>
            <a:off x="1" y="6400800"/>
            <a:ext cx="12192000" cy="457200"/>
          </a:xfrm>
          <a:prstGeom prst="rect">
            <a:avLst/>
          </a:prstGeom>
          <a:solidFill>
            <a:srgbClr val="67C9F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8"/>
          <p:cNvSpPr/>
          <p:nvPr userDrawn="1"/>
        </p:nvSpPr>
        <p:spPr>
          <a:xfrm>
            <a:off x="0" y="6334316"/>
            <a:ext cx="12192001" cy="65998"/>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BE1BC7D-DDBF-4ECD-9465-702FF7643EEF}" type="datetime1">
              <a:rPr lang="it-IT" smtClean="0"/>
              <a:t>28/06/2023</a:t>
            </a:fld>
            <a:endParaRPr lang="it-IT" dirty="0"/>
          </a:p>
        </p:txBody>
      </p:sp>
      <p:sp>
        <p:nvSpPr>
          <p:cNvPr id="21"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22" name="Rectangle 8"/>
          <p:cNvSpPr/>
          <p:nvPr userDrawn="1"/>
        </p:nvSpPr>
        <p:spPr>
          <a:xfrm>
            <a:off x="-1" y="6305866"/>
            <a:ext cx="12192001"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Immagin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81022" y="-51247"/>
            <a:ext cx="2229954" cy="1115334"/>
          </a:xfrm>
          <a:prstGeom prst="rect">
            <a:avLst/>
          </a:prstGeom>
        </p:spPr>
      </p:pic>
      <p:cxnSp>
        <p:nvCxnSpPr>
          <p:cNvPr id="30" name="Straight Connector 9"/>
          <p:cNvCxnSpPr/>
          <p:nvPr userDrawn="1"/>
        </p:nvCxnSpPr>
        <p:spPr>
          <a:xfrm>
            <a:off x="1193532" y="439227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6" name="Immagin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5803" y="5650938"/>
            <a:ext cx="5042417" cy="586217"/>
          </a:xfrm>
          <a:prstGeom prst="rect">
            <a:avLst/>
          </a:prstGeom>
        </p:spPr>
      </p:pic>
    </p:spTree>
    <p:extLst>
      <p:ext uri="{BB962C8B-B14F-4D97-AF65-F5344CB8AC3E}">
        <p14:creationId xmlns:p14="http://schemas.microsoft.com/office/powerpoint/2010/main" val="1876096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539" y="286603"/>
            <a:ext cx="11073408" cy="1450757"/>
          </a:xfrm>
        </p:spPr>
        <p:txBody>
          <a:bodyPr anchor="ctr">
            <a:normAutofit/>
          </a:bodyPr>
          <a:lstStyle>
            <a:lvl1pPr>
              <a:defRPr sz="3000">
                <a:latin typeface="Arial" panose="020B0604020202020204" pitchFamily="34" charset="0"/>
                <a:cs typeface="Arial" panose="020B0604020202020204" pitchFamily="34" charset="0"/>
              </a:defRPr>
            </a:lvl1pPr>
          </a:lstStyle>
          <a:p>
            <a:r>
              <a:rPr lang="it-IT" dirty="0"/>
              <a:t>FARE CLIC PER MODIFICARE LO STILE DEL TITOLO</a:t>
            </a:r>
            <a:endParaRPr lang="en-US" dirty="0"/>
          </a:p>
        </p:txBody>
      </p:sp>
      <p:sp>
        <p:nvSpPr>
          <p:cNvPr id="3" name="Date Placeholder 2"/>
          <p:cNvSpPr>
            <a:spLocks noGrp="1"/>
          </p:cNvSpPr>
          <p:nvPr>
            <p:ph type="dt" sz="half" idx="10"/>
          </p:nvPr>
        </p:nvSpPr>
        <p:spPr/>
        <p:txBody>
          <a:bodyPr/>
          <a:lstStyle/>
          <a:p>
            <a:fld id="{C2493A9E-C768-4E41-B3A1-AD51A73D1C5A}" type="datetime1">
              <a:rPr lang="it-IT" smtClean="0"/>
              <a:t>28/06/2023</a:t>
            </a:fld>
            <a:endParaRPr lang="it-IT"/>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6" name="Immagin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8" name="Immagin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3029604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41537" y="286603"/>
            <a:ext cx="11073409" cy="1450757"/>
          </a:xfrm>
        </p:spPr>
        <p:txBody>
          <a:bodyPr anchor="ctr">
            <a:normAutofit/>
          </a:bodyPr>
          <a:lstStyle>
            <a:lvl1pPr algn="l" defTabSz="914400" rtl="0" eaLnBrk="1" latinLnBrk="0" hangingPunct="1">
              <a:lnSpc>
                <a:spcPct val="85000"/>
              </a:lnSpc>
              <a:spcBef>
                <a:spcPct val="0"/>
              </a:spcBef>
              <a:buNone/>
              <a:defRPr lang="it-IT" sz="3000" kern="1200" spc="-50" baseline="0" dirty="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it-IT" dirty="0"/>
              <a:t>FARE CLIC PER MODIFICARE LO STILE DEL TITOLO</a:t>
            </a:r>
          </a:p>
        </p:txBody>
      </p:sp>
      <p:sp>
        <p:nvSpPr>
          <p:cNvPr id="3" name="Segnaposto contenuto 2"/>
          <p:cNvSpPr>
            <a:spLocks noGrp="1"/>
          </p:cNvSpPr>
          <p:nvPr>
            <p:ph idx="1"/>
          </p:nvPr>
        </p:nvSpPr>
        <p:spPr>
          <a:xfrm>
            <a:off x="541537" y="1845734"/>
            <a:ext cx="11073409" cy="3641809"/>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p:txBody>
      </p:sp>
      <p:sp>
        <p:nvSpPr>
          <p:cNvPr id="4" name="Segnaposto data 3"/>
          <p:cNvSpPr>
            <a:spLocks noGrp="1"/>
          </p:cNvSpPr>
          <p:nvPr>
            <p:ph type="dt" sz="half" idx="10"/>
          </p:nvPr>
        </p:nvSpPr>
        <p:spPr/>
        <p:txBody>
          <a:bodyPr/>
          <a:lstStyle/>
          <a:p>
            <a:fld id="{2F5F5B08-F7E1-47E3-AC3C-9CB5582ACB44}" type="datetime1">
              <a:rPr lang="it-IT" smtClean="0"/>
              <a:t>28/06/2023</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8" name="Immagin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11" name="Immagin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1311067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41538" y="457200"/>
            <a:ext cx="11073408" cy="1229557"/>
          </a:xfrm>
        </p:spPr>
        <p:txBody>
          <a:bodyPr anchor="ctr">
            <a:noAutofit/>
          </a:bodyPr>
          <a:lstStyle>
            <a:lvl1pPr>
              <a:defRPr sz="3000">
                <a:latin typeface="Arial" panose="020B0604020202020204" pitchFamily="34" charset="0"/>
                <a:cs typeface="Arial" panose="020B0604020202020204" pitchFamily="34" charset="0"/>
              </a:defRPr>
            </a:lvl1pPr>
          </a:lstStyle>
          <a:p>
            <a:r>
              <a:rPr lang="it-IT" dirty="0"/>
              <a:t>FARE CLIC PER MODIFICARE LO STILE DEL TITOLO</a:t>
            </a:r>
          </a:p>
        </p:txBody>
      </p:sp>
      <p:sp>
        <p:nvSpPr>
          <p:cNvPr id="3" name="Segnaposto immagine 2"/>
          <p:cNvSpPr>
            <a:spLocks noGrp="1"/>
          </p:cNvSpPr>
          <p:nvPr>
            <p:ph type="pic" idx="1"/>
          </p:nvPr>
        </p:nvSpPr>
        <p:spPr>
          <a:xfrm>
            <a:off x="5183187" y="1819922"/>
            <a:ext cx="6431759" cy="3778803"/>
          </a:xfrm>
        </p:spPr>
        <p:txBody>
          <a:bodyPr>
            <a:normAutofit/>
          </a:bodyPr>
          <a:lstStyle>
            <a:lvl1pPr marL="0" indent="0">
              <a:buNone/>
              <a:defRPr sz="3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541538" y="1819922"/>
            <a:ext cx="4230487" cy="3778803"/>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a:lstStyle/>
          <a:p>
            <a:fld id="{6B2EFBE5-16BA-4121-9014-946DDBFC04C4}" type="datetime1">
              <a:rPr lang="it-IT" smtClean="0"/>
              <a:t>28/06/2023</a:t>
            </a:fld>
            <a:endParaRPr lang="it-IT" dirty="0"/>
          </a:p>
        </p:txBody>
      </p:sp>
      <p:sp>
        <p:nvSpPr>
          <p:cNvPr id="6" name="Segnaposto piè di pagina 5"/>
          <p:cNvSpPr>
            <a:spLocks noGrp="1"/>
          </p:cNvSpPr>
          <p:nvPr>
            <p:ph type="ftr" sz="quarter" idx="11"/>
          </p:nvPr>
        </p:nvSpPr>
        <p:spPr/>
        <p:txBody>
          <a:bodyPr/>
          <a:lstStyle/>
          <a:p>
            <a:endParaRPr lang="it-IT"/>
          </a:p>
        </p:txBody>
      </p:sp>
      <p:sp>
        <p:nvSpPr>
          <p:cNvPr id="8"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9" name="Immagin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10" name="Immagin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934720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1537" y="1651246"/>
            <a:ext cx="11073409" cy="2673865"/>
          </a:xfrm>
        </p:spPr>
        <p:txBody>
          <a:bodyPr anchor="ctr">
            <a:normAutofit/>
          </a:bodyPr>
          <a:lstStyle>
            <a:lvl1pPr algn="l">
              <a:lnSpc>
                <a:spcPct val="85000"/>
              </a:lnSpc>
              <a:defRPr sz="4000" b="1"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it-IT" dirty="0"/>
              <a:t>THANK YOU</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6"/>
          <p:cNvSpPr/>
          <p:nvPr userDrawn="1"/>
        </p:nvSpPr>
        <p:spPr>
          <a:xfrm>
            <a:off x="1" y="6400800"/>
            <a:ext cx="12192000" cy="457200"/>
          </a:xfrm>
          <a:prstGeom prst="rect">
            <a:avLst/>
          </a:prstGeom>
          <a:solidFill>
            <a:srgbClr val="67C9F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8"/>
          <p:cNvSpPr/>
          <p:nvPr userDrawn="1"/>
        </p:nvSpPr>
        <p:spPr>
          <a:xfrm>
            <a:off x="0" y="6334316"/>
            <a:ext cx="12192001" cy="65998"/>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8"/>
          <p:cNvSpPr/>
          <p:nvPr userDrawn="1"/>
        </p:nvSpPr>
        <p:spPr>
          <a:xfrm>
            <a:off x="-1" y="6305866"/>
            <a:ext cx="12192001"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magin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11" name="Immagin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2358398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a:noFill/>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3612164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a:noFill/>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M. Vretenar | NIMMS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M. Vretenar | NIMMS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Presenter | Presentation Title</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884583"/>
          </a:xfrm>
          <a:prstGeom prst="rect">
            <a:avLst/>
          </a:prstGeom>
          <a:solidFill>
            <a:srgbClr val="FFC000"/>
          </a:solidFill>
        </p:spPr>
        <p:txBody>
          <a:bodyPr vert="horz" lIns="0" tIns="0" rIns="0" bIns="0" rtlCol="0" anchor="ctr" anchorCtr="0">
            <a:noAutofit/>
          </a:bodyPr>
          <a:lstStyle/>
          <a:p>
            <a:r>
              <a:rPr lang="en-US" dirty="0"/>
              <a:t>Click to edit Master title style</a:t>
            </a:r>
          </a:p>
        </p:txBody>
      </p:sp>
      <p:pic>
        <p:nvPicPr>
          <p:cNvPr id="5" name="Picture 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50851"/>
            <a:ext cx="631160" cy="365125"/>
          </a:xfrm>
          <a:prstGeom prst="rect">
            <a:avLst/>
          </a:prstGeom>
        </p:spPr>
        <p:txBody>
          <a:bodyPr vert="horz" lIns="0" tIns="0" rIns="0" bIns="0" rtlCol="0" anchor="ctr"/>
          <a:lstStyle>
            <a:lvl1pPr algn="r">
              <a:defRPr sz="1000">
                <a:solidFill>
                  <a:schemeClr val="bg1"/>
                </a:solidFill>
              </a:defRPr>
            </a:lvl1pPr>
          </a:lstStyle>
          <a:p>
            <a:fld id="{23793A62-AA7E-5A4D-A43E-DF1B3593C4E5}" type="datetime1">
              <a:rPr lang="en-US" smtClean="0"/>
              <a:t>6/28/2023</a:t>
            </a:fld>
            <a:endParaRPr lang="en-US" dirty="0"/>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r>
              <a:rPr lang="en-US" dirty="0"/>
              <a:t>M. Vretenar | NIMMS</a:t>
            </a:r>
          </a:p>
        </p:txBody>
      </p:sp>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4"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 id="2147483675" r:id="rId22"/>
  </p:sldLayoutIdLst>
  <p:hf hdr="0"/>
  <p:txStyles>
    <p:titleStyle>
      <a:lvl1pPr marL="360000"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rgbClr val="67C9F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Arial" panose="020B0604020202020204" pitchFamily="34" charset="0"/>
                <a:cs typeface="Arial" panose="020B0604020202020204" pitchFamily="34" charset="0"/>
              </a:defRPr>
            </a:lvl1pPr>
          </a:lstStyle>
          <a:p>
            <a:fld id="{47F50668-7C7A-4E04-AF8E-2281C5E456CB}" type="datetime1">
              <a:rPr lang="it-IT" smtClean="0"/>
              <a:pPr/>
              <a:t>28/06/2023</a:t>
            </a:fld>
            <a:endParaRPr lang="it-IT"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Arial" panose="020B0604020202020204" pitchFamily="34" charset="0"/>
                <a:cs typeface="Arial" panose="020B0604020202020204" pitchFamily="34" charset="0"/>
              </a:defRPr>
            </a:lvl1pPr>
          </a:lstStyle>
          <a:p>
            <a:endParaRPr lang="it-IT"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8"/>
          <p:cNvSpPr/>
          <p:nvPr userDrawn="1"/>
        </p:nvSpPr>
        <p:spPr>
          <a:xfrm>
            <a:off x="-1" y="6305866"/>
            <a:ext cx="12192001"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4"/>
          <p:cNvSpPr>
            <a:spLocks noGrp="1"/>
          </p:cNvSpPr>
          <p:nvPr>
            <p:ph type="sldNum" sz="quarter" idx="4"/>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spTree>
    <p:extLst>
      <p:ext uri="{BB962C8B-B14F-4D97-AF65-F5344CB8AC3E}">
        <p14:creationId xmlns:p14="http://schemas.microsoft.com/office/powerpoint/2010/main" val="12804789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97" r:id="rId6"/>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2.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2.xml"/><Relationship Id="rId5" Type="http://schemas.openxmlformats.org/officeDocument/2006/relationships/image" Target="../media/image38.jpe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cid:3C546BE3-A808-49E6-8DBA-37AF9024FBA6" TargetMode="External"/><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2.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emf"/><Relationship Id="rId1" Type="http://schemas.openxmlformats.org/officeDocument/2006/relationships/slideLayout" Target="../slideLayouts/slideLayout2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emf"/><Relationship Id="rId9" Type="http://schemas.openxmlformats.org/officeDocument/2006/relationships/image" Target="../media/image77.jpeg"/></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hyperlink" Target="http://cds.cern.ch/record/2748083?ln=en" TargetMode="External"/><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 Id="rId5" Type="http://schemas.openxmlformats.org/officeDocument/2006/relationships/image" Target="../media/image117.png"/><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2.xml"/><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2.xml"/><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2.xml"/><Relationship Id="rId6" Type="http://schemas.openxmlformats.org/officeDocument/2006/relationships/image" Target="../media/image124.jpeg"/><Relationship Id="rId5" Type="http://schemas.openxmlformats.org/officeDocument/2006/relationships/image" Target="../media/image38.jpe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2.xml"/><Relationship Id="rId4" Type="http://schemas.openxmlformats.org/officeDocument/2006/relationships/image" Target="../media/image127.gif"/></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gif"/><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 Id="rId4" Type="http://schemas.openxmlformats.org/officeDocument/2006/relationships/image" Target="../media/image132.jpeg"/></Relationships>
</file>

<file path=ppt/slides/_rels/slide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10113" y="0"/>
            <a:ext cx="12171774" cy="552344"/>
          </a:xfrm>
          <a:solidFill>
            <a:srgbClr val="0070C0"/>
          </a:solidFill>
        </p:spPr>
        <p:txBody>
          <a:bodyPr/>
          <a:lstStyle/>
          <a:p>
            <a:pPr algn="l"/>
            <a:r>
              <a:rPr lang="en-US" sz="2800" dirty="0"/>
              <a:t>  Maurizio Vretenar </a:t>
            </a:r>
            <a:r>
              <a:rPr lang="en-US" dirty="0"/>
              <a:t>CERN    		     				</a:t>
            </a:r>
            <a:r>
              <a:rPr lang="it-IT" dirty="0"/>
              <a:t>Scuola F. </a:t>
            </a:r>
            <a:r>
              <a:rPr lang="it-IT" dirty="0" err="1"/>
              <a:t>Bonaudi</a:t>
            </a:r>
            <a:r>
              <a:rPr lang="it-IT" dirty="0"/>
              <a:t>, Cogne, 30.6.2023 </a:t>
            </a:r>
            <a:endParaRPr lang="en-US" sz="2800" dirty="0"/>
          </a:p>
        </p:txBody>
      </p:sp>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10113" y="6115705"/>
            <a:ext cx="12181887" cy="742295"/>
          </a:xfrm>
          <a:solidFill>
            <a:srgbClr val="0070C0"/>
          </a:solidFill>
        </p:spPr>
        <p:txBody>
          <a:bodyPr anchor="ctr">
            <a:noAutofit/>
          </a:bodyPr>
          <a:lstStyle/>
          <a:p>
            <a:r>
              <a:rPr kumimoji="0" lang="en-GB" sz="5400" b="0" i="0" u="none" strike="noStrike" kern="1200" cap="none" spc="-50" normalizeH="0" baseline="0" noProof="0" dirty="0">
                <a:ln>
                  <a:noFill/>
                </a:ln>
                <a:solidFill>
                  <a:srgbClr val="FFFF00"/>
                </a:solidFill>
                <a:effectLst/>
                <a:uLnTx/>
                <a:uFillTx/>
                <a:latin typeface="Calibri Light" panose="020F0302020204030204"/>
                <a:ea typeface="+mj-ea"/>
                <a:cs typeface="+mj-cs"/>
              </a:rPr>
              <a:t>Accelerators for Society – lecture 2</a:t>
            </a:r>
            <a:r>
              <a:rPr lang="en-GB" sz="3600" dirty="0">
                <a:solidFill>
                  <a:srgbClr val="FFFF00"/>
                </a:solidFill>
              </a:rPr>
              <a:t> </a:t>
            </a:r>
            <a:endParaRPr lang="en-US" sz="3600" dirty="0">
              <a:solidFill>
                <a:srgbClr val="FFFF00"/>
              </a:solidFill>
            </a:endParaRPr>
          </a:p>
        </p:txBody>
      </p:sp>
      <p:pic>
        <p:nvPicPr>
          <p:cNvPr id="5" name="Picture 4">
            <a:extLst>
              <a:ext uri="{FF2B5EF4-FFF2-40B4-BE49-F238E27FC236}">
                <a16:creationId xmlns:a16="http://schemas.microsoft.com/office/drawing/2014/main" id="{31BB0263-CEA6-4958-A971-9C7392DDC8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13" y="535708"/>
            <a:ext cx="12181887" cy="5579997"/>
          </a:xfrm>
          <a:prstGeom prst="rect">
            <a:avLst/>
          </a:prstGeom>
        </p:spPr>
      </p:pic>
      <p:pic>
        <p:nvPicPr>
          <p:cNvPr id="9" name="Image 2" descr="logooutline.eps">
            <a:extLst>
              <a:ext uri="{FF2B5EF4-FFF2-40B4-BE49-F238E27FC236}">
                <a16:creationId xmlns:a16="http://schemas.microsoft.com/office/drawing/2014/main" id="{6FABF745-455E-4622-9476-ED3B1E0E01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75" y="4764191"/>
            <a:ext cx="1297719" cy="1284677"/>
          </a:xfrm>
          <a:prstGeom prst="rect">
            <a:avLst/>
          </a:prstGeom>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388" y="516721"/>
            <a:ext cx="8267666" cy="100051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CH" sz="5400" dirty="0"/>
              <a:t>1. Radiation </a:t>
            </a:r>
            <a:r>
              <a:rPr lang="fr-CH" sz="5400" dirty="0" err="1"/>
              <a:t>therapy</a:t>
            </a:r>
            <a:endParaRPr lang="en-GB" sz="5400"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10</a:t>
            </a:fld>
            <a:endParaRPr lang="en-US" dirty="0"/>
          </a:p>
        </p:txBody>
      </p:sp>
      <p:cxnSp>
        <p:nvCxnSpPr>
          <p:cNvPr id="11" name="Straight Connector 10"/>
          <p:cNvCxnSpPr/>
          <p:nvPr/>
        </p:nvCxnSpPr>
        <p:spPr>
          <a:xfrm flipH="1" flipV="1">
            <a:off x="2385412" y="3987018"/>
            <a:ext cx="872047" cy="1984"/>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275206" y="4780771"/>
            <a:ext cx="262892" cy="1"/>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7499" y="5386964"/>
            <a:ext cx="333565" cy="333565"/>
          </a:xfrm>
          <a:prstGeom prst="rect">
            <a:avLst/>
          </a:prstGeom>
        </p:spPr>
      </p:pic>
      <p:sp>
        <p:nvSpPr>
          <p:cNvPr id="14" name="TextBox 13"/>
          <p:cNvSpPr txBox="1"/>
          <p:nvPr/>
        </p:nvSpPr>
        <p:spPr>
          <a:xfrm>
            <a:off x="1940388" y="3814806"/>
            <a:ext cx="1090363" cy="307777"/>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400" dirty="0"/>
              <a:t>Accelerator</a:t>
            </a:r>
            <a:endParaRPr lang="en-GB" sz="1400" dirty="0"/>
          </a:p>
        </p:txBody>
      </p:sp>
      <p:cxnSp>
        <p:nvCxnSpPr>
          <p:cNvPr id="15" name="Straight Connector 14"/>
          <p:cNvCxnSpPr/>
          <p:nvPr/>
        </p:nvCxnSpPr>
        <p:spPr>
          <a:xfrm>
            <a:off x="3248736" y="2986209"/>
            <a:ext cx="10735" cy="1794562"/>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257460" y="2985254"/>
            <a:ext cx="1972945" cy="1035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249067" y="2669260"/>
            <a:ext cx="464493" cy="667131"/>
          </a:xfrm>
          <a:prstGeom prst="rect">
            <a:avLst/>
          </a:prstGeom>
        </p:spPr>
      </p:pic>
      <p:sp>
        <p:nvSpPr>
          <p:cNvPr id="18" name="TextBox 17"/>
          <p:cNvSpPr txBox="1"/>
          <p:nvPr/>
        </p:nvSpPr>
        <p:spPr>
          <a:xfrm>
            <a:off x="3406652" y="2634650"/>
            <a:ext cx="1239421" cy="276999"/>
          </a:xfrm>
          <a:prstGeom prst="rect">
            <a:avLst/>
          </a:prstGeom>
          <a:noFill/>
        </p:spPr>
        <p:txBody>
          <a:bodyPr wrap="square" rtlCol="0">
            <a:spAutoFit/>
          </a:bodyPr>
          <a:lstStyle/>
          <a:p>
            <a:r>
              <a:rPr lang="fr-CH" sz="1200" dirty="0" err="1"/>
              <a:t>Primary</a:t>
            </a:r>
            <a:r>
              <a:rPr lang="fr-CH" sz="1200" dirty="0"/>
              <a:t> </a:t>
            </a:r>
            <a:r>
              <a:rPr lang="fr-CH" sz="1200" dirty="0" err="1"/>
              <a:t>beam</a:t>
            </a:r>
            <a:r>
              <a:rPr lang="fr-CH" sz="1200" dirty="0"/>
              <a:t> </a:t>
            </a:r>
            <a:endParaRPr lang="en-GB" sz="1200" dirty="0"/>
          </a:p>
        </p:txBody>
      </p:sp>
      <p:cxnSp>
        <p:nvCxnSpPr>
          <p:cNvPr id="19" name="Straight Connector 18"/>
          <p:cNvCxnSpPr/>
          <p:nvPr/>
        </p:nvCxnSpPr>
        <p:spPr>
          <a:xfrm flipH="1">
            <a:off x="5778197" y="2526715"/>
            <a:ext cx="357344" cy="7973"/>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5698281" y="2904193"/>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802456" y="3481988"/>
            <a:ext cx="358732"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135541" y="2402964"/>
            <a:ext cx="843140" cy="276999"/>
          </a:xfrm>
          <a:prstGeom prst="rect">
            <a:avLst/>
          </a:prstGeom>
          <a:noFill/>
        </p:spPr>
        <p:txBody>
          <a:bodyPr wrap="square" rtlCol="0">
            <a:spAutoFit/>
          </a:bodyPr>
          <a:lstStyle/>
          <a:p>
            <a:r>
              <a:rPr lang="fr-CH" sz="1200" dirty="0"/>
              <a:t>protons</a:t>
            </a:r>
            <a:endParaRPr lang="en-GB" sz="1200" dirty="0"/>
          </a:p>
        </p:txBody>
      </p:sp>
      <p:sp>
        <p:nvSpPr>
          <p:cNvPr id="23" name="TextBox 22"/>
          <p:cNvSpPr txBox="1"/>
          <p:nvPr/>
        </p:nvSpPr>
        <p:spPr>
          <a:xfrm>
            <a:off x="6161582" y="2759939"/>
            <a:ext cx="843140" cy="276999"/>
          </a:xfrm>
          <a:prstGeom prst="rect">
            <a:avLst/>
          </a:prstGeom>
          <a:noFill/>
        </p:spPr>
        <p:txBody>
          <a:bodyPr wrap="square" rtlCol="0">
            <a:spAutoFit/>
          </a:bodyPr>
          <a:lstStyle/>
          <a:p>
            <a:r>
              <a:rPr lang="fr-CH" sz="1200" dirty="0"/>
              <a:t>ions</a:t>
            </a:r>
            <a:endParaRPr lang="en-GB" sz="1200" dirty="0"/>
          </a:p>
        </p:txBody>
      </p:sp>
      <p:sp>
        <p:nvSpPr>
          <p:cNvPr id="24" name="TextBox 23"/>
          <p:cNvSpPr txBox="1"/>
          <p:nvPr/>
        </p:nvSpPr>
        <p:spPr>
          <a:xfrm>
            <a:off x="6132516" y="3332633"/>
            <a:ext cx="843140" cy="276999"/>
          </a:xfrm>
          <a:prstGeom prst="rect">
            <a:avLst/>
          </a:prstGeom>
          <a:noFill/>
        </p:spPr>
        <p:txBody>
          <a:bodyPr wrap="square" rtlCol="0">
            <a:spAutoFit/>
          </a:bodyPr>
          <a:lstStyle/>
          <a:p>
            <a:r>
              <a:rPr lang="fr-CH" sz="1200" dirty="0" err="1"/>
              <a:t>electrons</a:t>
            </a:r>
            <a:endParaRPr lang="en-GB" sz="1200" dirty="0"/>
          </a:p>
        </p:txBody>
      </p:sp>
      <p:cxnSp>
        <p:nvCxnSpPr>
          <p:cNvPr id="25" name="Straight Connector 24"/>
          <p:cNvCxnSpPr/>
          <p:nvPr/>
        </p:nvCxnSpPr>
        <p:spPr>
          <a:xfrm flipH="1">
            <a:off x="5800273" y="2541462"/>
            <a:ext cx="266" cy="92270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6757661" y="2400933"/>
            <a:ext cx="1555260" cy="307022"/>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proton </a:t>
            </a:r>
            <a:r>
              <a:rPr lang="fr-CH" sz="1100" dirty="0" err="1">
                <a:solidFill>
                  <a:srgbClr val="104282"/>
                </a:solidFill>
              </a:rPr>
              <a:t>therapy</a:t>
            </a:r>
            <a:endParaRPr lang="en-GB" sz="1100" dirty="0">
              <a:solidFill>
                <a:srgbClr val="104282"/>
              </a:solidFill>
            </a:endParaRPr>
          </a:p>
        </p:txBody>
      </p:sp>
      <p:sp>
        <p:nvSpPr>
          <p:cNvPr id="27" name="Oval 26"/>
          <p:cNvSpPr/>
          <p:nvPr/>
        </p:nvSpPr>
        <p:spPr>
          <a:xfrm>
            <a:off x="6777573" y="2759939"/>
            <a:ext cx="1598245" cy="27624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ion </a:t>
            </a:r>
            <a:r>
              <a:rPr lang="fr-CH" sz="1100" dirty="0" err="1">
                <a:solidFill>
                  <a:srgbClr val="104282"/>
                </a:solidFill>
              </a:rPr>
              <a:t>therapy</a:t>
            </a:r>
            <a:endParaRPr lang="en-GB" sz="1100" dirty="0">
              <a:solidFill>
                <a:srgbClr val="104282"/>
              </a:solidFill>
            </a:endParaRPr>
          </a:p>
        </p:txBody>
      </p:sp>
      <p:sp>
        <p:nvSpPr>
          <p:cNvPr id="28" name="Oval 27"/>
          <p:cNvSpPr/>
          <p:nvPr/>
        </p:nvSpPr>
        <p:spPr>
          <a:xfrm>
            <a:off x="8120338" y="2408371"/>
            <a:ext cx="1225397" cy="692297"/>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Hadron </a:t>
            </a:r>
            <a:r>
              <a:rPr lang="fr-CH" sz="1600" dirty="0" err="1">
                <a:solidFill>
                  <a:srgbClr val="104282"/>
                </a:solidFill>
              </a:rPr>
              <a:t>therapy</a:t>
            </a:r>
            <a:endParaRPr lang="en-GB" sz="1600" dirty="0">
              <a:solidFill>
                <a:srgbClr val="104282"/>
              </a:solidFill>
            </a:endParaRPr>
          </a:p>
        </p:txBody>
      </p:sp>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350655" y="4664958"/>
            <a:ext cx="676024" cy="258318"/>
          </a:xfrm>
          <a:prstGeom prst="rect">
            <a:avLst/>
          </a:prstGeom>
        </p:spPr>
      </p:pic>
      <p:cxnSp>
        <p:nvCxnSpPr>
          <p:cNvPr id="30" name="Straight Connector 29"/>
          <p:cNvCxnSpPr/>
          <p:nvPr/>
        </p:nvCxnSpPr>
        <p:spPr>
          <a:xfrm flipH="1">
            <a:off x="6915996" y="3647995"/>
            <a:ext cx="614702" cy="8006"/>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6915682" y="3301266"/>
            <a:ext cx="615016" cy="0"/>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915998" y="3306117"/>
            <a:ext cx="0" cy="367857"/>
          </a:xfrm>
          <a:prstGeom prst="line">
            <a:avLst/>
          </a:prstGeom>
          <a:ln w="25400">
            <a:solidFill>
              <a:srgbClr val="0C377B"/>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047582" y="4227810"/>
            <a:ext cx="1218348" cy="10978"/>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83901" y="4004189"/>
            <a:ext cx="464493" cy="667131"/>
          </a:xfrm>
          <a:prstGeom prst="rect">
            <a:avLst/>
          </a:prstGeom>
        </p:spPr>
      </p:pic>
      <p:sp>
        <p:nvSpPr>
          <p:cNvPr id="35" name="Oval 34"/>
          <p:cNvSpPr/>
          <p:nvPr/>
        </p:nvSpPr>
        <p:spPr>
          <a:xfrm>
            <a:off x="7548250" y="3134168"/>
            <a:ext cx="1810645" cy="352406"/>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IORT Inter </a:t>
            </a:r>
            <a:r>
              <a:rPr lang="fr-CH" sz="900" dirty="0" err="1">
                <a:solidFill>
                  <a:srgbClr val="104282"/>
                </a:solidFill>
              </a:rPr>
              <a:t>Operation</a:t>
            </a:r>
            <a:r>
              <a:rPr lang="fr-CH" sz="900" dirty="0">
                <a:solidFill>
                  <a:srgbClr val="104282"/>
                </a:solidFill>
              </a:rPr>
              <a:t> Radiation </a:t>
            </a:r>
            <a:r>
              <a:rPr lang="fr-CH" sz="900" dirty="0" err="1">
                <a:solidFill>
                  <a:srgbClr val="104282"/>
                </a:solidFill>
              </a:rPr>
              <a:t>Therapy</a:t>
            </a:r>
            <a:endParaRPr lang="en-GB" sz="900" dirty="0">
              <a:solidFill>
                <a:srgbClr val="104282"/>
              </a:solidFill>
            </a:endParaRPr>
          </a:p>
        </p:txBody>
      </p:sp>
      <p:sp>
        <p:nvSpPr>
          <p:cNvPr id="36" name="Oval 35"/>
          <p:cNvSpPr/>
          <p:nvPr/>
        </p:nvSpPr>
        <p:spPr>
          <a:xfrm>
            <a:off x="7535291" y="3489572"/>
            <a:ext cx="1845100" cy="348612"/>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800" dirty="0">
                <a:solidFill>
                  <a:srgbClr val="104282"/>
                </a:solidFill>
              </a:rPr>
              <a:t>VHHE </a:t>
            </a:r>
            <a:r>
              <a:rPr lang="fr-CH" sz="800" dirty="0" err="1">
                <a:solidFill>
                  <a:srgbClr val="104282"/>
                </a:solidFill>
              </a:rPr>
              <a:t>Very</a:t>
            </a:r>
            <a:r>
              <a:rPr lang="fr-CH" sz="800" dirty="0">
                <a:solidFill>
                  <a:srgbClr val="104282"/>
                </a:solidFill>
              </a:rPr>
              <a:t> High </a:t>
            </a:r>
            <a:r>
              <a:rPr lang="fr-CH" sz="800" dirty="0" err="1">
                <a:solidFill>
                  <a:srgbClr val="104282"/>
                </a:solidFill>
              </a:rPr>
              <a:t>Energy</a:t>
            </a:r>
            <a:r>
              <a:rPr lang="fr-CH" sz="800" dirty="0">
                <a:solidFill>
                  <a:srgbClr val="104282"/>
                </a:solidFill>
              </a:rPr>
              <a:t> Electron </a:t>
            </a:r>
            <a:r>
              <a:rPr lang="fr-CH" sz="800" dirty="0" err="1">
                <a:solidFill>
                  <a:srgbClr val="104282"/>
                </a:solidFill>
              </a:rPr>
              <a:t>Therapy</a:t>
            </a:r>
            <a:endParaRPr lang="en-GB" sz="800" dirty="0">
              <a:solidFill>
                <a:srgbClr val="104282"/>
              </a:solidFill>
            </a:endParaRPr>
          </a:p>
        </p:txBody>
      </p:sp>
      <p:sp>
        <p:nvSpPr>
          <p:cNvPr id="37" name="TextBox 36"/>
          <p:cNvSpPr txBox="1"/>
          <p:nvPr/>
        </p:nvSpPr>
        <p:spPr>
          <a:xfrm>
            <a:off x="3994704" y="3873351"/>
            <a:ext cx="1331515" cy="276999"/>
          </a:xfrm>
          <a:prstGeom prst="rect">
            <a:avLst/>
          </a:prstGeom>
          <a:noFill/>
        </p:spPr>
        <p:txBody>
          <a:bodyPr wrap="square" rtlCol="0">
            <a:spAutoFit/>
          </a:bodyPr>
          <a:lstStyle/>
          <a:p>
            <a:r>
              <a:rPr lang="fr-CH" sz="1200" dirty="0" err="1"/>
              <a:t>Secondary</a:t>
            </a:r>
            <a:r>
              <a:rPr lang="fr-CH" sz="1200" dirty="0"/>
              <a:t> </a:t>
            </a:r>
            <a:r>
              <a:rPr lang="fr-CH" sz="1200" dirty="0" err="1"/>
              <a:t>beam</a:t>
            </a:r>
            <a:endParaRPr lang="en-GB" sz="1200" dirty="0"/>
          </a:p>
        </p:txBody>
      </p:sp>
      <p:sp>
        <p:nvSpPr>
          <p:cNvPr id="38" name="TextBox 37"/>
          <p:cNvSpPr txBox="1"/>
          <p:nvPr/>
        </p:nvSpPr>
        <p:spPr>
          <a:xfrm>
            <a:off x="3356920" y="4211600"/>
            <a:ext cx="591829" cy="261610"/>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100" dirty="0"/>
              <a:t>Target</a:t>
            </a:r>
            <a:endParaRPr lang="en-GB" sz="1100" dirty="0"/>
          </a:p>
        </p:txBody>
      </p:sp>
      <p:cxnSp>
        <p:nvCxnSpPr>
          <p:cNvPr id="39" name="Straight Connector 38"/>
          <p:cNvCxnSpPr/>
          <p:nvPr/>
        </p:nvCxnSpPr>
        <p:spPr>
          <a:xfrm flipH="1">
            <a:off x="5807619" y="4116375"/>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5819065" y="4465109"/>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244481" y="3992625"/>
            <a:ext cx="843140" cy="276999"/>
          </a:xfrm>
          <a:prstGeom prst="rect">
            <a:avLst/>
          </a:prstGeom>
          <a:noFill/>
        </p:spPr>
        <p:txBody>
          <a:bodyPr wrap="square" rtlCol="0">
            <a:spAutoFit/>
          </a:bodyPr>
          <a:lstStyle/>
          <a:p>
            <a:r>
              <a:rPr lang="fr-CH" sz="1200" dirty="0"/>
              <a:t>X-rays</a:t>
            </a:r>
            <a:endParaRPr lang="en-GB" sz="1200" dirty="0"/>
          </a:p>
        </p:txBody>
      </p:sp>
      <p:sp>
        <p:nvSpPr>
          <p:cNvPr id="42" name="TextBox 41"/>
          <p:cNvSpPr txBox="1"/>
          <p:nvPr/>
        </p:nvSpPr>
        <p:spPr>
          <a:xfrm>
            <a:off x="6255927" y="4328901"/>
            <a:ext cx="843140" cy="276999"/>
          </a:xfrm>
          <a:prstGeom prst="rect">
            <a:avLst/>
          </a:prstGeom>
          <a:noFill/>
        </p:spPr>
        <p:txBody>
          <a:bodyPr wrap="square" rtlCol="0">
            <a:spAutoFit/>
          </a:bodyPr>
          <a:lstStyle/>
          <a:p>
            <a:r>
              <a:rPr lang="fr-CH" sz="1200" dirty="0"/>
              <a:t>neutrons</a:t>
            </a:r>
            <a:endParaRPr lang="en-GB" sz="1200" dirty="0"/>
          </a:p>
        </p:txBody>
      </p:sp>
      <p:sp>
        <p:nvSpPr>
          <p:cNvPr id="43" name="Oval 42"/>
          <p:cNvSpPr/>
          <p:nvPr/>
        </p:nvSpPr>
        <p:spPr>
          <a:xfrm>
            <a:off x="6913277" y="3925937"/>
            <a:ext cx="2691794" cy="392485"/>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Radiation </a:t>
            </a:r>
            <a:r>
              <a:rPr lang="fr-CH" sz="1600" dirty="0" err="1">
                <a:solidFill>
                  <a:srgbClr val="104282"/>
                </a:solidFill>
              </a:rPr>
              <a:t>Therapy</a:t>
            </a:r>
            <a:endParaRPr lang="en-GB" sz="1600" dirty="0">
              <a:solidFill>
                <a:srgbClr val="104282"/>
              </a:solidFill>
            </a:endParaRPr>
          </a:p>
        </p:txBody>
      </p:sp>
      <p:sp>
        <p:nvSpPr>
          <p:cNvPr id="44" name="Oval 43"/>
          <p:cNvSpPr/>
          <p:nvPr/>
        </p:nvSpPr>
        <p:spPr>
          <a:xfrm>
            <a:off x="6982337" y="4388690"/>
            <a:ext cx="1452148" cy="21630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neutron </a:t>
            </a:r>
            <a:r>
              <a:rPr lang="fr-CH" sz="900" dirty="0" err="1">
                <a:solidFill>
                  <a:srgbClr val="104282"/>
                </a:solidFill>
              </a:rPr>
              <a:t>therapy</a:t>
            </a:r>
            <a:endParaRPr lang="en-GB" sz="900" dirty="0">
              <a:solidFill>
                <a:srgbClr val="104282"/>
              </a:solidFill>
            </a:endParaRPr>
          </a:p>
        </p:txBody>
      </p:sp>
      <p:cxnSp>
        <p:nvCxnSpPr>
          <p:cNvPr id="45" name="Straight Connector 44"/>
          <p:cNvCxnSpPr/>
          <p:nvPr/>
        </p:nvCxnSpPr>
        <p:spPr>
          <a:xfrm>
            <a:off x="5824717" y="4122583"/>
            <a:ext cx="0" cy="353251"/>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707936" y="4335923"/>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4029951" y="5346384"/>
            <a:ext cx="1317148" cy="6512"/>
          </a:xfrm>
          <a:prstGeom prst="line">
            <a:avLst/>
          </a:prstGeom>
          <a:ln w="25400">
            <a:solidFill>
              <a:srgbClr val="7030A0"/>
            </a:solidFill>
            <a:prstDash val="dash"/>
            <a:headEnd type="stealth" w="lg" len="med"/>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83901" y="4974305"/>
            <a:ext cx="464493" cy="667131"/>
          </a:xfrm>
          <a:prstGeom prst="rect">
            <a:avLst/>
          </a:prstGeom>
        </p:spPr>
      </p:pic>
      <p:sp>
        <p:nvSpPr>
          <p:cNvPr id="49" name="TextBox 48"/>
          <p:cNvSpPr txBox="1"/>
          <p:nvPr/>
        </p:nvSpPr>
        <p:spPr>
          <a:xfrm>
            <a:off x="4067156" y="5030871"/>
            <a:ext cx="1207625" cy="276999"/>
          </a:xfrm>
          <a:prstGeom prst="rect">
            <a:avLst/>
          </a:prstGeom>
          <a:noFill/>
        </p:spPr>
        <p:txBody>
          <a:bodyPr wrap="square" rtlCol="0">
            <a:spAutoFit/>
          </a:bodyPr>
          <a:lstStyle/>
          <a:p>
            <a:r>
              <a:rPr lang="fr-CH" sz="1200" dirty="0" err="1"/>
              <a:t>Radioisotopes</a:t>
            </a:r>
            <a:endParaRPr lang="en-GB" sz="1200" dirty="0"/>
          </a:p>
        </p:txBody>
      </p:sp>
      <p:pic>
        <p:nvPicPr>
          <p:cNvPr id="50" name="Picture 4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4410099" y="5408735"/>
            <a:ext cx="589233" cy="374277"/>
          </a:xfrm>
          <a:prstGeom prst="rect">
            <a:avLst/>
          </a:prstGeom>
        </p:spPr>
      </p:pic>
      <p:cxnSp>
        <p:nvCxnSpPr>
          <p:cNvPr id="51" name="Straight Connector 50"/>
          <p:cNvCxnSpPr/>
          <p:nvPr/>
        </p:nvCxnSpPr>
        <p:spPr>
          <a:xfrm flipH="1">
            <a:off x="5892545" y="5054528"/>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5900270" y="5585148"/>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6310350" y="4963186"/>
            <a:ext cx="843140" cy="276999"/>
          </a:xfrm>
          <a:prstGeom prst="rect">
            <a:avLst/>
          </a:prstGeom>
          <a:noFill/>
        </p:spPr>
        <p:txBody>
          <a:bodyPr wrap="square" rtlCol="0">
            <a:spAutoFit/>
          </a:bodyPr>
          <a:lstStyle/>
          <a:p>
            <a:r>
              <a:rPr lang="fr-CH" sz="1200" dirty="0" err="1"/>
              <a:t>imaging</a:t>
            </a:r>
            <a:endParaRPr lang="en-GB" sz="1200" dirty="0"/>
          </a:p>
        </p:txBody>
      </p:sp>
      <p:sp>
        <p:nvSpPr>
          <p:cNvPr id="54" name="TextBox 53"/>
          <p:cNvSpPr txBox="1"/>
          <p:nvPr/>
        </p:nvSpPr>
        <p:spPr>
          <a:xfrm>
            <a:off x="6329407" y="5383492"/>
            <a:ext cx="843140" cy="276999"/>
          </a:xfrm>
          <a:prstGeom prst="rect">
            <a:avLst/>
          </a:prstGeom>
          <a:noFill/>
        </p:spPr>
        <p:txBody>
          <a:bodyPr wrap="square" rtlCol="0">
            <a:spAutoFit/>
          </a:bodyPr>
          <a:lstStyle/>
          <a:p>
            <a:r>
              <a:rPr lang="fr-CH" sz="1200" dirty="0" err="1"/>
              <a:t>therapy</a:t>
            </a:r>
            <a:endParaRPr lang="en-GB" sz="1200" dirty="0"/>
          </a:p>
        </p:txBody>
      </p:sp>
      <p:sp>
        <p:nvSpPr>
          <p:cNvPr id="55" name="Oval 54"/>
          <p:cNvSpPr/>
          <p:nvPr/>
        </p:nvSpPr>
        <p:spPr>
          <a:xfrm>
            <a:off x="6994062" y="4863827"/>
            <a:ext cx="2234199" cy="46154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PET Positron Emission </a:t>
            </a:r>
            <a:r>
              <a:rPr lang="fr-CH" sz="1100" dirty="0" err="1">
                <a:solidFill>
                  <a:srgbClr val="104282"/>
                </a:solidFill>
              </a:rPr>
              <a:t>Tomography</a:t>
            </a:r>
            <a:endParaRPr lang="en-GB" sz="1100" dirty="0">
              <a:solidFill>
                <a:srgbClr val="104282"/>
              </a:solidFill>
            </a:endParaRPr>
          </a:p>
        </p:txBody>
      </p:sp>
      <p:sp>
        <p:nvSpPr>
          <p:cNvPr id="56" name="Oval 55"/>
          <p:cNvSpPr/>
          <p:nvPr/>
        </p:nvSpPr>
        <p:spPr>
          <a:xfrm>
            <a:off x="6958596" y="5395002"/>
            <a:ext cx="2061805" cy="37848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000" dirty="0" err="1">
                <a:solidFill>
                  <a:srgbClr val="104282"/>
                </a:solidFill>
              </a:rPr>
              <a:t>Targetd</a:t>
            </a:r>
            <a:r>
              <a:rPr lang="fr-CH" sz="1000" dirty="0">
                <a:solidFill>
                  <a:srgbClr val="104282"/>
                </a:solidFill>
              </a:rPr>
              <a:t> Alpha </a:t>
            </a:r>
            <a:r>
              <a:rPr lang="fr-CH" sz="1000" dirty="0" err="1">
                <a:solidFill>
                  <a:srgbClr val="104282"/>
                </a:solidFill>
              </a:rPr>
              <a:t>Therapy</a:t>
            </a:r>
            <a:r>
              <a:rPr lang="fr-CH" sz="1000" dirty="0">
                <a:solidFill>
                  <a:srgbClr val="104282"/>
                </a:solidFill>
              </a:rPr>
              <a:t>, </a:t>
            </a:r>
            <a:r>
              <a:rPr lang="fr-CH" sz="1000" dirty="0" err="1">
                <a:solidFill>
                  <a:srgbClr val="104282"/>
                </a:solidFill>
              </a:rPr>
              <a:t>others</a:t>
            </a:r>
            <a:endParaRPr lang="en-GB" sz="1000" dirty="0">
              <a:solidFill>
                <a:srgbClr val="104282"/>
              </a:solidFill>
            </a:endParaRPr>
          </a:p>
        </p:txBody>
      </p:sp>
      <p:cxnSp>
        <p:nvCxnSpPr>
          <p:cNvPr id="57" name="Straight Connector 56"/>
          <p:cNvCxnSpPr/>
          <p:nvPr/>
        </p:nvCxnSpPr>
        <p:spPr>
          <a:xfrm>
            <a:off x="5897243" y="5047644"/>
            <a:ext cx="3026" cy="548229"/>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796904" y="5304864"/>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8289182" y="5264318"/>
            <a:ext cx="1231747" cy="241251"/>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err="1">
                <a:solidFill>
                  <a:srgbClr val="104282"/>
                </a:solidFill>
              </a:rPr>
              <a:t>theragnostics</a:t>
            </a:r>
            <a:endParaRPr lang="en-GB" sz="900" dirty="0">
              <a:solidFill>
                <a:srgbClr val="104282"/>
              </a:solidFill>
            </a:endParaRPr>
          </a:p>
        </p:txBody>
      </p:sp>
      <p:cxnSp>
        <p:nvCxnSpPr>
          <p:cNvPr id="60" name="Straight Connector 59"/>
          <p:cNvCxnSpPr/>
          <p:nvPr/>
        </p:nvCxnSpPr>
        <p:spPr>
          <a:xfrm>
            <a:off x="4036000" y="4227812"/>
            <a:ext cx="11582" cy="1118573"/>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826471" y="4780770"/>
            <a:ext cx="214173" cy="0"/>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6838177" y="3362049"/>
            <a:ext cx="832279" cy="276999"/>
          </a:xfrm>
          <a:prstGeom prst="rect">
            <a:avLst/>
          </a:prstGeom>
          <a:solidFill>
            <a:schemeClr val="bg1"/>
          </a:solidFill>
        </p:spPr>
        <p:txBody>
          <a:bodyPr wrap="none" rtlCol="0">
            <a:spAutoFit/>
          </a:bodyPr>
          <a:lstStyle/>
          <a:p>
            <a:r>
              <a:rPr lang="en-US" sz="1200" i="1" dirty="0"/>
              <a:t>(high </a:t>
            </a:r>
            <a:r>
              <a:rPr lang="en-US" sz="1200" i="1" dirty="0" err="1"/>
              <a:t>en</a:t>
            </a:r>
            <a:r>
              <a:rPr lang="en-US" sz="1200" i="1" dirty="0"/>
              <a:t>.)</a:t>
            </a:r>
            <a:endParaRPr lang="en-GB" sz="1200" i="1" dirty="0"/>
          </a:p>
        </p:txBody>
      </p:sp>
      <p:sp>
        <p:nvSpPr>
          <p:cNvPr id="63" name="TextBox 62"/>
          <p:cNvSpPr txBox="1"/>
          <p:nvPr/>
        </p:nvSpPr>
        <p:spPr>
          <a:xfrm>
            <a:off x="6803381" y="3026719"/>
            <a:ext cx="772969" cy="276999"/>
          </a:xfrm>
          <a:prstGeom prst="rect">
            <a:avLst/>
          </a:prstGeom>
          <a:solidFill>
            <a:schemeClr val="bg1"/>
          </a:solidFill>
        </p:spPr>
        <p:txBody>
          <a:bodyPr wrap="none" rtlCol="0">
            <a:spAutoFit/>
          </a:bodyPr>
          <a:lstStyle/>
          <a:p>
            <a:r>
              <a:rPr lang="en-US" sz="1200" i="1" dirty="0"/>
              <a:t>(low </a:t>
            </a:r>
            <a:r>
              <a:rPr lang="en-US" sz="1200" i="1" dirty="0" err="1"/>
              <a:t>en</a:t>
            </a:r>
            <a:r>
              <a:rPr lang="en-US" sz="1200" i="1" dirty="0"/>
              <a:t>.)</a:t>
            </a:r>
            <a:endParaRPr lang="en-GB" sz="1200" i="1" dirty="0"/>
          </a:p>
        </p:txBody>
      </p:sp>
    </p:spTree>
    <p:extLst>
      <p:ext uri="{BB962C8B-B14F-4D97-AF65-F5344CB8AC3E}">
        <p14:creationId xmlns:p14="http://schemas.microsoft.com/office/powerpoint/2010/main" val="2669752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102"/>
            <a:ext cx="12192000" cy="722764"/>
          </a:xfrm>
        </p:spPr>
        <p:txBody>
          <a:bodyPr>
            <a:normAutofit/>
          </a:bodyPr>
          <a:lstStyle/>
          <a:p>
            <a:r>
              <a:rPr lang="fr-CH" dirty="0"/>
              <a:t>The </a:t>
            </a:r>
            <a:r>
              <a:rPr lang="fr-CH" dirty="0" err="1"/>
              <a:t>most</a:t>
            </a:r>
            <a:r>
              <a:rPr lang="fr-CH" dirty="0"/>
              <a:t> </a:t>
            </a:r>
            <a:r>
              <a:rPr lang="fr-CH" dirty="0" err="1"/>
              <a:t>successful</a:t>
            </a:r>
            <a:r>
              <a:rPr lang="fr-CH" dirty="0"/>
              <a:t> </a:t>
            </a:r>
            <a:r>
              <a:rPr lang="fr-CH" dirty="0" err="1"/>
              <a:t>accelerator</a:t>
            </a:r>
            <a:endParaRPr lang="en-GB"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11</a:t>
            </a:fld>
            <a:endParaRPr lang="en-US" dirty="0"/>
          </a:p>
        </p:txBody>
      </p:sp>
      <p:pic>
        <p:nvPicPr>
          <p:cNvPr id="8" name="Picture 9" descr="http://www.myradiotherapy.com/general/treatment/Treatment_Machines/files/Linac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3698" y="864823"/>
            <a:ext cx="2514699" cy="3357356"/>
          </a:xfrm>
          <a:prstGeom prst="rect">
            <a:avLst/>
          </a:prstGeom>
          <a:noFill/>
        </p:spPr>
      </p:pic>
      <p:sp>
        <p:nvSpPr>
          <p:cNvPr id="9" name="TextBox 8"/>
          <p:cNvSpPr txBox="1"/>
          <p:nvPr/>
        </p:nvSpPr>
        <p:spPr>
          <a:xfrm>
            <a:off x="3939235" y="817807"/>
            <a:ext cx="8086510" cy="369332"/>
          </a:xfrm>
          <a:prstGeom prst="rect">
            <a:avLst/>
          </a:prstGeom>
          <a:noFill/>
        </p:spPr>
        <p:txBody>
          <a:bodyPr wrap="square" rtlCol="0">
            <a:spAutoFit/>
          </a:bodyPr>
          <a:lstStyle/>
          <a:p>
            <a:r>
              <a:rPr lang="en-US" dirty="0"/>
              <a:t>Electron Linac (linear accelerator) for radiotherapy (X-ray treatment of cancer)</a:t>
            </a: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4862" y="1266178"/>
            <a:ext cx="3734920" cy="3514382"/>
          </a:xfrm>
          <a:prstGeom prst="rect">
            <a:avLst/>
          </a:prstGeom>
        </p:spPr>
      </p:pic>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l="-21091" t="2141" r="21091" b="21557"/>
          <a:stretch/>
        </p:blipFill>
        <p:spPr>
          <a:xfrm>
            <a:off x="8229551" y="1413355"/>
            <a:ext cx="2743950" cy="2681563"/>
          </a:xfrm>
          <a:prstGeom prst="rect">
            <a:avLst/>
          </a:prstGeom>
        </p:spPr>
      </p:pic>
      <p:sp>
        <p:nvSpPr>
          <p:cNvPr id="12" name="TextBox 11"/>
          <p:cNvSpPr txBox="1"/>
          <p:nvPr/>
        </p:nvSpPr>
        <p:spPr>
          <a:xfrm>
            <a:off x="8821890" y="4127597"/>
            <a:ext cx="2210862" cy="646331"/>
          </a:xfrm>
          <a:prstGeom prst="rect">
            <a:avLst/>
          </a:prstGeom>
          <a:noFill/>
        </p:spPr>
        <p:txBody>
          <a:bodyPr wrap="none" rtlCol="0">
            <a:spAutoFit/>
          </a:bodyPr>
          <a:lstStyle/>
          <a:p>
            <a:r>
              <a:rPr lang="fr-CH" dirty="0"/>
              <a:t>5 – 25 MeV e-</a:t>
            </a:r>
            <a:r>
              <a:rPr lang="fr-CH" dirty="0" err="1"/>
              <a:t>beam</a:t>
            </a:r>
            <a:endParaRPr lang="fr-CH" dirty="0"/>
          </a:p>
          <a:p>
            <a:r>
              <a:rPr lang="fr-CH" dirty="0" err="1"/>
              <a:t>Tungsten</a:t>
            </a:r>
            <a:r>
              <a:rPr lang="fr-CH" dirty="0"/>
              <a:t> </a:t>
            </a:r>
            <a:r>
              <a:rPr lang="fr-CH" dirty="0" err="1"/>
              <a:t>target</a:t>
            </a:r>
            <a:endParaRPr lang="en-GB" dirty="0"/>
          </a:p>
        </p:txBody>
      </p:sp>
      <p:pic>
        <p:nvPicPr>
          <p:cNvPr id="13" name="Picture 2" descr="Image result for varian truebeam linear accelerator photo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59248" y="4530815"/>
            <a:ext cx="2286821" cy="15229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29462" y="4578219"/>
            <a:ext cx="2787713" cy="1542139"/>
          </a:xfrm>
          <a:prstGeom prst="rect">
            <a:avLst/>
          </a:prstGeom>
        </p:spPr>
      </p:pic>
      <p:sp>
        <p:nvSpPr>
          <p:cNvPr id="3" name="TextBox 2"/>
          <p:cNvSpPr txBox="1"/>
          <p:nvPr/>
        </p:nvSpPr>
        <p:spPr>
          <a:xfrm>
            <a:off x="7066707" y="5484256"/>
            <a:ext cx="3966045"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dirty="0"/>
              <a:t>14,000 in operation worldwide!</a:t>
            </a:r>
            <a:endParaRPr lang="en-GB" sz="2000" dirty="0"/>
          </a:p>
        </p:txBody>
      </p:sp>
    </p:spTree>
    <p:extLst>
      <p:ext uri="{BB962C8B-B14F-4D97-AF65-F5344CB8AC3E}">
        <p14:creationId xmlns:p14="http://schemas.microsoft.com/office/powerpoint/2010/main" val="3504736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01"/>
            <a:ext cx="12192000" cy="722764"/>
          </a:xfrm>
        </p:spPr>
        <p:txBody>
          <a:bodyPr>
            <a:normAutofit/>
          </a:bodyPr>
          <a:lstStyle/>
          <a:p>
            <a:r>
              <a:rPr lang="fr-CH" dirty="0"/>
              <a:t>Modern </a:t>
            </a:r>
            <a:r>
              <a:rPr lang="fr-CH" dirty="0" err="1"/>
              <a:t>radiotherapy</a:t>
            </a:r>
            <a:r>
              <a:rPr lang="fr-CH" dirty="0"/>
              <a:t> </a:t>
            </a:r>
            <a:endParaRPr lang="en-GB"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12</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6276" y="1879203"/>
            <a:ext cx="4035777" cy="2477848"/>
          </a:xfrm>
          <a:prstGeom prst="rect">
            <a:avLst/>
          </a:prstGeom>
        </p:spPr>
      </p:pic>
      <p:sp>
        <p:nvSpPr>
          <p:cNvPr id="8" name="TextBox 7"/>
          <p:cNvSpPr txBox="1"/>
          <p:nvPr/>
        </p:nvSpPr>
        <p:spPr>
          <a:xfrm>
            <a:off x="689181" y="943896"/>
            <a:ext cx="10834253" cy="646331"/>
          </a:xfrm>
          <a:prstGeom prst="rect">
            <a:avLst/>
          </a:prstGeom>
          <a:noFill/>
        </p:spPr>
        <p:txBody>
          <a:bodyPr wrap="square" rtlCol="0">
            <a:spAutoFit/>
          </a:bodyPr>
          <a:lstStyle/>
          <a:p>
            <a:r>
              <a:rPr lang="fr-CH" dirty="0"/>
              <a:t>X-rays are </a:t>
            </a:r>
            <a:r>
              <a:rPr lang="fr-CH" dirty="0" err="1"/>
              <a:t>used</a:t>
            </a:r>
            <a:r>
              <a:rPr lang="fr-CH" dirty="0"/>
              <a:t> to </a:t>
            </a:r>
            <a:r>
              <a:rPr lang="fr-CH" dirty="0" err="1"/>
              <a:t>treat</a:t>
            </a:r>
            <a:r>
              <a:rPr lang="fr-CH" dirty="0"/>
              <a:t> cancer </a:t>
            </a:r>
            <a:r>
              <a:rPr lang="fr-CH" dirty="0" err="1"/>
              <a:t>since</a:t>
            </a:r>
            <a:r>
              <a:rPr lang="fr-CH" dirty="0"/>
              <a:t> last </a:t>
            </a:r>
            <a:r>
              <a:rPr lang="fr-CH" dirty="0" err="1"/>
              <a:t>century</a:t>
            </a:r>
            <a:r>
              <a:rPr lang="fr-CH" dirty="0"/>
              <a:t>. The introduction of the </a:t>
            </a:r>
            <a:r>
              <a:rPr lang="fr-CH" dirty="0" err="1"/>
              <a:t>electron</a:t>
            </a:r>
            <a:r>
              <a:rPr lang="fr-CH" dirty="0"/>
              <a:t> linac has made a </a:t>
            </a:r>
            <a:r>
              <a:rPr lang="fr-CH" dirty="0" err="1"/>
              <a:t>huge</a:t>
            </a:r>
            <a:r>
              <a:rPr lang="fr-CH" dirty="0"/>
              <a:t> </a:t>
            </a:r>
            <a:r>
              <a:rPr lang="fr-CH" dirty="0" err="1"/>
              <a:t>development</a:t>
            </a:r>
            <a:r>
              <a:rPr lang="fr-CH" dirty="0"/>
              <a:t> possible, and new </a:t>
            </a:r>
            <a:r>
              <a:rPr lang="fr-CH" dirty="0" err="1"/>
              <a:t>developments</a:t>
            </a:r>
            <a:r>
              <a:rPr lang="fr-CH" dirty="0"/>
              <a:t> are </a:t>
            </a:r>
            <a:r>
              <a:rPr lang="fr-CH" dirty="0" err="1"/>
              <a:t>now</a:t>
            </a:r>
            <a:r>
              <a:rPr lang="fr-CH" dirty="0"/>
              <a:t> </a:t>
            </a:r>
            <a:r>
              <a:rPr lang="fr-CH" dirty="0" err="1"/>
              <a:t>further</a:t>
            </a:r>
            <a:r>
              <a:rPr lang="fr-CH" dirty="0"/>
              <a:t> </a:t>
            </a:r>
            <a:r>
              <a:rPr lang="fr-CH" dirty="0" err="1"/>
              <a:t>extending</a:t>
            </a:r>
            <a:r>
              <a:rPr lang="fr-CH" dirty="0"/>
              <a:t> the </a:t>
            </a:r>
            <a:r>
              <a:rPr lang="fr-CH" dirty="0" err="1"/>
              <a:t>reach</a:t>
            </a:r>
            <a:r>
              <a:rPr lang="fr-CH" dirty="0"/>
              <a:t> of </a:t>
            </a:r>
            <a:r>
              <a:rPr lang="fr-CH" dirty="0" err="1"/>
              <a:t>this</a:t>
            </a:r>
            <a:r>
              <a:rPr lang="fr-CH" dirty="0"/>
              <a:t> </a:t>
            </a:r>
            <a:r>
              <a:rPr lang="fr-CH" dirty="0" err="1"/>
              <a:t>treatment</a:t>
            </a:r>
            <a:r>
              <a:rPr lang="fr-CH" dirty="0"/>
              <a:t>. </a:t>
            </a:r>
            <a:endParaRPr lang="en-GB" dirty="0"/>
          </a:p>
        </p:txBody>
      </p:sp>
      <p:sp>
        <p:nvSpPr>
          <p:cNvPr id="9" name="TextBox 8"/>
          <p:cNvSpPr txBox="1"/>
          <p:nvPr/>
        </p:nvSpPr>
        <p:spPr>
          <a:xfrm>
            <a:off x="6013934" y="1891655"/>
            <a:ext cx="2074665" cy="2123658"/>
          </a:xfrm>
          <a:prstGeom prst="rect">
            <a:avLst/>
          </a:prstGeom>
          <a:noFill/>
        </p:spPr>
        <p:txBody>
          <a:bodyPr wrap="square" rtlCol="0">
            <a:spAutoFit/>
          </a:bodyPr>
          <a:lstStyle/>
          <a:p>
            <a:r>
              <a:rPr lang="en-GB" sz="1100" b="1" dirty="0">
                <a:solidFill>
                  <a:srgbClr val="C00000"/>
                </a:solidFill>
              </a:rPr>
              <a:t>Accurate delivery of X-rays to tumours</a:t>
            </a:r>
          </a:p>
          <a:p>
            <a:endParaRPr lang="en-GB" sz="1100" dirty="0"/>
          </a:p>
          <a:p>
            <a:r>
              <a:rPr lang="en-GB" sz="1100" dirty="0"/>
              <a:t>To spare surrounding tissues and organs, computer-controlled treatment methods enable precise volumes of radiation dose to be delivered. The radiation is delivered from several directions and transversally defined by multi-leaf collimators (MLCs).</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0479" y="1923483"/>
            <a:ext cx="2238975" cy="2007357"/>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1267" y="4126697"/>
            <a:ext cx="3364457" cy="2542275"/>
          </a:xfrm>
          <a:prstGeom prst="rect">
            <a:avLst/>
          </a:prstGeom>
        </p:spPr>
      </p:pic>
      <p:sp>
        <p:nvSpPr>
          <p:cNvPr id="12" name="TextBox 11"/>
          <p:cNvSpPr txBox="1"/>
          <p:nvPr/>
        </p:nvSpPr>
        <p:spPr>
          <a:xfrm>
            <a:off x="1080655" y="4690206"/>
            <a:ext cx="6111306" cy="1107996"/>
          </a:xfrm>
          <a:prstGeom prst="rect">
            <a:avLst/>
          </a:prstGeom>
          <a:noFill/>
        </p:spPr>
        <p:txBody>
          <a:bodyPr wrap="square" rtlCol="0">
            <a:spAutoFit/>
          </a:bodyPr>
          <a:lstStyle/>
          <a:p>
            <a:r>
              <a:rPr lang="en-GB" sz="1100" b="1" dirty="0">
                <a:solidFill>
                  <a:srgbClr val="C00000"/>
                </a:solidFill>
              </a:rPr>
              <a:t>Combined imaging and therapy</a:t>
            </a:r>
          </a:p>
          <a:p>
            <a:endParaRPr lang="en-GB" sz="1100" dirty="0"/>
          </a:p>
          <a:p>
            <a:r>
              <a:rPr lang="en-GB" sz="1100" dirty="0"/>
              <a:t>Modern imaging techniques (CT computed tomography, MRI magnetic resonance imaging, PET positron emission tomography) allow an excellent 3D (and 4D, including time) modelling of the region to be treated.</a:t>
            </a:r>
          </a:p>
          <a:p>
            <a:r>
              <a:rPr lang="en-GB" sz="1100" dirty="0"/>
              <a:t>The next challenge is to combine imaging and treatment in the same device.</a:t>
            </a:r>
          </a:p>
        </p:txBody>
      </p:sp>
    </p:spTree>
    <p:extLst>
      <p:ext uri="{BB962C8B-B14F-4D97-AF65-F5344CB8AC3E}">
        <p14:creationId xmlns:p14="http://schemas.microsoft.com/office/powerpoint/2010/main" val="2739502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63" y="688807"/>
            <a:ext cx="10218145" cy="80848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CH" sz="4000" dirty="0"/>
              <a:t>2 – Hadron </a:t>
            </a:r>
            <a:r>
              <a:rPr lang="fr-CH" sz="4000" dirty="0" err="1"/>
              <a:t>therapy</a:t>
            </a:r>
            <a:r>
              <a:rPr lang="fr-CH" sz="4000" dirty="0"/>
              <a:t> (protons and ions)</a:t>
            </a:r>
            <a:endParaRPr lang="en-GB" sz="4000"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13</a:t>
            </a:fld>
            <a:endParaRPr lang="en-US" dirty="0"/>
          </a:p>
        </p:txBody>
      </p:sp>
      <p:cxnSp>
        <p:nvCxnSpPr>
          <p:cNvPr id="7" name="Straight Connector 6"/>
          <p:cNvCxnSpPr/>
          <p:nvPr/>
        </p:nvCxnSpPr>
        <p:spPr>
          <a:xfrm flipH="1" flipV="1">
            <a:off x="1387885" y="3734211"/>
            <a:ext cx="872047" cy="1984"/>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277679" y="4527964"/>
            <a:ext cx="262892" cy="1"/>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9972" y="5134157"/>
            <a:ext cx="333565" cy="333565"/>
          </a:xfrm>
          <a:prstGeom prst="rect">
            <a:avLst/>
          </a:prstGeom>
        </p:spPr>
      </p:pic>
      <p:sp>
        <p:nvSpPr>
          <p:cNvPr id="10" name="TextBox 9"/>
          <p:cNvSpPr txBox="1"/>
          <p:nvPr/>
        </p:nvSpPr>
        <p:spPr>
          <a:xfrm>
            <a:off x="942861" y="3561999"/>
            <a:ext cx="1090363" cy="307777"/>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400" dirty="0"/>
              <a:t>Accelerator</a:t>
            </a:r>
            <a:endParaRPr lang="en-GB" sz="1400" dirty="0"/>
          </a:p>
        </p:txBody>
      </p:sp>
      <p:cxnSp>
        <p:nvCxnSpPr>
          <p:cNvPr id="11" name="Straight Connector 10"/>
          <p:cNvCxnSpPr/>
          <p:nvPr/>
        </p:nvCxnSpPr>
        <p:spPr>
          <a:xfrm>
            <a:off x="2251209" y="2733402"/>
            <a:ext cx="10735" cy="1794562"/>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259933" y="2732447"/>
            <a:ext cx="1972945" cy="1035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251540" y="2416453"/>
            <a:ext cx="464493" cy="667131"/>
          </a:xfrm>
          <a:prstGeom prst="rect">
            <a:avLst/>
          </a:prstGeom>
        </p:spPr>
      </p:pic>
      <p:sp>
        <p:nvSpPr>
          <p:cNvPr id="14" name="TextBox 13"/>
          <p:cNvSpPr txBox="1"/>
          <p:nvPr/>
        </p:nvSpPr>
        <p:spPr>
          <a:xfrm>
            <a:off x="2409125" y="2381843"/>
            <a:ext cx="1239421" cy="276999"/>
          </a:xfrm>
          <a:prstGeom prst="rect">
            <a:avLst/>
          </a:prstGeom>
          <a:noFill/>
        </p:spPr>
        <p:txBody>
          <a:bodyPr wrap="square" rtlCol="0">
            <a:spAutoFit/>
          </a:bodyPr>
          <a:lstStyle/>
          <a:p>
            <a:r>
              <a:rPr lang="fr-CH" sz="1200" dirty="0" err="1"/>
              <a:t>Primary</a:t>
            </a:r>
            <a:r>
              <a:rPr lang="fr-CH" sz="1200" dirty="0"/>
              <a:t> </a:t>
            </a:r>
            <a:r>
              <a:rPr lang="fr-CH" sz="1200" dirty="0" err="1"/>
              <a:t>beam</a:t>
            </a:r>
            <a:r>
              <a:rPr lang="fr-CH" sz="1200" dirty="0"/>
              <a:t> </a:t>
            </a:r>
            <a:endParaRPr lang="en-GB" sz="1200" dirty="0"/>
          </a:p>
        </p:txBody>
      </p:sp>
      <p:cxnSp>
        <p:nvCxnSpPr>
          <p:cNvPr id="15" name="Straight Connector 14"/>
          <p:cNvCxnSpPr/>
          <p:nvPr/>
        </p:nvCxnSpPr>
        <p:spPr>
          <a:xfrm flipH="1">
            <a:off x="4780670" y="2273908"/>
            <a:ext cx="357344" cy="7973"/>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700754" y="2651386"/>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804929" y="3229181"/>
            <a:ext cx="358732"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38014" y="2150157"/>
            <a:ext cx="843140" cy="276999"/>
          </a:xfrm>
          <a:prstGeom prst="rect">
            <a:avLst/>
          </a:prstGeom>
          <a:noFill/>
        </p:spPr>
        <p:txBody>
          <a:bodyPr wrap="square" rtlCol="0">
            <a:spAutoFit/>
          </a:bodyPr>
          <a:lstStyle/>
          <a:p>
            <a:r>
              <a:rPr lang="fr-CH" sz="1200" dirty="0"/>
              <a:t>protons</a:t>
            </a:r>
            <a:endParaRPr lang="en-GB" sz="1200" dirty="0"/>
          </a:p>
        </p:txBody>
      </p:sp>
      <p:sp>
        <p:nvSpPr>
          <p:cNvPr id="19" name="TextBox 18"/>
          <p:cNvSpPr txBox="1"/>
          <p:nvPr/>
        </p:nvSpPr>
        <p:spPr>
          <a:xfrm>
            <a:off x="5164055" y="2507132"/>
            <a:ext cx="843140" cy="276999"/>
          </a:xfrm>
          <a:prstGeom prst="rect">
            <a:avLst/>
          </a:prstGeom>
          <a:noFill/>
        </p:spPr>
        <p:txBody>
          <a:bodyPr wrap="square" rtlCol="0">
            <a:spAutoFit/>
          </a:bodyPr>
          <a:lstStyle/>
          <a:p>
            <a:r>
              <a:rPr lang="fr-CH" sz="1200" dirty="0"/>
              <a:t>ions</a:t>
            </a:r>
            <a:endParaRPr lang="en-GB" sz="1200" dirty="0"/>
          </a:p>
        </p:txBody>
      </p:sp>
      <p:sp>
        <p:nvSpPr>
          <p:cNvPr id="20" name="TextBox 19"/>
          <p:cNvSpPr txBox="1"/>
          <p:nvPr/>
        </p:nvSpPr>
        <p:spPr>
          <a:xfrm>
            <a:off x="5134989" y="3079826"/>
            <a:ext cx="843140" cy="276999"/>
          </a:xfrm>
          <a:prstGeom prst="rect">
            <a:avLst/>
          </a:prstGeom>
          <a:noFill/>
        </p:spPr>
        <p:txBody>
          <a:bodyPr wrap="square" rtlCol="0">
            <a:spAutoFit/>
          </a:bodyPr>
          <a:lstStyle/>
          <a:p>
            <a:r>
              <a:rPr lang="fr-CH" sz="1200" dirty="0" err="1"/>
              <a:t>electrons</a:t>
            </a:r>
            <a:endParaRPr lang="en-GB" sz="1200" dirty="0"/>
          </a:p>
        </p:txBody>
      </p:sp>
      <p:cxnSp>
        <p:nvCxnSpPr>
          <p:cNvPr id="21" name="Straight Connector 20"/>
          <p:cNvCxnSpPr/>
          <p:nvPr/>
        </p:nvCxnSpPr>
        <p:spPr>
          <a:xfrm flipH="1">
            <a:off x="4802746" y="2288655"/>
            <a:ext cx="266" cy="92270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5760134" y="2148126"/>
            <a:ext cx="1555260" cy="307022"/>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proton </a:t>
            </a:r>
            <a:r>
              <a:rPr lang="fr-CH" sz="1100" dirty="0" err="1">
                <a:solidFill>
                  <a:srgbClr val="104282"/>
                </a:solidFill>
              </a:rPr>
              <a:t>therapy</a:t>
            </a:r>
            <a:endParaRPr lang="en-GB" sz="1100" dirty="0">
              <a:solidFill>
                <a:srgbClr val="104282"/>
              </a:solidFill>
            </a:endParaRPr>
          </a:p>
        </p:txBody>
      </p:sp>
      <p:sp>
        <p:nvSpPr>
          <p:cNvPr id="23" name="Oval 22"/>
          <p:cNvSpPr/>
          <p:nvPr/>
        </p:nvSpPr>
        <p:spPr>
          <a:xfrm>
            <a:off x="5780046" y="2507132"/>
            <a:ext cx="1598245" cy="276243"/>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ion </a:t>
            </a:r>
            <a:r>
              <a:rPr lang="fr-CH" sz="1100" dirty="0" err="1">
                <a:solidFill>
                  <a:srgbClr val="104282"/>
                </a:solidFill>
              </a:rPr>
              <a:t>therapy</a:t>
            </a:r>
            <a:endParaRPr lang="en-GB" sz="1100" dirty="0">
              <a:solidFill>
                <a:srgbClr val="104282"/>
              </a:solidFill>
            </a:endParaRPr>
          </a:p>
        </p:txBody>
      </p:sp>
      <p:sp>
        <p:nvSpPr>
          <p:cNvPr id="24" name="Oval 23"/>
          <p:cNvSpPr/>
          <p:nvPr/>
        </p:nvSpPr>
        <p:spPr>
          <a:xfrm>
            <a:off x="7122811" y="2155564"/>
            <a:ext cx="1225397" cy="692297"/>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Hadron </a:t>
            </a:r>
            <a:r>
              <a:rPr lang="fr-CH" sz="1600" dirty="0" err="1">
                <a:solidFill>
                  <a:srgbClr val="104282"/>
                </a:solidFill>
              </a:rPr>
              <a:t>therapy</a:t>
            </a:r>
            <a:endParaRPr lang="en-GB" sz="1600" dirty="0">
              <a:solidFill>
                <a:srgbClr val="104282"/>
              </a:solidFill>
            </a:endParaRPr>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53128" y="4412151"/>
            <a:ext cx="676024" cy="258318"/>
          </a:xfrm>
          <a:prstGeom prst="rect">
            <a:avLst/>
          </a:prstGeom>
        </p:spPr>
      </p:pic>
      <p:cxnSp>
        <p:nvCxnSpPr>
          <p:cNvPr id="26" name="Straight Connector 25"/>
          <p:cNvCxnSpPr/>
          <p:nvPr/>
        </p:nvCxnSpPr>
        <p:spPr>
          <a:xfrm flipH="1">
            <a:off x="5918469" y="3395188"/>
            <a:ext cx="614702" cy="8006"/>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918155" y="3048459"/>
            <a:ext cx="615016" cy="0"/>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18471" y="3053310"/>
            <a:ext cx="0" cy="367857"/>
          </a:xfrm>
          <a:prstGeom prst="line">
            <a:avLst/>
          </a:prstGeom>
          <a:ln w="25400">
            <a:solidFill>
              <a:srgbClr val="0C377B"/>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3050055" y="3975003"/>
            <a:ext cx="1218348" cy="10978"/>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386374" y="3751382"/>
            <a:ext cx="464493" cy="667131"/>
          </a:xfrm>
          <a:prstGeom prst="rect">
            <a:avLst/>
          </a:prstGeom>
        </p:spPr>
      </p:pic>
      <p:sp>
        <p:nvSpPr>
          <p:cNvPr id="31" name="Oval 30"/>
          <p:cNvSpPr/>
          <p:nvPr/>
        </p:nvSpPr>
        <p:spPr>
          <a:xfrm>
            <a:off x="6550723" y="2881361"/>
            <a:ext cx="1810645" cy="352406"/>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IORT Inter </a:t>
            </a:r>
            <a:r>
              <a:rPr lang="fr-CH" sz="900" dirty="0" err="1">
                <a:solidFill>
                  <a:srgbClr val="104282"/>
                </a:solidFill>
              </a:rPr>
              <a:t>Operation</a:t>
            </a:r>
            <a:r>
              <a:rPr lang="fr-CH" sz="900" dirty="0">
                <a:solidFill>
                  <a:srgbClr val="104282"/>
                </a:solidFill>
              </a:rPr>
              <a:t> Radiation </a:t>
            </a:r>
            <a:r>
              <a:rPr lang="fr-CH" sz="900" dirty="0" err="1">
                <a:solidFill>
                  <a:srgbClr val="104282"/>
                </a:solidFill>
              </a:rPr>
              <a:t>Therapy</a:t>
            </a:r>
            <a:endParaRPr lang="en-GB" sz="900" dirty="0">
              <a:solidFill>
                <a:srgbClr val="104282"/>
              </a:solidFill>
            </a:endParaRPr>
          </a:p>
        </p:txBody>
      </p:sp>
      <p:sp>
        <p:nvSpPr>
          <p:cNvPr id="32" name="Oval 31"/>
          <p:cNvSpPr/>
          <p:nvPr/>
        </p:nvSpPr>
        <p:spPr>
          <a:xfrm>
            <a:off x="6537764" y="3236765"/>
            <a:ext cx="1845100" cy="348612"/>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800" dirty="0">
                <a:solidFill>
                  <a:srgbClr val="104282"/>
                </a:solidFill>
              </a:rPr>
              <a:t>VHHE </a:t>
            </a:r>
            <a:r>
              <a:rPr lang="fr-CH" sz="800" dirty="0" err="1">
                <a:solidFill>
                  <a:srgbClr val="104282"/>
                </a:solidFill>
              </a:rPr>
              <a:t>Very</a:t>
            </a:r>
            <a:r>
              <a:rPr lang="fr-CH" sz="800" dirty="0">
                <a:solidFill>
                  <a:srgbClr val="104282"/>
                </a:solidFill>
              </a:rPr>
              <a:t> High </a:t>
            </a:r>
            <a:r>
              <a:rPr lang="fr-CH" sz="800" dirty="0" err="1">
                <a:solidFill>
                  <a:srgbClr val="104282"/>
                </a:solidFill>
              </a:rPr>
              <a:t>Energy</a:t>
            </a:r>
            <a:r>
              <a:rPr lang="fr-CH" sz="800" dirty="0">
                <a:solidFill>
                  <a:srgbClr val="104282"/>
                </a:solidFill>
              </a:rPr>
              <a:t> Electron </a:t>
            </a:r>
            <a:r>
              <a:rPr lang="fr-CH" sz="800" dirty="0" err="1">
                <a:solidFill>
                  <a:srgbClr val="104282"/>
                </a:solidFill>
              </a:rPr>
              <a:t>Therapy</a:t>
            </a:r>
            <a:endParaRPr lang="en-GB" sz="800" dirty="0">
              <a:solidFill>
                <a:srgbClr val="104282"/>
              </a:solidFill>
            </a:endParaRPr>
          </a:p>
        </p:txBody>
      </p:sp>
      <p:sp>
        <p:nvSpPr>
          <p:cNvPr id="33" name="TextBox 32"/>
          <p:cNvSpPr txBox="1"/>
          <p:nvPr/>
        </p:nvSpPr>
        <p:spPr>
          <a:xfrm>
            <a:off x="2997177" y="3620544"/>
            <a:ext cx="1331515" cy="276999"/>
          </a:xfrm>
          <a:prstGeom prst="rect">
            <a:avLst/>
          </a:prstGeom>
          <a:noFill/>
        </p:spPr>
        <p:txBody>
          <a:bodyPr wrap="square" rtlCol="0">
            <a:spAutoFit/>
          </a:bodyPr>
          <a:lstStyle/>
          <a:p>
            <a:r>
              <a:rPr lang="fr-CH" sz="1200" dirty="0" err="1"/>
              <a:t>Secondary</a:t>
            </a:r>
            <a:r>
              <a:rPr lang="fr-CH" sz="1200" dirty="0"/>
              <a:t> </a:t>
            </a:r>
            <a:r>
              <a:rPr lang="fr-CH" sz="1200" dirty="0" err="1"/>
              <a:t>beam</a:t>
            </a:r>
            <a:endParaRPr lang="en-GB" sz="1200" dirty="0"/>
          </a:p>
        </p:txBody>
      </p:sp>
      <p:sp>
        <p:nvSpPr>
          <p:cNvPr id="34" name="TextBox 33"/>
          <p:cNvSpPr txBox="1"/>
          <p:nvPr/>
        </p:nvSpPr>
        <p:spPr>
          <a:xfrm>
            <a:off x="2359393" y="3958793"/>
            <a:ext cx="591829" cy="261610"/>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100" dirty="0"/>
              <a:t>Target</a:t>
            </a:r>
            <a:endParaRPr lang="en-GB" sz="1100" dirty="0"/>
          </a:p>
        </p:txBody>
      </p:sp>
      <p:cxnSp>
        <p:nvCxnSpPr>
          <p:cNvPr id="35" name="Straight Connector 34"/>
          <p:cNvCxnSpPr/>
          <p:nvPr/>
        </p:nvCxnSpPr>
        <p:spPr>
          <a:xfrm flipH="1">
            <a:off x="4810092" y="3863568"/>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821538" y="4212302"/>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246954" y="3739818"/>
            <a:ext cx="843140" cy="276999"/>
          </a:xfrm>
          <a:prstGeom prst="rect">
            <a:avLst/>
          </a:prstGeom>
          <a:noFill/>
        </p:spPr>
        <p:txBody>
          <a:bodyPr wrap="square" rtlCol="0">
            <a:spAutoFit/>
          </a:bodyPr>
          <a:lstStyle/>
          <a:p>
            <a:r>
              <a:rPr lang="fr-CH" sz="1200" dirty="0"/>
              <a:t>X-rays</a:t>
            </a:r>
            <a:endParaRPr lang="en-GB" sz="1200" dirty="0"/>
          </a:p>
        </p:txBody>
      </p:sp>
      <p:sp>
        <p:nvSpPr>
          <p:cNvPr id="38" name="TextBox 37"/>
          <p:cNvSpPr txBox="1"/>
          <p:nvPr/>
        </p:nvSpPr>
        <p:spPr>
          <a:xfrm>
            <a:off x="5258400" y="4076094"/>
            <a:ext cx="843140" cy="276999"/>
          </a:xfrm>
          <a:prstGeom prst="rect">
            <a:avLst/>
          </a:prstGeom>
          <a:noFill/>
        </p:spPr>
        <p:txBody>
          <a:bodyPr wrap="square" rtlCol="0">
            <a:spAutoFit/>
          </a:bodyPr>
          <a:lstStyle/>
          <a:p>
            <a:r>
              <a:rPr lang="fr-CH" sz="1200" dirty="0"/>
              <a:t>neutrons</a:t>
            </a:r>
            <a:endParaRPr lang="en-GB" sz="1200" dirty="0"/>
          </a:p>
        </p:txBody>
      </p:sp>
      <p:sp>
        <p:nvSpPr>
          <p:cNvPr id="39" name="Oval 38"/>
          <p:cNvSpPr/>
          <p:nvPr/>
        </p:nvSpPr>
        <p:spPr>
          <a:xfrm>
            <a:off x="5915750" y="3673130"/>
            <a:ext cx="2691794" cy="392485"/>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Radiation </a:t>
            </a:r>
            <a:r>
              <a:rPr lang="fr-CH" sz="1600" dirty="0" err="1">
                <a:solidFill>
                  <a:srgbClr val="104282"/>
                </a:solidFill>
              </a:rPr>
              <a:t>Therapy</a:t>
            </a:r>
            <a:endParaRPr lang="en-GB" sz="1600" dirty="0">
              <a:solidFill>
                <a:srgbClr val="104282"/>
              </a:solidFill>
            </a:endParaRPr>
          </a:p>
        </p:txBody>
      </p:sp>
      <p:sp>
        <p:nvSpPr>
          <p:cNvPr id="40" name="Oval 39"/>
          <p:cNvSpPr/>
          <p:nvPr/>
        </p:nvSpPr>
        <p:spPr>
          <a:xfrm>
            <a:off x="5984810" y="4135883"/>
            <a:ext cx="1452148" cy="21630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neutron </a:t>
            </a:r>
            <a:r>
              <a:rPr lang="fr-CH" sz="900" dirty="0" err="1">
                <a:solidFill>
                  <a:srgbClr val="104282"/>
                </a:solidFill>
              </a:rPr>
              <a:t>therapy</a:t>
            </a:r>
            <a:endParaRPr lang="en-GB" sz="900" dirty="0">
              <a:solidFill>
                <a:srgbClr val="104282"/>
              </a:solidFill>
            </a:endParaRPr>
          </a:p>
        </p:txBody>
      </p:sp>
      <p:cxnSp>
        <p:nvCxnSpPr>
          <p:cNvPr id="41" name="Straight Connector 40"/>
          <p:cNvCxnSpPr/>
          <p:nvPr/>
        </p:nvCxnSpPr>
        <p:spPr>
          <a:xfrm>
            <a:off x="4827190" y="3869776"/>
            <a:ext cx="0" cy="353251"/>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710409" y="4083116"/>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3032424" y="5093577"/>
            <a:ext cx="1317148" cy="6512"/>
          </a:xfrm>
          <a:prstGeom prst="line">
            <a:avLst/>
          </a:prstGeom>
          <a:ln w="25400">
            <a:solidFill>
              <a:srgbClr val="7030A0"/>
            </a:solidFill>
            <a:prstDash val="dash"/>
            <a:headEnd type="stealth" w="lg" len="med"/>
          </a:ln>
          <a:effectLst/>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386374" y="4721498"/>
            <a:ext cx="464493" cy="667131"/>
          </a:xfrm>
          <a:prstGeom prst="rect">
            <a:avLst/>
          </a:prstGeom>
        </p:spPr>
      </p:pic>
      <p:sp>
        <p:nvSpPr>
          <p:cNvPr id="45" name="TextBox 44"/>
          <p:cNvSpPr txBox="1"/>
          <p:nvPr/>
        </p:nvSpPr>
        <p:spPr>
          <a:xfrm>
            <a:off x="3069629" y="4778064"/>
            <a:ext cx="1207625" cy="276999"/>
          </a:xfrm>
          <a:prstGeom prst="rect">
            <a:avLst/>
          </a:prstGeom>
          <a:noFill/>
        </p:spPr>
        <p:txBody>
          <a:bodyPr wrap="square" rtlCol="0">
            <a:spAutoFit/>
          </a:bodyPr>
          <a:lstStyle/>
          <a:p>
            <a:r>
              <a:rPr lang="fr-CH" sz="1200" dirty="0" err="1"/>
              <a:t>Radioisotopes</a:t>
            </a:r>
            <a:endParaRPr lang="en-GB" sz="1200" dirty="0"/>
          </a:p>
        </p:txBody>
      </p:sp>
      <p:pic>
        <p:nvPicPr>
          <p:cNvPr id="46" name="Picture 4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412572" y="5155928"/>
            <a:ext cx="589233" cy="374277"/>
          </a:xfrm>
          <a:prstGeom prst="rect">
            <a:avLst/>
          </a:prstGeom>
        </p:spPr>
      </p:pic>
      <p:cxnSp>
        <p:nvCxnSpPr>
          <p:cNvPr id="47" name="Straight Connector 46"/>
          <p:cNvCxnSpPr/>
          <p:nvPr/>
        </p:nvCxnSpPr>
        <p:spPr>
          <a:xfrm flipH="1">
            <a:off x="4895018" y="4801721"/>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4902743" y="5332341"/>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312823" y="4710379"/>
            <a:ext cx="843140" cy="276999"/>
          </a:xfrm>
          <a:prstGeom prst="rect">
            <a:avLst/>
          </a:prstGeom>
          <a:noFill/>
        </p:spPr>
        <p:txBody>
          <a:bodyPr wrap="square" rtlCol="0">
            <a:spAutoFit/>
          </a:bodyPr>
          <a:lstStyle/>
          <a:p>
            <a:r>
              <a:rPr lang="fr-CH" sz="1200" dirty="0" err="1"/>
              <a:t>imaging</a:t>
            </a:r>
            <a:endParaRPr lang="en-GB" sz="1200" dirty="0"/>
          </a:p>
        </p:txBody>
      </p:sp>
      <p:sp>
        <p:nvSpPr>
          <p:cNvPr id="50" name="TextBox 49"/>
          <p:cNvSpPr txBox="1"/>
          <p:nvPr/>
        </p:nvSpPr>
        <p:spPr>
          <a:xfrm>
            <a:off x="5331880" y="5130685"/>
            <a:ext cx="843140" cy="276999"/>
          </a:xfrm>
          <a:prstGeom prst="rect">
            <a:avLst/>
          </a:prstGeom>
          <a:noFill/>
        </p:spPr>
        <p:txBody>
          <a:bodyPr wrap="square" rtlCol="0">
            <a:spAutoFit/>
          </a:bodyPr>
          <a:lstStyle/>
          <a:p>
            <a:r>
              <a:rPr lang="fr-CH" sz="1200" dirty="0" err="1"/>
              <a:t>therapy</a:t>
            </a:r>
            <a:endParaRPr lang="en-GB" sz="1200" dirty="0"/>
          </a:p>
        </p:txBody>
      </p:sp>
      <p:sp>
        <p:nvSpPr>
          <p:cNvPr id="51" name="Oval 50"/>
          <p:cNvSpPr/>
          <p:nvPr/>
        </p:nvSpPr>
        <p:spPr>
          <a:xfrm>
            <a:off x="5996535" y="4611020"/>
            <a:ext cx="2234199" cy="46154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PET Positron Emission </a:t>
            </a:r>
            <a:r>
              <a:rPr lang="fr-CH" sz="1100" dirty="0" err="1">
                <a:solidFill>
                  <a:srgbClr val="104282"/>
                </a:solidFill>
              </a:rPr>
              <a:t>Tomography</a:t>
            </a:r>
            <a:endParaRPr lang="en-GB" sz="1100" dirty="0">
              <a:solidFill>
                <a:srgbClr val="104282"/>
              </a:solidFill>
            </a:endParaRPr>
          </a:p>
        </p:txBody>
      </p:sp>
      <p:sp>
        <p:nvSpPr>
          <p:cNvPr id="52" name="Oval 51"/>
          <p:cNvSpPr/>
          <p:nvPr/>
        </p:nvSpPr>
        <p:spPr>
          <a:xfrm>
            <a:off x="5961069" y="5142195"/>
            <a:ext cx="2061805" cy="37848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000" dirty="0" err="1">
                <a:solidFill>
                  <a:srgbClr val="104282"/>
                </a:solidFill>
              </a:rPr>
              <a:t>Targetd</a:t>
            </a:r>
            <a:r>
              <a:rPr lang="fr-CH" sz="1000" dirty="0">
                <a:solidFill>
                  <a:srgbClr val="104282"/>
                </a:solidFill>
              </a:rPr>
              <a:t> Alpha </a:t>
            </a:r>
            <a:r>
              <a:rPr lang="fr-CH" sz="1000" dirty="0" err="1">
                <a:solidFill>
                  <a:srgbClr val="104282"/>
                </a:solidFill>
              </a:rPr>
              <a:t>Therapy</a:t>
            </a:r>
            <a:r>
              <a:rPr lang="fr-CH" sz="1000" dirty="0">
                <a:solidFill>
                  <a:srgbClr val="104282"/>
                </a:solidFill>
              </a:rPr>
              <a:t>, </a:t>
            </a:r>
            <a:r>
              <a:rPr lang="fr-CH" sz="1000" dirty="0" err="1">
                <a:solidFill>
                  <a:srgbClr val="104282"/>
                </a:solidFill>
              </a:rPr>
              <a:t>others</a:t>
            </a:r>
            <a:endParaRPr lang="en-GB" sz="1000" dirty="0">
              <a:solidFill>
                <a:srgbClr val="104282"/>
              </a:solidFill>
            </a:endParaRPr>
          </a:p>
        </p:txBody>
      </p:sp>
      <p:cxnSp>
        <p:nvCxnSpPr>
          <p:cNvPr id="53" name="Straight Connector 52"/>
          <p:cNvCxnSpPr/>
          <p:nvPr/>
        </p:nvCxnSpPr>
        <p:spPr>
          <a:xfrm>
            <a:off x="4899716" y="4794837"/>
            <a:ext cx="3026" cy="548229"/>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99377" y="5052057"/>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7291655" y="5011511"/>
            <a:ext cx="1231747" cy="241251"/>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err="1">
                <a:solidFill>
                  <a:srgbClr val="104282"/>
                </a:solidFill>
              </a:rPr>
              <a:t>theragnostics</a:t>
            </a:r>
            <a:endParaRPr lang="en-GB" sz="900" dirty="0">
              <a:solidFill>
                <a:srgbClr val="104282"/>
              </a:solidFill>
            </a:endParaRPr>
          </a:p>
        </p:txBody>
      </p:sp>
      <p:cxnSp>
        <p:nvCxnSpPr>
          <p:cNvPr id="56" name="Straight Connector 55"/>
          <p:cNvCxnSpPr/>
          <p:nvPr/>
        </p:nvCxnSpPr>
        <p:spPr>
          <a:xfrm>
            <a:off x="3038473" y="3975005"/>
            <a:ext cx="11582" cy="1118573"/>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2828944" y="4527963"/>
            <a:ext cx="214173" cy="0"/>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840650" y="3109242"/>
            <a:ext cx="832279" cy="276999"/>
          </a:xfrm>
          <a:prstGeom prst="rect">
            <a:avLst/>
          </a:prstGeom>
          <a:solidFill>
            <a:schemeClr val="bg1"/>
          </a:solidFill>
        </p:spPr>
        <p:txBody>
          <a:bodyPr wrap="none" rtlCol="0">
            <a:spAutoFit/>
          </a:bodyPr>
          <a:lstStyle/>
          <a:p>
            <a:r>
              <a:rPr lang="en-US" sz="1200" i="1" dirty="0"/>
              <a:t>(high </a:t>
            </a:r>
            <a:r>
              <a:rPr lang="en-US" sz="1200" i="1" dirty="0" err="1"/>
              <a:t>en</a:t>
            </a:r>
            <a:r>
              <a:rPr lang="en-US" sz="1200" i="1" dirty="0"/>
              <a:t>.)</a:t>
            </a:r>
            <a:endParaRPr lang="en-GB" sz="1200" i="1" dirty="0"/>
          </a:p>
        </p:txBody>
      </p:sp>
      <p:sp>
        <p:nvSpPr>
          <p:cNvPr id="59" name="TextBox 58"/>
          <p:cNvSpPr txBox="1"/>
          <p:nvPr/>
        </p:nvSpPr>
        <p:spPr>
          <a:xfrm>
            <a:off x="5805854" y="2773912"/>
            <a:ext cx="772969" cy="276999"/>
          </a:xfrm>
          <a:prstGeom prst="rect">
            <a:avLst/>
          </a:prstGeom>
          <a:solidFill>
            <a:schemeClr val="bg1"/>
          </a:solidFill>
        </p:spPr>
        <p:txBody>
          <a:bodyPr wrap="none" rtlCol="0">
            <a:spAutoFit/>
          </a:bodyPr>
          <a:lstStyle/>
          <a:p>
            <a:r>
              <a:rPr lang="en-US" sz="1200" i="1" dirty="0"/>
              <a:t>(low </a:t>
            </a:r>
            <a:r>
              <a:rPr lang="en-US" sz="1200" i="1" dirty="0" err="1"/>
              <a:t>en</a:t>
            </a:r>
            <a:r>
              <a:rPr lang="en-US" sz="1200" i="1" dirty="0"/>
              <a:t>.)</a:t>
            </a:r>
            <a:endParaRPr lang="en-GB" sz="1200" i="1" dirty="0"/>
          </a:p>
        </p:txBody>
      </p:sp>
      <p:sp>
        <p:nvSpPr>
          <p:cNvPr id="3" name="TextBox 2">
            <a:extLst>
              <a:ext uri="{FF2B5EF4-FFF2-40B4-BE49-F238E27FC236}">
                <a16:creationId xmlns:a16="http://schemas.microsoft.com/office/drawing/2014/main" id="{CE79A431-48AE-3110-A6C2-44F5EAB8B429}"/>
              </a:ext>
            </a:extLst>
          </p:cNvPr>
          <p:cNvSpPr txBox="1"/>
          <p:nvPr/>
        </p:nvSpPr>
        <p:spPr>
          <a:xfrm>
            <a:off x="9172709" y="1767768"/>
            <a:ext cx="2234199" cy="861774"/>
          </a:xfrm>
          <a:prstGeom prst="rect">
            <a:avLst/>
          </a:prstGeom>
          <a:noFill/>
        </p:spPr>
        <p:txBody>
          <a:bodyPr wrap="square" lIns="0" tIns="0" rIns="0" bIns="0" rtlCol="0">
            <a:spAutoFit/>
          </a:bodyPr>
          <a:lstStyle/>
          <a:p>
            <a:pPr algn="l"/>
            <a:r>
              <a:rPr lang="en-GB" sz="1400" dirty="0"/>
              <a:t>Note: </a:t>
            </a:r>
          </a:p>
          <a:p>
            <a:pPr algn="l"/>
            <a:r>
              <a:rPr lang="en-GB" sz="1400" dirty="0"/>
              <a:t>Therapy with electrons will be left for the last lecture by W. </a:t>
            </a:r>
            <a:r>
              <a:rPr lang="en-GB" sz="1400" dirty="0" err="1"/>
              <a:t>Wünsch</a:t>
            </a:r>
            <a:endParaRPr lang="en-GB" sz="1400" dirty="0"/>
          </a:p>
        </p:txBody>
      </p:sp>
    </p:spTree>
    <p:extLst>
      <p:ext uri="{BB962C8B-B14F-4D97-AF65-F5344CB8AC3E}">
        <p14:creationId xmlns:p14="http://schemas.microsoft.com/office/powerpoint/2010/main" val="989979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D59EEA6-D459-BEA7-7006-E826B484391A}"/>
              </a:ext>
            </a:extLst>
          </p:cNvPr>
          <p:cNvSpPr/>
          <p:nvPr/>
        </p:nvSpPr>
        <p:spPr>
          <a:xfrm>
            <a:off x="293201" y="4693064"/>
            <a:ext cx="3873358" cy="14850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4F46DE09-7757-4A85-88AC-24BE73049A58}"/>
              </a:ext>
            </a:extLst>
          </p:cNvPr>
          <p:cNvSpPr>
            <a:spLocks noGrp="1"/>
          </p:cNvSpPr>
          <p:nvPr>
            <p:ph type="title"/>
          </p:nvPr>
        </p:nvSpPr>
        <p:spPr/>
        <p:txBody>
          <a:bodyPr/>
          <a:lstStyle/>
          <a:p>
            <a:pPr marL="180000"/>
            <a:r>
              <a:rPr lang="fr-CH" dirty="0" err="1"/>
              <a:t>Treating</a:t>
            </a:r>
            <a:r>
              <a:rPr lang="fr-CH" dirty="0"/>
              <a:t> cancer </a:t>
            </a:r>
            <a:r>
              <a:rPr lang="fr-CH" dirty="0" err="1"/>
              <a:t>with</a:t>
            </a:r>
            <a:r>
              <a:rPr lang="fr-CH" dirty="0"/>
              <a:t> </a:t>
            </a:r>
            <a:r>
              <a:rPr lang="fr-CH" dirty="0" err="1"/>
              <a:t>particle</a:t>
            </a:r>
            <a:r>
              <a:rPr lang="fr-CH" dirty="0"/>
              <a:t> </a:t>
            </a:r>
            <a:r>
              <a:rPr lang="fr-CH" dirty="0" err="1"/>
              <a:t>beams</a:t>
            </a:r>
            <a:endParaRPr lang="en-GB" dirty="0"/>
          </a:p>
        </p:txBody>
      </p:sp>
      <p:sp>
        <p:nvSpPr>
          <p:cNvPr id="6" name="Slide Number Placeholder 5">
            <a:extLst>
              <a:ext uri="{FF2B5EF4-FFF2-40B4-BE49-F238E27FC236}">
                <a16:creationId xmlns:a16="http://schemas.microsoft.com/office/drawing/2014/main" id="{3519A637-728B-47AE-8883-140CE25D480F}"/>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7" name="TextBox 6">
            <a:extLst>
              <a:ext uri="{FF2B5EF4-FFF2-40B4-BE49-F238E27FC236}">
                <a16:creationId xmlns:a16="http://schemas.microsoft.com/office/drawing/2014/main" id="{2F83B02E-80E1-4D89-9BB4-DE83FEADE947}"/>
              </a:ext>
            </a:extLst>
          </p:cNvPr>
          <p:cNvSpPr txBox="1"/>
          <p:nvPr/>
        </p:nvSpPr>
        <p:spPr>
          <a:xfrm>
            <a:off x="614055" y="1111332"/>
            <a:ext cx="10834118" cy="553998"/>
          </a:xfrm>
          <a:prstGeom prst="rect">
            <a:avLst/>
          </a:prstGeom>
          <a:noFill/>
        </p:spPr>
        <p:txBody>
          <a:bodyPr wrap="square" lIns="0" tIns="0" rIns="0" bIns="0" rtlCol="0">
            <a:spAutoFit/>
          </a:bodyPr>
          <a:lstStyle/>
          <a:p>
            <a:pPr algn="l"/>
            <a:r>
              <a:rPr lang="en-GB" b="1" dirty="0">
                <a:solidFill>
                  <a:srgbClr val="FF0000"/>
                </a:solidFill>
              </a:rPr>
              <a:t>Cancer </a:t>
            </a:r>
            <a:r>
              <a:rPr lang="en-GB" b="1" dirty="0" err="1">
                <a:solidFill>
                  <a:srgbClr val="FF0000"/>
                </a:solidFill>
              </a:rPr>
              <a:t>toda</a:t>
            </a:r>
            <a:r>
              <a:rPr lang="fr-CH" b="1" dirty="0">
                <a:solidFill>
                  <a:srgbClr val="FF0000"/>
                </a:solidFill>
              </a:rPr>
              <a:t>y</a:t>
            </a:r>
            <a:r>
              <a:rPr lang="en-GB" dirty="0"/>
              <a:t>: ~ 65% of cancers are curable; ~ 35% of cancer treatments fail, 2/3 because of metastasis, 1/3 in the primary site.</a:t>
            </a:r>
          </a:p>
        </p:txBody>
      </p:sp>
      <p:sp>
        <p:nvSpPr>
          <p:cNvPr id="13" name="TextBox 12">
            <a:extLst>
              <a:ext uri="{FF2B5EF4-FFF2-40B4-BE49-F238E27FC236}">
                <a16:creationId xmlns:a16="http://schemas.microsoft.com/office/drawing/2014/main" id="{2E7E311C-61EF-40E7-A220-C6A93F52C953}"/>
              </a:ext>
            </a:extLst>
          </p:cNvPr>
          <p:cNvSpPr txBox="1"/>
          <p:nvPr/>
        </p:nvSpPr>
        <p:spPr>
          <a:xfrm>
            <a:off x="316545" y="1804410"/>
            <a:ext cx="11840704" cy="1107996"/>
          </a:xfrm>
          <a:prstGeom prst="rect">
            <a:avLst/>
          </a:prstGeom>
          <a:noFill/>
        </p:spPr>
        <p:txBody>
          <a:bodyPr wrap="square" lIns="0" tIns="0" rIns="0" bIns="0" rtlCol="0">
            <a:spAutoFit/>
          </a:bodyPr>
          <a:lstStyle/>
          <a:p>
            <a:pPr marL="285750" indent="-285750" algn="l">
              <a:buFont typeface="Wingdings" panose="05000000000000000000" pitchFamily="2" charset="2"/>
              <a:buChar char="Ø"/>
            </a:pPr>
            <a:r>
              <a:rPr lang="en-GB" b="1" dirty="0">
                <a:solidFill>
                  <a:srgbClr val="FF0000"/>
                </a:solidFill>
              </a:rPr>
              <a:t>Priority of cancer research </a:t>
            </a:r>
            <a:r>
              <a:rPr lang="en-GB" dirty="0"/>
              <a:t>is treating the &gt;10% “not curable” cancers, usually large, deep seated, radioresistant.</a:t>
            </a:r>
          </a:p>
          <a:p>
            <a:pPr marL="285750" indent="-285750" algn="l">
              <a:buFont typeface="Wingdings" panose="05000000000000000000" pitchFamily="2" charset="2"/>
              <a:buChar char="Ø"/>
            </a:pPr>
            <a:r>
              <a:rPr lang="en-GB" b="1" dirty="0">
                <a:solidFill>
                  <a:srgbClr val="FF0000"/>
                </a:solidFill>
              </a:rPr>
              <a:t>Techniques</a:t>
            </a:r>
            <a:r>
              <a:rPr lang="en-GB" dirty="0"/>
              <a:t>: Advanced Radiation Therapy (e.g. IMRT), or </a:t>
            </a:r>
            <a:r>
              <a:rPr lang="en-GB" b="1" dirty="0">
                <a:solidFill>
                  <a:srgbClr val="FF0000"/>
                </a:solidFill>
              </a:rPr>
              <a:t>Hadron Therapy </a:t>
            </a:r>
            <a:r>
              <a:rPr lang="en-GB" dirty="0"/>
              <a:t>(protons or ions).</a:t>
            </a:r>
          </a:p>
          <a:p>
            <a:pPr marL="285750" indent="-285750" algn="l">
              <a:buFont typeface="Wingdings" panose="05000000000000000000" pitchFamily="2" charset="2"/>
              <a:buChar char="Ø"/>
            </a:pPr>
            <a:r>
              <a:rPr lang="en-GB" b="1" dirty="0">
                <a:solidFill>
                  <a:srgbClr val="FF0000"/>
                </a:solidFill>
              </a:rPr>
              <a:t>Challenge</a:t>
            </a:r>
            <a:r>
              <a:rPr lang="en-GB" dirty="0"/>
              <a:t>: Deposit enough dose on the cancer, sparing the surrounding tissues (secondary cancers, quality of life).</a:t>
            </a:r>
          </a:p>
        </p:txBody>
      </p:sp>
      <p:sp>
        <p:nvSpPr>
          <p:cNvPr id="22" name="TextBox 21">
            <a:extLst>
              <a:ext uri="{FF2B5EF4-FFF2-40B4-BE49-F238E27FC236}">
                <a16:creationId xmlns:a16="http://schemas.microsoft.com/office/drawing/2014/main" id="{958FA4E9-E267-4BDD-97D5-872D5CBA869F}"/>
              </a:ext>
            </a:extLst>
          </p:cNvPr>
          <p:cNvSpPr txBox="1"/>
          <p:nvPr/>
        </p:nvSpPr>
        <p:spPr>
          <a:xfrm>
            <a:off x="314764" y="3152293"/>
            <a:ext cx="3873358" cy="1107996"/>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180000" algn="l"/>
            <a:r>
              <a:rPr lang="en-GB" b="1" dirty="0">
                <a:solidFill>
                  <a:srgbClr val="FF0000"/>
                </a:solidFill>
              </a:rPr>
              <a:t>Hadron Therapy </a:t>
            </a:r>
            <a:r>
              <a:rPr lang="en-GB" dirty="0"/>
              <a:t>or </a:t>
            </a:r>
            <a:r>
              <a:rPr lang="en-GB" b="1" dirty="0">
                <a:solidFill>
                  <a:srgbClr val="FF0000"/>
                </a:solidFill>
              </a:rPr>
              <a:t>Particle Therapy</a:t>
            </a:r>
            <a:r>
              <a:rPr lang="en-GB" dirty="0"/>
              <a:t> allows concentrating the radiation dose on the tumour, thanks to the «Bragg peak».</a:t>
            </a:r>
          </a:p>
        </p:txBody>
      </p:sp>
      <p:pic>
        <p:nvPicPr>
          <p:cNvPr id="23" name="Picture 22">
            <a:extLst>
              <a:ext uri="{FF2B5EF4-FFF2-40B4-BE49-F238E27FC236}">
                <a16:creationId xmlns:a16="http://schemas.microsoft.com/office/drawing/2014/main" id="{2CBCE240-E7AF-4BF5-95D3-C0CE7E9B979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78701" y="3139155"/>
            <a:ext cx="3916393" cy="3095248"/>
          </a:xfrm>
          <a:prstGeom prst="rect">
            <a:avLst/>
          </a:prstGeom>
          <a:noFill/>
          <a:ln>
            <a:noFill/>
          </a:ln>
        </p:spPr>
      </p:pic>
      <p:sp>
        <p:nvSpPr>
          <p:cNvPr id="2" name="TextBox 1">
            <a:extLst>
              <a:ext uri="{FF2B5EF4-FFF2-40B4-BE49-F238E27FC236}">
                <a16:creationId xmlns:a16="http://schemas.microsoft.com/office/drawing/2014/main" id="{64F60C71-B56A-3544-8FDA-08E39F6C47C0}"/>
              </a:ext>
            </a:extLst>
          </p:cNvPr>
          <p:cNvSpPr txBox="1"/>
          <p:nvPr/>
        </p:nvSpPr>
        <p:spPr>
          <a:xfrm>
            <a:off x="8585732" y="3383861"/>
            <a:ext cx="3141311" cy="2585323"/>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Required </a:t>
            </a:r>
            <a:r>
              <a:rPr lang="en-GB" b="1" dirty="0">
                <a:solidFill>
                  <a:srgbClr val="FF0000"/>
                </a:solidFill>
                <a:latin typeface="Calibri" panose="020F0502020204030204" pitchFamily="34" charset="0"/>
                <a:cs typeface="Calibri" panose="020F0502020204030204" pitchFamily="34" charset="0"/>
              </a:rPr>
              <a:t>energy</a:t>
            </a:r>
            <a:r>
              <a:rPr lang="en-GB" dirty="0">
                <a:latin typeface="Calibri" panose="020F0502020204030204" pitchFamily="34" charset="0"/>
                <a:cs typeface="Calibri" panose="020F0502020204030204" pitchFamily="34" charset="0"/>
              </a:rPr>
              <a:t> to penetrate the full body (about 33 cm): 230 MeV protons, 430 MeV/u carbon ions.</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Required </a:t>
            </a:r>
            <a:r>
              <a:rPr lang="en-GB" b="1" dirty="0">
                <a:solidFill>
                  <a:srgbClr val="FF0000"/>
                </a:solidFill>
                <a:latin typeface="Calibri" panose="020F0502020204030204" pitchFamily="34" charset="0"/>
                <a:cs typeface="Calibri" panose="020F0502020204030204" pitchFamily="34" charset="0"/>
              </a:rPr>
              <a:t>beam current</a:t>
            </a:r>
            <a:r>
              <a:rPr lang="en-GB" dirty="0">
                <a:latin typeface="Calibri" panose="020F0502020204030204" pitchFamily="34" charset="0"/>
                <a:cs typeface="Calibri" panose="020F0502020204030204" pitchFamily="34" charset="0"/>
              </a:rPr>
              <a:t>: generally small, 10 </a:t>
            </a:r>
            <a:r>
              <a:rPr lang="en-GB" dirty="0" err="1">
                <a:latin typeface="Calibri" panose="020F0502020204030204" pitchFamily="34" charset="0"/>
                <a:cs typeface="Calibri" panose="020F0502020204030204" pitchFamily="34" charset="0"/>
              </a:rPr>
              <a:t>nA</a:t>
            </a:r>
            <a:r>
              <a:rPr lang="en-GB" dirty="0">
                <a:latin typeface="Calibri" panose="020F0502020204030204" pitchFamily="34" charset="0"/>
                <a:cs typeface="Calibri" panose="020F0502020204030204" pitchFamily="34" charset="0"/>
              </a:rPr>
              <a:t> for a typical dose of 1 Gy to 1 </a:t>
            </a:r>
            <a:r>
              <a:rPr lang="en-GB" dirty="0" err="1">
                <a:latin typeface="Calibri" panose="020F0502020204030204" pitchFamily="34" charset="0"/>
                <a:cs typeface="Calibri" panose="020F0502020204030204" pitchFamily="34" charset="0"/>
              </a:rPr>
              <a:t>liter</a:t>
            </a:r>
            <a:r>
              <a:rPr lang="en-GB" dirty="0">
                <a:latin typeface="Calibri" panose="020F0502020204030204" pitchFamily="34" charset="0"/>
                <a:cs typeface="Calibri" panose="020F0502020204030204" pitchFamily="34" charset="0"/>
              </a:rPr>
              <a:t> in 1 minute. </a:t>
            </a:r>
          </a:p>
        </p:txBody>
      </p:sp>
      <p:pic>
        <p:nvPicPr>
          <p:cNvPr id="4" name="Picture 3" descr="betheblocheq.pdf">
            <a:extLst>
              <a:ext uri="{FF2B5EF4-FFF2-40B4-BE49-F238E27FC236}">
                <a16:creationId xmlns:a16="http://schemas.microsoft.com/office/drawing/2014/main" id="{E7746CCE-66C4-0270-E2B8-8C2B7A3450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343" y="4809882"/>
            <a:ext cx="3692203" cy="610281"/>
          </a:xfrm>
          <a:prstGeom prst="rect">
            <a:avLst/>
          </a:prstGeom>
        </p:spPr>
      </p:pic>
      <p:sp>
        <p:nvSpPr>
          <p:cNvPr id="5" name="TextBox 4">
            <a:extLst>
              <a:ext uri="{FF2B5EF4-FFF2-40B4-BE49-F238E27FC236}">
                <a16:creationId xmlns:a16="http://schemas.microsoft.com/office/drawing/2014/main" id="{1F18DB4D-A08F-CCFC-48B8-AD9EC0F1FE86}"/>
              </a:ext>
            </a:extLst>
          </p:cNvPr>
          <p:cNvSpPr txBox="1"/>
          <p:nvPr/>
        </p:nvSpPr>
        <p:spPr>
          <a:xfrm>
            <a:off x="464957" y="5539450"/>
            <a:ext cx="3572973" cy="584775"/>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Bethe-Bloch equation of ionization energy loss by charged particles (~1/</a:t>
            </a:r>
            <a:r>
              <a:rPr lang="en-US" sz="1600" dirty="0">
                <a:latin typeface="Symbol" panose="05050102010706020507" pitchFamily="18" charset="2"/>
                <a:cs typeface="Calibri" panose="020F0502020204030204" pitchFamily="34" charset="0"/>
              </a:rPr>
              <a:t>b</a:t>
            </a:r>
            <a:r>
              <a:rPr lang="en-US" sz="1600" baseline="30000" dirty="0">
                <a:latin typeface="Calibri" panose="020F0502020204030204" pitchFamily="34" charset="0"/>
                <a:cs typeface="Calibri" panose="020F0502020204030204" pitchFamily="34" charset="0"/>
              </a:rPr>
              <a:t>2</a:t>
            </a:r>
            <a:r>
              <a:rPr lang="en-US" sz="1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10703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43B15-277E-43B7-9C75-7D1748B2A609}"/>
              </a:ext>
            </a:extLst>
          </p:cNvPr>
          <p:cNvSpPr>
            <a:spLocks noGrp="1"/>
          </p:cNvSpPr>
          <p:nvPr>
            <p:ph type="title"/>
          </p:nvPr>
        </p:nvSpPr>
        <p:spPr/>
        <p:txBody>
          <a:bodyPr/>
          <a:lstStyle/>
          <a:p>
            <a:r>
              <a:rPr lang="en-GB" sz="4400" dirty="0"/>
              <a:t>The rise of proton and ion therapy  </a:t>
            </a:r>
          </a:p>
        </p:txBody>
      </p:sp>
      <p:sp>
        <p:nvSpPr>
          <p:cNvPr id="6" name="Slide Number Placeholder 5">
            <a:extLst>
              <a:ext uri="{FF2B5EF4-FFF2-40B4-BE49-F238E27FC236}">
                <a16:creationId xmlns:a16="http://schemas.microsoft.com/office/drawing/2014/main" id="{0E41BE68-A032-4432-9D8F-36F3FE5BE863}"/>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14" name="Content Placeholder 2">
            <a:extLst>
              <a:ext uri="{FF2B5EF4-FFF2-40B4-BE49-F238E27FC236}">
                <a16:creationId xmlns:a16="http://schemas.microsoft.com/office/drawing/2014/main" id="{EEDA1F19-1FB4-4F36-81B9-7A43F20C99D2}"/>
              </a:ext>
            </a:extLst>
          </p:cNvPr>
          <p:cNvSpPr>
            <a:spLocks noGrp="1"/>
          </p:cNvSpPr>
          <p:nvPr>
            <p:ph idx="1"/>
          </p:nvPr>
        </p:nvSpPr>
        <p:spPr>
          <a:xfrm>
            <a:off x="187381" y="987629"/>
            <a:ext cx="6967937" cy="5233358"/>
          </a:xfrm>
        </p:spPr>
        <p:txBody>
          <a:bodyPr>
            <a:noAutofit/>
          </a:bodyPr>
          <a:lstStyle/>
          <a:p>
            <a:pPr marL="0" indent="0">
              <a:spcBef>
                <a:spcPts val="600"/>
              </a:spcBef>
              <a:buNone/>
            </a:pPr>
            <a:r>
              <a:rPr lang="en-GB" sz="2000" dirty="0">
                <a:solidFill>
                  <a:srgbClr val="FF0000"/>
                </a:solidFill>
              </a:rPr>
              <a:t>Hadrons</a:t>
            </a:r>
            <a:r>
              <a:rPr lang="en-GB" sz="2000" b="0" dirty="0">
                <a:solidFill>
                  <a:schemeClr val="tx1"/>
                </a:solidFill>
              </a:rPr>
              <a:t> = protons and heavier atomic nuclei (ions)</a:t>
            </a:r>
          </a:p>
          <a:p>
            <a:pPr marL="189000" indent="-189000">
              <a:spcBef>
                <a:spcPts val="600"/>
              </a:spcBef>
            </a:pPr>
            <a:r>
              <a:rPr lang="en-GB" sz="2000" b="0" dirty="0">
                <a:solidFill>
                  <a:schemeClr val="tx1"/>
                </a:solidFill>
              </a:rPr>
              <a:t>Proposed 1946, first </a:t>
            </a:r>
            <a:r>
              <a:rPr lang="en-GB" sz="2000" b="0" dirty="0">
                <a:solidFill>
                  <a:srgbClr val="FF0000"/>
                </a:solidFill>
              </a:rPr>
              <a:t>experimental treatment</a:t>
            </a:r>
            <a:r>
              <a:rPr lang="en-GB" sz="2000" b="0" dirty="0">
                <a:solidFill>
                  <a:schemeClr val="tx1"/>
                </a:solidFill>
              </a:rPr>
              <a:t> Berkeley 1954.</a:t>
            </a:r>
          </a:p>
          <a:p>
            <a:pPr marL="189000" indent="-189000">
              <a:spcBef>
                <a:spcPts val="600"/>
              </a:spcBef>
            </a:pPr>
            <a:r>
              <a:rPr lang="en-GB" sz="2000" b="0" dirty="0">
                <a:solidFill>
                  <a:schemeClr val="tx1"/>
                </a:solidFill>
              </a:rPr>
              <a:t>First </a:t>
            </a:r>
            <a:r>
              <a:rPr lang="en-GB" sz="2000" b="0" dirty="0">
                <a:solidFill>
                  <a:srgbClr val="FF0000"/>
                </a:solidFill>
              </a:rPr>
              <a:t>hospital-based</a:t>
            </a:r>
            <a:r>
              <a:rPr lang="en-GB" sz="2000" b="0" dirty="0">
                <a:solidFill>
                  <a:schemeClr val="tx1"/>
                </a:solidFill>
              </a:rPr>
              <a:t> proton treatment facility in 1993 (Loma Linda, US).</a:t>
            </a:r>
          </a:p>
          <a:p>
            <a:pPr marL="189000" indent="-189000">
              <a:spcBef>
                <a:spcPts val="600"/>
              </a:spcBef>
            </a:pPr>
            <a:r>
              <a:rPr lang="en-GB" sz="2000" b="0" dirty="0">
                <a:solidFill>
                  <a:schemeClr val="tx1"/>
                </a:solidFill>
              </a:rPr>
              <a:t>First treatment facility with </a:t>
            </a:r>
            <a:r>
              <a:rPr lang="en-GB" sz="2000" b="0" dirty="0">
                <a:solidFill>
                  <a:srgbClr val="FF0000"/>
                </a:solidFill>
              </a:rPr>
              <a:t>carbon ions </a:t>
            </a:r>
            <a:r>
              <a:rPr lang="en-GB" sz="2000" b="0" dirty="0">
                <a:solidFill>
                  <a:schemeClr val="tx1"/>
                </a:solidFill>
              </a:rPr>
              <a:t>in 1994 (HIMAC, Japan).</a:t>
            </a:r>
          </a:p>
          <a:p>
            <a:pPr marL="189000" indent="-189000">
              <a:spcBef>
                <a:spcPts val="600"/>
              </a:spcBef>
            </a:pPr>
            <a:r>
              <a:rPr lang="en-GB" sz="2000" b="0" dirty="0">
                <a:solidFill>
                  <a:schemeClr val="tx1"/>
                </a:solidFill>
              </a:rPr>
              <a:t>Treatment in Europe at </a:t>
            </a:r>
            <a:r>
              <a:rPr lang="en-GB" sz="2000" b="0" dirty="0">
                <a:solidFill>
                  <a:srgbClr val="FF0000"/>
                </a:solidFill>
              </a:rPr>
              <a:t>physics facilities </a:t>
            </a:r>
            <a:r>
              <a:rPr lang="en-GB" sz="2000" b="0" dirty="0">
                <a:solidFill>
                  <a:schemeClr val="tx1"/>
                </a:solidFill>
              </a:rPr>
              <a:t>from end of ‘90s.</a:t>
            </a:r>
          </a:p>
          <a:p>
            <a:pPr marL="189000" indent="-189000">
              <a:spcBef>
                <a:spcPts val="600"/>
              </a:spcBef>
            </a:pPr>
            <a:r>
              <a:rPr lang="en-GB" sz="2000" b="0" dirty="0">
                <a:solidFill>
                  <a:schemeClr val="tx1"/>
                </a:solidFill>
              </a:rPr>
              <a:t>First dedicated European facility for </a:t>
            </a:r>
            <a:r>
              <a:rPr lang="en-GB" sz="2000" b="0" dirty="0">
                <a:solidFill>
                  <a:srgbClr val="FF0000"/>
                </a:solidFill>
              </a:rPr>
              <a:t>proton-carbon ions </a:t>
            </a:r>
            <a:r>
              <a:rPr lang="en-GB" sz="2000" b="0" dirty="0">
                <a:solidFill>
                  <a:schemeClr val="tx1"/>
                </a:solidFill>
              </a:rPr>
              <a:t>in 2009 (HIT).</a:t>
            </a:r>
          </a:p>
          <a:p>
            <a:pPr marL="189000" indent="-189000">
              <a:spcBef>
                <a:spcPts val="600"/>
              </a:spcBef>
            </a:pPr>
            <a:r>
              <a:rPr lang="en-GB" sz="2000" b="0" dirty="0">
                <a:solidFill>
                  <a:schemeClr val="tx1"/>
                </a:solidFill>
              </a:rPr>
              <a:t>From 2006, </a:t>
            </a:r>
            <a:r>
              <a:rPr lang="en-GB" sz="2000" b="0" dirty="0">
                <a:solidFill>
                  <a:srgbClr val="FF0000"/>
                </a:solidFill>
              </a:rPr>
              <a:t>commercial proton therapy </a:t>
            </a:r>
            <a:r>
              <a:rPr lang="en-GB" sz="2000" b="0" dirty="0">
                <a:solidFill>
                  <a:schemeClr val="tx1"/>
                </a:solidFill>
              </a:rPr>
              <a:t>accelerators (mostly cyclotrons) come to market. </a:t>
            </a:r>
          </a:p>
          <a:p>
            <a:pPr marL="189000" indent="-189000">
              <a:spcBef>
                <a:spcPts val="600"/>
              </a:spcBef>
            </a:pPr>
            <a:r>
              <a:rPr lang="en-GB" sz="2000" b="0" dirty="0">
                <a:solidFill>
                  <a:schemeClr val="tx1"/>
                </a:solidFill>
              </a:rPr>
              <a:t>In 2022, 6 </a:t>
            </a:r>
            <a:r>
              <a:rPr lang="en-GB" sz="2000" b="0" dirty="0">
                <a:solidFill>
                  <a:srgbClr val="FF0000"/>
                </a:solidFill>
              </a:rPr>
              <a:t>competing vendors </a:t>
            </a:r>
            <a:r>
              <a:rPr lang="en-GB" sz="2000" b="0" dirty="0">
                <a:solidFill>
                  <a:schemeClr val="tx1"/>
                </a:solidFill>
              </a:rPr>
              <a:t>for protons, 1 for carbon ions. A total of 152 centres worldwide.  </a:t>
            </a:r>
          </a:p>
          <a:p>
            <a:pPr marL="0" indent="0">
              <a:spcBef>
                <a:spcPts val="600"/>
              </a:spcBef>
              <a:buNone/>
            </a:pPr>
            <a:r>
              <a:rPr lang="en-GB" sz="2000" b="0" dirty="0">
                <a:solidFill>
                  <a:schemeClr val="tx1"/>
                </a:solidFill>
              </a:rPr>
              <a:t>A success story, but … many ongoing discussions on </a:t>
            </a:r>
            <a:r>
              <a:rPr lang="en-GB" sz="2000" dirty="0">
                <a:solidFill>
                  <a:srgbClr val="FF0000"/>
                </a:solidFill>
              </a:rPr>
              <a:t>effectiveness, costs and benefits</a:t>
            </a:r>
            <a:r>
              <a:rPr lang="en-GB" sz="2000" b="0" dirty="0">
                <a:solidFill>
                  <a:schemeClr val="tx1"/>
                </a:solidFill>
              </a:rPr>
              <a:t>. </a:t>
            </a:r>
          </a:p>
        </p:txBody>
      </p:sp>
      <p:pic>
        <p:nvPicPr>
          <p:cNvPr id="17" name="Picture 16">
            <a:extLst>
              <a:ext uri="{FF2B5EF4-FFF2-40B4-BE49-F238E27FC236}">
                <a16:creationId xmlns:a16="http://schemas.microsoft.com/office/drawing/2014/main" id="{30856AEF-8438-49BE-BB49-0A6B5987AE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28014" y="3909634"/>
            <a:ext cx="3788588" cy="2660072"/>
          </a:xfrm>
          <a:prstGeom prst="rect">
            <a:avLst/>
          </a:prstGeom>
        </p:spPr>
      </p:pic>
      <p:sp>
        <p:nvSpPr>
          <p:cNvPr id="20" name="TextBox 19">
            <a:extLst>
              <a:ext uri="{FF2B5EF4-FFF2-40B4-BE49-F238E27FC236}">
                <a16:creationId xmlns:a16="http://schemas.microsoft.com/office/drawing/2014/main" id="{1577CB33-843A-4988-8C8F-0AF2106440A8}"/>
              </a:ext>
            </a:extLst>
          </p:cNvPr>
          <p:cNvSpPr txBox="1"/>
          <p:nvPr/>
        </p:nvSpPr>
        <p:spPr>
          <a:xfrm>
            <a:off x="7330440" y="3899508"/>
            <a:ext cx="806631" cy="253916"/>
          </a:xfrm>
          <a:prstGeom prst="rect">
            <a:avLst/>
          </a:prstGeom>
          <a:noFill/>
        </p:spPr>
        <p:txBody>
          <a:bodyPr wrap="none" rtlCol="0">
            <a:spAutoFit/>
          </a:bodyPr>
          <a:lstStyle/>
          <a:p>
            <a:r>
              <a:rPr lang="fr-CH" sz="1050" i="1" dirty="0"/>
              <a:t>ptcog.com</a:t>
            </a:r>
            <a:endParaRPr lang="en-GB" sz="1050" i="1" dirty="0"/>
          </a:p>
        </p:txBody>
      </p:sp>
      <p:sp>
        <p:nvSpPr>
          <p:cNvPr id="21" name="TextBox 20">
            <a:extLst>
              <a:ext uri="{FF2B5EF4-FFF2-40B4-BE49-F238E27FC236}">
                <a16:creationId xmlns:a16="http://schemas.microsoft.com/office/drawing/2014/main" id="{68E2D241-9779-4A39-8816-94EFBD81B1D9}"/>
              </a:ext>
            </a:extLst>
          </p:cNvPr>
          <p:cNvSpPr txBox="1"/>
          <p:nvPr/>
        </p:nvSpPr>
        <p:spPr>
          <a:xfrm>
            <a:off x="6506088" y="6123440"/>
            <a:ext cx="2546279" cy="461665"/>
          </a:xfrm>
          <a:prstGeom prst="rect">
            <a:avLst/>
          </a:prstGeom>
          <a:solidFill>
            <a:srgbClr val="FFFF00"/>
          </a:solidFill>
        </p:spPr>
        <p:txBody>
          <a:bodyPr wrap="square" rtlCol="0">
            <a:spAutoFit/>
          </a:bodyPr>
          <a:lstStyle/>
          <a:p>
            <a:r>
              <a:rPr lang="en-GB" sz="1200" dirty="0"/>
              <a:t>The Heidelberg Ion Therapy (HIT) facility (protons and carbon ions)</a:t>
            </a:r>
          </a:p>
        </p:txBody>
      </p:sp>
      <p:pic>
        <p:nvPicPr>
          <p:cNvPr id="2" name="Picture 1">
            <a:extLst>
              <a:ext uri="{FF2B5EF4-FFF2-40B4-BE49-F238E27FC236}">
                <a16:creationId xmlns:a16="http://schemas.microsoft.com/office/drawing/2014/main" id="{025CDA60-CC70-4E06-BA02-E45ACEB850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31078" y="887823"/>
            <a:ext cx="4710402" cy="3021812"/>
          </a:xfrm>
          <a:prstGeom prst="rect">
            <a:avLst/>
          </a:prstGeom>
        </p:spPr>
      </p:pic>
    </p:spTree>
    <p:extLst>
      <p:ext uri="{BB962C8B-B14F-4D97-AF65-F5344CB8AC3E}">
        <p14:creationId xmlns:p14="http://schemas.microsoft.com/office/powerpoint/2010/main" val="3315196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6D089-EFF2-48E3-B921-C277B56C0E27}"/>
              </a:ext>
            </a:extLst>
          </p:cNvPr>
          <p:cNvSpPr>
            <a:spLocks noGrp="1"/>
          </p:cNvSpPr>
          <p:nvPr>
            <p:ph type="title"/>
          </p:nvPr>
        </p:nvSpPr>
        <p:spPr>
          <a:xfrm>
            <a:off x="407987" y="312397"/>
            <a:ext cx="11376025" cy="690323"/>
          </a:xfrm>
        </p:spPr>
        <p:txBody>
          <a:bodyPr/>
          <a:lstStyle/>
          <a:p>
            <a:r>
              <a:rPr lang="fr-CH" sz="4400" dirty="0" err="1"/>
              <a:t>Particle</a:t>
            </a:r>
            <a:r>
              <a:rPr lang="fr-CH" sz="4400" dirty="0"/>
              <a:t> </a:t>
            </a:r>
            <a:r>
              <a:rPr lang="fr-CH" sz="4400" dirty="0" err="1"/>
              <a:t>therapy</a:t>
            </a:r>
            <a:r>
              <a:rPr lang="fr-CH" sz="4400" dirty="0"/>
              <a:t> in Europe</a:t>
            </a:r>
            <a:endParaRPr lang="en-GB" sz="4400" dirty="0"/>
          </a:p>
        </p:txBody>
      </p:sp>
      <p:sp>
        <p:nvSpPr>
          <p:cNvPr id="6" name="Slide Number Placeholder 5">
            <a:extLst>
              <a:ext uri="{FF2B5EF4-FFF2-40B4-BE49-F238E27FC236}">
                <a16:creationId xmlns:a16="http://schemas.microsoft.com/office/drawing/2014/main" id="{914CE81A-6B51-4DD6-AC51-0133397B3ED9}"/>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9" name="TextBox 8">
            <a:extLst>
              <a:ext uri="{FF2B5EF4-FFF2-40B4-BE49-F238E27FC236}">
                <a16:creationId xmlns:a16="http://schemas.microsoft.com/office/drawing/2014/main" id="{077F2241-7233-452C-BF1D-0C500E9B1D2C}"/>
              </a:ext>
            </a:extLst>
          </p:cNvPr>
          <p:cNvSpPr txBox="1"/>
          <p:nvPr/>
        </p:nvSpPr>
        <p:spPr>
          <a:xfrm>
            <a:off x="7628302" y="4535551"/>
            <a:ext cx="4080222" cy="1384995"/>
          </a:xfrm>
          <a:prstGeom prst="rect">
            <a:avLst/>
          </a:prstGeom>
          <a:noFill/>
        </p:spPr>
        <p:txBody>
          <a:bodyPr wrap="square" lIns="0" tIns="0" rIns="0" bIns="0" rtlCol="0">
            <a:spAutoFit/>
          </a:bodyPr>
          <a:lstStyle/>
          <a:p>
            <a:pPr algn="l">
              <a:spcBef>
                <a:spcPts val="600"/>
              </a:spcBef>
            </a:pPr>
            <a:r>
              <a:rPr lang="en-GB" sz="2000" dirty="0"/>
              <a:t>Only 2 regions in Europe without particle therapy facilities:</a:t>
            </a:r>
          </a:p>
          <a:p>
            <a:pPr marL="285750" indent="-285750" algn="l">
              <a:spcBef>
                <a:spcPts val="600"/>
              </a:spcBef>
              <a:buFontTx/>
              <a:buChar char="-"/>
            </a:pPr>
            <a:r>
              <a:rPr lang="en-GB" sz="2000" dirty="0"/>
              <a:t>South East Europe</a:t>
            </a:r>
          </a:p>
          <a:p>
            <a:pPr marL="285750" indent="-285750" algn="l">
              <a:spcBef>
                <a:spcPts val="600"/>
              </a:spcBef>
              <a:buFontTx/>
              <a:buChar char="-"/>
            </a:pPr>
            <a:r>
              <a:rPr lang="en-GB" sz="2000" dirty="0"/>
              <a:t>Baltics</a:t>
            </a:r>
          </a:p>
        </p:txBody>
      </p:sp>
      <p:pic>
        <p:nvPicPr>
          <p:cNvPr id="11" name="Picture 10">
            <a:extLst>
              <a:ext uri="{FF2B5EF4-FFF2-40B4-BE49-F238E27FC236}">
                <a16:creationId xmlns:a16="http://schemas.microsoft.com/office/drawing/2014/main" id="{7513B571-8682-4291-A12B-5C585BDA495D}"/>
              </a:ext>
            </a:extLst>
          </p:cNvPr>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801356" y="1198304"/>
            <a:ext cx="6189857" cy="4349347"/>
          </a:xfrm>
          <a:prstGeom prst="rect">
            <a:avLst/>
          </a:prstGeom>
          <a:noFill/>
          <a:ln>
            <a:noFill/>
          </a:ln>
        </p:spPr>
      </p:pic>
      <p:sp>
        <p:nvSpPr>
          <p:cNvPr id="12" name="TextBox 11">
            <a:extLst>
              <a:ext uri="{FF2B5EF4-FFF2-40B4-BE49-F238E27FC236}">
                <a16:creationId xmlns:a16="http://schemas.microsoft.com/office/drawing/2014/main" id="{4E57D0D5-1E3D-4AE8-9C8B-62838C0F0333}"/>
              </a:ext>
            </a:extLst>
          </p:cNvPr>
          <p:cNvSpPr txBox="1"/>
          <p:nvPr/>
        </p:nvSpPr>
        <p:spPr>
          <a:xfrm>
            <a:off x="1241562" y="5682039"/>
            <a:ext cx="5749651" cy="246221"/>
          </a:xfrm>
          <a:prstGeom prst="rect">
            <a:avLst/>
          </a:prstGeom>
          <a:noFill/>
        </p:spPr>
        <p:txBody>
          <a:bodyPr wrap="none" lIns="0" tIns="0" rIns="0" bIns="0" rtlCol="0">
            <a:spAutoFit/>
          </a:bodyPr>
          <a:lstStyle/>
          <a:p>
            <a:pPr algn="l"/>
            <a:r>
              <a:rPr lang="en-GB" sz="1600" i="1"/>
              <a:t>Particle therapy centres in Europe. Courtesy of ENLIGHT, 2020</a:t>
            </a:r>
            <a:endParaRPr lang="en-GB" sz="1600" i="1" dirty="0"/>
          </a:p>
        </p:txBody>
      </p:sp>
    </p:spTree>
    <p:extLst>
      <p:ext uri="{BB962C8B-B14F-4D97-AF65-F5344CB8AC3E}">
        <p14:creationId xmlns:p14="http://schemas.microsoft.com/office/powerpoint/2010/main" val="391195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9929041-CDBB-4D90-BDEF-C3D3C6C1B3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46053" y="2216003"/>
            <a:ext cx="2824807" cy="2425994"/>
          </a:xfrm>
          <a:prstGeom prst="rect">
            <a:avLst/>
          </a:prstGeom>
        </p:spPr>
      </p:pic>
      <p:sp>
        <p:nvSpPr>
          <p:cNvPr id="3" name="Title 2">
            <a:extLst>
              <a:ext uri="{FF2B5EF4-FFF2-40B4-BE49-F238E27FC236}">
                <a16:creationId xmlns:a16="http://schemas.microsoft.com/office/drawing/2014/main" id="{EC815F8C-B9F6-49F5-B07E-2AFF56B958C1}"/>
              </a:ext>
            </a:extLst>
          </p:cNvPr>
          <p:cNvSpPr>
            <a:spLocks noGrp="1"/>
          </p:cNvSpPr>
          <p:nvPr>
            <p:ph type="title"/>
          </p:nvPr>
        </p:nvSpPr>
        <p:spPr/>
        <p:txBody>
          <a:bodyPr/>
          <a:lstStyle/>
          <a:p>
            <a:r>
              <a:rPr lang="en-GB" sz="4800" dirty="0"/>
              <a:t>The Bragg peak is not all…</a:t>
            </a:r>
          </a:p>
        </p:txBody>
      </p:sp>
      <p:sp>
        <p:nvSpPr>
          <p:cNvPr id="6" name="Slide Number Placeholder 5">
            <a:extLst>
              <a:ext uri="{FF2B5EF4-FFF2-40B4-BE49-F238E27FC236}">
                <a16:creationId xmlns:a16="http://schemas.microsoft.com/office/drawing/2014/main" id="{BB772789-0424-4C26-87C5-0C691933BC24}"/>
              </a:ext>
            </a:extLst>
          </p:cNvPr>
          <p:cNvSpPr>
            <a:spLocks noGrp="1"/>
          </p:cNvSpPr>
          <p:nvPr>
            <p:ph type="sldNum" sz="quarter" idx="12"/>
          </p:nvPr>
        </p:nvSpPr>
        <p:spPr/>
        <p:txBody>
          <a:bodyPr/>
          <a:lstStyle/>
          <a:p>
            <a:fld id="{36B5EA5A-BC32-A742-B11B-8E7414D5B535}" type="slidenum">
              <a:rPr lang="en-US" smtClean="0"/>
              <a:pPr/>
              <a:t>17</a:t>
            </a:fld>
            <a:endParaRPr lang="en-US" dirty="0"/>
          </a:p>
        </p:txBody>
      </p:sp>
      <p:sp>
        <p:nvSpPr>
          <p:cNvPr id="8" name="TextBox 7">
            <a:extLst>
              <a:ext uri="{FF2B5EF4-FFF2-40B4-BE49-F238E27FC236}">
                <a16:creationId xmlns:a16="http://schemas.microsoft.com/office/drawing/2014/main" id="{46ED337B-FED2-40BB-832A-896598607C4B}"/>
              </a:ext>
            </a:extLst>
          </p:cNvPr>
          <p:cNvSpPr txBox="1"/>
          <p:nvPr/>
        </p:nvSpPr>
        <p:spPr>
          <a:xfrm>
            <a:off x="515019" y="984180"/>
            <a:ext cx="11273781" cy="615553"/>
          </a:xfrm>
          <a:prstGeom prst="rect">
            <a:avLst/>
          </a:prstGeom>
          <a:noFill/>
        </p:spPr>
        <p:txBody>
          <a:bodyPr wrap="square" lIns="0" tIns="0" rIns="0" bIns="0" rtlCol="0">
            <a:spAutoFit/>
          </a:bodyPr>
          <a:lstStyle/>
          <a:p>
            <a:pPr algn="l"/>
            <a:r>
              <a:rPr lang="en-GB" sz="2000" dirty="0"/>
              <a:t>The Bragg peak is very simple physics concept: distribution of energy deposition inside the tissue, leading to </a:t>
            </a:r>
            <a:r>
              <a:rPr lang="en-GB" sz="2000" i="1" dirty="0">
                <a:solidFill>
                  <a:srgbClr val="FF0000"/>
                </a:solidFill>
              </a:rPr>
              <a:t>atomic ionisations </a:t>
            </a:r>
            <a:r>
              <a:rPr lang="en-GB" sz="2000" dirty="0"/>
              <a:t>(</a:t>
            </a:r>
            <a:r>
              <a:rPr lang="en-GB" sz="2000" b="1" dirty="0">
                <a:solidFill>
                  <a:srgbClr val="FF0000"/>
                </a:solidFill>
              </a:rPr>
              <a:t>LET = Linear Energy Transfer</a:t>
            </a:r>
            <a:r>
              <a:rPr lang="en-GB" sz="2000" dirty="0"/>
              <a:t>, energy loss per unit mass)</a:t>
            </a:r>
          </a:p>
        </p:txBody>
      </p:sp>
      <p:sp>
        <p:nvSpPr>
          <p:cNvPr id="9" name="TextBox 8">
            <a:extLst>
              <a:ext uri="{FF2B5EF4-FFF2-40B4-BE49-F238E27FC236}">
                <a16:creationId xmlns:a16="http://schemas.microsoft.com/office/drawing/2014/main" id="{84EA5A8A-909C-4159-B40E-487AB206D71C}"/>
              </a:ext>
            </a:extLst>
          </p:cNvPr>
          <p:cNvSpPr txBox="1"/>
          <p:nvPr/>
        </p:nvSpPr>
        <p:spPr>
          <a:xfrm>
            <a:off x="3770931" y="1860078"/>
            <a:ext cx="5150046" cy="4308872"/>
          </a:xfrm>
          <a:prstGeom prst="rect">
            <a:avLst/>
          </a:prstGeom>
          <a:noFill/>
        </p:spPr>
        <p:txBody>
          <a:bodyPr wrap="square" lIns="0" tIns="0" rIns="0" bIns="0" rtlCol="0">
            <a:spAutoFit/>
          </a:bodyPr>
          <a:lstStyle/>
          <a:p>
            <a:pPr algn="l">
              <a:spcBef>
                <a:spcPts val="600"/>
              </a:spcBef>
            </a:pPr>
            <a:r>
              <a:rPr lang="en-GB" sz="2000" i="1" dirty="0"/>
              <a:t>Biology is more complex than physics:</a:t>
            </a:r>
          </a:p>
          <a:p>
            <a:pPr marL="342900" indent="-342900">
              <a:spcBef>
                <a:spcPts val="600"/>
              </a:spcBef>
              <a:buFont typeface="Wingdings" panose="05000000000000000000" pitchFamily="2" charset="2"/>
              <a:buChar char="Ø"/>
            </a:pPr>
            <a:r>
              <a:rPr lang="en-GB" sz="2000" dirty="0"/>
              <a:t>Radiobiological effect </a:t>
            </a:r>
            <a:r>
              <a:rPr lang="en-GB" sz="2000" b="1" dirty="0">
                <a:solidFill>
                  <a:srgbClr val="FF0000"/>
                </a:solidFill>
              </a:rPr>
              <a:t>RBE</a:t>
            </a:r>
            <a:r>
              <a:rPr lang="en-GB" sz="2000" dirty="0"/>
              <a:t> has a complex dependence on LET and particle type: need of experimental work, complex models and sophisticated treatment plans.</a:t>
            </a:r>
          </a:p>
          <a:p>
            <a:pPr>
              <a:spcBef>
                <a:spcPts val="600"/>
              </a:spcBef>
            </a:pPr>
            <a:r>
              <a:rPr lang="en-GB" sz="2000" i="1" dirty="0"/>
              <a:t>Practical dose delivery reduces effectiveness:</a:t>
            </a:r>
          </a:p>
          <a:p>
            <a:pPr marL="342900" indent="-342900">
              <a:spcBef>
                <a:spcPts val="600"/>
              </a:spcBef>
              <a:buFont typeface="Wingdings" panose="05000000000000000000" pitchFamily="2" charset="2"/>
              <a:buChar char="Ø"/>
            </a:pPr>
            <a:r>
              <a:rPr lang="en-GB" sz="2000" b="1" dirty="0">
                <a:solidFill>
                  <a:srgbClr val="FF0000"/>
                </a:solidFill>
              </a:rPr>
              <a:t>Longitudinal</a:t>
            </a:r>
            <a:r>
              <a:rPr lang="en-GB" sz="2000" dirty="0"/>
              <a:t> scan of tumour leads to higher dose in the penetration zone (Spread Out Bragg Peak, SOBP),</a:t>
            </a:r>
          </a:p>
          <a:p>
            <a:pPr marL="342900" indent="-342900">
              <a:spcBef>
                <a:spcPts val="600"/>
              </a:spcBef>
              <a:buFont typeface="Wingdings" panose="05000000000000000000" pitchFamily="2" charset="2"/>
              <a:buChar char="Ø"/>
            </a:pPr>
            <a:r>
              <a:rPr lang="en-GB" sz="2000" dirty="0"/>
              <a:t>The precise dose distribution requires </a:t>
            </a:r>
            <a:r>
              <a:rPr lang="en-GB" sz="2000" b="1" dirty="0">
                <a:solidFill>
                  <a:srgbClr val="FF0000"/>
                </a:solidFill>
              </a:rPr>
              <a:t>comparable accuracy </a:t>
            </a:r>
            <a:r>
              <a:rPr lang="en-GB" sz="2000" dirty="0"/>
              <a:t>in imaging of tumours and in compensation of organ motion. </a:t>
            </a:r>
          </a:p>
        </p:txBody>
      </p:sp>
      <p:pic>
        <p:nvPicPr>
          <p:cNvPr id="14" name="Picture 13">
            <a:extLst>
              <a:ext uri="{FF2B5EF4-FFF2-40B4-BE49-F238E27FC236}">
                <a16:creationId xmlns:a16="http://schemas.microsoft.com/office/drawing/2014/main" id="{9C1760D0-CDA1-44E6-82E5-F733F008C3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214" y="2128053"/>
            <a:ext cx="3057005" cy="2409334"/>
          </a:xfrm>
          <a:prstGeom prst="rect">
            <a:avLst/>
          </a:prstGeom>
        </p:spPr>
      </p:pic>
      <p:pic>
        <p:nvPicPr>
          <p:cNvPr id="16" name="Picture 15">
            <a:extLst>
              <a:ext uri="{FF2B5EF4-FFF2-40B4-BE49-F238E27FC236}">
                <a16:creationId xmlns:a16="http://schemas.microsoft.com/office/drawing/2014/main" id="{F8446688-5609-4AAF-9622-6C0FCDD819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003" y="4713363"/>
            <a:ext cx="3295225" cy="164761"/>
          </a:xfrm>
          <a:prstGeom prst="rect">
            <a:avLst/>
          </a:prstGeom>
        </p:spPr>
      </p:pic>
      <p:sp>
        <p:nvSpPr>
          <p:cNvPr id="18" name="TextBox 17">
            <a:extLst>
              <a:ext uri="{FF2B5EF4-FFF2-40B4-BE49-F238E27FC236}">
                <a16:creationId xmlns:a16="http://schemas.microsoft.com/office/drawing/2014/main" id="{670242F9-C3B5-479B-8EE4-C990CD43966B}"/>
              </a:ext>
            </a:extLst>
          </p:cNvPr>
          <p:cNvSpPr txBox="1"/>
          <p:nvPr/>
        </p:nvSpPr>
        <p:spPr>
          <a:xfrm>
            <a:off x="9213621" y="4693458"/>
            <a:ext cx="2978379" cy="184666"/>
          </a:xfrm>
          <a:prstGeom prst="rect">
            <a:avLst/>
          </a:prstGeom>
          <a:noFill/>
        </p:spPr>
        <p:txBody>
          <a:bodyPr wrap="none" lIns="0" tIns="0" rIns="0" bIns="0" rtlCol="0">
            <a:spAutoFit/>
          </a:bodyPr>
          <a:lstStyle/>
          <a:p>
            <a:pPr algn="l"/>
            <a:r>
              <a:rPr lang="en-GB" sz="1200" i="1" dirty="0">
                <a:solidFill>
                  <a:srgbClr val="303030"/>
                </a:solidFill>
              </a:rPr>
              <a:t>Levin et al., Br J Cancer (2005) 93:849–54  </a:t>
            </a:r>
          </a:p>
        </p:txBody>
      </p:sp>
    </p:spTree>
    <p:extLst>
      <p:ext uri="{BB962C8B-B14F-4D97-AF65-F5344CB8AC3E}">
        <p14:creationId xmlns:p14="http://schemas.microsoft.com/office/powerpoint/2010/main" val="1867865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8393C0-0A45-2D12-EAD4-1E0859B465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7765" y="3501782"/>
            <a:ext cx="3575913" cy="3182563"/>
          </a:xfrm>
          <a:prstGeom prst="rect">
            <a:avLst/>
          </a:prstGeom>
        </p:spPr>
      </p:pic>
      <p:sp>
        <p:nvSpPr>
          <p:cNvPr id="2" name="Title 1"/>
          <p:cNvSpPr>
            <a:spLocks noGrp="1"/>
          </p:cNvSpPr>
          <p:nvPr>
            <p:ph type="title"/>
          </p:nvPr>
        </p:nvSpPr>
        <p:spPr>
          <a:xfrm>
            <a:off x="0" y="-13562"/>
            <a:ext cx="12192000" cy="864899"/>
          </a:xfrm>
        </p:spPr>
        <p:txBody>
          <a:bodyPr>
            <a:normAutofit/>
          </a:bodyPr>
          <a:lstStyle/>
          <a:p>
            <a:r>
              <a:rPr lang="en-GB" sz="4000" dirty="0"/>
              <a:t>Particle therapy: an ongoing debate</a:t>
            </a:r>
          </a:p>
        </p:txBody>
      </p:sp>
      <p:sp>
        <p:nvSpPr>
          <p:cNvPr id="6" name="Slide Number Placeholder 5"/>
          <p:cNvSpPr>
            <a:spLocks noGrp="1"/>
          </p:cNvSpPr>
          <p:nvPr>
            <p:ph type="sldNum" sz="quarter" idx="4"/>
          </p:nvPr>
        </p:nvSpPr>
        <p:spPr/>
        <p:txBody>
          <a:bodyPr/>
          <a:lstStyle/>
          <a:p>
            <a:fld id="{17918391-D411-FE40-AAD7-861AE5233E0E}" type="slidenum">
              <a:rPr lang="en-US" smtClean="0"/>
              <a:pPr/>
              <a:t>18</a:t>
            </a:fld>
            <a:endParaRPr lang="en-US" dirty="0"/>
          </a:p>
        </p:txBody>
      </p:sp>
      <p:sp>
        <p:nvSpPr>
          <p:cNvPr id="9" name="TextBox 8"/>
          <p:cNvSpPr txBox="1"/>
          <p:nvPr/>
        </p:nvSpPr>
        <p:spPr>
          <a:xfrm>
            <a:off x="346842" y="908000"/>
            <a:ext cx="11393710" cy="2323713"/>
          </a:xfrm>
          <a:prstGeom prst="rect">
            <a:avLst/>
          </a:prstGeom>
          <a:noFill/>
        </p:spPr>
        <p:txBody>
          <a:bodyPr wrap="square" rtlCol="0">
            <a:spAutoFit/>
          </a:bodyPr>
          <a:lstStyle/>
          <a:p>
            <a:pPr defTabSz="457200">
              <a:spcAft>
                <a:spcPts val="600"/>
              </a:spcAft>
            </a:pPr>
            <a:r>
              <a:rPr lang="en-GB" sz="2000" b="1" dirty="0">
                <a:solidFill>
                  <a:srgbClr val="C00000"/>
                </a:solidFill>
                <a:latin typeface="Calibri"/>
              </a:rPr>
              <a:t>Reduced toxicity </a:t>
            </a:r>
            <a:r>
              <a:rPr lang="en-GB" sz="2000" dirty="0">
                <a:solidFill>
                  <a:prstClr val="black"/>
                </a:solidFill>
                <a:latin typeface="Calibri"/>
              </a:rPr>
              <a:t>to organs adjacent to the tumour is the main advantage of particle beams. Using particles reduces the risk of secondary cancers and other diseases after treatment, and in general improves </a:t>
            </a:r>
            <a:r>
              <a:rPr lang="en-GB" sz="2000" b="1" dirty="0">
                <a:solidFill>
                  <a:srgbClr val="C00000"/>
                </a:solidFill>
                <a:latin typeface="Calibri"/>
              </a:rPr>
              <a:t>quality of life </a:t>
            </a:r>
            <a:r>
              <a:rPr lang="en-GB" sz="2000" dirty="0">
                <a:solidFill>
                  <a:prstClr val="black"/>
                </a:solidFill>
                <a:latin typeface="Calibri"/>
              </a:rPr>
              <a:t>after treatment. Particle treatment is particularly indicated for </a:t>
            </a:r>
            <a:r>
              <a:rPr lang="en-GB" sz="2000" b="1" dirty="0">
                <a:solidFill>
                  <a:srgbClr val="C00000"/>
                </a:solidFill>
                <a:latin typeface="Calibri"/>
              </a:rPr>
              <a:t>paediatric tumours </a:t>
            </a:r>
            <a:r>
              <a:rPr lang="en-GB" sz="2000" dirty="0">
                <a:solidFill>
                  <a:prstClr val="black"/>
                </a:solidFill>
                <a:latin typeface="Calibri"/>
              </a:rPr>
              <a:t>and tumours </a:t>
            </a:r>
            <a:r>
              <a:rPr lang="en-GB" sz="2000" b="1" dirty="0">
                <a:solidFill>
                  <a:srgbClr val="C00000"/>
                </a:solidFill>
                <a:latin typeface="Calibri"/>
              </a:rPr>
              <a:t>close to vital organs</a:t>
            </a:r>
            <a:r>
              <a:rPr lang="en-GB" sz="2000" dirty="0">
                <a:solidFill>
                  <a:prstClr val="black"/>
                </a:solidFill>
                <a:latin typeface="Calibri"/>
              </a:rPr>
              <a:t>. </a:t>
            </a:r>
          </a:p>
          <a:p>
            <a:pPr defTabSz="457200">
              <a:spcAft>
                <a:spcPts val="600"/>
              </a:spcAft>
            </a:pPr>
            <a:r>
              <a:rPr lang="en-GB" sz="2000" dirty="0">
                <a:solidFill>
                  <a:prstClr val="black"/>
                </a:solidFill>
                <a:latin typeface="Calibri"/>
              </a:rPr>
              <a:t>There is still much space for further </a:t>
            </a:r>
            <a:r>
              <a:rPr lang="en-GB" sz="2000" b="1" dirty="0">
                <a:solidFill>
                  <a:srgbClr val="C00000"/>
                </a:solidFill>
                <a:latin typeface="Calibri"/>
              </a:rPr>
              <a:t>improving particle therapy </a:t>
            </a:r>
            <a:r>
              <a:rPr lang="en-GB" sz="2000" dirty="0">
                <a:solidFill>
                  <a:prstClr val="black"/>
                </a:solidFill>
                <a:latin typeface="Calibri"/>
              </a:rPr>
              <a:t>(organs in motion, dose optimisation, type of particle,…) and </a:t>
            </a:r>
            <a:r>
              <a:rPr lang="en-GB" sz="2000" b="1" dirty="0">
                <a:solidFill>
                  <a:srgbClr val="C00000"/>
                </a:solidFill>
                <a:latin typeface="Calibri"/>
              </a:rPr>
              <a:t>research</a:t>
            </a:r>
            <a:r>
              <a:rPr lang="en-GB" sz="2000" dirty="0">
                <a:solidFill>
                  <a:prstClr val="black"/>
                </a:solidFill>
                <a:latin typeface="Calibri"/>
              </a:rPr>
              <a:t> is essential: pre-clinical research, optimisation of treatment modalities, long-term clinical trials, etc. </a:t>
            </a:r>
            <a:endParaRPr lang="en-GB" sz="2400" b="1" dirty="0">
              <a:solidFill>
                <a:srgbClr val="C00000"/>
              </a:solidFill>
              <a:latin typeface="Calibri"/>
            </a:endParaRPr>
          </a:p>
        </p:txBody>
      </p:sp>
      <p:pic>
        <p:nvPicPr>
          <p:cNvPr id="5" name="Picture 4">
            <a:extLst>
              <a:ext uri="{FF2B5EF4-FFF2-40B4-BE49-F238E27FC236}">
                <a16:creationId xmlns:a16="http://schemas.microsoft.com/office/drawing/2014/main" id="{99EB58B3-420C-574D-3195-76C4DDE931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743" y="3924210"/>
            <a:ext cx="5954257" cy="1853131"/>
          </a:xfrm>
          <a:prstGeom prst="rect">
            <a:avLst/>
          </a:prstGeom>
        </p:spPr>
      </p:pic>
      <p:sp>
        <p:nvSpPr>
          <p:cNvPr id="8" name="TextBox 7">
            <a:extLst>
              <a:ext uri="{FF2B5EF4-FFF2-40B4-BE49-F238E27FC236}">
                <a16:creationId xmlns:a16="http://schemas.microsoft.com/office/drawing/2014/main" id="{60C50EEE-1957-F944-5062-86E8B2A829DE}"/>
              </a:ext>
            </a:extLst>
          </p:cNvPr>
          <p:cNvSpPr txBox="1"/>
          <p:nvPr/>
        </p:nvSpPr>
        <p:spPr>
          <a:xfrm>
            <a:off x="513808" y="5974057"/>
            <a:ext cx="3794235" cy="246221"/>
          </a:xfrm>
          <a:prstGeom prst="rect">
            <a:avLst/>
          </a:prstGeom>
          <a:noFill/>
        </p:spPr>
        <p:txBody>
          <a:bodyPr wrap="square" rtlCol="0">
            <a:spAutoFit/>
          </a:bodyPr>
          <a:lstStyle/>
          <a:p>
            <a:r>
              <a:rPr lang="fr-CH" sz="1000" i="1" dirty="0"/>
              <a:t>Source: IBA, state of proton </a:t>
            </a:r>
            <a:r>
              <a:rPr lang="fr-CH" sz="1000" i="1" dirty="0" err="1"/>
              <a:t>therapy</a:t>
            </a:r>
            <a:r>
              <a:rPr lang="fr-CH" sz="1000" i="1" dirty="0"/>
              <a:t> </a:t>
            </a:r>
            <a:r>
              <a:rPr lang="fr-CH" sz="1000" i="1" dirty="0" err="1"/>
              <a:t>market</a:t>
            </a:r>
            <a:r>
              <a:rPr lang="fr-CH" sz="1000" i="1" dirty="0"/>
              <a:t> </a:t>
            </a:r>
            <a:r>
              <a:rPr lang="fr-CH" sz="1000" i="1" dirty="0" err="1"/>
              <a:t>entering</a:t>
            </a:r>
            <a:r>
              <a:rPr lang="fr-CH" sz="1000" i="1" dirty="0"/>
              <a:t> 2017</a:t>
            </a:r>
          </a:p>
        </p:txBody>
      </p:sp>
      <p:sp>
        <p:nvSpPr>
          <p:cNvPr id="3" name="TextBox 2">
            <a:extLst>
              <a:ext uri="{FF2B5EF4-FFF2-40B4-BE49-F238E27FC236}">
                <a16:creationId xmlns:a16="http://schemas.microsoft.com/office/drawing/2014/main" id="{FF8CB70C-3BAA-06C6-DC5E-5D1800B0BFFA}"/>
              </a:ext>
            </a:extLst>
          </p:cNvPr>
          <p:cNvSpPr txBox="1"/>
          <p:nvPr/>
        </p:nvSpPr>
        <p:spPr>
          <a:xfrm>
            <a:off x="6367145" y="3716551"/>
            <a:ext cx="2619199" cy="1376513"/>
          </a:xfrm>
          <a:prstGeom prst="rect">
            <a:avLst/>
          </a:prstGeom>
        </p:spPr>
        <p:style>
          <a:lnRef idx="1">
            <a:schemeClr val="accent2"/>
          </a:lnRef>
          <a:fillRef idx="2">
            <a:schemeClr val="accent2"/>
          </a:fillRef>
          <a:effectRef idx="1">
            <a:schemeClr val="accent2"/>
          </a:effectRef>
          <a:fontRef idx="minor">
            <a:schemeClr val="dk1"/>
          </a:fontRef>
        </p:style>
        <p:txBody>
          <a:bodyPr wrap="square" lIns="72000" tIns="72000" rIns="72000" bIns="72000" rtlCol="0">
            <a:spAutoFit/>
          </a:bodyPr>
          <a:lstStyle/>
          <a:p>
            <a:pPr algn="l"/>
            <a:r>
              <a:rPr lang="en-US" sz="2000" dirty="0"/>
              <a:t>The goal of particle therapy is improving health more than just treating cancer!</a:t>
            </a:r>
            <a:endParaRPr lang="en-GB" sz="2000" dirty="0"/>
          </a:p>
        </p:txBody>
      </p:sp>
      <p:sp>
        <p:nvSpPr>
          <p:cNvPr id="11" name="TextBox 10">
            <a:extLst>
              <a:ext uri="{FF2B5EF4-FFF2-40B4-BE49-F238E27FC236}">
                <a16:creationId xmlns:a16="http://schemas.microsoft.com/office/drawing/2014/main" id="{20293630-B34E-AC3B-A802-C211367E399A}"/>
              </a:ext>
            </a:extLst>
          </p:cNvPr>
          <p:cNvSpPr txBox="1"/>
          <p:nvPr/>
        </p:nvSpPr>
        <p:spPr>
          <a:xfrm>
            <a:off x="6464695" y="6047635"/>
            <a:ext cx="2424097" cy="246221"/>
          </a:xfrm>
          <a:prstGeom prst="rect">
            <a:avLst/>
          </a:prstGeom>
          <a:noFill/>
        </p:spPr>
        <p:txBody>
          <a:bodyPr wrap="square" rtlCol="0">
            <a:spAutoFit/>
          </a:bodyPr>
          <a:lstStyle/>
          <a:p>
            <a:r>
              <a:rPr lang="fr-CH" sz="1000" i="1" dirty="0"/>
              <a:t>Image: IBA proton </a:t>
            </a:r>
            <a:r>
              <a:rPr lang="fr-CH" sz="1000" i="1" dirty="0" err="1"/>
              <a:t>therapy</a:t>
            </a:r>
            <a:r>
              <a:rPr lang="fr-CH" sz="1000" i="1" dirty="0"/>
              <a:t> </a:t>
            </a:r>
            <a:r>
              <a:rPr lang="fr-CH" sz="1000" i="1" dirty="0" err="1"/>
              <a:t>fact-sheet</a:t>
            </a:r>
            <a:r>
              <a:rPr lang="fr-CH" sz="1000" i="1" dirty="0"/>
              <a:t>, </a:t>
            </a:r>
          </a:p>
        </p:txBody>
      </p:sp>
    </p:spTree>
    <p:extLst>
      <p:ext uri="{BB962C8B-B14F-4D97-AF65-F5344CB8AC3E}">
        <p14:creationId xmlns:p14="http://schemas.microsoft.com/office/powerpoint/2010/main" val="74343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6257"/>
          </a:xfrm>
        </p:spPr>
        <p:txBody>
          <a:bodyPr>
            <a:noAutofit/>
          </a:bodyPr>
          <a:lstStyle/>
          <a:p>
            <a:r>
              <a:rPr lang="fr-CH" sz="4000" dirty="0"/>
              <a:t>Proton </a:t>
            </a:r>
            <a:r>
              <a:rPr lang="fr-CH" sz="4000" dirty="0" err="1"/>
              <a:t>therapy</a:t>
            </a:r>
            <a:r>
              <a:rPr lang="fr-CH" sz="4000" dirty="0"/>
              <a:t> </a:t>
            </a:r>
            <a:r>
              <a:rPr lang="fr-CH" sz="4000" dirty="0" err="1"/>
              <a:t>accelerators</a:t>
            </a:r>
            <a:r>
              <a:rPr lang="fr-CH" sz="4000" dirty="0"/>
              <a:t>: cyclotrons</a:t>
            </a:r>
            <a:endParaRPr lang="en-GB" sz="4000"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19</a:t>
            </a:fld>
            <a:endParaRPr lang="en-US" dirty="0"/>
          </a:p>
        </p:txBody>
      </p:sp>
      <p:sp>
        <p:nvSpPr>
          <p:cNvPr id="7" name="TextBox 6"/>
          <p:cNvSpPr txBox="1"/>
          <p:nvPr/>
        </p:nvSpPr>
        <p:spPr>
          <a:xfrm>
            <a:off x="5731099" y="1098084"/>
            <a:ext cx="6336405" cy="3170099"/>
          </a:xfrm>
          <a:prstGeom prst="rect">
            <a:avLst/>
          </a:prstGeom>
          <a:noFill/>
        </p:spPr>
        <p:txBody>
          <a:bodyPr wrap="square" rtlCol="0">
            <a:spAutoFit/>
          </a:bodyPr>
          <a:lstStyle/>
          <a:p>
            <a:r>
              <a:rPr lang="en-GB" sz="2000" dirty="0"/>
              <a:t>At present, the cyclotron is the one of the best accelerators to provide proton therapy reliably and at low cost (4 vendors on the market). </a:t>
            </a:r>
          </a:p>
          <a:p>
            <a:endParaRPr lang="en-GB" sz="2000" dirty="0"/>
          </a:p>
          <a:p>
            <a:r>
              <a:rPr lang="en-GB" sz="2000" dirty="0"/>
              <a:t>Critical issues with cyclotrons:</a:t>
            </a:r>
          </a:p>
          <a:p>
            <a:pPr marL="342900" indent="-342900">
              <a:buAutoNum type="arabicPeriod"/>
            </a:pPr>
            <a:r>
              <a:rPr lang="en-GB" sz="2000" dirty="0"/>
              <a:t>Energy modulation (required to adjust the depth and scan the tumour) is obtained with degraders (sliding plates) that are slow and remain activated.</a:t>
            </a:r>
          </a:p>
          <a:p>
            <a:pPr marL="342900" indent="-342900">
              <a:buAutoNum type="arabicPeriod"/>
            </a:pPr>
            <a:r>
              <a:rPr lang="en-GB" sz="2000" dirty="0"/>
              <a:t>Beam loss indices activation requiring large shielding</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81200" y="4231718"/>
            <a:ext cx="2464404" cy="1932635"/>
          </a:xfrm>
          <a:prstGeom prst="rect">
            <a:avLst/>
          </a:prstGeom>
        </p:spPr>
      </p:pic>
      <p:sp>
        <p:nvSpPr>
          <p:cNvPr id="9" name="TextBox 8"/>
          <p:cNvSpPr txBox="1"/>
          <p:nvPr/>
        </p:nvSpPr>
        <p:spPr>
          <a:xfrm>
            <a:off x="4652383" y="4657089"/>
            <a:ext cx="1628600" cy="1384995"/>
          </a:xfrm>
          <a:prstGeom prst="rect">
            <a:avLst/>
          </a:prstGeom>
          <a:solidFill>
            <a:srgbClr val="FFFF00"/>
          </a:solidFill>
        </p:spPr>
        <p:txBody>
          <a:bodyPr wrap="square" rtlCol="0">
            <a:spAutoFit/>
          </a:bodyPr>
          <a:lstStyle/>
          <a:p>
            <a:r>
              <a:rPr lang="en-US" sz="1400" i="1" dirty="0" err="1"/>
              <a:t>ProteusOne</a:t>
            </a:r>
            <a:r>
              <a:rPr lang="en-US" sz="1400" i="1" dirty="0"/>
              <a:t> and </a:t>
            </a:r>
            <a:r>
              <a:rPr lang="en-US" sz="1400" i="1" dirty="0" err="1"/>
              <a:t>ProteusPlus</a:t>
            </a:r>
            <a:r>
              <a:rPr lang="en-US" sz="1400" i="1" dirty="0"/>
              <a:t> turn-key proton therapy solutions  from IBA (Belgium)</a:t>
            </a:r>
            <a:endParaRPr lang="en-GB" sz="1400" i="1" dirty="0"/>
          </a:p>
        </p:txBody>
      </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9054" y="1074870"/>
            <a:ext cx="4727789" cy="2726246"/>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13839" y="4286900"/>
            <a:ext cx="4020634" cy="1877452"/>
          </a:xfrm>
          <a:prstGeom prst="rect">
            <a:avLst/>
          </a:prstGeom>
        </p:spPr>
      </p:pic>
    </p:spTree>
    <p:extLst>
      <p:ext uri="{BB962C8B-B14F-4D97-AF65-F5344CB8AC3E}">
        <p14:creationId xmlns:p14="http://schemas.microsoft.com/office/powerpoint/2010/main" val="3371065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69BDF8-500D-4D14-B90B-2AC8CA14CAA8}"/>
              </a:ext>
            </a:extLst>
          </p:cNvPr>
          <p:cNvSpPr>
            <a:spLocks noGrp="1"/>
          </p:cNvSpPr>
          <p:nvPr>
            <p:ph type="sldNum" sz="quarter" idx="4"/>
          </p:nvPr>
        </p:nvSpPr>
        <p:spPr/>
        <p:txBody>
          <a:bodyPr/>
          <a:lstStyle/>
          <a:p>
            <a:fld id="{17918391-D411-FE40-AAD7-861AE5233E0E}" type="slidenum">
              <a:rPr lang="en-US" smtClean="0"/>
              <a:pPr/>
              <a:t>2</a:t>
            </a:fld>
            <a:endParaRPr lang="en-US" dirty="0"/>
          </a:p>
        </p:txBody>
      </p:sp>
      <p:pic>
        <p:nvPicPr>
          <p:cNvPr id="5" name="Picture 4">
            <a:extLst>
              <a:ext uri="{FF2B5EF4-FFF2-40B4-BE49-F238E27FC236}">
                <a16:creationId xmlns:a16="http://schemas.microsoft.com/office/drawing/2014/main" id="{816F9597-F5AA-CC78-427C-D29F1273A69D}"/>
              </a:ext>
            </a:extLst>
          </p:cNvPr>
          <p:cNvPicPr>
            <a:picLocks noChangeAspect="1"/>
          </p:cNvPicPr>
          <p:nvPr/>
        </p:nvPicPr>
        <p:blipFill>
          <a:blip r:embed="rId2"/>
          <a:stretch>
            <a:fillRect/>
          </a:stretch>
        </p:blipFill>
        <p:spPr>
          <a:xfrm>
            <a:off x="6916299" y="2357437"/>
            <a:ext cx="3530984" cy="3530984"/>
          </a:xfrm>
          <a:prstGeom prst="rect">
            <a:avLst/>
          </a:prstGeom>
        </p:spPr>
      </p:pic>
      <p:sp>
        <p:nvSpPr>
          <p:cNvPr id="2" name="Title 1">
            <a:extLst>
              <a:ext uri="{FF2B5EF4-FFF2-40B4-BE49-F238E27FC236}">
                <a16:creationId xmlns:a16="http://schemas.microsoft.com/office/drawing/2014/main" id="{DCD732E1-3D22-63DB-BEEB-B3D41A55F741}"/>
              </a:ext>
            </a:extLst>
          </p:cNvPr>
          <p:cNvSpPr>
            <a:spLocks noGrp="1"/>
          </p:cNvSpPr>
          <p:nvPr>
            <p:ph type="title"/>
          </p:nvPr>
        </p:nvSpPr>
        <p:spPr>
          <a:xfrm>
            <a:off x="931136" y="1261355"/>
            <a:ext cx="6457636" cy="1852859"/>
          </a:xfrm>
        </p:spPr>
        <p:txBody>
          <a:bodyPr/>
          <a:lstStyle/>
          <a:p>
            <a:r>
              <a:rPr lang="fr-CH" sz="4000" dirty="0"/>
              <a:t>Medical applications of </a:t>
            </a:r>
            <a:r>
              <a:rPr lang="fr-CH" sz="4000" dirty="0" err="1"/>
              <a:t>accelerators</a:t>
            </a:r>
            <a:endParaRPr lang="en-GB" sz="4000" dirty="0"/>
          </a:p>
        </p:txBody>
      </p:sp>
    </p:spTree>
    <p:extLst>
      <p:ext uri="{BB962C8B-B14F-4D97-AF65-F5344CB8AC3E}">
        <p14:creationId xmlns:p14="http://schemas.microsoft.com/office/powerpoint/2010/main" val="3870337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6257"/>
          </a:xfrm>
        </p:spPr>
        <p:txBody>
          <a:bodyPr>
            <a:noAutofit/>
          </a:bodyPr>
          <a:lstStyle/>
          <a:p>
            <a:r>
              <a:rPr lang="fr-CH" dirty="0"/>
              <a:t>Synchrotrons for proton and ion </a:t>
            </a:r>
            <a:r>
              <a:rPr lang="fr-CH" dirty="0" err="1"/>
              <a:t>therapy</a:t>
            </a:r>
            <a:endParaRPr lang="en-GB"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20</a:t>
            </a:fld>
            <a:endParaRPr lang="en-US" dirty="0"/>
          </a:p>
        </p:txBody>
      </p:sp>
      <p:sp>
        <p:nvSpPr>
          <p:cNvPr id="7" name="TextBox 6"/>
          <p:cNvSpPr txBox="1"/>
          <p:nvPr/>
        </p:nvSpPr>
        <p:spPr>
          <a:xfrm>
            <a:off x="609599" y="1049483"/>
            <a:ext cx="11148811" cy="2015936"/>
          </a:xfrm>
          <a:prstGeom prst="rect">
            <a:avLst/>
          </a:prstGeom>
          <a:noFill/>
        </p:spPr>
        <p:txBody>
          <a:bodyPr wrap="square" rtlCol="0">
            <a:spAutoFit/>
          </a:bodyPr>
          <a:lstStyle/>
          <a:p>
            <a:pPr marL="285750" indent="-285750" defTabSz="457200">
              <a:spcAft>
                <a:spcPts val="600"/>
              </a:spcAft>
              <a:buFont typeface="Wingdings" panose="05000000000000000000" pitchFamily="2" charset="2"/>
              <a:buChar char="Ø"/>
            </a:pPr>
            <a:r>
              <a:rPr lang="en-GB" sz="2000" dirty="0">
                <a:solidFill>
                  <a:prstClr val="black"/>
                </a:solidFill>
                <a:latin typeface="Calibri"/>
              </a:rPr>
              <a:t>The Loma Linda Medical Centre in US (only protons) and the ion therapy centres in Japan have paved the way for the use of synchrotrons for combined proton and ion (carbon) therapy).</a:t>
            </a:r>
          </a:p>
          <a:p>
            <a:pPr marL="285750" indent="-285750" defTabSz="457200">
              <a:spcAft>
                <a:spcPts val="600"/>
              </a:spcAft>
              <a:buFont typeface="Wingdings" panose="05000000000000000000" pitchFamily="2" charset="2"/>
              <a:buChar char="Ø"/>
            </a:pPr>
            <a:r>
              <a:rPr lang="en-GB" sz="2000" dirty="0">
                <a:solidFill>
                  <a:prstClr val="black"/>
                </a:solidFill>
                <a:latin typeface="Calibri"/>
              </a:rPr>
              <a:t>2 pioneering initiatives in Europe (ion therapy at GSI and the Proton-Ion Medical Machine Study PIMMS at CERN) have established the basis for the construction of </a:t>
            </a:r>
            <a:r>
              <a:rPr lang="en-GB" sz="2000" b="1" dirty="0">
                <a:solidFill>
                  <a:srgbClr val="C00000"/>
                </a:solidFill>
                <a:latin typeface="Calibri"/>
              </a:rPr>
              <a:t>4 proton-ion therapy centres</a:t>
            </a:r>
            <a:r>
              <a:rPr lang="en-GB" sz="2000" dirty="0">
                <a:solidFill>
                  <a:prstClr val="black"/>
                </a:solidFill>
                <a:latin typeface="Calibri"/>
              </a:rPr>
              <a:t>: Heidelberg and Marburg Ion Therapy (HIT and MIT) based on the GSI design, Centro </a:t>
            </a:r>
            <a:r>
              <a:rPr lang="en-GB" sz="2000" dirty="0" err="1">
                <a:solidFill>
                  <a:prstClr val="black"/>
                </a:solidFill>
                <a:latin typeface="Calibri"/>
              </a:rPr>
              <a:t>Nazionale</a:t>
            </a:r>
            <a:r>
              <a:rPr lang="en-GB" sz="2000" dirty="0">
                <a:solidFill>
                  <a:prstClr val="black"/>
                </a:solidFill>
                <a:latin typeface="Calibri"/>
              </a:rPr>
              <a:t> di </a:t>
            </a:r>
            <a:r>
              <a:rPr lang="en-GB" sz="2000" dirty="0" err="1">
                <a:solidFill>
                  <a:prstClr val="black"/>
                </a:solidFill>
                <a:latin typeface="Calibri"/>
              </a:rPr>
              <a:t>Terapia</a:t>
            </a:r>
            <a:r>
              <a:rPr lang="en-GB" sz="2000" dirty="0">
                <a:solidFill>
                  <a:prstClr val="black"/>
                </a:solidFill>
                <a:latin typeface="Calibri"/>
              </a:rPr>
              <a:t> </a:t>
            </a:r>
            <a:r>
              <a:rPr lang="en-GB" sz="2000" dirty="0" err="1">
                <a:solidFill>
                  <a:prstClr val="black"/>
                </a:solidFill>
                <a:latin typeface="Calibri"/>
              </a:rPr>
              <a:t>Oncologica</a:t>
            </a:r>
            <a:r>
              <a:rPr lang="en-GB" sz="2000" dirty="0">
                <a:solidFill>
                  <a:prstClr val="black"/>
                </a:solidFill>
                <a:latin typeface="Calibri"/>
              </a:rPr>
              <a:t> (CNAO) and Med-AUSTRON based on the PIMMS design.</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64805" y="3243920"/>
            <a:ext cx="5046374" cy="3085498"/>
          </a:xfrm>
          <a:prstGeom prst="rect">
            <a:avLst/>
          </a:prstGeom>
        </p:spPr>
      </p:pic>
      <p:pic>
        <p:nvPicPr>
          <p:cNvPr id="9" name="Picture 6" descr="Sterngraphik-reduzie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4288" y="3179536"/>
            <a:ext cx="5046374" cy="299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512781" y="5910322"/>
            <a:ext cx="1732205" cy="369332"/>
          </a:xfrm>
          <a:prstGeom prst="rect">
            <a:avLst/>
          </a:prstGeom>
          <a:noFill/>
        </p:spPr>
        <p:txBody>
          <a:bodyPr wrap="none" rtlCol="0">
            <a:spAutoFit/>
          </a:bodyPr>
          <a:lstStyle/>
          <a:p>
            <a:r>
              <a:rPr lang="fr-CH" dirty="0"/>
              <a:t>HIT Heidelberg</a:t>
            </a:r>
            <a:endParaRPr lang="en-GB" dirty="0"/>
          </a:p>
        </p:txBody>
      </p:sp>
      <p:sp>
        <p:nvSpPr>
          <p:cNvPr id="11" name="TextBox 10"/>
          <p:cNvSpPr txBox="1"/>
          <p:nvPr/>
        </p:nvSpPr>
        <p:spPr>
          <a:xfrm>
            <a:off x="7652598" y="5808517"/>
            <a:ext cx="851515" cy="369332"/>
          </a:xfrm>
          <a:prstGeom prst="rect">
            <a:avLst/>
          </a:prstGeom>
          <a:noFill/>
        </p:spPr>
        <p:txBody>
          <a:bodyPr wrap="none" rtlCol="0">
            <a:spAutoFit/>
          </a:bodyPr>
          <a:lstStyle/>
          <a:p>
            <a:r>
              <a:rPr lang="fr-CH" dirty="0"/>
              <a:t>CNAO</a:t>
            </a:r>
            <a:endParaRPr lang="en-GB" dirty="0"/>
          </a:p>
        </p:txBody>
      </p:sp>
    </p:spTree>
    <p:extLst>
      <p:ext uri="{BB962C8B-B14F-4D97-AF65-F5344CB8AC3E}">
        <p14:creationId xmlns:p14="http://schemas.microsoft.com/office/powerpoint/2010/main" val="670736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54F6E-A8CC-478A-93C3-3920001F22B8}"/>
              </a:ext>
            </a:extLst>
          </p:cNvPr>
          <p:cNvSpPr>
            <a:spLocks noGrp="1"/>
          </p:cNvSpPr>
          <p:nvPr>
            <p:ph type="title"/>
          </p:nvPr>
        </p:nvSpPr>
        <p:spPr>
          <a:xfrm>
            <a:off x="-1" y="0"/>
            <a:ext cx="12192001" cy="884583"/>
          </a:xfrm>
        </p:spPr>
        <p:txBody>
          <a:bodyPr/>
          <a:lstStyle/>
          <a:p>
            <a:pPr marL="72000"/>
            <a:r>
              <a:rPr lang="en-GB" sz="4400" dirty="0"/>
              <a:t>Ion therapy: from photons to protons to ions</a:t>
            </a:r>
          </a:p>
        </p:txBody>
      </p:sp>
      <p:sp>
        <p:nvSpPr>
          <p:cNvPr id="6" name="Slide Number Placeholder 5">
            <a:extLst>
              <a:ext uri="{FF2B5EF4-FFF2-40B4-BE49-F238E27FC236}">
                <a16:creationId xmlns:a16="http://schemas.microsoft.com/office/drawing/2014/main" id="{40A56A62-6AB5-476E-87A2-F5958F02620E}"/>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23" name="TextBox 22">
            <a:extLst>
              <a:ext uri="{FF2B5EF4-FFF2-40B4-BE49-F238E27FC236}">
                <a16:creationId xmlns:a16="http://schemas.microsoft.com/office/drawing/2014/main" id="{24438555-ACD9-4FD9-8200-C229CF5A75F1}"/>
              </a:ext>
            </a:extLst>
          </p:cNvPr>
          <p:cNvSpPr txBox="1"/>
          <p:nvPr/>
        </p:nvSpPr>
        <p:spPr>
          <a:xfrm>
            <a:off x="403200" y="2529430"/>
            <a:ext cx="7881604" cy="2169825"/>
          </a:xfrm>
          <a:prstGeom prst="rect">
            <a:avLst/>
          </a:prstGeom>
          <a:noFill/>
        </p:spPr>
        <p:txBody>
          <a:bodyPr wrap="square" rtlCol="0">
            <a:spAutoFit/>
          </a:bodyPr>
          <a:lstStyle/>
          <a:p>
            <a:pPr defTabSz="457200">
              <a:spcBef>
                <a:spcPts val="600"/>
              </a:spcBef>
            </a:pPr>
            <a:r>
              <a:rPr lang="en-GB" sz="2000" b="1" dirty="0">
                <a:solidFill>
                  <a:srgbClr val="FF0000"/>
                </a:solidFill>
                <a:latin typeface="Calibri"/>
              </a:rPr>
              <a:t>Advantages of heavier ions </a:t>
            </a:r>
            <a:r>
              <a:rPr lang="en-GB" sz="2000" dirty="0">
                <a:latin typeface="Calibri"/>
              </a:rPr>
              <a:t>(compared to protons or X-rays)</a:t>
            </a:r>
          </a:p>
          <a:p>
            <a:pPr marL="342900" indent="-342900" defTabSz="457200">
              <a:spcBef>
                <a:spcPts val="600"/>
              </a:spcBef>
              <a:buFont typeface="Wingdings" panose="05000000000000000000" pitchFamily="2" charset="2"/>
              <a:buChar char="Ø"/>
            </a:pPr>
            <a:r>
              <a:rPr lang="en-GB" sz="2000" b="1" dirty="0">
                <a:solidFill>
                  <a:srgbClr val="FF0000"/>
                </a:solidFill>
                <a:latin typeface="Calibri"/>
              </a:rPr>
              <a:t>Higher LET and RBE </a:t>
            </a:r>
            <a:r>
              <a:rPr lang="en-GB" sz="2000" dirty="0">
                <a:solidFill>
                  <a:prstClr val="black"/>
                </a:solidFill>
                <a:latin typeface="Calibri"/>
              </a:rPr>
              <a:t>generate non-reparable </a:t>
            </a:r>
            <a:r>
              <a:rPr lang="en-GB" sz="2000" dirty="0">
                <a:solidFill>
                  <a:srgbClr val="FF0000"/>
                </a:solidFill>
                <a:latin typeface="Calibri"/>
              </a:rPr>
              <a:t>double-strand DNA breakings </a:t>
            </a:r>
            <a:r>
              <a:rPr lang="en-GB" sz="2000" dirty="0">
                <a:solidFill>
                  <a:schemeClr val="tx2"/>
                </a:solidFill>
                <a:latin typeface="Calibri"/>
              </a:rPr>
              <a:t>that are effective on </a:t>
            </a:r>
            <a:r>
              <a:rPr lang="en-GB" sz="2000" b="1" dirty="0">
                <a:solidFill>
                  <a:srgbClr val="FF0000"/>
                </a:solidFill>
                <a:latin typeface="Calibri"/>
              </a:rPr>
              <a:t>hypoxic radioresistant tumours</a:t>
            </a:r>
            <a:r>
              <a:rPr lang="en-GB" sz="2000" dirty="0">
                <a:solidFill>
                  <a:srgbClr val="FF0000"/>
                </a:solidFill>
                <a:latin typeface="Calibri"/>
              </a:rPr>
              <a:t>.</a:t>
            </a:r>
            <a:r>
              <a:rPr lang="en-GB" sz="2000" dirty="0">
                <a:solidFill>
                  <a:schemeClr val="tx2"/>
                </a:solidFill>
                <a:latin typeface="Calibri"/>
              </a:rPr>
              <a:t> </a:t>
            </a:r>
          </a:p>
          <a:p>
            <a:pPr marL="342900" indent="-342900" defTabSz="457200">
              <a:spcBef>
                <a:spcPts val="600"/>
              </a:spcBef>
              <a:buFont typeface="Wingdings" panose="05000000000000000000" pitchFamily="2" charset="2"/>
              <a:buChar char="Ø"/>
            </a:pPr>
            <a:r>
              <a:rPr lang="en-GB" sz="2000" dirty="0">
                <a:solidFill>
                  <a:prstClr val="black"/>
                </a:solidFill>
                <a:latin typeface="Calibri"/>
              </a:rPr>
              <a:t>Energy deposition is </a:t>
            </a:r>
            <a:r>
              <a:rPr lang="en-GB" sz="2000" dirty="0">
                <a:solidFill>
                  <a:srgbClr val="C00000"/>
                </a:solidFill>
                <a:latin typeface="Calibri"/>
              </a:rPr>
              <a:t>more precise</a:t>
            </a:r>
            <a:r>
              <a:rPr lang="en-GB" sz="2000" dirty="0">
                <a:solidFill>
                  <a:prstClr val="black"/>
                </a:solidFill>
                <a:latin typeface="Calibri"/>
              </a:rPr>
              <a:t>, with lower </a:t>
            </a:r>
            <a:r>
              <a:rPr lang="en-GB" sz="2000" dirty="0">
                <a:solidFill>
                  <a:schemeClr val="tx2"/>
                </a:solidFill>
                <a:latin typeface="Calibri"/>
              </a:rPr>
              <a:t>straggling and scattering </a:t>
            </a:r>
            <a:endParaRPr lang="en-GB" sz="2000" dirty="0">
              <a:solidFill>
                <a:prstClr val="black"/>
              </a:solidFill>
              <a:latin typeface="Calibri"/>
            </a:endParaRPr>
          </a:p>
          <a:p>
            <a:pPr marL="342900" indent="-342900" defTabSz="457200">
              <a:spcBef>
                <a:spcPts val="600"/>
              </a:spcBef>
              <a:buFont typeface="Wingdings" panose="05000000000000000000" pitchFamily="2" charset="2"/>
              <a:buChar char="Ø"/>
            </a:pPr>
            <a:r>
              <a:rPr lang="en-GB" sz="2000" dirty="0">
                <a:solidFill>
                  <a:schemeClr val="tx2"/>
                </a:solidFill>
                <a:latin typeface="Calibri"/>
              </a:rPr>
              <a:t>Emerging opportunities from </a:t>
            </a:r>
            <a:r>
              <a:rPr lang="en-GB" sz="2000" dirty="0">
                <a:solidFill>
                  <a:srgbClr val="FF0000"/>
                </a:solidFill>
                <a:latin typeface="Calibri"/>
              </a:rPr>
              <a:t>combination with immunotherapy </a:t>
            </a:r>
            <a:r>
              <a:rPr lang="en-GB" sz="2000" dirty="0">
                <a:solidFill>
                  <a:schemeClr val="tx2"/>
                </a:solidFill>
                <a:latin typeface="Calibri"/>
              </a:rPr>
              <a:t>to treat diffused cancers and metastasis. </a:t>
            </a:r>
          </a:p>
        </p:txBody>
      </p:sp>
      <p:sp>
        <p:nvSpPr>
          <p:cNvPr id="5" name="TextBox 4">
            <a:extLst>
              <a:ext uri="{FF2B5EF4-FFF2-40B4-BE49-F238E27FC236}">
                <a16:creationId xmlns:a16="http://schemas.microsoft.com/office/drawing/2014/main" id="{AC23E162-2914-476D-85C9-8BBD1156AC02}"/>
              </a:ext>
            </a:extLst>
          </p:cNvPr>
          <p:cNvSpPr txBox="1"/>
          <p:nvPr/>
        </p:nvSpPr>
        <p:spPr>
          <a:xfrm>
            <a:off x="302266" y="5518435"/>
            <a:ext cx="11718749" cy="630942"/>
          </a:xfrm>
          <a:prstGeom prst="rect">
            <a:avLst/>
          </a:prstGeom>
        </p:spPr>
        <p:style>
          <a:lnRef idx="1">
            <a:schemeClr val="accent3"/>
          </a:lnRef>
          <a:fillRef idx="2">
            <a:schemeClr val="accent3"/>
          </a:fillRef>
          <a:effectRef idx="1">
            <a:schemeClr val="accent3"/>
          </a:effectRef>
          <a:fontRef idx="minor">
            <a:schemeClr val="dk1"/>
          </a:fontRef>
        </p:style>
        <p:txBody>
          <a:bodyPr wrap="square" lIns="144000" tIns="0" rIns="108000" bIns="0" rtlCol="0">
            <a:spAutoFit/>
          </a:bodyPr>
          <a:lstStyle/>
          <a:p>
            <a:pPr marL="342900" indent="-342900" algn="l">
              <a:spcBef>
                <a:spcPts val="600"/>
              </a:spcBef>
              <a:buFont typeface="Wingdings" panose="05000000000000000000" pitchFamily="2" charset="2"/>
              <a:buChar char="Ø"/>
            </a:pPr>
            <a:r>
              <a:rPr lang="en-GB" dirty="0"/>
              <a:t>Only carbon ions licensed for treatment, after the pioneering developments at HIMAC (Japan) from the 90’s </a:t>
            </a:r>
          </a:p>
          <a:p>
            <a:pPr marL="342900" indent="-342900" algn="l">
              <a:spcBef>
                <a:spcPts val="600"/>
              </a:spcBef>
              <a:buFont typeface="Wingdings" panose="05000000000000000000" pitchFamily="2" charset="2"/>
              <a:buChar char="Ø"/>
            </a:pPr>
            <a:r>
              <a:rPr lang="en-GB" dirty="0"/>
              <a:t>First patient treatments with carbon ions only in 1994: ion therapy is still in an early stage of its development !</a:t>
            </a:r>
          </a:p>
        </p:txBody>
      </p:sp>
      <p:sp>
        <p:nvSpPr>
          <p:cNvPr id="2" name="TextBox 1">
            <a:extLst>
              <a:ext uri="{FF2B5EF4-FFF2-40B4-BE49-F238E27FC236}">
                <a16:creationId xmlns:a16="http://schemas.microsoft.com/office/drawing/2014/main" id="{20660EBB-1D80-4BB6-906B-F9CEABE0312F}"/>
              </a:ext>
            </a:extLst>
          </p:cNvPr>
          <p:cNvSpPr txBox="1"/>
          <p:nvPr/>
        </p:nvSpPr>
        <p:spPr>
          <a:xfrm>
            <a:off x="403200" y="1152395"/>
            <a:ext cx="7040880" cy="969496"/>
          </a:xfrm>
          <a:prstGeom prst="rect">
            <a:avLst/>
          </a:prstGeom>
          <a:noFill/>
        </p:spPr>
        <p:txBody>
          <a:bodyPr wrap="square" lIns="0" tIns="0" rIns="0" bIns="0" rtlCol="0">
            <a:spAutoFit/>
          </a:bodyPr>
          <a:lstStyle/>
          <a:p>
            <a:pPr algn="l"/>
            <a:r>
              <a:rPr lang="en-GB" sz="2000" dirty="0"/>
              <a:t>High LET radiation (ions) generates denser ionisations inducing </a:t>
            </a:r>
            <a:r>
              <a:rPr lang="en-GB" sz="2000" dirty="0">
                <a:solidFill>
                  <a:srgbClr val="FF0000"/>
                </a:solidFill>
              </a:rPr>
              <a:t>clustered DNA lesions </a:t>
            </a:r>
            <a:r>
              <a:rPr lang="en-GB" sz="2000" dirty="0"/>
              <a:t>difficult for the cell to repair.</a:t>
            </a:r>
          </a:p>
          <a:p>
            <a:pPr algn="l"/>
            <a:endParaRPr lang="en-GB" sz="300" dirty="0"/>
          </a:p>
          <a:p>
            <a:pPr algn="l"/>
            <a:r>
              <a:rPr lang="en-GB" sz="2000" dirty="0"/>
              <a:t>				</a:t>
            </a:r>
            <a:r>
              <a:rPr lang="en-GB" sz="2000" b="1" dirty="0">
                <a:solidFill>
                  <a:srgbClr val="FF0000"/>
                </a:solidFill>
              </a:rPr>
              <a:t>→ RBE(carbon)=2.0-2.4  </a:t>
            </a:r>
          </a:p>
        </p:txBody>
      </p:sp>
      <p:pic>
        <p:nvPicPr>
          <p:cNvPr id="4" name="Picture 3">
            <a:extLst>
              <a:ext uri="{FF2B5EF4-FFF2-40B4-BE49-F238E27FC236}">
                <a16:creationId xmlns:a16="http://schemas.microsoft.com/office/drawing/2014/main" id="{5786D5B8-F397-4766-93DB-CA13E29149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8115" y="1030395"/>
            <a:ext cx="3750685" cy="1444708"/>
          </a:xfrm>
          <a:prstGeom prst="rect">
            <a:avLst/>
          </a:prstGeom>
        </p:spPr>
      </p:pic>
      <p:pic>
        <p:nvPicPr>
          <p:cNvPr id="9" name="Picture 8">
            <a:extLst>
              <a:ext uri="{FF2B5EF4-FFF2-40B4-BE49-F238E27FC236}">
                <a16:creationId xmlns:a16="http://schemas.microsoft.com/office/drawing/2014/main" id="{7B249870-0EA2-4944-B5B5-F6178CFF63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7247" y="2608412"/>
            <a:ext cx="2859843" cy="2776109"/>
          </a:xfrm>
          <a:prstGeom prst="rect">
            <a:avLst/>
          </a:prstGeom>
        </p:spPr>
      </p:pic>
      <p:sp>
        <p:nvSpPr>
          <p:cNvPr id="10" name="TextBox 9">
            <a:extLst>
              <a:ext uri="{FF2B5EF4-FFF2-40B4-BE49-F238E27FC236}">
                <a16:creationId xmlns:a16="http://schemas.microsoft.com/office/drawing/2014/main" id="{B5F3E826-7595-4A9F-B564-98AA34C0BB56}"/>
              </a:ext>
            </a:extLst>
          </p:cNvPr>
          <p:cNvSpPr txBox="1"/>
          <p:nvPr/>
        </p:nvSpPr>
        <p:spPr>
          <a:xfrm>
            <a:off x="336433" y="4912899"/>
            <a:ext cx="8047255" cy="507831"/>
          </a:xfrm>
          <a:prstGeom prst="rect">
            <a:avLst/>
          </a:prstGeom>
          <a:noFill/>
        </p:spPr>
        <p:txBody>
          <a:bodyPr wrap="square" lIns="0" tIns="0" rIns="0" bIns="0" rtlCol="0">
            <a:spAutoFit/>
          </a:bodyPr>
          <a:lstStyle/>
          <a:p>
            <a:pPr algn="l"/>
            <a:r>
              <a:rPr lang="en-GB" sz="1100" i="1" dirty="0"/>
              <a:t>Helm A, Ebner DK, </a:t>
            </a:r>
            <a:r>
              <a:rPr lang="en-GB" sz="1100" i="1" dirty="0" err="1"/>
              <a:t>Tinganelli</a:t>
            </a:r>
            <a:r>
              <a:rPr lang="en-GB" sz="1100" i="1" dirty="0"/>
              <a:t> W, </a:t>
            </a:r>
            <a:r>
              <a:rPr lang="en-GB" sz="1100" i="1" dirty="0" err="1"/>
              <a:t>Simoniello</a:t>
            </a:r>
            <a:r>
              <a:rPr lang="en-GB" sz="1100" i="1" dirty="0"/>
              <a:t> P, </a:t>
            </a:r>
            <a:r>
              <a:rPr lang="en-GB" sz="1100" i="1" dirty="0" err="1"/>
              <a:t>Bisio</a:t>
            </a:r>
            <a:r>
              <a:rPr lang="en-GB" sz="1100" i="1" dirty="0"/>
              <a:t> A, </a:t>
            </a:r>
            <a:r>
              <a:rPr lang="en-GB" sz="1100" i="1" dirty="0" err="1"/>
              <a:t>Marchesano</a:t>
            </a:r>
            <a:r>
              <a:rPr lang="en-GB" sz="1100" i="1" dirty="0"/>
              <a:t> V, et al. Combining heavy-ion therapy with immunotherapy: an update on recent developments. Int J Part </a:t>
            </a:r>
            <a:r>
              <a:rPr lang="en-GB" sz="1100" i="1" dirty="0" err="1"/>
              <a:t>Ther</a:t>
            </a:r>
            <a:r>
              <a:rPr lang="en-GB" sz="1100" i="1" dirty="0"/>
              <a:t>. (2018) 5:84–93.</a:t>
            </a:r>
          </a:p>
          <a:p>
            <a:pPr algn="l"/>
            <a:r>
              <a:rPr lang="en-GB" sz="1100" i="1" dirty="0"/>
              <a:t>Durante M, </a:t>
            </a:r>
            <a:r>
              <a:rPr lang="en-GB" sz="1100" i="1" dirty="0" err="1"/>
              <a:t>Formenti</a:t>
            </a:r>
            <a:r>
              <a:rPr lang="en-GB" sz="1100" i="1" dirty="0"/>
              <a:t> S. Harnessing radiation to improve immunotherapy: better with particles? Br J </a:t>
            </a:r>
            <a:r>
              <a:rPr lang="en-GB" sz="1100" i="1" dirty="0" err="1"/>
              <a:t>Radiol</a:t>
            </a:r>
            <a:r>
              <a:rPr lang="en-GB" sz="1100" i="1" dirty="0"/>
              <a:t>. (2019) 192:20190224.</a:t>
            </a:r>
          </a:p>
        </p:txBody>
      </p:sp>
    </p:spTree>
    <p:extLst>
      <p:ext uri="{BB962C8B-B14F-4D97-AF65-F5344CB8AC3E}">
        <p14:creationId xmlns:p14="http://schemas.microsoft.com/office/powerpoint/2010/main" val="422321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6257"/>
          </a:xfrm>
        </p:spPr>
        <p:txBody>
          <a:bodyPr>
            <a:normAutofit/>
          </a:bodyPr>
          <a:lstStyle/>
          <a:p>
            <a:r>
              <a:rPr lang="fr-CH" sz="4000" dirty="0"/>
              <a:t>Ion </a:t>
            </a:r>
            <a:r>
              <a:rPr lang="fr-CH" sz="4000" dirty="0" err="1"/>
              <a:t>therapy</a:t>
            </a:r>
            <a:r>
              <a:rPr lang="fr-CH" sz="4000" dirty="0"/>
              <a:t>: </a:t>
            </a:r>
            <a:r>
              <a:rPr lang="fr-CH" sz="4000" dirty="0" err="1"/>
              <a:t>accelerator</a:t>
            </a:r>
            <a:r>
              <a:rPr lang="fr-CH" sz="4000" dirty="0"/>
              <a:t> challenges</a:t>
            </a:r>
            <a:endParaRPr lang="en-GB" sz="4000" dirty="0"/>
          </a:p>
        </p:txBody>
      </p:sp>
      <p:sp>
        <p:nvSpPr>
          <p:cNvPr id="6" name="Slide Number Placeholder 5"/>
          <p:cNvSpPr>
            <a:spLocks noGrp="1"/>
          </p:cNvSpPr>
          <p:nvPr>
            <p:ph type="sldNum" sz="quarter" idx="4"/>
          </p:nvPr>
        </p:nvSpPr>
        <p:spPr>
          <a:xfrm>
            <a:off x="10913835" y="6297590"/>
            <a:ext cx="668565" cy="365125"/>
          </a:xfrm>
        </p:spPr>
        <p:txBody>
          <a:bodyPr/>
          <a:lstStyle/>
          <a:p>
            <a:fld id="{17918391-D411-FE40-AAD7-861AE5233E0E}" type="slidenum">
              <a:rPr lang="en-US" smtClean="0"/>
              <a:pPr/>
              <a:t>22</a:t>
            </a:fld>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315" y="3074444"/>
            <a:ext cx="3210953" cy="365125"/>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1789" y="4090527"/>
            <a:ext cx="2568424" cy="2596009"/>
          </a:xfrm>
          <a:prstGeom prst="rect">
            <a:avLst/>
          </a:prstGeom>
        </p:spPr>
      </p:pic>
      <p:sp>
        <p:nvSpPr>
          <p:cNvPr id="14" name="TextBox 13"/>
          <p:cNvSpPr txBox="1"/>
          <p:nvPr/>
        </p:nvSpPr>
        <p:spPr>
          <a:xfrm>
            <a:off x="6909175" y="4095884"/>
            <a:ext cx="233836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400" dirty="0"/>
              <a:t>For a given magnet field, in an ion synchrotron or cyclotron accelerator and gantry are almost 3 times larger than for protons.</a:t>
            </a:r>
          </a:p>
          <a:p>
            <a:r>
              <a:rPr lang="en-GB" sz="1400" dirty="0"/>
              <a:t>The HIT gantry has a mass of 600 tons for a dipole bending radius of 3.65 m.</a:t>
            </a:r>
          </a:p>
        </p:txBody>
      </p:sp>
      <p:sp>
        <p:nvSpPr>
          <p:cNvPr id="7" name="TextBox 6"/>
          <p:cNvSpPr txBox="1"/>
          <p:nvPr/>
        </p:nvSpPr>
        <p:spPr>
          <a:xfrm>
            <a:off x="3665280" y="3021332"/>
            <a:ext cx="8060029" cy="369332"/>
          </a:xfrm>
          <a:prstGeom prst="rect">
            <a:avLst/>
          </a:prstGeom>
          <a:noFill/>
        </p:spPr>
        <p:txBody>
          <a:bodyPr wrap="square" rtlCol="0">
            <a:spAutoFit/>
          </a:bodyPr>
          <a:lstStyle/>
          <a:p>
            <a:pPr defTabSz="457200">
              <a:spcAft>
                <a:spcPts val="600"/>
              </a:spcAft>
            </a:pPr>
            <a:r>
              <a:rPr lang="en-GB" dirty="0">
                <a:solidFill>
                  <a:prstClr val="black"/>
                </a:solidFill>
                <a:latin typeface="Calibri"/>
              </a:rPr>
              <a:t>Magnetic rigidity B</a:t>
            </a:r>
            <a:r>
              <a:rPr lang="en-GB" dirty="0">
                <a:solidFill>
                  <a:prstClr val="black"/>
                </a:solidFill>
                <a:latin typeface="Symbol" panose="05050102010706020507" pitchFamily="18" charset="2"/>
              </a:rPr>
              <a:t>r</a:t>
            </a:r>
            <a:r>
              <a:rPr lang="en-GB" dirty="0">
                <a:solidFill>
                  <a:prstClr val="black"/>
                </a:solidFill>
                <a:latin typeface="Calibri"/>
              </a:rPr>
              <a:t> for carbon ions at full energy is </a:t>
            </a:r>
            <a:r>
              <a:rPr lang="en-GB" b="1" dirty="0">
                <a:solidFill>
                  <a:srgbClr val="FF0000"/>
                </a:solidFill>
                <a:latin typeface="Calibri"/>
              </a:rPr>
              <a:t>2.76 times higher</a:t>
            </a:r>
            <a:r>
              <a:rPr lang="en-GB" b="1" dirty="0">
                <a:solidFill>
                  <a:prstClr val="black"/>
                </a:solidFill>
                <a:latin typeface="Calibri"/>
              </a:rPr>
              <a:t> </a:t>
            </a:r>
            <a:r>
              <a:rPr lang="en-GB" dirty="0">
                <a:solidFill>
                  <a:prstClr val="black"/>
                </a:solidFill>
                <a:latin typeface="Calibri"/>
              </a:rPr>
              <a:t>than protons</a:t>
            </a:r>
            <a:r>
              <a:rPr lang="en-GB" b="1" dirty="0">
                <a:solidFill>
                  <a:prstClr val="black"/>
                </a:solidFill>
                <a:latin typeface="Calibri"/>
              </a:rPr>
              <a:t>.</a:t>
            </a:r>
            <a:endParaRPr lang="en-GB" dirty="0">
              <a:solidFill>
                <a:prstClr val="black"/>
              </a:solidFill>
              <a:latin typeface="Calibri"/>
            </a:endParaRPr>
          </a:p>
        </p:txBody>
      </p:sp>
      <p:sp>
        <p:nvSpPr>
          <p:cNvPr id="3" name="TextBox 2">
            <a:extLst>
              <a:ext uri="{FF2B5EF4-FFF2-40B4-BE49-F238E27FC236}">
                <a16:creationId xmlns:a16="http://schemas.microsoft.com/office/drawing/2014/main" id="{462D6AB8-8D93-42B4-B5A4-AA1D82891522}"/>
              </a:ext>
            </a:extLst>
          </p:cNvPr>
          <p:cNvSpPr txBox="1"/>
          <p:nvPr/>
        </p:nvSpPr>
        <p:spPr>
          <a:xfrm>
            <a:off x="3374096" y="3577519"/>
            <a:ext cx="8566117" cy="276999"/>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algn="l"/>
            <a:r>
              <a:rPr lang="en-GB" b="1" dirty="0"/>
              <a:t>→ For cyclotrons and synchrotrons, accelerator diameter scales with rigidity</a:t>
            </a:r>
          </a:p>
        </p:txBody>
      </p:sp>
      <p:sp>
        <p:nvSpPr>
          <p:cNvPr id="12" name="TextBox 11">
            <a:extLst>
              <a:ext uri="{FF2B5EF4-FFF2-40B4-BE49-F238E27FC236}">
                <a16:creationId xmlns:a16="http://schemas.microsoft.com/office/drawing/2014/main" id="{6F3C2928-96AC-484E-95F8-5F67908CB699}"/>
              </a:ext>
            </a:extLst>
          </p:cNvPr>
          <p:cNvSpPr txBox="1"/>
          <p:nvPr/>
        </p:nvSpPr>
        <p:spPr>
          <a:xfrm>
            <a:off x="257255" y="1018659"/>
            <a:ext cx="7150943" cy="1708160"/>
          </a:xfrm>
          <a:prstGeom prst="rect">
            <a:avLst/>
          </a:prstGeom>
          <a:noFill/>
        </p:spPr>
        <p:txBody>
          <a:bodyPr wrap="square" rtlCol="0">
            <a:spAutoFit/>
          </a:bodyPr>
          <a:lstStyle/>
          <a:p>
            <a:pPr defTabSz="457200">
              <a:spcBef>
                <a:spcPts val="600"/>
              </a:spcBef>
            </a:pPr>
            <a:r>
              <a:rPr lang="en-GB" sz="2000" dirty="0">
                <a:solidFill>
                  <a:srgbClr val="FF0000"/>
                </a:solidFill>
                <a:latin typeface="Calibri"/>
              </a:rPr>
              <a:t>Particle accelerators for heavy ions are large and complex:</a:t>
            </a:r>
          </a:p>
          <a:p>
            <a:pPr defTabSz="457200">
              <a:spcBef>
                <a:spcPts val="600"/>
              </a:spcBef>
            </a:pPr>
            <a:r>
              <a:rPr lang="en-GB" sz="2000" b="1" dirty="0">
                <a:solidFill>
                  <a:srgbClr val="FF0000"/>
                </a:solidFill>
                <a:latin typeface="Calibri"/>
              </a:rPr>
              <a:t>1. The high energy deposition </a:t>
            </a:r>
            <a:r>
              <a:rPr lang="en-GB" sz="2000" dirty="0">
                <a:solidFill>
                  <a:prstClr val="black"/>
                </a:solidFill>
                <a:latin typeface="Calibri"/>
              </a:rPr>
              <a:t>means that to reach deep seated tumours ions must be accelerated to </a:t>
            </a:r>
            <a:r>
              <a:rPr lang="en-GB" sz="2000" b="1" dirty="0">
                <a:solidFill>
                  <a:srgbClr val="FF0000"/>
                </a:solidFill>
                <a:latin typeface="Calibri"/>
              </a:rPr>
              <a:t>higher energies </a:t>
            </a:r>
            <a:r>
              <a:rPr lang="en-GB" sz="2000" dirty="0">
                <a:solidFill>
                  <a:prstClr val="black"/>
                </a:solidFill>
                <a:latin typeface="Calibri"/>
              </a:rPr>
              <a:t>than protons: ion energy loss goes as (charge of the incident particle)^2.  → around 440 MeV/u for carbon, compared to 240 MeV for protons. </a:t>
            </a:r>
            <a:endParaRPr lang="en-GB" sz="2000" dirty="0">
              <a:solidFill>
                <a:schemeClr val="tx2"/>
              </a:solidFill>
              <a:latin typeface="Calibri"/>
            </a:endParaRPr>
          </a:p>
        </p:txBody>
      </p:sp>
      <p:sp>
        <p:nvSpPr>
          <p:cNvPr id="16" name="TextBox 15">
            <a:extLst>
              <a:ext uri="{FF2B5EF4-FFF2-40B4-BE49-F238E27FC236}">
                <a16:creationId xmlns:a16="http://schemas.microsoft.com/office/drawing/2014/main" id="{3A4E6AA7-94C1-4295-83BE-078F06DB77F2}"/>
              </a:ext>
            </a:extLst>
          </p:cNvPr>
          <p:cNvSpPr txBox="1"/>
          <p:nvPr/>
        </p:nvSpPr>
        <p:spPr>
          <a:xfrm>
            <a:off x="257255" y="3911911"/>
            <a:ext cx="6255030" cy="1938992"/>
          </a:xfrm>
          <a:prstGeom prst="rect">
            <a:avLst/>
          </a:prstGeom>
          <a:noFill/>
        </p:spPr>
        <p:txBody>
          <a:bodyPr wrap="square" rtlCol="0">
            <a:spAutoFit/>
          </a:bodyPr>
          <a:lstStyle/>
          <a:p>
            <a:pPr defTabSz="457200">
              <a:spcBef>
                <a:spcPts val="600"/>
              </a:spcBef>
            </a:pPr>
            <a:r>
              <a:rPr lang="en-GB" sz="2000" b="1" dirty="0">
                <a:solidFill>
                  <a:srgbClr val="FF0000"/>
                </a:solidFill>
                <a:latin typeface="Calibri"/>
              </a:rPr>
              <a:t>2. </a:t>
            </a:r>
            <a:r>
              <a:rPr lang="en-GB" sz="2000" dirty="0">
                <a:solidFill>
                  <a:prstClr val="black"/>
                </a:solidFill>
                <a:latin typeface="Calibri"/>
              </a:rPr>
              <a:t>The required energies fall into a </a:t>
            </a:r>
            <a:r>
              <a:rPr lang="en-GB" sz="2000" b="1" dirty="0">
                <a:solidFill>
                  <a:srgbClr val="FF0000"/>
                </a:solidFill>
                <a:latin typeface="Calibri"/>
              </a:rPr>
              <a:t>transition range between accelerator technologies</a:t>
            </a:r>
            <a:r>
              <a:rPr lang="en-GB" sz="2000" dirty="0">
                <a:solidFill>
                  <a:prstClr val="black"/>
                </a:solidFill>
                <a:latin typeface="Calibri"/>
              </a:rPr>
              <a:t>: cyclotrons and linacs are better at low energies, synchrotrons at high energies. In the intermediate region, there is not an </a:t>
            </a:r>
            <a:r>
              <a:rPr lang="en-GB" sz="2000" b="1" dirty="0">
                <a:solidFill>
                  <a:srgbClr val="FF0000"/>
                </a:solidFill>
                <a:latin typeface="Calibri"/>
              </a:rPr>
              <a:t>ideal accelerator</a:t>
            </a:r>
            <a:r>
              <a:rPr lang="en-GB" sz="2000" dirty="0">
                <a:solidFill>
                  <a:prstClr val="black"/>
                </a:solidFill>
                <a:latin typeface="Calibri"/>
              </a:rPr>
              <a:t> configuration  → need to compare options, characterised by </a:t>
            </a:r>
            <a:r>
              <a:rPr lang="en-GB" sz="2000" b="1" dirty="0">
                <a:solidFill>
                  <a:srgbClr val="FF0000"/>
                </a:solidFill>
                <a:latin typeface="Calibri"/>
              </a:rPr>
              <a:t>complexity, cost, and R&amp;D requirements</a:t>
            </a:r>
            <a:r>
              <a:rPr lang="en-GB" sz="2000" dirty="0">
                <a:solidFill>
                  <a:prstClr val="black"/>
                </a:solidFill>
                <a:latin typeface="Calibri"/>
              </a:rPr>
              <a:t>.</a:t>
            </a:r>
            <a:endParaRPr lang="en-GB" sz="2000" dirty="0">
              <a:solidFill>
                <a:schemeClr val="tx2"/>
              </a:solidFill>
              <a:latin typeface="Calibri"/>
            </a:endParaRPr>
          </a:p>
        </p:txBody>
      </p:sp>
      <p:pic>
        <p:nvPicPr>
          <p:cNvPr id="4" name="Picture 3">
            <a:extLst>
              <a:ext uri="{FF2B5EF4-FFF2-40B4-BE49-F238E27FC236}">
                <a16:creationId xmlns:a16="http://schemas.microsoft.com/office/drawing/2014/main" id="{F205C6F8-104F-4B56-ACF4-988C129412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5294" y="887473"/>
            <a:ext cx="4155718" cy="2110038"/>
          </a:xfrm>
          <a:prstGeom prst="rect">
            <a:avLst/>
          </a:prstGeom>
        </p:spPr>
      </p:pic>
    </p:spTree>
    <p:extLst>
      <p:ext uri="{BB962C8B-B14F-4D97-AF65-F5344CB8AC3E}">
        <p14:creationId xmlns:p14="http://schemas.microsoft.com/office/powerpoint/2010/main" val="1005250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65441" y="-630005"/>
            <a:ext cx="11289171" cy="1497507"/>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457200" rtl="0" eaLnBrk="1" fontAlgn="auto" latinLnBrk="0" hangingPunct="1">
              <a:lnSpc>
                <a:spcPct val="100000"/>
              </a:lnSpc>
              <a:spcBef>
                <a:spcPct val="0"/>
              </a:spcBef>
              <a:spcAft>
                <a:spcPts val="0"/>
              </a:spcAft>
              <a:buClrTx/>
              <a:buSzTx/>
              <a:buFontTx/>
              <a:buNone/>
              <a:tabLst/>
              <a:defRPr/>
            </a:pPr>
            <a:endParaRPr kumimoji="0" lang="en-GB" b="1" i="0" u="none" strike="noStrike" kern="1200" cap="none" spc="0" normalizeH="0" baseline="0" noProof="0" dirty="0">
              <a:ln>
                <a:noFill/>
              </a:ln>
              <a:solidFill>
                <a:srgbClr val="004197"/>
              </a:solidFill>
              <a:effectLst/>
              <a:uLnTx/>
              <a:uFillTx/>
              <a:latin typeface="+mn-lt"/>
            </a:endParaRPr>
          </a:p>
        </p:txBody>
      </p:sp>
      <p:sp>
        <p:nvSpPr>
          <p:cNvPr id="8" name="Rectangle 7"/>
          <p:cNvSpPr/>
          <p:nvPr/>
        </p:nvSpPr>
        <p:spPr>
          <a:xfrm>
            <a:off x="3474720" y="979666"/>
            <a:ext cx="491490" cy="35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A3B26D-4110-354E-A2F1-740B65F522C3}"/>
              </a:ext>
            </a:extLst>
          </p:cNvPr>
          <p:cNvSpPr txBox="1"/>
          <p:nvPr/>
        </p:nvSpPr>
        <p:spPr>
          <a:xfrm>
            <a:off x="531945" y="1131275"/>
            <a:ext cx="10768197" cy="1338828"/>
          </a:xfrm>
          <a:prstGeom prst="rect">
            <a:avLst/>
          </a:prstGeom>
          <a:noFill/>
        </p:spPr>
        <p:txBody>
          <a:bodyPr wrap="square" rtlCol="0">
            <a:spAutoFit/>
          </a:bodyPr>
          <a:lstStyle/>
          <a:p>
            <a:pPr>
              <a:spcAft>
                <a:spcPts val="600"/>
              </a:spcAft>
            </a:pPr>
            <a:r>
              <a:rPr lang="en-US" altLang="en-US" sz="2000" dirty="0">
                <a:solidFill>
                  <a:srgbClr val="004197"/>
                </a:solidFill>
              </a:rPr>
              <a:t>Ions deliver more energy to the tissues but </a:t>
            </a:r>
            <a:r>
              <a:rPr lang="en-US" altLang="en-US" sz="2000" dirty="0">
                <a:solidFill>
                  <a:srgbClr val="FF0000"/>
                </a:solidFill>
              </a:rPr>
              <a:t>need more energy to enter the body </a:t>
            </a:r>
            <a:r>
              <a:rPr lang="en-US" altLang="en-US" sz="2000" dirty="0">
                <a:solidFill>
                  <a:srgbClr val="004197"/>
                </a:solidFill>
              </a:rPr>
              <a:t>→ </a:t>
            </a:r>
            <a:r>
              <a:rPr lang="en-US" altLang="en-US" dirty="0">
                <a:solidFill>
                  <a:srgbClr val="004197"/>
                </a:solidFill>
              </a:rPr>
              <a:t>the required diameter of the accelerator increases with energy, accelerator dimensions increase by a </a:t>
            </a:r>
            <a:r>
              <a:rPr lang="en-US" altLang="en-US" dirty="0">
                <a:solidFill>
                  <a:srgbClr val="FF0000"/>
                </a:solidFill>
              </a:rPr>
              <a:t>factor 2.8 </a:t>
            </a:r>
            <a:r>
              <a:rPr lang="en-US" altLang="en-US" dirty="0">
                <a:solidFill>
                  <a:srgbClr val="004197"/>
                </a:solidFill>
              </a:rPr>
              <a:t>going from protons to carbon</a:t>
            </a:r>
          </a:p>
          <a:p>
            <a:pPr>
              <a:spcAft>
                <a:spcPts val="600"/>
              </a:spcAft>
            </a:pPr>
            <a:r>
              <a:rPr lang="en-US" altLang="en-US" sz="2000" b="1" dirty="0">
                <a:solidFill>
                  <a:srgbClr val="FF0000"/>
                </a:solidFill>
              </a:rPr>
              <a:t>The main limitation to the diffusion of ion therapy is the cost and size of the accelerator</a:t>
            </a:r>
          </a:p>
        </p:txBody>
      </p:sp>
      <p:sp>
        <p:nvSpPr>
          <p:cNvPr id="12" name="TextBox 11">
            <a:extLst>
              <a:ext uri="{FF2B5EF4-FFF2-40B4-BE49-F238E27FC236}">
                <a16:creationId xmlns:a16="http://schemas.microsoft.com/office/drawing/2014/main" id="{6AA3B26D-4110-354E-A2F1-740B65F522C3}"/>
              </a:ext>
            </a:extLst>
          </p:cNvPr>
          <p:cNvSpPr txBox="1"/>
          <p:nvPr/>
        </p:nvSpPr>
        <p:spPr>
          <a:xfrm>
            <a:off x="1592788" y="2967335"/>
            <a:ext cx="8609555" cy="923330"/>
          </a:xfrm>
          <a:prstGeom prst="rect">
            <a:avLst/>
          </a:prstGeom>
          <a:noFill/>
        </p:spPr>
        <p:txBody>
          <a:bodyPr wrap="square" rtlCol="0">
            <a:spAutoFit/>
          </a:bodyPr>
          <a:lstStyle/>
          <a:p>
            <a:pPr>
              <a:spcAft>
                <a:spcPts val="600"/>
              </a:spcAft>
            </a:pPr>
            <a:r>
              <a:rPr lang="en-US" altLang="en-US" sz="1600" dirty="0">
                <a:solidFill>
                  <a:srgbClr val="FF0000"/>
                </a:solidFill>
              </a:rPr>
              <a:t>Only 4 ion therapy facilities </a:t>
            </a:r>
            <a:r>
              <a:rPr lang="en-US" altLang="en-US" sz="1600" dirty="0">
                <a:solidFill>
                  <a:srgbClr val="004197"/>
                </a:solidFill>
              </a:rPr>
              <a:t>operating in Europe (+ 6 in Japan, 3 in China, 1 planned in US)</a:t>
            </a:r>
          </a:p>
          <a:p>
            <a:pPr marL="342900" indent="-342900">
              <a:spcAft>
                <a:spcPts val="600"/>
              </a:spcAft>
              <a:buFont typeface="Wingdings" panose="05000000000000000000" pitchFamily="2" charset="2"/>
              <a:buChar char="Ø"/>
            </a:pPr>
            <a:r>
              <a:rPr lang="en-US" altLang="en-US" sz="1400" dirty="0">
                <a:solidFill>
                  <a:srgbClr val="004197"/>
                </a:solidFill>
              </a:rPr>
              <a:t>CNAO and MedAustron based on a </a:t>
            </a:r>
            <a:r>
              <a:rPr lang="en-US" altLang="en-US" sz="1400" dirty="0">
                <a:solidFill>
                  <a:schemeClr val="accent5">
                    <a:lumMod val="50000"/>
                  </a:schemeClr>
                </a:solidFill>
              </a:rPr>
              <a:t>design</a:t>
            </a:r>
            <a:r>
              <a:rPr lang="en-US" altLang="en-US" sz="1400" dirty="0">
                <a:solidFill>
                  <a:srgbClr val="FF0000"/>
                </a:solidFill>
              </a:rPr>
              <a:t> </a:t>
            </a:r>
            <a:r>
              <a:rPr lang="en-US" altLang="en-US" sz="1400" dirty="0">
                <a:solidFill>
                  <a:srgbClr val="004197"/>
                </a:solidFill>
              </a:rPr>
              <a:t>started at CERN in </a:t>
            </a:r>
            <a:r>
              <a:rPr lang="en-US" altLang="en-US" sz="1400" dirty="0">
                <a:solidFill>
                  <a:srgbClr val="FF0000"/>
                </a:solidFill>
              </a:rPr>
              <a:t>1996</a:t>
            </a:r>
            <a:r>
              <a:rPr lang="en-US" altLang="en-US" sz="1400" dirty="0">
                <a:solidFill>
                  <a:srgbClr val="004197"/>
                </a:solidFill>
              </a:rPr>
              <a:t>. 1</a:t>
            </a:r>
            <a:r>
              <a:rPr lang="en-US" altLang="en-US" sz="1400" baseline="30000" dirty="0">
                <a:solidFill>
                  <a:srgbClr val="004197"/>
                </a:solidFill>
              </a:rPr>
              <a:t>st</a:t>
            </a:r>
            <a:r>
              <a:rPr lang="en-US" altLang="en-US" sz="1400" dirty="0">
                <a:solidFill>
                  <a:srgbClr val="004197"/>
                </a:solidFill>
              </a:rPr>
              <a:t> patient at CNAO in 2011.</a:t>
            </a:r>
          </a:p>
          <a:p>
            <a:pPr marL="342900" indent="-342900">
              <a:spcAft>
                <a:spcPts val="600"/>
              </a:spcAft>
              <a:buFont typeface="Wingdings" panose="05000000000000000000" pitchFamily="2" charset="2"/>
              <a:buChar char="Ø"/>
            </a:pPr>
            <a:r>
              <a:rPr lang="en-US" altLang="en-US" sz="1400" dirty="0">
                <a:solidFill>
                  <a:srgbClr val="004197"/>
                </a:solidFill>
              </a:rPr>
              <a:t>HIT and MIT based on a </a:t>
            </a:r>
            <a:r>
              <a:rPr lang="en-US" altLang="en-US" sz="1400" dirty="0">
                <a:solidFill>
                  <a:schemeClr val="accent5">
                    <a:lumMod val="50000"/>
                  </a:schemeClr>
                </a:solidFill>
              </a:rPr>
              <a:t>design</a:t>
            </a:r>
            <a:r>
              <a:rPr lang="en-US" altLang="en-US" sz="1400" dirty="0">
                <a:solidFill>
                  <a:srgbClr val="FF0000"/>
                </a:solidFill>
              </a:rPr>
              <a:t> </a:t>
            </a:r>
            <a:r>
              <a:rPr lang="en-US" altLang="en-US" sz="1400" dirty="0">
                <a:solidFill>
                  <a:srgbClr val="004197"/>
                </a:solidFill>
              </a:rPr>
              <a:t>started at GSI (Germany) in </a:t>
            </a:r>
            <a:r>
              <a:rPr lang="en-US" altLang="en-US" sz="1400" dirty="0">
                <a:solidFill>
                  <a:srgbClr val="FF0000"/>
                </a:solidFill>
              </a:rPr>
              <a:t>1998</a:t>
            </a:r>
            <a:r>
              <a:rPr lang="en-US" altLang="en-US" sz="1400" dirty="0">
                <a:solidFill>
                  <a:srgbClr val="004197"/>
                </a:solidFill>
              </a:rPr>
              <a:t> . 1</a:t>
            </a:r>
            <a:r>
              <a:rPr lang="en-US" altLang="en-US" sz="1400" baseline="30000" dirty="0">
                <a:solidFill>
                  <a:srgbClr val="004197"/>
                </a:solidFill>
              </a:rPr>
              <a:t>st</a:t>
            </a:r>
            <a:r>
              <a:rPr lang="en-US" altLang="en-US" sz="1400" dirty="0">
                <a:solidFill>
                  <a:srgbClr val="004197"/>
                </a:solidFill>
              </a:rPr>
              <a:t> patient at HIT in 2009.</a:t>
            </a:r>
          </a:p>
        </p:txBody>
      </p:sp>
      <p:sp>
        <p:nvSpPr>
          <p:cNvPr id="15" name="Title 14">
            <a:extLst>
              <a:ext uri="{FF2B5EF4-FFF2-40B4-BE49-F238E27FC236}">
                <a16:creationId xmlns:a16="http://schemas.microsoft.com/office/drawing/2014/main" id="{1CBB401E-F969-4C95-A3E1-1F98F8F0380F}"/>
              </a:ext>
            </a:extLst>
          </p:cNvPr>
          <p:cNvSpPr>
            <a:spLocks noGrp="1"/>
          </p:cNvSpPr>
          <p:nvPr>
            <p:ph type="title"/>
          </p:nvPr>
        </p:nvSpPr>
        <p:spPr>
          <a:xfrm>
            <a:off x="0" y="-1309"/>
            <a:ext cx="12192000" cy="884583"/>
          </a:xfrm>
        </p:spPr>
        <p:txBody>
          <a:bodyPr/>
          <a:lstStyle/>
          <a:p>
            <a:pPr marL="72000"/>
            <a:r>
              <a:rPr lang="en-GB" sz="4000" dirty="0"/>
              <a:t>   New technologies for ion therapy accelerators</a:t>
            </a:r>
          </a:p>
        </p:txBody>
      </p:sp>
      <p:pic>
        <p:nvPicPr>
          <p:cNvPr id="2" name="Picture 1">
            <a:extLst>
              <a:ext uri="{FF2B5EF4-FFF2-40B4-BE49-F238E27FC236}">
                <a16:creationId xmlns:a16="http://schemas.microsoft.com/office/drawing/2014/main" id="{46FCCB7D-4E6C-4377-8191-744F812E0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4579" y="3916126"/>
            <a:ext cx="8609555" cy="1427459"/>
          </a:xfrm>
          <a:prstGeom prst="rect">
            <a:avLst/>
          </a:prstGeom>
        </p:spPr>
      </p:pic>
    </p:spTree>
    <p:extLst>
      <p:ext uri="{BB962C8B-B14F-4D97-AF65-F5344CB8AC3E}">
        <p14:creationId xmlns:p14="http://schemas.microsoft.com/office/powerpoint/2010/main" val="3718154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E2ABA8-756C-41CD-90B1-B33273A503F7}"/>
              </a:ext>
            </a:extLst>
          </p:cNvPr>
          <p:cNvSpPr>
            <a:spLocks noGrp="1"/>
          </p:cNvSpPr>
          <p:nvPr>
            <p:ph type="title"/>
          </p:nvPr>
        </p:nvSpPr>
        <p:spPr/>
        <p:txBody>
          <a:bodyPr/>
          <a:lstStyle/>
          <a:p>
            <a:r>
              <a:rPr lang="en-GB" dirty="0"/>
              <a:t>A strategy for CERN: </a:t>
            </a:r>
            <a:r>
              <a:rPr lang="en-GB" sz="3200" dirty="0"/>
              <a:t>the Next Ion Medical Machine Study</a:t>
            </a:r>
            <a:endParaRPr lang="en-GB" dirty="0"/>
          </a:p>
        </p:txBody>
      </p:sp>
      <p:sp>
        <p:nvSpPr>
          <p:cNvPr id="6" name="Slide Number Placeholder 5">
            <a:extLst>
              <a:ext uri="{FF2B5EF4-FFF2-40B4-BE49-F238E27FC236}">
                <a16:creationId xmlns:a16="http://schemas.microsoft.com/office/drawing/2014/main" id="{76FC3F8F-C48A-4992-B608-0567CF1EA263}"/>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
        <p:nvSpPr>
          <p:cNvPr id="13" name="Content Placeholder 2">
            <a:extLst>
              <a:ext uri="{FF2B5EF4-FFF2-40B4-BE49-F238E27FC236}">
                <a16:creationId xmlns:a16="http://schemas.microsoft.com/office/drawing/2014/main" id="{BB578C8C-D6F5-4CCF-8CE7-B68FF900CD3E}"/>
              </a:ext>
            </a:extLst>
          </p:cNvPr>
          <p:cNvSpPr txBox="1">
            <a:spLocks/>
          </p:cNvSpPr>
          <p:nvPr/>
        </p:nvSpPr>
        <p:spPr>
          <a:xfrm>
            <a:off x="285266" y="938754"/>
            <a:ext cx="8511893" cy="2681712"/>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spcBef>
                <a:spcPts val="1200"/>
              </a:spcBef>
              <a:buFont typeface="Wingdings" panose="05000000000000000000" pitchFamily="2" charset="2"/>
              <a:buChar char="Ø"/>
            </a:pPr>
            <a:r>
              <a:rPr lang="en-GB" sz="2000" b="1" dirty="0">
                <a:solidFill>
                  <a:srgbClr val="FF0000"/>
                </a:solidFill>
                <a:latin typeface="Calibri" panose="020F0502020204030204" pitchFamily="34" charset="0"/>
                <a:cs typeface="Calibri" panose="020F0502020204030204" pitchFamily="34" charset="0"/>
              </a:rPr>
              <a:t>Proton</a:t>
            </a:r>
            <a:r>
              <a:rPr lang="en-GB" sz="2000" dirty="0">
                <a:latin typeface="Calibri" panose="020F0502020204030204" pitchFamily="34" charset="0"/>
                <a:cs typeface="Calibri" panose="020F0502020204030204" pitchFamily="34" charset="0"/>
              </a:rPr>
              <a:t> therapy is now commercial, and CERN, as an international organisation, cannot interfere with a mature commercial market.</a:t>
            </a:r>
          </a:p>
          <a:p>
            <a:pPr>
              <a:spcBef>
                <a:spcPts val="1200"/>
              </a:spcBef>
              <a:buFont typeface="Wingdings" panose="05000000000000000000" pitchFamily="2" charset="2"/>
              <a:buChar char="Ø"/>
            </a:pPr>
            <a:r>
              <a:rPr lang="en-GB" sz="2000" dirty="0">
                <a:latin typeface="Calibri" panose="020F0502020204030204" pitchFamily="34" charset="0"/>
                <a:cs typeface="Calibri" panose="020F0502020204030204" pitchFamily="34" charset="0"/>
              </a:rPr>
              <a:t>Therapy with </a:t>
            </a:r>
            <a:r>
              <a:rPr lang="en-GB" sz="2000" b="1" dirty="0">
                <a:solidFill>
                  <a:srgbClr val="FF0000"/>
                </a:solidFill>
                <a:latin typeface="Calibri" panose="020F0502020204030204" pitchFamily="34" charset="0"/>
                <a:cs typeface="Calibri" panose="020F0502020204030204" pitchFamily="34" charset="0"/>
              </a:rPr>
              <a:t>heavier ions </a:t>
            </a:r>
            <a:r>
              <a:rPr lang="en-GB" sz="2000" dirty="0">
                <a:latin typeface="Calibri" panose="020F0502020204030204" pitchFamily="34" charset="0"/>
                <a:cs typeface="Calibri" panose="020F0502020204030204" pitchFamily="34" charset="0"/>
              </a:rPr>
              <a:t>is still in an early phase despite its advantages. Its diffusion is limited mainly by: </a:t>
            </a:r>
          </a:p>
          <a:p>
            <a:pPr lvl="1">
              <a:spcBef>
                <a:spcPts val="600"/>
              </a:spcBef>
              <a:buFont typeface="Wingdings" panose="05000000000000000000" pitchFamily="2" charset="2"/>
              <a:buChar char="ü"/>
            </a:pPr>
            <a:r>
              <a:rPr lang="en-GB" sz="2000" b="1" dirty="0">
                <a:solidFill>
                  <a:srgbClr val="FF0000"/>
                </a:solidFill>
                <a:latin typeface="Calibri" panose="020F0502020204030204" pitchFamily="34" charset="0"/>
                <a:cs typeface="Calibri" panose="020F0502020204030204" pitchFamily="34" charset="0"/>
              </a:rPr>
              <a:t>Size and cost of the accelerator</a:t>
            </a:r>
            <a:r>
              <a:rPr lang="en-GB" sz="2000" dirty="0">
                <a:latin typeface="Calibri" panose="020F0502020204030204" pitchFamily="34" charset="0"/>
                <a:cs typeface="Calibri" panose="020F0502020204030204" pitchFamily="34" charset="0"/>
              </a:rPr>
              <a:t>;</a:t>
            </a:r>
          </a:p>
          <a:p>
            <a:pPr lvl="1">
              <a:spcBef>
                <a:spcPts val="600"/>
              </a:spcBef>
              <a:buFont typeface="Wingdings" panose="05000000000000000000" pitchFamily="2" charset="2"/>
              <a:buChar char="ü"/>
            </a:pPr>
            <a:r>
              <a:rPr lang="en-GB" sz="2000" b="1" dirty="0">
                <a:solidFill>
                  <a:srgbClr val="FF0000"/>
                </a:solidFill>
                <a:latin typeface="Calibri" panose="020F0502020204030204" pitchFamily="34" charset="0"/>
                <a:cs typeface="Calibri" panose="020F0502020204030204" pitchFamily="34" charset="0"/>
              </a:rPr>
              <a:t>Lack of experimental data</a:t>
            </a:r>
            <a:r>
              <a:rPr lang="en-GB" sz="2000" dirty="0">
                <a:latin typeface="Calibri" panose="020F0502020204030204" pitchFamily="34" charset="0"/>
                <a:cs typeface="Calibri" panose="020F0502020204030204" pitchFamily="34" charset="0"/>
              </a:rPr>
              <a:t>.</a:t>
            </a:r>
          </a:p>
          <a:p>
            <a:pPr>
              <a:spcBef>
                <a:spcPts val="600"/>
              </a:spcBef>
              <a:buFont typeface="Wingdings" panose="05000000000000000000" pitchFamily="2" charset="2"/>
              <a:buChar char="Ø"/>
            </a:pPr>
            <a:r>
              <a:rPr lang="en-GB" sz="2000" dirty="0">
                <a:latin typeface="Calibri" panose="020F0502020204030204" pitchFamily="34" charset="0"/>
                <a:cs typeface="Calibri" panose="020F0502020204030204" pitchFamily="34" charset="0"/>
              </a:rPr>
              <a:t>New demands from the medical community and new opportunities from recent research can be integrated in a newly designed ion therapy facility.</a:t>
            </a:r>
          </a:p>
          <a:p>
            <a:pPr lvl="1">
              <a:spcBef>
                <a:spcPts val="600"/>
              </a:spcBef>
              <a:buFont typeface="Wingdings" panose="05000000000000000000" pitchFamily="2" charset="2"/>
              <a:buChar char="ü"/>
            </a:pPr>
            <a:endParaRPr lang="en-GB" sz="2000" dirty="0">
              <a:latin typeface="Calibri" panose="020F0502020204030204" pitchFamily="34" charset="0"/>
              <a:cs typeface="Calibri" panose="020F0502020204030204" pitchFamily="34" charset="0"/>
            </a:endParaRPr>
          </a:p>
        </p:txBody>
      </p:sp>
      <p:sp>
        <p:nvSpPr>
          <p:cNvPr id="14" name="Arrow: Down 13">
            <a:extLst>
              <a:ext uri="{FF2B5EF4-FFF2-40B4-BE49-F238E27FC236}">
                <a16:creationId xmlns:a16="http://schemas.microsoft.com/office/drawing/2014/main" id="{67D38AD8-489F-47F3-B3B5-F57FB383C40C}"/>
              </a:ext>
            </a:extLst>
          </p:cNvPr>
          <p:cNvSpPr/>
          <p:nvPr/>
        </p:nvSpPr>
        <p:spPr>
          <a:xfrm>
            <a:off x="4100998" y="4094320"/>
            <a:ext cx="600308" cy="395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F619745-8D34-410F-BFC9-03E4F3E31EBE}"/>
              </a:ext>
            </a:extLst>
          </p:cNvPr>
          <p:cNvSpPr txBox="1"/>
          <p:nvPr/>
        </p:nvSpPr>
        <p:spPr>
          <a:xfrm>
            <a:off x="452266" y="4568174"/>
            <a:ext cx="8214300" cy="1461939"/>
          </a:xfrm>
          <a:prstGeom prst="rect">
            <a:avLst/>
          </a:prstGeom>
          <a:noFill/>
        </p:spPr>
        <p:txBody>
          <a:bodyPr wrap="square" lIns="0" tIns="0" rIns="0" bIns="0" rtlCol="0">
            <a:spAutoFit/>
          </a:bodyPr>
          <a:lstStyle/>
          <a:p>
            <a:pPr algn="l">
              <a:spcBef>
                <a:spcPts val="600"/>
              </a:spcBef>
            </a:pPr>
            <a:r>
              <a:rPr lang="en-GB" dirty="0">
                <a:latin typeface="Calibri" panose="020F0502020204030204" pitchFamily="34" charset="0"/>
                <a:cs typeface="Calibri" panose="020F0502020204030204" pitchFamily="34" charset="0"/>
              </a:rPr>
              <a:t>Approval in 2019 of the </a:t>
            </a:r>
            <a:r>
              <a:rPr lang="en-GB" b="1" dirty="0">
                <a:solidFill>
                  <a:srgbClr val="C00000"/>
                </a:solidFill>
                <a:latin typeface="Calibri" panose="020F0502020204030204" pitchFamily="34" charset="0"/>
                <a:cs typeface="Calibri" panose="020F0502020204030204" pitchFamily="34" charset="0"/>
              </a:rPr>
              <a:t>Next Ion Medical Machine Study (NIMMS) </a:t>
            </a:r>
            <a:r>
              <a:rPr lang="en-GB" dirty="0">
                <a:latin typeface="Calibri" panose="020F0502020204030204" pitchFamily="34" charset="0"/>
                <a:cs typeface="Calibri" panose="020F0502020204030204" pitchFamily="34" charset="0"/>
              </a:rPr>
              <a:t>in the frame of the CERN</a:t>
            </a:r>
            <a:r>
              <a:rPr lang="en-GB" dirty="0">
                <a:solidFill>
                  <a:srgbClr val="FF0000"/>
                </a:solidFill>
                <a:latin typeface="Calibri" panose="020F0502020204030204" pitchFamily="34" charset="0"/>
                <a:cs typeface="Calibri" panose="020F0502020204030204" pitchFamily="34" charset="0"/>
              </a:rPr>
              <a:t> </a:t>
            </a:r>
            <a:r>
              <a:rPr lang="en-GB" dirty="0">
                <a:solidFill>
                  <a:srgbClr val="C00000"/>
                </a:solidFill>
                <a:latin typeface="Calibri" panose="020F0502020204030204" pitchFamily="34" charset="0"/>
                <a:cs typeface="Calibri" panose="020F0502020204030204" pitchFamily="34" charset="0"/>
              </a:rPr>
              <a:t>Knowledge Transfer </a:t>
            </a:r>
            <a:r>
              <a:rPr lang="en-GB" dirty="0">
                <a:latin typeface="Calibri" panose="020F0502020204030204" pitchFamily="34" charset="0"/>
                <a:cs typeface="Calibri" panose="020F0502020204030204" pitchFamily="34" charset="0"/>
              </a:rPr>
              <a:t>for Medical Applications. </a:t>
            </a:r>
          </a:p>
          <a:p>
            <a:pPr algn="l">
              <a:spcBef>
                <a:spcPts val="600"/>
              </a:spcBef>
            </a:pPr>
            <a:r>
              <a:rPr lang="en-GB" dirty="0">
                <a:latin typeface="Calibri" panose="020F0502020204030204" pitchFamily="34" charset="0"/>
                <a:cs typeface="Calibri" panose="020F0502020204030204" pitchFamily="34" charset="0"/>
              </a:rPr>
              <a:t>In line with CERN mission, the goal of NIMMS is to build on CERN expertise to develop a portfolio of technologies that can be used in a next generation facility, more than developing a single design (</a:t>
            </a:r>
            <a:r>
              <a:rPr lang="en-GB" dirty="0">
                <a:solidFill>
                  <a:srgbClr val="C00000"/>
                </a:solidFill>
                <a:latin typeface="Calibri" panose="020F0502020204030204" pitchFamily="34" charset="0"/>
                <a:cs typeface="Calibri" panose="020F0502020204030204" pitchFamily="34" charset="0"/>
              </a:rPr>
              <a:t>NIMMS as a «toolbox»).</a:t>
            </a:r>
          </a:p>
        </p:txBody>
      </p:sp>
      <p:pic>
        <p:nvPicPr>
          <p:cNvPr id="10" name="Picture 9">
            <a:extLst>
              <a:ext uri="{FF2B5EF4-FFF2-40B4-BE49-F238E27FC236}">
                <a16:creationId xmlns:a16="http://schemas.microsoft.com/office/drawing/2014/main" id="{473B7170-E176-8720-04A7-EEB81538D82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81375" y="3938757"/>
            <a:ext cx="2163843" cy="2163843"/>
          </a:xfrm>
          <a:prstGeom prst="rect">
            <a:avLst/>
          </a:prstGeom>
        </p:spPr>
      </p:pic>
      <p:pic>
        <p:nvPicPr>
          <p:cNvPr id="2" name="Picture 1">
            <a:extLst>
              <a:ext uri="{FF2B5EF4-FFF2-40B4-BE49-F238E27FC236}">
                <a16:creationId xmlns:a16="http://schemas.microsoft.com/office/drawing/2014/main" id="{0802A610-2CED-A15A-3780-E63CBB371D4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270480" y="1145516"/>
            <a:ext cx="2290258" cy="2156660"/>
          </a:xfrm>
          <a:prstGeom prst="rect">
            <a:avLst/>
          </a:prstGeom>
        </p:spPr>
      </p:pic>
    </p:spTree>
    <p:extLst>
      <p:ext uri="{BB962C8B-B14F-4D97-AF65-F5344CB8AC3E}">
        <p14:creationId xmlns:p14="http://schemas.microsoft.com/office/powerpoint/2010/main" val="1993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1C854-5BCE-4E35-A307-EE477F99BCEF}"/>
              </a:ext>
            </a:extLst>
          </p:cNvPr>
          <p:cNvSpPr>
            <a:spLocks noGrp="1"/>
          </p:cNvSpPr>
          <p:nvPr>
            <p:ph type="title"/>
          </p:nvPr>
        </p:nvSpPr>
        <p:spPr/>
        <p:txBody>
          <a:bodyPr/>
          <a:lstStyle/>
          <a:p>
            <a:r>
              <a:rPr lang="en-GB" sz="3200" dirty="0"/>
              <a:t>Four avenues to future ion therapy: </a:t>
            </a:r>
            <a:r>
              <a:rPr lang="en-GB" sz="2800" dirty="0"/>
              <a:t>the NIMMS Work Packages</a:t>
            </a:r>
            <a:endParaRPr lang="en-GB" sz="3200" dirty="0"/>
          </a:p>
        </p:txBody>
      </p:sp>
      <p:sp>
        <p:nvSpPr>
          <p:cNvPr id="5" name="Slide Number Placeholder 4">
            <a:extLst>
              <a:ext uri="{FF2B5EF4-FFF2-40B4-BE49-F238E27FC236}">
                <a16:creationId xmlns:a16="http://schemas.microsoft.com/office/drawing/2014/main" id="{2EC9F22C-7FFB-4C13-BEBC-73306F83B380}"/>
              </a:ext>
            </a:extLst>
          </p:cNvPr>
          <p:cNvSpPr>
            <a:spLocks noGrp="1"/>
          </p:cNvSpPr>
          <p:nvPr>
            <p:ph type="sldNum" sz="quarter" idx="12"/>
          </p:nvPr>
        </p:nvSpPr>
        <p:spPr/>
        <p:txBody>
          <a:bodyPr/>
          <a:lstStyle/>
          <a:p>
            <a:fld id="{36B5EA5A-BC32-A742-B11B-8E7414D5B535}" type="slidenum">
              <a:rPr lang="en-US" smtClean="0"/>
              <a:pPr/>
              <a:t>25</a:t>
            </a:fld>
            <a:endParaRPr lang="en-US" dirty="0"/>
          </a:p>
        </p:txBody>
      </p:sp>
      <p:sp>
        <p:nvSpPr>
          <p:cNvPr id="22" name="TextBox 21">
            <a:extLst>
              <a:ext uri="{FF2B5EF4-FFF2-40B4-BE49-F238E27FC236}">
                <a16:creationId xmlns:a16="http://schemas.microsoft.com/office/drawing/2014/main" id="{6449FAAD-F489-44BF-A720-B6DD915FB2E2}"/>
              </a:ext>
            </a:extLst>
          </p:cNvPr>
          <p:cNvSpPr txBox="1"/>
          <p:nvPr/>
        </p:nvSpPr>
        <p:spPr>
          <a:xfrm>
            <a:off x="434934" y="2434195"/>
            <a:ext cx="7625986" cy="1107996"/>
          </a:xfrm>
          <a:prstGeom prst="rect">
            <a:avLst/>
          </a:prstGeom>
          <a:solidFill>
            <a:schemeClr val="accent6">
              <a:lumMod val="20000"/>
              <a:lumOff val="80000"/>
            </a:schemeClr>
          </a:solidFill>
          <a:ln>
            <a:solidFill>
              <a:schemeClr val="tx1"/>
            </a:solidFill>
          </a:ln>
        </p:spPr>
        <p:txBody>
          <a:bodyPr wrap="square" lIns="72000" tIns="0" rIns="0" bIns="0" rtlCol="0">
            <a:spAutoFit/>
          </a:bodyPr>
          <a:lstStyle/>
          <a:p>
            <a:pPr algn="l"/>
            <a:r>
              <a:rPr lang="en-GB" b="1" dirty="0">
                <a:solidFill>
                  <a:srgbClr val="FF0000"/>
                </a:solidFill>
              </a:rPr>
              <a:t>Small synchrotrons</a:t>
            </a:r>
          </a:p>
          <a:p>
            <a:pPr algn="l"/>
            <a:r>
              <a:rPr lang="en-GB" b="1" dirty="0">
                <a:solidFill>
                  <a:srgbClr val="FF0000"/>
                </a:solidFill>
              </a:rPr>
              <a:t>     for particle therapy	</a:t>
            </a:r>
            <a:endParaRPr lang="en-GB" dirty="0"/>
          </a:p>
          <a:p>
            <a:pPr algn="l"/>
            <a:endParaRPr lang="en-GB" dirty="0"/>
          </a:p>
          <a:p>
            <a:pPr algn="l"/>
            <a:endParaRPr lang="en-GB" dirty="0"/>
          </a:p>
        </p:txBody>
      </p:sp>
      <p:sp>
        <p:nvSpPr>
          <p:cNvPr id="26" name="TextBox 25">
            <a:extLst>
              <a:ext uri="{FF2B5EF4-FFF2-40B4-BE49-F238E27FC236}">
                <a16:creationId xmlns:a16="http://schemas.microsoft.com/office/drawing/2014/main" id="{5F2082B6-39C1-42A4-B608-27EC8AA30E68}"/>
              </a:ext>
            </a:extLst>
          </p:cNvPr>
          <p:cNvSpPr txBox="1"/>
          <p:nvPr/>
        </p:nvSpPr>
        <p:spPr>
          <a:xfrm>
            <a:off x="429487" y="3711771"/>
            <a:ext cx="7625986" cy="1107996"/>
          </a:xfrm>
          <a:prstGeom prst="rect">
            <a:avLst/>
          </a:prstGeom>
          <a:solidFill>
            <a:schemeClr val="accent6">
              <a:lumMod val="20000"/>
              <a:lumOff val="80000"/>
            </a:schemeClr>
          </a:solidFill>
          <a:ln>
            <a:solidFill>
              <a:schemeClr val="tx1"/>
            </a:solidFill>
          </a:ln>
        </p:spPr>
        <p:txBody>
          <a:bodyPr wrap="square" lIns="72000" tIns="0" rIns="0" bIns="0" rtlCol="0">
            <a:spAutoFit/>
          </a:bodyPr>
          <a:lstStyle/>
          <a:p>
            <a:pPr algn="l"/>
            <a:r>
              <a:rPr lang="en-GB" b="1" dirty="0">
                <a:solidFill>
                  <a:srgbClr val="FF0000"/>
                </a:solidFill>
              </a:rPr>
              <a:t>Superconducting gantries</a:t>
            </a:r>
          </a:p>
          <a:p>
            <a:pPr algn="l"/>
            <a:endParaRPr lang="en-GB" dirty="0"/>
          </a:p>
          <a:p>
            <a:pPr algn="l"/>
            <a:endParaRPr lang="en-GB" dirty="0"/>
          </a:p>
          <a:p>
            <a:pPr algn="l"/>
            <a:endParaRPr lang="en-GB" dirty="0"/>
          </a:p>
        </p:txBody>
      </p:sp>
      <p:pic>
        <p:nvPicPr>
          <p:cNvPr id="28" name="Picture 27">
            <a:extLst>
              <a:ext uri="{FF2B5EF4-FFF2-40B4-BE49-F238E27FC236}">
                <a16:creationId xmlns:a16="http://schemas.microsoft.com/office/drawing/2014/main" id="{CA885774-B8AC-42FB-B126-4F0512B11B7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296888" y="2507726"/>
            <a:ext cx="839576" cy="920648"/>
          </a:xfrm>
          <a:prstGeom prst="rect">
            <a:avLst/>
          </a:prstGeom>
        </p:spPr>
      </p:pic>
      <p:pic>
        <p:nvPicPr>
          <p:cNvPr id="32" name="Picture 31">
            <a:extLst>
              <a:ext uri="{FF2B5EF4-FFF2-40B4-BE49-F238E27FC236}">
                <a16:creationId xmlns:a16="http://schemas.microsoft.com/office/drawing/2014/main" id="{7B90BF7B-9D57-477C-9199-5CFD6F1E91A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665461" y="2507726"/>
            <a:ext cx="1029422" cy="1082180"/>
          </a:xfrm>
          <a:prstGeom prst="rect">
            <a:avLst/>
          </a:prstGeom>
        </p:spPr>
      </p:pic>
      <p:pic>
        <p:nvPicPr>
          <p:cNvPr id="33" name="Picture 32">
            <a:extLst>
              <a:ext uri="{FF2B5EF4-FFF2-40B4-BE49-F238E27FC236}">
                <a16:creationId xmlns:a16="http://schemas.microsoft.com/office/drawing/2014/main" id="{5CF04646-1790-4FA1-A94E-AACFF6E32321}"/>
              </a:ext>
            </a:extLst>
          </p:cNvPr>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14465" y="3801250"/>
            <a:ext cx="2076302" cy="929038"/>
          </a:xfrm>
          <a:prstGeom prst="rect">
            <a:avLst/>
          </a:prstGeom>
          <a:noFill/>
          <a:ln>
            <a:noFill/>
          </a:ln>
        </p:spPr>
      </p:pic>
      <p:pic>
        <p:nvPicPr>
          <p:cNvPr id="37" name="Picture 36">
            <a:extLst>
              <a:ext uri="{FF2B5EF4-FFF2-40B4-BE49-F238E27FC236}">
                <a16:creationId xmlns:a16="http://schemas.microsoft.com/office/drawing/2014/main" id="{366512CB-B5A2-4254-A372-E6BADD40871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66221" y="3783645"/>
            <a:ext cx="1021456" cy="929038"/>
          </a:xfrm>
          <a:prstGeom prst="rect">
            <a:avLst/>
          </a:prstGeom>
        </p:spPr>
      </p:pic>
      <p:sp>
        <p:nvSpPr>
          <p:cNvPr id="6" name="TextBox 5">
            <a:extLst>
              <a:ext uri="{FF2B5EF4-FFF2-40B4-BE49-F238E27FC236}">
                <a16:creationId xmlns:a16="http://schemas.microsoft.com/office/drawing/2014/main" id="{7CE63E1B-D3ED-4C0D-B6AB-BE1081A4011E}"/>
              </a:ext>
            </a:extLst>
          </p:cNvPr>
          <p:cNvSpPr txBox="1"/>
          <p:nvPr/>
        </p:nvSpPr>
        <p:spPr>
          <a:xfrm>
            <a:off x="8420627" y="2456928"/>
            <a:ext cx="2167878" cy="1107996"/>
          </a:xfrm>
          <a:prstGeom prst="rect">
            <a:avLst/>
          </a:prstGeom>
          <a:noFill/>
        </p:spPr>
        <p:txBody>
          <a:bodyPr wrap="square" lIns="0" tIns="0" rIns="0" bIns="0" rtlCol="0">
            <a:spAutoFit/>
          </a:bodyPr>
          <a:lstStyle/>
          <a:p>
            <a:pPr algn="l"/>
            <a:r>
              <a:rPr lang="en-GB" dirty="0"/>
              <a:t>Reduced dimensions with improved performance (injection, extraction)</a:t>
            </a:r>
          </a:p>
        </p:txBody>
      </p:sp>
      <p:sp>
        <p:nvSpPr>
          <p:cNvPr id="19" name="TextBox 18">
            <a:extLst>
              <a:ext uri="{FF2B5EF4-FFF2-40B4-BE49-F238E27FC236}">
                <a16:creationId xmlns:a16="http://schemas.microsoft.com/office/drawing/2014/main" id="{B472D4B3-44CC-4C19-8FBA-BBE3735FD3CF}"/>
              </a:ext>
            </a:extLst>
          </p:cNvPr>
          <p:cNvSpPr txBox="1"/>
          <p:nvPr/>
        </p:nvSpPr>
        <p:spPr>
          <a:xfrm>
            <a:off x="8420625" y="1211012"/>
            <a:ext cx="2081799" cy="1107996"/>
          </a:xfrm>
          <a:prstGeom prst="rect">
            <a:avLst/>
          </a:prstGeom>
          <a:noFill/>
        </p:spPr>
        <p:txBody>
          <a:bodyPr wrap="square" lIns="0" tIns="0" rIns="0" bIns="0" rtlCol="0">
            <a:spAutoFit/>
          </a:bodyPr>
          <a:lstStyle/>
          <a:p>
            <a:pPr algn="l"/>
            <a:r>
              <a:rPr lang="en-GB" dirty="0"/>
              <a:t>Superconductivity to reach higher magnetic field and small dimensions</a:t>
            </a:r>
          </a:p>
        </p:txBody>
      </p:sp>
      <p:sp>
        <p:nvSpPr>
          <p:cNvPr id="20" name="TextBox 19">
            <a:extLst>
              <a:ext uri="{FF2B5EF4-FFF2-40B4-BE49-F238E27FC236}">
                <a16:creationId xmlns:a16="http://schemas.microsoft.com/office/drawing/2014/main" id="{00950551-455B-4B3B-BFA6-C1FB4BA2D706}"/>
              </a:ext>
            </a:extLst>
          </p:cNvPr>
          <p:cNvSpPr txBox="1"/>
          <p:nvPr/>
        </p:nvSpPr>
        <p:spPr>
          <a:xfrm>
            <a:off x="8345725" y="3847074"/>
            <a:ext cx="2540578" cy="553998"/>
          </a:xfrm>
          <a:prstGeom prst="rect">
            <a:avLst/>
          </a:prstGeom>
          <a:noFill/>
        </p:spPr>
        <p:txBody>
          <a:bodyPr wrap="square" lIns="0" tIns="0" rIns="0" bIns="0" rtlCol="0">
            <a:spAutoFit/>
          </a:bodyPr>
          <a:lstStyle/>
          <a:p>
            <a:pPr algn="l"/>
            <a:r>
              <a:rPr lang="en-GB" dirty="0"/>
              <a:t>Precise beam delivery on multiple angles</a:t>
            </a:r>
          </a:p>
        </p:txBody>
      </p:sp>
      <p:sp>
        <p:nvSpPr>
          <p:cNvPr id="21" name="TextBox 20">
            <a:extLst>
              <a:ext uri="{FF2B5EF4-FFF2-40B4-BE49-F238E27FC236}">
                <a16:creationId xmlns:a16="http://schemas.microsoft.com/office/drawing/2014/main" id="{69A578CC-4852-412C-9B69-1E6598B730A3}"/>
              </a:ext>
            </a:extLst>
          </p:cNvPr>
          <p:cNvSpPr txBox="1"/>
          <p:nvPr/>
        </p:nvSpPr>
        <p:spPr>
          <a:xfrm>
            <a:off x="429487" y="4977239"/>
            <a:ext cx="7625986" cy="1107996"/>
          </a:xfrm>
          <a:prstGeom prst="rect">
            <a:avLst/>
          </a:prstGeom>
          <a:solidFill>
            <a:schemeClr val="accent6">
              <a:lumMod val="20000"/>
              <a:lumOff val="80000"/>
            </a:schemeClr>
          </a:solidFill>
          <a:ln>
            <a:solidFill>
              <a:schemeClr val="tx1"/>
            </a:solidFill>
          </a:ln>
        </p:spPr>
        <p:txBody>
          <a:bodyPr wrap="square" lIns="72000" tIns="0" rIns="0" bIns="0" rtlCol="0">
            <a:spAutoFit/>
          </a:bodyPr>
          <a:lstStyle/>
          <a:p>
            <a:pPr algn="l"/>
            <a:r>
              <a:rPr lang="en-GB" b="1" dirty="0">
                <a:solidFill>
                  <a:srgbClr val="FF0000"/>
                </a:solidFill>
              </a:rPr>
              <a:t>High-frequency ion linacs</a:t>
            </a:r>
          </a:p>
          <a:p>
            <a:pPr algn="l"/>
            <a:endParaRPr lang="en-GB" dirty="0"/>
          </a:p>
          <a:p>
            <a:pPr algn="l"/>
            <a:endParaRPr lang="en-GB" dirty="0"/>
          </a:p>
          <a:p>
            <a:pPr algn="l"/>
            <a:endParaRPr lang="en-GB" dirty="0"/>
          </a:p>
        </p:txBody>
      </p:sp>
      <p:pic>
        <p:nvPicPr>
          <p:cNvPr id="4" name="Picture 3">
            <a:extLst>
              <a:ext uri="{FF2B5EF4-FFF2-40B4-BE49-F238E27FC236}">
                <a16:creationId xmlns:a16="http://schemas.microsoft.com/office/drawing/2014/main" id="{7CF4C713-20F4-4F7C-AF16-DE6946B469B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878085" y="5072770"/>
            <a:ext cx="1597727" cy="899292"/>
          </a:xfrm>
          <a:prstGeom prst="rect">
            <a:avLst/>
          </a:prstGeom>
        </p:spPr>
      </p:pic>
      <p:pic>
        <p:nvPicPr>
          <p:cNvPr id="7" name="Picture 6">
            <a:extLst>
              <a:ext uri="{FF2B5EF4-FFF2-40B4-BE49-F238E27FC236}">
                <a16:creationId xmlns:a16="http://schemas.microsoft.com/office/drawing/2014/main" id="{F6A94860-8EF2-4C2D-AACC-7DFCCCDC7EB5}"/>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788960" y="5044951"/>
            <a:ext cx="2167679" cy="972571"/>
          </a:xfrm>
          <a:prstGeom prst="rect">
            <a:avLst/>
          </a:prstGeom>
        </p:spPr>
      </p:pic>
      <p:sp>
        <p:nvSpPr>
          <p:cNvPr id="27" name="TextBox 26">
            <a:extLst>
              <a:ext uri="{FF2B5EF4-FFF2-40B4-BE49-F238E27FC236}">
                <a16:creationId xmlns:a16="http://schemas.microsoft.com/office/drawing/2014/main" id="{FE611772-7184-486C-A29D-A9CAB26D6051}"/>
              </a:ext>
            </a:extLst>
          </p:cNvPr>
          <p:cNvSpPr txBox="1"/>
          <p:nvPr/>
        </p:nvSpPr>
        <p:spPr>
          <a:xfrm>
            <a:off x="8368621" y="5230910"/>
            <a:ext cx="2133804" cy="276999"/>
          </a:xfrm>
          <a:prstGeom prst="rect">
            <a:avLst/>
          </a:prstGeom>
          <a:noFill/>
        </p:spPr>
        <p:txBody>
          <a:bodyPr wrap="square" lIns="0" tIns="0" rIns="0" bIns="0" rtlCol="0">
            <a:spAutoFit/>
          </a:bodyPr>
          <a:lstStyle/>
          <a:p>
            <a:pPr algn="l"/>
            <a:r>
              <a:rPr lang="en-GB" dirty="0"/>
              <a:t>Compact bent layout</a:t>
            </a:r>
          </a:p>
        </p:txBody>
      </p:sp>
      <p:sp>
        <p:nvSpPr>
          <p:cNvPr id="8" name="TextBox 7">
            <a:extLst>
              <a:ext uri="{FF2B5EF4-FFF2-40B4-BE49-F238E27FC236}">
                <a16:creationId xmlns:a16="http://schemas.microsoft.com/office/drawing/2014/main" id="{11D21468-DD6D-456B-B7F1-DA368A0FD946}"/>
              </a:ext>
            </a:extLst>
          </p:cNvPr>
          <p:cNvSpPr txBox="1"/>
          <p:nvPr/>
        </p:nvSpPr>
        <p:spPr>
          <a:xfrm rot="16200000">
            <a:off x="9257954" y="2816283"/>
            <a:ext cx="3699187" cy="307779"/>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r>
              <a:rPr lang="en-US" sz="2000" dirty="0"/>
              <a:t>HITRIplus EU project</a:t>
            </a:r>
            <a:endParaRPr lang="en-GB" sz="2000" dirty="0"/>
          </a:p>
        </p:txBody>
      </p:sp>
      <p:sp>
        <p:nvSpPr>
          <p:cNvPr id="36" name="TextBox 35">
            <a:extLst>
              <a:ext uri="{FF2B5EF4-FFF2-40B4-BE49-F238E27FC236}">
                <a16:creationId xmlns:a16="http://schemas.microsoft.com/office/drawing/2014/main" id="{1ABA230F-79A9-48B2-8BC0-6B6F071DBA93}"/>
              </a:ext>
            </a:extLst>
          </p:cNvPr>
          <p:cNvSpPr txBox="1"/>
          <p:nvPr/>
        </p:nvSpPr>
        <p:spPr>
          <a:xfrm rot="16200000">
            <a:off x="11069882" y="1483630"/>
            <a:ext cx="1285577" cy="615553"/>
          </a:xfrm>
          <a:prstGeom prst="rect">
            <a:avLst/>
          </a:prstGeom>
        </p:spPr>
        <p:style>
          <a:lnRef idx="1">
            <a:schemeClr val="accent2"/>
          </a:lnRef>
          <a:fillRef idx="2">
            <a:schemeClr val="accent2"/>
          </a:fillRef>
          <a:effectRef idx="1">
            <a:schemeClr val="accent2"/>
          </a:effectRef>
          <a:fontRef idx="minor">
            <a:schemeClr val="dk1"/>
          </a:fontRef>
        </p:style>
        <p:txBody>
          <a:bodyPr wrap="square" lIns="0" tIns="0" rIns="0" bIns="0" rtlCol="0">
            <a:spAutoFit/>
          </a:bodyPr>
          <a:lstStyle/>
          <a:p>
            <a:pPr algn="ctr"/>
            <a:r>
              <a:rPr lang="en-US" sz="2000" dirty="0"/>
              <a:t>IFAST EU project</a:t>
            </a:r>
            <a:endParaRPr lang="en-GB" sz="2000" dirty="0"/>
          </a:p>
        </p:txBody>
      </p:sp>
      <p:sp>
        <p:nvSpPr>
          <p:cNvPr id="9" name="TextBox 8">
            <a:extLst>
              <a:ext uri="{FF2B5EF4-FFF2-40B4-BE49-F238E27FC236}">
                <a16:creationId xmlns:a16="http://schemas.microsoft.com/office/drawing/2014/main" id="{DADAF7DC-CF38-41CF-8137-3F24902A88D6}"/>
              </a:ext>
            </a:extLst>
          </p:cNvPr>
          <p:cNvSpPr txBox="1"/>
          <p:nvPr/>
        </p:nvSpPr>
        <p:spPr>
          <a:xfrm>
            <a:off x="10954113" y="4977239"/>
            <a:ext cx="1238341" cy="830997"/>
          </a:xfrm>
          <a:prstGeom prst="rect">
            <a:avLst/>
          </a:prstGeom>
          <a:noFill/>
        </p:spPr>
        <p:txBody>
          <a:bodyPr wrap="square" lIns="0" tIns="0" rIns="0" bIns="0" rtlCol="0">
            <a:spAutoFit/>
          </a:bodyPr>
          <a:lstStyle/>
          <a:p>
            <a:pPr algn="l"/>
            <a:r>
              <a:rPr lang="en-US" dirty="0"/>
              <a:t>EU supporting initiatives</a:t>
            </a:r>
            <a:endParaRPr lang="en-GB" dirty="0"/>
          </a:p>
        </p:txBody>
      </p:sp>
      <p:sp>
        <p:nvSpPr>
          <p:cNvPr id="3" name="TextBox 2">
            <a:extLst>
              <a:ext uri="{FF2B5EF4-FFF2-40B4-BE49-F238E27FC236}">
                <a16:creationId xmlns:a16="http://schemas.microsoft.com/office/drawing/2014/main" id="{040F257C-A1E4-4CEC-76FE-481268D1BF7E}"/>
              </a:ext>
            </a:extLst>
          </p:cNvPr>
          <p:cNvSpPr txBox="1"/>
          <p:nvPr/>
        </p:nvSpPr>
        <p:spPr>
          <a:xfrm>
            <a:off x="429487" y="1190181"/>
            <a:ext cx="7625986" cy="1107996"/>
          </a:xfrm>
          <a:prstGeom prst="rect">
            <a:avLst/>
          </a:prstGeom>
          <a:solidFill>
            <a:schemeClr val="accent6">
              <a:lumMod val="20000"/>
              <a:lumOff val="80000"/>
            </a:schemeClr>
          </a:solidFill>
          <a:ln>
            <a:solidFill>
              <a:schemeClr val="tx1"/>
            </a:solidFill>
          </a:ln>
        </p:spPr>
        <p:txBody>
          <a:bodyPr wrap="square" lIns="72000" tIns="0" rIns="0" bIns="0" rtlCol="0">
            <a:spAutoFit/>
          </a:bodyPr>
          <a:lstStyle/>
          <a:p>
            <a:pPr algn="l"/>
            <a:r>
              <a:rPr lang="en-GB" b="1" dirty="0">
                <a:solidFill>
                  <a:srgbClr val="FF0000"/>
                </a:solidFill>
              </a:rPr>
              <a:t>Curved superconducting magnets </a:t>
            </a:r>
          </a:p>
          <a:p>
            <a:pPr algn="l"/>
            <a:r>
              <a:rPr lang="en-GB" b="1" dirty="0">
                <a:solidFill>
                  <a:srgbClr val="FF0000"/>
                </a:solidFill>
              </a:rPr>
              <a:t>    for synchrotrons and gantries</a:t>
            </a:r>
          </a:p>
          <a:p>
            <a:pPr algn="l"/>
            <a:endParaRPr lang="en-GB" dirty="0"/>
          </a:p>
          <a:p>
            <a:pPr algn="l"/>
            <a:endParaRPr lang="en-GB" dirty="0"/>
          </a:p>
        </p:txBody>
      </p:sp>
      <p:pic>
        <p:nvPicPr>
          <p:cNvPr id="10" name="Picture 6">
            <a:extLst>
              <a:ext uri="{FF2B5EF4-FFF2-40B4-BE49-F238E27FC236}">
                <a16:creationId xmlns:a16="http://schemas.microsoft.com/office/drawing/2014/main" id="{88427A29-DD0E-87B9-A94F-36E24B5C251E}"/>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bwMode="auto">
          <a:xfrm>
            <a:off x="6181487" y="1302071"/>
            <a:ext cx="1775152" cy="884215"/>
          </a:xfrm>
          <a:prstGeom prst="rect">
            <a:avLst/>
          </a:prstGeom>
        </p:spPr>
      </p:pic>
      <p:pic>
        <p:nvPicPr>
          <p:cNvPr id="11" name="Picture 10">
            <a:extLst>
              <a:ext uri="{FF2B5EF4-FFF2-40B4-BE49-F238E27FC236}">
                <a16:creationId xmlns:a16="http://schemas.microsoft.com/office/drawing/2014/main" id="{EFD09B84-A810-7C93-05FA-C2DF5FA1B63B}"/>
              </a:ext>
            </a:extLst>
          </p:cNvPr>
          <p:cNvPicPr>
            <a:picLocks noChangeAspect="1"/>
          </p:cNvPicPr>
          <p:nvPr/>
        </p:nvPicPr>
        <p:blipFill>
          <a:blip r:embed="rId9" cstate="screen">
            <a:extLst>
              <a:ext uri="{28A0092B-C50C-407E-A947-70E740481C1C}">
                <a14:useLocalDpi xmlns:a14="http://schemas.microsoft.com/office/drawing/2010/main" val="0"/>
              </a:ext>
            </a:extLst>
          </a:blip>
          <a:stretch/>
        </p:blipFill>
        <p:spPr bwMode="auto">
          <a:xfrm>
            <a:off x="4331913" y="1417205"/>
            <a:ext cx="1802180" cy="777178"/>
          </a:xfrm>
          <a:prstGeom prst="rect">
            <a:avLst/>
          </a:prstGeom>
        </p:spPr>
      </p:pic>
    </p:spTree>
    <p:extLst>
      <p:ext uri="{BB962C8B-B14F-4D97-AF65-F5344CB8AC3E}">
        <p14:creationId xmlns:p14="http://schemas.microsoft.com/office/powerpoint/2010/main" val="194894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E201E7-2179-45EB-B14A-E9571AD41AE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059527" y="1571690"/>
            <a:ext cx="2096038" cy="1477328"/>
          </a:xfrm>
          <a:prstGeom prst="rect">
            <a:avLst/>
          </a:prstGeom>
        </p:spPr>
      </p:pic>
      <p:sp>
        <p:nvSpPr>
          <p:cNvPr id="3" name="Title 2">
            <a:extLst>
              <a:ext uri="{FF2B5EF4-FFF2-40B4-BE49-F238E27FC236}">
                <a16:creationId xmlns:a16="http://schemas.microsoft.com/office/drawing/2014/main" id="{4915A9F1-A40D-4BD6-8726-73150D873389}"/>
              </a:ext>
            </a:extLst>
          </p:cNvPr>
          <p:cNvSpPr>
            <a:spLocks noGrp="1"/>
          </p:cNvSpPr>
          <p:nvPr>
            <p:ph type="title"/>
          </p:nvPr>
        </p:nvSpPr>
        <p:spPr>
          <a:xfrm>
            <a:off x="0" y="-10130"/>
            <a:ext cx="12192000" cy="884583"/>
          </a:xfrm>
        </p:spPr>
        <p:txBody>
          <a:bodyPr/>
          <a:lstStyle/>
          <a:p>
            <a:r>
              <a:rPr lang="fr-CH" sz="3400" dirty="0"/>
              <a:t>Superconducting magnets for synchrotrons and gantries </a:t>
            </a:r>
            <a:endParaRPr lang="en-GB" sz="3400" dirty="0"/>
          </a:p>
        </p:txBody>
      </p:sp>
      <p:sp>
        <p:nvSpPr>
          <p:cNvPr id="6" name="Slide Number Placeholder 5">
            <a:extLst>
              <a:ext uri="{FF2B5EF4-FFF2-40B4-BE49-F238E27FC236}">
                <a16:creationId xmlns:a16="http://schemas.microsoft.com/office/drawing/2014/main" id="{E7317D00-2E3D-4C4E-869C-DFE4DDF54734}"/>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9" name="TextBox 8">
            <a:extLst>
              <a:ext uri="{FF2B5EF4-FFF2-40B4-BE49-F238E27FC236}">
                <a16:creationId xmlns:a16="http://schemas.microsoft.com/office/drawing/2014/main" id="{85C63B0E-1405-4586-B836-685FC68A0D17}"/>
              </a:ext>
            </a:extLst>
          </p:cNvPr>
          <p:cNvSpPr txBox="1"/>
          <p:nvPr/>
        </p:nvSpPr>
        <p:spPr>
          <a:xfrm>
            <a:off x="152345" y="905398"/>
            <a:ext cx="12192000" cy="615553"/>
          </a:xfrm>
          <a:prstGeom prst="rect">
            <a:avLst/>
          </a:prstGeom>
          <a:noFill/>
        </p:spPr>
        <p:txBody>
          <a:bodyPr wrap="square" lIns="0" tIns="0" rIns="0" bIns="0" rtlCol="0">
            <a:spAutoFit/>
          </a:bodyPr>
          <a:lstStyle/>
          <a:p>
            <a:pPr algn="l"/>
            <a:r>
              <a:rPr lang="en-GB" sz="2000" dirty="0">
                <a:cs typeface="Calibri" panose="020F0502020204030204" pitchFamily="34" charset="0"/>
              </a:rPr>
              <a:t>The main avenue to reducing the dimensions of a magnetic system is </a:t>
            </a:r>
            <a:r>
              <a:rPr lang="en-GB" sz="2000" b="1" dirty="0">
                <a:solidFill>
                  <a:srgbClr val="FF0000"/>
                </a:solidFill>
                <a:cs typeface="Calibri" panose="020F0502020204030204" pitchFamily="34" charset="0"/>
              </a:rPr>
              <a:t>superconductivity</a:t>
            </a:r>
            <a:r>
              <a:rPr lang="en-GB" sz="2000" dirty="0">
                <a:cs typeface="Calibri" panose="020F0502020204030204" pitchFamily="34" charset="0"/>
              </a:rPr>
              <a:t>.</a:t>
            </a:r>
          </a:p>
          <a:p>
            <a:pPr algn="l"/>
            <a:r>
              <a:rPr lang="en-GB" sz="2000" dirty="0">
                <a:cs typeface="Calibri" panose="020F0502020204030204" pitchFamily="34" charset="0"/>
              </a:rPr>
              <a:t>But medical accelerator magnets have specific challenges: </a:t>
            </a:r>
            <a:r>
              <a:rPr lang="en-GB" sz="2000" dirty="0">
                <a:solidFill>
                  <a:srgbClr val="FF0000"/>
                </a:solidFill>
                <a:cs typeface="Calibri" panose="020F0502020204030204" pitchFamily="34" charset="0"/>
              </a:rPr>
              <a:t>ramped field, curved shape, integrated focusing</a:t>
            </a:r>
            <a:endParaRPr lang="en-GB" sz="2000" dirty="0">
              <a:cs typeface="Calibri" panose="020F0502020204030204" pitchFamily="34" charset="0"/>
            </a:endParaRPr>
          </a:p>
        </p:txBody>
      </p:sp>
      <p:sp>
        <p:nvSpPr>
          <p:cNvPr id="25" name="TextBox 19">
            <a:extLst>
              <a:ext uri="{FF2B5EF4-FFF2-40B4-BE49-F238E27FC236}">
                <a16:creationId xmlns:a16="http://schemas.microsoft.com/office/drawing/2014/main" id="{E52220CD-63C0-4777-8F24-A80C472FFA21}"/>
              </a:ext>
            </a:extLst>
          </p:cNvPr>
          <p:cNvSpPr>
            <a:spLocks/>
          </p:cNvSpPr>
          <p:nvPr/>
        </p:nvSpPr>
        <p:spPr bwMode="auto">
          <a:xfrm>
            <a:off x="8515258" y="2624195"/>
            <a:ext cx="1901076" cy="230832"/>
          </a:xfrm>
          <a:prstGeom prst="rect">
            <a:avLst/>
          </a:prstGeom>
          <a:solidFill>
            <a:schemeClr val="accent1"/>
          </a:solidFill>
          <a:ln>
            <a:noFill/>
          </a:ln>
        </p:spPr>
        <p:style>
          <a:lnRef idx="0">
            <a:srgbClr val="000000"/>
          </a:lnRef>
          <a:fillRef idx="0">
            <a:srgbClr val="000000"/>
          </a:fillRef>
          <a:effectRef idx="0">
            <a:srgbClr val="000000"/>
          </a:effectRef>
          <a:fontRef idx="minor">
            <a:schemeClr val="lt1"/>
          </a:fontRef>
        </p:style>
        <p:txBody>
          <a:bodyPr wrap="square" rtlCol="0">
            <a:spAutoFit/>
          </a:bodyPr>
          <a:lstStyle/>
          <a:p>
            <a:pPr>
              <a:defRPr/>
            </a:pPr>
            <a:r>
              <a:rPr lang="en-GB" sz="900" b="1" i="1" dirty="0"/>
              <a:t>CERN (courtesy M. Karppinen) </a:t>
            </a:r>
          </a:p>
        </p:txBody>
      </p:sp>
      <p:pic>
        <p:nvPicPr>
          <p:cNvPr id="29" name="Picture 6">
            <a:extLst>
              <a:ext uri="{FF2B5EF4-FFF2-40B4-BE49-F238E27FC236}">
                <a16:creationId xmlns:a16="http://schemas.microsoft.com/office/drawing/2014/main" id="{A1B83783-225F-4A73-9E00-9C8C1555595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bwMode="auto">
          <a:xfrm>
            <a:off x="7404120" y="1634223"/>
            <a:ext cx="2222277" cy="1035659"/>
          </a:xfrm>
          <a:prstGeom prst="rect">
            <a:avLst/>
          </a:prstGeom>
        </p:spPr>
      </p:pic>
      <p:sp>
        <p:nvSpPr>
          <p:cNvPr id="2" name="TextBox 1">
            <a:extLst>
              <a:ext uri="{FF2B5EF4-FFF2-40B4-BE49-F238E27FC236}">
                <a16:creationId xmlns:a16="http://schemas.microsoft.com/office/drawing/2014/main" id="{1EEB6185-E805-ADDD-5DEB-86367AD2460A}"/>
              </a:ext>
            </a:extLst>
          </p:cNvPr>
          <p:cNvSpPr txBox="1"/>
          <p:nvPr/>
        </p:nvSpPr>
        <p:spPr>
          <a:xfrm>
            <a:off x="359241" y="1726916"/>
            <a:ext cx="7020353" cy="553998"/>
          </a:xfrm>
          <a:prstGeom prst="rect">
            <a:avLst/>
          </a:prstGeom>
          <a:noFill/>
        </p:spPr>
        <p:txBody>
          <a:bodyPr wrap="square" lIns="0" tIns="0" rIns="0" bIns="0" rtlCol="0">
            <a:spAutoFit/>
          </a:bodyPr>
          <a:lstStyle/>
          <a:p>
            <a:pPr algn="l"/>
            <a:r>
              <a:rPr lang="en-GB" dirty="0"/>
              <a:t>4 projects launched for the construction of 5 </a:t>
            </a:r>
            <a:r>
              <a:rPr lang="en-GB" b="1" dirty="0">
                <a:solidFill>
                  <a:srgbClr val="C00000"/>
                </a:solidFill>
              </a:rPr>
              <a:t>demonstrator magnets </a:t>
            </a:r>
            <a:r>
              <a:rPr lang="en-GB" dirty="0"/>
              <a:t>(short length, pre-prototypes) supported by 3 collaborations:</a:t>
            </a:r>
          </a:p>
        </p:txBody>
      </p:sp>
      <p:sp>
        <p:nvSpPr>
          <p:cNvPr id="4" name="TextBox 3">
            <a:extLst>
              <a:ext uri="{FF2B5EF4-FFF2-40B4-BE49-F238E27FC236}">
                <a16:creationId xmlns:a16="http://schemas.microsoft.com/office/drawing/2014/main" id="{BB49BE85-8AEA-BDFB-9641-D458368D18C0}"/>
              </a:ext>
            </a:extLst>
          </p:cNvPr>
          <p:cNvSpPr txBox="1"/>
          <p:nvPr/>
        </p:nvSpPr>
        <p:spPr>
          <a:xfrm>
            <a:off x="366772" y="2367169"/>
            <a:ext cx="7020353" cy="830997"/>
          </a:xfrm>
          <a:prstGeom prst="rect">
            <a:avLst/>
          </a:prstGeom>
          <a:noFill/>
        </p:spPr>
        <p:txBody>
          <a:bodyPr wrap="square" lIns="0" tIns="0" rIns="0" bIns="0" rtlCol="0">
            <a:spAutoFit/>
          </a:bodyPr>
          <a:lstStyle/>
          <a:p>
            <a:pPr marL="342900" indent="-342900" algn="l">
              <a:buAutoNum type="arabicPeriod"/>
            </a:pPr>
            <a:r>
              <a:rPr lang="en-GB" b="1" dirty="0">
                <a:solidFill>
                  <a:srgbClr val="FF0000"/>
                </a:solidFill>
              </a:rPr>
              <a:t>Cos-theta</a:t>
            </a:r>
            <a:r>
              <a:rPr lang="en-GB" dirty="0"/>
              <a:t> (2 demonstrators, thermal and curved) for </a:t>
            </a:r>
            <a:r>
              <a:rPr lang="en-GB" b="1" dirty="0">
                <a:solidFill>
                  <a:srgbClr val="FF0000"/>
                </a:solidFill>
              </a:rPr>
              <a:t>gantry</a:t>
            </a:r>
          </a:p>
          <a:p>
            <a:pPr algn="l"/>
            <a:r>
              <a:rPr lang="en-GB" dirty="0"/>
              <a:t>     4 T, 0.4 T/s, 80 mm ø, r=1.65 m (430 MeV/u)</a:t>
            </a:r>
          </a:p>
          <a:p>
            <a:pPr algn="l"/>
            <a:r>
              <a:rPr lang="en-GB" dirty="0"/>
              <a:t>     collaboration INFN-CERN-CNAO-MedAustron</a:t>
            </a:r>
          </a:p>
        </p:txBody>
      </p:sp>
      <p:sp>
        <p:nvSpPr>
          <p:cNvPr id="8" name="TextBox 7">
            <a:extLst>
              <a:ext uri="{FF2B5EF4-FFF2-40B4-BE49-F238E27FC236}">
                <a16:creationId xmlns:a16="http://schemas.microsoft.com/office/drawing/2014/main" id="{7591F47C-6A17-A3AB-D2D9-938A78A49036}"/>
              </a:ext>
            </a:extLst>
          </p:cNvPr>
          <p:cNvSpPr txBox="1"/>
          <p:nvPr/>
        </p:nvSpPr>
        <p:spPr>
          <a:xfrm>
            <a:off x="342243" y="3341418"/>
            <a:ext cx="7020353" cy="830997"/>
          </a:xfrm>
          <a:prstGeom prst="rect">
            <a:avLst/>
          </a:prstGeom>
          <a:noFill/>
        </p:spPr>
        <p:txBody>
          <a:bodyPr wrap="square" lIns="0" tIns="0" rIns="0" bIns="0" rtlCol="0">
            <a:spAutoFit/>
          </a:bodyPr>
          <a:lstStyle/>
          <a:p>
            <a:pPr algn="l"/>
            <a:r>
              <a:rPr lang="en-GB" b="1" dirty="0">
                <a:solidFill>
                  <a:srgbClr val="FF0000"/>
                </a:solidFill>
              </a:rPr>
              <a:t>2. Canted Cosine Theta (CCT)</a:t>
            </a:r>
            <a:r>
              <a:rPr lang="en-GB" dirty="0"/>
              <a:t> curved demonstrator </a:t>
            </a:r>
          </a:p>
          <a:p>
            <a:pPr algn="l"/>
            <a:r>
              <a:rPr lang="en-GB" dirty="0"/>
              <a:t>     4 T, 0.4 T/s, 80 mm ø, r=1.65 m (430 MeV/u), 30</a:t>
            </a:r>
            <a:r>
              <a:rPr lang="en-GB" baseline="30000" dirty="0"/>
              <a:t>0</a:t>
            </a:r>
          </a:p>
          <a:p>
            <a:pPr algn="l"/>
            <a:r>
              <a:rPr lang="en-GB" dirty="0"/>
              <a:t>     EU Project HITRIplus (2021-25) </a:t>
            </a:r>
          </a:p>
        </p:txBody>
      </p:sp>
      <p:pic>
        <p:nvPicPr>
          <p:cNvPr id="16" name="Picture 15">
            <a:extLst>
              <a:ext uri="{FF2B5EF4-FFF2-40B4-BE49-F238E27FC236}">
                <a16:creationId xmlns:a16="http://schemas.microsoft.com/office/drawing/2014/main" id="{CFEE2CAF-8EF3-FA6E-0862-11EDA8FC571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24081" y="3139946"/>
            <a:ext cx="2485761" cy="1542260"/>
          </a:xfrm>
          <a:prstGeom prst="rect">
            <a:avLst/>
          </a:prstGeom>
        </p:spPr>
      </p:pic>
      <p:sp>
        <p:nvSpPr>
          <p:cNvPr id="17" name="TextBox 16">
            <a:extLst>
              <a:ext uri="{FF2B5EF4-FFF2-40B4-BE49-F238E27FC236}">
                <a16:creationId xmlns:a16="http://schemas.microsoft.com/office/drawing/2014/main" id="{26D975EA-085B-875B-1DB7-13F6EE7E7300}"/>
              </a:ext>
            </a:extLst>
          </p:cNvPr>
          <p:cNvSpPr txBox="1"/>
          <p:nvPr/>
        </p:nvSpPr>
        <p:spPr>
          <a:xfrm>
            <a:off x="342244" y="4319122"/>
            <a:ext cx="7020353" cy="1492716"/>
          </a:xfrm>
          <a:prstGeom prst="rect">
            <a:avLst/>
          </a:prstGeom>
          <a:noFill/>
        </p:spPr>
        <p:txBody>
          <a:bodyPr wrap="square" lIns="0" tIns="0" rIns="0" bIns="0" rtlCol="0">
            <a:spAutoFit/>
          </a:bodyPr>
          <a:lstStyle/>
          <a:p>
            <a:pPr algn="l"/>
            <a:r>
              <a:rPr lang="en-GB" b="1" dirty="0">
                <a:solidFill>
                  <a:srgbClr val="FF0000"/>
                </a:solidFill>
              </a:rPr>
              <a:t>3. Combined-functions CCT</a:t>
            </a:r>
            <a:r>
              <a:rPr lang="en-GB" dirty="0"/>
              <a:t> straight demonstrator  </a:t>
            </a:r>
          </a:p>
          <a:p>
            <a:pPr algn="l"/>
            <a:r>
              <a:rPr lang="en-GB" dirty="0"/>
              <a:t>    4 T + 5 T/m quadrupole, 80 mm ø, L=0.73 m</a:t>
            </a:r>
          </a:p>
          <a:p>
            <a:pPr algn="l"/>
            <a:endParaRPr lang="en-GB" sz="700" dirty="0"/>
          </a:p>
          <a:p>
            <a:pPr algn="l"/>
            <a:r>
              <a:rPr lang="en-GB" b="1" dirty="0">
                <a:solidFill>
                  <a:srgbClr val="FF0000"/>
                </a:solidFill>
              </a:rPr>
              <a:t>4. Combined-functions HTS CCT</a:t>
            </a:r>
            <a:r>
              <a:rPr lang="en-GB" dirty="0"/>
              <a:t> straight demonstrator  </a:t>
            </a:r>
          </a:p>
          <a:p>
            <a:pPr algn="l"/>
            <a:r>
              <a:rPr lang="en-GB" dirty="0"/>
              <a:t>    4 T @ 10 K, </a:t>
            </a:r>
            <a:r>
              <a:rPr lang="en-GB" dirty="0" err="1"/>
              <a:t>ReBCO</a:t>
            </a:r>
            <a:r>
              <a:rPr lang="en-GB" dirty="0"/>
              <a:t> tapes, 80 mm ø, L=1 m</a:t>
            </a:r>
          </a:p>
          <a:p>
            <a:pPr algn="l"/>
            <a:r>
              <a:rPr lang="en-GB" baseline="30000" dirty="0"/>
              <a:t>      </a:t>
            </a:r>
            <a:r>
              <a:rPr lang="en-GB" dirty="0"/>
              <a:t>EU Project I.FAST (2021-25) </a:t>
            </a:r>
          </a:p>
        </p:txBody>
      </p:sp>
      <p:pic>
        <p:nvPicPr>
          <p:cNvPr id="19" name="Picture 18">
            <a:extLst>
              <a:ext uri="{FF2B5EF4-FFF2-40B4-BE49-F238E27FC236}">
                <a16:creationId xmlns:a16="http://schemas.microsoft.com/office/drawing/2014/main" id="{8CEC937A-7455-99E4-7745-0A6151090A9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447274" y="2906649"/>
            <a:ext cx="2481174" cy="1690661"/>
          </a:xfrm>
          <a:prstGeom prst="rect">
            <a:avLst/>
          </a:prstGeom>
        </p:spPr>
      </p:pic>
      <p:pic>
        <p:nvPicPr>
          <p:cNvPr id="20" name="Immagine 11">
            <a:extLst>
              <a:ext uri="{FF2B5EF4-FFF2-40B4-BE49-F238E27FC236}">
                <a16:creationId xmlns:a16="http://schemas.microsoft.com/office/drawing/2014/main" id="{C166F20F-70D2-79D6-959B-C0A3B037C9C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465796" y="4829116"/>
            <a:ext cx="2710967" cy="1721117"/>
          </a:xfrm>
          <a:prstGeom prst="rect">
            <a:avLst/>
          </a:prstGeom>
        </p:spPr>
      </p:pic>
      <p:pic>
        <p:nvPicPr>
          <p:cNvPr id="21" name="Image 4">
            <a:extLst>
              <a:ext uri="{FF2B5EF4-FFF2-40B4-BE49-F238E27FC236}">
                <a16:creationId xmlns:a16="http://schemas.microsoft.com/office/drawing/2014/main" id="{0CCCA188-585B-95BF-ECB4-55D6BD58C5CC}"/>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5855467" y="5397477"/>
            <a:ext cx="3624986" cy="772876"/>
          </a:xfrm>
          <a:prstGeom prst="rect">
            <a:avLst/>
          </a:prstGeom>
        </p:spPr>
      </p:pic>
      <p:sp>
        <p:nvSpPr>
          <p:cNvPr id="22" name="TextBox 19">
            <a:extLst>
              <a:ext uri="{FF2B5EF4-FFF2-40B4-BE49-F238E27FC236}">
                <a16:creationId xmlns:a16="http://schemas.microsoft.com/office/drawing/2014/main" id="{65F7B7FE-BC01-456C-2A20-7453E3E29755}"/>
              </a:ext>
            </a:extLst>
          </p:cNvPr>
          <p:cNvSpPr>
            <a:spLocks/>
          </p:cNvSpPr>
          <p:nvPr/>
        </p:nvSpPr>
        <p:spPr bwMode="auto">
          <a:xfrm>
            <a:off x="9258037" y="4767835"/>
            <a:ext cx="1901076" cy="230832"/>
          </a:xfrm>
          <a:prstGeom prst="rect">
            <a:avLst/>
          </a:prstGeom>
          <a:solidFill>
            <a:schemeClr val="accent1"/>
          </a:solidFill>
          <a:ln>
            <a:noFill/>
          </a:ln>
        </p:spPr>
        <p:style>
          <a:lnRef idx="0">
            <a:srgbClr val="000000"/>
          </a:lnRef>
          <a:fillRef idx="0">
            <a:srgbClr val="000000"/>
          </a:fillRef>
          <a:effectRef idx="0">
            <a:srgbClr val="000000"/>
          </a:effectRef>
          <a:fontRef idx="minor">
            <a:schemeClr val="lt1"/>
          </a:fontRef>
        </p:style>
        <p:txBody>
          <a:bodyPr wrap="square" rtlCol="0">
            <a:spAutoFit/>
          </a:bodyPr>
          <a:lstStyle/>
          <a:p>
            <a:pPr>
              <a:defRPr/>
            </a:pPr>
            <a:r>
              <a:rPr lang="en-GB" sz="900" b="1" i="1" dirty="0"/>
              <a:t>INFN (courtesy E. De Matteis </a:t>
            </a:r>
          </a:p>
        </p:txBody>
      </p:sp>
      <p:sp>
        <p:nvSpPr>
          <p:cNvPr id="23" name="TextBox 22">
            <a:extLst>
              <a:ext uri="{FF2B5EF4-FFF2-40B4-BE49-F238E27FC236}">
                <a16:creationId xmlns:a16="http://schemas.microsoft.com/office/drawing/2014/main" id="{FB4FDBC5-DB7D-5C30-DB0E-410D28F9C0F6}"/>
              </a:ext>
            </a:extLst>
          </p:cNvPr>
          <p:cNvSpPr txBox="1"/>
          <p:nvPr/>
        </p:nvSpPr>
        <p:spPr>
          <a:xfrm>
            <a:off x="252091" y="5893354"/>
            <a:ext cx="5417189" cy="276999"/>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algn="ctr"/>
            <a:r>
              <a:rPr lang="fr-CH" i="1" dirty="0"/>
              <a:t>T</a:t>
            </a:r>
            <a:r>
              <a:rPr lang="en-GB" i="1" dirty="0" err="1"/>
              <a:t>imeline</a:t>
            </a:r>
            <a:r>
              <a:rPr lang="en-GB" i="1" dirty="0"/>
              <a:t>: mid-2025 for experimental results!</a:t>
            </a:r>
          </a:p>
        </p:txBody>
      </p:sp>
      <p:sp>
        <p:nvSpPr>
          <p:cNvPr id="5" name="TextBox 4">
            <a:extLst>
              <a:ext uri="{FF2B5EF4-FFF2-40B4-BE49-F238E27FC236}">
                <a16:creationId xmlns:a16="http://schemas.microsoft.com/office/drawing/2014/main" id="{B9D1435E-6177-8231-7C26-DF90027FE4C1}"/>
              </a:ext>
            </a:extLst>
          </p:cNvPr>
          <p:cNvSpPr txBox="1"/>
          <p:nvPr/>
        </p:nvSpPr>
        <p:spPr>
          <a:xfrm>
            <a:off x="6286373" y="5037652"/>
            <a:ext cx="3194080" cy="215444"/>
          </a:xfrm>
          <a:prstGeom prst="rect">
            <a:avLst/>
          </a:prstGeom>
          <a:noFill/>
        </p:spPr>
        <p:txBody>
          <a:bodyPr wrap="none" lIns="0" tIns="0" rIns="0" bIns="0" rtlCol="0">
            <a:spAutoFit/>
          </a:bodyPr>
          <a:lstStyle/>
          <a:p>
            <a:pPr algn="l"/>
            <a:r>
              <a:rPr lang="en-GB" sz="1400" i="1" dirty="0"/>
              <a:t>HTS=High Temperature Superconductor</a:t>
            </a:r>
          </a:p>
        </p:txBody>
      </p:sp>
    </p:spTree>
    <p:extLst>
      <p:ext uri="{BB962C8B-B14F-4D97-AF65-F5344CB8AC3E}">
        <p14:creationId xmlns:p14="http://schemas.microsoft.com/office/powerpoint/2010/main" val="92292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810DAC-668E-4329-9B5B-6D0CE38BAC15}"/>
              </a:ext>
            </a:extLst>
          </p:cNvPr>
          <p:cNvSpPr>
            <a:spLocks noGrp="1"/>
          </p:cNvSpPr>
          <p:nvPr>
            <p:ph type="title"/>
          </p:nvPr>
        </p:nvSpPr>
        <p:spPr/>
        <p:txBody>
          <a:bodyPr/>
          <a:lstStyle/>
          <a:p>
            <a:r>
              <a:rPr lang="en-GB" sz="4400" dirty="0"/>
              <a:t>The compact superconducting synchrotron</a:t>
            </a:r>
          </a:p>
        </p:txBody>
      </p:sp>
      <p:sp>
        <p:nvSpPr>
          <p:cNvPr id="6" name="Slide Number Placeholder 5">
            <a:extLst>
              <a:ext uri="{FF2B5EF4-FFF2-40B4-BE49-F238E27FC236}">
                <a16:creationId xmlns:a16="http://schemas.microsoft.com/office/drawing/2014/main" id="{B25804E6-9DB7-4C21-A6C7-9EACFE41D3EE}"/>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16" name="TextBox 15">
            <a:extLst>
              <a:ext uri="{FF2B5EF4-FFF2-40B4-BE49-F238E27FC236}">
                <a16:creationId xmlns:a16="http://schemas.microsoft.com/office/drawing/2014/main" id="{FFE6A051-559A-4492-A0F2-4E7C9404DDFA}"/>
              </a:ext>
            </a:extLst>
          </p:cNvPr>
          <p:cNvSpPr txBox="1"/>
          <p:nvPr/>
        </p:nvSpPr>
        <p:spPr>
          <a:xfrm>
            <a:off x="466484" y="4665303"/>
            <a:ext cx="2158738" cy="1107996"/>
          </a:xfrm>
          <a:prstGeom prst="rect">
            <a:avLst/>
          </a:prstGeom>
        </p:spPr>
        <p:style>
          <a:lnRef idx="1">
            <a:schemeClr val="accent3"/>
          </a:lnRef>
          <a:fillRef idx="2">
            <a:schemeClr val="accent3"/>
          </a:fillRef>
          <a:effectRef idx="1">
            <a:schemeClr val="accent3"/>
          </a:effectRef>
          <a:fontRef idx="minor">
            <a:schemeClr val="dk1"/>
          </a:fontRef>
        </p:style>
        <p:txBody>
          <a:bodyPr wrap="square" lIns="72000" tIns="0" rIns="72000" bIns="0" rtlCol="0">
            <a:spAutoFit/>
          </a:bodyPr>
          <a:lstStyle/>
          <a:p>
            <a:pPr algn="l"/>
            <a:r>
              <a:rPr lang="fr-CH" b="1" dirty="0"/>
              <a:t>Goal: a compact single-room C-ion </a:t>
            </a:r>
            <a:r>
              <a:rPr lang="fr-CH" b="1" dirty="0" err="1"/>
              <a:t>therapy</a:t>
            </a:r>
            <a:r>
              <a:rPr lang="fr-CH" b="1" dirty="0"/>
              <a:t> </a:t>
            </a:r>
            <a:r>
              <a:rPr lang="fr-CH" b="1" dirty="0" err="1"/>
              <a:t>facility</a:t>
            </a:r>
            <a:r>
              <a:rPr lang="fr-CH" b="1" dirty="0"/>
              <a:t> in about 1,000 m</a:t>
            </a:r>
            <a:r>
              <a:rPr lang="fr-CH" b="1" baseline="30000" dirty="0"/>
              <a:t>2</a:t>
            </a:r>
            <a:r>
              <a:rPr lang="fr-CH" b="1" dirty="0"/>
              <a:t> </a:t>
            </a:r>
            <a:endParaRPr lang="en-GB" b="1" dirty="0"/>
          </a:p>
        </p:txBody>
      </p:sp>
      <p:pic>
        <p:nvPicPr>
          <p:cNvPr id="22" name="Picture 21">
            <a:extLst>
              <a:ext uri="{FF2B5EF4-FFF2-40B4-BE49-F238E27FC236}">
                <a16:creationId xmlns:a16="http://schemas.microsoft.com/office/drawing/2014/main" id="{1EB9C53F-5B42-410A-8623-28731EADC8D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15599" y="4144376"/>
            <a:ext cx="3701022" cy="1715822"/>
          </a:xfrm>
          <a:prstGeom prst="rect">
            <a:avLst/>
          </a:prstGeom>
        </p:spPr>
      </p:pic>
      <p:pic>
        <p:nvPicPr>
          <p:cNvPr id="5" name="Picture 4">
            <a:extLst>
              <a:ext uri="{FF2B5EF4-FFF2-40B4-BE49-F238E27FC236}">
                <a16:creationId xmlns:a16="http://schemas.microsoft.com/office/drawing/2014/main" id="{4B5752FC-13FC-41FB-A7B5-5240D3984B8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31701" y="1433844"/>
            <a:ext cx="2300091" cy="2134815"/>
          </a:xfrm>
          <a:prstGeom prst="rect">
            <a:avLst/>
          </a:prstGeom>
        </p:spPr>
      </p:pic>
      <p:sp>
        <p:nvSpPr>
          <p:cNvPr id="23" name="TextBox 22">
            <a:extLst>
              <a:ext uri="{FF2B5EF4-FFF2-40B4-BE49-F238E27FC236}">
                <a16:creationId xmlns:a16="http://schemas.microsoft.com/office/drawing/2014/main" id="{E2B660A7-D727-45B1-B0B5-B67E3DD3330E}"/>
              </a:ext>
            </a:extLst>
          </p:cNvPr>
          <p:cNvSpPr txBox="1"/>
          <p:nvPr/>
        </p:nvSpPr>
        <p:spPr>
          <a:xfrm>
            <a:off x="302591" y="3269282"/>
            <a:ext cx="2158738" cy="1384995"/>
          </a:xfrm>
          <a:prstGeom prst="rect">
            <a:avLst/>
          </a:prstGeom>
          <a:noFill/>
        </p:spPr>
        <p:txBody>
          <a:bodyPr wrap="square" rtlCol="0">
            <a:spAutoFit/>
          </a:bodyPr>
          <a:lstStyle/>
          <a:p>
            <a:r>
              <a:rPr lang="en-GB" sz="1400" b="1" dirty="0">
                <a:solidFill>
                  <a:srgbClr val="FF0000"/>
                </a:solidFill>
              </a:rPr>
              <a:t>Additional features </a:t>
            </a:r>
          </a:p>
          <a:p>
            <a:pPr marL="285750" indent="-285750">
              <a:buFont typeface="Wingdings" panose="05000000000000000000" pitchFamily="2" charset="2"/>
              <a:buChar char="Ø"/>
            </a:pPr>
            <a:r>
              <a:rPr lang="en-GB" sz="1400" dirty="0"/>
              <a:t>High intensity (2 x 10</a:t>
            </a:r>
            <a:r>
              <a:rPr lang="en-GB" sz="1400" baseline="30000" dirty="0"/>
              <a:t>10</a:t>
            </a:r>
            <a:r>
              <a:rPr lang="en-GB" sz="1400" dirty="0"/>
              <a:t> C ions per pulse</a:t>
            </a:r>
            <a:endParaRPr lang="en-GB" sz="1400" baseline="30000" dirty="0"/>
          </a:p>
          <a:p>
            <a:pPr marL="285750" indent="-285750">
              <a:buFont typeface="Wingdings" panose="05000000000000000000" pitchFamily="2" charset="2"/>
              <a:buChar char="Ø"/>
            </a:pPr>
            <a:r>
              <a:rPr lang="en-GB" sz="1400" dirty="0"/>
              <a:t>Slow and FLASH extraction</a:t>
            </a:r>
          </a:p>
          <a:p>
            <a:pPr marL="285750" indent="-285750">
              <a:buFont typeface="Wingdings" panose="05000000000000000000" pitchFamily="2" charset="2"/>
              <a:buChar char="Ø"/>
            </a:pPr>
            <a:r>
              <a:rPr lang="en-GB" sz="1400" dirty="0"/>
              <a:t>Multiple ion operation</a:t>
            </a:r>
          </a:p>
        </p:txBody>
      </p:sp>
      <p:sp>
        <p:nvSpPr>
          <p:cNvPr id="11" name="TextBox 10">
            <a:extLst>
              <a:ext uri="{FF2B5EF4-FFF2-40B4-BE49-F238E27FC236}">
                <a16:creationId xmlns:a16="http://schemas.microsoft.com/office/drawing/2014/main" id="{98264C1A-814C-44E5-B1C7-F828D81FABB1}"/>
              </a:ext>
            </a:extLst>
          </p:cNvPr>
          <p:cNvSpPr txBox="1"/>
          <p:nvPr/>
        </p:nvSpPr>
        <p:spPr>
          <a:xfrm>
            <a:off x="3199840" y="3860720"/>
            <a:ext cx="3154710" cy="276999"/>
          </a:xfrm>
          <a:prstGeom prst="rect">
            <a:avLst/>
          </a:prstGeom>
          <a:noFill/>
        </p:spPr>
        <p:txBody>
          <a:bodyPr wrap="none" lIns="0" tIns="0" rIns="0" bIns="0" rtlCol="0">
            <a:spAutoFit/>
          </a:bodyPr>
          <a:lstStyle/>
          <a:p>
            <a:pPr algn="l"/>
            <a:r>
              <a:rPr lang="en-GB" dirty="0"/>
              <a:t>Alternative synchrotron layouts</a:t>
            </a:r>
          </a:p>
        </p:txBody>
      </p:sp>
      <p:pic>
        <p:nvPicPr>
          <p:cNvPr id="12" name="Picture 11">
            <a:extLst>
              <a:ext uri="{FF2B5EF4-FFF2-40B4-BE49-F238E27FC236}">
                <a16:creationId xmlns:a16="http://schemas.microsoft.com/office/drawing/2014/main" id="{307044EA-9697-4836-A7A7-E5D3276B189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1155455" y="2570388"/>
            <a:ext cx="1296823" cy="604356"/>
          </a:xfrm>
          <a:prstGeom prst="rect">
            <a:avLst/>
          </a:prstGeom>
        </p:spPr>
      </p:pic>
      <p:pic>
        <p:nvPicPr>
          <p:cNvPr id="26" name="Picture 25">
            <a:extLst>
              <a:ext uri="{FF2B5EF4-FFF2-40B4-BE49-F238E27FC236}">
                <a16:creationId xmlns:a16="http://schemas.microsoft.com/office/drawing/2014/main" id="{02BB446C-8B69-4394-A110-7B2DBA95F21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3"/>
          <a:stretch/>
        </p:blipFill>
        <p:spPr>
          <a:xfrm>
            <a:off x="595978" y="1313823"/>
            <a:ext cx="1217225" cy="1479281"/>
          </a:xfrm>
          <a:prstGeom prst="rect">
            <a:avLst/>
          </a:prstGeom>
        </p:spPr>
      </p:pic>
      <p:pic>
        <p:nvPicPr>
          <p:cNvPr id="27" name="Picture 26">
            <a:extLst>
              <a:ext uri="{FF2B5EF4-FFF2-40B4-BE49-F238E27FC236}">
                <a16:creationId xmlns:a16="http://schemas.microsoft.com/office/drawing/2014/main" id="{5E109F25-2B80-4308-82B0-E5868ECC8C1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82689" y="1529369"/>
            <a:ext cx="1716868" cy="1882654"/>
          </a:xfrm>
          <a:prstGeom prst="rect">
            <a:avLst/>
          </a:prstGeom>
        </p:spPr>
      </p:pic>
      <p:cxnSp>
        <p:nvCxnSpPr>
          <p:cNvPr id="19" name="Straight Arrow Connector 18">
            <a:extLst>
              <a:ext uri="{FF2B5EF4-FFF2-40B4-BE49-F238E27FC236}">
                <a16:creationId xmlns:a16="http://schemas.microsoft.com/office/drawing/2014/main" id="{137DFBEB-408B-4263-B7AE-89D24C0D6522}"/>
              </a:ext>
            </a:extLst>
          </p:cNvPr>
          <p:cNvCxnSpPr>
            <a:cxnSpLocks/>
          </p:cNvCxnSpPr>
          <p:nvPr/>
        </p:nvCxnSpPr>
        <p:spPr>
          <a:xfrm>
            <a:off x="5181522" y="3568659"/>
            <a:ext cx="15271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7C2DE60-959A-4E5A-93A2-38C3B099667A}"/>
              </a:ext>
            </a:extLst>
          </p:cNvPr>
          <p:cNvSpPr txBox="1"/>
          <p:nvPr/>
        </p:nvSpPr>
        <p:spPr>
          <a:xfrm>
            <a:off x="5781543" y="3636872"/>
            <a:ext cx="447238" cy="215444"/>
          </a:xfrm>
          <a:prstGeom prst="rect">
            <a:avLst/>
          </a:prstGeom>
          <a:noFill/>
        </p:spPr>
        <p:txBody>
          <a:bodyPr wrap="none" lIns="0" tIns="0" rIns="0" bIns="0" rtlCol="0">
            <a:spAutoFit/>
          </a:bodyPr>
          <a:lstStyle/>
          <a:p>
            <a:pPr algn="l"/>
            <a:r>
              <a:rPr lang="fr-CH" sz="1400" dirty="0"/>
              <a:t>6.5 m</a:t>
            </a:r>
            <a:endParaRPr lang="en-GB" sz="1400" dirty="0"/>
          </a:p>
        </p:txBody>
      </p:sp>
      <p:sp>
        <p:nvSpPr>
          <p:cNvPr id="31" name="TextBox 30">
            <a:extLst>
              <a:ext uri="{FF2B5EF4-FFF2-40B4-BE49-F238E27FC236}">
                <a16:creationId xmlns:a16="http://schemas.microsoft.com/office/drawing/2014/main" id="{24B0DF7A-68E6-4400-A0A5-D8B172C80992}"/>
              </a:ext>
            </a:extLst>
          </p:cNvPr>
          <p:cNvSpPr txBox="1"/>
          <p:nvPr/>
        </p:nvSpPr>
        <p:spPr>
          <a:xfrm>
            <a:off x="293540" y="957264"/>
            <a:ext cx="1149526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algn="ctr"/>
            <a:r>
              <a:rPr lang="en-GB" dirty="0"/>
              <a:t>Considerable gain in dimensions thanks to superconductivity</a:t>
            </a:r>
          </a:p>
        </p:txBody>
      </p:sp>
      <p:sp>
        <p:nvSpPr>
          <p:cNvPr id="33" name="TextBox 32">
            <a:extLst>
              <a:ext uri="{FF2B5EF4-FFF2-40B4-BE49-F238E27FC236}">
                <a16:creationId xmlns:a16="http://schemas.microsoft.com/office/drawing/2014/main" id="{65E65A01-D0B9-4563-B805-66F08427E29B}"/>
              </a:ext>
            </a:extLst>
          </p:cNvPr>
          <p:cNvSpPr txBox="1"/>
          <p:nvPr/>
        </p:nvSpPr>
        <p:spPr>
          <a:xfrm>
            <a:off x="327873" y="5898007"/>
            <a:ext cx="6933438" cy="430887"/>
          </a:xfrm>
          <a:prstGeom prst="rect">
            <a:avLst/>
          </a:prstGeom>
          <a:noFill/>
        </p:spPr>
        <p:txBody>
          <a:bodyPr wrap="square" lIns="0" tIns="0" rIns="0" bIns="0" rtlCol="0">
            <a:spAutoFit/>
          </a:bodyPr>
          <a:lstStyle/>
          <a:p>
            <a:r>
              <a:rPr lang="en-GB" sz="1400" i="1" dirty="0"/>
              <a:t>E. Benedetto et al., Comparison of accelerator designs for an ion therapy and research facility, CERN-ACC-NOTE-2020-0068, </a:t>
            </a:r>
            <a:r>
              <a:rPr lang="en-GB" sz="1400" i="1" dirty="0">
                <a:hlinkClick r:id="rId8"/>
              </a:rPr>
              <a:t>http://cds.cern.ch/record/2748083?ln=en</a:t>
            </a:r>
            <a:r>
              <a:rPr lang="en-GB" sz="1400" i="1" dirty="0"/>
              <a:t> </a:t>
            </a:r>
          </a:p>
        </p:txBody>
      </p:sp>
      <p:pic>
        <p:nvPicPr>
          <p:cNvPr id="2" name="Picture 1">
            <a:extLst>
              <a:ext uri="{FF2B5EF4-FFF2-40B4-BE49-F238E27FC236}">
                <a16:creationId xmlns:a16="http://schemas.microsoft.com/office/drawing/2014/main" id="{ECCC2848-F010-34BD-7530-F2A928978FD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537916" y="3477209"/>
            <a:ext cx="4351493" cy="2748311"/>
          </a:xfrm>
          <a:prstGeom prst="rect">
            <a:avLst/>
          </a:prstGeom>
        </p:spPr>
      </p:pic>
      <p:sp>
        <p:nvSpPr>
          <p:cNvPr id="4" name="TextBox 3">
            <a:extLst>
              <a:ext uri="{FF2B5EF4-FFF2-40B4-BE49-F238E27FC236}">
                <a16:creationId xmlns:a16="http://schemas.microsoft.com/office/drawing/2014/main" id="{FCF961E5-A819-C8C0-AE48-955555747D63}"/>
              </a:ext>
            </a:extLst>
          </p:cNvPr>
          <p:cNvSpPr txBox="1"/>
          <p:nvPr/>
        </p:nvSpPr>
        <p:spPr>
          <a:xfrm>
            <a:off x="10260436" y="3961779"/>
            <a:ext cx="1528364" cy="430887"/>
          </a:xfrm>
          <a:prstGeom prst="rect">
            <a:avLst/>
          </a:prstGeom>
          <a:noFill/>
        </p:spPr>
        <p:txBody>
          <a:bodyPr wrap="square" lIns="0" tIns="0" rIns="0" bIns="0" rtlCol="0">
            <a:spAutoFit/>
          </a:bodyPr>
          <a:lstStyle/>
          <a:p>
            <a:pPr algn="l"/>
            <a:r>
              <a:rPr lang="fr-CH" sz="1400" i="1" dirty="0"/>
              <a:t>Compact </a:t>
            </a:r>
            <a:r>
              <a:rPr lang="fr-CH" sz="1400" i="1" dirty="0" err="1"/>
              <a:t>faciliy</a:t>
            </a:r>
            <a:r>
              <a:rPr lang="fr-CH" sz="1400" i="1" dirty="0"/>
              <a:t> </a:t>
            </a:r>
            <a:r>
              <a:rPr lang="fr-CH" sz="1400" i="1" dirty="0" err="1"/>
              <a:t>with</a:t>
            </a:r>
            <a:r>
              <a:rPr lang="fr-CH" sz="1400" i="1" dirty="0"/>
              <a:t> 2 </a:t>
            </a:r>
            <a:r>
              <a:rPr lang="fr-CH" sz="1400" i="1" dirty="0" err="1"/>
              <a:t>rooms</a:t>
            </a:r>
            <a:endParaRPr lang="en-GB" sz="1400" i="1" dirty="0"/>
          </a:p>
        </p:txBody>
      </p:sp>
      <p:sp>
        <p:nvSpPr>
          <p:cNvPr id="10" name="TextBox 9">
            <a:extLst>
              <a:ext uri="{FF2B5EF4-FFF2-40B4-BE49-F238E27FC236}">
                <a16:creationId xmlns:a16="http://schemas.microsoft.com/office/drawing/2014/main" id="{64D11D3D-7901-5C21-F6C9-4C24660762AB}"/>
              </a:ext>
            </a:extLst>
          </p:cNvPr>
          <p:cNvSpPr txBox="1"/>
          <p:nvPr/>
        </p:nvSpPr>
        <p:spPr>
          <a:xfrm>
            <a:off x="7537916" y="2785567"/>
            <a:ext cx="1312956" cy="430887"/>
          </a:xfrm>
          <a:prstGeom prst="rect">
            <a:avLst/>
          </a:prstGeom>
          <a:noFill/>
        </p:spPr>
        <p:txBody>
          <a:bodyPr wrap="square" lIns="0" tIns="0" rIns="0" bIns="0" rtlCol="0">
            <a:spAutoFit/>
          </a:bodyPr>
          <a:lstStyle/>
          <a:p>
            <a:pPr algn="l"/>
            <a:r>
              <a:rPr lang="fr-CH" sz="1400" i="1" dirty="0" err="1"/>
              <a:t>Lattice</a:t>
            </a:r>
            <a:r>
              <a:rPr lang="fr-CH" sz="1400" i="1" dirty="0"/>
              <a:t> </a:t>
            </a:r>
            <a:r>
              <a:rPr lang="fr-CH" sz="1400" i="1" dirty="0" err="1"/>
              <a:t>with</a:t>
            </a:r>
            <a:r>
              <a:rPr lang="fr-CH" sz="1400" i="1" dirty="0"/>
              <a:t> 60</a:t>
            </a:r>
            <a:r>
              <a:rPr lang="fr-CH" sz="1400" i="1" baseline="30000" dirty="0"/>
              <a:t>0</a:t>
            </a:r>
            <a:r>
              <a:rPr lang="fr-CH" sz="1400" i="1" dirty="0"/>
              <a:t> magnets</a:t>
            </a:r>
            <a:endParaRPr lang="en-GB" sz="1400" i="1" dirty="0"/>
          </a:p>
        </p:txBody>
      </p:sp>
      <p:pic>
        <p:nvPicPr>
          <p:cNvPr id="13" name="Picture 12">
            <a:extLst>
              <a:ext uri="{FF2B5EF4-FFF2-40B4-BE49-F238E27FC236}">
                <a16:creationId xmlns:a16="http://schemas.microsoft.com/office/drawing/2014/main" id="{927E7D2C-2881-4560-2525-F8483538CCD6}"/>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8998389" y="1495018"/>
            <a:ext cx="2358749" cy="1852269"/>
          </a:xfrm>
          <a:prstGeom prst="rect">
            <a:avLst/>
          </a:prstGeom>
        </p:spPr>
      </p:pic>
    </p:spTree>
    <p:extLst>
      <p:ext uri="{BB962C8B-B14F-4D97-AF65-F5344CB8AC3E}">
        <p14:creationId xmlns:p14="http://schemas.microsoft.com/office/powerpoint/2010/main" val="359032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E057BE-8142-48CB-9578-3047A5C09C34}"/>
              </a:ext>
            </a:extLst>
          </p:cNvPr>
          <p:cNvSpPr>
            <a:spLocks noGrp="1"/>
          </p:cNvSpPr>
          <p:nvPr>
            <p:ph type="title"/>
          </p:nvPr>
        </p:nvSpPr>
        <p:spPr/>
        <p:txBody>
          <a:bodyPr/>
          <a:lstStyle/>
          <a:p>
            <a:pPr marL="180000"/>
            <a:r>
              <a:rPr lang="fr-CH" sz="4800" dirty="0"/>
              <a:t>The </a:t>
            </a:r>
            <a:r>
              <a:rPr lang="fr-CH" sz="4800" dirty="0" err="1"/>
              <a:t>carbon</a:t>
            </a:r>
            <a:r>
              <a:rPr lang="fr-CH" sz="4800" dirty="0"/>
              <a:t> linac</a:t>
            </a:r>
            <a:endParaRPr lang="en-GB" sz="4800" dirty="0"/>
          </a:p>
        </p:txBody>
      </p:sp>
      <p:sp>
        <p:nvSpPr>
          <p:cNvPr id="6" name="Slide Number Placeholder 5">
            <a:extLst>
              <a:ext uri="{FF2B5EF4-FFF2-40B4-BE49-F238E27FC236}">
                <a16:creationId xmlns:a16="http://schemas.microsoft.com/office/drawing/2014/main" id="{3EBE5E46-5027-4507-A0EC-BAAC8350ACF4}"/>
              </a:ext>
            </a:extLst>
          </p:cNvPr>
          <p:cNvSpPr>
            <a:spLocks noGrp="1"/>
          </p:cNvSpPr>
          <p:nvPr>
            <p:ph type="sldNum" sz="quarter" idx="12"/>
          </p:nvPr>
        </p:nvSpPr>
        <p:spPr/>
        <p:txBody>
          <a:bodyPr/>
          <a:lstStyle/>
          <a:p>
            <a:fld id="{36B5EA5A-BC32-A742-B11B-8E7414D5B535}" type="slidenum">
              <a:rPr lang="en-US" smtClean="0"/>
              <a:pPr/>
              <a:t>28</a:t>
            </a:fld>
            <a:endParaRPr lang="en-US" dirty="0"/>
          </a:p>
        </p:txBody>
      </p:sp>
      <p:pic>
        <p:nvPicPr>
          <p:cNvPr id="8" name="Picture 7" descr="Imagen que contiene captura de pantalla&#10;&#10;Descripción generada automáticamente">
            <a:extLst>
              <a:ext uri="{FF2B5EF4-FFF2-40B4-BE49-F238E27FC236}">
                <a16:creationId xmlns:a16="http://schemas.microsoft.com/office/drawing/2014/main" id="{54F0E1AD-0F29-4943-B033-16AE6251D0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63747" y="1370057"/>
            <a:ext cx="4941639" cy="2465887"/>
          </a:xfrm>
          <a:custGeom>
            <a:avLst/>
            <a:gdLst>
              <a:gd name="connsiteX0" fmla="*/ 0 w 11116505"/>
              <a:gd name="connsiteY0" fmla="*/ 0 h 5547156"/>
              <a:gd name="connsiteX1" fmla="*/ 11116505 w 11116505"/>
              <a:gd name="connsiteY1" fmla="*/ 0 h 5547156"/>
              <a:gd name="connsiteX2" fmla="*/ 11116505 w 11116505"/>
              <a:gd name="connsiteY2" fmla="*/ 5547156 h 5547156"/>
              <a:gd name="connsiteX3" fmla="*/ 0 w 11116505"/>
              <a:gd name="connsiteY3" fmla="*/ 5547156 h 5547156"/>
              <a:gd name="connsiteX4" fmla="*/ 0 w 11116505"/>
              <a:gd name="connsiteY4" fmla="*/ 5545855 h 5547156"/>
              <a:gd name="connsiteX5" fmla="*/ 7331119 w 11116505"/>
              <a:gd name="connsiteY5" fmla="*/ 5545855 h 5547156"/>
              <a:gd name="connsiteX6" fmla="*/ 7331119 w 11116505"/>
              <a:gd name="connsiteY6" fmla="*/ 4847395 h 5547156"/>
              <a:gd name="connsiteX7" fmla="*/ 0 w 11116505"/>
              <a:gd name="connsiteY7" fmla="*/ 4847395 h 554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6505" h="5547156">
                <a:moveTo>
                  <a:pt x="0" y="0"/>
                </a:moveTo>
                <a:lnTo>
                  <a:pt x="11116505" y="0"/>
                </a:lnTo>
                <a:lnTo>
                  <a:pt x="11116505" y="5547156"/>
                </a:lnTo>
                <a:lnTo>
                  <a:pt x="0" y="5547156"/>
                </a:lnTo>
                <a:lnTo>
                  <a:pt x="0" y="5545855"/>
                </a:lnTo>
                <a:lnTo>
                  <a:pt x="7331119" y="5545855"/>
                </a:lnTo>
                <a:lnTo>
                  <a:pt x="7331119" y="4847395"/>
                </a:lnTo>
                <a:lnTo>
                  <a:pt x="0" y="4847395"/>
                </a:lnTo>
                <a:close/>
              </a:path>
            </a:pathLst>
          </a:custGeom>
        </p:spPr>
      </p:pic>
      <p:sp>
        <p:nvSpPr>
          <p:cNvPr id="11" name="TextBox 10">
            <a:extLst>
              <a:ext uri="{FF2B5EF4-FFF2-40B4-BE49-F238E27FC236}">
                <a16:creationId xmlns:a16="http://schemas.microsoft.com/office/drawing/2014/main" id="{4351EE49-8496-4DB9-A6DB-36CDF013F1C8}"/>
              </a:ext>
            </a:extLst>
          </p:cNvPr>
          <p:cNvSpPr txBox="1"/>
          <p:nvPr/>
        </p:nvSpPr>
        <p:spPr>
          <a:xfrm>
            <a:off x="8349483" y="1000725"/>
            <a:ext cx="3358454" cy="738664"/>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CH" sz="1400" i="1" dirty="0">
                <a:latin typeface="Calibri" panose="020F0502020204030204" pitchFamily="34" charset="0"/>
                <a:cs typeface="Calibri" panose="020F0502020204030204" pitchFamily="34" charset="0"/>
              </a:rPr>
              <a:t>High </a:t>
            </a:r>
            <a:r>
              <a:rPr lang="fr-CH" sz="1400" i="1" dirty="0" err="1">
                <a:latin typeface="Calibri" panose="020F0502020204030204" pitchFamily="34" charset="0"/>
                <a:cs typeface="Calibri" panose="020F0502020204030204" pitchFamily="34" charset="0"/>
              </a:rPr>
              <a:t>repetition</a:t>
            </a:r>
            <a:r>
              <a:rPr lang="fr-CH" sz="1400" i="1" dirty="0">
                <a:latin typeface="Calibri" panose="020F0502020204030204" pitchFamily="34" charset="0"/>
                <a:cs typeface="Calibri" panose="020F0502020204030204" pitchFamily="34" charset="0"/>
              </a:rPr>
              <a:t> </a:t>
            </a:r>
            <a:r>
              <a:rPr lang="fr-CH" sz="1400" i="1" dirty="0" err="1">
                <a:latin typeface="Calibri" panose="020F0502020204030204" pitchFamily="34" charset="0"/>
                <a:cs typeface="Calibri" panose="020F0502020204030204" pitchFamily="34" charset="0"/>
              </a:rPr>
              <a:t>frequency</a:t>
            </a:r>
            <a:r>
              <a:rPr lang="fr-CH" sz="1400" i="1" dirty="0">
                <a:latin typeface="Calibri" panose="020F0502020204030204" pitchFamily="34" charset="0"/>
                <a:cs typeface="Calibri" panose="020F0502020204030204" pitchFamily="34" charset="0"/>
              </a:rPr>
              <a:t> (360 Hz) </a:t>
            </a:r>
            <a:r>
              <a:rPr lang="fr-CH" sz="1400" i="1" dirty="0" err="1">
                <a:latin typeface="Calibri" panose="020F0502020204030204" pitchFamily="34" charset="0"/>
                <a:cs typeface="Calibri" panose="020F0502020204030204" pitchFamily="34" charset="0"/>
              </a:rPr>
              <a:t>with</a:t>
            </a:r>
            <a:r>
              <a:rPr lang="fr-CH" sz="1400" i="1" dirty="0">
                <a:latin typeface="Calibri" panose="020F0502020204030204" pitchFamily="34" charset="0"/>
                <a:cs typeface="Calibri" panose="020F0502020204030204" pitchFamily="34" charset="0"/>
              </a:rPr>
              <a:t> pulse-to-pulse </a:t>
            </a:r>
            <a:r>
              <a:rPr lang="fr-CH" sz="1400" i="1" dirty="0" err="1">
                <a:latin typeface="Calibri" panose="020F0502020204030204" pitchFamily="34" charset="0"/>
                <a:cs typeface="Calibri" panose="020F0502020204030204" pitchFamily="34" charset="0"/>
              </a:rPr>
              <a:t>energy</a:t>
            </a:r>
            <a:r>
              <a:rPr lang="fr-CH" sz="1400" i="1" dirty="0">
                <a:latin typeface="Calibri" panose="020F0502020204030204" pitchFamily="34" charset="0"/>
                <a:cs typeface="Calibri" panose="020F0502020204030204" pitchFamily="34" charset="0"/>
              </a:rPr>
              <a:t> modulation </a:t>
            </a:r>
            <a:r>
              <a:rPr lang="fr-CH" sz="1400" i="1" dirty="0" err="1">
                <a:latin typeface="Calibri" panose="020F0502020204030204" pitchFamily="34" charset="0"/>
                <a:cs typeface="Calibri" panose="020F0502020204030204" pitchFamily="34" charset="0"/>
              </a:rPr>
              <a:t>allow</a:t>
            </a:r>
            <a:r>
              <a:rPr lang="fr-CH" sz="1400" i="1" dirty="0">
                <a:latin typeface="Calibri" panose="020F0502020204030204" pitchFamily="34" charset="0"/>
                <a:cs typeface="Calibri" panose="020F0502020204030204" pitchFamily="34" charset="0"/>
              </a:rPr>
              <a:t> </a:t>
            </a:r>
            <a:r>
              <a:rPr lang="fr-CH" sz="1400" i="1" dirty="0" err="1">
                <a:latin typeface="Calibri" panose="020F0502020204030204" pitchFamily="34" charset="0"/>
                <a:cs typeface="Calibri" panose="020F0502020204030204" pitchFamily="34" charset="0"/>
              </a:rPr>
              <a:t>fast</a:t>
            </a:r>
            <a:r>
              <a:rPr lang="fr-CH" sz="1400" i="1" dirty="0">
                <a:latin typeface="Calibri" panose="020F0502020204030204" pitchFamily="34" charset="0"/>
                <a:cs typeface="Calibri" panose="020F0502020204030204" pitchFamily="34" charset="0"/>
              </a:rPr>
              <a:t> and </a:t>
            </a:r>
            <a:r>
              <a:rPr lang="fr-CH" sz="1400" i="1" dirty="0" err="1">
                <a:latin typeface="Calibri" panose="020F0502020204030204" pitchFamily="34" charset="0"/>
                <a:cs typeface="Calibri" panose="020F0502020204030204" pitchFamily="34" charset="0"/>
              </a:rPr>
              <a:t>accurate</a:t>
            </a:r>
            <a:r>
              <a:rPr lang="fr-CH" sz="1400" i="1" dirty="0">
                <a:latin typeface="Calibri" panose="020F0502020204030204" pitchFamily="34" charset="0"/>
                <a:cs typeface="Calibri" panose="020F0502020204030204" pitchFamily="34" charset="0"/>
              </a:rPr>
              <a:t> dose </a:t>
            </a:r>
            <a:r>
              <a:rPr lang="fr-CH" sz="1400" i="1" dirty="0" err="1">
                <a:latin typeface="Calibri" panose="020F0502020204030204" pitchFamily="34" charset="0"/>
                <a:cs typeface="Calibri" panose="020F0502020204030204" pitchFamily="34" charset="0"/>
              </a:rPr>
              <a:t>delivery</a:t>
            </a:r>
            <a:r>
              <a:rPr lang="fr-CH" sz="1400" i="1" dirty="0">
                <a:latin typeface="Calibri" panose="020F0502020204030204" pitchFamily="34" charset="0"/>
                <a:cs typeface="Calibri" panose="020F0502020204030204" pitchFamily="34" charset="0"/>
              </a:rPr>
              <a:t> to the </a:t>
            </a:r>
            <a:r>
              <a:rPr lang="fr-CH" sz="1400" i="1" dirty="0" err="1">
                <a:latin typeface="Calibri" panose="020F0502020204030204" pitchFamily="34" charset="0"/>
                <a:cs typeface="Calibri" panose="020F0502020204030204" pitchFamily="34" charset="0"/>
              </a:rPr>
              <a:t>tumour</a:t>
            </a:r>
            <a:r>
              <a:rPr lang="fr-CH" sz="1400" i="1" dirty="0">
                <a:latin typeface="Calibri" panose="020F0502020204030204" pitchFamily="34" charset="0"/>
                <a:cs typeface="Calibri" panose="020F0502020204030204" pitchFamily="34" charset="0"/>
              </a:rPr>
              <a:t>  </a:t>
            </a:r>
            <a:endParaRPr lang="en-GB" sz="1400" i="1" dirty="0">
              <a:latin typeface="Calibri" panose="020F0502020204030204" pitchFamily="34" charset="0"/>
              <a:cs typeface="Calibri" panose="020F0502020204030204" pitchFamily="34" charset="0"/>
            </a:endParaRPr>
          </a:p>
        </p:txBody>
      </p:sp>
      <p:graphicFrame>
        <p:nvGraphicFramePr>
          <p:cNvPr id="17" name="Table 16">
            <a:extLst>
              <a:ext uri="{FF2B5EF4-FFF2-40B4-BE49-F238E27FC236}">
                <a16:creationId xmlns:a16="http://schemas.microsoft.com/office/drawing/2014/main" id="{D2AB4698-1020-409A-A5F7-15FAE594BEE4}"/>
              </a:ext>
            </a:extLst>
          </p:cNvPr>
          <p:cNvGraphicFramePr>
            <a:graphicFrameLocks noGrp="1"/>
          </p:cNvGraphicFramePr>
          <p:nvPr/>
        </p:nvGraphicFramePr>
        <p:xfrm>
          <a:off x="8660771" y="1935931"/>
          <a:ext cx="3047166" cy="1828800"/>
        </p:xfrm>
        <a:graphic>
          <a:graphicData uri="http://schemas.openxmlformats.org/drawingml/2006/table">
            <a:tbl>
              <a:tblPr firstRow="1" bandRow="1">
                <a:tableStyleId>{5C22544A-7EE6-4342-B048-85BDC9FD1C3A}</a:tableStyleId>
              </a:tblPr>
              <a:tblGrid>
                <a:gridCol w="1523583">
                  <a:extLst>
                    <a:ext uri="{9D8B030D-6E8A-4147-A177-3AD203B41FA5}">
                      <a16:colId xmlns:a16="http://schemas.microsoft.com/office/drawing/2014/main" val="3208795202"/>
                    </a:ext>
                  </a:extLst>
                </a:gridCol>
                <a:gridCol w="1523583">
                  <a:extLst>
                    <a:ext uri="{9D8B030D-6E8A-4147-A177-3AD203B41FA5}">
                      <a16:colId xmlns:a16="http://schemas.microsoft.com/office/drawing/2014/main" val="45427973"/>
                    </a:ext>
                  </a:extLst>
                </a:gridCol>
              </a:tblGrid>
              <a:tr h="300050">
                <a:tc>
                  <a:txBody>
                    <a:bodyPr/>
                    <a:lstStyle/>
                    <a:p>
                      <a:r>
                        <a:rPr lang="en-US" sz="1400" dirty="0">
                          <a:solidFill>
                            <a:schemeClr val="bg1"/>
                          </a:solidFill>
                          <a:latin typeface="Calibri Light" panose="020F0302020204030204" pitchFamily="34" charset="0"/>
                        </a:rPr>
                        <a:t>Parameter</a:t>
                      </a:r>
                      <a:endParaRPr lang="en-GB" sz="1400" dirty="0">
                        <a:solidFill>
                          <a:schemeClr val="bg1"/>
                        </a:solidFill>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bg1"/>
                          </a:solidFill>
                          <a:latin typeface="Calibri Light" panose="020F0302020204030204" pitchFamily="34" charset="0"/>
                        </a:rPr>
                        <a:t>Value</a:t>
                      </a:r>
                      <a:endParaRPr lang="en-GB" sz="1400" dirty="0">
                        <a:solidFill>
                          <a:schemeClr val="bg1"/>
                        </a:solidFill>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504621534"/>
                  </a:ext>
                </a:extLst>
              </a:tr>
              <a:tr h="300050">
                <a:tc>
                  <a:txBody>
                    <a:bodyPr/>
                    <a:lstStyle/>
                    <a:p>
                      <a:r>
                        <a:rPr lang="en-US" sz="1400" dirty="0">
                          <a:latin typeface="Calibri Light" panose="020F0302020204030204" pitchFamily="34" charset="0"/>
                        </a:rPr>
                        <a:t>Frequency</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400" dirty="0">
                          <a:latin typeface="Calibri Light" panose="020F0302020204030204" pitchFamily="34" charset="0"/>
                        </a:rPr>
                        <a:t>750 MHz/3 GHz</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77919852"/>
                  </a:ext>
                </a:extLst>
              </a:tr>
              <a:tr h="300050">
                <a:tc>
                  <a:txBody>
                    <a:bodyPr/>
                    <a:lstStyle/>
                    <a:p>
                      <a:r>
                        <a:rPr lang="en-US" sz="1400" dirty="0">
                          <a:latin typeface="Calibri Light" panose="020F0302020204030204" pitchFamily="34" charset="0"/>
                        </a:rPr>
                        <a:t>Species</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400" baseline="30000" dirty="0">
                          <a:latin typeface="Calibri Light" panose="020F0302020204030204" pitchFamily="34" charset="0"/>
                        </a:rPr>
                        <a:t>12</a:t>
                      </a:r>
                      <a:r>
                        <a:rPr lang="en-US" sz="1400" dirty="0">
                          <a:latin typeface="Calibri Light" panose="020F0302020204030204" pitchFamily="34" charset="0"/>
                        </a:rPr>
                        <a:t>C</a:t>
                      </a:r>
                      <a:r>
                        <a:rPr lang="en-US" sz="1400" baseline="30000" dirty="0">
                          <a:latin typeface="Calibri Light" panose="020F0302020204030204" pitchFamily="34" charset="0"/>
                        </a:rPr>
                        <a:t>6+</a:t>
                      </a:r>
                      <a:endParaRPr lang="en-GB" sz="1400" baseline="300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671817472"/>
                  </a:ext>
                </a:extLst>
              </a:tr>
              <a:tr h="300050">
                <a:tc>
                  <a:txBody>
                    <a:bodyPr/>
                    <a:lstStyle/>
                    <a:p>
                      <a:r>
                        <a:rPr lang="en-US" sz="1400" dirty="0">
                          <a:latin typeface="Calibri Light" panose="020F0302020204030204" pitchFamily="34" charset="0"/>
                        </a:rPr>
                        <a:t>Final energy</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400" dirty="0">
                          <a:latin typeface="Calibri Light" panose="020F0302020204030204" pitchFamily="34" charset="0"/>
                        </a:rPr>
                        <a:t>100-430 MeV/u</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23228873"/>
                  </a:ext>
                </a:extLst>
              </a:tr>
              <a:tr h="300050">
                <a:tc>
                  <a:txBody>
                    <a:bodyPr/>
                    <a:lstStyle/>
                    <a:p>
                      <a:r>
                        <a:rPr lang="en-US" sz="1400" dirty="0">
                          <a:latin typeface="Calibri Light" panose="020F0302020204030204" pitchFamily="34" charset="0"/>
                        </a:rPr>
                        <a:t>Repetition rate</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r>
                        <a:rPr lang="en-US" sz="1400" dirty="0">
                          <a:latin typeface="Calibri Light" panose="020F0302020204030204" pitchFamily="34" charset="0"/>
                        </a:rPr>
                        <a:t>200 (400) Hz </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671325376"/>
                  </a:ext>
                </a:extLst>
              </a:tr>
              <a:tr h="300050">
                <a:tc>
                  <a:txBody>
                    <a:bodyPr/>
                    <a:lstStyle/>
                    <a:p>
                      <a:r>
                        <a:rPr lang="en-US" sz="1400" dirty="0">
                          <a:latin typeface="Calibri Light" panose="020F0302020204030204" pitchFamily="34" charset="0"/>
                        </a:rPr>
                        <a:t>Pulse length</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latin typeface="Calibri Light" panose="020F0302020204030204" pitchFamily="34" charset="0"/>
                        </a:rPr>
                        <a:t>5 </a:t>
                      </a:r>
                      <a:r>
                        <a:rPr lang="el-GR" sz="1400" dirty="0">
                          <a:latin typeface="Calibri Light" panose="020F0302020204030204" pitchFamily="34" charset="0"/>
                        </a:rPr>
                        <a:t>μ</a:t>
                      </a:r>
                      <a:r>
                        <a:rPr lang="en-US" sz="1400" dirty="0">
                          <a:latin typeface="Calibri Light" panose="020F0302020204030204" pitchFamily="34" charset="0"/>
                        </a:rPr>
                        <a:t>s</a:t>
                      </a:r>
                      <a:endParaRPr lang="en-GB" sz="1400" dirty="0">
                        <a:latin typeface="Calibri Light" panose="020F03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7431254"/>
                  </a:ext>
                </a:extLst>
              </a:tr>
            </a:tbl>
          </a:graphicData>
        </a:graphic>
      </p:graphicFrame>
      <p:sp>
        <p:nvSpPr>
          <p:cNvPr id="18" name="TextBox 17">
            <a:extLst>
              <a:ext uri="{FF2B5EF4-FFF2-40B4-BE49-F238E27FC236}">
                <a16:creationId xmlns:a16="http://schemas.microsoft.com/office/drawing/2014/main" id="{8F422A7F-5D81-4B1C-860E-000207C84CC9}"/>
              </a:ext>
            </a:extLst>
          </p:cNvPr>
          <p:cNvSpPr txBox="1"/>
          <p:nvPr/>
        </p:nvSpPr>
        <p:spPr>
          <a:xfrm>
            <a:off x="4696695" y="4301086"/>
            <a:ext cx="7305575" cy="1477328"/>
          </a:xfrm>
          <a:prstGeom prst="rect">
            <a:avLst/>
          </a:prstGeom>
          <a:noFill/>
        </p:spPr>
        <p:txBody>
          <a:bodyPr wrap="square" lIns="0" tIns="0" rIns="0" bIns="0" rtlCol="0">
            <a:spAutoFit/>
          </a:bodyPr>
          <a:lstStyle/>
          <a:p>
            <a:pPr marL="285750" indent="-285750" algn="l">
              <a:buFont typeface="Wingdings" panose="05000000000000000000" pitchFamily="2" charset="2"/>
              <a:buChar char="Ø"/>
            </a:pPr>
            <a:r>
              <a:rPr lang="en-GB" sz="1600" dirty="0"/>
              <a:t>Innovative «folded» version to save space</a:t>
            </a:r>
          </a:p>
          <a:p>
            <a:pPr marL="285750" indent="-285750" algn="l">
              <a:buFont typeface="Wingdings" panose="05000000000000000000" pitchFamily="2" charset="2"/>
              <a:buChar char="Ø"/>
            </a:pPr>
            <a:r>
              <a:rPr lang="en-GB" sz="1600" dirty="0"/>
              <a:t>Particle tracking completed</a:t>
            </a:r>
          </a:p>
          <a:p>
            <a:pPr marL="285750" indent="-285750" algn="l">
              <a:buFont typeface="Wingdings" panose="05000000000000000000" pitchFamily="2" charset="2"/>
              <a:buChar char="Ø"/>
            </a:pPr>
            <a:r>
              <a:rPr lang="en-GB" sz="1600" dirty="0"/>
              <a:t>Prototype EBIS source under commissioning</a:t>
            </a:r>
          </a:p>
          <a:p>
            <a:pPr marL="285750" indent="-285750" algn="l">
              <a:buFont typeface="Wingdings" panose="05000000000000000000" pitchFamily="2" charset="2"/>
              <a:buChar char="Ø"/>
            </a:pPr>
            <a:r>
              <a:rPr lang="en-GB" sz="1600" dirty="0"/>
              <a:t>RFQ designed, agreement with CIEMAT for construction in Spain</a:t>
            </a:r>
          </a:p>
          <a:p>
            <a:pPr marL="285750" indent="-285750" algn="l">
              <a:buFont typeface="Wingdings" panose="05000000000000000000" pitchFamily="2" charset="2"/>
              <a:buChar char="Ø"/>
            </a:pPr>
            <a:r>
              <a:rPr lang="en-GB" sz="1600" dirty="0"/>
              <a:t>Test stand being prepared at CERN for test of the injector using a He-source provided by a donor, in collaboration with Sarajevo Univ. and ITRE (Slovenia)  </a:t>
            </a:r>
          </a:p>
        </p:txBody>
      </p:sp>
      <p:sp>
        <p:nvSpPr>
          <p:cNvPr id="19" name="TextBox 18">
            <a:extLst>
              <a:ext uri="{FF2B5EF4-FFF2-40B4-BE49-F238E27FC236}">
                <a16:creationId xmlns:a16="http://schemas.microsoft.com/office/drawing/2014/main" id="{2E5A9175-60B0-4602-A098-3698F3A223DD}"/>
              </a:ext>
            </a:extLst>
          </p:cNvPr>
          <p:cNvSpPr txBox="1"/>
          <p:nvPr/>
        </p:nvSpPr>
        <p:spPr>
          <a:xfrm>
            <a:off x="9336139" y="3934927"/>
            <a:ext cx="2452661" cy="811367"/>
          </a:xfrm>
          <a:prstGeom prst="rect">
            <a:avLst/>
          </a:prstGeom>
        </p:spPr>
        <p:style>
          <a:lnRef idx="1">
            <a:schemeClr val="accent3"/>
          </a:lnRef>
          <a:fillRef idx="2">
            <a:schemeClr val="accent3"/>
          </a:fillRef>
          <a:effectRef idx="1">
            <a:schemeClr val="accent3"/>
          </a:effectRef>
          <a:fontRef idx="minor">
            <a:schemeClr val="dk1"/>
          </a:fontRef>
        </p:style>
        <p:txBody>
          <a:bodyPr wrap="square" lIns="72000" tIns="36000" rIns="72000" bIns="36000" rtlCol="0">
            <a:spAutoFit/>
          </a:bodyPr>
          <a:lstStyle/>
          <a:p>
            <a:pPr algn="l"/>
            <a:r>
              <a:rPr lang="fr-CH" sz="1600" dirty="0" err="1"/>
              <a:t>Acceleration</a:t>
            </a:r>
            <a:r>
              <a:rPr lang="fr-CH" sz="1600" dirty="0"/>
              <a:t> of </a:t>
            </a:r>
            <a:r>
              <a:rPr lang="fr-CH" sz="1600" dirty="0" err="1">
                <a:solidFill>
                  <a:srgbClr val="FF0000"/>
                </a:solidFill>
              </a:rPr>
              <a:t>fully</a:t>
            </a:r>
            <a:r>
              <a:rPr lang="fr-CH" sz="1600" dirty="0">
                <a:solidFill>
                  <a:srgbClr val="FF0000"/>
                </a:solidFill>
              </a:rPr>
              <a:t> </a:t>
            </a:r>
            <a:r>
              <a:rPr lang="fr-CH" sz="1600" dirty="0" err="1">
                <a:solidFill>
                  <a:srgbClr val="FF0000"/>
                </a:solidFill>
              </a:rPr>
              <a:t>stripped</a:t>
            </a:r>
            <a:r>
              <a:rPr lang="fr-CH" sz="1600" dirty="0">
                <a:solidFill>
                  <a:srgbClr val="FF0000"/>
                </a:solidFill>
              </a:rPr>
              <a:t> </a:t>
            </a:r>
            <a:r>
              <a:rPr lang="fr-CH" sz="1600" dirty="0"/>
              <a:t>Carbon </a:t>
            </a:r>
            <a:r>
              <a:rPr lang="fr-CH" sz="1600" dirty="0" err="1"/>
              <a:t>with</a:t>
            </a:r>
            <a:r>
              <a:rPr lang="fr-CH" sz="1600" dirty="0"/>
              <a:t> </a:t>
            </a:r>
            <a:r>
              <a:rPr lang="fr-CH" sz="1600" dirty="0">
                <a:solidFill>
                  <a:srgbClr val="FF0000"/>
                </a:solidFill>
              </a:rPr>
              <a:t>750MHz/3GHz </a:t>
            </a:r>
            <a:r>
              <a:rPr lang="fr-CH" sz="1600" dirty="0"/>
              <a:t>structures</a:t>
            </a:r>
            <a:endParaRPr lang="en-GB" sz="1600" dirty="0"/>
          </a:p>
        </p:txBody>
      </p:sp>
      <p:pic>
        <p:nvPicPr>
          <p:cNvPr id="20" name="Picture 19">
            <a:extLst>
              <a:ext uri="{FF2B5EF4-FFF2-40B4-BE49-F238E27FC236}">
                <a16:creationId xmlns:a16="http://schemas.microsoft.com/office/drawing/2014/main" id="{C525AEA6-136B-4C88-990A-5A993A146C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3747" y="4040804"/>
            <a:ext cx="4208253" cy="2104127"/>
          </a:xfrm>
          <a:prstGeom prst="rect">
            <a:avLst/>
          </a:prstGeom>
        </p:spPr>
      </p:pic>
      <p:sp>
        <p:nvSpPr>
          <p:cNvPr id="5" name="TextBox 4">
            <a:extLst>
              <a:ext uri="{FF2B5EF4-FFF2-40B4-BE49-F238E27FC236}">
                <a16:creationId xmlns:a16="http://schemas.microsoft.com/office/drawing/2014/main" id="{E35BF3EB-274C-5390-AF34-08BD062ED268}"/>
              </a:ext>
            </a:extLst>
          </p:cNvPr>
          <p:cNvSpPr txBox="1"/>
          <p:nvPr/>
        </p:nvSpPr>
        <p:spPr>
          <a:xfrm>
            <a:off x="6658339" y="1033186"/>
            <a:ext cx="1643399" cy="276999"/>
          </a:xfrm>
          <a:prstGeom prst="rect">
            <a:avLst/>
          </a:prstGeom>
          <a:noFill/>
        </p:spPr>
        <p:txBody>
          <a:bodyPr wrap="none" rtlCol="0">
            <a:spAutoFit/>
          </a:bodyPr>
          <a:lstStyle/>
          <a:p>
            <a:r>
              <a:rPr lang="it-IT" sz="1200" i="1" dirty="0"/>
              <a:t>A. Lombardi (CERN)</a:t>
            </a:r>
            <a:endParaRPr lang="en-US" sz="1200" i="1" dirty="0"/>
          </a:p>
        </p:txBody>
      </p:sp>
      <p:pic>
        <p:nvPicPr>
          <p:cNvPr id="2" name="Picture 1">
            <a:extLst>
              <a:ext uri="{FF2B5EF4-FFF2-40B4-BE49-F238E27FC236}">
                <a16:creationId xmlns:a16="http://schemas.microsoft.com/office/drawing/2014/main" id="{A95D0BD0-0DD5-210D-078A-69568D0C6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850" y="1779837"/>
            <a:ext cx="2330456" cy="1967179"/>
          </a:xfrm>
          <a:prstGeom prst="rect">
            <a:avLst/>
          </a:prstGeom>
        </p:spPr>
      </p:pic>
    </p:spTree>
    <p:extLst>
      <p:ext uri="{BB962C8B-B14F-4D97-AF65-F5344CB8AC3E}">
        <p14:creationId xmlns:p14="http://schemas.microsoft.com/office/powerpoint/2010/main" val="108235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3DEBE29-8EEE-F668-58C2-2768412B1707}"/>
              </a:ext>
            </a:extLst>
          </p:cNvPr>
          <p:cNvSpPr/>
          <p:nvPr/>
        </p:nvSpPr>
        <p:spPr>
          <a:xfrm>
            <a:off x="243727" y="4334649"/>
            <a:ext cx="11566122" cy="21076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B4B1E996-A910-4AAB-9B36-E3F297E0FA6B}"/>
              </a:ext>
            </a:extLst>
          </p:cNvPr>
          <p:cNvSpPr>
            <a:spLocks noGrp="1"/>
          </p:cNvSpPr>
          <p:nvPr>
            <p:ph type="title"/>
          </p:nvPr>
        </p:nvSpPr>
        <p:spPr/>
        <p:txBody>
          <a:bodyPr/>
          <a:lstStyle/>
          <a:p>
            <a:r>
              <a:rPr lang="en-GB" sz="4000" dirty="0"/>
              <a:t>Gantries: superconducting ion gantry, </a:t>
            </a:r>
            <a:r>
              <a:rPr lang="en-GB" sz="4000" dirty="0" err="1"/>
              <a:t>gatoroid</a:t>
            </a:r>
            <a:endParaRPr lang="en-GB" sz="4000" dirty="0"/>
          </a:p>
        </p:txBody>
      </p:sp>
      <p:sp>
        <p:nvSpPr>
          <p:cNvPr id="6" name="Slide Number Placeholder 5">
            <a:extLst>
              <a:ext uri="{FF2B5EF4-FFF2-40B4-BE49-F238E27FC236}">
                <a16:creationId xmlns:a16="http://schemas.microsoft.com/office/drawing/2014/main" id="{0AAB2789-1949-4616-9BF0-6577314EA7EB}"/>
              </a:ext>
            </a:extLst>
          </p:cNvPr>
          <p:cNvSpPr>
            <a:spLocks noGrp="1"/>
          </p:cNvSpPr>
          <p:nvPr>
            <p:ph type="sldNum" sz="quarter" idx="12"/>
          </p:nvPr>
        </p:nvSpPr>
        <p:spPr>
          <a:xfrm>
            <a:off x="11128594" y="6077217"/>
            <a:ext cx="681254" cy="365125"/>
          </a:xfrm>
        </p:spPr>
        <p:txBody>
          <a:bodyPr/>
          <a:lstStyle/>
          <a:p>
            <a:fld id="{36B5EA5A-BC32-A742-B11B-8E7414D5B535}" type="slidenum">
              <a:rPr lang="en-US" smtClean="0"/>
              <a:pPr/>
              <a:t>29</a:t>
            </a:fld>
            <a:endParaRPr lang="en-US" dirty="0"/>
          </a:p>
        </p:txBody>
      </p:sp>
      <p:sp>
        <p:nvSpPr>
          <p:cNvPr id="9" name="TextBox 8">
            <a:extLst>
              <a:ext uri="{FF2B5EF4-FFF2-40B4-BE49-F238E27FC236}">
                <a16:creationId xmlns:a16="http://schemas.microsoft.com/office/drawing/2014/main" id="{728E2E05-579C-4AD7-9C66-858D190946F1}"/>
              </a:ext>
            </a:extLst>
          </p:cNvPr>
          <p:cNvSpPr txBox="1"/>
          <p:nvPr/>
        </p:nvSpPr>
        <p:spPr>
          <a:xfrm>
            <a:off x="243727" y="1089934"/>
            <a:ext cx="2128770" cy="2923877"/>
          </a:xfrm>
          <a:prstGeom prst="rect">
            <a:avLst/>
          </a:prstGeom>
          <a:noFill/>
        </p:spPr>
        <p:txBody>
          <a:bodyPr wrap="square" lIns="0" tIns="0" rIns="0" bIns="0" rtlCol="0">
            <a:spAutoFit/>
          </a:bodyPr>
          <a:lstStyle/>
          <a:p>
            <a:pPr algn="l"/>
            <a:r>
              <a:rPr lang="en-GB" b="1" dirty="0"/>
              <a:t>Development of a rotating SC gantry for Carbon ions</a:t>
            </a:r>
            <a:r>
              <a:rPr lang="en-GB" dirty="0"/>
              <a:t>:</a:t>
            </a:r>
          </a:p>
          <a:p>
            <a:pPr marL="285750" indent="-285750" algn="l">
              <a:spcBef>
                <a:spcPts val="600"/>
              </a:spcBef>
              <a:buFont typeface="Wingdings" panose="05000000000000000000" pitchFamily="2" charset="2"/>
              <a:buChar char="Ø"/>
            </a:pPr>
            <a:r>
              <a:rPr lang="en-GB" sz="1400" dirty="0"/>
              <a:t>CERN-INFN-CNAO-MedAustron: magnets, dose delivery, range verification, scanning system.</a:t>
            </a:r>
          </a:p>
          <a:p>
            <a:pPr marL="285750" indent="-285750" algn="l">
              <a:spcBef>
                <a:spcPts val="600"/>
              </a:spcBef>
              <a:buFont typeface="Wingdings" panose="05000000000000000000" pitchFamily="2" charset="2"/>
              <a:buChar char="Ø"/>
            </a:pPr>
            <a:r>
              <a:rPr lang="en-GB" sz="1400" dirty="0"/>
              <a:t>HITRIplus EU project (CNAO, RTU, SEEIIST, CERN: optics and mechanics design.</a:t>
            </a:r>
          </a:p>
        </p:txBody>
      </p:sp>
      <p:cxnSp>
        <p:nvCxnSpPr>
          <p:cNvPr id="13" name="Straight Arrow Connector 12">
            <a:extLst>
              <a:ext uri="{FF2B5EF4-FFF2-40B4-BE49-F238E27FC236}">
                <a16:creationId xmlns:a16="http://schemas.microsoft.com/office/drawing/2014/main" id="{B19057A8-D557-4FAB-A0C6-FB0EAE6D9050}"/>
              </a:ext>
            </a:extLst>
          </p:cNvPr>
          <p:cNvCxnSpPr>
            <a:cxnSpLocks/>
          </p:cNvCxnSpPr>
          <p:nvPr/>
        </p:nvCxnSpPr>
        <p:spPr>
          <a:xfrm flipH="1">
            <a:off x="5624354" y="1753325"/>
            <a:ext cx="561179" cy="79854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B4731A8-AA4E-1C55-B0E5-E1224FC0996C}"/>
              </a:ext>
            </a:extLst>
          </p:cNvPr>
          <p:cNvSpPr txBox="1"/>
          <p:nvPr/>
        </p:nvSpPr>
        <p:spPr>
          <a:xfrm>
            <a:off x="8818800" y="1753325"/>
            <a:ext cx="3373200" cy="461665"/>
          </a:xfrm>
          <a:prstGeom prst="rect">
            <a:avLst/>
          </a:prstGeom>
          <a:noFill/>
        </p:spPr>
        <p:txBody>
          <a:bodyPr wrap="square" lIns="0" tIns="0" rIns="0" bIns="0" rtlCol="0">
            <a:spAutoFit/>
          </a:bodyPr>
          <a:lstStyle/>
          <a:p>
            <a:pPr algn="l"/>
            <a:r>
              <a:rPr lang="fr-CH" dirty="0"/>
              <a:t>4 magnets 45</a:t>
            </a:r>
            <a:r>
              <a:rPr lang="fr-CH" baseline="30000" dirty="0"/>
              <a:t>0</a:t>
            </a:r>
            <a:r>
              <a:rPr lang="fr-CH" dirty="0"/>
              <a:t>, 360</a:t>
            </a:r>
            <a:r>
              <a:rPr lang="fr-CH" baseline="30000" dirty="0"/>
              <a:t>0 </a:t>
            </a:r>
            <a:r>
              <a:rPr lang="fr-CH" dirty="0"/>
              <a:t>rotation</a:t>
            </a:r>
            <a:endParaRPr lang="fr-CH" baseline="30000" dirty="0"/>
          </a:p>
          <a:p>
            <a:pPr algn="l"/>
            <a:endParaRPr lang="en-GB" baseline="30000" dirty="0"/>
          </a:p>
        </p:txBody>
      </p:sp>
      <p:pic>
        <p:nvPicPr>
          <p:cNvPr id="5" name="Picture 4">
            <a:extLst>
              <a:ext uri="{FF2B5EF4-FFF2-40B4-BE49-F238E27FC236}">
                <a16:creationId xmlns:a16="http://schemas.microsoft.com/office/drawing/2014/main" id="{39AA09DB-0643-75C4-D12F-427B0B833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741" y="2188271"/>
            <a:ext cx="3642550" cy="1984796"/>
          </a:xfrm>
          <a:prstGeom prst="rect">
            <a:avLst/>
          </a:prstGeom>
        </p:spPr>
      </p:pic>
      <p:sp>
        <p:nvSpPr>
          <p:cNvPr id="7" name="TextBox 6">
            <a:extLst>
              <a:ext uri="{FF2B5EF4-FFF2-40B4-BE49-F238E27FC236}">
                <a16:creationId xmlns:a16="http://schemas.microsoft.com/office/drawing/2014/main" id="{06FE2E81-4E28-AB6F-A922-A0941873303C}"/>
              </a:ext>
            </a:extLst>
          </p:cNvPr>
          <p:cNvSpPr txBox="1"/>
          <p:nvPr/>
        </p:nvSpPr>
        <p:spPr>
          <a:xfrm>
            <a:off x="9159341" y="1088696"/>
            <a:ext cx="2516048" cy="461665"/>
          </a:xfrm>
          <a:prstGeom prst="rect">
            <a:avLst/>
          </a:prstGeom>
          <a:noFill/>
        </p:spPr>
        <p:txBody>
          <a:bodyPr wrap="square" rtlCol="0">
            <a:spAutoFit/>
          </a:bodyPr>
          <a:lstStyle/>
          <a:p>
            <a:r>
              <a:rPr lang="it-IT" sz="1200" i="1" dirty="0" err="1"/>
              <a:t>Courtesy</a:t>
            </a:r>
            <a:r>
              <a:rPr lang="it-IT" sz="1200" i="1" dirty="0"/>
              <a:t> L. Piacentini (CERN, RTU), E. Felcini, M. Pullia (CNAO)</a:t>
            </a:r>
            <a:endParaRPr lang="en-US" sz="1200" i="1" dirty="0"/>
          </a:p>
        </p:txBody>
      </p:sp>
      <p:pic>
        <p:nvPicPr>
          <p:cNvPr id="12" name="Picture 11">
            <a:extLst>
              <a:ext uri="{FF2B5EF4-FFF2-40B4-BE49-F238E27FC236}">
                <a16:creationId xmlns:a16="http://schemas.microsoft.com/office/drawing/2014/main" id="{BD9A626B-9357-D3AB-3CCA-E00FA83D4EB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44596" y="4412097"/>
            <a:ext cx="2230793" cy="1921624"/>
          </a:xfrm>
          <a:prstGeom prst="rect">
            <a:avLst/>
          </a:prstGeom>
        </p:spPr>
      </p:pic>
      <p:sp>
        <p:nvSpPr>
          <p:cNvPr id="14" name="TextBox 13">
            <a:extLst>
              <a:ext uri="{FF2B5EF4-FFF2-40B4-BE49-F238E27FC236}">
                <a16:creationId xmlns:a16="http://schemas.microsoft.com/office/drawing/2014/main" id="{161B5E15-7D45-8583-85C8-BC7C693C2CB8}"/>
              </a:ext>
            </a:extLst>
          </p:cNvPr>
          <p:cNvSpPr txBox="1"/>
          <p:nvPr/>
        </p:nvSpPr>
        <p:spPr>
          <a:xfrm>
            <a:off x="6925432" y="4449489"/>
            <a:ext cx="2384704" cy="1831271"/>
          </a:xfrm>
          <a:prstGeom prst="rect">
            <a:avLst/>
          </a:prstGeom>
          <a:noFill/>
        </p:spPr>
        <p:txBody>
          <a:bodyPr wrap="square" lIns="0" tIns="0" rIns="0" bIns="0" rtlCol="0">
            <a:spAutoFit/>
          </a:bodyPr>
          <a:lstStyle/>
          <a:p>
            <a:pPr algn="l"/>
            <a:r>
              <a:rPr lang="en-US" sz="1400" dirty="0"/>
              <a:t>VHEE version of the Gatoroid gantry, based on normal conducting magnets.</a:t>
            </a:r>
          </a:p>
          <a:p>
            <a:pPr algn="l"/>
            <a:r>
              <a:rPr lang="en-US" sz="1400" dirty="0"/>
              <a:t>Inherent FLASH capability with multidirectional treatment.  </a:t>
            </a:r>
          </a:p>
          <a:p>
            <a:pPr algn="l"/>
            <a:r>
              <a:rPr lang="en-US" sz="1400" dirty="0"/>
              <a:t>Being designed at CERN.</a:t>
            </a:r>
          </a:p>
          <a:p>
            <a:pPr algn="l"/>
            <a:endParaRPr lang="en-US" sz="1050" dirty="0"/>
          </a:p>
          <a:p>
            <a:pPr algn="l"/>
            <a:r>
              <a:rPr lang="en-US" sz="1050" dirty="0"/>
              <a:t>(image courtesy T. </a:t>
            </a:r>
            <a:r>
              <a:rPr lang="en-US" sz="1050" dirty="0" err="1"/>
              <a:t>Lehtinen</a:t>
            </a:r>
            <a:r>
              <a:rPr lang="en-US" sz="1050" dirty="0"/>
              <a:t>, L. Bottura)</a:t>
            </a:r>
            <a:endParaRPr lang="en-GB" sz="1050" dirty="0"/>
          </a:p>
        </p:txBody>
      </p:sp>
      <p:pic>
        <p:nvPicPr>
          <p:cNvPr id="16" name="Picture 6" descr="Diagram&#10;&#10;Description automatically generated">
            <a:extLst>
              <a:ext uri="{FF2B5EF4-FFF2-40B4-BE49-F238E27FC236}">
                <a16:creationId xmlns:a16="http://schemas.microsoft.com/office/drawing/2014/main" id="{1ABBD2CC-8D03-47EA-B02E-10D1F0526C27}"/>
              </a:ext>
            </a:extLst>
          </p:cNvPr>
          <p:cNvPicPr>
            <a:picLocks noChangeAspect="1"/>
          </p:cNvPicPr>
          <p:nvPr/>
        </p:nvPicPr>
        <p:blipFill>
          <a:blip r:embed="rId6"/>
          <a:stretch>
            <a:fillRect/>
          </a:stretch>
        </p:blipFill>
        <p:spPr>
          <a:xfrm>
            <a:off x="3822391" y="4412097"/>
            <a:ext cx="2912657" cy="1974253"/>
          </a:xfrm>
          <a:prstGeom prst="rect">
            <a:avLst/>
          </a:prstGeom>
        </p:spPr>
      </p:pic>
      <p:sp>
        <p:nvSpPr>
          <p:cNvPr id="17" name="TextBox 16">
            <a:extLst>
              <a:ext uri="{FF2B5EF4-FFF2-40B4-BE49-F238E27FC236}">
                <a16:creationId xmlns:a16="http://schemas.microsoft.com/office/drawing/2014/main" id="{363F7301-0F20-07AA-9537-54C2730FDCE8}"/>
              </a:ext>
            </a:extLst>
          </p:cNvPr>
          <p:cNvSpPr txBox="1"/>
          <p:nvPr/>
        </p:nvSpPr>
        <p:spPr>
          <a:xfrm>
            <a:off x="494697" y="4434100"/>
            <a:ext cx="3137310" cy="1862048"/>
          </a:xfrm>
          <a:prstGeom prst="rect">
            <a:avLst/>
          </a:prstGeom>
          <a:noFill/>
        </p:spPr>
        <p:txBody>
          <a:bodyPr wrap="square" lIns="0" tIns="0" rIns="0" bIns="0" rtlCol="0">
            <a:spAutoFit/>
          </a:bodyPr>
          <a:lstStyle/>
          <a:p>
            <a:pPr algn="l"/>
            <a:r>
              <a:rPr lang="en-GB" b="1" dirty="0"/>
              <a:t>Development of a toroidal gantry (Gatoroid) </a:t>
            </a:r>
            <a:r>
              <a:rPr lang="en-GB" dirty="0"/>
              <a:t>at CERN.</a:t>
            </a:r>
          </a:p>
          <a:p>
            <a:pPr marL="285750" indent="-285750" algn="l">
              <a:spcBef>
                <a:spcPts val="600"/>
              </a:spcBef>
              <a:buFont typeface="Wingdings" panose="05000000000000000000" pitchFamily="2" charset="2"/>
              <a:buChar char="Ø"/>
            </a:pPr>
            <a:r>
              <a:rPr lang="en-GB" sz="1600" dirty="0"/>
              <a:t>Explored proton and carbon versions, now concentrates on a non-superconducting version for electrons, to be tested with low-energy protons.</a:t>
            </a:r>
          </a:p>
        </p:txBody>
      </p:sp>
      <p:pic>
        <p:nvPicPr>
          <p:cNvPr id="8" name="Hall assembly gantry rotation-converted">
            <a:hlinkClick r:id="" action="ppaction://media"/>
            <a:extLst>
              <a:ext uri="{FF2B5EF4-FFF2-40B4-BE49-F238E27FC236}">
                <a16:creationId xmlns:a16="http://schemas.microsoft.com/office/drawing/2014/main" id="{318174BA-23FE-0CF8-C280-D462E072C7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17311" y="962031"/>
            <a:ext cx="5802906" cy="3264135"/>
          </a:xfrm>
          <a:prstGeom prst="rect">
            <a:avLst/>
          </a:prstGeom>
        </p:spPr>
      </p:pic>
    </p:spTree>
    <p:extLst>
      <p:ext uri="{BB962C8B-B14F-4D97-AF65-F5344CB8AC3E}">
        <p14:creationId xmlns:p14="http://schemas.microsoft.com/office/powerpoint/2010/main" val="310664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9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91214"/>
          </a:xfrm>
          <a:solidFill>
            <a:srgbClr val="FFC000"/>
          </a:solidFill>
        </p:spPr>
        <p:txBody>
          <a:bodyPr anchor="ctr">
            <a:noAutofit/>
          </a:bodyPr>
          <a:lstStyle/>
          <a:p>
            <a:pPr marL="360000">
              <a:spcBef>
                <a:spcPts val="0"/>
              </a:spcBef>
            </a:pPr>
            <a:r>
              <a:rPr lang="en-US" dirty="0"/>
              <a:t>Particle accelerators: a formidable tool for medicine</a:t>
            </a:r>
            <a:endParaRPr lang="en-GB"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a:t>
            </a:fld>
            <a:endParaRPr lang="en-US" dirty="0"/>
          </a:p>
        </p:txBody>
      </p:sp>
      <p:sp>
        <p:nvSpPr>
          <p:cNvPr id="8" name="TextBox 7"/>
          <p:cNvSpPr txBox="1"/>
          <p:nvPr/>
        </p:nvSpPr>
        <p:spPr>
          <a:xfrm>
            <a:off x="681358" y="1091906"/>
            <a:ext cx="3077305" cy="255454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457200">
              <a:spcAft>
                <a:spcPts val="600"/>
              </a:spcAft>
            </a:pPr>
            <a:r>
              <a:rPr lang="en-GB" sz="2000" dirty="0">
                <a:solidFill>
                  <a:prstClr val="black"/>
                </a:solidFill>
                <a:latin typeface="Calibri"/>
              </a:rPr>
              <a:t>Accelerators are the way to realise the old dream of a </a:t>
            </a:r>
            <a:r>
              <a:rPr lang="en-GB" sz="2000" b="1" dirty="0">
                <a:solidFill>
                  <a:srgbClr val="C00000"/>
                </a:solidFill>
                <a:latin typeface="Calibri"/>
              </a:rPr>
              <a:t>bloodless surgery and imaging</a:t>
            </a:r>
            <a:r>
              <a:rPr lang="en-GB" sz="2000" dirty="0">
                <a:solidFill>
                  <a:prstClr val="black"/>
                </a:solidFill>
                <a:latin typeface="Calibri"/>
              </a:rPr>
              <a:t>: penetrate into the human body to </a:t>
            </a:r>
            <a:r>
              <a:rPr lang="en-GB" sz="2000" dirty="0">
                <a:solidFill>
                  <a:srgbClr val="C00000"/>
                </a:solidFill>
                <a:latin typeface="Calibri"/>
              </a:rPr>
              <a:t>treat diseases </a:t>
            </a:r>
            <a:r>
              <a:rPr lang="en-GB" sz="2000" dirty="0">
                <a:solidFill>
                  <a:prstClr val="black"/>
                </a:solidFill>
                <a:latin typeface="Calibri"/>
              </a:rPr>
              <a:t>and to </a:t>
            </a:r>
            <a:r>
              <a:rPr lang="en-GB" sz="2000" dirty="0">
                <a:solidFill>
                  <a:srgbClr val="C00000"/>
                </a:solidFill>
                <a:latin typeface="Calibri"/>
              </a:rPr>
              <a:t>observe internal organs</a:t>
            </a:r>
            <a:r>
              <a:rPr lang="en-GB" sz="2000" dirty="0">
                <a:solidFill>
                  <a:prstClr val="black"/>
                </a:solidFill>
                <a:latin typeface="Calibri"/>
              </a:rPr>
              <a:t> without using surgical tools.</a:t>
            </a:r>
          </a:p>
        </p:txBody>
      </p:sp>
      <p:pic>
        <p:nvPicPr>
          <p:cNvPr id="19" name="Picture 18">
            <a:extLst>
              <a:ext uri="{FF2B5EF4-FFF2-40B4-BE49-F238E27FC236}">
                <a16:creationId xmlns:a16="http://schemas.microsoft.com/office/drawing/2014/main" id="{49C6A30D-8324-43CF-AC63-7C120D9F70F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97320" y="1284995"/>
            <a:ext cx="6572221" cy="3401879"/>
          </a:xfrm>
          <a:prstGeom prst="rect">
            <a:avLst/>
          </a:prstGeom>
        </p:spPr>
      </p:pic>
      <p:sp>
        <p:nvSpPr>
          <p:cNvPr id="21" name="TextBox 20">
            <a:extLst>
              <a:ext uri="{FF2B5EF4-FFF2-40B4-BE49-F238E27FC236}">
                <a16:creationId xmlns:a16="http://schemas.microsoft.com/office/drawing/2014/main" id="{A4F11A24-8D94-43AC-A5A0-054311E9A35E}"/>
              </a:ext>
            </a:extLst>
          </p:cNvPr>
          <p:cNvSpPr txBox="1"/>
          <p:nvPr/>
        </p:nvSpPr>
        <p:spPr>
          <a:xfrm rot="5400000">
            <a:off x="9825931" y="2159886"/>
            <a:ext cx="2144005"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CH" sz="1400" dirty="0"/>
              <a:t>Cancer </a:t>
            </a:r>
            <a:r>
              <a:rPr lang="fr-CH" sz="1400" dirty="0" err="1"/>
              <a:t>treatment</a:t>
            </a:r>
            <a:endParaRPr lang="en-GB" sz="1400" dirty="0"/>
          </a:p>
        </p:txBody>
      </p:sp>
      <p:sp>
        <p:nvSpPr>
          <p:cNvPr id="23" name="TextBox 22">
            <a:extLst>
              <a:ext uri="{FF2B5EF4-FFF2-40B4-BE49-F238E27FC236}">
                <a16:creationId xmlns:a16="http://schemas.microsoft.com/office/drawing/2014/main" id="{9F50E73D-A859-4100-837C-268F643C9A6E}"/>
              </a:ext>
            </a:extLst>
          </p:cNvPr>
          <p:cNvSpPr txBox="1"/>
          <p:nvPr/>
        </p:nvSpPr>
        <p:spPr>
          <a:xfrm rot="5400000">
            <a:off x="10623325" y="3773341"/>
            <a:ext cx="685800" cy="26161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CH" sz="1100" dirty="0"/>
              <a:t>Imaging</a:t>
            </a:r>
            <a:endParaRPr lang="en-GB" sz="1100" dirty="0"/>
          </a:p>
        </p:txBody>
      </p:sp>
      <p:sp>
        <p:nvSpPr>
          <p:cNvPr id="25" name="TextBox 24">
            <a:extLst>
              <a:ext uri="{FF2B5EF4-FFF2-40B4-BE49-F238E27FC236}">
                <a16:creationId xmlns:a16="http://schemas.microsoft.com/office/drawing/2014/main" id="{07EFC904-A8E2-4ECC-BE5F-FFEC3789B9D9}"/>
              </a:ext>
            </a:extLst>
          </p:cNvPr>
          <p:cNvSpPr txBox="1"/>
          <p:nvPr/>
        </p:nvSpPr>
        <p:spPr>
          <a:xfrm rot="5400000">
            <a:off x="10070585" y="3944378"/>
            <a:ext cx="995995" cy="43088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CH" sz="1050" dirty="0"/>
              <a:t>New cancer </a:t>
            </a:r>
            <a:r>
              <a:rPr lang="fr-CH" sz="1050" dirty="0" err="1"/>
              <a:t>treatments</a:t>
            </a:r>
            <a:endParaRPr lang="en-GB" sz="1050" dirty="0"/>
          </a:p>
        </p:txBody>
      </p:sp>
      <p:sp>
        <p:nvSpPr>
          <p:cNvPr id="27" name="TextBox 26">
            <a:extLst>
              <a:ext uri="{FF2B5EF4-FFF2-40B4-BE49-F238E27FC236}">
                <a16:creationId xmlns:a16="http://schemas.microsoft.com/office/drawing/2014/main" id="{3B5230D4-0EE6-4B70-894A-377FC51CF783}"/>
              </a:ext>
            </a:extLst>
          </p:cNvPr>
          <p:cNvSpPr txBox="1"/>
          <p:nvPr/>
        </p:nvSpPr>
        <p:spPr>
          <a:xfrm>
            <a:off x="5742031" y="5118600"/>
            <a:ext cx="5459709"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GB" dirty="0"/>
              <a:t>≈ 16’000 particle accelerators operating for medicine worldwide, in cancer therapy and imaging </a:t>
            </a:r>
          </a:p>
        </p:txBody>
      </p:sp>
      <p:sp>
        <p:nvSpPr>
          <p:cNvPr id="13" name="Footer Placeholder 4">
            <a:extLst>
              <a:ext uri="{FF2B5EF4-FFF2-40B4-BE49-F238E27FC236}">
                <a16:creationId xmlns:a16="http://schemas.microsoft.com/office/drawing/2014/main" id="{B26BB002-FD9E-400C-9ED2-C786B69F9677}"/>
              </a:ext>
            </a:extLst>
          </p:cNvPr>
          <p:cNvSpPr txBox="1">
            <a:spLocks/>
          </p:cNvSpPr>
          <p:nvPr/>
        </p:nvSpPr>
        <p:spPr>
          <a:xfrm>
            <a:off x="4259262" y="6356350"/>
            <a:ext cx="657222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 Vretenar | NIMMS</a:t>
            </a:r>
          </a:p>
        </p:txBody>
      </p:sp>
      <p:sp>
        <p:nvSpPr>
          <p:cNvPr id="4" name="TextBox 3">
            <a:extLst>
              <a:ext uri="{FF2B5EF4-FFF2-40B4-BE49-F238E27FC236}">
                <a16:creationId xmlns:a16="http://schemas.microsoft.com/office/drawing/2014/main" id="{E156BDFE-7627-0FCC-DC89-C6347368B222}"/>
              </a:ext>
            </a:extLst>
          </p:cNvPr>
          <p:cNvSpPr txBox="1"/>
          <p:nvPr/>
        </p:nvSpPr>
        <p:spPr>
          <a:xfrm>
            <a:off x="11097030" y="1559950"/>
            <a:ext cx="903890" cy="3077766"/>
          </a:xfrm>
          <a:prstGeom prst="rect">
            <a:avLst/>
          </a:prstGeom>
          <a:noFill/>
        </p:spPr>
        <p:txBody>
          <a:bodyPr wrap="square" rtlCol="0">
            <a:spAutoFit/>
          </a:bodyPr>
          <a:lstStyle/>
          <a:p>
            <a:r>
              <a:rPr lang="fr-CH" sz="1200" dirty="0"/>
              <a:t>&gt; 150</a:t>
            </a:r>
          </a:p>
          <a:p>
            <a:r>
              <a:rPr lang="fr-CH" sz="1200" dirty="0"/>
              <a:t>12</a:t>
            </a:r>
          </a:p>
          <a:p>
            <a:endParaRPr lang="fr-CH" sz="1200" dirty="0"/>
          </a:p>
          <a:p>
            <a:r>
              <a:rPr lang="fr-CH" sz="1200" dirty="0"/>
              <a:t>&gt;300</a:t>
            </a:r>
          </a:p>
          <a:p>
            <a:endParaRPr lang="fr-CH" sz="800" dirty="0"/>
          </a:p>
          <a:p>
            <a:r>
              <a:rPr lang="fr-CH" sz="1200" dirty="0"/>
              <a:t>0</a:t>
            </a:r>
          </a:p>
          <a:p>
            <a:endParaRPr lang="fr-CH" sz="1200" dirty="0"/>
          </a:p>
          <a:p>
            <a:endParaRPr lang="fr-CH" sz="1200" dirty="0"/>
          </a:p>
          <a:p>
            <a:r>
              <a:rPr lang="fr-CH" sz="1200" dirty="0"/>
              <a:t>≈ 14’000</a:t>
            </a:r>
          </a:p>
          <a:p>
            <a:endParaRPr lang="fr-CH" sz="600" dirty="0"/>
          </a:p>
          <a:p>
            <a:r>
              <a:rPr lang="fr-CH" sz="1200" dirty="0"/>
              <a:t>7</a:t>
            </a:r>
          </a:p>
          <a:p>
            <a:endParaRPr lang="fr-CH" sz="1200" dirty="0"/>
          </a:p>
          <a:p>
            <a:endParaRPr lang="fr-CH" sz="700" dirty="0"/>
          </a:p>
          <a:p>
            <a:endParaRPr lang="fr-CH" sz="700" dirty="0"/>
          </a:p>
          <a:p>
            <a:r>
              <a:rPr lang="fr-CH" sz="1200" dirty="0"/>
              <a:t>≈ 1’500</a:t>
            </a:r>
          </a:p>
          <a:p>
            <a:endParaRPr lang="fr-CH" sz="1000" dirty="0"/>
          </a:p>
          <a:p>
            <a:endParaRPr lang="fr-CH" sz="1200" dirty="0"/>
          </a:p>
          <a:p>
            <a:r>
              <a:rPr lang="fr-CH" sz="1200" dirty="0"/>
              <a:t>0</a:t>
            </a:r>
          </a:p>
        </p:txBody>
      </p:sp>
      <p:sp>
        <p:nvSpPr>
          <p:cNvPr id="5" name="TextBox 4">
            <a:extLst>
              <a:ext uri="{FF2B5EF4-FFF2-40B4-BE49-F238E27FC236}">
                <a16:creationId xmlns:a16="http://schemas.microsoft.com/office/drawing/2014/main" id="{18416CF0-D293-472A-7FC7-7BF70C9E9411}"/>
              </a:ext>
            </a:extLst>
          </p:cNvPr>
          <p:cNvSpPr txBox="1"/>
          <p:nvPr/>
        </p:nvSpPr>
        <p:spPr>
          <a:xfrm>
            <a:off x="11155673" y="1172404"/>
            <a:ext cx="807510" cy="369332"/>
          </a:xfrm>
          <a:prstGeom prst="rect">
            <a:avLst/>
          </a:prstGeom>
          <a:noFill/>
        </p:spPr>
        <p:txBody>
          <a:bodyPr wrap="square" lIns="0" tIns="0" rIns="0" bIns="0" rtlCol="0">
            <a:spAutoFit/>
          </a:bodyPr>
          <a:lstStyle/>
          <a:p>
            <a:pPr algn="l"/>
            <a:r>
              <a:rPr lang="fr-CH" sz="1200" i="1" dirty="0"/>
              <a:t>Operating </a:t>
            </a:r>
            <a:r>
              <a:rPr lang="fr-CH" sz="1200" i="1" dirty="0" err="1"/>
              <a:t>facilities</a:t>
            </a:r>
            <a:endParaRPr lang="en-GB" sz="1200" i="1" dirty="0"/>
          </a:p>
        </p:txBody>
      </p:sp>
      <p:pic>
        <p:nvPicPr>
          <p:cNvPr id="7" name="Picture 6">
            <a:extLst>
              <a:ext uri="{FF2B5EF4-FFF2-40B4-BE49-F238E27FC236}">
                <a16:creationId xmlns:a16="http://schemas.microsoft.com/office/drawing/2014/main" id="{33B853B5-6135-F09A-FB9E-CA7B460BD2C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365" y="3823563"/>
            <a:ext cx="3077305" cy="2316623"/>
          </a:xfrm>
          <a:prstGeom prst="rect">
            <a:avLst/>
          </a:prstGeom>
        </p:spPr>
      </p:pic>
      <p:pic>
        <p:nvPicPr>
          <p:cNvPr id="3" name="Picture 2">
            <a:extLst>
              <a:ext uri="{FF2B5EF4-FFF2-40B4-BE49-F238E27FC236}">
                <a16:creationId xmlns:a16="http://schemas.microsoft.com/office/drawing/2014/main" id="{62724FFB-CD4A-F874-84D4-684C649BCF34}"/>
              </a:ext>
            </a:extLst>
          </p:cNvPr>
          <p:cNvPicPr>
            <a:picLocks noChangeAspect="1"/>
          </p:cNvPicPr>
          <p:nvPr/>
        </p:nvPicPr>
        <p:blipFill rotWithShape="1">
          <a:blip r:embed="rId5" cstate="screen">
            <a:alphaModFix amt="70000"/>
            <a:extLst>
              <a:ext uri="{28A0092B-C50C-407E-A947-70E740481C1C}">
                <a14:useLocalDpi xmlns:a14="http://schemas.microsoft.com/office/drawing/2010/main" val="0"/>
              </a:ext>
            </a:extLst>
          </a:blip>
          <a:srcRect/>
          <a:stretch/>
        </p:blipFill>
        <p:spPr>
          <a:xfrm>
            <a:off x="1253764" y="4008139"/>
            <a:ext cx="1932495" cy="1893040"/>
          </a:xfrm>
          <a:prstGeom prst="rect">
            <a:avLst/>
          </a:prstGeom>
        </p:spPr>
      </p:pic>
    </p:spTree>
    <p:extLst>
      <p:ext uri="{BB962C8B-B14F-4D97-AF65-F5344CB8AC3E}">
        <p14:creationId xmlns:p14="http://schemas.microsoft.com/office/powerpoint/2010/main" val="200874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D4B4D-7591-4201-B77C-3AC875FDD72E}"/>
              </a:ext>
            </a:extLst>
          </p:cNvPr>
          <p:cNvSpPr>
            <a:spLocks noGrp="1"/>
          </p:cNvSpPr>
          <p:nvPr>
            <p:ph type="title"/>
          </p:nvPr>
        </p:nvSpPr>
        <p:spPr>
          <a:xfrm>
            <a:off x="0" y="1"/>
            <a:ext cx="12192000" cy="794918"/>
          </a:xfrm>
        </p:spPr>
        <p:txBody>
          <a:bodyPr/>
          <a:lstStyle/>
          <a:p>
            <a:r>
              <a:rPr lang="en-US" dirty="0"/>
              <a:t>Outside NIMMS: FLASH with high energy electrons</a:t>
            </a:r>
            <a:endParaRPr lang="en-GB" dirty="0"/>
          </a:p>
        </p:txBody>
      </p:sp>
      <p:sp>
        <p:nvSpPr>
          <p:cNvPr id="4" name="Slide Number Placeholder 3">
            <a:extLst>
              <a:ext uri="{FF2B5EF4-FFF2-40B4-BE49-F238E27FC236}">
                <a16:creationId xmlns:a16="http://schemas.microsoft.com/office/drawing/2014/main" id="{03EA7B7F-EC21-45A0-939F-1C8AD7A17AB5}"/>
              </a:ext>
            </a:extLst>
          </p:cNvPr>
          <p:cNvSpPr>
            <a:spLocks noGrp="1"/>
          </p:cNvSpPr>
          <p:nvPr>
            <p:ph type="sldNum" sz="quarter" idx="4"/>
          </p:nvPr>
        </p:nvSpPr>
        <p:spPr/>
        <p:txBody>
          <a:bodyPr/>
          <a:lstStyle/>
          <a:p>
            <a:fld id="{17918391-D411-FE40-AAD7-861AE5233E0E}" type="slidenum">
              <a:rPr lang="en-US" smtClean="0"/>
              <a:pPr/>
              <a:t>30</a:t>
            </a:fld>
            <a:endParaRPr lang="en-US" dirty="0"/>
          </a:p>
        </p:txBody>
      </p:sp>
      <p:sp>
        <p:nvSpPr>
          <p:cNvPr id="5" name="TextBox 4">
            <a:extLst>
              <a:ext uri="{FF2B5EF4-FFF2-40B4-BE49-F238E27FC236}">
                <a16:creationId xmlns:a16="http://schemas.microsoft.com/office/drawing/2014/main" id="{D52E5E2F-05BC-4EBE-A81F-8116D916B9C4}"/>
              </a:ext>
            </a:extLst>
          </p:cNvPr>
          <p:cNvSpPr txBox="1"/>
          <p:nvPr/>
        </p:nvSpPr>
        <p:spPr>
          <a:xfrm>
            <a:off x="318556" y="944144"/>
            <a:ext cx="11263844" cy="984885"/>
          </a:xfrm>
          <a:prstGeom prst="rect">
            <a:avLst/>
          </a:prstGeom>
          <a:noFill/>
        </p:spPr>
        <p:txBody>
          <a:bodyPr wrap="square" lIns="0" tIns="0" rIns="0" bIns="0" rtlCol="0">
            <a:spAutoFit/>
          </a:bodyPr>
          <a:lstStyle/>
          <a:p>
            <a:pPr marL="285750" indent="-285750" algn="l">
              <a:buFont typeface="Wingdings" panose="05000000000000000000" pitchFamily="2" charset="2"/>
              <a:buChar char="Ø"/>
            </a:pPr>
            <a:r>
              <a:rPr lang="en-GB" sz="1600" dirty="0"/>
              <a:t>Treating tumours delivering radiation in short pulses at ultra-high dose rates appears to reduce toxicity to healthy tissue while maintaining tumour control. </a:t>
            </a:r>
          </a:p>
          <a:p>
            <a:pPr marL="285750" indent="-285750" algn="l">
              <a:buFont typeface="Wingdings" panose="05000000000000000000" pitchFamily="2" charset="2"/>
              <a:buChar char="Ø"/>
            </a:pPr>
            <a:r>
              <a:rPr lang="en-GB" sz="1600" dirty="0"/>
              <a:t>Dose delivered in </a:t>
            </a:r>
            <a:r>
              <a:rPr lang="en-GB" sz="1600" b="1" dirty="0">
                <a:solidFill>
                  <a:schemeClr val="accent3">
                    <a:lumMod val="75000"/>
                  </a:schemeClr>
                </a:solidFill>
              </a:rPr>
              <a:t>fractions of a second instead of several minutes</a:t>
            </a:r>
            <a:r>
              <a:rPr lang="en-GB" sz="1600" dirty="0"/>
              <a:t>.</a:t>
            </a:r>
          </a:p>
          <a:p>
            <a:pPr marL="285750" indent="-285750" algn="l">
              <a:buFont typeface="Wingdings" panose="05000000000000000000" pitchFamily="2" charset="2"/>
              <a:buChar char="Ø"/>
            </a:pPr>
            <a:r>
              <a:rPr lang="en-GB" sz="1600" dirty="0"/>
              <a:t>First observed in the 70’s, rediscovered in 2014 (</a:t>
            </a:r>
            <a:r>
              <a:rPr lang="en-GB" sz="1600" dirty="0" err="1"/>
              <a:t>Favaudon</a:t>
            </a:r>
            <a:r>
              <a:rPr lang="en-GB" sz="1600" dirty="0"/>
              <a:t> and </a:t>
            </a:r>
            <a:r>
              <a:rPr lang="en-GB" sz="1600" dirty="0" err="1"/>
              <a:t>Vozenin</a:t>
            </a:r>
            <a:r>
              <a:rPr lang="en-GB" sz="1600" dirty="0"/>
              <a:t>), 1st treatments 2014-18, 1st clinical trial in 2020.</a:t>
            </a:r>
          </a:p>
        </p:txBody>
      </p:sp>
      <p:sp>
        <p:nvSpPr>
          <p:cNvPr id="7" name="TextBox 6">
            <a:extLst>
              <a:ext uri="{FF2B5EF4-FFF2-40B4-BE49-F238E27FC236}">
                <a16:creationId xmlns:a16="http://schemas.microsoft.com/office/drawing/2014/main" id="{74B833A1-5DCF-E215-7F07-71CF29F6EA37}"/>
              </a:ext>
            </a:extLst>
          </p:cNvPr>
          <p:cNvSpPr txBox="1"/>
          <p:nvPr/>
        </p:nvSpPr>
        <p:spPr>
          <a:xfrm>
            <a:off x="195997" y="2026078"/>
            <a:ext cx="2718040" cy="4185761"/>
          </a:xfrm>
          <a:prstGeom prst="rect">
            <a:avLst/>
          </a:prstGeom>
        </p:spPr>
        <p:style>
          <a:lnRef idx="1">
            <a:schemeClr val="accent2"/>
          </a:lnRef>
          <a:fillRef idx="2">
            <a:schemeClr val="accent2"/>
          </a:fillRef>
          <a:effectRef idx="1">
            <a:schemeClr val="accent2"/>
          </a:effectRef>
          <a:fontRef idx="minor">
            <a:schemeClr val="dk1"/>
          </a:fontRef>
        </p:style>
        <p:txBody>
          <a:bodyPr wrap="square" lIns="72000" tIns="0" rIns="72000" bIns="0" rtlCol="0">
            <a:spAutoFit/>
          </a:bodyPr>
          <a:lstStyle/>
          <a:p>
            <a:pPr algn="l"/>
            <a:endParaRPr lang="en-US" sz="1600" dirty="0"/>
          </a:p>
          <a:p>
            <a:pPr algn="l"/>
            <a:endParaRPr lang="en-US" sz="1600" dirty="0"/>
          </a:p>
          <a:p>
            <a:pPr algn="l"/>
            <a:endParaRPr lang="en-US" sz="1600" dirty="0"/>
          </a:p>
          <a:p>
            <a:pPr algn="l"/>
            <a:endParaRPr lang="en-US" sz="1600" dirty="0"/>
          </a:p>
          <a:p>
            <a:pPr algn="l"/>
            <a:endParaRPr lang="en-US" sz="1600" dirty="0"/>
          </a:p>
          <a:p>
            <a:pPr algn="l"/>
            <a:endParaRPr lang="en-US" sz="1600" dirty="0"/>
          </a:p>
          <a:p>
            <a:pPr algn="l"/>
            <a:endParaRPr lang="en-US" sz="1600" dirty="0"/>
          </a:p>
          <a:p>
            <a:pPr algn="l"/>
            <a:r>
              <a:rPr lang="en-US" sz="1600" b="1" dirty="0">
                <a:latin typeface="Calibri" panose="020F0502020204030204" pitchFamily="34" charset="0"/>
                <a:cs typeface="Calibri" panose="020F0502020204030204" pitchFamily="34" charset="0"/>
              </a:rPr>
              <a:t>Balloon debate at FLASH conference 2022:</a:t>
            </a:r>
          </a:p>
          <a:p>
            <a:pPr algn="l"/>
            <a:r>
              <a:rPr lang="en-GB" sz="1600" dirty="0">
                <a:latin typeface="Calibri" panose="020F0502020204030204" pitchFamily="34" charset="0"/>
                <a:cs typeface="Calibri" panose="020F0502020204030204" pitchFamily="34" charset="0"/>
              </a:rPr>
              <a:t>Photon, electrons or protons, what has the best long-term potential for FLASH for clinical application? </a:t>
            </a:r>
          </a:p>
          <a:p>
            <a:pPr marL="285750" indent="-285750" algn="l">
              <a:buFont typeface="Arial" panose="020B0604020202020204" pitchFamily="34" charset="0"/>
              <a:buChar char="•"/>
            </a:pPr>
            <a:r>
              <a:rPr lang="en-GB" sz="1600" dirty="0">
                <a:latin typeface="Calibri" panose="020F0502020204030204" pitchFamily="34" charset="0"/>
                <a:cs typeface="Calibri" panose="020F0502020204030204" pitchFamily="34" charset="0"/>
              </a:rPr>
              <a:t>1</a:t>
            </a:r>
            <a:r>
              <a:rPr lang="en-GB" sz="1600" baseline="30000" dirty="0">
                <a:latin typeface="Calibri" panose="020F0502020204030204" pitchFamily="34" charset="0"/>
                <a:cs typeface="Calibri" panose="020F0502020204030204" pitchFamily="34" charset="0"/>
              </a:rPr>
              <a:t>st</a:t>
            </a:r>
            <a:r>
              <a:rPr lang="en-GB" sz="1600" dirty="0">
                <a:latin typeface="Calibri" panose="020F0502020204030204" pitchFamily="34" charset="0"/>
                <a:cs typeface="Calibri" panose="020F0502020204030204" pitchFamily="34" charset="0"/>
              </a:rPr>
              <a:t> vote: 37% protons, 33% electrons, 30% photons. </a:t>
            </a:r>
          </a:p>
          <a:p>
            <a:pPr marL="285750" indent="-285750" algn="l">
              <a:buFont typeface="Arial" panose="020B0604020202020204" pitchFamily="34" charset="0"/>
              <a:buChar char="•"/>
            </a:pPr>
            <a:r>
              <a:rPr lang="en-GB" sz="1600" dirty="0">
                <a:latin typeface="Calibri" panose="020F0502020204030204" pitchFamily="34" charset="0"/>
                <a:cs typeface="Calibri" panose="020F0502020204030204" pitchFamily="34" charset="0"/>
              </a:rPr>
              <a:t>2</a:t>
            </a:r>
            <a:r>
              <a:rPr lang="en-GB" sz="1600" baseline="30000" dirty="0">
                <a:latin typeface="Calibri" panose="020F0502020204030204" pitchFamily="34" charset="0"/>
                <a:cs typeface="Calibri" panose="020F0502020204030204" pitchFamily="34" charset="0"/>
              </a:rPr>
              <a:t>nd</a:t>
            </a:r>
            <a:r>
              <a:rPr lang="en-GB" sz="1600" dirty="0">
                <a:latin typeface="Calibri" panose="020F0502020204030204" pitchFamily="34" charset="0"/>
                <a:cs typeface="Calibri" panose="020F0502020204030204" pitchFamily="34" charset="0"/>
              </a:rPr>
              <a:t> vote: 53% electrons, 47% protons.</a:t>
            </a:r>
          </a:p>
        </p:txBody>
      </p:sp>
      <p:pic>
        <p:nvPicPr>
          <p:cNvPr id="12" name="Picture 11">
            <a:extLst>
              <a:ext uri="{FF2B5EF4-FFF2-40B4-BE49-F238E27FC236}">
                <a16:creationId xmlns:a16="http://schemas.microsoft.com/office/drawing/2014/main" id="{FA19597F-DA6E-14B0-29D1-D4E861BB58F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5104" y="2130868"/>
            <a:ext cx="2399825" cy="1499890"/>
          </a:xfrm>
          <a:prstGeom prst="rect">
            <a:avLst/>
          </a:prstGeom>
        </p:spPr>
      </p:pic>
      <p:pic>
        <p:nvPicPr>
          <p:cNvPr id="14" name="Picture 13">
            <a:extLst>
              <a:ext uri="{FF2B5EF4-FFF2-40B4-BE49-F238E27FC236}">
                <a16:creationId xmlns:a16="http://schemas.microsoft.com/office/drawing/2014/main" id="{EC1CD9BE-8AF3-8C7E-6DF5-E276429F8C2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14037" y="3138952"/>
            <a:ext cx="5588169" cy="3072887"/>
          </a:xfrm>
          <a:prstGeom prst="rect">
            <a:avLst/>
          </a:prstGeom>
        </p:spPr>
      </p:pic>
      <p:pic>
        <p:nvPicPr>
          <p:cNvPr id="15" name="Picture 14">
            <a:extLst>
              <a:ext uri="{FF2B5EF4-FFF2-40B4-BE49-F238E27FC236}">
                <a16:creationId xmlns:a16="http://schemas.microsoft.com/office/drawing/2014/main" id="{025E5F96-0E4C-41C3-2897-69BE89D1D37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16022" y="2430460"/>
            <a:ext cx="5010764" cy="450640"/>
          </a:xfrm>
          <a:prstGeom prst="rect">
            <a:avLst/>
          </a:prstGeom>
        </p:spPr>
      </p:pic>
      <p:sp>
        <p:nvSpPr>
          <p:cNvPr id="16" name="TextBox 15">
            <a:extLst>
              <a:ext uri="{FF2B5EF4-FFF2-40B4-BE49-F238E27FC236}">
                <a16:creationId xmlns:a16="http://schemas.microsoft.com/office/drawing/2014/main" id="{5384E3F4-7200-6770-498F-C5B88ABFAE72}"/>
              </a:ext>
            </a:extLst>
          </p:cNvPr>
          <p:cNvSpPr txBox="1"/>
          <p:nvPr/>
        </p:nvSpPr>
        <p:spPr>
          <a:xfrm>
            <a:off x="3445096" y="2552682"/>
            <a:ext cx="3495618" cy="276999"/>
          </a:xfrm>
          <a:prstGeom prst="rect">
            <a:avLst/>
          </a:prstGeom>
          <a:solidFill>
            <a:srgbClr val="FFFF00"/>
          </a:solidFill>
        </p:spPr>
        <p:txBody>
          <a:bodyPr wrap="square" rtlCol="0">
            <a:spAutoFit/>
          </a:bodyPr>
          <a:lstStyle/>
          <a:p>
            <a:r>
              <a:rPr lang="en-US" sz="1200" i="1" dirty="0"/>
              <a:t>Dose distribution for high-energy electron beam</a:t>
            </a:r>
            <a:endParaRPr lang="en-GB" sz="1200" i="1" dirty="0"/>
          </a:p>
        </p:txBody>
      </p:sp>
      <p:sp>
        <p:nvSpPr>
          <p:cNvPr id="17" name="ZoneTexte 13">
            <a:extLst>
              <a:ext uri="{FF2B5EF4-FFF2-40B4-BE49-F238E27FC236}">
                <a16:creationId xmlns:a16="http://schemas.microsoft.com/office/drawing/2014/main" id="{E5574A6C-EFA5-A9B2-40D1-7C2FE647DCFF}"/>
              </a:ext>
            </a:extLst>
          </p:cNvPr>
          <p:cNvSpPr txBox="1"/>
          <p:nvPr/>
        </p:nvSpPr>
        <p:spPr>
          <a:xfrm>
            <a:off x="7109484" y="6795140"/>
            <a:ext cx="1954559" cy="274049"/>
          </a:xfrm>
          <a:prstGeom prst="rect">
            <a:avLst/>
          </a:prstGeom>
          <a:noFill/>
        </p:spPr>
        <p:txBody>
          <a:bodyPr wrap="square">
            <a:spAutoFit/>
          </a:bodyPr>
          <a:lstStyle>
            <a:defPPr>
              <a:defRPr lang="fr-FR"/>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GB" sz="1181" b="0" i="1" dirty="0">
                <a:solidFill>
                  <a:prstClr val="black"/>
                </a:solidFill>
                <a:latin typeface="Calibri"/>
              </a:rPr>
              <a:t>Courtesy</a:t>
            </a:r>
            <a:r>
              <a:rPr lang="fr-CH" sz="1181" b="0" i="1" dirty="0">
                <a:solidFill>
                  <a:prstClr val="black"/>
                </a:solidFill>
                <a:latin typeface="Calibri"/>
              </a:rPr>
              <a:t> W. Wuensch, CERN</a:t>
            </a:r>
            <a:endParaRPr kumimoji="0" lang="fr-CH" sz="1181"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8" name="TextBox 17">
            <a:extLst>
              <a:ext uri="{FF2B5EF4-FFF2-40B4-BE49-F238E27FC236}">
                <a16:creationId xmlns:a16="http://schemas.microsoft.com/office/drawing/2014/main" id="{E02814CA-0B87-6E56-B4E5-AF2491DD1601}"/>
              </a:ext>
            </a:extLst>
          </p:cNvPr>
          <p:cNvSpPr txBox="1"/>
          <p:nvPr/>
        </p:nvSpPr>
        <p:spPr>
          <a:xfrm>
            <a:off x="3308685" y="2152797"/>
            <a:ext cx="8452992" cy="276999"/>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algn="ctr"/>
            <a:r>
              <a:rPr lang="en-GB" dirty="0">
                <a:latin typeface="Calibri" panose="020F0502020204030204" pitchFamily="34" charset="0"/>
                <a:cs typeface="Calibri" panose="020F0502020204030204" pitchFamily="34" charset="0"/>
              </a:rPr>
              <a:t>New interest in cancer treatment with very high energy electrons (VHEE) !</a:t>
            </a:r>
          </a:p>
        </p:txBody>
      </p:sp>
      <p:sp>
        <p:nvSpPr>
          <p:cNvPr id="19" name="TextBox 18">
            <a:extLst>
              <a:ext uri="{FF2B5EF4-FFF2-40B4-BE49-F238E27FC236}">
                <a16:creationId xmlns:a16="http://schemas.microsoft.com/office/drawing/2014/main" id="{7793F594-1EEE-5FFA-5BB8-4FDC27B8A16E}"/>
              </a:ext>
            </a:extLst>
          </p:cNvPr>
          <p:cNvSpPr txBox="1"/>
          <p:nvPr/>
        </p:nvSpPr>
        <p:spPr>
          <a:xfrm>
            <a:off x="8565084" y="3287454"/>
            <a:ext cx="3430919" cy="2554545"/>
          </a:xfrm>
          <a:prstGeom prst="rect">
            <a:avLst/>
          </a:prstGeom>
          <a:noFill/>
        </p:spPr>
        <p:txBody>
          <a:bodyPr wrap="square" lIns="0" tIns="0" rIns="0" bIns="0" rtlCol="0">
            <a:spAutoFit/>
          </a:bodyPr>
          <a:lstStyle/>
          <a:p>
            <a:pPr algn="l"/>
            <a:r>
              <a:rPr lang="en-GB" sz="1600" dirty="0"/>
              <a:t>Three collaborations are starting construction of the first accelerator for treating deep seated tumours with 100 MeV </a:t>
            </a:r>
            <a:r>
              <a:rPr lang="en-GB" sz="1600" b="1" dirty="0">
                <a:solidFill>
                  <a:srgbClr val="FF0000"/>
                </a:solidFill>
              </a:rPr>
              <a:t>FLASH electron beams, </a:t>
            </a:r>
            <a:r>
              <a:rPr lang="en-GB" sz="1600" dirty="0"/>
              <a:t>using technology from particle physics:</a:t>
            </a:r>
          </a:p>
          <a:p>
            <a:pPr marL="285750" indent="-285750" algn="l">
              <a:buFont typeface="Wingdings" panose="05000000000000000000" pitchFamily="2" charset="2"/>
              <a:buChar char="Ø"/>
            </a:pPr>
            <a:r>
              <a:rPr lang="en-GB" sz="1600" dirty="0"/>
              <a:t>CERN-CHUV-THERYQ, </a:t>
            </a:r>
            <a:r>
              <a:rPr lang="en-GB" sz="1600" dirty="0">
                <a:solidFill>
                  <a:srgbClr val="FF0000"/>
                </a:solidFill>
              </a:rPr>
              <a:t>12 GHz</a:t>
            </a:r>
          </a:p>
          <a:p>
            <a:pPr marL="285750" indent="-285750" algn="l">
              <a:buFont typeface="Wingdings" panose="05000000000000000000" pitchFamily="2" charset="2"/>
              <a:buChar char="Ø"/>
            </a:pPr>
            <a:r>
              <a:rPr lang="en-GB" sz="1600" dirty="0"/>
              <a:t>Curie Institute-THALES, </a:t>
            </a:r>
            <a:r>
              <a:rPr lang="en-GB" sz="1600" dirty="0">
                <a:solidFill>
                  <a:srgbClr val="FF0000"/>
                </a:solidFill>
              </a:rPr>
              <a:t>6 GHz</a:t>
            </a:r>
          </a:p>
          <a:p>
            <a:pPr marL="285750" indent="-285750" algn="l">
              <a:buFont typeface="Wingdings" panose="05000000000000000000" pitchFamily="2" charset="2"/>
              <a:buChar char="Ø"/>
            </a:pPr>
            <a:r>
              <a:rPr lang="en-GB" sz="1600" dirty="0"/>
              <a:t>Rome University-INFN-(?), </a:t>
            </a:r>
            <a:r>
              <a:rPr lang="en-GB" sz="1600" dirty="0">
                <a:solidFill>
                  <a:srgbClr val="FF0000"/>
                </a:solidFill>
              </a:rPr>
              <a:t>6 GHz</a:t>
            </a:r>
          </a:p>
          <a:p>
            <a:pPr algn="l"/>
            <a:endParaRPr lang="en-GB" sz="600" dirty="0"/>
          </a:p>
          <a:p>
            <a:pPr algn="l"/>
            <a:r>
              <a:rPr lang="en-GB" sz="1600" dirty="0"/>
              <a:t>+ experimentation for </a:t>
            </a:r>
            <a:r>
              <a:rPr lang="en-GB" sz="1600" b="1" dirty="0">
                <a:solidFill>
                  <a:srgbClr val="FF0000"/>
                </a:solidFill>
              </a:rPr>
              <a:t>proton FLASH</a:t>
            </a:r>
            <a:endParaRPr lang="en-GB" sz="1600" dirty="0"/>
          </a:p>
        </p:txBody>
      </p:sp>
      <p:sp>
        <p:nvSpPr>
          <p:cNvPr id="20" name="ZoneTexte 13">
            <a:extLst>
              <a:ext uri="{FF2B5EF4-FFF2-40B4-BE49-F238E27FC236}">
                <a16:creationId xmlns:a16="http://schemas.microsoft.com/office/drawing/2014/main" id="{AD98659F-7B2D-2606-DCC6-FE047FAFF9A7}"/>
              </a:ext>
            </a:extLst>
          </p:cNvPr>
          <p:cNvSpPr txBox="1"/>
          <p:nvPr/>
        </p:nvSpPr>
        <p:spPr>
          <a:xfrm>
            <a:off x="6288505" y="5776831"/>
            <a:ext cx="1954559" cy="274049"/>
          </a:xfrm>
          <a:prstGeom prst="rect">
            <a:avLst/>
          </a:prstGeom>
          <a:noFill/>
        </p:spPr>
        <p:txBody>
          <a:bodyPr wrap="square">
            <a:spAutoFit/>
          </a:bodyPr>
          <a:lstStyle>
            <a:defPPr>
              <a:defRPr lang="fr-FR"/>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GB" sz="1181" b="0" i="1" dirty="0">
                <a:solidFill>
                  <a:prstClr val="black"/>
                </a:solidFill>
                <a:latin typeface="Calibri"/>
              </a:rPr>
              <a:t>Courtesy</a:t>
            </a:r>
            <a:r>
              <a:rPr lang="fr-CH" sz="1181" b="0" i="1" dirty="0">
                <a:solidFill>
                  <a:prstClr val="black"/>
                </a:solidFill>
                <a:latin typeface="Calibri"/>
              </a:rPr>
              <a:t> W. Wuensch, CERN</a:t>
            </a:r>
            <a:endParaRPr kumimoji="0" lang="fr-CH" sz="1181"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87414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B8A0DA-114B-19D0-31BF-A0AED32D93C8}"/>
              </a:ext>
            </a:extLst>
          </p:cNvPr>
          <p:cNvSpPr>
            <a:spLocks noGrp="1"/>
          </p:cNvSpPr>
          <p:nvPr>
            <p:ph type="title"/>
          </p:nvPr>
        </p:nvSpPr>
        <p:spPr/>
        <p:txBody>
          <a:bodyPr/>
          <a:lstStyle/>
          <a:p>
            <a:r>
              <a:rPr lang="en-GB" sz="4000" dirty="0"/>
              <a:t>New “disruptive” directions: the ITRF design</a:t>
            </a:r>
          </a:p>
        </p:txBody>
      </p:sp>
      <p:sp>
        <p:nvSpPr>
          <p:cNvPr id="4" name="Date Placeholder 3">
            <a:extLst>
              <a:ext uri="{FF2B5EF4-FFF2-40B4-BE49-F238E27FC236}">
                <a16:creationId xmlns:a16="http://schemas.microsoft.com/office/drawing/2014/main" id="{000CDF71-7506-6BE7-8C19-098F6E529821}"/>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6" name="Slide Number Placeholder 5">
            <a:extLst>
              <a:ext uri="{FF2B5EF4-FFF2-40B4-BE49-F238E27FC236}">
                <a16:creationId xmlns:a16="http://schemas.microsoft.com/office/drawing/2014/main" id="{0FDC4A81-6587-5EEA-0366-BCE149D08416}"/>
              </a:ext>
            </a:extLst>
          </p:cNvPr>
          <p:cNvSpPr>
            <a:spLocks noGrp="1"/>
          </p:cNvSpPr>
          <p:nvPr>
            <p:ph type="sldNum" sz="quarter" idx="12"/>
          </p:nvPr>
        </p:nvSpPr>
        <p:spPr/>
        <p:txBody>
          <a:bodyPr/>
          <a:lstStyle/>
          <a:p>
            <a:fld id="{36B5EA5A-BC32-A742-B11B-8E7414D5B535}" type="slidenum">
              <a:rPr lang="en-US" smtClean="0"/>
              <a:pPr/>
              <a:t>31</a:t>
            </a:fld>
            <a:endParaRPr lang="en-US" dirty="0"/>
          </a:p>
        </p:txBody>
      </p:sp>
      <p:sp>
        <p:nvSpPr>
          <p:cNvPr id="7" name="TextBox 6">
            <a:extLst>
              <a:ext uri="{FF2B5EF4-FFF2-40B4-BE49-F238E27FC236}">
                <a16:creationId xmlns:a16="http://schemas.microsoft.com/office/drawing/2014/main" id="{32880FC0-7E46-0EE4-DC5D-796E79323FFB}"/>
              </a:ext>
            </a:extLst>
          </p:cNvPr>
          <p:cNvSpPr txBox="1"/>
          <p:nvPr/>
        </p:nvSpPr>
        <p:spPr>
          <a:xfrm>
            <a:off x="6727590" y="3360326"/>
            <a:ext cx="5061210" cy="1661993"/>
          </a:xfrm>
          <a:prstGeom prst="rect">
            <a:avLst/>
          </a:prstGeom>
          <a:noFill/>
        </p:spPr>
        <p:txBody>
          <a:bodyPr wrap="square" lIns="0" tIns="0" rIns="0" bIns="0" rtlCol="0">
            <a:spAutoFit/>
          </a:bodyPr>
          <a:lstStyle/>
          <a:p>
            <a:pPr algn="l"/>
            <a:r>
              <a:rPr lang="en-GB" sz="2000" b="1" dirty="0">
                <a:latin typeface="Calibri" panose="020F0502020204030204" pitchFamily="34" charset="0"/>
                <a:cs typeface="Calibri" panose="020F0502020204030204" pitchFamily="34" charset="0"/>
              </a:rPr>
              <a:t>Ion Therapy Research Facility </a:t>
            </a:r>
            <a:r>
              <a:rPr lang="en-GB" sz="2000" dirty="0">
                <a:latin typeface="Calibri" panose="020F0502020204030204" pitchFamily="34" charset="0"/>
                <a:cs typeface="Calibri" panose="020F0502020204030204" pitchFamily="34" charset="0"/>
              </a:rPr>
              <a:t>proposal</a:t>
            </a:r>
          </a:p>
          <a:p>
            <a:pPr algn="l"/>
            <a:endParaRPr lang="en-GB" sz="600" dirty="0">
              <a:latin typeface="Calibri" panose="020F0502020204030204" pitchFamily="34" charset="0"/>
              <a:cs typeface="Calibri" panose="020F0502020204030204" pitchFamily="34" charset="0"/>
            </a:endParaRPr>
          </a:p>
          <a:p>
            <a:pPr marL="285750" indent="-28575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Innovative and challenging accelerator</a:t>
            </a:r>
          </a:p>
          <a:p>
            <a:pPr marL="285750" indent="-28575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No patient treatment, only </a:t>
            </a:r>
            <a:r>
              <a:rPr lang="en-GB" dirty="0">
                <a:solidFill>
                  <a:srgbClr val="FF0000"/>
                </a:solidFill>
                <a:latin typeface="Calibri" panose="020F0502020204030204" pitchFamily="34" charset="0"/>
                <a:cs typeface="Calibri" panose="020F0502020204030204" pitchFamily="34" charset="0"/>
              </a:rPr>
              <a:t>research programme </a:t>
            </a:r>
            <a:r>
              <a:rPr lang="en-GB" dirty="0">
                <a:latin typeface="Calibri" panose="020F0502020204030204" pitchFamily="34" charset="0"/>
                <a:cs typeface="Calibri" panose="020F0502020204030204" pitchFamily="34" charset="0"/>
              </a:rPr>
              <a:t>(no need to licence for medical use, no constraints and risks with patients).</a:t>
            </a:r>
          </a:p>
        </p:txBody>
      </p:sp>
      <p:sp>
        <p:nvSpPr>
          <p:cNvPr id="8" name="TextBox 7">
            <a:extLst>
              <a:ext uri="{FF2B5EF4-FFF2-40B4-BE49-F238E27FC236}">
                <a16:creationId xmlns:a16="http://schemas.microsoft.com/office/drawing/2014/main" id="{53636F91-15AC-4975-6E1D-77BF7381F467}"/>
              </a:ext>
            </a:extLst>
          </p:cNvPr>
          <p:cNvSpPr txBox="1"/>
          <p:nvPr/>
        </p:nvSpPr>
        <p:spPr>
          <a:xfrm>
            <a:off x="6727589" y="1102276"/>
            <a:ext cx="5061211" cy="1954381"/>
          </a:xfrm>
          <a:prstGeom prst="rect">
            <a:avLst/>
          </a:prstGeom>
          <a:noFill/>
        </p:spPr>
        <p:txBody>
          <a:bodyPr wrap="square" lIns="0" tIns="0" rIns="0" bIns="0" rtlCol="0">
            <a:spAutoFit/>
          </a:bodyPr>
          <a:lstStyle/>
          <a:p>
            <a:r>
              <a:rPr lang="en-GB" sz="1600" b="1" dirty="0" err="1">
                <a:latin typeface="Calibri" panose="020F0502020204030204" pitchFamily="34" charset="0"/>
                <a:cs typeface="Calibri" panose="020F0502020204030204" pitchFamily="34" charset="0"/>
              </a:rPr>
              <a:t>LhARA</a:t>
            </a:r>
            <a:r>
              <a:rPr lang="en-GB" sz="1600" b="1"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(Laser-hybrid Accelerator for Radiobiological Applications) collaboration coordinated by Imperial College:</a:t>
            </a:r>
          </a:p>
          <a:p>
            <a:pPr marL="342900" indent="-342900">
              <a:spcBef>
                <a:spcPts val="600"/>
              </a:spcBef>
              <a:buFont typeface="+mj-lt"/>
              <a:buAutoNum type="arabicPeriod"/>
            </a:pPr>
            <a:r>
              <a:rPr lang="en-GB" sz="1600" dirty="0">
                <a:latin typeface="Calibri" panose="020F0502020204030204" pitchFamily="34" charset="0"/>
                <a:cs typeface="Calibri" panose="020F0502020204030204" pitchFamily="34" charset="0"/>
              </a:rPr>
              <a:t>Innovative laser ion source (100 TW laser at 10 Hz, production of 15 MeV protons) </a:t>
            </a:r>
          </a:p>
          <a:p>
            <a:pPr marL="342900" indent="-342900">
              <a:spcBef>
                <a:spcPts val="600"/>
              </a:spcBef>
              <a:buFont typeface="+mj-lt"/>
              <a:buAutoNum type="arabicPeriod"/>
            </a:pPr>
            <a:r>
              <a:rPr lang="en-GB" sz="1600" dirty="0">
                <a:latin typeface="Calibri" panose="020F0502020204030204" pitchFamily="34" charset="0"/>
                <a:cs typeface="Calibri" panose="020F0502020204030204" pitchFamily="34" charset="0"/>
              </a:rPr>
              <a:t>Two Gabor lenses for beam capture</a:t>
            </a:r>
          </a:p>
          <a:p>
            <a:pPr marL="342900" indent="-342900">
              <a:spcBef>
                <a:spcPts val="600"/>
              </a:spcBef>
              <a:buFont typeface="+mj-lt"/>
              <a:buAutoNum type="arabicPeriod"/>
            </a:pPr>
            <a:r>
              <a:rPr lang="en-GB" sz="1600" dirty="0">
                <a:latin typeface="Calibri" panose="020F0502020204030204" pitchFamily="34" charset="0"/>
                <a:cs typeface="Calibri" panose="020F0502020204030204" pitchFamily="34" charset="0"/>
              </a:rPr>
              <a:t>Fixed Field Accelerator technology.</a:t>
            </a:r>
          </a:p>
          <a:p>
            <a:pPr algn="l"/>
            <a:endParaRPr lang="en-GB" sz="1600" dirty="0">
              <a:latin typeface="Calibri" panose="020F0502020204030204" pitchFamily="34" charset="0"/>
              <a:cs typeface="Calibri" panose="020F0502020204030204" pitchFamily="34" charset="0"/>
            </a:endParaRPr>
          </a:p>
        </p:txBody>
      </p:sp>
      <p:pic>
        <p:nvPicPr>
          <p:cNvPr id="9" name="Picture 8" descr="A picture containing toy&#10;&#10;Description automatically generated">
            <a:extLst>
              <a:ext uri="{FF2B5EF4-FFF2-40B4-BE49-F238E27FC236}">
                <a16:creationId xmlns:a16="http://schemas.microsoft.com/office/drawing/2014/main" id="{071700E8-8A34-AC8C-8E48-98E21C1E8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00" y="1044767"/>
            <a:ext cx="6014032" cy="3856583"/>
          </a:xfrm>
          <a:prstGeom prst="rect">
            <a:avLst/>
          </a:prstGeom>
          <a:ln>
            <a:solidFill>
              <a:srgbClr val="FF0000"/>
            </a:solidFill>
          </a:ln>
        </p:spPr>
      </p:pic>
      <p:pic>
        <p:nvPicPr>
          <p:cNvPr id="10" name="Picture 9" descr="RingRaccam2409">
            <a:extLst>
              <a:ext uri="{FF2B5EF4-FFF2-40B4-BE49-F238E27FC236}">
                <a16:creationId xmlns:a16="http://schemas.microsoft.com/office/drawing/2014/main" id="{49BF1C43-956D-82B3-605B-A9C452816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00" y="3189575"/>
            <a:ext cx="1711775" cy="17117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Arrow: Down 10">
            <a:extLst>
              <a:ext uri="{FF2B5EF4-FFF2-40B4-BE49-F238E27FC236}">
                <a16:creationId xmlns:a16="http://schemas.microsoft.com/office/drawing/2014/main" id="{F50B85B3-4FEB-EDA1-31BB-E59F393024D9}"/>
              </a:ext>
            </a:extLst>
          </p:cNvPr>
          <p:cNvSpPr/>
          <p:nvPr/>
        </p:nvSpPr>
        <p:spPr>
          <a:xfrm>
            <a:off x="8705730" y="2983535"/>
            <a:ext cx="676275" cy="310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AB7035E-A582-D188-BB06-B163E2A7FB40}"/>
              </a:ext>
            </a:extLst>
          </p:cNvPr>
          <p:cNvSpPr txBox="1"/>
          <p:nvPr/>
        </p:nvSpPr>
        <p:spPr>
          <a:xfrm>
            <a:off x="374200" y="5353167"/>
            <a:ext cx="4029358" cy="830997"/>
          </a:xfrm>
          <a:prstGeom prst="rect">
            <a:avLst/>
          </a:prstGeom>
        </p:spPr>
        <p:style>
          <a:lnRef idx="1">
            <a:schemeClr val="accent3"/>
          </a:lnRef>
          <a:fillRef idx="2">
            <a:schemeClr val="accent3"/>
          </a:fillRef>
          <a:effectRef idx="1">
            <a:schemeClr val="accent3"/>
          </a:effectRef>
          <a:fontRef idx="minor">
            <a:schemeClr val="dk1"/>
          </a:fontRef>
        </p:style>
        <p:txBody>
          <a:bodyPr wrap="square" lIns="72000" tIns="0" rIns="72000" bIns="0" rtlCol="0">
            <a:spAutoFit/>
          </a:bodyPr>
          <a:lstStyle/>
          <a:p>
            <a:pPr algn="l"/>
            <a:r>
              <a:rPr lang="en-GB" dirty="0">
                <a:latin typeface="Calibri" panose="020F0502020204030204" pitchFamily="34" charset="0"/>
                <a:cs typeface="Calibri" panose="020F0502020204030204" pitchFamily="34" charset="0"/>
              </a:rPr>
              <a:t>Innovative, with strong potential, requires robust R&amp;D effort to demonstrate new laser-driven source</a:t>
            </a:r>
          </a:p>
        </p:txBody>
      </p:sp>
      <p:sp>
        <p:nvSpPr>
          <p:cNvPr id="14" name="TextBox 13">
            <a:extLst>
              <a:ext uri="{FF2B5EF4-FFF2-40B4-BE49-F238E27FC236}">
                <a16:creationId xmlns:a16="http://schemas.microsoft.com/office/drawing/2014/main" id="{41A6B3CA-12E3-AA33-6CD7-B0DEDA3256F5}"/>
              </a:ext>
            </a:extLst>
          </p:cNvPr>
          <p:cNvSpPr txBox="1"/>
          <p:nvPr/>
        </p:nvSpPr>
        <p:spPr>
          <a:xfrm>
            <a:off x="4874010" y="5353168"/>
            <a:ext cx="7133506" cy="830997"/>
          </a:xfrm>
          <a:prstGeom prst="rect">
            <a:avLst/>
          </a:prstGeom>
        </p:spPr>
        <p:style>
          <a:lnRef idx="1">
            <a:schemeClr val="accent3"/>
          </a:lnRef>
          <a:fillRef idx="2">
            <a:schemeClr val="accent3"/>
          </a:fillRef>
          <a:effectRef idx="1">
            <a:schemeClr val="accent3"/>
          </a:effectRef>
          <a:fontRef idx="minor">
            <a:schemeClr val="dk1"/>
          </a:fontRef>
        </p:style>
        <p:txBody>
          <a:bodyPr wrap="square" lIns="72000" tIns="0" rIns="72000" bIns="0" rtlCol="0">
            <a:spAutoFit/>
          </a:bodyPr>
          <a:lstStyle/>
          <a:p>
            <a:pPr marL="285750" indent="-285750" algn="l">
              <a:buFont typeface="Wingdings" panose="05000000000000000000" pitchFamily="2" charset="2"/>
              <a:buChar char="Ø"/>
            </a:pPr>
            <a:r>
              <a:rPr lang="en-GB" dirty="0">
                <a:latin typeface="Calibri" panose="020F0502020204030204" pitchFamily="34" charset="0"/>
                <a:cs typeface="Calibri" panose="020F0502020204030204" pitchFamily="34" charset="0"/>
              </a:rPr>
              <a:t>2-year funding from UKRI to deliver a Conceptual Design Report.</a:t>
            </a:r>
          </a:p>
          <a:p>
            <a:pPr marL="285750" indent="-285750" algn="l">
              <a:buFont typeface="Wingdings" panose="05000000000000000000" pitchFamily="2" charset="2"/>
              <a:buChar char="Ø"/>
            </a:pPr>
            <a:r>
              <a:rPr lang="en-GB" dirty="0">
                <a:latin typeface="Calibri" panose="020F0502020204030204" pitchFamily="34" charset="0"/>
                <a:cs typeface="Calibri" panose="020F0502020204030204" pitchFamily="34" charset="0"/>
              </a:rPr>
              <a:t>Collaboration agreement with CERN/NIMMS for exchange of ideas and technologies.</a:t>
            </a:r>
          </a:p>
        </p:txBody>
      </p:sp>
      <p:sp>
        <p:nvSpPr>
          <p:cNvPr id="15" name="ZoneTexte 13">
            <a:extLst>
              <a:ext uri="{FF2B5EF4-FFF2-40B4-BE49-F238E27FC236}">
                <a16:creationId xmlns:a16="http://schemas.microsoft.com/office/drawing/2014/main" id="{B365D1EF-7306-3619-7E4A-25B3E986019A}"/>
              </a:ext>
            </a:extLst>
          </p:cNvPr>
          <p:cNvSpPr txBox="1"/>
          <p:nvPr/>
        </p:nvSpPr>
        <p:spPr>
          <a:xfrm>
            <a:off x="3774874" y="4914878"/>
            <a:ext cx="2952716" cy="276999"/>
          </a:xfrm>
          <a:prstGeom prst="rect">
            <a:avLst/>
          </a:prstGeom>
          <a:noFill/>
        </p:spPr>
        <p:txBody>
          <a:bodyPr wrap="square">
            <a:spAutoFit/>
          </a:bodyPr>
          <a:lstStyle>
            <a:defPPr>
              <a:defRPr lang="fr-FR"/>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GB" sz="1200" b="0" i="1" dirty="0">
                <a:solidFill>
                  <a:prstClr val="black"/>
                </a:solidFill>
                <a:latin typeface="Calibri"/>
              </a:rPr>
              <a:t>Image courtesy</a:t>
            </a:r>
            <a:r>
              <a:rPr lang="fr-CH" sz="1200" b="0" i="1" dirty="0">
                <a:solidFill>
                  <a:prstClr val="black"/>
                </a:solidFill>
                <a:latin typeface="Calibri"/>
              </a:rPr>
              <a:t> K. Long, H. Owen, STFC)</a:t>
            </a:r>
            <a:endParaRPr kumimoji="0" lang="fr-CH" sz="12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3967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06E247-55A0-F8D9-2821-4098297FD6DD}"/>
              </a:ext>
            </a:extLst>
          </p:cNvPr>
          <p:cNvSpPr>
            <a:spLocks noGrp="1"/>
          </p:cNvSpPr>
          <p:nvPr>
            <p:ph type="title"/>
          </p:nvPr>
        </p:nvSpPr>
        <p:spPr>
          <a:xfrm>
            <a:off x="732503" y="771524"/>
            <a:ext cx="4630072" cy="1676400"/>
          </a:xfrm>
        </p:spPr>
        <p:txBody>
          <a:bodyPr/>
          <a:lstStyle/>
          <a:p>
            <a:r>
              <a:rPr lang="en-GB"/>
              <a:t>New proposed facilities</a:t>
            </a:r>
          </a:p>
        </p:txBody>
      </p:sp>
      <p:sp>
        <p:nvSpPr>
          <p:cNvPr id="4" name="Date Placeholder 3">
            <a:extLst>
              <a:ext uri="{FF2B5EF4-FFF2-40B4-BE49-F238E27FC236}">
                <a16:creationId xmlns:a16="http://schemas.microsoft.com/office/drawing/2014/main" id="{111AE8F0-46E7-0D6C-50F9-FCF6EBA9D554}"/>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6" name="Slide Number Placeholder 5">
            <a:extLst>
              <a:ext uri="{FF2B5EF4-FFF2-40B4-BE49-F238E27FC236}">
                <a16:creationId xmlns:a16="http://schemas.microsoft.com/office/drawing/2014/main" id="{F70ADD58-D32E-A805-BB28-F6A016FEA353}"/>
              </a:ext>
            </a:extLst>
          </p:cNvPr>
          <p:cNvSpPr>
            <a:spLocks noGrp="1"/>
          </p:cNvSpPr>
          <p:nvPr>
            <p:ph type="sldNum" sz="quarter" idx="12"/>
          </p:nvPr>
        </p:nvSpPr>
        <p:spPr/>
        <p:txBody>
          <a:bodyPr/>
          <a:lstStyle/>
          <a:p>
            <a:fld id="{36B5EA5A-BC32-A742-B11B-8E7414D5B535}" type="slidenum">
              <a:rPr lang="en-US" smtClean="0"/>
              <a:pPr/>
              <a:t>32</a:t>
            </a:fld>
            <a:endParaRPr lang="en-US" dirty="0"/>
          </a:p>
        </p:txBody>
      </p:sp>
      <p:pic>
        <p:nvPicPr>
          <p:cNvPr id="8" name="Picture 7" descr="A picture containing clothing, painting, drawing, visual arts&#10;&#10;Description automatically generated">
            <a:extLst>
              <a:ext uri="{FF2B5EF4-FFF2-40B4-BE49-F238E27FC236}">
                <a16:creationId xmlns:a16="http://schemas.microsoft.com/office/drawing/2014/main" id="{F8336369-7A77-DE52-1B1D-74232DBDE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427" y="771524"/>
            <a:ext cx="4278119" cy="4595636"/>
          </a:xfrm>
          <a:prstGeom prst="rect">
            <a:avLst/>
          </a:prstGeom>
        </p:spPr>
      </p:pic>
      <p:sp>
        <p:nvSpPr>
          <p:cNvPr id="9" name="TextBox 8">
            <a:extLst>
              <a:ext uri="{FF2B5EF4-FFF2-40B4-BE49-F238E27FC236}">
                <a16:creationId xmlns:a16="http://schemas.microsoft.com/office/drawing/2014/main" id="{AAF581E2-E164-000A-6732-DABB96FA3F1E}"/>
              </a:ext>
            </a:extLst>
          </p:cNvPr>
          <p:cNvSpPr txBox="1"/>
          <p:nvPr/>
        </p:nvSpPr>
        <p:spPr>
          <a:xfrm>
            <a:off x="7565457" y="5492423"/>
            <a:ext cx="3695499" cy="369332"/>
          </a:xfrm>
          <a:prstGeom prst="rect">
            <a:avLst/>
          </a:prstGeom>
          <a:noFill/>
        </p:spPr>
        <p:txBody>
          <a:bodyPr wrap="square" lIns="0" tIns="0" rIns="0" bIns="0" rtlCol="0">
            <a:spAutoFit/>
          </a:bodyPr>
          <a:lstStyle/>
          <a:p>
            <a:pPr algn="l"/>
            <a:r>
              <a:rPr lang="en-GB" sz="1200" i="1" dirty="0"/>
              <a:t>The construction site of Saint-Denis, "Les Grandes </a:t>
            </a:r>
            <a:r>
              <a:rPr lang="en-GB" sz="1200" i="1" dirty="0" err="1"/>
              <a:t>Chroniques</a:t>
            </a:r>
            <a:r>
              <a:rPr lang="en-GB" sz="1200" i="1" dirty="0"/>
              <a:t> de France”,  XIV c., Wikimedia commons</a:t>
            </a:r>
          </a:p>
        </p:txBody>
      </p:sp>
    </p:spTree>
    <p:extLst>
      <p:ext uri="{BB962C8B-B14F-4D97-AF65-F5344CB8AC3E}">
        <p14:creationId xmlns:p14="http://schemas.microsoft.com/office/powerpoint/2010/main" val="39995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B1E996-A910-4AAB-9B36-E3F297E0FA6B}"/>
              </a:ext>
            </a:extLst>
          </p:cNvPr>
          <p:cNvSpPr>
            <a:spLocks noGrp="1"/>
          </p:cNvSpPr>
          <p:nvPr>
            <p:ph type="title"/>
          </p:nvPr>
        </p:nvSpPr>
        <p:spPr/>
        <p:txBody>
          <a:bodyPr/>
          <a:lstStyle/>
          <a:p>
            <a:r>
              <a:rPr lang="fr-CH" sz="4400" dirty="0"/>
              <a:t>The SEEIIST initiative</a:t>
            </a:r>
            <a:endParaRPr lang="en-GB" sz="4400" dirty="0"/>
          </a:p>
        </p:txBody>
      </p:sp>
      <p:sp>
        <p:nvSpPr>
          <p:cNvPr id="6" name="Slide Number Placeholder 5">
            <a:extLst>
              <a:ext uri="{FF2B5EF4-FFF2-40B4-BE49-F238E27FC236}">
                <a16:creationId xmlns:a16="http://schemas.microsoft.com/office/drawing/2014/main" id="{0AAB2789-1949-4616-9BF0-6577314EA7EB}"/>
              </a:ext>
            </a:extLst>
          </p:cNvPr>
          <p:cNvSpPr>
            <a:spLocks noGrp="1"/>
          </p:cNvSpPr>
          <p:nvPr>
            <p:ph type="sldNum" sz="quarter" idx="12"/>
          </p:nvPr>
        </p:nvSpPr>
        <p:spPr/>
        <p:txBody>
          <a:bodyPr/>
          <a:lstStyle/>
          <a:p>
            <a:fld id="{36B5EA5A-BC32-A742-B11B-8E7414D5B535}" type="slidenum">
              <a:rPr lang="en-US" smtClean="0"/>
              <a:pPr/>
              <a:t>33</a:t>
            </a:fld>
            <a:endParaRPr lang="en-US" dirty="0"/>
          </a:p>
        </p:txBody>
      </p:sp>
      <p:sp>
        <p:nvSpPr>
          <p:cNvPr id="12" name="Content Placeholder 2">
            <a:extLst>
              <a:ext uri="{FF2B5EF4-FFF2-40B4-BE49-F238E27FC236}">
                <a16:creationId xmlns:a16="http://schemas.microsoft.com/office/drawing/2014/main" id="{2B766E60-FCDE-4298-BA61-0A9CF6495FD0}"/>
              </a:ext>
            </a:extLst>
          </p:cNvPr>
          <p:cNvSpPr txBox="1">
            <a:spLocks/>
          </p:cNvSpPr>
          <p:nvPr/>
        </p:nvSpPr>
        <p:spPr>
          <a:xfrm>
            <a:off x="201866" y="1079478"/>
            <a:ext cx="9812654" cy="2137922"/>
          </a:xfrm>
          <a:prstGeom prst="rect">
            <a:avLst/>
          </a:prstGeom>
        </p:spPr>
        <p:txBody>
          <a:bodyPr vert="horz">
            <a:no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spcBef>
                <a:spcPts val="0"/>
              </a:spcBef>
              <a:buFont typeface="Wingdings" panose="05000000000000000000" pitchFamily="2" charset="2"/>
              <a:buChar char="Ø"/>
            </a:pPr>
            <a:r>
              <a:rPr lang="en-GB" sz="1600" b="1" dirty="0">
                <a:solidFill>
                  <a:srgbClr val="FF0000"/>
                </a:solidFill>
              </a:rPr>
              <a:t>SEEIIST</a:t>
            </a:r>
            <a:r>
              <a:rPr lang="en-GB" sz="1600" dirty="0"/>
              <a:t> (South East Europe International Institute for Sustainable Technologies): a new international partnership aiming at the construction of a new Research Infrastructure for </a:t>
            </a:r>
            <a:r>
              <a:rPr lang="en-GB" sz="1600" dirty="0">
                <a:solidFill>
                  <a:srgbClr val="FF0000"/>
                </a:solidFill>
              </a:rPr>
              <a:t>cancer research and therapy </a:t>
            </a:r>
            <a:r>
              <a:rPr lang="en-GB" sz="1600" dirty="0"/>
              <a:t>in South East Europe (11 member countries).</a:t>
            </a:r>
          </a:p>
          <a:p>
            <a:pPr>
              <a:spcBef>
                <a:spcPts val="0"/>
              </a:spcBef>
              <a:buFont typeface="Wingdings" panose="05000000000000000000" pitchFamily="2" charset="2"/>
              <a:buChar char="Ø"/>
            </a:pPr>
            <a:r>
              <a:rPr lang="en-GB" sz="1600" dirty="0"/>
              <a:t>SEEIIST is supported by the European Commission, to develop the facility design in collaboration with CERN and other partners.</a:t>
            </a:r>
          </a:p>
          <a:p>
            <a:pPr>
              <a:spcBef>
                <a:spcPts val="0"/>
              </a:spcBef>
              <a:buFont typeface="Wingdings" panose="05000000000000000000" pitchFamily="2" charset="2"/>
              <a:buChar char="Ø"/>
            </a:pPr>
            <a:r>
              <a:rPr lang="en-GB" sz="1600" dirty="0"/>
              <a:t>Goals are to develop a new advanced design and to build international cooperation and scientific capacity in a region that will join EU but is less develop and divided, in the line of “science for peace”.</a:t>
            </a:r>
          </a:p>
        </p:txBody>
      </p:sp>
      <p:pic>
        <p:nvPicPr>
          <p:cNvPr id="13" name="Picture 12">
            <a:extLst>
              <a:ext uri="{FF2B5EF4-FFF2-40B4-BE49-F238E27FC236}">
                <a16:creationId xmlns:a16="http://schemas.microsoft.com/office/drawing/2014/main" id="{485E8CD7-3C3D-48E4-B597-F4A58359FC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278297" y="1033248"/>
            <a:ext cx="1510502" cy="1967529"/>
          </a:xfrm>
          <a:prstGeom prst="rect">
            <a:avLst/>
          </a:prstGeom>
        </p:spPr>
      </p:pic>
      <p:sp>
        <p:nvSpPr>
          <p:cNvPr id="14" name="Rectangle 13">
            <a:extLst>
              <a:ext uri="{FF2B5EF4-FFF2-40B4-BE49-F238E27FC236}">
                <a16:creationId xmlns:a16="http://schemas.microsoft.com/office/drawing/2014/main" id="{21D9D9A3-A978-41E8-B65A-0D433F8CD2E7}"/>
              </a:ext>
            </a:extLst>
          </p:cNvPr>
          <p:cNvSpPr/>
          <p:nvPr/>
        </p:nvSpPr>
        <p:spPr>
          <a:xfrm>
            <a:off x="223138" y="988834"/>
            <a:ext cx="11565661" cy="20119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E907C446-A460-45FA-907E-5E6A6E995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4011" y="-44031"/>
            <a:ext cx="1467425" cy="978283"/>
          </a:xfrm>
          <a:prstGeom prst="rect">
            <a:avLst/>
          </a:prstGeom>
        </p:spPr>
      </p:pic>
      <p:pic>
        <p:nvPicPr>
          <p:cNvPr id="4" name="Picture 3">
            <a:extLst>
              <a:ext uri="{FF2B5EF4-FFF2-40B4-BE49-F238E27FC236}">
                <a16:creationId xmlns:a16="http://schemas.microsoft.com/office/drawing/2014/main" id="{CF8C9221-DAEF-D24D-9182-D990C688ED7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23138" y="3105028"/>
            <a:ext cx="5299628" cy="3421848"/>
          </a:xfrm>
          <a:prstGeom prst="rect">
            <a:avLst/>
          </a:prstGeom>
        </p:spPr>
      </p:pic>
      <p:pic>
        <p:nvPicPr>
          <p:cNvPr id="5" name="Picture 4">
            <a:extLst>
              <a:ext uri="{FF2B5EF4-FFF2-40B4-BE49-F238E27FC236}">
                <a16:creationId xmlns:a16="http://schemas.microsoft.com/office/drawing/2014/main" id="{33DD17C6-D6A6-2E11-1032-5724D9A3B10B}"/>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5522765" y="3183488"/>
            <a:ext cx="4296601" cy="3068612"/>
          </a:xfrm>
          <a:prstGeom prst="rect">
            <a:avLst/>
          </a:prstGeom>
        </p:spPr>
      </p:pic>
      <p:sp>
        <p:nvSpPr>
          <p:cNvPr id="7" name="TextBox 6">
            <a:extLst>
              <a:ext uri="{FF2B5EF4-FFF2-40B4-BE49-F238E27FC236}">
                <a16:creationId xmlns:a16="http://schemas.microsoft.com/office/drawing/2014/main" id="{5346F6E9-8633-C73C-6A9D-2B7D065DEBF3}"/>
              </a:ext>
            </a:extLst>
          </p:cNvPr>
          <p:cNvSpPr txBox="1"/>
          <p:nvPr/>
        </p:nvSpPr>
        <p:spPr>
          <a:xfrm>
            <a:off x="9819367" y="3183487"/>
            <a:ext cx="2176784" cy="3046988"/>
          </a:xfrm>
          <a:prstGeom prst="rect">
            <a:avLst/>
          </a:prstGeom>
          <a:noFill/>
        </p:spPr>
        <p:txBody>
          <a:bodyPr wrap="square" lIns="0" tIns="0" rIns="0" bIns="0" rtlCol="0">
            <a:spAutoFit/>
          </a:bodyPr>
          <a:lstStyle/>
          <a:p>
            <a:pPr marL="285750" indent="-285750" algn="l">
              <a:buFont typeface="Wingdings" panose="05000000000000000000" pitchFamily="2" charset="2"/>
              <a:buChar char="§"/>
            </a:pPr>
            <a:r>
              <a:rPr lang="en-GB" dirty="0">
                <a:latin typeface="Calibri" panose="020F0502020204030204" pitchFamily="34" charset="0"/>
                <a:cs typeface="Calibri" panose="020F0502020204030204" pitchFamily="34" charset="0"/>
              </a:rPr>
              <a:t>All ions up to carbon and oxygen</a:t>
            </a:r>
          </a:p>
          <a:p>
            <a:pPr marL="285750" indent="-285750" algn="l">
              <a:buFont typeface="Wingdings" panose="05000000000000000000" pitchFamily="2" charset="2"/>
              <a:buChar char="§"/>
            </a:pPr>
            <a:r>
              <a:rPr lang="en-GB" dirty="0">
                <a:latin typeface="Calibri" panose="020F0502020204030204" pitchFamily="34" charset="0"/>
                <a:cs typeface="Calibri" panose="020F0502020204030204" pitchFamily="34" charset="0"/>
              </a:rPr>
              <a:t>Conventional synchrotron, PIMMS design</a:t>
            </a:r>
          </a:p>
          <a:p>
            <a:pPr marL="285750" indent="-285750" algn="l">
              <a:buFont typeface="Wingdings" panose="05000000000000000000" pitchFamily="2" charset="2"/>
              <a:buChar char="§"/>
            </a:pPr>
            <a:r>
              <a:rPr lang="en-GB" dirty="0">
                <a:latin typeface="Calibri" panose="020F0502020204030204" pitchFamily="34" charset="0"/>
                <a:cs typeface="Calibri" panose="020F0502020204030204" pitchFamily="34" charset="0"/>
              </a:rPr>
              <a:t>3 treatment rooms (H, V, SC gantry)</a:t>
            </a:r>
          </a:p>
          <a:p>
            <a:pPr marL="285750" indent="-285750" algn="l">
              <a:buFont typeface="Wingdings" panose="05000000000000000000" pitchFamily="2" charset="2"/>
              <a:buChar char="§"/>
            </a:pPr>
            <a:r>
              <a:rPr lang="en-GB" dirty="0">
                <a:latin typeface="Calibri" panose="020F0502020204030204" pitchFamily="34" charset="0"/>
                <a:cs typeface="Calibri" panose="020F0502020204030204" pitchFamily="34" charset="0"/>
              </a:rPr>
              <a:t>Large experimental room.</a:t>
            </a:r>
          </a:p>
          <a:p>
            <a:pPr marL="285750" indent="-285750" algn="l">
              <a:buFont typeface="Wingdings" panose="05000000000000000000" pitchFamily="2" charset="2"/>
              <a:buChar char="§"/>
            </a:pPr>
            <a:r>
              <a:rPr lang="en-GB" dirty="0">
                <a:latin typeface="Calibri" panose="020F0502020204030204" pitchFamily="34" charset="0"/>
                <a:cs typeface="Calibri" panose="020F0502020204030204" pitchFamily="34" charset="0"/>
              </a:rPr>
              <a:t>Estimated cost (2021): 240 M€</a:t>
            </a:r>
          </a:p>
        </p:txBody>
      </p:sp>
    </p:spTree>
    <p:extLst>
      <p:ext uri="{BB962C8B-B14F-4D97-AF65-F5344CB8AC3E}">
        <p14:creationId xmlns:p14="http://schemas.microsoft.com/office/powerpoint/2010/main" val="7085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B4C1D-4719-4C7C-AE48-FB919AEE6EFD}"/>
              </a:ext>
            </a:extLst>
          </p:cNvPr>
          <p:cNvSpPr>
            <a:spLocks noGrp="1"/>
          </p:cNvSpPr>
          <p:nvPr>
            <p:ph type="title"/>
          </p:nvPr>
        </p:nvSpPr>
        <p:spPr/>
        <p:txBody>
          <a:bodyPr/>
          <a:lstStyle/>
          <a:p>
            <a:r>
              <a:rPr lang="fr-CH" sz="4000" dirty="0"/>
              <a:t>The SEEIIST ion </a:t>
            </a:r>
            <a:r>
              <a:rPr lang="fr-CH" sz="4000" dirty="0" err="1"/>
              <a:t>therapy</a:t>
            </a:r>
            <a:r>
              <a:rPr lang="fr-CH" sz="4000" dirty="0"/>
              <a:t> and </a:t>
            </a:r>
            <a:r>
              <a:rPr lang="fr-CH" sz="4000" dirty="0" err="1"/>
              <a:t>research</a:t>
            </a:r>
            <a:r>
              <a:rPr lang="fr-CH" sz="4000" dirty="0"/>
              <a:t> </a:t>
            </a:r>
            <a:r>
              <a:rPr lang="fr-CH" sz="4000" dirty="0" err="1"/>
              <a:t>facility</a:t>
            </a:r>
            <a:endParaRPr lang="en-GB" sz="4000" dirty="0"/>
          </a:p>
        </p:txBody>
      </p:sp>
      <p:sp>
        <p:nvSpPr>
          <p:cNvPr id="6" name="Slide Number Placeholder 5">
            <a:extLst>
              <a:ext uri="{FF2B5EF4-FFF2-40B4-BE49-F238E27FC236}">
                <a16:creationId xmlns:a16="http://schemas.microsoft.com/office/drawing/2014/main" id="{39A347AD-FC99-4DE1-B023-4967C545B0D4}"/>
              </a:ext>
            </a:extLst>
          </p:cNvPr>
          <p:cNvSpPr>
            <a:spLocks noGrp="1"/>
          </p:cNvSpPr>
          <p:nvPr>
            <p:ph type="sldNum" sz="quarter" idx="12"/>
          </p:nvPr>
        </p:nvSpPr>
        <p:spPr/>
        <p:txBody>
          <a:bodyPr/>
          <a:lstStyle/>
          <a:p>
            <a:fld id="{36B5EA5A-BC32-A742-B11B-8E7414D5B535}" type="slidenum">
              <a:rPr lang="en-US" smtClean="0"/>
              <a:pPr/>
              <a:t>34</a:t>
            </a:fld>
            <a:endParaRPr lang="en-US" dirty="0"/>
          </a:p>
        </p:txBody>
      </p:sp>
      <p:pic>
        <p:nvPicPr>
          <p:cNvPr id="8" name="Picture 7">
            <a:extLst>
              <a:ext uri="{FF2B5EF4-FFF2-40B4-BE49-F238E27FC236}">
                <a16:creationId xmlns:a16="http://schemas.microsoft.com/office/drawing/2014/main" id="{F3E5AC63-FBD7-4829-93AD-9455F9242A6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422071" y="1660101"/>
            <a:ext cx="4357195" cy="27950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a:extLst>
              <a:ext uri="{FF2B5EF4-FFF2-40B4-BE49-F238E27FC236}">
                <a16:creationId xmlns:a16="http://schemas.microsoft.com/office/drawing/2014/main" id="{039343F9-587C-4475-B87B-CAE7261FE2BE}"/>
              </a:ext>
            </a:extLst>
          </p:cNvPr>
          <p:cNvSpPr txBox="1"/>
          <p:nvPr/>
        </p:nvSpPr>
        <p:spPr>
          <a:xfrm>
            <a:off x="156556" y="947162"/>
            <a:ext cx="11834339" cy="699404"/>
          </a:xfrm>
          <a:prstGeom prst="rect">
            <a:avLst/>
          </a:prstGeom>
        </p:spPr>
        <p:style>
          <a:lnRef idx="2">
            <a:schemeClr val="accent3"/>
          </a:lnRef>
          <a:fillRef idx="1">
            <a:schemeClr val="lt1"/>
          </a:fillRef>
          <a:effectRef idx="0">
            <a:schemeClr val="accent3"/>
          </a:effectRef>
          <a:fontRef idx="minor">
            <a:schemeClr val="dk1"/>
          </a:fontRef>
        </p:style>
        <p:txBody>
          <a:bodyPr wrap="square" lIns="72000" tIns="72000" rIns="72000" bIns="72000" rtlCol="0">
            <a:spAutoFit/>
          </a:bodyPr>
          <a:lstStyle/>
          <a:p>
            <a:pPr algn="l"/>
            <a:r>
              <a:rPr lang="en-GB" dirty="0"/>
              <a:t>Intensive design work in 2019/20 in collaboration between CERN and SEEIIST, with the contribution of TERA and other NIMMS partners, and of the European ion therapy centres</a:t>
            </a:r>
          </a:p>
        </p:txBody>
      </p:sp>
      <p:sp>
        <p:nvSpPr>
          <p:cNvPr id="10" name="TextBox 9">
            <a:extLst>
              <a:ext uri="{FF2B5EF4-FFF2-40B4-BE49-F238E27FC236}">
                <a16:creationId xmlns:a16="http://schemas.microsoft.com/office/drawing/2014/main" id="{3324493F-98ED-4AA4-9153-A35BFA912929}"/>
              </a:ext>
            </a:extLst>
          </p:cNvPr>
          <p:cNvSpPr txBox="1"/>
          <p:nvPr/>
        </p:nvSpPr>
        <p:spPr>
          <a:xfrm>
            <a:off x="156556" y="1764286"/>
            <a:ext cx="3959832" cy="3016210"/>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spAutoFit/>
          </a:bodyPr>
          <a:lstStyle/>
          <a:p>
            <a:pPr algn="l">
              <a:spcBef>
                <a:spcPts val="600"/>
              </a:spcBef>
            </a:pPr>
            <a:r>
              <a:rPr lang="en-GB" sz="1600" b="1" dirty="0">
                <a:solidFill>
                  <a:srgbClr val="FF0000"/>
                </a:solidFill>
              </a:rPr>
              <a:t>A. Innovative</a:t>
            </a:r>
            <a:r>
              <a:rPr lang="en-GB" sz="1600" dirty="0"/>
              <a:t> SEEIIST features:</a:t>
            </a:r>
          </a:p>
          <a:p>
            <a:pPr marL="342900" indent="-342900" algn="l">
              <a:spcBef>
                <a:spcPts val="600"/>
              </a:spcBef>
              <a:buAutoNum type="arabicPeriod"/>
            </a:pPr>
            <a:r>
              <a:rPr lang="en-GB" sz="1600" dirty="0"/>
              <a:t>Optimised for </a:t>
            </a:r>
            <a:r>
              <a:rPr lang="en-GB" sz="1600" dirty="0">
                <a:solidFill>
                  <a:srgbClr val="FF0000"/>
                </a:solidFill>
              </a:rPr>
              <a:t>50% research </a:t>
            </a:r>
            <a:r>
              <a:rPr lang="en-GB" sz="1600" dirty="0"/>
              <a:t>and </a:t>
            </a:r>
            <a:r>
              <a:rPr lang="en-GB" sz="1600" dirty="0">
                <a:solidFill>
                  <a:srgbClr val="FF0000"/>
                </a:solidFill>
              </a:rPr>
              <a:t>50% patient treatment </a:t>
            </a:r>
            <a:r>
              <a:rPr lang="en-GB" sz="1600" dirty="0"/>
              <a:t>(~400 patients/year);</a:t>
            </a:r>
          </a:p>
          <a:p>
            <a:pPr marL="342900" indent="-342900" algn="l">
              <a:spcBef>
                <a:spcPts val="600"/>
              </a:spcBef>
              <a:buAutoNum type="arabicPeriod"/>
            </a:pPr>
            <a:r>
              <a:rPr lang="en-GB" sz="1600" dirty="0"/>
              <a:t>Providing </a:t>
            </a:r>
            <a:r>
              <a:rPr lang="en-GB" sz="1600" dirty="0">
                <a:solidFill>
                  <a:srgbClr val="FF0000"/>
                </a:solidFill>
              </a:rPr>
              <a:t>20 times higher </a:t>
            </a:r>
            <a:r>
              <a:rPr lang="en-GB" sz="1600" dirty="0"/>
              <a:t>beam intensity for carbon ions than present facilities;</a:t>
            </a:r>
          </a:p>
          <a:p>
            <a:pPr marL="342900" indent="-342900" algn="l">
              <a:spcBef>
                <a:spcPts val="600"/>
              </a:spcBef>
              <a:buAutoNum type="arabicPeriod"/>
            </a:pPr>
            <a:r>
              <a:rPr lang="en-GB" sz="1600" dirty="0"/>
              <a:t>Equipped with </a:t>
            </a:r>
            <a:r>
              <a:rPr lang="en-GB" sz="1600" dirty="0">
                <a:solidFill>
                  <a:srgbClr val="FF0000"/>
                </a:solidFill>
              </a:rPr>
              <a:t>flexible extraction </a:t>
            </a:r>
            <a:r>
              <a:rPr lang="en-GB" sz="1600" dirty="0"/>
              <a:t>for operation in FLASH mode;</a:t>
            </a:r>
          </a:p>
          <a:p>
            <a:pPr marL="342900" indent="-342900" algn="l">
              <a:spcBef>
                <a:spcPts val="600"/>
              </a:spcBef>
              <a:buAutoNum type="arabicPeriod"/>
            </a:pPr>
            <a:r>
              <a:rPr lang="en-GB" sz="1600" dirty="0"/>
              <a:t>Equipped with </a:t>
            </a:r>
            <a:r>
              <a:rPr lang="en-GB" sz="1600" dirty="0">
                <a:solidFill>
                  <a:srgbClr val="FF0000"/>
                </a:solidFill>
              </a:rPr>
              <a:t>dual mode linear injector </a:t>
            </a:r>
            <a:r>
              <a:rPr lang="en-GB" sz="1600" dirty="0"/>
              <a:t>capable of producing radioisotopes for cancer imaging and therapy.</a:t>
            </a:r>
          </a:p>
        </p:txBody>
      </p:sp>
      <p:sp>
        <p:nvSpPr>
          <p:cNvPr id="11" name="TextBox 10">
            <a:extLst>
              <a:ext uri="{FF2B5EF4-FFF2-40B4-BE49-F238E27FC236}">
                <a16:creationId xmlns:a16="http://schemas.microsoft.com/office/drawing/2014/main" id="{2B3F3893-EA3E-45EC-872E-33180CBCA092}"/>
              </a:ext>
            </a:extLst>
          </p:cNvPr>
          <p:cNvSpPr txBox="1"/>
          <p:nvPr/>
        </p:nvSpPr>
        <p:spPr>
          <a:xfrm>
            <a:off x="9245600" y="1769366"/>
            <a:ext cx="2742332" cy="1800493"/>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spAutoFit/>
          </a:bodyPr>
          <a:lstStyle/>
          <a:p>
            <a:pPr algn="l">
              <a:spcBef>
                <a:spcPts val="600"/>
              </a:spcBef>
            </a:pPr>
            <a:r>
              <a:rPr lang="en-GB" sz="1600" b="1" dirty="0">
                <a:solidFill>
                  <a:srgbClr val="FF0000"/>
                </a:solidFill>
              </a:rPr>
              <a:t>C. Conservative</a:t>
            </a:r>
            <a:r>
              <a:rPr lang="en-GB" sz="1600" dirty="0"/>
              <a:t> SEEIIST feature:</a:t>
            </a:r>
          </a:p>
          <a:p>
            <a:pPr marL="180000" lvl="1">
              <a:spcBef>
                <a:spcPts val="600"/>
              </a:spcBef>
            </a:pPr>
            <a:r>
              <a:rPr lang="en-GB" sz="1600" dirty="0"/>
              <a:t>The synchrotron adopts the well-established </a:t>
            </a:r>
            <a:r>
              <a:rPr lang="en-GB" sz="1600" dirty="0">
                <a:solidFill>
                  <a:srgbClr val="FF0000"/>
                </a:solidFill>
              </a:rPr>
              <a:t>PIMMS design </a:t>
            </a:r>
            <a:r>
              <a:rPr lang="en-GB" sz="1600" dirty="0"/>
              <a:t>(known and available components, flexible layout for research);</a:t>
            </a:r>
          </a:p>
        </p:txBody>
      </p:sp>
      <p:sp>
        <p:nvSpPr>
          <p:cNvPr id="12" name="TextBox 11">
            <a:extLst>
              <a:ext uri="{FF2B5EF4-FFF2-40B4-BE49-F238E27FC236}">
                <a16:creationId xmlns:a16="http://schemas.microsoft.com/office/drawing/2014/main" id="{3230AB23-DB71-4CF3-95FB-643B6E2B535F}"/>
              </a:ext>
            </a:extLst>
          </p:cNvPr>
          <p:cNvSpPr txBox="1"/>
          <p:nvPr/>
        </p:nvSpPr>
        <p:spPr>
          <a:xfrm>
            <a:off x="9245600" y="3778164"/>
            <a:ext cx="2789844" cy="2369880"/>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spAutoFit/>
          </a:bodyPr>
          <a:lstStyle/>
          <a:p>
            <a:pPr algn="l">
              <a:spcBef>
                <a:spcPts val="600"/>
              </a:spcBef>
            </a:pPr>
            <a:r>
              <a:rPr lang="en-GB" sz="1600" b="1" dirty="0">
                <a:solidFill>
                  <a:srgbClr val="FF0000"/>
                </a:solidFill>
              </a:rPr>
              <a:t>D. Specific </a:t>
            </a:r>
            <a:r>
              <a:rPr lang="en-GB" sz="1600" dirty="0"/>
              <a:t>SEEIIST features:</a:t>
            </a:r>
          </a:p>
          <a:p>
            <a:pPr marL="342900" indent="-342900" algn="l">
              <a:spcBef>
                <a:spcPts val="600"/>
              </a:spcBef>
              <a:buAutoNum type="arabicPeriod"/>
            </a:pPr>
            <a:r>
              <a:rPr lang="en-GB" sz="1600" dirty="0">
                <a:solidFill>
                  <a:srgbClr val="FF0000"/>
                </a:solidFill>
              </a:rPr>
              <a:t>Environmental strategy</a:t>
            </a:r>
            <a:r>
              <a:rPr lang="en-GB" sz="1600" dirty="0"/>
              <a:t>: minimise energy consumption, strategy for energy generation;</a:t>
            </a:r>
          </a:p>
          <a:p>
            <a:pPr marL="342900" indent="-342900" algn="l">
              <a:spcBef>
                <a:spcPts val="600"/>
              </a:spcBef>
              <a:buAutoNum type="arabicPeriod"/>
            </a:pPr>
            <a:r>
              <a:rPr lang="en-GB" sz="1600" dirty="0"/>
              <a:t>Conceived as a </a:t>
            </a:r>
            <a:r>
              <a:rPr lang="en-GB" sz="1600" dirty="0">
                <a:solidFill>
                  <a:srgbClr val="FF0000"/>
                </a:solidFill>
              </a:rPr>
              <a:t>multiple-hub facility</a:t>
            </a:r>
            <a:r>
              <a:rPr lang="en-GB" sz="1600" dirty="0"/>
              <a:t>, to federate partners in different countries.</a:t>
            </a:r>
          </a:p>
        </p:txBody>
      </p:sp>
      <p:sp>
        <p:nvSpPr>
          <p:cNvPr id="14" name="TextBox 13">
            <a:extLst>
              <a:ext uri="{FF2B5EF4-FFF2-40B4-BE49-F238E27FC236}">
                <a16:creationId xmlns:a16="http://schemas.microsoft.com/office/drawing/2014/main" id="{1B2C8404-CA39-407A-949D-434988E7B488}"/>
              </a:ext>
            </a:extLst>
          </p:cNvPr>
          <p:cNvSpPr txBox="1"/>
          <p:nvPr/>
        </p:nvSpPr>
        <p:spPr>
          <a:xfrm>
            <a:off x="156556" y="4925783"/>
            <a:ext cx="6687589" cy="1215717"/>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0" rIns="0" bIns="0" rtlCol="0">
            <a:spAutoFit/>
          </a:bodyPr>
          <a:lstStyle/>
          <a:p>
            <a:pPr algn="l">
              <a:spcBef>
                <a:spcPts val="600"/>
              </a:spcBef>
            </a:pPr>
            <a:r>
              <a:rPr lang="en-GB" sz="1600" b="1" dirty="0">
                <a:solidFill>
                  <a:srgbClr val="FF0000"/>
                </a:solidFill>
              </a:rPr>
              <a:t>B. Advanced</a:t>
            </a:r>
            <a:r>
              <a:rPr lang="en-GB" sz="1600" dirty="0"/>
              <a:t> SEEIIST features (common to other advanced facilities):</a:t>
            </a:r>
          </a:p>
          <a:p>
            <a:pPr marL="342900" indent="-342900" algn="l">
              <a:spcBef>
                <a:spcPts val="600"/>
              </a:spcBef>
              <a:buAutoNum type="arabicPeriod"/>
            </a:pPr>
            <a:r>
              <a:rPr lang="en-GB" sz="1600" dirty="0"/>
              <a:t>Operation with </a:t>
            </a:r>
            <a:r>
              <a:rPr lang="en-GB" sz="1600" dirty="0">
                <a:solidFill>
                  <a:srgbClr val="FF0000"/>
                </a:solidFill>
              </a:rPr>
              <a:t>multiple ions</a:t>
            </a:r>
            <a:r>
              <a:rPr lang="en-GB" sz="1600" dirty="0"/>
              <a:t>: protons, Helium, Carbon, Oxygen, Argon;</a:t>
            </a:r>
          </a:p>
          <a:p>
            <a:pPr marL="342900" indent="-342900" algn="l">
              <a:spcBef>
                <a:spcPts val="600"/>
              </a:spcBef>
              <a:buAutoNum type="arabicPeriod"/>
            </a:pPr>
            <a:r>
              <a:rPr lang="en-GB" sz="1600" dirty="0">
                <a:solidFill>
                  <a:srgbClr val="FF0000"/>
                </a:solidFill>
              </a:rPr>
              <a:t>Multiple energy </a:t>
            </a:r>
            <a:r>
              <a:rPr lang="en-GB" sz="1600" dirty="0"/>
              <a:t>extraction (multiple flat-tops) for faster treatment;</a:t>
            </a:r>
          </a:p>
          <a:p>
            <a:pPr marL="342900" indent="-342900" algn="l">
              <a:spcBef>
                <a:spcPts val="600"/>
              </a:spcBef>
              <a:buAutoNum type="arabicPeriod"/>
            </a:pPr>
            <a:r>
              <a:rPr lang="en-GB" sz="1600" dirty="0"/>
              <a:t>Equipped with a </a:t>
            </a:r>
            <a:r>
              <a:rPr lang="en-GB" sz="1600" dirty="0">
                <a:solidFill>
                  <a:srgbClr val="FF0000"/>
                </a:solidFill>
              </a:rPr>
              <a:t>compact superconducting gantry </a:t>
            </a:r>
            <a:r>
              <a:rPr lang="en-GB" sz="1600" dirty="0"/>
              <a:t>of novel design.</a:t>
            </a:r>
          </a:p>
        </p:txBody>
      </p:sp>
      <p:pic>
        <p:nvPicPr>
          <p:cNvPr id="13" name="Picture 12">
            <a:extLst>
              <a:ext uri="{FF2B5EF4-FFF2-40B4-BE49-F238E27FC236}">
                <a16:creationId xmlns:a16="http://schemas.microsoft.com/office/drawing/2014/main" id="{3172CCB7-611A-4CB2-B2F6-A552F3B46AE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28806" y="4616563"/>
            <a:ext cx="2232132" cy="1578421"/>
          </a:xfrm>
          <a:prstGeom prst="rect">
            <a:avLst/>
          </a:prstGeom>
        </p:spPr>
      </p:pic>
      <p:sp>
        <p:nvSpPr>
          <p:cNvPr id="15" name="Down Arrow 9">
            <a:extLst>
              <a:ext uri="{FF2B5EF4-FFF2-40B4-BE49-F238E27FC236}">
                <a16:creationId xmlns:a16="http://schemas.microsoft.com/office/drawing/2014/main" id="{3DF93001-1E57-463C-8103-2E99725C2CBB}"/>
              </a:ext>
            </a:extLst>
          </p:cNvPr>
          <p:cNvSpPr/>
          <p:nvPr/>
        </p:nvSpPr>
        <p:spPr>
          <a:xfrm rot="16200000">
            <a:off x="4063554" y="2801025"/>
            <a:ext cx="585216" cy="2654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own Arrow 9">
            <a:extLst>
              <a:ext uri="{FF2B5EF4-FFF2-40B4-BE49-F238E27FC236}">
                <a16:creationId xmlns:a16="http://schemas.microsoft.com/office/drawing/2014/main" id="{7B8E0020-5170-4584-8251-D8280AC910DC}"/>
              </a:ext>
            </a:extLst>
          </p:cNvPr>
          <p:cNvSpPr/>
          <p:nvPr/>
        </p:nvSpPr>
        <p:spPr>
          <a:xfrm rot="5400000">
            <a:off x="8685279" y="3881876"/>
            <a:ext cx="585216" cy="2654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wn Arrow 9">
            <a:extLst>
              <a:ext uri="{FF2B5EF4-FFF2-40B4-BE49-F238E27FC236}">
                <a16:creationId xmlns:a16="http://schemas.microsoft.com/office/drawing/2014/main" id="{0F5D47B5-34CA-43B7-B5E4-00AD20628356}"/>
              </a:ext>
            </a:extLst>
          </p:cNvPr>
          <p:cNvSpPr/>
          <p:nvPr/>
        </p:nvSpPr>
        <p:spPr>
          <a:xfrm rot="10800000">
            <a:off x="5670681" y="4466701"/>
            <a:ext cx="585216" cy="2654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9">
            <a:extLst>
              <a:ext uri="{FF2B5EF4-FFF2-40B4-BE49-F238E27FC236}">
                <a16:creationId xmlns:a16="http://schemas.microsoft.com/office/drawing/2014/main" id="{52238731-C467-4710-A13C-1FE2A366352F}"/>
              </a:ext>
            </a:extLst>
          </p:cNvPr>
          <p:cNvSpPr/>
          <p:nvPr/>
        </p:nvSpPr>
        <p:spPr>
          <a:xfrm rot="5400000">
            <a:off x="8710729" y="1929263"/>
            <a:ext cx="585216" cy="2654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27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8E65F6-506B-43B9-950D-0F00CA139E45}"/>
              </a:ext>
            </a:extLst>
          </p:cNvPr>
          <p:cNvSpPr>
            <a:spLocks noGrp="1"/>
          </p:cNvSpPr>
          <p:nvPr>
            <p:ph type="title"/>
          </p:nvPr>
        </p:nvSpPr>
        <p:spPr>
          <a:xfrm>
            <a:off x="0" y="-45611"/>
            <a:ext cx="12192000" cy="851447"/>
          </a:xfrm>
        </p:spPr>
        <p:txBody>
          <a:bodyPr/>
          <a:lstStyle/>
          <a:p>
            <a:r>
              <a:rPr lang="en-US" sz="4400" dirty="0"/>
              <a:t>Helium beams for cancer treatment</a:t>
            </a:r>
            <a:endParaRPr lang="en-GB" sz="4400" dirty="0"/>
          </a:p>
        </p:txBody>
      </p:sp>
      <p:sp>
        <p:nvSpPr>
          <p:cNvPr id="6" name="Slide Number Placeholder 5">
            <a:extLst>
              <a:ext uri="{FF2B5EF4-FFF2-40B4-BE49-F238E27FC236}">
                <a16:creationId xmlns:a16="http://schemas.microsoft.com/office/drawing/2014/main" id="{C9858E91-2303-4D4B-892C-09B703B86CE0}"/>
              </a:ext>
            </a:extLst>
          </p:cNvPr>
          <p:cNvSpPr>
            <a:spLocks noGrp="1"/>
          </p:cNvSpPr>
          <p:nvPr>
            <p:ph type="sldNum" sz="quarter" idx="12"/>
          </p:nvPr>
        </p:nvSpPr>
        <p:spPr/>
        <p:txBody>
          <a:bodyPr/>
          <a:lstStyle/>
          <a:p>
            <a:fld id="{36B5EA5A-BC32-A742-B11B-8E7414D5B535}" type="slidenum">
              <a:rPr lang="en-US" smtClean="0"/>
              <a:pPr/>
              <a:t>35</a:t>
            </a:fld>
            <a:endParaRPr lang="en-US" dirty="0"/>
          </a:p>
        </p:txBody>
      </p:sp>
      <p:sp>
        <p:nvSpPr>
          <p:cNvPr id="8" name="TextBox 7">
            <a:extLst>
              <a:ext uri="{FF2B5EF4-FFF2-40B4-BE49-F238E27FC236}">
                <a16:creationId xmlns:a16="http://schemas.microsoft.com/office/drawing/2014/main" id="{D47282C1-1275-4BD3-978D-62DC351A5689}"/>
              </a:ext>
            </a:extLst>
          </p:cNvPr>
          <p:cNvSpPr txBox="1"/>
          <p:nvPr/>
        </p:nvSpPr>
        <p:spPr>
          <a:xfrm>
            <a:off x="4436899" y="1069279"/>
            <a:ext cx="7203394" cy="1384995"/>
          </a:xfrm>
          <a:prstGeom prst="rect">
            <a:avLst/>
          </a:prstGeom>
          <a:noFill/>
        </p:spPr>
        <p:txBody>
          <a:bodyPr wrap="square" lIns="0" tIns="0" rIns="0" bIns="0" rtlCol="0">
            <a:spAutoFit/>
          </a:bodyPr>
          <a:lstStyle/>
          <a:p>
            <a:pPr marL="285750" indent="-285750">
              <a:spcBef>
                <a:spcPts val="600"/>
              </a:spcBef>
              <a:buFont typeface="Wingdings" panose="05000000000000000000" pitchFamily="2" charset="2"/>
              <a:buChar char="Ø"/>
            </a:pPr>
            <a:r>
              <a:rPr lang="en-GB" sz="1600" dirty="0"/>
              <a:t>Helium ions: treatment started at Berkeley in the 70’s then stopped.</a:t>
            </a:r>
          </a:p>
          <a:p>
            <a:pPr marL="285750" indent="-285750">
              <a:spcBef>
                <a:spcPts val="600"/>
              </a:spcBef>
              <a:buFont typeface="Wingdings" panose="05000000000000000000" pitchFamily="2" charset="2"/>
              <a:buChar char="Ø"/>
            </a:pPr>
            <a:r>
              <a:rPr lang="en-GB" sz="1600" dirty="0"/>
              <a:t>Recent years have seen a surge of interest for He in the European ion centres, </a:t>
            </a:r>
            <a:r>
              <a:rPr lang="en-GB" sz="1600" dirty="0">
                <a:solidFill>
                  <a:srgbClr val="FF0000"/>
                </a:solidFill>
              </a:rPr>
              <a:t>first patient </a:t>
            </a:r>
            <a:r>
              <a:rPr lang="en-GB" sz="1600" dirty="0"/>
              <a:t>treated in September 2021 at HIT Heidelberg.</a:t>
            </a:r>
          </a:p>
          <a:p>
            <a:pPr marL="285750" indent="-285750" algn="l">
              <a:spcBef>
                <a:spcPts val="600"/>
              </a:spcBef>
              <a:buFont typeface="Wingdings" panose="05000000000000000000" pitchFamily="2" charset="2"/>
              <a:buChar char="Ø"/>
            </a:pPr>
            <a:r>
              <a:rPr lang="en-GB" sz="1600" dirty="0"/>
              <a:t>An accelerator designed for </a:t>
            </a:r>
            <a:r>
              <a:rPr lang="en-GB" sz="1600" dirty="0">
                <a:solidFill>
                  <a:srgbClr val="C00000"/>
                </a:solidFill>
              </a:rPr>
              <a:t>helium treatment </a:t>
            </a:r>
            <a:r>
              <a:rPr lang="en-GB" sz="1600" dirty="0"/>
              <a:t>can easily produce </a:t>
            </a:r>
            <a:r>
              <a:rPr lang="en-GB" sz="1600" dirty="0">
                <a:solidFill>
                  <a:srgbClr val="C00000"/>
                </a:solidFill>
              </a:rPr>
              <a:t>protons for standard treatment</a:t>
            </a:r>
            <a:r>
              <a:rPr lang="en-GB" sz="1600" dirty="0"/>
              <a:t>, and be used for </a:t>
            </a:r>
            <a:r>
              <a:rPr lang="en-GB" sz="1600" dirty="0">
                <a:solidFill>
                  <a:srgbClr val="C00000"/>
                </a:solidFill>
              </a:rPr>
              <a:t>research with helium and heavier ions</a:t>
            </a:r>
            <a:r>
              <a:rPr lang="en-GB" sz="1600" dirty="0"/>
              <a:t>.</a:t>
            </a:r>
          </a:p>
        </p:txBody>
      </p:sp>
      <p:sp>
        <p:nvSpPr>
          <p:cNvPr id="9" name="TextBox 8">
            <a:extLst>
              <a:ext uri="{FF2B5EF4-FFF2-40B4-BE49-F238E27FC236}">
                <a16:creationId xmlns:a16="http://schemas.microsoft.com/office/drawing/2014/main" id="{737A4549-A650-47FF-8E46-3806037BCCC3}"/>
              </a:ext>
            </a:extLst>
          </p:cNvPr>
          <p:cNvSpPr txBox="1"/>
          <p:nvPr/>
        </p:nvSpPr>
        <p:spPr>
          <a:xfrm>
            <a:off x="4500495" y="2741883"/>
            <a:ext cx="7342276" cy="1550031"/>
          </a:xfrm>
          <a:prstGeom prst="rect">
            <a:avLst/>
          </a:prstGeom>
        </p:spPr>
        <p:style>
          <a:lnRef idx="1">
            <a:schemeClr val="accent2"/>
          </a:lnRef>
          <a:fillRef idx="2">
            <a:schemeClr val="accent2"/>
          </a:fillRef>
          <a:effectRef idx="1">
            <a:schemeClr val="accent2"/>
          </a:effectRef>
          <a:fontRef idx="minor">
            <a:schemeClr val="dk1"/>
          </a:fontRef>
        </p:style>
        <p:txBody>
          <a:bodyPr wrap="square" lIns="72000" tIns="36000" rIns="72000" bIns="3600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Advantages: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reduced lateral </a:t>
            </a:r>
            <a:r>
              <a:rPr kumimoji="0" lang="en-GB" sz="1600" b="0" i="0" u="none" strike="noStrike" kern="1200" cap="none" spc="0" normalizeH="0" baseline="0" noProof="0" dirty="0">
                <a:ln>
                  <a:noFill/>
                </a:ln>
                <a:solidFill>
                  <a:srgbClr val="FF0000"/>
                </a:solidFill>
                <a:effectLst/>
                <a:uLnTx/>
                <a:uFillTx/>
                <a:latin typeface="Arial"/>
                <a:ea typeface="+mn-ea"/>
                <a:cs typeface="+mn-cs"/>
              </a:rPr>
              <a:t>scattering</a:t>
            </a:r>
            <a:r>
              <a:rPr kumimoji="0" lang="en-GB" sz="1600" b="0" i="0" u="none" strike="noStrike" kern="1200" cap="none" spc="0" normalizeH="0" baseline="0" noProof="0" dirty="0">
                <a:ln>
                  <a:noFill/>
                </a:ln>
                <a:solidFill>
                  <a:srgbClr val="0033A0"/>
                </a:solidFill>
                <a:effectLst/>
                <a:uLnTx/>
                <a:uFillTx/>
                <a:latin typeface="Arial"/>
                <a:ea typeface="+mn-ea"/>
                <a:cs typeface="+mn-cs"/>
              </a:rPr>
              <a:t> </a:t>
            </a:r>
            <a:r>
              <a:rPr lang="en-GB" sz="1600" dirty="0">
                <a:solidFill>
                  <a:srgbClr val="0033A0"/>
                </a:solidFill>
                <a:latin typeface="Arial"/>
              </a:rPr>
              <a:t>w.r.t.</a:t>
            </a:r>
            <a:r>
              <a:rPr kumimoji="0" lang="en-GB" sz="1600" b="0" i="0" u="none" strike="noStrike" kern="1200" cap="none" spc="0" normalizeH="0" baseline="0" noProof="0" dirty="0">
                <a:ln>
                  <a:noFill/>
                </a:ln>
                <a:solidFill>
                  <a:srgbClr val="0033A0"/>
                </a:solidFill>
                <a:effectLst/>
                <a:uLnTx/>
                <a:uFillTx/>
                <a:latin typeface="Arial"/>
                <a:ea typeface="+mn-ea"/>
                <a:cs typeface="+mn-cs"/>
              </a:rPr>
              <a:t> protons, better conformality.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lower </a:t>
            </a:r>
            <a:r>
              <a:rPr kumimoji="0" lang="en-GB" sz="1600" b="0" i="0" u="none" strike="noStrike" kern="1200" cap="none" spc="0" normalizeH="0" baseline="0" noProof="0" dirty="0">
                <a:ln>
                  <a:noFill/>
                </a:ln>
                <a:solidFill>
                  <a:srgbClr val="FF0000"/>
                </a:solidFill>
                <a:effectLst/>
                <a:uLnTx/>
                <a:uFillTx/>
                <a:latin typeface="Arial"/>
                <a:ea typeface="+mn-ea"/>
                <a:cs typeface="+mn-cs"/>
              </a:rPr>
              <a:t>fragmentations</a:t>
            </a:r>
            <a:r>
              <a:rPr kumimoji="0" lang="en-GB" sz="1600" b="0" i="0" u="none" strike="noStrike" kern="1200" cap="none" spc="0" normalizeH="0" baseline="0" noProof="0" dirty="0">
                <a:ln>
                  <a:noFill/>
                </a:ln>
                <a:solidFill>
                  <a:srgbClr val="0033A0"/>
                </a:solidFill>
                <a:effectLst/>
                <a:uLnTx/>
                <a:uFillTx/>
                <a:latin typeface="Arial"/>
                <a:ea typeface="+mn-ea"/>
                <a:cs typeface="+mn-cs"/>
              </a:rPr>
              <a:t> than carbon, lower dose after tumour.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600" dirty="0">
                <a:solidFill>
                  <a:srgbClr val="0033A0"/>
                </a:solidFill>
                <a:latin typeface="Arial"/>
              </a:rPr>
              <a:t>lower </a:t>
            </a:r>
            <a:r>
              <a:rPr lang="en-GB" sz="1600" dirty="0">
                <a:solidFill>
                  <a:srgbClr val="FF0000"/>
                </a:solidFill>
                <a:latin typeface="Arial"/>
              </a:rPr>
              <a:t>neutron dose </a:t>
            </a:r>
            <a:r>
              <a:rPr lang="en-GB" sz="1600" dirty="0">
                <a:solidFill>
                  <a:srgbClr val="0033A0"/>
                </a:solidFill>
                <a:latin typeface="Arial"/>
              </a:rPr>
              <a:t>than protons or carbon, less risks in paediatric patients,</a:t>
            </a:r>
            <a:endParaRPr kumimoji="0" lang="en-GB" sz="1600" b="0" i="0" u="none" strike="noStrike" kern="1200" cap="none" spc="0" normalizeH="0" baseline="0" noProof="0" dirty="0">
              <a:ln>
                <a:noFill/>
              </a:ln>
              <a:solidFill>
                <a:srgbClr val="0033A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33A0"/>
                </a:solidFill>
                <a:effectLst/>
                <a:uLnTx/>
                <a:uFillTx/>
                <a:latin typeface="Arial"/>
                <a:ea typeface="+mn-ea"/>
                <a:cs typeface="+mn-cs"/>
              </a:rPr>
              <a:t>could treat </a:t>
            </a:r>
            <a:r>
              <a:rPr kumimoji="0" lang="en-GB" sz="1600" b="0" i="0" u="none" strike="noStrike" kern="1200" cap="none" spc="0" normalizeH="0" baseline="0" noProof="0" dirty="0">
                <a:ln>
                  <a:noFill/>
                </a:ln>
                <a:solidFill>
                  <a:srgbClr val="FF0000"/>
                </a:solidFill>
                <a:effectLst/>
                <a:uLnTx/>
                <a:uFillTx/>
                <a:latin typeface="Arial"/>
                <a:ea typeface="+mn-ea"/>
                <a:cs typeface="+mn-cs"/>
              </a:rPr>
              <a:t>some radioresistant </a:t>
            </a:r>
            <a:r>
              <a:rPr kumimoji="0" lang="en-GB" sz="1600" b="0" i="0" u="none" strike="noStrike" kern="1200" cap="none" spc="0" normalizeH="0" baseline="0" noProof="0" dirty="0">
                <a:ln>
                  <a:noFill/>
                </a:ln>
                <a:solidFill>
                  <a:srgbClr val="0033A0"/>
                </a:solidFill>
                <a:effectLst/>
                <a:uLnTx/>
                <a:uFillTx/>
                <a:latin typeface="Arial"/>
                <a:ea typeface="+mn-ea"/>
                <a:cs typeface="+mn-cs"/>
              </a:rPr>
              <a:t>tumours at lower cost than carbon.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600" dirty="0">
                <a:solidFill>
                  <a:srgbClr val="0033A0"/>
                </a:solidFill>
                <a:latin typeface="Arial"/>
              </a:rPr>
              <a:t>might be better suited for FLASH than other ions.</a:t>
            </a:r>
            <a:endParaRPr kumimoji="0" lang="en-GB" sz="1600" b="0" i="0" u="none" strike="noStrike" kern="1200" cap="none" spc="0" normalizeH="0" baseline="0" noProof="0" dirty="0">
              <a:ln>
                <a:noFill/>
              </a:ln>
              <a:solidFill>
                <a:srgbClr val="0033A0"/>
              </a:solidFill>
              <a:effectLst/>
              <a:uLnTx/>
              <a:uFillTx/>
              <a:latin typeface="Arial"/>
              <a:ea typeface="+mn-ea"/>
              <a:cs typeface="+mn-cs"/>
            </a:endParaRPr>
          </a:p>
        </p:txBody>
      </p:sp>
      <p:pic>
        <p:nvPicPr>
          <p:cNvPr id="4" name="Picture 3">
            <a:extLst>
              <a:ext uri="{FF2B5EF4-FFF2-40B4-BE49-F238E27FC236}">
                <a16:creationId xmlns:a16="http://schemas.microsoft.com/office/drawing/2014/main" id="{DC326B5C-8DEE-4599-8E88-A50433D7364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4007" y="933130"/>
            <a:ext cx="3892175" cy="2965102"/>
          </a:xfrm>
          <a:prstGeom prst="rect">
            <a:avLst/>
          </a:prstGeom>
        </p:spPr>
      </p:pic>
      <p:sp>
        <p:nvSpPr>
          <p:cNvPr id="5" name="TextBox 4">
            <a:extLst>
              <a:ext uri="{FF2B5EF4-FFF2-40B4-BE49-F238E27FC236}">
                <a16:creationId xmlns:a16="http://schemas.microsoft.com/office/drawing/2014/main" id="{74C16CB1-74BE-4B21-9E41-3E371847245D}"/>
              </a:ext>
            </a:extLst>
          </p:cNvPr>
          <p:cNvSpPr txBox="1"/>
          <p:nvPr/>
        </p:nvSpPr>
        <p:spPr>
          <a:xfrm>
            <a:off x="349229" y="4025526"/>
            <a:ext cx="3879914" cy="1107996"/>
          </a:xfrm>
          <a:prstGeom prst="rect">
            <a:avLst/>
          </a:prstGeom>
          <a:noFill/>
        </p:spPr>
        <p:txBody>
          <a:bodyPr wrap="square" lIns="0" tIns="0" rIns="0" bIns="0" rtlCol="0">
            <a:spAutoFit/>
          </a:bodyPr>
          <a:lstStyle/>
          <a:p>
            <a:pPr algn="l"/>
            <a:r>
              <a:rPr lang="en-US" dirty="0"/>
              <a:t>Spread-out Bragg peak for proton, helium, carbon compared to X-rays</a:t>
            </a:r>
          </a:p>
          <a:p>
            <a:pPr algn="l"/>
            <a:r>
              <a:rPr lang="en-US" sz="1200" i="1" dirty="0"/>
              <a:t>(K. Kirkby et al., Heavy Charged Particle Beam Therapy and related new radiotherapy technologies, https://doi.org/10.1259/bjr.20200247)</a:t>
            </a:r>
            <a:endParaRPr lang="en-GB" sz="1200" i="1" dirty="0"/>
          </a:p>
        </p:txBody>
      </p:sp>
      <p:pic>
        <p:nvPicPr>
          <p:cNvPr id="7" name="Picture 6">
            <a:extLst>
              <a:ext uri="{FF2B5EF4-FFF2-40B4-BE49-F238E27FC236}">
                <a16:creationId xmlns:a16="http://schemas.microsoft.com/office/drawing/2014/main" id="{5F909B32-58E7-F6F2-208D-DCB4A8A6BFB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26054" y="4579524"/>
            <a:ext cx="4273609" cy="1915424"/>
          </a:xfrm>
          <a:prstGeom prst="rect">
            <a:avLst/>
          </a:prstGeom>
        </p:spPr>
      </p:pic>
    </p:spTree>
    <p:extLst>
      <p:ext uri="{BB962C8B-B14F-4D97-AF65-F5344CB8AC3E}">
        <p14:creationId xmlns:p14="http://schemas.microsoft.com/office/powerpoint/2010/main" val="137524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08B499-94C3-4B68-825E-E3AEC1BCE284}"/>
              </a:ext>
            </a:extLst>
          </p:cNvPr>
          <p:cNvSpPr>
            <a:spLocks noGrp="1"/>
          </p:cNvSpPr>
          <p:nvPr>
            <p:ph idx="1"/>
          </p:nvPr>
        </p:nvSpPr>
        <p:spPr>
          <a:xfrm>
            <a:off x="363115" y="1818484"/>
            <a:ext cx="8207494" cy="2638158"/>
          </a:xfrm>
        </p:spPr>
        <p:txBody>
          <a:bodyPr/>
          <a:lstStyle/>
          <a:p>
            <a:pPr>
              <a:spcAft>
                <a:spcPts val="0"/>
              </a:spcAft>
            </a:pPr>
            <a:r>
              <a:rPr lang="en-US" sz="1800" dirty="0">
                <a:solidFill>
                  <a:srgbClr val="FF0000"/>
                </a:solidFill>
                <a:latin typeface="Calibri" panose="020F0502020204030204" pitchFamily="34" charset="0"/>
                <a:cs typeface="Calibri" panose="020F0502020204030204" pitchFamily="34" charset="0"/>
              </a:rPr>
              <a:t>Synchrotron</a:t>
            </a:r>
            <a:r>
              <a:rPr lang="en-US" sz="1800" b="0" dirty="0">
                <a:solidFill>
                  <a:schemeClr val="accent1">
                    <a:lumMod val="75000"/>
                  </a:schemeClr>
                </a:solidFill>
                <a:latin typeface="Calibri" panose="020F0502020204030204" pitchFamily="34" charset="0"/>
                <a:cs typeface="Calibri" panose="020F0502020204030204" pitchFamily="34" charset="0"/>
              </a:rPr>
              <a:t> because of size, flexibility, cost, available expertise at CERN and elsewhere:</a:t>
            </a:r>
          </a:p>
          <a:p>
            <a:pPr marL="457200" indent="-457200">
              <a:spcBef>
                <a:spcPts val="1200"/>
              </a:spcBef>
              <a:spcAft>
                <a:spcPts val="0"/>
              </a:spcAft>
              <a:buFont typeface="+mj-lt"/>
              <a:buAutoNum type="arabicPeriod"/>
            </a:pPr>
            <a:r>
              <a:rPr lang="en-US" sz="1800" b="0" dirty="0">
                <a:solidFill>
                  <a:schemeClr val="accent1">
                    <a:lumMod val="75000"/>
                  </a:schemeClr>
                </a:solidFill>
                <a:latin typeface="Calibri" panose="020F0502020204030204" pitchFamily="34" charset="0"/>
                <a:cs typeface="Calibri" panose="020F0502020204030204" pitchFamily="34" charset="0"/>
              </a:rPr>
              <a:t>Designed for </a:t>
            </a:r>
            <a:r>
              <a:rPr lang="en-US" sz="1800" b="0" dirty="0">
                <a:solidFill>
                  <a:srgbClr val="FF0000"/>
                </a:solidFill>
                <a:latin typeface="Calibri" panose="020F0502020204030204" pitchFamily="34" charset="0"/>
                <a:cs typeface="Calibri" panose="020F0502020204030204" pitchFamily="34" charset="0"/>
              </a:rPr>
              <a:t>helium ions</a:t>
            </a:r>
            <a:r>
              <a:rPr lang="en-US" sz="1800" b="0" dirty="0">
                <a:solidFill>
                  <a:schemeClr val="accent1">
                    <a:lumMod val="75000"/>
                  </a:schemeClr>
                </a:solidFill>
                <a:latin typeface="Calibri" panose="020F0502020204030204" pitchFamily="34" charset="0"/>
                <a:cs typeface="Calibri" panose="020F0502020204030204" pitchFamily="34" charset="0"/>
              </a:rPr>
              <a:t>, can accelerate </a:t>
            </a:r>
            <a:r>
              <a:rPr lang="en-US" sz="1800" b="0" dirty="0">
                <a:solidFill>
                  <a:srgbClr val="FF0000"/>
                </a:solidFill>
                <a:latin typeface="Calibri" panose="020F0502020204030204" pitchFamily="34" charset="0"/>
                <a:cs typeface="Calibri" panose="020F0502020204030204" pitchFamily="34" charset="0"/>
              </a:rPr>
              <a:t>protons</a:t>
            </a:r>
            <a:r>
              <a:rPr lang="en-US" sz="1800" b="0" dirty="0">
                <a:solidFill>
                  <a:schemeClr val="accent1">
                    <a:lumMod val="75000"/>
                  </a:schemeClr>
                </a:solidFill>
                <a:latin typeface="Calibri" panose="020F0502020204030204" pitchFamily="34" charset="0"/>
                <a:cs typeface="Calibri" panose="020F0502020204030204" pitchFamily="34" charset="0"/>
              </a:rPr>
              <a:t> at treatment energy;</a:t>
            </a:r>
          </a:p>
          <a:p>
            <a:pPr marL="457200" indent="-457200">
              <a:spcBef>
                <a:spcPts val="1200"/>
              </a:spcBef>
              <a:spcAft>
                <a:spcPts val="0"/>
              </a:spcAft>
              <a:buFont typeface="+mj-lt"/>
              <a:buAutoNum type="arabicPeriod"/>
            </a:pPr>
            <a:r>
              <a:rPr lang="en-US" sz="1800" b="0" dirty="0">
                <a:solidFill>
                  <a:schemeClr val="accent1">
                    <a:lumMod val="75000"/>
                  </a:schemeClr>
                </a:solidFill>
                <a:latin typeface="Calibri" panose="020F0502020204030204" pitchFamily="34" charset="0"/>
                <a:cs typeface="Calibri" panose="020F0502020204030204" pitchFamily="34" charset="0"/>
              </a:rPr>
              <a:t>Can use protons at higher energy for full body </a:t>
            </a:r>
            <a:r>
              <a:rPr lang="en-US" sz="1800" b="0" dirty="0">
                <a:solidFill>
                  <a:srgbClr val="FF0000"/>
                </a:solidFill>
                <a:latin typeface="Calibri" panose="020F0502020204030204" pitchFamily="34" charset="0"/>
                <a:cs typeface="Calibri" panose="020F0502020204030204" pitchFamily="34" charset="0"/>
              </a:rPr>
              <a:t>on-line radiography</a:t>
            </a:r>
            <a:r>
              <a:rPr lang="en-US" sz="1800" b="0" dirty="0">
                <a:solidFill>
                  <a:schemeClr val="accent1">
                    <a:lumMod val="75000"/>
                  </a:schemeClr>
                </a:solidFill>
                <a:latin typeface="Calibri" panose="020F0502020204030204" pitchFamily="34" charset="0"/>
                <a:cs typeface="Calibri" panose="020F0502020204030204" pitchFamily="34" charset="0"/>
              </a:rPr>
              <a:t>;</a:t>
            </a:r>
          </a:p>
          <a:p>
            <a:pPr marL="457200" indent="-457200">
              <a:spcBef>
                <a:spcPts val="1200"/>
              </a:spcBef>
              <a:spcAft>
                <a:spcPts val="0"/>
              </a:spcAft>
              <a:buFont typeface="+mj-lt"/>
              <a:buAutoNum type="arabicPeriod"/>
            </a:pPr>
            <a:r>
              <a:rPr lang="en-US" sz="1800" b="0" dirty="0">
                <a:solidFill>
                  <a:schemeClr val="accent1">
                    <a:lumMod val="75000"/>
                  </a:schemeClr>
                </a:solidFill>
                <a:latin typeface="Calibri" panose="020F0502020204030204" pitchFamily="34" charset="0"/>
                <a:cs typeface="Calibri" panose="020F0502020204030204" pitchFamily="34" charset="0"/>
              </a:rPr>
              <a:t>Can accelerate </a:t>
            </a:r>
            <a:r>
              <a:rPr lang="en-US" sz="1800" b="0" dirty="0">
                <a:solidFill>
                  <a:srgbClr val="FF0000"/>
                </a:solidFill>
                <a:latin typeface="Calibri" panose="020F0502020204030204" pitchFamily="34" charset="0"/>
                <a:cs typeface="Calibri" panose="020F0502020204030204" pitchFamily="34" charset="0"/>
              </a:rPr>
              <a:t>other ions </a:t>
            </a:r>
            <a:r>
              <a:rPr lang="en-US" sz="1800" b="0" dirty="0">
                <a:solidFill>
                  <a:schemeClr val="accent1">
                    <a:lumMod val="75000"/>
                  </a:schemeClr>
                </a:solidFill>
                <a:latin typeface="Calibri" panose="020F0502020204030204" pitchFamily="34" charset="0"/>
                <a:cs typeface="Calibri" panose="020F0502020204030204" pitchFamily="34" charset="0"/>
              </a:rPr>
              <a:t>(e.g. carbon) for biophysics experiments. </a:t>
            </a:r>
          </a:p>
          <a:p>
            <a:pPr marL="457200" indent="-457200">
              <a:spcBef>
                <a:spcPts val="1200"/>
              </a:spcBef>
              <a:spcAft>
                <a:spcPts val="0"/>
              </a:spcAft>
              <a:buFont typeface="+mj-lt"/>
              <a:buAutoNum type="arabicPeriod"/>
            </a:pPr>
            <a:r>
              <a:rPr lang="en-US" sz="1800" b="0" dirty="0">
                <a:solidFill>
                  <a:schemeClr val="accent1">
                    <a:lumMod val="75000"/>
                  </a:schemeClr>
                </a:solidFill>
                <a:latin typeface="Calibri" panose="020F0502020204030204" pitchFamily="34" charset="0"/>
                <a:cs typeface="Calibri" panose="020F0502020204030204" pitchFamily="34" charset="0"/>
              </a:rPr>
              <a:t>Can be equipped with modern </a:t>
            </a:r>
            <a:r>
              <a:rPr lang="en-US" sz="1800" b="0" dirty="0">
                <a:solidFill>
                  <a:srgbClr val="FF0000"/>
                </a:solidFill>
                <a:latin typeface="Calibri" panose="020F0502020204030204" pitchFamily="34" charset="0"/>
                <a:cs typeface="Calibri" panose="020F0502020204030204" pitchFamily="34" charset="0"/>
              </a:rPr>
              <a:t>FLASH extraction </a:t>
            </a:r>
            <a:r>
              <a:rPr lang="en-US" sz="1800" b="0" dirty="0">
                <a:solidFill>
                  <a:schemeClr val="accent1">
                    <a:lumMod val="75000"/>
                  </a:schemeClr>
                </a:solidFill>
                <a:latin typeface="Calibri" panose="020F0502020204030204" pitchFamily="34" charset="0"/>
                <a:cs typeface="Calibri" panose="020F0502020204030204" pitchFamily="34" charset="0"/>
              </a:rPr>
              <a:t>and can produce mini-beams.</a:t>
            </a:r>
          </a:p>
          <a:p>
            <a:pPr marL="457200" indent="-457200">
              <a:spcBef>
                <a:spcPts val="1200"/>
              </a:spcBef>
              <a:spcAft>
                <a:spcPts val="0"/>
              </a:spcAft>
              <a:buFont typeface="+mj-lt"/>
              <a:buAutoNum type="arabicPeriod"/>
            </a:pPr>
            <a:r>
              <a:rPr lang="en-US" sz="1800" b="0" dirty="0">
                <a:solidFill>
                  <a:schemeClr val="accent1">
                    <a:lumMod val="75000"/>
                  </a:schemeClr>
                </a:solidFill>
                <a:latin typeface="Calibri" panose="020F0502020204030204" pitchFamily="34" charset="0"/>
                <a:cs typeface="Calibri" panose="020F0502020204030204" pitchFamily="34" charset="0"/>
              </a:rPr>
              <a:t>The linac injector can be used in parallel for </a:t>
            </a:r>
            <a:r>
              <a:rPr lang="en-US" sz="1800" b="0" dirty="0">
                <a:solidFill>
                  <a:srgbClr val="FF0000"/>
                </a:solidFill>
                <a:latin typeface="Calibri" panose="020F0502020204030204" pitchFamily="34" charset="0"/>
                <a:cs typeface="Calibri" panose="020F0502020204030204" pitchFamily="34" charset="0"/>
              </a:rPr>
              <a:t>production of radioisotopes </a:t>
            </a:r>
            <a:r>
              <a:rPr lang="en-US" sz="1800" b="0" dirty="0">
                <a:solidFill>
                  <a:schemeClr val="accent1">
                    <a:lumMod val="75000"/>
                  </a:schemeClr>
                </a:solidFill>
                <a:latin typeface="Calibri" panose="020F0502020204030204" pitchFamily="34" charset="0"/>
                <a:cs typeface="Calibri" panose="020F0502020204030204" pitchFamily="34" charset="0"/>
              </a:rPr>
              <a:t>(e.g. 211At) using helium ions or protons.</a:t>
            </a:r>
            <a:endParaRPr lang="en-GB" sz="1800" b="0" dirty="0">
              <a:solidFill>
                <a:schemeClr val="accent1">
                  <a:lumMod val="75000"/>
                </a:schemeClr>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148694F9-C755-433E-8964-10FC175E3D06}"/>
              </a:ext>
            </a:extLst>
          </p:cNvPr>
          <p:cNvSpPr>
            <a:spLocks noGrp="1"/>
          </p:cNvSpPr>
          <p:nvPr>
            <p:ph type="title"/>
          </p:nvPr>
        </p:nvSpPr>
        <p:spPr/>
        <p:txBody>
          <a:bodyPr/>
          <a:lstStyle/>
          <a:p>
            <a:r>
              <a:rPr lang="en-US" sz="4000" dirty="0"/>
              <a:t>Main features of a helium therapy facility</a:t>
            </a:r>
            <a:endParaRPr lang="en-GB" sz="4000" dirty="0"/>
          </a:p>
        </p:txBody>
      </p:sp>
      <p:sp>
        <p:nvSpPr>
          <p:cNvPr id="6" name="Slide Number Placeholder 5">
            <a:extLst>
              <a:ext uri="{FF2B5EF4-FFF2-40B4-BE49-F238E27FC236}">
                <a16:creationId xmlns:a16="http://schemas.microsoft.com/office/drawing/2014/main" id="{3978E2B4-F90D-4652-B9E2-D5AB7B38EBD4}"/>
              </a:ext>
            </a:extLst>
          </p:cNvPr>
          <p:cNvSpPr>
            <a:spLocks noGrp="1"/>
          </p:cNvSpPr>
          <p:nvPr>
            <p:ph type="sldNum" sz="quarter" idx="12"/>
          </p:nvPr>
        </p:nvSpPr>
        <p:spPr/>
        <p:txBody>
          <a:bodyPr/>
          <a:lstStyle/>
          <a:p>
            <a:fld id="{36B5EA5A-BC32-A742-B11B-8E7414D5B535}" type="slidenum">
              <a:rPr lang="en-US" smtClean="0"/>
              <a:pPr/>
              <a:t>36</a:t>
            </a:fld>
            <a:endParaRPr lang="en-US" dirty="0"/>
          </a:p>
        </p:txBody>
      </p:sp>
      <p:sp>
        <p:nvSpPr>
          <p:cNvPr id="7" name="TextBox 6">
            <a:extLst>
              <a:ext uri="{FF2B5EF4-FFF2-40B4-BE49-F238E27FC236}">
                <a16:creationId xmlns:a16="http://schemas.microsoft.com/office/drawing/2014/main" id="{7629343F-2CE3-4023-947A-66A9B64F99FB}"/>
              </a:ext>
            </a:extLst>
          </p:cNvPr>
          <p:cNvSpPr txBox="1"/>
          <p:nvPr/>
        </p:nvSpPr>
        <p:spPr>
          <a:xfrm>
            <a:off x="8878322" y="1043757"/>
            <a:ext cx="3044353" cy="2946173"/>
          </a:xfrm>
          <a:prstGeom prst="rect">
            <a:avLst/>
          </a:prstGeom>
        </p:spPr>
        <p:style>
          <a:lnRef idx="1">
            <a:schemeClr val="accent4"/>
          </a:lnRef>
          <a:fillRef idx="2">
            <a:schemeClr val="accent4"/>
          </a:fillRef>
          <a:effectRef idx="1">
            <a:schemeClr val="accent4"/>
          </a:effectRef>
          <a:fontRef idx="minor">
            <a:schemeClr val="dk1"/>
          </a:fontRef>
        </p:style>
        <p:txBody>
          <a:bodyPr wrap="square" lIns="72000" tIns="72000" rIns="72000" bIns="72000" rtlCol="0">
            <a:spAutoFit/>
          </a:bodyPr>
          <a:lstStyle/>
          <a:p>
            <a:pPr algn="l">
              <a:spcBef>
                <a:spcPts val="1200"/>
              </a:spcBef>
            </a:pPr>
            <a:r>
              <a:rPr lang="en-US" b="1" dirty="0">
                <a:latin typeface="Calibri" panose="020F0502020204030204" pitchFamily="34" charset="0"/>
                <a:cs typeface="Calibri" panose="020F0502020204030204" pitchFamily="34" charset="0"/>
              </a:rPr>
              <a:t>Main synchrotron  parameters:</a:t>
            </a:r>
            <a:endParaRPr lang="en-US" dirty="0">
              <a:latin typeface="Calibri" panose="020F0502020204030204" pitchFamily="34" charset="0"/>
              <a:cs typeface="Calibri" panose="020F0502020204030204" pitchFamily="34" charset="0"/>
            </a:endParaRPr>
          </a:p>
          <a:p>
            <a:pPr marL="342900" indent="-342900" algn="l">
              <a:spcBef>
                <a:spcPts val="1200"/>
              </a:spcBef>
              <a:buFont typeface="Wingdings" panose="05000000000000000000" pitchFamily="2" charset="2"/>
              <a:buChar char="q"/>
            </a:pPr>
            <a:r>
              <a:rPr lang="en-GB" dirty="0">
                <a:latin typeface="Calibri" panose="020F0502020204030204" pitchFamily="34" charset="0"/>
                <a:cs typeface="Calibri" panose="020F0502020204030204" pitchFamily="34" charset="0"/>
              </a:rPr>
              <a:t>maximum magnetic rigidity 4.5 T/m (</a:t>
            </a:r>
            <a:r>
              <a:rPr lang="en-GB" b="1" dirty="0">
                <a:solidFill>
                  <a:srgbClr val="FF0000"/>
                </a:solidFill>
                <a:latin typeface="Calibri" panose="020F0502020204030204" pitchFamily="34" charset="0"/>
                <a:cs typeface="Calibri" panose="020F0502020204030204" pitchFamily="34" charset="0"/>
              </a:rPr>
              <a:t>220 MeV/u </a:t>
            </a:r>
            <a:r>
              <a:rPr lang="en-GB" dirty="0">
                <a:latin typeface="Calibri" panose="020F0502020204030204" pitchFamily="34" charset="0"/>
                <a:cs typeface="Calibri" panose="020F0502020204030204" pitchFamily="34" charset="0"/>
              </a:rPr>
              <a:t>for 4He, penetration 30 cm in water). </a:t>
            </a:r>
          </a:p>
          <a:p>
            <a:pPr marL="342900" indent="-342900" algn="l">
              <a:spcBef>
                <a:spcPts val="1200"/>
              </a:spcBef>
              <a:buFont typeface="Wingdings" panose="05000000000000000000" pitchFamily="2" charset="2"/>
              <a:buChar char="q"/>
            </a:pPr>
            <a:r>
              <a:rPr lang="en-GB" b="1" dirty="0">
                <a:solidFill>
                  <a:srgbClr val="FF0000"/>
                </a:solidFill>
                <a:latin typeface="Calibri" panose="020F0502020204030204" pitchFamily="34" charset="0"/>
                <a:cs typeface="Calibri" panose="020F0502020204030204" pitchFamily="34" charset="0"/>
              </a:rPr>
              <a:t>4 x 10</a:t>
            </a:r>
            <a:r>
              <a:rPr lang="en-GB" b="1" baseline="30000" dirty="0">
                <a:solidFill>
                  <a:srgbClr val="FF0000"/>
                </a:solidFill>
                <a:latin typeface="Calibri" panose="020F0502020204030204" pitchFamily="34" charset="0"/>
                <a:cs typeface="Calibri" panose="020F0502020204030204" pitchFamily="34" charset="0"/>
              </a:rPr>
              <a:t>10</a:t>
            </a:r>
            <a:r>
              <a:rPr lang="en-GB" b="1" dirty="0">
                <a:solidFill>
                  <a:srgbClr val="FF0000"/>
                </a:solidFill>
                <a:latin typeface="Calibri" panose="020F0502020204030204" pitchFamily="34" charset="0"/>
                <a:cs typeface="Calibri" panose="020F0502020204030204" pitchFamily="34" charset="0"/>
              </a:rPr>
              <a:t> ions extracted</a:t>
            </a:r>
            <a:r>
              <a:rPr lang="en-GB" dirty="0">
                <a:latin typeface="Calibri" panose="020F0502020204030204" pitchFamily="34" charset="0"/>
                <a:cs typeface="Calibri" panose="020F0502020204030204" pitchFamily="34" charset="0"/>
              </a:rPr>
              <a:t>, to irradiate a 1 litre tumour with 2 Gy.</a:t>
            </a:r>
          </a:p>
        </p:txBody>
      </p:sp>
      <p:sp>
        <p:nvSpPr>
          <p:cNvPr id="4" name="TextBox 3">
            <a:extLst>
              <a:ext uri="{FF2B5EF4-FFF2-40B4-BE49-F238E27FC236}">
                <a16:creationId xmlns:a16="http://schemas.microsoft.com/office/drawing/2014/main" id="{50682BC3-1A79-8CAC-59D4-305548573687}"/>
              </a:ext>
            </a:extLst>
          </p:cNvPr>
          <p:cNvSpPr txBox="1"/>
          <p:nvPr/>
        </p:nvSpPr>
        <p:spPr>
          <a:xfrm>
            <a:off x="4590705" y="4416477"/>
            <a:ext cx="3879527" cy="830997"/>
          </a:xfrm>
          <a:prstGeom prst="rect">
            <a:avLst/>
          </a:prstGeom>
        </p:spPr>
        <p:style>
          <a:lnRef idx="1">
            <a:schemeClr val="accent2"/>
          </a:lnRef>
          <a:fillRef idx="2">
            <a:schemeClr val="accent2"/>
          </a:fillRef>
          <a:effectRef idx="1">
            <a:schemeClr val="accent2"/>
          </a:effectRef>
          <a:fontRef idx="minor">
            <a:schemeClr val="dk1"/>
          </a:fontRef>
        </p:style>
        <p:txBody>
          <a:bodyPr wrap="square" lIns="72000" tIns="0" rIns="72000" bIns="0" rtlCol="0">
            <a:spAutoFit/>
          </a:bodyPr>
          <a:lstStyle/>
          <a:p>
            <a:pPr marL="342900" indent="-342900" algn="l">
              <a:buFont typeface="Wingdings" panose="05000000000000000000" pitchFamily="2" charset="2"/>
              <a:buChar char="Ø"/>
            </a:pPr>
            <a:r>
              <a:rPr lang="en-US" dirty="0">
                <a:latin typeface="Calibri" panose="020F0502020204030204" pitchFamily="34" charset="0"/>
                <a:cs typeface="Calibri" panose="020F0502020204030204" pitchFamily="34" charset="0"/>
              </a:rPr>
              <a:t>Based on CERN experience in small synchrotrons (LEAR, LEIR, ELENA)</a:t>
            </a:r>
          </a:p>
          <a:p>
            <a:pPr marL="342900" indent="-342900" algn="l">
              <a:buFont typeface="Wingdings" panose="05000000000000000000" pitchFamily="2" charset="2"/>
              <a:buChar char="Ø"/>
            </a:pPr>
            <a:r>
              <a:rPr lang="en-US" dirty="0">
                <a:latin typeface="Calibri" panose="020F0502020204030204" pitchFamily="34" charset="0"/>
                <a:cs typeface="Calibri" panose="020F0502020204030204" pitchFamily="34" charset="0"/>
              </a:rPr>
              <a:t>Preliminary circumference 33 m</a:t>
            </a:r>
          </a:p>
        </p:txBody>
      </p:sp>
      <p:pic>
        <p:nvPicPr>
          <p:cNvPr id="5" name="Picture 4">
            <a:extLst>
              <a:ext uri="{FF2B5EF4-FFF2-40B4-BE49-F238E27FC236}">
                <a16:creationId xmlns:a16="http://schemas.microsoft.com/office/drawing/2014/main" id="{2E18D981-2AC4-36F1-127D-96795E6A38B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78321" y="4149104"/>
            <a:ext cx="3044353" cy="1767906"/>
          </a:xfrm>
          <a:prstGeom prst="rect">
            <a:avLst/>
          </a:prstGeom>
        </p:spPr>
      </p:pic>
      <p:sp>
        <p:nvSpPr>
          <p:cNvPr id="13" name="TextBox 12">
            <a:extLst>
              <a:ext uri="{FF2B5EF4-FFF2-40B4-BE49-F238E27FC236}">
                <a16:creationId xmlns:a16="http://schemas.microsoft.com/office/drawing/2014/main" id="{C1B4ED76-FEBA-A264-30C0-1A047D9DDB9D}"/>
              </a:ext>
            </a:extLst>
          </p:cNvPr>
          <p:cNvSpPr txBox="1"/>
          <p:nvPr/>
        </p:nvSpPr>
        <p:spPr>
          <a:xfrm flipH="1">
            <a:off x="269325" y="1043757"/>
            <a:ext cx="8395075" cy="615553"/>
          </a:xfrm>
          <a:prstGeom prst="rect">
            <a:avLst/>
          </a:prstGeom>
        </p:spPr>
        <p:style>
          <a:lnRef idx="1">
            <a:schemeClr val="accent3"/>
          </a:lnRef>
          <a:fillRef idx="2">
            <a:schemeClr val="accent3"/>
          </a:fillRef>
          <a:effectRef idx="1">
            <a:schemeClr val="accent3"/>
          </a:effectRef>
          <a:fontRef idx="minor">
            <a:schemeClr val="dk1"/>
          </a:fontRef>
        </p:style>
        <p:txBody>
          <a:bodyPr wrap="square" lIns="108000" tIns="0" rIns="108000" bIns="0" rtlCol="0">
            <a:spAutoFit/>
          </a:bodyPr>
          <a:lstStyle/>
          <a:p>
            <a:pPr algn="l"/>
            <a:r>
              <a:rPr lang="en-GB" sz="2000" dirty="0">
                <a:solidFill>
                  <a:schemeClr val="tx1"/>
                </a:solidFill>
                <a:latin typeface="Calibri" panose="020F0502020204030204" pitchFamily="34" charset="0"/>
                <a:cs typeface="Calibri" panose="020F0502020204030204" pitchFamily="34" charset="0"/>
              </a:rPr>
              <a:t>An advanced accelerator capable of cancer treatment with modern techniques in parallel with a robust experimental programme (in-vitro and in-vivo).</a:t>
            </a:r>
          </a:p>
        </p:txBody>
      </p:sp>
      <p:pic>
        <p:nvPicPr>
          <p:cNvPr id="8" name="Picture 7">
            <a:extLst>
              <a:ext uri="{FF2B5EF4-FFF2-40B4-BE49-F238E27FC236}">
                <a16:creationId xmlns:a16="http://schemas.microsoft.com/office/drawing/2014/main" id="{A3124EE9-DF2C-5DC1-153B-F5E07A7E9D67}"/>
              </a:ext>
            </a:extLst>
          </p:cNvPr>
          <p:cNvPicPr>
            <a:picLocks noChangeAspect="1"/>
          </p:cNvPicPr>
          <p:nvPr/>
        </p:nvPicPr>
        <p:blipFill>
          <a:blip r:embed="rId3"/>
          <a:stretch>
            <a:fillRect/>
          </a:stretch>
        </p:blipFill>
        <p:spPr>
          <a:xfrm>
            <a:off x="251529" y="4416476"/>
            <a:ext cx="3931087" cy="2212923"/>
          </a:xfrm>
          <a:prstGeom prst="rect">
            <a:avLst/>
          </a:prstGeom>
        </p:spPr>
      </p:pic>
      <p:sp>
        <p:nvSpPr>
          <p:cNvPr id="9" name="TextBox 8">
            <a:extLst>
              <a:ext uri="{FF2B5EF4-FFF2-40B4-BE49-F238E27FC236}">
                <a16:creationId xmlns:a16="http://schemas.microsoft.com/office/drawing/2014/main" id="{004FB1EE-9B4B-3A3B-830A-B3D8EDA90696}"/>
              </a:ext>
            </a:extLst>
          </p:cNvPr>
          <p:cNvSpPr txBox="1"/>
          <p:nvPr/>
        </p:nvSpPr>
        <p:spPr>
          <a:xfrm>
            <a:off x="4316559" y="5593844"/>
            <a:ext cx="3287399" cy="646331"/>
          </a:xfrm>
          <a:prstGeom prst="rect">
            <a:avLst/>
          </a:prstGeom>
          <a:noFill/>
        </p:spPr>
        <p:txBody>
          <a:bodyPr wrap="square" lIns="0" tIns="0" rIns="0" bIns="0" rtlCol="0">
            <a:spAutoFit/>
          </a:bodyPr>
          <a:lstStyle/>
          <a:p>
            <a:pPr algn="l"/>
            <a:r>
              <a:rPr lang="en-GB" sz="1400" i="1" dirty="0">
                <a:latin typeface="Calibri" panose="020F0502020204030204" pitchFamily="34" charset="0"/>
                <a:cs typeface="Calibri" panose="020F0502020204030204" pitchFamily="34" charset="0"/>
              </a:rPr>
              <a:t>The recently (2011-17) built ELENA antiproton decelerator synchrotron at CERN, 30 m circumference, 6 magnets</a:t>
            </a:r>
          </a:p>
        </p:txBody>
      </p:sp>
    </p:spTree>
    <p:extLst>
      <p:ext uri="{BB962C8B-B14F-4D97-AF65-F5344CB8AC3E}">
        <p14:creationId xmlns:p14="http://schemas.microsoft.com/office/powerpoint/2010/main" val="210717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D10408-DB6B-44BC-A618-772686EC73C0}"/>
              </a:ext>
            </a:extLst>
          </p:cNvPr>
          <p:cNvSpPr>
            <a:spLocks noGrp="1"/>
          </p:cNvSpPr>
          <p:nvPr>
            <p:ph type="title"/>
          </p:nvPr>
        </p:nvSpPr>
        <p:spPr>
          <a:xfrm>
            <a:off x="0" y="-2368"/>
            <a:ext cx="12192000" cy="948183"/>
          </a:xfrm>
        </p:spPr>
        <p:txBody>
          <a:bodyPr/>
          <a:lstStyle/>
          <a:p>
            <a:r>
              <a:rPr lang="en-US" sz="4000" dirty="0"/>
              <a:t>Helium facility layout</a:t>
            </a:r>
            <a:endParaRPr lang="en-GB" sz="4000" dirty="0"/>
          </a:p>
        </p:txBody>
      </p:sp>
      <p:sp>
        <p:nvSpPr>
          <p:cNvPr id="6" name="Slide Number Placeholder 5">
            <a:extLst>
              <a:ext uri="{FF2B5EF4-FFF2-40B4-BE49-F238E27FC236}">
                <a16:creationId xmlns:a16="http://schemas.microsoft.com/office/drawing/2014/main" id="{DA158243-5E00-4279-BB73-CB408F28EBF1}"/>
              </a:ext>
            </a:extLst>
          </p:cNvPr>
          <p:cNvSpPr>
            <a:spLocks noGrp="1"/>
          </p:cNvSpPr>
          <p:nvPr>
            <p:ph type="sldNum" sz="quarter" idx="12"/>
          </p:nvPr>
        </p:nvSpPr>
        <p:spPr/>
        <p:txBody>
          <a:bodyPr/>
          <a:lstStyle/>
          <a:p>
            <a:fld id="{36B5EA5A-BC32-A742-B11B-8E7414D5B535}" type="slidenum">
              <a:rPr lang="en-US" smtClean="0"/>
              <a:pPr/>
              <a:t>37</a:t>
            </a:fld>
            <a:endParaRPr lang="en-US" dirty="0"/>
          </a:p>
        </p:txBody>
      </p:sp>
      <p:pic>
        <p:nvPicPr>
          <p:cNvPr id="9" name="Picture 8">
            <a:extLst>
              <a:ext uri="{FF2B5EF4-FFF2-40B4-BE49-F238E27FC236}">
                <a16:creationId xmlns:a16="http://schemas.microsoft.com/office/drawing/2014/main" id="{772CF116-825D-4BC1-92DE-3941644E3AB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8371" y="1455821"/>
            <a:ext cx="4619204" cy="3953134"/>
          </a:xfrm>
          <a:prstGeom prst="rect">
            <a:avLst/>
          </a:prstGeom>
        </p:spPr>
      </p:pic>
      <p:cxnSp>
        <p:nvCxnSpPr>
          <p:cNvPr id="7" name="Straight Arrow Connector 6">
            <a:extLst>
              <a:ext uri="{FF2B5EF4-FFF2-40B4-BE49-F238E27FC236}">
                <a16:creationId xmlns:a16="http://schemas.microsoft.com/office/drawing/2014/main" id="{EA6276CA-4736-4313-8ADE-51C388306E96}"/>
              </a:ext>
            </a:extLst>
          </p:cNvPr>
          <p:cNvCxnSpPr>
            <a:cxnSpLocks/>
          </p:cNvCxnSpPr>
          <p:nvPr/>
        </p:nvCxnSpPr>
        <p:spPr>
          <a:xfrm>
            <a:off x="5283789" y="2971101"/>
            <a:ext cx="0" cy="1673088"/>
          </a:xfrm>
          <a:prstGeom prst="straightConnector1">
            <a:avLst/>
          </a:prstGeom>
          <a:ln w="19050">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C960D7E-403B-4079-8682-E38D174DAE6D}"/>
              </a:ext>
            </a:extLst>
          </p:cNvPr>
          <p:cNvSpPr txBox="1"/>
          <p:nvPr/>
        </p:nvSpPr>
        <p:spPr>
          <a:xfrm>
            <a:off x="5519266" y="3651706"/>
            <a:ext cx="888876" cy="307777"/>
          </a:xfrm>
          <a:prstGeom prst="rect">
            <a:avLst/>
          </a:prstGeom>
          <a:noFill/>
        </p:spPr>
        <p:txBody>
          <a:bodyPr wrap="square" lIns="0" tIns="0" rIns="0" bIns="0" rtlCol="0">
            <a:spAutoFit/>
          </a:bodyPr>
          <a:lstStyle/>
          <a:p>
            <a:pPr algn="l"/>
            <a:r>
              <a:rPr lang="en-US" sz="2000" dirty="0"/>
              <a:t>10 m</a:t>
            </a:r>
            <a:endParaRPr lang="en-GB" sz="2000" dirty="0"/>
          </a:p>
        </p:txBody>
      </p:sp>
      <p:sp>
        <p:nvSpPr>
          <p:cNvPr id="18" name="TextBox 17">
            <a:extLst>
              <a:ext uri="{FF2B5EF4-FFF2-40B4-BE49-F238E27FC236}">
                <a16:creationId xmlns:a16="http://schemas.microsoft.com/office/drawing/2014/main" id="{DB8AD9BD-A3A8-4D8A-86A9-C43F6C2E5B1B}"/>
              </a:ext>
            </a:extLst>
          </p:cNvPr>
          <p:cNvSpPr txBox="1"/>
          <p:nvPr/>
        </p:nvSpPr>
        <p:spPr>
          <a:xfrm>
            <a:off x="7134707" y="1034231"/>
            <a:ext cx="4824682" cy="1484234"/>
          </a:xfrm>
          <a:prstGeom prst="rect">
            <a:avLst/>
          </a:prstGeom>
        </p:spPr>
        <p:style>
          <a:lnRef idx="1">
            <a:schemeClr val="accent2"/>
          </a:lnRef>
          <a:fillRef idx="2">
            <a:schemeClr val="accent2"/>
          </a:fillRef>
          <a:effectRef idx="1">
            <a:schemeClr val="accent2"/>
          </a:effectRef>
          <a:fontRef idx="minor">
            <a:schemeClr val="dk1"/>
          </a:fontRef>
        </p:style>
        <p:txBody>
          <a:bodyPr wrap="square" lIns="72000" tIns="72000" rIns="72000" bIns="72000" rtlCol="0">
            <a:spAutoFit/>
          </a:bodyPr>
          <a:lstStyle/>
          <a:p>
            <a:pPr marL="285750" indent="-285750" algn="l">
              <a:spcBef>
                <a:spcPts val="600"/>
              </a:spcBef>
              <a:buFont typeface="Wingdings" panose="05000000000000000000" pitchFamily="2" charset="2"/>
              <a:buChar char="Ø"/>
            </a:pPr>
            <a:r>
              <a:rPr lang="en-US" dirty="0">
                <a:latin typeface="Calibri" panose="020F0502020204030204" pitchFamily="34" charset="0"/>
                <a:cs typeface="Calibri" panose="020F0502020204030204" pitchFamily="34" charset="0"/>
              </a:rPr>
              <a:t>Two beamlines for treatment, one for research.</a:t>
            </a:r>
          </a:p>
          <a:p>
            <a:pPr marL="285750" indent="-285750" algn="l">
              <a:spcBef>
                <a:spcPts val="600"/>
              </a:spcBef>
              <a:buFont typeface="Wingdings" panose="05000000000000000000" pitchFamily="2" charset="2"/>
              <a:buChar char="Ø"/>
            </a:pPr>
            <a:r>
              <a:rPr lang="en-US" dirty="0">
                <a:latin typeface="Calibri" panose="020F0502020204030204" pitchFamily="34" charset="0"/>
                <a:cs typeface="Calibri" panose="020F0502020204030204" pitchFamily="34" charset="0"/>
              </a:rPr>
              <a:t>Rotating superconducting gantry.</a:t>
            </a:r>
          </a:p>
          <a:p>
            <a:pPr marL="285750" indent="-285750" algn="l">
              <a:spcBef>
                <a:spcPts val="600"/>
              </a:spcBef>
              <a:buFont typeface="Wingdings" panose="05000000000000000000" pitchFamily="2" charset="2"/>
              <a:buChar char="Ø"/>
            </a:pPr>
            <a:r>
              <a:rPr lang="en-US" dirty="0">
                <a:latin typeface="Calibri" panose="020F0502020204030204" pitchFamily="34" charset="0"/>
                <a:cs typeface="Calibri" panose="020F0502020204030204" pitchFamily="34" charset="0"/>
              </a:rPr>
              <a:t>Injector with parallel radioisotope production</a:t>
            </a:r>
          </a:p>
          <a:p>
            <a:pPr marL="285750" indent="-28575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Surface ~2,000 m2</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48181A9-5244-4296-8980-8B7E9D18F4AE}"/>
              </a:ext>
            </a:extLst>
          </p:cNvPr>
          <p:cNvSpPr txBox="1"/>
          <p:nvPr/>
        </p:nvSpPr>
        <p:spPr>
          <a:xfrm>
            <a:off x="5940918" y="5633546"/>
            <a:ext cx="5476366" cy="553998"/>
          </a:xfrm>
          <a:prstGeom prst="rect">
            <a:avLst/>
          </a:prstGeom>
          <a:noFill/>
        </p:spPr>
        <p:txBody>
          <a:bodyPr wrap="square" lIns="0" tIns="0" rIns="0" bIns="0" rtlCol="0">
            <a:spAutoFit/>
          </a:bodyPr>
          <a:lstStyle/>
          <a:p>
            <a:pPr algn="l"/>
            <a:r>
              <a:rPr lang="en-US" b="1" dirty="0">
                <a:solidFill>
                  <a:srgbClr val="FF0000"/>
                </a:solidFill>
                <a:latin typeface="Calibri" panose="020F0502020204030204" pitchFamily="34" charset="0"/>
                <a:cs typeface="Calibri" panose="020F0502020204030204" pitchFamily="34" charset="0"/>
              </a:rPr>
              <a:t>FLASH extraction </a:t>
            </a:r>
            <a:r>
              <a:rPr lang="en-US" dirty="0">
                <a:latin typeface="Calibri" panose="020F0502020204030204" pitchFamily="34" charset="0"/>
                <a:cs typeface="Calibri" panose="020F0502020204030204" pitchFamily="34" charset="0"/>
              </a:rPr>
              <a:t>being studied: high-voltage RF KO for 100 </a:t>
            </a:r>
            <a:r>
              <a:rPr lang="en-US" dirty="0" err="1">
                <a:latin typeface="Calibri" panose="020F0502020204030204" pitchFamily="34" charset="0"/>
                <a:cs typeface="Calibri" panose="020F0502020204030204" pitchFamily="34" charset="0"/>
              </a:rPr>
              <a:t>ms</a:t>
            </a:r>
            <a:r>
              <a:rPr lang="en-US" dirty="0">
                <a:latin typeface="Calibri" panose="020F0502020204030204" pitchFamily="34" charset="0"/>
                <a:cs typeface="Calibri" panose="020F0502020204030204" pitchFamily="34" charset="0"/>
              </a:rPr>
              <a:t> pulses, RF phase displacement ramp for </a:t>
            </a:r>
            <a:r>
              <a:rPr lang="en-US" dirty="0" err="1">
                <a:latin typeface="Calibri" panose="020F0502020204030204" pitchFamily="34" charset="0"/>
                <a:cs typeface="Calibri" panose="020F0502020204030204" pitchFamily="34" charset="0"/>
              </a:rPr>
              <a:t>ms</a:t>
            </a:r>
            <a:r>
              <a:rPr lang="en-US" dirty="0">
                <a:latin typeface="Calibri" panose="020F0502020204030204" pitchFamily="34" charset="0"/>
                <a:cs typeface="Calibri" panose="020F0502020204030204" pitchFamily="34" charset="0"/>
              </a:rPr>
              <a:t> pulses.</a:t>
            </a:r>
            <a:endParaRPr lang="en-GB" dirty="0">
              <a:latin typeface="Calibri" panose="020F0502020204030204" pitchFamily="34" charset="0"/>
              <a:cs typeface="Calibri" panose="020F0502020204030204" pitchFamily="34" charset="0"/>
            </a:endParaRPr>
          </a:p>
        </p:txBody>
      </p:sp>
      <p:sp>
        <p:nvSpPr>
          <p:cNvPr id="2" name="ZoneTexte 13">
            <a:extLst>
              <a:ext uri="{FF2B5EF4-FFF2-40B4-BE49-F238E27FC236}">
                <a16:creationId xmlns:a16="http://schemas.microsoft.com/office/drawing/2014/main" id="{564B3ED4-53F0-62D0-3D4A-C29DC739CD37}"/>
              </a:ext>
            </a:extLst>
          </p:cNvPr>
          <p:cNvSpPr txBox="1"/>
          <p:nvPr/>
        </p:nvSpPr>
        <p:spPr>
          <a:xfrm>
            <a:off x="3705155" y="2491307"/>
            <a:ext cx="3157268" cy="274049"/>
          </a:xfrm>
          <a:prstGeom prst="rect">
            <a:avLst/>
          </a:prstGeom>
          <a:noFill/>
        </p:spPr>
        <p:txBody>
          <a:bodyPr wrap="square">
            <a:spAutoFit/>
          </a:bodyPr>
          <a:lstStyle>
            <a:defPPr>
              <a:defRPr lang="fr-FR"/>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fr-CH" sz="1181"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NIMMS Collaboration,</a:t>
            </a:r>
            <a:r>
              <a:rPr kumimoji="0" lang="en-GB" sz="1181"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IPAC23 Conference</a:t>
            </a:r>
            <a:endParaRPr kumimoji="0" lang="fr-CH" sz="1181"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grpSp>
        <p:nvGrpSpPr>
          <p:cNvPr id="8" name="Group 7">
            <a:extLst>
              <a:ext uri="{FF2B5EF4-FFF2-40B4-BE49-F238E27FC236}">
                <a16:creationId xmlns:a16="http://schemas.microsoft.com/office/drawing/2014/main" id="{0272DAFA-9FBB-4302-D8A1-FBFCF548D02C}"/>
              </a:ext>
            </a:extLst>
          </p:cNvPr>
          <p:cNvGrpSpPr/>
          <p:nvPr/>
        </p:nvGrpSpPr>
        <p:grpSpPr>
          <a:xfrm>
            <a:off x="7134706" y="2628503"/>
            <a:ext cx="4871555" cy="3025755"/>
            <a:chOff x="81930" y="1221499"/>
            <a:chExt cx="5054624" cy="3085211"/>
          </a:xfrm>
        </p:grpSpPr>
        <p:pic>
          <p:nvPicPr>
            <p:cNvPr id="10" name="Picture 9">
              <a:extLst>
                <a:ext uri="{FF2B5EF4-FFF2-40B4-BE49-F238E27FC236}">
                  <a16:creationId xmlns:a16="http://schemas.microsoft.com/office/drawing/2014/main" id="{EEC4D6AA-B6EB-A3FF-1C58-8A049C586781}"/>
                </a:ext>
              </a:extLst>
            </p:cNvPr>
            <p:cNvPicPr>
              <a:picLocks noChangeAspect="1"/>
            </p:cNvPicPr>
            <p:nvPr/>
          </p:nvPicPr>
          <p:blipFill>
            <a:blip r:embed="rId3"/>
            <a:stretch>
              <a:fillRect/>
            </a:stretch>
          </p:blipFill>
          <p:spPr>
            <a:xfrm>
              <a:off x="81930" y="1221499"/>
              <a:ext cx="5054624" cy="3085211"/>
            </a:xfrm>
            <a:prstGeom prst="rect">
              <a:avLst/>
            </a:prstGeom>
          </p:spPr>
        </p:pic>
        <p:pic>
          <p:nvPicPr>
            <p:cNvPr id="12" name="Picture 11">
              <a:extLst>
                <a:ext uri="{FF2B5EF4-FFF2-40B4-BE49-F238E27FC236}">
                  <a16:creationId xmlns:a16="http://schemas.microsoft.com/office/drawing/2014/main" id="{C9347AA6-6320-21DC-E41D-BE38A337C4A0}"/>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63042" y="3152776"/>
              <a:ext cx="338997" cy="352378"/>
            </a:xfrm>
            <a:prstGeom prst="rect">
              <a:avLst/>
            </a:prstGeom>
          </p:spPr>
        </p:pic>
        <p:pic>
          <p:nvPicPr>
            <p:cNvPr id="13" name="Picture 12">
              <a:extLst>
                <a:ext uri="{FF2B5EF4-FFF2-40B4-BE49-F238E27FC236}">
                  <a16:creationId xmlns:a16="http://schemas.microsoft.com/office/drawing/2014/main" id="{8C42A2A6-5959-088E-2CEA-401953EA5104}"/>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32349" y="3166156"/>
              <a:ext cx="338997" cy="352378"/>
            </a:xfrm>
            <a:prstGeom prst="rect">
              <a:avLst/>
            </a:prstGeom>
          </p:spPr>
        </p:pic>
      </p:grpSp>
      <p:pic>
        <p:nvPicPr>
          <p:cNvPr id="19" name="Picture 18">
            <a:extLst>
              <a:ext uri="{FF2B5EF4-FFF2-40B4-BE49-F238E27FC236}">
                <a16:creationId xmlns:a16="http://schemas.microsoft.com/office/drawing/2014/main" id="{EB49BD07-6ED5-825A-F28E-1F635B7BB079}"/>
              </a:ext>
            </a:extLst>
          </p:cNvPr>
          <p:cNvPicPr>
            <a:picLocks noChangeAspect="1"/>
          </p:cNvPicPr>
          <p:nvPr/>
        </p:nvPicPr>
        <p:blipFill>
          <a:blip r:embed="rId5"/>
          <a:stretch>
            <a:fillRect/>
          </a:stretch>
        </p:blipFill>
        <p:spPr>
          <a:xfrm>
            <a:off x="3315956" y="984875"/>
            <a:ext cx="3691182" cy="1484233"/>
          </a:xfrm>
          <a:prstGeom prst="rect">
            <a:avLst/>
          </a:prstGeom>
        </p:spPr>
      </p:pic>
      <p:sp>
        <p:nvSpPr>
          <p:cNvPr id="21" name="TextBox 20">
            <a:extLst>
              <a:ext uri="{FF2B5EF4-FFF2-40B4-BE49-F238E27FC236}">
                <a16:creationId xmlns:a16="http://schemas.microsoft.com/office/drawing/2014/main" id="{442EF99C-12A3-B0A7-AB04-D1F7C83907C2}"/>
              </a:ext>
            </a:extLst>
          </p:cNvPr>
          <p:cNvSpPr txBox="1"/>
          <p:nvPr/>
        </p:nvSpPr>
        <p:spPr>
          <a:xfrm>
            <a:off x="289978" y="5506881"/>
            <a:ext cx="4871569" cy="738664"/>
          </a:xfrm>
          <a:prstGeom prst="rect">
            <a:avLst/>
          </a:prstGeom>
        </p:spPr>
        <p:style>
          <a:lnRef idx="1">
            <a:schemeClr val="accent3"/>
          </a:lnRef>
          <a:fillRef idx="2">
            <a:schemeClr val="accent3"/>
          </a:fillRef>
          <a:effectRef idx="1">
            <a:schemeClr val="accent3"/>
          </a:effectRef>
          <a:fontRef idx="minor">
            <a:schemeClr val="dk1"/>
          </a:fontRef>
        </p:style>
        <p:txBody>
          <a:bodyPr wrap="square" lIns="72000" tIns="0" rIns="72000" bIns="0" rtlCol="0">
            <a:spAutoFit/>
          </a:bodyPr>
          <a:lstStyle/>
          <a:p>
            <a:pPr algn="l"/>
            <a:r>
              <a:rPr lang="en-GB" sz="1600" dirty="0"/>
              <a:t>NIMMS goal: from the present CDR to a complete Technical Design Report (TDR) in June 2025, to be used by anyone willing to build the facility.</a:t>
            </a:r>
          </a:p>
        </p:txBody>
      </p:sp>
      <p:sp>
        <p:nvSpPr>
          <p:cNvPr id="23" name="ZoneTexte 13">
            <a:extLst>
              <a:ext uri="{FF2B5EF4-FFF2-40B4-BE49-F238E27FC236}">
                <a16:creationId xmlns:a16="http://schemas.microsoft.com/office/drawing/2014/main" id="{72EAC117-4CD6-B0D8-1EDA-05BE31878B58}"/>
              </a:ext>
            </a:extLst>
          </p:cNvPr>
          <p:cNvSpPr txBox="1"/>
          <p:nvPr/>
        </p:nvSpPr>
        <p:spPr>
          <a:xfrm>
            <a:off x="6504554" y="5029455"/>
            <a:ext cx="1459746" cy="455766"/>
          </a:xfrm>
          <a:prstGeom prst="rect">
            <a:avLst/>
          </a:prstGeom>
          <a:noFill/>
        </p:spPr>
        <p:txBody>
          <a:bodyPr wrap="square">
            <a:spAutoFit/>
          </a:bodyPr>
          <a:lstStyle>
            <a:defPPr>
              <a:defRPr lang="fr-FR"/>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GB" sz="1181" b="0" i="1" dirty="0">
                <a:solidFill>
                  <a:prstClr val="black"/>
                </a:solidFill>
                <a:latin typeface="Calibri"/>
              </a:rPr>
              <a:t>Image credit: A. Kolehmainen, CERN</a:t>
            </a:r>
            <a:endParaRPr kumimoji="0" lang="fr-CH" sz="1181"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72659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9B9AE6-6E9D-A415-C9B7-D2BE04E9EE8B}"/>
              </a:ext>
            </a:extLst>
          </p:cNvPr>
          <p:cNvSpPr>
            <a:spLocks noGrp="1"/>
          </p:cNvSpPr>
          <p:nvPr>
            <p:ph type="title"/>
          </p:nvPr>
        </p:nvSpPr>
        <p:spPr/>
        <p:txBody>
          <a:bodyPr/>
          <a:lstStyle/>
          <a:p>
            <a:r>
              <a:rPr lang="en-US" dirty="0"/>
              <a:t>The proposed helium facility for the Baltic States</a:t>
            </a:r>
            <a:endParaRPr lang="en-GB" dirty="0"/>
          </a:p>
        </p:txBody>
      </p:sp>
      <p:sp>
        <p:nvSpPr>
          <p:cNvPr id="4" name="Date Placeholder 3">
            <a:extLst>
              <a:ext uri="{FF2B5EF4-FFF2-40B4-BE49-F238E27FC236}">
                <a16:creationId xmlns:a16="http://schemas.microsoft.com/office/drawing/2014/main" id="{55957AE5-2188-D931-E3B7-21043F8D0E0C}"/>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6" name="Slide Number Placeholder 5">
            <a:extLst>
              <a:ext uri="{FF2B5EF4-FFF2-40B4-BE49-F238E27FC236}">
                <a16:creationId xmlns:a16="http://schemas.microsoft.com/office/drawing/2014/main" id="{D77005B5-63AC-5BFC-A0BA-1DF9A4886AE0}"/>
              </a:ext>
            </a:extLst>
          </p:cNvPr>
          <p:cNvSpPr>
            <a:spLocks noGrp="1"/>
          </p:cNvSpPr>
          <p:nvPr>
            <p:ph type="sldNum" sz="quarter" idx="12"/>
          </p:nvPr>
        </p:nvSpPr>
        <p:spPr/>
        <p:txBody>
          <a:bodyPr/>
          <a:lstStyle/>
          <a:p>
            <a:fld id="{36B5EA5A-BC32-A742-B11B-8E7414D5B535}" type="slidenum">
              <a:rPr lang="en-US" smtClean="0"/>
              <a:pPr/>
              <a:t>38</a:t>
            </a:fld>
            <a:endParaRPr lang="en-US" dirty="0"/>
          </a:p>
        </p:txBody>
      </p:sp>
      <p:pic>
        <p:nvPicPr>
          <p:cNvPr id="8" name="Picture 7">
            <a:extLst>
              <a:ext uri="{FF2B5EF4-FFF2-40B4-BE49-F238E27FC236}">
                <a16:creationId xmlns:a16="http://schemas.microsoft.com/office/drawing/2014/main" id="{29290940-7B71-FE85-39C9-11C0829775D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969958" y="1109286"/>
            <a:ext cx="5965600" cy="4817179"/>
          </a:xfrm>
          <a:prstGeom prst="rect">
            <a:avLst/>
          </a:prstGeom>
        </p:spPr>
      </p:pic>
      <p:sp>
        <p:nvSpPr>
          <p:cNvPr id="9" name="Content Placeholder 1">
            <a:extLst>
              <a:ext uri="{FF2B5EF4-FFF2-40B4-BE49-F238E27FC236}">
                <a16:creationId xmlns:a16="http://schemas.microsoft.com/office/drawing/2014/main" id="{2A0334CA-F09B-F9A7-AA70-41F6BEB98709}"/>
              </a:ext>
            </a:extLst>
          </p:cNvPr>
          <p:cNvSpPr>
            <a:spLocks noGrp="1"/>
          </p:cNvSpPr>
          <p:nvPr>
            <p:ph idx="1"/>
          </p:nvPr>
        </p:nvSpPr>
        <p:spPr>
          <a:xfrm>
            <a:off x="7122695" y="1585798"/>
            <a:ext cx="4485372" cy="3864154"/>
          </a:xfrm>
        </p:spPr>
        <p:txBody>
          <a:bodyPr/>
          <a:lstStyle/>
          <a:p>
            <a:pPr marL="342900" indent="-342900">
              <a:spcBef>
                <a:spcPts val="600"/>
              </a:spcBef>
              <a:buFont typeface="Wingdings" panose="05000000000000000000" pitchFamily="2" charset="2"/>
              <a:buChar char="Ø"/>
            </a:pPr>
            <a:r>
              <a:rPr lang="en-GB" sz="2000" dirty="0">
                <a:solidFill>
                  <a:srgbClr val="FF0000"/>
                </a:solidFill>
                <a:latin typeface="Calibri" panose="020F0502020204030204" pitchFamily="34" charset="0"/>
                <a:cs typeface="Calibri" panose="020F0502020204030204" pitchFamily="34" charset="0"/>
              </a:rPr>
              <a:t>Multiple use</a:t>
            </a:r>
            <a:r>
              <a:rPr lang="en-GB" sz="2000" b="0" dirty="0">
                <a:latin typeface="Calibri" panose="020F0502020204030204" pitchFamily="34" charset="0"/>
                <a:cs typeface="Calibri" panose="020F0502020204030204" pitchFamily="34" charset="0"/>
              </a:rPr>
              <a:t>, patient treatment, research, isotopes.</a:t>
            </a:r>
          </a:p>
          <a:p>
            <a:pPr marL="342900" indent="-342900">
              <a:spcBef>
                <a:spcPts val="600"/>
              </a:spcBef>
              <a:buFont typeface="Wingdings" panose="05000000000000000000" pitchFamily="2" charset="2"/>
              <a:buChar char="Ø"/>
            </a:pPr>
            <a:r>
              <a:rPr lang="en-GB" sz="2000" dirty="0">
                <a:solidFill>
                  <a:srgbClr val="FF0000"/>
                </a:solidFill>
                <a:latin typeface="Calibri" panose="020F0502020204030204" pitchFamily="34" charset="0"/>
                <a:cs typeface="Calibri" panose="020F0502020204030204" pitchFamily="34" charset="0"/>
              </a:rPr>
              <a:t>Modular design</a:t>
            </a:r>
            <a:r>
              <a:rPr lang="en-GB" sz="2000" b="0" dirty="0">
                <a:latin typeface="Calibri" panose="020F0502020204030204" pitchFamily="34" charset="0"/>
                <a:cs typeface="Calibri" panose="020F0502020204030204" pitchFamily="34" charset="0"/>
              </a:rPr>
              <a:t>, options can be added/removed (radioisotopes, gantry, treatment rooms, experimental rooms).</a:t>
            </a:r>
          </a:p>
          <a:p>
            <a:pPr marL="342900" indent="-342900">
              <a:spcBef>
                <a:spcPts val="600"/>
              </a:spcBef>
              <a:buFont typeface="Wingdings" panose="05000000000000000000" pitchFamily="2" charset="2"/>
              <a:buChar char="Ø"/>
            </a:pPr>
            <a:r>
              <a:rPr lang="en-GB" sz="2000" dirty="0">
                <a:solidFill>
                  <a:srgbClr val="FF0000"/>
                </a:solidFill>
                <a:latin typeface="Calibri" panose="020F0502020204030204" pitchFamily="34" charset="0"/>
                <a:cs typeface="Calibri" panose="020F0502020204030204" pitchFamily="34" charset="0"/>
              </a:rPr>
              <a:t>Flexible operation </a:t>
            </a:r>
            <a:r>
              <a:rPr lang="en-GB" sz="2000" b="0" dirty="0">
                <a:latin typeface="Calibri" panose="020F0502020204030204" pitchFamily="34" charset="0"/>
                <a:cs typeface="Calibri" panose="020F0502020204030204" pitchFamily="34" charset="0"/>
              </a:rPr>
              <a:t>with protons and/or helium. Operation (and medical certification) can be adapted to future medical requirements.</a:t>
            </a:r>
          </a:p>
          <a:p>
            <a:pPr marL="342900" indent="-342900">
              <a:spcBef>
                <a:spcPts val="600"/>
              </a:spcBef>
              <a:buFont typeface="Wingdings" panose="05000000000000000000" pitchFamily="2" charset="2"/>
              <a:buChar char="Ø"/>
            </a:pPr>
            <a:r>
              <a:rPr lang="en-GB" sz="2000" dirty="0">
                <a:solidFill>
                  <a:srgbClr val="FF0000"/>
                </a:solidFill>
                <a:latin typeface="Calibri" panose="020F0502020204030204" pitchFamily="34" charset="0"/>
                <a:cs typeface="Calibri" panose="020F0502020204030204" pitchFamily="34" charset="0"/>
              </a:rPr>
              <a:t>Upgradable</a:t>
            </a:r>
            <a:r>
              <a:rPr lang="en-GB" sz="2000" b="0" dirty="0">
                <a:latin typeface="Calibri" panose="020F0502020204030204" pitchFamily="34" charset="0"/>
                <a:cs typeface="Calibri" panose="020F0502020204030204" pitchFamily="34" charset="0"/>
              </a:rPr>
              <a:t> to future needs (ions, intensities, etc.).</a:t>
            </a:r>
          </a:p>
        </p:txBody>
      </p:sp>
    </p:spTree>
    <p:extLst>
      <p:ext uri="{BB962C8B-B14F-4D97-AF65-F5344CB8AC3E}">
        <p14:creationId xmlns:p14="http://schemas.microsoft.com/office/powerpoint/2010/main" val="150067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923" y="476142"/>
            <a:ext cx="8226854" cy="100780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CH" dirty="0"/>
              <a:t>3 – </a:t>
            </a:r>
            <a:r>
              <a:rPr lang="fr-CH" dirty="0" err="1"/>
              <a:t>electrons</a:t>
            </a:r>
            <a:r>
              <a:rPr lang="fr-CH" dirty="0"/>
              <a:t> and neutrons</a:t>
            </a:r>
            <a:endParaRPr lang="en-GB" dirty="0"/>
          </a:p>
        </p:txBody>
      </p:sp>
      <p:sp>
        <p:nvSpPr>
          <p:cNvPr id="4" name="Date Placeholder 3"/>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12/6/2018</a:t>
            </a:r>
            <a:endParaRPr lang="en-US"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39</a:t>
            </a:fld>
            <a:endParaRPr lang="en-US" dirty="0"/>
          </a:p>
        </p:txBody>
      </p:sp>
      <p:cxnSp>
        <p:nvCxnSpPr>
          <p:cNvPr id="7" name="Straight Connector 6"/>
          <p:cNvCxnSpPr/>
          <p:nvPr/>
        </p:nvCxnSpPr>
        <p:spPr>
          <a:xfrm flipH="1" flipV="1">
            <a:off x="2385412" y="3987018"/>
            <a:ext cx="872047" cy="1984"/>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3275206" y="4780771"/>
            <a:ext cx="262892" cy="1"/>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7499" y="5386964"/>
            <a:ext cx="333565" cy="333565"/>
          </a:xfrm>
          <a:prstGeom prst="rect">
            <a:avLst/>
          </a:prstGeom>
        </p:spPr>
      </p:pic>
      <p:sp>
        <p:nvSpPr>
          <p:cNvPr id="10" name="TextBox 9"/>
          <p:cNvSpPr txBox="1"/>
          <p:nvPr/>
        </p:nvSpPr>
        <p:spPr>
          <a:xfrm>
            <a:off x="1940388" y="3814806"/>
            <a:ext cx="1090363" cy="307777"/>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400" dirty="0"/>
              <a:t>Accelerator</a:t>
            </a:r>
            <a:endParaRPr lang="en-GB" sz="1400" dirty="0"/>
          </a:p>
        </p:txBody>
      </p:sp>
      <p:cxnSp>
        <p:nvCxnSpPr>
          <p:cNvPr id="11" name="Straight Connector 10"/>
          <p:cNvCxnSpPr/>
          <p:nvPr/>
        </p:nvCxnSpPr>
        <p:spPr>
          <a:xfrm>
            <a:off x="3248736" y="2986209"/>
            <a:ext cx="10735" cy="1794562"/>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257460" y="2985254"/>
            <a:ext cx="1972945" cy="1035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249067" y="2669260"/>
            <a:ext cx="464493" cy="667131"/>
          </a:xfrm>
          <a:prstGeom prst="rect">
            <a:avLst/>
          </a:prstGeom>
        </p:spPr>
      </p:pic>
      <p:sp>
        <p:nvSpPr>
          <p:cNvPr id="14" name="TextBox 13"/>
          <p:cNvSpPr txBox="1"/>
          <p:nvPr/>
        </p:nvSpPr>
        <p:spPr>
          <a:xfrm>
            <a:off x="3406652" y="2634650"/>
            <a:ext cx="1239421" cy="276999"/>
          </a:xfrm>
          <a:prstGeom prst="rect">
            <a:avLst/>
          </a:prstGeom>
          <a:noFill/>
        </p:spPr>
        <p:txBody>
          <a:bodyPr wrap="square" rtlCol="0">
            <a:spAutoFit/>
          </a:bodyPr>
          <a:lstStyle/>
          <a:p>
            <a:r>
              <a:rPr lang="fr-CH" sz="1200" dirty="0" err="1"/>
              <a:t>Primary</a:t>
            </a:r>
            <a:r>
              <a:rPr lang="fr-CH" sz="1200" dirty="0"/>
              <a:t> </a:t>
            </a:r>
            <a:r>
              <a:rPr lang="fr-CH" sz="1200" dirty="0" err="1"/>
              <a:t>beam</a:t>
            </a:r>
            <a:r>
              <a:rPr lang="fr-CH" sz="1200" dirty="0"/>
              <a:t> </a:t>
            </a:r>
            <a:endParaRPr lang="en-GB" sz="1200" dirty="0"/>
          </a:p>
        </p:txBody>
      </p:sp>
      <p:cxnSp>
        <p:nvCxnSpPr>
          <p:cNvPr id="15" name="Straight Connector 14"/>
          <p:cNvCxnSpPr/>
          <p:nvPr/>
        </p:nvCxnSpPr>
        <p:spPr>
          <a:xfrm flipH="1">
            <a:off x="5778197" y="2526715"/>
            <a:ext cx="357344" cy="7973"/>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5698281" y="2904193"/>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802456" y="3481988"/>
            <a:ext cx="358732"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35541" y="2402964"/>
            <a:ext cx="843140" cy="276999"/>
          </a:xfrm>
          <a:prstGeom prst="rect">
            <a:avLst/>
          </a:prstGeom>
          <a:noFill/>
        </p:spPr>
        <p:txBody>
          <a:bodyPr wrap="square" rtlCol="0">
            <a:spAutoFit/>
          </a:bodyPr>
          <a:lstStyle/>
          <a:p>
            <a:r>
              <a:rPr lang="fr-CH" sz="1200" dirty="0"/>
              <a:t>protons</a:t>
            </a:r>
            <a:endParaRPr lang="en-GB" sz="1200" dirty="0"/>
          </a:p>
        </p:txBody>
      </p:sp>
      <p:sp>
        <p:nvSpPr>
          <p:cNvPr id="19" name="TextBox 18"/>
          <p:cNvSpPr txBox="1"/>
          <p:nvPr/>
        </p:nvSpPr>
        <p:spPr>
          <a:xfrm>
            <a:off x="6161582" y="2759939"/>
            <a:ext cx="843140" cy="276999"/>
          </a:xfrm>
          <a:prstGeom prst="rect">
            <a:avLst/>
          </a:prstGeom>
          <a:noFill/>
        </p:spPr>
        <p:txBody>
          <a:bodyPr wrap="square" rtlCol="0">
            <a:spAutoFit/>
          </a:bodyPr>
          <a:lstStyle/>
          <a:p>
            <a:r>
              <a:rPr lang="fr-CH" sz="1200" dirty="0"/>
              <a:t>ions</a:t>
            </a:r>
            <a:endParaRPr lang="en-GB" sz="1200" dirty="0"/>
          </a:p>
        </p:txBody>
      </p:sp>
      <p:sp>
        <p:nvSpPr>
          <p:cNvPr id="20" name="TextBox 19"/>
          <p:cNvSpPr txBox="1"/>
          <p:nvPr/>
        </p:nvSpPr>
        <p:spPr>
          <a:xfrm>
            <a:off x="6132516" y="3332633"/>
            <a:ext cx="843140" cy="276999"/>
          </a:xfrm>
          <a:prstGeom prst="rect">
            <a:avLst/>
          </a:prstGeom>
          <a:noFill/>
        </p:spPr>
        <p:txBody>
          <a:bodyPr wrap="square" rtlCol="0">
            <a:spAutoFit/>
          </a:bodyPr>
          <a:lstStyle/>
          <a:p>
            <a:r>
              <a:rPr lang="fr-CH" sz="1200" dirty="0" err="1"/>
              <a:t>electrons</a:t>
            </a:r>
            <a:endParaRPr lang="en-GB" sz="1200" dirty="0"/>
          </a:p>
        </p:txBody>
      </p:sp>
      <p:cxnSp>
        <p:nvCxnSpPr>
          <p:cNvPr id="21" name="Straight Connector 20"/>
          <p:cNvCxnSpPr/>
          <p:nvPr/>
        </p:nvCxnSpPr>
        <p:spPr>
          <a:xfrm flipH="1">
            <a:off x="5800273" y="2541462"/>
            <a:ext cx="266" cy="92270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6757661" y="2400933"/>
            <a:ext cx="1555260" cy="307022"/>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proton </a:t>
            </a:r>
            <a:r>
              <a:rPr lang="fr-CH" sz="1100" dirty="0" err="1">
                <a:solidFill>
                  <a:srgbClr val="104282"/>
                </a:solidFill>
              </a:rPr>
              <a:t>therapy</a:t>
            </a:r>
            <a:endParaRPr lang="en-GB" sz="1100" dirty="0">
              <a:solidFill>
                <a:srgbClr val="104282"/>
              </a:solidFill>
            </a:endParaRPr>
          </a:p>
        </p:txBody>
      </p:sp>
      <p:sp>
        <p:nvSpPr>
          <p:cNvPr id="23" name="Oval 22"/>
          <p:cNvSpPr/>
          <p:nvPr/>
        </p:nvSpPr>
        <p:spPr>
          <a:xfrm>
            <a:off x="6777573" y="2759939"/>
            <a:ext cx="1598245" cy="27624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ion </a:t>
            </a:r>
            <a:r>
              <a:rPr lang="fr-CH" sz="1100" dirty="0" err="1">
                <a:solidFill>
                  <a:srgbClr val="104282"/>
                </a:solidFill>
              </a:rPr>
              <a:t>therapy</a:t>
            </a:r>
            <a:endParaRPr lang="en-GB" sz="1100" dirty="0">
              <a:solidFill>
                <a:srgbClr val="104282"/>
              </a:solidFill>
            </a:endParaRPr>
          </a:p>
        </p:txBody>
      </p:sp>
      <p:sp>
        <p:nvSpPr>
          <p:cNvPr id="24" name="Oval 23"/>
          <p:cNvSpPr/>
          <p:nvPr/>
        </p:nvSpPr>
        <p:spPr>
          <a:xfrm>
            <a:off x="8120338" y="2408371"/>
            <a:ext cx="1225397" cy="692297"/>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Hadron </a:t>
            </a:r>
            <a:r>
              <a:rPr lang="fr-CH" sz="1600" dirty="0" err="1">
                <a:solidFill>
                  <a:srgbClr val="104282"/>
                </a:solidFill>
              </a:rPr>
              <a:t>therapy</a:t>
            </a:r>
            <a:endParaRPr lang="en-GB" sz="1600" dirty="0">
              <a:solidFill>
                <a:srgbClr val="104282"/>
              </a:solidFill>
            </a:endParaRPr>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350655" y="4664958"/>
            <a:ext cx="676024" cy="258318"/>
          </a:xfrm>
          <a:prstGeom prst="rect">
            <a:avLst/>
          </a:prstGeom>
        </p:spPr>
      </p:pic>
      <p:cxnSp>
        <p:nvCxnSpPr>
          <p:cNvPr id="26" name="Straight Connector 25"/>
          <p:cNvCxnSpPr/>
          <p:nvPr/>
        </p:nvCxnSpPr>
        <p:spPr>
          <a:xfrm flipH="1">
            <a:off x="6915996" y="3647995"/>
            <a:ext cx="614702" cy="8006"/>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6915682" y="3301266"/>
            <a:ext cx="615016" cy="0"/>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915998" y="3306117"/>
            <a:ext cx="0" cy="367857"/>
          </a:xfrm>
          <a:prstGeom prst="line">
            <a:avLst/>
          </a:prstGeom>
          <a:ln w="25400">
            <a:solidFill>
              <a:srgbClr val="0C377B"/>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4047582" y="4227810"/>
            <a:ext cx="1218348" cy="10978"/>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83901" y="4004189"/>
            <a:ext cx="464493" cy="667131"/>
          </a:xfrm>
          <a:prstGeom prst="rect">
            <a:avLst/>
          </a:prstGeom>
        </p:spPr>
      </p:pic>
      <p:sp>
        <p:nvSpPr>
          <p:cNvPr id="31" name="Oval 30"/>
          <p:cNvSpPr/>
          <p:nvPr/>
        </p:nvSpPr>
        <p:spPr>
          <a:xfrm>
            <a:off x="7548250" y="3134168"/>
            <a:ext cx="1810645" cy="352406"/>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IORT Inter </a:t>
            </a:r>
            <a:r>
              <a:rPr lang="fr-CH" sz="900" dirty="0" err="1">
                <a:solidFill>
                  <a:srgbClr val="104282"/>
                </a:solidFill>
              </a:rPr>
              <a:t>Operation</a:t>
            </a:r>
            <a:r>
              <a:rPr lang="fr-CH" sz="900" dirty="0">
                <a:solidFill>
                  <a:srgbClr val="104282"/>
                </a:solidFill>
              </a:rPr>
              <a:t> Radiation </a:t>
            </a:r>
            <a:r>
              <a:rPr lang="fr-CH" sz="900" dirty="0" err="1">
                <a:solidFill>
                  <a:srgbClr val="104282"/>
                </a:solidFill>
              </a:rPr>
              <a:t>Therapy</a:t>
            </a:r>
            <a:endParaRPr lang="en-GB" sz="900" dirty="0">
              <a:solidFill>
                <a:srgbClr val="104282"/>
              </a:solidFill>
            </a:endParaRPr>
          </a:p>
        </p:txBody>
      </p:sp>
      <p:sp>
        <p:nvSpPr>
          <p:cNvPr id="32" name="Oval 31"/>
          <p:cNvSpPr/>
          <p:nvPr/>
        </p:nvSpPr>
        <p:spPr>
          <a:xfrm>
            <a:off x="7535291" y="3489572"/>
            <a:ext cx="1845100" cy="348612"/>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800" dirty="0">
                <a:solidFill>
                  <a:srgbClr val="104282"/>
                </a:solidFill>
              </a:rPr>
              <a:t>VHEE </a:t>
            </a:r>
            <a:r>
              <a:rPr lang="fr-CH" sz="800" dirty="0" err="1">
                <a:solidFill>
                  <a:srgbClr val="104282"/>
                </a:solidFill>
              </a:rPr>
              <a:t>Very</a:t>
            </a:r>
            <a:r>
              <a:rPr lang="fr-CH" sz="800" dirty="0">
                <a:solidFill>
                  <a:srgbClr val="104282"/>
                </a:solidFill>
              </a:rPr>
              <a:t> High </a:t>
            </a:r>
            <a:r>
              <a:rPr lang="fr-CH" sz="800" dirty="0" err="1">
                <a:solidFill>
                  <a:srgbClr val="104282"/>
                </a:solidFill>
              </a:rPr>
              <a:t>Energy</a:t>
            </a:r>
            <a:r>
              <a:rPr lang="fr-CH" sz="800" dirty="0">
                <a:solidFill>
                  <a:srgbClr val="104282"/>
                </a:solidFill>
              </a:rPr>
              <a:t> Electron </a:t>
            </a:r>
            <a:r>
              <a:rPr lang="fr-CH" sz="800" dirty="0" err="1">
                <a:solidFill>
                  <a:srgbClr val="104282"/>
                </a:solidFill>
              </a:rPr>
              <a:t>Therapy</a:t>
            </a:r>
            <a:endParaRPr lang="en-GB" sz="800" dirty="0">
              <a:solidFill>
                <a:srgbClr val="104282"/>
              </a:solidFill>
            </a:endParaRPr>
          </a:p>
        </p:txBody>
      </p:sp>
      <p:sp>
        <p:nvSpPr>
          <p:cNvPr id="33" name="TextBox 32"/>
          <p:cNvSpPr txBox="1"/>
          <p:nvPr/>
        </p:nvSpPr>
        <p:spPr>
          <a:xfrm>
            <a:off x="3994704" y="3873351"/>
            <a:ext cx="1331515" cy="276999"/>
          </a:xfrm>
          <a:prstGeom prst="rect">
            <a:avLst/>
          </a:prstGeom>
          <a:noFill/>
        </p:spPr>
        <p:txBody>
          <a:bodyPr wrap="square" rtlCol="0">
            <a:spAutoFit/>
          </a:bodyPr>
          <a:lstStyle/>
          <a:p>
            <a:r>
              <a:rPr lang="fr-CH" sz="1200" dirty="0" err="1"/>
              <a:t>Secondary</a:t>
            </a:r>
            <a:r>
              <a:rPr lang="fr-CH" sz="1200" dirty="0"/>
              <a:t> </a:t>
            </a:r>
            <a:r>
              <a:rPr lang="fr-CH" sz="1200" dirty="0" err="1"/>
              <a:t>beam</a:t>
            </a:r>
            <a:endParaRPr lang="en-GB" sz="1200" dirty="0"/>
          </a:p>
        </p:txBody>
      </p:sp>
      <p:sp>
        <p:nvSpPr>
          <p:cNvPr id="34" name="TextBox 33"/>
          <p:cNvSpPr txBox="1"/>
          <p:nvPr/>
        </p:nvSpPr>
        <p:spPr>
          <a:xfrm>
            <a:off x="3356920" y="4211600"/>
            <a:ext cx="591829" cy="261610"/>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100" dirty="0"/>
              <a:t>Target</a:t>
            </a:r>
            <a:endParaRPr lang="en-GB" sz="1100" dirty="0"/>
          </a:p>
        </p:txBody>
      </p:sp>
      <p:cxnSp>
        <p:nvCxnSpPr>
          <p:cNvPr id="35" name="Straight Connector 34"/>
          <p:cNvCxnSpPr/>
          <p:nvPr/>
        </p:nvCxnSpPr>
        <p:spPr>
          <a:xfrm flipH="1">
            <a:off x="5807619" y="4116375"/>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5819065" y="4465109"/>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244481" y="3992625"/>
            <a:ext cx="843140" cy="276999"/>
          </a:xfrm>
          <a:prstGeom prst="rect">
            <a:avLst/>
          </a:prstGeom>
          <a:noFill/>
        </p:spPr>
        <p:txBody>
          <a:bodyPr wrap="square" rtlCol="0">
            <a:spAutoFit/>
          </a:bodyPr>
          <a:lstStyle/>
          <a:p>
            <a:r>
              <a:rPr lang="fr-CH" sz="1200" dirty="0"/>
              <a:t>X-rays</a:t>
            </a:r>
            <a:endParaRPr lang="en-GB" sz="1200" dirty="0"/>
          </a:p>
        </p:txBody>
      </p:sp>
      <p:sp>
        <p:nvSpPr>
          <p:cNvPr id="38" name="TextBox 37"/>
          <p:cNvSpPr txBox="1"/>
          <p:nvPr/>
        </p:nvSpPr>
        <p:spPr>
          <a:xfrm>
            <a:off x="6255927" y="4328901"/>
            <a:ext cx="843140" cy="276999"/>
          </a:xfrm>
          <a:prstGeom prst="rect">
            <a:avLst/>
          </a:prstGeom>
          <a:noFill/>
        </p:spPr>
        <p:txBody>
          <a:bodyPr wrap="square" rtlCol="0">
            <a:spAutoFit/>
          </a:bodyPr>
          <a:lstStyle/>
          <a:p>
            <a:r>
              <a:rPr lang="fr-CH" sz="1200" dirty="0"/>
              <a:t>neutrons</a:t>
            </a:r>
            <a:endParaRPr lang="en-GB" sz="1200" dirty="0"/>
          </a:p>
        </p:txBody>
      </p:sp>
      <p:sp>
        <p:nvSpPr>
          <p:cNvPr id="39" name="Oval 38"/>
          <p:cNvSpPr/>
          <p:nvPr/>
        </p:nvSpPr>
        <p:spPr>
          <a:xfrm>
            <a:off x="6913277" y="3925937"/>
            <a:ext cx="2691794" cy="392485"/>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Radiation </a:t>
            </a:r>
            <a:r>
              <a:rPr lang="fr-CH" sz="1600" dirty="0" err="1">
                <a:solidFill>
                  <a:srgbClr val="104282"/>
                </a:solidFill>
              </a:rPr>
              <a:t>Therapy</a:t>
            </a:r>
            <a:endParaRPr lang="en-GB" sz="1600" dirty="0">
              <a:solidFill>
                <a:srgbClr val="104282"/>
              </a:solidFill>
            </a:endParaRPr>
          </a:p>
        </p:txBody>
      </p:sp>
      <p:sp>
        <p:nvSpPr>
          <p:cNvPr id="40" name="Oval 39"/>
          <p:cNvSpPr/>
          <p:nvPr/>
        </p:nvSpPr>
        <p:spPr>
          <a:xfrm>
            <a:off x="6982337" y="4388690"/>
            <a:ext cx="1452148" cy="216303"/>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neutron </a:t>
            </a:r>
            <a:r>
              <a:rPr lang="fr-CH" sz="900" dirty="0" err="1">
                <a:solidFill>
                  <a:srgbClr val="104282"/>
                </a:solidFill>
              </a:rPr>
              <a:t>therapy</a:t>
            </a:r>
            <a:endParaRPr lang="en-GB" sz="900" dirty="0">
              <a:solidFill>
                <a:srgbClr val="104282"/>
              </a:solidFill>
            </a:endParaRPr>
          </a:p>
        </p:txBody>
      </p:sp>
      <p:cxnSp>
        <p:nvCxnSpPr>
          <p:cNvPr id="41" name="Straight Connector 40"/>
          <p:cNvCxnSpPr/>
          <p:nvPr/>
        </p:nvCxnSpPr>
        <p:spPr>
          <a:xfrm>
            <a:off x="5824717" y="4122583"/>
            <a:ext cx="0" cy="353251"/>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707936" y="4335923"/>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4029951" y="5346384"/>
            <a:ext cx="1317148" cy="6512"/>
          </a:xfrm>
          <a:prstGeom prst="line">
            <a:avLst/>
          </a:prstGeom>
          <a:ln w="25400">
            <a:solidFill>
              <a:srgbClr val="7030A0"/>
            </a:solidFill>
            <a:prstDash val="dash"/>
            <a:headEnd type="stealth" w="lg" len="med"/>
          </a:ln>
          <a:effectLst/>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83901" y="4974305"/>
            <a:ext cx="464493" cy="667131"/>
          </a:xfrm>
          <a:prstGeom prst="rect">
            <a:avLst/>
          </a:prstGeom>
        </p:spPr>
      </p:pic>
      <p:sp>
        <p:nvSpPr>
          <p:cNvPr id="45" name="TextBox 44"/>
          <p:cNvSpPr txBox="1"/>
          <p:nvPr/>
        </p:nvSpPr>
        <p:spPr>
          <a:xfrm>
            <a:off x="4067156" y="5030871"/>
            <a:ext cx="1207625" cy="276999"/>
          </a:xfrm>
          <a:prstGeom prst="rect">
            <a:avLst/>
          </a:prstGeom>
          <a:noFill/>
        </p:spPr>
        <p:txBody>
          <a:bodyPr wrap="square" rtlCol="0">
            <a:spAutoFit/>
          </a:bodyPr>
          <a:lstStyle/>
          <a:p>
            <a:r>
              <a:rPr lang="fr-CH" sz="1200" dirty="0" err="1"/>
              <a:t>Radioisotopes</a:t>
            </a:r>
            <a:endParaRPr lang="en-GB" sz="1200" dirty="0"/>
          </a:p>
        </p:txBody>
      </p:sp>
      <p:pic>
        <p:nvPicPr>
          <p:cNvPr id="46" name="Picture 4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4410099" y="5408735"/>
            <a:ext cx="589233" cy="374277"/>
          </a:xfrm>
          <a:prstGeom prst="rect">
            <a:avLst/>
          </a:prstGeom>
        </p:spPr>
      </p:pic>
      <p:cxnSp>
        <p:nvCxnSpPr>
          <p:cNvPr id="47" name="Straight Connector 46"/>
          <p:cNvCxnSpPr/>
          <p:nvPr/>
        </p:nvCxnSpPr>
        <p:spPr>
          <a:xfrm flipH="1">
            <a:off x="5892545" y="5054528"/>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900270" y="5585148"/>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310350" y="4963186"/>
            <a:ext cx="843140" cy="276999"/>
          </a:xfrm>
          <a:prstGeom prst="rect">
            <a:avLst/>
          </a:prstGeom>
          <a:noFill/>
        </p:spPr>
        <p:txBody>
          <a:bodyPr wrap="square" rtlCol="0">
            <a:spAutoFit/>
          </a:bodyPr>
          <a:lstStyle/>
          <a:p>
            <a:r>
              <a:rPr lang="fr-CH" sz="1200" dirty="0" err="1"/>
              <a:t>imaging</a:t>
            </a:r>
            <a:endParaRPr lang="en-GB" sz="1200" dirty="0"/>
          </a:p>
        </p:txBody>
      </p:sp>
      <p:sp>
        <p:nvSpPr>
          <p:cNvPr id="50" name="TextBox 49"/>
          <p:cNvSpPr txBox="1"/>
          <p:nvPr/>
        </p:nvSpPr>
        <p:spPr>
          <a:xfrm>
            <a:off x="6329407" y="5383492"/>
            <a:ext cx="843140" cy="276999"/>
          </a:xfrm>
          <a:prstGeom prst="rect">
            <a:avLst/>
          </a:prstGeom>
          <a:noFill/>
        </p:spPr>
        <p:txBody>
          <a:bodyPr wrap="square" rtlCol="0">
            <a:spAutoFit/>
          </a:bodyPr>
          <a:lstStyle/>
          <a:p>
            <a:r>
              <a:rPr lang="fr-CH" sz="1200" dirty="0" err="1"/>
              <a:t>therapy</a:t>
            </a:r>
            <a:endParaRPr lang="en-GB" sz="1200" dirty="0"/>
          </a:p>
        </p:txBody>
      </p:sp>
      <p:sp>
        <p:nvSpPr>
          <p:cNvPr id="51" name="Oval 50"/>
          <p:cNvSpPr/>
          <p:nvPr/>
        </p:nvSpPr>
        <p:spPr>
          <a:xfrm>
            <a:off x="6994062" y="4863827"/>
            <a:ext cx="2234199" cy="46154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PET Positron Emission </a:t>
            </a:r>
            <a:r>
              <a:rPr lang="fr-CH" sz="1100" dirty="0" err="1">
                <a:solidFill>
                  <a:srgbClr val="104282"/>
                </a:solidFill>
              </a:rPr>
              <a:t>Tomography</a:t>
            </a:r>
            <a:endParaRPr lang="en-GB" sz="1100" dirty="0">
              <a:solidFill>
                <a:srgbClr val="104282"/>
              </a:solidFill>
            </a:endParaRPr>
          </a:p>
        </p:txBody>
      </p:sp>
      <p:sp>
        <p:nvSpPr>
          <p:cNvPr id="52" name="Oval 51"/>
          <p:cNvSpPr/>
          <p:nvPr/>
        </p:nvSpPr>
        <p:spPr>
          <a:xfrm>
            <a:off x="6958596" y="5395002"/>
            <a:ext cx="2061805" cy="37848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000" dirty="0" err="1">
                <a:solidFill>
                  <a:srgbClr val="104282"/>
                </a:solidFill>
              </a:rPr>
              <a:t>Targetd</a:t>
            </a:r>
            <a:r>
              <a:rPr lang="fr-CH" sz="1000" dirty="0">
                <a:solidFill>
                  <a:srgbClr val="104282"/>
                </a:solidFill>
              </a:rPr>
              <a:t> Alpha </a:t>
            </a:r>
            <a:r>
              <a:rPr lang="fr-CH" sz="1000" dirty="0" err="1">
                <a:solidFill>
                  <a:srgbClr val="104282"/>
                </a:solidFill>
              </a:rPr>
              <a:t>Therapy</a:t>
            </a:r>
            <a:r>
              <a:rPr lang="fr-CH" sz="1000" dirty="0">
                <a:solidFill>
                  <a:srgbClr val="104282"/>
                </a:solidFill>
              </a:rPr>
              <a:t>, </a:t>
            </a:r>
            <a:r>
              <a:rPr lang="fr-CH" sz="1000" dirty="0" err="1">
                <a:solidFill>
                  <a:srgbClr val="104282"/>
                </a:solidFill>
              </a:rPr>
              <a:t>others</a:t>
            </a:r>
            <a:endParaRPr lang="en-GB" sz="1000" dirty="0">
              <a:solidFill>
                <a:srgbClr val="104282"/>
              </a:solidFill>
            </a:endParaRPr>
          </a:p>
        </p:txBody>
      </p:sp>
      <p:cxnSp>
        <p:nvCxnSpPr>
          <p:cNvPr id="53" name="Straight Connector 52"/>
          <p:cNvCxnSpPr/>
          <p:nvPr/>
        </p:nvCxnSpPr>
        <p:spPr>
          <a:xfrm>
            <a:off x="5897243" y="5047644"/>
            <a:ext cx="3026" cy="548229"/>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796904" y="5304864"/>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8289182" y="5264318"/>
            <a:ext cx="1231747" cy="241251"/>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err="1">
                <a:solidFill>
                  <a:srgbClr val="104282"/>
                </a:solidFill>
              </a:rPr>
              <a:t>theragnostics</a:t>
            </a:r>
            <a:endParaRPr lang="en-GB" sz="900" dirty="0">
              <a:solidFill>
                <a:srgbClr val="104282"/>
              </a:solidFill>
            </a:endParaRPr>
          </a:p>
        </p:txBody>
      </p:sp>
      <p:cxnSp>
        <p:nvCxnSpPr>
          <p:cNvPr id="56" name="Straight Connector 55"/>
          <p:cNvCxnSpPr/>
          <p:nvPr/>
        </p:nvCxnSpPr>
        <p:spPr>
          <a:xfrm>
            <a:off x="4036000" y="4227812"/>
            <a:ext cx="11582" cy="1118573"/>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3826471" y="4780770"/>
            <a:ext cx="214173" cy="0"/>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6838177" y="3362049"/>
            <a:ext cx="832279" cy="276999"/>
          </a:xfrm>
          <a:prstGeom prst="rect">
            <a:avLst/>
          </a:prstGeom>
          <a:solidFill>
            <a:schemeClr val="bg1"/>
          </a:solidFill>
        </p:spPr>
        <p:txBody>
          <a:bodyPr wrap="none" rtlCol="0">
            <a:spAutoFit/>
          </a:bodyPr>
          <a:lstStyle/>
          <a:p>
            <a:r>
              <a:rPr lang="en-US" sz="1200" i="1" dirty="0"/>
              <a:t>(high </a:t>
            </a:r>
            <a:r>
              <a:rPr lang="en-US" sz="1200" i="1" dirty="0" err="1"/>
              <a:t>en</a:t>
            </a:r>
            <a:r>
              <a:rPr lang="en-US" sz="1200" i="1" dirty="0"/>
              <a:t>.)</a:t>
            </a:r>
            <a:endParaRPr lang="en-GB" sz="1200" i="1" dirty="0"/>
          </a:p>
        </p:txBody>
      </p:sp>
      <p:sp>
        <p:nvSpPr>
          <p:cNvPr id="59" name="TextBox 58"/>
          <p:cNvSpPr txBox="1"/>
          <p:nvPr/>
        </p:nvSpPr>
        <p:spPr>
          <a:xfrm>
            <a:off x="6803381" y="3026719"/>
            <a:ext cx="772969" cy="276999"/>
          </a:xfrm>
          <a:prstGeom prst="rect">
            <a:avLst/>
          </a:prstGeom>
          <a:solidFill>
            <a:schemeClr val="bg1"/>
          </a:solidFill>
        </p:spPr>
        <p:txBody>
          <a:bodyPr wrap="none" rtlCol="0">
            <a:spAutoFit/>
          </a:bodyPr>
          <a:lstStyle/>
          <a:p>
            <a:r>
              <a:rPr lang="en-US" sz="1200" i="1" dirty="0"/>
              <a:t>(low </a:t>
            </a:r>
            <a:r>
              <a:rPr lang="en-US" sz="1200" i="1" dirty="0" err="1"/>
              <a:t>en</a:t>
            </a:r>
            <a:r>
              <a:rPr lang="en-US" sz="1200" i="1" dirty="0"/>
              <a:t>.)</a:t>
            </a:r>
            <a:endParaRPr lang="en-GB" sz="1200" i="1" dirty="0"/>
          </a:p>
        </p:txBody>
      </p:sp>
    </p:spTree>
    <p:extLst>
      <p:ext uri="{BB962C8B-B14F-4D97-AF65-F5344CB8AC3E}">
        <p14:creationId xmlns:p14="http://schemas.microsoft.com/office/powerpoint/2010/main" val="220815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2"/>
            <a:ext cx="12192000" cy="722764"/>
          </a:xfrm>
        </p:spPr>
        <p:txBody>
          <a:bodyPr>
            <a:normAutofit/>
          </a:bodyPr>
          <a:lstStyle/>
          <a:p>
            <a:r>
              <a:rPr lang="fr-CH" dirty="0" err="1"/>
              <a:t>Medicine</a:t>
            </a:r>
            <a:r>
              <a:rPr lang="fr-CH" dirty="0"/>
              <a:t> at the first </a:t>
            </a:r>
            <a:r>
              <a:rPr lang="fr-CH" dirty="0" err="1"/>
              <a:t>accelerators</a:t>
            </a:r>
            <a:endParaRPr lang="en-GB"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a:t>
            </a:fld>
            <a:endParaRPr lang="en-US" dirty="0"/>
          </a:p>
        </p:txBody>
      </p:sp>
      <p:sp>
        <p:nvSpPr>
          <p:cNvPr id="7" name="TextBox 6"/>
          <p:cNvSpPr txBox="1"/>
          <p:nvPr/>
        </p:nvSpPr>
        <p:spPr>
          <a:xfrm>
            <a:off x="608759" y="1222511"/>
            <a:ext cx="6699932" cy="4632037"/>
          </a:xfrm>
          <a:prstGeom prst="rect">
            <a:avLst/>
          </a:prstGeom>
          <a:noFill/>
        </p:spPr>
        <p:txBody>
          <a:bodyPr wrap="square" rtlCol="0">
            <a:spAutoFit/>
          </a:bodyPr>
          <a:lstStyle/>
          <a:p>
            <a:pPr>
              <a:spcAft>
                <a:spcPts val="600"/>
              </a:spcAft>
            </a:pPr>
            <a:r>
              <a:rPr lang="en-GB" dirty="0"/>
              <a:t>The idea of using accelerators for treating diseases is almost as old as accelerators</a:t>
            </a:r>
          </a:p>
          <a:p>
            <a:pPr marL="285750" indent="-285750">
              <a:spcAft>
                <a:spcPts val="600"/>
              </a:spcAft>
              <a:buFont typeface="Wingdings" panose="05000000000000000000" pitchFamily="2" charset="2"/>
              <a:buChar char="Ø"/>
            </a:pPr>
            <a:r>
              <a:rPr lang="en-GB" dirty="0"/>
              <a:t>After the cyclotron invention in 1936, the new Berkeley 37-inch cyclotron was producing isotopes for physics, biology and medicine – in parallel to the time devoted to discoveries in nuclear physics.</a:t>
            </a:r>
          </a:p>
          <a:p>
            <a:pPr marL="285750" indent="-285750">
              <a:spcAft>
                <a:spcPts val="600"/>
              </a:spcAft>
              <a:buFont typeface="Wingdings" panose="05000000000000000000" pitchFamily="2" charset="2"/>
              <a:buChar char="Ø"/>
            </a:pPr>
            <a:r>
              <a:rPr lang="en-GB" dirty="0"/>
              <a:t>In 1938 starts direct irradiation of patients with neutrons from the new 60-inch cyclotron.</a:t>
            </a:r>
          </a:p>
          <a:p>
            <a:pPr marL="285750" indent="-285750">
              <a:spcAft>
                <a:spcPts val="600"/>
              </a:spcAft>
              <a:buFont typeface="Wingdings" panose="05000000000000000000" pitchFamily="2" charset="2"/>
              <a:buChar char="Ø"/>
            </a:pPr>
            <a:r>
              <a:rPr lang="en-GB" dirty="0"/>
              <a:t>In 1946, Robert Wilson proposed to use protons to treat cancer, profiting of the Bragg peak to deliver a precise dose to the tumour.</a:t>
            </a:r>
          </a:p>
          <a:p>
            <a:pPr marL="285750" indent="-285750">
              <a:spcAft>
                <a:spcPts val="600"/>
              </a:spcAft>
              <a:buFont typeface="Wingdings" panose="05000000000000000000" pitchFamily="2" charset="2"/>
              <a:buChar char="Ø"/>
            </a:pPr>
            <a:r>
              <a:rPr lang="en-GB" dirty="0"/>
              <a:t>First treatment of pituitary tumours took place at Berkeley in 1956.</a:t>
            </a:r>
          </a:p>
          <a:p>
            <a:pPr marL="285750" indent="-285750">
              <a:spcAft>
                <a:spcPts val="600"/>
              </a:spcAft>
              <a:buFont typeface="Wingdings" panose="05000000000000000000" pitchFamily="2" charset="2"/>
              <a:buChar char="Ø"/>
            </a:pPr>
            <a:r>
              <a:rPr lang="en-GB" dirty="0"/>
              <a:t>First hospital-based proton treatment centre at Loma Linda (US) in 1990.  </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33276" y="3550238"/>
            <a:ext cx="3648256" cy="257810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6972" y="1057102"/>
            <a:ext cx="2197100" cy="2162770"/>
          </a:xfrm>
          <a:prstGeom prst="rect">
            <a:avLst/>
          </a:prstGeom>
        </p:spPr>
      </p:pic>
      <p:pic>
        <p:nvPicPr>
          <p:cNvPr id="11" name="Picture 10">
            <a:extLst>
              <a:ext uri="{FF2B5EF4-FFF2-40B4-BE49-F238E27FC236}">
                <a16:creationId xmlns:a16="http://schemas.microsoft.com/office/drawing/2014/main" id="{7D32F55E-9DBF-4A6D-BCD9-E30B468F85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1200" y="1017994"/>
            <a:ext cx="1160867" cy="1646921"/>
          </a:xfrm>
          <a:prstGeom prst="rect">
            <a:avLst/>
          </a:prstGeom>
        </p:spPr>
      </p:pic>
    </p:spTree>
    <p:extLst>
      <p:ext uri="{BB962C8B-B14F-4D97-AF65-F5344CB8AC3E}">
        <p14:creationId xmlns:p14="http://schemas.microsoft.com/office/powerpoint/2010/main" val="618085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98"/>
            <a:ext cx="12192000" cy="722764"/>
          </a:xfrm>
        </p:spPr>
        <p:txBody>
          <a:bodyPr>
            <a:normAutofit/>
          </a:bodyPr>
          <a:lstStyle/>
          <a:p>
            <a:r>
              <a:rPr lang="fr-CH" dirty="0"/>
              <a:t>Electrons: IORT and VHEE</a:t>
            </a:r>
            <a:endParaRPr lang="en-GB" dirty="0"/>
          </a:p>
        </p:txBody>
      </p:sp>
      <p:sp>
        <p:nvSpPr>
          <p:cNvPr id="4" name="Date Placeholder 3"/>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12/6/2018</a:t>
            </a:r>
            <a:endParaRPr lang="en-US"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40</a:t>
            </a:fld>
            <a:endParaRPr lang="en-US" dirty="0"/>
          </a:p>
        </p:txBody>
      </p:sp>
      <p:sp>
        <p:nvSpPr>
          <p:cNvPr id="7" name="TextBox 6"/>
          <p:cNvSpPr txBox="1"/>
          <p:nvPr/>
        </p:nvSpPr>
        <p:spPr>
          <a:xfrm>
            <a:off x="420471" y="1055525"/>
            <a:ext cx="8031017"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400" b="1" dirty="0">
                <a:solidFill>
                  <a:srgbClr val="FF0000"/>
                </a:solidFill>
              </a:rPr>
              <a:t>Inter </a:t>
            </a:r>
            <a:r>
              <a:rPr lang="fr-CH" sz="1400" b="1" dirty="0" err="1">
                <a:solidFill>
                  <a:srgbClr val="FF0000"/>
                </a:solidFill>
              </a:rPr>
              <a:t>Operational</a:t>
            </a:r>
            <a:r>
              <a:rPr lang="fr-CH" sz="1400" b="1" dirty="0">
                <a:solidFill>
                  <a:srgbClr val="FF0000"/>
                </a:solidFill>
              </a:rPr>
              <a:t> Radiation </a:t>
            </a:r>
            <a:r>
              <a:rPr lang="fr-CH" sz="1400" b="1" dirty="0" err="1">
                <a:solidFill>
                  <a:srgbClr val="FF0000"/>
                </a:solidFill>
              </a:rPr>
              <a:t>Therapy</a:t>
            </a:r>
            <a:r>
              <a:rPr lang="fr-CH" sz="1400" b="1" dirty="0">
                <a:solidFill>
                  <a:srgbClr val="FF0000"/>
                </a:solidFill>
              </a:rPr>
              <a:t> (IORT) – (5-20 MeV):</a:t>
            </a:r>
          </a:p>
          <a:p>
            <a:r>
              <a:rPr lang="fr-CH" sz="1400" dirty="0"/>
              <a:t>Technique </a:t>
            </a:r>
            <a:r>
              <a:rPr lang="fr-CH" sz="1400" dirty="0" err="1"/>
              <a:t>derived</a:t>
            </a:r>
            <a:r>
              <a:rPr lang="fr-CH" sz="1400" dirty="0"/>
              <a:t> </a:t>
            </a:r>
            <a:r>
              <a:rPr lang="fr-CH" sz="1400" dirty="0" err="1"/>
              <a:t>from</a:t>
            </a:r>
            <a:r>
              <a:rPr lang="fr-CH" sz="1400" dirty="0"/>
              <a:t> radiation </a:t>
            </a:r>
            <a:r>
              <a:rPr lang="fr-CH" sz="1400" dirty="0" err="1"/>
              <a:t>therapy</a:t>
            </a:r>
            <a:r>
              <a:rPr lang="fr-CH" sz="1400" dirty="0"/>
              <a:t>, </a:t>
            </a:r>
            <a:r>
              <a:rPr lang="fr-CH" sz="1400" dirty="0" err="1"/>
              <a:t>where</a:t>
            </a:r>
            <a:r>
              <a:rPr lang="fr-CH" sz="1400" dirty="0"/>
              <a:t> a compact </a:t>
            </a:r>
            <a:r>
              <a:rPr lang="fr-CH" sz="1400" dirty="0" err="1"/>
              <a:t>electron</a:t>
            </a:r>
            <a:r>
              <a:rPr lang="fr-CH" sz="1400" dirty="0"/>
              <a:t> linac </a:t>
            </a:r>
            <a:r>
              <a:rPr lang="fr-CH" sz="1400" dirty="0" err="1"/>
              <a:t>is</a:t>
            </a:r>
            <a:r>
              <a:rPr lang="fr-CH" sz="1400" dirty="0"/>
              <a:t> not </a:t>
            </a:r>
            <a:r>
              <a:rPr lang="fr-CH" sz="1400" dirty="0" err="1"/>
              <a:t>used</a:t>
            </a:r>
            <a:r>
              <a:rPr lang="fr-CH" sz="1400" dirty="0"/>
              <a:t> to </a:t>
            </a:r>
            <a:r>
              <a:rPr lang="fr-CH" sz="1400" dirty="0" err="1"/>
              <a:t>produce</a:t>
            </a:r>
            <a:r>
              <a:rPr lang="fr-CH" sz="1400" dirty="0"/>
              <a:t> X-rays, but to </a:t>
            </a:r>
            <a:r>
              <a:rPr lang="fr-CH" sz="1400" dirty="0" err="1"/>
              <a:t>send</a:t>
            </a:r>
            <a:r>
              <a:rPr lang="fr-CH" sz="1400" dirty="0"/>
              <a:t> the </a:t>
            </a:r>
            <a:r>
              <a:rPr lang="fr-CH" sz="1400" dirty="0" err="1"/>
              <a:t>electrons</a:t>
            </a:r>
            <a:r>
              <a:rPr lang="fr-CH" sz="1400" dirty="0"/>
              <a:t> </a:t>
            </a:r>
            <a:r>
              <a:rPr lang="fr-CH" sz="1400" dirty="0" err="1"/>
              <a:t>directly</a:t>
            </a:r>
            <a:r>
              <a:rPr lang="fr-CH" sz="1400" dirty="0"/>
              <a:t> on the tissues. </a:t>
            </a:r>
          </a:p>
          <a:p>
            <a:r>
              <a:rPr lang="fr-CH" sz="1400" dirty="0"/>
              <a:t>It </a:t>
            </a:r>
            <a:r>
              <a:rPr lang="en-GB" sz="1400" dirty="0"/>
              <a:t>delivers a concentrated dose of radiation therapy to a tumour bed during surgery. This technology may help kill microscopic diseases, reduce radiation treatment times, preserve more healthy tissue. </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89006" y="819451"/>
            <a:ext cx="2026313" cy="2689394"/>
          </a:xfrm>
          <a:prstGeom prst="rect">
            <a:avLst/>
          </a:prstGeom>
        </p:spPr>
      </p:pic>
      <p:sp>
        <p:nvSpPr>
          <p:cNvPr id="10" name="TextBox 9"/>
          <p:cNvSpPr txBox="1"/>
          <p:nvPr/>
        </p:nvSpPr>
        <p:spPr>
          <a:xfrm>
            <a:off x="7382028" y="3835909"/>
            <a:ext cx="3889072" cy="203132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400" b="1" dirty="0" err="1">
                <a:solidFill>
                  <a:srgbClr val="FF0000"/>
                </a:solidFill>
              </a:rPr>
              <a:t>Very</a:t>
            </a:r>
            <a:r>
              <a:rPr lang="fr-CH" sz="1400" b="1" dirty="0">
                <a:solidFill>
                  <a:srgbClr val="FF0000"/>
                </a:solidFill>
              </a:rPr>
              <a:t> High </a:t>
            </a:r>
            <a:r>
              <a:rPr lang="fr-CH" sz="1400" b="1" dirty="0" err="1">
                <a:solidFill>
                  <a:srgbClr val="FF0000"/>
                </a:solidFill>
              </a:rPr>
              <a:t>Energy</a:t>
            </a:r>
            <a:r>
              <a:rPr lang="fr-CH" sz="1400" b="1" dirty="0">
                <a:solidFill>
                  <a:srgbClr val="FF0000"/>
                </a:solidFill>
              </a:rPr>
              <a:t> Electrons (50-250 MeV) for </a:t>
            </a:r>
            <a:r>
              <a:rPr lang="fr-CH" sz="1400" b="1" dirty="0" err="1">
                <a:solidFill>
                  <a:srgbClr val="FF0000"/>
                </a:solidFill>
              </a:rPr>
              <a:t>radiotherapy</a:t>
            </a:r>
            <a:r>
              <a:rPr lang="fr-CH" sz="1400" b="1" dirty="0">
                <a:solidFill>
                  <a:srgbClr val="FF0000"/>
                </a:solidFill>
              </a:rPr>
              <a:t>:</a:t>
            </a:r>
          </a:p>
          <a:p>
            <a:r>
              <a:rPr lang="fr-CH" sz="1400" dirty="0" err="1"/>
              <a:t>Proposed</a:t>
            </a:r>
            <a:r>
              <a:rPr lang="fr-CH" sz="1400" dirty="0"/>
              <a:t> as a </a:t>
            </a:r>
            <a:r>
              <a:rPr lang="fr-CH" sz="1400" dirty="0" err="1"/>
              <a:t>lower-cost</a:t>
            </a:r>
            <a:r>
              <a:rPr lang="fr-CH" sz="1400" dirty="0"/>
              <a:t> alternative to hadron </a:t>
            </a:r>
            <a:r>
              <a:rPr lang="fr-CH" sz="1400" dirty="0" err="1"/>
              <a:t>therapy</a:t>
            </a:r>
            <a:r>
              <a:rPr lang="fr-CH" sz="1400" dirty="0"/>
              <a:t>, </a:t>
            </a:r>
            <a:r>
              <a:rPr lang="fr-CH" sz="1400" dirty="0" err="1"/>
              <a:t>treat</a:t>
            </a:r>
            <a:r>
              <a:rPr lang="fr-CH" sz="1400" dirty="0"/>
              <a:t> </a:t>
            </a:r>
            <a:r>
              <a:rPr lang="fr-CH" sz="1400" dirty="0" err="1"/>
              <a:t>deep</a:t>
            </a:r>
            <a:r>
              <a:rPr lang="fr-CH" sz="1400" dirty="0"/>
              <a:t> </a:t>
            </a:r>
            <a:r>
              <a:rPr lang="fr-CH" sz="1400" dirty="0" err="1"/>
              <a:t>seated</a:t>
            </a:r>
            <a:r>
              <a:rPr lang="fr-CH" sz="1400" dirty="0"/>
              <a:t> </a:t>
            </a:r>
            <a:r>
              <a:rPr lang="fr-CH" sz="1400" dirty="0" err="1"/>
              <a:t>tumours</a:t>
            </a:r>
            <a:r>
              <a:rPr lang="fr-CH" sz="1400" dirty="0"/>
              <a:t> </a:t>
            </a:r>
            <a:r>
              <a:rPr lang="fr-CH" sz="1400" dirty="0" err="1"/>
              <a:t>with</a:t>
            </a:r>
            <a:r>
              <a:rPr lang="fr-CH" sz="1400" dirty="0"/>
              <a:t> high-</a:t>
            </a:r>
            <a:r>
              <a:rPr lang="fr-CH" sz="1400" dirty="0" err="1"/>
              <a:t>energy</a:t>
            </a:r>
            <a:r>
              <a:rPr lang="fr-CH" sz="1400" dirty="0"/>
              <a:t> </a:t>
            </a:r>
            <a:r>
              <a:rPr lang="fr-CH" sz="1400" dirty="0" err="1"/>
              <a:t>electron</a:t>
            </a:r>
            <a:r>
              <a:rPr lang="fr-CH" sz="1400" dirty="0"/>
              <a:t> </a:t>
            </a:r>
            <a:r>
              <a:rPr lang="fr-CH" sz="1400" dirty="0" err="1"/>
              <a:t>beams</a:t>
            </a:r>
            <a:r>
              <a:rPr lang="fr-CH" sz="1400" dirty="0"/>
              <a:t>. High dose </a:t>
            </a:r>
            <a:r>
              <a:rPr lang="fr-CH" sz="1400" dirty="0" err="1"/>
              <a:t>deposition</a:t>
            </a:r>
            <a:r>
              <a:rPr lang="fr-CH" sz="1400" dirty="0"/>
              <a:t>, </a:t>
            </a:r>
            <a:r>
              <a:rPr lang="fr-CH" sz="1400" dirty="0" err="1"/>
              <a:t>less</a:t>
            </a:r>
            <a:r>
              <a:rPr lang="fr-CH" sz="1400" dirty="0"/>
              <a:t> sensitive to </a:t>
            </a:r>
            <a:r>
              <a:rPr lang="fr-CH" sz="1400" dirty="0" err="1"/>
              <a:t>errors</a:t>
            </a:r>
            <a:r>
              <a:rPr lang="fr-CH" sz="1400" dirty="0"/>
              <a:t>, good </a:t>
            </a:r>
            <a:r>
              <a:rPr lang="fr-CH" sz="1400" dirty="0" err="1"/>
              <a:t>sparing</a:t>
            </a:r>
            <a:r>
              <a:rPr lang="fr-CH" sz="1400" dirty="0"/>
              <a:t> of </a:t>
            </a:r>
            <a:r>
              <a:rPr lang="fr-CH" sz="1400" dirty="0" err="1"/>
              <a:t>healthy</a:t>
            </a:r>
            <a:r>
              <a:rPr lang="fr-CH" sz="1400" dirty="0"/>
              <a:t> tissues.</a:t>
            </a:r>
          </a:p>
          <a:p>
            <a:r>
              <a:rPr lang="fr-CH" sz="1400" dirty="0"/>
              <a:t>Made possible by </a:t>
            </a:r>
            <a:r>
              <a:rPr lang="fr-CH" sz="1400" dirty="0" err="1"/>
              <a:t>recent</a:t>
            </a:r>
            <a:r>
              <a:rPr lang="fr-CH" sz="1400" dirty="0"/>
              <a:t> </a:t>
            </a:r>
            <a:r>
              <a:rPr lang="fr-CH" sz="1400" dirty="0" err="1"/>
              <a:t>advances</a:t>
            </a:r>
            <a:r>
              <a:rPr lang="fr-CH" sz="1400" dirty="0"/>
              <a:t> in high-gradient NC linac </a:t>
            </a:r>
            <a:r>
              <a:rPr lang="fr-CH" sz="1400" dirty="0" err="1"/>
              <a:t>technology</a:t>
            </a:r>
            <a:r>
              <a:rPr lang="fr-CH" sz="1400" dirty="0"/>
              <a:t> (CLIC, etc.).</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0900" y="3193362"/>
            <a:ext cx="3284119" cy="2194701"/>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4342" y="3029574"/>
            <a:ext cx="2429198" cy="2839619"/>
          </a:xfrm>
          <a:prstGeom prst="rect">
            <a:avLst/>
          </a:prstGeom>
        </p:spPr>
      </p:pic>
    </p:spTree>
    <p:extLst>
      <p:ext uri="{BB962C8B-B14F-4D97-AF65-F5344CB8AC3E}">
        <p14:creationId xmlns:p14="http://schemas.microsoft.com/office/powerpoint/2010/main" val="4069042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69"/>
            <a:ext cx="12192000" cy="722764"/>
          </a:xfrm>
        </p:spPr>
        <p:txBody>
          <a:bodyPr>
            <a:noAutofit/>
          </a:bodyPr>
          <a:lstStyle/>
          <a:p>
            <a:r>
              <a:rPr lang="fr-CH" sz="3200" dirty="0"/>
              <a:t>Neutrons: </a:t>
            </a:r>
            <a:r>
              <a:rPr lang="fr-CH" sz="3200" dirty="0" err="1"/>
              <a:t>Boron</a:t>
            </a:r>
            <a:r>
              <a:rPr lang="fr-CH" sz="3200" dirty="0"/>
              <a:t> Neutron Capture </a:t>
            </a:r>
            <a:r>
              <a:rPr lang="fr-CH" sz="3200" dirty="0" err="1"/>
              <a:t>Therapy</a:t>
            </a:r>
            <a:r>
              <a:rPr lang="fr-CH" sz="3200" dirty="0"/>
              <a:t> (BNCT)</a:t>
            </a:r>
            <a:endParaRPr lang="en-GB" sz="3200" dirty="0"/>
          </a:p>
        </p:txBody>
      </p:sp>
      <p:sp>
        <p:nvSpPr>
          <p:cNvPr id="4" name="Date Placeholder 3"/>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12/6/2018</a:t>
            </a:r>
            <a:endParaRPr lang="en-US"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41</a:t>
            </a:fld>
            <a:endParaRPr lang="en-US" dirty="0"/>
          </a:p>
        </p:txBody>
      </p:sp>
      <p:sp>
        <p:nvSpPr>
          <p:cNvPr id="8" name="TextBox 7"/>
          <p:cNvSpPr txBox="1"/>
          <p:nvPr/>
        </p:nvSpPr>
        <p:spPr>
          <a:xfrm>
            <a:off x="261248" y="1494596"/>
            <a:ext cx="5400014"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600" b="1" dirty="0" err="1">
                <a:solidFill>
                  <a:srgbClr val="FF0000"/>
                </a:solidFill>
              </a:rPr>
              <a:t>Boron</a:t>
            </a:r>
            <a:r>
              <a:rPr lang="fr-CH" sz="1600" b="1" dirty="0">
                <a:solidFill>
                  <a:srgbClr val="FF0000"/>
                </a:solidFill>
              </a:rPr>
              <a:t> Neutron Capture </a:t>
            </a:r>
            <a:r>
              <a:rPr lang="fr-CH" sz="1600" b="1" dirty="0" err="1">
                <a:solidFill>
                  <a:srgbClr val="FF0000"/>
                </a:solidFill>
              </a:rPr>
              <a:t>Therapy</a:t>
            </a:r>
            <a:endParaRPr lang="fr-CH" sz="1600" b="1" dirty="0">
              <a:solidFill>
                <a:srgbClr val="FF0000"/>
              </a:solidFill>
            </a:endParaRPr>
          </a:p>
          <a:p>
            <a:r>
              <a:rPr lang="en-GB" sz="1600" dirty="0"/>
              <a:t>The (normal) stable version of boron, boron-10, captures slow neutrons to give boron-11. This then decays into lithium-7 and alpha particles, which kill any surrounding malignant tissue. </a:t>
            </a:r>
          </a:p>
          <a:p>
            <a:r>
              <a:rPr lang="en-GB" sz="1600" dirty="0"/>
              <a:t>A boron-containing drug designed to localise in cancerous cells is injected into the patient, and a beam of low-energy neutrons shaped to optimise capture by the injected boron is directed at the cancerous sites. </a:t>
            </a:r>
          </a:p>
          <a:p>
            <a:r>
              <a:rPr lang="en-GB" sz="1600" dirty="0"/>
              <a:t>Two-stage creation of the delivered dose, particularly effective with some difficult-to-treat cancers such as brain tumours or malignant melanoma. </a:t>
            </a:r>
          </a:p>
          <a:p>
            <a:r>
              <a:rPr lang="fr-CH" sz="1600" dirty="0"/>
              <a:t>Neutron production </a:t>
            </a:r>
            <a:r>
              <a:rPr lang="fr-CH" sz="1600" dirty="0" err="1"/>
              <a:t>requires</a:t>
            </a:r>
            <a:r>
              <a:rPr lang="fr-CH" sz="1600" dirty="0"/>
              <a:t> intense proton </a:t>
            </a:r>
            <a:r>
              <a:rPr lang="fr-CH" sz="1600" dirty="0" err="1"/>
              <a:t>beams</a:t>
            </a:r>
            <a:r>
              <a:rPr lang="fr-CH" sz="1600" dirty="0"/>
              <a:t> (</a:t>
            </a:r>
            <a:r>
              <a:rPr lang="fr-CH" sz="1600" dirty="0" err="1"/>
              <a:t>e.g</a:t>
            </a:r>
            <a:r>
              <a:rPr lang="fr-CH" sz="1600" dirty="0"/>
              <a:t>. 3 MeV, &gt;1 mA CW) </a:t>
            </a:r>
            <a:r>
              <a:rPr lang="fr-CH" sz="1600" dirty="0" err="1"/>
              <a:t>with</a:t>
            </a:r>
            <a:r>
              <a:rPr lang="fr-CH" sz="1600" dirty="0"/>
              <a:t> </a:t>
            </a:r>
            <a:r>
              <a:rPr lang="fr-CH" sz="1600" dirty="0" err="1"/>
              <a:t>problems</a:t>
            </a:r>
            <a:r>
              <a:rPr lang="fr-CH" sz="1600" dirty="0"/>
              <a:t> of </a:t>
            </a:r>
            <a:r>
              <a:rPr lang="fr-CH" sz="1600" dirty="0" err="1"/>
              <a:t>heat</a:t>
            </a:r>
            <a:r>
              <a:rPr lang="fr-CH" sz="1600" dirty="0"/>
              <a:t> </a:t>
            </a:r>
            <a:r>
              <a:rPr lang="fr-CH" sz="1600" dirty="0" err="1"/>
              <a:t>load</a:t>
            </a:r>
            <a:r>
              <a:rPr lang="fr-CH" sz="1600" dirty="0"/>
              <a:t>, activation, </a:t>
            </a:r>
            <a:r>
              <a:rPr lang="fr-CH" sz="1600" dirty="0" err="1"/>
              <a:t>target</a:t>
            </a:r>
            <a:r>
              <a:rPr lang="fr-CH" sz="1600" dirty="0"/>
              <a:t> (</a:t>
            </a:r>
            <a:r>
              <a:rPr lang="fr-CH" sz="1600" dirty="0" err="1"/>
              <a:t>usually</a:t>
            </a:r>
            <a:r>
              <a:rPr lang="fr-CH" sz="1600" dirty="0"/>
              <a:t> </a:t>
            </a:r>
            <a:r>
              <a:rPr lang="fr-CH" sz="1600" dirty="0" err="1"/>
              <a:t>solid</a:t>
            </a:r>
            <a:r>
              <a:rPr lang="fr-CH" sz="1600" dirty="0"/>
              <a:t> lithium).</a:t>
            </a:r>
            <a:endParaRPr lang="en-GB" sz="1600" dirty="0"/>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7808" y="1216830"/>
            <a:ext cx="5592860" cy="1738806"/>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3037" y="3387422"/>
            <a:ext cx="2958912" cy="1512242"/>
          </a:xfrm>
          <a:prstGeom prst="rect">
            <a:avLst/>
          </a:prstGeom>
        </p:spPr>
      </p:pic>
      <p:sp>
        <p:nvSpPr>
          <p:cNvPr id="15" name="TextBox 14"/>
          <p:cNvSpPr txBox="1"/>
          <p:nvPr/>
        </p:nvSpPr>
        <p:spPr>
          <a:xfrm>
            <a:off x="6077808" y="5476484"/>
            <a:ext cx="5872454" cy="523220"/>
          </a:xfrm>
          <a:prstGeom prst="rect">
            <a:avLst/>
          </a:prstGeom>
          <a:noFill/>
        </p:spPr>
        <p:txBody>
          <a:bodyPr wrap="square" rtlCol="0">
            <a:spAutoFit/>
          </a:bodyPr>
          <a:lstStyle/>
          <a:p>
            <a:r>
              <a:rPr lang="fr-CH" sz="1400" dirty="0"/>
              <a:t>A BNCT centre </a:t>
            </a:r>
            <a:r>
              <a:rPr lang="fr-CH" sz="1400" dirty="0" err="1"/>
              <a:t>is</a:t>
            </a:r>
            <a:r>
              <a:rPr lang="fr-CH" sz="1400" dirty="0"/>
              <a:t> in </a:t>
            </a:r>
            <a:r>
              <a:rPr lang="fr-CH" sz="1400" dirty="0" err="1"/>
              <a:t>operation</a:t>
            </a:r>
            <a:r>
              <a:rPr lang="fr-CH" sz="1400" dirty="0"/>
              <a:t> in Tokyo, a first commercial unit </a:t>
            </a:r>
            <a:r>
              <a:rPr lang="fr-CH" sz="1400" dirty="0" err="1"/>
              <a:t>installed</a:t>
            </a:r>
            <a:r>
              <a:rPr lang="fr-CH" sz="1400" dirty="0"/>
              <a:t> at Helsinki, more BNCT stations are in construction </a:t>
            </a:r>
            <a:r>
              <a:rPr lang="fr-CH" sz="1400" dirty="0" err="1"/>
              <a:t>worldwide</a:t>
            </a:r>
            <a:r>
              <a:rPr lang="fr-CH" sz="1400" dirty="0"/>
              <a:t>.</a:t>
            </a:r>
            <a:endParaRPr lang="en-GB" sz="1400" dirty="0"/>
          </a:p>
        </p:txBody>
      </p:sp>
    </p:spTree>
    <p:extLst>
      <p:ext uri="{BB962C8B-B14F-4D97-AF65-F5344CB8AC3E}">
        <p14:creationId xmlns:p14="http://schemas.microsoft.com/office/powerpoint/2010/main" val="1370836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716" y="506382"/>
            <a:ext cx="8195577" cy="82498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fr-CH" dirty="0"/>
              <a:t>4- Radioisotopes – </a:t>
            </a:r>
            <a:r>
              <a:rPr lang="fr-CH" dirty="0" err="1"/>
              <a:t>imaging</a:t>
            </a:r>
            <a:r>
              <a:rPr lang="fr-CH" dirty="0"/>
              <a:t> and </a:t>
            </a:r>
            <a:r>
              <a:rPr lang="fr-CH" dirty="0" err="1"/>
              <a:t>therapy</a:t>
            </a:r>
            <a:endParaRPr lang="en-GB"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42</a:t>
            </a:fld>
            <a:endParaRPr lang="en-US" dirty="0"/>
          </a:p>
        </p:txBody>
      </p:sp>
      <p:cxnSp>
        <p:nvCxnSpPr>
          <p:cNvPr id="7" name="Straight Connector 6"/>
          <p:cNvCxnSpPr/>
          <p:nvPr/>
        </p:nvCxnSpPr>
        <p:spPr>
          <a:xfrm flipH="1" flipV="1">
            <a:off x="1069523" y="3658786"/>
            <a:ext cx="872047" cy="1984"/>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959317" y="4452539"/>
            <a:ext cx="262892" cy="1"/>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21610" y="5058732"/>
            <a:ext cx="333565" cy="333565"/>
          </a:xfrm>
          <a:prstGeom prst="rect">
            <a:avLst/>
          </a:prstGeom>
        </p:spPr>
      </p:pic>
      <p:sp>
        <p:nvSpPr>
          <p:cNvPr id="10" name="TextBox 9"/>
          <p:cNvSpPr txBox="1"/>
          <p:nvPr/>
        </p:nvSpPr>
        <p:spPr>
          <a:xfrm>
            <a:off x="624499" y="3486574"/>
            <a:ext cx="1090363" cy="307777"/>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400" dirty="0"/>
              <a:t>Accelerator</a:t>
            </a:r>
            <a:endParaRPr lang="en-GB" sz="1400" dirty="0"/>
          </a:p>
        </p:txBody>
      </p:sp>
      <p:cxnSp>
        <p:nvCxnSpPr>
          <p:cNvPr id="11" name="Straight Connector 10"/>
          <p:cNvCxnSpPr/>
          <p:nvPr/>
        </p:nvCxnSpPr>
        <p:spPr>
          <a:xfrm>
            <a:off x="1932847" y="2657977"/>
            <a:ext cx="10735" cy="1794562"/>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941571" y="2657022"/>
            <a:ext cx="1972945" cy="1035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933178" y="2341028"/>
            <a:ext cx="464493" cy="667131"/>
          </a:xfrm>
          <a:prstGeom prst="rect">
            <a:avLst/>
          </a:prstGeom>
        </p:spPr>
      </p:pic>
      <p:sp>
        <p:nvSpPr>
          <p:cNvPr id="14" name="TextBox 13"/>
          <p:cNvSpPr txBox="1"/>
          <p:nvPr/>
        </p:nvSpPr>
        <p:spPr>
          <a:xfrm>
            <a:off x="2090763" y="2306418"/>
            <a:ext cx="1239421" cy="276999"/>
          </a:xfrm>
          <a:prstGeom prst="rect">
            <a:avLst/>
          </a:prstGeom>
          <a:noFill/>
        </p:spPr>
        <p:txBody>
          <a:bodyPr wrap="square" rtlCol="0">
            <a:spAutoFit/>
          </a:bodyPr>
          <a:lstStyle/>
          <a:p>
            <a:r>
              <a:rPr lang="fr-CH" sz="1200" dirty="0" err="1"/>
              <a:t>Primary</a:t>
            </a:r>
            <a:r>
              <a:rPr lang="fr-CH" sz="1200" dirty="0"/>
              <a:t> </a:t>
            </a:r>
            <a:r>
              <a:rPr lang="fr-CH" sz="1200" dirty="0" err="1"/>
              <a:t>beam</a:t>
            </a:r>
            <a:r>
              <a:rPr lang="fr-CH" sz="1200" dirty="0"/>
              <a:t> </a:t>
            </a:r>
            <a:endParaRPr lang="en-GB" sz="1200" dirty="0"/>
          </a:p>
        </p:txBody>
      </p:sp>
      <p:cxnSp>
        <p:nvCxnSpPr>
          <p:cNvPr id="15" name="Straight Connector 14"/>
          <p:cNvCxnSpPr/>
          <p:nvPr/>
        </p:nvCxnSpPr>
        <p:spPr>
          <a:xfrm flipH="1">
            <a:off x="4462308" y="2198483"/>
            <a:ext cx="357344" cy="7973"/>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4382392" y="2575961"/>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486567" y="3153756"/>
            <a:ext cx="358732"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819652" y="2074732"/>
            <a:ext cx="843140" cy="276999"/>
          </a:xfrm>
          <a:prstGeom prst="rect">
            <a:avLst/>
          </a:prstGeom>
          <a:noFill/>
        </p:spPr>
        <p:txBody>
          <a:bodyPr wrap="square" rtlCol="0">
            <a:spAutoFit/>
          </a:bodyPr>
          <a:lstStyle/>
          <a:p>
            <a:r>
              <a:rPr lang="fr-CH" sz="1200" dirty="0"/>
              <a:t>protons</a:t>
            </a:r>
            <a:endParaRPr lang="en-GB" sz="1200" dirty="0"/>
          </a:p>
        </p:txBody>
      </p:sp>
      <p:sp>
        <p:nvSpPr>
          <p:cNvPr id="19" name="TextBox 18"/>
          <p:cNvSpPr txBox="1"/>
          <p:nvPr/>
        </p:nvSpPr>
        <p:spPr>
          <a:xfrm>
            <a:off x="4845693" y="2431707"/>
            <a:ext cx="843140" cy="276999"/>
          </a:xfrm>
          <a:prstGeom prst="rect">
            <a:avLst/>
          </a:prstGeom>
          <a:noFill/>
        </p:spPr>
        <p:txBody>
          <a:bodyPr wrap="square" rtlCol="0">
            <a:spAutoFit/>
          </a:bodyPr>
          <a:lstStyle/>
          <a:p>
            <a:r>
              <a:rPr lang="fr-CH" sz="1200" dirty="0"/>
              <a:t>ions</a:t>
            </a:r>
            <a:endParaRPr lang="en-GB" sz="1200" dirty="0"/>
          </a:p>
        </p:txBody>
      </p:sp>
      <p:sp>
        <p:nvSpPr>
          <p:cNvPr id="20" name="TextBox 19"/>
          <p:cNvSpPr txBox="1"/>
          <p:nvPr/>
        </p:nvSpPr>
        <p:spPr>
          <a:xfrm>
            <a:off x="4816627" y="3004401"/>
            <a:ext cx="843140" cy="276999"/>
          </a:xfrm>
          <a:prstGeom prst="rect">
            <a:avLst/>
          </a:prstGeom>
          <a:noFill/>
        </p:spPr>
        <p:txBody>
          <a:bodyPr wrap="square" rtlCol="0">
            <a:spAutoFit/>
          </a:bodyPr>
          <a:lstStyle/>
          <a:p>
            <a:r>
              <a:rPr lang="fr-CH" sz="1200" dirty="0" err="1"/>
              <a:t>electrons</a:t>
            </a:r>
            <a:endParaRPr lang="en-GB" sz="1200" dirty="0"/>
          </a:p>
        </p:txBody>
      </p:sp>
      <p:cxnSp>
        <p:nvCxnSpPr>
          <p:cNvPr id="21" name="Straight Connector 20"/>
          <p:cNvCxnSpPr/>
          <p:nvPr/>
        </p:nvCxnSpPr>
        <p:spPr>
          <a:xfrm flipH="1">
            <a:off x="4484384" y="2213230"/>
            <a:ext cx="266" cy="92270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5441772" y="2072701"/>
            <a:ext cx="1555260" cy="307022"/>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proton </a:t>
            </a:r>
            <a:r>
              <a:rPr lang="fr-CH" sz="1100" dirty="0" err="1">
                <a:solidFill>
                  <a:srgbClr val="104282"/>
                </a:solidFill>
              </a:rPr>
              <a:t>therapy</a:t>
            </a:r>
            <a:endParaRPr lang="en-GB" sz="1100" dirty="0">
              <a:solidFill>
                <a:srgbClr val="104282"/>
              </a:solidFill>
            </a:endParaRPr>
          </a:p>
        </p:txBody>
      </p:sp>
      <p:sp>
        <p:nvSpPr>
          <p:cNvPr id="23" name="Oval 22"/>
          <p:cNvSpPr/>
          <p:nvPr/>
        </p:nvSpPr>
        <p:spPr>
          <a:xfrm>
            <a:off x="5461684" y="2431707"/>
            <a:ext cx="1598245" cy="27624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ion </a:t>
            </a:r>
            <a:r>
              <a:rPr lang="fr-CH" sz="1100" dirty="0" err="1">
                <a:solidFill>
                  <a:srgbClr val="104282"/>
                </a:solidFill>
              </a:rPr>
              <a:t>therapy</a:t>
            </a:r>
            <a:endParaRPr lang="en-GB" sz="1100" dirty="0">
              <a:solidFill>
                <a:srgbClr val="104282"/>
              </a:solidFill>
            </a:endParaRPr>
          </a:p>
        </p:txBody>
      </p:sp>
      <p:sp>
        <p:nvSpPr>
          <p:cNvPr id="24" name="Oval 23"/>
          <p:cNvSpPr/>
          <p:nvPr/>
        </p:nvSpPr>
        <p:spPr>
          <a:xfrm>
            <a:off x="6804449" y="2080139"/>
            <a:ext cx="1225397" cy="692297"/>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Hadron </a:t>
            </a:r>
            <a:r>
              <a:rPr lang="fr-CH" sz="1600" dirty="0" err="1">
                <a:solidFill>
                  <a:srgbClr val="104282"/>
                </a:solidFill>
              </a:rPr>
              <a:t>therapy</a:t>
            </a:r>
            <a:endParaRPr lang="en-GB" sz="1600" dirty="0">
              <a:solidFill>
                <a:srgbClr val="104282"/>
              </a:solidFill>
            </a:endParaRPr>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034766" y="4336726"/>
            <a:ext cx="676024" cy="258318"/>
          </a:xfrm>
          <a:prstGeom prst="rect">
            <a:avLst/>
          </a:prstGeom>
        </p:spPr>
      </p:pic>
      <p:cxnSp>
        <p:nvCxnSpPr>
          <p:cNvPr id="26" name="Straight Connector 25"/>
          <p:cNvCxnSpPr/>
          <p:nvPr/>
        </p:nvCxnSpPr>
        <p:spPr>
          <a:xfrm flipH="1">
            <a:off x="5600107" y="3319763"/>
            <a:ext cx="614702" cy="8006"/>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599793" y="2973034"/>
            <a:ext cx="615016" cy="0"/>
          </a:xfrm>
          <a:prstGeom prst="line">
            <a:avLst/>
          </a:prstGeom>
          <a:ln w="25400">
            <a:solidFill>
              <a:srgbClr val="0C377B"/>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00109" y="2977885"/>
            <a:ext cx="0" cy="367857"/>
          </a:xfrm>
          <a:prstGeom prst="line">
            <a:avLst/>
          </a:prstGeom>
          <a:ln w="25400">
            <a:solidFill>
              <a:srgbClr val="0C377B"/>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2731693" y="3899578"/>
            <a:ext cx="1218348" cy="10978"/>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068012" y="3675957"/>
            <a:ext cx="464493" cy="667131"/>
          </a:xfrm>
          <a:prstGeom prst="rect">
            <a:avLst/>
          </a:prstGeom>
        </p:spPr>
      </p:pic>
      <p:sp>
        <p:nvSpPr>
          <p:cNvPr id="31" name="Oval 30"/>
          <p:cNvSpPr/>
          <p:nvPr/>
        </p:nvSpPr>
        <p:spPr>
          <a:xfrm>
            <a:off x="6232361" y="2805936"/>
            <a:ext cx="1810645" cy="352406"/>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IORT Inter </a:t>
            </a:r>
            <a:r>
              <a:rPr lang="fr-CH" sz="900" dirty="0" err="1">
                <a:solidFill>
                  <a:srgbClr val="104282"/>
                </a:solidFill>
              </a:rPr>
              <a:t>Operation</a:t>
            </a:r>
            <a:r>
              <a:rPr lang="fr-CH" sz="900" dirty="0">
                <a:solidFill>
                  <a:srgbClr val="104282"/>
                </a:solidFill>
              </a:rPr>
              <a:t> Radiation </a:t>
            </a:r>
            <a:r>
              <a:rPr lang="fr-CH" sz="900" dirty="0" err="1">
                <a:solidFill>
                  <a:srgbClr val="104282"/>
                </a:solidFill>
              </a:rPr>
              <a:t>Therapy</a:t>
            </a:r>
            <a:endParaRPr lang="en-GB" sz="900" dirty="0">
              <a:solidFill>
                <a:srgbClr val="104282"/>
              </a:solidFill>
            </a:endParaRPr>
          </a:p>
        </p:txBody>
      </p:sp>
      <p:sp>
        <p:nvSpPr>
          <p:cNvPr id="32" name="Oval 31"/>
          <p:cNvSpPr/>
          <p:nvPr/>
        </p:nvSpPr>
        <p:spPr>
          <a:xfrm>
            <a:off x="6219402" y="3161340"/>
            <a:ext cx="1845100" cy="348612"/>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800" dirty="0">
                <a:solidFill>
                  <a:srgbClr val="104282"/>
                </a:solidFill>
              </a:rPr>
              <a:t>VHHE </a:t>
            </a:r>
            <a:r>
              <a:rPr lang="fr-CH" sz="800" dirty="0" err="1">
                <a:solidFill>
                  <a:srgbClr val="104282"/>
                </a:solidFill>
              </a:rPr>
              <a:t>Very</a:t>
            </a:r>
            <a:r>
              <a:rPr lang="fr-CH" sz="800" dirty="0">
                <a:solidFill>
                  <a:srgbClr val="104282"/>
                </a:solidFill>
              </a:rPr>
              <a:t> High </a:t>
            </a:r>
            <a:r>
              <a:rPr lang="fr-CH" sz="800" dirty="0" err="1">
                <a:solidFill>
                  <a:srgbClr val="104282"/>
                </a:solidFill>
              </a:rPr>
              <a:t>Energy</a:t>
            </a:r>
            <a:r>
              <a:rPr lang="fr-CH" sz="800" dirty="0">
                <a:solidFill>
                  <a:srgbClr val="104282"/>
                </a:solidFill>
              </a:rPr>
              <a:t> Electron </a:t>
            </a:r>
            <a:r>
              <a:rPr lang="fr-CH" sz="800" dirty="0" err="1">
                <a:solidFill>
                  <a:srgbClr val="104282"/>
                </a:solidFill>
              </a:rPr>
              <a:t>Therapy</a:t>
            </a:r>
            <a:endParaRPr lang="en-GB" sz="800" dirty="0">
              <a:solidFill>
                <a:srgbClr val="104282"/>
              </a:solidFill>
            </a:endParaRPr>
          </a:p>
        </p:txBody>
      </p:sp>
      <p:sp>
        <p:nvSpPr>
          <p:cNvPr id="33" name="TextBox 32"/>
          <p:cNvSpPr txBox="1"/>
          <p:nvPr/>
        </p:nvSpPr>
        <p:spPr>
          <a:xfrm>
            <a:off x="2678815" y="3545119"/>
            <a:ext cx="1331515" cy="276999"/>
          </a:xfrm>
          <a:prstGeom prst="rect">
            <a:avLst/>
          </a:prstGeom>
          <a:noFill/>
        </p:spPr>
        <p:txBody>
          <a:bodyPr wrap="square" rtlCol="0">
            <a:spAutoFit/>
          </a:bodyPr>
          <a:lstStyle/>
          <a:p>
            <a:r>
              <a:rPr lang="fr-CH" sz="1200" dirty="0" err="1"/>
              <a:t>Secondary</a:t>
            </a:r>
            <a:r>
              <a:rPr lang="fr-CH" sz="1200" dirty="0"/>
              <a:t> </a:t>
            </a:r>
            <a:r>
              <a:rPr lang="fr-CH" sz="1200" dirty="0" err="1"/>
              <a:t>beam</a:t>
            </a:r>
            <a:endParaRPr lang="en-GB" sz="1200" dirty="0"/>
          </a:p>
        </p:txBody>
      </p:sp>
      <p:sp>
        <p:nvSpPr>
          <p:cNvPr id="34" name="TextBox 33"/>
          <p:cNvSpPr txBox="1"/>
          <p:nvPr/>
        </p:nvSpPr>
        <p:spPr>
          <a:xfrm>
            <a:off x="2041031" y="3883368"/>
            <a:ext cx="591829" cy="261610"/>
          </a:xfrm>
          <a:prstGeom prst="rect">
            <a:avLst/>
          </a:prstGeom>
          <a:solidFill>
            <a:srgbClr val="FFFF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rtlCol="0">
            <a:spAutoFit/>
          </a:bodyPr>
          <a:lstStyle/>
          <a:p>
            <a:r>
              <a:rPr lang="fr-CH" sz="1100" dirty="0"/>
              <a:t>Target</a:t>
            </a:r>
            <a:endParaRPr lang="en-GB" sz="1100" dirty="0"/>
          </a:p>
        </p:txBody>
      </p:sp>
      <p:cxnSp>
        <p:nvCxnSpPr>
          <p:cNvPr id="35" name="Straight Connector 34"/>
          <p:cNvCxnSpPr/>
          <p:nvPr/>
        </p:nvCxnSpPr>
        <p:spPr>
          <a:xfrm flipH="1">
            <a:off x="4491730" y="3788143"/>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4503176" y="4136877"/>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928592" y="3664393"/>
            <a:ext cx="843140" cy="276999"/>
          </a:xfrm>
          <a:prstGeom prst="rect">
            <a:avLst/>
          </a:prstGeom>
          <a:noFill/>
        </p:spPr>
        <p:txBody>
          <a:bodyPr wrap="square" rtlCol="0">
            <a:spAutoFit/>
          </a:bodyPr>
          <a:lstStyle/>
          <a:p>
            <a:r>
              <a:rPr lang="fr-CH" sz="1200" dirty="0"/>
              <a:t>X-rays</a:t>
            </a:r>
            <a:endParaRPr lang="en-GB" sz="1200" dirty="0"/>
          </a:p>
        </p:txBody>
      </p:sp>
      <p:sp>
        <p:nvSpPr>
          <p:cNvPr id="38" name="TextBox 37"/>
          <p:cNvSpPr txBox="1"/>
          <p:nvPr/>
        </p:nvSpPr>
        <p:spPr>
          <a:xfrm>
            <a:off x="4940038" y="4000669"/>
            <a:ext cx="843140" cy="276999"/>
          </a:xfrm>
          <a:prstGeom prst="rect">
            <a:avLst/>
          </a:prstGeom>
          <a:noFill/>
        </p:spPr>
        <p:txBody>
          <a:bodyPr wrap="square" rtlCol="0">
            <a:spAutoFit/>
          </a:bodyPr>
          <a:lstStyle/>
          <a:p>
            <a:r>
              <a:rPr lang="fr-CH" sz="1200" dirty="0"/>
              <a:t>neutrons</a:t>
            </a:r>
            <a:endParaRPr lang="en-GB" sz="1200" dirty="0"/>
          </a:p>
        </p:txBody>
      </p:sp>
      <p:sp>
        <p:nvSpPr>
          <p:cNvPr id="39" name="Oval 38"/>
          <p:cNvSpPr/>
          <p:nvPr/>
        </p:nvSpPr>
        <p:spPr>
          <a:xfrm>
            <a:off x="5597388" y="3597705"/>
            <a:ext cx="2691794" cy="392485"/>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600" dirty="0">
                <a:solidFill>
                  <a:srgbClr val="104282"/>
                </a:solidFill>
              </a:rPr>
              <a:t>Radiation </a:t>
            </a:r>
            <a:r>
              <a:rPr lang="fr-CH" sz="1600" dirty="0" err="1">
                <a:solidFill>
                  <a:srgbClr val="104282"/>
                </a:solidFill>
              </a:rPr>
              <a:t>Therapy</a:t>
            </a:r>
            <a:endParaRPr lang="en-GB" sz="1600" dirty="0">
              <a:solidFill>
                <a:srgbClr val="104282"/>
              </a:solidFill>
            </a:endParaRPr>
          </a:p>
        </p:txBody>
      </p:sp>
      <p:sp>
        <p:nvSpPr>
          <p:cNvPr id="40" name="Oval 39"/>
          <p:cNvSpPr/>
          <p:nvPr/>
        </p:nvSpPr>
        <p:spPr>
          <a:xfrm>
            <a:off x="5666448" y="4060458"/>
            <a:ext cx="1452148" cy="21630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a:solidFill>
                  <a:srgbClr val="104282"/>
                </a:solidFill>
              </a:rPr>
              <a:t>neutron </a:t>
            </a:r>
            <a:r>
              <a:rPr lang="fr-CH" sz="900" dirty="0" err="1">
                <a:solidFill>
                  <a:srgbClr val="104282"/>
                </a:solidFill>
              </a:rPr>
              <a:t>therapy</a:t>
            </a:r>
            <a:endParaRPr lang="en-GB" sz="900" dirty="0">
              <a:solidFill>
                <a:srgbClr val="104282"/>
              </a:solidFill>
            </a:endParaRPr>
          </a:p>
        </p:txBody>
      </p:sp>
      <p:cxnSp>
        <p:nvCxnSpPr>
          <p:cNvPr id="41" name="Straight Connector 40"/>
          <p:cNvCxnSpPr/>
          <p:nvPr/>
        </p:nvCxnSpPr>
        <p:spPr>
          <a:xfrm>
            <a:off x="4508828" y="3794351"/>
            <a:ext cx="0" cy="353251"/>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392047" y="4007691"/>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714062" y="5018152"/>
            <a:ext cx="1317148" cy="6512"/>
          </a:xfrm>
          <a:prstGeom prst="line">
            <a:avLst/>
          </a:prstGeom>
          <a:ln w="25400">
            <a:solidFill>
              <a:srgbClr val="7030A0"/>
            </a:solidFill>
            <a:prstDash val="dash"/>
            <a:headEnd type="stealth" w="lg" len="med"/>
          </a:ln>
          <a:effectLst/>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068012" y="4646073"/>
            <a:ext cx="464493" cy="667131"/>
          </a:xfrm>
          <a:prstGeom prst="rect">
            <a:avLst/>
          </a:prstGeom>
        </p:spPr>
      </p:pic>
      <p:sp>
        <p:nvSpPr>
          <p:cNvPr id="45" name="TextBox 44"/>
          <p:cNvSpPr txBox="1"/>
          <p:nvPr/>
        </p:nvSpPr>
        <p:spPr>
          <a:xfrm>
            <a:off x="2751267" y="4702639"/>
            <a:ext cx="1207625" cy="276999"/>
          </a:xfrm>
          <a:prstGeom prst="rect">
            <a:avLst/>
          </a:prstGeom>
          <a:noFill/>
        </p:spPr>
        <p:txBody>
          <a:bodyPr wrap="square" rtlCol="0">
            <a:spAutoFit/>
          </a:bodyPr>
          <a:lstStyle/>
          <a:p>
            <a:r>
              <a:rPr lang="fr-CH" sz="1200" dirty="0" err="1"/>
              <a:t>Radioisotopes</a:t>
            </a:r>
            <a:endParaRPr lang="en-GB" sz="1200" dirty="0"/>
          </a:p>
        </p:txBody>
      </p:sp>
      <p:pic>
        <p:nvPicPr>
          <p:cNvPr id="46" name="Picture 4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094210" y="5080503"/>
            <a:ext cx="589233" cy="374277"/>
          </a:xfrm>
          <a:prstGeom prst="rect">
            <a:avLst/>
          </a:prstGeom>
        </p:spPr>
      </p:pic>
      <p:cxnSp>
        <p:nvCxnSpPr>
          <p:cNvPr id="47" name="Straight Connector 46"/>
          <p:cNvCxnSpPr/>
          <p:nvPr/>
        </p:nvCxnSpPr>
        <p:spPr>
          <a:xfrm flipH="1">
            <a:off x="4576656" y="4726296"/>
            <a:ext cx="436863" cy="0"/>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4584381" y="5256916"/>
            <a:ext cx="464493" cy="10724"/>
          </a:xfrm>
          <a:prstGeom prst="line">
            <a:avLst/>
          </a:prstGeom>
          <a:ln w="25400">
            <a:solidFill>
              <a:srgbClr val="7030A0"/>
            </a:solidFill>
            <a:headEnd type="stealth" w="lg" len="med"/>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994461" y="4634954"/>
            <a:ext cx="843140" cy="276999"/>
          </a:xfrm>
          <a:prstGeom prst="rect">
            <a:avLst/>
          </a:prstGeom>
          <a:noFill/>
        </p:spPr>
        <p:txBody>
          <a:bodyPr wrap="square" rtlCol="0">
            <a:spAutoFit/>
          </a:bodyPr>
          <a:lstStyle/>
          <a:p>
            <a:r>
              <a:rPr lang="fr-CH" sz="1200" dirty="0" err="1"/>
              <a:t>imaging</a:t>
            </a:r>
            <a:endParaRPr lang="en-GB" sz="1200" dirty="0"/>
          </a:p>
        </p:txBody>
      </p:sp>
      <p:sp>
        <p:nvSpPr>
          <p:cNvPr id="50" name="TextBox 49"/>
          <p:cNvSpPr txBox="1"/>
          <p:nvPr/>
        </p:nvSpPr>
        <p:spPr>
          <a:xfrm>
            <a:off x="5013518" y="5055260"/>
            <a:ext cx="843140" cy="276999"/>
          </a:xfrm>
          <a:prstGeom prst="rect">
            <a:avLst/>
          </a:prstGeom>
          <a:noFill/>
        </p:spPr>
        <p:txBody>
          <a:bodyPr wrap="square" rtlCol="0">
            <a:spAutoFit/>
          </a:bodyPr>
          <a:lstStyle/>
          <a:p>
            <a:r>
              <a:rPr lang="fr-CH" sz="1200" dirty="0" err="1"/>
              <a:t>therapy</a:t>
            </a:r>
            <a:endParaRPr lang="en-GB" sz="1200" dirty="0"/>
          </a:p>
        </p:txBody>
      </p:sp>
      <p:sp>
        <p:nvSpPr>
          <p:cNvPr id="51" name="Oval 50"/>
          <p:cNvSpPr/>
          <p:nvPr/>
        </p:nvSpPr>
        <p:spPr>
          <a:xfrm>
            <a:off x="5678173" y="4535595"/>
            <a:ext cx="2234199" cy="461543"/>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100" dirty="0">
                <a:solidFill>
                  <a:srgbClr val="104282"/>
                </a:solidFill>
              </a:rPr>
              <a:t>PET Positron Emission </a:t>
            </a:r>
            <a:r>
              <a:rPr lang="fr-CH" sz="1100" dirty="0" err="1">
                <a:solidFill>
                  <a:srgbClr val="104282"/>
                </a:solidFill>
              </a:rPr>
              <a:t>Tomography</a:t>
            </a:r>
            <a:endParaRPr lang="en-GB" sz="1100" dirty="0">
              <a:solidFill>
                <a:srgbClr val="104282"/>
              </a:solidFill>
            </a:endParaRPr>
          </a:p>
        </p:txBody>
      </p:sp>
      <p:sp>
        <p:nvSpPr>
          <p:cNvPr id="52" name="Oval 51"/>
          <p:cNvSpPr/>
          <p:nvPr/>
        </p:nvSpPr>
        <p:spPr>
          <a:xfrm>
            <a:off x="5642707" y="5066770"/>
            <a:ext cx="2061805" cy="378483"/>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000" dirty="0" err="1">
                <a:solidFill>
                  <a:srgbClr val="104282"/>
                </a:solidFill>
              </a:rPr>
              <a:t>Targetd</a:t>
            </a:r>
            <a:r>
              <a:rPr lang="fr-CH" sz="1000" dirty="0">
                <a:solidFill>
                  <a:srgbClr val="104282"/>
                </a:solidFill>
              </a:rPr>
              <a:t> Alpha </a:t>
            </a:r>
            <a:r>
              <a:rPr lang="fr-CH" sz="1000" dirty="0" err="1">
                <a:solidFill>
                  <a:srgbClr val="104282"/>
                </a:solidFill>
              </a:rPr>
              <a:t>Therapy</a:t>
            </a:r>
            <a:r>
              <a:rPr lang="fr-CH" sz="1000" dirty="0">
                <a:solidFill>
                  <a:srgbClr val="104282"/>
                </a:solidFill>
              </a:rPr>
              <a:t>, </a:t>
            </a:r>
            <a:r>
              <a:rPr lang="fr-CH" sz="1000" dirty="0" err="1">
                <a:solidFill>
                  <a:srgbClr val="104282"/>
                </a:solidFill>
              </a:rPr>
              <a:t>others</a:t>
            </a:r>
            <a:endParaRPr lang="en-GB" sz="1000" dirty="0">
              <a:solidFill>
                <a:srgbClr val="104282"/>
              </a:solidFill>
            </a:endParaRPr>
          </a:p>
        </p:txBody>
      </p:sp>
      <p:cxnSp>
        <p:nvCxnSpPr>
          <p:cNvPr id="53" name="Straight Connector 52"/>
          <p:cNvCxnSpPr/>
          <p:nvPr/>
        </p:nvCxnSpPr>
        <p:spPr>
          <a:xfrm>
            <a:off x="4581354" y="4719412"/>
            <a:ext cx="3026" cy="548229"/>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481015" y="4976632"/>
            <a:ext cx="109843" cy="0"/>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6973293" y="4936086"/>
            <a:ext cx="1231747" cy="241251"/>
          </a:xfrm>
          <a:prstGeom prst="ellipse">
            <a:avLst/>
          </a:prstGeom>
          <a:solidFill>
            <a:schemeClr val="accent2">
              <a:lumMod val="20000"/>
              <a:lumOff val="80000"/>
            </a:schemeClr>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err="1">
                <a:solidFill>
                  <a:srgbClr val="104282"/>
                </a:solidFill>
              </a:rPr>
              <a:t>theragnostics</a:t>
            </a:r>
            <a:endParaRPr lang="en-GB" sz="900" dirty="0">
              <a:solidFill>
                <a:srgbClr val="104282"/>
              </a:solidFill>
            </a:endParaRPr>
          </a:p>
        </p:txBody>
      </p:sp>
      <p:cxnSp>
        <p:nvCxnSpPr>
          <p:cNvPr id="56" name="Straight Connector 55"/>
          <p:cNvCxnSpPr/>
          <p:nvPr/>
        </p:nvCxnSpPr>
        <p:spPr>
          <a:xfrm>
            <a:off x="2720111" y="3899580"/>
            <a:ext cx="11582" cy="1118573"/>
          </a:xfrm>
          <a:prstGeom prst="line">
            <a:avLst/>
          </a:prstGeom>
          <a:ln w="2540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2510582" y="4452538"/>
            <a:ext cx="214173" cy="0"/>
          </a:xfrm>
          <a:prstGeom prst="line">
            <a:avLst/>
          </a:prstGeom>
          <a:ln w="25400">
            <a:solidFill>
              <a:srgbClr val="7030A0"/>
            </a:solidFill>
            <a:headEnd type="none" w="lg" len="med"/>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5522288" y="3033817"/>
            <a:ext cx="832279" cy="276999"/>
          </a:xfrm>
          <a:prstGeom prst="rect">
            <a:avLst/>
          </a:prstGeom>
          <a:solidFill>
            <a:schemeClr val="bg1"/>
          </a:solidFill>
        </p:spPr>
        <p:txBody>
          <a:bodyPr wrap="none" rtlCol="0">
            <a:spAutoFit/>
          </a:bodyPr>
          <a:lstStyle/>
          <a:p>
            <a:r>
              <a:rPr lang="en-US" sz="1200" i="1" dirty="0"/>
              <a:t>(high </a:t>
            </a:r>
            <a:r>
              <a:rPr lang="en-US" sz="1200" i="1" dirty="0" err="1"/>
              <a:t>en</a:t>
            </a:r>
            <a:r>
              <a:rPr lang="en-US" sz="1200" i="1" dirty="0"/>
              <a:t>.)</a:t>
            </a:r>
            <a:endParaRPr lang="en-GB" sz="1200" i="1" dirty="0"/>
          </a:p>
        </p:txBody>
      </p:sp>
      <p:sp>
        <p:nvSpPr>
          <p:cNvPr id="59" name="TextBox 58"/>
          <p:cNvSpPr txBox="1"/>
          <p:nvPr/>
        </p:nvSpPr>
        <p:spPr>
          <a:xfrm>
            <a:off x="5487492" y="2698487"/>
            <a:ext cx="772969" cy="276999"/>
          </a:xfrm>
          <a:prstGeom prst="rect">
            <a:avLst/>
          </a:prstGeom>
          <a:solidFill>
            <a:schemeClr val="bg1"/>
          </a:solidFill>
        </p:spPr>
        <p:txBody>
          <a:bodyPr wrap="none" rtlCol="0">
            <a:spAutoFit/>
          </a:bodyPr>
          <a:lstStyle/>
          <a:p>
            <a:r>
              <a:rPr lang="en-US" sz="1200" i="1" dirty="0"/>
              <a:t>(low </a:t>
            </a:r>
            <a:r>
              <a:rPr lang="en-US" sz="1200" i="1" dirty="0" err="1"/>
              <a:t>en</a:t>
            </a:r>
            <a:r>
              <a:rPr lang="en-US" sz="1200" i="1" dirty="0"/>
              <a:t>.)</a:t>
            </a:r>
            <a:endParaRPr lang="en-GB" sz="1200" i="1" dirty="0"/>
          </a:p>
        </p:txBody>
      </p:sp>
      <p:pic>
        <p:nvPicPr>
          <p:cNvPr id="60" name="Picture 59">
            <a:extLst>
              <a:ext uri="{FF2B5EF4-FFF2-40B4-BE49-F238E27FC236}">
                <a16:creationId xmlns:a16="http://schemas.microsoft.com/office/drawing/2014/main" id="{2EE443F3-C0B1-735C-7B81-300453E22A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40768" y="272969"/>
            <a:ext cx="2939006" cy="2223422"/>
          </a:xfrm>
          <a:prstGeom prst="rect">
            <a:avLst/>
          </a:prstGeom>
        </p:spPr>
      </p:pic>
      <p:sp>
        <p:nvSpPr>
          <p:cNvPr id="61" name="TextBox 60">
            <a:extLst>
              <a:ext uri="{FF2B5EF4-FFF2-40B4-BE49-F238E27FC236}">
                <a16:creationId xmlns:a16="http://schemas.microsoft.com/office/drawing/2014/main" id="{4B46011B-3BC4-7C23-5F54-FFDBB5C371C9}"/>
              </a:ext>
            </a:extLst>
          </p:cNvPr>
          <p:cNvSpPr txBox="1"/>
          <p:nvPr/>
        </p:nvSpPr>
        <p:spPr>
          <a:xfrm>
            <a:off x="8430922" y="2400087"/>
            <a:ext cx="3592108" cy="3847207"/>
          </a:xfrm>
          <a:prstGeom prst="rect">
            <a:avLst/>
          </a:prstGeom>
          <a:noFill/>
        </p:spPr>
        <p:txBody>
          <a:bodyPr wrap="square" rtlCol="0">
            <a:spAutoFit/>
          </a:bodyPr>
          <a:lstStyle/>
          <a:p>
            <a:pPr defTabSz="457200">
              <a:spcAft>
                <a:spcPts val="600"/>
              </a:spcAft>
            </a:pPr>
            <a:r>
              <a:rPr lang="en-GB" sz="1600" dirty="0">
                <a:solidFill>
                  <a:schemeClr val="accent6"/>
                </a:solidFill>
                <a:latin typeface="Calibri"/>
              </a:rPr>
              <a:t>PET and SPECT scanning</a:t>
            </a:r>
          </a:p>
          <a:p>
            <a:pPr marL="285750" indent="-285750" defTabSz="457200">
              <a:spcAft>
                <a:spcPts val="600"/>
              </a:spcAft>
              <a:buFont typeface="Wingdings" panose="05000000000000000000" pitchFamily="2" charset="2"/>
              <a:buChar char="Ø"/>
            </a:pPr>
            <a:r>
              <a:rPr lang="en-GB" sz="1600" dirty="0">
                <a:solidFill>
                  <a:schemeClr val="accent6"/>
                </a:solidFill>
                <a:latin typeface="Calibri"/>
              </a:rPr>
              <a:t>A </a:t>
            </a:r>
            <a:r>
              <a:rPr lang="en-GB" sz="1600" b="1" dirty="0">
                <a:solidFill>
                  <a:srgbClr val="FF0000"/>
                </a:solidFill>
                <a:latin typeface="Calibri"/>
              </a:rPr>
              <a:t>radioisotope </a:t>
            </a:r>
            <a:r>
              <a:rPr lang="en-GB" sz="1600" dirty="0">
                <a:solidFill>
                  <a:schemeClr val="accent6"/>
                </a:solidFill>
                <a:latin typeface="Calibri"/>
              </a:rPr>
              <a:t>(radiotracer) produced by an accelerator (usually cyclotron) is attached to a chemical compound (</a:t>
            </a:r>
            <a:r>
              <a:rPr lang="en-GB" sz="1600" dirty="0">
                <a:solidFill>
                  <a:srgbClr val="FF0000"/>
                </a:solidFill>
                <a:latin typeface="Calibri"/>
              </a:rPr>
              <a:t>glucose).</a:t>
            </a:r>
            <a:endParaRPr lang="en-GB" sz="1600" dirty="0">
              <a:solidFill>
                <a:schemeClr val="accent6"/>
              </a:solidFill>
              <a:latin typeface="Calibri"/>
            </a:endParaRPr>
          </a:p>
          <a:p>
            <a:pPr marL="285750" indent="-285750" defTabSz="457200">
              <a:spcAft>
                <a:spcPts val="600"/>
              </a:spcAft>
              <a:buFont typeface="Wingdings" panose="05000000000000000000" pitchFamily="2" charset="2"/>
              <a:buChar char="Ø"/>
            </a:pPr>
            <a:r>
              <a:rPr lang="en-GB" sz="1600" dirty="0">
                <a:solidFill>
                  <a:schemeClr val="accent6"/>
                </a:solidFill>
                <a:latin typeface="Calibri"/>
              </a:rPr>
              <a:t>The compound is injected to the patient and accumulates in </a:t>
            </a:r>
            <a:r>
              <a:rPr lang="en-GB" sz="1600" dirty="0">
                <a:solidFill>
                  <a:srgbClr val="FF0000"/>
                </a:solidFill>
                <a:latin typeface="Calibri"/>
              </a:rPr>
              <a:t>tissues with high metabolic activity</a:t>
            </a:r>
            <a:r>
              <a:rPr lang="en-GB" sz="1600" dirty="0">
                <a:solidFill>
                  <a:schemeClr val="accent6"/>
                </a:solidFill>
                <a:latin typeface="Calibri"/>
              </a:rPr>
              <a:t>, (usually tumours).</a:t>
            </a:r>
          </a:p>
          <a:p>
            <a:pPr marL="285750" indent="-285750" defTabSz="457200">
              <a:spcAft>
                <a:spcPts val="600"/>
              </a:spcAft>
              <a:buFont typeface="Wingdings" panose="05000000000000000000" pitchFamily="2" charset="2"/>
              <a:buChar char="Ø"/>
            </a:pPr>
            <a:r>
              <a:rPr lang="en-GB" sz="1600" dirty="0">
                <a:solidFill>
                  <a:schemeClr val="accent6"/>
                </a:solidFill>
                <a:latin typeface="Calibri"/>
              </a:rPr>
              <a:t>The radioisotope decays emitting particles </a:t>
            </a:r>
            <a:r>
              <a:rPr lang="en-GB" sz="1600" dirty="0">
                <a:solidFill>
                  <a:srgbClr val="FF0000"/>
                </a:solidFill>
                <a:latin typeface="Calibri"/>
              </a:rPr>
              <a:t>detected by a scanner. </a:t>
            </a:r>
          </a:p>
          <a:p>
            <a:pPr marL="285750" indent="-285750" defTabSz="457200">
              <a:spcAft>
                <a:spcPts val="600"/>
              </a:spcAft>
              <a:buFont typeface="Wingdings" panose="05000000000000000000" pitchFamily="2" charset="2"/>
              <a:buChar char="Ø"/>
            </a:pPr>
            <a:r>
              <a:rPr lang="en-GB" sz="1600" b="1" dirty="0">
                <a:solidFill>
                  <a:srgbClr val="FF0000"/>
                </a:solidFill>
                <a:latin typeface="Calibri"/>
              </a:rPr>
              <a:t>PET</a:t>
            </a:r>
            <a:r>
              <a:rPr lang="en-GB" sz="1600" dirty="0">
                <a:solidFill>
                  <a:schemeClr val="accent6"/>
                </a:solidFill>
                <a:latin typeface="Calibri"/>
              </a:rPr>
              <a:t> (</a:t>
            </a:r>
            <a:r>
              <a:rPr lang="en-GB" sz="1600" dirty="0">
                <a:solidFill>
                  <a:srgbClr val="FF0000"/>
                </a:solidFill>
                <a:latin typeface="Calibri"/>
              </a:rPr>
              <a:t>Positron Emission Tomography</a:t>
            </a:r>
            <a:r>
              <a:rPr lang="en-GB" sz="1600" dirty="0">
                <a:solidFill>
                  <a:schemeClr val="accent6"/>
                </a:solidFill>
                <a:latin typeface="Calibri"/>
              </a:rPr>
              <a:t>) is using </a:t>
            </a:r>
            <a:r>
              <a:rPr lang="en-GB" sz="1600" dirty="0">
                <a:solidFill>
                  <a:srgbClr val="FF0000"/>
                </a:solidFill>
                <a:latin typeface="Calibri"/>
              </a:rPr>
              <a:t>Fluorine-18</a:t>
            </a:r>
            <a:r>
              <a:rPr lang="en-GB" sz="1600" dirty="0">
                <a:solidFill>
                  <a:schemeClr val="accent6"/>
                </a:solidFill>
                <a:latin typeface="Calibri"/>
              </a:rPr>
              <a:t> (1h50’ half-life) attached to </a:t>
            </a:r>
            <a:r>
              <a:rPr lang="en-GB" sz="1600" dirty="0" err="1">
                <a:solidFill>
                  <a:schemeClr val="accent6"/>
                </a:solidFill>
                <a:latin typeface="Calibri"/>
              </a:rPr>
              <a:t>Fludeoxyglucose</a:t>
            </a:r>
            <a:r>
              <a:rPr lang="en-GB" sz="1600" dirty="0">
                <a:solidFill>
                  <a:schemeClr val="accent6"/>
                </a:solidFill>
                <a:latin typeface="Calibri"/>
              </a:rPr>
              <a:t> (FDG) </a:t>
            </a:r>
          </a:p>
        </p:txBody>
      </p:sp>
      <p:sp>
        <p:nvSpPr>
          <p:cNvPr id="62" name="Oval 61">
            <a:extLst>
              <a:ext uri="{FF2B5EF4-FFF2-40B4-BE49-F238E27FC236}">
                <a16:creationId xmlns:a16="http://schemas.microsoft.com/office/drawing/2014/main" id="{1835AFE3-8EBD-6FF3-9A16-6610CF014A35}"/>
              </a:ext>
            </a:extLst>
          </p:cNvPr>
          <p:cNvSpPr/>
          <p:nvPr/>
        </p:nvSpPr>
        <p:spPr>
          <a:xfrm>
            <a:off x="5642707" y="5066770"/>
            <a:ext cx="2061805" cy="378483"/>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1000" dirty="0" err="1">
                <a:solidFill>
                  <a:srgbClr val="104282"/>
                </a:solidFill>
              </a:rPr>
              <a:t>Targetd</a:t>
            </a:r>
            <a:r>
              <a:rPr lang="fr-CH" sz="1000" dirty="0">
                <a:solidFill>
                  <a:srgbClr val="104282"/>
                </a:solidFill>
              </a:rPr>
              <a:t> Alpha </a:t>
            </a:r>
            <a:r>
              <a:rPr lang="fr-CH" sz="1000" dirty="0" err="1">
                <a:solidFill>
                  <a:srgbClr val="104282"/>
                </a:solidFill>
              </a:rPr>
              <a:t>Therapy</a:t>
            </a:r>
            <a:r>
              <a:rPr lang="fr-CH" sz="1000" dirty="0">
                <a:solidFill>
                  <a:srgbClr val="104282"/>
                </a:solidFill>
              </a:rPr>
              <a:t>, </a:t>
            </a:r>
            <a:r>
              <a:rPr lang="fr-CH" sz="1000" dirty="0" err="1">
                <a:solidFill>
                  <a:srgbClr val="104282"/>
                </a:solidFill>
              </a:rPr>
              <a:t>others</a:t>
            </a:r>
            <a:endParaRPr lang="en-GB" sz="1000" dirty="0">
              <a:solidFill>
                <a:srgbClr val="104282"/>
              </a:solidFill>
            </a:endParaRPr>
          </a:p>
        </p:txBody>
      </p:sp>
      <p:sp>
        <p:nvSpPr>
          <p:cNvPr id="63" name="Oval 62">
            <a:extLst>
              <a:ext uri="{FF2B5EF4-FFF2-40B4-BE49-F238E27FC236}">
                <a16:creationId xmlns:a16="http://schemas.microsoft.com/office/drawing/2014/main" id="{18896829-AC77-A8CD-5F45-54BAF60A3E50}"/>
              </a:ext>
            </a:extLst>
          </p:cNvPr>
          <p:cNvSpPr/>
          <p:nvPr/>
        </p:nvSpPr>
        <p:spPr>
          <a:xfrm>
            <a:off x="6973293" y="4936086"/>
            <a:ext cx="1231747" cy="241251"/>
          </a:xfrm>
          <a:prstGeom prst="ellipse">
            <a:avLst/>
          </a:prstGeom>
          <a:solidFill>
            <a:srgbClr val="FF0000"/>
          </a:solidFill>
          <a:ln>
            <a:solidFill>
              <a:srgbClr val="0C3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sz="900" dirty="0" err="1">
                <a:solidFill>
                  <a:srgbClr val="104282"/>
                </a:solidFill>
              </a:rPr>
              <a:t>theragnostics</a:t>
            </a:r>
            <a:endParaRPr lang="en-GB" sz="900" dirty="0">
              <a:solidFill>
                <a:srgbClr val="104282"/>
              </a:solidFill>
            </a:endParaRPr>
          </a:p>
        </p:txBody>
      </p:sp>
    </p:spTree>
    <p:extLst>
      <p:ext uri="{BB962C8B-B14F-4D97-AF65-F5344CB8AC3E}">
        <p14:creationId xmlns:p14="http://schemas.microsoft.com/office/powerpoint/2010/main" val="2826716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 y="0"/>
            <a:ext cx="12192000" cy="722764"/>
          </a:xfrm>
        </p:spPr>
        <p:txBody>
          <a:bodyPr>
            <a:normAutofit/>
          </a:bodyPr>
          <a:lstStyle/>
          <a:p>
            <a:r>
              <a:rPr lang="fr-CH" dirty="0" err="1"/>
              <a:t>Radioisotope-based</a:t>
            </a:r>
            <a:r>
              <a:rPr lang="fr-CH" dirty="0"/>
              <a:t> tomographies</a:t>
            </a:r>
            <a:endParaRPr lang="en-GB" dirty="0"/>
          </a:p>
        </p:txBody>
      </p:sp>
      <p:sp>
        <p:nvSpPr>
          <p:cNvPr id="4" name="Date Placeholder 3"/>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12/6/2018</a:t>
            </a:r>
            <a:endParaRPr lang="en-US"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43</a:t>
            </a:fld>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469" y="1028999"/>
            <a:ext cx="4229066" cy="3199380"/>
          </a:xfrm>
          <a:prstGeom prst="rect">
            <a:avLst/>
          </a:prstGeom>
        </p:spPr>
      </p:pic>
      <p:sp>
        <p:nvSpPr>
          <p:cNvPr id="9" name="TextBox 8"/>
          <p:cNvSpPr txBox="1"/>
          <p:nvPr/>
        </p:nvSpPr>
        <p:spPr>
          <a:xfrm>
            <a:off x="2141357" y="4090639"/>
            <a:ext cx="1840568" cy="215444"/>
          </a:xfrm>
          <a:prstGeom prst="rect">
            <a:avLst/>
          </a:prstGeom>
          <a:noFill/>
        </p:spPr>
        <p:txBody>
          <a:bodyPr wrap="none" rtlCol="0">
            <a:spAutoFit/>
          </a:bodyPr>
          <a:lstStyle/>
          <a:p>
            <a:r>
              <a:rPr lang="fr-CH" sz="800" i="1" dirty="0"/>
              <a:t>(source: </a:t>
            </a:r>
            <a:r>
              <a:rPr lang="fr-CH" sz="800" i="1" dirty="0" err="1"/>
              <a:t>Huntsman</a:t>
            </a:r>
            <a:r>
              <a:rPr lang="fr-CH" sz="800" i="1" dirty="0"/>
              <a:t> Cancer Institute)</a:t>
            </a:r>
            <a:endParaRPr lang="en-GB" sz="800" i="1" dirty="0"/>
          </a:p>
        </p:txBody>
      </p:sp>
      <p:sp>
        <p:nvSpPr>
          <p:cNvPr id="10" name="TextBox 9"/>
          <p:cNvSpPr txBox="1"/>
          <p:nvPr/>
        </p:nvSpPr>
        <p:spPr>
          <a:xfrm>
            <a:off x="5984072" y="1060288"/>
            <a:ext cx="5828688" cy="4339650"/>
          </a:xfrm>
          <a:prstGeom prst="rect">
            <a:avLst/>
          </a:prstGeom>
          <a:noFill/>
        </p:spPr>
        <p:txBody>
          <a:bodyPr wrap="square" rtlCol="0">
            <a:spAutoFit/>
          </a:bodyPr>
          <a:lstStyle/>
          <a:p>
            <a:pPr marL="285750" indent="-285750" defTabSz="457200">
              <a:spcAft>
                <a:spcPts val="600"/>
              </a:spcAft>
              <a:buFont typeface="Wingdings" panose="05000000000000000000" pitchFamily="2" charset="2"/>
              <a:buChar char="Ø"/>
            </a:pPr>
            <a:r>
              <a:rPr lang="en-GB" sz="1600" dirty="0">
                <a:solidFill>
                  <a:schemeClr val="accent6"/>
                </a:solidFill>
                <a:latin typeface="Calibri"/>
              </a:rPr>
              <a:t>A </a:t>
            </a:r>
            <a:r>
              <a:rPr lang="en-GB" sz="1600" b="1" dirty="0">
                <a:solidFill>
                  <a:srgbClr val="FF0000"/>
                </a:solidFill>
                <a:latin typeface="Calibri"/>
              </a:rPr>
              <a:t>radioisotope </a:t>
            </a:r>
            <a:r>
              <a:rPr lang="en-GB" sz="1600" dirty="0">
                <a:solidFill>
                  <a:schemeClr val="accent6"/>
                </a:solidFill>
                <a:latin typeface="Calibri"/>
              </a:rPr>
              <a:t>(radiotracer) is produced by an accelerator (usually a cyclotron) and attached to a normal chemical compound, usually a </a:t>
            </a:r>
            <a:r>
              <a:rPr lang="en-GB" sz="1600" dirty="0">
                <a:solidFill>
                  <a:srgbClr val="FF0000"/>
                </a:solidFill>
                <a:latin typeface="Calibri"/>
              </a:rPr>
              <a:t>glucose</a:t>
            </a:r>
            <a:r>
              <a:rPr lang="en-GB" sz="1600" dirty="0">
                <a:solidFill>
                  <a:schemeClr val="accent6"/>
                </a:solidFill>
                <a:latin typeface="Calibri"/>
              </a:rPr>
              <a:t>, in a radiopharmaceutical unit.</a:t>
            </a:r>
          </a:p>
          <a:p>
            <a:pPr marL="285750" indent="-285750" defTabSz="457200">
              <a:spcAft>
                <a:spcPts val="600"/>
              </a:spcAft>
              <a:buFont typeface="Wingdings" panose="05000000000000000000" pitchFamily="2" charset="2"/>
              <a:buChar char="Ø"/>
            </a:pPr>
            <a:r>
              <a:rPr lang="en-GB" sz="1600" dirty="0">
                <a:solidFill>
                  <a:schemeClr val="accent6"/>
                </a:solidFill>
                <a:latin typeface="Calibri"/>
              </a:rPr>
              <a:t>The compound is injected to the patient and accumulates in </a:t>
            </a:r>
            <a:r>
              <a:rPr lang="en-GB" sz="1600" dirty="0">
                <a:solidFill>
                  <a:srgbClr val="FF0000"/>
                </a:solidFill>
                <a:latin typeface="Calibri"/>
              </a:rPr>
              <a:t>tissues with high metabolic activity</a:t>
            </a:r>
            <a:r>
              <a:rPr lang="en-GB" sz="1600" dirty="0">
                <a:solidFill>
                  <a:schemeClr val="accent6"/>
                </a:solidFill>
                <a:latin typeface="Calibri"/>
              </a:rPr>
              <a:t>, as tumours – and metastasis.</a:t>
            </a:r>
          </a:p>
          <a:p>
            <a:pPr marL="285750" indent="-285750" defTabSz="457200">
              <a:spcAft>
                <a:spcPts val="600"/>
              </a:spcAft>
              <a:buFont typeface="Wingdings" panose="05000000000000000000" pitchFamily="2" charset="2"/>
              <a:buChar char="Ø"/>
            </a:pPr>
            <a:r>
              <a:rPr lang="en-GB" sz="1600" dirty="0">
                <a:solidFill>
                  <a:schemeClr val="accent6"/>
                </a:solidFill>
                <a:latin typeface="Calibri"/>
              </a:rPr>
              <a:t>When the radioisotope decays, the emitted particles are </a:t>
            </a:r>
            <a:r>
              <a:rPr lang="en-GB" sz="1600" dirty="0">
                <a:solidFill>
                  <a:srgbClr val="FF0000"/>
                </a:solidFill>
                <a:latin typeface="Calibri"/>
              </a:rPr>
              <a:t>detected by a scanner </a:t>
            </a:r>
            <a:r>
              <a:rPr lang="en-GB" sz="1600" dirty="0">
                <a:solidFill>
                  <a:schemeClr val="accent6"/>
                </a:solidFill>
                <a:latin typeface="Calibri"/>
              </a:rPr>
              <a:t>allowing a precise mapping of the emitting areas.</a:t>
            </a:r>
          </a:p>
          <a:p>
            <a:pPr marL="285750" indent="-285750" defTabSz="457200">
              <a:spcAft>
                <a:spcPts val="600"/>
              </a:spcAft>
              <a:buFont typeface="Wingdings" panose="05000000000000000000" pitchFamily="2" charset="2"/>
              <a:buChar char="Ø"/>
            </a:pPr>
            <a:r>
              <a:rPr lang="en-GB" sz="1600" dirty="0">
                <a:solidFill>
                  <a:schemeClr val="accent6"/>
                </a:solidFill>
                <a:latin typeface="Calibri"/>
              </a:rPr>
              <a:t>In </a:t>
            </a:r>
            <a:r>
              <a:rPr lang="en-GB" sz="1600" b="1" dirty="0">
                <a:solidFill>
                  <a:srgbClr val="FF0000"/>
                </a:solidFill>
                <a:latin typeface="Calibri"/>
              </a:rPr>
              <a:t>SPECT</a:t>
            </a:r>
            <a:r>
              <a:rPr lang="en-GB" sz="1600" dirty="0">
                <a:solidFill>
                  <a:schemeClr val="accent6"/>
                </a:solidFill>
                <a:latin typeface="Calibri"/>
              </a:rPr>
              <a:t> (single photon emission computed tomography) is used </a:t>
            </a:r>
            <a:r>
              <a:rPr lang="en-GB" sz="1600" dirty="0">
                <a:solidFill>
                  <a:srgbClr val="FF0000"/>
                </a:solidFill>
                <a:latin typeface="Calibri"/>
              </a:rPr>
              <a:t>Technetium-99</a:t>
            </a:r>
            <a:r>
              <a:rPr lang="en-GB" sz="1600" dirty="0">
                <a:solidFill>
                  <a:schemeClr val="accent6"/>
                </a:solidFill>
                <a:latin typeface="Calibri"/>
              </a:rPr>
              <a:t> (6 hours half-life) that emits a </a:t>
            </a:r>
            <a:r>
              <a:rPr lang="en-GB" sz="1600" dirty="0">
                <a:solidFill>
                  <a:srgbClr val="FF0000"/>
                </a:solidFill>
                <a:latin typeface="Calibri"/>
              </a:rPr>
              <a:t>photon</a:t>
            </a:r>
            <a:r>
              <a:rPr lang="en-GB" sz="1600" dirty="0">
                <a:solidFill>
                  <a:schemeClr val="accent6"/>
                </a:solidFill>
                <a:latin typeface="Calibri"/>
              </a:rPr>
              <a:t>. 99-Te is generated in the hospital by Molybdenum-99 (66 hours half-life) produced at a nuclear plant.</a:t>
            </a:r>
          </a:p>
          <a:p>
            <a:pPr marL="285750" indent="-285750" defTabSz="457200">
              <a:spcAft>
                <a:spcPts val="600"/>
              </a:spcAft>
              <a:buFont typeface="Wingdings" panose="05000000000000000000" pitchFamily="2" charset="2"/>
              <a:buChar char="Ø"/>
            </a:pPr>
            <a:r>
              <a:rPr lang="en-GB" sz="1600" dirty="0">
                <a:solidFill>
                  <a:schemeClr val="accent6"/>
                </a:solidFill>
                <a:latin typeface="Calibri"/>
              </a:rPr>
              <a:t>In the much more precise </a:t>
            </a:r>
            <a:r>
              <a:rPr lang="en-GB" sz="1600" b="1" dirty="0">
                <a:solidFill>
                  <a:srgbClr val="FF0000"/>
                </a:solidFill>
                <a:latin typeface="Calibri"/>
              </a:rPr>
              <a:t>PET</a:t>
            </a:r>
            <a:r>
              <a:rPr lang="en-GB" sz="1600" dirty="0">
                <a:solidFill>
                  <a:schemeClr val="accent6"/>
                </a:solidFill>
                <a:latin typeface="Calibri"/>
              </a:rPr>
              <a:t> (</a:t>
            </a:r>
            <a:r>
              <a:rPr lang="en-GB" sz="1600" dirty="0">
                <a:solidFill>
                  <a:srgbClr val="FF0000"/>
                </a:solidFill>
                <a:latin typeface="Calibri"/>
              </a:rPr>
              <a:t>Positron Emission Tomography</a:t>
            </a:r>
            <a:r>
              <a:rPr lang="en-GB" sz="1600" dirty="0">
                <a:solidFill>
                  <a:schemeClr val="accent6"/>
                </a:solidFill>
                <a:latin typeface="Calibri"/>
              </a:rPr>
              <a:t>) is used </a:t>
            </a:r>
            <a:r>
              <a:rPr lang="en-GB" sz="1600" dirty="0">
                <a:solidFill>
                  <a:srgbClr val="FF0000"/>
                </a:solidFill>
                <a:latin typeface="Calibri"/>
              </a:rPr>
              <a:t>Fluorine-18</a:t>
            </a:r>
            <a:r>
              <a:rPr lang="en-GB" sz="1600" dirty="0">
                <a:solidFill>
                  <a:schemeClr val="accent6"/>
                </a:solidFill>
                <a:latin typeface="Calibri"/>
              </a:rPr>
              <a:t> (1h50’ half-life) attached to </a:t>
            </a:r>
            <a:r>
              <a:rPr lang="en-GB" sz="1600" dirty="0" err="1">
                <a:solidFill>
                  <a:schemeClr val="accent6"/>
                </a:solidFill>
                <a:latin typeface="Calibri"/>
              </a:rPr>
              <a:t>Fludeoxyglucose</a:t>
            </a:r>
            <a:r>
              <a:rPr lang="en-GB" sz="1600" dirty="0">
                <a:solidFill>
                  <a:schemeClr val="accent6"/>
                </a:solidFill>
                <a:latin typeface="Calibri"/>
              </a:rPr>
              <a:t> (FDG) molecules, which emits positrons that annihilates with electrons producing </a:t>
            </a:r>
            <a:r>
              <a:rPr lang="en-GB" sz="1600" dirty="0">
                <a:solidFill>
                  <a:srgbClr val="FF0000"/>
                </a:solidFill>
                <a:latin typeface="Calibri"/>
              </a:rPr>
              <a:t>2 gamma rays</a:t>
            </a:r>
            <a:r>
              <a:rPr lang="en-GB" sz="1600" dirty="0">
                <a:solidFill>
                  <a:schemeClr val="accent6"/>
                </a:solidFill>
                <a:latin typeface="Calibri"/>
              </a:rPr>
              <a:t> in opposite directions.</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840" y="4801038"/>
            <a:ext cx="1148073" cy="1297024"/>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1430" y="3736166"/>
            <a:ext cx="1542651" cy="2329403"/>
          </a:xfrm>
          <a:prstGeom prst="rect">
            <a:avLst/>
          </a:prstGeom>
        </p:spPr>
      </p:pic>
      <p:sp>
        <p:nvSpPr>
          <p:cNvPr id="13" name="Rectangle 12"/>
          <p:cNvSpPr/>
          <p:nvPr/>
        </p:nvSpPr>
        <p:spPr>
          <a:xfrm>
            <a:off x="2243508" y="5651695"/>
            <a:ext cx="1993613" cy="507831"/>
          </a:xfrm>
          <a:prstGeom prst="rect">
            <a:avLst/>
          </a:prstGeom>
        </p:spPr>
        <p:txBody>
          <a:bodyPr wrap="square">
            <a:spAutoFit/>
          </a:bodyPr>
          <a:lstStyle/>
          <a:p>
            <a:r>
              <a:rPr lang="en-US" sz="1350" dirty="0"/>
              <a:t>90% of PET scans are in clinical oncology</a:t>
            </a:r>
          </a:p>
        </p:txBody>
      </p:sp>
    </p:spTree>
    <p:extLst>
      <p:ext uri="{BB962C8B-B14F-4D97-AF65-F5344CB8AC3E}">
        <p14:creationId xmlns:p14="http://schemas.microsoft.com/office/powerpoint/2010/main" val="3397065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19" y="17137"/>
            <a:ext cx="12211219" cy="722764"/>
          </a:xfrm>
        </p:spPr>
        <p:txBody>
          <a:bodyPr>
            <a:noAutofit/>
          </a:bodyPr>
          <a:lstStyle/>
          <a:p>
            <a:r>
              <a:rPr lang="fr-CH" sz="3200" dirty="0"/>
              <a:t>The isotope production and distribution </a:t>
            </a:r>
            <a:r>
              <a:rPr lang="fr-CH" sz="3200" dirty="0" err="1"/>
              <a:t>scheme</a:t>
            </a:r>
            <a:endParaRPr lang="en-GB" sz="3200" dirty="0"/>
          </a:p>
        </p:txBody>
      </p:sp>
      <p:sp>
        <p:nvSpPr>
          <p:cNvPr id="4" name="Date Placeholder 3"/>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12/6/2018</a:t>
            </a:r>
            <a:endParaRPr lang="en-US"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44</a:t>
            </a:fld>
            <a:endParaRPr lang="en-US" dirty="0"/>
          </a:p>
        </p:txBody>
      </p:sp>
      <p:sp>
        <p:nvSpPr>
          <p:cNvPr id="7" name="TextBox 6"/>
          <p:cNvSpPr txBox="1"/>
          <p:nvPr/>
        </p:nvSpPr>
        <p:spPr>
          <a:xfrm>
            <a:off x="6511366" y="4299230"/>
            <a:ext cx="5346364"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Sales in 2015 - US$165M   (~ 60 units sold per year).</a:t>
            </a:r>
          </a:p>
          <a:p>
            <a:pPr marL="285750" indent="-285750">
              <a:buFont typeface="Arial" panose="020B0604020202020204" pitchFamily="34" charset="0"/>
              <a:buChar char="•"/>
            </a:pPr>
            <a:r>
              <a:rPr lang="en-US" sz="1400" dirty="0"/>
              <a:t>Top 5 manufacturers sell more than 50 units per year.</a:t>
            </a:r>
          </a:p>
          <a:p>
            <a:pPr marL="285750" indent="-285750">
              <a:buFont typeface="Arial" panose="020B0604020202020204" pitchFamily="34" charset="0"/>
              <a:buChar char="•"/>
            </a:pPr>
            <a:r>
              <a:rPr lang="en-US" sz="1400" dirty="0"/>
              <a:t>PET sales dominate market (&gt; 95% of all PET procedures use FDG.</a:t>
            </a:r>
          </a:p>
          <a:p>
            <a:pPr marL="285750" indent="-285750">
              <a:buFont typeface="Arial" panose="020B0604020202020204" pitchFamily="34" charset="0"/>
              <a:buChar char="•"/>
            </a:pPr>
            <a:r>
              <a:rPr lang="en-US" sz="1400" dirty="0"/>
              <a:t>Sales flat (saturated?) in North America and Europe due to FDG distribution model.</a:t>
            </a:r>
          </a:p>
          <a:p>
            <a:pPr marL="285750" indent="-285750">
              <a:buFont typeface="Arial" panose="020B0604020202020204" pitchFamily="34" charset="0"/>
              <a:buChar char="•"/>
            </a:pPr>
            <a:r>
              <a:rPr lang="en-US" sz="1400" dirty="0"/>
              <a:t>Sales increasing in Asia and rest of the world.</a:t>
            </a:r>
          </a:p>
        </p:txBody>
      </p:sp>
      <p:pic>
        <p:nvPicPr>
          <p:cNvPr id="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630556" y="941434"/>
            <a:ext cx="3569716" cy="289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321972" y="4036855"/>
            <a:ext cx="1725152" cy="261610"/>
          </a:xfrm>
          <a:prstGeom prst="rect">
            <a:avLst/>
          </a:prstGeom>
          <a:noFill/>
        </p:spPr>
        <p:txBody>
          <a:bodyPr wrap="none" rtlCol="0">
            <a:spAutoFit/>
          </a:bodyPr>
          <a:lstStyle/>
          <a:p>
            <a:r>
              <a:rPr lang="fr-CH" sz="1100" i="1" dirty="0"/>
              <a:t>(</a:t>
            </a:r>
            <a:r>
              <a:rPr lang="fr-CH" sz="1100" i="1" dirty="0" err="1"/>
              <a:t>courtesy</a:t>
            </a:r>
            <a:r>
              <a:rPr lang="fr-CH" sz="1100" i="1" dirty="0"/>
              <a:t> Robert Hamm)</a:t>
            </a:r>
            <a:endParaRPr lang="en-GB" sz="1100" i="1"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6320" y="1117879"/>
            <a:ext cx="3026199" cy="2579953"/>
          </a:xfrm>
          <a:prstGeom prst="rect">
            <a:avLst/>
          </a:prstGeom>
        </p:spPr>
      </p:pic>
      <p:sp>
        <p:nvSpPr>
          <p:cNvPr id="3" name="TextBox 2"/>
          <p:cNvSpPr txBox="1"/>
          <p:nvPr/>
        </p:nvSpPr>
        <p:spPr>
          <a:xfrm>
            <a:off x="587797" y="3849926"/>
            <a:ext cx="5670042" cy="203132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t>Isotopes and radiochemical drugs are produced in large </a:t>
            </a:r>
            <a:r>
              <a:rPr lang="en-US" dirty="0" err="1"/>
              <a:t>centres</a:t>
            </a:r>
            <a:r>
              <a:rPr lang="en-US" dirty="0"/>
              <a:t> equipped with a commercial cyclotron.</a:t>
            </a:r>
          </a:p>
          <a:p>
            <a:r>
              <a:rPr lang="en-US" dirty="0"/>
              <a:t>After production, the drugs are shipped by road or air to the hospital (FDG half-life 1h50’).</a:t>
            </a:r>
          </a:p>
          <a:p>
            <a:r>
              <a:rPr lang="en-US" dirty="0"/>
              <a:t>This scheme works well in Europe and US (good transport networks, shows limits in Asia and rest of world).</a:t>
            </a:r>
            <a:endParaRPr lang="en-GB" dirty="0"/>
          </a:p>
        </p:txBody>
      </p:sp>
    </p:spTree>
    <p:extLst>
      <p:ext uri="{BB962C8B-B14F-4D97-AF65-F5344CB8AC3E}">
        <p14:creationId xmlns:p14="http://schemas.microsoft.com/office/powerpoint/2010/main" val="119032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84C6B7-BA73-4C79-9BC7-99565FA6CB7E}"/>
              </a:ext>
            </a:extLst>
          </p:cNvPr>
          <p:cNvSpPr>
            <a:spLocks noGrp="1"/>
          </p:cNvSpPr>
          <p:nvPr>
            <p:ph type="title"/>
          </p:nvPr>
        </p:nvSpPr>
        <p:spPr/>
        <p:txBody>
          <a:bodyPr/>
          <a:lstStyle/>
          <a:p>
            <a:r>
              <a:rPr lang="en-GB" sz="4000" dirty="0"/>
              <a:t>Linear accelerator for radioisotope production</a:t>
            </a:r>
          </a:p>
        </p:txBody>
      </p:sp>
      <p:sp>
        <p:nvSpPr>
          <p:cNvPr id="6" name="Slide Number Placeholder 5">
            <a:extLst>
              <a:ext uri="{FF2B5EF4-FFF2-40B4-BE49-F238E27FC236}">
                <a16:creationId xmlns:a16="http://schemas.microsoft.com/office/drawing/2014/main" id="{F8B7C350-C454-4B31-A4D7-EC71F5E3AFD1}"/>
              </a:ext>
            </a:extLst>
          </p:cNvPr>
          <p:cNvSpPr>
            <a:spLocks noGrp="1"/>
          </p:cNvSpPr>
          <p:nvPr>
            <p:ph type="sldNum" sz="quarter" idx="12"/>
          </p:nvPr>
        </p:nvSpPr>
        <p:spPr/>
        <p:txBody>
          <a:bodyPr/>
          <a:lstStyle/>
          <a:p>
            <a:fld id="{36B5EA5A-BC32-A742-B11B-8E7414D5B535}" type="slidenum">
              <a:rPr lang="en-US" smtClean="0"/>
              <a:pPr/>
              <a:t>45</a:t>
            </a:fld>
            <a:endParaRPr lang="en-US" dirty="0"/>
          </a:p>
        </p:txBody>
      </p:sp>
      <p:sp>
        <p:nvSpPr>
          <p:cNvPr id="9" name="TextBox 8">
            <a:extLst>
              <a:ext uri="{FF2B5EF4-FFF2-40B4-BE49-F238E27FC236}">
                <a16:creationId xmlns:a16="http://schemas.microsoft.com/office/drawing/2014/main" id="{23930359-372F-4A96-9274-88DB5D31063D}"/>
              </a:ext>
            </a:extLst>
          </p:cNvPr>
          <p:cNvSpPr txBox="1"/>
          <p:nvPr/>
        </p:nvSpPr>
        <p:spPr>
          <a:xfrm>
            <a:off x="270083" y="910459"/>
            <a:ext cx="7259947" cy="1631216"/>
          </a:xfrm>
          <a:prstGeom prst="rect">
            <a:avLst/>
          </a:prstGeom>
          <a:noFill/>
        </p:spPr>
        <p:txBody>
          <a:bodyPr wrap="square" rtlCol="0">
            <a:spAutoFit/>
          </a:bodyPr>
          <a:lstStyle/>
          <a:p>
            <a:pPr>
              <a:spcBef>
                <a:spcPts val="600"/>
              </a:spcBef>
            </a:pPr>
            <a:r>
              <a:rPr lang="en-GB" b="1" dirty="0">
                <a:solidFill>
                  <a:srgbClr val="FF0000"/>
                </a:solidFill>
                <a:latin typeface="Calibri" panose="020F0502020204030204" pitchFamily="34" charset="0"/>
                <a:cs typeface="Calibri" panose="020F0502020204030204" pitchFamily="34" charset="0"/>
              </a:rPr>
              <a:t>Coupling particle therapy with nuclear medicine </a:t>
            </a:r>
          </a:p>
          <a:p>
            <a:pPr>
              <a:spcBef>
                <a:spcPts val="600"/>
              </a:spcBef>
            </a:pPr>
            <a:r>
              <a:rPr lang="en-GB" dirty="0">
                <a:latin typeface="Calibri" panose="020F0502020204030204" pitchFamily="34" charset="0"/>
                <a:cs typeface="Calibri" panose="020F0502020204030204" pitchFamily="34" charset="0"/>
              </a:rPr>
              <a:t>The linear injector of a helium therapy synchrotron can be used to produce radioisotopes for imaging and therapy, in parallel to operation for therapy.</a:t>
            </a:r>
          </a:p>
          <a:p>
            <a:pPr>
              <a:spcBef>
                <a:spcPts val="600"/>
              </a:spcBef>
            </a:pPr>
            <a:r>
              <a:rPr lang="en-GB" dirty="0">
                <a:latin typeface="Calibri" panose="020F0502020204030204" pitchFamily="34" charset="0"/>
                <a:cs typeface="Calibri" panose="020F0502020204030204" pitchFamily="34" charset="0"/>
              </a:rPr>
              <a:t>Linear accelerators are more efficient and less demanding than conventional cyclotrons for operation with helium ions.</a:t>
            </a:r>
          </a:p>
        </p:txBody>
      </p:sp>
      <p:sp>
        <p:nvSpPr>
          <p:cNvPr id="25" name="Content Placeholder 2">
            <a:extLst>
              <a:ext uri="{FF2B5EF4-FFF2-40B4-BE49-F238E27FC236}">
                <a16:creationId xmlns:a16="http://schemas.microsoft.com/office/drawing/2014/main" id="{ADE82A8C-FF28-47AA-9D01-949C6E7A3BA0}"/>
              </a:ext>
            </a:extLst>
          </p:cNvPr>
          <p:cNvSpPr txBox="1">
            <a:spLocks/>
          </p:cNvSpPr>
          <p:nvPr/>
        </p:nvSpPr>
        <p:spPr>
          <a:xfrm>
            <a:off x="270083" y="4118303"/>
            <a:ext cx="8071203" cy="2238047"/>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1800" b="1" dirty="0">
                <a:solidFill>
                  <a:srgbClr val="FF0000"/>
                </a:solidFill>
                <a:latin typeface="Calibri" panose="020F0502020204030204" pitchFamily="34" charset="0"/>
                <a:cs typeface="Calibri" panose="020F0502020204030204" pitchFamily="34" charset="0"/>
              </a:rPr>
              <a:t>Example: Targeted Alpha Therapy with Astatine 211</a:t>
            </a:r>
          </a:p>
          <a:p>
            <a:pPr marL="0" indent="0">
              <a:buNone/>
            </a:pPr>
            <a:r>
              <a:rPr lang="en-GB" sz="1800" dirty="0">
                <a:solidFill>
                  <a:srgbClr val="002060"/>
                </a:solidFill>
                <a:latin typeface="Calibri" panose="020F0502020204030204" pitchFamily="34" charset="0"/>
                <a:cs typeface="Calibri" panose="020F0502020204030204" pitchFamily="34" charset="0"/>
              </a:rPr>
              <a:t>Alpha particles = Helium ions (2 protons, 2 neutrons) are the most dangerous radiation, short range and high toxicity!</a:t>
            </a:r>
          </a:p>
          <a:p>
            <a:pPr marL="0" indent="0">
              <a:buNone/>
            </a:pPr>
            <a:r>
              <a:rPr lang="en-GB" sz="1800" dirty="0">
                <a:solidFill>
                  <a:srgbClr val="002060"/>
                </a:solidFill>
                <a:latin typeface="Calibri" panose="020F0502020204030204" pitchFamily="34" charset="0"/>
                <a:cs typeface="Calibri" panose="020F0502020204030204" pitchFamily="34" charset="0"/>
              </a:rPr>
              <a:t>The linear injector produces alpha-emitting therapeutic isotopes like 211At that are attached to antibodies and injected to the patient. The targeting vector accumulates the isotopes in the cancerous tissues where they selectively deliver their dose. </a:t>
            </a:r>
          </a:p>
          <a:p>
            <a:pPr marL="0" indent="0">
              <a:buFont typeface="Arial"/>
              <a:buNone/>
            </a:pPr>
            <a:r>
              <a:rPr lang="en-GB" sz="1800" dirty="0">
                <a:solidFill>
                  <a:srgbClr val="002060"/>
                </a:solidFill>
                <a:latin typeface="Calibri" panose="020F0502020204030204" pitchFamily="34" charset="0"/>
                <a:cs typeface="Calibri" panose="020F0502020204030204" pitchFamily="34" charset="0"/>
              </a:rPr>
              <a:t>Advanced experimentation, promising for solid or diffused cancers (leukaemia). </a:t>
            </a:r>
          </a:p>
        </p:txBody>
      </p:sp>
      <p:pic>
        <p:nvPicPr>
          <p:cNvPr id="26" name="Picture 25">
            <a:extLst>
              <a:ext uri="{FF2B5EF4-FFF2-40B4-BE49-F238E27FC236}">
                <a16:creationId xmlns:a16="http://schemas.microsoft.com/office/drawing/2014/main" id="{B87901B4-D1E1-4413-96E4-CA869A204C3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72569" y="4007308"/>
            <a:ext cx="3948825" cy="1545684"/>
          </a:xfrm>
          <a:prstGeom prst="rect">
            <a:avLst/>
          </a:prstGeom>
        </p:spPr>
      </p:pic>
      <p:graphicFrame>
        <p:nvGraphicFramePr>
          <p:cNvPr id="2" name="Table 1">
            <a:extLst>
              <a:ext uri="{FF2B5EF4-FFF2-40B4-BE49-F238E27FC236}">
                <a16:creationId xmlns:a16="http://schemas.microsoft.com/office/drawing/2014/main" id="{78A6B64A-2288-BCC5-94C4-9F4523712963}"/>
              </a:ext>
            </a:extLst>
          </p:cNvPr>
          <p:cNvGraphicFramePr>
            <a:graphicFrameLocks noGrp="1"/>
          </p:cNvGraphicFramePr>
          <p:nvPr/>
        </p:nvGraphicFramePr>
        <p:xfrm>
          <a:off x="7806546" y="1046603"/>
          <a:ext cx="4224469" cy="2504892"/>
        </p:xfrm>
        <a:graphic>
          <a:graphicData uri="http://schemas.openxmlformats.org/drawingml/2006/table">
            <a:tbl>
              <a:tblPr firstRow="1" firstCol="1" bandRow="1">
                <a:tableStyleId>{F5AB1C69-6EDB-4FF4-983F-18BD219EF322}</a:tableStyleId>
              </a:tblPr>
              <a:tblGrid>
                <a:gridCol w="1790248">
                  <a:extLst>
                    <a:ext uri="{9D8B030D-6E8A-4147-A177-3AD203B41FA5}">
                      <a16:colId xmlns:a16="http://schemas.microsoft.com/office/drawing/2014/main" val="20000"/>
                    </a:ext>
                  </a:extLst>
                </a:gridCol>
                <a:gridCol w="2434221">
                  <a:extLst>
                    <a:ext uri="{9D8B030D-6E8A-4147-A177-3AD203B41FA5}">
                      <a16:colId xmlns:a16="http://schemas.microsoft.com/office/drawing/2014/main" val="20001"/>
                    </a:ext>
                  </a:extLst>
                </a:gridCol>
              </a:tblGrid>
              <a:tr h="385198">
                <a:tc>
                  <a:txBody>
                    <a:bodyPr/>
                    <a:lstStyle/>
                    <a:p>
                      <a:pPr algn="ctr">
                        <a:spcAft>
                          <a:spcPts val="0"/>
                        </a:spcAft>
                      </a:pPr>
                      <a:r>
                        <a:rPr lang="en-GB" sz="2000" dirty="0">
                          <a:effectLst/>
                          <a:latin typeface="CMU Sans Serif" pitchFamily="2" charset="0"/>
                          <a:ea typeface="CMU Sans Serif" pitchFamily="2" charset="0"/>
                          <a:cs typeface="CMU Sans Serif" pitchFamily="2" charset="0"/>
                        </a:rPr>
                        <a:t>Radio</a:t>
                      </a:r>
                      <a:r>
                        <a:rPr lang="lv-LV" sz="2000" dirty="0">
                          <a:effectLst/>
                          <a:latin typeface="CMU Sans Serif" pitchFamily="2" charset="0"/>
                          <a:ea typeface="CMU Sans Serif" pitchFamily="2" charset="0"/>
                          <a:cs typeface="CMU Sans Serif" pitchFamily="2" charset="0"/>
                        </a:rPr>
                        <a:t>isotope</a:t>
                      </a:r>
                      <a:endParaRPr lang="en-GB" sz="18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25A6C"/>
                    </a:solidFill>
                  </a:tcPr>
                </a:tc>
                <a:tc>
                  <a:txBody>
                    <a:bodyPr/>
                    <a:lstStyle/>
                    <a:p>
                      <a:pPr algn="ctr">
                        <a:spcAft>
                          <a:spcPts val="0"/>
                        </a:spcAft>
                      </a:pPr>
                      <a:r>
                        <a:rPr lang="lv-LV" sz="2000" dirty="0">
                          <a:effectLst/>
                          <a:latin typeface="CMU Sans Serif" pitchFamily="2" charset="0"/>
                          <a:ea typeface="CMU Sans Serif" pitchFamily="2" charset="0"/>
                          <a:cs typeface="CMU Sans Serif" pitchFamily="2" charset="0"/>
                        </a:rPr>
                        <a:t>Usage</a:t>
                      </a:r>
                      <a:endParaRPr lang="en-GB" sz="18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25A6C"/>
                    </a:solidFill>
                  </a:tcPr>
                </a:tc>
                <a:extLst>
                  <a:ext uri="{0D108BD9-81ED-4DB2-BD59-A6C34878D82A}">
                    <a16:rowId xmlns:a16="http://schemas.microsoft.com/office/drawing/2014/main" val="10000"/>
                  </a:ext>
                </a:extLst>
              </a:tr>
              <a:tr h="233142">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Scandium-43, 44</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a:effectLst/>
                          <a:latin typeface="CMU Sans Serif" pitchFamily="2" charset="0"/>
                          <a:ea typeface="CMU Sans Serif" pitchFamily="2" charset="0"/>
                          <a:cs typeface="CMU Sans Serif" pitchFamily="2" charset="0"/>
                        </a:rPr>
                        <a:t>Diagnostic – PET</a:t>
                      </a:r>
                      <a:endParaRPr lang="en-GB" sz="140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1"/>
                  </a:ext>
                </a:extLst>
              </a:tr>
              <a:tr h="240632">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Cobalt-57</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Diagnostic – SPECT</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3"/>
                  </a:ext>
                </a:extLst>
              </a:tr>
              <a:tr h="60158">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Copper-64</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dirty="0" err="1">
                          <a:effectLst/>
                          <a:latin typeface="CMU Sans Serif" pitchFamily="2" charset="0"/>
                          <a:ea typeface="CMU Sans Serif" pitchFamily="2" charset="0"/>
                          <a:cs typeface="CMU Sans Serif" pitchFamily="2" charset="0"/>
                        </a:rPr>
                        <a:t>Theranostic</a:t>
                      </a:r>
                      <a:r>
                        <a:rPr lang="en-GB" sz="1400" dirty="0">
                          <a:effectLst/>
                          <a:latin typeface="CMU Sans Serif" pitchFamily="2" charset="0"/>
                          <a:ea typeface="CMU Sans Serif" pitchFamily="2" charset="0"/>
                          <a:cs typeface="CMU Sans Serif" pitchFamily="2" charset="0"/>
                        </a:rPr>
                        <a:t> (β</a:t>
                      </a:r>
                      <a:r>
                        <a:rPr lang="en-GB" sz="1400" baseline="30000" dirty="0">
                          <a:effectLst/>
                          <a:latin typeface="CMU Sans Serif" pitchFamily="2" charset="0"/>
                          <a:ea typeface="CMU Sans Serif" pitchFamily="2" charset="0"/>
                          <a:cs typeface="CMU Sans Serif" pitchFamily="2" charset="0"/>
                        </a:rPr>
                        <a:t>-</a:t>
                      </a:r>
                      <a:r>
                        <a:rPr lang="en-GB" sz="1400" dirty="0">
                          <a:effectLst/>
                          <a:latin typeface="CMU Sans Serif" pitchFamily="2" charset="0"/>
                          <a:ea typeface="CMU Sans Serif" pitchFamily="2" charset="0"/>
                          <a:cs typeface="CMU Sans Serif" pitchFamily="2" charset="0"/>
                        </a:rPr>
                        <a:t>)</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4"/>
                  </a:ext>
                </a:extLst>
              </a:tr>
              <a:tr h="0">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Copper-67</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dirty="0" err="1">
                          <a:effectLst/>
                          <a:latin typeface="CMU Sans Serif" pitchFamily="2" charset="0"/>
                          <a:ea typeface="CMU Sans Serif" pitchFamily="2" charset="0"/>
                          <a:cs typeface="CMU Sans Serif" pitchFamily="2" charset="0"/>
                        </a:rPr>
                        <a:t>Theranostic</a:t>
                      </a:r>
                      <a:r>
                        <a:rPr lang="en-GB" sz="1400" dirty="0">
                          <a:effectLst/>
                          <a:latin typeface="CMU Sans Serif" pitchFamily="2" charset="0"/>
                          <a:ea typeface="CMU Sans Serif" pitchFamily="2" charset="0"/>
                          <a:cs typeface="CMU Sans Serif" pitchFamily="2" charset="0"/>
                        </a:rPr>
                        <a:t> (β</a:t>
                      </a:r>
                      <a:r>
                        <a:rPr lang="en-GB" sz="1400" baseline="30000" dirty="0">
                          <a:effectLst/>
                          <a:latin typeface="CMU Sans Serif" pitchFamily="2" charset="0"/>
                          <a:ea typeface="CMU Sans Serif" pitchFamily="2" charset="0"/>
                          <a:cs typeface="CMU Sans Serif" pitchFamily="2" charset="0"/>
                        </a:rPr>
                        <a:t>-</a:t>
                      </a:r>
                      <a:r>
                        <a:rPr lang="en-GB" sz="1400" dirty="0">
                          <a:effectLst/>
                          <a:latin typeface="CMU Sans Serif" pitchFamily="2" charset="0"/>
                          <a:ea typeface="CMU Sans Serif" pitchFamily="2" charset="0"/>
                          <a:cs typeface="CMU Sans Serif" pitchFamily="2" charset="0"/>
                        </a:rPr>
                        <a:t>)</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5"/>
                  </a:ext>
                </a:extLst>
              </a:tr>
              <a:tr h="0">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Indium-111</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Diagnostic – SPECT</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6"/>
                  </a:ext>
                </a:extLst>
              </a:tr>
              <a:tr h="0">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Tin-117m</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dirty="0" err="1">
                          <a:effectLst/>
                          <a:latin typeface="CMU Sans Serif" pitchFamily="2" charset="0"/>
                          <a:ea typeface="CMU Sans Serif" pitchFamily="2" charset="0"/>
                          <a:cs typeface="CMU Sans Serif" pitchFamily="2" charset="0"/>
                        </a:rPr>
                        <a:t>Theranostic</a:t>
                      </a:r>
                      <a:r>
                        <a:rPr lang="en-GB" sz="1400" dirty="0">
                          <a:effectLst/>
                          <a:latin typeface="CMU Sans Serif" pitchFamily="2" charset="0"/>
                          <a:ea typeface="CMU Sans Serif" pitchFamily="2" charset="0"/>
                          <a:cs typeface="CMU Sans Serif" pitchFamily="2" charset="0"/>
                        </a:rPr>
                        <a:t> (β</a:t>
                      </a:r>
                      <a:r>
                        <a:rPr lang="en-GB" sz="1400" baseline="30000" dirty="0">
                          <a:effectLst/>
                          <a:latin typeface="CMU Sans Serif" pitchFamily="2" charset="0"/>
                          <a:ea typeface="CMU Sans Serif" pitchFamily="2" charset="0"/>
                          <a:cs typeface="CMU Sans Serif" pitchFamily="2" charset="0"/>
                        </a:rPr>
                        <a:t>-</a:t>
                      </a:r>
                      <a:r>
                        <a:rPr lang="en-GB" sz="1400" dirty="0">
                          <a:effectLst/>
                          <a:latin typeface="CMU Sans Serif" pitchFamily="2" charset="0"/>
                          <a:ea typeface="CMU Sans Serif" pitchFamily="2" charset="0"/>
                          <a:cs typeface="CMU Sans Serif" pitchFamily="2" charset="0"/>
                        </a:rPr>
                        <a:t>)</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7"/>
                  </a:ext>
                </a:extLst>
              </a:tr>
              <a:tr h="0">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Samarium-153</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dirty="0" err="1">
                          <a:effectLst/>
                          <a:latin typeface="CMU Sans Serif" pitchFamily="2" charset="0"/>
                          <a:ea typeface="CMU Sans Serif" pitchFamily="2" charset="0"/>
                          <a:cs typeface="CMU Sans Serif" pitchFamily="2" charset="0"/>
                        </a:rPr>
                        <a:t>Theranostic</a:t>
                      </a:r>
                      <a:r>
                        <a:rPr lang="en-GB" sz="1400" dirty="0">
                          <a:effectLst/>
                          <a:latin typeface="CMU Sans Serif" pitchFamily="2" charset="0"/>
                          <a:ea typeface="CMU Sans Serif" pitchFamily="2" charset="0"/>
                          <a:cs typeface="CMU Sans Serif" pitchFamily="2" charset="0"/>
                        </a:rPr>
                        <a:t> (β</a:t>
                      </a:r>
                      <a:r>
                        <a:rPr lang="en-GB" sz="1400" baseline="30000" dirty="0">
                          <a:effectLst/>
                          <a:latin typeface="CMU Sans Serif" pitchFamily="2" charset="0"/>
                          <a:ea typeface="CMU Sans Serif" pitchFamily="2" charset="0"/>
                          <a:cs typeface="CMU Sans Serif" pitchFamily="2" charset="0"/>
                        </a:rPr>
                        <a:t>-</a:t>
                      </a:r>
                      <a:r>
                        <a:rPr lang="en-GB" sz="1400" dirty="0">
                          <a:effectLst/>
                          <a:latin typeface="CMU Sans Serif" pitchFamily="2" charset="0"/>
                          <a:ea typeface="CMU Sans Serif" pitchFamily="2" charset="0"/>
                          <a:cs typeface="CMU Sans Serif" pitchFamily="2" charset="0"/>
                        </a:rPr>
                        <a:t>)</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8"/>
                  </a:ext>
                </a:extLst>
              </a:tr>
              <a:tr h="0">
                <a:tc>
                  <a:txBody>
                    <a:bodyPr/>
                    <a:lstStyle/>
                    <a:p>
                      <a:pPr algn="ctr">
                        <a:spcAft>
                          <a:spcPts val="0"/>
                        </a:spcAft>
                      </a:pPr>
                      <a:r>
                        <a:rPr lang="en-GB" sz="1400" dirty="0">
                          <a:effectLst/>
                          <a:latin typeface="CMU Sans Serif" pitchFamily="2" charset="0"/>
                          <a:ea typeface="CMU Sans Serif" pitchFamily="2" charset="0"/>
                          <a:cs typeface="CMU Sans Serif" pitchFamily="2" charset="0"/>
                        </a:rPr>
                        <a:t>Rhenium-186</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392B0"/>
                    </a:solidFill>
                  </a:tcPr>
                </a:tc>
                <a:tc>
                  <a:txBody>
                    <a:bodyPr/>
                    <a:lstStyle/>
                    <a:p>
                      <a:pPr algn="ctr">
                        <a:spcAft>
                          <a:spcPts val="0"/>
                        </a:spcAft>
                      </a:pPr>
                      <a:r>
                        <a:rPr lang="en-GB" sz="1400" dirty="0" err="1">
                          <a:effectLst/>
                          <a:latin typeface="CMU Sans Serif" pitchFamily="2" charset="0"/>
                          <a:ea typeface="CMU Sans Serif" pitchFamily="2" charset="0"/>
                          <a:cs typeface="CMU Sans Serif" pitchFamily="2" charset="0"/>
                        </a:rPr>
                        <a:t>Theranostic</a:t>
                      </a:r>
                      <a:r>
                        <a:rPr lang="en-GB" sz="1400" dirty="0">
                          <a:effectLst/>
                          <a:latin typeface="CMU Sans Serif" pitchFamily="2" charset="0"/>
                          <a:ea typeface="CMU Sans Serif" pitchFamily="2" charset="0"/>
                          <a:cs typeface="CMU Sans Serif" pitchFamily="2" charset="0"/>
                        </a:rPr>
                        <a:t> (β</a:t>
                      </a:r>
                      <a:r>
                        <a:rPr lang="en-GB" sz="1400" baseline="30000" dirty="0">
                          <a:effectLst/>
                          <a:latin typeface="CMU Sans Serif" pitchFamily="2" charset="0"/>
                          <a:ea typeface="CMU Sans Serif" pitchFamily="2" charset="0"/>
                          <a:cs typeface="CMU Sans Serif" pitchFamily="2" charset="0"/>
                        </a:rPr>
                        <a:t>-</a:t>
                      </a:r>
                      <a:r>
                        <a:rPr lang="en-GB" sz="1400" dirty="0">
                          <a:effectLst/>
                          <a:latin typeface="CMU Sans Serif" pitchFamily="2" charset="0"/>
                          <a:ea typeface="CMU Sans Serif" pitchFamily="2" charset="0"/>
                          <a:cs typeface="CMU Sans Serif" pitchFamily="2" charset="0"/>
                        </a:rPr>
                        <a:t>)</a:t>
                      </a:r>
                      <a:endParaRPr lang="en-GB" sz="14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09"/>
                  </a:ext>
                </a:extLst>
              </a:tr>
              <a:tr h="365760">
                <a:tc>
                  <a:txBody>
                    <a:bodyPr/>
                    <a:lstStyle/>
                    <a:p>
                      <a:pPr algn="ctr">
                        <a:spcAft>
                          <a:spcPts val="0"/>
                        </a:spcAft>
                      </a:pPr>
                      <a:r>
                        <a:rPr lang="en-GB" sz="1800" dirty="0">
                          <a:effectLst/>
                          <a:latin typeface="CMU Sans Serif" pitchFamily="2" charset="0"/>
                          <a:ea typeface="CMU Sans Serif" pitchFamily="2" charset="0"/>
                          <a:cs typeface="CMU Sans Serif" pitchFamily="2" charset="0"/>
                        </a:rPr>
                        <a:t>A</a:t>
                      </a:r>
                      <a:r>
                        <a:rPr lang="lv-LV" sz="1800" dirty="0">
                          <a:effectLst/>
                          <a:latin typeface="CMU Sans Serif" pitchFamily="2" charset="0"/>
                          <a:ea typeface="CMU Sans Serif" pitchFamily="2" charset="0"/>
                          <a:cs typeface="CMU Sans Serif" pitchFamily="2" charset="0"/>
                        </a:rPr>
                        <a:t>s</a:t>
                      </a:r>
                      <a:r>
                        <a:rPr lang="en-GB" sz="1800" dirty="0">
                          <a:effectLst/>
                          <a:latin typeface="CMU Sans Serif" pitchFamily="2" charset="0"/>
                          <a:ea typeface="CMU Sans Serif" pitchFamily="2" charset="0"/>
                          <a:cs typeface="CMU Sans Serif" pitchFamily="2" charset="0"/>
                        </a:rPr>
                        <a:t>tatine-211</a:t>
                      </a:r>
                      <a:endParaRPr lang="en-GB" sz="18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025A6C"/>
                    </a:solidFill>
                  </a:tcPr>
                </a:tc>
                <a:tc>
                  <a:txBody>
                    <a:bodyPr/>
                    <a:lstStyle/>
                    <a:p>
                      <a:pPr algn="ctr">
                        <a:spcAft>
                          <a:spcPts val="0"/>
                        </a:spcAft>
                      </a:pPr>
                      <a:r>
                        <a:rPr lang="en-GB" sz="1800" dirty="0">
                          <a:effectLst/>
                          <a:latin typeface="CMU Sans Serif" pitchFamily="2" charset="0"/>
                          <a:ea typeface="CMU Sans Serif" pitchFamily="2" charset="0"/>
                          <a:cs typeface="CMU Sans Serif" pitchFamily="2" charset="0"/>
                        </a:rPr>
                        <a:t>Therapeutic (α)</a:t>
                      </a:r>
                      <a:endParaRPr lang="en-GB" sz="1800" dirty="0">
                        <a:solidFill>
                          <a:srgbClr val="00000A"/>
                        </a:solidFill>
                        <a:effectLst/>
                        <a:latin typeface="CMU Sans Serif" pitchFamily="2" charset="0"/>
                        <a:ea typeface="CMU Sans Serif" pitchFamily="2" charset="0"/>
                        <a:cs typeface="CMU Sans Serif" pitchFamily="2" charset="0"/>
                      </a:endParaRPr>
                    </a:p>
                  </a:txBody>
                  <a:tcPr marT="0" marB="0" anchor="ctr">
                    <a:solidFill>
                      <a:srgbClr val="B0CEDE"/>
                    </a:solidFill>
                  </a:tcPr>
                </a:tc>
                <a:extLst>
                  <a:ext uri="{0D108BD9-81ED-4DB2-BD59-A6C34878D82A}">
                    <a16:rowId xmlns:a16="http://schemas.microsoft.com/office/drawing/2014/main" val="10010"/>
                  </a:ext>
                </a:extLst>
              </a:tr>
            </a:tbl>
          </a:graphicData>
        </a:graphic>
      </p:graphicFrame>
      <p:pic>
        <p:nvPicPr>
          <p:cNvPr id="4" name="Picture 3">
            <a:extLst>
              <a:ext uri="{FF2B5EF4-FFF2-40B4-BE49-F238E27FC236}">
                <a16:creationId xmlns:a16="http://schemas.microsoft.com/office/drawing/2014/main" id="{DBD20A8A-09A8-1F0A-F020-B601551CE28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100550" y="2684510"/>
            <a:ext cx="3745553" cy="1426914"/>
          </a:xfrm>
          <a:prstGeom prst="rect">
            <a:avLst/>
          </a:prstGeom>
        </p:spPr>
      </p:pic>
      <p:sp>
        <p:nvSpPr>
          <p:cNvPr id="8" name="ZoneTexte 13">
            <a:extLst>
              <a:ext uri="{FF2B5EF4-FFF2-40B4-BE49-F238E27FC236}">
                <a16:creationId xmlns:a16="http://schemas.microsoft.com/office/drawing/2014/main" id="{EB4B2374-1490-3011-7B67-F823BAC6DC6C}"/>
              </a:ext>
            </a:extLst>
          </p:cNvPr>
          <p:cNvSpPr txBox="1"/>
          <p:nvPr/>
        </p:nvSpPr>
        <p:spPr>
          <a:xfrm>
            <a:off x="8905389" y="5593042"/>
            <a:ext cx="3286611" cy="274049"/>
          </a:xfrm>
          <a:prstGeom prst="rect">
            <a:avLst/>
          </a:prstGeom>
          <a:noFill/>
        </p:spPr>
        <p:txBody>
          <a:bodyPr wrap="square">
            <a:spAutoFit/>
          </a:bodyPr>
          <a:lstStyle>
            <a:defPPr>
              <a:defRPr lang="fr-FR"/>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GB" sz="1181" b="0" i="1" dirty="0">
                <a:solidFill>
                  <a:prstClr val="black"/>
                </a:solidFill>
                <a:latin typeface="Calibri"/>
              </a:rPr>
              <a:t>Image credit: Caterina F </a:t>
            </a:r>
            <a:r>
              <a:rPr lang="en-GB" sz="1181" b="0" i="1" dirty="0" err="1">
                <a:solidFill>
                  <a:prstClr val="black"/>
                </a:solidFill>
                <a:latin typeface="Calibri"/>
              </a:rPr>
              <a:t>Ramogida</a:t>
            </a:r>
            <a:r>
              <a:rPr lang="en-GB" sz="1181" b="0" i="1" dirty="0">
                <a:solidFill>
                  <a:prstClr val="black"/>
                </a:solidFill>
                <a:latin typeface="Calibri"/>
              </a:rPr>
              <a:t>, CERN Courier</a:t>
            </a:r>
            <a:endParaRPr kumimoji="0" lang="fr-CH" sz="1181"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0" name="ZoneTexte 13">
            <a:extLst>
              <a:ext uri="{FF2B5EF4-FFF2-40B4-BE49-F238E27FC236}">
                <a16:creationId xmlns:a16="http://schemas.microsoft.com/office/drawing/2014/main" id="{55A48DDC-6477-B47F-CF8E-65EEAE2D61D1}"/>
              </a:ext>
            </a:extLst>
          </p:cNvPr>
          <p:cNvSpPr txBox="1"/>
          <p:nvPr/>
        </p:nvSpPr>
        <p:spPr>
          <a:xfrm>
            <a:off x="9998954" y="3553704"/>
            <a:ext cx="2192927" cy="274049"/>
          </a:xfrm>
          <a:prstGeom prst="rect">
            <a:avLst/>
          </a:prstGeom>
          <a:noFill/>
        </p:spPr>
        <p:txBody>
          <a:bodyPr wrap="square">
            <a:spAutoFit/>
          </a:bodyPr>
          <a:lstStyle>
            <a:defPPr>
              <a:defRPr lang="fr-FR"/>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Arial" panose="020B0604020202020204" pitchFamily="34" charset="0"/>
              </a:defRPr>
            </a:lvl9pPr>
          </a:lstStyle>
          <a:p>
            <a:pPr marL="0" marR="0" lvl="0" indent="0" algn="l" defTabSz="385763" rtl="0" eaLnBrk="1" fontAlgn="auto" latinLnBrk="0" hangingPunct="1">
              <a:lnSpc>
                <a:spcPct val="100000"/>
              </a:lnSpc>
              <a:spcBef>
                <a:spcPts val="0"/>
              </a:spcBef>
              <a:spcAft>
                <a:spcPts val="0"/>
              </a:spcAft>
              <a:buClrTx/>
              <a:buSzTx/>
              <a:buFontTx/>
              <a:buNone/>
              <a:tabLst/>
              <a:defRPr/>
            </a:pPr>
            <a:r>
              <a:rPr lang="en-GB" sz="1181" b="0" i="1" dirty="0">
                <a:solidFill>
                  <a:prstClr val="black"/>
                </a:solidFill>
                <a:latin typeface="Calibri"/>
              </a:rPr>
              <a:t>Courtesy K. Palskis, RTU/CERN</a:t>
            </a:r>
            <a:endParaRPr kumimoji="0" lang="fr-CH" sz="1181"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6" name="TextBox 15">
            <a:extLst>
              <a:ext uri="{FF2B5EF4-FFF2-40B4-BE49-F238E27FC236}">
                <a16:creationId xmlns:a16="http://schemas.microsoft.com/office/drawing/2014/main" id="{1049EC92-B168-4344-BF83-A4A2C650B6F1}"/>
              </a:ext>
            </a:extLst>
          </p:cNvPr>
          <p:cNvSpPr txBox="1"/>
          <p:nvPr/>
        </p:nvSpPr>
        <p:spPr>
          <a:xfrm>
            <a:off x="6111758" y="3535110"/>
            <a:ext cx="1645403" cy="523220"/>
          </a:xfrm>
          <a:prstGeom prst="rect">
            <a:avLst/>
          </a:prstGeom>
          <a:solidFill>
            <a:srgbClr val="FFFF00"/>
          </a:solidFill>
        </p:spPr>
        <p:txBody>
          <a:bodyPr wrap="square" rtlCol="0">
            <a:spAutoFit/>
          </a:bodyPr>
          <a:lstStyle/>
          <a:p>
            <a:r>
              <a:rPr lang="fr-CH" sz="1400" dirty="0"/>
              <a:t>radioisotope production </a:t>
            </a:r>
            <a:r>
              <a:rPr lang="fr-CH" sz="1400" dirty="0" err="1"/>
              <a:t>target</a:t>
            </a:r>
            <a:endParaRPr lang="en-GB" sz="1400" dirty="0"/>
          </a:p>
        </p:txBody>
      </p:sp>
      <p:sp>
        <p:nvSpPr>
          <p:cNvPr id="15" name="TextBox 14">
            <a:extLst>
              <a:ext uri="{FF2B5EF4-FFF2-40B4-BE49-F238E27FC236}">
                <a16:creationId xmlns:a16="http://schemas.microsoft.com/office/drawing/2014/main" id="{A5759AFE-3C97-4D0D-BBA4-9E690E359845}"/>
              </a:ext>
            </a:extLst>
          </p:cNvPr>
          <p:cNvSpPr txBox="1"/>
          <p:nvPr/>
        </p:nvSpPr>
        <p:spPr>
          <a:xfrm>
            <a:off x="6245315" y="2457640"/>
            <a:ext cx="1119217" cy="307777"/>
          </a:xfrm>
          <a:prstGeom prst="rect">
            <a:avLst/>
          </a:prstGeom>
          <a:solidFill>
            <a:srgbClr val="FFFF00"/>
          </a:solidFill>
        </p:spPr>
        <p:txBody>
          <a:bodyPr wrap="none" rtlCol="0">
            <a:spAutoFit/>
          </a:bodyPr>
          <a:lstStyle/>
          <a:p>
            <a:r>
              <a:rPr lang="fr-CH" sz="1400" dirty="0"/>
              <a:t>synchrotron</a:t>
            </a:r>
            <a:endParaRPr lang="en-GB" sz="1400" dirty="0"/>
          </a:p>
        </p:txBody>
      </p:sp>
      <p:pic>
        <p:nvPicPr>
          <p:cNvPr id="5" name="Picture 4" descr="A picture containing toy, cartoon, LEGO&#10;&#10;Description automatically generated">
            <a:extLst>
              <a:ext uri="{FF2B5EF4-FFF2-40B4-BE49-F238E27FC236}">
                <a16:creationId xmlns:a16="http://schemas.microsoft.com/office/drawing/2014/main" id="{7310E556-6A7D-51A0-9098-162EE5F7173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490" y="2611528"/>
            <a:ext cx="3039776" cy="1427247"/>
          </a:xfrm>
          <a:prstGeom prst="rect">
            <a:avLst/>
          </a:prstGeom>
        </p:spPr>
      </p:pic>
    </p:spTree>
    <p:extLst>
      <p:ext uri="{BB962C8B-B14F-4D97-AF65-F5344CB8AC3E}">
        <p14:creationId xmlns:p14="http://schemas.microsoft.com/office/powerpoint/2010/main" val="29135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44"/>
            <a:ext cx="12192000" cy="722764"/>
          </a:xfrm>
        </p:spPr>
        <p:txBody>
          <a:bodyPr>
            <a:normAutofit/>
          </a:bodyPr>
          <a:lstStyle/>
          <a:p>
            <a:r>
              <a:rPr lang="fr-CH" dirty="0" err="1"/>
              <a:t>Theragnostics</a:t>
            </a:r>
            <a:endParaRPr lang="en-GB" dirty="0"/>
          </a:p>
        </p:txBody>
      </p:sp>
      <p:sp>
        <p:nvSpPr>
          <p:cNvPr id="4" name="Date Placeholder 3"/>
          <p:cNvSpPr>
            <a:spLocks noGrp="1"/>
          </p:cNvSpPr>
          <p:nvPr>
            <p:ph type="dt" sz="half" idx="2"/>
          </p:nvPr>
        </p:nvSpPr>
        <p:spPr>
          <a:xfrm>
            <a:off x="2969335" y="636237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12/6/2018</a:t>
            </a:r>
            <a:endParaRPr lang="en-US"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46</a:t>
            </a:fld>
            <a:endParaRPr lang="en-US" dirty="0"/>
          </a:p>
        </p:txBody>
      </p:sp>
      <p:sp>
        <p:nvSpPr>
          <p:cNvPr id="9" name="Title 1"/>
          <p:cNvSpPr txBox="1">
            <a:spLocks/>
          </p:cNvSpPr>
          <p:nvPr/>
        </p:nvSpPr>
        <p:spPr>
          <a:xfrm>
            <a:off x="7148315" y="4056170"/>
            <a:ext cx="4135010" cy="1766353"/>
          </a:xfrm>
          <a:prstGeom prst="rect">
            <a:avLst/>
          </a:prstGeom>
        </p:spPr>
        <p:style>
          <a:lnRef idx="0">
            <a:schemeClr val="dk1"/>
          </a:lnRef>
          <a:fillRef idx="3">
            <a:schemeClr val="dk1"/>
          </a:fillRef>
          <a:effectRef idx="3">
            <a:schemeClr val="dk1"/>
          </a:effectRef>
          <a:fontRef idx="minor">
            <a:schemeClr val="lt1"/>
          </a:fontRef>
        </p:style>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fr-CH" sz="1800" dirty="0">
                <a:solidFill>
                  <a:schemeClr val="bg1"/>
                </a:solidFill>
              </a:rPr>
              <a:t>A </a:t>
            </a:r>
            <a:r>
              <a:rPr lang="fr-CH" sz="1800" dirty="0" err="1">
                <a:solidFill>
                  <a:schemeClr val="bg1"/>
                </a:solidFill>
              </a:rPr>
              <a:t>recent</a:t>
            </a:r>
            <a:r>
              <a:rPr lang="fr-CH" sz="1800" dirty="0">
                <a:solidFill>
                  <a:schemeClr val="bg1"/>
                </a:solidFill>
              </a:rPr>
              <a:t> </a:t>
            </a:r>
            <a:r>
              <a:rPr lang="fr-CH" sz="1800" dirty="0" err="1">
                <a:solidFill>
                  <a:schemeClr val="bg1"/>
                </a:solidFill>
              </a:rPr>
              <a:t>success</a:t>
            </a:r>
            <a:r>
              <a:rPr lang="fr-CH" sz="1800" dirty="0">
                <a:solidFill>
                  <a:schemeClr val="bg1"/>
                </a:solidFill>
              </a:rPr>
              <a:t> story:</a:t>
            </a:r>
            <a:br>
              <a:rPr lang="fr-CH" sz="1800" dirty="0">
                <a:solidFill>
                  <a:schemeClr val="bg1"/>
                </a:solidFill>
              </a:rPr>
            </a:br>
            <a:r>
              <a:rPr lang="fr-CH" sz="1800" dirty="0" err="1">
                <a:solidFill>
                  <a:schemeClr val="bg1"/>
                </a:solidFill>
              </a:rPr>
              <a:t>Lutathera</a:t>
            </a:r>
            <a:r>
              <a:rPr lang="fr-CH" sz="1800" dirty="0">
                <a:solidFill>
                  <a:schemeClr val="bg1"/>
                </a:solidFill>
              </a:rPr>
              <a:t> </a:t>
            </a:r>
            <a:r>
              <a:rPr lang="fr-CH" sz="1800" dirty="0" err="1">
                <a:solidFill>
                  <a:schemeClr val="bg1"/>
                </a:solidFill>
              </a:rPr>
              <a:t>developed</a:t>
            </a:r>
            <a:r>
              <a:rPr lang="fr-CH" sz="1800" dirty="0">
                <a:solidFill>
                  <a:schemeClr val="bg1"/>
                </a:solidFill>
              </a:rPr>
              <a:t> by AAA (</a:t>
            </a:r>
            <a:r>
              <a:rPr lang="fr-CH" sz="1800" dirty="0" err="1">
                <a:solidFill>
                  <a:schemeClr val="bg1"/>
                </a:solidFill>
              </a:rPr>
              <a:t>company</a:t>
            </a:r>
            <a:r>
              <a:rPr lang="fr-CH" sz="1800" dirty="0">
                <a:solidFill>
                  <a:schemeClr val="bg1"/>
                </a:solidFill>
              </a:rPr>
              <a:t> </a:t>
            </a:r>
            <a:r>
              <a:rPr lang="fr-CH" sz="1800" dirty="0" err="1">
                <a:solidFill>
                  <a:schemeClr val="bg1"/>
                </a:solidFill>
              </a:rPr>
              <a:t>with</a:t>
            </a:r>
            <a:r>
              <a:rPr lang="fr-CH" sz="1800" dirty="0">
                <a:solidFill>
                  <a:schemeClr val="bg1"/>
                </a:solidFill>
              </a:rPr>
              <a:t> </a:t>
            </a:r>
            <a:r>
              <a:rPr lang="fr-CH" sz="1800" dirty="0" err="1">
                <a:solidFill>
                  <a:schemeClr val="bg1"/>
                </a:solidFill>
              </a:rPr>
              <a:t>old</a:t>
            </a:r>
            <a:r>
              <a:rPr lang="fr-CH" sz="1800" dirty="0">
                <a:solidFill>
                  <a:schemeClr val="bg1"/>
                </a:solidFill>
              </a:rPr>
              <a:t> relations to CERN, </a:t>
            </a:r>
            <a:r>
              <a:rPr lang="fr-CH" sz="1800" dirty="0" err="1">
                <a:solidFill>
                  <a:schemeClr val="bg1"/>
                </a:solidFill>
              </a:rPr>
              <a:t>based</a:t>
            </a:r>
            <a:r>
              <a:rPr lang="fr-CH" sz="1800" dirty="0">
                <a:solidFill>
                  <a:schemeClr val="bg1"/>
                </a:solidFill>
              </a:rPr>
              <a:t> in St. Genis, </a:t>
            </a:r>
            <a:r>
              <a:rPr lang="fr-CH" sz="1800" dirty="0" err="1">
                <a:solidFill>
                  <a:schemeClr val="bg1"/>
                </a:solidFill>
              </a:rPr>
              <a:t>near</a:t>
            </a:r>
            <a:r>
              <a:rPr lang="fr-CH" sz="1800" dirty="0">
                <a:solidFill>
                  <a:schemeClr val="bg1"/>
                </a:solidFill>
              </a:rPr>
              <a:t> CERN).</a:t>
            </a:r>
          </a:p>
          <a:p>
            <a:r>
              <a:rPr lang="fr-CH" sz="1800" dirty="0">
                <a:solidFill>
                  <a:schemeClr val="bg1"/>
                </a:solidFill>
              </a:rPr>
              <a:t>AAA </a:t>
            </a:r>
            <a:r>
              <a:rPr lang="fr-CH" sz="1800" dirty="0" err="1">
                <a:solidFill>
                  <a:schemeClr val="bg1"/>
                </a:solidFill>
              </a:rPr>
              <a:t>acquired</a:t>
            </a:r>
            <a:r>
              <a:rPr lang="fr-CH" sz="1800" dirty="0">
                <a:solidFill>
                  <a:schemeClr val="bg1"/>
                </a:solidFill>
              </a:rPr>
              <a:t> by  Novartis in 2018 for 3.9 billion $</a:t>
            </a:r>
            <a:endParaRPr lang="en-GB" sz="1800" dirty="0">
              <a:solidFill>
                <a:schemeClr val="bg1"/>
              </a:solidFill>
            </a:endParaRPr>
          </a:p>
        </p:txBody>
      </p:sp>
      <p:sp>
        <p:nvSpPr>
          <p:cNvPr id="8" name="Content Placeholder 2"/>
          <p:cNvSpPr>
            <a:spLocks noGrp="1"/>
          </p:cNvSpPr>
          <p:nvPr>
            <p:ph idx="1"/>
          </p:nvPr>
        </p:nvSpPr>
        <p:spPr>
          <a:xfrm>
            <a:off x="960582" y="1049451"/>
            <a:ext cx="10714182" cy="2472893"/>
          </a:xfrm>
        </p:spPr>
        <p:txBody>
          <a:bodyPr>
            <a:noAutofit/>
          </a:bodyPr>
          <a:lstStyle/>
          <a:p>
            <a:r>
              <a:rPr lang="en-GB" sz="1600" b="0" dirty="0" err="1"/>
              <a:t>Theragnostics</a:t>
            </a:r>
            <a:r>
              <a:rPr lang="en-GB" sz="1600" b="0" dirty="0"/>
              <a:t> = integration of </a:t>
            </a:r>
            <a:r>
              <a:rPr lang="en-GB" sz="1600" b="0" dirty="0">
                <a:solidFill>
                  <a:srgbClr val="FF0000"/>
                </a:solidFill>
              </a:rPr>
              <a:t>diagnostics and therapeutics</a:t>
            </a:r>
            <a:r>
              <a:rPr lang="en-GB" sz="1600" b="0" dirty="0"/>
              <a:t>. Disease identification, targeting, treatment and monitoring opens a new chapter in precision medicine.</a:t>
            </a:r>
          </a:p>
          <a:p>
            <a:r>
              <a:rPr lang="en-GB" sz="1600" b="0" dirty="0"/>
              <a:t>In Molecular Nuclear Medicine, </a:t>
            </a:r>
            <a:r>
              <a:rPr lang="en-GB" sz="1600" b="0" dirty="0" err="1"/>
              <a:t>theragnostics</a:t>
            </a:r>
            <a:r>
              <a:rPr lang="en-GB" sz="1600" b="0" dirty="0"/>
              <a:t> consists in using targeting molecules </a:t>
            </a:r>
            <a:r>
              <a:rPr lang="en-GB" sz="1600" b="0" dirty="0" err="1"/>
              <a:t>labeled</a:t>
            </a:r>
            <a:r>
              <a:rPr lang="en-GB" sz="1600" b="0" dirty="0"/>
              <a:t> either with diagnostic radionuclides (e.g., positron or gamma emitters), or with therapeutic radionuclides (e.g., beta emitters) for diagnosis and therapy of a particular disease. Molecular imaging and diagnosis can be followed by </a:t>
            </a:r>
            <a:r>
              <a:rPr lang="en-GB" sz="1600" b="0" dirty="0">
                <a:solidFill>
                  <a:srgbClr val="FF0000"/>
                </a:solidFill>
              </a:rPr>
              <a:t>personalised treatment </a:t>
            </a:r>
            <a:r>
              <a:rPr lang="en-GB" sz="1600" b="0" dirty="0"/>
              <a:t>utilizing the same targeting molecules. Example: gallium 68 (Ga-68) </a:t>
            </a:r>
            <a:r>
              <a:rPr lang="en-GB" sz="1600" b="0" dirty="0" err="1"/>
              <a:t>labeled</a:t>
            </a:r>
            <a:r>
              <a:rPr lang="en-GB" sz="1600" b="0" dirty="0"/>
              <a:t> tracers for diagnosis, followed by therapy using lutetium Lu-177 to radiolabel the same targeting molecule for personalized radionuclide therapy.</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9798" y="3147112"/>
            <a:ext cx="4466202" cy="3040819"/>
          </a:xfrm>
          <a:prstGeom prst="rect">
            <a:avLst/>
          </a:prstGeom>
        </p:spPr>
      </p:pic>
    </p:spTree>
    <p:extLst>
      <p:ext uri="{BB962C8B-B14F-4D97-AF65-F5344CB8AC3E}">
        <p14:creationId xmlns:p14="http://schemas.microsoft.com/office/powerpoint/2010/main" val="3812132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47596-BE21-40BF-9595-2F5CF7C0B807}"/>
              </a:ext>
            </a:extLst>
          </p:cNvPr>
          <p:cNvSpPr>
            <a:spLocks noGrp="1"/>
          </p:cNvSpPr>
          <p:nvPr>
            <p:ph type="title"/>
          </p:nvPr>
        </p:nvSpPr>
        <p:spPr>
          <a:xfrm>
            <a:off x="0" y="0"/>
            <a:ext cx="12192000" cy="956257"/>
          </a:xfrm>
        </p:spPr>
        <p:txBody>
          <a:bodyPr/>
          <a:lstStyle/>
          <a:p>
            <a:r>
              <a:rPr lang="en-US" sz="4000" dirty="0"/>
              <a:t>Some conclusions: looking into the future</a:t>
            </a:r>
            <a:endParaRPr lang="en-GB" sz="4000" dirty="0"/>
          </a:p>
        </p:txBody>
      </p:sp>
      <p:sp>
        <p:nvSpPr>
          <p:cNvPr id="4" name="Slide Number Placeholder 3">
            <a:extLst>
              <a:ext uri="{FF2B5EF4-FFF2-40B4-BE49-F238E27FC236}">
                <a16:creationId xmlns:a16="http://schemas.microsoft.com/office/drawing/2014/main" id="{5818E6A3-2A70-4CD6-911E-2FDA65FCE0BD}"/>
              </a:ext>
            </a:extLst>
          </p:cNvPr>
          <p:cNvSpPr>
            <a:spLocks noGrp="1"/>
          </p:cNvSpPr>
          <p:nvPr>
            <p:ph type="sldNum" sz="quarter" idx="4"/>
          </p:nvPr>
        </p:nvSpPr>
        <p:spPr/>
        <p:txBody>
          <a:bodyPr/>
          <a:lstStyle/>
          <a:p>
            <a:fld id="{17918391-D411-FE40-AAD7-861AE5233E0E}" type="slidenum">
              <a:rPr lang="en-US" smtClean="0"/>
              <a:pPr/>
              <a:t>47</a:t>
            </a:fld>
            <a:endParaRPr lang="en-US" dirty="0"/>
          </a:p>
        </p:txBody>
      </p:sp>
      <p:sp>
        <p:nvSpPr>
          <p:cNvPr id="3" name="TextBox 2">
            <a:extLst>
              <a:ext uri="{FF2B5EF4-FFF2-40B4-BE49-F238E27FC236}">
                <a16:creationId xmlns:a16="http://schemas.microsoft.com/office/drawing/2014/main" id="{195E6558-6477-43C8-B4B2-49DF309ED6E1}"/>
              </a:ext>
            </a:extLst>
          </p:cNvPr>
          <p:cNvSpPr txBox="1"/>
          <p:nvPr/>
        </p:nvSpPr>
        <p:spPr>
          <a:xfrm>
            <a:off x="240073" y="1765685"/>
            <a:ext cx="8114656" cy="3554819"/>
          </a:xfrm>
          <a:prstGeom prst="rect">
            <a:avLst/>
          </a:prstGeom>
          <a:noFill/>
        </p:spPr>
        <p:txBody>
          <a:bodyPr wrap="square" lIns="0" tIns="0" rIns="0" bIns="0" rtlCol="0">
            <a:spAutoFit/>
          </a:bodyPr>
          <a:lstStyle/>
          <a:p>
            <a:pPr algn="l"/>
            <a:r>
              <a:rPr lang="en-GB" dirty="0">
                <a:latin typeface="Calibri" panose="020F0502020204030204" pitchFamily="34" charset="0"/>
                <a:cs typeface="Calibri" panose="020F0502020204030204" pitchFamily="34" charset="0"/>
              </a:rPr>
              <a:t>A few key concepts:</a:t>
            </a:r>
          </a:p>
          <a:p>
            <a:pPr marL="342900" indent="-34290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Medicine is one of the main </a:t>
            </a:r>
            <a:r>
              <a:rPr lang="en-GB" b="1" dirty="0">
                <a:solidFill>
                  <a:schemeClr val="accent3">
                    <a:lumMod val="75000"/>
                  </a:schemeClr>
                </a:solidFill>
                <a:latin typeface="Calibri" panose="020F0502020204030204" pitchFamily="34" charset="0"/>
                <a:cs typeface="Calibri" panose="020F0502020204030204" pitchFamily="34" charset="0"/>
              </a:rPr>
              <a:t>technology drivers of </a:t>
            </a:r>
            <a:r>
              <a:rPr lang="en-GB" b="1" dirty="0" err="1">
                <a:solidFill>
                  <a:schemeClr val="accent3">
                    <a:lumMod val="75000"/>
                  </a:schemeClr>
                </a:solidFill>
                <a:latin typeface="Calibri" panose="020F0502020204030204" pitchFamily="34" charset="0"/>
                <a:cs typeface="Calibri" panose="020F0502020204030204" pitchFamily="34" charset="0"/>
              </a:rPr>
              <a:t>XXIst</a:t>
            </a:r>
            <a:r>
              <a:rPr lang="en-GB" b="1" dirty="0">
                <a:solidFill>
                  <a:schemeClr val="accent3">
                    <a:lumMod val="75000"/>
                  </a:schemeClr>
                </a:solidFill>
                <a:latin typeface="Calibri" panose="020F0502020204030204" pitchFamily="34" charset="0"/>
                <a:cs typeface="Calibri" panose="020F0502020204030204" pitchFamily="34" charset="0"/>
              </a:rPr>
              <a:t> century</a:t>
            </a:r>
            <a:r>
              <a:rPr lang="en-GB" dirty="0">
                <a:latin typeface="Calibri" panose="020F0502020204030204" pitchFamily="34" charset="0"/>
                <a:cs typeface="Calibri" panose="020F0502020204030204" pitchFamily="34" charset="0"/>
              </a:rPr>
              <a:t>. The development of sophisticated medical tools is generating a fantastic progress in all technologies, and this trend is going to continue (think of the progress over the last 50 years!).</a:t>
            </a:r>
          </a:p>
          <a:p>
            <a:pPr marL="342900" indent="-34290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Research in accelerators has the potential to provide new </a:t>
            </a:r>
            <a:r>
              <a:rPr lang="en-GB" b="1" dirty="0">
                <a:solidFill>
                  <a:srgbClr val="C00000"/>
                </a:solidFill>
                <a:latin typeface="Calibri" panose="020F0502020204030204" pitchFamily="34" charset="0"/>
                <a:cs typeface="Calibri" panose="020F0502020204030204" pitchFamily="34" charset="0"/>
              </a:rPr>
              <a:t>breakthroughs in cancer therapy</a:t>
            </a:r>
            <a:r>
              <a:rPr lang="en-GB" dirty="0">
                <a:latin typeface="Calibri" panose="020F0502020204030204" pitchFamily="34" charset="0"/>
                <a:cs typeface="Calibri" panose="020F0502020204030204" pitchFamily="34" charset="0"/>
              </a:rPr>
              <a:t> based on new techniques that are </a:t>
            </a:r>
            <a:r>
              <a:rPr lang="en-GB" b="1" dirty="0">
                <a:solidFill>
                  <a:srgbClr val="C00000"/>
                </a:solidFill>
                <a:latin typeface="Calibri" panose="020F0502020204030204" pitchFamily="34" charset="0"/>
                <a:cs typeface="Calibri" panose="020F0502020204030204" pitchFamily="34" charset="0"/>
              </a:rPr>
              <a:t>complementary</a:t>
            </a:r>
            <a:r>
              <a:rPr lang="en-GB" dirty="0">
                <a:latin typeface="Calibri" panose="020F0502020204030204" pitchFamily="34" charset="0"/>
                <a:cs typeface="Calibri" panose="020F0502020204030204" pitchFamily="34" charset="0"/>
              </a:rPr>
              <a:t>, with different cost and range of applications. They are going to provide oncologists with an arsenal of instruments to fight different types of cancer.</a:t>
            </a:r>
          </a:p>
          <a:p>
            <a:pPr marL="342900" indent="-34290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The trend is towards </a:t>
            </a:r>
            <a:r>
              <a:rPr lang="en-GB" b="1" dirty="0">
                <a:solidFill>
                  <a:schemeClr val="accent3">
                    <a:lumMod val="75000"/>
                  </a:schemeClr>
                </a:solidFill>
                <a:latin typeface="Calibri" panose="020F0502020204030204" pitchFamily="34" charset="0"/>
                <a:cs typeface="Calibri" panose="020F0502020204030204" pitchFamily="34" charset="0"/>
              </a:rPr>
              <a:t>compact systems</a:t>
            </a:r>
            <a:r>
              <a:rPr lang="en-GB" dirty="0">
                <a:latin typeface="Calibri" panose="020F0502020204030204" pitchFamily="34" charset="0"/>
                <a:cs typeface="Calibri" panose="020F0502020204030204" pitchFamily="34" charset="0"/>
              </a:rPr>
              <a:t>, controlled by </a:t>
            </a:r>
            <a:r>
              <a:rPr lang="en-GB" b="1" dirty="0">
                <a:solidFill>
                  <a:schemeClr val="accent3">
                    <a:lumMod val="75000"/>
                  </a:schemeClr>
                </a:solidFill>
                <a:latin typeface="Calibri" panose="020F0502020204030204" pitchFamily="34" charset="0"/>
                <a:cs typeface="Calibri" panose="020F0502020204030204" pitchFamily="34" charset="0"/>
              </a:rPr>
              <a:t>artificial intelligence </a:t>
            </a:r>
            <a:r>
              <a:rPr lang="en-GB" dirty="0">
                <a:latin typeface="Calibri" panose="020F0502020204030204" pitchFamily="34" charset="0"/>
                <a:cs typeface="Calibri" panose="020F0502020204030204" pitchFamily="34" charset="0"/>
              </a:rPr>
              <a:t>algorithms, that can act at the </a:t>
            </a:r>
            <a:r>
              <a:rPr lang="en-GB" b="1" dirty="0">
                <a:solidFill>
                  <a:srgbClr val="C00000"/>
                </a:solidFill>
                <a:latin typeface="Calibri" panose="020F0502020204030204" pitchFamily="34" charset="0"/>
                <a:cs typeface="Calibri" panose="020F0502020204030204" pitchFamily="34" charset="0"/>
              </a:rPr>
              <a:t>atomic and molecular </a:t>
            </a:r>
            <a:r>
              <a:rPr lang="en-GB" dirty="0">
                <a:latin typeface="Calibri" panose="020F0502020204030204" pitchFamily="34" charset="0"/>
                <a:cs typeface="Calibri" panose="020F0502020204030204" pitchFamily="34" charset="0"/>
              </a:rPr>
              <a:t>level. </a:t>
            </a:r>
            <a:r>
              <a:rPr lang="en-GB" b="1" dirty="0">
                <a:solidFill>
                  <a:srgbClr val="C00000"/>
                </a:solidFill>
                <a:latin typeface="Calibri" panose="020F0502020204030204" pitchFamily="34" charset="0"/>
                <a:cs typeface="Calibri" panose="020F0502020204030204" pitchFamily="34" charset="0"/>
              </a:rPr>
              <a:t>Therapy and diagnostics </a:t>
            </a:r>
            <a:r>
              <a:rPr lang="en-GB" dirty="0">
                <a:latin typeface="Calibri" panose="020F0502020204030204" pitchFamily="34" charset="0"/>
                <a:cs typeface="Calibri" panose="020F0502020204030204" pitchFamily="34" charset="0"/>
              </a:rPr>
              <a:t>are going to be more and more integrated, in the device or via “theragnostic” approaches. </a:t>
            </a:r>
          </a:p>
        </p:txBody>
      </p:sp>
      <p:pic>
        <p:nvPicPr>
          <p:cNvPr id="6" name="Picture 5" descr="A picture containing person, indoor&#10;&#10;Description automatically generated">
            <a:extLst>
              <a:ext uri="{FF2B5EF4-FFF2-40B4-BE49-F238E27FC236}">
                <a16:creationId xmlns:a16="http://schemas.microsoft.com/office/drawing/2014/main" id="{8A40BDDB-2463-4589-92F3-EE7599BE5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485095" y="1883017"/>
            <a:ext cx="3392479" cy="3392479"/>
          </a:xfrm>
          <a:prstGeom prst="rect">
            <a:avLst/>
          </a:prstGeom>
        </p:spPr>
      </p:pic>
      <p:sp>
        <p:nvSpPr>
          <p:cNvPr id="7" name="TextBox 6">
            <a:extLst>
              <a:ext uri="{FF2B5EF4-FFF2-40B4-BE49-F238E27FC236}">
                <a16:creationId xmlns:a16="http://schemas.microsoft.com/office/drawing/2014/main" id="{D3D12060-1134-457B-9DC7-43D443025CAD}"/>
              </a:ext>
            </a:extLst>
          </p:cNvPr>
          <p:cNvSpPr txBox="1"/>
          <p:nvPr/>
        </p:nvSpPr>
        <p:spPr>
          <a:xfrm>
            <a:off x="240072" y="1083972"/>
            <a:ext cx="11342328" cy="553998"/>
          </a:xfrm>
          <a:prstGeom prst="rect">
            <a:avLst/>
          </a:prstGeom>
          <a:noFill/>
        </p:spPr>
        <p:txBody>
          <a:bodyPr wrap="square" lIns="0" tIns="0" rIns="0" bIns="0" rtlCol="0">
            <a:spAutoFit/>
          </a:bodyPr>
          <a:lstStyle/>
          <a:p>
            <a:pPr algn="l"/>
            <a:r>
              <a:rPr lang="en-GB" b="1" dirty="0">
                <a:solidFill>
                  <a:schemeClr val="accent3">
                    <a:lumMod val="75000"/>
                  </a:schemeClr>
                </a:solidFill>
                <a:latin typeface="Calibri" panose="020F0502020204030204" pitchFamily="34" charset="0"/>
                <a:cs typeface="Calibri" panose="020F0502020204030204" pitchFamily="34" charset="0"/>
              </a:rPr>
              <a:t>Proton Therapy, carbon therapy, helium therapy, VHEE, FLASH, BNCT, radioisotopes, theragnostics, targeted alpha therapy, superconductivity, linacs, lasers… </a:t>
            </a:r>
            <a:r>
              <a:rPr lang="en-GB" dirty="0">
                <a:latin typeface="Calibri" panose="020F0502020204030204" pitchFamily="34" charset="0"/>
                <a:cs typeface="Calibri" panose="020F0502020204030204" pitchFamily="34" charset="0"/>
              </a:rPr>
              <a:t>What is going to be the future landscape of our tools to fight cancer ?</a:t>
            </a:r>
          </a:p>
        </p:txBody>
      </p:sp>
      <p:sp>
        <p:nvSpPr>
          <p:cNvPr id="8" name="TextBox 7">
            <a:extLst>
              <a:ext uri="{FF2B5EF4-FFF2-40B4-BE49-F238E27FC236}">
                <a16:creationId xmlns:a16="http://schemas.microsoft.com/office/drawing/2014/main" id="{02B135F6-4A46-4B22-A345-E9ABDCB52EC6}"/>
              </a:ext>
            </a:extLst>
          </p:cNvPr>
          <p:cNvSpPr txBox="1"/>
          <p:nvPr/>
        </p:nvSpPr>
        <p:spPr>
          <a:xfrm>
            <a:off x="482600" y="5480517"/>
            <a:ext cx="10326571" cy="553998"/>
          </a:xfrm>
          <a:prstGeom prst="rect">
            <a:avLst/>
          </a:prstGeom>
          <a:noFill/>
        </p:spPr>
        <p:txBody>
          <a:bodyPr wrap="square" lIns="0" tIns="0" rIns="0" bIns="0" rtlCol="0">
            <a:spAutoFit/>
          </a:bodyPr>
          <a:lstStyle/>
          <a:p>
            <a:pPr algn="l">
              <a:spcBef>
                <a:spcPts val="600"/>
              </a:spcBef>
            </a:pPr>
            <a:r>
              <a:rPr lang="en-GB" b="1" dirty="0">
                <a:solidFill>
                  <a:schemeClr val="accent3">
                    <a:lumMod val="75000"/>
                  </a:schemeClr>
                </a:solidFill>
              </a:rPr>
              <a:t>Particle accelerators will be crucial actors in this technological evolution – what is advanced medicine and technology today will be standard clinical practice tomorrow!</a:t>
            </a:r>
            <a:r>
              <a:rPr lang="en-GB" dirty="0"/>
              <a:t>    </a:t>
            </a:r>
          </a:p>
        </p:txBody>
      </p:sp>
    </p:spTree>
    <p:extLst>
      <p:ext uri="{BB962C8B-B14F-4D97-AF65-F5344CB8AC3E}">
        <p14:creationId xmlns:p14="http://schemas.microsoft.com/office/powerpoint/2010/main" val="288488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86EDE86-EC12-9345-82F6-36BD1B27AF79}" type="slidenum">
              <a:rPr lang="en-GB" smtClean="0">
                <a:solidFill>
                  <a:srgbClr val="0055A0">
                    <a:tint val="75000"/>
                  </a:srgbClr>
                </a:solidFill>
              </a:rPr>
              <a:pPr/>
              <a:t>48</a:t>
            </a:fld>
            <a:endParaRPr lang="en-GB">
              <a:solidFill>
                <a:srgbClr val="0055A0">
                  <a:tint val="75000"/>
                </a:srgb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759" y="705108"/>
            <a:ext cx="8872468" cy="5317188"/>
          </a:xfrm>
          <a:prstGeom prst="rect">
            <a:avLst/>
          </a:prstGeom>
        </p:spPr>
      </p:pic>
      <p:sp>
        <p:nvSpPr>
          <p:cNvPr id="7" name="TextBox 6"/>
          <p:cNvSpPr txBox="1"/>
          <p:nvPr/>
        </p:nvSpPr>
        <p:spPr>
          <a:xfrm>
            <a:off x="9180227" y="5375965"/>
            <a:ext cx="1081888" cy="646331"/>
          </a:xfrm>
          <a:prstGeom prst="rect">
            <a:avLst/>
          </a:prstGeom>
          <a:noFill/>
        </p:spPr>
        <p:txBody>
          <a:bodyPr wrap="square" rtlCol="0">
            <a:spAutoFit/>
          </a:bodyPr>
          <a:lstStyle/>
          <a:p>
            <a:r>
              <a:rPr lang="en-US" dirty="0"/>
              <a:t>Elwood Smith</a:t>
            </a:r>
            <a:endParaRPr lang="en-GB" dirty="0"/>
          </a:p>
        </p:txBody>
      </p:sp>
      <p:sp>
        <p:nvSpPr>
          <p:cNvPr id="2" name="Title 1"/>
          <p:cNvSpPr>
            <a:spLocks noGrp="1"/>
          </p:cNvSpPr>
          <p:nvPr>
            <p:ph type="title"/>
          </p:nvPr>
        </p:nvSpPr>
        <p:spPr/>
        <p:txBody>
          <a:bodyPr/>
          <a:lstStyle/>
          <a:p>
            <a:r>
              <a:rPr lang="en-US" dirty="0"/>
              <a:t>End of Lecture 2</a:t>
            </a:r>
            <a:endParaRPr lang="en-GB" dirty="0"/>
          </a:p>
        </p:txBody>
      </p:sp>
    </p:spTree>
    <p:extLst>
      <p:ext uri="{BB962C8B-B14F-4D97-AF65-F5344CB8AC3E}">
        <p14:creationId xmlns:p14="http://schemas.microsoft.com/office/powerpoint/2010/main" val="18178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5285"/>
          </a:xfrm>
        </p:spPr>
        <p:txBody>
          <a:bodyPr>
            <a:noAutofit/>
          </a:bodyPr>
          <a:lstStyle/>
          <a:p>
            <a:r>
              <a:rPr lang="fr-CH" sz="2800" dirty="0"/>
              <a:t>Modern </a:t>
            </a:r>
            <a:r>
              <a:rPr lang="fr-CH" sz="2800" dirty="0" err="1"/>
              <a:t>accelerators</a:t>
            </a:r>
            <a:r>
              <a:rPr lang="fr-CH" sz="2800" dirty="0"/>
              <a:t> for cancer </a:t>
            </a:r>
            <a:r>
              <a:rPr lang="fr-CH" sz="2800" dirty="0" err="1"/>
              <a:t>treatment</a:t>
            </a:r>
            <a:r>
              <a:rPr lang="fr-CH" sz="2800" dirty="0"/>
              <a:t> and isotope production</a:t>
            </a:r>
            <a:endParaRPr lang="en-GB" sz="2800"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5</a:t>
            </a:fld>
            <a:endParaRPr lang="en-US" dirty="0"/>
          </a:p>
        </p:txBody>
      </p:sp>
      <p:sp>
        <p:nvSpPr>
          <p:cNvPr id="7" name="TextBox 6"/>
          <p:cNvSpPr txBox="1"/>
          <p:nvPr/>
        </p:nvSpPr>
        <p:spPr>
          <a:xfrm>
            <a:off x="553792" y="864483"/>
            <a:ext cx="11243255" cy="3170099"/>
          </a:xfrm>
          <a:prstGeom prst="rect">
            <a:avLst/>
          </a:prstGeom>
          <a:noFill/>
        </p:spPr>
        <p:txBody>
          <a:bodyPr wrap="square" rtlCol="0">
            <a:spAutoFit/>
          </a:bodyPr>
          <a:lstStyle/>
          <a:p>
            <a:pPr defTabSz="457200">
              <a:spcAft>
                <a:spcPts val="600"/>
              </a:spcAft>
            </a:pPr>
            <a:r>
              <a:rPr lang="en-GB" sz="2000" dirty="0">
                <a:solidFill>
                  <a:prstClr val="black"/>
                </a:solidFill>
                <a:latin typeface="Calibri"/>
              </a:rPr>
              <a:t>There are today about 16’000 accelerators in hospitals or working for hospitals, complex devices that have specific requirements, somehow different from a scientific accelerator: </a:t>
            </a:r>
          </a:p>
          <a:p>
            <a:pPr marL="285750" indent="-285750" defTabSz="457200">
              <a:spcAft>
                <a:spcPts val="600"/>
              </a:spcAft>
              <a:buFont typeface="Wingdings" panose="05000000000000000000" pitchFamily="2" charset="2"/>
              <a:buChar char="Ø"/>
            </a:pPr>
            <a:r>
              <a:rPr lang="en-GB" sz="2000" dirty="0">
                <a:solidFill>
                  <a:prstClr val="black"/>
                </a:solidFill>
                <a:latin typeface="Calibri"/>
              </a:rPr>
              <a:t>The beam must be perfectly known, stable and reliable.</a:t>
            </a:r>
          </a:p>
          <a:p>
            <a:pPr marL="285750" indent="-285750" defTabSz="457200">
              <a:spcAft>
                <a:spcPts val="600"/>
              </a:spcAft>
              <a:buFont typeface="Wingdings" panose="05000000000000000000" pitchFamily="2" charset="2"/>
              <a:buChar char="Ø"/>
            </a:pPr>
            <a:r>
              <a:rPr lang="en-GB" sz="2000" dirty="0">
                <a:solidFill>
                  <a:prstClr val="black"/>
                </a:solidFill>
                <a:latin typeface="Calibri"/>
              </a:rPr>
              <a:t>The accelerator (as the radiopharmaceutical unit in case of production of isotopes) have to follow strict Quality Assurance procedures.</a:t>
            </a:r>
          </a:p>
          <a:p>
            <a:pPr defTabSz="457200">
              <a:spcAft>
                <a:spcPts val="600"/>
              </a:spcAft>
            </a:pPr>
            <a:r>
              <a:rPr lang="en-GB" sz="2000" dirty="0">
                <a:solidFill>
                  <a:prstClr val="black"/>
                </a:solidFill>
                <a:latin typeface="Calibri"/>
              </a:rPr>
              <a:t>Example: factor 4 in the complexity and cost of the control system for a medical accelerator as compared to a scientific one.</a:t>
            </a:r>
          </a:p>
          <a:p>
            <a:pPr defTabSz="457200">
              <a:spcAft>
                <a:spcPts val="600"/>
              </a:spcAft>
            </a:pPr>
            <a:r>
              <a:rPr lang="en-GB" sz="2000" dirty="0">
                <a:solidFill>
                  <a:prstClr val="black"/>
                </a:solidFill>
                <a:latin typeface="Calibri"/>
              </a:rPr>
              <a:t>The role of the medical physicist is essential in planning the treatment and in guaranteeing the delivered dose.</a:t>
            </a:r>
          </a:p>
        </p:txBody>
      </p:sp>
      <p:pic>
        <p:nvPicPr>
          <p:cNvPr id="10" name="Picture 9">
            <a:extLst>
              <a:ext uri="{FF2B5EF4-FFF2-40B4-BE49-F238E27FC236}">
                <a16:creationId xmlns:a16="http://schemas.microsoft.com/office/drawing/2014/main" id="{F15F42D4-5DC5-4AA4-8642-C01E32D56A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87333" y="3925774"/>
            <a:ext cx="2990729" cy="2367070"/>
          </a:xfrm>
          <a:prstGeom prst="rect">
            <a:avLst/>
          </a:prstGeom>
        </p:spPr>
      </p:pic>
      <p:pic>
        <p:nvPicPr>
          <p:cNvPr id="11" name="Picture 10" descr="A group of people in a lab&#10;&#10;Description automatically generated with medium confidence">
            <a:extLst>
              <a:ext uri="{FF2B5EF4-FFF2-40B4-BE49-F238E27FC236}">
                <a16:creationId xmlns:a16="http://schemas.microsoft.com/office/drawing/2014/main" id="{C124C14F-835F-4869-A1D7-32E78D2050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8897" y="3957527"/>
            <a:ext cx="3373658" cy="2335317"/>
          </a:xfrm>
          <a:prstGeom prst="rect">
            <a:avLst/>
          </a:prstGeom>
        </p:spPr>
      </p:pic>
      <p:sp>
        <p:nvSpPr>
          <p:cNvPr id="12" name="Arrow: Right 11">
            <a:extLst>
              <a:ext uri="{FF2B5EF4-FFF2-40B4-BE49-F238E27FC236}">
                <a16:creationId xmlns:a16="http://schemas.microsoft.com/office/drawing/2014/main" id="{66B67DD7-2D87-4943-B94E-5A3F69F1A961}"/>
              </a:ext>
            </a:extLst>
          </p:cNvPr>
          <p:cNvSpPr/>
          <p:nvPr/>
        </p:nvSpPr>
        <p:spPr>
          <a:xfrm>
            <a:off x="5172941" y="4196555"/>
            <a:ext cx="1131076" cy="471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CCD03D9-21D9-4100-A648-8670E907DAB4}"/>
              </a:ext>
            </a:extLst>
          </p:cNvPr>
          <p:cNvSpPr txBox="1"/>
          <p:nvPr/>
        </p:nvSpPr>
        <p:spPr>
          <a:xfrm>
            <a:off x="4948770" y="4928781"/>
            <a:ext cx="1579418" cy="1077218"/>
          </a:xfrm>
          <a:prstGeom prst="rect">
            <a:avLst/>
          </a:prstGeom>
          <a:noFill/>
        </p:spPr>
        <p:txBody>
          <a:bodyPr wrap="square" lIns="0" tIns="0" rIns="0" bIns="0" rtlCol="0">
            <a:spAutoFit/>
          </a:bodyPr>
          <a:lstStyle/>
          <a:p>
            <a:pPr algn="l"/>
            <a:r>
              <a:rPr lang="en-GB" sz="1400" i="1" dirty="0"/>
              <a:t>From the early tests at Lawrence’s cyclotron to a modern treatment room at CNAO</a:t>
            </a:r>
          </a:p>
        </p:txBody>
      </p:sp>
    </p:spTree>
    <p:extLst>
      <p:ext uri="{BB962C8B-B14F-4D97-AF65-F5344CB8AC3E}">
        <p14:creationId xmlns:p14="http://schemas.microsoft.com/office/powerpoint/2010/main" val="1122182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5125" y="1027036"/>
            <a:ext cx="3406114" cy="2451846"/>
          </a:xfrm>
          <a:prstGeom prst="rect">
            <a:avLst/>
          </a:prstGeom>
        </p:spPr>
      </p:pic>
      <p:sp>
        <p:nvSpPr>
          <p:cNvPr id="2" name="Title 1"/>
          <p:cNvSpPr>
            <a:spLocks noGrp="1"/>
          </p:cNvSpPr>
          <p:nvPr>
            <p:ph type="title"/>
          </p:nvPr>
        </p:nvSpPr>
        <p:spPr>
          <a:xfrm>
            <a:off x="0" y="0"/>
            <a:ext cx="12192000" cy="875723"/>
          </a:xfrm>
        </p:spPr>
        <p:txBody>
          <a:bodyPr>
            <a:normAutofit/>
          </a:bodyPr>
          <a:lstStyle/>
          <a:p>
            <a:r>
              <a:rPr lang="fr-CH" sz="4000" dirty="0" err="1"/>
              <a:t>Medical</a:t>
            </a:r>
            <a:r>
              <a:rPr lang="fr-CH" sz="4000" dirty="0"/>
              <a:t> </a:t>
            </a:r>
            <a:r>
              <a:rPr lang="fr-CH" sz="4000" dirty="0" err="1"/>
              <a:t>exposure</a:t>
            </a:r>
            <a:r>
              <a:rPr lang="fr-CH" sz="4000" dirty="0"/>
              <a:t> – a </a:t>
            </a:r>
            <a:r>
              <a:rPr lang="fr-CH" sz="4000" dirty="0" err="1"/>
              <a:t>critical</a:t>
            </a:r>
            <a:r>
              <a:rPr lang="fr-CH" sz="4000" dirty="0"/>
              <a:t> issue</a:t>
            </a:r>
            <a:endParaRPr lang="en-GB" sz="4000"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M. Vretenar, Accelerators for Medicine</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6</a:t>
            </a:fld>
            <a:endParaRPr lang="en-US" dirty="0"/>
          </a:p>
        </p:txBody>
      </p:sp>
      <p:sp>
        <p:nvSpPr>
          <p:cNvPr id="7" name="TextBox 6"/>
          <p:cNvSpPr txBox="1"/>
          <p:nvPr/>
        </p:nvSpPr>
        <p:spPr>
          <a:xfrm>
            <a:off x="450761" y="1295918"/>
            <a:ext cx="6658615"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defTabSz="457200">
              <a:spcAft>
                <a:spcPts val="600"/>
              </a:spcAft>
            </a:pPr>
            <a:r>
              <a:rPr lang="en-GB" dirty="0">
                <a:solidFill>
                  <a:prstClr val="black"/>
                </a:solidFill>
                <a:latin typeface="Calibri"/>
              </a:rPr>
              <a:t>Radiation management and control is a key issue in nuclear medicine. </a:t>
            </a:r>
          </a:p>
          <a:p>
            <a:pPr defTabSz="457200">
              <a:spcAft>
                <a:spcPts val="600"/>
              </a:spcAft>
            </a:pPr>
            <a:r>
              <a:rPr lang="en-GB" dirty="0">
                <a:solidFill>
                  <a:prstClr val="black"/>
                </a:solidFill>
                <a:latin typeface="Calibri"/>
              </a:rPr>
              <a:t>- important doses are delivered to patients (comparison risk-benefit) </a:t>
            </a:r>
          </a:p>
          <a:p>
            <a:pPr defTabSz="457200">
              <a:spcAft>
                <a:spcPts val="600"/>
              </a:spcAft>
            </a:pPr>
            <a:r>
              <a:rPr lang="en-GB" dirty="0">
                <a:solidFill>
                  <a:prstClr val="black"/>
                </a:solidFill>
                <a:latin typeface="Calibri"/>
              </a:rPr>
              <a:t>- the dose to medical personnel is subject to strict legal limits.   </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31038" y="3549661"/>
            <a:ext cx="2946879" cy="2659559"/>
          </a:xfrm>
          <a:prstGeom prst="rect">
            <a:avLst/>
          </a:prstGeom>
        </p:spPr>
      </p:pic>
      <p:sp>
        <p:nvSpPr>
          <p:cNvPr id="11" name="TextBox 10"/>
          <p:cNvSpPr txBox="1"/>
          <p:nvPr/>
        </p:nvSpPr>
        <p:spPr>
          <a:xfrm>
            <a:off x="5983052" y="5873633"/>
            <a:ext cx="2133599" cy="430887"/>
          </a:xfrm>
          <a:prstGeom prst="rect">
            <a:avLst/>
          </a:prstGeom>
          <a:noFill/>
        </p:spPr>
        <p:txBody>
          <a:bodyPr wrap="square" rtlCol="0">
            <a:spAutoFit/>
          </a:bodyPr>
          <a:lstStyle/>
          <a:p>
            <a:r>
              <a:rPr lang="fr-CH" sz="1100" i="1" dirty="0"/>
              <a:t>Source: S. Liauw et al., </a:t>
            </a:r>
            <a:r>
              <a:rPr lang="fr-CH" sz="1100" i="1" dirty="0" err="1"/>
              <a:t>Translational</a:t>
            </a:r>
            <a:r>
              <a:rPr lang="fr-CH" sz="1100" i="1" dirty="0"/>
              <a:t> </a:t>
            </a:r>
            <a:r>
              <a:rPr lang="fr-CH" sz="1100" i="1" dirty="0" err="1"/>
              <a:t>Medicine</a:t>
            </a:r>
            <a:r>
              <a:rPr lang="fr-CH" sz="1100" i="1" dirty="0"/>
              <a:t>, 5, 173</a:t>
            </a:r>
            <a:endParaRPr lang="en-GB" sz="1100" i="1" dirty="0"/>
          </a:p>
        </p:txBody>
      </p:sp>
      <p:sp>
        <p:nvSpPr>
          <p:cNvPr id="12" name="TextBox 11"/>
          <p:cNvSpPr txBox="1"/>
          <p:nvPr/>
        </p:nvSpPr>
        <p:spPr>
          <a:xfrm>
            <a:off x="4640899" y="5230687"/>
            <a:ext cx="3406114"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fr-CH" sz="1600" dirty="0"/>
              <a:t>Up to 2000 </a:t>
            </a:r>
            <a:r>
              <a:rPr lang="fr-CH" sz="1600" dirty="0" err="1"/>
              <a:t>mSv</a:t>
            </a:r>
            <a:r>
              <a:rPr lang="fr-CH" sz="1600" dirty="0"/>
              <a:t> </a:t>
            </a:r>
            <a:r>
              <a:rPr lang="fr-CH" sz="1600" dirty="0" err="1"/>
              <a:t>highly</a:t>
            </a:r>
            <a:r>
              <a:rPr lang="fr-CH" sz="1600" dirty="0"/>
              <a:t> </a:t>
            </a:r>
            <a:r>
              <a:rPr lang="fr-CH" sz="1600" dirty="0" err="1"/>
              <a:t>targeted</a:t>
            </a:r>
            <a:r>
              <a:rPr lang="fr-CH" sz="1600" dirty="0"/>
              <a:t> dose in </a:t>
            </a:r>
            <a:r>
              <a:rPr lang="fr-CH" sz="1600" dirty="0" err="1"/>
              <a:t>conventional</a:t>
            </a:r>
            <a:r>
              <a:rPr lang="fr-CH" sz="1600" dirty="0"/>
              <a:t> </a:t>
            </a:r>
            <a:r>
              <a:rPr lang="fr-CH" sz="1600" dirty="0" err="1"/>
              <a:t>radiotherapy</a:t>
            </a:r>
            <a:r>
              <a:rPr lang="fr-CH" sz="1600" dirty="0"/>
              <a:t> !</a:t>
            </a:r>
            <a:endParaRPr lang="en-GB" sz="1600" dirty="0"/>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761" y="3180319"/>
            <a:ext cx="3406114" cy="2718277"/>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7610" y="2712797"/>
            <a:ext cx="3829041" cy="2394690"/>
          </a:xfrm>
          <a:prstGeom prst="rect">
            <a:avLst/>
          </a:prstGeom>
        </p:spPr>
      </p:pic>
      <p:sp>
        <p:nvSpPr>
          <p:cNvPr id="17" name="TextBox 16"/>
          <p:cNvSpPr txBox="1"/>
          <p:nvPr/>
        </p:nvSpPr>
        <p:spPr>
          <a:xfrm>
            <a:off x="707344" y="2793331"/>
            <a:ext cx="1549294" cy="369332"/>
          </a:xfrm>
          <a:prstGeom prst="rect">
            <a:avLst/>
          </a:prstGeom>
          <a:noFill/>
        </p:spPr>
        <p:txBody>
          <a:bodyPr wrap="square" rtlCol="0">
            <a:spAutoFit/>
          </a:bodyPr>
          <a:lstStyle/>
          <a:p>
            <a:r>
              <a:rPr lang="fr-CH" dirty="0"/>
              <a:t>CERN </a:t>
            </a:r>
            <a:r>
              <a:rPr lang="fr-CH" dirty="0" err="1"/>
              <a:t>limits</a:t>
            </a:r>
            <a:endParaRPr lang="en-GB" dirty="0"/>
          </a:p>
        </p:txBody>
      </p:sp>
      <p:sp>
        <p:nvSpPr>
          <p:cNvPr id="19" name="TextBox 18">
            <a:extLst>
              <a:ext uri="{FF2B5EF4-FFF2-40B4-BE49-F238E27FC236}">
                <a16:creationId xmlns:a16="http://schemas.microsoft.com/office/drawing/2014/main" id="{A975A703-6A16-4FDC-B1BC-9E2D7B5964C5}"/>
              </a:ext>
            </a:extLst>
          </p:cNvPr>
          <p:cNvSpPr txBox="1"/>
          <p:nvPr/>
        </p:nvSpPr>
        <p:spPr>
          <a:xfrm>
            <a:off x="9439383" y="190037"/>
            <a:ext cx="2604655" cy="738664"/>
          </a:xfrm>
          <a:prstGeom prst="rect">
            <a:avLst/>
          </a:prstGeom>
          <a:noFill/>
        </p:spPr>
        <p:txBody>
          <a:bodyPr wrap="square">
            <a:spAutoFit/>
          </a:bodyPr>
          <a:lstStyle/>
          <a:p>
            <a:r>
              <a:rPr lang="en-GB" sz="1400" i="1" dirty="0"/>
              <a:t>TCP=</a:t>
            </a:r>
            <a:r>
              <a:rPr lang="en-GB" sz="1400" i="1" dirty="0" err="1"/>
              <a:t>Tumor</a:t>
            </a:r>
            <a:r>
              <a:rPr lang="en-GB" sz="1400" i="1" dirty="0"/>
              <a:t> control probability</a:t>
            </a:r>
          </a:p>
          <a:p>
            <a:r>
              <a:rPr lang="en-GB" sz="1400" i="1" dirty="0"/>
              <a:t>NTCO=normal tissue complication probability</a:t>
            </a:r>
          </a:p>
        </p:txBody>
      </p:sp>
    </p:spTree>
    <p:extLst>
      <p:ext uri="{BB962C8B-B14F-4D97-AF65-F5344CB8AC3E}">
        <p14:creationId xmlns:p14="http://schemas.microsoft.com/office/powerpoint/2010/main" val="1389507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9" y="0"/>
            <a:ext cx="12180181" cy="722764"/>
          </a:xfrm>
        </p:spPr>
        <p:txBody>
          <a:bodyPr>
            <a:normAutofit/>
          </a:bodyPr>
          <a:lstStyle/>
          <a:p>
            <a:r>
              <a:rPr lang="fr-CH" sz="4000" dirty="0"/>
              <a:t>Impact of cancer on world population</a:t>
            </a:r>
            <a:endParaRPr lang="en-GB" sz="4000"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7</a:t>
            </a:fld>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410" y="1696251"/>
            <a:ext cx="5957229" cy="4463727"/>
          </a:xfrm>
          <a:prstGeom prst="rect">
            <a:avLst/>
          </a:prstGeom>
        </p:spPr>
      </p:pic>
      <p:sp>
        <p:nvSpPr>
          <p:cNvPr id="8" name="TextBox 7"/>
          <p:cNvSpPr txBox="1"/>
          <p:nvPr/>
        </p:nvSpPr>
        <p:spPr>
          <a:xfrm>
            <a:off x="7556938" y="2073760"/>
            <a:ext cx="4256690" cy="3708708"/>
          </a:xfrm>
          <a:prstGeom prst="rect">
            <a:avLst/>
          </a:prstGeom>
          <a:noFill/>
        </p:spPr>
        <p:txBody>
          <a:bodyPr wrap="square" rtlCol="0">
            <a:spAutoFit/>
          </a:bodyPr>
          <a:lstStyle/>
          <a:p>
            <a:pPr defTabSz="457200">
              <a:spcAft>
                <a:spcPts val="600"/>
              </a:spcAft>
            </a:pPr>
            <a:r>
              <a:rPr lang="en-GB" sz="2000" dirty="0">
                <a:solidFill>
                  <a:prstClr val="black"/>
                </a:solidFill>
                <a:latin typeface="Calibri"/>
              </a:rPr>
              <a:t>Increase of cancer cases due to:</a:t>
            </a:r>
          </a:p>
          <a:p>
            <a:pPr marL="342900" indent="-342900" defTabSz="457200">
              <a:spcAft>
                <a:spcPts val="600"/>
              </a:spcAft>
              <a:buFont typeface="Wingdings" panose="05000000000000000000" pitchFamily="2" charset="2"/>
              <a:buChar char="Ø"/>
            </a:pPr>
            <a:r>
              <a:rPr lang="en-GB" sz="2000" dirty="0">
                <a:solidFill>
                  <a:prstClr val="black"/>
                </a:solidFill>
                <a:latin typeface="Calibri"/>
              </a:rPr>
              <a:t>Increasing age of population</a:t>
            </a:r>
          </a:p>
          <a:p>
            <a:pPr marL="342900" indent="-342900" defTabSz="457200">
              <a:spcAft>
                <a:spcPts val="600"/>
              </a:spcAft>
              <a:buFont typeface="Wingdings" panose="05000000000000000000" pitchFamily="2" charset="2"/>
              <a:buChar char="Ø"/>
            </a:pPr>
            <a:r>
              <a:rPr lang="en-GB" sz="2000" dirty="0">
                <a:solidFill>
                  <a:prstClr val="black"/>
                </a:solidFill>
                <a:latin typeface="Calibri"/>
              </a:rPr>
              <a:t>Aggressive environmental and living conditions in developing countries.</a:t>
            </a:r>
          </a:p>
          <a:p>
            <a:pPr defTabSz="457200">
              <a:spcAft>
                <a:spcPts val="600"/>
              </a:spcAft>
            </a:pPr>
            <a:r>
              <a:rPr lang="en-GB" sz="2000" dirty="0">
                <a:solidFill>
                  <a:prstClr val="black"/>
                </a:solidFill>
                <a:latin typeface="Calibri"/>
              </a:rPr>
              <a:t>Nowadays, the standard protocol for treatment of most cancers is based on:</a:t>
            </a:r>
          </a:p>
          <a:p>
            <a:pPr marL="342900" indent="-342900" defTabSz="457200">
              <a:spcAft>
                <a:spcPts val="600"/>
              </a:spcAft>
              <a:buFont typeface="+mj-lt"/>
              <a:buAutoNum type="arabicPeriod"/>
            </a:pPr>
            <a:r>
              <a:rPr lang="en-GB" sz="2000" dirty="0">
                <a:solidFill>
                  <a:prstClr val="black"/>
                </a:solidFill>
                <a:latin typeface="Calibri"/>
              </a:rPr>
              <a:t>Surgery</a:t>
            </a:r>
          </a:p>
          <a:p>
            <a:pPr marL="342900" indent="-342900" defTabSz="457200">
              <a:spcAft>
                <a:spcPts val="600"/>
              </a:spcAft>
              <a:buFont typeface="+mj-lt"/>
              <a:buAutoNum type="arabicPeriod"/>
            </a:pPr>
            <a:r>
              <a:rPr lang="en-GB" sz="2000" b="1" dirty="0">
                <a:solidFill>
                  <a:srgbClr val="C00000"/>
                </a:solidFill>
                <a:latin typeface="Calibri"/>
              </a:rPr>
              <a:t>Radiotherapy </a:t>
            </a:r>
            <a:r>
              <a:rPr lang="en-GB" sz="2000" dirty="0">
                <a:solidFill>
                  <a:srgbClr val="104282"/>
                </a:solidFill>
                <a:latin typeface="Calibri"/>
              </a:rPr>
              <a:t>(accelerator-based)</a:t>
            </a:r>
            <a:endParaRPr lang="en-GB" sz="2000" b="1" dirty="0">
              <a:solidFill>
                <a:srgbClr val="C00000"/>
              </a:solidFill>
              <a:latin typeface="Calibri"/>
            </a:endParaRPr>
          </a:p>
          <a:p>
            <a:pPr marL="342900" indent="-342900" defTabSz="457200">
              <a:spcAft>
                <a:spcPts val="600"/>
              </a:spcAft>
              <a:buFont typeface="+mj-lt"/>
              <a:buAutoNum type="arabicPeriod"/>
            </a:pPr>
            <a:r>
              <a:rPr lang="en-GB" sz="2000" dirty="0" err="1">
                <a:solidFill>
                  <a:prstClr val="black"/>
                </a:solidFill>
                <a:latin typeface="Calibri"/>
              </a:rPr>
              <a:t>Chemiotherapy</a:t>
            </a:r>
            <a:endParaRPr lang="en-GB" sz="2000" dirty="0">
              <a:solidFill>
                <a:prstClr val="black"/>
              </a:solidFill>
              <a:latin typeface="Calibri"/>
            </a:endParaRPr>
          </a:p>
          <a:p>
            <a:pPr marL="342900" indent="-342900" defTabSz="457200">
              <a:spcAft>
                <a:spcPts val="600"/>
              </a:spcAft>
              <a:buFont typeface="+mj-lt"/>
              <a:buAutoNum type="arabicPeriod"/>
            </a:pPr>
            <a:r>
              <a:rPr lang="en-GB" sz="2000" dirty="0">
                <a:solidFill>
                  <a:prstClr val="black"/>
                </a:solidFill>
                <a:latin typeface="Calibri"/>
              </a:rPr>
              <a:t>(Immunotherapy)</a:t>
            </a:r>
          </a:p>
        </p:txBody>
      </p:sp>
      <p:sp>
        <p:nvSpPr>
          <p:cNvPr id="9" name="TextBox 8"/>
          <p:cNvSpPr txBox="1"/>
          <p:nvPr/>
        </p:nvSpPr>
        <p:spPr>
          <a:xfrm flipH="1">
            <a:off x="4032714" y="5852201"/>
            <a:ext cx="2927350" cy="307777"/>
          </a:xfrm>
          <a:prstGeom prst="rect">
            <a:avLst/>
          </a:prstGeom>
          <a:noFill/>
        </p:spPr>
        <p:txBody>
          <a:bodyPr wrap="square" rtlCol="0">
            <a:spAutoFit/>
          </a:bodyPr>
          <a:lstStyle/>
          <a:p>
            <a:r>
              <a:rPr lang="fr-CH" sz="1400" i="1" dirty="0"/>
              <a:t>(</a:t>
            </a:r>
            <a:r>
              <a:rPr lang="fr-CH" sz="1400" i="1" dirty="0" err="1"/>
              <a:t>courtesy</a:t>
            </a:r>
            <a:r>
              <a:rPr lang="fr-CH" sz="1400" i="1" dirty="0"/>
              <a:t> M. </a:t>
            </a:r>
            <a:r>
              <a:rPr lang="fr-CH" sz="1400" i="1" dirty="0" err="1"/>
              <a:t>Dosanih</a:t>
            </a:r>
            <a:r>
              <a:rPr lang="fr-CH" sz="1400" i="1" dirty="0"/>
              <a:t>)</a:t>
            </a:r>
            <a:endParaRPr lang="en-GB" sz="1400" i="1" dirty="0"/>
          </a:p>
        </p:txBody>
      </p:sp>
      <p:sp>
        <p:nvSpPr>
          <p:cNvPr id="10" name="TextBox 9"/>
          <p:cNvSpPr txBox="1"/>
          <p:nvPr/>
        </p:nvSpPr>
        <p:spPr>
          <a:xfrm>
            <a:off x="1903198" y="930185"/>
            <a:ext cx="8385604" cy="646331"/>
          </a:xfrm>
          <a:prstGeom prst="rect">
            <a:avLst/>
          </a:prstGeom>
          <a:noFill/>
        </p:spPr>
        <p:txBody>
          <a:bodyPr wrap="square" rtlCol="0">
            <a:spAutoFit/>
          </a:bodyPr>
          <a:lstStyle/>
          <a:p>
            <a:r>
              <a:rPr lang="en-GB" dirty="0"/>
              <a:t>Cancer is the second leading cause of death globally, and was responsible for 8.8 million deaths in 2015. Globally, nearly 1 in 6 deaths is due to cancer (WHO).</a:t>
            </a:r>
          </a:p>
        </p:txBody>
      </p:sp>
    </p:spTree>
    <p:extLst>
      <p:ext uri="{BB962C8B-B14F-4D97-AF65-F5344CB8AC3E}">
        <p14:creationId xmlns:p14="http://schemas.microsoft.com/office/powerpoint/2010/main" val="282670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B54F6E-A8CC-478A-93C3-3920001F22B8}"/>
              </a:ext>
            </a:extLst>
          </p:cNvPr>
          <p:cNvSpPr>
            <a:spLocks noGrp="1"/>
          </p:cNvSpPr>
          <p:nvPr>
            <p:ph type="title"/>
          </p:nvPr>
        </p:nvSpPr>
        <p:spPr/>
        <p:txBody>
          <a:bodyPr/>
          <a:lstStyle/>
          <a:p>
            <a:r>
              <a:rPr lang="en-GB" dirty="0"/>
              <a:t>Treating cancer with particles (photons and ions)</a:t>
            </a:r>
          </a:p>
        </p:txBody>
      </p:sp>
      <p:sp>
        <p:nvSpPr>
          <p:cNvPr id="6" name="Slide Number Placeholder 5">
            <a:extLst>
              <a:ext uri="{FF2B5EF4-FFF2-40B4-BE49-F238E27FC236}">
                <a16:creationId xmlns:a16="http://schemas.microsoft.com/office/drawing/2014/main" id="{40A56A62-6AB5-476E-87A2-F5958F02620E}"/>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12" name="Picture 11" descr="A group of balloons&#10;&#10;Description automatically generated with medium confidence">
            <a:extLst>
              <a:ext uri="{FF2B5EF4-FFF2-40B4-BE49-F238E27FC236}">
                <a16:creationId xmlns:a16="http://schemas.microsoft.com/office/drawing/2014/main" id="{4390C6BB-7673-4EE5-AB17-77EC48DBBA3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21166" y="1498267"/>
            <a:ext cx="1066517" cy="1066517"/>
          </a:xfrm>
          <a:prstGeom prst="rect">
            <a:avLst/>
          </a:prstGeom>
        </p:spPr>
      </p:pic>
      <p:sp>
        <p:nvSpPr>
          <p:cNvPr id="18" name="TextBox 17">
            <a:extLst>
              <a:ext uri="{FF2B5EF4-FFF2-40B4-BE49-F238E27FC236}">
                <a16:creationId xmlns:a16="http://schemas.microsoft.com/office/drawing/2014/main" id="{12969476-BA66-4232-9E1F-793568219668}"/>
              </a:ext>
            </a:extLst>
          </p:cNvPr>
          <p:cNvSpPr txBox="1"/>
          <p:nvPr/>
        </p:nvSpPr>
        <p:spPr>
          <a:xfrm>
            <a:off x="10321166" y="2669200"/>
            <a:ext cx="1319973" cy="553998"/>
          </a:xfrm>
          <a:prstGeom prst="rect">
            <a:avLst/>
          </a:prstGeom>
          <a:noFill/>
        </p:spPr>
        <p:txBody>
          <a:bodyPr wrap="square" lIns="0" tIns="0" rIns="0" bIns="0" rtlCol="0">
            <a:spAutoFit/>
          </a:bodyPr>
          <a:lstStyle/>
          <a:p>
            <a:pPr algn="l"/>
            <a:r>
              <a:rPr lang="fr-CH" b="1" dirty="0">
                <a:latin typeface="Calibri" panose="020F0502020204030204" pitchFamily="34" charset="0"/>
                <a:cs typeface="Calibri" panose="020F0502020204030204" pitchFamily="34" charset="0"/>
              </a:rPr>
              <a:t>Carbon</a:t>
            </a:r>
            <a:r>
              <a:rPr lang="fr-CH" dirty="0">
                <a:latin typeface="Calibri" panose="020F0502020204030204" pitchFamily="34" charset="0"/>
                <a:cs typeface="Calibri" panose="020F0502020204030204" pitchFamily="34" charset="0"/>
              </a:rPr>
              <a:t> ion</a:t>
            </a:r>
          </a:p>
          <a:p>
            <a:pPr algn="l"/>
            <a:r>
              <a:rPr lang="fr-CH" dirty="0">
                <a:latin typeface="Calibri" panose="020F0502020204030204" pitchFamily="34" charset="0"/>
                <a:cs typeface="Calibri" panose="020F0502020204030204" pitchFamily="34" charset="0"/>
              </a:rPr>
              <a:t>mass: 12 m</a:t>
            </a:r>
            <a:r>
              <a:rPr lang="fr-CH" baseline="-25000" dirty="0">
                <a:latin typeface="Calibri" panose="020F0502020204030204" pitchFamily="34" charset="0"/>
                <a:cs typeface="Calibri" panose="020F0502020204030204" pitchFamily="34" charset="0"/>
              </a:rPr>
              <a:t>0</a:t>
            </a:r>
            <a:endParaRPr lang="en-GB" baseline="-250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CEFEE29-62A2-4546-890B-EBE947C68002}"/>
              </a:ext>
            </a:extLst>
          </p:cNvPr>
          <p:cNvSpPr txBox="1"/>
          <p:nvPr/>
        </p:nvSpPr>
        <p:spPr>
          <a:xfrm>
            <a:off x="7107548" y="2669200"/>
            <a:ext cx="1161246" cy="553998"/>
          </a:xfrm>
          <a:prstGeom prst="rect">
            <a:avLst/>
          </a:prstGeom>
          <a:noFill/>
        </p:spPr>
        <p:txBody>
          <a:bodyPr wrap="square" lIns="0" tIns="0" rIns="0" bIns="0" rtlCol="0">
            <a:spAutoFit/>
          </a:bodyPr>
          <a:lstStyle/>
          <a:p>
            <a:pPr algn="l"/>
            <a:r>
              <a:rPr lang="fr-CH" b="1" dirty="0">
                <a:latin typeface="Calibri" panose="020F0502020204030204" pitchFamily="34" charset="0"/>
                <a:cs typeface="Calibri" panose="020F0502020204030204" pitchFamily="34" charset="0"/>
              </a:rPr>
              <a:t>Proton</a:t>
            </a:r>
          </a:p>
          <a:p>
            <a:pPr algn="l"/>
            <a:r>
              <a:rPr lang="fr-CH" dirty="0">
                <a:latin typeface="Calibri" panose="020F0502020204030204" pitchFamily="34" charset="0"/>
                <a:cs typeface="Calibri" panose="020F0502020204030204" pitchFamily="34" charset="0"/>
              </a:rPr>
              <a:t>mass: 1 m</a:t>
            </a:r>
            <a:r>
              <a:rPr lang="fr-CH" baseline="-25000" dirty="0">
                <a:latin typeface="Calibri" panose="020F0502020204030204" pitchFamily="34" charset="0"/>
                <a:cs typeface="Calibri" panose="020F0502020204030204" pitchFamily="34" charset="0"/>
              </a:rPr>
              <a:t>0</a:t>
            </a:r>
            <a:endParaRPr lang="en-GB" baseline="-250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8900813-E6F9-416C-B08B-0DADBF43AAC2}"/>
              </a:ext>
            </a:extLst>
          </p:cNvPr>
          <p:cNvSpPr txBox="1"/>
          <p:nvPr/>
        </p:nvSpPr>
        <p:spPr>
          <a:xfrm>
            <a:off x="5477629" y="2669200"/>
            <a:ext cx="1529595" cy="553998"/>
          </a:xfrm>
          <a:prstGeom prst="rect">
            <a:avLst/>
          </a:prstGeom>
          <a:noFill/>
        </p:spPr>
        <p:txBody>
          <a:bodyPr wrap="square" lIns="0" tIns="0" rIns="0" bIns="0" rtlCol="0">
            <a:spAutoFit/>
          </a:bodyPr>
          <a:lstStyle/>
          <a:p>
            <a:pPr algn="l"/>
            <a:r>
              <a:rPr lang="fr-CH" b="1" dirty="0">
                <a:latin typeface="Calibri" panose="020F0502020204030204" pitchFamily="34" charset="0"/>
                <a:cs typeface="Calibri" panose="020F0502020204030204" pitchFamily="34" charset="0"/>
              </a:rPr>
              <a:t>Photon</a:t>
            </a:r>
            <a:r>
              <a:rPr lang="fr-CH" dirty="0">
                <a:latin typeface="Calibri" panose="020F0502020204030204" pitchFamily="34" charset="0"/>
                <a:cs typeface="Calibri" panose="020F0502020204030204" pitchFamily="34" charset="0"/>
              </a:rPr>
              <a:t> (X-ray)</a:t>
            </a:r>
          </a:p>
          <a:p>
            <a:pPr algn="l"/>
            <a:r>
              <a:rPr lang="fr-CH" dirty="0">
                <a:latin typeface="Calibri" panose="020F0502020204030204" pitchFamily="34" charset="0"/>
                <a:cs typeface="Calibri" panose="020F0502020204030204" pitchFamily="34" charset="0"/>
              </a:rPr>
              <a:t>no mass</a:t>
            </a:r>
            <a:endParaRPr lang="en-GB" baseline="-25000" dirty="0">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4BDE45B3-7164-41E2-8702-9BF2B7622A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6200000">
            <a:off x="5802471" y="2005231"/>
            <a:ext cx="525661" cy="168501"/>
          </a:xfrm>
          <a:prstGeom prst="rect">
            <a:avLst/>
          </a:prstGeom>
        </p:spPr>
      </p:pic>
      <p:sp>
        <p:nvSpPr>
          <p:cNvPr id="30" name="Oval 29">
            <a:extLst>
              <a:ext uri="{FF2B5EF4-FFF2-40B4-BE49-F238E27FC236}">
                <a16:creationId xmlns:a16="http://schemas.microsoft.com/office/drawing/2014/main" id="{CA27A8E3-0AAB-47B4-AA20-B898CA813A92}"/>
              </a:ext>
            </a:extLst>
          </p:cNvPr>
          <p:cNvSpPr/>
          <p:nvPr/>
        </p:nvSpPr>
        <p:spPr>
          <a:xfrm>
            <a:off x="7381449" y="2007463"/>
            <a:ext cx="188874" cy="199844"/>
          </a:xfrm>
          <a:prstGeom prst="ellipse">
            <a:avLst/>
          </a:prstGeom>
          <a:solidFill>
            <a:schemeClr val="accent1">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17E673BB-C56F-42D0-A818-79AD854080B8}"/>
              </a:ext>
            </a:extLst>
          </p:cNvPr>
          <p:cNvSpPr/>
          <p:nvPr/>
        </p:nvSpPr>
        <p:spPr>
          <a:xfrm>
            <a:off x="6744134" y="1814324"/>
            <a:ext cx="205102" cy="5539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3855BCBD-2ED0-4E74-8FB9-426FEC2546FA}"/>
              </a:ext>
            </a:extLst>
          </p:cNvPr>
          <p:cNvSpPr/>
          <p:nvPr/>
        </p:nvSpPr>
        <p:spPr>
          <a:xfrm>
            <a:off x="8031559" y="1814324"/>
            <a:ext cx="205102" cy="5539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CA6C1010-BC1D-B447-1FD8-E2E4F5534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63" y="939404"/>
            <a:ext cx="3633408" cy="2681139"/>
          </a:xfrm>
          <a:prstGeom prst="rect">
            <a:avLst/>
          </a:prstGeom>
        </p:spPr>
      </p:pic>
      <p:sp>
        <p:nvSpPr>
          <p:cNvPr id="9" name="Arrow: Right 8">
            <a:extLst>
              <a:ext uri="{FF2B5EF4-FFF2-40B4-BE49-F238E27FC236}">
                <a16:creationId xmlns:a16="http://schemas.microsoft.com/office/drawing/2014/main" id="{5D415729-F07D-1AAA-BC0B-08DB6E53CC53}"/>
              </a:ext>
            </a:extLst>
          </p:cNvPr>
          <p:cNvSpPr/>
          <p:nvPr/>
        </p:nvSpPr>
        <p:spPr>
          <a:xfrm>
            <a:off x="9641813" y="1804957"/>
            <a:ext cx="205102" cy="55399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E9E562A-2052-7DFE-D3BC-C2552FEBFAC9}"/>
              </a:ext>
            </a:extLst>
          </p:cNvPr>
          <p:cNvSpPr txBox="1"/>
          <p:nvPr/>
        </p:nvSpPr>
        <p:spPr>
          <a:xfrm>
            <a:off x="8503560" y="2669200"/>
            <a:ext cx="1202719" cy="553998"/>
          </a:xfrm>
          <a:prstGeom prst="rect">
            <a:avLst/>
          </a:prstGeom>
          <a:noFill/>
        </p:spPr>
        <p:txBody>
          <a:bodyPr wrap="square" lIns="0" tIns="0" rIns="0" bIns="0" rtlCol="0">
            <a:spAutoFit/>
          </a:bodyPr>
          <a:lstStyle/>
          <a:p>
            <a:pPr algn="l"/>
            <a:r>
              <a:rPr lang="fr-CH" b="1" dirty="0">
                <a:latin typeface="Calibri" panose="020F0502020204030204" pitchFamily="34" charset="0"/>
                <a:cs typeface="Calibri" panose="020F0502020204030204" pitchFamily="34" charset="0"/>
              </a:rPr>
              <a:t>Helium</a:t>
            </a:r>
            <a:r>
              <a:rPr lang="fr-CH" dirty="0">
                <a:latin typeface="Calibri" panose="020F0502020204030204" pitchFamily="34" charset="0"/>
                <a:cs typeface="Calibri" panose="020F0502020204030204" pitchFamily="34" charset="0"/>
              </a:rPr>
              <a:t> ion</a:t>
            </a:r>
          </a:p>
          <a:p>
            <a:pPr algn="l"/>
            <a:r>
              <a:rPr lang="fr-CH" dirty="0">
                <a:latin typeface="Calibri" panose="020F0502020204030204" pitchFamily="34" charset="0"/>
                <a:cs typeface="Calibri" panose="020F0502020204030204" pitchFamily="34" charset="0"/>
              </a:rPr>
              <a:t>mass: 4 m</a:t>
            </a:r>
            <a:r>
              <a:rPr lang="fr-CH" baseline="-25000" dirty="0">
                <a:latin typeface="Calibri" panose="020F0502020204030204" pitchFamily="34" charset="0"/>
                <a:cs typeface="Calibri" panose="020F0502020204030204" pitchFamily="34" charset="0"/>
              </a:rPr>
              <a:t>0</a:t>
            </a:r>
            <a:endParaRPr lang="en-GB" baseline="-25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E54312A9-A4C6-8CED-BF1D-7228C8F9348A}"/>
              </a:ext>
            </a:extLst>
          </p:cNvPr>
          <p:cNvSpPr txBox="1"/>
          <p:nvPr/>
        </p:nvSpPr>
        <p:spPr>
          <a:xfrm>
            <a:off x="4345456" y="1097693"/>
            <a:ext cx="3064184" cy="246221"/>
          </a:xfrm>
          <a:prstGeom prst="rect">
            <a:avLst/>
          </a:prstGeom>
          <a:noFill/>
        </p:spPr>
        <p:txBody>
          <a:bodyPr wrap="square" lIns="0" tIns="0" rIns="0" bIns="0" rtlCol="0">
            <a:spAutoFit/>
          </a:bodyPr>
          <a:lstStyle/>
          <a:p>
            <a:r>
              <a:rPr lang="fr-CH" sz="1600" i="1" dirty="0"/>
              <a:t>m</a:t>
            </a:r>
            <a:r>
              <a:rPr lang="fr-CH" sz="1600" i="1" baseline="-25000" dirty="0"/>
              <a:t>0</a:t>
            </a:r>
            <a:r>
              <a:rPr lang="fr-CH" sz="1600" i="1" dirty="0"/>
              <a:t>= </a:t>
            </a:r>
            <a:r>
              <a:rPr lang="en-GB" sz="1600" i="1" dirty="0"/>
              <a:t>1.67 × 10</a:t>
            </a:r>
            <a:r>
              <a:rPr lang="en-GB" sz="1600" i="1" baseline="30000" dirty="0"/>
              <a:t>-27</a:t>
            </a:r>
            <a:r>
              <a:rPr lang="en-GB" sz="1600" i="1" dirty="0"/>
              <a:t> kilograms</a:t>
            </a:r>
            <a:r>
              <a:rPr lang="fr-CH" sz="1600" i="1" dirty="0"/>
              <a:t> </a:t>
            </a:r>
            <a:endParaRPr lang="en-GB" sz="1600" i="1" baseline="-25000" dirty="0"/>
          </a:p>
        </p:txBody>
      </p:sp>
      <p:pic>
        <p:nvPicPr>
          <p:cNvPr id="4" name="Picture 3">
            <a:extLst>
              <a:ext uri="{FF2B5EF4-FFF2-40B4-BE49-F238E27FC236}">
                <a16:creationId xmlns:a16="http://schemas.microsoft.com/office/drawing/2014/main" id="{8AC66311-B589-45DA-83A7-ADF23CD817B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689117" y="1814324"/>
            <a:ext cx="435980" cy="521464"/>
          </a:xfrm>
          <a:prstGeom prst="rect">
            <a:avLst/>
          </a:prstGeom>
        </p:spPr>
      </p:pic>
      <p:pic>
        <p:nvPicPr>
          <p:cNvPr id="5" name="Picture 4">
            <a:extLst>
              <a:ext uri="{FF2B5EF4-FFF2-40B4-BE49-F238E27FC236}">
                <a16:creationId xmlns:a16="http://schemas.microsoft.com/office/drawing/2014/main" id="{A01EA2C2-35A6-E783-3442-8EC229488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111" y="3910553"/>
            <a:ext cx="3009551" cy="2150918"/>
          </a:xfrm>
          <a:prstGeom prst="rect">
            <a:avLst/>
          </a:prstGeom>
        </p:spPr>
      </p:pic>
      <p:sp>
        <p:nvSpPr>
          <p:cNvPr id="16" name="TextBox 15">
            <a:extLst>
              <a:ext uri="{FF2B5EF4-FFF2-40B4-BE49-F238E27FC236}">
                <a16:creationId xmlns:a16="http://schemas.microsoft.com/office/drawing/2014/main" id="{6E17C2CE-D6EA-9AE2-03DF-C5DD0CEDBE88}"/>
              </a:ext>
            </a:extLst>
          </p:cNvPr>
          <p:cNvSpPr txBox="1"/>
          <p:nvPr/>
        </p:nvSpPr>
        <p:spPr>
          <a:xfrm>
            <a:off x="3530714" y="3556610"/>
            <a:ext cx="8661286" cy="2046714"/>
          </a:xfrm>
          <a:prstGeom prst="rect">
            <a:avLst/>
          </a:prstGeom>
          <a:noFill/>
        </p:spPr>
        <p:txBody>
          <a:bodyPr wrap="square" lIns="0" tIns="0" rIns="0" bIns="0" rtlCol="0">
            <a:spAutoFit/>
          </a:bodyPr>
          <a:lstStyle/>
          <a:p>
            <a:pPr algn="l">
              <a:spcBef>
                <a:spcPts val="600"/>
              </a:spcBef>
            </a:pPr>
            <a:r>
              <a:rPr lang="en-GB" b="1" dirty="0">
                <a:solidFill>
                  <a:schemeClr val="accent3"/>
                </a:solidFill>
                <a:latin typeface="Calibri" panose="020F0502020204030204" pitchFamily="34" charset="0"/>
                <a:cs typeface="Calibri" panose="020F0502020204030204" pitchFamily="34" charset="0"/>
              </a:rPr>
              <a:t>Linear Energy Transfer   </a:t>
            </a:r>
            <a:r>
              <a:rPr lang="en-GB" dirty="0">
                <a:solidFill>
                  <a:schemeClr val="accent3"/>
                </a:solidFill>
                <a:latin typeface="Calibri" panose="020F0502020204030204" pitchFamily="34" charset="0"/>
                <a:cs typeface="Calibri" panose="020F0502020204030204" pitchFamily="34" charset="0"/>
              </a:rPr>
              <a:t>low					         high</a:t>
            </a:r>
          </a:p>
          <a:p>
            <a:pPr algn="l">
              <a:spcBef>
                <a:spcPts val="600"/>
              </a:spcBef>
            </a:pPr>
            <a:r>
              <a:rPr lang="en-GB" b="1" dirty="0">
                <a:solidFill>
                  <a:schemeClr val="accent3"/>
                </a:solidFill>
                <a:latin typeface="Calibri" panose="020F0502020204030204" pitchFamily="34" charset="0"/>
                <a:cs typeface="Calibri" panose="020F0502020204030204" pitchFamily="34" charset="0"/>
              </a:rPr>
              <a:t>Effect on DNA</a:t>
            </a:r>
            <a:r>
              <a:rPr lang="en-GB" b="1" baseline="30000" dirty="0">
                <a:solidFill>
                  <a:schemeClr val="accent3"/>
                </a:solidFill>
                <a:latin typeface="Calibri" panose="020F0502020204030204" pitchFamily="34" charset="0"/>
                <a:cs typeface="Calibri" panose="020F0502020204030204" pitchFamily="34" charset="0"/>
              </a:rPr>
              <a:t>1                        </a:t>
            </a:r>
            <a:r>
              <a:rPr lang="en-GB" dirty="0">
                <a:solidFill>
                  <a:schemeClr val="accent3"/>
                </a:solidFill>
                <a:latin typeface="Calibri" panose="020F0502020204030204" pitchFamily="34" charset="0"/>
                <a:cs typeface="Calibri" panose="020F0502020204030204" pitchFamily="34" charset="0"/>
              </a:rPr>
              <a:t>indirect (via ROS) 		            direct (SSB and DSB)</a:t>
            </a:r>
            <a:endParaRPr lang="en-GB" b="1" baseline="30000" dirty="0">
              <a:solidFill>
                <a:schemeClr val="accent3"/>
              </a:solidFill>
              <a:latin typeface="Calibri" panose="020F0502020204030204" pitchFamily="34" charset="0"/>
              <a:cs typeface="Calibri" panose="020F0502020204030204" pitchFamily="34" charset="0"/>
            </a:endParaRPr>
          </a:p>
          <a:p>
            <a:pPr>
              <a:spcBef>
                <a:spcPts val="600"/>
              </a:spcBef>
            </a:pPr>
            <a:r>
              <a:rPr lang="en-GB" b="1" dirty="0">
                <a:solidFill>
                  <a:schemeClr val="accent3"/>
                </a:solidFill>
                <a:latin typeface="Calibri" panose="020F0502020204030204" pitchFamily="34" charset="0"/>
                <a:cs typeface="Calibri" panose="020F0502020204030204" pitchFamily="34" charset="0"/>
              </a:rPr>
              <a:t>Conformality	        </a:t>
            </a:r>
            <a:r>
              <a:rPr lang="en-GB" dirty="0">
                <a:solidFill>
                  <a:schemeClr val="accent3"/>
                </a:solidFill>
                <a:latin typeface="Calibri" panose="020F0502020204030204" pitchFamily="34" charset="0"/>
                <a:cs typeface="Calibri" panose="020F0502020204030204" pitchFamily="34" charset="0"/>
              </a:rPr>
              <a:t>low			    high		        high + fragm.</a:t>
            </a:r>
          </a:p>
          <a:p>
            <a:pPr algn="l">
              <a:spcBef>
                <a:spcPts val="600"/>
              </a:spcBef>
            </a:pPr>
            <a:r>
              <a:rPr lang="en-GB" b="1" dirty="0">
                <a:solidFill>
                  <a:schemeClr val="accent3"/>
                </a:solidFill>
                <a:latin typeface="Calibri" panose="020F0502020204030204" pitchFamily="34" charset="0"/>
                <a:cs typeface="Calibri" panose="020F0502020204030204" pitchFamily="34" charset="0"/>
              </a:rPr>
              <a:t>Required Energy</a:t>
            </a:r>
            <a:r>
              <a:rPr lang="en-GB" b="1" baseline="30000" dirty="0">
                <a:solidFill>
                  <a:schemeClr val="accent3"/>
                </a:solidFill>
                <a:latin typeface="Calibri" panose="020F0502020204030204" pitchFamily="34" charset="0"/>
                <a:cs typeface="Calibri" panose="020F0502020204030204" pitchFamily="34" charset="0"/>
              </a:rPr>
              <a:t>2                  </a:t>
            </a:r>
            <a:r>
              <a:rPr lang="en-GB" dirty="0">
                <a:solidFill>
                  <a:schemeClr val="accent3"/>
                </a:solidFill>
                <a:latin typeface="Calibri" panose="020F0502020204030204" pitchFamily="34" charset="0"/>
                <a:cs typeface="Calibri" panose="020F0502020204030204" pitchFamily="34" charset="0"/>
              </a:rPr>
              <a:t>low		           medium		        high</a:t>
            </a:r>
            <a:endParaRPr lang="en-GB" b="1" baseline="30000" dirty="0">
              <a:solidFill>
                <a:schemeClr val="accent3"/>
              </a:solidFill>
              <a:latin typeface="Calibri" panose="020F0502020204030204" pitchFamily="34" charset="0"/>
              <a:cs typeface="Calibri" panose="020F0502020204030204" pitchFamily="34" charset="0"/>
            </a:endParaRPr>
          </a:p>
          <a:p>
            <a:pPr algn="l">
              <a:spcBef>
                <a:spcPts val="600"/>
              </a:spcBef>
            </a:pPr>
            <a:r>
              <a:rPr lang="en-GB" b="1" dirty="0">
                <a:solidFill>
                  <a:schemeClr val="accent3"/>
                </a:solidFill>
                <a:latin typeface="Calibri" panose="020F0502020204030204" pitchFamily="34" charset="0"/>
                <a:cs typeface="Calibri" panose="020F0502020204030204" pitchFamily="34" charset="0"/>
              </a:rPr>
              <a:t>Size of accelerator	        </a:t>
            </a:r>
            <a:r>
              <a:rPr lang="en-GB" dirty="0">
                <a:solidFill>
                  <a:schemeClr val="accent3"/>
                </a:solidFill>
                <a:latin typeface="Calibri" panose="020F0502020204030204" pitchFamily="34" charset="0"/>
                <a:cs typeface="Calibri" panose="020F0502020204030204" pitchFamily="34" charset="0"/>
              </a:rPr>
              <a:t>small		      medium		         large</a:t>
            </a:r>
          </a:p>
          <a:p>
            <a:pPr algn="l">
              <a:spcBef>
                <a:spcPts val="600"/>
              </a:spcBef>
            </a:pPr>
            <a:r>
              <a:rPr lang="en-GB" b="1" dirty="0">
                <a:solidFill>
                  <a:schemeClr val="accent3"/>
                </a:solidFill>
                <a:latin typeface="Calibri" panose="020F0502020204030204" pitchFamily="34" charset="0"/>
                <a:cs typeface="Calibri" panose="020F0502020204030204" pitchFamily="34" charset="0"/>
              </a:rPr>
              <a:t>Number of op. units      </a:t>
            </a:r>
            <a:r>
              <a:rPr lang="en-GB" dirty="0">
                <a:solidFill>
                  <a:schemeClr val="accent3"/>
                </a:solidFill>
                <a:latin typeface="Calibri" panose="020F0502020204030204" pitchFamily="34" charset="0"/>
                <a:cs typeface="Calibri" panose="020F0502020204030204" pitchFamily="34" charset="0"/>
              </a:rPr>
              <a:t>~15,000	  108 		0	         14		</a:t>
            </a:r>
          </a:p>
        </p:txBody>
      </p:sp>
      <p:cxnSp>
        <p:nvCxnSpPr>
          <p:cNvPr id="21" name="Straight Arrow Connector 20">
            <a:extLst>
              <a:ext uri="{FF2B5EF4-FFF2-40B4-BE49-F238E27FC236}">
                <a16:creationId xmlns:a16="http://schemas.microsoft.com/office/drawing/2014/main" id="{CD48FE57-9CCD-F8A2-AA77-445344ABF007}"/>
              </a:ext>
            </a:extLst>
          </p:cNvPr>
          <p:cNvCxnSpPr/>
          <p:nvPr/>
        </p:nvCxnSpPr>
        <p:spPr>
          <a:xfrm>
            <a:off x="6540137" y="3744319"/>
            <a:ext cx="3648892"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B07FE7-6DAD-34D0-194C-64C29984A856}"/>
              </a:ext>
            </a:extLst>
          </p:cNvPr>
          <p:cNvCxnSpPr>
            <a:cxnSpLocks/>
          </p:cNvCxnSpPr>
          <p:nvPr/>
        </p:nvCxnSpPr>
        <p:spPr>
          <a:xfrm>
            <a:off x="7458654" y="4097016"/>
            <a:ext cx="1868226"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6F8BCEF-6247-9C42-806D-4CD811B831AA}"/>
              </a:ext>
            </a:extLst>
          </p:cNvPr>
          <p:cNvCxnSpPr>
            <a:cxnSpLocks/>
          </p:cNvCxnSpPr>
          <p:nvPr/>
        </p:nvCxnSpPr>
        <p:spPr>
          <a:xfrm>
            <a:off x="6242426" y="4441004"/>
            <a:ext cx="1868226"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1DC2DF-1EA4-BB56-82E5-BEB437844E40}"/>
              </a:ext>
            </a:extLst>
          </p:cNvPr>
          <p:cNvCxnSpPr>
            <a:cxnSpLocks/>
          </p:cNvCxnSpPr>
          <p:nvPr/>
        </p:nvCxnSpPr>
        <p:spPr>
          <a:xfrm>
            <a:off x="8987118" y="4441004"/>
            <a:ext cx="1245691"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279FBB7-01F1-71AD-E39C-A3B0DC87F538}"/>
              </a:ext>
            </a:extLst>
          </p:cNvPr>
          <p:cNvCxnSpPr>
            <a:cxnSpLocks/>
          </p:cNvCxnSpPr>
          <p:nvPr/>
        </p:nvCxnSpPr>
        <p:spPr>
          <a:xfrm>
            <a:off x="6231974" y="4805228"/>
            <a:ext cx="1456197"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A169F7F-AD51-77E6-337B-5935712F2BF7}"/>
              </a:ext>
            </a:extLst>
          </p:cNvPr>
          <p:cNvCxnSpPr>
            <a:cxnSpLocks/>
          </p:cNvCxnSpPr>
          <p:nvPr/>
        </p:nvCxnSpPr>
        <p:spPr>
          <a:xfrm>
            <a:off x="8689117" y="4796800"/>
            <a:ext cx="1499912"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F5B3394-96FA-A52E-2507-4088200D5867}"/>
              </a:ext>
            </a:extLst>
          </p:cNvPr>
          <p:cNvCxnSpPr>
            <a:cxnSpLocks/>
          </p:cNvCxnSpPr>
          <p:nvPr/>
        </p:nvCxnSpPr>
        <p:spPr>
          <a:xfrm>
            <a:off x="6363788" y="5150905"/>
            <a:ext cx="1045852"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D17C59A-0C6A-36A6-C95A-22347C38AFFD}"/>
              </a:ext>
            </a:extLst>
          </p:cNvPr>
          <p:cNvCxnSpPr>
            <a:cxnSpLocks/>
          </p:cNvCxnSpPr>
          <p:nvPr/>
        </p:nvCxnSpPr>
        <p:spPr>
          <a:xfrm>
            <a:off x="8503560" y="5160406"/>
            <a:ext cx="1685469"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FEC6CFA-8355-82A1-FC94-93529B52411D}"/>
              </a:ext>
            </a:extLst>
          </p:cNvPr>
          <p:cNvSpPr txBox="1"/>
          <p:nvPr/>
        </p:nvSpPr>
        <p:spPr>
          <a:xfrm>
            <a:off x="3145666" y="5716772"/>
            <a:ext cx="8941550" cy="492443"/>
          </a:xfrm>
          <a:prstGeom prst="rect">
            <a:avLst/>
          </a:prstGeom>
          <a:noFill/>
        </p:spPr>
        <p:txBody>
          <a:bodyPr wrap="none" lIns="0" tIns="0" rIns="0" bIns="0" rtlCol="0">
            <a:spAutoFit/>
          </a:bodyPr>
          <a:lstStyle/>
          <a:p>
            <a:pPr algn="l"/>
            <a:r>
              <a:rPr lang="en-GB" sz="1600" baseline="30000" dirty="0"/>
              <a:t>1 </a:t>
            </a:r>
            <a:r>
              <a:rPr lang="en-GB" sz="1600" dirty="0"/>
              <a:t>ROS = Reactive Oxygen Species, SSB = Single Strand Breaking, DSB = Double Strand Breaking</a:t>
            </a:r>
          </a:p>
          <a:p>
            <a:pPr algn="l"/>
            <a:r>
              <a:rPr lang="en-GB" sz="1600" baseline="30000" dirty="0"/>
              <a:t>2</a:t>
            </a:r>
            <a:r>
              <a:rPr lang="en-GB" sz="1600" dirty="0"/>
              <a:t> Energy required for full body penetration (30-35 cm)</a:t>
            </a:r>
          </a:p>
        </p:txBody>
      </p:sp>
    </p:spTree>
    <p:extLst>
      <p:ext uri="{BB962C8B-B14F-4D97-AF65-F5344CB8AC3E}">
        <p14:creationId xmlns:p14="http://schemas.microsoft.com/office/powerpoint/2010/main" val="368007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BE3E5086-2A32-4D3B-2C54-439FAD5FD9B2}"/>
              </a:ext>
            </a:extLst>
          </p:cNvPr>
          <p:cNvSpPr/>
          <p:nvPr/>
        </p:nvSpPr>
        <p:spPr>
          <a:xfrm rot="20953209">
            <a:off x="6416253" y="3850508"/>
            <a:ext cx="1404274" cy="85499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81B33ECF-83A2-42C0-952A-3ACAF4ADB3FB}"/>
              </a:ext>
            </a:extLst>
          </p:cNvPr>
          <p:cNvSpPr txBox="1"/>
          <p:nvPr/>
        </p:nvSpPr>
        <p:spPr>
          <a:xfrm>
            <a:off x="793237" y="4359513"/>
            <a:ext cx="1581697" cy="976403"/>
          </a:xfrm>
          <a:prstGeom prst="rect">
            <a:avLst/>
          </a:prstGeom>
        </p:spPr>
        <p:style>
          <a:lnRef idx="1">
            <a:schemeClr val="accent4"/>
          </a:lnRef>
          <a:fillRef idx="2">
            <a:schemeClr val="accent4"/>
          </a:fillRef>
          <a:effectRef idx="1">
            <a:schemeClr val="accent4"/>
          </a:effectRef>
          <a:fontRef idx="minor">
            <a:schemeClr val="dk1"/>
          </a:fontRef>
        </p:style>
        <p:txBody>
          <a:bodyPr wrap="none" lIns="72000" tIns="72000" rIns="72000" bIns="72000" rtlCol="0">
            <a:spAutoFit/>
          </a:bodyPr>
          <a:lstStyle/>
          <a:p>
            <a:pPr algn="l"/>
            <a:r>
              <a:rPr lang="fr-CH" b="1" dirty="0">
                <a:solidFill>
                  <a:srgbClr val="FF0000"/>
                </a:solidFill>
              </a:rPr>
              <a:t>Linac, X-rays</a:t>
            </a:r>
          </a:p>
          <a:p>
            <a:pPr algn="l"/>
            <a:r>
              <a:rPr lang="fr-CH" dirty="0"/>
              <a:t>~50 m</a:t>
            </a:r>
            <a:r>
              <a:rPr lang="fr-CH" baseline="30000" dirty="0"/>
              <a:t>2</a:t>
            </a:r>
          </a:p>
          <a:p>
            <a:pPr algn="l"/>
            <a:r>
              <a:rPr lang="en-GB" dirty="0"/>
              <a:t>~few M€</a:t>
            </a:r>
          </a:p>
        </p:txBody>
      </p:sp>
      <p:sp>
        <p:nvSpPr>
          <p:cNvPr id="11" name="TextBox 10">
            <a:extLst>
              <a:ext uri="{FF2B5EF4-FFF2-40B4-BE49-F238E27FC236}">
                <a16:creationId xmlns:a16="http://schemas.microsoft.com/office/drawing/2014/main" id="{D60FD81B-3D81-4300-92E0-980B61DFDC01}"/>
              </a:ext>
            </a:extLst>
          </p:cNvPr>
          <p:cNvSpPr txBox="1"/>
          <p:nvPr/>
        </p:nvSpPr>
        <p:spPr>
          <a:xfrm>
            <a:off x="3848980" y="3577678"/>
            <a:ext cx="2210074" cy="976403"/>
          </a:xfrm>
          <a:prstGeom prst="rect">
            <a:avLst/>
          </a:prstGeom>
        </p:spPr>
        <p:style>
          <a:lnRef idx="1">
            <a:schemeClr val="accent4"/>
          </a:lnRef>
          <a:fillRef idx="2">
            <a:schemeClr val="accent4"/>
          </a:fillRef>
          <a:effectRef idx="1">
            <a:schemeClr val="accent4"/>
          </a:effectRef>
          <a:fontRef idx="minor">
            <a:schemeClr val="dk1"/>
          </a:fontRef>
        </p:style>
        <p:txBody>
          <a:bodyPr wrap="none" lIns="72000" tIns="72000" rIns="72000" bIns="72000" rtlCol="0">
            <a:spAutoFit/>
          </a:bodyPr>
          <a:lstStyle/>
          <a:p>
            <a:pPr algn="l"/>
            <a:r>
              <a:rPr lang="fr-CH" b="1" dirty="0">
                <a:solidFill>
                  <a:srgbClr val="FF0000"/>
                </a:solidFill>
              </a:rPr>
              <a:t>Cyclotron, protons</a:t>
            </a:r>
          </a:p>
          <a:p>
            <a:pPr algn="l"/>
            <a:r>
              <a:rPr lang="fr-CH" dirty="0"/>
              <a:t>~500 m</a:t>
            </a:r>
            <a:r>
              <a:rPr lang="fr-CH" baseline="30000" dirty="0"/>
              <a:t>2</a:t>
            </a:r>
          </a:p>
          <a:p>
            <a:pPr algn="l"/>
            <a:r>
              <a:rPr lang="en-GB" dirty="0"/>
              <a:t>~few 10 M€</a:t>
            </a:r>
          </a:p>
        </p:txBody>
      </p:sp>
      <p:pic>
        <p:nvPicPr>
          <p:cNvPr id="14" name="Picture 13">
            <a:extLst>
              <a:ext uri="{FF2B5EF4-FFF2-40B4-BE49-F238E27FC236}">
                <a16:creationId xmlns:a16="http://schemas.microsoft.com/office/drawing/2014/main" id="{438FB8B1-E10E-473B-B84D-F5FECCC363B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13018" y="1015310"/>
            <a:ext cx="2802505" cy="1972133"/>
          </a:xfrm>
          <a:prstGeom prst="rect">
            <a:avLst/>
          </a:prstGeom>
        </p:spPr>
      </p:pic>
      <p:sp>
        <p:nvSpPr>
          <p:cNvPr id="12" name="TextBox 11">
            <a:extLst>
              <a:ext uri="{FF2B5EF4-FFF2-40B4-BE49-F238E27FC236}">
                <a16:creationId xmlns:a16="http://schemas.microsoft.com/office/drawing/2014/main" id="{FAB45A9B-F720-4BCC-97ED-AD2A8A00D772}"/>
              </a:ext>
            </a:extLst>
          </p:cNvPr>
          <p:cNvSpPr txBox="1"/>
          <p:nvPr/>
        </p:nvSpPr>
        <p:spPr>
          <a:xfrm>
            <a:off x="7379366" y="2692890"/>
            <a:ext cx="2953867" cy="976403"/>
          </a:xfrm>
          <a:prstGeom prst="rect">
            <a:avLst/>
          </a:prstGeom>
        </p:spPr>
        <p:style>
          <a:lnRef idx="1">
            <a:schemeClr val="accent4"/>
          </a:lnRef>
          <a:fillRef idx="2">
            <a:schemeClr val="accent4"/>
          </a:fillRef>
          <a:effectRef idx="1">
            <a:schemeClr val="accent4"/>
          </a:effectRef>
          <a:fontRef idx="minor">
            <a:schemeClr val="dk1"/>
          </a:fontRef>
        </p:style>
        <p:txBody>
          <a:bodyPr wrap="none" lIns="72000" tIns="72000" rIns="72000" bIns="72000" rtlCol="0">
            <a:spAutoFit/>
          </a:bodyPr>
          <a:lstStyle/>
          <a:p>
            <a:pPr algn="l"/>
            <a:r>
              <a:rPr lang="fr-CH" b="1" dirty="0">
                <a:solidFill>
                  <a:srgbClr val="FF0000"/>
                </a:solidFill>
              </a:rPr>
              <a:t>Synchrotron, </a:t>
            </a:r>
            <a:r>
              <a:rPr lang="fr-CH" b="1" dirty="0" err="1">
                <a:solidFill>
                  <a:srgbClr val="FF0000"/>
                </a:solidFill>
              </a:rPr>
              <a:t>carbon</a:t>
            </a:r>
            <a:r>
              <a:rPr lang="fr-CH" b="1" dirty="0">
                <a:solidFill>
                  <a:srgbClr val="FF0000"/>
                </a:solidFill>
              </a:rPr>
              <a:t> ions</a:t>
            </a:r>
          </a:p>
          <a:p>
            <a:pPr algn="l"/>
            <a:r>
              <a:rPr lang="fr-CH" dirty="0"/>
              <a:t>~5,000 m</a:t>
            </a:r>
            <a:r>
              <a:rPr lang="fr-CH" baseline="30000" dirty="0"/>
              <a:t>2</a:t>
            </a:r>
          </a:p>
          <a:p>
            <a:pPr algn="l"/>
            <a:r>
              <a:rPr lang="en-GB" dirty="0"/>
              <a:t>&gt;200 M€</a:t>
            </a:r>
          </a:p>
        </p:txBody>
      </p:sp>
      <p:sp>
        <p:nvSpPr>
          <p:cNvPr id="3" name="Title 2">
            <a:extLst>
              <a:ext uri="{FF2B5EF4-FFF2-40B4-BE49-F238E27FC236}">
                <a16:creationId xmlns:a16="http://schemas.microsoft.com/office/drawing/2014/main" id="{CA6E5F58-2191-4185-AB0B-74A3B307334E}"/>
              </a:ext>
            </a:extLst>
          </p:cNvPr>
          <p:cNvSpPr>
            <a:spLocks noGrp="1"/>
          </p:cNvSpPr>
          <p:nvPr>
            <p:ph type="title"/>
          </p:nvPr>
        </p:nvSpPr>
        <p:spPr/>
        <p:txBody>
          <a:bodyPr/>
          <a:lstStyle/>
          <a:p>
            <a:r>
              <a:rPr lang="en-GB" sz="4400" dirty="0"/>
              <a:t>Comparing accelerator designs</a:t>
            </a:r>
          </a:p>
        </p:txBody>
      </p:sp>
      <p:sp>
        <p:nvSpPr>
          <p:cNvPr id="6" name="Slide Number Placeholder 5">
            <a:extLst>
              <a:ext uri="{FF2B5EF4-FFF2-40B4-BE49-F238E27FC236}">
                <a16:creationId xmlns:a16="http://schemas.microsoft.com/office/drawing/2014/main" id="{FA8D0F23-1AF9-4017-9103-1CEDC24015D6}"/>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2" name="Arrow: Right 1">
            <a:extLst>
              <a:ext uri="{FF2B5EF4-FFF2-40B4-BE49-F238E27FC236}">
                <a16:creationId xmlns:a16="http://schemas.microsoft.com/office/drawing/2014/main" id="{6C057FCB-CB21-4E62-B80F-3E79942C0DF8}"/>
              </a:ext>
            </a:extLst>
          </p:cNvPr>
          <p:cNvSpPr/>
          <p:nvPr/>
        </p:nvSpPr>
        <p:spPr>
          <a:xfrm rot="20856888">
            <a:off x="1110100" y="4192262"/>
            <a:ext cx="10048662" cy="61274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a:t>                       Commercially available 		              Specially designed and built                                                             </a:t>
            </a:r>
          </a:p>
        </p:txBody>
      </p:sp>
      <p:pic>
        <p:nvPicPr>
          <p:cNvPr id="13" name="Picture 12">
            <a:extLst>
              <a:ext uri="{FF2B5EF4-FFF2-40B4-BE49-F238E27FC236}">
                <a16:creationId xmlns:a16="http://schemas.microsoft.com/office/drawing/2014/main" id="{5F1EB030-9306-42CB-98C5-D842FF94F37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879068" y="5143259"/>
            <a:ext cx="2862171" cy="1108350"/>
          </a:xfrm>
          <a:prstGeom prst="rect">
            <a:avLst/>
          </a:prstGeom>
        </p:spPr>
      </p:pic>
      <p:pic>
        <p:nvPicPr>
          <p:cNvPr id="15" name="Picture 14">
            <a:extLst>
              <a:ext uri="{FF2B5EF4-FFF2-40B4-BE49-F238E27FC236}">
                <a16:creationId xmlns:a16="http://schemas.microsoft.com/office/drawing/2014/main" id="{2A28A1C0-6030-4C6A-9B52-54041EAD02D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891159" y="2058195"/>
            <a:ext cx="2210074" cy="1482551"/>
          </a:xfrm>
          <a:prstGeom prst="rect">
            <a:avLst/>
          </a:prstGeom>
        </p:spPr>
      </p:pic>
      <p:pic>
        <p:nvPicPr>
          <p:cNvPr id="1026" name="Picture 2" descr="LINAC bunker design overview - Northrop">
            <a:extLst>
              <a:ext uri="{FF2B5EF4-FFF2-40B4-BE49-F238E27FC236}">
                <a16:creationId xmlns:a16="http://schemas.microsoft.com/office/drawing/2014/main" id="{DA36096D-1835-4666-897A-CFF2EE42188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2314803" y="3546609"/>
            <a:ext cx="588802" cy="598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high angle view of a factory&#10;&#10;Description automatically generated with medium confidence">
            <a:extLst>
              <a:ext uri="{FF2B5EF4-FFF2-40B4-BE49-F238E27FC236}">
                <a16:creationId xmlns:a16="http://schemas.microsoft.com/office/drawing/2014/main" id="{DE973FEC-4775-460C-812E-C99FA5B5745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82951" y="1136116"/>
            <a:ext cx="2207117" cy="1329788"/>
          </a:xfrm>
          <a:prstGeom prst="rect">
            <a:avLst/>
          </a:prstGeom>
        </p:spPr>
      </p:pic>
      <p:pic>
        <p:nvPicPr>
          <p:cNvPr id="18" name="Picture 17">
            <a:extLst>
              <a:ext uri="{FF2B5EF4-FFF2-40B4-BE49-F238E27FC236}">
                <a16:creationId xmlns:a16="http://schemas.microsoft.com/office/drawing/2014/main" id="{2DDD3364-9962-4144-BC26-10AB5CE20DA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021313" y="1957000"/>
            <a:ext cx="1926753" cy="1265954"/>
          </a:xfrm>
          <a:prstGeom prst="rect">
            <a:avLst/>
          </a:prstGeom>
        </p:spPr>
      </p:pic>
      <p:sp>
        <p:nvSpPr>
          <p:cNvPr id="19" name="TextBox 18">
            <a:extLst>
              <a:ext uri="{FF2B5EF4-FFF2-40B4-BE49-F238E27FC236}">
                <a16:creationId xmlns:a16="http://schemas.microsoft.com/office/drawing/2014/main" id="{53C7F442-B5FB-4470-B6C9-A880E6006BCE}"/>
              </a:ext>
            </a:extLst>
          </p:cNvPr>
          <p:cNvSpPr txBox="1"/>
          <p:nvPr/>
        </p:nvSpPr>
        <p:spPr>
          <a:xfrm>
            <a:off x="5297705" y="1880345"/>
            <a:ext cx="798295" cy="169277"/>
          </a:xfrm>
          <a:prstGeom prst="rect">
            <a:avLst/>
          </a:prstGeom>
          <a:noFill/>
        </p:spPr>
        <p:txBody>
          <a:bodyPr wrap="none" lIns="0" tIns="0" rIns="0" bIns="0" rtlCol="0">
            <a:spAutoFit/>
          </a:bodyPr>
          <a:lstStyle/>
          <a:p>
            <a:pPr algn="l"/>
            <a:r>
              <a:rPr lang="en-GB" sz="1100" i="1" dirty="0"/>
              <a:t>courtesy IBA</a:t>
            </a:r>
          </a:p>
        </p:txBody>
      </p:sp>
      <p:pic>
        <p:nvPicPr>
          <p:cNvPr id="22" name="Picture 21">
            <a:extLst>
              <a:ext uri="{FF2B5EF4-FFF2-40B4-BE49-F238E27FC236}">
                <a16:creationId xmlns:a16="http://schemas.microsoft.com/office/drawing/2014/main" id="{F5900BDA-EA05-476E-96E6-BDFE25C9E831}"/>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79344" y="2907769"/>
            <a:ext cx="1898931" cy="1265954"/>
          </a:xfrm>
          <a:prstGeom prst="rect">
            <a:avLst/>
          </a:prstGeom>
        </p:spPr>
      </p:pic>
      <p:sp>
        <p:nvSpPr>
          <p:cNvPr id="20" name="TextBox 19">
            <a:extLst>
              <a:ext uri="{FF2B5EF4-FFF2-40B4-BE49-F238E27FC236}">
                <a16:creationId xmlns:a16="http://schemas.microsoft.com/office/drawing/2014/main" id="{54AD8027-EAA1-46CE-8CEF-A0B1E83D1D20}"/>
              </a:ext>
            </a:extLst>
          </p:cNvPr>
          <p:cNvSpPr txBox="1"/>
          <p:nvPr/>
        </p:nvSpPr>
        <p:spPr>
          <a:xfrm>
            <a:off x="80059" y="892695"/>
            <a:ext cx="6308549" cy="984885"/>
          </a:xfrm>
          <a:prstGeom prst="rect">
            <a:avLst/>
          </a:prstGeom>
          <a:noFill/>
        </p:spPr>
        <p:txBody>
          <a:bodyPr wrap="square" rtlCol="0">
            <a:spAutoFit/>
          </a:bodyPr>
          <a:lstStyle/>
          <a:p>
            <a:pPr>
              <a:spcAft>
                <a:spcPts val="600"/>
              </a:spcAft>
            </a:pPr>
            <a:r>
              <a:rPr lang="en-US" altLang="en-US" sz="2000" dirty="0">
                <a:solidFill>
                  <a:srgbClr val="004197"/>
                </a:solidFill>
              </a:rPr>
              <a:t>Ions deliver more energy to the tissues but </a:t>
            </a:r>
            <a:r>
              <a:rPr lang="en-US" altLang="en-US" sz="2000" dirty="0">
                <a:solidFill>
                  <a:srgbClr val="FF0000"/>
                </a:solidFill>
              </a:rPr>
              <a:t>need more energy to enter the body </a:t>
            </a:r>
            <a:r>
              <a:rPr lang="en-US" altLang="en-US" sz="2000" dirty="0">
                <a:solidFill>
                  <a:srgbClr val="004197"/>
                </a:solidFill>
              </a:rPr>
              <a:t>→ </a:t>
            </a:r>
            <a:r>
              <a:rPr lang="en-US" altLang="en-US" dirty="0">
                <a:solidFill>
                  <a:srgbClr val="FF0000"/>
                </a:solidFill>
              </a:rPr>
              <a:t>factor 2.8 </a:t>
            </a:r>
            <a:r>
              <a:rPr lang="en-US" altLang="en-US" dirty="0">
                <a:solidFill>
                  <a:srgbClr val="004197"/>
                </a:solidFill>
              </a:rPr>
              <a:t>in accelerator diameter going from protons to carbon</a:t>
            </a:r>
          </a:p>
        </p:txBody>
      </p:sp>
      <p:sp>
        <p:nvSpPr>
          <p:cNvPr id="5" name="Rectangle 4">
            <a:extLst>
              <a:ext uri="{FF2B5EF4-FFF2-40B4-BE49-F238E27FC236}">
                <a16:creationId xmlns:a16="http://schemas.microsoft.com/office/drawing/2014/main" id="{615C4BFD-C7D5-3E83-EC6E-A60F0A7D8E1B}"/>
              </a:ext>
            </a:extLst>
          </p:cNvPr>
          <p:cNvSpPr/>
          <p:nvPr/>
        </p:nvSpPr>
        <p:spPr>
          <a:xfrm>
            <a:off x="7379366" y="4829285"/>
            <a:ext cx="4482480" cy="1554270"/>
          </a:xfrm>
          <a:prstGeom prst="rect">
            <a:avLst/>
          </a:prstGeom>
        </p:spPr>
        <p:txBody>
          <a:bodyPr wrap="square" lIns="68579" tIns="34289" rIns="68579" bIns="34289">
            <a:spAutoFit/>
          </a:bodyPr>
          <a:lstStyle/>
          <a:p>
            <a:r>
              <a:rPr lang="en-GB" sz="1500" dirty="0">
                <a:sym typeface="Wingdings"/>
              </a:rPr>
              <a:t>R</a:t>
            </a:r>
            <a:r>
              <a:rPr lang="en-GB" sz="1500" dirty="0"/>
              <a:t>ange: max. 300 mm (Bragg Peak)</a:t>
            </a:r>
          </a:p>
          <a:p>
            <a:pPr marL="270266">
              <a:spcBef>
                <a:spcPts val="450"/>
              </a:spcBef>
            </a:pPr>
            <a:r>
              <a:rPr lang="en-GB" sz="1800" dirty="0">
                <a:solidFill>
                  <a:srgbClr val="FF0000"/>
                </a:solidFill>
              </a:rPr>
              <a:t>Protons: </a:t>
            </a:r>
            <a:r>
              <a:rPr lang="en-GB" sz="1800" dirty="0"/>
              <a:t>220 MeV  (max. B</a:t>
            </a:r>
            <a:r>
              <a:rPr lang="en-GB" sz="1800" dirty="0">
                <a:latin typeface="Symbol" charset="2"/>
                <a:cs typeface="Symbol" charset="2"/>
              </a:rPr>
              <a:t>r</a:t>
            </a:r>
            <a:r>
              <a:rPr lang="en-GB" sz="1800" dirty="0"/>
              <a:t> = 2.4 Tm )</a:t>
            </a:r>
          </a:p>
          <a:p>
            <a:pPr marL="270266">
              <a:spcBef>
                <a:spcPts val="450"/>
              </a:spcBef>
            </a:pPr>
            <a:r>
              <a:rPr lang="en-GB" dirty="0">
                <a:solidFill>
                  <a:srgbClr val="FF0000"/>
                </a:solidFill>
              </a:rPr>
              <a:t>Helium: </a:t>
            </a:r>
            <a:r>
              <a:rPr lang="en-GB" dirty="0"/>
              <a:t>220 MeV/u (max. B</a:t>
            </a:r>
            <a:r>
              <a:rPr lang="en-GB" dirty="0">
                <a:latin typeface="Symbol" charset="2"/>
                <a:cs typeface="Symbol" charset="2"/>
              </a:rPr>
              <a:t>r</a:t>
            </a:r>
            <a:r>
              <a:rPr lang="en-GB" dirty="0"/>
              <a:t> = 4.5 Tm )</a:t>
            </a:r>
          </a:p>
          <a:p>
            <a:pPr marL="270266">
              <a:spcBef>
                <a:spcPts val="450"/>
              </a:spcBef>
            </a:pPr>
            <a:r>
              <a:rPr lang="en-GB" sz="1800" dirty="0">
                <a:solidFill>
                  <a:srgbClr val="FF0000"/>
                </a:solidFill>
              </a:rPr>
              <a:t>Carbon: </a:t>
            </a:r>
            <a:r>
              <a:rPr lang="en-GB" sz="1800" dirty="0"/>
              <a:t>400 MeV/u (max. B</a:t>
            </a:r>
            <a:r>
              <a:rPr lang="en-GB" sz="1800" dirty="0">
                <a:latin typeface="Symbol" charset="2"/>
                <a:cs typeface="Symbol" charset="2"/>
              </a:rPr>
              <a:t>r</a:t>
            </a:r>
            <a:r>
              <a:rPr lang="en-GB" sz="1800" dirty="0"/>
              <a:t> = 6.3 Tm)</a:t>
            </a:r>
          </a:p>
          <a:p>
            <a:pPr marL="79770"/>
            <a:endParaRPr lang="en-GB" sz="1500" dirty="0"/>
          </a:p>
        </p:txBody>
      </p:sp>
      <p:cxnSp>
        <p:nvCxnSpPr>
          <p:cNvPr id="9" name="Straight Arrow Connector 8">
            <a:extLst>
              <a:ext uri="{FF2B5EF4-FFF2-40B4-BE49-F238E27FC236}">
                <a16:creationId xmlns:a16="http://schemas.microsoft.com/office/drawing/2014/main" id="{03AE12CC-9938-BEAD-BC92-D9B6287D9CCB}"/>
              </a:ext>
            </a:extLst>
          </p:cNvPr>
          <p:cNvCxnSpPr>
            <a:cxnSpLocks/>
          </p:cNvCxnSpPr>
          <p:nvPr/>
        </p:nvCxnSpPr>
        <p:spPr>
          <a:xfrm flipH="1" flipV="1">
            <a:off x="7818383" y="4372344"/>
            <a:ext cx="653735" cy="154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A94ADEE-D018-EFEC-74AC-27FB6AD413B1}"/>
              </a:ext>
            </a:extLst>
          </p:cNvPr>
          <p:cNvSpPr txBox="1"/>
          <p:nvPr/>
        </p:nvSpPr>
        <p:spPr>
          <a:xfrm>
            <a:off x="8607764" y="4449579"/>
            <a:ext cx="2422920" cy="215444"/>
          </a:xfrm>
          <a:prstGeom prst="rect">
            <a:avLst/>
          </a:prstGeom>
          <a:noFill/>
        </p:spPr>
        <p:txBody>
          <a:bodyPr wrap="square" lIns="0" tIns="0" rIns="0" bIns="0" rtlCol="0">
            <a:spAutoFit/>
          </a:bodyPr>
          <a:lstStyle/>
          <a:p>
            <a:pPr algn="l"/>
            <a:r>
              <a:rPr lang="en-GB" sz="1400" i="1" dirty="0"/>
              <a:t>Space for translational R&amp;D</a:t>
            </a:r>
          </a:p>
        </p:txBody>
      </p:sp>
    </p:spTree>
    <p:extLst>
      <p:ext uri="{BB962C8B-B14F-4D97-AF65-F5344CB8AC3E}">
        <p14:creationId xmlns:p14="http://schemas.microsoft.com/office/powerpoint/2010/main" val="391064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16-9.pptx" id="{86E68773-CEFA-BA4D-AD6B-7D2DD58A86F6}" vid="{4DAB3E11-99D4-334F-AE04-8386311CDC28}"/>
    </a:ext>
  </a:extLst>
</a:theme>
</file>

<file path=ppt/theme/theme2.xml><?xml version="1.0" encoding="utf-8"?>
<a:theme xmlns:a="http://schemas.openxmlformats.org/drawingml/2006/main" name="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Corporate16-9</Template>
  <TotalTime>62003</TotalTime>
  <Words>5977</Words>
  <Application>Microsoft Office PowerPoint</Application>
  <PresentationFormat>Widescreen</PresentationFormat>
  <Paragraphs>642</Paragraphs>
  <Slides>48</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Arial</vt:lpstr>
      <vt:lpstr>Calibri</vt:lpstr>
      <vt:lpstr>Calibri Light</vt:lpstr>
      <vt:lpstr>CMU Sans Serif</vt:lpstr>
      <vt:lpstr>Symbol</vt:lpstr>
      <vt:lpstr>Wingdings</vt:lpstr>
      <vt:lpstr>Office Theme</vt:lpstr>
      <vt:lpstr>Retrospettivo</vt:lpstr>
      <vt:lpstr>Accelerators for Society – lecture 2 </vt:lpstr>
      <vt:lpstr>Medical applications of accelerators</vt:lpstr>
      <vt:lpstr>Particle accelerators: a formidable tool for medicine</vt:lpstr>
      <vt:lpstr>Medicine at the first accelerators</vt:lpstr>
      <vt:lpstr>Modern accelerators for cancer treatment and isotope production</vt:lpstr>
      <vt:lpstr>Medical exposure – a critical issue</vt:lpstr>
      <vt:lpstr>Impact of cancer on world population</vt:lpstr>
      <vt:lpstr>Treating cancer with particles (photons and ions)</vt:lpstr>
      <vt:lpstr>Comparing accelerator designs</vt:lpstr>
      <vt:lpstr>1. Radiation therapy</vt:lpstr>
      <vt:lpstr>The most successful accelerator</vt:lpstr>
      <vt:lpstr>Modern radiotherapy </vt:lpstr>
      <vt:lpstr>2 – Hadron therapy (protons and ions)</vt:lpstr>
      <vt:lpstr>Treating cancer with particle beams</vt:lpstr>
      <vt:lpstr>The rise of proton and ion therapy  </vt:lpstr>
      <vt:lpstr>Particle therapy in Europe</vt:lpstr>
      <vt:lpstr>The Bragg peak is not all…</vt:lpstr>
      <vt:lpstr>Particle therapy: an ongoing debate</vt:lpstr>
      <vt:lpstr>Proton therapy accelerators: cyclotrons</vt:lpstr>
      <vt:lpstr>Synchrotrons for proton and ion therapy</vt:lpstr>
      <vt:lpstr>Ion therapy: from photons to protons to ions</vt:lpstr>
      <vt:lpstr>Ion therapy: accelerator challenges</vt:lpstr>
      <vt:lpstr>   New technologies for ion therapy accelerators</vt:lpstr>
      <vt:lpstr>A strategy for CERN: the Next Ion Medical Machine Study</vt:lpstr>
      <vt:lpstr>Four avenues to future ion therapy: the NIMMS Work Packages</vt:lpstr>
      <vt:lpstr>Superconducting magnets for synchrotrons and gantries </vt:lpstr>
      <vt:lpstr>The compact superconducting synchrotron</vt:lpstr>
      <vt:lpstr>The carbon linac</vt:lpstr>
      <vt:lpstr>Gantries: superconducting ion gantry, gatoroid</vt:lpstr>
      <vt:lpstr>Outside NIMMS: FLASH with high energy electrons</vt:lpstr>
      <vt:lpstr>New “disruptive” directions: the ITRF design</vt:lpstr>
      <vt:lpstr>New proposed facilities</vt:lpstr>
      <vt:lpstr>The SEEIIST initiative</vt:lpstr>
      <vt:lpstr>The SEEIIST ion therapy and research facility</vt:lpstr>
      <vt:lpstr>Helium beams for cancer treatment</vt:lpstr>
      <vt:lpstr>Main features of a helium therapy facility</vt:lpstr>
      <vt:lpstr>Helium facility layout</vt:lpstr>
      <vt:lpstr>The proposed helium facility for the Baltic States</vt:lpstr>
      <vt:lpstr>3 – electrons and neutrons</vt:lpstr>
      <vt:lpstr>Electrons: IORT and VHEE</vt:lpstr>
      <vt:lpstr>Neutrons: Boron Neutron Capture Therapy (BNCT)</vt:lpstr>
      <vt:lpstr>4- Radioisotopes – imaging and therapy</vt:lpstr>
      <vt:lpstr>Radioisotope-based tomographies</vt:lpstr>
      <vt:lpstr>The isotope production and distribution scheme</vt:lpstr>
      <vt:lpstr>Linear accelerator for radioisotope production</vt:lpstr>
      <vt:lpstr>Theragnostics</vt:lpstr>
      <vt:lpstr>Some conclusions: looking into the future</vt:lpstr>
      <vt:lpstr>End of Lecture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CERN Next Ion Medical Machine Study: towards a new generation of accelerators for cancer therapy</dc:title>
  <dc:creator>Maurizio Vretenar</dc:creator>
  <cp:lastModifiedBy>Maurizio Vretenar</cp:lastModifiedBy>
  <cp:revision>1775</cp:revision>
  <dcterms:created xsi:type="dcterms:W3CDTF">2020-10-05T08:58:48Z</dcterms:created>
  <dcterms:modified xsi:type="dcterms:W3CDTF">2023-06-30T09:14:21Z</dcterms:modified>
</cp:coreProperties>
</file>