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1"/>
    <p:sldMasterId id="2147483676" r:id="rId2"/>
  </p:sldMasterIdLst>
  <p:notesMasterIdLst>
    <p:notesMasterId r:id="rId43"/>
  </p:notesMasterIdLst>
  <p:handoutMasterIdLst>
    <p:handoutMasterId r:id="rId44"/>
  </p:handoutMasterIdLst>
  <p:sldIdLst>
    <p:sldId id="259" r:id="rId3"/>
    <p:sldId id="838" r:id="rId4"/>
    <p:sldId id="406" r:id="rId5"/>
    <p:sldId id="839" r:id="rId6"/>
    <p:sldId id="726" r:id="rId7"/>
    <p:sldId id="710" r:id="rId8"/>
    <p:sldId id="711" r:id="rId9"/>
    <p:sldId id="712" r:id="rId10"/>
    <p:sldId id="258" r:id="rId11"/>
    <p:sldId id="810" r:id="rId12"/>
    <p:sldId id="2331" r:id="rId13"/>
    <p:sldId id="809" r:id="rId14"/>
    <p:sldId id="582" r:id="rId15"/>
    <p:sldId id="811" r:id="rId16"/>
    <p:sldId id="812" r:id="rId17"/>
    <p:sldId id="822" r:id="rId18"/>
    <p:sldId id="813" r:id="rId19"/>
    <p:sldId id="814" r:id="rId20"/>
    <p:sldId id="396" r:id="rId21"/>
    <p:sldId id="398" r:id="rId22"/>
    <p:sldId id="2337" r:id="rId23"/>
    <p:sldId id="2333" r:id="rId24"/>
    <p:sldId id="817" r:id="rId25"/>
    <p:sldId id="824" r:id="rId26"/>
    <p:sldId id="818" r:id="rId27"/>
    <p:sldId id="411" r:id="rId28"/>
    <p:sldId id="823" r:id="rId29"/>
    <p:sldId id="707" r:id="rId30"/>
    <p:sldId id="819" r:id="rId31"/>
    <p:sldId id="825" r:id="rId32"/>
    <p:sldId id="737" r:id="rId33"/>
    <p:sldId id="831" r:id="rId34"/>
    <p:sldId id="748" r:id="rId35"/>
    <p:sldId id="2335" r:id="rId36"/>
    <p:sldId id="2334" r:id="rId37"/>
    <p:sldId id="674" r:id="rId38"/>
    <p:sldId id="2336" r:id="rId39"/>
    <p:sldId id="724" r:id="rId40"/>
    <p:sldId id="722" r:id="rId41"/>
    <p:sldId id="31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3030"/>
    <a:srgbClr val="2F2F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712" autoAdjust="0"/>
  </p:normalViewPr>
  <p:slideViewPr>
    <p:cSldViewPr snapToGrid="0" snapToObjects="1">
      <p:cViewPr varScale="1">
        <p:scale>
          <a:sx n="61" d="100"/>
          <a:sy n="61" d="100"/>
        </p:scale>
        <p:origin x="820" y="52"/>
      </p:cViewPr>
      <p:guideLst/>
    </p:cSldViewPr>
  </p:slideViewPr>
  <p:outlineViewPr>
    <p:cViewPr>
      <p:scale>
        <a:sx n="33" d="100"/>
        <a:sy n="33" d="100"/>
      </p:scale>
      <p:origin x="0" y="-4224"/>
    </p:cViewPr>
  </p:outlineViewPr>
  <p:notesTextViewPr>
    <p:cViewPr>
      <p:scale>
        <a:sx n="3" d="2"/>
        <a:sy n="3" d="2"/>
      </p:scale>
      <p:origin x="0" y="0"/>
    </p:cViewPr>
  </p:notesTextViewPr>
  <p:sorterViewPr>
    <p:cViewPr>
      <p:scale>
        <a:sx n="66" d="100"/>
        <a:sy n="66" d="100"/>
      </p:scale>
      <p:origin x="0" y="-12728"/>
    </p:cViewPr>
  </p:sorterViewPr>
  <p:notesViewPr>
    <p:cSldViewPr snapToGrid="0" snapToObjects="1" showGuides="1">
      <p:cViewPr varScale="1">
        <p:scale>
          <a:sx n="145" d="100"/>
          <a:sy n="145"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6/28/2023</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6/28/2023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B0EE9E-52B8-AA4F-8DD5-ED0FB4E5CBCC}" type="slidenum">
              <a:rPr lang="en-US" smtClean="0"/>
              <a:t>1</a:t>
            </a:fld>
            <a:endParaRPr lang="en-US"/>
          </a:p>
        </p:txBody>
      </p:sp>
    </p:spTree>
    <p:extLst>
      <p:ext uri="{BB962C8B-B14F-4D97-AF65-F5344CB8AC3E}">
        <p14:creationId xmlns:p14="http://schemas.microsoft.com/office/powerpoint/2010/main" val="30878148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31798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23793A62-AA7E-5A4D-A43E-DF1B3593C4E5}" type="datetime1">
              <a:rPr lang="en-US" smtClean="0"/>
              <a:t>6/28/2023</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23793A62-AA7E-5A4D-A43E-DF1B3593C4E5}" type="datetime1">
              <a:rPr lang="en-US" smtClean="0"/>
              <a:t>6/28/2023</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23793A62-AA7E-5A4D-A43E-DF1B3593C4E5}" type="datetime1">
              <a:rPr lang="en-US" smtClean="0"/>
              <a:t>6/28/2023</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fld id="{23793A62-AA7E-5A4D-A43E-DF1B3593C4E5}" type="datetime1">
              <a:rPr lang="en-US" smtClean="0"/>
              <a:t>6/28/2023</a:t>
            </a:fld>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D35BE112-10C7-F548-91D2-DD3128654F33}"/>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23793A62-AA7E-5A4D-A43E-DF1B3593C4E5}" type="datetime1">
              <a:rPr lang="en-US" smtClean="0"/>
              <a:t>6/28/2023</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Presenter | Presentation Title</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23793A62-AA7E-5A4D-A43E-DF1B3593C4E5}" type="datetime1">
              <a:rPr lang="en-US" smtClean="0"/>
              <a:t>6/28/2023</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Presenter | Presentation Title</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23793A62-AA7E-5A4D-A43E-DF1B3593C4E5}" type="datetime1">
              <a:rPr lang="en-US" smtClean="0"/>
              <a:t>6/28/2023</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Presenter | Presentation Title</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23793A62-AA7E-5A4D-A43E-DF1B3593C4E5}" type="datetime1">
              <a:rPr lang="en-US" smtClean="0"/>
              <a:t>6/28/2023</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Presenter | Presentation Title</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US"/>
              <a:t>Presenter | Presentation Title</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a:t>Presenter | Presentation Title</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dirty="0"/>
              <a:t>M. Vretenar | NIMMS</a:t>
            </a:r>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a:t>Presenter | Presentation Title</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33493"/>
            <a:ext cx="10969139" cy="722764"/>
          </a:xfrm>
        </p:spPr>
        <p:txBody>
          <a:bodyPr/>
          <a:lstStyle>
            <a:lvl1pPr algn="l">
              <a:defRPr/>
            </a:lvl1pPr>
          </a:lstStyle>
          <a:p>
            <a:r>
              <a:rPr kumimoji="0" lang="fr-CH"/>
              <a:t>Click to edit Master title style</a:t>
            </a:r>
            <a:endParaRPr kumimoji="0" lang="en-US"/>
          </a:p>
        </p:txBody>
      </p:sp>
      <p:sp>
        <p:nvSpPr>
          <p:cNvPr id="3" name="Espace réservé du contenu 2"/>
          <p:cNvSpPr>
            <a:spLocks noGrp="1"/>
          </p:cNvSpPr>
          <p:nvPr>
            <p:ph idx="1"/>
          </p:nvPr>
        </p:nvSpPr>
        <p:spPr>
          <a:xfrm>
            <a:off x="609600" y="1158241"/>
            <a:ext cx="10969139" cy="4834787"/>
          </a:xfrm>
        </p:spPr>
        <p:txBody>
          <a:bodyPr/>
          <a:lstStyle/>
          <a:p>
            <a:pPr lvl="0" eaLnBrk="1" latinLnBrk="0" hangingPunct="1"/>
            <a:r>
              <a:rPr lang="fr-CH"/>
              <a:t>Click to edit Master text styles</a:t>
            </a:r>
          </a:p>
          <a:p>
            <a:pPr lvl="1" eaLnBrk="1" latinLnBrk="0" hangingPunct="1"/>
            <a:r>
              <a:rPr lang="fr-CH"/>
              <a:t>Second level</a:t>
            </a:r>
          </a:p>
          <a:p>
            <a:pPr lvl="2" eaLnBrk="1" latinLnBrk="0" hangingPunct="1"/>
            <a:r>
              <a:rPr lang="fr-CH"/>
              <a:t>Third level</a:t>
            </a:r>
          </a:p>
          <a:p>
            <a:pPr lvl="3" eaLnBrk="1" latinLnBrk="0" hangingPunct="1"/>
            <a:r>
              <a:rPr lang="fr-CH"/>
              <a:t>Fourth level</a:t>
            </a:r>
          </a:p>
          <a:p>
            <a:pPr lvl="4" eaLnBrk="1" latinLnBrk="0" hangingPunct="1"/>
            <a:r>
              <a:rPr lang="fr-CH"/>
              <a:t>Fifth level</a:t>
            </a:r>
            <a:endParaRPr kumimoji="0" lang="en-US" dirty="0"/>
          </a:p>
        </p:txBody>
      </p:sp>
      <p:sp>
        <p:nvSpPr>
          <p:cNvPr id="9"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733621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1537" y="1651246"/>
            <a:ext cx="11073409" cy="2673865"/>
          </a:xfrm>
        </p:spPr>
        <p:txBody>
          <a:bodyPr anchor="ctr">
            <a:normAutofit/>
          </a:bodyPr>
          <a:lstStyle>
            <a:lvl1pPr algn="l">
              <a:lnSpc>
                <a:spcPct val="85000"/>
              </a:lnSpc>
              <a:defRPr sz="4000" b="1" spc="-50" baseline="0">
                <a:solidFill>
                  <a:schemeClr val="tx1">
                    <a:lumMod val="85000"/>
                    <a:lumOff val="15000"/>
                  </a:schemeClr>
                </a:solidFill>
                <a:latin typeface="Arial" panose="020B0604020202020204" pitchFamily="34" charset="0"/>
                <a:cs typeface="Arial" panose="020B0604020202020204" pitchFamily="34" charset="0"/>
              </a:defRPr>
            </a:lvl1pPr>
          </a:lstStyle>
          <a:p>
            <a:r>
              <a:rPr lang="it-IT" dirty="0"/>
              <a:t>TITLE</a:t>
            </a:r>
            <a:endParaRPr lang="en-US" dirty="0"/>
          </a:p>
        </p:txBody>
      </p:sp>
      <p:sp>
        <p:nvSpPr>
          <p:cNvPr id="3" name="Subtitle 2"/>
          <p:cNvSpPr>
            <a:spLocks noGrp="1"/>
          </p:cNvSpPr>
          <p:nvPr>
            <p:ph type="subTitle" idx="1" hasCustomPrompt="1"/>
          </p:nvPr>
        </p:nvSpPr>
        <p:spPr>
          <a:xfrm>
            <a:off x="541538" y="4455620"/>
            <a:ext cx="11073408"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dirty="0"/>
              <a:t>AUTHOR NAME</a:t>
            </a:r>
            <a:endParaRPr lang="en-US" dirty="0"/>
          </a:p>
        </p:txBody>
      </p:sp>
      <p:sp>
        <p:nvSpPr>
          <p:cNvPr id="18" name="Rectangle 6"/>
          <p:cNvSpPr/>
          <p:nvPr userDrawn="1"/>
        </p:nvSpPr>
        <p:spPr>
          <a:xfrm>
            <a:off x="1" y="6400800"/>
            <a:ext cx="12192000" cy="457200"/>
          </a:xfrm>
          <a:prstGeom prst="rect">
            <a:avLst/>
          </a:prstGeom>
          <a:solidFill>
            <a:srgbClr val="67C9F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8"/>
          <p:cNvSpPr/>
          <p:nvPr userDrawn="1"/>
        </p:nvSpPr>
        <p:spPr>
          <a:xfrm>
            <a:off x="0" y="6334316"/>
            <a:ext cx="12192001" cy="65998"/>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BE1BC7D-DDBF-4ECD-9465-702FF7643EEF}" type="datetime1">
              <a:rPr lang="it-IT" smtClean="0"/>
              <a:t>28/06/2023</a:t>
            </a:fld>
            <a:endParaRPr lang="it-IT" dirty="0"/>
          </a:p>
        </p:txBody>
      </p:sp>
      <p:sp>
        <p:nvSpPr>
          <p:cNvPr id="21"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it-IT"/>
          </a:p>
        </p:txBody>
      </p:sp>
      <p:sp>
        <p:nvSpPr>
          <p:cNvPr id="22" name="Rectangle 8"/>
          <p:cNvSpPr/>
          <p:nvPr userDrawn="1"/>
        </p:nvSpPr>
        <p:spPr>
          <a:xfrm>
            <a:off x="-1" y="6305866"/>
            <a:ext cx="12192001"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3" name="Immagin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981022" y="-51247"/>
            <a:ext cx="2229954" cy="1115334"/>
          </a:xfrm>
          <a:prstGeom prst="rect">
            <a:avLst/>
          </a:prstGeom>
        </p:spPr>
      </p:pic>
      <p:cxnSp>
        <p:nvCxnSpPr>
          <p:cNvPr id="30" name="Straight Connector 9"/>
          <p:cNvCxnSpPr/>
          <p:nvPr userDrawn="1"/>
        </p:nvCxnSpPr>
        <p:spPr>
          <a:xfrm>
            <a:off x="1193532" y="4392271"/>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Slide Number Placeholder 4"/>
          <p:cNvSpPr>
            <a:spLocks noGrp="1"/>
          </p:cNvSpPr>
          <p:nvPr>
            <p:ph type="sldNum" sz="quarter" idx="12"/>
          </p:nvPr>
        </p:nvSpPr>
        <p:spPr>
          <a:xfrm>
            <a:off x="9927091" y="6459785"/>
            <a:ext cx="1312025" cy="365125"/>
          </a:xfrm>
          <a:prstGeom prst="rect">
            <a:avLst/>
          </a:prstGeom>
        </p:spPr>
        <p:txBody>
          <a:bodyPr anchor="ctr"/>
          <a:lstStyle>
            <a:lvl1pPr marL="0" algn="ctr" defTabSz="914400" rtl="0" eaLnBrk="1" latinLnBrk="0" hangingPunct="1">
              <a:defRPr lang="it-IT" sz="900" kern="1200" cap="all" baseline="0" smtClean="0">
                <a:solidFill>
                  <a:srgbClr val="FFFFFF"/>
                </a:solidFill>
                <a:latin typeface="Arial" panose="020B0604020202020204" pitchFamily="34" charset="0"/>
                <a:ea typeface="+mn-ea"/>
                <a:cs typeface="Arial" panose="020B0604020202020204" pitchFamily="34" charset="0"/>
              </a:defRPr>
            </a:lvl1pPr>
          </a:lstStyle>
          <a:p>
            <a:fld id="{57A0FA2E-2223-4FE8-9E15-7906F6757A08}" type="slidenum">
              <a:rPr lang="it-IT" smtClean="0"/>
              <a:pPr/>
              <a:t>‹#›</a:t>
            </a:fld>
            <a:endParaRPr lang="it-IT" dirty="0"/>
          </a:p>
        </p:txBody>
      </p:sp>
      <p:pic>
        <p:nvPicPr>
          <p:cNvPr id="6" name="Immagin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55803" y="5650938"/>
            <a:ext cx="5042417" cy="586217"/>
          </a:xfrm>
          <a:prstGeom prst="rect">
            <a:avLst/>
          </a:prstGeom>
        </p:spPr>
      </p:pic>
    </p:spTree>
    <p:extLst>
      <p:ext uri="{BB962C8B-B14F-4D97-AF65-F5344CB8AC3E}">
        <p14:creationId xmlns:p14="http://schemas.microsoft.com/office/powerpoint/2010/main" val="1876096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539" y="286603"/>
            <a:ext cx="11073408" cy="1450757"/>
          </a:xfrm>
        </p:spPr>
        <p:txBody>
          <a:bodyPr anchor="ctr">
            <a:normAutofit/>
          </a:bodyPr>
          <a:lstStyle>
            <a:lvl1pPr>
              <a:defRPr sz="3000">
                <a:latin typeface="Arial" panose="020B0604020202020204" pitchFamily="34" charset="0"/>
                <a:cs typeface="Arial" panose="020B0604020202020204" pitchFamily="34" charset="0"/>
              </a:defRPr>
            </a:lvl1pPr>
          </a:lstStyle>
          <a:p>
            <a:r>
              <a:rPr lang="it-IT" dirty="0"/>
              <a:t>FARE CLIC PER MODIFICARE LO STILE DEL TITOLO</a:t>
            </a:r>
            <a:endParaRPr lang="en-US" dirty="0"/>
          </a:p>
        </p:txBody>
      </p:sp>
      <p:sp>
        <p:nvSpPr>
          <p:cNvPr id="3" name="Date Placeholder 2"/>
          <p:cNvSpPr>
            <a:spLocks noGrp="1"/>
          </p:cNvSpPr>
          <p:nvPr>
            <p:ph type="dt" sz="half" idx="10"/>
          </p:nvPr>
        </p:nvSpPr>
        <p:spPr/>
        <p:txBody>
          <a:bodyPr/>
          <a:lstStyle/>
          <a:p>
            <a:fld id="{C2493A9E-C768-4E41-B3A1-AD51A73D1C5A}" type="datetime1">
              <a:rPr lang="it-IT" smtClean="0"/>
              <a:t>28/06/2023</a:t>
            </a:fld>
            <a:endParaRPr lang="it-IT"/>
          </a:p>
        </p:txBody>
      </p:sp>
      <p:sp>
        <p:nvSpPr>
          <p:cNvPr id="4" name="Footer Placeholder 3"/>
          <p:cNvSpPr>
            <a:spLocks noGrp="1"/>
          </p:cNvSpPr>
          <p:nvPr>
            <p:ph type="ftr" sz="quarter" idx="11"/>
          </p:nvPr>
        </p:nvSpPr>
        <p:spPr/>
        <p:txBody>
          <a:bodyPr/>
          <a:lstStyle/>
          <a:p>
            <a:endParaRPr lang="it-IT" dirty="0"/>
          </a:p>
        </p:txBody>
      </p:sp>
      <p:sp>
        <p:nvSpPr>
          <p:cNvPr id="5" name="Slide Number Placeholder 4"/>
          <p:cNvSpPr>
            <a:spLocks noGrp="1"/>
          </p:cNvSpPr>
          <p:nvPr>
            <p:ph type="sldNum" sz="quarter" idx="12"/>
          </p:nvPr>
        </p:nvSpPr>
        <p:spPr>
          <a:xfrm>
            <a:off x="9927091" y="6459785"/>
            <a:ext cx="1312025" cy="365125"/>
          </a:xfrm>
          <a:prstGeom prst="rect">
            <a:avLst/>
          </a:prstGeom>
        </p:spPr>
        <p:txBody>
          <a:bodyPr anchor="ctr"/>
          <a:lstStyle>
            <a:lvl1pPr marL="0" algn="ctr" defTabSz="914400" rtl="0" eaLnBrk="1" latinLnBrk="0" hangingPunct="1">
              <a:defRPr lang="it-IT" sz="900" kern="1200" cap="all" baseline="0" smtClean="0">
                <a:solidFill>
                  <a:srgbClr val="FFFFFF"/>
                </a:solidFill>
                <a:latin typeface="Arial" panose="020B0604020202020204" pitchFamily="34" charset="0"/>
                <a:ea typeface="+mn-ea"/>
                <a:cs typeface="Arial" panose="020B0604020202020204" pitchFamily="34" charset="0"/>
              </a:defRPr>
            </a:lvl1pPr>
          </a:lstStyle>
          <a:p>
            <a:fld id="{57A0FA2E-2223-4FE8-9E15-7906F6757A08}" type="slidenum">
              <a:rPr lang="it-IT" smtClean="0"/>
              <a:pPr/>
              <a:t>‹#›</a:t>
            </a:fld>
            <a:endParaRPr lang="it-IT" dirty="0"/>
          </a:p>
        </p:txBody>
      </p:sp>
      <p:pic>
        <p:nvPicPr>
          <p:cNvPr id="6" name="Immagin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1538" y="5598725"/>
            <a:ext cx="1384915" cy="749879"/>
          </a:xfrm>
          <a:prstGeom prst="rect">
            <a:avLst/>
          </a:prstGeom>
        </p:spPr>
      </p:pic>
      <p:pic>
        <p:nvPicPr>
          <p:cNvPr id="8" name="Immagin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03472" y="5788112"/>
            <a:ext cx="4108465" cy="477638"/>
          </a:xfrm>
          <a:prstGeom prst="rect">
            <a:avLst/>
          </a:prstGeom>
        </p:spPr>
      </p:pic>
    </p:spTree>
    <p:extLst>
      <p:ext uri="{BB962C8B-B14F-4D97-AF65-F5344CB8AC3E}">
        <p14:creationId xmlns:p14="http://schemas.microsoft.com/office/powerpoint/2010/main" val="3029604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41537" y="286603"/>
            <a:ext cx="11073409" cy="1450757"/>
          </a:xfrm>
        </p:spPr>
        <p:txBody>
          <a:bodyPr anchor="ctr">
            <a:normAutofit/>
          </a:bodyPr>
          <a:lstStyle>
            <a:lvl1pPr algn="l" defTabSz="914400" rtl="0" eaLnBrk="1" latinLnBrk="0" hangingPunct="1">
              <a:lnSpc>
                <a:spcPct val="85000"/>
              </a:lnSpc>
              <a:spcBef>
                <a:spcPct val="0"/>
              </a:spcBef>
              <a:buNone/>
              <a:defRPr lang="it-IT" sz="3000" kern="1200" spc="-50" baseline="0" dirty="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it-IT" dirty="0"/>
              <a:t>FARE CLIC PER MODIFICARE LO STILE DEL TITOLO</a:t>
            </a:r>
          </a:p>
        </p:txBody>
      </p:sp>
      <p:sp>
        <p:nvSpPr>
          <p:cNvPr id="3" name="Segnaposto contenuto 2"/>
          <p:cNvSpPr>
            <a:spLocks noGrp="1"/>
          </p:cNvSpPr>
          <p:nvPr>
            <p:ph idx="1"/>
          </p:nvPr>
        </p:nvSpPr>
        <p:spPr>
          <a:xfrm>
            <a:off x="541537" y="1845734"/>
            <a:ext cx="11073409" cy="3641809"/>
          </a:xfr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p:txBody>
      </p:sp>
      <p:sp>
        <p:nvSpPr>
          <p:cNvPr id="4" name="Segnaposto data 3"/>
          <p:cNvSpPr>
            <a:spLocks noGrp="1"/>
          </p:cNvSpPr>
          <p:nvPr>
            <p:ph type="dt" sz="half" idx="10"/>
          </p:nvPr>
        </p:nvSpPr>
        <p:spPr/>
        <p:txBody>
          <a:bodyPr/>
          <a:lstStyle/>
          <a:p>
            <a:fld id="{2F5F5B08-F7E1-47E3-AC3C-9CB5582ACB44}" type="datetime1">
              <a:rPr lang="it-IT" smtClean="0"/>
              <a:t>28/06/2023</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lide Number Placeholder 4"/>
          <p:cNvSpPr>
            <a:spLocks noGrp="1"/>
          </p:cNvSpPr>
          <p:nvPr>
            <p:ph type="sldNum" sz="quarter" idx="12"/>
          </p:nvPr>
        </p:nvSpPr>
        <p:spPr>
          <a:xfrm>
            <a:off x="9927091" y="6459785"/>
            <a:ext cx="1312025" cy="365125"/>
          </a:xfrm>
          <a:prstGeom prst="rect">
            <a:avLst/>
          </a:prstGeom>
        </p:spPr>
        <p:txBody>
          <a:bodyPr anchor="ctr"/>
          <a:lstStyle>
            <a:lvl1pPr marL="0" algn="ctr" defTabSz="914400" rtl="0" eaLnBrk="1" latinLnBrk="0" hangingPunct="1">
              <a:defRPr lang="it-IT" sz="900" kern="1200" cap="all" baseline="0" smtClean="0">
                <a:solidFill>
                  <a:srgbClr val="FFFFFF"/>
                </a:solidFill>
                <a:latin typeface="Arial" panose="020B0604020202020204" pitchFamily="34" charset="0"/>
                <a:ea typeface="+mn-ea"/>
                <a:cs typeface="Arial" panose="020B0604020202020204" pitchFamily="34" charset="0"/>
              </a:defRPr>
            </a:lvl1pPr>
          </a:lstStyle>
          <a:p>
            <a:fld id="{57A0FA2E-2223-4FE8-9E15-7906F6757A08}" type="slidenum">
              <a:rPr lang="it-IT" smtClean="0"/>
              <a:pPr/>
              <a:t>‹#›</a:t>
            </a:fld>
            <a:endParaRPr lang="it-IT" dirty="0"/>
          </a:p>
        </p:txBody>
      </p:sp>
      <p:pic>
        <p:nvPicPr>
          <p:cNvPr id="8" name="Immagin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1538" y="5598725"/>
            <a:ext cx="1384915" cy="749879"/>
          </a:xfrm>
          <a:prstGeom prst="rect">
            <a:avLst/>
          </a:prstGeom>
        </p:spPr>
      </p:pic>
      <p:pic>
        <p:nvPicPr>
          <p:cNvPr id="11" name="Immagin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03472" y="5788112"/>
            <a:ext cx="4108465" cy="477638"/>
          </a:xfrm>
          <a:prstGeom prst="rect">
            <a:avLst/>
          </a:prstGeom>
        </p:spPr>
      </p:pic>
    </p:spTree>
    <p:extLst>
      <p:ext uri="{BB962C8B-B14F-4D97-AF65-F5344CB8AC3E}">
        <p14:creationId xmlns:p14="http://schemas.microsoft.com/office/powerpoint/2010/main" val="1311067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541538" y="457200"/>
            <a:ext cx="11073408" cy="1229557"/>
          </a:xfrm>
        </p:spPr>
        <p:txBody>
          <a:bodyPr anchor="ctr">
            <a:noAutofit/>
          </a:bodyPr>
          <a:lstStyle>
            <a:lvl1pPr>
              <a:defRPr sz="3000">
                <a:latin typeface="Arial" panose="020B0604020202020204" pitchFamily="34" charset="0"/>
                <a:cs typeface="Arial" panose="020B0604020202020204" pitchFamily="34" charset="0"/>
              </a:defRPr>
            </a:lvl1pPr>
          </a:lstStyle>
          <a:p>
            <a:r>
              <a:rPr lang="it-IT" dirty="0"/>
              <a:t>FARE CLIC PER MODIFICARE LO STILE DEL TITOLO</a:t>
            </a:r>
          </a:p>
        </p:txBody>
      </p:sp>
      <p:sp>
        <p:nvSpPr>
          <p:cNvPr id="3" name="Segnaposto immagine 2"/>
          <p:cNvSpPr>
            <a:spLocks noGrp="1"/>
          </p:cNvSpPr>
          <p:nvPr>
            <p:ph type="pic" idx="1"/>
          </p:nvPr>
        </p:nvSpPr>
        <p:spPr>
          <a:xfrm>
            <a:off x="5183187" y="1819922"/>
            <a:ext cx="6431759" cy="3778803"/>
          </a:xfrm>
        </p:spPr>
        <p:txBody>
          <a:bodyPr>
            <a:normAutofit/>
          </a:bodyPr>
          <a:lstStyle>
            <a:lvl1pPr marL="0" indent="0">
              <a:buNone/>
              <a:defRPr sz="30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541538" y="1819922"/>
            <a:ext cx="4230487" cy="3778803"/>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stili del testo dello schema</a:t>
            </a:r>
          </a:p>
        </p:txBody>
      </p:sp>
      <p:sp>
        <p:nvSpPr>
          <p:cNvPr id="5" name="Segnaposto data 4"/>
          <p:cNvSpPr>
            <a:spLocks noGrp="1"/>
          </p:cNvSpPr>
          <p:nvPr>
            <p:ph type="dt" sz="half" idx="10"/>
          </p:nvPr>
        </p:nvSpPr>
        <p:spPr/>
        <p:txBody>
          <a:bodyPr/>
          <a:lstStyle/>
          <a:p>
            <a:fld id="{6B2EFBE5-16BA-4121-9014-946DDBFC04C4}" type="datetime1">
              <a:rPr lang="it-IT" smtClean="0"/>
              <a:t>28/06/2023</a:t>
            </a:fld>
            <a:endParaRPr lang="it-IT" dirty="0"/>
          </a:p>
        </p:txBody>
      </p:sp>
      <p:sp>
        <p:nvSpPr>
          <p:cNvPr id="6" name="Segnaposto piè di pagina 5"/>
          <p:cNvSpPr>
            <a:spLocks noGrp="1"/>
          </p:cNvSpPr>
          <p:nvPr>
            <p:ph type="ftr" sz="quarter" idx="11"/>
          </p:nvPr>
        </p:nvSpPr>
        <p:spPr/>
        <p:txBody>
          <a:bodyPr/>
          <a:lstStyle/>
          <a:p>
            <a:endParaRPr lang="it-IT"/>
          </a:p>
        </p:txBody>
      </p:sp>
      <p:sp>
        <p:nvSpPr>
          <p:cNvPr id="8" name="Slide Number Placeholder 4"/>
          <p:cNvSpPr>
            <a:spLocks noGrp="1"/>
          </p:cNvSpPr>
          <p:nvPr>
            <p:ph type="sldNum" sz="quarter" idx="12"/>
          </p:nvPr>
        </p:nvSpPr>
        <p:spPr>
          <a:xfrm>
            <a:off x="9927091" y="6459785"/>
            <a:ext cx="1312025" cy="365125"/>
          </a:xfrm>
          <a:prstGeom prst="rect">
            <a:avLst/>
          </a:prstGeom>
        </p:spPr>
        <p:txBody>
          <a:bodyPr anchor="ctr"/>
          <a:lstStyle>
            <a:lvl1pPr marL="0" algn="ctr" defTabSz="914400" rtl="0" eaLnBrk="1" latinLnBrk="0" hangingPunct="1">
              <a:defRPr lang="it-IT" sz="900" kern="1200" cap="all" baseline="0" smtClean="0">
                <a:solidFill>
                  <a:srgbClr val="FFFFFF"/>
                </a:solidFill>
                <a:latin typeface="Arial" panose="020B0604020202020204" pitchFamily="34" charset="0"/>
                <a:ea typeface="+mn-ea"/>
                <a:cs typeface="Arial" panose="020B0604020202020204" pitchFamily="34" charset="0"/>
              </a:defRPr>
            </a:lvl1pPr>
          </a:lstStyle>
          <a:p>
            <a:fld id="{57A0FA2E-2223-4FE8-9E15-7906F6757A08}" type="slidenum">
              <a:rPr lang="it-IT" smtClean="0"/>
              <a:pPr/>
              <a:t>‹#›</a:t>
            </a:fld>
            <a:endParaRPr lang="it-IT" dirty="0"/>
          </a:p>
        </p:txBody>
      </p:sp>
      <p:pic>
        <p:nvPicPr>
          <p:cNvPr id="9" name="Immagin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1538" y="5598725"/>
            <a:ext cx="1384915" cy="749879"/>
          </a:xfrm>
          <a:prstGeom prst="rect">
            <a:avLst/>
          </a:prstGeom>
        </p:spPr>
      </p:pic>
      <p:pic>
        <p:nvPicPr>
          <p:cNvPr id="10" name="Immagin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03472" y="5788112"/>
            <a:ext cx="4108465" cy="477638"/>
          </a:xfrm>
          <a:prstGeom prst="rect">
            <a:avLst/>
          </a:prstGeom>
        </p:spPr>
      </p:pic>
    </p:spTree>
    <p:extLst>
      <p:ext uri="{BB962C8B-B14F-4D97-AF65-F5344CB8AC3E}">
        <p14:creationId xmlns:p14="http://schemas.microsoft.com/office/powerpoint/2010/main" val="934720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p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1537" y="1651246"/>
            <a:ext cx="11073409" cy="2673865"/>
          </a:xfrm>
        </p:spPr>
        <p:txBody>
          <a:bodyPr anchor="ctr">
            <a:normAutofit/>
          </a:bodyPr>
          <a:lstStyle>
            <a:lvl1pPr algn="l">
              <a:lnSpc>
                <a:spcPct val="85000"/>
              </a:lnSpc>
              <a:defRPr sz="4000" b="1" spc="-50" baseline="0">
                <a:solidFill>
                  <a:schemeClr val="tx1">
                    <a:lumMod val="85000"/>
                    <a:lumOff val="15000"/>
                  </a:schemeClr>
                </a:solidFill>
                <a:latin typeface="Arial" panose="020B0604020202020204" pitchFamily="34" charset="0"/>
                <a:cs typeface="Arial" panose="020B0604020202020204" pitchFamily="34" charset="0"/>
              </a:defRPr>
            </a:lvl1pPr>
          </a:lstStyle>
          <a:p>
            <a:r>
              <a:rPr lang="it-IT" dirty="0"/>
              <a:t>THANK YOU</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6"/>
          <p:cNvSpPr/>
          <p:nvPr userDrawn="1"/>
        </p:nvSpPr>
        <p:spPr>
          <a:xfrm>
            <a:off x="1" y="6400800"/>
            <a:ext cx="12192000" cy="457200"/>
          </a:xfrm>
          <a:prstGeom prst="rect">
            <a:avLst/>
          </a:prstGeom>
          <a:solidFill>
            <a:srgbClr val="67C9F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8"/>
          <p:cNvSpPr/>
          <p:nvPr userDrawn="1"/>
        </p:nvSpPr>
        <p:spPr>
          <a:xfrm>
            <a:off x="0" y="6334316"/>
            <a:ext cx="12192001" cy="65998"/>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8"/>
          <p:cNvSpPr/>
          <p:nvPr userDrawn="1"/>
        </p:nvSpPr>
        <p:spPr>
          <a:xfrm>
            <a:off x="-1" y="6305866"/>
            <a:ext cx="12192001"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Immagin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41538" y="5598725"/>
            <a:ext cx="1384915" cy="749879"/>
          </a:xfrm>
          <a:prstGeom prst="rect">
            <a:avLst/>
          </a:prstGeom>
        </p:spPr>
      </p:pic>
      <p:pic>
        <p:nvPicPr>
          <p:cNvPr id="11" name="Immagin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03472" y="5788112"/>
            <a:ext cx="4108465" cy="477638"/>
          </a:xfrm>
          <a:prstGeom prst="rect">
            <a:avLst/>
          </a:prstGeom>
        </p:spPr>
      </p:pic>
    </p:spTree>
    <p:extLst>
      <p:ext uri="{BB962C8B-B14F-4D97-AF65-F5344CB8AC3E}">
        <p14:creationId xmlns:p14="http://schemas.microsoft.com/office/powerpoint/2010/main" val="2358398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a:noFill/>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3612164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a:noFill/>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dirty="0"/>
              <a:t>M. Vretenar | NIMMS</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dirty="0"/>
              <a:t>M. Vretenar | NIMMS</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Presenter | Presentation Title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52466"/>
            <a:ext cx="4116387" cy="6370820"/>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Presenter | Presentation Title</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US"/>
              <a:t>Presenter | Presentation Title</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62376"/>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62376"/>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US"/>
              <a:t>Presenter | Presentation Title</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2192000" cy="884583"/>
          </a:xfrm>
          <a:prstGeom prst="rect">
            <a:avLst/>
          </a:prstGeom>
          <a:solidFill>
            <a:srgbClr val="FFC000"/>
          </a:solidFill>
        </p:spPr>
        <p:txBody>
          <a:bodyPr vert="horz" lIns="0" tIns="0" rIns="0" bIns="0" rtlCol="0" anchor="ctr" anchorCtr="0">
            <a:noAutofit/>
          </a:bodyPr>
          <a:lstStyle/>
          <a:p>
            <a:r>
              <a:rPr lang="en-US" dirty="0"/>
              <a:t>Click to edit Master title style</a:t>
            </a:r>
          </a:p>
        </p:txBody>
      </p:sp>
      <p:pic>
        <p:nvPicPr>
          <p:cNvPr id="5" name="Picture 4"/>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0" y="6315998"/>
            <a:ext cx="12192000" cy="542002"/>
          </a:xfrm>
          <a:prstGeom prst="rect">
            <a:avLst/>
          </a:prstGeom>
        </p:spPr>
      </p:pic>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3485228" y="6350851"/>
            <a:ext cx="631160" cy="365125"/>
          </a:xfrm>
          <a:prstGeom prst="rect">
            <a:avLst/>
          </a:prstGeom>
        </p:spPr>
        <p:txBody>
          <a:bodyPr vert="horz" lIns="0" tIns="0" rIns="0" bIns="0" rtlCol="0" anchor="ctr"/>
          <a:lstStyle>
            <a:lvl1pPr algn="r">
              <a:defRPr sz="1000">
                <a:solidFill>
                  <a:schemeClr val="bg1"/>
                </a:solidFill>
              </a:defRPr>
            </a:lvl1pPr>
          </a:lstStyle>
          <a:p>
            <a:fld id="{23793A62-AA7E-5A4D-A43E-DF1B3593C4E5}" type="datetime1">
              <a:rPr lang="en-US" smtClean="0"/>
              <a:t>6/28/2023</a:t>
            </a:fld>
            <a:endParaRPr lang="en-US" dirty="0"/>
          </a:p>
        </p:txBody>
      </p:sp>
      <p:sp>
        <p:nvSpPr>
          <p:cNvPr id="6" name="Slide Number Placeholder 5"/>
          <p:cNvSpPr>
            <a:spLocks noGrp="1"/>
          </p:cNvSpPr>
          <p:nvPr>
            <p:ph type="sldNum" sz="quarter" idx="4"/>
          </p:nvPr>
        </p:nvSpPr>
        <p:spPr>
          <a:xfrm>
            <a:off x="11107546" y="6356350"/>
            <a:ext cx="681254" cy="365125"/>
          </a:xfrm>
          <a:prstGeom prst="rect">
            <a:avLst/>
          </a:prstGeom>
        </p:spPr>
        <p:txBody>
          <a:bodyPr vert="horz" lIns="0" tIns="0" rIns="0" bIns="0" rtlCol="0" anchor="ctr"/>
          <a:lstStyle>
            <a:lvl1pPr algn="r">
              <a:defRPr sz="1000">
                <a:solidFill>
                  <a:schemeClr val="bg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56350"/>
            <a:ext cx="6572221" cy="365125"/>
          </a:xfrm>
          <a:prstGeom prst="rect">
            <a:avLst/>
          </a:prstGeom>
        </p:spPr>
        <p:txBody>
          <a:bodyPr vert="horz" lIns="91440" tIns="45720" rIns="91440" bIns="45720" rtlCol="0" anchor="ctr"/>
          <a:lstStyle>
            <a:lvl1pPr algn="ctr">
              <a:defRPr sz="1200">
                <a:solidFill>
                  <a:schemeClr val="bg1"/>
                </a:solidFill>
              </a:defRPr>
            </a:lvl1pPr>
          </a:lstStyle>
          <a:p>
            <a:r>
              <a:rPr lang="en-US" dirty="0"/>
              <a:t>M. Vretenar | NIMMS</a:t>
            </a:r>
          </a:p>
        </p:txBody>
      </p:sp>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4" r:id="rId7"/>
    <p:sldLayoutId id="2147483652" r:id="rId8"/>
    <p:sldLayoutId id="2147483653" r:id="rId9"/>
    <p:sldLayoutId id="2147483661" r:id="rId10"/>
    <p:sldLayoutId id="2147483666" r:id="rId11"/>
    <p:sldLayoutId id="2147483667" r:id="rId12"/>
    <p:sldLayoutId id="2147483658" r:id="rId13"/>
    <p:sldLayoutId id="2147483659" r:id="rId14"/>
    <p:sldLayoutId id="2147483673" r:id="rId15"/>
    <p:sldLayoutId id="2147483660" r:id="rId16"/>
    <p:sldLayoutId id="2147483671" r:id="rId17"/>
    <p:sldLayoutId id="2147483651" r:id="rId18"/>
    <p:sldLayoutId id="2147483654" r:id="rId19"/>
    <p:sldLayoutId id="2147483669" r:id="rId20"/>
    <p:sldLayoutId id="2147483655" r:id="rId21"/>
    <p:sldLayoutId id="2147483675" r:id="rId22"/>
  </p:sldLayoutIdLst>
  <p:hf hdr="0"/>
  <p:txStyles>
    <p:titleStyle>
      <a:lvl1pPr marL="360000"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400800"/>
            <a:ext cx="12192000" cy="457200"/>
          </a:xfrm>
          <a:prstGeom prst="rect">
            <a:avLst/>
          </a:prstGeom>
          <a:solidFill>
            <a:srgbClr val="67C9F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latin typeface="Arial" panose="020B0604020202020204" pitchFamily="34" charset="0"/>
                <a:cs typeface="Arial" panose="020B0604020202020204" pitchFamily="34" charset="0"/>
              </a:defRPr>
            </a:lvl1pPr>
          </a:lstStyle>
          <a:p>
            <a:fld id="{47F50668-7C7A-4E04-AF8E-2281C5E456CB}" type="datetime1">
              <a:rPr lang="it-IT" smtClean="0"/>
              <a:pPr/>
              <a:t>28/06/2023</a:t>
            </a:fld>
            <a:endParaRPr lang="it-IT"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latin typeface="Arial" panose="020B0604020202020204" pitchFamily="34" charset="0"/>
                <a:cs typeface="Arial" panose="020B0604020202020204" pitchFamily="34" charset="0"/>
              </a:defRPr>
            </a:lvl1pPr>
          </a:lstStyle>
          <a:p>
            <a:endParaRPr lang="it-IT"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8"/>
          <p:cNvSpPr/>
          <p:nvPr userDrawn="1"/>
        </p:nvSpPr>
        <p:spPr>
          <a:xfrm>
            <a:off x="-1" y="6305866"/>
            <a:ext cx="12192001"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Slide Number Placeholder 4"/>
          <p:cNvSpPr>
            <a:spLocks noGrp="1"/>
          </p:cNvSpPr>
          <p:nvPr>
            <p:ph type="sldNum" sz="quarter" idx="4"/>
          </p:nvPr>
        </p:nvSpPr>
        <p:spPr>
          <a:xfrm>
            <a:off x="9927091" y="6459785"/>
            <a:ext cx="1312025" cy="365125"/>
          </a:xfrm>
          <a:prstGeom prst="rect">
            <a:avLst/>
          </a:prstGeom>
        </p:spPr>
        <p:txBody>
          <a:bodyPr anchor="ctr"/>
          <a:lstStyle>
            <a:lvl1pPr marL="0" algn="ctr" defTabSz="914400" rtl="0" eaLnBrk="1" latinLnBrk="0" hangingPunct="1">
              <a:defRPr lang="it-IT" sz="900" kern="1200" cap="all" baseline="0" smtClean="0">
                <a:solidFill>
                  <a:srgbClr val="FFFFFF"/>
                </a:solidFill>
                <a:latin typeface="Arial" panose="020B0604020202020204" pitchFamily="34" charset="0"/>
                <a:ea typeface="+mn-ea"/>
                <a:cs typeface="Arial" panose="020B0604020202020204" pitchFamily="34" charset="0"/>
              </a:defRPr>
            </a:lvl1pPr>
          </a:lstStyle>
          <a:p>
            <a:fld id="{57A0FA2E-2223-4FE8-9E15-7906F6757A08}" type="slidenum">
              <a:rPr lang="it-IT" smtClean="0"/>
              <a:pPr/>
              <a:t>‹#›</a:t>
            </a:fld>
            <a:endParaRPr lang="it-IT" dirty="0"/>
          </a:p>
        </p:txBody>
      </p:sp>
    </p:spTree>
    <p:extLst>
      <p:ext uri="{BB962C8B-B14F-4D97-AF65-F5344CB8AC3E}">
        <p14:creationId xmlns:p14="http://schemas.microsoft.com/office/powerpoint/2010/main" val="128047899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97" r:id="rId6"/>
  </p:sldLayoutIdLst>
  <p:hf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wmf"/><Relationship Id="rId7" Type="http://schemas.openxmlformats.org/officeDocument/2006/relationships/image" Target="../media/image35.png"/><Relationship Id="rId2" Type="http://schemas.openxmlformats.org/officeDocument/2006/relationships/oleObject" Target="../embeddings/oleObject1.bin"/><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2.xml"/><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jpe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2.xml"/><Relationship Id="rId5" Type="http://schemas.openxmlformats.org/officeDocument/2006/relationships/image" Target="../media/image58.jpe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gif"/><Relationship Id="rId1" Type="http://schemas.openxmlformats.org/officeDocument/2006/relationships/slideLayout" Target="../slideLayouts/slideLayout22.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22.xml"/><Relationship Id="rId6" Type="http://schemas.openxmlformats.org/officeDocument/2006/relationships/image" Target="../media/image71.jpeg"/><Relationship Id="rId5" Type="http://schemas.openxmlformats.org/officeDocument/2006/relationships/image" Target="../media/image70.wmf"/><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2.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2.xml"/><Relationship Id="rId6" Type="http://schemas.openxmlformats.org/officeDocument/2006/relationships/image" Target="../media/image81.jpe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jpeg"/><Relationship Id="rId9" Type="http://schemas.openxmlformats.org/officeDocument/2006/relationships/image" Target="../media/image84.png"/></Relationships>
</file>

<file path=ppt/slides/_rels/slide2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2.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9.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hyperlink" Target="http://www.accelerators-for-society.org/" TargetMode="External"/><Relationship Id="rId2" Type="http://schemas.openxmlformats.org/officeDocument/2006/relationships/hyperlink" Target="http://apae.ific.uv.es/apae/wp-content/uploads/2015/04/EuCARD_Applications-of-Accelerators-2017.pdf" TargetMode="External"/><Relationship Id="rId1" Type="http://schemas.openxmlformats.org/officeDocument/2006/relationships/slideLayout" Target="../slideLayouts/slideLayout22.xml"/><Relationship Id="rId5" Type="http://schemas.openxmlformats.org/officeDocument/2006/relationships/image" Target="../media/image102.jpeg"/><Relationship Id="rId4" Type="http://schemas.openxmlformats.org/officeDocument/2006/relationships/hyperlink" Target="http://www.acceleratorsamerica.org/report/index.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eg"/><Relationship Id="rId1" Type="http://schemas.openxmlformats.org/officeDocument/2006/relationships/slideLayout" Target="../slideLayouts/slideLayout2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2.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a:xfrm>
            <a:off x="10113" y="0"/>
            <a:ext cx="12171774" cy="552344"/>
          </a:xfrm>
          <a:solidFill>
            <a:srgbClr val="0070C0"/>
          </a:solidFill>
        </p:spPr>
        <p:txBody>
          <a:bodyPr/>
          <a:lstStyle/>
          <a:p>
            <a:pPr algn="l"/>
            <a:r>
              <a:rPr lang="en-GB" sz="2800" dirty="0"/>
              <a:t>  Maurizio Vretenar </a:t>
            </a:r>
            <a:r>
              <a:rPr lang="en-GB" dirty="0"/>
              <a:t>CERN 						</a:t>
            </a:r>
            <a:r>
              <a:rPr lang="en-GB" dirty="0" err="1"/>
              <a:t>Scuola</a:t>
            </a:r>
            <a:r>
              <a:rPr lang="en-GB" dirty="0"/>
              <a:t> F. </a:t>
            </a:r>
            <a:r>
              <a:rPr lang="en-GB" dirty="0" err="1"/>
              <a:t>Bonaudi</a:t>
            </a:r>
            <a:r>
              <a:rPr lang="en-GB" dirty="0"/>
              <a:t>, </a:t>
            </a:r>
            <a:r>
              <a:rPr lang="en-GB" dirty="0" err="1"/>
              <a:t>Cogne</a:t>
            </a:r>
            <a:r>
              <a:rPr lang="en-GB" dirty="0"/>
              <a:t>, 30.6.2023</a:t>
            </a:r>
            <a:r>
              <a:rPr lang="en-GB" sz="2400" dirty="0"/>
              <a:t> </a:t>
            </a:r>
            <a:endParaRPr lang="en-GB" sz="2800" dirty="0"/>
          </a:p>
        </p:txBody>
      </p:sp>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0" y="6115705"/>
            <a:ext cx="12192000" cy="742295"/>
          </a:xfrm>
          <a:solidFill>
            <a:srgbClr val="0070C0"/>
          </a:solidFill>
        </p:spPr>
        <p:txBody>
          <a:bodyPr>
            <a:noAutofit/>
          </a:bodyPr>
          <a:lstStyle/>
          <a:p>
            <a:r>
              <a:rPr lang="en-GB" sz="5400" dirty="0">
                <a:solidFill>
                  <a:srgbClr val="FFFF00"/>
                </a:solidFill>
              </a:rPr>
              <a:t>  Accelerators for Society – lecture 1</a:t>
            </a:r>
            <a:endParaRPr lang="en-US" sz="5400" dirty="0">
              <a:solidFill>
                <a:srgbClr val="FFFF00"/>
              </a:solidFill>
            </a:endParaRPr>
          </a:p>
        </p:txBody>
      </p:sp>
      <p:pic>
        <p:nvPicPr>
          <p:cNvPr id="5" name="Picture 4">
            <a:extLst>
              <a:ext uri="{FF2B5EF4-FFF2-40B4-BE49-F238E27FC236}">
                <a16:creationId xmlns:a16="http://schemas.microsoft.com/office/drawing/2014/main" id="{31BB0263-CEA6-4958-A971-9C7392DDC8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13" y="535708"/>
            <a:ext cx="12181887" cy="5579997"/>
          </a:xfrm>
          <a:prstGeom prst="rect">
            <a:avLst/>
          </a:prstGeom>
        </p:spPr>
      </p:pic>
      <p:pic>
        <p:nvPicPr>
          <p:cNvPr id="9" name="Image 2" descr="logooutline.eps">
            <a:extLst>
              <a:ext uri="{FF2B5EF4-FFF2-40B4-BE49-F238E27FC236}">
                <a16:creationId xmlns:a16="http://schemas.microsoft.com/office/drawing/2014/main" id="{6FABF745-455E-4622-9476-ED3B1E0E01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852" y="4355399"/>
            <a:ext cx="1545657" cy="1530123"/>
          </a:xfrm>
          <a:prstGeom prst="rect">
            <a:avLst/>
          </a:prstGeom>
        </p:spPr>
      </p:pic>
    </p:spTree>
    <p:extLst>
      <p:ext uri="{BB962C8B-B14F-4D97-AF65-F5344CB8AC3E}">
        <p14:creationId xmlns:p14="http://schemas.microsoft.com/office/powerpoint/2010/main" val="215994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7C42-6AD0-4EB0-95B5-A0660EBA1A12}"/>
              </a:ext>
            </a:extLst>
          </p:cNvPr>
          <p:cNvSpPr>
            <a:spLocks noGrp="1"/>
          </p:cNvSpPr>
          <p:nvPr>
            <p:ph type="title"/>
          </p:nvPr>
        </p:nvSpPr>
        <p:spPr>
          <a:xfrm>
            <a:off x="0" y="0"/>
            <a:ext cx="12192000" cy="956257"/>
          </a:xfrm>
        </p:spPr>
        <p:txBody>
          <a:bodyPr/>
          <a:lstStyle/>
          <a:p>
            <a:r>
              <a:rPr lang="en-US" sz="4400" dirty="0"/>
              <a:t>The application map </a:t>
            </a:r>
            <a:r>
              <a:rPr lang="fr-CH" sz="4400" dirty="0"/>
              <a:t>– protons and ions</a:t>
            </a:r>
            <a:endParaRPr lang="en-GB" sz="4400" dirty="0"/>
          </a:p>
        </p:txBody>
      </p:sp>
      <p:sp>
        <p:nvSpPr>
          <p:cNvPr id="4" name="Slide Number Placeholder 3">
            <a:extLst>
              <a:ext uri="{FF2B5EF4-FFF2-40B4-BE49-F238E27FC236}">
                <a16:creationId xmlns:a16="http://schemas.microsoft.com/office/drawing/2014/main" id="{EA43CD32-C352-4725-92CA-7DECD2285123}"/>
              </a:ext>
            </a:extLst>
          </p:cNvPr>
          <p:cNvSpPr>
            <a:spLocks noGrp="1"/>
          </p:cNvSpPr>
          <p:nvPr>
            <p:ph type="sldNum" sz="quarter" idx="4"/>
          </p:nvPr>
        </p:nvSpPr>
        <p:spPr/>
        <p:txBody>
          <a:bodyPr/>
          <a:lstStyle/>
          <a:p>
            <a:fld id="{17918391-D411-FE40-AAD7-861AE5233E0E}" type="slidenum">
              <a:rPr lang="en-US" smtClean="0"/>
              <a:pPr/>
              <a:t>10</a:t>
            </a:fld>
            <a:endParaRPr lang="en-US" dirty="0"/>
          </a:p>
        </p:txBody>
      </p:sp>
      <p:cxnSp>
        <p:nvCxnSpPr>
          <p:cNvPr id="6" name="Straight Arrow Connector 5">
            <a:extLst>
              <a:ext uri="{FF2B5EF4-FFF2-40B4-BE49-F238E27FC236}">
                <a16:creationId xmlns:a16="http://schemas.microsoft.com/office/drawing/2014/main" id="{B7592581-325F-4700-B1F1-392997B91268}"/>
              </a:ext>
            </a:extLst>
          </p:cNvPr>
          <p:cNvCxnSpPr>
            <a:cxnSpLocks/>
          </p:cNvCxnSpPr>
          <p:nvPr/>
        </p:nvCxnSpPr>
        <p:spPr>
          <a:xfrm>
            <a:off x="1351215" y="4869452"/>
            <a:ext cx="5492776" cy="0"/>
          </a:xfrm>
          <a:prstGeom prst="straightConnector1">
            <a:avLst/>
          </a:prstGeom>
          <a:ln w="57150">
            <a:tailEnd type="none"/>
          </a:ln>
        </p:spPr>
        <p:style>
          <a:lnRef idx="3">
            <a:schemeClr val="accent3"/>
          </a:lnRef>
          <a:fillRef idx="0">
            <a:schemeClr val="accent3"/>
          </a:fillRef>
          <a:effectRef idx="2">
            <a:schemeClr val="accent3"/>
          </a:effectRef>
          <a:fontRef idx="minor">
            <a:schemeClr val="tx1"/>
          </a:fontRef>
        </p:style>
      </p:cxnSp>
      <p:cxnSp>
        <p:nvCxnSpPr>
          <p:cNvPr id="7" name="Straight Arrow Connector 6">
            <a:extLst>
              <a:ext uri="{FF2B5EF4-FFF2-40B4-BE49-F238E27FC236}">
                <a16:creationId xmlns:a16="http://schemas.microsoft.com/office/drawing/2014/main" id="{1A6DEF96-F938-4ECE-975F-E71E29A29E73}"/>
              </a:ext>
            </a:extLst>
          </p:cNvPr>
          <p:cNvCxnSpPr>
            <a:cxnSpLocks/>
          </p:cNvCxnSpPr>
          <p:nvPr/>
        </p:nvCxnSpPr>
        <p:spPr>
          <a:xfrm flipV="1">
            <a:off x="1351215" y="1196211"/>
            <a:ext cx="0" cy="3673241"/>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F2566E8C-DD54-4BCC-B2D6-8BFCFB0250AA}"/>
              </a:ext>
            </a:extLst>
          </p:cNvPr>
          <p:cNvSpPr txBox="1"/>
          <p:nvPr/>
        </p:nvSpPr>
        <p:spPr>
          <a:xfrm flipH="1">
            <a:off x="7162608" y="5233636"/>
            <a:ext cx="1624549" cy="276999"/>
          </a:xfrm>
          <a:prstGeom prst="rect">
            <a:avLst/>
          </a:prstGeom>
          <a:noFill/>
        </p:spPr>
        <p:txBody>
          <a:bodyPr wrap="square" lIns="0" tIns="0" rIns="0" bIns="0" rtlCol="0">
            <a:spAutoFit/>
          </a:bodyPr>
          <a:lstStyle/>
          <a:p>
            <a:pPr algn="l"/>
            <a:r>
              <a:rPr lang="fr-CH" dirty="0"/>
              <a:t>Energy (MeV)</a:t>
            </a:r>
            <a:endParaRPr lang="en-GB" dirty="0"/>
          </a:p>
        </p:txBody>
      </p:sp>
      <p:sp>
        <p:nvSpPr>
          <p:cNvPr id="11" name="TextBox 10">
            <a:extLst>
              <a:ext uri="{FF2B5EF4-FFF2-40B4-BE49-F238E27FC236}">
                <a16:creationId xmlns:a16="http://schemas.microsoft.com/office/drawing/2014/main" id="{60A4AC4A-4BB0-4D92-80AC-902DFD3568DE}"/>
              </a:ext>
            </a:extLst>
          </p:cNvPr>
          <p:cNvSpPr txBox="1"/>
          <p:nvPr/>
        </p:nvSpPr>
        <p:spPr>
          <a:xfrm flipH="1">
            <a:off x="123926" y="2118223"/>
            <a:ext cx="803408" cy="553998"/>
          </a:xfrm>
          <a:prstGeom prst="rect">
            <a:avLst/>
          </a:prstGeom>
          <a:noFill/>
        </p:spPr>
        <p:txBody>
          <a:bodyPr wrap="square" lIns="0" tIns="0" rIns="0" bIns="0" rtlCol="0">
            <a:spAutoFit/>
          </a:bodyPr>
          <a:lstStyle/>
          <a:p>
            <a:pPr algn="l"/>
            <a:r>
              <a:rPr lang="en-GB" dirty="0"/>
              <a:t>Current</a:t>
            </a:r>
            <a:r>
              <a:rPr lang="fr-CH" dirty="0"/>
              <a:t> (mA)</a:t>
            </a:r>
            <a:endParaRPr lang="en-GB" dirty="0"/>
          </a:p>
        </p:txBody>
      </p:sp>
      <p:sp>
        <p:nvSpPr>
          <p:cNvPr id="14" name="TextBox 13">
            <a:extLst>
              <a:ext uri="{FF2B5EF4-FFF2-40B4-BE49-F238E27FC236}">
                <a16:creationId xmlns:a16="http://schemas.microsoft.com/office/drawing/2014/main" id="{A29DAF36-B47C-4DCC-920C-FC0F4D72106F}"/>
              </a:ext>
            </a:extLst>
          </p:cNvPr>
          <p:cNvSpPr txBox="1"/>
          <p:nvPr/>
        </p:nvSpPr>
        <p:spPr>
          <a:xfrm>
            <a:off x="2759249" y="4920052"/>
            <a:ext cx="384721" cy="276999"/>
          </a:xfrm>
          <a:prstGeom prst="rect">
            <a:avLst/>
          </a:prstGeom>
          <a:noFill/>
        </p:spPr>
        <p:txBody>
          <a:bodyPr wrap="none" lIns="0" tIns="0" rIns="0" bIns="0" rtlCol="0">
            <a:spAutoFit/>
          </a:bodyPr>
          <a:lstStyle/>
          <a:p>
            <a:pPr algn="l"/>
            <a:r>
              <a:rPr lang="fr-CH" dirty="0"/>
              <a:t>100</a:t>
            </a:r>
            <a:endParaRPr lang="en-GB" dirty="0"/>
          </a:p>
        </p:txBody>
      </p:sp>
      <p:sp>
        <p:nvSpPr>
          <p:cNvPr id="16" name="TextBox 15">
            <a:extLst>
              <a:ext uri="{FF2B5EF4-FFF2-40B4-BE49-F238E27FC236}">
                <a16:creationId xmlns:a16="http://schemas.microsoft.com/office/drawing/2014/main" id="{9E5BD5A3-1668-4FFB-A464-F57F698588F8}"/>
              </a:ext>
            </a:extLst>
          </p:cNvPr>
          <p:cNvSpPr txBox="1"/>
          <p:nvPr/>
        </p:nvSpPr>
        <p:spPr>
          <a:xfrm>
            <a:off x="4290938" y="4920051"/>
            <a:ext cx="384721" cy="276999"/>
          </a:xfrm>
          <a:prstGeom prst="rect">
            <a:avLst/>
          </a:prstGeom>
          <a:noFill/>
        </p:spPr>
        <p:txBody>
          <a:bodyPr wrap="none" lIns="0" tIns="0" rIns="0" bIns="0" rtlCol="0">
            <a:spAutoFit/>
          </a:bodyPr>
          <a:lstStyle/>
          <a:p>
            <a:pPr algn="l"/>
            <a:r>
              <a:rPr lang="fr-CH" dirty="0"/>
              <a:t>200</a:t>
            </a:r>
            <a:endParaRPr lang="en-GB" dirty="0"/>
          </a:p>
        </p:txBody>
      </p:sp>
      <p:sp>
        <p:nvSpPr>
          <p:cNvPr id="17" name="TextBox 16">
            <a:extLst>
              <a:ext uri="{FF2B5EF4-FFF2-40B4-BE49-F238E27FC236}">
                <a16:creationId xmlns:a16="http://schemas.microsoft.com/office/drawing/2014/main" id="{D04506D4-36AF-41F3-A615-C862411053D7}"/>
              </a:ext>
            </a:extLst>
          </p:cNvPr>
          <p:cNvSpPr txBox="1"/>
          <p:nvPr/>
        </p:nvSpPr>
        <p:spPr>
          <a:xfrm>
            <a:off x="945777" y="3188940"/>
            <a:ext cx="128240" cy="276999"/>
          </a:xfrm>
          <a:prstGeom prst="rect">
            <a:avLst/>
          </a:prstGeom>
          <a:noFill/>
        </p:spPr>
        <p:txBody>
          <a:bodyPr wrap="none" lIns="0" tIns="0" rIns="0" bIns="0" rtlCol="0">
            <a:spAutoFit/>
          </a:bodyPr>
          <a:lstStyle/>
          <a:p>
            <a:pPr algn="l"/>
            <a:r>
              <a:rPr lang="fr-CH" dirty="0"/>
              <a:t>5</a:t>
            </a:r>
            <a:endParaRPr lang="en-GB" dirty="0"/>
          </a:p>
        </p:txBody>
      </p:sp>
      <p:sp>
        <p:nvSpPr>
          <p:cNvPr id="19" name="TextBox 18">
            <a:extLst>
              <a:ext uri="{FF2B5EF4-FFF2-40B4-BE49-F238E27FC236}">
                <a16:creationId xmlns:a16="http://schemas.microsoft.com/office/drawing/2014/main" id="{F35B6E95-F132-460F-A6F0-62A19CEAD008}"/>
              </a:ext>
            </a:extLst>
          </p:cNvPr>
          <p:cNvSpPr txBox="1"/>
          <p:nvPr/>
        </p:nvSpPr>
        <p:spPr>
          <a:xfrm>
            <a:off x="894870" y="1610713"/>
            <a:ext cx="256480" cy="276999"/>
          </a:xfrm>
          <a:prstGeom prst="rect">
            <a:avLst/>
          </a:prstGeom>
          <a:noFill/>
        </p:spPr>
        <p:txBody>
          <a:bodyPr wrap="none" lIns="0" tIns="0" rIns="0" bIns="0" rtlCol="0">
            <a:spAutoFit/>
          </a:bodyPr>
          <a:lstStyle/>
          <a:p>
            <a:pPr algn="l"/>
            <a:r>
              <a:rPr lang="fr-CH" dirty="0"/>
              <a:t>10</a:t>
            </a:r>
            <a:endParaRPr lang="en-GB" dirty="0"/>
          </a:p>
        </p:txBody>
      </p:sp>
      <p:sp>
        <p:nvSpPr>
          <p:cNvPr id="20" name="Oval 19">
            <a:extLst>
              <a:ext uri="{FF2B5EF4-FFF2-40B4-BE49-F238E27FC236}">
                <a16:creationId xmlns:a16="http://schemas.microsoft.com/office/drawing/2014/main" id="{D49A5687-E092-4B14-B167-EE6216147F04}"/>
              </a:ext>
            </a:extLst>
          </p:cNvPr>
          <p:cNvSpPr/>
          <p:nvPr/>
        </p:nvSpPr>
        <p:spPr>
          <a:xfrm>
            <a:off x="5294401" y="4674771"/>
            <a:ext cx="155796" cy="14701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900" dirty="0"/>
          </a:p>
        </p:txBody>
      </p:sp>
      <p:sp>
        <p:nvSpPr>
          <p:cNvPr id="23" name="Oval 22">
            <a:extLst>
              <a:ext uri="{FF2B5EF4-FFF2-40B4-BE49-F238E27FC236}">
                <a16:creationId xmlns:a16="http://schemas.microsoft.com/office/drawing/2014/main" id="{371B7B98-0437-4706-B107-6AED0F5043E0}"/>
              </a:ext>
            </a:extLst>
          </p:cNvPr>
          <p:cNvSpPr/>
          <p:nvPr/>
        </p:nvSpPr>
        <p:spPr>
          <a:xfrm>
            <a:off x="8759130" y="4145799"/>
            <a:ext cx="1182210" cy="52897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200" dirty="0"/>
              <a:t>neutron sources</a:t>
            </a:r>
          </a:p>
        </p:txBody>
      </p:sp>
      <p:sp>
        <p:nvSpPr>
          <p:cNvPr id="27" name="Oval 26">
            <a:extLst>
              <a:ext uri="{FF2B5EF4-FFF2-40B4-BE49-F238E27FC236}">
                <a16:creationId xmlns:a16="http://schemas.microsoft.com/office/drawing/2014/main" id="{1B748F17-E1E5-4458-912C-D442676157B0}"/>
              </a:ext>
            </a:extLst>
          </p:cNvPr>
          <p:cNvSpPr/>
          <p:nvPr/>
        </p:nvSpPr>
        <p:spPr>
          <a:xfrm>
            <a:off x="1583097" y="1331199"/>
            <a:ext cx="1004995" cy="65223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050" dirty="0"/>
              <a:t>material studies</a:t>
            </a:r>
          </a:p>
        </p:txBody>
      </p:sp>
      <p:cxnSp>
        <p:nvCxnSpPr>
          <p:cNvPr id="40" name="Straight Connector 39">
            <a:extLst>
              <a:ext uri="{FF2B5EF4-FFF2-40B4-BE49-F238E27FC236}">
                <a16:creationId xmlns:a16="http://schemas.microsoft.com/office/drawing/2014/main" id="{234AD24D-9D4E-42B0-AEEA-A75126F169D1}"/>
              </a:ext>
            </a:extLst>
          </p:cNvPr>
          <p:cNvCxnSpPr>
            <a:cxnSpLocks/>
          </p:cNvCxnSpPr>
          <p:nvPr/>
        </p:nvCxnSpPr>
        <p:spPr>
          <a:xfrm>
            <a:off x="1368084" y="1785429"/>
            <a:ext cx="3898169" cy="308402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55670F5-EB07-4687-9B54-38FE652F52E2}"/>
              </a:ext>
            </a:extLst>
          </p:cNvPr>
          <p:cNvCxnSpPr>
            <a:cxnSpLocks/>
          </p:cNvCxnSpPr>
          <p:nvPr/>
        </p:nvCxnSpPr>
        <p:spPr>
          <a:xfrm flipV="1">
            <a:off x="3242926" y="2892463"/>
            <a:ext cx="301841" cy="341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3B4AFAE-BBF6-40DC-AC98-90AD66B91D8B}"/>
              </a:ext>
            </a:extLst>
          </p:cNvPr>
          <p:cNvSpPr txBox="1"/>
          <p:nvPr/>
        </p:nvSpPr>
        <p:spPr>
          <a:xfrm>
            <a:off x="3633077" y="2691516"/>
            <a:ext cx="493600" cy="369332"/>
          </a:xfrm>
          <a:prstGeom prst="rect">
            <a:avLst/>
          </a:prstGeom>
          <a:noFill/>
        </p:spPr>
        <p:txBody>
          <a:bodyPr wrap="square" lIns="0" tIns="0" rIns="0" bIns="0" rtlCol="0">
            <a:spAutoFit/>
          </a:bodyPr>
          <a:lstStyle/>
          <a:p>
            <a:pPr algn="l"/>
            <a:r>
              <a:rPr lang="en-GB" sz="1200" dirty="0"/>
              <a:t>beam power</a:t>
            </a:r>
          </a:p>
        </p:txBody>
      </p:sp>
      <p:sp>
        <p:nvSpPr>
          <p:cNvPr id="49" name="TextBox 48">
            <a:extLst>
              <a:ext uri="{FF2B5EF4-FFF2-40B4-BE49-F238E27FC236}">
                <a16:creationId xmlns:a16="http://schemas.microsoft.com/office/drawing/2014/main" id="{A47F0809-F7FD-491A-8008-9BDCB93D48F0}"/>
              </a:ext>
            </a:extLst>
          </p:cNvPr>
          <p:cNvSpPr txBox="1"/>
          <p:nvPr/>
        </p:nvSpPr>
        <p:spPr>
          <a:xfrm>
            <a:off x="1321187" y="5124579"/>
            <a:ext cx="523002" cy="369332"/>
          </a:xfrm>
          <a:prstGeom prst="rect">
            <a:avLst/>
          </a:prstGeom>
          <a:solidFill>
            <a:srgbClr val="00B050"/>
          </a:solidFill>
        </p:spPr>
        <p:style>
          <a:lnRef idx="3">
            <a:schemeClr val="lt1"/>
          </a:lnRef>
          <a:fillRef idx="1">
            <a:schemeClr val="accent1"/>
          </a:fillRef>
          <a:effectRef idx="1">
            <a:schemeClr val="accent1"/>
          </a:effectRef>
          <a:fontRef idx="minor">
            <a:schemeClr val="lt1"/>
          </a:fontRef>
        </p:style>
        <p:txBody>
          <a:bodyPr wrap="square" lIns="0" tIns="0" rIns="0" bIns="0" rtlCol="0">
            <a:spAutoFit/>
          </a:bodyPr>
          <a:lstStyle/>
          <a:p>
            <a:pPr algn="ctr"/>
            <a:r>
              <a:rPr lang="en-GB" sz="1200" dirty="0"/>
              <a:t>electrostatic</a:t>
            </a:r>
          </a:p>
        </p:txBody>
      </p:sp>
      <p:sp>
        <p:nvSpPr>
          <p:cNvPr id="50" name="TextBox 49">
            <a:extLst>
              <a:ext uri="{FF2B5EF4-FFF2-40B4-BE49-F238E27FC236}">
                <a16:creationId xmlns:a16="http://schemas.microsoft.com/office/drawing/2014/main" id="{E113291F-D061-4CFC-9632-1E296963D569}"/>
              </a:ext>
            </a:extLst>
          </p:cNvPr>
          <p:cNvSpPr txBox="1"/>
          <p:nvPr/>
        </p:nvSpPr>
        <p:spPr>
          <a:xfrm>
            <a:off x="1520282" y="5510635"/>
            <a:ext cx="1151204" cy="184666"/>
          </a:xfrm>
          <a:prstGeom prst="rect">
            <a:avLst/>
          </a:prstGeom>
          <a:solidFill>
            <a:srgbClr val="00B050"/>
          </a:solidFill>
        </p:spPr>
        <p:style>
          <a:lnRef idx="3">
            <a:schemeClr val="lt1"/>
          </a:lnRef>
          <a:fillRef idx="1">
            <a:schemeClr val="accent1"/>
          </a:fillRef>
          <a:effectRef idx="1">
            <a:schemeClr val="accent1"/>
          </a:effectRef>
          <a:fontRef idx="minor">
            <a:schemeClr val="lt1"/>
          </a:fontRef>
        </p:style>
        <p:txBody>
          <a:bodyPr wrap="square" lIns="0" tIns="0" rIns="0" bIns="0" rtlCol="0">
            <a:spAutoFit/>
          </a:bodyPr>
          <a:lstStyle/>
          <a:p>
            <a:pPr algn="ctr"/>
            <a:r>
              <a:rPr lang="fr-CH" sz="1200" dirty="0"/>
              <a:t>cyclotron</a:t>
            </a:r>
            <a:endParaRPr lang="en-GB" sz="1200" dirty="0"/>
          </a:p>
        </p:txBody>
      </p:sp>
      <p:sp>
        <p:nvSpPr>
          <p:cNvPr id="39" name="TextBox 38">
            <a:extLst>
              <a:ext uri="{FF2B5EF4-FFF2-40B4-BE49-F238E27FC236}">
                <a16:creationId xmlns:a16="http://schemas.microsoft.com/office/drawing/2014/main" id="{39FC2220-7C9F-46E6-B016-329740265359}"/>
              </a:ext>
            </a:extLst>
          </p:cNvPr>
          <p:cNvSpPr txBox="1"/>
          <p:nvPr/>
        </p:nvSpPr>
        <p:spPr>
          <a:xfrm>
            <a:off x="6076006" y="4920053"/>
            <a:ext cx="384721" cy="276999"/>
          </a:xfrm>
          <a:prstGeom prst="rect">
            <a:avLst/>
          </a:prstGeom>
          <a:noFill/>
        </p:spPr>
        <p:txBody>
          <a:bodyPr wrap="none" lIns="0" tIns="0" rIns="0" bIns="0" rtlCol="0">
            <a:spAutoFit/>
          </a:bodyPr>
          <a:lstStyle/>
          <a:p>
            <a:pPr algn="l"/>
            <a:r>
              <a:rPr lang="fr-CH" dirty="0"/>
              <a:t>300</a:t>
            </a:r>
            <a:endParaRPr lang="en-GB" dirty="0"/>
          </a:p>
        </p:txBody>
      </p:sp>
      <p:sp>
        <p:nvSpPr>
          <p:cNvPr id="3" name="Callout: Line 2">
            <a:extLst>
              <a:ext uri="{FF2B5EF4-FFF2-40B4-BE49-F238E27FC236}">
                <a16:creationId xmlns:a16="http://schemas.microsoft.com/office/drawing/2014/main" id="{AA25F2D5-3C6F-43F6-9E46-D95169CEF35A}"/>
              </a:ext>
            </a:extLst>
          </p:cNvPr>
          <p:cNvSpPr/>
          <p:nvPr/>
        </p:nvSpPr>
        <p:spPr>
          <a:xfrm>
            <a:off x="5906788" y="4269583"/>
            <a:ext cx="653580" cy="324852"/>
          </a:xfrm>
          <a:prstGeom prst="borderCallout1">
            <a:avLst>
              <a:gd name="adj1" fmla="val 18750"/>
              <a:gd name="adj2" fmla="val -8333"/>
              <a:gd name="adj3" fmla="val 122206"/>
              <a:gd name="adj4" fmla="val -52806"/>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sz="1000" dirty="0"/>
              <a:t>cancer therapy</a:t>
            </a:r>
          </a:p>
        </p:txBody>
      </p:sp>
      <p:cxnSp>
        <p:nvCxnSpPr>
          <p:cNvPr id="41" name="Straight Arrow Connector 40">
            <a:extLst>
              <a:ext uri="{FF2B5EF4-FFF2-40B4-BE49-F238E27FC236}">
                <a16:creationId xmlns:a16="http://schemas.microsoft.com/office/drawing/2014/main" id="{D0A5B104-2601-4ACD-A6F9-04C85AD123E4}"/>
              </a:ext>
            </a:extLst>
          </p:cNvPr>
          <p:cNvCxnSpPr>
            <a:cxnSpLocks/>
          </p:cNvCxnSpPr>
          <p:nvPr/>
        </p:nvCxnSpPr>
        <p:spPr>
          <a:xfrm>
            <a:off x="8765959" y="4864278"/>
            <a:ext cx="1182210" cy="0"/>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cxnSp>
        <p:nvCxnSpPr>
          <p:cNvPr id="43" name="Straight Arrow Connector 42">
            <a:extLst>
              <a:ext uri="{FF2B5EF4-FFF2-40B4-BE49-F238E27FC236}">
                <a16:creationId xmlns:a16="http://schemas.microsoft.com/office/drawing/2014/main" id="{DCD62CC1-E304-405F-BC44-E0FF91B77B09}"/>
              </a:ext>
            </a:extLst>
          </p:cNvPr>
          <p:cNvCxnSpPr>
            <a:cxnSpLocks/>
          </p:cNvCxnSpPr>
          <p:nvPr/>
        </p:nvCxnSpPr>
        <p:spPr>
          <a:xfrm flipV="1">
            <a:off x="6808860" y="4862014"/>
            <a:ext cx="1950270" cy="2264"/>
          </a:xfrm>
          <a:prstGeom prst="straightConnector1">
            <a:avLst/>
          </a:prstGeom>
          <a:ln w="57150">
            <a:prstDash val="dash"/>
            <a:tailEnd type="none"/>
          </a:ln>
        </p:spPr>
        <p:style>
          <a:lnRef idx="3">
            <a:schemeClr val="accent3"/>
          </a:lnRef>
          <a:fillRef idx="0">
            <a:schemeClr val="accent3"/>
          </a:fillRef>
          <a:effectRef idx="2">
            <a:schemeClr val="accent3"/>
          </a:effectRef>
          <a:fontRef idx="minor">
            <a:schemeClr val="tx1"/>
          </a:fontRef>
        </p:style>
      </p:cxnSp>
      <p:sp>
        <p:nvSpPr>
          <p:cNvPr id="44" name="TextBox 43">
            <a:extLst>
              <a:ext uri="{FF2B5EF4-FFF2-40B4-BE49-F238E27FC236}">
                <a16:creationId xmlns:a16="http://schemas.microsoft.com/office/drawing/2014/main" id="{76856CE2-9809-4A96-BFB2-500481178A4E}"/>
              </a:ext>
            </a:extLst>
          </p:cNvPr>
          <p:cNvSpPr txBox="1"/>
          <p:nvPr/>
        </p:nvSpPr>
        <p:spPr>
          <a:xfrm>
            <a:off x="8877448" y="4933957"/>
            <a:ext cx="974626" cy="276999"/>
          </a:xfrm>
          <a:prstGeom prst="rect">
            <a:avLst/>
          </a:prstGeom>
          <a:noFill/>
        </p:spPr>
        <p:txBody>
          <a:bodyPr wrap="none" lIns="0" tIns="0" rIns="0" bIns="0" rtlCol="0">
            <a:spAutoFit/>
          </a:bodyPr>
          <a:lstStyle/>
          <a:p>
            <a:pPr algn="l"/>
            <a:r>
              <a:rPr lang="fr-CH" dirty="0"/>
              <a:t>500-1000</a:t>
            </a:r>
            <a:endParaRPr lang="en-GB" dirty="0"/>
          </a:p>
        </p:txBody>
      </p:sp>
      <p:sp>
        <p:nvSpPr>
          <p:cNvPr id="46" name="Oval 45">
            <a:extLst>
              <a:ext uri="{FF2B5EF4-FFF2-40B4-BE49-F238E27FC236}">
                <a16:creationId xmlns:a16="http://schemas.microsoft.com/office/drawing/2014/main" id="{E676A49F-6762-4238-BEA1-2D2D13EAE797}"/>
              </a:ext>
            </a:extLst>
          </p:cNvPr>
          <p:cNvSpPr/>
          <p:nvPr/>
        </p:nvSpPr>
        <p:spPr>
          <a:xfrm>
            <a:off x="1382400" y="4671834"/>
            <a:ext cx="155796" cy="14701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900" dirty="0"/>
          </a:p>
        </p:txBody>
      </p:sp>
      <p:sp>
        <p:nvSpPr>
          <p:cNvPr id="47" name="Callout: Line 46">
            <a:extLst>
              <a:ext uri="{FF2B5EF4-FFF2-40B4-BE49-F238E27FC236}">
                <a16:creationId xmlns:a16="http://schemas.microsoft.com/office/drawing/2014/main" id="{1A7E8B7E-70B5-4354-9A11-864B35102003}"/>
              </a:ext>
            </a:extLst>
          </p:cNvPr>
          <p:cNvSpPr/>
          <p:nvPr/>
        </p:nvSpPr>
        <p:spPr>
          <a:xfrm>
            <a:off x="380407" y="4141545"/>
            <a:ext cx="689408" cy="553997"/>
          </a:xfrm>
          <a:prstGeom prst="borderCallout1">
            <a:avLst>
              <a:gd name="adj1" fmla="val 108051"/>
              <a:gd name="adj2" fmla="val 120500"/>
              <a:gd name="adj3" fmla="val 57140"/>
              <a:gd name="adj4" fmla="val 103561"/>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sz="1000" dirty="0"/>
              <a:t>ion beam analysis</a:t>
            </a:r>
          </a:p>
        </p:txBody>
      </p:sp>
      <p:sp>
        <p:nvSpPr>
          <p:cNvPr id="53" name="Oval 52">
            <a:extLst>
              <a:ext uri="{FF2B5EF4-FFF2-40B4-BE49-F238E27FC236}">
                <a16:creationId xmlns:a16="http://schemas.microsoft.com/office/drawing/2014/main" id="{6322E8A9-BC3A-4B2F-8388-580B9E7CFBDB}"/>
              </a:ext>
            </a:extLst>
          </p:cNvPr>
          <p:cNvSpPr/>
          <p:nvPr/>
        </p:nvSpPr>
        <p:spPr>
          <a:xfrm>
            <a:off x="1385079" y="4146172"/>
            <a:ext cx="135203" cy="30705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900" dirty="0"/>
          </a:p>
        </p:txBody>
      </p:sp>
      <p:sp>
        <p:nvSpPr>
          <p:cNvPr id="54" name="Callout: Line 53">
            <a:extLst>
              <a:ext uri="{FF2B5EF4-FFF2-40B4-BE49-F238E27FC236}">
                <a16:creationId xmlns:a16="http://schemas.microsoft.com/office/drawing/2014/main" id="{F0E47ED7-F801-4B0C-8F9C-0AC4633F0F68}"/>
              </a:ext>
            </a:extLst>
          </p:cNvPr>
          <p:cNvSpPr/>
          <p:nvPr/>
        </p:nvSpPr>
        <p:spPr>
          <a:xfrm>
            <a:off x="1912794" y="4146172"/>
            <a:ext cx="1332097" cy="147019"/>
          </a:xfrm>
          <a:prstGeom prst="borderCallout1">
            <a:avLst>
              <a:gd name="adj1" fmla="val 59743"/>
              <a:gd name="adj2" fmla="val -6124"/>
              <a:gd name="adj3" fmla="val 93370"/>
              <a:gd name="adj4" fmla="val -28395"/>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sz="1000" dirty="0"/>
              <a:t>ion implantation</a:t>
            </a:r>
          </a:p>
        </p:txBody>
      </p:sp>
      <p:sp>
        <p:nvSpPr>
          <p:cNvPr id="55" name="Oval 54">
            <a:extLst>
              <a:ext uri="{FF2B5EF4-FFF2-40B4-BE49-F238E27FC236}">
                <a16:creationId xmlns:a16="http://schemas.microsoft.com/office/drawing/2014/main" id="{9BED3DC4-3828-4372-A31B-66E9FE59FB44}"/>
              </a:ext>
            </a:extLst>
          </p:cNvPr>
          <p:cNvSpPr/>
          <p:nvPr/>
        </p:nvSpPr>
        <p:spPr>
          <a:xfrm>
            <a:off x="8733537" y="1551732"/>
            <a:ext cx="1285264" cy="1421305"/>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200" dirty="0"/>
              <a:t>waste burning, energy production</a:t>
            </a:r>
          </a:p>
        </p:txBody>
      </p:sp>
      <p:cxnSp>
        <p:nvCxnSpPr>
          <p:cNvPr id="22" name="Straight Arrow Connector 21">
            <a:extLst>
              <a:ext uri="{FF2B5EF4-FFF2-40B4-BE49-F238E27FC236}">
                <a16:creationId xmlns:a16="http://schemas.microsoft.com/office/drawing/2014/main" id="{A9F3BDB1-FFF1-4BB7-9A00-67BFBCD674B9}"/>
              </a:ext>
            </a:extLst>
          </p:cNvPr>
          <p:cNvCxnSpPr>
            <a:stCxn id="27" idx="0"/>
          </p:cNvCxnSpPr>
          <p:nvPr/>
        </p:nvCxnSpPr>
        <p:spPr>
          <a:xfrm flipH="1" flipV="1">
            <a:off x="2085594" y="1039969"/>
            <a:ext cx="1" cy="291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2C2C393F-02DB-41C8-B2B1-D96C0B83F66F}"/>
              </a:ext>
            </a:extLst>
          </p:cNvPr>
          <p:cNvSpPr/>
          <p:nvPr/>
        </p:nvSpPr>
        <p:spPr>
          <a:xfrm>
            <a:off x="4616020" y="4665221"/>
            <a:ext cx="155796" cy="14701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900" dirty="0"/>
          </a:p>
        </p:txBody>
      </p:sp>
      <p:sp>
        <p:nvSpPr>
          <p:cNvPr id="57" name="Callout: Line 56">
            <a:extLst>
              <a:ext uri="{FF2B5EF4-FFF2-40B4-BE49-F238E27FC236}">
                <a16:creationId xmlns:a16="http://schemas.microsoft.com/office/drawing/2014/main" id="{9F1D8B59-EF87-4503-8575-7498D141943B}"/>
              </a:ext>
            </a:extLst>
          </p:cNvPr>
          <p:cNvSpPr/>
          <p:nvPr/>
        </p:nvSpPr>
        <p:spPr>
          <a:xfrm>
            <a:off x="4993310" y="4332394"/>
            <a:ext cx="653580" cy="324852"/>
          </a:xfrm>
          <a:prstGeom prst="borderCallout1">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GB" sz="1000" dirty="0"/>
              <a:t>cancer therapy</a:t>
            </a:r>
          </a:p>
        </p:txBody>
      </p:sp>
      <p:sp>
        <p:nvSpPr>
          <p:cNvPr id="58" name="TextBox 57">
            <a:extLst>
              <a:ext uri="{FF2B5EF4-FFF2-40B4-BE49-F238E27FC236}">
                <a16:creationId xmlns:a16="http://schemas.microsoft.com/office/drawing/2014/main" id="{C74419FC-2512-4CBB-AA49-A32520C28AF7}"/>
              </a:ext>
            </a:extLst>
          </p:cNvPr>
          <p:cNvSpPr txBox="1"/>
          <p:nvPr/>
        </p:nvSpPr>
        <p:spPr>
          <a:xfrm>
            <a:off x="1520282" y="5735817"/>
            <a:ext cx="8362532" cy="184666"/>
          </a:xfrm>
          <a:prstGeom prst="rect">
            <a:avLst/>
          </a:prstGeom>
          <a:solidFill>
            <a:srgbClr val="00B050"/>
          </a:solidFill>
        </p:spPr>
        <p:style>
          <a:lnRef idx="3">
            <a:schemeClr val="lt1"/>
          </a:lnRef>
          <a:fillRef idx="1">
            <a:schemeClr val="accent1"/>
          </a:fillRef>
          <a:effectRef idx="1">
            <a:schemeClr val="accent1"/>
          </a:effectRef>
          <a:fontRef idx="minor">
            <a:schemeClr val="lt1"/>
          </a:fontRef>
        </p:style>
        <p:txBody>
          <a:bodyPr wrap="square" lIns="0" tIns="0" rIns="0" bIns="0" rtlCol="0">
            <a:spAutoFit/>
          </a:bodyPr>
          <a:lstStyle/>
          <a:p>
            <a:pPr algn="ctr"/>
            <a:r>
              <a:rPr lang="fr-CH" sz="1200" dirty="0"/>
              <a:t>R</a:t>
            </a:r>
            <a:r>
              <a:rPr lang="en-GB" sz="1200" dirty="0"/>
              <a:t>F linac</a:t>
            </a:r>
          </a:p>
        </p:txBody>
      </p:sp>
      <p:sp>
        <p:nvSpPr>
          <p:cNvPr id="59" name="TextBox 58">
            <a:extLst>
              <a:ext uri="{FF2B5EF4-FFF2-40B4-BE49-F238E27FC236}">
                <a16:creationId xmlns:a16="http://schemas.microsoft.com/office/drawing/2014/main" id="{51EF4B98-C8C0-44A1-A42C-9A5F6C083151}"/>
              </a:ext>
            </a:extLst>
          </p:cNvPr>
          <p:cNvSpPr txBox="1"/>
          <p:nvPr/>
        </p:nvSpPr>
        <p:spPr>
          <a:xfrm>
            <a:off x="2949731" y="5994552"/>
            <a:ext cx="7692262" cy="184666"/>
          </a:xfrm>
          <a:prstGeom prst="rect">
            <a:avLst/>
          </a:prstGeom>
          <a:solidFill>
            <a:srgbClr val="00B050"/>
          </a:solidFill>
        </p:spPr>
        <p:style>
          <a:lnRef idx="3">
            <a:schemeClr val="lt1"/>
          </a:lnRef>
          <a:fillRef idx="1">
            <a:schemeClr val="accent1"/>
          </a:fillRef>
          <a:effectRef idx="1">
            <a:schemeClr val="accent1"/>
          </a:effectRef>
          <a:fontRef idx="minor">
            <a:schemeClr val="lt1"/>
          </a:fontRef>
        </p:style>
        <p:txBody>
          <a:bodyPr wrap="square" lIns="0" tIns="0" rIns="0" bIns="0" rtlCol="0">
            <a:spAutoFit/>
          </a:bodyPr>
          <a:lstStyle/>
          <a:p>
            <a:pPr algn="ctr"/>
            <a:r>
              <a:rPr lang="fr-CH" sz="1200" dirty="0"/>
              <a:t>synchrotron</a:t>
            </a:r>
            <a:endParaRPr lang="en-GB" sz="1200" dirty="0"/>
          </a:p>
        </p:txBody>
      </p:sp>
      <p:sp>
        <p:nvSpPr>
          <p:cNvPr id="60" name="Oval 59">
            <a:extLst>
              <a:ext uri="{FF2B5EF4-FFF2-40B4-BE49-F238E27FC236}">
                <a16:creationId xmlns:a16="http://schemas.microsoft.com/office/drawing/2014/main" id="{8709D770-F932-42CD-8902-08825EF3FDF7}"/>
              </a:ext>
            </a:extLst>
          </p:cNvPr>
          <p:cNvSpPr/>
          <p:nvPr/>
        </p:nvSpPr>
        <p:spPr>
          <a:xfrm>
            <a:off x="1628414" y="4474160"/>
            <a:ext cx="1194126" cy="29574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900" dirty="0"/>
              <a:t>radioisotope production</a:t>
            </a:r>
          </a:p>
        </p:txBody>
      </p:sp>
      <p:sp>
        <p:nvSpPr>
          <p:cNvPr id="61" name="Oval 60">
            <a:extLst>
              <a:ext uri="{FF2B5EF4-FFF2-40B4-BE49-F238E27FC236}">
                <a16:creationId xmlns:a16="http://schemas.microsoft.com/office/drawing/2014/main" id="{64E6D0DE-E7F4-4F31-9E46-D834A2526D3E}"/>
              </a:ext>
            </a:extLst>
          </p:cNvPr>
          <p:cNvSpPr/>
          <p:nvPr/>
        </p:nvSpPr>
        <p:spPr>
          <a:xfrm>
            <a:off x="4921018" y="1146255"/>
            <a:ext cx="394437" cy="184666"/>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1100" dirty="0"/>
          </a:p>
        </p:txBody>
      </p:sp>
      <p:sp>
        <p:nvSpPr>
          <p:cNvPr id="62" name="Oval 61">
            <a:extLst>
              <a:ext uri="{FF2B5EF4-FFF2-40B4-BE49-F238E27FC236}">
                <a16:creationId xmlns:a16="http://schemas.microsoft.com/office/drawing/2014/main" id="{F6E7667C-59D7-4B45-A266-AAFAF0173D56}"/>
              </a:ext>
            </a:extLst>
          </p:cNvPr>
          <p:cNvSpPr/>
          <p:nvPr/>
        </p:nvSpPr>
        <p:spPr>
          <a:xfrm>
            <a:off x="6251055" y="1125295"/>
            <a:ext cx="388726" cy="20562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100" dirty="0"/>
          </a:p>
        </p:txBody>
      </p:sp>
      <p:sp>
        <p:nvSpPr>
          <p:cNvPr id="63" name="TextBox 62">
            <a:extLst>
              <a:ext uri="{FF2B5EF4-FFF2-40B4-BE49-F238E27FC236}">
                <a16:creationId xmlns:a16="http://schemas.microsoft.com/office/drawing/2014/main" id="{1157C1A6-66B0-4924-A821-D534D4996BCC}"/>
              </a:ext>
            </a:extLst>
          </p:cNvPr>
          <p:cNvSpPr txBox="1"/>
          <p:nvPr/>
        </p:nvSpPr>
        <p:spPr>
          <a:xfrm>
            <a:off x="5425508" y="1117182"/>
            <a:ext cx="511358" cy="184666"/>
          </a:xfrm>
          <a:prstGeom prst="rect">
            <a:avLst/>
          </a:prstGeom>
          <a:noFill/>
        </p:spPr>
        <p:txBody>
          <a:bodyPr wrap="none" lIns="0" tIns="0" rIns="0" bIns="0" rtlCol="0">
            <a:spAutoFit/>
          </a:bodyPr>
          <a:lstStyle/>
          <a:p>
            <a:pPr algn="l"/>
            <a:r>
              <a:rPr lang="en-GB" sz="1200" dirty="0"/>
              <a:t>protons</a:t>
            </a:r>
          </a:p>
        </p:txBody>
      </p:sp>
      <p:sp>
        <p:nvSpPr>
          <p:cNvPr id="64" name="TextBox 63">
            <a:extLst>
              <a:ext uri="{FF2B5EF4-FFF2-40B4-BE49-F238E27FC236}">
                <a16:creationId xmlns:a16="http://schemas.microsoft.com/office/drawing/2014/main" id="{2DF08CCA-09BE-40C4-B071-F7A23C9A6DBE}"/>
              </a:ext>
            </a:extLst>
          </p:cNvPr>
          <p:cNvSpPr txBox="1"/>
          <p:nvPr/>
        </p:nvSpPr>
        <p:spPr>
          <a:xfrm>
            <a:off x="6749834" y="1146533"/>
            <a:ext cx="825547" cy="184666"/>
          </a:xfrm>
          <a:prstGeom prst="rect">
            <a:avLst/>
          </a:prstGeom>
          <a:noFill/>
        </p:spPr>
        <p:txBody>
          <a:bodyPr wrap="none" lIns="0" tIns="0" rIns="0" bIns="0" rtlCol="0">
            <a:spAutoFit/>
          </a:bodyPr>
          <a:lstStyle/>
          <a:p>
            <a:pPr algn="l"/>
            <a:r>
              <a:rPr lang="en-GB" sz="1200" dirty="0"/>
              <a:t>heavier ions</a:t>
            </a:r>
          </a:p>
        </p:txBody>
      </p:sp>
      <p:sp>
        <p:nvSpPr>
          <p:cNvPr id="5" name="TextBox 4">
            <a:extLst>
              <a:ext uri="{FF2B5EF4-FFF2-40B4-BE49-F238E27FC236}">
                <a16:creationId xmlns:a16="http://schemas.microsoft.com/office/drawing/2014/main" id="{44067190-1E38-43E1-7291-3671D10C366B}"/>
              </a:ext>
            </a:extLst>
          </p:cNvPr>
          <p:cNvSpPr txBox="1"/>
          <p:nvPr/>
        </p:nvSpPr>
        <p:spPr>
          <a:xfrm>
            <a:off x="10482005" y="1262781"/>
            <a:ext cx="1403339" cy="4300390"/>
          </a:xfrm>
          <a:prstGeom prst="rect">
            <a:avLst/>
          </a:prstGeom>
        </p:spPr>
        <p:style>
          <a:lnRef idx="1">
            <a:schemeClr val="accent2"/>
          </a:lnRef>
          <a:fillRef idx="2">
            <a:schemeClr val="accent2"/>
          </a:fillRef>
          <a:effectRef idx="1">
            <a:schemeClr val="accent2"/>
          </a:effectRef>
          <a:fontRef idx="minor">
            <a:schemeClr val="dk1"/>
          </a:fontRef>
        </p:style>
        <p:txBody>
          <a:bodyPr wrap="square" lIns="72000" tIns="72000" rIns="72000" bIns="72000" rtlCol="0">
            <a:spAutoFit/>
          </a:bodyPr>
          <a:lstStyle/>
          <a:p>
            <a:pPr algn="l"/>
            <a:r>
              <a:rPr lang="en-US" dirty="0"/>
              <a:t>Every application requires a well defined range of energies and beam currents → a different type of accelerator and a different operational environment  </a:t>
            </a:r>
            <a:endParaRPr lang="en-GB" dirty="0"/>
          </a:p>
        </p:txBody>
      </p:sp>
    </p:spTree>
    <p:extLst>
      <p:ext uri="{BB962C8B-B14F-4D97-AF65-F5344CB8AC3E}">
        <p14:creationId xmlns:p14="http://schemas.microsoft.com/office/powerpoint/2010/main" val="2692045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6931-735A-C38B-1682-52B9CF2B18A4}"/>
              </a:ext>
            </a:extLst>
          </p:cNvPr>
          <p:cNvSpPr>
            <a:spLocks noGrp="1"/>
          </p:cNvSpPr>
          <p:nvPr>
            <p:ph type="title"/>
          </p:nvPr>
        </p:nvSpPr>
        <p:spPr>
          <a:xfrm>
            <a:off x="0" y="0"/>
            <a:ext cx="12192000" cy="956257"/>
          </a:xfrm>
        </p:spPr>
        <p:txBody>
          <a:bodyPr/>
          <a:lstStyle/>
          <a:p>
            <a:r>
              <a:rPr lang="en-GB" dirty="0"/>
              <a:t>Ion accelerators: linac, cyclotron, or synchrotron?</a:t>
            </a:r>
          </a:p>
        </p:txBody>
      </p:sp>
      <p:sp>
        <p:nvSpPr>
          <p:cNvPr id="4" name="Slide Number Placeholder 3">
            <a:extLst>
              <a:ext uri="{FF2B5EF4-FFF2-40B4-BE49-F238E27FC236}">
                <a16:creationId xmlns:a16="http://schemas.microsoft.com/office/drawing/2014/main" id="{DD61CDDF-ED64-9273-20B1-BA917D586FB9}"/>
              </a:ext>
            </a:extLst>
          </p:cNvPr>
          <p:cNvSpPr>
            <a:spLocks noGrp="1"/>
          </p:cNvSpPr>
          <p:nvPr>
            <p:ph type="sldNum" sz="quarter" idx="4"/>
          </p:nvPr>
        </p:nvSpPr>
        <p:spPr/>
        <p:txBody>
          <a:bodyPr/>
          <a:lstStyle/>
          <a:p>
            <a:fld id="{17918391-D411-FE40-AAD7-861AE5233E0E}" type="slidenum">
              <a:rPr lang="en-US" smtClean="0"/>
              <a:pPr/>
              <a:t>11</a:t>
            </a:fld>
            <a:endParaRPr lang="en-US" dirty="0"/>
          </a:p>
        </p:txBody>
      </p:sp>
      <p:graphicFrame>
        <p:nvGraphicFramePr>
          <p:cNvPr id="31" name="Object 33">
            <a:extLst>
              <a:ext uri="{FF2B5EF4-FFF2-40B4-BE49-F238E27FC236}">
                <a16:creationId xmlns:a16="http://schemas.microsoft.com/office/drawing/2014/main" id="{5A787709-7400-2374-A59E-F9F371CE2DBE}"/>
              </a:ext>
            </a:extLst>
          </p:cNvPr>
          <p:cNvGraphicFramePr>
            <a:graphicFrameLocks noChangeAspect="1"/>
          </p:cNvGraphicFramePr>
          <p:nvPr/>
        </p:nvGraphicFramePr>
        <p:xfrm>
          <a:off x="5355608" y="4918146"/>
          <a:ext cx="1905000" cy="708025"/>
        </p:xfrm>
        <a:graphic>
          <a:graphicData uri="http://schemas.openxmlformats.org/presentationml/2006/ole">
            <mc:AlternateContent xmlns:mc="http://schemas.openxmlformats.org/markup-compatibility/2006">
              <mc:Choice xmlns:v="urn:schemas-microsoft-com:vml" Requires="v">
                <p:oleObj name="Equation" r:id="rId2" imgW="1333440" imgH="495000" progId="Equation.3">
                  <p:embed/>
                </p:oleObj>
              </mc:Choice>
              <mc:Fallback>
                <p:oleObj name="Equation" r:id="rId2" imgW="1333440" imgH="495000" progId="Equation.3">
                  <p:embed/>
                  <p:pic>
                    <p:nvPicPr>
                      <p:cNvPr id="31" name="Object 33">
                        <a:extLst>
                          <a:ext uri="{FF2B5EF4-FFF2-40B4-BE49-F238E27FC236}">
                            <a16:creationId xmlns:a16="http://schemas.microsoft.com/office/drawing/2014/main" id="{5A787709-7400-2374-A59E-F9F371CE2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608" y="4918146"/>
                        <a:ext cx="1905000"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 name="Picture 40">
            <a:extLst>
              <a:ext uri="{FF2B5EF4-FFF2-40B4-BE49-F238E27FC236}">
                <a16:creationId xmlns:a16="http://schemas.microsoft.com/office/drawing/2014/main" id="{37D77CB4-E349-8092-48C6-722D8C2F763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670" y="3633538"/>
            <a:ext cx="4756995" cy="2569216"/>
          </a:xfrm>
          <a:prstGeom prst="rect">
            <a:avLst/>
          </a:prstGeom>
        </p:spPr>
      </p:pic>
      <p:cxnSp>
        <p:nvCxnSpPr>
          <p:cNvPr id="43" name="Straight Connector 42">
            <a:extLst>
              <a:ext uri="{FF2B5EF4-FFF2-40B4-BE49-F238E27FC236}">
                <a16:creationId xmlns:a16="http://schemas.microsoft.com/office/drawing/2014/main" id="{C153B004-0E74-2E91-688B-46419DEEB79C}"/>
              </a:ext>
            </a:extLst>
          </p:cNvPr>
          <p:cNvCxnSpPr>
            <a:cxnSpLocks/>
          </p:cNvCxnSpPr>
          <p:nvPr/>
        </p:nvCxnSpPr>
        <p:spPr>
          <a:xfrm>
            <a:off x="679446" y="4018040"/>
            <a:ext cx="390458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754BF37-FADE-732B-EC06-7AE15FA4AEF6}"/>
              </a:ext>
            </a:extLst>
          </p:cNvPr>
          <p:cNvSpPr txBox="1"/>
          <p:nvPr/>
        </p:nvSpPr>
        <p:spPr>
          <a:xfrm>
            <a:off x="5110049" y="3801936"/>
            <a:ext cx="2971225" cy="1107996"/>
          </a:xfrm>
          <a:prstGeom prst="rect">
            <a:avLst/>
          </a:prstGeom>
          <a:noFill/>
        </p:spPr>
        <p:txBody>
          <a:bodyPr wrap="square" lIns="0" tIns="0" rIns="0" bIns="0" rtlCol="0">
            <a:spAutoFit/>
          </a:bodyPr>
          <a:lstStyle/>
          <a:p>
            <a:pPr algn="l"/>
            <a:r>
              <a:rPr lang="en-GB" dirty="0">
                <a:latin typeface="Calibri" panose="020F0502020204030204" pitchFamily="34" charset="0"/>
                <a:cs typeface="Calibri" panose="020F0502020204030204" pitchFamily="34" charset="0"/>
              </a:rPr>
              <a:t>A particle accelerator is made of a sequence of accelerating cells, adapted to a particle velocity (beta=v/c)</a:t>
            </a:r>
          </a:p>
        </p:txBody>
      </p:sp>
      <p:sp>
        <p:nvSpPr>
          <p:cNvPr id="52" name="TextBox 51">
            <a:extLst>
              <a:ext uri="{FF2B5EF4-FFF2-40B4-BE49-F238E27FC236}">
                <a16:creationId xmlns:a16="http://schemas.microsoft.com/office/drawing/2014/main" id="{35CA822B-4BBF-30C1-6979-4330151FDE06}"/>
              </a:ext>
            </a:extLst>
          </p:cNvPr>
          <p:cNvSpPr txBox="1"/>
          <p:nvPr/>
        </p:nvSpPr>
        <p:spPr>
          <a:xfrm>
            <a:off x="58670" y="1057012"/>
            <a:ext cx="3870208" cy="2431435"/>
          </a:xfrm>
          <a:prstGeom prst="rect">
            <a:avLst/>
          </a:prstGeom>
          <a:noFill/>
          <a:ln>
            <a:solidFill>
              <a:srgbClr val="7030A0"/>
            </a:solidFill>
          </a:ln>
        </p:spPr>
        <p:txBody>
          <a:bodyPr wrap="none" lIns="72000" tIns="0" rIns="72000" bIns="0" rtlCol="0">
            <a:spAutoFit/>
          </a:bodyPr>
          <a:lstStyle/>
          <a:p>
            <a:endParaRPr lang="en-GB" b="1" dirty="0">
              <a:solidFill>
                <a:srgbClr val="FF0000"/>
              </a:solidFill>
            </a:endParaRPr>
          </a:p>
          <a:p>
            <a:endParaRPr lang="en-GB" b="1" dirty="0">
              <a:solidFill>
                <a:srgbClr val="FF0000"/>
              </a:solidFill>
            </a:endParaRPr>
          </a:p>
          <a:p>
            <a:endParaRPr lang="en-GB" b="1" dirty="0">
              <a:solidFill>
                <a:srgbClr val="FF0000"/>
              </a:solidFill>
            </a:endParaRPr>
          </a:p>
          <a:p>
            <a:endParaRPr lang="en-GB" b="1" dirty="0">
              <a:solidFill>
                <a:srgbClr val="FF0000"/>
              </a:solidFill>
            </a:endParaRPr>
          </a:p>
          <a:p>
            <a:endParaRPr lang="en-GB" b="1" dirty="0">
              <a:solidFill>
                <a:srgbClr val="FF0000"/>
              </a:solidFill>
            </a:endParaRPr>
          </a:p>
          <a:p>
            <a:endParaRPr lang="en-GB" b="1" dirty="0">
              <a:solidFill>
                <a:srgbClr val="FF0000"/>
              </a:solidFill>
            </a:endParaRPr>
          </a:p>
          <a:p>
            <a:endParaRPr lang="en-GB" b="1" dirty="0">
              <a:solidFill>
                <a:srgbClr val="FF0000"/>
              </a:solidFill>
            </a:endParaRPr>
          </a:p>
          <a:p>
            <a:r>
              <a:rPr lang="en-GB" b="1" dirty="0">
                <a:solidFill>
                  <a:srgbClr val="FF0000"/>
                </a:solidFill>
              </a:rPr>
              <a:t>Linac</a:t>
            </a:r>
            <a:r>
              <a:rPr lang="en-GB" b="1" dirty="0"/>
              <a:t> </a:t>
            </a:r>
          </a:p>
          <a:p>
            <a:pPr algn="l"/>
            <a:r>
              <a:rPr lang="en-GB" sz="1400" dirty="0"/>
              <a:t>many cells, low efficiency, any beta, no magnet</a:t>
            </a:r>
          </a:p>
        </p:txBody>
      </p:sp>
      <p:sp>
        <p:nvSpPr>
          <p:cNvPr id="53" name="TextBox 52">
            <a:extLst>
              <a:ext uri="{FF2B5EF4-FFF2-40B4-BE49-F238E27FC236}">
                <a16:creationId xmlns:a16="http://schemas.microsoft.com/office/drawing/2014/main" id="{218BB395-6838-D0F1-920B-0160C23224A5}"/>
              </a:ext>
            </a:extLst>
          </p:cNvPr>
          <p:cNvSpPr txBox="1"/>
          <p:nvPr/>
        </p:nvSpPr>
        <p:spPr>
          <a:xfrm>
            <a:off x="4022901" y="1049215"/>
            <a:ext cx="3889445" cy="2431435"/>
          </a:xfrm>
          <a:prstGeom prst="rect">
            <a:avLst/>
          </a:prstGeom>
          <a:noFill/>
          <a:ln>
            <a:solidFill>
              <a:srgbClr val="7030A0"/>
            </a:solidFill>
          </a:ln>
        </p:spPr>
        <p:txBody>
          <a:bodyPr wrap="none" lIns="72000" tIns="0" rIns="72000" bIns="0" rtlCol="0">
            <a:spAutoFit/>
          </a:bodyPr>
          <a:lstStyle/>
          <a:p>
            <a:endParaRPr lang="en-GB" b="1" dirty="0">
              <a:solidFill>
                <a:srgbClr val="FF0000"/>
              </a:solidFill>
            </a:endParaRPr>
          </a:p>
          <a:p>
            <a:endParaRPr lang="en-GB" b="1" dirty="0">
              <a:solidFill>
                <a:srgbClr val="FF0000"/>
              </a:solidFill>
            </a:endParaRPr>
          </a:p>
          <a:p>
            <a:endParaRPr lang="en-GB" b="1" dirty="0">
              <a:solidFill>
                <a:srgbClr val="FF0000"/>
              </a:solidFill>
            </a:endParaRPr>
          </a:p>
          <a:p>
            <a:endParaRPr lang="en-GB" b="1" dirty="0">
              <a:solidFill>
                <a:srgbClr val="FF0000"/>
              </a:solidFill>
            </a:endParaRPr>
          </a:p>
          <a:p>
            <a:endParaRPr lang="en-GB" b="1" dirty="0">
              <a:solidFill>
                <a:srgbClr val="FF0000"/>
              </a:solidFill>
            </a:endParaRPr>
          </a:p>
          <a:p>
            <a:endParaRPr lang="en-GB" b="1" dirty="0">
              <a:solidFill>
                <a:srgbClr val="FF0000"/>
              </a:solidFill>
            </a:endParaRPr>
          </a:p>
          <a:p>
            <a:endParaRPr lang="en-GB" b="1" dirty="0">
              <a:solidFill>
                <a:srgbClr val="FF0000"/>
              </a:solidFill>
            </a:endParaRPr>
          </a:p>
          <a:p>
            <a:r>
              <a:rPr lang="en-GB" b="1" dirty="0">
                <a:solidFill>
                  <a:srgbClr val="FF0000"/>
                </a:solidFill>
              </a:rPr>
              <a:t>Cyclotron</a:t>
            </a:r>
            <a:r>
              <a:rPr lang="en-GB" dirty="0">
                <a:solidFill>
                  <a:srgbClr val="FF0000"/>
                </a:solidFill>
              </a:rPr>
              <a:t> </a:t>
            </a:r>
          </a:p>
          <a:p>
            <a:pPr algn="l"/>
            <a:r>
              <a:rPr lang="en-GB" sz="1400" dirty="0"/>
              <a:t>one cell, high efficiency, low beta, large magnet</a:t>
            </a:r>
          </a:p>
        </p:txBody>
      </p:sp>
      <p:sp>
        <p:nvSpPr>
          <p:cNvPr id="54" name="TextBox 53">
            <a:extLst>
              <a:ext uri="{FF2B5EF4-FFF2-40B4-BE49-F238E27FC236}">
                <a16:creationId xmlns:a16="http://schemas.microsoft.com/office/drawing/2014/main" id="{41223800-6995-F964-E339-3868B904A5E4}"/>
              </a:ext>
            </a:extLst>
          </p:cNvPr>
          <p:cNvSpPr txBox="1"/>
          <p:nvPr/>
        </p:nvSpPr>
        <p:spPr>
          <a:xfrm>
            <a:off x="8006369" y="1043065"/>
            <a:ext cx="4068981" cy="2431435"/>
          </a:xfrm>
          <a:prstGeom prst="rect">
            <a:avLst/>
          </a:prstGeom>
          <a:noFill/>
          <a:ln>
            <a:solidFill>
              <a:srgbClr val="7030A0"/>
            </a:solidFill>
          </a:ln>
        </p:spPr>
        <p:txBody>
          <a:bodyPr wrap="none" lIns="72000" tIns="0" rIns="72000" bIns="0" rtlCol="0">
            <a:spAutoFit/>
          </a:bodyPr>
          <a:lstStyle/>
          <a:p>
            <a:endParaRPr lang="en-GB" b="1" dirty="0">
              <a:solidFill>
                <a:srgbClr val="FF0000"/>
              </a:solidFill>
            </a:endParaRPr>
          </a:p>
          <a:p>
            <a:endParaRPr lang="en-GB" b="1" dirty="0">
              <a:solidFill>
                <a:srgbClr val="FF0000"/>
              </a:solidFill>
            </a:endParaRPr>
          </a:p>
          <a:p>
            <a:endParaRPr lang="en-GB" b="1" dirty="0">
              <a:solidFill>
                <a:srgbClr val="FF0000"/>
              </a:solidFill>
            </a:endParaRPr>
          </a:p>
          <a:p>
            <a:endParaRPr lang="en-GB" b="1" dirty="0">
              <a:solidFill>
                <a:srgbClr val="FF0000"/>
              </a:solidFill>
            </a:endParaRPr>
          </a:p>
          <a:p>
            <a:endParaRPr lang="en-GB" b="1" dirty="0">
              <a:solidFill>
                <a:srgbClr val="FF0000"/>
              </a:solidFill>
            </a:endParaRPr>
          </a:p>
          <a:p>
            <a:endParaRPr lang="en-GB" b="1" dirty="0">
              <a:solidFill>
                <a:srgbClr val="FF0000"/>
              </a:solidFill>
            </a:endParaRPr>
          </a:p>
          <a:p>
            <a:endParaRPr lang="en-GB" b="1" dirty="0">
              <a:solidFill>
                <a:srgbClr val="FF0000"/>
              </a:solidFill>
            </a:endParaRPr>
          </a:p>
          <a:p>
            <a:r>
              <a:rPr lang="en-GB" b="1" dirty="0">
                <a:solidFill>
                  <a:srgbClr val="FF0000"/>
                </a:solidFill>
              </a:rPr>
              <a:t>Synchrotron</a:t>
            </a:r>
            <a:r>
              <a:rPr lang="en-GB" dirty="0"/>
              <a:t> </a:t>
            </a:r>
          </a:p>
          <a:p>
            <a:pPr algn="l"/>
            <a:r>
              <a:rPr lang="en-GB" sz="1400" dirty="0"/>
              <a:t>one cell, high efficiency, high beta, small magnets</a:t>
            </a:r>
          </a:p>
        </p:txBody>
      </p:sp>
      <p:pic>
        <p:nvPicPr>
          <p:cNvPr id="9" name="Picture 8">
            <a:extLst>
              <a:ext uri="{FF2B5EF4-FFF2-40B4-BE49-F238E27FC236}">
                <a16:creationId xmlns:a16="http://schemas.microsoft.com/office/drawing/2014/main" id="{D3E2F444-9089-2285-1312-91ECAD4E01D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90659" y="1075406"/>
            <a:ext cx="2516037" cy="1951511"/>
          </a:xfrm>
          <a:prstGeom prst="rect">
            <a:avLst/>
          </a:prstGeom>
        </p:spPr>
      </p:pic>
      <p:pic>
        <p:nvPicPr>
          <p:cNvPr id="48" name="Picture 47">
            <a:extLst>
              <a:ext uri="{FF2B5EF4-FFF2-40B4-BE49-F238E27FC236}">
                <a16:creationId xmlns:a16="http://schemas.microsoft.com/office/drawing/2014/main" id="{6FD841E8-22EE-C484-FA56-8EF3376217E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48200" y="1096029"/>
            <a:ext cx="2581457" cy="1951511"/>
          </a:xfrm>
          <a:prstGeom prst="rect">
            <a:avLst/>
          </a:prstGeom>
        </p:spPr>
      </p:pic>
      <p:pic>
        <p:nvPicPr>
          <p:cNvPr id="56" name="Picture 55">
            <a:extLst>
              <a:ext uri="{FF2B5EF4-FFF2-40B4-BE49-F238E27FC236}">
                <a16:creationId xmlns:a16="http://schemas.microsoft.com/office/drawing/2014/main" id="{1C28D245-9E1B-D1A0-684A-4955BFD1F52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89589" y="1362817"/>
            <a:ext cx="2553345" cy="1166658"/>
          </a:xfrm>
          <a:prstGeom prst="rect">
            <a:avLst/>
          </a:prstGeom>
        </p:spPr>
      </p:pic>
      <p:sp>
        <p:nvSpPr>
          <p:cNvPr id="58" name="TextBox 57">
            <a:extLst>
              <a:ext uri="{FF2B5EF4-FFF2-40B4-BE49-F238E27FC236}">
                <a16:creationId xmlns:a16="http://schemas.microsoft.com/office/drawing/2014/main" id="{988D969C-5F26-257B-A531-BB768B7DD352}"/>
              </a:ext>
            </a:extLst>
          </p:cNvPr>
          <p:cNvSpPr txBox="1"/>
          <p:nvPr/>
        </p:nvSpPr>
        <p:spPr>
          <a:xfrm>
            <a:off x="5084897" y="5652362"/>
            <a:ext cx="2089162" cy="553998"/>
          </a:xfrm>
          <a:prstGeom prst="rect">
            <a:avLst/>
          </a:prstGeom>
          <a:noFill/>
        </p:spPr>
        <p:txBody>
          <a:bodyPr wrap="none" lIns="0" tIns="0" rIns="0" bIns="0" rtlCol="0">
            <a:spAutoFit/>
          </a:bodyPr>
          <a:lstStyle/>
          <a:p>
            <a:pPr algn="l"/>
            <a:r>
              <a:rPr lang="fr-CH" dirty="0">
                <a:latin typeface="Calibri" panose="020F0502020204030204" pitchFamily="34" charset="0"/>
                <a:cs typeface="Calibri" panose="020F0502020204030204" pitchFamily="34" charset="0"/>
              </a:rPr>
              <a:t>Linac, cyclotron: </a:t>
            </a:r>
            <a:r>
              <a:rPr lang="fr-CH" dirty="0" err="1">
                <a:latin typeface="Calibri" panose="020F0502020204030204" pitchFamily="34" charset="0"/>
                <a:cs typeface="Calibri" panose="020F0502020204030204" pitchFamily="34" charset="0"/>
              </a:rPr>
              <a:t>low</a:t>
            </a:r>
            <a:r>
              <a:rPr lang="fr-CH" dirty="0">
                <a:latin typeface="Calibri" panose="020F0502020204030204" pitchFamily="34" charset="0"/>
                <a:cs typeface="Calibri" panose="020F0502020204030204" pitchFamily="34" charset="0"/>
              </a:rPr>
              <a:t> </a:t>
            </a:r>
            <a:r>
              <a:rPr lang="fr-CH" dirty="0">
                <a:latin typeface="Symbol" panose="05050102010706020507" pitchFamily="18" charset="2"/>
                <a:cs typeface="Calibri" panose="020F0502020204030204" pitchFamily="34" charset="0"/>
              </a:rPr>
              <a:t>b</a:t>
            </a:r>
          </a:p>
          <a:p>
            <a:pPr algn="l"/>
            <a:r>
              <a:rPr lang="fr-CH" dirty="0">
                <a:latin typeface="Calibri" panose="020F0502020204030204" pitchFamily="34" charset="0"/>
                <a:cs typeface="Calibri" panose="020F0502020204030204" pitchFamily="34" charset="0"/>
              </a:rPr>
              <a:t>Synchrotron: high </a:t>
            </a:r>
            <a:r>
              <a:rPr lang="fr-CH" dirty="0">
                <a:latin typeface="Symbol" panose="05050102010706020507" pitchFamily="18" charset="2"/>
                <a:cs typeface="Calibri" panose="020F0502020204030204" pitchFamily="34" charset="0"/>
              </a:rPr>
              <a:t>b</a:t>
            </a:r>
            <a:endParaRPr lang="en-GB" dirty="0">
              <a:latin typeface="Symbol" panose="05050102010706020507" pitchFamily="18" charset="2"/>
              <a:cs typeface="Calibri" panose="020F0502020204030204" pitchFamily="34" charset="0"/>
            </a:endParaRPr>
          </a:p>
        </p:txBody>
      </p:sp>
      <p:sp>
        <p:nvSpPr>
          <p:cNvPr id="59" name="Oval 58">
            <a:extLst>
              <a:ext uri="{FF2B5EF4-FFF2-40B4-BE49-F238E27FC236}">
                <a16:creationId xmlns:a16="http://schemas.microsoft.com/office/drawing/2014/main" id="{7012ABD0-D974-CCC0-F901-15984627057E}"/>
              </a:ext>
            </a:extLst>
          </p:cNvPr>
          <p:cNvSpPr/>
          <p:nvPr/>
        </p:nvSpPr>
        <p:spPr>
          <a:xfrm rot="18441524">
            <a:off x="438119" y="5082523"/>
            <a:ext cx="819127" cy="34945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69C10458-5854-67EA-028C-E726E092A282}"/>
              </a:ext>
            </a:extLst>
          </p:cNvPr>
          <p:cNvSpPr/>
          <p:nvPr/>
        </p:nvSpPr>
        <p:spPr>
          <a:xfrm rot="21162465">
            <a:off x="1744644" y="4194202"/>
            <a:ext cx="2693740" cy="45868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FF00"/>
              </a:highlight>
            </a:endParaRPr>
          </a:p>
        </p:txBody>
      </p:sp>
      <p:sp>
        <p:nvSpPr>
          <p:cNvPr id="61" name="TextBox 60">
            <a:extLst>
              <a:ext uri="{FF2B5EF4-FFF2-40B4-BE49-F238E27FC236}">
                <a16:creationId xmlns:a16="http://schemas.microsoft.com/office/drawing/2014/main" id="{78EFA15B-FAE1-1596-8D57-1410FAE23E99}"/>
              </a:ext>
            </a:extLst>
          </p:cNvPr>
          <p:cNvSpPr txBox="1"/>
          <p:nvPr/>
        </p:nvSpPr>
        <p:spPr>
          <a:xfrm>
            <a:off x="1001616" y="5410727"/>
            <a:ext cx="458459" cy="215444"/>
          </a:xfrm>
          <a:prstGeom prst="rect">
            <a:avLst/>
          </a:prstGeom>
          <a:noFill/>
        </p:spPr>
        <p:txBody>
          <a:bodyPr wrap="none" lIns="0" tIns="0" rIns="0" bIns="0" rtlCol="0">
            <a:spAutoFit/>
          </a:bodyPr>
          <a:lstStyle/>
          <a:p>
            <a:pPr algn="l"/>
            <a:r>
              <a:rPr lang="fr-CH" sz="1400" dirty="0"/>
              <a:t>linacs</a:t>
            </a:r>
          </a:p>
        </p:txBody>
      </p:sp>
      <p:sp>
        <p:nvSpPr>
          <p:cNvPr id="62" name="TextBox 61">
            <a:extLst>
              <a:ext uri="{FF2B5EF4-FFF2-40B4-BE49-F238E27FC236}">
                <a16:creationId xmlns:a16="http://schemas.microsoft.com/office/drawing/2014/main" id="{0989ABD2-5100-B616-DB7E-7810B8750834}"/>
              </a:ext>
            </a:extLst>
          </p:cNvPr>
          <p:cNvSpPr txBox="1"/>
          <p:nvPr/>
        </p:nvSpPr>
        <p:spPr>
          <a:xfrm>
            <a:off x="3365820" y="4568587"/>
            <a:ext cx="1024319" cy="215444"/>
          </a:xfrm>
          <a:prstGeom prst="rect">
            <a:avLst/>
          </a:prstGeom>
          <a:noFill/>
        </p:spPr>
        <p:txBody>
          <a:bodyPr wrap="none" lIns="0" tIns="0" rIns="0" bIns="0" rtlCol="0">
            <a:spAutoFit/>
          </a:bodyPr>
          <a:lstStyle/>
          <a:p>
            <a:pPr algn="l"/>
            <a:r>
              <a:rPr lang="fr-CH" sz="1400" dirty="0"/>
              <a:t>synchrotrons</a:t>
            </a:r>
            <a:endParaRPr lang="en-GB" sz="1400" dirty="0"/>
          </a:p>
        </p:txBody>
      </p:sp>
      <p:sp>
        <p:nvSpPr>
          <p:cNvPr id="63" name="TextBox 62">
            <a:extLst>
              <a:ext uri="{FF2B5EF4-FFF2-40B4-BE49-F238E27FC236}">
                <a16:creationId xmlns:a16="http://schemas.microsoft.com/office/drawing/2014/main" id="{83779686-F2A9-B5D3-C02F-28A9F32FC56D}"/>
              </a:ext>
            </a:extLst>
          </p:cNvPr>
          <p:cNvSpPr txBox="1"/>
          <p:nvPr/>
        </p:nvSpPr>
        <p:spPr>
          <a:xfrm>
            <a:off x="1506902" y="4384873"/>
            <a:ext cx="250068" cy="492443"/>
          </a:xfrm>
          <a:prstGeom prst="rect">
            <a:avLst/>
          </a:prstGeom>
          <a:noFill/>
        </p:spPr>
        <p:txBody>
          <a:bodyPr wrap="none" lIns="0" tIns="0" rIns="0" bIns="0" rtlCol="0">
            <a:spAutoFit/>
          </a:bodyPr>
          <a:lstStyle/>
          <a:p>
            <a:pPr algn="l"/>
            <a:r>
              <a:rPr lang="fr-CH" sz="3200" b="1" dirty="0">
                <a:solidFill>
                  <a:srgbClr val="FF0000"/>
                </a:solidFill>
              </a:rPr>
              <a:t>?</a:t>
            </a:r>
            <a:endParaRPr lang="en-GB" sz="3200" b="1" dirty="0">
              <a:solidFill>
                <a:srgbClr val="FF0000"/>
              </a:solidFill>
            </a:endParaRPr>
          </a:p>
        </p:txBody>
      </p:sp>
      <p:sp>
        <p:nvSpPr>
          <p:cNvPr id="64" name="TextBox 63">
            <a:extLst>
              <a:ext uri="{FF2B5EF4-FFF2-40B4-BE49-F238E27FC236}">
                <a16:creationId xmlns:a16="http://schemas.microsoft.com/office/drawing/2014/main" id="{B0327AF6-CDDE-97FA-4904-0EE373DD97BF}"/>
              </a:ext>
            </a:extLst>
          </p:cNvPr>
          <p:cNvSpPr txBox="1"/>
          <p:nvPr/>
        </p:nvSpPr>
        <p:spPr>
          <a:xfrm>
            <a:off x="8169039" y="3800892"/>
            <a:ext cx="3906311" cy="2523768"/>
          </a:xfrm>
          <a:prstGeom prst="rect">
            <a:avLst/>
          </a:prstGeom>
          <a:noFill/>
        </p:spPr>
        <p:txBody>
          <a:bodyPr wrap="square" lIns="0" tIns="0" rIns="0" bIns="0" rtlCol="0">
            <a:spAutoFit/>
          </a:bodyPr>
          <a:lstStyle/>
          <a:p>
            <a:pPr algn="l"/>
            <a:r>
              <a:rPr lang="en-GB" dirty="0">
                <a:latin typeface="Calibri" panose="020F0502020204030204" pitchFamily="34" charset="0"/>
                <a:cs typeface="Calibri" panose="020F0502020204030204" pitchFamily="34" charset="0"/>
              </a:rPr>
              <a:t>To increase efficiency (accelerate many times through the same accelerating cell)  magnets can be added to keep particles on a circular trajectory. </a:t>
            </a:r>
          </a:p>
          <a:p>
            <a:pPr algn="l"/>
            <a:r>
              <a:rPr lang="en-GB" sz="1000" dirty="0">
                <a:latin typeface="Calibri" panose="020F0502020204030204" pitchFamily="34" charset="0"/>
                <a:cs typeface="Calibri" panose="020F0502020204030204" pitchFamily="34" charset="0"/>
              </a:rPr>
              <a:t> </a:t>
            </a:r>
          </a:p>
          <a:p>
            <a:pPr algn="l"/>
            <a:r>
              <a:rPr lang="en-GB" sz="1600" i="1" dirty="0">
                <a:solidFill>
                  <a:schemeClr val="accent6">
                    <a:lumMod val="50000"/>
                  </a:schemeClr>
                </a:solidFill>
                <a:latin typeface="Calibri" panose="020F0502020204030204" pitchFamily="34" charset="0"/>
                <a:cs typeface="Calibri" panose="020F0502020204030204" pitchFamily="34" charset="0"/>
              </a:rPr>
              <a:t>          B</a:t>
            </a:r>
            <a:r>
              <a:rPr lang="en-GB" sz="1600" i="1" dirty="0">
                <a:solidFill>
                  <a:schemeClr val="accent6">
                    <a:lumMod val="50000"/>
                  </a:schemeClr>
                </a:solidFill>
                <a:latin typeface="Symbol" panose="05050102010706020507" pitchFamily="18" charset="2"/>
                <a:cs typeface="Calibri" panose="020F0502020204030204" pitchFamily="34" charset="0"/>
              </a:rPr>
              <a:t>r</a:t>
            </a:r>
            <a:r>
              <a:rPr lang="en-GB" sz="1600" i="1" dirty="0">
                <a:solidFill>
                  <a:schemeClr val="accent6">
                    <a:lumMod val="50000"/>
                  </a:schemeClr>
                </a:solidFill>
                <a:latin typeface="Calibri" panose="020F0502020204030204" pitchFamily="34" charset="0"/>
                <a:cs typeface="Calibri" panose="020F0502020204030204" pitchFamily="34" charset="0"/>
              </a:rPr>
              <a:t> [Tm] = 3.33 p [GeV/c]</a:t>
            </a:r>
          </a:p>
          <a:p>
            <a:pPr algn="l"/>
            <a:endParaRPr lang="en-GB" sz="900" dirty="0">
              <a:latin typeface="Calibri" panose="020F0502020204030204" pitchFamily="34" charset="0"/>
              <a:cs typeface="Calibri" panose="020F0502020204030204" pitchFamily="34" charset="0"/>
            </a:endParaRPr>
          </a:p>
          <a:p>
            <a:pPr algn="l"/>
            <a:r>
              <a:rPr lang="en-GB" dirty="0">
                <a:latin typeface="Calibri" panose="020F0502020204030204" pitchFamily="34" charset="0"/>
                <a:cs typeface="Calibri" panose="020F0502020204030204" pitchFamily="34" charset="0"/>
              </a:rPr>
              <a:t>For a standard magnetic field (1-2 T), the accelerator diameter (</a:t>
            </a:r>
            <a:r>
              <a:rPr lang="en-GB" i="1" dirty="0">
                <a:latin typeface="Calibri" panose="020F0502020204030204" pitchFamily="34" charset="0"/>
                <a:cs typeface="Calibri" panose="020F0502020204030204" pitchFamily="34" charset="0"/>
              </a:rPr>
              <a:t>2</a:t>
            </a:r>
            <a:r>
              <a:rPr lang="en-GB" i="1" dirty="0">
                <a:latin typeface="Symbol" panose="05050102010706020507" pitchFamily="18" charset="2"/>
                <a:cs typeface="Calibri" panose="020F0502020204030204" pitchFamily="34" charset="0"/>
              </a:rPr>
              <a:t>r</a:t>
            </a:r>
            <a:r>
              <a:rPr lang="en-GB" dirty="0">
                <a:latin typeface="Calibri" panose="020F0502020204030204" pitchFamily="34" charset="0"/>
                <a:cs typeface="Calibri" panose="020F0502020204030204" pitchFamily="34" charset="0"/>
              </a:rPr>
              <a:t>) increases with the energy.</a:t>
            </a:r>
          </a:p>
        </p:txBody>
      </p:sp>
      <p:pic>
        <p:nvPicPr>
          <p:cNvPr id="65" name="Picture 64">
            <a:extLst>
              <a:ext uri="{FF2B5EF4-FFF2-40B4-BE49-F238E27FC236}">
                <a16:creationId xmlns:a16="http://schemas.microsoft.com/office/drawing/2014/main" id="{84EF222F-F0F1-44DC-D8E6-CAB24B96DB5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45226" y="2351606"/>
            <a:ext cx="1014554" cy="695934"/>
          </a:xfrm>
          <a:prstGeom prst="rect">
            <a:avLst/>
          </a:prstGeom>
        </p:spPr>
      </p:pic>
      <p:pic>
        <p:nvPicPr>
          <p:cNvPr id="66" name="Picture 65">
            <a:extLst>
              <a:ext uri="{FF2B5EF4-FFF2-40B4-BE49-F238E27FC236}">
                <a16:creationId xmlns:a16="http://schemas.microsoft.com/office/drawing/2014/main" id="{82FC100C-0E5B-5BE8-A281-949633A8428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977822" y="2469376"/>
            <a:ext cx="763398" cy="661571"/>
          </a:xfrm>
          <a:prstGeom prst="rect">
            <a:avLst/>
          </a:prstGeom>
        </p:spPr>
      </p:pic>
      <p:pic>
        <p:nvPicPr>
          <p:cNvPr id="67" name="Picture 66">
            <a:extLst>
              <a:ext uri="{FF2B5EF4-FFF2-40B4-BE49-F238E27FC236}">
                <a16:creationId xmlns:a16="http://schemas.microsoft.com/office/drawing/2014/main" id="{A4D1311A-6F4B-BD54-DAE1-ED814C063D3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299139" y="2529475"/>
            <a:ext cx="1523667" cy="617236"/>
          </a:xfrm>
          <a:prstGeom prst="rect">
            <a:avLst/>
          </a:prstGeom>
        </p:spPr>
      </p:pic>
      <p:sp>
        <p:nvSpPr>
          <p:cNvPr id="68" name="Oval 67">
            <a:extLst>
              <a:ext uri="{FF2B5EF4-FFF2-40B4-BE49-F238E27FC236}">
                <a16:creationId xmlns:a16="http://schemas.microsoft.com/office/drawing/2014/main" id="{AF209E6E-6EFC-85CB-5B3B-59B413536A43}"/>
              </a:ext>
            </a:extLst>
          </p:cNvPr>
          <p:cNvSpPr/>
          <p:nvPr/>
        </p:nvSpPr>
        <p:spPr>
          <a:xfrm rot="19374531">
            <a:off x="418048" y="4898323"/>
            <a:ext cx="1180739" cy="461563"/>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TextBox 68">
            <a:extLst>
              <a:ext uri="{FF2B5EF4-FFF2-40B4-BE49-F238E27FC236}">
                <a16:creationId xmlns:a16="http://schemas.microsoft.com/office/drawing/2014/main" id="{EE2178DD-B185-74D4-7EF9-79847C2852B3}"/>
              </a:ext>
            </a:extLst>
          </p:cNvPr>
          <p:cNvSpPr txBox="1"/>
          <p:nvPr/>
        </p:nvSpPr>
        <p:spPr>
          <a:xfrm>
            <a:off x="1528682" y="4941561"/>
            <a:ext cx="806311" cy="215444"/>
          </a:xfrm>
          <a:prstGeom prst="rect">
            <a:avLst/>
          </a:prstGeom>
          <a:noFill/>
        </p:spPr>
        <p:txBody>
          <a:bodyPr wrap="none" lIns="0" tIns="0" rIns="0" bIns="0" rtlCol="0">
            <a:spAutoFit/>
          </a:bodyPr>
          <a:lstStyle/>
          <a:p>
            <a:pPr algn="l"/>
            <a:r>
              <a:rPr lang="fr-CH" sz="1400" dirty="0"/>
              <a:t>cyclotrons</a:t>
            </a:r>
            <a:endParaRPr lang="en-GB" sz="1400" dirty="0"/>
          </a:p>
        </p:txBody>
      </p:sp>
      <p:sp>
        <p:nvSpPr>
          <p:cNvPr id="70" name="TextBox 69">
            <a:extLst>
              <a:ext uri="{FF2B5EF4-FFF2-40B4-BE49-F238E27FC236}">
                <a16:creationId xmlns:a16="http://schemas.microsoft.com/office/drawing/2014/main" id="{57286EB4-58BB-B197-12D8-C2BC7AB61026}"/>
              </a:ext>
            </a:extLst>
          </p:cNvPr>
          <p:cNvSpPr txBox="1"/>
          <p:nvPr/>
        </p:nvSpPr>
        <p:spPr>
          <a:xfrm>
            <a:off x="1332016" y="5221250"/>
            <a:ext cx="3159519" cy="169277"/>
          </a:xfrm>
          <a:prstGeom prst="rect">
            <a:avLst/>
          </a:prstGeom>
          <a:noFill/>
        </p:spPr>
        <p:txBody>
          <a:bodyPr wrap="none" lIns="0" tIns="0" rIns="0" bIns="0" rtlCol="0">
            <a:spAutoFit/>
          </a:bodyPr>
          <a:lstStyle/>
          <a:p>
            <a:pPr algn="l"/>
            <a:r>
              <a:rPr lang="en-GB" sz="1100" i="1" dirty="0"/>
              <a:t>“ideal” energy range for different accelerator types </a:t>
            </a:r>
          </a:p>
        </p:txBody>
      </p:sp>
    </p:spTree>
    <p:extLst>
      <p:ext uri="{BB962C8B-B14F-4D97-AF65-F5344CB8AC3E}">
        <p14:creationId xmlns:p14="http://schemas.microsoft.com/office/powerpoint/2010/main" val="76435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C7C42-6AD0-4EB0-95B5-A0660EBA1A12}"/>
              </a:ext>
            </a:extLst>
          </p:cNvPr>
          <p:cNvSpPr>
            <a:spLocks noGrp="1"/>
          </p:cNvSpPr>
          <p:nvPr>
            <p:ph type="title"/>
          </p:nvPr>
        </p:nvSpPr>
        <p:spPr>
          <a:xfrm>
            <a:off x="0" y="0"/>
            <a:ext cx="12192000" cy="956257"/>
          </a:xfrm>
        </p:spPr>
        <p:txBody>
          <a:bodyPr/>
          <a:lstStyle/>
          <a:p>
            <a:r>
              <a:rPr lang="en-US" sz="4400" dirty="0"/>
              <a:t>The application map </a:t>
            </a:r>
            <a:r>
              <a:rPr lang="fr-CH" sz="4400" dirty="0"/>
              <a:t>- </a:t>
            </a:r>
            <a:r>
              <a:rPr lang="fr-CH" sz="4400" dirty="0" err="1"/>
              <a:t>electrons</a:t>
            </a:r>
            <a:endParaRPr lang="en-GB" sz="4400" dirty="0"/>
          </a:p>
        </p:txBody>
      </p:sp>
      <p:sp>
        <p:nvSpPr>
          <p:cNvPr id="4" name="Slide Number Placeholder 3">
            <a:extLst>
              <a:ext uri="{FF2B5EF4-FFF2-40B4-BE49-F238E27FC236}">
                <a16:creationId xmlns:a16="http://schemas.microsoft.com/office/drawing/2014/main" id="{EA43CD32-C352-4725-92CA-7DECD2285123}"/>
              </a:ext>
            </a:extLst>
          </p:cNvPr>
          <p:cNvSpPr>
            <a:spLocks noGrp="1"/>
          </p:cNvSpPr>
          <p:nvPr>
            <p:ph type="sldNum" sz="quarter" idx="4"/>
          </p:nvPr>
        </p:nvSpPr>
        <p:spPr/>
        <p:txBody>
          <a:bodyPr/>
          <a:lstStyle/>
          <a:p>
            <a:fld id="{17918391-D411-FE40-AAD7-861AE5233E0E}" type="slidenum">
              <a:rPr lang="en-US" smtClean="0"/>
              <a:pPr/>
              <a:t>12</a:t>
            </a:fld>
            <a:endParaRPr lang="en-US" dirty="0"/>
          </a:p>
        </p:txBody>
      </p:sp>
      <p:cxnSp>
        <p:nvCxnSpPr>
          <p:cNvPr id="6" name="Straight Arrow Connector 5">
            <a:extLst>
              <a:ext uri="{FF2B5EF4-FFF2-40B4-BE49-F238E27FC236}">
                <a16:creationId xmlns:a16="http://schemas.microsoft.com/office/drawing/2014/main" id="{B7592581-325F-4700-B1F1-392997B91268}"/>
              </a:ext>
            </a:extLst>
          </p:cNvPr>
          <p:cNvCxnSpPr>
            <a:cxnSpLocks/>
          </p:cNvCxnSpPr>
          <p:nvPr/>
        </p:nvCxnSpPr>
        <p:spPr>
          <a:xfrm>
            <a:off x="2417228" y="5045724"/>
            <a:ext cx="8342508" cy="0"/>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cxnSp>
        <p:nvCxnSpPr>
          <p:cNvPr id="7" name="Straight Arrow Connector 6">
            <a:extLst>
              <a:ext uri="{FF2B5EF4-FFF2-40B4-BE49-F238E27FC236}">
                <a16:creationId xmlns:a16="http://schemas.microsoft.com/office/drawing/2014/main" id="{1A6DEF96-F938-4ECE-975F-E71E29A29E73}"/>
              </a:ext>
            </a:extLst>
          </p:cNvPr>
          <p:cNvCxnSpPr>
            <a:cxnSpLocks/>
          </p:cNvCxnSpPr>
          <p:nvPr/>
        </p:nvCxnSpPr>
        <p:spPr>
          <a:xfrm flipV="1">
            <a:off x="2417228" y="1372483"/>
            <a:ext cx="0" cy="3673241"/>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sp>
        <p:nvSpPr>
          <p:cNvPr id="10" name="TextBox 9">
            <a:extLst>
              <a:ext uri="{FF2B5EF4-FFF2-40B4-BE49-F238E27FC236}">
                <a16:creationId xmlns:a16="http://schemas.microsoft.com/office/drawing/2014/main" id="{F2566E8C-DD54-4BCC-B2D6-8BFCFB0250AA}"/>
              </a:ext>
            </a:extLst>
          </p:cNvPr>
          <p:cNvSpPr txBox="1"/>
          <p:nvPr/>
        </p:nvSpPr>
        <p:spPr>
          <a:xfrm flipH="1">
            <a:off x="9293538" y="5152832"/>
            <a:ext cx="1624549" cy="276999"/>
          </a:xfrm>
          <a:prstGeom prst="rect">
            <a:avLst/>
          </a:prstGeom>
          <a:noFill/>
        </p:spPr>
        <p:txBody>
          <a:bodyPr wrap="square" lIns="0" tIns="0" rIns="0" bIns="0" rtlCol="0">
            <a:spAutoFit/>
          </a:bodyPr>
          <a:lstStyle/>
          <a:p>
            <a:pPr algn="l"/>
            <a:r>
              <a:rPr lang="fr-CH" dirty="0"/>
              <a:t>Energy (MeV)</a:t>
            </a:r>
            <a:endParaRPr lang="en-GB" dirty="0"/>
          </a:p>
        </p:txBody>
      </p:sp>
      <p:sp>
        <p:nvSpPr>
          <p:cNvPr id="11" name="TextBox 10">
            <a:extLst>
              <a:ext uri="{FF2B5EF4-FFF2-40B4-BE49-F238E27FC236}">
                <a16:creationId xmlns:a16="http://schemas.microsoft.com/office/drawing/2014/main" id="{60A4AC4A-4BB0-4D92-80AC-902DFD3568DE}"/>
              </a:ext>
            </a:extLst>
          </p:cNvPr>
          <p:cNvSpPr txBox="1"/>
          <p:nvPr/>
        </p:nvSpPr>
        <p:spPr>
          <a:xfrm flipH="1">
            <a:off x="833123" y="1832556"/>
            <a:ext cx="803408" cy="553998"/>
          </a:xfrm>
          <a:prstGeom prst="rect">
            <a:avLst/>
          </a:prstGeom>
          <a:noFill/>
        </p:spPr>
        <p:txBody>
          <a:bodyPr wrap="square" lIns="0" tIns="0" rIns="0" bIns="0" rtlCol="0">
            <a:spAutoFit/>
          </a:bodyPr>
          <a:lstStyle/>
          <a:p>
            <a:pPr algn="l"/>
            <a:r>
              <a:rPr lang="en-GB" dirty="0"/>
              <a:t>Current</a:t>
            </a:r>
            <a:r>
              <a:rPr lang="fr-CH" dirty="0"/>
              <a:t> (mA)</a:t>
            </a:r>
            <a:endParaRPr lang="en-GB" dirty="0"/>
          </a:p>
        </p:txBody>
      </p:sp>
      <p:sp>
        <p:nvSpPr>
          <p:cNvPr id="12" name="TextBox 11">
            <a:extLst>
              <a:ext uri="{FF2B5EF4-FFF2-40B4-BE49-F238E27FC236}">
                <a16:creationId xmlns:a16="http://schemas.microsoft.com/office/drawing/2014/main" id="{91345206-54CC-418B-A3B4-2DEB9412E6BA}"/>
              </a:ext>
            </a:extLst>
          </p:cNvPr>
          <p:cNvSpPr txBox="1"/>
          <p:nvPr/>
        </p:nvSpPr>
        <p:spPr>
          <a:xfrm>
            <a:off x="3511803" y="5135556"/>
            <a:ext cx="128240" cy="276999"/>
          </a:xfrm>
          <a:prstGeom prst="rect">
            <a:avLst/>
          </a:prstGeom>
          <a:noFill/>
        </p:spPr>
        <p:txBody>
          <a:bodyPr wrap="none" lIns="0" tIns="0" rIns="0" bIns="0" rtlCol="0">
            <a:spAutoFit/>
          </a:bodyPr>
          <a:lstStyle/>
          <a:p>
            <a:pPr algn="l"/>
            <a:r>
              <a:rPr lang="fr-CH" dirty="0"/>
              <a:t>5</a:t>
            </a:r>
            <a:endParaRPr lang="en-GB" dirty="0"/>
          </a:p>
        </p:txBody>
      </p:sp>
      <p:sp>
        <p:nvSpPr>
          <p:cNvPr id="14" name="TextBox 13">
            <a:extLst>
              <a:ext uri="{FF2B5EF4-FFF2-40B4-BE49-F238E27FC236}">
                <a16:creationId xmlns:a16="http://schemas.microsoft.com/office/drawing/2014/main" id="{A29DAF36-B47C-4DCC-920C-FC0F4D72106F}"/>
              </a:ext>
            </a:extLst>
          </p:cNvPr>
          <p:cNvSpPr txBox="1"/>
          <p:nvPr/>
        </p:nvSpPr>
        <p:spPr>
          <a:xfrm>
            <a:off x="4642742" y="5135556"/>
            <a:ext cx="256480" cy="276999"/>
          </a:xfrm>
          <a:prstGeom prst="rect">
            <a:avLst/>
          </a:prstGeom>
          <a:noFill/>
        </p:spPr>
        <p:txBody>
          <a:bodyPr wrap="none" lIns="0" tIns="0" rIns="0" bIns="0" rtlCol="0">
            <a:spAutoFit/>
          </a:bodyPr>
          <a:lstStyle/>
          <a:p>
            <a:pPr algn="l"/>
            <a:r>
              <a:rPr lang="fr-CH" dirty="0"/>
              <a:t>10</a:t>
            </a:r>
            <a:endParaRPr lang="en-GB" dirty="0"/>
          </a:p>
        </p:txBody>
      </p:sp>
      <p:sp>
        <p:nvSpPr>
          <p:cNvPr id="15" name="TextBox 14">
            <a:extLst>
              <a:ext uri="{FF2B5EF4-FFF2-40B4-BE49-F238E27FC236}">
                <a16:creationId xmlns:a16="http://schemas.microsoft.com/office/drawing/2014/main" id="{3AABB9AB-585D-476F-8C8E-BAC2B2E26C66}"/>
              </a:ext>
            </a:extLst>
          </p:cNvPr>
          <p:cNvSpPr txBox="1"/>
          <p:nvPr/>
        </p:nvSpPr>
        <p:spPr>
          <a:xfrm>
            <a:off x="5901921" y="5135556"/>
            <a:ext cx="256480" cy="276999"/>
          </a:xfrm>
          <a:prstGeom prst="rect">
            <a:avLst/>
          </a:prstGeom>
          <a:noFill/>
        </p:spPr>
        <p:txBody>
          <a:bodyPr wrap="none" lIns="0" tIns="0" rIns="0" bIns="0" rtlCol="0">
            <a:spAutoFit/>
          </a:bodyPr>
          <a:lstStyle/>
          <a:p>
            <a:pPr algn="l"/>
            <a:r>
              <a:rPr lang="fr-CH" dirty="0"/>
              <a:t>15</a:t>
            </a:r>
            <a:endParaRPr lang="en-GB" dirty="0"/>
          </a:p>
        </p:txBody>
      </p:sp>
      <p:sp>
        <p:nvSpPr>
          <p:cNvPr id="16" name="TextBox 15">
            <a:extLst>
              <a:ext uri="{FF2B5EF4-FFF2-40B4-BE49-F238E27FC236}">
                <a16:creationId xmlns:a16="http://schemas.microsoft.com/office/drawing/2014/main" id="{9E5BD5A3-1668-4FFB-A464-F57F698588F8}"/>
              </a:ext>
            </a:extLst>
          </p:cNvPr>
          <p:cNvSpPr txBox="1"/>
          <p:nvPr/>
        </p:nvSpPr>
        <p:spPr>
          <a:xfrm>
            <a:off x="7077901" y="5135556"/>
            <a:ext cx="256480" cy="276999"/>
          </a:xfrm>
          <a:prstGeom prst="rect">
            <a:avLst/>
          </a:prstGeom>
          <a:noFill/>
        </p:spPr>
        <p:txBody>
          <a:bodyPr wrap="none" lIns="0" tIns="0" rIns="0" bIns="0" rtlCol="0">
            <a:spAutoFit/>
          </a:bodyPr>
          <a:lstStyle/>
          <a:p>
            <a:pPr algn="l"/>
            <a:r>
              <a:rPr lang="fr-CH" dirty="0"/>
              <a:t>20</a:t>
            </a:r>
            <a:endParaRPr lang="en-GB" dirty="0"/>
          </a:p>
        </p:txBody>
      </p:sp>
      <p:sp>
        <p:nvSpPr>
          <p:cNvPr id="17" name="TextBox 16">
            <a:extLst>
              <a:ext uri="{FF2B5EF4-FFF2-40B4-BE49-F238E27FC236}">
                <a16:creationId xmlns:a16="http://schemas.microsoft.com/office/drawing/2014/main" id="{D04506D4-36AF-41F3-A615-C862411053D7}"/>
              </a:ext>
            </a:extLst>
          </p:cNvPr>
          <p:cNvSpPr txBox="1"/>
          <p:nvPr/>
        </p:nvSpPr>
        <p:spPr>
          <a:xfrm>
            <a:off x="1896764" y="3970094"/>
            <a:ext cx="256480" cy="276999"/>
          </a:xfrm>
          <a:prstGeom prst="rect">
            <a:avLst/>
          </a:prstGeom>
          <a:noFill/>
        </p:spPr>
        <p:txBody>
          <a:bodyPr wrap="none" lIns="0" tIns="0" rIns="0" bIns="0" rtlCol="0">
            <a:spAutoFit/>
          </a:bodyPr>
          <a:lstStyle/>
          <a:p>
            <a:pPr algn="l"/>
            <a:r>
              <a:rPr lang="fr-CH" dirty="0"/>
              <a:t>50</a:t>
            </a:r>
            <a:endParaRPr lang="en-GB" dirty="0"/>
          </a:p>
        </p:txBody>
      </p:sp>
      <p:sp>
        <p:nvSpPr>
          <p:cNvPr id="18" name="TextBox 17">
            <a:extLst>
              <a:ext uri="{FF2B5EF4-FFF2-40B4-BE49-F238E27FC236}">
                <a16:creationId xmlns:a16="http://schemas.microsoft.com/office/drawing/2014/main" id="{4AA4A9C4-D61B-4AF1-B3A5-08D429E69128}"/>
              </a:ext>
            </a:extLst>
          </p:cNvPr>
          <p:cNvSpPr txBox="1"/>
          <p:nvPr/>
        </p:nvSpPr>
        <p:spPr>
          <a:xfrm>
            <a:off x="1768523" y="2970575"/>
            <a:ext cx="384721" cy="276999"/>
          </a:xfrm>
          <a:prstGeom prst="rect">
            <a:avLst/>
          </a:prstGeom>
          <a:noFill/>
        </p:spPr>
        <p:txBody>
          <a:bodyPr wrap="none" lIns="0" tIns="0" rIns="0" bIns="0" rtlCol="0">
            <a:spAutoFit/>
          </a:bodyPr>
          <a:lstStyle/>
          <a:p>
            <a:pPr algn="l"/>
            <a:r>
              <a:rPr lang="fr-CH" dirty="0"/>
              <a:t>100</a:t>
            </a:r>
            <a:endParaRPr lang="en-GB" dirty="0"/>
          </a:p>
        </p:txBody>
      </p:sp>
      <p:sp>
        <p:nvSpPr>
          <p:cNvPr id="19" name="TextBox 18">
            <a:extLst>
              <a:ext uri="{FF2B5EF4-FFF2-40B4-BE49-F238E27FC236}">
                <a16:creationId xmlns:a16="http://schemas.microsoft.com/office/drawing/2014/main" id="{F35B6E95-F132-460F-A6F0-62A19CEAD008}"/>
              </a:ext>
            </a:extLst>
          </p:cNvPr>
          <p:cNvSpPr txBox="1"/>
          <p:nvPr/>
        </p:nvSpPr>
        <p:spPr>
          <a:xfrm>
            <a:off x="1768523" y="1971056"/>
            <a:ext cx="384721" cy="276999"/>
          </a:xfrm>
          <a:prstGeom prst="rect">
            <a:avLst/>
          </a:prstGeom>
          <a:noFill/>
        </p:spPr>
        <p:txBody>
          <a:bodyPr wrap="none" lIns="0" tIns="0" rIns="0" bIns="0" rtlCol="0">
            <a:spAutoFit/>
          </a:bodyPr>
          <a:lstStyle/>
          <a:p>
            <a:pPr algn="l"/>
            <a:r>
              <a:rPr lang="fr-CH" dirty="0"/>
              <a:t>150</a:t>
            </a:r>
            <a:endParaRPr lang="en-GB" dirty="0"/>
          </a:p>
        </p:txBody>
      </p:sp>
      <p:sp>
        <p:nvSpPr>
          <p:cNvPr id="20" name="Oval 19">
            <a:extLst>
              <a:ext uri="{FF2B5EF4-FFF2-40B4-BE49-F238E27FC236}">
                <a16:creationId xmlns:a16="http://schemas.microsoft.com/office/drawing/2014/main" id="{D49A5687-E092-4B14-B167-EE6216147F04}"/>
              </a:ext>
            </a:extLst>
          </p:cNvPr>
          <p:cNvSpPr/>
          <p:nvPr/>
        </p:nvSpPr>
        <p:spPr>
          <a:xfrm>
            <a:off x="3640043" y="4772632"/>
            <a:ext cx="3694337" cy="18326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a:t>cancer therapy</a:t>
            </a:r>
          </a:p>
        </p:txBody>
      </p:sp>
      <p:sp>
        <p:nvSpPr>
          <p:cNvPr id="23" name="Oval 22">
            <a:extLst>
              <a:ext uri="{FF2B5EF4-FFF2-40B4-BE49-F238E27FC236}">
                <a16:creationId xmlns:a16="http://schemas.microsoft.com/office/drawing/2014/main" id="{371B7B98-0437-4706-B107-6AED0F5043E0}"/>
              </a:ext>
            </a:extLst>
          </p:cNvPr>
          <p:cNvSpPr/>
          <p:nvPr/>
        </p:nvSpPr>
        <p:spPr>
          <a:xfrm>
            <a:off x="3027410" y="3897852"/>
            <a:ext cx="1671679" cy="717752"/>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a:t>detection</a:t>
            </a:r>
          </a:p>
        </p:txBody>
      </p:sp>
      <p:sp>
        <p:nvSpPr>
          <p:cNvPr id="25" name="Oval 24">
            <a:extLst>
              <a:ext uri="{FF2B5EF4-FFF2-40B4-BE49-F238E27FC236}">
                <a16:creationId xmlns:a16="http://schemas.microsoft.com/office/drawing/2014/main" id="{91FC8727-7244-43CE-BB93-8EC3E7E4E9CB}"/>
              </a:ext>
            </a:extLst>
          </p:cNvPr>
          <p:cNvSpPr/>
          <p:nvPr/>
        </p:nvSpPr>
        <p:spPr>
          <a:xfrm>
            <a:off x="2681215" y="4400889"/>
            <a:ext cx="2308183" cy="42148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400"/>
              <a:t>sterilisation</a:t>
            </a:r>
          </a:p>
        </p:txBody>
      </p:sp>
      <p:sp>
        <p:nvSpPr>
          <p:cNvPr id="26" name="Oval 25">
            <a:extLst>
              <a:ext uri="{FF2B5EF4-FFF2-40B4-BE49-F238E27FC236}">
                <a16:creationId xmlns:a16="http://schemas.microsoft.com/office/drawing/2014/main" id="{3EDC98BA-4130-4562-ADD1-36A5722051FB}"/>
              </a:ext>
            </a:extLst>
          </p:cNvPr>
          <p:cNvSpPr/>
          <p:nvPr/>
        </p:nvSpPr>
        <p:spPr>
          <a:xfrm rot="16200000">
            <a:off x="1783559" y="2780991"/>
            <a:ext cx="1740024" cy="31403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200" dirty="0"/>
              <a:t>polymerisation</a:t>
            </a:r>
          </a:p>
        </p:txBody>
      </p:sp>
      <p:sp>
        <p:nvSpPr>
          <p:cNvPr id="27" name="Oval 26">
            <a:extLst>
              <a:ext uri="{FF2B5EF4-FFF2-40B4-BE49-F238E27FC236}">
                <a16:creationId xmlns:a16="http://schemas.microsoft.com/office/drawing/2014/main" id="{1B748F17-E1E5-4458-912C-D442676157B0}"/>
              </a:ext>
            </a:extLst>
          </p:cNvPr>
          <p:cNvSpPr/>
          <p:nvPr/>
        </p:nvSpPr>
        <p:spPr>
          <a:xfrm>
            <a:off x="8887567" y="4395945"/>
            <a:ext cx="1246435" cy="45215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400" dirty="0"/>
              <a:t>photon sources</a:t>
            </a:r>
          </a:p>
        </p:txBody>
      </p:sp>
      <p:cxnSp>
        <p:nvCxnSpPr>
          <p:cNvPr id="29" name="Straight Arrow Connector 28">
            <a:extLst>
              <a:ext uri="{FF2B5EF4-FFF2-40B4-BE49-F238E27FC236}">
                <a16:creationId xmlns:a16="http://schemas.microsoft.com/office/drawing/2014/main" id="{A1DA7292-DFD4-4784-8CDF-FEE344863861}"/>
              </a:ext>
            </a:extLst>
          </p:cNvPr>
          <p:cNvCxnSpPr>
            <a:cxnSpLocks/>
          </p:cNvCxnSpPr>
          <p:nvPr/>
        </p:nvCxnSpPr>
        <p:spPr>
          <a:xfrm flipV="1">
            <a:off x="10134002" y="4627653"/>
            <a:ext cx="578151" cy="122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11717FF4-7DEA-49E0-A53C-2584C79E78F1}"/>
              </a:ext>
            </a:extLst>
          </p:cNvPr>
          <p:cNvSpPr/>
          <p:nvPr/>
        </p:nvSpPr>
        <p:spPr>
          <a:xfrm>
            <a:off x="2490062" y="3897852"/>
            <a:ext cx="661546" cy="42148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100" dirty="0"/>
              <a:t>flue gas</a:t>
            </a:r>
          </a:p>
        </p:txBody>
      </p:sp>
      <p:sp>
        <p:nvSpPr>
          <p:cNvPr id="31" name="Oval 30">
            <a:extLst>
              <a:ext uri="{FF2B5EF4-FFF2-40B4-BE49-F238E27FC236}">
                <a16:creationId xmlns:a16="http://schemas.microsoft.com/office/drawing/2014/main" id="{AE07A3B8-9470-4CBC-831E-A6E2A68EB441}"/>
              </a:ext>
            </a:extLst>
          </p:cNvPr>
          <p:cNvSpPr/>
          <p:nvPr/>
        </p:nvSpPr>
        <p:spPr>
          <a:xfrm>
            <a:off x="3245149" y="4762741"/>
            <a:ext cx="661547" cy="28298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900" dirty="0"/>
              <a:t>water treat.</a:t>
            </a:r>
          </a:p>
        </p:txBody>
      </p:sp>
      <p:sp>
        <p:nvSpPr>
          <p:cNvPr id="34" name="Oval 33">
            <a:extLst>
              <a:ext uri="{FF2B5EF4-FFF2-40B4-BE49-F238E27FC236}">
                <a16:creationId xmlns:a16="http://schemas.microsoft.com/office/drawing/2014/main" id="{C4DBFD4A-355C-4570-B36A-0DB2EBBDB064}"/>
              </a:ext>
            </a:extLst>
          </p:cNvPr>
          <p:cNvSpPr/>
          <p:nvPr/>
        </p:nvSpPr>
        <p:spPr>
          <a:xfrm rot="16200000">
            <a:off x="2042776" y="1555724"/>
            <a:ext cx="1242082" cy="31403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100" dirty="0"/>
              <a:t>material processing</a:t>
            </a:r>
          </a:p>
        </p:txBody>
      </p:sp>
      <p:sp>
        <p:nvSpPr>
          <p:cNvPr id="35" name="Oval 34">
            <a:extLst>
              <a:ext uri="{FF2B5EF4-FFF2-40B4-BE49-F238E27FC236}">
                <a16:creationId xmlns:a16="http://schemas.microsoft.com/office/drawing/2014/main" id="{8377573D-4D73-4848-B9C5-ED6C5FCED98A}"/>
              </a:ext>
            </a:extLst>
          </p:cNvPr>
          <p:cNvSpPr/>
          <p:nvPr/>
        </p:nvSpPr>
        <p:spPr>
          <a:xfrm>
            <a:off x="7972817" y="1843293"/>
            <a:ext cx="661546" cy="421481"/>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1100" dirty="0"/>
          </a:p>
        </p:txBody>
      </p:sp>
      <p:sp>
        <p:nvSpPr>
          <p:cNvPr id="36" name="Oval 35">
            <a:extLst>
              <a:ext uri="{FF2B5EF4-FFF2-40B4-BE49-F238E27FC236}">
                <a16:creationId xmlns:a16="http://schemas.microsoft.com/office/drawing/2014/main" id="{EF9AE6F0-5627-4DEB-A8DD-425FE7F9DC84}"/>
              </a:ext>
            </a:extLst>
          </p:cNvPr>
          <p:cNvSpPr/>
          <p:nvPr/>
        </p:nvSpPr>
        <p:spPr>
          <a:xfrm>
            <a:off x="7991280" y="2527110"/>
            <a:ext cx="661546" cy="42148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sz="1100" dirty="0"/>
          </a:p>
        </p:txBody>
      </p:sp>
      <p:sp>
        <p:nvSpPr>
          <p:cNvPr id="37" name="TextBox 36">
            <a:extLst>
              <a:ext uri="{FF2B5EF4-FFF2-40B4-BE49-F238E27FC236}">
                <a16:creationId xmlns:a16="http://schemas.microsoft.com/office/drawing/2014/main" id="{9279E880-D6B5-43A1-8FD6-62BF5F8F1408}"/>
              </a:ext>
            </a:extLst>
          </p:cNvPr>
          <p:cNvSpPr txBox="1"/>
          <p:nvPr/>
        </p:nvSpPr>
        <p:spPr>
          <a:xfrm>
            <a:off x="8744415" y="1961701"/>
            <a:ext cx="2164054" cy="184666"/>
          </a:xfrm>
          <a:prstGeom prst="rect">
            <a:avLst/>
          </a:prstGeom>
          <a:noFill/>
        </p:spPr>
        <p:txBody>
          <a:bodyPr wrap="none" lIns="0" tIns="0" rIns="0" bIns="0" rtlCol="0">
            <a:spAutoFit/>
          </a:bodyPr>
          <a:lstStyle/>
          <a:p>
            <a:pPr algn="l"/>
            <a:r>
              <a:rPr lang="en-GB" sz="1200" dirty="0"/>
              <a:t>direct electron beam application</a:t>
            </a:r>
          </a:p>
        </p:txBody>
      </p:sp>
      <p:sp>
        <p:nvSpPr>
          <p:cNvPr id="38" name="TextBox 37">
            <a:extLst>
              <a:ext uri="{FF2B5EF4-FFF2-40B4-BE49-F238E27FC236}">
                <a16:creationId xmlns:a16="http://schemas.microsoft.com/office/drawing/2014/main" id="{CED02C89-1861-4E01-9AEF-6BF600D3A407}"/>
              </a:ext>
            </a:extLst>
          </p:cNvPr>
          <p:cNvSpPr txBox="1"/>
          <p:nvPr/>
        </p:nvSpPr>
        <p:spPr>
          <a:xfrm>
            <a:off x="8744415" y="2657214"/>
            <a:ext cx="2173672" cy="184666"/>
          </a:xfrm>
          <a:prstGeom prst="rect">
            <a:avLst/>
          </a:prstGeom>
          <a:noFill/>
        </p:spPr>
        <p:txBody>
          <a:bodyPr wrap="none" lIns="0" tIns="0" rIns="0" bIns="0" rtlCol="0">
            <a:spAutoFit/>
          </a:bodyPr>
          <a:lstStyle/>
          <a:p>
            <a:pPr algn="l"/>
            <a:r>
              <a:rPr lang="en-GB" sz="1200" dirty="0"/>
              <a:t>conversion to X-rays application</a:t>
            </a:r>
          </a:p>
        </p:txBody>
      </p:sp>
      <p:cxnSp>
        <p:nvCxnSpPr>
          <p:cNvPr id="40" name="Straight Connector 39">
            <a:extLst>
              <a:ext uri="{FF2B5EF4-FFF2-40B4-BE49-F238E27FC236}">
                <a16:creationId xmlns:a16="http://schemas.microsoft.com/office/drawing/2014/main" id="{234AD24D-9D4E-42B0-AEEA-A75126F169D1}"/>
              </a:ext>
            </a:extLst>
          </p:cNvPr>
          <p:cNvCxnSpPr>
            <a:cxnSpLocks/>
          </p:cNvCxnSpPr>
          <p:nvPr/>
        </p:nvCxnSpPr>
        <p:spPr>
          <a:xfrm>
            <a:off x="2417228" y="1961701"/>
            <a:ext cx="3898169" cy="308402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55670F5-EB07-4687-9B54-38FE652F52E2}"/>
              </a:ext>
            </a:extLst>
          </p:cNvPr>
          <p:cNvCxnSpPr>
            <a:cxnSpLocks/>
          </p:cNvCxnSpPr>
          <p:nvPr/>
        </p:nvCxnSpPr>
        <p:spPr>
          <a:xfrm flipV="1">
            <a:off x="4308939" y="3068735"/>
            <a:ext cx="301841" cy="3418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3B4AFAE-BBF6-40DC-AC98-90AD66B91D8B}"/>
              </a:ext>
            </a:extLst>
          </p:cNvPr>
          <p:cNvSpPr txBox="1"/>
          <p:nvPr/>
        </p:nvSpPr>
        <p:spPr>
          <a:xfrm>
            <a:off x="4699090" y="2867788"/>
            <a:ext cx="493600" cy="369332"/>
          </a:xfrm>
          <a:prstGeom prst="rect">
            <a:avLst/>
          </a:prstGeom>
          <a:noFill/>
        </p:spPr>
        <p:txBody>
          <a:bodyPr wrap="square" lIns="0" tIns="0" rIns="0" bIns="0" rtlCol="0">
            <a:spAutoFit/>
          </a:bodyPr>
          <a:lstStyle/>
          <a:p>
            <a:pPr algn="l"/>
            <a:r>
              <a:rPr lang="en-GB" sz="1200" dirty="0"/>
              <a:t>beam power</a:t>
            </a:r>
          </a:p>
        </p:txBody>
      </p:sp>
      <p:sp>
        <p:nvSpPr>
          <p:cNvPr id="49" name="TextBox 48">
            <a:extLst>
              <a:ext uri="{FF2B5EF4-FFF2-40B4-BE49-F238E27FC236}">
                <a16:creationId xmlns:a16="http://schemas.microsoft.com/office/drawing/2014/main" id="{A47F0809-F7FD-491A-8008-9BDCB93D48F0}"/>
              </a:ext>
            </a:extLst>
          </p:cNvPr>
          <p:cNvSpPr txBox="1"/>
          <p:nvPr/>
        </p:nvSpPr>
        <p:spPr>
          <a:xfrm>
            <a:off x="2417228" y="5489301"/>
            <a:ext cx="945720" cy="184666"/>
          </a:xfrm>
          <a:prstGeom prst="rect">
            <a:avLst/>
          </a:prstGeom>
          <a:solidFill>
            <a:srgbClr val="00B050"/>
          </a:solidFill>
        </p:spPr>
        <p:style>
          <a:lnRef idx="3">
            <a:schemeClr val="lt1"/>
          </a:lnRef>
          <a:fillRef idx="1">
            <a:schemeClr val="accent1"/>
          </a:fillRef>
          <a:effectRef idx="1">
            <a:schemeClr val="accent1"/>
          </a:effectRef>
          <a:fontRef idx="minor">
            <a:schemeClr val="lt1"/>
          </a:fontRef>
        </p:style>
        <p:txBody>
          <a:bodyPr wrap="square" lIns="0" tIns="0" rIns="0" bIns="0" rtlCol="0">
            <a:spAutoFit/>
          </a:bodyPr>
          <a:lstStyle/>
          <a:p>
            <a:pPr algn="ctr"/>
            <a:r>
              <a:rPr lang="en-GB" sz="1200" dirty="0"/>
              <a:t>electrostatic</a:t>
            </a:r>
          </a:p>
        </p:txBody>
      </p:sp>
      <p:sp>
        <p:nvSpPr>
          <p:cNvPr id="50" name="TextBox 49">
            <a:extLst>
              <a:ext uri="{FF2B5EF4-FFF2-40B4-BE49-F238E27FC236}">
                <a16:creationId xmlns:a16="http://schemas.microsoft.com/office/drawing/2014/main" id="{E113291F-D061-4CFC-9632-1E296963D569}"/>
              </a:ext>
            </a:extLst>
          </p:cNvPr>
          <p:cNvSpPr txBox="1"/>
          <p:nvPr/>
        </p:nvSpPr>
        <p:spPr>
          <a:xfrm>
            <a:off x="3151608" y="5791069"/>
            <a:ext cx="4110449" cy="184666"/>
          </a:xfrm>
          <a:prstGeom prst="rect">
            <a:avLst/>
          </a:prstGeom>
          <a:solidFill>
            <a:srgbClr val="00B050"/>
          </a:solidFill>
        </p:spPr>
        <p:style>
          <a:lnRef idx="3">
            <a:schemeClr val="lt1"/>
          </a:lnRef>
          <a:fillRef idx="1">
            <a:schemeClr val="accent1"/>
          </a:fillRef>
          <a:effectRef idx="1">
            <a:schemeClr val="accent1"/>
          </a:effectRef>
          <a:fontRef idx="minor">
            <a:schemeClr val="lt1"/>
          </a:fontRef>
        </p:style>
        <p:txBody>
          <a:bodyPr wrap="square" lIns="0" tIns="0" rIns="0" bIns="0" rtlCol="0">
            <a:spAutoFit/>
          </a:bodyPr>
          <a:lstStyle/>
          <a:p>
            <a:pPr algn="ctr"/>
            <a:r>
              <a:rPr lang="fr-CH" sz="1200" dirty="0"/>
              <a:t>R</a:t>
            </a:r>
            <a:r>
              <a:rPr lang="en-GB" sz="1200" dirty="0"/>
              <a:t>F linac</a:t>
            </a:r>
          </a:p>
        </p:txBody>
      </p:sp>
      <p:sp>
        <p:nvSpPr>
          <p:cNvPr id="52" name="TextBox 51">
            <a:extLst>
              <a:ext uri="{FF2B5EF4-FFF2-40B4-BE49-F238E27FC236}">
                <a16:creationId xmlns:a16="http://schemas.microsoft.com/office/drawing/2014/main" id="{9C701232-4CF2-4A85-B77E-C44B3634285C}"/>
              </a:ext>
            </a:extLst>
          </p:cNvPr>
          <p:cNvSpPr txBox="1"/>
          <p:nvPr/>
        </p:nvSpPr>
        <p:spPr>
          <a:xfrm>
            <a:off x="3825262" y="5489301"/>
            <a:ext cx="945720" cy="184666"/>
          </a:xfrm>
          <a:prstGeom prst="rect">
            <a:avLst/>
          </a:prstGeom>
          <a:solidFill>
            <a:srgbClr val="00B050"/>
          </a:solidFill>
        </p:spPr>
        <p:style>
          <a:lnRef idx="3">
            <a:schemeClr val="lt1"/>
          </a:lnRef>
          <a:fillRef idx="1">
            <a:schemeClr val="accent1"/>
          </a:fillRef>
          <a:effectRef idx="1">
            <a:schemeClr val="accent1"/>
          </a:effectRef>
          <a:fontRef idx="minor">
            <a:schemeClr val="lt1"/>
          </a:fontRef>
        </p:style>
        <p:txBody>
          <a:bodyPr wrap="square" lIns="0" tIns="0" rIns="0" bIns="0" rtlCol="0">
            <a:spAutoFit/>
          </a:bodyPr>
          <a:lstStyle/>
          <a:p>
            <a:pPr algn="ctr"/>
            <a:r>
              <a:rPr lang="fr-CH" sz="1200" dirty="0"/>
              <a:t>R</a:t>
            </a:r>
            <a:r>
              <a:rPr lang="en-GB" sz="1200" dirty="0" err="1"/>
              <a:t>hodotron</a:t>
            </a:r>
            <a:endParaRPr lang="en-GB" sz="1200" dirty="0"/>
          </a:p>
        </p:txBody>
      </p:sp>
    </p:spTree>
    <p:extLst>
      <p:ext uri="{BB962C8B-B14F-4D97-AF65-F5344CB8AC3E}">
        <p14:creationId xmlns:p14="http://schemas.microsoft.com/office/powerpoint/2010/main" val="81747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78583"/>
          </a:xfrm>
        </p:spPr>
        <p:txBody>
          <a:bodyPr/>
          <a:lstStyle/>
          <a:p>
            <a:r>
              <a:rPr lang="en-US" sz="4400" dirty="0"/>
              <a:t>Electron accelerators: linacs</a:t>
            </a:r>
          </a:p>
        </p:txBody>
      </p:sp>
      <p:sp>
        <p:nvSpPr>
          <p:cNvPr id="4" name="Footer Placeholder 3"/>
          <p:cNvSpPr>
            <a:spLocks noGrp="1"/>
          </p:cNvSpPr>
          <p:nvPr>
            <p:ph type="ftr" sz="quarter" idx="11"/>
          </p:nvPr>
        </p:nvSpPr>
        <p:spPr bwMode="auto">
          <a:xfrm>
            <a:off x="7793805" y="5756857"/>
            <a:ext cx="457200" cy="3810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ctr" rtl="0" eaLnBrk="0" fontAlgn="base" hangingPunct="0">
              <a:spcBef>
                <a:spcPct val="0"/>
              </a:spcBef>
              <a:spcAft>
                <a:spcPct val="0"/>
              </a:spcAft>
              <a:defRPr sz="1400" b="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000" b="1" kern="1200">
                <a:solidFill>
                  <a:schemeClr val="tx1"/>
                </a:solidFill>
                <a:latin typeface="Arial" charset="0"/>
                <a:ea typeface="+mn-ea"/>
                <a:cs typeface="+mn-cs"/>
              </a:defRPr>
            </a:lvl2pPr>
            <a:lvl3pPr marL="914400" algn="l" rtl="0" eaLnBrk="0" fontAlgn="base" hangingPunct="0">
              <a:spcBef>
                <a:spcPct val="0"/>
              </a:spcBef>
              <a:spcAft>
                <a:spcPct val="0"/>
              </a:spcAft>
              <a:defRPr sz="2000" b="1" kern="1200">
                <a:solidFill>
                  <a:schemeClr val="tx1"/>
                </a:solidFill>
                <a:latin typeface="Arial" charset="0"/>
                <a:ea typeface="+mn-ea"/>
                <a:cs typeface="+mn-cs"/>
              </a:defRPr>
            </a:lvl3pPr>
            <a:lvl4pPr marL="1371600" algn="l" rtl="0" eaLnBrk="0" fontAlgn="base" hangingPunct="0">
              <a:spcBef>
                <a:spcPct val="0"/>
              </a:spcBef>
              <a:spcAft>
                <a:spcPct val="0"/>
              </a:spcAft>
              <a:defRPr sz="2000" b="1" kern="1200">
                <a:solidFill>
                  <a:schemeClr val="tx1"/>
                </a:solidFill>
                <a:latin typeface="Arial" charset="0"/>
                <a:ea typeface="+mn-ea"/>
                <a:cs typeface="+mn-cs"/>
              </a:defRPr>
            </a:lvl4pPr>
            <a:lvl5pPr marL="1828800" algn="l" rtl="0" eaLnBrk="0" fontAlgn="base" hangingPunct="0">
              <a:spcBef>
                <a:spcPct val="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a:lstStyle>
          <a:p>
            <a:fld id="{7E52BD5F-3CB0-4B80-962F-4D0A86435C7C}" type="slidenum">
              <a:rPr lang="en-GB" smtClean="0"/>
              <a:pPr/>
              <a:t>13</a:t>
            </a:fld>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54495" y="3616016"/>
            <a:ext cx="6477000" cy="3125674"/>
          </a:xfrm>
          <a:prstGeom prst="rect">
            <a:avLst/>
          </a:prstGeom>
        </p:spPr>
      </p:pic>
      <p:sp>
        <p:nvSpPr>
          <p:cNvPr id="7" name="TextBox 6"/>
          <p:cNvSpPr txBox="1"/>
          <p:nvPr/>
        </p:nvSpPr>
        <p:spPr>
          <a:xfrm>
            <a:off x="9411984" y="5433691"/>
            <a:ext cx="2035995" cy="646331"/>
          </a:xfrm>
          <a:prstGeom prst="rect">
            <a:avLst/>
          </a:prstGeom>
          <a:solidFill>
            <a:srgbClr val="FFFFAB"/>
          </a:solidFill>
        </p:spPr>
        <p:txBody>
          <a:bodyPr wrap="square" rtlCol="0">
            <a:spAutoFit/>
          </a:bodyPr>
          <a:lstStyle/>
          <a:p>
            <a:r>
              <a:rPr lang="en-US" sz="1200" i="1" dirty="0"/>
              <a:t>Pictures from K. </a:t>
            </a:r>
            <a:r>
              <a:rPr lang="en-US" sz="1200" i="1" dirty="0" err="1"/>
              <a:t>Wille</a:t>
            </a:r>
            <a:r>
              <a:rPr lang="en-US" sz="1200" i="1" dirty="0"/>
              <a:t>, The Physics of Particle Accelerators</a:t>
            </a:r>
          </a:p>
        </p:txBody>
      </p:sp>
      <p:sp>
        <p:nvSpPr>
          <p:cNvPr id="8" name="Rectangle 5"/>
          <p:cNvSpPr>
            <a:spLocks noChangeArrowheads="1"/>
          </p:cNvSpPr>
          <p:nvPr/>
        </p:nvSpPr>
        <p:spPr bwMode="auto">
          <a:xfrm>
            <a:off x="5972674" y="1925269"/>
            <a:ext cx="5717641" cy="1300977"/>
          </a:xfrm>
          <a:prstGeom prst="rect">
            <a:avLst/>
          </a:prstGeom>
          <a:noFill/>
          <a:ln w="9525">
            <a:solidFill>
              <a:srgbClr val="FF3300"/>
            </a:solidFill>
            <a:miter lim="800000"/>
            <a:headEnd/>
            <a:tailEnd/>
          </a:ln>
          <a:effectLst/>
        </p:spPr>
        <p:txBody>
          <a:bodyPr lIns="92075" tIns="46038" rIns="92075" bIns="46038"/>
          <a:lstStyle/>
          <a:p>
            <a:pPr marL="457200" indent="-457200">
              <a:lnSpc>
                <a:spcPct val="110000"/>
              </a:lnSpc>
              <a:spcBef>
                <a:spcPct val="50000"/>
              </a:spcBef>
              <a:buClr>
                <a:schemeClr val="hlink"/>
              </a:buClr>
              <a:buFont typeface="Symbol" pitchFamily="18" charset="2"/>
              <a:buAutoNum type="arabicPeriod"/>
            </a:pPr>
            <a:r>
              <a:rPr lang="en-US" sz="1600" dirty="0">
                <a:latin typeface="Comic Sans MS" pitchFamily="66" charset="0"/>
                <a:sym typeface="Symbol" pitchFamily="18" charset="2"/>
              </a:rPr>
              <a:t>In an electron linac velocity is </a:t>
            </a:r>
            <a:r>
              <a:rPr lang="en-US" sz="1600" dirty="0">
                <a:latin typeface="Comic Sans MS"/>
                <a:sym typeface="Symbol" pitchFamily="18" charset="2"/>
              </a:rPr>
              <a:t>~ </a:t>
            </a:r>
            <a:r>
              <a:rPr lang="en-US" sz="1600" dirty="0">
                <a:latin typeface="Comic Sans MS" pitchFamily="66" charset="0"/>
                <a:sym typeface="Symbol" pitchFamily="18" charset="2"/>
              </a:rPr>
              <a:t>constant.</a:t>
            </a:r>
          </a:p>
          <a:p>
            <a:pPr marL="457200" indent="-457200">
              <a:lnSpc>
                <a:spcPct val="110000"/>
              </a:lnSpc>
              <a:spcBef>
                <a:spcPct val="50000"/>
              </a:spcBef>
              <a:buClr>
                <a:schemeClr val="hlink"/>
              </a:buClr>
              <a:buFont typeface="Symbol" pitchFamily="18" charset="2"/>
              <a:buAutoNum type="arabicPeriod"/>
            </a:pPr>
            <a:r>
              <a:rPr lang="en-US" sz="1600" dirty="0">
                <a:latin typeface="Comic Sans MS" pitchFamily="66" charset="0"/>
                <a:sym typeface="Symbol" pitchFamily="18" charset="2"/>
              </a:rPr>
              <a:t>the linac structure is made of a </a:t>
            </a:r>
            <a:r>
              <a:rPr lang="en-US" sz="1600" dirty="0">
                <a:solidFill>
                  <a:schemeClr val="hlink"/>
                </a:solidFill>
                <a:latin typeface="Comic Sans MS" pitchFamily="66" charset="0"/>
                <a:sym typeface="Symbol" pitchFamily="18" charset="2"/>
              </a:rPr>
              <a:t>sequence of identical cells.</a:t>
            </a:r>
            <a:r>
              <a:rPr lang="en-US" sz="1600" dirty="0">
                <a:latin typeface="Comic Sans MS" pitchFamily="66" charset="0"/>
                <a:sym typeface="Symbol" pitchFamily="18" charset="2"/>
              </a:rPr>
              <a:t> The cells are grouped in cavities operating in </a:t>
            </a:r>
            <a:r>
              <a:rPr lang="en-US" sz="1600" dirty="0">
                <a:solidFill>
                  <a:srgbClr val="FF0000"/>
                </a:solidFill>
                <a:latin typeface="Comic Sans MS" pitchFamily="66" charset="0"/>
                <a:sym typeface="Symbol" pitchFamily="18" charset="2"/>
              </a:rPr>
              <a:t>travelling wave mode</a:t>
            </a:r>
            <a:r>
              <a:rPr lang="en-US" sz="1600" dirty="0">
                <a:latin typeface="Comic Sans MS" pitchFamily="66" charset="0"/>
                <a:sym typeface="Symbol" pitchFamily="18" charset="2"/>
              </a:rPr>
              <a:t>.  </a:t>
            </a:r>
          </a:p>
        </p:txBody>
      </p:sp>
      <p:sp>
        <p:nvSpPr>
          <p:cNvPr id="3" name="TextBox 2">
            <a:extLst>
              <a:ext uri="{FF2B5EF4-FFF2-40B4-BE49-F238E27FC236}">
                <a16:creationId xmlns:a16="http://schemas.microsoft.com/office/drawing/2014/main" id="{770F2D15-7A48-E24A-7564-811BC2F89111}"/>
              </a:ext>
            </a:extLst>
          </p:cNvPr>
          <p:cNvSpPr txBox="1"/>
          <p:nvPr/>
        </p:nvSpPr>
        <p:spPr>
          <a:xfrm>
            <a:off x="466729" y="986213"/>
            <a:ext cx="8945255" cy="276999"/>
          </a:xfrm>
          <a:prstGeom prst="rect">
            <a:avLst/>
          </a:prstGeom>
          <a:noFill/>
        </p:spPr>
        <p:txBody>
          <a:bodyPr wrap="square" lIns="0" tIns="0" rIns="0" bIns="0" rtlCol="0">
            <a:spAutoFit/>
          </a:bodyPr>
          <a:lstStyle/>
          <a:p>
            <a:pPr algn="l"/>
            <a:r>
              <a:rPr lang="en-GB" dirty="0">
                <a:latin typeface="Calibri" panose="020F0502020204030204" pitchFamily="34" charset="0"/>
                <a:cs typeface="Calibri" panose="020F0502020204030204" pitchFamily="34" charset="0"/>
              </a:rPr>
              <a:t>At the low energies of interest for applications, only linear accelerators are used for electrons. </a:t>
            </a:r>
          </a:p>
        </p:txBody>
      </p:sp>
      <p:pic>
        <p:nvPicPr>
          <p:cNvPr id="9" name="Picture 6">
            <a:extLst>
              <a:ext uri="{FF2B5EF4-FFF2-40B4-BE49-F238E27FC236}">
                <a16:creationId xmlns:a16="http://schemas.microsoft.com/office/drawing/2014/main" id="{65210F30-E746-41D7-6B6F-A0859FCDE54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l="4912"/>
          <a:stretch>
            <a:fillRect/>
          </a:stretch>
        </p:blipFill>
        <p:spPr bwMode="auto">
          <a:xfrm>
            <a:off x="603666" y="1535500"/>
            <a:ext cx="5157643" cy="2080516"/>
          </a:xfrm>
          <a:prstGeom prst="rect">
            <a:avLst/>
          </a:prstGeom>
          <a:noFill/>
          <a:ln w="9525">
            <a:noFill/>
            <a:miter lim="800000"/>
            <a:headEnd/>
            <a:tailEnd/>
          </a:ln>
          <a:effectLst/>
        </p:spPr>
      </p:pic>
    </p:spTree>
    <p:extLst>
      <p:ext uri="{BB962C8B-B14F-4D97-AF65-F5344CB8AC3E}">
        <p14:creationId xmlns:p14="http://schemas.microsoft.com/office/powerpoint/2010/main" val="3700278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4CB38-FC4F-4F54-8117-45952B000E0B}"/>
              </a:ext>
            </a:extLst>
          </p:cNvPr>
          <p:cNvSpPr>
            <a:spLocks noGrp="1"/>
          </p:cNvSpPr>
          <p:nvPr>
            <p:ph type="title"/>
          </p:nvPr>
        </p:nvSpPr>
        <p:spPr>
          <a:xfrm>
            <a:off x="712953" y="3428999"/>
            <a:ext cx="3679433" cy="1567543"/>
          </a:xfrm>
        </p:spPr>
        <p:txBody>
          <a:bodyPr/>
          <a:lstStyle/>
          <a:p>
            <a:r>
              <a:rPr lang="en-GB"/>
              <a:t>Accelerators for industry</a:t>
            </a:r>
          </a:p>
        </p:txBody>
      </p:sp>
      <p:sp>
        <p:nvSpPr>
          <p:cNvPr id="4" name="Slide Number Placeholder 3">
            <a:extLst>
              <a:ext uri="{FF2B5EF4-FFF2-40B4-BE49-F238E27FC236}">
                <a16:creationId xmlns:a16="http://schemas.microsoft.com/office/drawing/2014/main" id="{70EB9056-FF85-4925-A7B3-374D8D5DDFCE}"/>
              </a:ext>
            </a:extLst>
          </p:cNvPr>
          <p:cNvSpPr>
            <a:spLocks noGrp="1"/>
          </p:cNvSpPr>
          <p:nvPr>
            <p:ph type="sldNum" sz="quarter" idx="4"/>
          </p:nvPr>
        </p:nvSpPr>
        <p:spPr/>
        <p:txBody>
          <a:bodyPr/>
          <a:lstStyle/>
          <a:p>
            <a:fld id="{17918391-D411-FE40-AAD7-861AE5233E0E}" type="slidenum">
              <a:rPr lang="en-US" smtClean="0"/>
              <a:pPr/>
              <a:t>14</a:t>
            </a:fld>
            <a:endParaRPr lang="en-US" dirty="0"/>
          </a:p>
        </p:txBody>
      </p:sp>
      <p:pic>
        <p:nvPicPr>
          <p:cNvPr id="8" name="Picture 7">
            <a:extLst>
              <a:ext uri="{FF2B5EF4-FFF2-40B4-BE49-F238E27FC236}">
                <a16:creationId xmlns:a16="http://schemas.microsoft.com/office/drawing/2014/main" id="{298FE1E6-C766-48A5-97B2-5C6E11AB9918}"/>
              </a:ext>
            </a:extLst>
          </p:cNvPr>
          <p:cNvPicPr>
            <a:picLocks noChangeAspect="1"/>
          </p:cNvPicPr>
          <p:nvPr/>
        </p:nvPicPr>
        <p:blipFill>
          <a:blip r:embed="rId2"/>
          <a:stretch>
            <a:fillRect/>
          </a:stretch>
        </p:blipFill>
        <p:spPr>
          <a:xfrm>
            <a:off x="5149194" y="1406793"/>
            <a:ext cx="6329853" cy="3589749"/>
          </a:xfrm>
          <a:prstGeom prst="rect">
            <a:avLst/>
          </a:prstGeom>
        </p:spPr>
      </p:pic>
    </p:spTree>
    <p:extLst>
      <p:ext uri="{BB962C8B-B14F-4D97-AF65-F5344CB8AC3E}">
        <p14:creationId xmlns:p14="http://schemas.microsoft.com/office/powerpoint/2010/main" val="806847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99AC-5725-44B9-AF78-4045DF305C63}"/>
              </a:ext>
            </a:extLst>
          </p:cNvPr>
          <p:cNvSpPr>
            <a:spLocks noGrp="1"/>
          </p:cNvSpPr>
          <p:nvPr>
            <p:ph type="title"/>
          </p:nvPr>
        </p:nvSpPr>
        <p:spPr>
          <a:xfrm>
            <a:off x="-1831" y="2674"/>
            <a:ext cx="12192000" cy="792244"/>
          </a:xfrm>
        </p:spPr>
        <p:txBody>
          <a:bodyPr/>
          <a:lstStyle/>
          <a:p>
            <a:r>
              <a:rPr lang="fr-CH" dirty="0"/>
              <a:t>Very </a:t>
            </a:r>
            <a:r>
              <a:rPr lang="fr-CH" dirty="0" err="1"/>
              <a:t>low</a:t>
            </a:r>
            <a:r>
              <a:rPr lang="fr-CH" dirty="0"/>
              <a:t> </a:t>
            </a:r>
            <a:r>
              <a:rPr lang="fr-CH" dirty="0" err="1"/>
              <a:t>energy</a:t>
            </a:r>
            <a:r>
              <a:rPr lang="fr-CH" dirty="0"/>
              <a:t> </a:t>
            </a:r>
            <a:r>
              <a:rPr lang="fr-CH" dirty="0" err="1"/>
              <a:t>electrons</a:t>
            </a:r>
            <a:endParaRPr lang="en-GB" dirty="0"/>
          </a:p>
        </p:txBody>
      </p:sp>
      <p:sp>
        <p:nvSpPr>
          <p:cNvPr id="4" name="Slide Number Placeholder 3">
            <a:extLst>
              <a:ext uri="{FF2B5EF4-FFF2-40B4-BE49-F238E27FC236}">
                <a16:creationId xmlns:a16="http://schemas.microsoft.com/office/drawing/2014/main" id="{14EAABFB-B378-44C0-877C-367919325264}"/>
              </a:ext>
            </a:extLst>
          </p:cNvPr>
          <p:cNvSpPr>
            <a:spLocks noGrp="1"/>
          </p:cNvSpPr>
          <p:nvPr>
            <p:ph type="sldNum" sz="quarter" idx="4"/>
          </p:nvPr>
        </p:nvSpPr>
        <p:spPr/>
        <p:txBody>
          <a:bodyPr/>
          <a:lstStyle/>
          <a:p>
            <a:fld id="{17918391-D411-FE40-AAD7-861AE5233E0E}" type="slidenum">
              <a:rPr lang="en-US" smtClean="0"/>
              <a:pPr/>
              <a:t>15</a:t>
            </a:fld>
            <a:endParaRPr lang="en-US" dirty="0"/>
          </a:p>
        </p:txBody>
      </p:sp>
      <p:graphicFrame>
        <p:nvGraphicFramePr>
          <p:cNvPr id="5" name="Table 7">
            <a:extLst>
              <a:ext uri="{FF2B5EF4-FFF2-40B4-BE49-F238E27FC236}">
                <a16:creationId xmlns:a16="http://schemas.microsoft.com/office/drawing/2014/main" id="{968C0950-26F0-41C1-9E99-97079C3CE750}"/>
              </a:ext>
            </a:extLst>
          </p:cNvPr>
          <p:cNvGraphicFramePr>
            <a:graphicFrameLocks noGrp="1"/>
          </p:cNvGraphicFramePr>
          <p:nvPr>
            <p:extLst>
              <p:ext uri="{D42A27DB-BD31-4B8C-83A1-F6EECF244321}">
                <p14:modId xmlns:p14="http://schemas.microsoft.com/office/powerpoint/2010/main" val="2364240297"/>
              </p:ext>
            </p:extLst>
          </p:nvPr>
        </p:nvGraphicFramePr>
        <p:xfrm>
          <a:off x="253210" y="967841"/>
          <a:ext cx="7372761" cy="1529080"/>
        </p:xfrm>
        <a:graphic>
          <a:graphicData uri="http://schemas.openxmlformats.org/drawingml/2006/table">
            <a:tbl>
              <a:tblPr firstRow="1" bandRow="1">
                <a:tableStyleId>{8EC20E35-A176-4012-BC5E-935CFFF8708E}</a:tableStyleId>
              </a:tblPr>
              <a:tblGrid>
                <a:gridCol w="1672997">
                  <a:extLst>
                    <a:ext uri="{9D8B030D-6E8A-4147-A177-3AD203B41FA5}">
                      <a16:colId xmlns:a16="http://schemas.microsoft.com/office/drawing/2014/main" val="269809418"/>
                    </a:ext>
                  </a:extLst>
                </a:gridCol>
                <a:gridCol w="1064029">
                  <a:extLst>
                    <a:ext uri="{9D8B030D-6E8A-4147-A177-3AD203B41FA5}">
                      <a16:colId xmlns:a16="http://schemas.microsoft.com/office/drawing/2014/main" val="4017100779"/>
                    </a:ext>
                  </a:extLst>
                </a:gridCol>
                <a:gridCol w="4635735">
                  <a:extLst>
                    <a:ext uri="{9D8B030D-6E8A-4147-A177-3AD203B41FA5}">
                      <a16:colId xmlns:a16="http://schemas.microsoft.com/office/drawing/2014/main" val="3547982916"/>
                    </a:ext>
                  </a:extLst>
                </a:gridCol>
              </a:tblGrid>
              <a:tr h="370840">
                <a:tc>
                  <a:txBody>
                    <a:bodyPr/>
                    <a:lstStyle/>
                    <a:p>
                      <a:endParaRPr lang="en-GB" sz="1600"/>
                    </a:p>
                  </a:txBody>
                  <a:tcPr/>
                </a:tc>
                <a:tc>
                  <a:txBody>
                    <a:bodyPr/>
                    <a:lstStyle/>
                    <a:p>
                      <a:r>
                        <a:rPr lang="fr-CH" sz="1600" dirty="0"/>
                        <a:t>Energy</a:t>
                      </a:r>
                      <a:endParaRPr lang="en-GB" sz="1600" dirty="0"/>
                    </a:p>
                  </a:txBody>
                  <a:tcPr/>
                </a:tc>
                <a:tc>
                  <a:txBody>
                    <a:bodyPr/>
                    <a:lstStyle/>
                    <a:p>
                      <a:r>
                        <a:rPr lang="fr-CH" sz="1600" dirty="0"/>
                        <a:t>Applications</a:t>
                      </a:r>
                      <a:endParaRPr lang="en-GB" sz="1600" dirty="0"/>
                    </a:p>
                  </a:txBody>
                  <a:tcPr/>
                </a:tc>
                <a:extLst>
                  <a:ext uri="{0D108BD9-81ED-4DB2-BD59-A6C34878D82A}">
                    <a16:rowId xmlns:a16="http://schemas.microsoft.com/office/drawing/2014/main" val="1702099792"/>
                  </a:ext>
                </a:extLst>
              </a:tr>
              <a:tr h="370840">
                <a:tc>
                  <a:txBody>
                    <a:bodyPr/>
                    <a:lstStyle/>
                    <a:p>
                      <a:r>
                        <a:rPr lang="en-GB" sz="1600" noProof="0"/>
                        <a:t>Very low energy electrons</a:t>
                      </a:r>
                    </a:p>
                  </a:txBody>
                  <a:tcPr/>
                </a:tc>
                <a:tc>
                  <a:txBody>
                    <a:bodyPr/>
                    <a:lstStyle/>
                    <a:p>
                      <a:r>
                        <a:rPr lang="en-GB" sz="1600" noProof="0"/>
                        <a:t>&lt;350 keV</a:t>
                      </a:r>
                    </a:p>
                  </a:txBody>
                  <a:tcPr/>
                </a:tc>
                <a:tc>
                  <a:txBody>
                    <a:bodyPr/>
                    <a:lstStyle/>
                    <a:p>
                      <a:r>
                        <a:rPr lang="en-GB" sz="1600" noProof="0"/>
                        <a:t>detection, welding, 3D-sintering, sterilisation, seed and grain treatment</a:t>
                      </a:r>
                    </a:p>
                  </a:txBody>
                  <a:tcPr/>
                </a:tc>
                <a:extLst>
                  <a:ext uri="{0D108BD9-81ED-4DB2-BD59-A6C34878D82A}">
                    <a16:rowId xmlns:a16="http://schemas.microsoft.com/office/drawing/2014/main" val="140172559"/>
                  </a:ext>
                </a:extLst>
              </a:tr>
              <a:tr h="370840">
                <a:tc>
                  <a:txBody>
                    <a:bodyPr/>
                    <a:lstStyle/>
                    <a:p>
                      <a:r>
                        <a:rPr lang="en-GB" sz="1600" noProof="0"/>
                        <a:t>Low-energy electrons </a:t>
                      </a:r>
                    </a:p>
                  </a:txBody>
                  <a:tcPr/>
                </a:tc>
                <a:tc>
                  <a:txBody>
                    <a:bodyPr/>
                    <a:lstStyle/>
                    <a:p>
                      <a:r>
                        <a:rPr lang="en-GB" sz="1600" noProof="0"/>
                        <a:t>&lt;10 MeV</a:t>
                      </a:r>
                    </a:p>
                  </a:txBody>
                  <a:tcPr/>
                </a:tc>
                <a:tc>
                  <a:txBody>
                    <a:bodyPr/>
                    <a:lstStyle/>
                    <a:p>
                      <a:r>
                        <a:rPr lang="en-GB" sz="1600" noProof="0" dirty="0"/>
                        <a:t>polymer modification, sterilisation, treatment of flue-gas, wastewater, sewage </a:t>
                      </a:r>
                    </a:p>
                  </a:txBody>
                  <a:tcPr/>
                </a:tc>
                <a:extLst>
                  <a:ext uri="{0D108BD9-81ED-4DB2-BD59-A6C34878D82A}">
                    <a16:rowId xmlns:a16="http://schemas.microsoft.com/office/drawing/2014/main" val="718987131"/>
                  </a:ext>
                </a:extLst>
              </a:tr>
            </a:tbl>
          </a:graphicData>
        </a:graphic>
      </p:graphicFrame>
      <p:pic>
        <p:nvPicPr>
          <p:cNvPr id="7" name="Picture 6">
            <a:extLst>
              <a:ext uri="{FF2B5EF4-FFF2-40B4-BE49-F238E27FC236}">
                <a16:creationId xmlns:a16="http://schemas.microsoft.com/office/drawing/2014/main" id="{48C62BD4-66F3-47B7-A631-9F563941F3AE}"/>
              </a:ext>
            </a:extLst>
          </p:cNvPr>
          <p:cNvPicPr>
            <a:picLocks noChangeAspect="1"/>
          </p:cNvPicPr>
          <p:nvPr/>
        </p:nvPicPr>
        <p:blipFill>
          <a:blip r:embed="rId2"/>
          <a:stretch>
            <a:fillRect/>
          </a:stretch>
        </p:blipFill>
        <p:spPr>
          <a:xfrm>
            <a:off x="8673406" y="1306905"/>
            <a:ext cx="2908994" cy="4388654"/>
          </a:xfrm>
          <a:prstGeom prst="rect">
            <a:avLst/>
          </a:prstGeom>
        </p:spPr>
      </p:pic>
      <p:sp>
        <p:nvSpPr>
          <p:cNvPr id="8" name="TextBox 7">
            <a:extLst>
              <a:ext uri="{FF2B5EF4-FFF2-40B4-BE49-F238E27FC236}">
                <a16:creationId xmlns:a16="http://schemas.microsoft.com/office/drawing/2014/main" id="{C156CD8C-A781-47BE-8DDE-9CF90BE5DB07}"/>
              </a:ext>
            </a:extLst>
          </p:cNvPr>
          <p:cNvSpPr txBox="1"/>
          <p:nvPr/>
        </p:nvSpPr>
        <p:spPr>
          <a:xfrm>
            <a:off x="481738" y="2799218"/>
            <a:ext cx="6915704" cy="1261884"/>
          </a:xfrm>
          <a:prstGeom prst="rect">
            <a:avLst/>
          </a:prstGeom>
          <a:noFill/>
        </p:spPr>
        <p:txBody>
          <a:bodyPr wrap="square" lIns="0" tIns="0" rIns="0" bIns="0" rtlCol="0">
            <a:spAutoFit/>
          </a:bodyPr>
          <a:lstStyle/>
          <a:p>
            <a:pPr marL="285750" indent="-285750" algn="l">
              <a:spcBef>
                <a:spcPts val="1200"/>
              </a:spcBef>
              <a:buFont typeface="Wingdings" panose="05000000000000000000" pitchFamily="2" charset="2"/>
              <a:buChar char="Ø"/>
            </a:pPr>
            <a:r>
              <a:rPr lang="en-GB" dirty="0"/>
              <a:t>Non-thermal: breaking molecular bonds, chemical modifications of organic materials, creation of radicals.</a:t>
            </a:r>
          </a:p>
          <a:p>
            <a:pPr marL="285750" indent="-285750" algn="l">
              <a:spcBef>
                <a:spcPts val="1200"/>
              </a:spcBef>
              <a:buFont typeface="Wingdings" panose="05000000000000000000" pitchFamily="2" charset="2"/>
              <a:buChar char="Ø"/>
            </a:pPr>
            <a:r>
              <a:rPr lang="en-GB" dirty="0"/>
              <a:t>Thermal: melting, evaporation, welding, joining, drilling, hardening, sintering,…</a:t>
            </a:r>
          </a:p>
        </p:txBody>
      </p:sp>
      <p:pic>
        <p:nvPicPr>
          <p:cNvPr id="10" name="Picture 9">
            <a:extLst>
              <a:ext uri="{FF2B5EF4-FFF2-40B4-BE49-F238E27FC236}">
                <a16:creationId xmlns:a16="http://schemas.microsoft.com/office/drawing/2014/main" id="{6056FB79-742A-4781-8D25-685C27245B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0099" y="4171898"/>
            <a:ext cx="2256638" cy="2135023"/>
          </a:xfrm>
          <a:prstGeom prst="rect">
            <a:avLst/>
          </a:prstGeom>
        </p:spPr>
      </p:pic>
      <p:pic>
        <p:nvPicPr>
          <p:cNvPr id="12" name="Picture 11">
            <a:extLst>
              <a:ext uri="{FF2B5EF4-FFF2-40B4-BE49-F238E27FC236}">
                <a16:creationId xmlns:a16="http://schemas.microsoft.com/office/drawing/2014/main" id="{A1BDC944-FAB1-46A1-BC51-841715B34C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7457" y="4258296"/>
            <a:ext cx="4028428" cy="2162630"/>
          </a:xfrm>
          <a:prstGeom prst="rect">
            <a:avLst/>
          </a:prstGeom>
        </p:spPr>
      </p:pic>
    </p:spTree>
    <p:extLst>
      <p:ext uri="{BB962C8B-B14F-4D97-AF65-F5344CB8AC3E}">
        <p14:creationId xmlns:p14="http://schemas.microsoft.com/office/powerpoint/2010/main" val="2315943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5834-D32B-4D44-AA2F-AA598AD06B4C}"/>
              </a:ext>
            </a:extLst>
          </p:cNvPr>
          <p:cNvSpPr>
            <a:spLocks noGrp="1"/>
          </p:cNvSpPr>
          <p:nvPr>
            <p:ph type="title"/>
          </p:nvPr>
        </p:nvSpPr>
        <p:spPr>
          <a:xfrm>
            <a:off x="0" y="0"/>
            <a:ext cx="12192000" cy="722764"/>
          </a:xfrm>
        </p:spPr>
        <p:txBody>
          <a:bodyPr/>
          <a:lstStyle/>
          <a:p>
            <a:r>
              <a:rPr lang="fr-CH" dirty="0"/>
              <a:t>Electron </a:t>
            </a:r>
            <a:r>
              <a:rPr lang="fr-CH" dirty="0" err="1"/>
              <a:t>beam</a:t>
            </a:r>
            <a:r>
              <a:rPr lang="fr-CH" dirty="0"/>
              <a:t> </a:t>
            </a:r>
            <a:r>
              <a:rPr lang="fr-CH" dirty="0" err="1"/>
              <a:t>welding</a:t>
            </a:r>
            <a:endParaRPr lang="en-GB" dirty="0"/>
          </a:p>
        </p:txBody>
      </p:sp>
      <p:sp>
        <p:nvSpPr>
          <p:cNvPr id="4" name="Slide Number Placeholder 3">
            <a:extLst>
              <a:ext uri="{FF2B5EF4-FFF2-40B4-BE49-F238E27FC236}">
                <a16:creationId xmlns:a16="http://schemas.microsoft.com/office/drawing/2014/main" id="{D85181A0-B07D-4B8A-B096-887F33253224}"/>
              </a:ext>
            </a:extLst>
          </p:cNvPr>
          <p:cNvSpPr>
            <a:spLocks noGrp="1"/>
          </p:cNvSpPr>
          <p:nvPr>
            <p:ph type="sldNum" sz="quarter" idx="4"/>
          </p:nvPr>
        </p:nvSpPr>
        <p:spPr/>
        <p:txBody>
          <a:bodyPr/>
          <a:lstStyle/>
          <a:p>
            <a:fld id="{17918391-D411-FE40-AAD7-861AE5233E0E}" type="slidenum">
              <a:rPr lang="en-US" smtClean="0"/>
              <a:pPr/>
              <a:t>16</a:t>
            </a:fld>
            <a:endParaRPr lang="en-US" dirty="0"/>
          </a:p>
        </p:txBody>
      </p:sp>
      <p:pic>
        <p:nvPicPr>
          <p:cNvPr id="9218" name="Picture 25">
            <a:extLst>
              <a:ext uri="{FF2B5EF4-FFF2-40B4-BE49-F238E27FC236}">
                <a16:creationId xmlns:a16="http://schemas.microsoft.com/office/drawing/2014/main" id="{FBB866D3-4CB0-42BF-A5D7-1E88991F2C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7676" y="814218"/>
            <a:ext cx="57277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C434C57-DC15-458C-8FE1-DB761E7790EE}"/>
              </a:ext>
            </a:extLst>
          </p:cNvPr>
          <p:cNvSpPr txBox="1"/>
          <p:nvPr/>
        </p:nvSpPr>
        <p:spPr>
          <a:xfrm>
            <a:off x="7149703" y="1154097"/>
            <a:ext cx="3764132" cy="1384995"/>
          </a:xfrm>
          <a:prstGeom prst="rect">
            <a:avLst/>
          </a:prstGeom>
          <a:noFill/>
        </p:spPr>
        <p:txBody>
          <a:bodyPr wrap="square" lIns="0" tIns="0" rIns="0" bIns="0" rtlCol="0">
            <a:spAutoFit/>
          </a:bodyPr>
          <a:lstStyle/>
          <a:p>
            <a:pPr algn="l"/>
            <a:r>
              <a:rPr lang="en-GB" dirty="0"/>
              <a:t>Cross-sections - Comparison of extensive TIG-welding with a lot of weld seams with the single-weld seam of EB-welding at the same material thickness</a:t>
            </a:r>
          </a:p>
        </p:txBody>
      </p:sp>
      <p:pic>
        <p:nvPicPr>
          <p:cNvPr id="6" name="Picture 5">
            <a:extLst>
              <a:ext uri="{FF2B5EF4-FFF2-40B4-BE49-F238E27FC236}">
                <a16:creationId xmlns:a16="http://schemas.microsoft.com/office/drawing/2014/main" id="{F3CFC797-2C4D-4139-830D-B0CB5A0EEA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9703" y="3065144"/>
            <a:ext cx="4417299" cy="2949758"/>
          </a:xfrm>
          <a:prstGeom prst="rect">
            <a:avLst/>
          </a:prstGeom>
        </p:spPr>
      </p:pic>
    </p:spTree>
    <p:extLst>
      <p:ext uri="{BB962C8B-B14F-4D97-AF65-F5344CB8AC3E}">
        <p14:creationId xmlns:p14="http://schemas.microsoft.com/office/powerpoint/2010/main" val="664647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2D22EA-E700-477A-AABA-CF87011BFC9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13093" y="4201410"/>
            <a:ext cx="2463961" cy="2057347"/>
          </a:xfrm>
          <a:prstGeom prst="rect">
            <a:avLst/>
          </a:prstGeom>
        </p:spPr>
      </p:pic>
      <p:sp>
        <p:nvSpPr>
          <p:cNvPr id="2" name="Title 1">
            <a:extLst>
              <a:ext uri="{FF2B5EF4-FFF2-40B4-BE49-F238E27FC236}">
                <a16:creationId xmlns:a16="http://schemas.microsoft.com/office/drawing/2014/main" id="{2C3699AC-5725-44B9-AF78-4045DF305C63}"/>
              </a:ext>
            </a:extLst>
          </p:cNvPr>
          <p:cNvSpPr>
            <a:spLocks noGrp="1"/>
          </p:cNvSpPr>
          <p:nvPr>
            <p:ph type="title"/>
          </p:nvPr>
        </p:nvSpPr>
        <p:spPr>
          <a:xfrm>
            <a:off x="-1831" y="2674"/>
            <a:ext cx="12192000" cy="792244"/>
          </a:xfrm>
        </p:spPr>
        <p:txBody>
          <a:bodyPr/>
          <a:lstStyle/>
          <a:p>
            <a:r>
              <a:rPr lang="fr-CH" dirty="0" err="1"/>
              <a:t>Sterilisation</a:t>
            </a:r>
            <a:endParaRPr lang="en-GB" dirty="0"/>
          </a:p>
        </p:txBody>
      </p:sp>
      <p:sp>
        <p:nvSpPr>
          <p:cNvPr id="4" name="Slide Number Placeholder 3">
            <a:extLst>
              <a:ext uri="{FF2B5EF4-FFF2-40B4-BE49-F238E27FC236}">
                <a16:creationId xmlns:a16="http://schemas.microsoft.com/office/drawing/2014/main" id="{14EAABFB-B378-44C0-877C-367919325264}"/>
              </a:ext>
            </a:extLst>
          </p:cNvPr>
          <p:cNvSpPr>
            <a:spLocks noGrp="1"/>
          </p:cNvSpPr>
          <p:nvPr>
            <p:ph type="sldNum" sz="quarter" idx="4"/>
          </p:nvPr>
        </p:nvSpPr>
        <p:spPr/>
        <p:txBody>
          <a:bodyPr/>
          <a:lstStyle/>
          <a:p>
            <a:fld id="{17918391-D411-FE40-AAD7-861AE5233E0E}" type="slidenum">
              <a:rPr lang="en-US" smtClean="0"/>
              <a:pPr/>
              <a:t>17</a:t>
            </a:fld>
            <a:endParaRPr lang="en-US" dirty="0"/>
          </a:p>
        </p:txBody>
      </p:sp>
      <p:pic>
        <p:nvPicPr>
          <p:cNvPr id="5" name="Picture 4">
            <a:extLst>
              <a:ext uri="{FF2B5EF4-FFF2-40B4-BE49-F238E27FC236}">
                <a16:creationId xmlns:a16="http://schemas.microsoft.com/office/drawing/2014/main" id="{EB480675-9A64-4662-A85D-BC711F4FF7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75008"/>
            <a:ext cx="5285401" cy="4074874"/>
          </a:xfrm>
          <a:prstGeom prst="rect">
            <a:avLst/>
          </a:prstGeom>
        </p:spPr>
      </p:pic>
      <p:sp>
        <p:nvSpPr>
          <p:cNvPr id="6" name="TextBox 5">
            <a:extLst>
              <a:ext uri="{FF2B5EF4-FFF2-40B4-BE49-F238E27FC236}">
                <a16:creationId xmlns:a16="http://schemas.microsoft.com/office/drawing/2014/main" id="{23408105-9757-418F-B6E0-4393205EE0E6}"/>
              </a:ext>
            </a:extLst>
          </p:cNvPr>
          <p:cNvSpPr txBox="1"/>
          <p:nvPr/>
        </p:nvSpPr>
        <p:spPr>
          <a:xfrm flipH="1">
            <a:off x="4962616" y="993390"/>
            <a:ext cx="4395774" cy="3185487"/>
          </a:xfrm>
          <a:prstGeom prst="rect">
            <a:avLst/>
          </a:prstGeom>
          <a:noFill/>
        </p:spPr>
        <p:txBody>
          <a:bodyPr wrap="square" lIns="0" tIns="0" rIns="0" bIns="0" rtlCol="0">
            <a:spAutoFit/>
          </a:bodyPr>
          <a:lstStyle/>
          <a:p>
            <a:pPr marL="285750" indent="-285750" algn="l">
              <a:spcBef>
                <a:spcPts val="600"/>
              </a:spcBef>
              <a:buFont typeface="Arial" panose="020B0604020202020204" pitchFamily="34" charset="0"/>
              <a:buChar char="•"/>
            </a:pPr>
            <a:r>
              <a:rPr lang="en-GB" sz="1600" dirty="0"/>
              <a:t>Sterilisation processes caused by the breaking of molecular bonds associated with the water and DNA in microbial cells. </a:t>
            </a:r>
          </a:p>
          <a:p>
            <a:pPr marL="285750" indent="-285750" algn="l">
              <a:spcBef>
                <a:spcPts val="600"/>
              </a:spcBef>
              <a:buFont typeface="Arial" panose="020B0604020202020204" pitchFamily="34" charset="0"/>
              <a:buChar char="•"/>
            </a:pPr>
            <a:r>
              <a:rPr lang="en-GB" sz="1600" dirty="0"/>
              <a:t>Medical products (implants and instruments), food, and pharmaceutical packaging can be sterilised. </a:t>
            </a:r>
          </a:p>
          <a:p>
            <a:pPr marL="285750" indent="-285750" algn="l">
              <a:spcBef>
                <a:spcPts val="600"/>
              </a:spcBef>
              <a:buFont typeface="Arial" panose="020B0604020202020204" pitchFamily="34" charset="0"/>
              <a:buChar char="•"/>
            </a:pPr>
            <a:r>
              <a:rPr lang="en-GB" sz="1600" dirty="0"/>
              <a:t>Energy between 1 and 10 MeV, all surfaces must be accessible (small penetration depth).</a:t>
            </a:r>
          </a:p>
          <a:p>
            <a:pPr marL="285750" indent="-285750" algn="l">
              <a:spcBef>
                <a:spcPts val="600"/>
              </a:spcBef>
              <a:buFont typeface="Arial" panose="020B0604020202020204" pitchFamily="34" charset="0"/>
              <a:buChar char="•"/>
            </a:pPr>
            <a:r>
              <a:rPr lang="en-GB" sz="1600" dirty="0"/>
              <a:t>The world market-leader in the aseptic carton packaging of liquid foods has installed e-beam sterilisation machines in the majority of its production facilities. </a:t>
            </a:r>
          </a:p>
        </p:txBody>
      </p:sp>
      <p:pic>
        <p:nvPicPr>
          <p:cNvPr id="8" name="Picture 7">
            <a:extLst>
              <a:ext uri="{FF2B5EF4-FFF2-40B4-BE49-F238E27FC236}">
                <a16:creationId xmlns:a16="http://schemas.microsoft.com/office/drawing/2014/main" id="{5A7ACB89-2A0C-42A6-837A-9C5A2BCC28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47179" y="775008"/>
            <a:ext cx="2398481" cy="3933507"/>
          </a:xfrm>
          <a:prstGeom prst="rect">
            <a:avLst/>
          </a:prstGeom>
        </p:spPr>
      </p:pic>
      <p:pic>
        <p:nvPicPr>
          <p:cNvPr id="10" name="Picture 9">
            <a:extLst>
              <a:ext uri="{FF2B5EF4-FFF2-40B4-BE49-F238E27FC236}">
                <a16:creationId xmlns:a16="http://schemas.microsoft.com/office/drawing/2014/main" id="{FA8A0F00-B2F8-4C36-BD67-22C7562154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20192" y="4379864"/>
            <a:ext cx="2225468" cy="1930187"/>
          </a:xfrm>
          <a:prstGeom prst="rect">
            <a:avLst/>
          </a:prstGeom>
        </p:spPr>
      </p:pic>
      <p:pic>
        <p:nvPicPr>
          <p:cNvPr id="3" name="Picture 2">
            <a:extLst>
              <a:ext uri="{FF2B5EF4-FFF2-40B4-BE49-F238E27FC236}">
                <a16:creationId xmlns:a16="http://schemas.microsoft.com/office/drawing/2014/main" id="{B9AD8255-E9B4-3065-2A6F-2C978DED28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22517" y="4107839"/>
            <a:ext cx="3009551" cy="2150918"/>
          </a:xfrm>
          <a:prstGeom prst="rect">
            <a:avLst/>
          </a:prstGeom>
        </p:spPr>
      </p:pic>
    </p:spTree>
    <p:extLst>
      <p:ext uri="{BB962C8B-B14F-4D97-AF65-F5344CB8AC3E}">
        <p14:creationId xmlns:p14="http://schemas.microsoft.com/office/powerpoint/2010/main" val="4057498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99AC-5725-44B9-AF78-4045DF305C63}"/>
              </a:ext>
            </a:extLst>
          </p:cNvPr>
          <p:cNvSpPr>
            <a:spLocks noGrp="1"/>
          </p:cNvSpPr>
          <p:nvPr>
            <p:ph type="title"/>
          </p:nvPr>
        </p:nvSpPr>
        <p:spPr>
          <a:xfrm>
            <a:off x="-1831" y="2674"/>
            <a:ext cx="12192000" cy="792244"/>
          </a:xfrm>
        </p:spPr>
        <p:txBody>
          <a:bodyPr/>
          <a:lstStyle/>
          <a:p>
            <a:r>
              <a:rPr lang="fr-CH" dirty="0"/>
              <a:t>Food </a:t>
            </a:r>
            <a:r>
              <a:rPr lang="fr-CH" dirty="0" err="1"/>
              <a:t>sterilisation</a:t>
            </a:r>
            <a:r>
              <a:rPr lang="fr-CH" dirty="0"/>
              <a:t> and </a:t>
            </a:r>
            <a:r>
              <a:rPr lang="fr-CH" dirty="0" err="1"/>
              <a:t>radiophobia</a:t>
            </a:r>
            <a:endParaRPr lang="en-GB" dirty="0"/>
          </a:p>
        </p:txBody>
      </p:sp>
      <p:sp>
        <p:nvSpPr>
          <p:cNvPr id="4" name="Slide Number Placeholder 3">
            <a:extLst>
              <a:ext uri="{FF2B5EF4-FFF2-40B4-BE49-F238E27FC236}">
                <a16:creationId xmlns:a16="http://schemas.microsoft.com/office/drawing/2014/main" id="{14EAABFB-B378-44C0-877C-367919325264}"/>
              </a:ext>
            </a:extLst>
          </p:cNvPr>
          <p:cNvSpPr>
            <a:spLocks noGrp="1"/>
          </p:cNvSpPr>
          <p:nvPr>
            <p:ph type="sldNum" sz="quarter" idx="4"/>
          </p:nvPr>
        </p:nvSpPr>
        <p:spPr/>
        <p:txBody>
          <a:bodyPr/>
          <a:lstStyle/>
          <a:p>
            <a:fld id="{17918391-D411-FE40-AAD7-861AE5233E0E}" type="slidenum">
              <a:rPr lang="en-US" smtClean="0"/>
              <a:pPr/>
              <a:t>18</a:t>
            </a:fld>
            <a:endParaRPr lang="en-US" dirty="0"/>
          </a:p>
        </p:txBody>
      </p:sp>
      <p:sp>
        <p:nvSpPr>
          <p:cNvPr id="3" name="TextBox 2">
            <a:extLst>
              <a:ext uri="{FF2B5EF4-FFF2-40B4-BE49-F238E27FC236}">
                <a16:creationId xmlns:a16="http://schemas.microsoft.com/office/drawing/2014/main" id="{EC3FD061-E2E8-4242-B920-5EF0CAB6EF55}"/>
              </a:ext>
            </a:extLst>
          </p:cNvPr>
          <p:cNvSpPr txBox="1"/>
          <p:nvPr/>
        </p:nvSpPr>
        <p:spPr>
          <a:xfrm flipH="1">
            <a:off x="390615" y="990718"/>
            <a:ext cx="11585361" cy="1823576"/>
          </a:xfrm>
          <a:prstGeom prst="rect">
            <a:avLst/>
          </a:prstGeom>
          <a:noFill/>
        </p:spPr>
        <p:txBody>
          <a:bodyPr wrap="square" lIns="0" tIns="0" rIns="0" bIns="0" rtlCol="0">
            <a:spAutoFit/>
          </a:bodyPr>
          <a:lstStyle/>
          <a:p>
            <a:pPr algn="l"/>
            <a:r>
              <a:rPr lang="en-GB" b="1" dirty="0">
                <a:latin typeface="Calibri" panose="020F0502020204030204" pitchFamily="34" charset="0"/>
                <a:cs typeface="Calibri" panose="020F0502020204030204" pitchFamily="34" charset="0"/>
              </a:rPr>
              <a:t>Seed and crop treatment – </a:t>
            </a:r>
            <a:r>
              <a:rPr lang="en-GB" i="1" dirty="0">
                <a:solidFill>
                  <a:srgbClr val="C00000"/>
                </a:solidFill>
                <a:latin typeface="Calibri" panose="020F0502020204030204" pitchFamily="34" charset="0"/>
                <a:cs typeface="Calibri" panose="020F0502020204030204" pitchFamily="34" charset="0"/>
              </a:rPr>
              <a:t>20 to 30% of food harvested is lost to rotting and insect infestation</a:t>
            </a:r>
          </a:p>
          <a:p>
            <a:pPr algn="l"/>
            <a:r>
              <a:rPr lang="en-GB" dirty="0">
                <a:latin typeface="Calibri" panose="020F0502020204030204" pitchFamily="34" charset="0"/>
                <a:cs typeface="Calibri" panose="020F0502020204030204" pitchFamily="34" charset="0"/>
              </a:rPr>
              <a:t>Crop seeds must be free from pathogens (fungi, bacteria and viruses) that can endanger health and food security. Standard treatment: chemical seed dressing that can result in the contamination of soil and ground water with waste products, drifting of dressing agents across ﬁelds, killing of probiotic microorganisms. </a:t>
            </a:r>
          </a:p>
          <a:p>
            <a:pPr algn="l"/>
            <a:endParaRPr lang="en-GB" sz="1050" dirty="0">
              <a:latin typeface="Calibri" panose="020F0502020204030204" pitchFamily="34" charset="0"/>
              <a:cs typeface="Calibri" panose="020F0502020204030204" pitchFamily="34" charset="0"/>
            </a:endParaRPr>
          </a:p>
          <a:p>
            <a:pPr algn="l"/>
            <a:r>
              <a:rPr lang="en-GB" dirty="0">
                <a:latin typeface="Calibri" panose="020F0502020204030204" pitchFamily="34" charset="0"/>
                <a:cs typeface="Calibri" panose="020F0502020204030204" pitchFamily="34" charset="0"/>
              </a:rPr>
              <a:t>Alternative: physical disinfection of seed using the </a:t>
            </a:r>
            <a:r>
              <a:rPr lang="en-GB" b="1" dirty="0">
                <a:solidFill>
                  <a:srgbClr val="C00000"/>
                </a:solidFill>
                <a:latin typeface="Calibri" panose="020F0502020204030204" pitchFamily="34" charset="0"/>
                <a:cs typeface="Calibri" panose="020F0502020204030204" pitchFamily="34" charset="0"/>
              </a:rPr>
              <a:t>biocidal effect of accelerated electrons</a:t>
            </a:r>
            <a:r>
              <a:rPr lang="en-GB" dirty="0">
                <a:latin typeface="Calibri" panose="020F0502020204030204" pitchFamily="34" charset="0"/>
                <a:cs typeface="Calibri" panose="020F0502020204030204" pitchFamily="34" charset="0"/>
              </a:rPr>
              <a:t>. By precisely adjusting the energy of the e-beam, contamination on the seed surface can be treated without damaging the DNA of the seed grain. </a:t>
            </a:r>
          </a:p>
        </p:txBody>
      </p:sp>
      <p:sp>
        <p:nvSpPr>
          <p:cNvPr id="7" name="TextBox 6">
            <a:extLst>
              <a:ext uri="{FF2B5EF4-FFF2-40B4-BE49-F238E27FC236}">
                <a16:creationId xmlns:a16="http://schemas.microsoft.com/office/drawing/2014/main" id="{9942931F-954B-4B76-BAF6-AD0D545CCFDE}"/>
              </a:ext>
            </a:extLst>
          </p:cNvPr>
          <p:cNvSpPr txBox="1"/>
          <p:nvPr/>
        </p:nvSpPr>
        <p:spPr>
          <a:xfrm flipH="1">
            <a:off x="343493" y="3010094"/>
            <a:ext cx="5726032" cy="1231106"/>
          </a:xfrm>
          <a:prstGeom prst="rect">
            <a:avLst/>
          </a:prstGeom>
          <a:noFill/>
        </p:spPr>
        <p:txBody>
          <a:bodyPr wrap="square" lIns="0" tIns="0" rIns="0" bIns="0" rtlCol="0">
            <a:spAutoFit/>
          </a:bodyPr>
          <a:lstStyle/>
          <a:p>
            <a:pPr algn="l"/>
            <a:r>
              <a:rPr lang="en-GB" sz="2000" b="1" dirty="0">
                <a:latin typeface="Calibri" panose="020F0502020204030204" pitchFamily="34" charset="0"/>
                <a:cs typeface="Calibri" panose="020F0502020204030204" pitchFamily="34" charset="0"/>
              </a:rPr>
              <a:t>Advantages</a:t>
            </a:r>
            <a:r>
              <a:rPr lang="en-GB" sz="2000" dirty="0">
                <a:latin typeface="Calibri" panose="020F0502020204030204" pitchFamily="34" charset="0"/>
                <a:cs typeface="Calibri" panose="020F0502020204030204" pitchFamily="34" charset="0"/>
              </a:rPr>
              <a:t>:</a:t>
            </a:r>
          </a:p>
          <a:p>
            <a:pPr marL="285750" indent="-285750" algn="l">
              <a:buFont typeface="Wingdings" panose="05000000000000000000" pitchFamily="2" charset="2"/>
              <a:buChar char="Ø"/>
            </a:pPr>
            <a:r>
              <a:rPr lang="en-GB" sz="2000" dirty="0">
                <a:latin typeface="Calibri" panose="020F0502020204030204" pitchFamily="34" charset="0"/>
                <a:cs typeface="Calibri" panose="020F0502020204030204" pitchFamily="34" charset="0"/>
              </a:rPr>
              <a:t>no change in taste, texture of colour;</a:t>
            </a:r>
          </a:p>
          <a:p>
            <a:pPr marL="285750" indent="-285750" algn="l">
              <a:buFont typeface="Wingdings" panose="05000000000000000000" pitchFamily="2" charset="2"/>
              <a:buChar char="Ø"/>
            </a:pPr>
            <a:r>
              <a:rPr lang="en-GB" sz="2000" dirty="0">
                <a:latin typeface="Calibri" panose="020F0502020204030204" pitchFamily="34" charset="0"/>
                <a:cs typeface="Calibri" panose="020F0502020204030204" pitchFamily="34" charset="0"/>
              </a:rPr>
              <a:t>no toxic residue;</a:t>
            </a:r>
          </a:p>
          <a:p>
            <a:pPr marL="285750" indent="-285750" algn="l">
              <a:buFont typeface="Wingdings" panose="05000000000000000000" pitchFamily="2" charset="2"/>
              <a:buChar char="Ø"/>
            </a:pPr>
            <a:r>
              <a:rPr lang="en-GB" sz="2000" dirty="0">
                <a:latin typeface="Calibri" panose="020F0502020204030204" pitchFamily="34" charset="0"/>
                <a:cs typeface="Calibri" panose="020F0502020204030204" pitchFamily="34" charset="0"/>
              </a:rPr>
              <a:t>less energy consumption than e.g. steaming;</a:t>
            </a:r>
          </a:p>
        </p:txBody>
      </p:sp>
      <p:sp>
        <p:nvSpPr>
          <p:cNvPr id="8" name="TextBox 7">
            <a:extLst>
              <a:ext uri="{FF2B5EF4-FFF2-40B4-BE49-F238E27FC236}">
                <a16:creationId xmlns:a16="http://schemas.microsoft.com/office/drawing/2014/main" id="{CEA07D37-0A00-4B65-A4E4-ABBA1C755B22}"/>
              </a:ext>
            </a:extLst>
          </p:cNvPr>
          <p:cNvSpPr txBox="1"/>
          <p:nvPr/>
        </p:nvSpPr>
        <p:spPr>
          <a:xfrm flipH="1">
            <a:off x="172916" y="4560466"/>
            <a:ext cx="6652111" cy="1330346"/>
          </a:xfrm>
          <a:prstGeom prst="rect">
            <a:avLst/>
          </a:prstGeom>
        </p:spPr>
        <p:style>
          <a:lnRef idx="1">
            <a:schemeClr val="accent3"/>
          </a:lnRef>
          <a:fillRef idx="2">
            <a:schemeClr val="accent3"/>
          </a:fillRef>
          <a:effectRef idx="1">
            <a:schemeClr val="accent3"/>
          </a:effectRef>
          <a:fontRef idx="minor">
            <a:schemeClr val="dk1"/>
          </a:fontRef>
        </p:style>
        <p:txBody>
          <a:bodyPr wrap="square" lIns="72000" tIns="72000" rIns="72000" bIns="72000" rtlCol="0">
            <a:spAutoFit/>
          </a:bodyPr>
          <a:lstStyle/>
          <a:p>
            <a:pPr algn="l">
              <a:spcBef>
                <a:spcPts val="600"/>
              </a:spcBef>
            </a:pPr>
            <a:r>
              <a:rPr lang="en-GB" dirty="0"/>
              <a:t>E-beam treatment diffusion is limited by </a:t>
            </a:r>
            <a:r>
              <a:rPr lang="en-GB" b="1" dirty="0"/>
              <a:t>low social acceptance </a:t>
            </a:r>
            <a:r>
              <a:rPr lang="en-GB" dirty="0"/>
              <a:t>of any association between “radiation” and “food”, which results (in Europe) in stringent regulatory constraints.</a:t>
            </a:r>
          </a:p>
          <a:p>
            <a:pPr algn="l">
              <a:spcBef>
                <a:spcPts val="600"/>
              </a:spcBef>
            </a:pPr>
            <a:r>
              <a:rPr lang="en-GB" dirty="0"/>
              <a:t>Crop treatment companies never use the word “radiation”… </a:t>
            </a:r>
          </a:p>
        </p:txBody>
      </p:sp>
      <p:pic>
        <p:nvPicPr>
          <p:cNvPr id="9" name="Picture 8">
            <a:extLst>
              <a:ext uri="{FF2B5EF4-FFF2-40B4-BE49-F238E27FC236}">
                <a16:creationId xmlns:a16="http://schemas.microsoft.com/office/drawing/2014/main" id="{193925A5-F433-40CE-B13A-84647EC3C08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31729" y="3310176"/>
            <a:ext cx="4896409" cy="2647176"/>
          </a:xfrm>
          <a:prstGeom prst="rect">
            <a:avLst/>
          </a:prstGeom>
        </p:spPr>
      </p:pic>
    </p:spTree>
    <p:extLst>
      <p:ext uri="{BB962C8B-B14F-4D97-AF65-F5344CB8AC3E}">
        <p14:creationId xmlns:p14="http://schemas.microsoft.com/office/powerpoint/2010/main" val="795992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2764"/>
          </a:xfrm>
        </p:spPr>
        <p:txBody>
          <a:bodyPr/>
          <a:lstStyle/>
          <a:p>
            <a:r>
              <a:rPr lang="en-US" sz="4000" dirty="0"/>
              <a:t>Environmental applications of accelerators - 1</a:t>
            </a:r>
            <a:endParaRPr lang="en-GB" sz="4000" dirty="0"/>
          </a:p>
        </p:txBody>
      </p:sp>
      <p:sp>
        <p:nvSpPr>
          <p:cNvPr id="5" name="Slide Number Placeholder 4"/>
          <p:cNvSpPr>
            <a:spLocks noGrp="1"/>
          </p:cNvSpPr>
          <p:nvPr>
            <p:ph type="sldNum" sz="quarter" idx="12"/>
          </p:nvPr>
        </p:nvSpPr>
        <p:spPr>
          <a:xfrm>
            <a:off x="8534400" y="6356350"/>
            <a:ext cx="457200" cy="365125"/>
          </a:xfrm>
          <a:prstGeom prst="rect">
            <a:avLst/>
          </a:prstGeom>
        </p:spPr>
        <p:txBody>
          <a:bodyPr vert="horz" lIns="91440" tIns="45720" rIns="91440" bIns="45720" rtlCol="0" anchor="ctr"/>
          <a:lstStyle>
            <a:defPPr>
              <a:defRPr lang="fr-FR"/>
            </a:defPPr>
            <a:lvl1pPr marL="0" algn="r" defTabSz="457200" rtl="0" eaLnBrk="1" latinLnBrk="0" hangingPunct="1">
              <a:defRPr sz="1200" b="1" i="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1B4523E-0E60-2F49-A1DB-8E66CE3DE81B}" type="slidenum">
              <a:rPr lang="en-GB" smtClean="0"/>
              <a:pPr/>
              <a:t>19</a:t>
            </a:fld>
            <a:endParaRPr lang="en-GB"/>
          </a:p>
        </p:txBody>
      </p:sp>
      <p:sp>
        <p:nvSpPr>
          <p:cNvPr id="6" name="TextBox 5"/>
          <p:cNvSpPr txBox="1"/>
          <p:nvPr/>
        </p:nvSpPr>
        <p:spPr>
          <a:xfrm>
            <a:off x="340837" y="796038"/>
            <a:ext cx="8304399"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a:t>Low-energy electrons can break molecular bonds and be used for:</a:t>
            </a:r>
          </a:p>
          <a:p>
            <a:pPr marL="342900" indent="-342900">
              <a:buFontTx/>
              <a:buChar char="-"/>
            </a:pPr>
            <a:r>
              <a:rPr lang="en-US" dirty="0"/>
              <a:t>Flue gas treatment (cleaning of </a:t>
            </a:r>
            <a:r>
              <a:rPr lang="en-US" dirty="0" err="1"/>
              <a:t>SOx</a:t>
            </a:r>
            <a:r>
              <a:rPr lang="en-US" dirty="0"/>
              <a:t> from smokes of fossil fuel power plants) </a:t>
            </a:r>
          </a:p>
          <a:p>
            <a:pPr marL="342900" indent="-342900">
              <a:buFontTx/>
              <a:buChar char="-"/>
            </a:pPr>
            <a:r>
              <a:rPr lang="en-US" dirty="0"/>
              <a:t>Wastewater and sewage treatment</a:t>
            </a:r>
          </a:p>
          <a:p>
            <a:pPr marL="342900" indent="-342900">
              <a:buFontTx/>
              <a:buChar char="-"/>
            </a:pPr>
            <a:r>
              <a:rPr lang="en-US" dirty="0"/>
              <a:t>Treatment of marine diesel exhaust gases (removal of </a:t>
            </a:r>
            <a:r>
              <a:rPr lang="en-US" dirty="0" err="1"/>
              <a:t>SOx</a:t>
            </a:r>
            <a:r>
              <a:rPr lang="en-US" dirty="0"/>
              <a:t> and NOx). </a:t>
            </a:r>
          </a:p>
        </p:txBody>
      </p:sp>
      <p:pic>
        <p:nvPicPr>
          <p:cNvPr id="7" name="Picture 7" descr="statek.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7345" y="796038"/>
            <a:ext cx="3230616" cy="222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0837" y="2146868"/>
            <a:ext cx="6226218" cy="229293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indent="-285750">
              <a:spcBef>
                <a:spcPts val="600"/>
              </a:spcBef>
              <a:buFont typeface="Arial" panose="020B0604020202020204" pitchFamily="34" charset="0"/>
              <a:buChar char="•"/>
            </a:pPr>
            <a:r>
              <a:rPr lang="en-GB" sz="1600" b="1" dirty="0">
                <a:solidFill>
                  <a:srgbClr val="FF0000"/>
                </a:solidFill>
              </a:rPr>
              <a:t>Maritime transport </a:t>
            </a:r>
            <a:r>
              <a:rPr lang="en-GB" sz="1600" dirty="0"/>
              <a:t>is the largest contributor to air pollution: a cruise ship emits as much sulphur oxides as 1 million cars!</a:t>
            </a:r>
          </a:p>
          <a:p>
            <a:pPr marL="285750" indent="-285750">
              <a:spcBef>
                <a:spcPts val="600"/>
              </a:spcBef>
              <a:buFont typeface="Arial" panose="020B0604020202020204" pitchFamily="34" charset="0"/>
              <a:buChar char="•"/>
            </a:pPr>
            <a:r>
              <a:rPr lang="en-GB" sz="1600" dirty="0"/>
              <a:t>Ships burn Heavy Fuel Oil, cheap but rich in </a:t>
            </a:r>
            <a:r>
              <a:rPr lang="en-GB" sz="1600" dirty="0">
                <a:solidFill>
                  <a:srgbClr val="FF0000"/>
                </a:solidFill>
              </a:rPr>
              <a:t>Sulphur</a:t>
            </a:r>
            <a:r>
              <a:rPr lang="en-GB" sz="1600" dirty="0"/>
              <a:t>. Diesels (high efficiency) emit </a:t>
            </a:r>
            <a:r>
              <a:rPr lang="en-GB" sz="1600" dirty="0">
                <a:solidFill>
                  <a:srgbClr val="FF0000"/>
                </a:solidFill>
              </a:rPr>
              <a:t>Nitrogen</a:t>
            </a:r>
            <a:r>
              <a:rPr lang="en-GB" sz="1600" dirty="0"/>
              <a:t> oxides and </a:t>
            </a:r>
            <a:r>
              <a:rPr lang="en-GB" sz="1600" dirty="0">
                <a:solidFill>
                  <a:srgbClr val="FF0000"/>
                </a:solidFill>
              </a:rPr>
              <a:t>particulate</a:t>
            </a:r>
            <a:r>
              <a:rPr lang="en-GB" sz="1600" dirty="0"/>
              <a:t> matter.</a:t>
            </a:r>
          </a:p>
          <a:p>
            <a:pPr marL="285750" indent="-285750">
              <a:spcBef>
                <a:spcPts val="600"/>
              </a:spcBef>
              <a:buFont typeface="Arial" panose="020B0604020202020204" pitchFamily="34" charset="0"/>
              <a:buChar char="•"/>
            </a:pPr>
            <a:r>
              <a:rPr lang="en-GB" sz="1600" dirty="0"/>
              <a:t>New legislation is going to drastically limit </a:t>
            </a:r>
            <a:r>
              <a:rPr lang="en-GB" sz="1600" dirty="0" err="1"/>
              <a:t>SOx</a:t>
            </a:r>
            <a:r>
              <a:rPr lang="en-GB" sz="1600" dirty="0"/>
              <a:t> and NOx emissions from shipping, with priority to critical coastal areas.</a:t>
            </a:r>
          </a:p>
          <a:p>
            <a:pPr marL="285750" indent="-285750">
              <a:spcBef>
                <a:spcPts val="600"/>
              </a:spcBef>
              <a:buFont typeface="Arial" panose="020B0604020202020204" pitchFamily="34" charset="0"/>
              <a:buChar char="•"/>
            </a:pPr>
            <a:r>
              <a:rPr lang="en-GB" sz="1600" dirty="0"/>
              <a:t>So far, technical solutions exist to reduce </a:t>
            </a:r>
            <a:r>
              <a:rPr lang="en-GB" sz="1600" dirty="0" err="1"/>
              <a:t>SOx</a:t>
            </a:r>
            <a:r>
              <a:rPr lang="en-GB" sz="1600" dirty="0"/>
              <a:t> or NOx, but there is no economically viable solution for both. </a:t>
            </a:r>
          </a:p>
        </p:txBody>
      </p:sp>
      <p:pic>
        <p:nvPicPr>
          <p:cNvPr id="8" name="Obraz 1">
            <a:extLst>
              <a:ext uri="{FF2B5EF4-FFF2-40B4-BE49-F238E27FC236}">
                <a16:creationId xmlns:a16="http://schemas.microsoft.com/office/drawing/2014/main" id="{4FE85EFC-D170-48F0-B9F6-CE6EF25589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6325" y="3590456"/>
            <a:ext cx="3741636" cy="2687378"/>
          </a:xfrm>
          <a:prstGeom prst="rect">
            <a:avLst/>
          </a:prstGeom>
        </p:spPr>
      </p:pic>
      <p:sp>
        <p:nvSpPr>
          <p:cNvPr id="9" name="TextBox 8">
            <a:extLst>
              <a:ext uri="{FF2B5EF4-FFF2-40B4-BE49-F238E27FC236}">
                <a16:creationId xmlns:a16="http://schemas.microsoft.com/office/drawing/2014/main" id="{9A87D8F3-A754-4BE9-9E95-509605EB2FDB}"/>
              </a:ext>
            </a:extLst>
          </p:cNvPr>
          <p:cNvSpPr txBox="1"/>
          <p:nvPr/>
        </p:nvSpPr>
        <p:spPr>
          <a:xfrm>
            <a:off x="7060708" y="3250474"/>
            <a:ext cx="2632363"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CH" sz="1400" dirty="0"/>
              <a:t>150 kV </a:t>
            </a:r>
            <a:r>
              <a:rPr lang="fr-CH" sz="1400" dirty="0" err="1"/>
              <a:t>electron</a:t>
            </a:r>
            <a:r>
              <a:rPr lang="fr-CH" sz="1400" dirty="0"/>
              <a:t> </a:t>
            </a:r>
            <a:r>
              <a:rPr lang="fr-CH" sz="1400" dirty="0" err="1"/>
              <a:t>accelerator</a:t>
            </a:r>
            <a:r>
              <a:rPr lang="fr-CH" sz="1400" dirty="0"/>
              <a:t> to break the high </a:t>
            </a:r>
            <a:r>
              <a:rPr lang="fr-CH" sz="1400" dirty="0" err="1"/>
              <a:t>order</a:t>
            </a:r>
            <a:r>
              <a:rPr lang="fr-CH" sz="1400" dirty="0"/>
              <a:t> </a:t>
            </a:r>
            <a:r>
              <a:rPr lang="fr-CH" sz="1400" dirty="0" err="1"/>
              <a:t>molecules</a:t>
            </a:r>
            <a:r>
              <a:rPr lang="fr-CH" sz="1400" dirty="0"/>
              <a:t> </a:t>
            </a:r>
            <a:r>
              <a:rPr lang="fr-CH" sz="1400" dirty="0" err="1"/>
              <a:t>that</a:t>
            </a:r>
            <a:r>
              <a:rPr lang="fr-CH" sz="1400" dirty="0"/>
              <a:t> are </a:t>
            </a:r>
            <a:r>
              <a:rPr lang="fr-CH" sz="1400" dirty="0" err="1"/>
              <a:t>then</a:t>
            </a:r>
            <a:r>
              <a:rPr lang="fr-CH" sz="1400" dirty="0"/>
              <a:t> </a:t>
            </a:r>
            <a:r>
              <a:rPr lang="fr-CH" sz="1400" dirty="0" err="1"/>
              <a:t>cleaned</a:t>
            </a:r>
            <a:r>
              <a:rPr lang="fr-CH" sz="1400" dirty="0"/>
              <a:t> by a water jet (scrubber)</a:t>
            </a:r>
            <a:endParaRPr lang="en-GB" sz="1400" dirty="0"/>
          </a:p>
        </p:txBody>
      </p:sp>
      <p:sp>
        <p:nvSpPr>
          <p:cNvPr id="10" name="TextBox 9">
            <a:extLst>
              <a:ext uri="{FF2B5EF4-FFF2-40B4-BE49-F238E27FC236}">
                <a16:creationId xmlns:a16="http://schemas.microsoft.com/office/drawing/2014/main" id="{50A1BC56-2C5D-4EAA-8F88-B39C18FD720A}"/>
              </a:ext>
            </a:extLst>
          </p:cNvPr>
          <p:cNvSpPr txBox="1"/>
          <p:nvPr/>
        </p:nvSpPr>
        <p:spPr>
          <a:xfrm>
            <a:off x="340837" y="4574115"/>
            <a:ext cx="6226218" cy="163121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b="1" dirty="0">
                <a:solidFill>
                  <a:srgbClr val="FF0000"/>
                </a:solidFill>
              </a:rPr>
              <a:t>Hybrid Exhaust Gas Cleaning Retrofit Technology for International Shipping (HERTIS)</a:t>
            </a:r>
          </a:p>
          <a:p>
            <a:r>
              <a:rPr lang="en-GB" sz="1600" dirty="0"/>
              <a:t>A project based on a patent from INCT Warsaw promoted by a collaboration of research institutions (including CERN), accelerator industry, shipyards, maritime companies, maritime associations (Germany, UK, Switzerland, Poland, Latvia, Italy).</a:t>
            </a:r>
            <a:endParaRPr lang="en-GB" sz="1400" dirty="0"/>
          </a:p>
        </p:txBody>
      </p:sp>
      <p:sp>
        <p:nvSpPr>
          <p:cNvPr id="4" name="Arrow: Right 3">
            <a:extLst>
              <a:ext uri="{FF2B5EF4-FFF2-40B4-BE49-F238E27FC236}">
                <a16:creationId xmlns:a16="http://schemas.microsoft.com/office/drawing/2014/main" id="{C598042A-7662-41CE-99CC-A77D51C51C59}"/>
              </a:ext>
            </a:extLst>
          </p:cNvPr>
          <p:cNvSpPr/>
          <p:nvPr/>
        </p:nvSpPr>
        <p:spPr>
          <a:xfrm>
            <a:off x="6986817" y="5194143"/>
            <a:ext cx="909216" cy="523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Up 10">
            <a:extLst>
              <a:ext uri="{FF2B5EF4-FFF2-40B4-BE49-F238E27FC236}">
                <a16:creationId xmlns:a16="http://schemas.microsoft.com/office/drawing/2014/main" id="{A5167661-AEDE-48C3-B3DD-95077DFF43F6}"/>
              </a:ext>
            </a:extLst>
          </p:cNvPr>
          <p:cNvSpPr/>
          <p:nvPr/>
        </p:nvSpPr>
        <p:spPr>
          <a:xfrm>
            <a:off x="10264742" y="6026332"/>
            <a:ext cx="457200" cy="365125"/>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rrow: Up 11">
            <a:extLst>
              <a:ext uri="{FF2B5EF4-FFF2-40B4-BE49-F238E27FC236}">
                <a16:creationId xmlns:a16="http://schemas.microsoft.com/office/drawing/2014/main" id="{ED87F2A6-8360-4F6D-BD3D-A5032774F31F}"/>
              </a:ext>
            </a:extLst>
          </p:cNvPr>
          <p:cNvSpPr/>
          <p:nvPr/>
        </p:nvSpPr>
        <p:spPr>
          <a:xfrm>
            <a:off x="10351370" y="3093564"/>
            <a:ext cx="457200" cy="413199"/>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A292FD0-FB42-437F-AF08-1BE29AA043FF}"/>
              </a:ext>
            </a:extLst>
          </p:cNvPr>
          <p:cNvSpPr txBox="1"/>
          <p:nvPr/>
        </p:nvSpPr>
        <p:spPr>
          <a:xfrm>
            <a:off x="10934624" y="6112998"/>
            <a:ext cx="982935" cy="184666"/>
          </a:xfrm>
          <a:prstGeom prst="rect">
            <a:avLst/>
          </a:prstGeom>
          <a:solidFill>
            <a:srgbClr val="FFFF00"/>
          </a:solidFill>
        </p:spPr>
        <p:txBody>
          <a:bodyPr wrap="square" lIns="0" tIns="0" rIns="0" bIns="0" rtlCol="0">
            <a:spAutoFit/>
          </a:bodyPr>
          <a:lstStyle/>
          <a:p>
            <a:pPr algn="l"/>
            <a:r>
              <a:rPr lang="en-US" sz="1200" i="1" dirty="0"/>
              <a:t>From engine</a:t>
            </a:r>
            <a:endParaRPr lang="en-GB" sz="1200" i="1" dirty="0"/>
          </a:p>
        </p:txBody>
      </p:sp>
      <p:sp>
        <p:nvSpPr>
          <p:cNvPr id="14" name="TextBox 13">
            <a:extLst>
              <a:ext uri="{FF2B5EF4-FFF2-40B4-BE49-F238E27FC236}">
                <a16:creationId xmlns:a16="http://schemas.microsoft.com/office/drawing/2014/main" id="{098E3C2D-D272-4819-B02E-3C83C363B514}"/>
              </a:ext>
            </a:extLst>
          </p:cNvPr>
          <p:cNvSpPr txBox="1"/>
          <p:nvPr/>
        </p:nvSpPr>
        <p:spPr>
          <a:xfrm>
            <a:off x="11009668" y="3201002"/>
            <a:ext cx="457201" cy="184666"/>
          </a:xfrm>
          <a:prstGeom prst="rect">
            <a:avLst/>
          </a:prstGeom>
          <a:solidFill>
            <a:srgbClr val="FFFF00"/>
          </a:solidFill>
        </p:spPr>
        <p:txBody>
          <a:bodyPr wrap="square" lIns="0" tIns="0" rIns="0" bIns="0" rtlCol="0">
            <a:spAutoFit/>
          </a:bodyPr>
          <a:lstStyle/>
          <a:p>
            <a:pPr algn="l"/>
            <a:r>
              <a:rPr lang="en-US" sz="1200" i="1" dirty="0"/>
              <a:t>To air</a:t>
            </a:r>
            <a:endParaRPr lang="en-GB" sz="1200" i="1" dirty="0"/>
          </a:p>
        </p:txBody>
      </p:sp>
    </p:spTree>
    <p:extLst>
      <p:ext uri="{BB962C8B-B14F-4D97-AF65-F5344CB8AC3E}">
        <p14:creationId xmlns:p14="http://schemas.microsoft.com/office/powerpoint/2010/main" val="860456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2F7CE-ED02-5F9A-5DC8-4C07B2FD9A75}"/>
              </a:ext>
            </a:extLst>
          </p:cNvPr>
          <p:cNvSpPr>
            <a:spLocks noGrp="1"/>
          </p:cNvSpPr>
          <p:nvPr>
            <p:ph type="title"/>
          </p:nvPr>
        </p:nvSpPr>
        <p:spPr>
          <a:xfrm>
            <a:off x="0" y="-52737"/>
            <a:ext cx="12192000" cy="946115"/>
          </a:xfrm>
        </p:spPr>
        <p:txBody>
          <a:bodyPr/>
          <a:lstStyle/>
          <a:p>
            <a:r>
              <a:rPr lang="fr-CH" dirty="0" err="1"/>
              <a:t>Outline</a:t>
            </a:r>
            <a:endParaRPr lang="en-GB" dirty="0"/>
          </a:p>
        </p:txBody>
      </p:sp>
      <p:sp>
        <p:nvSpPr>
          <p:cNvPr id="3" name="Content Placeholder 2">
            <a:extLst>
              <a:ext uri="{FF2B5EF4-FFF2-40B4-BE49-F238E27FC236}">
                <a16:creationId xmlns:a16="http://schemas.microsoft.com/office/drawing/2014/main" id="{9E6B1A4B-0EEA-FB77-EA42-4A43211AC3E7}"/>
              </a:ext>
            </a:extLst>
          </p:cNvPr>
          <p:cNvSpPr>
            <a:spLocks noGrp="1"/>
          </p:cNvSpPr>
          <p:nvPr>
            <p:ph idx="1"/>
          </p:nvPr>
        </p:nvSpPr>
        <p:spPr/>
        <p:txBody>
          <a:bodyPr/>
          <a:lstStyle/>
          <a:p>
            <a:r>
              <a:rPr lang="fr-CH" dirty="0">
                <a:latin typeface="Calibri" panose="020F0502020204030204" pitchFamily="34" charset="0"/>
                <a:cs typeface="Calibri" panose="020F0502020204030204" pitchFamily="34" charset="0"/>
              </a:rPr>
              <a:t>LECTURE 1:</a:t>
            </a:r>
          </a:p>
          <a:p>
            <a:pPr marL="457200" indent="-457200">
              <a:buAutoNum type="arabicPeriod"/>
            </a:pPr>
            <a:r>
              <a:rPr lang="fr-CH" dirty="0">
                <a:latin typeface="Calibri" panose="020F0502020204030204" pitchFamily="34" charset="0"/>
                <a:cs typeface="Calibri" panose="020F0502020204030204" pitchFamily="34" charset="0"/>
              </a:rPr>
              <a:t>General concepts</a:t>
            </a:r>
          </a:p>
          <a:p>
            <a:pPr marL="457200" indent="-457200">
              <a:buAutoNum type="arabicPeriod"/>
            </a:pPr>
            <a:r>
              <a:rPr lang="fr-CH" dirty="0" err="1">
                <a:latin typeface="Calibri" panose="020F0502020204030204" pitchFamily="34" charset="0"/>
                <a:cs typeface="Calibri" panose="020F0502020204030204" pitchFamily="34" charset="0"/>
              </a:rPr>
              <a:t>Accelerators</a:t>
            </a:r>
            <a:r>
              <a:rPr lang="fr-CH" dirty="0">
                <a:latin typeface="Calibri" panose="020F0502020204030204" pitchFamily="34" charset="0"/>
                <a:cs typeface="Calibri" panose="020F0502020204030204" pitchFamily="34" charset="0"/>
              </a:rPr>
              <a:t> for </a:t>
            </a:r>
            <a:r>
              <a:rPr lang="fr-CH" dirty="0" err="1">
                <a:latin typeface="Calibri" panose="020F0502020204030204" pitchFamily="34" charset="0"/>
                <a:cs typeface="Calibri" panose="020F0502020204030204" pitchFamily="34" charset="0"/>
              </a:rPr>
              <a:t>industry</a:t>
            </a:r>
            <a:r>
              <a:rPr lang="fr-CH" dirty="0">
                <a:latin typeface="Calibri" panose="020F0502020204030204" pitchFamily="34" charset="0"/>
                <a:cs typeface="Calibri" panose="020F0502020204030204" pitchFamily="34" charset="0"/>
              </a:rPr>
              <a:t> and </a:t>
            </a:r>
            <a:r>
              <a:rPr lang="fr-CH" dirty="0" err="1">
                <a:latin typeface="Calibri" panose="020F0502020204030204" pitchFamily="34" charset="0"/>
                <a:cs typeface="Calibri" panose="020F0502020204030204" pitchFamily="34" charset="0"/>
              </a:rPr>
              <a:t>environment</a:t>
            </a:r>
            <a:endParaRPr lang="fr-CH" dirty="0">
              <a:latin typeface="Calibri" panose="020F0502020204030204" pitchFamily="34" charset="0"/>
              <a:cs typeface="Calibri" panose="020F0502020204030204" pitchFamily="34" charset="0"/>
            </a:endParaRPr>
          </a:p>
          <a:p>
            <a:pPr marL="457200" indent="-457200">
              <a:buAutoNum type="arabicPeriod"/>
            </a:pPr>
            <a:r>
              <a:rPr lang="fr-CH" dirty="0">
                <a:latin typeface="Calibri" panose="020F0502020204030204" pitchFamily="34" charset="0"/>
                <a:cs typeface="Calibri" panose="020F0502020204030204" pitchFamily="34" charset="0"/>
              </a:rPr>
              <a:t>Accelerator for </a:t>
            </a:r>
            <a:r>
              <a:rPr lang="fr-CH" dirty="0" err="1">
                <a:latin typeface="Calibri" panose="020F0502020204030204" pitchFamily="34" charset="0"/>
                <a:cs typeface="Calibri" panose="020F0502020204030204" pitchFamily="34" charset="0"/>
              </a:rPr>
              <a:t>material</a:t>
            </a:r>
            <a:r>
              <a:rPr lang="fr-CH" dirty="0">
                <a:latin typeface="Calibri" panose="020F0502020204030204" pitchFamily="34" charset="0"/>
                <a:cs typeface="Calibri" panose="020F0502020204030204" pitchFamily="34" charset="0"/>
              </a:rPr>
              <a:t> </a:t>
            </a:r>
            <a:r>
              <a:rPr lang="fr-CH" dirty="0" err="1">
                <a:latin typeface="Calibri" panose="020F0502020204030204" pitchFamily="34" charset="0"/>
                <a:cs typeface="Calibri" panose="020F0502020204030204" pitchFamily="34" charset="0"/>
              </a:rPr>
              <a:t>analysis</a:t>
            </a:r>
            <a:r>
              <a:rPr lang="fr-CH" dirty="0">
                <a:latin typeface="Calibri" panose="020F0502020204030204" pitchFamily="34" charset="0"/>
                <a:cs typeface="Calibri" panose="020F0502020204030204" pitchFamily="34" charset="0"/>
              </a:rPr>
              <a:t> and </a:t>
            </a:r>
            <a:r>
              <a:rPr lang="fr-CH" dirty="0" err="1">
                <a:latin typeface="Calibri" panose="020F0502020204030204" pitchFamily="34" charset="0"/>
                <a:cs typeface="Calibri" panose="020F0502020204030204" pitchFamily="34" charset="0"/>
              </a:rPr>
              <a:t>security</a:t>
            </a:r>
            <a:endParaRPr lang="fr-CH" dirty="0">
              <a:latin typeface="Calibri" panose="020F0502020204030204" pitchFamily="34" charset="0"/>
              <a:cs typeface="Calibri" panose="020F0502020204030204" pitchFamily="34" charset="0"/>
            </a:endParaRPr>
          </a:p>
          <a:p>
            <a:pPr marL="457200" indent="-457200">
              <a:buAutoNum type="arabicPeriod"/>
            </a:pPr>
            <a:r>
              <a:rPr lang="fr-CH" dirty="0" err="1">
                <a:latin typeface="Calibri" panose="020F0502020204030204" pitchFamily="34" charset="0"/>
                <a:cs typeface="Calibri" panose="020F0502020204030204" pitchFamily="34" charset="0"/>
              </a:rPr>
              <a:t>Accelerators</a:t>
            </a:r>
            <a:r>
              <a:rPr lang="fr-CH" dirty="0">
                <a:latin typeface="Calibri" panose="020F0502020204030204" pitchFamily="34" charset="0"/>
                <a:cs typeface="Calibri" panose="020F0502020204030204" pitchFamily="34" charset="0"/>
              </a:rPr>
              <a:t> for </a:t>
            </a:r>
            <a:r>
              <a:rPr lang="fr-CH" dirty="0" err="1">
                <a:latin typeface="Calibri" panose="020F0502020204030204" pitchFamily="34" charset="0"/>
                <a:cs typeface="Calibri" panose="020F0502020204030204" pitchFamily="34" charset="0"/>
              </a:rPr>
              <a:t>energy</a:t>
            </a:r>
            <a:endParaRPr lang="fr-CH" dirty="0">
              <a:latin typeface="Calibri" panose="020F0502020204030204" pitchFamily="34" charset="0"/>
              <a:cs typeface="Calibri" panose="020F0502020204030204" pitchFamily="34" charset="0"/>
            </a:endParaRPr>
          </a:p>
          <a:p>
            <a:r>
              <a:rPr lang="fr-CH" dirty="0">
                <a:latin typeface="Calibri" panose="020F0502020204030204" pitchFamily="34" charset="0"/>
                <a:cs typeface="Calibri" panose="020F0502020204030204" pitchFamily="34" charset="0"/>
              </a:rPr>
              <a:t>LECTURE 2:</a:t>
            </a:r>
          </a:p>
          <a:p>
            <a:pPr marL="457200" indent="-457200">
              <a:buAutoNum type="arabicPeriod"/>
            </a:pPr>
            <a:r>
              <a:rPr lang="fr-CH" dirty="0" err="1">
                <a:latin typeface="Calibri" panose="020F0502020204030204" pitchFamily="34" charset="0"/>
                <a:cs typeface="Calibri" panose="020F0502020204030204" pitchFamily="34" charset="0"/>
              </a:rPr>
              <a:t>Accelerators</a:t>
            </a:r>
            <a:r>
              <a:rPr lang="fr-CH" dirty="0">
                <a:latin typeface="Calibri" panose="020F0502020204030204" pitchFamily="34" charset="0"/>
                <a:cs typeface="Calibri" panose="020F0502020204030204" pitchFamily="34" charset="0"/>
              </a:rPr>
              <a:t> for </a:t>
            </a:r>
            <a:r>
              <a:rPr lang="fr-CH" dirty="0" err="1">
                <a:latin typeface="Calibri" panose="020F0502020204030204" pitchFamily="34" charset="0"/>
                <a:cs typeface="Calibri" panose="020F0502020204030204" pitchFamily="34" charset="0"/>
              </a:rPr>
              <a:t>medicine</a:t>
            </a:r>
            <a:endParaRPr lang="fr-CH" dirty="0">
              <a:latin typeface="Calibri" panose="020F0502020204030204" pitchFamily="34" charset="0"/>
              <a:cs typeface="Calibri" panose="020F0502020204030204" pitchFamily="34" charset="0"/>
            </a:endParaRPr>
          </a:p>
          <a:p>
            <a:r>
              <a:rPr lang="fr-CH" b="0" dirty="0">
                <a:latin typeface="Calibri" panose="020F0502020204030204" pitchFamily="34" charset="0"/>
                <a:cs typeface="Calibri" panose="020F0502020204030204" pitchFamily="34" charset="0"/>
              </a:rPr>
              <a:t>Disclaimer: </a:t>
            </a:r>
            <a:r>
              <a:rPr lang="fr-CH" b="0" dirty="0" err="1">
                <a:latin typeface="Calibri" panose="020F0502020204030204" pitchFamily="34" charset="0"/>
                <a:cs typeface="Calibri" panose="020F0502020204030204" pitchFamily="34" charset="0"/>
              </a:rPr>
              <a:t>will</a:t>
            </a:r>
            <a:r>
              <a:rPr lang="fr-CH" b="0" dirty="0">
                <a:latin typeface="Calibri" panose="020F0502020204030204" pitchFamily="34" charset="0"/>
                <a:cs typeface="Calibri" panose="020F0502020204030204" pitchFamily="34" charset="0"/>
              </a:rPr>
              <a:t> not cover photon sources (synchrotron lights and </a:t>
            </a:r>
            <a:r>
              <a:rPr lang="fr-CH" b="0" dirty="0" err="1">
                <a:latin typeface="Calibri" panose="020F0502020204030204" pitchFamily="34" charset="0"/>
                <a:cs typeface="Calibri" panose="020F0502020204030204" pitchFamily="34" charset="0"/>
              </a:rPr>
              <a:t>FELs</a:t>
            </a:r>
            <a:r>
              <a:rPr lang="fr-CH" b="0" dirty="0">
                <a:latin typeface="Calibri" panose="020F0502020204030204" pitchFamily="34" charset="0"/>
                <a:cs typeface="Calibri" panose="020F0502020204030204" pitchFamily="34" charset="0"/>
              </a:rPr>
              <a:t>) and neutron sources.</a:t>
            </a:r>
          </a:p>
          <a:p>
            <a:pPr marL="457200" indent="-457200">
              <a:buAutoNum type="arabicPeriod"/>
            </a:pPr>
            <a:endParaRPr lang="en-GB"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0BBE973A-AA10-34F0-4B34-F342FE6E2890}"/>
              </a:ext>
            </a:extLst>
          </p:cNvPr>
          <p:cNvSpPr>
            <a:spLocks noGrp="1"/>
          </p:cNvSpPr>
          <p:nvPr>
            <p:ph type="sldNum" sz="quarter" idx="4"/>
          </p:nvPr>
        </p:nvSpPr>
        <p:spPr/>
        <p:txBody>
          <a:bodyPr/>
          <a:lstStyle/>
          <a:p>
            <a:fld id="{17918391-D411-FE40-AAD7-861AE5233E0E}" type="slidenum">
              <a:rPr lang="en-US" smtClean="0"/>
              <a:pPr/>
              <a:t>2</a:t>
            </a:fld>
            <a:endParaRPr lang="en-US" dirty="0"/>
          </a:p>
        </p:txBody>
      </p:sp>
    </p:spTree>
    <p:extLst>
      <p:ext uri="{BB962C8B-B14F-4D97-AF65-F5344CB8AC3E}">
        <p14:creationId xmlns:p14="http://schemas.microsoft.com/office/powerpoint/2010/main" val="325245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10"/>
            <a:ext cx="12192000" cy="722764"/>
          </a:xfrm>
        </p:spPr>
        <p:txBody>
          <a:bodyPr/>
          <a:lstStyle/>
          <a:p>
            <a:r>
              <a:rPr lang="fr-CH" dirty="0"/>
              <a:t>Test of HERTIS at Riga </a:t>
            </a:r>
            <a:r>
              <a:rPr lang="fr-CH" dirty="0" err="1"/>
              <a:t>Shipyard</a:t>
            </a:r>
            <a:r>
              <a:rPr lang="fr-CH" dirty="0"/>
              <a:t>, July 2019</a:t>
            </a:r>
            <a:endParaRPr lang="en-GB" dirty="0"/>
          </a:p>
        </p:txBody>
      </p:sp>
      <p:sp>
        <p:nvSpPr>
          <p:cNvPr id="5" name="Slide Number Placeholder 4"/>
          <p:cNvSpPr>
            <a:spLocks noGrp="1"/>
          </p:cNvSpPr>
          <p:nvPr>
            <p:ph type="sldNum" sz="quarter" idx="12"/>
          </p:nvPr>
        </p:nvSpPr>
        <p:spPr>
          <a:xfrm>
            <a:off x="8534400" y="6356350"/>
            <a:ext cx="457200" cy="365125"/>
          </a:xfrm>
          <a:prstGeom prst="rect">
            <a:avLst/>
          </a:prstGeom>
        </p:spPr>
        <p:txBody>
          <a:bodyPr vert="horz" lIns="91440" tIns="45720" rIns="91440" bIns="45720" rtlCol="0" anchor="ctr"/>
          <a:lstStyle>
            <a:defPPr>
              <a:defRPr lang="fr-FR"/>
            </a:defPPr>
            <a:lvl1pPr marL="0" algn="r" defTabSz="457200" rtl="0" eaLnBrk="1" latinLnBrk="0" hangingPunct="1">
              <a:defRPr sz="1200" b="1" i="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1B4523E-0E60-2F49-A1DB-8E66CE3DE81B}" type="slidenum">
              <a:rPr lang="en-GB" smtClean="0"/>
              <a:pPr/>
              <a:t>20</a:t>
            </a:fld>
            <a:endParaRPr lang="en-GB"/>
          </a:p>
        </p:txBody>
      </p:sp>
      <p:sp>
        <p:nvSpPr>
          <p:cNvPr id="6" name="TextBox 5"/>
          <p:cNvSpPr txBox="1"/>
          <p:nvPr/>
        </p:nvSpPr>
        <p:spPr>
          <a:xfrm>
            <a:off x="424873" y="827516"/>
            <a:ext cx="11323782" cy="584775"/>
          </a:xfrm>
          <a:prstGeom prst="rect">
            <a:avLst/>
          </a:prstGeom>
          <a:noFill/>
        </p:spPr>
        <p:txBody>
          <a:bodyPr wrap="square" rtlCol="0">
            <a:spAutoFit/>
          </a:bodyPr>
          <a:lstStyle/>
          <a:p>
            <a:r>
              <a:rPr lang="fr-CH" sz="1600" dirty="0"/>
              <a:t>Mobile </a:t>
            </a:r>
            <a:r>
              <a:rPr lang="fr-CH" sz="1600" dirty="0" err="1"/>
              <a:t>electron</a:t>
            </a:r>
            <a:r>
              <a:rPr lang="fr-CH" sz="1600" dirty="0"/>
              <a:t> </a:t>
            </a:r>
            <a:r>
              <a:rPr lang="fr-CH" sz="1600" dirty="0" err="1"/>
              <a:t>accelerator</a:t>
            </a:r>
            <a:r>
              <a:rPr lang="fr-CH" sz="1600" dirty="0"/>
              <a:t> system </a:t>
            </a:r>
            <a:r>
              <a:rPr lang="fr-CH" sz="1600" dirty="0" err="1"/>
              <a:t>from</a:t>
            </a:r>
            <a:r>
              <a:rPr lang="fr-CH" sz="1600" dirty="0"/>
              <a:t> FAP Dresden </a:t>
            </a:r>
            <a:r>
              <a:rPr lang="fr-CH" sz="1600" dirty="0" err="1"/>
              <a:t>commonly</a:t>
            </a:r>
            <a:r>
              <a:rPr lang="fr-CH" sz="1600" dirty="0"/>
              <a:t> </a:t>
            </a:r>
            <a:r>
              <a:rPr lang="fr-CH" sz="1600" dirty="0" err="1"/>
              <a:t>used</a:t>
            </a:r>
            <a:r>
              <a:rPr lang="fr-CH" sz="1600" dirty="0"/>
              <a:t> to </a:t>
            </a:r>
            <a:r>
              <a:rPr lang="fr-CH" sz="1600" dirty="0" err="1"/>
              <a:t>treat</a:t>
            </a:r>
            <a:r>
              <a:rPr lang="fr-CH" sz="1600" dirty="0"/>
              <a:t> </a:t>
            </a:r>
            <a:r>
              <a:rPr lang="fr-CH" sz="1600" dirty="0" err="1"/>
              <a:t>crops</a:t>
            </a:r>
            <a:r>
              <a:rPr lang="fr-CH" sz="1600" dirty="0"/>
              <a:t> </a:t>
            </a:r>
            <a:r>
              <a:rPr lang="fr-CH" sz="1600" dirty="0" err="1"/>
              <a:t>connected</a:t>
            </a:r>
            <a:r>
              <a:rPr lang="fr-CH" sz="1600" dirty="0"/>
              <a:t> to the </a:t>
            </a:r>
            <a:r>
              <a:rPr lang="fr-CH" sz="1600" dirty="0" err="1"/>
              <a:t>exhaust</a:t>
            </a:r>
            <a:r>
              <a:rPr lang="fr-CH" sz="1600" dirty="0"/>
              <a:t> </a:t>
            </a:r>
            <a:r>
              <a:rPr lang="fr-CH" sz="1600" dirty="0" err="1"/>
              <a:t>funnel</a:t>
            </a:r>
            <a:r>
              <a:rPr lang="fr-CH" sz="1600" dirty="0"/>
              <a:t> of the </a:t>
            </a:r>
            <a:r>
              <a:rPr lang="en-US" sz="1600" dirty="0" err="1"/>
              <a:t>Orkāns</a:t>
            </a:r>
            <a:r>
              <a:rPr lang="en-US" sz="1600" dirty="0"/>
              <a:t>, an old Soviet-built tugboat. The fumes then passed through a small water scrubber before being released in the air.</a:t>
            </a:r>
            <a:endParaRPr lang="en-GB" sz="1600" dirty="0"/>
          </a:p>
        </p:txBody>
      </p:sp>
      <p:pic>
        <p:nvPicPr>
          <p:cNvPr id="10" name="Picture 9" descr="\\cern.ch\dfs\Users\v\vretenar\Desktop\foto transito\IMG_20190705_112737.jpg"/>
          <p:cNvPicPr/>
          <p:nvPr/>
        </p:nvPicPr>
        <p:blipFill rotWithShape="1">
          <a:blip r:embed="rId2" cstate="email">
            <a:extLst>
              <a:ext uri="{28A0092B-C50C-407E-A947-70E740481C1C}">
                <a14:useLocalDpi xmlns:a14="http://schemas.microsoft.com/office/drawing/2010/main"/>
              </a:ext>
            </a:extLst>
          </a:blip>
          <a:srcRect/>
          <a:stretch/>
        </p:blipFill>
        <p:spPr bwMode="auto">
          <a:xfrm>
            <a:off x="4653632" y="3862410"/>
            <a:ext cx="6547951" cy="2396793"/>
          </a:xfrm>
          <a:prstGeom prst="rect">
            <a:avLst/>
          </a:prstGeom>
          <a:noFill/>
          <a:ln>
            <a:noFill/>
          </a:ln>
          <a:extLst>
            <a:ext uri="{53640926-AAD7-44D8-BBD7-CCE9431645EC}">
              <a14:shadowObscured xmlns:a14="http://schemas.microsoft.com/office/drawing/2010/main"/>
            </a:ext>
          </a:extLst>
        </p:spPr>
      </p:pic>
      <p:pic>
        <p:nvPicPr>
          <p:cNvPr id="8" name="Picture 7" descr="\\cern.ch\dfs\Users\v\vretenar\Desktop\foto transito\IMG_20190705_110317.jpg"/>
          <p:cNvPicPr/>
          <p:nvPr/>
        </p:nvPicPr>
        <p:blipFill rotWithShape="1">
          <a:blip r:embed="rId3" cstate="email">
            <a:extLst>
              <a:ext uri="{28A0092B-C50C-407E-A947-70E740481C1C}">
                <a14:useLocalDpi xmlns:a14="http://schemas.microsoft.com/office/drawing/2010/main"/>
              </a:ext>
            </a:extLst>
          </a:blip>
          <a:srcRect/>
          <a:stretch/>
        </p:blipFill>
        <p:spPr bwMode="auto">
          <a:xfrm>
            <a:off x="4671049" y="1484271"/>
            <a:ext cx="3863351" cy="2334757"/>
          </a:xfrm>
          <a:prstGeom prst="rect">
            <a:avLst/>
          </a:prstGeom>
          <a:noFill/>
          <a:ln>
            <a:noFill/>
          </a:ln>
          <a:extLst>
            <a:ext uri="{53640926-AAD7-44D8-BBD7-CCE9431645EC}">
              <a14:shadowObscured xmlns:a14="http://schemas.microsoft.com/office/drawing/2010/main"/>
            </a:ext>
          </a:extLst>
        </p:spPr>
      </p:pic>
      <p:sp>
        <p:nvSpPr>
          <p:cNvPr id="11" name="TextBox 10"/>
          <p:cNvSpPr txBox="1"/>
          <p:nvPr/>
        </p:nvSpPr>
        <p:spPr>
          <a:xfrm>
            <a:off x="238783" y="4383934"/>
            <a:ext cx="4292017" cy="18928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GB" sz="1400" dirty="0"/>
              <a:t>The tests confirmed the laboratory measurements and the overall effectiveness of the system.</a:t>
            </a:r>
          </a:p>
          <a:p>
            <a:r>
              <a:rPr lang="en-GB" sz="500" dirty="0"/>
              <a:t> </a:t>
            </a:r>
          </a:p>
          <a:p>
            <a:r>
              <a:rPr lang="en-GB" sz="1400" dirty="0"/>
              <a:t>Measured </a:t>
            </a:r>
            <a:r>
              <a:rPr lang="en-GB" sz="1400" b="1" dirty="0">
                <a:solidFill>
                  <a:srgbClr val="00B0F0"/>
                </a:solidFill>
              </a:rPr>
              <a:t>NOx removal rate 45% </a:t>
            </a:r>
            <a:r>
              <a:rPr lang="en-GB" sz="1400" dirty="0"/>
              <a:t>at full engine power with the available scrubber and accelerator. Estimated removal with optimised scrubber and homogeneous e-beam 98%.</a:t>
            </a:r>
          </a:p>
          <a:p>
            <a:r>
              <a:rPr lang="en-GB" sz="1400" dirty="0" err="1"/>
              <a:t>SOx</a:t>
            </a:r>
            <a:r>
              <a:rPr lang="en-GB" sz="1400" dirty="0"/>
              <a:t> removal only measured in laboratory (no Sulphur allowed in port) with similar removal rates.</a:t>
            </a:r>
          </a:p>
        </p:txBody>
      </p:sp>
      <p:pic>
        <p:nvPicPr>
          <p:cNvPr id="12" name="Picture 11">
            <a:extLst>
              <a:ext uri="{FF2B5EF4-FFF2-40B4-BE49-F238E27FC236}">
                <a16:creationId xmlns:a16="http://schemas.microsoft.com/office/drawing/2014/main" id="{DC59CAB6-9B50-47B9-8E55-556721504EEC}"/>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424872" y="1452466"/>
            <a:ext cx="3079877" cy="2860916"/>
          </a:xfrm>
          <a:prstGeom prst="rect">
            <a:avLst/>
          </a:prstGeom>
          <a:ln>
            <a:noFill/>
          </a:ln>
          <a:extLst>
            <a:ext uri="{53640926-AAD7-44D8-BBD7-CCE9431645EC}">
              <a14:shadowObscured xmlns:a14="http://schemas.microsoft.com/office/drawing/2010/main"/>
            </a:ext>
          </a:extLst>
        </p:spPr>
      </p:pic>
      <p:pic>
        <p:nvPicPr>
          <p:cNvPr id="4" name="Picture 3" descr="A person walking on a train&#10;&#10;Description automatically generated with low confidence">
            <a:extLst>
              <a:ext uri="{FF2B5EF4-FFF2-40B4-BE49-F238E27FC236}">
                <a16:creationId xmlns:a16="http://schemas.microsoft.com/office/drawing/2014/main" id="{A97505DB-2C10-4FBC-9459-2DEE6144A2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27475" y="1381983"/>
            <a:ext cx="2121179" cy="2828239"/>
          </a:xfrm>
          <a:prstGeom prst="rect">
            <a:avLst/>
          </a:prstGeom>
        </p:spPr>
      </p:pic>
    </p:spTree>
    <p:extLst>
      <p:ext uri="{BB962C8B-B14F-4D97-AF65-F5344CB8AC3E}">
        <p14:creationId xmlns:p14="http://schemas.microsoft.com/office/powerpoint/2010/main" val="90157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0627D-9ABF-DCA1-0BCD-17F4CDD57B44}"/>
              </a:ext>
            </a:extLst>
          </p:cNvPr>
          <p:cNvSpPr>
            <a:spLocks noGrp="1"/>
          </p:cNvSpPr>
          <p:nvPr>
            <p:ph type="title"/>
          </p:nvPr>
        </p:nvSpPr>
        <p:spPr>
          <a:xfrm>
            <a:off x="0" y="0"/>
            <a:ext cx="12192000" cy="956257"/>
          </a:xfrm>
        </p:spPr>
        <p:txBody>
          <a:bodyPr/>
          <a:lstStyle/>
          <a:p>
            <a:r>
              <a:rPr lang="en-US" sz="4000" dirty="0"/>
              <a:t>At the border between high- and low-tech…</a:t>
            </a:r>
            <a:endParaRPr lang="en-GB" sz="4000" dirty="0"/>
          </a:p>
        </p:txBody>
      </p:sp>
      <p:sp>
        <p:nvSpPr>
          <p:cNvPr id="4" name="Slide Number Placeholder 3">
            <a:extLst>
              <a:ext uri="{FF2B5EF4-FFF2-40B4-BE49-F238E27FC236}">
                <a16:creationId xmlns:a16="http://schemas.microsoft.com/office/drawing/2014/main" id="{43C1FA7A-47BE-6ABF-83A6-36F7E015B1CE}"/>
              </a:ext>
            </a:extLst>
          </p:cNvPr>
          <p:cNvSpPr>
            <a:spLocks noGrp="1"/>
          </p:cNvSpPr>
          <p:nvPr>
            <p:ph type="sldNum" sz="quarter" idx="4"/>
          </p:nvPr>
        </p:nvSpPr>
        <p:spPr>
          <a:xfrm>
            <a:off x="10913835" y="6240554"/>
            <a:ext cx="668565" cy="365125"/>
          </a:xfrm>
        </p:spPr>
        <p:txBody>
          <a:bodyPr/>
          <a:lstStyle/>
          <a:p>
            <a:fld id="{17918391-D411-FE40-AAD7-861AE5233E0E}" type="slidenum">
              <a:rPr lang="en-US" smtClean="0"/>
              <a:pPr/>
              <a:t>21</a:t>
            </a:fld>
            <a:endParaRPr lang="en-US" dirty="0"/>
          </a:p>
        </p:txBody>
      </p:sp>
      <p:pic>
        <p:nvPicPr>
          <p:cNvPr id="8" name="Picture 7">
            <a:extLst>
              <a:ext uri="{FF2B5EF4-FFF2-40B4-BE49-F238E27FC236}">
                <a16:creationId xmlns:a16="http://schemas.microsoft.com/office/drawing/2014/main" id="{ADFE54C0-9678-DFD1-446D-2D59EC6BCF9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56257"/>
            <a:ext cx="7388772" cy="5541579"/>
          </a:xfrm>
          <a:prstGeom prst="rect">
            <a:avLst/>
          </a:prstGeom>
        </p:spPr>
      </p:pic>
      <p:pic>
        <p:nvPicPr>
          <p:cNvPr id="10" name="Picture 9">
            <a:extLst>
              <a:ext uri="{FF2B5EF4-FFF2-40B4-BE49-F238E27FC236}">
                <a16:creationId xmlns:a16="http://schemas.microsoft.com/office/drawing/2014/main" id="{1F51F70C-E54D-7DE2-47B1-7591D7104B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2634" y="1953591"/>
            <a:ext cx="5959366" cy="4469525"/>
          </a:xfrm>
          <a:prstGeom prst="rect">
            <a:avLst/>
          </a:prstGeom>
        </p:spPr>
      </p:pic>
    </p:spTree>
    <p:extLst>
      <p:ext uri="{BB962C8B-B14F-4D97-AF65-F5344CB8AC3E}">
        <p14:creationId xmlns:p14="http://schemas.microsoft.com/office/powerpoint/2010/main" val="1388183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2764"/>
          </a:xfrm>
        </p:spPr>
        <p:txBody>
          <a:bodyPr/>
          <a:lstStyle/>
          <a:p>
            <a:r>
              <a:rPr lang="en-US" sz="4000" dirty="0"/>
              <a:t>Environmental applications of accelerators - 2</a:t>
            </a:r>
            <a:endParaRPr lang="en-GB" sz="4000" dirty="0"/>
          </a:p>
        </p:txBody>
      </p:sp>
      <p:sp>
        <p:nvSpPr>
          <p:cNvPr id="5" name="Slide Number Placeholder 4"/>
          <p:cNvSpPr>
            <a:spLocks noGrp="1"/>
          </p:cNvSpPr>
          <p:nvPr>
            <p:ph type="sldNum" sz="quarter" idx="12"/>
          </p:nvPr>
        </p:nvSpPr>
        <p:spPr>
          <a:xfrm>
            <a:off x="8534400" y="6356350"/>
            <a:ext cx="457200" cy="365125"/>
          </a:xfrm>
          <a:prstGeom prst="rect">
            <a:avLst/>
          </a:prstGeom>
        </p:spPr>
        <p:txBody>
          <a:bodyPr vert="horz" lIns="91440" tIns="45720" rIns="91440" bIns="45720" rtlCol="0" anchor="ctr"/>
          <a:lstStyle>
            <a:defPPr>
              <a:defRPr lang="fr-FR"/>
            </a:defPPr>
            <a:lvl1pPr marL="0" algn="r" defTabSz="457200" rtl="0" eaLnBrk="1" latinLnBrk="0" hangingPunct="1">
              <a:defRPr sz="1200" b="1" i="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1B4523E-0E60-2F49-A1DB-8E66CE3DE81B}" type="slidenum">
              <a:rPr lang="en-GB" smtClean="0"/>
              <a:pPr/>
              <a:t>22</a:t>
            </a:fld>
            <a:endParaRPr lang="en-GB"/>
          </a:p>
        </p:txBody>
      </p:sp>
      <p:sp>
        <p:nvSpPr>
          <p:cNvPr id="6" name="TextBox 5"/>
          <p:cNvSpPr txBox="1"/>
          <p:nvPr/>
        </p:nvSpPr>
        <p:spPr>
          <a:xfrm>
            <a:off x="790542" y="1037290"/>
            <a:ext cx="5305458"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dirty="0"/>
              <a:t>Design of an advanced electron accelerator plant for biohazards treatment</a:t>
            </a:r>
          </a:p>
        </p:txBody>
      </p:sp>
      <p:pic>
        <p:nvPicPr>
          <p:cNvPr id="17" name="Obraz 23">
            <a:extLst>
              <a:ext uri="{FF2B5EF4-FFF2-40B4-BE49-F238E27FC236}">
                <a16:creationId xmlns:a16="http://schemas.microsoft.com/office/drawing/2014/main" id="{BA7DAF1C-6A10-C374-ED69-29BFD24FD071}"/>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94593" y="1745176"/>
            <a:ext cx="7620415" cy="4507755"/>
          </a:xfrm>
          <a:prstGeom prst="rect">
            <a:avLst/>
          </a:prstGeom>
          <a:noFill/>
          <a:ln>
            <a:noFill/>
          </a:ln>
        </p:spPr>
      </p:pic>
      <p:sp>
        <p:nvSpPr>
          <p:cNvPr id="18" name="TextBox 17">
            <a:extLst>
              <a:ext uri="{FF2B5EF4-FFF2-40B4-BE49-F238E27FC236}">
                <a16:creationId xmlns:a16="http://schemas.microsoft.com/office/drawing/2014/main" id="{CB98F4B0-8582-7C7C-A912-7201F43ABCFF}"/>
              </a:ext>
            </a:extLst>
          </p:cNvPr>
          <p:cNvSpPr txBox="1"/>
          <p:nvPr/>
        </p:nvSpPr>
        <p:spPr>
          <a:xfrm>
            <a:off x="7094483" y="1041731"/>
            <a:ext cx="5097517" cy="2769989"/>
          </a:xfrm>
          <a:prstGeom prst="rect">
            <a:avLst/>
          </a:prstGeom>
          <a:noFill/>
        </p:spPr>
        <p:txBody>
          <a:bodyPr wrap="square" lIns="0" tIns="0" rIns="0" bIns="0" rtlCol="0">
            <a:spAutoFit/>
          </a:bodyPr>
          <a:lstStyle/>
          <a:p>
            <a:pPr algn="l"/>
            <a:r>
              <a:rPr lang="en-GB" dirty="0">
                <a:latin typeface="Calibri" panose="020F0502020204030204" pitchFamily="34" charset="0"/>
                <a:cs typeface="Calibri" panose="020F0502020204030204" pitchFamily="34" charset="0"/>
              </a:rPr>
              <a:t>Sludge produced in municipal sewage treatment plants is highly contaminated with parasite eggs.</a:t>
            </a:r>
          </a:p>
          <a:p>
            <a:r>
              <a:rPr lang="en-GB" dirty="0">
                <a:latin typeface="Calibri" panose="020F0502020204030204" pitchFamily="34" charset="0"/>
                <a:cs typeface="Calibri" panose="020F0502020204030204" pitchFamily="34" charset="0"/>
              </a:rPr>
              <a:t>An expensive </a:t>
            </a:r>
            <a:r>
              <a:rPr lang="en-GB" dirty="0" err="1">
                <a:latin typeface="Calibri" panose="020F0502020204030204" pitchFamily="34" charset="0"/>
                <a:cs typeface="Calibri" panose="020F0502020204030204" pitchFamily="34" charset="0"/>
              </a:rPr>
              <a:t>hygienization</a:t>
            </a:r>
            <a:r>
              <a:rPr lang="en-GB" dirty="0">
                <a:latin typeface="Calibri" panose="020F0502020204030204" pitchFamily="34" charset="0"/>
                <a:cs typeface="Calibri" panose="020F0502020204030204" pitchFamily="34" charset="0"/>
              </a:rPr>
              <a:t> process is needed before agricultural utilization, with the consequence that in most cases the sludge is dumped. </a:t>
            </a:r>
          </a:p>
          <a:p>
            <a:r>
              <a:rPr lang="en-GB" dirty="0">
                <a:latin typeface="Calibri" panose="020F0502020204030204" pitchFamily="34" charset="0"/>
                <a:cs typeface="Calibri" panose="020F0502020204030204" pitchFamily="34" charset="0"/>
              </a:rPr>
              <a:t>Treatment with an electron accelerators provides a simple and inexpensive way to sanitize sludge and directly convert it into fertiliser, using the energy produced onsite.</a:t>
            </a:r>
          </a:p>
          <a:p>
            <a:pPr algn="l"/>
            <a:endParaRPr lang="en-GB" dirty="0">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7C5447CF-8CD3-29F4-3E46-C06701BFF448}"/>
              </a:ext>
            </a:extLst>
          </p:cNvPr>
          <p:cNvPicPr>
            <a:picLocks noChangeAspect="1"/>
          </p:cNvPicPr>
          <p:nvPr/>
        </p:nvPicPr>
        <p:blipFill>
          <a:blip r:embed="rId3"/>
          <a:stretch>
            <a:fillRect/>
          </a:stretch>
        </p:blipFill>
        <p:spPr>
          <a:xfrm>
            <a:off x="10022305" y="3568862"/>
            <a:ext cx="1840832" cy="2604583"/>
          </a:xfrm>
          <a:prstGeom prst="rect">
            <a:avLst/>
          </a:prstGeom>
        </p:spPr>
      </p:pic>
    </p:spTree>
    <p:extLst>
      <p:ext uri="{BB962C8B-B14F-4D97-AF65-F5344CB8AC3E}">
        <p14:creationId xmlns:p14="http://schemas.microsoft.com/office/powerpoint/2010/main" val="796559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99AC-5725-44B9-AF78-4045DF305C63}"/>
              </a:ext>
            </a:extLst>
          </p:cNvPr>
          <p:cNvSpPr>
            <a:spLocks noGrp="1"/>
          </p:cNvSpPr>
          <p:nvPr>
            <p:ph type="title"/>
          </p:nvPr>
        </p:nvSpPr>
        <p:spPr>
          <a:xfrm>
            <a:off x="-1831" y="2674"/>
            <a:ext cx="12192000" cy="792244"/>
          </a:xfrm>
        </p:spPr>
        <p:txBody>
          <a:bodyPr/>
          <a:lstStyle/>
          <a:p>
            <a:r>
              <a:rPr lang="fr-CH" dirty="0"/>
              <a:t>Ion implantation</a:t>
            </a:r>
            <a:endParaRPr lang="en-GB" dirty="0"/>
          </a:p>
        </p:txBody>
      </p:sp>
      <p:sp>
        <p:nvSpPr>
          <p:cNvPr id="4" name="Slide Number Placeholder 3">
            <a:extLst>
              <a:ext uri="{FF2B5EF4-FFF2-40B4-BE49-F238E27FC236}">
                <a16:creationId xmlns:a16="http://schemas.microsoft.com/office/drawing/2014/main" id="{14EAABFB-B378-44C0-877C-367919325264}"/>
              </a:ext>
            </a:extLst>
          </p:cNvPr>
          <p:cNvSpPr>
            <a:spLocks noGrp="1"/>
          </p:cNvSpPr>
          <p:nvPr>
            <p:ph type="sldNum" sz="quarter" idx="4"/>
          </p:nvPr>
        </p:nvSpPr>
        <p:spPr/>
        <p:txBody>
          <a:bodyPr/>
          <a:lstStyle/>
          <a:p>
            <a:fld id="{17918391-D411-FE40-AAD7-861AE5233E0E}" type="slidenum">
              <a:rPr lang="en-US" smtClean="0"/>
              <a:pPr/>
              <a:t>23</a:t>
            </a:fld>
            <a:endParaRPr lang="en-US" dirty="0"/>
          </a:p>
        </p:txBody>
      </p:sp>
      <p:pic>
        <p:nvPicPr>
          <p:cNvPr id="5" name="Picture 2" descr="http://www.halbleiter.org/img/waferfabrication/doping/implanter.gif">
            <a:extLst>
              <a:ext uri="{FF2B5EF4-FFF2-40B4-BE49-F238E27FC236}">
                <a16:creationId xmlns:a16="http://schemas.microsoft.com/office/drawing/2014/main" id="{445C3751-4181-4B97-AEB7-8E59D2A86251}"/>
              </a:ext>
            </a:extLst>
          </p:cNvPr>
          <p:cNvPicPr>
            <a:picLocks noChangeAspect="1" noChangeArrowheads="1"/>
          </p:cNvPicPr>
          <p:nvPr/>
        </p:nvPicPr>
        <p:blipFill>
          <a:blip r:embed="rId2" cstate="print"/>
          <a:srcRect/>
          <a:stretch>
            <a:fillRect/>
          </a:stretch>
        </p:blipFill>
        <p:spPr bwMode="auto">
          <a:xfrm>
            <a:off x="650992" y="860394"/>
            <a:ext cx="5394905" cy="2941750"/>
          </a:xfrm>
          <a:prstGeom prst="rect">
            <a:avLst/>
          </a:prstGeom>
          <a:noFill/>
        </p:spPr>
      </p:pic>
      <p:pic>
        <p:nvPicPr>
          <p:cNvPr id="6" name="Picture 2">
            <a:extLst>
              <a:ext uri="{FF2B5EF4-FFF2-40B4-BE49-F238E27FC236}">
                <a16:creationId xmlns:a16="http://schemas.microsoft.com/office/drawing/2014/main" id="{DF4241EB-7A17-499D-8F3E-B4297D3ACF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06417" y="4128117"/>
            <a:ext cx="2197619" cy="2049929"/>
          </a:xfrm>
          <a:prstGeom prst="rect">
            <a:avLst/>
          </a:prstGeom>
          <a:noFill/>
          <a:ln w="9525">
            <a:noFill/>
            <a:miter lim="800000"/>
            <a:headEnd/>
            <a:tailEnd/>
          </a:ln>
        </p:spPr>
      </p:pic>
      <p:sp>
        <p:nvSpPr>
          <p:cNvPr id="3" name="TextBox 2">
            <a:extLst>
              <a:ext uri="{FF2B5EF4-FFF2-40B4-BE49-F238E27FC236}">
                <a16:creationId xmlns:a16="http://schemas.microsoft.com/office/drawing/2014/main" id="{BD31F2C7-C768-46BB-9DAC-3F14B2CF99DD}"/>
              </a:ext>
            </a:extLst>
          </p:cNvPr>
          <p:cNvSpPr txBox="1"/>
          <p:nvPr/>
        </p:nvSpPr>
        <p:spPr>
          <a:xfrm>
            <a:off x="6379779" y="957113"/>
            <a:ext cx="5587320" cy="3046988"/>
          </a:xfrm>
          <a:prstGeom prst="rect">
            <a:avLst/>
          </a:prstGeom>
          <a:noFill/>
        </p:spPr>
        <p:txBody>
          <a:bodyPr wrap="square" lIns="0" tIns="0" rIns="0" bIns="0" rtlCol="0">
            <a:spAutoFit/>
          </a:bodyPr>
          <a:lstStyle/>
          <a:p>
            <a:pPr algn="l"/>
            <a:r>
              <a:rPr lang="en-GB" dirty="0"/>
              <a:t>The </a:t>
            </a:r>
            <a:r>
              <a:rPr lang="en-GB" b="1" dirty="0">
                <a:solidFill>
                  <a:srgbClr val="C00000"/>
                </a:solidFill>
              </a:rPr>
              <a:t>semiconductor industry </a:t>
            </a:r>
            <a:r>
              <a:rPr lang="en-GB" dirty="0"/>
              <a:t>requires </a:t>
            </a:r>
          </a:p>
          <a:p>
            <a:pPr algn="l"/>
            <a:r>
              <a:rPr lang="en-GB" dirty="0"/>
              <a:t>ion implantation to introduce atoms into semiconducting materials to alter </a:t>
            </a:r>
          </a:p>
          <a:p>
            <a:pPr algn="l"/>
            <a:r>
              <a:rPr lang="en-GB" dirty="0"/>
              <a:t>their electronic properties (doping).</a:t>
            </a:r>
          </a:p>
          <a:p>
            <a:pPr algn="l"/>
            <a:r>
              <a:rPr lang="en-GB" dirty="0"/>
              <a:t>Huge industry and one of the most important uses of particle accelerators. </a:t>
            </a:r>
          </a:p>
          <a:p>
            <a:pPr algn="l"/>
            <a:endParaRPr lang="en-GB" dirty="0"/>
          </a:p>
          <a:p>
            <a:pPr algn="l"/>
            <a:r>
              <a:rPr lang="en-GB" dirty="0"/>
              <a:t>Developing into research for quantum computing (single ions with nanometre-scale spatial accuracy) and novel opto-electronic devices (nano-precipitates in silicon-dioxide layers for light-emitting devices).</a:t>
            </a:r>
          </a:p>
        </p:txBody>
      </p:sp>
      <p:sp>
        <p:nvSpPr>
          <p:cNvPr id="8" name="Slide Number Placeholder 3">
            <a:extLst>
              <a:ext uri="{FF2B5EF4-FFF2-40B4-BE49-F238E27FC236}">
                <a16:creationId xmlns:a16="http://schemas.microsoft.com/office/drawing/2014/main" id="{4B8ED7A2-85D6-4D52-A81A-20DC0E3ECFE4}"/>
              </a:ext>
            </a:extLst>
          </p:cNvPr>
          <p:cNvSpPr txBox="1">
            <a:spLocks/>
          </p:cNvSpPr>
          <p:nvPr/>
        </p:nvSpPr>
        <p:spPr>
          <a:xfrm>
            <a:off x="7536846" y="5126873"/>
            <a:ext cx="457200" cy="365125"/>
          </a:xfrm>
          <a:prstGeom prst="rect">
            <a:avLst/>
          </a:prstGeom>
        </p:spPr>
        <p:txBody>
          <a:bodyPr vert="horz" lIns="91440" tIns="45720" rIns="91440" bIns="45720" rtlCol="0" anchor="ctr"/>
          <a:lstStyle>
            <a:defPPr>
              <a:defRPr lang="fr-FR"/>
            </a:defPPr>
            <a:lvl1pPr marL="0" algn="r" defTabSz="457200" rtl="0" eaLnBrk="1" latinLnBrk="0" hangingPunct="1">
              <a:defRPr sz="1200" b="1" i="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pPr/>
              <a:t>23</a:t>
            </a:fld>
            <a:endParaRPr lang="en-US"/>
          </a:p>
        </p:txBody>
      </p:sp>
      <p:sp>
        <p:nvSpPr>
          <p:cNvPr id="9" name="Slide Number Placeholder 3">
            <a:extLst>
              <a:ext uri="{FF2B5EF4-FFF2-40B4-BE49-F238E27FC236}">
                <a16:creationId xmlns:a16="http://schemas.microsoft.com/office/drawing/2014/main" id="{4EEA1C50-C3AC-4A1F-BCA1-47D69B10E1C9}"/>
              </a:ext>
            </a:extLst>
          </p:cNvPr>
          <p:cNvSpPr txBox="1">
            <a:spLocks/>
          </p:cNvSpPr>
          <p:nvPr/>
        </p:nvSpPr>
        <p:spPr>
          <a:xfrm>
            <a:off x="7579472" y="4293589"/>
            <a:ext cx="457200" cy="365125"/>
          </a:xfrm>
          <a:prstGeom prst="rect">
            <a:avLst/>
          </a:prstGeom>
        </p:spPr>
        <p:txBody>
          <a:bodyPr vert="horz" lIns="91440" tIns="45720" rIns="91440" bIns="45720" rtlCol="0" anchor="ctr"/>
          <a:lstStyle>
            <a:defPPr>
              <a:defRPr lang="fr-FR"/>
            </a:defPPr>
            <a:lvl1pPr marL="0" algn="r" defTabSz="457200" rtl="0" eaLnBrk="1" latinLnBrk="0" hangingPunct="1">
              <a:defRPr sz="1200" b="1" i="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pPr/>
              <a:t>23</a:t>
            </a:fld>
            <a:endParaRPr lang="en-US"/>
          </a:p>
        </p:txBody>
      </p:sp>
      <p:pic>
        <p:nvPicPr>
          <p:cNvPr id="10" name="Picture 9" descr="Diagram&#10;&#10;Description automatically generated">
            <a:extLst>
              <a:ext uri="{FF2B5EF4-FFF2-40B4-BE49-F238E27FC236}">
                <a16:creationId xmlns:a16="http://schemas.microsoft.com/office/drawing/2014/main" id="{C77B5938-F9EF-47E0-B1F9-9B865F436E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63431" y="3867620"/>
            <a:ext cx="4546296" cy="2859507"/>
          </a:xfrm>
          <a:prstGeom prst="rect">
            <a:avLst/>
          </a:prstGeom>
        </p:spPr>
      </p:pic>
      <p:sp>
        <p:nvSpPr>
          <p:cNvPr id="11" name="TextBox 10">
            <a:extLst>
              <a:ext uri="{FF2B5EF4-FFF2-40B4-BE49-F238E27FC236}">
                <a16:creationId xmlns:a16="http://schemas.microsoft.com/office/drawing/2014/main" id="{3474E48D-0928-4AFD-AE19-9832821B2343}"/>
              </a:ext>
            </a:extLst>
          </p:cNvPr>
          <p:cNvSpPr txBox="1"/>
          <p:nvPr/>
        </p:nvSpPr>
        <p:spPr>
          <a:xfrm>
            <a:off x="6290136" y="5839500"/>
            <a:ext cx="1412971" cy="369332"/>
          </a:xfrm>
          <a:prstGeom prst="rect">
            <a:avLst/>
          </a:prstGeom>
          <a:solidFill>
            <a:srgbClr val="FFFF00"/>
          </a:solidFill>
        </p:spPr>
        <p:txBody>
          <a:bodyPr wrap="square" lIns="0" tIns="0" rIns="0" bIns="0" rtlCol="0">
            <a:spAutoFit/>
          </a:bodyPr>
          <a:lstStyle/>
          <a:p>
            <a:pPr algn="l"/>
            <a:r>
              <a:rPr lang="en-US" sz="1200" i="1" dirty="0"/>
              <a:t>Commercial system for ion implantation</a:t>
            </a:r>
            <a:endParaRPr lang="en-GB" sz="1200" i="1" dirty="0"/>
          </a:p>
        </p:txBody>
      </p:sp>
    </p:spTree>
    <p:extLst>
      <p:ext uri="{BB962C8B-B14F-4D97-AF65-F5344CB8AC3E}">
        <p14:creationId xmlns:p14="http://schemas.microsoft.com/office/powerpoint/2010/main" val="3846513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A606-134E-434D-90D6-1ABD340D2511}"/>
              </a:ext>
            </a:extLst>
          </p:cNvPr>
          <p:cNvSpPr>
            <a:spLocks noGrp="1"/>
          </p:cNvSpPr>
          <p:nvPr>
            <p:ph type="title"/>
          </p:nvPr>
        </p:nvSpPr>
        <p:spPr>
          <a:xfrm>
            <a:off x="6951215" y="1382161"/>
            <a:ext cx="4103741" cy="1337855"/>
          </a:xfrm>
        </p:spPr>
        <p:txBody>
          <a:bodyPr/>
          <a:lstStyle/>
          <a:p>
            <a:r>
              <a:rPr lang="fr-CH" dirty="0"/>
              <a:t>Surface </a:t>
            </a:r>
            <a:r>
              <a:rPr lang="fr-CH" dirty="0" err="1"/>
              <a:t>analysis</a:t>
            </a:r>
            <a:r>
              <a:rPr lang="fr-CH" dirty="0"/>
              <a:t> applications</a:t>
            </a:r>
            <a:endParaRPr lang="en-GB" dirty="0"/>
          </a:p>
        </p:txBody>
      </p:sp>
      <p:sp>
        <p:nvSpPr>
          <p:cNvPr id="4" name="Slide Number Placeholder 3">
            <a:extLst>
              <a:ext uri="{FF2B5EF4-FFF2-40B4-BE49-F238E27FC236}">
                <a16:creationId xmlns:a16="http://schemas.microsoft.com/office/drawing/2014/main" id="{28FF5525-58D7-48D9-AD2F-553BF36A7CEC}"/>
              </a:ext>
            </a:extLst>
          </p:cNvPr>
          <p:cNvSpPr>
            <a:spLocks noGrp="1"/>
          </p:cNvSpPr>
          <p:nvPr>
            <p:ph type="sldNum" sz="quarter" idx="4"/>
          </p:nvPr>
        </p:nvSpPr>
        <p:spPr/>
        <p:txBody>
          <a:bodyPr/>
          <a:lstStyle/>
          <a:p>
            <a:fld id="{17918391-D411-FE40-AAD7-861AE5233E0E}" type="slidenum">
              <a:rPr lang="en-US" smtClean="0"/>
              <a:pPr/>
              <a:t>24</a:t>
            </a:fld>
            <a:endParaRPr lang="en-US" dirty="0"/>
          </a:p>
        </p:txBody>
      </p:sp>
      <p:pic>
        <p:nvPicPr>
          <p:cNvPr id="5" name="Picture 4">
            <a:extLst>
              <a:ext uri="{FF2B5EF4-FFF2-40B4-BE49-F238E27FC236}">
                <a16:creationId xmlns:a16="http://schemas.microsoft.com/office/drawing/2014/main" id="{E05E6E38-7FDA-42EC-999D-CFD770DD3AE9}"/>
              </a:ext>
            </a:extLst>
          </p:cNvPr>
          <p:cNvPicPr>
            <a:picLocks noChangeAspect="1"/>
          </p:cNvPicPr>
          <p:nvPr/>
        </p:nvPicPr>
        <p:blipFill>
          <a:blip r:embed="rId2"/>
          <a:stretch>
            <a:fillRect/>
          </a:stretch>
        </p:blipFill>
        <p:spPr>
          <a:xfrm>
            <a:off x="925162" y="1382161"/>
            <a:ext cx="5170838" cy="3885963"/>
          </a:xfrm>
          <a:prstGeom prst="rect">
            <a:avLst/>
          </a:prstGeom>
        </p:spPr>
      </p:pic>
    </p:spTree>
    <p:extLst>
      <p:ext uri="{BB962C8B-B14F-4D97-AF65-F5344CB8AC3E}">
        <p14:creationId xmlns:p14="http://schemas.microsoft.com/office/powerpoint/2010/main" val="1666093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99AC-5725-44B9-AF78-4045DF305C63}"/>
              </a:ext>
            </a:extLst>
          </p:cNvPr>
          <p:cNvSpPr>
            <a:spLocks noGrp="1"/>
          </p:cNvSpPr>
          <p:nvPr>
            <p:ph type="title"/>
          </p:nvPr>
        </p:nvSpPr>
        <p:spPr>
          <a:xfrm>
            <a:off x="-1831" y="2674"/>
            <a:ext cx="12192000" cy="792244"/>
          </a:xfrm>
        </p:spPr>
        <p:txBody>
          <a:bodyPr/>
          <a:lstStyle/>
          <a:p>
            <a:r>
              <a:rPr lang="en-GB" sz="4400"/>
              <a:t>Ion Beam Analysis</a:t>
            </a:r>
          </a:p>
        </p:txBody>
      </p:sp>
      <p:sp>
        <p:nvSpPr>
          <p:cNvPr id="4" name="Slide Number Placeholder 3">
            <a:extLst>
              <a:ext uri="{FF2B5EF4-FFF2-40B4-BE49-F238E27FC236}">
                <a16:creationId xmlns:a16="http://schemas.microsoft.com/office/drawing/2014/main" id="{14EAABFB-B378-44C0-877C-367919325264}"/>
              </a:ext>
            </a:extLst>
          </p:cNvPr>
          <p:cNvSpPr>
            <a:spLocks noGrp="1"/>
          </p:cNvSpPr>
          <p:nvPr>
            <p:ph type="sldNum" sz="quarter" idx="4"/>
          </p:nvPr>
        </p:nvSpPr>
        <p:spPr/>
        <p:txBody>
          <a:bodyPr/>
          <a:lstStyle/>
          <a:p>
            <a:fld id="{17918391-D411-FE40-AAD7-861AE5233E0E}" type="slidenum">
              <a:rPr lang="en-US" smtClean="0"/>
              <a:pPr/>
              <a:t>25</a:t>
            </a:fld>
            <a:endParaRPr lang="en-US" dirty="0"/>
          </a:p>
        </p:txBody>
      </p:sp>
      <p:pic>
        <p:nvPicPr>
          <p:cNvPr id="10242" name="Picture 21">
            <a:extLst>
              <a:ext uri="{FF2B5EF4-FFF2-40B4-BE49-F238E27FC236}">
                <a16:creationId xmlns:a16="http://schemas.microsoft.com/office/drawing/2014/main" id="{40D45DCD-A5C9-438C-A1D4-01A8ABB5409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5179" y="1257164"/>
            <a:ext cx="4338650" cy="434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D3CAEEA-A04A-4AAE-90F5-681054BE3D44}"/>
              </a:ext>
            </a:extLst>
          </p:cNvPr>
          <p:cNvSpPr txBox="1"/>
          <p:nvPr/>
        </p:nvSpPr>
        <p:spPr>
          <a:xfrm>
            <a:off x="5870885" y="1043596"/>
            <a:ext cx="5439376" cy="2031325"/>
          </a:xfrm>
          <a:prstGeom prst="rect">
            <a:avLst/>
          </a:prstGeom>
          <a:noFill/>
        </p:spPr>
        <p:txBody>
          <a:bodyPr wrap="square">
            <a:spAutoFit/>
          </a:bodyPr>
          <a:lstStyle/>
          <a:p>
            <a:r>
              <a:rPr lang="en-US" dirty="0">
                <a:latin typeface="Times New Roman" panose="02020603050405020304" pitchFamily="18" charset="0"/>
                <a:ea typeface="Times New Roman" panose="02020603050405020304" pitchFamily="18" charset="0"/>
              </a:rPr>
              <a:t>A</a:t>
            </a:r>
            <a:r>
              <a:rPr lang="en-US" sz="1800" dirty="0">
                <a:effectLst/>
                <a:latin typeface="Times New Roman" panose="02020603050405020304" pitchFamily="18" charset="0"/>
                <a:ea typeface="Times New Roman" panose="02020603050405020304" pitchFamily="18" charset="0"/>
              </a:rPr>
              <a:t>nalytical techniques that exploits the interactions of MeV protons or heavier ions with matter in order to determine the elemental composition and structure of the surface regions of solids (to depths of about 100 </a:t>
            </a:r>
            <a:r>
              <a:rPr lang="en-US" sz="1800" dirty="0">
                <a:effectLst/>
                <a:latin typeface="Symbol" panose="05050102010706020507" pitchFamily="18" charset="2"/>
                <a:ea typeface="Times New Roman" panose="02020603050405020304" pitchFamily="18" charset="0"/>
              </a:rPr>
              <a:t>m</a:t>
            </a:r>
            <a:r>
              <a:rPr lang="en-US" sz="1800" dirty="0">
                <a:effectLst/>
                <a:latin typeface="Times New Roman" panose="02020603050405020304" pitchFamily="18" charset="0"/>
                <a:ea typeface="Times New Roman" panose="02020603050405020304" pitchFamily="18" charset="0"/>
              </a:rPr>
              <a:t>m), from measured quantities such as the characteristic spectra of the resulting X-rays, gamma-rays or charged particles emitted.</a:t>
            </a:r>
            <a:endParaRPr lang="en-GB" dirty="0"/>
          </a:p>
        </p:txBody>
      </p:sp>
      <p:sp>
        <p:nvSpPr>
          <p:cNvPr id="8" name="TextBox 7">
            <a:extLst>
              <a:ext uri="{FF2B5EF4-FFF2-40B4-BE49-F238E27FC236}">
                <a16:creationId xmlns:a16="http://schemas.microsoft.com/office/drawing/2014/main" id="{EE49B80E-6B5F-4E21-A918-0C2F08049FFA}"/>
              </a:ext>
            </a:extLst>
          </p:cNvPr>
          <p:cNvSpPr txBox="1"/>
          <p:nvPr/>
        </p:nvSpPr>
        <p:spPr>
          <a:xfrm>
            <a:off x="5543313" y="3379479"/>
            <a:ext cx="6094520" cy="2462213"/>
          </a:xfrm>
          <a:prstGeom prst="rect">
            <a:avLst/>
          </a:prstGeom>
          <a:noFill/>
        </p:spPr>
        <p:txBody>
          <a:bodyPr wrap="square">
            <a:spAutoFit/>
          </a:bodyPr>
          <a:lstStyle/>
          <a:p>
            <a:pPr marL="285750" indent="-285750" algn="just">
              <a:spcBef>
                <a:spcPts val="200"/>
              </a:spcBef>
              <a:spcAft>
                <a:spcPts val="200"/>
              </a:spcAft>
              <a:buFont typeface="Wingdings" panose="05000000000000000000" pitchFamily="2" charset="2"/>
              <a:buChar char="Ø"/>
            </a:pPr>
            <a:r>
              <a:rPr lang="en-US" sz="1800" dirty="0">
                <a:effectLst/>
                <a:latin typeface="Times New Roman" panose="02020603050405020304" pitchFamily="18" charset="0"/>
                <a:ea typeface="Times New Roman" panose="02020603050405020304" pitchFamily="18" charset="0"/>
              </a:rPr>
              <a:t>Elastic or Rutherford backscattering (EBS or RBS), with a particle detector at a backscattering angle; </a:t>
            </a:r>
            <a:endParaRPr lang="en-GB" sz="1800" dirty="0">
              <a:effectLst/>
              <a:latin typeface="Times New Roman" panose="02020603050405020304" pitchFamily="18" charset="0"/>
              <a:ea typeface="Times New Roman" panose="02020603050405020304" pitchFamily="18" charset="0"/>
            </a:endParaRPr>
          </a:p>
          <a:p>
            <a:pPr marL="285750" indent="-285750" algn="just">
              <a:spcBef>
                <a:spcPts val="200"/>
              </a:spcBef>
              <a:spcAft>
                <a:spcPts val="200"/>
              </a:spcAft>
              <a:buFont typeface="Wingdings" panose="05000000000000000000" pitchFamily="2" charset="2"/>
              <a:buChar char="Ø"/>
            </a:pPr>
            <a:r>
              <a:rPr lang="en-US" sz="1800" dirty="0">
                <a:effectLst/>
                <a:latin typeface="Times New Roman" panose="02020603050405020304" pitchFamily="18" charset="0"/>
                <a:ea typeface="Times New Roman" panose="02020603050405020304" pitchFamily="18" charset="0"/>
              </a:rPr>
              <a:t>Particle-induced X-ray emission (PIXE), with an X-ray detector; </a:t>
            </a:r>
            <a:endParaRPr lang="en-GB" sz="1800" dirty="0">
              <a:effectLst/>
              <a:latin typeface="Times New Roman" panose="02020603050405020304" pitchFamily="18" charset="0"/>
              <a:ea typeface="Times New Roman" panose="02020603050405020304" pitchFamily="18" charset="0"/>
            </a:endParaRPr>
          </a:p>
          <a:p>
            <a:pPr marL="285750" indent="-285750" algn="just">
              <a:spcBef>
                <a:spcPts val="200"/>
              </a:spcBef>
              <a:spcAft>
                <a:spcPts val="200"/>
              </a:spcAft>
              <a:buFont typeface="Wingdings" panose="05000000000000000000" pitchFamily="2" charset="2"/>
              <a:buChar char="Ø"/>
            </a:pPr>
            <a:r>
              <a:rPr lang="en-US" sz="1800" dirty="0">
                <a:effectLst/>
                <a:latin typeface="Times New Roman" panose="02020603050405020304" pitchFamily="18" charset="0"/>
                <a:ea typeface="Times New Roman" panose="02020603050405020304" pitchFamily="18" charset="0"/>
              </a:rPr>
              <a:t>Particle-induced gamma-ray emission (PIGE), with a gamma detector;</a:t>
            </a:r>
            <a:endParaRPr lang="en-GB" sz="1800" dirty="0">
              <a:effectLst/>
              <a:latin typeface="Times New Roman" panose="02020603050405020304" pitchFamily="18" charset="0"/>
              <a:ea typeface="Times New Roman" panose="02020603050405020304" pitchFamily="18" charset="0"/>
            </a:endParaRPr>
          </a:p>
          <a:p>
            <a:pPr marL="285750" indent="-285750" algn="just">
              <a:spcBef>
                <a:spcPts val="200"/>
              </a:spcBef>
              <a:spcAft>
                <a:spcPts val="200"/>
              </a:spcAft>
              <a:buFont typeface="Wingdings" panose="05000000000000000000" pitchFamily="2" charset="2"/>
              <a:buChar char="Ø"/>
            </a:pPr>
            <a:r>
              <a:rPr lang="en-US" sz="1800" dirty="0">
                <a:effectLst/>
                <a:latin typeface="Times New Roman" panose="02020603050405020304" pitchFamily="18" charset="0"/>
                <a:ea typeface="Times New Roman" panose="02020603050405020304" pitchFamily="18" charset="0"/>
              </a:rPr>
              <a:t>Elastic recoil detection analysis (ERDA) with a particle detector at a forward recoil/scattering angle. </a:t>
            </a:r>
            <a:endParaRPr lang="en-GB"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35276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53CD5-C247-406B-9D1E-C2C1E4E1E5FD}"/>
              </a:ext>
            </a:extLst>
          </p:cNvPr>
          <p:cNvSpPr>
            <a:spLocks noGrp="1"/>
          </p:cNvSpPr>
          <p:nvPr>
            <p:ph type="title"/>
          </p:nvPr>
        </p:nvSpPr>
        <p:spPr>
          <a:xfrm>
            <a:off x="0" y="0"/>
            <a:ext cx="12192000" cy="722764"/>
          </a:xfrm>
        </p:spPr>
        <p:txBody>
          <a:bodyPr/>
          <a:lstStyle/>
          <a:p>
            <a:r>
              <a:rPr lang="fr-CH" sz="4800" dirty="0" err="1"/>
              <a:t>Accelerators</a:t>
            </a:r>
            <a:r>
              <a:rPr lang="fr-CH" sz="4800" dirty="0"/>
              <a:t> for art</a:t>
            </a:r>
            <a:endParaRPr lang="en-GB" sz="4800" dirty="0"/>
          </a:p>
        </p:txBody>
      </p:sp>
      <p:sp>
        <p:nvSpPr>
          <p:cNvPr id="4" name="Slide Number Placeholder 3">
            <a:extLst>
              <a:ext uri="{FF2B5EF4-FFF2-40B4-BE49-F238E27FC236}">
                <a16:creationId xmlns:a16="http://schemas.microsoft.com/office/drawing/2014/main" id="{D36116E2-63C9-43A1-B9A1-B52A4DF14598}"/>
              </a:ext>
            </a:extLst>
          </p:cNvPr>
          <p:cNvSpPr>
            <a:spLocks noGrp="1"/>
          </p:cNvSpPr>
          <p:nvPr>
            <p:ph type="sldNum" sz="quarter" idx="4"/>
          </p:nvPr>
        </p:nvSpPr>
        <p:spPr/>
        <p:txBody>
          <a:bodyPr/>
          <a:lstStyle/>
          <a:p>
            <a:fld id="{17918391-D411-FE40-AAD7-861AE5233E0E}" type="slidenum">
              <a:rPr lang="en-US" smtClean="0"/>
              <a:pPr/>
              <a:t>26</a:t>
            </a:fld>
            <a:endParaRPr lang="en-US" dirty="0"/>
          </a:p>
        </p:txBody>
      </p:sp>
      <p:sp>
        <p:nvSpPr>
          <p:cNvPr id="6" name="Rectangle 46" descr="Papyrus">
            <a:extLst>
              <a:ext uri="{FF2B5EF4-FFF2-40B4-BE49-F238E27FC236}">
                <a16:creationId xmlns:a16="http://schemas.microsoft.com/office/drawing/2014/main" id="{163BE95B-0C0A-490F-B71C-2A9B27F1E401}"/>
              </a:ext>
            </a:extLst>
          </p:cNvPr>
          <p:cNvSpPr>
            <a:spLocks noChangeArrowheads="1"/>
          </p:cNvSpPr>
          <p:nvPr/>
        </p:nvSpPr>
        <p:spPr bwMode="auto">
          <a:xfrm>
            <a:off x="6508022" y="3646534"/>
            <a:ext cx="377494" cy="1342224"/>
          </a:xfrm>
          <a:prstGeom prst="rect">
            <a:avLst/>
          </a:prstGeom>
          <a:blipFill dpi="0" rotWithShape="1">
            <a:blip r:embed="rId2">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7" name="Group 8">
            <a:extLst>
              <a:ext uri="{FF2B5EF4-FFF2-40B4-BE49-F238E27FC236}">
                <a16:creationId xmlns:a16="http://schemas.microsoft.com/office/drawing/2014/main" id="{C785219A-49C9-4945-8EA1-2EDAF380F1BB}"/>
              </a:ext>
            </a:extLst>
          </p:cNvPr>
          <p:cNvGrpSpPr>
            <a:grpSpLocks/>
          </p:cNvGrpSpPr>
          <p:nvPr/>
        </p:nvGrpSpPr>
        <p:grpSpPr bwMode="auto">
          <a:xfrm>
            <a:off x="586197" y="4233115"/>
            <a:ext cx="2884488" cy="1881389"/>
            <a:chOff x="204" y="2931"/>
            <a:chExt cx="2041" cy="1316"/>
          </a:xfrm>
        </p:grpSpPr>
        <p:pic>
          <p:nvPicPr>
            <p:cNvPr id="8" name="Picture 9" descr="DSCF0016">
              <a:extLst>
                <a:ext uri="{FF2B5EF4-FFF2-40B4-BE49-F238E27FC236}">
                  <a16:creationId xmlns:a16="http://schemas.microsoft.com/office/drawing/2014/main" id="{39197C4D-DCA7-4476-9DC7-7342534DA25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4" y="2931"/>
              <a:ext cx="2041" cy="1316"/>
            </a:xfrm>
            <a:prstGeom prst="rect">
              <a:avLst/>
            </a:prstGeom>
            <a:noFill/>
            <a:ln w="28575">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9" name="Line 10">
              <a:extLst>
                <a:ext uri="{FF2B5EF4-FFF2-40B4-BE49-F238E27FC236}">
                  <a16:creationId xmlns:a16="http://schemas.microsoft.com/office/drawing/2014/main" id="{7E0F2778-88F5-406C-8309-43FA9C9A70B5}"/>
                </a:ext>
              </a:extLst>
            </p:cNvPr>
            <p:cNvSpPr>
              <a:spLocks noChangeShapeType="1"/>
            </p:cNvSpPr>
            <p:nvPr/>
          </p:nvSpPr>
          <p:spPr bwMode="auto">
            <a:xfrm flipV="1">
              <a:off x="210" y="2950"/>
              <a:ext cx="1934" cy="662"/>
            </a:xfrm>
            <a:prstGeom prst="line">
              <a:avLst/>
            </a:prstGeom>
            <a:noFill/>
            <a:ln w="38100">
              <a:solidFill>
                <a:srgbClr val="FF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 name="Text Box 11">
              <a:extLst>
                <a:ext uri="{FF2B5EF4-FFF2-40B4-BE49-F238E27FC236}">
                  <a16:creationId xmlns:a16="http://schemas.microsoft.com/office/drawing/2014/main" id="{0C229850-95D0-4A1D-81DD-969EDF73D815}"/>
                </a:ext>
              </a:extLst>
            </p:cNvPr>
            <p:cNvSpPr txBox="1">
              <a:spLocks noChangeArrowheads="1"/>
            </p:cNvSpPr>
            <p:nvPr/>
          </p:nvSpPr>
          <p:spPr bwMode="auto">
            <a:xfrm>
              <a:off x="206" y="3987"/>
              <a:ext cx="1815"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1800" i="1">
                  <a:solidFill>
                    <a:srgbClr val="000000"/>
                  </a:solidFill>
                  <a:latin typeface="Tahoma" charset="0"/>
                </a:rPr>
                <a:t>particle accelerator</a:t>
              </a:r>
            </a:p>
          </p:txBody>
        </p:sp>
      </p:grpSp>
      <p:grpSp>
        <p:nvGrpSpPr>
          <p:cNvPr id="11" name="Group 12">
            <a:extLst>
              <a:ext uri="{FF2B5EF4-FFF2-40B4-BE49-F238E27FC236}">
                <a16:creationId xmlns:a16="http://schemas.microsoft.com/office/drawing/2014/main" id="{C084A53B-39E0-45F1-9CA8-6B3B938B1025}"/>
              </a:ext>
            </a:extLst>
          </p:cNvPr>
          <p:cNvGrpSpPr>
            <a:grpSpLocks/>
          </p:cNvGrpSpPr>
          <p:nvPr/>
        </p:nvGrpSpPr>
        <p:grpSpPr bwMode="auto">
          <a:xfrm>
            <a:off x="3458120" y="3888225"/>
            <a:ext cx="3053571" cy="960438"/>
            <a:chOff x="2245" y="2913"/>
            <a:chExt cx="2494" cy="605"/>
          </a:xfrm>
        </p:grpSpPr>
        <p:sp>
          <p:nvSpPr>
            <p:cNvPr id="12" name="Text Box 13">
              <a:extLst>
                <a:ext uri="{FF2B5EF4-FFF2-40B4-BE49-F238E27FC236}">
                  <a16:creationId xmlns:a16="http://schemas.microsoft.com/office/drawing/2014/main" id="{061F5E69-FB6E-4D5F-A4F6-111745B0D9A3}"/>
                </a:ext>
              </a:extLst>
            </p:cNvPr>
            <p:cNvSpPr txBox="1">
              <a:spLocks noChangeArrowheads="1"/>
            </p:cNvSpPr>
            <p:nvPr/>
          </p:nvSpPr>
          <p:spPr bwMode="auto">
            <a:xfrm>
              <a:off x="2245" y="2913"/>
              <a:ext cx="1587" cy="231"/>
            </a:xfrm>
            <a:prstGeom prst="rect">
              <a:avLst/>
            </a:prstGeom>
            <a:noFill/>
            <a:ln>
              <a:noFill/>
            </a:ln>
            <a:effectLst/>
            <a:extLst>
              <a:ext uri="{909E8E84-426E-40dd-AFC4-6F175D3DCCD1}">
                <a14:hiddenFill xmlns:a14="http://schemas.microsoft.com/office/drawing/2010/main" xmlns="">
                  <a:solidFill>
                    <a:srgbClr val="BD3F7E"/>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1800" i="1">
                  <a:solidFill>
                    <a:srgbClr val="FF0000"/>
                  </a:solidFill>
                  <a:latin typeface="Tahoma" charset="0"/>
                </a:rPr>
                <a:t>particle beam</a:t>
              </a:r>
            </a:p>
          </p:txBody>
        </p:sp>
        <p:grpSp>
          <p:nvGrpSpPr>
            <p:cNvPr id="13" name="Group 14">
              <a:extLst>
                <a:ext uri="{FF2B5EF4-FFF2-40B4-BE49-F238E27FC236}">
                  <a16:creationId xmlns:a16="http://schemas.microsoft.com/office/drawing/2014/main" id="{D723F694-D3C5-4484-88C9-DF7CB503D53F}"/>
                </a:ext>
              </a:extLst>
            </p:cNvPr>
            <p:cNvGrpSpPr>
              <a:grpSpLocks/>
            </p:cNvGrpSpPr>
            <p:nvPr/>
          </p:nvGrpSpPr>
          <p:grpSpPr bwMode="auto">
            <a:xfrm>
              <a:off x="2699" y="3159"/>
              <a:ext cx="2040" cy="359"/>
              <a:chOff x="1134" y="4372"/>
              <a:chExt cx="7043" cy="897"/>
            </a:xfrm>
          </p:grpSpPr>
          <p:sp>
            <p:nvSpPr>
              <p:cNvPr id="14" name="Oval 15">
                <a:extLst>
                  <a:ext uri="{FF2B5EF4-FFF2-40B4-BE49-F238E27FC236}">
                    <a16:creationId xmlns:a16="http://schemas.microsoft.com/office/drawing/2014/main" id="{60885A25-EC2F-4B03-8AAB-56F90FF620C8}"/>
                  </a:ext>
                </a:extLst>
              </p:cNvPr>
              <p:cNvSpPr>
                <a:spLocks noChangeAspect="1" noChangeArrowheads="1"/>
              </p:cNvSpPr>
              <p:nvPr/>
            </p:nvSpPr>
            <p:spPr bwMode="auto">
              <a:xfrm>
                <a:off x="2034" y="4942"/>
                <a:ext cx="147" cy="147"/>
              </a:xfrm>
              <a:prstGeom prst="ellipse">
                <a:avLst/>
              </a:prstGeom>
              <a:solidFill>
                <a:srgbClr val="FF0000"/>
              </a:solidFill>
              <a:ln w="9525">
                <a:solidFill>
                  <a:srgbClr val="FF0000"/>
                </a:solidFill>
                <a:round/>
                <a:headEnd/>
                <a:tailEnd/>
              </a:ln>
            </p:spPr>
            <p:txBody>
              <a:bodyPr/>
              <a:lstStyle/>
              <a:p>
                <a:endParaRPr lang="en-GB"/>
              </a:p>
            </p:txBody>
          </p:sp>
          <p:sp>
            <p:nvSpPr>
              <p:cNvPr id="15" name="Oval 16">
                <a:extLst>
                  <a:ext uri="{FF2B5EF4-FFF2-40B4-BE49-F238E27FC236}">
                    <a16:creationId xmlns:a16="http://schemas.microsoft.com/office/drawing/2014/main" id="{EF09EB18-D8FE-499D-8F5E-7EE9F6163E52}"/>
                  </a:ext>
                </a:extLst>
              </p:cNvPr>
              <p:cNvSpPr>
                <a:spLocks noChangeAspect="1" noChangeArrowheads="1"/>
              </p:cNvSpPr>
              <p:nvPr/>
            </p:nvSpPr>
            <p:spPr bwMode="auto">
              <a:xfrm>
                <a:off x="2934" y="5107"/>
                <a:ext cx="147" cy="147"/>
              </a:xfrm>
              <a:prstGeom prst="ellipse">
                <a:avLst/>
              </a:prstGeom>
              <a:solidFill>
                <a:srgbClr val="FF0000"/>
              </a:solidFill>
              <a:ln w="9525">
                <a:solidFill>
                  <a:srgbClr val="FF0000"/>
                </a:solidFill>
                <a:round/>
                <a:headEnd/>
                <a:tailEnd/>
              </a:ln>
            </p:spPr>
            <p:txBody>
              <a:bodyPr/>
              <a:lstStyle/>
              <a:p>
                <a:endParaRPr lang="en-GB"/>
              </a:p>
            </p:txBody>
          </p:sp>
          <p:grpSp>
            <p:nvGrpSpPr>
              <p:cNvPr id="16" name="Group 17">
                <a:extLst>
                  <a:ext uri="{FF2B5EF4-FFF2-40B4-BE49-F238E27FC236}">
                    <a16:creationId xmlns:a16="http://schemas.microsoft.com/office/drawing/2014/main" id="{4FB4028E-0D37-4E15-A8AD-1FFA2F08A96B}"/>
                  </a:ext>
                </a:extLst>
              </p:cNvPr>
              <p:cNvGrpSpPr>
                <a:grpSpLocks/>
              </p:cNvGrpSpPr>
              <p:nvPr/>
            </p:nvGrpSpPr>
            <p:grpSpPr bwMode="auto">
              <a:xfrm>
                <a:off x="1134" y="4477"/>
                <a:ext cx="7043" cy="720"/>
                <a:chOff x="1134" y="4477"/>
                <a:chExt cx="7043" cy="720"/>
              </a:xfrm>
            </p:grpSpPr>
            <p:sp>
              <p:nvSpPr>
                <p:cNvPr id="27" name="Line 18">
                  <a:extLst>
                    <a:ext uri="{FF2B5EF4-FFF2-40B4-BE49-F238E27FC236}">
                      <a16:creationId xmlns:a16="http://schemas.microsoft.com/office/drawing/2014/main" id="{9A0E78BE-9E48-4EB9-AAAD-7327DDB2C19F}"/>
                    </a:ext>
                  </a:extLst>
                </p:cNvPr>
                <p:cNvSpPr>
                  <a:spLocks noChangeShapeType="1"/>
                </p:cNvSpPr>
                <p:nvPr/>
              </p:nvSpPr>
              <p:spPr bwMode="auto">
                <a:xfrm>
                  <a:off x="1134" y="4477"/>
                  <a:ext cx="6803" cy="0"/>
                </a:xfrm>
                <a:prstGeom prst="line">
                  <a:avLst/>
                </a:prstGeom>
                <a:noFill/>
                <a:ln w="12700">
                  <a:solidFill>
                    <a:srgbClr val="FF0000"/>
                  </a:solidFill>
                  <a:round/>
                  <a:headEnd/>
                  <a:tailEnd type="arrow" w="med" len="med"/>
                </a:ln>
                <a:extLst>
                  <a:ext uri="{909E8E84-426E-40dd-AFC4-6F175D3DCCD1}">
                    <a14:hiddenFill xmlns:a14="http://schemas.microsoft.com/office/drawing/2010/main" xmlns="">
                      <a:noFill/>
                    </a14:hiddenFill>
                  </a:ext>
                </a:extLst>
              </p:spPr>
              <p:txBody>
                <a:bodyPr/>
                <a:lstStyle/>
                <a:p>
                  <a:endParaRPr lang="en-GB"/>
                </a:p>
              </p:txBody>
            </p:sp>
            <p:sp>
              <p:nvSpPr>
                <p:cNvPr id="28" name="Line 19">
                  <a:extLst>
                    <a:ext uri="{FF2B5EF4-FFF2-40B4-BE49-F238E27FC236}">
                      <a16:creationId xmlns:a16="http://schemas.microsoft.com/office/drawing/2014/main" id="{990AF97E-F55E-47B4-8D3A-584616065D49}"/>
                    </a:ext>
                  </a:extLst>
                </p:cNvPr>
                <p:cNvSpPr>
                  <a:spLocks noChangeShapeType="1"/>
                </p:cNvSpPr>
                <p:nvPr/>
              </p:nvSpPr>
              <p:spPr bwMode="auto">
                <a:xfrm>
                  <a:off x="1374" y="4657"/>
                  <a:ext cx="6803" cy="0"/>
                </a:xfrm>
                <a:prstGeom prst="line">
                  <a:avLst/>
                </a:prstGeom>
                <a:noFill/>
                <a:ln w="12700">
                  <a:solidFill>
                    <a:srgbClr val="FF0000"/>
                  </a:solidFill>
                  <a:round/>
                  <a:headEnd/>
                  <a:tailEnd type="arrow" w="med" len="med"/>
                </a:ln>
                <a:extLst>
                  <a:ext uri="{909E8E84-426E-40dd-AFC4-6F175D3DCCD1}">
                    <a14:hiddenFill xmlns:a14="http://schemas.microsoft.com/office/drawing/2010/main" xmlns="">
                      <a:noFill/>
                    </a14:hiddenFill>
                  </a:ext>
                </a:extLst>
              </p:spPr>
              <p:txBody>
                <a:bodyPr/>
                <a:lstStyle/>
                <a:p>
                  <a:endParaRPr lang="en-GB"/>
                </a:p>
              </p:txBody>
            </p:sp>
            <p:sp>
              <p:nvSpPr>
                <p:cNvPr id="29" name="Line 20">
                  <a:extLst>
                    <a:ext uri="{FF2B5EF4-FFF2-40B4-BE49-F238E27FC236}">
                      <a16:creationId xmlns:a16="http://schemas.microsoft.com/office/drawing/2014/main" id="{9B2DEE4A-9D87-446F-AE94-4074C49A1B7D}"/>
                    </a:ext>
                  </a:extLst>
                </p:cNvPr>
                <p:cNvSpPr>
                  <a:spLocks noChangeShapeType="1"/>
                </p:cNvSpPr>
                <p:nvPr/>
              </p:nvSpPr>
              <p:spPr bwMode="auto">
                <a:xfrm>
                  <a:off x="1134" y="4837"/>
                  <a:ext cx="6803" cy="0"/>
                </a:xfrm>
                <a:prstGeom prst="line">
                  <a:avLst/>
                </a:prstGeom>
                <a:noFill/>
                <a:ln w="12700">
                  <a:solidFill>
                    <a:srgbClr val="FF0000"/>
                  </a:solidFill>
                  <a:round/>
                  <a:headEnd/>
                  <a:tailEnd type="arrow" w="med" len="med"/>
                </a:ln>
                <a:extLst>
                  <a:ext uri="{909E8E84-426E-40dd-AFC4-6F175D3DCCD1}">
                    <a14:hiddenFill xmlns:a14="http://schemas.microsoft.com/office/drawing/2010/main" xmlns="">
                      <a:noFill/>
                    </a14:hiddenFill>
                  </a:ext>
                </a:extLst>
              </p:spPr>
              <p:txBody>
                <a:bodyPr/>
                <a:lstStyle/>
                <a:p>
                  <a:endParaRPr lang="en-GB"/>
                </a:p>
              </p:txBody>
            </p:sp>
            <p:sp>
              <p:nvSpPr>
                <p:cNvPr id="30" name="Line 21">
                  <a:extLst>
                    <a:ext uri="{FF2B5EF4-FFF2-40B4-BE49-F238E27FC236}">
                      <a16:creationId xmlns:a16="http://schemas.microsoft.com/office/drawing/2014/main" id="{6BB6940E-6BDB-4EB5-BF24-B436779D8045}"/>
                    </a:ext>
                  </a:extLst>
                </p:cNvPr>
                <p:cNvSpPr>
                  <a:spLocks noChangeShapeType="1"/>
                </p:cNvSpPr>
                <p:nvPr/>
              </p:nvSpPr>
              <p:spPr bwMode="auto">
                <a:xfrm>
                  <a:off x="1314" y="5017"/>
                  <a:ext cx="6803" cy="0"/>
                </a:xfrm>
                <a:prstGeom prst="line">
                  <a:avLst/>
                </a:prstGeom>
                <a:noFill/>
                <a:ln w="12700">
                  <a:solidFill>
                    <a:srgbClr val="FF0000"/>
                  </a:solidFill>
                  <a:round/>
                  <a:headEnd/>
                  <a:tailEnd type="arrow" w="med" len="med"/>
                </a:ln>
                <a:extLst>
                  <a:ext uri="{909E8E84-426E-40dd-AFC4-6F175D3DCCD1}">
                    <a14:hiddenFill xmlns:a14="http://schemas.microsoft.com/office/drawing/2010/main" xmlns="">
                      <a:noFill/>
                    </a14:hiddenFill>
                  </a:ext>
                </a:extLst>
              </p:spPr>
              <p:txBody>
                <a:bodyPr/>
                <a:lstStyle/>
                <a:p>
                  <a:endParaRPr lang="en-GB"/>
                </a:p>
              </p:txBody>
            </p:sp>
            <p:sp>
              <p:nvSpPr>
                <p:cNvPr id="31" name="Line 22">
                  <a:extLst>
                    <a:ext uri="{FF2B5EF4-FFF2-40B4-BE49-F238E27FC236}">
                      <a16:creationId xmlns:a16="http://schemas.microsoft.com/office/drawing/2014/main" id="{A9EC044D-D745-4116-8738-2FC82F6D6302}"/>
                    </a:ext>
                  </a:extLst>
                </p:cNvPr>
                <p:cNvSpPr>
                  <a:spLocks noChangeShapeType="1"/>
                </p:cNvSpPr>
                <p:nvPr/>
              </p:nvSpPr>
              <p:spPr bwMode="auto">
                <a:xfrm>
                  <a:off x="1134" y="5197"/>
                  <a:ext cx="6803" cy="0"/>
                </a:xfrm>
                <a:prstGeom prst="line">
                  <a:avLst/>
                </a:prstGeom>
                <a:noFill/>
                <a:ln w="12700">
                  <a:solidFill>
                    <a:srgbClr val="FF0000"/>
                  </a:solidFill>
                  <a:round/>
                  <a:headEnd/>
                  <a:tailEnd type="arrow" w="med" len="med"/>
                </a:ln>
                <a:extLst>
                  <a:ext uri="{909E8E84-426E-40dd-AFC4-6F175D3DCCD1}">
                    <a14:hiddenFill xmlns:a14="http://schemas.microsoft.com/office/drawing/2010/main" xmlns="">
                      <a:noFill/>
                    </a14:hiddenFill>
                  </a:ext>
                </a:extLst>
              </p:spPr>
              <p:txBody>
                <a:bodyPr/>
                <a:lstStyle/>
                <a:p>
                  <a:endParaRPr lang="en-GB"/>
                </a:p>
              </p:txBody>
            </p:sp>
          </p:grpSp>
          <p:sp>
            <p:nvSpPr>
              <p:cNvPr id="17" name="Oval 23">
                <a:extLst>
                  <a:ext uri="{FF2B5EF4-FFF2-40B4-BE49-F238E27FC236}">
                    <a16:creationId xmlns:a16="http://schemas.microsoft.com/office/drawing/2014/main" id="{C81B7CCB-DF6E-497C-9D52-285E4204FE6C}"/>
                  </a:ext>
                </a:extLst>
              </p:cNvPr>
              <p:cNvSpPr>
                <a:spLocks noChangeAspect="1" noChangeArrowheads="1"/>
              </p:cNvSpPr>
              <p:nvPr/>
            </p:nvSpPr>
            <p:spPr bwMode="auto">
              <a:xfrm>
                <a:off x="4914" y="5122"/>
                <a:ext cx="147" cy="147"/>
              </a:xfrm>
              <a:prstGeom prst="ellipse">
                <a:avLst/>
              </a:prstGeom>
              <a:solidFill>
                <a:srgbClr val="FF0000"/>
              </a:solidFill>
              <a:ln w="9525">
                <a:solidFill>
                  <a:srgbClr val="FF0000"/>
                </a:solidFill>
                <a:round/>
                <a:headEnd/>
                <a:tailEnd/>
              </a:ln>
            </p:spPr>
            <p:txBody>
              <a:bodyPr/>
              <a:lstStyle/>
              <a:p>
                <a:endParaRPr lang="en-GB"/>
              </a:p>
            </p:txBody>
          </p:sp>
          <p:sp>
            <p:nvSpPr>
              <p:cNvPr id="18" name="Oval 24">
                <a:extLst>
                  <a:ext uri="{FF2B5EF4-FFF2-40B4-BE49-F238E27FC236}">
                    <a16:creationId xmlns:a16="http://schemas.microsoft.com/office/drawing/2014/main" id="{AABA60DA-B991-4016-B81F-6EA1B947A3E8}"/>
                  </a:ext>
                </a:extLst>
              </p:cNvPr>
              <p:cNvSpPr>
                <a:spLocks noChangeAspect="1" noChangeArrowheads="1"/>
              </p:cNvSpPr>
              <p:nvPr/>
            </p:nvSpPr>
            <p:spPr bwMode="auto">
              <a:xfrm>
                <a:off x="4014" y="4942"/>
                <a:ext cx="147" cy="147"/>
              </a:xfrm>
              <a:prstGeom prst="ellipse">
                <a:avLst/>
              </a:prstGeom>
              <a:solidFill>
                <a:srgbClr val="FF0000"/>
              </a:solidFill>
              <a:ln w="9525">
                <a:solidFill>
                  <a:srgbClr val="FF0000"/>
                </a:solidFill>
                <a:round/>
                <a:headEnd/>
                <a:tailEnd/>
              </a:ln>
            </p:spPr>
            <p:txBody>
              <a:bodyPr/>
              <a:lstStyle/>
              <a:p>
                <a:endParaRPr lang="en-GB"/>
              </a:p>
            </p:txBody>
          </p:sp>
          <p:sp>
            <p:nvSpPr>
              <p:cNvPr id="19" name="Oval 25">
                <a:extLst>
                  <a:ext uri="{FF2B5EF4-FFF2-40B4-BE49-F238E27FC236}">
                    <a16:creationId xmlns:a16="http://schemas.microsoft.com/office/drawing/2014/main" id="{F5B3E394-427B-4206-A0F5-BA1FD21771BC}"/>
                  </a:ext>
                </a:extLst>
              </p:cNvPr>
              <p:cNvSpPr>
                <a:spLocks noChangeAspect="1" noChangeArrowheads="1"/>
              </p:cNvSpPr>
              <p:nvPr/>
            </p:nvSpPr>
            <p:spPr bwMode="auto">
              <a:xfrm>
                <a:off x="6174" y="4942"/>
                <a:ext cx="147" cy="147"/>
              </a:xfrm>
              <a:prstGeom prst="ellipse">
                <a:avLst/>
              </a:prstGeom>
              <a:solidFill>
                <a:srgbClr val="FF0000"/>
              </a:solidFill>
              <a:ln w="9525">
                <a:solidFill>
                  <a:srgbClr val="FF0000"/>
                </a:solidFill>
                <a:round/>
                <a:headEnd/>
                <a:tailEnd/>
              </a:ln>
            </p:spPr>
            <p:txBody>
              <a:bodyPr/>
              <a:lstStyle/>
              <a:p>
                <a:endParaRPr lang="en-GB"/>
              </a:p>
            </p:txBody>
          </p:sp>
          <p:sp>
            <p:nvSpPr>
              <p:cNvPr id="20" name="Oval 26">
                <a:extLst>
                  <a:ext uri="{FF2B5EF4-FFF2-40B4-BE49-F238E27FC236}">
                    <a16:creationId xmlns:a16="http://schemas.microsoft.com/office/drawing/2014/main" id="{AECD6291-E728-4732-A997-6606B8AA11A8}"/>
                  </a:ext>
                </a:extLst>
              </p:cNvPr>
              <p:cNvSpPr>
                <a:spLocks noChangeAspect="1" noChangeArrowheads="1"/>
              </p:cNvSpPr>
              <p:nvPr/>
            </p:nvSpPr>
            <p:spPr bwMode="auto">
              <a:xfrm>
                <a:off x="5127" y="4750"/>
                <a:ext cx="147" cy="147"/>
              </a:xfrm>
              <a:prstGeom prst="ellipse">
                <a:avLst/>
              </a:prstGeom>
              <a:solidFill>
                <a:srgbClr val="FF0000"/>
              </a:solidFill>
              <a:ln w="9525">
                <a:solidFill>
                  <a:srgbClr val="FF0000"/>
                </a:solidFill>
                <a:round/>
                <a:headEnd/>
                <a:tailEnd/>
              </a:ln>
            </p:spPr>
            <p:txBody>
              <a:bodyPr/>
              <a:lstStyle/>
              <a:p>
                <a:endParaRPr lang="en-GB"/>
              </a:p>
            </p:txBody>
          </p:sp>
          <p:sp>
            <p:nvSpPr>
              <p:cNvPr id="21" name="Oval 27">
                <a:extLst>
                  <a:ext uri="{FF2B5EF4-FFF2-40B4-BE49-F238E27FC236}">
                    <a16:creationId xmlns:a16="http://schemas.microsoft.com/office/drawing/2014/main" id="{A2BFA8DC-A894-4E16-92FF-CA18337F8A30}"/>
                  </a:ext>
                </a:extLst>
              </p:cNvPr>
              <p:cNvSpPr>
                <a:spLocks noChangeAspect="1" noChangeArrowheads="1"/>
              </p:cNvSpPr>
              <p:nvPr/>
            </p:nvSpPr>
            <p:spPr bwMode="auto">
              <a:xfrm>
                <a:off x="3507" y="4762"/>
                <a:ext cx="147" cy="147"/>
              </a:xfrm>
              <a:prstGeom prst="ellipse">
                <a:avLst/>
              </a:prstGeom>
              <a:solidFill>
                <a:srgbClr val="FF0000"/>
              </a:solidFill>
              <a:ln w="9525">
                <a:solidFill>
                  <a:srgbClr val="FF0000"/>
                </a:solidFill>
                <a:round/>
                <a:headEnd/>
                <a:tailEnd/>
              </a:ln>
            </p:spPr>
            <p:txBody>
              <a:bodyPr/>
              <a:lstStyle/>
              <a:p>
                <a:endParaRPr lang="en-GB"/>
              </a:p>
            </p:txBody>
          </p:sp>
          <p:sp>
            <p:nvSpPr>
              <p:cNvPr id="22" name="Oval 28">
                <a:extLst>
                  <a:ext uri="{FF2B5EF4-FFF2-40B4-BE49-F238E27FC236}">
                    <a16:creationId xmlns:a16="http://schemas.microsoft.com/office/drawing/2014/main" id="{98BC3463-BB7A-47F7-B3F6-F99A729B01A9}"/>
                  </a:ext>
                </a:extLst>
              </p:cNvPr>
              <p:cNvSpPr>
                <a:spLocks noChangeAspect="1" noChangeArrowheads="1"/>
              </p:cNvSpPr>
              <p:nvPr/>
            </p:nvSpPr>
            <p:spPr bwMode="auto">
              <a:xfrm>
                <a:off x="1887" y="4582"/>
                <a:ext cx="147" cy="147"/>
              </a:xfrm>
              <a:prstGeom prst="ellipse">
                <a:avLst/>
              </a:prstGeom>
              <a:solidFill>
                <a:srgbClr val="FF0000"/>
              </a:solidFill>
              <a:ln w="9525">
                <a:solidFill>
                  <a:srgbClr val="FF0000"/>
                </a:solidFill>
                <a:round/>
                <a:headEnd/>
                <a:tailEnd/>
              </a:ln>
            </p:spPr>
            <p:txBody>
              <a:bodyPr/>
              <a:lstStyle/>
              <a:p>
                <a:endParaRPr lang="en-GB"/>
              </a:p>
            </p:txBody>
          </p:sp>
          <p:sp>
            <p:nvSpPr>
              <p:cNvPr id="23" name="Oval 29">
                <a:extLst>
                  <a:ext uri="{FF2B5EF4-FFF2-40B4-BE49-F238E27FC236}">
                    <a16:creationId xmlns:a16="http://schemas.microsoft.com/office/drawing/2014/main" id="{2A78D115-587B-49D9-8BD4-A65A1335168F}"/>
                  </a:ext>
                </a:extLst>
              </p:cNvPr>
              <p:cNvSpPr>
                <a:spLocks noChangeAspect="1" noChangeArrowheads="1"/>
              </p:cNvSpPr>
              <p:nvPr/>
            </p:nvSpPr>
            <p:spPr bwMode="auto">
              <a:xfrm>
                <a:off x="4407" y="4567"/>
                <a:ext cx="147" cy="147"/>
              </a:xfrm>
              <a:prstGeom prst="ellipse">
                <a:avLst/>
              </a:prstGeom>
              <a:solidFill>
                <a:srgbClr val="FF0000"/>
              </a:solidFill>
              <a:ln w="9525">
                <a:solidFill>
                  <a:srgbClr val="FF0000"/>
                </a:solidFill>
                <a:round/>
                <a:headEnd/>
                <a:tailEnd/>
              </a:ln>
            </p:spPr>
            <p:txBody>
              <a:bodyPr/>
              <a:lstStyle/>
              <a:p>
                <a:endParaRPr lang="en-GB"/>
              </a:p>
            </p:txBody>
          </p:sp>
          <p:sp>
            <p:nvSpPr>
              <p:cNvPr id="24" name="Oval 30">
                <a:extLst>
                  <a:ext uri="{FF2B5EF4-FFF2-40B4-BE49-F238E27FC236}">
                    <a16:creationId xmlns:a16="http://schemas.microsoft.com/office/drawing/2014/main" id="{1C382A51-F80C-42F5-9C58-5569AB55190B}"/>
                  </a:ext>
                </a:extLst>
              </p:cNvPr>
              <p:cNvSpPr>
                <a:spLocks noChangeAspect="1" noChangeArrowheads="1"/>
              </p:cNvSpPr>
              <p:nvPr/>
            </p:nvSpPr>
            <p:spPr bwMode="auto">
              <a:xfrm>
                <a:off x="7044" y="4762"/>
                <a:ext cx="147" cy="147"/>
              </a:xfrm>
              <a:prstGeom prst="ellipse">
                <a:avLst/>
              </a:prstGeom>
              <a:solidFill>
                <a:srgbClr val="FF0000"/>
              </a:solidFill>
              <a:ln w="9525">
                <a:solidFill>
                  <a:srgbClr val="FF0000"/>
                </a:solidFill>
                <a:round/>
                <a:headEnd/>
                <a:tailEnd/>
              </a:ln>
            </p:spPr>
            <p:txBody>
              <a:bodyPr/>
              <a:lstStyle/>
              <a:p>
                <a:endParaRPr lang="en-GB"/>
              </a:p>
            </p:txBody>
          </p:sp>
          <p:sp>
            <p:nvSpPr>
              <p:cNvPr id="25" name="Oval 31">
                <a:extLst>
                  <a:ext uri="{FF2B5EF4-FFF2-40B4-BE49-F238E27FC236}">
                    <a16:creationId xmlns:a16="http://schemas.microsoft.com/office/drawing/2014/main" id="{C210085B-EDD8-4041-94FA-A5FB9F7A5023}"/>
                  </a:ext>
                </a:extLst>
              </p:cNvPr>
              <p:cNvSpPr>
                <a:spLocks noChangeAspect="1" noChangeArrowheads="1"/>
              </p:cNvSpPr>
              <p:nvPr/>
            </p:nvSpPr>
            <p:spPr bwMode="auto">
              <a:xfrm>
                <a:off x="2724" y="4372"/>
                <a:ext cx="147" cy="147"/>
              </a:xfrm>
              <a:prstGeom prst="ellipse">
                <a:avLst/>
              </a:prstGeom>
              <a:solidFill>
                <a:srgbClr val="FF0000"/>
              </a:solidFill>
              <a:ln w="9525">
                <a:solidFill>
                  <a:srgbClr val="FF0000"/>
                </a:solidFill>
                <a:round/>
                <a:headEnd/>
                <a:tailEnd/>
              </a:ln>
            </p:spPr>
            <p:txBody>
              <a:bodyPr/>
              <a:lstStyle/>
              <a:p>
                <a:endParaRPr lang="en-GB"/>
              </a:p>
            </p:txBody>
          </p:sp>
          <p:sp>
            <p:nvSpPr>
              <p:cNvPr id="26" name="Oval 32">
                <a:extLst>
                  <a:ext uri="{FF2B5EF4-FFF2-40B4-BE49-F238E27FC236}">
                    <a16:creationId xmlns:a16="http://schemas.microsoft.com/office/drawing/2014/main" id="{9C32EE21-0C46-4BC3-AD30-C9804C37C6B9}"/>
                  </a:ext>
                </a:extLst>
              </p:cNvPr>
              <p:cNvSpPr>
                <a:spLocks noChangeAspect="1" noChangeArrowheads="1"/>
              </p:cNvSpPr>
              <p:nvPr/>
            </p:nvSpPr>
            <p:spPr bwMode="auto">
              <a:xfrm>
                <a:off x="5814" y="4390"/>
                <a:ext cx="147" cy="147"/>
              </a:xfrm>
              <a:prstGeom prst="ellipse">
                <a:avLst/>
              </a:prstGeom>
              <a:solidFill>
                <a:srgbClr val="FF0000"/>
              </a:solidFill>
              <a:ln w="9525">
                <a:solidFill>
                  <a:srgbClr val="FF0000"/>
                </a:solidFill>
                <a:round/>
                <a:headEnd/>
                <a:tailEnd/>
              </a:ln>
            </p:spPr>
            <p:txBody>
              <a:bodyPr/>
              <a:lstStyle/>
              <a:p>
                <a:endParaRPr lang="en-GB"/>
              </a:p>
            </p:txBody>
          </p:sp>
        </p:grpSp>
      </p:grpSp>
      <p:grpSp>
        <p:nvGrpSpPr>
          <p:cNvPr id="32" name="Group 33">
            <a:extLst>
              <a:ext uri="{FF2B5EF4-FFF2-40B4-BE49-F238E27FC236}">
                <a16:creationId xmlns:a16="http://schemas.microsoft.com/office/drawing/2014/main" id="{000F01CE-A4C7-4B60-9BD3-A7FF173649FE}"/>
              </a:ext>
            </a:extLst>
          </p:cNvPr>
          <p:cNvGrpSpPr>
            <a:grpSpLocks/>
          </p:cNvGrpSpPr>
          <p:nvPr/>
        </p:nvGrpSpPr>
        <p:grpSpPr bwMode="auto">
          <a:xfrm>
            <a:off x="5485672" y="3309983"/>
            <a:ext cx="1238250" cy="1128713"/>
            <a:chOff x="3869" y="2447"/>
            <a:chExt cx="780" cy="711"/>
          </a:xfrm>
        </p:grpSpPr>
        <p:sp>
          <p:nvSpPr>
            <p:cNvPr id="33" name="Line 34">
              <a:extLst>
                <a:ext uri="{FF2B5EF4-FFF2-40B4-BE49-F238E27FC236}">
                  <a16:creationId xmlns:a16="http://schemas.microsoft.com/office/drawing/2014/main" id="{B398E583-75B1-4B2E-96C5-5E0BBF25E505}"/>
                </a:ext>
              </a:extLst>
            </p:cNvPr>
            <p:cNvSpPr>
              <a:spLocks noChangeShapeType="1"/>
            </p:cNvSpPr>
            <p:nvPr/>
          </p:nvSpPr>
          <p:spPr bwMode="auto">
            <a:xfrm flipH="1" flipV="1">
              <a:off x="4241" y="2447"/>
              <a:ext cx="408" cy="612"/>
            </a:xfrm>
            <a:prstGeom prst="line">
              <a:avLst/>
            </a:prstGeom>
            <a:noFill/>
            <a:ln w="28575" cap="rnd">
              <a:solidFill>
                <a:srgbClr val="000066"/>
              </a:solidFill>
              <a:prstDash val="sysDot"/>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4" name="Line 35">
              <a:extLst>
                <a:ext uri="{FF2B5EF4-FFF2-40B4-BE49-F238E27FC236}">
                  <a16:creationId xmlns:a16="http://schemas.microsoft.com/office/drawing/2014/main" id="{B165F249-471E-4757-825F-17A8DC1972B6}"/>
                </a:ext>
              </a:extLst>
            </p:cNvPr>
            <p:cNvSpPr>
              <a:spLocks noChangeShapeType="1"/>
            </p:cNvSpPr>
            <p:nvPr/>
          </p:nvSpPr>
          <p:spPr bwMode="auto">
            <a:xfrm flipH="1" flipV="1">
              <a:off x="3951" y="2728"/>
              <a:ext cx="635" cy="385"/>
            </a:xfrm>
            <a:prstGeom prst="line">
              <a:avLst/>
            </a:prstGeom>
            <a:noFill/>
            <a:ln w="28575" cap="rnd">
              <a:solidFill>
                <a:srgbClr val="000066"/>
              </a:solidFill>
              <a:prstDash val="sysDot"/>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5" name="Line 36">
              <a:extLst>
                <a:ext uri="{FF2B5EF4-FFF2-40B4-BE49-F238E27FC236}">
                  <a16:creationId xmlns:a16="http://schemas.microsoft.com/office/drawing/2014/main" id="{3C9D928F-766A-44B8-9E7F-6A01F239B585}"/>
                </a:ext>
              </a:extLst>
            </p:cNvPr>
            <p:cNvSpPr>
              <a:spLocks noChangeShapeType="1"/>
            </p:cNvSpPr>
            <p:nvPr/>
          </p:nvSpPr>
          <p:spPr bwMode="auto">
            <a:xfrm flipH="1" flipV="1">
              <a:off x="4069" y="2565"/>
              <a:ext cx="544" cy="521"/>
            </a:xfrm>
            <a:prstGeom prst="line">
              <a:avLst/>
            </a:prstGeom>
            <a:noFill/>
            <a:ln w="28575" cap="rnd">
              <a:solidFill>
                <a:srgbClr val="000066"/>
              </a:solidFill>
              <a:prstDash val="sysDot"/>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36" name="Line 37">
              <a:extLst>
                <a:ext uri="{FF2B5EF4-FFF2-40B4-BE49-F238E27FC236}">
                  <a16:creationId xmlns:a16="http://schemas.microsoft.com/office/drawing/2014/main" id="{6A97EF7A-4E8E-4617-8BB5-6DF35B27CE08}"/>
                </a:ext>
              </a:extLst>
            </p:cNvPr>
            <p:cNvSpPr>
              <a:spLocks noChangeShapeType="1"/>
            </p:cNvSpPr>
            <p:nvPr/>
          </p:nvSpPr>
          <p:spPr bwMode="auto">
            <a:xfrm flipH="1" flipV="1">
              <a:off x="3869" y="2864"/>
              <a:ext cx="726" cy="294"/>
            </a:xfrm>
            <a:prstGeom prst="line">
              <a:avLst/>
            </a:prstGeom>
            <a:noFill/>
            <a:ln w="28575" cap="rnd">
              <a:solidFill>
                <a:srgbClr val="000066"/>
              </a:solidFill>
              <a:prstDash val="sysDot"/>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37" name="Text Box 38">
            <a:extLst>
              <a:ext uri="{FF2B5EF4-FFF2-40B4-BE49-F238E27FC236}">
                <a16:creationId xmlns:a16="http://schemas.microsoft.com/office/drawing/2014/main" id="{A73333C8-CEBC-4C39-81E5-1477AA2324E1}"/>
              </a:ext>
            </a:extLst>
          </p:cNvPr>
          <p:cNvSpPr txBox="1">
            <a:spLocks noChangeArrowheads="1"/>
          </p:cNvSpPr>
          <p:nvPr/>
        </p:nvSpPr>
        <p:spPr bwMode="auto">
          <a:xfrm>
            <a:off x="5412951" y="2154586"/>
            <a:ext cx="2112710" cy="1077218"/>
          </a:xfrm>
          <a:prstGeom prst="rect">
            <a:avLst/>
          </a:prstGeom>
          <a:noFill/>
          <a:ln>
            <a:noFill/>
          </a:ln>
          <a:effectLst/>
          <a:extLst>
            <a:ext uri="{909E8E84-426E-40dd-AFC4-6F175D3DCCD1}">
              <a14:hiddenFill xmlns:a14="http://schemas.microsoft.com/office/drawing/2010/main" xmlns="">
                <a:solidFill>
                  <a:srgbClr val="BD3F7E"/>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GB" sz="1600" i="1" dirty="0">
                <a:solidFill>
                  <a:srgbClr val="000066"/>
                </a:solidFill>
                <a:latin typeface="Tahoma" charset="0"/>
              </a:rPr>
              <a:t>Emission of radiation of </a:t>
            </a:r>
            <a:r>
              <a:rPr lang="en-GB" sz="1600" i="1" u="sng" dirty="0">
                <a:solidFill>
                  <a:srgbClr val="000066"/>
                </a:solidFill>
                <a:latin typeface="Tahoma" charset="0"/>
              </a:rPr>
              <a:t>characteristic energies</a:t>
            </a:r>
            <a:r>
              <a:rPr lang="en-GB" sz="1600" i="1" dirty="0">
                <a:solidFill>
                  <a:srgbClr val="000066"/>
                </a:solidFill>
                <a:latin typeface="Tahoma" charset="0"/>
              </a:rPr>
              <a:t> </a:t>
            </a:r>
            <a:r>
              <a:rPr lang="en-GB" sz="1600" dirty="0">
                <a:solidFill>
                  <a:srgbClr val="000066"/>
                </a:solidFill>
                <a:latin typeface="Tahoma" charset="0"/>
              </a:rPr>
              <a:t>(X-rays, </a:t>
            </a:r>
            <a:r>
              <a:rPr lang="en-GB" sz="1600" dirty="0">
                <a:solidFill>
                  <a:srgbClr val="000066"/>
                </a:solidFill>
                <a:latin typeface="Symbol" charset="0"/>
              </a:rPr>
              <a:t>g</a:t>
            </a:r>
            <a:r>
              <a:rPr lang="en-GB" sz="1600" dirty="0">
                <a:solidFill>
                  <a:srgbClr val="000066"/>
                </a:solidFill>
                <a:latin typeface="Tahoma" charset="0"/>
              </a:rPr>
              <a:t>, particles…)</a:t>
            </a:r>
          </a:p>
        </p:txBody>
      </p:sp>
      <p:grpSp>
        <p:nvGrpSpPr>
          <p:cNvPr id="38" name="Group 39">
            <a:extLst>
              <a:ext uri="{FF2B5EF4-FFF2-40B4-BE49-F238E27FC236}">
                <a16:creationId xmlns:a16="http://schemas.microsoft.com/office/drawing/2014/main" id="{D4D59892-9B95-44BA-8B0B-5DE8E818610B}"/>
              </a:ext>
            </a:extLst>
          </p:cNvPr>
          <p:cNvGrpSpPr>
            <a:grpSpLocks/>
          </p:cNvGrpSpPr>
          <p:nvPr/>
        </p:nvGrpSpPr>
        <p:grpSpPr bwMode="auto">
          <a:xfrm>
            <a:off x="303864" y="2216779"/>
            <a:ext cx="4984751" cy="1146175"/>
            <a:chOff x="6" y="1540"/>
            <a:chExt cx="3140" cy="722"/>
          </a:xfrm>
        </p:grpSpPr>
        <p:sp>
          <p:nvSpPr>
            <p:cNvPr id="39" name="Text Box 40">
              <a:extLst>
                <a:ext uri="{FF2B5EF4-FFF2-40B4-BE49-F238E27FC236}">
                  <a16:creationId xmlns:a16="http://schemas.microsoft.com/office/drawing/2014/main" id="{B6D39E3B-70BE-42AA-8D0B-B34C319182BD}"/>
                </a:ext>
              </a:extLst>
            </p:cNvPr>
            <p:cNvSpPr txBox="1">
              <a:spLocks noChangeArrowheads="1"/>
            </p:cNvSpPr>
            <p:nvPr/>
          </p:nvSpPr>
          <p:spPr bwMode="auto">
            <a:xfrm>
              <a:off x="6" y="1567"/>
              <a:ext cx="1679"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1800" i="1" dirty="0">
                  <a:solidFill>
                    <a:srgbClr val="336600"/>
                  </a:solidFill>
                  <a:latin typeface="Tahoma" charset="0"/>
                </a:rPr>
                <a:t>Radiation detection and spectral analysis</a:t>
              </a:r>
            </a:p>
          </p:txBody>
        </p:sp>
        <p:pic>
          <p:nvPicPr>
            <p:cNvPr id="40" name="Picture 41" descr="sdd">
              <a:extLst>
                <a:ext uri="{FF2B5EF4-FFF2-40B4-BE49-F238E27FC236}">
                  <a16:creationId xmlns:a16="http://schemas.microsoft.com/office/drawing/2014/main" id="{36A4607C-7530-4A27-B458-A980DB10CE2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67" y="1540"/>
              <a:ext cx="1079" cy="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 name="Content Placeholder 2">
            <a:extLst>
              <a:ext uri="{FF2B5EF4-FFF2-40B4-BE49-F238E27FC236}">
                <a16:creationId xmlns:a16="http://schemas.microsoft.com/office/drawing/2014/main" id="{F4B3958B-31FD-4E6F-B5BE-FB61BF4986B1}"/>
              </a:ext>
            </a:extLst>
          </p:cNvPr>
          <p:cNvSpPr txBox="1">
            <a:spLocks/>
          </p:cNvSpPr>
          <p:nvPr/>
        </p:nvSpPr>
        <p:spPr>
          <a:xfrm>
            <a:off x="238690" y="788698"/>
            <a:ext cx="7630851" cy="1369451"/>
          </a:xfrm>
          <a:prstGeom prst="rect">
            <a:avLst/>
          </a:prstGeom>
        </p:spPr>
        <p:style>
          <a:lnRef idx="1">
            <a:schemeClr val="accent1"/>
          </a:lnRef>
          <a:fillRef idx="2">
            <a:schemeClr val="accent1"/>
          </a:fillRef>
          <a:effectRef idx="1">
            <a:schemeClr val="accent1"/>
          </a:effectRef>
          <a:fontRef idx="minor">
            <a:schemeClr val="dk1"/>
          </a:fontRef>
        </p:style>
        <p:txBody>
          <a:bodyPr vert="horz">
            <a:normAutofit fontScale="92500"/>
          </a:bodyPr>
          <a:lstStyle>
            <a:lvl1pPr marL="493776" indent="-457200" algn="l" rtl="0" eaLnBrk="1" latinLnBrk="0" hangingPunct="1">
              <a:spcBef>
                <a:spcPct val="20000"/>
              </a:spcBef>
              <a:buClr>
                <a:schemeClr val="tx1"/>
              </a:buClr>
              <a:buSzPct val="80000"/>
              <a:buFont typeface="Arial"/>
              <a:buChar char="•"/>
              <a:defRPr kumimoji="0" sz="3000" kern="1200">
                <a:solidFill>
                  <a:schemeClr val="dk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dk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dk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dk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dk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dk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dk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dk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dk1"/>
                </a:solidFill>
                <a:latin typeface="+mn-lt"/>
                <a:ea typeface="+mn-ea"/>
                <a:cs typeface="+mn-cs"/>
              </a:defRPr>
            </a:lvl9pPr>
          </a:lstStyle>
          <a:p>
            <a:pPr marL="136525" indent="0">
              <a:spcBef>
                <a:spcPts val="0"/>
              </a:spcBef>
              <a:buFont typeface="Arial"/>
              <a:buNone/>
            </a:pPr>
            <a:r>
              <a:rPr lang="en-US" sz="2200" b="1" dirty="0">
                <a:solidFill>
                  <a:srgbClr val="FF0000"/>
                </a:solidFill>
                <a:effectLst>
                  <a:outerShdw blurRad="38100" dist="38100" dir="2700000" algn="tl">
                    <a:srgbClr val="000000">
                      <a:alpha val="43137"/>
                    </a:srgbClr>
                  </a:outerShdw>
                </a:effectLst>
                <a:latin typeface="Calibri" panose="020F0502020204030204" pitchFamily="34" charset="0"/>
              </a:rPr>
              <a:t>PIXE, Proton Induced X-ray Emission</a:t>
            </a:r>
          </a:p>
          <a:p>
            <a:pPr marL="136525" indent="0">
              <a:spcBef>
                <a:spcPts val="0"/>
              </a:spcBef>
              <a:buFont typeface="Arial"/>
              <a:buNone/>
            </a:pPr>
            <a:r>
              <a:rPr lang="en-US" sz="1600" b="1" dirty="0">
                <a:effectLst>
                  <a:outerShdw blurRad="38100" dist="38100" dir="2700000" algn="tl">
                    <a:srgbClr val="000000">
                      <a:alpha val="43137"/>
                    </a:srgbClr>
                  </a:outerShdw>
                </a:effectLst>
                <a:latin typeface="Calibri" panose="020F0502020204030204" pitchFamily="34" charset="0"/>
              </a:rPr>
              <a:t>A beam of particles (protons) from an accelerator is sent on a sample </a:t>
            </a:r>
            <a:r>
              <a:rPr lang="en-US" sz="1600" dirty="0">
                <a:effectLst>
                  <a:outerShdw blurRad="38100" dist="38100" dir="2700000" algn="tl">
                    <a:srgbClr val="000000">
                      <a:alpha val="43137"/>
                    </a:srgbClr>
                  </a:outerShdw>
                </a:effectLst>
                <a:latin typeface="Calibri" panose="020F0502020204030204" pitchFamily="34" charset="0"/>
              </a:rPr>
              <a:t>(e.g. a painting)</a:t>
            </a:r>
            <a:endParaRPr lang="en-US" sz="1600" b="1" dirty="0">
              <a:effectLst>
                <a:outerShdw blurRad="38100" dist="38100" dir="2700000" algn="tl">
                  <a:srgbClr val="000000">
                    <a:alpha val="43137"/>
                  </a:srgbClr>
                </a:outerShdw>
              </a:effectLst>
              <a:latin typeface="Calibri" panose="020F0502020204030204" pitchFamily="34" charset="0"/>
            </a:endParaRPr>
          </a:p>
          <a:p>
            <a:pPr marL="136525" indent="0">
              <a:spcBef>
                <a:spcPts val="0"/>
              </a:spcBef>
              <a:buFont typeface="Arial"/>
              <a:buNone/>
            </a:pPr>
            <a:r>
              <a:rPr lang="en-US" sz="1600" dirty="0">
                <a:latin typeface="Calibri" panose="020F0502020204030204" pitchFamily="34" charset="0"/>
              </a:rPr>
              <a:t>The atoms are excited and emit different types of radiation (X-rays, gammas, etc.)</a:t>
            </a:r>
          </a:p>
          <a:p>
            <a:pPr marL="136525" indent="0">
              <a:spcBef>
                <a:spcPts val="0"/>
              </a:spcBef>
              <a:buFont typeface="Arial"/>
              <a:buNone/>
            </a:pPr>
            <a:r>
              <a:rPr lang="en-US" sz="1600" dirty="0">
                <a:latin typeface="Calibri" panose="020F0502020204030204" pitchFamily="34" charset="0"/>
              </a:rPr>
              <a:t>Different atomic elements emit X-rays at different energies – Spectral analysis from one or more detectors allows determination of the chemical composition (e.g. of the pigments).  </a:t>
            </a:r>
          </a:p>
        </p:txBody>
      </p:sp>
      <p:pic>
        <p:nvPicPr>
          <p:cNvPr id="42" name="Picture 43">
            <a:extLst>
              <a:ext uri="{FF2B5EF4-FFF2-40B4-BE49-F238E27FC236}">
                <a16:creationId xmlns:a16="http://schemas.microsoft.com/office/drawing/2014/main" id="{E8BA0743-256E-426F-91C1-4F98E4DCBA2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6844" y="2990487"/>
            <a:ext cx="2884844" cy="107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707"/>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2">
            <a:extLst>
              <a:ext uri="{FF2B5EF4-FFF2-40B4-BE49-F238E27FC236}">
                <a16:creationId xmlns:a16="http://schemas.microsoft.com/office/drawing/2014/main" id="{4D794610-2A5B-428E-8CBC-572571001A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20014" y="791591"/>
            <a:ext cx="3272104" cy="2454078"/>
          </a:xfrm>
          <a:prstGeom prst="rect">
            <a:avLst/>
          </a:prstGeom>
        </p:spPr>
      </p:pic>
      <p:sp>
        <p:nvSpPr>
          <p:cNvPr id="44" name="TextBox 43">
            <a:extLst>
              <a:ext uri="{FF2B5EF4-FFF2-40B4-BE49-F238E27FC236}">
                <a16:creationId xmlns:a16="http://schemas.microsoft.com/office/drawing/2014/main" id="{399F4EBA-8E0A-4692-9F22-E23281713D67}"/>
              </a:ext>
            </a:extLst>
          </p:cNvPr>
          <p:cNvSpPr txBox="1"/>
          <p:nvPr/>
        </p:nvSpPr>
        <p:spPr>
          <a:xfrm>
            <a:off x="8291211" y="3299490"/>
            <a:ext cx="3914126" cy="461665"/>
          </a:xfrm>
          <a:prstGeom prst="rect">
            <a:avLst/>
          </a:prstGeom>
          <a:noFill/>
        </p:spPr>
        <p:txBody>
          <a:bodyPr wrap="square" rtlCol="0">
            <a:spAutoFit/>
          </a:bodyPr>
          <a:lstStyle/>
          <a:p>
            <a:r>
              <a:rPr lang="fr-CH" sz="1200" dirty="0" err="1"/>
              <a:t>Ritratto</a:t>
            </a:r>
            <a:r>
              <a:rPr lang="fr-CH" sz="1200" dirty="0"/>
              <a:t> Trivulzio by Antonello da Messina, 1476 – </a:t>
            </a:r>
            <a:r>
              <a:rPr lang="fr-CH" sz="1200" dirty="0" err="1"/>
              <a:t>analysis</a:t>
            </a:r>
            <a:r>
              <a:rPr lang="fr-CH" sz="1200" dirty="0"/>
              <a:t> at INFN-LABEC (Florence)</a:t>
            </a:r>
            <a:endParaRPr lang="en-GB" sz="1200" dirty="0"/>
          </a:p>
        </p:txBody>
      </p:sp>
      <p:pic>
        <p:nvPicPr>
          <p:cNvPr id="45" name="Picture 2">
            <a:extLst>
              <a:ext uri="{FF2B5EF4-FFF2-40B4-BE49-F238E27FC236}">
                <a16:creationId xmlns:a16="http://schemas.microsoft.com/office/drawing/2014/main" id="{4F8686E1-BDBC-4678-B561-C81F2D0A8AAF}"/>
              </a:ext>
            </a:extLst>
          </p:cNvPr>
          <p:cNvPicPr/>
          <p:nvPr/>
        </p:nvPicPr>
        <p:blipFill>
          <a:blip r:embed="rId7" cstate="email">
            <a:extLst>
              <a:ext uri="{28A0092B-C50C-407E-A947-70E740481C1C}">
                <a14:useLocalDpi xmlns:a14="http://schemas.microsoft.com/office/drawing/2010/main"/>
              </a:ext>
            </a:extLst>
          </a:blip>
          <a:stretch/>
        </p:blipFill>
        <p:spPr>
          <a:xfrm>
            <a:off x="5764834" y="5158353"/>
            <a:ext cx="3209522" cy="820349"/>
          </a:xfrm>
          <a:prstGeom prst="rect">
            <a:avLst/>
          </a:prstGeom>
          <a:ln>
            <a:noFill/>
          </a:ln>
        </p:spPr>
      </p:pic>
      <p:cxnSp>
        <p:nvCxnSpPr>
          <p:cNvPr id="46" name="Straight Connector 45">
            <a:extLst>
              <a:ext uri="{FF2B5EF4-FFF2-40B4-BE49-F238E27FC236}">
                <a16:creationId xmlns:a16="http://schemas.microsoft.com/office/drawing/2014/main" id="{A6574D36-8404-4DB3-915D-0D9EBE5514EE}"/>
              </a:ext>
            </a:extLst>
          </p:cNvPr>
          <p:cNvCxnSpPr>
            <a:cxnSpLocks/>
          </p:cNvCxnSpPr>
          <p:nvPr/>
        </p:nvCxnSpPr>
        <p:spPr>
          <a:xfrm>
            <a:off x="8919856" y="5249959"/>
            <a:ext cx="0" cy="880135"/>
          </a:xfrm>
          <a:prstGeom prst="line">
            <a:avLst/>
          </a:prstGeom>
          <a:ln>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7BD808AB-9491-4BD6-98C8-32E91BC2C608}"/>
              </a:ext>
            </a:extLst>
          </p:cNvPr>
          <p:cNvCxnSpPr>
            <a:cxnSpLocks/>
          </p:cNvCxnSpPr>
          <p:nvPr/>
        </p:nvCxnSpPr>
        <p:spPr>
          <a:xfrm>
            <a:off x="5783748" y="5978702"/>
            <a:ext cx="3079842" cy="0"/>
          </a:xfrm>
          <a:prstGeom prst="straightConnector1">
            <a:avLst/>
          </a:prstGeom>
          <a:ln w="508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A8AAB245-E14F-4CD2-A08D-345C50B4A5C0}"/>
              </a:ext>
            </a:extLst>
          </p:cNvPr>
          <p:cNvSpPr txBox="1"/>
          <p:nvPr/>
        </p:nvSpPr>
        <p:spPr>
          <a:xfrm>
            <a:off x="7478108" y="5960785"/>
            <a:ext cx="598409" cy="307777"/>
          </a:xfrm>
          <a:prstGeom prst="rect">
            <a:avLst/>
          </a:prstGeom>
          <a:noFill/>
        </p:spPr>
        <p:txBody>
          <a:bodyPr wrap="square" rtlCol="0">
            <a:spAutoFit/>
          </a:bodyPr>
          <a:lstStyle/>
          <a:p>
            <a:r>
              <a:rPr lang="fr-CH" sz="1400" dirty="0"/>
              <a:t>2 m</a:t>
            </a:r>
            <a:endParaRPr lang="en-GB" sz="1400" dirty="0"/>
          </a:p>
        </p:txBody>
      </p:sp>
      <p:sp>
        <p:nvSpPr>
          <p:cNvPr id="51" name="TextBox 50">
            <a:extLst>
              <a:ext uri="{FF2B5EF4-FFF2-40B4-BE49-F238E27FC236}">
                <a16:creationId xmlns:a16="http://schemas.microsoft.com/office/drawing/2014/main" id="{08E3C2DA-B9C4-4478-942F-D3728D65A276}"/>
              </a:ext>
            </a:extLst>
          </p:cNvPr>
          <p:cNvSpPr txBox="1"/>
          <p:nvPr/>
        </p:nvSpPr>
        <p:spPr>
          <a:xfrm>
            <a:off x="9129181" y="5823061"/>
            <a:ext cx="2932080" cy="461665"/>
          </a:xfrm>
          <a:prstGeom prst="rect">
            <a:avLst/>
          </a:prstGeom>
          <a:noFill/>
        </p:spPr>
        <p:txBody>
          <a:bodyPr wrap="square" rtlCol="0">
            <a:spAutoFit/>
          </a:bodyPr>
          <a:lstStyle/>
          <a:p>
            <a:r>
              <a:rPr lang="fr-CH" sz="1200" dirty="0"/>
              <a:t>Portable PIXE system </a:t>
            </a:r>
            <a:r>
              <a:rPr lang="fr-CH" sz="1200" dirty="0" err="1"/>
              <a:t>based</a:t>
            </a:r>
            <a:r>
              <a:rPr lang="fr-CH" sz="1200" dirty="0"/>
              <a:t> on an RFQ linac </a:t>
            </a:r>
            <a:r>
              <a:rPr lang="fr-CH" sz="1200" dirty="0" err="1"/>
              <a:t>built</a:t>
            </a:r>
            <a:r>
              <a:rPr lang="fr-CH" sz="1200" dirty="0"/>
              <a:t> by CERN and LABEC</a:t>
            </a:r>
            <a:endParaRPr lang="en-GB" sz="1200" dirty="0"/>
          </a:p>
        </p:txBody>
      </p:sp>
      <p:pic>
        <p:nvPicPr>
          <p:cNvPr id="53" name="Picture 52" descr="A picture containing engine&#10;&#10;Description automatically generated">
            <a:extLst>
              <a:ext uri="{FF2B5EF4-FFF2-40B4-BE49-F238E27FC236}">
                <a16:creationId xmlns:a16="http://schemas.microsoft.com/office/drawing/2014/main" id="{C635BE77-40BF-474E-AD1F-8D39A49858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72567" y="3798151"/>
            <a:ext cx="2690491" cy="2017868"/>
          </a:xfrm>
          <a:prstGeom prst="rect">
            <a:avLst/>
          </a:prstGeom>
        </p:spPr>
      </p:pic>
    </p:spTree>
    <p:extLst>
      <p:ext uri="{BB962C8B-B14F-4D97-AF65-F5344CB8AC3E}">
        <p14:creationId xmlns:p14="http://schemas.microsoft.com/office/powerpoint/2010/main" val="2000426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699AC-5725-44B9-AF78-4045DF305C63}"/>
              </a:ext>
            </a:extLst>
          </p:cNvPr>
          <p:cNvSpPr>
            <a:spLocks noGrp="1"/>
          </p:cNvSpPr>
          <p:nvPr>
            <p:ph type="title"/>
          </p:nvPr>
        </p:nvSpPr>
        <p:spPr>
          <a:xfrm>
            <a:off x="-1831" y="2674"/>
            <a:ext cx="12192000" cy="792244"/>
          </a:xfrm>
        </p:spPr>
        <p:txBody>
          <a:bodyPr/>
          <a:lstStyle/>
          <a:p>
            <a:r>
              <a:rPr lang="fr-CH" dirty="0"/>
              <a:t>The MACHINA </a:t>
            </a:r>
            <a:r>
              <a:rPr lang="fr-CH" dirty="0" err="1"/>
              <a:t>project</a:t>
            </a:r>
            <a:endParaRPr lang="en-GB" dirty="0"/>
          </a:p>
        </p:txBody>
      </p:sp>
      <p:sp>
        <p:nvSpPr>
          <p:cNvPr id="4" name="Slide Number Placeholder 3">
            <a:extLst>
              <a:ext uri="{FF2B5EF4-FFF2-40B4-BE49-F238E27FC236}">
                <a16:creationId xmlns:a16="http://schemas.microsoft.com/office/drawing/2014/main" id="{14EAABFB-B378-44C0-877C-367919325264}"/>
              </a:ext>
            </a:extLst>
          </p:cNvPr>
          <p:cNvSpPr>
            <a:spLocks noGrp="1"/>
          </p:cNvSpPr>
          <p:nvPr>
            <p:ph type="sldNum" sz="quarter" idx="4"/>
          </p:nvPr>
        </p:nvSpPr>
        <p:spPr/>
        <p:txBody>
          <a:bodyPr/>
          <a:lstStyle/>
          <a:p>
            <a:fld id="{17918391-D411-FE40-AAD7-861AE5233E0E}" type="slidenum">
              <a:rPr lang="en-US" smtClean="0"/>
              <a:pPr/>
              <a:t>27</a:t>
            </a:fld>
            <a:endParaRPr lang="en-US" dirty="0"/>
          </a:p>
        </p:txBody>
      </p:sp>
      <p:pic>
        <p:nvPicPr>
          <p:cNvPr id="5" name="Picture 4">
            <a:extLst>
              <a:ext uri="{FF2B5EF4-FFF2-40B4-BE49-F238E27FC236}">
                <a16:creationId xmlns:a16="http://schemas.microsoft.com/office/drawing/2014/main" id="{BD2CBD5F-A4D2-4D40-9729-97C0DD59917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7786" y="1173219"/>
            <a:ext cx="4136185" cy="3551068"/>
          </a:xfrm>
          <a:prstGeom prst="rect">
            <a:avLst/>
          </a:prstGeom>
          <a:noFill/>
        </p:spPr>
      </p:pic>
      <p:sp>
        <p:nvSpPr>
          <p:cNvPr id="6" name="TextBox 5">
            <a:extLst>
              <a:ext uri="{FF2B5EF4-FFF2-40B4-BE49-F238E27FC236}">
                <a16:creationId xmlns:a16="http://schemas.microsoft.com/office/drawing/2014/main" id="{1463A4A8-92CB-42C7-981E-42B3002F6F21}"/>
              </a:ext>
            </a:extLst>
          </p:cNvPr>
          <p:cNvSpPr txBox="1"/>
          <p:nvPr/>
        </p:nvSpPr>
        <p:spPr>
          <a:xfrm>
            <a:off x="4403324" y="794918"/>
            <a:ext cx="4649236" cy="3041602"/>
          </a:xfrm>
          <a:prstGeom prst="rect">
            <a:avLst/>
          </a:prstGeom>
          <a:noFill/>
        </p:spPr>
        <p:txBody>
          <a:bodyPr wrap="square">
            <a:spAutoFit/>
          </a:bodyPr>
          <a:lstStyle/>
          <a:p>
            <a:pPr indent="450215">
              <a:lnSpc>
                <a:spcPct val="115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MACHINA (Movable Accelerator for Cultural Heritage In situ Analysis) project of CERN and INFN.</a:t>
            </a:r>
          </a:p>
          <a:p>
            <a:pPr indent="450215">
              <a:lnSpc>
                <a:spcPct val="115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Construction of a transportable RFQ (PIXE-RFQ) optimized for the analysis of material with a 2 MeV proton beam. </a:t>
            </a:r>
          </a:p>
          <a:p>
            <a:pPr indent="450215">
              <a:lnSpc>
                <a:spcPct val="115000"/>
              </a:lnSpc>
              <a:spcAft>
                <a:spcPts val="8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Will be </a:t>
            </a:r>
            <a:r>
              <a:rPr lang="en-GB" sz="1600" dirty="0">
                <a:latin typeface="Calibri" panose="020F0502020204030204" pitchFamily="34" charset="0"/>
                <a:ea typeface="Calibri" panose="020F0502020204030204" pitchFamily="34" charset="0"/>
                <a:cs typeface="Times New Roman" panose="02020603050405020304" pitchFamily="18" charset="0"/>
              </a:rPr>
              <a:t>installed in the </a:t>
            </a:r>
            <a:r>
              <a:rPr lang="en-GB" sz="1600" dirty="0" err="1">
                <a:latin typeface="Calibri" panose="020F0502020204030204" pitchFamily="34" charset="0"/>
                <a:ea typeface="Calibri" panose="020F0502020204030204" pitchFamily="34" charset="0"/>
                <a:cs typeface="Times New Roman" panose="02020603050405020304" pitchFamily="18" charset="0"/>
              </a:rPr>
              <a:t>Opificio</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delle</a:t>
            </a:r>
            <a:r>
              <a:rPr lang="en-GB" sz="1600" dirty="0">
                <a:latin typeface="Calibri" panose="020F0502020204030204" pitchFamily="34" charset="0"/>
                <a:ea typeface="Calibri" panose="020F0502020204030204" pitchFamily="34" charset="0"/>
                <a:cs typeface="Times New Roman" panose="02020603050405020304" pitchFamily="18" charset="0"/>
              </a:rPr>
              <a:t> </a:t>
            </a:r>
            <a:r>
              <a:rPr lang="en-GB" sz="1600" dirty="0" err="1">
                <a:latin typeface="Calibri" panose="020F0502020204030204" pitchFamily="34" charset="0"/>
                <a:ea typeface="Calibri" panose="020F0502020204030204" pitchFamily="34" charset="0"/>
                <a:cs typeface="Times New Roman" panose="02020603050405020304" pitchFamily="18" charset="0"/>
              </a:rPr>
              <a:t>Pietre</a:t>
            </a:r>
            <a:r>
              <a:rPr lang="en-GB" sz="1600" dirty="0">
                <a:latin typeface="Calibri" panose="020F0502020204030204" pitchFamily="34" charset="0"/>
                <a:ea typeface="Calibri" panose="020F0502020204030204" pitchFamily="34" charset="0"/>
                <a:cs typeface="Times New Roman" panose="02020603050405020304" pitchFamily="18" charset="0"/>
              </a:rPr>
              <a:t> Dure in Florence (Italian central  institution for artwork analysis)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D2E46048-5F59-4661-A0F5-343B242DFB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9201097" y="664459"/>
            <a:ext cx="2840535" cy="5471373"/>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F14FF008-805A-4045-BCB7-8B0493EFA0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19498" y="3630482"/>
            <a:ext cx="3792246" cy="2993621"/>
          </a:xfrm>
          <a:prstGeom prst="rect">
            <a:avLst/>
          </a:prstGeom>
        </p:spPr>
      </p:pic>
    </p:spTree>
    <p:extLst>
      <p:ext uri="{BB962C8B-B14F-4D97-AF65-F5344CB8AC3E}">
        <p14:creationId xmlns:p14="http://schemas.microsoft.com/office/powerpoint/2010/main" val="1622305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AE4EB-0B6C-4553-B949-854B58A5376F}"/>
              </a:ext>
            </a:extLst>
          </p:cNvPr>
          <p:cNvSpPr>
            <a:spLocks noGrp="1"/>
          </p:cNvSpPr>
          <p:nvPr>
            <p:ph type="title"/>
          </p:nvPr>
        </p:nvSpPr>
        <p:spPr>
          <a:xfrm>
            <a:off x="0" y="1"/>
            <a:ext cx="12192000" cy="801246"/>
          </a:xfrm>
        </p:spPr>
        <p:txBody>
          <a:bodyPr/>
          <a:lstStyle/>
          <a:p>
            <a:r>
              <a:rPr lang="fr-CH" sz="4000" dirty="0" err="1"/>
              <a:t>Towards</a:t>
            </a:r>
            <a:r>
              <a:rPr lang="fr-CH" sz="4000" dirty="0"/>
              <a:t> the miniature </a:t>
            </a:r>
            <a:r>
              <a:rPr lang="fr-CH" sz="4000" dirty="0" err="1"/>
              <a:t>accelerator</a:t>
            </a:r>
            <a:r>
              <a:rPr lang="fr-CH" sz="4000" dirty="0"/>
              <a:t>?</a:t>
            </a:r>
            <a:endParaRPr lang="en-GB" sz="4000" dirty="0"/>
          </a:p>
        </p:txBody>
      </p:sp>
      <p:sp>
        <p:nvSpPr>
          <p:cNvPr id="4" name="Slide Number Placeholder 3">
            <a:extLst>
              <a:ext uri="{FF2B5EF4-FFF2-40B4-BE49-F238E27FC236}">
                <a16:creationId xmlns:a16="http://schemas.microsoft.com/office/drawing/2014/main" id="{7CE60C86-F123-473A-869B-9104F4E7145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18391-D411-FE40-AAD7-861AE5233E0E}" type="slidenum">
              <a:rPr kumimoji="0" lang="en-US" sz="1200" b="0" i="0" u="none" strike="noStrike" kern="1200" cap="none" spc="0" normalizeH="0" baseline="0" noProof="0" smtClean="0">
                <a:ln>
                  <a:noFill/>
                </a:ln>
                <a:solidFill>
                  <a:srgbClr val="0033A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0033A0">
                  <a:tint val="75000"/>
                </a:srgbClr>
              </a:solidFill>
              <a:effectLst/>
              <a:uLnTx/>
              <a:uFillTx/>
              <a:latin typeface="Arial"/>
              <a:ea typeface="+mn-ea"/>
              <a:cs typeface="+mn-cs"/>
            </a:endParaRPr>
          </a:p>
        </p:txBody>
      </p:sp>
      <p:sp>
        <p:nvSpPr>
          <p:cNvPr id="5" name="Content Placeholder 2">
            <a:extLst>
              <a:ext uri="{FF2B5EF4-FFF2-40B4-BE49-F238E27FC236}">
                <a16:creationId xmlns:a16="http://schemas.microsoft.com/office/drawing/2014/main" id="{6BFAD8B5-4FCF-4269-AAB0-BC713E19B730}"/>
              </a:ext>
            </a:extLst>
          </p:cNvPr>
          <p:cNvSpPr txBox="1">
            <a:spLocks/>
          </p:cNvSpPr>
          <p:nvPr/>
        </p:nvSpPr>
        <p:spPr>
          <a:xfrm>
            <a:off x="272009" y="1896710"/>
            <a:ext cx="3611564" cy="4199290"/>
          </a:xfrm>
          <a:prstGeom prst="rect">
            <a:avLst/>
          </a:prstGeom>
        </p:spPr>
        <p:style>
          <a:lnRef idx="2">
            <a:schemeClr val="dk1"/>
          </a:lnRef>
          <a:fillRef idx="1">
            <a:schemeClr val="lt1"/>
          </a:fillRef>
          <a:effectRef idx="0">
            <a:schemeClr val="dk1"/>
          </a:effectRef>
          <a:fontRef idx="minor">
            <a:schemeClr val="dk1"/>
          </a:fontRef>
        </p:style>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marR="0" lvl="0" indent="0" algn="l" defTabSz="914400" rtl="0" eaLnBrk="1" fontAlgn="auto" latinLnBrk="0" hangingPunct="1">
              <a:lnSpc>
                <a:spcPct val="100000"/>
              </a:lnSpc>
              <a:spcBef>
                <a:spcPct val="20000"/>
              </a:spcBef>
              <a:spcAft>
                <a:spcPts val="0"/>
              </a:spcAft>
              <a:buClr>
                <a:srgbClr val="0033A0"/>
              </a:buClr>
              <a:buSzPct val="80000"/>
              <a:buFont typeface="Arial"/>
              <a:buNone/>
              <a:tabLst/>
              <a:defRPr/>
            </a:pPr>
            <a:r>
              <a:rPr kumimoji="0" lang="en-US" sz="2200" b="0" i="0" u="none" strike="noStrike" kern="1200" cap="none" spc="0" normalizeH="0" baseline="0" noProof="0" dirty="0">
                <a:ln>
                  <a:noFill/>
                </a:ln>
                <a:solidFill>
                  <a:srgbClr val="0033A0"/>
                </a:solidFill>
                <a:effectLst/>
                <a:uLnTx/>
                <a:uFillTx/>
                <a:latin typeface="Arial"/>
                <a:ea typeface="+mn-ea"/>
                <a:cs typeface="+mn-cs"/>
              </a:rPr>
              <a:t>The mini-RFQ </a:t>
            </a:r>
          </a:p>
          <a:p>
            <a:pPr marL="36576" marR="0" lvl="0" indent="0" algn="l" defTabSz="914400" rtl="0" eaLnBrk="1" fontAlgn="auto" latinLnBrk="0" hangingPunct="1">
              <a:lnSpc>
                <a:spcPct val="100000"/>
              </a:lnSpc>
              <a:spcBef>
                <a:spcPct val="20000"/>
              </a:spcBef>
              <a:spcAft>
                <a:spcPts val="0"/>
              </a:spcAft>
              <a:buClr>
                <a:srgbClr val="0033A0"/>
              </a:buClr>
              <a:buSzPct val="80000"/>
              <a:buFont typeface="Arial"/>
              <a:buNone/>
              <a:tabLst/>
              <a:defRPr/>
            </a:pPr>
            <a:endParaRPr kumimoji="0" lang="fr-CH" sz="2600" b="0" i="0" u="none" strike="noStrike" kern="1200" cap="none" spc="0" normalizeH="0" baseline="0" noProof="0" dirty="0">
              <a:ln>
                <a:noFill/>
              </a:ln>
              <a:solidFill>
                <a:srgbClr val="0033A0"/>
              </a:solidFill>
              <a:effectLst/>
              <a:uLnTx/>
              <a:uFillTx/>
              <a:latin typeface="Arial"/>
              <a:ea typeface="+mn-ea"/>
              <a:cs typeface="+mn-cs"/>
            </a:endParaRPr>
          </a:p>
          <a:p>
            <a:pPr marL="36576" marR="0" lvl="0" indent="0" algn="l" defTabSz="914400" rtl="0" eaLnBrk="1" fontAlgn="auto" latinLnBrk="0" hangingPunct="1">
              <a:lnSpc>
                <a:spcPct val="100000"/>
              </a:lnSpc>
              <a:spcBef>
                <a:spcPct val="20000"/>
              </a:spcBef>
              <a:spcAft>
                <a:spcPts val="0"/>
              </a:spcAft>
              <a:buClr>
                <a:srgbClr val="0033A0"/>
              </a:buClr>
              <a:buSzPct val="80000"/>
              <a:buFont typeface="Arial"/>
              <a:buNone/>
              <a:tabLst/>
              <a:defRPr/>
            </a:pPr>
            <a:endParaRPr kumimoji="0" lang="fr-CH" sz="2600" b="0" i="0" u="none" strike="noStrike" kern="1200" cap="none" spc="0" normalizeH="0" baseline="0" noProof="0" dirty="0">
              <a:ln>
                <a:noFill/>
              </a:ln>
              <a:solidFill>
                <a:srgbClr val="0033A0"/>
              </a:solidFill>
              <a:effectLst/>
              <a:uLnTx/>
              <a:uFillTx/>
              <a:latin typeface="Arial"/>
              <a:ea typeface="+mn-ea"/>
              <a:cs typeface="+mn-cs"/>
            </a:endParaRPr>
          </a:p>
          <a:p>
            <a:pPr marL="36576" marR="0" lvl="0" indent="0" algn="l" defTabSz="914400" rtl="0" eaLnBrk="1" fontAlgn="auto" latinLnBrk="0" hangingPunct="1">
              <a:lnSpc>
                <a:spcPct val="100000"/>
              </a:lnSpc>
              <a:spcBef>
                <a:spcPct val="20000"/>
              </a:spcBef>
              <a:spcAft>
                <a:spcPts val="0"/>
              </a:spcAft>
              <a:buClr>
                <a:srgbClr val="0033A0"/>
              </a:buClr>
              <a:buSzPct val="80000"/>
              <a:buFont typeface="Arial"/>
              <a:buNone/>
              <a:tabLst/>
              <a:defRPr/>
            </a:pPr>
            <a:endParaRPr kumimoji="0" lang="fr-CH" sz="2600" b="0" i="0" u="none" strike="noStrike" kern="1200" cap="none" spc="0" normalizeH="0" baseline="0" noProof="0" dirty="0">
              <a:ln>
                <a:noFill/>
              </a:ln>
              <a:solidFill>
                <a:srgbClr val="0033A0"/>
              </a:solidFill>
              <a:effectLst/>
              <a:uLnTx/>
              <a:uFillTx/>
              <a:latin typeface="Arial"/>
              <a:ea typeface="+mn-ea"/>
              <a:cs typeface="+mn-cs"/>
            </a:endParaRPr>
          </a:p>
          <a:p>
            <a:pPr marL="36576" marR="0" lvl="0" indent="0" algn="l" defTabSz="914400" rtl="0" eaLnBrk="1" fontAlgn="auto" latinLnBrk="0" hangingPunct="1">
              <a:lnSpc>
                <a:spcPct val="100000"/>
              </a:lnSpc>
              <a:spcBef>
                <a:spcPct val="20000"/>
              </a:spcBef>
              <a:spcAft>
                <a:spcPts val="0"/>
              </a:spcAft>
              <a:buClr>
                <a:srgbClr val="0033A0"/>
              </a:buClr>
              <a:buSzPct val="80000"/>
              <a:buFont typeface="Arial"/>
              <a:buNone/>
              <a:tabLst/>
              <a:defRPr/>
            </a:pPr>
            <a:endParaRPr kumimoji="0" lang="fr-CH" sz="2600" b="0" i="0" u="none" strike="noStrike" kern="1200" cap="none" spc="0" normalizeH="0" baseline="0" noProof="0" dirty="0">
              <a:ln>
                <a:noFill/>
              </a:ln>
              <a:solidFill>
                <a:srgbClr val="0033A0"/>
              </a:solidFill>
              <a:effectLst/>
              <a:uLnTx/>
              <a:uFillTx/>
              <a:latin typeface="Arial"/>
              <a:ea typeface="+mn-ea"/>
              <a:cs typeface="+mn-cs"/>
            </a:endParaRPr>
          </a:p>
          <a:p>
            <a:pPr marL="36576" marR="0" lvl="0" indent="0" algn="l" defTabSz="914400" rtl="0" eaLnBrk="1" fontAlgn="auto" latinLnBrk="0" hangingPunct="1">
              <a:lnSpc>
                <a:spcPct val="100000"/>
              </a:lnSpc>
              <a:spcBef>
                <a:spcPct val="20000"/>
              </a:spcBef>
              <a:spcAft>
                <a:spcPts val="0"/>
              </a:spcAft>
              <a:buClr>
                <a:srgbClr val="0033A0"/>
              </a:buClr>
              <a:buSzPct val="80000"/>
              <a:buFont typeface="Arial"/>
              <a:buNone/>
              <a:tabLst/>
              <a:defRPr/>
            </a:pPr>
            <a:endParaRPr kumimoji="0" lang="fr-CH" sz="2600" b="0" i="0" u="none" strike="noStrike" kern="1200" cap="none" spc="0" normalizeH="0" baseline="0" noProof="0" dirty="0">
              <a:ln>
                <a:noFill/>
              </a:ln>
              <a:solidFill>
                <a:srgbClr val="0033A0"/>
              </a:solidFill>
              <a:effectLst/>
              <a:uLnTx/>
              <a:uFillTx/>
              <a:latin typeface="Arial"/>
              <a:ea typeface="+mn-ea"/>
              <a:cs typeface="+mn-cs"/>
            </a:endParaRPr>
          </a:p>
          <a:p>
            <a:pPr marL="36576" marR="0" lvl="0" indent="0" algn="l" defTabSz="914400" rtl="0" eaLnBrk="1" fontAlgn="auto" latinLnBrk="0" hangingPunct="1">
              <a:lnSpc>
                <a:spcPct val="100000"/>
              </a:lnSpc>
              <a:spcBef>
                <a:spcPct val="20000"/>
              </a:spcBef>
              <a:spcAft>
                <a:spcPts val="0"/>
              </a:spcAft>
              <a:buClr>
                <a:srgbClr val="0033A0"/>
              </a:buClr>
              <a:buSzPct val="80000"/>
              <a:buFont typeface="Arial"/>
              <a:buNone/>
              <a:tabLst/>
              <a:defRPr/>
            </a:pPr>
            <a:endParaRPr kumimoji="0" lang="fr-CH" sz="2600" b="0" i="0" u="none" strike="noStrike" kern="1200" cap="none" spc="0" normalizeH="0" baseline="0" noProof="0" dirty="0">
              <a:ln>
                <a:noFill/>
              </a:ln>
              <a:solidFill>
                <a:srgbClr val="0033A0"/>
              </a:solidFill>
              <a:effectLst/>
              <a:uLnTx/>
              <a:uFillTx/>
              <a:latin typeface="Arial"/>
              <a:ea typeface="+mn-ea"/>
              <a:cs typeface="+mn-cs"/>
            </a:endParaRPr>
          </a:p>
          <a:p>
            <a:pPr marL="36576" marR="0" lvl="0" indent="0" algn="l" defTabSz="914400" rtl="0" eaLnBrk="1" fontAlgn="auto" latinLnBrk="0" hangingPunct="1">
              <a:lnSpc>
                <a:spcPct val="100000"/>
              </a:lnSpc>
              <a:spcBef>
                <a:spcPct val="20000"/>
              </a:spcBef>
              <a:spcAft>
                <a:spcPts val="0"/>
              </a:spcAft>
              <a:buClr>
                <a:srgbClr val="0033A0"/>
              </a:buClr>
              <a:buSzPct val="80000"/>
              <a:buFont typeface="Arial"/>
              <a:buNone/>
              <a:tabLst/>
              <a:defRPr/>
            </a:pPr>
            <a:endParaRPr kumimoji="0" lang="en-GB" sz="2600" b="0" i="0" u="none" strike="noStrike" kern="1200" cap="none" spc="0" normalizeH="0" baseline="0" noProof="0" dirty="0">
              <a:ln>
                <a:noFill/>
              </a:ln>
              <a:solidFill>
                <a:srgbClr val="0033A0"/>
              </a:solidFill>
              <a:effectLst/>
              <a:uLnTx/>
              <a:uFillTx/>
              <a:latin typeface="Arial"/>
              <a:ea typeface="+mn-ea"/>
              <a:cs typeface="+mn-cs"/>
            </a:endParaRPr>
          </a:p>
        </p:txBody>
      </p:sp>
      <p:sp>
        <p:nvSpPr>
          <p:cNvPr id="6" name="Content Placeholder 2">
            <a:extLst>
              <a:ext uri="{FF2B5EF4-FFF2-40B4-BE49-F238E27FC236}">
                <a16:creationId xmlns:a16="http://schemas.microsoft.com/office/drawing/2014/main" id="{C645061C-2CD9-4FAD-B760-1CB18D8F3FC2}"/>
              </a:ext>
            </a:extLst>
          </p:cNvPr>
          <p:cNvSpPr txBox="1">
            <a:spLocks/>
          </p:cNvSpPr>
          <p:nvPr/>
        </p:nvSpPr>
        <p:spPr>
          <a:xfrm>
            <a:off x="3979168" y="1891046"/>
            <a:ext cx="3707939" cy="4199290"/>
          </a:xfrm>
          <a:prstGeom prst="rect">
            <a:avLst/>
          </a:prstGeom>
        </p:spPr>
        <p:style>
          <a:lnRef idx="2">
            <a:schemeClr val="dk1"/>
          </a:lnRef>
          <a:fillRef idx="1">
            <a:schemeClr val="lt1"/>
          </a:fillRef>
          <a:effectRef idx="0">
            <a:schemeClr val="dk1"/>
          </a:effectRef>
          <a:fontRef idx="minor">
            <a:schemeClr val="dk1"/>
          </a:fontRef>
        </p:style>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marR="0" lvl="0" indent="0" algn="l" defTabSz="914400" rtl="0" eaLnBrk="1" fontAlgn="auto" latinLnBrk="0" hangingPunct="1">
              <a:lnSpc>
                <a:spcPct val="100000"/>
              </a:lnSpc>
              <a:spcBef>
                <a:spcPct val="20000"/>
              </a:spcBef>
              <a:spcAft>
                <a:spcPts val="0"/>
              </a:spcAft>
              <a:buClr>
                <a:srgbClr val="0033A0"/>
              </a:buClr>
              <a:buSzPct val="80000"/>
              <a:buFont typeface="Arial"/>
              <a:buNone/>
              <a:tabLst/>
              <a:defRPr/>
            </a:pPr>
            <a:r>
              <a:rPr kumimoji="0" lang="en-US" sz="2000" b="0" i="0" u="none" strike="noStrike" kern="1200" cap="none" spc="0" normalizeH="0" baseline="0" noProof="0" dirty="0">
                <a:ln>
                  <a:noFill/>
                </a:ln>
                <a:solidFill>
                  <a:srgbClr val="0033A0"/>
                </a:solidFill>
                <a:effectLst/>
                <a:uLnTx/>
                <a:uFillTx/>
                <a:latin typeface="Arial"/>
                <a:ea typeface="+mn-ea"/>
                <a:cs typeface="+mn-cs"/>
              </a:rPr>
              <a:t>X-band structures </a:t>
            </a:r>
          </a:p>
          <a:p>
            <a:pPr marL="36576" marR="0" lvl="0" indent="0" algn="l" defTabSz="914400" rtl="0" eaLnBrk="1" fontAlgn="auto" latinLnBrk="0" hangingPunct="1">
              <a:lnSpc>
                <a:spcPct val="100000"/>
              </a:lnSpc>
              <a:spcBef>
                <a:spcPct val="20000"/>
              </a:spcBef>
              <a:spcAft>
                <a:spcPts val="0"/>
              </a:spcAft>
              <a:buClr>
                <a:srgbClr val="0033A0"/>
              </a:buClr>
              <a:buSzPct val="80000"/>
              <a:buFont typeface="Arial"/>
              <a:buNone/>
              <a:tabLst/>
              <a:defRPr/>
            </a:pPr>
            <a:endParaRPr kumimoji="0" lang="en-US" sz="2600" b="0" i="0" u="none" strike="noStrike" kern="1200" cap="none" spc="0" normalizeH="0" baseline="0" noProof="0" dirty="0">
              <a:ln>
                <a:noFill/>
              </a:ln>
              <a:solidFill>
                <a:srgbClr val="0033A0"/>
              </a:solidFill>
              <a:effectLst/>
              <a:uLnTx/>
              <a:uFillTx/>
              <a:latin typeface="Arial"/>
              <a:ea typeface="+mn-ea"/>
              <a:cs typeface="+mn-cs"/>
            </a:endParaRPr>
          </a:p>
        </p:txBody>
      </p:sp>
      <p:pic>
        <p:nvPicPr>
          <p:cNvPr id="7" name="Picture 6">
            <a:extLst>
              <a:ext uri="{FF2B5EF4-FFF2-40B4-BE49-F238E27FC236}">
                <a16:creationId xmlns:a16="http://schemas.microsoft.com/office/drawing/2014/main" id="{F8193776-05A9-4E08-8C8D-55D0AD20B7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482" y="2361305"/>
            <a:ext cx="1897117" cy="1266062"/>
          </a:xfrm>
          <a:prstGeom prst="rect">
            <a:avLst/>
          </a:prstGeom>
        </p:spPr>
      </p:pic>
      <p:pic>
        <p:nvPicPr>
          <p:cNvPr id="8" name="Picture 7">
            <a:extLst>
              <a:ext uri="{FF2B5EF4-FFF2-40B4-BE49-F238E27FC236}">
                <a16:creationId xmlns:a16="http://schemas.microsoft.com/office/drawing/2014/main" id="{21C9C700-2FF4-47A0-8582-177D7D416F1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97030" y="4532969"/>
            <a:ext cx="1791950" cy="1454879"/>
          </a:xfrm>
          <a:prstGeom prst="rect">
            <a:avLst/>
          </a:prstGeom>
        </p:spPr>
      </p:pic>
      <p:sp>
        <p:nvSpPr>
          <p:cNvPr id="9" name="TextBox 8">
            <a:extLst>
              <a:ext uri="{FF2B5EF4-FFF2-40B4-BE49-F238E27FC236}">
                <a16:creationId xmlns:a16="http://schemas.microsoft.com/office/drawing/2014/main" id="{8A9FBF5C-665C-409C-BC1C-F57C2B2BE04C}"/>
              </a:ext>
            </a:extLst>
          </p:cNvPr>
          <p:cNvSpPr txBox="1"/>
          <p:nvPr/>
        </p:nvSpPr>
        <p:spPr>
          <a:xfrm>
            <a:off x="219456" y="3681444"/>
            <a:ext cx="27024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Proton therapy injector (in operation)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Artwork PIXE analysis (in construction, transportable)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Isotope production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33A0"/>
                </a:solidFill>
                <a:effectLst/>
                <a:uLnTx/>
                <a:uFillTx/>
                <a:latin typeface="Arial"/>
                <a:ea typeface="+mn-ea"/>
                <a:cs typeface="+mn-cs"/>
              </a:rPr>
              <a:t>Neutron </a:t>
            </a:r>
            <a:r>
              <a:rPr kumimoji="0" lang="fr-CH" sz="1200" b="0" i="0" u="none" strike="noStrike" kern="1200" cap="none" spc="0" normalizeH="0" baseline="0" noProof="0" dirty="0" err="1">
                <a:ln>
                  <a:noFill/>
                </a:ln>
                <a:solidFill>
                  <a:srgbClr val="0033A0"/>
                </a:solidFill>
                <a:effectLst/>
                <a:uLnTx/>
                <a:uFillTx/>
                <a:latin typeface="Arial"/>
                <a:ea typeface="+mn-ea"/>
                <a:cs typeface="+mn-cs"/>
              </a:rPr>
              <a:t>radiography</a:t>
            </a:r>
            <a:r>
              <a:rPr kumimoji="0" lang="fr-CH" sz="1200" b="0" i="0" u="none" strike="noStrike" kern="1200" cap="none" spc="0" normalizeH="0" baseline="0" noProof="0" dirty="0">
                <a:ln>
                  <a:noFill/>
                </a:ln>
                <a:solidFill>
                  <a:srgbClr val="0033A0"/>
                </a:solidFill>
                <a:effectLst/>
                <a:uLnTx/>
                <a:uFillTx/>
                <a:latin typeface="Arial"/>
                <a:ea typeface="+mn-ea"/>
                <a:cs typeface="+mn-cs"/>
              </a:rPr>
              <a:t> (</a:t>
            </a:r>
            <a:r>
              <a:rPr kumimoji="0" lang="fr-CH" sz="1200" b="0" i="0" u="none" strike="noStrike" kern="1200" cap="none" spc="0" normalizeH="0" baseline="0" noProof="0" dirty="0" err="1">
                <a:ln>
                  <a:noFill/>
                </a:ln>
                <a:solidFill>
                  <a:srgbClr val="0033A0"/>
                </a:solidFill>
                <a:effectLst/>
                <a:uLnTx/>
                <a:uFillTx/>
                <a:latin typeface="Arial"/>
                <a:ea typeface="+mn-ea"/>
                <a:cs typeface="+mn-cs"/>
              </a:rPr>
              <a:t>conceptual</a:t>
            </a:r>
            <a:r>
              <a:rPr kumimoji="0" lang="fr-CH" sz="1200" b="0" i="0" u="none" strike="noStrike" kern="1200" cap="none" spc="0" normalizeH="0" baseline="0" noProof="0" dirty="0">
                <a:ln>
                  <a:noFill/>
                </a:ln>
                <a:solidFill>
                  <a:srgbClr val="0033A0"/>
                </a:solidFill>
                <a:effectLst/>
                <a:uLnTx/>
                <a:uFillTx/>
                <a:latin typeface="Arial"/>
                <a:ea typeface="+mn-ea"/>
                <a:cs typeface="+mn-cs"/>
              </a:rPr>
              <a:t> stage)</a:t>
            </a:r>
            <a:endParaRPr kumimoji="0" lang="en-GB" sz="1200" b="0" i="0" u="none" strike="noStrike" kern="1200" cap="none" spc="0" normalizeH="0" baseline="0" noProof="0" dirty="0">
              <a:ln>
                <a:noFill/>
              </a:ln>
              <a:solidFill>
                <a:srgbClr val="0033A0"/>
              </a:solidFill>
              <a:effectLst/>
              <a:uLnTx/>
              <a:uFillTx/>
              <a:latin typeface="Arial"/>
              <a:ea typeface="+mn-ea"/>
              <a:cs typeface="+mn-cs"/>
            </a:endParaRPr>
          </a:p>
        </p:txBody>
      </p:sp>
      <p:pic>
        <p:nvPicPr>
          <p:cNvPr id="10" name="Picture 9">
            <a:extLst>
              <a:ext uri="{FF2B5EF4-FFF2-40B4-BE49-F238E27FC236}">
                <a16:creationId xmlns:a16="http://schemas.microsoft.com/office/drawing/2014/main" id="{7219E0EA-9CA0-48C0-B4D6-7EF8C14E7F3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9542" y="5044482"/>
            <a:ext cx="1899672" cy="997441"/>
          </a:xfrm>
          <a:prstGeom prst="rect">
            <a:avLst/>
          </a:prstGeom>
        </p:spPr>
      </p:pic>
      <p:sp>
        <p:nvSpPr>
          <p:cNvPr id="11" name="TextBox 10">
            <a:extLst>
              <a:ext uri="{FF2B5EF4-FFF2-40B4-BE49-F238E27FC236}">
                <a16:creationId xmlns:a16="http://schemas.microsoft.com/office/drawing/2014/main" id="{6F18F851-BC60-4511-89A0-28F98A8565E2}"/>
              </a:ext>
            </a:extLst>
          </p:cNvPr>
          <p:cNvSpPr txBox="1"/>
          <p:nvPr/>
        </p:nvSpPr>
        <p:spPr>
          <a:xfrm>
            <a:off x="2419193" y="2361305"/>
            <a:ext cx="12927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33A0"/>
                </a:solidFill>
                <a:effectLst/>
                <a:uLnTx/>
                <a:uFillTx/>
                <a:latin typeface="Arial"/>
                <a:ea typeface="+mn-ea"/>
                <a:cs typeface="+mn-cs"/>
              </a:rPr>
              <a:t>750 MHz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33A0"/>
                </a:solidFill>
                <a:effectLst/>
                <a:uLnTx/>
                <a:uFillTx/>
                <a:latin typeface="Arial"/>
                <a:ea typeface="+mn-ea"/>
                <a:cs typeface="+mn-cs"/>
              </a:rPr>
              <a:t>92 mm </a:t>
            </a:r>
            <a:r>
              <a:rPr kumimoji="0" lang="fr-CH" sz="1200" b="0" i="0" u="none" strike="noStrike" kern="1200" cap="none" spc="0" normalizeH="0" baseline="0" noProof="0" dirty="0" err="1">
                <a:ln>
                  <a:noFill/>
                </a:ln>
                <a:solidFill>
                  <a:srgbClr val="0033A0"/>
                </a:solidFill>
                <a:effectLst/>
                <a:uLnTx/>
                <a:uFillTx/>
                <a:latin typeface="Arial"/>
                <a:ea typeface="+mn-ea"/>
                <a:cs typeface="+mn-cs"/>
              </a:rPr>
              <a:t>diameter</a:t>
            </a:r>
            <a:endParaRPr kumimoji="0" lang="fr-CH" sz="1200" b="0" i="0"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33A0"/>
                </a:solidFill>
                <a:effectLst/>
                <a:uLnTx/>
                <a:uFillTx/>
                <a:latin typeface="Arial"/>
                <a:ea typeface="+mn-ea"/>
                <a:cs typeface="+mn-cs"/>
              </a:rPr>
              <a:t>2.5 MeV/m</a:t>
            </a:r>
          </a:p>
        </p:txBody>
      </p:sp>
      <p:sp>
        <p:nvSpPr>
          <p:cNvPr id="12" name="Content Placeholder 2">
            <a:extLst>
              <a:ext uri="{FF2B5EF4-FFF2-40B4-BE49-F238E27FC236}">
                <a16:creationId xmlns:a16="http://schemas.microsoft.com/office/drawing/2014/main" id="{2D2F94EE-E5D9-4581-B5D0-BD6E3E014C50}"/>
              </a:ext>
            </a:extLst>
          </p:cNvPr>
          <p:cNvSpPr txBox="1">
            <a:spLocks/>
          </p:cNvSpPr>
          <p:nvPr/>
        </p:nvSpPr>
        <p:spPr>
          <a:xfrm>
            <a:off x="7782701" y="1896709"/>
            <a:ext cx="3873271" cy="4199291"/>
          </a:xfrm>
          <a:prstGeom prst="rect">
            <a:avLst/>
          </a:prstGeom>
        </p:spPr>
        <p:style>
          <a:lnRef idx="2">
            <a:schemeClr val="dk1"/>
          </a:lnRef>
          <a:fillRef idx="1">
            <a:schemeClr val="lt1"/>
          </a:fillRef>
          <a:effectRef idx="0">
            <a:schemeClr val="dk1"/>
          </a:effectRef>
          <a:fontRef idx="minor">
            <a:schemeClr val="dk1"/>
          </a:fontRef>
        </p:style>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marR="0" lvl="0" indent="0" algn="l" defTabSz="914400" rtl="0" eaLnBrk="1" fontAlgn="auto" latinLnBrk="0" hangingPunct="1">
              <a:lnSpc>
                <a:spcPct val="100000"/>
              </a:lnSpc>
              <a:spcBef>
                <a:spcPct val="20000"/>
              </a:spcBef>
              <a:spcAft>
                <a:spcPts val="0"/>
              </a:spcAft>
              <a:buClr>
                <a:srgbClr val="0033A0"/>
              </a:buClr>
              <a:buSzPct val="80000"/>
              <a:buFont typeface="Arial"/>
              <a:buNone/>
              <a:tabLst/>
              <a:defRPr/>
            </a:pPr>
            <a:r>
              <a:rPr kumimoji="0" lang="en-US" sz="2000" b="0" i="0" u="none" strike="noStrike" kern="1200" cap="none" spc="0" normalizeH="0" baseline="0" noProof="0" dirty="0">
                <a:ln>
                  <a:noFill/>
                </a:ln>
                <a:solidFill>
                  <a:srgbClr val="0033A0"/>
                </a:solidFill>
                <a:effectLst/>
                <a:uLnTx/>
                <a:uFillTx/>
                <a:latin typeface="Arial"/>
                <a:ea typeface="+mn-ea"/>
                <a:cs typeface="+mn-cs"/>
              </a:rPr>
              <a:t>Compact accelerators for ion therapy</a:t>
            </a:r>
            <a:r>
              <a:rPr kumimoji="0" lang="en-US" sz="1800" b="0" i="0" u="none" strike="noStrike" kern="1200" cap="none" spc="0" normalizeH="0" baseline="0" noProof="0" dirty="0">
                <a:ln>
                  <a:noFill/>
                </a:ln>
                <a:solidFill>
                  <a:srgbClr val="0033A0"/>
                </a:solidFill>
                <a:effectLst/>
                <a:uLnTx/>
                <a:uFillTx/>
                <a:latin typeface="Arial"/>
                <a:ea typeface="+mn-ea"/>
                <a:cs typeface="+mn-cs"/>
              </a:rPr>
              <a:t> </a:t>
            </a:r>
            <a:endParaRPr kumimoji="0" lang="en-US" sz="2000" b="0" i="0" u="none" strike="noStrike" kern="1200" cap="none" spc="0" normalizeH="0" baseline="0" noProof="0" dirty="0">
              <a:ln>
                <a:noFill/>
              </a:ln>
              <a:solidFill>
                <a:srgbClr val="0033A0"/>
              </a:solidFill>
              <a:effectLst/>
              <a:uLnTx/>
              <a:uFillTx/>
              <a:latin typeface="Arial"/>
              <a:ea typeface="+mn-ea"/>
              <a:cs typeface="+mn-cs"/>
            </a:endParaRPr>
          </a:p>
          <a:p>
            <a:pPr marL="36576" marR="0" lvl="0" indent="0" algn="l" defTabSz="914400" rtl="0" eaLnBrk="1" fontAlgn="auto" latinLnBrk="0" hangingPunct="1">
              <a:lnSpc>
                <a:spcPct val="100000"/>
              </a:lnSpc>
              <a:spcBef>
                <a:spcPct val="20000"/>
              </a:spcBef>
              <a:spcAft>
                <a:spcPts val="0"/>
              </a:spcAft>
              <a:buClr>
                <a:srgbClr val="0033A0"/>
              </a:buClr>
              <a:buSzPct val="80000"/>
              <a:buFont typeface="Arial"/>
              <a:buNone/>
              <a:tabLst/>
              <a:defRPr/>
            </a:pPr>
            <a:endParaRPr kumimoji="0" lang="en-US" sz="2600" b="0" i="0" u="none" strike="noStrike" kern="1200" cap="none" spc="0" normalizeH="0" baseline="0" noProof="0" dirty="0">
              <a:ln>
                <a:noFill/>
              </a:ln>
              <a:solidFill>
                <a:srgbClr val="0033A0"/>
              </a:solidFill>
              <a:effectLst/>
              <a:uLnTx/>
              <a:uFillTx/>
              <a:latin typeface="Arial"/>
              <a:ea typeface="+mn-ea"/>
              <a:cs typeface="+mn-cs"/>
            </a:endParaRPr>
          </a:p>
          <a:p>
            <a:pPr marL="36576" marR="0" lvl="0" indent="0" algn="l" defTabSz="914400" rtl="0" eaLnBrk="1" fontAlgn="auto" latinLnBrk="0" hangingPunct="1">
              <a:lnSpc>
                <a:spcPct val="100000"/>
              </a:lnSpc>
              <a:spcBef>
                <a:spcPct val="20000"/>
              </a:spcBef>
              <a:spcAft>
                <a:spcPts val="0"/>
              </a:spcAft>
              <a:buClr>
                <a:srgbClr val="0033A0"/>
              </a:buClr>
              <a:buSzPct val="80000"/>
              <a:buFont typeface="Arial"/>
              <a:buNone/>
              <a:tabLst/>
              <a:defRPr/>
            </a:pPr>
            <a:endParaRPr kumimoji="0" lang="en-GB" sz="2600" b="0" i="0" u="none" strike="noStrike" kern="1200" cap="none" spc="0" normalizeH="0" baseline="0" noProof="0" dirty="0">
              <a:ln>
                <a:noFill/>
              </a:ln>
              <a:solidFill>
                <a:srgbClr val="0033A0"/>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934A78A3-5D2D-43A5-AE76-5BC24EB4BC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78335" y="3135776"/>
            <a:ext cx="959552" cy="1322050"/>
          </a:xfrm>
          <a:prstGeom prst="rect">
            <a:avLst/>
          </a:prstGeom>
        </p:spPr>
      </p:pic>
      <p:sp>
        <p:nvSpPr>
          <p:cNvPr id="14" name="TextBox 13">
            <a:extLst>
              <a:ext uri="{FF2B5EF4-FFF2-40B4-BE49-F238E27FC236}">
                <a16:creationId xmlns:a16="http://schemas.microsoft.com/office/drawing/2014/main" id="{4D6E55F5-10C9-496F-8A8B-45104734338E}"/>
              </a:ext>
            </a:extLst>
          </p:cNvPr>
          <p:cNvSpPr txBox="1"/>
          <p:nvPr/>
        </p:nvSpPr>
        <p:spPr>
          <a:xfrm>
            <a:off x="3979167" y="4124060"/>
            <a:ext cx="370793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err="1">
                <a:ln>
                  <a:noFill/>
                </a:ln>
                <a:solidFill>
                  <a:srgbClr val="0033A0"/>
                </a:solidFill>
                <a:effectLst/>
                <a:uLnTx/>
                <a:uFillTx/>
                <a:latin typeface="Arial"/>
                <a:ea typeface="+mn-ea"/>
                <a:cs typeface="+mn-cs"/>
              </a:rPr>
              <a:t>Developed</a:t>
            </a:r>
            <a:r>
              <a:rPr kumimoji="0" lang="fr-CH" sz="1200" b="0" i="0" u="none" strike="noStrike" kern="1200" cap="none" spc="0" normalizeH="0" baseline="0" noProof="0" dirty="0">
                <a:ln>
                  <a:noFill/>
                </a:ln>
                <a:solidFill>
                  <a:srgbClr val="0033A0"/>
                </a:solidFill>
                <a:effectLst/>
                <a:uLnTx/>
                <a:uFillTx/>
                <a:latin typeface="Arial"/>
                <a:ea typeface="+mn-ea"/>
                <a:cs typeface="+mn-cs"/>
              </a:rPr>
              <a:t> for CLIC, in </a:t>
            </a:r>
            <a:r>
              <a:rPr kumimoji="0" lang="fr-CH" sz="1200" b="0" i="0" u="none" strike="noStrike" kern="1200" cap="none" spc="0" normalizeH="0" baseline="0" noProof="0" dirty="0" err="1">
                <a:ln>
                  <a:noFill/>
                </a:ln>
                <a:solidFill>
                  <a:srgbClr val="0033A0"/>
                </a:solidFill>
                <a:effectLst/>
                <a:uLnTx/>
                <a:uFillTx/>
                <a:latin typeface="Arial"/>
                <a:ea typeface="+mn-ea"/>
                <a:cs typeface="+mn-cs"/>
              </a:rPr>
              <a:t>operation</a:t>
            </a:r>
            <a:r>
              <a:rPr kumimoji="0" lang="fr-CH" sz="1200" b="0" i="0" u="none" strike="noStrike" kern="1200" cap="none" spc="0" normalizeH="0" baseline="0" noProof="0" dirty="0">
                <a:ln>
                  <a:noFill/>
                </a:ln>
                <a:solidFill>
                  <a:srgbClr val="0033A0"/>
                </a:solidFill>
                <a:effectLst/>
                <a:uLnTx/>
                <a:uFillTx/>
                <a:latin typeface="Arial"/>
                <a:ea typeface="+mn-ea"/>
                <a:cs typeface="+mn-cs"/>
              </a:rPr>
              <a:t> at CLIC test stand</a:t>
            </a:r>
            <a:endParaRPr kumimoji="0" lang="en-GB" sz="1200" b="0" i="0"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 Compact XFEL (</a:t>
            </a:r>
            <a:r>
              <a:rPr kumimoji="0" lang="en-GB" sz="1200" b="0" i="0" u="none" strike="noStrike" kern="1200" cap="none" spc="0" normalizeH="0" baseline="0" noProof="0" dirty="0" err="1">
                <a:ln>
                  <a:noFill/>
                </a:ln>
                <a:solidFill>
                  <a:srgbClr val="0033A0"/>
                </a:solidFill>
                <a:effectLst/>
                <a:uLnTx/>
                <a:uFillTx/>
                <a:latin typeface="Arial"/>
                <a:ea typeface="+mn-ea"/>
                <a:cs typeface="+mn-cs"/>
              </a:rPr>
              <a:t>CompactLight</a:t>
            </a:r>
            <a:r>
              <a:rPr kumimoji="0" lang="en-GB" sz="1200" b="0" i="0" u="none" strike="noStrike" kern="1200" cap="none" spc="0" normalizeH="0" baseline="0" noProof="0" dirty="0">
                <a:ln>
                  <a:noFill/>
                </a:ln>
                <a:solidFill>
                  <a:srgbClr val="0033A0"/>
                </a:solidFill>
                <a:effectLst/>
                <a:uLnTx/>
                <a:uFillTx/>
                <a:latin typeface="Arial"/>
                <a:ea typeface="+mn-ea"/>
                <a:cs typeface="+mn-cs"/>
              </a:rPr>
              <a:t> Design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 VHEE and FLASH therapy linac (design)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33A0"/>
                </a:solidFill>
                <a:effectLst/>
                <a:uLnTx/>
                <a:uFillTx/>
                <a:latin typeface="Arial"/>
                <a:ea typeface="+mn-ea"/>
                <a:cs typeface="+mn-cs"/>
              </a:rPr>
              <a:t>- </a:t>
            </a:r>
            <a:r>
              <a:rPr kumimoji="0" lang="fr-CH" sz="1200" b="0" i="0" u="none" strike="noStrike" kern="1200" cap="none" spc="0" normalizeH="0" baseline="0" noProof="0" dirty="0" err="1">
                <a:ln>
                  <a:noFill/>
                </a:ln>
                <a:solidFill>
                  <a:srgbClr val="0033A0"/>
                </a:solidFill>
                <a:effectLst/>
                <a:uLnTx/>
                <a:uFillTx/>
                <a:latin typeface="Arial"/>
                <a:ea typeface="+mn-ea"/>
                <a:cs typeface="+mn-cs"/>
              </a:rPr>
              <a:t>SmartLight</a:t>
            </a:r>
            <a:r>
              <a:rPr kumimoji="0" lang="fr-CH" sz="1200" b="0" i="0" u="none" strike="noStrike" kern="1200" cap="none" spc="0" normalizeH="0" baseline="0" noProof="0" dirty="0">
                <a:ln>
                  <a:noFill/>
                </a:ln>
                <a:solidFill>
                  <a:srgbClr val="0033A0"/>
                </a:solidFill>
                <a:effectLst/>
                <a:uLnTx/>
                <a:uFillTx/>
                <a:latin typeface="Arial"/>
                <a:ea typeface="+mn-ea"/>
                <a:cs typeface="+mn-cs"/>
              </a:rPr>
              <a:t> (table top inverse Compton </a:t>
            </a:r>
            <a:r>
              <a:rPr kumimoji="0" lang="fr-CH" sz="1200" b="0" i="0" u="none" strike="noStrike" kern="1200" cap="none" spc="0" normalizeH="0" baseline="0" noProof="0" dirty="0" err="1">
                <a:ln>
                  <a:noFill/>
                </a:ln>
                <a:solidFill>
                  <a:srgbClr val="0033A0"/>
                </a:solidFill>
                <a:effectLst/>
                <a:uLnTx/>
                <a:uFillTx/>
                <a:latin typeface="Arial"/>
                <a:ea typeface="+mn-ea"/>
                <a:cs typeface="+mn-cs"/>
              </a:rPr>
              <a:t>scattering</a:t>
            </a:r>
            <a:r>
              <a:rPr kumimoji="0" lang="fr-CH" sz="1200" b="0" i="0" u="none" strike="noStrike" kern="1200" cap="none" spc="0" normalizeH="0" baseline="0" noProof="0" dirty="0">
                <a:ln>
                  <a:noFill/>
                </a:ln>
                <a:solidFill>
                  <a:srgbClr val="0033A0"/>
                </a:solidFill>
                <a:effectLst/>
                <a:uLnTx/>
                <a:uFillTx/>
                <a:latin typeface="Arial"/>
                <a:ea typeface="+mn-ea"/>
                <a:cs typeface="+mn-cs"/>
              </a:rPr>
              <a:t> light source, design)</a:t>
            </a:r>
            <a:endParaRPr kumimoji="0" lang="en-GB" sz="1200" b="0" i="0" u="none" strike="noStrike" kern="1200" cap="none" spc="0" normalizeH="0" baseline="0" noProof="0" dirty="0">
              <a:ln>
                <a:noFill/>
              </a:ln>
              <a:solidFill>
                <a:srgbClr val="0033A0"/>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B44C843E-460C-4A6F-9F4E-B7B245DA77E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25593" y="2355641"/>
            <a:ext cx="2621050" cy="1768419"/>
          </a:xfrm>
          <a:prstGeom prst="rect">
            <a:avLst/>
          </a:prstGeom>
        </p:spPr>
      </p:pic>
      <p:sp>
        <p:nvSpPr>
          <p:cNvPr id="16" name="TextBox 15">
            <a:extLst>
              <a:ext uri="{FF2B5EF4-FFF2-40B4-BE49-F238E27FC236}">
                <a16:creationId xmlns:a16="http://schemas.microsoft.com/office/drawing/2014/main" id="{4D6ABD00-6660-4950-8C01-765384C64E79}"/>
              </a:ext>
            </a:extLst>
          </p:cNvPr>
          <p:cNvSpPr txBox="1"/>
          <p:nvPr/>
        </p:nvSpPr>
        <p:spPr>
          <a:xfrm>
            <a:off x="6746643" y="2387089"/>
            <a:ext cx="1019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33A0"/>
                </a:solidFill>
                <a:effectLst/>
                <a:uLnTx/>
                <a:uFillTx/>
                <a:latin typeface="Arial"/>
                <a:ea typeface="+mn-ea"/>
                <a:cs typeface="+mn-cs"/>
              </a:rPr>
              <a:t>12 GHz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200" b="0" i="0" u="none" strike="noStrike" kern="1200" cap="none" spc="0" normalizeH="0" baseline="0" noProof="0" dirty="0">
                <a:ln>
                  <a:noFill/>
                </a:ln>
                <a:solidFill>
                  <a:srgbClr val="0033A0"/>
                </a:solidFill>
                <a:effectLst/>
                <a:uLnTx/>
                <a:uFillTx/>
                <a:latin typeface="Arial"/>
                <a:ea typeface="+mn-ea"/>
                <a:cs typeface="+mn-cs"/>
              </a:rPr>
              <a:t>100 MeV/m</a:t>
            </a:r>
          </a:p>
        </p:txBody>
      </p:sp>
      <p:pic>
        <p:nvPicPr>
          <p:cNvPr id="17" name="Picture 16">
            <a:extLst>
              <a:ext uri="{FF2B5EF4-FFF2-40B4-BE49-F238E27FC236}">
                <a16:creationId xmlns:a16="http://schemas.microsoft.com/office/drawing/2014/main" id="{F492DF7B-9864-45FA-809F-0C61019DCA1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53597" y="4965126"/>
            <a:ext cx="2043703" cy="1476287"/>
          </a:xfrm>
          <a:prstGeom prst="rect">
            <a:avLst/>
          </a:prstGeom>
        </p:spPr>
      </p:pic>
      <p:sp>
        <p:nvSpPr>
          <p:cNvPr id="18" name="TextBox 17">
            <a:extLst>
              <a:ext uri="{FF2B5EF4-FFF2-40B4-BE49-F238E27FC236}">
                <a16:creationId xmlns:a16="http://schemas.microsoft.com/office/drawing/2014/main" id="{A7464AC5-1A9D-4501-9F78-9120D1BA7188}"/>
              </a:ext>
            </a:extLst>
          </p:cNvPr>
          <p:cNvSpPr txBox="1"/>
          <p:nvPr/>
        </p:nvSpPr>
        <p:spPr>
          <a:xfrm>
            <a:off x="10272502" y="2695244"/>
            <a:ext cx="13098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Superconducting C-ion synchrotron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33A0"/>
                </a:solidFill>
                <a:effectLst/>
                <a:uLnTx/>
                <a:uFillTx/>
                <a:latin typeface="Arial"/>
                <a:ea typeface="+mn-ea"/>
                <a:cs typeface="+mn-cs"/>
              </a:rPr>
              <a:t>Bmax</a:t>
            </a:r>
            <a:r>
              <a:rPr kumimoji="0" lang="en-GB" sz="1200" b="0" i="0" u="none" strike="noStrike" kern="1200" cap="none" spc="0" normalizeH="0" baseline="0" noProof="0" dirty="0">
                <a:ln>
                  <a:noFill/>
                </a:ln>
                <a:solidFill>
                  <a:srgbClr val="0033A0"/>
                </a:solidFill>
                <a:effectLst/>
                <a:uLnTx/>
                <a:uFillTx/>
                <a:latin typeface="Arial"/>
                <a:ea typeface="+mn-ea"/>
                <a:cs typeface="+mn-cs"/>
              </a:rPr>
              <a:t> 3.5 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27m circumference</a:t>
            </a:r>
          </a:p>
        </p:txBody>
      </p:sp>
      <p:pic>
        <p:nvPicPr>
          <p:cNvPr id="20" name="Picture 19">
            <a:extLst>
              <a:ext uri="{FF2B5EF4-FFF2-40B4-BE49-F238E27FC236}">
                <a16:creationId xmlns:a16="http://schemas.microsoft.com/office/drawing/2014/main" id="{43FC4007-BCA5-45F4-A868-3FCEFA33DCF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71729" y="4763404"/>
            <a:ext cx="2443446" cy="1098273"/>
          </a:xfrm>
          <a:prstGeom prst="rect">
            <a:avLst/>
          </a:prstGeom>
        </p:spPr>
      </p:pic>
      <p:sp>
        <p:nvSpPr>
          <p:cNvPr id="22" name="TextBox 21">
            <a:extLst>
              <a:ext uri="{FF2B5EF4-FFF2-40B4-BE49-F238E27FC236}">
                <a16:creationId xmlns:a16="http://schemas.microsoft.com/office/drawing/2014/main" id="{7965ECCF-D31F-4A09-8508-0D31CE8B83E8}"/>
              </a:ext>
            </a:extLst>
          </p:cNvPr>
          <p:cNvSpPr txBox="1"/>
          <p:nvPr/>
        </p:nvSpPr>
        <p:spPr>
          <a:xfrm>
            <a:off x="8161120" y="4558607"/>
            <a:ext cx="22008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Folded C-ion linac,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Tot. length 53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33A0"/>
                </a:solidFill>
                <a:effectLst/>
                <a:uLnTx/>
                <a:uFillTx/>
                <a:latin typeface="Arial"/>
                <a:ea typeface="+mn-ea"/>
                <a:cs typeface="+mn-cs"/>
              </a:rPr>
              <a:t>Tot. RF power 260 MW</a:t>
            </a:r>
          </a:p>
        </p:txBody>
      </p:sp>
      <p:pic>
        <p:nvPicPr>
          <p:cNvPr id="23" name="Picture 22">
            <a:extLst>
              <a:ext uri="{FF2B5EF4-FFF2-40B4-BE49-F238E27FC236}">
                <a16:creationId xmlns:a16="http://schemas.microsoft.com/office/drawing/2014/main" id="{C3D1345A-94C7-47E3-8095-AD190F2D50D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83822" y="-16411"/>
            <a:ext cx="1821768" cy="1913481"/>
          </a:xfrm>
          <a:prstGeom prst="rect">
            <a:avLst/>
          </a:prstGeom>
        </p:spPr>
      </p:pic>
      <p:sp>
        <p:nvSpPr>
          <p:cNvPr id="24" name="TextBox 23">
            <a:extLst>
              <a:ext uri="{FF2B5EF4-FFF2-40B4-BE49-F238E27FC236}">
                <a16:creationId xmlns:a16="http://schemas.microsoft.com/office/drawing/2014/main" id="{74D1B54F-7951-4CEF-B90A-C2DE085C6096}"/>
              </a:ext>
            </a:extLst>
          </p:cNvPr>
          <p:cNvSpPr txBox="1"/>
          <p:nvPr/>
        </p:nvSpPr>
        <p:spPr>
          <a:xfrm>
            <a:off x="310366" y="1061597"/>
            <a:ext cx="8951168" cy="276999"/>
          </a:xfrm>
          <a:prstGeom prst="rect">
            <a:avLst/>
          </a:prstGeom>
        </p:spPr>
        <p:style>
          <a:lnRef idx="1">
            <a:schemeClr val="accent3"/>
          </a:lnRef>
          <a:fillRef idx="2">
            <a:schemeClr val="accent3"/>
          </a:fillRef>
          <a:effectRef idx="1">
            <a:schemeClr val="accent3"/>
          </a:effectRef>
          <a:fontRef idx="minor">
            <a:schemeClr val="dk1"/>
          </a:fontRef>
        </p:style>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A0"/>
                </a:solidFill>
                <a:effectLst/>
                <a:uLnTx/>
                <a:uFillTx/>
                <a:latin typeface="Arial"/>
                <a:ea typeface="+mn-ea"/>
                <a:cs typeface="+mn-cs"/>
              </a:rPr>
              <a:t>Important trend towards miniaturization of accelerators, for use in medicine and industry</a:t>
            </a:r>
          </a:p>
        </p:txBody>
      </p:sp>
      <p:sp>
        <p:nvSpPr>
          <p:cNvPr id="25" name="TextBox 24">
            <a:extLst>
              <a:ext uri="{FF2B5EF4-FFF2-40B4-BE49-F238E27FC236}">
                <a16:creationId xmlns:a16="http://schemas.microsoft.com/office/drawing/2014/main" id="{5F6A2218-B1F5-41B6-844E-1EF16022D49C}"/>
              </a:ext>
            </a:extLst>
          </p:cNvPr>
          <p:cNvSpPr txBox="1"/>
          <p:nvPr/>
        </p:nvSpPr>
        <p:spPr>
          <a:xfrm>
            <a:off x="310366" y="1459109"/>
            <a:ext cx="7553350"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33A0"/>
                </a:solidFill>
                <a:effectLst/>
                <a:uLnTx/>
                <a:uFillTx/>
                <a:latin typeface="Arial"/>
                <a:ea typeface="+mn-ea"/>
                <a:cs typeface="+mn-cs"/>
              </a:rPr>
              <a:t>Here are presented only three examples of recent developments at CERN</a:t>
            </a:r>
            <a:r>
              <a:rPr kumimoji="0" lang="fr-CH" sz="1800" b="0" i="0" u="none" strike="noStrike" kern="1200" cap="none" spc="0" normalizeH="0" baseline="0" noProof="0" dirty="0">
                <a:ln>
                  <a:noFill/>
                </a:ln>
                <a:solidFill>
                  <a:srgbClr val="0033A0"/>
                </a:solidFill>
                <a:effectLst/>
                <a:uLnTx/>
                <a:uFillTx/>
                <a:latin typeface="Arial"/>
                <a:ea typeface="+mn-ea"/>
                <a:cs typeface="+mn-cs"/>
              </a:rPr>
              <a:t>:</a:t>
            </a:r>
            <a:endParaRPr kumimoji="0" lang="en-GB" sz="1800" b="0" i="0" u="none" strike="noStrike" kern="1200" cap="none" spc="0" normalizeH="0" baseline="0" noProof="0" dirty="0">
              <a:ln>
                <a:noFill/>
              </a:ln>
              <a:solidFill>
                <a:srgbClr val="0033A0"/>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070BBC7F-EDA6-0721-FFE1-54BC89132E06}"/>
              </a:ext>
            </a:extLst>
          </p:cNvPr>
          <p:cNvGrpSpPr/>
          <p:nvPr/>
        </p:nvGrpSpPr>
        <p:grpSpPr>
          <a:xfrm>
            <a:off x="8003757" y="2768093"/>
            <a:ext cx="2083344" cy="1718547"/>
            <a:chOff x="81930" y="1221499"/>
            <a:chExt cx="5054624" cy="3085211"/>
          </a:xfrm>
        </p:grpSpPr>
        <p:pic>
          <p:nvPicPr>
            <p:cNvPr id="19" name="Picture 18">
              <a:extLst>
                <a:ext uri="{FF2B5EF4-FFF2-40B4-BE49-F238E27FC236}">
                  <a16:creationId xmlns:a16="http://schemas.microsoft.com/office/drawing/2014/main" id="{0FE77B7D-C47C-CF2D-E2BE-EE84ABC1094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930" y="1221499"/>
              <a:ext cx="5054624" cy="3085211"/>
            </a:xfrm>
            <a:prstGeom prst="rect">
              <a:avLst/>
            </a:prstGeom>
          </p:spPr>
        </p:pic>
        <p:pic>
          <p:nvPicPr>
            <p:cNvPr id="26" name="Picture 25">
              <a:extLst>
                <a:ext uri="{FF2B5EF4-FFF2-40B4-BE49-F238E27FC236}">
                  <a16:creationId xmlns:a16="http://schemas.microsoft.com/office/drawing/2014/main" id="{326F0A39-6C07-F5AD-D24B-EA1C1F749249}"/>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63042" y="3152776"/>
              <a:ext cx="338997" cy="352378"/>
            </a:xfrm>
            <a:prstGeom prst="rect">
              <a:avLst/>
            </a:prstGeom>
          </p:spPr>
        </p:pic>
        <p:pic>
          <p:nvPicPr>
            <p:cNvPr id="27" name="Picture 26">
              <a:extLst>
                <a:ext uri="{FF2B5EF4-FFF2-40B4-BE49-F238E27FC236}">
                  <a16:creationId xmlns:a16="http://schemas.microsoft.com/office/drawing/2014/main" id="{43F7D3A1-56FF-1D40-71EE-465135795FA7}"/>
                </a:ext>
              </a:extLst>
            </p:cNvPr>
            <p:cNvPicPr>
              <a:picLocks noChangeAspect="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32349" y="3166156"/>
              <a:ext cx="338997" cy="352378"/>
            </a:xfrm>
            <a:prstGeom prst="rect">
              <a:avLst/>
            </a:prstGeom>
          </p:spPr>
        </p:pic>
      </p:grpSp>
    </p:spTree>
    <p:extLst>
      <p:ext uri="{BB962C8B-B14F-4D97-AF65-F5344CB8AC3E}">
        <p14:creationId xmlns:p14="http://schemas.microsoft.com/office/powerpoint/2010/main" val="2719510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AA941-49D4-44D3-BEFB-601737C7E6A9}"/>
              </a:ext>
            </a:extLst>
          </p:cNvPr>
          <p:cNvSpPr>
            <a:spLocks noGrp="1"/>
          </p:cNvSpPr>
          <p:nvPr>
            <p:ph type="title"/>
          </p:nvPr>
        </p:nvSpPr>
        <p:spPr>
          <a:xfrm>
            <a:off x="1287782" y="3651736"/>
            <a:ext cx="3337522" cy="1426632"/>
          </a:xfrm>
        </p:spPr>
        <p:txBody>
          <a:bodyPr/>
          <a:lstStyle/>
          <a:p>
            <a:r>
              <a:rPr lang="en-GB"/>
              <a:t>Accelerators for energy</a:t>
            </a:r>
          </a:p>
        </p:txBody>
      </p:sp>
      <p:sp>
        <p:nvSpPr>
          <p:cNvPr id="4" name="Slide Number Placeholder 3">
            <a:extLst>
              <a:ext uri="{FF2B5EF4-FFF2-40B4-BE49-F238E27FC236}">
                <a16:creationId xmlns:a16="http://schemas.microsoft.com/office/drawing/2014/main" id="{A34798EE-2D9A-4EB3-AB62-BA2C59E740FB}"/>
              </a:ext>
            </a:extLst>
          </p:cNvPr>
          <p:cNvSpPr>
            <a:spLocks noGrp="1"/>
          </p:cNvSpPr>
          <p:nvPr>
            <p:ph type="sldNum" sz="quarter" idx="4"/>
          </p:nvPr>
        </p:nvSpPr>
        <p:spPr/>
        <p:txBody>
          <a:bodyPr/>
          <a:lstStyle/>
          <a:p>
            <a:fld id="{17918391-D411-FE40-AAD7-861AE5233E0E}" type="slidenum">
              <a:rPr lang="en-US" smtClean="0"/>
              <a:pPr/>
              <a:t>29</a:t>
            </a:fld>
            <a:endParaRPr lang="en-US" dirty="0"/>
          </a:p>
        </p:txBody>
      </p:sp>
      <p:pic>
        <p:nvPicPr>
          <p:cNvPr id="5" name="Picture 4">
            <a:extLst>
              <a:ext uri="{FF2B5EF4-FFF2-40B4-BE49-F238E27FC236}">
                <a16:creationId xmlns:a16="http://schemas.microsoft.com/office/drawing/2014/main" id="{D00C3755-A6E9-4CB3-8BC6-51A199535544}"/>
              </a:ext>
            </a:extLst>
          </p:cNvPr>
          <p:cNvPicPr>
            <a:picLocks noChangeAspect="1"/>
          </p:cNvPicPr>
          <p:nvPr/>
        </p:nvPicPr>
        <p:blipFill>
          <a:blip r:embed="rId2"/>
          <a:stretch>
            <a:fillRect/>
          </a:stretch>
        </p:blipFill>
        <p:spPr>
          <a:xfrm>
            <a:off x="5278766" y="1692490"/>
            <a:ext cx="6046211" cy="3385878"/>
          </a:xfrm>
          <a:prstGeom prst="rect">
            <a:avLst/>
          </a:prstGeom>
        </p:spPr>
      </p:pic>
    </p:spTree>
    <p:extLst>
      <p:ext uri="{BB962C8B-B14F-4D97-AF65-F5344CB8AC3E}">
        <p14:creationId xmlns:p14="http://schemas.microsoft.com/office/powerpoint/2010/main" val="197115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81E7-4083-4121-9957-1AF31A2C8BAD}"/>
              </a:ext>
            </a:extLst>
          </p:cNvPr>
          <p:cNvSpPr>
            <a:spLocks noGrp="1"/>
          </p:cNvSpPr>
          <p:nvPr>
            <p:ph type="title"/>
          </p:nvPr>
        </p:nvSpPr>
        <p:spPr>
          <a:xfrm>
            <a:off x="0" y="1"/>
            <a:ext cx="12192000" cy="820270"/>
          </a:xfrm>
        </p:spPr>
        <p:txBody>
          <a:bodyPr/>
          <a:lstStyle/>
          <a:p>
            <a:r>
              <a:rPr lang="en-GB" sz="4000" dirty="0"/>
              <a:t>Particle Accelerators can concentrate energy</a:t>
            </a:r>
          </a:p>
        </p:txBody>
      </p:sp>
      <p:sp>
        <p:nvSpPr>
          <p:cNvPr id="4" name="Slide Number Placeholder 3">
            <a:extLst>
              <a:ext uri="{FF2B5EF4-FFF2-40B4-BE49-F238E27FC236}">
                <a16:creationId xmlns:a16="http://schemas.microsoft.com/office/drawing/2014/main" id="{BCE12F94-05F8-46B4-B888-736AA049A47F}"/>
              </a:ext>
            </a:extLst>
          </p:cNvPr>
          <p:cNvSpPr>
            <a:spLocks noGrp="1"/>
          </p:cNvSpPr>
          <p:nvPr>
            <p:ph type="sldNum" sz="quarter" idx="4"/>
          </p:nvPr>
        </p:nvSpPr>
        <p:spPr/>
        <p:txBody>
          <a:bodyPr/>
          <a:lstStyle/>
          <a:p>
            <a:fld id="{17918391-D411-FE40-AAD7-861AE5233E0E}" type="slidenum">
              <a:rPr lang="en-US" smtClean="0"/>
              <a:pPr/>
              <a:t>3</a:t>
            </a:fld>
            <a:endParaRPr lang="en-US" dirty="0"/>
          </a:p>
        </p:txBody>
      </p:sp>
      <p:pic>
        <p:nvPicPr>
          <p:cNvPr id="5" name="Picture 4">
            <a:extLst>
              <a:ext uri="{FF2B5EF4-FFF2-40B4-BE49-F238E27FC236}">
                <a16:creationId xmlns:a16="http://schemas.microsoft.com/office/drawing/2014/main" id="{F9CCAD72-2DBC-4745-9A4B-0CA1355CD1B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634611" y="3977857"/>
            <a:ext cx="2112160" cy="1467851"/>
          </a:xfrm>
          <a:prstGeom prst="rect">
            <a:avLst/>
          </a:prstGeom>
        </p:spPr>
      </p:pic>
      <p:cxnSp>
        <p:nvCxnSpPr>
          <p:cNvPr id="8" name="Straight Arrow Connector 7">
            <a:extLst>
              <a:ext uri="{FF2B5EF4-FFF2-40B4-BE49-F238E27FC236}">
                <a16:creationId xmlns:a16="http://schemas.microsoft.com/office/drawing/2014/main" id="{ABD78839-02F9-4BCB-9532-3815F000394D}"/>
              </a:ext>
            </a:extLst>
          </p:cNvPr>
          <p:cNvCxnSpPr>
            <a:cxnSpLocks/>
          </p:cNvCxnSpPr>
          <p:nvPr/>
        </p:nvCxnSpPr>
        <p:spPr>
          <a:xfrm>
            <a:off x="6892385" y="4659495"/>
            <a:ext cx="2742226" cy="0"/>
          </a:xfrm>
          <a:prstGeom prst="straightConnector1">
            <a:avLst/>
          </a:prstGeom>
          <a:ln>
            <a:solidFill>
              <a:schemeClr val="accent6">
                <a:lumMod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C581942-14AA-49FE-ABBF-E8EB45D52993}"/>
              </a:ext>
            </a:extLst>
          </p:cNvPr>
          <p:cNvSpPr txBox="1"/>
          <p:nvPr/>
        </p:nvSpPr>
        <p:spPr>
          <a:xfrm>
            <a:off x="4234879" y="2317193"/>
            <a:ext cx="7509188" cy="923330"/>
          </a:xfrm>
          <a:prstGeom prst="rect">
            <a:avLst/>
          </a:prstGeom>
          <a:noFill/>
        </p:spPr>
        <p:txBody>
          <a:bodyPr wrap="square" rtlCol="0">
            <a:spAutoFit/>
          </a:bodyPr>
          <a:lstStyle/>
          <a:p>
            <a:r>
              <a:rPr lang="en-US" sz="2000" dirty="0"/>
              <a:t>When we extract particles from an atom and we accelerate them, we concentrate </a:t>
            </a:r>
            <a:r>
              <a:rPr lang="en-US" sz="2000" b="1" dirty="0">
                <a:solidFill>
                  <a:srgbClr val="FF0000"/>
                </a:solidFill>
              </a:rPr>
              <a:t>enormous amounts of energy in tiny volumes</a:t>
            </a:r>
          </a:p>
          <a:p>
            <a:endParaRPr lang="en-US" sz="1200" dirty="0"/>
          </a:p>
        </p:txBody>
      </p:sp>
      <p:sp>
        <p:nvSpPr>
          <p:cNvPr id="14" name="Oval 13">
            <a:extLst>
              <a:ext uri="{FF2B5EF4-FFF2-40B4-BE49-F238E27FC236}">
                <a16:creationId xmlns:a16="http://schemas.microsoft.com/office/drawing/2014/main" id="{5AB314BA-6069-4E92-B138-842C4D97B78A}"/>
              </a:ext>
            </a:extLst>
          </p:cNvPr>
          <p:cNvSpPr/>
          <p:nvPr/>
        </p:nvSpPr>
        <p:spPr>
          <a:xfrm>
            <a:off x="6442633" y="4567858"/>
            <a:ext cx="173736" cy="18327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5" name="TextBox 14">
            <a:extLst>
              <a:ext uri="{FF2B5EF4-FFF2-40B4-BE49-F238E27FC236}">
                <a16:creationId xmlns:a16="http://schemas.microsoft.com/office/drawing/2014/main" id="{202DAE45-F56F-4E9E-8373-3A521D9E5225}"/>
              </a:ext>
            </a:extLst>
          </p:cNvPr>
          <p:cNvSpPr txBox="1"/>
          <p:nvPr/>
        </p:nvSpPr>
        <p:spPr>
          <a:xfrm>
            <a:off x="6190287" y="4233727"/>
            <a:ext cx="675185" cy="300082"/>
          </a:xfrm>
          <a:prstGeom prst="rect">
            <a:avLst/>
          </a:prstGeom>
          <a:noFill/>
        </p:spPr>
        <p:txBody>
          <a:bodyPr wrap="none" rtlCol="0">
            <a:spAutoFit/>
          </a:bodyPr>
          <a:lstStyle/>
          <a:p>
            <a:r>
              <a:rPr lang="fr-CH" sz="1350" i="1" dirty="0"/>
              <a:t>proton</a:t>
            </a:r>
            <a:endParaRPr lang="en-GB" sz="1350" i="1" dirty="0"/>
          </a:p>
        </p:txBody>
      </p:sp>
      <p:pic>
        <p:nvPicPr>
          <p:cNvPr id="27" name="Picture 26">
            <a:extLst>
              <a:ext uri="{FF2B5EF4-FFF2-40B4-BE49-F238E27FC236}">
                <a16:creationId xmlns:a16="http://schemas.microsoft.com/office/drawing/2014/main" id="{607AD3A9-69CC-416B-A6EC-F8F3E46D6E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6175" y="3774053"/>
            <a:ext cx="1554211" cy="1165659"/>
          </a:xfrm>
          <a:prstGeom prst="rect">
            <a:avLst/>
          </a:prstGeom>
        </p:spPr>
      </p:pic>
      <p:cxnSp>
        <p:nvCxnSpPr>
          <p:cNvPr id="30" name="Straight Arrow Connector 29">
            <a:extLst>
              <a:ext uri="{FF2B5EF4-FFF2-40B4-BE49-F238E27FC236}">
                <a16:creationId xmlns:a16="http://schemas.microsoft.com/office/drawing/2014/main" id="{7F14DF95-2D6C-4AE6-ABDC-11B35CA03029}"/>
              </a:ext>
            </a:extLst>
          </p:cNvPr>
          <p:cNvCxnSpPr>
            <a:cxnSpLocks/>
          </p:cNvCxnSpPr>
          <p:nvPr/>
        </p:nvCxnSpPr>
        <p:spPr>
          <a:xfrm>
            <a:off x="5932498" y="4659495"/>
            <a:ext cx="384623" cy="0"/>
          </a:xfrm>
          <a:prstGeom prst="straightConnector1">
            <a:avLst/>
          </a:prstGeom>
          <a:ln>
            <a:solidFill>
              <a:schemeClr val="accent6">
                <a:lumMod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E59380D-7DD1-48E6-A66F-5DBA6EEE1803}"/>
              </a:ext>
            </a:extLst>
          </p:cNvPr>
          <p:cNvSpPr txBox="1"/>
          <p:nvPr/>
        </p:nvSpPr>
        <p:spPr>
          <a:xfrm>
            <a:off x="0" y="880456"/>
            <a:ext cx="12192000" cy="699404"/>
          </a:xfrm>
          <a:prstGeom prst="rect">
            <a:avLst/>
          </a:prstGeom>
        </p:spPr>
        <p:style>
          <a:lnRef idx="1">
            <a:schemeClr val="accent3"/>
          </a:lnRef>
          <a:fillRef idx="2">
            <a:schemeClr val="accent3"/>
          </a:fillRef>
          <a:effectRef idx="1">
            <a:schemeClr val="accent3"/>
          </a:effectRef>
          <a:fontRef idx="minor">
            <a:schemeClr val="dk1"/>
          </a:fontRef>
        </p:style>
        <p:txBody>
          <a:bodyPr wrap="square" lIns="144000" tIns="72000" rIns="144000" bIns="72000" rtlCol="0">
            <a:spAutoFit/>
          </a:bodyPr>
          <a:lstStyle/>
          <a:p>
            <a:pPr algn="r"/>
            <a:r>
              <a:rPr lang="en-GB" dirty="0"/>
              <a:t>A particle accelerator is an instrument capable of concentrating large amounts of energy at subatomic scale, to be used for applications in science, medicine, and industry </a:t>
            </a:r>
            <a:endParaRPr lang="en-GB" sz="1400" dirty="0"/>
          </a:p>
        </p:txBody>
      </p:sp>
      <p:pic>
        <p:nvPicPr>
          <p:cNvPr id="17" name="Picture 16" descr="A picture containing building, brick, outdoor, stone&#10;&#10;Description automatically generated">
            <a:extLst>
              <a:ext uri="{FF2B5EF4-FFF2-40B4-BE49-F238E27FC236}">
                <a16:creationId xmlns:a16="http://schemas.microsoft.com/office/drawing/2014/main" id="{39CE0377-DDD0-4B90-80CF-A60B59887E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79860"/>
            <a:ext cx="3801349" cy="4751687"/>
          </a:xfrm>
          <a:prstGeom prst="rect">
            <a:avLst/>
          </a:prstGeom>
        </p:spPr>
      </p:pic>
      <p:sp>
        <p:nvSpPr>
          <p:cNvPr id="12" name="TextBox 11">
            <a:extLst>
              <a:ext uri="{FF2B5EF4-FFF2-40B4-BE49-F238E27FC236}">
                <a16:creationId xmlns:a16="http://schemas.microsoft.com/office/drawing/2014/main" id="{23AC4234-B7C9-4C4B-90AC-0AAF473EF9A2}"/>
              </a:ext>
            </a:extLst>
          </p:cNvPr>
          <p:cNvSpPr txBox="1"/>
          <p:nvPr/>
        </p:nvSpPr>
        <p:spPr>
          <a:xfrm>
            <a:off x="157740" y="1755126"/>
            <a:ext cx="3485867" cy="715578"/>
          </a:xfrm>
          <a:prstGeom prst="rect">
            <a:avLst/>
          </a:prstGeom>
          <a:ln/>
        </p:spPr>
        <p:style>
          <a:lnRef idx="1">
            <a:schemeClr val="accent1"/>
          </a:lnRef>
          <a:fillRef idx="3">
            <a:schemeClr val="accent1"/>
          </a:fillRef>
          <a:effectRef idx="2">
            <a:schemeClr val="accent1"/>
          </a:effectRef>
          <a:fontRef idx="minor">
            <a:schemeClr val="lt1"/>
          </a:fontRef>
        </p:style>
        <p:txBody>
          <a:bodyPr rot="0" spcFirstLastPara="1" vertOverflow="overflow" horzOverflow="overflow" vert="horz" wrap="square" lIns="34289" tIns="34289" rIns="34289" bIns="34289" numCol="1" spcCol="38100" rtlCol="0" anchor="t">
            <a:spAutoFit/>
          </a:bodyPr>
          <a:lstStyle/>
          <a:p>
            <a:pPr defTabSz="685800"/>
            <a:r>
              <a:rPr lang="en-US" sz="1400" dirty="0"/>
              <a:t>Particle accelerators are our door to access the subatomic dimension… to study and exploit the atom and its components</a:t>
            </a:r>
            <a:endParaRPr lang="en-GB" sz="1400" dirty="0"/>
          </a:p>
        </p:txBody>
      </p:sp>
    </p:spTree>
    <p:extLst>
      <p:ext uri="{BB962C8B-B14F-4D97-AF65-F5344CB8AC3E}">
        <p14:creationId xmlns:p14="http://schemas.microsoft.com/office/powerpoint/2010/main" val="462383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B6A0E-36B7-4D48-BE45-F41DAEBD2BA2}"/>
              </a:ext>
            </a:extLst>
          </p:cNvPr>
          <p:cNvSpPr>
            <a:spLocks noGrp="1"/>
          </p:cNvSpPr>
          <p:nvPr>
            <p:ph type="title"/>
          </p:nvPr>
        </p:nvSpPr>
        <p:spPr>
          <a:xfrm>
            <a:off x="0" y="-1"/>
            <a:ext cx="12192000" cy="834501"/>
          </a:xfrm>
        </p:spPr>
        <p:txBody>
          <a:bodyPr/>
          <a:lstStyle/>
          <a:p>
            <a:r>
              <a:rPr lang="fr-CH" dirty="0" err="1"/>
              <a:t>Accelerators</a:t>
            </a:r>
            <a:r>
              <a:rPr lang="fr-CH" dirty="0"/>
              <a:t> </a:t>
            </a:r>
            <a:r>
              <a:rPr lang="fr-CH" dirty="0" err="1"/>
              <a:t>addressing</a:t>
            </a:r>
            <a:r>
              <a:rPr lang="fr-CH" dirty="0"/>
              <a:t> the issues of </a:t>
            </a:r>
            <a:r>
              <a:rPr lang="fr-CH" dirty="0" err="1"/>
              <a:t>nuclear</a:t>
            </a:r>
            <a:r>
              <a:rPr lang="fr-CH" dirty="0"/>
              <a:t> power</a:t>
            </a:r>
            <a:endParaRPr lang="en-GB" dirty="0"/>
          </a:p>
        </p:txBody>
      </p:sp>
      <p:sp>
        <p:nvSpPr>
          <p:cNvPr id="4" name="Slide Number Placeholder 3">
            <a:extLst>
              <a:ext uri="{FF2B5EF4-FFF2-40B4-BE49-F238E27FC236}">
                <a16:creationId xmlns:a16="http://schemas.microsoft.com/office/drawing/2014/main" id="{70C06117-9093-4795-96CA-8C4DBFA5B29A}"/>
              </a:ext>
            </a:extLst>
          </p:cNvPr>
          <p:cNvSpPr>
            <a:spLocks noGrp="1"/>
          </p:cNvSpPr>
          <p:nvPr>
            <p:ph type="sldNum" sz="quarter" idx="4"/>
          </p:nvPr>
        </p:nvSpPr>
        <p:spPr/>
        <p:txBody>
          <a:bodyPr/>
          <a:lstStyle/>
          <a:p>
            <a:fld id="{17918391-D411-FE40-AAD7-861AE5233E0E}" type="slidenum">
              <a:rPr lang="en-US" smtClean="0"/>
              <a:pPr/>
              <a:t>30</a:t>
            </a:fld>
            <a:endParaRPr lang="en-US" dirty="0"/>
          </a:p>
        </p:txBody>
      </p:sp>
      <p:pic>
        <p:nvPicPr>
          <p:cNvPr id="5" name="Picture 4">
            <a:extLst>
              <a:ext uri="{FF2B5EF4-FFF2-40B4-BE49-F238E27FC236}">
                <a16:creationId xmlns:a16="http://schemas.microsoft.com/office/drawing/2014/main" id="{1DC164D8-8830-4302-9C37-24AAB4D85C32}"/>
              </a:ext>
            </a:extLst>
          </p:cNvPr>
          <p:cNvPicPr>
            <a:picLocks noChangeAspect="1"/>
          </p:cNvPicPr>
          <p:nvPr/>
        </p:nvPicPr>
        <p:blipFill>
          <a:blip r:embed="rId2"/>
          <a:stretch>
            <a:fillRect/>
          </a:stretch>
        </p:blipFill>
        <p:spPr>
          <a:xfrm>
            <a:off x="0" y="2900856"/>
            <a:ext cx="6451894" cy="3381092"/>
          </a:xfrm>
          <a:prstGeom prst="rect">
            <a:avLst/>
          </a:prstGeom>
        </p:spPr>
      </p:pic>
      <p:sp>
        <p:nvSpPr>
          <p:cNvPr id="6" name="TextBox 5">
            <a:extLst>
              <a:ext uri="{FF2B5EF4-FFF2-40B4-BE49-F238E27FC236}">
                <a16:creationId xmlns:a16="http://schemas.microsoft.com/office/drawing/2014/main" id="{C5AACC27-FCBC-4D8D-B09E-0B3525F2FF8D}"/>
              </a:ext>
            </a:extLst>
          </p:cNvPr>
          <p:cNvSpPr txBox="1"/>
          <p:nvPr/>
        </p:nvSpPr>
        <p:spPr>
          <a:xfrm>
            <a:off x="699988" y="1183835"/>
            <a:ext cx="4364510" cy="1484234"/>
          </a:xfrm>
          <a:prstGeom prst="rect">
            <a:avLst/>
          </a:prstGeom>
        </p:spPr>
        <p:style>
          <a:lnRef idx="2">
            <a:schemeClr val="accent3"/>
          </a:lnRef>
          <a:fillRef idx="1">
            <a:schemeClr val="lt1"/>
          </a:fillRef>
          <a:effectRef idx="0">
            <a:schemeClr val="accent3"/>
          </a:effectRef>
          <a:fontRef idx="minor">
            <a:schemeClr val="dk1"/>
          </a:fontRef>
        </p:style>
        <p:txBody>
          <a:bodyPr wrap="none" lIns="72000" tIns="72000" rIns="72000" bIns="72000" rtlCol="0">
            <a:spAutoFit/>
          </a:bodyPr>
          <a:lstStyle/>
          <a:p>
            <a:pPr algn="l">
              <a:spcBef>
                <a:spcPts val="600"/>
              </a:spcBef>
            </a:pPr>
            <a:r>
              <a:rPr lang="en-GB" dirty="0"/>
              <a:t>Main public concerns with nuclear power:</a:t>
            </a:r>
          </a:p>
          <a:p>
            <a:pPr marL="342900" indent="-342900" algn="l">
              <a:spcBef>
                <a:spcPts val="600"/>
              </a:spcBef>
              <a:buFont typeface="+mj-lt"/>
              <a:buAutoNum type="arabicPeriod"/>
            </a:pPr>
            <a:r>
              <a:rPr lang="en-GB" dirty="0"/>
              <a:t>Risk of critical accidents</a:t>
            </a:r>
          </a:p>
          <a:p>
            <a:pPr marL="342900" indent="-342900" algn="l">
              <a:spcBef>
                <a:spcPts val="600"/>
              </a:spcBef>
              <a:buFont typeface="+mj-lt"/>
              <a:buAutoNum type="arabicPeriod"/>
            </a:pPr>
            <a:r>
              <a:rPr lang="en-GB" dirty="0"/>
              <a:t>Long-term waste disposal</a:t>
            </a:r>
          </a:p>
          <a:p>
            <a:pPr marL="342900" indent="-342900" algn="l">
              <a:spcBef>
                <a:spcPts val="600"/>
              </a:spcBef>
              <a:buFont typeface="+mj-lt"/>
              <a:buAutoNum type="arabicPeriod"/>
            </a:pPr>
            <a:r>
              <a:rPr lang="en-GB" dirty="0"/>
              <a:t>Risk of nuclear proliferation</a:t>
            </a:r>
          </a:p>
        </p:txBody>
      </p:sp>
      <p:sp>
        <p:nvSpPr>
          <p:cNvPr id="7" name="TextBox 6">
            <a:extLst>
              <a:ext uri="{FF2B5EF4-FFF2-40B4-BE49-F238E27FC236}">
                <a16:creationId xmlns:a16="http://schemas.microsoft.com/office/drawing/2014/main" id="{90CFF189-44B9-4D6C-BD22-31504A914DC3}"/>
              </a:ext>
            </a:extLst>
          </p:cNvPr>
          <p:cNvSpPr txBox="1"/>
          <p:nvPr/>
        </p:nvSpPr>
        <p:spPr>
          <a:xfrm>
            <a:off x="6090329" y="1183835"/>
            <a:ext cx="5529316" cy="1484234"/>
          </a:xfrm>
          <a:prstGeom prst="rect">
            <a:avLst/>
          </a:prstGeom>
        </p:spPr>
        <p:style>
          <a:lnRef idx="2">
            <a:schemeClr val="accent3"/>
          </a:lnRef>
          <a:fillRef idx="1">
            <a:schemeClr val="lt1"/>
          </a:fillRef>
          <a:effectRef idx="0">
            <a:schemeClr val="accent3"/>
          </a:effectRef>
          <a:fontRef idx="minor">
            <a:schemeClr val="dk1"/>
          </a:fontRef>
        </p:style>
        <p:txBody>
          <a:bodyPr wrap="none" lIns="72000" tIns="72000" rIns="72000" bIns="72000" rtlCol="0">
            <a:spAutoFit/>
          </a:bodyPr>
          <a:lstStyle/>
          <a:p>
            <a:pPr algn="l">
              <a:spcBef>
                <a:spcPts val="600"/>
              </a:spcBef>
            </a:pPr>
            <a:r>
              <a:rPr lang="en-GB" dirty="0"/>
              <a:t>The accelerator answer:</a:t>
            </a:r>
          </a:p>
          <a:p>
            <a:pPr marL="285750" indent="-285750" algn="l">
              <a:spcBef>
                <a:spcPts val="600"/>
              </a:spcBef>
              <a:buFontTx/>
              <a:buChar char="-"/>
            </a:pPr>
            <a:r>
              <a:rPr lang="en-GB" dirty="0"/>
              <a:t>Accelerator-driven sub-critical operation</a:t>
            </a:r>
          </a:p>
          <a:p>
            <a:pPr marL="285750" indent="-285750" algn="l">
              <a:spcBef>
                <a:spcPts val="600"/>
              </a:spcBef>
              <a:buFontTx/>
              <a:buChar char="-"/>
            </a:pPr>
            <a:r>
              <a:rPr lang="en-GB" dirty="0"/>
              <a:t>Waste treatment (transmutation) with accelerators</a:t>
            </a:r>
          </a:p>
          <a:p>
            <a:pPr marL="285750" indent="-285750" algn="l">
              <a:spcBef>
                <a:spcPts val="600"/>
              </a:spcBef>
              <a:buFontTx/>
              <a:buChar char="-"/>
            </a:pPr>
            <a:r>
              <a:rPr lang="en-GB" dirty="0"/>
              <a:t>Thorium-based reactors</a:t>
            </a:r>
          </a:p>
        </p:txBody>
      </p:sp>
      <p:sp>
        <p:nvSpPr>
          <p:cNvPr id="8" name="Arrow: Right 7">
            <a:extLst>
              <a:ext uri="{FF2B5EF4-FFF2-40B4-BE49-F238E27FC236}">
                <a16:creationId xmlns:a16="http://schemas.microsoft.com/office/drawing/2014/main" id="{BA1A95C9-C6A4-49DE-8054-435EA272CF9F}"/>
              </a:ext>
            </a:extLst>
          </p:cNvPr>
          <p:cNvSpPr/>
          <p:nvPr/>
        </p:nvSpPr>
        <p:spPr>
          <a:xfrm>
            <a:off x="5203178" y="1491449"/>
            <a:ext cx="591845" cy="89804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48563F9-8930-4882-8D37-087B6A915D07}"/>
              </a:ext>
            </a:extLst>
          </p:cNvPr>
          <p:cNvSpPr txBox="1"/>
          <p:nvPr/>
        </p:nvSpPr>
        <p:spPr>
          <a:xfrm>
            <a:off x="6451894" y="4204643"/>
            <a:ext cx="5237934" cy="976403"/>
          </a:xfrm>
          <a:prstGeom prst="rect">
            <a:avLst/>
          </a:prstGeom>
        </p:spPr>
        <p:style>
          <a:lnRef idx="1">
            <a:schemeClr val="accent2"/>
          </a:lnRef>
          <a:fillRef idx="2">
            <a:schemeClr val="accent2"/>
          </a:fillRef>
          <a:effectRef idx="1">
            <a:schemeClr val="accent2"/>
          </a:effectRef>
          <a:fontRef idx="minor">
            <a:schemeClr val="dk1"/>
          </a:fontRef>
        </p:style>
        <p:txBody>
          <a:bodyPr wrap="square" lIns="72000" tIns="72000" rIns="72000" bIns="72000" rtlCol="0">
            <a:spAutoFit/>
          </a:bodyPr>
          <a:lstStyle/>
          <a:p>
            <a:pPr algn="l"/>
            <a:r>
              <a:rPr lang="en-GB" dirty="0"/>
              <a:t>Transmutation of Minor Actinides </a:t>
            </a:r>
            <a:r>
              <a:rPr lang="en-GB" sz="1400" dirty="0"/>
              <a:t>(heavier radioactive isotopes of neptunium, americium and curium) </a:t>
            </a:r>
            <a:r>
              <a:rPr lang="en-GB" dirty="0"/>
              <a:t>requires a fast-neutron system, possibly not reactor-based. </a:t>
            </a:r>
          </a:p>
        </p:txBody>
      </p:sp>
      <p:pic>
        <p:nvPicPr>
          <p:cNvPr id="10" name="Picture 9">
            <a:extLst>
              <a:ext uri="{FF2B5EF4-FFF2-40B4-BE49-F238E27FC236}">
                <a16:creationId xmlns:a16="http://schemas.microsoft.com/office/drawing/2014/main" id="{D284FF16-FBBF-420B-A2DB-9831FF30B7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6078" y="2937276"/>
            <a:ext cx="5313567" cy="1068467"/>
          </a:xfrm>
          <a:prstGeom prst="rect">
            <a:avLst/>
          </a:prstGeom>
        </p:spPr>
      </p:pic>
    </p:spTree>
    <p:extLst>
      <p:ext uri="{BB962C8B-B14F-4D97-AF65-F5344CB8AC3E}">
        <p14:creationId xmlns:p14="http://schemas.microsoft.com/office/powerpoint/2010/main" val="3470630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Accelerator </a:t>
            </a:r>
            <a:r>
              <a:rPr lang="fr-CH" dirty="0" err="1"/>
              <a:t>Driven</a:t>
            </a:r>
            <a:r>
              <a:rPr lang="fr-CH" dirty="0"/>
              <a:t> </a:t>
            </a:r>
            <a:r>
              <a:rPr lang="fr-CH" dirty="0" err="1"/>
              <a:t>Systems</a:t>
            </a:r>
            <a:endParaRPr lang="en-GB" dirty="0"/>
          </a:p>
        </p:txBody>
      </p:sp>
      <p:sp>
        <p:nvSpPr>
          <p:cNvPr id="3" name="Footer Placeholder 2"/>
          <p:cNvSpPr>
            <a:spLocks noGrp="1"/>
          </p:cNvSpPr>
          <p:nvPr>
            <p:ph type="ftr" sz="quarter" idx="11"/>
          </p:nvPr>
        </p:nvSpPr>
        <p:spPr/>
        <p:txBody>
          <a:bodyPr/>
          <a:lstStyle/>
          <a:p>
            <a:fld id="{EB996D84-0222-4F55-83D2-C4FDBB2E5B02}" type="slidenum">
              <a:rPr lang="en-GB" smtClean="0"/>
              <a:pPr/>
              <a:t>31</a:t>
            </a:fld>
            <a:endParaRPr lang="en-GB"/>
          </a:p>
        </p:txBody>
      </p:sp>
      <p:pic>
        <p:nvPicPr>
          <p:cNvPr id="4" name="Picture 3" descr="accelerator driven system AD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3422" y="1441524"/>
            <a:ext cx="5771804" cy="3875125"/>
          </a:xfrm>
          <a:prstGeom prst="rect">
            <a:avLst/>
          </a:prstGeom>
          <a:noFill/>
        </p:spPr>
      </p:pic>
      <p:sp>
        <p:nvSpPr>
          <p:cNvPr id="5" name="Text Box 9"/>
          <p:cNvSpPr txBox="1">
            <a:spLocks noChangeArrowheads="1"/>
          </p:cNvSpPr>
          <p:nvPr/>
        </p:nvSpPr>
        <p:spPr bwMode="auto">
          <a:xfrm>
            <a:off x="6453048" y="1487342"/>
            <a:ext cx="5104661" cy="2062103"/>
          </a:xfrm>
          <a:prstGeom prst="rect">
            <a:avLst/>
          </a:prstGeom>
          <a:noFill/>
          <a:ln w="12700">
            <a:noFill/>
            <a:miter lim="800000"/>
            <a:headEnd type="none" w="sm" len="sm"/>
            <a:tailEnd type="none" w="sm" len="sm"/>
          </a:ln>
          <a:effectLst/>
        </p:spPr>
        <p:txBody>
          <a:bodyPr wrap="square">
            <a:spAutoFit/>
          </a:bodyPr>
          <a:lstStyle/>
          <a:p>
            <a:pPr>
              <a:spcBef>
                <a:spcPct val="50000"/>
              </a:spcBef>
              <a:buFont typeface="Wingdings" pitchFamily="2" charset="2"/>
              <a:buNone/>
            </a:pPr>
            <a:r>
              <a:rPr lang="en-US" sz="1600" dirty="0">
                <a:latin typeface="Comic Sans MS" pitchFamily="66" charset="0"/>
              </a:rPr>
              <a:t>A linac coupled to a spallation source provides the missing neutrons to maintain the reaction in a </a:t>
            </a:r>
            <a:r>
              <a:rPr lang="en-US" sz="1600" dirty="0">
                <a:solidFill>
                  <a:srgbClr val="C00000"/>
                </a:solidFill>
                <a:latin typeface="Comic Sans MS" pitchFamily="66" charset="0"/>
              </a:rPr>
              <a:t>subcritical reactor</a:t>
            </a:r>
            <a:r>
              <a:rPr lang="en-US" sz="1600" dirty="0">
                <a:latin typeface="Comic Sans MS" pitchFamily="66" charset="0"/>
              </a:rPr>
              <a:t>. </a:t>
            </a:r>
          </a:p>
          <a:p>
            <a:pPr>
              <a:spcBef>
                <a:spcPct val="50000"/>
              </a:spcBef>
            </a:pPr>
            <a:r>
              <a:rPr lang="en-US" sz="1600" dirty="0">
                <a:latin typeface="Comic Sans MS" pitchFamily="66" charset="0"/>
              </a:rPr>
              <a:t>Could be used for energy production allowing </a:t>
            </a:r>
            <a:r>
              <a:rPr lang="en-US" sz="1600" dirty="0">
                <a:solidFill>
                  <a:srgbClr val="C00000"/>
                </a:solidFill>
                <a:latin typeface="Comic Sans MS" pitchFamily="66" charset="0"/>
              </a:rPr>
              <a:t>alternative fuel cycles</a:t>
            </a:r>
            <a:r>
              <a:rPr lang="en-US" sz="1600" dirty="0">
                <a:latin typeface="Comic Sans MS" pitchFamily="66" charset="0"/>
              </a:rPr>
              <a:t> (thorium) and with no safety concerns (subcritical). </a:t>
            </a:r>
          </a:p>
          <a:p>
            <a:pPr>
              <a:spcBef>
                <a:spcPct val="50000"/>
              </a:spcBef>
              <a:buFont typeface="Wingdings" pitchFamily="2" charset="2"/>
              <a:buNone/>
            </a:pPr>
            <a:endParaRPr lang="en-US" sz="1600" dirty="0">
              <a:latin typeface="Comic Sans MS" pitchFamily="66" charset="0"/>
            </a:endParaRPr>
          </a:p>
        </p:txBody>
      </p:sp>
      <p:graphicFrame>
        <p:nvGraphicFramePr>
          <p:cNvPr id="7" name="Table 6">
            <a:extLst>
              <a:ext uri="{FF2B5EF4-FFF2-40B4-BE49-F238E27FC236}">
                <a16:creationId xmlns:a16="http://schemas.microsoft.com/office/drawing/2014/main" id="{92943DC3-AAFF-48FC-AC3D-453A617A5B1E}"/>
              </a:ext>
            </a:extLst>
          </p:cNvPr>
          <p:cNvGraphicFramePr>
            <a:graphicFrameLocks noGrp="1"/>
          </p:cNvGraphicFramePr>
          <p:nvPr>
            <p:extLst>
              <p:ext uri="{D42A27DB-BD31-4B8C-83A1-F6EECF244321}">
                <p14:modId xmlns:p14="http://schemas.microsoft.com/office/powerpoint/2010/main" val="1648046482"/>
              </p:ext>
            </p:extLst>
          </p:nvPr>
        </p:nvGraphicFramePr>
        <p:xfrm>
          <a:off x="6453048" y="3659445"/>
          <a:ext cx="5363130" cy="2352040"/>
        </p:xfrm>
        <a:graphic>
          <a:graphicData uri="http://schemas.openxmlformats.org/drawingml/2006/table">
            <a:tbl>
              <a:tblPr firstRow="1" bandRow="1">
                <a:tableStyleId>{5C22544A-7EE6-4342-B048-85BDC9FD1C3A}</a:tableStyleId>
              </a:tblPr>
              <a:tblGrid>
                <a:gridCol w="2633986">
                  <a:extLst>
                    <a:ext uri="{9D8B030D-6E8A-4147-A177-3AD203B41FA5}">
                      <a16:colId xmlns:a16="http://schemas.microsoft.com/office/drawing/2014/main" val="20000"/>
                    </a:ext>
                  </a:extLst>
                </a:gridCol>
                <a:gridCol w="2729144">
                  <a:extLst>
                    <a:ext uri="{9D8B030D-6E8A-4147-A177-3AD203B41FA5}">
                      <a16:colId xmlns:a16="http://schemas.microsoft.com/office/drawing/2014/main" val="20001"/>
                    </a:ext>
                  </a:extLst>
                </a:gridCol>
              </a:tblGrid>
              <a:tr h="370840">
                <a:tc>
                  <a:txBody>
                    <a:bodyPr/>
                    <a:lstStyle/>
                    <a:p>
                      <a:r>
                        <a:rPr lang="en-US" sz="1400" dirty="0"/>
                        <a:t>Pros</a:t>
                      </a:r>
                    </a:p>
                  </a:txBody>
                  <a:tcPr/>
                </a:tc>
                <a:tc>
                  <a:txBody>
                    <a:bodyPr/>
                    <a:lstStyle/>
                    <a:p>
                      <a:r>
                        <a:rPr lang="en-US" sz="1400" dirty="0"/>
                        <a:t>Cons</a:t>
                      </a:r>
                    </a:p>
                  </a:txBody>
                  <a:tcPr/>
                </a:tc>
                <a:extLst>
                  <a:ext uri="{0D108BD9-81ED-4DB2-BD59-A6C34878D82A}">
                    <a16:rowId xmlns:a16="http://schemas.microsoft.com/office/drawing/2014/main" val="10000"/>
                  </a:ext>
                </a:extLst>
              </a:tr>
              <a:tr h="370840">
                <a:tc>
                  <a:txBody>
                    <a:bodyPr/>
                    <a:lstStyle/>
                    <a:p>
                      <a:r>
                        <a:rPr lang="en-US" sz="1400" dirty="0"/>
                        <a:t>Safety: subcritical</a:t>
                      </a:r>
                      <a:r>
                        <a:rPr lang="en-US" sz="1400" baseline="0" dirty="0"/>
                        <a:t> reaction, allows for immediate switch-off </a:t>
                      </a:r>
                      <a:endParaRPr lang="en-US" sz="1400" dirty="0"/>
                    </a:p>
                  </a:txBody>
                  <a:tcPr/>
                </a:tc>
                <a:tc>
                  <a:txBody>
                    <a:bodyPr/>
                    <a:lstStyle/>
                    <a:p>
                      <a:r>
                        <a:rPr lang="en-US" sz="1400" dirty="0"/>
                        <a:t>High reliability (</a:t>
                      </a:r>
                      <a:r>
                        <a:rPr lang="en-US" sz="1400" dirty="0">
                          <a:latin typeface="Arial"/>
                          <a:cs typeface="Arial"/>
                        </a:rPr>
                        <a:t>→cost) required for the accelerator, to protect</a:t>
                      </a:r>
                      <a:r>
                        <a:rPr lang="en-US" sz="1400" baseline="0" dirty="0">
                          <a:latin typeface="Arial"/>
                          <a:cs typeface="Arial"/>
                        </a:rPr>
                        <a:t> structures from thermal shocks</a:t>
                      </a:r>
                      <a:endParaRPr lang="en-US" sz="1400" dirty="0"/>
                    </a:p>
                  </a:txBody>
                  <a:tcPr/>
                </a:tc>
                <a:extLst>
                  <a:ext uri="{0D108BD9-81ED-4DB2-BD59-A6C34878D82A}">
                    <a16:rowId xmlns:a16="http://schemas.microsoft.com/office/drawing/2014/main" val="10001"/>
                  </a:ext>
                </a:extLst>
              </a:tr>
              <a:tr h="370840">
                <a:tc>
                  <a:txBody>
                    <a:bodyPr/>
                    <a:lstStyle/>
                    <a:p>
                      <a:r>
                        <a:rPr lang="en-US" sz="1400" dirty="0"/>
                        <a:t>Possibility to operate below</a:t>
                      </a:r>
                      <a:r>
                        <a:rPr lang="en-US" sz="1400" baseline="0" dirty="0"/>
                        <a:t> criticality opens the way to new reactor concepts</a:t>
                      </a:r>
                      <a:endParaRPr lang="en-US" sz="1400" dirty="0"/>
                    </a:p>
                  </a:txBody>
                  <a:tcPr/>
                </a:tc>
                <a:tc>
                  <a:txBody>
                    <a:bodyPr/>
                    <a:lstStyle/>
                    <a:p>
                      <a:r>
                        <a:rPr lang="en-US" sz="1400" dirty="0"/>
                        <a:t>Reduction in net plant power efficiency due to power consumption of accelerator</a:t>
                      </a:r>
                    </a:p>
                  </a:txBody>
                  <a:tcPr/>
                </a:tc>
                <a:extLst>
                  <a:ext uri="{0D108BD9-81ED-4DB2-BD59-A6C34878D82A}">
                    <a16:rowId xmlns:a16="http://schemas.microsoft.com/office/drawing/2014/main" val="10002"/>
                  </a:ext>
                </a:extLst>
              </a:tr>
              <a:tr h="370840">
                <a:tc>
                  <a:txBody>
                    <a:bodyPr/>
                    <a:lstStyle/>
                    <a:p>
                      <a:r>
                        <a:rPr lang="en-US" sz="1400" dirty="0"/>
                        <a:t>Simple</a:t>
                      </a:r>
                      <a:r>
                        <a:rPr lang="en-US" sz="1400" baseline="0" dirty="0"/>
                        <a:t> reactor control by modulating accelerator current</a:t>
                      </a:r>
                      <a:endParaRPr lang="en-US" sz="1400" dirty="0"/>
                    </a:p>
                  </a:txBody>
                  <a:tcPr/>
                </a:tc>
                <a:tc>
                  <a:txBody>
                    <a:bodyPr/>
                    <a:lstStyle/>
                    <a:p>
                      <a:r>
                        <a:rPr lang="en-US" sz="1400" dirty="0"/>
                        <a:t>Increased complexity (and cost)</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22939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MYRRHA project</a:t>
            </a:r>
            <a:endParaRPr lang="en-GB" dirty="0"/>
          </a:p>
        </p:txBody>
      </p:sp>
      <p:sp>
        <p:nvSpPr>
          <p:cNvPr id="3" name="Footer Placeholder 2"/>
          <p:cNvSpPr>
            <a:spLocks noGrp="1"/>
          </p:cNvSpPr>
          <p:nvPr>
            <p:ph type="ftr" sz="quarter" idx="11"/>
          </p:nvPr>
        </p:nvSpPr>
        <p:spPr/>
        <p:txBody>
          <a:bodyPr/>
          <a:lstStyle/>
          <a:p>
            <a:fld id="{A30787F0-7746-430D-A219-2ACB3829ADC5}" type="slidenum">
              <a:rPr lang="en-GB" smtClean="0"/>
              <a:pPr/>
              <a:t>32</a:t>
            </a:fld>
            <a:endParaRPr lang="en-GB"/>
          </a:p>
        </p:txBody>
      </p:sp>
      <p:sp>
        <p:nvSpPr>
          <p:cNvPr id="4" name="TextBox 3">
            <a:extLst>
              <a:ext uri="{FF2B5EF4-FFF2-40B4-BE49-F238E27FC236}">
                <a16:creationId xmlns:a16="http://schemas.microsoft.com/office/drawing/2014/main" id="{F0F57880-0E47-402A-B993-090D2B8C6EFE}"/>
              </a:ext>
            </a:extLst>
          </p:cNvPr>
          <p:cNvSpPr txBox="1"/>
          <p:nvPr/>
        </p:nvSpPr>
        <p:spPr>
          <a:xfrm>
            <a:off x="5365864" y="361674"/>
            <a:ext cx="3449662" cy="276999"/>
          </a:xfrm>
          <a:prstGeom prst="rect">
            <a:avLst/>
          </a:prstGeom>
          <a:noFill/>
        </p:spPr>
        <p:txBody>
          <a:bodyPr wrap="none" lIns="0" tIns="0" rIns="0" bIns="0" rtlCol="0">
            <a:spAutoFit/>
          </a:bodyPr>
          <a:lstStyle/>
          <a:p>
            <a:pPr algn="l"/>
            <a:r>
              <a:rPr lang="fr-CH" dirty="0"/>
              <a:t>SCK-CEN </a:t>
            </a:r>
            <a:r>
              <a:rPr lang="fr-CH" dirty="0" err="1"/>
              <a:t>project</a:t>
            </a:r>
            <a:r>
              <a:rPr lang="fr-CH" dirty="0"/>
              <a:t> at Mol, </a:t>
            </a:r>
            <a:r>
              <a:rPr lang="fr-CH" dirty="0" err="1"/>
              <a:t>Belgium</a:t>
            </a:r>
            <a:endParaRPr lang="en-GB" dirty="0"/>
          </a:p>
        </p:txBody>
      </p:sp>
      <p:pic>
        <p:nvPicPr>
          <p:cNvPr id="8" name="Picture 7">
            <a:extLst>
              <a:ext uri="{FF2B5EF4-FFF2-40B4-BE49-F238E27FC236}">
                <a16:creationId xmlns:a16="http://schemas.microsoft.com/office/drawing/2014/main" id="{4D48CC62-3B7E-4323-9510-8854D56FADAD}"/>
              </a:ext>
            </a:extLst>
          </p:cNvPr>
          <p:cNvPicPr>
            <a:picLocks noChangeAspect="1"/>
          </p:cNvPicPr>
          <p:nvPr/>
        </p:nvPicPr>
        <p:blipFill>
          <a:blip r:embed="rId2"/>
          <a:stretch>
            <a:fillRect/>
          </a:stretch>
        </p:blipFill>
        <p:spPr>
          <a:xfrm>
            <a:off x="8218348" y="3827284"/>
            <a:ext cx="3864112" cy="2347985"/>
          </a:xfrm>
          <a:prstGeom prst="rect">
            <a:avLst/>
          </a:prstGeom>
        </p:spPr>
      </p:pic>
      <p:pic>
        <p:nvPicPr>
          <p:cNvPr id="9" name="Picture 8">
            <a:extLst>
              <a:ext uri="{FF2B5EF4-FFF2-40B4-BE49-F238E27FC236}">
                <a16:creationId xmlns:a16="http://schemas.microsoft.com/office/drawing/2014/main" id="{ABB5D69B-4473-453F-BCEB-238E5C18021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8403"/>
          <a:stretch/>
        </p:blipFill>
        <p:spPr>
          <a:xfrm>
            <a:off x="694819" y="1018871"/>
            <a:ext cx="6217674" cy="3084180"/>
          </a:xfrm>
          <a:prstGeom prst="rect">
            <a:avLst/>
          </a:prstGeom>
        </p:spPr>
      </p:pic>
      <p:sp>
        <p:nvSpPr>
          <p:cNvPr id="5" name="TextBox 4">
            <a:extLst>
              <a:ext uri="{FF2B5EF4-FFF2-40B4-BE49-F238E27FC236}">
                <a16:creationId xmlns:a16="http://schemas.microsoft.com/office/drawing/2014/main" id="{0CAF4443-9864-C909-8A68-94558C85E587}"/>
              </a:ext>
            </a:extLst>
          </p:cNvPr>
          <p:cNvSpPr txBox="1"/>
          <p:nvPr/>
        </p:nvSpPr>
        <p:spPr>
          <a:xfrm flipH="1">
            <a:off x="588229" y="4169768"/>
            <a:ext cx="7160108" cy="1969770"/>
          </a:xfrm>
          <a:prstGeom prst="rect">
            <a:avLst/>
          </a:prstGeom>
          <a:noFill/>
        </p:spPr>
        <p:txBody>
          <a:bodyPr wrap="square" lIns="0" tIns="0" rIns="0" bIns="0" rtlCol="0">
            <a:spAutoFit/>
          </a:bodyPr>
          <a:lstStyle/>
          <a:p>
            <a:pPr marL="285750" indent="-285750" algn="l">
              <a:spcBef>
                <a:spcPts val="600"/>
              </a:spcBef>
              <a:buFont typeface="Wingdings" panose="05000000000000000000" pitchFamily="2" charset="2"/>
              <a:buChar char="Ø"/>
            </a:pPr>
            <a:r>
              <a:rPr lang="en-GB" dirty="0">
                <a:latin typeface="Calibri" panose="020F0502020204030204" pitchFamily="34" charset="0"/>
                <a:cs typeface="Calibri" panose="020F0502020204030204" pitchFamily="34" charset="0"/>
              </a:rPr>
              <a:t>subcritical reactor core, </a:t>
            </a:r>
          </a:p>
          <a:p>
            <a:pPr marL="285750" indent="-285750" algn="l">
              <a:spcBef>
                <a:spcPts val="600"/>
              </a:spcBef>
              <a:buFont typeface="Wingdings" panose="05000000000000000000" pitchFamily="2" charset="2"/>
              <a:buChar char="Ø"/>
            </a:pPr>
            <a:r>
              <a:rPr lang="en-GB" dirty="0">
                <a:latin typeface="Calibri" panose="020F0502020204030204" pitchFamily="34" charset="0"/>
                <a:cs typeface="Calibri" panose="020F0502020204030204" pitchFamily="34" charset="0"/>
              </a:rPr>
              <a:t>spallation target </a:t>
            </a:r>
          </a:p>
          <a:p>
            <a:pPr marL="285750" indent="-285750" algn="l">
              <a:spcBef>
                <a:spcPts val="600"/>
              </a:spcBef>
              <a:buFont typeface="Wingdings" panose="05000000000000000000" pitchFamily="2" charset="2"/>
              <a:buChar char="Ø"/>
            </a:pPr>
            <a:r>
              <a:rPr lang="en-GB" dirty="0">
                <a:latin typeface="Calibri" panose="020F0502020204030204" pitchFamily="34" charset="0"/>
                <a:cs typeface="Calibri" panose="020F0502020204030204" pitchFamily="34" charset="0"/>
              </a:rPr>
              <a:t>particle accelerator </a:t>
            </a:r>
          </a:p>
          <a:p>
            <a:pPr algn="l">
              <a:spcBef>
                <a:spcPts val="600"/>
              </a:spcBef>
            </a:pPr>
            <a:r>
              <a:rPr lang="en-GB" dirty="0">
                <a:latin typeface="Calibri" panose="020F0502020204030204" pitchFamily="34" charset="0"/>
                <a:cs typeface="Calibri" panose="020F0502020204030204" pitchFamily="34" charset="0"/>
              </a:rPr>
              <a:t>Advantage: large quantities (&lt;40% of core) of MAs loaded for transmutation.  </a:t>
            </a:r>
          </a:p>
          <a:p>
            <a:pPr algn="l">
              <a:spcBef>
                <a:spcPts val="600"/>
              </a:spcBef>
            </a:pPr>
            <a:r>
              <a:rPr lang="en-GB" dirty="0">
                <a:latin typeface="Calibri" panose="020F0502020204030204" pitchFamily="34" charset="0"/>
                <a:cs typeface="Calibri" panose="020F0502020204030204" pitchFamily="34" charset="0"/>
              </a:rPr>
              <a:t>A small number of dedicated ADS transmutation systems in Europe can burn the waste from a large number of fast reactors for electricity generation. </a:t>
            </a:r>
          </a:p>
        </p:txBody>
      </p:sp>
      <p:sp>
        <p:nvSpPr>
          <p:cNvPr id="7" name="Text Box 29">
            <a:extLst>
              <a:ext uri="{FF2B5EF4-FFF2-40B4-BE49-F238E27FC236}">
                <a16:creationId xmlns:a16="http://schemas.microsoft.com/office/drawing/2014/main" id="{9C7D5241-F948-D9DA-89B8-66C18FB24EF5}"/>
              </a:ext>
            </a:extLst>
          </p:cNvPr>
          <p:cNvSpPr txBox="1">
            <a:spLocks noChangeArrowheads="1"/>
          </p:cNvSpPr>
          <p:nvPr/>
        </p:nvSpPr>
        <p:spPr bwMode="auto">
          <a:xfrm>
            <a:off x="7129190" y="1729545"/>
            <a:ext cx="3525914" cy="1938992"/>
          </a:xfrm>
          <a:prstGeom prst="rect">
            <a:avLst/>
          </a:prstGeom>
          <a:noFill/>
          <a:ln w="9525">
            <a:noFill/>
            <a:miter lim="800000"/>
            <a:headEnd/>
            <a:tailEnd/>
          </a:ln>
          <a:effectLst/>
        </p:spPr>
        <p:txBody>
          <a:bodyPr wrap="square">
            <a:spAutoFit/>
          </a:bodyPr>
          <a:lstStyle/>
          <a:p>
            <a:pPr marL="12700" indent="-12700">
              <a:spcBef>
                <a:spcPct val="50000"/>
              </a:spcBef>
            </a:pPr>
            <a:r>
              <a:rPr lang="en-US" sz="1600" i="1" dirty="0">
                <a:effectLst>
                  <a:outerShdw blurRad="38100" dist="38100" dir="2700000" algn="tl">
                    <a:srgbClr val="C0C0C0"/>
                  </a:outerShdw>
                </a:effectLst>
                <a:sym typeface="Wingdings" pitchFamily="2" charset="2"/>
              </a:rPr>
              <a:t>Development, construction &amp; commissioning of a new large fast neutron research</a:t>
            </a:r>
          </a:p>
          <a:p>
            <a:pPr marL="12700" indent="-12700">
              <a:spcBef>
                <a:spcPct val="50000"/>
              </a:spcBef>
            </a:pPr>
            <a:r>
              <a:rPr lang="en-US" sz="1600" b="1" dirty="0">
                <a:solidFill>
                  <a:srgbClr val="FF6600"/>
                </a:solidFill>
                <a:effectLst>
                  <a:outerShdw blurRad="38100" dist="38100" dir="2700000" algn="tl">
                    <a:srgbClr val="C0C0C0"/>
                  </a:outerShdw>
                </a:effectLst>
                <a:sym typeface="Wingdings" pitchFamily="2" charset="2"/>
              </a:rPr>
              <a:t> ADS demonstrator</a:t>
            </a:r>
            <a:endParaRPr lang="en-US" sz="1600" b="1" dirty="0">
              <a:solidFill>
                <a:srgbClr val="FF6600"/>
              </a:solidFill>
              <a:effectLst>
                <a:outerShdw blurRad="38100" dist="38100" dir="2700000" algn="tl">
                  <a:srgbClr val="C0C0C0"/>
                </a:outerShdw>
              </a:effectLst>
            </a:endParaRPr>
          </a:p>
          <a:p>
            <a:pPr marL="12700" indent="-12700">
              <a:spcBef>
                <a:spcPct val="50000"/>
              </a:spcBef>
            </a:pPr>
            <a:r>
              <a:rPr lang="en-US" sz="1600" b="1" dirty="0">
                <a:solidFill>
                  <a:srgbClr val="FF6600"/>
                </a:solidFill>
                <a:effectLst>
                  <a:outerShdw blurRad="38100" dist="38100" dir="2700000" algn="tl">
                    <a:srgbClr val="C0C0C0"/>
                  </a:outerShdw>
                </a:effectLst>
                <a:sym typeface="Wingdings" pitchFamily="2" charset="2"/>
              </a:rPr>
              <a:t> </a:t>
            </a:r>
            <a:r>
              <a:rPr lang="en-US" sz="1600" b="1" dirty="0">
                <a:solidFill>
                  <a:srgbClr val="FF6600"/>
                </a:solidFill>
                <a:effectLst>
                  <a:outerShdw blurRad="38100" dist="38100" dir="2700000" algn="tl">
                    <a:srgbClr val="C0C0C0"/>
                  </a:outerShdw>
                </a:effectLst>
              </a:rPr>
              <a:t>Fast neutron irradiation facility</a:t>
            </a:r>
            <a:r>
              <a:rPr lang="en-US" sz="1600" b="1" dirty="0">
                <a:solidFill>
                  <a:srgbClr val="FF6600"/>
                </a:solidFill>
                <a:effectLst>
                  <a:outerShdw blurRad="38100" dist="38100" dir="2700000" algn="tl">
                    <a:srgbClr val="C0C0C0"/>
                  </a:outerShdw>
                </a:effectLst>
                <a:sym typeface="Wingdings" pitchFamily="2" charset="2"/>
              </a:rPr>
              <a:t> </a:t>
            </a:r>
          </a:p>
          <a:p>
            <a:pPr marL="12700" indent="-12700">
              <a:spcBef>
                <a:spcPct val="50000"/>
              </a:spcBef>
            </a:pPr>
            <a:r>
              <a:rPr lang="en-US" sz="1600" b="1" dirty="0">
                <a:solidFill>
                  <a:srgbClr val="FF6600"/>
                </a:solidFill>
                <a:effectLst>
                  <a:outerShdw blurRad="38100" dist="38100" dir="2700000" algn="tl">
                    <a:srgbClr val="C0C0C0"/>
                  </a:outerShdw>
                </a:effectLst>
                <a:sym typeface="Wingdings" pitchFamily="2" charset="2"/>
              </a:rPr>
              <a:t> </a:t>
            </a:r>
            <a:r>
              <a:rPr lang="en-US" sz="1600" b="1" dirty="0">
                <a:solidFill>
                  <a:srgbClr val="FF6600"/>
                </a:solidFill>
                <a:effectLst>
                  <a:outerShdw blurRad="38100" dist="38100" dir="2700000" algn="tl">
                    <a:srgbClr val="C0C0C0"/>
                  </a:outerShdw>
                </a:effectLst>
              </a:rPr>
              <a:t>Pilot plant for LFR technology</a:t>
            </a:r>
            <a:endParaRPr lang="en-GB" sz="1600" b="1" dirty="0">
              <a:solidFill>
                <a:srgbClr val="FF6600"/>
              </a:solidFill>
              <a:effectLst>
                <a:outerShdw blurRad="38100" dist="38100" dir="2700000" algn="tl">
                  <a:srgbClr val="C0C0C0"/>
                </a:outerShdw>
              </a:effectLst>
            </a:endParaRPr>
          </a:p>
        </p:txBody>
      </p:sp>
      <p:sp>
        <p:nvSpPr>
          <p:cNvPr id="10" name="Text Box 28">
            <a:extLst>
              <a:ext uri="{FF2B5EF4-FFF2-40B4-BE49-F238E27FC236}">
                <a16:creationId xmlns:a16="http://schemas.microsoft.com/office/drawing/2014/main" id="{F70532AA-9824-945E-9AAE-EA521555A068}"/>
              </a:ext>
            </a:extLst>
          </p:cNvPr>
          <p:cNvSpPr txBox="1">
            <a:spLocks noChangeArrowheads="1"/>
          </p:cNvSpPr>
          <p:nvPr/>
        </p:nvSpPr>
        <p:spPr bwMode="auto">
          <a:xfrm>
            <a:off x="7129190" y="974808"/>
            <a:ext cx="4613458" cy="646331"/>
          </a:xfrm>
          <a:prstGeom prst="rect">
            <a:avLst/>
          </a:prstGeom>
          <a:noFill/>
          <a:ln w="28575">
            <a:solidFill>
              <a:srgbClr val="FF6600"/>
            </a:solidFill>
            <a:miter lim="800000"/>
            <a:headEnd/>
            <a:tailEnd/>
          </a:ln>
          <a:effectLst/>
        </p:spPr>
        <p:txBody>
          <a:bodyPr wrap="square">
            <a:spAutoFit/>
          </a:bodyPr>
          <a:lstStyle/>
          <a:p>
            <a:pPr marL="457200" indent="-457200" algn="ctr">
              <a:spcBef>
                <a:spcPct val="50000"/>
              </a:spcBef>
            </a:pPr>
            <a:r>
              <a:rPr lang="it-IT" b="1" dirty="0">
                <a:solidFill>
                  <a:srgbClr val="FF6600"/>
                </a:solidFill>
                <a:effectLst>
                  <a:outerShdw blurRad="38100" dist="38100" dir="2700000" algn="tl">
                    <a:srgbClr val="C0C0C0"/>
                  </a:outerShdw>
                </a:effectLst>
                <a:sym typeface="Symbol" pitchFamily="18" charset="2"/>
              </a:rPr>
              <a:t>M</a:t>
            </a:r>
            <a:r>
              <a:rPr lang="it-IT" b="1" dirty="0">
                <a:effectLst>
                  <a:outerShdw blurRad="38100" dist="38100" dir="2700000" algn="tl">
                    <a:srgbClr val="C0C0C0"/>
                  </a:outerShdw>
                </a:effectLst>
                <a:sym typeface="Symbol" pitchFamily="18" charset="2"/>
              </a:rPr>
              <a:t>ulti-</a:t>
            </a:r>
            <a:r>
              <a:rPr lang="it-IT" b="1" dirty="0" err="1">
                <a:effectLst>
                  <a:outerShdw blurRad="38100" dist="38100" dir="2700000" algn="tl">
                    <a:srgbClr val="C0C0C0"/>
                  </a:outerShdw>
                </a:effectLst>
                <a:sym typeface="Symbol" pitchFamily="18" charset="2"/>
              </a:rPr>
              <a:t>purpose</a:t>
            </a:r>
            <a:r>
              <a:rPr lang="it-IT" b="1" dirty="0">
                <a:effectLst>
                  <a:outerShdw blurRad="38100" dist="38100" dir="2700000" algn="tl">
                    <a:srgbClr val="C0C0C0"/>
                  </a:outerShdw>
                </a:effectLst>
                <a:sym typeface="Symbol" pitchFamily="18" charset="2"/>
              </a:rPr>
              <a:t> h</a:t>
            </a:r>
            <a:r>
              <a:rPr lang="it-IT" b="1" dirty="0">
                <a:solidFill>
                  <a:srgbClr val="FF6600"/>
                </a:solidFill>
                <a:effectLst>
                  <a:outerShdw blurRad="38100" dist="38100" dir="2700000" algn="tl">
                    <a:srgbClr val="C0C0C0"/>
                  </a:outerShdw>
                </a:effectLst>
                <a:sym typeface="Symbol" pitchFamily="18" charset="2"/>
              </a:rPr>
              <a:t>Y</a:t>
            </a:r>
            <a:r>
              <a:rPr lang="it-IT" b="1" dirty="0">
                <a:effectLst>
                  <a:outerShdw blurRad="38100" dist="38100" dir="2700000" algn="tl">
                    <a:srgbClr val="C0C0C0"/>
                  </a:outerShdw>
                </a:effectLst>
                <a:sym typeface="Symbol" pitchFamily="18" charset="2"/>
              </a:rPr>
              <a:t>brid </a:t>
            </a:r>
            <a:r>
              <a:rPr lang="it-IT" b="1" dirty="0">
                <a:solidFill>
                  <a:srgbClr val="FF6600"/>
                </a:solidFill>
                <a:effectLst>
                  <a:outerShdw blurRad="38100" dist="38100" dir="2700000" algn="tl">
                    <a:srgbClr val="C0C0C0"/>
                  </a:outerShdw>
                </a:effectLst>
                <a:sym typeface="Symbol" pitchFamily="18" charset="2"/>
              </a:rPr>
              <a:t>R</a:t>
            </a:r>
            <a:r>
              <a:rPr lang="it-IT" b="1" dirty="0">
                <a:effectLst>
                  <a:outerShdw blurRad="38100" dist="38100" dir="2700000" algn="tl">
                    <a:srgbClr val="C0C0C0"/>
                  </a:outerShdw>
                </a:effectLst>
                <a:sym typeface="Symbol" pitchFamily="18" charset="2"/>
              </a:rPr>
              <a:t>esearch </a:t>
            </a:r>
            <a:r>
              <a:rPr lang="it-IT" b="1" dirty="0">
                <a:solidFill>
                  <a:srgbClr val="FF6600"/>
                </a:solidFill>
                <a:effectLst>
                  <a:outerShdw blurRad="38100" dist="38100" dir="2700000" algn="tl">
                    <a:srgbClr val="C0C0C0"/>
                  </a:outerShdw>
                </a:effectLst>
                <a:sym typeface="Symbol" pitchFamily="18" charset="2"/>
              </a:rPr>
              <a:t>R</a:t>
            </a:r>
            <a:r>
              <a:rPr lang="it-IT" b="1" dirty="0">
                <a:effectLst>
                  <a:outerShdw blurRad="38100" dist="38100" dir="2700000" algn="tl">
                    <a:srgbClr val="C0C0C0"/>
                  </a:outerShdw>
                </a:effectLst>
                <a:sym typeface="Symbol" pitchFamily="18" charset="2"/>
              </a:rPr>
              <a:t>eactor for </a:t>
            </a:r>
            <a:r>
              <a:rPr lang="it-IT" b="1" dirty="0">
                <a:solidFill>
                  <a:srgbClr val="FF6600"/>
                </a:solidFill>
                <a:effectLst>
                  <a:outerShdw blurRad="38100" dist="38100" dir="2700000" algn="tl">
                    <a:srgbClr val="C0C0C0"/>
                  </a:outerShdw>
                </a:effectLst>
                <a:sym typeface="Symbol" pitchFamily="18" charset="2"/>
              </a:rPr>
              <a:t>H</a:t>
            </a:r>
            <a:r>
              <a:rPr lang="it-IT" b="1" dirty="0">
                <a:effectLst>
                  <a:outerShdw blurRad="38100" dist="38100" dir="2700000" algn="tl">
                    <a:srgbClr val="C0C0C0"/>
                  </a:outerShdw>
                </a:effectLst>
                <a:sym typeface="Symbol" pitchFamily="18" charset="2"/>
              </a:rPr>
              <a:t>igh-tech </a:t>
            </a:r>
            <a:r>
              <a:rPr lang="it-IT" b="1" dirty="0">
                <a:solidFill>
                  <a:srgbClr val="FF6600"/>
                </a:solidFill>
                <a:effectLst>
                  <a:outerShdw blurRad="38100" dist="38100" dir="2700000" algn="tl">
                    <a:srgbClr val="C0C0C0"/>
                  </a:outerShdw>
                </a:effectLst>
                <a:sym typeface="Symbol" pitchFamily="18" charset="2"/>
              </a:rPr>
              <a:t>A</a:t>
            </a:r>
            <a:r>
              <a:rPr lang="it-IT" b="1" dirty="0">
                <a:effectLst>
                  <a:outerShdw blurRad="38100" dist="38100" dir="2700000" algn="tl">
                    <a:srgbClr val="C0C0C0"/>
                  </a:outerShdw>
                </a:effectLst>
                <a:sym typeface="Symbol" pitchFamily="18" charset="2"/>
              </a:rPr>
              <a:t>pplications)</a:t>
            </a:r>
          </a:p>
        </p:txBody>
      </p:sp>
    </p:spTree>
    <p:extLst>
      <p:ext uri="{BB962C8B-B14F-4D97-AF65-F5344CB8AC3E}">
        <p14:creationId xmlns:p14="http://schemas.microsoft.com/office/powerpoint/2010/main" val="31420304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a:t>Roadmap of ADS project in China</a:t>
            </a:r>
            <a:endParaRPr kumimoji="1" lang="zh-CN" altLang="en-US" dirty="0"/>
          </a:p>
        </p:txBody>
      </p:sp>
      <p:sp>
        <p:nvSpPr>
          <p:cNvPr id="13" name="矩形 12"/>
          <p:cNvSpPr/>
          <p:nvPr/>
        </p:nvSpPr>
        <p:spPr>
          <a:xfrm>
            <a:off x="665188" y="4876479"/>
            <a:ext cx="4122334" cy="1107996"/>
          </a:xfrm>
          <a:prstGeom prst="rect">
            <a:avLst/>
          </a:prstGeom>
        </p:spPr>
        <p:txBody>
          <a:bodyPr wrap="square">
            <a:spAutoFit/>
          </a:bodyPr>
          <a:lstStyle/>
          <a:p>
            <a:r>
              <a:rPr lang="en-US" altLang="zh-CN" sz="1600" dirty="0">
                <a:solidFill>
                  <a:prstClr val="black"/>
                </a:solidFill>
                <a:latin typeface="Times New Roman"/>
                <a:ea typeface="宋体"/>
              </a:rPr>
              <a:t>“Strategic Technology Pilot Project” </a:t>
            </a:r>
          </a:p>
          <a:p>
            <a:r>
              <a:rPr lang="en-US" altLang="zh-CN" sz="1600" dirty="0">
                <a:solidFill>
                  <a:prstClr val="black"/>
                </a:solidFill>
                <a:latin typeface="Times New Roman"/>
                <a:ea typeface="宋体"/>
              </a:rPr>
              <a:t>of the Chinese Academy of Sciences</a:t>
            </a:r>
          </a:p>
          <a:p>
            <a:pPr algn="ctr"/>
            <a:r>
              <a:rPr lang="en-US" altLang="zh-CN" dirty="0">
                <a:solidFill>
                  <a:srgbClr val="3366FF"/>
                </a:solidFill>
                <a:latin typeface="Times New Roman"/>
                <a:ea typeface="仿宋" pitchFamily="49" charset="-122"/>
              </a:rPr>
              <a:t>Key technology R&amp;D</a:t>
            </a:r>
          </a:p>
          <a:p>
            <a:pPr algn="ctr"/>
            <a:r>
              <a:rPr lang="en-US" altLang="zh-CN" sz="1600" dirty="0">
                <a:solidFill>
                  <a:srgbClr val="3366FF"/>
                </a:solidFill>
                <a:latin typeface="Times New Roman"/>
                <a:ea typeface="仿宋" pitchFamily="49" charset="-122"/>
              </a:rPr>
              <a:t>Y2011-2017, 1.78 B CNY</a:t>
            </a:r>
            <a:endParaRPr lang="zh-CN" altLang="en-US" sz="1600" dirty="0">
              <a:solidFill>
                <a:srgbClr val="3366FF"/>
              </a:solidFill>
              <a:latin typeface="Times New Roman"/>
              <a:ea typeface="仿宋" pitchFamily="49" charset="-122"/>
            </a:endParaRPr>
          </a:p>
        </p:txBody>
      </p:sp>
      <p:pic>
        <p:nvPicPr>
          <p:cNvPr id="4" name="Picture 1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1048" y="1959709"/>
            <a:ext cx="8969620" cy="252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0"/>
          <p:cNvSpPr>
            <a:spLocks noChangeArrowheads="1"/>
          </p:cNvSpPr>
          <p:nvPr/>
        </p:nvSpPr>
        <p:spPr bwMode="auto">
          <a:xfrm>
            <a:off x="4363582" y="4392755"/>
            <a:ext cx="3368159" cy="892552"/>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sz="1400" dirty="0">
                <a:solidFill>
                  <a:srgbClr val="FF0000"/>
                </a:solidFill>
                <a:latin typeface="Arial" pitchFamily="34" charset="0"/>
                <a:ea typeface="宋体"/>
              </a:rPr>
              <a:t>Stage 1: Research facility (CIADS)</a:t>
            </a:r>
          </a:p>
          <a:p>
            <a:pPr algn="ctr">
              <a:spcBef>
                <a:spcPts val="600"/>
              </a:spcBef>
            </a:pPr>
            <a:r>
              <a:rPr lang="en-US" altLang="zh-CN" sz="1400" dirty="0">
                <a:solidFill>
                  <a:srgbClr val="FF0000"/>
                </a:solidFill>
                <a:latin typeface="Arial" pitchFamily="34" charset="0"/>
                <a:ea typeface="宋体"/>
              </a:rPr>
              <a:t>(250 MeV, 10 mA, 10 </a:t>
            </a:r>
            <a:r>
              <a:rPr lang="en-US" altLang="zh-CN" sz="1400" dirty="0" err="1">
                <a:solidFill>
                  <a:srgbClr val="FF0000"/>
                </a:solidFill>
                <a:latin typeface="Arial" pitchFamily="34" charset="0"/>
                <a:ea typeface="宋体"/>
              </a:rPr>
              <a:t>MWt</a:t>
            </a:r>
            <a:r>
              <a:rPr lang="en-US" altLang="zh-CN" sz="1400" dirty="0">
                <a:solidFill>
                  <a:srgbClr val="FF0000"/>
                </a:solidFill>
                <a:latin typeface="Arial" pitchFamily="34" charset="0"/>
                <a:ea typeface="宋体"/>
              </a:rPr>
              <a:t>) </a:t>
            </a:r>
          </a:p>
          <a:p>
            <a:pPr algn="ctr">
              <a:spcBef>
                <a:spcPts val="600"/>
              </a:spcBef>
            </a:pPr>
            <a:r>
              <a:rPr lang="en-US" altLang="zh-CN" sz="1400" dirty="0">
                <a:solidFill>
                  <a:srgbClr val="FF0000"/>
                </a:solidFill>
                <a:latin typeface="Arial" pitchFamily="34" charset="0"/>
                <a:ea typeface="宋体"/>
              </a:rPr>
              <a:t>Y2017-2022, 2.25 B CNY</a:t>
            </a:r>
          </a:p>
        </p:txBody>
      </p:sp>
      <p:sp>
        <p:nvSpPr>
          <p:cNvPr id="7" name="Rectangle 22"/>
          <p:cNvSpPr>
            <a:spLocks noChangeArrowheads="1"/>
          </p:cNvSpPr>
          <p:nvPr/>
        </p:nvSpPr>
        <p:spPr bwMode="auto">
          <a:xfrm>
            <a:off x="7153284" y="5344924"/>
            <a:ext cx="3373125" cy="892552"/>
          </a:xfrm>
          <a:prstGeom prst="rect">
            <a:avLst/>
          </a:prstGeom>
          <a:noFill/>
          <a:ln>
            <a:noFill/>
          </a:ln>
          <a:effectLst>
            <a:prstShdw prst="shdw12">
              <a:schemeClr val="bg2">
                <a:alpha val="50000"/>
              </a:scheme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altLang="zh-CN" sz="1400" dirty="0">
                <a:solidFill>
                  <a:srgbClr val="4B24A2"/>
                </a:solidFill>
                <a:latin typeface="Arial" pitchFamily="34" charset="0"/>
                <a:ea typeface="宋体"/>
              </a:rPr>
              <a:t>Stage 2: Demo facility (CDADS)</a:t>
            </a:r>
          </a:p>
          <a:p>
            <a:pPr algn="ctr">
              <a:spcBef>
                <a:spcPts val="600"/>
              </a:spcBef>
            </a:pPr>
            <a:r>
              <a:rPr lang="en-US" altLang="zh-CN" sz="1400" dirty="0">
                <a:solidFill>
                  <a:srgbClr val="4B24A2"/>
                </a:solidFill>
                <a:latin typeface="Arial" pitchFamily="34" charset="0"/>
                <a:ea typeface="宋体"/>
              </a:rPr>
              <a:t>(1.2~1.5GeV, 10~25 mA, 100 </a:t>
            </a:r>
            <a:r>
              <a:rPr lang="en-US" altLang="zh-CN" sz="1400" dirty="0" err="1">
                <a:solidFill>
                  <a:srgbClr val="4B24A2"/>
                </a:solidFill>
                <a:latin typeface="Arial" pitchFamily="34" charset="0"/>
                <a:ea typeface="宋体"/>
              </a:rPr>
              <a:t>MWt</a:t>
            </a:r>
            <a:r>
              <a:rPr lang="en-US" altLang="zh-CN" sz="1400" dirty="0">
                <a:solidFill>
                  <a:srgbClr val="4B24A2"/>
                </a:solidFill>
                <a:latin typeface="Arial" pitchFamily="34" charset="0"/>
                <a:ea typeface="宋体"/>
              </a:rPr>
              <a:t>)</a:t>
            </a:r>
          </a:p>
          <a:p>
            <a:pPr algn="ctr">
              <a:spcBef>
                <a:spcPts val="600"/>
              </a:spcBef>
            </a:pPr>
            <a:r>
              <a:rPr lang="en-US" altLang="zh-CN" sz="1400" dirty="0">
                <a:solidFill>
                  <a:srgbClr val="4B24A2"/>
                </a:solidFill>
                <a:latin typeface="Arial" pitchFamily="34" charset="0"/>
                <a:ea typeface="宋体"/>
              </a:rPr>
              <a:t>Y2030</a:t>
            </a:r>
          </a:p>
        </p:txBody>
      </p:sp>
      <p:cxnSp>
        <p:nvCxnSpPr>
          <p:cNvPr id="8" name="直接连接符 2"/>
          <p:cNvCxnSpPr>
            <a:cxnSpLocks noChangeShapeType="1"/>
          </p:cNvCxnSpPr>
          <p:nvPr/>
        </p:nvCxnSpPr>
        <p:spPr bwMode="auto">
          <a:xfrm>
            <a:off x="6188879" y="2679790"/>
            <a:ext cx="0" cy="2346067"/>
          </a:xfrm>
          <a:prstGeom prst="line">
            <a:avLst/>
          </a:prstGeom>
          <a:noFill/>
          <a:ln w="28575" algn="ctr">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直接连接符 2"/>
          <p:cNvCxnSpPr>
            <a:cxnSpLocks noChangeShapeType="1"/>
          </p:cNvCxnSpPr>
          <p:nvPr/>
        </p:nvCxnSpPr>
        <p:spPr bwMode="auto">
          <a:xfrm>
            <a:off x="3555278" y="1427523"/>
            <a:ext cx="8927" cy="2584414"/>
          </a:xfrm>
          <a:prstGeom prst="line">
            <a:avLst/>
          </a:prstGeom>
          <a:noFill/>
          <a:ln w="28575" algn="ctr">
            <a:solidFill>
              <a:srgbClr val="66FFFF"/>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0" name="文本框 19"/>
          <p:cNvSpPr txBox="1"/>
          <p:nvPr/>
        </p:nvSpPr>
        <p:spPr bwMode="auto">
          <a:xfrm>
            <a:off x="3564205" y="1311637"/>
            <a:ext cx="1943161" cy="338554"/>
          </a:xfrm>
          <a:prstGeom prst="rect">
            <a:avLst/>
          </a:prstGeom>
          <a:noFill/>
          <a:ln w="9525">
            <a:noFill/>
            <a:miter lim="800000"/>
            <a:headEnd/>
            <a:tailEnd/>
          </a:ln>
        </p:spPr>
        <p:txBody>
          <a:bodyPr wrap="none" rtlCol="0">
            <a:spAutoFit/>
          </a:bodyPr>
          <a:lstStyle/>
          <a:p>
            <a:r>
              <a:rPr kumimoji="1" lang="en-US" altLang="zh-CN" sz="1600" dirty="0">
                <a:solidFill>
                  <a:srgbClr val="66FFFF"/>
                </a:solidFill>
                <a:latin typeface="Arial Narrow" pitchFamily="34" charset="0"/>
                <a:ea typeface="楷体_GB2312" pitchFamily="49" charset="-122"/>
                <a:cs typeface="Times New Roman" pitchFamily="18" charset="0"/>
              </a:rPr>
              <a:t>Goal in 2015.06, 5 MeV</a:t>
            </a:r>
            <a:endParaRPr kumimoji="1" lang="zh-CN" altLang="en-US" sz="1600" dirty="0">
              <a:solidFill>
                <a:srgbClr val="66FFFF"/>
              </a:solidFill>
              <a:latin typeface="Arial Narrow" pitchFamily="34" charset="0"/>
              <a:ea typeface="楷体_GB2312" pitchFamily="49" charset="-122"/>
              <a:cs typeface="Times New Roman" pitchFamily="18" charset="0"/>
            </a:endParaRPr>
          </a:p>
        </p:txBody>
      </p:sp>
      <p:cxnSp>
        <p:nvCxnSpPr>
          <p:cNvPr id="21" name="直接连接符 2"/>
          <p:cNvCxnSpPr>
            <a:cxnSpLocks noChangeShapeType="1"/>
          </p:cNvCxnSpPr>
          <p:nvPr/>
        </p:nvCxnSpPr>
        <p:spPr bwMode="auto">
          <a:xfrm>
            <a:off x="4131341" y="1823221"/>
            <a:ext cx="0" cy="2188717"/>
          </a:xfrm>
          <a:prstGeom prst="line">
            <a:avLst/>
          </a:prstGeom>
          <a:noFill/>
          <a:ln w="28575" algn="ctr">
            <a:solidFill>
              <a:srgbClr val="D129C5"/>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4" name="文本框 23"/>
          <p:cNvSpPr txBox="1"/>
          <p:nvPr/>
        </p:nvSpPr>
        <p:spPr bwMode="auto">
          <a:xfrm>
            <a:off x="4244423" y="1671677"/>
            <a:ext cx="2036135" cy="338554"/>
          </a:xfrm>
          <a:prstGeom prst="rect">
            <a:avLst/>
          </a:prstGeom>
          <a:noFill/>
          <a:ln w="9525">
            <a:noFill/>
            <a:miter lim="800000"/>
            <a:headEnd/>
            <a:tailEnd/>
          </a:ln>
        </p:spPr>
        <p:txBody>
          <a:bodyPr wrap="none" rtlCol="0">
            <a:spAutoFit/>
          </a:bodyPr>
          <a:lstStyle/>
          <a:p>
            <a:r>
              <a:rPr kumimoji="1" lang="en-US" altLang="zh-CN" sz="1600" dirty="0">
                <a:solidFill>
                  <a:srgbClr val="D129C5"/>
                </a:solidFill>
                <a:latin typeface="Arial Narrow" pitchFamily="34" charset="0"/>
                <a:ea typeface="楷体_GB2312" pitchFamily="49" charset="-122"/>
                <a:cs typeface="Times New Roman" pitchFamily="18" charset="0"/>
              </a:rPr>
              <a:t>Goal in 2015.12, 10 MeV</a:t>
            </a:r>
            <a:endParaRPr kumimoji="1" lang="zh-CN" altLang="en-US" sz="1600" dirty="0">
              <a:solidFill>
                <a:srgbClr val="D129C5"/>
              </a:solidFill>
              <a:latin typeface="Arial Narrow" pitchFamily="34" charset="0"/>
              <a:ea typeface="楷体_GB2312" pitchFamily="49" charset="-122"/>
              <a:cs typeface="Times New Roman" pitchFamily="18" charset="0"/>
            </a:endParaRPr>
          </a:p>
        </p:txBody>
      </p:sp>
      <p:cxnSp>
        <p:nvCxnSpPr>
          <p:cNvPr id="17" name="直接连接符 14"/>
          <p:cNvCxnSpPr>
            <a:cxnSpLocks noChangeShapeType="1"/>
          </p:cNvCxnSpPr>
          <p:nvPr/>
        </p:nvCxnSpPr>
        <p:spPr bwMode="auto">
          <a:xfrm>
            <a:off x="10526409" y="2953708"/>
            <a:ext cx="0" cy="3744416"/>
          </a:xfrm>
          <a:prstGeom prst="line">
            <a:avLst/>
          </a:prstGeom>
          <a:noFill/>
          <a:ln w="28575" algn="ctr">
            <a:solidFill>
              <a:srgbClr val="4B24A2"/>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2" name="直接连接符 2"/>
          <p:cNvCxnSpPr>
            <a:cxnSpLocks noChangeShapeType="1"/>
          </p:cNvCxnSpPr>
          <p:nvPr/>
        </p:nvCxnSpPr>
        <p:spPr bwMode="auto">
          <a:xfrm>
            <a:off x="5211461" y="2175935"/>
            <a:ext cx="0" cy="3600198"/>
          </a:xfrm>
          <a:prstGeom prst="line">
            <a:avLst/>
          </a:prstGeom>
          <a:noFill/>
          <a:ln w="28575" algn="ctr">
            <a:solidFill>
              <a:srgbClr val="0000FF"/>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3" name="直接连接符 2"/>
          <p:cNvCxnSpPr>
            <a:cxnSpLocks noChangeShapeType="1"/>
          </p:cNvCxnSpPr>
          <p:nvPr/>
        </p:nvCxnSpPr>
        <p:spPr bwMode="auto">
          <a:xfrm>
            <a:off x="3009317" y="1081577"/>
            <a:ext cx="0" cy="2930361"/>
          </a:xfrm>
          <a:prstGeom prst="line">
            <a:avLst/>
          </a:prstGeom>
          <a:noFill/>
          <a:ln w="28575" algn="ctr">
            <a:solidFill>
              <a:srgbClr val="008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4" name="文本框 33"/>
          <p:cNvSpPr txBox="1"/>
          <p:nvPr/>
        </p:nvSpPr>
        <p:spPr bwMode="auto">
          <a:xfrm>
            <a:off x="5301526" y="2031717"/>
            <a:ext cx="2036135" cy="338554"/>
          </a:xfrm>
          <a:prstGeom prst="rect">
            <a:avLst/>
          </a:prstGeom>
          <a:noFill/>
          <a:ln w="9525">
            <a:noFill/>
            <a:miter lim="800000"/>
            <a:headEnd/>
            <a:tailEnd/>
          </a:ln>
        </p:spPr>
        <p:txBody>
          <a:bodyPr wrap="none" rtlCol="0">
            <a:spAutoFit/>
          </a:bodyPr>
          <a:lstStyle/>
          <a:p>
            <a:r>
              <a:rPr kumimoji="1" lang="en-US" altLang="zh-CN" sz="1600" dirty="0">
                <a:solidFill>
                  <a:srgbClr val="0000FF"/>
                </a:solidFill>
                <a:latin typeface="Arial Narrow" pitchFamily="34" charset="0"/>
                <a:ea typeface="楷体_GB2312" pitchFamily="49" charset="-122"/>
                <a:cs typeface="Times New Roman" pitchFamily="18" charset="0"/>
              </a:rPr>
              <a:t>Goal in 2016.09, 25 MeV</a:t>
            </a:r>
            <a:endParaRPr kumimoji="1" lang="zh-CN" altLang="en-US" sz="1600" dirty="0">
              <a:solidFill>
                <a:srgbClr val="0000FF"/>
              </a:solidFill>
              <a:latin typeface="Arial Narrow" pitchFamily="34" charset="0"/>
              <a:ea typeface="楷体_GB2312" pitchFamily="49" charset="-122"/>
              <a:cs typeface="Times New Roman" pitchFamily="18" charset="0"/>
            </a:endParaRPr>
          </a:p>
        </p:txBody>
      </p:sp>
      <p:sp>
        <p:nvSpPr>
          <p:cNvPr id="19" name="文本框 18"/>
          <p:cNvSpPr txBox="1"/>
          <p:nvPr/>
        </p:nvSpPr>
        <p:spPr bwMode="auto">
          <a:xfrm>
            <a:off x="3051222" y="951597"/>
            <a:ext cx="2363147" cy="338554"/>
          </a:xfrm>
          <a:prstGeom prst="rect">
            <a:avLst/>
          </a:prstGeom>
          <a:noFill/>
          <a:ln w="9525">
            <a:noFill/>
            <a:miter lim="800000"/>
            <a:headEnd/>
            <a:tailEnd/>
          </a:ln>
        </p:spPr>
        <p:txBody>
          <a:bodyPr wrap="none" rtlCol="0">
            <a:spAutoFit/>
          </a:bodyPr>
          <a:lstStyle/>
          <a:p>
            <a:r>
              <a:rPr kumimoji="1" lang="en-US" altLang="zh-CN" sz="1600" dirty="0">
                <a:solidFill>
                  <a:srgbClr val="008000"/>
                </a:solidFill>
                <a:latin typeface="Arial Narrow" pitchFamily="34" charset="0"/>
                <a:ea typeface="楷体_GB2312" pitchFamily="49" charset="-122"/>
                <a:cs typeface="Times New Roman" pitchFamily="18" charset="0"/>
              </a:rPr>
              <a:t>2014.06, 2.1 MeV/10 mA/CW</a:t>
            </a:r>
            <a:endParaRPr kumimoji="1" lang="zh-CN" altLang="en-US" sz="1600" dirty="0">
              <a:solidFill>
                <a:srgbClr val="008000"/>
              </a:solidFill>
              <a:latin typeface="Arial Narrow" pitchFamily="34" charset="0"/>
              <a:ea typeface="楷体_GB2312" pitchFamily="49" charset="-122"/>
              <a:cs typeface="Times New Roman" pitchFamily="18" charset="0"/>
            </a:endParaRPr>
          </a:p>
        </p:txBody>
      </p:sp>
      <p:sp>
        <p:nvSpPr>
          <p:cNvPr id="3" name="文本框 2"/>
          <p:cNvSpPr txBox="1"/>
          <p:nvPr/>
        </p:nvSpPr>
        <p:spPr bwMode="auto">
          <a:xfrm>
            <a:off x="1539053" y="1642789"/>
            <a:ext cx="2281394" cy="369332"/>
          </a:xfrm>
          <a:prstGeom prst="rect">
            <a:avLst/>
          </a:prstGeom>
          <a:noFill/>
          <a:ln w="9525">
            <a:noFill/>
            <a:miter lim="800000"/>
            <a:headEnd/>
            <a:tailEnd/>
          </a:ln>
        </p:spPr>
        <p:txBody>
          <a:bodyPr wrap="none" rtlCol="0">
            <a:spAutoFit/>
          </a:bodyPr>
          <a:lstStyle/>
          <a:p>
            <a:r>
              <a:rPr kumimoji="1" lang="en-US" altLang="zh-CN" dirty="0">
                <a:solidFill>
                  <a:srgbClr val="0000FF"/>
                </a:solidFill>
                <a:latin typeface="Times New Roman"/>
                <a:ea typeface="楷体_GB2312" pitchFamily="49" charset="-122"/>
                <a:cs typeface="Times New Roman" pitchFamily="18" charset="0"/>
              </a:rPr>
              <a:t>Injector II, 162.5 MHz</a:t>
            </a:r>
            <a:endParaRPr kumimoji="1" lang="zh-CN" altLang="en-US" dirty="0">
              <a:solidFill>
                <a:srgbClr val="0000FF"/>
              </a:solidFill>
              <a:latin typeface="Times New Roman"/>
              <a:ea typeface="楷体_GB2312" pitchFamily="49" charset="-122"/>
              <a:cs typeface="Times New Roman" pitchFamily="18" charset="0"/>
            </a:endParaRPr>
          </a:p>
        </p:txBody>
      </p:sp>
      <p:sp>
        <p:nvSpPr>
          <p:cNvPr id="18" name="文本框 17"/>
          <p:cNvSpPr txBox="1"/>
          <p:nvPr/>
        </p:nvSpPr>
        <p:spPr bwMode="auto">
          <a:xfrm>
            <a:off x="1539054" y="3858960"/>
            <a:ext cx="2031325" cy="369332"/>
          </a:xfrm>
          <a:prstGeom prst="rect">
            <a:avLst/>
          </a:prstGeom>
          <a:noFill/>
          <a:ln w="9525">
            <a:noFill/>
            <a:miter lim="800000"/>
            <a:headEnd/>
            <a:tailEnd/>
          </a:ln>
        </p:spPr>
        <p:txBody>
          <a:bodyPr wrap="none" rtlCol="0">
            <a:spAutoFit/>
          </a:bodyPr>
          <a:lstStyle/>
          <a:p>
            <a:r>
              <a:rPr kumimoji="1" lang="en-US" altLang="zh-CN" dirty="0">
                <a:solidFill>
                  <a:srgbClr val="0000FF"/>
                </a:solidFill>
                <a:latin typeface="Times New Roman"/>
                <a:ea typeface="楷体_GB2312" pitchFamily="49" charset="-122"/>
                <a:cs typeface="Times New Roman" pitchFamily="18" charset="0"/>
              </a:rPr>
              <a:t>Injector I, 325 MHz</a:t>
            </a:r>
            <a:endParaRPr kumimoji="1" lang="zh-CN" altLang="en-US" dirty="0">
              <a:solidFill>
                <a:srgbClr val="0000FF"/>
              </a:solidFill>
              <a:latin typeface="Times New Roman"/>
              <a:ea typeface="楷体_GB2312" pitchFamily="49" charset="-122"/>
              <a:cs typeface="Times New Roman" pitchFamily="18" charset="0"/>
            </a:endParaRPr>
          </a:p>
        </p:txBody>
      </p:sp>
    </p:spTree>
    <p:extLst>
      <p:ext uri="{BB962C8B-B14F-4D97-AF65-F5344CB8AC3E}">
        <p14:creationId xmlns:p14="http://schemas.microsoft.com/office/powerpoint/2010/main" val="1410789454"/>
      </p:ext>
    </p:extLst>
  </p:cSld>
  <p:clrMapOvr>
    <a:masterClrMapping/>
  </p:clrMapOvr>
  <mc:AlternateContent xmlns:mc="http://schemas.openxmlformats.org/markup-compatibility/2006" xmlns:p14="http://schemas.microsoft.com/office/powerpoint/2010/main">
    <mc:Choice Requires="p14">
      <p:transition p14:dur="0" advTm="114609"/>
    </mc:Choice>
    <mc:Fallback xmlns="">
      <p:transition advTm="114609"/>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88986-5553-0E16-6B5A-15D24F23B5F2}"/>
              </a:ext>
            </a:extLst>
          </p:cNvPr>
          <p:cNvSpPr>
            <a:spLocks noGrp="1"/>
          </p:cNvSpPr>
          <p:nvPr>
            <p:ph type="title"/>
          </p:nvPr>
        </p:nvSpPr>
        <p:spPr/>
        <p:txBody>
          <a:bodyPr/>
          <a:lstStyle/>
          <a:p>
            <a:r>
              <a:rPr lang="fr-CH" sz="4000" dirty="0"/>
              <a:t>Neutron sources for </a:t>
            </a:r>
            <a:r>
              <a:rPr lang="fr-CH" sz="4000" dirty="0" err="1"/>
              <a:t>material</a:t>
            </a:r>
            <a:r>
              <a:rPr lang="fr-CH" sz="4000" dirty="0"/>
              <a:t> </a:t>
            </a:r>
            <a:r>
              <a:rPr lang="fr-CH" sz="4000" dirty="0" err="1"/>
              <a:t>testing</a:t>
            </a:r>
            <a:endParaRPr lang="en-GB" sz="4000" dirty="0"/>
          </a:p>
        </p:txBody>
      </p:sp>
      <p:sp>
        <p:nvSpPr>
          <p:cNvPr id="3" name="Date Placeholder 2">
            <a:extLst>
              <a:ext uri="{FF2B5EF4-FFF2-40B4-BE49-F238E27FC236}">
                <a16:creationId xmlns:a16="http://schemas.microsoft.com/office/drawing/2014/main" id="{68133049-0DFB-CCA7-5387-D47608FE4115}"/>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4" name="Footer Placeholder 3">
            <a:extLst>
              <a:ext uri="{FF2B5EF4-FFF2-40B4-BE49-F238E27FC236}">
                <a16:creationId xmlns:a16="http://schemas.microsoft.com/office/drawing/2014/main" id="{6DE5937C-89A8-4BDF-571B-696EE6E69F51}"/>
              </a:ext>
            </a:extLst>
          </p:cNvPr>
          <p:cNvSpPr>
            <a:spLocks noGrp="1"/>
          </p:cNvSpPr>
          <p:nvPr>
            <p:ph type="ftr" sz="quarter" idx="11"/>
          </p:nvPr>
        </p:nvSpPr>
        <p:spPr/>
        <p:txBody>
          <a:bodyPr/>
          <a:lstStyle/>
          <a:p>
            <a:r>
              <a:rPr lang="en-US"/>
              <a:t>Presenter | Presentation Title</a:t>
            </a:r>
            <a:endParaRPr lang="en-US" dirty="0"/>
          </a:p>
        </p:txBody>
      </p:sp>
      <p:sp>
        <p:nvSpPr>
          <p:cNvPr id="5" name="Slide Number Placeholder 4">
            <a:extLst>
              <a:ext uri="{FF2B5EF4-FFF2-40B4-BE49-F238E27FC236}">
                <a16:creationId xmlns:a16="http://schemas.microsoft.com/office/drawing/2014/main" id="{B0FE1184-D3D0-8EF2-79F1-2E62C17354A4}"/>
              </a:ext>
            </a:extLst>
          </p:cNvPr>
          <p:cNvSpPr>
            <a:spLocks noGrp="1"/>
          </p:cNvSpPr>
          <p:nvPr>
            <p:ph type="sldNum" sz="quarter" idx="12"/>
          </p:nvPr>
        </p:nvSpPr>
        <p:spPr/>
        <p:txBody>
          <a:bodyPr/>
          <a:lstStyle/>
          <a:p>
            <a:fld id="{36B5EA5A-BC32-A742-B11B-8E7414D5B535}" type="slidenum">
              <a:rPr lang="en-US" smtClean="0"/>
              <a:pPr/>
              <a:t>34</a:t>
            </a:fld>
            <a:endParaRPr lang="en-US" dirty="0"/>
          </a:p>
        </p:txBody>
      </p:sp>
      <p:sp>
        <p:nvSpPr>
          <p:cNvPr id="6" name="TextBox 5">
            <a:extLst>
              <a:ext uri="{FF2B5EF4-FFF2-40B4-BE49-F238E27FC236}">
                <a16:creationId xmlns:a16="http://schemas.microsoft.com/office/drawing/2014/main" id="{9EC891E7-5ABB-718C-F349-717D928B0037}"/>
              </a:ext>
            </a:extLst>
          </p:cNvPr>
          <p:cNvSpPr txBox="1"/>
          <p:nvPr/>
        </p:nvSpPr>
        <p:spPr>
          <a:xfrm>
            <a:off x="747373" y="1220486"/>
            <a:ext cx="8746882" cy="1477328"/>
          </a:xfrm>
          <a:prstGeom prst="rect">
            <a:avLst/>
          </a:prstGeom>
          <a:noFill/>
        </p:spPr>
        <p:txBody>
          <a:bodyPr wrap="none" lIns="0" tIns="0" rIns="0" bIns="0" rtlCol="0">
            <a:spAutoFit/>
          </a:bodyPr>
          <a:lstStyle/>
          <a:p>
            <a:pPr algn="l"/>
            <a:r>
              <a:rPr lang="en-GB" sz="2400" dirty="0">
                <a:latin typeface="Calibri" panose="020F0502020204030204" pitchFamily="34" charset="0"/>
                <a:cs typeface="Calibri" panose="020F0502020204030204" pitchFamily="34" charset="0"/>
              </a:rPr>
              <a:t>3 fields of application:</a:t>
            </a:r>
          </a:p>
          <a:p>
            <a:pPr marL="342900" indent="-342900" algn="l">
              <a:buAutoNum type="arabicPeriod"/>
            </a:pPr>
            <a:r>
              <a:rPr lang="en-GB" sz="2400" dirty="0">
                <a:latin typeface="Calibri" panose="020F0502020204030204" pitchFamily="34" charset="0"/>
                <a:cs typeface="Calibri" panose="020F0502020204030204" pitchFamily="34" charset="0"/>
              </a:rPr>
              <a:t>Compact neutron radiography → cargo screening, concrete analysis</a:t>
            </a:r>
          </a:p>
          <a:p>
            <a:pPr marL="342900" indent="-342900" algn="l">
              <a:buAutoNum type="arabicPeriod"/>
            </a:pPr>
            <a:r>
              <a:rPr lang="en-GB" sz="2400" dirty="0">
                <a:latin typeface="Calibri" panose="020F0502020204030204" pitchFamily="34" charset="0"/>
                <a:cs typeface="Calibri" panose="020F0502020204030204" pitchFamily="34" charset="0"/>
              </a:rPr>
              <a:t>Advanced organic material analysis (spallation sources)</a:t>
            </a:r>
          </a:p>
          <a:p>
            <a:pPr marL="342900" indent="-342900" algn="l">
              <a:buAutoNum type="arabicPeriod"/>
            </a:pPr>
            <a:r>
              <a:rPr lang="en-GB" sz="2400" dirty="0">
                <a:latin typeface="Calibri" panose="020F0502020204030204" pitchFamily="34" charset="0"/>
                <a:cs typeface="Calibri" panose="020F0502020204030204" pitchFamily="34" charset="0"/>
              </a:rPr>
              <a:t>Test of nuclear materials (e.g. for fusion)</a:t>
            </a:r>
          </a:p>
        </p:txBody>
      </p:sp>
      <p:pic>
        <p:nvPicPr>
          <p:cNvPr id="9" name="Picture 8">
            <a:extLst>
              <a:ext uri="{FF2B5EF4-FFF2-40B4-BE49-F238E27FC236}">
                <a16:creationId xmlns:a16="http://schemas.microsoft.com/office/drawing/2014/main" id="{2B6D6692-1433-6C99-77FB-80921514009F}"/>
              </a:ext>
            </a:extLst>
          </p:cNvPr>
          <p:cNvPicPr>
            <a:picLocks noChangeAspect="1"/>
          </p:cNvPicPr>
          <p:nvPr/>
        </p:nvPicPr>
        <p:blipFill>
          <a:blip r:embed="rId2"/>
          <a:stretch>
            <a:fillRect/>
          </a:stretch>
        </p:blipFill>
        <p:spPr>
          <a:xfrm>
            <a:off x="7018064" y="2972127"/>
            <a:ext cx="4770736" cy="2932599"/>
          </a:xfrm>
          <a:prstGeom prst="rect">
            <a:avLst/>
          </a:prstGeom>
        </p:spPr>
      </p:pic>
      <p:sp>
        <p:nvSpPr>
          <p:cNvPr id="10" name="TextBox 9">
            <a:extLst>
              <a:ext uri="{FF2B5EF4-FFF2-40B4-BE49-F238E27FC236}">
                <a16:creationId xmlns:a16="http://schemas.microsoft.com/office/drawing/2014/main" id="{4F767562-DECB-DAC2-18DD-4E369F7DA8C8}"/>
              </a:ext>
            </a:extLst>
          </p:cNvPr>
          <p:cNvSpPr txBox="1"/>
          <p:nvPr/>
        </p:nvSpPr>
        <p:spPr>
          <a:xfrm>
            <a:off x="941994" y="3156933"/>
            <a:ext cx="5717628" cy="2492990"/>
          </a:xfrm>
          <a:prstGeom prst="rect">
            <a:avLst/>
          </a:prstGeom>
          <a:noFill/>
        </p:spPr>
        <p:txBody>
          <a:bodyPr wrap="square" lIns="0" tIns="0" rIns="0" bIns="0" rtlCol="0">
            <a:spAutoFit/>
          </a:bodyPr>
          <a:lstStyle/>
          <a:p>
            <a:pPr algn="l"/>
            <a:r>
              <a:rPr lang="en-US" b="1" dirty="0"/>
              <a:t>RIKEN (Japan):</a:t>
            </a:r>
          </a:p>
          <a:p>
            <a:r>
              <a:rPr lang="en-US" dirty="0"/>
              <a:t>Concept of a </a:t>
            </a:r>
            <a:r>
              <a:rPr lang="en-GB" dirty="0"/>
              <a:t>a truck-mounted device sending neutrons from a source (accelerator + target) aboard the truck to the detector attached to the arm.</a:t>
            </a:r>
          </a:p>
          <a:p>
            <a:r>
              <a:rPr lang="en-GB" dirty="0"/>
              <a:t>The system can non-invasively inspect the structural soundness of bridges by detecting steel fractures and their water content (rust). Neutrons have much better penetration than X-rays that are blocked by the steel structure inside the concrete. </a:t>
            </a:r>
          </a:p>
        </p:txBody>
      </p:sp>
    </p:spTree>
    <p:extLst>
      <p:ext uri="{BB962C8B-B14F-4D97-AF65-F5344CB8AC3E}">
        <p14:creationId xmlns:p14="http://schemas.microsoft.com/office/powerpoint/2010/main" val="4920559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0BBE9-3C1D-DB4F-D74C-F08DF5095AE5}"/>
              </a:ext>
            </a:extLst>
          </p:cNvPr>
          <p:cNvSpPr>
            <a:spLocks noGrp="1"/>
          </p:cNvSpPr>
          <p:nvPr>
            <p:ph type="title"/>
          </p:nvPr>
        </p:nvSpPr>
        <p:spPr/>
        <p:txBody>
          <a:bodyPr/>
          <a:lstStyle/>
          <a:p>
            <a:r>
              <a:rPr lang="fr-CH" dirty="0"/>
              <a:t>Neutron sources for </a:t>
            </a:r>
            <a:r>
              <a:rPr lang="fr-CH" dirty="0" err="1"/>
              <a:t>security</a:t>
            </a:r>
            <a:r>
              <a:rPr lang="fr-CH" dirty="0"/>
              <a:t> and inspection</a:t>
            </a:r>
            <a:endParaRPr lang="en-GB" dirty="0"/>
          </a:p>
        </p:txBody>
      </p:sp>
      <p:sp>
        <p:nvSpPr>
          <p:cNvPr id="3" name="Date Placeholder 2">
            <a:extLst>
              <a:ext uri="{FF2B5EF4-FFF2-40B4-BE49-F238E27FC236}">
                <a16:creationId xmlns:a16="http://schemas.microsoft.com/office/drawing/2014/main" id="{2171DAEB-C984-69EF-8F82-7E8EB0323F8B}"/>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4" name="Footer Placeholder 3">
            <a:extLst>
              <a:ext uri="{FF2B5EF4-FFF2-40B4-BE49-F238E27FC236}">
                <a16:creationId xmlns:a16="http://schemas.microsoft.com/office/drawing/2014/main" id="{EC519855-AAA5-7039-6D67-535EBFEC1332}"/>
              </a:ext>
            </a:extLst>
          </p:cNvPr>
          <p:cNvSpPr>
            <a:spLocks noGrp="1"/>
          </p:cNvSpPr>
          <p:nvPr>
            <p:ph type="ftr" sz="quarter" idx="11"/>
          </p:nvPr>
        </p:nvSpPr>
        <p:spPr/>
        <p:txBody>
          <a:bodyPr/>
          <a:lstStyle/>
          <a:p>
            <a:r>
              <a:rPr lang="en-US"/>
              <a:t>Presenter | Presentation Title</a:t>
            </a:r>
            <a:endParaRPr lang="en-US" dirty="0"/>
          </a:p>
        </p:txBody>
      </p:sp>
      <p:sp>
        <p:nvSpPr>
          <p:cNvPr id="5" name="Slide Number Placeholder 4">
            <a:extLst>
              <a:ext uri="{FF2B5EF4-FFF2-40B4-BE49-F238E27FC236}">
                <a16:creationId xmlns:a16="http://schemas.microsoft.com/office/drawing/2014/main" id="{DC750EC0-B165-AE2A-3BEB-B66F1F8D5595}"/>
              </a:ext>
            </a:extLst>
          </p:cNvPr>
          <p:cNvSpPr>
            <a:spLocks noGrp="1"/>
          </p:cNvSpPr>
          <p:nvPr>
            <p:ph type="sldNum" sz="quarter" idx="12"/>
          </p:nvPr>
        </p:nvSpPr>
        <p:spPr/>
        <p:txBody>
          <a:bodyPr/>
          <a:lstStyle/>
          <a:p>
            <a:fld id="{36B5EA5A-BC32-A742-B11B-8E7414D5B535}" type="slidenum">
              <a:rPr lang="en-US" smtClean="0"/>
              <a:pPr/>
              <a:t>35</a:t>
            </a:fld>
            <a:endParaRPr lang="en-US" dirty="0"/>
          </a:p>
        </p:txBody>
      </p:sp>
      <p:sp>
        <p:nvSpPr>
          <p:cNvPr id="7" name="TextBox 6">
            <a:extLst>
              <a:ext uri="{FF2B5EF4-FFF2-40B4-BE49-F238E27FC236}">
                <a16:creationId xmlns:a16="http://schemas.microsoft.com/office/drawing/2014/main" id="{F2150028-61DA-9601-CF42-B2E853B4CFB2}"/>
              </a:ext>
            </a:extLst>
          </p:cNvPr>
          <p:cNvSpPr txBox="1"/>
          <p:nvPr/>
        </p:nvSpPr>
        <p:spPr>
          <a:xfrm>
            <a:off x="452759" y="1161547"/>
            <a:ext cx="5255583" cy="3416320"/>
          </a:xfrm>
          <a:prstGeom prst="rect">
            <a:avLst/>
          </a:prstGeom>
          <a:noFill/>
        </p:spPr>
        <p:txBody>
          <a:bodyPr wrap="square">
            <a:spAutoFit/>
          </a:bodyPr>
          <a:lstStyle/>
          <a:p>
            <a:pPr marL="285750" indent="-285750">
              <a:buFont typeface="Wingdings" panose="05000000000000000000" pitchFamily="2" charset="2"/>
              <a:buChar char="Ø"/>
            </a:pPr>
            <a:r>
              <a:rPr lang="en-GB" dirty="0"/>
              <a:t>Neutron radiography: detecting the neutrons transmitted through an object; </a:t>
            </a:r>
          </a:p>
          <a:p>
            <a:pPr marL="285750" indent="-285750">
              <a:buFont typeface="Wingdings" panose="05000000000000000000" pitchFamily="2" charset="2"/>
              <a:buChar char="Ø"/>
            </a:pPr>
            <a:r>
              <a:rPr lang="en-GB" dirty="0"/>
              <a:t>Neutron-induced gamma spectroscopy: gamma-rays produced by neutron interactions with the cargo are detected.</a:t>
            </a:r>
          </a:p>
          <a:p>
            <a:pPr marL="285750" indent="-285750">
              <a:buFont typeface="Wingdings" panose="05000000000000000000" pitchFamily="2" charset="2"/>
              <a:buChar char="Ø"/>
            </a:pPr>
            <a:endParaRPr lang="en-GB" dirty="0"/>
          </a:p>
          <a:p>
            <a:r>
              <a:rPr lang="en-GB" dirty="0"/>
              <a:t>Application to nuclear detection, e.g. of highly shielded nuclear materials. Neutron sources stimulate detectable fission in nuclear material.</a:t>
            </a:r>
          </a:p>
          <a:p>
            <a:endParaRPr lang="en-GB" dirty="0"/>
          </a:p>
          <a:p>
            <a:r>
              <a:rPr lang="en-GB" dirty="0"/>
              <a:t>Accelerators: acceleration of protons or deuterium to targets made of deuterium or tritium. </a:t>
            </a:r>
          </a:p>
        </p:txBody>
      </p:sp>
      <p:pic>
        <p:nvPicPr>
          <p:cNvPr id="8" name="Picture 7" descr="A picture containing bullet, projectile, weapon, gear&#10;&#10;Description automatically generated">
            <a:extLst>
              <a:ext uri="{FF2B5EF4-FFF2-40B4-BE49-F238E27FC236}">
                <a16:creationId xmlns:a16="http://schemas.microsoft.com/office/drawing/2014/main" id="{0FEA1E9A-9D85-732D-3FDE-301F9AB9DA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9685" y="1161547"/>
            <a:ext cx="5975674" cy="1993084"/>
          </a:xfrm>
          <a:prstGeom prst="rect">
            <a:avLst/>
          </a:prstGeom>
        </p:spPr>
      </p:pic>
      <p:sp>
        <p:nvSpPr>
          <p:cNvPr id="9" name="TextBox 8">
            <a:extLst>
              <a:ext uri="{FF2B5EF4-FFF2-40B4-BE49-F238E27FC236}">
                <a16:creationId xmlns:a16="http://schemas.microsoft.com/office/drawing/2014/main" id="{5B01182B-4461-3645-91F7-6A2E54221237}"/>
              </a:ext>
            </a:extLst>
          </p:cNvPr>
          <p:cNvSpPr txBox="1"/>
          <p:nvPr/>
        </p:nvSpPr>
        <p:spPr>
          <a:xfrm>
            <a:off x="8388025" y="3275326"/>
            <a:ext cx="3034036" cy="184666"/>
          </a:xfrm>
          <a:prstGeom prst="rect">
            <a:avLst/>
          </a:prstGeom>
          <a:noFill/>
        </p:spPr>
        <p:txBody>
          <a:bodyPr wrap="none" lIns="0" tIns="0" rIns="0" bIns="0" rtlCol="0">
            <a:spAutoFit/>
          </a:bodyPr>
          <a:lstStyle/>
          <a:p>
            <a:pPr algn="l"/>
            <a:r>
              <a:rPr lang="fr-CH" sz="1200" dirty="0"/>
              <a:t>Pictures </a:t>
            </a:r>
            <a:r>
              <a:rPr lang="fr-CH" sz="1200" dirty="0" err="1"/>
              <a:t>courtesy</a:t>
            </a:r>
            <a:r>
              <a:rPr lang="fr-CH" sz="1200" dirty="0"/>
              <a:t> of </a:t>
            </a:r>
            <a:r>
              <a:rPr lang="fr-CH" sz="1200" dirty="0" err="1"/>
              <a:t>Starfire</a:t>
            </a:r>
            <a:r>
              <a:rPr lang="fr-CH" sz="1200" dirty="0"/>
              <a:t> Industries, USA </a:t>
            </a:r>
            <a:endParaRPr lang="en-GB" sz="1200" dirty="0"/>
          </a:p>
        </p:txBody>
      </p:sp>
      <p:pic>
        <p:nvPicPr>
          <p:cNvPr id="10" name="Picture 9">
            <a:extLst>
              <a:ext uri="{FF2B5EF4-FFF2-40B4-BE49-F238E27FC236}">
                <a16:creationId xmlns:a16="http://schemas.microsoft.com/office/drawing/2014/main" id="{39472EBC-136B-EFC6-50C2-C25635982A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5372" y="3642027"/>
            <a:ext cx="4034346" cy="2501295"/>
          </a:xfrm>
          <a:prstGeom prst="rect">
            <a:avLst/>
          </a:prstGeom>
        </p:spPr>
      </p:pic>
      <p:pic>
        <p:nvPicPr>
          <p:cNvPr id="11" name="Picture 10">
            <a:extLst>
              <a:ext uri="{FF2B5EF4-FFF2-40B4-BE49-F238E27FC236}">
                <a16:creationId xmlns:a16="http://schemas.microsoft.com/office/drawing/2014/main" id="{0B1C37E1-3D5D-82F5-F7C3-421164F79F6E}"/>
              </a:ext>
            </a:extLst>
          </p:cNvPr>
          <p:cNvPicPr>
            <a:picLocks noChangeAspect="1"/>
          </p:cNvPicPr>
          <p:nvPr/>
        </p:nvPicPr>
        <p:blipFill>
          <a:blip r:embed="rId4"/>
          <a:stretch>
            <a:fillRect/>
          </a:stretch>
        </p:blipFill>
        <p:spPr>
          <a:xfrm>
            <a:off x="1558221" y="4548223"/>
            <a:ext cx="3697360" cy="1672101"/>
          </a:xfrm>
          <a:prstGeom prst="rect">
            <a:avLst/>
          </a:prstGeom>
        </p:spPr>
      </p:pic>
    </p:spTree>
    <p:extLst>
      <p:ext uri="{BB962C8B-B14F-4D97-AF65-F5344CB8AC3E}">
        <p14:creationId xmlns:p14="http://schemas.microsoft.com/office/powerpoint/2010/main" val="2944305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2000"/>
          </a:xfrm>
        </p:spPr>
        <p:txBody>
          <a:bodyPr/>
          <a:lstStyle/>
          <a:p>
            <a:r>
              <a:rPr lang="en-US" dirty="0"/>
              <a:t>Accelerators for fusion material testing: IFMIF</a:t>
            </a:r>
          </a:p>
        </p:txBody>
      </p:sp>
      <p:sp>
        <p:nvSpPr>
          <p:cNvPr id="3" name="Footer Placeholder 2"/>
          <p:cNvSpPr>
            <a:spLocks noGrp="1"/>
          </p:cNvSpPr>
          <p:nvPr>
            <p:ph type="ftr" sz="quarter" idx="11"/>
          </p:nvPr>
        </p:nvSpPr>
        <p:spPr/>
        <p:txBody>
          <a:bodyPr/>
          <a:lstStyle/>
          <a:p>
            <a:fld id="{A30787F0-7746-430D-A219-2ACB3829ADC5}" type="slidenum">
              <a:rPr lang="en-GB" smtClean="0"/>
              <a:pPr/>
              <a:t>36</a:t>
            </a:fld>
            <a:endParaRPr lang="en-GB"/>
          </a:p>
        </p:txBody>
      </p:sp>
      <p:pic>
        <p:nvPicPr>
          <p:cNvPr id="83763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9864" y="964702"/>
            <a:ext cx="7345142" cy="5070973"/>
          </a:xfrm>
          <a:prstGeom prst="rect">
            <a:avLst/>
          </a:prstGeom>
          <a:noFill/>
          <a:ln w="9525">
            <a:noFill/>
            <a:miter lim="800000"/>
            <a:headEnd/>
            <a:tailEnd/>
          </a:ln>
        </p:spPr>
      </p:pic>
      <p:sp>
        <p:nvSpPr>
          <p:cNvPr id="7" name="TextBox 6"/>
          <p:cNvSpPr txBox="1"/>
          <p:nvPr/>
        </p:nvSpPr>
        <p:spPr>
          <a:xfrm>
            <a:off x="8904302" y="1016848"/>
            <a:ext cx="2716567" cy="1200329"/>
          </a:xfrm>
          <a:prstGeom prst="rect">
            <a:avLst/>
          </a:prstGeom>
          <a:noFill/>
        </p:spPr>
        <p:txBody>
          <a:bodyPr wrap="square" rtlCol="0">
            <a:spAutoFit/>
          </a:bodyPr>
          <a:lstStyle/>
          <a:p>
            <a:r>
              <a:rPr lang="en-US" i="1" dirty="0"/>
              <a:t>Test under strong neutron fluxes of materials to be used in ITER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30ECC-CF11-D089-D68B-FF0608F2052F}"/>
              </a:ext>
            </a:extLst>
          </p:cNvPr>
          <p:cNvSpPr>
            <a:spLocks noGrp="1"/>
          </p:cNvSpPr>
          <p:nvPr>
            <p:ph type="title"/>
          </p:nvPr>
        </p:nvSpPr>
        <p:spPr/>
        <p:txBody>
          <a:bodyPr/>
          <a:lstStyle/>
          <a:p>
            <a:r>
              <a:rPr lang="fr-CH" sz="4000" dirty="0"/>
              <a:t>IFMIF - DONES</a:t>
            </a:r>
            <a:endParaRPr lang="en-GB" sz="4000" dirty="0"/>
          </a:p>
        </p:txBody>
      </p:sp>
      <p:sp>
        <p:nvSpPr>
          <p:cNvPr id="3" name="Date Placeholder 2">
            <a:extLst>
              <a:ext uri="{FF2B5EF4-FFF2-40B4-BE49-F238E27FC236}">
                <a16:creationId xmlns:a16="http://schemas.microsoft.com/office/drawing/2014/main" id="{B610EC6E-299E-489D-67A3-73C6065ED987}"/>
              </a:ext>
            </a:extLst>
          </p:cNvPr>
          <p:cNvSpPr>
            <a:spLocks noGrp="1"/>
          </p:cNvSpPr>
          <p:nvPr>
            <p:ph type="dt" sz="half" idx="10"/>
          </p:nvPr>
        </p:nvSpPr>
        <p:spPr/>
        <p:txBody>
          <a:bodyPr/>
          <a:lstStyle/>
          <a:p>
            <a:fld id="{23793A62-AA7E-5A4D-A43E-DF1B3593C4E5}" type="datetime1">
              <a:rPr lang="en-US" smtClean="0"/>
              <a:t>6/28/2023</a:t>
            </a:fld>
            <a:endParaRPr lang="en-US" dirty="0"/>
          </a:p>
        </p:txBody>
      </p:sp>
      <p:sp>
        <p:nvSpPr>
          <p:cNvPr id="4" name="Footer Placeholder 3">
            <a:extLst>
              <a:ext uri="{FF2B5EF4-FFF2-40B4-BE49-F238E27FC236}">
                <a16:creationId xmlns:a16="http://schemas.microsoft.com/office/drawing/2014/main" id="{027FB978-625D-926C-2D66-9794D697F4E7}"/>
              </a:ext>
            </a:extLst>
          </p:cNvPr>
          <p:cNvSpPr>
            <a:spLocks noGrp="1"/>
          </p:cNvSpPr>
          <p:nvPr>
            <p:ph type="ftr" sz="quarter" idx="11"/>
          </p:nvPr>
        </p:nvSpPr>
        <p:spPr/>
        <p:txBody>
          <a:bodyPr/>
          <a:lstStyle/>
          <a:p>
            <a:r>
              <a:rPr lang="en-US"/>
              <a:t>Presenter | Presentation Title</a:t>
            </a:r>
            <a:endParaRPr lang="en-US" dirty="0"/>
          </a:p>
        </p:txBody>
      </p:sp>
      <p:sp>
        <p:nvSpPr>
          <p:cNvPr id="5" name="Slide Number Placeholder 4">
            <a:extLst>
              <a:ext uri="{FF2B5EF4-FFF2-40B4-BE49-F238E27FC236}">
                <a16:creationId xmlns:a16="http://schemas.microsoft.com/office/drawing/2014/main" id="{3B2C0969-BA9E-0F26-E332-084DB1553506}"/>
              </a:ext>
            </a:extLst>
          </p:cNvPr>
          <p:cNvSpPr>
            <a:spLocks noGrp="1"/>
          </p:cNvSpPr>
          <p:nvPr>
            <p:ph type="sldNum" sz="quarter" idx="12"/>
          </p:nvPr>
        </p:nvSpPr>
        <p:spPr/>
        <p:txBody>
          <a:bodyPr/>
          <a:lstStyle/>
          <a:p>
            <a:fld id="{36B5EA5A-BC32-A742-B11B-8E7414D5B535}" type="slidenum">
              <a:rPr lang="en-US" smtClean="0"/>
              <a:pPr/>
              <a:t>37</a:t>
            </a:fld>
            <a:endParaRPr lang="en-US" dirty="0"/>
          </a:p>
        </p:txBody>
      </p:sp>
      <p:sp>
        <p:nvSpPr>
          <p:cNvPr id="6" name="TextBox 5">
            <a:extLst>
              <a:ext uri="{FF2B5EF4-FFF2-40B4-BE49-F238E27FC236}">
                <a16:creationId xmlns:a16="http://schemas.microsoft.com/office/drawing/2014/main" id="{C82AC805-4677-D0EC-3EE7-DD38FFE37651}"/>
              </a:ext>
            </a:extLst>
          </p:cNvPr>
          <p:cNvSpPr txBox="1"/>
          <p:nvPr/>
        </p:nvSpPr>
        <p:spPr>
          <a:xfrm>
            <a:off x="431200" y="1350045"/>
            <a:ext cx="9680214" cy="276999"/>
          </a:xfrm>
          <a:prstGeom prst="rect">
            <a:avLst/>
          </a:prstGeom>
          <a:noFill/>
        </p:spPr>
        <p:txBody>
          <a:bodyPr wrap="none" lIns="0" tIns="0" rIns="0" bIns="0" rtlCol="0">
            <a:spAutoFit/>
          </a:bodyPr>
          <a:lstStyle/>
          <a:p>
            <a:pPr algn="l"/>
            <a:r>
              <a:rPr lang="en-US" dirty="0"/>
              <a:t>In construction near Granada (Spain), will reach a beam power of 5 MW (125 mA, 40 MeV, D+)</a:t>
            </a:r>
            <a:endParaRPr lang="en-GB" dirty="0"/>
          </a:p>
        </p:txBody>
      </p:sp>
      <p:pic>
        <p:nvPicPr>
          <p:cNvPr id="7" name="Imagen 4">
            <a:extLst>
              <a:ext uri="{FF2B5EF4-FFF2-40B4-BE49-F238E27FC236}">
                <a16:creationId xmlns:a16="http://schemas.microsoft.com/office/drawing/2014/main" id="{B387B3D9-23A4-3984-2303-B7FB869C302B}"/>
              </a:ext>
            </a:extLst>
          </p:cNvPr>
          <p:cNvPicPr>
            <a:picLocks noChangeAspect="1"/>
          </p:cNvPicPr>
          <p:nvPr/>
        </p:nvPicPr>
        <p:blipFill rotWithShape="1">
          <a:blip r:embed="rId2">
            <a:extLst>
              <a:ext uri="{28A0092B-C50C-407E-A947-70E740481C1C}">
                <a14:useLocalDpi xmlns:a14="http://schemas.microsoft.com/office/drawing/2010/main"/>
              </a:ext>
            </a:extLst>
          </a:blip>
          <a:srcRect r="-227"/>
          <a:stretch/>
        </p:blipFill>
        <p:spPr>
          <a:xfrm>
            <a:off x="320248" y="2092507"/>
            <a:ext cx="5775752" cy="3767010"/>
          </a:xfrm>
          <a:prstGeom prst="rect">
            <a:avLst/>
          </a:prstGeom>
        </p:spPr>
      </p:pic>
      <p:pic>
        <p:nvPicPr>
          <p:cNvPr id="9" name="Picture 8" descr="A picture containing LEGO, printer, duplicator&#10;&#10;Description automatically generated">
            <a:extLst>
              <a:ext uri="{FF2B5EF4-FFF2-40B4-BE49-F238E27FC236}">
                <a16:creationId xmlns:a16="http://schemas.microsoft.com/office/drawing/2014/main" id="{15813A38-4862-3D6D-0F13-A8D76A0D09C1}"/>
              </a:ext>
            </a:extLst>
          </p:cNvPr>
          <p:cNvPicPr>
            <a:picLocks noChangeAspect="1"/>
          </p:cNvPicPr>
          <p:nvPr/>
        </p:nvPicPr>
        <p:blipFill>
          <a:blip r:embed="rId3"/>
          <a:stretch>
            <a:fillRect/>
          </a:stretch>
        </p:blipFill>
        <p:spPr>
          <a:xfrm>
            <a:off x="6418890" y="2322470"/>
            <a:ext cx="5369910" cy="3007150"/>
          </a:xfrm>
          <a:prstGeom prst="rect">
            <a:avLst/>
          </a:prstGeom>
        </p:spPr>
      </p:pic>
    </p:spTree>
    <p:extLst>
      <p:ext uri="{BB962C8B-B14F-4D97-AF65-F5344CB8AC3E}">
        <p14:creationId xmlns:p14="http://schemas.microsoft.com/office/powerpoint/2010/main" val="1765391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Beam power</a:t>
            </a:r>
          </a:p>
        </p:txBody>
      </p:sp>
      <p:sp>
        <p:nvSpPr>
          <p:cNvPr id="3" name="Footer Placeholder 2"/>
          <p:cNvSpPr>
            <a:spLocks noGrp="1"/>
          </p:cNvSpPr>
          <p:nvPr>
            <p:ph type="ftr" sz="quarter" idx="11"/>
          </p:nvPr>
        </p:nvSpPr>
        <p:spPr/>
        <p:txBody>
          <a:bodyPr/>
          <a:lstStyle/>
          <a:p>
            <a:fld id="{A30787F0-7746-430D-A219-2ACB3829ADC5}" type="slidenum">
              <a:rPr lang="en-GB" smtClean="0"/>
              <a:pPr/>
              <a:t>38</a:t>
            </a:fld>
            <a:endParaRPr lang="en-GB"/>
          </a:p>
        </p:txBody>
      </p:sp>
      <p:sp>
        <p:nvSpPr>
          <p:cNvPr id="5" name="TextBox 4"/>
          <p:cNvSpPr txBox="1"/>
          <p:nvPr/>
        </p:nvSpPr>
        <p:spPr>
          <a:xfrm>
            <a:off x="6016840" y="1380251"/>
            <a:ext cx="5985974" cy="4247317"/>
          </a:xfrm>
          <a:prstGeom prst="rect">
            <a:avLst/>
          </a:prstGeom>
          <a:noFill/>
        </p:spPr>
        <p:txBody>
          <a:bodyPr wrap="square" rtlCol="0">
            <a:spAutoFit/>
          </a:bodyPr>
          <a:lstStyle/>
          <a:p>
            <a:r>
              <a:rPr lang="en-US" dirty="0"/>
              <a:t>Figure of merit for accelerators at the intensity frontier is </a:t>
            </a:r>
            <a:r>
              <a:rPr lang="en-US" dirty="0">
                <a:solidFill>
                  <a:srgbClr val="FF0000"/>
                </a:solidFill>
              </a:rPr>
              <a:t>beam power</a:t>
            </a:r>
            <a:r>
              <a:rPr lang="en-US" dirty="0"/>
              <a:t> P=</a:t>
            </a:r>
            <a:r>
              <a:rPr lang="en-US" dirty="0" err="1"/>
              <a:t>W×I×duty</a:t>
            </a:r>
            <a:r>
              <a:rPr lang="en-US" dirty="0"/>
              <a:t> cycle</a:t>
            </a:r>
          </a:p>
          <a:p>
            <a:endParaRPr lang="en-US" dirty="0"/>
          </a:p>
          <a:p>
            <a:r>
              <a:rPr lang="en-US" dirty="0"/>
              <a:t>Production rate (cross-section) for most of the particles in high-intensity applications is independent on the energy (above a certain threshold) but proportional to beam power.</a:t>
            </a:r>
          </a:p>
          <a:p>
            <a:endParaRPr lang="en-US" dirty="0"/>
          </a:p>
          <a:p>
            <a:r>
              <a:rPr lang="en-US" dirty="0"/>
              <a:t>The new generation of accelerators under project or construction aims at moving the power from the 100 kW’s range to the MW’s range.</a:t>
            </a:r>
          </a:p>
          <a:p>
            <a:endParaRPr lang="en-US" dirty="0"/>
          </a:p>
          <a:p>
            <a:r>
              <a:rPr lang="en-US" dirty="0"/>
              <a:t>A MW-class machine presents a large number of challenges and requires the development of specific technologies.</a:t>
            </a:r>
          </a:p>
        </p:txBody>
      </p:sp>
      <p:pic>
        <p:nvPicPr>
          <p:cNvPr id="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3653" y="1217909"/>
            <a:ext cx="4806033"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648200" y="6362701"/>
            <a:ext cx="1722972" cy="307777"/>
          </a:xfrm>
          <a:prstGeom prst="rect">
            <a:avLst/>
          </a:prstGeom>
          <a:noFill/>
        </p:spPr>
        <p:txBody>
          <a:bodyPr wrap="none" rtlCol="0">
            <a:spAutoFit/>
          </a:bodyPr>
          <a:lstStyle/>
          <a:p>
            <a:r>
              <a:rPr lang="fr-FR" sz="1400" i="1" dirty="0" err="1"/>
              <a:t>Jie</a:t>
            </a:r>
            <a:r>
              <a:rPr lang="fr-FR" sz="1400" i="1" dirty="0"/>
              <a:t> Wei, IPAC 2014</a:t>
            </a:r>
            <a:endParaRPr lang="en-US" sz="1400" i="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8650-76DC-421A-A6BD-B1562C923C2D}"/>
              </a:ext>
            </a:extLst>
          </p:cNvPr>
          <p:cNvSpPr>
            <a:spLocks noGrp="1"/>
          </p:cNvSpPr>
          <p:nvPr>
            <p:ph type="title"/>
          </p:nvPr>
        </p:nvSpPr>
        <p:spPr>
          <a:xfrm>
            <a:off x="0" y="0"/>
            <a:ext cx="12192000" cy="956257"/>
          </a:xfrm>
        </p:spPr>
        <p:txBody>
          <a:bodyPr/>
          <a:lstStyle/>
          <a:p>
            <a:r>
              <a:rPr lang="fr-CH" dirty="0" err="1"/>
              <a:t>Some</a:t>
            </a:r>
            <a:r>
              <a:rPr lang="fr-CH" dirty="0"/>
              <a:t> </a:t>
            </a:r>
            <a:r>
              <a:rPr lang="fr-CH" dirty="0" err="1"/>
              <a:t>resources</a:t>
            </a:r>
            <a:r>
              <a:rPr lang="fr-CH" dirty="0"/>
              <a:t> for </a:t>
            </a:r>
            <a:r>
              <a:rPr lang="fr-CH" dirty="0" err="1"/>
              <a:t>further</a:t>
            </a:r>
            <a:r>
              <a:rPr lang="fr-CH" dirty="0"/>
              <a:t> </a:t>
            </a:r>
            <a:r>
              <a:rPr lang="fr-CH" dirty="0" err="1"/>
              <a:t>reading</a:t>
            </a:r>
            <a:endParaRPr lang="en-GB" dirty="0"/>
          </a:p>
        </p:txBody>
      </p:sp>
      <p:sp>
        <p:nvSpPr>
          <p:cNvPr id="4" name="Slide Number Placeholder 3">
            <a:extLst>
              <a:ext uri="{FF2B5EF4-FFF2-40B4-BE49-F238E27FC236}">
                <a16:creationId xmlns:a16="http://schemas.microsoft.com/office/drawing/2014/main" id="{B05A25FC-F715-40DC-B29D-3C6D9F3F28D2}"/>
              </a:ext>
            </a:extLst>
          </p:cNvPr>
          <p:cNvSpPr>
            <a:spLocks noGrp="1"/>
          </p:cNvSpPr>
          <p:nvPr>
            <p:ph type="sldNum" sz="quarter" idx="4"/>
          </p:nvPr>
        </p:nvSpPr>
        <p:spPr/>
        <p:txBody>
          <a:bodyPr/>
          <a:lstStyle/>
          <a:p>
            <a:fld id="{17918391-D411-FE40-AAD7-861AE5233E0E}" type="slidenum">
              <a:rPr lang="en-US" smtClean="0"/>
              <a:pPr/>
              <a:t>39</a:t>
            </a:fld>
            <a:endParaRPr lang="en-US" dirty="0"/>
          </a:p>
        </p:txBody>
      </p:sp>
      <p:sp>
        <p:nvSpPr>
          <p:cNvPr id="5" name="TextBox 4">
            <a:extLst>
              <a:ext uri="{FF2B5EF4-FFF2-40B4-BE49-F238E27FC236}">
                <a16:creationId xmlns:a16="http://schemas.microsoft.com/office/drawing/2014/main" id="{DDF85DE3-93EB-4EE5-BC11-DA979F5FEEC0}"/>
              </a:ext>
            </a:extLst>
          </p:cNvPr>
          <p:cNvSpPr txBox="1"/>
          <p:nvPr/>
        </p:nvSpPr>
        <p:spPr>
          <a:xfrm>
            <a:off x="4584181" y="1502008"/>
            <a:ext cx="6883824" cy="3447098"/>
          </a:xfrm>
          <a:prstGeom prst="rect">
            <a:avLst/>
          </a:prstGeom>
          <a:noFill/>
        </p:spPr>
        <p:txBody>
          <a:bodyPr wrap="square" lIns="0" tIns="0" rIns="0" bIns="0" rtlCol="0">
            <a:spAutoFit/>
          </a:bodyPr>
          <a:lstStyle/>
          <a:p>
            <a:pPr algn="l"/>
            <a:r>
              <a:rPr lang="en-GB" sz="1600" dirty="0"/>
              <a:t>Many of the pictures and some text of this lecture have been taken from the </a:t>
            </a:r>
          </a:p>
          <a:p>
            <a:pPr algn="l"/>
            <a:r>
              <a:rPr lang="en-GB" sz="1600" dirty="0"/>
              <a:t>2017 EuCARD2 Report on Accelerator Applications in Europe (112 pages):</a:t>
            </a:r>
          </a:p>
          <a:p>
            <a:pPr algn="l"/>
            <a:endParaRPr lang="en-GB" sz="1600" dirty="0"/>
          </a:p>
          <a:p>
            <a:pPr algn="l"/>
            <a:r>
              <a:rPr lang="en-GB" sz="1600" i="1" dirty="0">
                <a:hlinkClick r:id="rId2"/>
              </a:rPr>
              <a:t>http://apae.ific.uv.es/apae/wp-content/uploads/2015/04/EuCARD_Applications-of-Accelerators-2017.pdf</a:t>
            </a:r>
            <a:endParaRPr lang="en-GB" sz="1600" i="1" dirty="0"/>
          </a:p>
          <a:p>
            <a:pPr algn="l"/>
            <a:endParaRPr lang="en-GB" sz="1600" i="1" dirty="0"/>
          </a:p>
          <a:p>
            <a:pPr algn="l"/>
            <a:r>
              <a:rPr lang="en-GB" sz="1600" dirty="0"/>
              <a:t>Other useful resources are:</a:t>
            </a:r>
          </a:p>
          <a:p>
            <a:pPr algn="l"/>
            <a:endParaRPr lang="en-GB" sz="1600" dirty="0"/>
          </a:p>
          <a:p>
            <a:pPr algn="l"/>
            <a:r>
              <a:rPr lang="en-GB" sz="1600" dirty="0"/>
              <a:t>The TIARA site on accelerators for society:</a:t>
            </a:r>
          </a:p>
          <a:p>
            <a:pPr algn="l"/>
            <a:r>
              <a:rPr lang="en-GB" sz="1600" dirty="0">
                <a:hlinkClick r:id="rId3"/>
              </a:rPr>
              <a:t>http://www.accelerators-for-society.org/</a:t>
            </a:r>
            <a:r>
              <a:rPr lang="en-GB" sz="1600" dirty="0"/>
              <a:t> </a:t>
            </a:r>
          </a:p>
          <a:p>
            <a:pPr algn="l"/>
            <a:endParaRPr lang="en-GB" sz="1600" dirty="0"/>
          </a:p>
          <a:p>
            <a:pPr algn="l"/>
            <a:r>
              <a:rPr lang="en-GB" sz="1600" dirty="0"/>
              <a:t>The US action on Accelerators for America’s future: </a:t>
            </a:r>
            <a:r>
              <a:rPr lang="en-GB" sz="1600" dirty="0">
                <a:hlinkClick r:id="rId4"/>
              </a:rPr>
              <a:t>http://www.acceleratorsamerica.org/report/index.html</a:t>
            </a:r>
            <a:r>
              <a:rPr lang="en-GB" sz="1600" dirty="0"/>
              <a:t> </a:t>
            </a:r>
          </a:p>
          <a:p>
            <a:pPr algn="l"/>
            <a:r>
              <a:rPr lang="en-GB" sz="1600" dirty="0"/>
              <a:t> </a:t>
            </a:r>
          </a:p>
        </p:txBody>
      </p:sp>
      <p:pic>
        <p:nvPicPr>
          <p:cNvPr id="6" name="Picture 5">
            <a:extLst>
              <a:ext uri="{FF2B5EF4-FFF2-40B4-BE49-F238E27FC236}">
                <a16:creationId xmlns:a16="http://schemas.microsoft.com/office/drawing/2014/main" id="{6ECF7AD2-5882-4A43-BD84-6A89A7EF93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8688" y="1372682"/>
            <a:ext cx="3127221" cy="4440173"/>
          </a:xfrm>
          <a:prstGeom prst="rect">
            <a:avLst/>
          </a:prstGeom>
          <a:ln>
            <a:solidFill>
              <a:srgbClr val="2F2F2F"/>
            </a:solidFill>
          </a:ln>
        </p:spPr>
      </p:pic>
    </p:spTree>
    <p:extLst>
      <p:ext uri="{BB962C8B-B14F-4D97-AF65-F5344CB8AC3E}">
        <p14:creationId xmlns:p14="http://schemas.microsoft.com/office/powerpoint/2010/main" val="2937403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4295B-5EF2-4EFB-BF3C-8EADB97EA8C9}"/>
              </a:ext>
            </a:extLst>
          </p:cNvPr>
          <p:cNvSpPr>
            <a:spLocks noGrp="1"/>
          </p:cNvSpPr>
          <p:nvPr>
            <p:ph type="title"/>
          </p:nvPr>
        </p:nvSpPr>
        <p:spPr>
          <a:xfrm>
            <a:off x="0" y="0"/>
            <a:ext cx="12192000" cy="956257"/>
          </a:xfrm>
        </p:spPr>
        <p:txBody>
          <a:bodyPr/>
          <a:lstStyle/>
          <a:p>
            <a:r>
              <a:rPr lang="fr-CH" dirty="0"/>
              <a:t>How large </a:t>
            </a:r>
            <a:r>
              <a:rPr lang="fr-CH" dirty="0" err="1"/>
              <a:t>is</a:t>
            </a:r>
            <a:r>
              <a:rPr lang="fr-CH" dirty="0"/>
              <a:t> the </a:t>
            </a:r>
            <a:r>
              <a:rPr lang="fr-CH" dirty="0" err="1"/>
              <a:t>energy</a:t>
            </a:r>
            <a:r>
              <a:rPr lang="fr-CH" dirty="0"/>
              <a:t> of a </a:t>
            </a:r>
            <a:r>
              <a:rPr lang="fr-CH" dirty="0" err="1"/>
              <a:t>particle</a:t>
            </a:r>
            <a:r>
              <a:rPr lang="fr-CH" dirty="0"/>
              <a:t> </a:t>
            </a:r>
            <a:r>
              <a:rPr lang="fr-CH" dirty="0" err="1"/>
              <a:t>beam</a:t>
            </a:r>
            <a:r>
              <a:rPr lang="fr-CH" dirty="0"/>
              <a:t>?</a:t>
            </a:r>
            <a:endParaRPr lang="en-GB" dirty="0"/>
          </a:p>
        </p:txBody>
      </p:sp>
      <p:sp>
        <p:nvSpPr>
          <p:cNvPr id="4" name="Slide Number Placeholder 3">
            <a:extLst>
              <a:ext uri="{FF2B5EF4-FFF2-40B4-BE49-F238E27FC236}">
                <a16:creationId xmlns:a16="http://schemas.microsoft.com/office/drawing/2014/main" id="{FEE6E969-E8AF-4B14-BB6E-9679296505D1}"/>
              </a:ext>
            </a:extLst>
          </p:cNvPr>
          <p:cNvSpPr>
            <a:spLocks noGrp="1"/>
          </p:cNvSpPr>
          <p:nvPr>
            <p:ph type="sldNum" sz="quarter" idx="4"/>
          </p:nvPr>
        </p:nvSpPr>
        <p:spPr/>
        <p:txBody>
          <a:bodyPr/>
          <a:lstStyle/>
          <a:p>
            <a:fld id="{17918391-D411-FE40-AAD7-861AE5233E0E}" type="slidenum">
              <a:rPr lang="en-US" smtClean="0"/>
              <a:pPr/>
              <a:t>4</a:t>
            </a:fld>
            <a:endParaRPr lang="en-US" dirty="0"/>
          </a:p>
        </p:txBody>
      </p:sp>
      <p:pic>
        <p:nvPicPr>
          <p:cNvPr id="4098" name="Picture 2" descr="CMS Experiment at CERN's LHC | CMS Experiment">
            <a:extLst>
              <a:ext uri="{FF2B5EF4-FFF2-40B4-BE49-F238E27FC236}">
                <a16:creationId xmlns:a16="http://schemas.microsoft.com/office/drawing/2014/main" id="{F1907AE0-041A-4A20-8AA2-44699351EA6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2859" y="1218790"/>
            <a:ext cx="4191284" cy="28043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AE7AB98-BDEE-4E05-9C43-A676FECE5118}"/>
              </a:ext>
            </a:extLst>
          </p:cNvPr>
          <p:cNvSpPr txBox="1"/>
          <p:nvPr/>
        </p:nvSpPr>
        <p:spPr>
          <a:xfrm>
            <a:off x="4915641" y="1170525"/>
            <a:ext cx="7057618" cy="923330"/>
          </a:xfrm>
          <a:prstGeom prst="rect">
            <a:avLst/>
          </a:prstGeom>
          <a:noFill/>
        </p:spPr>
        <p:txBody>
          <a:bodyPr wrap="square" lIns="0" tIns="0" rIns="0" bIns="0" rtlCol="0">
            <a:spAutoFit/>
          </a:bodyPr>
          <a:lstStyle/>
          <a:p>
            <a:pPr algn="l"/>
            <a:r>
              <a:rPr lang="en-GB" sz="2000" dirty="0"/>
              <a:t>Comparing the energy of a proton out of the CERN Large Hadron Collider, the largest particle accelerator ever built.</a:t>
            </a:r>
          </a:p>
          <a:p>
            <a:pPr algn="l"/>
            <a:r>
              <a:rPr lang="en-GB" sz="2000" b="1" dirty="0">
                <a:solidFill>
                  <a:srgbClr val="C00000"/>
                </a:solidFill>
              </a:rPr>
              <a:t>The energy is small, but the energy density is enormous!</a:t>
            </a:r>
          </a:p>
        </p:txBody>
      </p:sp>
      <p:sp>
        <p:nvSpPr>
          <p:cNvPr id="3" name="TextBox 2">
            <a:extLst>
              <a:ext uri="{FF2B5EF4-FFF2-40B4-BE49-F238E27FC236}">
                <a16:creationId xmlns:a16="http://schemas.microsoft.com/office/drawing/2014/main" id="{1A3A6BCE-0F00-4A9F-B993-214C9AA8E934}"/>
              </a:ext>
            </a:extLst>
          </p:cNvPr>
          <p:cNvSpPr txBox="1"/>
          <p:nvPr/>
        </p:nvSpPr>
        <p:spPr>
          <a:xfrm>
            <a:off x="362859" y="4192252"/>
            <a:ext cx="2361868" cy="861774"/>
          </a:xfrm>
          <a:prstGeom prst="rect">
            <a:avLst/>
          </a:prstGeom>
          <a:noFill/>
        </p:spPr>
        <p:txBody>
          <a:bodyPr wrap="square" lIns="0" tIns="0" rIns="0" bIns="0" rtlCol="0">
            <a:spAutoFit/>
          </a:bodyPr>
          <a:lstStyle/>
          <a:p>
            <a:pPr algn="l"/>
            <a:r>
              <a:rPr lang="fr-CH" sz="1400" dirty="0"/>
              <a:t>Accelerator </a:t>
            </a:r>
            <a:r>
              <a:rPr lang="fr-CH" sz="1400" dirty="0" err="1"/>
              <a:t>energies</a:t>
            </a:r>
            <a:r>
              <a:rPr lang="fr-CH" sz="1400" dirty="0"/>
              <a:t> in eV (</a:t>
            </a:r>
            <a:r>
              <a:rPr lang="en-GB" sz="1400" dirty="0"/>
              <a:t>energy acquired by an electron in a potential of 1V)</a:t>
            </a:r>
          </a:p>
          <a:p>
            <a:pPr algn="l"/>
            <a:r>
              <a:rPr lang="da-DK" sz="1400" dirty="0"/>
              <a:t>1 eV = 1.6 x 10</a:t>
            </a:r>
            <a:r>
              <a:rPr lang="da-DK" sz="1400" baseline="30000" dirty="0"/>
              <a:t>-19</a:t>
            </a:r>
            <a:r>
              <a:rPr lang="da-DK" sz="1400" dirty="0"/>
              <a:t> Joules</a:t>
            </a:r>
            <a:endParaRPr lang="en-GB" sz="1400" dirty="0"/>
          </a:p>
        </p:txBody>
      </p:sp>
      <p:pic>
        <p:nvPicPr>
          <p:cNvPr id="9" name="Picture 8">
            <a:extLst>
              <a:ext uri="{FF2B5EF4-FFF2-40B4-BE49-F238E27FC236}">
                <a16:creationId xmlns:a16="http://schemas.microsoft.com/office/drawing/2014/main" id="{CA3DF18E-B05F-42D8-86E3-CC9B9435AA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6817" y="5125615"/>
            <a:ext cx="1463038" cy="1190121"/>
          </a:xfrm>
          <a:prstGeom prst="rect">
            <a:avLst/>
          </a:prstGeom>
        </p:spPr>
      </p:pic>
      <p:sp>
        <p:nvSpPr>
          <p:cNvPr id="6" name="TextBox 5">
            <a:extLst>
              <a:ext uri="{FF2B5EF4-FFF2-40B4-BE49-F238E27FC236}">
                <a16:creationId xmlns:a16="http://schemas.microsoft.com/office/drawing/2014/main" id="{93461707-6E44-C72C-E4DE-88F3FEBD36CB}"/>
              </a:ext>
            </a:extLst>
          </p:cNvPr>
          <p:cNvSpPr txBox="1"/>
          <p:nvPr/>
        </p:nvSpPr>
        <p:spPr>
          <a:xfrm>
            <a:off x="3149022" y="4561583"/>
            <a:ext cx="1128423" cy="984885"/>
          </a:xfrm>
          <a:prstGeom prst="rect">
            <a:avLst/>
          </a:prstGeom>
          <a:noFill/>
        </p:spPr>
        <p:txBody>
          <a:bodyPr wrap="square" lIns="0" tIns="0" rIns="0" bIns="0" rtlCol="0">
            <a:spAutoFit/>
          </a:bodyPr>
          <a:lstStyle/>
          <a:p>
            <a:pPr algn="l"/>
            <a:r>
              <a:rPr lang="en-GB" sz="1600" i="1" dirty="0"/>
              <a:t>1 Joule is really tiny:</a:t>
            </a:r>
          </a:p>
          <a:p>
            <a:pPr algn="l"/>
            <a:r>
              <a:rPr lang="en-GB" sz="1600" i="1" dirty="0"/>
              <a:t>=1 W*</a:t>
            </a:r>
            <a:r>
              <a:rPr lang="fr-CH" sz="1600" i="1" dirty="0"/>
              <a:t>s, </a:t>
            </a:r>
            <a:r>
              <a:rPr lang="fr-CH" sz="1600" i="1" dirty="0" err="1"/>
              <a:t>cost</a:t>
            </a:r>
            <a:r>
              <a:rPr lang="fr-CH" sz="1600" i="1" dirty="0"/>
              <a:t> ≈ 10</a:t>
            </a:r>
            <a:r>
              <a:rPr lang="fr-CH" sz="1600" i="1" baseline="30000" dirty="0"/>
              <a:t>-7</a:t>
            </a:r>
            <a:r>
              <a:rPr lang="fr-CH" sz="1600" i="1" dirty="0"/>
              <a:t> €</a:t>
            </a:r>
            <a:endParaRPr lang="en-GB" sz="1600" i="1" dirty="0"/>
          </a:p>
        </p:txBody>
      </p:sp>
      <p:sp>
        <p:nvSpPr>
          <p:cNvPr id="7" name="TextBox 6">
            <a:extLst>
              <a:ext uri="{FF2B5EF4-FFF2-40B4-BE49-F238E27FC236}">
                <a16:creationId xmlns:a16="http://schemas.microsoft.com/office/drawing/2014/main" id="{AE3E471E-29E7-8317-6302-062B477E9A34}"/>
              </a:ext>
            </a:extLst>
          </p:cNvPr>
          <p:cNvSpPr txBox="1"/>
          <p:nvPr/>
        </p:nvSpPr>
        <p:spPr>
          <a:xfrm>
            <a:off x="4978438" y="5269271"/>
            <a:ext cx="7103633" cy="902811"/>
          </a:xfrm>
          <a:prstGeom prst="rect">
            <a:avLst/>
          </a:prstGeom>
          <a:noFill/>
        </p:spPr>
        <p:txBody>
          <a:bodyPr wrap="square" lIns="0" tIns="0" rIns="0" bIns="0" rtlCol="0">
            <a:spAutoFit/>
          </a:bodyPr>
          <a:lstStyle/>
          <a:p>
            <a:pPr algn="l"/>
            <a:r>
              <a:rPr lang="en-GB" sz="1600" i="1" dirty="0"/>
              <a:t>LHC bunch: 7 TeV, 1.15 10</a:t>
            </a:r>
            <a:r>
              <a:rPr lang="en-GB" sz="1600" i="1" baseline="30000" dirty="0"/>
              <a:t>11</a:t>
            </a:r>
            <a:r>
              <a:rPr lang="en-GB" sz="1600" i="1" dirty="0"/>
              <a:t> protons, at interaction point (30 cm, 16x16 </a:t>
            </a:r>
            <a:r>
              <a:rPr lang="en-GB" sz="1600" i="1" dirty="0">
                <a:latin typeface="Symbol" panose="05050102010706020507" pitchFamily="18" charset="2"/>
              </a:rPr>
              <a:t>m</a:t>
            </a:r>
            <a:r>
              <a:rPr lang="en-GB" sz="1600" i="1" dirty="0"/>
              <a:t>m</a:t>
            </a:r>
            <a:r>
              <a:rPr lang="en-GB" sz="1600" i="1" baseline="30000" dirty="0"/>
              <a:t>2</a:t>
            </a:r>
            <a:r>
              <a:rPr lang="en-GB" sz="1600" i="1" dirty="0"/>
              <a:t>)</a:t>
            </a:r>
          </a:p>
          <a:p>
            <a:pPr algn="l"/>
            <a:r>
              <a:rPr lang="en-GB" sz="1600" i="1" dirty="0"/>
              <a:t>Yoghurt: 150 g, 120 calories</a:t>
            </a:r>
          </a:p>
          <a:p>
            <a:pPr algn="l"/>
            <a:r>
              <a:rPr lang="en-GB" sz="1600" i="1" dirty="0"/>
              <a:t>TGV train: 400 tons, 200 m, 300 km/h</a:t>
            </a:r>
          </a:p>
          <a:p>
            <a:pPr algn="l"/>
            <a:endParaRPr lang="en-GB" sz="1600" b="1" i="1" baseline="30000" dirty="0">
              <a:solidFill>
                <a:srgbClr val="FF0000"/>
              </a:solidFill>
            </a:endParaRPr>
          </a:p>
        </p:txBody>
      </p:sp>
      <p:graphicFrame>
        <p:nvGraphicFramePr>
          <p:cNvPr id="18" name="Table 17">
            <a:extLst>
              <a:ext uri="{FF2B5EF4-FFF2-40B4-BE49-F238E27FC236}">
                <a16:creationId xmlns:a16="http://schemas.microsoft.com/office/drawing/2014/main" id="{786E5675-4A16-EA98-7290-34A075DEDF4F}"/>
              </a:ext>
            </a:extLst>
          </p:cNvPr>
          <p:cNvGraphicFramePr>
            <a:graphicFrameLocks noGrp="1"/>
          </p:cNvGraphicFramePr>
          <p:nvPr>
            <p:extLst>
              <p:ext uri="{D42A27DB-BD31-4B8C-83A1-F6EECF244321}">
                <p14:modId xmlns:p14="http://schemas.microsoft.com/office/powerpoint/2010/main" val="2901786848"/>
              </p:ext>
            </p:extLst>
          </p:nvPr>
        </p:nvGraphicFramePr>
        <p:xfrm>
          <a:off x="4978438" y="2448527"/>
          <a:ext cx="6679338" cy="2644269"/>
        </p:xfrm>
        <a:graphic>
          <a:graphicData uri="http://schemas.openxmlformats.org/drawingml/2006/table">
            <a:tbl>
              <a:tblPr firstRow="1" firstCol="1" bandRow="1"/>
              <a:tblGrid>
                <a:gridCol w="1162662">
                  <a:extLst>
                    <a:ext uri="{9D8B030D-6E8A-4147-A177-3AD203B41FA5}">
                      <a16:colId xmlns:a16="http://schemas.microsoft.com/office/drawing/2014/main" val="2720701194"/>
                    </a:ext>
                  </a:extLst>
                </a:gridCol>
                <a:gridCol w="1396619">
                  <a:extLst>
                    <a:ext uri="{9D8B030D-6E8A-4147-A177-3AD203B41FA5}">
                      <a16:colId xmlns:a16="http://schemas.microsoft.com/office/drawing/2014/main" val="3953917853"/>
                    </a:ext>
                  </a:extLst>
                </a:gridCol>
                <a:gridCol w="1355836">
                  <a:extLst>
                    <a:ext uri="{9D8B030D-6E8A-4147-A177-3AD203B41FA5}">
                      <a16:colId xmlns:a16="http://schemas.microsoft.com/office/drawing/2014/main" val="4127197109"/>
                    </a:ext>
                  </a:extLst>
                </a:gridCol>
                <a:gridCol w="1334814">
                  <a:extLst>
                    <a:ext uri="{9D8B030D-6E8A-4147-A177-3AD203B41FA5}">
                      <a16:colId xmlns:a16="http://schemas.microsoft.com/office/drawing/2014/main" val="2898263458"/>
                    </a:ext>
                  </a:extLst>
                </a:gridCol>
                <a:gridCol w="1429407">
                  <a:extLst>
                    <a:ext uri="{9D8B030D-6E8A-4147-A177-3AD203B41FA5}">
                      <a16:colId xmlns:a16="http://schemas.microsoft.com/office/drawing/2014/main" val="3750715885"/>
                    </a:ext>
                  </a:extLst>
                </a:gridCol>
              </a:tblGrid>
              <a:tr h="0">
                <a:tc>
                  <a: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LHC Proton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LHC Bunch</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Yoghurt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TGV train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5562764"/>
                  </a:ext>
                </a:extLst>
              </a:tr>
              <a:tr h="935355">
                <a:tc>
                  <a: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5647696"/>
                  </a:ext>
                </a:extLst>
              </a:tr>
              <a:tr h="0">
                <a:tc>
                  <a: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Energy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1.1 10</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-6</a:t>
                      </a:r>
                      <a:r>
                        <a:rPr lang="en-GB" sz="1800" dirty="0">
                          <a:effectLst/>
                          <a:latin typeface="Calibri" panose="020F0502020204030204" pitchFamily="34" charset="0"/>
                          <a:ea typeface="Calibri" panose="020F0502020204030204" pitchFamily="34" charset="0"/>
                          <a:cs typeface="Times New Roman" panose="02020603050405020304" pitchFamily="18" charset="0"/>
                        </a:rPr>
                        <a:t> J</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1.3 10</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5</a:t>
                      </a:r>
                      <a:r>
                        <a:rPr lang="en-GB" sz="1800" dirty="0">
                          <a:effectLst/>
                          <a:latin typeface="Calibri" panose="020F0502020204030204" pitchFamily="34" charset="0"/>
                          <a:ea typeface="Calibri" panose="020F0502020204030204" pitchFamily="34" charset="0"/>
                          <a:cs typeface="Times New Roman" panose="02020603050405020304" pitchFamily="18" charset="0"/>
                        </a:rPr>
                        <a:t> J</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5 10</a:t>
                      </a:r>
                      <a:r>
                        <a:rPr lang="en-GB" sz="1800" baseline="30000">
                          <a:effectLst/>
                          <a:latin typeface="Calibri" panose="020F0502020204030204" pitchFamily="34" charset="0"/>
                          <a:ea typeface="Calibri" panose="020F0502020204030204" pitchFamily="34" charset="0"/>
                          <a:cs typeface="Times New Roman" panose="02020603050405020304" pitchFamily="18" charset="0"/>
                        </a:rPr>
                        <a:t>5</a:t>
                      </a:r>
                      <a:r>
                        <a:rPr lang="en-GB" sz="1800">
                          <a:effectLst/>
                          <a:latin typeface="Calibri" panose="020F0502020204030204" pitchFamily="34" charset="0"/>
                          <a:ea typeface="Calibri" panose="020F0502020204030204" pitchFamily="34" charset="0"/>
                          <a:cs typeface="Times New Roman" panose="02020603050405020304" pitchFamily="18" charset="0"/>
                        </a:rPr>
                        <a:t> J</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1.4 10</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9</a:t>
                      </a:r>
                      <a:r>
                        <a:rPr lang="en-GB" sz="1800" dirty="0">
                          <a:effectLst/>
                          <a:latin typeface="Calibri" panose="020F0502020204030204" pitchFamily="34" charset="0"/>
                          <a:ea typeface="Calibri" panose="020F0502020204030204" pitchFamily="34" charset="0"/>
                          <a:cs typeface="Times New Roman" panose="02020603050405020304" pitchFamily="18" charset="0"/>
                        </a:rPr>
                        <a:t> J</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6558867"/>
                  </a:ext>
                </a:extLst>
              </a:tr>
              <a:tr h="0">
                <a:tc>
                  <a: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Energy density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5.3 10</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38</a:t>
                      </a:r>
                      <a:r>
                        <a:rPr lang="en-GB" sz="1800" dirty="0">
                          <a:effectLst/>
                          <a:latin typeface="Calibri" panose="020F0502020204030204" pitchFamily="34" charset="0"/>
                          <a:ea typeface="Calibri" panose="020F0502020204030204" pitchFamily="34" charset="0"/>
                          <a:cs typeface="Times New Roman" panose="02020603050405020304" pitchFamily="18" charset="0"/>
                        </a:rPr>
                        <a:t> J/m</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5 10</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11</a:t>
                      </a:r>
                      <a:r>
                        <a:rPr lang="en-GB" sz="1800" dirty="0">
                          <a:effectLst/>
                          <a:latin typeface="Calibri" panose="020F0502020204030204" pitchFamily="34" charset="0"/>
                          <a:ea typeface="Calibri" panose="020F0502020204030204" pitchFamily="34" charset="0"/>
                          <a:cs typeface="Times New Roman" panose="02020603050405020304" pitchFamily="18" charset="0"/>
                        </a:rPr>
                        <a:t> J/m</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3.3 10</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9</a:t>
                      </a:r>
                      <a:r>
                        <a:rPr lang="en-GB" sz="1800" dirty="0">
                          <a:effectLst/>
                          <a:latin typeface="Calibri" panose="020F0502020204030204" pitchFamily="34" charset="0"/>
                          <a:ea typeface="Calibri" panose="020F0502020204030204" pitchFamily="34" charset="0"/>
                          <a:cs typeface="Times New Roman" panose="02020603050405020304" pitchFamily="18" charset="0"/>
                        </a:rPr>
                        <a:t> J/m</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6 10</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11</a:t>
                      </a:r>
                      <a:r>
                        <a:rPr lang="en-GB" sz="1800" dirty="0">
                          <a:effectLst/>
                          <a:latin typeface="Calibri" panose="020F0502020204030204" pitchFamily="34" charset="0"/>
                          <a:ea typeface="Calibri" panose="020F0502020204030204" pitchFamily="34" charset="0"/>
                          <a:cs typeface="Times New Roman" panose="02020603050405020304" pitchFamily="18" charset="0"/>
                        </a:rPr>
                        <a:t> J/m</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3</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0859823"/>
                  </a:ext>
                </a:extLst>
              </a:tr>
              <a:tr h="0">
                <a:tc>
                  <a: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Type of energy</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Kinetic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Subatomic scale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Kinetic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Subatomic scale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Chemical</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Macroscopic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Kinetic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400" dirty="0">
                          <a:effectLst/>
                          <a:latin typeface="Calibri" panose="020F0502020204030204" pitchFamily="34" charset="0"/>
                          <a:ea typeface="Calibri" panose="020F0502020204030204" pitchFamily="34" charset="0"/>
                          <a:cs typeface="Times New Roman" panose="02020603050405020304" pitchFamily="18" charset="0"/>
                        </a:rPr>
                        <a:t>Macroscopic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6528679"/>
                  </a:ext>
                </a:extLst>
              </a:tr>
            </a:tbl>
          </a:graphicData>
        </a:graphic>
      </p:graphicFrame>
      <p:sp>
        <p:nvSpPr>
          <p:cNvPr id="19" name="Oval 18">
            <a:extLst>
              <a:ext uri="{FF2B5EF4-FFF2-40B4-BE49-F238E27FC236}">
                <a16:creationId xmlns:a16="http://schemas.microsoft.com/office/drawing/2014/main" id="{3AD22253-2A9E-2541-0C6F-B78C50D43892}"/>
              </a:ext>
            </a:extLst>
          </p:cNvPr>
          <p:cNvSpPr/>
          <p:nvPr/>
        </p:nvSpPr>
        <p:spPr>
          <a:xfrm flipV="1">
            <a:off x="6819408" y="323238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44C7799F-BB45-4A2E-40D2-D88A636323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45041" y="2803271"/>
            <a:ext cx="1136411" cy="797183"/>
          </a:xfrm>
          <a:prstGeom prst="rect">
            <a:avLst/>
          </a:prstGeom>
        </p:spPr>
      </p:pic>
      <p:pic>
        <p:nvPicPr>
          <p:cNvPr id="21" name="Picture 20">
            <a:extLst>
              <a:ext uri="{FF2B5EF4-FFF2-40B4-BE49-F238E27FC236}">
                <a16:creationId xmlns:a16="http://schemas.microsoft.com/office/drawing/2014/main" id="{7C8A3CEB-7574-B236-3B00-0322016BC5C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66363" y="2765185"/>
            <a:ext cx="1316037" cy="873354"/>
          </a:xfrm>
          <a:prstGeom prst="rect">
            <a:avLst/>
          </a:prstGeom>
        </p:spPr>
      </p:pic>
      <p:pic>
        <p:nvPicPr>
          <p:cNvPr id="22" name="Picture 21">
            <a:extLst>
              <a:ext uri="{FF2B5EF4-FFF2-40B4-BE49-F238E27FC236}">
                <a16:creationId xmlns:a16="http://schemas.microsoft.com/office/drawing/2014/main" id="{8E4929CB-947B-A39A-54C2-77B6F05DDE7D}"/>
              </a:ext>
            </a:extLst>
          </p:cNvPr>
          <p:cNvPicPr>
            <a:picLocks noChangeAspect="1"/>
          </p:cNvPicPr>
          <p:nvPr/>
        </p:nvPicPr>
        <p:blipFill>
          <a:blip r:embed="rId6"/>
          <a:stretch>
            <a:fillRect/>
          </a:stretch>
        </p:blipFill>
        <p:spPr>
          <a:xfrm>
            <a:off x="8039822" y="3081498"/>
            <a:ext cx="298730" cy="347502"/>
          </a:xfrm>
          <a:prstGeom prst="rect">
            <a:avLst/>
          </a:prstGeom>
        </p:spPr>
      </p:pic>
    </p:spTree>
    <p:extLst>
      <p:ext uri="{BB962C8B-B14F-4D97-AF65-F5344CB8AC3E}">
        <p14:creationId xmlns:p14="http://schemas.microsoft.com/office/powerpoint/2010/main" val="3944380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86EDE86-EC12-9345-82F6-36BD1B27AF79}" type="slidenum">
              <a:rPr lang="en-GB" smtClean="0">
                <a:solidFill>
                  <a:srgbClr val="0055A0">
                    <a:tint val="75000"/>
                  </a:srgbClr>
                </a:solidFill>
              </a:rPr>
              <a:pPr/>
              <a:t>40</a:t>
            </a:fld>
            <a:endParaRPr lang="en-GB">
              <a:solidFill>
                <a:srgbClr val="0055A0">
                  <a:tint val="75000"/>
                </a:srgb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7759" y="705108"/>
            <a:ext cx="8872468" cy="5317188"/>
          </a:xfrm>
          <a:prstGeom prst="rect">
            <a:avLst/>
          </a:prstGeom>
        </p:spPr>
      </p:pic>
      <p:sp>
        <p:nvSpPr>
          <p:cNvPr id="7" name="TextBox 6"/>
          <p:cNvSpPr txBox="1"/>
          <p:nvPr/>
        </p:nvSpPr>
        <p:spPr>
          <a:xfrm>
            <a:off x="9180227" y="5375965"/>
            <a:ext cx="1081888" cy="646331"/>
          </a:xfrm>
          <a:prstGeom prst="rect">
            <a:avLst/>
          </a:prstGeom>
          <a:noFill/>
        </p:spPr>
        <p:txBody>
          <a:bodyPr wrap="square" rtlCol="0">
            <a:spAutoFit/>
          </a:bodyPr>
          <a:lstStyle/>
          <a:p>
            <a:r>
              <a:rPr lang="en-US" dirty="0"/>
              <a:t>Elwood Smith</a:t>
            </a:r>
            <a:endParaRPr lang="en-GB" dirty="0"/>
          </a:p>
        </p:txBody>
      </p:sp>
      <p:sp>
        <p:nvSpPr>
          <p:cNvPr id="2" name="Title 1"/>
          <p:cNvSpPr>
            <a:spLocks noGrp="1"/>
          </p:cNvSpPr>
          <p:nvPr>
            <p:ph type="title"/>
          </p:nvPr>
        </p:nvSpPr>
        <p:spPr/>
        <p:txBody>
          <a:bodyPr/>
          <a:lstStyle/>
          <a:p>
            <a:r>
              <a:rPr lang="en-US" dirty="0"/>
              <a:t>End of Lecture 1</a:t>
            </a:r>
            <a:endParaRPr lang="en-GB" dirty="0"/>
          </a:p>
        </p:txBody>
      </p:sp>
    </p:spTree>
    <p:extLst>
      <p:ext uri="{BB962C8B-B14F-4D97-AF65-F5344CB8AC3E}">
        <p14:creationId xmlns:p14="http://schemas.microsoft.com/office/powerpoint/2010/main" val="18178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360A-3075-451F-9255-BBA180F716C1}"/>
              </a:ext>
            </a:extLst>
          </p:cNvPr>
          <p:cNvSpPr>
            <a:spLocks noGrp="1"/>
          </p:cNvSpPr>
          <p:nvPr>
            <p:ph type="title"/>
          </p:nvPr>
        </p:nvSpPr>
        <p:spPr>
          <a:xfrm>
            <a:off x="0" y="0"/>
            <a:ext cx="12192000" cy="956257"/>
          </a:xfrm>
        </p:spPr>
        <p:txBody>
          <a:bodyPr/>
          <a:lstStyle/>
          <a:p>
            <a:r>
              <a:rPr lang="en-US" sz="4400" dirty="0"/>
              <a:t>Where does the energy go?</a:t>
            </a:r>
            <a:endParaRPr lang="en-GB" sz="4400" dirty="0"/>
          </a:p>
        </p:txBody>
      </p:sp>
      <p:sp>
        <p:nvSpPr>
          <p:cNvPr id="4" name="Slide Number Placeholder 3">
            <a:extLst>
              <a:ext uri="{FF2B5EF4-FFF2-40B4-BE49-F238E27FC236}">
                <a16:creationId xmlns:a16="http://schemas.microsoft.com/office/drawing/2014/main" id="{CAA5481E-7C95-4468-9174-2C3CE6D061E0}"/>
              </a:ext>
            </a:extLst>
          </p:cNvPr>
          <p:cNvSpPr>
            <a:spLocks noGrp="1"/>
          </p:cNvSpPr>
          <p:nvPr>
            <p:ph type="sldNum" sz="quarter" idx="4"/>
          </p:nvPr>
        </p:nvSpPr>
        <p:spPr/>
        <p:txBody>
          <a:bodyPr/>
          <a:lstStyle/>
          <a:p>
            <a:fld id="{17918391-D411-FE40-AAD7-861AE5233E0E}" type="slidenum">
              <a:rPr lang="en-US" smtClean="0"/>
              <a:pPr/>
              <a:t>5</a:t>
            </a:fld>
            <a:endParaRPr lang="en-US" dirty="0"/>
          </a:p>
        </p:txBody>
      </p:sp>
      <p:sp>
        <p:nvSpPr>
          <p:cNvPr id="16" name="TextBox 15">
            <a:extLst>
              <a:ext uri="{FF2B5EF4-FFF2-40B4-BE49-F238E27FC236}">
                <a16:creationId xmlns:a16="http://schemas.microsoft.com/office/drawing/2014/main" id="{7EC6FAFE-EFE2-4AD4-BC46-B8379F2EDA16}"/>
              </a:ext>
            </a:extLst>
          </p:cNvPr>
          <p:cNvSpPr txBox="1"/>
          <p:nvPr/>
        </p:nvSpPr>
        <p:spPr>
          <a:xfrm>
            <a:off x="482600" y="1150959"/>
            <a:ext cx="7247467" cy="2539157"/>
          </a:xfrm>
          <a:prstGeom prst="rect">
            <a:avLst/>
          </a:prstGeom>
          <a:noFill/>
        </p:spPr>
        <p:txBody>
          <a:bodyPr wrap="square" rtlCol="0">
            <a:spAutoFit/>
          </a:bodyPr>
          <a:lstStyle/>
          <a:p>
            <a:pPr>
              <a:spcBef>
                <a:spcPts val="600"/>
              </a:spcBef>
            </a:pPr>
            <a:r>
              <a:rPr lang="en-US" dirty="0"/>
              <a:t>The accelerated particle can:</a:t>
            </a:r>
          </a:p>
          <a:p>
            <a:pPr marL="342900" indent="-342900">
              <a:spcBef>
                <a:spcPts val="600"/>
              </a:spcBef>
              <a:buAutoNum type="alphaLcParenR"/>
            </a:pPr>
            <a:r>
              <a:rPr lang="en-US" dirty="0"/>
              <a:t>kick an electron out of the atom (ionization) or to a higher orbital (excitation) – in the latter case, the electron can come back generating an </a:t>
            </a:r>
            <a:r>
              <a:rPr lang="en-US" b="1" dirty="0">
                <a:solidFill>
                  <a:schemeClr val="accent3">
                    <a:lumMod val="75000"/>
                  </a:schemeClr>
                </a:solidFill>
              </a:rPr>
              <a:t>X-ray</a:t>
            </a:r>
            <a:r>
              <a:rPr lang="en-US" dirty="0"/>
              <a:t> (photon). </a:t>
            </a:r>
          </a:p>
          <a:p>
            <a:pPr marL="342900" indent="-342900">
              <a:spcBef>
                <a:spcPts val="600"/>
              </a:spcBef>
              <a:buAutoNum type="alphaLcParenR"/>
            </a:pPr>
            <a:r>
              <a:rPr lang="en-US" dirty="0"/>
              <a:t>be deflected by the nucleus and give energy to the atom -  increase of temperature, </a:t>
            </a:r>
            <a:r>
              <a:rPr lang="en-US" b="1" dirty="0">
                <a:solidFill>
                  <a:schemeClr val="accent3">
                    <a:lumMod val="75000"/>
                  </a:schemeClr>
                </a:solidFill>
              </a:rPr>
              <a:t>breaking of molecular bonds</a:t>
            </a:r>
            <a:r>
              <a:rPr lang="en-US" dirty="0"/>
              <a:t>.</a:t>
            </a:r>
          </a:p>
          <a:p>
            <a:pPr marL="342900" indent="-342900">
              <a:spcBef>
                <a:spcPts val="600"/>
              </a:spcBef>
              <a:buAutoNum type="alphaLcParenR"/>
            </a:pPr>
            <a:r>
              <a:rPr lang="en-US" dirty="0"/>
              <a:t>be absorbed by the nucleus bringing it to an excited state that can </a:t>
            </a:r>
            <a:r>
              <a:rPr lang="en-US" b="1" dirty="0">
                <a:solidFill>
                  <a:schemeClr val="accent3">
                    <a:lumMod val="75000"/>
                  </a:schemeClr>
                </a:solidFill>
              </a:rPr>
              <a:t>generate radiation </a:t>
            </a:r>
            <a:r>
              <a:rPr lang="en-US" dirty="0"/>
              <a:t>or secondary particles.</a:t>
            </a:r>
            <a:endParaRPr lang="en-US" sz="700" dirty="0"/>
          </a:p>
        </p:txBody>
      </p:sp>
      <p:pic>
        <p:nvPicPr>
          <p:cNvPr id="18" name="Picture 17">
            <a:extLst>
              <a:ext uri="{FF2B5EF4-FFF2-40B4-BE49-F238E27FC236}">
                <a16:creationId xmlns:a16="http://schemas.microsoft.com/office/drawing/2014/main" id="{28DAFFA2-6D04-42DF-A99E-EB85BE1F41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42226" y="1898007"/>
            <a:ext cx="4249774" cy="4322050"/>
          </a:xfrm>
          <a:prstGeom prst="rect">
            <a:avLst/>
          </a:prstGeom>
        </p:spPr>
      </p:pic>
      <p:sp>
        <p:nvSpPr>
          <p:cNvPr id="15" name="Title 1">
            <a:extLst>
              <a:ext uri="{FF2B5EF4-FFF2-40B4-BE49-F238E27FC236}">
                <a16:creationId xmlns:a16="http://schemas.microsoft.com/office/drawing/2014/main" id="{6D93CF10-8177-48B3-9F64-9153CF0A0D4D}"/>
              </a:ext>
            </a:extLst>
          </p:cNvPr>
          <p:cNvSpPr txBox="1">
            <a:spLocks/>
          </p:cNvSpPr>
          <p:nvPr/>
        </p:nvSpPr>
        <p:spPr>
          <a:xfrm>
            <a:off x="7794171" y="1056022"/>
            <a:ext cx="4259256" cy="841985"/>
          </a:xfrm>
          <a:prstGeom prst="rect">
            <a:avLst/>
          </a:prstGeom>
        </p:spPr>
        <p:style>
          <a:lnRef idx="2">
            <a:schemeClr val="accent6"/>
          </a:lnRef>
          <a:fillRef idx="1">
            <a:schemeClr val="lt1"/>
          </a:fillRef>
          <a:effectRef idx="0">
            <a:schemeClr val="accent6"/>
          </a:effectRef>
          <a:fontRef idx="minor">
            <a:schemeClr val="dk1"/>
          </a:fontRef>
        </p:style>
        <p:txBody>
          <a:bodyPr vert="horz" lIns="0" tIns="0" rIns="0" bIns="0" rtlCol="0" anchor="ctr" anchorCtr="0">
            <a:noAutofit/>
          </a:bodyPr>
          <a:lstStyle>
            <a:lvl1pPr marL="360000"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sz="2400" b="0" dirty="0"/>
              <a:t>Scattering of an accelerated beam of particles</a:t>
            </a:r>
            <a:endParaRPr lang="en-GB" sz="2400" b="0" dirty="0"/>
          </a:p>
        </p:txBody>
      </p:sp>
      <p:graphicFrame>
        <p:nvGraphicFramePr>
          <p:cNvPr id="17" name="Table 7">
            <a:extLst>
              <a:ext uri="{FF2B5EF4-FFF2-40B4-BE49-F238E27FC236}">
                <a16:creationId xmlns:a16="http://schemas.microsoft.com/office/drawing/2014/main" id="{4F7B255F-9E89-43FA-819E-062A12D12A3B}"/>
              </a:ext>
            </a:extLst>
          </p:cNvPr>
          <p:cNvGraphicFramePr>
            <a:graphicFrameLocks noGrp="1"/>
          </p:cNvGraphicFramePr>
          <p:nvPr/>
        </p:nvGraphicFramePr>
        <p:xfrm>
          <a:off x="482600" y="4881320"/>
          <a:ext cx="3136266" cy="1219200"/>
        </p:xfrm>
        <a:graphic>
          <a:graphicData uri="http://schemas.openxmlformats.org/drawingml/2006/table">
            <a:tbl>
              <a:tblPr firstRow="1" bandRow="1">
                <a:tableStyleId>{8EC20E35-A176-4012-BC5E-935CFFF8708E}</a:tableStyleId>
              </a:tblPr>
              <a:tblGrid>
                <a:gridCol w="971868">
                  <a:extLst>
                    <a:ext uri="{9D8B030D-6E8A-4147-A177-3AD203B41FA5}">
                      <a16:colId xmlns:a16="http://schemas.microsoft.com/office/drawing/2014/main" val="3144279136"/>
                    </a:ext>
                  </a:extLst>
                </a:gridCol>
                <a:gridCol w="1029018">
                  <a:extLst>
                    <a:ext uri="{9D8B030D-6E8A-4147-A177-3AD203B41FA5}">
                      <a16:colId xmlns:a16="http://schemas.microsoft.com/office/drawing/2014/main" val="182292947"/>
                    </a:ext>
                  </a:extLst>
                </a:gridCol>
                <a:gridCol w="1135380">
                  <a:extLst>
                    <a:ext uri="{9D8B030D-6E8A-4147-A177-3AD203B41FA5}">
                      <a16:colId xmlns:a16="http://schemas.microsoft.com/office/drawing/2014/main" val="3564040742"/>
                    </a:ext>
                  </a:extLst>
                </a:gridCol>
              </a:tblGrid>
              <a:tr h="243930">
                <a:tc>
                  <a:txBody>
                    <a:bodyPr/>
                    <a:lstStyle/>
                    <a:p>
                      <a:endParaRPr lang="en-GB" sz="1400" dirty="0"/>
                    </a:p>
                  </a:txBody>
                  <a:tcPr/>
                </a:tc>
                <a:tc>
                  <a:txBody>
                    <a:bodyPr/>
                    <a:lstStyle/>
                    <a:p>
                      <a:r>
                        <a:rPr lang="fr-CH" sz="1400" dirty="0"/>
                        <a:t>Charge</a:t>
                      </a:r>
                      <a:endParaRPr lang="en-GB" sz="1400" dirty="0"/>
                    </a:p>
                  </a:txBody>
                  <a:tcPr/>
                </a:tc>
                <a:tc>
                  <a:txBody>
                    <a:bodyPr/>
                    <a:lstStyle/>
                    <a:p>
                      <a:r>
                        <a:rPr lang="fr-CH" sz="1400" dirty="0"/>
                        <a:t>Mass</a:t>
                      </a:r>
                      <a:endParaRPr lang="en-GB" sz="1400" dirty="0"/>
                    </a:p>
                  </a:txBody>
                  <a:tcPr/>
                </a:tc>
                <a:extLst>
                  <a:ext uri="{0D108BD9-81ED-4DB2-BD59-A6C34878D82A}">
                    <a16:rowId xmlns:a16="http://schemas.microsoft.com/office/drawing/2014/main" val="4008666290"/>
                  </a:ext>
                </a:extLst>
              </a:tr>
              <a:tr h="201597">
                <a:tc>
                  <a:txBody>
                    <a:bodyPr/>
                    <a:lstStyle/>
                    <a:p>
                      <a:r>
                        <a:rPr lang="fr-CH" sz="1400" dirty="0"/>
                        <a:t>Electrons</a:t>
                      </a:r>
                      <a:endParaRPr lang="en-GB" sz="1400" dirty="0"/>
                    </a:p>
                  </a:txBody>
                  <a:tcPr/>
                </a:tc>
                <a:tc>
                  <a:txBody>
                    <a:bodyPr/>
                    <a:lstStyle/>
                    <a:p>
                      <a:r>
                        <a:rPr lang="fr-CH" sz="1400" dirty="0"/>
                        <a:t>-1 e </a:t>
                      </a:r>
                      <a:endParaRPr lang="en-GB" sz="1400" dirty="0"/>
                    </a:p>
                  </a:txBody>
                  <a:tcPr/>
                </a:tc>
                <a:tc>
                  <a:txBody>
                    <a:bodyPr/>
                    <a:lstStyle/>
                    <a:p>
                      <a:r>
                        <a:rPr lang="fr-CH" sz="1400" dirty="0"/>
                        <a:t>1 m</a:t>
                      </a:r>
                      <a:r>
                        <a:rPr lang="fr-CH" sz="1400" baseline="-25000" dirty="0"/>
                        <a:t>e</a:t>
                      </a:r>
                      <a:r>
                        <a:rPr lang="fr-CH" sz="1400" dirty="0"/>
                        <a:t> </a:t>
                      </a:r>
                      <a:endParaRPr lang="en-GB" sz="1400" dirty="0"/>
                    </a:p>
                  </a:txBody>
                  <a:tcPr/>
                </a:tc>
                <a:extLst>
                  <a:ext uri="{0D108BD9-81ED-4DB2-BD59-A6C34878D82A}">
                    <a16:rowId xmlns:a16="http://schemas.microsoft.com/office/drawing/2014/main" val="775829106"/>
                  </a:ext>
                </a:extLst>
              </a:tr>
              <a:tr h="0">
                <a:tc>
                  <a:txBody>
                    <a:bodyPr/>
                    <a:lstStyle/>
                    <a:p>
                      <a:r>
                        <a:rPr lang="fr-CH" sz="1400" dirty="0"/>
                        <a:t>Protons</a:t>
                      </a:r>
                      <a:endParaRPr lang="en-GB" sz="1400" dirty="0"/>
                    </a:p>
                  </a:txBody>
                  <a:tcPr/>
                </a:tc>
                <a:tc>
                  <a:txBody>
                    <a:bodyPr/>
                    <a:lstStyle/>
                    <a:p>
                      <a:r>
                        <a:rPr lang="fr-CH" sz="1400" dirty="0"/>
                        <a:t>+1 e</a:t>
                      </a:r>
                      <a:endParaRPr lang="en-GB" sz="1400" dirty="0"/>
                    </a:p>
                  </a:txBody>
                  <a:tcPr/>
                </a:tc>
                <a:tc>
                  <a:txBody>
                    <a:bodyPr/>
                    <a:lstStyle/>
                    <a:p>
                      <a:r>
                        <a:rPr lang="fr-CH" sz="1400" dirty="0"/>
                        <a:t>1 </a:t>
                      </a:r>
                      <a:r>
                        <a:rPr lang="fr-CH" sz="1400" dirty="0" err="1"/>
                        <a:t>m</a:t>
                      </a:r>
                      <a:r>
                        <a:rPr lang="fr-CH" sz="1400" baseline="-25000" dirty="0" err="1"/>
                        <a:t>p</a:t>
                      </a:r>
                      <a:r>
                        <a:rPr lang="fr-CH" sz="1400" dirty="0"/>
                        <a:t> </a:t>
                      </a:r>
                      <a:endParaRPr lang="en-GB" sz="1400" dirty="0"/>
                    </a:p>
                  </a:txBody>
                  <a:tcPr/>
                </a:tc>
                <a:extLst>
                  <a:ext uri="{0D108BD9-81ED-4DB2-BD59-A6C34878D82A}">
                    <a16:rowId xmlns:a16="http://schemas.microsoft.com/office/drawing/2014/main" val="1869303167"/>
                  </a:ext>
                </a:extLst>
              </a:tr>
              <a:tr h="0">
                <a:tc>
                  <a:txBody>
                    <a:bodyPr/>
                    <a:lstStyle/>
                    <a:p>
                      <a:r>
                        <a:rPr lang="fr-CH" sz="1400" dirty="0"/>
                        <a:t>Ions</a:t>
                      </a:r>
                      <a:endParaRPr lang="en-GB" sz="1400" dirty="0"/>
                    </a:p>
                  </a:txBody>
                  <a:tcPr/>
                </a:tc>
                <a:tc>
                  <a:txBody>
                    <a:bodyPr/>
                    <a:lstStyle/>
                    <a:p>
                      <a:r>
                        <a:rPr lang="fr-CH" sz="1400" dirty="0"/>
                        <a:t>+1 / +82 e</a:t>
                      </a:r>
                      <a:endParaRPr lang="en-GB" sz="1400" dirty="0"/>
                    </a:p>
                  </a:txBody>
                  <a:tcPr/>
                </a:tc>
                <a:tc>
                  <a:txBody>
                    <a:bodyPr/>
                    <a:lstStyle/>
                    <a:p>
                      <a:r>
                        <a:rPr lang="fr-CH" sz="1400" dirty="0"/>
                        <a:t>1 – 238 </a:t>
                      </a:r>
                      <a:r>
                        <a:rPr lang="fr-CH" sz="1400" dirty="0" err="1"/>
                        <a:t>m</a:t>
                      </a:r>
                      <a:r>
                        <a:rPr lang="fr-CH" sz="1400" baseline="-25000" dirty="0" err="1"/>
                        <a:t>p</a:t>
                      </a:r>
                      <a:r>
                        <a:rPr lang="fr-CH" sz="1400" dirty="0"/>
                        <a:t> </a:t>
                      </a:r>
                      <a:endParaRPr lang="en-GB" sz="1400" dirty="0"/>
                    </a:p>
                  </a:txBody>
                  <a:tcPr/>
                </a:tc>
                <a:extLst>
                  <a:ext uri="{0D108BD9-81ED-4DB2-BD59-A6C34878D82A}">
                    <a16:rowId xmlns:a16="http://schemas.microsoft.com/office/drawing/2014/main" val="3179051791"/>
                  </a:ext>
                </a:extLst>
              </a:tr>
            </a:tbl>
          </a:graphicData>
        </a:graphic>
      </p:graphicFrame>
      <p:sp>
        <p:nvSpPr>
          <p:cNvPr id="20" name="TextBox 19">
            <a:extLst>
              <a:ext uri="{FF2B5EF4-FFF2-40B4-BE49-F238E27FC236}">
                <a16:creationId xmlns:a16="http://schemas.microsoft.com/office/drawing/2014/main" id="{780E11F9-9497-4336-8FFC-BA1375DC00CD}"/>
              </a:ext>
            </a:extLst>
          </p:cNvPr>
          <p:cNvSpPr txBox="1"/>
          <p:nvPr/>
        </p:nvSpPr>
        <p:spPr>
          <a:xfrm>
            <a:off x="4005220" y="5339044"/>
            <a:ext cx="4546116" cy="738664"/>
          </a:xfrm>
          <a:prstGeom prst="rect">
            <a:avLst/>
          </a:prstGeom>
          <a:noFill/>
        </p:spPr>
        <p:txBody>
          <a:bodyPr wrap="none" lIns="0" tIns="0" rIns="0" bIns="0" rtlCol="0">
            <a:spAutoFit/>
          </a:bodyPr>
          <a:lstStyle/>
          <a:p>
            <a:pPr algn="l"/>
            <a:r>
              <a:rPr lang="fr-CH" sz="1600" dirty="0"/>
              <a:t>Unit charge 1 e = 1.6 × 10</a:t>
            </a:r>
            <a:r>
              <a:rPr lang="fr-CH" sz="1600" baseline="30000" dirty="0"/>
              <a:t>-19</a:t>
            </a:r>
            <a:r>
              <a:rPr lang="fr-CH" sz="1600" dirty="0"/>
              <a:t> Coulombs</a:t>
            </a:r>
          </a:p>
          <a:p>
            <a:pPr algn="l"/>
            <a:r>
              <a:rPr lang="fr-CH" sz="1600" dirty="0"/>
              <a:t>Electron mass 1 m</a:t>
            </a:r>
            <a:r>
              <a:rPr lang="fr-CH" sz="1600" baseline="-25000" dirty="0"/>
              <a:t>e</a:t>
            </a:r>
            <a:r>
              <a:rPr lang="fr-CH" sz="1600" dirty="0"/>
              <a:t> = 9.1 × 10</a:t>
            </a:r>
            <a:r>
              <a:rPr lang="fr-CH" sz="1600" baseline="30000" dirty="0"/>
              <a:t>-31</a:t>
            </a:r>
            <a:r>
              <a:rPr lang="fr-CH" sz="1600" dirty="0"/>
              <a:t> kg = 511 keV/c</a:t>
            </a:r>
            <a:r>
              <a:rPr lang="fr-CH" sz="1600" baseline="30000" dirty="0"/>
              <a:t>2</a:t>
            </a:r>
          </a:p>
          <a:p>
            <a:r>
              <a:rPr lang="fr-CH" sz="1600" dirty="0"/>
              <a:t>Proton mass 1 </a:t>
            </a:r>
            <a:r>
              <a:rPr lang="fr-CH" sz="1600" dirty="0" err="1"/>
              <a:t>m</a:t>
            </a:r>
            <a:r>
              <a:rPr lang="fr-CH" sz="1600" baseline="-25000" dirty="0" err="1"/>
              <a:t>p</a:t>
            </a:r>
            <a:r>
              <a:rPr lang="fr-CH" sz="1600" dirty="0"/>
              <a:t> = 1.67 × 10</a:t>
            </a:r>
            <a:r>
              <a:rPr lang="fr-CH" sz="1600" baseline="30000" dirty="0"/>
              <a:t>-27</a:t>
            </a:r>
            <a:r>
              <a:rPr lang="fr-CH" sz="1600" dirty="0"/>
              <a:t> kg = 938 MeV/c</a:t>
            </a:r>
            <a:r>
              <a:rPr lang="fr-CH" sz="1600" baseline="30000" dirty="0"/>
              <a:t>2</a:t>
            </a:r>
            <a:r>
              <a:rPr lang="fr-CH" sz="1600" dirty="0"/>
              <a:t> </a:t>
            </a:r>
            <a:endParaRPr lang="en-GB" sz="1600" dirty="0"/>
          </a:p>
        </p:txBody>
      </p:sp>
      <p:sp>
        <p:nvSpPr>
          <p:cNvPr id="5" name="Arrow: Right 4">
            <a:extLst>
              <a:ext uri="{FF2B5EF4-FFF2-40B4-BE49-F238E27FC236}">
                <a16:creationId xmlns:a16="http://schemas.microsoft.com/office/drawing/2014/main" id="{51D4F264-9475-0FFB-B2B9-2853137FF4D2}"/>
              </a:ext>
            </a:extLst>
          </p:cNvPr>
          <p:cNvSpPr/>
          <p:nvPr/>
        </p:nvSpPr>
        <p:spPr>
          <a:xfrm>
            <a:off x="735724" y="3884818"/>
            <a:ext cx="483476" cy="6621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02940435-CBFE-30BC-9A94-6ACD8DBC9740}"/>
              </a:ext>
            </a:extLst>
          </p:cNvPr>
          <p:cNvSpPr txBox="1"/>
          <p:nvPr/>
        </p:nvSpPr>
        <p:spPr>
          <a:xfrm>
            <a:off x="1417437" y="3970677"/>
            <a:ext cx="5175566" cy="576293"/>
          </a:xfrm>
          <a:prstGeom prst="rect">
            <a:avLst/>
          </a:prstGeom>
        </p:spPr>
        <p:style>
          <a:lnRef idx="1">
            <a:schemeClr val="accent2"/>
          </a:lnRef>
          <a:fillRef idx="2">
            <a:schemeClr val="accent2"/>
          </a:fillRef>
          <a:effectRef idx="1">
            <a:schemeClr val="accent2"/>
          </a:effectRef>
          <a:fontRef idx="minor">
            <a:schemeClr val="dk1"/>
          </a:fontRef>
        </p:style>
        <p:txBody>
          <a:bodyPr wrap="none" lIns="72000" tIns="72000" rIns="72000" bIns="72000" rtlCol="0">
            <a:spAutoFit/>
          </a:bodyPr>
          <a:lstStyle/>
          <a:p>
            <a:pPr algn="l"/>
            <a:r>
              <a:rPr lang="en-US" sz="2800" dirty="0"/>
              <a:t>The 3 effects of a particle beam</a:t>
            </a:r>
            <a:endParaRPr lang="en-GB" sz="2800" dirty="0"/>
          </a:p>
        </p:txBody>
      </p:sp>
    </p:spTree>
    <p:extLst>
      <p:ext uri="{BB962C8B-B14F-4D97-AF65-F5344CB8AC3E}">
        <p14:creationId xmlns:p14="http://schemas.microsoft.com/office/powerpoint/2010/main" val="4048235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5043" y="1189773"/>
            <a:ext cx="2032017" cy="2883572"/>
          </a:xfrm>
          <a:prstGeom prst="rect">
            <a:avLst/>
          </a:prstGeom>
        </p:spPr>
      </p:pic>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9009" y="1599176"/>
            <a:ext cx="5274386" cy="2066429"/>
          </a:xfrm>
          <a:prstGeom prst="rect">
            <a:avLst/>
          </a:prstGeom>
        </p:spPr>
      </p:pic>
      <p:sp>
        <p:nvSpPr>
          <p:cNvPr id="2" name="Title 1">
            <a:extLst>
              <a:ext uri="{FF2B5EF4-FFF2-40B4-BE49-F238E27FC236}">
                <a16:creationId xmlns:a16="http://schemas.microsoft.com/office/drawing/2014/main" id="{02DC9E3D-70FD-42EB-B12E-9AE752782DD4}"/>
              </a:ext>
            </a:extLst>
          </p:cNvPr>
          <p:cNvSpPr>
            <a:spLocks noGrp="1"/>
          </p:cNvSpPr>
          <p:nvPr>
            <p:ph type="title"/>
          </p:nvPr>
        </p:nvSpPr>
        <p:spPr>
          <a:xfrm>
            <a:off x="0" y="0"/>
            <a:ext cx="12192000" cy="707887"/>
          </a:xfrm>
        </p:spPr>
        <p:txBody>
          <a:bodyPr/>
          <a:lstStyle/>
          <a:p>
            <a:pPr marL="0"/>
            <a:r>
              <a:rPr lang="fr-CH" sz="3200" dirty="0"/>
              <a:t>1: </a:t>
            </a:r>
            <a:r>
              <a:rPr lang="fr-CH" sz="3200" dirty="0" err="1"/>
              <a:t>Accelerators</a:t>
            </a:r>
            <a:r>
              <a:rPr lang="fr-CH" sz="3200" dirty="0"/>
              <a:t> can </a:t>
            </a:r>
            <a:r>
              <a:rPr lang="fr-CH" sz="3200" dirty="0" err="1"/>
              <a:t>modify</a:t>
            </a:r>
            <a:r>
              <a:rPr lang="fr-CH" sz="3200" dirty="0"/>
              <a:t> the </a:t>
            </a:r>
            <a:r>
              <a:rPr lang="fr-CH" sz="3200" dirty="0" err="1"/>
              <a:t>nuclei</a:t>
            </a:r>
            <a:r>
              <a:rPr lang="fr-CH" sz="3200" dirty="0"/>
              <a:t> and </a:t>
            </a:r>
            <a:r>
              <a:rPr lang="fr-CH" sz="3200" dirty="0" err="1"/>
              <a:t>create</a:t>
            </a:r>
            <a:r>
              <a:rPr lang="fr-CH" sz="3200" dirty="0"/>
              <a:t> new </a:t>
            </a:r>
            <a:r>
              <a:rPr lang="fr-CH" sz="3200" dirty="0" err="1"/>
              <a:t>particles</a:t>
            </a:r>
            <a:endParaRPr lang="en-GB" sz="3200" dirty="0"/>
          </a:p>
        </p:txBody>
      </p:sp>
      <p:sp>
        <p:nvSpPr>
          <p:cNvPr id="4" name="Slide Number Placeholder 3"/>
          <p:cNvSpPr>
            <a:spLocks noGrp="1"/>
          </p:cNvSpPr>
          <p:nvPr>
            <p:ph type="sldNum" sz="quarter" idx="12"/>
          </p:nvPr>
        </p:nvSpPr>
        <p:spPr>
          <a:prstGeom prst="rect">
            <a:avLst/>
          </a:prstGeom>
        </p:spPr>
        <p:txBody>
          <a:bodyPr/>
          <a:lstStyle/>
          <a:p>
            <a:fld id="{17918391-D411-FE40-AAD7-861AE5233E0E}" type="slidenum">
              <a:rPr lang="en-US" smtClean="0">
                <a:solidFill>
                  <a:srgbClr val="0055A0">
                    <a:tint val="75000"/>
                  </a:srgbClr>
                </a:solidFill>
              </a:rPr>
              <a:pPr/>
              <a:t>6</a:t>
            </a:fld>
            <a:endParaRPr lang="en-US" dirty="0">
              <a:solidFill>
                <a:srgbClr val="0055A0">
                  <a:tint val="75000"/>
                </a:srgbClr>
              </a:solidFill>
            </a:endParaRPr>
          </a:p>
        </p:txBody>
      </p:sp>
      <p:sp>
        <p:nvSpPr>
          <p:cNvPr id="5" name="TextBox 4"/>
          <p:cNvSpPr txBox="1"/>
          <p:nvPr/>
        </p:nvSpPr>
        <p:spPr>
          <a:xfrm>
            <a:off x="166016" y="835830"/>
            <a:ext cx="9033164" cy="707886"/>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a:solidFill>
                  <a:srgbClr val="00B050"/>
                </a:solidFill>
              </a:rPr>
              <a:t>If the energy is sufficiently high, the particles in the beam transfer energy to the nucleus and its components (and are then scattered, reflected or absorbed).</a:t>
            </a:r>
          </a:p>
        </p:txBody>
      </p:sp>
      <p:sp>
        <p:nvSpPr>
          <p:cNvPr id="13" name="TextBox 12"/>
          <p:cNvSpPr txBox="1"/>
          <p:nvPr/>
        </p:nvSpPr>
        <p:spPr>
          <a:xfrm>
            <a:off x="6098802" y="1801631"/>
            <a:ext cx="2670159" cy="193899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a:solidFill>
                  <a:srgbClr val="00B050"/>
                </a:solidFill>
              </a:rPr>
              <a:t>Particles in the beam can break and modify the nucleus (and then generate new elements and transform the matter!)  </a:t>
            </a:r>
          </a:p>
        </p:txBody>
      </p:sp>
      <p:sp>
        <p:nvSpPr>
          <p:cNvPr id="15" name="TextBox 14"/>
          <p:cNvSpPr txBox="1"/>
          <p:nvPr/>
        </p:nvSpPr>
        <p:spPr>
          <a:xfrm>
            <a:off x="9425044" y="803161"/>
            <a:ext cx="2473793" cy="584775"/>
          </a:xfrm>
          <a:prstGeom prst="rect">
            <a:avLst/>
          </a:prstGeom>
          <a:solidFill>
            <a:srgbClr val="FFFF00"/>
          </a:solidFill>
        </p:spPr>
        <p:txBody>
          <a:bodyPr wrap="square" rtlCol="0">
            <a:spAutoFit/>
          </a:bodyPr>
          <a:lstStyle/>
          <a:p>
            <a:r>
              <a:rPr lang="fr-CH" sz="1600" dirty="0"/>
              <a:t>The </a:t>
            </a:r>
            <a:r>
              <a:rPr lang="fr-CH" sz="1600" dirty="0" err="1"/>
              <a:t>dream</a:t>
            </a:r>
            <a:r>
              <a:rPr lang="fr-CH" sz="1600" dirty="0"/>
              <a:t> of the </a:t>
            </a:r>
            <a:r>
              <a:rPr lang="fr-CH" sz="1600" dirty="0" err="1"/>
              <a:t>ancient</a:t>
            </a:r>
            <a:r>
              <a:rPr lang="fr-CH" sz="1600" dirty="0"/>
              <a:t> </a:t>
            </a:r>
            <a:r>
              <a:rPr lang="fr-CH" sz="1600" dirty="0" err="1"/>
              <a:t>alchemists</a:t>
            </a:r>
            <a:r>
              <a:rPr lang="fr-CH" sz="1600" dirty="0"/>
              <a:t> </a:t>
            </a:r>
            <a:r>
              <a:rPr lang="fr-CH" sz="1600" dirty="0" err="1"/>
              <a:t>coming</a:t>
            </a:r>
            <a:r>
              <a:rPr lang="fr-CH" sz="1600" dirty="0"/>
              <a:t> </a:t>
            </a:r>
            <a:r>
              <a:rPr lang="fr-CH" sz="1600" dirty="0" err="1"/>
              <a:t>true</a:t>
            </a:r>
            <a:r>
              <a:rPr lang="fr-CH" sz="1600" dirty="0"/>
              <a:t>!</a:t>
            </a:r>
            <a:endParaRPr lang="en-GB" sz="1600" dirty="0"/>
          </a:p>
        </p:txBody>
      </p:sp>
      <p:sp>
        <p:nvSpPr>
          <p:cNvPr id="10" name="TextBox 9">
            <a:extLst>
              <a:ext uri="{FF2B5EF4-FFF2-40B4-BE49-F238E27FC236}">
                <a16:creationId xmlns:a16="http://schemas.microsoft.com/office/drawing/2014/main" id="{A19CFFC5-32CB-41AB-BA79-93F64614936A}"/>
              </a:ext>
            </a:extLst>
          </p:cNvPr>
          <p:cNvSpPr txBox="1"/>
          <p:nvPr/>
        </p:nvSpPr>
        <p:spPr>
          <a:xfrm>
            <a:off x="6049015" y="4655567"/>
            <a:ext cx="2670159" cy="101566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000" dirty="0">
                <a:solidFill>
                  <a:srgbClr val="00B050"/>
                </a:solidFill>
              </a:rPr>
              <a:t>In the collisions can be generated new particles.</a:t>
            </a:r>
          </a:p>
        </p:txBody>
      </p:sp>
      <p:sp>
        <p:nvSpPr>
          <p:cNvPr id="11" name="TextBox 10">
            <a:extLst>
              <a:ext uri="{FF2B5EF4-FFF2-40B4-BE49-F238E27FC236}">
                <a16:creationId xmlns:a16="http://schemas.microsoft.com/office/drawing/2014/main" id="{F580DC1F-F23D-4B61-AE0C-578383228B1B}"/>
              </a:ext>
            </a:extLst>
          </p:cNvPr>
          <p:cNvSpPr txBox="1"/>
          <p:nvPr/>
        </p:nvSpPr>
        <p:spPr>
          <a:xfrm>
            <a:off x="235017" y="5730925"/>
            <a:ext cx="1653775" cy="523220"/>
          </a:xfrm>
          <a:prstGeom prst="rect">
            <a:avLst/>
          </a:prstGeom>
          <a:solidFill>
            <a:schemeClr val="tx2">
              <a:lumMod val="20000"/>
              <a:lumOff val="80000"/>
            </a:schemeClr>
          </a:solidFill>
          <a:ln>
            <a:solidFill>
              <a:schemeClr val="tx1">
                <a:lumMod val="20000"/>
                <a:lumOff val="80000"/>
              </a:schemeClr>
            </a:solidFill>
          </a:ln>
        </p:spPr>
        <p:txBody>
          <a:bodyPr wrap="square" rtlCol="0">
            <a:spAutoFit/>
          </a:bodyPr>
          <a:lstStyle/>
          <a:p>
            <a:pPr algn="ctr"/>
            <a:r>
              <a:rPr lang="en-GB" sz="2800" dirty="0">
                <a:solidFill>
                  <a:schemeClr val="tx2"/>
                </a:solidFill>
              </a:rPr>
              <a:t>E = m c</a:t>
            </a:r>
            <a:r>
              <a:rPr lang="en-GB" sz="2800" baseline="30000" dirty="0">
                <a:solidFill>
                  <a:schemeClr val="tx2"/>
                </a:solidFill>
              </a:rPr>
              <a:t>2</a:t>
            </a:r>
          </a:p>
        </p:txBody>
      </p:sp>
      <p:pic>
        <p:nvPicPr>
          <p:cNvPr id="16" name="Picture 15">
            <a:extLst>
              <a:ext uri="{FF2B5EF4-FFF2-40B4-BE49-F238E27FC236}">
                <a16:creationId xmlns:a16="http://schemas.microsoft.com/office/drawing/2014/main" id="{1C465DE0-413B-4093-BEC1-40957C419A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097" y="3760226"/>
            <a:ext cx="1594000" cy="1854557"/>
          </a:xfrm>
          <a:prstGeom prst="rect">
            <a:avLst/>
          </a:prstGeom>
        </p:spPr>
      </p:pic>
      <p:pic>
        <p:nvPicPr>
          <p:cNvPr id="17" name="Picture 16">
            <a:extLst>
              <a:ext uri="{FF2B5EF4-FFF2-40B4-BE49-F238E27FC236}">
                <a16:creationId xmlns:a16="http://schemas.microsoft.com/office/drawing/2014/main" id="{22A6CE71-1742-4544-96E0-A525EE1456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38684" y="4047868"/>
            <a:ext cx="3461205" cy="2019036"/>
          </a:xfrm>
          <a:prstGeom prst="rect">
            <a:avLst/>
          </a:prstGeom>
        </p:spPr>
      </p:pic>
      <p:sp>
        <p:nvSpPr>
          <p:cNvPr id="3" name="Arrow: Right 2">
            <a:extLst>
              <a:ext uri="{FF2B5EF4-FFF2-40B4-BE49-F238E27FC236}">
                <a16:creationId xmlns:a16="http://schemas.microsoft.com/office/drawing/2014/main" id="{64CCEA0E-EADD-4CAA-9AAD-F5A54FB0C297}"/>
              </a:ext>
            </a:extLst>
          </p:cNvPr>
          <p:cNvSpPr/>
          <p:nvPr/>
        </p:nvSpPr>
        <p:spPr>
          <a:xfrm>
            <a:off x="8931039" y="2456873"/>
            <a:ext cx="269522" cy="658062"/>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Right 18">
            <a:extLst>
              <a:ext uri="{FF2B5EF4-FFF2-40B4-BE49-F238E27FC236}">
                <a16:creationId xmlns:a16="http://schemas.microsoft.com/office/drawing/2014/main" id="{D1F56287-74A7-4CCB-8AED-4B7313AAB818}"/>
              </a:ext>
            </a:extLst>
          </p:cNvPr>
          <p:cNvSpPr/>
          <p:nvPr/>
        </p:nvSpPr>
        <p:spPr>
          <a:xfrm>
            <a:off x="8971766" y="4834367"/>
            <a:ext cx="258618" cy="658062"/>
          </a:xfrm>
          <a:prstGeom prst="rightArrow">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picture containing diagram&#10;&#10;Description automatically generated">
            <a:extLst>
              <a:ext uri="{FF2B5EF4-FFF2-40B4-BE49-F238E27FC236}">
                <a16:creationId xmlns:a16="http://schemas.microsoft.com/office/drawing/2014/main" id="{BFC219CA-6FCE-4908-AB5B-669C120FE12A}"/>
              </a:ext>
            </a:extLst>
          </p:cNvPr>
          <p:cNvPicPr>
            <a:picLocks noChangeAspect="1"/>
          </p:cNvPicPr>
          <p:nvPr/>
        </p:nvPicPr>
        <p:blipFill>
          <a:blip r:embed="rId6"/>
          <a:stretch>
            <a:fillRect/>
          </a:stretch>
        </p:blipFill>
        <p:spPr>
          <a:xfrm>
            <a:off x="9425044" y="4233492"/>
            <a:ext cx="2433647" cy="2327836"/>
          </a:xfrm>
          <a:prstGeom prst="rect">
            <a:avLst/>
          </a:prstGeom>
        </p:spPr>
      </p:pic>
      <p:sp>
        <p:nvSpPr>
          <p:cNvPr id="23" name="TextBox 22">
            <a:extLst>
              <a:ext uri="{FF2B5EF4-FFF2-40B4-BE49-F238E27FC236}">
                <a16:creationId xmlns:a16="http://schemas.microsoft.com/office/drawing/2014/main" id="{C5EF9BD1-AB17-4519-AEE5-CB84F7D1847B}"/>
              </a:ext>
            </a:extLst>
          </p:cNvPr>
          <p:cNvSpPr txBox="1"/>
          <p:nvPr/>
        </p:nvSpPr>
        <p:spPr>
          <a:xfrm>
            <a:off x="289009" y="1636662"/>
            <a:ext cx="2180084" cy="276999"/>
          </a:xfrm>
          <a:prstGeom prst="rect">
            <a:avLst/>
          </a:prstGeom>
          <a:noFill/>
        </p:spPr>
        <p:txBody>
          <a:bodyPr wrap="none" lIns="0" tIns="0" rIns="0" bIns="0" rtlCol="0">
            <a:spAutoFit/>
          </a:bodyPr>
          <a:lstStyle/>
          <a:p>
            <a:pPr algn="l"/>
            <a:r>
              <a:rPr lang="fr-CH" dirty="0"/>
              <a:t>NUCLEAR PHYSICS</a:t>
            </a:r>
            <a:endParaRPr lang="en-GB" dirty="0"/>
          </a:p>
        </p:txBody>
      </p:sp>
      <p:sp>
        <p:nvSpPr>
          <p:cNvPr id="24" name="TextBox 23">
            <a:extLst>
              <a:ext uri="{FF2B5EF4-FFF2-40B4-BE49-F238E27FC236}">
                <a16:creationId xmlns:a16="http://schemas.microsoft.com/office/drawing/2014/main" id="{D192F6A1-B4DE-49AD-97E7-4CF033D17091}"/>
              </a:ext>
            </a:extLst>
          </p:cNvPr>
          <p:cNvSpPr txBox="1"/>
          <p:nvPr/>
        </p:nvSpPr>
        <p:spPr>
          <a:xfrm>
            <a:off x="1987894" y="3733825"/>
            <a:ext cx="2184444" cy="276999"/>
          </a:xfrm>
          <a:prstGeom prst="rect">
            <a:avLst/>
          </a:prstGeom>
          <a:noFill/>
        </p:spPr>
        <p:txBody>
          <a:bodyPr wrap="none" lIns="0" tIns="0" rIns="0" bIns="0" rtlCol="0">
            <a:spAutoFit/>
          </a:bodyPr>
          <a:lstStyle/>
          <a:p>
            <a:pPr algn="l"/>
            <a:r>
              <a:rPr lang="fr-CH" dirty="0"/>
              <a:t>PARTICLE PHYSICS</a:t>
            </a:r>
            <a:endParaRPr lang="en-GB" dirty="0"/>
          </a:p>
        </p:txBody>
      </p:sp>
    </p:spTree>
    <p:extLst>
      <p:ext uri="{BB962C8B-B14F-4D97-AF65-F5344CB8AC3E}">
        <p14:creationId xmlns:p14="http://schemas.microsoft.com/office/powerpoint/2010/main" val="3379693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95E2972-9925-46AE-8A34-6AF9F3244B8A}"/>
              </a:ext>
            </a:extLst>
          </p:cNvPr>
          <p:cNvSpPr>
            <a:spLocks noGrp="1"/>
          </p:cNvSpPr>
          <p:nvPr>
            <p:ph type="title"/>
          </p:nvPr>
        </p:nvSpPr>
        <p:spPr>
          <a:xfrm>
            <a:off x="0" y="0"/>
            <a:ext cx="12192000" cy="906147"/>
          </a:xfrm>
        </p:spPr>
        <p:txBody>
          <a:bodyPr/>
          <a:lstStyle/>
          <a:p>
            <a:r>
              <a:rPr lang="en-GB" sz="3200" dirty="0"/>
              <a:t>2. Accelerators can produce intense secondary beams</a:t>
            </a: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918391-D411-FE40-AAD7-861AE5233E0E}" type="slidenum">
              <a:rPr lang="en-US" smtClean="0">
                <a:solidFill>
                  <a:srgbClr val="0055A0">
                    <a:tint val="75000"/>
                  </a:srgbClr>
                </a:solidFill>
              </a:rPr>
              <a:pPr/>
              <a:t>7</a:t>
            </a:fld>
            <a:endParaRPr lang="en-US" dirty="0">
              <a:solidFill>
                <a:srgbClr val="0055A0">
                  <a:tint val="75000"/>
                </a:srgbClr>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7926" y="2246014"/>
            <a:ext cx="2914569" cy="2187441"/>
          </a:xfrm>
          <a:prstGeom prst="rect">
            <a:avLst/>
          </a:prstGeom>
        </p:spPr>
      </p:pic>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1885" y="2246014"/>
            <a:ext cx="2784188" cy="1655859"/>
          </a:xfrm>
          <a:prstGeom prst="rect">
            <a:avLst/>
          </a:prstGeom>
        </p:spPr>
      </p:pic>
      <p:sp>
        <p:nvSpPr>
          <p:cNvPr id="13" name="TextBox 12"/>
          <p:cNvSpPr txBox="1"/>
          <p:nvPr/>
        </p:nvSpPr>
        <p:spPr>
          <a:xfrm>
            <a:off x="387926" y="1068249"/>
            <a:ext cx="5828147"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sz="2000" dirty="0">
                <a:solidFill>
                  <a:srgbClr val="FFFF00"/>
                </a:solidFill>
              </a:rPr>
              <a:t>Accelerated </a:t>
            </a:r>
            <a:r>
              <a:rPr lang="en-GB" sz="2000" dirty="0">
                <a:solidFill>
                  <a:srgbClr val="FF0000"/>
                </a:solidFill>
              </a:rPr>
              <a:t>electrons</a:t>
            </a:r>
            <a:r>
              <a:rPr lang="en-GB" sz="2000" dirty="0">
                <a:solidFill>
                  <a:srgbClr val="FFFF00"/>
                </a:solidFill>
              </a:rPr>
              <a:t> produce </a:t>
            </a:r>
            <a:r>
              <a:rPr lang="en-GB" sz="2000" dirty="0">
                <a:solidFill>
                  <a:srgbClr val="FF0000"/>
                </a:solidFill>
              </a:rPr>
              <a:t>X-ray </a:t>
            </a:r>
            <a:r>
              <a:rPr lang="en-GB" sz="2000" dirty="0">
                <a:solidFill>
                  <a:srgbClr val="FFFF00"/>
                </a:solidFill>
              </a:rPr>
              <a:t>beams by interaction with a metal target (bremsstrahlung) or by synchrotron radiation in accelerator magnets)</a:t>
            </a:r>
          </a:p>
        </p:txBody>
      </p:sp>
      <p:sp>
        <p:nvSpPr>
          <p:cNvPr id="14" name="TextBox 13">
            <a:extLst>
              <a:ext uri="{FF2B5EF4-FFF2-40B4-BE49-F238E27FC236}">
                <a16:creationId xmlns:a16="http://schemas.microsoft.com/office/drawing/2014/main" id="{2F8B22FD-0B9B-46D8-802C-1D6ED7479D09}"/>
              </a:ext>
            </a:extLst>
          </p:cNvPr>
          <p:cNvSpPr txBox="1"/>
          <p:nvPr/>
        </p:nvSpPr>
        <p:spPr>
          <a:xfrm>
            <a:off x="6464046" y="1068249"/>
            <a:ext cx="5403273" cy="70788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sz="2000" dirty="0">
                <a:solidFill>
                  <a:srgbClr val="FFFF00"/>
                </a:solidFill>
              </a:rPr>
              <a:t>Accelerated </a:t>
            </a:r>
            <a:r>
              <a:rPr lang="en-GB" sz="2000" dirty="0">
                <a:solidFill>
                  <a:srgbClr val="FF0000"/>
                </a:solidFill>
              </a:rPr>
              <a:t>protons</a:t>
            </a:r>
            <a:r>
              <a:rPr lang="en-GB" sz="2000" dirty="0">
                <a:solidFill>
                  <a:srgbClr val="FFFF00"/>
                </a:solidFill>
              </a:rPr>
              <a:t> produce </a:t>
            </a:r>
            <a:r>
              <a:rPr lang="en-GB" sz="2000" dirty="0">
                <a:solidFill>
                  <a:srgbClr val="FF0000"/>
                </a:solidFill>
              </a:rPr>
              <a:t>neutron</a:t>
            </a:r>
            <a:r>
              <a:rPr lang="en-GB" sz="2000" dirty="0">
                <a:solidFill>
                  <a:srgbClr val="FFFF00"/>
                </a:solidFill>
              </a:rPr>
              <a:t> beams by spallation reactions in a heavy metal target</a:t>
            </a:r>
          </a:p>
        </p:txBody>
      </p:sp>
      <p:sp>
        <p:nvSpPr>
          <p:cNvPr id="11" name="TextBox 10">
            <a:extLst>
              <a:ext uri="{FF2B5EF4-FFF2-40B4-BE49-F238E27FC236}">
                <a16:creationId xmlns:a16="http://schemas.microsoft.com/office/drawing/2014/main" id="{4502CCCF-5622-4AA0-80C2-3678E3BF5B2C}"/>
              </a:ext>
            </a:extLst>
          </p:cNvPr>
          <p:cNvSpPr txBox="1"/>
          <p:nvPr/>
        </p:nvSpPr>
        <p:spPr>
          <a:xfrm>
            <a:off x="356303" y="4683732"/>
            <a:ext cx="11479393" cy="1261884"/>
          </a:xfrm>
          <a:prstGeom prst="rect">
            <a:avLst/>
          </a:prstGeom>
        </p:spPr>
        <p:style>
          <a:lnRef idx="2">
            <a:schemeClr val="accent3"/>
          </a:lnRef>
          <a:fillRef idx="1">
            <a:schemeClr val="lt1"/>
          </a:fillRef>
          <a:effectRef idx="0">
            <a:schemeClr val="accent3"/>
          </a:effectRef>
          <a:fontRef idx="minor">
            <a:schemeClr val="dk1"/>
          </a:fontRef>
        </p:style>
        <p:txBody>
          <a:bodyPr wrap="square" lIns="0" tIns="0" rIns="0" bIns="0" rtlCol="0">
            <a:spAutoFit/>
          </a:bodyPr>
          <a:lstStyle/>
          <a:p>
            <a:pPr marL="285750" indent="-285750" algn="l">
              <a:spcBef>
                <a:spcPts val="600"/>
              </a:spcBef>
              <a:buFont typeface="Wingdings" panose="05000000000000000000" pitchFamily="2" charset="2"/>
              <a:buChar char="Ø"/>
            </a:pPr>
            <a:r>
              <a:rPr lang="en-GB" dirty="0"/>
              <a:t>X-rays generated by accelerators are commonly used in </a:t>
            </a:r>
            <a:r>
              <a:rPr lang="en-GB" b="1" dirty="0">
                <a:solidFill>
                  <a:srgbClr val="FF0000"/>
                </a:solidFill>
              </a:rPr>
              <a:t>medicine</a:t>
            </a:r>
          </a:p>
          <a:p>
            <a:pPr marL="285750" indent="-285750" algn="l">
              <a:spcBef>
                <a:spcPts val="600"/>
              </a:spcBef>
              <a:buFont typeface="Wingdings" panose="05000000000000000000" pitchFamily="2" charset="2"/>
              <a:buChar char="Ø"/>
            </a:pPr>
            <a:r>
              <a:rPr lang="en-GB" dirty="0"/>
              <a:t>Both X-rays and neutrons generated from accelerators are used for </a:t>
            </a:r>
            <a:r>
              <a:rPr lang="en-GB" b="1" dirty="0">
                <a:solidFill>
                  <a:srgbClr val="FF0000"/>
                </a:solidFill>
              </a:rPr>
              <a:t>advanced imaging </a:t>
            </a:r>
            <a:r>
              <a:rPr lang="en-GB" dirty="0"/>
              <a:t>in many fields: life sciences, condensed matter, energy, material science, cultural heritage, life sciences, pharmaceuticals,…</a:t>
            </a:r>
          </a:p>
          <a:p>
            <a:pPr marL="285750" indent="-285750" algn="l">
              <a:spcBef>
                <a:spcPts val="600"/>
              </a:spcBef>
              <a:buFont typeface="Wingdings" panose="05000000000000000000" pitchFamily="2" charset="2"/>
              <a:buChar char="Ø"/>
            </a:pPr>
            <a:r>
              <a:rPr lang="en-GB" dirty="0"/>
              <a:t>Additional applications are appearing for other types of secondary beams.   </a:t>
            </a:r>
          </a:p>
        </p:txBody>
      </p:sp>
      <p:pic>
        <p:nvPicPr>
          <p:cNvPr id="2" name="Picture 1">
            <a:extLst>
              <a:ext uri="{FF2B5EF4-FFF2-40B4-BE49-F238E27FC236}">
                <a16:creationId xmlns:a16="http://schemas.microsoft.com/office/drawing/2014/main" id="{199C1114-CA44-E09F-685C-CFB104F318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6171" y="1952512"/>
            <a:ext cx="3629408" cy="2495218"/>
          </a:xfrm>
          <a:prstGeom prst="rect">
            <a:avLst/>
          </a:prstGeom>
        </p:spPr>
      </p:pic>
      <p:sp>
        <p:nvSpPr>
          <p:cNvPr id="3" name="TextBox 2">
            <a:extLst>
              <a:ext uri="{FF2B5EF4-FFF2-40B4-BE49-F238E27FC236}">
                <a16:creationId xmlns:a16="http://schemas.microsoft.com/office/drawing/2014/main" id="{14866993-5342-EB31-6726-962E0D404485}"/>
              </a:ext>
            </a:extLst>
          </p:cNvPr>
          <p:cNvSpPr txBox="1"/>
          <p:nvPr/>
        </p:nvSpPr>
        <p:spPr>
          <a:xfrm>
            <a:off x="9920653" y="4306705"/>
            <a:ext cx="1134926" cy="138499"/>
          </a:xfrm>
          <a:prstGeom prst="rect">
            <a:avLst/>
          </a:prstGeom>
          <a:noFill/>
        </p:spPr>
        <p:txBody>
          <a:bodyPr wrap="none" lIns="0" tIns="0" rIns="0" bIns="0" rtlCol="0">
            <a:spAutoFit/>
          </a:bodyPr>
          <a:lstStyle/>
          <a:p>
            <a:pPr algn="l"/>
            <a:r>
              <a:rPr lang="fr-CH" sz="900" i="1" dirty="0"/>
              <a:t>Image </a:t>
            </a:r>
            <a:r>
              <a:rPr lang="fr-CH" sz="900" i="1" dirty="0" err="1"/>
              <a:t>courtesy</a:t>
            </a:r>
            <a:r>
              <a:rPr lang="fr-CH" sz="900" i="1" dirty="0"/>
              <a:t> of PSI</a:t>
            </a:r>
            <a:endParaRPr lang="en-GB" sz="900" i="1" dirty="0"/>
          </a:p>
        </p:txBody>
      </p:sp>
    </p:spTree>
    <p:extLst>
      <p:ext uri="{BB962C8B-B14F-4D97-AF65-F5344CB8AC3E}">
        <p14:creationId xmlns:p14="http://schemas.microsoft.com/office/powerpoint/2010/main" val="2191137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8037E70-A8BD-4D0C-8A4C-E6D23B321E2C}"/>
              </a:ext>
            </a:extLst>
          </p:cNvPr>
          <p:cNvSpPr>
            <a:spLocks noGrp="1"/>
          </p:cNvSpPr>
          <p:nvPr>
            <p:ph type="title"/>
          </p:nvPr>
        </p:nvSpPr>
        <p:spPr>
          <a:xfrm>
            <a:off x="0" y="0"/>
            <a:ext cx="12192000" cy="884583"/>
          </a:xfrm>
        </p:spPr>
        <p:txBody>
          <a:bodyPr/>
          <a:lstStyle/>
          <a:p>
            <a:r>
              <a:rPr lang="en-GB" sz="3200" dirty="0"/>
              <a:t>3. Accelerators can precisely deliver energy</a:t>
            </a:r>
          </a:p>
        </p:txBody>
      </p:sp>
      <p:sp>
        <p:nvSpPr>
          <p:cNvPr id="4" name="Slide Number Placeholder 3"/>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918391-D411-FE40-AAD7-861AE5233E0E}" type="slidenum">
              <a:rPr lang="en-US" smtClean="0">
                <a:solidFill>
                  <a:srgbClr val="0055A0">
                    <a:tint val="75000"/>
                  </a:srgbClr>
                </a:solidFill>
              </a:rPr>
              <a:pPr/>
              <a:t>8</a:t>
            </a:fld>
            <a:endParaRPr lang="en-US" dirty="0">
              <a:solidFill>
                <a:srgbClr val="0055A0">
                  <a:tint val="75000"/>
                </a:srgbClr>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074810"/>
            <a:ext cx="12192000" cy="5104638"/>
          </a:xfrm>
          <a:prstGeom prst="rect">
            <a:avLst/>
          </a:prstGeom>
        </p:spPr>
      </p:pic>
      <p:sp>
        <p:nvSpPr>
          <p:cNvPr id="5" name="TextBox 4"/>
          <p:cNvSpPr txBox="1"/>
          <p:nvPr/>
        </p:nvSpPr>
        <p:spPr>
          <a:xfrm>
            <a:off x="344332" y="1174054"/>
            <a:ext cx="11444468" cy="400110"/>
          </a:xfrm>
          <a:prstGeom prst="rect">
            <a:avLst/>
          </a:prstGeom>
          <a:noFill/>
        </p:spPr>
        <p:txBody>
          <a:bodyPr wrap="square" rtlCol="0">
            <a:spAutoFit/>
          </a:bodyPr>
          <a:lstStyle/>
          <a:p>
            <a:r>
              <a:rPr lang="en-GB" sz="2000" dirty="0">
                <a:solidFill>
                  <a:srgbClr val="FFFF00"/>
                </a:solidFill>
              </a:rPr>
              <a:t>A «beam» of accelerated particles is like a small “knife” penetrating into the matter</a:t>
            </a:r>
          </a:p>
        </p:txBody>
      </p:sp>
      <p:sp>
        <p:nvSpPr>
          <p:cNvPr id="8" name="TextBox 7"/>
          <p:cNvSpPr txBox="1"/>
          <p:nvPr/>
        </p:nvSpPr>
        <p:spPr>
          <a:xfrm>
            <a:off x="344332" y="4495334"/>
            <a:ext cx="3784323" cy="707886"/>
          </a:xfrm>
          <a:prstGeom prst="rect">
            <a:avLst/>
          </a:prstGeom>
          <a:noFill/>
        </p:spPr>
        <p:txBody>
          <a:bodyPr wrap="square" rtlCol="0">
            <a:spAutoFit/>
          </a:bodyPr>
          <a:lstStyle/>
          <a:p>
            <a:r>
              <a:rPr lang="fr-CH" sz="2000" dirty="0" err="1">
                <a:solidFill>
                  <a:srgbClr val="FFFF00"/>
                </a:solidFill>
              </a:rPr>
              <a:t>Particles</a:t>
            </a:r>
            <a:r>
              <a:rPr lang="fr-CH" sz="2000" dirty="0">
                <a:solidFill>
                  <a:srgbClr val="FFFF00"/>
                </a:solidFill>
              </a:rPr>
              <a:t> can </a:t>
            </a:r>
            <a:r>
              <a:rPr lang="fr-CH" sz="2000" dirty="0" err="1">
                <a:solidFill>
                  <a:srgbClr val="FFFF00"/>
                </a:solidFill>
              </a:rPr>
              <a:t>penetrate</a:t>
            </a:r>
            <a:r>
              <a:rPr lang="fr-CH" sz="2000" dirty="0">
                <a:solidFill>
                  <a:srgbClr val="FFFF00"/>
                </a:solidFill>
              </a:rPr>
              <a:t> in </a:t>
            </a:r>
            <a:r>
              <a:rPr lang="fr-CH" sz="2000" dirty="0" err="1">
                <a:solidFill>
                  <a:srgbClr val="FFFF00"/>
                </a:solidFill>
              </a:rPr>
              <a:t>depth</a:t>
            </a:r>
            <a:r>
              <a:rPr lang="fr-CH" sz="2000" dirty="0">
                <a:solidFill>
                  <a:srgbClr val="FFFF00"/>
                </a:solidFill>
              </a:rPr>
              <a:t> </a:t>
            </a:r>
          </a:p>
          <a:p>
            <a:r>
              <a:rPr lang="fr-CH" sz="2000" dirty="0">
                <a:solidFill>
                  <a:srgbClr val="FFFF00"/>
                </a:solidFill>
              </a:rPr>
              <a:t>(</a:t>
            </a:r>
            <a:r>
              <a:rPr lang="fr-CH" sz="2000" dirty="0" err="1">
                <a:solidFill>
                  <a:srgbClr val="FFFF00"/>
                </a:solidFill>
              </a:rPr>
              <a:t>different</a:t>
            </a:r>
            <a:r>
              <a:rPr lang="fr-CH" sz="2000" dirty="0">
                <a:solidFill>
                  <a:srgbClr val="FFFF00"/>
                </a:solidFill>
              </a:rPr>
              <a:t> </a:t>
            </a:r>
            <a:r>
              <a:rPr lang="fr-CH" sz="2000" dirty="0" err="1">
                <a:solidFill>
                  <a:srgbClr val="FFFF00"/>
                </a:solidFill>
              </a:rPr>
              <a:t>from</a:t>
            </a:r>
            <a:r>
              <a:rPr lang="fr-CH" sz="2000" dirty="0">
                <a:solidFill>
                  <a:srgbClr val="FFFF00"/>
                </a:solidFill>
              </a:rPr>
              <a:t> lasers!).</a:t>
            </a:r>
          </a:p>
        </p:txBody>
      </p:sp>
      <p:sp>
        <p:nvSpPr>
          <p:cNvPr id="9" name="TextBox 8"/>
          <p:cNvSpPr txBox="1"/>
          <p:nvPr/>
        </p:nvSpPr>
        <p:spPr>
          <a:xfrm>
            <a:off x="9497778" y="1603746"/>
            <a:ext cx="2610705" cy="1631216"/>
          </a:xfrm>
          <a:prstGeom prst="rect">
            <a:avLst/>
          </a:prstGeom>
          <a:noFill/>
        </p:spPr>
        <p:txBody>
          <a:bodyPr wrap="square" rtlCol="0">
            <a:spAutoFit/>
          </a:bodyPr>
          <a:lstStyle/>
          <a:p>
            <a:r>
              <a:rPr lang="fr-CH" sz="2000" dirty="0" err="1">
                <a:solidFill>
                  <a:srgbClr val="FFFF00"/>
                </a:solidFill>
              </a:rPr>
              <a:t>Thanks</a:t>
            </a:r>
            <a:r>
              <a:rPr lang="fr-CH" sz="2000" dirty="0">
                <a:solidFill>
                  <a:srgbClr val="FFFF00"/>
                </a:solidFill>
              </a:rPr>
              <a:t> to the «Bragg </a:t>
            </a:r>
            <a:r>
              <a:rPr lang="fr-CH" sz="2000" dirty="0" err="1">
                <a:solidFill>
                  <a:srgbClr val="FFFF00"/>
                </a:solidFill>
              </a:rPr>
              <a:t>peak</a:t>
            </a:r>
            <a:r>
              <a:rPr lang="fr-CH" sz="2000" dirty="0">
                <a:solidFill>
                  <a:srgbClr val="FFFF00"/>
                </a:solidFill>
              </a:rPr>
              <a:t>» a </a:t>
            </a:r>
            <a:r>
              <a:rPr lang="fr-CH" sz="2000" dirty="0" err="1">
                <a:solidFill>
                  <a:srgbClr val="FFFF00"/>
                </a:solidFill>
              </a:rPr>
              <a:t>particle</a:t>
            </a:r>
            <a:r>
              <a:rPr lang="fr-CH" sz="2000" dirty="0">
                <a:solidFill>
                  <a:srgbClr val="FFFF00"/>
                </a:solidFill>
              </a:rPr>
              <a:t> </a:t>
            </a:r>
            <a:r>
              <a:rPr lang="fr-CH" sz="2000" dirty="0" err="1">
                <a:solidFill>
                  <a:srgbClr val="FFFF00"/>
                </a:solidFill>
              </a:rPr>
              <a:t>beam</a:t>
            </a:r>
            <a:r>
              <a:rPr lang="fr-CH" sz="2000" dirty="0">
                <a:solidFill>
                  <a:srgbClr val="FFFF00"/>
                </a:solidFill>
              </a:rPr>
              <a:t> can </a:t>
            </a:r>
            <a:r>
              <a:rPr lang="fr-CH" sz="2000" dirty="0" err="1">
                <a:solidFill>
                  <a:srgbClr val="FFFF00"/>
                </a:solidFill>
              </a:rPr>
              <a:t>deliver</a:t>
            </a:r>
            <a:r>
              <a:rPr lang="fr-CH" sz="2000" dirty="0">
                <a:solidFill>
                  <a:srgbClr val="FFFF00"/>
                </a:solidFill>
              </a:rPr>
              <a:t> </a:t>
            </a:r>
            <a:r>
              <a:rPr lang="fr-CH" sz="2000" dirty="0" err="1">
                <a:solidFill>
                  <a:srgbClr val="FFFF00"/>
                </a:solidFill>
              </a:rPr>
              <a:t>energy</a:t>
            </a:r>
            <a:r>
              <a:rPr lang="fr-CH" sz="2000" dirty="0">
                <a:solidFill>
                  <a:srgbClr val="FFFF00"/>
                </a:solidFill>
              </a:rPr>
              <a:t> to a </a:t>
            </a:r>
            <a:r>
              <a:rPr lang="fr-CH" sz="2000" dirty="0" err="1">
                <a:solidFill>
                  <a:srgbClr val="FFFF00"/>
                </a:solidFill>
              </a:rPr>
              <a:t>precisely</a:t>
            </a:r>
            <a:r>
              <a:rPr lang="fr-CH" sz="2000" dirty="0">
                <a:solidFill>
                  <a:srgbClr val="FFFF00"/>
                </a:solidFill>
              </a:rPr>
              <a:t> </a:t>
            </a:r>
            <a:r>
              <a:rPr lang="fr-CH" sz="2000" dirty="0" err="1">
                <a:solidFill>
                  <a:srgbClr val="FFFF00"/>
                </a:solidFill>
              </a:rPr>
              <a:t>defined</a:t>
            </a:r>
            <a:r>
              <a:rPr lang="fr-CH" sz="2000" dirty="0">
                <a:solidFill>
                  <a:srgbClr val="FFFF00"/>
                </a:solidFill>
              </a:rPr>
              <a:t> area.</a:t>
            </a:r>
          </a:p>
        </p:txBody>
      </p:sp>
      <p:sp>
        <p:nvSpPr>
          <p:cNvPr id="10" name="TextBox 9"/>
          <p:cNvSpPr txBox="1"/>
          <p:nvPr/>
        </p:nvSpPr>
        <p:spPr>
          <a:xfrm>
            <a:off x="344332" y="5640398"/>
            <a:ext cx="10979450" cy="400110"/>
          </a:xfrm>
          <a:prstGeom prst="rect">
            <a:avLst/>
          </a:prstGeom>
          <a:noFill/>
        </p:spPr>
        <p:txBody>
          <a:bodyPr wrap="square" rtlCol="0">
            <a:spAutoFit/>
          </a:bodyPr>
          <a:lstStyle/>
          <a:p>
            <a:r>
              <a:rPr lang="fr-CH" sz="2000" dirty="0" err="1">
                <a:solidFill>
                  <a:srgbClr val="FFFF00"/>
                </a:solidFill>
              </a:rPr>
              <a:t>Because</a:t>
            </a:r>
            <a:r>
              <a:rPr lang="fr-CH" sz="2000" dirty="0">
                <a:solidFill>
                  <a:srgbClr val="FFFF00"/>
                </a:solidFill>
              </a:rPr>
              <a:t> of </a:t>
            </a:r>
            <a:r>
              <a:rPr lang="fr-CH" sz="2000" dirty="0" err="1">
                <a:solidFill>
                  <a:srgbClr val="FFFF00"/>
                </a:solidFill>
              </a:rPr>
              <a:t>these</a:t>
            </a:r>
            <a:r>
              <a:rPr lang="fr-CH" sz="2000" dirty="0">
                <a:solidFill>
                  <a:srgbClr val="FFFF00"/>
                </a:solidFill>
              </a:rPr>
              <a:t> </a:t>
            </a:r>
            <a:r>
              <a:rPr lang="fr-CH" sz="2000" dirty="0" err="1">
                <a:solidFill>
                  <a:srgbClr val="FFFF00"/>
                </a:solidFill>
              </a:rPr>
              <a:t>properties</a:t>
            </a:r>
            <a:r>
              <a:rPr lang="fr-CH" sz="2000" dirty="0">
                <a:solidFill>
                  <a:srgbClr val="FFFF00"/>
                </a:solidFill>
              </a:rPr>
              <a:t>, </a:t>
            </a:r>
            <a:r>
              <a:rPr lang="fr-CH" sz="2000" dirty="0" err="1">
                <a:solidFill>
                  <a:srgbClr val="FFFF00"/>
                </a:solidFill>
              </a:rPr>
              <a:t>particle</a:t>
            </a:r>
            <a:r>
              <a:rPr lang="fr-CH" sz="2000" dirty="0">
                <a:solidFill>
                  <a:srgbClr val="FFFF00"/>
                </a:solidFill>
              </a:rPr>
              <a:t> </a:t>
            </a:r>
            <a:r>
              <a:rPr lang="fr-CH" sz="2000" dirty="0" err="1">
                <a:solidFill>
                  <a:srgbClr val="FFFF00"/>
                </a:solidFill>
              </a:rPr>
              <a:t>beams</a:t>
            </a:r>
            <a:r>
              <a:rPr lang="fr-CH" sz="2000" dirty="0">
                <a:solidFill>
                  <a:srgbClr val="FFFF00"/>
                </a:solidFill>
              </a:rPr>
              <a:t> are </a:t>
            </a:r>
            <a:r>
              <a:rPr lang="fr-CH" sz="2000" dirty="0" err="1">
                <a:solidFill>
                  <a:srgbClr val="FFFF00"/>
                </a:solidFill>
              </a:rPr>
              <a:t>widely</a:t>
            </a:r>
            <a:r>
              <a:rPr lang="fr-CH" sz="2000" dirty="0">
                <a:solidFill>
                  <a:srgbClr val="FFFF00"/>
                </a:solidFill>
              </a:rPr>
              <a:t> </a:t>
            </a:r>
            <a:r>
              <a:rPr lang="fr-CH" sz="2000" dirty="0" err="1">
                <a:solidFill>
                  <a:srgbClr val="FFFF00"/>
                </a:solidFill>
              </a:rPr>
              <a:t>used</a:t>
            </a:r>
            <a:r>
              <a:rPr lang="fr-CH" sz="2000" dirty="0">
                <a:solidFill>
                  <a:srgbClr val="FFFF00"/>
                </a:solidFill>
              </a:rPr>
              <a:t> in </a:t>
            </a:r>
            <a:r>
              <a:rPr lang="fr-CH" sz="2000" dirty="0" err="1">
                <a:solidFill>
                  <a:srgbClr val="FFFF00"/>
                </a:solidFill>
              </a:rPr>
              <a:t>medicine</a:t>
            </a:r>
            <a:r>
              <a:rPr lang="fr-CH" sz="2000" dirty="0">
                <a:solidFill>
                  <a:srgbClr val="FFFF00"/>
                </a:solidFill>
              </a:rPr>
              <a:t> and </a:t>
            </a:r>
            <a:r>
              <a:rPr lang="fr-CH" sz="2000" dirty="0" err="1">
                <a:solidFill>
                  <a:srgbClr val="FFFF00"/>
                </a:solidFill>
              </a:rPr>
              <a:t>industry</a:t>
            </a:r>
            <a:r>
              <a:rPr lang="fr-CH" sz="2000" dirty="0">
                <a:solidFill>
                  <a:srgbClr val="FFFF00"/>
                </a:solidFill>
              </a:rPr>
              <a:t>. </a:t>
            </a:r>
            <a:endParaRPr lang="en-GB" sz="2000" dirty="0">
              <a:solidFill>
                <a:srgbClr val="FFFF00"/>
              </a:solidFill>
            </a:endParaRPr>
          </a:p>
        </p:txBody>
      </p:sp>
      <p:pic>
        <p:nvPicPr>
          <p:cNvPr id="13" name="Picture 12">
            <a:extLst>
              <a:ext uri="{FF2B5EF4-FFF2-40B4-BE49-F238E27FC236}">
                <a16:creationId xmlns:a16="http://schemas.microsoft.com/office/drawing/2014/main" id="{5581872E-721E-43CE-8C20-E953292E5DA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97779" y="3411864"/>
            <a:ext cx="2528252" cy="1998155"/>
          </a:xfrm>
          <a:prstGeom prst="rect">
            <a:avLst/>
          </a:prstGeom>
          <a:noFill/>
          <a:ln>
            <a:noFill/>
          </a:ln>
        </p:spPr>
      </p:pic>
    </p:spTree>
    <p:extLst>
      <p:ext uri="{BB962C8B-B14F-4D97-AF65-F5344CB8AC3E}">
        <p14:creationId xmlns:p14="http://schemas.microsoft.com/office/powerpoint/2010/main" val="2743394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56257"/>
          </a:xfrm>
        </p:spPr>
        <p:txBody>
          <a:bodyPr>
            <a:normAutofit/>
          </a:bodyPr>
          <a:lstStyle/>
          <a:p>
            <a:r>
              <a:rPr lang="en-US" sz="4000" dirty="0"/>
              <a:t>Accelerators for Society</a:t>
            </a:r>
            <a:endParaRPr lang="en-GB" sz="4000" dirty="0"/>
          </a:p>
        </p:txBody>
      </p:sp>
      <p:sp>
        <p:nvSpPr>
          <p:cNvPr id="5" name="Footer Placeholder 4"/>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dirty="0"/>
              <a:t>M. Vretenar, Accelerators for Society</a:t>
            </a:r>
            <a:endParaRPr lang="en-US" dirty="0"/>
          </a:p>
        </p:txBody>
      </p:sp>
      <p:sp>
        <p:nvSpPr>
          <p:cNvPr id="6" name="Slide Number Placeholder 5"/>
          <p:cNvSpPr>
            <a:spLocks noGrp="1"/>
          </p:cNvSpPr>
          <p:nvPr>
            <p:ph type="sldNum" sz="quarter" idx="4"/>
          </p:nvPr>
        </p:nvSpPr>
        <p:spPr>
          <a:xfrm>
            <a:off x="11005767" y="6497585"/>
            <a:ext cx="668565" cy="365125"/>
          </a:xfrm>
        </p:spPr>
        <p:txBody>
          <a:bodyPr/>
          <a:lstStyle/>
          <a:p>
            <a:fld id="{17918391-D411-FE40-AAD7-861AE5233E0E}" type="slidenum">
              <a:rPr lang="en-US" smtClean="0"/>
              <a:pPr/>
              <a:t>9</a:t>
            </a:fld>
            <a:endParaRPr lang="en-US" dirty="0"/>
          </a:p>
        </p:txBody>
      </p:sp>
      <p:graphicFrame>
        <p:nvGraphicFramePr>
          <p:cNvPr id="7" name="Table 6"/>
          <p:cNvGraphicFramePr>
            <a:graphicFrameLocks noGrp="1"/>
          </p:cNvGraphicFramePr>
          <p:nvPr/>
        </p:nvGraphicFramePr>
        <p:xfrm>
          <a:off x="2513539" y="1134827"/>
          <a:ext cx="6365019" cy="4792740"/>
        </p:xfrm>
        <a:graphic>
          <a:graphicData uri="http://schemas.openxmlformats.org/drawingml/2006/table">
            <a:tbl>
              <a:tblPr firstRow="1" bandRow="1">
                <a:tableStyleId>{5C22544A-7EE6-4342-B048-85BDC9FD1C3A}</a:tableStyleId>
              </a:tblPr>
              <a:tblGrid>
                <a:gridCol w="1950967">
                  <a:extLst>
                    <a:ext uri="{9D8B030D-6E8A-4147-A177-3AD203B41FA5}">
                      <a16:colId xmlns:a16="http://schemas.microsoft.com/office/drawing/2014/main" val="20000"/>
                    </a:ext>
                  </a:extLst>
                </a:gridCol>
                <a:gridCol w="3395643">
                  <a:extLst>
                    <a:ext uri="{9D8B030D-6E8A-4147-A177-3AD203B41FA5}">
                      <a16:colId xmlns:a16="http://schemas.microsoft.com/office/drawing/2014/main" val="20001"/>
                    </a:ext>
                  </a:extLst>
                </a:gridCol>
                <a:gridCol w="1018409">
                  <a:extLst>
                    <a:ext uri="{9D8B030D-6E8A-4147-A177-3AD203B41FA5}">
                      <a16:colId xmlns:a16="http://schemas.microsoft.com/office/drawing/2014/main" val="20002"/>
                    </a:ext>
                  </a:extLst>
                </a:gridCol>
              </a:tblGrid>
              <a:tr h="313035">
                <a:tc>
                  <a:txBody>
                    <a:bodyPr/>
                    <a:lstStyle/>
                    <a:p>
                      <a:r>
                        <a:rPr lang="fr-FR" sz="1400" dirty="0" err="1"/>
                        <a:t>Research</a:t>
                      </a:r>
                      <a:endParaRPr lang="fr-FR" sz="1400" dirty="0"/>
                    </a:p>
                  </a:txBody>
                  <a:tcPr>
                    <a:solidFill>
                      <a:srgbClr val="00C000"/>
                    </a:solidFill>
                  </a:tcPr>
                </a:tc>
                <a:tc>
                  <a:txBody>
                    <a:bodyPr/>
                    <a:lstStyle/>
                    <a:p>
                      <a:endParaRPr lang="fr-FR" sz="1400" dirty="0"/>
                    </a:p>
                  </a:txBody>
                  <a:tcPr>
                    <a:solidFill>
                      <a:srgbClr val="00C000"/>
                    </a:solidFill>
                  </a:tcPr>
                </a:tc>
                <a:tc>
                  <a:txBody>
                    <a:bodyPr/>
                    <a:lstStyle/>
                    <a:p>
                      <a:r>
                        <a:rPr lang="fr-FR" sz="1400" dirty="0"/>
                        <a:t>6%</a:t>
                      </a:r>
                    </a:p>
                  </a:txBody>
                  <a:tcPr>
                    <a:solidFill>
                      <a:srgbClr val="00C000"/>
                    </a:solidFill>
                  </a:tcPr>
                </a:tc>
                <a:extLst>
                  <a:ext uri="{0D108BD9-81ED-4DB2-BD59-A6C34878D82A}">
                    <a16:rowId xmlns:a16="http://schemas.microsoft.com/office/drawing/2014/main" val="10000"/>
                  </a:ext>
                </a:extLst>
              </a:tr>
              <a:tr h="313035">
                <a:tc>
                  <a:txBody>
                    <a:bodyPr/>
                    <a:lstStyle/>
                    <a:p>
                      <a:endParaRPr lang="fr-FR" sz="1400" dirty="0"/>
                    </a:p>
                  </a:txBody>
                  <a:tcPr/>
                </a:tc>
                <a:tc>
                  <a:txBody>
                    <a:bodyPr/>
                    <a:lstStyle/>
                    <a:p>
                      <a:r>
                        <a:rPr lang="fr-FR" sz="1400" dirty="0" err="1"/>
                        <a:t>Particle</a:t>
                      </a:r>
                      <a:r>
                        <a:rPr lang="fr-FR" sz="1400" baseline="0" dirty="0"/>
                        <a:t> </a:t>
                      </a:r>
                      <a:r>
                        <a:rPr lang="fr-FR" sz="1400" baseline="0" dirty="0" err="1"/>
                        <a:t>Physics</a:t>
                      </a:r>
                      <a:endParaRPr lang="fr-FR" sz="1400" dirty="0"/>
                    </a:p>
                  </a:txBody>
                  <a:tcPr/>
                </a:tc>
                <a:tc>
                  <a:txBody>
                    <a:bodyPr/>
                    <a:lstStyle/>
                    <a:p>
                      <a:r>
                        <a:rPr lang="fr-FR" sz="1400"/>
                        <a:t>0,5%</a:t>
                      </a:r>
                    </a:p>
                  </a:txBody>
                  <a:tcPr/>
                </a:tc>
                <a:extLst>
                  <a:ext uri="{0D108BD9-81ED-4DB2-BD59-A6C34878D82A}">
                    <a16:rowId xmlns:a16="http://schemas.microsoft.com/office/drawing/2014/main" val="10001"/>
                  </a:ext>
                </a:extLst>
              </a:tr>
              <a:tr h="313035">
                <a:tc>
                  <a:txBody>
                    <a:bodyPr/>
                    <a:lstStyle/>
                    <a:p>
                      <a:endParaRPr lang="fr-FR" sz="1400" dirty="0"/>
                    </a:p>
                  </a:txBody>
                  <a:tcPr/>
                </a:tc>
                <a:tc>
                  <a:txBody>
                    <a:bodyPr/>
                    <a:lstStyle/>
                    <a:p>
                      <a:r>
                        <a:rPr lang="fr-FR" sz="1400" noProof="0" dirty="0" err="1"/>
                        <a:t>Nuclear</a:t>
                      </a:r>
                      <a:r>
                        <a:rPr lang="fr-FR" sz="1400" noProof="0" dirty="0"/>
                        <a:t> </a:t>
                      </a:r>
                      <a:r>
                        <a:rPr lang="fr-FR" sz="1400" noProof="0" dirty="0" err="1"/>
                        <a:t>Physics</a:t>
                      </a:r>
                      <a:r>
                        <a:rPr lang="fr-FR" sz="1400" noProof="0" dirty="0"/>
                        <a:t>, </a:t>
                      </a:r>
                      <a:r>
                        <a:rPr lang="fr-FR" sz="1400" noProof="0" dirty="0" err="1"/>
                        <a:t>solid</a:t>
                      </a:r>
                      <a:r>
                        <a:rPr lang="fr-FR" sz="1400" noProof="0" dirty="0"/>
                        <a:t> state, </a:t>
                      </a:r>
                      <a:r>
                        <a:rPr lang="fr-FR" sz="1400" noProof="0" dirty="0" err="1"/>
                        <a:t>materials</a:t>
                      </a:r>
                      <a:endParaRPr lang="fr-FR" sz="1400" noProof="0" dirty="0"/>
                    </a:p>
                  </a:txBody>
                  <a:tcPr/>
                </a:tc>
                <a:tc>
                  <a:txBody>
                    <a:bodyPr/>
                    <a:lstStyle/>
                    <a:p>
                      <a:r>
                        <a:rPr lang="fr-FR" sz="1400" dirty="0"/>
                        <a:t>0,2 -</a:t>
                      </a:r>
                      <a:r>
                        <a:rPr lang="fr-FR" sz="1400" baseline="0" dirty="0"/>
                        <a:t> </a:t>
                      </a:r>
                      <a:r>
                        <a:rPr lang="fr-FR" sz="1400" dirty="0"/>
                        <a:t>0,9%</a:t>
                      </a:r>
                    </a:p>
                  </a:txBody>
                  <a:tcPr/>
                </a:tc>
                <a:extLst>
                  <a:ext uri="{0D108BD9-81ED-4DB2-BD59-A6C34878D82A}">
                    <a16:rowId xmlns:a16="http://schemas.microsoft.com/office/drawing/2014/main" val="10002"/>
                  </a:ext>
                </a:extLst>
              </a:tr>
              <a:tr h="313035">
                <a:tc>
                  <a:txBody>
                    <a:bodyPr/>
                    <a:lstStyle/>
                    <a:p>
                      <a:endParaRPr lang="fr-FR" sz="1400" dirty="0"/>
                    </a:p>
                  </a:txBody>
                  <a:tcPr/>
                </a:tc>
                <a:tc>
                  <a:txBody>
                    <a:bodyPr/>
                    <a:lstStyle/>
                    <a:p>
                      <a:r>
                        <a:rPr lang="fr-FR" sz="1400" dirty="0" err="1"/>
                        <a:t>Biology</a:t>
                      </a:r>
                      <a:endParaRPr lang="fr-FR" sz="1400" dirty="0"/>
                    </a:p>
                  </a:txBody>
                  <a:tcPr/>
                </a:tc>
                <a:tc>
                  <a:txBody>
                    <a:bodyPr/>
                    <a:lstStyle/>
                    <a:p>
                      <a:r>
                        <a:rPr lang="fr-FR" sz="1400" dirty="0"/>
                        <a:t>5%</a:t>
                      </a:r>
                    </a:p>
                  </a:txBody>
                  <a:tcPr/>
                </a:tc>
                <a:extLst>
                  <a:ext uri="{0D108BD9-81ED-4DB2-BD59-A6C34878D82A}">
                    <a16:rowId xmlns:a16="http://schemas.microsoft.com/office/drawing/2014/main" val="10003"/>
                  </a:ext>
                </a:extLst>
              </a:tr>
              <a:tr h="3130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dirty="0">
                          <a:solidFill>
                            <a:schemeClr val="bg1"/>
                          </a:solidFill>
                        </a:rPr>
                        <a:t>Medical Applications</a:t>
                      </a:r>
                    </a:p>
                  </a:txBody>
                  <a:tcPr>
                    <a:solidFill>
                      <a:srgbClr val="00C000"/>
                    </a:solidFill>
                  </a:tcPr>
                </a:tc>
                <a:tc>
                  <a:txBody>
                    <a:bodyPr/>
                    <a:lstStyle/>
                    <a:p>
                      <a:endParaRPr lang="fr-FR" sz="1400" b="1" dirty="0">
                        <a:solidFill>
                          <a:schemeClr val="bg1"/>
                        </a:solidFill>
                      </a:endParaRPr>
                    </a:p>
                  </a:txBody>
                  <a:tcPr>
                    <a:solidFill>
                      <a:srgbClr val="00C000"/>
                    </a:solidFill>
                  </a:tcPr>
                </a:tc>
                <a:tc>
                  <a:txBody>
                    <a:bodyPr/>
                    <a:lstStyle/>
                    <a:p>
                      <a:r>
                        <a:rPr lang="fr-FR" sz="1400" b="1" dirty="0">
                          <a:solidFill>
                            <a:schemeClr val="bg1"/>
                          </a:solidFill>
                        </a:rPr>
                        <a:t>35</a:t>
                      </a:r>
                      <a:r>
                        <a:rPr lang="fr-FR" sz="1400" b="1" baseline="0" dirty="0">
                          <a:solidFill>
                            <a:schemeClr val="bg1"/>
                          </a:solidFill>
                        </a:rPr>
                        <a:t>%</a:t>
                      </a:r>
                      <a:endParaRPr lang="fr-FR" sz="1400" b="1" dirty="0">
                        <a:solidFill>
                          <a:schemeClr val="bg1"/>
                        </a:solidFill>
                      </a:endParaRPr>
                    </a:p>
                  </a:txBody>
                  <a:tcPr>
                    <a:solidFill>
                      <a:srgbClr val="00C000"/>
                    </a:solidFill>
                  </a:tcPr>
                </a:tc>
                <a:extLst>
                  <a:ext uri="{0D108BD9-81ED-4DB2-BD59-A6C34878D82A}">
                    <a16:rowId xmlns:a16="http://schemas.microsoft.com/office/drawing/2014/main" val="10004"/>
                  </a:ext>
                </a:extLst>
              </a:tr>
              <a:tr h="313035">
                <a:tc>
                  <a:txBody>
                    <a:bodyPr/>
                    <a:lstStyle/>
                    <a:p>
                      <a:endParaRPr lang="fr-FR" sz="1400"/>
                    </a:p>
                  </a:txBody>
                  <a:tcPr/>
                </a:tc>
                <a:tc>
                  <a:txBody>
                    <a:bodyPr/>
                    <a:lstStyle/>
                    <a:p>
                      <a:r>
                        <a:rPr lang="fr-FR" sz="1400" dirty="0"/>
                        <a:t>Diagnostics/</a:t>
                      </a:r>
                      <a:r>
                        <a:rPr lang="fr-FR" sz="1400" dirty="0" err="1"/>
                        <a:t>treatment</a:t>
                      </a:r>
                      <a:r>
                        <a:rPr lang="fr-FR" sz="1400" dirty="0"/>
                        <a:t> </a:t>
                      </a:r>
                      <a:r>
                        <a:rPr lang="fr-FR" sz="1400" dirty="0" err="1"/>
                        <a:t>with</a:t>
                      </a:r>
                      <a:r>
                        <a:rPr lang="fr-FR" sz="1400" dirty="0"/>
                        <a:t> X-ray or </a:t>
                      </a:r>
                      <a:r>
                        <a:rPr lang="fr-FR" sz="1400" dirty="0" err="1"/>
                        <a:t>electrons</a:t>
                      </a:r>
                      <a:endParaRPr lang="fr-FR" sz="1400" dirty="0"/>
                    </a:p>
                  </a:txBody>
                  <a:tcPr/>
                </a:tc>
                <a:tc>
                  <a:txBody>
                    <a:bodyPr/>
                    <a:lstStyle/>
                    <a:p>
                      <a:r>
                        <a:rPr lang="fr-FR" sz="1400"/>
                        <a:t>33%</a:t>
                      </a:r>
                    </a:p>
                  </a:txBody>
                  <a:tcPr/>
                </a:tc>
                <a:extLst>
                  <a:ext uri="{0D108BD9-81ED-4DB2-BD59-A6C34878D82A}">
                    <a16:rowId xmlns:a16="http://schemas.microsoft.com/office/drawing/2014/main" val="10005"/>
                  </a:ext>
                </a:extLst>
              </a:tr>
              <a:tr h="313035">
                <a:tc>
                  <a:txBody>
                    <a:bodyPr/>
                    <a:lstStyle/>
                    <a:p>
                      <a:endParaRPr lang="fr-FR" sz="1400" dirty="0"/>
                    </a:p>
                  </a:txBody>
                  <a:tcPr/>
                </a:tc>
                <a:tc>
                  <a:txBody>
                    <a:bodyPr/>
                    <a:lstStyle/>
                    <a:p>
                      <a:r>
                        <a:rPr lang="fr-FR" sz="1400" dirty="0"/>
                        <a:t>Radio-isotope production </a:t>
                      </a:r>
                    </a:p>
                  </a:txBody>
                  <a:tcPr/>
                </a:tc>
                <a:tc>
                  <a:txBody>
                    <a:bodyPr/>
                    <a:lstStyle/>
                    <a:p>
                      <a:r>
                        <a:rPr lang="fr-FR" sz="1400"/>
                        <a:t>2%</a:t>
                      </a:r>
                    </a:p>
                  </a:txBody>
                  <a:tcPr/>
                </a:tc>
                <a:extLst>
                  <a:ext uri="{0D108BD9-81ED-4DB2-BD59-A6C34878D82A}">
                    <a16:rowId xmlns:a16="http://schemas.microsoft.com/office/drawing/2014/main" val="10006"/>
                  </a:ext>
                </a:extLst>
              </a:tr>
              <a:tr h="313035">
                <a:tc>
                  <a:txBody>
                    <a:bodyPr/>
                    <a:lstStyle/>
                    <a:p>
                      <a:endParaRPr lang="fr-FR" sz="1400" dirty="0"/>
                    </a:p>
                  </a:txBody>
                  <a:tcPr/>
                </a:tc>
                <a:tc>
                  <a:txBody>
                    <a:bodyPr/>
                    <a:lstStyle/>
                    <a:p>
                      <a:r>
                        <a:rPr lang="fr-FR" sz="1400" dirty="0"/>
                        <a:t>Proton</a:t>
                      </a:r>
                      <a:r>
                        <a:rPr lang="fr-FR" sz="1400" baseline="0" dirty="0"/>
                        <a:t> or</a:t>
                      </a:r>
                      <a:r>
                        <a:rPr lang="fr-FR" sz="1400" dirty="0"/>
                        <a:t> ion </a:t>
                      </a:r>
                      <a:r>
                        <a:rPr lang="fr-FR" sz="1400" dirty="0" err="1"/>
                        <a:t>treatment</a:t>
                      </a:r>
                      <a:endParaRPr lang="fr-FR" sz="1400" dirty="0"/>
                    </a:p>
                  </a:txBody>
                  <a:tcPr/>
                </a:tc>
                <a:tc>
                  <a:txBody>
                    <a:bodyPr/>
                    <a:lstStyle/>
                    <a:p>
                      <a:r>
                        <a:rPr lang="fr-FR" sz="1400"/>
                        <a:t>0,1%</a:t>
                      </a:r>
                    </a:p>
                  </a:txBody>
                  <a:tcPr/>
                </a:tc>
                <a:extLst>
                  <a:ext uri="{0D108BD9-81ED-4DB2-BD59-A6C34878D82A}">
                    <a16:rowId xmlns:a16="http://schemas.microsoft.com/office/drawing/2014/main" val="10007"/>
                  </a:ext>
                </a:extLst>
              </a:tr>
              <a:tr h="313035">
                <a:tc>
                  <a:txBody>
                    <a:bodyPr/>
                    <a:lstStyle/>
                    <a:p>
                      <a:r>
                        <a:rPr lang="fr-FR" sz="1400" b="1" dirty="0" err="1">
                          <a:solidFill>
                            <a:schemeClr val="bg1"/>
                          </a:solidFill>
                        </a:rPr>
                        <a:t>Industrial</a:t>
                      </a:r>
                      <a:r>
                        <a:rPr lang="fr-FR" sz="1400" b="1" baseline="0" dirty="0">
                          <a:solidFill>
                            <a:schemeClr val="bg1"/>
                          </a:solidFill>
                        </a:rPr>
                        <a:t> </a:t>
                      </a:r>
                      <a:r>
                        <a:rPr lang="fr-FR" sz="1400" b="1" dirty="0">
                          <a:solidFill>
                            <a:schemeClr val="bg1"/>
                          </a:solidFill>
                        </a:rPr>
                        <a:t>Applications</a:t>
                      </a:r>
                    </a:p>
                  </a:txBody>
                  <a:tcPr>
                    <a:solidFill>
                      <a:srgbClr val="00C000"/>
                    </a:solidFill>
                  </a:tcPr>
                </a:tc>
                <a:tc>
                  <a:txBody>
                    <a:bodyPr/>
                    <a:lstStyle/>
                    <a:p>
                      <a:endParaRPr lang="fr-FR" sz="1400" b="1" dirty="0">
                        <a:solidFill>
                          <a:schemeClr val="bg1"/>
                        </a:solidFill>
                      </a:endParaRPr>
                    </a:p>
                  </a:txBody>
                  <a:tcPr>
                    <a:solidFill>
                      <a:srgbClr val="00C000"/>
                    </a:solidFill>
                  </a:tcPr>
                </a:tc>
                <a:tc>
                  <a:txBody>
                    <a:bodyPr/>
                    <a:lstStyle/>
                    <a:p>
                      <a:r>
                        <a:rPr lang="fr-FR" sz="1400" b="1" dirty="0">
                          <a:solidFill>
                            <a:schemeClr val="bg1"/>
                          </a:solidFill>
                        </a:rPr>
                        <a:t>&lt;60%</a:t>
                      </a:r>
                    </a:p>
                  </a:txBody>
                  <a:tcPr>
                    <a:solidFill>
                      <a:srgbClr val="00C000"/>
                    </a:solidFill>
                  </a:tcPr>
                </a:tc>
                <a:extLst>
                  <a:ext uri="{0D108BD9-81ED-4DB2-BD59-A6C34878D82A}">
                    <a16:rowId xmlns:a16="http://schemas.microsoft.com/office/drawing/2014/main" val="10008"/>
                  </a:ext>
                </a:extLst>
              </a:tr>
              <a:tr h="313035">
                <a:tc>
                  <a:txBody>
                    <a:bodyPr/>
                    <a:lstStyle/>
                    <a:p>
                      <a:endParaRPr lang="fr-FR" sz="1400"/>
                    </a:p>
                  </a:txBody>
                  <a:tcPr/>
                </a:tc>
                <a:tc>
                  <a:txBody>
                    <a:bodyPr/>
                    <a:lstStyle/>
                    <a:p>
                      <a:r>
                        <a:rPr lang="fr-FR" sz="1400" dirty="0"/>
                        <a:t>Ion implantation (</a:t>
                      </a:r>
                      <a:r>
                        <a:rPr lang="fr-FR" sz="1400" dirty="0" err="1"/>
                        <a:t>semiconductors</a:t>
                      </a:r>
                      <a:r>
                        <a:rPr lang="fr-FR" sz="1400" dirty="0"/>
                        <a:t>)</a:t>
                      </a:r>
                    </a:p>
                  </a:txBody>
                  <a:tcPr/>
                </a:tc>
                <a:tc>
                  <a:txBody>
                    <a:bodyPr/>
                    <a:lstStyle/>
                    <a:p>
                      <a:r>
                        <a:rPr lang="fr-FR" sz="1400"/>
                        <a:t>34%</a:t>
                      </a:r>
                    </a:p>
                  </a:txBody>
                  <a:tcPr/>
                </a:tc>
                <a:extLst>
                  <a:ext uri="{0D108BD9-81ED-4DB2-BD59-A6C34878D82A}">
                    <a16:rowId xmlns:a16="http://schemas.microsoft.com/office/drawing/2014/main" val="10009"/>
                  </a:ext>
                </a:extLst>
              </a:tr>
              <a:tr h="313035">
                <a:tc>
                  <a:txBody>
                    <a:bodyPr/>
                    <a:lstStyle/>
                    <a:p>
                      <a:endParaRPr lang="fr-FR" sz="1400" dirty="0"/>
                    </a:p>
                  </a:txBody>
                  <a:tcPr/>
                </a:tc>
                <a:tc>
                  <a:txBody>
                    <a:bodyPr/>
                    <a:lstStyle/>
                    <a:p>
                      <a:r>
                        <a:rPr lang="fr-FR" sz="1400" dirty="0" err="1"/>
                        <a:t>Cutting</a:t>
                      </a:r>
                      <a:r>
                        <a:rPr lang="fr-FR" sz="1400" baseline="0" dirty="0"/>
                        <a:t> and </a:t>
                      </a:r>
                      <a:r>
                        <a:rPr lang="fr-FR" sz="1400" baseline="0" dirty="0" err="1"/>
                        <a:t>welding</a:t>
                      </a:r>
                      <a:r>
                        <a:rPr lang="fr-FR" sz="1400" baseline="0" dirty="0"/>
                        <a:t> </a:t>
                      </a:r>
                      <a:r>
                        <a:rPr lang="fr-FR" sz="1400" baseline="0" dirty="0" err="1"/>
                        <a:t>with</a:t>
                      </a:r>
                      <a:r>
                        <a:rPr lang="fr-FR" sz="1400" baseline="0" dirty="0"/>
                        <a:t> </a:t>
                      </a:r>
                      <a:r>
                        <a:rPr lang="fr-FR" sz="1400" baseline="0" dirty="0" err="1"/>
                        <a:t>electron</a:t>
                      </a:r>
                      <a:r>
                        <a:rPr lang="fr-FR" sz="1400" baseline="0" dirty="0"/>
                        <a:t> </a:t>
                      </a:r>
                      <a:r>
                        <a:rPr lang="fr-FR" sz="1400" baseline="0" dirty="0" err="1"/>
                        <a:t>beams</a:t>
                      </a:r>
                      <a:endParaRPr lang="fr-FR" sz="1400" dirty="0"/>
                    </a:p>
                  </a:txBody>
                  <a:tcPr/>
                </a:tc>
                <a:tc>
                  <a:txBody>
                    <a:bodyPr/>
                    <a:lstStyle/>
                    <a:p>
                      <a:r>
                        <a:rPr lang="fr-FR" sz="1400" dirty="0"/>
                        <a:t>16%</a:t>
                      </a:r>
                    </a:p>
                  </a:txBody>
                  <a:tcPr/>
                </a:tc>
                <a:extLst>
                  <a:ext uri="{0D108BD9-81ED-4DB2-BD59-A6C34878D82A}">
                    <a16:rowId xmlns:a16="http://schemas.microsoft.com/office/drawing/2014/main" val="10010"/>
                  </a:ext>
                </a:extLst>
              </a:tr>
              <a:tr h="313035">
                <a:tc>
                  <a:txBody>
                    <a:bodyPr/>
                    <a:lstStyle/>
                    <a:p>
                      <a:endParaRPr lang="fr-FR" sz="1400"/>
                    </a:p>
                  </a:txBody>
                  <a:tcPr/>
                </a:tc>
                <a:tc>
                  <a:txBody>
                    <a:bodyPr/>
                    <a:lstStyle/>
                    <a:p>
                      <a:r>
                        <a:rPr lang="fr-FR" sz="1400" dirty="0" err="1"/>
                        <a:t>Polymerization</a:t>
                      </a:r>
                      <a:endParaRPr lang="fr-FR" sz="1400" dirty="0"/>
                    </a:p>
                  </a:txBody>
                  <a:tcPr/>
                </a:tc>
                <a:tc>
                  <a:txBody>
                    <a:bodyPr/>
                    <a:lstStyle/>
                    <a:p>
                      <a:r>
                        <a:rPr lang="fr-FR" sz="1400" dirty="0"/>
                        <a:t>7%</a:t>
                      </a:r>
                    </a:p>
                  </a:txBody>
                  <a:tcPr/>
                </a:tc>
                <a:extLst>
                  <a:ext uri="{0D108BD9-81ED-4DB2-BD59-A6C34878D82A}">
                    <a16:rowId xmlns:a16="http://schemas.microsoft.com/office/drawing/2014/main" val="10011"/>
                  </a:ext>
                </a:extLst>
              </a:tr>
              <a:tr h="313035">
                <a:tc>
                  <a:txBody>
                    <a:bodyPr/>
                    <a:lstStyle/>
                    <a:p>
                      <a:endParaRPr lang="fr-FR" sz="1400"/>
                    </a:p>
                  </a:txBody>
                  <a:tcPr/>
                </a:tc>
                <a:tc>
                  <a:txBody>
                    <a:bodyPr/>
                    <a:lstStyle/>
                    <a:p>
                      <a:r>
                        <a:rPr lang="fr-FR" sz="1400" dirty="0"/>
                        <a:t>Neutron</a:t>
                      </a:r>
                      <a:r>
                        <a:rPr lang="fr-FR" sz="1400" baseline="0" dirty="0"/>
                        <a:t> </a:t>
                      </a:r>
                      <a:r>
                        <a:rPr lang="fr-FR" sz="1400" baseline="0" dirty="0" err="1"/>
                        <a:t>testing</a:t>
                      </a:r>
                      <a:endParaRPr lang="fr-FR" sz="1400" dirty="0"/>
                    </a:p>
                  </a:txBody>
                  <a:tcPr/>
                </a:tc>
                <a:tc>
                  <a:txBody>
                    <a:bodyPr/>
                    <a:lstStyle/>
                    <a:p>
                      <a:r>
                        <a:rPr lang="fr-FR" sz="1400" dirty="0"/>
                        <a:t>3.5%</a:t>
                      </a:r>
                    </a:p>
                  </a:txBody>
                  <a:tcPr/>
                </a:tc>
                <a:extLst>
                  <a:ext uri="{0D108BD9-81ED-4DB2-BD59-A6C34878D82A}">
                    <a16:rowId xmlns:a16="http://schemas.microsoft.com/office/drawing/2014/main" val="10012"/>
                  </a:ext>
                </a:extLst>
              </a:tr>
              <a:tr h="313035">
                <a:tc>
                  <a:txBody>
                    <a:bodyPr/>
                    <a:lstStyle/>
                    <a:p>
                      <a:endParaRPr lang="fr-FR" sz="1400" dirty="0"/>
                    </a:p>
                  </a:txBody>
                  <a:tcPr/>
                </a:tc>
                <a:tc>
                  <a:txBody>
                    <a:bodyPr/>
                    <a:lstStyle/>
                    <a:p>
                      <a:r>
                        <a:rPr lang="fr-FR" sz="1400" dirty="0"/>
                        <a:t>Non destructive</a:t>
                      </a:r>
                      <a:r>
                        <a:rPr lang="fr-FR" sz="1400" baseline="0" dirty="0"/>
                        <a:t> </a:t>
                      </a:r>
                      <a:r>
                        <a:rPr lang="fr-FR" sz="1400" baseline="0" dirty="0" err="1"/>
                        <a:t>testing</a:t>
                      </a:r>
                      <a:endParaRPr lang="fr-FR" sz="1400" dirty="0"/>
                    </a:p>
                  </a:txBody>
                  <a:tcPr/>
                </a:tc>
                <a:tc>
                  <a:txBody>
                    <a:bodyPr/>
                    <a:lstStyle/>
                    <a:p>
                      <a:r>
                        <a:rPr lang="fr-FR" sz="1400" dirty="0"/>
                        <a:t>2,3%</a:t>
                      </a:r>
                    </a:p>
                  </a:txBody>
                  <a:tcPr/>
                </a:tc>
                <a:extLst>
                  <a:ext uri="{0D108BD9-81ED-4DB2-BD59-A6C34878D82A}">
                    <a16:rowId xmlns:a16="http://schemas.microsoft.com/office/drawing/2014/main" val="10013"/>
                  </a:ext>
                </a:extLst>
              </a:tr>
            </a:tbl>
          </a:graphicData>
        </a:graphic>
      </p:graphicFrame>
      <p:sp>
        <p:nvSpPr>
          <p:cNvPr id="8" name="TextBox 7"/>
          <p:cNvSpPr txBox="1"/>
          <p:nvPr/>
        </p:nvSpPr>
        <p:spPr>
          <a:xfrm>
            <a:off x="349696" y="1134827"/>
            <a:ext cx="1873045" cy="433965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GB" dirty="0"/>
              <a:t>More than 35’000 particle  accelerators are in operation world-wide.</a:t>
            </a:r>
          </a:p>
          <a:p>
            <a:endParaRPr lang="en-GB" sz="1200" dirty="0"/>
          </a:p>
          <a:p>
            <a:r>
              <a:rPr lang="en-GB" dirty="0"/>
              <a:t>Only ~1% are used for fundamental research.</a:t>
            </a:r>
          </a:p>
          <a:p>
            <a:endParaRPr lang="en-GB" sz="1200" dirty="0"/>
          </a:p>
          <a:p>
            <a:r>
              <a:rPr lang="en-GB" dirty="0"/>
              <a:t>Medicine is the largest application with more than 1/3 of all accelerators.</a:t>
            </a:r>
          </a:p>
        </p:txBody>
      </p:sp>
      <p:sp>
        <p:nvSpPr>
          <p:cNvPr id="9" name="Slide Number Placeholder 3">
            <a:extLst>
              <a:ext uri="{FF2B5EF4-FFF2-40B4-BE49-F238E27FC236}">
                <a16:creationId xmlns:a16="http://schemas.microsoft.com/office/drawing/2014/main" id="{4C3E12A0-3CEE-4E64-9D18-463A107B789F}"/>
              </a:ext>
            </a:extLst>
          </p:cNvPr>
          <p:cNvSpPr txBox="1">
            <a:spLocks/>
          </p:cNvSpPr>
          <p:nvPr/>
        </p:nvSpPr>
        <p:spPr>
          <a:xfrm>
            <a:off x="10001102" y="4885618"/>
            <a:ext cx="457200" cy="365125"/>
          </a:xfrm>
          <a:prstGeom prst="rect">
            <a:avLst/>
          </a:prstGeom>
        </p:spPr>
        <p:txBody>
          <a:bodyPr vert="horz" lIns="91440" tIns="45720" rIns="91440" bIns="45720" rtlCol="0" anchor="ctr"/>
          <a:lstStyle>
            <a:defPPr>
              <a:defRPr lang="fr-FR"/>
            </a:defPPr>
            <a:lvl1pPr marL="0" algn="r" defTabSz="457200" rtl="0" eaLnBrk="1" latinLnBrk="0" hangingPunct="1">
              <a:defRPr sz="1200" b="1" i="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6F15528-21DE-4FAA-801E-634DDDAF4B2B}" type="slidenum">
              <a:rPr lang="en-US"/>
              <a:pPr/>
              <a:t>9</a:t>
            </a:fld>
            <a:endParaRPr lang="en-US"/>
          </a:p>
        </p:txBody>
      </p:sp>
      <p:pic>
        <p:nvPicPr>
          <p:cNvPr id="10" name="Picture 18" descr="http://www.myradiotherapy.com/general/treatment/Treatment_Machines/files/Linac5.jpg">
            <a:extLst>
              <a:ext uri="{FF2B5EF4-FFF2-40B4-BE49-F238E27FC236}">
                <a16:creationId xmlns:a16="http://schemas.microsoft.com/office/drawing/2014/main" id="{84BC9B5F-47D1-4ED3-9183-17FDE2F710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97517" y="211836"/>
            <a:ext cx="2461635" cy="1845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Medical-isotope cyclotron designs go full circle – CERN Courier">
            <a:extLst>
              <a:ext uri="{FF2B5EF4-FFF2-40B4-BE49-F238E27FC236}">
                <a16:creationId xmlns:a16="http://schemas.microsoft.com/office/drawing/2014/main" id="{1BA0343B-B397-425B-A777-4228F0D378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48211" y="2511662"/>
            <a:ext cx="2486025" cy="18097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23F0B97-74F8-481E-B6C3-B2E9D44F0BC4}"/>
              </a:ext>
            </a:extLst>
          </p:cNvPr>
          <p:cNvSpPr txBox="1"/>
          <p:nvPr/>
        </p:nvSpPr>
        <p:spPr>
          <a:xfrm>
            <a:off x="9778554" y="2238566"/>
            <a:ext cx="1899559" cy="184666"/>
          </a:xfrm>
          <a:prstGeom prst="rect">
            <a:avLst/>
          </a:prstGeom>
          <a:solidFill>
            <a:srgbClr val="FFFF00"/>
          </a:solidFill>
        </p:spPr>
        <p:txBody>
          <a:bodyPr wrap="none" lIns="0" tIns="0" rIns="0" bIns="0" rtlCol="0">
            <a:spAutoFit/>
          </a:bodyPr>
          <a:lstStyle/>
          <a:p>
            <a:pPr algn="l"/>
            <a:r>
              <a:rPr lang="en-US" sz="1200" i="1" dirty="0" err="1"/>
              <a:t>Radiotherap</a:t>
            </a:r>
            <a:r>
              <a:rPr lang="fr-CH" sz="1200" i="1" dirty="0"/>
              <a:t>y </a:t>
            </a:r>
            <a:r>
              <a:rPr lang="fr-CH" sz="1200" i="1" dirty="0" err="1"/>
              <a:t>electron</a:t>
            </a:r>
            <a:r>
              <a:rPr lang="fr-CH" sz="1200" i="1" dirty="0"/>
              <a:t> linac </a:t>
            </a:r>
            <a:endParaRPr lang="en-GB" sz="1200" i="1" dirty="0"/>
          </a:p>
        </p:txBody>
      </p:sp>
      <p:sp>
        <p:nvSpPr>
          <p:cNvPr id="13" name="TextBox 12">
            <a:extLst>
              <a:ext uri="{FF2B5EF4-FFF2-40B4-BE49-F238E27FC236}">
                <a16:creationId xmlns:a16="http://schemas.microsoft.com/office/drawing/2014/main" id="{EF396D11-946D-4353-8E9F-629ACE2D1677}"/>
              </a:ext>
            </a:extLst>
          </p:cNvPr>
          <p:cNvSpPr txBox="1"/>
          <p:nvPr/>
        </p:nvSpPr>
        <p:spPr>
          <a:xfrm>
            <a:off x="9172875" y="4436884"/>
            <a:ext cx="3111057" cy="184666"/>
          </a:xfrm>
          <a:prstGeom prst="rect">
            <a:avLst/>
          </a:prstGeom>
          <a:solidFill>
            <a:srgbClr val="FFFF00"/>
          </a:solidFill>
        </p:spPr>
        <p:txBody>
          <a:bodyPr wrap="square" lIns="0" tIns="0" rIns="0" bIns="0" rtlCol="0">
            <a:spAutoFit/>
          </a:bodyPr>
          <a:lstStyle/>
          <a:p>
            <a:pPr algn="l"/>
            <a:r>
              <a:rPr lang="en-US" sz="1200" i="1" dirty="0"/>
              <a:t>Proton cyclotron for radioisotope production</a:t>
            </a:r>
            <a:r>
              <a:rPr lang="fr-CH" sz="1200" i="1" dirty="0"/>
              <a:t> </a:t>
            </a:r>
            <a:endParaRPr lang="en-GB" sz="1200" i="1" dirty="0"/>
          </a:p>
        </p:txBody>
      </p:sp>
      <p:pic>
        <p:nvPicPr>
          <p:cNvPr id="14" name="Picture 13" descr="Diagram&#10;&#10;Description automatically generated">
            <a:extLst>
              <a:ext uri="{FF2B5EF4-FFF2-40B4-BE49-F238E27FC236}">
                <a16:creationId xmlns:a16="http://schemas.microsoft.com/office/drawing/2014/main" id="{405DB978-97A1-453F-B793-16F8741B35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74815" y="4760236"/>
            <a:ext cx="2510371" cy="1578961"/>
          </a:xfrm>
          <a:prstGeom prst="rect">
            <a:avLst/>
          </a:prstGeom>
        </p:spPr>
      </p:pic>
      <p:sp>
        <p:nvSpPr>
          <p:cNvPr id="15" name="TextBox 14">
            <a:extLst>
              <a:ext uri="{FF2B5EF4-FFF2-40B4-BE49-F238E27FC236}">
                <a16:creationId xmlns:a16="http://schemas.microsoft.com/office/drawing/2014/main" id="{23BD2532-0D79-45CC-B74F-C6EBF9112688}"/>
              </a:ext>
            </a:extLst>
          </p:cNvPr>
          <p:cNvSpPr txBox="1"/>
          <p:nvPr/>
        </p:nvSpPr>
        <p:spPr>
          <a:xfrm>
            <a:off x="9229381" y="6339197"/>
            <a:ext cx="2855805" cy="184666"/>
          </a:xfrm>
          <a:prstGeom prst="rect">
            <a:avLst/>
          </a:prstGeom>
          <a:solidFill>
            <a:srgbClr val="FFFF00"/>
          </a:solidFill>
        </p:spPr>
        <p:txBody>
          <a:bodyPr wrap="square" lIns="0" tIns="0" rIns="0" bIns="0" rtlCol="0">
            <a:spAutoFit/>
          </a:bodyPr>
          <a:lstStyle/>
          <a:p>
            <a:pPr algn="l"/>
            <a:r>
              <a:rPr lang="en-US" sz="1200" i="1" dirty="0"/>
              <a:t>Commercial system for ion implantation</a:t>
            </a:r>
            <a:endParaRPr lang="en-GB" sz="1200" i="1" dirty="0"/>
          </a:p>
        </p:txBody>
      </p:sp>
    </p:spTree>
    <p:extLst>
      <p:ext uri="{BB962C8B-B14F-4D97-AF65-F5344CB8AC3E}">
        <p14:creationId xmlns:p14="http://schemas.microsoft.com/office/powerpoint/2010/main" val="2671642613"/>
      </p:ext>
    </p:extLst>
  </p:cSld>
  <p:clrMapOvr>
    <a:masterClrMapping/>
  </p:clrMapOvr>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rporate16-9.pptx" id="{86E68773-CEFA-BA4D-AD6B-7D2DD58A86F6}" vid="{4DAB3E11-99D4-334F-AE04-8386311CDC28}"/>
    </a:ext>
  </a:extLst>
</a:theme>
</file>

<file path=ppt/theme/theme2.xml><?xml version="1.0" encoding="utf-8"?>
<a:theme xmlns:a="http://schemas.openxmlformats.org/drawingml/2006/main" name="Retrospettivo">
  <a:themeElements>
    <a:clrScheme name="Retrospettivo">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 Corporate16-9</Template>
  <TotalTime>63078</TotalTime>
  <Words>3395</Words>
  <Application>Microsoft Office PowerPoint</Application>
  <PresentationFormat>Widescreen</PresentationFormat>
  <Paragraphs>489</Paragraphs>
  <Slides>40</Slides>
  <Notes>1</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40</vt:i4>
      </vt:variant>
    </vt:vector>
  </HeadingPairs>
  <TitlesOfParts>
    <vt:vector size="52" baseType="lpstr">
      <vt:lpstr>Arial</vt:lpstr>
      <vt:lpstr>Arial Narrow</vt:lpstr>
      <vt:lpstr>Calibri</vt:lpstr>
      <vt:lpstr>Calibri Light</vt:lpstr>
      <vt:lpstr>Comic Sans MS</vt:lpstr>
      <vt:lpstr>Symbol</vt:lpstr>
      <vt:lpstr>Tahoma</vt:lpstr>
      <vt:lpstr>Times New Roman</vt:lpstr>
      <vt:lpstr>Wingdings</vt:lpstr>
      <vt:lpstr>Office Theme</vt:lpstr>
      <vt:lpstr>Retrospettivo</vt:lpstr>
      <vt:lpstr>Equation</vt:lpstr>
      <vt:lpstr>  Accelerators for Society – lecture 1</vt:lpstr>
      <vt:lpstr>Outline</vt:lpstr>
      <vt:lpstr>Particle Accelerators can concentrate energy</vt:lpstr>
      <vt:lpstr>How large is the energy of a particle beam?</vt:lpstr>
      <vt:lpstr>Where does the energy go?</vt:lpstr>
      <vt:lpstr>1: Accelerators can modify the nuclei and create new particles</vt:lpstr>
      <vt:lpstr>2. Accelerators can produce intense secondary beams</vt:lpstr>
      <vt:lpstr>3. Accelerators can precisely deliver energy</vt:lpstr>
      <vt:lpstr>Accelerators for Society</vt:lpstr>
      <vt:lpstr>The application map – protons and ions</vt:lpstr>
      <vt:lpstr>Ion accelerators: linac, cyclotron, or synchrotron?</vt:lpstr>
      <vt:lpstr>The application map - electrons</vt:lpstr>
      <vt:lpstr>Electron accelerators: linacs</vt:lpstr>
      <vt:lpstr>Accelerators for industry</vt:lpstr>
      <vt:lpstr>Very low energy electrons</vt:lpstr>
      <vt:lpstr>Electron beam welding</vt:lpstr>
      <vt:lpstr>Sterilisation</vt:lpstr>
      <vt:lpstr>Food sterilisation and radiophobia</vt:lpstr>
      <vt:lpstr>Environmental applications of accelerators - 1</vt:lpstr>
      <vt:lpstr>Test of HERTIS at Riga Shipyard, July 2019</vt:lpstr>
      <vt:lpstr>At the border between high- and low-tech…</vt:lpstr>
      <vt:lpstr>Environmental applications of accelerators - 2</vt:lpstr>
      <vt:lpstr>Ion implantation</vt:lpstr>
      <vt:lpstr>Surface analysis applications</vt:lpstr>
      <vt:lpstr>Ion Beam Analysis</vt:lpstr>
      <vt:lpstr>Accelerators for art</vt:lpstr>
      <vt:lpstr>The MACHINA project</vt:lpstr>
      <vt:lpstr>Towards the miniature accelerator?</vt:lpstr>
      <vt:lpstr>Accelerators for energy</vt:lpstr>
      <vt:lpstr>Accelerators addressing the issues of nuclear power</vt:lpstr>
      <vt:lpstr>Accelerator Driven Systems</vt:lpstr>
      <vt:lpstr>The MYRRHA project</vt:lpstr>
      <vt:lpstr>Roadmap of ADS project in China</vt:lpstr>
      <vt:lpstr>Neutron sources for material testing</vt:lpstr>
      <vt:lpstr>Neutron sources for security and inspection</vt:lpstr>
      <vt:lpstr>Accelerators for fusion material testing: IFMIF</vt:lpstr>
      <vt:lpstr>IFMIF - DONES</vt:lpstr>
      <vt:lpstr>Beam power</vt:lpstr>
      <vt:lpstr>Some resources for further reading</vt:lpstr>
      <vt:lpstr>End of Lecture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CERN Next Ion Medical Machine Study: towards a new generation of accelerators for cancer therapy</dc:title>
  <dc:creator>Maurizio Vretenar</dc:creator>
  <cp:lastModifiedBy>Maurizio Vretenar</cp:lastModifiedBy>
  <cp:revision>1779</cp:revision>
  <dcterms:created xsi:type="dcterms:W3CDTF">2020-10-05T08:58:48Z</dcterms:created>
  <dcterms:modified xsi:type="dcterms:W3CDTF">2023-06-29T21:22:24Z</dcterms:modified>
</cp:coreProperties>
</file>