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 id="2147483990" r:id="rId2"/>
  </p:sldMasterIdLst>
  <p:notesMasterIdLst>
    <p:notesMasterId r:id="rId94"/>
  </p:notesMasterIdLst>
  <p:handoutMasterIdLst>
    <p:handoutMasterId r:id="rId95"/>
  </p:handoutMasterIdLst>
  <p:sldIdLst>
    <p:sldId id="330" r:id="rId3"/>
    <p:sldId id="501" r:id="rId4"/>
    <p:sldId id="515" r:id="rId5"/>
    <p:sldId id="445" r:id="rId6"/>
    <p:sldId id="392" r:id="rId7"/>
    <p:sldId id="408" r:id="rId8"/>
    <p:sldId id="412" r:id="rId9"/>
    <p:sldId id="446" r:id="rId10"/>
    <p:sldId id="431" r:id="rId11"/>
    <p:sldId id="402" r:id="rId12"/>
    <p:sldId id="413" r:id="rId13"/>
    <p:sldId id="409" r:id="rId14"/>
    <p:sldId id="410" r:id="rId15"/>
    <p:sldId id="411" r:id="rId16"/>
    <p:sldId id="432" r:id="rId17"/>
    <p:sldId id="448" r:id="rId18"/>
    <p:sldId id="458" r:id="rId19"/>
    <p:sldId id="459" r:id="rId20"/>
    <p:sldId id="414" r:id="rId21"/>
    <p:sldId id="407" r:id="rId22"/>
    <p:sldId id="394" r:id="rId23"/>
    <p:sldId id="433" r:id="rId24"/>
    <p:sldId id="461" r:id="rId25"/>
    <p:sldId id="516" r:id="rId26"/>
    <p:sldId id="462" r:id="rId27"/>
    <p:sldId id="524" r:id="rId28"/>
    <p:sldId id="437" r:id="rId29"/>
    <p:sldId id="463" r:id="rId30"/>
    <p:sldId id="464" r:id="rId31"/>
    <p:sldId id="438" r:id="rId32"/>
    <p:sldId id="522" r:id="rId33"/>
    <p:sldId id="517" r:id="rId34"/>
    <p:sldId id="465" r:id="rId35"/>
    <p:sldId id="393" r:id="rId36"/>
    <p:sldId id="466" r:id="rId37"/>
    <p:sldId id="468" r:id="rId38"/>
    <p:sldId id="419" r:id="rId39"/>
    <p:sldId id="469" r:id="rId40"/>
    <p:sldId id="470" r:id="rId41"/>
    <p:sldId id="472" r:id="rId42"/>
    <p:sldId id="467" r:id="rId43"/>
    <p:sldId id="518" r:id="rId44"/>
    <p:sldId id="391" r:id="rId45"/>
    <p:sldId id="395" r:id="rId46"/>
    <p:sldId id="477" r:id="rId47"/>
    <p:sldId id="447" r:id="rId48"/>
    <p:sldId id="478" r:id="rId49"/>
    <p:sldId id="388" r:id="rId50"/>
    <p:sldId id="480" r:id="rId51"/>
    <p:sldId id="453" r:id="rId52"/>
    <p:sldId id="519" r:id="rId53"/>
    <p:sldId id="479" r:id="rId54"/>
    <p:sldId id="482" r:id="rId55"/>
    <p:sldId id="484" r:id="rId56"/>
    <p:sldId id="483" r:id="rId57"/>
    <p:sldId id="520" r:id="rId58"/>
    <p:sldId id="485" r:id="rId59"/>
    <p:sldId id="486" r:id="rId60"/>
    <p:sldId id="487" r:id="rId61"/>
    <p:sldId id="523" r:id="rId62"/>
    <p:sldId id="489" r:id="rId63"/>
    <p:sldId id="491" r:id="rId64"/>
    <p:sldId id="492" r:id="rId65"/>
    <p:sldId id="418" r:id="rId66"/>
    <p:sldId id="495" r:id="rId67"/>
    <p:sldId id="496" r:id="rId68"/>
    <p:sldId id="497" r:id="rId69"/>
    <p:sldId id="508" r:id="rId70"/>
    <p:sldId id="498" r:id="rId71"/>
    <p:sldId id="499" r:id="rId72"/>
    <p:sldId id="530" r:id="rId73"/>
    <p:sldId id="512" r:id="rId74"/>
    <p:sldId id="513" r:id="rId75"/>
    <p:sldId id="514" r:id="rId76"/>
    <p:sldId id="503" r:id="rId77"/>
    <p:sldId id="533" r:id="rId78"/>
    <p:sldId id="428" r:id="rId79"/>
    <p:sldId id="452" r:id="rId80"/>
    <p:sldId id="525" r:id="rId81"/>
    <p:sldId id="504" r:id="rId82"/>
    <p:sldId id="510" r:id="rId83"/>
    <p:sldId id="526" r:id="rId84"/>
    <p:sldId id="535" r:id="rId85"/>
    <p:sldId id="528" r:id="rId86"/>
    <p:sldId id="505" r:id="rId87"/>
    <p:sldId id="509" r:id="rId88"/>
    <p:sldId id="511" r:id="rId89"/>
    <p:sldId id="471" r:id="rId90"/>
    <p:sldId id="367" r:id="rId91"/>
    <p:sldId id="534" r:id="rId92"/>
    <p:sldId id="529" r:id="rId93"/>
  </p:sldIdLst>
  <p:sldSz cx="12161838" cy="6858000"/>
  <p:notesSz cx="6881813" cy="10002838"/>
  <p:defaultTextStyle>
    <a:defPPr>
      <a:defRPr lang="de-CH"/>
    </a:defPPr>
    <a:lvl1pPr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guide id="16" orient="horz" pos="891">
          <p15:clr>
            <a:srgbClr val="A4A3A4"/>
          </p15:clr>
        </p15:guide>
        <p15:guide id="17" orient="horz" pos="845">
          <p15:clr>
            <a:srgbClr val="A4A3A4"/>
          </p15:clr>
        </p15:guide>
        <p15:guide id="18" orient="horz" pos="3793">
          <p15:clr>
            <a:srgbClr val="A4A3A4"/>
          </p15:clr>
        </p15:guide>
        <p15:guide id="19" orient="horz" pos="1117">
          <p15:clr>
            <a:srgbClr val="A4A3A4"/>
          </p15:clr>
        </p15:guide>
        <p15:guide id="20" orient="horz" pos="187">
          <p15:clr>
            <a:srgbClr val="A4A3A4"/>
          </p15:clr>
        </p15:guide>
        <p15:guide id="21" orient="horz" pos="504">
          <p15:clr>
            <a:srgbClr val="A4A3A4"/>
          </p15:clr>
        </p15:guide>
        <p15:guide id="22" orient="horz" pos="4156">
          <p15:clr>
            <a:srgbClr val="A4A3A4"/>
          </p15:clr>
        </p15:guide>
        <p15:guide id="23" pos="874">
          <p15:clr>
            <a:srgbClr val="A4A3A4"/>
          </p15:clr>
        </p15:guide>
        <p15:guide id="24" pos="7360">
          <p15:clr>
            <a:srgbClr val="A4A3A4"/>
          </p15:clr>
        </p15:guide>
        <p15:guide id="25" pos="693">
          <p15:clr>
            <a:srgbClr val="A4A3A4"/>
          </p15:clr>
        </p15:guide>
        <p15:guide id="26" pos="512">
          <p15:clr>
            <a:srgbClr val="A4A3A4"/>
          </p15:clr>
        </p15:guide>
        <p15:guide id="27" pos="1749">
          <p15:clr>
            <a:srgbClr val="A4A3A4"/>
          </p15:clr>
        </p15:guide>
        <p15:guide id="28" pos="4042">
          <p15:clr>
            <a:srgbClr val="A4A3A4"/>
          </p15:clr>
        </p15:guide>
        <p15:guide id="29" pos="4192">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00"/>
    <a:srgbClr val="C55A11"/>
    <a:srgbClr val="EF5B00"/>
    <a:srgbClr val="808080"/>
    <a:srgbClr val="C50006"/>
    <a:srgbClr val="FDCA00"/>
    <a:srgbClr val="B0FEFC"/>
    <a:srgbClr val="0100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Stile scuro 1 - Color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32" autoAdjust="0"/>
    <p:restoredTop sz="87089" autoAdjust="0"/>
  </p:normalViewPr>
  <p:slideViewPr>
    <p:cSldViewPr snapToObjects="1">
      <p:cViewPr varScale="1">
        <p:scale>
          <a:sx n="92" d="100"/>
          <a:sy n="92" d="100"/>
        </p:scale>
        <p:origin x="1914" y="84"/>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 orient="horz" pos="891"/>
        <p:guide orient="horz" pos="845"/>
        <p:guide orient="horz" pos="3793"/>
        <p:guide orient="horz" pos="1117"/>
        <p:guide orient="horz" pos="187"/>
        <p:guide orient="horz" pos="504"/>
        <p:guide orient="horz" pos="4156"/>
        <p:guide pos="874"/>
        <p:guide pos="7360"/>
        <p:guide pos="693"/>
        <p:guide pos="512"/>
        <p:guide pos="1749"/>
        <p:guide pos="4042"/>
        <p:guide pos="4192"/>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8635E-86D8-43D8-A835-F186D1C5AEB9}" type="doc">
      <dgm:prSet loTypeId="urn:microsoft.com/office/officeart/2005/8/layout/hChevron3" loCatId="process" qsTypeId="urn:microsoft.com/office/officeart/2005/8/quickstyle/simple1" qsCatId="simple" csTypeId="urn:microsoft.com/office/officeart/2005/8/colors/accent1_2" csCatId="accent1" phldr="1"/>
      <dgm:spPr/>
    </dgm:pt>
    <dgm:pt modelId="{38F0BA10-9DBD-47FF-BC12-FF42FB163651}">
      <dgm:prSet phldrT="[Testo]"/>
      <dgm:spPr>
        <a:solidFill>
          <a:srgbClr val="518A42"/>
        </a:solidFill>
      </dgm:spPr>
      <dgm:t>
        <a:bodyPr/>
        <a:lstStyle/>
        <a:p>
          <a:endParaRPr lang="it-CH"/>
        </a:p>
      </dgm:t>
    </dgm:pt>
    <dgm:pt modelId="{02E8CAB2-3B9C-41D0-B3C2-DF864CCB2184}" type="parTrans" cxnId="{CFC7190E-8A11-49DC-904B-8005F14E91FB}">
      <dgm:prSet/>
      <dgm:spPr/>
      <dgm:t>
        <a:bodyPr/>
        <a:lstStyle/>
        <a:p>
          <a:endParaRPr lang="it-CH"/>
        </a:p>
      </dgm:t>
    </dgm:pt>
    <dgm:pt modelId="{63481AF8-D014-4C36-970E-30C4E89B8D20}" type="sibTrans" cxnId="{CFC7190E-8A11-49DC-904B-8005F14E91FB}">
      <dgm:prSet/>
      <dgm:spPr/>
      <dgm:t>
        <a:bodyPr/>
        <a:lstStyle/>
        <a:p>
          <a:endParaRPr lang="it-CH"/>
        </a:p>
      </dgm:t>
    </dgm:pt>
    <dgm:pt modelId="{46229833-68E4-443A-B735-6FE883DD09AE}">
      <dgm:prSet phldrT="[Testo]"/>
      <dgm:spPr>
        <a:solidFill>
          <a:srgbClr val="7DA569"/>
        </a:solidFill>
      </dgm:spPr>
      <dgm:t>
        <a:bodyPr/>
        <a:lstStyle/>
        <a:p>
          <a:endParaRPr lang="it-CH" dirty="0"/>
        </a:p>
      </dgm:t>
    </dgm:pt>
    <dgm:pt modelId="{E5A57D33-59F5-4DF3-A5A7-BE5B7CEE59B1}" type="parTrans" cxnId="{EE822786-861B-488D-A0C4-8D43D3EC8679}">
      <dgm:prSet/>
      <dgm:spPr/>
      <dgm:t>
        <a:bodyPr/>
        <a:lstStyle/>
        <a:p>
          <a:endParaRPr lang="it-CH"/>
        </a:p>
      </dgm:t>
    </dgm:pt>
    <dgm:pt modelId="{44431A6A-9013-4A04-B19F-73013E5CA411}" type="sibTrans" cxnId="{EE822786-861B-488D-A0C4-8D43D3EC8679}">
      <dgm:prSet/>
      <dgm:spPr/>
      <dgm:t>
        <a:bodyPr/>
        <a:lstStyle/>
        <a:p>
          <a:endParaRPr lang="it-CH"/>
        </a:p>
      </dgm:t>
    </dgm:pt>
    <dgm:pt modelId="{02B4D750-EC6C-44D6-850A-56447886EED9}">
      <dgm:prSet phldrT="[Testo]"/>
      <dgm:spPr>
        <a:solidFill>
          <a:srgbClr val="A8C39A"/>
        </a:solidFill>
      </dgm:spPr>
      <dgm:t>
        <a:bodyPr/>
        <a:lstStyle/>
        <a:p>
          <a:endParaRPr lang="it-CH"/>
        </a:p>
      </dgm:t>
    </dgm:pt>
    <dgm:pt modelId="{EB5F3FD9-FAA6-4B0C-AD51-8F9451833503}" type="parTrans" cxnId="{38A358C2-9FF2-4F42-8859-4B5B1CB92C45}">
      <dgm:prSet/>
      <dgm:spPr/>
      <dgm:t>
        <a:bodyPr/>
        <a:lstStyle/>
        <a:p>
          <a:endParaRPr lang="it-CH"/>
        </a:p>
      </dgm:t>
    </dgm:pt>
    <dgm:pt modelId="{E56D830B-6C23-43C1-A721-58159CD6FA6A}" type="sibTrans" cxnId="{38A358C2-9FF2-4F42-8859-4B5B1CB92C45}">
      <dgm:prSet/>
      <dgm:spPr/>
      <dgm:t>
        <a:bodyPr/>
        <a:lstStyle/>
        <a:p>
          <a:endParaRPr lang="it-CH"/>
        </a:p>
      </dgm:t>
    </dgm:pt>
    <dgm:pt modelId="{AF0CCF0A-539D-42C7-BD38-D0C4F1D1CB2D}">
      <dgm:prSet phldrT="[Testo]"/>
      <dgm:spPr>
        <a:solidFill>
          <a:srgbClr val="D4E2CE"/>
        </a:solidFill>
      </dgm:spPr>
      <dgm:t>
        <a:bodyPr/>
        <a:lstStyle/>
        <a:p>
          <a:endParaRPr lang="it-CH" dirty="0"/>
        </a:p>
      </dgm:t>
    </dgm:pt>
    <dgm:pt modelId="{855B4F81-3DF8-4740-A1F8-11F70B5DEDA1}" type="parTrans" cxnId="{26D4D72F-E0F6-4ED5-8143-C1F27C9FC671}">
      <dgm:prSet/>
      <dgm:spPr/>
      <dgm:t>
        <a:bodyPr/>
        <a:lstStyle/>
        <a:p>
          <a:endParaRPr lang="it-CH"/>
        </a:p>
      </dgm:t>
    </dgm:pt>
    <dgm:pt modelId="{8AF930B5-18E9-48EE-AEBA-95F59CD6F7BA}" type="sibTrans" cxnId="{26D4D72F-E0F6-4ED5-8143-C1F27C9FC671}">
      <dgm:prSet/>
      <dgm:spPr/>
      <dgm:t>
        <a:bodyPr/>
        <a:lstStyle/>
        <a:p>
          <a:endParaRPr lang="it-CH"/>
        </a:p>
      </dgm:t>
    </dgm:pt>
    <dgm:pt modelId="{B85B83D3-CC57-4AE9-ABF1-4ACC0488F3A4}">
      <dgm:prSet phldrT="[Testo]"/>
      <dgm:spPr>
        <a:solidFill>
          <a:srgbClr val="197418"/>
        </a:solidFill>
      </dgm:spPr>
      <dgm:t>
        <a:bodyPr/>
        <a:lstStyle/>
        <a:p>
          <a:endParaRPr lang="it-CH" dirty="0"/>
        </a:p>
      </dgm:t>
    </dgm:pt>
    <dgm:pt modelId="{F179F51C-F0E2-429F-B748-ACA4EE4ED1CD}" type="parTrans" cxnId="{2C3A3E33-5F0D-418B-9866-D8B918AD07FF}">
      <dgm:prSet/>
      <dgm:spPr/>
      <dgm:t>
        <a:bodyPr/>
        <a:lstStyle/>
        <a:p>
          <a:endParaRPr lang="it-CH"/>
        </a:p>
      </dgm:t>
    </dgm:pt>
    <dgm:pt modelId="{B516D3CA-FA1A-4058-9279-1ED6945188CD}" type="sibTrans" cxnId="{2C3A3E33-5F0D-418B-9866-D8B918AD07FF}">
      <dgm:prSet/>
      <dgm:spPr/>
      <dgm:t>
        <a:bodyPr/>
        <a:lstStyle/>
        <a:p>
          <a:endParaRPr lang="it-CH"/>
        </a:p>
      </dgm:t>
    </dgm:pt>
    <dgm:pt modelId="{70F40F2B-6444-493B-A0DB-846DE5E20CD4}" type="pres">
      <dgm:prSet presAssocID="{60C8635E-86D8-43D8-A835-F186D1C5AEB9}" presName="Name0" presStyleCnt="0">
        <dgm:presLayoutVars>
          <dgm:dir/>
          <dgm:resizeHandles val="exact"/>
        </dgm:presLayoutVars>
      </dgm:prSet>
      <dgm:spPr/>
    </dgm:pt>
    <dgm:pt modelId="{3F6FEFBE-A25A-4C54-8C04-75A544ABDC2F}" type="pres">
      <dgm:prSet presAssocID="{B85B83D3-CC57-4AE9-ABF1-4ACC0488F3A4}" presName="parTxOnly" presStyleLbl="node1" presStyleIdx="0" presStyleCnt="5">
        <dgm:presLayoutVars>
          <dgm:bulletEnabled val="1"/>
        </dgm:presLayoutVars>
      </dgm:prSet>
      <dgm:spPr/>
    </dgm:pt>
    <dgm:pt modelId="{9BB1B680-09B4-4F01-BA6B-A8F286A3B9E6}" type="pres">
      <dgm:prSet presAssocID="{B516D3CA-FA1A-4058-9279-1ED6945188CD}" presName="parSpace" presStyleCnt="0"/>
      <dgm:spPr/>
    </dgm:pt>
    <dgm:pt modelId="{FEB7FB02-3DB9-457D-8F78-E6FBC9918CB7}" type="pres">
      <dgm:prSet presAssocID="{38F0BA10-9DBD-47FF-BC12-FF42FB163651}" presName="parTxOnly" presStyleLbl="node1" presStyleIdx="1" presStyleCnt="5">
        <dgm:presLayoutVars>
          <dgm:bulletEnabled val="1"/>
        </dgm:presLayoutVars>
      </dgm:prSet>
      <dgm:spPr/>
    </dgm:pt>
    <dgm:pt modelId="{C3499132-7050-4963-B8F8-E3E7969E519F}" type="pres">
      <dgm:prSet presAssocID="{63481AF8-D014-4C36-970E-30C4E89B8D20}" presName="parSpace" presStyleCnt="0"/>
      <dgm:spPr/>
    </dgm:pt>
    <dgm:pt modelId="{45FE0B61-9848-47DC-AA8E-8318C8055592}" type="pres">
      <dgm:prSet presAssocID="{46229833-68E4-443A-B735-6FE883DD09AE}" presName="parTxOnly" presStyleLbl="node1" presStyleIdx="2" presStyleCnt="5">
        <dgm:presLayoutVars>
          <dgm:bulletEnabled val="1"/>
        </dgm:presLayoutVars>
      </dgm:prSet>
      <dgm:spPr/>
    </dgm:pt>
    <dgm:pt modelId="{B737FFC5-D90C-4411-9FD7-C95E97CB79BA}" type="pres">
      <dgm:prSet presAssocID="{44431A6A-9013-4A04-B19F-73013E5CA411}" presName="parSpace" presStyleCnt="0"/>
      <dgm:spPr/>
    </dgm:pt>
    <dgm:pt modelId="{A99850B0-076B-46EC-AE13-42C2E31F9F35}" type="pres">
      <dgm:prSet presAssocID="{02B4D750-EC6C-44D6-850A-56447886EED9}" presName="parTxOnly" presStyleLbl="node1" presStyleIdx="3" presStyleCnt="5" custScaleX="179405">
        <dgm:presLayoutVars>
          <dgm:bulletEnabled val="1"/>
        </dgm:presLayoutVars>
      </dgm:prSet>
      <dgm:spPr/>
    </dgm:pt>
    <dgm:pt modelId="{D96E3AFF-2FA8-4CB3-A868-A96E12C57BA4}" type="pres">
      <dgm:prSet presAssocID="{E56D830B-6C23-43C1-A721-58159CD6FA6A}" presName="parSpace" presStyleCnt="0"/>
      <dgm:spPr/>
    </dgm:pt>
    <dgm:pt modelId="{7626B9CF-F7C8-4C0E-8884-703754ED18CB}" type="pres">
      <dgm:prSet presAssocID="{AF0CCF0A-539D-42C7-BD38-D0C4F1D1CB2D}" presName="parTxOnly" presStyleLbl="node1" presStyleIdx="4" presStyleCnt="5">
        <dgm:presLayoutVars>
          <dgm:bulletEnabled val="1"/>
        </dgm:presLayoutVars>
      </dgm:prSet>
      <dgm:spPr/>
    </dgm:pt>
  </dgm:ptLst>
  <dgm:cxnLst>
    <dgm:cxn modelId="{922BBF0C-3650-4E1A-9C17-238AC89EAF34}" type="presOf" srcId="{60C8635E-86D8-43D8-A835-F186D1C5AEB9}" destId="{70F40F2B-6444-493B-A0DB-846DE5E20CD4}" srcOrd="0" destOrd="0" presId="urn:microsoft.com/office/officeart/2005/8/layout/hChevron3"/>
    <dgm:cxn modelId="{CFC7190E-8A11-49DC-904B-8005F14E91FB}" srcId="{60C8635E-86D8-43D8-A835-F186D1C5AEB9}" destId="{38F0BA10-9DBD-47FF-BC12-FF42FB163651}" srcOrd="1" destOrd="0" parTransId="{02E8CAB2-3B9C-41D0-B3C2-DF864CCB2184}" sibTransId="{63481AF8-D014-4C36-970E-30C4E89B8D20}"/>
    <dgm:cxn modelId="{26D4D72F-E0F6-4ED5-8143-C1F27C9FC671}" srcId="{60C8635E-86D8-43D8-A835-F186D1C5AEB9}" destId="{AF0CCF0A-539D-42C7-BD38-D0C4F1D1CB2D}" srcOrd="4" destOrd="0" parTransId="{855B4F81-3DF8-4740-A1F8-11F70B5DEDA1}" sibTransId="{8AF930B5-18E9-48EE-AEBA-95F59CD6F7BA}"/>
    <dgm:cxn modelId="{2C3A3E33-5F0D-418B-9866-D8B918AD07FF}" srcId="{60C8635E-86D8-43D8-A835-F186D1C5AEB9}" destId="{B85B83D3-CC57-4AE9-ABF1-4ACC0488F3A4}" srcOrd="0" destOrd="0" parTransId="{F179F51C-F0E2-429F-B748-ACA4EE4ED1CD}" sibTransId="{B516D3CA-FA1A-4058-9279-1ED6945188CD}"/>
    <dgm:cxn modelId="{FF3B5738-E85A-4DCB-A56E-EA4AD6452A36}" type="presOf" srcId="{38F0BA10-9DBD-47FF-BC12-FF42FB163651}" destId="{FEB7FB02-3DB9-457D-8F78-E6FBC9918CB7}" srcOrd="0" destOrd="0" presId="urn:microsoft.com/office/officeart/2005/8/layout/hChevron3"/>
    <dgm:cxn modelId="{2C635F62-DF78-422C-86A0-B454F7C4BD46}" type="presOf" srcId="{AF0CCF0A-539D-42C7-BD38-D0C4F1D1CB2D}" destId="{7626B9CF-F7C8-4C0E-8884-703754ED18CB}" srcOrd="0" destOrd="0" presId="urn:microsoft.com/office/officeart/2005/8/layout/hChevron3"/>
    <dgm:cxn modelId="{EE822786-861B-488D-A0C4-8D43D3EC8679}" srcId="{60C8635E-86D8-43D8-A835-F186D1C5AEB9}" destId="{46229833-68E4-443A-B735-6FE883DD09AE}" srcOrd="2" destOrd="0" parTransId="{E5A57D33-59F5-4DF3-A5A7-BE5B7CEE59B1}" sibTransId="{44431A6A-9013-4A04-B19F-73013E5CA411}"/>
    <dgm:cxn modelId="{72217492-139B-4F8C-B9F0-EC4D18D521E5}" type="presOf" srcId="{02B4D750-EC6C-44D6-850A-56447886EED9}" destId="{A99850B0-076B-46EC-AE13-42C2E31F9F35}" srcOrd="0" destOrd="0" presId="urn:microsoft.com/office/officeart/2005/8/layout/hChevron3"/>
    <dgm:cxn modelId="{12095EB2-C807-40F6-8A5A-C6F3BEEA67CA}" type="presOf" srcId="{46229833-68E4-443A-B735-6FE883DD09AE}" destId="{45FE0B61-9848-47DC-AA8E-8318C8055592}" srcOrd="0" destOrd="0" presId="urn:microsoft.com/office/officeart/2005/8/layout/hChevron3"/>
    <dgm:cxn modelId="{38A358C2-9FF2-4F42-8859-4B5B1CB92C45}" srcId="{60C8635E-86D8-43D8-A835-F186D1C5AEB9}" destId="{02B4D750-EC6C-44D6-850A-56447886EED9}" srcOrd="3" destOrd="0" parTransId="{EB5F3FD9-FAA6-4B0C-AD51-8F9451833503}" sibTransId="{E56D830B-6C23-43C1-A721-58159CD6FA6A}"/>
    <dgm:cxn modelId="{E71FADE2-16AD-4842-AC53-21F069E06CD8}" type="presOf" srcId="{B85B83D3-CC57-4AE9-ABF1-4ACC0488F3A4}" destId="{3F6FEFBE-A25A-4C54-8C04-75A544ABDC2F}" srcOrd="0" destOrd="0" presId="urn:microsoft.com/office/officeart/2005/8/layout/hChevron3"/>
    <dgm:cxn modelId="{FF507A08-4604-4DE3-A3CC-A84C1FADF910}" type="presParOf" srcId="{70F40F2B-6444-493B-A0DB-846DE5E20CD4}" destId="{3F6FEFBE-A25A-4C54-8C04-75A544ABDC2F}" srcOrd="0" destOrd="0" presId="urn:microsoft.com/office/officeart/2005/8/layout/hChevron3"/>
    <dgm:cxn modelId="{B56B8D01-DDF3-4E19-993F-800549C3F8E7}" type="presParOf" srcId="{70F40F2B-6444-493B-A0DB-846DE5E20CD4}" destId="{9BB1B680-09B4-4F01-BA6B-A8F286A3B9E6}" srcOrd="1" destOrd="0" presId="urn:microsoft.com/office/officeart/2005/8/layout/hChevron3"/>
    <dgm:cxn modelId="{67067E1D-ED52-4A0D-86F5-A5B659400332}" type="presParOf" srcId="{70F40F2B-6444-493B-A0DB-846DE5E20CD4}" destId="{FEB7FB02-3DB9-457D-8F78-E6FBC9918CB7}" srcOrd="2" destOrd="0" presId="urn:microsoft.com/office/officeart/2005/8/layout/hChevron3"/>
    <dgm:cxn modelId="{759558E3-FA69-44C7-BD52-48F60F4AC904}" type="presParOf" srcId="{70F40F2B-6444-493B-A0DB-846DE5E20CD4}" destId="{C3499132-7050-4963-B8F8-E3E7969E519F}" srcOrd="3" destOrd="0" presId="urn:microsoft.com/office/officeart/2005/8/layout/hChevron3"/>
    <dgm:cxn modelId="{2B317950-87BF-470A-A620-C0BF367BD705}" type="presParOf" srcId="{70F40F2B-6444-493B-A0DB-846DE5E20CD4}" destId="{45FE0B61-9848-47DC-AA8E-8318C8055592}" srcOrd="4" destOrd="0" presId="urn:microsoft.com/office/officeart/2005/8/layout/hChevron3"/>
    <dgm:cxn modelId="{9382BEC3-440B-4B33-822B-36164B1BE0F9}" type="presParOf" srcId="{70F40F2B-6444-493B-A0DB-846DE5E20CD4}" destId="{B737FFC5-D90C-4411-9FD7-C95E97CB79BA}" srcOrd="5" destOrd="0" presId="urn:microsoft.com/office/officeart/2005/8/layout/hChevron3"/>
    <dgm:cxn modelId="{762CF6A3-AA76-4CF3-A508-076D08BF00DD}" type="presParOf" srcId="{70F40F2B-6444-493B-A0DB-846DE5E20CD4}" destId="{A99850B0-076B-46EC-AE13-42C2E31F9F35}" srcOrd="6" destOrd="0" presId="urn:microsoft.com/office/officeart/2005/8/layout/hChevron3"/>
    <dgm:cxn modelId="{705AD316-ABEA-4DA7-A7FD-0B652B7076DD}" type="presParOf" srcId="{70F40F2B-6444-493B-A0DB-846DE5E20CD4}" destId="{D96E3AFF-2FA8-4CB3-A868-A96E12C57BA4}" srcOrd="7" destOrd="0" presId="urn:microsoft.com/office/officeart/2005/8/layout/hChevron3"/>
    <dgm:cxn modelId="{C3EE270B-7ED2-4850-A69D-140215ABAB68}" type="presParOf" srcId="{70F40F2B-6444-493B-A0DB-846DE5E20CD4}" destId="{7626B9CF-F7C8-4C0E-8884-703754ED18C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FEFBE-A25A-4C54-8C04-75A544ABDC2F}">
      <dsp:nvSpPr>
        <dsp:cNvPr id="0" name=""/>
        <dsp:cNvSpPr/>
      </dsp:nvSpPr>
      <dsp:spPr>
        <a:xfrm>
          <a:off x="1304" y="2215681"/>
          <a:ext cx="2434742" cy="973897"/>
        </a:xfrm>
        <a:prstGeom prst="homePlate">
          <a:avLst/>
        </a:prstGeom>
        <a:solidFill>
          <a:srgbClr val="1974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0" tIns="133350" rIns="66675" bIns="133350" numCol="1" spcCol="1270" anchor="ctr" anchorCtr="0">
          <a:noAutofit/>
        </a:bodyPr>
        <a:lstStyle/>
        <a:p>
          <a:pPr marL="0" lvl="0" indent="0" algn="ctr" defTabSz="2222500">
            <a:lnSpc>
              <a:spcPct val="90000"/>
            </a:lnSpc>
            <a:spcBef>
              <a:spcPct val="0"/>
            </a:spcBef>
            <a:spcAft>
              <a:spcPct val="35000"/>
            </a:spcAft>
            <a:buNone/>
          </a:pPr>
          <a:endParaRPr lang="it-CH" sz="5000" kern="1200" dirty="0"/>
        </a:p>
      </dsp:txBody>
      <dsp:txXfrm>
        <a:off x="1304" y="2215681"/>
        <a:ext cx="2191268" cy="973897"/>
      </dsp:txXfrm>
    </dsp:sp>
    <dsp:sp modelId="{FEB7FB02-3DB9-457D-8F78-E6FBC9918CB7}">
      <dsp:nvSpPr>
        <dsp:cNvPr id="0" name=""/>
        <dsp:cNvSpPr/>
      </dsp:nvSpPr>
      <dsp:spPr>
        <a:xfrm>
          <a:off x="1949099" y="2215681"/>
          <a:ext cx="2434742" cy="973897"/>
        </a:xfrm>
        <a:prstGeom prst="chevron">
          <a:avLst/>
        </a:prstGeom>
        <a:solidFill>
          <a:srgbClr val="518A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25" tIns="133350" rIns="66675" bIns="133350" numCol="1" spcCol="1270" anchor="ctr" anchorCtr="0">
          <a:noAutofit/>
        </a:bodyPr>
        <a:lstStyle/>
        <a:p>
          <a:pPr marL="0" lvl="0" indent="0" algn="ctr" defTabSz="2222500">
            <a:lnSpc>
              <a:spcPct val="90000"/>
            </a:lnSpc>
            <a:spcBef>
              <a:spcPct val="0"/>
            </a:spcBef>
            <a:spcAft>
              <a:spcPct val="35000"/>
            </a:spcAft>
            <a:buNone/>
          </a:pPr>
          <a:endParaRPr lang="it-CH" sz="5000" kern="1200"/>
        </a:p>
      </dsp:txBody>
      <dsp:txXfrm>
        <a:off x="2436048" y="2215681"/>
        <a:ext cx="1460845" cy="973897"/>
      </dsp:txXfrm>
    </dsp:sp>
    <dsp:sp modelId="{45FE0B61-9848-47DC-AA8E-8318C8055592}">
      <dsp:nvSpPr>
        <dsp:cNvPr id="0" name=""/>
        <dsp:cNvSpPr/>
      </dsp:nvSpPr>
      <dsp:spPr>
        <a:xfrm>
          <a:off x="3896893" y="2215681"/>
          <a:ext cx="2434742" cy="973897"/>
        </a:xfrm>
        <a:prstGeom prst="chevron">
          <a:avLst/>
        </a:prstGeom>
        <a:solidFill>
          <a:srgbClr val="7DA5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25" tIns="133350" rIns="66675" bIns="133350" numCol="1" spcCol="1270" anchor="ctr" anchorCtr="0">
          <a:noAutofit/>
        </a:bodyPr>
        <a:lstStyle/>
        <a:p>
          <a:pPr marL="0" lvl="0" indent="0" algn="ctr" defTabSz="2222500">
            <a:lnSpc>
              <a:spcPct val="90000"/>
            </a:lnSpc>
            <a:spcBef>
              <a:spcPct val="0"/>
            </a:spcBef>
            <a:spcAft>
              <a:spcPct val="35000"/>
            </a:spcAft>
            <a:buNone/>
          </a:pPr>
          <a:endParaRPr lang="it-CH" sz="5000" kern="1200" dirty="0"/>
        </a:p>
      </dsp:txBody>
      <dsp:txXfrm>
        <a:off x="4383842" y="2215681"/>
        <a:ext cx="1460845" cy="973897"/>
      </dsp:txXfrm>
    </dsp:sp>
    <dsp:sp modelId="{A99850B0-076B-46EC-AE13-42C2E31F9F35}">
      <dsp:nvSpPr>
        <dsp:cNvPr id="0" name=""/>
        <dsp:cNvSpPr/>
      </dsp:nvSpPr>
      <dsp:spPr>
        <a:xfrm>
          <a:off x="5844688" y="2215681"/>
          <a:ext cx="4368050" cy="973897"/>
        </a:xfrm>
        <a:prstGeom prst="chevron">
          <a:avLst/>
        </a:prstGeom>
        <a:solidFill>
          <a:srgbClr val="A8C3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25" tIns="133350" rIns="66675" bIns="133350" numCol="1" spcCol="1270" anchor="ctr" anchorCtr="0">
          <a:noAutofit/>
        </a:bodyPr>
        <a:lstStyle/>
        <a:p>
          <a:pPr marL="0" lvl="0" indent="0" algn="ctr" defTabSz="2222500">
            <a:lnSpc>
              <a:spcPct val="90000"/>
            </a:lnSpc>
            <a:spcBef>
              <a:spcPct val="0"/>
            </a:spcBef>
            <a:spcAft>
              <a:spcPct val="35000"/>
            </a:spcAft>
            <a:buNone/>
          </a:pPr>
          <a:endParaRPr lang="it-CH" sz="5000" kern="1200"/>
        </a:p>
      </dsp:txBody>
      <dsp:txXfrm>
        <a:off x="6331637" y="2215681"/>
        <a:ext cx="3394153" cy="973897"/>
      </dsp:txXfrm>
    </dsp:sp>
    <dsp:sp modelId="{7626B9CF-F7C8-4C0E-8884-703754ED18CB}">
      <dsp:nvSpPr>
        <dsp:cNvPr id="0" name=""/>
        <dsp:cNvSpPr/>
      </dsp:nvSpPr>
      <dsp:spPr>
        <a:xfrm>
          <a:off x="9725790" y="2215681"/>
          <a:ext cx="2434742" cy="973897"/>
        </a:xfrm>
        <a:prstGeom prst="chevron">
          <a:avLst/>
        </a:prstGeom>
        <a:solidFill>
          <a:srgbClr val="D4E2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25" tIns="133350" rIns="66675" bIns="133350" numCol="1" spcCol="1270" anchor="ctr" anchorCtr="0">
          <a:noAutofit/>
        </a:bodyPr>
        <a:lstStyle/>
        <a:p>
          <a:pPr marL="0" lvl="0" indent="0" algn="ctr" defTabSz="2222500">
            <a:lnSpc>
              <a:spcPct val="90000"/>
            </a:lnSpc>
            <a:spcBef>
              <a:spcPct val="0"/>
            </a:spcBef>
            <a:spcAft>
              <a:spcPct val="35000"/>
            </a:spcAft>
            <a:buNone/>
          </a:pPr>
          <a:endParaRPr lang="it-CH" sz="5000" kern="1200" dirty="0"/>
        </a:p>
      </dsp:txBody>
      <dsp:txXfrm>
        <a:off x="10212739" y="2215681"/>
        <a:ext cx="1460845" cy="97389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a:latin typeface="+mn-lt"/>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mn-lt"/>
              </a:rPr>
              <a:pPr>
                <a:defRPr/>
              </a:pPr>
              <a:t>‹N›</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17475" y="750888"/>
            <a:ext cx="6651625"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mn-lt"/>
              </a:defRPr>
            </a:lvl1pPr>
          </a:lstStyle>
          <a:p>
            <a:pPr>
              <a:defRPr/>
            </a:pPr>
            <a:fld id="{EC696245-F065-0B47-B74E-D5003861FD61}" type="slidenum">
              <a:rPr lang="de-DE" smtClean="0"/>
              <a:pPr>
                <a:defRPr/>
              </a:pPr>
              <a:t>‹N›</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120455" indent="-120455" algn="l" rtl="0" eaLnBrk="0" fontAlgn="base" hangingPunct="0">
      <a:spcBef>
        <a:spcPts val="0"/>
      </a:spcBef>
      <a:spcAft>
        <a:spcPct val="0"/>
      </a:spcAft>
      <a:buFont typeface="Arial" panose="020B0604020202020204" pitchFamily="34" charset="0"/>
      <a:buChar char="•"/>
      <a:defRPr sz="1300" kern="1200" baseline="0">
        <a:solidFill>
          <a:schemeClr val="tx1"/>
        </a:solidFill>
        <a:latin typeface="+mn-lt"/>
        <a:ea typeface="ヒラギノ角ゴ Pro W3" pitchFamily="-108" charset="-128"/>
        <a:cs typeface="ヒラギノ角ゴ Pro W3" pitchFamily="-108" charset="-128"/>
      </a:defRPr>
    </a:lvl1pPr>
    <a:lvl2pPr marL="240907" indent="-122566" algn="l" rtl="0" eaLnBrk="0" fontAlgn="base" hangingPunct="0">
      <a:spcBef>
        <a:spcPts val="0"/>
      </a:spcBef>
      <a:spcAft>
        <a:spcPct val="0"/>
      </a:spcAft>
      <a:buFont typeface="Symbol" panose="05050102010706020507" pitchFamily="18" charset="2"/>
      <a:buChar char="-"/>
      <a:defRPr sz="1300" kern="1200" baseline="0">
        <a:solidFill>
          <a:schemeClr val="tx1"/>
        </a:solidFill>
        <a:latin typeface="+mn-lt"/>
        <a:ea typeface="ヒラギノ角ゴ Pro W3" charset="-128"/>
        <a:cs typeface="ヒラギノ角ゴ Pro W3" charset="0"/>
      </a:defRPr>
    </a:lvl2pPr>
    <a:lvl3pPr marL="355022" indent="-114114" algn="l" rtl="0" eaLnBrk="0" fontAlgn="base" hangingPunct="0">
      <a:spcBef>
        <a:spcPts val="0"/>
      </a:spcBef>
      <a:spcAft>
        <a:spcPct val="0"/>
      </a:spcAft>
      <a:buFont typeface="Symbol" panose="05050102010706020507" pitchFamily="18" charset="2"/>
      <a:buChar char="-"/>
      <a:defRPr sz="1300" kern="1200" baseline="0">
        <a:solidFill>
          <a:schemeClr val="tx1"/>
        </a:solidFill>
        <a:latin typeface="+mn-lt"/>
        <a:ea typeface="ＭＳ Ｐゴシック" charset="-128"/>
        <a:cs typeface="ＭＳ Ｐゴシック" charset="-128"/>
      </a:defRPr>
    </a:lvl3pPr>
    <a:lvl4pPr marL="475477" indent="-120455" algn="l" rtl="0" eaLnBrk="0" fontAlgn="base" hangingPunct="0">
      <a:spcBef>
        <a:spcPts val="0"/>
      </a:spcBef>
      <a:spcAft>
        <a:spcPct val="0"/>
      </a:spcAft>
      <a:buFont typeface="Symbol" panose="05050102010706020507" pitchFamily="18" charset="2"/>
      <a:buChar char="-"/>
      <a:defRPr sz="1300" kern="1200" baseline="0">
        <a:solidFill>
          <a:schemeClr val="tx1"/>
        </a:solidFill>
        <a:latin typeface="+mn-lt"/>
        <a:ea typeface="ＭＳ Ｐゴシック" charset="-128"/>
        <a:cs typeface="ＭＳ Ｐゴシック" charset="-128"/>
      </a:defRPr>
    </a:lvl4pPr>
    <a:lvl5pPr marL="595929" indent="-120455" algn="l" rtl="0" eaLnBrk="0" fontAlgn="base" hangingPunct="0">
      <a:spcBef>
        <a:spcPts val="0"/>
      </a:spcBef>
      <a:spcAft>
        <a:spcPct val="0"/>
      </a:spcAft>
      <a:buFont typeface="Symbol" panose="05050102010706020507" pitchFamily="18" charset="2"/>
      <a:buChar char="-"/>
      <a:defRPr sz="1300" kern="1200" baseline="0">
        <a:solidFill>
          <a:schemeClr val="tx1"/>
        </a:solidFill>
        <a:latin typeface="+mn-lt"/>
        <a:ea typeface="ヒラギノ角ゴ Pro W3" pitchFamily="-112" charset="-128"/>
        <a:cs typeface="ＭＳ Ｐゴシック" charset="0"/>
      </a:defRPr>
    </a:lvl5pPr>
    <a:lvl6pPr marL="716384" indent="-120455" algn="l" defTabSz="608610" rtl="0" eaLnBrk="1" latinLnBrk="0" hangingPunct="1">
      <a:buFont typeface="Symbol" panose="05050102010706020507" pitchFamily="18" charset="2"/>
      <a:buChar char="-"/>
      <a:defRPr sz="1300" kern="1200" baseline="0">
        <a:solidFill>
          <a:schemeClr val="tx1"/>
        </a:solidFill>
        <a:latin typeface="+mn-lt"/>
        <a:ea typeface="+mn-ea"/>
        <a:cs typeface="Arial" panose="020B0604020202020204" pitchFamily="34" charset="0"/>
      </a:defRPr>
    </a:lvl6pPr>
    <a:lvl7pPr marL="836839" indent="-120455" algn="l" defTabSz="608610" rtl="0" eaLnBrk="1" latinLnBrk="0" hangingPunct="1">
      <a:buFont typeface="Symbol" panose="05050102010706020507" pitchFamily="18" charset="2"/>
      <a:buChar char="-"/>
      <a:defRPr sz="1300" kern="1200">
        <a:solidFill>
          <a:schemeClr val="tx1"/>
        </a:solidFill>
        <a:latin typeface="+mn-lt"/>
        <a:ea typeface="+mn-ea"/>
        <a:cs typeface="Arial" panose="020B0604020202020204" pitchFamily="34" charset="0"/>
      </a:defRPr>
    </a:lvl7pPr>
    <a:lvl8pPr marL="957294" indent="-120455" algn="l" defTabSz="608610" rtl="0" eaLnBrk="1" latinLnBrk="0" hangingPunct="1">
      <a:buFont typeface="Symbol" panose="05050102010706020507" pitchFamily="18" charset="2"/>
      <a:buChar char="-"/>
      <a:defRPr sz="1300" kern="1200">
        <a:solidFill>
          <a:schemeClr val="tx1"/>
        </a:solidFill>
        <a:latin typeface="+mn-lt"/>
        <a:ea typeface="+mn-ea"/>
        <a:cs typeface="Arial" panose="020B0604020202020204" pitchFamily="34" charset="0"/>
      </a:defRPr>
    </a:lvl8pPr>
    <a:lvl9pPr marL="1073521" indent="-118341" algn="l" defTabSz="608610" rtl="0" eaLnBrk="1" latinLnBrk="0" hangingPunct="1">
      <a:buFont typeface="Symbol" panose="05050102010706020507" pitchFamily="18" charset="2"/>
      <a:buChar char="-"/>
      <a:defRPr sz="1300" kern="1200">
        <a:solidFill>
          <a:schemeClr val="tx1"/>
        </a:solidFill>
        <a:latin typeface="+mn-lt"/>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172853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316035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346507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367759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17</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190472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301684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62966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401562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11340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2817888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201417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120947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3029261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CH"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31</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025122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2559591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603410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3210777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335864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1676265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1938583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2317884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289709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382913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4635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626607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1459214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45</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4246162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baseline="0"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46</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4222060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baseline="0"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47</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1393028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48</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569236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49</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3286601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CH"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50</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182947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41399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836486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89935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3026388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1233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900439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51871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pPr marL="0" marR="0" lvl="0" indent="0" algn="r" defTabSz="955672" rtl="0" eaLnBrk="0" fontAlgn="base" latinLnBrk="0" hangingPunct="0">
              <a:lnSpc>
                <a:spcPct val="100000"/>
              </a:lnSpc>
              <a:spcBef>
                <a:spcPct val="0"/>
              </a:spcBef>
              <a:spcAft>
                <a:spcPct val="0"/>
              </a:spcAft>
              <a:buClrTx/>
              <a:buSzTx/>
              <a:buFontTx/>
              <a:buNone/>
              <a:tabLst/>
              <a:defRPr/>
            </a:pPr>
            <a:fld id="{EC696245-F065-0B47-B74E-D5003861FD61}" type="slidenum">
              <a:rPr kumimoji="0" lang="de-DE" sz="1000" b="0" i="0" u="none" strike="noStrike" kern="1200" cap="none" spc="0" normalizeH="0" baseline="0" noProof="0" smtClean="0">
                <a:ln>
                  <a:noFill/>
                </a:ln>
                <a:solidFill>
                  <a:srgbClr val="000000"/>
                </a:solidFill>
                <a:effectLst/>
                <a:uLnTx/>
                <a:uFillTx/>
                <a:latin typeface="Calibri"/>
              </a:rPr>
              <a:pPr marL="0" marR="0" lvl="0" indent="0" algn="r" defTabSz="955672" rtl="0" eaLnBrk="0" fontAlgn="base" latinLnBrk="0" hangingPunct="0">
                <a:lnSpc>
                  <a:spcPct val="100000"/>
                </a:lnSpc>
                <a:spcBef>
                  <a:spcPct val="0"/>
                </a:spcBef>
                <a:spcAft>
                  <a:spcPct val="0"/>
                </a:spcAft>
                <a:buClrTx/>
                <a:buSzTx/>
                <a:buFontTx/>
                <a:buNone/>
                <a:tabLst/>
                <a:defRPr/>
              </a:pPr>
              <a:t>62</a:t>
            </a:fld>
            <a:endParaRPr kumimoji="0" lang="de-DE" sz="10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3004211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endParaRPr lang="en-US" dirty="0"/>
          </a:p>
          <a:p>
            <a:pPr marL="0" indent="0">
              <a:buNone/>
            </a:pPr>
            <a:endParaRPr lang="it-CH" dirty="0"/>
          </a:p>
        </p:txBody>
      </p:sp>
    </p:spTree>
    <p:extLst>
      <p:ext uri="{BB962C8B-B14F-4D97-AF65-F5344CB8AC3E}">
        <p14:creationId xmlns:p14="http://schemas.microsoft.com/office/powerpoint/2010/main" val="3412558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756614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333528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10642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426317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78</a:t>
            </a:fld>
            <a:endParaRPr lang="de-DE" dirty="0"/>
          </a:p>
        </p:txBody>
      </p:sp>
    </p:spTree>
    <p:extLst>
      <p:ext uri="{BB962C8B-B14F-4D97-AF65-F5344CB8AC3E}">
        <p14:creationId xmlns:p14="http://schemas.microsoft.com/office/powerpoint/2010/main" val="3321921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4091870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Starting</a:t>
            </a:r>
            <a:r>
              <a:rPr lang="it-IT" dirty="0"/>
              <a:t> from the </a:t>
            </a:r>
            <a:r>
              <a:rPr lang="it-IT" dirty="0" err="1"/>
              <a:t>coupling</a:t>
            </a:r>
            <a:r>
              <a:rPr lang="it-IT" dirty="0"/>
              <a:t> </a:t>
            </a:r>
            <a:r>
              <a:rPr lang="it-IT" dirty="0" err="1"/>
              <a:t>this</a:t>
            </a:r>
            <a:r>
              <a:rPr lang="it-IT" dirty="0"/>
              <a:t> </a:t>
            </a:r>
            <a:r>
              <a:rPr lang="it-IT" dirty="0" err="1"/>
              <a:t>is</a:t>
            </a:r>
            <a:r>
              <a:rPr lang="it-IT" dirty="0"/>
              <a:t> </a:t>
            </a:r>
            <a:r>
              <a:rPr lang="it-IT" dirty="0" err="1"/>
              <a:t>how</a:t>
            </a:r>
            <a:r>
              <a:rPr lang="it-IT" dirty="0"/>
              <a:t> </a:t>
            </a:r>
            <a:r>
              <a:rPr lang="it-IT" dirty="0" err="1"/>
              <a:t>it</a:t>
            </a:r>
            <a:r>
              <a:rPr lang="it-IT" dirty="0"/>
              <a:t> </a:t>
            </a:r>
            <a:r>
              <a:rPr lang="it-IT" dirty="0" err="1"/>
              <a:t>works</a:t>
            </a:r>
            <a:r>
              <a:rPr lang="it-IT" dirty="0"/>
              <a:t>… </a:t>
            </a:r>
            <a:r>
              <a:rPr lang="it-IT" dirty="0" err="1"/>
              <a:t>when</a:t>
            </a:r>
            <a:r>
              <a:rPr lang="it-IT" dirty="0"/>
              <a:t> </a:t>
            </a:r>
            <a:r>
              <a:rPr lang="it-IT" dirty="0" err="1"/>
              <a:t>we</a:t>
            </a:r>
            <a:r>
              <a:rPr lang="it-IT" dirty="0"/>
              <a:t> generate </a:t>
            </a:r>
            <a:r>
              <a:rPr lang="it-IT" dirty="0" err="1"/>
              <a:t>charge</a:t>
            </a:r>
            <a:r>
              <a:rPr lang="it-IT" dirty="0"/>
              <a:t> in the </a:t>
            </a:r>
            <a:r>
              <a:rPr lang="it-IT" dirty="0" err="1"/>
              <a:t>sensor</a:t>
            </a:r>
            <a:r>
              <a:rPr lang="it-IT" dirty="0"/>
              <a:t>, </a:t>
            </a:r>
            <a:r>
              <a:rPr lang="it-IT" dirty="0" err="1"/>
              <a:t>even</a:t>
            </a:r>
            <a:r>
              <a:rPr lang="it-IT" dirty="0"/>
              <a:t> </a:t>
            </a:r>
            <a:r>
              <a:rPr lang="it-IT" dirty="0" err="1"/>
              <a:t>if</a:t>
            </a:r>
            <a:r>
              <a:rPr lang="it-IT" dirty="0"/>
              <a:t> </a:t>
            </a:r>
            <a:r>
              <a:rPr lang="it-IT" dirty="0" err="1"/>
              <a:t>this</a:t>
            </a:r>
            <a:r>
              <a:rPr lang="it-IT" dirty="0"/>
              <a:t> </a:t>
            </a:r>
            <a:r>
              <a:rPr lang="it-IT" dirty="0" err="1"/>
              <a:t>is</a:t>
            </a:r>
            <a:r>
              <a:rPr lang="it-IT" dirty="0"/>
              <a:t> </a:t>
            </a:r>
            <a:r>
              <a:rPr lang="it-IT" dirty="0" err="1"/>
              <a:t>collected</a:t>
            </a:r>
            <a:r>
              <a:rPr lang="it-IT" dirty="0"/>
              <a:t> by one </a:t>
            </a:r>
            <a:r>
              <a:rPr lang="it-IT" dirty="0" err="1"/>
              <a:t>channel</a:t>
            </a:r>
            <a:r>
              <a:rPr lang="it-IT" dirty="0"/>
              <a:t>, </a:t>
            </a:r>
            <a:r>
              <a:rPr lang="it-IT" dirty="0" err="1"/>
              <a:t>because</a:t>
            </a:r>
            <a:r>
              <a:rPr lang="it-IT" dirty="0"/>
              <a:t> of the low dc gain of the </a:t>
            </a:r>
            <a:r>
              <a:rPr lang="it-IT" dirty="0" err="1"/>
              <a:t>preamplifier</a:t>
            </a:r>
            <a:r>
              <a:rPr lang="it-IT" dirty="0"/>
              <a:t> the </a:t>
            </a:r>
            <a:r>
              <a:rPr lang="it-IT" dirty="0" err="1"/>
              <a:t>virtual</a:t>
            </a:r>
            <a:r>
              <a:rPr lang="it-IT" dirty="0"/>
              <a:t> </a:t>
            </a:r>
            <a:r>
              <a:rPr lang="it-IT" dirty="0" err="1"/>
              <a:t>ground</a:t>
            </a:r>
            <a:r>
              <a:rPr lang="it-IT" dirty="0"/>
              <a:t> </a:t>
            </a:r>
            <a:r>
              <a:rPr lang="it-IT" dirty="0" err="1"/>
              <a:t>we</a:t>
            </a:r>
            <a:r>
              <a:rPr lang="it-IT" dirty="0"/>
              <a:t> induce </a:t>
            </a:r>
            <a:r>
              <a:rPr lang="it-IT" dirty="0" err="1"/>
              <a:t>signal</a:t>
            </a:r>
            <a:r>
              <a:rPr lang="it-IT" dirty="0"/>
              <a:t> </a:t>
            </a:r>
            <a:r>
              <a:rPr lang="it-IT" dirty="0" err="1"/>
              <a:t>through</a:t>
            </a:r>
            <a:r>
              <a:rPr lang="it-IT" dirty="0"/>
              <a:t> the </a:t>
            </a:r>
            <a:r>
              <a:rPr lang="it-IT" dirty="0" err="1"/>
              <a:t>coupling</a:t>
            </a:r>
            <a:r>
              <a:rPr lang="it-IT" dirty="0"/>
              <a:t> </a:t>
            </a:r>
            <a:r>
              <a:rPr lang="it-IT" dirty="0" err="1"/>
              <a:t>capacitors</a:t>
            </a:r>
            <a:r>
              <a:rPr lang="it-IT" dirty="0"/>
              <a:t>, in the </a:t>
            </a:r>
            <a:r>
              <a:rPr lang="it-IT" dirty="0" err="1"/>
              <a:t>neighbouring</a:t>
            </a:r>
            <a:r>
              <a:rPr lang="it-IT" dirty="0"/>
              <a:t> </a:t>
            </a:r>
            <a:r>
              <a:rPr lang="it-IT" dirty="0" err="1"/>
              <a:t>channels</a:t>
            </a:r>
            <a:r>
              <a:rPr lang="it-IT" dirty="0"/>
              <a:t>.</a:t>
            </a:r>
          </a:p>
          <a:p>
            <a:r>
              <a:rPr lang="it-IT" dirty="0"/>
              <a:t>So </a:t>
            </a:r>
            <a:r>
              <a:rPr lang="it-IT" dirty="0" err="1"/>
              <a:t>whenever</a:t>
            </a:r>
            <a:r>
              <a:rPr lang="it-IT" dirty="0"/>
              <a:t> </a:t>
            </a:r>
            <a:r>
              <a:rPr lang="it-IT" dirty="0" err="1"/>
              <a:t>we</a:t>
            </a:r>
            <a:r>
              <a:rPr lang="it-IT" dirty="0"/>
              <a:t> </a:t>
            </a:r>
            <a:r>
              <a:rPr lang="it-IT" dirty="0" err="1"/>
              <a:t>want</a:t>
            </a:r>
            <a:r>
              <a:rPr lang="it-IT" dirty="0"/>
              <a:t> to calibrate </a:t>
            </a:r>
            <a:r>
              <a:rPr lang="it-IT" dirty="0" err="1"/>
              <a:t>our</a:t>
            </a:r>
            <a:r>
              <a:rPr lang="it-IT" dirty="0"/>
              <a:t> </a:t>
            </a:r>
            <a:r>
              <a:rPr lang="it-IT" dirty="0" err="1"/>
              <a:t>syst</a:t>
            </a:r>
            <a:r>
              <a:rPr lang="it-IT" dirty="0"/>
              <a:t> </a:t>
            </a:r>
            <a:r>
              <a:rPr lang="it-IT" dirty="0" err="1"/>
              <a:t>we</a:t>
            </a:r>
            <a:r>
              <a:rPr lang="it-IT" dirty="0"/>
              <a:t> </a:t>
            </a:r>
            <a:r>
              <a:rPr lang="it-IT" dirty="0" err="1"/>
              <a:t>have</a:t>
            </a:r>
            <a:r>
              <a:rPr lang="it-IT" dirty="0"/>
              <a:t> to take </a:t>
            </a:r>
            <a:r>
              <a:rPr lang="it-IT" dirty="0" err="1"/>
              <a:t>into</a:t>
            </a:r>
            <a:r>
              <a:rPr lang="it-IT" dirty="0"/>
              <a:t> account </a:t>
            </a:r>
            <a:r>
              <a:rPr lang="it-IT" dirty="0" err="1"/>
              <a:t>this</a:t>
            </a:r>
            <a:r>
              <a:rPr lang="it-IT" dirty="0"/>
              <a:t> </a:t>
            </a:r>
            <a:r>
              <a:rPr lang="it-IT" dirty="0" err="1"/>
              <a:t>effect</a:t>
            </a:r>
            <a:r>
              <a:rPr lang="it-IT" dirty="0"/>
              <a:t> </a:t>
            </a:r>
            <a:r>
              <a:rPr lang="it-IT" dirty="0" err="1"/>
              <a:t>otherwise</a:t>
            </a:r>
            <a:r>
              <a:rPr lang="it-IT" dirty="0"/>
              <a:t> the </a:t>
            </a:r>
            <a:r>
              <a:rPr lang="it-IT" dirty="0" err="1"/>
              <a:t>total</a:t>
            </a:r>
            <a:r>
              <a:rPr lang="it-IT" dirty="0"/>
              <a:t> </a:t>
            </a:r>
            <a:r>
              <a:rPr lang="it-IT" dirty="0" err="1"/>
              <a:t>charge</a:t>
            </a:r>
            <a:r>
              <a:rPr lang="it-IT" dirty="0"/>
              <a:t> </a:t>
            </a:r>
            <a:r>
              <a:rPr lang="it-IT" dirty="0" err="1"/>
              <a:t>will</a:t>
            </a:r>
            <a:r>
              <a:rPr lang="it-IT" dirty="0"/>
              <a:t> </a:t>
            </a:r>
            <a:r>
              <a:rPr lang="it-IT" dirty="0" err="1"/>
              <a:t>not</a:t>
            </a:r>
            <a:r>
              <a:rPr lang="it-IT" dirty="0"/>
              <a:t> be </a:t>
            </a:r>
            <a:r>
              <a:rPr lang="it-IT" dirty="0" err="1"/>
              <a:t>conserved</a:t>
            </a:r>
            <a:r>
              <a:rPr lang="it-IT" dirty="0"/>
              <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322B77-6515-4A8C-9100-1D13F7219C8F}" type="slidenum">
              <a:rPr kumimoji="0" 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7768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119879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20455" indent="-120455"/>
            <a:endParaRPr lang="en-US" sz="1400" dirty="0"/>
          </a:p>
        </p:txBody>
      </p:sp>
    </p:spTree>
    <p:extLst>
      <p:ext uri="{BB962C8B-B14F-4D97-AF65-F5344CB8AC3E}">
        <p14:creationId xmlns:p14="http://schemas.microsoft.com/office/powerpoint/2010/main" val="299777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Tree>
    <p:extLst>
      <p:ext uri="{BB962C8B-B14F-4D97-AF65-F5344CB8AC3E}">
        <p14:creationId xmlns:p14="http://schemas.microsoft.com/office/powerpoint/2010/main" val="2807720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endParaRPr lang="it-CH" dirty="0"/>
          </a:p>
        </p:txBody>
      </p:sp>
    </p:spTree>
    <p:extLst>
      <p:ext uri="{BB962C8B-B14F-4D97-AF65-F5344CB8AC3E}">
        <p14:creationId xmlns:p14="http://schemas.microsoft.com/office/powerpoint/2010/main" val="274339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7_Titelfoli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39" t="13866" r="1" b="14431"/>
          <a:stretch/>
        </p:blipFill>
        <p:spPr bwMode="auto">
          <a:xfrm>
            <a:off x="4336635" y="260651"/>
            <a:ext cx="6724503" cy="3168349"/>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260650"/>
            <a:ext cx="4193546" cy="3168351"/>
          </a:xfrm>
          <a:prstGeom prst="rect">
            <a:avLst/>
          </a:prstGeom>
          <a:solidFill>
            <a:srgbClr val="E5E5E5"/>
          </a:solidFill>
          <a:ln w="9525" cap="flat" cmpd="sng" algn="ctr">
            <a:noFill/>
            <a:prstDash val="solid"/>
            <a:round/>
            <a:headEnd type="none" w="med" len="med"/>
            <a:tailEnd type="none" w="med" len="med"/>
          </a:ln>
          <a:effectLst/>
        </p:spPr>
        <p:txBody>
          <a:bodyPr lIns="121725" tIns="60862" rIns="121725" bIns="60862"/>
          <a:lstStyle/>
          <a:p>
            <a:pPr>
              <a:spcBef>
                <a:spcPct val="0"/>
              </a:spcBef>
              <a:defRPr/>
            </a:pPr>
            <a:endParaRPr lang="de-DE" sz="32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1104279" y="548697"/>
            <a:ext cx="1623174" cy="57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1101285" y="6042000"/>
            <a:ext cx="813981" cy="816000"/>
          </a:xfrm>
          <a:prstGeom prst="rect">
            <a:avLst/>
          </a:prstGeom>
          <a:solidFill>
            <a:srgbClr val="B9B9B9"/>
          </a:solidFill>
          <a:ln>
            <a:noFill/>
          </a:ln>
        </p:spPr>
        <p:txBody>
          <a:bodyPr lIns="121725" tIns="60862" rIns="121725" bIns="60862"/>
          <a:lstStyle/>
          <a:p>
            <a:pPr>
              <a:spcBef>
                <a:spcPct val="0"/>
              </a:spcBef>
            </a:pPr>
            <a:endParaRPr lang="de-DE" sz="3200" dirty="0">
              <a:latin typeface="Times" charset="0"/>
            </a:endParaRPr>
          </a:p>
        </p:txBody>
      </p:sp>
      <p:sp>
        <p:nvSpPr>
          <p:cNvPr id="1027" name="Rectangle 8"/>
          <p:cNvSpPr>
            <a:spLocks noGrp="1" noChangeArrowheads="1"/>
          </p:cNvSpPr>
          <p:nvPr>
            <p:ph type="title" hasCustomPrompt="1"/>
          </p:nvPr>
        </p:nvSpPr>
        <p:spPr>
          <a:xfrm>
            <a:off x="1083180" y="4365104"/>
            <a:ext cx="10599378" cy="1080120"/>
          </a:xfrm>
        </p:spPr>
        <p:txBody>
          <a:bodyPr/>
          <a:lstStyle>
            <a:lvl1pPr>
              <a:lnSpc>
                <a:spcPct val="100000"/>
              </a:lnSpc>
              <a:defRPr sz="3300">
                <a:solidFill>
                  <a:srgbClr val="686868"/>
                </a:solidFill>
                <a:latin typeface="Georgia" charset="0"/>
                <a:ea typeface="ヒラギノ角ゴ Pro W3" charset="0"/>
              </a:defRPr>
            </a:lvl1pPr>
          </a:lstStyle>
          <a:p>
            <a:pPr lvl="0"/>
            <a:r>
              <a:rPr lang="en-US" dirty="0"/>
              <a:t>Insert the title of your </a:t>
            </a:r>
            <a:br>
              <a:rPr lang="en-US" dirty="0"/>
            </a:br>
            <a:r>
              <a:rPr lang="en-US" dirty="0"/>
              <a:t>presentation here</a:t>
            </a:r>
            <a:endParaRPr lang="en-US" noProof="0" dirty="0"/>
          </a:p>
        </p:txBody>
      </p:sp>
      <p:sp>
        <p:nvSpPr>
          <p:cNvPr id="69649" name="Rectangle 17"/>
          <p:cNvSpPr>
            <a:spLocks noGrp="1" noChangeArrowheads="1"/>
          </p:cNvSpPr>
          <p:nvPr>
            <p:ph type="subTitle" sz="quarter" idx="1" hasCustomPrompt="1"/>
          </p:nvPr>
        </p:nvSpPr>
        <p:spPr bwMode="auto">
          <a:xfrm>
            <a:off x="1101285" y="3928576"/>
            <a:ext cx="10581274" cy="3645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2000" b="1">
                <a:solidFill>
                  <a:srgbClr val="969696"/>
                </a:solidFill>
                <a:ea typeface="ヒラギノ角ゴ Pro W3" charset="0"/>
              </a:defRPr>
            </a:lvl1pPr>
          </a:lstStyle>
          <a:p>
            <a:r>
              <a:rPr lang="en-US" dirty="0"/>
              <a:t>First name and Name Author  ::  Function  ::  Paul </a:t>
            </a:r>
            <a:r>
              <a:rPr lang="en-US" dirty="0" err="1"/>
              <a:t>Scherrer</a:t>
            </a:r>
            <a:r>
              <a:rPr lang="en-US" dirty="0"/>
              <a:t> </a:t>
            </a:r>
            <a:r>
              <a:rPr lang="en-US" dirty="0" err="1"/>
              <a:t>Institut</a:t>
            </a:r>
            <a:endParaRPr lang="en-US" dirty="0"/>
          </a:p>
        </p:txBody>
      </p:sp>
      <p:sp>
        <p:nvSpPr>
          <p:cNvPr id="10" name="Rechteck 1"/>
          <p:cNvSpPr>
            <a:spLocks noChangeArrowheads="1"/>
          </p:cNvSpPr>
          <p:nvPr userDrawn="1"/>
        </p:nvSpPr>
        <p:spPr bwMode="auto">
          <a:xfrm>
            <a:off x="7709062" y="3196597"/>
            <a:ext cx="3352060" cy="232404"/>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1200" b="1" i="0" kern="0" spc="41" dirty="0">
                <a:solidFill>
                  <a:srgbClr val="505150"/>
                </a:solidFill>
                <a:latin typeface="+mn-lt"/>
                <a:cs typeface="Arial" charset="0"/>
              </a:rPr>
              <a:t>WIR SCHAFFEN WISSEN – HEUTE FÜR MORGEN</a:t>
            </a:r>
          </a:p>
        </p:txBody>
      </p:sp>
      <p:sp>
        <p:nvSpPr>
          <p:cNvPr id="9" name="Rechteck 8"/>
          <p:cNvSpPr/>
          <p:nvPr userDrawn="1"/>
        </p:nvSpPr>
        <p:spPr bwMode="auto">
          <a:xfrm>
            <a:off x="11204213" y="260650"/>
            <a:ext cx="957625" cy="3168351"/>
          </a:xfrm>
          <a:prstGeom prst="rect">
            <a:avLst/>
          </a:prstGeom>
          <a:solidFill>
            <a:srgbClr val="E5E5E5"/>
          </a:solidFill>
          <a:ln w="9525" cap="flat" cmpd="sng" algn="ctr">
            <a:noFill/>
            <a:prstDash val="solid"/>
            <a:round/>
            <a:headEnd type="none" w="med" len="med"/>
            <a:tailEnd type="none" w="med" len="med"/>
          </a:ln>
          <a:effectLst/>
        </p:spPr>
        <p:txBody>
          <a:bodyPr lIns="121725" tIns="60862" rIns="121725" bIns="60862"/>
          <a:lstStyle/>
          <a:p>
            <a:pPr>
              <a:spcBef>
                <a:spcPct val="0"/>
              </a:spcBef>
              <a:defRPr/>
            </a:pPr>
            <a:endParaRPr lang="de-DE" sz="32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1102167" y="5534100"/>
            <a:ext cx="10580377" cy="391177"/>
          </a:xfrm>
        </p:spPr>
        <p:txBody>
          <a:bodyPr/>
          <a:lstStyle>
            <a:lvl1pPr marL="0" indent="0">
              <a:buNone/>
              <a:defRPr sz="2000" b="1">
                <a:solidFill>
                  <a:srgbClr val="969696"/>
                </a:solidFill>
              </a:defRPr>
            </a:lvl1pPr>
            <a:lvl2pPr marL="236674" indent="0">
              <a:buNone/>
              <a:defRPr sz="2000" b="1"/>
            </a:lvl2pPr>
            <a:lvl3pPr marL="473351" indent="0">
              <a:buNone/>
              <a:defRPr sz="2000" b="1"/>
            </a:lvl3pPr>
            <a:lvl4pPr marL="718479" indent="0">
              <a:buNone/>
              <a:defRPr sz="2000" b="1"/>
            </a:lvl4pPr>
            <a:lvl5pPr marL="955155" indent="0">
              <a:buNone/>
              <a:defRPr sz="2000" b="1"/>
            </a:lvl5pPr>
          </a:lstStyle>
          <a:p>
            <a:pPr lvl="0"/>
            <a:r>
              <a:rPr lang="en-US" dirty="0"/>
              <a:t>Insert the occasion and date of your presentation here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4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261894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6" name="Footer Placeholder 5"/>
          <p:cNvSpPr>
            <a:spLocks noGrp="1"/>
          </p:cNvSpPr>
          <p:nvPr>
            <p:ph type="ftr" sz="quarter" idx="11"/>
          </p:nvPr>
        </p:nvSpPr>
        <p:spPr>
          <a:xfrm>
            <a:off x="4155295" y="6356351"/>
            <a:ext cx="3851249"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1291794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8" name="Footer Placeholder 7"/>
          <p:cNvSpPr>
            <a:spLocks noGrp="1"/>
          </p:cNvSpPr>
          <p:nvPr>
            <p:ph type="ftr" sz="quarter" idx="11"/>
          </p:nvPr>
        </p:nvSpPr>
        <p:spPr>
          <a:xfrm>
            <a:off x="4155295" y="6356351"/>
            <a:ext cx="385124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147106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4" name="Footer Placeholder 3"/>
          <p:cNvSpPr>
            <a:spLocks noGrp="1"/>
          </p:cNvSpPr>
          <p:nvPr>
            <p:ph type="ftr" sz="quarter" idx="11"/>
          </p:nvPr>
        </p:nvSpPr>
        <p:spPr>
          <a:xfrm>
            <a:off x="4155295" y="6356351"/>
            <a:ext cx="3851249"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43943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3" name="Footer Placeholder 2"/>
          <p:cNvSpPr>
            <a:spLocks noGrp="1"/>
          </p:cNvSpPr>
          <p:nvPr>
            <p:ph type="ftr" sz="quarter" idx="11"/>
          </p:nvPr>
        </p:nvSpPr>
        <p:spPr>
          <a:xfrm>
            <a:off x="4155295" y="6356351"/>
            <a:ext cx="3851249"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1309693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6" name="Footer Placeholder 5"/>
          <p:cNvSpPr>
            <a:spLocks noGrp="1"/>
          </p:cNvSpPr>
          <p:nvPr>
            <p:ph type="ftr" sz="quarter" idx="11"/>
          </p:nvPr>
        </p:nvSpPr>
        <p:spPr>
          <a:xfrm>
            <a:off x="4155295" y="6356351"/>
            <a:ext cx="3851249"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293823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6" name="Footer Placeholder 5"/>
          <p:cNvSpPr>
            <a:spLocks noGrp="1"/>
          </p:cNvSpPr>
          <p:nvPr>
            <p:ph type="ftr" sz="quarter" idx="11"/>
          </p:nvPr>
        </p:nvSpPr>
        <p:spPr>
          <a:xfrm>
            <a:off x="4155295" y="6356351"/>
            <a:ext cx="3851249"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277101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2359621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8EC0BD53-F943-48ED-9BE7-196A8EE66FFC}" type="datetimeFigureOut">
              <a:rPr lang="en-US" smtClean="0"/>
              <a:t>6/29/2023</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39D2269-B921-4D54-A147-D7C20EE97350}" type="slidenum">
              <a:rPr lang="en-US" smtClean="0"/>
              <a:t>‹N›</a:t>
            </a:fld>
            <a:endParaRPr lang="en-US"/>
          </a:p>
        </p:txBody>
      </p:sp>
    </p:spTree>
    <p:extLst>
      <p:ext uri="{BB962C8B-B14F-4D97-AF65-F5344CB8AC3E}">
        <p14:creationId xmlns:p14="http://schemas.microsoft.com/office/powerpoint/2010/main" val="39365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236677" marR="0" indent="-236677" algn="l" defTabSz="1217188"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2300">
                <a:latin typeface="+mn-lt"/>
              </a:defRPr>
            </a:lvl1pPr>
            <a:lvl2pPr marL="473351" marR="0" indent="-236677"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2pPr>
            <a:lvl3pPr marL="718481" marR="0" indent="-245130"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3pPr>
            <a:lvl4pPr marL="955156" marR="0" indent="-236677"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4pPr>
            <a:lvl5pPr marL="1191831" marR="0" indent="-236677"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5pPr>
            <a:lvl6pPr marL="1430621" indent="-238791">
              <a:lnSpc>
                <a:spcPct val="110000"/>
              </a:lnSpc>
              <a:buClr>
                <a:schemeClr val="tx1"/>
              </a:buClr>
              <a:buFont typeface="Symbol" panose="05050102010706020507" pitchFamily="18" charset="2"/>
              <a:buChar char="-"/>
              <a:defRPr sz="2000"/>
            </a:lvl6pPr>
            <a:lvl7pPr marL="1673635" indent="-243016">
              <a:lnSpc>
                <a:spcPct val="110000"/>
              </a:lnSpc>
              <a:buFont typeface="Symbol" panose="05050102010706020507" pitchFamily="18" charset="2"/>
              <a:buChar char="-"/>
              <a:defRPr sz="2000"/>
            </a:lvl7pPr>
            <a:lvl8pPr marL="1912423" indent="-238791">
              <a:lnSpc>
                <a:spcPct val="110000"/>
              </a:lnSpc>
              <a:buFont typeface="Symbol" panose="05050102010706020507" pitchFamily="18" charset="2"/>
              <a:buChar char="-"/>
              <a:defRPr sz="2000"/>
            </a:lvl8pPr>
            <a:lvl9pPr marL="2149100" indent="-236677">
              <a:lnSpc>
                <a:spcPct val="110000"/>
              </a:lnSpc>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endParaRPr kumimoji="0" lang="de-CH" sz="24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a:xfrm>
            <a:off x="2762763" y="288001"/>
            <a:ext cx="8921907" cy="508500"/>
          </a:xfrm>
        </p:spPr>
        <p:txBody>
          <a:bodyPr/>
          <a:lstStyle>
            <a:lvl1pPr>
              <a:defRPr sz="3200"/>
            </a:lvl1pPr>
          </a:lstStyle>
          <a:p>
            <a:r>
              <a:rPr lang="de-DE"/>
              <a:t>Titelmasterformat durch Klicken bearbeiten</a:t>
            </a:r>
            <a:endParaRPr lang="en-GB"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‹N›</a:t>
            </a:fld>
            <a:endParaRPr lang="de-DE" dirty="0"/>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grau)">
    <p:spTree>
      <p:nvGrpSpPr>
        <p:cNvPr id="1" name=""/>
        <p:cNvGrpSpPr/>
        <p:nvPr/>
      </p:nvGrpSpPr>
      <p:grpSpPr>
        <a:xfrm>
          <a:off x="0" y="0"/>
          <a:ext cx="0" cy="0"/>
          <a:chOff x="0" y="0"/>
          <a:chExt cx="0" cy="0"/>
        </a:xfrm>
      </p:grpSpPr>
      <p:sp>
        <p:nvSpPr>
          <p:cNvPr id="2" name="Rechteck 1"/>
          <p:cNvSpPr/>
          <p:nvPr userDrawn="1"/>
        </p:nvSpPr>
        <p:spPr bwMode="auto">
          <a:xfrm>
            <a:off x="1100073" y="1412886"/>
            <a:ext cx="10728176"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121725" tIns="60862" rIns="121725" bIns="60862" numCol="1" rtlCol="0" anchor="t" anchorCtr="0" compatLnSpc="1">
            <a:prstTxWarp prst="textNoShape">
              <a:avLst/>
            </a:prstTxWarp>
          </a:bodyPr>
          <a:lstStyle/>
          <a:p>
            <a:pPr marL="0" marR="0" indent="0" algn="l" defTabSz="1217188"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dirty="0">
              <a:ln>
                <a:noFill/>
              </a:ln>
              <a:solidFill>
                <a:schemeClr val="tx1"/>
              </a:solidFill>
              <a:effectLst/>
              <a:latin typeface="Times" charset="0"/>
            </a:endParaRPr>
          </a:p>
        </p:txBody>
      </p:sp>
      <p:sp>
        <p:nvSpPr>
          <p:cNvPr id="10" name="Titel 9"/>
          <p:cNvSpPr>
            <a:spLocks noGrp="1"/>
          </p:cNvSpPr>
          <p:nvPr>
            <p:ph type="title"/>
          </p:nvPr>
        </p:nvSpPr>
        <p:spPr>
          <a:xfrm>
            <a:off x="2762763" y="288001"/>
            <a:ext cx="8921907" cy="508500"/>
          </a:xfrm>
        </p:spPr>
        <p:txBody>
          <a:bodyPr/>
          <a:lstStyle>
            <a:lvl1pPr>
              <a:defRPr spc="0" baseline="0"/>
            </a:lvl1pPr>
          </a:lstStyle>
          <a:p>
            <a:r>
              <a:rPr lang="de-DE"/>
              <a:t>Titelmasterformat durch Klicken bearbeiten</a:t>
            </a:r>
            <a:endParaRPr lang="en-GB"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‹N›</a:t>
            </a:fld>
            <a:endParaRPr lang="de-DE" dirty="0"/>
          </a:p>
        </p:txBody>
      </p:sp>
      <p:sp>
        <p:nvSpPr>
          <p:cNvPr id="9" name="Inhaltsplatzhalter 7"/>
          <p:cNvSpPr>
            <a:spLocks noGrp="1"/>
          </p:cNvSpPr>
          <p:nvPr>
            <p:ph sz="quarter" idx="13" hasCustomPrompt="1"/>
          </p:nvPr>
        </p:nvSpPr>
        <p:spPr>
          <a:xfrm>
            <a:off x="1243372" y="1484781"/>
            <a:ext cx="10488166" cy="4608515"/>
          </a:xfrm>
        </p:spPr>
        <p:txBody>
          <a:bodyPr/>
          <a:lstStyle>
            <a:lvl1pPr marL="236677" marR="0" indent="-236677" algn="l" defTabSz="1217188"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2300">
                <a:latin typeface="+mn-lt"/>
              </a:defRPr>
            </a:lvl1pPr>
            <a:lvl2pPr marL="473351" marR="0" indent="-236677"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2pPr>
            <a:lvl3pPr marL="718481" marR="0" indent="-245130"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3pPr>
            <a:lvl4pPr marL="955156" marR="0" indent="-236677"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4pPr>
            <a:lvl5pPr marL="1191831" marR="0" indent="-236677" algn="l" defTabSz="121718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300">
                <a:latin typeface="+mn-lt"/>
              </a:defRPr>
            </a:lvl5pPr>
            <a:lvl6pPr marL="1430621" indent="-238791">
              <a:lnSpc>
                <a:spcPct val="110000"/>
              </a:lnSpc>
              <a:buClr>
                <a:schemeClr val="tx1"/>
              </a:buClr>
              <a:buFont typeface="Symbol" panose="05050102010706020507" pitchFamily="18" charset="2"/>
              <a:buChar char="-"/>
              <a:defRPr sz="2000"/>
            </a:lvl6pPr>
            <a:lvl7pPr marL="1673635" indent="-243016">
              <a:lnSpc>
                <a:spcPct val="110000"/>
              </a:lnSpc>
              <a:buFont typeface="Symbol" panose="05050102010706020507" pitchFamily="18" charset="2"/>
              <a:buChar char="-"/>
              <a:defRPr sz="2000"/>
            </a:lvl7pPr>
            <a:lvl8pPr marL="1912423" indent="-238791">
              <a:lnSpc>
                <a:spcPct val="110000"/>
              </a:lnSpc>
              <a:buFont typeface="Symbol" panose="05050102010706020507" pitchFamily="18" charset="2"/>
              <a:buChar char="-"/>
              <a:defRPr sz="2000"/>
            </a:lvl8pPr>
            <a:lvl9pPr marL="2149100" indent="-236677">
              <a:lnSpc>
                <a:spcPct val="110000"/>
              </a:lnSpc>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endParaRPr kumimoji="0" lang="de-CH" sz="24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387218" y="1341442"/>
            <a:ext cx="5029427" cy="4679951"/>
          </a:xfrm>
        </p:spPr>
        <p:txBody>
          <a:bodyPr/>
          <a:lstStyle>
            <a:lvl1pPr marL="236677" indent="-236677">
              <a:buClr>
                <a:schemeClr val="tx1"/>
              </a:buClr>
              <a:buFont typeface="Arial" panose="020B0604020202020204" pitchFamily="34" charset="0"/>
              <a:buChar char="•"/>
              <a:defRPr sz="2300"/>
            </a:lvl1pPr>
            <a:lvl2pPr marL="473351" indent="-236677">
              <a:buSzPct val="100000"/>
              <a:buFont typeface="Symbol" panose="05050102010706020507" pitchFamily="18" charset="2"/>
              <a:buChar char="-"/>
              <a:defRPr sz="2300"/>
            </a:lvl2pPr>
            <a:lvl3pPr marL="718481" indent="-245130">
              <a:buFont typeface="Symbol" panose="05050102010706020507" pitchFamily="18" charset="2"/>
              <a:buChar char="-"/>
              <a:defRPr sz="2300"/>
            </a:lvl3pPr>
            <a:lvl4pPr marL="955156" indent="-236677">
              <a:buFont typeface="Symbol" panose="05050102010706020507" pitchFamily="18" charset="2"/>
              <a:buChar char="-"/>
              <a:defRPr sz="2300"/>
            </a:lvl4pPr>
            <a:lvl5pPr marL="1191831" indent="-236677">
              <a:buFont typeface="Symbol" panose="05050102010706020507" pitchFamily="18" charset="2"/>
              <a:buChar char="-"/>
              <a:defRPr sz="2300"/>
            </a:lvl5pPr>
            <a:lvl6pPr marL="1430621" indent="-238791">
              <a:buFont typeface="Symbol" panose="05050102010706020507" pitchFamily="18" charset="2"/>
              <a:buChar char="-"/>
              <a:defRPr sz="2000"/>
            </a:lvl6pPr>
            <a:lvl7pPr marL="1673635" indent="-243016">
              <a:buFont typeface="Symbol" panose="05050102010706020507" pitchFamily="18" charset="2"/>
              <a:buChar char="-"/>
              <a:defRPr sz="2000"/>
            </a:lvl7pPr>
            <a:lvl8pPr marL="1912423" indent="-238791">
              <a:buFont typeface="Symbol" panose="05050102010706020507" pitchFamily="18" charset="2"/>
              <a:buChar char="-"/>
              <a:defRPr sz="2000"/>
            </a:lvl8pPr>
            <a:lvl9pPr marL="2149100" indent="-236677">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15" name="Foliennummernplatzhalter 14"/>
          <p:cNvSpPr>
            <a:spLocks noGrp="1"/>
          </p:cNvSpPr>
          <p:nvPr>
            <p:ph type="sldNum" sz="quarter" idx="17"/>
          </p:nvPr>
        </p:nvSpPr>
        <p:spPr/>
        <p:txBody>
          <a:bodyPr/>
          <a:lstStyle/>
          <a:p>
            <a:pPr algn="r">
              <a:defRPr/>
            </a:pPr>
            <a:r>
              <a:rPr lang="de-DE" dirty="0"/>
              <a:t>Page </a:t>
            </a:r>
            <a:fld id="{EBC07571-3134-BB4B-B83F-1A9FE18D34F3}" type="slidenum">
              <a:rPr lang="de-DE" smtClean="0"/>
              <a:pPr algn="r">
                <a:defRPr/>
              </a:pPr>
              <a:t>‹N›</a:t>
            </a:fld>
            <a:endParaRPr lang="de-DE" dirty="0"/>
          </a:p>
        </p:txBody>
      </p:sp>
      <p:sp>
        <p:nvSpPr>
          <p:cNvPr id="16" name="Titel 15"/>
          <p:cNvSpPr>
            <a:spLocks noGrp="1"/>
          </p:cNvSpPr>
          <p:nvPr>
            <p:ph type="title"/>
          </p:nvPr>
        </p:nvSpPr>
        <p:spPr>
          <a:xfrm>
            <a:off x="2762763" y="288001"/>
            <a:ext cx="8921907" cy="508500"/>
          </a:xfrm>
        </p:spPr>
        <p:txBody>
          <a:bodyPr/>
          <a:lstStyle/>
          <a:p>
            <a:r>
              <a:rPr lang="de-DE"/>
              <a:t>Titelmasterformat durch Klicken bearbeiten</a:t>
            </a:r>
            <a:endParaRPr lang="en-GB" dirty="0"/>
          </a:p>
        </p:txBody>
      </p:sp>
      <p:sp>
        <p:nvSpPr>
          <p:cNvPr id="8" name="Inhaltsplatzhalter 10"/>
          <p:cNvSpPr>
            <a:spLocks noGrp="1"/>
          </p:cNvSpPr>
          <p:nvPr>
            <p:ph sz="quarter" idx="18" hasCustomPrompt="1"/>
          </p:nvPr>
        </p:nvSpPr>
        <p:spPr>
          <a:xfrm>
            <a:off x="6655237" y="1337875"/>
            <a:ext cx="5029427" cy="4679951"/>
          </a:xfrm>
        </p:spPr>
        <p:txBody>
          <a:bodyPr/>
          <a:lstStyle>
            <a:lvl1pPr marL="236677" indent="-236677">
              <a:buClr>
                <a:schemeClr val="tx1"/>
              </a:buClr>
              <a:buFont typeface="Arial" panose="020B0604020202020204" pitchFamily="34" charset="0"/>
              <a:buChar char="•"/>
              <a:defRPr sz="2300"/>
            </a:lvl1pPr>
            <a:lvl2pPr marL="473351" indent="-236677">
              <a:buSzPct val="100000"/>
              <a:buFont typeface="Symbol" panose="05050102010706020507" pitchFamily="18" charset="2"/>
              <a:buChar char="-"/>
              <a:defRPr sz="2300"/>
            </a:lvl2pPr>
            <a:lvl3pPr marL="718481" indent="-245130">
              <a:buFont typeface="Symbol" panose="05050102010706020507" pitchFamily="18" charset="2"/>
              <a:buChar char="-"/>
              <a:defRPr sz="2300"/>
            </a:lvl3pPr>
            <a:lvl4pPr marL="955156" indent="-236677">
              <a:buFont typeface="Symbol" panose="05050102010706020507" pitchFamily="18" charset="2"/>
              <a:buChar char="-"/>
              <a:defRPr sz="2300"/>
            </a:lvl4pPr>
            <a:lvl5pPr marL="1191831" indent="-236677">
              <a:buFont typeface="Symbol" panose="05050102010706020507" pitchFamily="18" charset="2"/>
              <a:buChar char="-"/>
              <a:defRPr sz="2300"/>
            </a:lvl5pPr>
            <a:lvl6pPr marL="1430621" indent="-238791">
              <a:buFont typeface="Symbol" panose="05050102010706020507" pitchFamily="18" charset="2"/>
              <a:buChar char="-"/>
              <a:defRPr sz="2000"/>
            </a:lvl6pPr>
            <a:lvl7pPr marL="1673635" indent="-243016">
              <a:buFont typeface="Symbol" panose="05050102010706020507" pitchFamily="18" charset="2"/>
              <a:buChar char="-"/>
              <a:defRPr sz="2000"/>
            </a:lvl7pPr>
            <a:lvl8pPr marL="1912423" indent="-238791">
              <a:buFont typeface="Symbol" panose="05050102010706020507" pitchFamily="18" charset="2"/>
              <a:buChar char="-"/>
              <a:defRPr sz="2000"/>
            </a:lvl8pPr>
            <a:lvl9pPr marL="2149100" indent="-236677">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zwei Inhalte (grau)">
    <p:spTree>
      <p:nvGrpSpPr>
        <p:cNvPr id="1" name=""/>
        <p:cNvGrpSpPr/>
        <p:nvPr/>
      </p:nvGrpSpPr>
      <p:grpSpPr>
        <a:xfrm>
          <a:off x="0" y="0"/>
          <a:ext cx="0" cy="0"/>
          <a:chOff x="0" y="0"/>
          <a:chExt cx="0" cy="0"/>
        </a:xfrm>
      </p:grpSpPr>
      <p:sp>
        <p:nvSpPr>
          <p:cNvPr id="10" name="Rechteck 9"/>
          <p:cNvSpPr/>
          <p:nvPr userDrawn="1"/>
        </p:nvSpPr>
        <p:spPr bwMode="auto">
          <a:xfrm>
            <a:off x="1100073" y="1412886"/>
            <a:ext cx="10728176"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121725" tIns="60862" rIns="121725" bIns="60862" numCol="1" rtlCol="0" anchor="t" anchorCtr="0" compatLnSpc="1">
            <a:prstTxWarp prst="textNoShape">
              <a:avLst/>
            </a:prstTxWarp>
          </a:bodyPr>
          <a:lstStyle/>
          <a:p>
            <a:pPr marL="0" marR="0" indent="0" algn="l" defTabSz="1217188"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dirty="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a:t>Page </a:t>
            </a:r>
            <a:fld id="{EBC07571-3134-BB4B-B83F-1A9FE18D34F3}" type="slidenum">
              <a:rPr lang="de-DE" smtClean="0"/>
              <a:pPr algn="r">
                <a:defRPr/>
              </a:pPr>
              <a:t>‹N›</a:t>
            </a:fld>
            <a:endParaRPr lang="de-DE" dirty="0"/>
          </a:p>
        </p:txBody>
      </p:sp>
      <p:sp>
        <p:nvSpPr>
          <p:cNvPr id="16" name="Titel 15"/>
          <p:cNvSpPr>
            <a:spLocks noGrp="1"/>
          </p:cNvSpPr>
          <p:nvPr>
            <p:ph type="title"/>
          </p:nvPr>
        </p:nvSpPr>
        <p:spPr>
          <a:xfrm>
            <a:off x="2762763" y="288001"/>
            <a:ext cx="8921907" cy="508500"/>
          </a:xfrm>
        </p:spPr>
        <p:txBody>
          <a:bodyPr/>
          <a:lstStyle/>
          <a:p>
            <a:r>
              <a:rPr lang="de-DE"/>
              <a:t>Titelmasterformat durch Klicken bearbeiten</a:t>
            </a:r>
            <a:endParaRPr lang="en-GB" dirty="0"/>
          </a:p>
        </p:txBody>
      </p:sp>
      <p:sp>
        <p:nvSpPr>
          <p:cNvPr id="17" name="Inhaltsplatzhalter 10"/>
          <p:cNvSpPr>
            <a:spLocks noGrp="1"/>
          </p:cNvSpPr>
          <p:nvPr>
            <p:ph sz="quarter" idx="18" hasCustomPrompt="1"/>
          </p:nvPr>
        </p:nvSpPr>
        <p:spPr>
          <a:xfrm>
            <a:off x="1248134" y="1449814"/>
            <a:ext cx="5029427" cy="4571585"/>
          </a:xfrm>
        </p:spPr>
        <p:txBody>
          <a:bodyPr/>
          <a:lstStyle>
            <a:lvl1pPr marL="236677" indent="-236677">
              <a:buClr>
                <a:schemeClr val="tx1"/>
              </a:buClr>
              <a:buFont typeface="Arial" panose="020B0604020202020204" pitchFamily="34" charset="0"/>
              <a:buChar char="•"/>
              <a:defRPr sz="2300"/>
            </a:lvl1pPr>
            <a:lvl2pPr marL="473351" indent="-236677">
              <a:buSzPct val="100000"/>
              <a:buFont typeface="Symbol" panose="05050102010706020507" pitchFamily="18" charset="2"/>
              <a:buChar char="-"/>
              <a:defRPr sz="2300"/>
            </a:lvl2pPr>
            <a:lvl3pPr marL="718481" indent="-245130">
              <a:buFont typeface="Symbol" panose="05050102010706020507" pitchFamily="18" charset="2"/>
              <a:buChar char="-"/>
              <a:defRPr sz="2300"/>
            </a:lvl3pPr>
            <a:lvl4pPr marL="955156" indent="-236677">
              <a:buFont typeface="Symbol" panose="05050102010706020507" pitchFamily="18" charset="2"/>
              <a:buChar char="-"/>
              <a:defRPr sz="2300"/>
            </a:lvl4pPr>
            <a:lvl5pPr marL="1191831" indent="-236677">
              <a:buFont typeface="Symbol" panose="05050102010706020507" pitchFamily="18" charset="2"/>
              <a:buChar char="-"/>
              <a:defRPr sz="2300"/>
            </a:lvl5pPr>
            <a:lvl6pPr marL="1430621" indent="-238791">
              <a:buFont typeface="Symbol" panose="05050102010706020507" pitchFamily="18" charset="2"/>
              <a:buChar char="-"/>
              <a:defRPr sz="2000"/>
            </a:lvl6pPr>
            <a:lvl7pPr marL="1673635" indent="-243016">
              <a:buFont typeface="Symbol" panose="05050102010706020507" pitchFamily="18" charset="2"/>
              <a:buChar char="-"/>
              <a:defRPr sz="2000"/>
            </a:lvl7pPr>
            <a:lvl8pPr marL="1912423" indent="-238791">
              <a:buFont typeface="Symbol" panose="05050102010706020507" pitchFamily="18" charset="2"/>
              <a:buChar char="-"/>
              <a:defRPr sz="2000"/>
            </a:lvl8pPr>
            <a:lvl9pPr marL="2149100" indent="-236677">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18" name="Inhaltsplatzhalter 10"/>
          <p:cNvSpPr>
            <a:spLocks noGrp="1"/>
          </p:cNvSpPr>
          <p:nvPr>
            <p:ph sz="quarter" idx="19" hasCustomPrompt="1"/>
          </p:nvPr>
        </p:nvSpPr>
        <p:spPr>
          <a:xfrm>
            <a:off x="6516153" y="1446237"/>
            <a:ext cx="5029427" cy="4575155"/>
          </a:xfrm>
        </p:spPr>
        <p:txBody>
          <a:bodyPr/>
          <a:lstStyle>
            <a:lvl1pPr marL="236677" indent="-236677">
              <a:buClr>
                <a:schemeClr val="tx1"/>
              </a:buClr>
              <a:buFont typeface="Arial" panose="020B0604020202020204" pitchFamily="34" charset="0"/>
              <a:buChar char="•"/>
              <a:defRPr sz="2300"/>
            </a:lvl1pPr>
            <a:lvl2pPr marL="473351" indent="-236677">
              <a:buSzPct val="100000"/>
              <a:buFont typeface="Symbol" panose="05050102010706020507" pitchFamily="18" charset="2"/>
              <a:buChar char="-"/>
              <a:defRPr sz="2300"/>
            </a:lvl2pPr>
            <a:lvl3pPr marL="718481" indent="-245130">
              <a:buFont typeface="Symbol" panose="05050102010706020507" pitchFamily="18" charset="2"/>
              <a:buChar char="-"/>
              <a:defRPr sz="2300"/>
            </a:lvl3pPr>
            <a:lvl4pPr marL="955156" indent="-236677">
              <a:buFont typeface="Symbol" panose="05050102010706020507" pitchFamily="18" charset="2"/>
              <a:buChar char="-"/>
              <a:defRPr sz="2300"/>
            </a:lvl4pPr>
            <a:lvl5pPr marL="1191831" indent="-236677">
              <a:buFont typeface="Symbol" panose="05050102010706020507" pitchFamily="18" charset="2"/>
              <a:buChar char="-"/>
              <a:defRPr sz="2300"/>
            </a:lvl5pPr>
            <a:lvl6pPr marL="1430621" indent="-238791">
              <a:buFont typeface="Symbol" panose="05050102010706020507" pitchFamily="18" charset="2"/>
              <a:buChar char="-"/>
              <a:defRPr sz="2000"/>
            </a:lvl6pPr>
            <a:lvl7pPr marL="1673635" indent="-243016">
              <a:buFont typeface="Symbol" panose="05050102010706020507" pitchFamily="18" charset="2"/>
              <a:buChar char="-"/>
              <a:defRPr sz="2000"/>
            </a:lvl7pPr>
            <a:lvl8pPr marL="1912423" indent="-238791">
              <a:buFont typeface="Symbol" panose="05050102010706020507" pitchFamily="18" charset="2"/>
              <a:buChar char="-"/>
              <a:defRPr sz="2000"/>
            </a:lvl8pPr>
            <a:lvl9pPr marL="2149100" indent="-236677">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2762763" y="288001"/>
            <a:ext cx="8921907" cy="508500"/>
          </a:xfrm>
        </p:spPr>
        <p:txBody>
          <a:bodyPr/>
          <a:lstStyle/>
          <a:p>
            <a:r>
              <a:rPr lang="de-DE"/>
              <a:t>Titelmasterformat durch Klicken bearbeiten</a:t>
            </a:r>
            <a:endParaRPr lang="en-GB" dirty="0"/>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‹N›</a:t>
            </a:fld>
            <a:endParaRPr lang="de-DE" dirty="0"/>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grau)">
    <p:spTree>
      <p:nvGrpSpPr>
        <p:cNvPr id="1" name=""/>
        <p:cNvGrpSpPr/>
        <p:nvPr/>
      </p:nvGrpSpPr>
      <p:grpSpPr>
        <a:xfrm>
          <a:off x="0" y="0"/>
          <a:ext cx="0" cy="0"/>
          <a:chOff x="0" y="0"/>
          <a:chExt cx="0" cy="0"/>
        </a:xfrm>
      </p:grpSpPr>
      <p:sp>
        <p:nvSpPr>
          <p:cNvPr id="2" name="Titel 1"/>
          <p:cNvSpPr>
            <a:spLocks noGrp="1"/>
          </p:cNvSpPr>
          <p:nvPr>
            <p:ph type="title"/>
          </p:nvPr>
        </p:nvSpPr>
        <p:spPr>
          <a:xfrm>
            <a:off x="2762763" y="288001"/>
            <a:ext cx="8921907" cy="508500"/>
          </a:xfrm>
        </p:spPr>
        <p:txBody>
          <a:bodyPr/>
          <a:lstStyle/>
          <a:p>
            <a:r>
              <a:rPr lang="de-DE"/>
              <a:t>Titelmasterformat durch Klicken bearbeiten</a:t>
            </a:r>
            <a:endParaRPr lang="en-GB" dirty="0"/>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‹N›</a:t>
            </a:fld>
            <a:endParaRPr lang="de-DE" dirty="0"/>
          </a:p>
        </p:txBody>
      </p:sp>
      <p:sp>
        <p:nvSpPr>
          <p:cNvPr id="7" name="Rechteck 6"/>
          <p:cNvSpPr/>
          <p:nvPr userDrawn="1"/>
        </p:nvSpPr>
        <p:spPr bwMode="auto">
          <a:xfrm>
            <a:off x="1100073" y="1412886"/>
            <a:ext cx="10728176"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121725" tIns="60862" rIns="121725" bIns="60862" numCol="1" rtlCol="0" anchor="t" anchorCtr="0" compatLnSpc="1">
            <a:prstTxWarp prst="textNoShape">
              <a:avLst/>
            </a:prstTxWarp>
          </a:bodyPr>
          <a:lstStyle/>
          <a:p>
            <a:pPr marL="0" marR="0" indent="0" algn="l" defTabSz="1217188"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 auf Bild (hoc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 t="13691" r="643" b="11426"/>
          <a:stretch/>
        </p:blipFill>
        <p:spPr bwMode="auto">
          <a:xfrm>
            <a:off x="1100066" y="1019814"/>
            <a:ext cx="11061773" cy="5577847"/>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‹N›</a:t>
            </a:fld>
            <a:endParaRPr lang="de-DE" dirty="0"/>
          </a:p>
        </p:txBody>
      </p:sp>
      <p:sp>
        <p:nvSpPr>
          <p:cNvPr id="12" name="Titel 11"/>
          <p:cNvSpPr>
            <a:spLocks noGrp="1"/>
          </p:cNvSpPr>
          <p:nvPr>
            <p:ph type="title"/>
          </p:nvPr>
        </p:nvSpPr>
        <p:spPr>
          <a:xfrm>
            <a:off x="2762763" y="288001"/>
            <a:ext cx="8921907" cy="508500"/>
          </a:xfrm>
        </p:spPr>
        <p:txBody>
          <a:bodyPr/>
          <a:lstStyle/>
          <a:p>
            <a:r>
              <a:rPr lang="de-DE"/>
              <a:t>Titelmasterformat durch Klicken bearbeiten</a:t>
            </a:r>
            <a:endParaRPr lang="en-GB" dirty="0"/>
          </a:p>
        </p:txBody>
      </p:sp>
      <p:sp>
        <p:nvSpPr>
          <p:cNvPr id="14" name="Textplatzhalter 13"/>
          <p:cNvSpPr>
            <a:spLocks noGrp="1"/>
          </p:cNvSpPr>
          <p:nvPr>
            <p:ph type="body" sz="quarter" idx="13"/>
          </p:nvPr>
        </p:nvSpPr>
        <p:spPr>
          <a:xfrm>
            <a:off x="1100056" y="1019823"/>
            <a:ext cx="3045397" cy="5577839"/>
          </a:xfrm>
          <a:solidFill>
            <a:schemeClr val="bg1">
              <a:alpha val="75000"/>
            </a:schemeClr>
          </a:solidFill>
        </p:spPr>
        <p:txBody>
          <a:bodyPr lIns="95846" tIns="575078" rIns="47923" bIns="47923" anchor="t" anchorCtr="0"/>
          <a:lstStyle>
            <a:lvl1pPr marL="236677" indent="-236677">
              <a:lnSpc>
                <a:spcPct val="110000"/>
              </a:lnSpc>
              <a:spcAft>
                <a:spcPts val="0"/>
              </a:spcAft>
              <a:buFont typeface="Arial" panose="020B0604020202020204" pitchFamily="34" charset="0"/>
              <a:buChar char="•"/>
              <a:defRPr sz="2300"/>
            </a:lvl1pPr>
            <a:lvl2pPr>
              <a:lnSpc>
                <a:spcPct val="110000"/>
              </a:lnSpc>
              <a:spcBef>
                <a:spcPts val="0"/>
              </a:spcBef>
              <a:spcAft>
                <a:spcPts val="0"/>
              </a:spcAft>
              <a:defRPr sz="2300"/>
            </a:lvl2pPr>
            <a:lvl3pPr>
              <a:lnSpc>
                <a:spcPct val="110000"/>
              </a:lnSpc>
              <a:spcBef>
                <a:spcPts val="0"/>
              </a:spcBef>
              <a:spcAft>
                <a:spcPts val="0"/>
              </a:spcAft>
              <a:defRPr sz="2300"/>
            </a:lvl3pPr>
            <a:lvl4pPr>
              <a:lnSpc>
                <a:spcPct val="110000"/>
              </a:lnSpc>
              <a:spcBef>
                <a:spcPts val="0"/>
              </a:spcBef>
              <a:spcAft>
                <a:spcPts val="0"/>
              </a:spcAft>
              <a:defRPr sz="2300"/>
            </a:lvl4pPr>
            <a:lvl5pPr>
              <a:lnSpc>
                <a:spcPct val="110000"/>
              </a:lnSpc>
              <a:spcBef>
                <a:spcPts val="0"/>
              </a:spcBef>
              <a:spcAft>
                <a:spcPts val="0"/>
              </a:spcAft>
              <a:defRPr sz="23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099958" y="285757"/>
            <a:ext cx="1350251" cy="48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6" y="1019813"/>
            <a:ext cx="861863" cy="864000"/>
          </a:xfrm>
          <a:prstGeom prst="rect">
            <a:avLst/>
          </a:prstGeom>
          <a:solidFill>
            <a:srgbClr val="B9B9B9"/>
          </a:solidFill>
          <a:ln>
            <a:noFill/>
          </a:ln>
        </p:spPr>
        <p:txBody>
          <a:bodyPr lIns="121725" tIns="60862" rIns="121725" bIns="60862"/>
          <a:lstStyle/>
          <a:p>
            <a:pPr>
              <a:spcBef>
                <a:spcPct val="0"/>
              </a:spcBef>
            </a:pPr>
            <a:endParaRPr lang="de-DE" sz="3200" dirty="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595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762763" y="288001"/>
            <a:ext cx="8921907" cy="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CH" noProof="0" dirty="0"/>
              <a:t>Folientitel eingeben</a:t>
            </a:r>
          </a:p>
        </p:txBody>
      </p:sp>
      <p:sp>
        <p:nvSpPr>
          <p:cNvPr id="18" name="Foliennummernplatzhalter 5"/>
          <p:cNvSpPr>
            <a:spLocks noGrp="1"/>
          </p:cNvSpPr>
          <p:nvPr>
            <p:ph type="sldNum" sz="quarter" idx="4"/>
          </p:nvPr>
        </p:nvSpPr>
        <p:spPr>
          <a:xfrm>
            <a:off x="10914680" y="6624000"/>
            <a:ext cx="765757" cy="196851"/>
          </a:xfrm>
          <a:prstGeom prst="rect">
            <a:avLst/>
          </a:prstGeom>
        </p:spPr>
        <p:txBody>
          <a:bodyPr vert="horz" wrap="square" lIns="0" tIns="0" rIns="0" bIns="0" numCol="1" anchor="t" anchorCtr="0" compatLnSpc="1">
            <a:prstTxWarp prst="textNoShape">
              <a:avLst/>
            </a:prstTxWarp>
          </a:bodyPr>
          <a:lstStyle>
            <a:lvl1pPr>
              <a:spcBef>
                <a:spcPct val="0"/>
              </a:spcBef>
              <a:defRPr sz="1100" smtClean="0">
                <a:latin typeface="+mn-lt"/>
              </a:defRPr>
            </a:lvl1pPr>
          </a:lstStyle>
          <a:p>
            <a:pPr algn="r">
              <a:defRPr/>
            </a:pPr>
            <a:r>
              <a:rPr lang="de-DE" dirty="0"/>
              <a:t>Page </a:t>
            </a:r>
            <a:fld id="{EBC07571-3134-BB4B-B83F-1A9FE18D34F3}" type="slidenum">
              <a:rPr lang="de-DE" smtClean="0"/>
              <a:pPr algn="r">
                <a:defRPr/>
              </a:pPr>
              <a:t>‹N›</a:t>
            </a:fld>
            <a:endParaRPr lang="de-DE" dirty="0"/>
          </a:p>
        </p:txBody>
      </p:sp>
      <p:sp>
        <p:nvSpPr>
          <p:cNvPr id="6" name="Rechteck 12"/>
          <p:cNvSpPr>
            <a:spLocks noChangeArrowheads="1"/>
          </p:cNvSpPr>
          <p:nvPr/>
        </p:nvSpPr>
        <p:spPr bwMode="auto">
          <a:xfrm>
            <a:off x="16" y="1412879"/>
            <a:ext cx="813981" cy="816000"/>
          </a:xfrm>
          <a:prstGeom prst="rect">
            <a:avLst/>
          </a:prstGeom>
          <a:solidFill>
            <a:srgbClr val="B9B9B9"/>
          </a:solidFill>
          <a:ln>
            <a:noFill/>
          </a:ln>
        </p:spPr>
        <p:txBody>
          <a:bodyPr lIns="121725" tIns="60862" rIns="121725" bIns="60862"/>
          <a:lstStyle/>
          <a:p>
            <a:pPr>
              <a:spcBef>
                <a:spcPct val="0"/>
              </a:spcBef>
            </a:pPr>
            <a:endParaRPr lang="de-DE" sz="3200" dirty="0">
              <a:latin typeface="Times" charset="0"/>
            </a:endParaRPr>
          </a:p>
        </p:txBody>
      </p:sp>
      <p:sp>
        <p:nvSpPr>
          <p:cNvPr id="2" name="Textplatzhalter 1"/>
          <p:cNvSpPr>
            <a:spLocks noGrp="1"/>
          </p:cNvSpPr>
          <p:nvPr>
            <p:ph type="body" idx="1"/>
          </p:nvPr>
        </p:nvSpPr>
        <p:spPr>
          <a:xfrm>
            <a:off x="1387227" y="1341443"/>
            <a:ext cx="10297444" cy="4679951"/>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pic>
        <p:nvPicPr>
          <p:cNvPr id="8" name="Bild 14" descr="PSI-Logo_narrow_30k.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1101269" y="285757"/>
            <a:ext cx="1350251" cy="48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Lst>
  <p:transition spd="med"/>
  <p:hf hdr="0"/>
  <p:txStyles>
    <p:titleStyle>
      <a:lvl1pPr algn="l" rtl="0" eaLnBrk="1" fontAlgn="base" hangingPunct="1">
        <a:spcBef>
          <a:spcPct val="0"/>
        </a:spcBef>
        <a:spcAft>
          <a:spcPct val="0"/>
        </a:spcAft>
        <a:defRPr sz="3200" kern="1000" spc="0">
          <a:solidFill>
            <a:srgbClr val="686868"/>
          </a:solidFill>
          <a:latin typeface="+mj-lt"/>
          <a:ea typeface="+mj-ea"/>
          <a:cs typeface="+mj-cs"/>
        </a:defRPr>
      </a:lvl1pPr>
      <a:lvl2pPr algn="l" rtl="0" eaLnBrk="1" fontAlgn="base" hangingPunct="1">
        <a:spcBef>
          <a:spcPct val="0"/>
        </a:spcBef>
        <a:spcAft>
          <a:spcPct val="0"/>
        </a:spcAft>
        <a:defRPr sz="33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33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33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3300">
          <a:solidFill>
            <a:srgbClr val="505150"/>
          </a:solidFill>
          <a:latin typeface="Georgia" charset="0"/>
          <a:ea typeface="ヒラギノ角ゴ Pro W3" pitchFamily="-108" charset="-128"/>
          <a:cs typeface="ヒラギノ角ゴ Pro W3" pitchFamily="-108" charset="-128"/>
        </a:defRPr>
      </a:lvl5pPr>
      <a:lvl6pPr marL="608595" algn="l" rtl="0" eaLnBrk="1" fontAlgn="base" hangingPunct="1">
        <a:spcBef>
          <a:spcPct val="0"/>
        </a:spcBef>
        <a:spcAft>
          <a:spcPct val="0"/>
        </a:spcAft>
        <a:defRPr sz="4300" b="1">
          <a:solidFill>
            <a:schemeClr val="tx2"/>
          </a:solidFill>
          <a:latin typeface="Arial Narrow" pitchFamily="34" charset="0"/>
        </a:defRPr>
      </a:lvl6pPr>
      <a:lvl7pPr marL="1217188" algn="l" rtl="0" eaLnBrk="1" fontAlgn="base" hangingPunct="1">
        <a:spcBef>
          <a:spcPct val="0"/>
        </a:spcBef>
        <a:spcAft>
          <a:spcPct val="0"/>
        </a:spcAft>
        <a:defRPr sz="4300" b="1">
          <a:solidFill>
            <a:schemeClr val="tx2"/>
          </a:solidFill>
          <a:latin typeface="Arial Narrow" pitchFamily="34" charset="0"/>
        </a:defRPr>
      </a:lvl7pPr>
      <a:lvl8pPr marL="1825783" algn="l" rtl="0" eaLnBrk="1" fontAlgn="base" hangingPunct="1">
        <a:spcBef>
          <a:spcPct val="0"/>
        </a:spcBef>
        <a:spcAft>
          <a:spcPct val="0"/>
        </a:spcAft>
        <a:defRPr sz="4300" b="1">
          <a:solidFill>
            <a:schemeClr val="tx2"/>
          </a:solidFill>
          <a:latin typeface="Arial Narrow" pitchFamily="34" charset="0"/>
        </a:defRPr>
      </a:lvl8pPr>
      <a:lvl9pPr marL="2434377" algn="l" rtl="0" eaLnBrk="1" fontAlgn="base" hangingPunct="1">
        <a:spcBef>
          <a:spcPct val="0"/>
        </a:spcBef>
        <a:spcAft>
          <a:spcPct val="0"/>
        </a:spcAft>
        <a:defRPr sz="4300" b="1">
          <a:solidFill>
            <a:schemeClr val="tx2"/>
          </a:solidFill>
          <a:latin typeface="Arial Narrow" pitchFamily="34" charset="0"/>
        </a:defRPr>
      </a:lvl9pPr>
    </p:titleStyle>
    <p:bodyStyle>
      <a:lvl1pPr marL="236677" indent="-236677" algn="l" rtl="0" eaLnBrk="1" fontAlgn="base" hangingPunct="1">
        <a:lnSpc>
          <a:spcPct val="110000"/>
        </a:lnSpc>
        <a:spcBef>
          <a:spcPct val="0"/>
        </a:spcBef>
        <a:spcAft>
          <a:spcPct val="0"/>
        </a:spcAft>
        <a:buClr>
          <a:schemeClr val="tx1"/>
        </a:buClr>
        <a:buFont typeface="Arial" panose="020B0604020202020204" pitchFamily="34" charset="0"/>
        <a:buChar char="•"/>
        <a:defRPr sz="2300" kern="1200" spc="0" baseline="0">
          <a:solidFill>
            <a:schemeClr val="tx1"/>
          </a:solidFill>
          <a:latin typeface="+mn-lt"/>
          <a:ea typeface="+mn-ea"/>
          <a:cs typeface="+mn-cs"/>
        </a:defRPr>
      </a:lvl1pPr>
      <a:lvl2pPr marL="473351" indent="-236677"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2300" kern="1200" spc="0" baseline="0">
          <a:solidFill>
            <a:schemeClr val="tx1"/>
          </a:solidFill>
          <a:latin typeface="+mn-lt"/>
          <a:ea typeface="+mn-ea"/>
          <a:cs typeface="+mn-cs"/>
        </a:defRPr>
      </a:lvl2pPr>
      <a:lvl3pPr marL="473351" indent="245130" algn="l" rtl="0" eaLnBrk="1" fontAlgn="base" hangingPunct="1">
        <a:lnSpc>
          <a:spcPct val="110000"/>
        </a:lnSpc>
        <a:spcBef>
          <a:spcPct val="0"/>
        </a:spcBef>
        <a:spcAft>
          <a:spcPct val="0"/>
        </a:spcAft>
        <a:buFont typeface="Symbol" panose="05050102010706020507" pitchFamily="18" charset="2"/>
        <a:buChar char="-"/>
        <a:defRPr sz="2300" spc="0" baseline="0">
          <a:solidFill>
            <a:schemeClr val="tx1"/>
          </a:solidFill>
          <a:latin typeface="+mn-lt"/>
          <a:ea typeface="ＭＳ Ｐゴシック" charset="-128"/>
          <a:cs typeface="ＭＳ Ｐゴシック" charset="-128"/>
        </a:defRPr>
      </a:lvl3pPr>
      <a:lvl4pPr marL="955156" indent="-236677" algn="l" rtl="0" eaLnBrk="1" fontAlgn="base" hangingPunct="1">
        <a:lnSpc>
          <a:spcPct val="110000"/>
        </a:lnSpc>
        <a:spcBef>
          <a:spcPct val="0"/>
        </a:spcBef>
        <a:spcAft>
          <a:spcPct val="0"/>
        </a:spcAft>
        <a:buFont typeface="Symbol" panose="05050102010706020507" pitchFamily="18" charset="2"/>
        <a:buChar char="-"/>
        <a:defRPr sz="2300" kern="1200" spc="0" baseline="0">
          <a:solidFill>
            <a:schemeClr val="tx1"/>
          </a:solidFill>
          <a:latin typeface="+mn-lt"/>
          <a:ea typeface="ＭＳ Ｐゴシック" charset="0"/>
          <a:cs typeface="ＭＳ Ｐゴシック" charset="0"/>
        </a:defRPr>
      </a:lvl4pPr>
      <a:lvl5pPr marL="1191831" indent="-236677" algn="l" rtl="0" eaLnBrk="1" fontAlgn="base" hangingPunct="1">
        <a:lnSpc>
          <a:spcPct val="110000"/>
        </a:lnSpc>
        <a:spcBef>
          <a:spcPct val="0"/>
        </a:spcBef>
        <a:spcAft>
          <a:spcPct val="0"/>
        </a:spcAft>
        <a:buFont typeface="Symbol" panose="05050102010706020507" pitchFamily="18" charset="2"/>
        <a:buChar char="-"/>
        <a:defRPr sz="2300" kern="1200" spc="0" baseline="0">
          <a:solidFill>
            <a:schemeClr val="tx1"/>
          </a:solidFill>
          <a:latin typeface="+mn-lt"/>
          <a:ea typeface="+mn-ea"/>
          <a:cs typeface="ＭＳ Ｐゴシック" charset="0"/>
        </a:defRPr>
      </a:lvl5pPr>
      <a:lvl6pPr marL="1430621" indent="-238791" algn="l" rtl="0" eaLnBrk="1" fontAlgn="base" hangingPunct="1">
        <a:lnSpc>
          <a:spcPct val="110000"/>
        </a:lnSpc>
        <a:spcBef>
          <a:spcPct val="0"/>
        </a:spcBef>
        <a:spcAft>
          <a:spcPct val="0"/>
        </a:spcAft>
        <a:buFont typeface="Symbol" panose="05050102010706020507" pitchFamily="18" charset="2"/>
        <a:buChar char="-"/>
        <a:defRPr sz="2300">
          <a:solidFill>
            <a:schemeClr val="tx1"/>
          </a:solidFill>
          <a:latin typeface="+mn-lt"/>
          <a:ea typeface="+mn-ea"/>
        </a:defRPr>
      </a:lvl6pPr>
      <a:lvl7pPr marL="1673635" indent="-243016" algn="l" rtl="0" eaLnBrk="1" fontAlgn="base" hangingPunct="1">
        <a:lnSpc>
          <a:spcPct val="110000"/>
        </a:lnSpc>
        <a:spcBef>
          <a:spcPct val="0"/>
        </a:spcBef>
        <a:spcAft>
          <a:spcPct val="0"/>
        </a:spcAft>
        <a:buFont typeface="Symbol" panose="05050102010706020507" pitchFamily="18" charset="2"/>
        <a:buChar char="-"/>
        <a:defRPr sz="2300">
          <a:solidFill>
            <a:schemeClr val="tx1"/>
          </a:solidFill>
          <a:latin typeface="+mn-lt"/>
          <a:ea typeface="+mn-ea"/>
        </a:defRPr>
      </a:lvl7pPr>
      <a:lvl8pPr marL="1912423" indent="-238791" algn="l" rtl="0" eaLnBrk="1" fontAlgn="base" hangingPunct="1">
        <a:lnSpc>
          <a:spcPct val="110000"/>
        </a:lnSpc>
        <a:spcBef>
          <a:spcPct val="0"/>
        </a:spcBef>
        <a:spcAft>
          <a:spcPct val="0"/>
        </a:spcAft>
        <a:buFont typeface="Symbol" panose="05050102010706020507" pitchFamily="18" charset="2"/>
        <a:buChar char="-"/>
        <a:defRPr sz="2300">
          <a:solidFill>
            <a:schemeClr val="tx1"/>
          </a:solidFill>
          <a:latin typeface="+mn-lt"/>
          <a:ea typeface="+mn-ea"/>
        </a:defRPr>
      </a:lvl8pPr>
      <a:lvl9pPr marL="2149100" indent="-236677" algn="l" rtl="0" eaLnBrk="1" fontAlgn="base" hangingPunct="1">
        <a:lnSpc>
          <a:spcPct val="110000"/>
        </a:lnSpc>
        <a:spcBef>
          <a:spcPct val="0"/>
        </a:spcBef>
        <a:spcAft>
          <a:spcPct val="0"/>
        </a:spcAft>
        <a:buFont typeface="Symbol" panose="05050102010706020507" pitchFamily="18" charset="2"/>
        <a:buChar char="-"/>
        <a:defRPr sz="2300">
          <a:solidFill>
            <a:schemeClr val="tx1"/>
          </a:solidFill>
          <a:latin typeface="+mn-lt"/>
          <a:ea typeface="+mn-ea"/>
        </a:defRPr>
      </a:lvl9pPr>
    </p:bodyStyle>
    <p:otherStyle>
      <a:defPPr>
        <a:defRPr lang="de-DE"/>
      </a:defPPr>
      <a:lvl1pPr marL="0" algn="l" defTabSz="608595" rtl="0" eaLnBrk="1" latinLnBrk="0" hangingPunct="1">
        <a:defRPr sz="2400" kern="1200">
          <a:solidFill>
            <a:schemeClr val="tx1"/>
          </a:solidFill>
          <a:latin typeface="+mn-lt"/>
          <a:ea typeface="+mn-ea"/>
          <a:cs typeface="+mn-cs"/>
        </a:defRPr>
      </a:lvl1pPr>
      <a:lvl2pPr marL="608595" algn="l" defTabSz="608595" rtl="0" eaLnBrk="1" latinLnBrk="0" hangingPunct="1">
        <a:defRPr sz="2400" kern="1200">
          <a:solidFill>
            <a:schemeClr val="tx1"/>
          </a:solidFill>
          <a:latin typeface="+mn-lt"/>
          <a:ea typeface="+mn-ea"/>
          <a:cs typeface="+mn-cs"/>
        </a:defRPr>
      </a:lvl2pPr>
      <a:lvl3pPr marL="1217188" algn="l" defTabSz="608595" rtl="0" eaLnBrk="1" latinLnBrk="0" hangingPunct="1">
        <a:defRPr sz="2400" kern="1200">
          <a:solidFill>
            <a:schemeClr val="tx1"/>
          </a:solidFill>
          <a:latin typeface="+mn-lt"/>
          <a:ea typeface="+mn-ea"/>
          <a:cs typeface="+mn-cs"/>
        </a:defRPr>
      </a:lvl3pPr>
      <a:lvl4pPr marL="1825783" algn="l" defTabSz="608595" rtl="0" eaLnBrk="1" latinLnBrk="0" hangingPunct="1">
        <a:defRPr sz="2400" kern="1200">
          <a:solidFill>
            <a:schemeClr val="tx1"/>
          </a:solidFill>
          <a:latin typeface="+mn-lt"/>
          <a:ea typeface="+mn-ea"/>
          <a:cs typeface="+mn-cs"/>
        </a:defRPr>
      </a:lvl4pPr>
      <a:lvl5pPr marL="2434377" algn="l" defTabSz="608595" rtl="0" eaLnBrk="1" latinLnBrk="0" hangingPunct="1">
        <a:defRPr sz="2400" kern="1200">
          <a:solidFill>
            <a:schemeClr val="tx1"/>
          </a:solidFill>
          <a:latin typeface="+mn-lt"/>
          <a:ea typeface="+mn-ea"/>
          <a:cs typeface="+mn-cs"/>
        </a:defRPr>
      </a:lvl5pPr>
      <a:lvl6pPr marL="3042971" algn="l" defTabSz="608595" rtl="0" eaLnBrk="1" latinLnBrk="0" hangingPunct="1">
        <a:defRPr sz="2400" kern="1200">
          <a:solidFill>
            <a:schemeClr val="tx1"/>
          </a:solidFill>
          <a:latin typeface="+mn-lt"/>
          <a:ea typeface="+mn-ea"/>
          <a:cs typeface="+mn-cs"/>
        </a:defRPr>
      </a:lvl6pPr>
      <a:lvl7pPr marL="3651564" algn="l" defTabSz="608595" rtl="0" eaLnBrk="1" latinLnBrk="0" hangingPunct="1">
        <a:defRPr sz="2400" kern="1200">
          <a:solidFill>
            <a:schemeClr val="tx1"/>
          </a:solidFill>
          <a:latin typeface="+mn-lt"/>
          <a:ea typeface="+mn-ea"/>
          <a:cs typeface="+mn-cs"/>
        </a:defRPr>
      </a:lvl7pPr>
      <a:lvl8pPr marL="4260159" algn="l" defTabSz="608595" rtl="0" eaLnBrk="1" latinLnBrk="0" hangingPunct="1">
        <a:defRPr sz="2400" kern="1200">
          <a:solidFill>
            <a:schemeClr val="tx1"/>
          </a:solidFill>
          <a:latin typeface="+mn-lt"/>
          <a:ea typeface="+mn-ea"/>
          <a:cs typeface="+mn-cs"/>
        </a:defRPr>
      </a:lvl8pPr>
      <a:lvl9pPr marL="4868755" algn="l" defTabSz="60859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Owner\AppData\Local\Microsoft\Windows\Temporary Internet Files\Content.IE5\18X3X63O\MP900439472[1].jpg"/>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19667"/>
          <a:stretch/>
        </p:blipFill>
        <p:spPr bwMode="auto">
          <a:xfrm>
            <a:off x="-1389" y="0"/>
            <a:ext cx="12163227" cy="6903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22107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914400" rtl="0" eaLnBrk="1" latinLnBrk="0" hangingPunct="1">
        <a:spcBef>
          <a:spcPct val="0"/>
        </a:spcBef>
        <a:buNone/>
        <a:defRPr sz="4400" b="0" kern="1200">
          <a:solidFill>
            <a:schemeClr val="bg1"/>
          </a:solidFill>
          <a:latin typeface="Segoe Print"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bg1"/>
          </a:solidFill>
          <a:latin typeface="Segoe Print" pitchFamily="2" charset="0"/>
          <a:ea typeface="+mn-ea"/>
          <a:cs typeface="+mn-cs"/>
        </a:defRPr>
      </a:lvl1pPr>
      <a:lvl2pPr marL="742950" indent="-285750" algn="l" defTabSz="914400" rtl="0" eaLnBrk="1" latinLnBrk="0" hangingPunct="1">
        <a:spcBef>
          <a:spcPct val="20000"/>
        </a:spcBef>
        <a:buFont typeface="Arial" pitchFamily="34" charset="0"/>
        <a:buChar char="–"/>
        <a:defRPr sz="2800" b="0" kern="1200">
          <a:solidFill>
            <a:schemeClr val="bg1"/>
          </a:solidFill>
          <a:latin typeface="Segoe Print" pitchFamily="2" charset="0"/>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bg1"/>
          </a:solidFill>
          <a:latin typeface="Segoe Print" pitchFamily="2" charset="0"/>
          <a:ea typeface="+mn-ea"/>
          <a:cs typeface="+mn-cs"/>
        </a:defRPr>
      </a:lvl3pPr>
      <a:lvl4pPr marL="1600200" indent="-228600" algn="l" defTabSz="914400" rtl="0" eaLnBrk="1" latinLnBrk="0" hangingPunct="1">
        <a:spcBef>
          <a:spcPct val="20000"/>
        </a:spcBef>
        <a:buFont typeface="Arial" pitchFamily="34" charset="0"/>
        <a:buChar char="–"/>
        <a:defRPr sz="2000" b="0" kern="1200">
          <a:solidFill>
            <a:schemeClr val="bg1"/>
          </a:solidFill>
          <a:latin typeface="Segoe Print" pitchFamily="2" charset="0"/>
          <a:ea typeface="+mn-ea"/>
          <a:cs typeface="+mn-cs"/>
        </a:defRPr>
      </a:lvl4pPr>
      <a:lvl5pPr marL="2057400" indent="-228600" algn="l" defTabSz="914400" rtl="0" eaLnBrk="1" latinLnBrk="0" hangingPunct="1">
        <a:spcBef>
          <a:spcPct val="20000"/>
        </a:spcBef>
        <a:buFont typeface="Arial" pitchFamily="34" charset="0"/>
        <a:buChar char="»"/>
        <a:defRPr sz="2000" b="0" kern="1200">
          <a:solidFill>
            <a:schemeClr val="bg1"/>
          </a:solidFill>
          <a:latin typeface="Segoe Print"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4.jp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25.png"/><Relationship Id="rId4" Type="http://schemas.openxmlformats.org/officeDocument/2006/relationships/image" Target="../media/image260.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10.png"/><Relationship Id="rId5" Type="http://schemas.openxmlformats.org/officeDocument/2006/relationships/image" Target="../media/image310.png"/><Relationship Id="rId10" Type="http://schemas.openxmlformats.org/officeDocument/2006/relationships/image" Target="../media/image36.jpeg"/><Relationship Id="rId4" Type="http://schemas.openxmlformats.org/officeDocument/2006/relationships/image" Target="../media/image34.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10.png"/><Relationship Id="rId5" Type="http://schemas.openxmlformats.org/officeDocument/2006/relationships/image" Target="../media/image310.png"/><Relationship Id="rId10" Type="http://schemas.openxmlformats.org/officeDocument/2006/relationships/image" Target="../media/image36.jpeg"/><Relationship Id="rId4" Type="http://schemas.openxmlformats.org/officeDocument/2006/relationships/image" Target="../media/image34.png"/><Relationship Id="rId9" Type="http://schemas.openxmlformats.org/officeDocument/2006/relationships/image" Target="../media/image90.png"/><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Tq5-inrws6k?feature=oembed" TargetMode="Externa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6.png"/><Relationship Id="rId12" Type="http://schemas.microsoft.com/office/2007/relationships/hdphoto" Target="../media/hdphoto3.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68.pn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5.png"/><Relationship Id="rId7" Type="http://schemas.openxmlformats.org/officeDocument/2006/relationships/image" Target="../media/image700.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690.png"/><Relationship Id="rId5" Type="http://schemas.openxmlformats.org/officeDocument/2006/relationships/image" Target="../media/image87.png"/><Relationship Id="rId10" Type="http://schemas.openxmlformats.org/officeDocument/2006/relationships/image" Target="../media/image73.png"/><Relationship Id="rId4" Type="http://schemas.openxmlformats.org/officeDocument/2006/relationships/image" Target="../media/image86.png"/><Relationship Id="rId9"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6.png"/><Relationship Id="rId12"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0.xml"/><Relationship Id="rId11" Type="http://schemas.openxmlformats.org/officeDocument/2006/relationships/image" Target="../media/image74.png"/><Relationship Id="rId15" Type="http://schemas.openxmlformats.org/officeDocument/2006/relationships/image" Target="../media/image78.png"/><Relationship Id="rId10" Type="http://schemas.openxmlformats.org/officeDocument/2006/relationships/image" Target="../media/image87.png"/><Relationship Id="rId9" Type="http://schemas.openxmlformats.org/officeDocument/2006/relationships/image" Target="../media/image86.png"/><Relationship Id="rId1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9.png"/><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08.jpeg"/><Relationship Id="rId7" Type="http://schemas.openxmlformats.org/officeDocument/2006/relationships/image" Target="../media/image13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2.tif"/><Relationship Id="rId5" Type="http://schemas.openxmlformats.org/officeDocument/2006/relationships/image" Target="../media/image111.png"/><Relationship Id="rId4" Type="http://schemas.openxmlformats.org/officeDocument/2006/relationships/image" Target="../media/image109.png"/><Relationship Id="rId9"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54.png"/><Relationship Id="rId3" Type="http://schemas.openxmlformats.org/officeDocument/2006/relationships/image" Target="../media/image115.gif"/><Relationship Id="rId7" Type="http://schemas.openxmlformats.org/officeDocument/2006/relationships/image" Target="../media/image119.tiff"/><Relationship Id="rId12"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8.tiff"/><Relationship Id="rId11" Type="http://schemas.openxmlformats.org/officeDocument/2006/relationships/image" Target="../media/image152.png"/><Relationship Id="rId5" Type="http://schemas.openxmlformats.org/officeDocument/2006/relationships/image" Target="../media/image117.tiff"/><Relationship Id="rId10" Type="http://schemas.openxmlformats.org/officeDocument/2006/relationships/image" Target="../media/image122.tiff"/><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55.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44.tif"/><Relationship Id="rId3" Type="http://schemas.openxmlformats.org/officeDocument/2006/relationships/image" Target="../media/image139.tiff"/><Relationship Id="rId7" Type="http://schemas.openxmlformats.org/officeDocument/2006/relationships/image" Target="../media/image143.tif"/><Relationship Id="rId2" Type="http://schemas.openxmlformats.org/officeDocument/2006/relationships/image" Target="../media/image138.emf"/><Relationship Id="rId1" Type="http://schemas.openxmlformats.org/officeDocument/2006/relationships/slideLayout" Target="../slideLayouts/slideLayout2.xml"/><Relationship Id="rId6" Type="http://schemas.openxmlformats.org/officeDocument/2006/relationships/image" Target="../media/image142.tif"/><Relationship Id="rId5" Type="http://schemas.openxmlformats.org/officeDocument/2006/relationships/image" Target="../media/image141.tiff"/><Relationship Id="rId4" Type="http://schemas.openxmlformats.org/officeDocument/2006/relationships/image" Target="../media/image140.tiff"/></Relationships>
</file>

<file path=ppt/slides/_rels/slide7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47.png"/><Relationship Id="rId7" Type="http://schemas.openxmlformats.org/officeDocument/2006/relationships/image" Target="../media/image151.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4.tif"/><Relationship Id="rId7" Type="http://schemas.openxmlformats.org/officeDocument/2006/relationships/image" Target="../media/image165.png"/><Relationship Id="rId2" Type="http://schemas.openxmlformats.org/officeDocument/2006/relationships/image" Target="../media/image163.tif"/><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600.png"/></Relationships>
</file>

<file path=ppt/slides/_rels/slide8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4.tif"/></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88.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18" Type="http://schemas.openxmlformats.org/officeDocument/2006/relationships/image" Target="../media/image188.png"/><Relationship Id="rId26" Type="http://schemas.openxmlformats.org/officeDocument/2006/relationships/image" Target="../media/image196.png"/><Relationship Id="rId3" Type="http://schemas.openxmlformats.org/officeDocument/2006/relationships/diagramData" Target="../diagrams/data1.xml"/><Relationship Id="rId21" Type="http://schemas.openxmlformats.org/officeDocument/2006/relationships/image" Target="../media/image191.svg"/><Relationship Id="rId7" Type="http://schemas.microsoft.com/office/2007/relationships/diagramDrawing" Target="../diagrams/drawing1.xml"/><Relationship Id="rId12" Type="http://schemas.openxmlformats.org/officeDocument/2006/relationships/image" Target="../media/image182.png"/><Relationship Id="rId17" Type="http://schemas.openxmlformats.org/officeDocument/2006/relationships/image" Target="../media/image187.svg"/><Relationship Id="rId25" Type="http://schemas.openxmlformats.org/officeDocument/2006/relationships/image" Target="../media/image195.svg"/><Relationship Id="rId2" Type="http://schemas.openxmlformats.org/officeDocument/2006/relationships/notesSlide" Target="../notesSlides/notesSlide51.xml"/><Relationship Id="rId16" Type="http://schemas.openxmlformats.org/officeDocument/2006/relationships/image" Target="../media/image186.png"/><Relationship Id="rId20"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1.svg"/><Relationship Id="rId24" Type="http://schemas.openxmlformats.org/officeDocument/2006/relationships/image" Target="../media/image194.png"/><Relationship Id="rId5" Type="http://schemas.openxmlformats.org/officeDocument/2006/relationships/diagramQuickStyle" Target="../diagrams/quickStyle1.xml"/><Relationship Id="rId15" Type="http://schemas.openxmlformats.org/officeDocument/2006/relationships/image" Target="../media/image185.svg"/><Relationship Id="rId23" Type="http://schemas.openxmlformats.org/officeDocument/2006/relationships/image" Target="../media/image193.svg"/><Relationship Id="rId10" Type="http://schemas.openxmlformats.org/officeDocument/2006/relationships/image" Target="../media/image180.png"/><Relationship Id="rId19" Type="http://schemas.openxmlformats.org/officeDocument/2006/relationships/image" Target="../media/image189.svg"/><Relationship Id="rId4" Type="http://schemas.openxmlformats.org/officeDocument/2006/relationships/diagramLayout" Target="../diagrams/layout1.xml"/><Relationship Id="rId9" Type="http://schemas.openxmlformats.org/officeDocument/2006/relationships/image" Target="../media/image179.svg"/><Relationship Id="rId14" Type="http://schemas.openxmlformats.org/officeDocument/2006/relationships/image" Target="../media/image184.png"/><Relationship Id="rId22" Type="http://schemas.openxmlformats.org/officeDocument/2006/relationships/image" Target="../media/image19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9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jpeg"/><Relationship Id="rId4" Type="http://schemas.openxmlformats.org/officeDocument/2006/relationships/image" Target="../media/image2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E5772E76-C67F-41EA-912D-D1B1EB7DFE7E}"/>
              </a:ext>
            </a:extLst>
          </p:cNvPr>
          <p:cNvSpPr>
            <a:spLocks noGrp="1"/>
          </p:cNvSpPr>
          <p:nvPr>
            <p:ph type="subTitle" sz="quarter" idx="1"/>
          </p:nvPr>
        </p:nvSpPr>
        <p:spPr/>
        <p:txBody>
          <a:bodyPr/>
          <a:lstStyle/>
          <a:p>
            <a:r>
              <a:rPr lang="en-US" dirty="0"/>
              <a:t>Dr. Davide Mezza :: Chip Designer :: Paul Scherrer </a:t>
            </a:r>
            <a:r>
              <a:rPr lang="en-US" dirty="0" err="1"/>
              <a:t>Institut</a:t>
            </a:r>
            <a:endParaRPr lang="it-CH" dirty="0"/>
          </a:p>
        </p:txBody>
      </p:sp>
      <p:sp>
        <p:nvSpPr>
          <p:cNvPr id="3" name="Titolo 2">
            <a:extLst>
              <a:ext uri="{FF2B5EF4-FFF2-40B4-BE49-F238E27FC236}">
                <a16:creationId xmlns:a16="http://schemas.microsoft.com/office/drawing/2014/main" id="{0A50C6E7-2142-4712-9349-D98FE4C47F85}"/>
              </a:ext>
            </a:extLst>
          </p:cNvPr>
          <p:cNvSpPr>
            <a:spLocks noGrp="1"/>
          </p:cNvSpPr>
          <p:nvPr>
            <p:ph type="title"/>
          </p:nvPr>
        </p:nvSpPr>
        <p:spPr/>
        <p:txBody>
          <a:bodyPr/>
          <a:lstStyle/>
          <a:p>
            <a:r>
              <a:rPr lang="en-US" dirty="0"/>
              <a:t>Development of a pixel detector for the European XFEL</a:t>
            </a:r>
            <a:endParaRPr lang="it-CH" dirty="0"/>
          </a:p>
        </p:txBody>
      </p:sp>
      <p:sp>
        <p:nvSpPr>
          <p:cNvPr id="5" name="Segnaposto testo 4">
            <a:extLst>
              <a:ext uri="{FF2B5EF4-FFF2-40B4-BE49-F238E27FC236}">
                <a16:creationId xmlns:a16="http://schemas.microsoft.com/office/drawing/2014/main" id="{D5AA93D1-88F7-4A8B-83BA-226A21111F35}"/>
              </a:ext>
            </a:extLst>
          </p:cNvPr>
          <p:cNvSpPr>
            <a:spLocks noGrp="1"/>
          </p:cNvSpPr>
          <p:nvPr>
            <p:ph type="body" sz="quarter" idx="11"/>
          </p:nvPr>
        </p:nvSpPr>
        <p:spPr/>
        <p:txBody>
          <a:bodyPr/>
          <a:lstStyle/>
          <a:p>
            <a:r>
              <a:rPr lang="en-US" dirty="0"/>
              <a:t>International School On Particle Detectors, </a:t>
            </a:r>
            <a:r>
              <a:rPr lang="en-US" dirty="0" err="1"/>
              <a:t>Cogne</a:t>
            </a:r>
            <a:r>
              <a:rPr lang="en-US" dirty="0"/>
              <a:t> 06/2023</a:t>
            </a:r>
            <a:endParaRPr lang="it-CH" dirty="0"/>
          </a:p>
        </p:txBody>
      </p:sp>
    </p:spTree>
    <p:extLst>
      <p:ext uri="{BB962C8B-B14F-4D97-AF65-F5344CB8AC3E}">
        <p14:creationId xmlns:p14="http://schemas.microsoft.com/office/powerpoint/2010/main" val="18593139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8FAAA13-F73C-4C3A-BB72-947B39560152}"/>
              </a:ext>
            </a:extLst>
          </p:cNvPr>
          <p:cNvSpPr>
            <a:spLocks noGrp="1"/>
          </p:cNvSpPr>
          <p:nvPr>
            <p:ph type="title"/>
          </p:nvPr>
        </p:nvSpPr>
        <p:spPr/>
        <p:txBody>
          <a:bodyPr/>
          <a:lstStyle/>
          <a:p>
            <a:r>
              <a:rPr lang="en-US" dirty="0"/>
              <a:t>X-ray absorption</a:t>
            </a:r>
            <a:endParaRPr lang="it-CH" dirty="0"/>
          </a:p>
        </p:txBody>
      </p:sp>
      <p:sp>
        <p:nvSpPr>
          <p:cNvPr id="4" name="Segnaposto numero diapositiva 3">
            <a:extLst>
              <a:ext uri="{FF2B5EF4-FFF2-40B4-BE49-F238E27FC236}">
                <a16:creationId xmlns:a16="http://schemas.microsoft.com/office/drawing/2014/main" id="{1E7A623C-0CCA-492E-8987-5F78666E294D}"/>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10</a:t>
            </a:fld>
            <a:endParaRPr lang="de-DE" dirty="0"/>
          </a:p>
        </p:txBody>
      </p:sp>
      <p:pic>
        <p:nvPicPr>
          <p:cNvPr id="8" name="Immagine 7">
            <a:extLst>
              <a:ext uri="{FF2B5EF4-FFF2-40B4-BE49-F238E27FC236}">
                <a16:creationId xmlns:a16="http://schemas.microsoft.com/office/drawing/2014/main" id="{532650F6-B2E8-4722-B88A-216B96CDF8D9}"/>
              </a:ext>
            </a:extLst>
          </p:cNvPr>
          <p:cNvPicPr>
            <a:picLocks noChangeAspect="1"/>
          </p:cNvPicPr>
          <p:nvPr/>
        </p:nvPicPr>
        <p:blipFill>
          <a:blip r:embed="rId3"/>
          <a:stretch>
            <a:fillRect/>
          </a:stretch>
        </p:blipFill>
        <p:spPr>
          <a:xfrm>
            <a:off x="995919" y="1215000"/>
            <a:ext cx="4727667" cy="5409000"/>
          </a:xfrm>
          <a:prstGeom prst="rect">
            <a:avLst/>
          </a:prstGeom>
        </p:spPr>
      </p:pic>
      <p:cxnSp>
        <p:nvCxnSpPr>
          <p:cNvPr id="10" name="Connettore 2 9">
            <a:extLst>
              <a:ext uri="{FF2B5EF4-FFF2-40B4-BE49-F238E27FC236}">
                <a16:creationId xmlns:a16="http://schemas.microsoft.com/office/drawing/2014/main" id="{02F65A25-70D9-4EBD-B4BD-609D73BB4B69}"/>
              </a:ext>
            </a:extLst>
          </p:cNvPr>
          <p:cNvCxnSpPr>
            <a:cxnSpLocks/>
          </p:cNvCxnSpPr>
          <p:nvPr/>
        </p:nvCxnSpPr>
        <p:spPr bwMode="auto">
          <a:xfrm flipH="1">
            <a:off x="5540919" y="1359000"/>
            <a:ext cx="1215000" cy="0"/>
          </a:xfrm>
          <a:prstGeom prst="straightConnector1">
            <a:avLst/>
          </a:prstGeom>
          <a:solidFill>
            <a:schemeClr val="accent1"/>
          </a:solidFill>
          <a:ln w="76200" cap="flat" cmpd="sng" algn="ctr">
            <a:solidFill>
              <a:schemeClr val="accent5">
                <a:lumMod val="60000"/>
                <a:lumOff val="40000"/>
              </a:schemeClr>
            </a:solidFill>
            <a:prstDash val="solid"/>
            <a:round/>
            <a:headEnd type="none" w="med" len="med"/>
            <a:tailEnd type="triangle"/>
          </a:ln>
          <a:effectLst/>
        </p:spPr>
      </p:cxnSp>
      <p:sp>
        <p:nvSpPr>
          <p:cNvPr id="13" name="CasellaDiTesto 12">
            <a:extLst>
              <a:ext uri="{FF2B5EF4-FFF2-40B4-BE49-F238E27FC236}">
                <a16:creationId xmlns:a16="http://schemas.microsoft.com/office/drawing/2014/main" id="{5BD41396-5F64-4292-BC81-AE9C8AE31177}"/>
              </a:ext>
            </a:extLst>
          </p:cNvPr>
          <p:cNvSpPr txBox="1"/>
          <p:nvPr/>
        </p:nvSpPr>
        <p:spPr>
          <a:xfrm>
            <a:off x="6144811" y="763202"/>
            <a:ext cx="4842203" cy="1203915"/>
          </a:xfrm>
          <a:prstGeom prst="rect">
            <a:avLst/>
          </a:prstGeom>
          <a:noFill/>
        </p:spPr>
        <p:txBody>
          <a:bodyPr wrap="square" lIns="0" tIns="0" rIns="0" bIns="0" rtlCol="0" anchor="t">
            <a:noAutofit/>
          </a:bodyPr>
          <a:lstStyle/>
          <a:p>
            <a:pPr marL="342900" indent="-228600" algn="ctr">
              <a:lnSpc>
                <a:spcPct val="110000"/>
              </a:lnSpc>
              <a:spcBef>
                <a:spcPts val="0"/>
              </a:spcBef>
            </a:pPr>
            <a:r>
              <a:rPr lang="en-US" sz="3600" kern="1000" spc="30" dirty="0">
                <a:solidFill>
                  <a:schemeClr val="accent5">
                    <a:lumMod val="60000"/>
                    <a:lumOff val="40000"/>
                  </a:schemeClr>
                </a:solidFill>
                <a:latin typeface="+mj-lt"/>
                <a:cs typeface="Franklin Gothic Book"/>
              </a:rPr>
              <a:t>Air</a:t>
            </a:r>
          </a:p>
          <a:p>
            <a:pPr marL="342900" indent="-228600" algn="ctr">
              <a:lnSpc>
                <a:spcPct val="110000"/>
              </a:lnSpc>
              <a:spcBef>
                <a:spcPts val="0"/>
              </a:spcBef>
            </a:pPr>
            <a:r>
              <a:rPr lang="en-US" sz="3600" kern="1000" spc="30" dirty="0">
                <a:solidFill>
                  <a:schemeClr val="accent5">
                    <a:lumMod val="60000"/>
                    <a:lumOff val="40000"/>
                  </a:schemeClr>
                </a:solidFill>
                <a:latin typeface="+mj-lt"/>
                <a:cs typeface="Franklin Gothic Book"/>
              </a:rPr>
              <a:t> no absorption</a:t>
            </a:r>
            <a:endParaRPr lang="it-CH" sz="3600" kern="1000" spc="30" dirty="0">
              <a:solidFill>
                <a:schemeClr val="accent5">
                  <a:lumMod val="60000"/>
                  <a:lumOff val="40000"/>
                </a:schemeClr>
              </a:solidFill>
              <a:latin typeface="+mj-lt"/>
              <a:cs typeface="Franklin Gothic Book"/>
            </a:endParaRPr>
          </a:p>
        </p:txBody>
      </p:sp>
      <p:cxnSp>
        <p:nvCxnSpPr>
          <p:cNvPr id="15" name="Connettore 2 14">
            <a:extLst>
              <a:ext uri="{FF2B5EF4-FFF2-40B4-BE49-F238E27FC236}">
                <a16:creationId xmlns:a16="http://schemas.microsoft.com/office/drawing/2014/main" id="{B16126A6-B96C-49E8-A4F0-F777D5D48F05}"/>
              </a:ext>
            </a:extLst>
          </p:cNvPr>
          <p:cNvCxnSpPr>
            <a:cxnSpLocks/>
          </p:cNvCxnSpPr>
          <p:nvPr/>
        </p:nvCxnSpPr>
        <p:spPr bwMode="auto">
          <a:xfrm flipH="1">
            <a:off x="4478319" y="3519000"/>
            <a:ext cx="2196000" cy="0"/>
          </a:xfrm>
          <a:prstGeom prst="straightConnector1">
            <a:avLst/>
          </a:prstGeom>
          <a:solidFill>
            <a:schemeClr val="accent1"/>
          </a:solidFill>
          <a:ln w="76200" cap="flat" cmpd="sng" algn="ctr">
            <a:solidFill>
              <a:schemeClr val="accent5">
                <a:lumMod val="60000"/>
                <a:lumOff val="40000"/>
              </a:schemeClr>
            </a:solidFill>
            <a:prstDash val="solid"/>
            <a:round/>
            <a:headEnd type="none" w="med" len="med"/>
            <a:tailEnd type="triangle"/>
          </a:ln>
          <a:effectLst/>
        </p:spPr>
      </p:cxnSp>
      <p:sp>
        <p:nvSpPr>
          <p:cNvPr id="16" name="CasellaDiTesto 15">
            <a:extLst>
              <a:ext uri="{FF2B5EF4-FFF2-40B4-BE49-F238E27FC236}">
                <a16:creationId xmlns:a16="http://schemas.microsoft.com/office/drawing/2014/main" id="{0E988DBB-3AEF-4D5D-87ED-00E83AC44899}"/>
              </a:ext>
            </a:extLst>
          </p:cNvPr>
          <p:cNvSpPr txBox="1"/>
          <p:nvPr/>
        </p:nvSpPr>
        <p:spPr>
          <a:xfrm>
            <a:off x="6773716" y="2979000"/>
            <a:ext cx="4842203" cy="1127249"/>
          </a:xfrm>
          <a:prstGeom prst="rect">
            <a:avLst/>
          </a:prstGeom>
          <a:noFill/>
        </p:spPr>
        <p:txBody>
          <a:bodyPr wrap="square" lIns="0" tIns="0" rIns="0" bIns="0" rtlCol="0" anchor="t">
            <a:noAutofit/>
          </a:bodyPr>
          <a:lstStyle/>
          <a:p>
            <a:pPr marL="342900" indent="-228600" algn="ctr">
              <a:lnSpc>
                <a:spcPct val="110000"/>
              </a:lnSpc>
              <a:spcBef>
                <a:spcPts val="0"/>
              </a:spcBef>
            </a:pPr>
            <a:r>
              <a:rPr lang="en-US" sz="3600" kern="1000" spc="30" dirty="0">
                <a:solidFill>
                  <a:schemeClr val="accent5">
                    <a:lumMod val="60000"/>
                    <a:lumOff val="40000"/>
                  </a:schemeClr>
                </a:solidFill>
                <a:latin typeface="+mj-lt"/>
                <a:cs typeface="Franklin Gothic Book"/>
              </a:rPr>
              <a:t>Lungs and soft tissues low absorption</a:t>
            </a:r>
            <a:endParaRPr lang="it-CH" sz="3600" kern="1000" spc="30" dirty="0">
              <a:solidFill>
                <a:schemeClr val="accent5">
                  <a:lumMod val="60000"/>
                  <a:lumOff val="40000"/>
                </a:schemeClr>
              </a:solidFill>
              <a:latin typeface="+mj-lt"/>
              <a:cs typeface="Franklin Gothic Book"/>
            </a:endParaRPr>
          </a:p>
        </p:txBody>
      </p:sp>
      <p:cxnSp>
        <p:nvCxnSpPr>
          <p:cNvPr id="17" name="Connettore 2 16">
            <a:extLst>
              <a:ext uri="{FF2B5EF4-FFF2-40B4-BE49-F238E27FC236}">
                <a16:creationId xmlns:a16="http://schemas.microsoft.com/office/drawing/2014/main" id="{D5C16AE4-9619-458D-9685-48DA40E24C33}"/>
              </a:ext>
            </a:extLst>
          </p:cNvPr>
          <p:cNvCxnSpPr>
            <a:cxnSpLocks/>
          </p:cNvCxnSpPr>
          <p:nvPr/>
        </p:nvCxnSpPr>
        <p:spPr bwMode="auto">
          <a:xfrm flipH="1">
            <a:off x="3527586" y="5454000"/>
            <a:ext cx="3228333" cy="0"/>
          </a:xfrm>
          <a:prstGeom prst="straightConnector1">
            <a:avLst/>
          </a:prstGeom>
          <a:solidFill>
            <a:schemeClr val="accent1"/>
          </a:solidFill>
          <a:ln w="76200" cap="flat" cmpd="sng" algn="ctr">
            <a:solidFill>
              <a:schemeClr val="accent5">
                <a:lumMod val="60000"/>
                <a:lumOff val="40000"/>
              </a:schemeClr>
            </a:solidFill>
            <a:prstDash val="solid"/>
            <a:round/>
            <a:headEnd type="none" w="med" len="med"/>
            <a:tailEnd type="triangle"/>
          </a:ln>
          <a:effectLst/>
        </p:spPr>
      </p:cxnSp>
      <p:sp>
        <p:nvSpPr>
          <p:cNvPr id="19" name="CasellaDiTesto 18">
            <a:extLst>
              <a:ext uri="{FF2B5EF4-FFF2-40B4-BE49-F238E27FC236}">
                <a16:creationId xmlns:a16="http://schemas.microsoft.com/office/drawing/2014/main" id="{857ED6D6-63EA-49F0-98BD-D34C2A1A0AB5}"/>
              </a:ext>
            </a:extLst>
          </p:cNvPr>
          <p:cNvSpPr txBox="1"/>
          <p:nvPr/>
        </p:nvSpPr>
        <p:spPr>
          <a:xfrm>
            <a:off x="6740897" y="4824000"/>
            <a:ext cx="5017778" cy="1258519"/>
          </a:xfrm>
          <a:prstGeom prst="rect">
            <a:avLst/>
          </a:prstGeom>
          <a:noFill/>
        </p:spPr>
        <p:txBody>
          <a:bodyPr wrap="square" lIns="0" tIns="0" rIns="0" bIns="0" rtlCol="0" anchor="t">
            <a:noAutofit/>
          </a:bodyPr>
          <a:lstStyle/>
          <a:p>
            <a:pPr marL="342900" indent="-228600" algn="ctr">
              <a:lnSpc>
                <a:spcPct val="110000"/>
              </a:lnSpc>
              <a:spcBef>
                <a:spcPts val="0"/>
              </a:spcBef>
            </a:pPr>
            <a:r>
              <a:rPr lang="en-US" sz="3600" kern="1000" spc="30" dirty="0">
                <a:solidFill>
                  <a:schemeClr val="accent5">
                    <a:lumMod val="60000"/>
                    <a:lumOff val="40000"/>
                  </a:schemeClr>
                </a:solidFill>
                <a:latin typeface="+mj-lt"/>
                <a:cs typeface="Franklin Gothic Book"/>
              </a:rPr>
              <a:t>Bones</a:t>
            </a:r>
          </a:p>
          <a:p>
            <a:pPr marL="342900" indent="-228600" algn="ctr">
              <a:lnSpc>
                <a:spcPct val="110000"/>
              </a:lnSpc>
              <a:spcBef>
                <a:spcPts val="0"/>
              </a:spcBef>
            </a:pPr>
            <a:r>
              <a:rPr lang="en-US" sz="3600" kern="1000" spc="30" dirty="0">
                <a:solidFill>
                  <a:schemeClr val="accent5">
                    <a:lumMod val="60000"/>
                    <a:lumOff val="40000"/>
                  </a:schemeClr>
                </a:solidFill>
                <a:latin typeface="+mj-lt"/>
                <a:cs typeface="Franklin Gothic Book"/>
              </a:rPr>
              <a:t> high absorption</a:t>
            </a:r>
            <a:endParaRPr lang="it-CH" sz="3600" kern="1000" spc="30" dirty="0">
              <a:solidFill>
                <a:schemeClr val="accent5">
                  <a:lumMod val="60000"/>
                  <a:lumOff val="40000"/>
                </a:schemeClr>
              </a:solidFill>
              <a:latin typeface="+mj-lt"/>
              <a:cs typeface="Franklin Gothic Book"/>
            </a:endParaRPr>
          </a:p>
        </p:txBody>
      </p:sp>
      <p:sp>
        <p:nvSpPr>
          <p:cNvPr id="11" name="Rettangolo 10">
            <a:extLst>
              <a:ext uri="{FF2B5EF4-FFF2-40B4-BE49-F238E27FC236}">
                <a16:creationId xmlns:a16="http://schemas.microsoft.com/office/drawing/2014/main" id="{89BF4805-2BF9-4FE7-82C2-E0E1B4ACA833}"/>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7565790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E5597C7-3E74-486F-938D-2CEBD8A8D34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11</a:t>
            </a:fld>
            <a:endParaRPr lang="de-DE" dirty="0"/>
          </a:p>
        </p:txBody>
      </p:sp>
      <p:pic>
        <p:nvPicPr>
          <p:cNvPr id="6" name="Immagine 5">
            <a:extLst>
              <a:ext uri="{FF2B5EF4-FFF2-40B4-BE49-F238E27FC236}">
                <a16:creationId xmlns:a16="http://schemas.microsoft.com/office/drawing/2014/main" id="{CD76DECF-8107-47F9-8A40-1C3CF534A294}"/>
              </a:ext>
            </a:extLst>
          </p:cNvPr>
          <p:cNvPicPr>
            <a:picLocks noChangeAspect="1"/>
          </p:cNvPicPr>
          <p:nvPr/>
        </p:nvPicPr>
        <p:blipFill>
          <a:blip r:embed="rId3"/>
          <a:stretch>
            <a:fillRect/>
          </a:stretch>
        </p:blipFill>
        <p:spPr>
          <a:xfrm>
            <a:off x="0" y="0"/>
            <a:ext cx="12161837" cy="6857999"/>
          </a:xfrm>
          <a:prstGeom prst="rect">
            <a:avLst/>
          </a:prstGeom>
        </p:spPr>
      </p:pic>
      <p:sp>
        <p:nvSpPr>
          <p:cNvPr id="9" name="Ovale 8">
            <a:extLst>
              <a:ext uri="{FF2B5EF4-FFF2-40B4-BE49-F238E27FC236}">
                <a16:creationId xmlns:a16="http://schemas.microsoft.com/office/drawing/2014/main" id="{B6F293EF-D917-4C2A-8C9E-B26F4A393851}"/>
              </a:ext>
            </a:extLst>
          </p:cNvPr>
          <p:cNvSpPr/>
          <p:nvPr/>
        </p:nvSpPr>
        <p:spPr bwMode="auto">
          <a:xfrm>
            <a:off x="8285919" y="4644000"/>
            <a:ext cx="450000" cy="495000"/>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0" name="Ovale 9">
            <a:extLst>
              <a:ext uri="{FF2B5EF4-FFF2-40B4-BE49-F238E27FC236}">
                <a16:creationId xmlns:a16="http://schemas.microsoft.com/office/drawing/2014/main" id="{EC031675-6B55-4146-978B-6C5639E36AAF}"/>
              </a:ext>
            </a:extLst>
          </p:cNvPr>
          <p:cNvSpPr/>
          <p:nvPr/>
        </p:nvSpPr>
        <p:spPr bwMode="auto">
          <a:xfrm>
            <a:off x="3290190" y="4593337"/>
            <a:ext cx="450000" cy="495000"/>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1" name="Ovale 10">
            <a:extLst>
              <a:ext uri="{FF2B5EF4-FFF2-40B4-BE49-F238E27FC236}">
                <a16:creationId xmlns:a16="http://schemas.microsoft.com/office/drawing/2014/main" id="{7C83CF95-8D78-4822-89BD-C418F31BCDA0}"/>
              </a:ext>
            </a:extLst>
          </p:cNvPr>
          <p:cNvSpPr/>
          <p:nvPr/>
        </p:nvSpPr>
        <p:spPr bwMode="auto">
          <a:xfrm>
            <a:off x="3055521" y="3924000"/>
            <a:ext cx="550398" cy="495000"/>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2" name="Freccia in giù 11">
            <a:extLst>
              <a:ext uri="{FF2B5EF4-FFF2-40B4-BE49-F238E27FC236}">
                <a16:creationId xmlns:a16="http://schemas.microsoft.com/office/drawing/2014/main" id="{4E2922B4-D0B5-46FE-94D5-4CE4DAB01BB5}"/>
              </a:ext>
            </a:extLst>
          </p:cNvPr>
          <p:cNvSpPr/>
          <p:nvPr/>
        </p:nvSpPr>
        <p:spPr bwMode="auto">
          <a:xfrm rot="18236652">
            <a:off x="1263666" y="3942451"/>
            <a:ext cx="405000" cy="1003499"/>
          </a:xfrm>
          <a:prstGeom prst="downArrow">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3" name="Freccia in giù 12">
            <a:extLst>
              <a:ext uri="{FF2B5EF4-FFF2-40B4-BE49-F238E27FC236}">
                <a16:creationId xmlns:a16="http://schemas.microsoft.com/office/drawing/2014/main" id="{93F8122A-C67F-4CF6-9ABB-BEEF4EF86D54}"/>
              </a:ext>
            </a:extLst>
          </p:cNvPr>
          <p:cNvSpPr/>
          <p:nvPr/>
        </p:nvSpPr>
        <p:spPr bwMode="auto">
          <a:xfrm rot="15061267">
            <a:off x="2853021" y="5378331"/>
            <a:ext cx="405000" cy="1003499"/>
          </a:xfrm>
          <a:prstGeom prst="downArrow">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4" name="Freccia in giù 13">
            <a:extLst>
              <a:ext uri="{FF2B5EF4-FFF2-40B4-BE49-F238E27FC236}">
                <a16:creationId xmlns:a16="http://schemas.microsoft.com/office/drawing/2014/main" id="{DD732E5A-BFF5-4B86-AE9A-51DBD7946219}"/>
              </a:ext>
            </a:extLst>
          </p:cNvPr>
          <p:cNvSpPr/>
          <p:nvPr/>
        </p:nvSpPr>
        <p:spPr bwMode="auto">
          <a:xfrm rot="6910182">
            <a:off x="5068517" y="5336335"/>
            <a:ext cx="405000" cy="1003499"/>
          </a:xfrm>
          <a:prstGeom prst="downArrow">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77545434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B9C9438-D8EB-400B-BFC9-A3B37EFB253B}"/>
              </a:ext>
            </a:extLst>
          </p:cNvPr>
          <p:cNvSpPr>
            <a:spLocks noGrp="1"/>
          </p:cNvSpPr>
          <p:nvPr>
            <p:ph type="title"/>
          </p:nvPr>
        </p:nvSpPr>
        <p:spPr/>
        <p:txBody>
          <a:bodyPr/>
          <a:lstStyle/>
          <a:p>
            <a:r>
              <a:rPr lang="en-US" dirty="0"/>
              <a:t>X-rays diffraction</a:t>
            </a:r>
            <a:endParaRPr lang="it-CH" dirty="0"/>
          </a:p>
        </p:txBody>
      </p:sp>
      <p:sp>
        <p:nvSpPr>
          <p:cNvPr id="4" name="Segnaposto numero diapositiva 3">
            <a:extLst>
              <a:ext uri="{FF2B5EF4-FFF2-40B4-BE49-F238E27FC236}">
                <a16:creationId xmlns:a16="http://schemas.microsoft.com/office/drawing/2014/main" id="{D7E08BD7-1C67-4951-A2CE-A2FA7FBDC638}"/>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12</a:t>
            </a:fld>
            <a:endParaRPr lang="de-DE" dirty="0"/>
          </a:p>
        </p:txBody>
      </p:sp>
      <p:pic>
        <p:nvPicPr>
          <p:cNvPr id="8" name="Immagine 7">
            <a:extLst>
              <a:ext uri="{FF2B5EF4-FFF2-40B4-BE49-F238E27FC236}">
                <a16:creationId xmlns:a16="http://schemas.microsoft.com/office/drawing/2014/main" id="{71BAEE40-F5AD-456B-983F-B6A3D0DE3D7C}"/>
              </a:ext>
            </a:extLst>
          </p:cNvPr>
          <p:cNvPicPr>
            <a:picLocks noChangeAspect="1"/>
          </p:cNvPicPr>
          <p:nvPr/>
        </p:nvPicPr>
        <p:blipFill>
          <a:blip r:embed="rId3"/>
          <a:stretch>
            <a:fillRect/>
          </a:stretch>
        </p:blipFill>
        <p:spPr>
          <a:xfrm>
            <a:off x="6395919" y="1006072"/>
            <a:ext cx="5572147" cy="5563928"/>
          </a:xfrm>
          <a:prstGeom prst="rect">
            <a:avLst/>
          </a:prstGeom>
        </p:spPr>
      </p:pic>
      <p:pic>
        <p:nvPicPr>
          <p:cNvPr id="12" name="Immagine 11">
            <a:extLst>
              <a:ext uri="{FF2B5EF4-FFF2-40B4-BE49-F238E27FC236}">
                <a16:creationId xmlns:a16="http://schemas.microsoft.com/office/drawing/2014/main" id="{73E0D50A-8E1F-42BA-8D9C-1EC19B5AA193}"/>
              </a:ext>
            </a:extLst>
          </p:cNvPr>
          <p:cNvPicPr>
            <a:picLocks noChangeAspect="1"/>
          </p:cNvPicPr>
          <p:nvPr/>
        </p:nvPicPr>
        <p:blipFill>
          <a:blip r:embed="rId4"/>
          <a:stretch>
            <a:fillRect/>
          </a:stretch>
        </p:blipFill>
        <p:spPr>
          <a:xfrm>
            <a:off x="2660919" y="2402518"/>
            <a:ext cx="2771036" cy="2771036"/>
          </a:xfrm>
          <a:prstGeom prst="rect">
            <a:avLst/>
          </a:prstGeom>
        </p:spPr>
      </p:pic>
      <p:grpSp>
        <p:nvGrpSpPr>
          <p:cNvPr id="2" name="Gruppo 1">
            <a:extLst>
              <a:ext uri="{FF2B5EF4-FFF2-40B4-BE49-F238E27FC236}">
                <a16:creationId xmlns:a16="http://schemas.microsoft.com/office/drawing/2014/main" id="{A1091A93-930D-1A81-12B0-227B59742494}"/>
              </a:ext>
            </a:extLst>
          </p:cNvPr>
          <p:cNvGrpSpPr/>
          <p:nvPr/>
        </p:nvGrpSpPr>
        <p:grpSpPr>
          <a:xfrm>
            <a:off x="635919" y="2926054"/>
            <a:ext cx="2295000" cy="1176982"/>
            <a:chOff x="635919" y="2926054"/>
            <a:chExt cx="2295000" cy="1176982"/>
          </a:xfrm>
        </p:grpSpPr>
        <p:sp>
          <p:nvSpPr>
            <p:cNvPr id="13" name="Freccia a destra 12">
              <a:extLst>
                <a:ext uri="{FF2B5EF4-FFF2-40B4-BE49-F238E27FC236}">
                  <a16:creationId xmlns:a16="http://schemas.microsoft.com/office/drawing/2014/main" id="{14850D0D-8018-4D90-92D5-87EB4FB29ABB}"/>
                </a:ext>
              </a:extLst>
            </p:cNvPr>
            <p:cNvSpPr/>
            <p:nvPr/>
          </p:nvSpPr>
          <p:spPr bwMode="auto">
            <a:xfrm>
              <a:off x="635919" y="3473036"/>
              <a:ext cx="2295000" cy="6300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4" name="CasellaDiTesto 13">
              <a:extLst>
                <a:ext uri="{FF2B5EF4-FFF2-40B4-BE49-F238E27FC236}">
                  <a16:creationId xmlns:a16="http://schemas.microsoft.com/office/drawing/2014/main" id="{55D689EA-6A73-4D04-96B8-500BDCCA2C31}"/>
                </a:ext>
              </a:extLst>
            </p:cNvPr>
            <p:cNvSpPr txBox="1"/>
            <p:nvPr/>
          </p:nvSpPr>
          <p:spPr>
            <a:xfrm>
              <a:off x="693937" y="2926054"/>
              <a:ext cx="1741982" cy="458910"/>
            </a:xfrm>
            <a:prstGeom prst="rect">
              <a:avLst/>
            </a:prstGeom>
            <a:noFill/>
          </p:spPr>
          <p:txBody>
            <a:bodyPr wrap="square" lIns="0" tIns="0" rIns="0" bIns="0" rtlCol="0" anchor="t">
              <a:noAutofit/>
            </a:bodyPr>
            <a:lstStyle/>
            <a:p>
              <a:pPr marL="342900" indent="-228600" algn="ctr">
                <a:lnSpc>
                  <a:spcPct val="110000"/>
                </a:lnSpc>
                <a:spcBef>
                  <a:spcPts val="0"/>
                </a:spcBef>
              </a:pPr>
              <a:r>
                <a:rPr lang="en-US" sz="3600" kern="1000" spc="30" dirty="0">
                  <a:latin typeface="+mj-lt"/>
                  <a:cs typeface="Franklin Gothic Book"/>
                </a:rPr>
                <a:t>X-rays</a:t>
              </a:r>
              <a:endParaRPr lang="it-CH" sz="3600" kern="1000" spc="30" dirty="0">
                <a:latin typeface="+mj-lt"/>
                <a:cs typeface="Franklin Gothic Book"/>
              </a:endParaRPr>
            </a:p>
          </p:txBody>
        </p:sp>
      </p:grpSp>
      <p:cxnSp>
        <p:nvCxnSpPr>
          <p:cNvPr id="16" name="Connettore 2 15">
            <a:extLst>
              <a:ext uri="{FF2B5EF4-FFF2-40B4-BE49-F238E27FC236}">
                <a16:creationId xmlns:a16="http://schemas.microsoft.com/office/drawing/2014/main" id="{1C6712F2-7C01-4BB0-AB35-C5664DA6D51E}"/>
              </a:ext>
            </a:extLst>
          </p:cNvPr>
          <p:cNvCxnSpPr>
            <a:cxnSpLocks/>
          </p:cNvCxnSpPr>
          <p:nvPr/>
        </p:nvCxnSpPr>
        <p:spPr bwMode="auto">
          <a:xfrm flipV="1">
            <a:off x="5357776" y="2348518"/>
            <a:ext cx="2099179" cy="843563"/>
          </a:xfrm>
          <a:prstGeom prst="straightConnector1">
            <a:avLst/>
          </a:prstGeom>
          <a:solidFill>
            <a:schemeClr val="accent1"/>
          </a:solidFill>
          <a:ln w="57150" cap="flat" cmpd="sng" algn="ctr">
            <a:solidFill>
              <a:schemeClr val="accent1"/>
            </a:solidFill>
            <a:prstDash val="solid"/>
            <a:round/>
            <a:headEnd type="none" w="med" len="med"/>
            <a:tailEnd type="triangle"/>
          </a:ln>
          <a:effectLst/>
        </p:spPr>
      </p:cxnSp>
      <p:cxnSp>
        <p:nvCxnSpPr>
          <p:cNvPr id="19" name="Connettore 2 18">
            <a:extLst>
              <a:ext uri="{FF2B5EF4-FFF2-40B4-BE49-F238E27FC236}">
                <a16:creationId xmlns:a16="http://schemas.microsoft.com/office/drawing/2014/main" id="{148E8756-D1E2-4161-B630-B88E856DDCEE}"/>
              </a:ext>
            </a:extLst>
          </p:cNvPr>
          <p:cNvCxnSpPr>
            <a:cxnSpLocks/>
          </p:cNvCxnSpPr>
          <p:nvPr/>
        </p:nvCxnSpPr>
        <p:spPr bwMode="auto">
          <a:xfrm>
            <a:off x="5431955" y="3609000"/>
            <a:ext cx="1807419" cy="0"/>
          </a:xfrm>
          <a:prstGeom prst="straightConnector1">
            <a:avLst/>
          </a:prstGeom>
          <a:solidFill>
            <a:schemeClr val="accent1"/>
          </a:solidFill>
          <a:ln w="57150" cap="flat" cmpd="sng" algn="ctr">
            <a:solidFill>
              <a:schemeClr val="accent1"/>
            </a:solidFill>
            <a:prstDash val="solid"/>
            <a:round/>
            <a:headEnd type="none" w="med" len="med"/>
            <a:tailEnd type="triangle"/>
          </a:ln>
          <a:effectLst/>
        </p:spPr>
      </p:cxnSp>
      <p:cxnSp>
        <p:nvCxnSpPr>
          <p:cNvPr id="23" name="Connettore 2 22">
            <a:extLst>
              <a:ext uri="{FF2B5EF4-FFF2-40B4-BE49-F238E27FC236}">
                <a16:creationId xmlns:a16="http://schemas.microsoft.com/office/drawing/2014/main" id="{0D690784-8151-4C64-A1FB-8200E86954E1}"/>
              </a:ext>
            </a:extLst>
          </p:cNvPr>
          <p:cNvCxnSpPr>
            <a:cxnSpLocks/>
          </p:cNvCxnSpPr>
          <p:nvPr/>
        </p:nvCxnSpPr>
        <p:spPr bwMode="auto">
          <a:xfrm>
            <a:off x="5357776" y="3924000"/>
            <a:ext cx="2099179" cy="585000"/>
          </a:xfrm>
          <a:prstGeom prst="straightConnector1">
            <a:avLst/>
          </a:prstGeom>
          <a:solidFill>
            <a:schemeClr val="accent1"/>
          </a:solidFill>
          <a:ln w="57150" cap="flat" cmpd="sng" algn="ctr">
            <a:solidFill>
              <a:schemeClr val="accent1"/>
            </a:solidFill>
            <a:prstDash val="solid"/>
            <a:round/>
            <a:headEnd type="none" w="med" len="med"/>
            <a:tailEnd type="triangle"/>
          </a:ln>
          <a:effectLst/>
        </p:spPr>
      </p:cxnSp>
      <p:sp>
        <p:nvSpPr>
          <p:cNvPr id="11" name="Rettangolo 10">
            <a:extLst>
              <a:ext uri="{FF2B5EF4-FFF2-40B4-BE49-F238E27FC236}">
                <a16:creationId xmlns:a16="http://schemas.microsoft.com/office/drawing/2014/main" id="{1C12DFD8-79DA-408D-946F-5DD0CC948F7B}"/>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5" name="CasellaDiTesto 14">
            <a:extLst>
              <a:ext uri="{FF2B5EF4-FFF2-40B4-BE49-F238E27FC236}">
                <a16:creationId xmlns:a16="http://schemas.microsoft.com/office/drawing/2014/main" id="{CD5BF2B4-CFC9-4D15-E81C-7505BC6D8726}"/>
              </a:ext>
            </a:extLst>
          </p:cNvPr>
          <p:cNvSpPr txBox="1"/>
          <p:nvPr/>
        </p:nvSpPr>
        <p:spPr>
          <a:xfrm>
            <a:off x="6395918" y="6084000"/>
            <a:ext cx="5572147" cy="5850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3600" kern="1000" spc="30" dirty="0">
                <a:solidFill>
                  <a:schemeClr val="accent5">
                    <a:lumMod val="60000"/>
                    <a:lumOff val="40000"/>
                  </a:schemeClr>
                </a:solidFill>
                <a:latin typeface="+mj-lt"/>
                <a:cs typeface="Franklin Gothic Book"/>
              </a:rPr>
              <a:t>Diffraction image</a:t>
            </a:r>
            <a:endParaRPr lang="it-CH" sz="3600" kern="1000" spc="30" dirty="0">
              <a:solidFill>
                <a:schemeClr val="accent5">
                  <a:lumMod val="60000"/>
                  <a:lumOff val="40000"/>
                </a:schemeClr>
              </a:solidFill>
              <a:latin typeface="+mj-lt"/>
              <a:cs typeface="Franklin Gothic Book"/>
            </a:endParaRPr>
          </a:p>
        </p:txBody>
      </p:sp>
    </p:spTree>
    <p:extLst>
      <p:ext uri="{BB962C8B-B14F-4D97-AF65-F5344CB8AC3E}">
        <p14:creationId xmlns:p14="http://schemas.microsoft.com/office/powerpoint/2010/main" val="20994631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B1094DA-544B-4FB9-A34E-888F8FAA2A28}"/>
              </a:ext>
            </a:extLst>
          </p:cNvPr>
          <p:cNvSpPr>
            <a:spLocks noGrp="1"/>
          </p:cNvSpPr>
          <p:nvPr>
            <p:ph type="title"/>
          </p:nvPr>
        </p:nvSpPr>
        <p:spPr/>
        <p:txBody>
          <a:bodyPr/>
          <a:lstStyle/>
          <a:p>
            <a:r>
              <a:rPr lang="en-US" dirty="0"/>
              <a:t>X-rays applications</a:t>
            </a:r>
            <a:endParaRPr lang="it-CH" dirty="0"/>
          </a:p>
        </p:txBody>
      </p:sp>
      <p:sp>
        <p:nvSpPr>
          <p:cNvPr id="4" name="Segnaposto numero diapositiva 3">
            <a:extLst>
              <a:ext uri="{FF2B5EF4-FFF2-40B4-BE49-F238E27FC236}">
                <a16:creationId xmlns:a16="http://schemas.microsoft.com/office/drawing/2014/main" id="{5DC89C03-B1BB-4916-B5AD-ACE21A5E1380}"/>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13</a:t>
            </a:fld>
            <a:endParaRPr lang="de-DE" dirty="0"/>
          </a:p>
        </p:txBody>
      </p:sp>
      <p:pic>
        <p:nvPicPr>
          <p:cNvPr id="5" name="Immagine 4">
            <a:extLst>
              <a:ext uri="{FF2B5EF4-FFF2-40B4-BE49-F238E27FC236}">
                <a16:creationId xmlns:a16="http://schemas.microsoft.com/office/drawing/2014/main" id="{5CEB0248-8343-4BD6-8118-44F925EF0333}"/>
              </a:ext>
            </a:extLst>
          </p:cNvPr>
          <p:cNvPicPr>
            <a:picLocks noChangeAspect="1"/>
          </p:cNvPicPr>
          <p:nvPr/>
        </p:nvPicPr>
        <p:blipFill>
          <a:blip r:embed="rId2"/>
          <a:stretch>
            <a:fillRect/>
          </a:stretch>
        </p:blipFill>
        <p:spPr>
          <a:xfrm>
            <a:off x="0" y="1089000"/>
            <a:ext cx="5572147" cy="5563928"/>
          </a:xfrm>
          <a:prstGeom prst="rect">
            <a:avLst/>
          </a:prstGeom>
        </p:spPr>
      </p:pic>
      <p:pic>
        <p:nvPicPr>
          <p:cNvPr id="6" name="Immagine 5">
            <a:extLst>
              <a:ext uri="{FF2B5EF4-FFF2-40B4-BE49-F238E27FC236}">
                <a16:creationId xmlns:a16="http://schemas.microsoft.com/office/drawing/2014/main" id="{14C3A6F1-C889-4B5A-9E16-2C0028326D2A}"/>
              </a:ext>
            </a:extLst>
          </p:cNvPr>
          <p:cNvPicPr>
            <a:picLocks noChangeAspect="1"/>
          </p:cNvPicPr>
          <p:nvPr/>
        </p:nvPicPr>
        <p:blipFill>
          <a:blip r:embed="rId3"/>
          <a:stretch>
            <a:fillRect/>
          </a:stretch>
        </p:blipFill>
        <p:spPr>
          <a:xfrm>
            <a:off x="8444039" y="110547"/>
            <a:ext cx="2771036" cy="2771036"/>
          </a:xfrm>
          <a:prstGeom prst="rect">
            <a:avLst/>
          </a:prstGeom>
        </p:spPr>
      </p:pic>
      <p:sp>
        <p:nvSpPr>
          <p:cNvPr id="8" name="Freccia a destra 7">
            <a:extLst>
              <a:ext uri="{FF2B5EF4-FFF2-40B4-BE49-F238E27FC236}">
                <a16:creationId xmlns:a16="http://schemas.microsoft.com/office/drawing/2014/main" id="{7D996D9F-1EB7-4318-815D-58F85B8761B7}"/>
              </a:ext>
            </a:extLst>
          </p:cNvPr>
          <p:cNvSpPr/>
          <p:nvPr/>
        </p:nvSpPr>
        <p:spPr bwMode="auto">
          <a:xfrm rot="20036364">
            <a:off x="5789046" y="2005617"/>
            <a:ext cx="2588400" cy="630000"/>
          </a:xfrm>
          <a:prstGeom prst="rightArrow">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0" name="CasellaDiTesto 9">
            <a:extLst>
              <a:ext uri="{FF2B5EF4-FFF2-40B4-BE49-F238E27FC236}">
                <a16:creationId xmlns:a16="http://schemas.microsoft.com/office/drawing/2014/main" id="{662D226B-F0E2-4AB1-B69C-DE7DBC7E89E0}"/>
              </a:ext>
            </a:extLst>
          </p:cNvPr>
          <p:cNvSpPr txBox="1"/>
          <p:nvPr/>
        </p:nvSpPr>
        <p:spPr>
          <a:xfrm rot="20027418">
            <a:off x="5427802" y="1684223"/>
            <a:ext cx="2610000" cy="5085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latin typeface="+mj-lt"/>
                <a:cs typeface="Franklin Gothic Book"/>
              </a:rPr>
              <a:t>Reconstruction</a:t>
            </a:r>
            <a:endParaRPr lang="it-CH" sz="2400" b="1" kern="1000" spc="30" dirty="0">
              <a:latin typeface="+mj-lt"/>
              <a:cs typeface="Franklin Gothic Book"/>
            </a:endParaRPr>
          </a:p>
        </p:txBody>
      </p:sp>
      <p:sp>
        <p:nvSpPr>
          <p:cNvPr id="11" name="CasellaDiTesto 10">
            <a:extLst>
              <a:ext uri="{FF2B5EF4-FFF2-40B4-BE49-F238E27FC236}">
                <a16:creationId xmlns:a16="http://schemas.microsoft.com/office/drawing/2014/main" id="{4EC91FE3-74E9-41EF-B79C-8AE2774A0CC3}"/>
              </a:ext>
            </a:extLst>
          </p:cNvPr>
          <p:cNvSpPr txBox="1"/>
          <p:nvPr/>
        </p:nvSpPr>
        <p:spPr>
          <a:xfrm>
            <a:off x="8709442" y="2725930"/>
            <a:ext cx="2610000" cy="5085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latin typeface="+mj-lt"/>
                <a:cs typeface="Franklin Gothic Book"/>
              </a:rPr>
              <a:t>Crystals</a:t>
            </a:r>
            <a:endParaRPr lang="it-CH" sz="2400" b="1" kern="1000" spc="30" dirty="0">
              <a:latin typeface="+mj-lt"/>
              <a:cs typeface="Franklin Gothic Book"/>
            </a:endParaRPr>
          </a:p>
        </p:txBody>
      </p:sp>
      <p:grpSp>
        <p:nvGrpSpPr>
          <p:cNvPr id="13" name="Gruppo 12">
            <a:extLst>
              <a:ext uri="{FF2B5EF4-FFF2-40B4-BE49-F238E27FC236}">
                <a16:creationId xmlns:a16="http://schemas.microsoft.com/office/drawing/2014/main" id="{834580F1-0AB1-CEE4-6070-6DD6A16960DD}"/>
              </a:ext>
            </a:extLst>
          </p:cNvPr>
          <p:cNvGrpSpPr/>
          <p:nvPr/>
        </p:nvGrpSpPr>
        <p:grpSpPr>
          <a:xfrm>
            <a:off x="5389886" y="3429000"/>
            <a:ext cx="6721033" cy="3330000"/>
            <a:chOff x="5389886" y="3429000"/>
            <a:chExt cx="6721033" cy="3330000"/>
          </a:xfrm>
        </p:grpSpPr>
        <p:pic>
          <p:nvPicPr>
            <p:cNvPr id="7" name="Picture 10">
              <a:extLst>
                <a:ext uri="{FF2B5EF4-FFF2-40B4-BE49-F238E27FC236}">
                  <a16:creationId xmlns:a16="http://schemas.microsoft.com/office/drawing/2014/main" id="{67A3EDCD-EFE4-43DC-866D-2AECFCF1C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919" y="3429000"/>
              <a:ext cx="3690000" cy="2875606"/>
            </a:xfrm>
            <a:prstGeom prst="rect">
              <a:avLst/>
            </a:prstGeom>
          </p:spPr>
        </p:pic>
        <p:sp>
          <p:nvSpPr>
            <p:cNvPr id="9" name="Freccia a destra 8">
              <a:extLst>
                <a:ext uri="{FF2B5EF4-FFF2-40B4-BE49-F238E27FC236}">
                  <a16:creationId xmlns:a16="http://schemas.microsoft.com/office/drawing/2014/main" id="{507EFAF4-BD68-4204-8C2E-16EBAD98A8C3}"/>
                </a:ext>
              </a:extLst>
            </p:cNvPr>
            <p:cNvSpPr/>
            <p:nvPr/>
          </p:nvSpPr>
          <p:spPr bwMode="auto">
            <a:xfrm rot="1563636" flipV="1">
              <a:off x="5789075" y="3642146"/>
              <a:ext cx="2587836" cy="630000"/>
            </a:xfrm>
            <a:prstGeom prst="rightArrow">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2" name="CasellaDiTesto 1">
              <a:extLst>
                <a:ext uri="{FF2B5EF4-FFF2-40B4-BE49-F238E27FC236}">
                  <a16:creationId xmlns:a16="http://schemas.microsoft.com/office/drawing/2014/main" id="{D392BAD2-CBB3-4632-A6C7-236AEAA9C97F}"/>
                </a:ext>
              </a:extLst>
            </p:cNvPr>
            <p:cNvSpPr txBox="1"/>
            <p:nvPr/>
          </p:nvSpPr>
          <p:spPr>
            <a:xfrm rot="1548322">
              <a:off x="5389886" y="4106732"/>
              <a:ext cx="2610000" cy="5085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latin typeface="+mj-lt"/>
                  <a:cs typeface="Franklin Gothic Book"/>
                </a:rPr>
                <a:t>Reconstruction</a:t>
              </a:r>
              <a:endParaRPr lang="it-CH" sz="2400" b="1" kern="1000" spc="30" dirty="0">
                <a:latin typeface="+mj-lt"/>
                <a:cs typeface="Franklin Gothic Book"/>
              </a:endParaRPr>
            </a:p>
          </p:txBody>
        </p:sp>
        <p:sp>
          <p:nvSpPr>
            <p:cNvPr id="12" name="CasellaDiTesto 11">
              <a:extLst>
                <a:ext uri="{FF2B5EF4-FFF2-40B4-BE49-F238E27FC236}">
                  <a16:creationId xmlns:a16="http://schemas.microsoft.com/office/drawing/2014/main" id="{B5B3813F-E2E3-4957-87B9-B930045997AE}"/>
                </a:ext>
              </a:extLst>
            </p:cNvPr>
            <p:cNvSpPr txBox="1"/>
            <p:nvPr/>
          </p:nvSpPr>
          <p:spPr>
            <a:xfrm>
              <a:off x="8960919" y="6250500"/>
              <a:ext cx="2610000" cy="5085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latin typeface="+mj-lt"/>
                  <a:cs typeface="Franklin Gothic Book"/>
                </a:rPr>
                <a:t>Proteins</a:t>
              </a:r>
              <a:endParaRPr lang="it-CH" sz="2400" b="1" kern="1000" spc="30" dirty="0">
                <a:latin typeface="+mj-lt"/>
                <a:cs typeface="Franklin Gothic Book"/>
              </a:endParaRPr>
            </a:p>
          </p:txBody>
        </p:sp>
      </p:grpSp>
    </p:spTree>
    <p:extLst>
      <p:ext uri="{BB962C8B-B14F-4D97-AF65-F5344CB8AC3E}">
        <p14:creationId xmlns:p14="http://schemas.microsoft.com/office/powerpoint/2010/main" val="21433830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1342FA5E-8BF9-4447-9CE3-9588987C5A9C}"/>
              </a:ext>
            </a:extLst>
          </p:cNvPr>
          <p:cNvSpPr>
            <a:spLocks noGrp="1"/>
          </p:cNvSpPr>
          <p:nvPr>
            <p:ph sz="quarter" idx="13"/>
          </p:nvPr>
        </p:nvSpPr>
        <p:spPr>
          <a:xfrm>
            <a:off x="1265919" y="1398332"/>
            <a:ext cx="5940000" cy="3605764"/>
          </a:xfrm>
        </p:spPr>
        <p:txBody>
          <a:bodyPr/>
          <a:lstStyle/>
          <a:p>
            <a:pPr lvl="1">
              <a:lnSpc>
                <a:spcPct val="150000"/>
              </a:lnSpc>
              <a:buFont typeface="Arial" panose="020B0604020202020204" pitchFamily="34" charset="0"/>
              <a:buChar char="•"/>
            </a:pPr>
            <a:r>
              <a:rPr lang="en-US" sz="2400" dirty="0">
                <a:latin typeface="+mj-lt"/>
              </a:rPr>
              <a:t>Physics</a:t>
            </a:r>
          </a:p>
          <a:p>
            <a:pPr lvl="1">
              <a:lnSpc>
                <a:spcPct val="150000"/>
              </a:lnSpc>
              <a:buFont typeface="Arial" panose="020B0604020202020204" pitchFamily="34" charset="0"/>
              <a:buChar char="•"/>
            </a:pPr>
            <a:r>
              <a:rPr lang="en-US" sz="2400" dirty="0">
                <a:latin typeface="+mj-lt"/>
              </a:rPr>
              <a:t>Material science</a:t>
            </a:r>
          </a:p>
          <a:p>
            <a:pPr lvl="1">
              <a:lnSpc>
                <a:spcPct val="150000"/>
              </a:lnSpc>
              <a:buFont typeface="Arial" panose="020B0604020202020204" pitchFamily="34" charset="0"/>
              <a:buChar char="•"/>
            </a:pPr>
            <a:r>
              <a:rPr lang="en-US" sz="2400" dirty="0">
                <a:latin typeface="+mj-lt"/>
              </a:rPr>
              <a:t>Environmental science</a:t>
            </a:r>
          </a:p>
          <a:p>
            <a:pPr lvl="1">
              <a:lnSpc>
                <a:spcPct val="150000"/>
              </a:lnSpc>
              <a:buFont typeface="Arial" panose="020B0604020202020204" pitchFamily="34" charset="0"/>
              <a:buChar char="•"/>
            </a:pPr>
            <a:r>
              <a:rPr lang="en-US" sz="2400" dirty="0">
                <a:latin typeface="+mj-lt"/>
              </a:rPr>
              <a:t>Chemistry</a:t>
            </a:r>
          </a:p>
          <a:p>
            <a:pPr lvl="1">
              <a:lnSpc>
                <a:spcPct val="150000"/>
              </a:lnSpc>
              <a:buFont typeface="Arial" panose="020B0604020202020204" pitchFamily="34" charset="0"/>
              <a:buChar char="•"/>
            </a:pPr>
            <a:r>
              <a:rPr lang="en-US" sz="2400" dirty="0">
                <a:latin typeface="+mj-lt"/>
              </a:rPr>
              <a:t>Biology</a:t>
            </a:r>
          </a:p>
          <a:p>
            <a:pPr lvl="1">
              <a:lnSpc>
                <a:spcPct val="150000"/>
              </a:lnSpc>
              <a:buFont typeface="Arial" panose="020B0604020202020204" pitchFamily="34" charset="0"/>
              <a:buChar char="•"/>
            </a:pPr>
            <a:r>
              <a:rPr lang="en-US" sz="2400" dirty="0">
                <a:latin typeface="+mj-lt"/>
              </a:rPr>
              <a:t>Medicine</a:t>
            </a:r>
          </a:p>
          <a:p>
            <a:pPr lvl="1">
              <a:lnSpc>
                <a:spcPct val="150000"/>
              </a:lnSpc>
              <a:buFont typeface="Arial" panose="020B0604020202020204" pitchFamily="34" charset="0"/>
              <a:buChar char="•"/>
            </a:pPr>
            <a:r>
              <a:rPr lang="en-US" sz="2400" dirty="0">
                <a:latin typeface="+mj-lt"/>
              </a:rPr>
              <a:t>…</a:t>
            </a:r>
          </a:p>
        </p:txBody>
      </p:sp>
      <p:sp>
        <p:nvSpPr>
          <p:cNvPr id="3" name="Titolo 2">
            <a:extLst>
              <a:ext uri="{FF2B5EF4-FFF2-40B4-BE49-F238E27FC236}">
                <a16:creationId xmlns:a16="http://schemas.microsoft.com/office/drawing/2014/main" id="{17072739-9216-42B6-8950-974DD96687A7}"/>
              </a:ext>
            </a:extLst>
          </p:cNvPr>
          <p:cNvSpPr>
            <a:spLocks noGrp="1"/>
          </p:cNvSpPr>
          <p:nvPr>
            <p:ph type="title"/>
          </p:nvPr>
        </p:nvSpPr>
        <p:spPr/>
        <p:txBody>
          <a:bodyPr/>
          <a:lstStyle/>
          <a:p>
            <a:r>
              <a:rPr lang="en-US" dirty="0"/>
              <a:t>Applications</a:t>
            </a:r>
            <a:endParaRPr lang="it-CH" dirty="0"/>
          </a:p>
        </p:txBody>
      </p:sp>
      <p:sp>
        <p:nvSpPr>
          <p:cNvPr id="4" name="Segnaposto numero diapositiva 3">
            <a:extLst>
              <a:ext uri="{FF2B5EF4-FFF2-40B4-BE49-F238E27FC236}">
                <a16:creationId xmlns:a16="http://schemas.microsoft.com/office/drawing/2014/main" id="{35BBAC6C-EBD1-4AC8-9E4B-AE3C1405757F}"/>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14</a:t>
            </a:fld>
            <a:endParaRPr lang="de-DE" dirty="0"/>
          </a:p>
        </p:txBody>
      </p:sp>
      <p:pic>
        <p:nvPicPr>
          <p:cNvPr id="5" name="Picture 4">
            <a:extLst>
              <a:ext uri="{FF2B5EF4-FFF2-40B4-BE49-F238E27FC236}">
                <a16:creationId xmlns:a16="http://schemas.microsoft.com/office/drawing/2014/main" id="{D88413FC-15B9-958E-3325-91C7B9131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919" y="1020727"/>
            <a:ext cx="4297192" cy="5536240"/>
          </a:xfrm>
          <a:prstGeom prst="rect">
            <a:avLst/>
          </a:prstGeom>
        </p:spPr>
      </p:pic>
      <p:sp>
        <p:nvSpPr>
          <p:cNvPr id="8" name="CasellaDiTesto 7">
            <a:extLst>
              <a:ext uri="{FF2B5EF4-FFF2-40B4-BE49-F238E27FC236}">
                <a16:creationId xmlns:a16="http://schemas.microsoft.com/office/drawing/2014/main" id="{B9DBC3F6-191E-5CD1-D621-9C75D57DFDFB}"/>
              </a:ext>
            </a:extLst>
          </p:cNvPr>
          <p:cNvSpPr txBox="1"/>
          <p:nvPr/>
        </p:nvSpPr>
        <p:spPr>
          <a:xfrm>
            <a:off x="2075919" y="5139000"/>
            <a:ext cx="4545000" cy="871831"/>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kern="1000" spc="30" dirty="0">
                <a:latin typeface="+mj-lt"/>
                <a:cs typeface="Franklin Gothic Book"/>
              </a:rPr>
              <a:t>Better understanding of</a:t>
            </a:r>
          </a:p>
          <a:p>
            <a:pPr marL="342900" indent="-228600" algn="ctr">
              <a:lnSpc>
                <a:spcPct val="110000"/>
              </a:lnSpc>
              <a:spcBef>
                <a:spcPts val="0"/>
              </a:spcBef>
            </a:pPr>
            <a:r>
              <a:rPr lang="en-US" sz="2400" kern="1000" spc="30" dirty="0">
                <a:latin typeface="+mj-lt"/>
                <a:cs typeface="Franklin Gothic Book"/>
              </a:rPr>
              <a:t>biological systems</a:t>
            </a:r>
            <a:endParaRPr lang="it-CH" sz="2400" kern="1000" spc="30" dirty="0">
              <a:latin typeface="+mj-lt"/>
              <a:cs typeface="Franklin Gothic Book"/>
            </a:endParaRPr>
          </a:p>
        </p:txBody>
      </p:sp>
      <p:sp>
        <p:nvSpPr>
          <p:cNvPr id="9" name="Freccia a destra 8">
            <a:extLst>
              <a:ext uri="{FF2B5EF4-FFF2-40B4-BE49-F238E27FC236}">
                <a16:creationId xmlns:a16="http://schemas.microsoft.com/office/drawing/2014/main" id="{CCF8CEA4-C275-3FFD-3197-2C3EE3969EAF}"/>
              </a:ext>
            </a:extLst>
          </p:cNvPr>
          <p:cNvSpPr/>
          <p:nvPr/>
        </p:nvSpPr>
        <p:spPr bwMode="auto">
          <a:xfrm rot="19562337">
            <a:off x="6333096" y="4877441"/>
            <a:ext cx="978408" cy="484632"/>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0" name="Freccia a destra 9">
            <a:extLst>
              <a:ext uri="{FF2B5EF4-FFF2-40B4-BE49-F238E27FC236}">
                <a16:creationId xmlns:a16="http://schemas.microsoft.com/office/drawing/2014/main" id="{CA2778D7-AE35-3DE3-E118-6A157AAABD8F}"/>
              </a:ext>
            </a:extLst>
          </p:cNvPr>
          <p:cNvSpPr/>
          <p:nvPr/>
        </p:nvSpPr>
        <p:spPr bwMode="auto">
          <a:xfrm>
            <a:off x="883419" y="6111363"/>
            <a:ext cx="720000" cy="49171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1" name="CasellaDiTesto 10">
            <a:extLst>
              <a:ext uri="{FF2B5EF4-FFF2-40B4-BE49-F238E27FC236}">
                <a16:creationId xmlns:a16="http://schemas.microsoft.com/office/drawing/2014/main" id="{2AE77A6C-50FE-706F-0569-6224F7E4FE1A}"/>
              </a:ext>
            </a:extLst>
          </p:cNvPr>
          <p:cNvSpPr txBox="1"/>
          <p:nvPr/>
        </p:nvSpPr>
        <p:spPr>
          <a:xfrm>
            <a:off x="1625920" y="6139532"/>
            <a:ext cx="5737500" cy="574468"/>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latin typeface="+mj-lt"/>
                <a:cs typeface="Franklin Gothic Book"/>
              </a:rPr>
              <a:t>Develop and engineer better drugs</a:t>
            </a:r>
            <a:endParaRPr lang="it-CH" sz="2400" b="1" kern="1000" spc="30" dirty="0">
              <a:latin typeface="+mj-lt"/>
              <a:cs typeface="Franklin Gothic Book"/>
            </a:endParaRPr>
          </a:p>
        </p:txBody>
      </p:sp>
    </p:spTree>
    <p:extLst>
      <p:ext uri="{BB962C8B-B14F-4D97-AF65-F5344CB8AC3E}">
        <p14:creationId xmlns:p14="http://schemas.microsoft.com/office/powerpoint/2010/main" val="304540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AE7B248-EF93-4BDD-BA53-D5F91C440023}"/>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15</a:t>
            </a:fld>
            <a:endParaRPr lang="de-DE" dirty="0"/>
          </a:p>
        </p:txBody>
      </p:sp>
      <p:sp>
        <p:nvSpPr>
          <p:cNvPr id="5" name="CasellaDiTesto 4">
            <a:extLst>
              <a:ext uri="{FF2B5EF4-FFF2-40B4-BE49-F238E27FC236}">
                <a16:creationId xmlns:a16="http://schemas.microsoft.com/office/drawing/2014/main" id="{80E0F1E1-12DE-54B0-FE1A-6D5A0D2D3F08}"/>
              </a:ext>
            </a:extLst>
          </p:cNvPr>
          <p:cNvSpPr txBox="1"/>
          <p:nvPr/>
        </p:nvSpPr>
        <p:spPr>
          <a:xfrm>
            <a:off x="725919" y="2898035"/>
            <a:ext cx="10710000" cy="1061929"/>
          </a:xfrm>
          <a:prstGeom prst="rect">
            <a:avLst/>
          </a:prstGeom>
          <a:noFill/>
        </p:spPr>
        <p:txBody>
          <a:bodyPr wrap="square" lIns="0" tIns="0" rIns="0" bIns="0" rtlCol="0" anchor="t">
            <a:noAutofit/>
          </a:bodyPr>
          <a:lstStyle/>
          <a:p>
            <a:pPr marL="342900" indent="-228600" algn="ctr">
              <a:lnSpc>
                <a:spcPct val="110000"/>
              </a:lnSpc>
              <a:spcBef>
                <a:spcPts val="0"/>
              </a:spcBef>
            </a:pPr>
            <a:r>
              <a:rPr lang="en-US" sz="5400" kern="1000" spc="30" dirty="0">
                <a:latin typeface="+mj-lt"/>
                <a:cs typeface="Franklin Gothic Book"/>
              </a:rPr>
              <a:t>How do we produce X-rays?</a:t>
            </a:r>
            <a:endParaRPr lang="it-CH" sz="5400" kern="1000" spc="30" dirty="0">
              <a:latin typeface="+mj-lt"/>
              <a:cs typeface="Franklin Gothic Book"/>
            </a:endParaRPr>
          </a:p>
        </p:txBody>
      </p:sp>
      <p:sp>
        <p:nvSpPr>
          <p:cNvPr id="6" name="Rettangolo 5">
            <a:extLst>
              <a:ext uri="{FF2B5EF4-FFF2-40B4-BE49-F238E27FC236}">
                <a16:creationId xmlns:a16="http://schemas.microsoft.com/office/drawing/2014/main" id="{3AFEA1D3-E03A-F6FD-6ADD-51F91F565326}"/>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3914836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EB3F112-C90D-29CC-9292-71797BF73B6E}"/>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16</a:t>
            </a:fld>
            <a:endParaRPr lang="de-DE" dirty="0"/>
          </a:p>
        </p:txBody>
      </p:sp>
      <p:sp>
        <p:nvSpPr>
          <p:cNvPr id="5" name="Rettangolo 4">
            <a:extLst>
              <a:ext uri="{FF2B5EF4-FFF2-40B4-BE49-F238E27FC236}">
                <a16:creationId xmlns:a16="http://schemas.microsoft.com/office/drawing/2014/main" id="{9B65D793-CEAE-AB6D-8AE2-37FE542FC700}"/>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6" name="Titolo 2">
            <a:extLst>
              <a:ext uri="{FF2B5EF4-FFF2-40B4-BE49-F238E27FC236}">
                <a16:creationId xmlns:a16="http://schemas.microsoft.com/office/drawing/2014/main" id="{47DC3F49-335F-D5CD-7586-8ED67D725DED}"/>
              </a:ext>
            </a:extLst>
          </p:cNvPr>
          <p:cNvSpPr>
            <a:spLocks noGrp="1"/>
          </p:cNvSpPr>
          <p:nvPr>
            <p:ph type="title"/>
          </p:nvPr>
        </p:nvSpPr>
        <p:spPr>
          <a:xfrm>
            <a:off x="2762763" y="288001"/>
            <a:ext cx="8921907" cy="508500"/>
          </a:xfrm>
        </p:spPr>
        <p:txBody>
          <a:bodyPr/>
          <a:lstStyle/>
          <a:p>
            <a:r>
              <a:rPr lang="en-US" dirty="0"/>
              <a:t>How do we generate X-Rays?</a:t>
            </a:r>
            <a:endParaRPr lang="it-CH" dirty="0"/>
          </a:p>
        </p:txBody>
      </p:sp>
      <p:sp>
        <p:nvSpPr>
          <p:cNvPr id="7" name="CasellaDiTesto 6">
            <a:extLst>
              <a:ext uri="{FF2B5EF4-FFF2-40B4-BE49-F238E27FC236}">
                <a16:creationId xmlns:a16="http://schemas.microsoft.com/office/drawing/2014/main" id="{6D2E4AEF-E40B-F78A-6F1B-31D857FBFDCB}"/>
              </a:ext>
            </a:extLst>
          </p:cNvPr>
          <p:cNvSpPr txBox="1"/>
          <p:nvPr/>
        </p:nvSpPr>
        <p:spPr>
          <a:xfrm>
            <a:off x="815919" y="1224000"/>
            <a:ext cx="10530000" cy="675000"/>
          </a:xfrm>
          <a:prstGeom prst="rect">
            <a:avLst/>
          </a:prstGeom>
          <a:noFill/>
        </p:spPr>
        <p:txBody>
          <a:bodyPr wrap="square" lIns="0" tIns="0" rIns="0" bIns="0" rtlCol="0" anchor="t">
            <a:noAutofit/>
          </a:bodyPr>
          <a:lstStyle/>
          <a:p>
            <a:pPr marL="342900" indent="-228600">
              <a:lnSpc>
                <a:spcPct val="110000"/>
              </a:lnSpc>
              <a:spcBef>
                <a:spcPts val="0"/>
              </a:spcBef>
            </a:pPr>
            <a:r>
              <a:rPr lang="en-US" sz="3400" kern="1000" spc="30" dirty="0">
                <a:latin typeface="+mj-lt"/>
                <a:cs typeface="Franklin Gothic Book"/>
              </a:rPr>
              <a:t>Three sources:</a:t>
            </a:r>
          </a:p>
          <a:p>
            <a:pPr marL="1237260" lvl="1" indent="-514350">
              <a:lnSpc>
                <a:spcPct val="110000"/>
              </a:lnSpc>
              <a:spcBef>
                <a:spcPts val="0"/>
              </a:spcBef>
              <a:buFont typeface="+mj-lt"/>
              <a:buAutoNum type="arabicPeriod"/>
            </a:pPr>
            <a:endParaRPr lang="en-US" sz="3400" kern="1000" spc="30" dirty="0">
              <a:latin typeface="+mj-lt"/>
              <a:cs typeface="Franklin Gothic Book"/>
            </a:endParaRPr>
          </a:p>
          <a:p>
            <a:pPr marL="1237260" lvl="1" indent="-514350">
              <a:lnSpc>
                <a:spcPct val="110000"/>
              </a:lnSpc>
              <a:spcBef>
                <a:spcPts val="0"/>
              </a:spcBef>
              <a:buFont typeface="+mj-lt"/>
              <a:buAutoNum type="arabicPeriod"/>
            </a:pPr>
            <a:endParaRPr lang="it-CH" sz="3400" kern="1000" spc="30" dirty="0">
              <a:latin typeface="+mj-lt"/>
              <a:cs typeface="Franklin Gothic Book"/>
            </a:endParaRPr>
          </a:p>
        </p:txBody>
      </p:sp>
      <p:grpSp>
        <p:nvGrpSpPr>
          <p:cNvPr id="19" name="Gruppo 18">
            <a:extLst>
              <a:ext uri="{FF2B5EF4-FFF2-40B4-BE49-F238E27FC236}">
                <a16:creationId xmlns:a16="http://schemas.microsoft.com/office/drawing/2014/main" id="{6D969DDC-AC5B-889A-2946-9E13121BF544}"/>
              </a:ext>
            </a:extLst>
          </p:cNvPr>
          <p:cNvGrpSpPr/>
          <p:nvPr/>
        </p:nvGrpSpPr>
        <p:grpSpPr>
          <a:xfrm>
            <a:off x="1490919" y="3278625"/>
            <a:ext cx="9207528" cy="1828800"/>
            <a:chOff x="1490919" y="3278625"/>
            <a:chExt cx="9207528" cy="1828800"/>
          </a:xfrm>
        </p:grpSpPr>
        <p:sp>
          <p:nvSpPr>
            <p:cNvPr id="10" name="CasellaDiTesto 9">
              <a:extLst>
                <a:ext uri="{FF2B5EF4-FFF2-40B4-BE49-F238E27FC236}">
                  <a16:creationId xmlns:a16="http://schemas.microsoft.com/office/drawing/2014/main" id="{78865209-6E44-0A18-C895-EFCCDAE823EA}"/>
                </a:ext>
              </a:extLst>
            </p:cNvPr>
            <p:cNvSpPr txBox="1"/>
            <p:nvPr/>
          </p:nvSpPr>
          <p:spPr>
            <a:xfrm>
              <a:off x="1490919" y="3903997"/>
              <a:ext cx="8190000" cy="578056"/>
            </a:xfrm>
            <a:prstGeom prst="rect">
              <a:avLst/>
            </a:prstGeom>
            <a:noFill/>
          </p:spPr>
          <p:txBody>
            <a:bodyPr wrap="square" lIns="0" tIns="0" rIns="0" bIns="0" rtlCol="0" anchor="t">
              <a:noAutofit/>
            </a:bodyPr>
            <a:lstStyle/>
            <a:p>
              <a:pPr marL="628650" indent="-514350">
                <a:lnSpc>
                  <a:spcPct val="110000"/>
                </a:lnSpc>
                <a:spcBef>
                  <a:spcPts val="0"/>
                </a:spcBef>
                <a:buFont typeface="+mj-lt"/>
                <a:buAutoNum type="arabicPeriod" startAt="2"/>
              </a:pPr>
              <a:r>
                <a:rPr lang="en-US" sz="3400" kern="1000" spc="30" dirty="0">
                  <a:latin typeface="+mj-lt"/>
                  <a:cs typeface="Franklin Gothic Book"/>
                </a:rPr>
                <a:t>Synchrotron</a:t>
              </a:r>
              <a:endParaRPr lang="it-CH" sz="3400" kern="1000" spc="30" dirty="0">
                <a:latin typeface="+mj-lt"/>
                <a:cs typeface="Franklin Gothic Book"/>
              </a:endParaRPr>
            </a:p>
          </p:txBody>
        </p:sp>
        <p:pic>
          <p:nvPicPr>
            <p:cNvPr id="12" name="Immagine 11">
              <a:extLst>
                <a:ext uri="{FF2B5EF4-FFF2-40B4-BE49-F238E27FC236}">
                  <a16:creationId xmlns:a16="http://schemas.microsoft.com/office/drawing/2014/main" id="{845FAFD0-BD0E-63AE-17A3-E5F729D319D6}"/>
                </a:ext>
              </a:extLst>
            </p:cNvPr>
            <p:cNvPicPr>
              <a:picLocks noChangeAspect="1"/>
            </p:cNvPicPr>
            <p:nvPr/>
          </p:nvPicPr>
          <p:blipFill>
            <a:blip r:embed="rId3"/>
            <a:stretch>
              <a:fillRect/>
            </a:stretch>
          </p:blipFill>
          <p:spPr>
            <a:xfrm>
              <a:off x="8260047" y="3278625"/>
              <a:ext cx="2438400" cy="1828800"/>
            </a:xfrm>
            <a:prstGeom prst="rect">
              <a:avLst/>
            </a:prstGeom>
          </p:spPr>
        </p:pic>
        <p:sp>
          <p:nvSpPr>
            <p:cNvPr id="16" name="Freccia a destra 15">
              <a:extLst>
                <a:ext uri="{FF2B5EF4-FFF2-40B4-BE49-F238E27FC236}">
                  <a16:creationId xmlns:a16="http://schemas.microsoft.com/office/drawing/2014/main" id="{A76581D5-BC13-46A3-31B3-75D3850BD0C3}"/>
                </a:ext>
              </a:extLst>
            </p:cNvPr>
            <p:cNvSpPr/>
            <p:nvPr/>
          </p:nvSpPr>
          <p:spPr bwMode="auto">
            <a:xfrm>
              <a:off x="5698466" y="3968025"/>
              <a:ext cx="855000" cy="4500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nvGrpSpPr>
          <p:cNvPr id="20" name="Gruppo 19">
            <a:extLst>
              <a:ext uri="{FF2B5EF4-FFF2-40B4-BE49-F238E27FC236}">
                <a16:creationId xmlns:a16="http://schemas.microsoft.com/office/drawing/2014/main" id="{A3844D12-A37F-E593-7E11-79F8DF4D5B57}"/>
              </a:ext>
            </a:extLst>
          </p:cNvPr>
          <p:cNvGrpSpPr/>
          <p:nvPr/>
        </p:nvGrpSpPr>
        <p:grpSpPr>
          <a:xfrm>
            <a:off x="1490919" y="5094000"/>
            <a:ext cx="9315000" cy="1749014"/>
            <a:chOff x="1490919" y="5094000"/>
            <a:chExt cx="9315000" cy="1749014"/>
          </a:xfrm>
        </p:grpSpPr>
        <p:sp>
          <p:nvSpPr>
            <p:cNvPr id="13" name="CasellaDiTesto 12">
              <a:extLst>
                <a:ext uri="{FF2B5EF4-FFF2-40B4-BE49-F238E27FC236}">
                  <a16:creationId xmlns:a16="http://schemas.microsoft.com/office/drawing/2014/main" id="{E92F54CD-D4D0-89D4-5283-06CDB1CC5BE9}"/>
                </a:ext>
              </a:extLst>
            </p:cNvPr>
            <p:cNvSpPr txBox="1"/>
            <p:nvPr/>
          </p:nvSpPr>
          <p:spPr>
            <a:xfrm>
              <a:off x="1490919" y="5646079"/>
              <a:ext cx="8190000" cy="578056"/>
            </a:xfrm>
            <a:prstGeom prst="rect">
              <a:avLst/>
            </a:prstGeom>
            <a:noFill/>
          </p:spPr>
          <p:txBody>
            <a:bodyPr wrap="square" lIns="0" tIns="0" rIns="0" bIns="0" rtlCol="0" anchor="t">
              <a:noAutofit/>
            </a:bodyPr>
            <a:lstStyle/>
            <a:p>
              <a:pPr marL="628650" indent="-514350">
                <a:lnSpc>
                  <a:spcPct val="110000"/>
                </a:lnSpc>
                <a:spcBef>
                  <a:spcPts val="0"/>
                </a:spcBef>
                <a:buFont typeface="+mj-lt"/>
                <a:buAutoNum type="arabicPeriod" startAt="3"/>
              </a:pPr>
              <a:r>
                <a:rPr lang="en-US" sz="3400" kern="1000" spc="30" dirty="0">
                  <a:latin typeface="+mj-lt"/>
                  <a:cs typeface="Franklin Gothic Book"/>
                </a:rPr>
                <a:t>X-ray Free Electron Laser</a:t>
              </a:r>
              <a:endParaRPr lang="it-CH" sz="3400" kern="1000" spc="30" dirty="0">
                <a:latin typeface="+mj-lt"/>
                <a:cs typeface="Franklin Gothic Book"/>
              </a:endParaRPr>
            </a:p>
          </p:txBody>
        </p:sp>
        <p:pic>
          <p:nvPicPr>
            <p:cNvPr id="14" name="Picture 4" descr="http://xray.bmc.uu.se/spb/images/XFEL_FEL-Schema01_EN.jpg">
              <a:extLst>
                <a:ext uri="{FF2B5EF4-FFF2-40B4-BE49-F238E27FC236}">
                  <a16:creationId xmlns:a16="http://schemas.microsoft.com/office/drawing/2014/main" id="{6DB3AA29-F9C0-D439-675F-E05834AC16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047" y="5094000"/>
              <a:ext cx="2545872" cy="1749014"/>
            </a:xfrm>
            <a:prstGeom prst="rect">
              <a:avLst/>
            </a:prstGeom>
            <a:noFill/>
            <a:extLst>
              <a:ext uri="{909E8E84-426E-40DD-AFC4-6F175D3DCCD1}">
                <a14:hiddenFill xmlns:a14="http://schemas.microsoft.com/office/drawing/2010/main">
                  <a:solidFill>
                    <a:srgbClr val="FFFFFF"/>
                  </a:solidFill>
                </a14:hiddenFill>
              </a:ext>
            </a:extLst>
          </p:spPr>
        </p:pic>
        <p:sp>
          <p:nvSpPr>
            <p:cNvPr id="17" name="Freccia a destra 16">
              <a:extLst>
                <a:ext uri="{FF2B5EF4-FFF2-40B4-BE49-F238E27FC236}">
                  <a16:creationId xmlns:a16="http://schemas.microsoft.com/office/drawing/2014/main" id="{6CEB60B1-C2B9-54A7-936A-DD846A91A319}"/>
                </a:ext>
              </a:extLst>
            </p:cNvPr>
            <p:cNvSpPr/>
            <p:nvPr/>
          </p:nvSpPr>
          <p:spPr bwMode="auto">
            <a:xfrm>
              <a:off x="7565919" y="5744124"/>
              <a:ext cx="585367" cy="4500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nvGrpSpPr>
          <p:cNvPr id="2" name="Gruppo 1">
            <a:extLst>
              <a:ext uri="{FF2B5EF4-FFF2-40B4-BE49-F238E27FC236}">
                <a16:creationId xmlns:a16="http://schemas.microsoft.com/office/drawing/2014/main" id="{049AF490-5826-437D-8862-3D9E3981858B}"/>
              </a:ext>
            </a:extLst>
          </p:cNvPr>
          <p:cNvGrpSpPr/>
          <p:nvPr/>
        </p:nvGrpSpPr>
        <p:grpSpPr>
          <a:xfrm>
            <a:off x="1490919" y="1543036"/>
            <a:ext cx="9315000" cy="1555303"/>
            <a:chOff x="1490919" y="1543036"/>
            <a:chExt cx="9315000" cy="1555303"/>
          </a:xfrm>
        </p:grpSpPr>
        <p:grpSp>
          <p:nvGrpSpPr>
            <p:cNvPr id="18" name="Gruppo 17">
              <a:extLst>
                <a:ext uri="{FF2B5EF4-FFF2-40B4-BE49-F238E27FC236}">
                  <a16:creationId xmlns:a16="http://schemas.microsoft.com/office/drawing/2014/main" id="{23C994DE-EADB-F4AA-E4D9-693B1747D47B}"/>
                </a:ext>
              </a:extLst>
            </p:cNvPr>
            <p:cNvGrpSpPr/>
            <p:nvPr/>
          </p:nvGrpSpPr>
          <p:grpSpPr>
            <a:xfrm>
              <a:off x="1490919" y="2214000"/>
              <a:ext cx="8190000" cy="578056"/>
              <a:chOff x="1490919" y="2214000"/>
              <a:chExt cx="8190000" cy="578056"/>
            </a:xfrm>
          </p:grpSpPr>
          <p:sp>
            <p:nvSpPr>
              <p:cNvPr id="8" name="CasellaDiTesto 7">
                <a:extLst>
                  <a:ext uri="{FF2B5EF4-FFF2-40B4-BE49-F238E27FC236}">
                    <a16:creationId xmlns:a16="http://schemas.microsoft.com/office/drawing/2014/main" id="{2EBCA2EA-E950-74A9-D951-3160935764E8}"/>
                  </a:ext>
                </a:extLst>
              </p:cNvPr>
              <p:cNvSpPr txBox="1"/>
              <p:nvPr/>
            </p:nvSpPr>
            <p:spPr>
              <a:xfrm>
                <a:off x="1490919" y="2214000"/>
                <a:ext cx="8190000" cy="578056"/>
              </a:xfrm>
              <a:prstGeom prst="rect">
                <a:avLst/>
              </a:prstGeom>
              <a:noFill/>
            </p:spPr>
            <p:txBody>
              <a:bodyPr wrap="square" lIns="0" tIns="0" rIns="0" bIns="0" rtlCol="0" anchor="t">
                <a:noAutofit/>
              </a:bodyPr>
              <a:lstStyle/>
              <a:p>
                <a:pPr marL="457200" indent="-342900">
                  <a:lnSpc>
                    <a:spcPct val="110000"/>
                  </a:lnSpc>
                  <a:spcBef>
                    <a:spcPts val="0"/>
                  </a:spcBef>
                  <a:buFont typeface="+mj-lt"/>
                  <a:buAutoNum type="arabicPeriod"/>
                </a:pPr>
                <a:r>
                  <a:rPr lang="en-US" sz="3400" kern="1000" spc="30" dirty="0">
                    <a:latin typeface="+mj-lt"/>
                    <a:cs typeface="Franklin Gothic Book"/>
                  </a:rPr>
                  <a:t>X-ray tube</a:t>
                </a:r>
                <a:endParaRPr lang="it-CH" sz="3400" kern="1000" spc="30" dirty="0">
                  <a:latin typeface="+mj-lt"/>
                  <a:cs typeface="Franklin Gothic Book"/>
                </a:endParaRPr>
              </a:p>
            </p:txBody>
          </p:sp>
          <p:sp>
            <p:nvSpPr>
              <p:cNvPr id="15" name="Freccia a destra 14">
                <a:extLst>
                  <a:ext uri="{FF2B5EF4-FFF2-40B4-BE49-F238E27FC236}">
                    <a16:creationId xmlns:a16="http://schemas.microsoft.com/office/drawing/2014/main" id="{3BB2E0FC-E35A-0702-FAD3-108335131FC9}"/>
                  </a:ext>
                </a:extLst>
              </p:cNvPr>
              <p:cNvSpPr/>
              <p:nvPr/>
            </p:nvSpPr>
            <p:spPr bwMode="auto">
              <a:xfrm>
                <a:off x="5698466" y="2326499"/>
                <a:ext cx="855000" cy="4500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pic>
          <p:nvPicPr>
            <p:cNvPr id="21" name="Immagine 20">
              <a:extLst>
                <a:ext uri="{FF2B5EF4-FFF2-40B4-BE49-F238E27FC236}">
                  <a16:creationId xmlns:a16="http://schemas.microsoft.com/office/drawing/2014/main" id="{4CBDD7C1-44F7-4AA7-AC0D-D51E048DEEE4}"/>
                </a:ext>
              </a:extLst>
            </p:cNvPr>
            <p:cNvPicPr>
              <a:picLocks noChangeAspect="1"/>
            </p:cNvPicPr>
            <p:nvPr/>
          </p:nvPicPr>
          <p:blipFill>
            <a:blip r:embed="rId5"/>
            <a:stretch>
              <a:fillRect/>
            </a:stretch>
          </p:blipFill>
          <p:spPr>
            <a:xfrm>
              <a:off x="8131889" y="1543036"/>
              <a:ext cx="2674030" cy="1555303"/>
            </a:xfrm>
            <a:prstGeom prst="rect">
              <a:avLst/>
            </a:prstGeom>
          </p:spPr>
        </p:pic>
      </p:grpSp>
    </p:spTree>
    <p:extLst>
      <p:ext uri="{BB962C8B-B14F-4D97-AF65-F5344CB8AC3E}">
        <p14:creationId xmlns:p14="http://schemas.microsoft.com/office/powerpoint/2010/main" val="37671643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08920" y="1272336"/>
            <a:ext cx="850085" cy="9976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de-CH" sz="2400">
              <a:solidFill>
                <a:srgbClr val="000000"/>
              </a:solidFill>
              <a:latin typeface="Times" charset="0"/>
            </a:endParaRPr>
          </a:p>
        </p:txBody>
      </p:sp>
      <p:sp>
        <p:nvSpPr>
          <p:cNvPr id="3" name="Title 2"/>
          <p:cNvSpPr>
            <a:spLocks noGrp="1"/>
          </p:cNvSpPr>
          <p:nvPr>
            <p:ph type="title"/>
          </p:nvPr>
        </p:nvSpPr>
        <p:spPr/>
        <p:txBody>
          <a:bodyPr/>
          <a:lstStyle/>
          <a:p>
            <a:r>
              <a:rPr lang="en-US" sz="2800" dirty="0"/>
              <a:t>X-ray sources comparison</a:t>
            </a:r>
            <a:endParaRPr lang="de-CH" sz="2800" dirty="0"/>
          </a:p>
        </p:txBody>
      </p:sp>
      <p:pic>
        <p:nvPicPr>
          <p:cNvPr id="7" name="Picture 4" descr="http://xray.bmc.uu.se/spb/images/XFEL_FEL-Schema01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75" y="4872736"/>
            <a:ext cx="2835315" cy="1947861"/>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bwMode="auto">
          <a:xfrm>
            <a:off x="1631774" y="2636103"/>
            <a:ext cx="1080120" cy="31367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rtlCol="0" anchor="ctr" anchorCtr="0" compatLnSpc="1">
            <a:prstTxWarp prst="textNoShape">
              <a:avLst/>
            </a:prstTxWarp>
          </a:bodyPr>
          <a:lstStyle/>
          <a:p>
            <a:pPr algn="ctr" defTabSz="457200">
              <a:spcBef>
                <a:spcPct val="0"/>
              </a:spcBef>
              <a:buClr>
                <a:srgbClr val="000000"/>
              </a:buClr>
              <a:buSzPct val="100000"/>
            </a:pPr>
            <a:r>
              <a:rPr lang="en-US" sz="3200" dirty="0">
                <a:solidFill>
                  <a:srgbClr val="FFFFFF"/>
                </a:solidFill>
                <a:latin typeface="+mj-lt"/>
              </a:rPr>
              <a:t>Light quality</a:t>
            </a:r>
          </a:p>
        </p:txBody>
      </p:sp>
      <p:sp>
        <p:nvSpPr>
          <p:cNvPr id="13" name="TextBox 12"/>
          <p:cNvSpPr txBox="1"/>
          <p:nvPr/>
        </p:nvSpPr>
        <p:spPr>
          <a:xfrm>
            <a:off x="3968086" y="6428489"/>
            <a:ext cx="2120965" cy="338554"/>
          </a:xfrm>
          <a:prstGeom prst="rect">
            <a:avLst/>
          </a:prstGeom>
          <a:noFill/>
        </p:spPr>
        <p:txBody>
          <a:bodyPr wrap="none" rtlCol="0">
            <a:spAutoFit/>
          </a:bodyPr>
          <a:lstStyle/>
          <a:p>
            <a:r>
              <a:rPr lang="en-US" sz="1600" dirty="0">
                <a:solidFill>
                  <a:srgbClr val="000000"/>
                </a:solidFill>
              </a:rPr>
              <a:t>www.lightsources.org</a:t>
            </a:r>
            <a:endParaRPr lang="de-CH" sz="1600" dirty="0">
              <a:solidFill>
                <a:srgbClr val="000000"/>
              </a:solidFill>
            </a:endParaRPr>
          </a:p>
        </p:txBody>
      </p:sp>
      <p:sp>
        <p:nvSpPr>
          <p:cNvPr id="4" name="Slide Number Placeholder 3"/>
          <p:cNvSpPr>
            <a:spLocks noGrp="1"/>
          </p:cNvSpPr>
          <p:nvPr>
            <p:ph type="sldNum" sz="quarter" idx="16"/>
          </p:nvPr>
        </p:nvSpPr>
        <p:spPr/>
        <p:txBody>
          <a:bodyPr/>
          <a:lstStyle/>
          <a:p>
            <a:pPr algn="r">
              <a:defRPr/>
            </a:pPr>
            <a:r>
              <a:rPr lang="de-DE">
                <a:solidFill>
                  <a:srgbClr val="000000"/>
                </a:solidFill>
                <a:latin typeface="Calibri"/>
              </a:rPr>
              <a:t>Page </a:t>
            </a:r>
            <a:fld id="{EBC07571-3134-BB4B-B83F-1A9FE18D34F3}" type="slidenum">
              <a:rPr lang="de-DE">
                <a:solidFill>
                  <a:srgbClr val="000000"/>
                </a:solidFill>
                <a:latin typeface="Calibri"/>
              </a:rPr>
              <a:pPr algn="r">
                <a:defRPr/>
              </a:pPr>
              <a:t>17</a:t>
            </a:fld>
            <a:endParaRPr lang="de-DE" dirty="0">
              <a:solidFill>
                <a:srgbClr val="000000"/>
              </a:solidFill>
              <a:latin typeface="Calibri"/>
            </a:endParaRPr>
          </a:p>
        </p:txBody>
      </p:sp>
      <p:sp>
        <p:nvSpPr>
          <p:cNvPr id="14" name="Text Placeholder 11"/>
          <p:cNvSpPr txBox="1">
            <a:spLocks/>
          </p:cNvSpPr>
          <p:nvPr/>
        </p:nvSpPr>
        <p:spPr bwMode="auto">
          <a:xfrm>
            <a:off x="8052275" y="1272336"/>
            <a:ext cx="3077129" cy="5388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0"/>
              </a:spcBef>
              <a:spcAft>
                <a:spcPct val="0"/>
              </a:spcAft>
              <a:buClr>
                <a:srgbClr val="000000"/>
              </a:buClr>
              <a:buSzPct val="100000"/>
              <a:buFont typeface="Times New Roman" pitchFamily="18" charset="0"/>
              <a:tabLst/>
              <a:defRPr sz="1700" b="0" i="0">
                <a:solidFill>
                  <a:srgbClr val="000000"/>
                </a:solidFill>
                <a:latin typeface="Arial Narrow"/>
                <a:ea typeface="+mn-ea"/>
                <a:cs typeface="Arial Narrow"/>
              </a:defRPr>
            </a:lvl1pPr>
            <a:lvl2pPr marL="179388" indent="-179388" algn="l" defTabSz="457200" rtl="0" eaLnBrk="0" fontAlgn="base" hangingPunct="0">
              <a:lnSpc>
                <a:spcPct val="110000"/>
              </a:lnSpc>
              <a:spcBef>
                <a:spcPts val="0"/>
              </a:spcBef>
              <a:spcAft>
                <a:spcPct val="0"/>
              </a:spcAft>
              <a:buClr>
                <a:srgbClr val="000000"/>
              </a:buClr>
              <a:buSzPct val="100000"/>
              <a:buFont typeface="Lucida Grande"/>
              <a:buChar char="•"/>
              <a:tabLst/>
              <a:defRPr sz="1700" b="0" i="0">
                <a:solidFill>
                  <a:srgbClr val="000000"/>
                </a:solidFill>
                <a:latin typeface="Arial Narrow"/>
                <a:ea typeface="+mn-ea"/>
                <a:cs typeface="Arial Narrow"/>
              </a:defRPr>
            </a:lvl2pPr>
            <a:lvl3pPr marL="358775" indent="-179388" algn="l" defTabSz="457200" rtl="0" eaLnBrk="0" fontAlgn="base" hangingPunct="0">
              <a:lnSpc>
                <a:spcPct val="110000"/>
              </a:lnSpc>
              <a:spcBef>
                <a:spcPts val="0"/>
              </a:spcBef>
              <a:spcAft>
                <a:spcPct val="0"/>
              </a:spcAft>
              <a:buClr>
                <a:srgbClr val="000000"/>
              </a:buClr>
              <a:buSzPct val="100000"/>
              <a:buFont typeface="Lucida Grande"/>
              <a:buChar char="–"/>
              <a:tabLst/>
              <a:defRPr sz="1700" b="0" i="0">
                <a:solidFill>
                  <a:srgbClr val="000000"/>
                </a:solidFill>
                <a:latin typeface="Arial Narrow"/>
                <a:ea typeface="+mn-ea"/>
                <a:cs typeface="Arial Narrow"/>
              </a:defRPr>
            </a:lvl3pPr>
            <a:lvl4pPr marL="627063" indent="-179388" algn="l" defTabSz="457200" rtl="0" eaLnBrk="0" fontAlgn="base" hangingPunct="0">
              <a:lnSpc>
                <a:spcPct val="110000"/>
              </a:lnSpc>
              <a:spcBef>
                <a:spcPts val="0"/>
              </a:spcBef>
              <a:spcAft>
                <a:spcPct val="0"/>
              </a:spcAft>
              <a:buClr>
                <a:srgbClr val="000000"/>
              </a:buClr>
              <a:buSzPct val="100000"/>
              <a:buFont typeface="Times New Roman" pitchFamily="18" charset="0"/>
              <a:tabLst/>
              <a:defRPr sz="1700" b="0" i="0">
                <a:solidFill>
                  <a:srgbClr val="000000"/>
                </a:solidFill>
                <a:latin typeface="Arial Narrow"/>
                <a:ea typeface="+mn-ea"/>
                <a:cs typeface="Arial Narrow"/>
              </a:defRPr>
            </a:lvl4pPr>
            <a:lvl5pPr marL="1435100" indent="-182563" algn="l" defTabSz="457200" rtl="0" eaLnBrk="0" fontAlgn="base" hangingPunct="0">
              <a:lnSpc>
                <a:spcPct val="110000"/>
              </a:lnSpc>
              <a:spcBef>
                <a:spcPct val="0"/>
              </a:spcBef>
              <a:spcAft>
                <a:spcPct val="0"/>
              </a:spcAft>
              <a:buClr>
                <a:srgbClr val="000000"/>
              </a:buClr>
              <a:buSzPct val="100000"/>
              <a:buFont typeface="Times New Roman" pitchFamily="18" charset="0"/>
              <a:buNone/>
              <a:tabLst/>
              <a:defRPr sz="1500">
                <a:solidFill>
                  <a:srgbClr val="000000"/>
                </a:solidFill>
                <a:latin typeface="+mn-lt"/>
                <a:ea typeface="+mn-ea"/>
                <a:cs typeface="+mn-cs"/>
              </a:defRPr>
            </a:lvl5pPr>
            <a:lvl6pPr marL="2514600" indent="-228600" algn="l" defTabSz="457200" rtl="0" eaLnBrk="0" fontAlgn="base" hangingPunct="0">
              <a:lnSpc>
                <a:spcPct val="110000"/>
              </a:lnSpc>
              <a:spcBef>
                <a:spcPct val="0"/>
              </a:spcBef>
              <a:spcAft>
                <a:spcPct val="0"/>
              </a:spcAft>
              <a:buClr>
                <a:srgbClr val="000000"/>
              </a:buClr>
              <a:buSzPct val="100000"/>
              <a:buFont typeface="Times New Roman" pitchFamily="18" charset="0"/>
              <a:defRPr sz="1700">
                <a:solidFill>
                  <a:srgbClr val="000000"/>
                </a:solidFill>
                <a:latin typeface="+mn-lt"/>
                <a:ea typeface="+mn-ea"/>
                <a:cs typeface="+mn-cs"/>
              </a:defRPr>
            </a:lvl6pPr>
            <a:lvl7pPr marL="2971800" indent="-228600" algn="l" defTabSz="457200" rtl="0" eaLnBrk="0" fontAlgn="base" hangingPunct="0">
              <a:lnSpc>
                <a:spcPct val="110000"/>
              </a:lnSpc>
              <a:spcBef>
                <a:spcPct val="0"/>
              </a:spcBef>
              <a:spcAft>
                <a:spcPct val="0"/>
              </a:spcAft>
              <a:buClr>
                <a:srgbClr val="000000"/>
              </a:buClr>
              <a:buSzPct val="100000"/>
              <a:buFont typeface="Times New Roman" pitchFamily="18" charset="0"/>
              <a:defRPr sz="1700">
                <a:solidFill>
                  <a:srgbClr val="000000"/>
                </a:solidFill>
                <a:latin typeface="+mn-lt"/>
                <a:ea typeface="+mn-ea"/>
                <a:cs typeface="+mn-cs"/>
              </a:defRPr>
            </a:lvl7pPr>
            <a:lvl8pPr marL="3429000" indent="-228600" algn="l" defTabSz="457200" rtl="0" eaLnBrk="0" fontAlgn="base" hangingPunct="0">
              <a:lnSpc>
                <a:spcPct val="110000"/>
              </a:lnSpc>
              <a:spcBef>
                <a:spcPct val="0"/>
              </a:spcBef>
              <a:spcAft>
                <a:spcPct val="0"/>
              </a:spcAft>
              <a:buClr>
                <a:srgbClr val="000000"/>
              </a:buClr>
              <a:buSzPct val="100000"/>
              <a:buFont typeface="Times New Roman" pitchFamily="18" charset="0"/>
              <a:defRPr sz="1700">
                <a:solidFill>
                  <a:srgbClr val="000000"/>
                </a:solidFill>
                <a:latin typeface="+mn-lt"/>
                <a:ea typeface="+mn-ea"/>
                <a:cs typeface="+mn-cs"/>
              </a:defRPr>
            </a:lvl8pPr>
            <a:lvl9pPr marL="3886200" indent="-228600" algn="l" defTabSz="457200" rtl="0" eaLnBrk="0" fontAlgn="base" hangingPunct="0">
              <a:lnSpc>
                <a:spcPct val="110000"/>
              </a:lnSpc>
              <a:spcBef>
                <a:spcPct val="0"/>
              </a:spcBef>
              <a:spcAft>
                <a:spcPct val="0"/>
              </a:spcAft>
              <a:buClr>
                <a:srgbClr val="000000"/>
              </a:buClr>
              <a:buSzPct val="100000"/>
              <a:buFont typeface="Times New Roman" pitchFamily="18" charset="0"/>
              <a:defRPr sz="1700">
                <a:solidFill>
                  <a:srgbClr val="000000"/>
                </a:solidFill>
                <a:latin typeface="+mn-lt"/>
                <a:ea typeface="+mn-ea"/>
                <a:cs typeface="+mn-cs"/>
              </a:defRPr>
            </a:lvl9pPr>
          </a:lstStyle>
          <a:p>
            <a:pPr marL="285750" indent="-285750" defTabSz="914400">
              <a:buFont typeface="Arial" panose="020B0604020202020204" pitchFamily="34" charset="0"/>
              <a:buChar char="•"/>
            </a:pPr>
            <a:r>
              <a:rPr lang="en-US" altLang="de-DE" sz="1800" dirty="0">
                <a:latin typeface="+mj-lt"/>
              </a:rPr>
              <a:t> Low intensity</a:t>
            </a:r>
          </a:p>
          <a:p>
            <a:pPr marL="285750" indent="-285750" defTabSz="914400">
              <a:buFont typeface="Arial" panose="020B0604020202020204" pitchFamily="34" charset="0"/>
              <a:buChar char="•"/>
            </a:pPr>
            <a:r>
              <a:rPr lang="en-US" altLang="de-DE" sz="1800" dirty="0">
                <a:latin typeface="+mj-lt"/>
              </a:rPr>
              <a:t> Unfocused</a:t>
            </a:r>
          </a:p>
          <a:p>
            <a:pPr marL="285750" indent="-285750" defTabSz="914400">
              <a:buFont typeface="Arial" panose="020B0604020202020204" pitchFamily="34" charset="0"/>
              <a:buChar char="•"/>
            </a:pPr>
            <a:r>
              <a:rPr lang="en-US" altLang="de-DE" sz="1800" dirty="0">
                <a:latin typeface="+mj-lt"/>
              </a:rPr>
              <a:t> Continuous</a:t>
            </a:r>
          </a:p>
          <a:p>
            <a:pPr marL="285750" indent="-285750" defTabSz="914400">
              <a:buFont typeface="Arial" panose="020B0604020202020204" pitchFamily="34" charset="0"/>
              <a:buChar char="•"/>
            </a:pPr>
            <a:r>
              <a:rPr lang="en-US" altLang="de-DE" sz="1800" dirty="0">
                <a:latin typeface="+mj-lt"/>
              </a:rPr>
              <a:t> Polychromatic</a:t>
            </a:r>
          </a:p>
          <a:p>
            <a:pPr defTabSz="914400">
              <a:buFont typeface="Arial" pitchFamily="34" charset="0"/>
              <a:buChar char="•"/>
            </a:pPr>
            <a:endParaRPr lang="en-US" altLang="de-DE" sz="1800" dirty="0">
              <a:latin typeface="+mj-lt"/>
            </a:endParaRPr>
          </a:p>
          <a:p>
            <a:pPr defTabSz="914400"/>
            <a:endParaRPr lang="en-US" altLang="de-DE" sz="1800" dirty="0">
              <a:latin typeface="+mj-lt"/>
            </a:endParaRPr>
          </a:p>
          <a:p>
            <a:pPr marL="285750" indent="-285750" defTabSz="914400">
              <a:buFont typeface="Arial" panose="020B0604020202020204" pitchFamily="34" charset="0"/>
              <a:buChar char="•"/>
            </a:pPr>
            <a:r>
              <a:rPr lang="en-US" altLang="de-DE" sz="1800" dirty="0">
                <a:latin typeface="+mj-lt"/>
              </a:rPr>
              <a:t>High intensity</a:t>
            </a:r>
          </a:p>
          <a:p>
            <a:pPr marL="285750" indent="-285750" defTabSz="914400">
              <a:buFont typeface="Arial" panose="020B0604020202020204" pitchFamily="34" charset="0"/>
              <a:buChar char="•"/>
            </a:pPr>
            <a:r>
              <a:rPr lang="en-US" altLang="de-DE" sz="1800" dirty="0">
                <a:latin typeface="+mj-lt"/>
              </a:rPr>
              <a:t>Highly collimated </a:t>
            </a:r>
          </a:p>
          <a:p>
            <a:pPr marL="285750" indent="-285750" defTabSz="914400">
              <a:buFont typeface="Arial" panose="020B0604020202020204" pitchFamily="34" charset="0"/>
              <a:buChar char="•"/>
            </a:pPr>
            <a:r>
              <a:rPr lang="en-US" altLang="de-DE" sz="1800" dirty="0">
                <a:latin typeface="+mj-lt"/>
              </a:rPr>
              <a:t> Quasi continuous (divided into bunches)  </a:t>
            </a:r>
          </a:p>
          <a:p>
            <a:pPr marL="285750" indent="-285750" defTabSz="914400">
              <a:buFont typeface="Arial" panose="020B0604020202020204" pitchFamily="34" charset="0"/>
              <a:buChar char="•"/>
            </a:pPr>
            <a:r>
              <a:rPr lang="en-US" altLang="de-DE" sz="1800" dirty="0">
                <a:latin typeface="+mj-lt"/>
              </a:rPr>
              <a:t> Partially coherent</a:t>
            </a:r>
          </a:p>
          <a:p>
            <a:pPr defTabSz="914400">
              <a:buFont typeface="Arial" pitchFamily="34" charset="0"/>
              <a:buChar char="•"/>
            </a:pPr>
            <a:endParaRPr lang="en-US" altLang="de-DE" sz="1800" dirty="0">
              <a:latin typeface="+mj-lt"/>
            </a:endParaRPr>
          </a:p>
          <a:p>
            <a:pPr defTabSz="914400"/>
            <a:endParaRPr lang="en-US" altLang="de-DE" sz="1800" dirty="0">
              <a:latin typeface="+mj-lt"/>
            </a:endParaRPr>
          </a:p>
          <a:p>
            <a:pPr marL="285750" indent="-285750" defTabSz="914400">
              <a:buFont typeface="Arial" panose="020B0604020202020204" pitchFamily="34" charset="0"/>
              <a:buChar char="•"/>
            </a:pPr>
            <a:r>
              <a:rPr lang="en-US" altLang="de-DE" sz="1800" dirty="0">
                <a:latin typeface="+mj-lt"/>
              </a:rPr>
              <a:t> Very high intensity </a:t>
            </a:r>
          </a:p>
          <a:p>
            <a:pPr marL="285750" indent="-285750" defTabSz="914400">
              <a:buFont typeface="Arial" panose="020B0604020202020204" pitchFamily="34" charset="0"/>
              <a:buChar char="•"/>
            </a:pPr>
            <a:r>
              <a:rPr lang="en-US" altLang="de-DE" sz="1800" dirty="0">
                <a:latin typeface="+mj-lt"/>
              </a:rPr>
              <a:t> Highly collimated</a:t>
            </a:r>
          </a:p>
          <a:p>
            <a:pPr marL="285750" indent="-285750" defTabSz="914400">
              <a:buFont typeface="Arial" panose="020B0604020202020204" pitchFamily="34" charset="0"/>
              <a:buChar char="•"/>
            </a:pPr>
            <a:r>
              <a:rPr lang="en-US" altLang="de-DE" sz="1800" dirty="0">
                <a:latin typeface="+mj-lt"/>
              </a:rPr>
              <a:t> Pulsed time structure </a:t>
            </a:r>
          </a:p>
          <a:p>
            <a:pPr marL="285750" indent="-285750" defTabSz="914400">
              <a:buFont typeface="Arial" panose="020B0604020202020204" pitchFamily="34" charset="0"/>
              <a:buChar char="•"/>
            </a:pPr>
            <a:r>
              <a:rPr lang="en-US" altLang="de-DE" sz="1800" dirty="0">
                <a:latin typeface="+mj-lt"/>
              </a:rPr>
              <a:t> Very short pulses (10 fs)</a:t>
            </a:r>
          </a:p>
          <a:p>
            <a:pPr marL="285750" indent="-285750" defTabSz="914400">
              <a:buFont typeface="Arial" panose="020B0604020202020204" pitchFamily="34" charset="0"/>
              <a:buChar char="•"/>
            </a:pPr>
            <a:r>
              <a:rPr lang="en-US" altLang="de-DE" sz="1800" dirty="0">
                <a:latin typeface="+mj-lt"/>
              </a:rPr>
              <a:t> Fully coherent</a:t>
            </a:r>
          </a:p>
        </p:txBody>
      </p:sp>
      <p:sp>
        <p:nvSpPr>
          <p:cNvPr id="5" name="TextBox 4"/>
          <p:cNvSpPr txBox="1"/>
          <p:nvPr/>
        </p:nvSpPr>
        <p:spPr>
          <a:xfrm>
            <a:off x="5998704" y="818319"/>
            <a:ext cx="1843890" cy="307712"/>
          </a:xfrm>
          <a:prstGeom prst="rect">
            <a:avLst/>
          </a:prstGeom>
          <a:noFill/>
        </p:spPr>
        <p:txBody>
          <a:bodyPr wrap="square" lIns="0" tIns="0" rIns="0" bIns="0" rtlCol="0">
            <a:noAutofit/>
          </a:bodyPr>
          <a:lstStyle/>
          <a:p>
            <a:pPr algn="ctr">
              <a:lnSpc>
                <a:spcPct val="110000"/>
              </a:lnSpc>
              <a:spcBef>
                <a:spcPts val="0"/>
              </a:spcBef>
            </a:pPr>
            <a:r>
              <a:rPr lang="en-US" sz="1600" kern="1000" spc="30" dirty="0">
                <a:solidFill>
                  <a:srgbClr val="000000"/>
                </a:solidFill>
                <a:latin typeface="Calibri"/>
                <a:cs typeface="Franklin Gothic Book"/>
              </a:rPr>
              <a:t>End 19</a:t>
            </a:r>
            <a:r>
              <a:rPr lang="en-US" sz="1600" kern="1000" spc="30" baseline="30000" dirty="0">
                <a:solidFill>
                  <a:srgbClr val="000000"/>
                </a:solidFill>
                <a:latin typeface="Calibri"/>
                <a:cs typeface="Franklin Gothic Book"/>
              </a:rPr>
              <a:t>th</a:t>
            </a:r>
            <a:r>
              <a:rPr lang="en-US" sz="1600" kern="1000" spc="30" dirty="0">
                <a:solidFill>
                  <a:srgbClr val="000000"/>
                </a:solidFill>
                <a:latin typeface="Calibri"/>
                <a:cs typeface="Franklin Gothic Book"/>
              </a:rPr>
              <a:t> century</a:t>
            </a:r>
            <a:endParaRPr lang="de-CH" sz="1600" kern="1000" spc="30" dirty="0" err="1">
              <a:solidFill>
                <a:srgbClr val="000000"/>
              </a:solidFill>
              <a:latin typeface="Calibri"/>
              <a:cs typeface="Franklin Gothic Book"/>
            </a:endParaRPr>
          </a:p>
        </p:txBody>
      </p:sp>
      <p:sp>
        <p:nvSpPr>
          <p:cNvPr id="15" name="TextBox 14"/>
          <p:cNvSpPr txBox="1"/>
          <p:nvPr/>
        </p:nvSpPr>
        <p:spPr>
          <a:xfrm>
            <a:off x="5998704" y="2610967"/>
            <a:ext cx="1843890" cy="307712"/>
          </a:xfrm>
          <a:prstGeom prst="rect">
            <a:avLst/>
          </a:prstGeom>
          <a:noFill/>
        </p:spPr>
        <p:txBody>
          <a:bodyPr wrap="square" lIns="0" tIns="0" rIns="0" bIns="0" rtlCol="0">
            <a:noAutofit/>
          </a:bodyPr>
          <a:lstStyle/>
          <a:p>
            <a:pPr algn="ctr">
              <a:lnSpc>
                <a:spcPct val="110000"/>
              </a:lnSpc>
              <a:spcBef>
                <a:spcPts val="0"/>
              </a:spcBef>
            </a:pPr>
            <a:r>
              <a:rPr lang="en-US" sz="1600" kern="1000" spc="30" dirty="0">
                <a:solidFill>
                  <a:srgbClr val="000000"/>
                </a:solidFill>
                <a:latin typeface="Calibri"/>
                <a:cs typeface="Franklin Gothic Book"/>
              </a:rPr>
              <a:t>50’s ÷ Today</a:t>
            </a:r>
            <a:endParaRPr lang="de-CH" sz="1600" kern="1000" spc="30" dirty="0" err="1">
              <a:solidFill>
                <a:srgbClr val="000000"/>
              </a:solidFill>
              <a:latin typeface="Calibri"/>
              <a:cs typeface="Franklin Gothic Book"/>
            </a:endParaRPr>
          </a:p>
        </p:txBody>
      </p:sp>
      <p:sp>
        <p:nvSpPr>
          <p:cNvPr id="16" name="TextBox 15"/>
          <p:cNvSpPr txBox="1"/>
          <p:nvPr/>
        </p:nvSpPr>
        <p:spPr>
          <a:xfrm>
            <a:off x="5998704" y="4851789"/>
            <a:ext cx="1843890" cy="307712"/>
          </a:xfrm>
          <a:prstGeom prst="rect">
            <a:avLst/>
          </a:prstGeom>
          <a:noFill/>
        </p:spPr>
        <p:txBody>
          <a:bodyPr wrap="square" lIns="0" tIns="0" rIns="0" bIns="0" rtlCol="0">
            <a:noAutofit/>
          </a:bodyPr>
          <a:lstStyle/>
          <a:p>
            <a:pPr algn="ctr">
              <a:lnSpc>
                <a:spcPct val="110000"/>
              </a:lnSpc>
              <a:spcBef>
                <a:spcPts val="0"/>
              </a:spcBef>
            </a:pPr>
            <a:r>
              <a:rPr lang="en-US" sz="1600" kern="1000" spc="30" dirty="0">
                <a:solidFill>
                  <a:srgbClr val="000000"/>
                </a:solidFill>
                <a:latin typeface="Calibri"/>
                <a:cs typeface="Franklin Gothic Book"/>
              </a:rPr>
              <a:t>Since 2004</a:t>
            </a:r>
            <a:endParaRPr lang="de-CH" sz="1600" kern="1000" spc="30" dirty="0" err="1">
              <a:solidFill>
                <a:srgbClr val="000000"/>
              </a:solidFill>
              <a:latin typeface="Calibri"/>
              <a:cs typeface="Franklin Gothic Book"/>
            </a:endParaRPr>
          </a:p>
        </p:txBody>
      </p:sp>
      <p:pic>
        <p:nvPicPr>
          <p:cNvPr id="17" name="Immagine 16">
            <a:extLst>
              <a:ext uri="{FF2B5EF4-FFF2-40B4-BE49-F238E27FC236}">
                <a16:creationId xmlns:a16="http://schemas.microsoft.com/office/drawing/2014/main" id="{4BE4D4EC-D194-4413-9B8A-5CA26E776A6B}"/>
              </a:ext>
            </a:extLst>
          </p:cNvPr>
          <p:cNvPicPr>
            <a:picLocks noChangeAspect="1"/>
          </p:cNvPicPr>
          <p:nvPr/>
        </p:nvPicPr>
        <p:blipFill>
          <a:blip r:embed="rId4"/>
          <a:stretch>
            <a:fillRect/>
          </a:stretch>
        </p:blipFill>
        <p:spPr>
          <a:xfrm>
            <a:off x="5039275" y="1080800"/>
            <a:ext cx="2674030" cy="1555303"/>
          </a:xfrm>
          <a:prstGeom prst="rect">
            <a:avLst/>
          </a:prstGeom>
        </p:spPr>
      </p:pic>
      <p:pic>
        <p:nvPicPr>
          <p:cNvPr id="18" name="Immagine 17">
            <a:extLst>
              <a:ext uri="{FF2B5EF4-FFF2-40B4-BE49-F238E27FC236}">
                <a16:creationId xmlns:a16="http://schemas.microsoft.com/office/drawing/2014/main" id="{EA0BAEAC-AA76-4E14-90AC-A916951BDE2B}"/>
              </a:ext>
            </a:extLst>
          </p:cNvPr>
          <p:cNvPicPr>
            <a:picLocks noChangeAspect="1"/>
          </p:cNvPicPr>
          <p:nvPr/>
        </p:nvPicPr>
        <p:blipFill>
          <a:blip r:embed="rId5"/>
          <a:stretch>
            <a:fillRect/>
          </a:stretch>
        </p:blipFill>
        <p:spPr>
          <a:xfrm>
            <a:off x="5157090" y="2970834"/>
            <a:ext cx="2438400" cy="1828800"/>
          </a:xfrm>
          <a:prstGeom prst="rect">
            <a:avLst/>
          </a:prstGeom>
        </p:spPr>
      </p:pic>
      <p:sp>
        <p:nvSpPr>
          <p:cNvPr id="8" name="Rettangolo 7">
            <a:extLst>
              <a:ext uri="{FF2B5EF4-FFF2-40B4-BE49-F238E27FC236}">
                <a16:creationId xmlns:a16="http://schemas.microsoft.com/office/drawing/2014/main" id="{EE769DFF-DFD7-977C-ABB0-2B2325ECB71A}"/>
              </a:ext>
            </a:extLst>
          </p:cNvPr>
          <p:cNvSpPr/>
          <p:nvPr/>
        </p:nvSpPr>
        <p:spPr bwMode="auto">
          <a:xfrm>
            <a:off x="0" y="1268999"/>
            <a:ext cx="97467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pic>
        <p:nvPicPr>
          <p:cNvPr id="11" name="Immagine 10" descr="Immagine che contiene luce, scuro, lampada&#10;&#10;Descrizione generata automaticamente">
            <a:extLst>
              <a:ext uri="{FF2B5EF4-FFF2-40B4-BE49-F238E27FC236}">
                <a16:creationId xmlns:a16="http://schemas.microsoft.com/office/drawing/2014/main" id="{CA2B7EB4-FA0A-43A5-0CE2-6ED7AF5CB35A}"/>
              </a:ext>
            </a:extLst>
          </p:cNvPr>
          <p:cNvPicPr>
            <a:picLocks noChangeAspect="1"/>
          </p:cNvPicPr>
          <p:nvPr/>
        </p:nvPicPr>
        <p:blipFill>
          <a:blip r:embed="rId6"/>
          <a:stretch>
            <a:fillRect/>
          </a:stretch>
        </p:blipFill>
        <p:spPr>
          <a:xfrm>
            <a:off x="1582007" y="1345916"/>
            <a:ext cx="1244242" cy="1244242"/>
          </a:xfrm>
          <a:prstGeom prst="rect">
            <a:avLst/>
          </a:prstGeom>
        </p:spPr>
      </p:pic>
      <p:pic>
        <p:nvPicPr>
          <p:cNvPr id="35" name="Immagine 34">
            <a:extLst>
              <a:ext uri="{FF2B5EF4-FFF2-40B4-BE49-F238E27FC236}">
                <a16:creationId xmlns:a16="http://schemas.microsoft.com/office/drawing/2014/main" id="{6D646AF8-7C92-9ABC-F8B5-84BFE8F53EE7}"/>
              </a:ext>
            </a:extLst>
          </p:cNvPr>
          <p:cNvPicPr>
            <a:picLocks noChangeAspect="1"/>
          </p:cNvPicPr>
          <p:nvPr/>
        </p:nvPicPr>
        <p:blipFill>
          <a:blip r:embed="rId7"/>
          <a:stretch>
            <a:fillRect/>
          </a:stretch>
        </p:blipFill>
        <p:spPr>
          <a:xfrm>
            <a:off x="1378837" y="5901878"/>
            <a:ext cx="2767824" cy="664522"/>
          </a:xfrm>
          <a:prstGeom prst="rect">
            <a:avLst/>
          </a:prstGeom>
        </p:spPr>
      </p:pic>
      <p:pic>
        <p:nvPicPr>
          <p:cNvPr id="36" name="Immagine 35">
            <a:extLst>
              <a:ext uri="{FF2B5EF4-FFF2-40B4-BE49-F238E27FC236}">
                <a16:creationId xmlns:a16="http://schemas.microsoft.com/office/drawing/2014/main" id="{86884C12-487A-D1E4-3C7A-4BBB3712FEB6}"/>
              </a:ext>
            </a:extLst>
          </p:cNvPr>
          <p:cNvPicPr>
            <a:picLocks noChangeAspect="1"/>
          </p:cNvPicPr>
          <p:nvPr/>
        </p:nvPicPr>
        <p:blipFill>
          <a:blip r:embed="rId8"/>
          <a:stretch>
            <a:fillRect/>
          </a:stretch>
        </p:blipFill>
        <p:spPr>
          <a:xfrm rot="20452089">
            <a:off x="2517971" y="1348170"/>
            <a:ext cx="1212715" cy="187841"/>
          </a:xfrm>
          <a:prstGeom prst="rect">
            <a:avLst/>
          </a:prstGeom>
        </p:spPr>
      </p:pic>
      <p:pic>
        <p:nvPicPr>
          <p:cNvPr id="37" name="Immagine 36">
            <a:extLst>
              <a:ext uri="{FF2B5EF4-FFF2-40B4-BE49-F238E27FC236}">
                <a16:creationId xmlns:a16="http://schemas.microsoft.com/office/drawing/2014/main" id="{E6857AE6-3C9D-444E-641C-4A754F61717B}"/>
              </a:ext>
            </a:extLst>
          </p:cNvPr>
          <p:cNvPicPr>
            <a:picLocks noChangeAspect="1"/>
          </p:cNvPicPr>
          <p:nvPr/>
        </p:nvPicPr>
        <p:blipFill>
          <a:blip r:embed="rId9"/>
          <a:stretch>
            <a:fillRect/>
          </a:stretch>
        </p:blipFill>
        <p:spPr>
          <a:xfrm>
            <a:off x="2586503" y="1724163"/>
            <a:ext cx="1320329" cy="219475"/>
          </a:xfrm>
          <a:prstGeom prst="rect">
            <a:avLst/>
          </a:prstGeom>
        </p:spPr>
      </p:pic>
      <p:pic>
        <p:nvPicPr>
          <p:cNvPr id="38" name="Immagine 37">
            <a:extLst>
              <a:ext uri="{FF2B5EF4-FFF2-40B4-BE49-F238E27FC236}">
                <a16:creationId xmlns:a16="http://schemas.microsoft.com/office/drawing/2014/main" id="{2AB78B8F-23BF-07E0-2621-DA95934FDE53}"/>
              </a:ext>
            </a:extLst>
          </p:cNvPr>
          <p:cNvPicPr>
            <a:picLocks noChangeAspect="1"/>
          </p:cNvPicPr>
          <p:nvPr/>
        </p:nvPicPr>
        <p:blipFill>
          <a:blip r:embed="rId10"/>
          <a:stretch>
            <a:fillRect/>
          </a:stretch>
        </p:blipFill>
        <p:spPr>
          <a:xfrm rot="10110227">
            <a:off x="2589577" y="1481556"/>
            <a:ext cx="1386913" cy="256054"/>
          </a:xfrm>
          <a:prstGeom prst="rect">
            <a:avLst/>
          </a:prstGeom>
        </p:spPr>
      </p:pic>
      <p:pic>
        <p:nvPicPr>
          <p:cNvPr id="39" name="Immagine 38">
            <a:extLst>
              <a:ext uri="{FF2B5EF4-FFF2-40B4-BE49-F238E27FC236}">
                <a16:creationId xmlns:a16="http://schemas.microsoft.com/office/drawing/2014/main" id="{77EE9430-0CAD-5676-DE7B-25896D20F1A2}"/>
              </a:ext>
            </a:extLst>
          </p:cNvPr>
          <p:cNvPicPr>
            <a:picLocks noChangeAspect="1"/>
          </p:cNvPicPr>
          <p:nvPr/>
        </p:nvPicPr>
        <p:blipFill>
          <a:blip r:embed="rId11"/>
          <a:stretch>
            <a:fillRect/>
          </a:stretch>
        </p:blipFill>
        <p:spPr>
          <a:xfrm rot="865910">
            <a:off x="2536760" y="1916037"/>
            <a:ext cx="1517600" cy="237765"/>
          </a:xfrm>
          <a:prstGeom prst="rect">
            <a:avLst/>
          </a:prstGeom>
        </p:spPr>
      </p:pic>
    </p:spTree>
    <p:extLst>
      <p:ext uri="{BB962C8B-B14F-4D97-AF65-F5344CB8AC3E}">
        <p14:creationId xmlns:p14="http://schemas.microsoft.com/office/powerpoint/2010/main" val="41747877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D14F3D2-79A7-4C68-B980-39D28CEC2233}"/>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18</a:t>
            </a:fld>
            <a:endParaRPr lang="de-DE" dirty="0"/>
          </a:p>
        </p:txBody>
      </p:sp>
      <p:pic>
        <p:nvPicPr>
          <p:cNvPr id="12" name="Picture 5">
            <a:extLst>
              <a:ext uri="{FF2B5EF4-FFF2-40B4-BE49-F238E27FC236}">
                <a16:creationId xmlns:a16="http://schemas.microsoft.com/office/drawing/2014/main" id="{AEEAC257-803B-4247-AC62-82AB83686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264447" y="1009506"/>
            <a:ext cx="3143118" cy="4157352"/>
          </a:xfrm>
          <a:prstGeom prst="rect">
            <a:avLst/>
          </a:prstGeom>
        </p:spPr>
      </p:pic>
      <p:pic>
        <p:nvPicPr>
          <p:cNvPr id="13" name="Picture 4">
            <a:extLst>
              <a:ext uri="{FF2B5EF4-FFF2-40B4-BE49-F238E27FC236}">
                <a16:creationId xmlns:a16="http://schemas.microsoft.com/office/drawing/2014/main" id="{C597CE7F-D1AA-46BA-A3F7-7AF9E812D677}"/>
              </a:ext>
            </a:extLst>
          </p:cNvPr>
          <p:cNvPicPr>
            <a:picLocks noChangeAspect="1"/>
          </p:cNvPicPr>
          <p:nvPr/>
        </p:nvPicPr>
        <p:blipFill>
          <a:blip r:embed="rId3"/>
          <a:stretch>
            <a:fillRect/>
          </a:stretch>
        </p:blipFill>
        <p:spPr>
          <a:xfrm>
            <a:off x="1748742" y="1435975"/>
            <a:ext cx="4468535" cy="5289959"/>
          </a:xfrm>
          <a:prstGeom prst="rect">
            <a:avLst/>
          </a:prstGeom>
        </p:spPr>
      </p:pic>
      <mc:AlternateContent xmlns:mc="http://schemas.openxmlformats.org/markup-compatibility/2006" xmlns:a14="http://schemas.microsoft.com/office/drawing/2010/main">
        <mc:Choice Requires="a14">
          <p:sp>
            <p:nvSpPr>
              <p:cNvPr id="14" name="TextBox 14">
                <a:extLst>
                  <a:ext uri="{FF2B5EF4-FFF2-40B4-BE49-F238E27FC236}">
                    <a16:creationId xmlns:a16="http://schemas.microsoft.com/office/drawing/2014/main" id="{A0E57D6A-F288-4DA9-B95A-F8FEC033DC1B}"/>
                  </a:ext>
                </a:extLst>
              </p:cNvPr>
              <p:cNvSpPr txBox="1"/>
              <p:nvPr/>
            </p:nvSpPr>
            <p:spPr>
              <a:xfrm>
                <a:off x="6723033" y="1089000"/>
                <a:ext cx="3947886" cy="581587"/>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latin typeface="Cambria Math" panose="02040503050406030204" pitchFamily="18" charset="0"/>
                          <a:cs typeface="Franklin Gothic Book"/>
                        </a:rPr>
                        <m:t>𝐵𝑟𝑖𝑙𝑙𝑎𝑛𝑐𝑒</m:t>
                      </m:r>
                      <m:r>
                        <a:rPr lang="en-US" sz="1800" b="0" i="1" kern="1000" spc="30" smtClean="0">
                          <a:latin typeface="Cambria Math" panose="02040503050406030204" pitchFamily="18" charset="0"/>
                          <a:cs typeface="Franklin Gothic Book"/>
                        </a:rPr>
                        <m:t>= </m:t>
                      </m:r>
                      <m:box>
                        <m:boxPr>
                          <m:ctrlPr>
                            <a:rPr lang="en-US" sz="1800" b="0" i="1" kern="1000" spc="30" smtClean="0">
                              <a:latin typeface="Cambria Math" panose="02040503050406030204" pitchFamily="18" charset="0"/>
                              <a:cs typeface="Franklin Gothic Book"/>
                            </a:rPr>
                          </m:ctrlPr>
                        </m:boxPr>
                        <m:e>
                          <m:argPr>
                            <m:argSz m:val="-1"/>
                          </m:argPr>
                          <m:f>
                            <m:fPr>
                              <m:ctrlPr>
                                <a:rPr lang="en-US" sz="1800" b="0" i="1" kern="1000" spc="30" smtClean="0">
                                  <a:latin typeface="Cambria Math" panose="02040503050406030204" pitchFamily="18" charset="0"/>
                                  <a:cs typeface="Franklin Gothic Book"/>
                                </a:rPr>
                              </m:ctrlPr>
                            </m:fPr>
                            <m:num>
                              <m:r>
                                <a:rPr lang="en-US" sz="1800" b="0" i="1" kern="1000" spc="30" smtClean="0">
                                  <a:latin typeface="Cambria Math" panose="02040503050406030204" pitchFamily="18" charset="0"/>
                                  <a:cs typeface="Franklin Gothic Book"/>
                                </a:rPr>
                                <m:t>𝑛</m:t>
                              </m:r>
                              <m:r>
                                <a:rPr lang="en-US" sz="1800" b="0" i="1" kern="1000" spc="30" smtClean="0">
                                  <a:latin typeface="Cambria Math" panose="02040503050406030204" pitchFamily="18" charset="0"/>
                                  <a:cs typeface="Franklin Gothic Book"/>
                                </a:rPr>
                                <m:t>. </m:t>
                              </m:r>
                              <m:r>
                                <a:rPr lang="en-US" sz="1800" b="0" i="1" kern="1000" spc="30" smtClean="0">
                                  <a:latin typeface="Cambria Math" panose="02040503050406030204" pitchFamily="18" charset="0"/>
                                  <a:cs typeface="Franklin Gothic Book"/>
                                </a:rPr>
                                <m:t>𝑝h𝑜𝑡𝑜𝑛𝑠</m:t>
                              </m:r>
                            </m:num>
                            <m:den>
                              <m:r>
                                <a:rPr lang="en-US" sz="1800" b="0" i="1" kern="1000" spc="30" smtClean="0">
                                  <a:latin typeface="Cambria Math" panose="02040503050406030204" pitchFamily="18" charset="0"/>
                                  <a:cs typeface="Franklin Gothic Book"/>
                                </a:rPr>
                                <m:t>𝑠</m:t>
                              </m:r>
                              <m:r>
                                <a:rPr lang="en-US" sz="1800" b="0" i="1" kern="1000" spc="30" smtClean="0">
                                  <a:latin typeface="Cambria Math" panose="02040503050406030204" pitchFamily="18" charset="0"/>
                                  <a:cs typeface="Franklin Gothic Book"/>
                                </a:rPr>
                                <m:t> ∙ </m:t>
                              </m:r>
                              <m:sSup>
                                <m:sSupPr>
                                  <m:ctrlPr>
                                    <a:rPr lang="en-US" sz="1800" b="0" i="1" kern="1000" spc="30" smtClean="0">
                                      <a:latin typeface="Cambria Math" panose="02040503050406030204" pitchFamily="18" charset="0"/>
                                      <a:ea typeface="Cambria Math" panose="02040503050406030204" pitchFamily="18" charset="0"/>
                                    </a:rPr>
                                  </m:ctrlPr>
                                </m:sSupPr>
                                <m:e>
                                  <m:r>
                                    <a:rPr lang="en-US" sz="1800" b="0" i="1" kern="1000" spc="30" smtClean="0">
                                      <a:latin typeface="Cambria Math" panose="02040503050406030204" pitchFamily="18" charset="0"/>
                                      <a:ea typeface="Cambria Math" panose="02040503050406030204" pitchFamily="18" charset="0"/>
                                    </a:rPr>
                                    <m:t>𝑚𝑟𝑎𝑑</m:t>
                                  </m:r>
                                </m:e>
                                <m:sup>
                                  <m:r>
                                    <a:rPr lang="en-US" sz="1800" b="0" i="1" kern="1000" spc="30" smtClean="0">
                                      <a:latin typeface="Cambria Math" panose="02040503050406030204" pitchFamily="18" charset="0"/>
                                      <a:ea typeface="Cambria Math" panose="02040503050406030204" pitchFamily="18" charset="0"/>
                                    </a:rPr>
                                    <m:t>2</m:t>
                                  </m:r>
                                </m:sup>
                              </m:sSup>
                              <m:r>
                                <a:rPr lang="en-US" sz="1800" b="0" i="1" kern="1000" spc="30" smtClean="0">
                                  <a:latin typeface="Cambria Math" panose="02040503050406030204" pitchFamily="18" charset="0"/>
                                  <a:ea typeface="Cambria Math" panose="02040503050406030204" pitchFamily="18" charset="0"/>
                                </a:rPr>
                                <m:t>∙</m:t>
                              </m:r>
                              <m:sSup>
                                <m:sSupPr>
                                  <m:ctrlPr>
                                    <a:rPr lang="en-US" sz="1800" b="0" i="1" kern="1000" spc="30" smtClean="0">
                                      <a:latin typeface="Cambria Math" panose="02040503050406030204" pitchFamily="18" charset="0"/>
                                      <a:ea typeface="Cambria Math" panose="02040503050406030204" pitchFamily="18" charset="0"/>
                                    </a:rPr>
                                  </m:ctrlPr>
                                </m:sSupPr>
                                <m:e>
                                  <m:r>
                                    <a:rPr lang="en-US" sz="1800" b="0" i="1" kern="1000" spc="30" smtClean="0">
                                      <a:latin typeface="Cambria Math" panose="02040503050406030204" pitchFamily="18" charset="0"/>
                                      <a:ea typeface="Cambria Math" panose="02040503050406030204" pitchFamily="18" charset="0"/>
                                    </a:rPr>
                                    <m:t>𝑚𝑚</m:t>
                                  </m:r>
                                </m:e>
                                <m:sup>
                                  <m:r>
                                    <a:rPr lang="en-US" sz="1800" b="0" i="1" kern="1000" spc="30" smtClean="0">
                                      <a:latin typeface="Cambria Math" panose="02040503050406030204" pitchFamily="18" charset="0"/>
                                      <a:ea typeface="Cambria Math" panose="02040503050406030204" pitchFamily="18" charset="0"/>
                                    </a:rPr>
                                    <m:t>2</m:t>
                                  </m:r>
                                </m:sup>
                              </m:sSup>
                              <m:r>
                                <a:rPr lang="en-US" sz="1800" b="0" i="1" kern="1000" spc="30" smtClean="0">
                                  <a:latin typeface="Cambria Math" panose="02040503050406030204" pitchFamily="18" charset="0"/>
                                  <a:ea typeface="Cambria Math" panose="02040503050406030204" pitchFamily="18" charset="0"/>
                                </a:rPr>
                                <m:t>∙0.1% </m:t>
                              </m:r>
                              <m:r>
                                <a:rPr lang="en-US" sz="1800" b="0" i="1" kern="1000" spc="30" smtClean="0">
                                  <a:latin typeface="Cambria Math" panose="02040503050406030204" pitchFamily="18" charset="0"/>
                                  <a:ea typeface="Cambria Math" panose="02040503050406030204" pitchFamily="18" charset="0"/>
                                </a:rPr>
                                <m:t>𝐵𝑊</m:t>
                              </m:r>
                            </m:den>
                          </m:f>
                        </m:e>
                      </m:box>
                    </m:oMath>
                  </m:oMathPara>
                </a14:m>
                <a:endParaRPr lang="de-CH" sz="1800" kern="1000" spc="30" dirty="0">
                  <a:latin typeface="+mn-lt"/>
                  <a:cs typeface="Franklin Gothic Book"/>
                </a:endParaRPr>
              </a:p>
            </p:txBody>
          </p:sp>
        </mc:Choice>
        <mc:Fallback xmlns="">
          <p:sp>
            <p:nvSpPr>
              <p:cNvPr id="14" name="TextBox 14">
                <a:extLst>
                  <a:ext uri="{FF2B5EF4-FFF2-40B4-BE49-F238E27FC236}">
                    <a16:creationId xmlns:a16="http://schemas.microsoft.com/office/drawing/2014/main" id="{A0E57D6A-F288-4DA9-B95A-F8FEC033DC1B}"/>
                  </a:ext>
                </a:extLst>
              </p:cNvPr>
              <p:cNvSpPr txBox="1">
                <a:spLocks noRot="1" noChangeAspect="1" noMove="1" noResize="1" noEditPoints="1" noAdjustHandles="1" noChangeArrowheads="1" noChangeShapeType="1" noTextEdit="1"/>
              </p:cNvSpPr>
              <p:nvPr/>
            </p:nvSpPr>
            <p:spPr>
              <a:xfrm>
                <a:off x="6723033" y="1089000"/>
                <a:ext cx="3947886" cy="581587"/>
              </a:xfrm>
              <a:prstGeom prst="rect">
                <a:avLst/>
              </a:prstGeom>
              <a:blipFill>
                <a:blip r:embed="rId4"/>
                <a:stretch>
                  <a:fillRect/>
                </a:stretch>
              </a:blipFill>
            </p:spPr>
            <p:txBody>
              <a:bodyPr/>
              <a:lstStyle/>
              <a:p>
                <a:r>
                  <a:rPr lang="it-CH">
                    <a:noFill/>
                  </a:rPr>
                  <a:t> </a:t>
                </a:r>
              </a:p>
            </p:txBody>
          </p:sp>
        </mc:Fallback>
      </mc:AlternateContent>
      <p:grpSp>
        <p:nvGrpSpPr>
          <p:cNvPr id="22" name="Group 31">
            <a:extLst>
              <a:ext uri="{FF2B5EF4-FFF2-40B4-BE49-F238E27FC236}">
                <a16:creationId xmlns:a16="http://schemas.microsoft.com/office/drawing/2014/main" id="{DAA690CE-7277-4210-8774-7076A15F5600}"/>
              </a:ext>
            </a:extLst>
          </p:cNvPr>
          <p:cNvGrpSpPr/>
          <p:nvPr/>
        </p:nvGrpSpPr>
        <p:grpSpPr>
          <a:xfrm>
            <a:off x="5087087" y="3519000"/>
            <a:ext cx="5673832" cy="1101519"/>
            <a:chOff x="3931560" y="3487024"/>
            <a:chExt cx="5673832" cy="1101519"/>
          </a:xfrm>
        </p:grpSpPr>
        <p:sp>
          <p:nvSpPr>
            <p:cNvPr id="23" name="TextBox 18">
              <a:extLst>
                <a:ext uri="{FF2B5EF4-FFF2-40B4-BE49-F238E27FC236}">
                  <a16:creationId xmlns:a16="http://schemas.microsoft.com/office/drawing/2014/main" id="{77ECAD51-B516-4904-B8BB-07ACCF726A84}"/>
                </a:ext>
              </a:extLst>
            </p:cNvPr>
            <p:cNvSpPr txBox="1"/>
            <p:nvPr/>
          </p:nvSpPr>
          <p:spPr>
            <a:xfrm>
              <a:off x="5702665" y="4280620"/>
              <a:ext cx="1576702" cy="307923"/>
            </a:xfrm>
            <a:prstGeom prst="rect">
              <a:avLst/>
            </a:prstGeom>
            <a:noFill/>
          </p:spPr>
          <p:txBody>
            <a:bodyPr wrap="square" lIns="0" tIns="0" rIns="0" bIns="0" rtlCol="0">
              <a:noAutofit/>
            </a:bodyPr>
            <a:lstStyle/>
            <a:p>
              <a:pPr>
                <a:lnSpc>
                  <a:spcPct val="110000"/>
                </a:lnSpc>
                <a:spcBef>
                  <a:spcPts val="0"/>
                </a:spcBef>
              </a:pPr>
              <a:r>
                <a:rPr lang="en-US" sz="1800" b="1" kern="1000" spc="30" dirty="0">
                  <a:solidFill>
                    <a:srgbClr val="00B050"/>
                  </a:solidFill>
                  <a:latin typeface="+mn-lt"/>
                  <a:cs typeface="Franklin Gothic Book"/>
                </a:rPr>
                <a:t>SLS @PSI (2001) </a:t>
              </a:r>
              <a:endParaRPr lang="de-CH" sz="1800" b="1" kern="1000" spc="30" dirty="0" err="1">
                <a:solidFill>
                  <a:srgbClr val="00B050"/>
                </a:solidFill>
                <a:latin typeface="+mn-lt"/>
                <a:cs typeface="Franklin Gothic Book"/>
              </a:endParaRPr>
            </a:p>
          </p:txBody>
        </p:sp>
        <p:cxnSp>
          <p:nvCxnSpPr>
            <p:cNvPr id="24" name="Straight Arrow Connector 19">
              <a:extLst>
                <a:ext uri="{FF2B5EF4-FFF2-40B4-BE49-F238E27FC236}">
                  <a16:creationId xmlns:a16="http://schemas.microsoft.com/office/drawing/2014/main" id="{1F07DDC0-C9C5-454E-AAFA-C9504F4FA6DF}"/>
                </a:ext>
              </a:extLst>
            </p:cNvPr>
            <p:cNvCxnSpPr/>
            <p:nvPr/>
          </p:nvCxnSpPr>
          <p:spPr bwMode="auto">
            <a:xfrm flipH="1">
              <a:off x="8164349" y="3791297"/>
              <a:ext cx="450246" cy="15240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25" name="TextBox 30">
              <a:extLst>
                <a:ext uri="{FF2B5EF4-FFF2-40B4-BE49-F238E27FC236}">
                  <a16:creationId xmlns:a16="http://schemas.microsoft.com/office/drawing/2014/main" id="{E61393EA-F40A-4144-8EE7-4208059734B1}"/>
                </a:ext>
              </a:extLst>
            </p:cNvPr>
            <p:cNvSpPr txBox="1"/>
            <p:nvPr/>
          </p:nvSpPr>
          <p:spPr>
            <a:xfrm>
              <a:off x="8312113" y="3487024"/>
              <a:ext cx="1293279" cy="307923"/>
            </a:xfrm>
            <a:prstGeom prst="rect">
              <a:avLst/>
            </a:prstGeom>
            <a:noFill/>
          </p:spPr>
          <p:txBody>
            <a:bodyPr wrap="square" lIns="0" tIns="0" rIns="0" bIns="0" rtlCol="0">
              <a:noAutofit/>
            </a:bodyPr>
            <a:lstStyle/>
            <a:p>
              <a:pPr algn="ctr">
                <a:lnSpc>
                  <a:spcPct val="110000"/>
                </a:lnSpc>
                <a:spcBef>
                  <a:spcPts val="0"/>
                </a:spcBef>
              </a:pPr>
              <a:r>
                <a:rPr lang="en-US" sz="1800" b="1" kern="1000" spc="30" dirty="0">
                  <a:solidFill>
                    <a:srgbClr val="00B050"/>
                  </a:solidFill>
                  <a:latin typeface="+mn-lt"/>
                  <a:cs typeface="Franklin Gothic Book"/>
                </a:rPr>
                <a:t>d = 138 m</a:t>
              </a:r>
              <a:endParaRPr lang="de-CH" sz="1800" b="1" kern="1000" spc="30" dirty="0" err="1">
                <a:solidFill>
                  <a:srgbClr val="00B050"/>
                </a:solidFill>
                <a:latin typeface="+mn-lt"/>
                <a:cs typeface="Franklin Gothic Book"/>
              </a:endParaRPr>
            </a:p>
          </p:txBody>
        </p:sp>
        <p:cxnSp>
          <p:nvCxnSpPr>
            <p:cNvPr id="26" name="Straight Connector 43">
              <a:extLst>
                <a:ext uri="{FF2B5EF4-FFF2-40B4-BE49-F238E27FC236}">
                  <a16:creationId xmlns:a16="http://schemas.microsoft.com/office/drawing/2014/main" id="{84A2FE46-A629-4F64-9E88-22FFCC955B04}"/>
                </a:ext>
              </a:extLst>
            </p:cNvPr>
            <p:cNvCxnSpPr>
              <a:cxnSpLocks/>
              <a:stCxn id="27" idx="2"/>
            </p:cNvCxnSpPr>
            <p:nvPr/>
          </p:nvCxnSpPr>
          <p:spPr bwMode="auto">
            <a:xfrm flipH="1" flipV="1">
              <a:off x="3931560" y="3613661"/>
              <a:ext cx="3617833" cy="475190"/>
            </a:xfrm>
            <a:prstGeom prst="line">
              <a:avLst/>
            </a:prstGeom>
            <a:solidFill>
              <a:schemeClr val="accent1"/>
            </a:solidFill>
            <a:ln w="28575" cap="flat" cmpd="sng" algn="ctr">
              <a:solidFill>
                <a:schemeClr val="accent6">
                  <a:lumMod val="60000"/>
                  <a:lumOff val="40000"/>
                </a:schemeClr>
              </a:solidFill>
              <a:prstDash val="solid"/>
              <a:round/>
              <a:headEnd type="triangle" w="med" len="med"/>
              <a:tailEnd type="none" w="med" len="med"/>
            </a:ln>
            <a:effectLst/>
          </p:spPr>
        </p:cxnSp>
        <p:sp>
          <p:nvSpPr>
            <p:cNvPr id="27" name="Oval 21">
              <a:extLst>
                <a:ext uri="{FF2B5EF4-FFF2-40B4-BE49-F238E27FC236}">
                  <a16:creationId xmlns:a16="http://schemas.microsoft.com/office/drawing/2014/main" id="{CEE03B4D-5F9E-43D5-B426-3876205A5FA1}"/>
                </a:ext>
              </a:extLst>
            </p:cNvPr>
            <p:cNvSpPr/>
            <p:nvPr/>
          </p:nvSpPr>
          <p:spPr bwMode="auto">
            <a:xfrm>
              <a:off x="7549393" y="3768987"/>
              <a:ext cx="643913" cy="639727"/>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grpSp>
        <p:nvGrpSpPr>
          <p:cNvPr id="28" name="Group 32">
            <a:extLst>
              <a:ext uri="{FF2B5EF4-FFF2-40B4-BE49-F238E27FC236}">
                <a16:creationId xmlns:a16="http://schemas.microsoft.com/office/drawing/2014/main" id="{36FD6B36-CF7A-4CF9-898D-E65B9334DEE7}"/>
              </a:ext>
            </a:extLst>
          </p:cNvPr>
          <p:cNvGrpSpPr/>
          <p:nvPr/>
        </p:nvGrpSpPr>
        <p:grpSpPr>
          <a:xfrm>
            <a:off x="5492250" y="1787003"/>
            <a:ext cx="5483603" cy="1381479"/>
            <a:chOff x="4336723" y="1755027"/>
            <a:chExt cx="5483603" cy="1381479"/>
          </a:xfrm>
        </p:grpSpPr>
        <p:cxnSp>
          <p:nvCxnSpPr>
            <p:cNvPr id="29" name="Straight Connector 62">
              <a:extLst>
                <a:ext uri="{FF2B5EF4-FFF2-40B4-BE49-F238E27FC236}">
                  <a16:creationId xmlns:a16="http://schemas.microsoft.com/office/drawing/2014/main" id="{72E02558-D098-4926-AE3C-F483A88C8CB8}"/>
                </a:ext>
              </a:extLst>
            </p:cNvPr>
            <p:cNvCxnSpPr>
              <a:cxnSpLocks/>
            </p:cNvCxnSpPr>
            <p:nvPr/>
          </p:nvCxnSpPr>
          <p:spPr bwMode="auto">
            <a:xfrm flipH="1">
              <a:off x="4336723" y="2092024"/>
              <a:ext cx="2838669" cy="356129"/>
            </a:xfrm>
            <a:prstGeom prst="line">
              <a:avLst/>
            </a:prstGeom>
            <a:solidFill>
              <a:schemeClr val="accent1"/>
            </a:solidFill>
            <a:ln w="28575" cap="flat" cmpd="sng" algn="ctr">
              <a:solidFill>
                <a:schemeClr val="accent3">
                  <a:lumMod val="60000"/>
                  <a:lumOff val="40000"/>
                </a:schemeClr>
              </a:solidFill>
              <a:prstDash val="solid"/>
              <a:round/>
              <a:headEnd type="triangle" w="med" len="med"/>
              <a:tailEnd type="none" w="med" len="med"/>
            </a:ln>
            <a:effectLst/>
          </p:spPr>
        </p:cxnSp>
        <p:sp>
          <p:nvSpPr>
            <p:cNvPr id="30" name="Rounded Rectangle 25">
              <a:extLst>
                <a:ext uri="{FF2B5EF4-FFF2-40B4-BE49-F238E27FC236}">
                  <a16:creationId xmlns:a16="http://schemas.microsoft.com/office/drawing/2014/main" id="{4F671B8A-8E09-4442-AA8B-D66266FDB679}"/>
                </a:ext>
              </a:extLst>
            </p:cNvPr>
            <p:cNvSpPr/>
            <p:nvPr/>
          </p:nvSpPr>
          <p:spPr bwMode="auto">
            <a:xfrm>
              <a:off x="7303369" y="1755027"/>
              <a:ext cx="2455784" cy="645934"/>
            </a:xfrm>
            <a:prstGeom prst="roundRect">
              <a:avLst/>
            </a:prstGeom>
            <a:noFill/>
            <a:ln w="28575"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1" name="TextBox 36">
              <a:extLst>
                <a:ext uri="{FF2B5EF4-FFF2-40B4-BE49-F238E27FC236}">
                  <a16:creationId xmlns:a16="http://schemas.microsoft.com/office/drawing/2014/main" id="{AEFF7115-CE3C-4800-ACF2-0BD059950863}"/>
                </a:ext>
              </a:extLst>
            </p:cNvPr>
            <p:cNvSpPr txBox="1"/>
            <p:nvPr/>
          </p:nvSpPr>
          <p:spPr>
            <a:xfrm>
              <a:off x="7448853" y="2828583"/>
              <a:ext cx="2371473" cy="307923"/>
            </a:xfrm>
            <a:prstGeom prst="rect">
              <a:avLst/>
            </a:prstGeom>
            <a:noFill/>
          </p:spPr>
          <p:txBody>
            <a:bodyPr wrap="square" lIns="0" tIns="0" rIns="0" bIns="0" rtlCol="0">
              <a:noAutofit/>
            </a:bodyPr>
            <a:lstStyle/>
            <a:p>
              <a:pPr>
                <a:lnSpc>
                  <a:spcPct val="110000"/>
                </a:lnSpc>
                <a:spcBef>
                  <a:spcPts val="0"/>
                </a:spcBef>
              </a:pPr>
              <a:r>
                <a:rPr lang="en-US" sz="1800" b="1" kern="1000" spc="30" dirty="0" err="1">
                  <a:solidFill>
                    <a:schemeClr val="accent3">
                      <a:lumMod val="60000"/>
                      <a:lumOff val="40000"/>
                    </a:schemeClr>
                  </a:solidFill>
                  <a:latin typeface="+mn-lt"/>
                  <a:cs typeface="Franklin Gothic Book"/>
                </a:rPr>
                <a:t>SwissFel</a:t>
              </a:r>
              <a:r>
                <a:rPr lang="en-US" sz="1800" b="1" kern="1000" spc="30" dirty="0">
                  <a:solidFill>
                    <a:schemeClr val="accent3">
                      <a:lumMod val="60000"/>
                      <a:lumOff val="40000"/>
                    </a:schemeClr>
                  </a:solidFill>
                  <a:latin typeface="+mn-lt"/>
                  <a:cs typeface="Franklin Gothic Book"/>
                </a:rPr>
                <a:t> @PSI (2017) </a:t>
              </a:r>
              <a:endParaRPr lang="de-CH" sz="1800" b="1" kern="1000" spc="30" dirty="0" err="1">
                <a:solidFill>
                  <a:schemeClr val="accent3">
                    <a:lumMod val="60000"/>
                    <a:lumOff val="40000"/>
                  </a:schemeClr>
                </a:solidFill>
                <a:latin typeface="+mn-lt"/>
                <a:cs typeface="Franklin Gothic Book"/>
              </a:endParaRPr>
            </a:p>
          </p:txBody>
        </p:sp>
        <p:cxnSp>
          <p:nvCxnSpPr>
            <p:cNvPr id="32" name="Straight Arrow Connector 28">
              <a:extLst>
                <a:ext uri="{FF2B5EF4-FFF2-40B4-BE49-F238E27FC236}">
                  <a16:creationId xmlns:a16="http://schemas.microsoft.com/office/drawing/2014/main" id="{46753122-23C3-4271-BE5B-61C5EB76662F}"/>
                </a:ext>
              </a:extLst>
            </p:cNvPr>
            <p:cNvCxnSpPr/>
            <p:nvPr/>
          </p:nvCxnSpPr>
          <p:spPr bwMode="auto">
            <a:xfrm flipV="1">
              <a:off x="7416485" y="2537345"/>
              <a:ext cx="2268000" cy="9728"/>
            </a:xfrm>
            <a:prstGeom prst="straightConnector1">
              <a:avLst/>
            </a:prstGeom>
            <a:solidFill>
              <a:schemeClr val="accent1"/>
            </a:solidFill>
            <a:ln w="28575" cap="flat" cmpd="sng" algn="ctr">
              <a:solidFill>
                <a:schemeClr val="accent3">
                  <a:lumMod val="60000"/>
                  <a:lumOff val="40000"/>
                </a:schemeClr>
              </a:solidFill>
              <a:prstDash val="solid"/>
              <a:round/>
              <a:headEnd type="triangle"/>
              <a:tailEnd type="triangle"/>
            </a:ln>
            <a:effectLst/>
          </p:spPr>
        </p:cxnSp>
        <p:sp>
          <p:nvSpPr>
            <p:cNvPr id="33" name="TextBox 39">
              <a:extLst>
                <a:ext uri="{FF2B5EF4-FFF2-40B4-BE49-F238E27FC236}">
                  <a16:creationId xmlns:a16="http://schemas.microsoft.com/office/drawing/2014/main" id="{4B45F1DC-FF66-4D53-98DD-097D082115D4}"/>
                </a:ext>
              </a:extLst>
            </p:cNvPr>
            <p:cNvSpPr txBox="1"/>
            <p:nvPr/>
          </p:nvSpPr>
          <p:spPr>
            <a:xfrm>
              <a:off x="7884621" y="2549595"/>
              <a:ext cx="1293279" cy="307923"/>
            </a:xfrm>
            <a:prstGeom prst="rect">
              <a:avLst/>
            </a:prstGeom>
            <a:noFill/>
          </p:spPr>
          <p:txBody>
            <a:bodyPr wrap="square" lIns="0" tIns="0" rIns="0" bIns="0" rtlCol="0">
              <a:noAutofit/>
            </a:bodyPr>
            <a:lstStyle/>
            <a:p>
              <a:pPr algn="ctr">
                <a:lnSpc>
                  <a:spcPct val="110000"/>
                </a:lnSpc>
                <a:spcBef>
                  <a:spcPts val="0"/>
                </a:spcBef>
              </a:pPr>
              <a:r>
                <a:rPr lang="en-US" sz="1800" b="1" kern="1000" spc="30" dirty="0">
                  <a:solidFill>
                    <a:schemeClr val="accent3">
                      <a:lumMod val="60000"/>
                      <a:lumOff val="40000"/>
                    </a:schemeClr>
                  </a:solidFill>
                  <a:latin typeface="+mn-lt"/>
                  <a:cs typeface="Franklin Gothic Book"/>
                </a:rPr>
                <a:t>l = 750 m</a:t>
              </a:r>
              <a:endParaRPr lang="de-CH" sz="1800" b="1" kern="1000" spc="30" dirty="0" err="1">
                <a:solidFill>
                  <a:schemeClr val="accent3">
                    <a:lumMod val="60000"/>
                    <a:lumOff val="40000"/>
                  </a:schemeClr>
                </a:solidFill>
                <a:latin typeface="+mn-lt"/>
                <a:cs typeface="Franklin Gothic Book"/>
              </a:endParaRPr>
            </a:p>
          </p:txBody>
        </p:sp>
      </p:grpSp>
      <p:sp>
        <p:nvSpPr>
          <p:cNvPr id="34" name="Titolo 2">
            <a:extLst>
              <a:ext uri="{FF2B5EF4-FFF2-40B4-BE49-F238E27FC236}">
                <a16:creationId xmlns:a16="http://schemas.microsoft.com/office/drawing/2014/main" id="{0B06E8BD-4311-45C2-A6AC-9B609C9ED3DA}"/>
              </a:ext>
            </a:extLst>
          </p:cNvPr>
          <p:cNvSpPr>
            <a:spLocks noGrp="1"/>
          </p:cNvSpPr>
          <p:nvPr>
            <p:ph type="title"/>
          </p:nvPr>
        </p:nvSpPr>
        <p:spPr>
          <a:xfrm>
            <a:off x="2762763" y="288001"/>
            <a:ext cx="8921907" cy="508500"/>
          </a:xfrm>
        </p:spPr>
        <p:txBody>
          <a:bodyPr/>
          <a:lstStyle/>
          <a:p>
            <a:r>
              <a:rPr lang="en-US" dirty="0"/>
              <a:t>X-ray sources</a:t>
            </a:r>
            <a:endParaRPr lang="it-CH" dirty="0"/>
          </a:p>
        </p:txBody>
      </p:sp>
      <p:sp>
        <p:nvSpPr>
          <p:cNvPr id="35" name="Rettangolo 34">
            <a:extLst>
              <a:ext uri="{FF2B5EF4-FFF2-40B4-BE49-F238E27FC236}">
                <a16:creationId xmlns:a16="http://schemas.microsoft.com/office/drawing/2014/main" id="{B3C0B1E1-5420-46E2-8172-1B009BC20091}"/>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nvGrpSpPr>
          <p:cNvPr id="5" name="Gruppo 4">
            <a:extLst>
              <a:ext uri="{FF2B5EF4-FFF2-40B4-BE49-F238E27FC236}">
                <a16:creationId xmlns:a16="http://schemas.microsoft.com/office/drawing/2014/main" id="{3AE22381-18CC-0D0D-B250-856D0BC0AD6F}"/>
              </a:ext>
            </a:extLst>
          </p:cNvPr>
          <p:cNvGrpSpPr/>
          <p:nvPr/>
        </p:nvGrpSpPr>
        <p:grpSpPr>
          <a:xfrm>
            <a:off x="2435919" y="4689000"/>
            <a:ext cx="8478763" cy="1932054"/>
            <a:chOff x="2435919" y="4689000"/>
            <a:chExt cx="8478763" cy="1932054"/>
          </a:xfrm>
        </p:grpSpPr>
        <p:grpSp>
          <p:nvGrpSpPr>
            <p:cNvPr id="15" name="Group 40">
              <a:extLst>
                <a:ext uri="{FF2B5EF4-FFF2-40B4-BE49-F238E27FC236}">
                  <a16:creationId xmlns:a16="http://schemas.microsoft.com/office/drawing/2014/main" id="{EC46DDD1-0F1C-44B4-8DD8-3492F9BAC93B}"/>
                </a:ext>
              </a:extLst>
            </p:cNvPr>
            <p:cNvGrpSpPr/>
            <p:nvPr/>
          </p:nvGrpSpPr>
          <p:grpSpPr>
            <a:xfrm>
              <a:off x="2435919" y="4689000"/>
              <a:ext cx="8478763" cy="1932054"/>
              <a:chOff x="902401" y="4498910"/>
              <a:chExt cx="8098723" cy="1932054"/>
            </a:xfrm>
          </p:grpSpPr>
          <p:pic>
            <p:nvPicPr>
              <p:cNvPr id="16" name="Picture 1">
                <a:extLst>
                  <a:ext uri="{FF2B5EF4-FFF2-40B4-BE49-F238E27FC236}">
                    <a16:creationId xmlns:a16="http://schemas.microsoft.com/office/drawing/2014/main" id="{3DBD9126-F77B-4AC5-B627-6FAB0924D5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115" y="4498910"/>
                <a:ext cx="3971009" cy="1928371"/>
              </a:xfrm>
              <a:prstGeom prst="rect">
                <a:avLst/>
              </a:prstGeom>
              <a:ln w="28575">
                <a:solidFill>
                  <a:schemeClr val="accent5">
                    <a:lumMod val="60000"/>
                    <a:lumOff val="40000"/>
                  </a:schemeClr>
                </a:solidFill>
              </a:ln>
            </p:spPr>
          </p:pic>
          <p:cxnSp>
            <p:nvCxnSpPr>
              <p:cNvPr id="20" name="Straight Connector 34">
                <a:extLst>
                  <a:ext uri="{FF2B5EF4-FFF2-40B4-BE49-F238E27FC236}">
                    <a16:creationId xmlns:a16="http://schemas.microsoft.com/office/drawing/2014/main" id="{87FD7143-3B8F-49BC-9853-31AA5D7CF1E6}"/>
                  </a:ext>
                </a:extLst>
              </p:cNvPr>
              <p:cNvCxnSpPr>
                <a:cxnSpLocks/>
              </p:cNvCxnSpPr>
              <p:nvPr/>
            </p:nvCxnSpPr>
            <p:spPr bwMode="auto">
              <a:xfrm flipV="1">
                <a:off x="902401" y="4498910"/>
                <a:ext cx="4107318" cy="1014674"/>
              </a:xfrm>
              <a:prstGeom prst="line">
                <a:avLst/>
              </a:prstGeom>
              <a:solidFill>
                <a:schemeClr val="accent1"/>
              </a:solidFill>
              <a:ln w="28575" cap="flat" cmpd="sng" algn="ctr">
                <a:solidFill>
                  <a:schemeClr val="accent5">
                    <a:lumMod val="60000"/>
                    <a:lumOff val="40000"/>
                  </a:schemeClr>
                </a:solidFill>
                <a:prstDash val="solid"/>
                <a:round/>
                <a:headEnd type="none" w="med" len="med"/>
                <a:tailEnd type="none" w="med" len="med"/>
              </a:ln>
              <a:effectLst/>
            </p:spPr>
          </p:cxnSp>
          <p:cxnSp>
            <p:nvCxnSpPr>
              <p:cNvPr id="21" name="Straight Connector 35">
                <a:extLst>
                  <a:ext uri="{FF2B5EF4-FFF2-40B4-BE49-F238E27FC236}">
                    <a16:creationId xmlns:a16="http://schemas.microsoft.com/office/drawing/2014/main" id="{D808FAE7-1F6A-44F3-9350-6568926475FA}"/>
                  </a:ext>
                </a:extLst>
              </p:cNvPr>
              <p:cNvCxnSpPr>
                <a:cxnSpLocks/>
              </p:cNvCxnSpPr>
              <p:nvPr/>
            </p:nvCxnSpPr>
            <p:spPr bwMode="auto">
              <a:xfrm>
                <a:off x="902401" y="5668910"/>
                <a:ext cx="4126366" cy="762054"/>
              </a:xfrm>
              <a:prstGeom prst="line">
                <a:avLst/>
              </a:prstGeom>
              <a:solidFill>
                <a:schemeClr val="accent1"/>
              </a:solidFill>
              <a:ln w="28575" cap="flat" cmpd="sng" algn="ctr">
                <a:solidFill>
                  <a:schemeClr val="accent5">
                    <a:lumMod val="60000"/>
                    <a:lumOff val="40000"/>
                  </a:schemeClr>
                </a:solidFill>
                <a:prstDash val="solid"/>
                <a:round/>
                <a:headEnd type="none" w="med" len="med"/>
                <a:tailEnd type="none" w="med" len="med"/>
              </a:ln>
              <a:effectLst/>
            </p:spPr>
          </p:cxnSp>
        </p:grpSp>
        <p:cxnSp>
          <p:nvCxnSpPr>
            <p:cNvPr id="36" name="Straight Arrow Connector 6">
              <a:extLst>
                <a:ext uri="{FF2B5EF4-FFF2-40B4-BE49-F238E27FC236}">
                  <a16:creationId xmlns:a16="http://schemas.microsoft.com/office/drawing/2014/main" id="{1EFA6D66-2D57-291D-B1CF-59A8489AD1BE}"/>
                </a:ext>
              </a:extLst>
            </p:cNvPr>
            <p:cNvCxnSpPr>
              <a:cxnSpLocks/>
            </p:cNvCxnSpPr>
            <p:nvPr/>
          </p:nvCxnSpPr>
          <p:spPr bwMode="auto">
            <a:xfrm flipV="1">
              <a:off x="6896003" y="4845126"/>
              <a:ext cx="3864916" cy="16375"/>
            </a:xfrm>
            <a:prstGeom prst="straightConnector1">
              <a:avLst/>
            </a:prstGeom>
            <a:solidFill>
              <a:schemeClr val="accent1"/>
            </a:solidFill>
            <a:ln w="19050" cap="flat" cmpd="sng" algn="ctr">
              <a:solidFill>
                <a:schemeClr val="tx1"/>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37" name="TextBox 10">
                  <a:extLst>
                    <a:ext uri="{FF2B5EF4-FFF2-40B4-BE49-F238E27FC236}">
                      <a16:creationId xmlns:a16="http://schemas.microsoft.com/office/drawing/2014/main" id="{196EEE80-B3AD-A8E4-A7D7-E46747FB176C}"/>
                    </a:ext>
                  </a:extLst>
                </p:cNvPr>
                <p:cNvSpPr txBox="1"/>
                <p:nvPr/>
              </p:nvSpPr>
              <p:spPr>
                <a:xfrm>
                  <a:off x="9606031" y="4845126"/>
                  <a:ext cx="1244140" cy="330265"/>
                </a:xfrm>
                <a:prstGeom prst="rect">
                  <a:avLst/>
                </a:prstGeom>
                <a:noFill/>
              </p:spPr>
              <p:txBody>
                <a:bodyPr wrap="square" lIns="0" tIns="0" rIns="0" bIns="0" rtlCol="0">
                  <a:noAutofit/>
                </a:bodyPr>
                <a:lstStyle/>
                <a:p>
                  <a:pPr>
                    <a:lnSpc>
                      <a:spcPct val="110000"/>
                    </a:lnSpc>
                    <a:spcBef>
                      <a:spcPts val="0"/>
                    </a:spcBef>
                  </a:pPr>
                  <a14:m>
                    <m:oMath xmlns:m="http://schemas.openxmlformats.org/officeDocument/2006/math">
                      <m:r>
                        <a:rPr lang="en-US" sz="2400" b="1" i="1" kern="1000" spc="30" smtClean="0">
                          <a:latin typeface="Cambria Math" panose="02040503050406030204" pitchFamily="18" charset="0"/>
                          <a:ea typeface="Cambria Math" panose="02040503050406030204" pitchFamily="18" charset="0"/>
                          <a:cs typeface="Franklin Gothic Book"/>
                        </a:rPr>
                        <m:t>~</m:t>
                      </m:r>
                    </m:oMath>
                  </a14:m>
                  <a:r>
                    <a:rPr lang="en-US" sz="2400" b="1" kern="1000" spc="30" dirty="0">
                      <a:latin typeface="+mn-lt"/>
                      <a:cs typeface="Franklin Gothic Book"/>
                    </a:rPr>
                    <a:t>33 cm</a:t>
                  </a:r>
                  <a:endParaRPr lang="de-CH" sz="2400" b="1" kern="1000" spc="30" dirty="0" err="1">
                    <a:latin typeface="+mn-lt"/>
                    <a:cs typeface="Franklin Gothic Book"/>
                  </a:endParaRPr>
                </a:p>
              </p:txBody>
            </p:sp>
          </mc:Choice>
          <mc:Fallback xmlns="">
            <p:sp>
              <p:nvSpPr>
                <p:cNvPr id="37" name="TextBox 10">
                  <a:extLst>
                    <a:ext uri="{FF2B5EF4-FFF2-40B4-BE49-F238E27FC236}">
                      <a16:creationId xmlns:a16="http://schemas.microsoft.com/office/drawing/2014/main" id="{196EEE80-B3AD-A8E4-A7D7-E46747FB176C}"/>
                    </a:ext>
                  </a:extLst>
                </p:cNvPr>
                <p:cNvSpPr txBox="1">
                  <a:spLocks noRot="1" noChangeAspect="1" noMove="1" noResize="1" noEditPoints="1" noAdjustHandles="1" noChangeArrowheads="1" noChangeShapeType="1" noTextEdit="1"/>
                </p:cNvSpPr>
                <p:nvPr/>
              </p:nvSpPr>
              <p:spPr>
                <a:xfrm>
                  <a:off x="9606031" y="4845126"/>
                  <a:ext cx="1244140" cy="330265"/>
                </a:xfrm>
                <a:prstGeom prst="rect">
                  <a:avLst/>
                </a:prstGeom>
                <a:blipFill>
                  <a:blip r:embed="rId6"/>
                  <a:stretch>
                    <a:fillRect l="-4902" t="-24074" b="-72222"/>
                  </a:stretch>
                </a:blipFill>
              </p:spPr>
              <p:txBody>
                <a:bodyPr/>
                <a:lstStyle/>
                <a:p>
                  <a:r>
                    <a:rPr lang="it-CH">
                      <a:noFill/>
                    </a:rPr>
                    <a:t> </a:t>
                  </a:r>
                </a:p>
              </p:txBody>
            </p:sp>
          </mc:Fallback>
        </mc:AlternateContent>
      </p:grpSp>
    </p:spTree>
    <p:extLst>
      <p:ext uri="{BB962C8B-B14F-4D97-AF65-F5344CB8AC3E}">
        <p14:creationId xmlns:p14="http://schemas.microsoft.com/office/powerpoint/2010/main" val="42470208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BA5D9FDE-E0C9-479D-B79C-DC8F43109194}"/>
              </a:ext>
            </a:extLst>
          </p:cNvPr>
          <p:cNvPicPr>
            <a:picLocks noGrp="1" noChangeAspect="1"/>
          </p:cNvPicPr>
          <p:nvPr>
            <p:ph sz="quarter" idx="13"/>
          </p:nvPr>
        </p:nvPicPr>
        <p:blipFill>
          <a:blip r:embed="rId2"/>
          <a:stretch>
            <a:fillRect/>
          </a:stretch>
        </p:blipFill>
        <p:spPr>
          <a:xfrm>
            <a:off x="5180919" y="1211924"/>
            <a:ext cx="3010376" cy="4619133"/>
          </a:xfrm>
        </p:spPr>
      </p:pic>
      <p:sp>
        <p:nvSpPr>
          <p:cNvPr id="3" name="Titolo 2">
            <a:extLst>
              <a:ext uri="{FF2B5EF4-FFF2-40B4-BE49-F238E27FC236}">
                <a16:creationId xmlns:a16="http://schemas.microsoft.com/office/drawing/2014/main" id="{A6B6315B-F67F-42E2-93E8-E89D930A7DFC}"/>
              </a:ext>
            </a:extLst>
          </p:cNvPr>
          <p:cNvSpPr>
            <a:spLocks noGrp="1"/>
          </p:cNvSpPr>
          <p:nvPr>
            <p:ph type="title"/>
          </p:nvPr>
        </p:nvSpPr>
        <p:spPr/>
        <p:txBody>
          <a:bodyPr/>
          <a:lstStyle/>
          <a:p>
            <a:r>
              <a:rPr lang="en-US" dirty="0"/>
              <a:t>X-ray tubes in “every day” life</a:t>
            </a:r>
            <a:endParaRPr lang="it-CH" dirty="0"/>
          </a:p>
        </p:txBody>
      </p:sp>
      <p:sp>
        <p:nvSpPr>
          <p:cNvPr id="4" name="Segnaposto numero diapositiva 3">
            <a:extLst>
              <a:ext uri="{FF2B5EF4-FFF2-40B4-BE49-F238E27FC236}">
                <a16:creationId xmlns:a16="http://schemas.microsoft.com/office/drawing/2014/main" id="{FA1CEBD5-350B-4D8F-B71B-CCD462EB984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19</a:t>
            </a:fld>
            <a:endParaRPr lang="de-DE" dirty="0"/>
          </a:p>
        </p:txBody>
      </p:sp>
      <p:pic>
        <p:nvPicPr>
          <p:cNvPr id="8" name="Immagine 7">
            <a:extLst>
              <a:ext uri="{FF2B5EF4-FFF2-40B4-BE49-F238E27FC236}">
                <a16:creationId xmlns:a16="http://schemas.microsoft.com/office/drawing/2014/main" id="{55192C7F-57FF-4AF3-86E8-AAE76F2BB9A0}"/>
              </a:ext>
            </a:extLst>
          </p:cNvPr>
          <p:cNvPicPr>
            <a:picLocks noChangeAspect="1"/>
          </p:cNvPicPr>
          <p:nvPr/>
        </p:nvPicPr>
        <p:blipFill rotWithShape="1">
          <a:blip r:embed="rId3"/>
          <a:srcRect l="8133" r="7841"/>
          <a:stretch/>
        </p:blipFill>
        <p:spPr>
          <a:xfrm>
            <a:off x="5919" y="1211924"/>
            <a:ext cx="5175000" cy="4619133"/>
          </a:xfrm>
          <a:prstGeom prst="rect">
            <a:avLst/>
          </a:prstGeom>
        </p:spPr>
      </p:pic>
      <p:pic>
        <p:nvPicPr>
          <p:cNvPr id="10" name="Immagine 9">
            <a:extLst>
              <a:ext uri="{FF2B5EF4-FFF2-40B4-BE49-F238E27FC236}">
                <a16:creationId xmlns:a16="http://schemas.microsoft.com/office/drawing/2014/main" id="{01EC9FC4-6584-4CE3-AEFE-051AA09068C4}"/>
              </a:ext>
            </a:extLst>
          </p:cNvPr>
          <p:cNvPicPr>
            <a:picLocks noChangeAspect="1"/>
          </p:cNvPicPr>
          <p:nvPr/>
        </p:nvPicPr>
        <p:blipFill rotWithShape="1">
          <a:blip r:embed="rId4"/>
          <a:srcRect t="22582" b="24557"/>
          <a:stretch/>
        </p:blipFill>
        <p:spPr>
          <a:xfrm>
            <a:off x="8191295" y="1031923"/>
            <a:ext cx="3970543" cy="2238654"/>
          </a:xfrm>
          <a:prstGeom prst="rect">
            <a:avLst/>
          </a:prstGeom>
        </p:spPr>
      </p:pic>
      <p:pic>
        <p:nvPicPr>
          <p:cNvPr id="12" name="Immagine 11">
            <a:extLst>
              <a:ext uri="{FF2B5EF4-FFF2-40B4-BE49-F238E27FC236}">
                <a16:creationId xmlns:a16="http://schemas.microsoft.com/office/drawing/2014/main" id="{0898F0C3-5BFB-4D53-908A-7864C9B33CEC}"/>
              </a:ext>
            </a:extLst>
          </p:cNvPr>
          <p:cNvPicPr>
            <a:picLocks noChangeAspect="1"/>
          </p:cNvPicPr>
          <p:nvPr/>
        </p:nvPicPr>
        <p:blipFill>
          <a:blip r:embed="rId5"/>
          <a:stretch>
            <a:fillRect/>
          </a:stretch>
        </p:blipFill>
        <p:spPr>
          <a:xfrm>
            <a:off x="8416595" y="3159000"/>
            <a:ext cx="3723511" cy="2709000"/>
          </a:xfrm>
          <a:prstGeom prst="rect">
            <a:avLst/>
          </a:prstGeom>
        </p:spPr>
      </p:pic>
      <p:sp>
        <p:nvSpPr>
          <p:cNvPr id="13" name="Freccia a destra 12">
            <a:extLst>
              <a:ext uri="{FF2B5EF4-FFF2-40B4-BE49-F238E27FC236}">
                <a16:creationId xmlns:a16="http://schemas.microsoft.com/office/drawing/2014/main" id="{4749F184-F93D-44BC-8400-258D40C9DA82}"/>
              </a:ext>
            </a:extLst>
          </p:cNvPr>
          <p:cNvSpPr/>
          <p:nvPr/>
        </p:nvSpPr>
        <p:spPr bwMode="auto">
          <a:xfrm rot="7700254">
            <a:off x="2261320" y="1953035"/>
            <a:ext cx="637726" cy="4050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4" name="Freccia a destra 13">
            <a:extLst>
              <a:ext uri="{FF2B5EF4-FFF2-40B4-BE49-F238E27FC236}">
                <a16:creationId xmlns:a16="http://schemas.microsoft.com/office/drawing/2014/main" id="{7C69FAB8-3730-4A38-95A2-CC48B5B5FF81}"/>
              </a:ext>
            </a:extLst>
          </p:cNvPr>
          <p:cNvSpPr/>
          <p:nvPr/>
        </p:nvSpPr>
        <p:spPr bwMode="auto">
          <a:xfrm rot="20648070">
            <a:off x="5696419" y="3750316"/>
            <a:ext cx="949786" cy="28231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5" name="CasellaDiTesto 14">
            <a:extLst>
              <a:ext uri="{FF2B5EF4-FFF2-40B4-BE49-F238E27FC236}">
                <a16:creationId xmlns:a16="http://schemas.microsoft.com/office/drawing/2014/main" id="{40C3EC42-0C33-401E-9496-6378CDD8B5EC}"/>
              </a:ext>
            </a:extLst>
          </p:cNvPr>
          <p:cNvSpPr txBox="1"/>
          <p:nvPr/>
        </p:nvSpPr>
        <p:spPr>
          <a:xfrm>
            <a:off x="5919" y="5949000"/>
            <a:ext cx="5175000" cy="449952"/>
          </a:xfrm>
          <a:prstGeom prst="rect">
            <a:avLst/>
          </a:prstGeom>
          <a:noFill/>
        </p:spPr>
        <p:txBody>
          <a:bodyPr wrap="square" lIns="0" tIns="0" rIns="0" bIns="0" rtlCol="0" anchor="t">
            <a:noAutofit/>
          </a:bodyPr>
          <a:lstStyle/>
          <a:p>
            <a:pPr marL="342900" indent="-228600" algn="ctr">
              <a:lnSpc>
                <a:spcPct val="110000"/>
              </a:lnSpc>
              <a:spcBef>
                <a:spcPts val="0"/>
              </a:spcBef>
            </a:pPr>
            <a:r>
              <a:rPr lang="en-US" sz="3200" b="1" kern="1000" spc="30" dirty="0">
                <a:latin typeface="+mj-lt"/>
                <a:cs typeface="Franklin Gothic Book"/>
              </a:rPr>
              <a:t>Hospital</a:t>
            </a:r>
            <a:endParaRPr lang="it-CH" sz="3200" b="1" kern="1000" spc="30" dirty="0">
              <a:latin typeface="+mj-lt"/>
              <a:cs typeface="Franklin Gothic Book"/>
            </a:endParaRPr>
          </a:p>
        </p:txBody>
      </p:sp>
      <p:sp>
        <p:nvSpPr>
          <p:cNvPr id="16" name="CasellaDiTesto 15">
            <a:extLst>
              <a:ext uri="{FF2B5EF4-FFF2-40B4-BE49-F238E27FC236}">
                <a16:creationId xmlns:a16="http://schemas.microsoft.com/office/drawing/2014/main" id="{9281675E-2D47-42E0-9CC3-2F599D0BC2A0}"/>
              </a:ext>
            </a:extLst>
          </p:cNvPr>
          <p:cNvSpPr txBox="1"/>
          <p:nvPr/>
        </p:nvSpPr>
        <p:spPr>
          <a:xfrm>
            <a:off x="5180919" y="5949000"/>
            <a:ext cx="3010376" cy="449952"/>
          </a:xfrm>
          <a:prstGeom prst="rect">
            <a:avLst/>
          </a:prstGeom>
          <a:noFill/>
        </p:spPr>
        <p:txBody>
          <a:bodyPr wrap="square" lIns="0" tIns="0" rIns="0" bIns="0" rtlCol="0" anchor="t">
            <a:noAutofit/>
          </a:bodyPr>
          <a:lstStyle/>
          <a:p>
            <a:pPr marL="342900" indent="-228600" algn="ctr">
              <a:lnSpc>
                <a:spcPct val="110000"/>
              </a:lnSpc>
              <a:spcBef>
                <a:spcPts val="0"/>
              </a:spcBef>
            </a:pPr>
            <a:r>
              <a:rPr lang="en-US" sz="3200" b="1" kern="1000" spc="30" dirty="0">
                <a:latin typeface="+mj-lt"/>
                <a:cs typeface="Franklin Gothic Book"/>
              </a:rPr>
              <a:t>Dentist</a:t>
            </a:r>
            <a:endParaRPr lang="it-CH" sz="3200" b="1" kern="1000" spc="30" dirty="0">
              <a:latin typeface="+mj-lt"/>
              <a:cs typeface="Franklin Gothic Book"/>
            </a:endParaRPr>
          </a:p>
        </p:txBody>
      </p:sp>
      <p:sp>
        <p:nvSpPr>
          <p:cNvPr id="17" name="CasellaDiTesto 16">
            <a:extLst>
              <a:ext uri="{FF2B5EF4-FFF2-40B4-BE49-F238E27FC236}">
                <a16:creationId xmlns:a16="http://schemas.microsoft.com/office/drawing/2014/main" id="{1DBDDB46-954F-45D6-96B2-A474A9502AB7}"/>
              </a:ext>
            </a:extLst>
          </p:cNvPr>
          <p:cNvSpPr txBox="1"/>
          <p:nvPr/>
        </p:nvSpPr>
        <p:spPr>
          <a:xfrm>
            <a:off x="8416595" y="5949048"/>
            <a:ext cx="3723511" cy="449952"/>
          </a:xfrm>
          <a:prstGeom prst="rect">
            <a:avLst/>
          </a:prstGeom>
          <a:noFill/>
        </p:spPr>
        <p:txBody>
          <a:bodyPr wrap="square" lIns="0" tIns="0" rIns="0" bIns="0" rtlCol="0" anchor="t">
            <a:noAutofit/>
          </a:bodyPr>
          <a:lstStyle/>
          <a:p>
            <a:pPr marL="342900" indent="-228600" algn="ctr">
              <a:lnSpc>
                <a:spcPct val="110000"/>
              </a:lnSpc>
              <a:spcBef>
                <a:spcPts val="0"/>
              </a:spcBef>
            </a:pPr>
            <a:r>
              <a:rPr lang="en-US" sz="3200" b="1" kern="1000" spc="30" dirty="0">
                <a:latin typeface="+mj-lt"/>
                <a:cs typeface="Franklin Gothic Book"/>
              </a:rPr>
              <a:t>Airport</a:t>
            </a:r>
            <a:endParaRPr lang="it-CH" sz="3200" b="1" kern="1000" spc="30" dirty="0">
              <a:latin typeface="+mj-lt"/>
              <a:cs typeface="Franklin Gothic Book"/>
            </a:endParaRPr>
          </a:p>
        </p:txBody>
      </p:sp>
    </p:spTree>
    <p:extLst>
      <p:ext uri="{BB962C8B-B14F-4D97-AF65-F5344CB8AC3E}">
        <p14:creationId xmlns:p14="http://schemas.microsoft.com/office/powerpoint/2010/main" val="17604918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pPr>
            <a:r>
              <a:rPr lang="en-US" sz="2400" dirty="0">
                <a:latin typeface="+mj-lt"/>
              </a:rPr>
              <a:t>Introduction: the X-rays </a:t>
            </a:r>
          </a:p>
          <a:p>
            <a:pPr>
              <a:lnSpc>
                <a:spcPts val="5000"/>
              </a:lnSpc>
            </a:pPr>
            <a:r>
              <a:rPr lang="en-US" sz="2400" dirty="0">
                <a:latin typeface="+mj-lt"/>
              </a:rPr>
              <a:t>X-ray detector: basic principle and components</a:t>
            </a:r>
          </a:p>
          <a:p>
            <a:pPr>
              <a:lnSpc>
                <a:spcPts val="5000"/>
              </a:lnSpc>
            </a:pPr>
            <a:r>
              <a:rPr lang="en-US" sz="2400" dirty="0">
                <a:latin typeface="+mj-lt"/>
              </a:rPr>
              <a:t>The European XFEL (</a:t>
            </a:r>
            <a:r>
              <a:rPr lang="en-US" sz="2400" dirty="0" err="1">
                <a:latin typeface="+mj-lt"/>
              </a:rPr>
              <a:t>Eu.XFEL</a:t>
            </a:r>
            <a:r>
              <a:rPr lang="en-US" sz="2400" dirty="0">
                <a:latin typeface="+mj-lt"/>
              </a:rPr>
              <a:t>)</a:t>
            </a:r>
          </a:p>
          <a:p>
            <a:pPr>
              <a:lnSpc>
                <a:spcPts val="5000"/>
              </a:lnSpc>
            </a:pPr>
            <a:r>
              <a:rPr lang="en-US" sz="2400" dirty="0">
                <a:latin typeface="+mj-lt"/>
              </a:rPr>
              <a:t>Detector requirements/How do we cope with them?</a:t>
            </a:r>
          </a:p>
          <a:p>
            <a:pPr>
              <a:lnSpc>
                <a:spcPts val="5000"/>
              </a:lnSpc>
            </a:pPr>
            <a:r>
              <a:rPr lang="en-US" sz="2400" dirty="0">
                <a:latin typeface="+mj-lt"/>
              </a:rPr>
              <a:t>The AGIPD concept</a:t>
            </a:r>
          </a:p>
          <a:p>
            <a:pPr>
              <a:lnSpc>
                <a:spcPts val="5000"/>
              </a:lnSpc>
            </a:pPr>
            <a:r>
              <a:rPr lang="en-US" sz="2400" dirty="0">
                <a:latin typeface="+mj-lt"/>
              </a:rPr>
              <a:t>How do we assess the performance of the ASIC?</a:t>
            </a:r>
          </a:p>
          <a:p>
            <a:pPr>
              <a:lnSpc>
                <a:spcPts val="5000"/>
              </a:lnSpc>
            </a:pPr>
            <a:r>
              <a:rPr lang="en-US" sz="2400" dirty="0">
                <a:solidFill>
                  <a:schemeClr val="tx2"/>
                </a:solidFill>
                <a:latin typeface="+mj-lt"/>
              </a:rPr>
              <a:t>Calibration</a:t>
            </a:r>
          </a:p>
          <a:p>
            <a:pPr>
              <a:lnSpc>
                <a:spcPts val="5000"/>
              </a:lnSpc>
            </a:pPr>
            <a:r>
              <a:rPr lang="en-US" sz="2400" dirty="0">
                <a:latin typeface="+mj-lt"/>
              </a:rPr>
              <a:t>Overview of the final system (1Mpixel camera)</a:t>
            </a:r>
          </a:p>
        </p:txBody>
      </p:sp>
    </p:spTree>
    <p:extLst>
      <p:ext uri="{BB962C8B-B14F-4D97-AF65-F5344CB8AC3E}">
        <p14:creationId xmlns:p14="http://schemas.microsoft.com/office/powerpoint/2010/main" val="1288765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E6B786E-52B2-498C-BC9F-AE6575D813A3}"/>
              </a:ext>
            </a:extLst>
          </p:cNvPr>
          <p:cNvSpPr>
            <a:spLocks noGrp="1"/>
          </p:cNvSpPr>
          <p:nvPr>
            <p:ph type="title"/>
          </p:nvPr>
        </p:nvSpPr>
        <p:spPr/>
        <p:txBody>
          <a:bodyPr/>
          <a:lstStyle/>
          <a:p>
            <a:r>
              <a:rPr lang="en-US" dirty="0"/>
              <a:t>Synchrotrons around the world (2018)</a:t>
            </a:r>
            <a:endParaRPr lang="it-CH" dirty="0"/>
          </a:p>
        </p:txBody>
      </p:sp>
      <p:sp>
        <p:nvSpPr>
          <p:cNvPr id="4" name="Segnaposto numero diapositiva 3">
            <a:extLst>
              <a:ext uri="{FF2B5EF4-FFF2-40B4-BE49-F238E27FC236}">
                <a16:creationId xmlns:a16="http://schemas.microsoft.com/office/drawing/2014/main" id="{536F4782-92AA-411A-B9F5-AD09BC17D8E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20</a:t>
            </a:fld>
            <a:endParaRPr lang="de-DE" dirty="0"/>
          </a:p>
        </p:txBody>
      </p:sp>
      <p:sp>
        <p:nvSpPr>
          <p:cNvPr id="9" name="CasellaDiTesto 8">
            <a:extLst>
              <a:ext uri="{FF2B5EF4-FFF2-40B4-BE49-F238E27FC236}">
                <a16:creationId xmlns:a16="http://schemas.microsoft.com/office/drawing/2014/main" id="{A7E40D4C-4E67-4072-8D6A-8AE853AF5F06}"/>
              </a:ext>
            </a:extLst>
          </p:cNvPr>
          <p:cNvSpPr txBox="1"/>
          <p:nvPr/>
        </p:nvSpPr>
        <p:spPr>
          <a:xfrm>
            <a:off x="0" y="6652149"/>
            <a:ext cx="9500919" cy="168702"/>
          </a:xfrm>
          <a:prstGeom prst="rect">
            <a:avLst/>
          </a:prstGeom>
          <a:solidFill>
            <a:srgbClr val="CBCFDF"/>
          </a:solidFill>
        </p:spPr>
        <p:txBody>
          <a:bodyPr wrap="square" lIns="0" tIns="0" rIns="0" bIns="0" rtlCol="0" anchor="t">
            <a:noAutofit/>
          </a:bodyPr>
          <a:lstStyle/>
          <a:p>
            <a:pPr marL="342900" indent="-228600">
              <a:lnSpc>
                <a:spcPct val="110000"/>
              </a:lnSpc>
              <a:spcBef>
                <a:spcPts val="0"/>
              </a:spcBef>
            </a:pPr>
            <a:r>
              <a:rPr lang="en-US" sz="900" kern="1000" spc="30" dirty="0">
                <a:latin typeface="+mj-lt"/>
                <a:cs typeface="Franklin Gothic Book"/>
              </a:rPr>
              <a:t>Image from: “</a:t>
            </a:r>
            <a:r>
              <a:rPr lang="en-US" sz="900" dirty="0">
                <a:latin typeface="+mj-lt"/>
              </a:rPr>
              <a:t>The complexity of thermoelectric materials: why we need powerful and brilliant synchrotron radiation sources?</a:t>
            </a:r>
            <a:r>
              <a:rPr lang="en-US" sz="900" kern="1000" spc="30" dirty="0">
                <a:latin typeface="+mj-lt"/>
                <a:cs typeface="Franklin Gothic Book"/>
              </a:rPr>
              <a:t>”, X. Wu et al., </a:t>
            </a:r>
            <a:r>
              <a:rPr lang="en-US" sz="900" i="1" kern="1000" spc="30" dirty="0">
                <a:latin typeface="+mj-lt"/>
                <a:cs typeface="Franklin Gothic Book"/>
              </a:rPr>
              <a:t>Material Physics Today</a:t>
            </a:r>
            <a:r>
              <a:rPr lang="en-US" sz="900" kern="1000" spc="30" dirty="0">
                <a:latin typeface="+mj-lt"/>
                <a:cs typeface="Franklin Gothic Book"/>
              </a:rPr>
              <a:t>, Volume 6, 2018</a:t>
            </a:r>
            <a:endParaRPr lang="it-CH" sz="900" kern="1000" spc="30" dirty="0">
              <a:latin typeface="+mj-lt"/>
              <a:cs typeface="Franklin Gothic Book"/>
            </a:endParaRPr>
          </a:p>
        </p:txBody>
      </p:sp>
      <p:sp>
        <p:nvSpPr>
          <p:cNvPr id="11" name="CasellaDiTesto 10">
            <a:extLst>
              <a:ext uri="{FF2B5EF4-FFF2-40B4-BE49-F238E27FC236}">
                <a16:creationId xmlns:a16="http://schemas.microsoft.com/office/drawing/2014/main" id="{86A22748-FB01-473F-973C-8BFF86D2220D}"/>
              </a:ext>
            </a:extLst>
          </p:cNvPr>
          <p:cNvSpPr txBox="1"/>
          <p:nvPr/>
        </p:nvSpPr>
        <p:spPr>
          <a:xfrm>
            <a:off x="9281838" y="3502912"/>
            <a:ext cx="2880000" cy="508500"/>
          </a:xfrm>
          <a:prstGeom prst="rect">
            <a:avLst/>
          </a:prstGeom>
          <a:noFill/>
        </p:spPr>
        <p:txBody>
          <a:bodyPr wrap="square" lIns="0" tIns="0" rIns="0" bIns="0" rtlCol="0" anchor="t">
            <a:noAutofit/>
          </a:bodyPr>
          <a:lstStyle/>
          <a:p>
            <a:pPr marL="342900" indent="-228600">
              <a:lnSpc>
                <a:spcPct val="110000"/>
              </a:lnSpc>
              <a:spcBef>
                <a:spcPts val="0"/>
              </a:spcBef>
            </a:pPr>
            <a:r>
              <a:rPr lang="en-US" sz="3000" kern="1000" spc="30" dirty="0">
                <a:latin typeface="+mj-lt"/>
                <a:cs typeface="Franklin Gothic Book"/>
              </a:rPr>
              <a:t>&gt; 50 worldwide</a:t>
            </a:r>
            <a:endParaRPr lang="it-CH" sz="3000" kern="1000" spc="30" dirty="0">
              <a:latin typeface="+mj-lt"/>
              <a:cs typeface="Franklin Gothic Book"/>
            </a:endParaRPr>
          </a:p>
        </p:txBody>
      </p:sp>
      <p:pic>
        <p:nvPicPr>
          <p:cNvPr id="7" name="Immagine 6">
            <a:extLst>
              <a:ext uri="{FF2B5EF4-FFF2-40B4-BE49-F238E27FC236}">
                <a16:creationId xmlns:a16="http://schemas.microsoft.com/office/drawing/2014/main" id="{417860F6-2968-4FEB-9131-92744B70286E}"/>
              </a:ext>
            </a:extLst>
          </p:cNvPr>
          <p:cNvPicPr>
            <a:picLocks noChangeAspect="1"/>
          </p:cNvPicPr>
          <p:nvPr/>
        </p:nvPicPr>
        <p:blipFill>
          <a:blip r:embed="rId2"/>
          <a:stretch>
            <a:fillRect/>
          </a:stretch>
        </p:blipFill>
        <p:spPr>
          <a:xfrm>
            <a:off x="-1" y="1057442"/>
            <a:ext cx="9281839" cy="5585388"/>
          </a:xfrm>
          <a:prstGeom prst="rect">
            <a:avLst/>
          </a:prstGeom>
        </p:spPr>
      </p:pic>
    </p:spTree>
    <p:extLst>
      <p:ext uri="{BB962C8B-B14F-4D97-AF65-F5344CB8AC3E}">
        <p14:creationId xmlns:p14="http://schemas.microsoft.com/office/powerpoint/2010/main" val="344168085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2723201-657C-40AC-AD4F-2F6536A55FA1}"/>
              </a:ext>
            </a:extLst>
          </p:cNvPr>
          <p:cNvSpPr>
            <a:spLocks noGrp="1"/>
          </p:cNvSpPr>
          <p:nvPr>
            <p:ph type="title"/>
          </p:nvPr>
        </p:nvSpPr>
        <p:spPr/>
        <p:txBody>
          <a:bodyPr/>
          <a:lstStyle/>
          <a:p>
            <a:r>
              <a:rPr lang="en-US" dirty="0"/>
              <a:t>FELs around the world (02/2023)</a:t>
            </a:r>
            <a:endParaRPr lang="it-CH" dirty="0"/>
          </a:p>
        </p:txBody>
      </p:sp>
      <p:pic>
        <p:nvPicPr>
          <p:cNvPr id="5" name="Picture 4">
            <a:extLst>
              <a:ext uri="{FF2B5EF4-FFF2-40B4-BE49-F238E27FC236}">
                <a16:creationId xmlns:a16="http://schemas.microsoft.com/office/drawing/2014/main" id="{03AF4FCF-3494-4701-A0EF-89A7498F945F}"/>
              </a:ext>
            </a:extLst>
          </p:cNvPr>
          <p:cNvPicPr>
            <a:picLocks noChangeAspect="1"/>
          </p:cNvPicPr>
          <p:nvPr/>
        </p:nvPicPr>
        <p:blipFill>
          <a:blip r:embed="rId2"/>
          <a:srcRect/>
          <a:stretch/>
        </p:blipFill>
        <p:spPr>
          <a:xfrm>
            <a:off x="932196" y="1275970"/>
            <a:ext cx="10297445" cy="5168030"/>
          </a:xfrm>
          <a:prstGeom prst="rect">
            <a:avLst/>
          </a:prstGeom>
        </p:spPr>
      </p:pic>
      <p:sp>
        <p:nvSpPr>
          <p:cNvPr id="4" name="Segnaposto numero diapositiva 3">
            <a:extLst>
              <a:ext uri="{FF2B5EF4-FFF2-40B4-BE49-F238E27FC236}">
                <a16:creationId xmlns:a16="http://schemas.microsoft.com/office/drawing/2014/main" id="{78425FF7-0BD8-4C0E-8D51-EA8964CDE1C5}"/>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21</a:t>
            </a:fld>
            <a:endParaRPr lang="de-DE" dirty="0"/>
          </a:p>
        </p:txBody>
      </p:sp>
      <p:sp>
        <p:nvSpPr>
          <p:cNvPr id="6" name="Rettangolo 5">
            <a:extLst>
              <a:ext uri="{FF2B5EF4-FFF2-40B4-BE49-F238E27FC236}">
                <a16:creationId xmlns:a16="http://schemas.microsoft.com/office/drawing/2014/main" id="{83DB8F4D-1CA5-4F05-BB73-21C1C2AA6FEF}"/>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7520218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36C150C-3CF1-1814-4E91-5122C6BF1C18}"/>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22</a:t>
            </a:fld>
            <a:endParaRPr lang="de-DE" dirty="0"/>
          </a:p>
        </p:txBody>
      </p:sp>
      <p:sp>
        <p:nvSpPr>
          <p:cNvPr id="5" name="Rettangolo 4">
            <a:extLst>
              <a:ext uri="{FF2B5EF4-FFF2-40B4-BE49-F238E27FC236}">
                <a16:creationId xmlns:a16="http://schemas.microsoft.com/office/drawing/2014/main" id="{30333773-C1B8-488A-6B80-EEAFDCA8C123}"/>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6" name="CasellaDiTesto 5">
            <a:extLst>
              <a:ext uri="{FF2B5EF4-FFF2-40B4-BE49-F238E27FC236}">
                <a16:creationId xmlns:a16="http://schemas.microsoft.com/office/drawing/2014/main" id="{2B1FDFAE-A294-1BD9-B6CC-248165FA3E92}"/>
              </a:ext>
            </a:extLst>
          </p:cNvPr>
          <p:cNvSpPr txBox="1"/>
          <p:nvPr/>
        </p:nvSpPr>
        <p:spPr>
          <a:xfrm>
            <a:off x="725919" y="2898035"/>
            <a:ext cx="10710000" cy="1061929"/>
          </a:xfrm>
          <a:prstGeom prst="rect">
            <a:avLst/>
          </a:prstGeom>
          <a:noFill/>
        </p:spPr>
        <p:txBody>
          <a:bodyPr wrap="square" lIns="0" tIns="0" rIns="0" bIns="0" rtlCol="0" anchor="t">
            <a:noAutofit/>
          </a:bodyPr>
          <a:lstStyle/>
          <a:p>
            <a:pPr marL="342900" indent="-228600" algn="ctr">
              <a:lnSpc>
                <a:spcPct val="110000"/>
              </a:lnSpc>
              <a:spcBef>
                <a:spcPts val="0"/>
              </a:spcBef>
            </a:pPr>
            <a:r>
              <a:rPr lang="en-US" sz="5400" kern="1000" spc="30" dirty="0">
                <a:latin typeface="+mj-lt"/>
                <a:cs typeface="Franklin Gothic Book"/>
              </a:rPr>
              <a:t>How do we detect X-rays?</a:t>
            </a:r>
            <a:endParaRPr lang="it-CH" sz="5400" kern="1000" spc="30" dirty="0">
              <a:latin typeface="+mj-lt"/>
              <a:cs typeface="Franklin Gothic Book"/>
            </a:endParaRPr>
          </a:p>
        </p:txBody>
      </p:sp>
    </p:spTree>
    <p:extLst>
      <p:ext uri="{BB962C8B-B14F-4D97-AF65-F5344CB8AC3E}">
        <p14:creationId xmlns:p14="http://schemas.microsoft.com/office/powerpoint/2010/main" val="13188359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613AE2E-C714-4A17-969E-B050C28F28D9}"/>
              </a:ext>
            </a:extLst>
          </p:cNvPr>
          <p:cNvSpPr>
            <a:spLocks noGrp="1"/>
          </p:cNvSpPr>
          <p:nvPr>
            <p:ph type="title"/>
          </p:nvPr>
        </p:nvSpPr>
        <p:spPr/>
        <p:txBody>
          <a:bodyPr/>
          <a:lstStyle/>
          <a:p>
            <a:r>
              <a:rPr lang="en-US" dirty="0"/>
              <a:t>The detector</a:t>
            </a:r>
            <a:endParaRPr lang="it-CH" dirty="0"/>
          </a:p>
        </p:txBody>
      </p:sp>
      <p:sp>
        <p:nvSpPr>
          <p:cNvPr id="4" name="Segnaposto numero diapositiva 3">
            <a:extLst>
              <a:ext uri="{FF2B5EF4-FFF2-40B4-BE49-F238E27FC236}">
                <a16:creationId xmlns:a16="http://schemas.microsoft.com/office/drawing/2014/main" id="{01CE77EB-00C9-4042-A8FC-09EFD5C1A4D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23</a:t>
            </a:fld>
            <a:endParaRPr lang="de-DE" dirty="0"/>
          </a:p>
        </p:txBody>
      </p:sp>
      <p:pic>
        <p:nvPicPr>
          <p:cNvPr id="5" name="Picture 4">
            <a:extLst>
              <a:ext uri="{FF2B5EF4-FFF2-40B4-BE49-F238E27FC236}">
                <a16:creationId xmlns:a16="http://schemas.microsoft.com/office/drawing/2014/main" id="{DA1E139D-0709-473D-B16A-E300277CE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919" y="1308001"/>
            <a:ext cx="8550000" cy="5550000"/>
          </a:xfrm>
          <a:prstGeom prst="rect">
            <a:avLst/>
          </a:prstGeom>
        </p:spPr>
      </p:pic>
      <p:sp>
        <p:nvSpPr>
          <p:cNvPr id="7" name="Freccia in giù 6">
            <a:extLst>
              <a:ext uri="{FF2B5EF4-FFF2-40B4-BE49-F238E27FC236}">
                <a16:creationId xmlns:a16="http://schemas.microsoft.com/office/drawing/2014/main" id="{A210618B-188A-4801-878B-4474A2C6D134}"/>
              </a:ext>
            </a:extLst>
          </p:cNvPr>
          <p:cNvSpPr/>
          <p:nvPr/>
        </p:nvSpPr>
        <p:spPr bwMode="auto">
          <a:xfrm rot="19361057">
            <a:off x="7249581" y="1341601"/>
            <a:ext cx="495000" cy="756590"/>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6" name="Rettangolo 5">
            <a:extLst>
              <a:ext uri="{FF2B5EF4-FFF2-40B4-BE49-F238E27FC236}">
                <a16:creationId xmlns:a16="http://schemas.microsoft.com/office/drawing/2014/main" id="{56AC28D4-489B-43A0-878A-0B7D50584CBF}"/>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 name="CasellaDiTesto 7">
            <a:extLst>
              <a:ext uri="{FF2B5EF4-FFF2-40B4-BE49-F238E27FC236}">
                <a16:creationId xmlns:a16="http://schemas.microsoft.com/office/drawing/2014/main" id="{023E781C-89B3-6EA1-0C17-E24E9F40271B}"/>
              </a:ext>
            </a:extLst>
          </p:cNvPr>
          <p:cNvSpPr txBox="1"/>
          <p:nvPr/>
        </p:nvSpPr>
        <p:spPr>
          <a:xfrm>
            <a:off x="4550919" y="940499"/>
            <a:ext cx="5445000" cy="508501"/>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kern="1000" spc="30" dirty="0">
                <a:solidFill>
                  <a:schemeClr val="accent5">
                    <a:lumMod val="60000"/>
                    <a:lumOff val="40000"/>
                  </a:schemeClr>
                </a:solidFill>
                <a:latin typeface="+mj-lt"/>
                <a:cs typeface="Franklin Gothic Book"/>
              </a:rPr>
              <a:t>The “EYE” of the machine </a:t>
            </a:r>
            <a:endParaRPr lang="it-CH" sz="2400" kern="1000" spc="30" dirty="0">
              <a:solidFill>
                <a:schemeClr val="accent5">
                  <a:lumMod val="60000"/>
                  <a:lumOff val="40000"/>
                </a:schemeClr>
              </a:solidFill>
              <a:latin typeface="+mj-lt"/>
              <a:cs typeface="Franklin Gothic Book"/>
            </a:endParaRPr>
          </a:p>
        </p:txBody>
      </p:sp>
    </p:spTree>
    <p:extLst>
      <p:ext uri="{BB962C8B-B14F-4D97-AF65-F5344CB8AC3E}">
        <p14:creationId xmlns:p14="http://schemas.microsoft.com/office/powerpoint/2010/main" val="41629309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24</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pPr>
            <a:r>
              <a:rPr lang="en-US" sz="2400" dirty="0">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requirements/How do we cope with them?</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26168019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709B3DA-EAAF-BEEF-F1A3-493055178D78}"/>
              </a:ext>
            </a:extLst>
          </p:cNvPr>
          <p:cNvSpPr/>
          <p:nvPr/>
        </p:nvSpPr>
        <p:spPr bwMode="auto">
          <a:xfrm>
            <a:off x="-1" y="0"/>
            <a:ext cx="2519909" cy="2330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5" name="Rettangolo 4">
            <a:extLst>
              <a:ext uri="{FF2B5EF4-FFF2-40B4-BE49-F238E27FC236}">
                <a16:creationId xmlns:a16="http://schemas.microsoft.com/office/drawing/2014/main" id="{DB86C1A1-B012-D27C-4B1D-5E08B5B5AD36}"/>
              </a:ext>
            </a:extLst>
          </p:cNvPr>
          <p:cNvSpPr/>
          <p:nvPr/>
        </p:nvSpPr>
        <p:spPr bwMode="auto">
          <a:xfrm>
            <a:off x="0" y="1068760"/>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6" name="Rounded Rectangle 140">
            <a:extLst>
              <a:ext uri="{FF2B5EF4-FFF2-40B4-BE49-F238E27FC236}">
                <a16:creationId xmlns:a16="http://schemas.microsoft.com/office/drawing/2014/main" id="{B1C2FDE6-D5F4-8BFC-0EBC-5D0237669564}"/>
              </a:ext>
            </a:extLst>
          </p:cNvPr>
          <p:cNvSpPr/>
          <p:nvPr/>
        </p:nvSpPr>
        <p:spPr>
          <a:xfrm>
            <a:off x="2520251" y="704547"/>
            <a:ext cx="6492637" cy="1817336"/>
          </a:xfrm>
          <a:prstGeom prst="roundRect">
            <a:avLst>
              <a:gd name="adj" fmla="val 5334"/>
            </a:avLst>
          </a:prstGeom>
          <a:solidFill>
            <a:sysClr val="window" lastClr="FFFFFF">
              <a:lumMod val="95000"/>
            </a:sysClr>
          </a:solidFill>
          <a:ln w="38100" cap="flat" cmpd="sng" algn="ctr">
            <a:solidFill>
              <a:srgbClr val="E7E6E6">
                <a:lumMod val="75000"/>
              </a:srgbClr>
            </a:solidFill>
            <a:prstDash val="lgDash"/>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114">
            <a:extLst>
              <a:ext uri="{FF2B5EF4-FFF2-40B4-BE49-F238E27FC236}">
                <a16:creationId xmlns:a16="http://schemas.microsoft.com/office/drawing/2014/main" id="{73B113AC-2119-A258-FFCF-F2A2829FF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58" b="16811"/>
          <a:stretch/>
        </p:blipFill>
        <p:spPr>
          <a:xfrm>
            <a:off x="10481531" y="1262848"/>
            <a:ext cx="1318891" cy="878789"/>
          </a:xfrm>
          <a:prstGeom prst="rect">
            <a:avLst/>
          </a:prstGeom>
        </p:spPr>
      </p:pic>
      <p:sp>
        <p:nvSpPr>
          <p:cNvPr id="8" name="Rounded Rectangle 110">
            <a:extLst>
              <a:ext uri="{FF2B5EF4-FFF2-40B4-BE49-F238E27FC236}">
                <a16:creationId xmlns:a16="http://schemas.microsoft.com/office/drawing/2014/main" id="{84466594-BBCC-5DA9-E291-039CC93C6540}"/>
              </a:ext>
            </a:extLst>
          </p:cNvPr>
          <p:cNvSpPr/>
          <p:nvPr/>
        </p:nvSpPr>
        <p:spPr>
          <a:xfrm>
            <a:off x="9740029" y="875062"/>
            <a:ext cx="2340048" cy="1599441"/>
          </a:xfrm>
          <a:prstGeom prst="roundRect">
            <a:avLst>
              <a:gd name="adj" fmla="val 9302"/>
            </a:avLst>
          </a:prstGeom>
          <a:noFill/>
          <a:ln w="57150" cap="flat" cmpd="sng" algn="ctr">
            <a:solidFill>
              <a:sysClr val="windowText" lastClr="00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43">
            <a:extLst>
              <a:ext uri="{FF2B5EF4-FFF2-40B4-BE49-F238E27FC236}">
                <a16:creationId xmlns:a16="http://schemas.microsoft.com/office/drawing/2014/main" id="{6515D547-57B2-8A15-6244-55EE79BAE41C}"/>
              </a:ext>
            </a:extLst>
          </p:cNvPr>
          <p:cNvSpPr/>
          <p:nvPr/>
        </p:nvSpPr>
        <p:spPr>
          <a:xfrm>
            <a:off x="97141" y="876092"/>
            <a:ext cx="1954387" cy="1598414"/>
          </a:xfrm>
          <a:prstGeom prst="roundRect">
            <a:avLst>
              <a:gd name="adj" fmla="val 9302"/>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0FD05653-84CA-A2E6-E5C8-A5E3848C0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2381" y="1389193"/>
            <a:ext cx="505921" cy="625465"/>
          </a:xfrm>
          <a:prstGeom prst="rect">
            <a:avLst/>
          </a:prstGeom>
        </p:spPr>
      </p:pic>
      <p:sp>
        <p:nvSpPr>
          <p:cNvPr id="11" name="Can 1">
            <a:extLst>
              <a:ext uri="{FF2B5EF4-FFF2-40B4-BE49-F238E27FC236}">
                <a16:creationId xmlns:a16="http://schemas.microsoft.com/office/drawing/2014/main" id="{F575AE1B-BB2B-235D-3E04-BB47B12A46D9}"/>
              </a:ext>
            </a:extLst>
          </p:cNvPr>
          <p:cNvSpPr/>
          <p:nvPr/>
        </p:nvSpPr>
        <p:spPr>
          <a:xfrm>
            <a:off x="10018723" y="1475702"/>
            <a:ext cx="421346" cy="640494"/>
          </a:xfrm>
          <a:prstGeom prst="can">
            <a:avLst/>
          </a:prstGeom>
          <a:solidFill>
            <a:srgbClr val="E7E6E6">
              <a:lumMod val="90000"/>
            </a:srgbClr>
          </a:solidFill>
          <a:ln w="19050" cap="flat" cmpd="sng" algn="ctr">
            <a:solidFill>
              <a:srgbClr val="E7E6E6">
                <a:lumMod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6">
            <a:extLst>
              <a:ext uri="{FF2B5EF4-FFF2-40B4-BE49-F238E27FC236}">
                <a16:creationId xmlns:a16="http://schemas.microsoft.com/office/drawing/2014/main" id="{01ACE493-03C9-F743-FB77-1E4993078000}"/>
              </a:ext>
            </a:extLst>
          </p:cNvPr>
          <p:cNvGrpSpPr/>
          <p:nvPr/>
        </p:nvGrpSpPr>
        <p:grpSpPr>
          <a:xfrm rot="18564798">
            <a:off x="1537084" y="1405595"/>
            <a:ext cx="358278" cy="412225"/>
            <a:chOff x="2646742" y="625404"/>
            <a:chExt cx="659641" cy="758965"/>
          </a:xfrm>
        </p:grpSpPr>
        <p:cxnSp>
          <p:nvCxnSpPr>
            <p:cNvPr id="13" name="Curved Connector 10">
              <a:extLst>
                <a:ext uri="{FF2B5EF4-FFF2-40B4-BE49-F238E27FC236}">
                  <a16:creationId xmlns:a16="http://schemas.microsoft.com/office/drawing/2014/main" id="{55237127-F4A8-6C7B-F5DF-04DB78A7776F}"/>
                </a:ext>
              </a:extLst>
            </p:cNvPr>
            <p:cNvCxnSpPr/>
            <p:nvPr/>
          </p:nvCxnSpPr>
          <p:spPr>
            <a:xfrm rot="16200000" flipH="1">
              <a:off x="2667000" y="771524"/>
              <a:ext cx="619125" cy="466725"/>
            </a:xfrm>
            <a:prstGeom prst="curvedConnector3">
              <a:avLst/>
            </a:prstGeom>
            <a:noFill/>
            <a:ln w="28575" cap="flat" cmpd="sng" algn="ctr">
              <a:solidFill>
                <a:srgbClr val="FFC000"/>
              </a:solidFill>
              <a:prstDash val="solid"/>
              <a:miter lim="800000"/>
              <a:tailEnd type="triangle"/>
            </a:ln>
            <a:effectLst/>
          </p:spPr>
        </p:cxnSp>
        <p:cxnSp>
          <p:nvCxnSpPr>
            <p:cNvPr id="14" name="Curved Connector 12">
              <a:extLst>
                <a:ext uri="{FF2B5EF4-FFF2-40B4-BE49-F238E27FC236}">
                  <a16:creationId xmlns:a16="http://schemas.microsoft.com/office/drawing/2014/main" id="{EE8BC52A-5F00-30B8-D4AD-8E4FD22B47FB}"/>
                </a:ext>
              </a:extLst>
            </p:cNvPr>
            <p:cNvCxnSpPr/>
            <p:nvPr/>
          </p:nvCxnSpPr>
          <p:spPr>
            <a:xfrm rot="16200000" flipH="1">
              <a:off x="2763458" y="701604"/>
              <a:ext cx="619125" cy="466725"/>
            </a:xfrm>
            <a:prstGeom prst="curvedConnector3">
              <a:avLst/>
            </a:prstGeom>
            <a:noFill/>
            <a:ln w="28575" cap="flat" cmpd="sng" algn="ctr">
              <a:solidFill>
                <a:srgbClr val="FFC000"/>
              </a:solidFill>
              <a:prstDash val="solid"/>
              <a:miter lim="800000"/>
              <a:tailEnd type="triangle"/>
            </a:ln>
            <a:effectLst/>
          </p:spPr>
        </p:cxnSp>
        <p:cxnSp>
          <p:nvCxnSpPr>
            <p:cNvPr id="15" name="Curved Connector 13">
              <a:extLst>
                <a:ext uri="{FF2B5EF4-FFF2-40B4-BE49-F238E27FC236}">
                  <a16:creationId xmlns:a16="http://schemas.microsoft.com/office/drawing/2014/main" id="{62EA214B-490D-799F-1292-FF96942A1B5F}"/>
                </a:ext>
              </a:extLst>
            </p:cNvPr>
            <p:cNvCxnSpPr/>
            <p:nvPr/>
          </p:nvCxnSpPr>
          <p:spPr>
            <a:xfrm rot="16200000" flipH="1">
              <a:off x="2570542" y="841444"/>
              <a:ext cx="619125" cy="466725"/>
            </a:xfrm>
            <a:prstGeom prst="curvedConnector3">
              <a:avLst>
                <a:gd name="adj1" fmla="val 50001"/>
              </a:avLst>
            </a:prstGeom>
            <a:noFill/>
            <a:ln w="28575" cap="flat" cmpd="sng" algn="ctr">
              <a:solidFill>
                <a:srgbClr val="FFC000"/>
              </a:solidFill>
              <a:prstDash val="solid"/>
              <a:miter lim="800000"/>
              <a:tailEnd type="triangle"/>
            </a:ln>
            <a:effectLst/>
          </p:spPr>
        </p:cxnSp>
      </p:grpSp>
      <p:sp>
        <p:nvSpPr>
          <p:cNvPr id="16" name="TextBox 17">
            <a:extLst>
              <a:ext uri="{FF2B5EF4-FFF2-40B4-BE49-F238E27FC236}">
                <a16:creationId xmlns:a16="http://schemas.microsoft.com/office/drawing/2014/main" id="{713FB2F9-212B-F8E5-2EAB-228EC8FE7B08}"/>
              </a:ext>
            </a:extLst>
          </p:cNvPr>
          <p:cNvSpPr txBox="1"/>
          <p:nvPr/>
        </p:nvSpPr>
        <p:spPr>
          <a:xfrm>
            <a:off x="1390250" y="1911775"/>
            <a:ext cx="576883" cy="292837"/>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solidFill>
                  <a:srgbClr val="FFC000"/>
                </a:solidFill>
                <a:effectLst>
                  <a:outerShdw blurRad="38100" dist="38100" dir="2700000" algn="tl">
                    <a:srgbClr val="000000">
                      <a:alpha val="43137"/>
                    </a:srgbClr>
                  </a:outerShdw>
                </a:effectLst>
                <a:latin typeface="Monotype Corsiva" panose="03010101010201010101" pitchFamily="66" charset="0"/>
                <a:ea typeface="+mn-ea"/>
                <a:cs typeface="+mn-cs"/>
              </a:rPr>
              <a:t>X-rays</a:t>
            </a:r>
            <a:endParaRPr lang="de-CH" sz="1303" b="1" dirty="0">
              <a:solidFill>
                <a:srgbClr val="FFC000"/>
              </a:soli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17" name="TextBox 46">
            <a:extLst>
              <a:ext uri="{FF2B5EF4-FFF2-40B4-BE49-F238E27FC236}">
                <a16:creationId xmlns:a16="http://schemas.microsoft.com/office/drawing/2014/main" id="{CA21CFB8-D268-B31F-539C-C2033E5EA270}"/>
              </a:ext>
            </a:extLst>
          </p:cNvPr>
          <p:cNvSpPr txBox="1"/>
          <p:nvPr/>
        </p:nvSpPr>
        <p:spPr>
          <a:xfrm>
            <a:off x="95561" y="902001"/>
            <a:ext cx="1955964" cy="276999"/>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srgbClr val="FF0000"/>
                </a:solidFill>
                <a:effectLst>
                  <a:outerShdw blurRad="38100" dist="38100" dir="2700000" algn="tl">
                    <a:srgbClr val="000000">
                      <a:alpha val="43137"/>
                    </a:srgbClr>
                  </a:outerShdw>
                </a:effectLst>
                <a:latin typeface="+mj-lt"/>
                <a:ea typeface="+mn-ea"/>
                <a:cs typeface="+mn-cs"/>
              </a:rPr>
              <a:t>Measurable quantity</a:t>
            </a:r>
            <a:endParaRPr lang="de-CH" sz="1200" b="1" dirty="0">
              <a:solidFill>
                <a:srgbClr val="FF0000"/>
              </a:solidFill>
              <a:effectLst>
                <a:outerShdw blurRad="38100" dist="38100" dir="2700000" algn="tl">
                  <a:srgbClr val="000000">
                    <a:alpha val="43137"/>
                  </a:srgbClr>
                </a:outerShdw>
              </a:effectLst>
              <a:latin typeface="+mj-lt"/>
              <a:ea typeface="+mn-ea"/>
              <a:cs typeface="+mn-cs"/>
            </a:endParaRPr>
          </a:p>
        </p:txBody>
      </p:sp>
      <p:grpSp>
        <p:nvGrpSpPr>
          <p:cNvPr id="18" name="Group 2">
            <a:extLst>
              <a:ext uri="{FF2B5EF4-FFF2-40B4-BE49-F238E27FC236}">
                <a16:creationId xmlns:a16="http://schemas.microsoft.com/office/drawing/2014/main" id="{5F5E1FC8-329A-86D8-260E-524537375133}"/>
              </a:ext>
            </a:extLst>
          </p:cNvPr>
          <p:cNvGrpSpPr/>
          <p:nvPr/>
        </p:nvGrpSpPr>
        <p:grpSpPr>
          <a:xfrm rot="16200000">
            <a:off x="1536613" y="1421450"/>
            <a:ext cx="1487478" cy="493340"/>
            <a:chOff x="2562284" y="428317"/>
            <a:chExt cx="2476825" cy="908311"/>
          </a:xfrm>
        </p:grpSpPr>
        <p:sp>
          <p:nvSpPr>
            <p:cNvPr id="19" name="Down Arrow 69">
              <a:extLst>
                <a:ext uri="{FF2B5EF4-FFF2-40B4-BE49-F238E27FC236}">
                  <a16:creationId xmlns:a16="http://schemas.microsoft.com/office/drawing/2014/main" id="{5679517D-6257-E475-BF0B-A9EEB7789CD6}"/>
                </a:ext>
              </a:extLst>
            </p:cNvPr>
            <p:cNvSpPr/>
            <p:nvPr/>
          </p:nvSpPr>
          <p:spPr>
            <a:xfrm>
              <a:off x="2562284" y="599189"/>
              <a:ext cx="373231" cy="543571"/>
            </a:xfrm>
            <a:prstGeom prst="downArrow">
              <a:avLst/>
            </a:prstGeom>
            <a:gradFill>
              <a:gsLst>
                <a:gs pos="0">
                  <a:srgbClr val="FF0000"/>
                </a:gs>
                <a:gs pos="100000">
                  <a:srgbClr val="00B0F0"/>
                </a:gs>
              </a:gsLst>
              <a:lin ang="5400000" scaled="1"/>
            </a:gradFill>
            <a:ln w="12700" cap="flat" cmpd="sng" algn="ctr">
              <a:gradFill>
                <a:gsLst>
                  <a:gs pos="0">
                    <a:srgbClr val="FF0000"/>
                  </a:gs>
                  <a:gs pos="100000">
                    <a:srgbClr val="00B0F0"/>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Down Arrow 79">
              <a:extLst>
                <a:ext uri="{FF2B5EF4-FFF2-40B4-BE49-F238E27FC236}">
                  <a16:creationId xmlns:a16="http://schemas.microsoft.com/office/drawing/2014/main" id="{354F3755-4D04-21A5-34B9-79347A5C3BA2}"/>
                </a:ext>
              </a:extLst>
            </p:cNvPr>
            <p:cNvSpPr/>
            <p:nvPr/>
          </p:nvSpPr>
          <p:spPr>
            <a:xfrm>
              <a:off x="4665878" y="599189"/>
              <a:ext cx="373231" cy="543571"/>
            </a:xfrm>
            <a:prstGeom prst="downArrow">
              <a:avLst/>
            </a:prstGeom>
            <a:gradFill>
              <a:gsLst>
                <a:gs pos="0">
                  <a:srgbClr val="FF0000"/>
                </a:gs>
                <a:gs pos="100000">
                  <a:srgbClr val="00B0F0"/>
                </a:gs>
              </a:gsLst>
              <a:lin ang="5400000" scaled="1"/>
            </a:gradFill>
            <a:ln w="12700" cap="flat" cmpd="sng" algn="ctr">
              <a:gradFill>
                <a:gsLst>
                  <a:gs pos="0">
                    <a:srgbClr val="FF0000"/>
                  </a:gs>
                  <a:gs pos="100000">
                    <a:srgbClr val="00B0F0"/>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80">
              <a:extLst>
                <a:ext uri="{FF2B5EF4-FFF2-40B4-BE49-F238E27FC236}">
                  <a16:creationId xmlns:a16="http://schemas.microsoft.com/office/drawing/2014/main" id="{D607ED90-3554-2EF6-C4F1-354C8F4EAA43}"/>
                </a:ext>
              </a:extLst>
            </p:cNvPr>
            <p:cNvSpPr txBox="1"/>
            <p:nvPr/>
          </p:nvSpPr>
          <p:spPr>
            <a:xfrm>
              <a:off x="2854025" y="428317"/>
              <a:ext cx="1885948" cy="908311"/>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303" b="1" i="0" u="none" strike="noStrike" kern="0" cap="none" spc="0" normalizeH="0" baseline="0" noProof="0" dirty="0">
                  <a:ln>
                    <a:noFill/>
                  </a:ln>
                  <a:gradFill>
                    <a:gsLst>
                      <a:gs pos="0">
                        <a:srgbClr val="FF0000"/>
                      </a:gs>
                      <a:gs pos="100000">
                        <a:srgbClr val="00B0F0"/>
                      </a:gs>
                    </a:gsLst>
                    <a:lin ang="5400000" scaled="1"/>
                  </a:gradFill>
                  <a:effectLst>
                    <a:outerShdw blurRad="38100" dist="38100" dir="2700000" algn="tl">
                      <a:srgbClr val="000000">
                        <a:alpha val="43137"/>
                      </a:srgbClr>
                    </a:outerShdw>
                  </a:effectLst>
                  <a:uLnTx/>
                  <a:uFillTx/>
                  <a:latin typeface="Monotype Corsiva" panose="03010101010201010101" pitchFamily="66" charset="0"/>
                  <a:ea typeface="+mn-ea"/>
                  <a:cs typeface="+mn-cs"/>
                </a:rPr>
                <a:t>Electromagnetic Radiation</a:t>
              </a:r>
              <a:endParaRPr kumimoji="0" lang="de-CH" sz="1303" b="1" i="0" u="none" strike="noStrike" kern="0" cap="none" spc="0" normalizeH="0" baseline="0" noProof="0" dirty="0">
                <a:ln>
                  <a:noFill/>
                </a:ln>
                <a:gradFill>
                  <a:gsLst>
                    <a:gs pos="0">
                      <a:srgbClr val="FF0000"/>
                    </a:gs>
                    <a:gs pos="100000">
                      <a:srgbClr val="00B0F0"/>
                    </a:gs>
                  </a:gsLst>
                  <a:lin ang="5400000" scaled="1"/>
                </a:gra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p:txBody>
        </p:sp>
      </p:grpSp>
      <p:sp>
        <p:nvSpPr>
          <p:cNvPr id="22" name="Down Arrow 81">
            <a:extLst>
              <a:ext uri="{FF2B5EF4-FFF2-40B4-BE49-F238E27FC236}">
                <a16:creationId xmlns:a16="http://schemas.microsoft.com/office/drawing/2014/main" id="{40AFF45C-6892-9028-EAAD-B19CAD1ECA22}"/>
              </a:ext>
            </a:extLst>
          </p:cNvPr>
          <p:cNvSpPr/>
          <p:nvPr/>
        </p:nvSpPr>
        <p:spPr>
          <a:xfrm rot="16200000">
            <a:off x="4297354" y="909170"/>
            <a:ext cx="202717" cy="295236"/>
          </a:xfrm>
          <a:prstGeom prst="downArrow">
            <a:avLst/>
          </a:prstGeom>
          <a:gradFill>
            <a:gsLst>
              <a:gs pos="0">
                <a:srgbClr val="00B0F0"/>
              </a:gs>
              <a:gs pos="100000">
                <a:srgbClr val="ED7D31">
                  <a:lumMod val="75000"/>
                </a:srgbClr>
              </a:gs>
            </a:gsLst>
            <a:lin ang="5400000" scaled="1"/>
          </a:gradFill>
          <a:ln w="12700" cap="flat" cmpd="sng" algn="ctr">
            <a:gradFill>
              <a:gsLst>
                <a:gs pos="0">
                  <a:srgbClr val="00B0F0"/>
                </a:gs>
                <a:gs pos="100000">
                  <a:srgbClr val="ED7D31">
                    <a:lumMod val="75000"/>
                  </a:srgbClr>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Down Arrow 82">
            <a:extLst>
              <a:ext uri="{FF2B5EF4-FFF2-40B4-BE49-F238E27FC236}">
                <a16:creationId xmlns:a16="http://schemas.microsoft.com/office/drawing/2014/main" id="{7BD2DF16-EC66-90BC-5FD7-619F922456D0}"/>
              </a:ext>
            </a:extLst>
          </p:cNvPr>
          <p:cNvSpPr/>
          <p:nvPr/>
        </p:nvSpPr>
        <p:spPr>
          <a:xfrm rot="16200000">
            <a:off x="4297354" y="2164672"/>
            <a:ext cx="202717" cy="295236"/>
          </a:xfrm>
          <a:prstGeom prst="downArrow">
            <a:avLst/>
          </a:prstGeom>
          <a:gradFill>
            <a:gsLst>
              <a:gs pos="0">
                <a:srgbClr val="00B0F0"/>
              </a:gs>
              <a:gs pos="100000">
                <a:srgbClr val="ED7D31">
                  <a:lumMod val="75000"/>
                </a:srgbClr>
              </a:gs>
            </a:gsLst>
            <a:lin ang="5400000" scaled="1"/>
          </a:gradFill>
          <a:ln w="12700" cap="flat" cmpd="sng" algn="ctr">
            <a:gradFill>
              <a:gsLst>
                <a:gs pos="0">
                  <a:srgbClr val="00B0F0"/>
                </a:gs>
                <a:gs pos="100000">
                  <a:srgbClr val="ED7D31">
                    <a:lumMod val="75000"/>
                  </a:srgbClr>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83">
            <a:extLst>
              <a:ext uri="{FF2B5EF4-FFF2-40B4-BE49-F238E27FC236}">
                <a16:creationId xmlns:a16="http://schemas.microsoft.com/office/drawing/2014/main" id="{A0CFD2D7-BA16-1A50-FDD7-B26315862370}"/>
              </a:ext>
            </a:extLst>
          </p:cNvPr>
          <p:cNvSpPr txBox="1"/>
          <p:nvPr/>
        </p:nvSpPr>
        <p:spPr>
          <a:xfrm rot="16200000">
            <a:off x="3773685" y="1444238"/>
            <a:ext cx="1258141" cy="493340"/>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gradFill>
                  <a:gsLst>
                    <a:gs pos="0">
                      <a:srgbClr val="00B0F0"/>
                    </a:gs>
                    <a:gs pos="100000">
                      <a:srgbClr val="FFC00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Charge signal</a:t>
            </a:r>
          </a:p>
          <a:p>
            <a:pPr algn="ctr" defTabSz="248305" eaLnBrk="1" fontAlgn="auto" hangingPunct="1">
              <a:spcBef>
                <a:spcPts val="0"/>
              </a:spcBef>
              <a:spcAft>
                <a:spcPts val="0"/>
              </a:spcAft>
            </a:pPr>
            <a:r>
              <a:rPr lang="en-US" sz="1303" b="1" dirty="0">
                <a:gradFill>
                  <a:gsLst>
                    <a:gs pos="0">
                      <a:srgbClr val="00B0F0"/>
                    </a:gs>
                    <a:gs pos="100000">
                      <a:srgbClr val="FFC00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(Analog)</a:t>
            </a:r>
            <a:endParaRPr lang="de-CH" sz="1303" b="1" dirty="0">
              <a:gradFill>
                <a:gsLst>
                  <a:gs pos="0">
                    <a:srgbClr val="00B0F0"/>
                  </a:gs>
                  <a:gs pos="100000">
                    <a:srgbClr val="FFC00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25" name="Left-Right Arrow 90">
            <a:extLst>
              <a:ext uri="{FF2B5EF4-FFF2-40B4-BE49-F238E27FC236}">
                <a16:creationId xmlns:a16="http://schemas.microsoft.com/office/drawing/2014/main" id="{5676C888-31EA-0EC5-BA63-3CA3CF3E948E}"/>
              </a:ext>
            </a:extLst>
          </p:cNvPr>
          <p:cNvSpPr/>
          <p:nvPr/>
        </p:nvSpPr>
        <p:spPr>
          <a:xfrm>
            <a:off x="6216157" y="959018"/>
            <a:ext cx="371508" cy="195531"/>
          </a:xfrm>
          <a:prstGeom prst="leftRightArrow">
            <a:avLst/>
          </a:prstGeom>
          <a:gradFill flip="none" rotWithShape="1">
            <a:gsLst>
              <a:gs pos="0">
                <a:srgbClr val="ED7D31">
                  <a:lumMod val="75000"/>
                </a:srgbClr>
              </a:gs>
              <a:gs pos="100000">
                <a:srgbClr val="00B050"/>
              </a:gs>
            </a:gsLst>
            <a:lin ang="0" scaled="1"/>
            <a:tileRect/>
          </a:gradFill>
          <a:ln w="12700" cap="flat" cmpd="sng" algn="ctr">
            <a:gradFill flip="none" rotWithShape="1">
              <a:gsLst>
                <a:gs pos="0">
                  <a:srgbClr val="ED7D31">
                    <a:lumMod val="75000"/>
                  </a:srgbClr>
                </a:gs>
                <a:gs pos="100000">
                  <a:srgbClr val="00B050"/>
                </a:gs>
              </a:gsLst>
              <a:lin ang="0" scaled="1"/>
              <a:tileRect/>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Left-Right Arrow 94">
            <a:extLst>
              <a:ext uri="{FF2B5EF4-FFF2-40B4-BE49-F238E27FC236}">
                <a16:creationId xmlns:a16="http://schemas.microsoft.com/office/drawing/2014/main" id="{6D43CBAA-361D-E578-FEA2-A9D6B8D47B00}"/>
              </a:ext>
            </a:extLst>
          </p:cNvPr>
          <p:cNvSpPr/>
          <p:nvPr/>
        </p:nvSpPr>
        <p:spPr>
          <a:xfrm>
            <a:off x="6216157" y="2243038"/>
            <a:ext cx="371508" cy="195531"/>
          </a:xfrm>
          <a:prstGeom prst="leftRightArrow">
            <a:avLst/>
          </a:prstGeom>
          <a:gradFill flip="none" rotWithShape="1">
            <a:gsLst>
              <a:gs pos="0">
                <a:srgbClr val="ED7D31">
                  <a:lumMod val="75000"/>
                </a:srgbClr>
              </a:gs>
              <a:gs pos="100000">
                <a:srgbClr val="00B050"/>
              </a:gs>
            </a:gsLst>
            <a:lin ang="0" scaled="1"/>
            <a:tileRect/>
          </a:gradFill>
          <a:ln w="12700" cap="flat" cmpd="sng" algn="ctr">
            <a:gradFill flip="none" rotWithShape="1">
              <a:gsLst>
                <a:gs pos="0">
                  <a:srgbClr val="ED7D31">
                    <a:lumMod val="75000"/>
                    <a:alpha val="99000"/>
                  </a:srgbClr>
                </a:gs>
                <a:gs pos="100000">
                  <a:srgbClr val="00B050"/>
                </a:gs>
              </a:gsLst>
              <a:lin ang="0" scaled="1"/>
              <a:tileRect/>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95">
            <a:extLst>
              <a:ext uri="{FF2B5EF4-FFF2-40B4-BE49-F238E27FC236}">
                <a16:creationId xmlns:a16="http://schemas.microsoft.com/office/drawing/2014/main" id="{F7875F83-D89E-EA57-164D-E42AE17DDEC2}"/>
              </a:ext>
            </a:extLst>
          </p:cNvPr>
          <p:cNvSpPr txBox="1"/>
          <p:nvPr/>
        </p:nvSpPr>
        <p:spPr>
          <a:xfrm rot="16200000">
            <a:off x="5736354" y="1451402"/>
            <a:ext cx="1272470" cy="493340"/>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gradFill>
                  <a:gsLst>
                    <a:gs pos="0">
                      <a:srgbClr val="ED7D31">
                        <a:lumMod val="75000"/>
                      </a:srgbClr>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Electrical signal</a:t>
            </a:r>
          </a:p>
          <a:p>
            <a:pPr algn="ctr" defTabSz="248305" eaLnBrk="1" fontAlgn="auto" hangingPunct="1">
              <a:spcBef>
                <a:spcPts val="0"/>
              </a:spcBef>
              <a:spcAft>
                <a:spcPts val="0"/>
              </a:spcAft>
            </a:pPr>
            <a:r>
              <a:rPr lang="en-US" sz="1303" b="1" dirty="0">
                <a:gradFill>
                  <a:gsLst>
                    <a:gs pos="0">
                      <a:srgbClr val="ED7D31">
                        <a:lumMod val="75000"/>
                      </a:srgbClr>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(Analog/Digital)</a:t>
            </a:r>
            <a:endParaRPr lang="de-CH" sz="1303" b="1" dirty="0">
              <a:gradFill>
                <a:gsLst>
                  <a:gs pos="0">
                    <a:srgbClr val="ED7D31">
                      <a:lumMod val="75000"/>
                    </a:srgbClr>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endParaRPr>
          </a:p>
        </p:txBody>
      </p:sp>
      <mc:AlternateContent xmlns:mc="http://schemas.openxmlformats.org/markup-compatibility/2006" xmlns:a14="http://schemas.microsoft.com/office/drawing/2010/main">
        <mc:Choice Requires="a14">
          <p:sp>
            <p:nvSpPr>
              <p:cNvPr id="28" name="TextBox 96">
                <a:extLst>
                  <a:ext uri="{FF2B5EF4-FFF2-40B4-BE49-F238E27FC236}">
                    <a16:creationId xmlns:a16="http://schemas.microsoft.com/office/drawing/2014/main" id="{EA577694-E6EF-021D-CA3A-6D225EBF3DA1}"/>
                  </a:ext>
                </a:extLst>
              </p:cNvPr>
              <p:cNvSpPr txBox="1"/>
              <p:nvPr/>
            </p:nvSpPr>
            <p:spPr>
              <a:xfrm>
                <a:off x="1818063" y="2276360"/>
                <a:ext cx="193964" cy="162930"/>
              </a:xfrm>
              <a:prstGeom prst="rect">
                <a:avLst/>
              </a:prstGeom>
              <a:noFill/>
            </p:spPr>
            <p:txBody>
              <a:bodyPr wrap="none" lIns="0" tIns="0" rIns="0" bIns="0" rtlCol="0">
                <a:spAutoFit/>
              </a:bodyPr>
              <a:lstStyle/>
              <a:p>
                <a:pPr defTabSz="248305"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de-CH" sz="978" b="1" i="1">
                          <a:solidFill>
                            <a:srgbClr val="FF0000"/>
                          </a:solidFill>
                          <a:effectLst>
                            <a:outerShdw blurRad="38100" dist="38100" dir="2700000" algn="tl">
                              <a:srgbClr val="000000">
                                <a:alpha val="43137"/>
                              </a:srgbClr>
                            </a:outerShdw>
                          </a:effectLst>
                          <a:latin typeface="Cambria Math" panose="02040503050406030204" pitchFamily="18" charset="0"/>
                          <a:ea typeface="+mn-ea"/>
                          <a:cs typeface="+mn-cs"/>
                        </a:rPr>
                        <m:t>①</m:t>
                      </m:r>
                    </m:oMath>
                  </m:oMathPara>
                </a14:m>
                <a:endParaRPr lang="de-CH" sz="978" b="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p:txBody>
          </p:sp>
        </mc:Choice>
        <mc:Fallback xmlns="">
          <p:sp>
            <p:nvSpPr>
              <p:cNvPr id="28" name="TextBox 96">
                <a:extLst>
                  <a:ext uri="{FF2B5EF4-FFF2-40B4-BE49-F238E27FC236}">
                    <a16:creationId xmlns:a16="http://schemas.microsoft.com/office/drawing/2014/main" id="{EA577694-E6EF-021D-CA3A-6D225EBF3DA1}"/>
                  </a:ext>
                </a:extLst>
              </p:cNvPr>
              <p:cNvSpPr txBox="1">
                <a:spLocks noRot="1" noChangeAspect="1" noMove="1" noResize="1" noEditPoints="1" noAdjustHandles="1" noChangeArrowheads="1" noChangeShapeType="1" noTextEdit="1"/>
              </p:cNvSpPr>
              <p:nvPr/>
            </p:nvSpPr>
            <p:spPr>
              <a:xfrm>
                <a:off x="1818063" y="2276360"/>
                <a:ext cx="193964" cy="162930"/>
              </a:xfrm>
              <a:prstGeom prst="rect">
                <a:avLst/>
              </a:prstGeom>
              <a:blipFill>
                <a:blip r:embed="rId5"/>
                <a:stretch>
                  <a:fillRect l="-34375" t="-22222" r="-40625" b="-51852"/>
                </a:stretch>
              </a:blipFill>
            </p:spPr>
            <p:txBody>
              <a:bodyPr/>
              <a:lstStyle/>
              <a:p>
                <a:r>
                  <a:rPr lang="it-CH">
                    <a:noFill/>
                  </a:rPr>
                  <a:t> </a:t>
                </a:r>
              </a:p>
            </p:txBody>
          </p:sp>
        </mc:Fallback>
      </mc:AlternateContent>
      <p:grpSp>
        <p:nvGrpSpPr>
          <p:cNvPr id="29" name="Gruppo 28">
            <a:extLst>
              <a:ext uri="{FF2B5EF4-FFF2-40B4-BE49-F238E27FC236}">
                <a16:creationId xmlns:a16="http://schemas.microsoft.com/office/drawing/2014/main" id="{F3B0D2B9-3D03-645C-8616-4BAA1DFA2E12}"/>
              </a:ext>
            </a:extLst>
          </p:cNvPr>
          <p:cNvGrpSpPr/>
          <p:nvPr/>
        </p:nvGrpSpPr>
        <p:grpSpPr>
          <a:xfrm>
            <a:off x="2608200" y="876092"/>
            <a:ext cx="1534873" cy="1598414"/>
            <a:chOff x="2608200" y="2258709"/>
            <a:chExt cx="1534873" cy="1598414"/>
          </a:xfrm>
        </p:grpSpPr>
        <p:sp>
          <p:nvSpPr>
            <p:cNvPr id="30" name="Rounded Rectangle 67">
              <a:extLst>
                <a:ext uri="{FF2B5EF4-FFF2-40B4-BE49-F238E27FC236}">
                  <a16:creationId xmlns:a16="http://schemas.microsoft.com/office/drawing/2014/main" id="{F81AED7A-504F-4CEE-2BBA-E6EA8F0261DB}"/>
                </a:ext>
              </a:extLst>
            </p:cNvPr>
            <p:cNvSpPr/>
            <p:nvPr/>
          </p:nvSpPr>
          <p:spPr>
            <a:xfrm>
              <a:off x="2608200" y="2258709"/>
              <a:ext cx="1534873" cy="1598414"/>
            </a:xfrm>
            <a:prstGeom prst="roundRect">
              <a:avLst>
                <a:gd name="adj" fmla="val 9302"/>
              </a:avLst>
            </a:prstGeom>
            <a:solidFill>
              <a:sysClr val="window" lastClr="FFFFFF"/>
            </a:solidFill>
            <a:ln w="57150" cap="flat" cmpd="sng" algn="ctr">
              <a:solidFill>
                <a:srgbClr val="00B0F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68">
              <a:extLst>
                <a:ext uri="{FF2B5EF4-FFF2-40B4-BE49-F238E27FC236}">
                  <a16:creationId xmlns:a16="http://schemas.microsoft.com/office/drawing/2014/main" id="{60B47FA0-F8C8-4E3D-61D1-C46919DEA736}"/>
                </a:ext>
              </a:extLst>
            </p:cNvPr>
            <p:cNvSpPr txBox="1"/>
            <p:nvPr/>
          </p:nvSpPr>
          <p:spPr>
            <a:xfrm>
              <a:off x="2608200" y="2284618"/>
              <a:ext cx="1534873" cy="307777"/>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rPr>
                <a:t>Sensor</a:t>
              </a:r>
              <a:endParaRPr kumimoji="0" lang="de-CH" sz="14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endParaRPr>
            </a:p>
          </p:txBody>
        </p:sp>
        <p:sp>
          <p:nvSpPr>
            <p:cNvPr id="32" name="Rectangle 59">
              <a:extLst>
                <a:ext uri="{FF2B5EF4-FFF2-40B4-BE49-F238E27FC236}">
                  <a16:creationId xmlns:a16="http://schemas.microsoft.com/office/drawing/2014/main" id="{FA5197E4-BE48-2250-0B7A-09DF2D48BC5E}"/>
                </a:ext>
              </a:extLst>
            </p:cNvPr>
            <p:cNvSpPr/>
            <p:nvPr/>
          </p:nvSpPr>
          <p:spPr>
            <a:xfrm rot="19449596">
              <a:off x="2868116" y="2597432"/>
              <a:ext cx="767223" cy="830655"/>
            </a:xfrm>
            <a:prstGeom prst="rect">
              <a:avLst/>
            </a:prstGeom>
            <a:gradFill flip="none" rotWithShape="1">
              <a:gsLst>
                <a:gs pos="90000">
                  <a:srgbClr val="EF03B7"/>
                </a:gs>
                <a:gs pos="80000">
                  <a:srgbClr val="02AFEF"/>
                </a:gs>
                <a:gs pos="70000">
                  <a:srgbClr val="02D9F0"/>
                </a:gs>
                <a:gs pos="55000">
                  <a:srgbClr val="41EF03"/>
                </a:gs>
                <a:gs pos="35000">
                  <a:srgbClr val="ACF101"/>
                </a:gs>
                <a:gs pos="27000">
                  <a:srgbClr val="FCEA04"/>
                </a:gs>
                <a:gs pos="20000">
                  <a:srgbClr val="EFB205"/>
                </a:gs>
                <a:gs pos="10000">
                  <a:srgbClr val="CA870E"/>
                </a:gs>
                <a:gs pos="0">
                  <a:srgbClr val="FF0000"/>
                </a:gs>
                <a:gs pos="100000">
                  <a:srgbClr val="EF0156"/>
                </a:gs>
              </a:gsLst>
              <a:lin ang="2700000" scaled="1"/>
              <a:tileRect/>
            </a:gradFill>
            <a:ln w="12700" cap="flat" cmpd="sng" algn="ctr">
              <a:noFill/>
              <a:prstDash val="solid"/>
              <a:miter lim="800000"/>
            </a:ln>
            <a:effectLst/>
            <a:scene3d>
              <a:camera prst="isometricOffAxis1Top">
                <a:rot lat="19200000" lon="21594000" rev="20400000"/>
              </a:camera>
              <a:lightRig rig="soft" dir="t"/>
            </a:scene3d>
            <a:sp3d prstMaterial="plastic">
              <a:bevelT w="88900" h="88900" prst="coolSlant"/>
            </a:sp3d>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66">
              <a:extLst>
                <a:ext uri="{FF2B5EF4-FFF2-40B4-BE49-F238E27FC236}">
                  <a16:creationId xmlns:a16="http://schemas.microsoft.com/office/drawing/2014/main" id="{1ADCAA21-5C8B-B5DE-34DD-173BCE156F31}"/>
                </a:ext>
              </a:extLst>
            </p:cNvPr>
            <p:cNvSpPr txBox="1"/>
            <p:nvPr/>
          </p:nvSpPr>
          <p:spPr>
            <a:xfrm rot="20647057">
              <a:off x="2759496" y="3312039"/>
              <a:ext cx="1380336" cy="461665"/>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gradFill flip="none" rotWithShape="1">
                    <a:gsLst>
                      <a:gs pos="80000">
                        <a:srgbClr val="F4AAFA"/>
                      </a:gs>
                      <a:gs pos="70000">
                        <a:srgbClr val="02D9F0"/>
                      </a:gs>
                      <a:gs pos="35000">
                        <a:srgbClr val="ACF101"/>
                      </a:gs>
                      <a:gs pos="27000">
                        <a:srgbClr val="FCF604"/>
                      </a:gs>
                      <a:gs pos="20000">
                        <a:srgbClr val="EFB205"/>
                      </a:gs>
                      <a:gs pos="10000">
                        <a:srgbClr val="CA870E"/>
                      </a:gs>
                      <a:gs pos="0">
                        <a:srgbClr val="FF0000"/>
                      </a:gs>
                      <a:gs pos="55000">
                        <a:srgbClr val="41EF03"/>
                      </a:gs>
                      <a:gs pos="90000">
                        <a:srgbClr val="EF03B7"/>
                      </a:gs>
                      <a:gs pos="100000">
                        <a:srgbClr val="EF0156"/>
                      </a:gs>
                    </a:gsLst>
                    <a:lin ang="0" scaled="1"/>
                    <a:tileRect/>
                  </a:gradFill>
                  <a:effectLst>
                    <a:outerShdw blurRad="38100" dist="38100" dir="2700000" algn="tl">
                      <a:srgbClr val="000000">
                        <a:alpha val="43137"/>
                      </a:srgbClr>
                    </a:outerShdw>
                  </a:effectLst>
                  <a:uLnTx/>
                  <a:uFillTx/>
                  <a:latin typeface="+mj-lt"/>
                  <a:ea typeface="+mn-ea"/>
                  <a:cs typeface="+mn-cs"/>
                </a:rPr>
                <a:t>X-ray (“light”) sensor</a:t>
              </a:r>
              <a:endParaRPr kumimoji="0" lang="de-CH" sz="1200" b="1" i="0" u="none" strike="noStrike" kern="0" cap="none" spc="0" normalizeH="0" baseline="0" noProof="0" dirty="0">
                <a:ln>
                  <a:noFill/>
                </a:ln>
                <a:gradFill flip="none" rotWithShape="1">
                  <a:gsLst>
                    <a:gs pos="80000">
                      <a:srgbClr val="F4AAFA"/>
                    </a:gs>
                    <a:gs pos="70000">
                      <a:srgbClr val="02D9F0"/>
                    </a:gs>
                    <a:gs pos="35000">
                      <a:srgbClr val="ACF101"/>
                    </a:gs>
                    <a:gs pos="27000">
                      <a:srgbClr val="FCF604"/>
                    </a:gs>
                    <a:gs pos="20000">
                      <a:srgbClr val="EFB205"/>
                    </a:gs>
                    <a:gs pos="10000">
                      <a:srgbClr val="CA870E"/>
                    </a:gs>
                    <a:gs pos="0">
                      <a:srgbClr val="FF0000"/>
                    </a:gs>
                    <a:gs pos="55000">
                      <a:srgbClr val="41EF03"/>
                    </a:gs>
                    <a:gs pos="90000">
                      <a:srgbClr val="EF03B7"/>
                    </a:gs>
                    <a:gs pos="100000">
                      <a:srgbClr val="EF0156"/>
                    </a:gs>
                  </a:gsLst>
                  <a:lin ang="0" scaled="1"/>
                  <a:tileRect/>
                </a:gradFill>
                <a:effectLst>
                  <a:outerShdw blurRad="38100" dist="38100" dir="2700000" algn="tl">
                    <a:srgbClr val="000000">
                      <a:alpha val="43137"/>
                    </a:srgbClr>
                  </a:outerShdw>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34" name="TextBox 98">
                  <a:extLst>
                    <a:ext uri="{FF2B5EF4-FFF2-40B4-BE49-F238E27FC236}">
                      <a16:creationId xmlns:a16="http://schemas.microsoft.com/office/drawing/2014/main" id="{7D428646-8CE1-BCD7-4889-72C7A8667E09}"/>
                    </a:ext>
                  </a:extLst>
                </p:cNvPr>
                <p:cNvSpPr txBox="1"/>
                <p:nvPr/>
              </p:nvSpPr>
              <p:spPr>
                <a:xfrm>
                  <a:off x="3915791" y="3644944"/>
                  <a:ext cx="195566" cy="162930"/>
                </a:xfrm>
                <a:prstGeom prst="rect">
                  <a:avLst/>
                </a:prstGeom>
                <a:noFill/>
              </p:spPr>
              <p:txBody>
                <a:bodyPr wrap="none" lIns="0" tIns="0" rIns="0" bIns="0" rtlCol="0">
                  <a:spAutoFit/>
                </a:bodyPr>
                <a:lstStyle/>
                <a:p>
                  <a:pPr marL="0" marR="0" lvl="0" indent="0" defTabSz="248305"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CH" sz="978" b="1" i="0" u="none" strike="noStrike" kern="0" cap="none" spc="0" normalizeH="0" baseline="0" noProof="0" smtClean="0">
                            <a:ln>
                              <a:noFill/>
                            </a:ln>
                            <a:solidFill>
                              <a:srgbClr val="0070C0"/>
                            </a:solidFill>
                            <a:effectLst>
                              <a:outerShdw blurRad="38100" dist="38100" dir="2700000" algn="tl">
                                <a:srgbClr val="000000">
                                  <a:alpha val="43137"/>
                                </a:srgbClr>
                              </a:outerShdw>
                            </a:effectLst>
                            <a:uLnTx/>
                            <a:uFillTx/>
                            <a:latin typeface="Cambria Math" panose="02040503050406030204" pitchFamily="18" charset="0"/>
                            <a:ea typeface="+mn-ea"/>
                            <a:cs typeface="+mn-cs"/>
                          </a:rPr>
                          <m:t>②</m:t>
                        </m:r>
                      </m:oMath>
                    </m:oMathPara>
                  </a14:m>
                  <a:endParaRPr kumimoji="0" lang="de-CH" sz="978"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14" name="TextBox 98">
                  <a:extLst>
                    <a:ext uri="{FF2B5EF4-FFF2-40B4-BE49-F238E27FC236}">
                      <a16:creationId xmlns:a16="http://schemas.microsoft.com/office/drawing/2014/main" id="{555B420E-7636-9336-CFFF-BC060D14094A}"/>
                    </a:ext>
                  </a:extLst>
                </p:cNvPr>
                <p:cNvSpPr txBox="1">
                  <a:spLocks noRot="1" noChangeAspect="1" noMove="1" noResize="1" noEditPoints="1" noAdjustHandles="1" noChangeArrowheads="1" noChangeShapeType="1" noTextEdit="1"/>
                </p:cNvSpPr>
                <p:nvPr/>
              </p:nvSpPr>
              <p:spPr>
                <a:xfrm>
                  <a:off x="3915791" y="3644944"/>
                  <a:ext cx="195566" cy="162930"/>
                </a:xfrm>
                <a:prstGeom prst="rect">
                  <a:avLst/>
                </a:prstGeom>
                <a:blipFill>
                  <a:blip r:embed="rId6"/>
                  <a:stretch>
                    <a:fillRect l="-34375" t="-18519" r="-40625" b="-55556"/>
                  </a:stretch>
                </a:blipFill>
              </p:spPr>
              <p:txBody>
                <a:bodyPr/>
                <a:lstStyle/>
                <a:p>
                  <a:r>
                    <a:rPr lang="it-CH">
                      <a:noFill/>
                    </a:rPr>
                    <a:t> </a:t>
                  </a:r>
                </a:p>
              </p:txBody>
            </p:sp>
          </mc:Fallback>
        </mc:AlternateContent>
      </p:grpSp>
      <mc:AlternateContent xmlns:mc="http://schemas.openxmlformats.org/markup-compatibility/2006" xmlns:a14="http://schemas.microsoft.com/office/drawing/2010/main">
        <mc:Choice Requires="a14">
          <p:sp>
            <p:nvSpPr>
              <p:cNvPr id="35" name="TextBox 99">
                <a:extLst>
                  <a:ext uri="{FF2B5EF4-FFF2-40B4-BE49-F238E27FC236}">
                    <a16:creationId xmlns:a16="http://schemas.microsoft.com/office/drawing/2014/main" id="{64A9FFB4-95D5-EB2C-BB64-4860137A9EF8}"/>
                  </a:ext>
                </a:extLst>
              </p:cNvPr>
              <p:cNvSpPr txBox="1"/>
              <p:nvPr/>
            </p:nvSpPr>
            <p:spPr>
              <a:xfrm>
                <a:off x="11842736" y="2262327"/>
                <a:ext cx="195566" cy="162930"/>
              </a:xfrm>
              <a:prstGeom prst="rect">
                <a:avLst/>
              </a:prstGeom>
              <a:noFill/>
            </p:spPr>
            <p:txBody>
              <a:bodyPr wrap="none" lIns="0" tIns="0" rIns="0" bIns="0" rtlCol="0">
                <a:spAutoFit/>
              </a:bodyPr>
              <a:lstStyle/>
              <a:p>
                <a:pPr defTabSz="248305"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de-CH" sz="978" b="1" i="1">
                          <a:solidFill>
                            <a:prstClr val="black"/>
                          </a:solidFill>
                          <a:effectLst>
                            <a:outerShdw blurRad="38100" dist="38100" dir="2700000" algn="tl">
                              <a:srgbClr val="000000">
                                <a:alpha val="43137"/>
                              </a:srgbClr>
                            </a:outerShdw>
                          </a:effectLst>
                          <a:latin typeface="Cambria Math" panose="02040503050406030204" pitchFamily="18" charset="0"/>
                          <a:ea typeface="+mn-ea"/>
                          <a:cs typeface="+mn-cs"/>
                        </a:rPr>
                        <m:t>⑤</m:t>
                      </m:r>
                    </m:oMath>
                  </m:oMathPara>
                </a14:m>
                <a:endParaRPr lang="de-CH" sz="978" b="1"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mc:Choice>
        <mc:Fallback xmlns="">
          <p:sp>
            <p:nvSpPr>
              <p:cNvPr id="35" name="TextBox 99">
                <a:extLst>
                  <a:ext uri="{FF2B5EF4-FFF2-40B4-BE49-F238E27FC236}">
                    <a16:creationId xmlns:a16="http://schemas.microsoft.com/office/drawing/2014/main" id="{64A9FFB4-95D5-EB2C-BB64-4860137A9EF8}"/>
                  </a:ext>
                </a:extLst>
              </p:cNvPr>
              <p:cNvSpPr txBox="1">
                <a:spLocks noRot="1" noChangeAspect="1" noMove="1" noResize="1" noEditPoints="1" noAdjustHandles="1" noChangeArrowheads="1" noChangeShapeType="1" noTextEdit="1"/>
              </p:cNvSpPr>
              <p:nvPr/>
            </p:nvSpPr>
            <p:spPr>
              <a:xfrm>
                <a:off x="11842736" y="2262327"/>
                <a:ext cx="195566" cy="162930"/>
              </a:xfrm>
              <a:prstGeom prst="rect">
                <a:avLst/>
              </a:prstGeom>
              <a:blipFill>
                <a:blip r:embed="rId7"/>
                <a:stretch>
                  <a:fillRect l="-34375" t="-18519" r="-37500" b="-55556"/>
                </a:stretch>
              </a:blipFill>
            </p:spPr>
            <p:txBody>
              <a:bodyPr/>
              <a:lstStyle/>
              <a:p>
                <a:r>
                  <a:rPr lang="it-CH">
                    <a:noFill/>
                  </a:rPr>
                  <a:t> </a:t>
                </a:r>
              </a:p>
            </p:txBody>
          </p:sp>
        </mc:Fallback>
      </mc:AlternateContent>
      <p:grpSp>
        <p:nvGrpSpPr>
          <p:cNvPr id="36" name="Gruppo 35">
            <a:extLst>
              <a:ext uri="{FF2B5EF4-FFF2-40B4-BE49-F238E27FC236}">
                <a16:creationId xmlns:a16="http://schemas.microsoft.com/office/drawing/2014/main" id="{41F81208-1EC5-67F3-43BE-047C536EEC9B}"/>
              </a:ext>
            </a:extLst>
          </p:cNvPr>
          <p:cNvGrpSpPr/>
          <p:nvPr/>
        </p:nvGrpSpPr>
        <p:grpSpPr>
          <a:xfrm>
            <a:off x="4635202" y="882121"/>
            <a:ext cx="1600949" cy="1599525"/>
            <a:chOff x="4635202" y="2264738"/>
            <a:chExt cx="1600949" cy="1599525"/>
          </a:xfrm>
        </p:grpSpPr>
        <p:sp>
          <p:nvSpPr>
            <p:cNvPr id="37" name="Rounded Rectangle 74">
              <a:extLst>
                <a:ext uri="{FF2B5EF4-FFF2-40B4-BE49-F238E27FC236}">
                  <a16:creationId xmlns:a16="http://schemas.microsoft.com/office/drawing/2014/main" id="{7FBAFA09-A303-CAA6-114D-268B86E04B5A}"/>
                </a:ext>
              </a:extLst>
            </p:cNvPr>
            <p:cNvSpPr/>
            <p:nvPr/>
          </p:nvSpPr>
          <p:spPr>
            <a:xfrm>
              <a:off x="4636779" y="2264738"/>
              <a:ext cx="1534873" cy="1598414"/>
            </a:xfrm>
            <a:prstGeom prst="roundRect">
              <a:avLst>
                <a:gd name="adj" fmla="val 9302"/>
              </a:avLst>
            </a:prstGeom>
            <a:solidFill>
              <a:sysClr val="window" lastClr="FFFFFF"/>
            </a:solidFill>
            <a:ln w="57150" cap="flat" cmpd="sng" algn="ctr">
              <a:solidFill>
                <a:srgbClr val="C55A11"/>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8" name="Picture 73">
              <a:extLst>
                <a:ext uri="{FF2B5EF4-FFF2-40B4-BE49-F238E27FC236}">
                  <a16:creationId xmlns:a16="http://schemas.microsoft.com/office/drawing/2014/main" id="{52E1483E-20AB-AA41-F3EC-86E40C88ACFB}"/>
                </a:ext>
              </a:extLst>
            </p:cNvPr>
            <p:cNvPicPr>
              <a:picLocks noChangeAspect="1"/>
            </p:cNvPicPr>
            <p:nvPr/>
          </p:nvPicPr>
          <p:blipFill>
            <a:blip r:embed="rId8"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4807356" y="2533106"/>
              <a:ext cx="1224522" cy="1324014"/>
            </a:xfrm>
            <a:prstGeom prst="rect">
              <a:avLst/>
            </a:prstGeom>
          </p:spPr>
        </p:pic>
        <p:sp>
          <p:nvSpPr>
            <p:cNvPr id="39" name="TextBox 75">
              <a:extLst>
                <a:ext uri="{FF2B5EF4-FFF2-40B4-BE49-F238E27FC236}">
                  <a16:creationId xmlns:a16="http://schemas.microsoft.com/office/drawing/2014/main" id="{FE5C2BA0-5F20-F042-8A82-16263722E32C}"/>
                </a:ext>
              </a:extLst>
            </p:cNvPr>
            <p:cNvSpPr txBox="1"/>
            <p:nvPr/>
          </p:nvSpPr>
          <p:spPr>
            <a:xfrm>
              <a:off x="4635202" y="2268932"/>
              <a:ext cx="1534873" cy="307777"/>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mj-lt"/>
                  <a:ea typeface="+mn-ea"/>
                  <a:cs typeface="+mn-cs"/>
                </a:rPr>
                <a:t>Readout Chip</a:t>
              </a:r>
              <a:endParaRPr kumimoji="0" lang="de-CH" sz="1400" b="1" i="0" u="none" strike="noStrike" kern="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mj-lt"/>
                <a:ea typeface="+mn-ea"/>
                <a:cs typeface="+mn-cs"/>
              </a:endParaRPr>
            </a:p>
          </p:txBody>
        </p:sp>
        <p:sp>
          <p:nvSpPr>
            <p:cNvPr id="40" name="TextBox 77">
              <a:extLst>
                <a:ext uri="{FF2B5EF4-FFF2-40B4-BE49-F238E27FC236}">
                  <a16:creationId xmlns:a16="http://schemas.microsoft.com/office/drawing/2014/main" id="{BE72E552-CFF0-0847-2AD6-D5032BECEE66}"/>
                </a:ext>
              </a:extLst>
            </p:cNvPr>
            <p:cNvSpPr txBox="1"/>
            <p:nvPr/>
          </p:nvSpPr>
          <p:spPr>
            <a:xfrm>
              <a:off x="4909485" y="2979000"/>
              <a:ext cx="998118" cy="276999"/>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ASIC</a:t>
              </a:r>
              <a:endParaRPr kumimoji="0" lang="de-CH"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41" name="Rectangle 101">
                  <a:extLst>
                    <a:ext uri="{FF2B5EF4-FFF2-40B4-BE49-F238E27FC236}">
                      <a16:creationId xmlns:a16="http://schemas.microsoft.com/office/drawing/2014/main" id="{5E6C5049-23D3-34C9-9F73-36994D4D20FE}"/>
                    </a:ext>
                  </a:extLst>
                </p:cNvPr>
                <p:cNvSpPr/>
                <p:nvPr/>
              </p:nvSpPr>
              <p:spPr>
                <a:xfrm>
                  <a:off x="5855919" y="3609000"/>
                  <a:ext cx="380232" cy="255263"/>
                </a:xfrm>
                <a:prstGeom prst="rect">
                  <a:avLst/>
                </a:prstGeom>
              </p:spPr>
              <p:txBody>
                <a:bodyPr wrap="none">
                  <a:spAutoFit/>
                </a:bodyPr>
                <a:lstStyle/>
                <a:p>
                  <a:pPr marL="0" marR="0" lvl="0" indent="0" defTabSz="248305"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CH" sz="978" b="1" i="1" u="none" strike="noStrike" kern="0" cap="none" spc="0" normalizeH="0" baseline="0" noProof="0" smtClean="0">
                            <a:ln>
                              <a:noFill/>
                            </a:ln>
                            <a:solidFill>
                              <a:srgbClr val="ED7D31">
                                <a:lumMod val="75000"/>
                              </a:srgbClr>
                            </a:solidFill>
                            <a:effectLst>
                              <a:outerShdw blurRad="38100" dist="38100" dir="2700000" algn="tl">
                                <a:srgbClr val="000000">
                                  <a:alpha val="43137"/>
                                </a:srgbClr>
                              </a:outerShdw>
                            </a:effectLst>
                            <a:uLnTx/>
                            <a:uFillTx/>
                            <a:latin typeface="Cambria Math" panose="02040503050406030204" pitchFamily="18" charset="0"/>
                            <a:ea typeface="+mn-ea"/>
                            <a:cs typeface="+mn-cs"/>
                          </a:rPr>
                          <m:t>③</m:t>
                        </m:r>
                      </m:oMath>
                    </m:oMathPara>
                  </a14:m>
                  <a:endParaRPr kumimoji="0" lang="de-CH" sz="978" b="1" i="0" u="none" strike="noStrike" kern="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21" name="Rectangle 101">
                  <a:extLst>
                    <a:ext uri="{FF2B5EF4-FFF2-40B4-BE49-F238E27FC236}">
                      <a16:creationId xmlns:a16="http://schemas.microsoft.com/office/drawing/2014/main" id="{67E123B9-DB18-51ED-FAA2-27D869910E89}"/>
                    </a:ext>
                  </a:extLst>
                </p:cNvPr>
                <p:cNvSpPr>
                  <a:spLocks noRot="1" noChangeAspect="1" noMove="1" noResize="1" noEditPoints="1" noAdjustHandles="1" noChangeArrowheads="1" noChangeShapeType="1" noTextEdit="1"/>
                </p:cNvSpPr>
                <p:nvPr/>
              </p:nvSpPr>
              <p:spPr>
                <a:xfrm>
                  <a:off x="5855919" y="3609000"/>
                  <a:ext cx="380232" cy="255263"/>
                </a:xfrm>
                <a:prstGeom prst="rect">
                  <a:avLst/>
                </a:prstGeom>
                <a:blipFill>
                  <a:blip r:embed="rId9"/>
                  <a:stretch>
                    <a:fillRect b="-16667"/>
                  </a:stretch>
                </a:blipFill>
              </p:spPr>
              <p:txBody>
                <a:bodyPr/>
                <a:lstStyle/>
                <a:p>
                  <a:r>
                    <a:rPr lang="it-CH">
                      <a:noFill/>
                    </a:rPr>
                    <a:t> </a:t>
                  </a:r>
                </a:p>
              </p:txBody>
            </p:sp>
          </mc:Fallback>
        </mc:AlternateContent>
      </p:grpSp>
      <p:sp>
        <p:nvSpPr>
          <p:cNvPr id="42" name="TextBox 111">
            <a:extLst>
              <a:ext uri="{FF2B5EF4-FFF2-40B4-BE49-F238E27FC236}">
                <a16:creationId xmlns:a16="http://schemas.microsoft.com/office/drawing/2014/main" id="{D5863D19-4130-465E-0D35-D21A40D310C8}"/>
              </a:ext>
            </a:extLst>
          </p:cNvPr>
          <p:cNvSpPr txBox="1"/>
          <p:nvPr/>
        </p:nvSpPr>
        <p:spPr>
          <a:xfrm>
            <a:off x="9740033" y="868025"/>
            <a:ext cx="2319446" cy="307777"/>
          </a:xfrm>
          <a:prstGeom prst="rect">
            <a:avLst/>
          </a:prstGeom>
          <a:noFill/>
        </p:spPr>
        <p:txBody>
          <a:bodyPr wrap="square" rtlCol="0">
            <a:spAutoFit/>
          </a:bodyPr>
          <a:lstStyle/>
          <a:p>
            <a:pPr algn="ctr" defTabSz="248305" eaLnBrk="1" fontAlgn="auto" hangingPunct="1">
              <a:spcBef>
                <a:spcPts val="0"/>
              </a:spcBef>
              <a:spcAft>
                <a:spcPts val="0"/>
              </a:spcAft>
            </a:pPr>
            <a:r>
              <a:rPr lang="en-US" sz="1400" b="1" dirty="0">
                <a:solidFill>
                  <a:prstClr val="black"/>
                </a:solidFill>
                <a:effectLst>
                  <a:outerShdw blurRad="38100" dist="38100" dir="2700000" algn="tl">
                    <a:srgbClr val="000000">
                      <a:alpha val="43137"/>
                    </a:srgbClr>
                  </a:outerShdw>
                </a:effectLst>
                <a:latin typeface="+mj-lt"/>
                <a:ea typeface="+mn-ea"/>
                <a:cs typeface="+mn-cs"/>
              </a:rPr>
              <a:t>Backend/Real world</a:t>
            </a:r>
            <a:endParaRPr lang="de-CH" sz="1400" b="1" dirty="0">
              <a:solidFill>
                <a:prstClr val="black"/>
              </a:solidFill>
              <a:effectLst>
                <a:outerShdw blurRad="38100" dist="38100" dir="2700000" algn="tl">
                  <a:srgbClr val="000000">
                    <a:alpha val="43137"/>
                  </a:srgbClr>
                </a:outerShdw>
              </a:effectLst>
              <a:latin typeface="+mj-lt"/>
              <a:ea typeface="+mn-ea"/>
              <a:cs typeface="+mn-cs"/>
            </a:endParaRPr>
          </a:p>
        </p:txBody>
      </p:sp>
      <p:sp>
        <p:nvSpPr>
          <p:cNvPr id="43" name="TextBox 112">
            <a:extLst>
              <a:ext uri="{FF2B5EF4-FFF2-40B4-BE49-F238E27FC236}">
                <a16:creationId xmlns:a16="http://schemas.microsoft.com/office/drawing/2014/main" id="{7634353F-9C15-D1F6-AD77-69397A3DCA28}"/>
              </a:ext>
            </a:extLst>
          </p:cNvPr>
          <p:cNvSpPr txBox="1"/>
          <p:nvPr/>
        </p:nvSpPr>
        <p:spPr>
          <a:xfrm rot="16200000">
            <a:off x="9376507" y="1596531"/>
            <a:ext cx="1088980" cy="253916"/>
          </a:xfrm>
          <a:prstGeom prst="rect">
            <a:avLst/>
          </a:prstGeom>
          <a:noFill/>
        </p:spPr>
        <p:txBody>
          <a:bodyPr wrap="square" rtlCol="0">
            <a:spAutoFit/>
          </a:bodyPr>
          <a:lstStyle/>
          <a:p>
            <a:pPr algn="ctr" defTabSz="248305" eaLnBrk="1" fontAlgn="auto" hangingPunct="1">
              <a:spcBef>
                <a:spcPts val="0"/>
              </a:spcBef>
              <a:spcAft>
                <a:spcPts val="0"/>
              </a:spcAft>
            </a:pPr>
            <a:r>
              <a:rPr lang="en-US" sz="1050" b="1" dirty="0">
                <a:solidFill>
                  <a:prstClr val="black"/>
                </a:solidFill>
                <a:effectLst>
                  <a:outerShdw blurRad="38100" dist="38100" dir="2700000" algn="tl">
                    <a:srgbClr val="000000">
                      <a:alpha val="43137"/>
                    </a:srgbClr>
                  </a:outerShdw>
                </a:effectLst>
                <a:latin typeface="+mj-lt"/>
                <a:ea typeface="+mn-ea"/>
                <a:cs typeface="+mn-cs"/>
              </a:rPr>
              <a:t>Data storage</a:t>
            </a:r>
            <a:endParaRPr lang="de-CH" sz="1050" b="1" dirty="0">
              <a:solidFill>
                <a:prstClr val="black"/>
              </a:solidFill>
              <a:effectLst>
                <a:outerShdw blurRad="38100" dist="38100" dir="2700000" algn="tl">
                  <a:srgbClr val="000000">
                    <a:alpha val="43137"/>
                  </a:srgbClr>
                </a:outerShdw>
              </a:effectLst>
              <a:latin typeface="+mj-lt"/>
              <a:ea typeface="+mn-ea"/>
              <a:cs typeface="+mn-cs"/>
            </a:endParaRPr>
          </a:p>
        </p:txBody>
      </p:sp>
      <p:sp>
        <p:nvSpPr>
          <p:cNvPr id="44" name="Flowchart: Multidocument 125">
            <a:extLst>
              <a:ext uri="{FF2B5EF4-FFF2-40B4-BE49-F238E27FC236}">
                <a16:creationId xmlns:a16="http://schemas.microsoft.com/office/drawing/2014/main" id="{DB5ACDC9-F5D2-F964-B22E-B1C8AC25E4DB}"/>
              </a:ext>
            </a:extLst>
          </p:cNvPr>
          <p:cNvSpPr/>
          <p:nvPr/>
        </p:nvSpPr>
        <p:spPr>
          <a:xfrm>
            <a:off x="10908603" y="1567228"/>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TextBox 126">
            <a:extLst>
              <a:ext uri="{FF2B5EF4-FFF2-40B4-BE49-F238E27FC236}">
                <a16:creationId xmlns:a16="http://schemas.microsoft.com/office/drawing/2014/main" id="{B4B08F45-8C50-96B4-BA2C-392B7C1F5B27}"/>
              </a:ext>
            </a:extLst>
          </p:cNvPr>
          <p:cNvSpPr txBox="1"/>
          <p:nvPr/>
        </p:nvSpPr>
        <p:spPr>
          <a:xfrm>
            <a:off x="10842144" y="1355945"/>
            <a:ext cx="773775" cy="246221"/>
          </a:xfrm>
          <a:prstGeom prst="rect">
            <a:avLst/>
          </a:prstGeom>
          <a:noFill/>
        </p:spPr>
        <p:txBody>
          <a:bodyPr wrap="square" rtlCol="0">
            <a:spAutoFit/>
          </a:bodyPr>
          <a:lstStyle/>
          <a:p>
            <a:pPr algn="ctr" defTabSz="248305" eaLnBrk="1" fontAlgn="auto" hangingPunct="1">
              <a:spcBef>
                <a:spcPts val="0"/>
              </a:spcBef>
              <a:spcAft>
                <a:spcPts val="0"/>
              </a:spcAft>
            </a:pPr>
            <a:r>
              <a:rPr lang="en-US" sz="1000" b="1" dirty="0">
                <a:solidFill>
                  <a:srgbClr val="00B0F0"/>
                </a:solidFill>
                <a:effectLst>
                  <a:outerShdw blurRad="38100" dist="38100" dir="2700000" algn="tl">
                    <a:srgbClr val="000000">
                      <a:alpha val="43137"/>
                    </a:srgbClr>
                  </a:outerShdw>
                </a:effectLst>
                <a:latin typeface="+mj-lt"/>
                <a:ea typeface="+mn-ea"/>
                <a:cs typeface="+mn-cs"/>
              </a:rPr>
              <a:t>Software</a:t>
            </a:r>
            <a:endParaRPr lang="de-CH" sz="1000" b="1" dirty="0">
              <a:solidFill>
                <a:srgbClr val="00B0F0"/>
              </a:solidFill>
              <a:effectLst>
                <a:outerShdw blurRad="38100" dist="38100" dir="2700000" algn="tl">
                  <a:srgbClr val="000000">
                    <a:alpha val="43137"/>
                  </a:srgbClr>
                </a:outerShdw>
              </a:effectLst>
              <a:latin typeface="+mj-lt"/>
              <a:ea typeface="+mn-ea"/>
              <a:cs typeface="+mn-cs"/>
            </a:endParaRPr>
          </a:p>
        </p:txBody>
      </p:sp>
      <p:grpSp>
        <p:nvGrpSpPr>
          <p:cNvPr id="46" name="Group 5">
            <a:extLst>
              <a:ext uri="{FF2B5EF4-FFF2-40B4-BE49-F238E27FC236}">
                <a16:creationId xmlns:a16="http://schemas.microsoft.com/office/drawing/2014/main" id="{82C8E247-2632-CFEE-A750-21C99A29A7FC}"/>
              </a:ext>
            </a:extLst>
          </p:cNvPr>
          <p:cNvGrpSpPr/>
          <p:nvPr/>
        </p:nvGrpSpPr>
        <p:grpSpPr>
          <a:xfrm flipH="1">
            <a:off x="9079994" y="859409"/>
            <a:ext cx="519991" cy="1598313"/>
            <a:chOff x="16699282" y="1960488"/>
            <a:chExt cx="957379" cy="2942724"/>
          </a:xfrm>
        </p:grpSpPr>
        <p:sp>
          <p:nvSpPr>
            <p:cNvPr id="47" name="Down Arrow 121">
              <a:extLst>
                <a:ext uri="{FF2B5EF4-FFF2-40B4-BE49-F238E27FC236}">
                  <a16:creationId xmlns:a16="http://schemas.microsoft.com/office/drawing/2014/main" id="{9A1329E1-891F-F5C0-D53D-A4D07390550B}"/>
                </a:ext>
              </a:extLst>
            </p:cNvPr>
            <p:cNvSpPr/>
            <p:nvPr/>
          </p:nvSpPr>
          <p:spPr>
            <a:xfrm rot="5400000" flipV="1">
              <a:off x="17386986" y="1955955"/>
              <a:ext cx="261386" cy="270457"/>
            </a:xfrm>
            <a:prstGeom prst="downArrow">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Down Arrow 122">
              <a:extLst>
                <a:ext uri="{FF2B5EF4-FFF2-40B4-BE49-F238E27FC236}">
                  <a16:creationId xmlns:a16="http://schemas.microsoft.com/office/drawing/2014/main" id="{987737EC-BC00-9B21-AE01-77E268556929}"/>
                </a:ext>
              </a:extLst>
            </p:cNvPr>
            <p:cNvSpPr/>
            <p:nvPr/>
          </p:nvSpPr>
          <p:spPr>
            <a:xfrm rot="16200000" flipV="1">
              <a:off x="16703095" y="1956675"/>
              <a:ext cx="261388" cy="269014"/>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Down Arrow 123">
              <a:extLst>
                <a:ext uri="{FF2B5EF4-FFF2-40B4-BE49-F238E27FC236}">
                  <a16:creationId xmlns:a16="http://schemas.microsoft.com/office/drawing/2014/main" id="{3AFA7BCC-D678-9023-4EB1-C745FE4BF685}"/>
                </a:ext>
              </a:extLst>
            </p:cNvPr>
            <p:cNvSpPr/>
            <p:nvPr/>
          </p:nvSpPr>
          <p:spPr>
            <a:xfrm rot="5400000" flipV="1">
              <a:off x="17390740" y="4637290"/>
              <a:ext cx="261386" cy="270457"/>
            </a:xfrm>
            <a:prstGeom prst="downArrow">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Down Arrow 124">
              <a:extLst>
                <a:ext uri="{FF2B5EF4-FFF2-40B4-BE49-F238E27FC236}">
                  <a16:creationId xmlns:a16="http://schemas.microsoft.com/office/drawing/2014/main" id="{CAB7F19E-B7EA-F7E1-4120-EC8B3926B561}"/>
                </a:ext>
              </a:extLst>
            </p:cNvPr>
            <p:cNvSpPr/>
            <p:nvPr/>
          </p:nvSpPr>
          <p:spPr>
            <a:xfrm rot="16200000" flipV="1">
              <a:off x="16706849" y="4638010"/>
              <a:ext cx="261388" cy="269014"/>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127">
            <a:extLst>
              <a:ext uri="{FF2B5EF4-FFF2-40B4-BE49-F238E27FC236}">
                <a16:creationId xmlns:a16="http://schemas.microsoft.com/office/drawing/2014/main" id="{A7E58838-2A9A-163C-8DB0-B47B062835F0}"/>
              </a:ext>
            </a:extLst>
          </p:cNvPr>
          <p:cNvSpPr txBox="1"/>
          <p:nvPr/>
        </p:nvSpPr>
        <p:spPr>
          <a:xfrm rot="16200000">
            <a:off x="8473695" y="1471551"/>
            <a:ext cx="1940163" cy="415498"/>
          </a:xfrm>
          <a:prstGeom prst="rect">
            <a:avLst/>
          </a:prstGeom>
          <a:noFill/>
        </p:spPr>
        <p:txBody>
          <a:bodyPr wrap="square" rtlCol="0">
            <a:spAutoFit/>
          </a:bodyPr>
          <a:lstStyle/>
          <a:p>
            <a:pPr algn="ctr" defTabSz="248305" eaLnBrk="1" fontAlgn="auto" hangingPunct="1">
              <a:spcBef>
                <a:spcPts val="0"/>
              </a:spcBef>
              <a:spcAft>
                <a:spcPts val="0"/>
              </a:spcAft>
            </a:pPr>
            <a:r>
              <a:rPr lang="en-US" sz="1050" b="1" dirty="0">
                <a:gradFill>
                  <a:gsLst>
                    <a:gs pos="0">
                      <a:prstClr val="black"/>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Data &amp; Control &lt;=&gt; Digital signals</a:t>
            </a:r>
          </a:p>
          <a:p>
            <a:pPr algn="ctr" defTabSz="248305" eaLnBrk="1" fontAlgn="auto" hangingPunct="1">
              <a:spcBef>
                <a:spcPts val="0"/>
              </a:spcBef>
              <a:spcAft>
                <a:spcPts val="0"/>
              </a:spcAft>
            </a:pPr>
            <a:r>
              <a:rPr lang="en-US" sz="1050" b="1" dirty="0">
                <a:gradFill>
                  <a:gsLst>
                    <a:gs pos="0">
                      <a:prstClr val="black"/>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(Ethernet) </a:t>
            </a:r>
            <a:endParaRPr lang="de-CH" sz="1050" b="1" dirty="0">
              <a:gradFill>
                <a:gsLst>
                  <a:gs pos="0">
                    <a:prstClr val="black"/>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52" name="TextBox 141">
            <a:extLst>
              <a:ext uri="{FF2B5EF4-FFF2-40B4-BE49-F238E27FC236}">
                <a16:creationId xmlns:a16="http://schemas.microsoft.com/office/drawing/2014/main" id="{E6123114-5E83-987C-40C4-B95E5408F663}"/>
              </a:ext>
            </a:extLst>
          </p:cNvPr>
          <p:cNvSpPr txBox="1"/>
          <p:nvPr/>
        </p:nvSpPr>
        <p:spPr>
          <a:xfrm>
            <a:off x="2519908" y="99225"/>
            <a:ext cx="6492979" cy="584775"/>
          </a:xfrm>
          <a:prstGeom prst="rect">
            <a:avLst/>
          </a:prstGeom>
          <a:noFill/>
        </p:spPr>
        <p:txBody>
          <a:bodyPr wrap="square" rtlCol="0">
            <a:spAutoFit/>
          </a:bodyPr>
          <a:lstStyle/>
          <a:p>
            <a:pPr algn="ctr" defTabSz="248305" eaLnBrk="1" fontAlgn="auto" hangingPunct="1">
              <a:spcBef>
                <a:spcPts val="0"/>
              </a:spcBef>
              <a:spcAft>
                <a:spcPts val="0"/>
              </a:spcAft>
            </a:pPr>
            <a:r>
              <a:rPr lang="en-US" sz="3200" b="1" dirty="0">
                <a:solidFill>
                  <a:srgbClr val="E7E6E6">
                    <a:lumMod val="75000"/>
                  </a:srgbClr>
                </a:solidFill>
                <a:effectLst>
                  <a:outerShdw blurRad="38100" dist="38100" dir="2700000" algn="tl">
                    <a:srgbClr val="000000">
                      <a:alpha val="43137"/>
                    </a:srgbClr>
                  </a:outerShdw>
                </a:effectLst>
                <a:latin typeface="+mj-lt"/>
                <a:ea typeface="+mn-ea"/>
                <a:cs typeface="+mn-cs"/>
              </a:rPr>
              <a:t>Detector System</a:t>
            </a:r>
            <a:endParaRPr lang="de-CH" sz="3200" b="1" dirty="0">
              <a:solidFill>
                <a:srgbClr val="E7E6E6">
                  <a:lumMod val="75000"/>
                </a:srgbClr>
              </a:solidFill>
              <a:effectLst>
                <a:outerShdw blurRad="38100" dist="38100" dir="2700000" algn="tl">
                  <a:srgbClr val="000000">
                    <a:alpha val="43137"/>
                  </a:srgbClr>
                </a:outerShdw>
              </a:effectLst>
              <a:latin typeface="+mj-lt"/>
              <a:ea typeface="+mn-ea"/>
              <a:cs typeface="+mn-cs"/>
            </a:endParaRPr>
          </a:p>
        </p:txBody>
      </p:sp>
      <p:pic>
        <p:nvPicPr>
          <p:cNvPr id="53" name="Picture 7">
            <a:extLst>
              <a:ext uri="{FF2B5EF4-FFF2-40B4-BE49-F238E27FC236}">
                <a16:creationId xmlns:a16="http://schemas.microsoft.com/office/drawing/2014/main" id="{42ECD957-C3ED-250B-EF8F-B32FE919EF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087" y="1461383"/>
            <a:ext cx="1183065" cy="738800"/>
          </a:xfrm>
          <a:prstGeom prst="rect">
            <a:avLst/>
          </a:prstGeom>
        </p:spPr>
      </p:pic>
      <p:grpSp>
        <p:nvGrpSpPr>
          <p:cNvPr id="54" name="Group 86">
            <a:extLst>
              <a:ext uri="{FF2B5EF4-FFF2-40B4-BE49-F238E27FC236}">
                <a16:creationId xmlns:a16="http://schemas.microsoft.com/office/drawing/2014/main" id="{3560AF28-975A-EEE6-E1C0-2D38F74DDA1A}"/>
              </a:ext>
            </a:extLst>
          </p:cNvPr>
          <p:cNvGrpSpPr/>
          <p:nvPr/>
        </p:nvGrpSpPr>
        <p:grpSpPr>
          <a:xfrm rot="18564798">
            <a:off x="1527344" y="1593855"/>
            <a:ext cx="358278" cy="412225"/>
            <a:chOff x="2646742" y="625404"/>
            <a:chExt cx="659641" cy="758965"/>
          </a:xfrm>
        </p:grpSpPr>
        <p:cxnSp>
          <p:nvCxnSpPr>
            <p:cNvPr id="55" name="Curved Connector 87">
              <a:extLst>
                <a:ext uri="{FF2B5EF4-FFF2-40B4-BE49-F238E27FC236}">
                  <a16:creationId xmlns:a16="http://schemas.microsoft.com/office/drawing/2014/main" id="{02BAA85B-FE37-C1A3-C87F-7DA1A4E93855}"/>
                </a:ext>
              </a:extLst>
            </p:cNvPr>
            <p:cNvCxnSpPr/>
            <p:nvPr/>
          </p:nvCxnSpPr>
          <p:spPr>
            <a:xfrm rot="16200000" flipH="1">
              <a:off x="2667000" y="771524"/>
              <a:ext cx="619125" cy="466725"/>
            </a:xfrm>
            <a:prstGeom prst="curvedConnector3">
              <a:avLst/>
            </a:prstGeom>
            <a:noFill/>
            <a:ln w="28575" cap="flat" cmpd="sng" algn="ctr">
              <a:solidFill>
                <a:srgbClr val="FFC000"/>
              </a:solidFill>
              <a:prstDash val="solid"/>
              <a:miter lim="800000"/>
              <a:tailEnd type="triangle"/>
            </a:ln>
            <a:effectLst/>
          </p:spPr>
        </p:cxnSp>
        <p:cxnSp>
          <p:nvCxnSpPr>
            <p:cNvPr id="56" name="Curved Connector 88">
              <a:extLst>
                <a:ext uri="{FF2B5EF4-FFF2-40B4-BE49-F238E27FC236}">
                  <a16:creationId xmlns:a16="http://schemas.microsoft.com/office/drawing/2014/main" id="{4D8F1792-7C1A-50E0-4E22-D8E057C68EE7}"/>
                </a:ext>
              </a:extLst>
            </p:cNvPr>
            <p:cNvCxnSpPr/>
            <p:nvPr/>
          </p:nvCxnSpPr>
          <p:spPr>
            <a:xfrm rot="16200000" flipH="1">
              <a:off x="2763458" y="701604"/>
              <a:ext cx="619125" cy="466725"/>
            </a:xfrm>
            <a:prstGeom prst="curvedConnector3">
              <a:avLst/>
            </a:prstGeom>
            <a:noFill/>
            <a:ln w="28575" cap="flat" cmpd="sng" algn="ctr">
              <a:solidFill>
                <a:srgbClr val="FFC000"/>
              </a:solidFill>
              <a:prstDash val="solid"/>
              <a:miter lim="800000"/>
              <a:tailEnd type="triangle"/>
            </a:ln>
            <a:effectLst/>
          </p:spPr>
        </p:cxnSp>
        <p:cxnSp>
          <p:nvCxnSpPr>
            <p:cNvPr id="57" name="Curved Connector 89">
              <a:extLst>
                <a:ext uri="{FF2B5EF4-FFF2-40B4-BE49-F238E27FC236}">
                  <a16:creationId xmlns:a16="http://schemas.microsoft.com/office/drawing/2014/main" id="{F5435690-C207-59A1-42B5-145E3CD44EC2}"/>
                </a:ext>
              </a:extLst>
            </p:cNvPr>
            <p:cNvCxnSpPr/>
            <p:nvPr/>
          </p:nvCxnSpPr>
          <p:spPr>
            <a:xfrm rot="16200000" flipH="1">
              <a:off x="2570542" y="841444"/>
              <a:ext cx="619125" cy="466725"/>
            </a:xfrm>
            <a:prstGeom prst="curvedConnector3">
              <a:avLst>
                <a:gd name="adj1" fmla="val 50001"/>
              </a:avLst>
            </a:prstGeom>
            <a:noFill/>
            <a:ln w="28575" cap="flat" cmpd="sng" algn="ctr">
              <a:solidFill>
                <a:srgbClr val="FFC000"/>
              </a:solidFill>
              <a:prstDash val="solid"/>
              <a:miter lim="800000"/>
              <a:tailEnd type="triangle"/>
            </a:ln>
            <a:effectLst/>
          </p:spPr>
        </p:cxnSp>
      </p:grpSp>
      <p:cxnSp>
        <p:nvCxnSpPr>
          <p:cNvPr id="58" name="Straight Arrow Connector 18">
            <a:extLst>
              <a:ext uri="{FF2B5EF4-FFF2-40B4-BE49-F238E27FC236}">
                <a16:creationId xmlns:a16="http://schemas.microsoft.com/office/drawing/2014/main" id="{DDB7C9A1-5D7C-60D0-2CE1-6C56A683296E}"/>
              </a:ext>
            </a:extLst>
          </p:cNvPr>
          <p:cNvCxnSpPr/>
          <p:nvPr/>
        </p:nvCxnSpPr>
        <p:spPr>
          <a:xfrm flipV="1">
            <a:off x="2244849" y="2580652"/>
            <a:ext cx="0" cy="254190"/>
          </a:xfrm>
          <a:prstGeom prst="straightConnector1">
            <a:avLst/>
          </a:prstGeom>
          <a:noFill/>
          <a:ln w="57150" cap="flat" cmpd="sng" algn="ctr">
            <a:solidFill>
              <a:sysClr val="windowText" lastClr="000000"/>
            </a:solidFill>
            <a:prstDash val="solid"/>
            <a:miter lim="800000"/>
            <a:tailEnd type="triangle"/>
          </a:ln>
          <a:effectLst/>
        </p:spPr>
      </p:cxnSp>
      <p:sp>
        <p:nvSpPr>
          <p:cNvPr id="59" name="TextBox 19">
            <a:extLst>
              <a:ext uri="{FF2B5EF4-FFF2-40B4-BE49-F238E27FC236}">
                <a16:creationId xmlns:a16="http://schemas.microsoft.com/office/drawing/2014/main" id="{6341A5AF-C0C2-D2D8-B5F6-54A2DDD9E9FF}"/>
              </a:ext>
            </a:extLst>
          </p:cNvPr>
          <p:cNvSpPr txBox="1"/>
          <p:nvPr/>
        </p:nvSpPr>
        <p:spPr>
          <a:xfrm>
            <a:off x="1580919" y="2922335"/>
            <a:ext cx="1314197" cy="461665"/>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Medium </a:t>
            </a:r>
          </a:p>
          <a:p>
            <a:pPr algn="ctr" defTabSz="248305" eaLnBrk="1" fontAlgn="auto" hangingPunct="1">
              <a:spcBef>
                <a:spcPts val="0"/>
              </a:spcBef>
              <a:spcAft>
                <a:spcPts val="0"/>
              </a:spcAft>
            </a:pPr>
            <a:r>
              <a:rPr lang="en-US" sz="1200" b="1" dirty="0">
                <a:solidFill>
                  <a:prstClr val="black"/>
                </a:solidFill>
                <a:latin typeface="+mj-lt"/>
                <a:ea typeface="+mn-ea"/>
                <a:cs typeface="+mn-cs"/>
              </a:rPr>
              <a:t>(Air/Vacuum)</a:t>
            </a:r>
            <a:endParaRPr lang="de-CH" sz="1200" b="1" dirty="0">
              <a:solidFill>
                <a:prstClr val="black"/>
              </a:solidFill>
              <a:latin typeface="+mj-lt"/>
              <a:ea typeface="+mn-ea"/>
              <a:cs typeface="+mn-cs"/>
            </a:endParaRPr>
          </a:p>
        </p:txBody>
      </p:sp>
      <p:cxnSp>
        <p:nvCxnSpPr>
          <p:cNvPr id="60" name="Straight Arrow Connector 97">
            <a:extLst>
              <a:ext uri="{FF2B5EF4-FFF2-40B4-BE49-F238E27FC236}">
                <a16:creationId xmlns:a16="http://schemas.microsoft.com/office/drawing/2014/main" id="{909CCDEB-43A6-127E-EB92-9CC00F8E5483}"/>
              </a:ext>
            </a:extLst>
          </p:cNvPr>
          <p:cNvCxnSpPr/>
          <p:nvPr/>
        </p:nvCxnSpPr>
        <p:spPr>
          <a:xfrm flipV="1">
            <a:off x="4332170" y="2595233"/>
            <a:ext cx="0" cy="254190"/>
          </a:xfrm>
          <a:prstGeom prst="straightConnector1">
            <a:avLst/>
          </a:prstGeom>
          <a:noFill/>
          <a:ln w="57150" cap="flat" cmpd="sng" algn="ctr">
            <a:solidFill>
              <a:sysClr val="windowText" lastClr="000000"/>
            </a:solidFill>
            <a:prstDash val="solid"/>
            <a:miter lim="800000"/>
            <a:tailEnd type="triangle"/>
          </a:ln>
          <a:effectLst/>
        </p:spPr>
      </p:cxnSp>
      <p:sp>
        <p:nvSpPr>
          <p:cNvPr id="61" name="TextBox 102">
            <a:extLst>
              <a:ext uri="{FF2B5EF4-FFF2-40B4-BE49-F238E27FC236}">
                <a16:creationId xmlns:a16="http://schemas.microsoft.com/office/drawing/2014/main" id="{68758194-836D-0057-D832-CB58CA28070C}"/>
              </a:ext>
            </a:extLst>
          </p:cNvPr>
          <p:cNvSpPr txBox="1"/>
          <p:nvPr/>
        </p:nvSpPr>
        <p:spPr>
          <a:xfrm>
            <a:off x="3686723" y="2861620"/>
            <a:ext cx="1314196" cy="276999"/>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Bump-bonds</a:t>
            </a:r>
            <a:endParaRPr lang="de-CH" sz="1200" b="1" dirty="0">
              <a:solidFill>
                <a:prstClr val="black"/>
              </a:solidFill>
              <a:latin typeface="+mj-lt"/>
              <a:ea typeface="+mn-ea"/>
              <a:cs typeface="+mn-cs"/>
            </a:endParaRPr>
          </a:p>
        </p:txBody>
      </p:sp>
      <p:sp>
        <p:nvSpPr>
          <p:cNvPr id="62" name="TextBox 104">
            <a:extLst>
              <a:ext uri="{FF2B5EF4-FFF2-40B4-BE49-F238E27FC236}">
                <a16:creationId xmlns:a16="http://schemas.microsoft.com/office/drawing/2014/main" id="{6AF48123-E6FF-73CA-0796-DF7A12BD240A}"/>
              </a:ext>
            </a:extLst>
          </p:cNvPr>
          <p:cNvSpPr txBox="1"/>
          <p:nvPr/>
        </p:nvSpPr>
        <p:spPr>
          <a:xfrm>
            <a:off x="5799651" y="2861620"/>
            <a:ext cx="1204519" cy="276999"/>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Wire-bonds</a:t>
            </a:r>
            <a:endParaRPr lang="de-CH" sz="1200" b="1" dirty="0">
              <a:solidFill>
                <a:prstClr val="black"/>
              </a:solidFill>
              <a:latin typeface="+mj-lt"/>
              <a:ea typeface="+mn-ea"/>
              <a:cs typeface="+mn-cs"/>
            </a:endParaRPr>
          </a:p>
        </p:txBody>
      </p:sp>
      <p:cxnSp>
        <p:nvCxnSpPr>
          <p:cNvPr id="63" name="Straight Arrow Connector 105">
            <a:extLst>
              <a:ext uri="{FF2B5EF4-FFF2-40B4-BE49-F238E27FC236}">
                <a16:creationId xmlns:a16="http://schemas.microsoft.com/office/drawing/2014/main" id="{679C94BE-A141-7DF2-EE71-953366DD4193}"/>
              </a:ext>
            </a:extLst>
          </p:cNvPr>
          <p:cNvCxnSpPr/>
          <p:nvPr/>
        </p:nvCxnSpPr>
        <p:spPr>
          <a:xfrm flipV="1">
            <a:off x="9400335" y="2595638"/>
            <a:ext cx="0" cy="254190"/>
          </a:xfrm>
          <a:prstGeom prst="straightConnector1">
            <a:avLst/>
          </a:prstGeom>
          <a:noFill/>
          <a:ln w="57150" cap="flat" cmpd="sng" algn="ctr">
            <a:solidFill>
              <a:sysClr val="windowText" lastClr="000000"/>
            </a:solidFill>
            <a:prstDash val="solid"/>
            <a:miter lim="800000"/>
            <a:tailEnd type="triangle"/>
          </a:ln>
          <a:effectLst/>
        </p:spPr>
      </p:cxnSp>
      <p:sp>
        <p:nvSpPr>
          <p:cNvPr id="64" name="TextBox 106">
            <a:extLst>
              <a:ext uri="{FF2B5EF4-FFF2-40B4-BE49-F238E27FC236}">
                <a16:creationId xmlns:a16="http://schemas.microsoft.com/office/drawing/2014/main" id="{989912EB-B615-B52F-128B-709D69869EA6}"/>
              </a:ext>
            </a:extLst>
          </p:cNvPr>
          <p:cNvSpPr txBox="1"/>
          <p:nvPr/>
        </p:nvSpPr>
        <p:spPr>
          <a:xfrm>
            <a:off x="8645919" y="2827669"/>
            <a:ext cx="1535898" cy="461665"/>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Network/Power Cables</a:t>
            </a:r>
            <a:endParaRPr lang="de-CH" sz="1200" b="1" dirty="0">
              <a:solidFill>
                <a:prstClr val="black"/>
              </a:solidFill>
              <a:latin typeface="+mj-lt"/>
              <a:ea typeface="+mn-ea"/>
              <a:cs typeface="+mn-cs"/>
            </a:endParaRPr>
          </a:p>
        </p:txBody>
      </p:sp>
      <p:grpSp>
        <p:nvGrpSpPr>
          <p:cNvPr id="67" name="Gruppo 66">
            <a:extLst>
              <a:ext uri="{FF2B5EF4-FFF2-40B4-BE49-F238E27FC236}">
                <a16:creationId xmlns:a16="http://schemas.microsoft.com/office/drawing/2014/main" id="{034D3186-0199-F160-99E8-05D58DF5B5B8}"/>
              </a:ext>
            </a:extLst>
          </p:cNvPr>
          <p:cNvGrpSpPr/>
          <p:nvPr/>
        </p:nvGrpSpPr>
        <p:grpSpPr>
          <a:xfrm>
            <a:off x="6467674" y="882121"/>
            <a:ext cx="2513477" cy="1652450"/>
            <a:chOff x="6467674" y="1082360"/>
            <a:chExt cx="2513477" cy="1652450"/>
          </a:xfrm>
        </p:grpSpPr>
        <p:grpSp>
          <p:nvGrpSpPr>
            <p:cNvPr id="68" name="Gruppo 67">
              <a:extLst>
                <a:ext uri="{FF2B5EF4-FFF2-40B4-BE49-F238E27FC236}">
                  <a16:creationId xmlns:a16="http://schemas.microsoft.com/office/drawing/2014/main" id="{26A331E7-1114-C87B-8773-1763D580EE04}"/>
                </a:ext>
              </a:extLst>
            </p:cNvPr>
            <p:cNvGrpSpPr/>
            <p:nvPr/>
          </p:nvGrpSpPr>
          <p:grpSpPr>
            <a:xfrm>
              <a:off x="6611415" y="1082360"/>
              <a:ext cx="2369736" cy="1652450"/>
              <a:chOff x="6611415" y="2264738"/>
              <a:chExt cx="2369736" cy="1652450"/>
            </a:xfrm>
          </p:grpSpPr>
          <p:sp>
            <p:nvSpPr>
              <p:cNvPr id="70" name="Rounded Rectangle 84">
                <a:extLst>
                  <a:ext uri="{FF2B5EF4-FFF2-40B4-BE49-F238E27FC236}">
                    <a16:creationId xmlns:a16="http://schemas.microsoft.com/office/drawing/2014/main" id="{6B08F990-238A-3ED0-39A3-C557F06EBF79}"/>
                  </a:ext>
                </a:extLst>
              </p:cNvPr>
              <p:cNvSpPr/>
              <p:nvPr/>
            </p:nvSpPr>
            <p:spPr>
              <a:xfrm>
                <a:off x="6612990" y="2264738"/>
                <a:ext cx="2309485" cy="1598414"/>
              </a:xfrm>
              <a:prstGeom prst="roundRect">
                <a:avLst>
                  <a:gd name="adj" fmla="val 9302"/>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85">
                <a:extLst>
                  <a:ext uri="{FF2B5EF4-FFF2-40B4-BE49-F238E27FC236}">
                    <a16:creationId xmlns:a16="http://schemas.microsoft.com/office/drawing/2014/main" id="{D4397F81-B59D-F9D1-226B-A844A1B68E3C}"/>
                  </a:ext>
                </a:extLst>
              </p:cNvPr>
              <p:cNvSpPr txBox="1"/>
              <p:nvPr/>
            </p:nvSpPr>
            <p:spPr>
              <a:xfrm>
                <a:off x="6611415" y="2275418"/>
                <a:ext cx="2311404" cy="276999"/>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mj-lt"/>
                    <a:ea typeface="+mn-ea"/>
                    <a:cs typeface="+mn-cs"/>
                  </a:rPr>
                  <a:t>Control/Readout Boards</a:t>
                </a:r>
                <a:endParaRPr kumimoji="0" lang="de-CH" sz="12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72" name="Rectangle 100">
                    <a:extLst>
                      <a:ext uri="{FF2B5EF4-FFF2-40B4-BE49-F238E27FC236}">
                        <a16:creationId xmlns:a16="http://schemas.microsoft.com/office/drawing/2014/main" id="{957FB0E7-A0A6-C185-AB56-80E22E128D67}"/>
                      </a:ext>
                    </a:extLst>
                  </p:cNvPr>
                  <p:cNvSpPr/>
                  <p:nvPr/>
                </p:nvSpPr>
                <p:spPr>
                  <a:xfrm>
                    <a:off x="8600919" y="3609000"/>
                    <a:ext cx="380232" cy="255263"/>
                  </a:xfrm>
                  <a:prstGeom prst="rect">
                    <a:avLst/>
                  </a:prstGeom>
                </p:spPr>
                <p:txBody>
                  <a:bodyPr wrap="none">
                    <a:spAutoFit/>
                  </a:bodyPr>
                  <a:lstStyle/>
                  <a:p>
                    <a:pPr marL="0" marR="0" lvl="0" indent="0" defTabSz="248305"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CH" sz="978" b="1" i="1" u="none" strike="noStrike" kern="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mn-ea"/>
                              <a:cs typeface="+mn-cs"/>
                            </a:rPr>
                            <m:t>④</m:t>
                          </m:r>
                        </m:oMath>
                      </m:oMathPara>
                    </a14:m>
                    <a:endParaRPr kumimoji="0" lang="de-CH" sz="978"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42" name="Rectangle 100">
                    <a:extLst>
                      <a:ext uri="{FF2B5EF4-FFF2-40B4-BE49-F238E27FC236}">
                        <a16:creationId xmlns:a16="http://schemas.microsoft.com/office/drawing/2014/main" id="{7CA32E47-14E0-7594-4E0B-D24F8D03247A}"/>
                      </a:ext>
                    </a:extLst>
                  </p:cNvPr>
                  <p:cNvSpPr>
                    <a:spLocks noRot="1" noChangeAspect="1" noMove="1" noResize="1" noEditPoints="1" noAdjustHandles="1" noChangeArrowheads="1" noChangeShapeType="1" noTextEdit="1"/>
                  </p:cNvSpPr>
                  <p:nvPr/>
                </p:nvSpPr>
                <p:spPr>
                  <a:xfrm>
                    <a:off x="8600919" y="3609000"/>
                    <a:ext cx="380232" cy="255263"/>
                  </a:xfrm>
                  <a:prstGeom prst="rect">
                    <a:avLst/>
                  </a:prstGeom>
                  <a:blipFill>
                    <a:blip r:embed="rId11"/>
                    <a:stretch>
                      <a:fillRect b="-16667"/>
                    </a:stretch>
                  </a:blipFill>
                </p:spPr>
                <p:txBody>
                  <a:bodyPr/>
                  <a:lstStyle/>
                  <a:p>
                    <a:r>
                      <a:rPr lang="it-CH">
                        <a:noFill/>
                      </a:rPr>
                      <a:t> </a:t>
                    </a:r>
                  </a:p>
                </p:txBody>
              </p:sp>
            </mc:Fallback>
          </mc:AlternateContent>
          <p:pic>
            <p:nvPicPr>
              <p:cNvPr id="73" name="Picture 107">
                <a:extLst>
                  <a:ext uri="{FF2B5EF4-FFF2-40B4-BE49-F238E27FC236}">
                    <a16:creationId xmlns:a16="http://schemas.microsoft.com/office/drawing/2014/main" id="{E519762F-FCEA-DFAB-3458-91DB41014A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3410" y="2607133"/>
                <a:ext cx="1565187" cy="1310055"/>
              </a:xfrm>
              <a:prstGeom prst="rect">
                <a:avLst/>
              </a:prstGeom>
            </p:spPr>
          </p:pic>
          <p:sp>
            <p:nvSpPr>
              <p:cNvPr id="74" name="Flowchart: Multidocument 115">
                <a:extLst>
                  <a:ext uri="{FF2B5EF4-FFF2-40B4-BE49-F238E27FC236}">
                    <a16:creationId xmlns:a16="http://schemas.microsoft.com/office/drawing/2014/main" id="{7D586796-0932-4AEE-3C16-8630B1F60A9C}"/>
                  </a:ext>
                </a:extLst>
              </p:cNvPr>
              <p:cNvSpPr/>
              <p:nvPr/>
            </p:nvSpPr>
            <p:spPr>
              <a:xfrm>
                <a:off x="7896657" y="3374377"/>
                <a:ext cx="665791" cy="448100"/>
              </a:xfrm>
              <a:prstGeom prst="flowChartMultidocument">
                <a:avLst/>
              </a:prstGeom>
              <a:solidFill>
                <a:srgbClr val="4472C4">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116">
                <a:extLst>
                  <a:ext uri="{FF2B5EF4-FFF2-40B4-BE49-F238E27FC236}">
                    <a16:creationId xmlns:a16="http://schemas.microsoft.com/office/drawing/2014/main" id="{6F38E1A3-FCC5-E160-44CE-2F3E8BEED6E7}"/>
                  </a:ext>
                </a:extLst>
              </p:cNvPr>
              <p:cNvSpPr txBox="1"/>
              <p:nvPr/>
            </p:nvSpPr>
            <p:spPr>
              <a:xfrm>
                <a:off x="7838404" y="3174132"/>
                <a:ext cx="732380" cy="230832"/>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472C4">
                        <a:lumMod val="60000"/>
                        <a:lumOff val="40000"/>
                      </a:srgbClr>
                    </a:solidFill>
                    <a:effectLst>
                      <a:outerShdw blurRad="38100" dist="38100" dir="2700000" algn="tl">
                        <a:srgbClr val="000000">
                          <a:alpha val="43137"/>
                        </a:srgbClr>
                      </a:outerShdw>
                    </a:effectLst>
                    <a:uLnTx/>
                    <a:uFillTx/>
                    <a:latin typeface="+mj-lt"/>
                    <a:ea typeface="+mn-ea"/>
                    <a:cs typeface="+mn-cs"/>
                  </a:rPr>
                  <a:t>Firmware</a:t>
                </a:r>
                <a:endParaRPr kumimoji="0" lang="de-CH" sz="900" b="0" i="0" u="none" strike="noStrike" kern="0" cap="none" spc="0" normalizeH="0" baseline="0" noProof="0" dirty="0">
                  <a:ln>
                    <a:noFill/>
                  </a:ln>
                  <a:solidFill>
                    <a:srgbClr val="4472C4">
                      <a:lumMod val="60000"/>
                      <a:lumOff val="40000"/>
                    </a:srgbClr>
                  </a:solidFill>
                  <a:effectLst>
                    <a:outerShdw blurRad="38100" dist="38100" dir="2700000" algn="tl">
                      <a:srgbClr val="000000">
                        <a:alpha val="43137"/>
                      </a:srgbClr>
                    </a:outerShdw>
                  </a:effectLst>
                  <a:uLnTx/>
                  <a:uFillTx/>
                  <a:latin typeface="+mj-lt"/>
                  <a:ea typeface="+mn-ea"/>
                  <a:cs typeface="+mn-cs"/>
                </a:endParaRPr>
              </a:p>
            </p:txBody>
          </p:sp>
          <p:sp>
            <p:nvSpPr>
              <p:cNvPr id="76" name="Bent Arrow 117">
                <a:extLst>
                  <a:ext uri="{FF2B5EF4-FFF2-40B4-BE49-F238E27FC236}">
                    <a16:creationId xmlns:a16="http://schemas.microsoft.com/office/drawing/2014/main" id="{8598F6CD-CBC6-0797-4AD9-131E66AA8395}"/>
                  </a:ext>
                </a:extLst>
              </p:cNvPr>
              <p:cNvSpPr/>
              <p:nvPr/>
            </p:nvSpPr>
            <p:spPr>
              <a:xfrm flipH="1">
                <a:off x="7595484" y="3146788"/>
                <a:ext cx="305096" cy="233829"/>
              </a:xfrm>
              <a:prstGeom prst="bentArrow">
                <a:avLst>
                  <a:gd name="adj1" fmla="val 18910"/>
                  <a:gd name="adj2" fmla="val 25000"/>
                  <a:gd name="adj3" fmla="val 39211"/>
                  <a:gd name="adj4" fmla="val 76233"/>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Flowchart: Multidocument 135">
                <a:extLst>
                  <a:ext uri="{FF2B5EF4-FFF2-40B4-BE49-F238E27FC236}">
                    <a16:creationId xmlns:a16="http://schemas.microsoft.com/office/drawing/2014/main" id="{D0A8DB39-AD9B-4C69-16DF-84CD52F0E782}"/>
                  </a:ext>
                </a:extLst>
              </p:cNvPr>
              <p:cNvSpPr/>
              <p:nvPr/>
            </p:nvSpPr>
            <p:spPr>
              <a:xfrm>
                <a:off x="8312948" y="2655257"/>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TextBox 136">
                <a:extLst>
                  <a:ext uri="{FF2B5EF4-FFF2-40B4-BE49-F238E27FC236}">
                    <a16:creationId xmlns:a16="http://schemas.microsoft.com/office/drawing/2014/main" id="{A9603DCB-9B64-BB16-AC6C-5D53948AF979}"/>
                  </a:ext>
                </a:extLst>
              </p:cNvPr>
              <p:cNvSpPr txBox="1"/>
              <p:nvPr/>
            </p:nvSpPr>
            <p:spPr>
              <a:xfrm>
                <a:off x="8157500" y="3040084"/>
                <a:ext cx="723286" cy="230832"/>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rPr>
                  <a:t>Software</a:t>
                </a:r>
                <a:endParaRPr kumimoji="0" lang="de-CH" sz="9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endParaRPr>
              </a:p>
            </p:txBody>
          </p:sp>
          <p:sp>
            <p:nvSpPr>
              <p:cNvPr id="79" name="Flowchart: Multidocument 137">
                <a:extLst>
                  <a:ext uri="{FF2B5EF4-FFF2-40B4-BE49-F238E27FC236}">
                    <a16:creationId xmlns:a16="http://schemas.microsoft.com/office/drawing/2014/main" id="{7195FD86-8F09-33E2-AF45-075039F9D9AD}"/>
                  </a:ext>
                </a:extLst>
              </p:cNvPr>
              <p:cNvSpPr/>
              <p:nvPr/>
            </p:nvSpPr>
            <p:spPr>
              <a:xfrm>
                <a:off x="8284250" y="2888402"/>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lowchart: Multidocument 138">
                <a:extLst>
                  <a:ext uri="{FF2B5EF4-FFF2-40B4-BE49-F238E27FC236}">
                    <a16:creationId xmlns:a16="http://schemas.microsoft.com/office/drawing/2014/main" id="{3FD3DE1B-1E91-9782-D0A6-604D21B047BD}"/>
                  </a:ext>
                </a:extLst>
              </p:cNvPr>
              <p:cNvSpPr/>
              <p:nvPr/>
            </p:nvSpPr>
            <p:spPr>
              <a:xfrm>
                <a:off x="8606102" y="2649015"/>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Flowchart: Multidocument 139">
                <a:extLst>
                  <a:ext uri="{FF2B5EF4-FFF2-40B4-BE49-F238E27FC236}">
                    <a16:creationId xmlns:a16="http://schemas.microsoft.com/office/drawing/2014/main" id="{2829ADA2-1E7F-0A1F-80B8-292C5368DE63}"/>
                  </a:ext>
                </a:extLst>
              </p:cNvPr>
              <p:cNvSpPr/>
              <p:nvPr/>
            </p:nvSpPr>
            <p:spPr>
              <a:xfrm>
                <a:off x="8598515" y="2882196"/>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91">
                <a:extLst>
                  <a:ext uri="{FF2B5EF4-FFF2-40B4-BE49-F238E27FC236}">
                    <a16:creationId xmlns:a16="http://schemas.microsoft.com/office/drawing/2014/main" id="{0DAF3854-B427-E22F-71A9-FAF88D42D2DF}"/>
                  </a:ext>
                </a:extLst>
              </p:cNvPr>
              <p:cNvSpPr txBox="1"/>
              <p:nvPr/>
            </p:nvSpPr>
            <p:spPr>
              <a:xfrm>
                <a:off x="7231733" y="3036562"/>
                <a:ext cx="457043" cy="200055"/>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FPGA</a:t>
                </a:r>
                <a:endParaRPr kumimoji="0" lang="de-CH" sz="7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p:txBody>
          </p:sp>
        </p:grpSp>
        <p:sp>
          <p:nvSpPr>
            <p:cNvPr id="69" name="TextBox 109">
              <a:extLst>
                <a:ext uri="{FF2B5EF4-FFF2-40B4-BE49-F238E27FC236}">
                  <a16:creationId xmlns:a16="http://schemas.microsoft.com/office/drawing/2014/main" id="{A441648C-32F2-BE4B-156A-A445086C4FE1}"/>
                </a:ext>
              </a:extLst>
            </p:cNvPr>
            <p:cNvSpPr txBox="1"/>
            <p:nvPr/>
          </p:nvSpPr>
          <p:spPr>
            <a:xfrm rot="19529642">
              <a:off x="6467674" y="1517161"/>
              <a:ext cx="998118" cy="292837"/>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solidFill>
                    <a:srgbClr val="00B050"/>
                  </a:solidFill>
                  <a:effectLst>
                    <a:outerShdw blurRad="38100" dist="38100" dir="2700000" algn="tl">
                      <a:srgbClr val="000000">
                        <a:alpha val="43137"/>
                      </a:srgbClr>
                    </a:outerShdw>
                  </a:effectLst>
                  <a:latin typeface="+mj-lt"/>
                  <a:ea typeface="+mn-ea"/>
                  <a:cs typeface="+mn-cs"/>
                </a:rPr>
                <a:t>PCBs</a:t>
              </a:r>
              <a:endParaRPr lang="de-CH" sz="1303" b="1" dirty="0">
                <a:solidFill>
                  <a:srgbClr val="00B050"/>
                </a:solidFill>
                <a:effectLst>
                  <a:outerShdw blurRad="38100" dist="38100" dir="2700000" algn="tl">
                    <a:srgbClr val="000000">
                      <a:alpha val="43137"/>
                    </a:srgbClr>
                  </a:outerShdw>
                </a:effectLst>
                <a:latin typeface="+mj-lt"/>
                <a:ea typeface="+mn-ea"/>
                <a:cs typeface="+mn-cs"/>
              </a:endParaRPr>
            </a:p>
          </p:txBody>
        </p:sp>
      </p:grpSp>
      <p:cxnSp>
        <p:nvCxnSpPr>
          <p:cNvPr id="83" name="Straight Arrow Connector 103">
            <a:extLst>
              <a:ext uri="{FF2B5EF4-FFF2-40B4-BE49-F238E27FC236}">
                <a16:creationId xmlns:a16="http://schemas.microsoft.com/office/drawing/2014/main" id="{A4995849-9A40-47C6-E0C1-53767E8B5E0A}"/>
              </a:ext>
            </a:extLst>
          </p:cNvPr>
          <p:cNvCxnSpPr/>
          <p:nvPr/>
        </p:nvCxnSpPr>
        <p:spPr>
          <a:xfrm flipV="1">
            <a:off x="6392678" y="2595233"/>
            <a:ext cx="0" cy="254190"/>
          </a:xfrm>
          <a:prstGeom prst="straightConnector1">
            <a:avLst/>
          </a:prstGeom>
          <a:noFill/>
          <a:ln w="57150" cap="flat" cmpd="sng" algn="ctr">
            <a:solidFill>
              <a:sysClr val="windowText" lastClr="000000"/>
            </a:solidFill>
            <a:prstDash val="solid"/>
            <a:miter lim="800000"/>
            <a:tailEnd type="triangle"/>
          </a:ln>
          <a:effectLst/>
        </p:spPr>
      </p:cxnSp>
      <p:pic>
        <p:nvPicPr>
          <p:cNvPr id="85" name="Picture 39">
            <a:extLst>
              <a:ext uri="{FF2B5EF4-FFF2-40B4-BE49-F238E27FC236}">
                <a16:creationId xmlns:a16="http://schemas.microsoft.com/office/drawing/2014/main" id="{847E816C-D756-BAC6-DFBE-8725A74D62D5}"/>
              </a:ext>
            </a:extLst>
          </p:cNvPr>
          <p:cNvPicPr>
            <a:picLocks noChangeAspect="1"/>
          </p:cNvPicPr>
          <p:nvPr/>
        </p:nvPicPr>
        <p:blipFill>
          <a:blip r:embed="rId13"/>
          <a:stretch>
            <a:fillRect/>
          </a:stretch>
        </p:blipFill>
        <p:spPr>
          <a:xfrm>
            <a:off x="-20108" y="3564583"/>
            <a:ext cx="6492637" cy="3215069"/>
          </a:xfrm>
          <a:prstGeom prst="rect">
            <a:avLst/>
          </a:prstGeom>
        </p:spPr>
      </p:pic>
      <p:sp>
        <p:nvSpPr>
          <p:cNvPr id="4" name="Segnaposto numero diapositiva 3">
            <a:extLst>
              <a:ext uri="{FF2B5EF4-FFF2-40B4-BE49-F238E27FC236}">
                <a16:creationId xmlns:a16="http://schemas.microsoft.com/office/drawing/2014/main" id="{E233A5A8-5AC6-C779-68F2-80B3DC07829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25</a:t>
            </a:fld>
            <a:endParaRPr lang="de-DE" dirty="0"/>
          </a:p>
        </p:txBody>
      </p:sp>
      <p:sp>
        <p:nvSpPr>
          <p:cNvPr id="98" name="CasellaDiTesto 97">
            <a:extLst>
              <a:ext uri="{FF2B5EF4-FFF2-40B4-BE49-F238E27FC236}">
                <a16:creationId xmlns:a16="http://schemas.microsoft.com/office/drawing/2014/main" id="{00BBF3DF-ADDF-D3F3-A624-8CB30656A03E}"/>
              </a:ext>
            </a:extLst>
          </p:cNvPr>
          <p:cNvSpPr txBox="1"/>
          <p:nvPr/>
        </p:nvSpPr>
        <p:spPr>
          <a:xfrm>
            <a:off x="6716460" y="3559566"/>
            <a:ext cx="5321842" cy="3015188"/>
          </a:xfrm>
          <a:prstGeom prst="rect">
            <a:avLst/>
          </a:prstGeom>
          <a:noFill/>
        </p:spPr>
        <p:txBody>
          <a:bodyPr wrap="none" lIns="0" tIns="0" rIns="0" bIns="0" rtlCol="0" anchor="t">
            <a:noAutofit/>
          </a:bodyPr>
          <a:lstStyle/>
          <a:p>
            <a:pPr marL="342900" indent="-228600" algn="ctr">
              <a:lnSpc>
                <a:spcPct val="110000"/>
              </a:lnSpc>
              <a:spcBef>
                <a:spcPts val="0"/>
              </a:spcBef>
            </a:pPr>
            <a:r>
              <a:rPr lang="en-US" sz="2400" kern="1000" spc="30" dirty="0">
                <a:latin typeface="+mj-lt"/>
                <a:cs typeface="Franklin Gothic Book"/>
              </a:rPr>
              <a:t>Components</a:t>
            </a:r>
          </a:p>
          <a:p>
            <a:pPr marL="342900" indent="-228600">
              <a:lnSpc>
                <a:spcPct val="110000"/>
              </a:lnSpc>
              <a:spcBef>
                <a:spcPts val="0"/>
              </a:spcBef>
            </a:pPr>
            <a:endParaRPr lang="en-US" sz="1800" kern="1000" spc="30" dirty="0">
              <a:latin typeface="+mj-lt"/>
              <a:cs typeface="Franklin Gothic Book"/>
            </a:endParaRP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Sensor</a:t>
            </a: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Readout chip (ASIC)</a:t>
            </a: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Readout &amp; control boards</a:t>
            </a: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Mechanics &amp; cooling</a:t>
            </a: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Interconnections</a:t>
            </a: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Firmware</a:t>
            </a:r>
          </a:p>
          <a:p>
            <a:pPr marL="400050" indent="-285750">
              <a:lnSpc>
                <a:spcPct val="110000"/>
              </a:lnSpc>
              <a:spcBef>
                <a:spcPts val="0"/>
              </a:spcBef>
              <a:buFont typeface="Arial" panose="020B0604020202020204" pitchFamily="34" charset="0"/>
              <a:buChar char="•"/>
            </a:pPr>
            <a:r>
              <a:rPr lang="en-US" sz="1800" kern="1000" spc="30" dirty="0">
                <a:latin typeface="+mj-lt"/>
                <a:cs typeface="Franklin Gothic Book"/>
              </a:rPr>
              <a:t>Software</a:t>
            </a:r>
          </a:p>
          <a:p>
            <a:pPr marL="342900" indent="-228600">
              <a:lnSpc>
                <a:spcPct val="110000"/>
              </a:lnSpc>
              <a:spcBef>
                <a:spcPts val="0"/>
              </a:spcBef>
            </a:pPr>
            <a:endParaRPr lang="it-CH" sz="2400" kern="1000" spc="30" dirty="0">
              <a:latin typeface="+mj-lt"/>
              <a:cs typeface="Franklin Gothic Book"/>
            </a:endParaRPr>
          </a:p>
        </p:txBody>
      </p:sp>
    </p:spTree>
    <p:extLst>
      <p:ext uri="{BB962C8B-B14F-4D97-AF65-F5344CB8AC3E}">
        <p14:creationId xmlns:p14="http://schemas.microsoft.com/office/powerpoint/2010/main" val="18638148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709B3DA-EAAF-BEEF-F1A3-493055178D78}"/>
              </a:ext>
            </a:extLst>
          </p:cNvPr>
          <p:cNvSpPr/>
          <p:nvPr/>
        </p:nvSpPr>
        <p:spPr bwMode="auto">
          <a:xfrm>
            <a:off x="-1" y="0"/>
            <a:ext cx="2519909" cy="2330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5" name="Rettangolo 4">
            <a:extLst>
              <a:ext uri="{FF2B5EF4-FFF2-40B4-BE49-F238E27FC236}">
                <a16:creationId xmlns:a16="http://schemas.microsoft.com/office/drawing/2014/main" id="{DB86C1A1-B012-D27C-4B1D-5E08B5B5AD36}"/>
              </a:ext>
            </a:extLst>
          </p:cNvPr>
          <p:cNvSpPr/>
          <p:nvPr/>
        </p:nvSpPr>
        <p:spPr bwMode="auto">
          <a:xfrm>
            <a:off x="0" y="1068760"/>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6" name="Rounded Rectangle 140">
            <a:extLst>
              <a:ext uri="{FF2B5EF4-FFF2-40B4-BE49-F238E27FC236}">
                <a16:creationId xmlns:a16="http://schemas.microsoft.com/office/drawing/2014/main" id="{B1C2FDE6-D5F4-8BFC-0EBC-5D0237669564}"/>
              </a:ext>
            </a:extLst>
          </p:cNvPr>
          <p:cNvSpPr/>
          <p:nvPr/>
        </p:nvSpPr>
        <p:spPr>
          <a:xfrm>
            <a:off x="2520251" y="704547"/>
            <a:ext cx="6492637" cy="1817336"/>
          </a:xfrm>
          <a:prstGeom prst="roundRect">
            <a:avLst>
              <a:gd name="adj" fmla="val 5334"/>
            </a:avLst>
          </a:prstGeom>
          <a:solidFill>
            <a:sysClr val="window" lastClr="FFFFFF">
              <a:lumMod val="95000"/>
            </a:sysClr>
          </a:solidFill>
          <a:ln w="38100" cap="flat" cmpd="sng" algn="ctr">
            <a:solidFill>
              <a:srgbClr val="E7E6E6">
                <a:lumMod val="75000"/>
              </a:srgbClr>
            </a:solidFill>
            <a:prstDash val="lgDash"/>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114">
            <a:extLst>
              <a:ext uri="{FF2B5EF4-FFF2-40B4-BE49-F238E27FC236}">
                <a16:creationId xmlns:a16="http://schemas.microsoft.com/office/drawing/2014/main" id="{73B113AC-2119-A258-FFCF-F2A2829FF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58" b="16811"/>
          <a:stretch/>
        </p:blipFill>
        <p:spPr>
          <a:xfrm>
            <a:off x="10481531" y="1262848"/>
            <a:ext cx="1318891" cy="878789"/>
          </a:xfrm>
          <a:prstGeom prst="rect">
            <a:avLst/>
          </a:prstGeom>
        </p:spPr>
      </p:pic>
      <p:sp>
        <p:nvSpPr>
          <p:cNvPr id="8" name="Rounded Rectangle 110">
            <a:extLst>
              <a:ext uri="{FF2B5EF4-FFF2-40B4-BE49-F238E27FC236}">
                <a16:creationId xmlns:a16="http://schemas.microsoft.com/office/drawing/2014/main" id="{84466594-BBCC-5DA9-E291-039CC93C6540}"/>
              </a:ext>
            </a:extLst>
          </p:cNvPr>
          <p:cNvSpPr/>
          <p:nvPr/>
        </p:nvSpPr>
        <p:spPr>
          <a:xfrm>
            <a:off x="9740029" y="875062"/>
            <a:ext cx="2340048" cy="1599441"/>
          </a:xfrm>
          <a:prstGeom prst="roundRect">
            <a:avLst>
              <a:gd name="adj" fmla="val 9302"/>
            </a:avLst>
          </a:prstGeom>
          <a:noFill/>
          <a:ln w="57150" cap="flat" cmpd="sng" algn="ctr">
            <a:solidFill>
              <a:sysClr val="windowText" lastClr="00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43">
            <a:extLst>
              <a:ext uri="{FF2B5EF4-FFF2-40B4-BE49-F238E27FC236}">
                <a16:creationId xmlns:a16="http://schemas.microsoft.com/office/drawing/2014/main" id="{6515D547-57B2-8A15-6244-55EE79BAE41C}"/>
              </a:ext>
            </a:extLst>
          </p:cNvPr>
          <p:cNvSpPr/>
          <p:nvPr/>
        </p:nvSpPr>
        <p:spPr>
          <a:xfrm>
            <a:off x="97141" y="876092"/>
            <a:ext cx="1954387" cy="1598414"/>
          </a:xfrm>
          <a:prstGeom prst="roundRect">
            <a:avLst>
              <a:gd name="adj" fmla="val 9302"/>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0FD05653-84CA-A2E6-E5C8-A5E3848C0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2381" y="1389193"/>
            <a:ext cx="505921" cy="625465"/>
          </a:xfrm>
          <a:prstGeom prst="rect">
            <a:avLst/>
          </a:prstGeom>
        </p:spPr>
      </p:pic>
      <p:sp>
        <p:nvSpPr>
          <p:cNvPr id="11" name="Can 1">
            <a:extLst>
              <a:ext uri="{FF2B5EF4-FFF2-40B4-BE49-F238E27FC236}">
                <a16:creationId xmlns:a16="http://schemas.microsoft.com/office/drawing/2014/main" id="{F575AE1B-BB2B-235D-3E04-BB47B12A46D9}"/>
              </a:ext>
            </a:extLst>
          </p:cNvPr>
          <p:cNvSpPr/>
          <p:nvPr/>
        </p:nvSpPr>
        <p:spPr>
          <a:xfrm>
            <a:off x="10018723" y="1475702"/>
            <a:ext cx="421346" cy="640494"/>
          </a:xfrm>
          <a:prstGeom prst="can">
            <a:avLst/>
          </a:prstGeom>
          <a:solidFill>
            <a:srgbClr val="E7E6E6">
              <a:lumMod val="90000"/>
            </a:srgbClr>
          </a:solidFill>
          <a:ln w="19050" cap="flat" cmpd="sng" algn="ctr">
            <a:solidFill>
              <a:srgbClr val="E7E6E6">
                <a:lumMod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6">
            <a:extLst>
              <a:ext uri="{FF2B5EF4-FFF2-40B4-BE49-F238E27FC236}">
                <a16:creationId xmlns:a16="http://schemas.microsoft.com/office/drawing/2014/main" id="{01ACE493-03C9-F743-FB77-1E4993078000}"/>
              </a:ext>
            </a:extLst>
          </p:cNvPr>
          <p:cNvGrpSpPr/>
          <p:nvPr/>
        </p:nvGrpSpPr>
        <p:grpSpPr>
          <a:xfrm rot="18564798">
            <a:off x="1537084" y="1405595"/>
            <a:ext cx="358278" cy="412225"/>
            <a:chOff x="2646742" y="625404"/>
            <a:chExt cx="659641" cy="758965"/>
          </a:xfrm>
        </p:grpSpPr>
        <p:cxnSp>
          <p:nvCxnSpPr>
            <p:cNvPr id="13" name="Curved Connector 10">
              <a:extLst>
                <a:ext uri="{FF2B5EF4-FFF2-40B4-BE49-F238E27FC236}">
                  <a16:creationId xmlns:a16="http://schemas.microsoft.com/office/drawing/2014/main" id="{55237127-F4A8-6C7B-F5DF-04DB78A7776F}"/>
                </a:ext>
              </a:extLst>
            </p:cNvPr>
            <p:cNvCxnSpPr/>
            <p:nvPr/>
          </p:nvCxnSpPr>
          <p:spPr>
            <a:xfrm rot="16200000" flipH="1">
              <a:off x="2667000" y="771524"/>
              <a:ext cx="619125" cy="466725"/>
            </a:xfrm>
            <a:prstGeom prst="curvedConnector3">
              <a:avLst/>
            </a:prstGeom>
            <a:noFill/>
            <a:ln w="28575" cap="flat" cmpd="sng" algn="ctr">
              <a:solidFill>
                <a:srgbClr val="FFC000"/>
              </a:solidFill>
              <a:prstDash val="solid"/>
              <a:miter lim="800000"/>
              <a:tailEnd type="triangle"/>
            </a:ln>
            <a:effectLst/>
          </p:spPr>
        </p:cxnSp>
        <p:cxnSp>
          <p:nvCxnSpPr>
            <p:cNvPr id="14" name="Curved Connector 12">
              <a:extLst>
                <a:ext uri="{FF2B5EF4-FFF2-40B4-BE49-F238E27FC236}">
                  <a16:creationId xmlns:a16="http://schemas.microsoft.com/office/drawing/2014/main" id="{EE8BC52A-5F00-30B8-D4AD-8E4FD22B47FB}"/>
                </a:ext>
              </a:extLst>
            </p:cNvPr>
            <p:cNvCxnSpPr/>
            <p:nvPr/>
          </p:nvCxnSpPr>
          <p:spPr>
            <a:xfrm rot="16200000" flipH="1">
              <a:off x="2763458" y="701604"/>
              <a:ext cx="619125" cy="466725"/>
            </a:xfrm>
            <a:prstGeom prst="curvedConnector3">
              <a:avLst/>
            </a:prstGeom>
            <a:noFill/>
            <a:ln w="28575" cap="flat" cmpd="sng" algn="ctr">
              <a:solidFill>
                <a:srgbClr val="FFC000"/>
              </a:solidFill>
              <a:prstDash val="solid"/>
              <a:miter lim="800000"/>
              <a:tailEnd type="triangle"/>
            </a:ln>
            <a:effectLst/>
          </p:spPr>
        </p:cxnSp>
        <p:cxnSp>
          <p:nvCxnSpPr>
            <p:cNvPr id="15" name="Curved Connector 13">
              <a:extLst>
                <a:ext uri="{FF2B5EF4-FFF2-40B4-BE49-F238E27FC236}">
                  <a16:creationId xmlns:a16="http://schemas.microsoft.com/office/drawing/2014/main" id="{62EA214B-490D-799F-1292-FF96942A1B5F}"/>
                </a:ext>
              </a:extLst>
            </p:cNvPr>
            <p:cNvCxnSpPr/>
            <p:nvPr/>
          </p:nvCxnSpPr>
          <p:spPr>
            <a:xfrm rot="16200000" flipH="1">
              <a:off x="2570542" y="841444"/>
              <a:ext cx="619125" cy="466725"/>
            </a:xfrm>
            <a:prstGeom prst="curvedConnector3">
              <a:avLst>
                <a:gd name="adj1" fmla="val 50001"/>
              </a:avLst>
            </a:prstGeom>
            <a:noFill/>
            <a:ln w="28575" cap="flat" cmpd="sng" algn="ctr">
              <a:solidFill>
                <a:srgbClr val="FFC000"/>
              </a:solidFill>
              <a:prstDash val="solid"/>
              <a:miter lim="800000"/>
              <a:tailEnd type="triangle"/>
            </a:ln>
            <a:effectLst/>
          </p:spPr>
        </p:cxnSp>
      </p:grpSp>
      <p:sp>
        <p:nvSpPr>
          <p:cNvPr id="16" name="TextBox 17">
            <a:extLst>
              <a:ext uri="{FF2B5EF4-FFF2-40B4-BE49-F238E27FC236}">
                <a16:creationId xmlns:a16="http://schemas.microsoft.com/office/drawing/2014/main" id="{713FB2F9-212B-F8E5-2EAB-228EC8FE7B08}"/>
              </a:ext>
            </a:extLst>
          </p:cNvPr>
          <p:cNvSpPr txBox="1"/>
          <p:nvPr/>
        </p:nvSpPr>
        <p:spPr>
          <a:xfrm>
            <a:off x="1390250" y="1911775"/>
            <a:ext cx="576883" cy="292837"/>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solidFill>
                  <a:srgbClr val="FFC000"/>
                </a:solidFill>
                <a:effectLst>
                  <a:outerShdw blurRad="38100" dist="38100" dir="2700000" algn="tl">
                    <a:srgbClr val="000000">
                      <a:alpha val="43137"/>
                    </a:srgbClr>
                  </a:outerShdw>
                </a:effectLst>
                <a:latin typeface="Monotype Corsiva" panose="03010101010201010101" pitchFamily="66" charset="0"/>
                <a:ea typeface="+mn-ea"/>
                <a:cs typeface="+mn-cs"/>
              </a:rPr>
              <a:t>X-rays</a:t>
            </a:r>
            <a:endParaRPr lang="de-CH" sz="1303" b="1" dirty="0">
              <a:solidFill>
                <a:srgbClr val="FFC000"/>
              </a:soli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17" name="TextBox 46">
            <a:extLst>
              <a:ext uri="{FF2B5EF4-FFF2-40B4-BE49-F238E27FC236}">
                <a16:creationId xmlns:a16="http://schemas.microsoft.com/office/drawing/2014/main" id="{CA21CFB8-D268-B31F-539C-C2033E5EA270}"/>
              </a:ext>
            </a:extLst>
          </p:cNvPr>
          <p:cNvSpPr txBox="1"/>
          <p:nvPr/>
        </p:nvSpPr>
        <p:spPr>
          <a:xfrm>
            <a:off x="95561" y="902001"/>
            <a:ext cx="1955964" cy="276999"/>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srgbClr val="FF0000"/>
                </a:solidFill>
                <a:effectLst>
                  <a:outerShdw blurRad="38100" dist="38100" dir="2700000" algn="tl">
                    <a:srgbClr val="000000">
                      <a:alpha val="43137"/>
                    </a:srgbClr>
                  </a:outerShdw>
                </a:effectLst>
                <a:latin typeface="+mj-lt"/>
                <a:ea typeface="+mn-ea"/>
                <a:cs typeface="+mn-cs"/>
              </a:rPr>
              <a:t>Measurable quantity</a:t>
            </a:r>
            <a:endParaRPr lang="de-CH" sz="1200" b="1" dirty="0">
              <a:solidFill>
                <a:srgbClr val="FF0000"/>
              </a:solidFill>
              <a:effectLst>
                <a:outerShdw blurRad="38100" dist="38100" dir="2700000" algn="tl">
                  <a:srgbClr val="000000">
                    <a:alpha val="43137"/>
                  </a:srgbClr>
                </a:outerShdw>
              </a:effectLst>
              <a:latin typeface="+mj-lt"/>
              <a:ea typeface="+mn-ea"/>
              <a:cs typeface="+mn-cs"/>
            </a:endParaRPr>
          </a:p>
        </p:txBody>
      </p:sp>
      <p:grpSp>
        <p:nvGrpSpPr>
          <p:cNvPr id="18" name="Group 2">
            <a:extLst>
              <a:ext uri="{FF2B5EF4-FFF2-40B4-BE49-F238E27FC236}">
                <a16:creationId xmlns:a16="http://schemas.microsoft.com/office/drawing/2014/main" id="{5F5E1FC8-329A-86D8-260E-524537375133}"/>
              </a:ext>
            </a:extLst>
          </p:cNvPr>
          <p:cNvGrpSpPr/>
          <p:nvPr/>
        </p:nvGrpSpPr>
        <p:grpSpPr>
          <a:xfrm rot="16200000">
            <a:off x="1536613" y="1421450"/>
            <a:ext cx="1487478" cy="493340"/>
            <a:chOff x="2562284" y="428317"/>
            <a:chExt cx="2476825" cy="908311"/>
          </a:xfrm>
        </p:grpSpPr>
        <p:sp>
          <p:nvSpPr>
            <p:cNvPr id="19" name="Down Arrow 69">
              <a:extLst>
                <a:ext uri="{FF2B5EF4-FFF2-40B4-BE49-F238E27FC236}">
                  <a16:creationId xmlns:a16="http://schemas.microsoft.com/office/drawing/2014/main" id="{5679517D-6257-E475-BF0B-A9EEB7789CD6}"/>
                </a:ext>
              </a:extLst>
            </p:cNvPr>
            <p:cNvSpPr/>
            <p:nvPr/>
          </p:nvSpPr>
          <p:spPr>
            <a:xfrm>
              <a:off x="2562284" y="599189"/>
              <a:ext cx="373231" cy="543571"/>
            </a:xfrm>
            <a:prstGeom prst="downArrow">
              <a:avLst/>
            </a:prstGeom>
            <a:gradFill>
              <a:gsLst>
                <a:gs pos="0">
                  <a:srgbClr val="FF0000"/>
                </a:gs>
                <a:gs pos="100000">
                  <a:srgbClr val="00B0F0"/>
                </a:gs>
              </a:gsLst>
              <a:lin ang="5400000" scaled="1"/>
            </a:gradFill>
            <a:ln w="12700" cap="flat" cmpd="sng" algn="ctr">
              <a:gradFill>
                <a:gsLst>
                  <a:gs pos="0">
                    <a:srgbClr val="FF0000"/>
                  </a:gs>
                  <a:gs pos="100000">
                    <a:srgbClr val="00B0F0"/>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Down Arrow 79">
              <a:extLst>
                <a:ext uri="{FF2B5EF4-FFF2-40B4-BE49-F238E27FC236}">
                  <a16:creationId xmlns:a16="http://schemas.microsoft.com/office/drawing/2014/main" id="{354F3755-4D04-21A5-34B9-79347A5C3BA2}"/>
                </a:ext>
              </a:extLst>
            </p:cNvPr>
            <p:cNvSpPr/>
            <p:nvPr/>
          </p:nvSpPr>
          <p:spPr>
            <a:xfrm>
              <a:off x="4665878" y="599189"/>
              <a:ext cx="373231" cy="543571"/>
            </a:xfrm>
            <a:prstGeom prst="downArrow">
              <a:avLst/>
            </a:prstGeom>
            <a:gradFill>
              <a:gsLst>
                <a:gs pos="0">
                  <a:srgbClr val="FF0000"/>
                </a:gs>
                <a:gs pos="100000">
                  <a:srgbClr val="00B0F0"/>
                </a:gs>
              </a:gsLst>
              <a:lin ang="5400000" scaled="1"/>
            </a:gradFill>
            <a:ln w="12700" cap="flat" cmpd="sng" algn="ctr">
              <a:gradFill>
                <a:gsLst>
                  <a:gs pos="0">
                    <a:srgbClr val="FF0000"/>
                  </a:gs>
                  <a:gs pos="100000">
                    <a:srgbClr val="00B0F0"/>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80">
              <a:extLst>
                <a:ext uri="{FF2B5EF4-FFF2-40B4-BE49-F238E27FC236}">
                  <a16:creationId xmlns:a16="http://schemas.microsoft.com/office/drawing/2014/main" id="{D607ED90-3554-2EF6-C4F1-354C8F4EAA43}"/>
                </a:ext>
              </a:extLst>
            </p:cNvPr>
            <p:cNvSpPr txBox="1"/>
            <p:nvPr/>
          </p:nvSpPr>
          <p:spPr>
            <a:xfrm>
              <a:off x="2854025" y="428317"/>
              <a:ext cx="1885948" cy="908311"/>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303" b="1" i="0" u="none" strike="noStrike" kern="0" cap="none" spc="0" normalizeH="0" baseline="0" noProof="0" dirty="0">
                  <a:ln>
                    <a:noFill/>
                  </a:ln>
                  <a:gradFill>
                    <a:gsLst>
                      <a:gs pos="0">
                        <a:srgbClr val="FF0000"/>
                      </a:gs>
                      <a:gs pos="100000">
                        <a:srgbClr val="00B0F0"/>
                      </a:gs>
                    </a:gsLst>
                    <a:lin ang="5400000" scaled="1"/>
                  </a:gradFill>
                  <a:effectLst>
                    <a:outerShdw blurRad="38100" dist="38100" dir="2700000" algn="tl">
                      <a:srgbClr val="000000">
                        <a:alpha val="43137"/>
                      </a:srgbClr>
                    </a:outerShdw>
                  </a:effectLst>
                  <a:uLnTx/>
                  <a:uFillTx/>
                  <a:latin typeface="Monotype Corsiva" panose="03010101010201010101" pitchFamily="66" charset="0"/>
                  <a:ea typeface="+mn-ea"/>
                  <a:cs typeface="+mn-cs"/>
                </a:rPr>
                <a:t>Electromagnetic Radiation</a:t>
              </a:r>
              <a:endParaRPr kumimoji="0" lang="de-CH" sz="1303" b="1" i="0" u="none" strike="noStrike" kern="0" cap="none" spc="0" normalizeH="0" baseline="0" noProof="0" dirty="0">
                <a:ln>
                  <a:noFill/>
                </a:ln>
                <a:gradFill>
                  <a:gsLst>
                    <a:gs pos="0">
                      <a:srgbClr val="FF0000"/>
                    </a:gs>
                    <a:gs pos="100000">
                      <a:srgbClr val="00B0F0"/>
                    </a:gs>
                  </a:gsLst>
                  <a:lin ang="5400000" scaled="1"/>
                </a:gradFill>
                <a:effectLst>
                  <a:outerShdw blurRad="38100" dist="38100" dir="2700000" algn="tl">
                    <a:srgbClr val="000000">
                      <a:alpha val="43137"/>
                    </a:srgbClr>
                  </a:outerShdw>
                </a:effectLst>
                <a:uLnTx/>
                <a:uFillTx/>
                <a:latin typeface="Monotype Corsiva" panose="03010101010201010101" pitchFamily="66" charset="0"/>
                <a:ea typeface="+mn-ea"/>
                <a:cs typeface="+mn-cs"/>
              </a:endParaRPr>
            </a:p>
          </p:txBody>
        </p:sp>
      </p:grpSp>
      <p:sp>
        <p:nvSpPr>
          <p:cNvPr id="22" name="Down Arrow 81">
            <a:extLst>
              <a:ext uri="{FF2B5EF4-FFF2-40B4-BE49-F238E27FC236}">
                <a16:creationId xmlns:a16="http://schemas.microsoft.com/office/drawing/2014/main" id="{40AFF45C-6892-9028-EAAD-B19CAD1ECA22}"/>
              </a:ext>
            </a:extLst>
          </p:cNvPr>
          <p:cNvSpPr/>
          <p:nvPr/>
        </p:nvSpPr>
        <p:spPr>
          <a:xfrm rot="16200000">
            <a:off x="4297354" y="909170"/>
            <a:ext cx="202717" cy="295236"/>
          </a:xfrm>
          <a:prstGeom prst="downArrow">
            <a:avLst/>
          </a:prstGeom>
          <a:gradFill>
            <a:gsLst>
              <a:gs pos="0">
                <a:srgbClr val="00B0F0"/>
              </a:gs>
              <a:gs pos="100000">
                <a:srgbClr val="ED7D31">
                  <a:lumMod val="75000"/>
                </a:srgbClr>
              </a:gs>
            </a:gsLst>
            <a:lin ang="5400000" scaled="1"/>
          </a:gradFill>
          <a:ln w="12700" cap="flat" cmpd="sng" algn="ctr">
            <a:gradFill>
              <a:gsLst>
                <a:gs pos="0">
                  <a:srgbClr val="00B0F0"/>
                </a:gs>
                <a:gs pos="100000">
                  <a:srgbClr val="ED7D31">
                    <a:lumMod val="75000"/>
                  </a:srgbClr>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Down Arrow 82">
            <a:extLst>
              <a:ext uri="{FF2B5EF4-FFF2-40B4-BE49-F238E27FC236}">
                <a16:creationId xmlns:a16="http://schemas.microsoft.com/office/drawing/2014/main" id="{7BD2DF16-EC66-90BC-5FD7-619F922456D0}"/>
              </a:ext>
            </a:extLst>
          </p:cNvPr>
          <p:cNvSpPr/>
          <p:nvPr/>
        </p:nvSpPr>
        <p:spPr>
          <a:xfrm rot="16200000">
            <a:off x="4297354" y="2164672"/>
            <a:ext cx="202717" cy="295236"/>
          </a:xfrm>
          <a:prstGeom prst="downArrow">
            <a:avLst/>
          </a:prstGeom>
          <a:gradFill>
            <a:gsLst>
              <a:gs pos="0">
                <a:srgbClr val="00B0F0"/>
              </a:gs>
              <a:gs pos="100000">
                <a:srgbClr val="ED7D31">
                  <a:lumMod val="75000"/>
                </a:srgbClr>
              </a:gs>
            </a:gsLst>
            <a:lin ang="5400000" scaled="1"/>
          </a:gradFill>
          <a:ln w="12700" cap="flat" cmpd="sng" algn="ctr">
            <a:gradFill>
              <a:gsLst>
                <a:gs pos="0">
                  <a:srgbClr val="00B0F0"/>
                </a:gs>
                <a:gs pos="100000">
                  <a:srgbClr val="ED7D31">
                    <a:lumMod val="75000"/>
                  </a:srgbClr>
                </a:gs>
              </a:gsLst>
              <a:lin ang="5400000" scaled="1"/>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83">
            <a:extLst>
              <a:ext uri="{FF2B5EF4-FFF2-40B4-BE49-F238E27FC236}">
                <a16:creationId xmlns:a16="http://schemas.microsoft.com/office/drawing/2014/main" id="{A0CFD2D7-BA16-1A50-FDD7-B26315862370}"/>
              </a:ext>
            </a:extLst>
          </p:cNvPr>
          <p:cNvSpPr txBox="1"/>
          <p:nvPr/>
        </p:nvSpPr>
        <p:spPr>
          <a:xfrm rot="16200000">
            <a:off x="3773685" y="1444238"/>
            <a:ext cx="1258141" cy="493340"/>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gradFill>
                  <a:gsLst>
                    <a:gs pos="0">
                      <a:srgbClr val="00B0F0"/>
                    </a:gs>
                    <a:gs pos="100000">
                      <a:srgbClr val="FFC00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Charge signal</a:t>
            </a:r>
          </a:p>
          <a:p>
            <a:pPr algn="ctr" defTabSz="248305" eaLnBrk="1" fontAlgn="auto" hangingPunct="1">
              <a:spcBef>
                <a:spcPts val="0"/>
              </a:spcBef>
              <a:spcAft>
                <a:spcPts val="0"/>
              </a:spcAft>
            </a:pPr>
            <a:r>
              <a:rPr lang="en-US" sz="1303" b="1" dirty="0">
                <a:gradFill>
                  <a:gsLst>
                    <a:gs pos="0">
                      <a:srgbClr val="00B0F0"/>
                    </a:gs>
                    <a:gs pos="100000">
                      <a:srgbClr val="FFC00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(Analog)</a:t>
            </a:r>
            <a:endParaRPr lang="de-CH" sz="1303" b="1" dirty="0">
              <a:gradFill>
                <a:gsLst>
                  <a:gs pos="0">
                    <a:srgbClr val="00B0F0"/>
                  </a:gs>
                  <a:gs pos="100000">
                    <a:srgbClr val="FFC00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25" name="Left-Right Arrow 90">
            <a:extLst>
              <a:ext uri="{FF2B5EF4-FFF2-40B4-BE49-F238E27FC236}">
                <a16:creationId xmlns:a16="http://schemas.microsoft.com/office/drawing/2014/main" id="{5676C888-31EA-0EC5-BA63-3CA3CF3E948E}"/>
              </a:ext>
            </a:extLst>
          </p:cNvPr>
          <p:cNvSpPr/>
          <p:nvPr/>
        </p:nvSpPr>
        <p:spPr>
          <a:xfrm>
            <a:off x="6216157" y="959018"/>
            <a:ext cx="371508" cy="195531"/>
          </a:xfrm>
          <a:prstGeom prst="leftRightArrow">
            <a:avLst/>
          </a:prstGeom>
          <a:gradFill flip="none" rotWithShape="1">
            <a:gsLst>
              <a:gs pos="0">
                <a:srgbClr val="ED7D31">
                  <a:lumMod val="75000"/>
                </a:srgbClr>
              </a:gs>
              <a:gs pos="100000">
                <a:srgbClr val="00B050"/>
              </a:gs>
            </a:gsLst>
            <a:lin ang="0" scaled="1"/>
            <a:tileRect/>
          </a:gradFill>
          <a:ln w="12700" cap="flat" cmpd="sng" algn="ctr">
            <a:gradFill flip="none" rotWithShape="1">
              <a:gsLst>
                <a:gs pos="0">
                  <a:srgbClr val="ED7D31">
                    <a:lumMod val="75000"/>
                  </a:srgbClr>
                </a:gs>
                <a:gs pos="100000">
                  <a:srgbClr val="00B050"/>
                </a:gs>
              </a:gsLst>
              <a:lin ang="0" scaled="1"/>
              <a:tileRect/>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Left-Right Arrow 94">
            <a:extLst>
              <a:ext uri="{FF2B5EF4-FFF2-40B4-BE49-F238E27FC236}">
                <a16:creationId xmlns:a16="http://schemas.microsoft.com/office/drawing/2014/main" id="{6D43CBAA-361D-E578-FEA2-A9D6B8D47B00}"/>
              </a:ext>
            </a:extLst>
          </p:cNvPr>
          <p:cNvSpPr/>
          <p:nvPr/>
        </p:nvSpPr>
        <p:spPr>
          <a:xfrm>
            <a:off x="6216157" y="2243038"/>
            <a:ext cx="371508" cy="195531"/>
          </a:xfrm>
          <a:prstGeom prst="leftRightArrow">
            <a:avLst/>
          </a:prstGeom>
          <a:gradFill flip="none" rotWithShape="1">
            <a:gsLst>
              <a:gs pos="0">
                <a:srgbClr val="ED7D31">
                  <a:lumMod val="75000"/>
                </a:srgbClr>
              </a:gs>
              <a:gs pos="100000">
                <a:srgbClr val="00B050"/>
              </a:gs>
            </a:gsLst>
            <a:lin ang="0" scaled="1"/>
            <a:tileRect/>
          </a:gradFill>
          <a:ln w="12700" cap="flat" cmpd="sng" algn="ctr">
            <a:gradFill flip="none" rotWithShape="1">
              <a:gsLst>
                <a:gs pos="0">
                  <a:srgbClr val="ED7D31">
                    <a:lumMod val="75000"/>
                    <a:alpha val="99000"/>
                  </a:srgbClr>
                </a:gs>
                <a:gs pos="100000">
                  <a:srgbClr val="00B050"/>
                </a:gs>
              </a:gsLst>
              <a:lin ang="0" scaled="1"/>
              <a:tileRect/>
            </a:gra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95">
            <a:extLst>
              <a:ext uri="{FF2B5EF4-FFF2-40B4-BE49-F238E27FC236}">
                <a16:creationId xmlns:a16="http://schemas.microsoft.com/office/drawing/2014/main" id="{F7875F83-D89E-EA57-164D-E42AE17DDEC2}"/>
              </a:ext>
            </a:extLst>
          </p:cNvPr>
          <p:cNvSpPr txBox="1"/>
          <p:nvPr/>
        </p:nvSpPr>
        <p:spPr>
          <a:xfrm rot="16200000">
            <a:off x="5736354" y="1451402"/>
            <a:ext cx="1272470" cy="493340"/>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gradFill>
                  <a:gsLst>
                    <a:gs pos="0">
                      <a:srgbClr val="ED7D31">
                        <a:lumMod val="75000"/>
                      </a:srgbClr>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Electrical signal</a:t>
            </a:r>
          </a:p>
          <a:p>
            <a:pPr algn="ctr" defTabSz="248305" eaLnBrk="1" fontAlgn="auto" hangingPunct="1">
              <a:spcBef>
                <a:spcPts val="0"/>
              </a:spcBef>
              <a:spcAft>
                <a:spcPts val="0"/>
              </a:spcAft>
            </a:pPr>
            <a:r>
              <a:rPr lang="en-US" sz="1303" b="1" dirty="0">
                <a:gradFill>
                  <a:gsLst>
                    <a:gs pos="0">
                      <a:srgbClr val="ED7D31">
                        <a:lumMod val="75000"/>
                      </a:srgbClr>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(Analog/Digital)</a:t>
            </a:r>
            <a:endParaRPr lang="de-CH" sz="1303" b="1" dirty="0">
              <a:gradFill>
                <a:gsLst>
                  <a:gs pos="0">
                    <a:srgbClr val="ED7D31">
                      <a:lumMod val="75000"/>
                    </a:srgbClr>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endParaRPr>
          </a:p>
        </p:txBody>
      </p:sp>
      <mc:AlternateContent xmlns:mc="http://schemas.openxmlformats.org/markup-compatibility/2006" xmlns:a14="http://schemas.microsoft.com/office/drawing/2010/main">
        <mc:Choice Requires="a14">
          <p:sp>
            <p:nvSpPr>
              <p:cNvPr id="28" name="TextBox 96">
                <a:extLst>
                  <a:ext uri="{FF2B5EF4-FFF2-40B4-BE49-F238E27FC236}">
                    <a16:creationId xmlns:a16="http://schemas.microsoft.com/office/drawing/2014/main" id="{EA577694-E6EF-021D-CA3A-6D225EBF3DA1}"/>
                  </a:ext>
                </a:extLst>
              </p:cNvPr>
              <p:cNvSpPr txBox="1"/>
              <p:nvPr/>
            </p:nvSpPr>
            <p:spPr>
              <a:xfrm>
                <a:off x="1818063" y="2276360"/>
                <a:ext cx="193964" cy="162930"/>
              </a:xfrm>
              <a:prstGeom prst="rect">
                <a:avLst/>
              </a:prstGeom>
              <a:noFill/>
            </p:spPr>
            <p:txBody>
              <a:bodyPr wrap="none" lIns="0" tIns="0" rIns="0" bIns="0" rtlCol="0">
                <a:spAutoFit/>
              </a:bodyPr>
              <a:lstStyle/>
              <a:p>
                <a:pPr defTabSz="248305"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de-CH" sz="978" b="1" i="1">
                          <a:solidFill>
                            <a:srgbClr val="FF0000"/>
                          </a:solidFill>
                          <a:effectLst>
                            <a:outerShdw blurRad="38100" dist="38100" dir="2700000" algn="tl">
                              <a:srgbClr val="000000">
                                <a:alpha val="43137"/>
                              </a:srgbClr>
                            </a:outerShdw>
                          </a:effectLst>
                          <a:latin typeface="Cambria Math" panose="02040503050406030204" pitchFamily="18" charset="0"/>
                          <a:ea typeface="+mn-ea"/>
                          <a:cs typeface="+mn-cs"/>
                        </a:rPr>
                        <m:t>①</m:t>
                      </m:r>
                    </m:oMath>
                  </m:oMathPara>
                </a14:m>
                <a:endParaRPr lang="de-CH" sz="978" b="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endParaRPr>
              </a:p>
            </p:txBody>
          </p:sp>
        </mc:Choice>
        <mc:Fallback xmlns="">
          <p:sp>
            <p:nvSpPr>
              <p:cNvPr id="28" name="TextBox 96">
                <a:extLst>
                  <a:ext uri="{FF2B5EF4-FFF2-40B4-BE49-F238E27FC236}">
                    <a16:creationId xmlns:a16="http://schemas.microsoft.com/office/drawing/2014/main" id="{EA577694-E6EF-021D-CA3A-6D225EBF3DA1}"/>
                  </a:ext>
                </a:extLst>
              </p:cNvPr>
              <p:cNvSpPr txBox="1">
                <a:spLocks noRot="1" noChangeAspect="1" noMove="1" noResize="1" noEditPoints="1" noAdjustHandles="1" noChangeArrowheads="1" noChangeShapeType="1" noTextEdit="1"/>
              </p:cNvSpPr>
              <p:nvPr/>
            </p:nvSpPr>
            <p:spPr>
              <a:xfrm>
                <a:off x="1818063" y="2276360"/>
                <a:ext cx="193964" cy="162930"/>
              </a:xfrm>
              <a:prstGeom prst="rect">
                <a:avLst/>
              </a:prstGeom>
              <a:blipFill>
                <a:blip r:embed="rId5"/>
                <a:stretch>
                  <a:fillRect l="-34375" t="-22222" r="-40625" b="-51852"/>
                </a:stretch>
              </a:blipFill>
            </p:spPr>
            <p:txBody>
              <a:bodyPr/>
              <a:lstStyle/>
              <a:p>
                <a:r>
                  <a:rPr lang="it-CH">
                    <a:noFill/>
                  </a:rPr>
                  <a:t> </a:t>
                </a:r>
              </a:p>
            </p:txBody>
          </p:sp>
        </mc:Fallback>
      </mc:AlternateContent>
      <p:grpSp>
        <p:nvGrpSpPr>
          <p:cNvPr id="29" name="Gruppo 28">
            <a:extLst>
              <a:ext uri="{FF2B5EF4-FFF2-40B4-BE49-F238E27FC236}">
                <a16:creationId xmlns:a16="http://schemas.microsoft.com/office/drawing/2014/main" id="{F3B0D2B9-3D03-645C-8616-4BAA1DFA2E12}"/>
              </a:ext>
            </a:extLst>
          </p:cNvPr>
          <p:cNvGrpSpPr/>
          <p:nvPr/>
        </p:nvGrpSpPr>
        <p:grpSpPr>
          <a:xfrm>
            <a:off x="2608200" y="876092"/>
            <a:ext cx="1534873" cy="1598414"/>
            <a:chOff x="2608200" y="2258709"/>
            <a:chExt cx="1534873" cy="1598414"/>
          </a:xfrm>
        </p:grpSpPr>
        <p:sp>
          <p:nvSpPr>
            <p:cNvPr id="30" name="Rounded Rectangle 67">
              <a:extLst>
                <a:ext uri="{FF2B5EF4-FFF2-40B4-BE49-F238E27FC236}">
                  <a16:creationId xmlns:a16="http://schemas.microsoft.com/office/drawing/2014/main" id="{F81AED7A-504F-4CEE-2BBA-E6EA8F0261DB}"/>
                </a:ext>
              </a:extLst>
            </p:cNvPr>
            <p:cNvSpPr/>
            <p:nvPr/>
          </p:nvSpPr>
          <p:spPr>
            <a:xfrm>
              <a:off x="2608200" y="2258709"/>
              <a:ext cx="1534873" cy="1598414"/>
            </a:xfrm>
            <a:prstGeom prst="roundRect">
              <a:avLst>
                <a:gd name="adj" fmla="val 9302"/>
              </a:avLst>
            </a:prstGeom>
            <a:solidFill>
              <a:sysClr val="window" lastClr="FFFFFF"/>
            </a:solidFill>
            <a:ln w="57150" cap="flat" cmpd="sng" algn="ctr">
              <a:solidFill>
                <a:srgbClr val="00B0F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68">
              <a:extLst>
                <a:ext uri="{FF2B5EF4-FFF2-40B4-BE49-F238E27FC236}">
                  <a16:creationId xmlns:a16="http://schemas.microsoft.com/office/drawing/2014/main" id="{60B47FA0-F8C8-4E3D-61D1-C46919DEA736}"/>
                </a:ext>
              </a:extLst>
            </p:cNvPr>
            <p:cNvSpPr txBox="1"/>
            <p:nvPr/>
          </p:nvSpPr>
          <p:spPr>
            <a:xfrm>
              <a:off x="2608200" y="2284618"/>
              <a:ext cx="1534873" cy="307777"/>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rPr>
                <a:t>Sensor</a:t>
              </a:r>
              <a:endParaRPr kumimoji="0" lang="de-CH" sz="14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endParaRPr>
            </a:p>
          </p:txBody>
        </p:sp>
        <p:sp>
          <p:nvSpPr>
            <p:cNvPr id="32" name="Rectangle 59">
              <a:extLst>
                <a:ext uri="{FF2B5EF4-FFF2-40B4-BE49-F238E27FC236}">
                  <a16:creationId xmlns:a16="http://schemas.microsoft.com/office/drawing/2014/main" id="{FA5197E4-BE48-2250-0B7A-09DF2D48BC5E}"/>
                </a:ext>
              </a:extLst>
            </p:cNvPr>
            <p:cNvSpPr/>
            <p:nvPr/>
          </p:nvSpPr>
          <p:spPr>
            <a:xfrm rot="19449596">
              <a:off x="2868116" y="2597432"/>
              <a:ext cx="767223" cy="830655"/>
            </a:xfrm>
            <a:prstGeom prst="rect">
              <a:avLst/>
            </a:prstGeom>
            <a:gradFill flip="none" rotWithShape="1">
              <a:gsLst>
                <a:gs pos="90000">
                  <a:srgbClr val="EF03B7"/>
                </a:gs>
                <a:gs pos="80000">
                  <a:srgbClr val="02AFEF"/>
                </a:gs>
                <a:gs pos="70000">
                  <a:srgbClr val="02D9F0"/>
                </a:gs>
                <a:gs pos="55000">
                  <a:srgbClr val="41EF03"/>
                </a:gs>
                <a:gs pos="35000">
                  <a:srgbClr val="ACF101"/>
                </a:gs>
                <a:gs pos="27000">
                  <a:srgbClr val="FCEA04"/>
                </a:gs>
                <a:gs pos="20000">
                  <a:srgbClr val="EFB205"/>
                </a:gs>
                <a:gs pos="10000">
                  <a:srgbClr val="CA870E"/>
                </a:gs>
                <a:gs pos="0">
                  <a:srgbClr val="FF0000"/>
                </a:gs>
                <a:gs pos="100000">
                  <a:srgbClr val="EF0156"/>
                </a:gs>
              </a:gsLst>
              <a:lin ang="2700000" scaled="1"/>
              <a:tileRect/>
            </a:gradFill>
            <a:ln w="12700" cap="flat" cmpd="sng" algn="ctr">
              <a:noFill/>
              <a:prstDash val="solid"/>
              <a:miter lim="800000"/>
            </a:ln>
            <a:effectLst/>
            <a:scene3d>
              <a:camera prst="isometricOffAxis1Top">
                <a:rot lat="19200000" lon="21594000" rev="20400000"/>
              </a:camera>
              <a:lightRig rig="soft" dir="t"/>
            </a:scene3d>
            <a:sp3d prstMaterial="plastic">
              <a:bevelT w="88900" h="88900" prst="coolSlant"/>
            </a:sp3d>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66">
              <a:extLst>
                <a:ext uri="{FF2B5EF4-FFF2-40B4-BE49-F238E27FC236}">
                  <a16:creationId xmlns:a16="http://schemas.microsoft.com/office/drawing/2014/main" id="{1ADCAA21-5C8B-B5DE-34DD-173BCE156F31}"/>
                </a:ext>
              </a:extLst>
            </p:cNvPr>
            <p:cNvSpPr txBox="1"/>
            <p:nvPr/>
          </p:nvSpPr>
          <p:spPr>
            <a:xfrm rot="20647057">
              <a:off x="2759496" y="3312039"/>
              <a:ext cx="1380336" cy="461665"/>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gradFill flip="none" rotWithShape="1">
                    <a:gsLst>
                      <a:gs pos="80000">
                        <a:srgbClr val="F4AAFA"/>
                      </a:gs>
                      <a:gs pos="70000">
                        <a:srgbClr val="02D9F0"/>
                      </a:gs>
                      <a:gs pos="35000">
                        <a:srgbClr val="ACF101"/>
                      </a:gs>
                      <a:gs pos="27000">
                        <a:srgbClr val="FCF604"/>
                      </a:gs>
                      <a:gs pos="20000">
                        <a:srgbClr val="EFB205"/>
                      </a:gs>
                      <a:gs pos="10000">
                        <a:srgbClr val="CA870E"/>
                      </a:gs>
                      <a:gs pos="0">
                        <a:srgbClr val="FF0000"/>
                      </a:gs>
                      <a:gs pos="55000">
                        <a:srgbClr val="41EF03"/>
                      </a:gs>
                      <a:gs pos="90000">
                        <a:srgbClr val="EF03B7"/>
                      </a:gs>
                      <a:gs pos="100000">
                        <a:srgbClr val="EF0156"/>
                      </a:gs>
                    </a:gsLst>
                    <a:lin ang="0" scaled="1"/>
                    <a:tileRect/>
                  </a:gradFill>
                  <a:effectLst>
                    <a:outerShdw blurRad="38100" dist="38100" dir="2700000" algn="tl">
                      <a:srgbClr val="000000">
                        <a:alpha val="43137"/>
                      </a:srgbClr>
                    </a:outerShdw>
                  </a:effectLst>
                  <a:uLnTx/>
                  <a:uFillTx/>
                  <a:latin typeface="+mj-lt"/>
                  <a:ea typeface="+mn-ea"/>
                  <a:cs typeface="+mn-cs"/>
                </a:rPr>
                <a:t>X-ray (“light”) sensor</a:t>
              </a:r>
              <a:endParaRPr kumimoji="0" lang="de-CH" sz="1200" b="1" i="0" u="none" strike="noStrike" kern="0" cap="none" spc="0" normalizeH="0" baseline="0" noProof="0" dirty="0">
                <a:ln>
                  <a:noFill/>
                </a:ln>
                <a:gradFill flip="none" rotWithShape="1">
                  <a:gsLst>
                    <a:gs pos="80000">
                      <a:srgbClr val="F4AAFA"/>
                    </a:gs>
                    <a:gs pos="70000">
                      <a:srgbClr val="02D9F0"/>
                    </a:gs>
                    <a:gs pos="35000">
                      <a:srgbClr val="ACF101"/>
                    </a:gs>
                    <a:gs pos="27000">
                      <a:srgbClr val="FCF604"/>
                    </a:gs>
                    <a:gs pos="20000">
                      <a:srgbClr val="EFB205"/>
                    </a:gs>
                    <a:gs pos="10000">
                      <a:srgbClr val="CA870E"/>
                    </a:gs>
                    <a:gs pos="0">
                      <a:srgbClr val="FF0000"/>
                    </a:gs>
                    <a:gs pos="55000">
                      <a:srgbClr val="41EF03"/>
                    </a:gs>
                    <a:gs pos="90000">
                      <a:srgbClr val="EF03B7"/>
                    </a:gs>
                    <a:gs pos="100000">
                      <a:srgbClr val="EF0156"/>
                    </a:gs>
                  </a:gsLst>
                  <a:lin ang="0" scaled="1"/>
                  <a:tileRect/>
                </a:gradFill>
                <a:effectLst>
                  <a:outerShdw blurRad="38100" dist="38100" dir="2700000" algn="tl">
                    <a:srgbClr val="000000">
                      <a:alpha val="43137"/>
                    </a:srgbClr>
                  </a:outerShdw>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34" name="TextBox 98">
                  <a:extLst>
                    <a:ext uri="{FF2B5EF4-FFF2-40B4-BE49-F238E27FC236}">
                      <a16:creationId xmlns:a16="http://schemas.microsoft.com/office/drawing/2014/main" id="{7D428646-8CE1-BCD7-4889-72C7A8667E09}"/>
                    </a:ext>
                  </a:extLst>
                </p:cNvPr>
                <p:cNvSpPr txBox="1"/>
                <p:nvPr/>
              </p:nvSpPr>
              <p:spPr>
                <a:xfrm>
                  <a:off x="3915791" y="3644944"/>
                  <a:ext cx="195566" cy="162930"/>
                </a:xfrm>
                <a:prstGeom prst="rect">
                  <a:avLst/>
                </a:prstGeom>
                <a:noFill/>
              </p:spPr>
              <p:txBody>
                <a:bodyPr wrap="none" lIns="0" tIns="0" rIns="0" bIns="0" rtlCol="0">
                  <a:spAutoFit/>
                </a:bodyPr>
                <a:lstStyle/>
                <a:p>
                  <a:pPr marL="0" marR="0" lvl="0" indent="0" defTabSz="248305"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CH" sz="978" b="1" i="0" u="none" strike="noStrike" kern="0" cap="none" spc="0" normalizeH="0" baseline="0" noProof="0" smtClean="0">
                            <a:ln>
                              <a:noFill/>
                            </a:ln>
                            <a:solidFill>
                              <a:srgbClr val="0070C0"/>
                            </a:solidFill>
                            <a:effectLst>
                              <a:outerShdw blurRad="38100" dist="38100" dir="2700000" algn="tl">
                                <a:srgbClr val="000000">
                                  <a:alpha val="43137"/>
                                </a:srgbClr>
                              </a:outerShdw>
                            </a:effectLst>
                            <a:uLnTx/>
                            <a:uFillTx/>
                            <a:latin typeface="Cambria Math" panose="02040503050406030204" pitchFamily="18" charset="0"/>
                            <a:ea typeface="+mn-ea"/>
                            <a:cs typeface="+mn-cs"/>
                          </a:rPr>
                          <m:t>②</m:t>
                        </m:r>
                      </m:oMath>
                    </m:oMathPara>
                  </a14:m>
                  <a:endParaRPr kumimoji="0" lang="de-CH" sz="978"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14" name="TextBox 98">
                  <a:extLst>
                    <a:ext uri="{FF2B5EF4-FFF2-40B4-BE49-F238E27FC236}">
                      <a16:creationId xmlns:a16="http://schemas.microsoft.com/office/drawing/2014/main" id="{555B420E-7636-9336-CFFF-BC060D14094A}"/>
                    </a:ext>
                  </a:extLst>
                </p:cNvPr>
                <p:cNvSpPr txBox="1">
                  <a:spLocks noRot="1" noChangeAspect="1" noMove="1" noResize="1" noEditPoints="1" noAdjustHandles="1" noChangeArrowheads="1" noChangeShapeType="1" noTextEdit="1"/>
                </p:cNvSpPr>
                <p:nvPr/>
              </p:nvSpPr>
              <p:spPr>
                <a:xfrm>
                  <a:off x="3915791" y="3644944"/>
                  <a:ext cx="195566" cy="162930"/>
                </a:xfrm>
                <a:prstGeom prst="rect">
                  <a:avLst/>
                </a:prstGeom>
                <a:blipFill>
                  <a:blip r:embed="rId6"/>
                  <a:stretch>
                    <a:fillRect l="-34375" t="-18519" r="-40625" b="-55556"/>
                  </a:stretch>
                </a:blipFill>
              </p:spPr>
              <p:txBody>
                <a:bodyPr/>
                <a:lstStyle/>
                <a:p>
                  <a:r>
                    <a:rPr lang="it-CH">
                      <a:noFill/>
                    </a:rPr>
                    <a:t> </a:t>
                  </a:r>
                </a:p>
              </p:txBody>
            </p:sp>
          </mc:Fallback>
        </mc:AlternateContent>
      </p:grpSp>
      <mc:AlternateContent xmlns:mc="http://schemas.openxmlformats.org/markup-compatibility/2006" xmlns:a14="http://schemas.microsoft.com/office/drawing/2010/main">
        <mc:Choice Requires="a14">
          <p:sp>
            <p:nvSpPr>
              <p:cNvPr id="35" name="TextBox 99">
                <a:extLst>
                  <a:ext uri="{FF2B5EF4-FFF2-40B4-BE49-F238E27FC236}">
                    <a16:creationId xmlns:a16="http://schemas.microsoft.com/office/drawing/2014/main" id="{64A9FFB4-95D5-EB2C-BB64-4860137A9EF8}"/>
                  </a:ext>
                </a:extLst>
              </p:cNvPr>
              <p:cNvSpPr txBox="1"/>
              <p:nvPr/>
            </p:nvSpPr>
            <p:spPr>
              <a:xfrm>
                <a:off x="11842736" y="2262327"/>
                <a:ext cx="195566" cy="162930"/>
              </a:xfrm>
              <a:prstGeom prst="rect">
                <a:avLst/>
              </a:prstGeom>
              <a:noFill/>
            </p:spPr>
            <p:txBody>
              <a:bodyPr wrap="none" lIns="0" tIns="0" rIns="0" bIns="0" rtlCol="0">
                <a:spAutoFit/>
              </a:bodyPr>
              <a:lstStyle/>
              <a:p>
                <a:pPr defTabSz="248305"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de-CH" sz="978" b="1" i="1">
                          <a:solidFill>
                            <a:prstClr val="black"/>
                          </a:solidFill>
                          <a:effectLst>
                            <a:outerShdw blurRad="38100" dist="38100" dir="2700000" algn="tl">
                              <a:srgbClr val="000000">
                                <a:alpha val="43137"/>
                              </a:srgbClr>
                            </a:outerShdw>
                          </a:effectLst>
                          <a:latin typeface="Cambria Math" panose="02040503050406030204" pitchFamily="18" charset="0"/>
                          <a:ea typeface="+mn-ea"/>
                          <a:cs typeface="+mn-cs"/>
                        </a:rPr>
                        <m:t>⑤</m:t>
                      </m:r>
                    </m:oMath>
                  </m:oMathPara>
                </a14:m>
                <a:endParaRPr lang="de-CH" sz="978" b="1"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mc:Choice>
        <mc:Fallback xmlns="">
          <p:sp>
            <p:nvSpPr>
              <p:cNvPr id="35" name="TextBox 99">
                <a:extLst>
                  <a:ext uri="{FF2B5EF4-FFF2-40B4-BE49-F238E27FC236}">
                    <a16:creationId xmlns:a16="http://schemas.microsoft.com/office/drawing/2014/main" id="{64A9FFB4-95D5-EB2C-BB64-4860137A9EF8}"/>
                  </a:ext>
                </a:extLst>
              </p:cNvPr>
              <p:cNvSpPr txBox="1">
                <a:spLocks noRot="1" noChangeAspect="1" noMove="1" noResize="1" noEditPoints="1" noAdjustHandles="1" noChangeArrowheads="1" noChangeShapeType="1" noTextEdit="1"/>
              </p:cNvSpPr>
              <p:nvPr/>
            </p:nvSpPr>
            <p:spPr>
              <a:xfrm>
                <a:off x="11842736" y="2262327"/>
                <a:ext cx="195566" cy="162930"/>
              </a:xfrm>
              <a:prstGeom prst="rect">
                <a:avLst/>
              </a:prstGeom>
              <a:blipFill>
                <a:blip r:embed="rId7"/>
                <a:stretch>
                  <a:fillRect l="-34375" t="-18519" r="-37500" b="-55556"/>
                </a:stretch>
              </a:blipFill>
            </p:spPr>
            <p:txBody>
              <a:bodyPr/>
              <a:lstStyle/>
              <a:p>
                <a:r>
                  <a:rPr lang="it-CH">
                    <a:noFill/>
                  </a:rPr>
                  <a:t> </a:t>
                </a:r>
              </a:p>
            </p:txBody>
          </p:sp>
        </mc:Fallback>
      </mc:AlternateContent>
      <p:grpSp>
        <p:nvGrpSpPr>
          <p:cNvPr id="36" name="Gruppo 35">
            <a:extLst>
              <a:ext uri="{FF2B5EF4-FFF2-40B4-BE49-F238E27FC236}">
                <a16:creationId xmlns:a16="http://schemas.microsoft.com/office/drawing/2014/main" id="{41F81208-1EC5-67F3-43BE-047C536EEC9B}"/>
              </a:ext>
            </a:extLst>
          </p:cNvPr>
          <p:cNvGrpSpPr/>
          <p:nvPr/>
        </p:nvGrpSpPr>
        <p:grpSpPr>
          <a:xfrm>
            <a:off x="4635202" y="882121"/>
            <a:ext cx="1600949" cy="1599525"/>
            <a:chOff x="4635202" y="2264738"/>
            <a:chExt cx="1600949" cy="1599525"/>
          </a:xfrm>
        </p:grpSpPr>
        <p:sp>
          <p:nvSpPr>
            <p:cNvPr id="37" name="Rounded Rectangle 74">
              <a:extLst>
                <a:ext uri="{FF2B5EF4-FFF2-40B4-BE49-F238E27FC236}">
                  <a16:creationId xmlns:a16="http://schemas.microsoft.com/office/drawing/2014/main" id="{7FBAFA09-A303-CAA6-114D-268B86E04B5A}"/>
                </a:ext>
              </a:extLst>
            </p:cNvPr>
            <p:cNvSpPr/>
            <p:nvPr/>
          </p:nvSpPr>
          <p:spPr>
            <a:xfrm>
              <a:off x="4636779" y="2264738"/>
              <a:ext cx="1534873" cy="1598414"/>
            </a:xfrm>
            <a:prstGeom prst="roundRect">
              <a:avLst>
                <a:gd name="adj" fmla="val 9302"/>
              </a:avLst>
            </a:prstGeom>
            <a:solidFill>
              <a:sysClr val="window" lastClr="FFFFFF"/>
            </a:solidFill>
            <a:ln w="57150" cap="flat" cmpd="sng" algn="ctr">
              <a:solidFill>
                <a:srgbClr val="C55A11"/>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8" name="Picture 73">
              <a:extLst>
                <a:ext uri="{FF2B5EF4-FFF2-40B4-BE49-F238E27FC236}">
                  <a16:creationId xmlns:a16="http://schemas.microsoft.com/office/drawing/2014/main" id="{52E1483E-20AB-AA41-F3EC-86E40C88ACFB}"/>
                </a:ext>
              </a:extLst>
            </p:cNvPr>
            <p:cNvPicPr>
              <a:picLocks noChangeAspect="1"/>
            </p:cNvPicPr>
            <p:nvPr/>
          </p:nvPicPr>
          <p:blipFill>
            <a:blip r:embed="rId8"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4807356" y="2533106"/>
              <a:ext cx="1224522" cy="1324014"/>
            </a:xfrm>
            <a:prstGeom prst="rect">
              <a:avLst/>
            </a:prstGeom>
          </p:spPr>
        </p:pic>
        <p:sp>
          <p:nvSpPr>
            <p:cNvPr id="39" name="TextBox 75">
              <a:extLst>
                <a:ext uri="{FF2B5EF4-FFF2-40B4-BE49-F238E27FC236}">
                  <a16:creationId xmlns:a16="http://schemas.microsoft.com/office/drawing/2014/main" id="{FE5C2BA0-5F20-F042-8A82-16263722E32C}"/>
                </a:ext>
              </a:extLst>
            </p:cNvPr>
            <p:cNvSpPr txBox="1"/>
            <p:nvPr/>
          </p:nvSpPr>
          <p:spPr>
            <a:xfrm>
              <a:off x="4635202" y="2268932"/>
              <a:ext cx="1534873" cy="307777"/>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mj-lt"/>
                  <a:ea typeface="+mn-ea"/>
                  <a:cs typeface="+mn-cs"/>
                </a:rPr>
                <a:t>Readout Chip</a:t>
              </a:r>
              <a:endParaRPr kumimoji="0" lang="de-CH" sz="1400" b="1" i="0" u="none" strike="noStrike" kern="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mj-lt"/>
                <a:ea typeface="+mn-ea"/>
                <a:cs typeface="+mn-cs"/>
              </a:endParaRPr>
            </a:p>
          </p:txBody>
        </p:sp>
        <p:sp>
          <p:nvSpPr>
            <p:cNvPr id="40" name="TextBox 77">
              <a:extLst>
                <a:ext uri="{FF2B5EF4-FFF2-40B4-BE49-F238E27FC236}">
                  <a16:creationId xmlns:a16="http://schemas.microsoft.com/office/drawing/2014/main" id="{BE72E552-CFF0-0847-2AD6-D5032BECEE66}"/>
                </a:ext>
              </a:extLst>
            </p:cNvPr>
            <p:cNvSpPr txBox="1"/>
            <p:nvPr/>
          </p:nvSpPr>
          <p:spPr>
            <a:xfrm>
              <a:off x="4909485" y="2979000"/>
              <a:ext cx="998118" cy="276999"/>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ASIC</a:t>
              </a:r>
              <a:endParaRPr kumimoji="0" lang="de-CH"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41" name="Rectangle 101">
                  <a:extLst>
                    <a:ext uri="{FF2B5EF4-FFF2-40B4-BE49-F238E27FC236}">
                      <a16:creationId xmlns:a16="http://schemas.microsoft.com/office/drawing/2014/main" id="{5E6C5049-23D3-34C9-9F73-36994D4D20FE}"/>
                    </a:ext>
                  </a:extLst>
                </p:cNvPr>
                <p:cNvSpPr/>
                <p:nvPr/>
              </p:nvSpPr>
              <p:spPr>
                <a:xfrm>
                  <a:off x="5855919" y="3609000"/>
                  <a:ext cx="380232" cy="255263"/>
                </a:xfrm>
                <a:prstGeom prst="rect">
                  <a:avLst/>
                </a:prstGeom>
              </p:spPr>
              <p:txBody>
                <a:bodyPr wrap="none">
                  <a:spAutoFit/>
                </a:bodyPr>
                <a:lstStyle/>
                <a:p>
                  <a:pPr marL="0" marR="0" lvl="0" indent="0" defTabSz="248305"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CH" sz="978" b="1" i="1" u="none" strike="noStrike" kern="0" cap="none" spc="0" normalizeH="0" baseline="0" noProof="0" smtClean="0">
                            <a:ln>
                              <a:noFill/>
                            </a:ln>
                            <a:solidFill>
                              <a:srgbClr val="ED7D31">
                                <a:lumMod val="75000"/>
                              </a:srgbClr>
                            </a:solidFill>
                            <a:effectLst>
                              <a:outerShdw blurRad="38100" dist="38100" dir="2700000" algn="tl">
                                <a:srgbClr val="000000">
                                  <a:alpha val="43137"/>
                                </a:srgbClr>
                              </a:outerShdw>
                            </a:effectLst>
                            <a:uLnTx/>
                            <a:uFillTx/>
                            <a:latin typeface="Cambria Math" panose="02040503050406030204" pitchFamily="18" charset="0"/>
                            <a:ea typeface="+mn-ea"/>
                            <a:cs typeface="+mn-cs"/>
                          </a:rPr>
                          <m:t>③</m:t>
                        </m:r>
                      </m:oMath>
                    </m:oMathPara>
                  </a14:m>
                  <a:endParaRPr kumimoji="0" lang="de-CH" sz="978" b="1" i="0" u="none" strike="noStrike" kern="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21" name="Rectangle 101">
                  <a:extLst>
                    <a:ext uri="{FF2B5EF4-FFF2-40B4-BE49-F238E27FC236}">
                      <a16:creationId xmlns:a16="http://schemas.microsoft.com/office/drawing/2014/main" id="{67E123B9-DB18-51ED-FAA2-27D869910E89}"/>
                    </a:ext>
                  </a:extLst>
                </p:cNvPr>
                <p:cNvSpPr>
                  <a:spLocks noRot="1" noChangeAspect="1" noMove="1" noResize="1" noEditPoints="1" noAdjustHandles="1" noChangeArrowheads="1" noChangeShapeType="1" noTextEdit="1"/>
                </p:cNvSpPr>
                <p:nvPr/>
              </p:nvSpPr>
              <p:spPr>
                <a:xfrm>
                  <a:off x="5855919" y="3609000"/>
                  <a:ext cx="380232" cy="255263"/>
                </a:xfrm>
                <a:prstGeom prst="rect">
                  <a:avLst/>
                </a:prstGeom>
                <a:blipFill>
                  <a:blip r:embed="rId9"/>
                  <a:stretch>
                    <a:fillRect b="-16667"/>
                  </a:stretch>
                </a:blipFill>
              </p:spPr>
              <p:txBody>
                <a:bodyPr/>
                <a:lstStyle/>
                <a:p>
                  <a:r>
                    <a:rPr lang="it-CH">
                      <a:noFill/>
                    </a:rPr>
                    <a:t> </a:t>
                  </a:r>
                </a:p>
              </p:txBody>
            </p:sp>
          </mc:Fallback>
        </mc:AlternateContent>
      </p:grpSp>
      <p:sp>
        <p:nvSpPr>
          <p:cNvPr id="42" name="TextBox 111">
            <a:extLst>
              <a:ext uri="{FF2B5EF4-FFF2-40B4-BE49-F238E27FC236}">
                <a16:creationId xmlns:a16="http://schemas.microsoft.com/office/drawing/2014/main" id="{D5863D19-4130-465E-0D35-D21A40D310C8}"/>
              </a:ext>
            </a:extLst>
          </p:cNvPr>
          <p:cNvSpPr txBox="1"/>
          <p:nvPr/>
        </p:nvSpPr>
        <p:spPr>
          <a:xfrm>
            <a:off x="9740033" y="868025"/>
            <a:ext cx="2319446" cy="307777"/>
          </a:xfrm>
          <a:prstGeom prst="rect">
            <a:avLst/>
          </a:prstGeom>
          <a:noFill/>
        </p:spPr>
        <p:txBody>
          <a:bodyPr wrap="square" rtlCol="0">
            <a:spAutoFit/>
          </a:bodyPr>
          <a:lstStyle/>
          <a:p>
            <a:pPr algn="ctr" defTabSz="248305" eaLnBrk="1" fontAlgn="auto" hangingPunct="1">
              <a:spcBef>
                <a:spcPts val="0"/>
              </a:spcBef>
              <a:spcAft>
                <a:spcPts val="0"/>
              </a:spcAft>
            </a:pPr>
            <a:r>
              <a:rPr lang="en-US" sz="1400" b="1" dirty="0">
                <a:solidFill>
                  <a:prstClr val="black"/>
                </a:solidFill>
                <a:effectLst>
                  <a:outerShdw blurRad="38100" dist="38100" dir="2700000" algn="tl">
                    <a:srgbClr val="000000">
                      <a:alpha val="43137"/>
                    </a:srgbClr>
                  </a:outerShdw>
                </a:effectLst>
                <a:latin typeface="+mj-lt"/>
                <a:ea typeface="+mn-ea"/>
                <a:cs typeface="+mn-cs"/>
              </a:rPr>
              <a:t>Backend/Real world</a:t>
            </a:r>
            <a:endParaRPr lang="de-CH" sz="1400" b="1" dirty="0">
              <a:solidFill>
                <a:prstClr val="black"/>
              </a:solidFill>
              <a:effectLst>
                <a:outerShdw blurRad="38100" dist="38100" dir="2700000" algn="tl">
                  <a:srgbClr val="000000">
                    <a:alpha val="43137"/>
                  </a:srgbClr>
                </a:outerShdw>
              </a:effectLst>
              <a:latin typeface="+mj-lt"/>
              <a:ea typeface="+mn-ea"/>
              <a:cs typeface="+mn-cs"/>
            </a:endParaRPr>
          </a:p>
        </p:txBody>
      </p:sp>
      <p:sp>
        <p:nvSpPr>
          <p:cNvPr id="43" name="TextBox 112">
            <a:extLst>
              <a:ext uri="{FF2B5EF4-FFF2-40B4-BE49-F238E27FC236}">
                <a16:creationId xmlns:a16="http://schemas.microsoft.com/office/drawing/2014/main" id="{7634353F-9C15-D1F6-AD77-69397A3DCA28}"/>
              </a:ext>
            </a:extLst>
          </p:cNvPr>
          <p:cNvSpPr txBox="1"/>
          <p:nvPr/>
        </p:nvSpPr>
        <p:spPr>
          <a:xfrm rot="16200000">
            <a:off x="9376507" y="1596531"/>
            <a:ext cx="1088980" cy="253916"/>
          </a:xfrm>
          <a:prstGeom prst="rect">
            <a:avLst/>
          </a:prstGeom>
          <a:noFill/>
        </p:spPr>
        <p:txBody>
          <a:bodyPr wrap="square" rtlCol="0">
            <a:spAutoFit/>
          </a:bodyPr>
          <a:lstStyle/>
          <a:p>
            <a:pPr algn="ctr" defTabSz="248305" eaLnBrk="1" fontAlgn="auto" hangingPunct="1">
              <a:spcBef>
                <a:spcPts val="0"/>
              </a:spcBef>
              <a:spcAft>
                <a:spcPts val="0"/>
              </a:spcAft>
            </a:pPr>
            <a:r>
              <a:rPr lang="en-US" sz="1050" b="1" dirty="0">
                <a:solidFill>
                  <a:prstClr val="black"/>
                </a:solidFill>
                <a:effectLst>
                  <a:outerShdw blurRad="38100" dist="38100" dir="2700000" algn="tl">
                    <a:srgbClr val="000000">
                      <a:alpha val="43137"/>
                    </a:srgbClr>
                  </a:outerShdw>
                </a:effectLst>
                <a:latin typeface="+mj-lt"/>
                <a:ea typeface="+mn-ea"/>
                <a:cs typeface="+mn-cs"/>
              </a:rPr>
              <a:t>Data storage</a:t>
            </a:r>
            <a:endParaRPr lang="de-CH" sz="1050" b="1" dirty="0">
              <a:solidFill>
                <a:prstClr val="black"/>
              </a:solidFill>
              <a:effectLst>
                <a:outerShdw blurRad="38100" dist="38100" dir="2700000" algn="tl">
                  <a:srgbClr val="000000">
                    <a:alpha val="43137"/>
                  </a:srgbClr>
                </a:outerShdw>
              </a:effectLst>
              <a:latin typeface="+mj-lt"/>
              <a:ea typeface="+mn-ea"/>
              <a:cs typeface="+mn-cs"/>
            </a:endParaRPr>
          </a:p>
        </p:txBody>
      </p:sp>
      <p:sp>
        <p:nvSpPr>
          <p:cNvPr id="44" name="Flowchart: Multidocument 125">
            <a:extLst>
              <a:ext uri="{FF2B5EF4-FFF2-40B4-BE49-F238E27FC236}">
                <a16:creationId xmlns:a16="http://schemas.microsoft.com/office/drawing/2014/main" id="{DB5ACDC9-F5D2-F964-B22E-B1C8AC25E4DB}"/>
              </a:ext>
            </a:extLst>
          </p:cNvPr>
          <p:cNvSpPr/>
          <p:nvPr/>
        </p:nvSpPr>
        <p:spPr>
          <a:xfrm>
            <a:off x="10908603" y="1567228"/>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TextBox 126">
            <a:extLst>
              <a:ext uri="{FF2B5EF4-FFF2-40B4-BE49-F238E27FC236}">
                <a16:creationId xmlns:a16="http://schemas.microsoft.com/office/drawing/2014/main" id="{B4B08F45-8C50-96B4-BA2C-392B7C1F5B27}"/>
              </a:ext>
            </a:extLst>
          </p:cNvPr>
          <p:cNvSpPr txBox="1"/>
          <p:nvPr/>
        </p:nvSpPr>
        <p:spPr>
          <a:xfrm>
            <a:off x="10842144" y="1355945"/>
            <a:ext cx="773775" cy="246221"/>
          </a:xfrm>
          <a:prstGeom prst="rect">
            <a:avLst/>
          </a:prstGeom>
          <a:noFill/>
        </p:spPr>
        <p:txBody>
          <a:bodyPr wrap="square" rtlCol="0">
            <a:spAutoFit/>
          </a:bodyPr>
          <a:lstStyle/>
          <a:p>
            <a:pPr algn="ctr" defTabSz="248305" eaLnBrk="1" fontAlgn="auto" hangingPunct="1">
              <a:spcBef>
                <a:spcPts val="0"/>
              </a:spcBef>
              <a:spcAft>
                <a:spcPts val="0"/>
              </a:spcAft>
            </a:pPr>
            <a:r>
              <a:rPr lang="en-US" sz="1000" b="1" dirty="0">
                <a:solidFill>
                  <a:srgbClr val="00B0F0"/>
                </a:solidFill>
                <a:effectLst>
                  <a:outerShdw blurRad="38100" dist="38100" dir="2700000" algn="tl">
                    <a:srgbClr val="000000">
                      <a:alpha val="43137"/>
                    </a:srgbClr>
                  </a:outerShdw>
                </a:effectLst>
                <a:latin typeface="+mj-lt"/>
                <a:ea typeface="+mn-ea"/>
                <a:cs typeface="+mn-cs"/>
              </a:rPr>
              <a:t>Software</a:t>
            </a:r>
            <a:endParaRPr lang="de-CH" sz="1000" b="1" dirty="0">
              <a:solidFill>
                <a:srgbClr val="00B0F0"/>
              </a:solidFill>
              <a:effectLst>
                <a:outerShdw blurRad="38100" dist="38100" dir="2700000" algn="tl">
                  <a:srgbClr val="000000">
                    <a:alpha val="43137"/>
                  </a:srgbClr>
                </a:outerShdw>
              </a:effectLst>
              <a:latin typeface="+mj-lt"/>
              <a:ea typeface="+mn-ea"/>
              <a:cs typeface="+mn-cs"/>
            </a:endParaRPr>
          </a:p>
        </p:txBody>
      </p:sp>
      <p:grpSp>
        <p:nvGrpSpPr>
          <p:cNvPr id="46" name="Group 5">
            <a:extLst>
              <a:ext uri="{FF2B5EF4-FFF2-40B4-BE49-F238E27FC236}">
                <a16:creationId xmlns:a16="http://schemas.microsoft.com/office/drawing/2014/main" id="{82C8E247-2632-CFEE-A750-21C99A29A7FC}"/>
              </a:ext>
            </a:extLst>
          </p:cNvPr>
          <p:cNvGrpSpPr/>
          <p:nvPr/>
        </p:nvGrpSpPr>
        <p:grpSpPr>
          <a:xfrm flipH="1">
            <a:off x="9079994" y="859409"/>
            <a:ext cx="519991" cy="1598313"/>
            <a:chOff x="16699282" y="1960488"/>
            <a:chExt cx="957379" cy="2942724"/>
          </a:xfrm>
        </p:grpSpPr>
        <p:sp>
          <p:nvSpPr>
            <p:cNvPr id="47" name="Down Arrow 121">
              <a:extLst>
                <a:ext uri="{FF2B5EF4-FFF2-40B4-BE49-F238E27FC236}">
                  <a16:creationId xmlns:a16="http://schemas.microsoft.com/office/drawing/2014/main" id="{9A1329E1-891F-F5C0-D53D-A4D07390550B}"/>
                </a:ext>
              </a:extLst>
            </p:cNvPr>
            <p:cNvSpPr/>
            <p:nvPr/>
          </p:nvSpPr>
          <p:spPr>
            <a:xfrm rot="5400000" flipV="1">
              <a:off x="17386986" y="1955955"/>
              <a:ext cx="261386" cy="270457"/>
            </a:xfrm>
            <a:prstGeom prst="downArrow">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Down Arrow 122">
              <a:extLst>
                <a:ext uri="{FF2B5EF4-FFF2-40B4-BE49-F238E27FC236}">
                  <a16:creationId xmlns:a16="http://schemas.microsoft.com/office/drawing/2014/main" id="{987737EC-BC00-9B21-AE01-77E268556929}"/>
                </a:ext>
              </a:extLst>
            </p:cNvPr>
            <p:cNvSpPr/>
            <p:nvPr/>
          </p:nvSpPr>
          <p:spPr>
            <a:xfrm rot="16200000" flipV="1">
              <a:off x="16703095" y="1956675"/>
              <a:ext cx="261388" cy="269014"/>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Down Arrow 123">
              <a:extLst>
                <a:ext uri="{FF2B5EF4-FFF2-40B4-BE49-F238E27FC236}">
                  <a16:creationId xmlns:a16="http://schemas.microsoft.com/office/drawing/2014/main" id="{3AFA7BCC-D678-9023-4EB1-C745FE4BF685}"/>
                </a:ext>
              </a:extLst>
            </p:cNvPr>
            <p:cNvSpPr/>
            <p:nvPr/>
          </p:nvSpPr>
          <p:spPr>
            <a:xfrm rot="5400000" flipV="1">
              <a:off x="17390740" y="4637290"/>
              <a:ext cx="261386" cy="270457"/>
            </a:xfrm>
            <a:prstGeom prst="downArrow">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Down Arrow 124">
              <a:extLst>
                <a:ext uri="{FF2B5EF4-FFF2-40B4-BE49-F238E27FC236}">
                  <a16:creationId xmlns:a16="http://schemas.microsoft.com/office/drawing/2014/main" id="{CAB7F19E-B7EA-F7E1-4120-EC8B3926B561}"/>
                </a:ext>
              </a:extLst>
            </p:cNvPr>
            <p:cNvSpPr/>
            <p:nvPr/>
          </p:nvSpPr>
          <p:spPr>
            <a:xfrm rot="16200000" flipV="1">
              <a:off x="16706849" y="4638010"/>
              <a:ext cx="261388" cy="269014"/>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127">
            <a:extLst>
              <a:ext uri="{FF2B5EF4-FFF2-40B4-BE49-F238E27FC236}">
                <a16:creationId xmlns:a16="http://schemas.microsoft.com/office/drawing/2014/main" id="{A7E58838-2A9A-163C-8DB0-B47B062835F0}"/>
              </a:ext>
            </a:extLst>
          </p:cNvPr>
          <p:cNvSpPr txBox="1"/>
          <p:nvPr/>
        </p:nvSpPr>
        <p:spPr>
          <a:xfrm rot="16200000">
            <a:off x="8473695" y="1471551"/>
            <a:ext cx="1940163" cy="415498"/>
          </a:xfrm>
          <a:prstGeom prst="rect">
            <a:avLst/>
          </a:prstGeom>
          <a:noFill/>
        </p:spPr>
        <p:txBody>
          <a:bodyPr wrap="square" rtlCol="0">
            <a:spAutoFit/>
          </a:bodyPr>
          <a:lstStyle/>
          <a:p>
            <a:pPr algn="ctr" defTabSz="248305" eaLnBrk="1" fontAlgn="auto" hangingPunct="1">
              <a:spcBef>
                <a:spcPts val="0"/>
              </a:spcBef>
              <a:spcAft>
                <a:spcPts val="0"/>
              </a:spcAft>
            </a:pPr>
            <a:r>
              <a:rPr lang="en-US" sz="1050" b="1" dirty="0">
                <a:gradFill>
                  <a:gsLst>
                    <a:gs pos="0">
                      <a:prstClr val="black"/>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Data &amp; Control &lt;=&gt; Digital signals</a:t>
            </a:r>
          </a:p>
          <a:p>
            <a:pPr algn="ctr" defTabSz="248305" eaLnBrk="1" fontAlgn="auto" hangingPunct="1">
              <a:spcBef>
                <a:spcPts val="0"/>
              </a:spcBef>
              <a:spcAft>
                <a:spcPts val="0"/>
              </a:spcAft>
            </a:pPr>
            <a:r>
              <a:rPr lang="en-US" sz="1050" b="1" dirty="0">
                <a:gradFill>
                  <a:gsLst>
                    <a:gs pos="0">
                      <a:prstClr val="black"/>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rPr>
              <a:t>(Ethernet) </a:t>
            </a:r>
            <a:endParaRPr lang="de-CH" sz="1050" b="1" dirty="0">
              <a:gradFill>
                <a:gsLst>
                  <a:gs pos="0">
                    <a:prstClr val="black"/>
                  </a:gs>
                  <a:gs pos="100000">
                    <a:srgbClr val="00B050"/>
                  </a:gs>
                </a:gsLst>
                <a:lin ang="5400000" scaled="1"/>
              </a:gradFill>
              <a:effectLst>
                <a:outerShdw blurRad="38100" dist="38100" dir="2700000" algn="tl">
                  <a:srgbClr val="000000">
                    <a:alpha val="43137"/>
                  </a:srgbClr>
                </a:outerShdw>
              </a:effectLst>
              <a:latin typeface="Monotype Corsiva" panose="03010101010201010101" pitchFamily="66" charset="0"/>
              <a:ea typeface="+mn-ea"/>
              <a:cs typeface="+mn-cs"/>
            </a:endParaRPr>
          </a:p>
        </p:txBody>
      </p:sp>
      <p:sp>
        <p:nvSpPr>
          <p:cNvPr id="52" name="TextBox 141">
            <a:extLst>
              <a:ext uri="{FF2B5EF4-FFF2-40B4-BE49-F238E27FC236}">
                <a16:creationId xmlns:a16="http://schemas.microsoft.com/office/drawing/2014/main" id="{E6123114-5E83-987C-40C4-B95E5408F663}"/>
              </a:ext>
            </a:extLst>
          </p:cNvPr>
          <p:cNvSpPr txBox="1"/>
          <p:nvPr/>
        </p:nvSpPr>
        <p:spPr>
          <a:xfrm>
            <a:off x="2519908" y="99225"/>
            <a:ext cx="6492979" cy="584775"/>
          </a:xfrm>
          <a:prstGeom prst="rect">
            <a:avLst/>
          </a:prstGeom>
          <a:noFill/>
        </p:spPr>
        <p:txBody>
          <a:bodyPr wrap="square" rtlCol="0">
            <a:spAutoFit/>
          </a:bodyPr>
          <a:lstStyle/>
          <a:p>
            <a:pPr algn="ctr" defTabSz="248305" eaLnBrk="1" fontAlgn="auto" hangingPunct="1">
              <a:spcBef>
                <a:spcPts val="0"/>
              </a:spcBef>
              <a:spcAft>
                <a:spcPts val="0"/>
              </a:spcAft>
            </a:pPr>
            <a:r>
              <a:rPr lang="en-US" sz="3200" b="1" dirty="0">
                <a:solidFill>
                  <a:srgbClr val="E7E6E6">
                    <a:lumMod val="75000"/>
                  </a:srgbClr>
                </a:solidFill>
                <a:effectLst>
                  <a:outerShdw blurRad="38100" dist="38100" dir="2700000" algn="tl">
                    <a:srgbClr val="000000">
                      <a:alpha val="43137"/>
                    </a:srgbClr>
                  </a:outerShdw>
                </a:effectLst>
                <a:latin typeface="+mj-lt"/>
                <a:ea typeface="+mn-ea"/>
                <a:cs typeface="+mn-cs"/>
              </a:rPr>
              <a:t>Detector System</a:t>
            </a:r>
            <a:endParaRPr lang="de-CH" sz="3200" b="1" dirty="0">
              <a:solidFill>
                <a:srgbClr val="E7E6E6">
                  <a:lumMod val="75000"/>
                </a:srgbClr>
              </a:solidFill>
              <a:effectLst>
                <a:outerShdw blurRad="38100" dist="38100" dir="2700000" algn="tl">
                  <a:srgbClr val="000000">
                    <a:alpha val="43137"/>
                  </a:srgbClr>
                </a:outerShdw>
              </a:effectLst>
              <a:latin typeface="+mj-lt"/>
              <a:ea typeface="+mn-ea"/>
              <a:cs typeface="+mn-cs"/>
            </a:endParaRPr>
          </a:p>
        </p:txBody>
      </p:sp>
      <p:pic>
        <p:nvPicPr>
          <p:cNvPr id="53" name="Picture 7">
            <a:extLst>
              <a:ext uri="{FF2B5EF4-FFF2-40B4-BE49-F238E27FC236}">
                <a16:creationId xmlns:a16="http://schemas.microsoft.com/office/drawing/2014/main" id="{42ECD957-C3ED-250B-EF8F-B32FE919EF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087" y="1461383"/>
            <a:ext cx="1183065" cy="738800"/>
          </a:xfrm>
          <a:prstGeom prst="rect">
            <a:avLst/>
          </a:prstGeom>
        </p:spPr>
      </p:pic>
      <p:grpSp>
        <p:nvGrpSpPr>
          <p:cNvPr id="54" name="Group 86">
            <a:extLst>
              <a:ext uri="{FF2B5EF4-FFF2-40B4-BE49-F238E27FC236}">
                <a16:creationId xmlns:a16="http://schemas.microsoft.com/office/drawing/2014/main" id="{3560AF28-975A-EEE6-E1C0-2D38F74DDA1A}"/>
              </a:ext>
            </a:extLst>
          </p:cNvPr>
          <p:cNvGrpSpPr/>
          <p:nvPr/>
        </p:nvGrpSpPr>
        <p:grpSpPr>
          <a:xfrm rot="18564798">
            <a:off x="1527344" y="1593855"/>
            <a:ext cx="358278" cy="412225"/>
            <a:chOff x="2646742" y="625404"/>
            <a:chExt cx="659641" cy="758965"/>
          </a:xfrm>
        </p:grpSpPr>
        <p:cxnSp>
          <p:nvCxnSpPr>
            <p:cNvPr id="55" name="Curved Connector 87">
              <a:extLst>
                <a:ext uri="{FF2B5EF4-FFF2-40B4-BE49-F238E27FC236}">
                  <a16:creationId xmlns:a16="http://schemas.microsoft.com/office/drawing/2014/main" id="{02BAA85B-FE37-C1A3-C87F-7DA1A4E93855}"/>
                </a:ext>
              </a:extLst>
            </p:cNvPr>
            <p:cNvCxnSpPr/>
            <p:nvPr/>
          </p:nvCxnSpPr>
          <p:spPr>
            <a:xfrm rot="16200000" flipH="1">
              <a:off x="2667000" y="771524"/>
              <a:ext cx="619125" cy="466725"/>
            </a:xfrm>
            <a:prstGeom prst="curvedConnector3">
              <a:avLst/>
            </a:prstGeom>
            <a:noFill/>
            <a:ln w="28575" cap="flat" cmpd="sng" algn="ctr">
              <a:solidFill>
                <a:srgbClr val="FFC000"/>
              </a:solidFill>
              <a:prstDash val="solid"/>
              <a:miter lim="800000"/>
              <a:tailEnd type="triangle"/>
            </a:ln>
            <a:effectLst/>
          </p:spPr>
        </p:cxnSp>
        <p:cxnSp>
          <p:nvCxnSpPr>
            <p:cNvPr id="56" name="Curved Connector 88">
              <a:extLst>
                <a:ext uri="{FF2B5EF4-FFF2-40B4-BE49-F238E27FC236}">
                  <a16:creationId xmlns:a16="http://schemas.microsoft.com/office/drawing/2014/main" id="{4D8F1792-7C1A-50E0-4E22-D8E057C68EE7}"/>
                </a:ext>
              </a:extLst>
            </p:cNvPr>
            <p:cNvCxnSpPr/>
            <p:nvPr/>
          </p:nvCxnSpPr>
          <p:spPr>
            <a:xfrm rot="16200000" flipH="1">
              <a:off x="2763458" y="701604"/>
              <a:ext cx="619125" cy="466725"/>
            </a:xfrm>
            <a:prstGeom prst="curvedConnector3">
              <a:avLst/>
            </a:prstGeom>
            <a:noFill/>
            <a:ln w="28575" cap="flat" cmpd="sng" algn="ctr">
              <a:solidFill>
                <a:srgbClr val="FFC000"/>
              </a:solidFill>
              <a:prstDash val="solid"/>
              <a:miter lim="800000"/>
              <a:tailEnd type="triangle"/>
            </a:ln>
            <a:effectLst/>
          </p:spPr>
        </p:cxnSp>
        <p:cxnSp>
          <p:nvCxnSpPr>
            <p:cNvPr id="57" name="Curved Connector 89">
              <a:extLst>
                <a:ext uri="{FF2B5EF4-FFF2-40B4-BE49-F238E27FC236}">
                  <a16:creationId xmlns:a16="http://schemas.microsoft.com/office/drawing/2014/main" id="{F5435690-C207-59A1-42B5-145E3CD44EC2}"/>
                </a:ext>
              </a:extLst>
            </p:cNvPr>
            <p:cNvCxnSpPr/>
            <p:nvPr/>
          </p:nvCxnSpPr>
          <p:spPr>
            <a:xfrm rot="16200000" flipH="1">
              <a:off x="2570542" y="841444"/>
              <a:ext cx="619125" cy="466725"/>
            </a:xfrm>
            <a:prstGeom prst="curvedConnector3">
              <a:avLst>
                <a:gd name="adj1" fmla="val 50001"/>
              </a:avLst>
            </a:prstGeom>
            <a:noFill/>
            <a:ln w="28575" cap="flat" cmpd="sng" algn="ctr">
              <a:solidFill>
                <a:srgbClr val="FFC000"/>
              </a:solidFill>
              <a:prstDash val="solid"/>
              <a:miter lim="800000"/>
              <a:tailEnd type="triangle"/>
            </a:ln>
            <a:effectLst/>
          </p:spPr>
        </p:cxnSp>
      </p:grpSp>
      <p:cxnSp>
        <p:nvCxnSpPr>
          <p:cNvPr id="58" name="Straight Arrow Connector 18">
            <a:extLst>
              <a:ext uri="{FF2B5EF4-FFF2-40B4-BE49-F238E27FC236}">
                <a16:creationId xmlns:a16="http://schemas.microsoft.com/office/drawing/2014/main" id="{DDB7C9A1-5D7C-60D0-2CE1-6C56A683296E}"/>
              </a:ext>
            </a:extLst>
          </p:cNvPr>
          <p:cNvCxnSpPr/>
          <p:nvPr/>
        </p:nvCxnSpPr>
        <p:spPr>
          <a:xfrm flipV="1">
            <a:off x="2244849" y="2580652"/>
            <a:ext cx="0" cy="254190"/>
          </a:xfrm>
          <a:prstGeom prst="straightConnector1">
            <a:avLst/>
          </a:prstGeom>
          <a:noFill/>
          <a:ln w="57150" cap="flat" cmpd="sng" algn="ctr">
            <a:solidFill>
              <a:sysClr val="windowText" lastClr="000000"/>
            </a:solidFill>
            <a:prstDash val="solid"/>
            <a:miter lim="800000"/>
            <a:tailEnd type="triangle"/>
          </a:ln>
          <a:effectLst/>
        </p:spPr>
      </p:cxnSp>
      <p:sp>
        <p:nvSpPr>
          <p:cNvPr id="59" name="TextBox 19">
            <a:extLst>
              <a:ext uri="{FF2B5EF4-FFF2-40B4-BE49-F238E27FC236}">
                <a16:creationId xmlns:a16="http://schemas.microsoft.com/office/drawing/2014/main" id="{6341A5AF-C0C2-D2D8-B5F6-54A2DDD9E9FF}"/>
              </a:ext>
            </a:extLst>
          </p:cNvPr>
          <p:cNvSpPr txBox="1"/>
          <p:nvPr/>
        </p:nvSpPr>
        <p:spPr>
          <a:xfrm>
            <a:off x="1580919" y="2922335"/>
            <a:ext cx="1314197" cy="461665"/>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Medium </a:t>
            </a:r>
          </a:p>
          <a:p>
            <a:pPr algn="ctr" defTabSz="248305" eaLnBrk="1" fontAlgn="auto" hangingPunct="1">
              <a:spcBef>
                <a:spcPts val="0"/>
              </a:spcBef>
              <a:spcAft>
                <a:spcPts val="0"/>
              </a:spcAft>
            </a:pPr>
            <a:r>
              <a:rPr lang="en-US" sz="1200" b="1" dirty="0">
                <a:solidFill>
                  <a:prstClr val="black"/>
                </a:solidFill>
                <a:latin typeface="+mj-lt"/>
                <a:ea typeface="+mn-ea"/>
                <a:cs typeface="+mn-cs"/>
              </a:rPr>
              <a:t>(Air/Vacuum)</a:t>
            </a:r>
            <a:endParaRPr lang="de-CH" sz="1200" b="1" dirty="0">
              <a:solidFill>
                <a:prstClr val="black"/>
              </a:solidFill>
              <a:latin typeface="+mj-lt"/>
              <a:ea typeface="+mn-ea"/>
              <a:cs typeface="+mn-cs"/>
            </a:endParaRPr>
          </a:p>
        </p:txBody>
      </p:sp>
      <p:cxnSp>
        <p:nvCxnSpPr>
          <p:cNvPr id="60" name="Straight Arrow Connector 97">
            <a:extLst>
              <a:ext uri="{FF2B5EF4-FFF2-40B4-BE49-F238E27FC236}">
                <a16:creationId xmlns:a16="http://schemas.microsoft.com/office/drawing/2014/main" id="{909CCDEB-43A6-127E-EB92-9CC00F8E5483}"/>
              </a:ext>
            </a:extLst>
          </p:cNvPr>
          <p:cNvCxnSpPr/>
          <p:nvPr/>
        </p:nvCxnSpPr>
        <p:spPr>
          <a:xfrm flipV="1">
            <a:off x="4332170" y="2595233"/>
            <a:ext cx="0" cy="254190"/>
          </a:xfrm>
          <a:prstGeom prst="straightConnector1">
            <a:avLst/>
          </a:prstGeom>
          <a:noFill/>
          <a:ln w="57150" cap="flat" cmpd="sng" algn="ctr">
            <a:solidFill>
              <a:sysClr val="windowText" lastClr="000000"/>
            </a:solidFill>
            <a:prstDash val="solid"/>
            <a:miter lim="800000"/>
            <a:tailEnd type="triangle"/>
          </a:ln>
          <a:effectLst/>
        </p:spPr>
      </p:cxnSp>
      <p:sp>
        <p:nvSpPr>
          <p:cNvPr id="61" name="TextBox 102">
            <a:extLst>
              <a:ext uri="{FF2B5EF4-FFF2-40B4-BE49-F238E27FC236}">
                <a16:creationId xmlns:a16="http://schemas.microsoft.com/office/drawing/2014/main" id="{68758194-836D-0057-D832-CB58CA28070C}"/>
              </a:ext>
            </a:extLst>
          </p:cNvPr>
          <p:cNvSpPr txBox="1"/>
          <p:nvPr/>
        </p:nvSpPr>
        <p:spPr>
          <a:xfrm>
            <a:off x="3686723" y="2861620"/>
            <a:ext cx="1314196" cy="276999"/>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Bump-bonds</a:t>
            </a:r>
            <a:endParaRPr lang="de-CH" sz="1200" b="1" dirty="0">
              <a:solidFill>
                <a:prstClr val="black"/>
              </a:solidFill>
              <a:latin typeface="+mj-lt"/>
              <a:ea typeface="+mn-ea"/>
              <a:cs typeface="+mn-cs"/>
            </a:endParaRPr>
          </a:p>
        </p:txBody>
      </p:sp>
      <p:sp>
        <p:nvSpPr>
          <p:cNvPr id="62" name="TextBox 104">
            <a:extLst>
              <a:ext uri="{FF2B5EF4-FFF2-40B4-BE49-F238E27FC236}">
                <a16:creationId xmlns:a16="http://schemas.microsoft.com/office/drawing/2014/main" id="{6AF48123-E6FF-73CA-0796-DF7A12BD240A}"/>
              </a:ext>
            </a:extLst>
          </p:cNvPr>
          <p:cNvSpPr txBox="1"/>
          <p:nvPr/>
        </p:nvSpPr>
        <p:spPr>
          <a:xfrm>
            <a:off x="5799651" y="2861620"/>
            <a:ext cx="1204519" cy="276999"/>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Wire-bonds</a:t>
            </a:r>
            <a:endParaRPr lang="de-CH" sz="1200" b="1" dirty="0">
              <a:solidFill>
                <a:prstClr val="black"/>
              </a:solidFill>
              <a:latin typeface="+mj-lt"/>
              <a:ea typeface="+mn-ea"/>
              <a:cs typeface="+mn-cs"/>
            </a:endParaRPr>
          </a:p>
        </p:txBody>
      </p:sp>
      <p:cxnSp>
        <p:nvCxnSpPr>
          <p:cNvPr id="63" name="Straight Arrow Connector 105">
            <a:extLst>
              <a:ext uri="{FF2B5EF4-FFF2-40B4-BE49-F238E27FC236}">
                <a16:creationId xmlns:a16="http://schemas.microsoft.com/office/drawing/2014/main" id="{679C94BE-A141-7DF2-EE71-953366DD4193}"/>
              </a:ext>
            </a:extLst>
          </p:cNvPr>
          <p:cNvCxnSpPr/>
          <p:nvPr/>
        </p:nvCxnSpPr>
        <p:spPr>
          <a:xfrm flipV="1">
            <a:off x="9400335" y="2595638"/>
            <a:ext cx="0" cy="254190"/>
          </a:xfrm>
          <a:prstGeom prst="straightConnector1">
            <a:avLst/>
          </a:prstGeom>
          <a:noFill/>
          <a:ln w="57150" cap="flat" cmpd="sng" algn="ctr">
            <a:solidFill>
              <a:sysClr val="windowText" lastClr="000000"/>
            </a:solidFill>
            <a:prstDash val="solid"/>
            <a:miter lim="800000"/>
            <a:tailEnd type="triangle"/>
          </a:ln>
          <a:effectLst/>
        </p:spPr>
      </p:cxnSp>
      <p:sp>
        <p:nvSpPr>
          <p:cNvPr id="64" name="TextBox 106">
            <a:extLst>
              <a:ext uri="{FF2B5EF4-FFF2-40B4-BE49-F238E27FC236}">
                <a16:creationId xmlns:a16="http://schemas.microsoft.com/office/drawing/2014/main" id="{989912EB-B615-B52F-128B-709D69869EA6}"/>
              </a:ext>
            </a:extLst>
          </p:cNvPr>
          <p:cNvSpPr txBox="1"/>
          <p:nvPr/>
        </p:nvSpPr>
        <p:spPr>
          <a:xfrm>
            <a:off x="8645919" y="2827669"/>
            <a:ext cx="1535898" cy="461665"/>
          </a:xfrm>
          <a:prstGeom prst="rect">
            <a:avLst/>
          </a:prstGeom>
          <a:noFill/>
        </p:spPr>
        <p:txBody>
          <a:bodyPr wrap="square" rtlCol="0">
            <a:spAutoFit/>
          </a:bodyPr>
          <a:lstStyle/>
          <a:p>
            <a:pPr algn="ctr" defTabSz="248305" eaLnBrk="1" fontAlgn="auto" hangingPunct="1">
              <a:spcBef>
                <a:spcPts val="0"/>
              </a:spcBef>
              <a:spcAft>
                <a:spcPts val="0"/>
              </a:spcAft>
            </a:pPr>
            <a:r>
              <a:rPr lang="en-US" sz="1200" b="1" dirty="0">
                <a:solidFill>
                  <a:prstClr val="black"/>
                </a:solidFill>
                <a:latin typeface="+mj-lt"/>
                <a:ea typeface="+mn-ea"/>
                <a:cs typeface="+mn-cs"/>
              </a:rPr>
              <a:t>Network/Power Cables</a:t>
            </a:r>
            <a:endParaRPr lang="de-CH" sz="1200" b="1" dirty="0">
              <a:solidFill>
                <a:prstClr val="black"/>
              </a:solidFill>
              <a:latin typeface="+mj-lt"/>
              <a:ea typeface="+mn-ea"/>
              <a:cs typeface="+mn-cs"/>
            </a:endParaRPr>
          </a:p>
        </p:txBody>
      </p:sp>
      <p:sp>
        <p:nvSpPr>
          <p:cNvPr id="66" name="Freccia in giù 65">
            <a:extLst>
              <a:ext uri="{FF2B5EF4-FFF2-40B4-BE49-F238E27FC236}">
                <a16:creationId xmlns:a16="http://schemas.microsoft.com/office/drawing/2014/main" id="{D8E2D4C0-7031-F9BF-C180-61063DC52BE3}"/>
              </a:ext>
            </a:extLst>
          </p:cNvPr>
          <p:cNvSpPr/>
          <p:nvPr/>
        </p:nvSpPr>
        <p:spPr>
          <a:xfrm flipV="1">
            <a:off x="5259931" y="2746864"/>
            <a:ext cx="295954" cy="572843"/>
          </a:xfrm>
          <a:prstGeom prst="down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7" name="Gruppo 66">
            <a:extLst>
              <a:ext uri="{FF2B5EF4-FFF2-40B4-BE49-F238E27FC236}">
                <a16:creationId xmlns:a16="http://schemas.microsoft.com/office/drawing/2014/main" id="{034D3186-0199-F160-99E8-05D58DF5B5B8}"/>
              </a:ext>
            </a:extLst>
          </p:cNvPr>
          <p:cNvGrpSpPr/>
          <p:nvPr/>
        </p:nvGrpSpPr>
        <p:grpSpPr>
          <a:xfrm>
            <a:off x="6467674" y="882121"/>
            <a:ext cx="2513477" cy="1652450"/>
            <a:chOff x="6467674" y="1082360"/>
            <a:chExt cx="2513477" cy="1652450"/>
          </a:xfrm>
        </p:grpSpPr>
        <p:grpSp>
          <p:nvGrpSpPr>
            <p:cNvPr id="68" name="Gruppo 67">
              <a:extLst>
                <a:ext uri="{FF2B5EF4-FFF2-40B4-BE49-F238E27FC236}">
                  <a16:creationId xmlns:a16="http://schemas.microsoft.com/office/drawing/2014/main" id="{26A331E7-1114-C87B-8773-1763D580EE04}"/>
                </a:ext>
              </a:extLst>
            </p:cNvPr>
            <p:cNvGrpSpPr/>
            <p:nvPr/>
          </p:nvGrpSpPr>
          <p:grpSpPr>
            <a:xfrm>
              <a:off x="6611415" y="1082360"/>
              <a:ext cx="2369736" cy="1652450"/>
              <a:chOff x="6611415" y="2264738"/>
              <a:chExt cx="2369736" cy="1652450"/>
            </a:xfrm>
          </p:grpSpPr>
          <p:sp>
            <p:nvSpPr>
              <p:cNvPr id="70" name="Rounded Rectangle 84">
                <a:extLst>
                  <a:ext uri="{FF2B5EF4-FFF2-40B4-BE49-F238E27FC236}">
                    <a16:creationId xmlns:a16="http://schemas.microsoft.com/office/drawing/2014/main" id="{6B08F990-238A-3ED0-39A3-C557F06EBF79}"/>
                  </a:ext>
                </a:extLst>
              </p:cNvPr>
              <p:cNvSpPr/>
              <p:nvPr/>
            </p:nvSpPr>
            <p:spPr>
              <a:xfrm>
                <a:off x="6612990" y="2264738"/>
                <a:ext cx="2309485" cy="1598414"/>
              </a:xfrm>
              <a:prstGeom prst="roundRect">
                <a:avLst>
                  <a:gd name="adj" fmla="val 9302"/>
                </a:avLst>
              </a:prstGeom>
              <a:solidFill>
                <a:sysClr val="window" lastClr="FFFFFF"/>
              </a:solidFill>
              <a:ln w="57150" cap="flat" cmpd="sng" algn="ctr">
                <a:solidFill>
                  <a:srgbClr val="00B050"/>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85">
                <a:extLst>
                  <a:ext uri="{FF2B5EF4-FFF2-40B4-BE49-F238E27FC236}">
                    <a16:creationId xmlns:a16="http://schemas.microsoft.com/office/drawing/2014/main" id="{D4397F81-B59D-F9D1-226B-A844A1B68E3C}"/>
                  </a:ext>
                </a:extLst>
              </p:cNvPr>
              <p:cNvSpPr txBox="1"/>
              <p:nvPr/>
            </p:nvSpPr>
            <p:spPr>
              <a:xfrm>
                <a:off x="6611415" y="2275418"/>
                <a:ext cx="2311404" cy="276999"/>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mj-lt"/>
                    <a:ea typeface="+mn-ea"/>
                    <a:cs typeface="+mn-cs"/>
                  </a:rPr>
                  <a:t>Control/Readout Boards</a:t>
                </a:r>
                <a:endParaRPr kumimoji="0" lang="de-CH" sz="12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mj-lt"/>
                  <a:ea typeface="+mn-ea"/>
                  <a:cs typeface="+mn-cs"/>
                </a:endParaRPr>
              </a:p>
            </p:txBody>
          </p:sp>
          <mc:AlternateContent xmlns:mc="http://schemas.openxmlformats.org/markup-compatibility/2006" xmlns:a14="http://schemas.microsoft.com/office/drawing/2010/main">
            <mc:Choice Requires="a14">
              <p:sp>
                <p:nvSpPr>
                  <p:cNvPr id="72" name="Rectangle 100">
                    <a:extLst>
                      <a:ext uri="{FF2B5EF4-FFF2-40B4-BE49-F238E27FC236}">
                        <a16:creationId xmlns:a16="http://schemas.microsoft.com/office/drawing/2014/main" id="{957FB0E7-A0A6-C185-AB56-80E22E128D67}"/>
                      </a:ext>
                    </a:extLst>
                  </p:cNvPr>
                  <p:cNvSpPr/>
                  <p:nvPr/>
                </p:nvSpPr>
                <p:spPr>
                  <a:xfrm>
                    <a:off x="8600919" y="3609000"/>
                    <a:ext cx="380232" cy="255263"/>
                  </a:xfrm>
                  <a:prstGeom prst="rect">
                    <a:avLst/>
                  </a:prstGeom>
                </p:spPr>
                <p:txBody>
                  <a:bodyPr wrap="none">
                    <a:spAutoFit/>
                  </a:bodyPr>
                  <a:lstStyle/>
                  <a:p>
                    <a:pPr marL="0" marR="0" lvl="0" indent="0" defTabSz="248305"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CH" sz="978" b="1" i="1" u="none" strike="noStrike" kern="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mn-ea"/>
                              <a:cs typeface="+mn-cs"/>
                            </a:rPr>
                            <m:t>④</m:t>
                          </m:r>
                        </m:oMath>
                      </m:oMathPara>
                    </a14:m>
                    <a:endParaRPr kumimoji="0" lang="de-CH" sz="978"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42" name="Rectangle 100">
                    <a:extLst>
                      <a:ext uri="{FF2B5EF4-FFF2-40B4-BE49-F238E27FC236}">
                        <a16:creationId xmlns:a16="http://schemas.microsoft.com/office/drawing/2014/main" id="{7CA32E47-14E0-7594-4E0B-D24F8D03247A}"/>
                      </a:ext>
                    </a:extLst>
                  </p:cNvPr>
                  <p:cNvSpPr>
                    <a:spLocks noRot="1" noChangeAspect="1" noMove="1" noResize="1" noEditPoints="1" noAdjustHandles="1" noChangeArrowheads="1" noChangeShapeType="1" noTextEdit="1"/>
                  </p:cNvSpPr>
                  <p:nvPr/>
                </p:nvSpPr>
                <p:spPr>
                  <a:xfrm>
                    <a:off x="8600919" y="3609000"/>
                    <a:ext cx="380232" cy="255263"/>
                  </a:xfrm>
                  <a:prstGeom prst="rect">
                    <a:avLst/>
                  </a:prstGeom>
                  <a:blipFill>
                    <a:blip r:embed="rId11"/>
                    <a:stretch>
                      <a:fillRect b="-16667"/>
                    </a:stretch>
                  </a:blipFill>
                </p:spPr>
                <p:txBody>
                  <a:bodyPr/>
                  <a:lstStyle/>
                  <a:p>
                    <a:r>
                      <a:rPr lang="it-CH">
                        <a:noFill/>
                      </a:rPr>
                      <a:t> </a:t>
                    </a:r>
                  </a:p>
                </p:txBody>
              </p:sp>
            </mc:Fallback>
          </mc:AlternateContent>
          <p:pic>
            <p:nvPicPr>
              <p:cNvPr id="73" name="Picture 107">
                <a:extLst>
                  <a:ext uri="{FF2B5EF4-FFF2-40B4-BE49-F238E27FC236}">
                    <a16:creationId xmlns:a16="http://schemas.microsoft.com/office/drawing/2014/main" id="{E519762F-FCEA-DFAB-3458-91DB41014A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3410" y="2607133"/>
                <a:ext cx="1565187" cy="1310055"/>
              </a:xfrm>
              <a:prstGeom prst="rect">
                <a:avLst/>
              </a:prstGeom>
            </p:spPr>
          </p:pic>
          <p:sp>
            <p:nvSpPr>
              <p:cNvPr id="74" name="Flowchart: Multidocument 115">
                <a:extLst>
                  <a:ext uri="{FF2B5EF4-FFF2-40B4-BE49-F238E27FC236}">
                    <a16:creationId xmlns:a16="http://schemas.microsoft.com/office/drawing/2014/main" id="{7D586796-0932-4AEE-3C16-8630B1F60A9C}"/>
                  </a:ext>
                </a:extLst>
              </p:cNvPr>
              <p:cNvSpPr/>
              <p:nvPr/>
            </p:nvSpPr>
            <p:spPr>
              <a:xfrm>
                <a:off x="7896657" y="3374377"/>
                <a:ext cx="665791" cy="448100"/>
              </a:xfrm>
              <a:prstGeom prst="flowChartMultidocument">
                <a:avLst/>
              </a:prstGeom>
              <a:solidFill>
                <a:srgbClr val="4472C4">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116">
                <a:extLst>
                  <a:ext uri="{FF2B5EF4-FFF2-40B4-BE49-F238E27FC236}">
                    <a16:creationId xmlns:a16="http://schemas.microsoft.com/office/drawing/2014/main" id="{6F38E1A3-FCC5-E160-44CE-2F3E8BEED6E7}"/>
                  </a:ext>
                </a:extLst>
              </p:cNvPr>
              <p:cNvSpPr txBox="1"/>
              <p:nvPr/>
            </p:nvSpPr>
            <p:spPr>
              <a:xfrm>
                <a:off x="7838404" y="3174132"/>
                <a:ext cx="732380" cy="230832"/>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472C4">
                        <a:lumMod val="60000"/>
                        <a:lumOff val="40000"/>
                      </a:srgbClr>
                    </a:solidFill>
                    <a:effectLst>
                      <a:outerShdw blurRad="38100" dist="38100" dir="2700000" algn="tl">
                        <a:srgbClr val="000000">
                          <a:alpha val="43137"/>
                        </a:srgbClr>
                      </a:outerShdw>
                    </a:effectLst>
                    <a:uLnTx/>
                    <a:uFillTx/>
                    <a:latin typeface="+mj-lt"/>
                    <a:ea typeface="+mn-ea"/>
                    <a:cs typeface="+mn-cs"/>
                  </a:rPr>
                  <a:t>Firmware</a:t>
                </a:r>
                <a:endParaRPr kumimoji="0" lang="de-CH" sz="900" b="0" i="0" u="none" strike="noStrike" kern="0" cap="none" spc="0" normalizeH="0" baseline="0" noProof="0" dirty="0">
                  <a:ln>
                    <a:noFill/>
                  </a:ln>
                  <a:solidFill>
                    <a:srgbClr val="4472C4">
                      <a:lumMod val="60000"/>
                      <a:lumOff val="40000"/>
                    </a:srgbClr>
                  </a:solidFill>
                  <a:effectLst>
                    <a:outerShdw blurRad="38100" dist="38100" dir="2700000" algn="tl">
                      <a:srgbClr val="000000">
                        <a:alpha val="43137"/>
                      </a:srgbClr>
                    </a:outerShdw>
                  </a:effectLst>
                  <a:uLnTx/>
                  <a:uFillTx/>
                  <a:latin typeface="+mj-lt"/>
                  <a:ea typeface="+mn-ea"/>
                  <a:cs typeface="+mn-cs"/>
                </a:endParaRPr>
              </a:p>
            </p:txBody>
          </p:sp>
          <p:sp>
            <p:nvSpPr>
              <p:cNvPr id="76" name="Bent Arrow 117">
                <a:extLst>
                  <a:ext uri="{FF2B5EF4-FFF2-40B4-BE49-F238E27FC236}">
                    <a16:creationId xmlns:a16="http://schemas.microsoft.com/office/drawing/2014/main" id="{8598F6CD-CBC6-0797-4AD9-131E66AA8395}"/>
                  </a:ext>
                </a:extLst>
              </p:cNvPr>
              <p:cNvSpPr/>
              <p:nvPr/>
            </p:nvSpPr>
            <p:spPr>
              <a:xfrm flipH="1">
                <a:off x="7595484" y="3146788"/>
                <a:ext cx="305096" cy="233829"/>
              </a:xfrm>
              <a:prstGeom prst="bentArrow">
                <a:avLst>
                  <a:gd name="adj1" fmla="val 18910"/>
                  <a:gd name="adj2" fmla="val 25000"/>
                  <a:gd name="adj3" fmla="val 39211"/>
                  <a:gd name="adj4" fmla="val 76233"/>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Flowchart: Multidocument 135">
                <a:extLst>
                  <a:ext uri="{FF2B5EF4-FFF2-40B4-BE49-F238E27FC236}">
                    <a16:creationId xmlns:a16="http://schemas.microsoft.com/office/drawing/2014/main" id="{D0A8DB39-AD9B-4C69-16DF-84CD52F0E782}"/>
                  </a:ext>
                </a:extLst>
              </p:cNvPr>
              <p:cNvSpPr/>
              <p:nvPr/>
            </p:nvSpPr>
            <p:spPr>
              <a:xfrm>
                <a:off x="8312948" y="2655257"/>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TextBox 136">
                <a:extLst>
                  <a:ext uri="{FF2B5EF4-FFF2-40B4-BE49-F238E27FC236}">
                    <a16:creationId xmlns:a16="http://schemas.microsoft.com/office/drawing/2014/main" id="{A9603DCB-9B64-BB16-AC6C-5D53948AF979}"/>
                  </a:ext>
                </a:extLst>
              </p:cNvPr>
              <p:cNvSpPr txBox="1"/>
              <p:nvPr/>
            </p:nvSpPr>
            <p:spPr>
              <a:xfrm>
                <a:off x="8157500" y="3040084"/>
                <a:ext cx="723286" cy="230832"/>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rPr>
                  <a:t>Software</a:t>
                </a:r>
                <a:endParaRPr kumimoji="0" lang="de-CH" sz="900"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n-ea"/>
                  <a:cs typeface="+mn-cs"/>
                </a:endParaRPr>
              </a:p>
            </p:txBody>
          </p:sp>
          <p:sp>
            <p:nvSpPr>
              <p:cNvPr id="79" name="Flowchart: Multidocument 137">
                <a:extLst>
                  <a:ext uri="{FF2B5EF4-FFF2-40B4-BE49-F238E27FC236}">
                    <a16:creationId xmlns:a16="http://schemas.microsoft.com/office/drawing/2014/main" id="{7195FD86-8F09-33E2-AF45-075039F9D9AD}"/>
                  </a:ext>
                </a:extLst>
              </p:cNvPr>
              <p:cNvSpPr/>
              <p:nvPr/>
            </p:nvSpPr>
            <p:spPr>
              <a:xfrm>
                <a:off x="8284250" y="2888402"/>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lowchart: Multidocument 138">
                <a:extLst>
                  <a:ext uri="{FF2B5EF4-FFF2-40B4-BE49-F238E27FC236}">
                    <a16:creationId xmlns:a16="http://schemas.microsoft.com/office/drawing/2014/main" id="{3FD3DE1B-1E91-9782-D0A6-604D21B047BD}"/>
                  </a:ext>
                </a:extLst>
              </p:cNvPr>
              <p:cNvSpPr/>
              <p:nvPr/>
            </p:nvSpPr>
            <p:spPr>
              <a:xfrm>
                <a:off x="8606102" y="2649015"/>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Flowchart: Multidocument 139">
                <a:extLst>
                  <a:ext uri="{FF2B5EF4-FFF2-40B4-BE49-F238E27FC236}">
                    <a16:creationId xmlns:a16="http://schemas.microsoft.com/office/drawing/2014/main" id="{2829ADA2-1E7F-0A1F-80B8-292C5368DE63}"/>
                  </a:ext>
                </a:extLst>
              </p:cNvPr>
              <p:cNvSpPr/>
              <p:nvPr/>
            </p:nvSpPr>
            <p:spPr>
              <a:xfrm>
                <a:off x="8598515" y="2882196"/>
                <a:ext cx="259790" cy="196944"/>
              </a:xfrm>
              <a:prstGeom prst="flowChartMultidocumen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248305" eaLnBrk="1" fontAlgn="auto" latinLnBrk="0" hangingPunct="1">
                  <a:lnSpc>
                    <a:spcPct val="100000"/>
                  </a:lnSpc>
                  <a:spcBef>
                    <a:spcPts val="0"/>
                  </a:spcBef>
                  <a:spcAft>
                    <a:spcPts val="0"/>
                  </a:spcAft>
                  <a:buClrTx/>
                  <a:buSzTx/>
                  <a:buFontTx/>
                  <a:buNone/>
                  <a:tabLst/>
                  <a:defRPr/>
                </a:pPr>
                <a:endParaRPr kumimoji="0" lang="de-CH" sz="978"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91">
                <a:extLst>
                  <a:ext uri="{FF2B5EF4-FFF2-40B4-BE49-F238E27FC236}">
                    <a16:creationId xmlns:a16="http://schemas.microsoft.com/office/drawing/2014/main" id="{0DAF3854-B427-E22F-71A9-FAF88D42D2DF}"/>
                  </a:ext>
                </a:extLst>
              </p:cNvPr>
              <p:cNvSpPr txBox="1"/>
              <p:nvPr/>
            </p:nvSpPr>
            <p:spPr>
              <a:xfrm>
                <a:off x="7231733" y="3036562"/>
                <a:ext cx="457043" cy="200055"/>
              </a:xfrm>
              <a:prstGeom prst="rect">
                <a:avLst/>
              </a:prstGeom>
              <a:noFill/>
            </p:spPr>
            <p:txBody>
              <a:bodyPr wrap="square" rtlCol="0">
                <a:spAutoFit/>
              </a:bodyPr>
              <a:lstStyle/>
              <a:p>
                <a:pPr marL="0" marR="0" lvl="0" indent="0" algn="ctr" defTabSz="248305"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FPGA</a:t>
                </a:r>
                <a:endParaRPr kumimoji="0" lang="de-CH" sz="7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endParaRPr>
              </a:p>
            </p:txBody>
          </p:sp>
        </p:grpSp>
        <p:sp>
          <p:nvSpPr>
            <p:cNvPr id="69" name="TextBox 109">
              <a:extLst>
                <a:ext uri="{FF2B5EF4-FFF2-40B4-BE49-F238E27FC236}">
                  <a16:creationId xmlns:a16="http://schemas.microsoft.com/office/drawing/2014/main" id="{A441648C-32F2-BE4B-156A-A445086C4FE1}"/>
                </a:ext>
              </a:extLst>
            </p:cNvPr>
            <p:cNvSpPr txBox="1"/>
            <p:nvPr/>
          </p:nvSpPr>
          <p:spPr>
            <a:xfrm rot="19529642">
              <a:off x="6467674" y="1517161"/>
              <a:ext cx="998118" cy="292837"/>
            </a:xfrm>
            <a:prstGeom prst="rect">
              <a:avLst/>
            </a:prstGeom>
            <a:noFill/>
          </p:spPr>
          <p:txBody>
            <a:bodyPr wrap="square" rtlCol="0">
              <a:spAutoFit/>
            </a:bodyPr>
            <a:lstStyle/>
            <a:p>
              <a:pPr algn="ctr" defTabSz="248305" eaLnBrk="1" fontAlgn="auto" hangingPunct="1">
                <a:spcBef>
                  <a:spcPts val="0"/>
                </a:spcBef>
                <a:spcAft>
                  <a:spcPts val="0"/>
                </a:spcAft>
              </a:pPr>
              <a:r>
                <a:rPr lang="en-US" sz="1303" b="1" dirty="0">
                  <a:solidFill>
                    <a:srgbClr val="00B050"/>
                  </a:solidFill>
                  <a:effectLst>
                    <a:outerShdw blurRad="38100" dist="38100" dir="2700000" algn="tl">
                      <a:srgbClr val="000000">
                        <a:alpha val="43137"/>
                      </a:srgbClr>
                    </a:outerShdw>
                  </a:effectLst>
                  <a:latin typeface="+mj-lt"/>
                  <a:ea typeface="+mn-ea"/>
                  <a:cs typeface="+mn-cs"/>
                </a:rPr>
                <a:t>PCBs</a:t>
              </a:r>
              <a:endParaRPr lang="de-CH" sz="1303" b="1" dirty="0">
                <a:solidFill>
                  <a:srgbClr val="00B050"/>
                </a:solidFill>
                <a:effectLst>
                  <a:outerShdw blurRad="38100" dist="38100" dir="2700000" algn="tl">
                    <a:srgbClr val="000000">
                      <a:alpha val="43137"/>
                    </a:srgbClr>
                  </a:outerShdw>
                </a:effectLst>
                <a:latin typeface="+mj-lt"/>
                <a:ea typeface="+mn-ea"/>
                <a:cs typeface="+mn-cs"/>
              </a:endParaRPr>
            </a:p>
          </p:txBody>
        </p:sp>
      </p:grpSp>
      <p:cxnSp>
        <p:nvCxnSpPr>
          <p:cNvPr id="83" name="Straight Arrow Connector 103">
            <a:extLst>
              <a:ext uri="{FF2B5EF4-FFF2-40B4-BE49-F238E27FC236}">
                <a16:creationId xmlns:a16="http://schemas.microsoft.com/office/drawing/2014/main" id="{A4995849-9A40-47C6-E0C1-53767E8B5E0A}"/>
              </a:ext>
            </a:extLst>
          </p:cNvPr>
          <p:cNvCxnSpPr/>
          <p:nvPr/>
        </p:nvCxnSpPr>
        <p:spPr>
          <a:xfrm flipV="1">
            <a:off x="6392678" y="2595233"/>
            <a:ext cx="0" cy="254190"/>
          </a:xfrm>
          <a:prstGeom prst="straightConnector1">
            <a:avLst/>
          </a:prstGeom>
          <a:noFill/>
          <a:ln w="57150" cap="flat" cmpd="sng" algn="ctr">
            <a:solidFill>
              <a:sysClr val="windowText" lastClr="000000"/>
            </a:solidFill>
            <a:prstDash val="solid"/>
            <a:miter lim="800000"/>
            <a:tailEnd type="triangle"/>
          </a:ln>
          <a:effectLst/>
        </p:spPr>
      </p:cxnSp>
      <p:pic>
        <p:nvPicPr>
          <p:cNvPr id="85" name="Picture 39">
            <a:extLst>
              <a:ext uri="{FF2B5EF4-FFF2-40B4-BE49-F238E27FC236}">
                <a16:creationId xmlns:a16="http://schemas.microsoft.com/office/drawing/2014/main" id="{847E816C-D756-BAC6-DFBE-8725A74D62D5}"/>
              </a:ext>
            </a:extLst>
          </p:cNvPr>
          <p:cNvPicPr>
            <a:picLocks noChangeAspect="1"/>
          </p:cNvPicPr>
          <p:nvPr/>
        </p:nvPicPr>
        <p:blipFill>
          <a:blip r:embed="rId13"/>
          <a:stretch>
            <a:fillRect/>
          </a:stretch>
        </p:blipFill>
        <p:spPr>
          <a:xfrm>
            <a:off x="-20108" y="3564583"/>
            <a:ext cx="6492637" cy="3215069"/>
          </a:xfrm>
          <a:prstGeom prst="rect">
            <a:avLst/>
          </a:prstGeom>
        </p:spPr>
      </p:pic>
      <p:pic>
        <p:nvPicPr>
          <p:cNvPr id="97" name="Immagine 96">
            <a:extLst>
              <a:ext uri="{FF2B5EF4-FFF2-40B4-BE49-F238E27FC236}">
                <a16:creationId xmlns:a16="http://schemas.microsoft.com/office/drawing/2014/main" id="{AF9C2877-1796-840E-064C-9F255BD171C7}"/>
              </a:ext>
            </a:extLst>
          </p:cNvPr>
          <p:cNvPicPr>
            <a:picLocks noChangeAspect="1"/>
          </p:cNvPicPr>
          <p:nvPr/>
        </p:nvPicPr>
        <p:blipFill rotWithShape="1">
          <a:blip r:embed="rId14"/>
          <a:srcRect l="4034" r="14391"/>
          <a:stretch/>
        </p:blipFill>
        <p:spPr>
          <a:xfrm>
            <a:off x="6678838" y="3249093"/>
            <a:ext cx="5117081" cy="3608907"/>
          </a:xfrm>
          <a:prstGeom prst="rect">
            <a:avLst/>
          </a:prstGeom>
        </p:spPr>
      </p:pic>
      <p:sp>
        <p:nvSpPr>
          <p:cNvPr id="4" name="Segnaposto numero diapositiva 3">
            <a:extLst>
              <a:ext uri="{FF2B5EF4-FFF2-40B4-BE49-F238E27FC236}">
                <a16:creationId xmlns:a16="http://schemas.microsoft.com/office/drawing/2014/main" id="{E233A5A8-5AC6-C779-68F2-80B3DC07829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26</a:t>
            </a:fld>
            <a:endParaRPr lang="de-DE" dirty="0"/>
          </a:p>
        </p:txBody>
      </p:sp>
    </p:spTree>
    <p:extLst>
      <p:ext uri="{BB962C8B-B14F-4D97-AF65-F5344CB8AC3E}">
        <p14:creationId xmlns:p14="http://schemas.microsoft.com/office/powerpoint/2010/main" val="2965817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750" tmFilter="0, 0; .2, .5; .8, .5; 1, 0"/>
                                        <p:tgtEl>
                                          <p:spTgt spid="36"/>
                                        </p:tgtEl>
                                      </p:cBhvr>
                                    </p:animEffect>
                                    <p:animScale>
                                      <p:cBhvr>
                                        <p:cTn id="7" dur="375" autoRev="1" fill="hold"/>
                                        <p:tgtEl>
                                          <p:spTgt spid="36"/>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BD6EE91-75E7-B0E0-5BF8-4453020CE57D}"/>
              </a:ext>
            </a:extLst>
          </p:cNvPr>
          <p:cNvSpPr>
            <a:spLocks noGrp="1"/>
          </p:cNvSpPr>
          <p:nvPr>
            <p:ph type="title"/>
          </p:nvPr>
        </p:nvSpPr>
        <p:spPr/>
        <p:txBody>
          <a:bodyPr/>
          <a:lstStyle/>
          <a:p>
            <a:r>
              <a:rPr lang="en-US" dirty="0"/>
              <a:t>Hybrid pixel detectors </a:t>
            </a:r>
            <a:endParaRPr lang="it-CH" dirty="0"/>
          </a:p>
        </p:txBody>
      </p:sp>
      <p:sp>
        <p:nvSpPr>
          <p:cNvPr id="4" name="Segnaposto numero diapositiva 3">
            <a:extLst>
              <a:ext uri="{FF2B5EF4-FFF2-40B4-BE49-F238E27FC236}">
                <a16:creationId xmlns:a16="http://schemas.microsoft.com/office/drawing/2014/main" id="{E408FE7B-2386-D75B-50E6-1B450C1D3E0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27</a:t>
            </a:fld>
            <a:endParaRPr lang="de-DE" dirty="0"/>
          </a:p>
        </p:txBody>
      </p:sp>
      <p:cxnSp>
        <p:nvCxnSpPr>
          <p:cNvPr id="6" name="Straight Arrow Connector 9">
            <a:extLst>
              <a:ext uri="{FF2B5EF4-FFF2-40B4-BE49-F238E27FC236}">
                <a16:creationId xmlns:a16="http://schemas.microsoft.com/office/drawing/2014/main" id="{0715DD55-6DE4-61BE-A4F2-81FEA068B925}"/>
              </a:ext>
            </a:extLst>
          </p:cNvPr>
          <p:cNvCxnSpPr>
            <a:cxnSpLocks/>
          </p:cNvCxnSpPr>
          <p:nvPr/>
        </p:nvCxnSpPr>
        <p:spPr bwMode="auto">
          <a:xfrm>
            <a:off x="5555930" y="3659963"/>
            <a:ext cx="974989"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sp>
        <p:nvSpPr>
          <p:cNvPr id="7" name="TextBox 18">
            <a:extLst>
              <a:ext uri="{FF2B5EF4-FFF2-40B4-BE49-F238E27FC236}">
                <a16:creationId xmlns:a16="http://schemas.microsoft.com/office/drawing/2014/main" id="{7F7D0DC7-B5FA-1ACE-238C-D336D12242D9}"/>
              </a:ext>
            </a:extLst>
          </p:cNvPr>
          <p:cNvSpPr txBox="1"/>
          <p:nvPr/>
        </p:nvSpPr>
        <p:spPr>
          <a:xfrm>
            <a:off x="6757731" y="2235998"/>
            <a:ext cx="5218188" cy="1328002"/>
          </a:xfrm>
          <a:prstGeom prst="rect">
            <a:avLst/>
          </a:prstGeom>
          <a:noFill/>
        </p:spPr>
        <p:txBody>
          <a:bodyPr wrap="square" lIns="0" tIns="0" rIns="0" bIns="0" rtlCol="0">
            <a:noAutofit/>
          </a:bodyPr>
          <a:lstStyle/>
          <a:p>
            <a:pPr algn="ctr">
              <a:lnSpc>
                <a:spcPct val="110000"/>
              </a:lnSpc>
              <a:spcBef>
                <a:spcPts val="0"/>
              </a:spcBef>
            </a:pPr>
            <a:r>
              <a:rPr lang="en-US" sz="2400" b="1" kern="1000" spc="30" dirty="0">
                <a:latin typeface="+mj-lt"/>
                <a:cs typeface="Franklin Gothic Book"/>
              </a:rPr>
              <a:t>Bump Bonds</a:t>
            </a:r>
          </a:p>
          <a:p>
            <a:pPr algn="ctr">
              <a:lnSpc>
                <a:spcPct val="110000"/>
              </a:lnSpc>
              <a:spcBef>
                <a:spcPts val="0"/>
              </a:spcBef>
            </a:pPr>
            <a:endParaRPr lang="en-US" sz="2000" kern="1000" spc="30" dirty="0">
              <a:latin typeface="+mj-lt"/>
              <a:cs typeface="Franklin Gothic Book"/>
            </a:endParaRPr>
          </a:p>
          <a:p>
            <a:pPr algn="ctr">
              <a:lnSpc>
                <a:spcPct val="110000"/>
              </a:lnSpc>
              <a:spcBef>
                <a:spcPts val="0"/>
              </a:spcBef>
            </a:pPr>
            <a:r>
              <a:rPr lang="en-US" sz="2000" kern="1000" spc="30" dirty="0">
                <a:latin typeface="+mj-lt"/>
                <a:cs typeface="Franklin Gothic Book"/>
              </a:rPr>
              <a:t>Connection between sensor and ASIC</a:t>
            </a:r>
            <a:endParaRPr lang="en-US" sz="2400" kern="1000" spc="30" dirty="0">
              <a:latin typeface="+mj-lt"/>
              <a:cs typeface="Franklin Gothic Book"/>
            </a:endParaRPr>
          </a:p>
        </p:txBody>
      </p:sp>
      <p:grpSp>
        <p:nvGrpSpPr>
          <p:cNvPr id="16" name="Group 60">
            <a:extLst>
              <a:ext uri="{FF2B5EF4-FFF2-40B4-BE49-F238E27FC236}">
                <a16:creationId xmlns:a16="http://schemas.microsoft.com/office/drawing/2014/main" id="{0A2350FF-BF37-9079-6E6B-E3F03DE64703}"/>
              </a:ext>
            </a:extLst>
          </p:cNvPr>
          <p:cNvGrpSpPr/>
          <p:nvPr/>
        </p:nvGrpSpPr>
        <p:grpSpPr>
          <a:xfrm>
            <a:off x="1481457" y="1068095"/>
            <a:ext cx="4020739" cy="5412112"/>
            <a:chOff x="-4080226" y="1095530"/>
            <a:chExt cx="4020739" cy="5412112"/>
          </a:xfrm>
        </p:grpSpPr>
        <p:grpSp>
          <p:nvGrpSpPr>
            <p:cNvPr id="17" name="Group 54">
              <a:extLst>
                <a:ext uri="{FF2B5EF4-FFF2-40B4-BE49-F238E27FC236}">
                  <a16:creationId xmlns:a16="http://schemas.microsoft.com/office/drawing/2014/main" id="{D003C59C-4B6E-B0FC-52E7-539DA5D6125C}"/>
                </a:ext>
              </a:extLst>
            </p:cNvPr>
            <p:cNvGrpSpPr/>
            <p:nvPr/>
          </p:nvGrpSpPr>
          <p:grpSpPr>
            <a:xfrm>
              <a:off x="-4080226" y="1526268"/>
              <a:ext cx="4020739" cy="4981374"/>
              <a:chOff x="-4080226" y="1526268"/>
              <a:chExt cx="4020739" cy="4981374"/>
            </a:xfrm>
          </p:grpSpPr>
          <p:sp>
            <p:nvSpPr>
              <p:cNvPr id="21" name="Rectangle 6">
                <a:extLst>
                  <a:ext uri="{FF2B5EF4-FFF2-40B4-BE49-F238E27FC236}">
                    <a16:creationId xmlns:a16="http://schemas.microsoft.com/office/drawing/2014/main" id="{5F9E8D3E-6B56-2CCD-524B-DEA2B99BA515}"/>
                  </a:ext>
                </a:extLst>
              </p:cNvPr>
              <p:cNvSpPr/>
              <p:nvPr/>
            </p:nvSpPr>
            <p:spPr bwMode="auto">
              <a:xfrm>
                <a:off x="-4080226" y="1526268"/>
                <a:ext cx="4020739" cy="1980499"/>
              </a:xfrm>
              <a:prstGeom prst="rect">
                <a:avLst/>
              </a:prstGeom>
              <a:solidFill>
                <a:schemeClr val="bg2">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2" name="Rectangle 7">
                <a:extLst>
                  <a:ext uri="{FF2B5EF4-FFF2-40B4-BE49-F238E27FC236}">
                    <a16:creationId xmlns:a16="http://schemas.microsoft.com/office/drawing/2014/main" id="{014D98BC-01E9-79BC-F267-E20C70DD8AA9}"/>
                  </a:ext>
                </a:extLst>
              </p:cNvPr>
              <p:cNvSpPr/>
              <p:nvPr/>
            </p:nvSpPr>
            <p:spPr bwMode="auto">
              <a:xfrm>
                <a:off x="-4064082" y="1538062"/>
                <a:ext cx="3982387" cy="128814"/>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3" name="Rectangle 22">
                <a:extLst>
                  <a:ext uri="{FF2B5EF4-FFF2-40B4-BE49-F238E27FC236}">
                    <a16:creationId xmlns:a16="http://schemas.microsoft.com/office/drawing/2014/main" id="{E355EDAB-BB1A-5F83-3FEC-3D1C688FF658}"/>
                  </a:ext>
                </a:extLst>
              </p:cNvPr>
              <p:cNvSpPr/>
              <p:nvPr/>
            </p:nvSpPr>
            <p:spPr bwMode="auto">
              <a:xfrm>
                <a:off x="-3629647" y="3367466"/>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4" name="Rectangle 24">
                <a:extLst>
                  <a:ext uri="{FF2B5EF4-FFF2-40B4-BE49-F238E27FC236}">
                    <a16:creationId xmlns:a16="http://schemas.microsoft.com/office/drawing/2014/main" id="{C5AFA4CB-DF3A-85BB-3409-460CCF6FBCED}"/>
                  </a:ext>
                </a:extLst>
              </p:cNvPr>
              <p:cNvSpPr/>
              <p:nvPr/>
            </p:nvSpPr>
            <p:spPr bwMode="auto">
              <a:xfrm>
                <a:off x="-2234790" y="3364075"/>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5" name="Rectangle 26">
                <a:extLst>
                  <a:ext uri="{FF2B5EF4-FFF2-40B4-BE49-F238E27FC236}">
                    <a16:creationId xmlns:a16="http://schemas.microsoft.com/office/drawing/2014/main" id="{E1B35680-2D2D-CACB-4E91-3618D58882E3}"/>
                  </a:ext>
                </a:extLst>
              </p:cNvPr>
              <p:cNvSpPr/>
              <p:nvPr/>
            </p:nvSpPr>
            <p:spPr bwMode="auto">
              <a:xfrm>
                <a:off x="-834000" y="3363129"/>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8" name="Oval 14">
                <a:extLst>
                  <a:ext uri="{FF2B5EF4-FFF2-40B4-BE49-F238E27FC236}">
                    <a16:creationId xmlns:a16="http://schemas.microsoft.com/office/drawing/2014/main" id="{2D570E99-B3CF-CBCC-AAA4-D1FCB804A85B}"/>
                  </a:ext>
                </a:extLst>
              </p:cNvPr>
              <p:cNvSpPr/>
              <p:nvPr/>
            </p:nvSpPr>
            <p:spPr bwMode="auto">
              <a:xfrm>
                <a:off x="-3629648" y="3526181"/>
                <a:ext cx="368803" cy="255015"/>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9" name="Oval 29">
                <a:extLst>
                  <a:ext uri="{FF2B5EF4-FFF2-40B4-BE49-F238E27FC236}">
                    <a16:creationId xmlns:a16="http://schemas.microsoft.com/office/drawing/2014/main" id="{46D3BFC0-0DBB-AF53-C734-A762973D7566}"/>
                  </a:ext>
                </a:extLst>
              </p:cNvPr>
              <p:cNvSpPr/>
              <p:nvPr/>
            </p:nvSpPr>
            <p:spPr bwMode="auto">
              <a:xfrm>
                <a:off x="-2230118" y="3526181"/>
                <a:ext cx="368803" cy="247970"/>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0" name="Oval 31">
                <a:extLst>
                  <a:ext uri="{FF2B5EF4-FFF2-40B4-BE49-F238E27FC236}">
                    <a16:creationId xmlns:a16="http://schemas.microsoft.com/office/drawing/2014/main" id="{1E7E9C1E-DDF2-69F1-2135-626B183D4360}"/>
                  </a:ext>
                </a:extLst>
              </p:cNvPr>
              <p:cNvSpPr/>
              <p:nvPr/>
            </p:nvSpPr>
            <p:spPr bwMode="auto">
              <a:xfrm>
                <a:off x="-834000" y="3526181"/>
                <a:ext cx="368803" cy="247970"/>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1" name="Straight Connector 32">
                <a:extLst>
                  <a:ext uri="{FF2B5EF4-FFF2-40B4-BE49-F238E27FC236}">
                    <a16:creationId xmlns:a16="http://schemas.microsoft.com/office/drawing/2014/main" id="{829BD677-2F0C-8C68-12E2-5B18536540E5}"/>
                  </a:ext>
                </a:extLst>
              </p:cNvPr>
              <p:cNvCxnSpPr/>
              <p:nvPr/>
            </p:nvCxnSpPr>
            <p:spPr bwMode="auto">
              <a:xfrm>
                <a:off x="-3629647" y="3794302"/>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4">
                <a:extLst>
                  <a:ext uri="{FF2B5EF4-FFF2-40B4-BE49-F238E27FC236}">
                    <a16:creationId xmlns:a16="http://schemas.microsoft.com/office/drawing/2014/main" id="{AC0F5418-F462-FCBB-35B2-C649A6B80080}"/>
                  </a:ext>
                </a:extLst>
              </p:cNvPr>
              <p:cNvCxnSpPr/>
              <p:nvPr/>
            </p:nvCxnSpPr>
            <p:spPr bwMode="auto">
              <a:xfrm>
                <a:off x="-2230117" y="3785949"/>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3" name="Straight Connector 36">
                <a:extLst>
                  <a:ext uri="{FF2B5EF4-FFF2-40B4-BE49-F238E27FC236}">
                    <a16:creationId xmlns:a16="http://schemas.microsoft.com/office/drawing/2014/main" id="{25CD54DC-408C-CEE2-E595-9D5625CD98EC}"/>
                  </a:ext>
                </a:extLst>
              </p:cNvPr>
              <p:cNvCxnSpPr/>
              <p:nvPr/>
            </p:nvCxnSpPr>
            <p:spPr bwMode="auto">
              <a:xfrm>
                <a:off x="-834000" y="3788774"/>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4" name="Rectangle 37">
                <a:extLst>
                  <a:ext uri="{FF2B5EF4-FFF2-40B4-BE49-F238E27FC236}">
                    <a16:creationId xmlns:a16="http://schemas.microsoft.com/office/drawing/2014/main" id="{E856ECCA-10B2-D7D6-67C8-A08EC31F946C}"/>
                  </a:ext>
                </a:extLst>
              </p:cNvPr>
              <p:cNvSpPr/>
              <p:nvPr/>
            </p:nvSpPr>
            <p:spPr bwMode="auto">
              <a:xfrm>
                <a:off x="-4064082" y="3800610"/>
                <a:ext cx="3982387" cy="2707032"/>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5" name="Straight Connector 39">
                <a:extLst>
                  <a:ext uri="{FF2B5EF4-FFF2-40B4-BE49-F238E27FC236}">
                    <a16:creationId xmlns:a16="http://schemas.microsoft.com/office/drawing/2014/main" id="{A351B2F2-6175-4B35-633D-0075A19CDDD0}"/>
                  </a:ext>
                </a:extLst>
              </p:cNvPr>
              <p:cNvCxnSpPr/>
              <p:nvPr/>
            </p:nvCxnSpPr>
            <p:spPr bwMode="auto">
              <a:xfrm>
                <a:off x="-2851096" y="3800610"/>
                <a:ext cx="0" cy="2707032"/>
              </a:xfrm>
              <a:prstGeom prst="line">
                <a:avLst/>
              </a:prstGeom>
              <a:solidFill>
                <a:schemeClr val="accent1"/>
              </a:solidFill>
              <a:ln w="28575" cap="flat" cmpd="sng" algn="ctr">
                <a:solidFill>
                  <a:schemeClr val="accent5">
                    <a:lumMod val="60000"/>
                    <a:lumOff val="40000"/>
                  </a:schemeClr>
                </a:solidFill>
                <a:prstDash val="dash"/>
                <a:round/>
                <a:headEnd type="none" w="med" len="med"/>
                <a:tailEnd type="none" w="med" len="med"/>
              </a:ln>
              <a:effectLst/>
            </p:spPr>
          </p:cxnSp>
          <p:cxnSp>
            <p:nvCxnSpPr>
              <p:cNvPr id="36" name="Straight Connector 40">
                <a:extLst>
                  <a:ext uri="{FF2B5EF4-FFF2-40B4-BE49-F238E27FC236}">
                    <a16:creationId xmlns:a16="http://schemas.microsoft.com/office/drawing/2014/main" id="{10B0A298-6B7F-86CD-6DE3-B2DFB8247849}"/>
                  </a:ext>
                </a:extLst>
              </p:cNvPr>
              <p:cNvCxnSpPr/>
              <p:nvPr/>
            </p:nvCxnSpPr>
            <p:spPr bwMode="auto">
              <a:xfrm>
                <a:off x="-1269946" y="3800610"/>
                <a:ext cx="0" cy="2707032"/>
              </a:xfrm>
              <a:prstGeom prst="line">
                <a:avLst/>
              </a:prstGeom>
              <a:solidFill>
                <a:schemeClr val="accent1"/>
              </a:solidFill>
              <a:ln w="28575" cap="flat" cmpd="sng" algn="ctr">
                <a:solidFill>
                  <a:schemeClr val="accent5">
                    <a:lumMod val="60000"/>
                    <a:lumOff val="40000"/>
                  </a:schemeClr>
                </a:solidFill>
                <a:prstDash val="dash"/>
                <a:round/>
                <a:headEnd type="none" w="med" len="med"/>
                <a:tailEnd type="none" w="med" len="med"/>
              </a:ln>
              <a:effectLst/>
            </p:spPr>
          </p:cxnSp>
          <p:sp>
            <p:nvSpPr>
              <p:cNvPr id="37" name="Isosceles Triangle 41">
                <a:extLst>
                  <a:ext uri="{FF2B5EF4-FFF2-40B4-BE49-F238E27FC236}">
                    <a16:creationId xmlns:a16="http://schemas.microsoft.com/office/drawing/2014/main" id="{55E0C4C3-A782-D744-F3E0-63D9896BDAC7}"/>
                  </a:ext>
                </a:extLst>
              </p:cNvPr>
              <p:cNvSpPr/>
              <p:nvPr/>
            </p:nvSpPr>
            <p:spPr bwMode="auto">
              <a:xfrm flipV="1">
                <a:off x="-2552356" y="4084006"/>
                <a:ext cx="1010086" cy="831704"/>
              </a:xfrm>
              <a:prstGeom prst="triangl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8" name="Rectangle 42">
                <a:extLst>
                  <a:ext uri="{FF2B5EF4-FFF2-40B4-BE49-F238E27FC236}">
                    <a16:creationId xmlns:a16="http://schemas.microsoft.com/office/drawing/2014/main" id="{E49E2CFF-01DB-5A51-7715-39A69A1BFD4E}"/>
                  </a:ext>
                </a:extLst>
              </p:cNvPr>
              <p:cNvSpPr/>
              <p:nvPr/>
            </p:nvSpPr>
            <p:spPr bwMode="auto">
              <a:xfrm>
                <a:off x="-2689851" y="5108297"/>
                <a:ext cx="1217006" cy="70787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9" name="Straight Connector 44">
                <a:extLst>
                  <a:ext uri="{FF2B5EF4-FFF2-40B4-BE49-F238E27FC236}">
                    <a16:creationId xmlns:a16="http://schemas.microsoft.com/office/drawing/2014/main" id="{993BCB0B-5A0B-B3B8-1AAA-7439207AB64D}"/>
                  </a:ext>
                </a:extLst>
              </p:cNvPr>
              <p:cNvCxnSpPr/>
              <p:nvPr/>
            </p:nvCxnSpPr>
            <p:spPr bwMode="auto">
              <a:xfrm flipH="1" flipV="1">
                <a:off x="-2050028" y="3800610"/>
                <a:ext cx="0" cy="27918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2" name="Straight Connector 51">
                <a:extLst>
                  <a:ext uri="{FF2B5EF4-FFF2-40B4-BE49-F238E27FC236}">
                    <a16:creationId xmlns:a16="http://schemas.microsoft.com/office/drawing/2014/main" id="{E0E9BB2A-40F6-4FDA-3817-439BA2B83FD0}"/>
                  </a:ext>
                </a:extLst>
              </p:cNvPr>
              <p:cNvCxnSpPr/>
              <p:nvPr/>
            </p:nvCxnSpPr>
            <p:spPr bwMode="auto">
              <a:xfrm flipH="1" flipV="1">
                <a:off x="-2040364" y="4923330"/>
                <a:ext cx="0" cy="180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3" name="Down Arrow 52">
                <a:extLst>
                  <a:ext uri="{FF2B5EF4-FFF2-40B4-BE49-F238E27FC236}">
                    <a16:creationId xmlns:a16="http://schemas.microsoft.com/office/drawing/2014/main" id="{3D57FD8C-EEC6-254C-883E-1ACCAA17709A}"/>
                  </a:ext>
                </a:extLst>
              </p:cNvPr>
              <p:cNvSpPr/>
              <p:nvPr/>
            </p:nvSpPr>
            <p:spPr bwMode="auto">
              <a:xfrm>
                <a:off x="-2234790" y="5828003"/>
                <a:ext cx="368803" cy="665125"/>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cxnSp>
          <p:nvCxnSpPr>
            <p:cNvPr id="18" name="Straight Connector 56">
              <a:extLst>
                <a:ext uri="{FF2B5EF4-FFF2-40B4-BE49-F238E27FC236}">
                  <a16:creationId xmlns:a16="http://schemas.microsoft.com/office/drawing/2014/main" id="{017A5664-AB32-3585-124F-F8B622999CD4}"/>
                </a:ext>
              </a:extLst>
            </p:cNvPr>
            <p:cNvCxnSpPr/>
            <p:nvPr/>
          </p:nvCxnSpPr>
          <p:spPr bwMode="auto">
            <a:xfrm flipH="1" flipV="1">
              <a:off x="-2081348" y="1225550"/>
              <a:ext cx="0" cy="29346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57">
              <a:extLst>
                <a:ext uri="{FF2B5EF4-FFF2-40B4-BE49-F238E27FC236}">
                  <a16:creationId xmlns:a16="http://schemas.microsoft.com/office/drawing/2014/main" id="{72220E5A-BF38-B83D-2263-599F5D5C9E4D}"/>
                </a:ext>
              </a:extLst>
            </p:cNvPr>
            <p:cNvCxnSpPr/>
            <p:nvPr/>
          </p:nvCxnSpPr>
          <p:spPr bwMode="auto">
            <a:xfrm rot="16200000" flipH="1" flipV="1">
              <a:off x="-2080439" y="1090930"/>
              <a:ext cx="0" cy="29346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58">
              <a:extLst>
                <a:ext uri="{FF2B5EF4-FFF2-40B4-BE49-F238E27FC236}">
                  <a16:creationId xmlns:a16="http://schemas.microsoft.com/office/drawing/2014/main" id="{D40958BF-5E6F-0389-8927-6F45BA721B86}"/>
                </a:ext>
              </a:extLst>
            </p:cNvPr>
            <p:cNvSpPr txBox="1"/>
            <p:nvPr/>
          </p:nvSpPr>
          <p:spPr>
            <a:xfrm>
              <a:off x="-1910764" y="1095530"/>
              <a:ext cx="1523203" cy="303112"/>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Sensor HV</a:t>
              </a:r>
              <a:endParaRPr lang="de-CH" sz="2000" b="1" kern="1000" spc="30" dirty="0" err="1">
                <a:latin typeface="+mj-lt"/>
                <a:cs typeface="Franklin Gothic Book"/>
              </a:endParaRPr>
            </a:p>
          </p:txBody>
        </p:sp>
      </p:grpSp>
      <p:sp>
        <p:nvSpPr>
          <p:cNvPr id="80" name="Rettangolo 79">
            <a:extLst>
              <a:ext uri="{FF2B5EF4-FFF2-40B4-BE49-F238E27FC236}">
                <a16:creationId xmlns:a16="http://schemas.microsoft.com/office/drawing/2014/main" id="{00418F3B-EAB0-30D3-C4CE-E754EB4C3B76}"/>
              </a:ext>
            </a:extLst>
          </p:cNvPr>
          <p:cNvSpPr/>
          <p:nvPr/>
        </p:nvSpPr>
        <p:spPr bwMode="auto">
          <a:xfrm>
            <a:off x="0" y="1284260"/>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pic>
        <p:nvPicPr>
          <p:cNvPr id="82" name="Immagine 81">
            <a:extLst>
              <a:ext uri="{FF2B5EF4-FFF2-40B4-BE49-F238E27FC236}">
                <a16:creationId xmlns:a16="http://schemas.microsoft.com/office/drawing/2014/main" id="{7C6D3811-0957-37B8-CA8E-181EBA162F1F}"/>
              </a:ext>
            </a:extLst>
          </p:cNvPr>
          <p:cNvPicPr>
            <a:picLocks noChangeAspect="1"/>
          </p:cNvPicPr>
          <p:nvPr/>
        </p:nvPicPr>
        <p:blipFill>
          <a:blip r:embed="rId3"/>
          <a:stretch>
            <a:fillRect/>
          </a:stretch>
        </p:blipFill>
        <p:spPr>
          <a:xfrm>
            <a:off x="7334913" y="3789000"/>
            <a:ext cx="3896184" cy="2778853"/>
          </a:xfrm>
          <a:prstGeom prst="rect">
            <a:avLst/>
          </a:prstGeom>
        </p:spPr>
      </p:pic>
      <p:sp>
        <p:nvSpPr>
          <p:cNvPr id="2" name="TextBox 47">
            <a:extLst>
              <a:ext uri="{FF2B5EF4-FFF2-40B4-BE49-F238E27FC236}">
                <a16:creationId xmlns:a16="http://schemas.microsoft.com/office/drawing/2014/main" id="{A4EC5929-CE40-2827-8F66-5BD6D7710F6A}"/>
              </a:ext>
            </a:extLst>
          </p:cNvPr>
          <p:cNvSpPr txBox="1"/>
          <p:nvPr/>
        </p:nvSpPr>
        <p:spPr>
          <a:xfrm>
            <a:off x="3009327" y="4138745"/>
            <a:ext cx="1010086" cy="303112"/>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j-lt"/>
                <a:cs typeface="Franklin Gothic Book"/>
              </a:rPr>
              <a:t>CSA</a:t>
            </a:r>
            <a:endParaRPr lang="de-CH" sz="1800" b="1" kern="1000" spc="30" dirty="0" err="1">
              <a:latin typeface="+mj-lt"/>
              <a:cs typeface="Franklin Gothic Book"/>
            </a:endParaRPr>
          </a:p>
        </p:txBody>
      </p:sp>
      <p:sp>
        <p:nvSpPr>
          <p:cNvPr id="5" name="TextBox 48">
            <a:extLst>
              <a:ext uri="{FF2B5EF4-FFF2-40B4-BE49-F238E27FC236}">
                <a16:creationId xmlns:a16="http://schemas.microsoft.com/office/drawing/2014/main" id="{DA84AB7E-010A-E248-0DC5-67E2C7B2C194}"/>
              </a:ext>
            </a:extLst>
          </p:cNvPr>
          <p:cNvSpPr txBox="1"/>
          <p:nvPr/>
        </p:nvSpPr>
        <p:spPr>
          <a:xfrm>
            <a:off x="2871832" y="5140366"/>
            <a:ext cx="1217006" cy="303112"/>
          </a:xfrm>
          <a:prstGeom prst="rect">
            <a:avLst/>
          </a:prstGeom>
          <a:noFill/>
        </p:spPr>
        <p:txBody>
          <a:bodyPr wrap="square" lIns="0" tIns="0" rIns="0" bIns="0" rtlCol="0">
            <a:noAutofit/>
          </a:bodyPr>
          <a:lstStyle/>
          <a:p>
            <a:pPr algn="ctr">
              <a:lnSpc>
                <a:spcPct val="110000"/>
              </a:lnSpc>
              <a:spcBef>
                <a:spcPts val="0"/>
              </a:spcBef>
            </a:pPr>
            <a:r>
              <a:rPr lang="en-US" sz="1600" b="1" kern="1000" spc="30" dirty="0">
                <a:latin typeface="+mj-lt"/>
                <a:cs typeface="Franklin Gothic Book"/>
              </a:rPr>
              <a:t>Signal treatment</a:t>
            </a:r>
            <a:endParaRPr lang="de-CH" sz="1600" b="1" kern="1000" spc="30" dirty="0" err="1">
              <a:latin typeface="+mj-lt"/>
              <a:cs typeface="Franklin Gothic Book"/>
            </a:endParaRPr>
          </a:p>
        </p:txBody>
      </p:sp>
      <p:sp>
        <p:nvSpPr>
          <p:cNvPr id="8" name="TextBox 1">
            <a:extLst>
              <a:ext uri="{FF2B5EF4-FFF2-40B4-BE49-F238E27FC236}">
                <a16:creationId xmlns:a16="http://schemas.microsoft.com/office/drawing/2014/main" id="{8B95E04D-928E-96A9-4A94-DB39D5CF7DD6}"/>
              </a:ext>
            </a:extLst>
          </p:cNvPr>
          <p:cNvSpPr txBox="1"/>
          <p:nvPr/>
        </p:nvSpPr>
        <p:spPr>
          <a:xfrm>
            <a:off x="1599298" y="6153150"/>
            <a:ext cx="981075" cy="312543"/>
          </a:xfrm>
          <a:prstGeom prst="rect">
            <a:avLst/>
          </a:prstGeom>
          <a:noFill/>
        </p:spPr>
        <p:txBody>
          <a:bodyPr wrap="square" lIns="0" tIns="0" rIns="0" bIns="0" rtlCol="0">
            <a:noAutofit/>
          </a:bodyPr>
          <a:lstStyle/>
          <a:p>
            <a:pPr>
              <a:lnSpc>
                <a:spcPct val="110000"/>
              </a:lnSpc>
              <a:spcBef>
                <a:spcPts val="0"/>
              </a:spcBef>
            </a:pPr>
            <a:r>
              <a:rPr lang="en-US" sz="1800" b="1" kern="1000" spc="30" dirty="0">
                <a:latin typeface="+mj-lt"/>
                <a:cs typeface="Franklin Gothic Book"/>
              </a:rPr>
              <a:t>ASIC</a:t>
            </a:r>
            <a:endParaRPr lang="de-CH" sz="1800" b="1" kern="1000" spc="30" dirty="0" err="1">
              <a:latin typeface="+mj-lt"/>
              <a:cs typeface="Franklin Gothic Book"/>
            </a:endParaRPr>
          </a:p>
        </p:txBody>
      </p:sp>
      <p:sp>
        <p:nvSpPr>
          <p:cNvPr id="9" name="TextBox 13">
            <a:extLst>
              <a:ext uri="{FF2B5EF4-FFF2-40B4-BE49-F238E27FC236}">
                <a16:creationId xmlns:a16="http://schemas.microsoft.com/office/drawing/2014/main" id="{7C088144-4F84-AFE6-EB26-7619FFC7C4EB}"/>
              </a:ext>
            </a:extLst>
          </p:cNvPr>
          <p:cNvSpPr txBox="1"/>
          <p:nvPr/>
        </p:nvSpPr>
        <p:spPr>
          <a:xfrm>
            <a:off x="5100439" y="1575034"/>
            <a:ext cx="333375" cy="240191"/>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cs typeface="Franklin Gothic Book"/>
              </a:rPr>
              <a:t>n+</a:t>
            </a:r>
            <a:endParaRPr lang="de-CH" sz="1800" kern="1000" spc="30" dirty="0" err="1">
              <a:latin typeface="+mj-lt"/>
              <a:cs typeface="Franklin Gothic Book"/>
            </a:endParaRPr>
          </a:p>
        </p:txBody>
      </p:sp>
      <p:sp>
        <p:nvSpPr>
          <p:cNvPr id="10" name="TextBox 27">
            <a:extLst>
              <a:ext uri="{FF2B5EF4-FFF2-40B4-BE49-F238E27FC236}">
                <a16:creationId xmlns:a16="http://schemas.microsoft.com/office/drawing/2014/main" id="{62F6705D-64B0-CDF1-12BD-978DE7F0AA54}"/>
              </a:ext>
            </a:extLst>
          </p:cNvPr>
          <p:cNvSpPr txBox="1"/>
          <p:nvPr/>
        </p:nvSpPr>
        <p:spPr>
          <a:xfrm>
            <a:off x="5084665" y="3030670"/>
            <a:ext cx="356338" cy="314123"/>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cs typeface="Franklin Gothic Book"/>
              </a:rPr>
              <a:t>p+</a:t>
            </a:r>
            <a:endParaRPr lang="de-CH" sz="1800" kern="1000" spc="30" dirty="0" err="1">
              <a:latin typeface="+mj-lt"/>
              <a:cs typeface="Franklin Gothic Book"/>
            </a:endParaRPr>
          </a:p>
        </p:txBody>
      </p:sp>
    </p:spTree>
    <p:extLst>
      <p:ext uri="{BB962C8B-B14F-4D97-AF65-F5344CB8AC3E}">
        <p14:creationId xmlns:p14="http://schemas.microsoft.com/office/powerpoint/2010/main" val="105859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BD6EE91-75E7-B0E0-5BF8-4453020CE57D}"/>
              </a:ext>
            </a:extLst>
          </p:cNvPr>
          <p:cNvSpPr>
            <a:spLocks noGrp="1"/>
          </p:cNvSpPr>
          <p:nvPr>
            <p:ph type="title"/>
          </p:nvPr>
        </p:nvSpPr>
        <p:spPr/>
        <p:txBody>
          <a:bodyPr/>
          <a:lstStyle/>
          <a:p>
            <a:r>
              <a:rPr lang="en-US" dirty="0"/>
              <a:t>Hybrid pixel detectors </a:t>
            </a:r>
            <a:endParaRPr lang="it-CH" dirty="0"/>
          </a:p>
        </p:txBody>
      </p:sp>
      <p:sp>
        <p:nvSpPr>
          <p:cNvPr id="4" name="Segnaposto numero diapositiva 3">
            <a:extLst>
              <a:ext uri="{FF2B5EF4-FFF2-40B4-BE49-F238E27FC236}">
                <a16:creationId xmlns:a16="http://schemas.microsoft.com/office/drawing/2014/main" id="{E408FE7B-2386-D75B-50E6-1B450C1D3E0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28</a:t>
            </a:fld>
            <a:endParaRPr lang="de-DE" dirty="0"/>
          </a:p>
        </p:txBody>
      </p:sp>
      <p:grpSp>
        <p:nvGrpSpPr>
          <p:cNvPr id="8" name="Group 17">
            <a:extLst>
              <a:ext uri="{FF2B5EF4-FFF2-40B4-BE49-F238E27FC236}">
                <a16:creationId xmlns:a16="http://schemas.microsoft.com/office/drawing/2014/main" id="{573F7B6A-2FD7-3171-DF86-B4C2C417B168}"/>
              </a:ext>
            </a:extLst>
          </p:cNvPr>
          <p:cNvGrpSpPr/>
          <p:nvPr/>
        </p:nvGrpSpPr>
        <p:grpSpPr>
          <a:xfrm>
            <a:off x="5791303" y="627597"/>
            <a:ext cx="5993564" cy="6033549"/>
            <a:chOff x="5116882" y="959800"/>
            <a:chExt cx="5123376" cy="4518717"/>
          </a:xfrm>
        </p:grpSpPr>
        <p:cxnSp>
          <p:nvCxnSpPr>
            <p:cNvPr id="9" name="Straight Arrow Connector 8">
              <a:extLst>
                <a:ext uri="{FF2B5EF4-FFF2-40B4-BE49-F238E27FC236}">
                  <a16:creationId xmlns:a16="http://schemas.microsoft.com/office/drawing/2014/main" id="{FF1F6949-A1CA-37D9-A801-7F42E5F4EFF9}"/>
                </a:ext>
              </a:extLst>
            </p:cNvPr>
            <p:cNvCxnSpPr/>
            <p:nvPr/>
          </p:nvCxnSpPr>
          <p:spPr bwMode="auto">
            <a:xfrm flipV="1">
              <a:off x="5456667" y="2357750"/>
              <a:ext cx="684000" cy="0"/>
            </a:xfrm>
            <a:prstGeom prst="straightConnector1">
              <a:avLst/>
            </a:prstGeom>
            <a:solidFill>
              <a:schemeClr val="accent1"/>
            </a:solidFill>
            <a:ln w="28575" cap="flat" cmpd="sng" algn="ctr">
              <a:solidFill>
                <a:schemeClr val="tx1"/>
              </a:solidFill>
              <a:prstDash val="sysDot"/>
              <a:round/>
              <a:headEnd type="none" w="med" len="med"/>
              <a:tailEnd type="triangle"/>
            </a:ln>
            <a:effectLst/>
          </p:spPr>
        </p:cxnSp>
        <p:sp>
          <p:nvSpPr>
            <p:cNvPr id="10" name="Right Brace 11">
              <a:extLst>
                <a:ext uri="{FF2B5EF4-FFF2-40B4-BE49-F238E27FC236}">
                  <a16:creationId xmlns:a16="http://schemas.microsoft.com/office/drawing/2014/main" id="{16FD720B-9AF0-9081-24CF-F4981D9AF204}"/>
                </a:ext>
              </a:extLst>
            </p:cNvPr>
            <p:cNvSpPr/>
            <p:nvPr/>
          </p:nvSpPr>
          <p:spPr bwMode="auto">
            <a:xfrm>
              <a:off x="5116882" y="1606861"/>
              <a:ext cx="243058" cy="1503232"/>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11" name="TextBox 16">
                  <a:extLst>
                    <a:ext uri="{FF2B5EF4-FFF2-40B4-BE49-F238E27FC236}">
                      <a16:creationId xmlns:a16="http://schemas.microsoft.com/office/drawing/2014/main" id="{B7D5A340-8941-90ED-760B-6512592DA2B3}"/>
                    </a:ext>
                  </a:extLst>
                </p:cNvPr>
                <p:cNvSpPr txBox="1"/>
                <p:nvPr/>
              </p:nvSpPr>
              <p:spPr>
                <a:xfrm>
                  <a:off x="6186727" y="959800"/>
                  <a:ext cx="4053531" cy="4518717"/>
                </a:xfrm>
                <a:prstGeom prst="rect">
                  <a:avLst/>
                </a:prstGeom>
                <a:noFill/>
              </p:spPr>
              <p:txBody>
                <a:bodyPr wrap="square" lIns="0" tIns="0" rIns="0" bIns="0" rtlCol="0">
                  <a:noAutofit/>
                </a:bodyPr>
                <a:lstStyle/>
                <a:p>
                  <a:pPr algn="ctr">
                    <a:lnSpc>
                      <a:spcPct val="110000"/>
                    </a:lnSpc>
                    <a:spcBef>
                      <a:spcPts val="0"/>
                    </a:spcBef>
                  </a:pPr>
                  <a:r>
                    <a:rPr lang="en-US" sz="2400" b="1" kern="1000" spc="30" dirty="0">
                      <a:latin typeface="+mj-lt"/>
                      <a:cs typeface="Franklin Gothic Book"/>
                    </a:rPr>
                    <a:t>SENSOR</a:t>
                  </a:r>
                </a:p>
                <a:p>
                  <a:pPr>
                    <a:lnSpc>
                      <a:spcPct val="110000"/>
                    </a:lnSpc>
                    <a:spcBef>
                      <a:spcPts val="0"/>
                    </a:spcBef>
                  </a:pPr>
                  <a:endParaRPr lang="en-US" sz="1800" kern="1000" spc="30" dirty="0">
                    <a:latin typeface="+mj-lt"/>
                    <a:cs typeface="Franklin Gothic Book"/>
                  </a:endParaRPr>
                </a:p>
                <a:p>
                  <a:pPr>
                    <a:lnSpc>
                      <a:spcPct val="110000"/>
                    </a:lnSpc>
                    <a:spcBef>
                      <a:spcPts val="0"/>
                    </a:spcBef>
                  </a:pPr>
                  <a:r>
                    <a:rPr lang="en-US" sz="2000" kern="1000" spc="30" dirty="0">
                      <a:latin typeface="+mj-lt"/>
                      <a:cs typeface="Franklin Gothic Book"/>
                    </a:rPr>
                    <a:t>Conversion of the radiation (X-rays) into and electrical signal (e</a:t>
                  </a:r>
                  <a:r>
                    <a:rPr lang="en-US" sz="2000" kern="1000" spc="30" baseline="30000" dirty="0">
                      <a:latin typeface="+mj-lt"/>
                      <a:cs typeface="Franklin Gothic Book"/>
                    </a:rPr>
                    <a:t>-</a:t>
                  </a:r>
                  <a:r>
                    <a:rPr lang="en-US" sz="2000" kern="1000" spc="30" dirty="0">
                      <a:latin typeface="+mj-lt"/>
                      <a:cs typeface="Franklin Gothic Book"/>
                    </a:rPr>
                    <a:t>-h</a:t>
                  </a:r>
                  <a:r>
                    <a:rPr lang="en-US" sz="2000" kern="1000" spc="30" baseline="30000" dirty="0">
                      <a:latin typeface="+mj-lt"/>
                      <a:cs typeface="Franklin Gothic Book"/>
                    </a:rPr>
                    <a:t>+ </a:t>
                  </a:r>
                  <a:r>
                    <a:rPr lang="en-US" sz="2000" kern="1000" spc="30" dirty="0">
                      <a:latin typeface="+mj-lt"/>
                      <a:cs typeface="Franklin Gothic Book"/>
                    </a:rPr>
                    <a:t>pairs) by means of the </a:t>
                  </a:r>
                  <a:r>
                    <a:rPr lang="en-US" sz="2000" b="1" kern="1000" spc="30" dirty="0">
                      <a:latin typeface="+mj-lt"/>
                      <a:cs typeface="Franklin Gothic Book"/>
                    </a:rPr>
                    <a:t>photoelectric effect.</a:t>
                  </a:r>
                </a:p>
                <a:p>
                  <a:pPr>
                    <a:lnSpc>
                      <a:spcPct val="110000"/>
                    </a:lnSpc>
                    <a:spcBef>
                      <a:spcPts val="0"/>
                    </a:spcBef>
                  </a:pPr>
                  <a:endParaRPr lang="en-US" sz="2000" b="1" kern="1000" spc="30" dirty="0">
                    <a:latin typeface="+mj-lt"/>
                    <a:cs typeface="Franklin Gothic Book"/>
                  </a:endParaRPr>
                </a:p>
                <a:p>
                  <a:pPr algn="ctr">
                    <a:lnSpc>
                      <a:spcPct val="110000"/>
                    </a:lnSpc>
                    <a:spcBef>
                      <a:spcPts val="0"/>
                    </a:spcBef>
                  </a:pPr>
                  <a14:m>
                    <m:oMathPara xmlns:m="http://schemas.openxmlformats.org/officeDocument/2006/math">
                      <m:oMathParaPr>
                        <m:jc m:val="left"/>
                      </m:oMathParaPr>
                      <m:oMath xmlns:m="http://schemas.openxmlformats.org/officeDocument/2006/math">
                        <m:r>
                          <a:rPr lang="en-US" sz="2000" b="1" i="1" kern="1000" spc="30" smtClean="0">
                            <a:latin typeface="Cambria Math" panose="02040503050406030204" pitchFamily="18" charset="0"/>
                            <a:cs typeface="Franklin Gothic Book"/>
                          </a:rPr>
                          <m:t>#</m:t>
                        </m:r>
                        <m:sSub>
                          <m:sSubPr>
                            <m:ctrlPr>
                              <a:rPr lang="en-US" sz="2000" b="1" i="1" kern="1000" spc="30" smtClean="0">
                                <a:latin typeface="Cambria Math" panose="02040503050406030204" pitchFamily="18" charset="0"/>
                              </a:rPr>
                            </m:ctrlPr>
                          </m:sSubPr>
                          <m:e>
                            <m:r>
                              <a:rPr lang="en-US" sz="2000" b="1" i="1" kern="1000" spc="30" smtClean="0">
                                <a:latin typeface="Cambria Math" panose="02040503050406030204" pitchFamily="18" charset="0"/>
                              </a:rPr>
                              <m:t>𝒑𝒂𝒊𝒓𝒔</m:t>
                            </m:r>
                          </m:e>
                          <m:sub>
                            <m:sSup>
                              <m:sSupPr>
                                <m:ctrlPr>
                                  <a:rPr lang="en-US" sz="2000" b="1" i="1" kern="1000" spc="30">
                                    <a:latin typeface="Cambria Math" panose="02040503050406030204" pitchFamily="18" charset="0"/>
                                  </a:rPr>
                                </m:ctrlPr>
                              </m:sSupPr>
                              <m:e>
                                <m:r>
                                  <a:rPr lang="en-US" sz="2000" b="1" i="1" kern="1000" spc="30">
                                    <a:latin typeface="Cambria Math" panose="02040503050406030204" pitchFamily="18" charset="0"/>
                                  </a:rPr>
                                  <m:t>𝒆</m:t>
                                </m:r>
                              </m:e>
                              <m:sup>
                                <m:r>
                                  <a:rPr lang="en-US" sz="2000" b="1" i="1" kern="1000" spc="30">
                                    <a:latin typeface="Cambria Math" panose="02040503050406030204" pitchFamily="18" charset="0"/>
                                  </a:rPr>
                                  <m:t>−</m:t>
                                </m:r>
                              </m:sup>
                            </m:sSup>
                            <m:r>
                              <a:rPr lang="en-US" sz="2000" b="1" i="1" kern="1000" spc="30">
                                <a:latin typeface="Cambria Math" panose="02040503050406030204" pitchFamily="18" charset="0"/>
                              </a:rPr>
                              <m:t>−</m:t>
                            </m:r>
                            <m:sSup>
                              <m:sSupPr>
                                <m:ctrlPr>
                                  <a:rPr lang="en-US" sz="2000" b="1" i="1" kern="1000" spc="30">
                                    <a:latin typeface="Cambria Math" panose="02040503050406030204" pitchFamily="18" charset="0"/>
                                  </a:rPr>
                                </m:ctrlPr>
                              </m:sSupPr>
                              <m:e>
                                <m:r>
                                  <a:rPr lang="en-US" sz="2000" b="1" i="1" kern="1000" spc="30">
                                    <a:latin typeface="Cambria Math" panose="02040503050406030204" pitchFamily="18" charset="0"/>
                                  </a:rPr>
                                  <m:t>𝒉</m:t>
                                </m:r>
                              </m:e>
                              <m:sup>
                                <m:r>
                                  <a:rPr lang="en-US" sz="2000" b="1" i="1" kern="1000" spc="30">
                                    <a:latin typeface="Cambria Math" panose="02040503050406030204" pitchFamily="18" charset="0"/>
                                  </a:rPr>
                                  <m:t>+</m:t>
                                </m:r>
                              </m:sup>
                            </m:sSup>
                          </m:sub>
                        </m:sSub>
                        <m:r>
                          <a:rPr lang="en-US" sz="2000" b="1" i="1" kern="1000" spc="30" smtClean="0">
                            <a:latin typeface="Cambria Math" panose="02040503050406030204" pitchFamily="18" charset="0"/>
                          </a:rPr>
                          <m:t>=</m:t>
                        </m:r>
                        <m:box>
                          <m:boxPr>
                            <m:ctrlPr>
                              <a:rPr lang="en-US" sz="2000" b="1" i="1" kern="1000" spc="30" smtClean="0">
                                <a:latin typeface="Cambria Math" panose="02040503050406030204" pitchFamily="18" charset="0"/>
                              </a:rPr>
                            </m:ctrlPr>
                          </m:boxPr>
                          <m:e>
                            <m:f>
                              <m:fPr>
                                <m:ctrlPr>
                                  <a:rPr lang="en-US" sz="2000" b="1" i="1" kern="1000" spc="30" smtClean="0">
                                    <a:latin typeface="Cambria Math" panose="02040503050406030204" pitchFamily="18" charset="0"/>
                                  </a:rPr>
                                </m:ctrlPr>
                              </m:fPr>
                              <m:num>
                                <m:sSub>
                                  <m:sSubPr>
                                    <m:ctrlPr>
                                      <a:rPr lang="en-US" sz="2000" b="1" i="1" kern="1000" spc="30" smtClean="0">
                                        <a:latin typeface="Cambria Math" panose="02040503050406030204" pitchFamily="18" charset="0"/>
                                      </a:rPr>
                                    </m:ctrlPr>
                                  </m:sSubPr>
                                  <m:e>
                                    <m:r>
                                      <a:rPr lang="en-US" sz="2000" b="1" i="1" kern="1000" spc="30" smtClean="0">
                                        <a:latin typeface="Cambria Math" panose="02040503050406030204" pitchFamily="18" charset="0"/>
                                      </a:rPr>
                                      <m:t>𝑬</m:t>
                                    </m:r>
                                  </m:e>
                                  <m:sub>
                                    <m:r>
                                      <a:rPr lang="en-US" sz="2000" b="1" i="1" kern="1000" spc="30" smtClean="0">
                                        <a:latin typeface="Cambria Math" panose="02040503050406030204" pitchFamily="18" charset="0"/>
                                      </a:rPr>
                                      <m:t>𝒑𝒉</m:t>
                                    </m:r>
                                  </m:sub>
                                </m:sSub>
                              </m:num>
                              <m:den>
                                <m:r>
                                  <a:rPr lang="en-US" sz="2000" b="1" i="1" kern="1000" spc="30" smtClean="0">
                                    <a:latin typeface="Cambria Math" panose="02040503050406030204" pitchFamily="18" charset="0"/>
                                    <a:ea typeface="Cambria Math" panose="02040503050406030204" pitchFamily="18" charset="0"/>
                                  </a:rPr>
                                  <m:t>𝜺</m:t>
                                </m:r>
                              </m:den>
                            </m:f>
                          </m:e>
                        </m:box>
                      </m:oMath>
                    </m:oMathPara>
                  </a14:m>
                  <a:endParaRPr lang="en-US" sz="2000" b="1" kern="1000" spc="30" dirty="0">
                    <a:latin typeface="+mj-lt"/>
                  </a:endParaRPr>
                </a:p>
                <a:p>
                  <a:pPr algn="ctr">
                    <a:lnSpc>
                      <a:spcPct val="110000"/>
                    </a:lnSpc>
                    <a:spcBef>
                      <a:spcPts val="0"/>
                    </a:spcBef>
                  </a:pPr>
                  <a14:m>
                    <m:oMathPara xmlns:m="http://schemas.openxmlformats.org/officeDocument/2006/math">
                      <m:oMathParaPr>
                        <m:jc m:val="left"/>
                      </m:oMathParaPr>
                      <m:oMath xmlns:m="http://schemas.openxmlformats.org/officeDocument/2006/math">
                        <m:r>
                          <a:rPr lang="de-CH" sz="2000" b="1" i="1" kern="1000" spc="30" smtClean="0">
                            <a:latin typeface="Cambria Math" panose="02040503050406030204" pitchFamily="18" charset="0"/>
                            <a:ea typeface="Cambria Math" panose="02040503050406030204" pitchFamily="18" charset="0"/>
                            <a:cs typeface="Franklin Gothic Book"/>
                          </a:rPr>
                          <m:t>𝜺</m:t>
                        </m:r>
                        <m:r>
                          <a:rPr lang="en-US" sz="2000" b="1" i="1" kern="1000" spc="30" smtClean="0">
                            <a:latin typeface="Cambria Math" panose="02040503050406030204" pitchFamily="18" charset="0"/>
                            <a:ea typeface="Cambria Math" panose="02040503050406030204" pitchFamily="18" charset="0"/>
                            <a:cs typeface="Franklin Gothic Book"/>
                          </a:rPr>
                          <m:t>=</m:t>
                        </m:r>
                        <m:r>
                          <a:rPr lang="en-US" sz="2000" b="1" i="1" kern="1000" spc="30" smtClean="0">
                            <a:latin typeface="Cambria Math" panose="02040503050406030204" pitchFamily="18" charset="0"/>
                            <a:ea typeface="Cambria Math" panose="02040503050406030204" pitchFamily="18" charset="0"/>
                            <a:cs typeface="Franklin Gothic Book"/>
                          </a:rPr>
                          <m:t>𝟑</m:t>
                        </m:r>
                        <m:r>
                          <a:rPr lang="en-US" sz="2000" b="1" i="1" kern="1000" spc="30" smtClean="0">
                            <a:latin typeface="Cambria Math" panose="02040503050406030204" pitchFamily="18" charset="0"/>
                            <a:ea typeface="Cambria Math" panose="02040503050406030204" pitchFamily="18" charset="0"/>
                            <a:cs typeface="Franklin Gothic Book"/>
                          </a:rPr>
                          <m:t>.</m:t>
                        </m:r>
                        <m:r>
                          <a:rPr lang="en-US" sz="2000" b="1" i="1" kern="1000" spc="30" smtClean="0">
                            <a:latin typeface="Cambria Math" panose="02040503050406030204" pitchFamily="18" charset="0"/>
                            <a:ea typeface="Cambria Math" panose="02040503050406030204" pitchFamily="18" charset="0"/>
                            <a:cs typeface="Franklin Gothic Book"/>
                          </a:rPr>
                          <m:t>𝟔𝟐</m:t>
                        </m:r>
                        <m:r>
                          <a:rPr lang="en-US" sz="2000" b="1" i="1" kern="1000" spc="30" smtClean="0">
                            <a:latin typeface="Cambria Math" panose="02040503050406030204" pitchFamily="18" charset="0"/>
                            <a:ea typeface="Cambria Math" panose="02040503050406030204" pitchFamily="18" charset="0"/>
                            <a:cs typeface="Franklin Gothic Book"/>
                          </a:rPr>
                          <m:t> </m:t>
                        </m:r>
                        <m:f>
                          <m:fPr>
                            <m:type m:val="lin"/>
                            <m:ctrlPr>
                              <a:rPr lang="en-US" sz="2000" b="1" i="1" kern="1000" spc="30" smtClean="0">
                                <a:latin typeface="Cambria Math" panose="02040503050406030204" pitchFamily="18" charset="0"/>
                                <a:ea typeface="Cambria Math" panose="02040503050406030204" pitchFamily="18" charset="0"/>
                              </a:rPr>
                            </m:ctrlPr>
                          </m:fPr>
                          <m:num>
                            <m:r>
                              <a:rPr lang="en-US" sz="2000" b="1" i="1" kern="1000" spc="30" smtClean="0">
                                <a:latin typeface="Cambria Math" panose="02040503050406030204" pitchFamily="18" charset="0"/>
                                <a:ea typeface="Cambria Math" panose="02040503050406030204" pitchFamily="18" charset="0"/>
                              </a:rPr>
                              <m:t>𝒆𝑽</m:t>
                            </m:r>
                          </m:num>
                          <m:den>
                            <m:r>
                              <a:rPr lang="en-US" sz="2000" b="1" i="1" kern="1000" spc="30" smtClean="0">
                                <a:latin typeface="Cambria Math" panose="02040503050406030204" pitchFamily="18" charset="0"/>
                                <a:ea typeface="Cambria Math" panose="02040503050406030204" pitchFamily="18" charset="0"/>
                              </a:rPr>
                              <m:t>𝒑𝒂𝒊𝒓</m:t>
                            </m:r>
                          </m:den>
                        </m:f>
                      </m:oMath>
                    </m:oMathPara>
                  </a14:m>
                  <a:endParaRPr lang="en-US" sz="2000" b="1" kern="1000" spc="30" dirty="0">
                    <a:latin typeface="+mj-lt"/>
                    <a:ea typeface="Cambria Math" panose="02040503050406030204" pitchFamily="18" charset="0"/>
                  </a:endParaRPr>
                </a:p>
                <a:p>
                  <a:pPr algn="ctr">
                    <a:lnSpc>
                      <a:spcPct val="110000"/>
                    </a:lnSpc>
                    <a:spcBef>
                      <a:spcPts val="0"/>
                    </a:spcBef>
                  </a:pPr>
                  <a:endParaRPr lang="en-US" sz="2000" b="1" kern="1000" spc="30" dirty="0">
                    <a:latin typeface="+mj-lt"/>
                    <a:cs typeface="Franklin Gothic Book"/>
                  </a:endParaRPr>
                </a:p>
                <a:p>
                  <a:pPr>
                    <a:lnSpc>
                      <a:spcPct val="110000"/>
                    </a:lnSpc>
                    <a:spcBef>
                      <a:spcPts val="0"/>
                    </a:spcBef>
                  </a:pPr>
                  <a:r>
                    <a:rPr lang="en-US" sz="2000" kern="1000" spc="30" dirty="0">
                      <a:latin typeface="+mj-lt"/>
                      <a:cs typeface="Franklin Gothic Book"/>
                    </a:rPr>
                    <a:t>Electrons and holes are separated by means of the </a:t>
                  </a:r>
                  <a:r>
                    <a:rPr lang="en-US" sz="2000" b="1" kern="1000" spc="30" dirty="0">
                      <a:latin typeface="+mj-lt"/>
                      <a:cs typeface="Franklin Gothic Book"/>
                    </a:rPr>
                    <a:t>electric field </a:t>
                  </a:r>
                  <a:r>
                    <a:rPr lang="en-US" sz="2000" kern="1000" spc="30" dirty="0">
                      <a:latin typeface="+mj-lt"/>
                      <a:cs typeface="Franklin Gothic Book"/>
                    </a:rPr>
                    <a:t>and drift to the back side (e</a:t>
                  </a:r>
                  <a:r>
                    <a:rPr lang="en-US" sz="2000" kern="1000" spc="30" baseline="30000" dirty="0">
                      <a:latin typeface="+mj-lt"/>
                      <a:cs typeface="Franklin Gothic Book"/>
                    </a:rPr>
                    <a:t>-</a:t>
                  </a:r>
                  <a:r>
                    <a:rPr lang="en-US" sz="2000" kern="1000" spc="30" dirty="0">
                      <a:latin typeface="+mj-lt"/>
                      <a:cs typeface="Franklin Gothic Book"/>
                    </a:rPr>
                    <a:t>) and to the readout anode (h</a:t>
                  </a:r>
                  <a:r>
                    <a:rPr lang="en-US" sz="2000" kern="1000" spc="30" baseline="30000" dirty="0">
                      <a:latin typeface="+mj-lt"/>
                      <a:cs typeface="Franklin Gothic Book"/>
                    </a:rPr>
                    <a:t>+</a:t>
                  </a:r>
                  <a:r>
                    <a:rPr lang="en-US" sz="2000" kern="1000" spc="30" dirty="0">
                      <a:latin typeface="+mj-lt"/>
                      <a:cs typeface="Franklin Gothic Book"/>
                    </a:rPr>
                    <a:t>)</a:t>
                  </a:r>
                </a:p>
                <a:p>
                  <a:pPr>
                    <a:lnSpc>
                      <a:spcPct val="110000"/>
                    </a:lnSpc>
                    <a:spcBef>
                      <a:spcPts val="0"/>
                    </a:spcBef>
                  </a:pPr>
                  <a:endParaRPr lang="en-US" sz="2000" i="1" kern="1000" spc="30" dirty="0">
                    <a:latin typeface="+mj-lt"/>
                  </a:endParaRPr>
                </a:p>
                <a:p>
                  <a:pPr>
                    <a:lnSpc>
                      <a:spcPct val="110000"/>
                    </a:lnSpc>
                    <a:spcBef>
                      <a:spcPts val="0"/>
                    </a:spcBef>
                  </a:pPr>
                  <a14:m>
                    <m:oMath xmlns:m="http://schemas.openxmlformats.org/officeDocument/2006/math">
                      <m:sSub>
                        <m:sSubPr>
                          <m:ctrlPr>
                            <a:rPr lang="en-US" sz="2000" b="1" i="1" kern="1000" spc="30" smtClean="0">
                              <a:latin typeface="Cambria Math" panose="02040503050406030204" pitchFamily="18" charset="0"/>
                            </a:rPr>
                          </m:ctrlPr>
                        </m:sSubPr>
                        <m:e>
                          <m:r>
                            <a:rPr lang="en-US" sz="2000" b="1" i="1" kern="1000" spc="30" smtClean="0">
                              <a:latin typeface="Cambria Math" panose="02040503050406030204" pitchFamily="18" charset="0"/>
                            </a:rPr>
                            <m:t>𝑬</m:t>
                          </m:r>
                        </m:e>
                        <m:sub>
                          <m:r>
                            <a:rPr lang="en-US" sz="2000" b="1" i="1" kern="1000" spc="30" smtClean="0">
                              <a:latin typeface="Cambria Math" panose="02040503050406030204" pitchFamily="18" charset="0"/>
                            </a:rPr>
                            <m:t>𝒑𝒉</m:t>
                          </m:r>
                        </m:sub>
                      </m:sSub>
                      <m:r>
                        <a:rPr lang="en-US" sz="2000" b="1" i="1" kern="1000" spc="30" smtClean="0">
                          <a:latin typeface="Cambria Math" panose="02040503050406030204" pitchFamily="18" charset="0"/>
                        </a:rPr>
                        <m:t>=</m:t>
                      </m:r>
                      <m:r>
                        <a:rPr lang="en-US" sz="2000" b="1" i="1" kern="1000" spc="30" smtClean="0">
                          <a:latin typeface="Cambria Math" panose="02040503050406030204" pitchFamily="18" charset="0"/>
                        </a:rPr>
                        <m:t>𝟏𝟐</m:t>
                      </m:r>
                      <m:r>
                        <a:rPr lang="en-US" sz="2000" b="1" i="1" kern="1000" spc="30" smtClean="0">
                          <a:latin typeface="Cambria Math" panose="02040503050406030204" pitchFamily="18" charset="0"/>
                        </a:rPr>
                        <m:t> </m:t>
                      </m:r>
                      <m:r>
                        <a:rPr lang="en-US" sz="2000" b="1" i="1" kern="1000" spc="30" smtClean="0">
                          <a:latin typeface="Cambria Math" panose="02040503050406030204" pitchFamily="18" charset="0"/>
                        </a:rPr>
                        <m:t>𝒌𝒆𝑽</m:t>
                      </m:r>
                    </m:oMath>
                  </a14:m>
                  <a:r>
                    <a:rPr lang="en-US" sz="2000" b="1" kern="1000" spc="30" dirty="0">
                      <a:latin typeface="+mj-lt"/>
                      <a:cs typeface="Franklin Gothic Book"/>
                    </a:rPr>
                    <a:t>   </a:t>
                  </a:r>
                  <a:r>
                    <a:rPr lang="en-US" sz="2000" b="1" kern="1000" spc="30" dirty="0">
                      <a:latin typeface="+mj-lt"/>
                      <a:cs typeface="Franklin Gothic Book"/>
                      <a:sym typeface="Wingdings" panose="05000000000000000000" pitchFamily="2" charset="2"/>
                    </a:rPr>
                    <a:t> </a:t>
                  </a:r>
                  <a14:m>
                    <m:oMath xmlns:m="http://schemas.openxmlformats.org/officeDocument/2006/math">
                      <m:r>
                        <a:rPr lang="en-US" sz="2000" b="1" i="1" kern="1000" spc="30">
                          <a:latin typeface="Cambria Math" panose="02040503050406030204" pitchFamily="18" charset="0"/>
                          <a:cs typeface="Franklin Gothic Book"/>
                        </a:rPr>
                        <m:t>#</m:t>
                      </m:r>
                      <m:sSub>
                        <m:sSubPr>
                          <m:ctrlPr>
                            <a:rPr lang="en-US" sz="2000" b="1" i="1" kern="1000" spc="30">
                              <a:latin typeface="Cambria Math" panose="02040503050406030204" pitchFamily="18" charset="0"/>
                            </a:rPr>
                          </m:ctrlPr>
                        </m:sSubPr>
                        <m:e>
                          <m:r>
                            <a:rPr lang="en-US" sz="2000" b="1" i="1" kern="1000" spc="30">
                              <a:latin typeface="Cambria Math" panose="02040503050406030204" pitchFamily="18" charset="0"/>
                            </a:rPr>
                            <m:t>𝒑𝒂𝒊𝒓𝒔</m:t>
                          </m:r>
                        </m:e>
                        <m:sub>
                          <m:sSup>
                            <m:sSupPr>
                              <m:ctrlPr>
                                <a:rPr lang="en-US" sz="2000" b="1" i="1" kern="1000" spc="30">
                                  <a:latin typeface="Cambria Math" panose="02040503050406030204" pitchFamily="18" charset="0"/>
                                </a:rPr>
                              </m:ctrlPr>
                            </m:sSupPr>
                            <m:e>
                              <m:r>
                                <a:rPr lang="en-US" sz="2000" b="1" i="1" kern="1000" spc="30">
                                  <a:latin typeface="Cambria Math" panose="02040503050406030204" pitchFamily="18" charset="0"/>
                                </a:rPr>
                                <m:t>𝒆</m:t>
                              </m:r>
                            </m:e>
                            <m:sup>
                              <m:r>
                                <a:rPr lang="en-US" sz="2000" b="1" i="1" kern="1000" spc="30">
                                  <a:latin typeface="Cambria Math" panose="02040503050406030204" pitchFamily="18" charset="0"/>
                                </a:rPr>
                                <m:t>−</m:t>
                              </m:r>
                            </m:sup>
                          </m:sSup>
                          <m:r>
                            <a:rPr lang="en-US" sz="2000" b="1" i="1" kern="1000" spc="30">
                              <a:latin typeface="Cambria Math" panose="02040503050406030204" pitchFamily="18" charset="0"/>
                            </a:rPr>
                            <m:t>−</m:t>
                          </m:r>
                          <m:sSup>
                            <m:sSupPr>
                              <m:ctrlPr>
                                <a:rPr lang="en-US" sz="2000" b="1" i="1" kern="1000" spc="30">
                                  <a:latin typeface="Cambria Math" panose="02040503050406030204" pitchFamily="18" charset="0"/>
                                </a:rPr>
                              </m:ctrlPr>
                            </m:sSupPr>
                            <m:e>
                              <m:r>
                                <a:rPr lang="en-US" sz="2000" b="1" i="1" kern="1000" spc="30">
                                  <a:latin typeface="Cambria Math" panose="02040503050406030204" pitchFamily="18" charset="0"/>
                                </a:rPr>
                                <m:t>𝒉</m:t>
                              </m:r>
                            </m:e>
                            <m:sup>
                              <m:r>
                                <a:rPr lang="en-US" sz="2000" b="1" i="1" kern="1000" spc="30">
                                  <a:latin typeface="Cambria Math" panose="02040503050406030204" pitchFamily="18" charset="0"/>
                                </a:rPr>
                                <m:t>+</m:t>
                              </m:r>
                            </m:sup>
                          </m:sSup>
                        </m:sub>
                      </m:sSub>
                      <m:r>
                        <a:rPr lang="en-US" sz="2000" b="1" i="1" kern="1000" spc="30" smtClean="0">
                          <a:latin typeface="Cambria Math" panose="02040503050406030204" pitchFamily="18" charset="0"/>
                        </a:rPr>
                        <m:t> </m:t>
                      </m:r>
                      <m:r>
                        <a:rPr lang="en-US" sz="2000" b="1" i="1" kern="1000" spc="30" smtClean="0">
                          <a:latin typeface="Cambria Math" panose="02040503050406030204" pitchFamily="18" charset="0"/>
                          <a:ea typeface="Cambria Math" panose="02040503050406030204" pitchFamily="18" charset="0"/>
                        </a:rPr>
                        <m:t>≈</m:t>
                      </m:r>
                      <m:r>
                        <a:rPr lang="en-US" sz="2000" b="1" i="1" kern="1000" spc="30" smtClean="0">
                          <a:latin typeface="Cambria Math" panose="02040503050406030204" pitchFamily="18" charset="0"/>
                          <a:ea typeface="Cambria Math" panose="02040503050406030204" pitchFamily="18" charset="0"/>
                        </a:rPr>
                        <m:t>𝟑𝟑𝟎𝟎</m:t>
                      </m:r>
                    </m:oMath>
                  </a14:m>
                  <a:r>
                    <a:rPr lang="en-US" sz="2000" b="1" kern="1000" spc="30" dirty="0">
                      <a:latin typeface="+mj-lt"/>
                      <a:cs typeface="Franklin Gothic Book"/>
                    </a:rPr>
                    <a:t>  </a:t>
                  </a:r>
                </a:p>
                <a:p>
                  <a:pPr>
                    <a:lnSpc>
                      <a:spcPct val="110000"/>
                    </a:lnSpc>
                    <a:spcBef>
                      <a:spcPts val="0"/>
                    </a:spcBef>
                  </a:pPr>
                  <a:r>
                    <a:rPr lang="en-US" sz="2000" b="1" kern="1000" spc="30" dirty="0">
                      <a:latin typeface="+mj-lt"/>
                      <a:cs typeface="Franklin Gothic Book"/>
                    </a:rPr>
                    <a:t> </a:t>
                  </a:r>
                  <a14:m>
                    <m:oMath xmlns:m="http://schemas.openxmlformats.org/officeDocument/2006/math">
                      <m:sSub>
                        <m:sSubPr>
                          <m:ctrlPr>
                            <a:rPr lang="en-US" sz="2000" b="1" i="1" kern="1000" spc="30" smtClean="0">
                              <a:latin typeface="Cambria Math" panose="02040503050406030204" pitchFamily="18" charset="0"/>
                            </a:rPr>
                          </m:ctrlPr>
                        </m:sSubPr>
                        <m:e>
                          <m:r>
                            <a:rPr lang="en-US" sz="2000" b="1" i="1" kern="1000" spc="30" smtClean="0">
                              <a:latin typeface="Cambria Math" panose="02040503050406030204" pitchFamily="18" charset="0"/>
                            </a:rPr>
                            <m:t>𝑸</m:t>
                          </m:r>
                        </m:e>
                        <m:sub>
                          <m:r>
                            <a:rPr lang="en-US" sz="2000" b="1" i="1" kern="1000" spc="30" smtClean="0">
                              <a:latin typeface="Cambria Math" panose="02040503050406030204" pitchFamily="18" charset="0"/>
                            </a:rPr>
                            <m:t>𝑻𝑶𝑻</m:t>
                          </m:r>
                        </m:sub>
                      </m:sSub>
                      <m:r>
                        <a:rPr lang="en-US" sz="2000" b="1" i="1" kern="1000" spc="30" smtClean="0">
                          <a:latin typeface="Cambria Math" panose="02040503050406030204" pitchFamily="18" charset="0"/>
                        </a:rPr>
                        <m:t>=</m:t>
                      </m:r>
                      <m:r>
                        <a:rPr lang="en-US" sz="2000" b="1" i="1" kern="1000" spc="30" smtClean="0">
                          <a:latin typeface="Cambria Math" panose="02040503050406030204" pitchFamily="18" charset="0"/>
                        </a:rPr>
                        <m:t>𝒒</m:t>
                      </m:r>
                      <m:r>
                        <a:rPr lang="en-US" sz="2000" b="1" i="1" kern="1000" spc="30" smtClean="0">
                          <a:latin typeface="Cambria Math" panose="02040503050406030204" pitchFamily="18" charset="0"/>
                          <a:ea typeface="Cambria Math" panose="02040503050406030204" pitchFamily="18" charset="0"/>
                        </a:rPr>
                        <m:t>∙</m:t>
                      </m:r>
                      <m:box>
                        <m:boxPr>
                          <m:ctrlPr>
                            <a:rPr lang="en-US" sz="2000" b="1" i="1" kern="1000" spc="30">
                              <a:latin typeface="Cambria Math" panose="02040503050406030204" pitchFamily="18" charset="0"/>
                            </a:rPr>
                          </m:ctrlPr>
                        </m:boxPr>
                        <m:e>
                          <m:f>
                            <m:fPr>
                              <m:ctrlPr>
                                <a:rPr lang="en-US" sz="2000" b="1" i="1" kern="1000" spc="30">
                                  <a:latin typeface="Cambria Math" panose="02040503050406030204" pitchFamily="18" charset="0"/>
                                </a:rPr>
                              </m:ctrlPr>
                            </m:fPr>
                            <m:num>
                              <m:sSub>
                                <m:sSubPr>
                                  <m:ctrlPr>
                                    <a:rPr lang="en-US" sz="2000" b="1" i="1" kern="1000" spc="30">
                                      <a:latin typeface="Cambria Math" panose="02040503050406030204" pitchFamily="18" charset="0"/>
                                    </a:rPr>
                                  </m:ctrlPr>
                                </m:sSubPr>
                                <m:e>
                                  <m:r>
                                    <a:rPr lang="en-US" sz="2000" b="1" i="1" kern="1000" spc="30">
                                      <a:latin typeface="Cambria Math" panose="02040503050406030204" pitchFamily="18" charset="0"/>
                                    </a:rPr>
                                    <m:t>𝑬</m:t>
                                  </m:r>
                                </m:e>
                                <m:sub>
                                  <m:r>
                                    <a:rPr lang="en-US" sz="2000" b="1" i="1" kern="1000" spc="30">
                                      <a:latin typeface="Cambria Math" panose="02040503050406030204" pitchFamily="18" charset="0"/>
                                    </a:rPr>
                                    <m:t>𝒑𝒉</m:t>
                                  </m:r>
                                </m:sub>
                              </m:sSub>
                            </m:num>
                            <m:den>
                              <m:r>
                                <a:rPr lang="en-US" sz="2000" b="1" i="1" kern="1000" spc="30">
                                  <a:latin typeface="Cambria Math" panose="02040503050406030204" pitchFamily="18" charset="0"/>
                                  <a:ea typeface="Cambria Math" panose="02040503050406030204" pitchFamily="18" charset="0"/>
                                </a:rPr>
                                <m:t>𝜺</m:t>
                              </m:r>
                            </m:den>
                          </m:f>
                        </m:e>
                      </m:box>
                      <m:r>
                        <a:rPr lang="en-US" sz="2000" b="1" i="1" kern="1000" spc="30">
                          <a:latin typeface="Cambria Math" panose="02040503050406030204" pitchFamily="18" charset="0"/>
                          <a:ea typeface="Cambria Math" panose="02040503050406030204" pitchFamily="18" charset="0"/>
                        </a:rPr>
                        <m:t>≅</m:t>
                      </m:r>
                      <m:r>
                        <a:rPr lang="en-US" sz="2000" b="1" i="1" kern="1000" spc="30" smtClean="0">
                          <a:latin typeface="Cambria Math" panose="02040503050406030204" pitchFamily="18" charset="0"/>
                          <a:ea typeface="Cambria Math" panose="02040503050406030204" pitchFamily="18" charset="0"/>
                        </a:rPr>
                        <m:t>𝟎</m:t>
                      </m:r>
                      <m:r>
                        <a:rPr lang="en-US" sz="2000" b="1" i="1" kern="1000" spc="30" smtClean="0">
                          <a:latin typeface="Cambria Math" panose="02040503050406030204" pitchFamily="18" charset="0"/>
                          <a:ea typeface="Cambria Math" panose="02040503050406030204" pitchFamily="18" charset="0"/>
                        </a:rPr>
                        <m:t>.</m:t>
                      </m:r>
                      <m:r>
                        <a:rPr lang="en-US" sz="2000" b="1" i="1" kern="1000" spc="30" smtClean="0">
                          <a:latin typeface="Cambria Math" panose="02040503050406030204" pitchFamily="18" charset="0"/>
                          <a:ea typeface="Cambria Math" panose="02040503050406030204" pitchFamily="18" charset="0"/>
                        </a:rPr>
                        <m:t>𝟓</m:t>
                      </m:r>
                      <m:r>
                        <a:rPr lang="en-US" sz="2000" b="1" i="1" kern="1000" spc="30" smtClean="0">
                          <a:latin typeface="Cambria Math" panose="02040503050406030204" pitchFamily="18" charset="0"/>
                          <a:ea typeface="Cambria Math" panose="02040503050406030204" pitchFamily="18" charset="0"/>
                        </a:rPr>
                        <m:t> </m:t>
                      </m:r>
                      <m:r>
                        <a:rPr lang="en-US" sz="2000" b="1" i="1" kern="1000" spc="30" smtClean="0">
                          <a:latin typeface="Cambria Math" panose="02040503050406030204" pitchFamily="18" charset="0"/>
                          <a:ea typeface="Cambria Math" panose="02040503050406030204" pitchFamily="18" charset="0"/>
                        </a:rPr>
                        <m:t>𝒇𝑪</m:t>
                      </m:r>
                    </m:oMath>
                  </a14:m>
                  <a:r>
                    <a:rPr lang="en-US" sz="2000" b="1" kern="1000" spc="30" dirty="0">
                      <a:latin typeface="+mj-lt"/>
                      <a:cs typeface="Franklin Gothic Book"/>
                    </a:rPr>
                    <a:t> </a:t>
                  </a:r>
                </a:p>
                <a:p>
                  <a:pPr algn="ctr">
                    <a:lnSpc>
                      <a:spcPct val="110000"/>
                    </a:lnSpc>
                    <a:spcBef>
                      <a:spcPts val="0"/>
                    </a:spcBef>
                  </a:pPr>
                  <a:endParaRPr lang="de-CH" sz="1800" b="1" kern="1000" spc="30" dirty="0" err="1">
                    <a:latin typeface="+mn-lt"/>
                    <a:cs typeface="Franklin Gothic Book"/>
                  </a:endParaRPr>
                </a:p>
              </p:txBody>
            </p:sp>
          </mc:Choice>
          <mc:Fallback xmlns="">
            <p:sp>
              <p:nvSpPr>
                <p:cNvPr id="11" name="TextBox 16">
                  <a:extLst>
                    <a:ext uri="{FF2B5EF4-FFF2-40B4-BE49-F238E27FC236}">
                      <a16:creationId xmlns:a16="http://schemas.microsoft.com/office/drawing/2014/main" id="{B7D5A340-8941-90ED-760B-6512592DA2B3}"/>
                    </a:ext>
                  </a:extLst>
                </p:cNvPr>
                <p:cNvSpPr txBox="1">
                  <a:spLocks noRot="1" noChangeAspect="1" noMove="1" noResize="1" noEditPoints="1" noAdjustHandles="1" noChangeArrowheads="1" noChangeShapeType="1" noTextEdit="1"/>
                </p:cNvSpPr>
                <p:nvPr/>
              </p:nvSpPr>
              <p:spPr>
                <a:xfrm>
                  <a:off x="6186727" y="959800"/>
                  <a:ext cx="4053531" cy="4518717"/>
                </a:xfrm>
                <a:prstGeom prst="rect">
                  <a:avLst/>
                </a:prstGeom>
                <a:blipFill>
                  <a:blip r:embed="rId3"/>
                  <a:stretch>
                    <a:fillRect l="-3213" t="-1414" r="-4370"/>
                  </a:stretch>
                </a:blipFill>
              </p:spPr>
              <p:txBody>
                <a:bodyPr/>
                <a:lstStyle/>
                <a:p>
                  <a:r>
                    <a:rPr lang="it-CH">
                      <a:noFill/>
                    </a:rPr>
                    <a:t> </a:t>
                  </a:r>
                </a:p>
              </p:txBody>
            </p:sp>
          </mc:Fallback>
        </mc:AlternateContent>
      </p:grpSp>
      <p:grpSp>
        <p:nvGrpSpPr>
          <p:cNvPr id="16" name="Group 60">
            <a:extLst>
              <a:ext uri="{FF2B5EF4-FFF2-40B4-BE49-F238E27FC236}">
                <a16:creationId xmlns:a16="http://schemas.microsoft.com/office/drawing/2014/main" id="{0A2350FF-BF37-9079-6E6B-E3F03DE64703}"/>
              </a:ext>
            </a:extLst>
          </p:cNvPr>
          <p:cNvGrpSpPr/>
          <p:nvPr/>
        </p:nvGrpSpPr>
        <p:grpSpPr>
          <a:xfrm>
            <a:off x="1481457" y="1068095"/>
            <a:ext cx="4020739" cy="5412112"/>
            <a:chOff x="-4080226" y="1095530"/>
            <a:chExt cx="4020739" cy="5412112"/>
          </a:xfrm>
        </p:grpSpPr>
        <p:grpSp>
          <p:nvGrpSpPr>
            <p:cNvPr id="17" name="Group 54">
              <a:extLst>
                <a:ext uri="{FF2B5EF4-FFF2-40B4-BE49-F238E27FC236}">
                  <a16:creationId xmlns:a16="http://schemas.microsoft.com/office/drawing/2014/main" id="{D003C59C-4B6E-B0FC-52E7-539DA5D6125C}"/>
                </a:ext>
              </a:extLst>
            </p:cNvPr>
            <p:cNvGrpSpPr/>
            <p:nvPr/>
          </p:nvGrpSpPr>
          <p:grpSpPr>
            <a:xfrm>
              <a:off x="-4080226" y="1526268"/>
              <a:ext cx="4020739" cy="4981374"/>
              <a:chOff x="-4080226" y="1526268"/>
              <a:chExt cx="4020739" cy="4981374"/>
            </a:xfrm>
          </p:grpSpPr>
          <p:sp>
            <p:nvSpPr>
              <p:cNvPr id="21" name="Rectangle 6">
                <a:extLst>
                  <a:ext uri="{FF2B5EF4-FFF2-40B4-BE49-F238E27FC236}">
                    <a16:creationId xmlns:a16="http://schemas.microsoft.com/office/drawing/2014/main" id="{5F9E8D3E-6B56-2CCD-524B-DEA2B99BA515}"/>
                  </a:ext>
                </a:extLst>
              </p:cNvPr>
              <p:cNvSpPr/>
              <p:nvPr/>
            </p:nvSpPr>
            <p:spPr bwMode="auto">
              <a:xfrm>
                <a:off x="-4080226" y="1526268"/>
                <a:ext cx="4020739" cy="1980499"/>
              </a:xfrm>
              <a:prstGeom prst="rect">
                <a:avLst/>
              </a:prstGeom>
              <a:solidFill>
                <a:schemeClr val="bg2">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2" name="Rectangle 7">
                <a:extLst>
                  <a:ext uri="{FF2B5EF4-FFF2-40B4-BE49-F238E27FC236}">
                    <a16:creationId xmlns:a16="http://schemas.microsoft.com/office/drawing/2014/main" id="{014D98BC-01E9-79BC-F267-E20C70DD8AA9}"/>
                  </a:ext>
                </a:extLst>
              </p:cNvPr>
              <p:cNvSpPr/>
              <p:nvPr/>
            </p:nvSpPr>
            <p:spPr bwMode="auto">
              <a:xfrm>
                <a:off x="-4064082" y="1538062"/>
                <a:ext cx="3982387" cy="128814"/>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3" name="Rectangle 22">
                <a:extLst>
                  <a:ext uri="{FF2B5EF4-FFF2-40B4-BE49-F238E27FC236}">
                    <a16:creationId xmlns:a16="http://schemas.microsoft.com/office/drawing/2014/main" id="{E355EDAB-BB1A-5F83-3FEC-3D1C688FF658}"/>
                  </a:ext>
                </a:extLst>
              </p:cNvPr>
              <p:cNvSpPr/>
              <p:nvPr/>
            </p:nvSpPr>
            <p:spPr bwMode="auto">
              <a:xfrm>
                <a:off x="-3629647" y="3367466"/>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4" name="Rectangle 24">
                <a:extLst>
                  <a:ext uri="{FF2B5EF4-FFF2-40B4-BE49-F238E27FC236}">
                    <a16:creationId xmlns:a16="http://schemas.microsoft.com/office/drawing/2014/main" id="{C5AFA4CB-DF3A-85BB-3409-460CCF6FBCED}"/>
                  </a:ext>
                </a:extLst>
              </p:cNvPr>
              <p:cNvSpPr/>
              <p:nvPr/>
            </p:nvSpPr>
            <p:spPr bwMode="auto">
              <a:xfrm>
                <a:off x="-2234790" y="3364075"/>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5" name="Rectangle 26">
                <a:extLst>
                  <a:ext uri="{FF2B5EF4-FFF2-40B4-BE49-F238E27FC236}">
                    <a16:creationId xmlns:a16="http://schemas.microsoft.com/office/drawing/2014/main" id="{E1B35680-2D2D-CACB-4E91-3618D58882E3}"/>
                  </a:ext>
                </a:extLst>
              </p:cNvPr>
              <p:cNvSpPr/>
              <p:nvPr/>
            </p:nvSpPr>
            <p:spPr bwMode="auto">
              <a:xfrm>
                <a:off x="-834000" y="3363129"/>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6" name="TextBox 13">
                <a:extLst>
                  <a:ext uri="{FF2B5EF4-FFF2-40B4-BE49-F238E27FC236}">
                    <a16:creationId xmlns:a16="http://schemas.microsoft.com/office/drawing/2014/main" id="{ED88F3A3-4723-A8FA-2DCA-DAB0B2483E09}"/>
                  </a:ext>
                </a:extLst>
              </p:cNvPr>
              <p:cNvSpPr txBox="1"/>
              <p:nvPr/>
            </p:nvSpPr>
            <p:spPr>
              <a:xfrm>
                <a:off x="-461244" y="1602469"/>
                <a:ext cx="333375" cy="240191"/>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cs typeface="Franklin Gothic Book"/>
                  </a:rPr>
                  <a:t>n+</a:t>
                </a:r>
                <a:endParaRPr lang="de-CH" sz="1800" kern="1000" spc="30" dirty="0" err="1">
                  <a:latin typeface="+mj-lt"/>
                  <a:cs typeface="Franklin Gothic Book"/>
                </a:endParaRPr>
              </a:p>
            </p:txBody>
          </p:sp>
          <p:sp>
            <p:nvSpPr>
              <p:cNvPr id="27" name="TextBox 27">
                <a:extLst>
                  <a:ext uri="{FF2B5EF4-FFF2-40B4-BE49-F238E27FC236}">
                    <a16:creationId xmlns:a16="http://schemas.microsoft.com/office/drawing/2014/main" id="{DE01FB85-EFD5-8B6C-0834-D0217114DBF2}"/>
                  </a:ext>
                </a:extLst>
              </p:cNvPr>
              <p:cNvSpPr txBox="1"/>
              <p:nvPr/>
            </p:nvSpPr>
            <p:spPr>
              <a:xfrm>
                <a:off x="-477018" y="3058105"/>
                <a:ext cx="356338" cy="314123"/>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cs typeface="Franklin Gothic Book"/>
                  </a:rPr>
                  <a:t>p+</a:t>
                </a:r>
                <a:endParaRPr lang="de-CH" sz="1800" kern="1000" spc="30" dirty="0" err="1">
                  <a:latin typeface="+mj-lt"/>
                  <a:cs typeface="Franklin Gothic Book"/>
                </a:endParaRPr>
              </a:p>
            </p:txBody>
          </p:sp>
          <p:sp>
            <p:nvSpPr>
              <p:cNvPr id="28" name="Oval 14">
                <a:extLst>
                  <a:ext uri="{FF2B5EF4-FFF2-40B4-BE49-F238E27FC236}">
                    <a16:creationId xmlns:a16="http://schemas.microsoft.com/office/drawing/2014/main" id="{2D570E99-B3CF-CBCC-AAA4-D1FCB804A85B}"/>
                  </a:ext>
                </a:extLst>
              </p:cNvPr>
              <p:cNvSpPr/>
              <p:nvPr/>
            </p:nvSpPr>
            <p:spPr bwMode="auto">
              <a:xfrm>
                <a:off x="-3629648" y="3526181"/>
                <a:ext cx="368803" cy="255015"/>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9" name="Oval 29">
                <a:extLst>
                  <a:ext uri="{FF2B5EF4-FFF2-40B4-BE49-F238E27FC236}">
                    <a16:creationId xmlns:a16="http://schemas.microsoft.com/office/drawing/2014/main" id="{46D3BFC0-0DBB-AF53-C734-A762973D7566}"/>
                  </a:ext>
                </a:extLst>
              </p:cNvPr>
              <p:cNvSpPr/>
              <p:nvPr/>
            </p:nvSpPr>
            <p:spPr bwMode="auto">
              <a:xfrm>
                <a:off x="-2230118" y="3526181"/>
                <a:ext cx="368803" cy="247970"/>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0" name="Oval 31">
                <a:extLst>
                  <a:ext uri="{FF2B5EF4-FFF2-40B4-BE49-F238E27FC236}">
                    <a16:creationId xmlns:a16="http://schemas.microsoft.com/office/drawing/2014/main" id="{1E7E9C1E-DDF2-69F1-2135-626B183D4360}"/>
                  </a:ext>
                </a:extLst>
              </p:cNvPr>
              <p:cNvSpPr/>
              <p:nvPr/>
            </p:nvSpPr>
            <p:spPr bwMode="auto">
              <a:xfrm>
                <a:off x="-834000" y="3526181"/>
                <a:ext cx="368803" cy="247970"/>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1" name="Straight Connector 32">
                <a:extLst>
                  <a:ext uri="{FF2B5EF4-FFF2-40B4-BE49-F238E27FC236}">
                    <a16:creationId xmlns:a16="http://schemas.microsoft.com/office/drawing/2014/main" id="{829BD677-2F0C-8C68-12E2-5B18536540E5}"/>
                  </a:ext>
                </a:extLst>
              </p:cNvPr>
              <p:cNvCxnSpPr/>
              <p:nvPr/>
            </p:nvCxnSpPr>
            <p:spPr bwMode="auto">
              <a:xfrm>
                <a:off x="-3629647" y="3794302"/>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4">
                <a:extLst>
                  <a:ext uri="{FF2B5EF4-FFF2-40B4-BE49-F238E27FC236}">
                    <a16:creationId xmlns:a16="http://schemas.microsoft.com/office/drawing/2014/main" id="{AC0F5418-F462-FCBB-35B2-C649A6B80080}"/>
                  </a:ext>
                </a:extLst>
              </p:cNvPr>
              <p:cNvCxnSpPr/>
              <p:nvPr/>
            </p:nvCxnSpPr>
            <p:spPr bwMode="auto">
              <a:xfrm>
                <a:off x="-2230117" y="3785949"/>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3" name="Straight Connector 36">
                <a:extLst>
                  <a:ext uri="{FF2B5EF4-FFF2-40B4-BE49-F238E27FC236}">
                    <a16:creationId xmlns:a16="http://schemas.microsoft.com/office/drawing/2014/main" id="{25CD54DC-408C-CEE2-E595-9D5625CD98EC}"/>
                  </a:ext>
                </a:extLst>
              </p:cNvPr>
              <p:cNvCxnSpPr/>
              <p:nvPr/>
            </p:nvCxnSpPr>
            <p:spPr bwMode="auto">
              <a:xfrm>
                <a:off x="-834000" y="3788774"/>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4" name="Rectangle 37">
                <a:extLst>
                  <a:ext uri="{FF2B5EF4-FFF2-40B4-BE49-F238E27FC236}">
                    <a16:creationId xmlns:a16="http://schemas.microsoft.com/office/drawing/2014/main" id="{E856ECCA-10B2-D7D6-67C8-A08EC31F946C}"/>
                  </a:ext>
                </a:extLst>
              </p:cNvPr>
              <p:cNvSpPr/>
              <p:nvPr/>
            </p:nvSpPr>
            <p:spPr bwMode="auto">
              <a:xfrm>
                <a:off x="-4064082" y="3800610"/>
                <a:ext cx="3982387" cy="2707032"/>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5" name="Straight Connector 39">
                <a:extLst>
                  <a:ext uri="{FF2B5EF4-FFF2-40B4-BE49-F238E27FC236}">
                    <a16:creationId xmlns:a16="http://schemas.microsoft.com/office/drawing/2014/main" id="{A351B2F2-6175-4B35-633D-0075A19CDDD0}"/>
                  </a:ext>
                </a:extLst>
              </p:cNvPr>
              <p:cNvCxnSpPr/>
              <p:nvPr/>
            </p:nvCxnSpPr>
            <p:spPr bwMode="auto">
              <a:xfrm>
                <a:off x="-2851096" y="3800610"/>
                <a:ext cx="0" cy="2707032"/>
              </a:xfrm>
              <a:prstGeom prst="line">
                <a:avLst/>
              </a:prstGeom>
              <a:solidFill>
                <a:schemeClr val="accent1"/>
              </a:solidFill>
              <a:ln w="28575" cap="flat" cmpd="sng" algn="ctr">
                <a:solidFill>
                  <a:schemeClr val="accent5">
                    <a:lumMod val="60000"/>
                    <a:lumOff val="40000"/>
                  </a:schemeClr>
                </a:solidFill>
                <a:prstDash val="dash"/>
                <a:round/>
                <a:headEnd type="none" w="med" len="med"/>
                <a:tailEnd type="none" w="med" len="med"/>
              </a:ln>
              <a:effectLst/>
            </p:spPr>
          </p:cxnSp>
          <p:cxnSp>
            <p:nvCxnSpPr>
              <p:cNvPr id="36" name="Straight Connector 40">
                <a:extLst>
                  <a:ext uri="{FF2B5EF4-FFF2-40B4-BE49-F238E27FC236}">
                    <a16:creationId xmlns:a16="http://schemas.microsoft.com/office/drawing/2014/main" id="{10B0A298-6B7F-86CD-6DE3-B2DFB8247849}"/>
                  </a:ext>
                </a:extLst>
              </p:cNvPr>
              <p:cNvCxnSpPr/>
              <p:nvPr/>
            </p:nvCxnSpPr>
            <p:spPr bwMode="auto">
              <a:xfrm>
                <a:off x="-1269946" y="3800610"/>
                <a:ext cx="0" cy="2707032"/>
              </a:xfrm>
              <a:prstGeom prst="line">
                <a:avLst/>
              </a:prstGeom>
              <a:solidFill>
                <a:schemeClr val="accent1"/>
              </a:solidFill>
              <a:ln w="28575" cap="flat" cmpd="sng" algn="ctr">
                <a:solidFill>
                  <a:schemeClr val="accent5">
                    <a:lumMod val="60000"/>
                    <a:lumOff val="40000"/>
                  </a:schemeClr>
                </a:solidFill>
                <a:prstDash val="dash"/>
                <a:round/>
                <a:headEnd type="none" w="med" len="med"/>
                <a:tailEnd type="none" w="med" len="med"/>
              </a:ln>
              <a:effectLst/>
            </p:spPr>
          </p:cxnSp>
          <p:sp>
            <p:nvSpPr>
              <p:cNvPr id="37" name="Isosceles Triangle 41">
                <a:extLst>
                  <a:ext uri="{FF2B5EF4-FFF2-40B4-BE49-F238E27FC236}">
                    <a16:creationId xmlns:a16="http://schemas.microsoft.com/office/drawing/2014/main" id="{55E0C4C3-A782-D744-F3E0-63D9896BDAC7}"/>
                  </a:ext>
                </a:extLst>
              </p:cNvPr>
              <p:cNvSpPr/>
              <p:nvPr/>
            </p:nvSpPr>
            <p:spPr bwMode="auto">
              <a:xfrm flipV="1">
                <a:off x="-2552356" y="4084006"/>
                <a:ext cx="1010086" cy="831704"/>
              </a:xfrm>
              <a:prstGeom prst="triangl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8" name="Rectangle 42">
                <a:extLst>
                  <a:ext uri="{FF2B5EF4-FFF2-40B4-BE49-F238E27FC236}">
                    <a16:creationId xmlns:a16="http://schemas.microsoft.com/office/drawing/2014/main" id="{E49E2CFF-01DB-5A51-7715-39A69A1BFD4E}"/>
                  </a:ext>
                </a:extLst>
              </p:cNvPr>
              <p:cNvSpPr/>
              <p:nvPr/>
            </p:nvSpPr>
            <p:spPr bwMode="auto">
              <a:xfrm>
                <a:off x="-2689851" y="5108297"/>
                <a:ext cx="1217006" cy="70787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9" name="Straight Connector 44">
                <a:extLst>
                  <a:ext uri="{FF2B5EF4-FFF2-40B4-BE49-F238E27FC236}">
                    <a16:creationId xmlns:a16="http://schemas.microsoft.com/office/drawing/2014/main" id="{993BCB0B-5A0B-B3B8-1AAA-7439207AB64D}"/>
                  </a:ext>
                </a:extLst>
              </p:cNvPr>
              <p:cNvCxnSpPr/>
              <p:nvPr/>
            </p:nvCxnSpPr>
            <p:spPr bwMode="auto">
              <a:xfrm flipH="1" flipV="1">
                <a:off x="-2050028" y="3800610"/>
                <a:ext cx="0" cy="27918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0" name="TextBox 47">
                <a:extLst>
                  <a:ext uri="{FF2B5EF4-FFF2-40B4-BE49-F238E27FC236}">
                    <a16:creationId xmlns:a16="http://schemas.microsoft.com/office/drawing/2014/main" id="{A895D9DF-F64D-CEFB-5B8E-6E5FD65D53D5}"/>
                  </a:ext>
                </a:extLst>
              </p:cNvPr>
              <p:cNvSpPr txBox="1"/>
              <p:nvPr/>
            </p:nvSpPr>
            <p:spPr>
              <a:xfrm>
                <a:off x="-2552356" y="4166180"/>
                <a:ext cx="1010086" cy="303112"/>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j-lt"/>
                    <a:cs typeface="Franklin Gothic Book"/>
                  </a:rPr>
                  <a:t>CSA</a:t>
                </a:r>
                <a:endParaRPr lang="de-CH" sz="1800" b="1" kern="1000" spc="30" dirty="0" err="1">
                  <a:latin typeface="+mj-lt"/>
                  <a:cs typeface="Franklin Gothic Book"/>
                </a:endParaRPr>
              </a:p>
            </p:txBody>
          </p:sp>
          <p:sp>
            <p:nvSpPr>
              <p:cNvPr id="41" name="TextBox 48">
                <a:extLst>
                  <a:ext uri="{FF2B5EF4-FFF2-40B4-BE49-F238E27FC236}">
                    <a16:creationId xmlns:a16="http://schemas.microsoft.com/office/drawing/2014/main" id="{4A621677-222D-4577-EF2B-58235A465F01}"/>
                  </a:ext>
                </a:extLst>
              </p:cNvPr>
              <p:cNvSpPr txBox="1"/>
              <p:nvPr/>
            </p:nvSpPr>
            <p:spPr>
              <a:xfrm>
                <a:off x="-2689851" y="5167801"/>
                <a:ext cx="1217006" cy="303112"/>
              </a:xfrm>
              <a:prstGeom prst="rect">
                <a:avLst/>
              </a:prstGeom>
              <a:noFill/>
            </p:spPr>
            <p:txBody>
              <a:bodyPr wrap="square" lIns="0" tIns="0" rIns="0" bIns="0" rtlCol="0">
                <a:noAutofit/>
              </a:bodyPr>
              <a:lstStyle/>
              <a:p>
                <a:pPr algn="ctr">
                  <a:lnSpc>
                    <a:spcPct val="110000"/>
                  </a:lnSpc>
                  <a:spcBef>
                    <a:spcPts val="0"/>
                  </a:spcBef>
                </a:pPr>
                <a:r>
                  <a:rPr lang="en-US" sz="1600" b="1" kern="1000" spc="30" dirty="0">
                    <a:latin typeface="+mj-lt"/>
                    <a:cs typeface="Franklin Gothic Book"/>
                  </a:rPr>
                  <a:t>Signal treatment</a:t>
                </a:r>
                <a:endParaRPr lang="de-CH" sz="1600" b="1" kern="1000" spc="30" dirty="0" err="1">
                  <a:latin typeface="+mj-lt"/>
                  <a:cs typeface="Franklin Gothic Book"/>
                </a:endParaRPr>
              </a:p>
            </p:txBody>
          </p:sp>
          <p:cxnSp>
            <p:nvCxnSpPr>
              <p:cNvPr id="42" name="Straight Connector 51">
                <a:extLst>
                  <a:ext uri="{FF2B5EF4-FFF2-40B4-BE49-F238E27FC236}">
                    <a16:creationId xmlns:a16="http://schemas.microsoft.com/office/drawing/2014/main" id="{E0E9BB2A-40F6-4FDA-3817-439BA2B83FD0}"/>
                  </a:ext>
                </a:extLst>
              </p:cNvPr>
              <p:cNvCxnSpPr/>
              <p:nvPr/>
            </p:nvCxnSpPr>
            <p:spPr bwMode="auto">
              <a:xfrm flipH="1" flipV="1">
                <a:off x="-2040364" y="4923330"/>
                <a:ext cx="0" cy="180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3" name="Down Arrow 52">
                <a:extLst>
                  <a:ext uri="{FF2B5EF4-FFF2-40B4-BE49-F238E27FC236}">
                    <a16:creationId xmlns:a16="http://schemas.microsoft.com/office/drawing/2014/main" id="{3D57FD8C-EEC6-254C-883E-1ACCAA17709A}"/>
                  </a:ext>
                </a:extLst>
              </p:cNvPr>
              <p:cNvSpPr/>
              <p:nvPr/>
            </p:nvSpPr>
            <p:spPr bwMode="auto">
              <a:xfrm>
                <a:off x="-2234790" y="5828003"/>
                <a:ext cx="368803" cy="665125"/>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cxnSp>
          <p:nvCxnSpPr>
            <p:cNvPr id="18" name="Straight Connector 56">
              <a:extLst>
                <a:ext uri="{FF2B5EF4-FFF2-40B4-BE49-F238E27FC236}">
                  <a16:creationId xmlns:a16="http://schemas.microsoft.com/office/drawing/2014/main" id="{017A5664-AB32-3585-124F-F8B622999CD4}"/>
                </a:ext>
              </a:extLst>
            </p:cNvPr>
            <p:cNvCxnSpPr/>
            <p:nvPr/>
          </p:nvCxnSpPr>
          <p:spPr bwMode="auto">
            <a:xfrm flipH="1" flipV="1">
              <a:off x="-2081348" y="1225550"/>
              <a:ext cx="0" cy="29346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57">
              <a:extLst>
                <a:ext uri="{FF2B5EF4-FFF2-40B4-BE49-F238E27FC236}">
                  <a16:creationId xmlns:a16="http://schemas.microsoft.com/office/drawing/2014/main" id="{72220E5A-BF38-B83D-2263-599F5D5C9E4D}"/>
                </a:ext>
              </a:extLst>
            </p:cNvPr>
            <p:cNvCxnSpPr/>
            <p:nvPr/>
          </p:nvCxnSpPr>
          <p:spPr bwMode="auto">
            <a:xfrm rot="16200000" flipH="1" flipV="1">
              <a:off x="-2080439" y="1090930"/>
              <a:ext cx="0" cy="29346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58">
              <a:extLst>
                <a:ext uri="{FF2B5EF4-FFF2-40B4-BE49-F238E27FC236}">
                  <a16:creationId xmlns:a16="http://schemas.microsoft.com/office/drawing/2014/main" id="{D40958BF-5E6F-0389-8927-6F45BA721B86}"/>
                </a:ext>
              </a:extLst>
            </p:cNvPr>
            <p:cNvSpPr txBox="1"/>
            <p:nvPr/>
          </p:nvSpPr>
          <p:spPr>
            <a:xfrm>
              <a:off x="-1858968" y="1095530"/>
              <a:ext cx="1453459" cy="303112"/>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Sensor HV</a:t>
              </a:r>
              <a:endParaRPr lang="de-CH" sz="2000" b="1" kern="1000" spc="30" dirty="0" err="1">
                <a:latin typeface="+mj-lt"/>
                <a:cs typeface="Franklin Gothic Book"/>
              </a:endParaRPr>
            </a:p>
          </p:txBody>
        </p:sp>
      </p:grpSp>
      <p:grpSp>
        <p:nvGrpSpPr>
          <p:cNvPr id="44" name="Group 73">
            <a:extLst>
              <a:ext uri="{FF2B5EF4-FFF2-40B4-BE49-F238E27FC236}">
                <a16:creationId xmlns:a16="http://schemas.microsoft.com/office/drawing/2014/main" id="{4B251A50-F782-7D00-A1B1-A8B9A222145A}"/>
              </a:ext>
            </a:extLst>
          </p:cNvPr>
          <p:cNvGrpSpPr/>
          <p:nvPr/>
        </p:nvGrpSpPr>
        <p:grpSpPr>
          <a:xfrm>
            <a:off x="3695696" y="2300639"/>
            <a:ext cx="122400" cy="123825"/>
            <a:chOff x="-1865987" y="2328074"/>
            <a:chExt cx="122400" cy="123825"/>
          </a:xfrm>
        </p:grpSpPr>
        <p:sp>
          <p:nvSpPr>
            <p:cNvPr id="45" name="Oval 61">
              <a:extLst>
                <a:ext uri="{FF2B5EF4-FFF2-40B4-BE49-F238E27FC236}">
                  <a16:creationId xmlns:a16="http://schemas.microsoft.com/office/drawing/2014/main" id="{8BB48AEA-E239-52F3-4914-6A31DD2E0380}"/>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46" name="Straight Connector 63">
              <a:extLst>
                <a:ext uri="{FF2B5EF4-FFF2-40B4-BE49-F238E27FC236}">
                  <a16:creationId xmlns:a16="http://schemas.microsoft.com/office/drawing/2014/main" id="{8ED03299-FCEC-D3E4-586B-6C034194395D}"/>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7" name="Straight Connector 64">
              <a:extLst>
                <a:ext uri="{FF2B5EF4-FFF2-40B4-BE49-F238E27FC236}">
                  <a16:creationId xmlns:a16="http://schemas.microsoft.com/office/drawing/2014/main" id="{352896DA-C136-E9AF-48CC-DAC2C571408E}"/>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48" name="Group 74">
            <a:extLst>
              <a:ext uri="{FF2B5EF4-FFF2-40B4-BE49-F238E27FC236}">
                <a16:creationId xmlns:a16="http://schemas.microsoft.com/office/drawing/2014/main" id="{2033D9D8-B454-F435-DF6E-50141718EBAD}"/>
              </a:ext>
            </a:extLst>
          </p:cNvPr>
          <p:cNvGrpSpPr/>
          <p:nvPr/>
        </p:nvGrpSpPr>
        <p:grpSpPr>
          <a:xfrm>
            <a:off x="3848096" y="2453039"/>
            <a:ext cx="122400" cy="123825"/>
            <a:chOff x="-1713587" y="2480474"/>
            <a:chExt cx="122400" cy="123825"/>
          </a:xfrm>
        </p:grpSpPr>
        <p:sp>
          <p:nvSpPr>
            <p:cNvPr id="49" name="Oval 69">
              <a:extLst>
                <a:ext uri="{FF2B5EF4-FFF2-40B4-BE49-F238E27FC236}">
                  <a16:creationId xmlns:a16="http://schemas.microsoft.com/office/drawing/2014/main" id="{BB01A183-A8BF-8A83-EEAD-58C6121F36DC}"/>
                </a:ext>
              </a:extLst>
            </p:cNvPr>
            <p:cNvSpPr/>
            <p:nvPr/>
          </p:nvSpPr>
          <p:spPr bwMode="auto">
            <a:xfrm>
              <a:off x="-1713587" y="2480474"/>
              <a:ext cx="122400" cy="123825"/>
            </a:xfrm>
            <a:prstGeom prst="ellipse">
              <a:avLst/>
            </a:prstGeom>
            <a:noFill/>
            <a:ln w="1905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50" name="Straight Connector 71">
              <a:extLst>
                <a:ext uri="{FF2B5EF4-FFF2-40B4-BE49-F238E27FC236}">
                  <a16:creationId xmlns:a16="http://schemas.microsoft.com/office/drawing/2014/main" id="{90C87D87-6A47-E299-CA8C-9D1D6A653A47}"/>
                </a:ext>
              </a:extLst>
            </p:cNvPr>
            <p:cNvCxnSpPr/>
            <p:nvPr/>
          </p:nvCxnSpPr>
          <p:spPr bwMode="auto">
            <a:xfrm>
              <a:off x="-1681163" y="2542387"/>
              <a:ext cx="5715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grpSp>
        <p:nvGrpSpPr>
          <p:cNvPr id="51" name="Group 75">
            <a:extLst>
              <a:ext uri="{FF2B5EF4-FFF2-40B4-BE49-F238E27FC236}">
                <a16:creationId xmlns:a16="http://schemas.microsoft.com/office/drawing/2014/main" id="{AA66DB12-19DA-AC10-B4CC-F2B712DB5ED9}"/>
              </a:ext>
            </a:extLst>
          </p:cNvPr>
          <p:cNvGrpSpPr/>
          <p:nvPr/>
        </p:nvGrpSpPr>
        <p:grpSpPr>
          <a:xfrm>
            <a:off x="3531330" y="2245876"/>
            <a:ext cx="122400" cy="123825"/>
            <a:chOff x="-1713587" y="2480474"/>
            <a:chExt cx="122400" cy="123825"/>
          </a:xfrm>
        </p:grpSpPr>
        <p:sp>
          <p:nvSpPr>
            <p:cNvPr id="52" name="Oval 76">
              <a:extLst>
                <a:ext uri="{FF2B5EF4-FFF2-40B4-BE49-F238E27FC236}">
                  <a16:creationId xmlns:a16="http://schemas.microsoft.com/office/drawing/2014/main" id="{D4366007-1818-763A-C39C-67BB32992ABA}"/>
                </a:ext>
              </a:extLst>
            </p:cNvPr>
            <p:cNvSpPr/>
            <p:nvPr/>
          </p:nvSpPr>
          <p:spPr bwMode="auto">
            <a:xfrm>
              <a:off x="-1713587" y="2480474"/>
              <a:ext cx="122400" cy="123825"/>
            </a:xfrm>
            <a:prstGeom prst="ellipse">
              <a:avLst/>
            </a:prstGeom>
            <a:noFill/>
            <a:ln w="1905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53" name="Straight Connector 77">
              <a:extLst>
                <a:ext uri="{FF2B5EF4-FFF2-40B4-BE49-F238E27FC236}">
                  <a16:creationId xmlns:a16="http://schemas.microsoft.com/office/drawing/2014/main" id="{15FFC837-C94C-FE9B-4D2B-8AEC5F0B2060}"/>
                </a:ext>
              </a:extLst>
            </p:cNvPr>
            <p:cNvCxnSpPr/>
            <p:nvPr/>
          </p:nvCxnSpPr>
          <p:spPr bwMode="auto">
            <a:xfrm>
              <a:off x="-1681163" y="2542387"/>
              <a:ext cx="5715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grpSp>
        <p:nvGrpSpPr>
          <p:cNvPr id="54" name="Group 78">
            <a:extLst>
              <a:ext uri="{FF2B5EF4-FFF2-40B4-BE49-F238E27FC236}">
                <a16:creationId xmlns:a16="http://schemas.microsoft.com/office/drawing/2014/main" id="{F150647C-C8CE-2551-D8D2-2F7E675A20DF}"/>
              </a:ext>
            </a:extLst>
          </p:cNvPr>
          <p:cNvGrpSpPr/>
          <p:nvPr/>
        </p:nvGrpSpPr>
        <p:grpSpPr>
          <a:xfrm>
            <a:off x="3613180" y="2606380"/>
            <a:ext cx="122400" cy="123825"/>
            <a:chOff x="-1713587" y="2480474"/>
            <a:chExt cx="122400" cy="123825"/>
          </a:xfrm>
        </p:grpSpPr>
        <p:sp>
          <p:nvSpPr>
            <p:cNvPr id="55" name="Oval 79">
              <a:extLst>
                <a:ext uri="{FF2B5EF4-FFF2-40B4-BE49-F238E27FC236}">
                  <a16:creationId xmlns:a16="http://schemas.microsoft.com/office/drawing/2014/main" id="{EE61484E-A259-5C12-0E0E-AC342E6BF8E1}"/>
                </a:ext>
              </a:extLst>
            </p:cNvPr>
            <p:cNvSpPr/>
            <p:nvPr/>
          </p:nvSpPr>
          <p:spPr bwMode="auto">
            <a:xfrm>
              <a:off x="-1713587" y="2480474"/>
              <a:ext cx="122400" cy="123825"/>
            </a:xfrm>
            <a:prstGeom prst="ellipse">
              <a:avLst/>
            </a:prstGeom>
            <a:noFill/>
            <a:ln w="1905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56" name="Straight Connector 80">
              <a:extLst>
                <a:ext uri="{FF2B5EF4-FFF2-40B4-BE49-F238E27FC236}">
                  <a16:creationId xmlns:a16="http://schemas.microsoft.com/office/drawing/2014/main" id="{1E5B0B59-AB03-806D-B21C-E92AAD856958}"/>
                </a:ext>
              </a:extLst>
            </p:cNvPr>
            <p:cNvCxnSpPr/>
            <p:nvPr/>
          </p:nvCxnSpPr>
          <p:spPr bwMode="auto">
            <a:xfrm>
              <a:off x="-1681163" y="2542387"/>
              <a:ext cx="5715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grpSp>
        <p:nvGrpSpPr>
          <p:cNvPr id="57" name="Group 81">
            <a:extLst>
              <a:ext uri="{FF2B5EF4-FFF2-40B4-BE49-F238E27FC236}">
                <a16:creationId xmlns:a16="http://schemas.microsoft.com/office/drawing/2014/main" id="{43A02B71-853B-922A-458A-9AF547F220AB}"/>
              </a:ext>
            </a:extLst>
          </p:cNvPr>
          <p:cNvGrpSpPr/>
          <p:nvPr/>
        </p:nvGrpSpPr>
        <p:grpSpPr>
          <a:xfrm>
            <a:off x="3505575" y="2460173"/>
            <a:ext cx="122400" cy="123825"/>
            <a:chOff x="-1713587" y="2480474"/>
            <a:chExt cx="122400" cy="123825"/>
          </a:xfrm>
        </p:grpSpPr>
        <p:sp>
          <p:nvSpPr>
            <p:cNvPr id="58" name="Oval 82">
              <a:extLst>
                <a:ext uri="{FF2B5EF4-FFF2-40B4-BE49-F238E27FC236}">
                  <a16:creationId xmlns:a16="http://schemas.microsoft.com/office/drawing/2014/main" id="{C7F925D6-E470-02B4-090D-2A90A66C3C9F}"/>
                </a:ext>
              </a:extLst>
            </p:cNvPr>
            <p:cNvSpPr/>
            <p:nvPr/>
          </p:nvSpPr>
          <p:spPr bwMode="auto">
            <a:xfrm>
              <a:off x="-1713587" y="2480474"/>
              <a:ext cx="122400" cy="123825"/>
            </a:xfrm>
            <a:prstGeom prst="ellipse">
              <a:avLst/>
            </a:prstGeom>
            <a:noFill/>
            <a:ln w="1905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59" name="Straight Connector 83">
              <a:extLst>
                <a:ext uri="{FF2B5EF4-FFF2-40B4-BE49-F238E27FC236}">
                  <a16:creationId xmlns:a16="http://schemas.microsoft.com/office/drawing/2014/main" id="{D6D0BC91-7776-25E8-FB94-6904BC2799BE}"/>
                </a:ext>
              </a:extLst>
            </p:cNvPr>
            <p:cNvCxnSpPr/>
            <p:nvPr/>
          </p:nvCxnSpPr>
          <p:spPr bwMode="auto">
            <a:xfrm>
              <a:off x="-1681163" y="2542387"/>
              <a:ext cx="5715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grpSp>
        <p:nvGrpSpPr>
          <p:cNvPr id="60" name="Group 84">
            <a:extLst>
              <a:ext uri="{FF2B5EF4-FFF2-40B4-BE49-F238E27FC236}">
                <a16:creationId xmlns:a16="http://schemas.microsoft.com/office/drawing/2014/main" id="{95125611-1021-C796-E9B9-50537A9F8555}"/>
              </a:ext>
            </a:extLst>
          </p:cNvPr>
          <p:cNvGrpSpPr/>
          <p:nvPr/>
        </p:nvGrpSpPr>
        <p:grpSpPr>
          <a:xfrm>
            <a:off x="3390583" y="2614176"/>
            <a:ext cx="122400" cy="123825"/>
            <a:chOff x="-1865987" y="2328074"/>
            <a:chExt cx="122400" cy="123825"/>
          </a:xfrm>
        </p:grpSpPr>
        <p:sp>
          <p:nvSpPr>
            <p:cNvPr id="61" name="Oval 85">
              <a:extLst>
                <a:ext uri="{FF2B5EF4-FFF2-40B4-BE49-F238E27FC236}">
                  <a16:creationId xmlns:a16="http://schemas.microsoft.com/office/drawing/2014/main" id="{EED1688B-7038-5801-51DD-638350B5CEE6}"/>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62" name="Straight Connector 86">
              <a:extLst>
                <a:ext uri="{FF2B5EF4-FFF2-40B4-BE49-F238E27FC236}">
                  <a16:creationId xmlns:a16="http://schemas.microsoft.com/office/drawing/2014/main" id="{BE8C70ED-DFD1-C577-E3FC-1149CEA475EC}"/>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63" name="Straight Connector 87">
              <a:extLst>
                <a:ext uri="{FF2B5EF4-FFF2-40B4-BE49-F238E27FC236}">
                  <a16:creationId xmlns:a16="http://schemas.microsoft.com/office/drawing/2014/main" id="{2031DB6B-F0A0-4758-51FA-E763DE779886}"/>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64" name="Group 88">
            <a:extLst>
              <a:ext uri="{FF2B5EF4-FFF2-40B4-BE49-F238E27FC236}">
                <a16:creationId xmlns:a16="http://schemas.microsoft.com/office/drawing/2014/main" id="{31D2B6D5-3E28-E0F6-94EF-DCF8C2F662A3}"/>
              </a:ext>
            </a:extLst>
          </p:cNvPr>
          <p:cNvGrpSpPr/>
          <p:nvPr/>
        </p:nvGrpSpPr>
        <p:grpSpPr>
          <a:xfrm>
            <a:off x="3531129" y="2741708"/>
            <a:ext cx="122400" cy="123825"/>
            <a:chOff x="-1865987" y="2328074"/>
            <a:chExt cx="122400" cy="123825"/>
          </a:xfrm>
        </p:grpSpPr>
        <p:sp>
          <p:nvSpPr>
            <p:cNvPr id="65" name="Oval 89">
              <a:extLst>
                <a:ext uri="{FF2B5EF4-FFF2-40B4-BE49-F238E27FC236}">
                  <a16:creationId xmlns:a16="http://schemas.microsoft.com/office/drawing/2014/main" id="{5AEFDC0F-79F0-F261-EB9B-6341CFACB312}"/>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66" name="Straight Connector 90">
              <a:extLst>
                <a:ext uri="{FF2B5EF4-FFF2-40B4-BE49-F238E27FC236}">
                  <a16:creationId xmlns:a16="http://schemas.microsoft.com/office/drawing/2014/main" id="{7738C4E2-B249-8B97-ED30-8E380A57BE02}"/>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67" name="Straight Connector 91">
              <a:extLst>
                <a:ext uri="{FF2B5EF4-FFF2-40B4-BE49-F238E27FC236}">
                  <a16:creationId xmlns:a16="http://schemas.microsoft.com/office/drawing/2014/main" id="{9F667F3D-31C7-4879-9DEC-62E3463DD4C0}"/>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68" name="Group 92">
            <a:extLst>
              <a:ext uri="{FF2B5EF4-FFF2-40B4-BE49-F238E27FC236}">
                <a16:creationId xmlns:a16="http://schemas.microsoft.com/office/drawing/2014/main" id="{F7DAE568-ADA2-41DA-9463-DB6AFBB57D0D}"/>
              </a:ext>
            </a:extLst>
          </p:cNvPr>
          <p:cNvGrpSpPr/>
          <p:nvPr/>
        </p:nvGrpSpPr>
        <p:grpSpPr>
          <a:xfrm>
            <a:off x="3668921" y="2457567"/>
            <a:ext cx="122400" cy="123825"/>
            <a:chOff x="-1865987" y="2328074"/>
            <a:chExt cx="122400" cy="123825"/>
          </a:xfrm>
        </p:grpSpPr>
        <p:sp>
          <p:nvSpPr>
            <p:cNvPr id="69" name="Oval 93">
              <a:extLst>
                <a:ext uri="{FF2B5EF4-FFF2-40B4-BE49-F238E27FC236}">
                  <a16:creationId xmlns:a16="http://schemas.microsoft.com/office/drawing/2014/main" id="{888AE567-0AD5-B251-6F53-EC24BC0E68A6}"/>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70" name="Straight Connector 94">
              <a:extLst>
                <a:ext uri="{FF2B5EF4-FFF2-40B4-BE49-F238E27FC236}">
                  <a16:creationId xmlns:a16="http://schemas.microsoft.com/office/drawing/2014/main" id="{91BE800A-CB8B-2272-6B3C-A6BD6CB9795B}"/>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71" name="Straight Connector 95">
              <a:extLst>
                <a:ext uri="{FF2B5EF4-FFF2-40B4-BE49-F238E27FC236}">
                  <a16:creationId xmlns:a16="http://schemas.microsoft.com/office/drawing/2014/main" id="{0ABFD0DC-4DAA-BF11-5E01-22136F30B5E3}"/>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72" name="Group 97">
            <a:extLst>
              <a:ext uri="{FF2B5EF4-FFF2-40B4-BE49-F238E27FC236}">
                <a16:creationId xmlns:a16="http://schemas.microsoft.com/office/drawing/2014/main" id="{69FABA1F-B7D0-0826-1312-081F4C1331B5}"/>
              </a:ext>
            </a:extLst>
          </p:cNvPr>
          <p:cNvGrpSpPr/>
          <p:nvPr/>
        </p:nvGrpSpPr>
        <p:grpSpPr>
          <a:xfrm>
            <a:off x="2444773" y="1767067"/>
            <a:ext cx="925778" cy="657397"/>
            <a:chOff x="-3116910" y="1794502"/>
            <a:chExt cx="925778" cy="657397"/>
          </a:xfrm>
        </p:grpSpPr>
        <p:sp>
          <p:nvSpPr>
            <p:cNvPr id="73" name="Lightning Bolt 72">
              <a:extLst>
                <a:ext uri="{FF2B5EF4-FFF2-40B4-BE49-F238E27FC236}">
                  <a16:creationId xmlns:a16="http://schemas.microsoft.com/office/drawing/2014/main" id="{C8FA2408-7CB8-0F3C-827F-39E72113CB1E}"/>
                </a:ext>
              </a:extLst>
            </p:cNvPr>
            <p:cNvSpPr/>
            <p:nvPr/>
          </p:nvSpPr>
          <p:spPr bwMode="auto">
            <a:xfrm>
              <a:off x="-2840619" y="2055817"/>
              <a:ext cx="649487" cy="396082"/>
            </a:xfrm>
            <a:prstGeom prst="lightningBol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4" name="TextBox 96">
              <a:extLst>
                <a:ext uri="{FF2B5EF4-FFF2-40B4-BE49-F238E27FC236}">
                  <a16:creationId xmlns:a16="http://schemas.microsoft.com/office/drawing/2014/main" id="{CE03B090-A2F2-4E0F-372B-3E52A34F1CF8}"/>
                </a:ext>
              </a:extLst>
            </p:cNvPr>
            <p:cNvSpPr txBox="1"/>
            <p:nvPr/>
          </p:nvSpPr>
          <p:spPr>
            <a:xfrm>
              <a:off x="-3116910" y="1794502"/>
              <a:ext cx="509967" cy="303112"/>
            </a:xfrm>
            <a:prstGeom prst="rect">
              <a:avLst/>
            </a:prstGeom>
            <a:noFill/>
          </p:spPr>
          <p:txBody>
            <a:bodyPr wrap="square" lIns="0" tIns="0" rIns="0" bIns="0" rtlCol="0">
              <a:noAutofit/>
            </a:bodyPr>
            <a:lstStyle/>
            <a:p>
              <a:pPr algn="ctr">
                <a:lnSpc>
                  <a:spcPct val="110000"/>
                </a:lnSpc>
                <a:spcBef>
                  <a:spcPts val="0"/>
                </a:spcBef>
              </a:pPr>
              <a:r>
                <a:rPr lang="en-US" sz="1800" b="1" kern="1000" spc="30" dirty="0">
                  <a:solidFill>
                    <a:srgbClr val="FFC000"/>
                  </a:solidFill>
                  <a:latin typeface="+mn-lt"/>
                  <a:cs typeface="Franklin Gothic Book"/>
                </a:rPr>
                <a:t>h</a:t>
              </a:r>
              <a:r>
                <a:rPr lang="el-GR" sz="1800" b="1" kern="1000" spc="30" dirty="0">
                  <a:solidFill>
                    <a:srgbClr val="FFC000"/>
                  </a:solidFill>
                  <a:latin typeface="+mn-lt"/>
                  <a:cs typeface="Franklin Gothic Book"/>
                </a:rPr>
                <a:t>ν</a:t>
              </a:r>
              <a:endParaRPr lang="de-CH" sz="1800" b="1" kern="1000" spc="30" dirty="0" err="1">
                <a:solidFill>
                  <a:srgbClr val="FFC000"/>
                </a:solidFill>
                <a:latin typeface="+mn-lt"/>
                <a:cs typeface="Franklin Gothic Book"/>
              </a:endParaRPr>
            </a:p>
          </p:txBody>
        </p:sp>
      </p:grpSp>
      <p:grpSp>
        <p:nvGrpSpPr>
          <p:cNvPr id="75" name="Group 104">
            <a:extLst>
              <a:ext uri="{FF2B5EF4-FFF2-40B4-BE49-F238E27FC236}">
                <a16:creationId xmlns:a16="http://schemas.microsoft.com/office/drawing/2014/main" id="{174B1A11-F581-7E62-8E42-AD9861CF2378}"/>
              </a:ext>
            </a:extLst>
          </p:cNvPr>
          <p:cNvGrpSpPr/>
          <p:nvPr/>
        </p:nvGrpSpPr>
        <p:grpSpPr>
          <a:xfrm>
            <a:off x="1742173" y="1753741"/>
            <a:ext cx="292701" cy="1548000"/>
            <a:chOff x="1076325" y="1753741"/>
            <a:chExt cx="292701" cy="1548000"/>
          </a:xfrm>
        </p:grpSpPr>
        <p:cxnSp>
          <p:nvCxnSpPr>
            <p:cNvPr id="76" name="Straight Arrow Connector 99">
              <a:extLst>
                <a:ext uri="{FF2B5EF4-FFF2-40B4-BE49-F238E27FC236}">
                  <a16:creationId xmlns:a16="http://schemas.microsoft.com/office/drawing/2014/main" id="{FF3FF9C0-59E8-46EF-F041-2B187CF60885}"/>
                </a:ext>
              </a:extLst>
            </p:cNvPr>
            <p:cNvCxnSpPr/>
            <p:nvPr/>
          </p:nvCxnSpPr>
          <p:spPr bwMode="auto">
            <a:xfrm flipH="1">
              <a:off x="1076325" y="1753741"/>
              <a:ext cx="0" cy="154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77" name="TextBox 100">
              <a:extLst>
                <a:ext uri="{FF2B5EF4-FFF2-40B4-BE49-F238E27FC236}">
                  <a16:creationId xmlns:a16="http://schemas.microsoft.com/office/drawing/2014/main" id="{BD6C05E5-02B4-9CC3-D752-D6474F240E27}"/>
                </a:ext>
              </a:extLst>
            </p:cNvPr>
            <p:cNvSpPr txBox="1"/>
            <p:nvPr/>
          </p:nvSpPr>
          <p:spPr>
            <a:xfrm>
              <a:off x="1123047" y="2424464"/>
              <a:ext cx="245979" cy="379157"/>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E</a:t>
              </a:r>
              <a:endParaRPr lang="de-CH" sz="2000" b="1" kern="1000" spc="30" dirty="0" err="1">
                <a:latin typeface="+mj-lt"/>
                <a:cs typeface="Franklin Gothic Book"/>
              </a:endParaRPr>
            </a:p>
          </p:txBody>
        </p:sp>
        <p:cxnSp>
          <p:nvCxnSpPr>
            <p:cNvPr id="78" name="Straight Arrow Connector 102">
              <a:extLst>
                <a:ext uri="{FF2B5EF4-FFF2-40B4-BE49-F238E27FC236}">
                  <a16:creationId xmlns:a16="http://schemas.microsoft.com/office/drawing/2014/main" id="{7B26D589-39AB-FF83-6ED6-C9469D3A1836}"/>
                </a:ext>
              </a:extLst>
            </p:cNvPr>
            <p:cNvCxnSpPr/>
            <p:nvPr/>
          </p:nvCxnSpPr>
          <p:spPr bwMode="auto">
            <a:xfrm>
              <a:off x="1177456" y="2394000"/>
              <a:ext cx="180000" cy="0"/>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grpSp>
      <p:sp>
        <p:nvSpPr>
          <p:cNvPr id="79" name="TextBox 1">
            <a:extLst>
              <a:ext uri="{FF2B5EF4-FFF2-40B4-BE49-F238E27FC236}">
                <a16:creationId xmlns:a16="http://schemas.microsoft.com/office/drawing/2014/main" id="{E23DCAE7-3074-6AF0-F23E-E0F8BF004C13}"/>
              </a:ext>
            </a:extLst>
          </p:cNvPr>
          <p:cNvSpPr txBox="1"/>
          <p:nvPr/>
        </p:nvSpPr>
        <p:spPr>
          <a:xfrm>
            <a:off x="1599298" y="6153150"/>
            <a:ext cx="981075" cy="312543"/>
          </a:xfrm>
          <a:prstGeom prst="rect">
            <a:avLst/>
          </a:prstGeom>
          <a:noFill/>
        </p:spPr>
        <p:txBody>
          <a:bodyPr wrap="square" lIns="0" tIns="0" rIns="0" bIns="0" rtlCol="0">
            <a:noAutofit/>
          </a:bodyPr>
          <a:lstStyle/>
          <a:p>
            <a:pPr>
              <a:lnSpc>
                <a:spcPct val="110000"/>
              </a:lnSpc>
              <a:spcBef>
                <a:spcPts val="0"/>
              </a:spcBef>
            </a:pPr>
            <a:r>
              <a:rPr lang="en-US" sz="1800" b="1" kern="1000" spc="30" dirty="0">
                <a:latin typeface="+mj-lt"/>
                <a:cs typeface="Franklin Gothic Book"/>
              </a:rPr>
              <a:t>ASIC</a:t>
            </a:r>
            <a:endParaRPr lang="de-CH" sz="1800" b="1" kern="1000" spc="30" dirty="0" err="1">
              <a:latin typeface="+mj-lt"/>
              <a:cs typeface="Franklin Gothic Book"/>
            </a:endParaRPr>
          </a:p>
        </p:txBody>
      </p:sp>
      <p:sp>
        <p:nvSpPr>
          <p:cNvPr id="80" name="Rettangolo 79">
            <a:extLst>
              <a:ext uri="{FF2B5EF4-FFF2-40B4-BE49-F238E27FC236}">
                <a16:creationId xmlns:a16="http://schemas.microsoft.com/office/drawing/2014/main" id="{00418F3B-EAB0-30D3-C4CE-E754EB4C3B76}"/>
              </a:ext>
            </a:extLst>
          </p:cNvPr>
          <p:cNvSpPr/>
          <p:nvPr/>
        </p:nvSpPr>
        <p:spPr bwMode="auto">
          <a:xfrm>
            <a:off x="5919"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955813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par>
                                <p:cTn id="10" presetID="10" presetClass="entr" presetSubtype="0" fill="hold" nodeType="withEffect">
                                  <p:stCondLst>
                                    <p:cond delay="50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nodeType="withEffect">
                                  <p:stCondLst>
                                    <p:cond delay="50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50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50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nodeType="withEffect">
                                  <p:stCondLst>
                                    <p:cond delay="50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nodeType="withEffect">
                                  <p:stCondLst>
                                    <p:cond delay="50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nodeType="withEffect">
                                  <p:stCondLst>
                                    <p:cond delay="50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par>
                                <p:cTn id="31" presetID="1" presetClass="exit" presetSubtype="0" fill="hold" nodeType="withEffect">
                                  <p:stCondLst>
                                    <p:cond delay="200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par>
                                <p:cTn id="38" presetID="0" presetClass="path" presetSubtype="0" accel="50000" decel="50000" fill="hold" nodeType="withEffect">
                                  <p:stCondLst>
                                    <p:cond delay="1000"/>
                                  </p:stCondLst>
                                  <p:childTnLst>
                                    <p:animMotion origin="layout" path="M -1.11111E-6 1.48148E-6 L -1.11111E-6 1.48148E-6 C -0.00034 -0.00232 -0.00034 -0.0044 -0.00069 -0.00648 C -0.00086 -0.00787 -0.00173 -0.01065 -0.00173 -0.01065 C -0.00173 -0.0125 -0.00191 -0.01435 -0.00208 -0.0162 C -0.00225 -0.0169 -0.0026 -0.01736 -0.00277 -0.01806 C -0.00295 -0.01921 -0.00295 -0.0206 -0.00312 -0.02176 C -0.00329 -0.02245 -0.00364 -0.02292 -0.00382 -0.02361 C -0.00416 -0.02593 -0.00434 -0.02755 -0.00468 -0.03009 C -0.00451 -0.03287 -0.00451 -0.03565 -0.00416 -0.03843 C -0.00399 -0.04051 -0.00243 -0.04283 -0.00173 -0.04445 C -0.00017 -0.04745 -0.00104 -0.04607 0.00105 -0.04861 C 0.00278 -0.05625 -0.00017 -0.04491 0.00243 -0.05278 C 0.00296 -0.05417 0.00313 -0.05556 0.00348 -0.05695 C 0.00382 -0.05787 0.004 -0.05833 0.00417 -0.05926 C 0.00417 -0.06019 0.00434 -0.06158 0.00452 -0.0625 C 0.00469 -0.06343 0.00504 -0.06389 0.00521 -0.06482 C 0.00573 -0.06783 0.00591 -0.07037 0.00625 -0.07361 C 0.00608 -0.07662 0.00556 -0.08912 0.00452 -0.09537 C 0.00452 -0.09607 0.00417 -0.09676 0.00417 -0.09722 C 0.00382 -0.09954 0.00382 -0.10162 0.00348 -0.1037 C 0.00348 -0.10556 0.00313 -0.10718 0.00313 -0.10926 C 0.00296 -0.12107 0.00313 -0.13333 0.00313 -0.14514 L 0.00313 -0.14514 " pathEditMode="relative" ptsTypes="AAAAAAAAAAAAAAAAAAAAAAAA">
                                      <p:cBhvr>
                                        <p:cTn id="39" dur="2000" fill="hold"/>
                                        <p:tgtEl>
                                          <p:spTgt spid="54"/>
                                        </p:tgtEl>
                                        <p:attrNameLst>
                                          <p:attrName>ppt_x</p:attrName>
                                          <p:attrName>ppt_y</p:attrName>
                                        </p:attrNameLst>
                                      </p:cBhvr>
                                    </p:animMotion>
                                  </p:childTnLst>
                                </p:cTn>
                              </p:par>
                              <p:par>
                                <p:cTn id="40" presetID="0" presetClass="path" presetSubtype="0" accel="50000" decel="50000" fill="hold" nodeType="withEffect">
                                  <p:stCondLst>
                                    <p:cond delay="1000"/>
                                  </p:stCondLst>
                                  <p:childTnLst>
                                    <p:animMotion origin="layout" path="M -2.77778E-7 -1.11111E-6 L -2.77778E-7 0.00046 C -0.0059 -0.00856 -0.0026 -0.00694 -0.00764 -0.0088 C -0.01233 -0.01551 -0.00694 -0.00694 -0.01007 -0.01366 C -0.01042 -0.01435 -0.01128 -0.01505 -0.01146 -0.01574 C -0.01233 -0.01736 -0.0125 -0.01898 -0.01302 -0.0206 L -0.01371 -0.02315 C -0.01354 -0.02731 -0.01371 -0.03217 -0.01302 -0.03634 C -0.01302 -0.03819 -0.01198 -0.03958 -0.01146 -0.04097 C -0.01042 -0.04606 -0.01128 -0.04352 -0.0092 -0.04907 L -0.00764 -0.0537 C -0.00746 -0.05486 -0.00712 -0.05532 -0.00694 -0.05625 L -0.00538 -0.06273 C -0.00573 -0.07893 -0.0059 -0.09537 -0.00625 -0.1118 C -0.00642 -0.11736 -0.00746 -0.11528 -0.00764 -0.12014 C -0.00799 -0.12222 -0.00764 -0.1243 -0.00764 -0.12639 L -0.00764 -0.12616 " pathEditMode="relative" rAng="0" ptsTypes="AAAAAAAAAAAAAAAAA">
                                      <p:cBhvr>
                                        <p:cTn id="41" dur="2000" fill="hold"/>
                                        <p:tgtEl>
                                          <p:spTgt spid="57"/>
                                        </p:tgtEl>
                                        <p:attrNameLst>
                                          <p:attrName>ppt_x</p:attrName>
                                          <p:attrName>ppt_y</p:attrName>
                                        </p:attrNameLst>
                                      </p:cBhvr>
                                      <p:rCtr x="-694" y="-6296"/>
                                    </p:animMotion>
                                  </p:childTnLst>
                                </p:cTn>
                              </p:par>
                              <p:par>
                                <p:cTn id="42" presetID="0" presetClass="path" presetSubtype="0" accel="50000" decel="50000" fill="hold" nodeType="withEffect">
                                  <p:stCondLst>
                                    <p:cond delay="1000"/>
                                  </p:stCondLst>
                                  <p:childTnLst>
                                    <p:animMotion origin="layout" path="M 4.72222E-6 -4.07407E-6 L 4.72222E-6 0.00024 C -0.0007 -0.02592 -0.0007 -0.02569 -0.00122 -0.04814 C -0.00157 -0.05324 -0.00174 -0.05833 -0.00191 -0.06342 C -0.00209 -0.06481 -0.00296 -0.06666 -0.00313 -0.06828 C -0.00348 -0.06898 -0.00348 -0.07013 -0.00365 -0.07106 C -0.004 -0.07592 -0.00417 -0.08125 -0.00434 -0.08611 C -0.00504 -0.10046 -0.00487 -0.09421 -0.00487 -0.09976 L -0.00487 -0.10023 " pathEditMode="relative" rAng="0" ptsTypes="AAAAAAAAA">
                                      <p:cBhvr>
                                        <p:cTn id="43" dur="2000" fill="hold"/>
                                        <p:tgtEl>
                                          <p:spTgt spid="51"/>
                                        </p:tgtEl>
                                        <p:attrNameLst>
                                          <p:attrName>ppt_x</p:attrName>
                                          <p:attrName>ppt_y</p:attrName>
                                        </p:attrNameLst>
                                      </p:cBhvr>
                                      <p:rCtr x="-260" y="-5000"/>
                                    </p:animMotion>
                                  </p:childTnLst>
                                </p:cTn>
                              </p:par>
                              <p:par>
                                <p:cTn id="44" presetID="0" presetClass="path" presetSubtype="0" accel="50000" decel="50000" fill="hold" nodeType="withEffect">
                                  <p:stCondLst>
                                    <p:cond delay="1000"/>
                                  </p:stCondLst>
                                  <p:childTnLst>
                                    <p:animMotion origin="layout" path="M 2.5E-6 -6.66667E-6 L 2.5E-6 -6.66667E-6 C 2.5E-6 -0.0007 0.00156 -0.00603 0.00208 -0.00788 C 0.00243 -0.0095 0.00295 -0.01343 0.00364 -0.01482 L 0.00469 -0.01667 C 0.00486 -0.01945 0.00521 -0.02223 0.00521 -0.02501 C 0.00521 -0.03265 0.00486 -0.03218 0.00416 -0.03751 C 0.0033 -0.04306 0.00399 -0.04028 0.00312 -0.04399 C 0.00243 -0.04885 0.00225 -0.05417 0.00104 -0.05927 L -0.00104 -0.0676 C -0.00156 -0.06922 -0.00191 -0.07061 -0.00209 -0.07223 C -0.00261 -0.07547 -0.00243 -0.07894 -0.00313 -0.08195 C -0.00452 -0.08704 -0.00295 -0.08079 -0.00417 -0.08704 C -0.00434 -0.08774 -0.00469 -0.0882 -0.00469 -0.0889 C -0.00504 -0.08982 -0.00504 -0.09098 -0.00521 -0.09167 C -0.00538 -0.0926 -0.00573 -0.09306 -0.00573 -0.09399 C -0.00625 -0.09561 -0.00643 -0.09769 -0.00677 -0.09954 C -0.00695 -0.10001 -0.00729 -0.1007 -0.00729 -0.1014 C -0.00764 -0.10255 -0.00764 -0.10394 -0.00781 -0.1051 C -0.00816 -0.10603 -0.00851 -0.10695 -0.00886 -0.10788 C -0.01042 -0.11829 -0.00851 -0.1051 -0.0099 -0.1139 C -0.01007 -0.11505 -0.01025 -0.11644 -0.01042 -0.1176 C -0.01077 -0.11853 -0.01129 -0.11922 -0.01146 -0.12038 C -0.01181 -0.12107 -0.01181 -0.12223 -0.01198 -0.12315 C -0.01337 -0.12709 -0.01302 -0.12315 -0.01302 -0.12709 L -0.01302 -0.12709 L -0.01302 -0.12709 " pathEditMode="relative" ptsTypes="AAAAAAAAAAAAAAAAAAAAAAAAAAA">
                                      <p:cBhvr>
                                        <p:cTn id="45" dur="2000" fill="hold"/>
                                        <p:tgtEl>
                                          <p:spTgt spid="48"/>
                                        </p:tgtEl>
                                        <p:attrNameLst>
                                          <p:attrName>ppt_x</p:attrName>
                                          <p:attrName>ppt_y</p:attrName>
                                        </p:attrNameLst>
                                      </p:cBhvr>
                                    </p:animMotion>
                                  </p:childTnLst>
                                </p:cTn>
                              </p:par>
                              <p:par>
                                <p:cTn id="46" presetID="0" presetClass="path" presetSubtype="0" accel="50000" decel="50000" fill="hold" nodeType="withEffect">
                                  <p:stCondLst>
                                    <p:cond delay="1000"/>
                                  </p:stCondLst>
                                  <p:childTnLst>
                                    <p:animMotion origin="layout" path="M -3.88889E-6 -3.7037E-6 L -3.88889E-6 -3.7037E-6 C -0.00191 0.00162 -0.00504 0.00255 -0.00573 0.00532 C -0.00608 0.00671 -0.00625 0.00833 -0.00677 0.00949 C -0.00747 0.01134 -0.00799 0.01273 -0.00833 0.01458 C -0.00868 0.0162 -0.0092 0.02199 -0.00938 0.02338 C -0.00955 0.03264 -0.00955 0.04167 -0.0099 0.05069 C -0.0099 0.05208 -0.01024 0.05347 -0.01042 0.05486 C -0.01059 0.05579 -0.01094 0.05648 -0.01094 0.05764 C -0.01111 0.06574 -0.01094 0.07431 -0.01094 0.08264 L -0.01042 0.08264 " pathEditMode="relative" ptsTypes="AAAAAAAAAAA">
                                      <p:cBhvr>
                                        <p:cTn id="47" dur="2000" fill="hold"/>
                                        <p:tgtEl>
                                          <p:spTgt spid="64"/>
                                        </p:tgtEl>
                                        <p:attrNameLst>
                                          <p:attrName>ppt_x</p:attrName>
                                          <p:attrName>ppt_y</p:attrName>
                                        </p:attrNameLst>
                                      </p:cBhvr>
                                    </p:animMotion>
                                  </p:childTnLst>
                                </p:cTn>
                              </p:par>
                              <p:par>
                                <p:cTn id="48" presetID="0" presetClass="path" presetSubtype="0" accel="50000" decel="50000" fill="hold" nodeType="withEffect">
                                  <p:stCondLst>
                                    <p:cond delay="1000"/>
                                  </p:stCondLst>
                                  <p:childTnLst>
                                    <p:animMotion origin="layout" path="M -3.88889E-6 2.22222E-6 L -3.88889E-6 0.00023 C -0.00034 0.00208 -0.00069 0.00416 -0.00104 0.00625 C -0.00121 0.00717 -0.00138 0.00787 -0.00138 0.00903 C -0.00156 0.00995 -0.00173 0.01273 -0.00191 0.01389 C -0.00208 0.01481 -0.00225 0.01574 -0.0026 0.01666 C -0.0026 0.01759 -0.00277 0.01852 -0.00277 0.01944 C -0.00295 0.02037 -0.00312 0.02106 -0.00329 0.02222 C -0.00347 0.02315 -0.00347 0.02453 -0.00347 0.02569 C -0.00347 0.02639 -0.00364 0.02685 -0.00364 0.02778 C -0.00382 0.0294 -0.00382 0.03171 -0.00416 0.03333 L -0.00451 0.03541 C -0.00468 0.04028 -0.0052 0.04491 -0.00503 0.05 C -0.00503 0.05324 -0.00503 0.05648 -0.00486 0.05972 C -0.00486 0.06088 -0.00468 0.0618 -0.00451 0.06319 C -0.00451 0.06458 -0.00451 0.06643 -0.00434 0.06805 C -0.00399 0.07569 -0.00434 0.06805 -0.00399 0.07361 C -0.00329 0.08125 -0.00416 0.07222 -0.00329 0.08125 L -0.00295 0.08333 L -0.00277 0.08541 C -0.0026 0.09467 -0.0026 0.09074 -0.0026 0.09722 L -0.0026 0.09745 " pathEditMode="relative" rAng="0" ptsTypes="AAAAAAAAAAAAAAAAAAAAAA">
                                      <p:cBhvr>
                                        <p:cTn id="49" dur="2000" fill="hold"/>
                                        <p:tgtEl>
                                          <p:spTgt spid="60"/>
                                        </p:tgtEl>
                                        <p:attrNameLst>
                                          <p:attrName>ppt_x</p:attrName>
                                          <p:attrName>ppt_y</p:attrName>
                                        </p:attrNameLst>
                                      </p:cBhvr>
                                      <p:rCtr x="-260" y="4861"/>
                                    </p:animMotion>
                                  </p:childTnLst>
                                </p:cTn>
                              </p:par>
                              <p:par>
                                <p:cTn id="50" presetID="0" presetClass="path" presetSubtype="0" accel="50000" decel="50000" fill="hold" nodeType="withEffect">
                                  <p:stCondLst>
                                    <p:cond delay="1000"/>
                                  </p:stCondLst>
                                  <p:childTnLst>
                                    <p:animMotion origin="layout" path="M 3.61111E-6 5.55556E-6 L 3.61111E-6 5.55556E-6 C 0.00086 0.00139 0.00173 0.00301 0.0026 0.00464 C 0.00277 0.00533 0.00277 0.00626 0.00312 0.00695 C 0.00329 0.00764 0.00382 0.00834 0.00416 0.0088 C 0.00434 0.00973 0.00451 0.01065 0.00468 0.01158 C 0.00555 0.01876 0.00451 0.01436 0.00573 0.01852 C 0.00538 0.02755 0.0059 0.03149 0.00416 0.03889 C 0.00399 0.03936 0.00382 0.04028 0.00364 0.04075 C 0.00329 0.04167 0.00295 0.04214 0.0026 0.04306 C 0.00121 0.04815 0.00295 0.04167 0.00104 0.04723 C 0.00069 0.04769 0.00069 0.04862 0.00052 0.04908 C -0.00018 0.0507 -0.00157 0.05325 -0.00157 0.05325 C -0.0033 0.06042 -0.0007 0.04954 -0.00261 0.05834 C -0.00296 0.05973 -0.00313 0.06112 -0.00365 0.06251 L -0.00573 0.06667 C -0.00591 0.06714 -0.00608 0.06806 -0.00625 0.06852 C -0.00695 0.07014 -0.00799 0.0713 -0.00834 0.07269 L -0.01042 0.08102 C -0.01059 0.08195 -0.01077 0.08264 -0.01094 0.08334 L -0.01198 0.08519 L -0.01302 0.08936 L -0.01355 0.09167 C -0.01372 0.09352 -0.01389 0.09514 -0.01407 0.09723 C -0.01424 0.09908 -0.01441 0.10139 -0.01459 0.10325 C -0.01528 0.10834 -0.01528 0.10209 -0.01563 0.1088 C -0.0158 0.11135 -0.01563 0.11389 -0.01563 0.11667 L -0.01563 0.11667 " pathEditMode="relative" ptsTypes="AAAAAAAAAAAAAAAAAAAAAAAAAAAA">
                                      <p:cBhvr>
                                        <p:cTn id="51" dur="2000" fill="hold"/>
                                        <p:tgtEl>
                                          <p:spTgt spid="68"/>
                                        </p:tgtEl>
                                        <p:attrNameLst>
                                          <p:attrName>ppt_x</p:attrName>
                                          <p:attrName>ppt_y</p:attrName>
                                        </p:attrNameLst>
                                      </p:cBhvr>
                                    </p:animMotion>
                                  </p:childTnLst>
                                </p:cTn>
                              </p:par>
                              <p:par>
                                <p:cTn id="52" presetID="0" presetClass="path" presetSubtype="0" accel="50000" decel="50000" fill="hold" nodeType="withEffect">
                                  <p:stCondLst>
                                    <p:cond delay="1000"/>
                                  </p:stCondLst>
                                  <p:childTnLst>
                                    <p:animMotion origin="layout" path="M -3.88889E-6 5.55556E-6 L -3.88889E-6 5.55556E-6 C 0.0007 0.00163 0.00157 0.00348 0.00209 0.00533 C 0.00244 0.00603 0.00278 0.00672 0.00278 0.00765 C 0.00278 0.02038 0.00261 0.03311 0.00209 0.04561 C 0.00209 0.04654 0.00139 0.047 0.00105 0.04793 C 0.0007 0.04862 0.00053 0.04978 -3.88889E-6 0.0507 C -0.00052 0.05209 -0.00208 0.05487 -0.00208 0.05487 C -0.00312 0.05927 -0.00156 0.05441 -0.00416 0.05904 C -0.00451 0.05973 -0.00468 0.06089 -0.0052 0.06181 C -0.0052 0.06181 -0.00763 0.06691 -0.00833 0.06783 L -0.01041 0.072 L -0.01562 0.07894 C -0.01631 0.07987 -0.01701 0.0808 -0.0177 0.08172 C -0.01805 0.08265 -0.01822 0.08334 -0.01875 0.08404 C -0.01909 0.08427 -0.01979 0.0845 -0.02013 0.0845 C -0.02048 0.08543 -0.02048 0.08612 -0.02083 0.08681 C -0.02135 0.0882 -0.02291 0.09098 -0.02291 0.09098 C -0.02413 0.09607 -0.02239 0.08959 -0.0243 0.09515 C -0.02656 0.1007 -0.02291 0.0933 -0.02604 0.09931 C -0.02604 0.10024 -0.02621 0.10163 -0.02638 0.10256 C -0.02656 0.10371 -0.0269 0.10441 -0.02708 0.10533 C -0.02708 0.11436 -0.02708 0.12339 -0.02708 0.13265 L -0.02743 0.13265 " pathEditMode="relative" ptsTypes="AAAAAAAAAAAAAAAAAAAAAAAA">
                                      <p:cBhvr>
                                        <p:cTn id="53" dur="2000" fill="hold"/>
                                        <p:tgtEl>
                                          <p:spTgt spid="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BD6EE91-75E7-B0E0-5BF8-4453020CE57D}"/>
              </a:ext>
            </a:extLst>
          </p:cNvPr>
          <p:cNvSpPr>
            <a:spLocks noGrp="1"/>
          </p:cNvSpPr>
          <p:nvPr>
            <p:ph type="title"/>
          </p:nvPr>
        </p:nvSpPr>
        <p:spPr/>
        <p:txBody>
          <a:bodyPr/>
          <a:lstStyle/>
          <a:p>
            <a:r>
              <a:rPr lang="en-US" dirty="0"/>
              <a:t>Hybrid pixel detectors </a:t>
            </a:r>
            <a:endParaRPr lang="it-CH" dirty="0"/>
          </a:p>
        </p:txBody>
      </p:sp>
      <p:sp>
        <p:nvSpPr>
          <p:cNvPr id="4" name="Segnaposto numero diapositiva 3">
            <a:extLst>
              <a:ext uri="{FF2B5EF4-FFF2-40B4-BE49-F238E27FC236}">
                <a16:creationId xmlns:a16="http://schemas.microsoft.com/office/drawing/2014/main" id="{E408FE7B-2386-D75B-50E6-1B450C1D3E0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29</a:t>
            </a:fld>
            <a:endParaRPr lang="de-DE" dirty="0"/>
          </a:p>
        </p:txBody>
      </p:sp>
      <p:grpSp>
        <p:nvGrpSpPr>
          <p:cNvPr id="16" name="Group 60">
            <a:extLst>
              <a:ext uri="{FF2B5EF4-FFF2-40B4-BE49-F238E27FC236}">
                <a16:creationId xmlns:a16="http://schemas.microsoft.com/office/drawing/2014/main" id="{0A2350FF-BF37-9079-6E6B-E3F03DE64703}"/>
              </a:ext>
            </a:extLst>
          </p:cNvPr>
          <p:cNvGrpSpPr/>
          <p:nvPr/>
        </p:nvGrpSpPr>
        <p:grpSpPr>
          <a:xfrm>
            <a:off x="1481457" y="1068095"/>
            <a:ext cx="4020739" cy="5412112"/>
            <a:chOff x="-4080226" y="1095530"/>
            <a:chExt cx="4020739" cy="5412112"/>
          </a:xfrm>
        </p:grpSpPr>
        <p:grpSp>
          <p:nvGrpSpPr>
            <p:cNvPr id="17" name="Group 54">
              <a:extLst>
                <a:ext uri="{FF2B5EF4-FFF2-40B4-BE49-F238E27FC236}">
                  <a16:creationId xmlns:a16="http://schemas.microsoft.com/office/drawing/2014/main" id="{D003C59C-4B6E-B0FC-52E7-539DA5D6125C}"/>
                </a:ext>
              </a:extLst>
            </p:cNvPr>
            <p:cNvGrpSpPr/>
            <p:nvPr/>
          </p:nvGrpSpPr>
          <p:grpSpPr>
            <a:xfrm>
              <a:off x="-4080226" y="1526268"/>
              <a:ext cx="4020739" cy="4981374"/>
              <a:chOff x="-4080226" y="1526268"/>
              <a:chExt cx="4020739" cy="4981374"/>
            </a:xfrm>
          </p:grpSpPr>
          <p:sp>
            <p:nvSpPr>
              <p:cNvPr id="21" name="Rectangle 6">
                <a:extLst>
                  <a:ext uri="{FF2B5EF4-FFF2-40B4-BE49-F238E27FC236}">
                    <a16:creationId xmlns:a16="http://schemas.microsoft.com/office/drawing/2014/main" id="{5F9E8D3E-6B56-2CCD-524B-DEA2B99BA515}"/>
                  </a:ext>
                </a:extLst>
              </p:cNvPr>
              <p:cNvSpPr/>
              <p:nvPr/>
            </p:nvSpPr>
            <p:spPr bwMode="auto">
              <a:xfrm>
                <a:off x="-4080226" y="1526268"/>
                <a:ext cx="4020739" cy="1980499"/>
              </a:xfrm>
              <a:prstGeom prst="rect">
                <a:avLst/>
              </a:prstGeom>
              <a:solidFill>
                <a:schemeClr val="bg2">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2" name="Rectangle 7">
                <a:extLst>
                  <a:ext uri="{FF2B5EF4-FFF2-40B4-BE49-F238E27FC236}">
                    <a16:creationId xmlns:a16="http://schemas.microsoft.com/office/drawing/2014/main" id="{014D98BC-01E9-79BC-F267-E20C70DD8AA9}"/>
                  </a:ext>
                </a:extLst>
              </p:cNvPr>
              <p:cNvSpPr/>
              <p:nvPr/>
            </p:nvSpPr>
            <p:spPr bwMode="auto">
              <a:xfrm>
                <a:off x="-4064082" y="1538062"/>
                <a:ext cx="3982387" cy="128814"/>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3" name="Rectangle 22">
                <a:extLst>
                  <a:ext uri="{FF2B5EF4-FFF2-40B4-BE49-F238E27FC236}">
                    <a16:creationId xmlns:a16="http://schemas.microsoft.com/office/drawing/2014/main" id="{E355EDAB-BB1A-5F83-3FEC-3D1C688FF658}"/>
                  </a:ext>
                </a:extLst>
              </p:cNvPr>
              <p:cNvSpPr/>
              <p:nvPr/>
            </p:nvSpPr>
            <p:spPr bwMode="auto">
              <a:xfrm>
                <a:off x="-3629647" y="3367466"/>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4" name="Rectangle 24">
                <a:extLst>
                  <a:ext uri="{FF2B5EF4-FFF2-40B4-BE49-F238E27FC236}">
                    <a16:creationId xmlns:a16="http://schemas.microsoft.com/office/drawing/2014/main" id="{C5AFA4CB-DF3A-85BB-3409-460CCF6FBCED}"/>
                  </a:ext>
                </a:extLst>
              </p:cNvPr>
              <p:cNvSpPr/>
              <p:nvPr/>
            </p:nvSpPr>
            <p:spPr bwMode="auto">
              <a:xfrm>
                <a:off x="-2234790" y="3364075"/>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5" name="Rectangle 26">
                <a:extLst>
                  <a:ext uri="{FF2B5EF4-FFF2-40B4-BE49-F238E27FC236}">
                    <a16:creationId xmlns:a16="http://schemas.microsoft.com/office/drawing/2014/main" id="{E1B35680-2D2D-CACB-4E91-3618D58882E3}"/>
                  </a:ext>
                </a:extLst>
              </p:cNvPr>
              <p:cNvSpPr/>
              <p:nvPr/>
            </p:nvSpPr>
            <p:spPr bwMode="auto">
              <a:xfrm>
                <a:off x="-834000" y="3363129"/>
                <a:ext cx="368803" cy="128814"/>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6" name="TextBox 13">
                <a:extLst>
                  <a:ext uri="{FF2B5EF4-FFF2-40B4-BE49-F238E27FC236}">
                    <a16:creationId xmlns:a16="http://schemas.microsoft.com/office/drawing/2014/main" id="{ED88F3A3-4723-A8FA-2DCA-DAB0B2483E09}"/>
                  </a:ext>
                </a:extLst>
              </p:cNvPr>
              <p:cNvSpPr txBox="1"/>
              <p:nvPr/>
            </p:nvSpPr>
            <p:spPr>
              <a:xfrm>
                <a:off x="-461244" y="1602469"/>
                <a:ext cx="333375" cy="240191"/>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cs typeface="Franklin Gothic Book"/>
                  </a:rPr>
                  <a:t>n+</a:t>
                </a:r>
                <a:endParaRPr lang="de-CH" sz="1800" kern="1000" spc="30" dirty="0" err="1">
                  <a:latin typeface="+mj-lt"/>
                  <a:cs typeface="Franklin Gothic Book"/>
                </a:endParaRPr>
              </a:p>
            </p:txBody>
          </p:sp>
          <p:sp>
            <p:nvSpPr>
              <p:cNvPr id="27" name="TextBox 27">
                <a:extLst>
                  <a:ext uri="{FF2B5EF4-FFF2-40B4-BE49-F238E27FC236}">
                    <a16:creationId xmlns:a16="http://schemas.microsoft.com/office/drawing/2014/main" id="{DE01FB85-EFD5-8B6C-0834-D0217114DBF2}"/>
                  </a:ext>
                </a:extLst>
              </p:cNvPr>
              <p:cNvSpPr txBox="1"/>
              <p:nvPr/>
            </p:nvSpPr>
            <p:spPr>
              <a:xfrm>
                <a:off x="-489484" y="3058105"/>
                <a:ext cx="368803" cy="314123"/>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cs typeface="Franklin Gothic Book"/>
                  </a:rPr>
                  <a:t>p+</a:t>
                </a:r>
                <a:endParaRPr lang="de-CH" sz="1800" kern="1000" spc="30" dirty="0" err="1">
                  <a:latin typeface="+mj-lt"/>
                  <a:cs typeface="Franklin Gothic Book"/>
                </a:endParaRPr>
              </a:p>
            </p:txBody>
          </p:sp>
          <p:sp>
            <p:nvSpPr>
              <p:cNvPr id="28" name="Oval 14">
                <a:extLst>
                  <a:ext uri="{FF2B5EF4-FFF2-40B4-BE49-F238E27FC236}">
                    <a16:creationId xmlns:a16="http://schemas.microsoft.com/office/drawing/2014/main" id="{2D570E99-B3CF-CBCC-AAA4-D1FCB804A85B}"/>
                  </a:ext>
                </a:extLst>
              </p:cNvPr>
              <p:cNvSpPr/>
              <p:nvPr/>
            </p:nvSpPr>
            <p:spPr bwMode="auto">
              <a:xfrm>
                <a:off x="-3629648" y="3526181"/>
                <a:ext cx="368803" cy="255015"/>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9" name="Oval 29">
                <a:extLst>
                  <a:ext uri="{FF2B5EF4-FFF2-40B4-BE49-F238E27FC236}">
                    <a16:creationId xmlns:a16="http://schemas.microsoft.com/office/drawing/2014/main" id="{46D3BFC0-0DBB-AF53-C734-A762973D7566}"/>
                  </a:ext>
                </a:extLst>
              </p:cNvPr>
              <p:cNvSpPr/>
              <p:nvPr/>
            </p:nvSpPr>
            <p:spPr bwMode="auto">
              <a:xfrm>
                <a:off x="-2230118" y="3526181"/>
                <a:ext cx="368803" cy="247970"/>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0" name="Oval 31">
                <a:extLst>
                  <a:ext uri="{FF2B5EF4-FFF2-40B4-BE49-F238E27FC236}">
                    <a16:creationId xmlns:a16="http://schemas.microsoft.com/office/drawing/2014/main" id="{1E7E9C1E-DDF2-69F1-2135-626B183D4360}"/>
                  </a:ext>
                </a:extLst>
              </p:cNvPr>
              <p:cNvSpPr/>
              <p:nvPr/>
            </p:nvSpPr>
            <p:spPr bwMode="auto">
              <a:xfrm>
                <a:off x="-834000" y="3526181"/>
                <a:ext cx="368803" cy="247970"/>
              </a:xfrm>
              <a:prstGeom prst="ellipse">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1" name="Straight Connector 32">
                <a:extLst>
                  <a:ext uri="{FF2B5EF4-FFF2-40B4-BE49-F238E27FC236}">
                    <a16:creationId xmlns:a16="http://schemas.microsoft.com/office/drawing/2014/main" id="{829BD677-2F0C-8C68-12E2-5B18536540E5}"/>
                  </a:ext>
                </a:extLst>
              </p:cNvPr>
              <p:cNvCxnSpPr/>
              <p:nvPr/>
            </p:nvCxnSpPr>
            <p:spPr bwMode="auto">
              <a:xfrm>
                <a:off x="-3629647" y="3794302"/>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4">
                <a:extLst>
                  <a:ext uri="{FF2B5EF4-FFF2-40B4-BE49-F238E27FC236}">
                    <a16:creationId xmlns:a16="http://schemas.microsoft.com/office/drawing/2014/main" id="{AC0F5418-F462-FCBB-35B2-C649A6B80080}"/>
                  </a:ext>
                </a:extLst>
              </p:cNvPr>
              <p:cNvCxnSpPr/>
              <p:nvPr/>
            </p:nvCxnSpPr>
            <p:spPr bwMode="auto">
              <a:xfrm>
                <a:off x="-2230117" y="3785949"/>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3" name="Straight Connector 36">
                <a:extLst>
                  <a:ext uri="{FF2B5EF4-FFF2-40B4-BE49-F238E27FC236}">
                    <a16:creationId xmlns:a16="http://schemas.microsoft.com/office/drawing/2014/main" id="{25CD54DC-408C-CEE2-E595-9D5625CD98EC}"/>
                  </a:ext>
                </a:extLst>
              </p:cNvPr>
              <p:cNvCxnSpPr/>
              <p:nvPr/>
            </p:nvCxnSpPr>
            <p:spPr bwMode="auto">
              <a:xfrm>
                <a:off x="-834000" y="3788774"/>
                <a:ext cx="36880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4" name="Rectangle 37">
                <a:extLst>
                  <a:ext uri="{FF2B5EF4-FFF2-40B4-BE49-F238E27FC236}">
                    <a16:creationId xmlns:a16="http://schemas.microsoft.com/office/drawing/2014/main" id="{E856ECCA-10B2-D7D6-67C8-A08EC31F946C}"/>
                  </a:ext>
                </a:extLst>
              </p:cNvPr>
              <p:cNvSpPr/>
              <p:nvPr/>
            </p:nvSpPr>
            <p:spPr bwMode="auto">
              <a:xfrm>
                <a:off x="-4064082" y="3800610"/>
                <a:ext cx="3982387" cy="2707032"/>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5" name="Straight Connector 39">
                <a:extLst>
                  <a:ext uri="{FF2B5EF4-FFF2-40B4-BE49-F238E27FC236}">
                    <a16:creationId xmlns:a16="http://schemas.microsoft.com/office/drawing/2014/main" id="{A351B2F2-6175-4B35-633D-0075A19CDDD0}"/>
                  </a:ext>
                </a:extLst>
              </p:cNvPr>
              <p:cNvCxnSpPr/>
              <p:nvPr/>
            </p:nvCxnSpPr>
            <p:spPr bwMode="auto">
              <a:xfrm>
                <a:off x="-2851096" y="3800610"/>
                <a:ext cx="0" cy="2707032"/>
              </a:xfrm>
              <a:prstGeom prst="line">
                <a:avLst/>
              </a:prstGeom>
              <a:solidFill>
                <a:schemeClr val="accent1"/>
              </a:solidFill>
              <a:ln w="28575" cap="flat" cmpd="sng" algn="ctr">
                <a:solidFill>
                  <a:schemeClr val="accent5">
                    <a:lumMod val="60000"/>
                    <a:lumOff val="40000"/>
                  </a:schemeClr>
                </a:solidFill>
                <a:prstDash val="dash"/>
                <a:round/>
                <a:headEnd type="none" w="med" len="med"/>
                <a:tailEnd type="none" w="med" len="med"/>
              </a:ln>
              <a:effectLst/>
            </p:spPr>
          </p:cxnSp>
          <p:cxnSp>
            <p:nvCxnSpPr>
              <p:cNvPr id="36" name="Straight Connector 40">
                <a:extLst>
                  <a:ext uri="{FF2B5EF4-FFF2-40B4-BE49-F238E27FC236}">
                    <a16:creationId xmlns:a16="http://schemas.microsoft.com/office/drawing/2014/main" id="{10B0A298-6B7F-86CD-6DE3-B2DFB8247849}"/>
                  </a:ext>
                </a:extLst>
              </p:cNvPr>
              <p:cNvCxnSpPr/>
              <p:nvPr/>
            </p:nvCxnSpPr>
            <p:spPr bwMode="auto">
              <a:xfrm>
                <a:off x="-1269946" y="3800610"/>
                <a:ext cx="0" cy="2707032"/>
              </a:xfrm>
              <a:prstGeom prst="line">
                <a:avLst/>
              </a:prstGeom>
              <a:solidFill>
                <a:schemeClr val="accent1"/>
              </a:solidFill>
              <a:ln w="28575" cap="flat" cmpd="sng" algn="ctr">
                <a:solidFill>
                  <a:schemeClr val="accent5">
                    <a:lumMod val="60000"/>
                    <a:lumOff val="40000"/>
                  </a:schemeClr>
                </a:solidFill>
                <a:prstDash val="dash"/>
                <a:round/>
                <a:headEnd type="none" w="med" len="med"/>
                <a:tailEnd type="none" w="med" len="med"/>
              </a:ln>
              <a:effectLst/>
            </p:spPr>
          </p:cxnSp>
          <p:sp>
            <p:nvSpPr>
              <p:cNvPr id="37" name="Isosceles Triangle 41">
                <a:extLst>
                  <a:ext uri="{FF2B5EF4-FFF2-40B4-BE49-F238E27FC236}">
                    <a16:creationId xmlns:a16="http://schemas.microsoft.com/office/drawing/2014/main" id="{55E0C4C3-A782-D744-F3E0-63D9896BDAC7}"/>
                  </a:ext>
                </a:extLst>
              </p:cNvPr>
              <p:cNvSpPr/>
              <p:nvPr/>
            </p:nvSpPr>
            <p:spPr bwMode="auto">
              <a:xfrm flipV="1">
                <a:off x="-2552356" y="4084006"/>
                <a:ext cx="1010086" cy="831704"/>
              </a:xfrm>
              <a:prstGeom prst="triangl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8" name="Rectangle 42">
                <a:extLst>
                  <a:ext uri="{FF2B5EF4-FFF2-40B4-BE49-F238E27FC236}">
                    <a16:creationId xmlns:a16="http://schemas.microsoft.com/office/drawing/2014/main" id="{E49E2CFF-01DB-5A51-7715-39A69A1BFD4E}"/>
                  </a:ext>
                </a:extLst>
              </p:cNvPr>
              <p:cNvSpPr/>
              <p:nvPr/>
            </p:nvSpPr>
            <p:spPr bwMode="auto">
              <a:xfrm>
                <a:off x="-2689851" y="5108297"/>
                <a:ext cx="1217006" cy="707871"/>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39" name="Straight Connector 44">
                <a:extLst>
                  <a:ext uri="{FF2B5EF4-FFF2-40B4-BE49-F238E27FC236}">
                    <a16:creationId xmlns:a16="http://schemas.microsoft.com/office/drawing/2014/main" id="{993BCB0B-5A0B-B3B8-1AAA-7439207AB64D}"/>
                  </a:ext>
                </a:extLst>
              </p:cNvPr>
              <p:cNvCxnSpPr/>
              <p:nvPr/>
            </p:nvCxnSpPr>
            <p:spPr bwMode="auto">
              <a:xfrm flipH="1" flipV="1">
                <a:off x="-2050028" y="3800610"/>
                <a:ext cx="0" cy="27918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0" name="TextBox 47">
                <a:extLst>
                  <a:ext uri="{FF2B5EF4-FFF2-40B4-BE49-F238E27FC236}">
                    <a16:creationId xmlns:a16="http://schemas.microsoft.com/office/drawing/2014/main" id="{A895D9DF-F64D-CEFB-5B8E-6E5FD65D53D5}"/>
                  </a:ext>
                </a:extLst>
              </p:cNvPr>
              <p:cNvSpPr txBox="1"/>
              <p:nvPr/>
            </p:nvSpPr>
            <p:spPr>
              <a:xfrm>
                <a:off x="-2552356" y="4166180"/>
                <a:ext cx="1010086" cy="303112"/>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j-lt"/>
                    <a:cs typeface="Franklin Gothic Book"/>
                  </a:rPr>
                  <a:t>CSA</a:t>
                </a:r>
                <a:endParaRPr lang="de-CH" sz="1800" b="1" kern="1000" spc="30" dirty="0" err="1">
                  <a:latin typeface="+mj-lt"/>
                  <a:cs typeface="Franklin Gothic Book"/>
                </a:endParaRPr>
              </a:p>
            </p:txBody>
          </p:sp>
          <p:sp>
            <p:nvSpPr>
              <p:cNvPr id="41" name="TextBox 48">
                <a:extLst>
                  <a:ext uri="{FF2B5EF4-FFF2-40B4-BE49-F238E27FC236}">
                    <a16:creationId xmlns:a16="http://schemas.microsoft.com/office/drawing/2014/main" id="{4A621677-222D-4577-EF2B-58235A465F01}"/>
                  </a:ext>
                </a:extLst>
              </p:cNvPr>
              <p:cNvSpPr txBox="1"/>
              <p:nvPr/>
            </p:nvSpPr>
            <p:spPr>
              <a:xfrm>
                <a:off x="-2689851" y="5167801"/>
                <a:ext cx="1217006" cy="303112"/>
              </a:xfrm>
              <a:prstGeom prst="rect">
                <a:avLst/>
              </a:prstGeom>
              <a:noFill/>
            </p:spPr>
            <p:txBody>
              <a:bodyPr wrap="square" lIns="0" tIns="0" rIns="0" bIns="0" rtlCol="0">
                <a:noAutofit/>
              </a:bodyPr>
              <a:lstStyle/>
              <a:p>
                <a:pPr algn="ctr">
                  <a:lnSpc>
                    <a:spcPct val="110000"/>
                  </a:lnSpc>
                  <a:spcBef>
                    <a:spcPts val="0"/>
                  </a:spcBef>
                </a:pPr>
                <a:r>
                  <a:rPr lang="en-US" sz="1600" b="1" kern="1000" spc="30" dirty="0">
                    <a:latin typeface="+mj-lt"/>
                    <a:cs typeface="Franklin Gothic Book"/>
                  </a:rPr>
                  <a:t>Signal treatment</a:t>
                </a:r>
                <a:endParaRPr lang="de-CH" sz="1600" b="1" kern="1000" spc="30" dirty="0" err="1">
                  <a:latin typeface="+mj-lt"/>
                  <a:cs typeface="Franklin Gothic Book"/>
                </a:endParaRPr>
              </a:p>
            </p:txBody>
          </p:sp>
          <p:cxnSp>
            <p:nvCxnSpPr>
              <p:cNvPr id="42" name="Straight Connector 51">
                <a:extLst>
                  <a:ext uri="{FF2B5EF4-FFF2-40B4-BE49-F238E27FC236}">
                    <a16:creationId xmlns:a16="http://schemas.microsoft.com/office/drawing/2014/main" id="{E0E9BB2A-40F6-4FDA-3817-439BA2B83FD0}"/>
                  </a:ext>
                </a:extLst>
              </p:cNvPr>
              <p:cNvCxnSpPr/>
              <p:nvPr/>
            </p:nvCxnSpPr>
            <p:spPr bwMode="auto">
              <a:xfrm flipH="1" flipV="1">
                <a:off x="-2040364" y="4923330"/>
                <a:ext cx="0" cy="1800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3" name="Down Arrow 52">
                <a:extLst>
                  <a:ext uri="{FF2B5EF4-FFF2-40B4-BE49-F238E27FC236}">
                    <a16:creationId xmlns:a16="http://schemas.microsoft.com/office/drawing/2014/main" id="{3D57FD8C-EEC6-254C-883E-1ACCAA17709A}"/>
                  </a:ext>
                </a:extLst>
              </p:cNvPr>
              <p:cNvSpPr/>
              <p:nvPr/>
            </p:nvSpPr>
            <p:spPr bwMode="auto">
              <a:xfrm>
                <a:off x="-2234790" y="5828003"/>
                <a:ext cx="368803" cy="665125"/>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cxnSp>
          <p:nvCxnSpPr>
            <p:cNvPr id="18" name="Straight Connector 56">
              <a:extLst>
                <a:ext uri="{FF2B5EF4-FFF2-40B4-BE49-F238E27FC236}">
                  <a16:creationId xmlns:a16="http://schemas.microsoft.com/office/drawing/2014/main" id="{017A5664-AB32-3585-124F-F8B622999CD4}"/>
                </a:ext>
              </a:extLst>
            </p:cNvPr>
            <p:cNvCxnSpPr/>
            <p:nvPr/>
          </p:nvCxnSpPr>
          <p:spPr bwMode="auto">
            <a:xfrm flipH="1" flipV="1">
              <a:off x="-2081348" y="1225550"/>
              <a:ext cx="0" cy="29346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57">
              <a:extLst>
                <a:ext uri="{FF2B5EF4-FFF2-40B4-BE49-F238E27FC236}">
                  <a16:creationId xmlns:a16="http://schemas.microsoft.com/office/drawing/2014/main" id="{72220E5A-BF38-B83D-2263-599F5D5C9E4D}"/>
                </a:ext>
              </a:extLst>
            </p:cNvPr>
            <p:cNvCxnSpPr/>
            <p:nvPr/>
          </p:nvCxnSpPr>
          <p:spPr bwMode="auto">
            <a:xfrm rot="16200000" flipH="1" flipV="1">
              <a:off x="-2080439" y="1090930"/>
              <a:ext cx="0" cy="29346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58">
              <a:extLst>
                <a:ext uri="{FF2B5EF4-FFF2-40B4-BE49-F238E27FC236}">
                  <a16:creationId xmlns:a16="http://schemas.microsoft.com/office/drawing/2014/main" id="{D40958BF-5E6F-0389-8927-6F45BA721B86}"/>
                </a:ext>
              </a:extLst>
            </p:cNvPr>
            <p:cNvSpPr txBox="1"/>
            <p:nvPr/>
          </p:nvSpPr>
          <p:spPr>
            <a:xfrm>
              <a:off x="-1858968" y="1095530"/>
              <a:ext cx="1478201" cy="303112"/>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Sensor HV</a:t>
              </a:r>
              <a:endParaRPr lang="de-CH" sz="2000" b="1" kern="1000" spc="30" dirty="0" err="1">
                <a:latin typeface="+mj-lt"/>
                <a:cs typeface="Franklin Gothic Book"/>
              </a:endParaRPr>
            </a:p>
          </p:txBody>
        </p:sp>
      </p:grpSp>
      <p:grpSp>
        <p:nvGrpSpPr>
          <p:cNvPr id="44" name="Group 73">
            <a:extLst>
              <a:ext uri="{FF2B5EF4-FFF2-40B4-BE49-F238E27FC236}">
                <a16:creationId xmlns:a16="http://schemas.microsoft.com/office/drawing/2014/main" id="{4B251A50-F782-7D00-A1B1-A8B9A222145A}"/>
              </a:ext>
            </a:extLst>
          </p:cNvPr>
          <p:cNvGrpSpPr/>
          <p:nvPr/>
        </p:nvGrpSpPr>
        <p:grpSpPr>
          <a:xfrm>
            <a:off x="3560919" y="3800175"/>
            <a:ext cx="122400" cy="123825"/>
            <a:chOff x="-1865987" y="2328074"/>
            <a:chExt cx="122400" cy="123825"/>
          </a:xfrm>
        </p:grpSpPr>
        <p:sp>
          <p:nvSpPr>
            <p:cNvPr id="45" name="Oval 61">
              <a:extLst>
                <a:ext uri="{FF2B5EF4-FFF2-40B4-BE49-F238E27FC236}">
                  <a16:creationId xmlns:a16="http://schemas.microsoft.com/office/drawing/2014/main" id="{8BB48AEA-E239-52F3-4914-6A31DD2E0380}"/>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46" name="Straight Connector 63">
              <a:extLst>
                <a:ext uri="{FF2B5EF4-FFF2-40B4-BE49-F238E27FC236}">
                  <a16:creationId xmlns:a16="http://schemas.microsoft.com/office/drawing/2014/main" id="{8ED03299-FCEC-D3E4-586B-6C034194395D}"/>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7" name="Straight Connector 64">
              <a:extLst>
                <a:ext uri="{FF2B5EF4-FFF2-40B4-BE49-F238E27FC236}">
                  <a16:creationId xmlns:a16="http://schemas.microsoft.com/office/drawing/2014/main" id="{352896DA-C136-E9AF-48CC-DAC2C571408E}"/>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60" name="Group 84">
            <a:extLst>
              <a:ext uri="{FF2B5EF4-FFF2-40B4-BE49-F238E27FC236}">
                <a16:creationId xmlns:a16="http://schemas.microsoft.com/office/drawing/2014/main" id="{95125611-1021-C796-E9B9-50537A9F8555}"/>
              </a:ext>
            </a:extLst>
          </p:cNvPr>
          <p:cNvGrpSpPr/>
          <p:nvPr/>
        </p:nvGrpSpPr>
        <p:grpSpPr>
          <a:xfrm>
            <a:off x="3390583" y="3890175"/>
            <a:ext cx="122400" cy="123825"/>
            <a:chOff x="-1865987" y="2328074"/>
            <a:chExt cx="122400" cy="123825"/>
          </a:xfrm>
        </p:grpSpPr>
        <p:sp>
          <p:nvSpPr>
            <p:cNvPr id="61" name="Oval 85">
              <a:extLst>
                <a:ext uri="{FF2B5EF4-FFF2-40B4-BE49-F238E27FC236}">
                  <a16:creationId xmlns:a16="http://schemas.microsoft.com/office/drawing/2014/main" id="{EED1688B-7038-5801-51DD-638350B5CEE6}"/>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62" name="Straight Connector 86">
              <a:extLst>
                <a:ext uri="{FF2B5EF4-FFF2-40B4-BE49-F238E27FC236}">
                  <a16:creationId xmlns:a16="http://schemas.microsoft.com/office/drawing/2014/main" id="{BE8C70ED-DFD1-C577-E3FC-1149CEA475EC}"/>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63" name="Straight Connector 87">
              <a:extLst>
                <a:ext uri="{FF2B5EF4-FFF2-40B4-BE49-F238E27FC236}">
                  <a16:creationId xmlns:a16="http://schemas.microsoft.com/office/drawing/2014/main" id="{2031DB6B-F0A0-4758-51FA-E763DE779886}"/>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64" name="Group 88">
            <a:extLst>
              <a:ext uri="{FF2B5EF4-FFF2-40B4-BE49-F238E27FC236}">
                <a16:creationId xmlns:a16="http://schemas.microsoft.com/office/drawing/2014/main" id="{31D2B6D5-3E28-E0F6-94EF-DCF8C2F662A3}"/>
              </a:ext>
            </a:extLst>
          </p:cNvPr>
          <p:cNvGrpSpPr/>
          <p:nvPr/>
        </p:nvGrpSpPr>
        <p:grpSpPr>
          <a:xfrm>
            <a:off x="3531129" y="3935175"/>
            <a:ext cx="122400" cy="123825"/>
            <a:chOff x="-1865987" y="2328074"/>
            <a:chExt cx="122400" cy="123825"/>
          </a:xfrm>
        </p:grpSpPr>
        <p:sp>
          <p:nvSpPr>
            <p:cNvPr id="65" name="Oval 89">
              <a:extLst>
                <a:ext uri="{FF2B5EF4-FFF2-40B4-BE49-F238E27FC236}">
                  <a16:creationId xmlns:a16="http://schemas.microsoft.com/office/drawing/2014/main" id="{5AEFDC0F-79F0-F261-EB9B-6341CFACB312}"/>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66" name="Straight Connector 90">
              <a:extLst>
                <a:ext uri="{FF2B5EF4-FFF2-40B4-BE49-F238E27FC236}">
                  <a16:creationId xmlns:a16="http://schemas.microsoft.com/office/drawing/2014/main" id="{7738C4E2-B249-8B97-ED30-8E380A57BE02}"/>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67" name="Straight Connector 91">
              <a:extLst>
                <a:ext uri="{FF2B5EF4-FFF2-40B4-BE49-F238E27FC236}">
                  <a16:creationId xmlns:a16="http://schemas.microsoft.com/office/drawing/2014/main" id="{9F667F3D-31C7-4879-9DEC-62E3463DD4C0}"/>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68" name="Group 92">
            <a:extLst>
              <a:ext uri="{FF2B5EF4-FFF2-40B4-BE49-F238E27FC236}">
                <a16:creationId xmlns:a16="http://schemas.microsoft.com/office/drawing/2014/main" id="{F7DAE568-ADA2-41DA-9463-DB6AFBB57D0D}"/>
              </a:ext>
            </a:extLst>
          </p:cNvPr>
          <p:cNvGrpSpPr/>
          <p:nvPr/>
        </p:nvGrpSpPr>
        <p:grpSpPr>
          <a:xfrm>
            <a:off x="3668921" y="3935175"/>
            <a:ext cx="122400" cy="123825"/>
            <a:chOff x="-1865987" y="2328074"/>
            <a:chExt cx="122400" cy="123825"/>
          </a:xfrm>
        </p:grpSpPr>
        <p:sp>
          <p:nvSpPr>
            <p:cNvPr id="69" name="Oval 93">
              <a:extLst>
                <a:ext uri="{FF2B5EF4-FFF2-40B4-BE49-F238E27FC236}">
                  <a16:creationId xmlns:a16="http://schemas.microsoft.com/office/drawing/2014/main" id="{888AE567-0AD5-B251-6F53-EC24BC0E68A6}"/>
                </a:ext>
              </a:extLst>
            </p:cNvPr>
            <p:cNvSpPr/>
            <p:nvPr/>
          </p:nvSpPr>
          <p:spPr bwMode="auto">
            <a:xfrm>
              <a:off x="-1865987" y="2328074"/>
              <a:ext cx="122400" cy="123825"/>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70" name="Straight Connector 94">
              <a:extLst>
                <a:ext uri="{FF2B5EF4-FFF2-40B4-BE49-F238E27FC236}">
                  <a16:creationId xmlns:a16="http://schemas.microsoft.com/office/drawing/2014/main" id="{91BE800A-CB8B-2272-6B3C-A6BD6CB9795B}"/>
                </a:ext>
              </a:extLst>
            </p:cNvPr>
            <p:cNvCxnSpPr/>
            <p:nvPr/>
          </p:nvCxnSpPr>
          <p:spPr bwMode="auto">
            <a:xfrm flipV="1">
              <a:off x="-1804787" y="2355056"/>
              <a:ext cx="0" cy="66676"/>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71" name="Straight Connector 95">
              <a:extLst>
                <a:ext uri="{FF2B5EF4-FFF2-40B4-BE49-F238E27FC236}">
                  <a16:creationId xmlns:a16="http://schemas.microsoft.com/office/drawing/2014/main" id="{0ABFD0DC-4DAA-BF11-5E01-22136F30B5E3}"/>
                </a:ext>
              </a:extLst>
            </p:cNvPr>
            <p:cNvCxnSpPr/>
            <p:nvPr/>
          </p:nvCxnSpPr>
          <p:spPr bwMode="auto">
            <a:xfrm>
              <a:off x="-1833563" y="2389987"/>
              <a:ext cx="5715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nvGrpSpPr>
          <p:cNvPr id="75" name="Group 104">
            <a:extLst>
              <a:ext uri="{FF2B5EF4-FFF2-40B4-BE49-F238E27FC236}">
                <a16:creationId xmlns:a16="http://schemas.microsoft.com/office/drawing/2014/main" id="{174B1A11-F581-7E62-8E42-AD9861CF2378}"/>
              </a:ext>
            </a:extLst>
          </p:cNvPr>
          <p:cNvGrpSpPr/>
          <p:nvPr/>
        </p:nvGrpSpPr>
        <p:grpSpPr>
          <a:xfrm>
            <a:off x="1742173" y="1753741"/>
            <a:ext cx="292701" cy="1548000"/>
            <a:chOff x="1076325" y="1753741"/>
            <a:chExt cx="292701" cy="1548000"/>
          </a:xfrm>
        </p:grpSpPr>
        <p:cxnSp>
          <p:nvCxnSpPr>
            <p:cNvPr id="76" name="Straight Arrow Connector 99">
              <a:extLst>
                <a:ext uri="{FF2B5EF4-FFF2-40B4-BE49-F238E27FC236}">
                  <a16:creationId xmlns:a16="http://schemas.microsoft.com/office/drawing/2014/main" id="{FF3FF9C0-59E8-46EF-F041-2B187CF60885}"/>
                </a:ext>
              </a:extLst>
            </p:cNvPr>
            <p:cNvCxnSpPr/>
            <p:nvPr/>
          </p:nvCxnSpPr>
          <p:spPr bwMode="auto">
            <a:xfrm flipH="1">
              <a:off x="1076325" y="1753741"/>
              <a:ext cx="0" cy="154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77" name="TextBox 100">
              <a:extLst>
                <a:ext uri="{FF2B5EF4-FFF2-40B4-BE49-F238E27FC236}">
                  <a16:creationId xmlns:a16="http://schemas.microsoft.com/office/drawing/2014/main" id="{BD6C05E5-02B4-9CC3-D752-D6474F240E27}"/>
                </a:ext>
              </a:extLst>
            </p:cNvPr>
            <p:cNvSpPr txBox="1"/>
            <p:nvPr/>
          </p:nvSpPr>
          <p:spPr>
            <a:xfrm>
              <a:off x="1123047" y="2424464"/>
              <a:ext cx="245979" cy="379157"/>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E</a:t>
              </a:r>
              <a:endParaRPr lang="de-CH" sz="2000" b="1" kern="1000" spc="30" dirty="0" err="1">
                <a:latin typeface="+mj-lt"/>
                <a:cs typeface="Franklin Gothic Book"/>
              </a:endParaRPr>
            </a:p>
          </p:txBody>
        </p:sp>
        <p:cxnSp>
          <p:nvCxnSpPr>
            <p:cNvPr id="78" name="Straight Arrow Connector 102">
              <a:extLst>
                <a:ext uri="{FF2B5EF4-FFF2-40B4-BE49-F238E27FC236}">
                  <a16:creationId xmlns:a16="http://schemas.microsoft.com/office/drawing/2014/main" id="{7B26D589-39AB-FF83-6ED6-C9469D3A1836}"/>
                </a:ext>
              </a:extLst>
            </p:cNvPr>
            <p:cNvCxnSpPr/>
            <p:nvPr/>
          </p:nvCxnSpPr>
          <p:spPr bwMode="auto">
            <a:xfrm>
              <a:off x="1177456" y="2439000"/>
              <a:ext cx="144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79" name="TextBox 1">
            <a:extLst>
              <a:ext uri="{FF2B5EF4-FFF2-40B4-BE49-F238E27FC236}">
                <a16:creationId xmlns:a16="http://schemas.microsoft.com/office/drawing/2014/main" id="{E23DCAE7-3074-6AF0-F23E-E0F8BF004C13}"/>
              </a:ext>
            </a:extLst>
          </p:cNvPr>
          <p:cNvSpPr txBox="1"/>
          <p:nvPr/>
        </p:nvSpPr>
        <p:spPr>
          <a:xfrm>
            <a:off x="1599298" y="6153150"/>
            <a:ext cx="981075" cy="312543"/>
          </a:xfrm>
          <a:prstGeom prst="rect">
            <a:avLst/>
          </a:prstGeom>
          <a:noFill/>
        </p:spPr>
        <p:txBody>
          <a:bodyPr wrap="square" lIns="0" tIns="0" rIns="0" bIns="0" rtlCol="0">
            <a:noAutofit/>
          </a:bodyPr>
          <a:lstStyle/>
          <a:p>
            <a:pPr>
              <a:lnSpc>
                <a:spcPct val="110000"/>
              </a:lnSpc>
              <a:spcBef>
                <a:spcPts val="0"/>
              </a:spcBef>
            </a:pPr>
            <a:r>
              <a:rPr lang="en-US" sz="1800" b="1" kern="1000" spc="30" dirty="0">
                <a:latin typeface="+mj-lt"/>
                <a:cs typeface="Franklin Gothic Book"/>
              </a:rPr>
              <a:t>ASIC</a:t>
            </a:r>
            <a:endParaRPr lang="de-CH" sz="1800" b="1" kern="1000" spc="30" dirty="0" err="1">
              <a:latin typeface="+mj-lt"/>
              <a:cs typeface="Franklin Gothic Book"/>
            </a:endParaRPr>
          </a:p>
        </p:txBody>
      </p:sp>
      <p:sp>
        <p:nvSpPr>
          <p:cNvPr id="80" name="Rettangolo 79">
            <a:extLst>
              <a:ext uri="{FF2B5EF4-FFF2-40B4-BE49-F238E27FC236}">
                <a16:creationId xmlns:a16="http://schemas.microsoft.com/office/drawing/2014/main" id="{00418F3B-EAB0-30D3-C4CE-E754EB4C3B76}"/>
              </a:ext>
            </a:extLst>
          </p:cNvPr>
          <p:cNvSpPr/>
          <p:nvPr/>
        </p:nvSpPr>
        <p:spPr bwMode="auto">
          <a:xfrm>
            <a:off x="5919"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nvGrpSpPr>
          <p:cNvPr id="2" name="Group 21">
            <a:extLst>
              <a:ext uri="{FF2B5EF4-FFF2-40B4-BE49-F238E27FC236}">
                <a16:creationId xmlns:a16="http://schemas.microsoft.com/office/drawing/2014/main" id="{E2F8505B-44E4-E178-F1A4-148C3AA23E24}"/>
              </a:ext>
            </a:extLst>
          </p:cNvPr>
          <p:cNvGrpSpPr/>
          <p:nvPr/>
        </p:nvGrpSpPr>
        <p:grpSpPr>
          <a:xfrm>
            <a:off x="5806867" y="3073184"/>
            <a:ext cx="5877803" cy="3419943"/>
            <a:chOff x="5125412" y="3073184"/>
            <a:chExt cx="5877803" cy="3419943"/>
          </a:xfrm>
        </p:grpSpPr>
        <p:cxnSp>
          <p:nvCxnSpPr>
            <p:cNvPr id="5" name="Straight Arrow Connector 10">
              <a:extLst>
                <a:ext uri="{FF2B5EF4-FFF2-40B4-BE49-F238E27FC236}">
                  <a16:creationId xmlns:a16="http://schemas.microsoft.com/office/drawing/2014/main" id="{C81751FA-A1DD-B12F-046C-87F97A93677B}"/>
                </a:ext>
              </a:extLst>
            </p:cNvPr>
            <p:cNvCxnSpPr/>
            <p:nvPr/>
          </p:nvCxnSpPr>
          <p:spPr bwMode="auto">
            <a:xfrm flipV="1">
              <a:off x="5465547" y="5122712"/>
              <a:ext cx="684000" cy="0"/>
            </a:xfrm>
            <a:prstGeom prst="straightConnector1">
              <a:avLst/>
            </a:prstGeom>
            <a:solidFill>
              <a:schemeClr val="accent1"/>
            </a:solidFill>
            <a:ln w="28575" cap="flat" cmpd="sng" algn="ctr">
              <a:solidFill>
                <a:schemeClr val="tx1"/>
              </a:solidFill>
              <a:prstDash val="sysDot"/>
              <a:round/>
              <a:headEnd type="none" w="med" len="med"/>
              <a:tailEnd type="triangle"/>
            </a:ln>
            <a:effectLst/>
          </p:spPr>
        </p:cxnSp>
        <p:sp>
          <p:nvSpPr>
            <p:cNvPr id="6" name="Right Brace 12">
              <a:extLst>
                <a:ext uri="{FF2B5EF4-FFF2-40B4-BE49-F238E27FC236}">
                  <a16:creationId xmlns:a16="http://schemas.microsoft.com/office/drawing/2014/main" id="{F24C8D74-5279-2A92-906A-FBE54C929FDC}"/>
                </a:ext>
              </a:extLst>
            </p:cNvPr>
            <p:cNvSpPr/>
            <p:nvPr/>
          </p:nvSpPr>
          <p:spPr bwMode="auto">
            <a:xfrm>
              <a:off x="5125412" y="3773174"/>
              <a:ext cx="243058" cy="2719953"/>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mj-lt"/>
              </a:endParaRPr>
            </a:p>
          </p:txBody>
        </p:sp>
        <p:sp>
          <p:nvSpPr>
            <p:cNvPr id="7" name="TextBox 20">
              <a:extLst>
                <a:ext uri="{FF2B5EF4-FFF2-40B4-BE49-F238E27FC236}">
                  <a16:creationId xmlns:a16="http://schemas.microsoft.com/office/drawing/2014/main" id="{B00CA8F6-C056-5D02-55B7-309240F7A255}"/>
                </a:ext>
              </a:extLst>
            </p:cNvPr>
            <p:cNvSpPr txBox="1"/>
            <p:nvPr/>
          </p:nvSpPr>
          <p:spPr>
            <a:xfrm>
              <a:off x="6434464" y="3073184"/>
              <a:ext cx="4568751" cy="3145816"/>
            </a:xfrm>
            <a:prstGeom prst="rect">
              <a:avLst/>
            </a:prstGeom>
            <a:noFill/>
          </p:spPr>
          <p:txBody>
            <a:bodyPr wrap="square" lIns="0" tIns="0" rIns="0" bIns="0" rtlCol="0">
              <a:noAutofit/>
            </a:bodyPr>
            <a:lstStyle/>
            <a:p>
              <a:pPr algn="ctr">
                <a:lnSpc>
                  <a:spcPct val="110000"/>
                </a:lnSpc>
                <a:spcBef>
                  <a:spcPts val="0"/>
                </a:spcBef>
              </a:pPr>
              <a:r>
                <a:rPr lang="en-US" sz="2400" b="1" kern="1000" spc="30" dirty="0">
                  <a:latin typeface="+mj-lt"/>
                  <a:cs typeface="Franklin Gothic Book"/>
                </a:rPr>
                <a:t>Readout ASIC</a:t>
              </a:r>
            </a:p>
            <a:p>
              <a:pPr algn="ctr">
                <a:lnSpc>
                  <a:spcPct val="110000"/>
                </a:lnSpc>
                <a:spcBef>
                  <a:spcPts val="0"/>
                </a:spcBef>
              </a:pPr>
              <a:endParaRPr lang="en-US" sz="1800" kern="1000" spc="30" dirty="0">
                <a:latin typeface="+mj-lt"/>
                <a:cs typeface="Franklin Gothic Book"/>
              </a:endParaRPr>
            </a:p>
            <a:p>
              <a:pPr>
                <a:lnSpc>
                  <a:spcPct val="110000"/>
                </a:lnSpc>
                <a:spcBef>
                  <a:spcPts val="0"/>
                </a:spcBef>
              </a:pPr>
              <a:r>
                <a:rPr lang="en-US" sz="2000" kern="1000" spc="30" dirty="0">
                  <a:latin typeface="+mj-lt"/>
                  <a:cs typeface="Franklin Gothic Book"/>
                </a:rPr>
                <a:t>The “heart” of the detector:</a:t>
              </a:r>
            </a:p>
            <a:p>
              <a:pPr marL="285750" indent="-285750">
                <a:lnSpc>
                  <a:spcPct val="110000"/>
                </a:lnSpc>
                <a:spcBef>
                  <a:spcPts val="0"/>
                </a:spcBef>
                <a:buFont typeface="Symbol" panose="05050102010706020507" pitchFamily="18" charset="2"/>
                <a:buChar char="-"/>
              </a:pPr>
              <a:endParaRPr lang="en-US" sz="2000" kern="1000" spc="30" dirty="0">
                <a:latin typeface="+mj-lt"/>
                <a:cs typeface="Franklin Gothic Book"/>
              </a:endParaRPr>
            </a:p>
            <a:p>
              <a:pPr marL="285750" indent="-285750">
                <a:lnSpc>
                  <a:spcPct val="110000"/>
                </a:lnSpc>
                <a:spcBef>
                  <a:spcPts val="0"/>
                </a:spcBef>
                <a:buFont typeface="Symbol" panose="05050102010706020507" pitchFamily="18" charset="2"/>
                <a:buChar char="-"/>
              </a:pPr>
              <a:r>
                <a:rPr lang="en-US" sz="2000" kern="1000" spc="30" dirty="0">
                  <a:latin typeface="+mj-lt"/>
                  <a:cs typeface="Franklin Gothic Book"/>
                </a:rPr>
                <a:t>Charge signal amplified</a:t>
              </a:r>
            </a:p>
            <a:p>
              <a:pPr marL="285750" indent="-285750">
                <a:lnSpc>
                  <a:spcPct val="110000"/>
                </a:lnSpc>
                <a:spcBef>
                  <a:spcPts val="0"/>
                </a:spcBef>
                <a:buFont typeface="Symbol" panose="05050102010706020507" pitchFamily="18" charset="2"/>
                <a:buChar char="-"/>
              </a:pPr>
              <a:r>
                <a:rPr lang="en-US" sz="2000" kern="1000" spc="30" dirty="0">
                  <a:latin typeface="+mj-lt"/>
                  <a:cs typeface="Franklin Gothic Book"/>
                </a:rPr>
                <a:t>Signal treatment</a:t>
              </a:r>
            </a:p>
            <a:p>
              <a:pPr marL="742950" lvl="1" indent="-285750">
                <a:lnSpc>
                  <a:spcPct val="110000"/>
                </a:lnSpc>
                <a:spcBef>
                  <a:spcPts val="0"/>
                </a:spcBef>
                <a:buFont typeface="Symbol" panose="05050102010706020507" pitchFamily="18" charset="2"/>
                <a:buChar char="-"/>
              </a:pPr>
              <a:r>
                <a:rPr lang="en-US" sz="2000" kern="1000" spc="30" dirty="0">
                  <a:latin typeface="+mj-lt"/>
                  <a:cs typeface="Franklin Gothic Book"/>
                </a:rPr>
                <a:t>Amplification</a:t>
              </a:r>
            </a:p>
            <a:p>
              <a:pPr marL="742950" lvl="1" indent="-285750">
                <a:lnSpc>
                  <a:spcPct val="110000"/>
                </a:lnSpc>
                <a:spcBef>
                  <a:spcPts val="0"/>
                </a:spcBef>
                <a:buFont typeface="Symbol" panose="05050102010706020507" pitchFamily="18" charset="2"/>
                <a:buChar char="-"/>
              </a:pPr>
              <a:r>
                <a:rPr lang="en-US" sz="2000" kern="1000" spc="30" dirty="0">
                  <a:latin typeface="+mj-lt"/>
                  <a:cs typeface="Franklin Gothic Book"/>
                </a:rPr>
                <a:t>Filtering</a:t>
              </a:r>
            </a:p>
            <a:p>
              <a:pPr marL="742950" lvl="1" indent="-285750">
                <a:lnSpc>
                  <a:spcPct val="110000"/>
                </a:lnSpc>
                <a:spcBef>
                  <a:spcPts val="0"/>
                </a:spcBef>
                <a:buFont typeface="Symbol" panose="05050102010706020507" pitchFamily="18" charset="2"/>
                <a:buChar char="-"/>
              </a:pPr>
              <a:r>
                <a:rPr lang="en-US" sz="2000" kern="1000" spc="30" dirty="0">
                  <a:latin typeface="+mj-lt"/>
                  <a:cs typeface="Franklin Gothic Book"/>
                </a:rPr>
                <a:t>Digitization</a:t>
              </a:r>
            </a:p>
            <a:p>
              <a:pPr marL="285750" indent="-285750">
                <a:lnSpc>
                  <a:spcPct val="110000"/>
                </a:lnSpc>
                <a:spcBef>
                  <a:spcPts val="0"/>
                </a:spcBef>
                <a:buFont typeface="Symbol" panose="05050102010706020507" pitchFamily="18" charset="2"/>
                <a:buChar char="-"/>
              </a:pPr>
              <a:r>
                <a:rPr lang="en-US" sz="2000" kern="1000" spc="30" dirty="0">
                  <a:latin typeface="+mj-lt"/>
                  <a:cs typeface="Franklin Gothic Book"/>
                </a:rPr>
                <a:t>Data sent to the outside world </a:t>
              </a:r>
            </a:p>
            <a:p>
              <a:pPr marL="285750" indent="-285750">
                <a:lnSpc>
                  <a:spcPct val="110000"/>
                </a:lnSpc>
                <a:spcBef>
                  <a:spcPts val="0"/>
                </a:spcBef>
                <a:buFont typeface="Symbol" panose="05050102010706020507" pitchFamily="18" charset="2"/>
                <a:buChar char="-"/>
              </a:pPr>
              <a:endParaRPr lang="en-US" sz="2000" kern="1000" spc="30" dirty="0">
                <a:latin typeface="+mj-lt"/>
                <a:cs typeface="Franklin Gothic Book"/>
              </a:endParaRPr>
            </a:p>
            <a:p>
              <a:pPr>
                <a:lnSpc>
                  <a:spcPct val="110000"/>
                </a:lnSpc>
                <a:spcBef>
                  <a:spcPts val="0"/>
                </a:spcBef>
              </a:pPr>
              <a:endParaRPr lang="en-US" sz="2000" kern="1000" spc="30" dirty="0">
                <a:latin typeface="+mj-lt"/>
                <a:cs typeface="Franklin Gothic Book"/>
              </a:endParaRPr>
            </a:p>
            <a:p>
              <a:pPr>
                <a:lnSpc>
                  <a:spcPct val="110000"/>
                </a:lnSpc>
                <a:spcBef>
                  <a:spcPts val="0"/>
                </a:spcBef>
              </a:pPr>
              <a:endParaRPr lang="en-US" kern="1000" spc="30" dirty="0">
                <a:latin typeface="+mj-lt"/>
                <a:cs typeface="Franklin Gothic Book"/>
              </a:endParaRPr>
            </a:p>
          </p:txBody>
        </p:sp>
      </p:grpSp>
    </p:spTree>
    <p:extLst>
      <p:ext uri="{BB962C8B-B14F-4D97-AF65-F5344CB8AC3E}">
        <p14:creationId xmlns:p14="http://schemas.microsoft.com/office/powerpoint/2010/main" val="40555697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pPr>
            <a:r>
              <a:rPr lang="en-US" sz="2400" dirty="0">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requirements/How do we cope with them?</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327111056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C74A763-9E07-7F36-D0F1-B91E3502170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30</a:t>
            </a:fld>
            <a:endParaRPr lang="de-DE" dirty="0"/>
          </a:p>
        </p:txBody>
      </p:sp>
      <p:sp>
        <p:nvSpPr>
          <p:cNvPr id="30" name="Rettangolo 29">
            <a:extLst>
              <a:ext uri="{FF2B5EF4-FFF2-40B4-BE49-F238E27FC236}">
                <a16:creationId xmlns:a16="http://schemas.microsoft.com/office/drawing/2014/main" id="{55D1E7B4-2B59-338E-197C-90B6A5D06C0B}"/>
              </a:ext>
            </a:extLst>
          </p:cNvPr>
          <p:cNvSpPr/>
          <p:nvPr/>
        </p:nvSpPr>
        <p:spPr bwMode="auto">
          <a:xfrm>
            <a:off x="-1" y="0"/>
            <a:ext cx="2519909" cy="2330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pic>
        <p:nvPicPr>
          <p:cNvPr id="32" name="Grafik 18" descr="INT_Multiple.png">
            <a:extLst>
              <a:ext uri="{FF2B5EF4-FFF2-40B4-BE49-F238E27FC236}">
                <a16:creationId xmlns:a16="http://schemas.microsoft.com/office/drawing/2014/main" id="{AB4374B3-60A9-82C5-99E0-39DA03E80F44}"/>
              </a:ext>
            </a:extLst>
          </p:cNvPr>
          <p:cNvPicPr>
            <a:picLocks noChangeAspect="1"/>
          </p:cNvPicPr>
          <p:nvPr/>
        </p:nvPicPr>
        <p:blipFill>
          <a:blip r:embed="rId3" cstate="print"/>
          <a:stretch>
            <a:fillRect/>
          </a:stretch>
        </p:blipFill>
        <p:spPr>
          <a:xfrm>
            <a:off x="5505100" y="3521520"/>
            <a:ext cx="2788607" cy="2834640"/>
          </a:xfrm>
          <a:prstGeom prst="rect">
            <a:avLst/>
          </a:prstGeom>
        </p:spPr>
      </p:pic>
      <p:sp>
        <p:nvSpPr>
          <p:cNvPr id="33" name="Rechteck 19">
            <a:extLst>
              <a:ext uri="{FF2B5EF4-FFF2-40B4-BE49-F238E27FC236}">
                <a16:creationId xmlns:a16="http://schemas.microsoft.com/office/drawing/2014/main" id="{BF9BFC2A-A58B-2A5A-0DAE-BB0814D34DE3}"/>
              </a:ext>
            </a:extLst>
          </p:cNvPr>
          <p:cNvSpPr/>
          <p:nvPr/>
        </p:nvSpPr>
        <p:spPr bwMode="auto">
          <a:xfrm>
            <a:off x="1070260" y="504000"/>
            <a:ext cx="2194560" cy="22860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a:solidFill>
                  <a:schemeClr val="bg1"/>
                </a:solidFill>
                <a:latin typeface="+mj-lt"/>
              </a:rPr>
              <a:t>Single photons</a:t>
            </a:r>
          </a:p>
        </p:txBody>
      </p:sp>
      <p:sp>
        <p:nvSpPr>
          <p:cNvPr id="34" name="Rechteck 20">
            <a:extLst>
              <a:ext uri="{FF2B5EF4-FFF2-40B4-BE49-F238E27FC236}">
                <a16:creationId xmlns:a16="http://schemas.microsoft.com/office/drawing/2014/main" id="{6D3B5E0F-D921-1C93-6979-650DFAEDF7EF}"/>
              </a:ext>
            </a:extLst>
          </p:cNvPr>
          <p:cNvSpPr/>
          <p:nvPr/>
        </p:nvSpPr>
        <p:spPr bwMode="auto">
          <a:xfrm rot="16200000">
            <a:off x="-484220" y="2012760"/>
            <a:ext cx="2468880" cy="22860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a:solidFill>
                  <a:schemeClr val="bg1"/>
                </a:solidFill>
                <a:latin typeface="+mj-lt"/>
              </a:rPr>
              <a:t>Single Photon Counting</a:t>
            </a:r>
          </a:p>
        </p:txBody>
      </p:sp>
      <p:pic>
        <p:nvPicPr>
          <p:cNvPr id="35" name="Grafik 22" descr="SPC_Multiple.png">
            <a:extLst>
              <a:ext uri="{FF2B5EF4-FFF2-40B4-BE49-F238E27FC236}">
                <a16:creationId xmlns:a16="http://schemas.microsoft.com/office/drawing/2014/main" id="{416E1525-4483-E7FD-F8E6-96132F9DC705}"/>
              </a:ext>
            </a:extLst>
          </p:cNvPr>
          <p:cNvPicPr>
            <a:picLocks noChangeAspect="1"/>
          </p:cNvPicPr>
          <p:nvPr/>
        </p:nvPicPr>
        <p:blipFill>
          <a:blip r:embed="rId4" cstate="print"/>
          <a:stretch>
            <a:fillRect/>
          </a:stretch>
        </p:blipFill>
        <p:spPr>
          <a:xfrm>
            <a:off x="5505100" y="600480"/>
            <a:ext cx="3218024" cy="2834640"/>
          </a:xfrm>
          <a:prstGeom prst="rect">
            <a:avLst/>
          </a:prstGeom>
        </p:spPr>
      </p:pic>
      <p:pic>
        <p:nvPicPr>
          <p:cNvPr id="36" name="Grafik 27" descr="SPC_Pileup.png">
            <a:extLst>
              <a:ext uri="{FF2B5EF4-FFF2-40B4-BE49-F238E27FC236}">
                <a16:creationId xmlns:a16="http://schemas.microsoft.com/office/drawing/2014/main" id="{B349ACE3-DEEB-0E3F-C3E9-46F35E4167DC}"/>
              </a:ext>
            </a:extLst>
          </p:cNvPr>
          <p:cNvPicPr>
            <a:picLocks noChangeAspect="1"/>
          </p:cNvPicPr>
          <p:nvPr/>
        </p:nvPicPr>
        <p:blipFill>
          <a:blip r:embed="rId5" cstate="print"/>
          <a:stretch>
            <a:fillRect/>
          </a:stretch>
        </p:blipFill>
        <p:spPr>
          <a:xfrm>
            <a:off x="5505100" y="600480"/>
            <a:ext cx="3218024" cy="2834640"/>
          </a:xfrm>
          <a:prstGeom prst="rect">
            <a:avLst/>
          </a:prstGeom>
        </p:spPr>
      </p:pic>
      <p:sp>
        <p:nvSpPr>
          <p:cNvPr id="37" name="Rechteck 30">
            <a:extLst>
              <a:ext uri="{FF2B5EF4-FFF2-40B4-BE49-F238E27FC236}">
                <a16:creationId xmlns:a16="http://schemas.microsoft.com/office/drawing/2014/main" id="{4B004D5F-68F5-86EE-9B0B-1F1CCA5F5D78}"/>
              </a:ext>
            </a:extLst>
          </p:cNvPr>
          <p:cNvSpPr/>
          <p:nvPr/>
        </p:nvSpPr>
        <p:spPr bwMode="auto">
          <a:xfrm>
            <a:off x="4160890" y="1557414"/>
            <a:ext cx="2520780" cy="18360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 indent="-114300">
              <a:spcBef>
                <a:spcPts val="0"/>
              </a:spcBef>
              <a:buClr>
                <a:srgbClr val="00B050"/>
              </a:buClr>
              <a:buSzPct val="150000"/>
              <a:buFont typeface="Arial Narrow" pitchFamily="34" charset="0"/>
              <a:buChar char="+"/>
            </a:pPr>
            <a:r>
              <a:rPr lang="en-US" sz="1400" dirty="0">
                <a:latin typeface="+mn-lt"/>
              </a:rPr>
              <a:t> Noise highly suppressed</a:t>
            </a:r>
          </a:p>
          <a:p>
            <a:pPr marL="114300" indent="-114300">
              <a:spcBef>
                <a:spcPts val="0"/>
              </a:spcBef>
              <a:buClr>
                <a:srgbClr val="00B050"/>
              </a:buClr>
              <a:buSzPct val="150000"/>
              <a:buFont typeface="Arial Narrow" pitchFamily="34" charset="0"/>
              <a:buChar char="+"/>
            </a:pPr>
            <a:r>
              <a:rPr lang="en-US" sz="1400" dirty="0">
                <a:latin typeface="+mn-lt"/>
              </a:rPr>
              <a:t> Readout of digital info</a:t>
            </a:r>
          </a:p>
          <a:p>
            <a:pPr marL="114300" indent="-114300">
              <a:spcBef>
                <a:spcPts val="0"/>
              </a:spcBef>
              <a:buClr>
                <a:srgbClr val="00B050"/>
              </a:buClr>
              <a:buSzPct val="150000"/>
              <a:buFont typeface="Arial Narrow" pitchFamily="34" charset="0"/>
              <a:buChar char="+"/>
            </a:pPr>
            <a:r>
              <a:rPr lang="en-US" sz="1400" dirty="0">
                <a:latin typeface="+mn-lt"/>
              </a:rPr>
              <a:t> (Almost) unlimited dynamic  </a:t>
            </a:r>
          </a:p>
          <a:p>
            <a:pPr marL="114300" indent="-114300">
              <a:spcBef>
                <a:spcPts val="0"/>
              </a:spcBef>
              <a:buClr>
                <a:srgbClr val="00B050"/>
              </a:buClr>
              <a:buSzPct val="150000"/>
            </a:pPr>
            <a:r>
              <a:rPr lang="en-US" sz="1400" dirty="0">
                <a:latin typeface="+mn-lt"/>
              </a:rPr>
              <a:t> 	 range</a:t>
            </a:r>
          </a:p>
          <a:p>
            <a:pPr marL="114300" indent="-114300">
              <a:spcBef>
                <a:spcPts val="0"/>
              </a:spcBef>
              <a:buClr>
                <a:srgbClr val="00B050"/>
              </a:buClr>
              <a:buSzPct val="150000"/>
              <a:buFont typeface="Arial Narrow" pitchFamily="34" charset="0"/>
              <a:buChar char="+"/>
            </a:pPr>
            <a:r>
              <a:rPr lang="en-US" sz="1400" dirty="0">
                <a:latin typeface="+mn-lt"/>
              </a:rPr>
              <a:t> Discrimination of photons  </a:t>
            </a:r>
          </a:p>
          <a:p>
            <a:pPr marL="114300" indent="-114300">
              <a:spcBef>
                <a:spcPts val="0"/>
              </a:spcBef>
              <a:buClr>
                <a:srgbClr val="00B050"/>
              </a:buClr>
              <a:buSzPct val="150000"/>
            </a:pPr>
            <a:r>
              <a:rPr lang="en-US" sz="1400" dirty="0">
                <a:latin typeface="+mn-lt"/>
              </a:rPr>
              <a:t> 	 below threshold</a:t>
            </a:r>
          </a:p>
          <a:p>
            <a:pPr marL="114300" indent="-114300">
              <a:spcBef>
                <a:spcPts val="0"/>
              </a:spcBef>
              <a:buClr>
                <a:srgbClr val="FF0000"/>
              </a:buClr>
              <a:buSzPct val="150000"/>
              <a:buFont typeface="Arial Narrow" pitchFamily="34" charset="0"/>
              <a:buChar char="-"/>
            </a:pPr>
            <a:r>
              <a:rPr lang="en-US" sz="1400" dirty="0">
                <a:latin typeface="+mn-lt"/>
              </a:rPr>
              <a:t>Minimum detectable energy</a:t>
            </a:r>
          </a:p>
          <a:p>
            <a:pPr marL="114300" indent="-114300">
              <a:spcBef>
                <a:spcPts val="0"/>
              </a:spcBef>
              <a:buClr>
                <a:srgbClr val="FF0000"/>
              </a:buClr>
              <a:buSzPct val="150000"/>
              <a:buFont typeface="Arial Narrow" pitchFamily="34" charset="0"/>
              <a:buChar char="-"/>
            </a:pPr>
            <a:r>
              <a:rPr lang="en-US" sz="1400" dirty="0">
                <a:latin typeface="+mn-lt"/>
              </a:rPr>
              <a:t>Count-rate limitation (pile-up)</a:t>
            </a:r>
          </a:p>
        </p:txBody>
      </p:sp>
      <p:pic>
        <p:nvPicPr>
          <p:cNvPr id="38" name="Grafik 32" descr="INT_FEL.png">
            <a:extLst>
              <a:ext uri="{FF2B5EF4-FFF2-40B4-BE49-F238E27FC236}">
                <a16:creationId xmlns:a16="http://schemas.microsoft.com/office/drawing/2014/main" id="{936E9656-59DE-8600-B7FF-E7F9C8DF7B5A}"/>
              </a:ext>
            </a:extLst>
          </p:cNvPr>
          <p:cNvPicPr>
            <a:picLocks noChangeAspect="1"/>
          </p:cNvPicPr>
          <p:nvPr/>
        </p:nvPicPr>
        <p:blipFill>
          <a:blip r:embed="rId6" cstate="print"/>
          <a:stretch>
            <a:fillRect/>
          </a:stretch>
        </p:blipFill>
        <p:spPr>
          <a:xfrm>
            <a:off x="5505100" y="3521520"/>
            <a:ext cx="2788607" cy="2834640"/>
          </a:xfrm>
          <a:prstGeom prst="rect">
            <a:avLst/>
          </a:prstGeom>
        </p:spPr>
      </p:pic>
      <p:sp>
        <p:nvSpPr>
          <p:cNvPr id="39" name="Textfeld 36">
            <a:extLst>
              <a:ext uri="{FF2B5EF4-FFF2-40B4-BE49-F238E27FC236}">
                <a16:creationId xmlns:a16="http://schemas.microsoft.com/office/drawing/2014/main" id="{B6318EED-D337-BA6B-1ADF-11A7F956821C}"/>
              </a:ext>
            </a:extLst>
          </p:cNvPr>
          <p:cNvSpPr txBox="1"/>
          <p:nvPr/>
        </p:nvSpPr>
        <p:spPr>
          <a:xfrm>
            <a:off x="7971820" y="961200"/>
            <a:ext cx="914400" cy="276999"/>
          </a:xfrm>
          <a:prstGeom prst="rect">
            <a:avLst/>
          </a:prstGeom>
          <a:solidFill>
            <a:schemeClr val="bg2">
              <a:lumMod val="75000"/>
            </a:schemeClr>
          </a:solidFill>
        </p:spPr>
        <p:txBody>
          <a:bodyPr wrap="square" rtlCol="0">
            <a:spAutoFit/>
          </a:bodyPr>
          <a:lstStyle/>
          <a:p>
            <a:r>
              <a:rPr lang="el-GR" sz="1200" b="1" dirty="0">
                <a:solidFill>
                  <a:schemeClr val="bg1"/>
                </a:solidFill>
                <a:latin typeface="+mn-lt"/>
              </a:rPr>
              <a:t>Δ</a:t>
            </a:r>
            <a:r>
              <a:rPr lang="en-US" sz="1200" b="1" dirty="0" err="1">
                <a:solidFill>
                  <a:schemeClr val="bg1"/>
                </a:solidFill>
                <a:latin typeface="+mn-lt"/>
              </a:rPr>
              <a:t>t</a:t>
            </a:r>
            <a:r>
              <a:rPr lang="en-US" sz="1200" b="1" baseline="-25000" dirty="0" err="1">
                <a:solidFill>
                  <a:schemeClr val="bg1"/>
                </a:solidFill>
                <a:latin typeface="+mn-lt"/>
              </a:rPr>
              <a:t>ph</a:t>
            </a:r>
            <a:r>
              <a:rPr lang="en-US" sz="1200" b="1" dirty="0">
                <a:solidFill>
                  <a:schemeClr val="bg1"/>
                </a:solidFill>
                <a:latin typeface="+mn-lt"/>
              </a:rPr>
              <a:t> &gt; </a:t>
            </a:r>
            <a:r>
              <a:rPr lang="en-US" sz="1200" b="1" dirty="0" err="1">
                <a:solidFill>
                  <a:schemeClr val="bg1"/>
                </a:solidFill>
                <a:latin typeface="+mn-lt"/>
              </a:rPr>
              <a:t>t</a:t>
            </a:r>
            <a:r>
              <a:rPr lang="en-US" sz="1200" b="1" baseline="-25000" dirty="0" err="1">
                <a:solidFill>
                  <a:schemeClr val="bg1"/>
                </a:solidFill>
                <a:latin typeface="+mn-lt"/>
              </a:rPr>
              <a:t>shape</a:t>
            </a:r>
            <a:endParaRPr lang="en-US" sz="1200" b="1" baseline="-25000" dirty="0">
              <a:solidFill>
                <a:schemeClr val="bg1"/>
              </a:solidFill>
              <a:latin typeface="+mn-lt"/>
            </a:endParaRPr>
          </a:p>
        </p:txBody>
      </p:sp>
      <p:sp>
        <p:nvSpPr>
          <p:cNvPr id="40" name="Textfeld 37">
            <a:extLst>
              <a:ext uri="{FF2B5EF4-FFF2-40B4-BE49-F238E27FC236}">
                <a16:creationId xmlns:a16="http://schemas.microsoft.com/office/drawing/2014/main" id="{1090A09F-BB20-12D2-DFA0-259CB0B75D31}"/>
              </a:ext>
            </a:extLst>
          </p:cNvPr>
          <p:cNvSpPr txBox="1"/>
          <p:nvPr/>
        </p:nvSpPr>
        <p:spPr>
          <a:xfrm>
            <a:off x="7971820" y="961200"/>
            <a:ext cx="914400" cy="276999"/>
          </a:xfrm>
          <a:prstGeom prst="rect">
            <a:avLst/>
          </a:prstGeom>
          <a:solidFill>
            <a:schemeClr val="bg2">
              <a:lumMod val="75000"/>
            </a:schemeClr>
          </a:solidFill>
        </p:spPr>
        <p:txBody>
          <a:bodyPr wrap="square" rtlCol="0">
            <a:spAutoFit/>
          </a:bodyPr>
          <a:lstStyle/>
          <a:p>
            <a:r>
              <a:rPr lang="el-GR" sz="1200" b="1" dirty="0">
                <a:solidFill>
                  <a:schemeClr val="bg1"/>
                </a:solidFill>
                <a:latin typeface="+mn-lt"/>
              </a:rPr>
              <a:t>Δ</a:t>
            </a:r>
            <a:r>
              <a:rPr lang="en-US" sz="1200" b="1" dirty="0" err="1">
                <a:solidFill>
                  <a:schemeClr val="bg1"/>
                </a:solidFill>
                <a:latin typeface="+mn-lt"/>
              </a:rPr>
              <a:t>t</a:t>
            </a:r>
            <a:r>
              <a:rPr lang="en-US" sz="1200" b="1" baseline="-25000" dirty="0" err="1">
                <a:solidFill>
                  <a:schemeClr val="bg1"/>
                </a:solidFill>
                <a:latin typeface="+mn-lt"/>
              </a:rPr>
              <a:t>ph</a:t>
            </a:r>
            <a:r>
              <a:rPr lang="en-US" sz="1200" b="1" dirty="0">
                <a:solidFill>
                  <a:schemeClr val="bg1"/>
                </a:solidFill>
                <a:latin typeface="+mn-lt"/>
              </a:rPr>
              <a:t> &lt; </a:t>
            </a:r>
            <a:r>
              <a:rPr lang="en-US" sz="1200" b="1" dirty="0" err="1">
                <a:solidFill>
                  <a:schemeClr val="bg1"/>
                </a:solidFill>
                <a:latin typeface="+mn-lt"/>
              </a:rPr>
              <a:t>t</a:t>
            </a:r>
            <a:r>
              <a:rPr lang="en-US" sz="1200" b="1" baseline="-25000" dirty="0" err="1">
                <a:solidFill>
                  <a:schemeClr val="bg1"/>
                </a:solidFill>
                <a:latin typeface="+mn-lt"/>
              </a:rPr>
              <a:t>shape</a:t>
            </a:r>
            <a:endParaRPr lang="en-US" sz="1200" b="1" baseline="-25000" dirty="0">
              <a:solidFill>
                <a:schemeClr val="bg1"/>
              </a:solidFill>
              <a:latin typeface="+mn-lt"/>
            </a:endParaRPr>
          </a:p>
        </p:txBody>
      </p:sp>
      <p:sp>
        <p:nvSpPr>
          <p:cNvPr id="41" name="Textfeld 38">
            <a:extLst>
              <a:ext uri="{FF2B5EF4-FFF2-40B4-BE49-F238E27FC236}">
                <a16:creationId xmlns:a16="http://schemas.microsoft.com/office/drawing/2014/main" id="{064BE20A-3BFB-7D6D-3CB0-D98EDB5CE61E}"/>
              </a:ext>
            </a:extLst>
          </p:cNvPr>
          <p:cNvSpPr txBox="1"/>
          <p:nvPr/>
        </p:nvSpPr>
        <p:spPr>
          <a:xfrm>
            <a:off x="7971819" y="3841560"/>
            <a:ext cx="1169100" cy="276999"/>
          </a:xfrm>
          <a:prstGeom prst="rect">
            <a:avLst/>
          </a:prstGeom>
          <a:solidFill>
            <a:schemeClr val="bg2">
              <a:lumMod val="75000"/>
            </a:schemeClr>
          </a:solidFill>
        </p:spPr>
        <p:txBody>
          <a:bodyPr wrap="square" rtlCol="0">
            <a:spAutoFit/>
          </a:bodyPr>
          <a:lstStyle/>
          <a:p>
            <a:r>
              <a:rPr lang="en-US" sz="1200" b="1" dirty="0">
                <a:solidFill>
                  <a:schemeClr val="bg1"/>
                </a:solidFill>
                <a:latin typeface="+mn-lt"/>
              </a:rPr>
              <a:t>Ph. separated</a:t>
            </a:r>
            <a:endParaRPr lang="en-US" sz="1200" b="1" baseline="-25000" dirty="0">
              <a:solidFill>
                <a:schemeClr val="bg1"/>
              </a:solidFill>
              <a:latin typeface="+mn-lt"/>
            </a:endParaRPr>
          </a:p>
        </p:txBody>
      </p:sp>
      <p:sp>
        <p:nvSpPr>
          <p:cNvPr id="42" name="Textfeld 39">
            <a:extLst>
              <a:ext uri="{FF2B5EF4-FFF2-40B4-BE49-F238E27FC236}">
                <a16:creationId xmlns:a16="http://schemas.microsoft.com/office/drawing/2014/main" id="{C01AA2A5-F862-EB30-4B05-D5C81E11C6FC}"/>
              </a:ext>
            </a:extLst>
          </p:cNvPr>
          <p:cNvSpPr txBox="1"/>
          <p:nvPr/>
        </p:nvSpPr>
        <p:spPr>
          <a:xfrm>
            <a:off x="7971819" y="3834000"/>
            <a:ext cx="1169100" cy="276999"/>
          </a:xfrm>
          <a:prstGeom prst="rect">
            <a:avLst/>
          </a:prstGeom>
          <a:solidFill>
            <a:schemeClr val="bg2">
              <a:lumMod val="75000"/>
            </a:schemeClr>
          </a:solidFill>
        </p:spPr>
        <p:txBody>
          <a:bodyPr wrap="square" rtlCol="0">
            <a:spAutoFit/>
          </a:bodyPr>
          <a:lstStyle/>
          <a:p>
            <a:r>
              <a:rPr lang="en-US" sz="1200" b="1" dirty="0">
                <a:solidFill>
                  <a:schemeClr val="bg1"/>
                </a:solidFill>
                <a:latin typeface="+mn-lt"/>
              </a:rPr>
              <a:t>Ph. same time</a:t>
            </a:r>
            <a:endParaRPr lang="en-US" sz="1200" b="1" baseline="-25000" dirty="0">
              <a:solidFill>
                <a:schemeClr val="bg1"/>
              </a:solidFill>
              <a:latin typeface="+mn-lt"/>
            </a:endParaRPr>
          </a:p>
        </p:txBody>
      </p:sp>
      <p:pic>
        <p:nvPicPr>
          <p:cNvPr id="43" name="Grafik 40" descr="SPC_Normal_Overview.png">
            <a:extLst>
              <a:ext uri="{FF2B5EF4-FFF2-40B4-BE49-F238E27FC236}">
                <a16:creationId xmlns:a16="http://schemas.microsoft.com/office/drawing/2014/main" id="{F50F7B9D-4099-3442-EBEE-B19206E8C2E8}"/>
              </a:ext>
            </a:extLst>
          </p:cNvPr>
          <p:cNvPicPr>
            <a:picLocks noChangeAspect="1"/>
          </p:cNvPicPr>
          <p:nvPr/>
        </p:nvPicPr>
        <p:blipFill>
          <a:blip r:embed="rId7"/>
          <a:stretch>
            <a:fillRect/>
          </a:stretch>
        </p:blipFill>
        <p:spPr>
          <a:xfrm>
            <a:off x="933100" y="869760"/>
            <a:ext cx="3108967" cy="2560320"/>
          </a:xfrm>
          <a:prstGeom prst="rect">
            <a:avLst/>
          </a:prstGeom>
        </p:spPr>
      </p:pic>
      <p:pic>
        <p:nvPicPr>
          <p:cNvPr id="44" name="Grafik 41" descr="INT_Rauschen.png">
            <a:extLst>
              <a:ext uri="{FF2B5EF4-FFF2-40B4-BE49-F238E27FC236}">
                <a16:creationId xmlns:a16="http://schemas.microsoft.com/office/drawing/2014/main" id="{057A53AA-43F5-42D7-CF11-3B1C7B5A9D59}"/>
              </a:ext>
            </a:extLst>
          </p:cNvPr>
          <p:cNvPicPr>
            <a:picLocks noChangeAspect="1"/>
          </p:cNvPicPr>
          <p:nvPr/>
        </p:nvPicPr>
        <p:blipFill>
          <a:blip r:embed="rId8"/>
          <a:stretch>
            <a:fillRect/>
          </a:stretch>
        </p:blipFill>
        <p:spPr>
          <a:xfrm>
            <a:off x="933101" y="3704400"/>
            <a:ext cx="2914052" cy="2651760"/>
          </a:xfrm>
          <a:prstGeom prst="rect">
            <a:avLst/>
          </a:prstGeom>
        </p:spPr>
      </p:pic>
      <p:pic>
        <p:nvPicPr>
          <p:cNvPr id="45" name="Grafik 42" descr="INT_Normal_Overview_Update.png">
            <a:extLst>
              <a:ext uri="{FF2B5EF4-FFF2-40B4-BE49-F238E27FC236}">
                <a16:creationId xmlns:a16="http://schemas.microsoft.com/office/drawing/2014/main" id="{A878D586-3757-4CF4-E186-96D68E9DDAAF}"/>
              </a:ext>
            </a:extLst>
          </p:cNvPr>
          <p:cNvPicPr>
            <a:picLocks noChangeAspect="1"/>
          </p:cNvPicPr>
          <p:nvPr/>
        </p:nvPicPr>
        <p:blipFill>
          <a:blip r:embed="rId9"/>
          <a:stretch>
            <a:fillRect/>
          </a:stretch>
        </p:blipFill>
        <p:spPr>
          <a:xfrm>
            <a:off x="933100" y="3704400"/>
            <a:ext cx="2912839" cy="2651760"/>
          </a:xfrm>
          <a:prstGeom prst="rect">
            <a:avLst/>
          </a:prstGeom>
        </p:spPr>
      </p:pic>
      <p:sp>
        <p:nvSpPr>
          <p:cNvPr id="46" name="Textfeld 43">
            <a:extLst>
              <a:ext uri="{FF2B5EF4-FFF2-40B4-BE49-F238E27FC236}">
                <a16:creationId xmlns:a16="http://schemas.microsoft.com/office/drawing/2014/main" id="{F56445FD-E9EB-4151-D587-799DB4EA83C2}"/>
              </a:ext>
            </a:extLst>
          </p:cNvPr>
          <p:cNvSpPr txBox="1"/>
          <p:nvPr/>
        </p:nvSpPr>
        <p:spPr>
          <a:xfrm>
            <a:off x="2121820" y="3064320"/>
            <a:ext cx="914400" cy="369332"/>
          </a:xfrm>
          <a:prstGeom prst="rect">
            <a:avLst/>
          </a:prstGeom>
          <a:solidFill>
            <a:schemeClr val="bg1"/>
          </a:solidFill>
          <a:ln>
            <a:solidFill>
              <a:schemeClr val="tx1"/>
            </a:solidFill>
          </a:ln>
        </p:spPr>
        <p:txBody>
          <a:bodyPr wrap="square" rtlCol="0">
            <a:spAutoFit/>
          </a:bodyPr>
          <a:lstStyle/>
          <a:p>
            <a:pPr>
              <a:spcBef>
                <a:spcPts val="0"/>
              </a:spcBef>
            </a:pPr>
            <a:r>
              <a:rPr lang="en-US" sz="1000" dirty="0">
                <a:solidFill>
                  <a:schemeClr val="tx1"/>
                </a:solidFill>
                <a:latin typeface="+mn-lt"/>
              </a:rPr>
              <a:t>Preamplifier</a:t>
            </a:r>
          </a:p>
          <a:p>
            <a:pPr>
              <a:spcBef>
                <a:spcPts val="0"/>
              </a:spcBef>
            </a:pPr>
            <a:r>
              <a:rPr lang="en-US" sz="800" dirty="0">
                <a:solidFill>
                  <a:schemeClr val="tx1"/>
                </a:solidFill>
                <a:latin typeface="+mn-lt"/>
              </a:rPr>
              <a:t>(charge sensitive)</a:t>
            </a:r>
          </a:p>
        </p:txBody>
      </p:sp>
      <p:sp>
        <p:nvSpPr>
          <p:cNvPr id="47" name="Textfeld 44">
            <a:extLst>
              <a:ext uri="{FF2B5EF4-FFF2-40B4-BE49-F238E27FC236}">
                <a16:creationId xmlns:a16="http://schemas.microsoft.com/office/drawing/2014/main" id="{B2B74BF0-6186-8870-37B4-D91A40D83F14}"/>
              </a:ext>
            </a:extLst>
          </p:cNvPr>
          <p:cNvSpPr txBox="1"/>
          <p:nvPr/>
        </p:nvSpPr>
        <p:spPr>
          <a:xfrm>
            <a:off x="3219099" y="3155760"/>
            <a:ext cx="822967" cy="246221"/>
          </a:xfrm>
          <a:prstGeom prst="rect">
            <a:avLst/>
          </a:prstGeom>
          <a:solidFill>
            <a:schemeClr val="bg1"/>
          </a:solidFill>
          <a:ln>
            <a:solidFill>
              <a:schemeClr val="tx1"/>
            </a:solidFill>
          </a:ln>
        </p:spPr>
        <p:txBody>
          <a:bodyPr wrap="square" rtlCol="0">
            <a:spAutoFit/>
          </a:bodyPr>
          <a:lstStyle/>
          <a:p>
            <a:r>
              <a:rPr lang="en-US" sz="1000" dirty="0">
                <a:solidFill>
                  <a:schemeClr val="tx1"/>
                </a:solidFill>
                <a:latin typeface="+mn-lt"/>
              </a:rPr>
              <a:t>Comparator</a:t>
            </a:r>
            <a:endParaRPr lang="en-US" sz="800" dirty="0">
              <a:solidFill>
                <a:schemeClr val="tx1"/>
              </a:solidFill>
              <a:latin typeface="+mn-lt"/>
            </a:endParaRPr>
          </a:p>
        </p:txBody>
      </p:sp>
      <p:sp>
        <p:nvSpPr>
          <p:cNvPr id="48" name="Textfeld 45">
            <a:extLst>
              <a:ext uri="{FF2B5EF4-FFF2-40B4-BE49-F238E27FC236}">
                <a16:creationId xmlns:a16="http://schemas.microsoft.com/office/drawing/2014/main" id="{144BC305-1A24-825D-9E10-41708BC9E3BE}"/>
              </a:ext>
            </a:extLst>
          </p:cNvPr>
          <p:cNvSpPr txBox="1"/>
          <p:nvPr/>
        </p:nvSpPr>
        <p:spPr>
          <a:xfrm>
            <a:off x="6783100" y="3064320"/>
            <a:ext cx="914400" cy="369332"/>
          </a:xfrm>
          <a:prstGeom prst="rect">
            <a:avLst/>
          </a:prstGeom>
          <a:solidFill>
            <a:schemeClr val="bg1"/>
          </a:solidFill>
          <a:ln>
            <a:solidFill>
              <a:schemeClr val="tx1"/>
            </a:solidFill>
          </a:ln>
        </p:spPr>
        <p:txBody>
          <a:bodyPr wrap="square" rtlCol="0">
            <a:spAutoFit/>
          </a:bodyPr>
          <a:lstStyle/>
          <a:p>
            <a:pPr>
              <a:spcBef>
                <a:spcPts val="0"/>
              </a:spcBef>
            </a:pPr>
            <a:r>
              <a:rPr lang="en-US" sz="1000" dirty="0">
                <a:solidFill>
                  <a:schemeClr val="tx1"/>
                </a:solidFill>
                <a:latin typeface="+mn-lt"/>
              </a:rPr>
              <a:t>Preamplifier</a:t>
            </a:r>
          </a:p>
          <a:p>
            <a:pPr>
              <a:spcBef>
                <a:spcPts val="0"/>
              </a:spcBef>
            </a:pPr>
            <a:r>
              <a:rPr lang="en-US" sz="800" dirty="0">
                <a:solidFill>
                  <a:schemeClr val="tx1"/>
                </a:solidFill>
                <a:latin typeface="+mn-lt"/>
              </a:rPr>
              <a:t>(charge sensitive)</a:t>
            </a:r>
          </a:p>
        </p:txBody>
      </p:sp>
      <p:sp>
        <p:nvSpPr>
          <p:cNvPr id="49" name="Textfeld 46">
            <a:extLst>
              <a:ext uri="{FF2B5EF4-FFF2-40B4-BE49-F238E27FC236}">
                <a16:creationId xmlns:a16="http://schemas.microsoft.com/office/drawing/2014/main" id="{067DA27E-9815-85CE-F883-CFA37B393E35}"/>
              </a:ext>
            </a:extLst>
          </p:cNvPr>
          <p:cNvSpPr txBox="1"/>
          <p:nvPr/>
        </p:nvSpPr>
        <p:spPr>
          <a:xfrm>
            <a:off x="7880380" y="3155760"/>
            <a:ext cx="822960" cy="246888"/>
          </a:xfrm>
          <a:prstGeom prst="rect">
            <a:avLst/>
          </a:prstGeom>
          <a:solidFill>
            <a:schemeClr val="bg1"/>
          </a:solidFill>
          <a:ln>
            <a:solidFill>
              <a:schemeClr val="tx1"/>
            </a:solidFill>
          </a:ln>
        </p:spPr>
        <p:txBody>
          <a:bodyPr wrap="square" rtlCol="0">
            <a:spAutoFit/>
          </a:bodyPr>
          <a:lstStyle/>
          <a:p>
            <a:r>
              <a:rPr lang="en-US" sz="1000" dirty="0">
                <a:solidFill>
                  <a:schemeClr val="tx1"/>
                </a:solidFill>
                <a:latin typeface="+mn-lt"/>
              </a:rPr>
              <a:t>Comparator</a:t>
            </a:r>
            <a:endParaRPr lang="en-US" sz="800" dirty="0">
              <a:solidFill>
                <a:schemeClr val="tx1"/>
              </a:solidFill>
              <a:latin typeface="+mn-lt"/>
            </a:endParaRPr>
          </a:p>
        </p:txBody>
      </p:sp>
      <p:sp>
        <p:nvSpPr>
          <p:cNvPr id="50" name="Textfeld 47">
            <a:extLst>
              <a:ext uri="{FF2B5EF4-FFF2-40B4-BE49-F238E27FC236}">
                <a16:creationId xmlns:a16="http://schemas.microsoft.com/office/drawing/2014/main" id="{58137E0E-11F7-74C6-609F-AE4AFF1F7846}"/>
              </a:ext>
            </a:extLst>
          </p:cNvPr>
          <p:cNvSpPr txBox="1"/>
          <p:nvPr/>
        </p:nvSpPr>
        <p:spPr>
          <a:xfrm>
            <a:off x="2167540" y="5990400"/>
            <a:ext cx="914400" cy="369332"/>
          </a:xfrm>
          <a:prstGeom prst="rect">
            <a:avLst/>
          </a:prstGeom>
          <a:solidFill>
            <a:schemeClr val="bg1"/>
          </a:solidFill>
          <a:ln>
            <a:solidFill>
              <a:schemeClr val="tx1"/>
            </a:solidFill>
          </a:ln>
        </p:spPr>
        <p:txBody>
          <a:bodyPr wrap="square" rtlCol="0">
            <a:spAutoFit/>
          </a:bodyPr>
          <a:lstStyle/>
          <a:p>
            <a:pPr>
              <a:spcBef>
                <a:spcPts val="0"/>
              </a:spcBef>
            </a:pPr>
            <a:r>
              <a:rPr lang="en-US" sz="1000" dirty="0">
                <a:solidFill>
                  <a:schemeClr val="tx1"/>
                </a:solidFill>
                <a:latin typeface="+mn-lt"/>
              </a:rPr>
              <a:t>Preamplifier</a:t>
            </a:r>
          </a:p>
          <a:p>
            <a:pPr>
              <a:spcBef>
                <a:spcPts val="0"/>
              </a:spcBef>
            </a:pPr>
            <a:r>
              <a:rPr lang="en-US" sz="800" dirty="0">
                <a:solidFill>
                  <a:schemeClr val="tx1"/>
                </a:solidFill>
                <a:latin typeface="+mn-lt"/>
              </a:rPr>
              <a:t>(charge sensitive)</a:t>
            </a:r>
          </a:p>
        </p:txBody>
      </p:sp>
      <p:sp>
        <p:nvSpPr>
          <p:cNvPr id="51" name="Textfeld 48">
            <a:extLst>
              <a:ext uri="{FF2B5EF4-FFF2-40B4-BE49-F238E27FC236}">
                <a16:creationId xmlns:a16="http://schemas.microsoft.com/office/drawing/2014/main" id="{80A23EAB-CFEB-06C2-BA07-FA4D08BC7558}"/>
              </a:ext>
            </a:extLst>
          </p:cNvPr>
          <p:cNvSpPr txBox="1"/>
          <p:nvPr/>
        </p:nvSpPr>
        <p:spPr>
          <a:xfrm>
            <a:off x="6764812" y="5990400"/>
            <a:ext cx="914400" cy="369332"/>
          </a:xfrm>
          <a:prstGeom prst="rect">
            <a:avLst/>
          </a:prstGeom>
          <a:solidFill>
            <a:schemeClr val="bg1"/>
          </a:solidFill>
          <a:ln>
            <a:solidFill>
              <a:schemeClr val="tx1"/>
            </a:solidFill>
          </a:ln>
        </p:spPr>
        <p:txBody>
          <a:bodyPr wrap="square" rtlCol="0">
            <a:spAutoFit/>
          </a:bodyPr>
          <a:lstStyle/>
          <a:p>
            <a:pPr>
              <a:spcBef>
                <a:spcPts val="0"/>
              </a:spcBef>
            </a:pPr>
            <a:r>
              <a:rPr lang="en-US" sz="1000" dirty="0">
                <a:solidFill>
                  <a:schemeClr val="tx1"/>
                </a:solidFill>
                <a:latin typeface="+mn-lt"/>
              </a:rPr>
              <a:t>Preamplifier</a:t>
            </a:r>
          </a:p>
          <a:p>
            <a:pPr>
              <a:spcBef>
                <a:spcPts val="0"/>
              </a:spcBef>
            </a:pPr>
            <a:r>
              <a:rPr lang="en-US" sz="800" dirty="0">
                <a:solidFill>
                  <a:schemeClr val="tx1"/>
                </a:solidFill>
                <a:latin typeface="+mn-lt"/>
              </a:rPr>
              <a:t>(charge sensitive)</a:t>
            </a:r>
          </a:p>
        </p:txBody>
      </p:sp>
      <p:sp>
        <p:nvSpPr>
          <p:cNvPr id="52" name="Rechteck 50">
            <a:extLst>
              <a:ext uri="{FF2B5EF4-FFF2-40B4-BE49-F238E27FC236}">
                <a16:creationId xmlns:a16="http://schemas.microsoft.com/office/drawing/2014/main" id="{869F320A-083B-752B-098C-EFC3E97897F8}"/>
              </a:ext>
            </a:extLst>
          </p:cNvPr>
          <p:cNvSpPr/>
          <p:nvPr/>
        </p:nvSpPr>
        <p:spPr bwMode="auto">
          <a:xfrm rot="16200000">
            <a:off x="-438500" y="4938840"/>
            <a:ext cx="2468880" cy="22860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a:solidFill>
                  <a:schemeClr val="bg1"/>
                </a:solidFill>
                <a:latin typeface="+mj-lt"/>
              </a:rPr>
              <a:t>Charge Integrating</a:t>
            </a:r>
          </a:p>
        </p:txBody>
      </p:sp>
      <p:sp>
        <p:nvSpPr>
          <p:cNvPr id="53" name="Rechteck 51">
            <a:extLst>
              <a:ext uri="{FF2B5EF4-FFF2-40B4-BE49-F238E27FC236}">
                <a16:creationId xmlns:a16="http://schemas.microsoft.com/office/drawing/2014/main" id="{F5AC1AC5-9FE0-35F0-4C5A-0FDF0681DB65}"/>
              </a:ext>
            </a:extLst>
          </p:cNvPr>
          <p:cNvSpPr/>
          <p:nvPr/>
        </p:nvSpPr>
        <p:spPr bwMode="auto">
          <a:xfrm>
            <a:off x="5642260" y="504000"/>
            <a:ext cx="2194560" cy="22860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400" dirty="0">
                <a:solidFill>
                  <a:schemeClr val="bg1"/>
                </a:solidFill>
                <a:latin typeface="+mj-lt"/>
              </a:rPr>
              <a:t>Multiple photons</a:t>
            </a:r>
          </a:p>
        </p:txBody>
      </p:sp>
      <p:cxnSp>
        <p:nvCxnSpPr>
          <p:cNvPr id="54" name="Gerade Verbindung 24">
            <a:extLst>
              <a:ext uri="{FF2B5EF4-FFF2-40B4-BE49-F238E27FC236}">
                <a16:creationId xmlns:a16="http://schemas.microsoft.com/office/drawing/2014/main" id="{DCB3E154-0417-5FD2-FDBB-0EF0DF31EF00}"/>
              </a:ext>
            </a:extLst>
          </p:cNvPr>
          <p:cNvCxnSpPr/>
          <p:nvPr/>
        </p:nvCxnSpPr>
        <p:spPr bwMode="auto">
          <a:xfrm>
            <a:off x="868330" y="3563430"/>
            <a:ext cx="8077200" cy="0"/>
          </a:xfrm>
          <a:prstGeom prst="line">
            <a:avLst/>
          </a:prstGeom>
          <a:solidFill>
            <a:srgbClr val="00B8FF"/>
          </a:solidFill>
          <a:ln w="6350" cap="flat" cmpd="sng" algn="ctr">
            <a:solidFill>
              <a:schemeClr val="tx1"/>
            </a:solidFill>
            <a:prstDash val="sysDash"/>
            <a:round/>
            <a:headEnd type="none" w="med" len="med"/>
            <a:tailEnd type="none" w="med" len="med"/>
          </a:ln>
          <a:effectLst/>
        </p:spPr>
      </p:cxnSp>
      <p:sp>
        <p:nvSpPr>
          <p:cNvPr id="55" name="Textfeld 34">
            <a:extLst>
              <a:ext uri="{FF2B5EF4-FFF2-40B4-BE49-F238E27FC236}">
                <a16:creationId xmlns:a16="http://schemas.microsoft.com/office/drawing/2014/main" id="{88BA5021-A4BD-EC1E-E0FF-354F1CB4189E}"/>
              </a:ext>
            </a:extLst>
          </p:cNvPr>
          <p:cNvSpPr txBox="1"/>
          <p:nvPr/>
        </p:nvSpPr>
        <p:spPr>
          <a:xfrm>
            <a:off x="3786028" y="4344480"/>
            <a:ext cx="2926080" cy="2103120"/>
          </a:xfrm>
          <a:prstGeom prst="rect">
            <a:avLst/>
          </a:prstGeom>
          <a:solidFill>
            <a:schemeClr val="bg1">
              <a:lumMod val="95000"/>
            </a:schemeClr>
          </a:solidFill>
          <a:ln>
            <a:solidFill>
              <a:schemeClr val="tx1"/>
            </a:solidFill>
          </a:ln>
        </p:spPr>
        <p:txBody>
          <a:bodyPr wrap="square" rtlCol="0">
            <a:spAutoFit/>
          </a:bodyPr>
          <a:lstStyle/>
          <a:p>
            <a:pPr marL="114300" indent="-114300" algn="l">
              <a:spcBef>
                <a:spcPts val="0"/>
              </a:spcBef>
              <a:buClr>
                <a:srgbClr val="00B050"/>
              </a:buClr>
              <a:buSzPct val="150000"/>
              <a:buFont typeface="Arial Narrow" pitchFamily="34" charset="0"/>
              <a:buChar char="+"/>
            </a:pPr>
            <a:r>
              <a:rPr lang="en-US" sz="1400" dirty="0">
                <a:solidFill>
                  <a:schemeClr val="tx1"/>
                </a:solidFill>
                <a:latin typeface="+mn-lt"/>
              </a:rPr>
              <a:t> Energy for each photon </a:t>
            </a:r>
          </a:p>
          <a:p>
            <a:pPr marL="114300" indent="-114300" algn="l">
              <a:spcBef>
                <a:spcPts val="0"/>
              </a:spcBef>
              <a:buClr>
                <a:srgbClr val="00B050"/>
              </a:buClr>
              <a:buSzPct val="150000"/>
            </a:pPr>
            <a:r>
              <a:rPr lang="en-US" sz="1200" dirty="0">
                <a:solidFill>
                  <a:schemeClr val="tx1"/>
                </a:solidFill>
                <a:latin typeface="+mn-lt"/>
              </a:rPr>
              <a:t>	 (Low flux, Polychromatic)</a:t>
            </a:r>
          </a:p>
          <a:p>
            <a:pPr marL="114300" indent="-114300" algn="l">
              <a:spcBef>
                <a:spcPts val="0"/>
              </a:spcBef>
              <a:buClr>
                <a:srgbClr val="00B050"/>
              </a:buClr>
              <a:buSzPct val="150000"/>
              <a:buFont typeface="Arial Narrow" pitchFamily="34" charset="0"/>
              <a:buChar char="+"/>
            </a:pPr>
            <a:r>
              <a:rPr lang="en-US" sz="1400" dirty="0">
                <a:solidFill>
                  <a:schemeClr val="tx1"/>
                </a:solidFill>
                <a:latin typeface="+mn-lt"/>
              </a:rPr>
              <a:t> Measurement of charge sharing </a:t>
            </a:r>
          </a:p>
          <a:p>
            <a:pPr marL="114300" indent="-114300" algn="l">
              <a:spcBef>
                <a:spcPts val="0"/>
              </a:spcBef>
              <a:buClr>
                <a:srgbClr val="00B050"/>
              </a:buClr>
              <a:buSzPct val="150000"/>
            </a:pPr>
            <a:r>
              <a:rPr lang="en-US" sz="1200" dirty="0">
                <a:solidFill>
                  <a:schemeClr val="tx1"/>
                </a:solidFill>
                <a:latin typeface="+mn-lt"/>
              </a:rPr>
              <a:t>	 (Energy reconstruction, Position  </a:t>
            </a:r>
          </a:p>
          <a:p>
            <a:pPr marL="114300" indent="-114300" algn="l">
              <a:spcBef>
                <a:spcPts val="0"/>
              </a:spcBef>
              <a:buClr>
                <a:srgbClr val="00B050"/>
              </a:buClr>
              <a:buSzPct val="150000"/>
            </a:pPr>
            <a:r>
              <a:rPr lang="en-US" sz="1200" dirty="0">
                <a:latin typeface="+mn-lt"/>
              </a:rPr>
              <a:t> 	 </a:t>
            </a:r>
            <a:r>
              <a:rPr lang="en-US" sz="1200" dirty="0">
                <a:solidFill>
                  <a:schemeClr val="tx1"/>
                </a:solidFill>
                <a:latin typeface="+mn-lt"/>
              </a:rPr>
              <a:t>interpolation)</a:t>
            </a:r>
          </a:p>
          <a:p>
            <a:pPr marL="114300" indent="-114300" algn="l">
              <a:spcBef>
                <a:spcPts val="0"/>
              </a:spcBef>
              <a:buClr>
                <a:srgbClr val="00B050"/>
              </a:buClr>
              <a:buSzPct val="150000"/>
              <a:buFont typeface="Arial Narrow" pitchFamily="34" charset="0"/>
              <a:buChar char="+"/>
            </a:pPr>
            <a:r>
              <a:rPr lang="en-US" sz="1400" dirty="0">
                <a:solidFill>
                  <a:schemeClr val="tx1"/>
                </a:solidFill>
                <a:latin typeface="+mn-lt"/>
              </a:rPr>
              <a:t> Practically no count-rate limitation</a:t>
            </a:r>
          </a:p>
          <a:p>
            <a:pPr marL="114300" indent="-114300" algn="l">
              <a:spcBef>
                <a:spcPts val="0"/>
              </a:spcBef>
              <a:buClr>
                <a:srgbClr val="00B050"/>
              </a:buClr>
              <a:buSzPct val="150000"/>
            </a:pPr>
            <a:r>
              <a:rPr lang="en-US" sz="1200" dirty="0">
                <a:latin typeface="+mn-lt"/>
              </a:rPr>
              <a:t>	</a:t>
            </a:r>
            <a:r>
              <a:rPr lang="en-US" sz="1200" dirty="0">
                <a:solidFill>
                  <a:schemeClr val="tx1"/>
                </a:solidFill>
                <a:latin typeface="+mn-lt"/>
              </a:rPr>
              <a:t>(High flux, Dynamic Gain, Monochromatic)</a:t>
            </a:r>
          </a:p>
        </p:txBody>
      </p:sp>
      <p:sp>
        <p:nvSpPr>
          <p:cNvPr id="56" name="Textfeld 35">
            <a:extLst>
              <a:ext uri="{FF2B5EF4-FFF2-40B4-BE49-F238E27FC236}">
                <a16:creationId xmlns:a16="http://schemas.microsoft.com/office/drawing/2014/main" id="{9D10626F-66C0-F78F-CE56-A6F9A61C3B4F}"/>
              </a:ext>
            </a:extLst>
          </p:cNvPr>
          <p:cNvSpPr txBox="1"/>
          <p:nvPr/>
        </p:nvSpPr>
        <p:spPr>
          <a:xfrm>
            <a:off x="3809650" y="5739416"/>
            <a:ext cx="2819400" cy="738664"/>
          </a:xfrm>
          <a:prstGeom prst="rect">
            <a:avLst/>
          </a:prstGeom>
          <a:noFill/>
        </p:spPr>
        <p:txBody>
          <a:bodyPr wrap="square" rtlCol="0">
            <a:spAutoFit/>
          </a:bodyPr>
          <a:lstStyle/>
          <a:p>
            <a:pPr marL="114300" indent="-114300" algn="l">
              <a:spcBef>
                <a:spcPts val="0"/>
              </a:spcBef>
              <a:buClr>
                <a:srgbClr val="FF0000"/>
              </a:buClr>
              <a:buSzPct val="150000"/>
              <a:buFont typeface="Arial Narrow" pitchFamily="34" charset="0"/>
              <a:buChar char="-"/>
            </a:pPr>
            <a:r>
              <a:rPr lang="en-US" sz="1400" dirty="0">
                <a:solidFill>
                  <a:schemeClr val="tx1"/>
                </a:solidFill>
                <a:latin typeface="+mn-lt"/>
              </a:rPr>
              <a:t>Integration of leakage current</a:t>
            </a:r>
          </a:p>
          <a:p>
            <a:pPr marL="114300" indent="-114300" algn="l">
              <a:spcBef>
                <a:spcPts val="0"/>
              </a:spcBef>
              <a:buClr>
                <a:srgbClr val="FF0000"/>
              </a:buClr>
              <a:buSzPct val="150000"/>
              <a:buFont typeface="Arial Narrow" pitchFamily="34" charset="0"/>
              <a:buChar char="-"/>
            </a:pPr>
            <a:r>
              <a:rPr lang="en-US" sz="1400" dirty="0">
                <a:solidFill>
                  <a:schemeClr val="tx1"/>
                </a:solidFill>
                <a:latin typeface="+mn-lt"/>
              </a:rPr>
              <a:t>Readout of analog information</a:t>
            </a:r>
          </a:p>
          <a:p>
            <a:pPr marL="114300" indent="-114300" algn="l">
              <a:spcBef>
                <a:spcPts val="0"/>
              </a:spcBef>
              <a:buClr>
                <a:srgbClr val="FF0000"/>
              </a:buClr>
              <a:buSzPct val="150000"/>
              <a:buFont typeface="Arial Narrow" pitchFamily="34" charset="0"/>
              <a:buChar char="-"/>
            </a:pPr>
            <a:r>
              <a:rPr lang="en-US" sz="1400" dirty="0">
                <a:solidFill>
                  <a:schemeClr val="tx1"/>
                </a:solidFill>
                <a:latin typeface="+mn-lt"/>
              </a:rPr>
              <a:t>Calibration procedure challenging</a:t>
            </a:r>
          </a:p>
        </p:txBody>
      </p:sp>
      <p:grpSp>
        <p:nvGrpSpPr>
          <p:cNvPr id="2" name="Gruppo 1">
            <a:extLst>
              <a:ext uri="{FF2B5EF4-FFF2-40B4-BE49-F238E27FC236}">
                <a16:creationId xmlns:a16="http://schemas.microsoft.com/office/drawing/2014/main" id="{2DF98CDC-CAEF-D318-7C1A-70A3E5750821}"/>
              </a:ext>
            </a:extLst>
          </p:cNvPr>
          <p:cNvGrpSpPr/>
          <p:nvPr/>
        </p:nvGrpSpPr>
        <p:grpSpPr>
          <a:xfrm>
            <a:off x="9836832" y="826099"/>
            <a:ext cx="1882731" cy="5100359"/>
            <a:chOff x="9836832" y="826099"/>
            <a:chExt cx="1882731" cy="5100359"/>
          </a:xfrm>
        </p:grpSpPr>
        <p:sp>
          <p:nvSpPr>
            <p:cNvPr id="57" name="CasellaDiTesto 56">
              <a:extLst>
                <a:ext uri="{FF2B5EF4-FFF2-40B4-BE49-F238E27FC236}">
                  <a16:creationId xmlns:a16="http://schemas.microsoft.com/office/drawing/2014/main" id="{BCBF17CE-238A-7086-FE99-EDA06BBB384E}"/>
                </a:ext>
              </a:extLst>
            </p:cNvPr>
            <p:cNvSpPr txBox="1"/>
            <p:nvPr/>
          </p:nvSpPr>
          <p:spPr>
            <a:xfrm>
              <a:off x="9836832" y="826099"/>
              <a:ext cx="1882731" cy="547200"/>
            </a:xfrm>
            <a:prstGeom prst="rect">
              <a:avLst/>
            </a:prstGeom>
            <a:noFill/>
          </p:spPr>
          <p:txBody>
            <a:bodyPr wrap="none" lIns="0" tIns="0" rIns="0" bIns="0" rtlCol="0" anchor="t">
              <a:noAutofit/>
            </a:bodyPr>
            <a:lstStyle/>
            <a:p>
              <a:pPr marL="342900" indent="-228600" algn="ctr">
                <a:lnSpc>
                  <a:spcPct val="110000"/>
                </a:lnSpc>
                <a:spcBef>
                  <a:spcPts val="0"/>
                </a:spcBef>
              </a:pPr>
              <a:r>
                <a:rPr lang="en-US" sz="2800" b="1" kern="1000" spc="30" dirty="0">
                  <a:latin typeface="+mj-lt"/>
                  <a:cs typeface="Franklin Gothic Book"/>
                </a:rPr>
                <a:t>@FELs</a:t>
              </a:r>
              <a:endParaRPr lang="it-CH" sz="2800" b="1" kern="1000" spc="30" dirty="0">
                <a:latin typeface="+mj-lt"/>
                <a:cs typeface="Franklin Gothic Book"/>
              </a:endParaRPr>
            </a:p>
          </p:txBody>
        </p:sp>
        <p:pic>
          <p:nvPicPr>
            <p:cNvPr id="59" name="Immagine 58" descr="Immagine che contiene uccello, Carminio, arte, disegno&#10;&#10;Descrizione generata automaticamente">
              <a:extLst>
                <a:ext uri="{FF2B5EF4-FFF2-40B4-BE49-F238E27FC236}">
                  <a16:creationId xmlns:a16="http://schemas.microsoft.com/office/drawing/2014/main" id="{D4747774-C042-5A2D-94A8-69392374E91C}"/>
                </a:ext>
              </a:extLst>
            </p:cNvPr>
            <p:cNvPicPr>
              <a:picLocks noChangeAspect="1"/>
            </p:cNvPicPr>
            <p:nvPr/>
          </p:nvPicPr>
          <p:blipFill>
            <a:blip r:embed="rId10"/>
            <a:stretch>
              <a:fillRect/>
            </a:stretch>
          </p:blipFill>
          <p:spPr>
            <a:xfrm>
              <a:off x="9836833" y="1635120"/>
              <a:ext cx="1800000" cy="1800000"/>
            </a:xfrm>
            <a:prstGeom prst="rect">
              <a:avLst/>
            </a:prstGeom>
          </p:spPr>
        </p:pic>
        <p:pic>
          <p:nvPicPr>
            <p:cNvPr id="61" name="Immagine 60" descr="Immagine che contiene Elementi grafici, simbolo, logo, grafica&#10;&#10;Descrizione generata automaticamente">
              <a:extLst>
                <a:ext uri="{FF2B5EF4-FFF2-40B4-BE49-F238E27FC236}">
                  <a16:creationId xmlns:a16="http://schemas.microsoft.com/office/drawing/2014/main" id="{A00EF7D5-E69C-8006-BB6E-01BFC3E1B86A}"/>
                </a:ext>
              </a:extLst>
            </p:cNvPr>
            <p:cNvPicPr>
              <a:picLocks noChangeAspect="1"/>
            </p:cNvPicPr>
            <p:nvPr/>
          </p:nvPicPr>
          <p:blipFill>
            <a:blip r:embed="rId11"/>
            <a:stretch>
              <a:fillRect/>
            </a:stretch>
          </p:blipFill>
          <p:spPr>
            <a:xfrm>
              <a:off x="9836833" y="4126458"/>
              <a:ext cx="1882730" cy="1800000"/>
            </a:xfrm>
            <a:prstGeom prst="rect">
              <a:avLst/>
            </a:prstGeom>
          </p:spPr>
        </p:pic>
      </p:grpSp>
    </p:spTree>
    <p:extLst>
      <p:ext uri="{BB962C8B-B14F-4D97-AF65-F5344CB8AC3E}">
        <p14:creationId xmlns:p14="http://schemas.microsoft.com/office/powerpoint/2010/main" val="16780865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linds(horizontal)">
                                      <p:cBhvr>
                                        <p:cTn id="15" dur="500"/>
                                        <p:tgtEl>
                                          <p:spTgt spid="5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linds(horizontal)">
                                      <p:cBhvr>
                                        <p:cTn id="18" dur="500"/>
                                        <p:tgtEl>
                                          <p:spTgt spid="4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linds(horizontal)">
                                      <p:cBhvr>
                                        <p:cTn id="21" dur="500"/>
                                        <p:tgtEl>
                                          <p:spTgt spid="4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linds(horizontal)">
                                      <p:cBhvr>
                                        <p:cTn id="37" dur="500"/>
                                        <p:tgtEl>
                                          <p:spTgt spid="4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linds(horizontal)">
                                      <p:cBhvr>
                                        <p:cTn id="40" dur="500"/>
                                        <p:tgtEl>
                                          <p:spTgt spid="50"/>
                                        </p:tgtEl>
                                      </p:cBhvr>
                                    </p:animEffect>
                                  </p:childTnLst>
                                </p:cTn>
                              </p:par>
                              <p:par>
                                <p:cTn id="41" presetID="3" presetClass="entr" presetSubtype="1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linds(horizontal)">
                                      <p:cBhvr>
                                        <p:cTn id="43" dur="500"/>
                                        <p:tgtEl>
                                          <p:spTgt spid="44"/>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linds(horizontal)">
                                      <p:cBhvr>
                                        <p:cTn id="46" dur="500"/>
                                        <p:tgtEl>
                                          <p:spTgt spid="5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linds(horizontal)">
                                      <p:cBhvr>
                                        <p:cTn id="54" dur="500"/>
                                        <p:tgtEl>
                                          <p:spTgt spid="3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linds(horizontal)">
                                      <p:cBhvr>
                                        <p:cTn id="57" dur="500"/>
                                        <p:tgtEl>
                                          <p:spTgt spid="5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linds(horizontal)">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linds(horizontal)">
                                      <p:cBhvr>
                                        <p:cTn id="65" dur="500"/>
                                        <p:tgtEl>
                                          <p:spTgt spid="42"/>
                                        </p:tgtEl>
                                      </p:cBhvr>
                                    </p:animEffect>
                                  </p:childTnLst>
                                </p:cTn>
                              </p:par>
                              <p:par>
                                <p:cTn id="66" presetID="3" presetClass="entr" presetSubtype="1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linds(horizontal)">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P spid="42" grpId="0" animBg="1"/>
      <p:bldP spid="48" grpId="0" animBg="1"/>
      <p:bldP spid="49" grpId="0" animBg="1"/>
      <p:bldP spid="50" grpId="0" animBg="1"/>
      <p:bldP spid="51" grpId="0" animBg="1"/>
      <p:bldP spid="53" grpId="0" animBg="1"/>
      <p:bldP spid="55" grpId="0" animBg="1"/>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92" y="9000"/>
            <a:ext cx="10945654" cy="1143000"/>
          </a:xfrm>
        </p:spPr>
        <p:txBody>
          <a:bodyPr>
            <a:normAutofit/>
          </a:bodyPr>
          <a:lstStyle/>
          <a:p>
            <a:r>
              <a:rPr lang="en-US" sz="4800" dirty="0">
                <a:latin typeface="Comic Sans MS" panose="030F0702030302020204" pitchFamily="66" charset="0"/>
              </a:rPr>
              <a:t>Take home messages </a:t>
            </a:r>
            <a:endParaRPr lang="de-CH" sz="4800" dirty="0">
              <a:latin typeface="Comic Sans MS" panose="030F0702030302020204" pitchFamily="66" charset="0"/>
            </a:endParaRPr>
          </a:p>
        </p:txBody>
      </p:sp>
      <p:sp>
        <p:nvSpPr>
          <p:cNvPr id="5" name="TextBox 4"/>
          <p:cNvSpPr txBox="1"/>
          <p:nvPr/>
        </p:nvSpPr>
        <p:spPr>
          <a:xfrm>
            <a:off x="725919" y="1314000"/>
            <a:ext cx="10827827" cy="1225290"/>
          </a:xfrm>
          <a:custGeom>
            <a:avLst/>
            <a:gdLst>
              <a:gd name="connsiteX0" fmla="*/ 0 w 10827827"/>
              <a:gd name="connsiteY0" fmla="*/ 0 h 1225290"/>
              <a:gd name="connsiteX1" fmla="*/ 461607 w 10827827"/>
              <a:gd name="connsiteY1" fmla="*/ 0 h 1225290"/>
              <a:gd name="connsiteX2" fmla="*/ 706658 w 10827827"/>
              <a:gd name="connsiteY2" fmla="*/ 0 h 1225290"/>
              <a:gd name="connsiteX3" fmla="*/ 1493100 w 10827827"/>
              <a:gd name="connsiteY3" fmla="*/ 0 h 1225290"/>
              <a:gd name="connsiteX4" fmla="*/ 1954708 w 10827827"/>
              <a:gd name="connsiteY4" fmla="*/ 0 h 1225290"/>
              <a:gd name="connsiteX5" fmla="*/ 2416315 w 10827827"/>
              <a:gd name="connsiteY5" fmla="*/ 0 h 1225290"/>
              <a:gd name="connsiteX6" fmla="*/ 3202757 w 10827827"/>
              <a:gd name="connsiteY6" fmla="*/ 0 h 1225290"/>
              <a:gd name="connsiteX7" fmla="*/ 3556086 w 10827827"/>
              <a:gd name="connsiteY7" fmla="*/ 0 h 1225290"/>
              <a:gd name="connsiteX8" fmla="*/ 4342529 w 10827827"/>
              <a:gd name="connsiteY8" fmla="*/ 0 h 1225290"/>
              <a:gd name="connsiteX9" fmla="*/ 5128971 w 10827827"/>
              <a:gd name="connsiteY9" fmla="*/ 0 h 1225290"/>
              <a:gd name="connsiteX10" fmla="*/ 5698856 w 10827827"/>
              <a:gd name="connsiteY10" fmla="*/ 0 h 1225290"/>
              <a:gd name="connsiteX11" fmla="*/ 6485298 w 10827827"/>
              <a:gd name="connsiteY11" fmla="*/ 0 h 1225290"/>
              <a:gd name="connsiteX12" fmla="*/ 6946906 w 10827827"/>
              <a:gd name="connsiteY12" fmla="*/ 0 h 1225290"/>
              <a:gd name="connsiteX13" fmla="*/ 7408513 w 10827827"/>
              <a:gd name="connsiteY13" fmla="*/ 0 h 1225290"/>
              <a:gd name="connsiteX14" fmla="*/ 8086677 w 10827827"/>
              <a:gd name="connsiteY14" fmla="*/ 0 h 1225290"/>
              <a:gd name="connsiteX15" fmla="*/ 8548284 w 10827827"/>
              <a:gd name="connsiteY15" fmla="*/ 0 h 1225290"/>
              <a:gd name="connsiteX16" fmla="*/ 9334727 w 10827827"/>
              <a:gd name="connsiteY16" fmla="*/ 0 h 1225290"/>
              <a:gd name="connsiteX17" fmla="*/ 10121169 w 10827827"/>
              <a:gd name="connsiteY17" fmla="*/ 0 h 1225290"/>
              <a:gd name="connsiteX18" fmla="*/ 10827827 w 10827827"/>
              <a:gd name="connsiteY18" fmla="*/ 0 h 1225290"/>
              <a:gd name="connsiteX19" fmla="*/ 10827827 w 10827827"/>
              <a:gd name="connsiteY19" fmla="*/ 396177 h 1225290"/>
              <a:gd name="connsiteX20" fmla="*/ 10827827 w 10827827"/>
              <a:gd name="connsiteY20" fmla="*/ 767848 h 1225290"/>
              <a:gd name="connsiteX21" fmla="*/ 10827827 w 10827827"/>
              <a:gd name="connsiteY21" fmla="*/ 1225290 h 1225290"/>
              <a:gd name="connsiteX22" fmla="*/ 10149663 w 10827827"/>
              <a:gd name="connsiteY22" fmla="*/ 1225290 h 1225290"/>
              <a:gd name="connsiteX23" fmla="*/ 9796334 w 10827827"/>
              <a:gd name="connsiteY23" fmla="*/ 1225290 h 1225290"/>
              <a:gd name="connsiteX24" fmla="*/ 9226448 w 10827827"/>
              <a:gd name="connsiteY24" fmla="*/ 1225290 h 1225290"/>
              <a:gd name="connsiteX25" fmla="*/ 8981398 w 10827827"/>
              <a:gd name="connsiteY25" fmla="*/ 1225290 h 1225290"/>
              <a:gd name="connsiteX26" fmla="*/ 8736347 w 10827827"/>
              <a:gd name="connsiteY26" fmla="*/ 1225290 h 1225290"/>
              <a:gd name="connsiteX27" fmla="*/ 8166461 w 10827827"/>
              <a:gd name="connsiteY27" fmla="*/ 1225290 h 1225290"/>
              <a:gd name="connsiteX28" fmla="*/ 7813132 w 10827827"/>
              <a:gd name="connsiteY28" fmla="*/ 1225290 h 1225290"/>
              <a:gd name="connsiteX29" fmla="*/ 7134968 w 10827827"/>
              <a:gd name="connsiteY29" fmla="*/ 1225290 h 1225290"/>
              <a:gd name="connsiteX30" fmla="*/ 6781639 w 10827827"/>
              <a:gd name="connsiteY30" fmla="*/ 1225290 h 1225290"/>
              <a:gd name="connsiteX31" fmla="*/ 6103475 w 10827827"/>
              <a:gd name="connsiteY31" fmla="*/ 1225290 h 1225290"/>
              <a:gd name="connsiteX32" fmla="*/ 5858424 w 10827827"/>
              <a:gd name="connsiteY32" fmla="*/ 1225290 h 1225290"/>
              <a:gd name="connsiteX33" fmla="*/ 5180260 w 10827827"/>
              <a:gd name="connsiteY33" fmla="*/ 1225290 h 1225290"/>
              <a:gd name="connsiteX34" fmla="*/ 4826931 w 10827827"/>
              <a:gd name="connsiteY34" fmla="*/ 1225290 h 1225290"/>
              <a:gd name="connsiteX35" fmla="*/ 4581880 w 10827827"/>
              <a:gd name="connsiteY35" fmla="*/ 1225290 h 1225290"/>
              <a:gd name="connsiteX36" fmla="*/ 4228551 w 10827827"/>
              <a:gd name="connsiteY36" fmla="*/ 1225290 h 1225290"/>
              <a:gd name="connsiteX37" fmla="*/ 3550387 w 10827827"/>
              <a:gd name="connsiteY37" fmla="*/ 1225290 h 1225290"/>
              <a:gd name="connsiteX38" fmla="*/ 3197058 w 10827827"/>
              <a:gd name="connsiteY38" fmla="*/ 1225290 h 1225290"/>
              <a:gd name="connsiteX39" fmla="*/ 2952008 w 10827827"/>
              <a:gd name="connsiteY39" fmla="*/ 1225290 h 1225290"/>
              <a:gd name="connsiteX40" fmla="*/ 2598678 w 10827827"/>
              <a:gd name="connsiteY40" fmla="*/ 1225290 h 1225290"/>
              <a:gd name="connsiteX41" fmla="*/ 2137071 w 10827827"/>
              <a:gd name="connsiteY41" fmla="*/ 1225290 h 1225290"/>
              <a:gd name="connsiteX42" fmla="*/ 1567185 w 10827827"/>
              <a:gd name="connsiteY42" fmla="*/ 1225290 h 1225290"/>
              <a:gd name="connsiteX43" fmla="*/ 1213856 w 10827827"/>
              <a:gd name="connsiteY43" fmla="*/ 1225290 h 1225290"/>
              <a:gd name="connsiteX44" fmla="*/ 0 w 10827827"/>
              <a:gd name="connsiteY44" fmla="*/ 1225290 h 1225290"/>
              <a:gd name="connsiteX45" fmla="*/ 0 w 10827827"/>
              <a:gd name="connsiteY45" fmla="*/ 816860 h 1225290"/>
              <a:gd name="connsiteX46" fmla="*/ 0 w 10827827"/>
              <a:gd name="connsiteY46" fmla="*/ 408430 h 1225290"/>
              <a:gd name="connsiteX47" fmla="*/ 0 w 10827827"/>
              <a:gd name="connsiteY47" fmla="*/ 0 h 1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7827" h="1225290" extrusionOk="0">
                <a:moveTo>
                  <a:pt x="0" y="0"/>
                </a:moveTo>
                <a:cubicBezTo>
                  <a:pt x="108235" y="-8855"/>
                  <a:pt x="263309" y="40618"/>
                  <a:pt x="461607" y="0"/>
                </a:cubicBezTo>
                <a:cubicBezTo>
                  <a:pt x="659905" y="-40618"/>
                  <a:pt x="621490" y="5240"/>
                  <a:pt x="706658" y="0"/>
                </a:cubicBezTo>
                <a:cubicBezTo>
                  <a:pt x="791826" y="-5240"/>
                  <a:pt x="1314016" y="79053"/>
                  <a:pt x="1493100" y="0"/>
                </a:cubicBezTo>
                <a:cubicBezTo>
                  <a:pt x="1672184" y="-79053"/>
                  <a:pt x="1749497" y="54365"/>
                  <a:pt x="1954708" y="0"/>
                </a:cubicBezTo>
                <a:cubicBezTo>
                  <a:pt x="2159919" y="-54365"/>
                  <a:pt x="2250169" y="1956"/>
                  <a:pt x="2416315" y="0"/>
                </a:cubicBezTo>
                <a:cubicBezTo>
                  <a:pt x="2582461" y="-1956"/>
                  <a:pt x="3029349" y="9117"/>
                  <a:pt x="3202757" y="0"/>
                </a:cubicBezTo>
                <a:cubicBezTo>
                  <a:pt x="3376165" y="-9117"/>
                  <a:pt x="3474280" y="5416"/>
                  <a:pt x="3556086" y="0"/>
                </a:cubicBezTo>
                <a:cubicBezTo>
                  <a:pt x="3637892" y="-5416"/>
                  <a:pt x="4050936" y="833"/>
                  <a:pt x="4342529" y="0"/>
                </a:cubicBezTo>
                <a:cubicBezTo>
                  <a:pt x="4634122" y="-833"/>
                  <a:pt x="4951475" y="7812"/>
                  <a:pt x="5128971" y="0"/>
                </a:cubicBezTo>
                <a:cubicBezTo>
                  <a:pt x="5306467" y="-7812"/>
                  <a:pt x="5542357" y="28194"/>
                  <a:pt x="5698856" y="0"/>
                </a:cubicBezTo>
                <a:cubicBezTo>
                  <a:pt x="5855355" y="-28194"/>
                  <a:pt x="6322644" y="25861"/>
                  <a:pt x="6485298" y="0"/>
                </a:cubicBezTo>
                <a:cubicBezTo>
                  <a:pt x="6647952" y="-25861"/>
                  <a:pt x="6832640" y="2193"/>
                  <a:pt x="6946906" y="0"/>
                </a:cubicBezTo>
                <a:cubicBezTo>
                  <a:pt x="7061172" y="-2193"/>
                  <a:pt x="7281566" y="31448"/>
                  <a:pt x="7408513" y="0"/>
                </a:cubicBezTo>
                <a:cubicBezTo>
                  <a:pt x="7535460" y="-31448"/>
                  <a:pt x="7855549" y="56787"/>
                  <a:pt x="8086677" y="0"/>
                </a:cubicBezTo>
                <a:cubicBezTo>
                  <a:pt x="8317805" y="-56787"/>
                  <a:pt x="8391386" y="15846"/>
                  <a:pt x="8548284" y="0"/>
                </a:cubicBezTo>
                <a:cubicBezTo>
                  <a:pt x="8705182" y="-15846"/>
                  <a:pt x="9126375" y="40934"/>
                  <a:pt x="9334727" y="0"/>
                </a:cubicBezTo>
                <a:cubicBezTo>
                  <a:pt x="9543079" y="-40934"/>
                  <a:pt x="9873379" y="8983"/>
                  <a:pt x="10121169" y="0"/>
                </a:cubicBezTo>
                <a:cubicBezTo>
                  <a:pt x="10368959" y="-8983"/>
                  <a:pt x="10498286" y="79024"/>
                  <a:pt x="10827827" y="0"/>
                </a:cubicBezTo>
                <a:cubicBezTo>
                  <a:pt x="10845760" y="81811"/>
                  <a:pt x="10826259" y="238750"/>
                  <a:pt x="10827827" y="396177"/>
                </a:cubicBezTo>
                <a:cubicBezTo>
                  <a:pt x="10829395" y="553604"/>
                  <a:pt x="10805517" y="628434"/>
                  <a:pt x="10827827" y="767848"/>
                </a:cubicBezTo>
                <a:cubicBezTo>
                  <a:pt x="10850137" y="907262"/>
                  <a:pt x="10792658" y="1019280"/>
                  <a:pt x="10827827" y="1225290"/>
                </a:cubicBezTo>
                <a:cubicBezTo>
                  <a:pt x="10511748" y="1249866"/>
                  <a:pt x="10301754" y="1195113"/>
                  <a:pt x="10149663" y="1225290"/>
                </a:cubicBezTo>
                <a:cubicBezTo>
                  <a:pt x="9997572" y="1255467"/>
                  <a:pt x="9943721" y="1206323"/>
                  <a:pt x="9796334" y="1225290"/>
                </a:cubicBezTo>
                <a:cubicBezTo>
                  <a:pt x="9648947" y="1244257"/>
                  <a:pt x="9389617" y="1208505"/>
                  <a:pt x="9226448" y="1225290"/>
                </a:cubicBezTo>
                <a:cubicBezTo>
                  <a:pt x="9063279" y="1242075"/>
                  <a:pt x="9061336" y="1217502"/>
                  <a:pt x="8981398" y="1225290"/>
                </a:cubicBezTo>
                <a:cubicBezTo>
                  <a:pt x="8901460" y="1233078"/>
                  <a:pt x="8857930" y="1204386"/>
                  <a:pt x="8736347" y="1225290"/>
                </a:cubicBezTo>
                <a:cubicBezTo>
                  <a:pt x="8614764" y="1246194"/>
                  <a:pt x="8345968" y="1220360"/>
                  <a:pt x="8166461" y="1225290"/>
                </a:cubicBezTo>
                <a:cubicBezTo>
                  <a:pt x="7986954" y="1230220"/>
                  <a:pt x="7969257" y="1206469"/>
                  <a:pt x="7813132" y="1225290"/>
                </a:cubicBezTo>
                <a:cubicBezTo>
                  <a:pt x="7657007" y="1244111"/>
                  <a:pt x="7386050" y="1158414"/>
                  <a:pt x="7134968" y="1225290"/>
                </a:cubicBezTo>
                <a:cubicBezTo>
                  <a:pt x="6883886" y="1292166"/>
                  <a:pt x="6933148" y="1186076"/>
                  <a:pt x="6781639" y="1225290"/>
                </a:cubicBezTo>
                <a:cubicBezTo>
                  <a:pt x="6630130" y="1264504"/>
                  <a:pt x="6433352" y="1179792"/>
                  <a:pt x="6103475" y="1225290"/>
                </a:cubicBezTo>
                <a:cubicBezTo>
                  <a:pt x="5773598" y="1270788"/>
                  <a:pt x="5951393" y="1221742"/>
                  <a:pt x="5858424" y="1225290"/>
                </a:cubicBezTo>
                <a:cubicBezTo>
                  <a:pt x="5765455" y="1228838"/>
                  <a:pt x="5397233" y="1213279"/>
                  <a:pt x="5180260" y="1225290"/>
                </a:cubicBezTo>
                <a:cubicBezTo>
                  <a:pt x="4963287" y="1237301"/>
                  <a:pt x="4964904" y="1187484"/>
                  <a:pt x="4826931" y="1225290"/>
                </a:cubicBezTo>
                <a:cubicBezTo>
                  <a:pt x="4688958" y="1263096"/>
                  <a:pt x="4645430" y="1201947"/>
                  <a:pt x="4581880" y="1225290"/>
                </a:cubicBezTo>
                <a:cubicBezTo>
                  <a:pt x="4518330" y="1248633"/>
                  <a:pt x="4340995" y="1223615"/>
                  <a:pt x="4228551" y="1225290"/>
                </a:cubicBezTo>
                <a:cubicBezTo>
                  <a:pt x="4116107" y="1226965"/>
                  <a:pt x="3795114" y="1169136"/>
                  <a:pt x="3550387" y="1225290"/>
                </a:cubicBezTo>
                <a:cubicBezTo>
                  <a:pt x="3305660" y="1281444"/>
                  <a:pt x="3368269" y="1186003"/>
                  <a:pt x="3197058" y="1225290"/>
                </a:cubicBezTo>
                <a:cubicBezTo>
                  <a:pt x="3025847" y="1264577"/>
                  <a:pt x="3004068" y="1222992"/>
                  <a:pt x="2952008" y="1225290"/>
                </a:cubicBezTo>
                <a:cubicBezTo>
                  <a:pt x="2899948" y="1227588"/>
                  <a:pt x="2765158" y="1194408"/>
                  <a:pt x="2598678" y="1225290"/>
                </a:cubicBezTo>
                <a:cubicBezTo>
                  <a:pt x="2432198" y="1256172"/>
                  <a:pt x="2239154" y="1199194"/>
                  <a:pt x="2137071" y="1225290"/>
                </a:cubicBezTo>
                <a:cubicBezTo>
                  <a:pt x="2034988" y="1251386"/>
                  <a:pt x="1801290" y="1202227"/>
                  <a:pt x="1567185" y="1225290"/>
                </a:cubicBezTo>
                <a:cubicBezTo>
                  <a:pt x="1333080" y="1248353"/>
                  <a:pt x="1344940" y="1224206"/>
                  <a:pt x="1213856" y="1225290"/>
                </a:cubicBezTo>
                <a:cubicBezTo>
                  <a:pt x="1082772" y="1226374"/>
                  <a:pt x="465962" y="1170381"/>
                  <a:pt x="0" y="1225290"/>
                </a:cubicBezTo>
                <a:cubicBezTo>
                  <a:pt x="-39352" y="1032671"/>
                  <a:pt x="25783" y="926384"/>
                  <a:pt x="0" y="816860"/>
                </a:cubicBezTo>
                <a:cubicBezTo>
                  <a:pt x="-25783" y="707336"/>
                  <a:pt x="37641" y="513025"/>
                  <a:pt x="0" y="408430"/>
                </a:cubicBezTo>
                <a:cubicBezTo>
                  <a:pt x="-37641" y="303835"/>
                  <a:pt x="44220" y="155577"/>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228600" indent="-228600">
              <a:buFont typeface="+mj-lt"/>
              <a:buAutoNum type="arabicPeriod"/>
              <a:defRPr/>
            </a:pPr>
            <a:r>
              <a:rPr lang="en-US" sz="2800" b="1" dirty="0">
                <a:solidFill>
                  <a:prstClr val="white"/>
                </a:solidFill>
                <a:latin typeface="Comic Sans MS" panose="030F0702030302020204" pitchFamily="66" charset="0"/>
              </a:rPr>
              <a:t>X-rays are useful and there are several ways to produce them.</a:t>
            </a:r>
            <a:endParaRPr lang="de-CH" sz="2800" b="1" dirty="0">
              <a:solidFill>
                <a:srgbClr val="00B050"/>
              </a:solidFill>
              <a:latin typeface="Comic Sans MS" panose="030F0702030302020204" pitchFamily="66" charset="0"/>
            </a:endParaRPr>
          </a:p>
        </p:txBody>
      </p:sp>
      <p:sp>
        <p:nvSpPr>
          <p:cNvPr id="6" name="TextBox 5"/>
          <p:cNvSpPr txBox="1"/>
          <p:nvPr/>
        </p:nvSpPr>
        <p:spPr>
          <a:xfrm>
            <a:off x="725918" y="2799000"/>
            <a:ext cx="10827827" cy="1225290"/>
          </a:xfrm>
          <a:custGeom>
            <a:avLst/>
            <a:gdLst>
              <a:gd name="connsiteX0" fmla="*/ 0 w 10827827"/>
              <a:gd name="connsiteY0" fmla="*/ 0 h 1225290"/>
              <a:gd name="connsiteX1" fmla="*/ 461607 w 10827827"/>
              <a:gd name="connsiteY1" fmla="*/ 0 h 1225290"/>
              <a:gd name="connsiteX2" fmla="*/ 706658 w 10827827"/>
              <a:gd name="connsiteY2" fmla="*/ 0 h 1225290"/>
              <a:gd name="connsiteX3" fmla="*/ 1493100 w 10827827"/>
              <a:gd name="connsiteY3" fmla="*/ 0 h 1225290"/>
              <a:gd name="connsiteX4" fmla="*/ 1954708 w 10827827"/>
              <a:gd name="connsiteY4" fmla="*/ 0 h 1225290"/>
              <a:gd name="connsiteX5" fmla="*/ 2416315 w 10827827"/>
              <a:gd name="connsiteY5" fmla="*/ 0 h 1225290"/>
              <a:gd name="connsiteX6" fmla="*/ 3202757 w 10827827"/>
              <a:gd name="connsiteY6" fmla="*/ 0 h 1225290"/>
              <a:gd name="connsiteX7" fmla="*/ 3556086 w 10827827"/>
              <a:gd name="connsiteY7" fmla="*/ 0 h 1225290"/>
              <a:gd name="connsiteX8" fmla="*/ 4342529 w 10827827"/>
              <a:gd name="connsiteY8" fmla="*/ 0 h 1225290"/>
              <a:gd name="connsiteX9" fmla="*/ 5128971 w 10827827"/>
              <a:gd name="connsiteY9" fmla="*/ 0 h 1225290"/>
              <a:gd name="connsiteX10" fmla="*/ 5698856 w 10827827"/>
              <a:gd name="connsiteY10" fmla="*/ 0 h 1225290"/>
              <a:gd name="connsiteX11" fmla="*/ 6485298 w 10827827"/>
              <a:gd name="connsiteY11" fmla="*/ 0 h 1225290"/>
              <a:gd name="connsiteX12" fmla="*/ 6946906 w 10827827"/>
              <a:gd name="connsiteY12" fmla="*/ 0 h 1225290"/>
              <a:gd name="connsiteX13" fmla="*/ 7408513 w 10827827"/>
              <a:gd name="connsiteY13" fmla="*/ 0 h 1225290"/>
              <a:gd name="connsiteX14" fmla="*/ 8086677 w 10827827"/>
              <a:gd name="connsiteY14" fmla="*/ 0 h 1225290"/>
              <a:gd name="connsiteX15" fmla="*/ 8548284 w 10827827"/>
              <a:gd name="connsiteY15" fmla="*/ 0 h 1225290"/>
              <a:gd name="connsiteX16" fmla="*/ 9334727 w 10827827"/>
              <a:gd name="connsiteY16" fmla="*/ 0 h 1225290"/>
              <a:gd name="connsiteX17" fmla="*/ 10121169 w 10827827"/>
              <a:gd name="connsiteY17" fmla="*/ 0 h 1225290"/>
              <a:gd name="connsiteX18" fmla="*/ 10827827 w 10827827"/>
              <a:gd name="connsiteY18" fmla="*/ 0 h 1225290"/>
              <a:gd name="connsiteX19" fmla="*/ 10827827 w 10827827"/>
              <a:gd name="connsiteY19" fmla="*/ 396177 h 1225290"/>
              <a:gd name="connsiteX20" fmla="*/ 10827827 w 10827827"/>
              <a:gd name="connsiteY20" fmla="*/ 767848 h 1225290"/>
              <a:gd name="connsiteX21" fmla="*/ 10827827 w 10827827"/>
              <a:gd name="connsiteY21" fmla="*/ 1225290 h 1225290"/>
              <a:gd name="connsiteX22" fmla="*/ 10149663 w 10827827"/>
              <a:gd name="connsiteY22" fmla="*/ 1225290 h 1225290"/>
              <a:gd name="connsiteX23" fmla="*/ 9796334 w 10827827"/>
              <a:gd name="connsiteY23" fmla="*/ 1225290 h 1225290"/>
              <a:gd name="connsiteX24" fmla="*/ 9226448 w 10827827"/>
              <a:gd name="connsiteY24" fmla="*/ 1225290 h 1225290"/>
              <a:gd name="connsiteX25" fmla="*/ 8981398 w 10827827"/>
              <a:gd name="connsiteY25" fmla="*/ 1225290 h 1225290"/>
              <a:gd name="connsiteX26" fmla="*/ 8736347 w 10827827"/>
              <a:gd name="connsiteY26" fmla="*/ 1225290 h 1225290"/>
              <a:gd name="connsiteX27" fmla="*/ 8166461 w 10827827"/>
              <a:gd name="connsiteY27" fmla="*/ 1225290 h 1225290"/>
              <a:gd name="connsiteX28" fmla="*/ 7813132 w 10827827"/>
              <a:gd name="connsiteY28" fmla="*/ 1225290 h 1225290"/>
              <a:gd name="connsiteX29" fmla="*/ 7134968 w 10827827"/>
              <a:gd name="connsiteY29" fmla="*/ 1225290 h 1225290"/>
              <a:gd name="connsiteX30" fmla="*/ 6781639 w 10827827"/>
              <a:gd name="connsiteY30" fmla="*/ 1225290 h 1225290"/>
              <a:gd name="connsiteX31" fmla="*/ 6103475 w 10827827"/>
              <a:gd name="connsiteY31" fmla="*/ 1225290 h 1225290"/>
              <a:gd name="connsiteX32" fmla="*/ 5858424 w 10827827"/>
              <a:gd name="connsiteY32" fmla="*/ 1225290 h 1225290"/>
              <a:gd name="connsiteX33" fmla="*/ 5180260 w 10827827"/>
              <a:gd name="connsiteY33" fmla="*/ 1225290 h 1225290"/>
              <a:gd name="connsiteX34" fmla="*/ 4826931 w 10827827"/>
              <a:gd name="connsiteY34" fmla="*/ 1225290 h 1225290"/>
              <a:gd name="connsiteX35" fmla="*/ 4581880 w 10827827"/>
              <a:gd name="connsiteY35" fmla="*/ 1225290 h 1225290"/>
              <a:gd name="connsiteX36" fmla="*/ 4228551 w 10827827"/>
              <a:gd name="connsiteY36" fmla="*/ 1225290 h 1225290"/>
              <a:gd name="connsiteX37" fmla="*/ 3550387 w 10827827"/>
              <a:gd name="connsiteY37" fmla="*/ 1225290 h 1225290"/>
              <a:gd name="connsiteX38" fmla="*/ 3197058 w 10827827"/>
              <a:gd name="connsiteY38" fmla="*/ 1225290 h 1225290"/>
              <a:gd name="connsiteX39" fmla="*/ 2952008 w 10827827"/>
              <a:gd name="connsiteY39" fmla="*/ 1225290 h 1225290"/>
              <a:gd name="connsiteX40" fmla="*/ 2598678 w 10827827"/>
              <a:gd name="connsiteY40" fmla="*/ 1225290 h 1225290"/>
              <a:gd name="connsiteX41" fmla="*/ 2137071 w 10827827"/>
              <a:gd name="connsiteY41" fmla="*/ 1225290 h 1225290"/>
              <a:gd name="connsiteX42" fmla="*/ 1567185 w 10827827"/>
              <a:gd name="connsiteY42" fmla="*/ 1225290 h 1225290"/>
              <a:gd name="connsiteX43" fmla="*/ 1213856 w 10827827"/>
              <a:gd name="connsiteY43" fmla="*/ 1225290 h 1225290"/>
              <a:gd name="connsiteX44" fmla="*/ 0 w 10827827"/>
              <a:gd name="connsiteY44" fmla="*/ 1225290 h 1225290"/>
              <a:gd name="connsiteX45" fmla="*/ 0 w 10827827"/>
              <a:gd name="connsiteY45" fmla="*/ 816860 h 1225290"/>
              <a:gd name="connsiteX46" fmla="*/ 0 w 10827827"/>
              <a:gd name="connsiteY46" fmla="*/ 408430 h 1225290"/>
              <a:gd name="connsiteX47" fmla="*/ 0 w 10827827"/>
              <a:gd name="connsiteY47" fmla="*/ 0 h 1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7827" h="1225290" extrusionOk="0">
                <a:moveTo>
                  <a:pt x="0" y="0"/>
                </a:moveTo>
                <a:cubicBezTo>
                  <a:pt x="108235" y="-8855"/>
                  <a:pt x="263309" y="40618"/>
                  <a:pt x="461607" y="0"/>
                </a:cubicBezTo>
                <a:cubicBezTo>
                  <a:pt x="659905" y="-40618"/>
                  <a:pt x="621490" y="5240"/>
                  <a:pt x="706658" y="0"/>
                </a:cubicBezTo>
                <a:cubicBezTo>
                  <a:pt x="791826" y="-5240"/>
                  <a:pt x="1314016" y="79053"/>
                  <a:pt x="1493100" y="0"/>
                </a:cubicBezTo>
                <a:cubicBezTo>
                  <a:pt x="1672184" y="-79053"/>
                  <a:pt x="1749497" y="54365"/>
                  <a:pt x="1954708" y="0"/>
                </a:cubicBezTo>
                <a:cubicBezTo>
                  <a:pt x="2159919" y="-54365"/>
                  <a:pt x="2250169" y="1956"/>
                  <a:pt x="2416315" y="0"/>
                </a:cubicBezTo>
                <a:cubicBezTo>
                  <a:pt x="2582461" y="-1956"/>
                  <a:pt x="3029349" y="9117"/>
                  <a:pt x="3202757" y="0"/>
                </a:cubicBezTo>
                <a:cubicBezTo>
                  <a:pt x="3376165" y="-9117"/>
                  <a:pt x="3474280" y="5416"/>
                  <a:pt x="3556086" y="0"/>
                </a:cubicBezTo>
                <a:cubicBezTo>
                  <a:pt x="3637892" y="-5416"/>
                  <a:pt x="4050936" y="833"/>
                  <a:pt x="4342529" y="0"/>
                </a:cubicBezTo>
                <a:cubicBezTo>
                  <a:pt x="4634122" y="-833"/>
                  <a:pt x="4951475" y="7812"/>
                  <a:pt x="5128971" y="0"/>
                </a:cubicBezTo>
                <a:cubicBezTo>
                  <a:pt x="5306467" y="-7812"/>
                  <a:pt x="5542357" y="28194"/>
                  <a:pt x="5698856" y="0"/>
                </a:cubicBezTo>
                <a:cubicBezTo>
                  <a:pt x="5855355" y="-28194"/>
                  <a:pt x="6322644" y="25861"/>
                  <a:pt x="6485298" y="0"/>
                </a:cubicBezTo>
                <a:cubicBezTo>
                  <a:pt x="6647952" y="-25861"/>
                  <a:pt x="6832640" y="2193"/>
                  <a:pt x="6946906" y="0"/>
                </a:cubicBezTo>
                <a:cubicBezTo>
                  <a:pt x="7061172" y="-2193"/>
                  <a:pt x="7281566" y="31448"/>
                  <a:pt x="7408513" y="0"/>
                </a:cubicBezTo>
                <a:cubicBezTo>
                  <a:pt x="7535460" y="-31448"/>
                  <a:pt x="7855549" y="56787"/>
                  <a:pt x="8086677" y="0"/>
                </a:cubicBezTo>
                <a:cubicBezTo>
                  <a:pt x="8317805" y="-56787"/>
                  <a:pt x="8391386" y="15846"/>
                  <a:pt x="8548284" y="0"/>
                </a:cubicBezTo>
                <a:cubicBezTo>
                  <a:pt x="8705182" y="-15846"/>
                  <a:pt x="9126375" y="40934"/>
                  <a:pt x="9334727" y="0"/>
                </a:cubicBezTo>
                <a:cubicBezTo>
                  <a:pt x="9543079" y="-40934"/>
                  <a:pt x="9873379" y="8983"/>
                  <a:pt x="10121169" y="0"/>
                </a:cubicBezTo>
                <a:cubicBezTo>
                  <a:pt x="10368959" y="-8983"/>
                  <a:pt x="10498286" y="79024"/>
                  <a:pt x="10827827" y="0"/>
                </a:cubicBezTo>
                <a:cubicBezTo>
                  <a:pt x="10845760" y="81811"/>
                  <a:pt x="10826259" y="238750"/>
                  <a:pt x="10827827" y="396177"/>
                </a:cubicBezTo>
                <a:cubicBezTo>
                  <a:pt x="10829395" y="553604"/>
                  <a:pt x="10805517" y="628434"/>
                  <a:pt x="10827827" y="767848"/>
                </a:cubicBezTo>
                <a:cubicBezTo>
                  <a:pt x="10850137" y="907262"/>
                  <a:pt x="10792658" y="1019280"/>
                  <a:pt x="10827827" y="1225290"/>
                </a:cubicBezTo>
                <a:cubicBezTo>
                  <a:pt x="10511748" y="1249866"/>
                  <a:pt x="10301754" y="1195113"/>
                  <a:pt x="10149663" y="1225290"/>
                </a:cubicBezTo>
                <a:cubicBezTo>
                  <a:pt x="9997572" y="1255467"/>
                  <a:pt x="9943721" y="1206323"/>
                  <a:pt x="9796334" y="1225290"/>
                </a:cubicBezTo>
                <a:cubicBezTo>
                  <a:pt x="9648947" y="1244257"/>
                  <a:pt x="9389617" y="1208505"/>
                  <a:pt x="9226448" y="1225290"/>
                </a:cubicBezTo>
                <a:cubicBezTo>
                  <a:pt x="9063279" y="1242075"/>
                  <a:pt x="9061336" y="1217502"/>
                  <a:pt x="8981398" y="1225290"/>
                </a:cubicBezTo>
                <a:cubicBezTo>
                  <a:pt x="8901460" y="1233078"/>
                  <a:pt x="8857930" y="1204386"/>
                  <a:pt x="8736347" y="1225290"/>
                </a:cubicBezTo>
                <a:cubicBezTo>
                  <a:pt x="8614764" y="1246194"/>
                  <a:pt x="8345968" y="1220360"/>
                  <a:pt x="8166461" y="1225290"/>
                </a:cubicBezTo>
                <a:cubicBezTo>
                  <a:pt x="7986954" y="1230220"/>
                  <a:pt x="7969257" y="1206469"/>
                  <a:pt x="7813132" y="1225290"/>
                </a:cubicBezTo>
                <a:cubicBezTo>
                  <a:pt x="7657007" y="1244111"/>
                  <a:pt x="7386050" y="1158414"/>
                  <a:pt x="7134968" y="1225290"/>
                </a:cubicBezTo>
                <a:cubicBezTo>
                  <a:pt x="6883886" y="1292166"/>
                  <a:pt x="6933148" y="1186076"/>
                  <a:pt x="6781639" y="1225290"/>
                </a:cubicBezTo>
                <a:cubicBezTo>
                  <a:pt x="6630130" y="1264504"/>
                  <a:pt x="6433352" y="1179792"/>
                  <a:pt x="6103475" y="1225290"/>
                </a:cubicBezTo>
                <a:cubicBezTo>
                  <a:pt x="5773598" y="1270788"/>
                  <a:pt x="5951393" y="1221742"/>
                  <a:pt x="5858424" y="1225290"/>
                </a:cubicBezTo>
                <a:cubicBezTo>
                  <a:pt x="5765455" y="1228838"/>
                  <a:pt x="5397233" y="1213279"/>
                  <a:pt x="5180260" y="1225290"/>
                </a:cubicBezTo>
                <a:cubicBezTo>
                  <a:pt x="4963287" y="1237301"/>
                  <a:pt x="4964904" y="1187484"/>
                  <a:pt x="4826931" y="1225290"/>
                </a:cubicBezTo>
                <a:cubicBezTo>
                  <a:pt x="4688958" y="1263096"/>
                  <a:pt x="4645430" y="1201947"/>
                  <a:pt x="4581880" y="1225290"/>
                </a:cubicBezTo>
                <a:cubicBezTo>
                  <a:pt x="4518330" y="1248633"/>
                  <a:pt x="4340995" y="1223615"/>
                  <a:pt x="4228551" y="1225290"/>
                </a:cubicBezTo>
                <a:cubicBezTo>
                  <a:pt x="4116107" y="1226965"/>
                  <a:pt x="3795114" y="1169136"/>
                  <a:pt x="3550387" y="1225290"/>
                </a:cubicBezTo>
                <a:cubicBezTo>
                  <a:pt x="3305660" y="1281444"/>
                  <a:pt x="3368269" y="1186003"/>
                  <a:pt x="3197058" y="1225290"/>
                </a:cubicBezTo>
                <a:cubicBezTo>
                  <a:pt x="3025847" y="1264577"/>
                  <a:pt x="3004068" y="1222992"/>
                  <a:pt x="2952008" y="1225290"/>
                </a:cubicBezTo>
                <a:cubicBezTo>
                  <a:pt x="2899948" y="1227588"/>
                  <a:pt x="2765158" y="1194408"/>
                  <a:pt x="2598678" y="1225290"/>
                </a:cubicBezTo>
                <a:cubicBezTo>
                  <a:pt x="2432198" y="1256172"/>
                  <a:pt x="2239154" y="1199194"/>
                  <a:pt x="2137071" y="1225290"/>
                </a:cubicBezTo>
                <a:cubicBezTo>
                  <a:pt x="2034988" y="1251386"/>
                  <a:pt x="1801290" y="1202227"/>
                  <a:pt x="1567185" y="1225290"/>
                </a:cubicBezTo>
                <a:cubicBezTo>
                  <a:pt x="1333080" y="1248353"/>
                  <a:pt x="1344940" y="1224206"/>
                  <a:pt x="1213856" y="1225290"/>
                </a:cubicBezTo>
                <a:cubicBezTo>
                  <a:pt x="1082772" y="1226374"/>
                  <a:pt x="465962" y="1170381"/>
                  <a:pt x="0" y="1225290"/>
                </a:cubicBezTo>
                <a:cubicBezTo>
                  <a:pt x="-39352" y="1032671"/>
                  <a:pt x="25783" y="926384"/>
                  <a:pt x="0" y="816860"/>
                </a:cubicBezTo>
                <a:cubicBezTo>
                  <a:pt x="-25783" y="707336"/>
                  <a:pt x="37641" y="513025"/>
                  <a:pt x="0" y="408430"/>
                </a:cubicBezTo>
                <a:cubicBezTo>
                  <a:pt x="-37641" y="303835"/>
                  <a:pt x="44220" y="155577"/>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514350" indent="-514350">
              <a:buFont typeface="+mj-lt"/>
              <a:buAutoNum type="arabicPeriod" startAt="2"/>
              <a:defRPr/>
            </a:pPr>
            <a:r>
              <a:rPr lang="en-US" sz="2800" b="1" dirty="0">
                <a:solidFill>
                  <a:prstClr val="white"/>
                </a:solidFill>
                <a:latin typeface="Comic Sans MS" panose="030F0702030302020204" pitchFamily="66" charset="0"/>
              </a:rPr>
              <a:t>Highest quality of X-rays are produced by </a:t>
            </a:r>
            <a:r>
              <a:rPr lang="en-US" sz="2800" b="1" dirty="0">
                <a:solidFill>
                  <a:srgbClr val="00B050"/>
                </a:solidFill>
                <a:latin typeface="Comic Sans MS" panose="030F0702030302020204" pitchFamily="66" charset="0"/>
              </a:rPr>
              <a:t>FREE ELECTRON LASERS.</a:t>
            </a:r>
            <a:endParaRPr lang="de-CH" sz="2800" b="1" dirty="0">
              <a:solidFill>
                <a:srgbClr val="00B050"/>
              </a:solidFill>
              <a:latin typeface="Comic Sans MS" panose="030F0702030302020204" pitchFamily="66" charset="0"/>
            </a:endParaRPr>
          </a:p>
        </p:txBody>
      </p:sp>
      <p:sp>
        <p:nvSpPr>
          <p:cNvPr id="9" name="Slide Number Placeholder 3"/>
          <p:cNvSpPr txBox="1">
            <a:spLocks/>
          </p:cNvSpPr>
          <p:nvPr/>
        </p:nvSpPr>
        <p:spPr>
          <a:xfrm>
            <a:off x="11265875" y="6661150"/>
            <a:ext cx="575742" cy="196850"/>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lgn="r">
              <a:defRPr/>
            </a:pPr>
            <a:r>
              <a:rPr lang="de-DE">
                <a:solidFill>
                  <a:prstClr val="white"/>
                </a:solidFill>
                <a:latin typeface="Calibri"/>
              </a:rPr>
              <a:t>Page </a:t>
            </a:r>
            <a:fld id="{EBC07571-3134-BB4B-B83F-1A9FE18D34F3}" type="slidenum">
              <a:rPr lang="de-DE">
                <a:solidFill>
                  <a:prstClr val="white"/>
                </a:solidFill>
                <a:latin typeface="Calibri"/>
              </a:rPr>
              <a:pPr algn="r">
                <a:defRPr/>
              </a:pPr>
              <a:t>31</a:t>
            </a:fld>
            <a:endParaRPr lang="de-DE" dirty="0">
              <a:solidFill>
                <a:prstClr val="white"/>
              </a:solidFill>
              <a:latin typeface="Calibri"/>
            </a:endParaRPr>
          </a:p>
        </p:txBody>
      </p:sp>
      <p:sp>
        <p:nvSpPr>
          <p:cNvPr id="3" name="TextBox 9">
            <a:extLst>
              <a:ext uri="{FF2B5EF4-FFF2-40B4-BE49-F238E27FC236}">
                <a16:creationId xmlns:a16="http://schemas.microsoft.com/office/drawing/2014/main" id="{31FCF1E8-7FE9-3972-ED29-989C269321C9}"/>
              </a:ext>
            </a:extLst>
          </p:cNvPr>
          <p:cNvSpPr txBox="1"/>
          <p:nvPr/>
        </p:nvSpPr>
        <p:spPr>
          <a:xfrm>
            <a:off x="708924" y="4282401"/>
            <a:ext cx="10827827" cy="2087064"/>
          </a:xfrm>
          <a:custGeom>
            <a:avLst/>
            <a:gdLst>
              <a:gd name="connsiteX0" fmla="*/ 0 w 10827827"/>
              <a:gd name="connsiteY0" fmla="*/ 0 h 2087064"/>
              <a:gd name="connsiteX1" fmla="*/ 461607 w 10827827"/>
              <a:gd name="connsiteY1" fmla="*/ 0 h 2087064"/>
              <a:gd name="connsiteX2" fmla="*/ 706658 w 10827827"/>
              <a:gd name="connsiteY2" fmla="*/ 0 h 2087064"/>
              <a:gd name="connsiteX3" fmla="*/ 1493100 w 10827827"/>
              <a:gd name="connsiteY3" fmla="*/ 0 h 2087064"/>
              <a:gd name="connsiteX4" fmla="*/ 1954708 w 10827827"/>
              <a:gd name="connsiteY4" fmla="*/ 0 h 2087064"/>
              <a:gd name="connsiteX5" fmla="*/ 2416315 w 10827827"/>
              <a:gd name="connsiteY5" fmla="*/ 0 h 2087064"/>
              <a:gd name="connsiteX6" fmla="*/ 3202757 w 10827827"/>
              <a:gd name="connsiteY6" fmla="*/ 0 h 2087064"/>
              <a:gd name="connsiteX7" fmla="*/ 3556086 w 10827827"/>
              <a:gd name="connsiteY7" fmla="*/ 0 h 2087064"/>
              <a:gd name="connsiteX8" fmla="*/ 4342529 w 10827827"/>
              <a:gd name="connsiteY8" fmla="*/ 0 h 2087064"/>
              <a:gd name="connsiteX9" fmla="*/ 5128971 w 10827827"/>
              <a:gd name="connsiteY9" fmla="*/ 0 h 2087064"/>
              <a:gd name="connsiteX10" fmla="*/ 5698856 w 10827827"/>
              <a:gd name="connsiteY10" fmla="*/ 0 h 2087064"/>
              <a:gd name="connsiteX11" fmla="*/ 6485298 w 10827827"/>
              <a:gd name="connsiteY11" fmla="*/ 0 h 2087064"/>
              <a:gd name="connsiteX12" fmla="*/ 6946906 w 10827827"/>
              <a:gd name="connsiteY12" fmla="*/ 0 h 2087064"/>
              <a:gd name="connsiteX13" fmla="*/ 7408513 w 10827827"/>
              <a:gd name="connsiteY13" fmla="*/ 0 h 2087064"/>
              <a:gd name="connsiteX14" fmla="*/ 8086677 w 10827827"/>
              <a:gd name="connsiteY14" fmla="*/ 0 h 2087064"/>
              <a:gd name="connsiteX15" fmla="*/ 8548284 w 10827827"/>
              <a:gd name="connsiteY15" fmla="*/ 0 h 2087064"/>
              <a:gd name="connsiteX16" fmla="*/ 9334727 w 10827827"/>
              <a:gd name="connsiteY16" fmla="*/ 0 h 2087064"/>
              <a:gd name="connsiteX17" fmla="*/ 10121169 w 10827827"/>
              <a:gd name="connsiteY17" fmla="*/ 0 h 2087064"/>
              <a:gd name="connsiteX18" fmla="*/ 10827827 w 10827827"/>
              <a:gd name="connsiteY18" fmla="*/ 0 h 2087064"/>
              <a:gd name="connsiteX19" fmla="*/ 10827827 w 10827827"/>
              <a:gd name="connsiteY19" fmla="*/ 500895 h 2087064"/>
              <a:gd name="connsiteX20" fmla="*/ 10827827 w 10827827"/>
              <a:gd name="connsiteY20" fmla="*/ 960049 h 2087064"/>
              <a:gd name="connsiteX21" fmla="*/ 10827827 w 10827827"/>
              <a:gd name="connsiteY21" fmla="*/ 1440074 h 2087064"/>
              <a:gd name="connsiteX22" fmla="*/ 10827827 w 10827827"/>
              <a:gd name="connsiteY22" fmla="*/ 2087064 h 2087064"/>
              <a:gd name="connsiteX23" fmla="*/ 10366220 w 10827827"/>
              <a:gd name="connsiteY23" fmla="*/ 2087064 h 2087064"/>
              <a:gd name="connsiteX24" fmla="*/ 9796334 w 10827827"/>
              <a:gd name="connsiteY24" fmla="*/ 2087064 h 2087064"/>
              <a:gd name="connsiteX25" fmla="*/ 9551283 w 10827827"/>
              <a:gd name="connsiteY25" fmla="*/ 2087064 h 2087064"/>
              <a:gd name="connsiteX26" fmla="*/ 9306232 w 10827827"/>
              <a:gd name="connsiteY26" fmla="*/ 2087064 h 2087064"/>
              <a:gd name="connsiteX27" fmla="*/ 8736347 w 10827827"/>
              <a:gd name="connsiteY27" fmla="*/ 2087064 h 2087064"/>
              <a:gd name="connsiteX28" fmla="*/ 8383018 w 10827827"/>
              <a:gd name="connsiteY28" fmla="*/ 2087064 h 2087064"/>
              <a:gd name="connsiteX29" fmla="*/ 7704854 w 10827827"/>
              <a:gd name="connsiteY29" fmla="*/ 2087064 h 2087064"/>
              <a:gd name="connsiteX30" fmla="*/ 7351525 w 10827827"/>
              <a:gd name="connsiteY30" fmla="*/ 2087064 h 2087064"/>
              <a:gd name="connsiteX31" fmla="*/ 6673361 w 10827827"/>
              <a:gd name="connsiteY31" fmla="*/ 2087064 h 2087064"/>
              <a:gd name="connsiteX32" fmla="*/ 6428310 w 10827827"/>
              <a:gd name="connsiteY32" fmla="*/ 2087064 h 2087064"/>
              <a:gd name="connsiteX33" fmla="*/ 5750146 w 10827827"/>
              <a:gd name="connsiteY33" fmla="*/ 2087064 h 2087064"/>
              <a:gd name="connsiteX34" fmla="*/ 5396817 w 10827827"/>
              <a:gd name="connsiteY34" fmla="*/ 2087064 h 2087064"/>
              <a:gd name="connsiteX35" fmla="*/ 5151766 w 10827827"/>
              <a:gd name="connsiteY35" fmla="*/ 2087064 h 2087064"/>
              <a:gd name="connsiteX36" fmla="*/ 4798437 w 10827827"/>
              <a:gd name="connsiteY36" fmla="*/ 2087064 h 2087064"/>
              <a:gd name="connsiteX37" fmla="*/ 4120273 w 10827827"/>
              <a:gd name="connsiteY37" fmla="*/ 2087064 h 2087064"/>
              <a:gd name="connsiteX38" fmla="*/ 3766944 w 10827827"/>
              <a:gd name="connsiteY38" fmla="*/ 2087064 h 2087064"/>
              <a:gd name="connsiteX39" fmla="*/ 3521893 w 10827827"/>
              <a:gd name="connsiteY39" fmla="*/ 2087064 h 2087064"/>
              <a:gd name="connsiteX40" fmla="*/ 3168564 w 10827827"/>
              <a:gd name="connsiteY40" fmla="*/ 2087064 h 2087064"/>
              <a:gd name="connsiteX41" fmla="*/ 2706957 w 10827827"/>
              <a:gd name="connsiteY41" fmla="*/ 2087064 h 2087064"/>
              <a:gd name="connsiteX42" fmla="*/ 2137071 w 10827827"/>
              <a:gd name="connsiteY42" fmla="*/ 2087064 h 2087064"/>
              <a:gd name="connsiteX43" fmla="*/ 1783742 w 10827827"/>
              <a:gd name="connsiteY43" fmla="*/ 2087064 h 2087064"/>
              <a:gd name="connsiteX44" fmla="*/ 997300 w 10827827"/>
              <a:gd name="connsiteY44" fmla="*/ 2087064 h 2087064"/>
              <a:gd name="connsiteX45" fmla="*/ 0 w 10827827"/>
              <a:gd name="connsiteY45" fmla="*/ 2087064 h 2087064"/>
              <a:gd name="connsiteX46" fmla="*/ 0 w 10827827"/>
              <a:gd name="connsiteY46" fmla="*/ 1523557 h 2087064"/>
              <a:gd name="connsiteX47" fmla="*/ 0 w 10827827"/>
              <a:gd name="connsiteY47" fmla="*/ 1001791 h 2087064"/>
              <a:gd name="connsiteX48" fmla="*/ 0 w 10827827"/>
              <a:gd name="connsiteY48" fmla="*/ 480025 h 2087064"/>
              <a:gd name="connsiteX49" fmla="*/ 0 w 10827827"/>
              <a:gd name="connsiteY49" fmla="*/ 0 h 208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27827" h="2087064" extrusionOk="0">
                <a:moveTo>
                  <a:pt x="0" y="0"/>
                </a:moveTo>
                <a:cubicBezTo>
                  <a:pt x="108235" y="-8855"/>
                  <a:pt x="263309" y="40618"/>
                  <a:pt x="461607" y="0"/>
                </a:cubicBezTo>
                <a:cubicBezTo>
                  <a:pt x="659905" y="-40618"/>
                  <a:pt x="621490" y="5240"/>
                  <a:pt x="706658" y="0"/>
                </a:cubicBezTo>
                <a:cubicBezTo>
                  <a:pt x="791826" y="-5240"/>
                  <a:pt x="1314016" y="79053"/>
                  <a:pt x="1493100" y="0"/>
                </a:cubicBezTo>
                <a:cubicBezTo>
                  <a:pt x="1672184" y="-79053"/>
                  <a:pt x="1749497" y="54365"/>
                  <a:pt x="1954708" y="0"/>
                </a:cubicBezTo>
                <a:cubicBezTo>
                  <a:pt x="2159919" y="-54365"/>
                  <a:pt x="2250169" y="1956"/>
                  <a:pt x="2416315" y="0"/>
                </a:cubicBezTo>
                <a:cubicBezTo>
                  <a:pt x="2582461" y="-1956"/>
                  <a:pt x="3029349" y="9117"/>
                  <a:pt x="3202757" y="0"/>
                </a:cubicBezTo>
                <a:cubicBezTo>
                  <a:pt x="3376165" y="-9117"/>
                  <a:pt x="3474280" y="5416"/>
                  <a:pt x="3556086" y="0"/>
                </a:cubicBezTo>
                <a:cubicBezTo>
                  <a:pt x="3637892" y="-5416"/>
                  <a:pt x="4050936" y="833"/>
                  <a:pt x="4342529" y="0"/>
                </a:cubicBezTo>
                <a:cubicBezTo>
                  <a:pt x="4634122" y="-833"/>
                  <a:pt x="4951475" y="7812"/>
                  <a:pt x="5128971" y="0"/>
                </a:cubicBezTo>
                <a:cubicBezTo>
                  <a:pt x="5306467" y="-7812"/>
                  <a:pt x="5542357" y="28194"/>
                  <a:pt x="5698856" y="0"/>
                </a:cubicBezTo>
                <a:cubicBezTo>
                  <a:pt x="5855355" y="-28194"/>
                  <a:pt x="6322644" y="25861"/>
                  <a:pt x="6485298" y="0"/>
                </a:cubicBezTo>
                <a:cubicBezTo>
                  <a:pt x="6647952" y="-25861"/>
                  <a:pt x="6832640" y="2193"/>
                  <a:pt x="6946906" y="0"/>
                </a:cubicBezTo>
                <a:cubicBezTo>
                  <a:pt x="7061172" y="-2193"/>
                  <a:pt x="7281566" y="31448"/>
                  <a:pt x="7408513" y="0"/>
                </a:cubicBezTo>
                <a:cubicBezTo>
                  <a:pt x="7535460" y="-31448"/>
                  <a:pt x="7855549" y="56787"/>
                  <a:pt x="8086677" y="0"/>
                </a:cubicBezTo>
                <a:cubicBezTo>
                  <a:pt x="8317805" y="-56787"/>
                  <a:pt x="8391386" y="15846"/>
                  <a:pt x="8548284" y="0"/>
                </a:cubicBezTo>
                <a:cubicBezTo>
                  <a:pt x="8705182" y="-15846"/>
                  <a:pt x="9126375" y="40934"/>
                  <a:pt x="9334727" y="0"/>
                </a:cubicBezTo>
                <a:cubicBezTo>
                  <a:pt x="9543079" y="-40934"/>
                  <a:pt x="9873379" y="8983"/>
                  <a:pt x="10121169" y="0"/>
                </a:cubicBezTo>
                <a:cubicBezTo>
                  <a:pt x="10368959" y="-8983"/>
                  <a:pt x="10498286" y="79024"/>
                  <a:pt x="10827827" y="0"/>
                </a:cubicBezTo>
                <a:cubicBezTo>
                  <a:pt x="10833500" y="121436"/>
                  <a:pt x="10780497" y="258100"/>
                  <a:pt x="10827827" y="500895"/>
                </a:cubicBezTo>
                <a:cubicBezTo>
                  <a:pt x="10875157" y="743690"/>
                  <a:pt x="10777612" y="801630"/>
                  <a:pt x="10827827" y="960049"/>
                </a:cubicBezTo>
                <a:cubicBezTo>
                  <a:pt x="10878042" y="1118468"/>
                  <a:pt x="10825758" y="1266219"/>
                  <a:pt x="10827827" y="1440074"/>
                </a:cubicBezTo>
                <a:cubicBezTo>
                  <a:pt x="10829896" y="1613929"/>
                  <a:pt x="10813465" y="1861187"/>
                  <a:pt x="10827827" y="2087064"/>
                </a:cubicBezTo>
                <a:cubicBezTo>
                  <a:pt x="10637157" y="2097003"/>
                  <a:pt x="10476634" y="2070176"/>
                  <a:pt x="10366220" y="2087064"/>
                </a:cubicBezTo>
                <a:cubicBezTo>
                  <a:pt x="10255806" y="2103952"/>
                  <a:pt x="9959503" y="2070279"/>
                  <a:pt x="9796334" y="2087064"/>
                </a:cubicBezTo>
                <a:cubicBezTo>
                  <a:pt x="9633165" y="2103849"/>
                  <a:pt x="9641934" y="2064182"/>
                  <a:pt x="9551283" y="2087064"/>
                </a:cubicBezTo>
                <a:cubicBezTo>
                  <a:pt x="9460632" y="2109946"/>
                  <a:pt x="9427815" y="2066160"/>
                  <a:pt x="9306232" y="2087064"/>
                </a:cubicBezTo>
                <a:cubicBezTo>
                  <a:pt x="9184649" y="2107968"/>
                  <a:pt x="8914014" y="2079221"/>
                  <a:pt x="8736347" y="2087064"/>
                </a:cubicBezTo>
                <a:cubicBezTo>
                  <a:pt x="8558680" y="2094907"/>
                  <a:pt x="8539143" y="2068243"/>
                  <a:pt x="8383018" y="2087064"/>
                </a:cubicBezTo>
                <a:cubicBezTo>
                  <a:pt x="8226893" y="2105885"/>
                  <a:pt x="7955936" y="2020188"/>
                  <a:pt x="7704854" y="2087064"/>
                </a:cubicBezTo>
                <a:cubicBezTo>
                  <a:pt x="7453772" y="2153940"/>
                  <a:pt x="7503034" y="2047850"/>
                  <a:pt x="7351525" y="2087064"/>
                </a:cubicBezTo>
                <a:cubicBezTo>
                  <a:pt x="7200016" y="2126278"/>
                  <a:pt x="7003238" y="2041566"/>
                  <a:pt x="6673361" y="2087064"/>
                </a:cubicBezTo>
                <a:cubicBezTo>
                  <a:pt x="6343484" y="2132562"/>
                  <a:pt x="6521279" y="2083516"/>
                  <a:pt x="6428310" y="2087064"/>
                </a:cubicBezTo>
                <a:cubicBezTo>
                  <a:pt x="6335341" y="2090612"/>
                  <a:pt x="5967119" y="2075053"/>
                  <a:pt x="5750146" y="2087064"/>
                </a:cubicBezTo>
                <a:cubicBezTo>
                  <a:pt x="5533173" y="2099075"/>
                  <a:pt x="5534790" y="2049258"/>
                  <a:pt x="5396817" y="2087064"/>
                </a:cubicBezTo>
                <a:cubicBezTo>
                  <a:pt x="5258844" y="2124870"/>
                  <a:pt x="5215316" y="2063721"/>
                  <a:pt x="5151766" y="2087064"/>
                </a:cubicBezTo>
                <a:cubicBezTo>
                  <a:pt x="5088216" y="2110407"/>
                  <a:pt x="4910881" y="2085389"/>
                  <a:pt x="4798437" y="2087064"/>
                </a:cubicBezTo>
                <a:cubicBezTo>
                  <a:pt x="4685993" y="2088739"/>
                  <a:pt x="4365000" y="2030910"/>
                  <a:pt x="4120273" y="2087064"/>
                </a:cubicBezTo>
                <a:cubicBezTo>
                  <a:pt x="3875546" y="2143218"/>
                  <a:pt x="3938155" y="2047777"/>
                  <a:pt x="3766944" y="2087064"/>
                </a:cubicBezTo>
                <a:cubicBezTo>
                  <a:pt x="3595733" y="2126351"/>
                  <a:pt x="3579173" y="2061896"/>
                  <a:pt x="3521893" y="2087064"/>
                </a:cubicBezTo>
                <a:cubicBezTo>
                  <a:pt x="3464613" y="2112232"/>
                  <a:pt x="3324163" y="2045507"/>
                  <a:pt x="3168564" y="2087064"/>
                </a:cubicBezTo>
                <a:cubicBezTo>
                  <a:pt x="3012965" y="2128621"/>
                  <a:pt x="2809040" y="2060968"/>
                  <a:pt x="2706957" y="2087064"/>
                </a:cubicBezTo>
                <a:cubicBezTo>
                  <a:pt x="2604874" y="2113160"/>
                  <a:pt x="2371176" y="2064001"/>
                  <a:pt x="2137071" y="2087064"/>
                </a:cubicBezTo>
                <a:cubicBezTo>
                  <a:pt x="1902966" y="2110127"/>
                  <a:pt x="1914826" y="2085980"/>
                  <a:pt x="1783742" y="2087064"/>
                </a:cubicBezTo>
                <a:cubicBezTo>
                  <a:pt x="1652658" y="2088148"/>
                  <a:pt x="1158843" y="2038531"/>
                  <a:pt x="997300" y="2087064"/>
                </a:cubicBezTo>
                <a:cubicBezTo>
                  <a:pt x="835757" y="2135597"/>
                  <a:pt x="487903" y="2052915"/>
                  <a:pt x="0" y="2087064"/>
                </a:cubicBezTo>
                <a:cubicBezTo>
                  <a:pt x="-4609" y="1894856"/>
                  <a:pt x="64403" y="1704794"/>
                  <a:pt x="0" y="1523557"/>
                </a:cubicBezTo>
                <a:cubicBezTo>
                  <a:pt x="-64403" y="1342320"/>
                  <a:pt x="19586" y="1230345"/>
                  <a:pt x="0" y="1001791"/>
                </a:cubicBezTo>
                <a:cubicBezTo>
                  <a:pt x="-19586" y="773237"/>
                  <a:pt x="47634" y="726848"/>
                  <a:pt x="0" y="480025"/>
                </a:cubicBezTo>
                <a:cubicBezTo>
                  <a:pt x="-47634" y="233202"/>
                  <a:pt x="27197" y="150726"/>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514350" marR="0" lvl="0" indent="-514350" algn="l" defTabSz="914400" rtl="0" eaLnBrk="0" fontAlgn="base" latinLnBrk="0" hangingPunct="0">
              <a:lnSpc>
                <a:spcPct val="100000"/>
              </a:lnSpc>
              <a:spcBef>
                <a:spcPct val="50000"/>
              </a:spcBef>
              <a:spcAft>
                <a:spcPct val="0"/>
              </a:spcAft>
              <a:buClrTx/>
              <a:buSzTx/>
              <a:buFont typeface="+mj-lt"/>
              <a:buAutoNum type="arabicPeriod" startAt="3"/>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rPr>
              <a:t>Two basic</a:t>
            </a:r>
            <a:r>
              <a:rPr kumimoji="0" lang="en-US" sz="2800" b="1" i="0" u="none" strike="noStrike" kern="1200" cap="none" spc="0" normalizeH="0" noProof="0" dirty="0">
                <a:ln>
                  <a:noFill/>
                </a:ln>
                <a:solidFill>
                  <a:prstClr val="white"/>
                </a:solidFill>
                <a:effectLst/>
                <a:uLnTx/>
                <a:uFillTx/>
                <a:latin typeface="Comic Sans MS" panose="030F0702030302020204" pitchFamily="66" charset="0"/>
              </a:rPr>
              <a:t> working principle of ‘how to detect photons’:</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en-US" sz="2800" b="1" dirty="0">
                <a:solidFill>
                  <a:srgbClr val="00B050"/>
                </a:solidFill>
                <a:latin typeface="Comic Sans MS" panose="030F0702030302020204" pitchFamily="66" charset="0"/>
              </a:rPr>
              <a:t>Single photon counting;</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800" b="1" i="0" u="none" strike="noStrike" kern="1200" cap="none" spc="0" normalizeH="0" noProof="0" dirty="0">
                <a:ln>
                  <a:noFill/>
                </a:ln>
                <a:solidFill>
                  <a:srgbClr val="00B050"/>
                </a:solidFill>
                <a:effectLst/>
                <a:uLnTx/>
                <a:uFillTx/>
                <a:latin typeface="Comic Sans MS" panose="030F0702030302020204" pitchFamily="66" charset="0"/>
              </a:rPr>
              <a:t>Charge integrating.</a:t>
            </a:r>
            <a:endParaRPr kumimoji="0" lang="de-CH" sz="2800" b="1" i="0" u="none" strike="noStrike" kern="1200" cap="none" spc="0" normalizeH="0" baseline="0" noProof="0" dirty="0">
              <a:ln>
                <a:noFill/>
              </a:ln>
              <a:solidFill>
                <a:srgbClr val="00B050"/>
              </a:solidFill>
              <a:effectLst/>
              <a:uLnTx/>
              <a:uFillTx/>
              <a:latin typeface="Comic Sans MS" panose="030F0702030302020204" pitchFamily="66" charset="0"/>
            </a:endParaRPr>
          </a:p>
        </p:txBody>
      </p:sp>
    </p:spTree>
    <p:extLst>
      <p:ext uri="{BB962C8B-B14F-4D97-AF65-F5344CB8AC3E}">
        <p14:creationId xmlns:p14="http://schemas.microsoft.com/office/powerpoint/2010/main" val="24920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32</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pPr>
            <a:r>
              <a:rPr lang="en-US" sz="2400" dirty="0">
                <a:latin typeface="+mj-lt"/>
              </a:rPr>
              <a:t>The European XFEL (</a:t>
            </a:r>
            <a:r>
              <a:rPr lang="en-US" sz="2400" dirty="0" err="1">
                <a:latin typeface="+mj-lt"/>
              </a:rPr>
              <a:t>Eu.XFEL</a:t>
            </a:r>
            <a:r>
              <a:rPr lang="en-US" sz="2400" dirty="0">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requirements/How do we cope with them?</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32713232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8652B3C-D097-4F55-9BB6-99A88F71FEC5}"/>
              </a:ext>
            </a:extLst>
          </p:cNvPr>
          <p:cNvSpPr>
            <a:spLocks noGrp="1"/>
          </p:cNvSpPr>
          <p:nvPr>
            <p:ph type="title"/>
          </p:nvPr>
        </p:nvSpPr>
        <p:spPr/>
        <p:txBody>
          <a:bodyPr/>
          <a:lstStyle/>
          <a:p>
            <a:r>
              <a:rPr lang="en-US" dirty="0"/>
              <a:t>European XFEL</a:t>
            </a:r>
            <a:endParaRPr lang="it-CH" dirty="0"/>
          </a:p>
        </p:txBody>
      </p:sp>
      <p:sp>
        <p:nvSpPr>
          <p:cNvPr id="4" name="Segnaposto numero diapositiva 3">
            <a:extLst>
              <a:ext uri="{FF2B5EF4-FFF2-40B4-BE49-F238E27FC236}">
                <a16:creationId xmlns:a16="http://schemas.microsoft.com/office/drawing/2014/main" id="{51A164F0-9734-41AD-AAB2-40B987C40BAE}"/>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33</a:t>
            </a:fld>
            <a:endParaRPr lang="de-DE" dirty="0"/>
          </a:p>
        </p:txBody>
      </p:sp>
      <p:pic>
        <p:nvPicPr>
          <p:cNvPr id="5" name="Picture 4">
            <a:extLst>
              <a:ext uri="{FF2B5EF4-FFF2-40B4-BE49-F238E27FC236}">
                <a16:creationId xmlns:a16="http://schemas.microsoft.com/office/drawing/2014/main" id="{F1110B30-E6FA-9E6D-E1DE-9F54A2A9B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115" y="1912465"/>
            <a:ext cx="8609092" cy="4877532"/>
          </a:xfrm>
          <a:prstGeom prst="rect">
            <a:avLst/>
          </a:prstGeom>
        </p:spPr>
      </p:pic>
      <p:cxnSp>
        <p:nvCxnSpPr>
          <p:cNvPr id="6" name="Straight Arrow Connector 5">
            <a:extLst>
              <a:ext uri="{FF2B5EF4-FFF2-40B4-BE49-F238E27FC236}">
                <a16:creationId xmlns:a16="http://schemas.microsoft.com/office/drawing/2014/main" id="{29CB51C9-1A2E-4CF4-9FFC-8E5345AFB1F8}"/>
              </a:ext>
            </a:extLst>
          </p:cNvPr>
          <p:cNvCxnSpPr/>
          <p:nvPr/>
        </p:nvCxnSpPr>
        <p:spPr bwMode="auto">
          <a:xfrm>
            <a:off x="9863835" y="4881723"/>
            <a:ext cx="0" cy="58515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7" name="TextBox 6">
            <a:extLst>
              <a:ext uri="{FF2B5EF4-FFF2-40B4-BE49-F238E27FC236}">
                <a16:creationId xmlns:a16="http://schemas.microsoft.com/office/drawing/2014/main" id="{1D554C87-667C-2F05-B5C9-98976E4F8DE4}"/>
              </a:ext>
            </a:extLst>
          </p:cNvPr>
          <p:cNvSpPr txBox="1"/>
          <p:nvPr/>
        </p:nvSpPr>
        <p:spPr>
          <a:xfrm>
            <a:off x="9050919" y="4423913"/>
            <a:ext cx="1493287" cy="359844"/>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solidFill>
                  <a:schemeClr val="bg1"/>
                </a:solidFill>
                <a:latin typeface="+mj-lt"/>
                <a:cs typeface="Franklin Gothic Book"/>
              </a:rPr>
              <a:t>Injector</a:t>
            </a:r>
            <a:endParaRPr lang="de-CH" sz="2400" b="1" kern="1000" spc="30" dirty="0">
              <a:solidFill>
                <a:schemeClr val="bg1"/>
              </a:solidFill>
              <a:latin typeface="+mj-lt"/>
              <a:cs typeface="Franklin Gothic Book"/>
            </a:endParaRPr>
          </a:p>
        </p:txBody>
      </p:sp>
      <p:cxnSp>
        <p:nvCxnSpPr>
          <p:cNvPr id="8" name="Straight Arrow Connector 7">
            <a:extLst>
              <a:ext uri="{FF2B5EF4-FFF2-40B4-BE49-F238E27FC236}">
                <a16:creationId xmlns:a16="http://schemas.microsoft.com/office/drawing/2014/main" id="{1917DE18-9E74-18DF-9090-769CB5CAABD4}"/>
              </a:ext>
            </a:extLst>
          </p:cNvPr>
          <p:cNvCxnSpPr/>
          <p:nvPr/>
        </p:nvCxnSpPr>
        <p:spPr bwMode="auto">
          <a:xfrm flipV="1">
            <a:off x="6503295" y="4752157"/>
            <a:ext cx="360000" cy="967578"/>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9" name="TextBox 8">
            <a:extLst>
              <a:ext uri="{FF2B5EF4-FFF2-40B4-BE49-F238E27FC236}">
                <a16:creationId xmlns:a16="http://schemas.microsoft.com/office/drawing/2014/main" id="{8C19CBE7-A511-C82D-069A-B4C298DA7BC9}"/>
              </a:ext>
            </a:extLst>
          </p:cNvPr>
          <p:cNvSpPr txBox="1"/>
          <p:nvPr/>
        </p:nvSpPr>
        <p:spPr>
          <a:xfrm>
            <a:off x="4501515" y="5766868"/>
            <a:ext cx="4009404" cy="359844"/>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solidFill>
                  <a:schemeClr val="bg1"/>
                </a:solidFill>
                <a:latin typeface="+mj-lt"/>
                <a:cs typeface="Franklin Gothic Book"/>
              </a:rPr>
              <a:t>LINAC (2 km, 17.5 GeV)</a:t>
            </a:r>
            <a:endParaRPr lang="de-CH" sz="2400" b="1" kern="1000" spc="30" dirty="0">
              <a:solidFill>
                <a:schemeClr val="bg1"/>
              </a:solidFill>
              <a:latin typeface="+mj-lt"/>
              <a:cs typeface="Franklin Gothic Book"/>
            </a:endParaRPr>
          </a:p>
        </p:txBody>
      </p:sp>
      <p:cxnSp>
        <p:nvCxnSpPr>
          <p:cNvPr id="10" name="Straight Arrow Connector 9">
            <a:extLst>
              <a:ext uri="{FF2B5EF4-FFF2-40B4-BE49-F238E27FC236}">
                <a16:creationId xmlns:a16="http://schemas.microsoft.com/office/drawing/2014/main" id="{84942361-E136-585A-1774-DA261BBE47E8}"/>
              </a:ext>
            </a:extLst>
          </p:cNvPr>
          <p:cNvCxnSpPr/>
          <p:nvPr/>
        </p:nvCxnSpPr>
        <p:spPr bwMode="auto">
          <a:xfrm flipH="1">
            <a:off x="4438746" y="3371317"/>
            <a:ext cx="483156" cy="36015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1" name="TextBox 10">
            <a:extLst>
              <a:ext uri="{FF2B5EF4-FFF2-40B4-BE49-F238E27FC236}">
                <a16:creationId xmlns:a16="http://schemas.microsoft.com/office/drawing/2014/main" id="{6539162A-1F58-FD61-E548-2A08DC019A88}"/>
              </a:ext>
            </a:extLst>
          </p:cNvPr>
          <p:cNvSpPr txBox="1"/>
          <p:nvPr/>
        </p:nvSpPr>
        <p:spPr>
          <a:xfrm>
            <a:off x="3555403" y="2947932"/>
            <a:ext cx="2030515" cy="359844"/>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err="1">
                <a:solidFill>
                  <a:schemeClr val="bg1"/>
                </a:solidFill>
                <a:latin typeface="+mj-lt"/>
                <a:cs typeface="Franklin Gothic Book"/>
              </a:rPr>
              <a:t>Undulators</a:t>
            </a:r>
            <a:endParaRPr lang="de-CH" sz="2400" b="1" kern="1000" spc="30" dirty="0">
              <a:solidFill>
                <a:schemeClr val="bg1"/>
              </a:solidFill>
              <a:latin typeface="+mj-lt"/>
              <a:cs typeface="Franklin Gothic Book"/>
            </a:endParaRPr>
          </a:p>
        </p:txBody>
      </p:sp>
      <p:cxnSp>
        <p:nvCxnSpPr>
          <p:cNvPr id="12" name="Straight Arrow Connector 11">
            <a:extLst>
              <a:ext uri="{FF2B5EF4-FFF2-40B4-BE49-F238E27FC236}">
                <a16:creationId xmlns:a16="http://schemas.microsoft.com/office/drawing/2014/main" id="{92A77110-F2E7-CFCD-3324-D702B077E021}"/>
              </a:ext>
            </a:extLst>
          </p:cNvPr>
          <p:cNvCxnSpPr/>
          <p:nvPr/>
        </p:nvCxnSpPr>
        <p:spPr bwMode="auto">
          <a:xfrm flipH="1" flipV="1">
            <a:off x="2750688" y="3731473"/>
            <a:ext cx="243114" cy="618788"/>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3" name="TextBox 12">
            <a:extLst>
              <a:ext uri="{FF2B5EF4-FFF2-40B4-BE49-F238E27FC236}">
                <a16:creationId xmlns:a16="http://schemas.microsoft.com/office/drawing/2014/main" id="{CB09176A-2B63-3E2A-D948-9AE7782BB0F9}"/>
              </a:ext>
            </a:extLst>
          </p:cNvPr>
          <p:cNvSpPr txBox="1"/>
          <p:nvPr/>
        </p:nvSpPr>
        <p:spPr>
          <a:xfrm>
            <a:off x="1822121" y="4408747"/>
            <a:ext cx="2593798" cy="708992"/>
          </a:xfrm>
          <a:prstGeom prst="rect">
            <a:avLst/>
          </a:prstGeom>
          <a:noFill/>
        </p:spPr>
        <p:txBody>
          <a:bodyPr wrap="square" lIns="0" tIns="0" rIns="0" bIns="0" rtlCol="0" anchor="t">
            <a:noAutofit/>
          </a:bodyPr>
          <a:lstStyle/>
          <a:p>
            <a:pPr marL="342900" indent="-228600" algn="ctr">
              <a:lnSpc>
                <a:spcPct val="110000"/>
              </a:lnSpc>
              <a:spcBef>
                <a:spcPts val="0"/>
              </a:spcBef>
            </a:pPr>
            <a:r>
              <a:rPr lang="en-US" sz="2400" b="1" kern="1000" spc="30" dirty="0">
                <a:solidFill>
                  <a:schemeClr val="bg1"/>
                </a:solidFill>
                <a:latin typeface="+mj-lt"/>
                <a:cs typeface="Franklin Gothic Book"/>
              </a:rPr>
              <a:t>Experimental </a:t>
            </a:r>
          </a:p>
          <a:p>
            <a:pPr marL="342900" indent="-228600" algn="ctr">
              <a:lnSpc>
                <a:spcPct val="110000"/>
              </a:lnSpc>
              <a:spcBef>
                <a:spcPts val="0"/>
              </a:spcBef>
            </a:pPr>
            <a:r>
              <a:rPr lang="en-US" sz="2400" b="1" kern="1000" spc="30" dirty="0">
                <a:solidFill>
                  <a:schemeClr val="bg1"/>
                </a:solidFill>
                <a:latin typeface="+mj-lt"/>
                <a:cs typeface="Franklin Gothic Book"/>
              </a:rPr>
              <a:t>Hall</a:t>
            </a:r>
            <a:endParaRPr lang="de-CH" sz="2400" b="1" kern="1000" spc="30" dirty="0">
              <a:solidFill>
                <a:schemeClr val="bg1"/>
              </a:solidFill>
              <a:latin typeface="+mj-lt"/>
              <a:cs typeface="Franklin Gothic Book"/>
            </a:endParaRPr>
          </a:p>
        </p:txBody>
      </p:sp>
      <p:sp>
        <p:nvSpPr>
          <p:cNvPr id="14" name="Rettangolo 13">
            <a:extLst>
              <a:ext uri="{FF2B5EF4-FFF2-40B4-BE49-F238E27FC236}">
                <a16:creationId xmlns:a16="http://schemas.microsoft.com/office/drawing/2014/main" id="{EF41B830-F3E9-5520-2B28-82BBEADFF358}"/>
              </a:ext>
            </a:extLst>
          </p:cNvPr>
          <p:cNvSpPr/>
          <p:nvPr/>
        </p:nvSpPr>
        <p:spPr bwMode="auto">
          <a:xfrm>
            <a:off x="5919"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2" name="Segnaposto contenuto 1">
            <a:extLst>
              <a:ext uri="{FF2B5EF4-FFF2-40B4-BE49-F238E27FC236}">
                <a16:creationId xmlns:a16="http://schemas.microsoft.com/office/drawing/2014/main" id="{EB0845D2-116C-4CD3-B301-3B00C43AA830}"/>
              </a:ext>
            </a:extLst>
          </p:cNvPr>
          <p:cNvSpPr>
            <a:spLocks noGrp="1"/>
          </p:cNvSpPr>
          <p:nvPr>
            <p:ph sz="quarter" idx="13"/>
          </p:nvPr>
        </p:nvSpPr>
        <p:spPr>
          <a:xfrm>
            <a:off x="823475" y="1341443"/>
            <a:ext cx="10297444" cy="4679951"/>
          </a:xfrm>
        </p:spPr>
        <p:txBody>
          <a:bodyPr/>
          <a:lstStyle/>
          <a:p>
            <a:r>
              <a:rPr lang="en-US" sz="2800" dirty="0">
                <a:latin typeface="+mj-lt"/>
              </a:rPr>
              <a:t>A 3.4 km long facility in Hamburg (DE)</a:t>
            </a:r>
            <a:endParaRPr lang="it-CH" sz="2800" dirty="0">
              <a:latin typeface="+mj-lt"/>
            </a:endParaRPr>
          </a:p>
        </p:txBody>
      </p:sp>
    </p:spTree>
    <p:extLst>
      <p:ext uri="{BB962C8B-B14F-4D97-AF65-F5344CB8AC3E}">
        <p14:creationId xmlns:p14="http://schemas.microsoft.com/office/powerpoint/2010/main" val="10262162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D4D89BD-A4DE-6EE0-D187-0EB035873D89}"/>
              </a:ext>
            </a:extLst>
          </p:cNvPr>
          <p:cNvSpPr>
            <a:spLocks noGrp="1"/>
          </p:cNvSpPr>
          <p:nvPr>
            <p:ph type="title"/>
          </p:nvPr>
        </p:nvSpPr>
        <p:spPr/>
        <p:txBody>
          <a:bodyPr/>
          <a:lstStyle/>
          <a:p>
            <a:r>
              <a:rPr lang="en-US" dirty="0"/>
              <a:t>European XFEL</a:t>
            </a:r>
            <a:endParaRPr lang="it-CH" dirty="0"/>
          </a:p>
        </p:txBody>
      </p:sp>
      <p:sp>
        <p:nvSpPr>
          <p:cNvPr id="4" name="Segnaposto numero diapositiva 3">
            <a:extLst>
              <a:ext uri="{FF2B5EF4-FFF2-40B4-BE49-F238E27FC236}">
                <a16:creationId xmlns:a16="http://schemas.microsoft.com/office/drawing/2014/main" id="{D7049418-66A7-7F73-BD67-8D45C9798B83}"/>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34</a:t>
            </a:fld>
            <a:endParaRPr lang="de-DE" dirty="0"/>
          </a:p>
        </p:txBody>
      </p:sp>
      <p:pic>
        <p:nvPicPr>
          <p:cNvPr id="6" name="Elementi multimediali online 5" title="European XFEL in a nutshell">
            <a:hlinkClick r:id="" action="ppaction://media"/>
            <a:extLst>
              <a:ext uri="{FF2B5EF4-FFF2-40B4-BE49-F238E27FC236}">
                <a16:creationId xmlns:a16="http://schemas.microsoft.com/office/drawing/2014/main" id="{5F3FAB50-CB24-A804-CE5B-F14157BA9D56}"/>
              </a:ext>
            </a:extLst>
          </p:cNvPr>
          <p:cNvPicPr>
            <a:picLocks noRot="1" noChangeAspect="1"/>
          </p:cNvPicPr>
          <p:nvPr>
            <a:videoFile r:link="rId1"/>
          </p:nvPr>
        </p:nvPicPr>
        <p:blipFill>
          <a:blip r:embed="rId4"/>
          <a:stretch>
            <a:fillRect/>
          </a:stretch>
        </p:blipFill>
        <p:spPr>
          <a:xfrm>
            <a:off x="0" y="0"/>
            <a:ext cx="12161838" cy="6871438"/>
          </a:xfrm>
          <a:prstGeom prst="rect">
            <a:avLst/>
          </a:prstGeom>
        </p:spPr>
      </p:pic>
    </p:spTree>
    <p:extLst>
      <p:ext uri="{BB962C8B-B14F-4D97-AF65-F5344CB8AC3E}">
        <p14:creationId xmlns:p14="http://schemas.microsoft.com/office/powerpoint/2010/main" val="217824200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37B66707-26B3-C6BC-944F-D80B853FED32}"/>
              </a:ext>
            </a:extLst>
          </p:cNvPr>
          <p:cNvPicPr>
            <a:picLocks noGrp="1" noChangeAspect="1"/>
          </p:cNvPicPr>
          <p:nvPr>
            <p:ph sz="quarter" idx="13"/>
          </p:nvPr>
        </p:nvPicPr>
        <p:blipFill rotWithShape="1">
          <a:blip r:embed="rId3"/>
          <a:srcRect t="7786" b="7786"/>
          <a:stretch/>
        </p:blipFill>
        <p:spPr>
          <a:xfrm>
            <a:off x="0" y="0"/>
            <a:ext cx="12192000" cy="6858000"/>
          </a:xfrm>
        </p:spPr>
      </p:pic>
      <p:sp>
        <p:nvSpPr>
          <p:cNvPr id="4" name="Segnaposto numero diapositiva 3">
            <a:extLst>
              <a:ext uri="{FF2B5EF4-FFF2-40B4-BE49-F238E27FC236}">
                <a16:creationId xmlns:a16="http://schemas.microsoft.com/office/drawing/2014/main" id="{7C69B0A8-3FC3-DA07-7D53-9D321331C9A2}"/>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35</a:t>
            </a:fld>
            <a:endParaRPr lang="de-DE" dirty="0"/>
          </a:p>
        </p:txBody>
      </p:sp>
      <p:sp>
        <p:nvSpPr>
          <p:cNvPr id="7" name="CasellaDiTesto 6">
            <a:extLst>
              <a:ext uri="{FF2B5EF4-FFF2-40B4-BE49-F238E27FC236}">
                <a16:creationId xmlns:a16="http://schemas.microsoft.com/office/drawing/2014/main" id="{59B0809D-3A54-F9BC-5569-F571437DDCD1}"/>
              </a:ext>
            </a:extLst>
          </p:cNvPr>
          <p:cNvSpPr txBox="1"/>
          <p:nvPr/>
        </p:nvSpPr>
        <p:spPr>
          <a:xfrm>
            <a:off x="6318738" y="37149"/>
            <a:ext cx="5349047" cy="495000"/>
          </a:xfrm>
          <a:prstGeom prst="rect">
            <a:avLst/>
          </a:prstGeom>
          <a:noFill/>
        </p:spPr>
        <p:txBody>
          <a:bodyPr wrap="none" lIns="0" tIns="0" rIns="0" bIns="0" rtlCol="0" anchor="t">
            <a:noAutofit/>
          </a:bodyPr>
          <a:lstStyle/>
          <a:p>
            <a:pPr marL="342900" indent="-228600">
              <a:lnSpc>
                <a:spcPct val="110000"/>
              </a:lnSpc>
              <a:spcBef>
                <a:spcPts val="0"/>
              </a:spcBef>
            </a:pPr>
            <a:r>
              <a:rPr lang="en-US" sz="2400" i="1" kern="1000" spc="30" dirty="0">
                <a:solidFill>
                  <a:schemeClr val="bg1"/>
                </a:solidFill>
                <a:latin typeface="+mj-lt"/>
                <a:cs typeface="Franklin Gothic Book"/>
              </a:rPr>
              <a:t>First beam of the European XFEL (2017)</a:t>
            </a:r>
            <a:endParaRPr lang="it-CH" sz="2400" i="1" kern="1000" spc="30" dirty="0">
              <a:solidFill>
                <a:schemeClr val="bg1"/>
              </a:solidFill>
              <a:latin typeface="+mj-lt"/>
              <a:cs typeface="Franklin Gothic Book"/>
            </a:endParaRPr>
          </a:p>
        </p:txBody>
      </p:sp>
    </p:spTree>
    <p:extLst>
      <p:ext uri="{BB962C8B-B14F-4D97-AF65-F5344CB8AC3E}">
        <p14:creationId xmlns:p14="http://schemas.microsoft.com/office/powerpoint/2010/main" val="20177472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236DFA9-020E-73B7-7336-B02ED8A5AB82}"/>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36</a:t>
            </a:fld>
            <a:endParaRPr lang="de-DE" dirty="0"/>
          </a:p>
        </p:txBody>
      </p:sp>
      <p:sp>
        <p:nvSpPr>
          <p:cNvPr id="5" name="Rettangolo 4">
            <a:extLst>
              <a:ext uri="{FF2B5EF4-FFF2-40B4-BE49-F238E27FC236}">
                <a16:creationId xmlns:a16="http://schemas.microsoft.com/office/drawing/2014/main" id="{83391EF4-9430-9107-87AB-945DFDF815C1}"/>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6" name="CasellaDiTesto 5">
            <a:extLst>
              <a:ext uri="{FF2B5EF4-FFF2-40B4-BE49-F238E27FC236}">
                <a16:creationId xmlns:a16="http://schemas.microsoft.com/office/drawing/2014/main" id="{CD097D03-133E-AA8C-1629-FDD90565F564}"/>
              </a:ext>
            </a:extLst>
          </p:cNvPr>
          <p:cNvSpPr txBox="1"/>
          <p:nvPr/>
        </p:nvSpPr>
        <p:spPr>
          <a:xfrm>
            <a:off x="4798419" y="1134000"/>
            <a:ext cx="2565000" cy="585000"/>
          </a:xfrm>
          <a:prstGeom prst="rect">
            <a:avLst/>
          </a:prstGeom>
          <a:noFill/>
        </p:spPr>
        <p:txBody>
          <a:bodyPr wrap="square" lIns="0" tIns="0" rIns="0" bIns="0" rtlCol="0" anchor="t">
            <a:noAutofit/>
          </a:bodyPr>
          <a:lstStyle/>
          <a:p>
            <a:pPr marL="342900" indent="-228600">
              <a:lnSpc>
                <a:spcPct val="110000"/>
              </a:lnSpc>
              <a:spcBef>
                <a:spcPts val="0"/>
              </a:spcBef>
            </a:pPr>
            <a:r>
              <a:rPr lang="en-US" sz="4000" b="1" kern="1000" spc="30" dirty="0" err="1">
                <a:latin typeface="+mj-lt"/>
                <a:cs typeface="Franklin Gothic Book"/>
              </a:rPr>
              <a:t>EuXFEL</a:t>
            </a:r>
            <a:endParaRPr lang="it-CH" sz="4000" b="1" kern="1000" spc="30" dirty="0">
              <a:latin typeface="+mj-lt"/>
              <a:cs typeface="Franklin Gothic Book"/>
            </a:endParaRPr>
          </a:p>
        </p:txBody>
      </p:sp>
      <p:sp>
        <p:nvSpPr>
          <p:cNvPr id="7" name="Freccia in giù 6">
            <a:extLst>
              <a:ext uri="{FF2B5EF4-FFF2-40B4-BE49-F238E27FC236}">
                <a16:creationId xmlns:a16="http://schemas.microsoft.com/office/drawing/2014/main" id="{A26067EB-863A-9A44-7D2C-1D188C2FD71C}"/>
              </a:ext>
            </a:extLst>
          </p:cNvPr>
          <p:cNvSpPr/>
          <p:nvPr/>
        </p:nvSpPr>
        <p:spPr bwMode="auto">
          <a:xfrm>
            <a:off x="5855919" y="1989000"/>
            <a:ext cx="450000" cy="765000"/>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 name="CasellaDiTesto 7">
            <a:extLst>
              <a:ext uri="{FF2B5EF4-FFF2-40B4-BE49-F238E27FC236}">
                <a16:creationId xmlns:a16="http://schemas.microsoft.com/office/drawing/2014/main" id="{2086EC22-F47A-1647-915B-22C1A8B8E429}"/>
              </a:ext>
            </a:extLst>
          </p:cNvPr>
          <p:cNvSpPr txBox="1"/>
          <p:nvPr/>
        </p:nvSpPr>
        <p:spPr>
          <a:xfrm>
            <a:off x="0" y="2844000"/>
            <a:ext cx="12161838" cy="5850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4000" b="1" kern="1000" spc="30" dirty="0">
                <a:latin typeface="+mj-lt"/>
                <a:cs typeface="Franklin Gothic Book"/>
              </a:rPr>
              <a:t>Great scientific opportunities</a:t>
            </a:r>
            <a:endParaRPr lang="it-CH" sz="4000" b="1" kern="1000" spc="30" dirty="0">
              <a:latin typeface="+mj-lt"/>
              <a:cs typeface="Franklin Gothic Book"/>
            </a:endParaRPr>
          </a:p>
        </p:txBody>
      </p:sp>
      <p:sp>
        <p:nvSpPr>
          <p:cNvPr id="9" name="Freccia in giù 8">
            <a:extLst>
              <a:ext uri="{FF2B5EF4-FFF2-40B4-BE49-F238E27FC236}">
                <a16:creationId xmlns:a16="http://schemas.microsoft.com/office/drawing/2014/main" id="{2925ED87-A00E-362A-FDF2-40F280A80D0C}"/>
              </a:ext>
            </a:extLst>
          </p:cNvPr>
          <p:cNvSpPr/>
          <p:nvPr/>
        </p:nvSpPr>
        <p:spPr bwMode="auto">
          <a:xfrm>
            <a:off x="5855919" y="3789000"/>
            <a:ext cx="450000" cy="765000"/>
          </a:xfrm>
          <a:prstGeom prst="down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0" name="CasellaDiTesto 9">
            <a:extLst>
              <a:ext uri="{FF2B5EF4-FFF2-40B4-BE49-F238E27FC236}">
                <a16:creationId xmlns:a16="http://schemas.microsoft.com/office/drawing/2014/main" id="{062DA789-AD4D-7442-DA0B-BE00997B4308}"/>
              </a:ext>
            </a:extLst>
          </p:cNvPr>
          <p:cNvSpPr txBox="1"/>
          <p:nvPr/>
        </p:nvSpPr>
        <p:spPr>
          <a:xfrm>
            <a:off x="-5919" y="4914000"/>
            <a:ext cx="12161838" cy="5850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4000" b="1" kern="1000" spc="30" dirty="0">
                <a:latin typeface="+mj-lt"/>
                <a:cs typeface="Franklin Gothic Book"/>
              </a:rPr>
              <a:t>Big challenges for the detector system</a:t>
            </a:r>
            <a:endParaRPr lang="it-CH" sz="4000" b="1" kern="1000" spc="30" dirty="0">
              <a:latin typeface="+mj-lt"/>
              <a:cs typeface="Franklin Gothic Book"/>
            </a:endParaRPr>
          </a:p>
        </p:txBody>
      </p:sp>
    </p:spTree>
    <p:extLst>
      <p:ext uri="{BB962C8B-B14F-4D97-AF65-F5344CB8AC3E}">
        <p14:creationId xmlns:p14="http://schemas.microsoft.com/office/powerpoint/2010/main" val="60583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184ADDA-B664-8894-94E0-D0D3B71166E4}"/>
              </a:ext>
            </a:extLst>
          </p:cNvPr>
          <p:cNvSpPr>
            <a:spLocks noGrp="1"/>
          </p:cNvSpPr>
          <p:nvPr>
            <p:ph type="title"/>
          </p:nvPr>
        </p:nvSpPr>
        <p:spPr/>
        <p:txBody>
          <a:bodyPr/>
          <a:lstStyle/>
          <a:p>
            <a:r>
              <a:rPr lang="en-US" dirty="0" err="1"/>
              <a:t>EuXFEL</a:t>
            </a:r>
            <a:r>
              <a:rPr lang="en-US" dirty="0"/>
              <a:t> call</a:t>
            </a:r>
            <a:endParaRPr lang="it-CH" dirty="0"/>
          </a:p>
        </p:txBody>
      </p:sp>
      <p:sp>
        <p:nvSpPr>
          <p:cNvPr id="4" name="Segnaposto numero diapositiva 3">
            <a:extLst>
              <a:ext uri="{FF2B5EF4-FFF2-40B4-BE49-F238E27FC236}">
                <a16:creationId xmlns:a16="http://schemas.microsoft.com/office/drawing/2014/main" id="{B1A3D64B-F390-7446-94AD-461365038554}"/>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37</a:t>
            </a:fld>
            <a:endParaRPr lang="de-DE" dirty="0"/>
          </a:p>
        </p:txBody>
      </p:sp>
      <p:sp>
        <p:nvSpPr>
          <p:cNvPr id="10" name="CasellaDiTesto 9">
            <a:extLst>
              <a:ext uri="{FF2B5EF4-FFF2-40B4-BE49-F238E27FC236}">
                <a16:creationId xmlns:a16="http://schemas.microsoft.com/office/drawing/2014/main" id="{200229A6-225B-E800-C04E-07D0E2F16543}"/>
              </a:ext>
            </a:extLst>
          </p:cNvPr>
          <p:cNvSpPr txBox="1"/>
          <p:nvPr/>
        </p:nvSpPr>
        <p:spPr>
          <a:xfrm>
            <a:off x="1265919" y="1449000"/>
            <a:ext cx="10575000" cy="2070000"/>
          </a:xfrm>
          <a:prstGeom prst="rect">
            <a:avLst/>
          </a:prstGeom>
          <a:noFill/>
        </p:spPr>
        <p:txBody>
          <a:bodyPr wrap="square" lIns="0" tIns="0" rIns="0" bIns="0" rtlCol="0" anchor="t">
            <a:noAutofit/>
          </a:bodyPr>
          <a:lstStyle/>
          <a:p>
            <a:pPr marL="342900" indent="-228600">
              <a:lnSpc>
                <a:spcPct val="110000"/>
              </a:lnSpc>
              <a:spcBef>
                <a:spcPts val="0"/>
              </a:spcBef>
            </a:pPr>
            <a:r>
              <a:rPr lang="en-US" sz="2800" kern="1000" spc="30" dirty="0">
                <a:latin typeface="+mj-lt"/>
                <a:cs typeface="Franklin Gothic Book"/>
              </a:rPr>
              <a:t>2006: the European X-ray Free Electron Laser launched a call to</a:t>
            </a:r>
          </a:p>
          <a:p>
            <a:pPr marL="342900" indent="-228600">
              <a:lnSpc>
                <a:spcPct val="110000"/>
              </a:lnSpc>
              <a:spcBef>
                <a:spcPts val="0"/>
              </a:spcBef>
            </a:pPr>
            <a:r>
              <a:rPr lang="en-US" sz="2800" kern="1000" spc="30" dirty="0">
                <a:latin typeface="+mj-lt"/>
                <a:cs typeface="Franklin Gothic Book"/>
              </a:rPr>
              <a:t>develop new detectors capable to cope with the unique features</a:t>
            </a:r>
          </a:p>
          <a:p>
            <a:pPr marL="342900" indent="-228600">
              <a:lnSpc>
                <a:spcPct val="110000"/>
              </a:lnSpc>
              <a:spcBef>
                <a:spcPts val="0"/>
              </a:spcBef>
            </a:pPr>
            <a:r>
              <a:rPr lang="en-US" sz="2800" kern="1000" spc="30" dirty="0">
                <a:latin typeface="+mj-lt"/>
                <a:cs typeface="Franklin Gothic Book"/>
              </a:rPr>
              <a:t>of this new machine…</a:t>
            </a:r>
            <a:endParaRPr lang="it-CH" sz="2800" kern="1000" spc="30" dirty="0">
              <a:latin typeface="+mj-lt"/>
              <a:cs typeface="Franklin Gothic Book"/>
            </a:endParaRPr>
          </a:p>
        </p:txBody>
      </p:sp>
    </p:spTree>
    <p:extLst>
      <p:ext uri="{BB962C8B-B14F-4D97-AF65-F5344CB8AC3E}">
        <p14:creationId xmlns:p14="http://schemas.microsoft.com/office/powerpoint/2010/main" val="21533330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DDAF487-4EE9-ED20-F47B-5D8672E5C03D}"/>
              </a:ext>
            </a:extLst>
          </p:cNvPr>
          <p:cNvSpPr>
            <a:spLocks noGrp="1"/>
          </p:cNvSpPr>
          <p:nvPr>
            <p:ph type="title"/>
          </p:nvPr>
        </p:nvSpPr>
        <p:spPr/>
        <p:txBody>
          <a:bodyPr/>
          <a:lstStyle/>
          <a:p>
            <a:r>
              <a:rPr lang="en-US" dirty="0"/>
              <a:t>3 consortia </a:t>
            </a:r>
            <a:endParaRPr lang="it-CH" dirty="0"/>
          </a:p>
        </p:txBody>
      </p:sp>
      <p:sp>
        <p:nvSpPr>
          <p:cNvPr id="4" name="Segnaposto numero diapositiva 3">
            <a:extLst>
              <a:ext uri="{FF2B5EF4-FFF2-40B4-BE49-F238E27FC236}">
                <a16:creationId xmlns:a16="http://schemas.microsoft.com/office/drawing/2014/main" id="{23FA406E-C99F-0EC8-A0B4-9F31E0E6363D}"/>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38</a:t>
            </a:fld>
            <a:endParaRPr lang="de-DE" dirty="0"/>
          </a:p>
        </p:txBody>
      </p:sp>
      <p:sp>
        <p:nvSpPr>
          <p:cNvPr id="5" name="Rettangolo 4">
            <a:extLst>
              <a:ext uri="{FF2B5EF4-FFF2-40B4-BE49-F238E27FC236}">
                <a16:creationId xmlns:a16="http://schemas.microsoft.com/office/drawing/2014/main" id="{C3D0C0F4-92FD-430F-0A0B-39CC28C3B851}"/>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8" name="Immagine 7">
            <a:extLst>
              <a:ext uri="{FF2B5EF4-FFF2-40B4-BE49-F238E27FC236}">
                <a16:creationId xmlns:a16="http://schemas.microsoft.com/office/drawing/2014/main" id="{71F8705D-B9D6-CB4A-061A-15608F3D78B3}"/>
              </a:ext>
            </a:extLst>
          </p:cNvPr>
          <p:cNvPicPr>
            <a:picLocks noChangeAspect="1"/>
          </p:cNvPicPr>
          <p:nvPr/>
        </p:nvPicPr>
        <p:blipFill>
          <a:blip r:embed="rId3"/>
          <a:stretch>
            <a:fillRect/>
          </a:stretch>
        </p:blipFill>
        <p:spPr>
          <a:xfrm>
            <a:off x="4494934" y="1494000"/>
            <a:ext cx="3181350" cy="1438275"/>
          </a:xfrm>
          <a:prstGeom prst="rect">
            <a:avLst/>
          </a:prstGeom>
        </p:spPr>
      </p:pic>
      <p:pic>
        <p:nvPicPr>
          <p:cNvPr id="9" name="Picture 3">
            <a:extLst>
              <a:ext uri="{FF2B5EF4-FFF2-40B4-BE49-F238E27FC236}">
                <a16:creationId xmlns:a16="http://schemas.microsoft.com/office/drawing/2014/main" id="{CD5C2FEF-7B0A-90B6-01BF-1DF04C8AA5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919" y="3789000"/>
            <a:ext cx="2446032" cy="181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magine 11">
            <a:extLst>
              <a:ext uri="{FF2B5EF4-FFF2-40B4-BE49-F238E27FC236}">
                <a16:creationId xmlns:a16="http://schemas.microsoft.com/office/drawing/2014/main" id="{9FFDBCE8-A0BF-2B5A-D05C-3CA4A99D9E7A}"/>
              </a:ext>
            </a:extLst>
          </p:cNvPr>
          <p:cNvPicPr>
            <a:picLocks noChangeAspect="1"/>
          </p:cNvPicPr>
          <p:nvPr/>
        </p:nvPicPr>
        <p:blipFill rotWithShape="1">
          <a:blip r:embed="rId5"/>
          <a:srcRect l="1" r="77790"/>
          <a:stretch/>
        </p:blipFill>
        <p:spPr>
          <a:xfrm>
            <a:off x="1754320" y="3571800"/>
            <a:ext cx="2301600" cy="2247900"/>
          </a:xfrm>
          <a:prstGeom prst="rect">
            <a:avLst/>
          </a:prstGeom>
        </p:spPr>
      </p:pic>
      <p:sp>
        <p:nvSpPr>
          <p:cNvPr id="13" name="CasellaDiTesto 12">
            <a:extLst>
              <a:ext uri="{FF2B5EF4-FFF2-40B4-BE49-F238E27FC236}">
                <a16:creationId xmlns:a16="http://schemas.microsoft.com/office/drawing/2014/main" id="{84F518FB-0DE2-FF6F-D371-830EE08BAA1A}"/>
              </a:ext>
            </a:extLst>
          </p:cNvPr>
          <p:cNvSpPr txBox="1"/>
          <p:nvPr/>
        </p:nvSpPr>
        <p:spPr>
          <a:xfrm>
            <a:off x="3994886" y="3571800"/>
            <a:ext cx="1350000" cy="914400"/>
          </a:xfrm>
          <a:prstGeom prst="rect">
            <a:avLst/>
          </a:prstGeom>
          <a:noFill/>
        </p:spPr>
        <p:txBody>
          <a:bodyPr wrap="none" lIns="0" tIns="0" rIns="0" bIns="0" rtlCol="0" anchor="t">
            <a:noAutofit/>
          </a:bodyPr>
          <a:lstStyle/>
          <a:p>
            <a:pPr marL="342900" indent="-228600">
              <a:lnSpc>
                <a:spcPct val="110000"/>
              </a:lnSpc>
              <a:spcBef>
                <a:spcPts val="0"/>
              </a:spcBef>
            </a:pPr>
            <a:r>
              <a:rPr lang="en-US" sz="6000" b="1" kern="1000" spc="30" dirty="0">
                <a:solidFill>
                  <a:schemeClr val="accent5">
                    <a:lumMod val="75000"/>
                  </a:schemeClr>
                </a:solidFill>
                <a:latin typeface="+mn-lt"/>
                <a:cs typeface="Franklin Gothic Book"/>
              </a:rPr>
              <a:t>LPD</a:t>
            </a:r>
            <a:endParaRPr lang="it-CH" sz="6000" b="1" kern="1000" spc="30" dirty="0">
              <a:solidFill>
                <a:schemeClr val="accent5">
                  <a:lumMod val="75000"/>
                </a:schemeClr>
              </a:solidFill>
              <a:latin typeface="+mn-lt"/>
              <a:cs typeface="Franklin Gothic Book"/>
            </a:endParaRPr>
          </a:p>
        </p:txBody>
      </p:sp>
      <p:sp>
        <p:nvSpPr>
          <p:cNvPr id="14" name="Rettangolo con angoli arrotondati 13">
            <a:extLst>
              <a:ext uri="{FF2B5EF4-FFF2-40B4-BE49-F238E27FC236}">
                <a16:creationId xmlns:a16="http://schemas.microsoft.com/office/drawing/2014/main" id="{7A41C3B5-0621-93FB-415E-8565858CD622}"/>
              </a:ext>
            </a:extLst>
          </p:cNvPr>
          <p:cNvSpPr/>
          <p:nvPr/>
        </p:nvSpPr>
        <p:spPr bwMode="auto">
          <a:xfrm>
            <a:off x="3920919" y="1268999"/>
            <a:ext cx="4185000" cy="1813500"/>
          </a:xfrm>
          <a:prstGeom prst="roundRect">
            <a:avLst/>
          </a:pr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0" name="CasellaDiTesto 9">
            <a:extLst>
              <a:ext uri="{FF2B5EF4-FFF2-40B4-BE49-F238E27FC236}">
                <a16:creationId xmlns:a16="http://schemas.microsoft.com/office/drawing/2014/main" id="{FF902EAF-8566-982B-45BF-2C99B8303971}"/>
              </a:ext>
            </a:extLst>
          </p:cNvPr>
          <p:cNvSpPr txBox="1"/>
          <p:nvPr/>
        </p:nvSpPr>
        <p:spPr>
          <a:xfrm>
            <a:off x="3904887" y="5079600"/>
            <a:ext cx="2446032" cy="914400"/>
          </a:xfrm>
          <a:prstGeom prst="rect">
            <a:avLst/>
          </a:prstGeom>
          <a:noFill/>
        </p:spPr>
        <p:txBody>
          <a:bodyPr wrap="none" lIns="0" tIns="0" rIns="0" bIns="0" rtlCol="0" anchor="t">
            <a:noAutofit/>
          </a:bodyPr>
          <a:lstStyle/>
          <a:p>
            <a:pPr marL="342900" indent="-228600">
              <a:lnSpc>
                <a:spcPct val="110000"/>
              </a:lnSpc>
              <a:spcBef>
                <a:spcPts val="0"/>
              </a:spcBef>
            </a:pPr>
            <a:r>
              <a:rPr lang="en-US" sz="2000" b="1" kern="1000" spc="30" dirty="0">
                <a:solidFill>
                  <a:schemeClr val="accent5">
                    <a:lumMod val="75000"/>
                  </a:schemeClr>
                </a:solidFill>
                <a:latin typeface="+mn-lt"/>
                <a:cs typeface="Franklin Gothic Book"/>
              </a:rPr>
              <a:t>Science &amp; Technology</a:t>
            </a:r>
          </a:p>
          <a:p>
            <a:pPr marL="342900" indent="-228600">
              <a:lnSpc>
                <a:spcPct val="110000"/>
              </a:lnSpc>
              <a:spcBef>
                <a:spcPts val="0"/>
              </a:spcBef>
            </a:pPr>
            <a:r>
              <a:rPr lang="en-US" sz="2000" kern="1000" spc="30" dirty="0">
                <a:solidFill>
                  <a:schemeClr val="accent5">
                    <a:lumMod val="75000"/>
                  </a:schemeClr>
                </a:solidFill>
                <a:latin typeface="+mn-lt"/>
                <a:cs typeface="Franklin Gothic Book"/>
              </a:rPr>
              <a:t>Facilities Council</a:t>
            </a:r>
            <a:endParaRPr lang="it-CH" sz="2000" kern="1000" spc="30" dirty="0">
              <a:solidFill>
                <a:schemeClr val="accent5">
                  <a:lumMod val="75000"/>
                </a:schemeClr>
              </a:solidFill>
              <a:latin typeface="+mn-lt"/>
              <a:cs typeface="Franklin Gothic Book"/>
            </a:endParaRPr>
          </a:p>
        </p:txBody>
      </p:sp>
    </p:spTree>
    <p:extLst>
      <p:ext uri="{BB962C8B-B14F-4D97-AF65-F5344CB8AC3E}">
        <p14:creationId xmlns:p14="http://schemas.microsoft.com/office/powerpoint/2010/main" val="6489539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78C5BFA-7FBA-9EFF-04F3-1950D78BF6D0}"/>
              </a:ext>
            </a:extLst>
          </p:cNvPr>
          <p:cNvSpPr>
            <a:spLocks noGrp="1"/>
          </p:cNvSpPr>
          <p:nvPr>
            <p:ph type="title"/>
          </p:nvPr>
        </p:nvSpPr>
        <p:spPr/>
        <p:txBody>
          <a:bodyPr/>
          <a:lstStyle/>
          <a:p>
            <a:r>
              <a:rPr lang="en-US" dirty="0"/>
              <a:t>The AGIPD collaboration</a:t>
            </a:r>
            <a:endParaRPr lang="it-CH" dirty="0"/>
          </a:p>
        </p:txBody>
      </p:sp>
      <p:sp>
        <p:nvSpPr>
          <p:cNvPr id="4" name="Segnaposto numero diapositiva 3">
            <a:extLst>
              <a:ext uri="{FF2B5EF4-FFF2-40B4-BE49-F238E27FC236}">
                <a16:creationId xmlns:a16="http://schemas.microsoft.com/office/drawing/2014/main" id="{F00445B0-AA4C-EC68-22E7-9B59B95265B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39</a:t>
            </a:fld>
            <a:endParaRPr lang="de-DE" dirty="0"/>
          </a:p>
        </p:txBody>
      </p:sp>
      <p:pic>
        <p:nvPicPr>
          <p:cNvPr id="5" name="Immagine 4">
            <a:extLst>
              <a:ext uri="{FF2B5EF4-FFF2-40B4-BE49-F238E27FC236}">
                <a16:creationId xmlns:a16="http://schemas.microsoft.com/office/drawing/2014/main" id="{31D69A75-88CB-F839-0222-E3DBC3784059}"/>
              </a:ext>
            </a:extLst>
          </p:cNvPr>
          <p:cNvPicPr>
            <a:picLocks noChangeAspect="1"/>
          </p:cNvPicPr>
          <p:nvPr/>
        </p:nvPicPr>
        <p:blipFill>
          <a:blip r:embed="rId3"/>
          <a:stretch>
            <a:fillRect/>
          </a:stretch>
        </p:blipFill>
        <p:spPr>
          <a:xfrm>
            <a:off x="1362544" y="1594986"/>
            <a:ext cx="1766523" cy="1766523"/>
          </a:xfrm>
          <a:prstGeom prst="rect">
            <a:avLst/>
          </a:prstGeom>
        </p:spPr>
      </p:pic>
      <p:pic>
        <p:nvPicPr>
          <p:cNvPr id="6" name="Immagine 5">
            <a:extLst>
              <a:ext uri="{FF2B5EF4-FFF2-40B4-BE49-F238E27FC236}">
                <a16:creationId xmlns:a16="http://schemas.microsoft.com/office/drawing/2014/main" id="{4D65132E-053A-5DBC-F318-1AB17A198C6D}"/>
              </a:ext>
            </a:extLst>
          </p:cNvPr>
          <p:cNvPicPr>
            <a:picLocks noChangeAspect="1"/>
          </p:cNvPicPr>
          <p:nvPr/>
        </p:nvPicPr>
        <p:blipFill>
          <a:blip r:embed="rId4"/>
          <a:stretch>
            <a:fillRect/>
          </a:stretch>
        </p:blipFill>
        <p:spPr>
          <a:xfrm>
            <a:off x="6879238" y="1562390"/>
            <a:ext cx="4198115" cy="1766465"/>
          </a:xfrm>
          <a:prstGeom prst="rect">
            <a:avLst/>
          </a:prstGeom>
        </p:spPr>
      </p:pic>
      <p:pic>
        <p:nvPicPr>
          <p:cNvPr id="7" name="Immagine 6">
            <a:extLst>
              <a:ext uri="{FF2B5EF4-FFF2-40B4-BE49-F238E27FC236}">
                <a16:creationId xmlns:a16="http://schemas.microsoft.com/office/drawing/2014/main" id="{1FFCEEE1-207C-468F-4B74-9F0D4918EC8C}"/>
              </a:ext>
            </a:extLst>
          </p:cNvPr>
          <p:cNvPicPr>
            <a:picLocks/>
          </p:cNvPicPr>
          <p:nvPr/>
        </p:nvPicPr>
        <p:blipFill>
          <a:blip r:embed="rId5"/>
          <a:stretch>
            <a:fillRect/>
          </a:stretch>
        </p:blipFill>
        <p:spPr>
          <a:xfrm>
            <a:off x="6879237" y="3921580"/>
            <a:ext cx="4198115" cy="1342990"/>
          </a:xfrm>
          <a:prstGeom prst="rect">
            <a:avLst/>
          </a:prstGeom>
        </p:spPr>
      </p:pic>
      <p:pic>
        <p:nvPicPr>
          <p:cNvPr id="8" name="Immagine 7">
            <a:extLst>
              <a:ext uri="{FF2B5EF4-FFF2-40B4-BE49-F238E27FC236}">
                <a16:creationId xmlns:a16="http://schemas.microsoft.com/office/drawing/2014/main" id="{77061E9E-C3D2-3CBA-1F86-A375451172CD}"/>
              </a:ext>
            </a:extLst>
          </p:cNvPr>
          <p:cNvPicPr>
            <a:picLocks/>
          </p:cNvPicPr>
          <p:nvPr/>
        </p:nvPicPr>
        <p:blipFill>
          <a:blip r:embed="rId6"/>
          <a:stretch>
            <a:fillRect/>
          </a:stretch>
        </p:blipFill>
        <p:spPr>
          <a:xfrm>
            <a:off x="1542420" y="3921580"/>
            <a:ext cx="4197222" cy="1341434"/>
          </a:xfrm>
          <a:prstGeom prst="rect">
            <a:avLst/>
          </a:prstGeom>
        </p:spPr>
      </p:pic>
      <p:sp>
        <p:nvSpPr>
          <p:cNvPr id="9" name="CasellaDiTesto 8">
            <a:extLst>
              <a:ext uri="{FF2B5EF4-FFF2-40B4-BE49-F238E27FC236}">
                <a16:creationId xmlns:a16="http://schemas.microsoft.com/office/drawing/2014/main" id="{12D58AEA-9303-B82A-F436-3C74F470882D}"/>
              </a:ext>
            </a:extLst>
          </p:cNvPr>
          <p:cNvSpPr txBox="1"/>
          <p:nvPr/>
        </p:nvSpPr>
        <p:spPr>
          <a:xfrm>
            <a:off x="3129067" y="1764000"/>
            <a:ext cx="2153535" cy="1341434"/>
          </a:xfrm>
          <a:prstGeom prst="rect">
            <a:avLst/>
          </a:prstGeom>
          <a:noFill/>
        </p:spPr>
        <p:txBody>
          <a:bodyPr wrap="square" lIns="0" tIns="0" rIns="0" bIns="0" rtlCol="0">
            <a:noAutofit/>
          </a:bodyPr>
          <a:ls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lnSpc>
                <a:spcPct val="110000"/>
              </a:lnSpc>
              <a:spcBef>
                <a:spcPts val="0"/>
              </a:spcBef>
            </a:pPr>
            <a:r>
              <a:rPr lang="en-US" sz="2800" b="1" kern="1000" spc="30" dirty="0" err="1">
                <a:solidFill>
                  <a:srgbClr val="0070C0"/>
                </a:solidFill>
                <a:latin typeface="+mn-lt"/>
                <a:cs typeface="Franklin Gothic Book"/>
              </a:rPr>
              <a:t>Deutsches</a:t>
            </a:r>
            <a:r>
              <a:rPr lang="en-US" sz="2800" b="1" kern="1000" spc="30" dirty="0">
                <a:solidFill>
                  <a:srgbClr val="0070C0"/>
                </a:solidFill>
                <a:latin typeface="+mn-lt"/>
                <a:cs typeface="Franklin Gothic Book"/>
              </a:rPr>
              <a:t> </a:t>
            </a:r>
          </a:p>
          <a:p>
            <a:pPr>
              <a:lnSpc>
                <a:spcPct val="110000"/>
              </a:lnSpc>
              <a:spcBef>
                <a:spcPts val="0"/>
              </a:spcBef>
            </a:pPr>
            <a:r>
              <a:rPr lang="en-US" sz="2800" b="1" kern="1000" spc="30" dirty="0" err="1">
                <a:solidFill>
                  <a:srgbClr val="0070C0"/>
                </a:solidFill>
                <a:latin typeface="+mn-lt"/>
                <a:cs typeface="Franklin Gothic Book"/>
              </a:rPr>
              <a:t>Elektronen</a:t>
            </a:r>
            <a:endParaRPr lang="en-US" sz="2800" b="1" kern="1000" spc="30" dirty="0">
              <a:solidFill>
                <a:srgbClr val="0070C0"/>
              </a:solidFill>
              <a:latin typeface="+mn-lt"/>
              <a:cs typeface="Franklin Gothic Book"/>
            </a:endParaRPr>
          </a:p>
          <a:p>
            <a:pPr>
              <a:lnSpc>
                <a:spcPct val="110000"/>
              </a:lnSpc>
              <a:spcBef>
                <a:spcPts val="0"/>
              </a:spcBef>
            </a:pPr>
            <a:r>
              <a:rPr lang="en-US" sz="2800" b="1" kern="1000" spc="30" dirty="0">
                <a:solidFill>
                  <a:srgbClr val="0070C0"/>
                </a:solidFill>
                <a:latin typeface="+mn-lt"/>
                <a:cs typeface="Franklin Gothic Book"/>
              </a:rPr>
              <a:t>Synchrotron</a:t>
            </a:r>
            <a:endParaRPr lang="it-IT" sz="2800" b="1" kern="1000" spc="30" dirty="0" err="1">
              <a:solidFill>
                <a:srgbClr val="0070C0"/>
              </a:solidFill>
              <a:latin typeface="+mn-lt"/>
              <a:cs typeface="Franklin Gothic Book"/>
            </a:endParaRPr>
          </a:p>
        </p:txBody>
      </p:sp>
      <p:sp>
        <p:nvSpPr>
          <p:cNvPr id="10" name="Rettangolo 9">
            <a:extLst>
              <a:ext uri="{FF2B5EF4-FFF2-40B4-BE49-F238E27FC236}">
                <a16:creationId xmlns:a16="http://schemas.microsoft.com/office/drawing/2014/main" id="{9605491A-9293-8AE4-F3B7-E7BECA1E8084}"/>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grpSp>
        <p:nvGrpSpPr>
          <p:cNvPr id="13" name="Gruppo 12">
            <a:extLst>
              <a:ext uri="{FF2B5EF4-FFF2-40B4-BE49-F238E27FC236}">
                <a16:creationId xmlns:a16="http://schemas.microsoft.com/office/drawing/2014/main" id="{1DACEFB0-B185-C664-1B2D-F0BB6077A99B}"/>
              </a:ext>
            </a:extLst>
          </p:cNvPr>
          <p:cNvGrpSpPr/>
          <p:nvPr/>
        </p:nvGrpSpPr>
        <p:grpSpPr>
          <a:xfrm>
            <a:off x="1040919" y="5949000"/>
            <a:ext cx="10227894" cy="540000"/>
            <a:chOff x="1040919" y="5949000"/>
            <a:chExt cx="10227894" cy="540000"/>
          </a:xfrm>
        </p:grpSpPr>
        <p:sp>
          <p:nvSpPr>
            <p:cNvPr id="11" name="Freccia a destra 10">
              <a:extLst>
                <a:ext uri="{FF2B5EF4-FFF2-40B4-BE49-F238E27FC236}">
                  <a16:creationId xmlns:a16="http://schemas.microsoft.com/office/drawing/2014/main" id="{7BBE1D45-24AE-CD12-AC2F-C0164F8E36CF}"/>
                </a:ext>
              </a:extLst>
            </p:cNvPr>
            <p:cNvSpPr/>
            <p:nvPr/>
          </p:nvSpPr>
          <p:spPr bwMode="auto">
            <a:xfrm>
              <a:off x="1040919" y="5949000"/>
              <a:ext cx="630001" cy="54000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800" b="0" i="0" u="none" strike="noStrike" cap="none" normalizeH="0" baseline="0">
                <a:ln>
                  <a:noFill/>
                </a:ln>
                <a:solidFill>
                  <a:schemeClr val="tx1"/>
                </a:solidFill>
                <a:effectLst/>
                <a:latin typeface="Times" charset="0"/>
              </a:endParaRPr>
            </a:p>
          </p:txBody>
        </p:sp>
        <p:sp>
          <p:nvSpPr>
            <p:cNvPr id="12" name="CasellaDiTesto 11">
              <a:extLst>
                <a:ext uri="{FF2B5EF4-FFF2-40B4-BE49-F238E27FC236}">
                  <a16:creationId xmlns:a16="http://schemas.microsoft.com/office/drawing/2014/main" id="{1ED4EF9C-037E-A5FE-472A-9B7716557A90}"/>
                </a:ext>
              </a:extLst>
            </p:cNvPr>
            <p:cNvSpPr txBox="1"/>
            <p:nvPr/>
          </p:nvSpPr>
          <p:spPr>
            <a:xfrm>
              <a:off x="1844295" y="5964750"/>
              <a:ext cx="9424518" cy="508500"/>
            </a:xfrm>
            <a:prstGeom prst="rect">
              <a:avLst/>
            </a:prstGeom>
            <a:noFill/>
          </p:spPr>
          <p:txBody>
            <a:bodyPr wrap="square" lIns="0" tIns="0" rIns="0" bIns="0" rtlCol="0" anchor="t">
              <a:noAutofit/>
            </a:bodyPr>
            <a:lstStyle/>
            <a:p>
              <a:pPr marL="342900" indent="-228600">
                <a:lnSpc>
                  <a:spcPct val="110000"/>
                </a:lnSpc>
                <a:spcBef>
                  <a:spcPts val="0"/>
                </a:spcBef>
              </a:pPr>
              <a:r>
                <a:rPr lang="en-US" sz="2800" b="1" kern="1000" spc="30" dirty="0">
                  <a:latin typeface="+mj-lt"/>
                  <a:cs typeface="Franklin Gothic Book"/>
                </a:rPr>
                <a:t>Put together different ideas and competences</a:t>
              </a:r>
              <a:endParaRPr lang="it-CH" sz="2800" b="1" kern="1000" spc="30" dirty="0">
                <a:latin typeface="+mj-lt"/>
                <a:cs typeface="Franklin Gothic Book"/>
              </a:endParaRPr>
            </a:p>
          </p:txBody>
        </p:sp>
      </p:grpSp>
    </p:spTree>
    <p:extLst>
      <p:ext uri="{BB962C8B-B14F-4D97-AF65-F5344CB8AC3E}">
        <p14:creationId xmlns:p14="http://schemas.microsoft.com/office/powerpoint/2010/main" val="14670248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E700455-71AC-0B6B-D47E-E689F6787043}"/>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4</a:t>
            </a:fld>
            <a:endParaRPr lang="de-DE" dirty="0"/>
          </a:p>
        </p:txBody>
      </p:sp>
      <p:sp>
        <p:nvSpPr>
          <p:cNvPr id="5" name="Rettangolo 4">
            <a:extLst>
              <a:ext uri="{FF2B5EF4-FFF2-40B4-BE49-F238E27FC236}">
                <a16:creationId xmlns:a16="http://schemas.microsoft.com/office/drawing/2014/main" id="{614C9673-D326-DD5C-7679-EE0A40C388AB}"/>
              </a:ext>
            </a:extLst>
          </p:cNvPr>
          <p:cNvSpPr/>
          <p:nvPr/>
        </p:nvSpPr>
        <p:spPr bwMode="auto">
          <a:xfrm>
            <a:off x="0" y="1242071"/>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7" name="CasellaDiTesto 6">
            <a:extLst>
              <a:ext uri="{FF2B5EF4-FFF2-40B4-BE49-F238E27FC236}">
                <a16:creationId xmlns:a16="http://schemas.microsoft.com/office/drawing/2014/main" id="{A573407E-BE79-B427-C52A-0068AC5CBFAB}"/>
              </a:ext>
            </a:extLst>
          </p:cNvPr>
          <p:cNvSpPr txBox="1"/>
          <p:nvPr/>
        </p:nvSpPr>
        <p:spPr>
          <a:xfrm>
            <a:off x="725919" y="2898035"/>
            <a:ext cx="10710000" cy="1061929"/>
          </a:xfrm>
          <a:prstGeom prst="rect">
            <a:avLst/>
          </a:prstGeom>
          <a:noFill/>
        </p:spPr>
        <p:txBody>
          <a:bodyPr wrap="square" lIns="0" tIns="0" rIns="0" bIns="0" rtlCol="0" anchor="t">
            <a:noAutofit/>
          </a:bodyPr>
          <a:lstStyle/>
          <a:p>
            <a:pPr marL="342900" indent="-228600" algn="ctr">
              <a:lnSpc>
                <a:spcPct val="110000"/>
              </a:lnSpc>
              <a:spcBef>
                <a:spcPts val="0"/>
              </a:spcBef>
            </a:pPr>
            <a:r>
              <a:rPr lang="en-US" sz="5400" kern="1000" spc="30" dirty="0">
                <a:latin typeface="+mj-lt"/>
                <a:cs typeface="Franklin Gothic Book"/>
              </a:rPr>
              <a:t>A brief introduction about light…</a:t>
            </a:r>
            <a:endParaRPr lang="it-CH" sz="5400" kern="1000" spc="30" dirty="0">
              <a:latin typeface="+mj-lt"/>
              <a:cs typeface="Franklin Gothic Book"/>
            </a:endParaRPr>
          </a:p>
        </p:txBody>
      </p:sp>
    </p:spTree>
    <p:extLst>
      <p:ext uri="{BB962C8B-B14F-4D97-AF65-F5344CB8AC3E}">
        <p14:creationId xmlns:p14="http://schemas.microsoft.com/office/powerpoint/2010/main" val="73941717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con angoli arrotondati 16">
            <a:extLst>
              <a:ext uri="{FF2B5EF4-FFF2-40B4-BE49-F238E27FC236}">
                <a16:creationId xmlns:a16="http://schemas.microsoft.com/office/drawing/2014/main" id="{9147883B-1F9D-B50C-8FBD-B7FB79457832}"/>
              </a:ext>
            </a:extLst>
          </p:cNvPr>
          <p:cNvSpPr/>
          <p:nvPr/>
        </p:nvSpPr>
        <p:spPr bwMode="auto">
          <a:xfrm>
            <a:off x="1040919" y="1179000"/>
            <a:ext cx="4230000" cy="5641851"/>
          </a:xfrm>
          <a:prstGeom prst="roundRect">
            <a:avLst>
              <a:gd name="adj" fmla="val 8852"/>
            </a:avLst>
          </a:prstGeom>
          <a:solidFill>
            <a:schemeClr val="accent1">
              <a:lumMod val="20000"/>
              <a:lumOff val="80000"/>
            </a:schemeClr>
          </a:solidFill>
          <a:ln w="762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5C75C971-C0DF-A3B2-5396-1EFDF0E2B394}"/>
              </a:ext>
            </a:extLst>
          </p:cNvPr>
          <p:cNvSpPr>
            <a:spLocks noGrp="1"/>
          </p:cNvSpPr>
          <p:nvPr>
            <p:ph type="title"/>
          </p:nvPr>
        </p:nvSpPr>
        <p:spPr/>
        <p:txBody>
          <a:bodyPr/>
          <a:lstStyle/>
          <a:p>
            <a:r>
              <a:rPr lang="en-US" dirty="0"/>
              <a:t>What’s special about the European XFEL?</a:t>
            </a:r>
            <a:endParaRPr lang="it-CH" dirty="0"/>
          </a:p>
        </p:txBody>
      </p:sp>
      <p:sp>
        <p:nvSpPr>
          <p:cNvPr id="4" name="Segnaposto numero diapositiva 3">
            <a:extLst>
              <a:ext uri="{FF2B5EF4-FFF2-40B4-BE49-F238E27FC236}">
                <a16:creationId xmlns:a16="http://schemas.microsoft.com/office/drawing/2014/main" id="{E6066B3E-2063-96BF-75C6-93A7AF8E0ED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40</a:t>
            </a:fld>
            <a:endParaRPr lang="de-DE" dirty="0"/>
          </a:p>
        </p:txBody>
      </p:sp>
      <p:pic>
        <p:nvPicPr>
          <p:cNvPr id="7" name="Picture 4">
            <a:extLst>
              <a:ext uri="{FF2B5EF4-FFF2-40B4-BE49-F238E27FC236}">
                <a16:creationId xmlns:a16="http://schemas.microsoft.com/office/drawing/2014/main" id="{BADD0A25-EA1B-0C79-82F2-8C4C5BDD49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434"/>
          <a:stretch/>
        </p:blipFill>
        <p:spPr bwMode="auto">
          <a:xfrm>
            <a:off x="1298921" y="1676177"/>
            <a:ext cx="3656998" cy="509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uppo 19">
            <a:extLst>
              <a:ext uri="{FF2B5EF4-FFF2-40B4-BE49-F238E27FC236}">
                <a16:creationId xmlns:a16="http://schemas.microsoft.com/office/drawing/2014/main" id="{A8F2525F-0053-DEC3-5599-E860F1C2B491}"/>
              </a:ext>
            </a:extLst>
          </p:cNvPr>
          <p:cNvGrpSpPr/>
          <p:nvPr/>
        </p:nvGrpSpPr>
        <p:grpSpPr>
          <a:xfrm>
            <a:off x="3904138" y="2214000"/>
            <a:ext cx="1051781" cy="2412000"/>
            <a:chOff x="3904138" y="2214000"/>
            <a:chExt cx="1051781" cy="2412000"/>
          </a:xfrm>
        </p:grpSpPr>
        <p:sp>
          <p:nvSpPr>
            <p:cNvPr id="8" name="Rectangle 101">
              <a:extLst>
                <a:ext uri="{FF2B5EF4-FFF2-40B4-BE49-F238E27FC236}">
                  <a16:creationId xmlns:a16="http://schemas.microsoft.com/office/drawing/2014/main" id="{B0AACF0F-4F33-E017-1CBC-775072B0DA45}"/>
                </a:ext>
              </a:extLst>
            </p:cNvPr>
            <p:cNvSpPr>
              <a:spLocks noChangeArrowheads="1"/>
            </p:cNvSpPr>
            <p:nvPr/>
          </p:nvSpPr>
          <p:spPr bwMode="auto">
            <a:xfrm>
              <a:off x="4005357" y="3294000"/>
              <a:ext cx="950562" cy="4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GB" altLang="de-DE" sz="2400" b="1" dirty="0">
                  <a:solidFill>
                    <a:srgbClr val="FF0000"/>
                  </a:solidFill>
                  <a:latin typeface="+mj-lt"/>
                </a:rPr>
                <a:t>10</a:t>
              </a:r>
              <a:r>
                <a:rPr lang="en-GB" altLang="de-DE" sz="2400" b="1" baseline="30000" dirty="0">
                  <a:solidFill>
                    <a:srgbClr val="FF0000"/>
                  </a:solidFill>
                  <a:latin typeface="+mj-lt"/>
                </a:rPr>
                <a:t>9</a:t>
              </a:r>
              <a:r>
                <a:rPr lang="en-GB" altLang="de-DE" sz="2400" b="1" dirty="0">
                  <a:solidFill>
                    <a:srgbClr val="FF0000"/>
                  </a:solidFill>
                  <a:latin typeface="+mj-lt"/>
                </a:rPr>
                <a:t> </a:t>
              </a:r>
            </a:p>
          </p:txBody>
        </p:sp>
        <p:sp>
          <p:nvSpPr>
            <p:cNvPr id="9" name="Line 102">
              <a:extLst>
                <a:ext uri="{FF2B5EF4-FFF2-40B4-BE49-F238E27FC236}">
                  <a16:creationId xmlns:a16="http://schemas.microsoft.com/office/drawing/2014/main" id="{E4CC5B79-B7BC-620A-8078-9FFDF31FA2C2}"/>
                </a:ext>
              </a:extLst>
            </p:cNvPr>
            <p:cNvSpPr>
              <a:spLocks noChangeShapeType="1"/>
            </p:cNvSpPr>
            <p:nvPr/>
          </p:nvSpPr>
          <p:spPr bwMode="auto">
            <a:xfrm>
              <a:off x="3904138" y="2214000"/>
              <a:ext cx="0" cy="2412000"/>
            </a:xfrm>
            <a:prstGeom prst="line">
              <a:avLst/>
            </a:prstGeom>
            <a:noFill/>
            <a:ln w="38100">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it-IT"/>
            </a:p>
          </p:txBody>
        </p:sp>
      </p:grpSp>
      <p:sp>
        <p:nvSpPr>
          <p:cNvPr id="10" name="Rettangolo 9">
            <a:extLst>
              <a:ext uri="{FF2B5EF4-FFF2-40B4-BE49-F238E27FC236}">
                <a16:creationId xmlns:a16="http://schemas.microsoft.com/office/drawing/2014/main" id="{7BD8E467-6627-5F1A-531B-DF18B4C52C62}"/>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grpSp>
        <p:nvGrpSpPr>
          <p:cNvPr id="19" name="Gruppo 18">
            <a:extLst>
              <a:ext uri="{FF2B5EF4-FFF2-40B4-BE49-F238E27FC236}">
                <a16:creationId xmlns:a16="http://schemas.microsoft.com/office/drawing/2014/main" id="{6C93E50A-068C-3089-D557-5B35ABB165D5}"/>
              </a:ext>
            </a:extLst>
          </p:cNvPr>
          <p:cNvGrpSpPr/>
          <p:nvPr/>
        </p:nvGrpSpPr>
        <p:grpSpPr>
          <a:xfrm>
            <a:off x="1823919" y="1934350"/>
            <a:ext cx="3002562" cy="450000"/>
            <a:chOff x="1823919" y="1934350"/>
            <a:chExt cx="3002562" cy="450000"/>
          </a:xfrm>
        </p:grpSpPr>
        <p:sp>
          <p:nvSpPr>
            <p:cNvPr id="11" name="Rectangle 101">
              <a:extLst>
                <a:ext uri="{FF2B5EF4-FFF2-40B4-BE49-F238E27FC236}">
                  <a16:creationId xmlns:a16="http://schemas.microsoft.com/office/drawing/2014/main" id="{8EA0E9F1-7770-792D-B210-494463433D00}"/>
                </a:ext>
              </a:extLst>
            </p:cNvPr>
            <p:cNvSpPr>
              <a:spLocks noChangeArrowheads="1"/>
            </p:cNvSpPr>
            <p:nvPr/>
          </p:nvSpPr>
          <p:spPr bwMode="auto">
            <a:xfrm>
              <a:off x="3875919" y="1934350"/>
              <a:ext cx="950562" cy="4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GB" altLang="de-DE" sz="2400" b="1" dirty="0">
                  <a:solidFill>
                    <a:schemeClr val="accent5">
                      <a:lumMod val="60000"/>
                      <a:lumOff val="40000"/>
                    </a:schemeClr>
                  </a:solidFill>
                  <a:latin typeface="+mj-lt"/>
                </a:rPr>
                <a:t>10</a:t>
              </a:r>
              <a:r>
                <a:rPr lang="en-GB" altLang="de-DE" sz="2400" b="1" baseline="30000" dirty="0">
                  <a:solidFill>
                    <a:schemeClr val="accent5">
                      <a:lumMod val="60000"/>
                      <a:lumOff val="40000"/>
                    </a:schemeClr>
                  </a:solidFill>
                  <a:latin typeface="+mj-lt"/>
                </a:rPr>
                <a:t>35</a:t>
              </a:r>
              <a:r>
                <a:rPr lang="en-GB" altLang="de-DE" sz="2400" b="1" dirty="0">
                  <a:solidFill>
                    <a:schemeClr val="accent5">
                      <a:lumMod val="60000"/>
                      <a:lumOff val="40000"/>
                    </a:schemeClr>
                  </a:solidFill>
                  <a:latin typeface="+mj-lt"/>
                </a:rPr>
                <a:t> </a:t>
              </a:r>
            </a:p>
          </p:txBody>
        </p:sp>
        <p:cxnSp>
          <p:nvCxnSpPr>
            <p:cNvPr id="13" name="Connettore diritto 12">
              <a:extLst>
                <a:ext uri="{FF2B5EF4-FFF2-40B4-BE49-F238E27FC236}">
                  <a16:creationId xmlns:a16="http://schemas.microsoft.com/office/drawing/2014/main" id="{767445EA-DC27-1FE8-D7E2-E68379729993}"/>
                </a:ext>
              </a:extLst>
            </p:cNvPr>
            <p:cNvCxnSpPr>
              <a:cxnSpLocks/>
            </p:cNvCxnSpPr>
            <p:nvPr/>
          </p:nvCxnSpPr>
          <p:spPr bwMode="auto">
            <a:xfrm>
              <a:off x="1823919" y="2169000"/>
              <a:ext cx="2052000" cy="0"/>
            </a:xfrm>
            <a:prstGeom prst="line">
              <a:avLst/>
            </a:prstGeom>
            <a:solidFill>
              <a:schemeClr val="accent1"/>
            </a:solidFill>
            <a:ln w="28575" cap="flat" cmpd="sng" algn="ctr">
              <a:solidFill>
                <a:schemeClr val="accent5">
                  <a:lumMod val="60000"/>
                  <a:lumOff val="40000"/>
                </a:schemeClr>
              </a:solidFill>
              <a:prstDash val="sysDash"/>
              <a:round/>
              <a:headEnd type="none" w="med" len="med"/>
              <a:tailEnd type="none" w="med" len="med"/>
            </a:ln>
            <a:effectLst/>
          </p:spPr>
        </p:cxnSp>
      </p:grpSp>
      <p:sp>
        <p:nvSpPr>
          <p:cNvPr id="16" name="Rectangle 6">
            <a:extLst>
              <a:ext uri="{FF2B5EF4-FFF2-40B4-BE49-F238E27FC236}">
                <a16:creationId xmlns:a16="http://schemas.microsoft.com/office/drawing/2014/main" id="{6007F688-8F41-ADC0-2CEE-4C7FF5BF5D55}"/>
              </a:ext>
            </a:extLst>
          </p:cNvPr>
          <p:cNvSpPr>
            <a:spLocks noChangeArrowheads="1"/>
          </p:cNvSpPr>
          <p:nvPr/>
        </p:nvSpPr>
        <p:spPr bwMode="auto">
          <a:xfrm>
            <a:off x="1040919" y="1224000"/>
            <a:ext cx="423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ctr">
              <a:buFont typeface="+mj-lt"/>
              <a:buAutoNum type="arabicPeriod"/>
            </a:pPr>
            <a:r>
              <a:rPr lang="it-IT" sz="2400" b="1" dirty="0" err="1">
                <a:latin typeface="+mj-lt"/>
                <a:ea typeface="Arial Unicode MS" panose="020B0604020202020204" pitchFamily="34" charset="-128"/>
                <a:cs typeface="Arial Unicode MS" panose="020B0604020202020204" pitchFamily="34" charset="-128"/>
              </a:rPr>
              <a:t>Brilliance</a:t>
            </a:r>
            <a:endParaRPr lang="it-IT" sz="2400" b="1" dirty="0">
              <a:latin typeface="+mj-lt"/>
              <a:ea typeface="Arial Unicode MS" panose="020B0604020202020204" pitchFamily="34" charset="-128"/>
              <a:cs typeface="Arial Unicode MS" panose="020B0604020202020204" pitchFamily="34" charset="-128"/>
            </a:endParaRPr>
          </a:p>
        </p:txBody>
      </p:sp>
      <p:sp>
        <p:nvSpPr>
          <p:cNvPr id="18" name="Rectangle 6">
            <a:extLst>
              <a:ext uri="{FF2B5EF4-FFF2-40B4-BE49-F238E27FC236}">
                <a16:creationId xmlns:a16="http://schemas.microsoft.com/office/drawing/2014/main" id="{6EB96ED7-B51F-0FD9-CC0B-609966791922}"/>
              </a:ext>
            </a:extLst>
          </p:cNvPr>
          <p:cNvSpPr>
            <a:spLocks noChangeArrowheads="1"/>
          </p:cNvSpPr>
          <p:nvPr/>
        </p:nvSpPr>
        <p:spPr bwMode="auto">
          <a:xfrm>
            <a:off x="5990919" y="3486651"/>
            <a:ext cx="6080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buFont typeface="+mj-lt"/>
              <a:buAutoNum type="arabicPeriod" startAt="2"/>
            </a:pPr>
            <a:r>
              <a:rPr lang="it-IT" sz="2800" b="1" dirty="0">
                <a:latin typeface="+mj-lt"/>
                <a:ea typeface="Arial Unicode MS" panose="020B0604020202020204" pitchFamily="34" charset="-128"/>
                <a:cs typeface="Arial Unicode MS" panose="020B0604020202020204" pitchFamily="34" charset="-128"/>
              </a:rPr>
              <a:t>Time </a:t>
            </a:r>
            <a:r>
              <a:rPr lang="it-IT" sz="2800" b="1" dirty="0" err="1">
                <a:latin typeface="+mj-lt"/>
                <a:ea typeface="Arial Unicode MS" panose="020B0604020202020204" pitchFamily="34" charset="-128"/>
                <a:cs typeface="Arial Unicode MS" panose="020B0604020202020204" pitchFamily="34" charset="-128"/>
              </a:rPr>
              <a:t>structure</a:t>
            </a:r>
            <a:r>
              <a:rPr lang="it-IT" sz="2800" b="1" dirty="0">
                <a:latin typeface="+mj-lt"/>
                <a:ea typeface="Arial Unicode MS" panose="020B0604020202020204" pitchFamily="34" charset="-128"/>
                <a:cs typeface="Arial Unicode MS" panose="020B0604020202020204" pitchFamily="34" charset="-128"/>
              </a:rPr>
              <a:t> of the </a:t>
            </a:r>
            <a:r>
              <a:rPr lang="it-IT" sz="2800" b="1" dirty="0" err="1">
                <a:latin typeface="+mj-lt"/>
                <a:ea typeface="Arial Unicode MS" panose="020B0604020202020204" pitchFamily="34" charset="-128"/>
                <a:cs typeface="Arial Unicode MS" panose="020B0604020202020204" pitchFamily="34" charset="-128"/>
              </a:rPr>
              <a:t>beam</a:t>
            </a:r>
            <a:r>
              <a:rPr lang="it-IT" sz="2800" b="1" dirty="0">
                <a:latin typeface="+mj-lt"/>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23018370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D77BEC-8876-FACB-2FE4-B81110D992FD}"/>
              </a:ext>
            </a:extLst>
          </p:cNvPr>
          <p:cNvSpPr>
            <a:spLocks noGrp="1"/>
          </p:cNvSpPr>
          <p:nvPr>
            <p:ph type="title"/>
          </p:nvPr>
        </p:nvSpPr>
        <p:spPr/>
        <p:txBody>
          <a:bodyPr/>
          <a:lstStyle/>
          <a:p>
            <a:r>
              <a:rPr lang="en-US" dirty="0"/>
              <a:t>What’s special about the European XFEL?</a:t>
            </a:r>
            <a:endParaRPr lang="it-CH" dirty="0"/>
          </a:p>
        </p:txBody>
      </p:sp>
      <p:sp>
        <p:nvSpPr>
          <p:cNvPr id="4" name="Segnaposto numero diapositiva 3">
            <a:extLst>
              <a:ext uri="{FF2B5EF4-FFF2-40B4-BE49-F238E27FC236}">
                <a16:creationId xmlns:a16="http://schemas.microsoft.com/office/drawing/2014/main" id="{66B98692-EE75-E30C-F9ED-C8AA3854C0A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41</a:t>
            </a:fld>
            <a:endParaRPr lang="de-DE" dirty="0"/>
          </a:p>
        </p:txBody>
      </p:sp>
      <p:cxnSp>
        <p:nvCxnSpPr>
          <p:cNvPr id="5" name="Straight Arrow Connector 5">
            <a:extLst>
              <a:ext uri="{FF2B5EF4-FFF2-40B4-BE49-F238E27FC236}">
                <a16:creationId xmlns:a16="http://schemas.microsoft.com/office/drawing/2014/main" id="{DEA0F331-3CCD-A47F-A6A3-5932D1032C32}"/>
              </a:ext>
            </a:extLst>
          </p:cNvPr>
          <p:cNvCxnSpPr>
            <a:cxnSpLocks/>
          </p:cNvCxnSpPr>
          <p:nvPr/>
        </p:nvCxnSpPr>
        <p:spPr bwMode="auto">
          <a:xfrm>
            <a:off x="4913624" y="2862220"/>
            <a:ext cx="6567295"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6" name="TextBox 6">
            <a:extLst>
              <a:ext uri="{FF2B5EF4-FFF2-40B4-BE49-F238E27FC236}">
                <a16:creationId xmlns:a16="http://schemas.microsoft.com/office/drawing/2014/main" id="{1AA5E07D-A2DC-35AC-7B81-F48EDF2E4AC1}"/>
              </a:ext>
            </a:extLst>
          </p:cNvPr>
          <p:cNvSpPr txBox="1"/>
          <p:nvPr/>
        </p:nvSpPr>
        <p:spPr>
          <a:xfrm>
            <a:off x="11300919" y="2983638"/>
            <a:ext cx="180000" cy="360000"/>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j-lt"/>
                <a:cs typeface="Franklin Gothic Book"/>
              </a:rPr>
              <a:t>t</a:t>
            </a:r>
            <a:endParaRPr lang="de-CH" sz="1800" b="1" kern="1000" spc="30" dirty="0" err="1">
              <a:latin typeface="+mj-lt"/>
              <a:cs typeface="Franklin Gothic Book"/>
            </a:endParaRPr>
          </a:p>
        </p:txBody>
      </p:sp>
      <p:cxnSp>
        <p:nvCxnSpPr>
          <p:cNvPr id="7" name="Straight Connector 8">
            <a:extLst>
              <a:ext uri="{FF2B5EF4-FFF2-40B4-BE49-F238E27FC236}">
                <a16:creationId xmlns:a16="http://schemas.microsoft.com/office/drawing/2014/main" id="{4384AB95-CADF-5D99-D41A-0A8EC4C3A48E}"/>
              </a:ext>
            </a:extLst>
          </p:cNvPr>
          <p:cNvCxnSpPr/>
          <p:nvPr/>
        </p:nvCxnSpPr>
        <p:spPr bwMode="auto">
          <a:xfrm>
            <a:off x="535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 name="Straight Connector 23">
            <a:extLst>
              <a:ext uri="{FF2B5EF4-FFF2-40B4-BE49-F238E27FC236}">
                <a16:creationId xmlns:a16="http://schemas.microsoft.com/office/drawing/2014/main" id="{8C086FBE-C485-F64B-A079-91C3FABA912C}"/>
              </a:ext>
            </a:extLst>
          </p:cNvPr>
          <p:cNvCxnSpPr/>
          <p:nvPr/>
        </p:nvCxnSpPr>
        <p:spPr bwMode="auto">
          <a:xfrm>
            <a:off x="530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 name="Straight Connector 24">
            <a:extLst>
              <a:ext uri="{FF2B5EF4-FFF2-40B4-BE49-F238E27FC236}">
                <a16:creationId xmlns:a16="http://schemas.microsoft.com/office/drawing/2014/main" id="{CE68C176-6511-A28D-DD09-1362127782E8}"/>
              </a:ext>
            </a:extLst>
          </p:cNvPr>
          <p:cNvCxnSpPr/>
          <p:nvPr/>
        </p:nvCxnSpPr>
        <p:spPr bwMode="auto">
          <a:xfrm>
            <a:off x="526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 name="Straight Connector 25">
            <a:extLst>
              <a:ext uri="{FF2B5EF4-FFF2-40B4-BE49-F238E27FC236}">
                <a16:creationId xmlns:a16="http://schemas.microsoft.com/office/drawing/2014/main" id="{088F9D03-9A34-39C3-CB01-BC3CCD0BC217}"/>
              </a:ext>
            </a:extLst>
          </p:cNvPr>
          <p:cNvCxnSpPr/>
          <p:nvPr/>
        </p:nvCxnSpPr>
        <p:spPr bwMode="auto">
          <a:xfrm>
            <a:off x="521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 name="Straight Connector 26">
            <a:extLst>
              <a:ext uri="{FF2B5EF4-FFF2-40B4-BE49-F238E27FC236}">
                <a16:creationId xmlns:a16="http://schemas.microsoft.com/office/drawing/2014/main" id="{788C8562-1D6D-3804-28B5-6FDD4358830F}"/>
              </a:ext>
            </a:extLst>
          </p:cNvPr>
          <p:cNvCxnSpPr/>
          <p:nvPr/>
        </p:nvCxnSpPr>
        <p:spPr bwMode="auto">
          <a:xfrm>
            <a:off x="517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 name="Straight Connector 27">
            <a:extLst>
              <a:ext uri="{FF2B5EF4-FFF2-40B4-BE49-F238E27FC236}">
                <a16:creationId xmlns:a16="http://schemas.microsoft.com/office/drawing/2014/main" id="{07737C66-63A9-332A-9242-E8EC7D2889AE}"/>
              </a:ext>
            </a:extLst>
          </p:cNvPr>
          <p:cNvCxnSpPr/>
          <p:nvPr/>
        </p:nvCxnSpPr>
        <p:spPr bwMode="auto">
          <a:xfrm>
            <a:off x="512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 name="Straight Connector 28">
            <a:extLst>
              <a:ext uri="{FF2B5EF4-FFF2-40B4-BE49-F238E27FC236}">
                <a16:creationId xmlns:a16="http://schemas.microsoft.com/office/drawing/2014/main" id="{C1358F0E-C467-C292-693E-30C338EB038B}"/>
              </a:ext>
            </a:extLst>
          </p:cNvPr>
          <p:cNvCxnSpPr/>
          <p:nvPr/>
        </p:nvCxnSpPr>
        <p:spPr bwMode="auto">
          <a:xfrm>
            <a:off x="508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56">
            <a:extLst>
              <a:ext uri="{FF2B5EF4-FFF2-40B4-BE49-F238E27FC236}">
                <a16:creationId xmlns:a16="http://schemas.microsoft.com/office/drawing/2014/main" id="{6DF07C6D-C9A2-5BC1-F632-C86A48F43ED8}"/>
              </a:ext>
            </a:extLst>
          </p:cNvPr>
          <p:cNvCxnSpPr/>
          <p:nvPr/>
        </p:nvCxnSpPr>
        <p:spPr bwMode="auto">
          <a:xfrm>
            <a:off x="535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 name="Straight Connector 57">
            <a:extLst>
              <a:ext uri="{FF2B5EF4-FFF2-40B4-BE49-F238E27FC236}">
                <a16:creationId xmlns:a16="http://schemas.microsoft.com/office/drawing/2014/main" id="{79E4F6F2-D9B3-AC2A-A60C-B638D5A31C94}"/>
              </a:ext>
            </a:extLst>
          </p:cNvPr>
          <p:cNvCxnSpPr/>
          <p:nvPr/>
        </p:nvCxnSpPr>
        <p:spPr bwMode="auto">
          <a:xfrm>
            <a:off x="530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 name="Straight Connector 58">
            <a:extLst>
              <a:ext uri="{FF2B5EF4-FFF2-40B4-BE49-F238E27FC236}">
                <a16:creationId xmlns:a16="http://schemas.microsoft.com/office/drawing/2014/main" id="{82A11380-A936-5AA8-531A-3CACA1F102E3}"/>
              </a:ext>
            </a:extLst>
          </p:cNvPr>
          <p:cNvCxnSpPr/>
          <p:nvPr/>
        </p:nvCxnSpPr>
        <p:spPr bwMode="auto">
          <a:xfrm>
            <a:off x="526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59">
            <a:extLst>
              <a:ext uri="{FF2B5EF4-FFF2-40B4-BE49-F238E27FC236}">
                <a16:creationId xmlns:a16="http://schemas.microsoft.com/office/drawing/2014/main" id="{810EE32B-7780-6EB9-EFC1-224FD82C2AF8}"/>
              </a:ext>
            </a:extLst>
          </p:cNvPr>
          <p:cNvCxnSpPr/>
          <p:nvPr/>
        </p:nvCxnSpPr>
        <p:spPr bwMode="auto">
          <a:xfrm>
            <a:off x="521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60">
            <a:extLst>
              <a:ext uri="{FF2B5EF4-FFF2-40B4-BE49-F238E27FC236}">
                <a16:creationId xmlns:a16="http://schemas.microsoft.com/office/drawing/2014/main" id="{DDDEB941-FAD7-0393-79A6-5EB0844971AA}"/>
              </a:ext>
            </a:extLst>
          </p:cNvPr>
          <p:cNvCxnSpPr/>
          <p:nvPr/>
        </p:nvCxnSpPr>
        <p:spPr bwMode="auto">
          <a:xfrm>
            <a:off x="517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Straight Connector 61">
            <a:extLst>
              <a:ext uri="{FF2B5EF4-FFF2-40B4-BE49-F238E27FC236}">
                <a16:creationId xmlns:a16="http://schemas.microsoft.com/office/drawing/2014/main" id="{D3FE8566-F5E3-0AC9-8D4B-194ECF33FF1D}"/>
              </a:ext>
            </a:extLst>
          </p:cNvPr>
          <p:cNvCxnSpPr/>
          <p:nvPr/>
        </p:nvCxnSpPr>
        <p:spPr bwMode="auto">
          <a:xfrm>
            <a:off x="512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62">
            <a:extLst>
              <a:ext uri="{FF2B5EF4-FFF2-40B4-BE49-F238E27FC236}">
                <a16:creationId xmlns:a16="http://schemas.microsoft.com/office/drawing/2014/main" id="{3F785A2A-4992-D95B-6639-784F93023C7D}"/>
              </a:ext>
            </a:extLst>
          </p:cNvPr>
          <p:cNvCxnSpPr/>
          <p:nvPr/>
        </p:nvCxnSpPr>
        <p:spPr bwMode="auto">
          <a:xfrm>
            <a:off x="508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Straight Connector 157">
            <a:extLst>
              <a:ext uri="{FF2B5EF4-FFF2-40B4-BE49-F238E27FC236}">
                <a16:creationId xmlns:a16="http://schemas.microsoft.com/office/drawing/2014/main" id="{58B56695-3317-BF90-EE7F-17F651BA2F46}"/>
              </a:ext>
            </a:extLst>
          </p:cNvPr>
          <p:cNvCxnSpPr/>
          <p:nvPr/>
        </p:nvCxnSpPr>
        <p:spPr bwMode="auto">
          <a:xfrm>
            <a:off x="535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2" name="Straight Connector 158">
            <a:extLst>
              <a:ext uri="{FF2B5EF4-FFF2-40B4-BE49-F238E27FC236}">
                <a16:creationId xmlns:a16="http://schemas.microsoft.com/office/drawing/2014/main" id="{E3CB5EAE-6882-3A72-B1B2-4585A285EF06}"/>
              </a:ext>
            </a:extLst>
          </p:cNvPr>
          <p:cNvCxnSpPr/>
          <p:nvPr/>
        </p:nvCxnSpPr>
        <p:spPr bwMode="auto">
          <a:xfrm>
            <a:off x="530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3" name="Straight Connector 159">
            <a:extLst>
              <a:ext uri="{FF2B5EF4-FFF2-40B4-BE49-F238E27FC236}">
                <a16:creationId xmlns:a16="http://schemas.microsoft.com/office/drawing/2014/main" id="{22D039DA-4768-F64C-E99E-45FB554E2A05}"/>
              </a:ext>
            </a:extLst>
          </p:cNvPr>
          <p:cNvCxnSpPr/>
          <p:nvPr/>
        </p:nvCxnSpPr>
        <p:spPr bwMode="auto">
          <a:xfrm>
            <a:off x="526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4" name="Straight Connector 160">
            <a:extLst>
              <a:ext uri="{FF2B5EF4-FFF2-40B4-BE49-F238E27FC236}">
                <a16:creationId xmlns:a16="http://schemas.microsoft.com/office/drawing/2014/main" id="{AA574D26-8E37-352E-FF55-672E2B1C0E7A}"/>
              </a:ext>
            </a:extLst>
          </p:cNvPr>
          <p:cNvCxnSpPr/>
          <p:nvPr/>
        </p:nvCxnSpPr>
        <p:spPr bwMode="auto">
          <a:xfrm>
            <a:off x="521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 name="Straight Connector 161">
            <a:extLst>
              <a:ext uri="{FF2B5EF4-FFF2-40B4-BE49-F238E27FC236}">
                <a16:creationId xmlns:a16="http://schemas.microsoft.com/office/drawing/2014/main" id="{FB9C1109-6036-1C79-83A5-67CCE56B53E1}"/>
              </a:ext>
            </a:extLst>
          </p:cNvPr>
          <p:cNvCxnSpPr/>
          <p:nvPr/>
        </p:nvCxnSpPr>
        <p:spPr bwMode="auto">
          <a:xfrm>
            <a:off x="517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 name="Straight Connector 162">
            <a:extLst>
              <a:ext uri="{FF2B5EF4-FFF2-40B4-BE49-F238E27FC236}">
                <a16:creationId xmlns:a16="http://schemas.microsoft.com/office/drawing/2014/main" id="{79AD8C49-5EFC-86E8-EF07-61E2DFDCC8FF}"/>
              </a:ext>
            </a:extLst>
          </p:cNvPr>
          <p:cNvCxnSpPr/>
          <p:nvPr/>
        </p:nvCxnSpPr>
        <p:spPr bwMode="auto">
          <a:xfrm>
            <a:off x="5127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7" name="Straight Connector 163">
            <a:extLst>
              <a:ext uri="{FF2B5EF4-FFF2-40B4-BE49-F238E27FC236}">
                <a16:creationId xmlns:a16="http://schemas.microsoft.com/office/drawing/2014/main" id="{B1BCA9FE-E451-29F6-BE2B-9A899F2F3E57}"/>
              </a:ext>
            </a:extLst>
          </p:cNvPr>
          <p:cNvCxnSpPr/>
          <p:nvPr/>
        </p:nvCxnSpPr>
        <p:spPr bwMode="auto">
          <a:xfrm>
            <a:off x="5082652" y="2394220"/>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8" name="Rectangle 7">
            <a:extLst>
              <a:ext uri="{FF2B5EF4-FFF2-40B4-BE49-F238E27FC236}">
                <a16:creationId xmlns:a16="http://schemas.microsoft.com/office/drawing/2014/main" id="{955CE1EA-44DD-1319-F9C8-863AD373CB0E}"/>
              </a:ext>
            </a:extLst>
          </p:cNvPr>
          <p:cNvSpPr/>
          <p:nvPr/>
        </p:nvSpPr>
        <p:spPr bwMode="auto">
          <a:xfrm>
            <a:off x="1819082" y="2123722"/>
            <a:ext cx="2261061" cy="987152"/>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9" name="Rectangle 9">
            <a:extLst>
              <a:ext uri="{FF2B5EF4-FFF2-40B4-BE49-F238E27FC236}">
                <a16:creationId xmlns:a16="http://schemas.microsoft.com/office/drawing/2014/main" id="{A32F080B-EDA9-7D64-589A-A25A83779DDF}"/>
              </a:ext>
            </a:extLst>
          </p:cNvPr>
          <p:cNvSpPr/>
          <p:nvPr/>
        </p:nvSpPr>
        <p:spPr bwMode="auto">
          <a:xfrm>
            <a:off x="4080143" y="2397010"/>
            <a:ext cx="324197" cy="44057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0" name="TextBox 10">
            <a:extLst>
              <a:ext uri="{FF2B5EF4-FFF2-40B4-BE49-F238E27FC236}">
                <a16:creationId xmlns:a16="http://schemas.microsoft.com/office/drawing/2014/main" id="{51F673B0-1264-D075-DD86-920081669937}"/>
              </a:ext>
            </a:extLst>
          </p:cNvPr>
          <p:cNvSpPr txBox="1"/>
          <p:nvPr/>
        </p:nvSpPr>
        <p:spPr>
          <a:xfrm>
            <a:off x="1819082" y="1733018"/>
            <a:ext cx="2261061" cy="321612"/>
          </a:xfrm>
          <a:prstGeom prst="rect">
            <a:avLst/>
          </a:prstGeom>
          <a:noFill/>
        </p:spPr>
        <p:txBody>
          <a:bodyPr wrap="square" lIns="0" tIns="0" rIns="0" bIns="0" rtlCol="0">
            <a:noAutofit/>
          </a:bodyPr>
          <a:lstStyle/>
          <a:p>
            <a:pPr algn="ctr">
              <a:lnSpc>
                <a:spcPct val="110000"/>
              </a:lnSpc>
              <a:spcBef>
                <a:spcPts val="0"/>
              </a:spcBef>
            </a:pPr>
            <a:r>
              <a:rPr lang="en-US" sz="2800" b="1" kern="1000" spc="30" dirty="0" err="1">
                <a:latin typeface="+mj-lt"/>
                <a:cs typeface="Franklin Gothic Book"/>
              </a:rPr>
              <a:t>Eu.XFEL</a:t>
            </a:r>
            <a:endParaRPr lang="de-CH" sz="2800" b="1" kern="1000" spc="30" dirty="0" err="1">
              <a:latin typeface="+mj-lt"/>
              <a:cs typeface="Franklin Gothic Book"/>
            </a:endParaRPr>
          </a:p>
        </p:txBody>
      </p:sp>
      <p:grpSp>
        <p:nvGrpSpPr>
          <p:cNvPr id="31" name="Group 32">
            <a:extLst>
              <a:ext uri="{FF2B5EF4-FFF2-40B4-BE49-F238E27FC236}">
                <a16:creationId xmlns:a16="http://schemas.microsoft.com/office/drawing/2014/main" id="{C32D7F8C-449D-993A-4819-6AFF75EF7B40}"/>
              </a:ext>
            </a:extLst>
          </p:cNvPr>
          <p:cNvGrpSpPr/>
          <p:nvPr/>
        </p:nvGrpSpPr>
        <p:grpSpPr>
          <a:xfrm>
            <a:off x="1819082" y="1968147"/>
            <a:ext cx="3034733" cy="869438"/>
            <a:chOff x="498764" y="2146395"/>
            <a:chExt cx="3034733" cy="869438"/>
          </a:xfrm>
        </p:grpSpPr>
        <p:sp>
          <p:nvSpPr>
            <p:cNvPr id="32" name="Lightning Bolt 4">
              <a:extLst>
                <a:ext uri="{FF2B5EF4-FFF2-40B4-BE49-F238E27FC236}">
                  <a16:creationId xmlns:a16="http://schemas.microsoft.com/office/drawing/2014/main" id="{8BB9FE7D-CB22-B203-13C0-26BE7CA04C39}"/>
                </a:ext>
              </a:extLst>
            </p:cNvPr>
            <p:cNvSpPr/>
            <p:nvPr/>
          </p:nvSpPr>
          <p:spPr bwMode="auto">
            <a:xfrm>
              <a:off x="3084022" y="2146395"/>
              <a:ext cx="366895" cy="311150"/>
            </a:xfrm>
            <a:prstGeom prst="lightningBol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3" name="TextBox 31">
              <a:extLst>
                <a:ext uri="{FF2B5EF4-FFF2-40B4-BE49-F238E27FC236}">
                  <a16:creationId xmlns:a16="http://schemas.microsoft.com/office/drawing/2014/main" id="{CD17A01E-C847-E408-9D23-A1BCCF49B760}"/>
                </a:ext>
              </a:extLst>
            </p:cNvPr>
            <p:cNvSpPr txBox="1"/>
            <p:nvPr/>
          </p:nvSpPr>
          <p:spPr>
            <a:xfrm>
              <a:off x="498764" y="2456288"/>
              <a:ext cx="2261061" cy="559545"/>
            </a:xfrm>
            <a:prstGeom prst="rect">
              <a:avLst/>
            </a:prstGeom>
            <a:noFill/>
          </p:spPr>
          <p:txBody>
            <a:bodyPr wrap="square" lIns="0" tIns="0" rIns="0" bIns="0" rtlCol="0">
              <a:noAutofit/>
            </a:bodyPr>
            <a:lstStyle/>
            <a:p>
              <a:pPr algn="ctr">
                <a:lnSpc>
                  <a:spcPct val="110000"/>
                </a:lnSpc>
                <a:spcBef>
                  <a:spcPts val="0"/>
                </a:spcBef>
              </a:pPr>
              <a:r>
                <a:rPr lang="en-US" sz="3600" b="1" kern="1000" spc="30" dirty="0">
                  <a:solidFill>
                    <a:srgbClr val="FFC000"/>
                  </a:solidFill>
                  <a:latin typeface="+mj-lt"/>
                  <a:cs typeface="Franklin Gothic Book"/>
                </a:rPr>
                <a:t>PULSE</a:t>
              </a:r>
              <a:endParaRPr lang="de-CH" sz="3600" b="1" kern="1000" spc="30" dirty="0" err="1">
                <a:solidFill>
                  <a:srgbClr val="FFC000"/>
                </a:solidFill>
                <a:latin typeface="+mj-lt"/>
                <a:cs typeface="Franklin Gothic Book"/>
              </a:endParaRPr>
            </a:p>
          </p:txBody>
        </p:sp>
        <p:cxnSp>
          <p:nvCxnSpPr>
            <p:cNvPr id="34" name="Curved Connector 18">
              <a:extLst>
                <a:ext uri="{FF2B5EF4-FFF2-40B4-BE49-F238E27FC236}">
                  <a16:creationId xmlns:a16="http://schemas.microsoft.com/office/drawing/2014/main" id="{F24AB6D7-29A3-DFD7-98F4-238701DE6715}"/>
                </a:ext>
              </a:extLst>
            </p:cNvPr>
            <p:cNvCxnSpPr/>
            <p:nvPr/>
          </p:nvCxnSpPr>
          <p:spPr bwMode="auto">
            <a:xfrm>
              <a:off x="3244851" y="2646839"/>
              <a:ext cx="288646" cy="89221"/>
            </a:xfrm>
            <a:prstGeom prst="curvedConnector3">
              <a:avLst/>
            </a:prstGeom>
            <a:solidFill>
              <a:schemeClr val="accent1"/>
            </a:solidFill>
            <a:ln w="9525" cap="flat" cmpd="sng" algn="ctr">
              <a:solidFill>
                <a:srgbClr val="FFC000"/>
              </a:solidFill>
              <a:prstDash val="solid"/>
              <a:round/>
              <a:headEnd type="none" w="med" len="med"/>
              <a:tailEnd type="triangle"/>
            </a:ln>
            <a:effectLst/>
          </p:spPr>
        </p:cxnSp>
        <p:cxnSp>
          <p:nvCxnSpPr>
            <p:cNvPr id="35" name="Curved Connector 41">
              <a:extLst>
                <a:ext uri="{FF2B5EF4-FFF2-40B4-BE49-F238E27FC236}">
                  <a16:creationId xmlns:a16="http://schemas.microsoft.com/office/drawing/2014/main" id="{BF18E18D-AE6E-7F72-5393-F1197FA7B1E9}"/>
                </a:ext>
              </a:extLst>
            </p:cNvPr>
            <p:cNvCxnSpPr/>
            <p:nvPr/>
          </p:nvCxnSpPr>
          <p:spPr bwMode="auto">
            <a:xfrm flipV="1">
              <a:off x="3216254" y="2861726"/>
              <a:ext cx="314651" cy="94621"/>
            </a:xfrm>
            <a:prstGeom prst="curvedConnector3">
              <a:avLst/>
            </a:prstGeom>
            <a:solidFill>
              <a:schemeClr val="accent1"/>
            </a:solidFill>
            <a:ln w="9525" cap="flat" cmpd="sng" algn="ctr">
              <a:solidFill>
                <a:srgbClr val="FFC000"/>
              </a:solidFill>
              <a:prstDash val="solid"/>
              <a:round/>
              <a:headEnd type="none" w="med" len="med"/>
              <a:tailEnd type="triangle"/>
            </a:ln>
            <a:effectLst/>
          </p:spPr>
        </p:cxnSp>
        <p:cxnSp>
          <p:nvCxnSpPr>
            <p:cNvPr id="36" name="Straight Arrow Connector 29">
              <a:extLst>
                <a:ext uri="{FF2B5EF4-FFF2-40B4-BE49-F238E27FC236}">
                  <a16:creationId xmlns:a16="http://schemas.microsoft.com/office/drawing/2014/main" id="{6DD620D5-A1E0-9CC3-A2BA-C9FEC724B44B}"/>
                </a:ext>
              </a:extLst>
            </p:cNvPr>
            <p:cNvCxnSpPr/>
            <p:nvPr/>
          </p:nvCxnSpPr>
          <p:spPr bwMode="auto">
            <a:xfrm flipV="1">
              <a:off x="3164010" y="2795545"/>
              <a:ext cx="366895" cy="1"/>
            </a:xfrm>
            <a:prstGeom prst="straightConnector1">
              <a:avLst/>
            </a:prstGeom>
            <a:solidFill>
              <a:schemeClr val="accent1"/>
            </a:solidFill>
            <a:ln w="9525" cap="flat" cmpd="sng" algn="ctr">
              <a:solidFill>
                <a:srgbClr val="FFC000"/>
              </a:solidFill>
              <a:prstDash val="solid"/>
              <a:round/>
              <a:headEnd type="none" w="med" len="med"/>
              <a:tailEnd type="triangle"/>
            </a:ln>
            <a:effectLst/>
          </p:spPr>
        </p:cxnSp>
      </p:grpSp>
      <p:cxnSp>
        <p:nvCxnSpPr>
          <p:cNvPr id="37" name="Straight Arrow Connector 34">
            <a:extLst>
              <a:ext uri="{FF2B5EF4-FFF2-40B4-BE49-F238E27FC236}">
                <a16:creationId xmlns:a16="http://schemas.microsoft.com/office/drawing/2014/main" id="{7EBEBA24-220C-3CF9-3247-7F86EA98BE89}"/>
              </a:ext>
            </a:extLst>
          </p:cNvPr>
          <p:cNvCxnSpPr>
            <a:cxnSpLocks/>
          </p:cNvCxnSpPr>
          <p:nvPr/>
        </p:nvCxnSpPr>
        <p:spPr bwMode="auto">
          <a:xfrm>
            <a:off x="8148083" y="3177556"/>
            <a:ext cx="2766597" cy="0"/>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38" name="Straight Arrow Connector 53">
            <a:extLst>
              <a:ext uri="{FF2B5EF4-FFF2-40B4-BE49-F238E27FC236}">
                <a16:creationId xmlns:a16="http://schemas.microsoft.com/office/drawing/2014/main" id="{404E4DA7-A2FC-A18D-F1A1-1AFD05870C80}"/>
              </a:ext>
            </a:extLst>
          </p:cNvPr>
          <p:cNvCxnSpPr>
            <a:cxnSpLocks/>
          </p:cNvCxnSpPr>
          <p:nvPr/>
        </p:nvCxnSpPr>
        <p:spPr bwMode="auto">
          <a:xfrm>
            <a:off x="5540919" y="3178894"/>
            <a:ext cx="2607164" cy="0"/>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39" name="TextBox 39">
            <a:extLst>
              <a:ext uri="{FF2B5EF4-FFF2-40B4-BE49-F238E27FC236}">
                <a16:creationId xmlns:a16="http://schemas.microsoft.com/office/drawing/2014/main" id="{1B584231-098B-AFF1-07D9-4C5ED414B37C}"/>
              </a:ext>
            </a:extLst>
          </p:cNvPr>
          <p:cNvSpPr txBox="1"/>
          <p:nvPr/>
        </p:nvSpPr>
        <p:spPr>
          <a:xfrm>
            <a:off x="5585919" y="3205892"/>
            <a:ext cx="2520000" cy="304800"/>
          </a:xfrm>
          <a:prstGeom prst="rect">
            <a:avLst/>
          </a:prstGeom>
          <a:noFill/>
        </p:spPr>
        <p:txBody>
          <a:bodyPr wrap="square" lIns="0" tIns="0" rIns="0" bIns="0" rtlCol="0">
            <a:noAutofit/>
          </a:bodyPr>
          <a:lstStyle/>
          <a:p>
            <a:pPr algn="ctr">
              <a:lnSpc>
                <a:spcPct val="110000"/>
              </a:lnSpc>
              <a:spcBef>
                <a:spcPts val="0"/>
              </a:spcBef>
            </a:pPr>
            <a:r>
              <a:rPr lang="en-US" sz="2400" kern="1000" spc="30" dirty="0">
                <a:latin typeface="+mj-lt"/>
                <a:cs typeface="Franklin Gothic Book"/>
              </a:rPr>
              <a:t>100 </a:t>
            </a:r>
            <a:r>
              <a:rPr lang="en-US" sz="2400" kern="1000" spc="30" dirty="0" err="1">
                <a:latin typeface="+mj-lt"/>
                <a:cs typeface="Franklin Gothic Book"/>
              </a:rPr>
              <a:t>ms</a:t>
            </a:r>
            <a:r>
              <a:rPr lang="en-US" sz="2400" kern="1000" spc="30" dirty="0">
                <a:latin typeface="+mj-lt"/>
                <a:cs typeface="Franklin Gothic Book"/>
              </a:rPr>
              <a:t> (10 Hz)</a:t>
            </a:r>
            <a:endParaRPr lang="de-CH" sz="2400" kern="1000" spc="30" dirty="0" err="1">
              <a:latin typeface="+mj-lt"/>
              <a:cs typeface="Franklin Gothic Book"/>
            </a:endParaRPr>
          </a:p>
        </p:txBody>
      </p:sp>
      <p:sp>
        <p:nvSpPr>
          <p:cNvPr id="40" name="TextBox 63">
            <a:extLst>
              <a:ext uri="{FF2B5EF4-FFF2-40B4-BE49-F238E27FC236}">
                <a16:creationId xmlns:a16="http://schemas.microsoft.com/office/drawing/2014/main" id="{07CC747E-2C0A-18C0-E75D-CDCE290E14E1}"/>
              </a:ext>
            </a:extLst>
          </p:cNvPr>
          <p:cNvSpPr txBox="1"/>
          <p:nvPr/>
        </p:nvSpPr>
        <p:spPr>
          <a:xfrm>
            <a:off x="8240919" y="3201197"/>
            <a:ext cx="2610000" cy="301796"/>
          </a:xfrm>
          <a:prstGeom prst="rect">
            <a:avLst/>
          </a:prstGeom>
          <a:noFill/>
        </p:spPr>
        <p:txBody>
          <a:bodyPr wrap="square" lIns="0" tIns="0" rIns="0" bIns="0" rtlCol="0">
            <a:noAutofit/>
          </a:bodyPr>
          <a:lstStyle/>
          <a:p>
            <a:pPr algn="ctr">
              <a:lnSpc>
                <a:spcPct val="110000"/>
              </a:lnSpc>
              <a:spcBef>
                <a:spcPts val="0"/>
              </a:spcBef>
            </a:pPr>
            <a:r>
              <a:rPr lang="en-US" sz="2400" kern="1000" spc="30" dirty="0">
                <a:latin typeface="+mj-lt"/>
                <a:cs typeface="Franklin Gothic Book"/>
              </a:rPr>
              <a:t>100 </a:t>
            </a:r>
            <a:r>
              <a:rPr lang="en-US" sz="2400" kern="1000" spc="30" dirty="0" err="1">
                <a:latin typeface="+mj-lt"/>
                <a:cs typeface="Franklin Gothic Book"/>
              </a:rPr>
              <a:t>ms</a:t>
            </a:r>
            <a:r>
              <a:rPr lang="en-US" sz="2400" kern="1000" spc="30" dirty="0">
                <a:latin typeface="+mj-lt"/>
                <a:cs typeface="Franklin Gothic Book"/>
              </a:rPr>
              <a:t> (10 Hz)</a:t>
            </a:r>
            <a:endParaRPr lang="de-CH" sz="2400" kern="1000" spc="30" dirty="0" err="1">
              <a:latin typeface="+mj-lt"/>
              <a:cs typeface="Franklin Gothic Book"/>
            </a:endParaRPr>
          </a:p>
        </p:txBody>
      </p:sp>
      <p:cxnSp>
        <p:nvCxnSpPr>
          <p:cNvPr id="41" name="Straight Arrow Connector 66">
            <a:extLst>
              <a:ext uri="{FF2B5EF4-FFF2-40B4-BE49-F238E27FC236}">
                <a16:creationId xmlns:a16="http://schemas.microsoft.com/office/drawing/2014/main" id="{2FD2D1F8-FAD3-1057-3E23-F1850CC530B8}"/>
              </a:ext>
            </a:extLst>
          </p:cNvPr>
          <p:cNvCxnSpPr>
            <a:cxnSpLocks/>
          </p:cNvCxnSpPr>
          <p:nvPr/>
        </p:nvCxnSpPr>
        <p:spPr bwMode="auto">
          <a:xfrm>
            <a:off x="5508257" y="2199485"/>
            <a:ext cx="392662" cy="0"/>
          </a:xfrm>
          <a:prstGeom prst="straightConnector1">
            <a:avLst/>
          </a:prstGeom>
          <a:solidFill>
            <a:schemeClr val="accent1"/>
          </a:solidFill>
          <a:ln w="28575" cap="flat" cmpd="sng" algn="ctr">
            <a:solidFill>
              <a:schemeClr val="accent3">
                <a:lumMod val="60000"/>
                <a:lumOff val="40000"/>
              </a:schemeClr>
            </a:solidFill>
            <a:prstDash val="solid"/>
            <a:round/>
            <a:headEnd type="triangle"/>
            <a:tailEnd type="triangle"/>
          </a:ln>
          <a:effectLst/>
        </p:spPr>
      </p:cxnSp>
      <p:cxnSp>
        <p:nvCxnSpPr>
          <p:cNvPr id="42" name="Straight Arrow Connector 67">
            <a:extLst>
              <a:ext uri="{FF2B5EF4-FFF2-40B4-BE49-F238E27FC236}">
                <a16:creationId xmlns:a16="http://schemas.microsoft.com/office/drawing/2014/main" id="{9D732A34-831F-5F66-278C-75B3C4C8FFFD}"/>
              </a:ext>
            </a:extLst>
          </p:cNvPr>
          <p:cNvCxnSpPr>
            <a:cxnSpLocks/>
          </p:cNvCxnSpPr>
          <p:nvPr/>
        </p:nvCxnSpPr>
        <p:spPr bwMode="auto">
          <a:xfrm flipV="1">
            <a:off x="5900919" y="2199485"/>
            <a:ext cx="2205000" cy="171"/>
          </a:xfrm>
          <a:prstGeom prst="straightConnector1">
            <a:avLst/>
          </a:prstGeom>
          <a:solidFill>
            <a:schemeClr val="accent1"/>
          </a:solidFill>
          <a:ln w="28575" cap="flat" cmpd="sng" algn="ctr">
            <a:solidFill>
              <a:schemeClr val="accent5">
                <a:lumMod val="60000"/>
                <a:lumOff val="40000"/>
              </a:schemeClr>
            </a:solidFill>
            <a:prstDash val="solid"/>
            <a:round/>
            <a:headEnd type="triangle"/>
            <a:tailEnd type="triangle"/>
          </a:ln>
          <a:effectLst/>
        </p:spPr>
      </p:cxnSp>
      <p:sp>
        <p:nvSpPr>
          <p:cNvPr id="43" name="TextBox 68">
            <a:extLst>
              <a:ext uri="{FF2B5EF4-FFF2-40B4-BE49-F238E27FC236}">
                <a16:creationId xmlns:a16="http://schemas.microsoft.com/office/drawing/2014/main" id="{E9D05F60-2A49-DAB9-E03E-97743A5EBD3E}"/>
              </a:ext>
            </a:extLst>
          </p:cNvPr>
          <p:cNvSpPr txBox="1"/>
          <p:nvPr/>
        </p:nvSpPr>
        <p:spPr>
          <a:xfrm>
            <a:off x="5295674" y="1823773"/>
            <a:ext cx="875245" cy="304800"/>
          </a:xfrm>
          <a:prstGeom prst="rect">
            <a:avLst/>
          </a:prstGeom>
          <a:noFill/>
        </p:spPr>
        <p:txBody>
          <a:bodyPr wrap="square" lIns="0" tIns="0" rIns="0" bIns="0" rtlCol="0">
            <a:noAutofit/>
          </a:bodyPr>
          <a:lstStyle/>
          <a:p>
            <a:pPr algn="ctr">
              <a:lnSpc>
                <a:spcPct val="110000"/>
              </a:lnSpc>
              <a:spcBef>
                <a:spcPts val="0"/>
              </a:spcBef>
            </a:pPr>
            <a:r>
              <a:rPr lang="en-US" sz="1800" b="1" kern="1000" spc="30" dirty="0">
                <a:solidFill>
                  <a:schemeClr val="accent3">
                    <a:lumMod val="60000"/>
                    <a:lumOff val="40000"/>
                  </a:schemeClr>
                </a:solidFill>
                <a:latin typeface="+mj-lt"/>
                <a:cs typeface="Franklin Gothic Book"/>
              </a:rPr>
              <a:t>600 µs</a:t>
            </a:r>
            <a:endParaRPr lang="de-CH" sz="1800" b="1" kern="1000" spc="30" dirty="0" err="1">
              <a:solidFill>
                <a:schemeClr val="accent3">
                  <a:lumMod val="60000"/>
                  <a:lumOff val="40000"/>
                </a:schemeClr>
              </a:solidFill>
              <a:latin typeface="+mj-lt"/>
              <a:cs typeface="Franklin Gothic Book"/>
            </a:endParaRPr>
          </a:p>
        </p:txBody>
      </p:sp>
      <p:sp>
        <p:nvSpPr>
          <p:cNvPr id="44" name="TextBox 69">
            <a:extLst>
              <a:ext uri="{FF2B5EF4-FFF2-40B4-BE49-F238E27FC236}">
                <a16:creationId xmlns:a16="http://schemas.microsoft.com/office/drawing/2014/main" id="{FBEBF26B-32A9-E312-B5EC-CCD93C34A499}"/>
              </a:ext>
            </a:extLst>
          </p:cNvPr>
          <p:cNvSpPr txBox="1"/>
          <p:nvPr/>
        </p:nvSpPr>
        <p:spPr>
          <a:xfrm>
            <a:off x="5940319" y="1818922"/>
            <a:ext cx="2141378" cy="304800"/>
          </a:xfrm>
          <a:prstGeom prst="rect">
            <a:avLst/>
          </a:prstGeom>
          <a:noFill/>
        </p:spPr>
        <p:txBody>
          <a:bodyPr wrap="square" lIns="0" tIns="0" rIns="0" bIns="0" rtlCol="0">
            <a:noAutofit/>
          </a:bodyPr>
          <a:lstStyle/>
          <a:p>
            <a:pPr algn="ctr">
              <a:lnSpc>
                <a:spcPct val="110000"/>
              </a:lnSpc>
              <a:spcBef>
                <a:spcPts val="0"/>
              </a:spcBef>
            </a:pPr>
            <a:r>
              <a:rPr lang="en-US" sz="1800" b="1" kern="1000" spc="30" dirty="0">
                <a:solidFill>
                  <a:schemeClr val="accent5">
                    <a:lumMod val="60000"/>
                    <a:lumOff val="40000"/>
                  </a:schemeClr>
                </a:solidFill>
                <a:latin typeface="+mj-lt"/>
                <a:cs typeface="Franklin Gothic Book"/>
              </a:rPr>
              <a:t>99.4 </a:t>
            </a:r>
            <a:r>
              <a:rPr lang="en-US" sz="1800" b="1" kern="1000" spc="30" dirty="0" err="1">
                <a:solidFill>
                  <a:schemeClr val="accent5">
                    <a:lumMod val="60000"/>
                    <a:lumOff val="40000"/>
                  </a:schemeClr>
                </a:solidFill>
                <a:latin typeface="+mj-lt"/>
                <a:cs typeface="Franklin Gothic Book"/>
              </a:rPr>
              <a:t>ms</a:t>
            </a:r>
            <a:endParaRPr lang="de-CH" sz="1800" b="1" kern="1000" spc="30" dirty="0" err="1">
              <a:solidFill>
                <a:schemeClr val="accent5">
                  <a:lumMod val="60000"/>
                  <a:lumOff val="40000"/>
                </a:schemeClr>
              </a:solidFill>
              <a:latin typeface="+mj-lt"/>
              <a:cs typeface="Franklin Gothic Book"/>
            </a:endParaRPr>
          </a:p>
        </p:txBody>
      </p:sp>
      <p:cxnSp>
        <p:nvCxnSpPr>
          <p:cNvPr id="45" name="Straight Connector 70">
            <a:extLst>
              <a:ext uri="{FF2B5EF4-FFF2-40B4-BE49-F238E27FC236}">
                <a16:creationId xmlns:a16="http://schemas.microsoft.com/office/drawing/2014/main" id="{4DEF4C0B-9A02-10BD-02BC-F0E07DBAAB38}"/>
              </a:ext>
            </a:extLst>
          </p:cNvPr>
          <p:cNvCxnSpPr/>
          <p:nvPr/>
        </p:nvCxnSpPr>
        <p:spPr bwMode="auto">
          <a:xfrm>
            <a:off x="3239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71">
            <a:extLst>
              <a:ext uri="{FF2B5EF4-FFF2-40B4-BE49-F238E27FC236}">
                <a16:creationId xmlns:a16="http://schemas.microsoft.com/office/drawing/2014/main" id="{FEA26CA4-3404-217F-F567-8844DEDBAA17}"/>
              </a:ext>
            </a:extLst>
          </p:cNvPr>
          <p:cNvCxnSpPr/>
          <p:nvPr/>
        </p:nvCxnSpPr>
        <p:spPr bwMode="auto">
          <a:xfrm>
            <a:off x="3194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72">
            <a:extLst>
              <a:ext uri="{FF2B5EF4-FFF2-40B4-BE49-F238E27FC236}">
                <a16:creationId xmlns:a16="http://schemas.microsoft.com/office/drawing/2014/main" id="{525894FB-A1F6-A0D0-FBB8-8BA6F86B8144}"/>
              </a:ext>
            </a:extLst>
          </p:cNvPr>
          <p:cNvCxnSpPr/>
          <p:nvPr/>
        </p:nvCxnSpPr>
        <p:spPr bwMode="auto">
          <a:xfrm>
            <a:off x="3149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Connector 73">
            <a:extLst>
              <a:ext uri="{FF2B5EF4-FFF2-40B4-BE49-F238E27FC236}">
                <a16:creationId xmlns:a16="http://schemas.microsoft.com/office/drawing/2014/main" id="{5932CF58-4597-055A-A2EA-FEEB4D8A5560}"/>
              </a:ext>
            </a:extLst>
          </p:cNvPr>
          <p:cNvCxnSpPr/>
          <p:nvPr/>
        </p:nvCxnSpPr>
        <p:spPr bwMode="auto">
          <a:xfrm>
            <a:off x="3104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9" name="Straight Connector 74">
            <a:extLst>
              <a:ext uri="{FF2B5EF4-FFF2-40B4-BE49-F238E27FC236}">
                <a16:creationId xmlns:a16="http://schemas.microsoft.com/office/drawing/2014/main" id="{421ADFEE-DA5E-CD3E-EA7D-53B3AAEE2392}"/>
              </a:ext>
            </a:extLst>
          </p:cNvPr>
          <p:cNvCxnSpPr/>
          <p:nvPr/>
        </p:nvCxnSpPr>
        <p:spPr bwMode="auto">
          <a:xfrm>
            <a:off x="3059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0" name="Straight Connector 75">
            <a:extLst>
              <a:ext uri="{FF2B5EF4-FFF2-40B4-BE49-F238E27FC236}">
                <a16:creationId xmlns:a16="http://schemas.microsoft.com/office/drawing/2014/main" id="{C3070E57-A692-A3C8-BA84-B498880052AC}"/>
              </a:ext>
            </a:extLst>
          </p:cNvPr>
          <p:cNvCxnSpPr/>
          <p:nvPr/>
        </p:nvCxnSpPr>
        <p:spPr bwMode="auto">
          <a:xfrm>
            <a:off x="3014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Straight Connector 76">
            <a:extLst>
              <a:ext uri="{FF2B5EF4-FFF2-40B4-BE49-F238E27FC236}">
                <a16:creationId xmlns:a16="http://schemas.microsoft.com/office/drawing/2014/main" id="{9593AAFC-94EB-D16A-6A09-A7A6926F0B4E}"/>
              </a:ext>
            </a:extLst>
          </p:cNvPr>
          <p:cNvCxnSpPr/>
          <p:nvPr/>
        </p:nvCxnSpPr>
        <p:spPr bwMode="auto">
          <a:xfrm>
            <a:off x="2969813" y="3979396"/>
            <a:ext cx="0" cy="468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2" name="Left Brace 47">
            <a:extLst>
              <a:ext uri="{FF2B5EF4-FFF2-40B4-BE49-F238E27FC236}">
                <a16:creationId xmlns:a16="http://schemas.microsoft.com/office/drawing/2014/main" id="{C081DB1B-F758-889F-60D9-A6C69605169C}"/>
              </a:ext>
            </a:extLst>
          </p:cNvPr>
          <p:cNvSpPr/>
          <p:nvPr/>
        </p:nvSpPr>
        <p:spPr bwMode="auto">
          <a:xfrm rot="16200000">
            <a:off x="5648919" y="2797224"/>
            <a:ext cx="108000" cy="3240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53" name="Left Brace 77">
            <a:extLst>
              <a:ext uri="{FF2B5EF4-FFF2-40B4-BE49-F238E27FC236}">
                <a16:creationId xmlns:a16="http://schemas.microsoft.com/office/drawing/2014/main" id="{860C6E0B-2F42-7D79-3FF3-70F908144805}"/>
              </a:ext>
            </a:extLst>
          </p:cNvPr>
          <p:cNvSpPr/>
          <p:nvPr/>
        </p:nvSpPr>
        <p:spPr bwMode="auto">
          <a:xfrm rot="5400000" flipV="1">
            <a:off x="3045976" y="3737685"/>
            <a:ext cx="108000" cy="3240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54" name="Straight Arrow Connector 49">
            <a:extLst>
              <a:ext uri="{FF2B5EF4-FFF2-40B4-BE49-F238E27FC236}">
                <a16:creationId xmlns:a16="http://schemas.microsoft.com/office/drawing/2014/main" id="{8D86710E-263D-4E73-C6D7-6F7F4D92D504}"/>
              </a:ext>
            </a:extLst>
          </p:cNvPr>
          <p:cNvCxnSpPr/>
          <p:nvPr/>
        </p:nvCxnSpPr>
        <p:spPr bwMode="auto">
          <a:xfrm flipH="1">
            <a:off x="3194814" y="3024971"/>
            <a:ext cx="2198737" cy="72648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55" name="TextBox 55">
            <a:extLst>
              <a:ext uri="{FF2B5EF4-FFF2-40B4-BE49-F238E27FC236}">
                <a16:creationId xmlns:a16="http://schemas.microsoft.com/office/drawing/2014/main" id="{E08DFFB6-4077-1D16-C96D-41C7841EB867}"/>
              </a:ext>
            </a:extLst>
          </p:cNvPr>
          <p:cNvSpPr txBox="1"/>
          <p:nvPr/>
        </p:nvSpPr>
        <p:spPr>
          <a:xfrm>
            <a:off x="3489937" y="4044617"/>
            <a:ext cx="2636782" cy="334995"/>
          </a:xfrm>
          <a:prstGeom prst="rect">
            <a:avLst/>
          </a:prstGeom>
          <a:noFill/>
        </p:spPr>
        <p:txBody>
          <a:bodyPr wrap="square" lIns="0" tIns="0" rIns="0" bIns="0" rtlCol="0">
            <a:noAutofit/>
          </a:bodyPr>
          <a:lstStyle/>
          <a:p>
            <a:pPr>
              <a:lnSpc>
                <a:spcPct val="110000"/>
              </a:lnSpc>
              <a:spcBef>
                <a:spcPts val="0"/>
              </a:spcBef>
            </a:pPr>
            <a:r>
              <a:rPr lang="en-US" sz="2400" kern="1000" spc="30" dirty="0">
                <a:latin typeface="+mj-lt"/>
                <a:cs typeface="Franklin Gothic Book"/>
              </a:rPr>
              <a:t>2700 ph. pulses</a:t>
            </a:r>
            <a:endParaRPr lang="de-CH" sz="2400" kern="1000" spc="30" dirty="0" err="1">
              <a:latin typeface="+mj-lt"/>
              <a:cs typeface="Franklin Gothic Book"/>
            </a:endParaRPr>
          </a:p>
        </p:txBody>
      </p:sp>
      <p:cxnSp>
        <p:nvCxnSpPr>
          <p:cNvPr id="56" name="Straight Connector 79">
            <a:extLst>
              <a:ext uri="{FF2B5EF4-FFF2-40B4-BE49-F238E27FC236}">
                <a16:creationId xmlns:a16="http://schemas.microsoft.com/office/drawing/2014/main" id="{D6C65A94-1811-B3C6-28D8-6A6353276181}"/>
              </a:ext>
            </a:extLst>
          </p:cNvPr>
          <p:cNvCxnSpPr>
            <a:cxnSpLocks/>
          </p:cNvCxnSpPr>
          <p:nvPr/>
        </p:nvCxnSpPr>
        <p:spPr bwMode="auto">
          <a:xfrm flipH="1">
            <a:off x="2051838" y="4447396"/>
            <a:ext cx="904924" cy="1085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87">
            <a:extLst>
              <a:ext uri="{FF2B5EF4-FFF2-40B4-BE49-F238E27FC236}">
                <a16:creationId xmlns:a16="http://schemas.microsoft.com/office/drawing/2014/main" id="{2CB008D3-FFD0-AC94-DB2C-5FE2C07178AE}"/>
              </a:ext>
            </a:extLst>
          </p:cNvPr>
          <p:cNvCxnSpPr>
            <a:cxnSpLocks/>
          </p:cNvCxnSpPr>
          <p:nvPr/>
        </p:nvCxnSpPr>
        <p:spPr bwMode="auto">
          <a:xfrm>
            <a:off x="3239813" y="4447396"/>
            <a:ext cx="840330" cy="97713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8" name="Oval 80">
            <a:extLst>
              <a:ext uri="{FF2B5EF4-FFF2-40B4-BE49-F238E27FC236}">
                <a16:creationId xmlns:a16="http://schemas.microsoft.com/office/drawing/2014/main" id="{9698E9CF-641E-C126-BEE7-3502349539F8}"/>
              </a:ext>
            </a:extLst>
          </p:cNvPr>
          <p:cNvSpPr/>
          <p:nvPr/>
        </p:nvSpPr>
        <p:spPr bwMode="auto">
          <a:xfrm>
            <a:off x="1952084" y="5132698"/>
            <a:ext cx="2335877" cy="135020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59" name="Straight Arrow Connector 88">
            <a:extLst>
              <a:ext uri="{FF2B5EF4-FFF2-40B4-BE49-F238E27FC236}">
                <a16:creationId xmlns:a16="http://schemas.microsoft.com/office/drawing/2014/main" id="{82FC4A49-38CD-2A61-9F99-E8F1BB94B9AB}"/>
              </a:ext>
            </a:extLst>
          </p:cNvPr>
          <p:cNvCxnSpPr/>
          <p:nvPr/>
        </p:nvCxnSpPr>
        <p:spPr bwMode="auto">
          <a:xfrm>
            <a:off x="2234716" y="6029043"/>
            <a:ext cx="168250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0" name="TextBox 96">
            <a:extLst>
              <a:ext uri="{FF2B5EF4-FFF2-40B4-BE49-F238E27FC236}">
                <a16:creationId xmlns:a16="http://schemas.microsoft.com/office/drawing/2014/main" id="{A90A70BF-A04D-4BF5-34C2-DFE707D3D69A}"/>
              </a:ext>
            </a:extLst>
          </p:cNvPr>
          <p:cNvSpPr txBox="1"/>
          <p:nvPr/>
        </p:nvSpPr>
        <p:spPr>
          <a:xfrm>
            <a:off x="3940685" y="5768401"/>
            <a:ext cx="180000" cy="360000"/>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n-lt"/>
                <a:cs typeface="Franklin Gothic Book"/>
              </a:rPr>
              <a:t>t</a:t>
            </a:r>
            <a:endParaRPr lang="de-CH" sz="1800" b="1" kern="1000" spc="30" dirty="0" err="1">
              <a:latin typeface="+mn-lt"/>
              <a:cs typeface="Franklin Gothic Book"/>
            </a:endParaRPr>
          </a:p>
        </p:txBody>
      </p:sp>
      <p:cxnSp>
        <p:nvCxnSpPr>
          <p:cNvPr id="61" name="Straight Connector 97">
            <a:extLst>
              <a:ext uri="{FF2B5EF4-FFF2-40B4-BE49-F238E27FC236}">
                <a16:creationId xmlns:a16="http://schemas.microsoft.com/office/drawing/2014/main" id="{B8000F05-2C00-4AD2-81DC-9FC2C8D07996}"/>
              </a:ext>
            </a:extLst>
          </p:cNvPr>
          <p:cNvCxnSpPr/>
          <p:nvPr/>
        </p:nvCxnSpPr>
        <p:spPr bwMode="auto">
          <a:xfrm>
            <a:off x="2444429" y="5638341"/>
            <a:ext cx="0" cy="396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2" name="Straight Connector 99">
            <a:extLst>
              <a:ext uri="{FF2B5EF4-FFF2-40B4-BE49-F238E27FC236}">
                <a16:creationId xmlns:a16="http://schemas.microsoft.com/office/drawing/2014/main" id="{A3C9FD28-790A-DF6E-77FD-33DC1B1EA2BF}"/>
              </a:ext>
            </a:extLst>
          </p:cNvPr>
          <p:cNvCxnSpPr/>
          <p:nvPr/>
        </p:nvCxnSpPr>
        <p:spPr bwMode="auto">
          <a:xfrm>
            <a:off x="3614978" y="5638341"/>
            <a:ext cx="0" cy="396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3" name="Straight Arrow Connector 91">
            <a:extLst>
              <a:ext uri="{FF2B5EF4-FFF2-40B4-BE49-F238E27FC236}">
                <a16:creationId xmlns:a16="http://schemas.microsoft.com/office/drawing/2014/main" id="{050B45A2-5DF1-2E52-E9A7-631A2D333D37}"/>
              </a:ext>
            </a:extLst>
          </p:cNvPr>
          <p:cNvCxnSpPr/>
          <p:nvPr/>
        </p:nvCxnSpPr>
        <p:spPr bwMode="auto">
          <a:xfrm>
            <a:off x="2451957" y="5672804"/>
            <a:ext cx="1152000" cy="0"/>
          </a:xfrm>
          <a:prstGeom prst="straightConnector1">
            <a:avLst/>
          </a:prstGeom>
          <a:solidFill>
            <a:schemeClr val="accent1"/>
          </a:solidFill>
          <a:ln w="9525" cap="flat" cmpd="sng" algn="ctr">
            <a:solidFill>
              <a:schemeClr val="tx1"/>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64" name="TextBox 92">
                <a:extLst>
                  <a:ext uri="{FF2B5EF4-FFF2-40B4-BE49-F238E27FC236}">
                    <a16:creationId xmlns:a16="http://schemas.microsoft.com/office/drawing/2014/main" id="{775B2D40-0218-05A0-19E5-4EE53E1A3CD3}"/>
                  </a:ext>
                </a:extLst>
              </p:cNvPr>
              <p:cNvSpPr txBox="1"/>
              <p:nvPr/>
            </p:nvSpPr>
            <p:spPr>
              <a:xfrm>
                <a:off x="2418382" y="5290253"/>
                <a:ext cx="1396539" cy="382551"/>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de-CH" sz="2000" i="1" kern="1000" spc="30" smtClean="0">
                          <a:latin typeface="Cambria Math" panose="02040503050406030204" pitchFamily="18" charset="0"/>
                          <a:ea typeface="Cambria Math" panose="02040503050406030204" pitchFamily="18" charset="0"/>
                          <a:cs typeface="Franklin Gothic Book"/>
                        </a:rPr>
                        <m:t>∆</m:t>
                      </m:r>
                      <m:r>
                        <a:rPr lang="en-US" sz="2000" b="0" i="1" kern="1000" spc="30" smtClean="0">
                          <a:latin typeface="Cambria Math" panose="02040503050406030204" pitchFamily="18" charset="0"/>
                          <a:ea typeface="Cambria Math" panose="02040503050406030204" pitchFamily="18" charset="0"/>
                          <a:cs typeface="Franklin Gothic Book"/>
                        </a:rPr>
                        <m:t>𝑡</m:t>
                      </m:r>
                      <m:r>
                        <a:rPr lang="en-US" sz="2000" b="0" i="1" kern="1000" spc="30" smtClean="0">
                          <a:latin typeface="Cambria Math" panose="02040503050406030204" pitchFamily="18" charset="0"/>
                          <a:ea typeface="Cambria Math" panose="02040503050406030204" pitchFamily="18" charset="0"/>
                          <a:cs typeface="Franklin Gothic Book"/>
                        </a:rPr>
                        <m:t>=222</m:t>
                      </m:r>
                      <m:r>
                        <a:rPr lang="en-US" sz="2000" b="0" i="1" kern="1000" spc="30" smtClean="0">
                          <a:latin typeface="Cambria Math" panose="02040503050406030204" pitchFamily="18" charset="0"/>
                          <a:ea typeface="Cambria Math" panose="02040503050406030204" pitchFamily="18" charset="0"/>
                          <a:cs typeface="Franklin Gothic Book"/>
                        </a:rPr>
                        <m:t>𝑛𝑠</m:t>
                      </m:r>
                    </m:oMath>
                  </m:oMathPara>
                </a14:m>
                <a:endParaRPr lang="de-CH" sz="2000" kern="1000" spc="30" dirty="0" err="1">
                  <a:latin typeface="+mn-lt"/>
                  <a:cs typeface="Franklin Gothic Book"/>
                </a:endParaRPr>
              </a:p>
            </p:txBody>
          </p:sp>
        </mc:Choice>
        <mc:Fallback xmlns="">
          <p:sp>
            <p:nvSpPr>
              <p:cNvPr id="64" name="TextBox 92">
                <a:extLst>
                  <a:ext uri="{FF2B5EF4-FFF2-40B4-BE49-F238E27FC236}">
                    <a16:creationId xmlns:a16="http://schemas.microsoft.com/office/drawing/2014/main" id="{775B2D40-0218-05A0-19E5-4EE53E1A3CD3}"/>
                  </a:ext>
                </a:extLst>
              </p:cNvPr>
              <p:cNvSpPr txBox="1">
                <a:spLocks noRot="1" noChangeAspect="1" noMove="1" noResize="1" noEditPoints="1" noAdjustHandles="1" noChangeArrowheads="1" noChangeShapeType="1" noTextEdit="1"/>
              </p:cNvSpPr>
              <p:nvPr/>
            </p:nvSpPr>
            <p:spPr>
              <a:xfrm>
                <a:off x="2418382" y="5290253"/>
                <a:ext cx="1396539" cy="382551"/>
              </a:xfrm>
              <a:prstGeom prst="rect">
                <a:avLst/>
              </a:prstGeom>
              <a:blipFill>
                <a:blip r:embed="rId3"/>
                <a:stretch>
                  <a:fillRect l="-3493" r="-3057"/>
                </a:stretch>
              </a:blipFill>
            </p:spPr>
            <p:txBody>
              <a:bodyPr/>
              <a:lstStyle/>
              <a:p>
                <a:r>
                  <a:rPr lang="it-CH">
                    <a:noFill/>
                  </a:rPr>
                  <a:t> </a:t>
                </a:r>
              </a:p>
            </p:txBody>
          </p:sp>
        </mc:Fallback>
      </mc:AlternateContent>
      <p:sp>
        <p:nvSpPr>
          <p:cNvPr id="65" name="Oval 108">
            <a:extLst>
              <a:ext uri="{FF2B5EF4-FFF2-40B4-BE49-F238E27FC236}">
                <a16:creationId xmlns:a16="http://schemas.microsoft.com/office/drawing/2014/main" id="{FE88CF08-6713-9E63-62EA-29486986FF73}"/>
              </a:ext>
            </a:extLst>
          </p:cNvPr>
          <p:cNvSpPr/>
          <p:nvPr/>
        </p:nvSpPr>
        <p:spPr bwMode="auto">
          <a:xfrm>
            <a:off x="3489937" y="5532596"/>
            <a:ext cx="257697" cy="587869"/>
          </a:xfrm>
          <a:prstGeom prst="ellipse">
            <a:avLst/>
          </a:prstGeom>
          <a:noFill/>
          <a:ln w="28575" cap="flat" cmpd="sng" algn="ctr">
            <a:solidFill>
              <a:schemeClr val="accent3">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6" name="Oval 116">
            <a:extLst>
              <a:ext uri="{FF2B5EF4-FFF2-40B4-BE49-F238E27FC236}">
                <a16:creationId xmlns:a16="http://schemas.microsoft.com/office/drawing/2014/main" id="{6BCD30ED-33CC-FF9F-578B-DA07CDA9A4ED}"/>
              </a:ext>
            </a:extLst>
          </p:cNvPr>
          <p:cNvSpPr/>
          <p:nvPr/>
        </p:nvSpPr>
        <p:spPr bwMode="auto">
          <a:xfrm>
            <a:off x="5325941" y="4934773"/>
            <a:ext cx="1206457" cy="1548128"/>
          </a:xfrm>
          <a:prstGeom prst="ellipse">
            <a:avLst/>
          </a:prstGeom>
          <a:noFill/>
          <a:ln w="28575" cap="flat" cmpd="sng" algn="ctr">
            <a:solidFill>
              <a:schemeClr val="accent3">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7" name="Freeform 110">
            <a:extLst>
              <a:ext uri="{FF2B5EF4-FFF2-40B4-BE49-F238E27FC236}">
                <a16:creationId xmlns:a16="http://schemas.microsoft.com/office/drawing/2014/main" id="{9F32297C-ADCE-9E5D-CB8A-E9020585E390}"/>
              </a:ext>
            </a:extLst>
          </p:cNvPr>
          <p:cNvSpPr/>
          <p:nvPr/>
        </p:nvSpPr>
        <p:spPr bwMode="auto">
          <a:xfrm>
            <a:off x="5778018" y="5532596"/>
            <a:ext cx="348701" cy="629295"/>
          </a:xfrm>
          <a:custGeom>
            <a:avLst/>
            <a:gdLst>
              <a:gd name="connsiteX0" fmla="*/ 0 w 515389"/>
              <a:gd name="connsiteY0" fmla="*/ 590205 h 646997"/>
              <a:gd name="connsiteX1" fmla="*/ 133003 w 515389"/>
              <a:gd name="connsiteY1" fmla="*/ 590205 h 646997"/>
              <a:gd name="connsiteX2" fmla="*/ 249381 w 515389"/>
              <a:gd name="connsiteY2" fmla="*/ 2 h 646997"/>
              <a:gd name="connsiteX3" fmla="*/ 382385 w 515389"/>
              <a:gd name="connsiteY3" fmla="*/ 581893 h 646997"/>
              <a:gd name="connsiteX4" fmla="*/ 515389 w 515389"/>
              <a:gd name="connsiteY4" fmla="*/ 590205 h 646997"/>
              <a:gd name="connsiteX0" fmla="*/ 0 w 515389"/>
              <a:gd name="connsiteY0" fmla="*/ 590530 h 640993"/>
              <a:gd name="connsiteX1" fmla="*/ 166340 w 515389"/>
              <a:gd name="connsiteY1" fmla="*/ 500515 h 640993"/>
              <a:gd name="connsiteX2" fmla="*/ 249381 w 515389"/>
              <a:gd name="connsiteY2" fmla="*/ 327 h 640993"/>
              <a:gd name="connsiteX3" fmla="*/ 382385 w 515389"/>
              <a:gd name="connsiteY3" fmla="*/ 582218 h 640993"/>
              <a:gd name="connsiteX4" fmla="*/ 515389 w 515389"/>
              <a:gd name="connsiteY4" fmla="*/ 590530 h 640993"/>
              <a:gd name="connsiteX0" fmla="*/ 0 w 515389"/>
              <a:gd name="connsiteY0" fmla="*/ 590530 h 640993"/>
              <a:gd name="connsiteX1" fmla="*/ 166340 w 515389"/>
              <a:gd name="connsiteY1" fmla="*/ 500515 h 640993"/>
              <a:gd name="connsiteX2" fmla="*/ 249381 w 515389"/>
              <a:gd name="connsiteY2" fmla="*/ 327 h 640993"/>
              <a:gd name="connsiteX3" fmla="*/ 382385 w 515389"/>
              <a:gd name="connsiteY3" fmla="*/ 582218 h 640993"/>
              <a:gd name="connsiteX4" fmla="*/ 515389 w 515389"/>
              <a:gd name="connsiteY4" fmla="*/ 590530 h 640993"/>
              <a:gd name="connsiteX0" fmla="*/ 0 w 427283"/>
              <a:gd name="connsiteY0" fmla="*/ 595031 h 640993"/>
              <a:gd name="connsiteX1" fmla="*/ 78234 w 427283"/>
              <a:gd name="connsiteY1" fmla="*/ 500515 h 640993"/>
              <a:gd name="connsiteX2" fmla="*/ 161275 w 427283"/>
              <a:gd name="connsiteY2" fmla="*/ 327 h 640993"/>
              <a:gd name="connsiteX3" fmla="*/ 294279 w 427283"/>
              <a:gd name="connsiteY3" fmla="*/ 582218 h 640993"/>
              <a:gd name="connsiteX4" fmla="*/ 427283 w 427283"/>
              <a:gd name="connsiteY4" fmla="*/ 590530 h 640993"/>
              <a:gd name="connsiteX0" fmla="*/ 0 w 427283"/>
              <a:gd name="connsiteY0" fmla="*/ 595031 h 640993"/>
              <a:gd name="connsiteX1" fmla="*/ 78234 w 427283"/>
              <a:gd name="connsiteY1" fmla="*/ 500515 h 640993"/>
              <a:gd name="connsiteX2" fmla="*/ 161275 w 427283"/>
              <a:gd name="connsiteY2" fmla="*/ 327 h 640993"/>
              <a:gd name="connsiteX3" fmla="*/ 294279 w 427283"/>
              <a:gd name="connsiteY3" fmla="*/ 582218 h 640993"/>
              <a:gd name="connsiteX4" fmla="*/ 427283 w 427283"/>
              <a:gd name="connsiteY4" fmla="*/ 590530 h 640993"/>
              <a:gd name="connsiteX0" fmla="*/ 0 w 427283"/>
              <a:gd name="connsiteY0" fmla="*/ 595031 h 640993"/>
              <a:gd name="connsiteX1" fmla="*/ 78234 w 427283"/>
              <a:gd name="connsiteY1" fmla="*/ 500515 h 640993"/>
              <a:gd name="connsiteX2" fmla="*/ 161275 w 427283"/>
              <a:gd name="connsiteY2" fmla="*/ 327 h 640993"/>
              <a:gd name="connsiteX3" fmla="*/ 294279 w 427283"/>
              <a:gd name="connsiteY3" fmla="*/ 582218 h 640993"/>
              <a:gd name="connsiteX4" fmla="*/ 427283 w 427283"/>
              <a:gd name="connsiteY4" fmla="*/ 590530 h 640993"/>
              <a:gd name="connsiteX0" fmla="*/ 0 w 427283"/>
              <a:gd name="connsiteY0" fmla="*/ 595031 h 640993"/>
              <a:gd name="connsiteX1" fmla="*/ 78234 w 427283"/>
              <a:gd name="connsiteY1" fmla="*/ 500515 h 640993"/>
              <a:gd name="connsiteX2" fmla="*/ 161275 w 427283"/>
              <a:gd name="connsiteY2" fmla="*/ 327 h 640993"/>
              <a:gd name="connsiteX3" fmla="*/ 294279 w 427283"/>
              <a:gd name="connsiteY3" fmla="*/ 582218 h 640993"/>
              <a:gd name="connsiteX4" fmla="*/ 427283 w 427283"/>
              <a:gd name="connsiteY4" fmla="*/ 590530 h 640993"/>
              <a:gd name="connsiteX0" fmla="*/ 0 w 427283"/>
              <a:gd name="connsiteY0" fmla="*/ 594706 h 610331"/>
              <a:gd name="connsiteX1" fmla="*/ 78234 w 427283"/>
              <a:gd name="connsiteY1" fmla="*/ 500190 h 610331"/>
              <a:gd name="connsiteX2" fmla="*/ 161275 w 427283"/>
              <a:gd name="connsiteY2" fmla="*/ 2 h 610331"/>
              <a:gd name="connsiteX3" fmla="*/ 270467 w 427283"/>
              <a:gd name="connsiteY3" fmla="*/ 505381 h 610331"/>
              <a:gd name="connsiteX4" fmla="*/ 427283 w 427283"/>
              <a:gd name="connsiteY4" fmla="*/ 590205 h 610331"/>
              <a:gd name="connsiteX0" fmla="*/ 0 w 348701"/>
              <a:gd name="connsiteY0" fmla="*/ 594706 h 606687"/>
              <a:gd name="connsiteX1" fmla="*/ 78234 w 348701"/>
              <a:gd name="connsiteY1" fmla="*/ 500190 h 606687"/>
              <a:gd name="connsiteX2" fmla="*/ 161275 w 348701"/>
              <a:gd name="connsiteY2" fmla="*/ 2 h 606687"/>
              <a:gd name="connsiteX3" fmla="*/ 270467 w 348701"/>
              <a:gd name="connsiteY3" fmla="*/ 505381 h 606687"/>
              <a:gd name="connsiteX4" fmla="*/ 348701 w 348701"/>
              <a:gd name="connsiteY4" fmla="*/ 585703 h 606687"/>
              <a:gd name="connsiteX0" fmla="*/ 0 w 348701"/>
              <a:gd name="connsiteY0" fmla="*/ 594706 h 594706"/>
              <a:gd name="connsiteX1" fmla="*/ 78234 w 348701"/>
              <a:gd name="connsiteY1" fmla="*/ 500190 h 594706"/>
              <a:gd name="connsiteX2" fmla="*/ 161275 w 348701"/>
              <a:gd name="connsiteY2" fmla="*/ 2 h 594706"/>
              <a:gd name="connsiteX3" fmla="*/ 270467 w 348701"/>
              <a:gd name="connsiteY3" fmla="*/ 505381 h 594706"/>
              <a:gd name="connsiteX4" fmla="*/ 348701 w 348701"/>
              <a:gd name="connsiteY4" fmla="*/ 585703 h 594706"/>
              <a:gd name="connsiteX0" fmla="*/ 0 w 348701"/>
              <a:gd name="connsiteY0" fmla="*/ 594706 h 595597"/>
              <a:gd name="connsiteX1" fmla="*/ 78234 w 348701"/>
              <a:gd name="connsiteY1" fmla="*/ 500190 h 595597"/>
              <a:gd name="connsiteX2" fmla="*/ 161275 w 348701"/>
              <a:gd name="connsiteY2" fmla="*/ 2 h 595597"/>
              <a:gd name="connsiteX3" fmla="*/ 270467 w 348701"/>
              <a:gd name="connsiteY3" fmla="*/ 505381 h 595597"/>
              <a:gd name="connsiteX4" fmla="*/ 348701 w 348701"/>
              <a:gd name="connsiteY4" fmla="*/ 592453 h 595597"/>
              <a:gd name="connsiteX0" fmla="*/ 0 w 348701"/>
              <a:gd name="connsiteY0" fmla="*/ 594706 h 594706"/>
              <a:gd name="connsiteX1" fmla="*/ 78234 w 348701"/>
              <a:gd name="connsiteY1" fmla="*/ 500190 h 594706"/>
              <a:gd name="connsiteX2" fmla="*/ 161275 w 348701"/>
              <a:gd name="connsiteY2" fmla="*/ 2 h 594706"/>
              <a:gd name="connsiteX3" fmla="*/ 270467 w 348701"/>
              <a:gd name="connsiteY3" fmla="*/ 505381 h 594706"/>
              <a:gd name="connsiteX4" fmla="*/ 348701 w 348701"/>
              <a:gd name="connsiteY4" fmla="*/ 592453 h 594706"/>
              <a:gd name="connsiteX0" fmla="*/ 0 w 348701"/>
              <a:gd name="connsiteY0" fmla="*/ 594706 h 594706"/>
              <a:gd name="connsiteX1" fmla="*/ 78234 w 348701"/>
              <a:gd name="connsiteY1" fmla="*/ 500190 h 594706"/>
              <a:gd name="connsiteX2" fmla="*/ 168419 w 348701"/>
              <a:gd name="connsiteY2" fmla="*/ 2 h 594706"/>
              <a:gd name="connsiteX3" fmla="*/ 270467 w 348701"/>
              <a:gd name="connsiteY3" fmla="*/ 505381 h 594706"/>
              <a:gd name="connsiteX4" fmla="*/ 348701 w 348701"/>
              <a:gd name="connsiteY4" fmla="*/ 592453 h 594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01" h="594706">
                <a:moveTo>
                  <a:pt x="0" y="594706"/>
                </a:moveTo>
                <a:cubicBezTo>
                  <a:pt x="57626" y="592131"/>
                  <a:pt x="50164" y="599307"/>
                  <a:pt x="78234" y="500190"/>
                </a:cubicBezTo>
                <a:cubicBezTo>
                  <a:pt x="106304" y="401073"/>
                  <a:pt x="136380" y="-863"/>
                  <a:pt x="168419" y="2"/>
                </a:cubicBezTo>
                <a:cubicBezTo>
                  <a:pt x="200458" y="867"/>
                  <a:pt x="240420" y="406639"/>
                  <a:pt x="270467" y="505381"/>
                </a:cubicBezTo>
                <a:cubicBezTo>
                  <a:pt x="300514" y="604123"/>
                  <a:pt x="297222" y="592472"/>
                  <a:pt x="348701" y="592453"/>
                </a:cubicBezTo>
              </a:path>
            </a:pathLst>
          </a:custGeom>
          <a:solidFill>
            <a:schemeClr val="accent2">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68" name="Straight Connector 112">
            <a:extLst>
              <a:ext uri="{FF2B5EF4-FFF2-40B4-BE49-F238E27FC236}">
                <a16:creationId xmlns:a16="http://schemas.microsoft.com/office/drawing/2014/main" id="{E671A1A5-6454-BEED-F1A3-73286BC349A2}"/>
              </a:ext>
            </a:extLst>
          </p:cNvPr>
          <p:cNvCxnSpPr/>
          <p:nvPr/>
        </p:nvCxnSpPr>
        <p:spPr bwMode="auto">
          <a:xfrm flipV="1">
            <a:off x="3614978" y="4934773"/>
            <a:ext cx="2210836" cy="597826"/>
          </a:xfrm>
          <a:prstGeom prst="line">
            <a:avLst/>
          </a:prstGeom>
          <a:solidFill>
            <a:schemeClr val="accent1"/>
          </a:solidFill>
          <a:ln w="28575" cap="flat" cmpd="sng" algn="ctr">
            <a:solidFill>
              <a:schemeClr val="accent3">
                <a:lumMod val="60000"/>
                <a:lumOff val="40000"/>
              </a:schemeClr>
            </a:solidFill>
            <a:prstDash val="sysDash"/>
            <a:round/>
            <a:headEnd type="none" w="med" len="med"/>
            <a:tailEnd type="none" w="med" len="med"/>
          </a:ln>
          <a:effectLst/>
        </p:spPr>
      </p:cxnSp>
      <p:cxnSp>
        <p:nvCxnSpPr>
          <p:cNvPr id="69" name="Straight Connector 122">
            <a:extLst>
              <a:ext uri="{FF2B5EF4-FFF2-40B4-BE49-F238E27FC236}">
                <a16:creationId xmlns:a16="http://schemas.microsoft.com/office/drawing/2014/main" id="{A3AE8413-E182-B2EC-F51E-784FB050F8A1}"/>
              </a:ext>
            </a:extLst>
          </p:cNvPr>
          <p:cNvCxnSpPr>
            <a:stCxn id="65" idx="4"/>
          </p:cNvCxnSpPr>
          <p:nvPr/>
        </p:nvCxnSpPr>
        <p:spPr bwMode="auto">
          <a:xfrm>
            <a:off x="3618786" y="6120465"/>
            <a:ext cx="2159232" cy="322990"/>
          </a:xfrm>
          <a:prstGeom prst="line">
            <a:avLst/>
          </a:prstGeom>
          <a:solidFill>
            <a:schemeClr val="accent1"/>
          </a:solidFill>
          <a:ln w="28575" cap="flat" cmpd="sng" algn="ctr">
            <a:solidFill>
              <a:schemeClr val="accent3">
                <a:lumMod val="60000"/>
                <a:lumOff val="40000"/>
              </a:schemeClr>
            </a:solidFill>
            <a:prstDash val="sysDash"/>
            <a:round/>
            <a:headEnd type="none" w="med" len="med"/>
            <a:tailEnd type="none" w="med" len="med"/>
          </a:ln>
          <a:effectLst/>
        </p:spPr>
      </p:cxnSp>
      <p:cxnSp>
        <p:nvCxnSpPr>
          <p:cNvPr id="70" name="Straight Arrow Connector 118">
            <a:extLst>
              <a:ext uri="{FF2B5EF4-FFF2-40B4-BE49-F238E27FC236}">
                <a16:creationId xmlns:a16="http://schemas.microsoft.com/office/drawing/2014/main" id="{F2E1556A-6E88-EA49-E171-9DBDEB4B9097}"/>
              </a:ext>
            </a:extLst>
          </p:cNvPr>
          <p:cNvCxnSpPr/>
          <p:nvPr/>
        </p:nvCxnSpPr>
        <p:spPr bwMode="auto">
          <a:xfrm>
            <a:off x="5575389" y="5847243"/>
            <a:ext cx="30236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1" name="Straight Arrow Connector 127">
            <a:extLst>
              <a:ext uri="{FF2B5EF4-FFF2-40B4-BE49-F238E27FC236}">
                <a16:creationId xmlns:a16="http://schemas.microsoft.com/office/drawing/2014/main" id="{D0356704-75EA-8193-2E39-65C03B928CCE}"/>
              </a:ext>
            </a:extLst>
          </p:cNvPr>
          <p:cNvCxnSpPr/>
          <p:nvPr/>
        </p:nvCxnSpPr>
        <p:spPr bwMode="auto">
          <a:xfrm flipH="1">
            <a:off x="6023805" y="5847243"/>
            <a:ext cx="30236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2" name="TextBox 128">
                <a:extLst>
                  <a:ext uri="{FF2B5EF4-FFF2-40B4-BE49-F238E27FC236}">
                    <a16:creationId xmlns:a16="http://schemas.microsoft.com/office/drawing/2014/main" id="{AEE1D213-1F4C-D12A-D5A7-DE7823B88351}"/>
                  </a:ext>
                </a:extLst>
              </p:cNvPr>
              <p:cNvSpPr txBox="1"/>
              <p:nvPr/>
            </p:nvSpPr>
            <p:spPr>
              <a:xfrm>
                <a:off x="5511912" y="5206994"/>
                <a:ext cx="877885" cy="382551"/>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2000" i="1" kern="1000" spc="30" smtClean="0">
                          <a:latin typeface="Cambria Math" panose="02040503050406030204" pitchFamily="18" charset="0"/>
                          <a:ea typeface="Cambria Math" panose="02040503050406030204" pitchFamily="18" charset="0"/>
                          <a:cs typeface="Franklin Gothic Book"/>
                        </a:rPr>
                        <m:t>1</m:t>
                      </m:r>
                      <m:r>
                        <a:rPr lang="en-US" sz="2000" b="0" i="1" kern="1000" spc="30" smtClean="0">
                          <a:latin typeface="Cambria Math" panose="02040503050406030204" pitchFamily="18" charset="0"/>
                          <a:ea typeface="Cambria Math" panose="02040503050406030204" pitchFamily="18" charset="0"/>
                          <a:cs typeface="Franklin Gothic Book"/>
                        </a:rPr>
                        <m:t>00 </m:t>
                      </m:r>
                      <m:r>
                        <a:rPr lang="en-US" sz="2000" b="0" i="1" kern="1000" spc="30" smtClean="0">
                          <a:latin typeface="Cambria Math" panose="02040503050406030204" pitchFamily="18" charset="0"/>
                          <a:ea typeface="Cambria Math" panose="02040503050406030204" pitchFamily="18" charset="0"/>
                          <a:cs typeface="Franklin Gothic Book"/>
                        </a:rPr>
                        <m:t>𝑓𝑠</m:t>
                      </m:r>
                    </m:oMath>
                  </m:oMathPara>
                </a14:m>
                <a:endParaRPr lang="de-CH" sz="2000" kern="1000" spc="30" dirty="0" err="1">
                  <a:latin typeface="+mn-lt"/>
                  <a:cs typeface="Franklin Gothic Book"/>
                </a:endParaRPr>
              </a:p>
            </p:txBody>
          </p:sp>
        </mc:Choice>
        <mc:Fallback xmlns="">
          <p:sp>
            <p:nvSpPr>
              <p:cNvPr id="72" name="TextBox 128">
                <a:extLst>
                  <a:ext uri="{FF2B5EF4-FFF2-40B4-BE49-F238E27FC236}">
                    <a16:creationId xmlns:a16="http://schemas.microsoft.com/office/drawing/2014/main" id="{AEE1D213-1F4C-D12A-D5A7-DE7823B88351}"/>
                  </a:ext>
                </a:extLst>
              </p:cNvPr>
              <p:cNvSpPr txBox="1">
                <a:spLocks noRot="1" noChangeAspect="1" noMove="1" noResize="1" noEditPoints="1" noAdjustHandles="1" noChangeArrowheads="1" noChangeShapeType="1" noTextEdit="1"/>
              </p:cNvSpPr>
              <p:nvPr/>
            </p:nvSpPr>
            <p:spPr>
              <a:xfrm>
                <a:off x="5511912" y="5206994"/>
                <a:ext cx="877885" cy="382551"/>
              </a:xfrm>
              <a:prstGeom prst="rect">
                <a:avLst/>
              </a:prstGeom>
              <a:blipFill>
                <a:blip r:embed="rId4"/>
                <a:stretch>
                  <a:fillRect l="-3472" r="-7639" b="-11111"/>
                </a:stretch>
              </a:blipFill>
            </p:spPr>
            <p:txBody>
              <a:bodyPr/>
              <a:lstStyle/>
              <a:p>
                <a:r>
                  <a:rPr lang="it-CH">
                    <a:noFill/>
                  </a:rPr>
                  <a:t> </a:t>
                </a:r>
              </a:p>
            </p:txBody>
          </p:sp>
        </mc:Fallback>
      </mc:AlternateContent>
      <p:sp>
        <p:nvSpPr>
          <p:cNvPr id="73" name="Arc 129">
            <a:extLst>
              <a:ext uri="{FF2B5EF4-FFF2-40B4-BE49-F238E27FC236}">
                <a16:creationId xmlns:a16="http://schemas.microsoft.com/office/drawing/2014/main" id="{97552CB8-2271-E2BD-3B71-32F8C505D337}"/>
              </a:ext>
            </a:extLst>
          </p:cNvPr>
          <p:cNvSpPr/>
          <p:nvPr/>
        </p:nvSpPr>
        <p:spPr bwMode="auto">
          <a:xfrm flipV="1">
            <a:off x="5950854" y="6020759"/>
            <a:ext cx="2189364" cy="297388"/>
          </a:xfrm>
          <a:prstGeom prst="arc">
            <a:avLst>
              <a:gd name="adj1" fmla="val 10898880"/>
              <a:gd name="adj2" fmla="val 73447"/>
            </a:avLst>
          </a:prstGeom>
          <a:noFill/>
          <a:ln w="28575" cap="flat" cmpd="sng" algn="ctr">
            <a:solidFill>
              <a:schemeClr val="accent2">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4" name="TextBox 137">
            <a:extLst>
              <a:ext uri="{FF2B5EF4-FFF2-40B4-BE49-F238E27FC236}">
                <a16:creationId xmlns:a16="http://schemas.microsoft.com/office/drawing/2014/main" id="{4451CEA2-9501-B2F7-ED22-25C9CF64B4C3}"/>
              </a:ext>
            </a:extLst>
          </p:cNvPr>
          <p:cNvSpPr txBox="1"/>
          <p:nvPr/>
        </p:nvSpPr>
        <p:spPr>
          <a:xfrm>
            <a:off x="6758796" y="5770690"/>
            <a:ext cx="4182123" cy="334995"/>
          </a:xfrm>
          <a:prstGeom prst="rect">
            <a:avLst/>
          </a:prstGeom>
          <a:noFill/>
        </p:spPr>
        <p:txBody>
          <a:bodyPr wrap="square" lIns="0" tIns="0" rIns="0" bIns="0" rtlCol="0">
            <a:noAutofit/>
          </a:bodyPr>
          <a:lstStyle/>
          <a:p>
            <a:pPr algn="ctr">
              <a:lnSpc>
                <a:spcPct val="110000"/>
              </a:lnSpc>
              <a:spcBef>
                <a:spcPts val="0"/>
              </a:spcBef>
            </a:pPr>
            <a:r>
              <a:rPr lang="en-US" sz="2400" kern="1000" spc="30" dirty="0">
                <a:latin typeface="+mj-lt"/>
                <a:cs typeface="Franklin Gothic Book"/>
              </a:rPr>
              <a:t>Up to 10</a:t>
            </a:r>
            <a:r>
              <a:rPr lang="en-US" sz="2400" kern="1000" spc="30" baseline="30000" dirty="0">
                <a:latin typeface="+mj-lt"/>
                <a:cs typeface="Franklin Gothic Book"/>
              </a:rPr>
              <a:t>12</a:t>
            </a:r>
            <a:r>
              <a:rPr lang="en-US" sz="2400" kern="1000" spc="30" dirty="0">
                <a:latin typeface="+mj-lt"/>
                <a:cs typeface="Franklin Gothic Book"/>
              </a:rPr>
              <a:t> X-ray ph. per pulse</a:t>
            </a:r>
            <a:endParaRPr lang="de-CH" sz="2400" kern="1000" spc="30" dirty="0" err="1">
              <a:latin typeface="+mj-lt"/>
              <a:cs typeface="Franklin Gothic Book"/>
            </a:endParaRPr>
          </a:p>
        </p:txBody>
      </p:sp>
      <p:sp>
        <p:nvSpPr>
          <p:cNvPr id="75" name="Rettangolo 74">
            <a:extLst>
              <a:ext uri="{FF2B5EF4-FFF2-40B4-BE49-F238E27FC236}">
                <a16:creationId xmlns:a16="http://schemas.microsoft.com/office/drawing/2014/main" id="{97523057-AB9C-5F6F-9315-CACB393370DE}"/>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12634256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2.22222E-6 0 L 0.48229 0.00139 " pathEditMode="relative" rAng="0" ptsTypes="AA">
                                      <p:cBhvr>
                                        <p:cTn id="9" dur="2000" fill="hold"/>
                                        <p:tgtEl>
                                          <p:spTgt spid="7"/>
                                        </p:tgtEl>
                                        <p:attrNameLst>
                                          <p:attrName>ppt_x</p:attrName>
                                          <p:attrName>ppt_y</p:attrName>
                                        </p:attrNameLst>
                                      </p:cBhvr>
                                      <p:rCtr x="24115" y="69"/>
                                    </p:animMotion>
                                  </p:childTnLst>
                                </p:cTn>
                              </p:par>
                              <p:par>
                                <p:cTn id="10" presetID="1"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 presetClass="exit" presetSubtype="0" fill="hold" nodeType="withEffect">
                                  <p:stCondLst>
                                    <p:cond delay="150"/>
                                  </p:stCondLst>
                                  <p:childTnLst>
                                    <p:set>
                                      <p:cBhvr>
                                        <p:cTn id="13" dur="1" fill="hold">
                                          <p:stCondLst>
                                            <p:cond delay="0"/>
                                          </p:stCondLst>
                                        </p:cTn>
                                        <p:tgtEl>
                                          <p:spTgt spid="31"/>
                                        </p:tgtEl>
                                        <p:attrNameLst>
                                          <p:attrName>style.visibility</p:attrName>
                                        </p:attrNameLst>
                                      </p:cBhvr>
                                      <p:to>
                                        <p:strVal val="hidden"/>
                                      </p:to>
                                    </p:set>
                                  </p:childTnLst>
                                </p:cTn>
                              </p:par>
                              <p:par>
                                <p:cTn id="14" presetID="10" presetClass="entr" presetSubtype="0" fill="hold" nodeType="with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42" presetClass="path" presetSubtype="0" accel="50000" decel="50000" fill="hold" nodeType="withEffect">
                                  <p:stCondLst>
                                    <p:cond delay="250"/>
                                  </p:stCondLst>
                                  <p:childTnLst>
                                    <p:animMotion origin="layout" path="M -1.11111E-6 0 L 0.48229 0.00139 " pathEditMode="relative" rAng="0" ptsTypes="AA">
                                      <p:cBhvr>
                                        <p:cTn id="18" dur="2000" fill="hold"/>
                                        <p:tgtEl>
                                          <p:spTgt spid="8"/>
                                        </p:tgtEl>
                                        <p:attrNameLst>
                                          <p:attrName>ppt_x</p:attrName>
                                          <p:attrName>ppt_y</p:attrName>
                                        </p:attrNameLst>
                                      </p:cBhvr>
                                      <p:rCtr x="24115" y="69"/>
                                    </p:animMotion>
                                  </p:childTnLst>
                                </p:cTn>
                              </p:par>
                              <p:par>
                                <p:cTn id="19" presetID="1" presetClass="entr" presetSubtype="0" fill="hold" nodeType="withEffect">
                                  <p:stCondLst>
                                    <p:cond delay="25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xit" presetSubtype="0" fill="hold" nodeType="withEffect">
                                  <p:stCondLst>
                                    <p:cond delay="400"/>
                                  </p:stCondLst>
                                  <p:childTnLst>
                                    <p:set>
                                      <p:cBhvr>
                                        <p:cTn id="22" dur="1" fill="hold">
                                          <p:stCondLst>
                                            <p:cond delay="0"/>
                                          </p:stCondLst>
                                        </p:cTn>
                                        <p:tgtEl>
                                          <p:spTgt spid="31"/>
                                        </p:tgtEl>
                                        <p:attrNameLst>
                                          <p:attrName>style.visibility</p:attrName>
                                        </p:attrNameLst>
                                      </p:cBhvr>
                                      <p:to>
                                        <p:strVal val="hidden"/>
                                      </p:to>
                                    </p:set>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par>
                                <p:cTn id="26" presetID="42" presetClass="path" presetSubtype="0" accel="50000" decel="50000" fill="hold" nodeType="withEffect">
                                  <p:stCondLst>
                                    <p:cond delay="500"/>
                                  </p:stCondLst>
                                  <p:childTnLst>
                                    <p:animMotion origin="layout" path="M 3.61111E-6 0 L 0.48229 0.00139 " pathEditMode="relative" rAng="0" ptsTypes="AA">
                                      <p:cBhvr>
                                        <p:cTn id="27" dur="2000" fill="hold"/>
                                        <p:tgtEl>
                                          <p:spTgt spid="9"/>
                                        </p:tgtEl>
                                        <p:attrNameLst>
                                          <p:attrName>ppt_x</p:attrName>
                                          <p:attrName>ppt_y</p:attrName>
                                        </p:attrNameLst>
                                      </p:cBhvr>
                                      <p:rCtr x="24115" y="69"/>
                                    </p:animMotion>
                                  </p:childTnLst>
                                </p:cTn>
                              </p:par>
                              <p:par>
                                <p:cTn id="28" presetID="1" presetClass="entr" presetSubtype="0" fill="hold" nodeType="withEffect">
                                  <p:stCondLst>
                                    <p:cond delay="50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xit" presetSubtype="0" fill="hold" nodeType="withEffect">
                                  <p:stCondLst>
                                    <p:cond delay="650"/>
                                  </p:stCondLst>
                                  <p:childTnLst>
                                    <p:set>
                                      <p:cBhvr>
                                        <p:cTn id="31" dur="1" fill="hold">
                                          <p:stCondLst>
                                            <p:cond delay="0"/>
                                          </p:stCondLst>
                                        </p:cTn>
                                        <p:tgtEl>
                                          <p:spTgt spid="31"/>
                                        </p:tgtEl>
                                        <p:attrNameLst>
                                          <p:attrName>style.visibility</p:attrName>
                                        </p:attrNameLst>
                                      </p:cBhvr>
                                      <p:to>
                                        <p:strVal val="hidden"/>
                                      </p:to>
                                    </p:set>
                                  </p:childTnLst>
                                </p:cTn>
                              </p:par>
                              <p:par>
                                <p:cTn id="32" presetID="10" presetClass="entr" presetSubtype="0" fill="hold" nodeType="withEffect">
                                  <p:stCondLst>
                                    <p:cond delay="7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42" presetClass="path" presetSubtype="0" accel="50000" decel="50000" fill="hold" nodeType="withEffect">
                                  <p:stCondLst>
                                    <p:cond delay="750"/>
                                  </p:stCondLst>
                                  <p:childTnLst>
                                    <p:animMotion origin="layout" path="M 4.72222E-6 0 L 0.48229 0.00139 " pathEditMode="relative" rAng="0" ptsTypes="AA">
                                      <p:cBhvr>
                                        <p:cTn id="36" dur="2000" fill="hold"/>
                                        <p:tgtEl>
                                          <p:spTgt spid="10"/>
                                        </p:tgtEl>
                                        <p:attrNameLst>
                                          <p:attrName>ppt_x</p:attrName>
                                          <p:attrName>ppt_y</p:attrName>
                                        </p:attrNameLst>
                                      </p:cBhvr>
                                      <p:rCtr x="24115" y="69"/>
                                    </p:animMotion>
                                  </p:childTnLst>
                                </p:cTn>
                              </p:par>
                              <p:par>
                                <p:cTn id="37" presetID="1" presetClass="entr" presetSubtype="0" fill="hold" nodeType="withEffect">
                                  <p:stCondLst>
                                    <p:cond delay="75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xit" presetSubtype="0" fill="hold" nodeType="withEffect">
                                  <p:stCondLst>
                                    <p:cond delay="900"/>
                                  </p:stCondLst>
                                  <p:childTnLst>
                                    <p:set>
                                      <p:cBhvr>
                                        <p:cTn id="40" dur="1" fill="hold">
                                          <p:stCondLst>
                                            <p:cond delay="0"/>
                                          </p:stCondLst>
                                        </p:cTn>
                                        <p:tgtEl>
                                          <p:spTgt spid="31"/>
                                        </p:tgtEl>
                                        <p:attrNameLst>
                                          <p:attrName>style.visibility</p:attrName>
                                        </p:attrNameLst>
                                      </p:cBhvr>
                                      <p:to>
                                        <p:strVal val="hidden"/>
                                      </p:to>
                                    </p:set>
                                  </p:childTnLst>
                                </p:cTn>
                              </p:par>
                              <p:par>
                                <p:cTn id="41" presetID="10" presetClass="entr" presetSubtype="0" fill="hold" nodeType="withEffect">
                                  <p:stCondLst>
                                    <p:cond delay="10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par>
                                <p:cTn id="44" presetID="42" presetClass="path" presetSubtype="0" accel="50000" decel="50000" fill="hold" nodeType="withEffect">
                                  <p:stCondLst>
                                    <p:cond delay="1000"/>
                                  </p:stCondLst>
                                  <p:childTnLst>
                                    <p:animMotion origin="layout" path="M -4.16667E-6 0 L 0.4823 0.00139 " pathEditMode="relative" rAng="0" ptsTypes="AA">
                                      <p:cBhvr>
                                        <p:cTn id="45" dur="2000" fill="hold"/>
                                        <p:tgtEl>
                                          <p:spTgt spid="11"/>
                                        </p:tgtEl>
                                        <p:attrNameLst>
                                          <p:attrName>ppt_x</p:attrName>
                                          <p:attrName>ppt_y</p:attrName>
                                        </p:attrNameLst>
                                      </p:cBhvr>
                                      <p:rCtr x="24115" y="69"/>
                                    </p:animMotion>
                                  </p:childTnLst>
                                </p:cTn>
                              </p:par>
                              <p:par>
                                <p:cTn id="46" presetID="1" presetClass="entr" presetSubtype="0" fill="hold" nodeType="withEffect">
                                  <p:stCondLst>
                                    <p:cond delay="100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xit" presetSubtype="0" fill="hold" nodeType="withEffect">
                                  <p:stCondLst>
                                    <p:cond delay="1150"/>
                                  </p:stCondLst>
                                  <p:childTnLst>
                                    <p:set>
                                      <p:cBhvr>
                                        <p:cTn id="49" dur="1" fill="hold">
                                          <p:stCondLst>
                                            <p:cond delay="0"/>
                                          </p:stCondLst>
                                        </p:cTn>
                                        <p:tgtEl>
                                          <p:spTgt spid="31"/>
                                        </p:tgtEl>
                                        <p:attrNameLst>
                                          <p:attrName>style.visibility</p:attrName>
                                        </p:attrNameLst>
                                      </p:cBhvr>
                                      <p:to>
                                        <p:strVal val="hidden"/>
                                      </p:to>
                                    </p:set>
                                  </p:childTnLst>
                                </p:cTn>
                              </p:par>
                              <p:par>
                                <p:cTn id="50" presetID="10" presetClass="entr" presetSubtype="0" fill="hold" nodeType="withEffect">
                                  <p:stCondLst>
                                    <p:cond delay="125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par>
                                <p:cTn id="53" presetID="42" presetClass="path" presetSubtype="0" accel="50000" decel="50000" fill="hold" nodeType="withEffect">
                                  <p:stCondLst>
                                    <p:cond delay="1250"/>
                                  </p:stCondLst>
                                  <p:childTnLst>
                                    <p:animMotion origin="layout" path="M 5.55556E-7 0 L 0.48229 0.00139 " pathEditMode="relative" rAng="0" ptsTypes="AA">
                                      <p:cBhvr>
                                        <p:cTn id="54" dur="2000" fill="hold"/>
                                        <p:tgtEl>
                                          <p:spTgt spid="12"/>
                                        </p:tgtEl>
                                        <p:attrNameLst>
                                          <p:attrName>ppt_x</p:attrName>
                                          <p:attrName>ppt_y</p:attrName>
                                        </p:attrNameLst>
                                      </p:cBhvr>
                                      <p:rCtr x="24115" y="69"/>
                                    </p:animMotion>
                                  </p:childTnLst>
                                </p:cTn>
                              </p:par>
                              <p:par>
                                <p:cTn id="55" presetID="1" presetClass="entr" presetSubtype="0" fill="hold" nodeType="withEffect">
                                  <p:stCondLst>
                                    <p:cond delay="125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xit" presetSubtype="0" fill="hold" nodeType="withEffect">
                                  <p:stCondLst>
                                    <p:cond delay="1400"/>
                                  </p:stCondLst>
                                  <p:childTnLst>
                                    <p:set>
                                      <p:cBhvr>
                                        <p:cTn id="58" dur="1" fill="hold">
                                          <p:stCondLst>
                                            <p:cond delay="0"/>
                                          </p:stCondLst>
                                        </p:cTn>
                                        <p:tgtEl>
                                          <p:spTgt spid="31"/>
                                        </p:tgtEl>
                                        <p:attrNameLst>
                                          <p:attrName>style.visibility</p:attrName>
                                        </p:attrNameLst>
                                      </p:cBhvr>
                                      <p:to>
                                        <p:strVal val="hidden"/>
                                      </p:to>
                                    </p:set>
                                  </p:childTnLst>
                                </p:cTn>
                              </p:par>
                              <p:par>
                                <p:cTn id="59" presetID="10" presetClass="entr" presetSubtype="0" fill="hold" nodeType="withEffect">
                                  <p:stCondLst>
                                    <p:cond delay="15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childTnLst>
                                </p:cTn>
                              </p:par>
                              <p:par>
                                <p:cTn id="62" presetID="42" presetClass="path" presetSubtype="0" accel="50000" decel="50000" fill="hold" nodeType="withEffect">
                                  <p:stCondLst>
                                    <p:cond delay="1500"/>
                                  </p:stCondLst>
                                  <p:childTnLst>
                                    <p:animMotion origin="layout" path="M 1.66667E-6 0 L 0.48229 0.00139 " pathEditMode="relative" rAng="0" ptsTypes="AA">
                                      <p:cBhvr>
                                        <p:cTn id="63" dur="2000" fill="hold"/>
                                        <p:tgtEl>
                                          <p:spTgt spid="13"/>
                                        </p:tgtEl>
                                        <p:attrNameLst>
                                          <p:attrName>ppt_x</p:attrName>
                                          <p:attrName>ppt_y</p:attrName>
                                        </p:attrNameLst>
                                      </p:cBhvr>
                                      <p:rCtr x="24115" y="69"/>
                                    </p:animMotion>
                                  </p:childTnLst>
                                </p:cTn>
                              </p:par>
                              <p:par>
                                <p:cTn id="64" presetID="1" presetClass="entr" presetSubtype="0" fill="hold" nodeType="withEffect">
                                  <p:stCondLst>
                                    <p:cond delay="1500"/>
                                  </p:stCondLst>
                                  <p:childTnLst>
                                    <p:set>
                                      <p:cBhvr>
                                        <p:cTn id="65" dur="1" fill="hold">
                                          <p:stCondLst>
                                            <p:cond delay="0"/>
                                          </p:stCondLst>
                                        </p:cTn>
                                        <p:tgtEl>
                                          <p:spTgt spid="31"/>
                                        </p:tgtEl>
                                        <p:attrNameLst>
                                          <p:attrName>style.visibility</p:attrName>
                                        </p:attrNameLst>
                                      </p:cBhvr>
                                      <p:to>
                                        <p:strVal val="visible"/>
                                      </p:to>
                                    </p:set>
                                  </p:childTnLst>
                                </p:cTn>
                              </p:par>
                              <p:par>
                                <p:cTn id="66" presetID="1" presetClass="exit" presetSubtype="0" fill="hold" nodeType="withEffect">
                                  <p:stCondLst>
                                    <p:cond delay="1650"/>
                                  </p:stCondLst>
                                  <p:childTnLst>
                                    <p:set>
                                      <p:cBhvr>
                                        <p:cTn id="67" dur="1" fill="hold">
                                          <p:stCondLst>
                                            <p:cond delay="0"/>
                                          </p:stCondLst>
                                        </p:cTn>
                                        <p:tgtEl>
                                          <p:spTgt spid="31"/>
                                        </p:tgtEl>
                                        <p:attrNameLst>
                                          <p:attrName>style.visibility</p:attrName>
                                        </p:attrNameLst>
                                      </p:cBhvr>
                                      <p:to>
                                        <p:strVal val="hidden"/>
                                      </p:to>
                                    </p:set>
                                  </p:childTnLst>
                                </p:cTn>
                              </p:par>
                              <p:par>
                                <p:cTn id="68" presetID="10" presetClass="entr" presetSubtype="0" fill="hold" nodeType="withEffect">
                                  <p:stCondLst>
                                    <p:cond delay="525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childTnLst>
                                </p:cTn>
                              </p:par>
                              <p:par>
                                <p:cTn id="71" presetID="42" presetClass="path" presetSubtype="0" accel="50000" decel="50000" fill="hold" nodeType="withEffect">
                                  <p:stCondLst>
                                    <p:cond delay="5250"/>
                                  </p:stCondLst>
                                  <p:childTnLst>
                                    <p:animMotion origin="layout" path="M -2.22222E-6 0 L 0.25608 0.00023 " pathEditMode="relative" rAng="0" ptsTypes="AA">
                                      <p:cBhvr>
                                        <p:cTn id="72" dur="1500" fill="hold"/>
                                        <p:tgtEl>
                                          <p:spTgt spid="14"/>
                                        </p:tgtEl>
                                        <p:attrNameLst>
                                          <p:attrName>ppt_x</p:attrName>
                                          <p:attrName>ppt_y</p:attrName>
                                        </p:attrNameLst>
                                      </p:cBhvr>
                                      <p:rCtr x="12795" y="0"/>
                                    </p:animMotion>
                                  </p:childTnLst>
                                </p:cTn>
                              </p:par>
                              <p:par>
                                <p:cTn id="73" presetID="1" presetClass="entr" presetSubtype="0" fill="hold" nodeType="withEffect">
                                  <p:stCondLst>
                                    <p:cond delay="525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xit" presetSubtype="0" fill="hold" nodeType="withEffect">
                                  <p:stCondLst>
                                    <p:cond delay="5400"/>
                                  </p:stCondLst>
                                  <p:childTnLst>
                                    <p:set>
                                      <p:cBhvr>
                                        <p:cTn id="76" dur="1" fill="hold">
                                          <p:stCondLst>
                                            <p:cond delay="0"/>
                                          </p:stCondLst>
                                        </p:cTn>
                                        <p:tgtEl>
                                          <p:spTgt spid="31"/>
                                        </p:tgtEl>
                                        <p:attrNameLst>
                                          <p:attrName>style.visibility</p:attrName>
                                        </p:attrNameLst>
                                      </p:cBhvr>
                                      <p:to>
                                        <p:strVal val="hidden"/>
                                      </p:to>
                                    </p:set>
                                  </p:childTnLst>
                                </p:cTn>
                              </p:par>
                              <p:par>
                                <p:cTn id="77" presetID="10" presetClass="entr" presetSubtype="0" fill="hold" nodeType="withEffect">
                                  <p:stCondLst>
                                    <p:cond delay="550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childTnLst>
                                </p:cTn>
                              </p:par>
                              <p:par>
                                <p:cTn id="80" presetID="42" presetClass="path" presetSubtype="0" accel="50000" decel="50000" fill="hold" nodeType="withEffect">
                                  <p:stCondLst>
                                    <p:cond delay="5500"/>
                                  </p:stCondLst>
                                  <p:childTnLst>
                                    <p:animMotion origin="layout" path="M -1.11111E-6 0 L 0.25538 0.00023 " pathEditMode="relative" rAng="0" ptsTypes="AA">
                                      <p:cBhvr>
                                        <p:cTn id="81" dur="1500" fill="hold"/>
                                        <p:tgtEl>
                                          <p:spTgt spid="15"/>
                                        </p:tgtEl>
                                        <p:attrNameLst>
                                          <p:attrName>ppt_x</p:attrName>
                                          <p:attrName>ppt_y</p:attrName>
                                        </p:attrNameLst>
                                      </p:cBhvr>
                                      <p:rCtr x="12760" y="0"/>
                                    </p:animMotion>
                                  </p:childTnLst>
                                </p:cTn>
                              </p:par>
                              <p:par>
                                <p:cTn id="82" presetID="1" presetClass="entr" presetSubtype="0" fill="hold" nodeType="withEffect">
                                  <p:stCondLst>
                                    <p:cond delay="550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5650"/>
                                  </p:stCondLst>
                                  <p:childTnLst>
                                    <p:set>
                                      <p:cBhvr>
                                        <p:cTn id="85" dur="1" fill="hold">
                                          <p:stCondLst>
                                            <p:cond delay="0"/>
                                          </p:stCondLst>
                                        </p:cTn>
                                        <p:tgtEl>
                                          <p:spTgt spid="31"/>
                                        </p:tgtEl>
                                        <p:attrNameLst>
                                          <p:attrName>style.visibility</p:attrName>
                                        </p:attrNameLst>
                                      </p:cBhvr>
                                      <p:to>
                                        <p:strVal val="hidden"/>
                                      </p:to>
                                    </p:set>
                                  </p:childTnLst>
                                </p:cTn>
                              </p:par>
                              <p:par>
                                <p:cTn id="86" presetID="10" presetClass="entr" presetSubtype="0" fill="hold" nodeType="withEffect">
                                  <p:stCondLst>
                                    <p:cond delay="575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1000"/>
                                        <p:tgtEl>
                                          <p:spTgt spid="16"/>
                                        </p:tgtEl>
                                      </p:cBhvr>
                                    </p:animEffect>
                                  </p:childTnLst>
                                </p:cTn>
                              </p:par>
                              <p:par>
                                <p:cTn id="89" presetID="42" presetClass="path" presetSubtype="0" accel="50000" decel="50000" fill="hold" nodeType="withEffect">
                                  <p:stCondLst>
                                    <p:cond delay="5750"/>
                                  </p:stCondLst>
                                  <p:childTnLst>
                                    <p:animMotion origin="layout" path="M 3.61111E-6 0 L 0.25486 0.00023 " pathEditMode="relative" rAng="0" ptsTypes="AA">
                                      <p:cBhvr>
                                        <p:cTn id="90" dur="1500" fill="hold"/>
                                        <p:tgtEl>
                                          <p:spTgt spid="16"/>
                                        </p:tgtEl>
                                        <p:attrNameLst>
                                          <p:attrName>ppt_x</p:attrName>
                                          <p:attrName>ppt_y</p:attrName>
                                        </p:attrNameLst>
                                      </p:cBhvr>
                                      <p:rCtr x="12743" y="0"/>
                                    </p:animMotion>
                                  </p:childTnLst>
                                </p:cTn>
                              </p:par>
                              <p:par>
                                <p:cTn id="91" presetID="1" presetClass="entr" presetSubtype="0" fill="hold" nodeType="withEffect">
                                  <p:stCondLst>
                                    <p:cond delay="5750"/>
                                  </p:stCondLst>
                                  <p:childTnLst>
                                    <p:set>
                                      <p:cBhvr>
                                        <p:cTn id="92" dur="1" fill="hold">
                                          <p:stCondLst>
                                            <p:cond delay="0"/>
                                          </p:stCondLst>
                                        </p:cTn>
                                        <p:tgtEl>
                                          <p:spTgt spid="31"/>
                                        </p:tgtEl>
                                        <p:attrNameLst>
                                          <p:attrName>style.visibility</p:attrName>
                                        </p:attrNameLst>
                                      </p:cBhvr>
                                      <p:to>
                                        <p:strVal val="visible"/>
                                      </p:to>
                                    </p:set>
                                  </p:childTnLst>
                                </p:cTn>
                              </p:par>
                              <p:par>
                                <p:cTn id="93" presetID="1" presetClass="exit" presetSubtype="0" fill="hold" nodeType="withEffect">
                                  <p:stCondLst>
                                    <p:cond delay="5900"/>
                                  </p:stCondLst>
                                  <p:childTnLst>
                                    <p:set>
                                      <p:cBhvr>
                                        <p:cTn id="94" dur="1" fill="hold">
                                          <p:stCondLst>
                                            <p:cond delay="0"/>
                                          </p:stCondLst>
                                        </p:cTn>
                                        <p:tgtEl>
                                          <p:spTgt spid="31"/>
                                        </p:tgtEl>
                                        <p:attrNameLst>
                                          <p:attrName>style.visibility</p:attrName>
                                        </p:attrNameLst>
                                      </p:cBhvr>
                                      <p:to>
                                        <p:strVal val="hidden"/>
                                      </p:to>
                                    </p:set>
                                  </p:childTnLst>
                                </p:cTn>
                              </p:par>
                              <p:par>
                                <p:cTn id="95" presetID="10" presetClass="entr" presetSubtype="0" fill="hold" nodeType="withEffect">
                                  <p:stCondLst>
                                    <p:cond delay="600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50"/>
                                        <p:tgtEl>
                                          <p:spTgt spid="17"/>
                                        </p:tgtEl>
                                      </p:cBhvr>
                                    </p:animEffect>
                                  </p:childTnLst>
                                </p:cTn>
                              </p:par>
                              <p:par>
                                <p:cTn id="98" presetID="42" presetClass="path" presetSubtype="0" accel="50000" decel="50000" fill="hold" nodeType="withEffect">
                                  <p:stCondLst>
                                    <p:cond delay="6000"/>
                                  </p:stCondLst>
                                  <p:childTnLst>
                                    <p:animMotion origin="layout" path="M 4.72222E-6 0 L 0.25468 0.00046 " pathEditMode="relative" rAng="0" ptsTypes="AA">
                                      <p:cBhvr>
                                        <p:cTn id="99" dur="1500" fill="hold"/>
                                        <p:tgtEl>
                                          <p:spTgt spid="17"/>
                                        </p:tgtEl>
                                        <p:attrNameLst>
                                          <p:attrName>ppt_x</p:attrName>
                                          <p:attrName>ppt_y</p:attrName>
                                        </p:attrNameLst>
                                      </p:cBhvr>
                                      <p:rCtr x="12726" y="23"/>
                                    </p:animMotion>
                                  </p:childTnLst>
                                </p:cTn>
                              </p:par>
                              <p:par>
                                <p:cTn id="100" presetID="1" presetClass="entr" presetSubtype="0" fill="hold" nodeType="withEffect">
                                  <p:stCondLst>
                                    <p:cond delay="6000"/>
                                  </p:stCondLst>
                                  <p:childTnLst>
                                    <p:set>
                                      <p:cBhvr>
                                        <p:cTn id="101" dur="1" fill="hold">
                                          <p:stCondLst>
                                            <p:cond delay="0"/>
                                          </p:stCondLst>
                                        </p:cTn>
                                        <p:tgtEl>
                                          <p:spTgt spid="31"/>
                                        </p:tgtEl>
                                        <p:attrNameLst>
                                          <p:attrName>style.visibility</p:attrName>
                                        </p:attrNameLst>
                                      </p:cBhvr>
                                      <p:to>
                                        <p:strVal val="visible"/>
                                      </p:to>
                                    </p:set>
                                  </p:childTnLst>
                                </p:cTn>
                              </p:par>
                              <p:par>
                                <p:cTn id="102" presetID="1" presetClass="exit" presetSubtype="0" fill="hold" nodeType="withEffect">
                                  <p:stCondLst>
                                    <p:cond delay="6150"/>
                                  </p:stCondLst>
                                  <p:childTnLst>
                                    <p:set>
                                      <p:cBhvr>
                                        <p:cTn id="103" dur="1" fill="hold">
                                          <p:stCondLst>
                                            <p:cond delay="0"/>
                                          </p:stCondLst>
                                        </p:cTn>
                                        <p:tgtEl>
                                          <p:spTgt spid="31"/>
                                        </p:tgtEl>
                                        <p:attrNameLst>
                                          <p:attrName>style.visibility</p:attrName>
                                        </p:attrNameLst>
                                      </p:cBhvr>
                                      <p:to>
                                        <p:strVal val="hidden"/>
                                      </p:to>
                                    </p:set>
                                  </p:childTnLst>
                                </p:cTn>
                              </p:par>
                              <p:par>
                                <p:cTn id="104" presetID="10" presetClass="entr" presetSubtype="0" fill="hold" nodeType="withEffect">
                                  <p:stCondLst>
                                    <p:cond delay="625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1000"/>
                                        <p:tgtEl>
                                          <p:spTgt spid="18"/>
                                        </p:tgtEl>
                                      </p:cBhvr>
                                    </p:animEffect>
                                  </p:childTnLst>
                                </p:cTn>
                              </p:par>
                              <p:par>
                                <p:cTn id="107" presetID="42" presetClass="path" presetSubtype="0" accel="50000" decel="50000" fill="hold" nodeType="withEffect">
                                  <p:stCondLst>
                                    <p:cond delay="6250"/>
                                  </p:stCondLst>
                                  <p:childTnLst>
                                    <p:animMotion origin="layout" path="M -4.16667E-6 0 L 0.25348 0.00046 " pathEditMode="relative" rAng="0" ptsTypes="AA">
                                      <p:cBhvr>
                                        <p:cTn id="108" dur="1500" fill="hold"/>
                                        <p:tgtEl>
                                          <p:spTgt spid="18"/>
                                        </p:tgtEl>
                                        <p:attrNameLst>
                                          <p:attrName>ppt_x</p:attrName>
                                          <p:attrName>ppt_y</p:attrName>
                                        </p:attrNameLst>
                                      </p:cBhvr>
                                      <p:rCtr x="12674" y="23"/>
                                    </p:animMotion>
                                  </p:childTnLst>
                                </p:cTn>
                              </p:par>
                              <p:par>
                                <p:cTn id="109" presetID="1" presetClass="entr" presetSubtype="0" fill="hold" nodeType="withEffect">
                                  <p:stCondLst>
                                    <p:cond delay="6250"/>
                                  </p:stCondLst>
                                  <p:childTnLst>
                                    <p:set>
                                      <p:cBhvr>
                                        <p:cTn id="110" dur="1" fill="hold">
                                          <p:stCondLst>
                                            <p:cond delay="0"/>
                                          </p:stCondLst>
                                        </p:cTn>
                                        <p:tgtEl>
                                          <p:spTgt spid="31"/>
                                        </p:tgtEl>
                                        <p:attrNameLst>
                                          <p:attrName>style.visibility</p:attrName>
                                        </p:attrNameLst>
                                      </p:cBhvr>
                                      <p:to>
                                        <p:strVal val="visible"/>
                                      </p:to>
                                    </p:set>
                                  </p:childTnLst>
                                </p:cTn>
                              </p:par>
                              <p:par>
                                <p:cTn id="111" presetID="1" presetClass="exit" presetSubtype="0" fill="hold" nodeType="withEffect">
                                  <p:stCondLst>
                                    <p:cond delay="6400"/>
                                  </p:stCondLst>
                                  <p:childTnLst>
                                    <p:set>
                                      <p:cBhvr>
                                        <p:cTn id="112" dur="1" fill="hold">
                                          <p:stCondLst>
                                            <p:cond delay="0"/>
                                          </p:stCondLst>
                                        </p:cTn>
                                        <p:tgtEl>
                                          <p:spTgt spid="31"/>
                                        </p:tgtEl>
                                        <p:attrNameLst>
                                          <p:attrName>style.visibility</p:attrName>
                                        </p:attrNameLst>
                                      </p:cBhvr>
                                      <p:to>
                                        <p:strVal val="hidden"/>
                                      </p:to>
                                    </p:set>
                                  </p:childTnLst>
                                </p:cTn>
                              </p:par>
                              <p:par>
                                <p:cTn id="113" presetID="10" presetClass="entr" presetSubtype="0" fill="hold" nodeType="withEffect">
                                  <p:stCondLst>
                                    <p:cond delay="6500"/>
                                  </p:stCondLst>
                                  <p:childTnLst>
                                    <p:set>
                                      <p:cBhvr>
                                        <p:cTn id="114" dur="1" fill="hold">
                                          <p:stCondLst>
                                            <p:cond delay="0"/>
                                          </p:stCondLst>
                                        </p:cTn>
                                        <p:tgtEl>
                                          <p:spTgt spid="19"/>
                                        </p:tgtEl>
                                        <p:attrNameLst>
                                          <p:attrName>style.visibility</p:attrName>
                                        </p:attrNameLst>
                                      </p:cBhvr>
                                      <p:to>
                                        <p:strVal val="visible"/>
                                      </p:to>
                                    </p:set>
                                    <p:animEffect transition="in" filter="fade">
                                      <p:cBhvr>
                                        <p:cTn id="115" dur="1000"/>
                                        <p:tgtEl>
                                          <p:spTgt spid="19"/>
                                        </p:tgtEl>
                                      </p:cBhvr>
                                    </p:animEffect>
                                  </p:childTnLst>
                                </p:cTn>
                              </p:par>
                              <p:par>
                                <p:cTn id="116" presetID="42" presetClass="path" presetSubtype="0" accel="50000" decel="50000" fill="hold" nodeType="withEffect">
                                  <p:stCondLst>
                                    <p:cond delay="6500"/>
                                  </p:stCondLst>
                                  <p:childTnLst>
                                    <p:animMotion origin="layout" path="M 5.55556E-7 0 L 0.25295 0.00023 " pathEditMode="relative" rAng="0" ptsTypes="AA">
                                      <p:cBhvr>
                                        <p:cTn id="117" dur="1500" fill="hold"/>
                                        <p:tgtEl>
                                          <p:spTgt spid="19"/>
                                        </p:tgtEl>
                                        <p:attrNameLst>
                                          <p:attrName>ppt_x</p:attrName>
                                          <p:attrName>ppt_y</p:attrName>
                                        </p:attrNameLst>
                                      </p:cBhvr>
                                      <p:rCtr x="12639" y="0"/>
                                    </p:animMotion>
                                  </p:childTnLst>
                                </p:cTn>
                              </p:par>
                              <p:par>
                                <p:cTn id="118" presetID="1" presetClass="entr" presetSubtype="0" fill="hold" nodeType="withEffect">
                                  <p:stCondLst>
                                    <p:cond delay="6500"/>
                                  </p:stCondLst>
                                  <p:childTnLst>
                                    <p:set>
                                      <p:cBhvr>
                                        <p:cTn id="119" dur="1" fill="hold">
                                          <p:stCondLst>
                                            <p:cond delay="0"/>
                                          </p:stCondLst>
                                        </p:cTn>
                                        <p:tgtEl>
                                          <p:spTgt spid="31"/>
                                        </p:tgtEl>
                                        <p:attrNameLst>
                                          <p:attrName>style.visibility</p:attrName>
                                        </p:attrNameLst>
                                      </p:cBhvr>
                                      <p:to>
                                        <p:strVal val="visible"/>
                                      </p:to>
                                    </p:set>
                                  </p:childTnLst>
                                </p:cTn>
                              </p:par>
                              <p:par>
                                <p:cTn id="120" presetID="1" presetClass="exit" presetSubtype="0" fill="hold" nodeType="withEffect">
                                  <p:stCondLst>
                                    <p:cond delay="6650"/>
                                  </p:stCondLst>
                                  <p:childTnLst>
                                    <p:set>
                                      <p:cBhvr>
                                        <p:cTn id="121" dur="1" fill="hold">
                                          <p:stCondLst>
                                            <p:cond delay="0"/>
                                          </p:stCondLst>
                                        </p:cTn>
                                        <p:tgtEl>
                                          <p:spTgt spid="31"/>
                                        </p:tgtEl>
                                        <p:attrNameLst>
                                          <p:attrName>style.visibility</p:attrName>
                                        </p:attrNameLst>
                                      </p:cBhvr>
                                      <p:to>
                                        <p:strVal val="hidden"/>
                                      </p:to>
                                    </p:set>
                                  </p:childTnLst>
                                </p:cTn>
                              </p:par>
                              <p:par>
                                <p:cTn id="122" presetID="10" presetClass="entr" presetSubtype="0" fill="hold" nodeType="withEffect">
                                  <p:stCondLst>
                                    <p:cond delay="6750"/>
                                  </p:stCondLst>
                                  <p:childTnLst>
                                    <p:set>
                                      <p:cBhvr>
                                        <p:cTn id="123" dur="1" fill="hold">
                                          <p:stCondLst>
                                            <p:cond delay="0"/>
                                          </p:stCondLst>
                                        </p:cTn>
                                        <p:tgtEl>
                                          <p:spTgt spid="20"/>
                                        </p:tgtEl>
                                        <p:attrNameLst>
                                          <p:attrName>style.visibility</p:attrName>
                                        </p:attrNameLst>
                                      </p:cBhvr>
                                      <p:to>
                                        <p:strVal val="visible"/>
                                      </p:to>
                                    </p:set>
                                    <p:animEffect transition="in" filter="fade">
                                      <p:cBhvr>
                                        <p:cTn id="124" dur="1000"/>
                                        <p:tgtEl>
                                          <p:spTgt spid="20"/>
                                        </p:tgtEl>
                                      </p:cBhvr>
                                    </p:animEffect>
                                  </p:childTnLst>
                                </p:cTn>
                              </p:par>
                              <p:par>
                                <p:cTn id="125" presetID="42" presetClass="path" presetSubtype="0" accel="50000" decel="50000" fill="hold" nodeType="withEffect">
                                  <p:stCondLst>
                                    <p:cond delay="6750"/>
                                  </p:stCondLst>
                                  <p:childTnLst>
                                    <p:animMotion origin="layout" path="M 1.66667E-6 0 L 0.2526 0.00023 " pathEditMode="relative" rAng="0" ptsTypes="AA">
                                      <p:cBhvr>
                                        <p:cTn id="126" dur="1500" fill="hold"/>
                                        <p:tgtEl>
                                          <p:spTgt spid="20"/>
                                        </p:tgtEl>
                                        <p:attrNameLst>
                                          <p:attrName>ppt_x</p:attrName>
                                          <p:attrName>ppt_y</p:attrName>
                                        </p:attrNameLst>
                                      </p:cBhvr>
                                      <p:rCtr x="12622" y="0"/>
                                    </p:animMotion>
                                  </p:childTnLst>
                                </p:cTn>
                              </p:par>
                              <p:par>
                                <p:cTn id="127" presetID="1" presetClass="entr" presetSubtype="0" fill="hold" nodeType="withEffect">
                                  <p:stCondLst>
                                    <p:cond delay="6750"/>
                                  </p:stCondLst>
                                  <p:childTnLst>
                                    <p:set>
                                      <p:cBhvr>
                                        <p:cTn id="128" dur="1" fill="hold">
                                          <p:stCondLst>
                                            <p:cond delay="0"/>
                                          </p:stCondLst>
                                        </p:cTn>
                                        <p:tgtEl>
                                          <p:spTgt spid="31"/>
                                        </p:tgtEl>
                                        <p:attrNameLst>
                                          <p:attrName>style.visibility</p:attrName>
                                        </p:attrNameLst>
                                      </p:cBhvr>
                                      <p:to>
                                        <p:strVal val="visible"/>
                                      </p:to>
                                    </p:set>
                                  </p:childTnLst>
                                </p:cTn>
                              </p:par>
                              <p:par>
                                <p:cTn id="129" presetID="1" presetClass="exit" presetSubtype="0" fill="hold" nodeType="withEffect">
                                  <p:stCondLst>
                                    <p:cond delay="6900"/>
                                  </p:stCondLst>
                                  <p:childTnLst>
                                    <p:set>
                                      <p:cBhvr>
                                        <p:cTn id="130" dur="1" fill="hold">
                                          <p:stCondLst>
                                            <p:cond delay="0"/>
                                          </p:stCondLst>
                                        </p:cTn>
                                        <p:tgtEl>
                                          <p:spTgt spid="31"/>
                                        </p:tgtEl>
                                        <p:attrNameLst>
                                          <p:attrName>style.visibility</p:attrName>
                                        </p:attrNameLst>
                                      </p:cBhvr>
                                      <p:to>
                                        <p:strVal val="hidden"/>
                                      </p:to>
                                    </p:set>
                                  </p:childTnLst>
                                </p:cTn>
                              </p:par>
                              <p:par>
                                <p:cTn id="131" presetID="10" presetClass="entr" presetSubtype="0" fill="hold" nodeType="withEffect">
                                  <p:stCondLst>
                                    <p:cond delay="1050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childTnLst>
                                </p:cTn>
                              </p:par>
                              <p:par>
                                <p:cTn id="134" presetID="42" presetClass="path" presetSubtype="0" accel="50000" decel="50000" fill="hold" nodeType="withEffect">
                                  <p:stCondLst>
                                    <p:cond delay="10500"/>
                                  </p:stCondLst>
                                  <p:childTnLst>
                                    <p:animMotion origin="layout" path="M -2.22222E-6 0 L 0.04184 0 " pathEditMode="relative" rAng="0" ptsTypes="AA">
                                      <p:cBhvr>
                                        <p:cTn id="135" dur="1000" fill="hold"/>
                                        <p:tgtEl>
                                          <p:spTgt spid="21"/>
                                        </p:tgtEl>
                                        <p:attrNameLst>
                                          <p:attrName>ppt_x</p:attrName>
                                          <p:attrName>ppt_y</p:attrName>
                                        </p:attrNameLst>
                                      </p:cBhvr>
                                      <p:rCtr x="2083" y="0"/>
                                    </p:animMotion>
                                  </p:childTnLst>
                                </p:cTn>
                              </p:par>
                              <p:par>
                                <p:cTn id="136" presetID="1" presetClass="entr" presetSubtype="0" fill="hold" nodeType="withEffect">
                                  <p:stCondLst>
                                    <p:cond delay="10500"/>
                                  </p:stCondLst>
                                  <p:childTnLst>
                                    <p:set>
                                      <p:cBhvr>
                                        <p:cTn id="137" dur="1" fill="hold">
                                          <p:stCondLst>
                                            <p:cond delay="0"/>
                                          </p:stCondLst>
                                        </p:cTn>
                                        <p:tgtEl>
                                          <p:spTgt spid="31"/>
                                        </p:tgtEl>
                                        <p:attrNameLst>
                                          <p:attrName>style.visibility</p:attrName>
                                        </p:attrNameLst>
                                      </p:cBhvr>
                                      <p:to>
                                        <p:strVal val="visible"/>
                                      </p:to>
                                    </p:set>
                                  </p:childTnLst>
                                </p:cTn>
                              </p:par>
                              <p:par>
                                <p:cTn id="138" presetID="1" presetClass="exit" presetSubtype="0" fill="hold" nodeType="withEffect">
                                  <p:stCondLst>
                                    <p:cond delay="10650"/>
                                  </p:stCondLst>
                                  <p:childTnLst>
                                    <p:set>
                                      <p:cBhvr>
                                        <p:cTn id="139" dur="1" fill="hold">
                                          <p:stCondLst>
                                            <p:cond delay="0"/>
                                          </p:stCondLst>
                                        </p:cTn>
                                        <p:tgtEl>
                                          <p:spTgt spid="31"/>
                                        </p:tgtEl>
                                        <p:attrNameLst>
                                          <p:attrName>style.visibility</p:attrName>
                                        </p:attrNameLst>
                                      </p:cBhvr>
                                      <p:to>
                                        <p:strVal val="hidden"/>
                                      </p:to>
                                    </p:set>
                                  </p:childTnLst>
                                </p:cTn>
                              </p:par>
                              <p:par>
                                <p:cTn id="140" presetID="10" presetClass="entr" presetSubtype="0" fill="hold" nodeType="withEffect">
                                  <p:stCondLst>
                                    <p:cond delay="10750"/>
                                  </p:stCondLst>
                                  <p:childTnLst>
                                    <p:set>
                                      <p:cBhvr>
                                        <p:cTn id="141" dur="1" fill="hold">
                                          <p:stCondLst>
                                            <p:cond delay="0"/>
                                          </p:stCondLst>
                                        </p:cTn>
                                        <p:tgtEl>
                                          <p:spTgt spid="22"/>
                                        </p:tgtEl>
                                        <p:attrNameLst>
                                          <p:attrName>style.visibility</p:attrName>
                                        </p:attrNameLst>
                                      </p:cBhvr>
                                      <p:to>
                                        <p:strVal val="visible"/>
                                      </p:to>
                                    </p:set>
                                    <p:animEffect transition="in" filter="fade">
                                      <p:cBhvr>
                                        <p:cTn id="142" dur="1000"/>
                                        <p:tgtEl>
                                          <p:spTgt spid="22"/>
                                        </p:tgtEl>
                                      </p:cBhvr>
                                    </p:animEffect>
                                  </p:childTnLst>
                                </p:cTn>
                              </p:par>
                              <p:par>
                                <p:cTn id="143" presetID="42" presetClass="path" presetSubtype="0" accel="50000" decel="50000" fill="hold" nodeType="withEffect">
                                  <p:stCondLst>
                                    <p:cond delay="10750"/>
                                  </p:stCondLst>
                                  <p:childTnLst>
                                    <p:animMotion origin="layout" path="M -1.11111E-6 0 L 0.04236 0 " pathEditMode="relative" rAng="0" ptsTypes="AA">
                                      <p:cBhvr>
                                        <p:cTn id="144" dur="1000" fill="hold"/>
                                        <p:tgtEl>
                                          <p:spTgt spid="22"/>
                                        </p:tgtEl>
                                        <p:attrNameLst>
                                          <p:attrName>ppt_x</p:attrName>
                                          <p:attrName>ppt_y</p:attrName>
                                        </p:attrNameLst>
                                      </p:cBhvr>
                                      <p:rCtr x="2118" y="0"/>
                                    </p:animMotion>
                                  </p:childTnLst>
                                </p:cTn>
                              </p:par>
                              <p:par>
                                <p:cTn id="145" presetID="1" presetClass="entr" presetSubtype="0" fill="hold" nodeType="withEffect">
                                  <p:stCondLst>
                                    <p:cond delay="10750"/>
                                  </p:stCondLst>
                                  <p:childTnLst>
                                    <p:set>
                                      <p:cBhvr>
                                        <p:cTn id="146" dur="1" fill="hold">
                                          <p:stCondLst>
                                            <p:cond delay="0"/>
                                          </p:stCondLst>
                                        </p:cTn>
                                        <p:tgtEl>
                                          <p:spTgt spid="31"/>
                                        </p:tgtEl>
                                        <p:attrNameLst>
                                          <p:attrName>style.visibility</p:attrName>
                                        </p:attrNameLst>
                                      </p:cBhvr>
                                      <p:to>
                                        <p:strVal val="visible"/>
                                      </p:to>
                                    </p:set>
                                  </p:childTnLst>
                                </p:cTn>
                              </p:par>
                              <p:par>
                                <p:cTn id="147" presetID="1" presetClass="exit" presetSubtype="0" fill="hold" nodeType="withEffect">
                                  <p:stCondLst>
                                    <p:cond delay="10900"/>
                                  </p:stCondLst>
                                  <p:childTnLst>
                                    <p:set>
                                      <p:cBhvr>
                                        <p:cTn id="148" dur="1" fill="hold">
                                          <p:stCondLst>
                                            <p:cond delay="0"/>
                                          </p:stCondLst>
                                        </p:cTn>
                                        <p:tgtEl>
                                          <p:spTgt spid="31"/>
                                        </p:tgtEl>
                                        <p:attrNameLst>
                                          <p:attrName>style.visibility</p:attrName>
                                        </p:attrNameLst>
                                      </p:cBhvr>
                                      <p:to>
                                        <p:strVal val="hidden"/>
                                      </p:to>
                                    </p:set>
                                  </p:childTnLst>
                                </p:cTn>
                              </p:par>
                              <p:par>
                                <p:cTn id="149" presetID="10" presetClass="entr" presetSubtype="0" fill="hold" nodeType="withEffect">
                                  <p:stCondLst>
                                    <p:cond delay="11000"/>
                                  </p:stCondLst>
                                  <p:childTnLst>
                                    <p:set>
                                      <p:cBhvr>
                                        <p:cTn id="150" dur="1" fill="hold">
                                          <p:stCondLst>
                                            <p:cond delay="0"/>
                                          </p:stCondLst>
                                        </p:cTn>
                                        <p:tgtEl>
                                          <p:spTgt spid="23"/>
                                        </p:tgtEl>
                                        <p:attrNameLst>
                                          <p:attrName>style.visibility</p:attrName>
                                        </p:attrNameLst>
                                      </p:cBhvr>
                                      <p:to>
                                        <p:strVal val="visible"/>
                                      </p:to>
                                    </p:set>
                                    <p:animEffect transition="in" filter="fade">
                                      <p:cBhvr>
                                        <p:cTn id="151" dur="1000"/>
                                        <p:tgtEl>
                                          <p:spTgt spid="23"/>
                                        </p:tgtEl>
                                      </p:cBhvr>
                                    </p:animEffect>
                                  </p:childTnLst>
                                </p:cTn>
                              </p:par>
                              <p:par>
                                <p:cTn id="152" presetID="42" presetClass="path" presetSubtype="0" accel="50000" decel="50000" fill="hold" nodeType="withEffect">
                                  <p:stCondLst>
                                    <p:cond delay="11000"/>
                                  </p:stCondLst>
                                  <p:childTnLst>
                                    <p:animMotion origin="layout" path="M 3.61111E-6 0 L 0.04166 0.00023 " pathEditMode="relative" rAng="0" ptsTypes="AA">
                                      <p:cBhvr>
                                        <p:cTn id="153" dur="1000" fill="hold"/>
                                        <p:tgtEl>
                                          <p:spTgt spid="23"/>
                                        </p:tgtEl>
                                        <p:attrNameLst>
                                          <p:attrName>ppt_x</p:attrName>
                                          <p:attrName>ppt_y</p:attrName>
                                        </p:attrNameLst>
                                      </p:cBhvr>
                                      <p:rCtr x="2083" y="0"/>
                                    </p:animMotion>
                                  </p:childTnLst>
                                </p:cTn>
                              </p:par>
                              <p:par>
                                <p:cTn id="154" presetID="1" presetClass="entr" presetSubtype="0" fill="hold" nodeType="withEffect">
                                  <p:stCondLst>
                                    <p:cond delay="11000"/>
                                  </p:stCondLst>
                                  <p:childTnLst>
                                    <p:set>
                                      <p:cBhvr>
                                        <p:cTn id="155" dur="1" fill="hold">
                                          <p:stCondLst>
                                            <p:cond delay="0"/>
                                          </p:stCondLst>
                                        </p:cTn>
                                        <p:tgtEl>
                                          <p:spTgt spid="31"/>
                                        </p:tgtEl>
                                        <p:attrNameLst>
                                          <p:attrName>style.visibility</p:attrName>
                                        </p:attrNameLst>
                                      </p:cBhvr>
                                      <p:to>
                                        <p:strVal val="visible"/>
                                      </p:to>
                                    </p:set>
                                  </p:childTnLst>
                                </p:cTn>
                              </p:par>
                              <p:par>
                                <p:cTn id="156" presetID="1" presetClass="exit" presetSubtype="0" fill="hold" nodeType="withEffect">
                                  <p:stCondLst>
                                    <p:cond delay="11150"/>
                                  </p:stCondLst>
                                  <p:childTnLst>
                                    <p:set>
                                      <p:cBhvr>
                                        <p:cTn id="157" dur="1" fill="hold">
                                          <p:stCondLst>
                                            <p:cond delay="0"/>
                                          </p:stCondLst>
                                        </p:cTn>
                                        <p:tgtEl>
                                          <p:spTgt spid="31"/>
                                        </p:tgtEl>
                                        <p:attrNameLst>
                                          <p:attrName>style.visibility</p:attrName>
                                        </p:attrNameLst>
                                      </p:cBhvr>
                                      <p:to>
                                        <p:strVal val="hidden"/>
                                      </p:to>
                                    </p:set>
                                  </p:childTnLst>
                                </p:cTn>
                              </p:par>
                              <p:par>
                                <p:cTn id="158" presetID="10" presetClass="entr" presetSubtype="0" fill="hold" nodeType="withEffect">
                                  <p:stCondLst>
                                    <p:cond delay="11250"/>
                                  </p:stCondLst>
                                  <p:childTnLst>
                                    <p:set>
                                      <p:cBhvr>
                                        <p:cTn id="159" dur="1" fill="hold">
                                          <p:stCondLst>
                                            <p:cond delay="0"/>
                                          </p:stCondLst>
                                        </p:cTn>
                                        <p:tgtEl>
                                          <p:spTgt spid="24"/>
                                        </p:tgtEl>
                                        <p:attrNameLst>
                                          <p:attrName>style.visibility</p:attrName>
                                        </p:attrNameLst>
                                      </p:cBhvr>
                                      <p:to>
                                        <p:strVal val="visible"/>
                                      </p:to>
                                    </p:set>
                                    <p:animEffect transition="in" filter="fade">
                                      <p:cBhvr>
                                        <p:cTn id="160" dur="1050"/>
                                        <p:tgtEl>
                                          <p:spTgt spid="24"/>
                                        </p:tgtEl>
                                      </p:cBhvr>
                                    </p:animEffect>
                                  </p:childTnLst>
                                </p:cTn>
                              </p:par>
                              <p:par>
                                <p:cTn id="161" presetID="42" presetClass="path" presetSubtype="0" accel="50000" decel="50000" fill="hold" nodeType="withEffect">
                                  <p:stCondLst>
                                    <p:cond delay="11250"/>
                                  </p:stCondLst>
                                  <p:childTnLst>
                                    <p:animMotion origin="layout" path="M 4.72222E-6 0 L 0.04131 0 " pathEditMode="relative" rAng="0" ptsTypes="AA">
                                      <p:cBhvr>
                                        <p:cTn id="162" dur="1000" fill="hold"/>
                                        <p:tgtEl>
                                          <p:spTgt spid="24"/>
                                        </p:tgtEl>
                                        <p:attrNameLst>
                                          <p:attrName>ppt_x</p:attrName>
                                          <p:attrName>ppt_y</p:attrName>
                                        </p:attrNameLst>
                                      </p:cBhvr>
                                      <p:rCtr x="2066" y="0"/>
                                    </p:animMotion>
                                  </p:childTnLst>
                                </p:cTn>
                              </p:par>
                              <p:par>
                                <p:cTn id="163" presetID="1" presetClass="entr" presetSubtype="0" fill="hold" nodeType="withEffect">
                                  <p:stCondLst>
                                    <p:cond delay="11250"/>
                                  </p:stCondLst>
                                  <p:childTnLst>
                                    <p:set>
                                      <p:cBhvr>
                                        <p:cTn id="164" dur="1" fill="hold">
                                          <p:stCondLst>
                                            <p:cond delay="0"/>
                                          </p:stCondLst>
                                        </p:cTn>
                                        <p:tgtEl>
                                          <p:spTgt spid="31"/>
                                        </p:tgtEl>
                                        <p:attrNameLst>
                                          <p:attrName>style.visibility</p:attrName>
                                        </p:attrNameLst>
                                      </p:cBhvr>
                                      <p:to>
                                        <p:strVal val="visible"/>
                                      </p:to>
                                    </p:set>
                                  </p:childTnLst>
                                </p:cTn>
                              </p:par>
                              <p:par>
                                <p:cTn id="165" presetID="1" presetClass="exit" presetSubtype="0" fill="hold" nodeType="withEffect">
                                  <p:stCondLst>
                                    <p:cond delay="11400"/>
                                  </p:stCondLst>
                                  <p:childTnLst>
                                    <p:set>
                                      <p:cBhvr>
                                        <p:cTn id="166" dur="1" fill="hold">
                                          <p:stCondLst>
                                            <p:cond delay="0"/>
                                          </p:stCondLst>
                                        </p:cTn>
                                        <p:tgtEl>
                                          <p:spTgt spid="31"/>
                                        </p:tgtEl>
                                        <p:attrNameLst>
                                          <p:attrName>style.visibility</p:attrName>
                                        </p:attrNameLst>
                                      </p:cBhvr>
                                      <p:to>
                                        <p:strVal val="hidden"/>
                                      </p:to>
                                    </p:set>
                                  </p:childTnLst>
                                </p:cTn>
                              </p:par>
                              <p:par>
                                <p:cTn id="167" presetID="10" presetClass="entr" presetSubtype="0" fill="hold" nodeType="withEffect">
                                  <p:stCondLst>
                                    <p:cond delay="11500"/>
                                  </p:stCondLst>
                                  <p:childTnLst>
                                    <p:set>
                                      <p:cBhvr>
                                        <p:cTn id="168" dur="1" fill="hold">
                                          <p:stCondLst>
                                            <p:cond delay="0"/>
                                          </p:stCondLst>
                                        </p:cTn>
                                        <p:tgtEl>
                                          <p:spTgt spid="25"/>
                                        </p:tgtEl>
                                        <p:attrNameLst>
                                          <p:attrName>style.visibility</p:attrName>
                                        </p:attrNameLst>
                                      </p:cBhvr>
                                      <p:to>
                                        <p:strVal val="visible"/>
                                      </p:to>
                                    </p:set>
                                    <p:animEffect transition="in" filter="fade">
                                      <p:cBhvr>
                                        <p:cTn id="169" dur="1000"/>
                                        <p:tgtEl>
                                          <p:spTgt spid="25"/>
                                        </p:tgtEl>
                                      </p:cBhvr>
                                    </p:animEffect>
                                  </p:childTnLst>
                                </p:cTn>
                              </p:par>
                              <p:par>
                                <p:cTn id="170" presetID="42" presetClass="path" presetSubtype="0" accel="50000" decel="50000" fill="hold" nodeType="withEffect">
                                  <p:stCondLst>
                                    <p:cond delay="11500"/>
                                  </p:stCondLst>
                                  <p:childTnLst>
                                    <p:animMotion origin="layout" path="M -4.16667E-6 0 L 0.04115 0.00023 " pathEditMode="relative" rAng="0" ptsTypes="AA">
                                      <p:cBhvr>
                                        <p:cTn id="171" dur="1000" fill="hold"/>
                                        <p:tgtEl>
                                          <p:spTgt spid="25"/>
                                        </p:tgtEl>
                                        <p:attrNameLst>
                                          <p:attrName>ppt_x</p:attrName>
                                          <p:attrName>ppt_y</p:attrName>
                                        </p:attrNameLst>
                                      </p:cBhvr>
                                      <p:rCtr x="2049" y="0"/>
                                    </p:animMotion>
                                  </p:childTnLst>
                                </p:cTn>
                              </p:par>
                              <p:par>
                                <p:cTn id="172" presetID="1" presetClass="entr" presetSubtype="0" fill="hold" nodeType="withEffect">
                                  <p:stCondLst>
                                    <p:cond delay="11500"/>
                                  </p:stCondLst>
                                  <p:childTnLst>
                                    <p:set>
                                      <p:cBhvr>
                                        <p:cTn id="173" dur="1" fill="hold">
                                          <p:stCondLst>
                                            <p:cond delay="0"/>
                                          </p:stCondLst>
                                        </p:cTn>
                                        <p:tgtEl>
                                          <p:spTgt spid="31"/>
                                        </p:tgtEl>
                                        <p:attrNameLst>
                                          <p:attrName>style.visibility</p:attrName>
                                        </p:attrNameLst>
                                      </p:cBhvr>
                                      <p:to>
                                        <p:strVal val="visible"/>
                                      </p:to>
                                    </p:set>
                                  </p:childTnLst>
                                </p:cTn>
                              </p:par>
                              <p:par>
                                <p:cTn id="174" presetID="1" presetClass="exit" presetSubtype="0" fill="hold" nodeType="withEffect">
                                  <p:stCondLst>
                                    <p:cond delay="11650"/>
                                  </p:stCondLst>
                                  <p:childTnLst>
                                    <p:set>
                                      <p:cBhvr>
                                        <p:cTn id="175" dur="1" fill="hold">
                                          <p:stCondLst>
                                            <p:cond delay="0"/>
                                          </p:stCondLst>
                                        </p:cTn>
                                        <p:tgtEl>
                                          <p:spTgt spid="31"/>
                                        </p:tgtEl>
                                        <p:attrNameLst>
                                          <p:attrName>style.visibility</p:attrName>
                                        </p:attrNameLst>
                                      </p:cBhvr>
                                      <p:to>
                                        <p:strVal val="hidden"/>
                                      </p:to>
                                    </p:set>
                                  </p:childTnLst>
                                </p:cTn>
                              </p:par>
                              <p:par>
                                <p:cTn id="176" presetID="10" presetClass="entr" presetSubtype="0" fill="hold" nodeType="withEffect">
                                  <p:stCondLst>
                                    <p:cond delay="11750"/>
                                  </p:stCondLst>
                                  <p:childTnLst>
                                    <p:set>
                                      <p:cBhvr>
                                        <p:cTn id="177" dur="1" fill="hold">
                                          <p:stCondLst>
                                            <p:cond delay="0"/>
                                          </p:stCondLst>
                                        </p:cTn>
                                        <p:tgtEl>
                                          <p:spTgt spid="26"/>
                                        </p:tgtEl>
                                        <p:attrNameLst>
                                          <p:attrName>style.visibility</p:attrName>
                                        </p:attrNameLst>
                                      </p:cBhvr>
                                      <p:to>
                                        <p:strVal val="visible"/>
                                      </p:to>
                                    </p:set>
                                    <p:animEffect transition="in" filter="fade">
                                      <p:cBhvr>
                                        <p:cTn id="178" dur="1000"/>
                                        <p:tgtEl>
                                          <p:spTgt spid="26"/>
                                        </p:tgtEl>
                                      </p:cBhvr>
                                    </p:animEffect>
                                  </p:childTnLst>
                                </p:cTn>
                              </p:par>
                              <p:par>
                                <p:cTn id="179" presetID="42" presetClass="path" presetSubtype="0" accel="50000" decel="50000" fill="hold" nodeType="withEffect">
                                  <p:stCondLst>
                                    <p:cond delay="11750"/>
                                  </p:stCondLst>
                                  <p:childTnLst>
                                    <p:animMotion origin="layout" path="M 5.55556E-7 0 L 0.04045 0.00023 " pathEditMode="relative" rAng="0" ptsTypes="AA">
                                      <p:cBhvr>
                                        <p:cTn id="180" dur="1000" fill="hold"/>
                                        <p:tgtEl>
                                          <p:spTgt spid="26"/>
                                        </p:tgtEl>
                                        <p:attrNameLst>
                                          <p:attrName>ppt_x</p:attrName>
                                          <p:attrName>ppt_y</p:attrName>
                                        </p:attrNameLst>
                                      </p:cBhvr>
                                      <p:rCtr x="2014" y="0"/>
                                    </p:animMotion>
                                  </p:childTnLst>
                                </p:cTn>
                              </p:par>
                              <p:par>
                                <p:cTn id="181" presetID="1" presetClass="entr" presetSubtype="0" fill="hold" nodeType="withEffect">
                                  <p:stCondLst>
                                    <p:cond delay="11750"/>
                                  </p:stCondLst>
                                  <p:childTnLst>
                                    <p:set>
                                      <p:cBhvr>
                                        <p:cTn id="182" dur="1" fill="hold">
                                          <p:stCondLst>
                                            <p:cond delay="0"/>
                                          </p:stCondLst>
                                        </p:cTn>
                                        <p:tgtEl>
                                          <p:spTgt spid="31"/>
                                        </p:tgtEl>
                                        <p:attrNameLst>
                                          <p:attrName>style.visibility</p:attrName>
                                        </p:attrNameLst>
                                      </p:cBhvr>
                                      <p:to>
                                        <p:strVal val="visible"/>
                                      </p:to>
                                    </p:set>
                                  </p:childTnLst>
                                </p:cTn>
                              </p:par>
                              <p:par>
                                <p:cTn id="183" presetID="1" presetClass="exit" presetSubtype="0" fill="hold" nodeType="withEffect">
                                  <p:stCondLst>
                                    <p:cond delay="11900"/>
                                  </p:stCondLst>
                                  <p:childTnLst>
                                    <p:set>
                                      <p:cBhvr>
                                        <p:cTn id="184" dur="1" fill="hold">
                                          <p:stCondLst>
                                            <p:cond delay="0"/>
                                          </p:stCondLst>
                                        </p:cTn>
                                        <p:tgtEl>
                                          <p:spTgt spid="31"/>
                                        </p:tgtEl>
                                        <p:attrNameLst>
                                          <p:attrName>style.visibility</p:attrName>
                                        </p:attrNameLst>
                                      </p:cBhvr>
                                      <p:to>
                                        <p:strVal val="hidden"/>
                                      </p:to>
                                    </p:set>
                                  </p:childTnLst>
                                </p:cTn>
                              </p:par>
                              <p:par>
                                <p:cTn id="185" presetID="10" presetClass="entr" presetSubtype="0" fill="hold" nodeType="withEffect">
                                  <p:stCondLst>
                                    <p:cond delay="1200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1000"/>
                                        <p:tgtEl>
                                          <p:spTgt spid="27"/>
                                        </p:tgtEl>
                                      </p:cBhvr>
                                    </p:animEffect>
                                  </p:childTnLst>
                                </p:cTn>
                              </p:par>
                              <p:par>
                                <p:cTn id="188" presetID="42" presetClass="path" presetSubtype="0" accel="50000" decel="50000" fill="hold" nodeType="withEffect">
                                  <p:stCondLst>
                                    <p:cond delay="12000"/>
                                  </p:stCondLst>
                                  <p:childTnLst>
                                    <p:animMotion origin="layout" path="M 1.66667E-6 0 L 0.0401 0.00023 " pathEditMode="relative" rAng="0" ptsTypes="AA">
                                      <p:cBhvr>
                                        <p:cTn id="189" dur="1000" fill="hold"/>
                                        <p:tgtEl>
                                          <p:spTgt spid="27"/>
                                        </p:tgtEl>
                                        <p:attrNameLst>
                                          <p:attrName>ppt_x</p:attrName>
                                          <p:attrName>ppt_y</p:attrName>
                                        </p:attrNameLst>
                                      </p:cBhvr>
                                      <p:rCtr x="1997" y="0"/>
                                    </p:animMotion>
                                  </p:childTnLst>
                                </p:cTn>
                              </p:par>
                              <p:par>
                                <p:cTn id="190" presetID="1" presetClass="entr" presetSubtype="0" fill="hold" nodeType="withEffect">
                                  <p:stCondLst>
                                    <p:cond delay="12000"/>
                                  </p:stCondLst>
                                  <p:childTnLst>
                                    <p:set>
                                      <p:cBhvr>
                                        <p:cTn id="191" dur="1" fill="hold">
                                          <p:stCondLst>
                                            <p:cond delay="0"/>
                                          </p:stCondLst>
                                        </p:cTn>
                                        <p:tgtEl>
                                          <p:spTgt spid="31"/>
                                        </p:tgtEl>
                                        <p:attrNameLst>
                                          <p:attrName>style.visibility</p:attrName>
                                        </p:attrNameLst>
                                      </p:cBhvr>
                                      <p:to>
                                        <p:strVal val="visible"/>
                                      </p:to>
                                    </p:set>
                                  </p:childTnLst>
                                </p:cTn>
                              </p:par>
                              <p:par>
                                <p:cTn id="192" presetID="1" presetClass="exit" presetSubtype="0" fill="hold" nodeType="withEffect">
                                  <p:stCondLst>
                                    <p:cond delay="12150"/>
                                  </p:stCondLst>
                                  <p:childTnLst>
                                    <p:set>
                                      <p:cBhvr>
                                        <p:cTn id="193" dur="1" fill="hold">
                                          <p:stCondLst>
                                            <p:cond delay="0"/>
                                          </p:stCondLst>
                                        </p:cTn>
                                        <p:tgtEl>
                                          <p:spTgt spid="31"/>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37"/>
                                        </p:tgtEl>
                                        <p:attrNameLst>
                                          <p:attrName>style.visibility</p:attrName>
                                        </p:attrNameLst>
                                      </p:cBhvr>
                                      <p:to>
                                        <p:strVal val="visible"/>
                                      </p:to>
                                    </p:set>
                                    <p:animEffect transition="in" filter="fade">
                                      <p:cBhvr>
                                        <p:cTn id="198" dur="500"/>
                                        <p:tgtEl>
                                          <p:spTgt spid="37"/>
                                        </p:tgtEl>
                                      </p:cBhvr>
                                    </p:animEffect>
                                  </p:childTnLst>
                                </p:cTn>
                              </p:par>
                              <p:par>
                                <p:cTn id="199" presetID="10" presetClass="entr" presetSubtype="0" fill="hold" nodeType="withEffect">
                                  <p:stCondLst>
                                    <p:cond delay="0"/>
                                  </p:stCondLst>
                                  <p:childTnLst>
                                    <p:set>
                                      <p:cBhvr>
                                        <p:cTn id="200" dur="1" fill="hold">
                                          <p:stCondLst>
                                            <p:cond delay="0"/>
                                          </p:stCondLst>
                                        </p:cTn>
                                        <p:tgtEl>
                                          <p:spTgt spid="38"/>
                                        </p:tgtEl>
                                        <p:attrNameLst>
                                          <p:attrName>style.visibility</p:attrName>
                                        </p:attrNameLst>
                                      </p:cBhvr>
                                      <p:to>
                                        <p:strVal val="visible"/>
                                      </p:to>
                                    </p:set>
                                    <p:animEffect transition="in" filter="fade">
                                      <p:cBhvr>
                                        <p:cTn id="201" dur="500"/>
                                        <p:tgtEl>
                                          <p:spTgt spid="38"/>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39"/>
                                        </p:tgtEl>
                                        <p:attrNameLst>
                                          <p:attrName>style.visibility</p:attrName>
                                        </p:attrNameLst>
                                      </p:cBhvr>
                                      <p:to>
                                        <p:strVal val="visible"/>
                                      </p:to>
                                    </p:set>
                                    <p:animEffect transition="in" filter="fade">
                                      <p:cBhvr>
                                        <p:cTn id="204" dur="500"/>
                                        <p:tgtEl>
                                          <p:spTgt spid="39"/>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40"/>
                                        </p:tgtEl>
                                        <p:attrNameLst>
                                          <p:attrName>style.visibility</p:attrName>
                                        </p:attrNameLst>
                                      </p:cBhvr>
                                      <p:to>
                                        <p:strVal val="visible"/>
                                      </p:to>
                                    </p:set>
                                    <p:animEffect transition="in" filter="fade">
                                      <p:cBhvr>
                                        <p:cTn id="207" dur="500"/>
                                        <p:tgtEl>
                                          <p:spTgt spid="40"/>
                                        </p:tgtEl>
                                      </p:cBhvr>
                                    </p:animEffect>
                                  </p:childTnLst>
                                </p:cTn>
                              </p:par>
                              <p:par>
                                <p:cTn id="208" presetID="10" presetClass="entr" presetSubtype="0" fill="hold" nodeType="withEffect">
                                  <p:stCondLst>
                                    <p:cond delay="0"/>
                                  </p:stCondLst>
                                  <p:childTnLst>
                                    <p:set>
                                      <p:cBhvr>
                                        <p:cTn id="209" dur="1" fill="hold">
                                          <p:stCondLst>
                                            <p:cond delay="0"/>
                                          </p:stCondLst>
                                        </p:cTn>
                                        <p:tgtEl>
                                          <p:spTgt spid="41"/>
                                        </p:tgtEl>
                                        <p:attrNameLst>
                                          <p:attrName>style.visibility</p:attrName>
                                        </p:attrNameLst>
                                      </p:cBhvr>
                                      <p:to>
                                        <p:strVal val="visible"/>
                                      </p:to>
                                    </p:set>
                                    <p:animEffect transition="in" filter="fade">
                                      <p:cBhvr>
                                        <p:cTn id="210" dur="500"/>
                                        <p:tgtEl>
                                          <p:spTgt spid="41"/>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43"/>
                                        </p:tgtEl>
                                        <p:attrNameLst>
                                          <p:attrName>style.visibility</p:attrName>
                                        </p:attrNameLst>
                                      </p:cBhvr>
                                      <p:to>
                                        <p:strVal val="visible"/>
                                      </p:to>
                                    </p:set>
                                    <p:animEffect transition="in" filter="fade">
                                      <p:cBhvr>
                                        <p:cTn id="213" dur="500"/>
                                        <p:tgtEl>
                                          <p:spTgt spid="43"/>
                                        </p:tgtEl>
                                      </p:cBhvr>
                                    </p:animEffect>
                                  </p:childTnLst>
                                </p:cTn>
                              </p:par>
                              <p:par>
                                <p:cTn id="214" presetID="10" presetClass="entr" presetSubtype="0" fill="hold" nodeType="withEffect">
                                  <p:stCondLst>
                                    <p:cond delay="0"/>
                                  </p:stCondLst>
                                  <p:childTnLst>
                                    <p:set>
                                      <p:cBhvr>
                                        <p:cTn id="215" dur="1" fill="hold">
                                          <p:stCondLst>
                                            <p:cond delay="0"/>
                                          </p:stCondLst>
                                        </p:cTn>
                                        <p:tgtEl>
                                          <p:spTgt spid="42"/>
                                        </p:tgtEl>
                                        <p:attrNameLst>
                                          <p:attrName>style.visibility</p:attrName>
                                        </p:attrNameLst>
                                      </p:cBhvr>
                                      <p:to>
                                        <p:strVal val="visible"/>
                                      </p:to>
                                    </p:set>
                                    <p:animEffect transition="in" filter="fade">
                                      <p:cBhvr>
                                        <p:cTn id="216" dur="500"/>
                                        <p:tgtEl>
                                          <p:spTgt spid="42"/>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44"/>
                                        </p:tgtEl>
                                        <p:attrNameLst>
                                          <p:attrName>style.visibility</p:attrName>
                                        </p:attrNameLst>
                                      </p:cBhvr>
                                      <p:to>
                                        <p:strVal val="visible"/>
                                      </p:to>
                                    </p:set>
                                    <p:animEffect transition="in" filter="fade">
                                      <p:cBhvr>
                                        <p:cTn id="219" dur="500"/>
                                        <p:tgtEl>
                                          <p:spTgt spid="4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52"/>
                                        </p:tgtEl>
                                        <p:attrNameLst>
                                          <p:attrName>style.visibility</p:attrName>
                                        </p:attrNameLst>
                                      </p:cBhvr>
                                      <p:to>
                                        <p:strVal val="visible"/>
                                      </p:to>
                                    </p:set>
                                    <p:animEffect transition="in" filter="fade">
                                      <p:cBhvr>
                                        <p:cTn id="222" dur="500"/>
                                        <p:tgtEl>
                                          <p:spTgt spid="52"/>
                                        </p:tgtEl>
                                      </p:cBhvr>
                                    </p:animEffect>
                                  </p:childTnLst>
                                </p:cTn>
                              </p:par>
                              <p:par>
                                <p:cTn id="223" presetID="10" presetClass="entr" presetSubtype="0" fill="hold" nodeType="withEffect">
                                  <p:stCondLst>
                                    <p:cond delay="0"/>
                                  </p:stCondLst>
                                  <p:childTnLst>
                                    <p:set>
                                      <p:cBhvr>
                                        <p:cTn id="224" dur="1" fill="hold">
                                          <p:stCondLst>
                                            <p:cond delay="0"/>
                                          </p:stCondLst>
                                        </p:cTn>
                                        <p:tgtEl>
                                          <p:spTgt spid="54"/>
                                        </p:tgtEl>
                                        <p:attrNameLst>
                                          <p:attrName>style.visibility</p:attrName>
                                        </p:attrNameLst>
                                      </p:cBhvr>
                                      <p:to>
                                        <p:strVal val="visible"/>
                                      </p:to>
                                    </p:set>
                                    <p:animEffect transition="in" filter="fade">
                                      <p:cBhvr>
                                        <p:cTn id="225" dur="500"/>
                                        <p:tgtEl>
                                          <p:spTgt spid="54"/>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53"/>
                                        </p:tgtEl>
                                        <p:attrNameLst>
                                          <p:attrName>style.visibility</p:attrName>
                                        </p:attrNameLst>
                                      </p:cBhvr>
                                      <p:to>
                                        <p:strVal val="visible"/>
                                      </p:to>
                                    </p:set>
                                    <p:animEffect transition="in" filter="fade">
                                      <p:cBhvr>
                                        <p:cTn id="228" dur="500"/>
                                        <p:tgtEl>
                                          <p:spTgt spid="53"/>
                                        </p:tgtEl>
                                      </p:cBhvr>
                                    </p:animEffect>
                                  </p:childTnLst>
                                </p:cTn>
                              </p:par>
                              <p:par>
                                <p:cTn id="229" presetID="10" presetClass="entr" presetSubtype="0" fill="hold" nodeType="withEffect">
                                  <p:stCondLst>
                                    <p:cond delay="0"/>
                                  </p:stCondLst>
                                  <p:childTnLst>
                                    <p:set>
                                      <p:cBhvr>
                                        <p:cTn id="230" dur="1" fill="hold">
                                          <p:stCondLst>
                                            <p:cond delay="0"/>
                                          </p:stCondLst>
                                        </p:cTn>
                                        <p:tgtEl>
                                          <p:spTgt spid="45"/>
                                        </p:tgtEl>
                                        <p:attrNameLst>
                                          <p:attrName>style.visibility</p:attrName>
                                        </p:attrNameLst>
                                      </p:cBhvr>
                                      <p:to>
                                        <p:strVal val="visible"/>
                                      </p:to>
                                    </p:set>
                                    <p:animEffect transition="in" filter="fade">
                                      <p:cBhvr>
                                        <p:cTn id="231" dur="500"/>
                                        <p:tgtEl>
                                          <p:spTgt spid="45"/>
                                        </p:tgtEl>
                                      </p:cBhvr>
                                    </p:animEffect>
                                  </p:childTnLst>
                                </p:cTn>
                              </p:par>
                              <p:par>
                                <p:cTn id="232" presetID="10" presetClass="entr" presetSubtype="0" fill="hold" nodeType="withEffect">
                                  <p:stCondLst>
                                    <p:cond delay="0"/>
                                  </p:stCondLst>
                                  <p:childTnLst>
                                    <p:set>
                                      <p:cBhvr>
                                        <p:cTn id="233" dur="1" fill="hold">
                                          <p:stCondLst>
                                            <p:cond delay="0"/>
                                          </p:stCondLst>
                                        </p:cTn>
                                        <p:tgtEl>
                                          <p:spTgt spid="46"/>
                                        </p:tgtEl>
                                        <p:attrNameLst>
                                          <p:attrName>style.visibility</p:attrName>
                                        </p:attrNameLst>
                                      </p:cBhvr>
                                      <p:to>
                                        <p:strVal val="visible"/>
                                      </p:to>
                                    </p:set>
                                    <p:animEffect transition="in" filter="fade">
                                      <p:cBhvr>
                                        <p:cTn id="234" dur="500"/>
                                        <p:tgtEl>
                                          <p:spTgt spid="46"/>
                                        </p:tgtEl>
                                      </p:cBhvr>
                                    </p:animEffect>
                                  </p:childTnLst>
                                </p:cTn>
                              </p:par>
                              <p:par>
                                <p:cTn id="235" presetID="10" presetClass="entr" presetSubtype="0" fill="hold" nodeType="withEffect">
                                  <p:stCondLst>
                                    <p:cond delay="0"/>
                                  </p:stCondLst>
                                  <p:childTnLst>
                                    <p:set>
                                      <p:cBhvr>
                                        <p:cTn id="236" dur="1" fill="hold">
                                          <p:stCondLst>
                                            <p:cond delay="0"/>
                                          </p:stCondLst>
                                        </p:cTn>
                                        <p:tgtEl>
                                          <p:spTgt spid="47"/>
                                        </p:tgtEl>
                                        <p:attrNameLst>
                                          <p:attrName>style.visibility</p:attrName>
                                        </p:attrNameLst>
                                      </p:cBhvr>
                                      <p:to>
                                        <p:strVal val="visible"/>
                                      </p:to>
                                    </p:set>
                                    <p:animEffect transition="in" filter="fade">
                                      <p:cBhvr>
                                        <p:cTn id="237" dur="500"/>
                                        <p:tgtEl>
                                          <p:spTgt spid="47"/>
                                        </p:tgtEl>
                                      </p:cBhvr>
                                    </p:animEffect>
                                  </p:childTnLst>
                                </p:cTn>
                              </p:par>
                              <p:par>
                                <p:cTn id="238" presetID="10" presetClass="entr" presetSubtype="0" fill="hold" nodeType="withEffect">
                                  <p:stCondLst>
                                    <p:cond delay="0"/>
                                  </p:stCondLst>
                                  <p:childTnLst>
                                    <p:set>
                                      <p:cBhvr>
                                        <p:cTn id="239" dur="1" fill="hold">
                                          <p:stCondLst>
                                            <p:cond delay="0"/>
                                          </p:stCondLst>
                                        </p:cTn>
                                        <p:tgtEl>
                                          <p:spTgt spid="48"/>
                                        </p:tgtEl>
                                        <p:attrNameLst>
                                          <p:attrName>style.visibility</p:attrName>
                                        </p:attrNameLst>
                                      </p:cBhvr>
                                      <p:to>
                                        <p:strVal val="visible"/>
                                      </p:to>
                                    </p:set>
                                    <p:animEffect transition="in" filter="fade">
                                      <p:cBhvr>
                                        <p:cTn id="240" dur="500"/>
                                        <p:tgtEl>
                                          <p:spTgt spid="48"/>
                                        </p:tgtEl>
                                      </p:cBhvr>
                                    </p:animEffect>
                                  </p:childTnLst>
                                </p:cTn>
                              </p:par>
                              <p:par>
                                <p:cTn id="241" presetID="10" presetClass="entr" presetSubtype="0" fill="hold"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500"/>
                                        <p:tgtEl>
                                          <p:spTgt spid="49"/>
                                        </p:tgtEl>
                                      </p:cBhvr>
                                    </p:animEffect>
                                  </p:childTnLst>
                                </p:cTn>
                              </p:par>
                              <p:par>
                                <p:cTn id="244" presetID="10" presetClass="entr" presetSubtype="0" fill="hold" nodeType="withEffect">
                                  <p:stCondLst>
                                    <p:cond delay="0"/>
                                  </p:stCondLst>
                                  <p:childTnLst>
                                    <p:set>
                                      <p:cBhvr>
                                        <p:cTn id="245" dur="1" fill="hold">
                                          <p:stCondLst>
                                            <p:cond delay="0"/>
                                          </p:stCondLst>
                                        </p:cTn>
                                        <p:tgtEl>
                                          <p:spTgt spid="50"/>
                                        </p:tgtEl>
                                        <p:attrNameLst>
                                          <p:attrName>style.visibility</p:attrName>
                                        </p:attrNameLst>
                                      </p:cBhvr>
                                      <p:to>
                                        <p:strVal val="visible"/>
                                      </p:to>
                                    </p:set>
                                    <p:animEffect transition="in" filter="fade">
                                      <p:cBhvr>
                                        <p:cTn id="246" dur="500"/>
                                        <p:tgtEl>
                                          <p:spTgt spid="50"/>
                                        </p:tgtEl>
                                      </p:cBhvr>
                                    </p:animEffect>
                                  </p:childTnLst>
                                </p:cTn>
                              </p:par>
                              <p:par>
                                <p:cTn id="247" presetID="10" presetClass="entr" presetSubtype="0" fill="hold" nodeType="withEffect">
                                  <p:stCondLst>
                                    <p:cond delay="0"/>
                                  </p:stCondLst>
                                  <p:childTnLst>
                                    <p:set>
                                      <p:cBhvr>
                                        <p:cTn id="248" dur="1" fill="hold">
                                          <p:stCondLst>
                                            <p:cond delay="0"/>
                                          </p:stCondLst>
                                        </p:cTn>
                                        <p:tgtEl>
                                          <p:spTgt spid="51"/>
                                        </p:tgtEl>
                                        <p:attrNameLst>
                                          <p:attrName>style.visibility</p:attrName>
                                        </p:attrNameLst>
                                      </p:cBhvr>
                                      <p:to>
                                        <p:strVal val="visible"/>
                                      </p:to>
                                    </p:set>
                                    <p:animEffect transition="in" filter="fade">
                                      <p:cBhvr>
                                        <p:cTn id="249" dur="500"/>
                                        <p:tgtEl>
                                          <p:spTgt spid="51"/>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55"/>
                                        </p:tgtEl>
                                        <p:attrNameLst>
                                          <p:attrName>style.visibility</p:attrName>
                                        </p:attrNameLst>
                                      </p:cBhvr>
                                      <p:to>
                                        <p:strVal val="visible"/>
                                      </p:to>
                                    </p:set>
                                    <p:animEffect transition="in" filter="fade">
                                      <p:cBhvr>
                                        <p:cTn id="252" dur="500"/>
                                        <p:tgtEl>
                                          <p:spTgt spid="5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58"/>
                                        </p:tgtEl>
                                        <p:attrNameLst>
                                          <p:attrName>style.visibility</p:attrName>
                                        </p:attrNameLst>
                                      </p:cBhvr>
                                      <p:to>
                                        <p:strVal val="visible"/>
                                      </p:to>
                                    </p:set>
                                    <p:animEffect transition="in" filter="fade">
                                      <p:cBhvr>
                                        <p:cTn id="255" dur="500"/>
                                        <p:tgtEl>
                                          <p:spTgt spid="58"/>
                                        </p:tgtEl>
                                      </p:cBhvr>
                                    </p:animEffect>
                                  </p:childTnLst>
                                </p:cTn>
                              </p:par>
                              <p:par>
                                <p:cTn id="256" presetID="10" presetClass="entr" presetSubtype="0" fill="hold" nodeType="withEffect">
                                  <p:stCondLst>
                                    <p:cond delay="0"/>
                                  </p:stCondLst>
                                  <p:childTnLst>
                                    <p:set>
                                      <p:cBhvr>
                                        <p:cTn id="257" dur="1" fill="hold">
                                          <p:stCondLst>
                                            <p:cond delay="0"/>
                                          </p:stCondLst>
                                        </p:cTn>
                                        <p:tgtEl>
                                          <p:spTgt spid="59"/>
                                        </p:tgtEl>
                                        <p:attrNameLst>
                                          <p:attrName>style.visibility</p:attrName>
                                        </p:attrNameLst>
                                      </p:cBhvr>
                                      <p:to>
                                        <p:strVal val="visible"/>
                                      </p:to>
                                    </p:set>
                                    <p:animEffect transition="in" filter="fade">
                                      <p:cBhvr>
                                        <p:cTn id="258" dur="500"/>
                                        <p:tgtEl>
                                          <p:spTgt spid="59"/>
                                        </p:tgtEl>
                                      </p:cBhvr>
                                    </p:animEffect>
                                  </p:childTnLst>
                                </p:cTn>
                              </p:par>
                              <p:par>
                                <p:cTn id="259" presetID="10" presetClass="entr" presetSubtype="0" fill="hold" nodeType="withEffect">
                                  <p:stCondLst>
                                    <p:cond delay="0"/>
                                  </p:stCondLst>
                                  <p:childTnLst>
                                    <p:set>
                                      <p:cBhvr>
                                        <p:cTn id="260" dur="1" fill="hold">
                                          <p:stCondLst>
                                            <p:cond delay="0"/>
                                          </p:stCondLst>
                                        </p:cTn>
                                        <p:tgtEl>
                                          <p:spTgt spid="61"/>
                                        </p:tgtEl>
                                        <p:attrNameLst>
                                          <p:attrName>style.visibility</p:attrName>
                                        </p:attrNameLst>
                                      </p:cBhvr>
                                      <p:to>
                                        <p:strVal val="visible"/>
                                      </p:to>
                                    </p:set>
                                    <p:animEffect transition="in" filter="fade">
                                      <p:cBhvr>
                                        <p:cTn id="261" dur="500"/>
                                        <p:tgtEl>
                                          <p:spTgt spid="61"/>
                                        </p:tgtEl>
                                      </p:cBhvr>
                                    </p:animEffect>
                                  </p:childTnLst>
                                </p:cTn>
                              </p:par>
                              <p:par>
                                <p:cTn id="262" presetID="10" presetClass="entr" presetSubtype="0" fill="hold" nodeType="withEffect">
                                  <p:stCondLst>
                                    <p:cond delay="0"/>
                                  </p:stCondLst>
                                  <p:childTnLst>
                                    <p:set>
                                      <p:cBhvr>
                                        <p:cTn id="263" dur="1" fill="hold">
                                          <p:stCondLst>
                                            <p:cond delay="0"/>
                                          </p:stCondLst>
                                        </p:cTn>
                                        <p:tgtEl>
                                          <p:spTgt spid="62"/>
                                        </p:tgtEl>
                                        <p:attrNameLst>
                                          <p:attrName>style.visibility</p:attrName>
                                        </p:attrNameLst>
                                      </p:cBhvr>
                                      <p:to>
                                        <p:strVal val="visible"/>
                                      </p:to>
                                    </p:set>
                                    <p:animEffect transition="in" filter="fade">
                                      <p:cBhvr>
                                        <p:cTn id="264" dur="500"/>
                                        <p:tgtEl>
                                          <p:spTgt spid="62"/>
                                        </p:tgtEl>
                                      </p:cBhvr>
                                    </p:animEffect>
                                  </p:childTnLst>
                                </p:cTn>
                              </p:par>
                              <p:par>
                                <p:cTn id="265" presetID="10" presetClass="entr" presetSubtype="0" fill="hold" nodeType="withEffect">
                                  <p:stCondLst>
                                    <p:cond delay="0"/>
                                  </p:stCondLst>
                                  <p:childTnLst>
                                    <p:set>
                                      <p:cBhvr>
                                        <p:cTn id="266" dur="1" fill="hold">
                                          <p:stCondLst>
                                            <p:cond delay="0"/>
                                          </p:stCondLst>
                                        </p:cTn>
                                        <p:tgtEl>
                                          <p:spTgt spid="63"/>
                                        </p:tgtEl>
                                        <p:attrNameLst>
                                          <p:attrName>style.visibility</p:attrName>
                                        </p:attrNameLst>
                                      </p:cBhvr>
                                      <p:to>
                                        <p:strVal val="visible"/>
                                      </p:to>
                                    </p:set>
                                    <p:animEffect transition="in" filter="fade">
                                      <p:cBhvr>
                                        <p:cTn id="267" dur="500"/>
                                        <p:tgtEl>
                                          <p:spTgt spid="63"/>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64"/>
                                        </p:tgtEl>
                                        <p:attrNameLst>
                                          <p:attrName>style.visibility</p:attrName>
                                        </p:attrNameLst>
                                      </p:cBhvr>
                                      <p:to>
                                        <p:strVal val="visible"/>
                                      </p:to>
                                    </p:set>
                                    <p:animEffect transition="in" filter="fade">
                                      <p:cBhvr>
                                        <p:cTn id="270" dur="500"/>
                                        <p:tgtEl>
                                          <p:spTgt spid="64"/>
                                        </p:tgtEl>
                                      </p:cBhvr>
                                    </p:animEffect>
                                  </p:childTnLst>
                                </p:cTn>
                              </p:par>
                              <p:par>
                                <p:cTn id="271" presetID="10" presetClass="entr" presetSubtype="0" fill="hold" nodeType="withEffect">
                                  <p:stCondLst>
                                    <p:cond delay="0"/>
                                  </p:stCondLst>
                                  <p:childTnLst>
                                    <p:set>
                                      <p:cBhvr>
                                        <p:cTn id="272" dur="1" fill="hold">
                                          <p:stCondLst>
                                            <p:cond delay="0"/>
                                          </p:stCondLst>
                                        </p:cTn>
                                        <p:tgtEl>
                                          <p:spTgt spid="56"/>
                                        </p:tgtEl>
                                        <p:attrNameLst>
                                          <p:attrName>style.visibility</p:attrName>
                                        </p:attrNameLst>
                                      </p:cBhvr>
                                      <p:to>
                                        <p:strVal val="visible"/>
                                      </p:to>
                                    </p:set>
                                    <p:animEffect transition="in" filter="fade">
                                      <p:cBhvr>
                                        <p:cTn id="273" dur="500"/>
                                        <p:tgtEl>
                                          <p:spTgt spid="56"/>
                                        </p:tgtEl>
                                      </p:cBhvr>
                                    </p:animEffect>
                                  </p:childTnLst>
                                </p:cTn>
                              </p:par>
                              <p:par>
                                <p:cTn id="274" presetID="10" presetClass="entr" presetSubtype="0" fill="hold" nodeType="withEffect">
                                  <p:stCondLst>
                                    <p:cond delay="0"/>
                                  </p:stCondLst>
                                  <p:childTnLst>
                                    <p:set>
                                      <p:cBhvr>
                                        <p:cTn id="275" dur="1" fill="hold">
                                          <p:stCondLst>
                                            <p:cond delay="0"/>
                                          </p:stCondLst>
                                        </p:cTn>
                                        <p:tgtEl>
                                          <p:spTgt spid="57"/>
                                        </p:tgtEl>
                                        <p:attrNameLst>
                                          <p:attrName>style.visibility</p:attrName>
                                        </p:attrNameLst>
                                      </p:cBhvr>
                                      <p:to>
                                        <p:strVal val="visible"/>
                                      </p:to>
                                    </p:set>
                                    <p:animEffect transition="in" filter="fade">
                                      <p:cBhvr>
                                        <p:cTn id="276" dur="500"/>
                                        <p:tgtEl>
                                          <p:spTgt spid="57"/>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60"/>
                                        </p:tgtEl>
                                        <p:attrNameLst>
                                          <p:attrName>style.visibility</p:attrName>
                                        </p:attrNameLst>
                                      </p:cBhvr>
                                      <p:to>
                                        <p:strVal val="visible"/>
                                      </p:to>
                                    </p:set>
                                    <p:animEffect transition="in" filter="fade">
                                      <p:cBhvr>
                                        <p:cTn id="279" dur="500"/>
                                        <p:tgtEl>
                                          <p:spTgt spid="60"/>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65"/>
                                        </p:tgtEl>
                                        <p:attrNameLst>
                                          <p:attrName>style.visibility</p:attrName>
                                        </p:attrNameLst>
                                      </p:cBhvr>
                                      <p:to>
                                        <p:strVal val="visible"/>
                                      </p:to>
                                    </p:set>
                                    <p:animEffect transition="in" filter="fade">
                                      <p:cBhvr>
                                        <p:cTn id="282" dur="500"/>
                                        <p:tgtEl>
                                          <p:spTgt spid="65"/>
                                        </p:tgtEl>
                                      </p:cBhvr>
                                    </p:animEffect>
                                  </p:childTnLst>
                                </p:cTn>
                              </p:par>
                              <p:par>
                                <p:cTn id="283" presetID="10" presetClass="entr" presetSubtype="0" fill="hold" nodeType="withEffect">
                                  <p:stCondLst>
                                    <p:cond delay="0"/>
                                  </p:stCondLst>
                                  <p:childTnLst>
                                    <p:set>
                                      <p:cBhvr>
                                        <p:cTn id="284" dur="1" fill="hold">
                                          <p:stCondLst>
                                            <p:cond delay="0"/>
                                          </p:stCondLst>
                                        </p:cTn>
                                        <p:tgtEl>
                                          <p:spTgt spid="68"/>
                                        </p:tgtEl>
                                        <p:attrNameLst>
                                          <p:attrName>style.visibility</p:attrName>
                                        </p:attrNameLst>
                                      </p:cBhvr>
                                      <p:to>
                                        <p:strVal val="visible"/>
                                      </p:to>
                                    </p:set>
                                    <p:animEffect transition="in" filter="fade">
                                      <p:cBhvr>
                                        <p:cTn id="285" dur="500"/>
                                        <p:tgtEl>
                                          <p:spTgt spid="68"/>
                                        </p:tgtEl>
                                      </p:cBhvr>
                                    </p:animEffect>
                                  </p:childTnLst>
                                </p:cTn>
                              </p:par>
                              <p:par>
                                <p:cTn id="286" presetID="10" presetClass="entr" presetSubtype="0" fill="hold" nodeType="withEffect">
                                  <p:stCondLst>
                                    <p:cond delay="0"/>
                                  </p:stCondLst>
                                  <p:childTnLst>
                                    <p:set>
                                      <p:cBhvr>
                                        <p:cTn id="287" dur="1" fill="hold">
                                          <p:stCondLst>
                                            <p:cond delay="0"/>
                                          </p:stCondLst>
                                        </p:cTn>
                                        <p:tgtEl>
                                          <p:spTgt spid="69"/>
                                        </p:tgtEl>
                                        <p:attrNameLst>
                                          <p:attrName>style.visibility</p:attrName>
                                        </p:attrNameLst>
                                      </p:cBhvr>
                                      <p:to>
                                        <p:strVal val="visible"/>
                                      </p:to>
                                    </p:set>
                                    <p:animEffect transition="in" filter="fade">
                                      <p:cBhvr>
                                        <p:cTn id="288" dur="500"/>
                                        <p:tgtEl>
                                          <p:spTgt spid="69"/>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66"/>
                                        </p:tgtEl>
                                        <p:attrNameLst>
                                          <p:attrName>style.visibility</p:attrName>
                                        </p:attrNameLst>
                                      </p:cBhvr>
                                      <p:to>
                                        <p:strVal val="visible"/>
                                      </p:to>
                                    </p:set>
                                    <p:animEffect transition="in" filter="fade">
                                      <p:cBhvr>
                                        <p:cTn id="291" dur="500"/>
                                        <p:tgtEl>
                                          <p:spTgt spid="66"/>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67"/>
                                        </p:tgtEl>
                                        <p:attrNameLst>
                                          <p:attrName>style.visibility</p:attrName>
                                        </p:attrNameLst>
                                      </p:cBhvr>
                                      <p:to>
                                        <p:strVal val="visible"/>
                                      </p:to>
                                    </p:set>
                                    <p:animEffect transition="in" filter="fade">
                                      <p:cBhvr>
                                        <p:cTn id="294" dur="500"/>
                                        <p:tgtEl>
                                          <p:spTgt spid="67"/>
                                        </p:tgtEl>
                                      </p:cBhvr>
                                    </p:animEffect>
                                  </p:childTnLst>
                                </p:cTn>
                              </p:par>
                              <p:par>
                                <p:cTn id="295" presetID="10" presetClass="entr" presetSubtype="0" fill="hold" nodeType="withEffect">
                                  <p:stCondLst>
                                    <p:cond delay="0"/>
                                  </p:stCondLst>
                                  <p:childTnLst>
                                    <p:set>
                                      <p:cBhvr>
                                        <p:cTn id="296" dur="1" fill="hold">
                                          <p:stCondLst>
                                            <p:cond delay="0"/>
                                          </p:stCondLst>
                                        </p:cTn>
                                        <p:tgtEl>
                                          <p:spTgt spid="70"/>
                                        </p:tgtEl>
                                        <p:attrNameLst>
                                          <p:attrName>style.visibility</p:attrName>
                                        </p:attrNameLst>
                                      </p:cBhvr>
                                      <p:to>
                                        <p:strVal val="visible"/>
                                      </p:to>
                                    </p:set>
                                    <p:animEffect transition="in" filter="fade">
                                      <p:cBhvr>
                                        <p:cTn id="297" dur="500"/>
                                        <p:tgtEl>
                                          <p:spTgt spid="70"/>
                                        </p:tgtEl>
                                      </p:cBhvr>
                                    </p:animEffect>
                                  </p:childTnLst>
                                </p:cTn>
                              </p:par>
                              <p:par>
                                <p:cTn id="298" presetID="10" presetClass="entr" presetSubtype="0" fill="hold" nodeType="withEffect">
                                  <p:stCondLst>
                                    <p:cond delay="0"/>
                                  </p:stCondLst>
                                  <p:childTnLst>
                                    <p:set>
                                      <p:cBhvr>
                                        <p:cTn id="299" dur="1" fill="hold">
                                          <p:stCondLst>
                                            <p:cond delay="0"/>
                                          </p:stCondLst>
                                        </p:cTn>
                                        <p:tgtEl>
                                          <p:spTgt spid="71"/>
                                        </p:tgtEl>
                                        <p:attrNameLst>
                                          <p:attrName>style.visibility</p:attrName>
                                        </p:attrNameLst>
                                      </p:cBhvr>
                                      <p:to>
                                        <p:strVal val="visible"/>
                                      </p:to>
                                    </p:set>
                                    <p:animEffect transition="in" filter="fade">
                                      <p:cBhvr>
                                        <p:cTn id="300" dur="500"/>
                                        <p:tgtEl>
                                          <p:spTgt spid="71"/>
                                        </p:tgtEl>
                                      </p:cBhvr>
                                    </p:animEffect>
                                  </p:childTnLst>
                                </p:cTn>
                              </p:par>
                              <p:par>
                                <p:cTn id="301" presetID="10" presetClass="entr" presetSubtype="0" fill="hold" grpId="0" nodeType="withEffect">
                                  <p:stCondLst>
                                    <p:cond delay="0"/>
                                  </p:stCondLst>
                                  <p:childTnLst>
                                    <p:set>
                                      <p:cBhvr>
                                        <p:cTn id="302" dur="1" fill="hold">
                                          <p:stCondLst>
                                            <p:cond delay="0"/>
                                          </p:stCondLst>
                                        </p:cTn>
                                        <p:tgtEl>
                                          <p:spTgt spid="72"/>
                                        </p:tgtEl>
                                        <p:attrNameLst>
                                          <p:attrName>style.visibility</p:attrName>
                                        </p:attrNameLst>
                                      </p:cBhvr>
                                      <p:to>
                                        <p:strVal val="visible"/>
                                      </p:to>
                                    </p:set>
                                    <p:animEffect transition="in" filter="fade">
                                      <p:cBhvr>
                                        <p:cTn id="303" dur="500"/>
                                        <p:tgtEl>
                                          <p:spTgt spid="72"/>
                                        </p:tgtEl>
                                      </p:cBhvr>
                                    </p:animEffect>
                                  </p:childTnLst>
                                </p:cTn>
                              </p:par>
                              <p:par>
                                <p:cTn id="304" presetID="10" presetClass="entr" presetSubtype="0" fill="hold" grpId="0" nodeType="withEffect">
                                  <p:stCondLst>
                                    <p:cond delay="0"/>
                                  </p:stCondLst>
                                  <p:childTnLst>
                                    <p:set>
                                      <p:cBhvr>
                                        <p:cTn id="305" dur="1" fill="hold">
                                          <p:stCondLst>
                                            <p:cond delay="0"/>
                                          </p:stCondLst>
                                        </p:cTn>
                                        <p:tgtEl>
                                          <p:spTgt spid="73"/>
                                        </p:tgtEl>
                                        <p:attrNameLst>
                                          <p:attrName>style.visibility</p:attrName>
                                        </p:attrNameLst>
                                      </p:cBhvr>
                                      <p:to>
                                        <p:strVal val="visible"/>
                                      </p:to>
                                    </p:set>
                                    <p:animEffect transition="in" filter="fade">
                                      <p:cBhvr>
                                        <p:cTn id="306" dur="500"/>
                                        <p:tgtEl>
                                          <p:spTgt spid="73"/>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74"/>
                                        </p:tgtEl>
                                        <p:attrNameLst>
                                          <p:attrName>style.visibility</p:attrName>
                                        </p:attrNameLst>
                                      </p:cBhvr>
                                      <p:to>
                                        <p:strVal val="visible"/>
                                      </p:to>
                                    </p:set>
                                    <p:animEffect transition="in" filter="fade">
                                      <p:cBhvr>
                                        <p:cTn id="30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3" grpId="0"/>
      <p:bldP spid="44" grpId="0"/>
      <p:bldP spid="52" grpId="0" animBg="1"/>
      <p:bldP spid="53" grpId="0" animBg="1"/>
      <p:bldP spid="55" grpId="0"/>
      <p:bldP spid="58" grpId="0" animBg="1"/>
      <p:bldP spid="60" grpId="0"/>
      <p:bldP spid="64" grpId="0"/>
      <p:bldP spid="65" grpId="0" animBg="1"/>
      <p:bldP spid="66" grpId="0" animBg="1"/>
      <p:bldP spid="67" grpId="0" animBg="1"/>
      <p:bldP spid="72" grpId="0"/>
      <p:bldP spid="73" grpId="0" animBg="1"/>
      <p:bldP spid="7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42</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pPr>
            <a:r>
              <a:rPr lang="en-US" sz="2400" dirty="0">
                <a:latin typeface="+mj-lt"/>
              </a:rPr>
              <a:t>Detector requirements/How do we cope with them?</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262858501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7C187BF-5769-EE90-6D44-D9F3FBEA1662}"/>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le 2"/>
          <p:cNvSpPr>
            <a:spLocks noGrp="1"/>
          </p:cNvSpPr>
          <p:nvPr>
            <p:ph type="title"/>
          </p:nvPr>
        </p:nvSpPr>
        <p:spPr/>
        <p:txBody>
          <a:bodyPr/>
          <a:lstStyle/>
          <a:p>
            <a:r>
              <a:rPr lang="en-US" dirty="0"/>
              <a:t>Detector requirements</a:t>
            </a:r>
            <a:endParaRPr lang="de-CH" dirty="0"/>
          </a:p>
        </p:txBody>
      </p:sp>
      <p:sp>
        <p:nvSpPr>
          <p:cNvPr id="4" name="Slide Number Placeholder 3"/>
          <p:cNvSpPr>
            <a:spLocks noGrp="1"/>
          </p:cNvSpPr>
          <p:nvPr>
            <p:ph type="sldNum" sz="quarter" idx="16"/>
          </p:nvPr>
        </p:nvSpPr>
        <p:spPr/>
        <p:txBody>
          <a:bodyPr/>
          <a:lstStyle/>
          <a:p>
            <a:pPr algn="r">
              <a:defRPr/>
            </a:pPr>
            <a:r>
              <a:rPr lang="de-DE"/>
              <a:t>Page </a:t>
            </a:r>
            <a:fld id="{EBC07571-3134-BB4B-B83F-1A9FE18D34F3}" type="slidenum">
              <a:rPr lang="de-DE" smtClean="0"/>
              <a:pPr algn="r">
                <a:defRPr/>
              </a:pPr>
              <a:t>43</a:t>
            </a:fld>
            <a:endParaRPr lang="de-DE" dirty="0"/>
          </a:p>
        </p:txBody>
      </p:sp>
      <p:sp>
        <p:nvSpPr>
          <p:cNvPr id="5" name="Rectangle 4"/>
          <p:cNvSpPr/>
          <p:nvPr/>
        </p:nvSpPr>
        <p:spPr bwMode="auto">
          <a:xfrm>
            <a:off x="1040915" y="1403999"/>
            <a:ext cx="10745535" cy="3150002"/>
          </a:xfrm>
          <a:prstGeom prst="rect">
            <a:avLst/>
          </a:prstGeom>
          <a:solidFill>
            <a:schemeClr val="accent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Rectangle 5"/>
          <p:cNvSpPr/>
          <p:nvPr/>
        </p:nvSpPr>
        <p:spPr bwMode="auto">
          <a:xfrm>
            <a:off x="1031646" y="4554000"/>
            <a:ext cx="10756333" cy="1934999"/>
          </a:xfrm>
          <a:prstGeom prst="rect">
            <a:avLst/>
          </a:prstGeom>
          <a:solidFill>
            <a:schemeClr val="accent5">
              <a:lumMod val="60000"/>
              <a:lumOff val="40000"/>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TextBox 6"/>
          <p:cNvSpPr txBox="1"/>
          <p:nvPr/>
        </p:nvSpPr>
        <p:spPr>
          <a:xfrm rot="16200000">
            <a:off x="-750864" y="2745780"/>
            <a:ext cx="3150006" cy="466435"/>
          </a:xfrm>
          <a:prstGeom prst="rect">
            <a:avLst/>
          </a:prstGeom>
          <a:solidFill>
            <a:schemeClr val="accent1">
              <a:lumMod val="40000"/>
              <a:lumOff val="60000"/>
            </a:schemeClr>
          </a:solidFill>
        </p:spPr>
        <p:txBody>
          <a:bodyPr wrap="square" lIns="0" tIns="0" rIns="0" bIns="0" rtlCol="0" anchor="t">
            <a:noAutofit/>
          </a:bodyPr>
          <a:lstStyle/>
          <a:p>
            <a:pPr marL="342900" indent="-228600" algn="ctr">
              <a:lnSpc>
                <a:spcPct val="110000"/>
              </a:lnSpc>
              <a:spcBef>
                <a:spcPts val="0"/>
              </a:spcBef>
            </a:pPr>
            <a:r>
              <a:rPr lang="en-US" sz="2400" b="1" kern="1000" spc="30" dirty="0" err="1">
                <a:latin typeface="+mj-lt"/>
                <a:cs typeface="Franklin Gothic Book"/>
              </a:rPr>
              <a:t>Eu.XFEL</a:t>
            </a:r>
            <a:endParaRPr lang="de-CH" sz="2400" b="1" kern="1000" spc="30" dirty="0">
              <a:latin typeface="+mj-lt"/>
              <a:cs typeface="Franklin Gothic Book"/>
            </a:endParaRPr>
          </a:p>
        </p:txBody>
      </p:sp>
      <p:sp>
        <p:nvSpPr>
          <p:cNvPr id="9" name="Rectangle 8"/>
          <p:cNvSpPr/>
          <p:nvPr/>
        </p:nvSpPr>
        <p:spPr>
          <a:xfrm>
            <a:off x="1034521" y="1539000"/>
            <a:ext cx="3602268" cy="784830"/>
          </a:xfrm>
          <a:prstGeom prst="rect">
            <a:avLst/>
          </a:prstGeom>
        </p:spPr>
        <p:txBody>
          <a:bodyPr wrap="none">
            <a:spAutoFit/>
          </a:bodyPr>
          <a:lstStyle/>
          <a:p>
            <a:pPr marL="285750" indent="-285750" algn="just">
              <a:buFont typeface="Arial" panose="020B0604020202020204" pitchFamily="34" charset="0"/>
              <a:buChar char="•"/>
            </a:pPr>
            <a:r>
              <a:rPr lang="de-CH" sz="1800" dirty="0" err="1">
                <a:latin typeface="+mj-lt"/>
              </a:rPr>
              <a:t>Unprecedented</a:t>
            </a:r>
            <a:r>
              <a:rPr lang="de-CH" sz="1800" dirty="0">
                <a:latin typeface="+mj-lt"/>
              </a:rPr>
              <a:t> </a:t>
            </a:r>
            <a:r>
              <a:rPr lang="de-CH" sz="1800" dirty="0" err="1">
                <a:latin typeface="+mj-lt"/>
              </a:rPr>
              <a:t>peak</a:t>
            </a:r>
            <a:r>
              <a:rPr lang="de-CH" sz="1800" dirty="0">
                <a:latin typeface="+mj-lt"/>
              </a:rPr>
              <a:t> </a:t>
            </a:r>
            <a:r>
              <a:rPr lang="de-CH" sz="1800" dirty="0" err="1">
                <a:latin typeface="+mj-lt"/>
              </a:rPr>
              <a:t>brilliance</a:t>
            </a:r>
            <a:endParaRPr lang="de-CH" sz="1800" dirty="0">
              <a:latin typeface="+mj-lt"/>
            </a:endParaRPr>
          </a:p>
          <a:p>
            <a:pPr marL="285750" indent="-285750" algn="just">
              <a:buFont typeface="Arial" panose="020B0604020202020204" pitchFamily="34" charset="0"/>
              <a:buChar char="•"/>
            </a:pPr>
            <a:r>
              <a:rPr lang="de-CH" sz="1800" dirty="0">
                <a:latin typeface="+mj-lt"/>
              </a:rPr>
              <a:t>Pulse </a:t>
            </a:r>
            <a:r>
              <a:rPr lang="de-CH" sz="1800" dirty="0" err="1">
                <a:latin typeface="+mj-lt"/>
              </a:rPr>
              <a:t>duration</a:t>
            </a:r>
            <a:r>
              <a:rPr lang="de-CH" sz="1800" dirty="0">
                <a:latin typeface="+mj-lt"/>
              </a:rPr>
              <a:t> (&lt; 100 </a:t>
            </a:r>
            <a:r>
              <a:rPr lang="de-CH" sz="1800" dirty="0" err="1">
                <a:latin typeface="+mj-lt"/>
              </a:rPr>
              <a:t>fs</a:t>
            </a:r>
            <a:r>
              <a:rPr lang="de-CH" sz="1800" dirty="0">
                <a:latin typeface="+mj-lt"/>
              </a:rPr>
              <a:t>)</a:t>
            </a:r>
          </a:p>
        </p:txBody>
      </p:sp>
      <p:sp>
        <p:nvSpPr>
          <p:cNvPr id="10" name="TextBox 9"/>
          <p:cNvSpPr txBox="1"/>
          <p:nvPr/>
        </p:nvSpPr>
        <p:spPr>
          <a:xfrm rot="16200000">
            <a:off x="-149789" y="5294707"/>
            <a:ext cx="1934999" cy="453583"/>
          </a:xfrm>
          <a:prstGeom prst="rect">
            <a:avLst/>
          </a:prstGeom>
          <a:solidFill>
            <a:schemeClr val="accent5">
              <a:lumMod val="20000"/>
              <a:lumOff val="80000"/>
            </a:schemeClr>
          </a:solidFill>
        </p:spPr>
        <p:txBody>
          <a:bodyPr wrap="square" lIns="0" tIns="0" rIns="0" bIns="0" rtlCol="0" anchor="t">
            <a:noAutofit/>
          </a:bodyPr>
          <a:lstStyle/>
          <a:p>
            <a:pPr marL="342900" indent="-228600" algn="ctr">
              <a:lnSpc>
                <a:spcPct val="110000"/>
              </a:lnSpc>
              <a:spcBef>
                <a:spcPts val="0"/>
              </a:spcBef>
            </a:pPr>
            <a:r>
              <a:rPr lang="en-US" sz="2400" b="1" kern="1000" spc="30" dirty="0">
                <a:latin typeface="+mj-lt"/>
                <a:cs typeface="Franklin Gothic Book"/>
              </a:rPr>
              <a:t>Science</a:t>
            </a:r>
            <a:endParaRPr lang="de-CH" sz="2400" b="1" kern="1000" spc="30" dirty="0">
              <a:latin typeface="+mj-lt"/>
              <a:cs typeface="Franklin Gothic Book"/>
            </a:endParaRPr>
          </a:p>
        </p:txBody>
      </p:sp>
      <p:sp>
        <p:nvSpPr>
          <p:cNvPr id="11" name="Rectangle 10"/>
          <p:cNvSpPr/>
          <p:nvPr/>
        </p:nvSpPr>
        <p:spPr>
          <a:xfrm>
            <a:off x="5293910" y="1515670"/>
            <a:ext cx="2857007" cy="1200329"/>
          </a:xfrm>
          <a:prstGeom prst="rect">
            <a:avLst/>
          </a:prstGeom>
        </p:spPr>
        <p:txBody>
          <a:bodyPr wrap="square">
            <a:spAutoFit/>
          </a:bodyPr>
          <a:lstStyle/>
          <a:p>
            <a:pPr algn="ctr"/>
            <a:r>
              <a:rPr lang="en-US" sz="1800" dirty="0">
                <a:latin typeface="+mj-lt"/>
              </a:rPr>
              <a:t>(Potentially) High number of photons impinging at the same time on the detector.</a:t>
            </a:r>
            <a:endParaRPr lang="de-CH" sz="1800" dirty="0">
              <a:latin typeface="+mj-lt"/>
            </a:endParaRPr>
          </a:p>
        </p:txBody>
      </p:sp>
      <p:sp>
        <p:nvSpPr>
          <p:cNvPr id="41" name="Rounded Rectangle 40"/>
          <p:cNvSpPr/>
          <p:nvPr/>
        </p:nvSpPr>
        <p:spPr bwMode="auto">
          <a:xfrm>
            <a:off x="9070052" y="1403996"/>
            <a:ext cx="2703547" cy="5085004"/>
          </a:xfrm>
          <a:prstGeom prst="roundRect">
            <a:avLst>
              <a:gd name="adj" fmla="val 0"/>
            </a:avLst>
          </a:prstGeom>
          <a:solidFill>
            <a:schemeClr val="accent2">
              <a:lumMod val="20000"/>
              <a:lumOff val="80000"/>
            </a:schemeClr>
          </a:solidFill>
          <a:ln w="28575"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13" name="Straight Arrow Connector 12"/>
          <p:cNvCxnSpPr/>
          <p:nvPr/>
        </p:nvCxnSpPr>
        <p:spPr bwMode="auto">
          <a:xfrm>
            <a:off x="8330917" y="1944000"/>
            <a:ext cx="720000"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cxnSp>
        <p:nvCxnSpPr>
          <p:cNvPr id="14" name="Straight Arrow Connector 13"/>
          <p:cNvCxnSpPr/>
          <p:nvPr/>
        </p:nvCxnSpPr>
        <p:spPr bwMode="auto">
          <a:xfrm>
            <a:off x="4438910" y="1944000"/>
            <a:ext cx="720000"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sp>
        <p:nvSpPr>
          <p:cNvPr id="15" name="Rectangle 14"/>
          <p:cNvSpPr/>
          <p:nvPr/>
        </p:nvSpPr>
        <p:spPr>
          <a:xfrm>
            <a:off x="9076398" y="1449000"/>
            <a:ext cx="2697200" cy="923330"/>
          </a:xfrm>
          <a:prstGeom prst="rect">
            <a:avLst/>
          </a:prstGeom>
        </p:spPr>
        <p:txBody>
          <a:bodyPr wrap="square">
            <a:spAutoFit/>
          </a:bodyPr>
          <a:lstStyle/>
          <a:p>
            <a:pPr algn="ctr">
              <a:spcBef>
                <a:spcPts val="0"/>
              </a:spcBef>
            </a:pPr>
            <a:r>
              <a:rPr lang="en-US" sz="1800" b="1" dirty="0">
                <a:latin typeface="+mj-lt"/>
              </a:rPr>
              <a:t>CHARGE INTEGRATING DEVICE</a:t>
            </a:r>
            <a:endParaRPr lang="de-CH" sz="1800" b="1" dirty="0">
              <a:latin typeface="+mj-lt"/>
            </a:endParaRPr>
          </a:p>
        </p:txBody>
      </p:sp>
      <p:sp>
        <p:nvSpPr>
          <p:cNvPr id="18" name="Rectangle 17"/>
          <p:cNvSpPr/>
          <p:nvPr/>
        </p:nvSpPr>
        <p:spPr>
          <a:xfrm>
            <a:off x="1051095" y="2792674"/>
            <a:ext cx="2507418" cy="369332"/>
          </a:xfrm>
          <a:prstGeom prst="rect">
            <a:avLst/>
          </a:prstGeom>
        </p:spPr>
        <p:txBody>
          <a:bodyPr wrap="none">
            <a:spAutoFit/>
          </a:bodyPr>
          <a:lstStyle/>
          <a:p>
            <a:pPr marL="285750" indent="-285750">
              <a:buFont typeface="Arial" panose="020B0604020202020204" pitchFamily="34" charset="0"/>
              <a:buChar char="•"/>
            </a:pPr>
            <a:r>
              <a:rPr lang="en-US" sz="1800" dirty="0">
                <a:latin typeface="+mj-lt"/>
              </a:rPr>
              <a:t>1 pulse every 222 ns</a:t>
            </a:r>
            <a:endParaRPr lang="de-CH" sz="1800" dirty="0">
              <a:latin typeface="+mj-lt"/>
            </a:endParaRPr>
          </a:p>
        </p:txBody>
      </p:sp>
      <p:cxnSp>
        <p:nvCxnSpPr>
          <p:cNvPr id="19" name="Straight Arrow Connector 18"/>
          <p:cNvCxnSpPr/>
          <p:nvPr/>
        </p:nvCxnSpPr>
        <p:spPr bwMode="auto">
          <a:xfrm flipV="1">
            <a:off x="4438910" y="2977340"/>
            <a:ext cx="4612007"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sp>
        <p:nvSpPr>
          <p:cNvPr id="21" name="Rectangle 20"/>
          <p:cNvSpPr/>
          <p:nvPr/>
        </p:nvSpPr>
        <p:spPr>
          <a:xfrm>
            <a:off x="9095920" y="2647669"/>
            <a:ext cx="2677678" cy="646331"/>
          </a:xfrm>
          <a:prstGeom prst="rect">
            <a:avLst/>
          </a:prstGeom>
        </p:spPr>
        <p:txBody>
          <a:bodyPr wrap="square">
            <a:spAutoFit/>
          </a:bodyPr>
          <a:lstStyle/>
          <a:p>
            <a:pPr algn="ctr">
              <a:spcBef>
                <a:spcPts val="0"/>
              </a:spcBef>
            </a:pPr>
            <a:r>
              <a:rPr lang="en-US" sz="1800" b="1" dirty="0">
                <a:latin typeface="+mj-lt"/>
              </a:rPr>
              <a:t>FRAME RATE</a:t>
            </a:r>
          </a:p>
          <a:p>
            <a:pPr algn="ctr">
              <a:spcBef>
                <a:spcPts val="0"/>
              </a:spcBef>
            </a:pPr>
            <a:r>
              <a:rPr lang="en-US" sz="1800" b="1" dirty="0">
                <a:latin typeface="+mj-lt"/>
              </a:rPr>
              <a:t>4.5 MHz</a:t>
            </a:r>
            <a:endParaRPr lang="de-CH" sz="1800" b="1" dirty="0">
              <a:latin typeface="+mj-lt"/>
            </a:endParaRPr>
          </a:p>
        </p:txBody>
      </p:sp>
      <p:sp>
        <p:nvSpPr>
          <p:cNvPr id="26" name="Rectangle 25"/>
          <p:cNvSpPr/>
          <p:nvPr/>
        </p:nvSpPr>
        <p:spPr>
          <a:xfrm>
            <a:off x="1058951" y="3654000"/>
            <a:ext cx="2081019" cy="369332"/>
          </a:xfrm>
          <a:prstGeom prst="rect">
            <a:avLst/>
          </a:prstGeom>
        </p:spPr>
        <p:txBody>
          <a:bodyPr wrap="none">
            <a:spAutoFit/>
          </a:bodyPr>
          <a:lstStyle/>
          <a:p>
            <a:pPr marL="285750" indent="-285750">
              <a:buFont typeface="Arial" panose="020B0604020202020204" pitchFamily="34" charset="0"/>
              <a:buChar char="•"/>
            </a:pPr>
            <a:r>
              <a:rPr lang="en-US" sz="1800" dirty="0">
                <a:latin typeface="+mj-lt"/>
              </a:rPr>
              <a:t>2700 ph. pulses</a:t>
            </a:r>
            <a:endParaRPr lang="de-CH" sz="1800" dirty="0">
              <a:latin typeface="+mj-lt"/>
            </a:endParaRPr>
          </a:p>
        </p:txBody>
      </p:sp>
      <p:cxnSp>
        <p:nvCxnSpPr>
          <p:cNvPr id="28" name="Straight Arrow Connector 27"/>
          <p:cNvCxnSpPr/>
          <p:nvPr/>
        </p:nvCxnSpPr>
        <p:spPr bwMode="auto">
          <a:xfrm>
            <a:off x="8330917" y="3834000"/>
            <a:ext cx="720000"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cxnSp>
        <p:nvCxnSpPr>
          <p:cNvPr id="29" name="Straight Arrow Connector 28"/>
          <p:cNvCxnSpPr/>
          <p:nvPr/>
        </p:nvCxnSpPr>
        <p:spPr bwMode="auto">
          <a:xfrm>
            <a:off x="4438910" y="3834000"/>
            <a:ext cx="720000"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sp>
        <p:nvSpPr>
          <p:cNvPr id="30" name="Rectangle 29"/>
          <p:cNvSpPr/>
          <p:nvPr/>
        </p:nvSpPr>
        <p:spPr>
          <a:xfrm>
            <a:off x="5293910" y="3502669"/>
            <a:ext cx="2857007" cy="646331"/>
          </a:xfrm>
          <a:prstGeom prst="rect">
            <a:avLst/>
          </a:prstGeom>
        </p:spPr>
        <p:txBody>
          <a:bodyPr wrap="square">
            <a:spAutoFit/>
          </a:bodyPr>
          <a:lstStyle/>
          <a:p>
            <a:pPr algn="ctr">
              <a:spcBef>
                <a:spcPts val="0"/>
              </a:spcBef>
            </a:pPr>
            <a:r>
              <a:rPr lang="en-US" sz="1800" dirty="0">
                <a:latin typeface="+mj-lt"/>
              </a:rPr>
              <a:t>Readout of all pulses </a:t>
            </a:r>
          </a:p>
          <a:p>
            <a:pPr algn="ctr">
              <a:spcBef>
                <a:spcPts val="0"/>
              </a:spcBef>
            </a:pPr>
            <a:r>
              <a:rPr lang="en-US" sz="1800" dirty="0">
                <a:latin typeface="+mj-lt"/>
              </a:rPr>
              <a:t>@4.5 MHz not feasible</a:t>
            </a:r>
            <a:endParaRPr lang="de-CH" sz="1800" dirty="0">
              <a:latin typeface="+mj-lt"/>
            </a:endParaRPr>
          </a:p>
        </p:txBody>
      </p:sp>
      <p:sp>
        <p:nvSpPr>
          <p:cNvPr id="31" name="Rectangle 30"/>
          <p:cNvSpPr/>
          <p:nvPr/>
        </p:nvSpPr>
        <p:spPr>
          <a:xfrm>
            <a:off x="9076398" y="3502669"/>
            <a:ext cx="2677677" cy="646331"/>
          </a:xfrm>
          <a:prstGeom prst="rect">
            <a:avLst/>
          </a:prstGeom>
        </p:spPr>
        <p:txBody>
          <a:bodyPr wrap="square">
            <a:spAutoFit/>
          </a:bodyPr>
          <a:lstStyle/>
          <a:p>
            <a:pPr algn="ctr">
              <a:spcBef>
                <a:spcPts val="0"/>
              </a:spcBef>
            </a:pPr>
            <a:r>
              <a:rPr lang="en-US" sz="1800" b="1" dirty="0">
                <a:latin typeface="+mj-lt"/>
              </a:rPr>
              <a:t>ON-CHIP STORAGE</a:t>
            </a:r>
          </a:p>
          <a:p>
            <a:pPr algn="ctr">
              <a:spcBef>
                <a:spcPts val="0"/>
              </a:spcBef>
            </a:pPr>
            <a:r>
              <a:rPr lang="en-US" sz="1800" b="1" dirty="0">
                <a:latin typeface="+mj-lt"/>
              </a:rPr>
              <a:t>OF THE FRAMES</a:t>
            </a:r>
          </a:p>
        </p:txBody>
      </p:sp>
      <p:sp>
        <p:nvSpPr>
          <p:cNvPr id="32" name="Rectangle 31"/>
          <p:cNvSpPr/>
          <p:nvPr/>
        </p:nvSpPr>
        <p:spPr>
          <a:xfrm>
            <a:off x="1053889" y="4734000"/>
            <a:ext cx="4286751" cy="784830"/>
          </a:xfrm>
          <a:prstGeom prst="rect">
            <a:avLst/>
          </a:prstGeom>
        </p:spPr>
        <p:txBody>
          <a:bodyPr wrap="none">
            <a:spAutoFit/>
          </a:bodyPr>
          <a:lstStyle/>
          <a:p>
            <a:pPr marL="285750" indent="-285750">
              <a:buFont typeface="Arial" panose="020B0604020202020204" pitchFamily="34" charset="0"/>
              <a:buChar char="•"/>
            </a:pPr>
            <a:r>
              <a:rPr lang="en-US" sz="1800" dirty="0">
                <a:latin typeface="+mj-lt"/>
              </a:rPr>
              <a:t>Single photon resolution (@12.4 keV)</a:t>
            </a:r>
          </a:p>
          <a:p>
            <a:pPr marL="285750" indent="-285750">
              <a:buFont typeface="Arial" panose="020B0604020202020204" pitchFamily="34" charset="0"/>
              <a:buChar char="•"/>
            </a:pPr>
            <a:r>
              <a:rPr lang="en-US" sz="1800" dirty="0">
                <a:latin typeface="+mj-lt"/>
              </a:rPr>
              <a:t>Up to 10</a:t>
            </a:r>
            <a:r>
              <a:rPr lang="en-US" sz="1800" baseline="30000" dirty="0">
                <a:latin typeface="+mj-lt"/>
              </a:rPr>
              <a:t>4</a:t>
            </a:r>
            <a:r>
              <a:rPr lang="en-US" sz="1800" dirty="0">
                <a:latin typeface="+mj-lt"/>
              </a:rPr>
              <a:t> ph. per pixel (@12.4 keV)</a:t>
            </a:r>
            <a:endParaRPr lang="de-CH" sz="1800" dirty="0">
              <a:latin typeface="+mj-lt"/>
            </a:endParaRPr>
          </a:p>
        </p:txBody>
      </p:sp>
      <p:cxnSp>
        <p:nvCxnSpPr>
          <p:cNvPr id="33" name="Straight Arrow Connector 32"/>
          <p:cNvCxnSpPr>
            <a:cxnSpLocks/>
          </p:cNvCxnSpPr>
          <p:nvPr/>
        </p:nvCxnSpPr>
        <p:spPr bwMode="auto">
          <a:xfrm>
            <a:off x="5405917" y="5148838"/>
            <a:ext cx="3646800"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sp>
        <p:nvSpPr>
          <p:cNvPr id="34" name="Rectangle 33"/>
          <p:cNvSpPr/>
          <p:nvPr/>
        </p:nvSpPr>
        <p:spPr>
          <a:xfrm>
            <a:off x="9082909" y="4772472"/>
            <a:ext cx="2671166" cy="646331"/>
          </a:xfrm>
          <a:prstGeom prst="rect">
            <a:avLst/>
          </a:prstGeom>
        </p:spPr>
        <p:txBody>
          <a:bodyPr wrap="square">
            <a:spAutoFit/>
          </a:bodyPr>
          <a:lstStyle/>
          <a:p>
            <a:pPr algn="ctr">
              <a:spcBef>
                <a:spcPts val="0"/>
              </a:spcBef>
            </a:pPr>
            <a:r>
              <a:rPr lang="en-US" sz="1800" b="1" dirty="0">
                <a:latin typeface="+mj-lt"/>
              </a:rPr>
              <a:t>HIGH (10</a:t>
            </a:r>
            <a:r>
              <a:rPr lang="en-US" sz="1800" b="1" baseline="30000" dirty="0">
                <a:latin typeface="+mj-lt"/>
              </a:rPr>
              <a:t>4</a:t>
            </a:r>
            <a:r>
              <a:rPr lang="en-US" sz="1800" b="1" dirty="0">
                <a:latin typeface="+mj-lt"/>
              </a:rPr>
              <a:t>)</a:t>
            </a:r>
          </a:p>
          <a:p>
            <a:pPr algn="ctr">
              <a:spcBef>
                <a:spcPts val="0"/>
              </a:spcBef>
            </a:pPr>
            <a:r>
              <a:rPr lang="en-US" sz="1800" b="1" dirty="0">
                <a:latin typeface="+mj-lt"/>
              </a:rPr>
              <a:t>DYNAMIC RANGE</a:t>
            </a:r>
            <a:endParaRPr lang="de-CH" sz="1800" b="1" dirty="0">
              <a:latin typeface="+mj-lt"/>
            </a:endParaRPr>
          </a:p>
        </p:txBody>
      </p:sp>
      <p:sp>
        <p:nvSpPr>
          <p:cNvPr id="35" name="Rectangle 34"/>
          <p:cNvSpPr/>
          <p:nvPr/>
        </p:nvSpPr>
        <p:spPr>
          <a:xfrm>
            <a:off x="1058951" y="5774115"/>
            <a:ext cx="2106667" cy="369332"/>
          </a:xfrm>
          <a:prstGeom prst="rect">
            <a:avLst/>
          </a:prstGeom>
        </p:spPr>
        <p:txBody>
          <a:bodyPr wrap="none">
            <a:spAutoFit/>
          </a:bodyPr>
          <a:lstStyle/>
          <a:p>
            <a:pPr marL="285750" indent="-285750">
              <a:buFont typeface="Arial" panose="020B0604020202020204" pitchFamily="34" charset="0"/>
              <a:buChar char="•"/>
            </a:pPr>
            <a:r>
              <a:rPr lang="en-US" sz="1800" dirty="0">
                <a:latin typeface="+mj-lt"/>
              </a:rPr>
              <a:t>Linear response</a:t>
            </a:r>
            <a:endParaRPr lang="de-CH" sz="1800" dirty="0">
              <a:latin typeface="+mj-lt"/>
            </a:endParaRPr>
          </a:p>
        </p:txBody>
      </p:sp>
      <p:cxnSp>
        <p:nvCxnSpPr>
          <p:cNvPr id="36" name="Straight Arrow Connector 35"/>
          <p:cNvCxnSpPr>
            <a:cxnSpLocks/>
          </p:cNvCxnSpPr>
          <p:nvPr/>
        </p:nvCxnSpPr>
        <p:spPr bwMode="auto">
          <a:xfrm>
            <a:off x="5405917" y="5963447"/>
            <a:ext cx="3645001" cy="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sp>
        <p:nvSpPr>
          <p:cNvPr id="37" name="Rectangle 36"/>
          <p:cNvSpPr/>
          <p:nvPr/>
        </p:nvSpPr>
        <p:spPr>
          <a:xfrm>
            <a:off x="9057199" y="5648447"/>
            <a:ext cx="2696876" cy="615553"/>
          </a:xfrm>
          <a:prstGeom prst="rect">
            <a:avLst/>
          </a:prstGeom>
        </p:spPr>
        <p:txBody>
          <a:bodyPr wrap="square">
            <a:spAutoFit/>
          </a:bodyPr>
          <a:lstStyle/>
          <a:p>
            <a:pPr algn="ctr">
              <a:spcBef>
                <a:spcPts val="0"/>
              </a:spcBef>
            </a:pPr>
            <a:r>
              <a:rPr lang="en-US" sz="1800" b="1" dirty="0">
                <a:latin typeface="+mj-lt"/>
              </a:rPr>
              <a:t>1%</a:t>
            </a:r>
            <a:r>
              <a:rPr lang="en-US" sz="2000" b="1" dirty="0">
                <a:latin typeface="+mj-lt"/>
              </a:rPr>
              <a:t> </a:t>
            </a:r>
          </a:p>
          <a:p>
            <a:pPr algn="ctr">
              <a:spcBef>
                <a:spcPts val="0"/>
              </a:spcBef>
            </a:pPr>
            <a:r>
              <a:rPr lang="en-US" sz="1400" b="1" dirty="0">
                <a:latin typeface="+mj-lt"/>
              </a:rPr>
              <a:t>(OVER ENTIRE DR)</a:t>
            </a:r>
            <a:endParaRPr lang="de-CH" sz="1400" b="1" dirty="0">
              <a:latin typeface="+mj-lt"/>
            </a:endParaRPr>
          </a:p>
        </p:txBody>
      </p:sp>
      <p:sp>
        <p:nvSpPr>
          <p:cNvPr id="42" name="Rectangle 41"/>
          <p:cNvSpPr/>
          <p:nvPr/>
        </p:nvSpPr>
        <p:spPr>
          <a:xfrm>
            <a:off x="9070051" y="1044000"/>
            <a:ext cx="2703547" cy="369332"/>
          </a:xfrm>
          <a:prstGeom prst="rect">
            <a:avLst/>
          </a:prstGeom>
          <a:solidFill>
            <a:schemeClr val="accent2">
              <a:lumMod val="20000"/>
              <a:lumOff val="80000"/>
            </a:schemeClr>
          </a:solidFill>
          <a:ln w="28575">
            <a:solidFill>
              <a:schemeClr val="accent3">
                <a:lumMod val="60000"/>
                <a:lumOff val="40000"/>
              </a:schemeClr>
            </a:solidFill>
          </a:ln>
        </p:spPr>
        <p:txBody>
          <a:bodyPr wrap="square">
            <a:spAutoFit/>
          </a:bodyPr>
          <a:lstStyle/>
          <a:p>
            <a:pPr algn="ctr">
              <a:spcBef>
                <a:spcPts val="0"/>
              </a:spcBef>
            </a:pPr>
            <a:r>
              <a:rPr lang="en-US" sz="1800" b="1" dirty="0">
                <a:latin typeface="+mj-lt"/>
              </a:rPr>
              <a:t>DETECTOR</a:t>
            </a:r>
            <a:endParaRPr lang="de-CH" sz="1800" b="1" dirty="0">
              <a:latin typeface="+mj-lt"/>
            </a:endParaRPr>
          </a:p>
        </p:txBody>
      </p:sp>
    </p:spTree>
    <p:extLst>
      <p:ext uri="{BB962C8B-B14F-4D97-AF65-F5344CB8AC3E}">
        <p14:creationId xmlns:p14="http://schemas.microsoft.com/office/powerpoint/2010/main" val="4758542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1" grpId="0" animBg="1"/>
      <p:bldP spid="15" grpId="0"/>
      <p:bldP spid="18" grpId="0"/>
      <p:bldP spid="21" grpId="0"/>
      <p:bldP spid="26" grpId="0"/>
      <p:bldP spid="30" grpId="0"/>
      <p:bldP spid="31" grpId="0"/>
      <p:bldP spid="32" grpId="0"/>
      <p:bldP spid="34" grpId="0"/>
      <p:bldP spid="35" grpId="0"/>
      <p:bldP spid="37" grpId="0"/>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582B420-CD2D-5E85-D5A0-DD8245FC7098}"/>
              </a:ext>
            </a:extLst>
          </p:cNvPr>
          <p:cNvSpPr>
            <a:spLocks noGrp="1"/>
          </p:cNvSpPr>
          <p:nvPr>
            <p:ph type="title"/>
          </p:nvPr>
        </p:nvSpPr>
        <p:spPr/>
        <p:txBody>
          <a:bodyPr/>
          <a:lstStyle/>
          <a:p>
            <a:r>
              <a:rPr lang="en-US" dirty="0"/>
              <a:t>Understanding the requirements</a:t>
            </a:r>
            <a:endParaRPr lang="it-CH" dirty="0"/>
          </a:p>
        </p:txBody>
      </p:sp>
      <p:sp>
        <p:nvSpPr>
          <p:cNvPr id="4" name="Segnaposto numero diapositiva 3">
            <a:extLst>
              <a:ext uri="{FF2B5EF4-FFF2-40B4-BE49-F238E27FC236}">
                <a16:creationId xmlns:a16="http://schemas.microsoft.com/office/drawing/2014/main" id="{D4F275AB-2A5B-FDF3-21A8-4660F5EBAAE0}"/>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44</a:t>
            </a:fld>
            <a:endParaRPr lang="de-DE" dirty="0"/>
          </a:p>
        </p:txBody>
      </p:sp>
      <p:pic>
        <p:nvPicPr>
          <p:cNvPr id="5" name="Picture 4">
            <a:extLst>
              <a:ext uri="{FF2B5EF4-FFF2-40B4-BE49-F238E27FC236}">
                <a16:creationId xmlns:a16="http://schemas.microsoft.com/office/drawing/2014/main" id="{7FF61763-3F83-9E9C-78DF-106A2D67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282" y="2381249"/>
            <a:ext cx="1823594" cy="2828925"/>
          </a:xfrm>
          <a:prstGeom prst="rect">
            <a:avLst/>
          </a:prstGeom>
        </p:spPr>
      </p:pic>
      <p:sp>
        <p:nvSpPr>
          <p:cNvPr id="6" name="TextBox 6">
            <a:extLst>
              <a:ext uri="{FF2B5EF4-FFF2-40B4-BE49-F238E27FC236}">
                <a16:creationId xmlns:a16="http://schemas.microsoft.com/office/drawing/2014/main" id="{186FE73E-6123-DD1B-BD35-7043245D9EBC}"/>
              </a:ext>
            </a:extLst>
          </p:cNvPr>
          <p:cNvSpPr txBox="1"/>
          <p:nvPr/>
        </p:nvSpPr>
        <p:spPr>
          <a:xfrm>
            <a:off x="1757409" y="3207822"/>
            <a:ext cx="941039" cy="343098"/>
          </a:xfrm>
          <a:prstGeom prst="rect">
            <a:avLst/>
          </a:prstGeom>
          <a:noFill/>
        </p:spPr>
        <p:txBody>
          <a:bodyPr wrap="square" lIns="0" tIns="0" rIns="0" bIns="0" rtlCol="0">
            <a:noAutofit/>
          </a:bodyPr>
          <a:lstStyle/>
          <a:p>
            <a:pPr marL="285750" indent="-285750">
              <a:lnSpc>
                <a:spcPct val="110000"/>
              </a:lnSpc>
              <a:spcBef>
                <a:spcPts val="0"/>
              </a:spcBef>
              <a:buFont typeface="Symbol" panose="05050102010706020507" pitchFamily="18" charset="2"/>
              <a:buChar char="-"/>
            </a:pPr>
            <a:r>
              <a:rPr lang="en-US" sz="2000" kern="1000" spc="30" dirty="0">
                <a:latin typeface="+mj-lt"/>
                <a:cs typeface="Franklin Gothic Book"/>
              </a:rPr>
              <a:t>120 g</a:t>
            </a:r>
            <a:endParaRPr lang="de-CH" sz="2000" kern="1000" spc="30" dirty="0" err="1">
              <a:latin typeface="+mj-lt"/>
              <a:cs typeface="Franklin Gothic Book"/>
            </a:endParaRPr>
          </a:p>
        </p:txBody>
      </p:sp>
      <p:sp>
        <p:nvSpPr>
          <p:cNvPr id="7" name="Rectangle 7">
            <a:extLst>
              <a:ext uri="{FF2B5EF4-FFF2-40B4-BE49-F238E27FC236}">
                <a16:creationId xmlns:a16="http://schemas.microsoft.com/office/drawing/2014/main" id="{81CF9FAC-A949-A2D8-3C02-2BD13C93A9B3}"/>
              </a:ext>
            </a:extLst>
          </p:cNvPr>
          <p:cNvSpPr/>
          <p:nvPr/>
        </p:nvSpPr>
        <p:spPr>
          <a:xfrm>
            <a:off x="2658024" y="1579594"/>
            <a:ext cx="1365117" cy="468270"/>
          </a:xfrm>
          <a:prstGeom prst="rect">
            <a:avLst/>
          </a:prstGeom>
        </p:spPr>
        <p:txBody>
          <a:bodyPr wrap="none">
            <a:spAutoFit/>
          </a:bodyPr>
          <a:lstStyle/>
          <a:p>
            <a:pPr>
              <a:lnSpc>
                <a:spcPct val="110000"/>
              </a:lnSpc>
              <a:spcBef>
                <a:spcPts val="0"/>
              </a:spcBef>
            </a:pPr>
            <a:r>
              <a:rPr lang="en-US" sz="2400" b="1" kern="1000" spc="30" dirty="0">
                <a:latin typeface="+mj-lt"/>
                <a:cs typeface="Franklin Gothic Book"/>
              </a:rPr>
              <a:t>My pen</a:t>
            </a:r>
          </a:p>
        </p:txBody>
      </p:sp>
      <p:sp>
        <p:nvSpPr>
          <p:cNvPr id="8" name="Rectangle 9">
            <a:extLst>
              <a:ext uri="{FF2B5EF4-FFF2-40B4-BE49-F238E27FC236}">
                <a16:creationId xmlns:a16="http://schemas.microsoft.com/office/drawing/2014/main" id="{E5A94D1A-12DE-7922-F699-DF3D52DF0DF2}"/>
              </a:ext>
            </a:extLst>
          </p:cNvPr>
          <p:cNvSpPr/>
          <p:nvPr/>
        </p:nvSpPr>
        <p:spPr>
          <a:xfrm>
            <a:off x="2658024" y="4267101"/>
            <a:ext cx="1079591" cy="478272"/>
          </a:xfrm>
          <a:prstGeom prst="rect">
            <a:avLst/>
          </a:prstGeom>
        </p:spPr>
        <p:txBody>
          <a:bodyPr wrap="none">
            <a:spAutoFit/>
          </a:bodyPr>
          <a:lstStyle/>
          <a:p>
            <a:pPr>
              <a:lnSpc>
                <a:spcPct val="110000"/>
              </a:lnSpc>
              <a:spcBef>
                <a:spcPts val="0"/>
              </a:spcBef>
            </a:pPr>
            <a:r>
              <a:rPr lang="en-US" sz="2400" b="1" kern="1000" spc="30" dirty="0">
                <a:latin typeface="+mn-lt"/>
                <a:cs typeface="Franklin Gothic Book"/>
              </a:rPr>
              <a:t>My car</a:t>
            </a:r>
          </a:p>
        </p:txBody>
      </p:sp>
      <p:sp>
        <p:nvSpPr>
          <p:cNvPr id="9" name="Rectangle 13">
            <a:extLst>
              <a:ext uri="{FF2B5EF4-FFF2-40B4-BE49-F238E27FC236}">
                <a16:creationId xmlns:a16="http://schemas.microsoft.com/office/drawing/2014/main" id="{A58A886D-C90A-344B-6C4D-D9BD78F0FCBE}"/>
              </a:ext>
            </a:extLst>
          </p:cNvPr>
          <p:cNvSpPr/>
          <p:nvPr/>
        </p:nvSpPr>
        <p:spPr>
          <a:xfrm>
            <a:off x="2689791" y="3163033"/>
            <a:ext cx="892232" cy="428194"/>
          </a:xfrm>
          <a:prstGeom prst="rect">
            <a:avLst/>
          </a:prstGeom>
        </p:spPr>
        <p:txBody>
          <a:bodyPr wrap="none">
            <a:spAutoFit/>
          </a:bodyPr>
          <a:lstStyle/>
          <a:p>
            <a:pPr>
              <a:lnSpc>
                <a:spcPct val="110000"/>
              </a:lnSpc>
              <a:spcBef>
                <a:spcPts val="0"/>
              </a:spcBef>
            </a:pPr>
            <a:r>
              <a:rPr lang="en-US" sz="2000" kern="1000" spc="30" dirty="0">
                <a:latin typeface="+mj-lt"/>
                <a:cs typeface="Franklin Gothic Book"/>
              </a:rPr>
              <a:t>± 10 g</a:t>
            </a:r>
            <a:endParaRPr lang="de-CH" sz="2000" kern="1000" spc="30" dirty="0" err="1">
              <a:latin typeface="+mj-lt"/>
              <a:cs typeface="Franklin Gothic Book"/>
            </a:endParaRPr>
          </a:p>
        </p:txBody>
      </p:sp>
      <p:sp>
        <p:nvSpPr>
          <p:cNvPr id="10" name="TextBox 16">
            <a:extLst>
              <a:ext uri="{FF2B5EF4-FFF2-40B4-BE49-F238E27FC236}">
                <a16:creationId xmlns:a16="http://schemas.microsoft.com/office/drawing/2014/main" id="{0FFC9F98-C7EB-05A3-3055-6A8C189F11CA}"/>
              </a:ext>
            </a:extLst>
          </p:cNvPr>
          <p:cNvSpPr txBox="1"/>
          <p:nvPr/>
        </p:nvSpPr>
        <p:spPr>
          <a:xfrm>
            <a:off x="1040919" y="4012524"/>
            <a:ext cx="1882529" cy="343098"/>
          </a:xfrm>
          <a:prstGeom prst="rect">
            <a:avLst/>
          </a:prstGeom>
          <a:noFill/>
        </p:spPr>
        <p:txBody>
          <a:bodyPr wrap="square" lIns="0" tIns="0" rIns="0" bIns="0" rtlCol="0">
            <a:noAutofit/>
          </a:bodyPr>
          <a:lstStyle/>
          <a:p>
            <a:pPr>
              <a:lnSpc>
                <a:spcPct val="110000"/>
              </a:lnSpc>
              <a:spcBef>
                <a:spcPts val="0"/>
              </a:spcBef>
            </a:pPr>
            <a:r>
              <a:rPr lang="en-US" sz="2000" kern="1000" spc="30" dirty="0">
                <a:latin typeface="+mj-lt"/>
                <a:cs typeface="Franklin Gothic Book"/>
              </a:rPr>
              <a:t>Next </a:t>
            </a:r>
            <a:r>
              <a:rPr lang="en-US" sz="2000" kern="1000" spc="30" dirty="0" err="1">
                <a:latin typeface="+mj-lt"/>
                <a:cs typeface="Franklin Gothic Book"/>
              </a:rPr>
              <a:t>obj</a:t>
            </a:r>
            <a:r>
              <a:rPr lang="en-US" sz="2000" kern="1000" spc="30" dirty="0">
                <a:latin typeface="+mj-lt"/>
                <a:cs typeface="Franklin Gothic Book"/>
              </a:rPr>
              <a:t>: 120 g</a:t>
            </a:r>
            <a:endParaRPr lang="de-CH" sz="2000" kern="1000" spc="30" dirty="0" err="1">
              <a:latin typeface="+mj-lt"/>
              <a:cs typeface="Franklin Gothic Book"/>
            </a:endParaRPr>
          </a:p>
        </p:txBody>
      </p:sp>
      <p:sp>
        <p:nvSpPr>
          <p:cNvPr id="11" name="TextBox 17">
            <a:extLst>
              <a:ext uri="{FF2B5EF4-FFF2-40B4-BE49-F238E27FC236}">
                <a16:creationId xmlns:a16="http://schemas.microsoft.com/office/drawing/2014/main" id="{554E6C2F-BDE4-DBF6-E78C-4E1E716DDEE3}"/>
              </a:ext>
            </a:extLst>
          </p:cNvPr>
          <p:cNvSpPr txBox="1"/>
          <p:nvPr/>
        </p:nvSpPr>
        <p:spPr>
          <a:xfrm>
            <a:off x="2879248" y="4012524"/>
            <a:ext cx="1079591" cy="361476"/>
          </a:xfrm>
          <a:prstGeom prst="rect">
            <a:avLst/>
          </a:prstGeom>
          <a:noFill/>
        </p:spPr>
        <p:txBody>
          <a:bodyPr wrap="square" lIns="0" tIns="0" rIns="0" bIns="0" rtlCol="0">
            <a:noAutofit/>
          </a:bodyPr>
          <a:lstStyle/>
          <a:p>
            <a:pPr>
              <a:lnSpc>
                <a:spcPct val="110000"/>
              </a:lnSpc>
              <a:spcBef>
                <a:spcPts val="0"/>
              </a:spcBef>
            </a:pPr>
            <a:r>
              <a:rPr lang="en-US" sz="2000" b="1" kern="1000" spc="30" dirty="0">
                <a:solidFill>
                  <a:schemeClr val="accent5">
                    <a:lumMod val="60000"/>
                    <a:lumOff val="40000"/>
                  </a:schemeClr>
                </a:solidFill>
                <a:latin typeface="+mj-lt"/>
                <a:cs typeface="Franklin Gothic Book"/>
              </a:rPr>
              <a:t>x 10000</a:t>
            </a:r>
            <a:endParaRPr lang="de-CH" sz="2000" b="1" kern="1000" spc="30" dirty="0" err="1">
              <a:solidFill>
                <a:schemeClr val="accent5">
                  <a:lumMod val="60000"/>
                  <a:lumOff val="40000"/>
                </a:schemeClr>
              </a:solidFill>
              <a:latin typeface="+mj-lt"/>
              <a:cs typeface="Franklin Gothic Book"/>
            </a:endParaRPr>
          </a:p>
        </p:txBody>
      </p:sp>
      <p:sp>
        <p:nvSpPr>
          <p:cNvPr id="12" name="TextBox 18">
            <a:extLst>
              <a:ext uri="{FF2B5EF4-FFF2-40B4-BE49-F238E27FC236}">
                <a16:creationId xmlns:a16="http://schemas.microsoft.com/office/drawing/2014/main" id="{845852D7-E2EF-9526-AB9A-F3CCE355004D}"/>
              </a:ext>
            </a:extLst>
          </p:cNvPr>
          <p:cNvSpPr txBox="1"/>
          <p:nvPr/>
        </p:nvSpPr>
        <p:spPr>
          <a:xfrm>
            <a:off x="3992088" y="4005245"/>
            <a:ext cx="2223831" cy="361476"/>
          </a:xfrm>
          <a:prstGeom prst="rect">
            <a:avLst/>
          </a:prstGeom>
          <a:noFill/>
        </p:spPr>
        <p:txBody>
          <a:bodyPr wrap="square" lIns="0" tIns="0" rIns="0" bIns="0" rtlCol="0">
            <a:noAutofit/>
          </a:bodyPr>
          <a:lstStyle/>
          <a:p>
            <a:pPr>
              <a:lnSpc>
                <a:spcPct val="110000"/>
              </a:lnSpc>
              <a:spcBef>
                <a:spcPts val="0"/>
              </a:spcBef>
            </a:pPr>
            <a:r>
              <a:rPr lang="en-US" sz="2000" b="1" kern="1000" spc="30" dirty="0">
                <a:solidFill>
                  <a:srgbClr val="FF0000"/>
                </a:solidFill>
                <a:latin typeface="+mj-lt"/>
                <a:cs typeface="Franklin Gothic Book"/>
              </a:rPr>
              <a:t>= 1200 kg !!!!</a:t>
            </a:r>
            <a:endParaRPr lang="de-CH" sz="2000" b="1" kern="1000" spc="30" dirty="0" err="1">
              <a:solidFill>
                <a:srgbClr val="FF0000"/>
              </a:solidFill>
              <a:latin typeface="+mj-lt"/>
              <a:cs typeface="Franklin Gothic Book"/>
            </a:endParaRPr>
          </a:p>
        </p:txBody>
      </p:sp>
      <p:sp>
        <p:nvSpPr>
          <p:cNvPr id="13" name="TextBox 20">
            <a:extLst>
              <a:ext uri="{FF2B5EF4-FFF2-40B4-BE49-F238E27FC236}">
                <a16:creationId xmlns:a16="http://schemas.microsoft.com/office/drawing/2014/main" id="{46800BAC-48F3-50BE-026C-E0A2E6EE7224}"/>
              </a:ext>
            </a:extLst>
          </p:cNvPr>
          <p:cNvSpPr txBox="1"/>
          <p:nvPr/>
        </p:nvSpPr>
        <p:spPr>
          <a:xfrm>
            <a:off x="1794525" y="6211973"/>
            <a:ext cx="1232364" cy="343098"/>
          </a:xfrm>
          <a:prstGeom prst="rect">
            <a:avLst/>
          </a:prstGeom>
          <a:noFill/>
        </p:spPr>
        <p:txBody>
          <a:bodyPr wrap="square" lIns="0" tIns="0" rIns="0" bIns="0" rtlCol="0">
            <a:noAutofit/>
          </a:bodyPr>
          <a:lstStyle/>
          <a:p>
            <a:pPr marL="285750" indent="-285750">
              <a:lnSpc>
                <a:spcPct val="110000"/>
              </a:lnSpc>
              <a:spcBef>
                <a:spcPts val="0"/>
              </a:spcBef>
              <a:buFont typeface="Symbol" panose="05050102010706020507" pitchFamily="18" charset="2"/>
              <a:buChar char="-"/>
            </a:pPr>
            <a:r>
              <a:rPr lang="en-US" sz="2000" kern="1000" spc="30" dirty="0">
                <a:latin typeface="+mj-lt"/>
                <a:cs typeface="Franklin Gothic Book"/>
              </a:rPr>
              <a:t>1200 kg</a:t>
            </a:r>
            <a:endParaRPr lang="de-CH" sz="2000" kern="1000" spc="30" dirty="0" err="1">
              <a:latin typeface="+mj-lt"/>
              <a:cs typeface="Franklin Gothic Book"/>
            </a:endParaRPr>
          </a:p>
        </p:txBody>
      </p:sp>
      <p:sp>
        <p:nvSpPr>
          <p:cNvPr id="14" name="Rectangle 21">
            <a:extLst>
              <a:ext uri="{FF2B5EF4-FFF2-40B4-BE49-F238E27FC236}">
                <a16:creationId xmlns:a16="http://schemas.microsoft.com/office/drawing/2014/main" id="{5A89E5FE-053F-C3F1-09C9-C212D150C4AB}"/>
              </a:ext>
            </a:extLst>
          </p:cNvPr>
          <p:cNvSpPr/>
          <p:nvPr/>
        </p:nvSpPr>
        <p:spPr>
          <a:xfrm>
            <a:off x="3020962" y="6181636"/>
            <a:ext cx="839332" cy="412164"/>
          </a:xfrm>
          <a:prstGeom prst="rect">
            <a:avLst/>
          </a:prstGeom>
        </p:spPr>
        <p:txBody>
          <a:bodyPr wrap="none">
            <a:spAutoFit/>
          </a:bodyPr>
          <a:lstStyle/>
          <a:p>
            <a:pPr>
              <a:lnSpc>
                <a:spcPct val="110000"/>
              </a:lnSpc>
              <a:spcBef>
                <a:spcPts val="0"/>
              </a:spcBef>
            </a:pPr>
            <a:r>
              <a:rPr lang="en-US" sz="2000" kern="1000" spc="30" dirty="0">
                <a:latin typeface="+mj-lt"/>
                <a:cs typeface="Franklin Gothic Book"/>
              </a:rPr>
              <a:t>± 1 kg</a:t>
            </a:r>
            <a:endParaRPr lang="de-CH" sz="2000" kern="1000" spc="30" dirty="0" err="1">
              <a:latin typeface="+mj-lt"/>
              <a:cs typeface="Franklin Gothic Book"/>
            </a:endParaRPr>
          </a:p>
        </p:txBody>
      </p:sp>
      <p:sp>
        <p:nvSpPr>
          <p:cNvPr id="16" name="Rounded Rectangle 25">
            <a:extLst>
              <a:ext uri="{FF2B5EF4-FFF2-40B4-BE49-F238E27FC236}">
                <a16:creationId xmlns:a16="http://schemas.microsoft.com/office/drawing/2014/main" id="{BA04A5EB-B454-D84A-934C-8AC5DAACCF9A}"/>
              </a:ext>
            </a:extLst>
          </p:cNvPr>
          <p:cNvSpPr/>
          <p:nvPr/>
        </p:nvSpPr>
        <p:spPr bwMode="auto">
          <a:xfrm>
            <a:off x="8556114" y="2201528"/>
            <a:ext cx="2711449" cy="3141997"/>
          </a:xfrm>
          <a:prstGeom prst="roundRect">
            <a:avLst>
              <a:gd name="adj" fmla="val 8179"/>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7" name="TextBox 26">
            <a:extLst>
              <a:ext uri="{FF2B5EF4-FFF2-40B4-BE49-F238E27FC236}">
                <a16:creationId xmlns:a16="http://schemas.microsoft.com/office/drawing/2014/main" id="{23B38891-8C2E-03AE-4F1E-B14A9850F5D6}"/>
              </a:ext>
            </a:extLst>
          </p:cNvPr>
          <p:cNvSpPr txBox="1"/>
          <p:nvPr/>
        </p:nvSpPr>
        <p:spPr>
          <a:xfrm>
            <a:off x="7949403" y="5372100"/>
            <a:ext cx="3924870" cy="571500"/>
          </a:xfrm>
          <a:prstGeom prst="rect">
            <a:avLst/>
          </a:prstGeom>
          <a:noFill/>
        </p:spPr>
        <p:txBody>
          <a:bodyPr wrap="square" lIns="0" tIns="0" rIns="0" bIns="0" rtlCol="0">
            <a:noAutofit/>
          </a:bodyPr>
          <a:lstStyle/>
          <a:p>
            <a:pPr algn="ctr">
              <a:lnSpc>
                <a:spcPct val="110000"/>
              </a:lnSpc>
              <a:spcBef>
                <a:spcPts val="0"/>
              </a:spcBef>
            </a:pPr>
            <a:r>
              <a:rPr lang="en-US" sz="2000" kern="1000" spc="30" dirty="0">
                <a:latin typeface="+mj-lt"/>
                <a:cs typeface="Franklin Gothic Book"/>
              </a:rPr>
              <a:t>This is NOT the entire system but</a:t>
            </a:r>
          </a:p>
          <a:p>
            <a:pPr algn="ctr">
              <a:lnSpc>
                <a:spcPct val="110000"/>
              </a:lnSpc>
              <a:spcBef>
                <a:spcPts val="0"/>
              </a:spcBef>
            </a:pPr>
            <a:r>
              <a:rPr lang="en-US" sz="2000" kern="1000" spc="30" dirty="0">
                <a:latin typeface="+mj-lt"/>
                <a:cs typeface="Franklin Gothic Book"/>
              </a:rPr>
              <a:t> </a:t>
            </a:r>
            <a:r>
              <a:rPr lang="en-US" sz="2000" b="1" u="sng" kern="1000" spc="30" dirty="0">
                <a:solidFill>
                  <a:srgbClr val="FF0000"/>
                </a:solidFill>
                <a:latin typeface="+mj-lt"/>
                <a:cs typeface="Franklin Gothic Book"/>
              </a:rPr>
              <a:t>1 PIXEL</a:t>
            </a:r>
            <a:endParaRPr lang="de-CH" sz="2000" b="1" u="sng" kern="1000" spc="30" dirty="0" err="1">
              <a:solidFill>
                <a:srgbClr val="FF0000"/>
              </a:solidFill>
              <a:latin typeface="+mj-lt"/>
              <a:cs typeface="Franklin Gothic Book"/>
            </a:endParaRPr>
          </a:p>
        </p:txBody>
      </p:sp>
      <p:pic>
        <p:nvPicPr>
          <p:cNvPr id="18" name="Picture 27">
            <a:extLst>
              <a:ext uri="{FF2B5EF4-FFF2-40B4-BE49-F238E27FC236}">
                <a16:creationId xmlns:a16="http://schemas.microsoft.com/office/drawing/2014/main" id="{F756C8B7-47A0-3023-6143-87F23DE1877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014282" y="2380574"/>
            <a:ext cx="1825200" cy="2829600"/>
          </a:xfrm>
          <a:prstGeom prst="rect">
            <a:avLst/>
          </a:prstGeom>
        </p:spPr>
      </p:pic>
      <p:pic>
        <p:nvPicPr>
          <p:cNvPr id="19" name="Picture 15">
            <a:extLst>
              <a:ext uri="{FF2B5EF4-FFF2-40B4-BE49-F238E27FC236}">
                <a16:creationId xmlns:a16="http://schemas.microsoft.com/office/drawing/2014/main" id="{55ECCD72-AC0C-F9E5-39BC-0676BBE703D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9014282" y="2381249"/>
            <a:ext cx="1825200" cy="2829600"/>
          </a:xfrm>
          <a:prstGeom prst="rect">
            <a:avLst/>
          </a:prstGeom>
        </p:spPr>
      </p:pic>
      <p:pic>
        <p:nvPicPr>
          <p:cNvPr id="20" name="Picture 14">
            <a:extLst>
              <a:ext uri="{FF2B5EF4-FFF2-40B4-BE49-F238E27FC236}">
                <a16:creationId xmlns:a16="http://schemas.microsoft.com/office/drawing/2014/main" id="{0A374A40-75CF-9E9E-9762-3E956DE91F5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9014282" y="2381249"/>
            <a:ext cx="1825200" cy="2829600"/>
          </a:xfrm>
          <a:prstGeom prst="rect">
            <a:avLst/>
          </a:prstGeom>
        </p:spPr>
      </p:pic>
      <p:pic>
        <p:nvPicPr>
          <p:cNvPr id="21" name="Picture 1">
            <a:extLst>
              <a:ext uri="{FF2B5EF4-FFF2-40B4-BE49-F238E27FC236}">
                <a16:creationId xmlns:a16="http://schemas.microsoft.com/office/drawing/2014/main" id="{A5C59379-3CF7-5BD7-5DBC-04AF7D9CE6E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013479" y="2381249"/>
            <a:ext cx="1825200" cy="2829600"/>
          </a:xfrm>
          <a:prstGeom prst="rect">
            <a:avLst/>
          </a:prstGeom>
        </p:spPr>
      </p:pic>
      <p:pic>
        <p:nvPicPr>
          <p:cNvPr id="22" name="Picture 5">
            <a:extLst>
              <a:ext uri="{FF2B5EF4-FFF2-40B4-BE49-F238E27FC236}">
                <a16:creationId xmlns:a16="http://schemas.microsoft.com/office/drawing/2014/main" id="{875DAB07-A5E8-D684-D118-76B4F7AD50D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rot="21090021">
            <a:off x="2343664" y="1930007"/>
            <a:ext cx="1299421" cy="1327329"/>
          </a:xfrm>
          <a:prstGeom prst="rect">
            <a:avLst/>
          </a:prstGeom>
        </p:spPr>
      </p:pic>
      <p:pic>
        <p:nvPicPr>
          <p:cNvPr id="23" name="Picture 8">
            <a:extLst>
              <a:ext uri="{FF2B5EF4-FFF2-40B4-BE49-F238E27FC236}">
                <a16:creationId xmlns:a16="http://schemas.microsoft.com/office/drawing/2014/main" id="{DC015D9C-3D3F-CB75-F6AC-61D259EA490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244" b="89916" l="1606" r="96789"/>
                    </a14:imgEffect>
                  </a14:imgLayer>
                </a14:imgProps>
              </a:ext>
              <a:ext uri="{28A0092B-C50C-407E-A947-70E740481C1C}">
                <a14:useLocalDpi xmlns:a14="http://schemas.microsoft.com/office/drawing/2010/main" val="0"/>
              </a:ext>
            </a:extLst>
          </a:blip>
          <a:srcRect/>
          <a:stretch/>
        </p:blipFill>
        <p:spPr>
          <a:xfrm rot="1582023" flipH="1">
            <a:off x="2933527" y="2445364"/>
            <a:ext cx="1173057" cy="320169"/>
          </a:xfrm>
          <a:prstGeom prst="roundRect">
            <a:avLst/>
          </a:prstGeom>
          <a:noFill/>
        </p:spPr>
      </p:pic>
      <p:pic>
        <p:nvPicPr>
          <p:cNvPr id="24" name="Picture 19">
            <a:extLst>
              <a:ext uri="{FF2B5EF4-FFF2-40B4-BE49-F238E27FC236}">
                <a16:creationId xmlns:a16="http://schemas.microsoft.com/office/drawing/2014/main" id="{76DC2F8E-F8F8-D0FD-5E46-82A2C4A2B93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7" b="89869" l="9804" r="86765"/>
                    </a14:imgEffect>
                  </a14:imgLayer>
                </a14:imgProps>
              </a:ext>
              <a:ext uri="{28A0092B-C50C-407E-A947-70E740481C1C}">
                <a14:useLocalDpi xmlns:a14="http://schemas.microsoft.com/office/drawing/2010/main" val="0"/>
              </a:ext>
            </a:extLst>
          </a:blip>
          <a:stretch>
            <a:fillRect/>
          </a:stretch>
        </p:blipFill>
        <p:spPr>
          <a:xfrm>
            <a:off x="4898757" y="5195892"/>
            <a:ext cx="561972" cy="842958"/>
          </a:xfrm>
          <a:prstGeom prst="rect">
            <a:avLst/>
          </a:prstGeom>
        </p:spPr>
      </p:pic>
      <p:pic>
        <p:nvPicPr>
          <p:cNvPr id="25" name="Picture 10">
            <a:extLst>
              <a:ext uri="{FF2B5EF4-FFF2-40B4-BE49-F238E27FC236}">
                <a16:creationId xmlns:a16="http://schemas.microsoft.com/office/drawing/2014/main" id="{C3768192-0F85-B73A-DA0F-394E0E7586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3833" y="4819650"/>
            <a:ext cx="2645664" cy="1219200"/>
          </a:xfrm>
          <a:prstGeom prst="rect">
            <a:avLst/>
          </a:prstGeom>
        </p:spPr>
      </p:pic>
      <p:sp>
        <p:nvSpPr>
          <p:cNvPr id="26" name="Rettangolo 25">
            <a:extLst>
              <a:ext uri="{FF2B5EF4-FFF2-40B4-BE49-F238E27FC236}">
                <a16:creationId xmlns:a16="http://schemas.microsoft.com/office/drawing/2014/main" id="{C91143C4-2D15-8297-511B-A35CCA99AB1A}"/>
              </a:ext>
            </a:extLst>
          </p:cNvPr>
          <p:cNvSpPr/>
          <p:nvPr/>
        </p:nvSpPr>
        <p:spPr bwMode="auto">
          <a:xfrm>
            <a:off x="0" y="1242071"/>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2693108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0" presetClass="path" presetSubtype="0" accel="50000" decel="50000" fill="hold" nodeType="clickEffect">
                                  <p:stCondLst>
                                    <p:cond delay="0"/>
                                  </p:stCondLst>
                                  <p:childTnLst>
                                    <p:animMotion origin="layout" path="M -1.42932E-6 -7.40741E-7 L 0.28991 -7.40741E-7 C 0.41992 -7.40741E-7 0.58008 0.02639 0.58008 0.04931 L 0.58008 0.09977 " pathEditMode="relative" rAng="0" ptsTypes="AAAA">
                                      <p:cBhvr>
                                        <p:cTn id="16" dur="2000" fill="hold"/>
                                        <p:tgtEl>
                                          <p:spTgt spid="22"/>
                                        </p:tgtEl>
                                        <p:attrNameLst>
                                          <p:attrName>ppt_x</p:attrName>
                                          <p:attrName>ppt_y</p:attrName>
                                        </p:attrNameLst>
                                      </p:cBhvr>
                                      <p:rCtr x="29004" y="4977"/>
                                    </p:animMotion>
                                  </p:childTnLst>
                                </p:cTn>
                              </p:par>
                              <p:par>
                                <p:cTn id="17" presetID="1" presetClass="entr" presetSubtype="0" fill="hold" nodeType="withEffect">
                                  <p:stCondLst>
                                    <p:cond delay="200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0" presetClass="path" presetSubtype="0" accel="50000" decel="50000" fill="hold" nodeType="clickEffect">
                                  <p:stCondLst>
                                    <p:cond delay="0"/>
                                  </p:stCondLst>
                                  <p:childTnLst>
                                    <p:animMotion origin="layout" path="M 2.19162E-6 -1.11111E-6 L 0.26445 -1.11111E-6 C 0.38337 -1.11111E-6 0.5293 0.0162 0.5293 0.0294 L 0.5293 0.05903 " pathEditMode="relative" rAng="0" ptsTypes="AAAA">
                                      <p:cBhvr>
                                        <p:cTn id="36" dur="2000" fill="hold"/>
                                        <p:tgtEl>
                                          <p:spTgt spid="23"/>
                                        </p:tgtEl>
                                        <p:attrNameLst>
                                          <p:attrName>ppt_x</p:attrName>
                                          <p:attrName>ppt_y</p:attrName>
                                        </p:attrNameLst>
                                      </p:cBhvr>
                                      <p:rCtr x="26459" y="2940"/>
                                    </p:animMotion>
                                  </p:childTnLst>
                                </p:cTn>
                              </p:par>
                              <p:par>
                                <p:cTn id="37" presetID="1" presetClass="entr" presetSubtype="0" fill="hold" nodeType="withEffect">
                                  <p:stCondLst>
                                    <p:cond delay="200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nodeType="clickEffect">
                                  <p:stCondLst>
                                    <p:cond delay="0"/>
                                  </p:stCondLst>
                                  <p:childTnLst>
                                    <p:animMotion origin="layout" path="M -1.42932E-6 -7.40741E-7 L 0.28978 -7.40741E-7 C 0.41979 -7.40741E-7 0.58008 0.02847 0.58008 0.05116 L 0.58008 0.1037 " pathEditMode="relative" rAng="0" ptsTypes="AAAA">
                                      <p:cBhvr>
                                        <p:cTn id="42" dur="2000" spd="-100000" fill="hold"/>
                                        <p:tgtEl>
                                          <p:spTgt spid="22"/>
                                        </p:tgtEl>
                                        <p:attrNameLst>
                                          <p:attrName>ppt_x</p:attrName>
                                          <p:attrName>ppt_y</p:attrName>
                                        </p:attrNameLst>
                                      </p:cBhvr>
                                      <p:rCtr x="29004" y="5185"/>
                                    </p:animMotion>
                                  </p:childTnLst>
                                </p:cTn>
                              </p:par>
                              <p:par>
                                <p:cTn id="43" presetID="50" presetClass="path" presetSubtype="0" accel="50000" decel="50000" fill="hold" nodeType="withEffect">
                                  <p:stCondLst>
                                    <p:cond delay="0"/>
                                  </p:stCondLst>
                                  <p:childTnLst>
                                    <p:animMotion origin="layout" path="M 2.19162E-6 -1.11111E-6 L 0.26458 -1.11111E-6 C 0.38311 -1.11111E-6 0.5293 0.0162 0.5293 0.0294 L 0.5293 0.05903 " pathEditMode="relative" rAng="0" ptsTypes="AAAA">
                                      <p:cBhvr>
                                        <p:cTn id="44" dur="2000" spd="-100000" fill="hold"/>
                                        <p:tgtEl>
                                          <p:spTgt spid="23"/>
                                        </p:tgtEl>
                                        <p:attrNameLst>
                                          <p:attrName>ppt_x</p:attrName>
                                          <p:attrName>ppt_y</p:attrName>
                                        </p:attrNameLst>
                                      </p:cBhvr>
                                      <p:rCtr x="26459" y="2940"/>
                                    </p:animMotion>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fade">
                                      <p:cBhvr>
                                        <p:cTn id="58" dur="500"/>
                                        <p:tgtEl>
                                          <p:spTgt spid="11">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fade">
                                      <p:cBhvr>
                                        <p:cTn id="63" dur="500"/>
                                        <p:tgtEl>
                                          <p:spTgt spid="1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43" presetClass="path" presetSubtype="0" accel="50000" decel="50000" fill="hold" nodeType="clickEffect">
                                  <p:stCondLst>
                                    <p:cond delay="0"/>
                                  </p:stCondLst>
                                  <p:childTnLst>
                                    <p:animMotion origin="layout" path="M -3.27633E-6 3.33333E-6 L 0.26576 3.33333E-6 C 0.38507 3.33333E-6 0.53192 -0.09769 0.53192 -0.17639 L 0.53192 -0.35278 " pathEditMode="relative" rAng="0" ptsTypes="AAAA">
                                      <p:cBhvr>
                                        <p:cTn id="73" dur="2000" fill="hold"/>
                                        <p:tgtEl>
                                          <p:spTgt spid="25"/>
                                        </p:tgtEl>
                                        <p:attrNameLst>
                                          <p:attrName>ppt_x</p:attrName>
                                          <p:attrName>ppt_y</p:attrName>
                                        </p:attrNameLst>
                                      </p:cBhvr>
                                      <p:rCtr x="26589" y="-17639"/>
                                    </p:animMotion>
                                  </p:childTnLst>
                                </p:cTn>
                              </p:par>
                              <p:par>
                                <p:cTn id="74" presetID="1" presetClass="entr" presetSubtype="0" fill="hold" nodeType="withEffect">
                                  <p:stCondLst>
                                    <p:cond delay="2000"/>
                                  </p:stCondLst>
                                  <p:childTnLst>
                                    <p:set>
                                      <p:cBhvr>
                                        <p:cTn id="75" dur="1" fill="hold">
                                          <p:stCondLst>
                                            <p:cond delay="0"/>
                                          </p:stCondLst>
                                        </p:cTn>
                                        <p:tgtEl>
                                          <p:spTgt spid="2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fade">
                                      <p:cBhvr>
                                        <p:cTn id="80" dur="500"/>
                                        <p:tgtEl>
                                          <p:spTgt spid="1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43" presetClass="path" presetSubtype="0" accel="50000" decel="50000" fill="hold" nodeType="clickEffect">
                                  <p:stCondLst>
                                    <p:cond delay="0"/>
                                  </p:stCondLst>
                                  <p:childTnLst>
                                    <p:animMotion origin="layout" path="M -3.50868E-6 -1.48148E-6 L 0.18849 -1.48148E-6 C 0.27307 -1.48148E-6 0.37711 -0.07685 0.37711 -0.13912 L 0.37711 -0.27824 " pathEditMode="relative" rAng="0" ptsTypes="AAAA">
                                      <p:cBhvr>
                                        <p:cTn id="93" dur="2000" fill="hold"/>
                                        <p:tgtEl>
                                          <p:spTgt spid="24"/>
                                        </p:tgtEl>
                                        <p:attrNameLst>
                                          <p:attrName>ppt_x</p:attrName>
                                          <p:attrName>ppt_y</p:attrName>
                                        </p:attrNameLst>
                                      </p:cBhvr>
                                      <p:rCtr x="18849" y="-13912"/>
                                    </p:animMotion>
                                  </p:childTnLst>
                                </p:cTn>
                              </p:par>
                              <p:par>
                                <p:cTn id="94" presetID="1" presetClass="entr" presetSubtype="0" fill="hold" nodeType="withEffect">
                                  <p:stCondLst>
                                    <p:cond delay="2000"/>
                                  </p:stCondLst>
                                  <p:childTnLst>
                                    <p:set>
                                      <p:cBhvr>
                                        <p:cTn id="95" dur="1" fill="hold">
                                          <p:stCondLst>
                                            <p:cond delay="0"/>
                                          </p:stCondLst>
                                        </p:cTn>
                                        <p:tgtEl>
                                          <p:spTgt spid="2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
                                        <p:tgtEl>
                                          <p:spTgt spid="1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16"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2" name="Group 341"/>
          <p:cNvGrpSpPr/>
          <p:nvPr/>
        </p:nvGrpSpPr>
        <p:grpSpPr>
          <a:xfrm>
            <a:off x="1055506" y="2681963"/>
            <a:ext cx="1138238" cy="747037"/>
            <a:chOff x="610208" y="2460375"/>
            <a:chExt cx="1138238" cy="747037"/>
          </a:xfrm>
        </p:grpSpPr>
        <p:cxnSp>
          <p:nvCxnSpPr>
            <p:cNvPr id="279" name="Connettore 1 57"/>
            <p:cNvCxnSpPr/>
            <p:nvPr/>
          </p:nvCxnSpPr>
          <p:spPr>
            <a:xfrm flipV="1">
              <a:off x="743173" y="2460375"/>
              <a:ext cx="1" cy="4320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0" name="CasellaDiTesto 140"/>
            <p:cNvSpPr txBox="1">
              <a:spLocks noChangeArrowheads="1"/>
            </p:cNvSpPr>
            <p:nvPr/>
          </p:nvSpPr>
          <p:spPr bwMode="auto">
            <a:xfrm>
              <a:off x="610208" y="2837524"/>
              <a:ext cx="1138238"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0000"/>
                  </a:solidFill>
                  <a:latin typeface="Comic Sans MS" panose="030F0702030302020204" pitchFamily="66" charset="0"/>
                </a:rPr>
                <a:t>Q·</a:t>
              </a:r>
              <a:r>
                <a:rPr lang="el-GR" altLang="it-IT" sz="1800" b="1" dirty="0">
                  <a:solidFill>
                    <a:srgbClr val="FF0000"/>
                  </a:solidFill>
                  <a:latin typeface="Comic Sans MS" panose="030F0702030302020204" pitchFamily="66" charset="0"/>
                </a:rPr>
                <a:t>δ</a:t>
              </a:r>
              <a:r>
                <a:rPr lang="en-US" altLang="it-IT" sz="1800" b="1" dirty="0">
                  <a:solidFill>
                    <a:srgbClr val="FF0000"/>
                  </a:solidFill>
                  <a:latin typeface="Comic Sans MS" panose="030F0702030302020204" pitchFamily="66" charset="0"/>
                </a:rPr>
                <a:t>(t)</a:t>
              </a:r>
              <a:endParaRPr lang="it-IT" altLang="it-IT" sz="1800" b="1" dirty="0">
                <a:solidFill>
                  <a:srgbClr val="FF0000"/>
                </a:solidFill>
                <a:latin typeface="Comic Sans MS" panose="030F0702030302020204" pitchFamily="66" charset="0"/>
              </a:endParaRPr>
            </a:p>
          </p:txBody>
        </p:sp>
      </p:grpSp>
      <p:sp>
        <p:nvSpPr>
          <p:cNvPr id="27" name="TextBox 26"/>
          <p:cNvSpPr txBox="1"/>
          <p:nvPr/>
        </p:nvSpPr>
        <p:spPr>
          <a:xfrm>
            <a:off x="185919" y="189000"/>
            <a:ext cx="5984999"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white"/>
                </a:solidFill>
                <a:latin typeface="Comic Sans MS" panose="030F0702030302020204" pitchFamily="66" charset="0"/>
              </a:rPr>
              <a:t>How do we make the readout electronics?</a:t>
            </a:r>
            <a:endParaRPr lang="de-CH" sz="2000" b="1" dirty="0">
              <a:solidFill>
                <a:prstClr val="white"/>
              </a:solidFill>
              <a:latin typeface="Comic Sans MS" panose="030F0702030302020204" pitchFamily="66" charset="0"/>
            </a:endParaRPr>
          </a:p>
        </p:txBody>
      </p:sp>
      <p:grpSp>
        <p:nvGrpSpPr>
          <p:cNvPr id="343" name="Group 342"/>
          <p:cNvGrpSpPr/>
          <p:nvPr/>
        </p:nvGrpSpPr>
        <p:grpSpPr>
          <a:xfrm>
            <a:off x="1245027" y="745382"/>
            <a:ext cx="2158724" cy="2247376"/>
            <a:chOff x="799729" y="523795"/>
            <a:chExt cx="2158724" cy="2247376"/>
          </a:xfrm>
        </p:grpSpPr>
        <p:sp>
          <p:nvSpPr>
            <p:cNvPr id="229" name="Triangolo isoscele 3"/>
            <p:cNvSpPr/>
            <p:nvPr/>
          </p:nvSpPr>
          <p:spPr>
            <a:xfrm rot="5400000">
              <a:off x="1646641" y="1871660"/>
              <a:ext cx="576000" cy="5040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600">
                <a:solidFill>
                  <a:prstClr val="white"/>
                </a:solidFill>
                <a:latin typeface="Calibri"/>
              </a:endParaRPr>
            </a:p>
          </p:txBody>
        </p:sp>
        <p:sp>
          <p:nvSpPr>
            <p:cNvPr id="231" name="Ovale 4"/>
            <p:cNvSpPr/>
            <p:nvPr/>
          </p:nvSpPr>
          <p:spPr>
            <a:xfrm>
              <a:off x="2201990" y="2054586"/>
              <a:ext cx="144463" cy="1444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600">
                <a:solidFill>
                  <a:prstClr val="white"/>
                </a:solidFill>
                <a:latin typeface="Calibri"/>
              </a:endParaRPr>
            </a:p>
          </p:txBody>
        </p:sp>
        <p:cxnSp>
          <p:nvCxnSpPr>
            <p:cNvPr id="234" name="Connettore 1 5"/>
            <p:cNvCxnSpPr/>
            <p:nvPr/>
          </p:nvCxnSpPr>
          <p:spPr>
            <a:xfrm flipH="1">
              <a:off x="799729" y="2126816"/>
              <a:ext cx="8799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Connettore 1 20"/>
            <p:cNvCxnSpPr/>
            <p:nvPr/>
          </p:nvCxnSpPr>
          <p:spPr>
            <a:xfrm flipH="1" flipV="1">
              <a:off x="1380639" y="1670610"/>
              <a:ext cx="4683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Connettore 1 21"/>
            <p:cNvCxnSpPr/>
            <p:nvPr/>
          </p:nvCxnSpPr>
          <p:spPr>
            <a:xfrm flipV="1">
              <a:off x="1372911" y="1128656"/>
              <a:ext cx="0" cy="9981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Connettore 1 34"/>
            <p:cNvCxnSpPr/>
            <p:nvPr/>
          </p:nvCxnSpPr>
          <p:spPr>
            <a:xfrm flipH="1" flipV="1">
              <a:off x="2137845" y="1668206"/>
              <a:ext cx="3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Connettore 1 36"/>
            <p:cNvCxnSpPr/>
            <p:nvPr/>
          </p:nvCxnSpPr>
          <p:spPr>
            <a:xfrm flipH="1">
              <a:off x="1846570" y="1510274"/>
              <a:ext cx="249222" cy="1627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Connettore 1 49"/>
            <p:cNvCxnSpPr/>
            <p:nvPr/>
          </p:nvCxnSpPr>
          <p:spPr>
            <a:xfrm flipH="1">
              <a:off x="1372911" y="1128656"/>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Connettore 1 51"/>
            <p:cNvCxnSpPr/>
            <p:nvPr/>
          </p:nvCxnSpPr>
          <p:spPr>
            <a:xfrm rot="10800000">
              <a:off x="1892023" y="1000798"/>
              <a:ext cx="0"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Connettore 1 52"/>
            <p:cNvCxnSpPr/>
            <p:nvPr/>
          </p:nvCxnSpPr>
          <p:spPr>
            <a:xfrm rot="10800000">
              <a:off x="1974573" y="1000798"/>
              <a:ext cx="0"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Connettore 1 56"/>
            <p:cNvCxnSpPr/>
            <p:nvPr/>
          </p:nvCxnSpPr>
          <p:spPr>
            <a:xfrm flipH="1">
              <a:off x="1990619" y="1128656"/>
              <a:ext cx="46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7" name="CasellaDiTesto 140"/>
            <p:cNvSpPr txBox="1">
              <a:spLocks noChangeArrowheads="1"/>
            </p:cNvSpPr>
            <p:nvPr/>
          </p:nvSpPr>
          <p:spPr bwMode="auto">
            <a:xfrm>
              <a:off x="1185326" y="2401839"/>
              <a:ext cx="144979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err="1">
                  <a:solidFill>
                    <a:prstClr val="white"/>
                  </a:solidFill>
                  <a:latin typeface="Comic Sans MS" panose="030F0702030302020204" pitchFamily="66" charset="0"/>
                </a:rPr>
                <a:t>Ch</a:t>
              </a:r>
              <a:r>
                <a:rPr lang="it-IT" altLang="it-IT" sz="1800" b="1" dirty="0">
                  <a:solidFill>
                    <a:prstClr val="white"/>
                  </a:solidFill>
                  <a:latin typeface="Comic Sans MS" panose="030F0702030302020204" pitchFamily="66" charset="0"/>
                </a:rPr>
                <a:t>. </a:t>
              </a:r>
              <a:r>
                <a:rPr lang="it-IT" altLang="it-IT" sz="1800" b="1" dirty="0" err="1">
                  <a:solidFill>
                    <a:prstClr val="white"/>
                  </a:solidFill>
                  <a:latin typeface="Comic Sans MS" panose="030F0702030302020204" pitchFamily="66" charset="0"/>
                </a:rPr>
                <a:t>Amp</a:t>
              </a:r>
              <a:r>
                <a:rPr lang="it-IT" altLang="it-IT" sz="1800" b="1" dirty="0">
                  <a:solidFill>
                    <a:prstClr val="white"/>
                  </a:solidFill>
                  <a:latin typeface="Comic Sans MS" panose="030F0702030302020204" pitchFamily="66" charset="0"/>
                </a:rPr>
                <a:t>.</a:t>
              </a:r>
            </a:p>
          </p:txBody>
        </p:sp>
        <p:sp>
          <p:nvSpPr>
            <p:cNvPr id="268" name="Rettangolo 76"/>
            <p:cNvSpPr/>
            <p:nvPr/>
          </p:nvSpPr>
          <p:spPr>
            <a:xfrm>
              <a:off x="1892022" y="523795"/>
              <a:ext cx="715260" cy="369332"/>
            </a:xfrm>
            <a:prstGeom prst="rect">
              <a:avLst/>
            </a:prstGeom>
            <a:ln>
              <a:noFill/>
            </a:ln>
          </p:spPr>
          <p:txBody>
            <a:bodyPr wrap="none">
              <a:spAutoFit/>
            </a:bodyPr>
            <a:lstStyle/>
            <a:p>
              <a:pPr>
                <a:defRPr/>
              </a:pPr>
              <a:r>
                <a:rPr lang="en-US" sz="1800" b="1" dirty="0" err="1">
                  <a:solidFill>
                    <a:prstClr val="white"/>
                  </a:solidFill>
                  <a:latin typeface="Comic Sans MS" panose="030F0702030302020204" pitchFamily="66" charset="0"/>
                </a:rPr>
                <a:t>C</a:t>
              </a:r>
              <a:r>
                <a:rPr lang="en-US" sz="1800" b="1" baseline="-25000" dirty="0" err="1">
                  <a:solidFill>
                    <a:prstClr val="white"/>
                  </a:solidFill>
                  <a:latin typeface="Comic Sans MS" panose="030F0702030302020204" pitchFamily="66" charset="0"/>
                </a:rPr>
                <a:t>f,pre</a:t>
              </a:r>
              <a:endParaRPr lang="it-IT" sz="1800" b="1" dirty="0">
                <a:solidFill>
                  <a:prstClr val="white"/>
                </a:solidFill>
                <a:latin typeface="Comic Sans MS" panose="030F0702030302020204" pitchFamily="66" charset="0"/>
              </a:endParaRPr>
            </a:p>
          </p:txBody>
        </p:sp>
        <p:cxnSp>
          <p:nvCxnSpPr>
            <p:cNvPr id="269" name="Connettore 1 21"/>
            <p:cNvCxnSpPr/>
            <p:nvPr/>
          </p:nvCxnSpPr>
          <p:spPr>
            <a:xfrm flipV="1">
              <a:off x="2458619" y="1128656"/>
              <a:ext cx="0" cy="9981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Connettore 1 5"/>
            <p:cNvCxnSpPr/>
            <p:nvPr/>
          </p:nvCxnSpPr>
          <p:spPr>
            <a:xfrm rot="5400000">
              <a:off x="2652453" y="1822990"/>
              <a:ext cx="0" cy="612000"/>
            </a:xfrm>
            <a:prstGeom prst="line">
              <a:avLst/>
            </a:prstGeom>
            <a:ln w="1905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2" name="CasellaDiTesto 140"/>
              <p:cNvSpPr txBox="1">
                <a:spLocks noChangeArrowheads="1"/>
              </p:cNvSpPr>
              <p:nvPr/>
            </p:nvSpPr>
            <p:spPr bwMode="auto">
              <a:xfrm>
                <a:off x="2973379" y="1824128"/>
                <a:ext cx="1826330" cy="604909"/>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0000"/>
                    </a:solidFill>
                    <a:latin typeface="Comic Sans MS" panose="030F0702030302020204" pitchFamily="66" charset="0"/>
                  </a:rPr>
                  <a:t>V</a:t>
                </a:r>
                <a:r>
                  <a:rPr lang="it-IT" altLang="it-IT" sz="1800" b="1" baseline="-25000" dirty="0" err="1">
                    <a:solidFill>
                      <a:srgbClr val="FF0000"/>
                    </a:solidFill>
                    <a:latin typeface="Comic Sans MS" panose="030F0702030302020204" pitchFamily="66" charset="0"/>
                  </a:rPr>
                  <a:t>out</a:t>
                </a:r>
                <a:r>
                  <a:rPr lang="it-IT" altLang="it-IT" sz="1800" b="1" baseline="-25000" dirty="0">
                    <a:solidFill>
                      <a:srgbClr val="FF0000"/>
                    </a:solidFill>
                    <a:latin typeface="Comic Sans MS" panose="030F0702030302020204" pitchFamily="66" charset="0"/>
                  </a:rPr>
                  <a:t> </a:t>
                </a:r>
                <a:r>
                  <a:rPr lang="it-IT" altLang="it-IT" sz="1800" b="1" dirty="0">
                    <a:solidFill>
                      <a:srgbClr val="FF0000"/>
                    </a:solidFill>
                    <a:latin typeface="Comic Sans MS" panose="030F0702030302020204" pitchFamily="66" charset="0"/>
                  </a:rPr>
                  <a:t>= - </a:t>
                </a:r>
                <a14:m>
                  <m:oMath xmlns:m="http://schemas.openxmlformats.org/officeDocument/2006/math">
                    <m:box>
                      <m:boxPr>
                        <m:ctrlPr>
                          <a:rPr lang="it-IT" altLang="it-IT" sz="1800" b="1" i="1">
                            <a:solidFill>
                              <a:srgbClr val="FF0000"/>
                            </a:solidFill>
                            <a:latin typeface="Cambria Math" panose="02040503050406030204" pitchFamily="18" charset="0"/>
                          </a:rPr>
                        </m:ctrlPr>
                      </m:boxPr>
                      <m:e>
                        <m:f>
                          <m:fPr>
                            <m:ctrlPr>
                              <a:rPr lang="it-IT" altLang="it-IT" sz="1800" b="1" i="1">
                                <a:solidFill>
                                  <a:srgbClr val="FF0000"/>
                                </a:solidFill>
                                <a:latin typeface="Cambria Math" panose="02040503050406030204" pitchFamily="18" charset="0"/>
                              </a:rPr>
                            </m:ctrlPr>
                          </m:fPr>
                          <m:num>
                            <m:r>
                              <m:rPr>
                                <m:nor/>
                              </m:rPr>
                              <a:rPr lang="en-US" sz="1800" b="1" i="0" dirty="0" smtClean="0">
                                <a:solidFill>
                                  <a:srgbClr val="FF0000"/>
                                </a:solidFill>
                                <a:latin typeface="Comic Sans MS" panose="030F0702030302020204" pitchFamily="66" charset="0"/>
                              </a:rPr>
                              <m:t>Q</m:t>
                            </m:r>
                          </m:num>
                          <m:den>
                            <m:r>
                              <m:rPr>
                                <m:nor/>
                              </m:rPr>
                              <a:rPr lang="en-US" sz="1800" b="1" dirty="0">
                                <a:solidFill>
                                  <a:srgbClr val="FF0000"/>
                                </a:solidFill>
                                <a:latin typeface="Comic Sans MS" panose="030F0702030302020204" pitchFamily="66" charset="0"/>
                              </a:rPr>
                              <m:t>C</m:t>
                            </m:r>
                            <m:r>
                              <m:rPr>
                                <m:nor/>
                              </m:rPr>
                              <a:rPr lang="en-US" sz="1800" b="1" baseline="-25000" dirty="0">
                                <a:solidFill>
                                  <a:srgbClr val="FF0000"/>
                                </a:solidFill>
                                <a:latin typeface="Comic Sans MS" panose="030F0702030302020204" pitchFamily="66" charset="0"/>
                              </a:rPr>
                              <m:t>f</m:t>
                            </m:r>
                            <m:r>
                              <m:rPr>
                                <m:nor/>
                              </m:rPr>
                              <a:rPr lang="en-US" sz="1800" b="1" baseline="-25000" dirty="0">
                                <a:solidFill>
                                  <a:srgbClr val="FF0000"/>
                                </a:solidFill>
                                <a:latin typeface="Comic Sans MS" panose="030F0702030302020204" pitchFamily="66" charset="0"/>
                              </a:rPr>
                              <m:t>,</m:t>
                            </m:r>
                            <m:r>
                              <m:rPr>
                                <m:nor/>
                              </m:rPr>
                              <a:rPr lang="en-US" sz="1800" b="1" baseline="-25000" dirty="0">
                                <a:solidFill>
                                  <a:srgbClr val="FF0000"/>
                                </a:solidFill>
                                <a:latin typeface="Comic Sans MS" panose="030F0702030302020204" pitchFamily="66" charset="0"/>
                              </a:rPr>
                              <m:t>pre</m:t>
                            </m:r>
                            <m:r>
                              <m:rPr>
                                <m:nor/>
                              </m:rPr>
                              <a:rPr lang="it-IT" sz="1800" b="1" dirty="0">
                                <a:solidFill>
                                  <a:srgbClr val="FF0000"/>
                                </a:solidFill>
                                <a:latin typeface="Comic Sans MS" panose="030F0702030302020204" pitchFamily="66" charset="0"/>
                              </a:rPr>
                              <m:t> </m:t>
                            </m:r>
                          </m:den>
                        </m:f>
                      </m:e>
                    </m:box>
                  </m:oMath>
                </a14:m>
                <a:endParaRPr lang="it-IT" altLang="it-IT" sz="1800" b="1" baseline="-25000" dirty="0">
                  <a:solidFill>
                    <a:srgbClr val="FF0000"/>
                  </a:solidFill>
                  <a:latin typeface="Comic Sans MS" panose="030F0702030302020204" pitchFamily="66" charset="0"/>
                </a:endParaRPr>
              </a:p>
            </p:txBody>
          </p:sp>
        </mc:Choice>
        <mc:Fallback xmlns="">
          <p:sp>
            <p:nvSpPr>
              <p:cNvPr id="282" name="CasellaDiTesto 140"/>
              <p:cNvSpPr txBox="1">
                <a:spLocks noRot="1" noChangeAspect="1" noMove="1" noResize="1" noEditPoints="1" noAdjustHandles="1" noChangeArrowheads="1" noChangeShapeType="1" noTextEdit="1"/>
              </p:cNvSpPr>
              <p:nvPr/>
            </p:nvSpPr>
            <p:spPr bwMode="auto">
              <a:xfrm>
                <a:off x="2973379" y="1824128"/>
                <a:ext cx="1826330" cy="604909"/>
              </a:xfrm>
              <a:prstGeom prst="rect">
                <a:avLst/>
              </a:prstGeom>
              <a:blipFill>
                <a:blip r:embed="rId3"/>
                <a:stretch>
                  <a:fillRect l="-334" b="-101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it-CH">
                    <a:noFill/>
                  </a:rPr>
                  <a:t> </a:t>
                </a:r>
              </a:p>
            </p:txBody>
          </p:sp>
        </mc:Fallback>
      </mc:AlternateContent>
      <p:grpSp>
        <p:nvGrpSpPr>
          <p:cNvPr id="34" name="Group 33"/>
          <p:cNvGrpSpPr/>
          <p:nvPr/>
        </p:nvGrpSpPr>
        <p:grpSpPr>
          <a:xfrm>
            <a:off x="801121" y="2346458"/>
            <a:ext cx="462956" cy="996351"/>
            <a:chOff x="480936" y="2193978"/>
            <a:chExt cx="462956" cy="996351"/>
          </a:xfrm>
        </p:grpSpPr>
        <p:grpSp>
          <p:nvGrpSpPr>
            <p:cNvPr id="270" name="Group 156"/>
            <p:cNvGrpSpPr>
              <a:grpSpLocks/>
            </p:cNvGrpSpPr>
            <p:nvPr/>
          </p:nvGrpSpPr>
          <p:grpSpPr bwMode="auto">
            <a:xfrm rot="16200000">
              <a:off x="311074" y="2626097"/>
              <a:ext cx="679450" cy="228600"/>
              <a:chOff x="384" y="864"/>
              <a:chExt cx="428" cy="144"/>
            </a:xfrm>
            <a:noFill/>
          </p:grpSpPr>
          <p:sp>
            <p:nvSpPr>
              <p:cNvPr id="271" name="Oval 157"/>
              <p:cNvSpPr>
                <a:spLocks noChangeArrowheads="1"/>
              </p:cNvSpPr>
              <p:nvPr/>
            </p:nvSpPr>
            <p:spPr bwMode="auto">
              <a:xfrm rot="5400000">
                <a:off x="576" y="864"/>
                <a:ext cx="144" cy="144"/>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de-CH" altLang="de-DE" sz="2400">
                  <a:solidFill>
                    <a:prstClr val="black"/>
                  </a:solidFill>
                </a:endParaRPr>
              </a:p>
            </p:txBody>
          </p:sp>
          <p:sp>
            <p:nvSpPr>
              <p:cNvPr id="272" name="Oval 158"/>
              <p:cNvSpPr>
                <a:spLocks noChangeArrowheads="1"/>
              </p:cNvSpPr>
              <p:nvPr/>
            </p:nvSpPr>
            <p:spPr bwMode="auto">
              <a:xfrm rot="5400000">
                <a:off x="480" y="864"/>
                <a:ext cx="144" cy="144"/>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de-CH" altLang="de-DE" sz="2400">
                  <a:solidFill>
                    <a:prstClr val="black"/>
                  </a:solidFill>
                </a:endParaRPr>
              </a:p>
            </p:txBody>
          </p:sp>
          <p:sp>
            <p:nvSpPr>
              <p:cNvPr id="273" name="Line 159"/>
              <p:cNvSpPr>
                <a:spLocks noChangeShapeType="1"/>
              </p:cNvSpPr>
              <p:nvPr/>
            </p:nvSpPr>
            <p:spPr bwMode="auto">
              <a:xfrm flipH="1">
                <a:off x="720" y="938"/>
                <a:ext cx="92"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600">
                  <a:solidFill>
                    <a:prstClr val="black"/>
                  </a:solidFill>
                </a:endParaRPr>
              </a:p>
            </p:txBody>
          </p:sp>
          <p:sp>
            <p:nvSpPr>
              <p:cNvPr id="274" name="Line 160"/>
              <p:cNvSpPr>
                <a:spLocks noChangeShapeType="1"/>
              </p:cNvSpPr>
              <p:nvPr/>
            </p:nvSpPr>
            <p:spPr bwMode="auto">
              <a:xfrm flipH="1">
                <a:off x="384" y="938"/>
                <a:ext cx="98"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600">
                  <a:solidFill>
                    <a:prstClr val="black"/>
                  </a:solidFill>
                </a:endParaRPr>
              </a:p>
            </p:txBody>
          </p:sp>
        </p:grpSp>
        <p:cxnSp>
          <p:nvCxnSpPr>
            <p:cNvPr id="275" name="Connettore 1 18"/>
            <p:cNvCxnSpPr/>
            <p:nvPr/>
          </p:nvCxnSpPr>
          <p:spPr>
            <a:xfrm flipH="1" flipV="1">
              <a:off x="480936" y="3080411"/>
              <a:ext cx="32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Connettore 1 66"/>
            <p:cNvCxnSpPr/>
            <p:nvPr/>
          </p:nvCxnSpPr>
          <p:spPr>
            <a:xfrm flipH="1" flipV="1">
              <a:off x="560581" y="3133179"/>
              <a:ext cx="18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7" name="Connettore 1 66"/>
            <p:cNvCxnSpPr/>
            <p:nvPr/>
          </p:nvCxnSpPr>
          <p:spPr>
            <a:xfrm flipH="1" flipV="1">
              <a:off x="596799" y="3190329"/>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Connettore 1 57"/>
            <p:cNvCxnSpPr/>
            <p:nvPr/>
          </p:nvCxnSpPr>
          <p:spPr>
            <a:xfrm flipV="1">
              <a:off x="652863" y="2193978"/>
              <a:ext cx="1"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4" name="Connettore 1 5"/>
            <p:cNvCxnSpPr/>
            <p:nvPr/>
          </p:nvCxnSpPr>
          <p:spPr>
            <a:xfrm flipH="1">
              <a:off x="649535" y="2198098"/>
              <a:ext cx="2943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85" name="Connettore 1 5"/>
          <p:cNvCxnSpPr/>
          <p:nvPr/>
        </p:nvCxnSpPr>
        <p:spPr>
          <a:xfrm flipH="1">
            <a:off x="8665433" y="1447139"/>
            <a:ext cx="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9" name="CasellaDiTesto 140"/>
          <p:cNvSpPr txBox="1">
            <a:spLocks noChangeArrowheads="1"/>
          </p:cNvSpPr>
          <p:nvPr/>
        </p:nvSpPr>
        <p:spPr bwMode="auto">
          <a:xfrm>
            <a:off x="8268699" y="1034037"/>
            <a:ext cx="154886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prstClr val="white"/>
                </a:solidFill>
                <a:latin typeface="Comic Sans MS" panose="030F0702030302020204" pitchFamily="66" charset="0"/>
              </a:rPr>
              <a:t>V</a:t>
            </a:r>
            <a:r>
              <a:rPr lang="it-IT" altLang="it-IT" sz="1800" b="1" baseline="-25000" dirty="0" err="1">
                <a:solidFill>
                  <a:prstClr val="white"/>
                </a:solidFill>
                <a:latin typeface="Comic Sans MS" panose="030F0702030302020204" pitchFamily="66" charset="0"/>
              </a:rPr>
              <a:t>dd</a:t>
            </a:r>
            <a:r>
              <a:rPr lang="it-IT" altLang="it-IT" sz="1800" b="1" baseline="-25000" dirty="0">
                <a:solidFill>
                  <a:prstClr val="white"/>
                </a:solidFill>
                <a:latin typeface="Comic Sans MS" panose="030F0702030302020204" pitchFamily="66" charset="0"/>
              </a:rPr>
              <a:t> </a:t>
            </a:r>
            <a:r>
              <a:rPr lang="it-IT" altLang="it-IT" sz="1800" b="1" dirty="0">
                <a:solidFill>
                  <a:prstClr val="white"/>
                </a:solidFill>
                <a:latin typeface="Comic Sans MS" panose="030F0702030302020204" pitchFamily="66" charset="0"/>
              </a:rPr>
              <a:t>= 1.5 V</a:t>
            </a:r>
            <a:endParaRPr lang="it-IT" altLang="it-IT" sz="1800" b="1" baseline="-25000" dirty="0">
              <a:solidFill>
                <a:prstClr val="white"/>
              </a:solidFill>
              <a:latin typeface="Comic Sans MS" panose="030F0702030302020204" pitchFamily="66" charset="0"/>
            </a:endParaRPr>
          </a:p>
        </p:txBody>
      </p:sp>
      <p:grpSp>
        <p:nvGrpSpPr>
          <p:cNvPr id="344" name="Group 343"/>
          <p:cNvGrpSpPr/>
          <p:nvPr/>
        </p:nvGrpSpPr>
        <p:grpSpPr>
          <a:xfrm>
            <a:off x="8665433" y="3251887"/>
            <a:ext cx="612000" cy="262318"/>
            <a:chOff x="6221834" y="3030190"/>
            <a:chExt cx="612000" cy="262318"/>
          </a:xfrm>
        </p:grpSpPr>
        <p:grpSp>
          <p:nvGrpSpPr>
            <p:cNvPr id="39" name="Group 38"/>
            <p:cNvGrpSpPr/>
            <p:nvPr/>
          </p:nvGrpSpPr>
          <p:grpSpPr>
            <a:xfrm>
              <a:off x="6365909" y="3182590"/>
              <a:ext cx="323850" cy="109918"/>
              <a:chOff x="4145021" y="2788067"/>
              <a:chExt cx="323850" cy="109918"/>
            </a:xfrm>
          </p:grpSpPr>
          <p:cxnSp>
            <p:nvCxnSpPr>
              <p:cNvPr id="286" name="Connettore 1 18"/>
              <p:cNvCxnSpPr/>
              <p:nvPr/>
            </p:nvCxnSpPr>
            <p:spPr>
              <a:xfrm flipH="1" flipV="1">
                <a:off x="4145021" y="2788067"/>
                <a:ext cx="32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Connettore 1 66"/>
              <p:cNvCxnSpPr/>
              <p:nvPr/>
            </p:nvCxnSpPr>
            <p:spPr>
              <a:xfrm flipH="1" flipV="1">
                <a:off x="4224666" y="2840835"/>
                <a:ext cx="18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Connettore 1 66"/>
              <p:cNvCxnSpPr/>
              <p:nvPr/>
            </p:nvCxnSpPr>
            <p:spPr>
              <a:xfrm flipH="1" flipV="1">
                <a:off x="4260884" y="2897985"/>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90" name="Connettore 1 5"/>
            <p:cNvCxnSpPr/>
            <p:nvPr/>
          </p:nvCxnSpPr>
          <p:spPr>
            <a:xfrm flipH="1">
              <a:off x="6221834" y="3035496"/>
              <a:ext cx="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Connettore 1 5"/>
            <p:cNvCxnSpPr/>
            <p:nvPr/>
          </p:nvCxnSpPr>
          <p:spPr>
            <a:xfrm>
              <a:off x="6537344" y="3030190"/>
              <a:ext cx="0" cy="152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2" name="CasellaDiTesto 140"/>
          <p:cNvSpPr txBox="1">
            <a:spLocks noChangeArrowheads="1"/>
          </p:cNvSpPr>
          <p:nvPr/>
        </p:nvSpPr>
        <p:spPr bwMode="auto">
          <a:xfrm>
            <a:off x="9256155" y="3093715"/>
            <a:ext cx="512777"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prstClr val="white"/>
                </a:solidFill>
                <a:latin typeface="Comic Sans MS" panose="030F0702030302020204" pitchFamily="66" charset="0"/>
              </a:rPr>
              <a:t>0V</a:t>
            </a:r>
            <a:endParaRPr lang="it-IT" altLang="it-IT" sz="1800" b="1" baseline="-25000" dirty="0">
              <a:solidFill>
                <a:prstClr val="white"/>
              </a:solidFill>
              <a:latin typeface="Comic Sans MS" panose="030F0702030302020204" pitchFamily="66" charset="0"/>
            </a:endParaRPr>
          </a:p>
        </p:txBody>
      </p:sp>
      <p:sp>
        <p:nvSpPr>
          <p:cNvPr id="293" name="TextBox 292"/>
          <p:cNvSpPr txBox="1"/>
          <p:nvPr/>
        </p:nvSpPr>
        <p:spPr>
          <a:xfrm>
            <a:off x="8111582" y="554206"/>
            <a:ext cx="3085493" cy="369332"/>
          </a:xfrm>
          <a:prstGeom prst="rect">
            <a:avLst/>
          </a:prstGeom>
          <a:noFill/>
        </p:spPr>
        <p:txBody>
          <a:bodyPr wrap="square" rtlCol="0">
            <a:spAutoFit/>
          </a:bodyPr>
          <a:lstStyle/>
          <a:p>
            <a:r>
              <a:rPr lang="en-US" sz="1800" b="1" dirty="0">
                <a:solidFill>
                  <a:prstClr val="white"/>
                </a:solidFill>
                <a:latin typeface="Comic Sans MS" panose="030F0702030302020204" pitchFamily="66" charset="0"/>
              </a:rPr>
              <a:t>Technology: </a:t>
            </a:r>
            <a:r>
              <a:rPr lang="en-US" sz="1800" b="1" u="sng" dirty="0">
                <a:solidFill>
                  <a:prstClr val="white"/>
                </a:solidFill>
                <a:latin typeface="Comic Sans MS" panose="030F0702030302020204" pitchFamily="66" charset="0"/>
              </a:rPr>
              <a:t>IBM 130nm</a:t>
            </a:r>
            <a:endParaRPr lang="de-CH" sz="1800" b="1" u="sng" dirty="0">
              <a:solidFill>
                <a:prstClr val="white"/>
              </a:solidFill>
              <a:latin typeface="Comic Sans MS" panose="030F0702030302020204" pitchFamily="66" charset="0"/>
            </a:endParaRPr>
          </a:p>
        </p:txBody>
      </p:sp>
      <p:cxnSp>
        <p:nvCxnSpPr>
          <p:cNvPr id="294" name="Connector: Elbow 184">
            <a:extLst>
              <a:ext uri="{FF2B5EF4-FFF2-40B4-BE49-F238E27FC236}">
                <a16:creationId xmlns:a16="http://schemas.microsoft.com/office/drawing/2014/main" id="{B90A800E-4B00-405C-90AB-7912B924C902}"/>
              </a:ext>
            </a:extLst>
          </p:cNvPr>
          <p:cNvCxnSpPr>
            <a:cxnSpLocks/>
          </p:cNvCxnSpPr>
          <p:nvPr/>
        </p:nvCxnSpPr>
        <p:spPr>
          <a:xfrm>
            <a:off x="3326496" y="2497139"/>
            <a:ext cx="507631" cy="413982"/>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5" name="Group 294">
            <a:extLst>
              <a:ext uri="{FF2B5EF4-FFF2-40B4-BE49-F238E27FC236}">
                <a16:creationId xmlns:a16="http://schemas.microsoft.com/office/drawing/2014/main" id="{F3A1D273-A5D3-4BEC-9CA2-1CF804A63C83}"/>
              </a:ext>
            </a:extLst>
          </p:cNvPr>
          <p:cNvGrpSpPr/>
          <p:nvPr/>
        </p:nvGrpSpPr>
        <p:grpSpPr>
          <a:xfrm>
            <a:off x="2153853" y="1156623"/>
            <a:ext cx="119768" cy="119768"/>
            <a:chOff x="5197916" y="2640366"/>
            <a:chExt cx="119768" cy="119768"/>
          </a:xfrm>
        </p:grpSpPr>
        <p:cxnSp>
          <p:nvCxnSpPr>
            <p:cNvPr id="296" name="Straight Connector 295">
              <a:extLst>
                <a:ext uri="{FF2B5EF4-FFF2-40B4-BE49-F238E27FC236}">
                  <a16:creationId xmlns:a16="http://schemas.microsoft.com/office/drawing/2014/main" id="{23D399E3-A5E6-4273-AA4D-86D3242D7C4B}"/>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185D241-928A-426B-9ECF-8835B98CFDCD}"/>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8" name="Group 297">
            <a:extLst>
              <a:ext uri="{FF2B5EF4-FFF2-40B4-BE49-F238E27FC236}">
                <a16:creationId xmlns:a16="http://schemas.microsoft.com/office/drawing/2014/main" id="{A20A20F3-0C0C-4060-8529-0F9FDEA660D3}"/>
              </a:ext>
            </a:extLst>
          </p:cNvPr>
          <p:cNvGrpSpPr/>
          <p:nvPr/>
        </p:nvGrpSpPr>
        <p:grpSpPr>
          <a:xfrm>
            <a:off x="2153853" y="1414860"/>
            <a:ext cx="119768" cy="119768"/>
            <a:chOff x="5197916" y="2640366"/>
            <a:chExt cx="119768" cy="119768"/>
          </a:xfrm>
        </p:grpSpPr>
        <p:cxnSp>
          <p:nvCxnSpPr>
            <p:cNvPr id="299" name="Straight Connector 298">
              <a:extLst>
                <a:ext uri="{FF2B5EF4-FFF2-40B4-BE49-F238E27FC236}">
                  <a16:creationId xmlns:a16="http://schemas.microsoft.com/office/drawing/2014/main" id="{CC208AB2-5A22-4780-BEA7-39527874FDE7}"/>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C52F8851-C632-407B-9064-59D93E098DCC}"/>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1" name="Straight Connector 300">
            <a:extLst>
              <a:ext uri="{FF2B5EF4-FFF2-40B4-BE49-F238E27FC236}">
                <a16:creationId xmlns:a16="http://schemas.microsoft.com/office/drawing/2014/main" id="{C4BFDD9E-094F-4DD1-B1A9-6BA3288EE73D}"/>
              </a:ext>
            </a:extLst>
          </p:cNvPr>
          <p:cNvCxnSpPr/>
          <p:nvPr/>
        </p:nvCxnSpPr>
        <p:spPr>
          <a:xfrm>
            <a:off x="2545349" y="1153993"/>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E4120F8B-4DB6-4CE9-875C-D5AE56B56F53}"/>
              </a:ext>
            </a:extLst>
          </p:cNvPr>
          <p:cNvCxnSpPr/>
          <p:nvPr/>
        </p:nvCxnSpPr>
        <p:spPr>
          <a:xfrm>
            <a:off x="2545349" y="1412230"/>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3" name="Connettore 1 5"/>
          <p:cNvCxnSpPr/>
          <p:nvPr/>
        </p:nvCxnSpPr>
        <p:spPr>
          <a:xfrm flipH="1">
            <a:off x="8665433" y="1815193"/>
            <a:ext cx="612000"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45" name="Group 344"/>
          <p:cNvGrpSpPr/>
          <p:nvPr/>
        </p:nvGrpSpPr>
        <p:grpSpPr>
          <a:xfrm>
            <a:off x="8674943" y="1829863"/>
            <a:ext cx="2972022" cy="1162662"/>
            <a:chOff x="6231344" y="1608166"/>
            <a:chExt cx="2972022" cy="1162662"/>
          </a:xfrm>
        </p:grpSpPr>
        <p:cxnSp>
          <p:nvCxnSpPr>
            <p:cNvPr id="304" name="Connettore 1 5"/>
            <p:cNvCxnSpPr/>
            <p:nvPr/>
          </p:nvCxnSpPr>
          <p:spPr>
            <a:xfrm flipH="1">
              <a:off x="6231344" y="2620489"/>
              <a:ext cx="612000"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537344" y="1608166"/>
              <a:ext cx="0" cy="10103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05" name="CasellaDiTesto 140"/>
            <p:cNvSpPr txBox="1">
              <a:spLocks noChangeArrowheads="1"/>
            </p:cNvSpPr>
            <p:nvPr/>
          </p:nvSpPr>
          <p:spPr bwMode="auto">
            <a:xfrm>
              <a:off x="6776683" y="2401496"/>
              <a:ext cx="242668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l-GR" altLang="it-IT" sz="1800" b="1" dirty="0">
                  <a:solidFill>
                    <a:srgbClr val="1F497D">
                      <a:lumMod val="60000"/>
                      <a:lumOff val="40000"/>
                    </a:srgbClr>
                  </a:solidFill>
                  <a:latin typeface="Comic Sans MS" panose="030F0702030302020204" pitchFamily="66" charset="0"/>
                </a:rPr>
                <a:t>Δ</a:t>
              </a:r>
              <a:r>
                <a:rPr lang="en-US" altLang="it-IT" sz="1800" b="1" dirty="0">
                  <a:solidFill>
                    <a:srgbClr val="1F497D">
                      <a:lumMod val="60000"/>
                      <a:lumOff val="40000"/>
                    </a:srgbClr>
                  </a:solidFill>
                  <a:latin typeface="Comic Sans MS" panose="030F0702030302020204" pitchFamily="66" charset="0"/>
                </a:rPr>
                <a:t>V</a:t>
              </a:r>
              <a:r>
                <a:rPr lang="it-IT" altLang="it-IT" sz="1800" b="1" baseline="-25000" dirty="0" err="1">
                  <a:solidFill>
                    <a:srgbClr val="1F497D">
                      <a:lumMod val="60000"/>
                      <a:lumOff val="40000"/>
                    </a:srgbClr>
                  </a:solidFill>
                  <a:latin typeface="Comic Sans MS" panose="030F0702030302020204" pitchFamily="66" charset="0"/>
                </a:rPr>
                <a:t>out,max</a:t>
              </a:r>
              <a:r>
                <a:rPr lang="it-IT" altLang="it-IT" sz="1800" b="1" baseline="-25000" dirty="0">
                  <a:solidFill>
                    <a:srgbClr val="1F497D">
                      <a:lumMod val="60000"/>
                      <a:lumOff val="40000"/>
                    </a:srgbClr>
                  </a:solidFill>
                  <a:latin typeface="Comic Sans MS" panose="030F0702030302020204" pitchFamily="66" charset="0"/>
                </a:rPr>
                <a:t> </a:t>
              </a:r>
              <a:r>
                <a:rPr lang="it-IT" altLang="it-IT" sz="1800" b="1" dirty="0">
                  <a:solidFill>
                    <a:srgbClr val="1F497D">
                      <a:lumMod val="60000"/>
                      <a:lumOff val="40000"/>
                    </a:srgbClr>
                  </a:solidFill>
                  <a:latin typeface="Comic Sans MS" panose="030F0702030302020204" pitchFamily="66" charset="0"/>
                </a:rPr>
                <a:t>= 500 </a:t>
              </a:r>
              <a:r>
                <a:rPr lang="it-IT" altLang="it-IT" sz="1800" b="1" dirty="0" err="1">
                  <a:solidFill>
                    <a:srgbClr val="1F497D">
                      <a:lumMod val="60000"/>
                      <a:lumOff val="40000"/>
                    </a:srgbClr>
                  </a:solidFill>
                  <a:latin typeface="Comic Sans MS" panose="030F0702030302020204" pitchFamily="66" charset="0"/>
                </a:rPr>
                <a:t>mV</a:t>
              </a:r>
              <a:endParaRPr lang="it-IT" altLang="it-IT" sz="1800" b="1" baseline="-25000" dirty="0">
                <a:solidFill>
                  <a:srgbClr val="1F497D">
                    <a:lumMod val="60000"/>
                    <a:lumOff val="40000"/>
                  </a:srgbClr>
                </a:solidFill>
                <a:latin typeface="Comic Sans MS" panose="030F0702030302020204" pitchFamily="66" charset="0"/>
              </a:endParaRPr>
            </a:p>
          </p:txBody>
        </p:sp>
      </p:grpSp>
      <p:sp>
        <p:nvSpPr>
          <p:cNvPr id="306" name="CasellaDiTesto 140"/>
          <p:cNvSpPr txBox="1">
            <a:spLocks noChangeArrowheads="1"/>
          </p:cNvSpPr>
          <p:nvPr/>
        </p:nvSpPr>
        <p:spPr bwMode="auto">
          <a:xfrm>
            <a:off x="9030323" y="1505021"/>
            <a:ext cx="2217533"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Working point</a:t>
            </a:r>
          </a:p>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(‘Baseline’)</a:t>
            </a:r>
            <a:endParaRPr lang="it-IT" altLang="it-IT" sz="1800" b="1" baseline="-25000" dirty="0">
              <a:solidFill>
                <a:srgbClr val="1F497D">
                  <a:lumMod val="60000"/>
                  <a:lumOff val="40000"/>
                </a:srgbClr>
              </a:solidFill>
              <a:latin typeface="Comic Sans MS" panose="030F0702030302020204" pitchFamily="66" charset="0"/>
            </a:endParaRPr>
          </a:p>
        </p:txBody>
      </p:sp>
      <p:sp>
        <p:nvSpPr>
          <p:cNvPr id="48" name="Arc 47"/>
          <p:cNvSpPr/>
          <p:nvPr/>
        </p:nvSpPr>
        <p:spPr>
          <a:xfrm flipH="1">
            <a:off x="8055659" y="3020649"/>
            <a:ext cx="908868" cy="483559"/>
          </a:xfrm>
          <a:prstGeom prst="arc">
            <a:avLst/>
          </a:prstGeom>
          <a:ln w="19050">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1600">
              <a:solidFill>
                <a:prstClr val="black"/>
              </a:solidFill>
              <a:latin typeface="Calibri"/>
            </a:endParaRPr>
          </a:p>
        </p:txBody>
      </p:sp>
      <p:grpSp>
        <p:nvGrpSpPr>
          <p:cNvPr id="64" name="Group 63"/>
          <p:cNvGrpSpPr/>
          <p:nvPr/>
        </p:nvGrpSpPr>
        <p:grpSpPr>
          <a:xfrm>
            <a:off x="8674944" y="2851712"/>
            <a:ext cx="620085" cy="381714"/>
            <a:chOff x="3964394" y="2925290"/>
            <a:chExt cx="620085" cy="381714"/>
          </a:xfrm>
        </p:grpSpPr>
        <p:cxnSp>
          <p:nvCxnSpPr>
            <p:cNvPr id="50" name="Straight Connector 49"/>
            <p:cNvCxnSpPr/>
            <p:nvPr/>
          </p:nvCxnSpPr>
          <p:spPr>
            <a:xfrm flipV="1">
              <a:off x="3973920" y="2925290"/>
              <a:ext cx="134565" cy="1313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3973919" y="2928906"/>
              <a:ext cx="250428" cy="24962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3964394" y="2935815"/>
              <a:ext cx="379364" cy="36638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4090574" y="2927525"/>
              <a:ext cx="367773" cy="37324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4191116" y="2940621"/>
              <a:ext cx="379364" cy="36638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4449914" y="3170888"/>
              <a:ext cx="134565" cy="1313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4319044" y="3052232"/>
              <a:ext cx="257350" cy="25356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4" name="CasellaDiTesto 140"/>
          <p:cNvSpPr txBox="1">
            <a:spLocks noChangeArrowheads="1"/>
          </p:cNvSpPr>
          <p:nvPr/>
        </p:nvSpPr>
        <p:spPr bwMode="auto">
          <a:xfrm>
            <a:off x="6923386" y="3249225"/>
            <a:ext cx="2217533"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F79646">
                    <a:lumMod val="75000"/>
                  </a:srgbClr>
                </a:solidFill>
                <a:latin typeface="Comic Sans MS" panose="030F0702030302020204" pitchFamily="66" charset="0"/>
              </a:rPr>
              <a:t>Amplifier saturation</a:t>
            </a:r>
            <a:endParaRPr lang="it-IT" altLang="it-IT" sz="1800" b="1" baseline="-25000" dirty="0">
              <a:solidFill>
                <a:srgbClr val="F79646">
                  <a:lumMod val="75000"/>
                </a:srgbClr>
              </a:solidFill>
              <a:latin typeface="Comic Sans MS" panose="030F0702030302020204" pitchFamily="66" charset="0"/>
            </a:endParaRPr>
          </a:p>
        </p:txBody>
      </p:sp>
      <p:cxnSp>
        <p:nvCxnSpPr>
          <p:cNvPr id="77" name="Elbow Connector 76"/>
          <p:cNvCxnSpPr/>
          <p:nvPr/>
        </p:nvCxnSpPr>
        <p:spPr>
          <a:xfrm flipV="1">
            <a:off x="1187877" y="1255971"/>
            <a:ext cx="792000" cy="949090"/>
          </a:xfrm>
          <a:prstGeom prst="bentConnector3">
            <a:avLst>
              <a:gd name="adj1" fmla="val 6575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8" name="TextBox 317"/>
              <p:cNvSpPr txBox="1"/>
              <p:nvPr/>
            </p:nvSpPr>
            <p:spPr>
              <a:xfrm>
                <a:off x="770919" y="3521577"/>
                <a:ext cx="1663581" cy="3599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a:solidFill>
                            <a:prstClr val="white"/>
                          </a:solidFill>
                          <a:latin typeface="Cambria Math" panose="02040503050406030204" pitchFamily="18" charset="0"/>
                        </a:rPr>
                        <m:t>𝑸</m:t>
                      </m:r>
                      <m:r>
                        <a:rPr lang="en-US" sz="1800" b="1" i="1">
                          <a:solidFill>
                            <a:prstClr val="white"/>
                          </a:solidFill>
                          <a:latin typeface="Cambria Math" panose="02040503050406030204" pitchFamily="18" charset="0"/>
                        </a:rPr>
                        <m:t>=</m:t>
                      </m:r>
                      <m:box>
                        <m:boxPr>
                          <m:ctrlPr>
                            <a:rPr lang="en-US" sz="1800" b="1" i="1">
                              <a:solidFill>
                                <a:prstClr val="white"/>
                              </a:solidFill>
                              <a:latin typeface="Cambria Math" panose="02040503050406030204" pitchFamily="18" charset="0"/>
                            </a:rPr>
                          </m:ctrlPr>
                        </m:boxPr>
                        <m:e>
                          <m:argPr>
                            <m:argSz m:val="-1"/>
                          </m:argPr>
                          <m:r>
                            <a:rPr lang="en-US" sz="1800" b="1" i="1">
                              <a:solidFill>
                                <a:prstClr val="white"/>
                              </a:solidFill>
                              <a:latin typeface="Cambria Math" panose="02040503050406030204" pitchFamily="18" charset="0"/>
                              <a:ea typeface="Cambria Math" panose="02040503050406030204" pitchFamily="18" charset="0"/>
                            </a:rPr>
                            <m:t>𝒒</m:t>
                          </m:r>
                          <m:r>
                            <a:rPr lang="en-US" sz="1800" b="1" i="1">
                              <a:solidFill>
                                <a:prstClr val="white"/>
                              </a:solidFill>
                              <a:latin typeface="Cambria Math" panose="02040503050406030204" pitchFamily="18" charset="0"/>
                              <a:ea typeface="Cambria Math" panose="02040503050406030204" pitchFamily="18" charset="0"/>
                            </a:rPr>
                            <m:t> ∙  </m:t>
                          </m:r>
                          <m:sSub>
                            <m:sSubPr>
                              <m:ctrlPr>
                                <a:rPr lang="en-US" sz="1800" b="1" i="1">
                                  <a:solidFill>
                                    <a:prstClr val="white"/>
                                  </a:solidFill>
                                  <a:latin typeface="Cambria Math" panose="02040503050406030204" pitchFamily="18" charset="0"/>
                                  <a:ea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𝒏</m:t>
                              </m:r>
                            </m:e>
                            <m:sub>
                              <m:r>
                                <a:rPr lang="en-US" sz="1800" b="1" i="1">
                                  <a:solidFill>
                                    <a:prstClr val="white"/>
                                  </a:solidFill>
                                  <a:latin typeface="Cambria Math" panose="02040503050406030204" pitchFamily="18" charset="0"/>
                                  <a:ea typeface="Cambria Math" panose="02040503050406030204" pitchFamily="18" charset="0"/>
                                </a:rPr>
                                <m:t>𝒑𝒉</m:t>
                              </m:r>
                            </m:sub>
                          </m:sSub>
                          <m:r>
                            <a:rPr lang="en-US" sz="1800" b="1" i="1">
                              <a:solidFill>
                                <a:prstClr val="white"/>
                              </a:solidFill>
                              <a:latin typeface="Cambria Math" panose="02040503050406030204" pitchFamily="18" charset="0"/>
                              <a:ea typeface="Cambria Math" panose="02040503050406030204" pitchFamily="18" charset="0"/>
                            </a:rPr>
                            <m:t> ∙ </m:t>
                          </m:r>
                          <m:box>
                            <m:boxPr>
                              <m:ctrlPr>
                                <a:rPr lang="en-US" sz="1800" b="1" i="1">
                                  <a:solidFill>
                                    <a:prstClr val="white"/>
                                  </a:solidFill>
                                  <a:latin typeface="Cambria Math" panose="02040503050406030204" pitchFamily="18" charset="0"/>
                                  <a:ea typeface="Cambria Math" panose="02040503050406030204" pitchFamily="18" charset="0"/>
                                </a:rPr>
                              </m:ctrlPr>
                            </m:boxPr>
                            <m:e>
                              <m:argPr>
                                <m:argSz m:val="-1"/>
                              </m:argPr>
                              <m:f>
                                <m:fPr>
                                  <m:ctrlPr>
                                    <a:rPr lang="en-US" sz="1800" b="1" i="1">
                                      <a:solidFill>
                                        <a:prstClr val="white"/>
                                      </a:solidFill>
                                      <a:latin typeface="Cambria Math" panose="02040503050406030204" pitchFamily="18" charset="0"/>
                                      <a:ea typeface="Cambria Math" panose="02040503050406030204" pitchFamily="18" charset="0"/>
                                    </a:rPr>
                                  </m:ctrlPr>
                                </m:fPr>
                                <m:num>
                                  <m:sSub>
                                    <m:sSubPr>
                                      <m:ctrlPr>
                                        <a:rPr lang="en-US" sz="1800" b="1" i="1">
                                          <a:solidFill>
                                            <a:prstClr val="white"/>
                                          </a:solidFill>
                                          <a:latin typeface="Cambria Math" panose="02040503050406030204" pitchFamily="18" charset="0"/>
                                          <a:ea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𝑬</m:t>
                                      </m:r>
                                    </m:e>
                                    <m:sub>
                                      <m:r>
                                        <a:rPr lang="en-US" sz="1800" b="1" i="1">
                                          <a:solidFill>
                                            <a:prstClr val="white"/>
                                          </a:solidFill>
                                          <a:latin typeface="Cambria Math" panose="02040503050406030204" pitchFamily="18" charset="0"/>
                                          <a:ea typeface="Cambria Math" panose="02040503050406030204" pitchFamily="18" charset="0"/>
                                        </a:rPr>
                                        <m:t>𝒑𝒉</m:t>
                                      </m:r>
                                    </m:sub>
                                  </m:sSub>
                                </m:num>
                                <m:den>
                                  <m:r>
                                    <a:rPr lang="en-US" sz="1800" b="1" i="1">
                                      <a:solidFill>
                                        <a:prstClr val="white"/>
                                      </a:solidFill>
                                      <a:latin typeface="Cambria Math" panose="02040503050406030204" pitchFamily="18" charset="0"/>
                                      <a:ea typeface="Cambria Math" panose="02040503050406030204" pitchFamily="18" charset="0"/>
                                    </a:rPr>
                                    <m:t>𝜺</m:t>
                                  </m:r>
                                </m:den>
                              </m:f>
                            </m:e>
                          </m:box>
                        </m:e>
                      </m:box>
                    </m:oMath>
                  </m:oMathPara>
                </a14:m>
                <a:endParaRPr lang="de-CH" sz="1800" b="1" dirty="0">
                  <a:solidFill>
                    <a:prstClr val="white"/>
                  </a:solidFill>
                  <a:latin typeface="Comic Sans MS" panose="030F0702030302020204" pitchFamily="66" charset="0"/>
                </a:endParaRPr>
              </a:p>
            </p:txBody>
          </p:sp>
        </mc:Choice>
        <mc:Fallback xmlns="">
          <p:sp>
            <p:nvSpPr>
              <p:cNvPr id="318" name="TextBox 317"/>
              <p:cNvSpPr txBox="1">
                <a:spLocks noRot="1" noChangeAspect="1" noMove="1" noResize="1" noEditPoints="1" noAdjustHandles="1" noChangeArrowheads="1" noChangeShapeType="1" noTextEdit="1"/>
              </p:cNvSpPr>
              <p:nvPr/>
            </p:nvSpPr>
            <p:spPr>
              <a:xfrm>
                <a:off x="770919" y="3521577"/>
                <a:ext cx="1663581" cy="359907"/>
              </a:xfrm>
              <a:prstGeom prst="rect">
                <a:avLst/>
              </a:prstGeom>
              <a:blipFill>
                <a:blip r:embed="rId4"/>
                <a:stretch>
                  <a:fillRect t="-1695" b="-16949"/>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319" name="TextBox 318"/>
              <p:cNvSpPr txBox="1"/>
              <p:nvPr/>
            </p:nvSpPr>
            <p:spPr>
              <a:xfrm>
                <a:off x="2691816" y="3519000"/>
                <a:ext cx="1448231" cy="3644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1800" b="1">
                          <a:solidFill>
                            <a:prstClr val="white"/>
                          </a:solidFill>
                          <a:latin typeface="Cambria Math" panose="02040503050406030204" pitchFamily="18" charset="0"/>
                          <a:ea typeface="Cambria Math" panose="02040503050406030204" pitchFamily="18" charset="0"/>
                        </a:rPr>
                        <m:t>𝜀</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𝟑</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𝟔𝟐</m:t>
                      </m:r>
                      <m:r>
                        <a:rPr lang="en-US" sz="1800" b="1" i="1">
                          <a:solidFill>
                            <a:prstClr val="white"/>
                          </a:solidFill>
                          <a:latin typeface="Cambria Math" panose="02040503050406030204" pitchFamily="18" charset="0"/>
                        </a:rPr>
                        <m:t> </m:t>
                      </m:r>
                      <m:box>
                        <m:boxPr>
                          <m:ctrlPr>
                            <a:rPr lang="en-US" sz="1800" b="1" i="1">
                              <a:solidFill>
                                <a:prstClr val="white"/>
                              </a:solidFill>
                              <a:latin typeface="Cambria Math" panose="02040503050406030204" pitchFamily="18" charset="0"/>
                            </a:rPr>
                          </m:ctrlPr>
                        </m:boxPr>
                        <m:e>
                          <m:argPr>
                            <m:argSz m:val="-1"/>
                          </m:argPr>
                          <m:f>
                            <m:fPr>
                              <m:ctrlPr>
                                <a:rPr lang="en-US" sz="1800" b="1" i="1">
                                  <a:solidFill>
                                    <a:prstClr val="white"/>
                                  </a:solidFill>
                                  <a:latin typeface="Cambria Math" panose="02040503050406030204" pitchFamily="18" charset="0"/>
                                </a:rPr>
                              </m:ctrlPr>
                            </m:fPr>
                            <m:num>
                              <m:r>
                                <a:rPr lang="en-US" sz="1800" b="1" i="1">
                                  <a:solidFill>
                                    <a:prstClr val="white"/>
                                  </a:solidFill>
                                  <a:latin typeface="Cambria Math" panose="02040503050406030204" pitchFamily="18" charset="0"/>
                                </a:rPr>
                                <m:t>𝒆𝑽</m:t>
                              </m:r>
                            </m:num>
                            <m:den>
                              <m:r>
                                <a:rPr lang="en-US" sz="1800" b="1" i="1">
                                  <a:solidFill>
                                    <a:prstClr val="white"/>
                                  </a:solidFill>
                                  <a:latin typeface="Cambria Math" panose="02040503050406030204" pitchFamily="18" charset="0"/>
                                </a:rPr>
                                <m:t>𝒑𝒂𝒊𝒓</m:t>
                              </m:r>
                            </m:den>
                          </m:f>
                        </m:e>
                      </m:box>
                      <m:r>
                        <a:rPr lang="en-US" sz="1800" b="1" i="1">
                          <a:solidFill>
                            <a:prstClr val="white"/>
                          </a:solidFill>
                          <a:latin typeface="Cambria Math" panose="02040503050406030204" pitchFamily="18" charset="0"/>
                        </a:rPr>
                        <m:t> </m:t>
                      </m:r>
                    </m:oMath>
                  </m:oMathPara>
                </a14:m>
                <a:endParaRPr lang="de-CH" sz="1800" b="1" dirty="0">
                  <a:solidFill>
                    <a:prstClr val="black"/>
                  </a:solidFill>
                </a:endParaRPr>
              </a:p>
            </p:txBody>
          </p:sp>
        </mc:Choice>
        <mc:Fallback xmlns="">
          <p:sp>
            <p:nvSpPr>
              <p:cNvPr id="319" name="TextBox 318"/>
              <p:cNvSpPr txBox="1">
                <a:spLocks noRot="1" noChangeAspect="1" noMove="1" noResize="1" noEditPoints="1" noAdjustHandles="1" noChangeArrowheads="1" noChangeShapeType="1" noTextEdit="1"/>
              </p:cNvSpPr>
              <p:nvPr/>
            </p:nvSpPr>
            <p:spPr>
              <a:xfrm>
                <a:off x="2691816" y="3519000"/>
                <a:ext cx="1448231" cy="364459"/>
              </a:xfrm>
              <a:prstGeom prst="rect">
                <a:avLst/>
              </a:prstGeom>
              <a:blipFill>
                <a:blip r:embed="rId5"/>
                <a:stretch>
                  <a:fillRect l="-1266" b="-21667"/>
                </a:stretch>
              </a:blipFill>
            </p:spPr>
            <p:txBody>
              <a:bodyPr/>
              <a:lstStyle/>
              <a:p>
                <a:r>
                  <a:rPr lang="it-CH">
                    <a:noFill/>
                  </a:rPr>
                  <a:t> </a:t>
                </a:r>
              </a:p>
            </p:txBody>
          </p:sp>
        </mc:Fallback>
      </mc:AlternateContent>
      <p:grpSp>
        <p:nvGrpSpPr>
          <p:cNvPr id="346" name="Group 345"/>
          <p:cNvGrpSpPr/>
          <p:nvPr/>
        </p:nvGrpSpPr>
        <p:grpSpPr>
          <a:xfrm>
            <a:off x="4893679" y="1871136"/>
            <a:ext cx="1146878" cy="485046"/>
            <a:chOff x="4448381" y="1608166"/>
            <a:chExt cx="1146878" cy="485046"/>
          </a:xfrm>
        </p:grpSpPr>
        <p:sp>
          <p:nvSpPr>
            <p:cNvPr id="330" name="Freeform 329"/>
            <p:cNvSpPr/>
            <p:nvPr/>
          </p:nvSpPr>
          <p:spPr>
            <a:xfrm>
              <a:off x="4584728" y="1608166"/>
              <a:ext cx="910241" cy="485046"/>
            </a:xfrm>
            <a:custGeom>
              <a:avLst/>
              <a:gdLst>
                <a:gd name="connsiteX0" fmla="*/ 0 w 1235413"/>
                <a:gd name="connsiteY0" fmla="*/ 180969 h 485046"/>
                <a:gd name="connsiteX1" fmla="*/ 9728 w 1235413"/>
                <a:gd name="connsiteY1" fmla="*/ 219880 h 485046"/>
                <a:gd name="connsiteX2" fmla="*/ 29183 w 1235413"/>
                <a:gd name="connsiteY2" fmla="*/ 103148 h 485046"/>
                <a:gd name="connsiteX3" fmla="*/ 19455 w 1235413"/>
                <a:gd name="connsiteY3" fmla="*/ 219880 h 485046"/>
                <a:gd name="connsiteX4" fmla="*/ 38911 w 1235413"/>
                <a:gd name="connsiteY4" fmla="*/ 25327 h 485046"/>
                <a:gd name="connsiteX5" fmla="*/ 48638 w 1235413"/>
                <a:gd name="connsiteY5" fmla="*/ 210152 h 485046"/>
                <a:gd name="connsiteX6" fmla="*/ 58366 w 1235413"/>
                <a:gd name="connsiteY6" fmla="*/ 171241 h 485046"/>
                <a:gd name="connsiteX7" fmla="*/ 68094 w 1235413"/>
                <a:gd name="connsiteY7" fmla="*/ 287973 h 485046"/>
                <a:gd name="connsiteX8" fmla="*/ 77821 w 1235413"/>
                <a:gd name="connsiteY8" fmla="*/ 317156 h 485046"/>
                <a:gd name="connsiteX9" fmla="*/ 87549 w 1235413"/>
                <a:gd name="connsiteY9" fmla="*/ 210152 h 485046"/>
                <a:gd name="connsiteX10" fmla="*/ 97277 w 1235413"/>
                <a:gd name="connsiteY10" fmla="*/ 249063 h 485046"/>
                <a:gd name="connsiteX11" fmla="*/ 107004 w 1235413"/>
                <a:gd name="connsiteY11" fmla="*/ 336612 h 485046"/>
                <a:gd name="connsiteX12" fmla="*/ 116732 w 1235413"/>
                <a:gd name="connsiteY12" fmla="*/ 239335 h 485046"/>
                <a:gd name="connsiteX13" fmla="*/ 126460 w 1235413"/>
                <a:gd name="connsiteY13" fmla="*/ 210152 h 485046"/>
                <a:gd name="connsiteX14" fmla="*/ 136187 w 1235413"/>
                <a:gd name="connsiteY14" fmla="*/ 365795 h 485046"/>
                <a:gd name="connsiteX15" fmla="*/ 145915 w 1235413"/>
                <a:gd name="connsiteY15" fmla="*/ 326884 h 485046"/>
                <a:gd name="connsiteX16" fmla="*/ 155643 w 1235413"/>
                <a:gd name="connsiteY16" fmla="*/ 375522 h 485046"/>
                <a:gd name="connsiteX17" fmla="*/ 165370 w 1235413"/>
                <a:gd name="connsiteY17" fmla="*/ 404705 h 485046"/>
                <a:gd name="connsiteX18" fmla="*/ 175098 w 1235413"/>
                <a:gd name="connsiteY18" fmla="*/ 317156 h 485046"/>
                <a:gd name="connsiteX19" fmla="*/ 184826 w 1235413"/>
                <a:gd name="connsiteY19" fmla="*/ 258790 h 485046"/>
                <a:gd name="connsiteX20" fmla="*/ 194553 w 1235413"/>
                <a:gd name="connsiteY20" fmla="*/ 307429 h 485046"/>
                <a:gd name="connsiteX21" fmla="*/ 204281 w 1235413"/>
                <a:gd name="connsiteY21" fmla="*/ 249063 h 485046"/>
                <a:gd name="connsiteX22" fmla="*/ 223736 w 1235413"/>
                <a:gd name="connsiteY22" fmla="*/ 190697 h 485046"/>
                <a:gd name="connsiteX23" fmla="*/ 233464 w 1235413"/>
                <a:gd name="connsiteY23" fmla="*/ 336612 h 485046"/>
                <a:gd name="connsiteX24" fmla="*/ 243192 w 1235413"/>
                <a:gd name="connsiteY24" fmla="*/ 278246 h 485046"/>
                <a:gd name="connsiteX25" fmla="*/ 252919 w 1235413"/>
                <a:gd name="connsiteY25" fmla="*/ 239335 h 485046"/>
                <a:gd name="connsiteX26" fmla="*/ 262647 w 1235413"/>
                <a:gd name="connsiteY26" fmla="*/ 122603 h 485046"/>
                <a:gd name="connsiteX27" fmla="*/ 272375 w 1235413"/>
                <a:gd name="connsiteY27" fmla="*/ 356067 h 485046"/>
                <a:gd name="connsiteX28" fmla="*/ 282102 w 1235413"/>
                <a:gd name="connsiteY28" fmla="*/ 394978 h 485046"/>
                <a:gd name="connsiteX29" fmla="*/ 291830 w 1235413"/>
                <a:gd name="connsiteY29" fmla="*/ 365795 h 485046"/>
                <a:gd name="connsiteX30" fmla="*/ 301558 w 1235413"/>
                <a:gd name="connsiteY30" fmla="*/ 307429 h 485046"/>
                <a:gd name="connsiteX31" fmla="*/ 330741 w 1235413"/>
                <a:gd name="connsiteY31" fmla="*/ 326884 h 485046"/>
                <a:gd name="connsiteX32" fmla="*/ 340468 w 1235413"/>
                <a:gd name="connsiteY32" fmla="*/ 414433 h 485046"/>
                <a:gd name="connsiteX33" fmla="*/ 350196 w 1235413"/>
                <a:gd name="connsiteY33" fmla="*/ 453344 h 485046"/>
                <a:gd name="connsiteX34" fmla="*/ 359924 w 1235413"/>
                <a:gd name="connsiteY34" fmla="*/ 424161 h 485046"/>
                <a:gd name="connsiteX35" fmla="*/ 379379 w 1235413"/>
                <a:gd name="connsiteY35" fmla="*/ 229607 h 485046"/>
                <a:gd name="connsiteX36" fmla="*/ 389107 w 1235413"/>
                <a:gd name="connsiteY36" fmla="*/ 190697 h 485046"/>
                <a:gd name="connsiteX37" fmla="*/ 398834 w 1235413"/>
                <a:gd name="connsiteY37" fmla="*/ 132331 h 485046"/>
                <a:gd name="connsiteX38" fmla="*/ 408562 w 1235413"/>
                <a:gd name="connsiteY38" fmla="*/ 326884 h 485046"/>
                <a:gd name="connsiteX39" fmla="*/ 418290 w 1235413"/>
                <a:gd name="connsiteY39" fmla="*/ 190697 h 485046"/>
                <a:gd name="connsiteX40" fmla="*/ 428017 w 1235413"/>
                <a:gd name="connsiteY40" fmla="*/ 249063 h 485046"/>
                <a:gd name="connsiteX41" fmla="*/ 437745 w 1235413"/>
                <a:gd name="connsiteY41" fmla="*/ 278246 h 485046"/>
                <a:gd name="connsiteX42" fmla="*/ 447472 w 1235413"/>
                <a:gd name="connsiteY42" fmla="*/ 229607 h 485046"/>
                <a:gd name="connsiteX43" fmla="*/ 457200 w 1235413"/>
                <a:gd name="connsiteY43" fmla="*/ 83693 h 485046"/>
                <a:gd name="connsiteX44" fmla="*/ 466928 w 1235413"/>
                <a:gd name="connsiteY44" fmla="*/ 122603 h 485046"/>
                <a:gd name="connsiteX45" fmla="*/ 476655 w 1235413"/>
                <a:gd name="connsiteY45" fmla="*/ 151786 h 485046"/>
                <a:gd name="connsiteX46" fmla="*/ 496111 w 1235413"/>
                <a:gd name="connsiteY46" fmla="*/ 132331 h 485046"/>
                <a:gd name="connsiteX47" fmla="*/ 515566 w 1235413"/>
                <a:gd name="connsiteY47" fmla="*/ 83693 h 485046"/>
                <a:gd name="connsiteX48" fmla="*/ 535021 w 1235413"/>
                <a:gd name="connsiteY48" fmla="*/ 297701 h 485046"/>
                <a:gd name="connsiteX49" fmla="*/ 554477 w 1235413"/>
                <a:gd name="connsiteY49" fmla="*/ 278246 h 485046"/>
                <a:gd name="connsiteX50" fmla="*/ 573932 w 1235413"/>
                <a:gd name="connsiteY50" fmla="*/ 346339 h 485046"/>
                <a:gd name="connsiteX51" fmla="*/ 593387 w 1235413"/>
                <a:gd name="connsiteY51" fmla="*/ 365795 h 485046"/>
                <a:gd name="connsiteX52" fmla="*/ 622570 w 1235413"/>
                <a:gd name="connsiteY52" fmla="*/ 297701 h 485046"/>
                <a:gd name="connsiteX53" fmla="*/ 632298 w 1235413"/>
                <a:gd name="connsiteY53" fmla="*/ 268518 h 485046"/>
                <a:gd name="connsiteX54" fmla="*/ 642026 w 1235413"/>
                <a:gd name="connsiteY54" fmla="*/ 297701 h 485046"/>
                <a:gd name="connsiteX55" fmla="*/ 651753 w 1235413"/>
                <a:gd name="connsiteY55" fmla="*/ 356067 h 485046"/>
                <a:gd name="connsiteX56" fmla="*/ 661481 w 1235413"/>
                <a:gd name="connsiteY56" fmla="*/ 394978 h 485046"/>
                <a:gd name="connsiteX57" fmla="*/ 680936 w 1235413"/>
                <a:gd name="connsiteY57" fmla="*/ 365795 h 485046"/>
                <a:gd name="connsiteX58" fmla="*/ 700392 w 1235413"/>
                <a:gd name="connsiteY58" fmla="*/ 249063 h 485046"/>
                <a:gd name="connsiteX59" fmla="*/ 729575 w 1235413"/>
                <a:gd name="connsiteY59" fmla="*/ 151786 h 485046"/>
                <a:gd name="connsiteX60" fmla="*/ 739302 w 1235413"/>
                <a:gd name="connsiteY60" fmla="*/ 219880 h 485046"/>
                <a:gd name="connsiteX61" fmla="*/ 749030 w 1235413"/>
                <a:gd name="connsiteY61" fmla="*/ 112876 h 485046"/>
                <a:gd name="connsiteX62" fmla="*/ 758758 w 1235413"/>
                <a:gd name="connsiteY62" fmla="*/ 219880 h 485046"/>
                <a:gd name="connsiteX63" fmla="*/ 768485 w 1235413"/>
                <a:gd name="connsiteY63" fmla="*/ 258790 h 485046"/>
                <a:gd name="connsiteX64" fmla="*/ 778213 w 1235413"/>
                <a:gd name="connsiteY64" fmla="*/ 54510 h 485046"/>
                <a:gd name="connsiteX65" fmla="*/ 787941 w 1235413"/>
                <a:gd name="connsiteY65" fmla="*/ 190697 h 485046"/>
                <a:gd name="connsiteX66" fmla="*/ 807396 w 1235413"/>
                <a:gd name="connsiteY66" fmla="*/ 132331 h 485046"/>
                <a:gd name="connsiteX67" fmla="*/ 817124 w 1235413"/>
                <a:gd name="connsiteY67" fmla="*/ 200424 h 485046"/>
                <a:gd name="connsiteX68" fmla="*/ 826851 w 1235413"/>
                <a:gd name="connsiteY68" fmla="*/ 229607 h 485046"/>
                <a:gd name="connsiteX69" fmla="*/ 836579 w 1235413"/>
                <a:gd name="connsiteY69" fmla="*/ 190697 h 485046"/>
                <a:gd name="connsiteX70" fmla="*/ 846307 w 1235413"/>
                <a:gd name="connsiteY70" fmla="*/ 161514 h 485046"/>
                <a:gd name="connsiteX71" fmla="*/ 875490 w 1235413"/>
                <a:gd name="connsiteY71" fmla="*/ 239335 h 485046"/>
                <a:gd name="connsiteX72" fmla="*/ 904672 w 1235413"/>
                <a:gd name="connsiteY72" fmla="*/ 210152 h 485046"/>
                <a:gd name="connsiteX73" fmla="*/ 914400 w 1235413"/>
                <a:gd name="connsiteY73" fmla="*/ 171241 h 485046"/>
                <a:gd name="connsiteX74" fmla="*/ 924128 w 1235413"/>
                <a:gd name="connsiteY74" fmla="*/ 229607 h 485046"/>
                <a:gd name="connsiteX75" fmla="*/ 943583 w 1235413"/>
                <a:gd name="connsiteY75" fmla="*/ 287973 h 485046"/>
                <a:gd name="connsiteX76" fmla="*/ 963038 w 1235413"/>
                <a:gd name="connsiteY76" fmla="*/ 258790 h 485046"/>
                <a:gd name="connsiteX77" fmla="*/ 982494 w 1235413"/>
                <a:gd name="connsiteY77" fmla="*/ 297701 h 485046"/>
                <a:gd name="connsiteX78" fmla="*/ 1011677 w 1235413"/>
                <a:gd name="connsiteY78" fmla="*/ 249063 h 485046"/>
                <a:gd name="connsiteX79" fmla="*/ 1021404 w 1235413"/>
                <a:gd name="connsiteY79" fmla="*/ 180969 h 485046"/>
                <a:gd name="connsiteX80" fmla="*/ 1031132 w 1235413"/>
                <a:gd name="connsiteY80" fmla="*/ 142058 h 485046"/>
                <a:gd name="connsiteX81" fmla="*/ 1040860 w 1235413"/>
                <a:gd name="connsiteY81" fmla="*/ 171241 h 485046"/>
                <a:gd name="connsiteX82" fmla="*/ 1050587 w 1235413"/>
                <a:gd name="connsiteY82" fmla="*/ 307429 h 485046"/>
                <a:gd name="connsiteX83" fmla="*/ 1070043 w 1235413"/>
                <a:gd name="connsiteY83" fmla="*/ 287973 h 485046"/>
                <a:gd name="connsiteX84" fmla="*/ 1099226 w 1235413"/>
                <a:gd name="connsiteY84" fmla="*/ 249063 h 485046"/>
                <a:gd name="connsiteX85" fmla="*/ 1108953 w 1235413"/>
                <a:gd name="connsiteY85" fmla="*/ 200424 h 485046"/>
                <a:gd name="connsiteX86" fmla="*/ 1138136 w 1235413"/>
                <a:gd name="connsiteY86" fmla="*/ 229607 h 485046"/>
                <a:gd name="connsiteX87" fmla="*/ 1167319 w 1235413"/>
                <a:gd name="connsiteY87" fmla="*/ 307429 h 485046"/>
                <a:gd name="connsiteX88" fmla="*/ 1186775 w 1235413"/>
                <a:gd name="connsiteY88" fmla="*/ 219880 h 485046"/>
                <a:gd name="connsiteX89" fmla="*/ 1206230 w 1235413"/>
                <a:gd name="connsiteY89" fmla="*/ 180969 h 485046"/>
                <a:gd name="connsiteX90" fmla="*/ 1225685 w 1235413"/>
                <a:gd name="connsiteY90" fmla="*/ 210152 h 485046"/>
                <a:gd name="connsiteX91" fmla="*/ 1235413 w 1235413"/>
                <a:gd name="connsiteY91" fmla="*/ 268518 h 48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35413" h="485046">
                  <a:moveTo>
                    <a:pt x="0" y="180969"/>
                  </a:moveTo>
                  <a:cubicBezTo>
                    <a:pt x="3243" y="193939"/>
                    <a:pt x="5034" y="232398"/>
                    <a:pt x="9728" y="219880"/>
                  </a:cubicBezTo>
                  <a:cubicBezTo>
                    <a:pt x="23579" y="182944"/>
                    <a:pt x="32459" y="63837"/>
                    <a:pt x="29183" y="103148"/>
                  </a:cubicBezTo>
                  <a:cubicBezTo>
                    <a:pt x="25940" y="142059"/>
                    <a:pt x="19455" y="258926"/>
                    <a:pt x="19455" y="219880"/>
                  </a:cubicBezTo>
                  <a:cubicBezTo>
                    <a:pt x="19455" y="93140"/>
                    <a:pt x="19291" y="103802"/>
                    <a:pt x="38911" y="25327"/>
                  </a:cubicBezTo>
                  <a:cubicBezTo>
                    <a:pt x="42153" y="86935"/>
                    <a:pt x="40484" y="149000"/>
                    <a:pt x="48638" y="210152"/>
                  </a:cubicBezTo>
                  <a:cubicBezTo>
                    <a:pt x="50405" y="223404"/>
                    <a:pt x="55123" y="158271"/>
                    <a:pt x="58366" y="171241"/>
                  </a:cubicBezTo>
                  <a:cubicBezTo>
                    <a:pt x="67836" y="209121"/>
                    <a:pt x="62934" y="249270"/>
                    <a:pt x="68094" y="287973"/>
                  </a:cubicBezTo>
                  <a:cubicBezTo>
                    <a:pt x="69449" y="298137"/>
                    <a:pt x="74579" y="307428"/>
                    <a:pt x="77821" y="317156"/>
                  </a:cubicBezTo>
                  <a:cubicBezTo>
                    <a:pt x="81064" y="281488"/>
                    <a:pt x="77709" y="244589"/>
                    <a:pt x="87549" y="210152"/>
                  </a:cubicBezTo>
                  <a:cubicBezTo>
                    <a:pt x="91222" y="197297"/>
                    <a:pt x="95244" y="235849"/>
                    <a:pt x="97277" y="249063"/>
                  </a:cubicBezTo>
                  <a:cubicBezTo>
                    <a:pt x="101742" y="278084"/>
                    <a:pt x="103762" y="307429"/>
                    <a:pt x="107004" y="336612"/>
                  </a:cubicBezTo>
                  <a:cubicBezTo>
                    <a:pt x="110247" y="304186"/>
                    <a:pt x="111777" y="271543"/>
                    <a:pt x="116732" y="239335"/>
                  </a:cubicBezTo>
                  <a:cubicBezTo>
                    <a:pt x="118291" y="229200"/>
                    <a:pt x="124901" y="200017"/>
                    <a:pt x="126460" y="210152"/>
                  </a:cubicBezTo>
                  <a:cubicBezTo>
                    <a:pt x="134364" y="261530"/>
                    <a:pt x="132945" y="313914"/>
                    <a:pt x="136187" y="365795"/>
                  </a:cubicBezTo>
                  <a:cubicBezTo>
                    <a:pt x="139430" y="352825"/>
                    <a:pt x="133957" y="320905"/>
                    <a:pt x="145915" y="326884"/>
                  </a:cubicBezTo>
                  <a:cubicBezTo>
                    <a:pt x="160704" y="334278"/>
                    <a:pt x="151633" y="359482"/>
                    <a:pt x="155643" y="375522"/>
                  </a:cubicBezTo>
                  <a:cubicBezTo>
                    <a:pt x="158130" y="385470"/>
                    <a:pt x="162128" y="394977"/>
                    <a:pt x="165370" y="404705"/>
                  </a:cubicBezTo>
                  <a:cubicBezTo>
                    <a:pt x="168613" y="375522"/>
                    <a:pt x="171217" y="346261"/>
                    <a:pt x="175098" y="317156"/>
                  </a:cubicBezTo>
                  <a:cubicBezTo>
                    <a:pt x="177705" y="297605"/>
                    <a:pt x="167184" y="267610"/>
                    <a:pt x="184826" y="258790"/>
                  </a:cubicBezTo>
                  <a:cubicBezTo>
                    <a:pt x="199615" y="251396"/>
                    <a:pt x="191311" y="291216"/>
                    <a:pt x="194553" y="307429"/>
                  </a:cubicBezTo>
                  <a:cubicBezTo>
                    <a:pt x="197796" y="287974"/>
                    <a:pt x="199497" y="268198"/>
                    <a:pt x="204281" y="249063"/>
                  </a:cubicBezTo>
                  <a:cubicBezTo>
                    <a:pt x="209255" y="229168"/>
                    <a:pt x="217251" y="171242"/>
                    <a:pt x="223736" y="190697"/>
                  </a:cubicBezTo>
                  <a:cubicBezTo>
                    <a:pt x="239151" y="236942"/>
                    <a:pt x="230221" y="287974"/>
                    <a:pt x="233464" y="336612"/>
                  </a:cubicBezTo>
                  <a:cubicBezTo>
                    <a:pt x="236707" y="317157"/>
                    <a:pt x="239324" y="297587"/>
                    <a:pt x="243192" y="278246"/>
                  </a:cubicBezTo>
                  <a:cubicBezTo>
                    <a:pt x="245814" y="265136"/>
                    <a:pt x="251261" y="252601"/>
                    <a:pt x="252919" y="239335"/>
                  </a:cubicBezTo>
                  <a:cubicBezTo>
                    <a:pt x="257762" y="200591"/>
                    <a:pt x="259404" y="161514"/>
                    <a:pt x="262647" y="122603"/>
                  </a:cubicBezTo>
                  <a:cubicBezTo>
                    <a:pt x="265890" y="200424"/>
                    <a:pt x="266826" y="278376"/>
                    <a:pt x="272375" y="356067"/>
                  </a:cubicBezTo>
                  <a:cubicBezTo>
                    <a:pt x="273328" y="369402"/>
                    <a:pt x="270144" y="388999"/>
                    <a:pt x="282102" y="394978"/>
                  </a:cubicBezTo>
                  <a:cubicBezTo>
                    <a:pt x="291273" y="399564"/>
                    <a:pt x="289606" y="375805"/>
                    <a:pt x="291830" y="365795"/>
                  </a:cubicBezTo>
                  <a:cubicBezTo>
                    <a:pt x="296109" y="346541"/>
                    <a:pt x="298315" y="326884"/>
                    <a:pt x="301558" y="307429"/>
                  </a:cubicBezTo>
                  <a:cubicBezTo>
                    <a:pt x="325241" y="378478"/>
                    <a:pt x="316039" y="385690"/>
                    <a:pt x="330741" y="326884"/>
                  </a:cubicBezTo>
                  <a:cubicBezTo>
                    <a:pt x="333983" y="356067"/>
                    <a:pt x="336003" y="385412"/>
                    <a:pt x="340468" y="414433"/>
                  </a:cubicBezTo>
                  <a:cubicBezTo>
                    <a:pt x="342501" y="427647"/>
                    <a:pt x="338238" y="447365"/>
                    <a:pt x="350196" y="453344"/>
                  </a:cubicBezTo>
                  <a:cubicBezTo>
                    <a:pt x="359367" y="457930"/>
                    <a:pt x="356681" y="433889"/>
                    <a:pt x="359924" y="424161"/>
                  </a:cubicBezTo>
                  <a:cubicBezTo>
                    <a:pt x="386701" y="558053"/>
                    <a:pt x="363396" y="461348"/>
                    <a:pt x="379379" y="229607"/>
                  </a:cubicBezTo>
                  <a:cubicBezTo>
                    <a:pt x="380299" y="216269"/>
                    <a:pt x="386485" y="203807"/>
                    <a:pt x="389107" y="190697"/>
                  </a:cubicBezTo>
                  <a:cubicBezTo>
                    <a:pt x="392975" y="171356"/>
                    <a:pt x="395592" y="151786"/>
                    <a:pt x="398834" y="132331"/>
                  </a:cubicBezTo>
                  <a:cubicBezTo>
                    <a:pt x="402077" y="197182"/>
                    <a:pt x="388028" y="265284"/>
                    <a:pt x="408562" y="326884"/>
                  </a:cubicBezTo>
                  <a:cubicBezTo>
                    <a:pt x="422954" y="370060"/>
                    <a:pt x="407252" y="234850"/>
                    <a:pt x="418290" y="190697"/>
                  </a:cubicBezTo>
                  <a:cubicBezTo>
                    <a:pt x="423074" y="171562"/>
                    <a:pt x="423738" y="229809"/>
                    <a:pt x="428017" y="249063"/>
                  </a:cubicBezTo>
                  <a:cubicBezTo>
                    <a:pt x="430241" y="259073"/>
                    <a:pt x="434502" y="268518"/>
                    <a:pt x="437745" y="278246"/>
                  </a:cubicBezTo>
                  <a:cubicBezTo>
                    <a:pt x="440987" y="262033"/>
                    <a:pt x="445827" y="246059"/>
                    <a:pt x="447472" y="229607"/>
                  </a:cubicBezTo>
                  <a:cubicBezTo>
                    <a:pt x="452322" y="181103"/>
                    <a:pt x="448480" y="131653"/>
                    <a:pt x="457200" y="83693"/>
                  </a:cubicBezTo>
                  <a:cubicBezTo>
                    <a:pt x="459592" y="70539"/>
                    <a:pt x="463255" y="109748"/>
                    <a:pt x="466928" y="122603"/>
                  </a:cubicBezTo>
                  <a:cubicBezTo>
                    <a:pt x="469745" y="132462"/>
                    <a:pt x="473413" y="142058"/>
                    <a:pt x="476655" y="151786"/>
                  </a:cubicBezTo>
                  <a:cubicBezTo>
                    <a:pt x="483140" y="145301"/>
                    <a:pt x="493887" y="141229"/>
                    <a:pt x="496111" y="132331"/>
                  </a:cubicBezTo>
                  <a:cubicBezTo>
                    <a:pt x="515065" y="56513"/>
                    <a:pt x="495600" y="-16136"/>
                    <a:pt x="515566" y="83693"/>
                  </a:cubicBezTo>
                  <a:cubicBezTo>
                    <a:pt x="540761" y="-117862"/>
                    <a:pt x="511786" y="80839"/>
                    <a:pt x="535021" y="297701"/>
                  </a:cubicBezTo>
                  <a:cubicBezTo>
                    <a:pt x="535998" y="306820"/>
                    <a:pt x="547992" y="284731"/>
                    <a:pt x="554477" y="278246"/>
                  </a:cubicBezTo>
                  <a:cubicBezTo>
                    <a:pt x="574967" y="155295"/>
                    <a:pt x="554517" y="249264"/>
                    <a:pt x="573932" y="346339"/>
                  </a:cubicBezTo>
                  <a:cubicBezTo>
                    <a:pt x="575731" y="355332"/>
                    <a:pt x="586902" y="359310"/>
                    <a:pt x="593387" y="365795"/>
                  </a:cubicBezTo>
                  <a:cubicBezTo>
                    <a:pt x="616201" y="297356"/>
                    <a:pt x="586509" y="381845"/>
                    <a:pt x="622570" y="297701"/>
                  </a:cubicBezTo>
                  <a:cubicBezTo>
                    <a:pt x="626609" y="288276"/>
                    <a:pt x="629055" y="278246"/>
                    <a:pt x="632298" y="268518"/>
                  </a:cubicBezTo>
                  <a:cubicBezTo>
                    <a:pt x="635541" y="278246"/>
                    <a:pt x="639802" y="287691"/>
                    <a:pt x="642026" y="297701"/>
                  </a:cubicBezTo>
                  <a:cubicBezTo>
                    <a:pt x="646305" y="316955"/>
                    <a:pt x="647885" y="336726"/>
                    <a:pt x="651753" y="356067"/>
                  </a:cubicBezTo>
                  <a:cubicBezTo>
                    <a:pt x="654375" y="369177"/>
                    <a:pt x="658238" y="382008"/>
                    <a:pt x="661481" y="394978"/>
                  </a:cubicBezTo>
                  <a:cubicBezTo>
                    <a:pt x="667966" y="385250"/>
                    <a:pt x="677924" y="377091"/>
                    <a:pt x="680936" y="365795"/>
                  </a:cubicBezTo>
                  <a:cubicBezTo>
                    <a:pt x="691100" y="327680"/>
                    <a:pt x="700392" y="249063"/>
                    <a:pt x="700392" y="249063"/>
                  </a:cubicBezTo>
                  <a:cubicBezTo>
                    <a:pt x="728152" y="332348"/>
                    <a:pt x="689648" y="231641"/>
                    <a:pt x="729575" y="151786"/>
                  </a:cubicBezTo>
                  <a:cubicBezTo>
                    <a:pt x="739829" y="131278"/>
                    <a:pt x="736060" y="197182"/>
                    <a:pt x="739302" y="219880"/>
                  </a:cubicBezTo>
                  <a:cubicBezTo>
                    <a:pt x="742545" y="184212"/>
                    <a:pt x="713215" y="112876"/>
                    <a:pt x="749030" y="112876"/>
                  </a:cubicBezTo>
                  <a:cubicBezTo>
                    <a:pt x="784845" y="112876"/>
                    <a:pt x="754025" y="184379"/>
                    <a:pt x="758758" y="219880"/>
                  </a:cubicBezTo>
                  <a:cubicBezTo>
                    <a:pt x="760525" y="233132"/>
                    <a:pt x="765243" y="245820"/>
                    <a:pt x="768485" y="258790"/>
                  </a:cubicBezTo>
                  <a:cubicBezTo>
                    <a:pt x="771728" y="190697"/>
                    <a:pt x="759484" y="120057"/>
                    <a:pt x="778213" y="54510"/>
                  </a:cubicBezTo>
                  <a:cubicBezTo>
                    <a:pt x="790716" y="10750"/>
                    <a:pt x="771961" y="148083"/>
                    <a:pt x="787941" y="190697"/>
                  </a:cubicBezTo>
                  <a:cubicBezTo>
                    <a:pt x="795142" y="209899"/>
                    <a:pt x="807396" y="132331"/>
                    <a:pt x="807396" y="132331"/>
                  </a:cubicBezTo>
                  <a:cubicBezTo>
                    <a:pt x="810639" y="155029"/>
                    <a:pt x="812627" y="177941"/>
                    <a:pt x="817124" y="200424"/>
                  </a:cubicBezTo>
                  <a:cubicBezTo>
                    <a:pt x="819135" y="210479"/>
                    <a:pt x="817680" y="234192"/>
                    <a:pt x="826851" y="229607"/>
                  </a:cubicBezTo>
                  <a:cubicBezTo>
                    <a:pt x="838809" y="223628"/>
                    <a:pt x="832906" y="203552"/>
                    <a:pt x="836579" y="190697"/>
                  </a:cubicBezTo>
                  <a:cubicBezTo>
                    <a:pt x="839396" y="180838"/>
                    <a:pt x="843064" y="171242"/>
                    <a:pt x="846307" y="161514"/>
                  </a:cubicBezTo>
                  <a:cubicBezTo>
                    <a:pt x="861688" y="346102"/>
                    <a:pt x="836919" y="293335"/>
                    <a:pt x="875490" y="239335"/>
                  </a:cubicBezTo>
                  <a:cubicBezTo>
                    <a:pt x="883486" y="228141"/>
                    <a:pt x="894945" y="219880"/>
                    <a:pt x="904672" y="210152"/>
                  </a:cubicBezTo>
                  <a:cubicBezTo>
                    <a:pt x="907915" y="197182"/>
                    <a:pt x="904946" y="161788"/>
                    <a:pt x="914400" y="171241"/>
                  </a:cubicBezTo>
                  <a:cubicBezTo>
                    <a:pt x="928347" y="185187"/>
                    <a:pt x="919344" y="210472"/>
                    <a:pt x="924128" y="229607"/>
                  </a:cubicBezTo>
                  <a:cubicBezTo>
                    <a:pt x="929102" y="249502"/>
                    <a:pt x="943583" y="287973"/>
                    <a:pt x="943583" y="287973"/>
                  </a:cubicBezTo>
                  <a:cubicBezTo>
                    <a:pt x="950068" y="278245"/>
                    <a:pt x="958433" y="269536"/>
                    <a:pt x="963038" y="258790"/>
                  </a:cubicBezTo>
                  <a:cubicBezTo>
                    <a:pt x="981698" y="215250"/>
                    <a:pt x="966040" y="166076"/>
                    <a:pt x="982494" y="297701"/>
                  </a:cubicBezTo>
                  <a:cubicBezTo>
                    <a:pt x="992222" y="281488"/>
                    <a:pt x="1005698" y="267000"/>
                    <a:pt x="1011677" y="249063"/>
                  </a:cubicBezTo>
                  <a:cubicBezTo>
                    <a:pt x="1018927" y="227311"/>
                    <a:pt x="1017303" y="203528"/>
                    <a:pt x="1021404" y="180969"/>
                  </a:cubicBezTo>
                  <a:cubicBezTo>
                    <a:pt x="1023796" y="167815"/>
                    <a:pt x="1027889" y="155028"/>
                    <a:pt x="1031132" y="142058"/>
                  </a:cubicBezTo>
                  <a:cubicBezTo>
                    <a:pt x="1034375" y="151786"/>
                    <a:pt x="1039662" y="161057"/>
                    <a:pt x="1040860" y="171241"/>
                  </a:cubicBezTo>
                  <a:cubicBezTo>
                    <a:pt x="1046178" y="216441"/>
                    <a:pt x="1039549" y="263276"/>
                    <a:pt x="1050587" y="307429"/>
                  </a:cubicBezTo>
                  <a:cubicBezTo>
                    <a:pt x="1052811" y="316327"/>
                    <a:pt x="1064171" y="295019"/>
                    <a:pt x="1070043" y="287973"/>
                  </a:cubicBezTo>
                  <a:cubicBezTo>
                    <a:pt x="1080422" y="275518"/>
                    <a:pt x="1089498" y="262033"/>
                    <a:pt x="1099226" y="249063"/>
                  </a:cubicBezTo>
                  <a:cubicBezTo>
                    <a:pt x="1102468" y="232850"/>
                    <a:pt x="1094165" y="207819"/>
                    <a:pt x="1108953" y="200424"/>
                  </a:cubicBezTo>
                  <a:cubicBezTo>
                    <a:pt x="1121258" y="194271"/>
                    <a:pt x="1132549" y="217036"/>
                    <a:pt x="1138136" y="229607"/>
                  </a:cubicBezTo>
                  <a:cubicBezTo>
                    <a:pt x="1183080" y="330729"/>
                    <a:pt x="1118244" y="258351"/>
                    <a:pt x="1167319" y="307429"/>
                  </a:cubicBezTo>
                  <a:cubicBezTo>
                    <a:pt x="1173804" y="278246"/>
                    <a:pt x="1177983" y="248453"/>
                    <a:pt x="1186775" y="219880"/>
                  </a:cubicBezTo>
                  <a:cubicBezTo>
                    <a:pt x="1191040" y="206020"/>
                    <a:pt x="1192162" y="184486"/>
                    <a:pt x="1206230" y="180969"/>
                  </a:cubicBezTo>
                  <a:cubicBezTo>
                    <a:pt x="1217572" y="178133"/>
                    <a:pt x="1219200" y="200424"/>
                    <a:pt x="1225685" y="210152"/>
                  </a:cubicBezTo>
                  <a:lnTo>
                    <a:pt x="1235413" y="268518"/>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prstClr val="white"/>
                </a:solidFill>
                <a:latin typeface="Calibri"/>
              </a:endParaRPr>
            </a:p>
          </p:txBody>
        </p:sp>
        <p:cxnSp>
          <p:nvCxnSpPr>
            <p:cNvPr id="328" name="Straight Connector 327"/>
            <p:cNvCxnSpPr/>
            <p:nvPr/>
          </p:nvCxnSpPr>
          <p:spPr>
            <a:xfrm>
              <a:off x="4448381" y="1854590"/>
              <a:ext cx="1146878" cy="0"/>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337" name="TextBox 336"/>
          <p:cNvSpPr txBox="1"/>
          <p:nvPr/>
        </p:nvSpPr>
        <p:spPr>
          <a:xfrm>
            <a:off x="4637919" y="1948283"/>
            <a:ext cx="238582" cy="338554"/>
          </a:xfrm>
          <a:prstGeom prst="rect">
            <a:avLst/>
          </a:prstGeom>
          <a:noFill/>
        </p:spPr>
        <p:txBody>
          <a:bodyPr wrap="square" rtlCol="0">
            <a:spAutoFit/>
          </a:bodyPr>
          <a:lstStyle/>
          <a:p>
            <a:r>
              <a:rPr lang="en-US" sz="1600" dirty="0">
                <a:solidFill>
                  <a:prstClr val="white"/>
                </a:solidFill>
                <a:latin typeface="Comic Sans MS" panose="030F0702030302020204" pitchFamily="66" charset="0"/>
              </a:rPr>
              <a:t>+</a:t>
            </a:r>
            <a:endParaRPr lang="de-CH" sz="1600" dirty="0">
              <a:solidFill>
                <a:prstClr val="white"/>
              </a:solidFill>
              <a:latin typeface="Comic Sans MS" panose="030F0702030302020204" pitchFamily="66" charset="0"/>
            </a:endParaRPr>
          </a:p>
        </p:txBody>
      </p:sp>
      <p:sp>
        <p:nvSpPr>
          <p:cNvPr id="338" name="CasellaDiTesto 140"/>
          <p:cNvSpPr txBox="1">
            <a:spLocks noChangeArrowheads="1"/>
          </p:cNvSpPr>
          <p:nvPr/>
        </p:nvSpPr>
        <p:spPr bwMode="auto">
          <a:xfrm>
            <a:off x="4207775" y="1449000"/>
            <a:ext cx="245814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FF00"/>
                </a:solidFill>
                <a:latin typeface="Comic Sans MS" panose="030F0702030302020204" pitchFamily="66" charset="0"/>
              </a:rPr>
              <a:t>&lt;</a:t>
            </a:r>
            <a:r>
              <a:rPr lang="it-IT" altLang="it-IT" sz="1800" b="1" dirty="0" err="1">
                <a:solidFill>
                  <a:srgbClr val="FFFF00"/>
                </a:solidFill>
                <a:latin typeface="Comic Sans MS" panose="030F0702030302020204" pitchFamily="66" charset="0"/>
              </a:rPr>
              <a:t>V</a:t>
            </a:r>
            <a:r>
              <a:rPr lang="it-IT" altLang="it-IT" sz="1800" b="1" baseline="-25000" dirty="0" err="1">
                <a:solidFill>
                  <a:srgbClr val="FFFF00"/>
                </a:solidFill>
                <a:latin typeface="Comic Sans MS" panose="030F0702030302020204" pitchFamily="66" charset="0"/>
              </a:rPr>
              <a:t>out,n</a:t>
            </a:r>
            <a:r>
              <a:rPr lang="it-IT" altLang="it-IT" sz="1800" b="1" dirty="0">
                <a:solidFill>
                  <a:srgbClr val="FFFF00"/>
                </a:solidFill>
                <a:latin typeface="Comic Sans MS" panose="030F0702030302020204" pitchFamily="66" charset="0"/>
              </a:rPr>
              <a:t>&gt;</a:t>
            </a:r>
            <a:r>
              <a:rPr lang="it-IT" altLang="it-IT" sz="1800" b="1" baseline="-25000" dirty="0">
                <a:solidFill>
                  <a:srgbClr val="FFFF00"/>
                </a:solidFill>
                <a:latin typeface="Comic Sans MS" panose="030F0702030302020204" pitchFamily="66" charset="0"/>
              </a:rPr>
              <a:t> </a:t>
            </a:r>
            <a:r>
              <a:rPr lang="it-IT" altLang="it-IT" sz="1800" b="1" dirty="0">
                <a:solidFill>
                  <a:srgbClr val="FFFF00"/>
                </a:solidFill>
                <a:latin typeface="Comic Sans MS" panose="030F0702030302020204" pitchFamily="66" charset="0"/>
              </a:rPr>
              <a:t>~ 1 </a:t>
            </a:r>
            <a:r>
              <a:rPr lang="it-IT" altLang="it-IT" sz="1800" b="1" dirty="0" err="1">
                <a:solidFill>
                  <a:srgbClr val="FFFF00"/>
                </a:solidFill>
                <a:latin typeface="Comic Sans MS" panose="030F0702030302020204" pitchFamily="66" charset="0"/>
              </a:rPr>
              <a:t>mV</a:t>
            </a:r>
            <a:r>
              <a:rPr lang="it-IT" altLang="it-IT" sz="1800" b="1" dirty="0">
                <a:solidFill>
                  <a:srgbClr val="FFFF00"/>
                </a:solidFill>
                <a:latin typeface="Comic Sans MS" panose="030F0702030302020204" pitchFamily="66" charset="0"/>
              </a:rPr>
              <a:t> </a:t>
            </a:r>
            <a:r>
              <a:rPr lang="it-IT" altLang="it-IT" sz="1800" b="1" dirty="0" err="1">
                <a:solidFill>
                  <a:srgbClr val="FFFF00"/>
                </a:solidFill>
                <a:latin typeface="Comic Sans MS" panose="030F0702030302020204" pitchFamily="66" charset="0"/>
              </a:rPr>
              <a:t>rms</a:t>
            </a:r>
            <a:endParaRPr lang="it-IT" altLang="it-IT" sz="1800" b="1" baseline="-25000" dirty="0">
              <a:solidFill>
                <a:srgbClr val="FFFF00"/>
              </a:solidFill>
              <a:latin typeface="Comic Sans MS" panose="030F0702030302020204" pitchFamily="66" charset="0"/>
            </a:endParaRPr>
          </a:p>
        </p:txBody>
      </p:sp>
      <p:sp>
        <p:nvSpPr>
          <p:cNvPr id="87" name="CasellaDiTesto 140"/>
          <p:cNvSpPr txBox="1">
            <a:spLocks noChangeArrowheads="1"/>
          </p:cNvSpPr>
          <p:nvPr/>
        </p:nvSpPr>
        <p:spPr bwMode="auto">
          <a:xfrm>
            <a:off x="9074364" y="2235446"/>
            <a:ext cx="221753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Linear range</a:t>
            </a:r>
            <a:endParaRPr lang="it-IT" altLang="it-IT" sz="1800" b="1" baseline="-25000" dirty="0">
              <a:solidFill>
                <a:srgbClr val="1F497D">
                  <a:lumMod val="60000"/>
                  <a:lumOff val="40000"/>
                </a:srgbClr>
              </a:solidFill>
              <a:latin typeface="Comic Sans MS" panose="030F0702030302020204" pitchFamily="66" charset="0"/>
            </a:endParaRPr>
          </a:p>
        </p:txBody>
      </p:sp>
      <p:sp>
        <p:nvSpPr>
          <p:cNvPr id="3" name="Segnaposto numero diapositiva 3">
            <a:extLst>
              <a:ext uri="{FF2B5EF4-FFF2-40B4-BE49-F238E27FC236}">
                <a16:creationId xmlns:a16="http://schemas.microsoft.com/office/drawing/2014/main" id="{FF8EB36F-F074-0224-5B82-9EE84B3935B1}"/>
              </a:ext>
            </a:extLst>
          </p:cNvPr>
          <p:cNvSpPr txBox="1">
            <a:spLocks/>
          </p:cNvSpPr>
          <p:nvPr/>
        </p:nvSpPr>
        <p:spPr>
          <a:xfrm>
            <a:off x="11120919" y="6624000"/>
            <a:ext cx="765757" cy="196851"/>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1100" kern="1200" smtClean="0">
                <a:solidFill>
                  <a:schemeClr val="tx1"/>
                </a:solidFill>
                <a:latin typeface="+mn-lt"/>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chemeClr val="bg1"/>
                </a:solidFill>
                <a:effectLst/>
                <a:uLnTx/>
                <a:uFillTx/>
                <a:latin typeface="Calibri"/>
              </a:rPr>
              <a:t>Page </a:t>
            </a:r>
            <a:fld id="{EBC07571-3134-BB4B-B83F-1A9FE18D34F3}" type="slidenum">
              <a:rPr kumimoji="0" lang="de-DE" sz="1100" b="0" i="0" u="none" strike="noStrike" kern="1200" cap="none" spc="0" normalizeH="0" baseline="0" noProof="0" smtClean="0">
                <a:ln>
                  <a:noFill/>
                </a:ln>
                <a:solidFill>
                  <a:schemeClr val="bg1"/>
                </a:solidFill>
                <a:effectLst/>
                <a:uLnTx/>
                <a:uFillTx/>
                <a:latin typeface="Calibri"/>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de-DE" sz="1100" b="0" i="0" u="none" strike="noStrike" kern="1200" cap="none" spc="0" normalizeH="0" baseline="0" noProof="0" dirty="0">
              <a:ln>
                <a:noFill/>
              </a:ln>
              <a:solidFill>
                <a:schemeClr val="bg1"/>
              </a:solidFill>
              <a:effectLst/>
              <a:uLnTx/>
              <a:uFillTx/>
              <a:latin typeface="Calibri"/>
            </a:endParaRPr>
          </a:p>
        </p:txBody>
      </p:sp>
      <p:sp>
        <p:nvSpPr>
          <p:cNvPr id="4" name="TextBox 316">
            <a:extLst>
              <a:ext uri="{FF2B5EF4-FFF2-40B4-BE49-F238E27FC236}">
                <a16:creationId xmlns:a16="http://schemas.microsoft.com/office/drawing/2014/main" id="{0ECBAD31-26ED-1B77-7D8C-2A7F6A216070}"/>
              </a:ext>
            </a:extLst>
          </p:cNvPr>
          <p:cNvSpPr txBox="1"/>
          <p:nvPr/>
        </p:nvSpPr>
        <p:spPr>
          <a:xfrm rot="16200000">
            <a:off x="-33424" y="2592012"/>
            <a:ext cx="1051190" cy="369332"/>
          </a:xfrm>
          <a:prstGeom prst="rect">
            <a:avLst/>
          </a:prstGeom>
          <a:noFill/>
        </p:spPr>
        <p:txBody>
          <a:bodyPr wrap="square" rtlCol="0">
            <a:spAutoFit/>
          </a:bodyPr>
          <a:lstStyle/>
          <a:p>
            <a:r>
              <a:rPr lang="de-CH" sz="1800" b="1" dirty="0">
                <a:solidFill>
                  <a:prstClr val="white"/>
                </a:solidFill>
                <a:latin typeface="Comic Sans MS" panose="030F0702030302020204" pitchFamily="66" charset="0"/>
              </a:rPr>
              <a:t>Sensor</a:t>
            </a:r>
          </a:p>
        </p:txBody>
      </p:sp>
      <p:sp>
        <p:nvSpPr>
          <p:cNvPr id="2" name="TextBox 316">
            <a:extLst>
              <a:ext uri="{FF2B5EF4-FFF2-40B4-BE49-F238E27FC236}">
                <a16:creationId xmlns:a16="http://schemas.microsoft.com/office/drawing/2014/main" id="{23946E2F-72D1-0E61-4F85-EAAC17333AF7}"/>
              </a:ext>
            </a:extLst>
          </p:cNvPr>
          <p:cNvSpPr txBox="1"/>
          <p:nvPr/>
        </p:nvSpPr>
        <p:spPr>
          <a:xfrm>
            <a:off x="91138" y="4157417"/>
            <a:ext cx="10084781" cy="369332"/>
          </a:xfrm>
          <a:prstGeom prst="rect">
            <a:avLst/>
          </a:prstGeom>
          <a:noFill/>
        </p:spPr>
        <p:txBody>
          <a:bodyPr wrap="square" rtlCol="0">
            <a:spAutoFit/>
          </a:bodyPr>
          <a:lstStyle/>
          <a:p>
            <a:pPr marL="342900" indent="-342900">
              <a:buFont typeface="+mj-lt"/>
              <a:buAutoNum type="arabicPeriod"/>
            </a:pPr>
            <a:r>
              <a:rPr lang="en-US" sz="1800" b="1" dirty="0">
                <a:solidFill>
                  <a:prstClr val="white"/>
                </a:solidFill>
                <a:latin typeface="Comic Sans MS" panose="030F0702030302020204" pitchFamily="66" charset="0"/>
              </a:rPr>
              <a:t>Let’s look from the point of view of the minimum signal (1 x 12.4keV ph.)?</a:t>
            </a:r>
            <a:endParaRPr lang="de-CH" sz="1800" b="1" dirty="0">
              <a:solidFill>
                <a:prstClr val="white"/>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5" name="TextBox 112">
                <a:extLst>
                  <a:ext uri="{FF2B5EF4-FFF2-40B4-BE49-F238E27FC236}">
                    <a16:creationId xmlns:a16="http://schemas.microsoft.com/office/drawing/2014/main" id="{4D3AE44A-35CC-AAC9-65C4-5F07DD288A7F}"/>
                  </a:ext>
                </a:extLst>
              </p:cNvPr>
              <p:cNvSpPr txBox="1"/>
              <p:nvPr/>
            </p:nvSpPr>
            <p:spPr>
              <a:xfrm>
                <a:off x="565792" y="4779000"/>
                <a:ext cx="2652201" cy="3198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r>
                            <a:rPr lang="en-US" sz="1600" b="1" i="1">
                              <a:solidFill>
                                <a:prstClr val="white"/>
                              </a:solidFill>
                              <a:latin typeface="Cambria Math" panose="02040503050406030204" pitchFamily="18" charset="0"/>
                            </a:rPr>
                            <m:t>𝟏</m:t>
                          </m:r>
                          <m:r>
                            <a:rPr lang="en-US" sz="1600" b="1" i="1">
                              <a:solidFill>
                                <a:prstClr val="white"/>
                              </a:solidFill>
                              <a:latin typeface="Cambria Math" panose="02040503050406030204" pitchFamily="18" charset="0"/>
                            </a:rPr>
                            <m:t>𝒑𝒉</m:t>
                          </m:r>
                        </m:sub>
                      </m:sSub>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𝒒</m:t>
                      </m:r>
                      <m:r>
                        <a:rPr lang="en-US" sz="1600" b="1" i="1">
                          <a:solidFill>
                            <a:prstClr val="white"/>
                          </a:solidFill>
                          <a:latin typeface="Cambria Math" panose="02040503050406030204" pitchFamily="18" charset="0"/>
                          <a:ea typeface="Cambria Math" panose="02040503050406030204" pitchFamily="18" charset="0"/>
                        </a:rPr>
                        <m:t> ∙</m:t>
                      </m:r>
                      <m:r>
                        <a:rPr lang="en-US" sz="1600" b="1" i="1">
                          <a:solidFill>
                            <a:prstClr val="white"/>
                          </a:solidFill>
                          <a:latin typeface="Cambria Math" panose="02040503050406030204" pitchFamily="18" charset="0"/>
                          <a:ea typeface="Cambria Math" panose="02040503050406030204" pitchFamily="18" charset="0"/>
                        </a:rPr>
                        <m:t>𝟏</m:t>
                      </m:r>
                      <m:r>
                        <a:rPr lang="en-US" sz="1600" b="1" i="1">
                          <a:solidFill>
                            <a:prstClr val="white"/>
                          </a:solidFill>
                          <a:latin typeface="Cambria Math" panose="02040503050406030204" pitchFamily="18" charset="0"/>
                          <a:ea typeface="Cambria Math" panose="02040503050406030204" pitchFamily="18" charset="0"/>
                        </a:rPr>
                        <m:t>∙ </m:t>
                      </m:r>
                      <m:box>
                        <m:boxPr>
                          <m:ctrlPr>
                            <a:rPr lang="en-US" sz="1600" b="1" i="1">
                              <a:solidFill>
                                <a:prstClr val="white"/>
                              </a:solidFill>
                              <a:latin typeface="Cambria Math" panose="02040503050406030204" pitchFamily="18" charset="0"/>
                              <a:ea typeface="Cambria Math" panose="02040503050406030204" pitchFamily="18" charset="0"/>
                            </a:rPr>
                          </m:ctrlPr>
                        </m:boxPr>
                        <m:e>
                          <m:argPr>
                            <m:argSz m:val="-1"/>
                          </m:argPr>
                          <m:f>
                            <m:fPr>
                              <m:ctrlPr>
                                <a:rPr lang="en-US" sz="1600" b="1" i="1">
                                  <a:solidFill>
                                    <a:prstClr val="white"/>
                                  </a:solidFill>
                                  <a:latin typeface="Cambria Math" panose="02040503050406030204" pitchFamily="18" charset="0"/>
                                  <a:ea typeface="Cambria Math" panose="02040503050406030204" pitchFamily="18" charset="0"/>
                                </a:rPr>
                              </m:ctrlPr>
                            </m:fPr>
                            <m:num>
                              <m:sSub>
                                <m:sSubPr>
                                  <m:ctrlPr>
                                    <a:rPr lang="en-US" sz="1600" b="1" i="1">
                                      <a:solidFill>
                                        <a:prstClr val="white"/>
                                      </a:solidFill>
                                      <a:latin typeface="Cambria Math" panose="02040503050406030204" pitchFamily="18" charset="0"/>
                                      <a:ea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𝑬</m:t>
                                  </m:r>
                                </m:e>
                                <m:sub>
                                  <m:r>
                                    <a:rPr lang="en-US" sz="1600" b="1" i="1">
                                      <a:solidFill>
                                        <a:prstClr val="white"/>
                                      </a:solidFill>
                                      <a:latin typeface="Cambria Math" panose="02040503050406030204" pitchFamily="18" charset="0"/>
                                      <a:ea typeface="Cambria Math" panose="02040503050406030204" pitchFamily="18" charset="0"/>
                                    </a:rPr>
                                    <m:t>𝒑𝒉</m:t>
                                  </m:r>
                                </m:sub>
                              </m:sSub>
                            </m:num>
                            <m:den>
                              <m:r>
                                <a:rPr lang="en-US" sz="1600" b="1" i="1">
                                  <a:solidFill>
                                    <a:prstClr val="white"/>
                                  </a:solidFill>
                                  <a:latin typeface="Cambria Math" panose="02040503050406030204" pitchFamily="18" charset="0"/>
                                  <a:ea typeface="Cambria Math" panose="02040503050406030204" pitchFamily="18" charset="0"/>
                                </a:rPr>
                                <m:t>𝜺</m:t>
                              </m:r>
                            </m:den>
                          </m:f>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𝟎</m:t>
                      </m:r>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𝟓𝟓</m:t>
                      </m:r>
                      <m:r>
                        <a:rPr lang="en-US" sz="1600" b="1" i="1">
                          <a:solidFill>
                            <a:prstClr val="white"/>
                          </a:solidFill>
                          <a:latin typeface="Cambria Math" panose="02040503050406030204" pitchFamily="18" charset="0"/>
                          <a:ea typeface="Cambria Math" panose="02040503050406030204" pitchFamily="18" charset="0"/>
                        </a:rPr>
                        <m:t> </m:t>
                      </m:r>
                      <m:r>
                        <a:rPr lang="en-US" sz="1600" b="1" i="1">
                          <a:solidFill>
                            <a:prstClr val="white"/>
                          </a:solidFill>
                          <a:latin typeface="Cambria Math" panose="02040503050406030204" pitchFamily="18" charset="0"/>
                          <a:ea typeface="Cambria Math" panose="02040503050406030204" pitchFamily="18" charset="0"/>
                        </a:rPr>
                        <m:t>𝒇𝑪</m:t>
                      </m:r>
                    </m:oMath>
                  </m:oMathPara>
                </a14:m>
                <a:endParaRPr lang="de-CH" sz="1600" b="1" dirty="0">
                  <a:solidFill>
                    <a:prstClr val="white"/>
                  </a:solidFill>
                </a:endParaRPr>
              </a:p>
            </p:txBody>
          </p:sp>
        </mc:Choice>
        <mc:Fallback xmlns="">
          <p:sp>
            <p:nvSpPr>
              <p:cNvPr id="5" name="TextBox 112">
                <a:extLst>
                  <a:ext uri="{FF2B5EF4-FFF2-40B4-BE49-F238E27FC236}">
                    <a16:creationId xmlns:a16="http://schemas.microsoft.com/office/drawing/2014/main" id="{4D3AE44A-35CC-AAC9-65C4-5F07DD288A7F}"/>
                  </a:ext>
                </a:extLst>
              </p:cNvPr>
              <p:cNvSpPr txBox="1">
                <a:spLocks noRot="1" noChangeAspect="1" noMove="1" noResize="1" noEditPoints="1" noAdjustHandles="1" noChangeArrowheads="1" noChangeShapeType="1" noTextEdit="1"/>
              </p:cNvSpPr>
              <p:nvPr/>
            </p:nvSpPr>
            <p:spPr>
              <a:xfrm>
                <a:off x="565792" y="4779000"/>
                <a:ext cx="2652201" cy="319896"/>
              </a:xfrm>
              <a:prstGeom prst="rect">
                <a:avLst/>
              </a:prstGeom>
              <a:blipFill>
                <a:blip r:embed="rId6"/>
                <a:stretch>
                  <a:fillRect l="-2069" r="-2069" b="-23077"/>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6" name="TextBox 319">
                <a:extLst>
                  <a:ext uri="{FF2B5EF4-FFF2-40B4-BE49-F238E27FC236}">
                    <a16:creationId xmlns:a16="http://schemas.microsoft.com/office/drawing/2014/main" id="{F6B6A13A-C77D-467A-7398-536777126398}"/>
                  </a:ext>
                </a:extLst>
              </p:cNvPr>
              <p:cNvSpPr txBox="1"/>
              <p:nvPr/>
            </p:nvSpPr>
            <p:spPr>
              <a:xfrm>
                <a:off x="7208" y="5217567"/>
                <a:ext cx="3812486" cy="5514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𝑪</m:t>
                          </m:r>
                        </m:e>
                        <m:sub>
                          <m:r>
                            <a:rPr lang="en-US" sz="1600" b="1" i="1">
                              <a:solidFill>
                                <a:prstClr val="white"/>
                              </a:solidFill>
                              <a:latin typeface="Cambria Math" panose="02040503050406030204" pitchFamily="18" charset="0"/>
                            </a:rPr>
                            <m:t>𝒇</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𝒑𝒓𝒆</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𝒎𝒂𝒙</m:t>
                          </m:r>
                        </m:sub>
                      </m:sSub>
                      <m:r>
                        <a:rPr lang="en-US" sz="1600" b="1" i="1">
                          <a:solidFill>
                            <a:prstClr val="white"/>
                          </a:solidFill>
                          <a:latin typeface="Cambria Math" panose="02040503050406030204" pitchFamily="18" charset="0"/>
                        </a:rPr>
                        <m:t>=</m:t>
                      </m:r>
                      <m:box>
                        <m:boxPr>
                          <m:ctrlPr>
                            <a:rPr lang="en-US" sz="1600" b="1" i="1">
                              <a:solidFill>
                                <a:prstClr val="white"/>
                              </a:solidFill>
                              <a:latin typeface="Cambria Math" panose="02040503050406030204" pitchFamily="18" charset="0"/>
                            </a:rPr>
                          </m:ctrlPr>
                        </m:boxPr>
                        <m:e>
                          <m:f>
                            <m:fPr>
                              <m:ctrlPr>
                                <a:rPr lang="en-US" sz="1600" b="1" i="1">
                                  <a:solidFill>
                                    <a:prstClr val="white"/>
                                  </a:solidFill>
                                  <a:latin typeface="Cambria Math" panose="02040503050406030204" pitchFamily="18" charset="0"/>
                                </a:rPr>
                              </m:ctrlPr>
                            </m:fPr>
                            <m:num>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r>
                                    <a:rPr lang="en-US" sz="1600" b="1" i="1">
                                      <a:solidFill>
                                        <a:prstClr val="white"/>
                                      </a:solidFill>
                                      <a:latin typeface="Cambria Math" panose="02040503050406030204" pitchFamily="18" charset="0"/>
                                    </a:rPr>
                                    <m:t>𝒑𝒉</m:t>
                                  </m:r>
                                </m:sub>
                              </m:sSub>
                            </m:num>
                            <m:den>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𝑽</m:t>
                                  </m:r>
                                </m:e>
                                <m:sub>
                                  <m:r>
                                    <a:rPr lang="en-US" sz="1600" b="1" i="1">
                                      <a:solidFill>
                                        <a:prstClr val="white"/>
                                      </a:solidFill>
                                      <a:latin typeface="Cambria Math" panose="02040503050406030204" pitchFamily="18" charset="0"/>
                                    </a:rPr>
                                    <m:t>𝒐𝒖𝒕</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𝒎𝒊𝒏</m:t>
                                  </m:r>
                                </m:sub>
                              </m:sSub>
                            </m:den>
                          </m:f>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𝟓𝟓</m:t>
                      </m:r>
                      <m:r>
                        <a:rPr lang="en-US" sz="1600" b="1" i="1">
                          <a:solidFill>
                            <a:srgbClr val="00B050"/>
                          </a:solidFill>
                          <a:latin typeface="Cambria Math" panose="02040503050406030204" pitchFamily="18" charset="0"/>
                          <a:ea typeface="Cambria Math" panose="02040503050406030204" pitchFamily="18" charset="0"/>
                        </a:rPr>
                        <m:t> </m:t>
                      </m:r>
                      <m:r>
                        <a:rPr lang="en-US" sz="1600" b="1" i="1">
                          <a:solidFill>
                            <a:srgbClr val="00B050"/>
                          </a:solidFill>
                          <a:latin typeface="Cambria Math" panose="02040503050406030204" pitchFamily="18" charset="0"/>
                          <a:ea typeface="Cambria Math" panose="02040503050406030204" pitchFamily="18" charset="0"/>
                        </a:rPr>
                        <m:t>𝒇𝑭</m:t>
                      </m:r>
                    </m:oMath>
                  </m:oMathPara>
                </a14:m>
                <a:endParaRPr lang="de-CH" sz="1600" b="1" dirty="0">
                  <a:solidFill>
                    <a:srgbClr val="00B050"/>
                  </a:solidFill>
                </a:endParaRPr>
              </a:p>
            </p:txBody>
          </p:sp>
        </mc:Choice>
        <mc:Fallback xmlns="">
          <p:sp>
            <p:nvSpPr>
              <p:cNvPr id="6" name="TextBox 319">
                <a:extLst>
                  <a:ext uri="{FF2B5EF4-FFF2-40B4-BE49-F238E27FC236}">
                    <a16:creationId xmlns:a16="http://schemas.microsoft.com/office/drawing/2014/main" id="{F6B6A13A-C77D-467A-7398-536777126398}"/>
                  </a:ext>
                </a:extLst>
              </p:cNvPr>
              <p:cNvSpPr txBox="1">
                <a:spLocks noRot="1" noChangeAspect="1" noMove="1" noResize="1" noEditPoints="1" noAdjustHandles="1" noChangeArrowheads="1" noChangeShapeType="1" noTextEdit="1"/>
              </p:cNvSpPr>
              <p:nvPr/>
            </p:nvSpPr>
            <p:spPr>
              <a:xfrm>
                <a:off x="7208" y="5217567"/>
                <a:ext cx="3812486" cy="551433"/>
              </a:xfrm>
              <a:prstGeom prst="rect">
                <a:avLst/>
              </a:prstGeom>
              <a:blipFill>
                <a:blip r:embed="rId7"/>
                <a:stretch>
                  <a:fillRect/>
                </a:stretch>
              </a:blipFill>
            </p:spPr>
            <p:txBody>
              <a:bodyPr/>
              <a:lstStyle/>
              <a:p>
                <a:r>
                  <a:rPr lang="it-CH">
                    <a:noFill/>
                  </a:rPr>
                  <a:t> </a:t>
                </a:r>
              </a:p>
            </p:txBody>
          </p:sp>
        </mc:Fallback>
      </mc:AlternateContent>
      <p:cxnSp>
        <p:nvCxnSpPr>
          <p:cNvPr id="7" name="Straight Arrow Connector 115">
            <a:extLst>
              <a:ext uri="{FF2B5EF4-FFF2-40B4-BE49-F238E27FC236}">
                <a16:creationId xmlns:a16="http://schemas.microsoft.com/office/drawing/2014/main" id="{383373F6-69BF-101C-8046-1981C39F94CA}"/>
              </a:ext>
            </a:extLst>
          </p:cNvPr>
          <p:cNvCxnSpPr/>
          <p:nvPr/>
        </p:nvCxnSpPr>
        <p:spPr>
          <a:xfrm>
            <a:off x="3448982" y="4939428"/>
            <a:ext cx="61131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321">
                <a:extLst>
                  <a:ext uri="{FF2B5EF4-FFF2-40B4-BE49-F238E27FC236}">
                    <a16:creationId xmlns:a16="http://schemas.microsoft.com/office/drawing/2014/main" id="{3302C801-F732-DFA1-4A17-D38D84423FE7}"/>
                  </a:ext>
                </a:extLst>
              </p:cNvPr>
              <p:cNvSpPr txBox="1"/>
              <p:nvPr/>
            </p:nvSpPr>
            <p:spPr>
              <a:xfrm>
                <a:off x="3764106" y="5358309"/>
                <a:ext cx="1554335" cy="2873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r>
                            <a:rPr lang="en-US" sz="1600" b="1" i="1">
                              <a:solidFill>
                                <a:prstClr val="white"/>
                              </a:solidFill>
                              <a:latin typeface="Cambria Math" panose="02040503050406030204" pitchFamily="18" charset="0"/>
                            </a:rPr>
                            <m:t>𝒑𝒉</m:t>
                          </m:r>
                        </m:sub>
                      </m:sSub>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𝟓</m:t>
                      </m:r>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𝟓</m:t>
                      </m:r>
                      <m:r>
                        <a:rPr lang="en-US" sz="1600" b="1" i="1">
                          <a:solidFill>
                            <a:prstClr val="white"/>
                          </a:solidFill>
                          <a:latin typeface="Cambria Math" panose="02040503050406030204" pitchFamily="18" charset="0"/>
                          <a:ea typeface="Cambria Math" panose="02040503050406030204" pitchFamily="18" charset="0"/>
                        </a:rPr>
                        <m:t> </m:t>
                      </m:r>
                      <m:r>
                        <a:rPr lang="en-US" sz="1600" b="1" i="1">
                          <a:solidFill>
                            <a:prstClr val="white"/>
                          </a:solidFill>
                          <a:latin typeface="Cambria Math" panose="02040503050406030204" pitchFamily="18" charset="0"/>
                          <a:ea typeface="Cambria Math" panose="02040503050406030204" pitchFamily="18" charset="0"/>
                        </a:rPr>
                        <m:t>𝒑𝑪</m:t>
                      </m:r>
                    </m:oMath>
                  </m:oMathPara>
                </a14:m>
                <a:endParaRPr lang="de-CH" sz="1600" b="1" dirty="0">
                  <a:solidFill>
                    <a:prstClr val="white"/>
                  </a:solidFill>
                </a:endParaRPr>
              </a:p>
            </p:txBody>
          </p:sp>
        </mc:Choice>
        <mc:Fallback xmlns="">
          <p:sp>
            <p:nvSpPr>
              <p:cNvPr id="8" name="TextBox 321">
                <a:extLst>
                  <a:ext uri="{FF2B5EF4-FFF2-40B4-BE49-F238E27FC236}">
                    <a16:creationId xmlns:a16="http://schemas.microsoft.com/office/drawing/2014/main" id="{3302C801-F732-DFA1-4A17-D38D84423FE7}"/>
                  </a:ext>
                </a:extLst>
              </p:cNvPr>
              <p:cNvSpPr txBox="1">
                <a:spLocks noRot="1" noChangeAspect="1" noMove="1" noResize="1" noEditPoints="1" noAdjustHandles="1" noChangeArrowheads="1" noChangeShapeType="1" noTextEdit="1"/>
              </p:cNvSpPr>
              <p:nvPr/>
            </p:nvSpPr>
            <p:spPr>
              <a:xfrm>
                <a:off x="3764106" y="5358309"/>
                <a:ext cx="1554335" cy="287386"/>
              </a:xfrm>
              <a:prstGeom prst="rect">
                <a:avLst/>
              </a:prstGeom>
              <a:blipFill>
                <a:blip r:embed="rId8"/>
                <a:stretch>
                  <a:fillRect l="-3137" r="-3529" b="-25532"/>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9" name="TextBox 324">
                <a:extLst>
                  <a:ext uri="{FF2B5EF4-FFF2-40B4-BE49-F238E27FC236}">
                    <a16:creationId xmlns:a16="http://schemas.microsoft.com/office/drawing/2014/main" id="{EAB2C436-9540-A952-40CC-BB3FE3A58378}"/>
                  </a:ext>
                </a:extLst>
              </p:cNvPr>
              <p:cNvSpPr txBox="1"/>
              <p:nvPr/>
            </p:nvSpPr>
            <p:spPr>
              <a:xfrm>
                <a:off x="5733433" y="5204999"/>
                <a:ext cx="3812486" cy="5640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𝑽</m:t>
                          </m:r>
                        </m:e>
                        <m:sub>
                          <m:r>
                            <a:rPr lang="en-US" sz="1600" b="1" i="1">
                              <a:solidFill>
                                <a:prstClr val="white"/>
                              </a:solidFill>
                              <a:latin typeface="Cambria Math" panose="02040503050406030204" pitchFamily="18" charset="0"/>
                            </a:rPr>
                            <m:t>𝒐𝒖𝒕</m:t>
                          </m:r>
                          <m:r>
                            <a:rPr lang="en-US" sz="1600" b="1" i="1">
                              <a:solidFill>
                                <a:prstClr val="white"/>
                              </a:solidFill>
                              <a:latin typeface="Cambria Math" panose="02040503050406030204" pitchFamily="18" charset="0"/>
                            </a:rPr>
                            <m:t>,</m:t>
                          </m:r>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r>
                            <a:rPr lang="en-US" sz="1600" b="1" i="1">
                              <a:solidFill>
                                <a:prstClr val="white"/>
                              </a:solidFill>
                              <a:latin typeface="Cambria Math" panose="02040503050406030204" pitchFamily="18" charset="0"/>
                            </a:rPr>
                            <m:t>𝒑𝒉</m:t>
                          </m:r>
                        </m:sub>
                      </m:sSub>
                      <m:r>
                        <a:rPr lang="en-US" sz="1600" b="1" i="1">
                          <a:solidFill>
                            <a:prstClr val="white"/>
                          </a:solidFill>
                          <a:latin typeface="Cambria Math" panose="02040503050406030204" pitchFamily="18" charset="0"/>
                        </a:rPr>
                        <m:t> =</m:t>
                      </m:r>
                      <m:box>
                        <m:boxPr>
                          <m:ctrlPr>
                            <a:rPr lang="en-US" sz="1600" b="1" i="1">
                              <a:solidFill>
                                <a:prstClr val="white"/>
                              </a:solidFill>
                              <a:latin typeface="Cambria Math" panose="02040503050406030204" pitchFamily="18" charset="0"/>
                            </a:rPr>
                          </m:ctrlPr>
                        </m:boxPr>
                        <m:e>
                          <m:f>
                            <m:fPr>
                              <m:ctrlPr>
                                <a:rPr lang="en-US" sz="1600" b="1" i="1">
                                  <a:solidFill>
                                    <a:prstClr val="white"/>
                                  </a:solidFill>
                                  <a:latin typeface="Cambria Math" panose="02040503050406030204" pitchFamily="18" charset="0"/>
                                </a:rPr>
                              </m:ctrlPr>
                            </m:fPr>
                            <m:num>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r>
                                    <a:rPr lang="en-US" sz="1600" b="1" i="1">
                                      <a:solidFill>
                                        <a:prstClr val="white"/>
                                      </a:solidFill>
                                      <a:latin typeface="Cambria Math" panose="02040503050406030204" pitchFamily="18" charset="0"/>
                                    </a:rPr>
                                    <m:t>𝒑𝒉</m:t>
                                  </m:r>
                                </m:sub>
                              </m:sSub>
                            </m:num>
                            <m:den>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𝑪</m:t>
                                  </m:r>
                                </m:e>
                                <m:sub>
                                  <m:r>
                                    <a:rPr lang="en-US" sz="1600" b="1" i="1">
                                      <a:solidFill>
                                        <a:prstClr val="white"/>
                                      </a:solidFill>
                                      <a:latin typeface="Cambria Math" panose="02040503050406030204" pitchFamily="18" charset="0"/>
                                    </a:rPr>
                                    <m:t>𝒇</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𝒑𝒓𝒆</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𝒎𝒂𝒙</m:t>
                                  </m:r>
                                </m:sub>
                              </m:sSub>
                            </m:den>
                          </m:f>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𝟏𝟎𝟎</m:t>
                      </m:r>
                      <m:r>
                        <a:rPr lang="en-US" sz="1600" b="1" i="1">
                          <a:solidFill>
                            <a:srgbClr val="00B050"/>
                          </a:solidFill>
                          <a:latin typeface="Cambria Math" panose="02040503050406030204" pitchFamily="18" charset="0"/>
                          <a:ea typeface="Cambria Math" panose="02040503050406030204" pitchFamily="18" charset="0"/>
                        </a:rPr>
                        <m:t> </m:t>
                      </m:r>
                      <m:r>
                        <a:rPr lang="en-US" sz="1600" b="1" i="1">
                          <a:solidFill>
                            <a:srgbClr val="00B050"/>
                          </a:solidFill>
                          <a:latin typeface="Cambria Math" panose="02040503050406030204" pitchFamily="18" charset="0"/>
                          <a:ea typeface="Cambria Math" panose="02040503050406030204" pitchFamily="18" charset="0"/>
                        </a:rPr>
                        <m:t>𝑽</m:t>
                      </m:r>
                      <m:r>
                        <a:rPr lang="en-US" sz="1600" b="1" i="1">
                          <a:solidFill>
                            <a:srgbClr val="00B050"/>
                          </a:solidFill>
                          <a:latin typeface="Cambria Math" panose="02040503050406030204" pitchFamily="18" charset="0"/>
                          <a:ea typeface="Cambria Math" panose="02040503050406030204" pitchFamily="18" charset="0"/>
                        </a:rPr>
                        <m:t> ‼‼‼</m:t>
                      </m:r>
                    </m:oMath>
                  </m:oMathPara>
                </a14:m>
                <a:endParaRPr lang="de-CH" sz="1600" b="1" dirty="0">
                  <a:solidFill>
                    <a:srgbClr val="00B050"/>
                  </a:solidFill>
                </a:endParaRPr>
              </a:p>
            </p:txBody>
          </p:sp>
        </mc:Choice>
        <mc:Fallback xmlns="">
          <p:sp>
            <p:nvSpPr>
              <p:cNvPr id="9" name="TextBox 324">
                <a:extLst>
                  <a:ext uri="{FF2B5EF4-FFF2-40B4-BE49-F238E27FC236}">
                    <a16:creationId xmlns:a16="http://schemas.microsoft.com/office/drawing/2014/main" id="{EAB2C436-9540-A952-40CC-BB3FE3A58378}"/>
                  </a:ext>
                </a:extLst>
              </p:cNvPr>
              <p:cNvSpPr txBox="1">
                <a:spLocks noRot="1" noChangeAspect="1" noMove="1" noResize="1" noEditPoints="1" noAdjustHandles="1" noChangeArrowheads="1" noChangeShapeType="1" noTextEdit="1"/>
              </p:cNvSpPr>
              <p:nvPr/>
            </p:nvSpPr>
            <p:spPr>
              <a:xfrm>
                <a:off x="5733433" y="5204999"/>
                <a:ext cx="3812486" cy="564001"/>
              </a:xfrm>
              <a:prstGeom prst="rect">
                <a:avLst/>
              </a:prstGeom>
              <a:blipFill>
                <a:blip r:embed="rId9"/>
                <a:stretch>
                  <a:fillRect/>
                </a:stretch>
              </a:blipFill>
            </p:spPr>
            <p:txBody>
              <a:bodyPr/>
              <a:lstStyle/>
              <a:p>
                <a:r>
                  <a:rPr lang="it-CH">
                    <a:noFill/>
                  </a:rPr>
                  <a:t> </a:t>
                </a:r>
              </a:p>
            </p:txBody>
          </p:sp>
        </mc:Fallback>
      </mc:AlternateContent>
      <p:sp>
        <p:nvSpPr>
          <p:cNvPr id="10" name="TextBox 339">
            <a:extLst>
              <a:ext uri="{FF2B5EF4-FFF2-40B4-BE49-F238E27FC236}">
                <a16:creationId xmlns:a16="http://schemas.microsoft.com/office/drawing/2014/main" id="{9D07B45E-BC12-4E64-E463-B69AEA860A00}"/>
              </a:ext>
            </a:extLst>
          </p:cNvPr>
          <p:cNvSpPr txBox="1"/>
          <p:nvPr/>
        </p:nvSpPr>
        <p:spPr>
          <a:xfrm>
            <a:off x="2308648" y="5904000"/>
            <a:ext cx="7477496" cy="369332"/>
          </a:xfrm>
          <a:prstGeom prst="rect">
            <a:avLst/>
          </a:prstGeom>
          <a:noFill/>
        </p:spPr>
        <p:txBody>
          <a:bodyPr wrap="square" rtlCol="0">
            <a:spAutoFit/>
          </a:bodyPr>
          <a:lstStyle/>
          <a:p>
            <a:pPr algn="ctr"/>
            <a:r>
              <a:rPr lang="en-US" sz="1800" b="1" dirty="0">
                <a:solidFill>
                  <a:prstClr val="white"/>
                </a:solidFill>
                <a:latin typeface="Comic Sans MS" panose="030F0702030302020204" pitchFamily="66" charset="0"/>
              </a:rPr>
              <a:t>Our “scale” would break!!!</a:t>
            </a:r>
            <a:endParaRPr lang="de-CH" sz="1800" b="1" dirty="0">
              <a:solidFill>
                <a:prstClr val="white"/>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1" name="TextBox 81">
                <a:extLst>
                  <a:ext uri="{FF2B5EF4-FFF2-40B4-BE49-F238E27FC236}">
                    <a16:creationId xmlns:a16="http://schemas.microsoft.com/office/drawing/2014/main" id="{91BE87E6-0D55-DA73-8881-5347B97F10F5}"/>
                  </a:ext>
                </a:extLst>
              </p:cNvPr>
              <p:cNvSpPr txBox="1"/>
              <p:nvPr/>
            </p:nvSpPr>
            <p:spPr>
              <a:xfrm>
                <a:off x="4301420" y="4801122"/>
                <a:ext cx="3084499" cy="275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𝑽</m:t>
                          </m:r>
                        </m:e>
                        <m:sub>
                          <m:r>
                            <a:rPr lang="en-US" sz="1600" b="1" i="1">
                              <a:solidFill>
                                <a:prstClr val="white"/>
                              </a:solidFill>
                              <a:latin typeface="Cambria Math" panose="02040503050406030204" pitchFamily="18" charset="0"/>
                            </a:rPr>
                            <m:t>𝒐𝒖𝒕</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𝒎𝒊𝒏</m:t>
                          </m:r>
                        </m:sub>
                      </m:sSub>
                      <m:r>
                        <a:rPr lang="en-US" sz="1600" b="1" i="1">
                          <a:solidFill>
                            <a:prstClr val="white"/>
                          </a:solidFill>
                          <a:latin typeface="Cambria Math" panose="02040503050406030204" pitchFamily="18" charset="0"/>
                        </a:rPr>
                        <m:t>=</m:t>
                      </m:r>
                      <m:box>
                        <m:boxPr>
                          <m:ctrlPr>
                            <a:rPr lang="en-US" sz="1600" b="1" i="1">
                              <a:solidFill>
                                <a:prstClr val="white"/>
                              </a:solidFill>
                              <a:latin typeface="Cambria Math" panose="02040503050406030204" pitchFamily="18" charset="0"/>
                            </a:rPr>
                          </m:ctrlPr>
                        </m:boxPr>
                        <m:e>
                          <m:r>
                            <a:rPr lang="en-US" sz="1600" b="1" i="1">
                              <a:solidFill>
                                <a:prstClr val="white"/>
                              </a:solidFill>
                              <a:latin typeface="Cambria Math" panose="02040503050406030204" pitchFamily="18" charset="0"/>
                            </a:rPr>
                            <m:t>𝟏𝟎</m:t>
                          </m:r>
                          <m:r>
                            <a:rPr lang="en-US" sz="1600" b="1" i="1">
                              <a:solidFill>
                                <a:prstClr val="white"/>
                              </a:solidFill>
                              <a:latin typeface="Cambria Math" panose="02040503050406030204" pitchFamily="18" charset="0"/>
                            </a:rPr>
                            <m:t> ∙</m:t>
                          </m:r>
                          <m:d>
                            <m:dPr>
                              <m:begChr m:val="⟨"/>
                              <m:endChr m:val="⟩"/>
                              <m:ctrlPr>
                                <a:rPr lang="en-US" sz="1600" b="1" i="1">
                                  <a:solidFill>
                                    <a:srgbClr val="FFFF00"/>
                                  </a:solidFill>
                                  <a:latin typeface="Cambria Math" panose="02040503050406030204" pitchFamily="18" charset="0"/>
                                  <a:ea typeface="Cambria Math" panose="02040503050406030204" pitchFamily="18" charset="0"/>
                                </a:rPr>
                              </m:ctrlPr>
                            </m:dPr>
                            <m:e>
                              <m:sSub>
                                <m:sSubPr>
                                  <m:ctrlPr>
                                    <a:rPr lang="en-US" sz="1600" b="1" i="1">
                                      <a:solidFill>
                                        <a:srgbClr val="FFFF00"/>
                                      </a:solidFill>
                                      <a:latin typeface="Cambria Math" panose="02040503050406030204" pitchFamily="18" charset="0"/>
                                      <a:ea typeface="Cambria Math" panose="02040503050406030204" pitchFamily="18" charset="0"/>
                                    </a:rPr>
                                  </m:ctrlPr>
                                </m:sSubPr>
                                <m:e>
                                  <m:r>
                                    <a:rPr lang="en-US" sz="1600" b="1" i="1">
                                      <a:solidFill>
                                        <a:srgbClr val="FFFF00"/>
                                      </a:solidFill>
                                      <a:latin typeface="Cambria Math" panose="02040503050406030204" pitchFamily="18" charset="0"/>
                                      <a:ea typeface="Cambria Math" panose="02040503050406030204" pitchFamily="18" charset="0"/>
                                    </a:rPr>
                                    <m:t>𝑽</m:t>
                                  </m:r>
                                </m:e>
                                <m:sub>
                                  <m:r>
                                    <a:rPr lang="en-US" sz="1600" b="1" i="1">
                                      <a:solidFill>
                                        <a:srgbClr val="FFFF00"/>
                                      </a:solidFill>
                                      <a:latin typeface="Cambria Math" panose="02040503050406030204" pitchFamily="18" charset="0"/>
                                      <a:ea typeface="Cambria Math" panose="02040503050406030204" pitchFamily="18" charset="0"/>
                                    </a:rPr>
                                    <m:t>𝒐𝒖𝒕</m:t>
                                  </m:r>
                                  <m:r>
                                    <a:rPr lang="en-US" sz="1600" b="1" i="1">
                                      <a:solidFill>
                                        <a:srgbClr val="FFFF00"/>
                                      </a:solidFill>
                                      <a:latin typeface="Cambria Math" panose="02040503050406030204" pitchFamily="18" charset="0"/>
                                      <a:ea typeface="Cambria Math" panose="02040503050406030204" pitchFamily="18" charset="0"/>
                                    </a:rPr>
                                    <m:t>,</m:t>
                                  </m:r>
                                  <m:r>
                                    <a:rPr lang="en-US" sz="1600" b="1" i="1">
                                      <a:solidFill>
                                        <a:srgbClr val="FFFF00"/>
                                      </a:solidFill>
                                      <a:latin typeface="Cambria Math" panose="02040503050406030204" pitchFamily="18" charset="0"/>
                                      <a:ea typeface="Cambria Math" panose="02040503050406030204" pitchFamily="18" charset="0"/>
                                    </a:rPr>
                                    <m:t>𝒏</m:t>
                                  </m:r>
                                </m:sub>
                              </m:sSub>
                            </m:e>
                          </m:d>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𝟏𝟎</m:t>
                      </m:r>
                      <m:r>
                        <a:rPr lang="en-US" sz="1600" b="1" i="1">
                          <a:solidFill>
                            <a:srgbClr val="00B050"/>
                          </a:solidFill>
                          <a:latin typeface="Cambria Math" panose="02040503050406030204" pitchFamily="18" charset="0"/>
                          <a:ea typeface="Cambria Math" panose="02040503050406030204" pitchFamily="18" charset="0"/>
                        </a:rPr>
                        <m:t> </m:t>
                      </m:r>
                      <m:r>
                        <a:rPr lang="en-US" sz="1600" b="1" i="1">
                          <a:solidFill>
                            <a:srgbClr val="00B050"/>
                          </a:solidFill>
                          <a:latin typeface="Cambria Math" panose="02040503050406030204" pitchFamily="18" charset="0"/>
                          <a:ea typeface="Cambria Math" panose="02040503050406030204" pitchFamily="18" charset="0"/>
                        </a:rPr>
                        <m:t>𝒎𝑽</m:t>
                      </m:r>
                    </m:oMath>
                  </m:oMathPara>
                </a14:m>
                <a:endParaRPr lang="de-CH" sz="1600" b="1" dirty="0">
                  <a:solidFill>
                    <a:prstClr val="white"/>
                  </a:solidFill>
                </a:endParaRPr>
              </a:p>
            </p:txBody>
          </p:sp>
        </mc:Choice>
        <mc:Fallback xmlns="">
          <p:sp>
            <p:nvSpPr>
              <p:cNvPr id="11" name="TextBox 81">
                <a:extLst>
                  <a:ext uri="{FF2B5EF4-FFF2-40B4-BE49-F238E27FC236}">
                    <a16:creationId xmlns:a16="http://schemas.microsoft.com/office/drawing/2014/main" id="{91BE87E6-0D55-DA73-8881-5347B97F10F5}"/>
                  </a:ext>
                </a:extLst>
              </p:cNvPr>
              <p:cNvSpPr txBox="1">
                <a:spLocks noRot="1" noChangeAspect="1" noMove="1" noResize="1" noEditPoints="1" noAdjustHandles="1" noChangeArrowheads="1" noChangeShapeType="1" noTextEdit="1"/>
              </p:cNvSpPr>
              <p:nvPr/>
            </p:nvSpPr>
            <p:spPr>
              <a:xfrm>
                <a:off x="4301420" y="4801122"/>
                <a:ext cx="3084499" cy="275653"/>
              </a:xfrm>
              <a:prstGeom prst="rect">
                <a:avLst/>
              </a:prstGeom>
              <a:blipFill>
                <a:blip r:embed="rId10"/>
                <a:stretch>
                  <a:fillRect l="-988" r="-593" b="-8889"/>
                </a:stretch>
              </a:blipFill>
            </p:spPr>
            <p:txBody>
              <a:bodyPr/>
              <a:lstStyle/>
              <a:p>
                <a:r>
                  <a:rPr lang="it-CH">
                    <a:noFill/>
                  </a:rPr>
                  <a:t> </a:t>
                </a:r>
              </a:p>
            </p:txBody>
          </p:sp>
        </mc:Fallback>
      </mc:AlternateContent>
      <p:cxnSp>
        <p:nvCxnSpPr>
          <p:cNvPr id="12" name="Straight Arrow Connector 82">
            <a:extLst>
              <a:ext uri="{FF2B5EF4-FFF2-40B4-BE49-F238E27FC236}">
                <a16:creationId xmlns:a16="http://schemas.microsoft.com/office/drawing/2014/main" id="{6A2E48A4-9241-EDE8-7209-F92D5CE6A0F3}"/>
              </a:ext>
            </a:extLst>
          </p:cNvPr>
          <p:cNvCxnSpPr/>
          <p:nvPr/>
        </p:nvCxnSpPr>
        <p:spPr>
          <a:xfrm>
            <a:off x="5542373" y="5479703"/>
            <a:ext cx="37874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86">
            <a:extLst>
              <a:ext uri="{FF2B5EF4-FFF2-40B4-BE49-F238E27FC236}">
                <a16:creationId xmlns:a16="http://schemas.microsoft.com/office/drawing/2014/main" id="{9731F7DD-8BF5-BF5E-5E1F-7B0E42E5033E}"/>
              </a:ext>
            </a:extLst>
          </p:cNvPr>
          <p:cNvCxnSpPr/>
          <p:nvPr/>
        </p:nvCxnSpPr>
        <p:spPr>
          <a:xfrm>
            <a:off x="3407645" y="5489499"/>
            <a:ext cx="28800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27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3"/>
                                        </p:tgtEl>
                                        <p:attrNameLst>
                                          <p:attrName>style.visibility</p:attrName>
                                        </p:attrNameLst>
                                      </p:cBhvr>
                                      <p:to>
                                        <p:strVal val="visible"/>
                                      </p:to>
                                    </p:set>
                                    <p:animEffect transition="in" filter="fade">
                                      <p:cBhvr>
                                        <p:cTn id="19" dur="500"/>
                                        <p:tgtEl>
                                          <p:spTgt spid="3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500"/>
                                        <p:tgtEl>
                                          <p:spTgt spid="77"/>
                                        </p:tgtEl>
                                      </p:cBhvr>
                                    </p:animEffect>
                                  </p:childTnLst>
                                </p:cTn>
                              </p:par>
                              <p:par>
                                <p:cTn id="25" presetID="10" presetClass="entr" presetSubtype="0" fill="hold" nodeType="withEffect">
                                  <p:stCondLst>
                                    <p:cond delay="750"/>
                                  </p:stCondLst>
                                  <p:childTnLst>
                                    <p:set>
                                      <p:cBhvr>
                                        <p:cTn id="26" dur="1" fill="hold">
                                          <p:stCondLst>
                                            <p:cond delay="0"/>
                                          </p:stCondLst>
                                        </p:cTn>
                                        <p:tgtEl>
                                          <p:spTgt spid="295"/>
                                        </p:tgtEl>
                                        <p:attrNameLst>
                                          <p:attrName>style.visibility</p:attrName>
                                        </p:attrNameLst>
                                      </p:cBhvr>
                                      <p:to>
                                        <p:strVal val="visible"/>
                                      </p:to>
                                    </p:set>
                                    <p:animEffect transition="in" filter="fade">
                                      <p:cBhvr>
                                        <p:cTn id="27" dur="500"/>
                                        <p:tgtEl>
                                          <p:spTgt spid="295"/>
                                        </p:tgtEl>
                                      </p:cBhvr>
                                    </p:animEffect>
                                  </p:childTnLst>
                                </p:cTn>
                              </p:par>
                              <p:par>
                                <p:cTn id="28" presetID="10" presetClass="entr" presetSubtype="0" fill="hold" nodeType="withEffect">
                                  <p:stCondLst>
                                    <p:cond delay="750"/>
                                  </p:stCondLst>
                                  <p:childTnLst>
                                    <p:set>
                                      <p:cBhvr>
                                        <p:cTn id="29" dur="1" fill="hold">
                                          <p:stCondLst>
                                            <p:cond delay="0"/>
                                          </p:stCondLst>
                                        </p:cTn>
                                        <p:tgtEl>
                                          <p:spTgt spid="298"/>
                                        </p:tgtEl>
                                        <p:attrNameLst>
                                          <p:attrName>style.visibility</p:attrName>
                                        </p:attrNameLst>
                                      </p:cBhvr>
                                      <p:to>
                                        <p:strVal val="visible"/>
                                      </p:to>
                                    </p:set>
                                    <p:animEffect transition="in" filter="fade">
                                      <p:cBhvr>
                                        <p:cTn id="30" dur="500"/>
                                        <p:tgtEl>
                                          <p:spTgt spid="298"/>
                                        </p:tgtEl>
                                      </p:cBhvr>
                                    </p:animEffect>
                                  </p:childTnLst>
                                </p:cTn>
                              </p:par>
                              <p:par>
                                <p:cTn id="31" presetID="10" presetClass="entr" presetSubtype="0" fill="hold" nodeType="withEffect">
                                  <p:stCondLst>
                                    <p:cond delay="750"/>
                                  </p:stCondLst>
                                  <p:childTnLst>
                                    <p:set>
                                      <p:cBhvr>
                                        <p:cTn id="32" dur="1" fill="hold">
                                          <p:stCondLst>
                                            <p:cond delay="0"/>
                                          </p:stCondLst>
                                        </p:cTn>
                                        <p:tgtEl>
                                          <p:spTgt spid="301"/>
                                        </p:tgtEl>
                                        <p:attrNameLst>
                                          <p:attrName>style.visibility</p:attrName>
                                        </p:attrNameLst>
                                      </p:cBhvr>
                                      <p:to>
                                        <p:strVal val="visible"/>
                                      </p:to>
                                    </p:set>
                                    <p:animEffect transition="in" filter="fade">
                                      <p:cBhvr>
                                        <p:cTn id="33" dur="500"/>
                                        <p:tgtEl>
                                          <p:spTgt spid="301"/>
                                        </p:tgtEl>
                                      </p:cBhvr>
                                    </p:animEffect>
                                  </p:childTnLst>
                                </p:cTn>
                              </p:par>
                              <p:par>
                                <p:cTn id="34" presetID="10" presetClass="entr" presetSubtype="0" fill="hold" nodeType="withEffect">
                                  <p:stCondLst>
                                    <p:cond delay="750"/>
                                  </p:stCondLst>
                                  <p:childTnLst>
                                    <p:set>
                                      <p:cBhvr>
                                        <p:cTn id="35" dur="1" fill="hold">
                                          <p:stCondLst>
                                            <p:cond delay="0"/>
                                          </p:stCondLst>
                                        </p:cTn>
                                        <p:tgtEl>
                                          <p:spTgt spid="302"/>
                                        </p:tgtEl>
                                        <p:attrNameLst>
                                          <p:attrName>style.visibility</p:attrName>
                                        </p:attrNameLst>
                                      </p:cBhvr>
                                      <p:to>
                                        <p:strVal val="visible"/>
                                      </p:to>
                                    </p:set>
                                    <p:animEffect transition="in" filter="fade">
                                      <p:cBhvr>
                                        <p:cTn id="36" dur="500"/>
                                        <p:tgtEl>
                                          <p:spTgt spid="30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4"/>
                                        </p:tgtEl>
                                        <p:attrNameLst>
                                          <p:attrName>style.visibility</p:attrName>
                                        </p:attrNameLst>
                                      </p:cBhvr>
                                      <p:to>
                                        <p:strVal val="visible"/>
                                      </p:to>
                                    </p:set>
                                  </p:childTnLst>
                                </p:cTn>
                              </p:par>
                              <p:par>
                                <p:cTn id="41" presetID="10" presetClass="entr" presetSubtype="0" fill="hold" grpId="0" nodeType="withEffect">
                                  <p:stCondLst>
                                    <p:cond delay="750"/>
                                  </p:stCondLst>
                                  <p:childTnLst>
                                    <p:set>
                                      <p:cBhvr>
                                        <p:cTn id="42" dur="1" fill="hold">
                                          <p:stCondLst>
                                            <p:cond delay="0"/>
                                          </p:stCondLst>
                                        </p:cTn>
                                        <p:tgtEl>
                                          <p:spTgt spid="282"/>
                                        </p:tgtEl>
                                        <p:attrNameLst>
                                          <p:attrName>style.visibility</p:attrName>
                                        </p:attrNameLst>
                                      </p:cBhvr>
                                      <p:to>
                                        <p:strVal val="visible"/>
                                      </p:to>
                                    </p:set>
                                    <p:animEffect transition="in" filter="fade">
                                      <p:cBhvr>
                                        <p:cTn id="43" dur="500"/>
                                        <p:tgtEl>
                                          <p:spTgt spid="28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iterate type="lt">
                                    <p:tmAbs val="100"/>
                                  </p:iterate>
                                  <p:childTnLst>
                                    <p:set>
                                      <p:cBhvr>
                                        <p:cTn id="47" dur="1" fill="hold">
                                          <p:stCondLst>
                                            <p:cond delay="0"/>
                                          </p:stCondLst>
                                        </p:cTn>
                                        <p:tgtEl>
                                          <p:spTgt spid="293"/>
                                        </p:tgtEl>
                                        <p:attrNameLst>
                                          <p:attrName>style.visibility</p:attrName>
                                        </p:attrNameLst>
                                      </p:cBhvr>
                                      <p:to>
                                        <p:strVal val="visible"/>
                                      </p:to>
                                    </p:set>
                                  </p:childTnLst>
                                </p:cTn>
                              </p:par>
                            </p:childTnLst>
                          </p:cTn>
                        </p:par>
                        <p:par>
                          <p:cTn id="48" fill="hold">
                            <p:stCondLst>
                              <p:cond delay="1801"/>
                            </p:stCondLst>
                            <p:childTnLst>
                              <p:par>
                                <p:cTn id="49" presetID="1" presetClass="entr" presetSubtype="0" fill="hold" nodeType="afterEffect">
                                  <p:stCondLst>
                                    <p:cond delay="0"/>
                                  </p:stCondLst>
                                  <p:childTnLst>
                                    <p:set>
                                      <p:cBhvr>
                                        <p:cTn id="50" dur="1" fill="hold">
                                          <p:stCondLst>
                                            <p:cond delay="0"/>
                                          </p:stCondLst>
                                        </p:cTn>
                                        <p:tgtEl>
                                          <p:spTgt spid="344"/>
                                        </p:tgtEl>
                                        <p:attrNameLst>
                                          <p:attrName>style.visibility</p:attrName>
                                        </p:attrNameLst>
                                      </p:cBhvr>
                                      <p:to>
                                        <p:strVal val="visible"/>
                                      </p:to>
                                    </p:set>
                                  </p:childTnLst>
                                </p:cTn>
                              </p:par>
                            </p:childTnLst>
                          </p:cTn>
                        </p:par>
                        <p:par>
                          <p:cTn id="51" fill="hold">
                            <p:stCondLst>
                              <p:cond delay="1801"/>
                            </p:stCondLst>
                            <p:childTnLst>
                              <p:par>
                                <p:cTn id="52" presetID="1" presetClass="entr" presetSubtype="0" fill="hold" grpId="0" nodeType="afterEffect">
                                  <p:stCondLst>
                                    <p:cond delay="0"/>
                                  </p:stCondLst>
                                  <p:childTnLst>
                                    <p:set>
                                      <p:cBhvr>
                                        <p:cTn id="53" dur="1" fill="hold">
                                          <p:stCondLst>
                                            <p:cond delay="0"/>
                                          </p:stCondLst>
                                        </p:cTn>
                                        <p:tgtEl>
                                          <p:spTgt spid="292"/>
                                        </p:tgtEl>
                                        <p:attrNameLst>
                                          <p:attrName>style.visibility</p:attrName>
                                        </p:attrNameLst>
                                      </p:cBhvr>
                                      <p:to>
                                        <p:strVal val="visible"/>
                                      </p:to>
                                    </p:set>
                                  </p:childTnLst>
                                </p:cTn>
                              </p:par>
                            </p:childTnLst>
                          </p:cTn>
                        </p:par>
                        <p:par>
                          <p:cTn id="54" fill="hold">
                            <p:stCondLst>
                              <p:cond delay="1801"/>
                            </p:stCondLst>
                            <p:childTnLst>
                              <p:par>
                                <p:cTn id="55" presetID="1" presetClass="entr" presetSubtype="0" fill="hold" grpId="0" nodeType="afterEffect">
                                  <p:stCondLst>
                                    <p:cond delay="0"/>
                                  </p:stCondLst>
                                  <p:childTnLst>
                                    <p:set>
                                      <p:cBhvr>
                                        <p:cTn id="56" dur="1" fill="hold">
                                          <p:stCondLst>
                                            <p:cond delay="0"/>
                                          </p:stCondLst>
                                        </p:cTn>
                                        <p:tgtEl>
                                          <p:spTgt spid="289"/>
                                        </p:tgtEl>
                                        <p:attrNameLst>
                                          <p:attrName>style.visibility</p:attrName>
                                        </p:attrNameLst>
                                      </p:cBhvr>
                                      <p:to>
                                        <p:strVal val="visible"/>
                                      </p:to>
                                    </p:set>
                                  </p:childTnLst>
                                </p:cTn>
                              </p:par>
                            </p:childTnLst>
                          </p:cTn>
                        </p:par>
                        <p:par>
                          <p:cTn id="57" fill="hold">
                            <p:stCondLst>
                              <p:cond delay="1801"/>
                            </p:stCondLst>
                            <p:childTnLst>
                              <p:par>
                                <p:cTn id="58" presetID="1" presetClass="entr" presetSubtype="0" fill="hold" nodeType="afterEffect">
                                  <p:stCondLst>
                                    <p:cond delay="0"/>
                                  </p:stCondLst>
                                  <p:childTnLst>
                                    <p:set>
                                      <p:cBhvr>
                                        <p:cTn id="59" dur="1" fill="hold">
                                          <p:stCondLst>
                                            <p:cond delay="0"/>
                                          </p:stCondLst>
                                        </p:cTn>
                                        <p:tgtEl>
                                          <p:spTgt spid="28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6"/>
                                        </p:tgtEl>
                                        <p:attrNameLst>
                                          <p:attrName>style.visibility</p:attrName>
                                        </p:attrNameLst>
                                      </p:cBhvr>
                                      <p:to>
                                        <p:strVal val="visible"/>
                                      </p:to>
                                    </p:set>
                                    <p:animEffect transition="in" filter="fade">
                                      <p:cBhvr>
                                        <p:cTn id="64" dur="500"/>
                                        <p:tgtEl>
                                          <p:spTgt spid="306"/>
                                        </p:tgtEl>
                                      </p:cBhvr>
                                    </p:animEffect>
                                  </p:childTnLst>
                                </p:cTn>
                              </p:par>
                              <p:par>
                                <p:cTn id="65" presetID="10" presetClass="entr" presetSubtype="0" fill="hold" nodeType="withEffect">
                                  <p:stCondLst>
                                    <p:cond delay="0"/>
                                  </p:stCondLst>
                                  <p:childTnLst>
                                    <p:set>
                                      <p:cBhvr>
                                        <p:cTn id="66" dur="1" fill="hold">
                                          <p:stCondLst>
                                            <p:cond delay="0"/>
                                          </p:stCondLst>
                                        </p:cTn>
                                        <p:tgtEl>
                                          <p:spTgt spid="303"/>
                                        </p:tgtEl>
                                        <p:attrNameLst>
                                          <p:attrName>style.visibility</p:attrName>
                                        </p:attrNameLst>
                                      </p:cBhvr>
                                      <p:to>
                                        <p:strVal val="visible"/>
                                      </p:to>
                                    </p:set>
                                    <p:animEffect transition="in" filter="fade">
                                      <p:cBhvr>
                                        <p:cTn id="67" dur="500"/>
                                        <p:tgtEl>
                                          <p:spTgt spid="30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45"/>
                                        </p:tgtEl>
                                        <p:attrNameLst>
                                          <p:attrName>style.visibility</p:attrName>
                                        </p:attrNameLst>
                                      </p:cBhvr>
                                      <p:to>
                                        <p:strVal val="visible"/>
                                      </p:to>
                                    </p:set>
                                    <p:animEffect transition="in" filter="fade">
                                      <p:cBhvr>
                                        <p:cTn id="72" dur="500"/>
                                        <p:tgtEl>
                                          <p:spTgt spid="3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fade">
                                      <p:cBhvr>
                                        <p:cTn id="75" dur="500"/>
                                        <p:tgtEl>
                                          <p:spTgt spid="8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500"/>
                                        <p:tgtEl>
                                          <p:spTgt spid="64"/>
                                        </p:tgtEl>
                                      </p:cBhvr>
                                    </p:animEffect>
                                  </p:childTnLst>
                                </p:cTn>
                              </p:par>
                              <p:par>
                                <p:cTn id="81" presetID="14" presetClass="entr" presetSubtype="10" fill="hold" grpId="0" nodeType="withEffect">
                                  <p:stCondLst>
                                    <p:cond delay="500"/>
                                  </p:stCondLst>
                                  <p:childTnLst>
                                    <p:set>
                                      <p:cBhvr>
                                        <p:cTn id="82" dur="1" fill="hold">
                                          <p:stCondLst>
                                            <p:cond delay="0"/>
                                          </p:stCondLst>
                                        </p:cTn>
                                        <p:tgtEl>
                                          <p:spTgt spid="48"/>
                                        </p:tgtEl>
                                        <p:attrNameLst>
                                          <p:attrName>style.visibility</p:attrName>
                                        </p:attrNameLst>
                                      </p:cBhvr>
                                      <p:to>
                                        <p:strVal val="visible"/>
                                      </p:to>
                                    </p:set>
                                    <p:animEffect transition="in" filter="randombar(horizontal)">
                                      <p:cBhvr>
                                        <p:cTn id="83" dur="500"/>
                                        <p:tgtEl>
                                          <p:spTgt spid="48"/>
                                        </p:tgtEl>
                                      </p:cBhvr>
                                    </p:animEffect>
                                  </p:childTnLst>
                                </p:cTn>
                              </p:par>
                              <p:par>
                                <p:cTn id="84" presetID="14" presetClass="entr" presetSubtype="10" fill="hold" grpId="0" nodeType="withEffect">
                                  <p:stCondLst>
                                    <p:cond delay="500"/>
                                  </p:stCondLst>
                                  <p:childTnLst>
                                    <p:set>
                                      <p:cBhvr>
                                        <p:cTn id="85" dur="1" fill="hold">
                                          <p:stCondLst>
                                            <p:cond delay="0"/>
                                          </p:stCondLst>
                                        </p:cTn>
                                        <p:tgtEl>
                                          <p:spTgt spid="314"/>
                                        </p:tgtEl>
                                        <p:attrNameLst>
                                          <p:attrName>style.visibility</p:attrName>
                                        </p:attrNameLst>
                                      </p:cBhvr>
                                      <p:to>
                                        <p:strVal val="visible"/>
                                      </p:to>
                                    </p:set>
                                    <p:animEffect transition="in" filter="randombar(horizontal)">
                                      <p:cBhvr>
                                        <p:cTn id="86" dur="500"/>
                                        <p:tgtEl>
                                          <p:spTgt spid="31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46"/>
                                        </p:tgtEl>
                                        <p:attrNameLst>
                                          <p:attrName>style.visibility</p:attrName>
                                        </p:attrNameLst>
                                      </p:cBhvr>
                                      <p:to>
                                        <p:strVal val="visible"/>
                                      </p:to>
                                    </p:set>
                                    <p:animEffect transition="in" filter="fade">
                                      <p:cBhvr>
                                        <p:cTn id="91" dur="500"/>
                                        <p:tgtEl>
                                          <p:spTgt spid="34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37"/>
                                        </p:tgtEl>
                                        <p:attrNameLst>
                                          <p:attrName>style.visibility</p:attrName>
                                        </p:attrNameLst>
                                      </p:cBhvr>
                                      <p:to>
                                        <p:strVal val="visible"/>
                                      </p:to>
                                    </p:set>
                                    <p:animEffect transition="in" filter="fade">
                                      <p:cBhvr>
                                        <p:cTn id="94" dur="500"/>
                                        <p:tgtEl>
                                          <p:spTgt spid="3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38"/>
                                        </p:tgtEl>
                                        <p:attrNameLst>
                                          <p:attrName>style.visibility</p:attrName>
                                        </p:attrNameLst>
                                      </p:cBhvr>
                                      <p:to>
                                        <p:strVal val="visible"/>
                                      </p:to>
                                    </p:set>
                                    <p:animEffect transition="in" filter="fade">
                                      <p:cBhvr>
                                        <p:cTn id="99" dur="500"/>
                                        <p:tgtEl>
                                          <p:spTgt spid="3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fade">
                                      <p:cBhvr>
                                        <p:cTn id="104" dur="500"/>
                                        <p:tgtEl>
                                          <p:spTgt spid="2"/>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500"/>
                                        <p:tgtEl>
                                          <p:spTgt spid="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par>
                                <p:cTn id="115" presetID="10" presetClass="entr" presetSubtype="0" fill="hold" grpId="0" nodeType="withEffect">
                                  <p:stCondLst>
                                    <p:cond delay="50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500"/>
                                        <p:tgtEl>
                                          <p:spTgt spid="1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
                                        </p:tgtEl>
                                        <p:attrNameLst>
                                          <p:attrName>style.visibility</p:attrName>
                                        </p:attrNameLst>
                                      </p:cBhvr>
                                      <p:to>
                                        <p:strVal val="visible"/>
                                      </p:to>
                                    </p:set>
                                    <p:animEffect transition="in" filter="fade">
                                      <p:cBhvr>
                                        <p:cTn id="122" dur="500"/>
                                        <p:tgtEl>
                                          <p:spTgt spid="6"/>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500"/>
                                        <p:tgtEl>
                                          <p:spTgt spid="1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fade">
                                      <p:cBhvr>
                                        <p:cTn id="135" dur="500"/>
                                        <p:tgtEl>
                                          <p:spTgt spid="12"/>
                                        </p:tgtEl>
                                      </p:cBhvr>
                                    </p:animEffect>
                                  </p:childTnLst>
                                </p:cTn>
                              </p:par>
                              <p:par>
                                <p:cTn id="136" presetID="10" presetClass="entr" presetSubtype="0" fill="hold" grpId="0" nodeType="withEffect">
                                  <p:stCondLst>
                                    <p:cond delay="500"/>
                                  </p:stCondLst>
                                  <p:childTnLst>
                                    <p:set>
                                      <p:cBhvr>
                                        <p:cTn id="137" dur="1" fill="hold">
                                          <p:stCondLst>
                                            <p:cond delay="0"/>
                                          </p:stCondLst>
                                        </p:cTn>
                                        <p:tgtEl>
                                          <p:spTgt spid="9"/>
                                        </p:tgtEl>
                                        <p:attrNameLst>
                                          <p:attrName>style.visibility</p:attrName>
                                        </p:attrNameLst>
                                      </p:cBhvr>
                                      <p:to>
                                        <p:strVal val="visible"/>
                                      </p:to>
                                    </p:set>
                                    <p:animEffect transition="in" filter="fade">
                                      <p:cBhvr>
                                        <p:cTn id="138" dur="500"/>
                                        <p:tgtEl>
                                          <p:spTgt spid="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0"/>
                                        </p:tgtEl>
                                        <p:attrNameLst>
                                          <p:attrName>style.visibility</p:attrName>
                                        </p:attrNameLst>
                                      </p:cBhvr>
                                      <p:to>
                                        <p:strVal val="visible"/>
                                      </p:to>
                                    </p:set>
                                    <p:animEffect transition="in" filter="fade">
                                      <p:cBhvr>
                                        <p:cTn id="1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p:bldP spid="289" grpId="0"/>
      <p:bldP spid="292" grpId="0"/>
      <p:bldP spid="293" grpId="0"/>
      <p:bldP spid="306" grpId="0"/>
      <p:bldP spid="48" grpId="0" animBg="1"/>
      <p:bldP spid="314" grpId="0"/>
      <p:bldP spid="318" grpId="0"/>
      <p:bldP spid="319" grpId="0"/>
      <p:bldP spid="337" grpId="0"/>
      <p:bldP spid="338" grpId="0"/>
      <p:bldP spid="87" grpId="0"/>
      <p:bldP spid="4" grpId="0"/>
      <p:bldP spid="2" grpId="0"/>
      <p:bldP spid="5" grpId="0"/>
      <p:bldP spid="6"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3">
            <a:extLst>
              <a:ext uri="{FF2B5EF4-FFF2-40B4-BE49-F238E27FC236}">
                <a16:creationId xmlns:a16="http://schemas.microsoft.com/office/drawing/2014/main" id="{7F09A4F1-135A-B607-1173-2478D3AC8731}"/>
              </a:ext>
            </a:extLst>
          </p:cNvPr>
          <p:cNvSpPr txBox="1">
            <a:spLocks/>
          </p:cNvSpPr>
          <p:nvPr/>
        </p:nvSpPr>
        <p:spPr>
          <a:xfrm>
            <a:off x="11120919" y="6624000"/>
            <a:ext cx="765757" cy="196851"/>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1100" kern="1200" smtClean="0">
                <a:solidFill>
                  <a:schemeClr val="tx1"/>
                </a:solidFill>
                <a:latin typeface="+mn-lt"/>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chemeClr val="bg1"/>
                </a:solidFill>
                <a:effectLst/>
                <a:uLnTx/>
                <a:uFillTx/>
                <a:latin typeface="Calibri"/>
              </a:rPr>
              <a:t>Page </a:t>
            </a:r>
            <a:fld id="{EBC07571-3134-BB4B-B83F-1A9FE18D34F3}" type="slidenum">
              <a:rPr kumimoji="0" lang="de-DE" sz="1100" b="0" i="0" u="none" strike="noStrike" kern="1200" cap="none" spc="0" normalizeH="0" baseline="0" noProof="0" smtClean="0">
                <a:ln>
                  <a:noFill/>
                </a:ln>
                <a:solidFill>
                  <a:schemeClr val="bg1"/>
                </a:solidFill>
                <a:effectLst/>
                <a:uLnTx/>
                <a:uFillTx/>
                <a:latin typeface="Calibri"/>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de-DE" sz="1100" b="0" i="0" u="none" strike="noStrike" kern="1200" cap="none" spc="0" normalizeH="0" baseline="0" noProof="0" dirty="0">
              <a:ln>
                <a:noFill/>
              </a:ln>
              <a:solidFill>
                <a:schemeClr val="bg1"/>
              </a:solidFill>
              <a:effectLst/>
              <a:uLnTx/>
              <a:uFillTx/>
              <a:latin typeface="Calibri"/>
            </a:endParaRPr>
          </a:p>
        </p:txBody>
      </p:sp>
      <p:sp>
        <p:nvSpPr>
          <p:cNvPr id="3" name="TextBox 26">
            <a:extLst>
              <a:ext uri="{FF2B5EF4-FFF2-40B4-BE49-F238E27FC236}">
                <a16:creationId xmlns:a16="http://schemas.microsoft.com/office/drawing/2014/main" id="{0DB5263A-4D2A-10A3-C03C-A52EF7ADBFAF}"/>
              </a:ext>
            </a:extLst>
          </p:cNvPr>
          <p:cNvSpPr txBox="1"/>
          <p:nvPr/>
        </p:nvSpPr>
        <p:spPr>
          <a:xfrm>
            <a:off x="185919" y="189000"/>
            <a:ext cx="5984999"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white"/>
                </a:solidFill>
                <a:latin typeface="Comic Sans MS" panose="030F0702030302020204" pitchFamily="66" charset="0"/>
              </a:rPr>
              <a:t>How do we make the readout electronics?</a:t>
            </a:r>
            <a:endParaRPr lang="de-CH" sz="2000" b="1" dirty="0">
              <a:solidFill>
                <a:prstClr val="white"/>
              </a:solidFill>
              <a:latin typeface="Comic Sans MS" panose="030F0702030302020204" pitchFamily="66" charset="0"/>
            </a:endParaRPr>
          </a:p>
        </p:txBody>
      </p:sp>
      <p:grpSp>
        <p:nvGrpSpPr>
          <p:cNvPr id="4" name="Group 341">
            <a:extLst>
              <a:ext uri="{FF2B5EF4-FFF2-40B4-BE49-F238E27FC236}">
                <a16:creationId xmlns:a16="http://schemas.microsoft.com/office/drawing/2014/main" id="{C49CB8ED-0BF4-0612-71AA-9F00FAECD113}"/>
              </a:ext>
            </a:extLst>
          </p:cNvPr>
          <p:cNvGrpSpPr/>
          <p:nvPr/>
        </p:nvGrpSpPr>
        <p:grpSpPr>
          <a:xfrm>
            <a:off x="1055506" y="2681963"/>
            <a:ext cx="1138238" cy="747037"/>
            <a:chOff x="610208" y="2460375"/>
            <a:chExt cx="1138238" cy="747037"/>
          </a:xfrm>
        </p:grpSpPr>
        <p:cxnSp>
          <p:nvCxnSpPr>
            <p:cNvPr id="5" name="Connettore 1 57">
              <a:extLst>
                <a:ext uri="{FF2B5EF4-FFF2-40B4-BE49-F238E27FC236}">
                  <a16:creationId xmlns:a16="http://schemas.microsoft.com/office/drawing/2014/main" id="{2062C6CE-4664-E752-72AE-476E579C4E91}"/>
                </a:ext>
              </a:extLst>
            </p:cNvPr>
            <p:cNvCxnSpPr/>
            <p:nvPr/>
          </p:nvCxnSpPr>
          <p:spPr>
            <a:xfrm flipV="1">
              <a:off x="743173" y="2460375"/>
              <a:ext cx="1" cy="4320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CasellaDiTesto 140">
              <a:extLst>
                <a:ext uri="{FF2B5EF4-FFF2-40B4-BE49-F238E27FC236}">
                  <a16:creationId xmlns:a16="http://schemas.microsoft.com/office/drawing/2014/main" id="{8F66EF8B-6803-6A11-74DF-C124213D898C}"/>
                </a:ext>
              </a:extLst>
            </p:cNvPr>
            <p:cNvSpPr txBox="1">
              <a:spLocks noChangeArrowheads="1"/>
            </p:cNvSpPr>
            <p:nvPr/>
          </p:nvSpPr>
          <p:spPr bwMode="auto">
            <a:xfrm>
              <a:off x="610208" y="2837524"/>
              <a:ext cx="1138238"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0000"/>
                  </a:solidFill>
                  <a:latin typeface="Comic Sans MS" panose="030F0702030302020204" pitchFamily="66" charset="0"/>
                </a:rPr>
                <a:t>Q·</a:t>
              </a:r>
              <a:r>
                <a:rPr lang="el-GR" altLang="it-IT" sz="1800" b="1" dirty="0">
                  <a:solidFill>
                    <a:srgbClr val="FF0000"/>
                  </a:solidFill>
                  <a:latin typeface="Comic Sans MS" panose="030F0702030302020204" pitchFamily="66" charset="0"/>
                </a:rPr>
                <a:t>δ</a:t>
              </a:r>
              <a:r>
                <a:rPr lang="en-US" altLang="it-IT" sz="1800" b="1" dirty="0">
                  <a:solidFill>
                    <a:srgbClr val="FF0000"/>
                  </a:solidFill>
                  <a:latin typeface="Comic Sans MS" panose="030F0702030302020204" pitchFamily="66" charset="0"/>
                </a:rPr>
                <a:t>(t)</a:t>
              </a:r>
              <a:endParaRPr lang="it-IT" altLang="it-IT" sz="1800" b="1" dirty="0">
                <a:solidFill>
                  <a:srgbClr val="FF0000"/>
                </a:solidFill>
                <a:latin typeface="Comic Sans MS" panose="030F0702030302020204" pitchFamily="66" charset="0"/>
              </a:endParaRPr>
            </a:p>
          </p:txBody>
        </p:sp>
      </p:grpSp>
      <p:grpSp>
        <p:nvGrpSpPr>
          <p:cNvPr id="7" name="Group 342">
            <a:extLst>
              <a:ext uri="{FF2B5EF4-FFF2-40B4-BE49-F238E27FC236}">
                <a16:creationId xmlns:a16="http://schemas.microsoft.com/office/drawing/2014/main" id="{530CCBCA-26B0-2BE7-F764-A2864863C9D2}"/>
              </a:ext>
            </a:extLst>
          </p:cNvPr>
          <p:cNvGrpSpPr/>
          <p:nvPr/>
        </p:nvGrpSpPr>
        <p:grpSpPr>
          <a:xfrm>
            <a:off x="1245027" y="745382"/>
            <a:ext cx="2158724" cy="2247376"/>
            <a:chOff x="799729" y="523795"/>
            <a:chExt cx="2158724" cy="2247376"/>
          </a:xfrm>
        </p:grpSpPr>
        <p:sp>
          <p:nvSpPr>
            <p:cNvPr id="8" name="Triangolo isoscele 3">
              <a:extLst>
                <a:ext uri="{FF2B5EF4-FFF2-40B4-BE49-F238E27FC236}">
                  <a16:creationId xmlns:a16="http://schemas.microsoft.com/office/drawing/2014/main" id="{F1180B55-CA29-74AC-4A18-D7839C6B0436}"/>
                </a:ext>
              </a:extLst>
            </p:cNvPr>
            <p:cNvSpPr/>
            <p:nvPr/>
          </p:nvSpPr>
          <p:spPr>
            <a:xfrm rot="5400000">
              <a:off x="1646641" y="1871660"/>
              <a:ext cx="576000" cy="5040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600">
                <a:solidFill>
                  <a:prstClr val="white"/>
                </a:solidFill>
                <a:latin typeface="Calibri"/>
              </a:endParaRPr>
            </a:p>
          </p:txBody>
        </p:sp>
        <p:sp>
          <p:nvSpPr>
            <p:cNvPr id="9" name="Ovale 4">
              <a:extLst>
                <a:ext uri="{FF2B5EF4-FFF2-40B4-BE49-F238E27FC236}">
                  <a16:creationId xmlns:a16="http://schemas.microsoft.com/office/drawing/2014/main" id="{2F5A8553-9F14-BB1A-59F7-FAB82508B1F8}"/>
                </a:ext>
              </a:extLst>
            </p:cNvPr>
            <p:cNvSpPr/>
            <p:nvPr/>
          </p:nvSpPr>
          <p:spPr>
            <a:xfrm>
              <a:off x="2201990" y="2054586"/>
              <a:ext cx="144463" cy="1444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600">
                <a:solidFill>
                  <a:prstClr val="white"/>
                </a:solidFill>
                <a:latin typeface="Calibri"/>
              </a:endParaRPr>
            </a:p>
          </p:txBody>
        </p:sp>
        <p:cxnSp>
          <p:nvCxnSpPr>
            <p:cNvPr id="10" name="Connettore 1 5">
              <a:extLst>
                <a:ext uri="{FF2B5EF4-FFF2-40B4-BE49-F238E27FC236}">
                  <a16:creationId xmlns:a16="http://schemas.microsoft.com/office/drawing/2014/main" id="{47FE8C73-7734-F69E-CF7E-20AD50A18A47}"/>
                </a:ext>
              </a:extLst>
            </p:cNvPr>
            <p:cNvCxnSpPr/>
            <p:nvPr/>
          </p:nvCxnSpPr>
          <p:spPr>
            <a:xfrm flipH="1">
              <a:off x="799729" y="2126816"/>
              <a:ext cx="8799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ttore 1 20">
              <a:extLst>
                <a:ext uri="{FF2B5EF4-FFF2-40B4-BE49-F238E27FC236}">
                  <a16:creationId xmlns:a16="http://schemas.microsoft.com/office/drawing/2014/main" id="{EB6099FE-0EA3-3A95-076A-CE41CAB2809D}"/>
                </a:ext>
              </a:extLst>
            </p:cNvPr>
            <p:cNvCxnSpPr/>
            <p:nvPr/>
          </p:nvCxnSpPr>
          <p:spPr>
            <a:xfrm flipH="1" flipV="1">
              <a:off x="1380639" y="1670610"/>
              <a:ext cx="4683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1 21">
              <a:extLst>
                <a:ext uri="{FF2B5EF4-FFF2-40B4-BE49-F238E27FC236}">
                  <a16:creationId xmlns:a16="http://schemas.microsoft.com/office/drawing/2014/main" id="{D06908B1-39AF-AC08-07D7-7334A9520467}"/>
                </a:ext>
              </a:extLst>
            </p:cNvPr>
            <p:cNvCxnSpPr/>
            <p:nvPr/>
          </p:nvCxnSpPr>
          <p:spPr>
            <a:xfrm flipV="1">
              <a:off x="1372911" y="1128656"/>
              <a:ext cx="0" cy="9981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ttore 1 34">
              <a:extLst>
                <a:ext uri="{FF2B5EF4-FFF2-40B4-BE49-F238E27FC236}">
                  <a16:creationId xmlns:a16="http://schemas.microsoft.com/office/drawing/2014/main" id="{508AE90F-7D04-85A8-77A4-8098222B66AC}"/>
                </a:ext>
              </a:extLst>
            </p:cNvPr>
            <p:cNvCxnSpPr/>
            <p:nvPr/>
          </p:nvCxnSpPr>
          <p:spPr>
            <a:xfrm flipH="1" flipV="1">
              <a:off x="2137845" y="1668206"/>
              <a:ext cx="3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ttore 1 36">
              <a:extLst>
                <a:ext uri="{FF2B5EF4-FFF2-40B4-BE49-F238E27FC236}">
                  <a16:creationId xmlns:a16="http://schemas.microsoft.com/office/drawing/2014/main" id="{A541694D-D358-CE8D-61D6-EB69531C3D28}"/>
                </a:ext>
              </a:extLst>
            </p:cNvPr>
            <p:cNvCxnSpPr/>
            <p:nvPr/>
          </p:nvCxnSpPr>
          <p:spPr>
            <a:xfrm flipH="1">
              <a:off x="1846570" y="1510274"/>
              <a:ext cx="249222" cy="1627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ttore 1 49">
              <a:extLst>
                <a:ext uri="{FF2B5EF4-FFF2-40B4-BE49-F238E27FC236}">
                  <a16:creationId xmlns:a16="http://schemas.microsoft.com/office/drawing/2014/main" id="{DFF2C97B-1060-4FCC-786C-58EDE357D0DC}"/>
                </a:ext>
              </a:extLst>
            </p:cNvPr>
            <p:cNvCxnSpPr/>
            <p:nvPr/>
          </p:nvCxnSpPr>
          <p:spPr>
            <a:xfrm flipH="1">
              <a:off x="1372911" y="1128656"/>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ttore 1 51">
              <a:extLst>
                <a:ext uri="{FF2B5EF4-FFF2-40B4-BE49-F238E27FC236}">
                  <a16:creationId xmlns:a16="http://schemas.microsoft.com/office/drawing/2014/main" id="{D103B64C-6B3F-14DC-5D0C-1EF9E0208BA9}"/>
                </a:ext>
              </a:extLst>
            </p:cNvPr>
            <p:cNvCxnSpPr/>
            <p:nvPr/>
          </p:nvCxnSpPr>
          <p:spPr>
            <a:xfrm rot="10800000">
              <a:off x="1892023" y="1000798"/>
              <a:ext cx="0"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ttore 1 52">
              <a:extLst>
                <a:ext uri="{FF2B5EF4-FFF2-40B4-BE49-F238E27FC236}">
                  <a16:creationId xmlns:a16="http://schemas.microsoft.com/office/drawing/2014/main" id="{238895AF-CE18-66CF-9DB1-3834E3C90456}"/>
                </a:ext>
              </a:extLst>
            </p:cNvPr>
            <p:cNvCxnSpPr/>
            <p:nvPr/>
          </p:nvCxnSpPr>
          <p:spPr>
            <a:xfrm rot="10800000">
              <a:off x="1974573" y="1000798"/>
              <a:ext cx="0"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ttore 1 56">
              <a:extLst>
                <a:ext uri="{FF2B5EF4-FFF2-40B4-BE49-F238E27FC236}">
                  <a16:creationId xmlns:a16="http://schemas.microsoft.com/office/drawing/2014/main" id="{D0665C0E-8FBA-811E-149F-8B5AA9B39373}"/>
                </a:ext>
              </a:extLst>
            </p:cNvPr>
            <p:cNvCxnSpPr/>
            <p:nvPr/>
          </p:nvCxnSpPr>
          <p:spPr>
            <a:xfrm flipH="1">
              <a:off x="1990619" y="1128656"/>
              <a:ext cx="46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40">
              <a:extLst>
                <a:ext uri="{FF2B5EF4-FFF2-40B4-BE49-F238E27FC236}">
                  <a16:creationId xmlns:a16="http://schemas.microsoft.com/office/drawing/2014/main" id="{0E22D825-D411-F325-C6A5-8F9ED68AE7DB}"/>
                </a:ext>
              </a:extLst>
            </p:cNvPr>
            <p:cNvSpPr txBox="1">
              <a:spLocks noChangeArrowheads="1"/>
            </p:cNvSpPr>
            <p:nvPr/>
          </p:nvSpPr>
          <p:spPr bwMode="auto">
            <a:xfrm>
              <a:off x="1185326" y="2401839"/>
              <a:ext cx="144979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err="1">
                  <a:solidFill>
                    <a:prstClr val="white"/>
                  </a:solidFill>
                  <a:latin typeface="Comic Sans MS" panose="030F0702030302020204" pitchFamily="66" charset="0"/>
                </a:rPr>
                <a:t>Ch</a:t>
              </a:r>
              <a:r>
                <a:rPr lang="it-IT" altLang="it-IT" sz="1800" b="1" dirty="0">
                  <a:solidFill>
                    <a:prstClr val="white"/>
                  </a:solidFill>
                  <a:latin typeface="Comic Sans MS" panose="030F0702030302020204" pitchFamily="66" charset="0"/>
                </a:rPr>
                <a:t>. </a:t>
              </a:r>
              <a:r>
                <a:rPr lang="it-IT" altLang="it-IT" sz="1800" b="1" dirty="0" err="1">
                  <a:solidFill>
                    <a:prstClr val="white"/>
                  </a:solidFill>
                  <a:latin typeface="Comic Sans MS" panose="030F0702030302020204" pitchFamily="66" charset="0"/>
                </a:rPr>
                <a:t>Amp</a:t>
              </a:r>
              <a:r>
                <a:rPr lang="it-IT" altLang="it-IT" sz="1800" b="1" dirty="0">
                  <a:solidFill>
                    <a:prstClr val="white"/>
                  </a:solidFill>
                  <a:latin typeface="Comic Sans MS" panose="030F0702030302020204" pitchFamily="66" charset="0"/>
                </a:rPr>
                <a:t>.</a:t>
              </a:r>
            </a:p>
          </p:txBody>
        </p:sp>
        <p:sp>
          <p:nvSpPr>
            <p:cNvPr id="20" name="Rettangolo 76">
              <a:extLst>
                <a:ext uri="{FF2B5EF4-FFF2-40B4-BE49-F238E27FC236}">
                  <a16:creationId xmlns:a16="http://schemas.microsoft.com/office/drawing/2014/main" id="{70EB27F4-E5EF-1ADB-146F-2493E0E20BEC}"/>
                </a:ext>
              </a:extLst>
            </p:cNvPr>
            <p:cNvSpPr/>
            <p:nvPr/>
          </p:nvSpPr>
          <p:spPr>
            <a:xfrm>
              <a:off x="1892022" y="523795"/>
              <a:ext cx="715260" cy="369332"/>
            </a:xfrm>
            <a:prstGeom prst="rect">
              <a:avLst/>
            </a:prstGeom>
            <a:ln>
              <a:noFill/>
            </a:ln>
          </p:spPr>
          <p:txBody>
            <a:bodyPr wrap="none">
              <a:spAutoFit/>
            </a:bodyPr>
            <a:lstStyle/>
            <a:p>
              <a:pPr>
                <a:defRPr/>
              </a:pPr>
              <a:r>
                <a:rPr lang="en-US" sz="1800" b="1" dirty="0" err="1">
                  <a:solidFill>
                    <a:prstClr val="white"/>
                  </a:solidFill>
                  <a:latin typeface="Comic Sans MS" panose="030F0702030302020204" pitchFamily="66" charset="0"/>
                </a:rPr>
                <a:t>C</a:t>
              </a:r>
              <a:r>
                <a:rPr lang="en-US" sz="1800" b="1" baseline="-25000" dirty="0" err="1">
                  <a:solidFill>
                    <a:prstClr val="white"/>
                  </a:solidFill>
                  <a:latin typeface="Comic Sans MS" panose="030F0702030302020204" pitchFamily="66" charset="0"/>
                </a:rPr>
                <a:t>f,pre</a:t>
              </a:r>
              <a:endParaRPr lang="it-IT" sz="1800" b="1" dirty="0">
                <a:solidFill>
                  <a:prstClr val="white"/>
                </a:solidFill>
                <a:latin typeface="Comic Sans MS" panose="030F0702030302020204" pitchFamily="66" charset="0"/>
              </a:endParaRPr>
            </a:p>
          </p:txBody>
        </p:sp>
        <p:cxnSp>
          <p:nvCxnSpPr>
            <p:cNvPr id="21" name="Connettore 1 21">
              <a:extLst>
                <a:ext uri="{FF2B5EF4-FFF2-40B4-BE49-F238E27FC236}">
                  <a16:creationId xmlns:a16="http://schemas.microsoft.com/office/drawing/2014/main" id="{7089525A-3D9D-1527-D11C-E7E81BEFC20A}"/>
                </a:ext>
              </a:extLst>
            </p:cNvPr>
            <p:cNvCxnSpPr/>
            <p:nvPr/>
          </p:nvCxnSpPr>
          <p:spPr>
            <a:xfrm flipV="1">
              <a:off x="2458619" y="1128656"/>
              <a:ext cx="0" cy="9981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5">
              <a:extLst>
                <a:ext uri="{FF2B5EF4-FFF2-40B4-BE49-F238E27FC236}">
                  <a16:creationId xmlns:a16="http://schemas.microsoft.com/office/drawing/2014/main" id="{1005FF25-BF91-1C0B-B649-A2BF66E16027}"/>
                </a:ext>
              </a:extLst>
            </p:cNvPr>
            <p:cNvCxnSpPr/>
            <p:nvPr/>
          </p:nvCxnSpPr>
          <p:spPr>
            <a:xfrm rot="5400000">
              <a:off x="2652453" y="1822990"/>
              <a:ext cx="0" cy="612000"/>
            </a:xfrm>
            <a:prstGeom prst="line">
              <a:avLst/>
            </a:prstGeom>
            <a:ln w="1905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CasellaDiTesto 140">
                <a:extLst>
                  <a:ext uri="{FF2B5EF4-FFF2-40B4-BE49-F238E27FC236}">
                    <a16:creationId xmlns:a16="http://schemas.microsoft.com/office/drawing/2014/main" id="{673FBE07-F8C1-D7CF-CE8E-DB690CA6DE21}"/>
                  </a:ext>
                </a:extLst>
              </p:cNvPr>
              <p:cNvSpPr txBox="1">
                <a:spLocks noChangeArrowheads="1"/>
              </p:cNvSpPr>
              <p:nvPr/>
            </p:nvSpPr>
            <p:spPr bwMode="auto">
              <a:xfrm>
                <a:off x="2973379" y="1824128"/>
                <a:ext cx="1826330" cy="604909"/>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0000"/>
                    </a:solidFill>
                    <a:latin typeface="Comic Sans MS" panose="030F0702030302020204" pitchFamily="66" charset="0"/>
                  </a:rPr>
                  <a:t>V</a:t>
                </a:r>
                <a:r>
                  <a:rPr lang="it-IT" altLang="it-IT" sz="1800" b="1" baseline="-25000" dirty="0" err="1">
                    <a:solidFill>
                      <a:srgbClr val="FF0000"/>
                    </a:solidFill>
                    <a:latin typeface="Comic Sans MS" panose="030F0702030302020204" pitchFamily="66" charset="0"/>
                  </a:rPr>
                  <a:t>out</a:t>
                </a:r>
                <a:r>
                  <a:rPr lang="it-IT" altLang="it-IT" sz="1800" b="1" baseline="-25000" dirty="0">
                    <a:solidFill>
                      <a:srgbClr val="FF0000"/>
                    </a:solidFill>
                    <a:latin typeface="Comic Sans MS" panose="030F0702030302020204" pitchFamily="66" charset="0"/>
                  </a:rPr>
                  <a:t> </a:t>
                </a:r>
                <a:r>
                  <a:rPr lang="it-IT" altLang="it-IT" sz="1800" b="1" dirty="0">
                    <a:solidFill>
                      <a:srgbClr val="FF0000"/>
                    </a:solidFill>
                    <a:latin typeface="Comic Sans MS" panose="030F0702030302020204" pitchFamily="66" charset="0"/>
                  </a:rPr>
                  <a:t>= - </a:t>
                </a:r>
                <a14:m>
                  <m:oMath xmlns:m="http://schemas.openxmlformats.org/officeDocument/2006/math">
                    <m:box>
                      <m:boxPr>
                        <m:ctrlPr>
                          <a:rPr lang="it-IT" altLang="it-IT" sz="1800" b="1" i="1">
                            <a:solidFill>
                              <a:srgbClr val="FF0000"/>
                            </a:solidFill>
                            <a:latin typeface="Cambria Math" panose="02040503050406030204" pitchFamily="18" charset="0"/>
                          </a:rPr>
                        </m:ctrlPr>
                      </m:boxPr>
                      <m:e>
                        <m:f>
                          <m:fPr>
                            <m:ctrlPr>
                              <a:rPr lang="it-IT" altLang="it-IT" sz="1800" b="1" i="1">
                                <a:solidFill>
                                  <a:srgbClr val="FF0000"/>
                                </a:solidFill>
                                <a:latin typeface="Cambria Math" panose="02040503050406030204" pitchFamily="18" charset="0"/>
                              </a:rPr>
                            </m:ctrlPr>
                          </m:fPr>
                          <m:num>
                            <m:r>
                              <m:rPr>
                                <m:nor/>
                              </m:rPr>
                              <a:rPr lang="en-US" sz="1800" b="1" i="0" dirty="0" smtClean="0">
                                <a:solidFill>
                                  <a:srgbClr val="FF0000"/>
                                </a:solidFill>
                                <a:latin typeface="Comic Sans MS" panose="030F0702030302020204" pitchFamily="66" charset="0"/>
                              </a:rPr>
                              <m:t>Q</m:t>
                            </m:r>
                          </m:num>
                          <m:den>
                            <m:r>
                              <m:rPr>
                                <m:nor/>
                              </m:rPr>
                              <a:rPr lang="en-US" sz="1800" b="1" dirty="0">
                                <a:solidFill>
                                  <a:srgbClr val="FF0000"/>
                                </a:solidFill>
                                <a:latin typeface="Comic Sans MS" panose="030F0702030302020204" pitchFamily="66" charset="0"/>
                              </a:rPr>
                              <m:t>C</m:t>
                            </m:r>
                            <m:r>
                              <m:rPr>
                                <m:nor/>
                              </m:rPr>
                              <a:rPr lang="en-US" sz="1800" b="1" baseline="-25000" dirty="0">
                                <a:solidFill>
                                  <a:srgbClr val="FF0000"/>
                                </a:solidFill>
                                <a:latin typeface="Comic Sans MS" panose="030F0702030302020204" pitchFamily="66" charset="0"/>
                              </a:rPr>
                              <m:t>f</m:t>
                            </m:r>
                            <m:r>
                              <m:rPr>
                                <m:nor/>
                              </m:rPr>
                              <a:rPr lang="en-US" sz="1800" b="1" baseline="-25000" dirty="0">
                                <a:solidFill>
                                  <a:srgbClr val="FF0000"/>
                                </a:solidFill>
                                <a:latin typeface="Comic Sans MS" panose="030F0702030302020204" pitchFamily="66" charset="0"/>
                              </a:rPr>
                              <m:t>,</m:t>
                            </m:r>
                            <m:r>
                              <m:rPr>
                                <m:nor/>
                              </m:rPr>
                              <a:rPr lang="en-US" sz="1800" b="1" baseline="-25000" dirty="0">
                                <a:solidFill>
                                  <a:srgbClr val="FF0000"/>
                                </a:solidFill>
                                <a:latin typeface="Comic Sans MS" panose="030F0702030302020204" pitchFamily="66" charset="0"/>
                              </a:rPr>
                              <m:t>pre</m:t>
                            </m:r>
                            <m:r>
                              <m:rPr>
                                <m:nor/>
                              </m:rPr>
                              <a:rPr lang="it-IT" sz="1800" b="1" dirty="0">
                                <a:solidFill>
                                  <a:srgbClr val="FF0000"/>
                                </a:solidFill>
                                <a:latin typeface="Comic Sans MS" panose="030F0702030302020204" pitchFamily="66" charset="0"/>
                              </a:rPr>
                              <m:t> </m:t>
                            </m:r>
                          </m:den>
                        </m:f>
                      </m:e>
                    </m:box>
                  </m:oMath>
                </a14:m>
                <a:endParaRPr lang="it-IT" altLang="it-IT" sz="1800" b="1" baseline="-25000" dirty="0">
                  <a:solidFill>
                    <a:srgbClr val="FF0000"/>
                  </a:solidFill>
                  <a:latin typeface="Comic Sans MS" panose="030F0702030302020204" pitchFamily="66" charset="0"/>
                </a:endParaRPr>
              </a:p>
            </p:txBody>
          </p:sp>
        </mc:Choice>
        <mc:Fallback xmlns="">
          <p:sp>
            <p:nvSpPr>
              <p:cNvPr id="23" name="CasellaDiTesto 140">
                <a:extLst>
                  <a:ext uri="{FF2B5EF4-FFF2-40B4-BE49-F238E27FC236}">
                    <a16:creationId xmlns:a16="http://schemas.microsoft.com/office/drawing/2014/main" id="{673FBE07-F8C1-D7CF-CE8E-DB690CA6DE21}"/>
                  </a:ext>
                </a:extLst>
              </p:cNvPr>
              <p:cNvSpPr txBox="1">
                <a:spLocks noRot="1" noChangeAspect="1" noMove="1" noResize="1" noEditPoints="1" noAdjustHandles="1" noChangeArrowheads="1" noChangeShapeType="1" noTextEdit="1"/>
              </p:cNvSpPr>
              <p:nvPr/>
            </p:nvSpPr>
            <p:spPr bwMode="auto">
              <a:xfrm>
                <a:off x="2973379" y="1824128"/>
                <a:ext cx="1826330" cy="604909"/>
              </a:xfrm>
              <a:prstGeom prst="rect">
                <a:avLst/>
              </a:prstGeom>
              <a:blipFill>
                <a:blip r:embed="rId8"/>
                <a:stretch>
                  <a:fillRect l="-334" b="-101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it-CH">
                    <a:noFill/>
                  </a:rPr>
                  <a:t> </a:t>
                </a:r>
              </a:p>
            </p:txBody>
          </p:sp>
        </mc:Fallback>
      </mc:AlternateContent>
      <p:grpSp>
        <p:nvGrpSpPr>
          <p:cNvPr id="24" name="Group 33">
            <a:extLst>
              <a:ext uri="{FF2B5EF4-FFF2-40B4-BE49-F238E27FC236}">
                <a16:creationId xmlns:a16="http://schemas.microsoft.com/office/drawing/2014/main" id="{27E3A6BB-0BAF-7BA1-AE80-A8529F892F7B}"/>
              </a:ext>
            </a:extLst>
          </p:cNvPr>
          <p:cNvGrpSpPr/>
          <p:nvPr/>
        </p:nvGrpSpPr>
        <p:grpSpPr>
          <a:xfrm>
            <a:off x="801121" y="2346458"/>
            <a:ext cx="462956" cy="996351"/>
            <a:chOff x="480936" y="2193978"/>
            <a:chExt cx="462956" cy="996351"/>
          </a:xfrm>
        </p:grpSpPr>
        <p:grpSp>
          <p:nvGrpSpPr>
            <p:cNvPr id="25" name="Group 156">
              <a:extLst>
                <a:ext uri="{FF2B5EF4-FFF2-40B4-BE49-F238E27FC236}">
                  <a16:creationId xmlns:a16="http://schemas.microsoft.com/office/drawing/2014/main" id="{8AC87DDF-205A-99DE-4CCF-46CB8679FFD0}"/>
                </a:ext>
              </a:extLst>
            </p:cNvPr>
            <p:cNvGrpSpPr>
              <a:grpSpLocks/>
            </p:cNvGrpSpPr>
            <p:nvPr/>
          </p:nvGrpSpPr>
          <p:grpSpPr bwMode="auto">
            <a:xfrm rot="16200000">
              <a:off x="311074" y="2626097"/>
              <a:ext cx="679450" cy="228600"/>
              <a:chOff x="384" y="864"/>
              <a:chExt cx="428" cy="144"/>
            </a:xfrm>
            <a:noFill/>
          </p:grpSpPr>
          <p:sp>
            <p:nvSpPr>
              <p:cNvPr id="32" name="Oval 157">
                <a:extLst>
                  <a:ext uri="{FF2B5EF4-FFF2-40B4-BE49-F238E27FC236}">
                    <a16:creationId xmlns:a16="http://schemas.microsoft.com/office/drawing/2014/main" id="{4D68DC85-241C-C9E0-A0AA-89ED6089F253}"/>
                  </a:ext>
                </a:extLst>
              </p:cNvPr>
              <p:cNvSpPr>
                <a:spLocks noChangeArrowheads="1"/>
              </p:cNvSpPr>
              <p:nvPr/>
            </p:nvSpPr>
            <p:spPr bwMode="auto">
              <a:xfrm rot="5400000">
                <a:off x="576" y="864"/>
                <a:ext cx="144" cy="144"/>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de-CH" altLang="de-DE" sz="2400">
                  <a:solidFill>
                    <a:prstClr val="black"/>
                  </a:solidFill>
                </a:endParaRPr>
              </a:p>
            </p:txBody>
          </p:sp>
          <p:sp>
            <p:nvSpPr>
              <p:cNvPr id="33" name="Oval 158">
                <a:extLst>
                  <a:ext uri="{FF2B5EF4-FFF2-40B4-BE49-F238E27FC236}">
                    <a16:creationId xmlns:a16="http://schemas.microsoft.com/office/drawing/2014/main" id="{97C50B07-8758-2C72-D3C9-D3733A97249A}"/>
                  </a:ext>
                </a:extLst>
              </p:cNvPr>
              <p:cNvSpPr>
                <a:spLocks noChangeArrowheads="1"/>
              </p:cNvSpPr>
              <p:nvPr/>
            </p:nvSpPr>
            <p:spPr bwMode="auto">
              <a:xfrm rot="5400000">
                <a:off x="480" y="864"/>
                <a:ext cx="144" cy="144"/>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de-CH" altLang="de-DE" sz="2400">
                  <a:solidFill>
                    <a:prstClr val="black"/>
                  </a:solidFill>
                </a:endParaRPr>
              </a:p>
            </p:txBody>
          </p:sp>
          <p:sp>
            <p:nvSpPr>
              <p:cNvPr id="35" name="Line 159">
                <a:extLst>
                  <a:ext uri="{FF2B5EF4-FFF2-40B4-BE49-F238E27FC236}">
                    <a16:creationId xmlns:a16="http://schemas.microsoft.com/office/drawing/2014/main" id="{7F2C57B8-D4A5-5065-4067-9F22E82769D1}"/>
                  </a:ext>
                </a:extLst>
              </p:cNvPr>
              <p:cNvSpPr>
                <a:spLocks noChangeShapeType="1"/>
              </p:cNvSpPr>
              <p:nvPr/>
            </p:nvSpPr>
            <p:spPr bwMode="auto">
              <a:xfrm flipH="1">
                <a:off x="720" y="938"/>
                <a:ext cx="92"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600">
                  <a:solidFill>
                    <a:prstClr val="black"/>
                  </a:solidFill>
                </a:endParaRPr>
              </a:p>
            </p:txBody>
          </p:sp>
          <p:sp>
            <p:nvSpPr>
              <p:cNvPr id="36" name="Line 160">
                <a:extLst>
                  <a:ext uri="{FF2B5EF4-FFF2-40B4-BE49-F238E27FC236}">
                    <a16:creationId xmlns:a16="http://schemas.microsoft.com/office/drawing/2014/main" id="{ED261DAF-FDEE-9BB4-81F6-FD459782CAD3}"/>
                  </a:ext>
                </a:extLst>
              </p:cNvPr>
              <p:cNvSpPr>
                <a:spLocks noChangeShapeType="1"/>
              </p:cNvSpPr>
              <p:nvPr/>
            </p:nvSpPr>
            <p:spPr bwMode="auto">
              <a:xfrm flipH="1">
                <a:off x="384" y="938"/>
                <a:ext cx="98"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600">
                  <a:solidFill>
                    <a:prstClr val="black"/>
                  </a:solidFill>
                </a:endParaRPr>
              </a:p>
            </p:txBody>
          </p:sp>
        </p:grpSp>
        <p:cxnSp>
          <p:nvCxnSpPr>
            <p:cNvPr id="26" name="Connettore 1 18">
              <a:extLst>
                <a:ext uri="{FF2B5EF4-FFF2-40B4-BE49-F238E27FC236}">
                  <a16:creationId xmlns:a16="http://schemas.microsoft.com/office/drawing/2014/main" id="{A7857AD5-42A3-3F38-658D-B71F09374E98}"/>
                </a:ext>
              </a:extLst>
            </p:cNvPr>
            <p:cNvCxnSpPr/>
            <p:nvPr/>
          </p:nvCxnSpPr>
          <p:spPr>
            <a:xfrm flipH="1" flipV="1">
              <a:off x="480936" y="3080411"/>
              <a:ext cx="32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ttore 1 66">
              <a:extLst>
                <a:ext uri="{FF2B5EF4-FFF2-40B4-BE49-F238E27FC236}">
                  <a16:creationId xmlns:a16="http://schemas.microsoft.com/office/drawing/2014/main" id="{329E767D-AF92-AE39-A300-8A196DBEABC3}"/>
                </a:ext>
              </a:extLst>
            </p:cNvPr>
            <p:cNvCxnSpPr/>
            <p:nvPr/>
          </p:nvCxnSpPr>
          <p:spPr>
            <a:xfrm flipH="1" flipV="1">
              <a:off x="560581" y="3133179"/>
              <a:ext cx="18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ttore 1 66">
              <a:extLst>
                <a:ext uri="{FF2B5EF4-FFF2-40B4-BE49-F238E27FC236}">
                  <a16:creationId xmlns:a16="http://schemas.microsoft.com/office/drawing/2014/main" id="{01C7072E-3862-63D3-D17A-E749265D51B2}"/>
                </a:ext>
              </a:extLst>
            </p:cNvPr>
            <p:cNvCxnSpPr/>
            <p:nvPr/>
          </p:nvCxnSpPr>
          <p:spPr>
            <a:xfrm flipH="1" flipV="1">
              <a:off x="596799" y="3190329"/>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ttore 1 57">
              <a:extLst>
                <a:ext uri="{FF2B5EF4-FFF2-40B4-BE49-F238E27FC236}">
                  <a16:creationId xmlns:a16="http://schemas.microsoft.com/office/drawing/2014/main" id="{FDF2AC06-8D40-4E5B-E083-5B06A1C8E963}"/>
                </a:ext>
              </a:extLst>
            </p:cNvPr>
            <p:cNvCxnSpPr/>
            <p:nvPr/>
          </p:nvCxnSpPr>
          <p:spPr>
            <a:xfrm flipV="1">
              <a:off x="652863" y="2193978"/>
              <a:ext cx="1"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ttore 1 5">
              <a:extLst>
                <a:ext uri="{FF2B5EF4-FFF2-40B4-BE49-F238E27FC236}">
                  <a16:creationId xmlns:a16="http://schemas.microsoft.com/office/drawing/2014/main" id="{7063416C-4E41-8F43-72C9-90D4EB60C57C}"/>
                </a:ext>
              </a:extLst>
            </p:cNvPr>
            <p:cNvCxnSpPr/>
            <p:nvPr/>
          </p:nvCxnSpPr>
          <p:spPr>
            <a:xfrm flipH="1">
              <a:off x="649535" y="2198098"/>
              <a:ext cx="2943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7" name="Connettore 1 5">
            <a:extLst>
              <a:ext uri="{FF2B5EF4-FFF2-40B4-BE49-F238E27FC236}">
                <a16:creationId xmlns:a16="http://schemas.microsoft.com/office/drawing/2014/main" id="{3608EAFF-D557-B732-9529-A55CE26395DF}"/>
              </a:ext>
            </a:extLst>
          </p:cNvPr>
          <p:cNvCxnSpPr/>
          <p:nvPr/>
        </p:nvCxnSpPr>
        <p:spPr>
          <a:xfrm flipH="1">
            <a:off x="8665433" y="1447139"/>
            <a:ext cx="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asellaDiTesto 140">
            <a:extLst>
              <a:ext uri="{FF2B5EF4-FFF2-40B4-BE49-F238E27FC236}">
                <a16:creationId xmlns:a16="http://schemas.microsoft.com/office/drawing/2014/main" id="{DE224D4C-D4FD-71BE-7A71-DB6AEC9AF25E}"/>
              </a:ext>
            </a:extLst>
          </p:cNvPr>
          <p:cNvSpPr txBox="1">
            <a:spLocks noChangeArrowheads="1"/>
          </p:cNvSpPr>
          <p:nvPr/>
        </p:nvSpPr>
        <p:spPr bwMode="auto">
          <a:xfrm>
            <a:off x="8268699" y="1034037"/>
            <a:ext cx="154886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prstClr val="white"/>
                </a:solidFill>
                <a:latin typeface="Comic Sans MS" panose="030F0702030302020204" pitchFamily="66" charset="0"/>
              </a:rPr>
              <a:t>V</a:t>
            </a:r>
            <a:r>
              <a:rPr lang="it-IT" altLang="it-IT" sz="1800" b="1" baseline="-25000" dirty="0" err="1">
                <a:solidFill>
                  <a:prstClr val="white"/>
                </a:solidFill>
                <a:latin typeface="Comic Sans MS" panose="030F0702030302020204" pitchFamily="66" charset="0"/>
              </a:rPr>
              <a:t>dd</a:t>
            </a:r>
            <a:r>
              <a:rPr lang="it-IT" altLang="it-IT" sz="1800" b="1" baseline="-25000" dirty="0">
                <a:solidFill>
                  <a:prstClr val="white"/>
                </a:solidFill>
                <a:latin typeface="Comic Sans MS" panose="030F0702030302020204" pitchFamily="66" charset="0"/>
              </a:rPr>
              <a:t> </a:t>
            </a:r>
            <a:r>
              <a:rPr lang="it-IT" altLang="it-IT" sz="1800" b="1" dirty="0">
                <a:solidFill>
                  <a:prstClr val="white"/>
                </a:solidFill>
                <a:latin typeface="Comic Sans MS" panose="030F0702030302020204" pitchFamily="66" charset="0"/>
              </a:rPr>
              <a:t>= 1.5 V</a:t>
            </a:r>
            <a:endParaRPr lang="it-IT" altLang="it-IT" sz="1800" b="1" baseline="-25000" dirty="0">
              <a:solidFill>
                <a:prstClr val="white"/>
              </a:solidFill>
              <a:latin typeface="Comic Sans MS" panose="030F0702030302020204" pitchFamily="66" charset="0"/>
            </a:endParaRPr>
          </a:p>
        </p:txBody>
      </p:sp>
      <p:grpSp>
        <p:nvGrpSpPr>
          <p:cNvPr id="40" name="Group 343">
            <a:extLst>
              <a:ext uri="{FF2B5EF4-FFF2-40B4-BE49-F238E27FC236}">
                <a16:creationId xmlns:a16="http://schemas.microsoft.com/office/drawing/2014/main" id="{C8C9C8F2-01B3-3280-AD97-6D76FABEFF26}"/>
              </a:ext>
            </a:extLst>
          </p:cNvPr>
          <p:cNvGrpSpPr/>
          <p:nvPr/>
        </p:nvGrpSpPr>
        <p:grpSpPr>
          <a:xfrm>
            <a:off x="8665433" y="3251887"/>
            <a:ext cx="612000" cy="262318"/>
            <a:chOff x="6221834" y="3030190"/>
            <a:chExt cx="612000" cy="262318"/>
          </a:xfrm>
        </p:grpSpPr>
        <p:grpSp>
          <p:nvGrpSpPr>
            <p:cNvPr id="41" name="Group 38">
              <a:extLst>
                <a:ext uri="{FF2B5EF4-FFF2-40B4-BE49-F238E27FC236}">
                  <a16:creationId xmlns:a16="http://schemas.microsoft.com/office/drawing/2014/main" id="{223FCA2C-5066-D125-A585-82CAE18C10E7}"/>
                </a:ext>
              </a:extLst>
            </p:cNvPr>
            <p:cNvGrpSpPr/>
            <p:nvPr/>
          </p:nvGrpSpPr>
          <p:grpSpPr>
            <a:xfrm>
              <a:off x="6365909" y="3182590"/>
              <a:ext cx="323850" cy="109918"/>
              <a:chOff x="4145021" y="2788067"/>
              <a:chExt cx="323850" cy="109918"/>
            </a:xfrm>
          </p:grpSpPr>
          <p:cxnSp>
            <p:nvCxnSpPr>
              <p:cNvPr id="44" name="Connettore 1 18">
                <a:extLst>
                  <a:ext uri="{FF2B5EF4-FFF2-40B4-BE49-F238E27FC236}">
                    <a16:creationId xmlns:a16="http://schemas.microsoft.com/office/drawing/2014/main" id="{08EF3ADE-1B30-7138-2D4C-770AD6D5711C}"/>
                  </a:ext>
                </a:extLst>
              </p:cNvPr>
              <p:cNvCxnSpPr/>
              <p:nvPr/>
            </p:nvCxnSpPr>
            <p:spPr>
              <a:xfrm flipH="1" flipV="1">
                <a:off x="4145021" y="2788067"/>
                <a:ext cx="32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ttore 1 66">
                <a:extLst>
                  <a:ext uri="{FF2B5EF4-FFF2-40B4-BE49-F238E27FC236}">
                    <a16:creationId xmlns:a16="http://schemas.microsoft.com/office/drawing/2014/main" id="{FFEF4A75-AE40-FEA6-214F-4C604444BCED}"/>
                  </a:ext>
                </a:extLst>
              </p:cNvPr>
              <p:cNvCxnSpPr/>
              <p:nvPr/>
            </p:nvCxnSpPr>
            <p:spPr>
              <a:xfrm flipH="1" flipV="1">
                <a:off x="4224666" y="2840835"/>
                <a:ext cx="18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ttore 1 66">
                <a:extLst>
                  <a:ext uri="{FF2B5EF4-FFF2-40B4-BE49-F238E27FC236}">
                    <a16:creationId xmlns:a16="http://schemas.microsoft.com/office/drawing/2014/main" id="{FD059362-4D20-8649-4ADB-B9A3F21736E8}"/>
                  </a:ext>
                </a:extLst>
              </p:cNvPr>
              <p:cNvCxnSpPr/>
              <p:nvPr/>
            </p:nvCxnSpPr>
            <p:spPr>
              <a:xfrm flipH="1" flipV="1">
                <a:off x="4260884" y="2897985"/>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2" name="Connettore 1 5">
              <a:extLst>
                <a:ext uri="{FF2B5EF4-FFF2-40B4-BE49-F238E27FC236}">
                  <a16:creationId xmlns:a16="http://schemas.microsoft.com/office/drawing/2014/main" id="{295B84A6-61F4-71D0-44B0-10C81666B4DD}"/>
                </a:ext>
              </a:extLst>
            </p:cNvPr>
            <p:cNvCxnSpPr/>
            <p:nvPr/>
          </p:nvCxnSpPr>
          <p:spPr>
            <a:xfrm flipH="1">
              <a:off x="6221834" y="3035496"/>
              <a:ext cx="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ttore 1 5">
              <a:extLst>
                <a:ext uri="{FF2B5EF4-FFF2-40B4-BE49-F238E27FC236}">
                  <a16:creationId xmlns:a16="http://schemas.microsoft.com/office/drawing/2014/main" id="{BE5020EF-085D-33CE-7150-510AF9D1753C}"/>
                </a:ext>
              </a:extLst>
            </p:cNvPr>
            <p:cNvCxnSpPr/>
            <p:nvPr/>
          </p:nvCxnSpPr>
          <p:spPr>
            <a:xfrm>
              <a:off x="6537344" y="3030190"/>
              <a:ext cx="0" cy="152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CasellaDiTesto 140">
            <a:extLst>
              <a:ext uri="{FF2B5EF4-FFF2-40B4-BE49-F238E27FC236}">
                <a16:creationId xmlns:a16="http://schemas.microsoft.com/office/drawing/2014/main" id="{A991EAF3-E2A0-440F-7702-D86F5D54652F}"/>
              </a:ext>
            </a:extLst>
          </p:cNvPr>
          <p:cNvSpPr txBox="1">
            <a:spLocks noChangeArrowheads="1"/>
          </p:cNvSpPr>
          <p:nvPr/>
        </p:nvSpPr>
        <p:spPr bwMode="auto">
          <a:xfrm>
            <a:off x="9256155" y="3093715"/>
            <a:ext cx="512777"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prstClr val="white"/>
                </a:solidFill>
                <a:latin typeface="Comic Sans MS" panose="030F0702030302020204" pitchFamily="66" charset="0"/>
              </a:rPr>
              <a:t>0V</a:t>
            </a:r>
            <a:endParaRPr lang="it-IT" altLang="it-IT" sz="1800" b="1" baseline="-25000" dirty="0">
              <a:solidFill>
                <a:prstClr val="white"/>
              </a:solidFill>
              <a:latin typeface="Comic Sans MS" panose="030F0702030302020204" pitchFamily="66" charset="0"/>
            </a:endParaRPr>
          </a:p>
        </p:txBody>
      </p:sp>
      <p:sp>
        <p:nvSpPr>
          <p:cNvPr id="51" name="TextBox 292">
            <a:extLst>
              <a:ext uri="{FF2B5EF4-FFF2-40B4-BE49-F238E27FC236}">
                <a16:creationId xmlns:a16="http://schemas.microsoft.com/office/drawing/2014/main" id="{CDB95E6E-AF4D-DD49-E9CF-4372BDDB61FE}"/>
              </a:ext>
            </a:extLst>
          </p:cNvPr>
          <p:cNvSpPr txBox="1"/>
          <p:nvPr/>
        </p:nvSpPr>
        <p:spPr>
          <a:xfrm>
            <a:off x="8111582" y="554206"/>
            <a:ext cx="3085493" cy="369332"/>
          </a:xfrm>
          <a:prstGeom prst="rect">
            <a:avLst/>
          </a:prstGeom>
          <a:noFill/>
        </p:spPr>
        <p:txBody>
          <a:bodyPr wrap="square" rtlCol="0">
            <a:spAutoFit/>
          </a:bodyPr>
          <a:lstStyle/>
          <a:p>
            <a:r>
              <a:rPr lang="en-US" sz="1800" b="1" dirty="0">
                <a:solidFill>
                  <a:prstClr val="white"/>
                </a:solidFill>
                <a:latin typeface="Comic Sans MS" panose="030F0702030302020204" pitchFamily="66" charset="0"/>
              </a:rPr>
              <a:t>Technology: </a:t>
            </a:r>
            <a:r>
              <a:rPr lang="en-US" sz="1800" b="1" u="sng" dirty="0">
                <a:solidFill>
                  <a:prstClr val="white"/>
                </a:solidFill>
                <a:latin typeface="Comic Sans MS" panose="030F0702030302020204" pitchFamily="66" charset="0"/>
              </a:rPr>
              <a:t>IBM 130nm</a:t>
            </a:r>
            <a:endParaRPr lang="de-CH" sz="1800" b="1" u="sng" dirty="0">
              <a:solidFill>
                <a:prstClr val="white"/>
              </a:solidFill>
              <a:latin typeface="Comic Sans MS" panose="030F0702030302020204" pitchFamily="66" charset="0"/>
            </a:endParaRPr>
          </a:p>
        </p:txBody>
      </p:sp>
      <p:cxnSp>
        <p:nvCxnSpPr>
          <p:cNvPr id="52" name="Connector: Elbow 184">
            <a:extLst>
              <a:ext uri="{FF2B5EF4-FFF2-40B4-BE49-F238E27FC236}">
                <a16:creationId xmlns:a16="http://schemas.microsoft.com/office/drawing/2014/main" id="{1BF40DEA-D823-24CF-BD44-4C892D00D5E7}"/>
              </a:ext>
            </a:extLst>
          </p:cNvPr>
          <p:cNvCxnSpPr>
            <a:cxnSpLocks/>
          </p:cNvCxnSpPr>
          <p:nvPr/>
        </p:nvCxnSpPr>
        <p:spPr>
          <a:xfrm>
            <a:off x="3326496" y="2497139"/>
            <a:ext cx="507631" cy="413982"/>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294">
            <a:extLst>
              <a:ext uri="{FF2B5EF4-FFF2-40B4-BE49-F238E27FC236}">
                <a16:creationId xmlns:a16="http://schemas.microsoft.com/office/drawing/2014/main" id="{BAA882C2-519C-6986-8B6E-6A4DEA747850}"/>
              </a:ext>
            </a:extLst>
          </p:cNvPr>
          <p:cNvGrpSpPr/>
          <p:nvPr/>
        </p:nvGrpSpPr>
        <p:grpSpPr>
          <a:xfrm>
            <a:off x="2153853" y="1156623"/>
            <a:ext cx="119768" cy="119768"/>
            <a:chOff x="5197916" y="2640366"/>
            <a:chExt cx="119768" cy="119768"/>
          </a:xfrm>
        </p:grpSpPr>
        <p:cxnSp>
          <p:nvCxnSpPr>
            <p:cNvPr id="54" name="Straight Connector 295">
              <a:extLst>
                <a:ext uri="{FF2B5EF4-FFF2-40B4-BE49-F238E27FC236}">
                  <a16:creationId xmlns:a16="http://schemas.microsoft.com/office/drawing/2014/main" id="{0F30178C-AF5A-344A-11A5-76DEFFB400B9}"/>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296">
              <a:extLst>
                <a:ext uri="{FF2B5EF4-FFF2-40B4-BE49-F238E27FC236}">
                  <a16:creationId xmlns:a16="http://schemas.microsoft.com/office/drawing/2014/main" id="{7A124492-7A4C-5487-B7FB-E19CA28B47DA}"/>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297">
            <a:extLst>
              <a:ext uri="{FF2B5EF4-FFF2-40B4-BE49-F238E27FC236}">
                <a16:creationId xmlns:a16="http://schemas.microsoft.com/office/drawing/2014/main" id="{61F8EE16-3A86-84EB-5317-4B3D811B10FB}"/>
              </a:ext>
            </a:extLst>
          </p:cNvPr>
          <p:cNvGrpSpPr/>
          <p:nvPr/>
        </p:nvGrpSpPr>
        <p:grpSpPr>
          <a:xfrm>
            <a:off x="2153853" y="1414860"/>
            <a:ext cx="119768" cy="119768"/>
            <a:chOff x="5197916" y="2640366"/>
            <a:chExt cx="119768" cy="119768"/>
          </a:xfrm>
        </p:grpSpPr>
        <p:cxnSp>
          <p:nvCxnSpPr>
            <p:cNvPr id="57" name="Straight Connector 298">
              <a:extLst>
                <a:ext uri="{FF2B5EF4-FFF2-40B4-BE49-F238E27FC236}">
                  <a16:creationId xmlns:a16="http://schemas.microsoft.com/office/drawing/2014/main" id="{20FC8EFE-6E1D-EC5F-0073-D12C80D0FB7E}"/>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299">
              <a:extLst>
                <a:ext uri="{FF2B5EF4-FFF2-40B4-BE49-F238E27FC236}">
                  <a16:creationId xmlns:a16="http://schemas.microsoft.com/office/drawing/2014/main" id="{0858F80C-49D8-1BDF-478A-BA602D825262}"/>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300">
            <a:extLst>
              <a:ext uri="{FF2B5EF4-FFF2-40B4-BE49-F238E27FC236}">
                <a16:creationId xmlns:a16="http://schemas.microsoft.com/office/drawing/2014/main" id="{33011A73-0083-636A-5E36-E3655893A381}"/>
              </a:ext>
            </a:extLst>
          </p:cNvPr>
          <p:cNvCxnSpPr/>
          <p:nvPr/>
        </p:nvCxnSpPr>
        <p:spPr>
          <a:xfrm>
            <a:off x="2545349" y="1153993"/>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301">
            <a:extLst>
              <a:ext uri="{FF2B5EF4-FFF2-40B4-BE49-F238E27FC236}">
                <a16:creationId xmlns:a16="http://schemas.microsoft.com/office/drawing/2014/main" id="{D51C512C-4A4B-FB4D-7413-54803C29368F}"/>
              </a:ext>
            </a:extLst>
          </p:cNvPr>
          <p:cNvCxnSpPr/>
          <p:nvPr/>
        </p:nvCxnSpPr>
        <p:spPr>
          <a:xfrm>
            <a:off x="2545349" y="1412230"/>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Connettore 1 5">
            <a:extLst>
              <a:ext uri="{FF2B5EF4-FFF2-40B4-BE49-F238E27FC236}">
                <a16:creationId xmlns:a16="http://schemas.microsoft.com/office/drawing/2014/main" id="{160BBEB7-F0DE-6B24-A949-F72ABC98FF05}"/>
              </a:ext>
            </a:extLst>
          </p:cNvPr>
          <p:cNvCxnSpPr/>
          <p:nvPr/>
        </p:nvCxnSpPr>
        <p:spPr>
          <a:xfrm flipH="1">
            <a:off x="8665433" y="1815193"/>
            <a:ext cx="612000"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2" name="Group 344">
            <a:extLst>
              <a:ext uri="{FF2B5EF4-FFF2-40B4-BE49-F238E27FC236}">
                <a16:creationId xmlns:a16="http://schemas.microsoft.com/office/drawing/2014/main" id="{C1586B47-8D74-252D-8BB9-90E86BD97358}"/>
              </a:ext>
            </a:extLst>
          </p:cNvPr>
          <p:cNvGrpSpPr/>
          <p:nvPr/>
        </p:nvGrpSpPr>
        <p:grpSpPr>
          <a:xfrm>
            <a:off x="8674943" y="1829863"/>
            <a:ext cx="2972022" cy="1162662"/>
            <a:chOff x="6231344" y="1608166"/>
            <a:chExt cx="2972022" cy="1162662"/>
          </a:xfrm>
        </p:grpSpPr>
        <p:cxnSp>
          <p:nvCxnSpPr>
            <p:cNvPr id="63" name="Connettore 1 5">
              <a:extLst>
                <a:ext uri="{FF2B5EF4-FFF2-40B4-BE49-F238E27FC236}">
                  <a16:creationId xmlns:a16="http://schemas.microsoft.com/office/drawing/2014/main" id="{FC42685C-9181-AACF-F77A-536EFE53203A}"/>
                </a:ext>
              </a:extLst>
            </p:cNvPr>
            <p:cNvCxnSpPr/>
            <p:nvPr/>
          </p:nvCxnSpPr>
          <p:spPr>
            <a:xfrm flipH="1">
              <a:off x="6231344" y="2620489"/>
              <a:ext cx="612000"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46">
              <a:extLst>
                <a:ext uri="{FF2B5EF4-FFF2-40B4-BE49-F238E27FC236}">
                  <a16:creationId xmlns:a16="http://schemas.microsoft.com/office/drawing/2014/main" id="{95F03EB4-637A-EA0E-CE61-348D189BD592}"/>
                </a:ext>
              </a:extLst>
            </p:cNvPr>
            <p:cNvCxnSpPr/>
            <p:nvPr/>
          </p:nvCxnSpPr>
          <p:spPr>
            <a:xfrm>
              <a:off x="6537344" y="1608166"/>
              <a:ext cx="0" cy="10103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6" name="CasellaDiTesto 140">
              <a:extLst>
                <a:ext uri="{FF2B5EF4-FFF2-40B4-BE49-F238E27FC236}">
                  <a16:creationId xmlns:a16="http://schemas.microsoft.com/office/drawing/2014/main" id="{BAB8B258-F0F6-2CC5-0771-638C3517A0FB}"/>
                </a:ext>
              </a:extLst>
            </p:cNvPr>
            <p:cNvSpPr txBox="1">
              <a:spLocks noChangeArrowheads="1"/>
            </p:cNvSpPr>
            <p:nvPr/>
          </p:nvSpPr>
          <p:spPr bwMode="auto">
            <a:xfrm>
              <a:off x="6776683" y="2401496"/>
              <a:ext cx="242668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l-GR" altLang="it-IT" sz="1800" b="1" dirty="0">
                  <a:solidFill>
                    <a:srgbClr val="1F497D">
                      <a:lumMod val="60000"/>
                      <a:lumOff val="40000"/>
                    </a:srgbClr>
                  </a:solidFill>
                  <a:latin typeface="Comic Sans MS" panose="030F0702030302020204" pitchFamily="66" charset="0"/>
                </a:rPr>
                <a:t>Δ</a:t>
              </a:r>
              <a:r>
                <a:rPr lang="en-US" altLang="it-IT" sz="1800" b="1" dirty="0">
                  <a:solidFill>
                    <a:srgbClr val="1F497D">
                      <a:lumMod val="60000"/>
                      <a:lumOff val="40000"/>
                    </a:srgbClr>
                  </a:solidFill>
                  <a:latin typeface="Comic Sans MS" panose="030F0702030302020204" pitchFamily="66" charset="0"/>
                </a:rPr>
                <a:t>V</a:t>
              </a:r>
              <a:r>
                <a:rPr lang="it-IT" altLang="it-IT" sz="1800" b="1" baseline="-25000" dirty="0" err="1">
                  <a:solidFill>
                    <a:srgbClr val="1F497D">
                      <a:lumMod val="60000"/>
                      <a:lumOff val="40000"/>
                    </a:srgbClr>
                  </a:solidFill>
                  <a:latin typeface="Comic Sans MS" panose="030F0702030302020204" pitchFamily="66" charset="0"/>
                </a:rPr>
                <a:t>out,max</a:t>
              </a:r>
              <a:r>
                <a:rPr lang="it-IT" altLang="it-IT" sz="1800" b="1" baseline="-25000" dirty="0">
                  <a:solidFill>
                    <a:srgbClr val="1F497D">
                      <a:lumMod val="60000"/>
                      <a:lumOff val="40000"/>
                    </a:srgbClr>
                  </a:solidFill>
                  <a:latin typeface="Comic Sans MS" panose="030F0702030302020204" pitchFamily="66" charset="0"/>
                </a:rPr>
                <a:t> </a:t>
              </a:r>
              <a:r>
                <a:rPr lang="it-IT" altLang="it-IT" sz="1800" b="1" dirty="0">
                  <a:solidFill>
                    <a:srgbClr val="1F497D">
                      <a:lumMod val="60000"/>
                      <a:lumOff val="40000"/>
                    </a:srgbClr>
                  </a:solidFill>
                  <a:latin typeface="Comic Sans MS" panose="030F0702030302020204" pitchFamily="66" charset="0"/>
                </a:rPr>
                <a:t>= 500 </a:t>
              </a:r>
              <a:r>
                <a:rPr lang="it-IT" altLang="it-IT" sz="1800" b="1" dirty="0" err="1">
                  <a:solidFill>
                    <a:srgbClr val="1F497D">
                      <a:lumMod val="60000"/>
                      <a:lumOff val="40000"/>
                    </a:srgbClr>
                  </a:solidFill>
                  <a:latin typeface="Comic Sans MS" panose="030F0702030302020204" pitchFamily="66" charset="0"/>
                </a:rPr>
                <a:t>mV</a:t>
              </a:r>
              <a:endParaRPr lang="it-IT" altLang="it-IT" sz="1800" b="1" baseline="-25000" dirty="0">
                <a:solidFill>
                  <a:srgbClr val="1F497D">
                    <a:lumMod val="60000"/>
                    <a:lumOff val="40000"/>
                  </a:srgbClr>
                </a:solidFill>
                <a:latin typeface="Comic Sans MS" panose="030F0702030302020204" pitchFamily="66" charset="0"/>
              </a:endParaRPr>
            </a:p>
          </p:txBody>
        </p:sp>
      </p:grpSp>
      <p:sp>
        <p:nvSpPr>
          <p:cNvPr id="67" name="CasellaDiTesto 140">
            <a:extLst>
              <a:ext uri="{FF2B5EF4-FFF2-40B4-BE49-F238E27FC236}">
                <a16:creationId xmlns:a16="http://schemas.microsoft.com/office/drawing/2014/main" id="{972F258B-C05E-911D-50F5-E97C8015AD9C}"/>
              </a:ext>
            </a:extLst>
          </p:cNvPr>
          <p:cNvSpPr txBox="1">
            <a:spLocks noChangeArrowheads="1"/>
          </p:cNvSpPr>
          <p:nvPr/>
        </p:nvSpPr>
        <p:spPr bwMode="auto">
          <a:xfrm>
            <a:off x="9030323" y="1505021"/>
            <a:ext cx="2217533"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Working point</a:t>
            </a:r>
          </a:p>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(‘Baseline’)</a:t>
            </a:r>
            <a:endParaRPr lang="it-IT" altLang="it-IT" sz="1800" b="1" baseline="-25000" dirty="0">
              <a:solidFill>
                <a:srgbClr val="1F497D">
                  <a:lumMod val="60000"/>
                  <a:lumOff val="40000"/>
                </a:srgbClr>
              </a:solidFill>
              <a:latin typeface="Comic Sans MS" panose="030F0702030302020204" pitchFamily="66" charset="0"/>
            </a:endParaRPr>
          </a:p>
        </p:txBody>
      </p:sp>
      <p:sp>
        <p:nvSpPr>
          <p:cNvPr id="68" name="Arc 47">
            <a:extLst>
              <a:ext uri="{FF2B5EF4-FFF2-40B4-BE49-F238E27FC236}">
                <a16:creationId xmlns:a16="http://schemas.microsoft.com/office/drawing/2014/main" id="{9BFC1195-3534-B2F5-0238-3E41018D71E6}"/>
              </a:ext>
            </a:extLst>
          </p:cNvPr>
          <p:cNvSpPr/>
          <p:nvPr/>
        </p:nvSpPr>
        <p:spPr>
          <a:xfrm flipH="1">
            <a:off x="8055659" y="3020649"/>
            <a:ext cx="908868" cy="483559"/>
          </a:xfrm>
          <a:prstGeom prst="arc">
            <a:avLst/>
          </a:prstGeom>
          <a:ln w="19050">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1600">
              <a:solidFill>
                <a:prstClr val="black"/>
              </a:solidFill>
              <a:latin typeface="Calibri"/>
            </a:endParaRPr>
          </a:p>
        </p:txBody>
      </p:sp>
      <p:grpSp>
        <p:nvGrpSpPr>
          <p:cNvPr id="69" name="Group 63">
            <a:extLst>
              <a:ext uri="{FF2B5EF4-FFF2-40B4-BE49-F238E27FC236}">
                <a16:creationId xmlns:a16="http://schemas.microsoft.com/office/drawing/2014/main" id="{812734E2-6E2E-89B2-1AE7-18BEF3C889AB}"/>
              </a:ext>
            </a:extLst>
          </p:cNvPr>
          <p:cNvGrpSpPr/>
          <p:nvPr/>
        </p:nvGrpSpPr>
        <p:grpSpPr>
          <a:xfrm>
            <a:off x="8674944" y="2851712"/>
            <a:ext cx="620085" cy="381714"/>
            <a:chOff x="3964394" y="2925290"/>
            <a:chExt cx="620085" cy="381714"/>
          </a:xfrm>
        </p:grpSpPr>
        <p:cxnSp>
          <p:nvCxnSpPr>
            <p:cNvPr id="70" name="Straight Connector 49">
              <a:extLst>
                <a:ext uri="{FF2B5EF4-FFF2-40B4-BE49-F238E27FC236}">
                  <a16:creationId xmlns:a16="http://schemas.microsoft.com/office/drawing/2014/main" id="{6A2EF385-0C0A-5ACF-F99E-28C82150E97D}"/>
                </a:ext>
              </a:extLst>
            </p:cNvPr>
            <p:cNvCxnSpPr/>
            <p:nvPr/>
          </p:nvCxnSpPr>
          <p:spPr>
            <a:xfrm flipV="1">
              <a:off x="3973920" y="2925290"/>
              <a:ext cx="134565" cy="1313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306">
              <a:extLst>
                <a:ext uri="{FF2B5EF4-FFF2-40B4-BE49-F238E27FC236}">
                  <a16:creationId xmlns:a16="http://schemas.microsoft.com/office/drawing/2014/main" id="{175FFEFD-7A80-4921-9620-4FEC80823229}"/>
                </a:ext>
              </a:extLst>
            </p:cNvPr>
            <p:cNvCxnSpPr/>
            <p:nvPr/>
          </p:nvCxnSpPr>
          <p:spPr>
            <a:xfrm flipV="1">
              <a:off x="3973919" y="2928906"/>
              <a:ext cx="250428" cy="24962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307">
              <a:extLst>
                <a:ext uri="{FF2B5EF4-FFF2-40B4-BE49-F238E27FC236}">
                  <a16:creationId xmlns:a16="http://schemas.microsoft.com/office/drawing/2014/main" id="{ACD8E277-17E4-EAA2-2D32-1DAC3F43118B}"/>
                </a:ext>
              </a:extLst>
            </p:cNvPr>
            <p:cNvCxnSpPr/>
            <p:nvPr/>
          </p:nvCxnSpPr>
          <p:spPr>
            <a:xfrm flipV="1">
              <a:off x="3964394" y="2935815"/>
              <a:ext cx="379364" cy="36638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308">
              <a:extLst>
                <a:ext uri="{FF2B5EF4-FFF2-40B4-BE49-F238E27FC236}">
                  <a16:creationId xmlns:a16="http://schemas.microsoft.com/office/drawing/2014/main" id="{D1870367-2AC2-E844-AEA7-7CDC8C62D726}"/>
                </a:ext>
              </a:extLst>
            </p:cNvPr>
            <p:cNvCxnSpPr/>
            <p:nvPr/>
          </p:nvCxnSpPr>
          <p:spPr>
            <a:xfrm flipV="1">
              <a:off x="4090574" y="2927525"/>
              <a:ext cx="367773" cy="37324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309">
              <a:extLst>
                <a:ext uri="{FF2B5EF4-FFF2-40B4-BE49-F238E27FC236}">
                  <a16:creationId xmlns:a16="http://schemas.microsoft.com/office/drawing/2014/main" id="{53A8FAE4-8499-1EB3-C74B-985F097846EA}"/>
                </a:ext>
              </a:extLst>
            </p:cNvPr>
            <p:cNvCxnSpPr/>
            <p:nvPr/>
          </p:nvCxnSpPr>
          <p:spPr>
            <a:xfrm flipV="1">
              <a:off x="4191116" y="2940621"/>
              <a:ext cx="379364" cy="36638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311">
              <a:extLst>
                <a:ext uri="{FF2B5EF4-FFF2-40B4-BE49-F238E27FC236}">
                  <a16:creationId xmlns:a16="http://schemas.microsoft.com/office/drawing/2014/main" id="{20955F57-F080-AE4E-46C8-FCD80FFEC44F}"/>
                </a:ext>
              </a:extLst>
            </p:cNvPr>
            <p:cNvCxnSpPr/>
            <p:nvPr/>
          </p:nvCxnSpPr>
          <p:spPr>
            <a:xfrm flipV="1">
              <a:off x="4449914" y="3170888"/>
              <a:ext cx="134565" cy="1313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312">
              <a:extLst>
                <a:ext uri="{FF2B5EF4-FFF2-40B4-BE49-F238E27FC236}">
                  <a16:creationId xmlns:a16="http://schemas.microsoft.com/office/drawing/2014/main" id="{7BFA5A28-F068-1191-D9B6-16B3FF731FB3}"/>
                </a:ext>
              </a:extLst>
            </p:cNvPr>
            <p:cNvCxnSpPr/>
            <p:nvPr/>
          </p:nvCxnSpPr>
          <p:spPr>
            <a:xfrm flipV="1">
              <a:off x="4319044" y="3052232"/>
              <a:ext cx="257350" cy="25356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8" name="CasellaDiTesto 140">
            <a:extLst>
              <a:ext uri="{FF2B5EF4-FFF2-40B4-BE49-F238E27FC236}">
                <a16:creationId xmlns:a16="http://schemas.microsoft.com/office/drawing/2014/main" id="{FDB602B5-F0DE-CF5A-FB27-B88B2F6D8718}"/>
              </a:ext>
            </a:extLst>
          </p:cNvPr>
          <p:cNvSpPr txBox="1">
            <a:spLocks noChangeArrowheads="1"/>
          </p:cNvSpPr>
          <p:nvPr/>
        </p:nvSpPr>
        <p:spPr bwMode="auto">
          <a:xfrm>
            <a:off x="6923386" y="3249225"/>
            <a:ext cx="2217533"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F79646">
                    <a:lumMod val="75000"/>
                  </a:srgbClr>
                </a:solidFill>
                <a:latin typeface="Comic Sans MS" panose="030F0702030302020204" pitchFamily="66" charset="0"/>
              </a:rPr>
              <a:t>Amplifier saturation</a:t>
            </a:r>
            <a:endParaRPr lang="it-IT" altLang="it-IT" sz="1800" b="1" baseline="-25000" dirty="0">
              <a:solidFill>
                <a:srgbClr val="F79646">
                  <a:lumMod val="75000"/>
                </a:srgbClr>
              </a:solidFill>
              <a:latin typeface="Comic Sans MS" panose="030F0702030302020204" pitchFamily="66" charset="0"/>
            </a:endParaRPr>
          </a:p>
        </p:txBody>
      </p:sp>
      <p:cxnSp>
        <p:nvCxnSpPr>
          <p:cNvPr id="79" name="Elbow Connector 76">
            <a:extLst>
              <a:ext uri="{FF2B5EF4-FFF2-40B4-BE49-F238E27FC236}">
                <a16:creationId xmlns:a16="http://schemas.microsoft.com/office/drawing/2014/main" id="{1C9F1509-9519-0DFE-323C-0B3B0C48F81B}"/>
              </a:ext>
            </a:extLst>
          </p:cNvPr>
          <p:cNvCxnSpPr/>
          <p:nvPr/>
        </p:nvCxnSpPr>
        <p:spPr>
          <a:xfrm flipV="1">
            <a:off x="1187877" y="1255971"/>
            <a:ext cx="792000" cy="949090"/>
          </a:xfrm>
          <a:prstGeom prst="bentConnector3">
            <a:avLst>
              <a:gd name="adj1" fmla="val 6575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317">
                <a:extLst>
                  <a:ext uri="{FF2B5EF4-FFF2-40B4-BE49-F238E27FC236}">
                    <a16:creationId xmlns:a16="http://schemas.microsoft.com/office/drawing/2014/main" id="{D39927A3-28EB-FC85-089B-0C53B938B7C7}"/>
                  </a:ext>
                </a:extLst>
              </p:cNvPr>
              <p:cNvSpPr txBox="1"/>
              <p:nvPr/>
            </p:nvSpPr>
            <p:spPr>
              <a:xfrm>
                <a:off x="770919" y="3521577"/>
                <a:ext cx="1663581" cy="3599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a:solidFill>
                            <a:prstClr val="white"/>
                          </a:solidFill>
                          <a:latin typeface="Cambria Math" panose="02040503050406030204" pitchFamily="18" charset="0"/>
                        </a:rPr>
                        <m:t>𝑸</m:t>
                      </m:r>
                      <m:r>
                        <a:rPr lang="en-US" sz="1800" b="1" i="1">
                          <a:solidFill>
                            <a:prstClr val="white"/>
                          </a:solidFill>
                          <a:latin typeface="Cambria Math" panose="02040503050406030204" pitchFamily="18" charset="0"/>
                        </a:rPr>
                        <m:t>=</m:t>
                      </m:r>
                      <m:box>
                        <m:boxPr>
                          <m:ctrlPr>
                            <a:rPr lang="en-US" sz="1800" b="1" i="1">
                              <a:solidFill>
                                <a:prstClr val="white"/>
                              </a:solidFill>
                              <a:latin typeface="Cambria Math" panose="02040503050406030204" pitchFamily="18" charset="0"/>
                            </a:rPr>
                          </m:ctrlPr>
                        </m:boxPr>
                        <m:e>
                          <m:argPr>
                            <m:argSz m:val="-1"/>
                          </m:argPr>
                          <m:r>
                            <a:rPr lang="en-US" sz="1800" b="1" i="1">
                              <a:solidFill>
                                <a:prstClr val="white"/>
                              </a:solidFill>
                              <a:latin typeface="Cambria Math" panose="02040503050406030204" pitchFamily="18" charset="0"/>
                              <a:ea typeface="Cambria Math" panose="02040503050406030204" pitchFamily="18" charset="0"/>
                            </a:rPr>
                            <m:t>𝒒</m:t>
                          </m:r>
                          <m:r>
                            <a:rPr lang="en-US" sz="1800" b="1" i="1">
                              <a:solidFill>
                                <a:prstClr val="white"/>
                              </a:solidFill>
                              <a:latin typeface="Cambria Math" panose="02040503050406030204" pitchFamily="18" charset="0"/>
                              <a:ea typeface="Cambria Math" panose="02040503050406030204" pitchFamily="18" charset="0"/>
                            </a:rPr>
                            <m:t> ∙  </m:t>
                          </m:r>
                          <m:sSub>
                            <m:sSubPr>
                              <m:ctrlPr>
                                <a:rPr lang="en-US" sz="1800" b="1" i="1">
                                  <a:solidFill>
                                    <a:prstClr val="white"/>
                                  </a:solidFill>
                                  <a:latin typeface="Cambria Math" panose="02040503050406030204" pitchFamily="18" charset="0"/>
                                  <a:ea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𝒏</m:t>
                              </m:r>
                            </m:e>
                            <m:sub>
                              <m:r>
                                <a:rPr lang="en-US" sz="1800" b="1" i="1">
                                  <a:solidFill>
                                    <a:prstClr val="white"/>
                                  </a:solidFill>
                                  <a:latin typeface="Cambria Math" panose="02040503050406030204" pitchFamily="18" charset="0"/>
                                  <a:ea typeface="Cambria Math" panose="02040503050406030204" pitchFamily="18" charset="0"/>
                                </a:rPr>
                                <m:t>𝒑𝒉</m:t>
                              </m:r>
                            </m:sub>
                          </m:sSub>
                          <m:r>
                            <a:rPr lang="en-US" sz="1800" b="1" i="1">
                              <a:solidFill>
                                <a:prstClr val="white"/>
                              </a:solidFill>
                              <a:latin typeface="Cambria Math" panose="02040503050406030204" pitchFamily="18" charset="0"/>
                              <a:ea typeface="Cambria Math" panose="02040503050406030204" pitchFamily="18" charset="0"/>
                            </a:rPr>
                            <m:t> ∙ </m:t>
                          </m:r>
                          <m:box>
                            <m:boxPr>
                              <m:ctrlPr>
                                <a:rPr lang="en-US" sz="1800" b="1" i="1">
                                  <a:solidFill>
                                    <a:prstClr val="white"/>
                                  </a:solidFill>
                                  <a:latin typeface="Cambria Math" panose="02040503050406030204" pitchFamily="18" charset="0"/>
                                  <a:ea typeface="Cambria Math" panose="02040503050406030204" pitchFamily="18" charset="0"/>
                                </a:rPr>
                              </m:ctrlPr>
                            </m:boxPr>
                            <m:e>
                              <m:argPr>
                                <m:argSz m:val="-1"/>
                              </m:argPr>
                              <m:f>
                                <m:fPr>
                                  <m:ctrlPr>
                                    <a:rPr lang="en-US" sz="1800" b="1" i="1">
                                      <a:solidFill>
                                        <a:prstClr val="white"/>
                                      </a:solidFill>
                                      <a:latin typeface="Cambria Math" panose="02040503050406030204" pitchFamily="18" charset="0"/>
                                      <a:ea typeface="Cambria Math" panose="02040503050406030204" pitchFamily="18" charset="0"/>
                                    </a:rPr>
                                  </m:ctrlPr>
                                </m:fPr>
                                <m:num>
                                  <m:sSub>
                                    <m:sSubPr>
                                      <m:ctrlPr>
                                        <a:rPr lang="en-US" sz="1800" b="1" i="1">
                                          <a:solidFill>
                                            <a:prstClr val="white"/>
                                          </a:solidFill>
                                          <a:latin typeface="Cambria Math" panose="02040503050406030204" pitchFamily="18" charset="0"/>
                                          <a:ea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𝑬</m:t>
                                      </m:r>
                                    </m:e>
                                    <m:sub>
                                      <m:r>
                                        <a:rPr lang="en-US" sz="1800" b="1" i="1">
                                          <a:solidFill>
                                            <a:prstClr val="white"/>
                                          </a:solidFill>
                                          <a:latin typeface="Cambria Math" panose="02040503050406030204" pitchFamily="18" charset="0"/>
                                          <a:ea typeface="Cambria Math" panose="02040503050406030204" pitchFamily="18" charset="0"/>
                                        </a:rPr>
                                        <m:t>𝒑𝒉</m:t>
                                      </m:r>
                                    </m:sub>
                                  </m:sSub>
                                </m:num>
                                <m:den>
                                  <m:r>
                                    <a:rPr lang="en-US" sz="1800" b="1" i="1">
                                      <a:solidFill>
                                        <a:prstClr val="white"/>
                                      </a:solidFill>
                                      <a:latin typeface="Cambria Math" panose="02040503050406030204" pitchFamily="18" charset="0"/>
                                      <a:ea typeface="Cambria Math" panose="02040503050406030204" pitchFamily="18" charset="0"/>
                                    </a:rPr>
                                    <m:t>𝜺</m:t>
                                  </m:r>
                                </m:den>
                              </m:f>
                            </m:e>
                          </m:box>
                        </m:e>
                      </m:box>
                    </m:oMath>
                  </m:oMathPara>
                </a14:m>
                <a:endParaRPr lang="de-CH" sz="1800" b="1" dirty="0">
                  <a:solidFill>
                    <a:prstClr val="white"/>
                  </a:solidFill>
                  <a:latin typeface="Comic Sans MS" panose="030F0702030302020204" pitchFamily="66" charset="0"/>
                </a:endParaRPr>
              </a:p>
            </p:txBody>
          </p:sp>
        </mc:Choice>
        <mc:Fallback xmlns="">
          <p:sp>
            <p:nvSpPr>
              <p:cNvPr id="80" name="TextBox 317">
                <a:extLst>
                  <a:ext uri="{FF2B5EF4-FFF2-40B4-BE49-F238E27FC236}">
                    <a16:creationId xmlns:a16="http://schemas.microsoft.com/office/drawing/2014/main" id="{D39927A3-28EB-FC85-089B-0C53B938B7C7}"/>
                  </a:ext>
                </a:extLst>
              </p:cNvPr>
              <p:cNvSpPr txBox="1">
                <a:spLocks noRot="1" noChangeAspect="1" noMove="1" noResize="1" noEditPoints="1" noAdjustHandles="1" noChangeArrowheads="1" noChangeShapeType="1" noTextEdit="1"/>
              </p:cNvSpPr>
              <p:nvPr/>
            </p:nvSpPr>
            <p:spPr>
              <a:xfrm>
                <a:off x="770919" y="3521577"/>
                <a:ext cx="1663581" cy="359907"/>
              </a:xfrm>
              <a:prstGeom prst="rect">
                <a:avLst/>
              </a:prstGeom>
              <a:blipFill>
                <a:blip r:embed="rId9"/>
                <a:stretch>
                  <a:fillRect t="-1695" b="-16949"/>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81" name="TextBox 318">
                <a:extLst>
                  <a:ext uri="{FF2B5EF4-FFF2-40B4-BE49-F238E27FC236}">
                    <a16:creationId xmlns:a16="http://schemas.microsoft.com/office/drawing/2014/main" id="{212CEC80-5E21-7445-E7D9-259DD6676904}"/>
                  </a:ext>
                </a:extLst>
              </p:cNvPr>
              <p:cNvSpPr txBox="1"/>
              <p:nvPr/>
            </p:nvSpPr>
            <p:spPr>
              <a:xfrm>
                <a:off x="2691816" y="3519000"/>
                <a:ext cx="1448231" cy="3644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1800" b="1">
                          <a:solidFill>
                            <a:prstClr val="white"/>
                          </a:solidFill>
                          <a:latin typeface="Cambria Math" panose="02040503050406030204" pitchFamily="18" charset="0"/>
                          <a:ea typeface="Cambria Math" panose="02040503050406030204" pitchFamily="18" charset="0"/>
                        </a:rPr>
                        <m:t>𝜀</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𝟑</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𝟔𝟐</m:t>
                      </m:r>
                      <m:r>
                        <a:rPr lang="en-US" sz="1800" b="1" i="1">
                          <a:solidFill>
                            <a:prstClr val="white"/>
                          </a:solidFill>
                          <a:latin typeface="Cambria Math" panose="02040503050406030204" pitchFamily="18" charset="0"/>
                        </a:rPr>
                        <m:t> </m:t>
                      </m:r>
                      <m:box>
                        <m:boxPr>
                          <m:ctrlPr>
                            <a:rPr lang="en-US" sz="1800" b="1" i="1">
                              <a:solidFill>
                                <a:prstClr val="white"/>
                              </a:solidFill>
                              <a:latin typeface="Cambria Math" panose="02040503050406030204" pitchFamily="18" charset="0"/>
                            </a:rPr>
                          </m:ctrlPr>
                        </m:boxPr>
                        <m:e>
                          <m:argPr>
                            <m:argSz m:val="-1"/>
                          </m:argPr>
                          <m:f>
                            <m:fPr>
                              <m:ctrlPr>
                                <a:rPr lang="en-US" sz="1800" b="1" i="1">
                                  <a:solidFill>
                                    <a:prstClr val="white"/>
                                  </a:solidFill>
                                  <a:latin typeface="Cambria Math" panose="02040503050406030204" pitchFamily="18" charset="0"/>
                                </a:rPr>
                              </m:ctrlPr>
                            </m:fPr>
                            <m:num>
                              <m:r>
                                <a:rPr lang="en-US" sz="1800" b="1" i="1">
                                  <a:solidFill>
                                    <a:prstClr val="white"/>
                                  </a:solidFill>
                                  <a:latin typeface="Cambria Math" panose="02040503050406030204" pitchFamily="18" charset="0"/>
                                </a:rPr>
                                <m:t>𝒆𝑽</m:t>
                              </m:r>
                            </m:num>
                            <m:den>
                              <m:r>
                                <a:rPr lang="en-US" sz="1800" b="1" i="1">
                                  <a:solidFill>
                                    <a:prstClr val="white"/>
                                  </a:solidFill>
                                  <a:latin typeface="Cambria Math" panose="02040503050406030204" pitchFamily="18" charset="0"/>
                                </a:rPr>
                                <m:t>𝒑𝒂𝒊𝒓</m:t>
                              </m:r>
                            </m:den>
                          </m:f>
                        </m:e>
                      </m:box>
                      <m:r>
                        <a:rPr lang="en-US" sz="1800" b="1" i="1">
                          <a:solidFill>
                            <a:prstClr val="white"/>
                          </a:solidFill>
                          <a:latin typeface="Cambria Math" panose="02040503050406030204" pitchFamily="18" charset="0"/>
                        </a:rPr>
                        <m:t> </m:t>
                      </m:r>
                    </m:oMath>
                  </m:oMathPara>
                </a14:m>
                <a:endParaRPr lang="de-CH" sz="1800" b="1" dirty="0">
                  <a:solidFill>
                    <a:prstClr val="black"/>
                  </a:solidFill>
                </a:endParaRPr>
              </a:p>
            </p:txBody>
          </p:sp>
        </mc:Choice>
        <mc:Fallback xmlns="">
          <p:sp>
            <p:nvSpPr>
              <p:cNvPr id="81" name="TextBox 318">
                <a:extLst>
                  <a:ext uri="{FF2B5EF4-FFF2-40B4-BE49-F238E27FC236}">
                    <a16:creationId xmlns:a16="http://schemas.microsoft.com/office/drawing/2014/main" id="{212CEC80-5E21-7445-E7D9-259DD6676904}"/>
                  </a:ext>
                </a:extLst>
              </p:cNvPr>
              <p:cNvSpPr txBox="1">
                <a:spLocks noRot="1" noChangeAspect="1" noMove="1" noResize="1" noEditPoints="1" noAdjustHandles="1" noChangeArrowheads="1" noChangeShapeType="1" noTextEdit="1"/>
              </p:cNvSpPr>
              <p:nvPr/>
            </p:nvSpPr>
            <p:spPr>
              <a:xfrm>
                <a:off x="2691816" y="3519000"/>
                <a:ext cx="1448231" cy="364459"/>
              </a:xfrm>
              <a:prstGeom prst="rect">
                <a:avLst/>
              </a:prstGeom>
              <a:blipFill>
                <a:blip r:embed="rId10"/>
                <a:stretch>
                  <a:fillRect l="-1266" b="-21667"/>
                </a:stretch>
              </a:blipFill>
            </p:spPr>
            <p:txBody>
              <a:bodyPr/>
              <a:lstStyle/>
              <a:p>
                <a:r>
                  <a:rPr lang="it-CH">
                    <a:noFill/>
                  </a:rPr>
                  <a:t> </a:t>
                </a:r>
              </a:p>
            </p:txBody>
          </p:sp>
        </mc:Fallback>
      </mc:AlternateContent>
      <p:grpSp>
        <p:nvGrpSpPr>
          <p:cNvPr id="92" name="Group 345">
            <a:extLst>
              <a:ext uri="{FF2B5EF4-FFF2-40B4-BE49-F238E27FC236}">
                <a16:creationId xmlns:a16="http://schemas.microsoft.com/office/drawing/2014/main" id="{D66F3E3D-F319-C056-BBE2-C6F27C6389BC}"/>
              </a:ext>
            </a:extLst>
          </p:cNvPr>
          <p:cNvGrpSpPr/>
          <p:nvPr/>
        </p:nvGrpSpPr>
        <p:grpSpPr>
          <a:xfrm>
            <a:off x="4893679" y="1871136"/>
            <a:ext cx="1146878" cy="485046"/>
            <a:chOff x="4448381" y="1608166"/>
            <a:chExt cx="1146878" cy="485046"/>
          </a:xfrm>
        </p:grpSpPr>
        <p:sp>
          <p:nvSpPr>
            <p:cNvPr id="93" name="Freeform 329">
              <a:extLst>
                <a:ext uri="{FF2B5EF4-FFF2-40B4-BE49-F238E27FC236}">
                  <a16:creationId xmlns:a16="http://schemas.microsoft.com/office/drawing/2014/main" id="{E3B3EBD1-806C-F833-7DE7-0FE12A3E01DE}"/>
                </a:ext>
              </a:extLst>
            </p:cNvPr>
            <p:cNvSpPr/>
            <p:nvPr/>
          </p:nvSpPr>
          <p:spPr>
            <a:xfrm>
              <a:off x="4584728" y="1608166"/>
              <a:ext cx="910241" cy="485046"/>
            </a:xfrm>
            <a:custGeom>
              <a:avLst/>
              <a:gdLst>
                <a:gd name="connsiteX0" fmla="*/ 0 w 1235413"/>
                <a:gd name="connsiteY0" fmla="*/ 180969 h 485046"/>
                <a:gd name="connsiteX1" fmla="*/ 9728 w 1235413"/>
                <a:gd name="connsiteY1" fmla="*/ 219880 h 485046"/>
                <a:gd name="connsiteX2" fmla="*/ 29183 w 1235413"/>
                <a:gd name="connsiteY2" fmla="*/ 103148 h 485046"/>
                <a:gd name="connsiteX3" fmla="*/ 19455 w 1235413"/>
                <a:gd name="connsiteY3" fmla="*/ 219880 h 485046"/>
                <a:gd name="connsiteX4" fmla="*/ 38911 w 1235413"/>
                <a:gd name="connsiteY4" fmla="*/ 25327 h 485046"/>
                <a:gd name="connsiteX5" fmla="*/ 48638 w 1235413"/>
                <a:gd name="connsiteY5" fmla="*/ 210152 h 485046"/>
                <a:gd name="connsiteX6" fmla="*/ 58366 w 1235413"/>
                <a:gd name="connsiteY6" fmla="*/ 171241 h 485046"/>
                <a:gd name="connsiteX7" fmla="*/ 68094 w 1235413"/>
                <a:gd name="connsiteY7" fmla="*/ 287973 h 485046"/>
                <a:gd name="connsiteX8" fmla="*/ 77821 w 1235413"/>
                <a:gd name="connsiteY8" fmla="*/ 317156 h 485046"/>
                <a:gd name="connsiteX9" fmla="*/ 87549 w 1235413"/>
                <a:gd name="connsiteY9" fmla="*/ 210152 h 485046"/>
                <a:gd name="connsiteX10" fmla="*/ 97277 w 1235413"/>
                <a:gd name="connsiteY10" fmla="*/ 249063 h 485046"/>
                <a:gd name="connsiteX11" fmla="*/ 107004 w 1235413"/>
                <a:gd name="connsiteY11" fmla="*/ 336612 h 485046"/>
                <a:gd name="connsiteX12" fmla="*/ 116732 w 1235413"/>
                <a:gd name="connsiteY12" fmla="*/ 239335 h 485046"/>
                <a:gd name="connsiteX13" fmla="*/ 126460 w 1235413"/>
                <a:gd name="connsiteY13" fmla="*/ 210152 h 485046"/>
                <a:gd name="connsiteX14" fmla="*/ 136187 w 1235413"/>
                <a:gd name="connsiteY14" fmla="*/ 365795 h 485046"/>
                <a:gd name="connsiteX15" fmla="*/ 145915 w 1235413"/>
                <a:gd name="connsiteY15" fmla="*/ 326884 h 485046"/>
                <a:gd name="connsiteX16" fmla="*/ 155643 w 1235413"/>
                <a:gd name="connsiteY16" fmla="*/ 375522 h 485046"/>
                <a:gd name="connsiteX17" fmla="*/ 165370 w 1235413"/>
                <a:gd name="connsiteY17" fmla="*/ 404705 h 485046"/>
                <a:gd name="connsiteX18" fmla="*/ 175098 w 1235413"/>
                <a:gd name="connsiteY18" fmla="*/ 317156 h 485046"/>
                <a:gd name="connsiteX19" fmla="*/ 184826 w 1235413"/>
                <a:gd name="connsiteY19" fmla="*/ 258790 h 485046"/>
                <a:gd name="connsiteX20" fmla="*/ 194553 w 1235413"/>
                <a:gd name="connsiteY20" fmla="*/ 307429 h 485046"/>
                <a:gd name="connsiteX21" fmla="*/ 204281 w 1235413"/>
                <a:gd name="connsiteY21" fmla="*/ 249063 h 485046"/>
                <a:gd name="connsiteX22" fmla="*/ 223736 w 1235413"/>
                <a:gd name="connsiteY22" fmla="*/ 190697 h 485046"/>
                <a:gd name="connsiteX23" fmla="*/ 233464 w 1235413"/>
                <a:gd name="connsiteY23" fmla="*/ 336612 h 485046"/>
                <a:gd name="connsiteX24" fmla="*/ 243192 w 1235413"/>
                <a:gd name="connsiteY24" fmla="*/ 278246 h 485046"/>
                <a:gd name="connsiteX25" fmla="*/ 252919 w 1235413"/>
                <a:gd name="connsiteY25" fmla="*/ 239335 h 485046"/>
                <a:gd name="connsiteX26" fmla="*/ 262647 w 1235413"/>
                <a:gd name="connsiteY26" fmla="*/ 122603 h 485046"/>
                <a:gd name="connsiteX27" fmla="*/ 272375 w 1235413"/>
                <a:gd name="connsiteY27" fmla="*/ 356067 h 485046"/>
                <a:gd name="connsiteX28" fmla="*/ 282102 w 1235413"/>
                <a:gd name="connsiteY28" fmla="*/ 394978 h 485046"/>
                <a:gd name="connsiteX29" fmla="*/ 291830 w 1235413"/>
                <a:gd name="connsiteY29" fmla="*/ 365795 h 485046"/>
                <a:gd name="connsiteX30" fmla="*/ 301558 w 1235413"/>
                <a:gd name="connsiteY30" fmla="*/ 307429 h 485046"/>
                <a:gd name="connsiteX31" fmla="*/ 330741 w 1235413"/>
                <a:gd name="connsiteY31" fmla="*/ 326884 h 485046"/>
                <a:gd name="connsiteX32" fmla="*/ 340468 w 1235413"/>
                <a:gd name="connsiteY32" fmla="*/ 414433 h 485046"/>
                <a:gd name="connsiteX33" fmla="*/ 350196 w 1235413"/>
                <a:gd name="connsiteY33" fmla="*/ 453344 h 485046"/>
                <a:gd name="connsiteX34" fmla="*/ 359924 w 1235413"/>
                <a:gd name="connsiteY34" fmla="*/ 424161 h 485046"/>
                <a:gd name="connsiteX35" fmla="*/ 379379 w 1235413"/>
                <a:gd name="connsiteY35" fmla="*/ 229607 h 485046"/>
                <a:gd name="connsiteX36" fmla="*/ 389107 w 1235413"/>
                <a:gd name="connsiteY36" fmla="*/ 190697 h 485046"/>
                <a:gd name="connsiteX37" fmla="*/ 398834 w 1235413"/>
                <a:gd name="connsiteY37" fmla="*/ 132331 h 485046"/>
                <a:gd name="connsiteX38" fmla="*/ 408562 w 1235413"/>
                <a:gd name="connsiteY38" fmla="*/ 326884 h 485046"/>
                <a:gd name="connsiteX39" fmla="*/ 418290 w 1235413"/>
                <a:gd name="connsiteY39" fmla="*/ 190697 h 485046"/>
                <a:gd name="connsiteX40" fmla="*/ 428017 w 1235413"/>
                <a:gd name="connsiteY40" fmla="*/ 249063 h 485046"/>
                <a:gd name="connsiteX41" fmla="*/ 437745 w 1235413"/>
                <a:gd name="connsiteY41" fmla="*/ 278246 h 485046"/>
                <a:gd name="connsiteX42" fmla="*/ 447472 w 1235413"/>
                <a:gd name="connsiteY42" fmla="*/ 229607 h 485046"/>
                <a:gd name="connsiteX43" fmla="*/ 457200 w 1235413"/>
                <a:gd name="connsiteY43" fmla="*/ 83693 h 485046"/>
                <a:gd name="connsiteX44" fmla="*/ 466928 w 1235413"/>
                <a:gd name="connsiteY44" fmla="*/ 122603 h 485046"/>
                <a:gd name="connsiteX45" fmla="*/ 476655 w 1235413"/>
                <a:gd name="connsiteY45" fmla="*/ 151786 h 485046"/>
                <a:gd name="connsiteX46" fmla="*/ 496111 w 1235413"/>
                <a:gd name="connsiteY46" fmla="*/ 132331 h 485046"/>
                <a:gd name="connsiteX47" fmla="*/ 515566 w 1235413"/>
                <a:gd name="connsiteY47" fmla="*/ 83693 h 485046"/>
                <a:gd name="connsiteX48" fmla="*/ 535021 w 1235413"/>
                <a:gd name="connsiteY48" fmla="*/ 297701 h 485046"/>
                <a:gd name="connsiteX49" fmla="*/ 554477 w 1235413"/>
                <a:gd name="connsiteY49" fmla="*/ 278246 h 485046"/>
                <a:gd name="connsiteX50" fmla="*/ 573932 w 1235413"/>
                <a:gd name="connsiteY50" fmla="*/ 346339 h 485046"/>
                <a:gd name="connsiteX51" fmla="*/ 593387 w 1235413"/>
                <a:gd name="connsiteY51" fmla="*/ 365795 h 485046"/>
                <a:gd name="connsiteX52" fmla="*/ 622570 w 1235413"/>
                <a:gd name="connsiteY52" fmla="*/ 297701 h 485046"/>
                <a:gd name="connsiteX53" fmla="*/ 632298 w 1235413"/>
                <a:gd name="connsiteY53" fmla="*/ 268518 h 485046"/>
                <a:gd name="connsiteX54" fmla="*/ 642026 w 1235413"/>
                <a:gd name="connsiteY54" fmla="*/ 297701 h 485046"/>
                <a:gd name="connsiteX55" fmla="*/ 651753 w 1235413"/>
                <a:gd name="connsiteY55" fmla="*/ 356067 h 485046"/>
                <a:gd name="connsiteX56" fmla="*/ 661481 w 1235413"/>
                <a:gd name="connsiteY56" fmla="*/ 394978 h 485046"/>
                <a:gd name="connsiteX57" fmla="*/ 680936 w 1235413"/>
                <a:gd name="connsiteY57" fmla="*/ 365795 h 485046"/>
                <a:gd name="connsiteX58" fmla="*/ 700392 w 1235413"/>
                <a:gd name="connsiteY58" fmla="*/ 249063 h 485046"/>
                <a:gd name="connsiteX59" fmla="*/ 729575 w 1235413"/>
                <a:gd name="connsiteY59" fmla="*/ 151786 h 485046"/>
                <a:gd name="connsiteX60" fmla="*/ 739302 w 1235413"/>
                <a:gd name="connsiteY60" fmla="*/ 219880 h 485046"/>
                <a:gd name="connsiteX61" fmla="*/ 749030 w 1235413"/>
                <a:gd name="connsiteY61" fmla="*/ 112876 h 485046"/>
                <a:gd name="connsiteX62" fmla="*/ 758758 w 1235413"/>
                <a:gd name="connsiteY62" fmla="*/ 219880 h 485046"/>
                <a:gd name="connsiteX63" fmla="*/ 768485 w 1235413"/>
                <a:gd name="connsiteY63" fmla="*/ 258790 h 485046"/>
                <a:gd name="connsiteX64" fmla="*/ 778213 w 1235413"/>
                <a:gd name="connsiteY64" fmla="*/ 54510 h 485046"/>
                <a:gd name="connsiteX65" fmla="*/ 787941 w 1235413"/>
                <a:gd name="connsiteY65" fmla="*/ 190697 h 485046"/>
                <a:gd name="connsiteX66" fmla="*/ 807396 w 1235413"/>
                <a:gd name="connsiteY66" fmla="*/ 132331 h 485046"/>
                <a:gd name="connsiteX67" fmla="*/ 817124 w 1235413"/>
                <a:gd name="connsiteY67" fmla="*/ 200424 h 485046"/>
                <a:gd name="connsiteX68" fmla="*/ 826851 w 1235413"/>
                <a:gd name="connsiteY68" fmla="*/ 229607 h 485046"/>
                <a:gd name="connsiteX69" fmla="*/ 836579 w 1235413"/>
                <a:gd name="connsiteY69" fmla="*/ 190697 h 485046"/>
                <a:gd name="connsiteX70" fmla="*/ 846307 w 1235413"/>
                <a:gd name="connsiteY70" fmla="*/ 161514 h 485046"/>
                <a:gd name="connsiteX71" fmla="*/ 875490 w 1235413"/>
                <a:gd name="connsiteY71" fmla="*/ 239335 h 485046"/>
                <a:gd name="connsiteX72" fmla="*/ 904672 w 1235413"/>
                <a:gd name="connsiteY72" fmla="*/ 210152 h 485046"/>
                <a:gd name="connsiteX73" fmla="*/ 914400 w 1235413"/>
                <a:gd name="connsiteY73" fmla="*/ 171241 h 485046"/>
                <a:gd name="connsiteX74" fmla="*/ 924128 w 1235413"/>
                <a:gd name="connsiteY74" fmla="*/ 229607 h 485046"/>
                <a:gd name="connsiteX75" fmla="*/ 943583 w 1235413"/>
                <a:gd name="connsiteY75" fmla="*/ 287973 h 485046"/>
                <a:gd name="connsiteX76" fmla="*/ 963038 w 1235413"/>
                <a:gd name="connsiteY76" fmla="*/ 258790 h 485046"/>
                <a:gd name="connsiteX77" fmla="*/ 982494 w 1235413"/>
                <a:gd name="connsiteY77" fmla="*/ 297701 h 485046"/>
                <a:gd name="connsiteX78" fmla="*/ 1011677 w 1235413"/>
                <a:gd name="connsiteY78" fmla="*/ 249063 h 485046"/>
                <a:gd name="connsiteX79" fmla="*/ 1021404 w 1235413"/>
                <a:gd name="connsiteY79" fmla="*/ 180969 h 485046"/>
                <a:gd name="connsiteX80" fmla="*/ 1031132 w 1235413"/>
                <a:gd name="connsiteY80" fmla="*/ 142058 h 485046"/>
                <a:gd name="connsiteX81" fmla="*/ 1040860 w 1235413"/>
                <a:gd name="connsiteY81" fmla="*/ 171241 h 485046"/>
                <a:gd name="connsiteX82" fmla="*/ 1050587 w 1235413"/>
                <a:gd name="connsiteY82" fmla="*/ 307429 h 485046"/>
                <a:gd name="connsiteX83" fmla="*/ 1070043 w 1235413"/>
                <a:gd name="connsiteY83" fmla="*/ 287973 h 485046"/>
                <a:gd name="connsiteX84" fmla="*/ 1099226 w 1235413"/>
                <a:gd name="connsiteY84" fmla="*/ 249063 h 485046"/>
                <a:gd name="connsiteX85" fmla="*/ 1108953 w 1235413"/>
                <a:gd name="connsiteY85" fmla="*/ 200424 h 485046"/>
                <a:gd name="connsiteX86" fmla="*/ 1138136 w 1235413"/>
                <a:gd name="connsiteY86" fmla="*/ 229607 h 485046"/>
                <a:gd name="connsiteX87" fmla="*/ 1167319 w 1235413"/>
                <a:gd name="connsiteY87" fmla="*/ 307429 h 485046"/>
                <a:gd name="connsiteX88" fmla="*/ 1186775 w 1235413"/>
                <a:gd name="connsiteY88" fmla="*/ 219880 h 485046"/>
                <a:gd name="connsiteX89" fmla="*/ 1206230 w 1235413"/>
                <a:gd name="connsiteY89" fmla="*/ 180969 h 485046"/>
                <a:gd name="connsiteX90" fmla="*/ 1225685 w 1235413"/>
                <a:gd name="connsiteY90" fmla="*/ 210152 h 485046"/>
                <a:gd name="connsiteX91" fmla="*/ 1235413 w 1235413"/>
                <a:gd name="connsiteY91" fmla="*/ 268518 h 48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35413" h="485046">
                  <a:moveTo>
                    <a:pt x="0" y="180969"/>
                  </a:moveTo>
                  <a:cubicBezTo>
                    <a:pt x="3243" y="193939"/>
                    <a:pt x="5034" y="232398"/>
                    <a:pt x="9728" y="219880"/>
                  </a:cubicBezTo>
                  <a:cubicBezTo>
                    <a:pt x="23579" y="182944"/>
                    <a:pt x="32459" y="63837"/>
                    <a:pt x="29183" y="103148"/>
                  </a:cubicBezTo>
                  <a:cubicBezTo>
                    <a:pt x="25940" y="142059"/>
                    <a:pt x="19455" y="258926"/>
                    <a:pt x="19455" y="219880"/>
                  </a:cubicBezTo>
                  <a:cubicBezTo>
                    <a:pt x="19455" y="93140"/>
                    <a:pt x="19291" y="103802"/>
                    <a:pt x="38911" y="25327"/>
                  </a:cubicBezTo>
                  <a:cubicBezTo>
                    <a:pt x="42153" y="86935"/>
                    <a:pt x="40484" y="149000"/>
                    <a:pt x="48638" y="210152"/>
                  </a:cubicBezTo>
                  <a:cubicBezTo>
                    <a:pt x="50405" y="223404"/>
                    <a:pt x="55123" y="158271"/>
                    <a:pt x="58366" y="171241"/>
                  </a:cubicBezTo>
                  <a:cubicBezTo>
                    <a:pt x="67836" y="209121"/>
                    <a:pt x="62934" y="249270"/>
                    <a:pt x="68094" y="287973"/>
                  </a:cubicBezTo>
                  <a:cubicBezTo>
                    <a:pt x="69449" y="298137"/>
                    <a:pt x="74579" y="307428"/>
                    <a:pt x="77821" y="317156"/>
                  </a:cubicBezTo>
                  <a:cubicBezTo>
                    <a:pt x="81064" y="281488"/>
                    <a:pt x="77709" y="244589"/>
                    <a:pt x="87549" y="210152"/>
                  </a:cubicBezTo>
                  <a:cubicBezTo>
                    <a:pt x="91222" y="197297"/>
                    <a:pt x="95244" y="235849"/>
                    <a:pt x="97277" y="249063"/>
                  </a:cubicBezTo>
                  <a:cubicBezTo>
                    <a:pt x="101742" y="278084"/>
                    <a:pt x="103762" y="307429"/>
                    <a:pt x="107004" y="336612"/>
                  </a:cubicBezTo>
                  <a:cubicBezTo>
                    <a:pt x="110247" y="304186"/>
                    <a:pt x="111777" y="271543"/>
                    <a:pt x="116732" y="239335"/>
                  </a:cubicBezTo>
                  <a:cubicBezTo>
                    <a:pt x="118291" y="229200"/>
                    <a:pt x="124901" y="200017"/>
                    <a:pt x="126460" y="210152"/>
                  </a:cubicBezTo>
                  <a:cubicBezTo>
                    <a:pt x="134364" y="261530"/>
                    <a:pt x="132945" y="313914"/>
                    <a:pt x="136187" y="365795"/>
                  </a:cubicBezTo>
                  <a:cubicBezTo>
                    <a:pt x="139430" y="352825"/>
                    <a:pt x="133957" y="320905"/>
                    <a:pt x="145915" y="326884"/>
                  </a:cubicBezTo>
                  <a:cubicBezTo>
                    <a:pt x="160704" y="334278"/>
                    <a:pt x="151633" y="359482"/>
                    <a:pt x="155643" y="375522"/>
                  </a:cubicBezTo>
                  <a:cubicBezTo>
                    <a:pt x="158130" y="385470"/>
                    <a:pt x="162128" y="394977"/>
                    <a:pt x="165370" y="404705"/>
                  </a:cubicBezTo>
                  <a:cubicBezTo>
                    <a:pt x="168613" y="375522"/>
                    <a:pt x="171217" y="346261"/>
                    <a:pt x="175098" y="317156"/>
                  </a:cubicBezTo>
                  <a:cubicBezTo>
                    <a:pt x="177705" y="297605"/>
                    <a:pt x="167184" y="267610"/>
                    <a:pt x="184826" y="258790"/>
                  </a:cubicBezTo>
                  <a:cubicBezTo>
                    <a:pt x="199615" y="251396"/>
                    <a:pt x="191311" y="291216"/>
                    <a:pt x="194553" y="307429"/>
                  </a:cubicBezTo>
                  <a:cubicBezTo>
                    <a:pt x="197796" y="287974"/>
                    <a:pt x="199497" y="268198"/>
                    <a:pt x="204281" y="249063"/>
                  </a:cubicBezTo>
                  <a:cubicBezTo>
                    <a:pt x="209255" y="229168"/>
                    <a:pt x="217251" y="171242"/>
                    <a:pt x="223736" y="190697"/>
                  </a:cubicBezTo>
                  <a:cubicBezTo>
                    <a:pt x="239151" y="236942"/>
                    <a:pt x="230221" y="287974"/>
                    <a:pt x="233464" y="336612"/>
                  </a:cubicBezTo>
                  <a:cubicBezTo>
                    <a:pt x="236707" y="317157"/>
                    <a:pt x="239324" y="297587"/>
                    <a:pt x="243192" y="278246"/>
                  </a:cubicBezTo>
                  <a:cubicBezTo>
                    <a:pt x="245814" y="265136"/>
                    <a:pt x="251261" y="252601"/>
                    <a:pt x="252919" y="239335"/>
                  </a:cubicBezTo>
                  <a:cubicBezTo>
                    <a:pt x="257762" y="200591"/>
                    <a:pt x="259404" y="161514"/>
                    <a:pt x="262647" y="122603"/>
                  </a:cubicBezTo>
                  <a:cubicBezTo>
                    <a:pt x="265890" y="200424"/>
                    <a:pt x="266826" y="278376"/>
                    <a:pt x="272375" y="356067"/>
                  </a:cubicBezTo>
                  <a:cubicBezTo>
                    <a:pt x="273328" y="369402"/>
                    <a:pt x="270144" y="388999"/>
                    <a:pt x="282102" y="394978"/>
                  </a:cubicBezTo>
                  <a:cubicBezTo>
                    <a:pt x="291273" y="399564"/>
                    <a:pt x="289606" y="375805"/>
                    <a:pt x="291830" y="365795"/>
                  </a:cubicBezTo>
                  <a:cubicBezTo>
                    <a:pt x="296109" y="346541"/>
                    <a:pt x="298315" y="326884"/>
                    <a:pt x="301558" y="307429"/>
                  </a:cubicBezTo>
                  <a:cubicBezTo>
                    <a:pt x="325241" y="378478"/>
                    <a:pt x="316039" y="385690"/>
                    <a:pt x="330741" y="326884"/>
                  </a:cubicBezTo>
                  <a:cubicBezTo>
                    <a:pt x="333983" y="356067"/>
                    <a:pt x="336003" y="385412"/>
                    <a:pt x="340468" y="414433"/>
                  </a:cubicBezTo>
                  <a:cubicBezTo>
                    <a:pt x="342501" y="427647"/>
                    <a:pt x="338238" y="447365"/>
                    <a:pt x="350196" y="453344"/>
                  </a:cubicBezTo>
                  <a:cubicBezTo>
                    <a:pt x="359367" y="457930"/>
                    <a:pt x="356681" y="433889"/>
                    <a:pt x="359924" y="424161"/>
                  </a:cubicBezTo>
                  <a:cubicBezTo>
                    <a:pt x="386701" y="558053"/>
                    <a:pt x="363396" y="461348"/>
                    <a:pt x="379379" y="229607"/>
                  </a:cubicBezTo>
                  <a:cubicBezTo>
                    <a:pt x="380299" y="216269"/>
                    <a:pt x="386485" y="203807"/>
                    <a:pt x="389107" y="190697"/>
                  </a:cubicBezTo>
                  <a:cubicBezTo>
                    <a:pt x="392975" y="171356"/>
                    <a:pt x="395592" y="151786"/>
                    <a:pt x="398834" y="132331"/>
                  </a:cubicBezTo>
                  <a:cubicBezTo>
                    <a:pt x="402077" y="197182"/>
                    <a:pt x="388028" y="265284"/>
                    <a:pt x="408562" y="326884"/>
                  </a:cubicBezTo>
                  <a:cubicBezTo>
                    <a:pt x="422954" y="370060"/>
                    <a:pt x="407252" y="234850"/>
                    <a:pt x="418290" y="190697"/>
                  </a:cubicBezTo>
                  <a:cubicBezTo>
                    <a:pt x="423074" y="171562"/>
                    <a:pt x="423738" y="229809"/>
                    <a:pt x="428017" y="249063"/>
                  </a:cubicBezTo>
                  <a:cubicBezTo>
                    <a:pt x="430241" y="259073"/>
                    <a:pt x="434502" y="268518"/>
                    <a:pt x="437745" y="278246"/>
                  </a:cubicBezTo>
                  <a:cubicBezTo>
                    <a:pt x="440987" y="262033"/>
                    <a:pt x="445827" y="246059"/>
                    <a:pt x="447472" y="229607"/>
                  </a:cubicBezTo>
                  <a:cubicBezTo>
                    <a:pt x="452322" y="181103"/>
                    <a:pt x="448480" y="131653"/>
                    <a:pt x="457200" y="83693"/>
                  </a:cubicBezTo>
                  <a:cubicBezTo>
                    <a:pt x="459592" y="70539"/>
                    <a:pt x="463255" y="109748"/>
                    <a:pt x="466928" y="122603"/>
                  </a:cubicBezTo>
                  <a:cubicBezTo>
                    <a:pt x="469745" y="132462"/>
                    <a:pt x="473413" y="142058"/>
                    <a:pt x="476655" y="151786"/>
                  </a:cubicBezTo>
                  <a:cubicBezTo>
                    <a:pt x="483140" y="145301"/>
                    <a:pt x="493887" y="141229"/>
                    <a:pt x="496111" y="132331"/>
                  </a:cubicBezTo>
                  <a:cubicBezTo>
                    <a:pt x="515065" y="56513"/>
                    <a:pt x="495600" y="-16136"/>
                    <a:pt x="515566" y="83693"/>
                  </a:cubicBezTo>
                  <a:cubicBezTo>
                    <a:pt x="540761" y="-117862"/>
                    <a:pt x="511786" y="80839"/>
                    <a:pt x="535021" y="297701"/>
                  </a:cubicBezTo>
                  <a:cubicBezTo>
                    <a:pt x="535998" y="306820"/>
                    <a:pt x="547992" y="284731"/>
                    <a:pt x="554477" y="278246"/>
                  </a:cubicBezTo>
                  <a:cubicBezTo>
                    <a:pt x="574967" y="155295"/>
                    <a:pt x="554517" y="249264"/>
                    <a:pt x="573932" y="346339"/>
                  </a:cubicBezTo>
                  <a:cubicBezTo>
                    <a:pt x="575731" y="355332"/>
                    <a:pt x="586902" y="359310"/>
                    <a:pt x="593387" y="365795"/>
                  </a:cubicBezTo>
                  <a:cubicBezTo>
                    <a:pt x="616201" y="297356"/>
                    <a:pt x="586509" y="381845"/>
                    <a:pt x="622570" y="297701"/>
                  </a:cubicBezTo>
                  <a:cubicBezTo>
                    <a:pt x="626609" y="288276"/>
                    <a:pt x="629055" y="278246"/>
                    <a:pt x="632298" y="268518"/>
                  </a:cubicBezTo>
                  <a:cubicBezTo>
                    <a:pt x="635541" y="278246"/>
                    <a:pt x="639802" y="287691"/>
                    <a:pt x="642026" y="297701"/>
                  </a:cubicBezTo>
                  <a:cubicBezTo>
                    <a:pt x="646305" y="316955"/>
                    <a:pt x="647885" y="336726"/>
                    <a:pt x="651753" y="356067"/>
                  </a:cubicBezTo>
                  <a:cubicBezTo>
                    <a:pt x="654375" y="369177"/>
                    <a:pt x="658238" y="382008"/>
                    <a:pt x="661481" y="394978"/>
                  </a:cubicBezTo>
                  <a:cubicBezTo>
                    <a:pt x="667966" y="385250"/>
                    <a:pt x="677924" y="377091"/>
                    <a:pt x="680936" y="365795"/>
                  </a:cubicBezTo>
                  <a:cubicBezTo>
                    <a:pt x="691100" y="327680"/>
                    <a:pt x="700392" y="249063"/>
                    <a:pt x="700392" y="249063"/>
                  </a:cubicBezTo>
                  <a:cubicBezTo>
                    <a:pt x="728152" y="332348"/>
                    <a:pt x="689648" y="231641"/>
                    <a:pt x="729575" y="151786"/>
                  </a:cubicBezTo>
                  <a:cubicBezTo>
                    <a:pt x="739829" y="131278"/>
                    <a:pt x="736060" y="197182"/>
                    <a:pt x="739302" y="219880"/>
                  </a:cubicBezTo>
                  <a:cubicBezTo>
                    <a:pt x="742545" y="184212"/>
                    <a:pt x="713215" y="112876"/>
                    <a:pt x="749030" y="112876"/>
                  </a:cubicBezTo>
                  <a:cubicBezTo>
                    <a:pt x="784845" y="112876"/>
                    <a:pt x="754025" y="184379"/>
                    <a:pt x="758758" y="219880"/>
                  </a:cubicBezTo>
                  <a:cubicBezTo>
                    <a:pt x="760525" y="233132"/>
                    <a:pt x="765243" y="245820"/>
                    <a:pt x="768485" y="258790"/>
                  </a:cubicBezTo>
                  <a:cubicBezTo>
                    <a:pt x="771728" y="190697"/>
                    <a:pt x="759484" y="120057"/>
                    <a:pt x="778213" y="54510"/>
                  </a:cubicBezTo>
                  <a:cubicBezTo>
                    <a:pt x="790716" y="10750"/>
                    <a:pt x="771961" y="148083"/>
                    <a:pt x="787941" y="190697"/>
                  </a:cubicBezTo>
                  <a:cubicBezTo>
                    <a:pt x="795142" y="209899"/>
                    <a:pt x="807396" y="132331"/>
                    <a:pt x="807396" y="132331"/>
                  </a:cubicBezTo>
                  <a:cubicBezTo>
                    <a:pt x="810639" y="155029"/>
                    <a:pt x="812627" y="177941"/>
                    <a:pt x="817124" y="200424"/>
                  </a:cubicBezTo>
                  <a:cubicBezTo>
                    <a:pt x="819135" y="210479"/>
                    <a:pt x="817680" y="234192"/>
                    <a:pt x="826851" y="229607"/>
                  </a:cubicBezTo>
                  <a:cubicBezTo>
                    <a:pt x="838809" y="223628"/>
                    <a:pt x="832906" y="203552"/>
                    <a:pt x="836579" y="190697"/>
                  </a:cubicBezTo>
                  <a:cubicBezTo>
                    <a:pt x="839396" y="180838"/>
                    <a:pt x="843064" y="171242"/>
                    <a:pt x="846307" y="161514"/>
                  </a:cubicBezTo>
                  <a:cubicBezTo>
                    <a:pt x="861688" y="346102"/>
                    <a:pt x="836919" y="293335"/>
                    <a:pt x="875490" y="239335"/>
                  </a:cubicBezTo>
                  <a:cubicBezTo>
                    <a:pt x="883486" y="228141"/>
                    <a:pt x="894945" y="219880"/>
                    <a:pt x="904672" y="210152"/>
                  </a:cubicBezTo>
                  <a:cubicBezTo>
                    <a:pt x="907915" y="197182"/>
                    <a:pt x="904946" y="161788"/>
                    <a:pt x="914400" y="171241"/>
                  </a:cubicBezTo>
                  <a:cubicBezTo>
                    <a:pt x="928347" y="185187"/>
                    <a:pt x="919344" y="210472"/>
                    <a:pt x="924128" y="229607"/>
                  </a:cubicBezTo>
                  <a:cubicBezTo>
                    <a:pt x="929102" y="249502"/>
                    <a:pt x="943583" y="287973"/>
                    <a:pt x="943583" y="287973"/>
                  </a:cubicBezTo>
                  <a:cubicBezTo>
                    <a:pt x="950068" y="278245"/>
                    <a:pt x="958433" y="269536"/>
                    <a:pt x="963038" y="258790"/>
                  </a:cubicBezTo>
                  <a:cubicBezTo>
                    <a:pt x="981698" y="215250"/>
                    <a:pt x="966040" y="166076"/>
                    <a:pt x="982494" y="297701"/>
                  </a:cubicBezTo>
                  <a:cubicBezTo>
                    <a:pt x="992222" y="281488"/>
                    <a:pt x="1005698" y="267000"/>
                    <a:pt x="1011677" y="249063"/>
                  </a:cubicBezTo>
                  <a:cubicBezTo>
                    <a:pt x="1018927" y="227311"/>
                    <a:pt x="1017303" y="203528"/>
                    <a:pt x="1021404" y="180969"/>
                  </a:cubicBezTo>
                  <a:cubicBezTo>
                    <a:pt x="1023796" y="167815"/>
                    <a:pt x="1027889" y="155028"/>
                    <a:pt x="1031132" y="142058"/>
                  </a:cubicBezTo>
                  <a:cubicBezTo>
                    <a:pt x="1034375" y="151786"/>
                    <a:pt x="1039662" y="161057"/>
                    <a:pt x="1040860" y="171241"/>
                  </a:cubicBezTo>
                  <a:cubicBezTo>
                    <a:pt x="1046178" y="216441"/>
                    <a:pt x="1039549" y="263276"/>
                    <a:pt x="1050587" y="307429"/>
                  </a:cubicBezTo>
                  <a:cubicBezTo>
                    <a:pt x="1052811" y="316327"/>
                    <a:pt x="1064171" y="295019"/>
                    <a:pt x="1070043" y="287973"/>
                  </a:cubicBezTo>
                  <a:cubicBezTo>
                    <a:pt x="1080422" y="275518"/>
                    <a:pt x="1089498" y="262033"/>
                    <a:pt x="1099226" y="249063"/>
                  </a:cubicBezTo>
                  <a:cubicBezTo>
                    <a:pt x="1102468" y="232850"/>
                    <a:pt x="1094165" y="207819"/>
                    <a:pt x="1108953" y="200424"/>
                  </a:cubicBezTo>
                  <a:cubicBezTo>
                    <a:pt x="1121258" y="194271"/>
                    <a:pt x="1132549" y="217036"/>
                    <a:pt x="1138136" y="229607"/>
                  </a:cubicBezTo>
                  <a:cubicBezTo>
                    <a:pt x="1183080" y="330729"/>
                    <a:pt x="1118244" y="258351"/>
                    <a:pt x="1167319" y="307429"/>
                  </a:cubicBezTo>
                  <a:cubicBezTo>
                    <a:pt x="1173804" y="278246"/>
                    <a:pt x="1177983" y="248453"/>
                    <a:pt x="1186775" y="219880"/>
                  </a:cubicBezTo>
                  <a:cubicBezTo>
                    <a:pt x="1191040" y="206020"/>
                    <a:pt x="1192162" y="184486"/>
                    <a:pt x="1206230" y="180969"/>
                  </a:cubicBezTo>
                  <a:cubicBezTo>
                    <a:pt x="1217572" y="178133"/>
                    <a:pt x="1219200" y="200424"/>
                    <a:pt x="1225685" y="210152"/>
                  </a:cubicBezTo>
                  <a:lnTo>
                    <a:pt x="1235413" y="268518"/>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prstClr val="white"/>
                </a:solidFill>
                <a:latin typeface="Calibri"/>
              </a:endParaRPr>
            </a:p>
          </p:txBody>
        </p:sp>
        <p:cxnSp>
          <p:nvCxnSpPr>
            <p:cNvPr id="94" name="Straight Connector 327">
              <a:extLst>
                <a:ext uri="{FF2B5EF4-FFF2-40B4-BE49-F238E27FC236}">
                  <a16:creationId xmlns:a16="http://schemas.microsoft.com/office/drawing/2014/main" id="{127C2975-FA88-AC99-400F-5C16339F8F12}"/>
                </a:ext>
              </a:extLst>
            </p:cNvPr>
            <p:cNvCxnSpPr/>
            <p:nvPr/>
          </p:nvCxnSpPr>
          <p:spPr>
            <a:xfrm>
              <a:off x="4448381" y="1854590"/>
              <a:ext cx="1146878" cy="0"/>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95" name="TextBox 336">
            <a:extLst>
              <a:ext uri="{FF2B5EF4-FFF2-40B4-BE49-F238E27FC236}">
                <a16:creationId xmlns:a16="http://schemas.microsoft.com/office/drawing/2014/main" id="{3EFFDD98-A6F9-B982-5674-0C161C55E7E0}"/>
              </a:ext>
            </a:extLst>
          </p:cNvPr>
          <p:cNvSpPr txBox="1"/>
          <p:nvPr/>
        </p:nvSpPr>
        <p:spPr>
          <a:xfrm>
            <a:off x="4637919" y="1948283"/>
            <a:ext cx="238582" cy="338554"/>
          </a:xfrm>
          <a:prstGeom prst="rect">
            <a:avLst/>
          </a:prstGeom>
          <a:noFill/>
        </p:spPr>
        <p:txBody>
          <a:bodyPr wrap="square" rtlCol="0">
            <a:spAutoFit/>
          </a:bodyPr>
          <a:lstStyle/>
          <a:p>
            <a:r>
              <a:rPr lang="en-US" sz="1600" dirty="0">
                <a:solidFill>
                  <a:prstClr val="white"/>
                </a:solidFill>
                <a:latin typeface="Comic Sans MS" panose="030F0702030302020204" pitchFamily="66" charset="0"/>
              </a:rPr>
              <a:t>+</a:t>
            </a:r>
            <a:endParaRPr lang="de-CH" sz="1600" dirty="0">
              <a:solidFill>
                <a:prstClr val="white"/>
              </a:solidFill>
              <a:latin typeface="Comic Sans MS" panose="030F0702030302020204" pitchFamily="66" charset="0"/>
            </a:endParaRPr>
          </a:p>
        </p:txBody>
      </p:sp>
      <p:sp>
        <p:nvSpPr>
          <p:cNvPr id="96" name="CasellaDiTesto 140">
            <a:extLst>
              <a:ext uri="{FF2B5EF4-FFF2-40B4-BE49-F238E27FC236}">
                <a16:creationId xmlns:a16="http://schemas.microsoft.com/office/drawing/2014/main" id="{BC7EF1BA-A206-492E-B8EC-C9F5CBC096BA}"/>
              </a:ext>
            </a:extLst>
          </p:cNvPr>
          <p:cNvSpPr txBox="1">
            <a:spLocks noChangeArrowheads="1"/>
          </p:cNvSpPr>
          <p:nvPr/>
        </p:nvSpPr>
        <p:spPr bwMode="auto">
          <a:xfrm>
            <a:off x="4207775" y="1449000"/>
            <a:ext cx="245814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FF00"/>
                </a:solidFill>
                <a:latin typeface="Comic Sans MS" panose="030F0702030302020204" pitchFamily="66" charset="0"/>
              </a:rPr>
              <a:t>&lt;</a:t>
            </a:r>
            <a:r>
              <a:rPr lang="it-IT" altLang="it-IT" sz="1800" b="1" dirty="0" err="1">
                <a:solidFill>
                  <a:srgbClr val="FFFF00"/>
                </a:solidFill>
                <a:latin typeface="Comic Sans MS" panose="030F0702030302020204" pitchFamily="66" charset="0"/>
              </a:rPr>
              <a:t>V</a:t>
            </a:r>
            <a:r>
              <a:rPr lang="it-IT" altLang="it-IT" sz="1800" b="1" baseline="-25000" dirty="0" err="1">
                <a:solidFill>
                  <a:srgbClr val="FFFF00"/>
                </a:solidFill>
                <a:latin typeface="Comic Sans MS" panose="030F0702030302020204" pitchFamily="66" charset="0"/>
              </a:rPr>
              <a:t>out,n</a:t>
            </a:r>
            <a:r>
              <a:rPr lang="it-IT" altLang="it-IT" sz="1800" b="1" dirty="0">
                <a:solidFill>
                  <a:srgbClr val="FFFF00"/>
                </a:solidFill>
                <a:latin typeface="Comic Sans MS" panose="030F0702030302020204" pitchFamily="66" charset="0"/>
              </a:rPr>
              <a:t>&gt;</a:t>
            </a:r>
            <a:r>
              <a:rPr lang="it-IT" altLang="it-IT" sz="1800" b="1" baseline="-25000" dirty="0">
                <a:solidFill>
                  <a:srgbClr val="FFFF00"/>
                </a:solidFill>
                <a:latin typeface="Comic Sans MS" panose="030F0702030302020204" pitchFamily="66" charset="0"/>
              </a:rPr>
              <a:t> </a:t>
            </a:r>
            <a:r>
              <a:rPr lang="it-IT" altLang="it-IT" sz="1800" b="1" dirty="0">
                <a:solidFill>
                  <a:srgbClr val="FFFF00"/>
                </a:solidFill>
                <a:latin typeface="Comic Sans MS" panose="030F0702030302020204" pitchFamily="66" charset="0"/>
              </a:rPr>
              <a:t>~ 1 </a:t>
            </a:r>
            <a:r>
              <a:rPr lang="it-IT" altLang="it-IT" sz="1800" b="1" dirty="0" err="1">
                <a:solidFill>
                  <a:srgbClr val="FFFF00"/>
                </a:solidFill>
                <a:latin typeface="Comic Sans MS" panose="030F0702030302020204" pitchFamily="66" charset="0"/>
              </a:rPr>
              <a:t>mV</a:t>
            </a:r>
            <a:r>
              <a:rPr lang="it-IT" altLang="it-IT" sz="1800" b="1" dirty="0">
                <a:solidFill>
                  <a:srgbClr val="FFFF00"/>
                </a:solidFill>
                <a:latin typeface="Comic Sans MS" panose="030F0702030302020204" pitchFamily="66" charset="0"/>
              </a:rPr>
              <a:t> </a:t>
            </a:r>
            <a:r>
              <a:rPr lang="it-IT" altLang="it-IT" sz="1800" b="1" dirty="0" err="1">
                <a:solidFill>
                  <a:srgbClr val="FFFF00"/>
                </a:solidFill>
                <a:latin typeface="Comic Sans MS" panose="030F0702030302020204" pitchFamily="66" charset="0"/>
              </a:rPr>
              <a:t>rms</a:t>
            </a:r>
            <a:endParaRPr lang="it-IT" altLang="it-IT" sz="1800" b="1" baseline="-25000" dirty="0">
              <a:solidFill>
                <a:srgbClr val="FFFF00"/>
              </a:solidFill>
              <a:latin typeface="Comic Sans MS" panose="030F0702030302020204" pitchFamily="66" charset="0"/>
            </a:endParaRPr>
          </a:p>
        </p:txBody>
      </p:sp>
      <p:sp>
        <p:nvSpPr>
          <p:cNvPr id="97" name="CasellaDiTesto 140">
            <a:extLst>
              <a:ext uri="{FF2B5EF4-FFF2-40B4-BE49-F238E27FC236}">
                <a16:creationId xmlns:a16="http://schemas.microsoft.com/office/drawing/2014/main" id="{C3BC02F8-D7E7-CF83-EF72-F0D0DFA94665}"/>
              </a:ext>
            </a:extLst>
          </p:cNvPr>
          <p:cNvSpPr txBox="1">
            <a:spLocks noChangeArrowheads="1"/>
          </p:cNvSpPr>
          <p:nvPr/>
        </p:nvSpPr>
        <p:spPr bwMode="auto">
          <a:xfrm>
            <a:off x="9074364" y="2235446"/>
            <a:ext cx="221753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Linear range</a:t>
            </a:r>
            <a:endParaRPr lang="it-IT" altLang="it-IT" sz="1800" b="1" baseline="-25000" dirty="0">
              <a:solidFill>
                <a:srgbClr val="1F497D">
                  <a:lumMod val="60000"/>
                  <a:lumOff val="40000"/>
                </a:srgbClr>
              </a:solidFill>
              <a:latin typeface="Comic Sans MS" panose="030F0702030302020204" pitchFamily="66" charset="0"/>
            </a:endParaRPr>
          </a:p>
        </p:txBody>
      </p:sp>
      <p:sp>
        <p:nvSpPr>
          <p:cNvPr id="98" name="TextBox 316">
            <a:extLst>
              <a:ext uri="{FF2B5EF4-FFF2-40B4-BE49-F238E27FC236}">
                <a16:creationId xmlns:a16="http://schemas.microsoft.com/office/drawing/2014/main" id="{F35DE876-8268-533D-203A-D53B506E435B}"/>
              </a:ext>
            </a:extLst>
          </p:cNvPr>
          <p:cNvSpPr txBox="1"/>
          <p:nvPr/>
        </p:nvSpPr>
        <p:spPr>
          <a:xfrm rot="16200000">
            <a:off x="-33424" y="2592012"/>
            <a:ext cx="1051190" cy="369332"/>
          </a:xfrm>
          <a:prstGeom prst="rect">
            <a:avLst/>
          </a:prstGeom>
          <a:noFill/>
        </p:spPr>
        <p:txBody>
          <a:bodyPr wrap="square" rtlCol="0">
            <a:spAutoFit/>
          </a:bodyPr>
          <a:lstStyle/>
          <a:p>
            <a:r>
              <a:rPr lang="de-CH" sz="1800" b="1" dirty="0">
                <a:solidFill>
                  <a:prstClr val="white"/>
                </a:solidFill>
                <a:latin typeface="Comic Sans MS" panose="030F0702030302020204" pitchFamily="66" charset="0"/>
              </a:rPr>
              <a:t>Sensor</a:t>
            </a:r>
          </a:p>
        </p:txBody>
      </p:sp>
      <p:sp>
        <p:nvSpPr>
          <p:cNvPr id="27" name="TextBox 316">
            <a:extLst>
              <a:ext uri="{FF2B5EF4-FFF2-40B4-BE49-F238E27FC236}">
                <a16:creationId xmlns:a16="http://schemas.microsoft.com/office/drawing/2014/main" id="{AE21CC12-F4DF-C6EB-D1DA-51B37E670B26}"/>
              </a:ext>
            </a:extLst>
          </p:cNvPr>
          <p:cNvSpPr txBox="1"/>
          <p:nvPr/>
        </p:nvSpPr>
        <p:spPr>
          <a:xfrm>
            <a:off x="230919" y="4065769"/>
            <a:ext cx="7448495" cy="369332"/>
          </a:xfrm>
          <a:prstGeom prst="rect">
            <a:avLst/>
          </a:prstGeom>
          <a:noFill/>
        </p:spPr>
        <p:txBody>
          <a:bodyPr wrap="square" rtlCol="0">
            <a:spAutoFit/>
          </a:bodyPr>
          <a:lstStyle/>
          <a:p>
            <a:pPr marL="342900" indent="-342900">
              <a:buFont typeface="+mj-lt"/>
              <a:buAutoNum type="arabicPeriod" startAt="2"/>
            </a:pPr>
            <a:r>
              <a:rPr lang="en-US" sz="1800" b="1" dirty="0">
                <a:solidFill>
                  <a:prstClr val="white"/>
                </a:solidFill>
                <a:latin typeface="Comic Sans MS" panose="030F0702030302020204" pitchFamily="66" charset="0"/>
              </a:rPr>
              <a:t>How do we handle the maximum signal (10</a:t>
            </a:r>
            <a:r>
              <a:rPr lang="en-US" sz="1800" b="1" baseline="30000" dirty="0">
                <a:solidFill>
                  <a:prstClr val="white"/>
                </a:solidFill>
                <a:latin typeface="Comic Sans MS" panose="030F0702030302020204" pitchFamily="66" charset="0"/>
              </a:rPr>
              <a:t>4</a:t>
            </a:r>
            <a:r>
              <a:rPr lang="en-US" sz="1800" b="1" dirty="0">
                <a:solidFill>
                  <a:prstClr val="white"/>
                </a:solidFill>
                <a:latin typeface="Comic Sans MS" panose="030F0702030302020204" pitchFamily="66" charset="0"/>
              </a:rPr>
              <a:t> x 12.4keV ph.)?</a:t>
            </a:r>
            <a:endParaRPr lang="de-CH" sz="1800" b="1" dirty="0">
              <a:solidFill>
                <a:prstClr val="white"/>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34" name="TextBox 112">
                <a:extLst>
                  <a:ext uri="{FF2B5EF4-FFF2-40B4-BE49-F238E27FC236}">
                    <a16:creationId xmlns:a16="http://schemas.microsoft.com/office/drawing/2014/main" id="{A7352209-F0F5-CD6D-F19F-F194875EB0C7}"/>
                  </a:ext>
                </a:extLst>
              </p:cNvPr>
              <p:cNvSpPr txBox="1"/>
              <p:nvPr/>
            </p:nvSpPr>
            <p:spPr>
              <a:xfrm>
                <a:off x="532535" y="4624802"/>
                <a:ext cx="3058080" cy="3359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r>
                            <a:rPr lang="en-US" sz="1600" b="1" i="1">
                              <a:solidFill>
                                <a:prstClr val="white"/>
                              </a:solidFill>
                              <a:latin typeface="Cambria Math" panose="02040503050406030204" pitchFamily="18" charset="0"/>
                            </a:rPr>
                            <m:t>𝒑𝒉</m:t>
                          </m:r>
                        </m:sub>
                      </m:sSub>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𝒒</m:t>
                      </m:r>
                      <m:r>
                        <a:rPr lang="en-US" sz="1600" b="1" i="1">
                          <a:solidFill>
                            <a:prstClr val="white"/>
                          </a:solidFill>
                          <a:latin typeface="Cambria Math" panose="02040503050406030204" pitchFamily="18" charset="0"/>
                          <a:ea typeface="Cambria Math" panose="02040503050406030204" pitchFamily="18" charset="0"/>
                        </a:rPr>
                        <m:t> ∙</m:t>
                      </m:r>
                      <m:sSub>
                        <m:sSubPr>
                          <m:ctrlPr>
                            <a:rPr lang="en-US" sz="1600" b="1" i="1">
                              <a:solidFill>
                                <a:prstClr val="white"/>
                              </a:solidFill>
                              <a:latin typeface="Cambria Math" panose="02040503050406030204" pitchFamily="18" charset="0"/>
                              <a:ea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𝒏</m:t>
                          </m:r>
                        </m:e>
                        <m:sub>
                          <m:r>
                            <a:rPr lang="en-US" sz="1600" b="1" i="1">
                              <a:solidFill>
                                <a:prstClr val="white"/>
                              </a:solidFill>
                              <a:latin typeface="Cambria Math" panose="02040503050406030204" pitchFamily="18" charset="0"/>
                              <a:ea typeface="Cambria Math" panose="02040503050406030204" pitchFamily="18" charset="0"/>
                            </a:rPr>
                            <m:t>𝒑𝒉</m:t>
                          </m:r>
                        </m:sub>
                      </m:sSub>
                      <m:r>
                        <a:rPr lang="en-US" sz="1600" b="1" i="1">
                          <a:solidFill>
                            <a:prstClr val="white"/>
                          </a:solidFill>
                          <a:latin typeface="Cambria Math" panose="02040503050406030204" pitchFamily="18" charset="0"/>
                          <a:ea typeface="Cambria Math" panose="02040503050406030204" pitchFamily="18" charset="0"/>
                        </a:rPr>
                        <m:t>∙ </m:t>
                      </m:r>
                      <m:box>
                        <m:boxPr>
                          <m:ctrlPr>
                            <a:rPr lang="en-US" sz="1600" b="1" i="1">
                              <a:solidFill>
                                <a:prstClr val="white"/>
                              </a:solidFill>
                              <a:latin typeface="Cambria Math" panose="02040503050406030204" pitchFamily="18" charset="0"/>
                              <a:ea typeface="Cambria Math" panose="02040503050406030204" pitchFamily="18" charset="0"/>
                            </a:rPr>
                          </m:ctrlPr>
                        </m:boxPr>
                        <m:e>
                          <m:argPr>
                            <m:argSz m:val="-1"/>
                          </m:argPr>
                          <m:f>
                            <m:fPr>
                              <m:ctrlPr>
                                <a:rPr lang="en-US" sz="1600" b="1" i="1">
                                  <a:solidFill>
                                    <a:prstClr val="white"/>
                                  </a:solidFill>
                                  <a:latin typeface="Cambria Math" panose="02040503050406030204" pitchFamily="18" charset="0"/>
                                  <a:ea typeface="Cambria Math" panose="02040503050406030204" pitchFamily="18" charset="0"/>
                                </a:rPr>
                              </m:ctrlPr>
                            </m:fPr>
                            <m:num>
                              <m:sSub>
                                <m:sSubPr>
                                  <m:ctrlPr>
                                    <a:rPr lang="en-US" sz="1600" b="1" i="1">
                                      <a:solidFill>
                                        <a:prstClr val="white"/>
                                      </a:solidFill>
                                      <a:latin typeface="Cambria Math" panose="02040503050406030204" pitchFamily="18" charset="0"/>
                                      <a:ea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𝑬</m:t>
                                  </m:r>
                                </m:e>
                                <m:sub>
                                  <m:r>
                                    <a:rPr lang="en-US" sz="1600" b="1" i="1">
                                      <a:solidFill>
                                        <a:prstClr val="white"/>
                                      </a:solidFill>
                                      <a:latin typeface="Cambria Math" panose="02040503050406030204" pitchFamily="18" charset="0"/>
                                      <a:ea typeface="Cambria Math" panose="02040503050406030204" pitchFamily="18" charset="0"/>
                                    </a:rPr>
                                    <m:t>𝒑𝒉</m:t>
                                  </m:r>
                                </m:sub>
                              </m:sSub>
                            </m:num>
                            <m:den>
                              <m:r>
                                <a:rPr lang="en-US" sz="1600" b="1" i="1">
                                  <a:solidFill>
                                    <a:prstClr val="white"/>
                                  </a:solidFill>
                                  <a:latin typeface="Cambria Math" panose="02040503050406030204" pitchFamily="18" charset="0"/>
                                  <a:ea typeface="Cambria Math" panose="02040503050406030204" pitchFamily="18" charset="0"/>
                                </a:rPr>
                                <m:t>𝜺</m:t>
                              </m:r>
                            </m:den>
                          </m:f>
                        </m:e>
                      </m:box>
                      <m:r>
                        <a:rPr lang="en-US" sz="1600" b="1" i="1">
                          <a:solidFill>
                            <a:prstClr val="white"/>
                          </a:solidFill>
                          <a:latin typeface="Cambria Math" panose="02040503050406030204" pitchFamily="18" charset="0"/>
                          <a:ea typeface="Cambria Math" panose="02040503050406030204" pitchFamily="18" charset="0"/>
                        </a:rPr>
                        <m:t>≅ </m:t>
                      </m:r>
                      <m:r>
                        <a:rPr lang="en-US" sz="1600" b="1" i="1">
                          <a:solidFill>
                            <a:prstClr val="white"/>
                          </a:solidFill>
                          <a:latin typeface="Cambria Math" panose="02040503050406030204" pitchFamily="18" charset="0"/>
                          <a:ea typeface="Cambria Math" panose="02040503050406030204" pitchFamily="18" charset="0"/>
                        </a:rPr>
                        <m:t>𝟓</m:t>
                      </m:r>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𝟓</m:t>
                      </m:r>
                      <m:r>
                        <a:rPr lang="en-US" sz="1600" b="1" i="1">
                          <a:solidFill>
                            <a:prstClr val="white"/>
                          </a:solidFill>
                          <a:latin typeface="Cambria Math" panose="02040503050406030204" pitchFamily="18" charset="0"/>
                          <a:ea typeface="Cambria Math" panose="02040503050406030204" pitchFamily="18" charset="0"/>
                        </a:rPr>
                        <m:t> </m:t>
                      </m:r>
                      <m:r>
                        <a:rPr lang="en-US" sz="1600" b="1" i="1">
                          <a:solidFill>
                            <a:prstClr val="white"/>
                          </a:solidFill>
                          <a:latin typeface="Cambria Math" panose="02040503050406030204" pitchFamily="18" charset="0"/>
                          <a:ea typeface="Cambria Math" panose="02040503050406030204" pitchFamily="18" charset="0"/>
                        </a:rPr>
                        <m:t>𝒑𝑪</m:t>
                      </m:r>
                    </m:oMath>
                  </m:oMathPara>
                </a14:m>
                <a:endParaRPr lang="de-CH" sz="1600" b="1" dirty="0">
                  <a:solidFill>
                    <a:prstClr val="white"/>
                  </a:solidFill>
                </a:endParaRPr>
              </a:p>
            </p:txBody>
          </p:sp>
        </mc:Choice>
        <mc:Fallback xmlns="">
          <p:sp>
            <p:nvSpPr>
              <p:cNvPr id="34" name="TextBox 112">
                <a:extLst>
                  <a:ext uri="{FF2B5EF4-FFF2-40B4-BE49-F238E27FC236}">
                    <a16:creationId xmlns:a16="http://schemas.microsoft.com/office/drawing/2014/main" id="{A7352209-F0F5-CD6D-F19F-F194875EB0C7}"/>
                  </a:ext>
                </a:extLst>
              </p:cNvPr>
              <p:cNvSpPr txBox="1">
                <a:spLocks noRot="1" noChangeAspect="1" noMove="1" noResize="1" noEditPoints="1" noAdjustHandles="1" noChangeArrowheads="1" noChangeShapeType="1" noTextEdit="1"/>
              </p:cNvSpPr>
              <p:nvPr/>
            </p:nvSpPr>
            <p:spPr>
              <a:xfrm>
                <a:off x="532535" y="4624802"/>
                <a:ext cx="3058080" cy="335989"/>
              </a:xfrm>
              <a:prstGeom prst="rect">
                <a:avLst/>
              </a:prstGeom>
              <a:blipFill>
                <a:blip r:embed="rId11"/>
                <a:stretch>
                  <a:fillRect b="-21818"/>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39" name="TextBox 319">
                <a:extLst>
                  <a:ext uri="{FF2B5EF4-FFF2-40B4-BE49-F238E27FC236}">
                    <a16:creationId xmlns:a16="http://schemas.microsoft.com/office/drawing/2014/main" id="{E3B59414-F291-DE6A-0CE4-B33181F161FF}"/>
                  </a:ext>
                </a:extLst>
              </p:cNvPr>
              <p:cNvSpPr txBox="1"/>
              <p:nvPr/>
            </p:nvSpPr>
            <p:spPr>
              <a:xfrm>
                <a:off x="4046928" y="4525972"/>
                <a:ext cx="3812486" cy="5230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𝑪</m:t>
                          </m:r>
                        </m:e>
                        <m:sub>
                          <m:r>
                            <a:rPr lang="en-US" sz="1600" b="1" i="1">
                              <a:solidFill>
                                <a:prstClr val="white"/>
                              </a:solidFill>
                              <a:latin typeface="Cambria Math" panose="02040503050406030204" pitchFamily="18" charset="0"/>
                            </a:rPr>
                            <m:t>𝒇</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𝒑𝒓𝒆</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𝒎𝒊𝒏</m:t>
                          </m:r>
                        </m:sub>
                      </m:sSub>
                      <m:r>
                        <a:rPr lang="en-US" sz="1600" b="1" i="1">
                          <a:solidFill>
                            <a:prstClr val="white"/>
                          </a:solidFill>
                          <a:latin typeface="Cambria Math" panose="02040503050406030204" pitchFamily="18" charset="0"/>
                        </a:rPr>
                        <m:t>=</m:t>
                      </m:r>
                      <m:box>
                        <m:boxPr>
                          <m:ctrlPr>
                            <a:rPr lang="en-US" sz="1600" b="1" i="1">
                              <a:solidFill>
                                <a:prstClr val="white"/>
                              </a:solidFill>
                              <a:latin typeface="Cambria Math" panose="02040503050406030204" pitchFamily="18" charset="0"/>
                            </a:rPr>
                          </m:ctrlPr>
                        </m:boxPr>
                        <m:e>
                          <m:f>
                            <m:fPr>
                              <m:ctrlPr>
                                <a:rPr lang="en-US" sz="1600" b="1" i="1">
                                  <a:solidFill>
                                    <a:prstClr val="white"/>
                                  </a:solidFill>
                                  <a:latin typeface="Cambria Math" panose="02040503050406030204" pitchFamily="18" charset="0"/>
                                </a:rPr>
                              </m:ctrlPr>
                            </m:fPr>
                            <m:num>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r>
                                    <a:rPr lang="en-US" sz="1600" b="1" i="1">
                                      <a:solidFill>
                                        <a:prstClr val="white"/>
                                      </a:solidFill>
                                      <a:latin typeface="Cambria Math" panose="02040503050406030204" pitchFamily="18" charset="0"/>
                                    </a:rPr>
                                    <m:t>𝟏𝟎</m:t>
                                  </m:r>
                                  <m:r>
                                    <a:rPr lang="en-US" sz="1600" b="1" i="1">
                                      <a:solidFill>
                                        <a:prstClr val="white"/>
                                      </a:solidFill>
                                      <a:latin typeface="Cambria Math" panose="02040503050406030204" pitchFamily="18" charset="0"/>
                                    </a:rPr>
                                    <m:t>𝒌</m:t>
                                  </m:r>
                                </m:sub>
                              </m:sSub>
                            </m:num>
                            <m:den>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𝑽</m:t>
                                  </m:r>
                                </m:e>
                                <m:sub>
                                  <m:r>
                                    <a:rPr lang="en-US" sz="1600" b="1" i="1">
                                      <a:solidFill>
                                        <a:prstClr val="white"/>
                                      </a:solidFill>
                                      <a:latin typeface="Cambria Math" panose="02040503050406030204" pitchFamily="18" charset="0"/>
                                    </a:rPr>
                                    <m:t>𝒐𝒖𝒕</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𝒎𝒂𝒙</m:t>
                                  </m:r>
                                </m:sub>
                              </m:sSub>
                            </m:den>
                          </m:f>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𝟏𝟏</m:t>
                      </m:r>
                      <m:r>
                        <a:rPr lang="en-US" sz="1600" b="1" i="1">
                          <a:solidFill>
                            <a:srgbClr val="00B050"/>
                          </a:solidFill>
                          <a:latin typeface="Cambria Math" panose="02040503050406030204" pitchFamily="18" charset="0"/>
                          <a:ea typeface="Cambria Math" panose="02040503050406030204" pitchFamily="18" charset="0"/>
                        </a:rPr>
                        <m:t> </m:t>
                      </m:r>
                      <m:r>
                        <a:rPr lang="en-US" sz="1600" b="1" i="1">
                          <a:solidFill>
                            <a:srgbClr val="00B050"/>
                          </a:solidFill>
                          <a:latin typeface="Cambria Math" panose="02040503050406030204" pitchFamily="18" charset="0"/>
                          <a:ea typeface="Cambria Math" panose="02040503050406030204" pitchFamily="18" charset="0"/>
                        </a:rPr>
                        <m:t>𝒑𝑭</m:t>
                      </m:r>
                    </m:oMath>
                  </m:oMathPara>
                </a14:m>
                <a:endParaRPr lang="de-CH" sz="1600" b="1" dirty="0">
                  <a:solidFill>
                    <a:srgbClr val="00B050"/>
                  </a:solidFill>
                </a:endParaRPr>
              </a:p>
            </p:txBody>
          </p:sp>
        </mc:Choice>
        <mc:Fallback xmlns="">
          <p:sp>
            <p:nvSpPr>
              <p:cNvPr id="39" name="TextBox 319">
                <a:extLst>
                  <a:ext uri="{FF2B5EF4-FFF2-40B4-BE49-F238E27FC236}">
                    <a16:creationId xmlns:a16="http://schemas.microsoft.com/office/drawing/2014/main" id="{E3B59414-F291-DE6A-0CE4-B33181F161FF}"/>
                  </a:ext>
                </a:extLst>
              </p:cNvPr>
              <p:cNvSpPr txBox="1">
                <a:spLocks noRot="1" noChangeAspect="1" noMove="1" noResize="1" noEditPoints="1" noAdjustHandles="1" noChangeArrowheads="1" noChangeShapeType="1" noTextEdit="1"/>
              </p:cNvSpPr>
              <p:nvPr/>
            </p:nvSpPr>
            <p:spPr>
              <a:xfrm>
                <a:off x="4046928" y="4525972"/>
                <a:ext cx="3812486" cy="523028"/>
              </a:xfrm>
              <a:prstGeom prst="rect">
                <a:avLst/>
              </a:prstGeom>
              <a:blipFill>
                <a:blip r:embed="rId12"/>
                <a:stretch>
                  <a:fillRect/>
                </a:stretch>
              </a:blipFill>
            </p:spPr>
            <p:txBody>
              <a:bodyPr/>
              <a:lstStyle/>
              <a:p>
                <a:r>
                  <a:rPr lang="it-CH">
                    <a:noFill/>
                  </a:rPr>
                  <a:t> </a:t>
                </a:r>
              </a:p>
            </p:txBody>
          </p:sp>
        </mc:Fallback>
      </mc:AlternateContent>
      <p:cxnSp>
        <p:nvCxnSpPr>
          <p:cNvPr id="47" name="Straight Arrow Connector 115">
            <a:extLst>
              <a:ext uri="{FF2B5EF4-FFF2-40B4-BE49-F238E27FC236}">
                <a16:creationId xmlns:a16="http://schemas.microsoft.com/office/drawing/2014/main" id="{ED5EB33D-EC94-1A69-FC64-D7DB1644F1A6}"/>
              </a:ext>
            </a:extLst>
          </p:cNvPr>
          <p:cNvCxnSpPr/>
          <p:nvPr/>
        </p:nvCxnSpPr>
        <p:spPr>
          <a:xfrm>
            <a:off x="3707826" y="4785229"/>
            <a:ext cx="61131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321">
                <a:extLst>
                  <a:ext uri="{FF2B5EF4-FFF2-40B4-BE49-F238E27FC236}">
                    <a16:creationId xmlns:a16="http://schemas.microsoft.com/office/drawing/2014/main" id="{B60D62D9-1925-CF71-9781-8222F9EAB2F0}"/>
                  </a:ext>
                </a:extLst>
              </p:cNvPr>
              <p:cNvSpPr txBox="1"/>
              <p:nvPr/>
            </p:nvSpPr>
            <p:spPr>
              <a:xfrm>
                <a:off x="545919" y="5207966"/>
                <a:ext cx="2370970" cy="4910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r>
                            <a:rPr lang="en-US" sz="1600" b="1" i="1">
                              <a:solidFill>
                                <a:prstClr val="white"/>
                              </a:solidFill>
                              <a:latin typeface="Cambria Math" panose="02040503050406030204" pitchFamily="18" charset="0"/>
                            </a:rPr>
                            <m:t>𝟏</m:t>
                          </m:r>
                          <m:r>
                            <a:rPr lang="en-US" sz="1600" b="1" i="1">
                              <a:solidFill>
                                <a:prstClr val="white"/>
                              </a:solidFill>
                              <a:latin typeface="Cambria Math" panose="02040503050406030204" pitchFamily="18" charset="0"/>
                            </a:rPr>
                            <m:t>𝒑𝒉</m:t>
                          </m:r>
                        </m:sub>
                      </m:sSub>
                      <m:r>
                        <a:rPr lang="en-US" sz="1600" b="1" i="1">
                          <a:solidFill>
                            <a:prstClr val="white"/>
                          </a:solidFill>
                          <a:latin typeface="Cambria Math" panose="02040503050406030204" pitchFamily="18" charset="0"/>
                        </a:rPr>
                        <m:t>=</m:t>
                      </m:r>
                      <m:box>
                        <m:boxPr>
                          <m:ctrlPr>
                            <a:rPr lang="en-US" sz="1600" b="1" i="1">
                              <a:solidFill>
                                <a:prstClr val="white"/>
                              </a:solidFill>
                              <a:latin typeface="Cambria Math" panose="02040503050406030204" pitchFamily="18" charset="0"/>
                            </a:rPr>
                          </m:ctrlPr>
                        </m:boxPr>
                        <m:e>
                          <m:f>
                            <m:fPr>
                              <m:ctrlPr>
                                <a:rPr lang="en-US" sz="1600" b="1" i="1">
                                  <a:solidFill>
                                    <a:prstClr val="white"/>
                                  </a:solidFill>
                                  <a:latin typeface="Cambria Math" panose="02040503050406030204" pitchFamily="18" charset="0"/>
                                </a:rPr>
                              </m:ctrlPr>
                            </m:fPr>
                            <m:num>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r>
                                    <a:rPr lang="en-US" sz="1600" b="1" i="1">
                                      <a:solidFill>
                                        <a:prstClr val="white"/>
                                      </a:solidFill>
                                      <a:latin typeface="Cambria Math" panose="02040503050406030204" pitchFamily="18" charset="0"/>
                                    </a:rPr>
                                    <m:t>𝒑𝒉</m:t>
                                  </m:r>
                                </m:sub>
                              </m:sSub>
                            </m:num>
                            <m:den>
                              <m:sSup>
                                <m:sSupPr>
                                  <m:ctrlPr>
                                    <a:rPr lang="en-US" sz="1600" b="1" i="1">
                                      <a:solidFill>
                                        <a:prstClr val="white"/>
                                      </a:solidFill>
                                      <a:latin typeface="Cambria Math" panose="02040503050406030204" pitchFamily="18" charset="0"/>
                                    </a:rPr>
                                  </m:ctrlPr>
                                </m:sSupPr>
                                <m:e>
                                  <m:r>
                                    <a:rPr lang="en-US" sz="1600" b="1" i="1">
                                      <a:solidFill>
                                        <a:prstClr val="white"/>
                                      </a:solidFill>
                                      <a:latin typeface="Cambria Math" panose="02040503050406030204" pitchFamily="18" charset="0"/>
                                    </a:rPr>
                                    <m:t>𝟏𝟎</m:t>
                                  </m:r>
                                </m:e>
                                <m:sup>
                                  <m:r>
                                    <a:rPr lang="en-US" sz="1600" b="1" i="1">
                                      <a:solidFill>
                                        <a:prstClr val="white"/>
                                      </a:solidFill>
                                      <a:latin typeface="Cambria Math" panose="02040503050406030204" pitchFamily="18" charset="0"/>
                                    </a:rPr>
                                    <m:t>𝟒</m:t>
                                  </m:r>
                                </m:sup>
                              </m:sSup>
                            </m:den>
                          </m:f>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𝟎</m:t>
                      </m:r>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𝟓𝟓</m:t>
                      </m:r>
                      <m:r>
                        <a:rPr lang="en-US" sz="1600" b="1" i="1">
                          <a:solidFill>
                            <a:prstClr val="white"/>
                          </a:solidFill>
                          <a:latin typeface="Cambria Math" panose="02040503050406030204" pitchFamily="18" charset="0"/>
                          <a:ea typeface="Cambria Math" panose="02040503050406030204" pitchFamily="18" charset="0"/>
                        </a:rPr>
                        <m:t> </m:t>
                      </m:r>
                      <m:r>
                        <a:rPr lang="en-US" sz="1600" b="1" i="1">
                          <a:solidFill>
                            <a:prstClr val="white"/>
                          </a:solidFill>
                          <a:latin typeface="Cambria Math" panose="02040503050406030204" pitchFamily="18" charset="0"/>
                          <a:ea typeface="Cambria Math" panose="02040503050406030204" pitchFamily="18" charset="0"/>
                        </a:rPr>
                        <m:t>𝒇𝑪</m:t>
                      </m:r>
                    </m:oMath>
                  </m:oMathPara>
                </a14:m>
                <a:endParaRPr lang="de-CH" sz="1600" b="1" dirty="0">
                  <a:solidFill>
                    <a:prstClr val="white"/>
                  </a:solidFill>
                </a:endParaRPr>
              </a:p>
            </p:txBody>
          </p:sp>
        </mc:Choice>
        <mc:Fallback xmlns="">
          <p:sp>
            <p:nvSpPr>
              <p:cNvPr id="48" name="TextBox 321">
                <a:extLst>
                  <a:ext uri="{FF2B5EF4-FFF2-40B4-BE49-F238E27FC236}">
                    <a16:creationId xmlns:a16="http://schemas.microsoft.com/office/drawing/2014/main" id="{B60D62D9-1925-CF71-9781-8222F9EAB2F0}"/>
                  </a:ext>
                </a:extLst>
              </p:cNvPr>
              <p:cNvSpPr txBox="1">
                <a:spLocks noRot="1" noChangeAspect="1" noMove="1" noResize="1" noEditPoints="1" noAdjustHandles="1" noChangeArrowheads="1" noChangeShapeType="1" noTextEdit="1"/>
              </p:cNvSpPr>
              <p:nvPr/>
            </p:nvSpPr>
            <p:spPr>
              <a:xfrm>
                <a:off x="545919" y="5207966"/>
                <a:ext cx="2370970" cy="491032"/>
              </a:xfrm>
              <a:prstGeom prst="rect">
                <a:avLst/>
              </a:prstGeom>
              <a:blipFill>
                <a:blip r:embed="rId13"/>
                <a:stretch>
                  <a:fillRect/>
                </a:stretch>
              </a:blipFill>
            </p:spPr>
            <p:txBody>
              <a:bodyPr/>
              <a:lstStyle/>
              <a:p>
                <a:r>
                  <a:rPr lang="it-CH">
                    <a:noFill/>
                  </a:rPr>
                  <a:t> </a:t>
                </a:r>
              </a:p>
            </p:txBody>
          </p:sp>
        </mc:Fallback>
      </mc:AlternateContent>
      <p:cxnSp>
        <p:nvCxnSpPr>
          <p:cNvPr id="50" name="Straight Arrow Connector 322">
            <a:extLst>
              <a:ext uri="{FF2B5EF4-FFF2-40B4-BE49-F238E27FC236}">
                <a16:creationId xmlns:a16="http://schemas.microsoft.com/office/drawing/2014/main" id="{AF62D889-D63D-7E25-ED6D-71F548B0DCE7}"/>
              </a:ext>
            </a:extLst>
          </p:cNvPr>
          <p:cNvCxnSpPr/>
          <p:nvPr/>
        </p:nvCxnSpPr>
        <p:spPr>
          <a:xfrm>
            <a:off x="3065485" y="5445948"/>
            <a:ext cx="96541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324">
                <a:extLst>
                  <a:ext uri="{FF2B5EF4-FFF2-40B4-BE49-F238E27FC236}">
                    <a16:creationId xmlns:a16="http://schemas.microsoft.com/office/drawing/2014/main" id="{4A2E1711-938C-2648-8C5E-48ABCD839933}"/>
                  </a:ext>
                </a:extLst>
              </p:cNvPr>
              <p:cNvSpPr txBox="1"/>
              <p:nvPr/>
            </p:nvSpPr>
            <p:spPr>
              <a:xfrm>
                <a:off x="3723350" y="5179107"/>
                <a:ext cx="3812486" cy="5448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ea typeface="Cambria Math" panose="02040503050406030204" pitchFamily="18" charset="0"/>
                            </a:rPr>
                            <m:t>∆</m:t>
                          </m:r>
                          <m:r>
                            <a:rPr lang="en-US" sz="1600" b="1" i="1">
                              <a:solidFill>
                                <a:prstClr val="white"/>
                              </a:solidFill>
                              <a:latin typeface="Cambria Math" panose="02040503050406030204" pitchFamily="18" charset="0"/>
                              <a:ea typeface="Cambria Math" panose="02040503050406030204" pitchFamily="18" charset="0"/>
                            </a:rPr>
                            <m:t>𝑽</m:t>
                          </m:r>
                        </m:e>
                        <m:sub>
                          <m:r>
                            <a:rPr lang="en-US" sz="1600" b="1" i="1">
                              <a:solidFill>
                                <a:prstClr val="white"/>
                              </a:solidFill>
                              <a:latin typeface="Cambria Math" panose="02040503050406030204" pitchFamily="18" charset="0"/>
                            </a:rPr>
                            <m:t>𝒐𝒖𝒕</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𝟏</m:t>
                          </m:r>
                          <m:r>
                            <a:rPr lang="en-US" sz="1600" b="1" i="1">
                              <a:solidFill>
                                <a:prstClr val="white"/>
                              </a:solidFill>
                              <a:latin typeface="Cambria Math" panose="02040503050406030204" pitchFamily="18" charset="0"/>
                            </a:rPr>
                            <m:t>𝒑𝒉</m:t>
                          </m:r>
                        </m:sub>
                      </m:sSub>
                      <m:r>
                        <a:rPr lang="en-US" sz="1600" b="1" i="1">
                          <a:solidFill>
                            <a:prstClr val="white"/>
                          </a:solidFill>
                          <a:latin typeface="Cambria Math" panose="02040503050406030204" pitchFamily="18" charset="0"/>
                        </a:rPr>
                        <m:t> =</m:t>
                      </m:r>
                      <m:box>
                        <m:boxPr>
                          <m:ctrlPr>
                            <a:rPr lang="en-US" sz="1600" b="1" i="1">
                              <a:solidFill>
                                <a:prstClr val="white"/>
                              </a:solidFill>
                              <a:latin typeface="Cambria Math" panose="02040503050406030204" pitchFamily="18" charset="0"/>
                            </a:rPr>
                          </m:ctrlPr>
                        </m:boxPr>
                        <m:e>
                          <m:f>
                            <m:fPr>
                              <m:ctrlPr>
                                <a:rPr lang="en-US" sz="1600" b="1" i="1">
                                  <a:solidFill>
                                    <a:prstClr val="white"/>
                                  </a:solidFill>
                                  <a:latin typeface="Cambria Math" panose="02040503050406030204" pitchFamily="18" charset="0"/>
                                </a:rPr>
                              </m:ctrlPr>
                            </m:fPr>
                            <m:num>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𝑸</m:t>
                                  </m:r>
                                </m:e>
                                <m:sub>
                                  <m:r>
                                    <a:rPr lang="en-US" sz="1600" b="1" i="1">
                                      <a:solidFill>
                                        <a:prstClr val="white"/>
                                      </a:solidFill>
                                      <a:latin typeface="Cambria Math" panose="02040503050406030204" pitchFamily="18" charset="0"/>
                                    </a:rPr>
                                    <m:t>𝟏</m:t>
                                  </m:r>
                                  <m:r>
                                    <a:rPr lang="en-US" sz="1600" b="1" i="1">
                                      <a:solidFill>
                                        <a:prstClr val="white"/>
                                      </a:solidFill>
                                      <a:latin typeface="Cambria Math" panose="02040503050406030204" pitchFamily="18" charset="0"/>
                                    </a:rPr>
                                    <m:t>𝒑𝒉</m:t>
                                  </m:r>
                                </m:sub>
                              </m:sSub>
                            </m:num>
                            <m:den>
                              <m:sSub>
                                <m:sSubPr>
                                  <m:ctrlPr>
                                    <a:rPr lang="en-US" sz="1600" b="1" i="1">
                                      <a:solidFill>
                                        <a:prstClr val="white"/>
                                      </a:solidFill>
                                      <a:latin typeface="Cambria Math" panose="02040503050406030204" pitchFamily="18" charset="0"/>
                                    </a:rPr>
                                  </m:ctrlPr>
                                </m:sSubPr>
                                <m:e>
                                  <m:r>
                                    <a:rPr lang="en-US" sz="1600" b="1" i="1">
                                      <a:solidFill>
                                        <a:prstClr val="white"/>
                                      </a:solidFill>
                                      <a:latin typeface="Cambria Math" panose="02040503050406030204" pitchFamily="18" charset="0"/>
                                    </a:rPr>
                                    <m:t>𝑪</m:t>
                                  </m:r>
                                </m:e>
                                <m:sub>
                                  <m:r>
                                    <a:rPr lang="en-US" sz="1600" b="1" i="1">
                                      <a:solidFill>
                                        <a:prstClr val="white"/>
                                      </a:solidFill>
                                      <a:latin typeface="Cambria Math" panose="02040503050406030204" pitchFamily="18" charset="0"/>
                                    </a:rPr>
                                    <m:t>𝒇</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𝒑𝒓𝒆</m:t>
                                  </m:r>
                                  <m:r>
                                    <a:rPr lang="en-US" sz="1600" b="1" i="1">
                                      <a:solidFill>
                                        <a:prstClr val="white"/>
                                      </a:solidFill>
                                      <a:latin typeface="Cambria Math" panose="02040503050406030204" pitchFamily="18" charset="0"/>
                                    </a:rPr>
                                    <m:t>,</m:t>
                                  </m:r>
                                  <m:r>
                                    <a:rPr lang="en-US" sz="1600" b="1" i="1">
                                      <a:solidFill>
                                        <a:prstClr val="white"/>
                                      </a:solidFill>
                                      <a:latin typeface="Cambria Math" panose="02040503050406030204" pitchFamily="18" charset="0"/>
                                    </a:rPr>
                                    <m:t>𝒎𝒊𝒏</m:t>
                                  </m:r>
                                </m:sub>
                              </m:sSub>
                            </m:den>
                          </m:f>
                        </m:e>
                      </m:box>
                      <m:r>
                        <a:rPr lang="en-US" sz="1600" b="1" i="1">
                          <a:solidFill>
                            <a:prstClr val="white"/>
                          </a:solidFill>
                          <a:latin typeface="Cambria Math" panose="02040503050406030204" pitchFamily="18" charset="0"/>
                          <a:ea typeface="Cambria Math" panose="02040503050406030204" pitchFamily="18" charset="0"/>
                        </a:rPr>
                        <m:t>≅</m:t>
                      </m:r>
                      <m:r>
                        <a:rPr lang="en-US" sz="1600" b="1" i="1">
                          <a:solidFill>
                            <a:srgbClr val="00B050"/>
                          </a:solidFill>
                          <a:latin typeface="Cambria Math" panose="02040503050406030204" pitchFamily="18" charset="0"/>
                          <a:ea typeface="Cambria Math" panose="02040503050406030204" pitchFamily="18" charset="0"/>
                        </a:rPr>
                        <m:t>𝟓𝟎</m:t>
                      </m:r>
                      <m:r>
                        <a:rPr lang="en-US" sz="1600" b="1" i="1">
                          <a:solidFill>
                            <a:srgbClr val="00B050"/>
                          </a:solidFill>
                          <a:latin typeface="Cambria Math" panose="02040503050406030204" pitchFamily="18" charset="0"/>
                          <a:ea typeface="Cambria Math" panose="02040503050406030204" pitchFamily="18" charset="0"/>
                        </a:rPr>
                        <m:t> </m:t>
                      </m:r>
                      <m:r>
                        <a:rPr lang="en-US" sz="1600" b="1" i="1">
                          <a:solidFill>
                            <a:srgbClr val="00B050"/>
                          </a:solidFill>
                          <a:latin typeface="Cambria Math" panose="02040503050406030204" pitchFamily="18" charset="0"/>
                          <a:ea typeface="Cambria Math" panose="02040503050406030204" pitchFamily="18" charset="0"/>
                        </a:rPr>
                        <m:t>𝝁</m:t>
                      </m:r>
                      <m:r>
                        <a:rPr lang="en-US" sz="1600" b="1" i="1">
                          <a:solidFill>
                            <a:srgbClr val="00B050"/>
                          </a:solidFill>
                          <a:latin typeface="Cambria Math" panose="02040503050406030204" pitchFamily="18" charset="0"/>
                          <a:ea typeface="Cambria Math" panose="02040503050406030204" pitchFamily="18" charset="0"/>
                        </a:rPr>
                        <m:t>𝑽</m:t>
                      </m:r>
                    </m:oMath>
                  </m:oMathPara>
                </a14:m>
                <a:endParaRPr lang="de-CH" sz="1600" b="1" dirty="0">
                  <a:solidFill>
                    <a:srgbClr val="00B050"/>
                  </a:solidFill>
                </a:endParaRPr>
              </a:p>
            </p:txBody>
          </p:sp>
        </mc:Choice>
        <mc:Fallback xmlns="">
          <p:sp>
            <p:nvSpPr>
              <p:cNvPr id="64" name="TextBox 324">
                <a:extLst>
                  <a:ext uri="{FF2B5EF4-FFF2-40B4-BE49-F238E27FC236}">
                    <a16:creationId xmlns:a16="http://schemas.microsoft.com/office/drawing/2014/main" id="{4A2E1711-938C-2648-8C5E-48ABCD839933}"/>
                  </a:ext>
                </a:extLst>
              </p:cNvPr>
              <p:cNvSpPr txBox="1">
                <a:spLocks noRot="1" noChangeAspect="1" noMove="1" noResize="1" noEditPoints="1" noAdjustHandles="1" noChangeArrowheads="1" noChangeShapeType="1" noTextEdit="1"/>
              </p:cNvSpPr>
              <p:nvPr/>
            </p:nvSpPr>
            <p:spPr>
              <a:xfrm>
                <a:off x="3723350" y="5179107"/>
                <a:ext cx="3812486" cy="544893"/>
              </a:xfrm>
              <a:prstGeom prst="rect">
                <a:avLst/>
              </a:prstGeom>
              <a:blipFill>
                <a:blip r:embed="rId14"/>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77" name="TextBox 338">
                <a:extLst>
                  <a:ext uri="{FF2B5EF4-FFF2-40B4-BE49-F238E27FC236}">
                    <a16:creationId xmlns:a16="http://schemas.microsoft.com/office/drawing/2014/main" id="{83E5ACAF-DE2A-679D-5509-A0E8FBCBCC15}"/>
                  </a:ext>
                </a:extLst>
              </p:cNvPr>
              <p:cNvSpPr txBox="1"/>
              <p:nvPr/>
            </p:nvSpPr>
            <p:spPr>
              <a:xfrm>
                <a:off x="7207856" y="5313726"/>
                <a:ext cx="1763303" cy="2756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CH" sz="1600" b="1" i="1">
                          <a:solidFill>
                            <a:srgbClr val="FFFF00"/>
                          </a:solidFill>
                          <a:latin typeface="Cambria Math" panose="02040503050406030204" pitchFamily="18" charset="0"/>
                          <a:ea typeface="Cambria Math" panose="02040503050406030204" pitchFamily="18" charset="0"/>
                        </a:rPr>
                        <m:t>≪</m:t>
                      </m:r>
                      <m:r>
                        <a:rPr lang="en-US" sz="1600" b="1" i="1">
                          <a:solidFill>
                            <a:srgbClr val="FFFF00"/>
                          </a:solidFill>
                          <a:latin typeface="Cambria Math" panose="02040503050406030204" pitchFamily="18" charset="0"/>
                          <a:ea typeface="Cambria Math" panose="02040503050406030204" pitchFamily="18" charset="0"/>
                        </a:rPr>
                        <m:t> </m:t>
                      </m:r>
                      <m:d>
                        <m:dPr>
                          <m:begChr m:val="⟨"/>
                          <m:endChr m:val="⟩"/>
                          <m:ctrlPr>
                            <a:rPr lang="en-US" sz="1600" b="1" i="1">
                              <a:solidFill>
                                <a:srgbClr val="FFFF00"/>
                              </a:solidFill>
                              <a:latin typeface="Cambria Math" panose="02040503050406030204" pitchFamily="18" charset="0"/>
                              <a:ea typeface="Cambria Math" panose="02040503050406030204" pitchFamily="18" charset="0"/>
                            </a:rPr>
                          </m:ctrlPr>
                        </m:dPr>
                        <m:e>
                          <m:sSub>
                            <m:sSubPr>
                              <m:ctrlPr>
                                <a:rPr lang="en-US" sz="1600" b="1" i="1">
                                  <a:solidFill>
                                    <a:srgbClr val="FFFF00"/>
                                  </a:solidFill>
                                  <a:latin typeface="Cambria Math" panose="02040503050406030204" pitchFamily="18" charset="0"/>
                                  <a:ea typeface="Cambria Math" panose="02040503050406030204" pitchFamily="18" charset="0"/>
                                </a:rPr>
                              </m:ctrlPr>
                            </m:sSubPr>
                            <m:e>
                              <m:r>
                                <a:rPr lang="en-US" sz="1600" b="1" i="1">
                                  <a:solidFill>
                                    <a:srgbClr val="FFFF00"/>
                                  </a:solidFill>
                                  <a:latin typeface="Cambria Math" panose="02040503050406030204" pitchFamily="18" charset="0"/>
                                  <a:ea typeface="Cambria Math" panose="02040503050406030204" pitchFamily="18" charset="0"/>
                                </a:rPr>
                                <m:t>𝑽</m:t>
                              </m:r>
                            </m:e>
                            <m:sub>
                              <m:r>
                                <a:rPr lang="en-US" sz="1600" b="1" i="1">
                                  <a:solidFill>
                                    <a:srgbClr val="FFFF00"/>
                                  </a:solidFill>
                                  <a:latin typeface="Cambria Math" panose="02040503050406030204" pitchFamily="18" charset="0"/>
                                  <a:ea typeface="Cambria Math" panose="02040503050406030204" pitchFamily="18" charset="0"/>
                                </a:rPr>
                                <m:t>𝒐𝒖𝒕</m:t>
                              </m:r>
                              <m:r>
                                <a:rPr lang="en-US" sz="1600" b="1" i="1">
                                  <a:solidFill>
                                    <a:srgbClr val="FFFF00"/>
                                  </a:solidFill>
                                  <a:latin typeface="Cambria Math" panose="02040503050406030204" pitchFamily="18" charset="0"/>
                                  <a:ea typeface="Cambria Math" panose="02040503050406030204" pitchFamily="18" charset="0"/>
                                </a:rPr>
                                <m:t>,</m:t>
                              </m:r>
                              <m:r>
                                <a:rPr lang="en-US" sz="1600" b="1" i="1">
                                  <a:solidFill>
                                    <a:srgbClr val="FFFF00"/>
                                  </a:solidFill>
                                  <a:latin typeface="Cambria Math" panose="02040503050406030204" pitchFamily="18" charset="0"/>
                                  <a:ea typeface="Cambria Math" panose="02040503050406030204" pitchFamily="18" charset="0"/>
                                </a:rPr>
                                <m:t>𝒏</m:t>
                              </m:r>
                            </m:sub>
                          </m:sSub>
                        </m:e>
                      </m:d>
                      <m:r>
                        <a:rPr lang="en-US" sz="1600" b="1" i="1">
                          <a:solidFill>
                            <a:srgbClr val="FFFF00"/>
                          </a:solidFill>
                          <a:latin typeface="Cambria Math" panose="02040503050406030204" pitchFamily="18" charset="0"/>
                          <a:ea typeface="Cambria Math" panose="02040503050406030204" pitchFamily="18" charset="0"/>
                        </a:rPr>
                        <m:t>=</m:t>
                      </m:r>
                      <m:r>
                        <a:rPr lang="en-US" sz="1600" b="1" i="1">
                          <a:solidFill>
                            <a:srgbClr val="FFFF00"/>
                          </a:solidFill>
                          <a:latin typeface="Cambria Math" panose="02040503050406030204" pitchFamily="18" charset="0"/>
                          <a:ea typeface="Cambria Math" panose="02040503050406030204" pitchFamily="18" charset="0"/>
                        </a:rPr>
                        <m:t>𝟏</m:t>
                      </m:r>
                      <m:r>
                        <a:rPr lang="en-US" sz="1600" b="1" i="1">
                          <a:solidFill>
                            <a:srgbClr val="FFFF00"/>
                          </a:solidFill>
                          <a:latin typeface="Cambria Math" panose="02040503050406030204" pitchFamily="18" charset="0"/>
                          <a:ea typeface="Cambria Math" panose="02040503050406030204" pitchFamily="18" charset="0"/>
                        </a:rPr>
                        <m:t> </m:t>
                      </m:r>
                      <m:r>
                        <a:rPr lang="en-US" sz="1600" b="1" i="1">
                          <a:solidFill>
                            <a:srgbClr val="FFFF00"/>
                          </a:solidFill>
                          <a:latin typeface="Cambria Math" panose="02040503050406030204" pitchFamily="18" charset="0"/>
                          <a:ea typeface="Cambria Math" panose="02040503050406030204" pitchFamily="18" charset="0"/>
                        </a:rPr>
                        <m:t>𝒎𝑽</m:t>
                      </m:r>
                    </m:oMath>
                  </m:oMathPara>
                </a14:m>
                <a:endParaRPr lang="de-CH" sz="1600" b="1" dirty="0">
                  <a:solidFill>
                    <a:srgbClr val="FFFF00"/>
                  </a:solidFill>
                </a:endParaRPr>
              </a:p>
            </p:txBody>
          </p:sp>
        </mc:Choice>
        <mc:Fallback xmlns="">
          <p:sp>
            <p:nvSpPr>
              <p:cNvPr id="77" name="TextBox 338">
                <a:extLst>
                  <a:ext uri="{FF2B5EF4-FFF2-40B4-BE49-F238E27FC236}">
                    <a16:creationId xmlns:a16="http://schemas.microsoft.com/office/drawing/2014/main" id="{83E5ACAF-DE2A-679D-5509-A0E8FBCBCC15}"/>
                  </a:ext>
                </a:extLst>
              </p:cNvPr>
              <p:cNvSpPr txBox="1">
                <a:spLocks noRot="1" noChangeAspect="1" noMove="1" noResize="1" noEditPoints="1" noAdjustHandles="1" noChangeArrowheads="1" noChangeShapeType="1" noTextEdit="1"/>
              </p:cNvSpPr>
              <p:nvPr/>
            </p:nvSpPr>
            <p:spPr>
              <a:xfrm>
                <a:off x="7207856" y="5313726"/>
                <a:ext cx="1763303" cy="275653"/>
              </a:xfrm>
              <a:prstGeom prst="rect">
                <a:avLst/>
              </a:prstGeom>
              <a:blipFill>
                <a:blip r:embed="rId15"/>
                <a:stretch>
                  <a:fillRect l="-1379" r="-1379" b="-8889"/>
                </a:stretch>
              </a:blipFill>
            </p:spPr>
            <p:txBody>
              <a:bodyPr/>
              <a:lstStyle/>
              <a:p>
                <a:r>
                  <a:rPr lang="it-CH">
                    <a:noFill/>
                  </a:rPr>
                  <a:t> </a:t>
                </a:r>
              </a:p>
            </p:txBody>
          </p:sp>
        </mc:Fallback>
      </mc:AlternateContent>
      <p:sp>
        <p:nvSpPr>
          <p:cNvPr id="84" name="TextBox 339">
            <a:extLst>
              <a:ext uri="{FF2B5EF4-FFF2-40B4-BE49-F238E27FC236}">
                <a16:creationId xmlns:a16="http://schemas.microsoft.com/office/drawing/2014/main" id="{F426DD95-B827-5993-5333-08B9D7EFC54C}"/>
              </a:ext>
            </a:extLst>
          </p:cNvPr>
          <p:cNvSpPr txBox="1"/>
          <p:nvPr/>
        </p:nvSpPr>
        <p:spPr>
          <a:xfrm>
            <a:off x="1454085" y="5859000"/>
            <a:ext cx="8136834" cy="646331"/>
          </a:xfrm>
          <a:prstGeom prst="rect">
            <a:avLst/>
          </a:prstGeom>
          <a:noFill/>
        </p:spPr>
        <p:txBody>
          <a:bodyPr wrap="square" rtlCol="0">
            <a:spAutoFit/>
          </a:bodyPr>
          <a:lstStyle/>
          <a:p>
            <a:pPr algn="ctr"/>
            <a:r>
              <a:rPr lang="en-US" sz="1800" b="1" dirty="0">
                <a:solidFill>
                  <a:prstClr val="white"/>
                </a:solidFill>
                <a:latin typeface="Comic Sans MS" panose="030F0702030302020204" pitchFamily="66" charset="0"/>
              </a:rPr>
              <a:t>We would not see any signal… Our “scale” is not sensitive enough for small signals…</a:t>
            </a:r>
            <a:endParaRPr lang="de-CH" sz="1800" b="1" dirty="0">
              <a:solidFill>
                <a:prstClr val="white"/>
              </a:solidFill>
              <a:latin typeface="Comic Sans MS" panose="030F0702030302020204" pitchFamily="66" charset="0"/>
            </a:endParaRPr>
          </a:p>
        </p:txBody>
      </p:sp>
    </p:spTree>
    <p:extLst>
      <p:ext uri="{BB962C8B-B14F-4D97-AF65-F5344CB8AC3E}">
        <p14:creationId xmlns:p14="http://schemas.microsoft.com/office/powerpoint/2010/main" val="40094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9" grpId="0"/>
      <p:bldP spid="48" grpId="0"/>
      <p:bldP spid="64" grpId="0"/>
      <p:bldP spid="77" grpId="0"/>
      <p:bldP spid="8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9" name="TextBox 88"/>
              <p:cNvSpPr txBox="1"/>
              <p:nvPr/>
            </p:nvSpPr>
            <p:spPr>
              <a:xfrm>
                <a:off x="501663" y="4578431"/>
                <a:ext cx="2696123" cy="58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a:solidFill>
                                <a:prstClr val="white"/>
                              </a:solidFill>
                              <a:latin typeface="Cambria Math" panose="02040503050406030204" pitchFamily="18" charset="0"/>
                            </a:rPr>
                          </m:ctrlPr>
                        </m:sSubPr>
                        <m:e>
                          <m:r>
                            <a:rPr lang="en-US" sz="1800" b="1" i="1">
                              <a:solidFill>
                                <a:prstClr val="white"/>
                              </a:solidFill>
                              <a:latin typeface="Cambria Math" panose="02040503050406030204" pitchFamily="18" charset="0"/>
                            </a:rPr>
                            <m:t>𝑵</m:t>
                          </m:r>
                        </m:e>
                        <m:sub>
                          <m:r>
                            <a:rPr lang="en-US" sz="1800" b="1" i="1">
                              <a:solidFill>
                                <a:prstClr val="white"/>
                              </a:solidFill>
                              <a:latin typeface="Cambria Math" panose="02040503050406030204" pitchFamily="18" charset="0"/>
                            </a:rPr>
                            <m:t>𝒑𝒉</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𝒎𝒂𝒙</m:t>
                          </m:r>
                        </m:sub>
                      </m:sSub>
                      <m:r>
                        <a:rPr lang="en-US" sz="1800" b="1" i="1">
                          <a:solidFill>
                            <a:prstClr val="white"/>
                          </a:solidFill>
                          <a:latin typeface="Cambria Math" panose="02040503050406030204" pitchFamily="18" charset="0"/>
                        </a:rPr>
                        <m:t>=</m:t>
                      </m:r>
                      <m:box>
                        <m:boxPr>
                          <m:ctrlPr>
                            <a:rPr lang="en-US" sz="1800" b="1" i="1">
                              <a:solidFill>
                                <a:prstClr val="white"/>
                              </a:solidFill>
                              <a:latin typeface="Cambria Math" panose="02040503050406030204" pitchFamily="18" charset="0"/>
                            </a:rPr>
                          </m:ctrlPr>
                        </m:boxPr>
                        <m:e>
                          <m:f>
                            <m:fPr>
                              <m:ctrlPr>
                                <a:rPr lang="en-US" sz="1800" b="1" i="1">
                                  <a:solidFill>
                                    <a:prstClr val="white"/>
                                  </a:solidFill>
                                  <a:latin typeface="Cambria Math" panose="02040503050406030204" pitchFamily="18" charset="0"/>
                                </a:rPr>
                              </m:ctrlPr>
                            </m:fPr>
                            <m:num>
                              <m:sSub>
                                <m:sSubPr>
                                  <m:ctrlPr>
                                    <a:rPr lang="en-US" sz="1800" b="1" i="1">
                                      <a:solidFill>
                                        <a:prstClr val="white"/>
                                      </a:solidFill>
                                      <a:latin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m:t>
                                  </m:r>
                                  <m:r>
                                    <a:rPr lang="en-US" sz="1800" b="1" i="1">
                                      <a:solidFill>
                                        <a:prstClr val="white"/>
                                      </a:solidFill>
                                      <a:latin typeface="Cambria Math" panose="02040503050406030204" pitchFamily="18" charset="0"/>
                                      <a:ea typeface="Cambria Math" panose="02040503050406030204" pitchFamily="18" charset="0"/>
                                    </a:rPr>
                                    <m:t>𝑽</m:t>
                                  </m:r>
                                </m:e>
                                <m:sub>
                                  <m:r>
                                    <a:rPr lang="en-US" sz="1800" b="1" i="1">
                                      <a:solidFill>
                                        <a:prstClr val="white"/>
                                      </a:solidFill>
                                      <a:latin typeface="Cambria Math" panose="02040503050406030204" pitchFamily="18" charset="0"/>
                                    </a:rPr>
                                    <m:t>𝒐𝒖𝒕</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𝒎𝒂𝒙</m:t>
                                  </m:r>
                                </m:sub>
                              </m:sSub>
                            </m:num>
                            <m:den>
                              <m:sSub>
                                <m:sSubPr>
                                  <m:ctrlPr>
                                    <a:rPr lang="en-US" sz="1800" b="1" i="1">
                                      <a:solidFill>
                                        <a:prstClr val="white"/>
                                      </a:solidFill>
                                      <a:latin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m:t>
                                  </m:r>
                                  <m:r>
                                    <a:rPr lang="en-US" sz="1800" b="1" i="1">
                                      <a:solidFill>
                                        <a:prstClr val="white"/>
                                      </a:solidFill>
                                      <a:latin typeface="Cambria Math" panose="02040503050406030204" pitchFamily="18" charset="0"/>
                                      <a:ea typeface="Cambria Math" panose="02040503050406030204" pitchFamily="18" charset="0"/>
                                    </a:rPr>
                                    <m:t>𝑽</m:t>
                                  </m:r>
                                </m:e>
                                <m:sub>
                                  <m:r>
                                    <a:rPr lang="en-US" sz="1800" b="1" i="1">
                                      <a:solidFill>
                                        <a:prstClr val="white"/>
                                      </a:solidFill>
                                      <a:latin typeface="Cambria Math" panose="02040503050406030204" pitchFamily="18" charset="0"/>
                                    </a:rPr>
                                    <m:t>𝒐𝒖𝒕</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𝒎𝒊𝒏</m:t>
                                  </m:r>
                                </m:sub>
                              </m:sSub>
                            </m:den>
                          </m:f>
                        </m:e>
                      </m:box>
                      <m:r>
                        <a:rPr lang="en-US" sz="1800" b="1" i="1">
                          <a:solidFill>
                            <a:prstClr val="white"/>
                          </a:solidFill>
                          <a:latin typeface="Cambria Math" panose="02040503050406030204" pitchFamily="18" charset="0"/>
                          <a:ea typeface="Cambria Math" panose="02040503050406030204" pitchFamily="18" charset="0"/>
                        </a:rPr>
                        <m:t>=</m:t>
                      </m:r>
                      <m:r>
                        <a:rPr lang="en-US" sz="1800" b="1" i="1">
                          <a:solidFill>
                            <a:prstClr val="white"/>
                          </a:solidFill>
                          <a:latin typeface="Cambria Math" panose="02040503050406030204" pitchFamily="18" charset="0"/>
                          <a:ea typeface="Cambria Math" panose="02040503050406030204" pitchFamily="18" charset="0"/>
                        </a:rPr>
                        <m:t>𝟓𝟎</m:t>
                      </m:r>
                    </m:oMath>
                  </m:oMathPara>
                </a14:m>
                <a:endParaRPr lang="de-CH" sz="1800" b="1" dirty="0">
                  <a:solidFill>
                    <a:prstClr val="white"/>
                  </a:solidFill>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501663" y="4578431"/>
                <a:ext cx="2696123" cy="588431"/>
              </a:xfrm>
              <a:prstGeom prst="rect">
                <a:avLst/>
              </a:prstGeom>
              <a:blipFill>
                <a:blip r:embed="rId3"/>
                <a:stretch>
                  <a:fillRect/>
                </a:stretch>
              </a:blipFill>
            </p:spPr>
            <p:txBody>
              <a:bodyPr/>
              <a:lstStyle/>
              <a:p>
                <a:r>
                  <a:rPr lang="it-CH">
                    <a:noFill/>
                  </a:rPr>
                  <a:t> </a:t>
                </a:r>
              </a:p>
            </p:txBody>
          </p:sp>
        </mc:Fallback>
      </mc:AlternateContent>
      <p:sp>
        <p:nvSpPr>
          <p:cNvPr id="90" name="TextBox 89"/>
          <p:cNvSpPr txBox="1"/>
          <p:nvPr/>
        </p:nvSpPr>
        <p:spPr>
          <a:xfrm>
            <a:off x="4550920" y="4419000"/>
            <a:ext cx="7335756" cy="923330"/>
          </a:xfrm>
          <a:prstGeom prst="rect">
            <a:avLst/>
          </a:prstGeom>
          <a:noFill/>
        </p:spPr>
        <p:txBody>
          <a:bodyPr wrap="square" rtlCol="0">
            <a:spAutoFit/>
          </a:bodyPr>
          <a:lstStyle/>
          <a:p>
            <a:r>
              <a:rPr lang="en-US" sz="1800" b="1" dirty="0">
                <a:solidFill>
                  <a:srgbClr val="00B050"/>
                </a:solidFill>
                <a:latin typeface="Comic Sans MS" panose="030F0702030302020204" pitchFamily="66" charset="0"/>
              </a:rPr>
              <a:t>Noise</a:t>
            </a:r>
            <a:r>
              <a:rPr lang="en-US" sz="1800" b="1" dirty="0">
                <a:solidFill>
                  <a:prstClr val="white"/>
                </a:solidFill>
                <a:latin typeface="Comic Sans MS" panose="030F0702030302020204" pitchFamily="66" charset="0"/>
              </a:rPr>
              <a:t> and </a:t>
            </a:r>
            <a:r>
              <a:rPr lang="en-US" sz="1800" b="1" dirty="0">
                <a:solidFill>
                  <a:srgbClr val="00B050"/>
                </a:solidFill>
                <a:latin typeface="Comic Sans MS" panose="030F0702030302020204" pitchFamily="66" charset="0"/>
              </a:rPr>
              <a:t>gain</a:t>
            </a:r>
            <a:r>
              <a:rPr lang="en-US" sz="1800" b="1" dirty="0">
                <a:solidFill>
                  <a:prstClr val="white"/>
                </a:solidFill>
                <a:latin typeface="Comic Sans MS" panose="030F0702030302020204" pitchFamily="66" charset="0"/>
              </a:rPr>
              <a:t> can be optimized but we would never be able to ‘fill the gap’ of 2 order of magnitude… We have to introduce a </a:t>
            </a:r>
            <a:r>
              <a:rPr lang="en-US" sz="1800" b="1" dirty="0">
                <a:solidFill>
                  <a:srgbClr val="00B050"/>
                </a:solidFill>
                <a:latin typeface="Comic Sans MS" panose="030F0702030302020204" pitchFamily="66" charset="0"/>
              </a:rPr>
              <a:t>new concept </a:t>
            </a:r>
            <a:endParaRPr lang="de-CH" sz="1800" b="1" dirty="0">
              <a:solidFill>
                <a:srgbClr val="00B05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91" name="TextBox 90"/>
              <p:cNvSpPr txBox="1"/>
              <p:nvPr/>
            </p:nvSpPr>
            <p:spPr>
              <a:xfrm>
                <a:off x="3335919" y="4699817"/>
                <a:ext cx="770980" cy="2825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CH" sz="1800" b="1" i="1">
                          <a:solidFill>
                            <a:prstClr val="white"/>
                          </a:solidFill>
                          <a:latin typeface="Cambria Math" panose="02040503050406030204" pitchFamily="18" charset="0"/>
                          <a:ea typeface="Cambria Math" panose="02040503050406030204" pitchFamily="18" charset="0"/>
                        </a:rPr>
                        <m:t>≪</m:t>
                      </m:r>
                      <m:r>
                        <a:rPr lang="en-US" sz="1800" b="1" i="1">
                          <a:solidFill>
                            <a:prstClr val="white"/>
                          </a:solidFill>
                          <a:latin typeface="Cambria Math" panose="02040503050406030204" pitchFamily="18" charset="0"/>
                          <a:ea typeface="Cambria Math" panose="02040503050406030204" pitchFamily="18" charset="0"/>
                        </a:rPr>
                        <m:t> </m:t>
                      </m:r>
                      <m:sSup>
                        <m:sSupPr>
                          <m:ctrlPr>
                            <a:rPr lang="en-US" sz="1800" b="1" i="1">
                              <a:solidFill>
                                <a:prstClr val="white"/>
                              </a:solidFill>
                              <a:latin typeface="Cambria Math" panose="02040503050406030204" pitchFamily="18" charset="0"/>
                              <a:ea typeface="Cambria Math" panose="02040503050406030204" pitchFamily="18" charset="0"/>
                            </a:rPr>
                          </m:ctrlPr>
                        </m:sSupPr>
                        <m:e>
                          <m:r>
                            <a:rPr lang="en-US" sz="1800" b="1" i="1">
                              <a:solidFill>
                                <a:prstClr val="white"/>
                              </a:solidFill>
                              <a:latin typeface="Cambria Math" panose="02040503050406030204" pitchFamily="18" charset="0"/>
                              <a:ea typeface="Cambria Math" panose="02040503050406030204" pitchFamily="18" charset="0"/>
                            </a:rPr>
                            <m:t>𝟏𝟎</m:t>
                          </m:r>
                        </m:e>
                        <m:sup>
                          <m:r>
                            <a:rPr lang="en-US" sz="1800" b="1" i="1">
                              <a:solidFill>
                                <a:prstClr val="white"/>
                              </a:solidFill>
                              <a:latin typeface="Cambria Math" panose="02040503050406030204" pitchFamily="18" charset="0"/>
                              <a:ea typeface="Cambria Math" panose="02040503050406030204" pitchFamily="18" charset="0"/>
                            </a:rPr>
                            <m:t>𝟒</m:t>
                          </m:r>
                        </m:sup>
                      </m:sSup>
                    </m:oMath>
                  </m:oMathPara>
                </a14:m>
                <a:endParaRPr lang="de-CH" sz="1800" b="1" dirty="0">
                  <a:solidFill>
                    <a:prstClr val="white"/>
                  </a:solidFill>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3335919" y="4699817"/>
                <a:ext cx="770980" cy="282513"/>
              </a:xfrm>
              <a:prstGeom prst="rect">
                <a:avLst/>
              </a:prstGeom>
              <a:blipFill>
                <a:blip r:embed="rId4"/>
                <a:stretch>
                  <a:fillRect l="-5512" t="-2174" r="-2362" b="-13043"/>
                </a:stretch>
              </a:blipFill>
            </p:spPr>
            <p:txBody>
              <a:bodyPr/>
              <a:lstStyle/>
              <a:p>
                <a:r>
                  <a:rPr lang="it-CH">
                    <a:noFill/>
                  </a:rPr>
                  <a:t> </a:t>
                </a:r>
              </a:p>
            </p:txBody>
          </p:sp>
        </mc:Fallback>
      </mc:AlternateContent>
      <p:sp>
        <p:nvSpPr>
          <p:cNvPr id="2" name="Segnaposto numero diapositiva 3">
            <a:extLst>
              <a:ext uri="{FF2B5EF4-FFF2-40B4-BE49-F238E27FC236}">
                <a16:creationId xmlns:a16="http://schemas.microsoft.com/office/drawing/2014/main" id="{7F09A4F1-135A-B607-1173-2478D3AC8731}"/>
              </a:ext>
            </a:extLst>
          </p:cNvPr>
          <p:cNvSpPr txBox="1">
            <a:spLocks/>
          </p:cNvSpPr>
          <p:nvPr/>
        </p:nvSpPr>
        <p:spPr>
          <a:xfrm>
            <a:off x="11120919" y="6624000"/>
            <a:ext cx="765757" cy="196851"/>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1100" kern="1200" smtClean="0">
                <a:solidFill>
                  <a:schemeClr val="tx1"/>
                </a:solidFill>
                <a:latin typeface="+mn-lt"/>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chemeClr val="bg1"/>
                </a:solidFill>
                <a:effectLst/>
                <a:uLnTx/>
                <a:uFillTx/>
                <a:latin typeface="Calibri"/>
              </a:rPr>
              <a:t>Page </a:t>
            </a:r>
            <a:fld id="{EBC07571-3134-BB4B-B83F-1A9FE18D34F3}" type="slidenum">
              <a:rPr kumimoji="0" lang="de-DE" sz="1100" b="0" i="0" u="none" strike="noStrike" kern="1200" cap="none" spc="0" normalizeH="0" baseline="0" noProof="0" smtClean="0">
                <a:ln>
                  <a:noFill/>
                </a:ln>
                <a:solidFill>
                  <a:schemeClr val="bg1"/>
                </a:solidFill>
                <a:effectLst/>
                <a:uLnTx/>
                <a:uFillTx/>
                <a:latin typeface="Calibri"/>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de-DE" sz="1100" b="0" i="0" u="none" strike="noStrike" kern="1200" cap="none" spc="0" normalizeH="0" baseline="0" noProof="0" dirty="0">
              <a:ln>
                <a:noFill/>
              </a:ln>
              <a:solidFill>
                <a:schemeClr val="bg1"/>
              </a:solidFill>
              <a:effectLst/>
              <a:uLnTx/>
              <a:uFillTx/>
              <a:latin typeface="Calibri"/>
            </a:endParaRPr>
          </a:p>
        </p:txBody>
      </p:sp>
      <p:sp>
        <p:nvSpPr>
          <p:cNvPr id="3" name="TextBox 26">
            <a:extLst>
              <a:ext uri="{FF2B5EF4-FFF2-40B4-BE49-F238E27FC236}">
                <a16:creationId xmlns:a16="http://schemas.microsoft.com/office/drawing/2014/main" id="{0DB5263A-4D2A-10A3-C03C-A52EF7ADBFAF}"/>
              </a:ext>
            </a:extLst>
          </p:cNvPr>
          <p:cNvSpPr txBox="1"/>
          <p:nvPr/>
        </p:nvSpPr>
        <p:spPr>
          <a:xfrm>
            <a:off x="185919" y="189000"/>
            <a:ext cx="5984999"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white"/>
                </a:solidFill>
                <a:latin typeface="Comic Sans MS" panose="030F0702030302020204" pitchFamily="66" charset="0"/>
              </a:rPr>
              <a:t>How do we make the readout electronics?</a:t>
            </a:r>
            <a:endParaRPr lang="de-CH" sz="2000" b="1" dirty="0">
              <a:solidFill>
                <a:prstClr val="white"/>
              </a:solidFill>
              <a:latin typeface="Comic Sans MS" panose="030F0702030302020204" pitchFamily="66" charset="0"/>
            </a:endParaRPr>
          </a:p>
        </p:txBody>
      </p:sp>
      <p:grpSp>
        <p:nvGrpSpPr>
          <p:cNvPr id="4" name="Group 341">
            <a:extLst>
              <a:ext uri="{FF2B5EF4-FFF2-40B4-BE49-F238E27FC236}">
                <a16:creationId xmlns:a16="http://schemas.microsoft.com/office/drawing/2014/main" id="{C49CB8ED-0BF4-0612-71AA-9F00FAECD113}"/>
              </a:ext>
            </a:extLst>
          </p:cNvPr>
          <p:cNvGrpSpPr/>
          <p:nvPr/>
        </p:nvGrpSpPr>
        <p:grpSpPr>
          <a:xfrm>
            <a:off x="1055506" y="2681963"/>
            <a:ext cx="1138238" cy="747037"/>
            <a:chOff x="610208" y="2460375"/>
            <a:chExt cx="1138238" cy="747037"/>
          </a:xfrm>
        </p:grpSpPr>
        <p:cxnSp>
          <p:nvCxnSpPr>
            <p:cNvPr id="5" name="Connettore 1 57">
              <a:extLst>
                <a:ext uri="{FF2B5EF4-FFF2-40B4-BE49-F238E27FC236}">
                  <a16:creationId xmlns:a16="http://schemas.microsoft.com/office/drawing/2014/main" id="{2062C6CE-4664-E752-72AE-476E579C4E91}"/>
                </a:ext>
              </a:extLst>
            </p:cNvPr>
            <p:cNvCxnSpPr/>
            <p:nvPr/>
          </p:nvCxnSpPr>
          <p:spPr>
            <a:xfrm flipV="1">
              <a:off x="743173" y="2460375"/>
              <a:ext cx="1" cy="4320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CasellaDiTesto 140">
              <a:extLst>
                <a:ext uri="{FF2B5EF4-FFF2-40B4-BE49-F238E27FC236}">
                  <a16:creationId xmlns:a16="http://schemas.microsoft.com/office/drawing/2014/main" id="{8F66EF8B-6803-6A11-74DF-C124213D898C}"/>
                </a:ext>
              </a:extLst>
            </p:cNvPr>
            <p:cNvSpPr txBox="1">
              <a:spLocks noChangeArrowheads="1"/>
            </p:cNvSpPr>
            <p:nvPr/>
          </p:nvSpPr>
          <p:spPr bwMode="auto">
            <a:xfrm>
              <a:off x="610208" y="2837524"/>
              <a:ext cx="1138238"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0000"/>
                  </a:solidFill>
                  <a:latin typeface="Comic Sans MS" panose="030F0702030302020204" pitchFamily="66" charset="0"/>
                </a:rPr>
                <a:t>Q·</a:t>
              </a:r>
              <a:r>
                <a:rPr lang="el-GR" altLang="it-IT" sz="1800" b="1" dirty="0">
                  <a:solidFill>
                    <a:srgbClr val="FF0000"/>
                  </a:solidFill>
                  <a:latin typeface="Comic Sans MS" panose="030F0702030302020204" pitchFamily="66" charset="0"/>
                </a:rPr>
                <a:t>δ</a:t>
              </a:r>
              <a:r>
                <a:rPr lang="en-US" altLang="it-IT" sz="1800" b="1" dirty="0">
                  <a:solidFill>
                    <a:srgbClr val="FF0000"/>
                  </a:solidFill>
                  <a:latin typeface="Comic Sans MS" panose="030F0702030302020204" pitchFamily="66" charset="0"/>
                </a:rPr>
                <a:t>(t)</a:t>
              </a:r>
              <a:endParaRPr lang="it-IT" altLang="it-IT" sz="1800" b="1" dirty="0">
                <a:solidFill>
                  <a:srgbClr val="FF0000"/>
                </a:solidFill>
                <a:latin typeface="Comic Sans MS" panose="030F0702030302020204" pitchFamily="66" charset="0"/>
              </a:endParaRPr>
            </a:p>
          </p:txBody>
        </p:sp>
      </p:grpSp>
      <p:grpSp>
        <p:nvGrpSpPr>
          <p:cNvPr id="7" name="Group 342">
            <a:extLst>
              <a:ext uri="{FF2B5EF4-FFF2-40B4-BE49-F238E27FC236}">
                <a16:creationId xmlns:a16="http://schemas.microsoft.com/office/drawing/2014/main" id="{530CCBCA-26B0-2BE7-F764-A2864863C9D2}"/>
              </a:ext>
            </a:extLst>
          </p:cNvPr>
          <p:cNvGrpSpPr/>
          <p:nvPr/>
        </p:nvGrpSpPr>
        <p:grpSpPr>
          <a:xfrm>
            <a:off x="1245027" y="745382"/>
            <a:ext cx="2158724" cy="2247376"/>
            <a:chOff x="799729" y="523795"/>
            <a:chExt cx="2158724" cy="2247376"/>
          </a:xfrm>
        </p:grpSpPr>
        <p:sp>
          <p:nvSpPr>
            <p:cNvPr id="8" name="Triangolo isoscele 3">
              <a:extLst>
                <a:ext uri="{FF2B5EF4-FFF2-40B4-BE49-F238E27FC236}">
                  <a16:creationId xmlns:a16="http://schemas.microsoft.com/office/drawing/2014/main" id="{F1180B55-CA29-74AC-4A18-D7839C6B0436}"/>
                </a:ext>
              </a:extLst>
            </p:cNvPr>
            <p:cNvSpPr/>
            <p:nvPr/>
          </p:nvSpPr>
          <p:spPr>
            <a:xfrm rot="5400000">
              <a:off x="1646641" y="1871660"/>
              <a:ext cx="576000" cy="5040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600">
                <a:solidFill>
                  <a:prstClr val="white"/>
                </a:solidFill>
                <a:latin typeface="Calibri"/>
              </a:endParaRPr>
            </a:p>
          </p:txBody>
        </p:sp>
        <p:sp>
          <p:nvSpPr>
            <p:cNvPr id="9" name="Ovale 4">
              <a:extLst>
                <a:ext uri="{FF2B5EF4-FFF2-40B4-BE49-F238E27FC236}">
                  <a16:creationId xmlns:a16="http://schemas.microsoft.com/office/drawing/2014/main" id="{2F5A8553-9F14-BB1A-59F7-FAB82508B1F8}"/>
                </a:ext>
              </a:extLst>
            </p:cNvPr>
            <p:cNvSpPr/>
            <p:nvPr/>
          </p:nvSpPr>
          <p:spPr>
            <a:xfrm>
              <a:off x="2201990" y="2054586"/>
              <a:ext cx="144463" cy="1444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600">
                <a:solidFill>
                  <a:prstClr val="white"/>
                </a:solidFill>
                <a:latin typeface="Calibri"/>
              </a:endParaRPr>
            </a:p>
          </p:txBody>
        </p:sp>
        <p:cxnSp>
          <p:nvCxnSpPr>
            <p:cNvPr id="10" name="Connettore 1 5">
              <a:extLst>
                <a:ext uri="{FF2B5EF4-FFF2-40B4-BE49-F238E27FC236}">
                  <a16:creationId xmlns:a16="http://schemas.microsoft.com/office/drawing/2014/main" id="{47FE8C73-7734-F69E-CF7E-20AD50A18A47}"/>
                </a:ext>
              </a:extLst>
            </p:cNvPr>
            <p:cNvCxnSpPr/>
            <p:nvPr/>
          </p:nvCxnSpPr>
          <p:spPr>
            <a:xfrm flipH="1">
              <a:off x="799729" y="2126816"/>
              <a:ext cx="8799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ttore 1 20">
              <a:extLst>
                <a:ext uri="{FF2B5EF4-FFF2-40B4-BE49-F238E27FC236}">
                  <a16:creationId xmlns:a16="http://schemas.microsoft.com/office/drawing/2014/main" id="{EB6099FE-0EA3-3A95-076A-CE41CAB2809D}"/>
                </a:ext>
              </a:extLst>
            </p:cNvPr>
            <p:cNvCxnSpPr/>
            <p:nvPr/>
          </p:nvCxnSpPr>
          <p:spPr>
            <a:xfrm flipH="1" flipV="1">
              <a:off x="1380639" y="1670610"/>
              <a:ext cx="4683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1 21">
              <a:extLst>
                <a:ext uri="{FF2B5EF4-FFF2-40B4-BE49-F238E27FC236}">
                  <a16:creationId xmlns:a16="http://schemas.microsoft.com/office/drawing/2014/main" id="{D06908B1-39AF-AC08-07D7-7334A9520467}"/>
                </a:ext>
              </a:extLst>
            </p:cNvPr>
            <p:cNvCxnSpPr/>
            <p:nvPr/>
          </p:nvCxnSpPr>
          <p:spPr>
            <a:xfrm flipV="1">
              <a:off x="1372911" y="1128656"/>
              <a:ext cx="0" cy="9981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ttore 1 34">
              <a:extLst>
                <a:ext uri="{FF2B5EF4-FFF2-40B4-BE49-F238E27FC236}">
                  <a16:creationId xmlns:a16="http://schemas.microsoft.com/office/drawing/2014/main" id="{508AE90F-7D04-85A8-77A4-8098222B66AC}"/>
                </a:ext>
              </a:extLst>
            </p:cNvPr>
            <p:cNvCxnSpPr/>
            <p:nvPr/>
          </p:nvCxnSpPr>
          <p:spPr>
            <a:xfrm flipH="1" flipV="1">
              <a:off x="2137845" y="1668206"/>
              <a:ext cx="32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ttore 1 36">
              <a:extLst>
                <a:ext uri="{FF2B5EF4-FFF2-40B4-BE49-F238E27FC236}">
                  <a16:creationId xmlns:a16="http://schemas.microsoft.com/office/drawing/2014/main" id="{A541694D-D358-CE8D-61D6-EB69531C3D28}"/>
                </a:ext>
              </a:extLst>
            </p:cNvPr>
            <p:cNvCxnSpPr/>
            <p:nvPr/>
          </p:nvCxnSpPr>
          <p:spPr>
            <a:xfrm flipH="1">
              <a:off x="1846570" y="1510274"/>
              <a:ext cx="249222" cy="1627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ttore 1 49">
              <a:extLst>
                <a:ext uri="{FF2B5EF4-FFF2-40B4-BE49-F238E27FC236}">
                  <a16:creationId xmlns:a16="http://schemas.microsoft.com/office/drawing/2014/main" id="{DFF2C97B-1060-4FCC-786C-58EDE357D0DC}"/>
                </a:ext>
              </a:extLst>
            </p:cNvPr>
            <p:cNvCxnSpPr/>
            <p:nvPr/>
          </p:nvCxnSpPr>
          <p:spPr>
            <a:xfrm flipH="1">
              <a:off x="1372911" y="1128656"/>
              <a:ext cx="50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ttore 1 51">
              <a:extLst>
                <a:ext uri="{FF2B5EF4-FFF2-40B4-BE49-F238E27FC236}">
                  <a16:creationId xmlns:a16="http://schemas.microsoft.com/office/drawing/2014/main" id="{D103B64C-6B3F-14DC-5D0C-1EF9E0208BA9}"/>
                </a:ext>
              </a:extLst>
            </p:cNvPr>
            <p:cNvCxnSpPr/>
            <p:nvPr/>
          </p:nvCxnSpPr>
          <p:spPr>
            <a:xfrm rot="10800000">
              <a:off x="1892023" y="1000798"/>
              <a:ext cx="0"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ttore 1 52">
              <a:extLst>
                <a:ext uri="{FF2B5EF4-FFF2-40B4-BE49-F238E27FC236}">
                  <a16:creationId xmlns:a16="http://schemas.microsoft.com/office/drawing/2014/main" id="{238895AF-CE18-66CF-9DB1-3834E3C90456}"/>
                </a:ext>
              </a:extLst>
            </p:cNvPr>
            <p:cNvCxnSpPr/>
            <p:nvPr/>
          </p:nvCxnSpPr>
          <p:spPr>
            <a:xfrm rot="10800000">
              <a:off x="1974573" y="1000798"/>
              <a:ext cx="0"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ttore 1 56">
              <a:extLst>
                <a:ext uri="{FF2B5EF4-FFF2-40B4-BE49-F238E27FC236}">
                  <a16:creationId xmlns:a16="http://schemas.microsoft.com/office/drawing/2014/main" id="{D0665C0E-8FBA-811E-149F-8B5AA9B39373}"/>
                </a:ext>
              </a:extLst>
            </p:cNvPr>
            <p:cNvCxnSpPr/>
            <p:nvPr/>
          </p:nvCxnSpPr>
          <p:spPr>
            <a:xfrm flipH="1">
              <a:off x="1990619" y="1128656"/>
              <a:ext cx="46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40">
              <a:extLst>
                <a:ext uri="{FF2B5EF4-FFF2-40B4-BE49-F238E27FC236}">
                  <a16:creationId xmlns:a16="http://schemas.microsoft.com/office/drawing/2014/main" id="{0E22D825-D411-F325-C6A5-8F9ED68AE7DB}"/>
                </a:ext>
              </a:extLst>
            </p:cNvPr>
            <p:cNvSpPr txBox="1">
              <a:spLocks noChangeArrowheads="1"/>
            </p:cNvSpPr>
            <p:nvPr/>
          </p:nvSpPr>
          <p:spPr bwMode="auto">
            <a:xfrm>
              <a:off x="1185326" y="2401839"/>
              <a:ext cx="144979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err="1">
                  <a:solidFill>
                    <a:prstClr val="white"/>
                  </a:solidFill>
                  <a:latin typeface="Comic Sans MS" panose="030F0702030302020204" pitchFamily="66" charset="0"/>
                </a:rPr>
                <a:t>Ch</a:t>
              </a:r>
              <a:r>
                <a:rPr lang="it-IT" altLang="it-IT" sz="1800" b="1" dirty="0">
                  <a:solidFill>
                    <a:prstClr val="white"/>
                  </a:solidFill>
                  <a:latin typeface="Comic Sans MS" panose="030F0702030302020204" pitchFamily="66" charset="0"/>
                </a:rPr>
                <a:t>. </a:t>
              </a:r>
              <a:r>
                <a:rPr lang="it-IT" altLang="it-IT" sz="1800" b="1" dirty="0" err="1">
                  <a:solidFill>
                    <a:prstClr val="white"/>
                  </a:solidFill>
                  <a:latin typeface="Comic Sans MS" panose="030F0702030302020204" pitchFamily="66" charset="0"/>
                </a:rPr>
                <a:t>Amp</a:t>
              </a:r>
              <a:r>
                <a:rPr lang="it-IT" altLang="it-IT" sz="1800" b="1" dirty="0">
                  <a:solidFill>
                    <a:prstClr val="white"/>
                  </a:solidFill>
                  <a:latin typeface="Comic Sans MS" panose="030F0702030302020204" pitchFamily="66" charset="0"/>
                </a:rPr>
                <a:t>.</a:t>
              </a:r>
            </a:p>
          </p:txBody>
        </p:sp>
        <p:sp>
          <p:nvSpPr>
            <p:cNvPr id="20" name="Rettangolo 76">
              <a:extLst>
                <a:ext uri="{FF2B5EF4-FFF2-40B4-BE49-F238E27FC236}">
                  <a16:creationId xmlns:a16="http://schemas.microsoft.com/office/drawing/2014/main" id="{70EB27F4-E5EF-1ADB-146F-2493E0E20BEC}"/>
                </a:ext>
              </a:extLst>
            </p:cNvPr>
            <p:cNvSpPr/>
            <p:nvPr/>
          </p:nvSpPr>
          <p:spPr>
            <a:xfrm>
              <a:off x="1892022" y="523795"/>
              <a:ext cx="715260" cy="369332"/>
            </a:xfrm>
            <a:prstGeom prst="rect">
              <a:avLst/>
            </a:prstGeom>
            <a:ln>
              <a:noFill/>
            </a:ln>
          </p:spPr>
          <p:txBody>
            <a:bodyPr wrap="none">
              <a:spAutoFit/>
            </a:bodyPr>
            <a:lstStyle/>
            <a:p>
              <a:pPr>
                <a:defRPr/>
              </a:pPr>
              <a:r>
                <a:rPr lang="en-US" sz="1800" b="1" dirty="0" err="1">
                  <a:solidFill>
                    <a:prstClr val="white"/>
                  </a:solidFill>
                  <a:latin typeface="Comic Sans MS" panose="030F0702030302020204" pitchFamily="66" charset="0"/>
                </a:rPr>
                <a:t>C</a:t>
              </a:r>
              <a:r>
                <a:rPr lang="en-US" sz="1800" b="1" baseline="-25000" dirty="0" err="1">
                  <a:solidFill>
                    <a:prstClr val="white"/>
                  </a:solidFill>
                  <a:latin typeface="Comic Sans MS" panose="030F0702030302020204" pitchFamily="66" charset="0"/>
                </a:rPr>
                <a:t>f,pre</a:t>
              </a:r>
              <a:endParaRPr lang="it-IT" sz="1800" b="1" dirty="0">
                <a:solidFill>
                  <a:prstClr val="white"/>
                </a:solidFill>
                <a:latin typeface="Comic Sans MS" panose="030F0702030302020204" pitchFamily="66" charset="0"/>
              </a:endParaRPr>
            </a:p>
          </p:txBody>
        </p:sp>
        <p:cxnSp>
          <p:nvCxnSpPr>
            <p:cNvPr id="21" name="Connettore 1 21">
              <a:extLst>
                <a:ext uri="{FF2B5EF4-FFF2-40B4-BE49-F238E27FC236}">
                  <a16:creationId xmlns:a16="http://schemas.microsoft.com/office/drawing/2014/main" id="{7089525A-3D9D-1527-D11C-E7E81BEFC20A}"/>
                </a:ext>
              </a:extLst>
            </p:cNvPr>
            <p:cNvCxnSpPr/>
            <p:nvPr/>
          </p:nvCxnSpPr>
          <p:spPr>
            <a:xfrm flipV="1">
              <a:off x="2458619" y="1128656"/>
              <a:ext cx="0" cy="9981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5">
              <a:extLst>
                <a:ext uri="{FF2B5EF4-FFF2-40B4-BE49-F238E27FC236}">
                  <a16:creationId xmlns:a16="http://schemas.microsoft.com/office/drawing/2014/main" id="{1005FF25-BF91-1C0B-B649-A2BF66E16027}"/>
                </a:ext>
              </a:extLst>
            </p:cNvPr>
            <p:cNvCxnSpPr/>
            <p:nvPr/>
          </p:nvCxnSpPr>
          <p:spPr>
            <a:xfrm rot="5400000">
              <a:off x="2652453" y="1822990"/>
              <a:ext cx="0" cy="612000"/>
            </a:xfrm>
            <a:prstGeom prst="line">
              <a:avLst/>
            </a:prstGeom>
            <a:ln w="19050">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CasellaDiTesto 140">
                <a:extLst>
                  <a:ext uri="{FF2B5EF4-FFF2-40B4-BE49-F238E27FC236}">
                    <a16:creationId xmlns:a16="http://schemas.microsoft.com/office/drawing/2014/main" id="{673FBE07-F8C1-D7CF-CE8E-DB690CA6DE21}"/>
                  </a:ext>
                </a:extLst>
              </p:cNvPr>
              <p:cNvSpPr txBox="1">
                <a:spLocks noChangeArrowheads="1"/>
              </p:cNvSpPr>
              <p:nvPr/>
            </p:nvSpPr>
            <p:spPr bwMode="auto">
              <a:xfrm>
                <a:off x="2973379" y="1824128"/>
                <a:ext cx="1826330" cy="604909"/>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0000"/>
                    </a:solidFill>
                    <a:latin typeface="Comic Sans MS" panose="030F0702030302020204" pitchFamily="66" charset="0"/>
                  </a:rPr>
                  <a:t>V</a:t>
                </a:r>
                <a:r>
                  <a:rPr lang="it-IT" altLang="it-IT" sz="1800" b="1" baseline="-25000" dirty="0" err="1">
                    <a:solidFill>
                      <a:srgbClr val="FF0000"/>
                    </a:solidFill>
                    <a:latin typeface="Comic Sans MS" panose="030F0702030302020204" pitchFamily="66" charset="0"/>
                  </a:rPr>
                  <a:t>out</a:t>
                </a:r>
                <a:r>
                  <a:rPr lang="it-IT" altLang="it-IT" sz="1800" b="1" baseline="-25000" dirty="0">
                    <a:solidFill>
                      <a:srgbClr val="FF0000"/>
                    </a:solidFill>
                    <a:latin typeface="Comic Sans MS" panose="030F0702030302020204" pitchFamily="66" charset="0"/>
                  </a:rPr>
                  <a:t> </a:t>
                </a:r>
                <a:r>
                  <a:rPr lang="it-IT" altLang="it-IT" sz="1800" b="1" dirty="0">
                    <a:solidFill>
                      <a:srgbClr val="FF0000"/>
                    </a:solidFill>
                    <a:latin typeface="Comic Sans MS" panose="030F0702030302020204" pitchFamily="66" charset="0"/>
                  </a:rPr>
                  <a:t>= - </a:t>
                </a:r>
                <a14:m>
                  <m:oMath xmlns:m="http://schemas.openxmlformats.org/officeDocument/2006/math">
                    <m:box>
                      <m:boxPr>
                        <m:ctrlPr>
                          <a:rPr lang="it-IT" altLang="it-IT" sz="1800" b="1" i="1">
                            <a:solidFill>
                              <a:srgbClr val="FF0000"/>
                            </a:solidFill>
                            <a:latin typeface="Cambria Math" panose="02040503050406030204" pitchFamily="18" charset="0"/>
                          </a:rPr>
                        </m:ctrlPr>
                      </m:boxPr>
                      <m:e>
                        <m:f>
                          <m:fPr>
                            <m:ctrlPr>
                              <a:rPr lang="it-IT" altLang="it-IT" sz="1800" b="1" i="1">
                                <a:solidFill>
                                  <a:srgbClr val="FF0000"/>
                                </a:solidFill>
                                <a:latin typeface="Cambria Math" panose="02040503050406030204" pitchFamily="18" charset="0"/>
                              </a:rPr>
                            </m:ctrlPr>
                          </m:fPr>
                          <m:num>
                            <m:r>
                              <m:rPr>
                                <m:nor/>
                              </m:rPr>
                              <a:rPr lang="en-US" sz="1800" b="1" i="0" dirty="0" smtClean="0">
                                <a:solidFill>
                                  <a:srgbClr val="FF0000"/>
                                </a:solidFill>
                                <a:latin typeface="Comic Sans MS" panose="030F0702030302020204" pitchFamily="66" charset="0"/>
                              </a:rPr>
                              <m:t>Q</m:t>
                            </m:r>
                          </m:num>
                          <m:den>
                            <m:r>
                              <m:rPr>
                                <m:nor/>
                              </m:rPr>
                              <a:rPr lang="en-US" sz="1800" b="1" dirty="0">
                                <a:solidFill>
                                  <a:srgbClr val="FF0000"/>
                                </a:solidFill>
                                <a:latin typeface="Comic Sans MS" panose="030F0702030302020204" pitchFamily="66" charset="0"/>
                              </a:rPr>
                              <m:t>C</m:t>
                            </m:r>
                            <m:r>
                              <m:rPr>
                                <m:nor/>
                              </m:rPr>
                              <a:rPr lang="en-US" sz="1800" b="1" baseline="-25000" dirty="0">
                                <a:solidFill>
                                  <a:srgbClr val="FF0000"/>
                                </a:solidFill>
                                <a:latin typeface="Comic Sans MS" panose="030F0702030302020204" pitchFamily="66" charset="0"/>
                              </a:rPr>
                              <m:t>f</m:t>
                            </m:r>
                            <m:r>
                              <m:rPr>
                                <m:nor/>
                              </m:rPr>
                              <a:rPr lang="en-US" sz="1800" b="1" baseline="-25000" dirty="0">
                                <a:solidFill>
                                  <a:srgbClr val="FF0000"/>
                                </a:solidFill>
                                <a:latin typeface="Comic Sans MS" panose="030F0702030302020204" pitchFamily="66" charset="0"/>
                              </a:rPr>
                              <m:t>,</m:t>
                            </m:r>
                            <m:r>
                              <m:rPr>
                                <m:nor/>
                              </m:rPr>
                              <a:rPr lang="en-US" sz="1800" b="1" baseline="-25000" dirty="0">
                                <a:solidFill>
                                  <a:srgbClr val="FF0000"/>
                                </a:solidFill>
                                <a:latin typeface="Comic Sans MS" panose="030F0702030302020204" pitchFamily="66" charset="0"/>
                              </a:rPr>
                              <m:t>pre</m:t>
                            </m:r>
                            <m:r>
                              <m:rPr>
                                <m:nor/>
                              </m:rPr>
                              <a:rPr lang="it-IT" sz="1800" b="1" dirty="0">
                                <a:solidFill>
                                  <a:srgbClr val="FF0000"/>
                                </a:solidFill>
                                <a:latin typeface="Comic Sans MS" panose="030F0702030302020204" pitchFamily="66" charset="0"/>
                              </a:rPr>
                              <m:t> </m:t>
                            </m:r>
                          </m:den>
                        </m:f>
                      </m:e>
                    </m:box>
                  </m:oMath>
                </a14:m>
                <a:endParaRPr lang="it-IT" altLang="it-IT" sz="1800" b="1" baseline="-25000" dirty="0">
                  <a:solidFill>
                    <a:srgbClr val="FF0000"/>
                  </a:solidFill>
                  <a:latin typeface="Comic Sans MS" panose="030F0702030302020204" pitchFamily="66" charset="0"/>
                </a:endParaRPr>
              </a:p>
            </p:txBody>
          </p:sp>
        </mc:Choice>
        <mc:Fallback xmlns="">
          <p:sp>
            <p:nvSpPr>
              <p:cNvPr id="23" name="CasellaDiTesto 140">
                <a:extLst>
                  <a:ext uri="{FF2B5EF4-FFF2-40B4-BE49-F238E27FC236}">
                    <a16:creationId xmlns:a16="http://schemas.microsoft.com/office/drawing/2014/main" id="{673FBE07-F8C1-D7CF-CE8E-DB690CA6DE21}"/>
                  </a:ext>
                </a:extLst>
              </p:cNvPr>
              <p:cNvSpPr txBox="1">
                <a:spLocks noRot="1" noChangeAspect="1" noMove="1" noResize="1" noEditPoints="1" noAdjustHandles="1" noChangeArrowheads="1" noChangeShapeType="1" noTextEdit="1"/>
              </p:cNvSpPr>
              <p:nvPr/>
            </p:nvSpPr>
            <p:spPr bwMode="auto">
              <a:xfrm>
                <a:off x="2973379" y="1824128"/>
                <a:ext cx="1826330" cy="604909"/>
              </a:xfrm>
              <a:prstGeom prst="rect">
                <a:avLst/>
              </a:prstGeom>
              <a:blipFill>
                <a:blip r:embed="rId5"/>
                <a:stretch>
                  <a:fillRect l="-334" b="-101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it-CH">
                    <a:noFill/>
                  </a:rPr>
                  <a:t> </a:t>
                </a:r>
              </a:p>
            </p:txBody>
          </p:sp>
        </mc:Fallback>
      </mc:AlternateContent>
      <p:grpSp>
        <p:nvGrpSpPr>
          <p:cNvPr id="24" name="Group 33">
            <a:extLst>
              <a:ext uri="{FF2B5EF4-FFF2-40B4-BE49-F238E27FC236}">
                <a16:creationId xmlns:a16="http://schemas.microsoft.com/office/drawing/2014/main" id="{27E3A6BB-0BAF-7BA1-AE80-A8529F892F7B}"/>
              </a:ext>
            </a:extLst>
          </p:cNvPr>
          <p:cNvGrpSpPr/>
          <p:nvPr/>
        </p:nvGrpSpPr>
        <p:grpSpPr>
          <a:xfrm>
            <a:off x="801121" y="2346458"/>
            <a:ext cx="462956" cy="996351"/>
            <a:chOff x="480936" y="2193978"/>
            <a:chExt cx="462956" cy="996351"/>
          </a:xfrm>
        </p:grpSpPr>
        <p:grpSp>
          <p:nvGrpSpPr>
            <p:cNvPr id="25" name="Group 156">
              <a:extLst>
                <a:ext uri="{FF2B5EF4-FFF2-40B4-BE49-F238E27FC236}">
                  <a16:creationId xmlns:a16="http://schemas.microsoft.com/office/drawing/2014/main" id="{8AC87DDF-205A-99DE-4CCF-46CB8679FFD0}"/>
                </a:ext>
              </a:extLst>
            </p:cNvPr>
            <p:cNvGrpSpPr>
              <a:grpSpLocks/>
            </p:cNvGrpSpPr>
            <p:nvPr/>
          </p:nvGrpSpPr>
          <p:grpSpPr bwMode="auto">
            <a:xfrm rot="16200000">
              <a:off x="311074" y="2626097"/>
              <a:ext cx="679450" cy="228600"/>
              <a:chOff x="384" y="864"/>
              <a:chExt cx="428" cy="144"/>
            </a:xfrm>
            <a:noFill/>
          </p:grpSpPr>
          <p:sp>
            <p:nvSpPr>
              <p:cNvPr id="32" name="Oval 157">
                <a:extLst>
                  <a:ext uri="{FF2B5EF4-FFF2-40B4-BE49-F238E27FC236}">
                    <a16:creationId xmlns:a16="http://schemas.microsoft.com/office/drawing/2014/main" id="{4D68DC85-241C-C9E0-A0AA-89ED6089F253}"/>
                  </a:ext>
                </a:extLst>
              </p:cNvPr>
              <p:cNvSpPr>
                <a:spLocks noChangeArrowheads="1"/>
              </p:cNvSpPr>
              <p:nvPr/>
            </p:nvSpPr>
            <p:spPr bwMode="auto">
              <a:xfrm rot="5400000">
                <a:off x="576" y="864"/>
                <a:ext cx="144" cy="144"/>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de-CH" altLang="de-DE" sz="2400">
                  <a:solidFill>
                    <a:prstClr val="black"/>
                  </a:solidFill>
                </a:endParaRPr>
              </a:p>
            </p:txBody>
          </p:sp>
          <p:sp>
            <p:nvSpPr>
              <p:cNvPr id="33" name="Oval 158">
                <a:extLst>
                  <a:ext uri="{FF2B5EF4-FFF2-40B4-BE49-F238E27FC236}">
                    <a16:creationId xmlns:a16="http://schemas.microsoft.com/office/drawing/2014/main" id="{97C50B07-8758-2C72-D3C9-D3733A97249A}"/>
                  </a:ext>
                </a:extLst>
              </p:cNvPr>
              <p:cNvSpPr>
                <a:spLocks noChangeArrowheads="1"/>
              </p:cNvSpPr>
              <p:nvPr/>
            </p:nvSpPr>
            <p:spPr bwMode="auto">
              <a:xfrm rot="5400000">
                <a:off x="480" y="864"/>
                <a:ext cx="144" cy="144"/>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de-CH" altLang="de-DE" sz="2400">
                  <a:solidFill>
                    <a:prstClr val="black"/>
                  </a:solidFill>
                </a:endParaRPr>
              </a:p>
            </p:txBody>
          </p:sp>
          <p:sp>
            <p:nvSpPr>
              <p:cNvPr id="35" name="Line 159">
                <a:extLst>
                  <a:ext uri="{FF2B5EF4-FFF2-40B4-BE49-F238E27FC236}">
                    <a16:creationId xmlns:a16="http://schemas.microsoft.com/office/drawing/2014/main" id="{7F2C57B8-D4A5-5065-4067-9F22E82769D1}"/>
                  </a:ext>
                </a:extLst>
              </p:cNvPr>
              <p:cNvSpPr>
                <a:spLocks noChangeShapeType="1"/>
              </p:cNvSpPr>
              <p:nvPr/>
            </p:nvSpPr>
            <p:spPr bwMode="auto">
              <a:xfrm flipH="1">
                <a:off x="720" y="938"/>
                <a:ext cx="92"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600">
                  <a:solidFill>
                    <a:prstClr val="black"/>
                  </a:solidFill>
                </a:endParaRPr>
              </a:p>
            </p:txBody>
          </p:sp>
          <p:sp>
            <p:nvSpPr>
              <p:cNvPr id="36" name="Line 160">
                <a:extLst>
                  <a:ext uri="{FF2B5EF4-FFF2-40B4-BE49-F238E27FC236}">
                    <a16:creationId xmlns:a16="http://schemas.microsoft.com/office/drawing/2014/main" id="{ED261DAF-FDEE-9BB4-81F6-FD459782CAD3}"/>
                  </a:ext>
                </a:extLst>
              </p:cNvPr>
              <p:cNvSpPr>
                <a:spLocks noChangeShapeType="1"/>
              </p:cNvSpPr>
              <p:nvPr/>
            </p:nvSpPr>
            <p:spPr bwMode="auto">
              <a:xfrm flipH="1">
                <a:off x="384" y="938"/>
                <a:ext cx="98" cy="0"/>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600">
                  <a:solidFill>
                    <a:prstClr val="black"/>
                  </a:solidFill>
                </a:endParaRPr>
              </a:p>
            </p:txBody>
          </p:sp>
        </p:grpSp>
        <p:cxnSp>
          <p:nvCxnSpPr>
            <p:cNvPr id="26" name="Connettore 1 18">
              <a:extLst>
                <a:ext uri="{FF2B5EF4-FFF2-40B4-BE49-F238E27FC236}">
                  <a16:creationId xmlns:a16="http://schemas.microsoft.com/office/drawing/2014/main" id="{A7857AD5-42A3-3F38-658D-B71F09374E98}"/>
                </a:ext>
              </a:extLst>
            </p:cNvPr>
            <p:cNvCxnSpPr/>
            <p:nvPr/>
          </p:nvCxnSpPr>
          <p:spPr>
            <a:xfrm flipH="1" flipV="1">
              <a:off x="480936" y="3080411"/>
              <a:ext cx="32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ttore 1 66">
              <a:extLst>
                <a:ext uri="{FF2B5EF4-FFF2-40B4-BE49-F238E27FC236}">
                  <a16:creationId xmlns:a16="http://schemas.microsoft.com/office/drawing/2014/main" id="{329E767D-AF92-AE39-A300-8A196DBEABC3}"/>
                </a:ext>
              </a:extLst>
            </p:cNvPr>
            <p:cNvCxnSpPr/>
            <p:nvPr/>
          </p:nvCxnSpPr>
          <p:spPr>
            <a:xfrm flipH="1" flipV="1">
              <a:off x="560581" y="3133179"/>
              <a:ext cx="18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ttore 1 66">
              <a:extLst>
                <a:ext uri="{FF2B5EF4-FFF2-40B4-BE49-F238E27FC236}">
                  <a16:creationId xmlns:a16="http://schemas.microsoft.com/office/drawing/2014/main" id="{01C7072E-3862-63D3-D17A-E749265D51B2}"/>
                </a:ext>
              </a:extLst>
            </p:cNvPr>
            <p:cNvCxnSpPr/>
            <p:nvPr/>
          </p:nvCxnSpPr>
          <p:spPr>
            <a:xfrm flipH="1" flipV="1">
              <a:off x="596799" y="3190329"/>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ttore 1 57">
              <a:extLst>
                <a:ext uri="{FF2B5EF4-FFF2-40B4-BE49-F238E27FC236}">
                  <a16:creationId xmlns:a16="http://schemas.microsoft.com/office/drawing/2014/main" id="{FDF2AC06-8D40-4E5B-E083-5B06A1C8E963}"/>
                </a:ext>
              </a:extLst>
            </p:cNvPr>
            <p:cNvCxnSpPr/>
            <p:nvPr/>
          </p:nvCxnSpPr>
          <p:spPr>
            <a:xfrm flipV="1">
              <a:off x="652863" y="2193978"/>
              <a:ext cx="1" cy="25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ttore 1 5">
              <a:extLst>
                <a:ext uri="{FF2B5EF4-FFF2-40B4-BE49-F238E27FC236}">
                  <a16:creationId xmlns:a16="http://schemas.microsoft.com/office/drawing/2014/main" id="{7063416C-4E41-8F43-72C9-90D4EB60C57C}"/>
                </a:ext>
              </a:extLst>
            </p:cNvPr>
            <p:cNvCxnSpPr/>
            <p:nvPr/>
          </p:nvCxnSpPr>
          <p:spPr>
            <a:xfrm flipH="1">
              <a:off x="649535" y="2198098"/>
              <a:ext cx="2943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7" name="Connettore 1 5">
            <a:extLst>
              <a:ext uri="{FF2B5EF4-FFF2-40B4-BE49-F238E27FC236}">
                <a16:creationId xmlns:a16="http://schemas.microsoft.com/office/drawing/2014/main" id="{3608EAFF-D557-B732-9529-A55CE26395DF}"/>
              </a:ext>
            </a:extLst>
          </p:cNvPr>
          <p:cNvCxnSpPr/>
          <p:nvPr/>
        </p:nvCxnSpPr>
        <p:spPr>
          <a:xfrm flipH="1">
            <a:off x="8665433" y="1447139"/>
            <a:ext cx="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asellaDiTesto 140">
            <a:extLst>
              <a:ext uri="{FF2B5EF4-FFF2-40B4-BE49-F238E27FC236}">
                <a16:creationId xmlns:a16="http://schemas.microsoft.com/office/drawing/2014/main" id="{DE224D4C-D4FD-71BE-7A71-DB6AEC9AF25E}"/>
              </a:ext>
            </a:extLst>
          </p:cNvPr>
          <p:cNvSpPr txBox="1">
            <a:spLocks noChangeArrowheads="1"/>
          </p:cNvSpPr>
          <p:nvPr/>
        </p:nvSpPr>
        <p:spPr bwMode="auto">
          <a:xfrm>
            <a:off x="8268699" y="1034037"/>
            <a:ext cx="154886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prstClr val="white"/>
                </a:solidFill>
                <a:latin typeface="Comic Sans MS" panose="030F0702030302020204" pitchFamily="66" charset="0"/>
              </a:rPr>
              <a:t>V</a:t>
            </a:r>
            <a:r>
              <a:rPr lang="it-IT" altLang="it-IT" sz="1800" b="1" baseline="-25000" dirty="0" err="1">
                <a:solidFill>
                  <a:prstClr val="white"/>
                </a:solidFill>
                <a:latin typeface="Comic Sans MS" panose="030F0702030302020204" pitchFamily="66" charset="0"/>
              </a:rPr>
              <a:t>dd</a:t>
            </a:r>
            <a:r>
              <a:rPr lang="it-IT" altLang="it-IT" sz="1800" b="1" baseline="-25000" dirty="0">
                <a:solidFill>
                  <a:prstClr val="white"/>
                </a:solidFill>
                <a:latin typeface="Comic Sans MS" panose="030F0702030302020204" pitchFamily="66" charset="0"/>
              </a:rPr>
              <a:t> </a:t>
            </a:r>
            <a:r>
              <a:rPr lang="it-IT" altLang="it-IT" sz="1800" b="1" dirty="0">
                <a:solidFill>
                  <a:prstClr val="white"/>
                </a:solidFill>
                <a:latin typeface="Comic Sans MS" panose="030F0702030302020204" pitchFamily="66" charset="0"/>
              </a:rPr>
              <a:t>= 1.5 V</a:t>
            </a:r>
            <a:endParaRPr lang="it-IT" altLang="it-IT" sz="1800" b="1" baseline="-25000" dirty="0">
              <a:solidFill>
                <a:prstClr val="white"/>
              </a:solidFill>
              <a:latin typeface="Comic Sans MS" panose="030F0702030302020204" pitchFamily="66" charset="0"/>
            </a:endParaRPr>
          </a:p>
        </p:txBody>
      </p:sp>
      <p:grpSp>
        <p:nvGrpSpPr>
          <p:cNvPr id="40" name="Group 343">
            <a:extLst>
              <a:ext uri="{FF2B5EF4-FFF2-40B4-BE49-F238E27FC236}">
                <a16:creationId xmlns:a16="http://schemas.microsoft.com/office/drawing/2014/main" id="{C8C9C8F2-01B3-3280-AD97-6D76FABEFF26}"/>
              </a:ext>
            </a:extLst>
          </p:cNvPr>
          <p:cNvGrpSpPr/>
          <p:nvPr/>
        </p:nvGrpSpPr>
        <p:grpSpPr>
          <a:xfrm>
            <a:off x="8665433" y="3251887"/>
            <a:ext cx="612000" cy="262318"/>
            <a:chOff x="6221834" y="3030190"/>
            <a:chExt cx="612000" cy="262318"/>
          </a:xfrm>
        </p:grpSpPr>
        <p:grpSp>
          <p:nvGrpSpPr>
            <p:cNvPr id="41" name="Group 38">
              <a:extLst>
                <a:ext uri="{FF2B5EF4-FFF2-40B4-BE49-F238E27FC236}">
                  <a16:creationId xmlns:a16="http://schemas.microsoft.com/office/drawing/2014/main" id="{223FCA2C-5066-D125-A585-82CAE18C10E7}"/>
                </a:ext>
              </a:extLst>
            </p:cNvPr>
            <p:cNvGrpSpPr/>
            <p:nvPr/>
          </p:nvGrpSpPr>
          <p:grpSpPr>
            <a:xfrm>
              <a:off x="6365909" y="3182590"/>
              <a:ext cx="323850" cy="109918"/>
              <a:chOff x="4145021" y="2788067"/>
              <a:chExt cx="323850" cy="109918"/>
            </a:xfrm>
          </p:grpSpPr>
          <p:cxnSp>
            <p:nvCxnSpPr>
              <p:cNvPr id="44" name="Connettore 1 18">
                <a:extLst>
                  <a:ext uri="{FF2B5EF4-FFF2-40B4-BE49-F238E27FC236}">
                    <a16:creationId xmlns:a16="http://schemas.microsoft.com/office/drawing/2014/main" id="{08EF3ADE-1B30-7138-2D4C-770AD6D5711C}"/>
                  </a:ext>
                </a:extLst>
              </p:cNvPr>
              <p:cNvCxnSpPr/>
              <p:nvPr/>
            </p:nvCxnSpPr>
            <p:spPr>
              <a:xfrm flipH="1" flipV="1">
                <a:off x="4145021" y="2788067"/>
                <a:ext cx="3238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ttore 1 66">
                <a:extLst>
                  <a:ext uri="{FF2B5EF4-FFF2-40B4-BE49-F238E27FC236}">
                    <a16:creationId xmlns:a16="http://schemas.microsoft.com/office/drawing/2014/main" id="{FFEF4A75-AE40-FEA6-214F-4C604444BCED}"/>
                  </a:ext>
                </a:extLst>
              </p:cNvPr>
              <p:cNvCxnSpPr/>
              <p:nvPr/>
            </p:nvCxnSpPr>
            <p:spPr>
              <a:xfrm flipH="1" flipV="1">
                <a:off x="4224666" y="2840835"/>
                <a:ext cx="18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ttore 1 66">
                <a:extLst>
                  <a:ext uri="{FF2B5EF4-FFF2-40B4-BE49-F238E27FC236}">
                    <a16:creationId xmlns:a16="http://schemas.microsoft.com/office/drawing/2014/main" id="{FD059362-4D20-8649-4ADB-B9A3F21736E8}"/>
                  </a:ext>
                </a:extLst>
              </p:cNvPr>
              <p:cNvCxnSpPr/>
              <p:nvPr/>
            </p:nvCxnSpPr>
            <p:spPr>
              <a:xfrm flipH="1" flipV="1">
                <a:off x="4260884" y="2897985"/>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2" name="Connettore 1 5">
              <a:extLst>
                <a:ext uri="{FF2B5EF4-FFF2-40B4-BE49-F238E27FC236}">
                  <a16:creationId xmlns:a16="http://schemas.microsoft.com/office/drawing/2014/main" id="{295B84A6-61F4-71D0-44B0-10C81666B4DD}"/>
                </a:ext>
              </a:extLst>
            </p:cNvPr>
            <p:cNvCxnSpPr/>
            <p:nvPr/>
          </p:nvCxnSpPr>
          <p:spPr>
            <a:xfrm flipH="1">
              <a:off x="6221834" y="3035496"/>
              <a:ext cx="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ttore 1 5">
              <a:extLst>
                <a:ext uri="{FF2B5EF4-FFF2-40B4-BE49-F238E27FC236}">
                  <a16:creationId xmlns:a16="http://schemas.microsoft.com/office/drawing/2014/main" id="{BE5020EF-085D-33CE-7150-510AF9D1753C}"/>
                </a:ext>
              </a:extLst>
            </p:cNvPr>
            <p:cNvCxnSpPr/>
            <p:nvPr/>
          </p:nvCxnSpPr>
          <p:spPr>
            <a:xfrm>
              <a:off x="6537344" y="3030190"/>
              <a:ext cx="0" cy="152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CasellaDiTesto 140">
            <a:extLst>
              <a:ext uri="{FF2B5EF4-FFF2-40B4-BE49-F238E27FC236}">
                <a16:creationId xmlns:a16="http://schemas.microsoft.com/office/drawing/2014/main" id="{A991EAF3-E2A0-440F-7702-D86F5D54652F}"/>
              </a:ext>
            </a:extLst>
          </p:cNvPr>
          <p:cNvSpPr txBox="1">
            <a:spLocks noChangeArrowheads="1"/>
          </p:cNvSpPr>
          <p:nvPr/>
        </p:nvSpPr>
        <p:spPr bwMode="auto">
          <a:xfrm>
            <a:off x="9256155" y="3093715"/>
            <a:ext cx="512777"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prstClr val="white"/>
                </a:solidFill>
                <a:latin typeface="Comic Sans MS" panose="030F0702030302020204" pitchFamily="66" charset="0"/>
              </a:rPr>
              <a:t>0V</a:t>
            </a:r>
            <a:endParaRPr lang="it-IT" altLang="it-IT" sz="1800" b="1" baseline="-25000" dirty="0">
              <a:solidFill>
                <a:prstClr val="white"/>
              </a:solidFill>
              <a:latin typeface="Comic Sans MS" panose="030F0702030302020204" pitchFamily="66" charset="0"/>
            </a:endParaRPr>
          </a:p>
        </p:txBody>
      </p:sp>
      <p:sp>
        <p:nvSpPr>
          <p:cNvPr id="51" name="TextBox 292">
            <a:extLst>
              <a:ext uri="{FF2B5EF4-FFF2-40B4-BE49-F238E27FC236}">
                <a16:creationId xmlns:a16="http://schemas.microsoft.com/office/drawing/2014/main" id="{CDB95E6E-AF4D-DD49-E9CF-4372BDDB61FE}"/>
              </a:ext>
            </a:extLst>
          </p:cNvPr>
          <p:cNvSpPr txBox="1"/>
          <p:nvPr/>
        </p:nvSpPr>
        <p:spPr>
          <a:xfrm>
            <a:off x="8111582" y="554206"/>
            <a:ext cx="3085493" cy="369332"/>
          </a:xfrm>
          <a:prstGeom prst="rect">
            <a:avLst/>
          </a:prstGeom>
          <a:noFill/>
        </p:spPr>
        <p:txBody>
          <a:bodyPr wrap="square" rtlCol="0">
            <a:spAutoFit/>
          </a:bodyPr>
          <a:lstStyle/>
          <a:p>
            <a:r>
              <a:rPr lang="en-US" sz="1800" b="1" dirty="0">
                <a:solidFill>
                  <a:prstClr val="white"/>
                </a:solidFill>
                <a:latin typeface="Comic Sans MS" panose="030F0702030302020204" pitchFamily="66" charset="0"/>
              </a:rPr>
              <a:t>Technology: </a:t>
            </a:r>
            <a:r>
              <a:rPr lang="en-US" sz="1800" b="1" u="sng" dirty="0">
                <a:solidFill>
                  <a:prstClr val="white"/>
                </a:solidFill>
                <a:latin typeface="Comic Sans MS" panose="030F0702030302020204" pitchFamily="66" charset="0"/>
              </a:rPr>
              <a:t>IBM 130nm</a:t>
            </a:r>
            <a:endParaRPr lang="de-CH" sz="1800" b="1" u="sng" dirty="0">
              <a:solidFill>
                <a:prstClr val="white"/>
              </a:solidFill>
              <a:latin typeface="Comic Sans MS" panose="030F0702030302020204" pitchFamily="66" charset="0"/>
            </a:endParaRPr>
          </a:p>
        </p:txBody>
      </p:sp>
      <p:cxnSp>
        <p:nvCxnSpPr>
          <p:cNvPr id="52" name="Connector: Elbow 184">
            <a:extLst>
              <a:ext uri="{FF2B5EF4-FFF2-40B4-BE49-F238E27FC236}">
                <a16:creationId xmlns:a16="http://schemas.microsoft.com/office/drawing/2014/main" id="{1BF40DEA-D823-24CF-BD44-4C892D00D5E7}"/>
              </a:ext>
            </a:extLst>
          </p:cNvPr>
          <p:cNvCxnSpPr>
            <a:cxnSpLocks/>
          </p:cNvCxnSpPr>
          <p:nvPr/>
        </p:nvCxnSpPr>
        <p:spPr>
          <a:xfrm>
            <a:off x="3326496" y="2497139"/>
            <a:ext cx="507631" cy="413982"/>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294">
            <a:extLst>
              <a:ext uri="{FF2B5EF4-FFF2-40B4-BE49-F238E27FC236}">
                <a16:creationId xmlns:a16="http://schemas.microsoft.com/office/drawing/2014/main" id="{BAA882C2-519C-6986-8B6E-6A4DEA747850}"/>
              </a:ext>
            </a:extLst>
          </p:cNvPr>
          <p:cNvGrpSpPr/>
          <p:nvPr/>
        </p:nvGrpSpPr>
        <p:grpSpPr>
          <a:xfrm>
            <a:off x="2153853" y="1156623"/>
            <a:ext cx="119768" cy="119768"/>
            <a:chOff x="5197916" y="2640366"/>
            <a:chExt cx="119768" cy="119768"/>
          </a:xfrm>
        </p:grpSpPr>
        <p:cxnSp>
          <p:nvCxnSpPr>
            <p:cNvPr id="54" name="Straight Connector 295">
              <a:extLst>
                <a:ext uri="{FF2B5EF4-FFF2-40B4-BE49-F238E27FC236}">
                  <a16:creationId xmlns:a16="http://schemas.microsoft.com/office/drawing/2014/main" id="{0F30178C-AF5A-344A-11A5-76DEFFB400B9}"/>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296">
              <a:extLst>
                <a:ext uri="{FF2B5EF4-FFF2-40B4-BE49-F238E27FC236}">
                  <a16:creationId xmlns:a16="http://schemas.microsoft.com/office/drawing/2014/main" id="{7A124492-7A4C-5487-B7FB-E19CA28B47DA}"/>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297">
            <a:extLst>
              <a:ext uri="{FF2B5EF4-FFF2-40B4-BE49-F238E27FC236}">
                <a16:creationId xmlns:a16="http://schemas.microsoft.com/office/drawing/2014/main" id="{61F8EE16-3A86-84EB-5317-4B3D811B10FB}"/>
              </a:ext>
            </a:extLst>
          </p:cNvPr>
          <p:cNvGrpSpPr/>
          <p:nvPr/>
        </p:nvGrpSpPr>
        <p:grpSpPr>
          <a:xfrm>
            <a:off x="2153853" y="1414860"/>
            <a:ext cx="119768" cy="119768"/>
            <a:chOff x="5197916" y="2640366"/>
            <a:chExt cx="119768" cy="119768"/>
          </a:xfrm>
        </p:grpSpPr>
        <p:cxnSp>
          <p:nvCxnSpPr>
            <p:cNvPr id="57" name="Straight Connector 298">
              <a:extLst>
                <a:ext uri="{FF2B5EF4-FFF2-40B4-BE49-F238E27FC236}">
                  <a16:creationId xmlns:a16="http://schemas.microsoft.com/office/drawing/2014/main" id="{20FC8EFE-6E1D-EC5F-0073-D12C80D0FB7E}"/>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299">
              <a:extLst>
                <a:ext uri="{FF2B5EF4-FFF2-40B4-BE49-F238E27FC236}">
                  <a16:creationId xmlns:a16="http://schemas.microsoft.com/office/drawing/2014/main" id="{0858F80C-49D8-1BDF-478A-BA602D825262}"/>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300">
            <a:extLst>
              <a:ext uri="{FF2B5EF4-FFF2-40B4-BE49-F238E27FC236}">
                <a16:creationId xmlns:a16="http://schemas.microsoft.com/office/drawing/2014/main" id="{33011A73-0083-636A-5E36-E3655893A381}"/>
              </a:ext>
            </a:extLst>
          </p:cNvPr>
          <p:cNvCxnSpPr/>
          <p:nvPr/>
        </p:nvCxnSpPr>
        <p:spPr>
          <a:xfrm>
            <a:off x="2545349" y="1153993"/>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301">
            <a:extLst>
              <a:ext uri="{FF2B5EF4-FFF2-40B4-BE49-F238E27FC236}">
                <a16:creationId xmlns:a16="http://schemas.microsoft.com/office/drawing/2014/main" id="{D51C512C-4A4B-FB4D-7413-54803C29368F}"/>
              </a:ext>
            </a:extLst>
          </p:cNvPr>
          <p:cNvCxnSpPr/>
          <p:nvPr/>
        </p:nvCxnSpPr>
        <p:spPr>
          <a:xfrm>
            <a:off x="2545349" y="1412230"/>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Connettore 1 5">
            <a:extLst>
              <a:ext uri="{FF2B5EF4-FFF2-40B4-BE49-F238E27FC236}">
                <a16:creationId xmlns:a16="http://schemas.microsoft.com/office/drawing/2014/main" id="{160BBEB7-F0DE-6B24-A949-F72ABC98FF05}"/>
              </a:ext>
            </a:extLst>
          </p:cNvPr>
          <p:cNvCxnSpPr/>
          <p:nvPr/>
        </p:nvCxnSpPr>
        <p:spPr>
          <a:xfrm flipH="1">
            <a:off x="8665433" y="1815193"/>
            <a:ext cx="612000"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2" name="Group 344">
            <a:extLst>
              <a:ext uri="{FF2B5EF4-FFF2-40B4-BE49-F238E27FC236}">
                <a16:creationId xmlns:a16="http://schemas.microsoft.com/office/drawing/2014/main" id="{C1586B47-8D74-252D-8BB9-90E86BD97358}"/>
              </a:ext>
            </a:extLst>
          </p:cNvPr>
          <p:cNvGrpSpPr/>
          <p:nvPr/>
        </p:nvGrpSpPr>
        <p:grpSpPr>
          <a:xfrm>
            <a:off x="8674943" y="1829863"/>
            <a:ext cx="2972022" cy="1162662"/>
            <a:chOff x="6231344" y="1608166"/>
            <a:chExt cx="2972022" cy="1162662"/>
          </a:xfrm>
        </p:grpSpPr>
        <p:cxnSp>
          <p:nvCxnSpPr>
            <p:cNvPr id="63" name="Connettore 1 5">
              <a:extLst>
                <a:ext uri="{FF2B5EF4-FFF2-40B4-BE49-F238E27FC236}">
                  <a16:creationId xmlns:a16="http://schemas.microsoft.com/office/drawing/2014/main" id="{FC42685C-9181-AACF-F77A-536EFE53203A}"/>
                </a:ext>
              </a:extLst>
            </p:cNvPr>
            <p:cNvCxnSpPr/>
            <p:nvPr/>
          </p:nvCxnSpPr>
          <p:spPr>
            <a:xfrm flipH="1">
              <a:off x="6231344" y="2620489"/>
              <a:ext cx="612000" cy="0"/>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46">
              <a:extLst>
                <a:ext uri="{FF2B5EF4-FFF2-40B4-BE49-F238E27FC236}">
                  <a16:creationId xmlns:a16="http://schemas.microsoft.com/office/drawing/2014/main" id="{95F03EB4-637A-EA0E-CE61-348D189BD592}"/>
                </a:ext>
              </a:extLst>
            </p:cNvPr>
            <p:cNvCxnSpPr/>
            <p:nvPr/>
          </p:nvCxnSpPr>
          <p:spPr>
            <a:xfrm>
              <a:off x="6537344" y="1608166"/>
              <a:ext cx="0" cy="10103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6" name="CasellaDiTesto 140">
              <a:extLst>
                <a:ext uri="{FF2B5EF4-FFF2-40B4-BE49-F238E27FC236}">
                  <a16:creationId xmlns:a16="http://schemas.microsoft.com/office/drawing/2014/main" id="{BAB8B258-F0F6-2CC5-0771-638C3517A0FB}"/>
                </a:ext>
              </a:extLst>
            </p:cNvPr>
            <p:cNvSpPr txBox="1">
              <a:spLocks noChangeArrowheads="1"/>
            </p:cNvSpPr>
            <p:nvPr/>
          </p:nvSpPr>
          <p:spPr bwMode="auto">
            <a:xfrm>
              <a:off x="6776683" y="2401496"/>
              <a:ext cx="242668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l-GR" altLang="it-IT" sz="1800" b="1" dirty="0">
                  <a:solidFill>
                    <a:srgbClr val="1F497D">
                      <a:lumMod val="60000"/>
                      <a:lumOff val="40000"/>
                    </a:srgbClr>
                  </a:solidFill>
                  <a:latin typeface="Comic Sans MS" panose="030F0702030302020204" pitchFamily="66" charset="0"/>
                </a:rPr>
                <a:t>Δ</a:t>
              </a:r>
              <a:r>
                <a:rPr lang="en-US" altLang="it-IT" sz="1800" b="1" dirty="0">
                  <a:solidFill>
                    <a:srgbClr val="1F497D">
                      <a:lumMod val="60000"/>
                      <a:lumOff val="40000"/>
                    </a:srgbClr>
                  </a:solidFill>
                  <a:latin typeface="Comic Sans MS" panose="030F0702030302020204" pitchFamily="66" charset="0"/>
                </a:rPr>
                <a:t>V</a:t>
              </a:r>
              <a:r>
                <a:rPr lang="it-IT" altLang="it-IT" sz="1800" b="1" baseline="-25000" dirty="0" err="1">
                  <a:solidFill>
                    <a:srgbClr val="1F497D">
                      <a:lumMod val="60000"/>
                      <a:lumOff val="40000"/>
                    </a:srgbClr>
                  </a:solidFill>
                  <a:latin typeface="Comic Sans MS" panose="030F0702030302020204" pitchFamily="66" charset="0"/>
                </a:rPr>
                <a:t>out,max</a:t>
              </a:r>
              <a:r>
                <a:rPr lang="it-IT" altLang="it-IT" sz="1800" b="1" baseline="-25000" dirty="0">
                  <a:solidFill>
                    <a:srgbClr val="1F497D">
                      <a:lumMod val="60000"/>
                      <a:lumOff val="40000"/>
                    </a:srgbClr>
                  </a:solidFill>
                  <a:latin typeface="Comic Sans MS" panose="030F0702030302020204" pitchFamily="66" charset="0"/>
                </a:rPr>
                <a:t> </a:t>
              </a:r>
              <a:r>
                <a:rPr lang="it-IT" altLang="it-IT" sz="1800" b="1" dirty="0">
                  <a:solidFill>
                    <a:srgbClr val="1F497D">
                      <a:lumMod val="60000"/>
                      <a:lumOff val="40000"/>
                    </a:srgbClr>
                  </a:solidFill>
                  <a:latin typeface="Comic Sans MS" panose="030F0702030302020204" pitchFamily="66" charset="0"/>
                </a:rPr>
                <a:t>= 500 </a:t>
              </a:r>
              <a:r>
                <a:rPr lang="it-IT" altLang="it-IT" sz="1800" b="1" dirty="0" err="1">
                  <a:solidFill>
                    <a:srgbClr val="1F497D">
                      <a:lumMod val="60000"/>
                      <a:lumOff val="40000"/>
                    </a:srgbClr>
                  </a:solidFill>
                  <a:latin typeface="Comic Sans MS" panose="030F0702030302020204" pitchFamily="66" charset="0"/>
                </a:rPr>
                <a:t>mV</a:t>
              </a:r>
              <a:endParaRPr lang="it-IT" altLang="it-IT" sz="1800" b="1" baseline="-25000" dirty="0">
                <a:solidFill>
                  <a:srgbClr val="1F497D">
                    <a:lumMod val="60000"/>
                    <a:lumOff val="40000"/>
                  </a:srgbClr>
                </a:solidFill>
                <a:latin typeface="Comic Sans MS" panose="030F0702030302020204" pitchFamily="66" charset="0"/>
              </a:endParaRPr>
            </a:p>
          </p:txBody>
        </p:sp>
      </p:grpSp>
      <p:sp>
        <p:nvSpPr>
          <p:cNvPr id="67" name="CasellaDiTesto 140">
            <a:extLst>
              <a:ext uri="{FF2B5EF4-FFF2-40B4-BE49-F238E27FC236}">
                <a16:creationId xmlns:a16="http://schemas.microsoft.com/office/drawing/2014/main" id="{972F258B-C05E-911D-50F5-E97C8015AD9C}"/>
              </a:ext>
            </a:extLst>
          </p:cNvPr>
          <p:cNvSpPr txBox="1">
            <a:spLocks noChangeArrowheads="1"/>
          </p:cNvSpPr>
          <p:nvPr/>
        </p:nvSpPr>
        <p:spPr bwMode="auto">
          <a:xfrm>
            <a:off x="9030323" y="1505021"/>
            <a:ext cx="2217533"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Working point</a:t>
            </a:r>
          </a:p>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(‘Baseline’)</a:t>
            </a:r>
            <a:endParaRPr lang="it-IT" altLang="it-IT" sz="1800" b="1" baseline="-25000" dirty="0">
              <a:solidFill>
                <a:srgbClr val="1F497D">
                  <a:lumMod val="60000"/>
                  <a:lumOff val="40000"/>
                </a:srgbClr>
              </a:solidFill>
              <a:latin typeface="Comic Sans MS" panose="030F0702030302020204" pitchFamily="66" charset="0"/>
            </a:endParaRPr>
          </a:p>
        </p:txBody>
      </p:sp>
      <p:sp>
        <p:nvSpPr>
          <p:cNvPr id="68" name="Arc 47">
            <a:extLst>
              <a:ext uri="{FF2B5EF4-FFF2-40B4-BE49-F238E27FC236}">
                <a16:creationId xmlns:a16="http://schemas.microsoft.com/office/drawing/2014/main" id="{9BFC1195-3534-B2F5-0238-3E41018D71E6}"/>
              </a:ext>
            </a:extLst>
          </p:cNvPr>
          <p:cNvSpPr/>
          <p:nvPr/>
        </p:nvSpPr>
        <p:spPr>
          <a:xfrm flipH="1">
            <a:off x="8055659" y="3020649"/>
            <a:ext cx="908868" cy="483559"/>
          </a:xfrm>
          <a:prstGeom prst="arc">
            <a:avLst/>
          </a:prstGeom>
          <a:ln w="19050">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1600">
              <a:solidFill>
                <a:prstClr val="black"/>
              </a:solidFill>
              <a:latin typeface="Calibri"/>
            </a:endParaRPr>
          </a:p>
        </p:txBody>
      </p:sp>
      <p:grpSp>
        <p:nvGrpSpPr>
          <p:cNvPr id="69" name="Group 63">
            <a:extLst>
              <a:ext uri="{FF2B5EF4-FFF2-40B4-BE49-F238E27FC236}">
                <a16:creationId xmlns:a16="http://schemas.microsoft.com/office/drawing/2014/main" id="{812734E2-6E2E-89B2-1AE7-18BEF3C889AB}"/>
              </a:ext>
            </a:extLst>
          </p:cNvPr>
          <p:cNvGrpSpPr/>
          <p:nvPr/>
        </p:nvGrpSpPr>
        <p:grpSpPr>
          <a:xfrm>
            <a:off x="8674944" y="2851712"/>
            <a:ext cx="620085" cy="381714"/>
            <a:chOff x="3964394" y="2925290"/>
            <a:chExt cx="620085" cy="381714"/>
          </a:xfrm>
        </p:grpSpPr>
        <p:cxnSp>
          <p:nvCxnSpPr>
            <p:cNvPr id="70" name="Straight Connector 49">
              <a:extLst>
                <a:ext uri="{FF2B5EF4-FFF2-40B4-BE49-F238E27FC236}">
                  <a16:creationId xmlns:a16="http://schemas.microsoft.com/office/drawing/2014/main" id="{6A2EF385-0C0A-5ACF-F99E-28C82150E97D}"/>
                </a:ext>
              </a:extLst>
            </p:cNvPr>
            <p:cNvCxnSpPr/>
            <p:nvPr/>
          </p:nvCxnSpPr>
          <p:spPr>
            <a:xfrm flipV="1">
              <a:off x="3973920" y="2925290"/>
              <a:ext cx="134565" cy="1313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306">
              <a:extLst>
                <a:ext uri="{FF2B5EF4-FFF2-40B4-BE49-F238E27FC236}">
                  <a16:creationId xmlns:a16="http://schemas.microsoft.com/office/drawing/2014/main" id="{175FFEFD-7A80-4921-9620-4FEC80823229}"/>
                </a:ext>
              </a:extLst>
            </p:cNvPr>
            <p:cNvCxnSpPr/>
            <p:nvPr/>
          </p:nvCxnSpPr>
          <p:spPr>
            <a:xfrm flipV="1">
              <a:off x="3973919" y="2928906"/>
              <a:ext cx="250428" cy="24962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307">
              <a:extLst>
                <a:ext uri="{FF2B5EF4-FFF2-40B4-BE49-F238E27FC236}">
                  <a16:creationId xmlns:a16="http://schemas.microsoft.com/office/drawing/2014/main" id="{ACD8E277-17E4-EAA2-2D32-1DAC3F43118B}"/>
                </a:ext>
              </a:extLst>
            </p:cNvPr>
            <p:cNvCxnSpPr/>
            <p:nvPr/>
          </p:nvCxnSpPr>
          <p:spPr>
            <a:xfrm flipV="1">
              <a:off x="3964394" y="2935815"/>
              <a:ext cx="379364" cy="36638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308">
              <a:extLst>
                <a:ext uri="{FF2B5EF4-FFF2-40B4-BE49-F238E27FC236}">
                  <a16:creationId xmlns:a16="http://schemas.microsoft.com/office/drawing/2014/main" id="{D1870367-2AC2-E844-AEA7-7CDC8C62D726}"/>
                </a:ext>
              </a:extLst>
            </p:cNvPr>
            <p:cNvCxnSpPr/>
            <p:nvPr/>
          </p:nvCxnSpPr>
          <p:spPr>
            <a:xfrm flipV="1">
              <a:off x="4090574" y="2927525"/>
              <a:ext cx="367773" cy="37324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309">
              <a:extLst>
                <a:ext uri="{FF2B5EF4-FFF2-40B4-BE49-F238E27FC236}">
                  <a16:creationId xmlns:a16="http://schemas.microsoft.com/office/drawing/2014/main" id="{53A8FAE4-8499-1EB3-C74B-985F097846EA}"/>
                </a:ext>
              </a:extLst>
            </p:cNvPr>
            <p:cNvCxnSpPr/>
            <p:nvPr/>
          </p:nvCxnSpPr>
          <p:spPr>
            <a:xfrm flipV="1">
              <a:off x="4191116" y="2940621"/>
              <a:ext cx="379364" cy="36638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311">
              <a:extLst>
                <a:ext uri="{FF2B5EF4-FFF2-40B4-BE49-F238E27FC236}">
                  <a16:creationId xmlns:a16="http://schemas.microsoft.com/office/drawing/2014/main" id="{20955F57-F080-AE4E-46C8-FCD80FFEC44F}"/>
                </a:ext>
              </a:extLst>
            </p:cNvPr>
            <p:cNvCxnSpPr/>
            <p:nvPr/>
          </p:nvCxnSpPr>
          <p:spPr>
            <a:xfrm flipV="1">
              <a:off x="4449914" y="3170888"/>
              <a:ext cx="134565" cy="1313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312">
              <a:extLst>
                <a:ext uri="{FF2B5EF4-FFF2-40B4-BE49-F238E27FC236}">
                  <a16:creationId xmlns:a16="http://schemas.microsoft.com/office/drawing/2014/main" id="{7BFA5A28-F068-1191-D9B6-16B3FF731FB3}"/>
                </a:ext>
              </a:extLst>
            </p:cNvPr>
            <p:cNvCxnSpPr/>
            <p:nvPr/>
          </p:nvCxnSpPr>
          <p:spPr>
            <a:xfrm flipV="1">
              <a:off x="4319044" y="3052232"/>
              <a:ext cx="257350" cy="25356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8" name="CasellaDiTesto 140">
            <a:extLst>
              <a:ext uri="{FF2B5EF4-FFF2-40B4-BE49-F238E27FC236}">
                <a16:creationId xmlns:a16="http://schemas.microsoft.com/office/drawing/2014/main" id="{FDB602B5-F0DE-CF5A-FB27-B88B2F6D8718}"/>
              </a:ext>
            </a:extLst>
          </p:cNvPr>
          <p:cNvSpPr txBox="1">
            <a:spLocks noChangeArrowheads="1"/>
          </p:cNvSpPr>
          <p:nvPr/>
        </p:nvSpPr>
        <p:spPr bwMode="auto">
          <a:xfrm>
            <a:off x="6923386" y="3249225"/>
            <a:ext cx="2217533"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F79646">
                    <a:lumMod val="75000"/>
                  </a:srgbClr>
                </a:solidFill>
                <a:latin typeface="Comic Sans MS" panose="030F0702030302020204" pitchFamily="66" charset="0"/>
              </a:rPr>
              <a:t>Amplifier saturation</a:t>
            </a:r>
            <a:endParaRPr lang="it-IT" altLang="it-IT" sz="1800" b="1" baseline="-25000" dirty="0">
              <a:solidFill>
                <a:srgbClr val="F79646">
                  <a:lumMod val="75000"/>
                </a:srgbClr>
              </a:solidFill>
              <a:latin typeface="Comic Sans MS" panose="030F0702030302020204" pitchFamily="66" charset="0"/>
            </a:endParaRPr>
          </a:p>
        </p:txBody>
      </p:sp>
      <p:cxnSp>
        <p:nvCxnSpPr>
          <p:cNvPr id="79" name="Elbow Connector 76">
            <a:extLst>
              <a:ext uri="{FF2B5EF4-FFF2-40B4-BE49-F238E27FC236}">
                <a16:creationId xmlns:a16="http://schemas.microsoft.com/office/drawing/2014/main" id="{1C9F1509-9519-0DFE-323C-0B3B0C48F81B}"/>
              </a:ext>
            </a:extLst>
          </p:cNvPr>
          <p:cNvCxnSpPr/>
          <p:nvPr/>
        </p:nvCxnSpPr>
        <p:spPr>
          <a:xfrm flipV="1">
            <a:off x="1187877" y="1255971"/>
            <a:ext cx="792000" cy="949090"/>
          </a:xfrm>
          <a:prstGeom prst="bentConnector3">
            <a:avLst>
              <a:gd name="adj1" fmla="val 6575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317">
                <a:extLst>
                  <a:ext uri="{FF2B5EF4-FFF2-40B4-BE49-F238E27FC236}">
                    <a16:creationId xmlns:a16="http://schemas.microsoft.com/office/drawing/2014/main" id="{D39927A3-28EB-FC85-089B-0C53B938B7C7}"/>
                  </a:ext>
                </a:extLst>
              </p:cNvPr>
              <p:cNvSpPr txBox="1"/>
              <p:nvPr/>
            </p:nvSpPr>
            <p:spPr>
              <a:xfrm>
                <a:off x="770919" y="3521577"/>
                <a:ext cx="1663581" cy="3599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a:solidFill>
                            <a:prstClr val="white"/>
                          </a:solidFill>
                          <a:latin typeface="Cambria Math" panose="02040503050406030204" pitchFamily="18" charset="0"/>
                        </a:rPr>
                        <m:t>𝑸</m:t>
                      </m:r>
                      <m:r>
                        <a:rPr lang="en-US" sz="1800" b="1" i="1">
                          <a:solidFill>
                            <a:prstClr val="white"/>
                          </a:solidFill>
                          <a:latin typeface="Cambria Math" panose="02040503050406030204" pitchFamily="18" charset="0"/>
                        </a:rPr>
                        <m:t>=</m:t>
                      </m:r>
                      <m:box>
                        <m:boxPr>
                          <m:ctrlPr>
                            <a:rPr lang="en-US" sz="1800" b="1" i="1">
                              <a:solidFill>
                                <a:prstClr val="white"/>
                              </a:solidFill>
                              <a:latin typeface="Cambria Math" panose="02040503050406030204" pitchFamily="18" charset="0"/>
                            </a:rPr>
                          </m:ctrlPr>
                        </m:boxPr>
                        <m:e>
                          <m:argPr>
                            <m:argSz m:val="-1"/>
                          </m:argPr>
                          <m:r>
                            <a:rPr lang="en-US" sz="1800" b="1" i="1">
                              <a:solidFill>
                                <a:prstClr val="white"/>
                              </a:solidFill>
                              <a:latin typeface="Cambria Math" panose="02040503050406030204" pitchFamily="18" charset="0"/>
                              <a:ea typeface="Cambria Math" panose="02040503050406030204" pitchFamily="18" charset="0"/>
                            </a:rPr>
                            <m:t>𝒒</m:t>
                          </m:r>
                          <m:r>
                            <a:rPr lang="en-US" sz="1800" b="1" i="1">
                              <a:solidFill>
                                <a:prstClr val="white"/>
                              </a:solidFill>
                              <a:latin typeface="Cambria Math" panose="02040503050406030204" pitchFamily="18" charset="0"/>
                              <a:ea typeface="Cambria Math" panose="02040503050406030204" pitchFamily="18" charset="0"/>
                            </a:rPr>
                            <m:t> ∙  </m:t>
                          </m:r>
                          <m:sSub>
                            <m:sSubPr>
                              <m:ctrlPr>
                                <a:rPr lang="en-US" sz="1800" b="1" i="1">
                                  <a:solidFill>
                                    <a:prstClr val="white"/>
                                  </a:solidFill>
                                  <a:latin typeface="Cambria Math" panose="02040503050406030204" pitchFamily="18" charset="0"/>
                                  <a:ea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𝒏</m:t>
                              </m:r>
                            </m:e>
                            <m:sub>
                              <m:r>
                                <a:rPr lang="en-US" sz="1800" b="1" i="1">
                                  <a:solidFill>
                                    <a:prstClr val="white"/>
                                  </a:solidFill>
                                  <a:latin typeface="Cambria Math" panose="02040503050406030204" pitchFamily="18" charset="0"/>
                                  <a:ea typeface="Cambria Math" panose="02040503050406030204" pitchFamily="18" charset="0"/>
                                </a:rPr>
                                <m:t>𝒑𝒉</m:t>
                              </m:r>
                            </m:sub>
                          </m:sSub>
                          <m:r>
                            <a:rPr lang="en-US" sz="1800" b="1" i="1">
                              <a:solidFill>
                                <a:prstClr val="white"/>
                              </a:solidFill>
                              <a:latin typeface="Cambria Math" panose="02040503050406030204" pitchFamily="18" charset="0"/>
                              <a:ea typeface="Cambria Math" panose="02040503050406030204" pitchFamily="18" charset="0"/>
                            </a:rPr>
                            <m:t> ∙ </m:t>
                          </m:r>
                          <m:box>
                            <m:boxPr>
                              <m:ctrlPr>
                                <a:rPr lang="en-US" sz="1800" b="1" i="1">
                                  <a:solidFill>
                                    <a:prstClr val="white"/>
                                  </a:solidFill>
                                  <a:latin typeface="Cambria Math" panose="02040503050406030204" pitchFamily="18" charset="0"/>
                                  <a:ea typeface="Cambria Math" panose="02040503050406030204" pitchFamily="18" charset="0"/>
                                </a:rPr>
                              </m:ctrlPr>
                            </m:boxPr>
                            <m:e>
                              <m:argPr>
                                <m:argSz m:val="-1"/>
                              </m:argPr>
                              <m:f>
                                <m:fPr>
                                  <m:ctrlPr>
                                    <a:rPr lang="en-US" sz="1800" b="1" i="1">
                                      <a:solidFill>
                                        <a:prstClr val="white"/>
                                      </a:solidFill>
                                      <a:latin typeface="Cambria Math" panose="02040503050406030204" pitchFamily="18" charset="0"/>
                                      <a:ea typeface="Cambria Math" panose="02040503050406030204" pitchFamily="18" charset="0"/>
                                    </a:rPr>
                                  </m:ctrlPr>
                                </m:fPr>
                                <m:num>
                                  <m:sSub>
                                    <m:sSubPr>
                                      <m:ctrlPr>
                                        <a:rPr lang="en-US" sz="1800" b="1" i="1">
                                          <a:solidFill>
                                            <a:prstClr val="white"/>
                                          </a:solidFill>
                                          <a:latin typeface="Cambria Math" panose="02040503050406030204" pitchFamily="18" charset="0"/>
                                          <a:ea typeface="Cambria Math" panose="02040503050406030204" pitchFamily="18" charset="0"/>
                                        </a:rPr>
                                      </m:ctrlPr>
                                    </m:sSubPr>
                                    <m:e>
                                      <m:r>
                                        <a:rPr lang="en-US" sz="1800" b="1" i="1">
                                          <a:solidFill>
                                            <a:prstClr val="white"/>
                                          </a:solidFill>
                                          <a:latin typeface="Cambria Math" panose="02040503050406030204" pitchFamily="18" charset="0"/>
                                          <a:ea typeface="Cambria Math" panose="02040503050406030204" pitchFamily="18" charset="0"/>
                                        </a:rPr>
                                        <m:t>𝑬</m:t>
                                      </m:r>
                                    </m:e>
                                    <m:sub>
                                      <m:r>
                                        <a:rPr lang="en-US" sz="1800" b="1" i="1">
                                          <a:solidFill>
                                            <a:prstClr val="white"/>
                                          </a:solidFill>
                                          <a:latin typeface="Cambria Math" panose="02040503050406030204" pitchFamily="18" charset="0"/>
                                          <a:ea typeface="Cambria Math" panose="02040503050406030204" pitchFamily="18" charset="0"/>
                                        </a:rPr>
                                        <m:t>𝒑𝒉</m:t>
                                      </m:r>
                                    </m:sub>
                                  </m:sSub>
                                </m:num>
                                <m:den>
                                  <m:r>
                                    <a:rPr lang="en-US" sz="1800" b="1" i="1">
                                      <a:solidFill>
                                        <a:prstClr val="white"/>
                                      </a:solidFill>
                                      <a:latin typeface="Cambria Math" panose="02040503050406030204" pitchFamily="18" charset="0"/>
                                      <a:ea typeface="Cambria Math" panose="02040503050406030204" pitchFamily="18" charset="0"/>
                                    </a:rPr>
                                    <m:t>𝜺</m:t>
                                  </m:r>
                                </m:den>
                              </m:f>
                            </m:e>
                          </m:box>
                        </m:e>
                      </m:box>
                    </m:oMath>
                  </m:oMathPara>
                </a14:m>
                <a:endParaRPr lang="de-CH" sz="1800" b="1" dirty="0">
                  <a:solidFill>
                    <a:prstClr val="white"/>
                  </a:solidFill>
                  <a:latin typeface="Comic Sans MS" panose="030F0702030302020204" pitchFamily="66" charset="0"/>
                </a:endParaRPr>
              </a:p>
            </p:txBody>
          </p:sp>
        </mc:Choice>
        <mc:Fallback xmlns="">
          <p:sp>
            <p:nvSpPr>
              <p:cNvPr id="80" name="TextBox 317">
                <a:extLst>
                  <a:ext uri="{FF2B5EF4-FFF2-40B4-BE49-F238E27FC236}">
                    <a16:creationId xmlns:a16="http://schemas.microsoft.com/office/drawing/2014/main" id="{D39927A3-28EB-FC85-089B-0C53B938B7C7}"/>
                  </a:ext>
                </a:extLst>
              </p:cNvPr>
              <p:cNvSpPr txBox="1">
                <a:spLocks noRot="1" noChangeAspect="1" noMove="1" noResize="1" noEditPoints="1" noAdjustHandles="1" noChangeArrowheads="1" noChangeShapeType="1" noTextEdit="1"/>
              </p:cNvSpPr>
              <p:nvPr/>
            </p:nvSpPr>
            <p:spPr>
              <a:xfrm>
                <a:off x="770919" y="3521577"/>
                <a:ext cx="1663581" cy="359907"/>
              </a:xfrm>
              <a:prstGeom prst="rect">
                <a:avLst/>
              </a:prstGeom>
              <a:blipFill>
                <a:blip r:embed="rId6"/>
                <a:stretch>
                  <a:fillRect t="-1695" b="-16949"/>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81" name="TextBox 318">
                <a:extLst>
                  <a:ext uri="{FF2B5EF4-FFF2-40B4-BE49-F238E27FC236}">
                    <a16:creationId xmlns:a16="http://schemas.microsoft.com/office/drawing/2014/main" id="{212CEC80-5E21-7445-E7D9-259DD6676904}"/>
                  </a:ext>
                </a:extLst>
              </p:cNvPr>
              <p:cNvSpPr txBox="1"/>
              <p:nvPr/>
            </p:nvSpPr>
            <p:spPr>
              <a:xfrm>
                <a:off x="2691816" y="3519000"/>
                <a:ext cx="1448231" cy="3644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1800" b="1">
                          <a:solidFill>
                            <a:prstClr val="white"/>
                          </a:solidFill>
                          <a:latin typeface="Cambria Math" panose="02040503050406030204" pitchFamily="18" charset="0"/>
                          <a:ea typeface="Cambria Math" panose="02040503050406030204" pitchFamily="18" charset="0"/>
                        </a:rPr>
                        <m:t>𝜀</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𝟑</m:t>
                      </m:r>
                      <m:r>
                        <a:rPr lang="en-US" sz="1800" b="1" i="1">
                          <a:solidFill>
                            <a:prstClr val="white"/>
                          </a:solidFill>
                          <a:latin typeface="Cambria Math" panose="02040503050406030204" pitchFamily="18" charset="0"/>
                        </a:rPr>
                        <m:t>.</m:t>
                      </m:r>
                      <m:r>
                        <a:rPr lang="en-US" sz="1800" b="1" i="1">
                          <a:solidFill>
                            <a:prstClr val="white"/>
                          </a:solidFill>
                          <a:latin typeface="Cambria Math" panose="02040503050406030204" pitchFamily="18" charset="0"/>
                        </a:rPr>
                        <m:t>𝟔𝟐</m:t>
                      </m:r>
                      <m:r>
                        <a:rPr lang="en-US" sz="1800" b="1" i="1">
                          <a:solidFill>
                            <a:prstClr val="white"/>
                          </a:solidFill>
                          <a:latin typeface="Cambria Math" panose="02040503050406030204" pitchFamily="18" charset="0"/>
                        </a:rPr>
                        <m:t> </m:t>
                      </m:r>
                      <m:box>
                        <m:boxPr>
                          <m:ctrlPr>
                            <a:rPr lang="en-US" sz="1800" b="1" i="1">
                              <a:solidFill>
                                <a:prstClr val="white"/>
                              </a:solidFill>
                              <a:latin typeface="Cambria Math" panose="02040503050406030204" pitchFamily="18" charset="0"/>
                            </a:rPr>
                          </m:ctrlPr>
                        </m:boxPr>
                        <m:e>
                          <m:argPr>
                            <m:argSz m:val="-1"/>
                          </m:argPr>
                          <m:f>
                            <m:fPr>
                              <m:ctrlPr>
                                <a:rPr lang="en-US" sz="1800" b="1" i="1">
                                  <a:solidFill>
                                    <a:prstClr val="white"/>
                                  </a:solidFill>
                                  <a:latin typeface="Cambria Math" panose="02040503050406030204" pitchFamily="18" charset="0"/>
                                </a:rPr>
                              </m:ctrlPr>
                            </m:fPr>
                            <m:num>
                              <m:r>
                                <a:rPr lang="en-US" sz="1800" b="1" i="1">
                                  <a:solidFill>
                                    <a:prstClr val="white"/>
                                  </a:solidFill>
                                  <a:latin typeface="Cambria Math" panose="02040503050406030204" pitchFamily="18" charset="0"/>
                                </a:rPr>
                                <m:t>𝒆𝑽</m:t>
                              </m:r>
                            </m:num>
                            <m:den>
                              <m:r>
                                <a:rPr lang="en-US" sz="1800" b="1" i="1">
                                  <a:solidFill>
                                    <a:prstClr val="white"/>
                                  </a:solidFill>
                                  <a:latin typeface="Cambria Math" panose="02040503050406030204" pitchFamily="18" charset="0"/>
                                </a:rPr>
                                <m:t>𝒑𝒂𝒊𝒓</m:t>
                              </m:r>
                            </m:den>
                          </m:f>
                        </m:e>
                      </m:box>
                      <m:r>
                        <a:rPr lang="en-US" sz="1800" b="1" i="1">
                          <a:solidFill>
                            <a:prstClr val="white"/>
                          </a:solidFill>
                          <a:latin typeface="Cambria Math" panose="02040503050406030204" pitchFamily="18" charset="0"/>
                        </a:rPr>
                        <m:t> </m:t>
                      </m:r>
                    </m:oMath>
                  </m:oMathPara>
                </a14:m>
                <a:endParaRPr lang="de-CH" sz="1800" b="1" dirty="0">
                  <a:solidFill>
                    <a:prstClr val="black"/>
                  </a:solidFill>
                </a:endParaRPr>
              </a:p>
            </p:txBody>
          </p:sp>
        </mc:Choice>
        <mc:Fallback xmlns="">
          <p:sp>
            <p:nvSpPr>
              <p:cNvPr id="81" name="TextBox 318">
                <a:extLst>
                  <a:ext uri="{FF2B5EF4-FFF2-40B4-BE49-F238E27FC236}">
                    <a16:creationId xmlns:a16="http://schemas.microsoft.com/office/drawing/2014/main" id="{212CEC80-5E21-7445-E7D9-259DD6676904}"/>
                  </a:ext>
                </a:extLst>
              </p:cNvPr>
              <p:cNvSpPr txBox="1">
                <a:spLocks noRot="1" noChangeAspect="1" noMove="1" noResize="1" noEditPoints="1" noAdjustHandles="1" noChangeArrowheads="1" noChangeShapeType="1" noTextEdit="1"/>
              </p:cNvSpPr>
              <p:nvPr/>
            </p:nvSpPr>
            <p:spPr>
              <a:xfrm>
                <a:off x="2691816" y="3519000"/>
                <a:ext cx="1448231" cy="364459"/>
              </a:xfrm>
              <a:prstGeom prst="rect">
                <a:avLst/>
              </a:prstGeom>
              <a:blipFill>
                <a:blip r:embed="rId7"/>
                <a:stretch>
                  <a:fillRect l="-1266" b="-21667"/>
                </a:stretch>
              </a:blipFill>
            </p:spPr>
            <p:txBody>
              <a:bodyPr/>
              <a:lstStyle/>
              <a:p>
                <a:r>
                  <a:rPr lang="it-CH">
                    <a:noFill/>
                  </a:rPr>
                  <a:t> </a:t>
                </a:r>
              </a:p>
            </p:txBody>
          </p:sp>
        </mc:Fallback>
      </mc:AlternateContent>
      <p:grpSp>
        <p:nvGrpSpPr>
          <p:cNvPr id="92" name="Group 345">
            <a:extLst>
              <a:ext uri="{FF2B5EF4-FFF2-40B4-BE49-F238E27FC236}">
                <a16:creationId xmlns:a16="http://schemas.microsoft.com/office/drawing/2014/main" id="{D66F3E3D-F319-C056-BBE2-C6F27C6389BC}"/>
              </a:ext>
            </a:extLst>
          </p:cNvPr>
          <p:cNvGrpSpPr/>
          <p:nvPr/>
        </p:nvGrpSpPr>
        <p:grpSpPr>
          <a:xfrm>
            <a:off x="4893679" y="1871136"/>
            <a:ext cx="1146878" cy="485046"/>
            <a:chOff x="4448381" y="1608166"/>
            <a:chExt cx="1146878" cy="485046"/>
          </a:xfrm>
        </p:grpSpPr>
        <p:sp>
          <p:nvSpPr>
            <p:cNvPr id="93" name="Freeform 329">
              <a:extLst>
                <a:ext uri="{FF2B5EF4-FFF2-40B4-BE49-F238E27FC236}">
                  <a16:creationId xmlns:a16="http://schemas.microsoft.com/office/drawing/2014/main" id="{E3B3EBD1-806C-F833-7DE7-0FE12A3E01DE}"/>
                </a:ext>
              </a:extLst>
            </p:cNvPr>
            <p:cNvSpPr/>
            <p:nvPr/>
          </p:nvSpPr>
          <p:spPr>
            <a:xfrm>
              <a:off x="4584728" y="1608166"/>
              <a:ext cx="910241" cy="485046"/>
            </a:xfrm>
            <a:custGeom>
              <a:avLst/>
              <a:gdLst>
                <a:gd name="connsiteX0" fmla="*/ 0 w 1235413"/>
                <a:gd name="connsiteY0" fmla="*/ 180969 h 485046"/>
                <a:gd name="connsiteX1" fmla="*/ 9728 w 1235413"/>
                <a:gd name="connsiteY1" fmla="*/ 219880 h 485046"/>
                <a:gd name="connsiteX2" fmla="*/ 29183 w 1235413"/>
                <a:gd name="connsiteY2" fmla="*/ 103148 h 485046"/>
                <a:gd name="connsiteX3" fmla="*/ 19455 w 1235413"/>
                <a:gd name="connsiteY3" fmla="*/ 219880 h 485046"/>
                <a:gd name="connsiteX4" fmla="*/ 38911 w 1235413"/>
                <a:gd name="connsiteY4" fmla="*/ 25327 h 485046"/>
                <a:gd name="connsiteX5" fmla="*/ 48638 w 1235413"/>
                <a:gd name="connsiteY5" fmla="*/ 210152 h 485046"/>
                <a:gd name="connsiteX6" fmla="*/ 58366 w 1235413"/>
                <a:gd name="connsiteY6" fmla="*/ 171241 h 485046"/>
                <a:gd name="connsiteX7" fmla="*/ 68094 w 1235413"/>
                <a:gd name="connsiteY7" fmla="*/ 287973 h 485046"/>
                <a:gd name="connsiteX8" fmla="*/ 77821 w 1235413"/>
                <a:gd name="connsiteY8" fmla="*/ 317156 h 485046"/>
                <a:gd name="connsiteX9" fmla="*/ 87549 w 1235413"/>
                <a:gd name="connsiteY9" fmla="*/ 210152 h 485046"/>
                <a:gd name="connsiteX10" fmla="*/ 97277 w 1235413"/>
                <a:gd name="connsiteY10" fmla="*/ 249063 h 485046"/>
                <a:gd name="connsiteX11" fmla="*/ 107004 w 1235413"/>
                <a:gd name="connsiteY11" fmla="*/ 336612 h 485046"/>
                <a:gd name="connsiteX12" fmla="*/ 116732 w 1235413"/>
                <a:gd name="connsiteY12" fmla="*/ 239335 h 485046"/>
                <a:gd name="connsiteX13" fmla="*/ 126460 w 1235413"/>
                <a:gd name="connsiteY13" fmla="*/ 210152 h 485046"/>
                <a:gd name="connsiteX14" fmla="*/ 136187 w 1235413"/>
                <a:gd name="connsiteY14" fmla="*/ 365795 h 485046"/>
                <a:gd name="connsiteX15" fmla="*/ 145915 w 1235413"/>
                <a:gd name="connsiteY15" fmla="*/ 326884 h 485046"/>
                <a:gd name="connsiteX16" fmla="*/ 155643 w 1235413"/>
                <a:gd name="connsiteY16" fmla="*/ 375522 h 485046"/>
                <a:gd name="connsiteX17" fmla="*/ 165370 w 1235413"/>
                <a:gd name="connsiteY17" fmla="*/ 404705 h 485046"/>
                <a:gd name="connsiteX18" fmla="*/ 175098 w 1235413"/>
                <a:gd name="connsiteY18" fmla="*/ 317156 h 485046"/>
                <a:gd name="connsiteX19" fmla="*/ 184826 w 1235413"/>
                <a:gd name="connsiteY19" fmla="*/ 258790 h 485046"/>
                <a:gd name="connsiteX20" fmla="*/ 194553 w 1235413"/>
                <a:gd name="connsiteY20" fmla="*/ 307429 h 485046"/>
                <a:gd name="connsiteX21" fmla="*/ 204281 w 1235413"/>
                <a:gd name="connsiteY21" fmla="*/ 249063 h 485046"/>
                <a:gd name="connsiteX22" fmla="*/ 223736 w 1235413"/>
                <a:gd name="connsiteY22" fmla="*/ 190697 h 485046"/>
                <a:gd name="connsiteX23" fmla="*/ 233464 w 1235413"/>
                <a:gd name="connsiteY23" fmla="*/ 336612 h 485046"/>
                <a:gd name="connsiteX24" fmla="*/ 243192 w 1235413"/>
                <a:gd name="connsiteY24" fmla="*/ 278246 h 485046"/>
                <a:gd name="connsiteX25" fmla="*/ 252919 w 1235413"/>
                <a:gd name="connsiteY25" fmla="*/ 239335 h 485046"/>
                <a:gd name="connsiteX26" fmla="*/ 262647 w 1235413"/>
                <a:gd name="connsiteY26" fmla="*/ 122603 h 485046"/>
                <a:gd name="connsiteX27" fmla="*/ 272375 w 1235413"/>
                <a:gd name="connsiteY27" fmla="*/ 356067 h 485046"/>
                <a:gd name="connsiteX28" fmla="*/ 282102 w 1235413"/>
                <a:gd name="connsiteY28" fmla="*/ 394978 h 485046"/>
                <a:gd name="connsiteX29" fmla="*/ 291830 w 1235413"/>
                <a:gd name="connsiteY29" fmla="*/ 365795 h 485046"/>
                <a:gd name="connsiteX30" fmla="*/ 301558 w 1235413"/>
                <a:gd name="connsiteY30" fmla="*/ 307429 h 485046"/>
                <a:gd name="connsiteX31" fmla="*/ 330741 w 1235413"/>
                <a:gd name="connsiteY31" fmla="*/ 326884 h 485046"/>
                <a:gd name="connsiteX32" fmla="*/ 340468 w 1235413"/>
                <a:gd name="connsiteY32" fmla="*/ 414433 h 485046"/>
                <a:gd name="connsiteX33" fmla="*/ 350196 w 1235413"/>
                <a:gd name="connsiteY33" fmla="*/ 453344 h 485046"/>
                <a:gd name="connsiteX34" fmla="*/ 359924 w 1235413"/>
                <a:gd name="connsiteY34" fmla="*/ 424161 h 485046"/>
                <a:gd name="connsiteX35" fmla="*/ 379379 w 1235413"/>
                <a:gd name="connsiteY35" fmla="*/ 229607 h 485046"/>
                <a:gd name="connsiteX36" fmla="*/ 389107 w 1235413"/>
                <a:gd name="connsiteY36" fmla="*/ 190697 h 485046"/>
                <a:gd name="connsiteX37" fmla="*/ 398834 w 1235413"/>
                <a:gd name="connsiteY37" fmla="*/ 132331 h 485046"/>
                <a:gd name="connsiteX38" fmla="*/ 408562 w 1235413"/>
                <a:gd name="connsiteY38" fmla="*/ 326884 h 485046"/>
                <a:gd name="connsiteX39" fmla="*/ 418290 w 1235413"/>
                <a:gd name="connsiteY39" fmla="*/ 190697 h 485046"/>
                <a:gd name="connsiteX40" fmla="*/ 428017 w 1235413"/>
                <a:gd name="connsiteY40" fmla="*/ 249063 h 485046"/>
                <a:gd name="connsiteX41" fmla="*/ 437745 w 1235413"/>
                <a:gd name="connsiteY41" fmla="*/ 278246 h 485046"/>
                <a:gd name="connsiteX42" fmla="*/ 447472 w 1235413"/>
                <a:gd name="connsiteY42" fmla="*/ 229607 h 485046"/>
                <a:gd name="connsiteX43" fmla="*/ 457200 w 1235413"/>
                <a:gd name="connsiteY43" fmla="*/ 83693 h 485046"/>
                <a:gd name="connsiteX44" fmla="*/ 466928 w 1235413"/>
                <a:gd name="connsiteY44" fmla="*/ 122603 h 485046"/>
                <a:gd name="connsiteX45" fmla="*/ 476655 w 1235413"/>
                <a:gd name="connsiteY45" fmla="*/ 151786 h 485046"/>
                <a:gd name="connsiteX46" fmla="*/ 496111 w 1235413"/>
                <a:gd name="connsiteY46" fmla="*/ 132331 h 485046"/>
                <a:gd name="connsiteX47" fmla="*/ 515566 w 1235413"/>
                <a:gd name="connsiteY47" fmla="*/ 83693 h 485046"/>
                <a:gd name="connsiteX48" fmla="*/ 535021 w 1235413"/>
                <a:gd name="connsiteY48" fmla="*/ 297701 h 485046"/>
                <a:gd name="connsiteX49" fmla="*/ 554477 w 1235413"/>
                <a:gd name="connsiteY49" fmla="*/ 278246 h 485046"/>
                <a:gd name="connsiteX50" fmla="*/ 573932 w 1235413"/>
                <a:gd name="connsiteY50" fmla="*/ 346339 h 485046"/>
                <a:gd name="connsiteX51" fmla="*/ 593387 w 1235413"/>
                <a:gd name="connsiteY51" fmla="*/ 365795 h 485046"/>
                <a:gd name="connsiteX52" fmla="*/ 622570 w 1235413"/>
                <a:gd name="connsiteY52" fmla="*/ 297701 h 485046"/>
                <a:gd name="connsiteX53" fmla="*/ 632298 w 1235413"/>
                <a:gd name="connsiteY53" fmla="*/ 268518 h 485046"/>
                <a:gd name="connsiteX54" fmla="*/ 642026 w 1235413"/>
                <a:gd name="connsiteY54" fmla="*/ 297701 h 485046"/>
                <a:gd name="connsiteX55" fmla="*/ 651753 w 1235413"/>
                <a:gd name="connsiteY55" fmla="*/ 356067 h 485046"/>
                <a:gd name="connsiteX56" fmla="*/ 661481 w 1235413"/>
                <a:gd name="connsiteY56" fmla="*/ 394978 h 485046"/>
                <a:gd name="connsiteX57" fmla="*/ 680936 w 1235413"/>
                <a:gd name="connsiteY57" fmla="*/ 365795 h 485046"/>
                <a:gd name="connsiteX58" fmla="*/ 700392 w 1235413"/>
                <a:gd name="connsiteY58" fmla="*/ 249063 h 485046"/>
                <a:gd name="connsiteX59" fmla="*/ 729575 w 1235413"/>
                <a:gd name="connsiteY59" fmla="*/ 151786 h 485046"/>
                <a:gd name="connsiteX60" fmla="*/ 739302 w 1235413"/>
                <a:gd name="connsiteY60" fmla="*/ 219880 h 485046"/>
                <a:gd name="connsiteX61" fmla="*/ 749030 w 1235413"/>
                <a:gd name="connsiteY61" fmla="*/ 112876 h 485046"/>
                <a:gd name="connsiteX62" fmla="*/ 758758 w 1235413"/>
                <a:gd name="connsiteY62" fmla="*/ 219880 h 485046"/>
                <a:gd name="connsiteX63" fmla="*/ 768485 w 1235413"/>
                <a:gd name="connsiteY63" fmla="*/ 258790 h 485046"/>
                <a:gd name="connsiteX64" fmla="*/ 778213 w 1235413"/>
                <a:gd name="connsiteY64" fmla="*/ 54510 h 485046"/>
                <a:gd name="connsiteX65" fmla="*/ 787941 w 1235413"/>
                <a:gd name="connsiteY65" fmla="*/ 190697 h 485046"/>
                <a:gd name="connsiteX66" fmla="*/ 807396 w 1235413"/>
                <a:gd name="connsiteY66" fmla="*/ 132331 h 485046"/>
                <a:gd name="connsiteX67" fmla="*/ 817124 w 1235413"/>
                <a:gd name="connsiteY67" fmla="*/ 200424 h 485046"/>
                <a:gd name="connsiteX68" fmla="*/ 826851 w 1235413"/>
                <a:gd name="connsiteY68" fmla="*/ 229607 h 485046"/>
                <a:gd name="connsiteX69" fmla="*/ 836579 w 1235413"/>
                <a:gd name="connsiteY69" fmla="*/ 190697 h 485046"/>
                <a:gd name="connsiteX70" fmla="*/ 846307 w 1235413"/>
                <a:gd name="connsiteY70" fmla="*/ 161514 h 485046"/>
                <a:gd name="connsiteX71" fmla="*/ 875490 w 1235413"/>
                <a:gd name="connsiteY71" fmla="*/ 239335 h 485046"/>
                <a:gd name="connsiteX72" fmla="*/ 904672 w 1235413"/>
                <a:gd name="connsiteY72" fmla="*/ 210152 h 485046"/>
                <a:gd name="connsiteX73" fmla="*/ 914400 w 1235413"/>
                <a:gd name="connsiteY73" fmla="*/ 171241 h 485046"/>
                <a:gd name="connsiteX74" fmla="*/ 924128 w 1235413"/>
                <a:gd name="connsiteY74" fmla="*/ 229607 h 485046"/>
                <a:gd name="connsiteX75" fmla="*/ 943583 w 1235413"/>
                <a:gd name="connsiteY75" fmla="*/ 287973 h 485046"/>
                <a:gd name="connsiteX76" fmla="*/ 963038 w 1235413"/>
                <a:gd name="connsiteY76" fmla="*/ 258790 h 485046"/>
                <a:gd name="connsiteX77" fmla="*/ 982494 w 1235413"/>
                <a:gd name="connsiteY77" fmla="*/ 297701 h 485046"/>
                <a:gd name="connsiteX78" fmla="*/ 1011677 w 1235413"/>
                <a:gd name="connsiteY78" fmla="*/ 249063 h 485046"/>
                <a:gd name="connsiteX79" fmla="*/ 1021404 w 1235413"/>
                <a:gd name="connsiteY79" fmla="*/ 180969 h 485046"/>
                <a:gd name="connsiteX80" fmla="*/ 1031132 w 1235413"/>
                <a:gd name="connsiteY80" fmla="*/ 142058 h 485046"/>
                <a:gd name="connsiteX81" fmla="*/ 1040860 w 1235413"/>
                <a:gd name="connsiteY81" fmla="*/ 171241 h 485046"/>
                <a:gd name="connsiteX82" fmla="*/ 1050587 w 1235413"/>
                <a:gd name="connsiteY82" fmla="*/ 307429 h 485046"/>
                <a:gd name="connsiteX83" fmla="*/ 1070043 w 1235413"/>
                <a:gd name="connsiteY83" fmla="*/ 287973 h 485046"/>
                <a:gd name="connsiteX84" fmla="*/ 1099226 w 1235413"/>
                <a:gd name="connsiteY84" fmla="*/ 249063 h 485046"/>
                <a:gd name="connsiteX85" fmla="*/ 1108953 w 1235413"/>
                <a:gd name="connsiteY85" fmla="*/ 200424 h 485046"/>
                <a:gd name="connsiteX86" fmla="*/ 1138136 w 1235413"/>
                <a:gd name="connsiteY86" fmla="*/ 229607 h 485046"/>
                <a:gd name="connsiteX87" fmla="*/ 1167319 w 1235413"/>
                <a:gd name="connsiteY87" fmla="*/ 307429 h 485046"/>
                <a:gd name="connsiteX88" fmla="*/ 1186775 w 1235413"/>
                <a:gd name="connsiteY88" fmla="*/ 219880 h 485046"/>
                <a:gd name="connsiteX89" fmla="*/ 1206230 w 1235413"/>
                <a:gd name="connsiteY89" fmla="*/ 180969 h 485046"/>
                <a:gd name="connsiteX90" fmla="*/ 1225685 w 1235413"/>
                <a:gd name="connsiteY90" fmla="*/ 210152 h 485046"/>
                <a:gd name="connsiteX91" fmla="*/ 1235413 w 1235413"/>
                <a:gd name="connsiteY91" fmla="*/ 268518 h 48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35413" h="485046">
                  <a:moveTo>
                    <a:pt x="0" y="180969"/>
                  </a:moveTo>
                  <a:cubicBezTo>
                    <a:pt x="3243" y="193939"/>
                    <a:pt x="5034" y="232398"/>
                    <a:pt x="9728" y="219880"/>
                  </a:cubicBezTo>
                  <a:cubicBezTo>
                    <a:pt x="23579" y="182944"/>
                    <a:pt x="32459" y="63837"/>
                    <a:pt x="29183" y="103148"/>
                  </a:cubicBezTo>
                  <a:cubicBezTo>
                    <a:pt x="25940" y="142059"/>
                    <a:pt x="19455" y="258926"/>
                    <a:pt x="19455" y="219880"/>
                  </a:cubicBezTo>
                  <a:cubicBezTo>
                    <a:pt x="19455" y="93140"/>
                    <a:pt x="19291" y="103802"/>
                    <a:pt x="38911" y="25327"/>
                  </a:cubicBezTo>
                  <a:cubicBezTo>
                    <a:pt x="42153" y="86935"/>
                    <a:pt x="40484" y="149000"/>
                    <a:pt x="48638" y="210152"/>
                  </a:cubicBezTo>
                  <a:cubicBezTo>
                    <a:pt x="50405" y="223404"/>
                    <a:pt x="55123" y="158271"/>
                    <a:pt x="58366" y="171241"/>
                  </a:cubicBezTo>
                  <a:cubicBezTo>
                    <a:pt x="67836" y="209121"/>
                    <a:pt x="62934" y="249270"/>
                    <a:pt x="68094" y="287973"/>
                  </a:cubicBezTo>
                  <a:cubicBezTo>
                    <a:pt x="69449" y="298137"/>
                    <a:pt x="74579" y="307428"/>
                    <a:pt x="77821" y="317156"/>
                  </a:cubicBezTo>
                  <a:cubicBezTo>
                    <a:pt x="81064" y="281488"/>
                    <a:pt x="77709" y="244589"/>
                    <a:pt x="87549" y="210152"/>
                  </a:cubicBezTo>
                  <a:cubicBezTo>
                    <a:pt x="91222" y="197297"/>
                    <a:pt x="95244" y="235849"/>
                    <a:pt x="97277" y="249063"/>
                  </a:cubicBezTo>
                  <a:cubicBezTo>
                    <a:pt x="101742" y="278084"/>
                    <a:pt x="103762" y="307429"/>
                    <a:pt x="107004" y="336612"/>
                  </a:cubicBezTo>
                  <a:cubicBezTo>
                    <a:pt x="110247" y="304186"/>
                    <a:pt x="111777" y="271543"/>
                    <a:pt x="116732" y="239335"/>
                  </a:cubicBezTo>
                  <a:cubicBezTo>
                    <a:pt x="118291" y="229200"/>
                    <a:pt x="124901" y="200017"/>
                    <a:pt x="126460" y="210152"/>
                  </a:cubicBezTo>
                  <a:cubicBezTo>
                    <a:pt x="134364" y="261530"/>
                    <a:pt x="132945" y="313914"/>
                    <a:pt x="136187" y="365795"/>
                  </a:cubicBezTo>
                  <a:cubicBezTo>
                    <a:pt x="139430" y="352825"/>
                    <a:pt x="133957" y="320905"/>
                    <a:pt x="145915" y="326884"/>
                  </a:cubicBezTo>
                  <a:cubicBezTo>
                    <a:pt x="160704" y="334278"/>
                    <a:pt x="151633" y="359482"/>
                    <a:pt x="155643" y="375522"/>
                  </a:cubicBezTo>
                  <a:cubicBezTo>
                    <a:pt x="158130" y="385470"/>
                    <a:pt x="162128" y="394977"/>
                    <a:pt x="165370" y="404705"/>
                  </a:cubicBezTo>
                  <a:cubicBezTo>
                    <a:pt x="168613" y="375522"/>
                    <a:pt x="171217" y="346261"/>
                    <a:pt x="175098" y="317156"/>
                  </a:cubicBezTo>
                  <a:cubicBezTo>
                    <a:pt x="177705" y="297605"/>
                    <a:pt x="167184" y="267610"/>
                    <a:pt x="184826" y="258790"/>
                  </a:cubicBezTo>
                  <a:cubicBezTo>
                    <a:pt x="199615" y="251396"/>
                    <a:pt x="191311" y="291216"/>
                    <a:pt x="194553" y="307429"/>
                  </a:cubicBezTo>
                  <a:cubicBezTo>
                    <a:pt x="197796" y="287974"/>
                    <a:pt x="199497" y="268198"/>
                    <a:pt x="204281" y="249063"/>
                  </a:cubicBezTo>
                  <a:cubicBezTo>
                    <a:pt x="209255" y="229168"/>
                    <a:pt x="217251" y="171242"/>
                    <a:pt x="223736" y="190697"/>
                  </a:cubicBezTo>
                  <a:cubicBezTo>
                    <a:pt x="239151" y="236942"/>
                    <a:pt x="230221" y="287974"/>
                    <a:pt x="233464" y="336612"/>
                  </a:cubicBezTo>
                  <a:cubicBezTo>
                    <a:pt x="236707" y="317157"/>
                    <a:pt x="239324" y="297587"/>
                    <a:pt x="243192" y="278246"/>
                  </a:cubicBezTo>
                  <a:cubicBezTo>
                    <a:pt x="245814" y="265136"/>
                    <a:pt x="251261" y="252601"/>
                    <a:pt x="252919" y="239335"/>
                  </a:cubicBezTo>
                  <a:cubicBezTo>
                    <a:pt x="257762" y="200591"/>
                    <a:pt x="259404" y="161514"/>
                    <a:pt x="262647" y="122603"/>
                  </a:cubicBezTo>
                  <a:cubicBezTo>
                    <a:pt x="265890" y="200424"/>
                    <a:pt x="266826" y="278376"/>
                    <a:pt x="272375" y="356067"/>
                  </a:cubicBezTo>
                  <a:cubicBezTo>
                    <a:pt x="273328" y="369402"/>
                    <a:pt x="270144" y="388999"/>
                    <a:pt x="282102" y="394978"/>
                  </a:cubicBezTo>
                  <a:cubicBezTo>
                    <a:pt x="291273" y="399564"/>
                    <a:pt x="289606" y="375805"/>
                    <a:pt x="291830" y="365795"/>
                  </a:cubicBezTo>
                  <a:cubicBezTo>
                    <a:pt x="296109" y="346541"/>
                    <a:pt x="298315" y="326884"/>
                    <a:pt x="301558" y="307429"/>
                  </a:cubicBezTo>
                  <a:cubicBezTo>
                    <a:pt x="325241" y="378478"/>
                    <a:pt x="316039" y="385690"/>
                    <a:pt x="330741" y="326884"/>
                  </a:cubicBezTo>
                  <a:cubicBezTo>
                    <a:pt x="333983" y="356067"/>
                    <a:pt x="336003" y="385412"/>
                    <a:pt x="340468" y="414433"/>
                  </a:cubicBezTo>
                  <a:cubicBezTo>
                    <a:pt x="342501" y="427647"/>
                    <a:pt x="338238" y="447365"/>
                    <a:pt x="350196" y="453344"/>
                  </a:cubicBezTo>
                  <a:cubicBezTo>
                    <a:pt x="359367" y="457930"/>
                    <a:pt x="356681" y="433889"/>
                    <a:pt x="359924" y="424161"/>
                  </a:cubicBezTo>
                  <a:cubicBezTo>
                    <a:pt x="386701" y="558053"/>
                    <a:pt x="363396" y="461348"/>
                    <a:pt x="379379" y="229607"/>
                  </a:cubicBezTo>
                  <a:cubicBezTo>
                    <a:pt x="380299" y="216269"/>
                    <a:pt x="386485" y="203807"/>
                    <a:pt x="389107" y="190697"/>
                  </a:cubicBezTo>
                  <a:cubicBezTo>
                    <a:pt x="392975" y="171356"/>
                    <a:pt x="395592" y="151786"/>
                    <a:pt x="398834" y="132331"/>
                  </a:cubicBezTo>
                  <a:cubicBezTo>
                    <a:pt x="402077" y="197182"/>
                    <a:pt x="388028" y="265284"/>
                    <a:pt x="408562" y="326884"/>
                  </a:cubicBezTo>
                  <a:cubicBezTo>
                    <a:pt x="422954" y="370060"/>
                    <a:pt x="407252" y="234850"/>
                    <a:pt x="418290" y="190697"/>
                  </a:cubicBezTo>
                  <a:cubicBezTo>
                    <a:pt x="423074" y="171562"/>
                    <a:pt x="423738" y="229809"/>
                    <a:pt x="428017" y="249063"/>
                  </a:cubicBezTo>
                  <a:cubicBezTo>
                    <a:pt x="430241" y="259073"/>
                    <a:pt x="434502" y="268518"/>
                    <a:pt x="437745" y="278246"/>
                  </a:cubicBezTo>
                  <a:cubicBezTo>
                    <a:pt x="440987" y="262033"/>
                    <a:pt x="445827" y="246059"/>
                    <a:pt x="447472" y="229607"/>
                  </a:cubicBezTo>
                  <a:cubicBezTo>
                    <a:pt x="452322" y="181103"/>
                    <a:pt x="448480" y="131653"/>
                    <a:pt x="457200" y="83693"/>
                  </a:cubicBezTo>
                  <a:cubicBezTo>
                    <a:pt x="459592" y="70539"/>
                    <a:pt x="463255" y="109748"/>
                    <a:pt x="466928" y="122603"/>
                  </a:cubicBezTo>
                  <a:cubicBezTo>
                    <a:pt x="469745" y="132462"/>
                    <a:pt x="473413" y="142058"/>
                    <a:pt x="476655" y="151786"/>
                  </a:cubicBezTo>
                  <a:cubicBezTo>
                    <a:pt x="483140" y="145301"/>
                    <a:pt x="493887" y="141229"/>
                    <a:pt x="496111" y="132331"/>
                  </a:cubicBezTo>
                  <a:cubicBezTo>
                    <a:pt x="515065" y="56513"/>
                    <a:pt x="495600" y="-16136"/>
                    <a:pt x="515566" y="83693"/>
                  </a:cubicBezTo>
                  <a:cubicBezTo>
                    <a:pt x="540761" y="-117862"/>
                    <a:pt x="511786" y="80839"/>
                    <a:pt x="535021" y="297701"/>
                  </a:cubicBezTo>
                  <a:cubicBezTo>
                    <a:pt x="535998" y="306820"/>
                    <a:pt x="547992" y="284731"/>
                    <a:pt x="554477" y="278246"/>
                  </a:cubicBezTo>
                  <a:cubicBezTo>
                    <a:pt x="574967" y="155295"/>
                    <a:pt x="554517" y="249264"/>
                    <a:pt x="573932" y="346339"/>
                  </a:cubicBezTo>
                  <a:cubicBezTo>
                    <a:pt x="575731" y="355332"/>
                    <a:pt x="586902" y="359310"/>
                    <a:pt x="593387" y="365795"/>
                  </a:cubicBezTo>
                  <a:cubicBezTo>
                    <a:pt x="616201" y="297356"/>
                    <a:pt x="586509" y="381845"/>
                    <a:pt x="622570" y="297701"/>
                  </a:cubicBezTo>
                  <a:cubicBezTo>
                    <a:pt x="626609" y="288276"/>
                    <a:pt x="629055" y="278246"/>
                    <a:pt x="632298" y="268518"/>
                  </a:cubicBezTo>
                  <a:cubicBezTo>
                    <a:pt x="635541" y="278246"/>
                    <a:pt x="639802" y="287691"/>
                    <a:pt x="642026" y="297701"/>
                  </a:cubicBezTo>
                  <a:cubicBezTo>
                    <a:pt x="646305" y="316955"/>
                    <a:pt x="647885" y="336726"/>
                    <a:pt x="651753" y="356067"/>
                  </a:cubicBezTo>
                  <a:cubicBezTo>
                    <a:pt x="654375" y="369177"/>
                    <a:pt x="658238" y="382008"/>
                    <a:pt x="661481" y="394978"/>
                  </a:cubicBezTo>
                  <a:cubicBezTo>
                    <a:pt x="667966" y="385250"/>
                    <a:pt x="677924" y="377091"/>
                    <a:pt x="680936" y="365795"/>
                  </a:cubicBezTo>
                  <a:cubicBezTo>
                    <a:pt x="691100" y="327680"/>
                    <a:pt x="700392" y="249063"/>
                    <a:pt x="700392" y="249063"/>
                  </a:cubicBezTo>
                  <a:cubicBezTo>
                    <a:pt x="728152" y="332348"/>
                    <a:pt x="689648" y="231641"/>
                    <a:pt x="729575" y="151786"/>
                  </a:cubicBezTo>
                  <a:cubicBezTo>
                    <a:pt x="739829" y="131278"/>
                    <a:pt x="736060" y="197182"/>
                    <a:pt x="739302" y="219880"/>
                  </a:cubicBezTo>
                  <a:cubicBezTo>
                    <a:pt x="742545" y="184212"/>
                    <a:pt x="713215" y="112876"/>
                    <a:pt x="749030" y="112876"/>
                  </a:cubicBezTo>
                  <a:cubicBezTo>
                    <a:pt x="784845" y="112876"/>
                    <a:pt x="754025" y="184379"/>
                    <a:pt x="758758" y="219880"/>
                  </a:cubicBezTo>
                  <a:cubicBezTo>
                    <a:pt x="760525" y="233132"/>
                    <a:pt x="765243" y="245820"/>
                    <a:pt x="768485" y="258790"/>
                  </a:cubicBezTo>
                  <a:cubicBezTo>
                    <a:pt x="771728" y="190697"/>
                    <a:pt x="759484" y="120057"/>
                    <a:pt x="778213" y="54510"/>
                  </a:cubicBezTo>
                  <a:cubicBezTo>
                    <a:pt x="790716" y="10750"/>
                    <a:pt x="771961" y="148083"/>
                    <a:pt x="787941" y="190697"/>
                  </a:cubicBezTo>
                  <a:cubicBezTo>
                    <a:pt x="795142" y="209899"/>
                    <a:pt x="807396" y="132331"/>
                    <a:pt x="807396" y="132331"/>
                  </a:cubicBezTo>
                  <a:cubicBezTo>
                    <a:pt x="810639" y="155029"/>
                    <a:pt x="812627" y="177941"/>
                    <a:pt x="817124" y="200424"/>
                  </a:cubicBezTo>
                  <a:cubicBezTo>
                    <a:pt x="819135" y="210479"/>
                    <a:pt x="817680" y="234192"/>
                    <a:pt x="826851" y="229607"/>
                  </a:cubicBezTo>
                  <a:cubicBezTo>
                    <a:pt x="838809" y="223628"/>
                    <a:pt x="832906" y="203552"/>
                    <a:pt x="836579" y="190697"/>
                  </a:cubicBezTo>
                  <a:cubicBezTo>
                    <a:pt x="839396" y="180838"/>
                    <a:pt x="843064" y="171242"/>
                    <a:pt x="846307" y="161514"/>
                  </a:cubicBezTo>
                  <a:cubicBezTo>
                    <a:pt x="861688" y="346102"/>
                    <a:pt x="836919" y="293335"/>
                    <a:pt x="875490" y="239335"/>
                  </a:cubicBezTo>
                  <a:cubicBezTo>
                    <a:pt x="883486" y="228141"/>
                    <a:pt x="894945" y="219880"/>
                    <a:pt x="904672" y="210152"/>
                  </a:cubicBezTo>
                  <a:cubicBezTo>
                    <a:pt x="907915" y="197182"/>
                    <a:pt x="904946" y="161788"/>
                    <a:pt x="914400" y="171241"/>
                  </a:cubicBezTo>
                  <a:cubicBezTo>
                    <a:pt x="928347" y="185187"/>
                    <a:pt x="919344" y="210472"/>
                    <a:pt x="924128" y="229607"/>
                  </a:cubicBezTo>
                  <a:cubicBezTo>
                    <a:pt x="929102" y="249502"/>
                    <a:pt x="943583" y="287973"/>
                    <a:pt x="943583" y="287973"/>
                  </a:cubicBezTo>
                  <a:cubicBezTo>
                    <a:pt x="950068" y="278245"/>
                    <a:pt x="958433" y="269536"/>
                    <a:pt x="963038" y="258790"/>
                  </a:cubicBezTo>
                  <a:cubicBezTo>
                    <a:pt x="981698" y="215250"/>
                    <a:pt x="966040" y="166076"/>
                    <a:pt x="982494" y="297701"/>
                  </a:cubicBezTo>
                  <a:cubicBezTo>
                    <a:pt x="992222" y="281488"/>
                    <a:pt x="1005698" y="267000"/>
                    <a:pt x="1011677" y="249063"/>
                  </a:cubicBezTo>
                  <a:cubicBezTo>
                    <a:pt x="1018927" y="227311"/>
                    <a:pt x="1017303" y="203528"/>
                    <a:pt x="1021404" y="180969"/>
                  </a:cubicBezTo>
                  <a:cubicBezTo>
                    <a:pt x="1023796" y="167815"/>
                    <a:pt x="1027889" y="155028"/>
                    <a:pt x="1031132" y="142058"/>
                  </a:cubicBezTo>
                  <a:cubicBezTo>
                    <a:pt x="1034375" y="151786"/>
                    <a:pt x="1039662" y="161057"/>
                    <a:pt x="1040860" y="171241"/>
                  </a:cubicBezTo>
                  <a:cubicBezTo>
                    <a:pt x="1046178" y="216441"/>
                    <a:pt x="1039549" y="263276"/>
                    <a:pt x="1050587" y="307429"/>
                  </a:cubicBezTo>
                  <a:cubicBezTo>
                    <a:pt x="1052811" y="316327"/>
                    <a:pt x="1064171" y="295019"/>
                    <a:pt x="1070043" y="287973"/>
                  </a:cubicBezTo>
                  <a:cubicBezTo>
                    <a:pt x="1080422" y="275518"/>
                    <a:pt x="1089498" y="262033"/>
                    <a:pt x="1099226" y="249063"/>
                  </a:cubicBezTo>
                  <a:cubicBezTo>
                    <a:pt x="1102468" y="232850"/>
                    <a:pt x="1094165" y="207819"/>
                    <a:pt x="1108953" y="200424"/>
                  </a:cubicBezTo>
                  <a:cubicBezTo>
                    <a:pt x="1121258" y="194271"/>
                    <a:pt x="1132549" y="217036"/>
                    <a:pt x="1138136" y="229607"/>
                  </a:cubicBezTo>
                  <a:cubicBezTo>
                    <a:pt x="1183080" y="330729"/>
                    <a:pt x="1118244" y="258351"/>
                    <a:pt x="1167319" y="307429"/>
                  </a:cubicBezTo>
                  <a:cubicBezTo>
                    <a:pt x="1173804" y="278246"/>
                    <a:pt x="1177983" y="248453"/>
                    <a:pt x="1186775" y="219880"/>
                  </a:cubicBezTo>
                  <a:cubicBezTo>
                    <a:pt x="1191040" y="206020"/>
                    <a:pt x="1192162" y="184486"/>
                    <a:pt x="1206230" y="180969"/>
                  </a:cubicBezTo>
                  <a:cubicBezTo>
                    <a:pt x="1217572" y="178133"/>
                    <a:pt x="1219200" y="200424"/>
                    <a:pt x="1225685" y="210152"/>
                  </a:cubicBezTo>
                  <a:lnTo>
                    <a:pt x="1235413" y="268518"/>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prstClr val="white"/>
                </a:solidFill>
                <a:latin typeface="Calibri"/>
              </a:endParaRPr>
            </a:p>
          </p:txBody>
        </p:sp>
        <p:cxnSp>
          <p:nvCxnSpPr>
            <p:cNvPr id="94" name="Straight Connector 327">
              <a:extLst>
                <a:ext uri="{FF2B5EF4-FFF2-40B4-BE49-F238E27FC236}">
                  <a16:creationId xmlns:a16="http://schemas.microsoft.com/office/drawing/2014/main" id="{127C2975-FA88-AC99-400F-5C16339F8F12}"/>
                </a:ext>
              </a:extLst>
            </p:cNvPr>
            <p:cNvCxnSpPr/>
            <p:nvPr/>
          </p:nvCxnSpPr>
          <p:spPr>
            <a:xfrm>
              <a:off x="4448381" y="1854590"/>
              <a:ext cx="1146878" cy="0"/>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grpSp>
      <p:sp>
        <p:nvSpPr>
          <p:cNvPr id="95" name="TextBox 336">
            <a:extLst>
              <a:ext uri="{FF2B5EF4-FFF2-40B4-BE49-F238E27FC236}">
                <a16:creationId xmlns:a16="http://schemas.microsoft.com/office/drawing/2014/main" id="{3EFFDD98-A6F9-B982-5674-0C161C55E7E0}"/>
              </a:ext>
            </a:extLst>
          </p:cNvPr>
          <p:cNvSpPr txBox="1"/>
          <p:nvPr/>
        </p:nvSpPr>
        <p:spPr>
          <a:xfrm>
            <a:off x="4637919" y="1948283"/>
            <a:ext cx="238582" cy="338554"/>
          </a:xfrm>
          <a:prstGeom prst="rect">
            <a:avLst/>
          </a:prstGeom>
          <a:noFill/>
        </p:spPr>
        <p:txBody>
          <a:bodyPr wrap="square" rtlCol="0">
            <a:spAutoFit/>
          </a:bodyPr>
          <a:lstStyle/>
          <a:p>
            <a:r>
              <a:rPr lang="en-US" sz="1600" dirty="0">
                <a:solidFill>
                  <a:prstClr val="white"/>
                </a:solidFill>
                <a:latin typeface="Comic Sans MS" panose="030F0702030302020204" pitchFamily="66" charset="0"/>
              </a:rPr>
              <a:t>+</a:t>
            </a:r>
            <a:endParaRPr lang="de-CH" sz="1600" dirty="0">
              <a:solidFill>
                <a:prstClr val="white"/>
              </a:solidFill>
              <a:latin typeface="Comic Sans MS" panose="030F0702030302020204" pitchFamily="66" charset="0"/>
            </a:endParaRPr>
          </a:p>
        </p:txBody>
      </p:sp>
      <p:sp>
        <p:nvSpPr>
          <p:cNvPr id="96" name="CasellaDiTesto 140">
            <a:extLst>
              <a:ext uri="{FF2B5EF4-FFF2-40B4-BE49-F238E27FC236}">
                <a16:creationId xmlns:a16="http://schemas.microsoft.com/office/drawing/2014/main" id="{BC7EF1BA-A206-492E-B8EC-C9F5CBC096BA}"/>
              </a:ext>
            </a:extLst>
          </p:cNvPr>
          <p:cNvSpPr txBox="1">
            <a:spLocks noChangeArrowheads="1"/>
          </p:cNvSpPr>
          <p:nvPr/>
        </p:nvSpPr>
        <p:spPr bwMode="auto">
          <a:xfrm>
            <a:off x="4207775" y="1449000"/>
            <a:ext cx="245814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it-IT" altLang="it-IT" sz="1800" b="1" dirty="0">
                <a:solidFill>
                  <a:srgbClr val="FFFF00"/>
                </a:solidFill>
                <a:latin typeface="Comic Sans MS" panose="030F0702030302020204" pitchFamily="66" charset="0"/>
              </a:rPr>
              <a:t>&lt;</a:t>
            </a:r>
            <a:r>
              <a:rPr lang="it-IT" altLang="it-IT" sz="1800" b="1" dirty="0" err="1">
                <a:solidFill>
                  <a:srgbClr val="FFFF00"/>
                </a:solidFill>
                <a:latin typeface="Comic Sans MS" panose="030F0702030302020204" pitchFamily="66" charset="0"/>
              </a:rPr>
              <a:t>V</a:t>
            </a:r>
            <a:r>
              <a:rPr lang="it-IT" altLang="it-IT" sz="1800" b="1" baseline="-25000" dirty="0" err="1">
                <a:solidFill>
                  <a:srgbClr val="FFFF00"/>
                </a:solidFill>
                <a:latin typeface="Comic Sans MS" panose="030F0702030302020204" pitchFamily="66" charset="0"/>
              </a:rPr>
              <a:t>out,n</a:t>
            </a:r>
            <a:r>
              <a:rPr lang="it-IT" altLang="it-IT" sz="1800" b="1" dirty="0">
                <a:solidFill>
                  <a:srgbClr val="FFFF00"/>
                </a:solidFill>
                <a:latin typeface="Comic Sans MS" panose="030F0702030302020204" pitchFamily="66" charset="0"/>
              </a:rPr>
              <a:t>&gt;</a:t>
            </a:r>
            <a:r>
              <a:rPr lang="it-IT" altLang="it-IT" sz="1800" b="1" baseline="-25000" dirty="0">
                <a:solidFill>
                  <a:srgbClr val="FFFF00"/>
                </a:solidFill>
                <a:latin typeface="Comic Sans MS" panose="030F0702030302020204" pitchFamily="66" charset="0"/>
              </a:rPr>
              <a:t> </a:t>
            </a:r>
            <a:r>
              <a:rPr lang="it-IT" altLang="it-IT" sz="1800" b="1" dirty="0">
                <a:solidFill>
                  <a:srgbClr val="FFFF00"/>
                </a:solidFill>
                <a:latin typeface="Comic Sans MS" panose="030F0702030302020204" pitchFamily="66" charset="0"/>
              </a:rPr>
              <a:t>~ 1 </a:t>
            </a:r>
            <a:r>
              <a:rPr lang="it-IT" altLang="it-IT" sz="1800" b="1" dirty="0" err="1">
                <a:solidFill>
                  <a:srgbClr val="FFFF00"/>
                </a:solidFill>
                <a:latin typeface="Comic Sans MS" panose="030F0702030302020204" pitchFamily="66" charset="0"/>
              </a:rPr>
              <a:t>mV</a:t>
            </a:r>
            <a:r>
              <a:rPr lang="it-IT" altLang="it-IT" sz="1800" b="1" dirty="0">
                <a:solidFill>
                  <a:srgbClr val="FFFF00"/>
                </a:solidFill>
                <a:latin typeface="Comic Sans MS" panose="030F0702030302020204" pitchFamily="66" charset="0"/>
              </a:rPr>
              <a:t> </a:t>
            </a:r>
            <a:r>
              <a:rPr lang="it-IT" altLang="it-IT" sz="1800" b="1" dirty="0" err="1">
                <a:solidFill>
                  <a:srgbClr val="FFFF00"/>
                </a:solidFill>
                <a:latin typeface="Comic Sans MS" panose="030F0702030302020204" pitchFamily="66" charset="0"/>
              </a:rPr>
              <a:t>rms</a:t>
            </a:r>
            <a:endParaRPr lang="it-IT" altLang="it-IT" sz="1800" b="1" baseline="-25000" dirty="0">
              <a:solidFill>
                <a:srgbClr val="FFFF00"/>
              </a:solidFill>
              <a:latin typeface="Comic Sans MS" panose="030F0702030302020204" pitchFamily="66" charset="0"/>
            </a:endParaRPr>
          </a:p>
        </p:txBody>
      </p:sp>
      <p:sp>
        <p:nvSpPr>
          <p:cNvPr id="97" name="CasellaDiTesto 140">
            <a:extLst>
              <a:ext uri="{FF2B5EF4-FFF2-40B4-BE49-F238E27FC236}">
                <a16:creationId xmlns:a16="http://schemas.microsoft.com/office/drawing/2014/main" id="{C3BC02F8-D7E7-CF83-EF72-F0D0DFA94665}"/>
              </a:ext>
            </a:extLst>
          </p:cNvPr>
          <p:cNvSpPr txBox="1">
            <a:spLocks noChangeArrowheads="1"/>
          </p:cNvSpPr>
          <p:nvPr/>
        </p:nvSpPr>
        <p:spPr bwMode="auto">
          <a:xfrm>
            <a:off x="9074364" y="2235446"/>
            <a:ext cx="2217533"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defRPr/>
            </a:pPr>
            <a:r>
              <a:rPr lang="en-US" altLang="it-IT" sz="1800" b="1" dirty="0">
                <a:solidFill>
                  <a:srgbClr val="1F497D">
                    <a:lumMod val="60000"/>
                    <a:lumOff val="40000"/>
                  </a:srgbClr>
                </a:solidFill>
                <a:latin typeface="Comic Sans MS" panose="030F0702030302020204" pitchFamily="66" charset="0"/>
              </a:rPr>
              <a:t>Linear range</a:t>
            </a:r>
            <a:endParaRPr lang="it-IT" altLang="it-IT" sz="1800" b="1" baseline="-25000" dirty="0">
              <a:solidFill>
                <a:srgbClr val="1F497D">
                  <a:lumMod val="60000"/>
                  <a:lumOff val="40000"/>
                </a:srgbClr>
              </a:solidFill>
              <a:latin typeface="Comic Sans MS" panose="030F0702030302020204" pitchFamily="66" charset="0"/>
            </a:endParaRPr>
          </a:p>
        </p:txBody>
      </p:sp>
      <p:sp>
        <p:nvSpPr>
          <p:cNvPr id="98" name="TextBox 316">
            <a:extLst>
              <a:ext uri="{FF2B5EF4-FFF2-40B4-BE49-F238E27FC236}">
                <a16:creationId xmlns:a16="http://schemas.microsoft.com/office/drawing/2014/main" id="{F35DE876-8268-533D-203A-D53B506E435B}"/>
              </a:ext>
            </a:extLst>
          </p:cNvPr>
          <p:cNvSpPr txBox="1"/>
          <p:nvPr/>
        </p:nvSpPr>
        <p:spPr>
          <a:xfrm rot="16200000">
            <a:off x="-33424" y="2592012"/>
            <a:ext cx="1051190" cy="369332"/>
          </a:xfrm>
          <a:prstGeom prst="rect">
            <a:avLst/>
          </a:prstGeom>
          <a:noFill/>
        </p:spPr>
        <p:txBody>
          <a:bodyPr wrap="square" rtlCol="0">
            <a:spAutoFit/>
          </a:bodyPr>
          <a:lstStyle/>
          <a:p>
            <a:r>
              <a:rPr lang="de-CH" sz="1800" b="1" dirty="0">
                <a:solidFill>
                  <a:prstClr val="white"/>
                </a:solidFill>
                <a:latin typeface="Comic Sans MS" panose="030F0702030302020204" pitchFamily="66" charset="0"/>
              </a:rPr>
              <a:t>Sensor</a:t>
            </a:r>
          </a:p>
        </p:txBody>
      </p:sp>
      <p:sp>
        <p:nvSpPr>
          <p:cNvPr id="27" name="TextBox 89">
            <a:extLst>
              <a:ext uri="{FF2B5EF4-FFF2-40B4-BE49-F238E27FC236}">
                <a16:creationId xmlns:a16="http://schemas.microsoft.com/office/drawing/2014/main" id="{FAB3F829-40EB-5C75-9536-9F24C93947B0}"/>
              </a:ext>
            </a:extLst>
          </p:cNvPr>
          <p:cNvSpPr txBox="1"/>
          <p:nvPr/>
        </p:nvSpPr>
        <p:spPr>
          <a:xfrm>
            <a:off x="358867" y="5714668"/>
            <a:ext cx="9682052" cy="461665"/>
          </a:xfrm>
          <a:prstGeom prst="rect">
            <a:avLst/>
          </a:prstGeom>
          <a:noFill/>
        </p:spPr>
        <p:txBody>
          <a:bodyPr wrap="square" rtlCol="0">
            <a:spAutoFit/>
          </a:bodyPr>
          <a:lstStyle/>
          <a:p>
            <a:r>
              <a:rPr lang="en-US" sz="2400" b="1" dirty="0">
                <a:solidFill>
                  <a:schemeClr val="bg1"/>
                </a:solidFill>
                <a:latin typeface="Comic Sans MS" panose="030F0702030302020204" pitchFamily="66" charset="0"/>
              </a:rPr>
              <a:t>Main limitation: only one parameter (</a:t>
            </a:r>
            <a:r>
              <a:rPr lang="en-US" sz="2400" b="1" dirty="0" err="1">
                <a:solidFill>
                  <a:prstClr val="white"/>
                </a:solidFill>
                <a:latin typeface="Comic Sans MS" panose="030F0702030302020204" pitchFamily="66" charset="0"/>
              </a:rPr>
              <a:t>C</a:t>
            </a:r>
            <a:r>
              <a:rPr lang="en-US" sz="2400" b="1" baseline="-25000" dirty="0" err="1">
                <a:solidFill>
                  <a:prstClr val="white"/>
                </a:solidFill>
                <a:latin typeface="Comic Sans MS" panose="030F0702030302020204" pitchFamily="66" charset="0"/>
              </a:rPr>
              <a:t>f,pre</a:t>
            </a:r>
            <a:r>
              <a:rPr lang="en-US" sz="2400" b="1" dirty="0">
                <a:solidFill>
                  <a:schemeClr val="bg1"/>
                </a:solidFill>
                <a:latin typeface="Comic Sans MS" panose="030F0702030302020204" pitchFamily="66" charset="0"/>
              </a:rPr>
              <a:t>) to play with…</a:t>
            </a:r>
            <a:endParaRPr lang="de-CH" sz="2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5762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50938F3C-01C2-C100-8770-C87C79DA9DFF}"/>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2" name="Titel 1"/>
          <p:cNvSpPr>
            <a:spLocks noGrp="1"/>
          </p:cNvSpPr>
          <p:nvPr>
            <p:ph type="title"/>
          </p:nvPr>
        </p:nvSpPr>
        <p:spPr>
          <a:xfrm>
            <a:off x="2762749" y="234000"/>
            <a:ext cx="8921907" cy="508500"/>
          </a:xfrm>
        </p:spPr>
        <p:txBody>
          <a:bodyPr/>
          <a:lstStyle/>
          <a:p>
            <a:r>
              <a:rPr lang="de-CH" sz="3200" dirty="0"/>
              <a:t>Dynamic </a:t>
            </a:r>
            <a:r>
              <a:rPr lang="de-CH" sz="3200" dirty="0" err="1"/>
              <a:t>gain</a:t>
            </a:r>
            <a:r>
              <a:rPr lang="de-CH" sz="3200" dirty="0"/>
              <a:t> </a:t>
            </a:r>
            <a:r>
              <a:rPr lang="de-CH" sz="3200" dirty="0" err="1"/>
              <a:t>switching</a:t>
            </a:r>
            <a:endParaRPr lang="de-CH" sz="3200" dirty="0"/>
          </a:p>
        </p:txBody>
      </p:sp>
      <p:sp>
        <p:nvSpPr>
          <p:cNvPr id="3" name="Foliennummernplatzhalter 2"/>
          <p:cNvSpPr>
            <a:spLocks noGrp="1"/>
          </p:cNvSpPr>
          <p:nvPr>
            <p:ph type="sldNum" sz="quarter" idx="16"/>
          </p:nvPr>
        </p:nvSpPr>
        <p:spPr>
          <a:xfrm>
            <a:off x="10914680" y="7957150"/>
            <a:ext cx="765757" cy="196850"/>
          </a:xfrm>
        </p:spPr>
        <p:txBody>
          <a:bodyPr/>
          <a:lstStyle/>
          <a:p>
            <a:pPr algn="r">
              <a:defRPr/>
            </a:pPr>
            <a:r>
              <a:rPr lang="de-DE" dirty="0">
                <a:solidFill>
                  <a:srgbClr val="000000"/>
                </a:solidFill>
                <a:latin typeface="Calibri"/>
              </a:rPr>
              <a:t>Page </a:t>
            </a:r>
            <a:fld id="{EBC07571-3134-BB4B-B83F-1A9FE18D34F3}" type="slidenum">
              <a:rPr lang="de-DE">
                <a:solidFill>
                  <a:srgbClr val="000000"/>
                </a:solidFill>
                <a:latin typeface="Calibri"/>
              </a:rPr>
              <a:pPr algn="r">
                <a:defRPr/>
              </a:pPr>
              <a:t>48</a:t>
            </a:fld>
            <a:endParaRPr lang="de-DE" dirty="0">
              <a:solidFill>
                <a:srgbClr val="000000"/>
              </a:solidFill>
              <a:latin typeface="Calibri"/>
            </a:endParaRPr>
          </a:p>
        </p:txBody>
      </p:sp>
      <p:pic>
        <p:nvPicPr>
          <p:cNvPr id="50" name="Grafik 49" descr="DGS_HGS_x5.png"/>
          <p:cNvPicPr>
            <a:picLocks noChangeAspect="1"/>
          </p:cNvPicPr>
          <p:nvPr/>
        </p:nvPicPr>
        <p:blipFill>
          <a:blip r:embed="rId3"/>
          <a:stretch>
            <a:fillRect/>
          </a:stretch>
        </p:blipFill>
        <p:spPr>
          <a:xfrm>
            <a:off x="410919" y="1124716"/>
            <a:ext cx="7425000" cy="5365777"/>
          </a:xfrm>
          <a:prstGeom prst="rect">
            <a:avLst/>
          </a:prstGeom>
        </p:spPr>
      </p:pic>
      <p:pic>
        <p:nvPicPr>
          <p:cNvPr id="51" name="Grafik 50" descr="DGS_HGS_x20.png"/>
          <p:cNvPicPr>
            <a:picLocks noChangeAspect="1"/>
          </p:cNvPicPr>
          <p:nvPr/>
        </p:nvPicPr>
        <p:blipFill>
          <a:blip r:embed="rId4"/>
          <a:stretch>
            <a:fillRect/>
          </a:stretch>
        </p:blipFill>
        <p:spPr>
          <a:xfrm>
            <a:off x="410920" y="1124716"/>
            <a:ext cx="7425001" cy="5365777"/>
          </a:xfrm>
          <a:prstGeom prst="rect">
            <a:avLst/>
          </a:prstGeom>
        </p:spPr>
      </p:pic>
      <p:pic>
        <p:nvPicPr>
          <p:cNvPr id="52" name="Grafik 51" descr="DGS_HGS_x40.png"/>
          <p:cNvPicPr>
            <a:picLocks noChangeAspect="1"/>
          </p:cNvPicPr>
          <p:nvPr/>
        </p:nvPicPr>
        <p:blipFill>
          <a:blip r:embed="rId5"/>
          <a:stretch>
            <a:fillRect/>
          </a:stretch>
        </p:blipFill>
        <p:spPr>
          <a:xfrm>
            <a:off x="410920" y="1124716"/>
            <a:ext cx="7425001" cy="5365777"/>
          </a:xfrm>
          <a:prstGeom prst="rect">
            <a:avLst/>
          </a:prstGeom>
        </p:spPr>
      </p:pic>
      <p:pic>
        <p:nvPicPr>
          <p:cNvPr id="53" name="Grafik 52" descr="DGS_HGS_x80_HtoM.png"/>
          <p:cNvPicPr>
            <a:picLocks noChangeAspect="1"/>
          </p:cNvPicPr>
          <p:nvPr/>
        </p:nvPicPr>
        <p:blipFill>
          <a:blip r:embed="rId6"/>
          <a:stretch>
            <a:fillRect/>
          </a:stretch>
        </p:blipFill>
        <p:spPr>
          <a:xfrm>
            <a:off x="410919" y="1124716"/>
            <a:ext cx="7425000" cy="5365777"/>
          </a:xfrm>
          <a:prstGeom prst="rect">
            <a:avLst/>
          </a:prstGeom>
        </p:spPr>
      </p:pic>
      <p:pic>
        <p:nvPicPr>
          <p:cNvPr id="54" name="Grafik 53" descr="DGS_HGS_x80_HtoM_II.png"/>
          <p:cNvPicPr>
            <a:picLocks noChangeAspect="1"/>
          </p:cNvPicPr>
          <p:nvPr/>
        </p:nvPicPr>
        <p:blipFill>
          <a:blip r:embed="rId7"/>
          <a:stretch>
            <a:fillRect/>
          </a:stretch>
        </p:blipFill>
        <p:spPr>
          <a:xfrm>
            <a:off x="410919" y="1124716"/>
            <a:ext cx="7425000" cy="5365777"/>
          </a:xfrm>
          <a:prstGeom prst="rect">
            <a:avLst/>
          </a:prstGeom>
        </p:spPr>
      </p:pic>
      <p:pic>
        <p:nvPicPr>
          <p:cNvPr id="55" name="Grafik 54" descr="DGS_MGS.png"/>
          <p:cNvPicPr>
            <a:picLocks noChangeAspect="1"/>
          </p:cNvPicPr>
          <p:nvPr/>
        </p:nvPicPr>
        <p:blipFill>
          <a:blip r:embed="rId8"/>
          <a:stretch>
            <a:fillRect/>
          </a:stretch>
        </p:blipFill>
        <p:spPr>
          <a:xfrm>
            <a:off x="410919" y="1124716"/>
            <a:ext cx="7425000" cy="5365777"/>
          </a:xfrm>
          <a:prstGeom prst="rect">
            <a:avLst/>
          </a:prstGeom>
        </p:spPr>
      </p:pic>
      <p:pic>
        <p:nvPicPr>
          <p:cNvPr id="56" name="Grafik 55" descr="DGS_LGS.png"/>
          <p:cNvPicPr>
            <a:picLocks noChangeAspect="1"/>
          </p:cNvPicPr>
          <p:nvPr/>
        </p:nvPicPr>
        <p:blipFill>
          <a:blip r:embed="rId9"/>
          <a:stretch>
            <a:fillRect/>
          </a:stretch>
        </p:blipFill>
        <p:spPr>
          <a:xfrm>
            <a:off x="410919" y="1105726"/>
            <a:ext cx="7425000" cy="5365777"/>
          </a:xfrm>
          <a:prstGeom prst="rect">
            <a:avLst/>
          </a:prstGeom>
        </p:spPr>
      </p:pic>
      <p:sp>
        <p:nvSpPr>
          <p:cNvPr id="60" name="Textfeld 59"/>
          <p:cNvSpPr txBox="1"/>
          <p:nvPr/>
        </p:nvSpPr>
        <p:spPr>
          <a:xfrm>
            <a:off x="2426408" y="1193619"/>
            <a:ext cx="4858759" cy="369332"/>
          </a:xfrm>
          <a:prstGeom prst="rect">
            <a:avLst/>
          </a:prstGeom>
          <a:solidFill>
            <a:schemeClr val="accent5">
              <a:lumMod val="75000"/>
            </a:schemeClr>
          </a:solidFill>
          <a:ln w="6350">
            <a:noFill/>
          </a:ln>
        </p:spPr>
        <p:txBody>
          <a:bodyPr wrap="square" rtlCol="0" anchor="ctr">
            <a:spAutoFit/>
          </a:bodyPr>
          <a:lstStyle/>
          <a:p>
            <a:pPr algn="ctr"/>
            <a:r>
              <a:rPr lang="en-US" sz="1800" dirty="0">
                <a:solidFill>
                  <a:srgbClr val="FFFFFF"/>
                </a:solidFill>
                <a:latin typeface="+mj-lt"/>
              </a:rPr>
              <a:t>High Gain Stage</a:t>
            </a:r>
          </a:p>
        </p:txBody>
      </p:sp>
      <p:sp>
        <p:nvSpPr>
          <p:cNvPr id="62" name="Textfeld 61"/>
          <p:cNvSpPr txBox="1"/>
          <p:nvPr/>
        </p:nvSpPr>
        <p:spPr>
          <a:xfrm>
            <a:off x="2422598" y="1193619"/>
            <a:ext cx="4858759" cy="369332"/>
          </a:xfrm>
          <a:prstGeom prst="rect">
            <a:avLst/>
          </a:prstGeom>
          <a:solidFill>
            <a:schemeClr val="accent5">
              <a:lumMod val="75000"/>
            </a:schemeClr>
          </a:solidFill>
          <a:ln w="6350">
            <a:noFill/>
          </a:ln>
        </p:spPr>
        <p:txBody>
          <a:bodyPr wrap="square" rtlCol="0" anchor="ctr">
            <a:spAutoFit/>
          </a:bodyPr>
          <a:lstStyle/>
          <a:p>
            <a:pPr algn="ctr"/>
            <a:r>
              <a:rPr lang="en-US" sz="1800" dirty="0">
                <a:solidFill>
                  <a:srgbClr val="FFFFFF"/>
                </a:solidFill>
                <a:latin typeface="+mj-lt"/>
              </a:rPr>
              <a:t>Switching Point: High </a:t>
            </a:r>
            <a:r>
              <a:rPr lang="en-US" sz="1800" dirty="0">
                <a:solidFill>
                  <a:srgbClr val="FFFFFF"/>
                </a:solidFill>
                <a:latin typeface="+mj-lt"/>
                <a:sym typeface="Wingdings" pitchFamily="2" charset="2"/>
              </a:rPr>
              <a:t> Medium</a:t>
            </a:r>
            <a:endParaRPr lang="en-US" sz="1800" dirty="0">
              <a:solidFill>
                <a:srgbClr val="FFFFFF"/>
              </a:solidFill>
              <a:latin typeface="+mj-lt"/>
            </a:endParaRPr>
          </a:p>
        </p:txBody>
      </p:sp>
      <p:sp>
        <p:nvSpPr>
          <p:cNvPr id="63" name="Textfeld 62"/>
          <p:cNvSpPr txBox="1"/>
          <p:nvPr/>
        </p:nvSpPr>
        <p:spPr>
          <a:xfrm>
            <a:off x="2422598" y="1193619"/>
            <a:ext cx="4858759" cy="369332"/>
          </a:xfrm>
          <a:prstGeom prst="rect">
            <a:avLst/>
          </a:prstGeom>
          <a:solidFill>
            <a:schemeClr val="accent5">
              <a:lumMod val="75000"/>
            </a:schemeClr>
          </a:solidFill>
          <a:ln w="6350">
            <a:noFill/>
          </a:ln>
        </p:spPr>
        <p:txBody>
          <a:bodyPr wrap="square" rtlCol="0" anchor="ctr">
            <a:spAutoFit/>
          </a:bodyPr>
          <a:lstStyle/>
          <a:p>
            <a:pPr algn="ctr"/>
            <a:r>
              <a:rPr lang="en-US" sz="1800" dirty="0">
                <a:solidFill>
                  <a:srgbClr val="FFFFFF"/>
                </a:solidFill>
                <a:latin typeface="+mj-lt"/>
                <a:sym typeface="Wingdings" pitchFamily="2" charset="2"/>
              </a:rPr>
              <a:t>Medium Gain Stage</a:t>
            </a:r>
            <a:endParaRPr lang="en-US" sz="1800" dirty="0">
              <a:solidFill>
                <a:srgbClr val="FFFFFF"/>
              </a:solidFill>
              <a:latin typeface="+mj-lt"/>
            </a:endParaRPr>
          </a:p>
        </p:txBody>
      </p:sp>
      <p:sp>
        <p:nvSpPr>
          <p:cNvPr id="64" name="Textfeld 63"/>
          <p:cNvSpPr txBox="1"/>
          <p:nvPr/>
        </p:nvSpPr>
        <p:spPr>
          <a:xfrm>
            <a:off x="2422598" y="1193619"/>
            <a:ext cx="4858759" cy="369332"/>
          </a:xfrm>
          <a:prstGeom prst="rect">
            <a:avLst/>
          </a:prstGeom>
          <a:solidFill>
            <a:schemeClr val="accent5">
              <a:lumMod val="75000"/>
            </a:schemeClr>
          </a:solidFill>
          <a:ln w="6350">
            <a:noFill/>
          </a:ln>
        </p:spPr>
        <p:txBody>
          <a:bodyPr wrap="square" rtlCol="0" anchor="ctr">
            <a:spAutoFit/>
          </a:bodyPr>
          <a:lstStyle/>
          <a:p>
            <a:pPr algn="ctr"/>
            <a:r>
              <a:rPr lang="en-US" sz="1800" dirty="0">
                <a:solidFill>
                  <a:srgbClr val="FFFFFF"/>
                </a:solidFill>
                <a:latin typeface="+mj-lt"/>
                <a:sym typeface="Wingdings" pitchFamily="2" charset="2"/>
              </a:rPr>
              <a:t>Low Gain Stage</a:t>
            </a:r>
            <a:endParaRPr lang="en-US" sz="1800" dirty="0">
              <a:solidFill>
                <a:srgbClr val="FFFFFF"/>
              </a:solidFill>
              <a:latin typeface="+mj-lt"/>
            </a:endParaRPr>
          </a:p>
        </p:txBody>
      </p:sp>
      <p:sp>
        <p:nvSpPr>
          <p:cNvPr id="4" name="CasellaDiTesto 3">
            <a:extLst>
              <a:ext uri="{FF2B5EF4-FFF2-40B4-BE49-F238E27FC236}">
                <a16:creationId xmlns:a16="http://schemas.microsoft.com/office/drawing/2014/main" id="{AB3F749B-981E-5F9F-60BB-00F91D157806}"/>
              </a:ext>
            </a:extLst>
          </p:cNvPr>
          <p:cNvSpPr txBox="1"/>
          <p:nvPr/>
        </p:nvSpPr>
        <p:spPr>
          <a:xfrm>
            <a:off x="7835921" y="1193618"/>
            <a:ext cx="4094998" cy="5025381"/>
          </a:xfrm>
          <a:custGeom>
            <a:avLst/>
            <a:gdLst>
              <a:gd name="connsiteX0" fmla="*/ 0 w 4094998"/>
              <a:gd name="connsiteY0" fmla="*/ 0 h 5025381"/>
              <a:gd name="connsiteX1" fmla="*/ 723450 w 4094998"/>
              <a:gd name="connsiteY1" fmla="*/ 0 h 5025381"/>
              <a:gd name="connsiteX2" fmla="*/ 1324049 w 4094998"/>
              <a:gd name="connsiteY2" fmla="*/ 0 h 5025381"/>
              <a:gd name="connsiteX3" fmla="*/ 1965599 w 4094998"/>
              <a:gd name="connsiteY3" fmla="*/ 0 h 5025381"/>
              <a:gd name="connsiteX4" fmla="*/ 2566199 w 4094998"/>
              <a:gd name="connsiteY4" fmla="*/ 0 h 5025381"/>
              <a:gd name="connsiteX5" fmla="*/ 3248698 w 4094998"/>
              <a:gd name="connsiteY5" fmla="*/ 0 h 5025381"/>
              <a:gd name="connsiteX6" fmla="*/ 4094998 w 4094998"/>
              <a:gd name="connsiteY6" fmla="*/ 0 h 5025381"/>
              <a:gd name="connsiteX7" fmla="*/ 4094998 w 4094998"/>
              <a:gd name="connsiteY7" fmla="*/ 477411 h 5025381"/>
              <a:gd name="connsiteX8" fmla="*/ 4094998 w 4094998"/>
              <a:gd name="connsiteY8" fmla="*/ 1155838 h 5025381"/>
              <a:gd name="connsiteX9" fmla="*/ 4094998 w 4094998"/>
              <a:gd name="connsiteY9" fmla="*/ 1884518 h 5025381"/>
              <a:gd name="connsiteX10" fmla="*/ 4094998 w 4094998"/>
              <a:gd name="connsiteY10" fmla="*/ 2613198 h 5025381"/>
              <a:gd name="connsiteX11" fmla="*/ 4094998 w 4094998"/>
              <a:gd name="connsiteY11" fmla="*/ 3090609 h 5025381"/>
              <a:gd name="connsiteX12" fmla="*/ 4094998 w 4094998"/>
              <a:gd name="connsiteY12" fmla="*/ 3618274 h 5025381"/>
              <a:gd name="connsiteX13" fmla="*/ 4094998 w 4094998"/>
              <a:gd name="connsiteY13" fmla="*/ 4346955 h 5025381"/>
              <a:gd name="connsiteX14" fmla="*/ 4094998 w 4094998"/>
              <a:gd name="connsiteY14" fmla="*/ 5025381 h 5025381"/>
              <a:gd name="connsiteX15" fmla="*/ 3330598 w 4094998"/>
              <a:gd name="connsiteY15" fmla="*/ 5025381 h 5025381"/>
              <a:gd name="connsiteX16" fmla="*/ 2648099 w 4094998"/>
              <a:gd name="connsiteY16" fmla="*/ 5025381 h 5025381"/>
              <a:gd name="connsiteX17" fmla="*/ 1965599 w 4094998"/>
              <a:gd name="connsiteY17" fmla="*/ 5025381 h 5025381"/>
              <a:gd name="connsiteX18" fmla="*/ 1324049 w 4094998"/>
              <a:gd name="connsiteY18" fmla="*/ 5025381 h 5025381"/>
              <a:gd name="connsiteX19" fmla="*/ 682500 w 4094998"/>
              <a:gd name="connsiteY19" fmla="*/ 5025381 h 5025381"/>
              <a:gd name="connsiteX20" fmla="*/ 0 w 4094998"/>
              <a:gd name="connsiteY20" fmla="*/ 5025381 h 5025381"/>
              <a:gd name="connsiteX21" fmla="*/ 0 w 4094998"/>
              <a:gd name="connsiteY21" fmla="*/ 4447462 h 5025381"/>
              <a:gd name="connsiteX22" fmla="*/ 0 w 4094998"/>
              <a:gd name="connsiteY22" fmla="*/ 3718782 h 5025381"/>
              <a:gd name="connsiteX23" fmla="*/ 0 w 4094998"/>
              <a:gd name="connsiteY23" fmla="*/ 3040356 h 5025381"/>
              <a:gd name="connsiteX24" fmla="*/ 0 w 4094998"/>
              <a:gd name="connsiteY24" fmla="*/ 2361929 h 5025381"/>
              <a:gd name="connsiteX25" fmla="*/ 0 w 4094998"/>
              <a:gd name="connsiteY25" fmla="*/ 1784010 h 5025381"/>
              <a:gd name="connsiteX26" fmla="*/ 0 w 4094998"/>
              <a:gd name="connsiteY26" fmla="*/ 1155838 h 5025381"/>
              <a:gd name="connsiteX27" fmla="*/ 0 w 4094998"/>
              <a:gd name="connsiteY27" fmla="*/ 577919 h 5025381"/>
              <a:gd name="connsiteX28" fmla="*/ 0 w 4094998"/>
              <a:gd name="connsiteY28" fmla="*/ 0 h 502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94998" h="5025381" extrusionOk="0">
                <a:moveTo>
                  <a:pt x="0" y="0"/>
                </a:moveTo>
                <a:cubicBezTo>
                  <a:pt x="302097" y="-30135"/>
                  <a:pt x="435184" y="-6889"/>
                  <a:pt x="723450" y="0"/>
                </a:cubicBezTo>
                <a:cubicBezTo>
                  <a:pt x="1011716" y="6889"/>
                  <a:pt x="1147608" y="-20898"/>
                  <a:pt x="1324049" y="0"/>
                </a:cubicBezTo>
                <a:cubicBezTo>
                  <a:pt x="1500490" y="20898"/>
                  <a:pt x="1775932" y="-2905"/>
                  <a:pt x="1965599" y="0"/>
                </a:cubicBezTo>
                <a:cubicBezTo>
                  <a:pt x="2155266" y="2905"/>
                  <a:pt x="2430097" y="-3367"/>
                  <a:pt x="2566199" y="0"/>
                </a:cubicBezTo>
                <a:cubicBezTo>
                  <a:pt x="2702301" y="3367"/>
                  <a:pt x="2972029" y="-8890"/>
                  <a:pt x="3248698" y="0"/>
                </a:cubicBezTo>
                <a:cubicBezTo>
                  <a:pt x="3525367" y="8890"/>
                  <a:pt x="3922387" y="-4182"/>
                  <a:pt x="4094998" y="0"/>
                </a:cubicBezTo>
                <a:cubicBezTo>
                  <a:pt x="4117441" y="96787"/>
                  <a:pt x="4116850" y="374509"/>
                  <a:pt x="4094998" y="477411"/>
                </a:cubicBezTo>
                <a:cubicBezTo>
                  <a:pt x="4073146" y="580313"/>
                  <a:pt x="4093150" y="853758"/>
                  <a:pt x="4094998" y="1155838"/>
                </a:cubicBezTo>
                <a:cubicBezTo>
                  <a:pt x="4096846" y="1457918"/>
                  <a:pt x="4126084" y="1694003"/>
                  <a:pt x="4094998" y="1884518"/>
                </a:cubicBezTo>
                <a:cubicBezTo>
                  <a:pt x="4063912" y="2075033"/>
                  <a:pt x="4112468" y="2305984"/>
                  <a:pt x="4094998" y="2613198"/>
                </a:cubicBezTo>
                <a:cubicBezTo>
                  <a:pt x="4077528" y="2920412"/>
                  <a:pt x="4083441" y="2921479"/>
                  <a:pt x="4094998" y="3090609"/>
                </a:cubicBezTo>
                <a:cubicBezTo>
                  <a:pt x="4106555" y="3259739"/>
                  <a:pt x="4090165" y="3475642"/>
                  <a:pt x="4094998" y="3618274"/>
                </a:cubicBezTo>
                <a:cubicBezTo>
                  <a:pt x="4099831" y="3760906"/>
                  <a:pt x="4100607" y="4176949"/>
                  <a:pt x="4094998" y="4346955"/>
                </a:cubicBezTo>
                <a:cubicBezTo>
                  <a:pt x="4089389" y="4516961"/>
                  <a:pt x="4083819" y="4856742"/>
                  <a:pt x="4094998" y="5025381"/>
                </a:cubicBezTo>
                <a:cubicBezTo>
                  <a:pt x="3908984" y="4991707"/>
                  <a:pt x="3618633" y="5039417"/>
                  <a:pt x="3330598" y="5025381"/>
                </a:cubicBezTo>
                <a:cubicBezTo>
                  <a:pt x="3042563" y="5011345"/>
                  <a:pt x="2790631" y="5013766"/>
                  <a:pt x="2648099" y="5025381"/>
                </a:cubicBezTo>
                <a:cubicBezTo>
                  <a:pt x="2505567" y="5036996"/>
                  <a:pt x="2182199" y="5043747"/>
                  <a:pt x="1965599" y="5025381"/>
                </a:cubicBezTo>
                <a:cubicBezTo>
                  <a:pt x="1748999" y="5007015"/>
                  <a:pt x="1544544" y="5012429"/>
                  <a:pt x="1324049" y="5025381"/>
                </a:cubicBezTo>
                <a:cubicBezTo>
                  <a:pt x="1103554" y="5038334"/>
                  <a:pt x="817647" y="5054301"/>
                  <a:pt x="682500" y="5025381"/>
                </a:cubicBezTo>
                <a:cubicBezTo>
                  <a:pt x="547353" y="4996461"/>
                  <a:pt x="308551" y="5002456"/>
                  <a:pt x="0" y="5025381"/>
                </a:cubicBezTo>
                <a:cubicBezTo>
                  <a:pt x="12447" y="4846297"/>
                  <a:pt x="5012" y="4607686"/>
                  <a:pt x="0" y="4447462"/>
                </a:cubicBezTo>
                <a:cubicBezTo>
                  <a:pt x="-5012" y="4287238"/>
                  <a:pt x="1742" y="3877101"/>
                  <a:pt x="0" y="3718782"/>
                </a:cubicBezTo>
                <a:cubicBezTo>
                  <a:pt x="-1742" y="3560463"/>
                  <a:pt x="-25606" y="3361947"/>
                  <a:pt x="0" y="3040356"/>
                </a:cubicBezTo>
                <a:cubicBezTo>
                  <a:pt x="25606" y="2718765"/>
                  <a:pt x="-23897" y="2586373"/>
                  <a:pt x="0" y="2361929"/>
                </a:cubicBezTo>
                <a:cubicBezTo>
                  <a:pt x="23897" y="2137485"/>
                  <a:pt x="7269" y="2061302"/>
                  <a:pt x="0" y="1784010"/>
                </a:cubicBezTo>
                <a:cubicBezTo>
                  <a:pt x="-7269" y="1506718"/>
                  <a:pt x="-10891" y="1360256"/>
                  <a:pt x="0" y="1155838"/>
                </a:cubicBezTo>
                <a:cubicBezTo>
                  <a:pt x="10891" y="951420"/>
                  <a:pt x="13572" y="799244"/>
                  <a:pt x="0" y="577919"/>
                </a:cubicBezTo>
                <a:cubicBezTo>
                  <a:pt x="-13572" y="356594"/>
                  <a:pt x="8400" y="167103"/>
                  <a:pt x="0" y="0"/>
                </a:cubicBezTo>
                <a:close/>
              </a:path>
            </a:pathLst>
          </a:custGeom>
          <a:noFill/>
          <a:ln w="76200" cmpd="thinThick">
            <a:solidFill>
              <a:srgbClr val="00B050"/>
            </a:solidFill>
            <a:extLst>
              <a:ext uri="{C807C97D-BFC1-408E-A445-0C87EB9F89A2}">
                <ask:lineSketchStyleProps xmlns:ask="http://schemas.microsoft.com/office/drawing/2018/sketchyshapes" sd="1157364440">
                  <a:prstGeom prst="rect">
                    <a:avLst/>
                  </a:prstGeom>
                  <ask:type>
                    <ask:lineSketchFreehand/>
                  </ask:type>
                </ask:lineSketchStyleProps>
              </a:ext>
            </a:extLst>
          </a:ln>
        </p:spPr>
        <p:txBody>
          <a:bodyPr wrap="square" lIns="108000" tIns="108000" rIns="108000" bIns="108000" rtlCol="0">
            <a:noAutofit/>
          </a:bodyPr>
          <a:lstStyle/>
          <a:p>
            <a:pPr algn="ctr">
              <a:lnSpc>
                <a:spcPct val="110000"/>
              </a:lnSpc>
              <a:spcBef>
                <a:spcPts val="0"/>
              </a:spcBef>
            </a:pPr>
            <a:r>
              <a:rPr lang="en-US" sz="3200" b="1" kern="1000" spc="30" dirty="0">
                <a:latin typeface="+mj-lt"/>
                <a:cs typeface="Franklin Gothic Book"/>
              </a:rPr>
              <a:t>Idea</a:t>
            </a:r>
          </a:p>
          <a:p>
            <a:pPr algn="ctr">
              <a:lnSpc>
                <a:spcPct val="110000"/>
              </a:lnSpc>
              <a:spcBef>
                <a:spcPts val="0"/>
              </a:spcBef>
            </a:pPr>
            <a:endParaRPr lang="en-US" sz="2400" b="1" kern="1000" spc="30" dirty="0">
              <a:latin typeface="+mj-lt"/>
              <a:cs typeface="Franklin Gothic Book"/>
            </a:endParaRPr>
          </a:p>
          <a:p>
            <a:pPr algn="ctr">
              <a:lnSpc>
                <a:spcPct val="110000"/>
              </a:lnSpc>
              <a:spcBef>
                <a:spcPts val="0"/>
              </a:spcBef>
            </a:pPr>
            <a:r>
              <a:rPr lang="en-US" sz="2400" kern="1000" spc="30" dirty="0">
                <a:latin typeface="+mj-lt"/>
                <a:cs typeface="Franklin Gothic Book"/>
              </a:rPr>
              <a:t>Insert a mechanism that is able to recognize when the input of the charge amplifier is too ‘high’ for the given capacitor and it adapts dynamically the sensitivity by changing the  value of the feedback capacitance </a:t>
            </a:r>
            <a:r>
              <a:rPr lang="en-US" sz="2400" b="1" i="1" kern="1000" spc="30" dirty="0">
                <a:latin typeface="+mj-lt"/>
                <a:cs typeface="Franklin Gothic Book"/>
              </a:rPr>
              <a:t>C</a:t>
            </a:r>
            <a:r>
              <a:rPr lang="en-US" sz="2400" b="1" i="1" kern="1000" spc="30" baseline="-25000" dirty="0">
                <a:latin typeface="+mj-lt"/>
                <a:cs typeface="Franklin Gothic Book"/>
              </a:rPr>
              <a:t>f</a:t>
            </a:r>
            <a:endParaRPr lang="it-CH" sz="2400" kern="1000" spc="30" dirty="0" err="1">
              <a:latin typeface="+mj-lt"/>
              <a:cs typeface="Franklin Gothic Book"/>
            </a:endParaRPr>
          </a:p>
        </p:txBody>
      </p:sp>
      <p:sp>
        <p:nvSpPr>
          <p:cNvPr id="5" name="Segnaposto numero diapositiva 3">
            <a:extLst>
              <a:ext uri="{FF2B5EF4-FFF2-40B4-BE49-F238E27FC236}">
                <a16:creationId xmlns:a16="http://schemas.microsoft.com/office/drawing/2014/main" id="{39B3DEEA-B868-4AE7-C4B0-4E615C60FAAF}"/>
              </a:ext>
            </a:extLst>
          </p:cNvPr>
          <p:cNvSpPr txBox="1">
            <a:spLocks/>
          </p:cNvSpPr>
          <p:nvPr/>
        </p:nvSpPr>
        <p:spPr>
          <a:xfrm>
            <a:off x="10914680" y="6624000"/>
            <a:ext cx="765757" cy="196851"/>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1100" kern="1200" smtClean="0">
                <a:solidFill>
                  <a:schemeClr val="tx1"/>
                </a:solidFill>
                <a:latin typeface="+mn-lt"/>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a:lstStyle>
          <a:p>
            <a:pPr algn="r">
              <a:defRPr/>
            </a:pPr>
            <a:r>
              <a:rPr lang="de-DE"/>
              <a:t>Page </a:t>
            </a:r>
            <a:fld id="{EBC07571-3134-BB4B-B83F-1A9FE18D34F3}" type="slidenum">
              <a:rPr lang="de-DE" smtClean="0"/>
              <a:pPr algn="r">
                <a:defRPr/>
              </a:pPr>
              <a:t>48</a:t>
            </a:fld>
            <a:endParaRPr lang="de-DE" dirty="0"/>
          </a:p>
        </p:txBody>
      </p:sp>
    </p:spTree>
    <p:extLst>
      <p:ext uri="{BB962C8B-B14F-4D97-AF65-F5344CB8AC3E}">
        <p14:creationId xmlns:p14="http://schemas.microsoft.com/office/powerpoint/2010/main" val="14247031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linds(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linds(horizontal)">
                                      <p:cBhvr>
                                        <p:cTn id="17" dur="500"/>
                                        <p:tgtEl>
                                          <p:spTgt spid="5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blinds(horizontal)">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blinds(horizontal)">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linds(horizontal)">
                                      <p:cBhvr>
                                        <p:cTn id="30" dur="500"/>
                                        <p:tgtEl>
                                          <p:spTgt spid="63"/>
                                        </p:tgtEl>
                                      </p:cBhvr>
                                    </p:animEffect>
                                  </p:childTnLst>
                                </p:cTn>
                              </p:par>
                              <p:par>
                                <p:cTn id="31" presetID="3" presetClass="entr" presetSubtype="1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blinds(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blinds(horizontal)">
                                      <p:cBhvr>
                                        <p:cTn id="38" dur="500"/>
                                        <p:tgtEl>
                                          <p:spTgt spid="64"/>
                                        </p:tgtEl>
                                      </p:cBhvr>
                                    </p:animEffect>
                                  </p:childTnLst>
                                </p:cTn>
                              </p:par>
                              <p:par>
                                <p:cTn id="39" presetID="3" presetClass="entr" presetSubtype="1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linds(horizontal)">
                                      <p:cBhvr>
                                        <p:cTn id="4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50938F3C-01C2-C100-8770-C87C79DA9DFF}"/>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2" name="Titel 1"/>
          <p:cNvSpPr>
            <a:spLocks noGrp="1"/>
          </p:cNvSpPr>
          <p:nvPr>
            <p:ph type="title"/>
          </p:nvPr>
        </p:nvSpPr>
        <p:spPr>
          <a:xfrm>
            <a:off x="2762749" y="234000"/>
            <a:ext cx="8921907" cy="508500"/>
          </a:xfrm>
        </p:spPr>
        <p:txBody>
          <a:bodyPr/>
          <a:lstStyle/>
          <a:p>
            <a:r>
              <a:rPr lang="de-CH" sz="3200" dirty="0"/>
              <a:t>Dynamic </a:t>
            </a:r>
            <a:r>
              <a:rPr lang="de-CH" sz="3200" dirty="0" err="1"/>
              <a:t>gain</a:t>
            </a:r>
            <a:r>
              <a:rPr lang="de-CH" sz="3200" dirty="0"/>
              <a:t> </a:t>
            </a:r>
            <a:r>
              <a:rPr lang="de-CH" sz="3200" dirty="0" err="1"/>
              <a:t>switching</a:t>
            </a:r>
            <a:endParaRPr lang="de-CH" sz="3200" dirty="0"/>
          </a:p>
        </p:txBody>
      </p:sp>
      <p:sp>
        <p:nvSpPr>
          <p:cNvPr id="3" name="Foliennummernplatzhalter 2"/>
          <p:cNvSpPr>
            <a:spLocks noGrp="1"/>
          </p:cNvSpPr>
          <p:nvPr>
            <p:ph type="sldNum" sz="quarter" idx="16"/>
          </p:nvPr>
        </p:nvSpPr>
        <p:spPr>
          <a:xfrm>
            <a:off x="10914680" y="7957150"/>
            <a:ext cx="765757" cy="196850"/>
          </a:xfrm>
        </p:spPr>
        <p:txBody>
          <a:bodyPr/>
          <a:lstStyle/>
          <a:p>
            <a:pPr algn="r">
              <a:defRPr/>
            </a:pPr>
            <a:r>
              <a:rPr lang="de-DE" dirty="0">
                <a:solidFill>
                  <a:srgbClr val="000000"/>
                </a:solidFill>
                <a:latin typeface="Calibri"/>
              </a:rPr>
              <a:t>Page </a:t>
            </a:r>
            <a:fld id="{EBC07571-3134-BB4B-B83F-1A9FE18D34F3}" type="slidenum">
              <a:rPr lang="de-DE">
                <a:solidFill>
                  <a:srgbClr val="000000"/>
                </a:solidFill>
                <a:latin typeface="Calibri"/>
              </a:rPr>
              <a:pPr algn="r">
                <a:defRPr/>
              </a:pPr>
              <a:t>49</a:t>
            </a:fld>
            <a:endParaRPr lang="de-DE" dirty="0">
              <a:solidFill>
                <a:srgbClr val="000000"/>
              </a:solidFill>
              <a:latin typeface="Calibri"/>
            </a:endParaRPr>
          </a:p>
        </p:txBody>
      </p:sp>
      <p:pic>
        <p:nvPicPr>
          <p:cNvPr id="5" name="Grafik 55" descr="DGS_LGS.png">
            <a:extLst>
              <a:ext uri="{FF2B5EF4-FFF2-40B4-BE49-F238E27FC236}">
                <a16:creationId xmlns:a16="http://schemas.microsoft.com/office/drawing/2014/main" id="{C6C449A1-20F4-3A88-5C40-3C627C0CA1E0}"/>
              </a:ext>
            </a:extLst>
          </p:cNvPr>
          <p:cNvPicPr>
            <a:picLocks noChangeAspect="1"/>
          </p:cNvPicPr>
          <p:nvPr/>
        </p:nvPicPr>
        <p:blipFill>
          <a:blip r:embed="rId3"/>
          <a:stretch>
            <a:fillRect/>
          </a:stretch>
        </p:blipFill>
        <p:spPr>
          <a:xfrm>
            <a:off x="410919" y="1105726"/>
            <a:ext cx="7425000" cy="5365777"/>
          </a:xfrm>
          <a:prstGeom prst="rect">
            <a:avLst/>
          </a:prstGeom>
        </p:spPr>
      </p:pic>
      <p:sp>
        <p:nvSpPr>
          <p:cNvPr id="6" name="Textfeld 63">
            <a:extLst>
              <a:ext uri="{FF2B5EF4-FFF2-40B4-BE49-F238E27FC236}">
                <a16:creationId xmlns:a16="http://schemas.microsoft.com/office/drawing/2014/main" id="{14F507EC-88D0-429A-60D4-A1D9BC5E2583}"/>
              </a:ext>
            </a:extLst>
          </p:cNvPr>
          <p:cNvSpPr txBox="1"/>
          <p:nvPr/>
        </p:nvSpPr>
        <p:spPr>
          <a:xfrm>
            <a:off x="2422598" y="1193619"/>
            <a:ext cx="4858759" cy="369332"/>
          </a:xfrm>
          <a:prstGeom prst="rect">
            <a:avLst/>
          </a:prstGeom>
          <a:solidFill>
            <a:schemeClr val="accent5">
              <a:lumMod val="75000"/>
            </a:schemeClr>
          </a:solidFill>
          <a:ln w="6350">
            <a:noFill/>
          </a:ln>
        </p:spPr>
        <p:txBody>
          <a:bodyPr wrap="square" rtlCol="0" anchor="ctr">
            <a:spAutoFit/>
          </a:bodyPr>
          <a:lstStyle/>
          <a:p>
            <a:pPr algn="ctr"/>
            <a:r>
              <a:rPr lang="en-US" sz="1800" dirty="0">
                <a:solidFill>
                  <a:srgbClr val="FFFFFF"/>
                </a:solidFill>
                <a:latin typeface="+mj-lt"/>
                <a:sym typeface="Wingdings" pitchFamily="2" charset="2"/>
              </a:rPr>
              <a:t>Low Gain Stage</a:t>
            </a:r>
            <a:endParaRPr lang="en-US" sz="1800" dirty="0">
              <a:solidFill>
                <a:srgbClr val="FFFFFF"/>
              </a:solidFill>
              <a:latin typeface="+mj-lt"/>
            </a:endParaRPr>
          </a:p>
        </p:txBody>
      </p:sp>
      <p:sp>
        <p:nvSpPr>
          <p:cNvPr id="7" name="Textfeld 60">
            <a:extLst>
              <a:ext uri="{FF2B5EF4-FFF2-40B4-BE49-F238E27FC236}">
                <a16:creationId xmlns:a16="http://schemas.microsoft.com/office/drawing/2014/main" id="{CA18C2FE-EEF2-D86D-0DD1-8849F9C9829F}"/>
              </a:ext>
            </a:extLst>
          </p:cNvPr>
          <p:cNvSpPr txBox="1"/>
          <p:nvPr/>
        </p:nvSpPr>
        <p:spPr>
          <a:xfrm>
            <a:off x="7835920" y="3339000"/>
            <a:ext cx="4244640" cy="3139321"/>
          </a:xfrm>
          <a:prstGeom prst="rect">
            <a:avLst/>
          </a:prstGeom>
          <a:noFill/>
          <a:ln>
            <a:noFill/>
          </a:ln>
        </p:spPr>
        <p:txBody>
          <a:bodyPr wrap="square" rtlCol="0">
            <a:spAutoFit/>
          </a:bodyPr>
          <a:lstStyle/>
          <a:p>
            <a:pPr marL="171450" indent="-171450" algn="ctr">
              <a:spcBef>
                <a:spcPts val="0"/>
              </a:spcBef>
            </a:pPr>
            <a:r>
              <a:rPr lang="en-US" sz="2200" b="1" dirty="0">
                <a:latin typeface="+mj-lt"/>
              </a:rPr>
              <a:t>Key features</a:t>
            </a:r>
          </a:p>
          <a:p>
            <a:pPr marL="171450" indent="-171450">
              <a:spcBef>
                <a:spcPts val="0"/>
              </a:spcBef>
              <a:buFont typeface="Arial" pitchFamily="34" charset="0"/>
              <a:buChar char="•"/>
            </a:pPr>
            <a:endParaRPr lang="en-US" sz="1600" b="1" dirty="0">
              <a:latin typeface="+mj-lt"/>
            </a:endParaRPr>
          </a:p>
          <a:p>
            <a:pPr marL="171450" indent="-171450">
              <a:spcBef>
                <a:spcPts val="0"/>
              </a:spcBef>
              <a:buFont typeface="Arial" pitchFamily="34" charset="0"/>
              <a:buChar char="•"/>
            </a:pPr>
            <a:r>
              <a:rPr lang="en-US" sz="2000" b="1" dirty="0">
                <a:latin typeface="+mj-lt"/>
              </a:rPr>
              <a:t>Single photon resolution </a:t>
            </a:r>
            <a:r>
              <a:rPr lang="en-US" sz="2000" dirty="0">
                <a:latin typeface="+mj-lt"/>
              </a:rPr>
              <a:t>in high gain stage</a:t>
            </a:r>
          </a:p>
          <a:p>
            <a:pPr marL="171450" indent="-171450">
              <a:spcBef>
                <a:spcPts val="0"/>
              </a:spcBef>
              <a:buFont typeface="Arial" pitchFamily="34" charset="0"/>
              <a:buChar char="•"/>
            </a:pPr>
            <a:endParaRPr lang="en-US" sz="2000" dirty="0">
              <a:latin typeface="+mj-lt"/>
            </a:endParaRPr>
          </a:p>
          <a:p>
            <a:pPr marL="171450" lvl="0" indent="-171450">
              <a:spcBef>
                <a:spcPts val="0"/>
              </a:spcBef>
              <a:buFont typeface="Arial" pitchFamily="34" charset="0"/>
              <a:buChar char="•"/>
            </a:pPr>
            <a:r>
              <a:rPr lang="en-US" sz="2000" b="1" dirty="0">
                <a:latin typeface="+mj-lt"/>
              </a:rPr>
              <a:t>Dynamic range </a:t>
            </a:r>
            <a:r>
              <a:rPr lang="en-US" sz="2000" dirty="0">
                <a:latin typeface="+mj-lt"/>
              </a:rPr>
              <a:t>up to 10</a:t>
            </a:r>
            <a:r>
              <a:rPr lang="en-US" sz="2000" baseline="30000" dirty="0">
                <a:latin typeface="+mj-lt"/>
              </a:rPr>
              <a:t>4</a:t>
            </a:r>
            <a:r>
              <a:rPr lang="en-US" sz="2000" dirty="0">
                <a:latin typeface="+mj-lt"/>
              </a:rPr>
              <a:t> x 12.4 </a:t>
            </a:r>
            <a:r>
              <a:rPr lang="en-US" sz="2000" dirty="0" err="1">
                <a:latin typeface="+mj-lt"/>
              </a:rPr>
              <a:t>keV</a:t>
            </a:r>
            <a:r>
              <a:rPr lang="en-US" sz="2000" dirty="0">
                <a:latin typeface="+mj-lt"/>
              </a:rPr>
              <a:t> ph. (Linearity &lt;1%)</a:t>
            </a:r>
          </a:p>
          <a:p>
            <a:pPr marL="171450" lvl="0" indent="-171450">
              <a:spcBef>
                <a:spcPts val="0"/>
              </a:spcBef>
              <a:buFont typeface="Arial" pitchFamily="34" charset="0"/>
              <a:buChar char="•"/>
            </a:pPr>
            <a:endParaRPr lang="en-US" sz="2000" dirty="0">
              <a:latin typeface="+mj-lt"/>
            </a:endParaRPr>
          </a:p>
          <a:p>
            <a:pPr marL="171450" indent="-171450">
              <a:spcBef>
                <a:spcPts val="0"/>
              </a:spcBef>
              <a:buFont typeface="Arial" pitchFamily="34" charset="0"/>
              <a:buChar char="•"/>
            </a:pPr>
            <a:r>
              <a:rPr lang="en-US" sz="2000" b="1" dirty="0">
                <a:latin typeface="+mj-lt"/>
              </a:rPr>
              <a:t>Poisson limited</a:t>
            </a:r>
            <a:r>
              <a:rPr lang="en-US" sz="2000" dirty="0">
                <a:latin typeface="+mj-lt"/>
              </a:rPr>
              <a:t> over whole dynamic range</a:t>
            </a:r>
          </a:p>
        </p:txBody>
      </p:sp>
      <p:sp>
        <p:nvSpPr>
          <p:cNvPr id="8" name="Textfeld 64">
            <a:extLst>
              <a:ext uri="{FF2B5EF4-FFF2-40B4-BE49-F238E27FC236}">
                <a16:creationId xmlns:a16="http://schemas.microsoft.com/office/drawing/2014/main" id="{B4B86B1C-7906-E41E-613D-CE3325256493}"/>
              </a:ext>
            </a:extLst>
          </p:cNvPr>
          <p:cNvSpPr txBox="1"/>
          <p:nvPr/>
        </p:nvSpPr>
        <p:spPr>
          <a:xfrm>
            <a:off x="7866278" y="1391618"/>
            <a:ext cx="4244641" cy="1677382"/>
          </a:xfrm>
          <a:prstGeom prst="rect">
            <a:avLst/>
          </a:prstGeom>
          <a:noFill/>
          <a:ln>
            <a:noFill/>
          </a:ln>
        </p:spPr>
        <p:txBody>
          <a:bodyPr wrap="square" rtlCol="0">
            <a:spAutoFit/>
          </a:bodyPr>
          <a:lstStyle/>
          <a:p>
            <a:pPr algn="ctr">
              <a:spcBef>
                <a:spcPts val="0"/>
              </a:spcBef>
            </a:pPr>
            <a:r>
              <a:rPr lang="en-US" sz="2200" dirty="0">
                <a:solidFill>
                  <a:schemeClr val="tx1"/>
                </a:solidFill>
                <a:latin typeface="+mj-lt"/>
              </a:rPr>
              <a:t>Three gain stages</a:t>
            </a:r>
          </a:p>
          <a:p>
            <a:pPr>
              <a:spcBef>
                <a:spcPts val="0"/>
              </a:spcBef>
            </a:pPr>
            <a:endParaRPr lang="en-US" sz="2000" dirty="0">
              <a:solidFill>
                <a:schemeClr val="tx1"/>
              </a:solidFill>
              <a:latin typeface="+mj-lt"/>
            </a:endParaRPr>
          </a:p>
          <a:p>
            <a:pPr>
              <a:spcBef>
                <a:spcPts val="0"/>
              </a:spcBef>
            </a:pPr>
            <a:r>
              <a:rPr lang="en-US" sz="2000" dirty="0">
                <a:solidFill>
                  <a:schemeClr val="tx1"/>
                </a:solidFill>
                <a:latin typeface="+mj-lt"/>
              </a:rPr>
              <a:t>High: </a:t>
            </a:r>
            <a:r>
              <a:rPr lang="en-US" sz="2000" dirty="0">
                <a:solidFill>
                  <a:srgbClr val="FF0000"/>
                </a:solidFill>
                <a:latin typeface="+mj-lt"/>
              </a:rPr>
              <a:t>1 … 80 </a:t>
            </a:r>
            <a:r>
              <a:rPr lang="en-US" sz="2000" dirty="0">
                <a:latin typeface="+mj-lt"/>
              </a:rPr>
              <a:t>x 12.4 keV ph. </a:t>
            </a:r>
            <a:endParaRPr lang="en-US" sz="2000" dirty="0">
              <a:solidFill>
                <a:schemeClr val="tx1"/>
              </a:solidFill>
              <a:latin typeface="+mj-lt"/>
            </a:endParaRPr>
          </a:p>
          <a:p>
            <a:pPr>
              <a:spcBef>
                <a:spcPts val="0"/>
              </a:spcBef>
            </a:pPr>
            <a:r>
              <a:rPr lang="en-US" sz="2000" dirty="0">
                <a:solidFill>
                  <a:schemeClr val="tx1"/>
                </a:solidFill>
                <a:latin typeface="+mj-lt"/>
              </a:rPr>
              <a:t>Medium: </a:t>
            </a:r>
            <a:r>
              <a:rPr lang="en-US" sz="2000" dirty="0">
                <a:solidFill>
                  <a:srgbClr val="00B050"/>
                </a:solidFill>
                <a:latin typeface="+mj-lt"/>
              </a:rPr>
              <a:t>81 … 2000 </a:t>
            </a:r>
            <a:r>
              <a:rPr lang="en-US" sz="2000" dirty="0">
                <a:latin typeface="+mj-lt"/>
              </a:rPr>
              <a:t>x 12.4 keV ph. </a:t>
            </a:r>
            <a:endParaRPr lang="en-US" sz="2000" dirty="0">
              <a:solidFill>
                <a:schemeClr val="tx1"/>
              </a:solidFill>
              <a:latin typeface="+mj-lt"/>
            </a:endParaRPr>
          </a:p>
          <a:p>
            <a:pPr>
              <a:spcBef>
                <a:spcPts val="0"/>
              </a:spcBef>
            </a:pPr>
            <a:r>
              <a:rPr lang="en-US" sz="2000" dirty="0">
                <a:solidFill>
                  <a:schemeClr val="tx1"/>
                </a:solidFill>
                <a:latin typeface="+mj-lt"/>
              </a:rPr>
              <a:t>Low: </a:t>
            </a:r>
            <a:r>
              <a:rPr lang="en-US" sz="2000" dirty="0">
                <a:solidFill>
                  <a:srgbClr val="0070C0"/>
                </a:solidFill>
                <a:latin typeface="+mj-lt"/>
              </a:rPr>
              <a:t>2001 … &lt;10000 </a:t>
            </a:r>
            <a:r>
              <a:rPr lang="en-US" sz="2000" dirty="0">
                <a:latin typeface="+mj-lt"/>
              </a:rPr>
              <a:t>x 12.4 keV ph</a:t>
            </a:r>
            <a:r>
              <a:rPr lang="en-US" dirty="0">
                <a:latin typeface="+mj-lt"/>
              </a:rPr>
              <a:t>.</a:t>
            </a:r>
            <a:endParaRPr lang="en-US" b="1" dirty="0">
              <a:solidFill>
                <a:schemeClr val="tx1"/>
              </a:solidFill>
              <a:latin typeface="+mj-lt"/>
            </a:endParaRPr>
          </a:p>
        </p:txBody>
      </p:sp>
      <p:sp>
        <p:nvSpPr>
          <p:cNvPr id="9" name="Rettangolo con angoli arrotondati 8">
            <a:extLst>
              <a:ext uri="{FF2B5EF4-FFF2-40B4-BE49-F238E27FC236}">
                <a16:creationId xmlns:a16="http://schemas.microsoft.com/office/drawing/2014/main" id="{8AFE860A-889C-BD59-3D72-01DEF4972243}"/>
              </a:ext>
            </a:extLst>
          </p:cNvPr>
          <p:cNvSpPr/>
          <p:nvPr/>
        </p:nvSpPr>
        <p:spPr bwMode="auto">
          <a:xfrm>
            <a:off x="7835919" y="1268999"/>
            <a:ext cx="4244641" cy="216000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0" name="Rettangolo con angoli arrotondati 9">
            <a:extLst>
              <a:ext uri="{FF2B5EF4-FFF2-40B4-BE49-F238E27FC236}">
                <a16:creationId xmlns:a16="http://schemas.microsoft.com/office/drawing/2014/main" id="{FA38C792-9A57-55F2-0E35-0F944DB8451C}"/>
              </a:ext>
            </a:extLst>
          </p:cNvPr>
          <p:cNvSpPr/>
          <p:nvPr/>
        </p:nvSpPr>
        <p:spPr bwMode="auto">
          <a:xfrm>
            <a:off x="7866278" y="3294000"/>
            <a:ext cx="4103722" cy="3330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1" name="Rettangolo con angoli arrotondati 10">
            <a:extLst>
              <a:ext uri="{FF2B5EF4-FFF2-40B4-BE49-F238E27FC236}">
                <a16:creationId xmlns:a16="http://schemas.microsoft.com/office/drawing/2014/main" id="{9305C6BC-BCB5-E414-AF0B-649C48F9BA18}"/>
              </a:ext>
            </a:extLst>
          </p:cNvPr>
          <p:cNvSpPr/>
          <p:nvPr/>
        </p:nvSpPr>
        <p:spPr bwMode="auto">
          <a:xfrm>
            <a:off x="7835918" y="3294000"/>
            <a:ext cx="4244641" cy="3274321"/>
          </a:xfrm>
          <a:prstGeom prst="roundRect">
            <a:avLst>
              <a:gd name="adj" fmla="val 8011"/>
            </a:avLst>
          </a:prstGeom>
          <a:noFill/>
          <a:ln w="57150" cap="flat" cmpd="sng" algn="ctr">
            <a:solidFill>
              <a:schemeClr val="accent4">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2" name="Segnaposto numero diapositiva 3">
            <a:extLst>
              <a:ext uri="{FF2B5EF4-FFF2-40B4-BE49-F238E27FC236}">
                <a16:creationId xmlns:a16="http://schemas.microsoft.com/office/drawing/2014/main" id="{DAE6F597-7F70-5735-456E-4793BE5CA514}"/>
              </a:ext>
            </a:extLst>
          </p:cNvPr>
          <p:cNvSpPr txBox="1">
            <a:spLocks/>
          </p:cNvSpPr>
          <p:nvPr/>
        </p:nvSpPr>
        <p:spPr>
          <a:xfrm>
            <a:off x="10914680" y="6624000"/>
            <a:ext cx="765757" cy="196851"/>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1100" kern="1200" smtClean="0">
                <a:solidFill>
                  <a:schemeClr val="tx1"/>
                </a:solidFill>
                <a:latin typeface="+mn-lt"/>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a:lstStyle>
          <a:p>
            <a:pPr algn="r">
              <a:defRPr/>
            </a:pPr>
            <a:r>
              <a:rPr lang="de-DE"/>
              <a:t>Page </a:t>
            </a:r>
            <a:fld id="{EBC07571-3134-BB4B-B83F-1A9FE18D34F3}" type="slidenum">
              <a:rPr lang="de-DE" smtClean="0"/>
              <a:pPr algn="r">
                <a:defRPr/>
              </a:pPr>
              <a:t>49</a:t>
            </a:fld>
            <a:endParaRPr lang="de-DE" dirty="0"/>
          </a:p>
        </p:txBody>
      </p:sp>
    </p:spTree>
    <p:extLst>
      <p:ext uri="{BB962C8B-B14F-4D97-AF65-F5344CB8AC3E}">
        <p14:creationId xmlns:p14="http://schemas.microsoft.com/office/powerpoint/2010/main" val="774278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B7A04A0-B966-4D30-A692-5F51F74EB99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a:t>
            </a:fld>
            <a:endParaRPr lang="de-DE" dirty="0"/>
          </a:p>
        </p:txBody>
      </p:sp>
      <p:sp>
        <p:nvSpPr>
          <p:cNvPr id="7" name="Titolo 6">
            <a:extLst>
              <a:ext uri="{FF2B5EF4-FFF2-40B4-BE49-F238E27FC236}">
                <a16:creationId xmlns:a16="http://schemas.microsoft.com/office/drawing/2014/main" id="{5A82D19D-FF49-49F2-9C2F-568F6881381E}"/>
              </a:ext>
            </a:extLst>
          </p:cNvPr>
          <p:cNvSpPr>
            <a:spLocks noGrp="1"/>
          </p:cNvSpPr>
          <p:nvPr>
            <p:ph type="title"/>
          </p:nvPr>
        </p:nvSpPr>
        <p:spPr/>
        <p:txBody>
          <a:bodyPr/>
          <a:lstStyle/>
          <a:p>
            <a:r>
              <a:rPr lang="en-US" dirty="0"/>
              <a:t>Usage of light</a:t>
            </a:r>
            <a:endParaRPr lang="it-CH" dirty="0"/>
          </a:p>
        </p:txBody>
      </p:sp>
      <p:grpSp>
        <p:nvGrpSpPr>
          <p:cNvPr id="2" name="Gruppo 1">
            <a:extLst>
              <a:ext uri="{FF2B5EF4-FFF2-40B4-BE49-F238E27FC236}">
                <a16:creationId xmlns:a16="http://schemas.microsoft.com/office/drawing/2014/main" id="{51293496-00D6-7848-02A1-311E5B893493}"/>
              </a:ext>
            </a:extLst>
          </p:cNvPr>
          <p:cNvGrpSpPr/>
          <p:nvPr/>
        </p:nvGrpSpPr>
        <p:grpSpPr>
          <a:xfrm>
            <a:off x="3290919" y="2280612"/>
            <a:ext cx="6480000" cy="4577388"/>
            <a:chOff x="3290919" y="2280612"/>
            <a:chExt cx="6480000" cy="4577388"/>
          </a:xfrm>
        </p:grpSpPr>
        <p:pic>
          <p:nvPicPr>
            <p:cNvPr id="8" name="Immagine 7">
              <a:extLst>
                <a:ext uri="{FF2B5EF4-FFF2-40B4-BE49-F238E27FC236}">
                  <a16:creationId xmlns:a16="http://schemas.microsoft.com/office/drawing/2014/main" id="{BDCFF034-AF6D-4F81-ABFD-C114789B204A}"/>
                </a:ext>
              </a:extLst>
            </p:cNvPr>
            <p:cNvPicPr>
              <a:picLocks noChangeAspect="1"/>
            </p:cNvPicPr>
            <p:nvPr/>
          </p:nvPicPr>
          <p:blipFill>
            <a:blip r:embed="rId3"/>
            <a:stretch>
              <a:fillRect/>
            </a:stretch>
          </p:blipFill>
          <p:spPr>
            <a:xfrm>
              <a:off x="3290919" y="2280612"/>
              <a:ext cx="6480000" cy="4323823"/>
            </a:xfrm>
            <a:prstGeom prst="rect">
              <a:avLst/>
            </a:prstGeom>
          </p:spPr>
        </p:pic>
        <p:sp>
          <p:nvSpPr>
            <p:cNvPr id="10" name="CasellaDiTesto 9">
              <a:extLst>
                <a:ext uri="{FF2B5EF4-FFF2-40B4-BE49-F238E27FC236}">
                  <a16:creationId xmlns:a16="http://schemas.microsoft.com/office/drawing/2014/main" id="{DCB33ECA-0BB0-48B8-AF8D-90213A16944E}"/>
                </a:ext>
              </a:extLst>
            </p:cNvPr>
            <p:cNvSpPr txBox="1"/>
            <p:nvPr/>
          </p:nvSpPr>
          <p:spPr>
            <a:xfrm>
              <a:off x="3290919" y="6604435"/>
              <a:ext cx="6480000" cy="253565"/>
            </a:xfrm>
            <a:prstGeom prst="rect">
              <a:avLst/>
            </a:prstGeom>
            <a:noFill/>
          </p:spPr>
          <p:txBody>
            <a:bodyPr wrap="square">
              <a:spAutoFit/>
            </a:bodyPr>
            <a:lstStyle/>
            <a:p>
              <a:r>
                <a:rPr lang="it-CH" sz="1050" dirty="0"/>
                <a:t>Image credits: </a:t>
              </a:r>
              <a:r>
                <a:rPr lang="it-CH" sz="1050" dirty="0" err="1"/>
                <a:t>Delcreations</a:t>
              </a:r>
              <a:r>
                <a:rPr lang="it-CH" sz="1050" dirty="0"/>
                <a:t>, 123RF Ltd</a:t>
              </a:r>
            </a:p>
          </p:txBody>
        </p:sp>
      </p:grpSp>
      <p:sp>
        <p:nvSpPr>
          <p:cNvPr id="13" name="CasellaDiTesto 12">
            <a:extLst>
              <a:ext uri="{FF2B5EF4-FFF2-40B4-BE49-F238E27FC236}">
                <a16:creationId xmlns:a16="http://schemas.microsoft.com/office/drawing/2014/main" id="{AB382857-8445-4082-84D2-4010F9D0E822}"/>
              </a:ext>
            </a:extLst>
          </p:cNvPr>
          <p:cNvSpPr txBox="1"/>
          <p:nvPr/>
        </p:nvSpPr>
        <p:spPr>
          <a:xfrm>
            <a:off x="3290919" y="1584000"/>
            <a:ext cx="6480000" cy="508500"/>
          </a:xfrm>
          <a:prstGeom prst="rect">
            <a:avLst/>
          </a:prstGeom>
          <a:noFill/>
        </p:spPr>
        <p:txBody>
          <a:bodyPr wrap="square" lIns="0" tIns="0" rIns="0" bIns="0" rtlCol="0" anchor="t">
            <a:noAutofit/>
          </a:bodyPr>
          <a:lstStyle/>
          <a:p>
            <a:pPr marL="342900" indent="-228600" algn="ctr">
              <a:lnSpc>
                <a:spcPct val="110000"/>
              </a:lnSpc>
              <a:spcBef>
                <a:spcPts val="0"/>
              </a:spcBef>
            </a:pPr>
            <a:r>
              <a:rPr lang="en-US" sz="3600" kern="1000" spc="30" dirty="0">
                <a:latin typeface="+mj-lt"/>
                <a:cs typeface="Franklin Gothic Book"/>
              </a:rPr>
              <a:t>VISION</a:t>
            </a:r>
            <a:endParaRPr lang="it-CH" sz="3600" kern="1000" spc="30" dirty="0">
              <a:latin typeface="+mj-lt"/>
              <a:cs typeface="Franklin Gothic Book"/>
            </a:endParaRPr>
          </a:p>
        </p:txBody>
      </p:sp>
      <p:sp>
        <p:nvSpPr>
          <p:cNvPr id="9" name="Rettangolo 8">
            <a:extLst>
              <a:ext uri="{FF2B5EF4-FFF2-40B4-BE49-F238E27FC236}">
                <a16:creationId xmlns:a16="http://schemas.microsoft.com/office/drawing/2014/main" id="{2E445829-BF19-4268-8EFB-E2654AC8A961}"/>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8480544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2119" y="1269000"/>
            <a:ext cx="10828800" cy="1225290"/>
          </a:xfrm>
          <a:custGeom>
            <a:avLst/>
            <a:gdLst>
              <a:gd name="connsiteX0" fmla="*/ 0 w 10828800"/>
              <a:gd name="connsiteY0" fmla="*/ 0 h 1225290"/>
              <a:gd name="connsiteX1" fmla="*/ 461649 w 10828800"/>
              <a:gd name="connsiteY1" fmla="*/ 0 h 1225290"/>
              <a:gd name="connsiteX2" fmla="*/ 706722 w 10828800"/>
              <a:gd name="connsiteY2" fmla="*/ 0 h 1225290"/>
              <a:gd name="connsiteX3" fmla="*/ 1493235 w 10828800"/>
              <a:gd name="connsiteY3" fmla="*/ 0 h 1225290"/>
              <a:gd name="connsiteX4" fmla="*/ 1954883 w 10828800"/>
              <a:gd name="connsiteY4" fmla="*/ 0 h 1225290"/>
              <a:gd name="connsiteX5" fmla="*/ 2416532 w 10828800"/>
              <a:gd name="connsiteY5" fmla="*/ 0 h 1225290"/>
              <a:gd name="connsiteX6" fmla="*/ 3203045 w 10828800"/>
              <a:gd name="connsiteY6" fmla="*/ 0 h 1225290"/>
              <a:gd name="connsiteX7" fmla="*/ 3556406 w 10828800"/>
              <a:gd name="connsiteY7" fmla="*/ 0 h 1225290"/>
              <a:gd name="connsiteX8" fmla="*/ 4342919 w 10828800"/>
              <a:gd name="connsiteY8" fmla="*/ 0 h 1225290"/>
              <a:gd name="connsiteX9" fmla="*/ 5129432 w 10828800"/>
              <a:gd name="connsiteY9" fmla="*/ 0 h 1225290"/>
              <a:gd name="connsiteX10" fmla="*/ 5699368 w 10828800"/>
              <a:gd name="connsiteY10" fmla="*/ 0 h 1225290"/>
              <a:gd name="connsiteX11" fmla="*/ 6485881 w 10828800"/>
              <a:gd name="connsiteY11" fmla="*/ 0 h 1225290"/>
              <a:gd name="connsiteX12" fmla="*/ 6947530 w 10828800"/>
              <a:gd name="connsiteY12" fmla="*/ 0 h 1225290"/>
              <a:gd name="connsiteX13" fmla="*/ 7409179 w 10828800"/>
              <a:gd name="connsiteY13" fmla="*/ 0 h 1225290"/>
              <a:gd name="connsiteX14" fmla="*/ 8087404 w 10828800"/>
              <a:gd name="connsiteY14" fmla="*/ 0 h 1225290"/>
              <a:gd name="connsiteX15" fmla="*/ 8549053 w 10828800"/>
              <a:gd name="connsiteY15" fmla="*/ 0 h 1225290"/>
              <a:gd name="connsiteX16" fmla="*/ 9335565 w 10828800"/>
              <a:gd name="connsiteY16" fmla="*/ 0 h 1225290"/>
              <a:gd name="connsiteX17" fmla="*/ 10122078 w 10828800"/>
              <a:gd name="connsiteY17" fmla="*/ 0 h 1225290"/>
              <a:gd name="connsiteX18" fmla="*/ 10828800 w 10828800"/>
              <a:gd name="connsiteY18" fmla="*/ 0 h 1225290"/>
              <a:gd name="connsiteX19" fmla="*/ 10828800 w 10828800"/>
              <a:gd name="connsiteY19" fmla="*/ 396177 h 1225290"/>
              <a:gd name="connsiteX20" fmla="*/ 10828800 w 10828800"/>
              <a:gd name="connsiteY20" fmla="*/ 767848 h 1225290"/>
              <a:gd name="connsiteX21" fmla="*/ 10828800 w 10828800"/>
              <a:gd name="connsiteY21" fmla="*/ 1225290 h 1225290"/>
              <a:gd name="connsiteX22" fmla="*/ 10150575 w 10828800"/>
              <a:gd name="connsiteY22" fmla="*/ 1225290 h 1225290"/>
              <a:gd name="connsiteX23" fmla="*/ 9797214 w 10828800"/>
              <a:gd name="connsiteY23" fmla="*/ 1225290 h 1225290"/>
              <a:gd name="connsiteX24" fmla="*/ 9227277 w 10828800"/>
              <a:gd name="connsiteY24" fmla="*/ 1225290 h 1225290"/>
              <a:gd name="connsiteX25" fmla="*/ 8982205 w 10828800"/>
              <a:gd name="connsiteY25" fmla="*/ 1225290 h 1225290"/>
              <a:gd name="connsiteX26" fmla="*/ 8737132 w 10828800"/>
              <a:gd name="connsiteY26" fmla="*/ 1225290 h 1225290"/>
              <a:gd name="connsiteX27" fmla="*/ 8167195 w 10828800"/>
              <a:gd name="connsiteY27" fmla="*/ 1225290 h 1225290"/>
              <a:gd name="connsiteX28" fmla="*/ 7813834 w 10828800"/>
              <a:gd name="connsiteY28" fmla="*/ 1225290 h 1225290"/>
              <a:gd name="connsiteX29" fmla="*/ 7135609 w 10828800"/>
              <a:gd name="connsiteY29" fmla="*/ 1225290 h 1225290"/>
              <a:gd name="connsiteX30" fmla="*/ 6782248 w 10828800"/>
              <a:gd name="connsiteY30" fmla="*/ 1225290 h 1225290"/>
              <a:gd name="connsiteX31" fmla="*/ 6104024 w 10828800"/>
              <a:gd name="connsiteY31" fmla="*/ 1225290 h 1225290"/>
              <a:gd name="connsiteX32" fmla="*/ 5858951 w 10828800"/>
              <a:gd name="connsiteY32" fmla="*/ 1225290 h 1225290"/>
              <a:gd name="connsiteX33" fmla="*/ 5180726 w 10828800"/>
              <a:gd name="connsiteY33" fmla="*/ 1225290 h 1225290"/>
              <a:gd name="connsiteX34" fmla="*/ 4827365 w 10828800"/>
              <a:gd name="connsiteY34" fmla="*/ 1225290 h 1225290"/>
              <a:gd name="connsiteX35" fmla="*/ 4582292 w 10828800"/>
              <a:gd name="connsiteY35" fmla="*/ 1225290 h 1225290"/>
              <a:gd name="connsiteX36" fmla="*/ 4228931 w 10828800"/>
              <a:gd name="connsiteY36" fmla="*/ 1225290 h 1225290"/>
              <a:gd name="connsiteX37" fmla="*/ 3550707 w 10828800"/>
              <a:gd name="connsiteY37" fmla="*/ 1225290 h 1225290"/>
              <a:gd name="connsiteX38" fmla="*/ 3197346 w 10828800"/>
              <a:gd name="connsiteY38" fmla="*/ 1225290 h 1225290"/>
              <a:gd name="connsiteX39" fmla="*/ 2952273 w 10828800"/>
              <a:gd name="connsiteY39" fmla="*/ 1225290 h 1225290"/>
              <a:gd name="connsiteX40" fmla="*/ 2598912 w 10828800"/>
              <a:gd name="connsiteY40" fmla="*/ 1225290 h 1225290"/>
              <a:gd name="connsiteX41" fmla="*/ 2137263 w 10828800"/>
              <a:gd name="connsiteY41" fmla="*/ 1225290 h 1225290"/>
              <a:gd name="connsiteX42" fmla="*/ 1567326 w 10828800"/>
              <a:gd name="connsiteY42" fmla="*/ 1225290 h 1225290"/>
              <a:gd name="connsiteX43" fmla="*/ 1213965 w 10828800"/>
              <a:gd name="connsiteY43" fmla="*/ 1225290 h 1225290"/>
              <a:gd name="connsiteX44" fmla="*/ 0 w 10828800"/>
              <a:gd name="connsiteY44" fmla="*/ 1225290 h 1225290"/>
              <a:gd name="connsiteX45" fmla="*/ 0 w 10828800"/>
              <a:gd name="connsiteY45" fmla="*/ 816860 h 1225290"/>
              <a:gd name="connsiteX46" fmla="*/ 0 w 10828800"/>
              <a:gd name="connsiteY46" fmla="*/ 408430 h 1225290"/>
              <a:gd name="connsiteX47" fmla="*/ 0 w 10828800"/>
              <a:gd name="connsiteY47" fmla="*/ 0 h 1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8800" h="1225290" extrusionOk="0">
                <a:moveTo>
                  <a:pt x="0" y="0"/>
                </a:moveTo>
                <a:cubicBezTo>
                  <a:pt x="133213" y="-32617"/>
                  <a:pt x="254582" y="19564"/>
                  <a:pt x="461649" y="0"/>
                </a:cubicBezTo>
                <a:cubicBezTo>
                  <a:pt x="668716" y="-19564"/>
                  <a:pt x="628277" y="9021"/>
                  <a:pt x="706722" y="0"/>
                </a:cubicBezTo>
                <a:cubicBezTo>
                  <a:pt x="785167" y="-9021"/>
                  <a:pt x="1175942" y="55708"/>
                  <a:pt x="1493235" y="0"/>
                </a:cubicBezTo>
                <a:cubicBezTo>
                  <a:pt x="1810528" y="-55708"/>
                  <a:pt x="1763744" y="53443"/>
                  <a:pt x="1954883" y="0"/>
                </a:cubicBezTo>
                <a:cubicBezTo>
                  <a:pt x="2146022" y="-53443"/>
                  <a:pt x="2295936" y="37812"/>
                  <a:pt x="2416532" y="0"/>
                </a:cubicBezTo>
                <a:cubicBezTo>
                  <a:pt x="2537128" y="-37812"/>
                  <a:pt x="2966675" y="27963"/>
                  <a:pt x="3203045" y="0"/>
                </a:cubicBezTo>
                <a:cubicBezTo>
                  <a:pt x="3439415" y="-27963"/>
                  <a:pt x="3436670" y="24894"/>
                  <a:pt x="3556406" y="0"/>
                </a:cubicBezTo>
                <a:cubicBezTo>
                  <a:pt x="3676142" y="-24894"/>
                  <a:pt x="4034973" y="91896"/>
                  <a:pt x="4342919" y="0"/>
                </a:cubicBezTo>
                <a:cubicBezTo>
                  <a:pt x="4650865" y="-91896"/>
                  <a:pt x="4833153" y="27865"/>
                  <a:pt x="5129432" y="0"/>
                </a:cubicBezTo>
                <a:cubicBezTo>
                  <a:pt x="5425711" y="-27865"/>
                  <a:pt x="5489512" y="66261"/>
                  <a:pt x="5699368" y="0"/>
                </a:cubicBezTo>
                <a:cubicBezTo>
                  <a:pt x="5909224" y="-66261"/>
                  <a:pt x="6327296" y="41075"/>
                  <a:pt x="6485881" y="0"/>
                </a:cubicBezTo>
                <a:cubicBezTo>
                  <a:pt x="6644466" y="-41075"/>
                  <a:pt x="6717648" y="7525"/>
                  <a:pt x="6947530" y="0"/>
                </a:cubicBezTo>
                <a:cubicBezTo>
                  <a:pt x="7177412" y="-7525"/>
                  <a:pt x="7266731" y="45660"/>
                  <a:pt x="7409179" y="0"/>
                </a:cubicBezTo>
                <a:cubicBezTo>
                  <a:pt x="7551627" y="-45660"/>
                  <a:pt x="7910258" y="77685"/>
                  <a:pt x="8087404" y="0"/>
                </a:cubicBezTo>
                <a:cubicBezTo>
                  <a:pt x="8264551" y="-77685"/>
                  <a:pt x="8443245" y="32848"/>
                  <a:pt x="8549053" y="0"/>
                </a:cubicBezTo>
                <a:cubicBezTo>
                  <a:pt x="8654861" y="-32848"/>
                  <a:pt x="9168884" y="67475"/>
                  <a:pt x="9335565" y="0"/>
                </a:cubicBezTo>
                <a:cubicBezTo>
                  <a:pt x="9502246" y="-67475"/>
                  <a:pt x="9860358" y="52022"/>
                  <a:pt x="10122078" y="0"/>
                </a:cubicBezTo>
                <a:cubicBezTo>
                  <a:pt x="10383798" y="-52022"/>
                  <a:pt x="10652454" y="57170"/>
                  <a:pt x="10828800" y="0"/>
                </a:cubicBezTo>
                <a:cubicBezTo>
                  <a:pt x="10846733" y="81811"/>
                  <a:pt x="10827232" y="238750"/>
                  <a:pt x="10828800" y="396177"/>
                </a:cubicBezTo>
                <a:cubicBezTo>
                  <a:pt x="10830368" y="553604"/>
                  <a:pt x="10806490" y="628434"/>
                  <a:pt x="10828800" y="767848"/>
                </a:cubicBezTo>
                <a:cubicBezTo>
                  <a:pt x="10851110" y="907262"/>
                  <a:pt x="10793631" y="1019280"/>
                  <a:pt x="10828800" y="1225290"/>
                </a:cubicBezTo>
                <a:cubicBezTo>
                  <a:pt x="10522042" y="1284294"/>
                  <a:pt x="10323870" y="1151014"/>
                  <a:pt x="10150575" y="1225290"/>
                </a:cubicBezTo>
                <a:cubicBezTo>
                  <a:pt x="9977280" y="1299566"/>
                  <a:pt x="9869421" y="1216936"/>
                  <a:pt x="9797214" y="1225290"/>
                </a:cubicBezTo>
                <a:cubicBezTo>
                  <a:pt x="9725007" y="1233644"/>
                  <a:pt x="9460469" y="1167131"/>
                  <a:pt x="9227277" y="1225290"/>
                </a:cubicBezTo>
                <a:cubicBezTo>
                  <a:pt x="8994085" y="1283449"/>
                  <a:pt x="9077272" y="1208869"/>
                  <a:pt x="8982205" y="1225290"/>
                </a:cubicBezTo>
                <a:cubicBezTo>
                  <a:pt x="8887138" y="1241711"/>
                  <a:pt x="8797224" y="1198843"/>
                  <a:pt x="8737132" y="1225290"/>
                </a:cubicBezTo>
                <a:cubicBezTo>
                  <a:pt x="8677040" y="1251737"/>
                  <a:pt x="8440532" y="1163746"/>
                  <a:pt x="8167195" y="1225290"/>
                </a:cubicBezTo>
                <a:cubicBezTo>
                  <a:pt x="7893858" y="1286834"/>
                  <a:pt x="7955563" y="1203587"/>
                  <a:pt x="7813834" y="1225290"/>
                </a:cubicBezTo>
                <a:cubicBezTo>
                  <a:pt x="7672105" y="1246993"/>
                  <a:pt x="7431008" y="1192933"/>
                  <a:pt x="7135609" y="1225290"/>
                </a:cubicBezTo>
                <a:cubicBezTo>
                  <a:pt x="6840211" y="1257647"/>
                  <a:pt x="6918526" y="1204801"/>
                  <a:pt x="6782248" y="1225290"/>
                </a:cubicBezTo>
                <a:cubicBezTo>
                  <a:pt x="6645970" y="1245779"/>
                  <a:pt x="6260001" y="1151891"/>
                  <a:pt x="6104024" y="1225290"/>
                </a:cubicBezTo>
                <a:cubicBezTo>
                  <a:pt x="5948047" y="1298689"/>
                  <a:pt x="5977378" y="1204792"/>
                  <a:pt x="5858951" y="1225290"/>
                </a:cubicBezTo>
                <a:cubicBezTo>
                  <a:pt x="5740524" y="1245788"/>
                  <a:pt x="5463372" y="1206608"/>
                  <a:pt x="5180726" y="1225290"/>
                </a:cubicBezTo>
                <a:cubicBezTo>
                  <a:pt x="4898080" y="1243972"/>
                  <a:pt x="4957972" y="1202190"/>
                  <a:pt x="4827365" y="1225290"/>
                </a:cubicBezTo>
                <a:cubicBezTo>
                  <a:pt x="4696758" y="1248390"/>
                  <a:pt x="4661545" y="1202855"/>
                  <a:pt x="4582292" y="1225290"/>
                </a:cubicBezTo>
                <a:cubicBezTo>
                  <a:pt x="4503039" y="1247725"/>
                  <a:pt x="4384679" y="1210071"/>
                  <a:pt x="4228931" y="1225290"/>
                </a:cubicBezTo>
                <a:cubicBezTo>
                  <a:pt x="4073183" y="1240509"/>
                  <a:pt x="3817622" y="1196564"/>
                  <a:pt x="3550707" y="1225290"/>
                </a:cubicBezTo>
                <a:cubicBezTo>
                  <a:pt x="3283792" y="1254016"/>
                  <a:pt x="3348468" y="1223560"/>
                  <a:pt x="3197346" y="1225290"/>
                </a:cubicBezTo>
                <a:cubicBezTo>
                  <a:pt x="3046224" y="1227020"/>
                  <a:pt x="3050861" y="1196871"/>
                  <a:pt x="2952273" y="1225290"/>
                </a:cubicBezTo>
                <a:cubicBezTo>
                  <a:pt x="2853685" y="1253709"/>
                  <a:pt x="2678653" y="1186113"/>
                  <a:pt x="2598912" y="1225290"/>
                </a:cubicBezTo>
                <a:cubicBezTo>
                  <a:pt x="2519171" y="1264467"/>
                  <a:pt x="2310094" y="1197686"/>
                  <a:pt x="2137263" y="1225290"/>
                </a:cubicBezTo>
                <a:cubicBezTo>
                  <a:pt x="1964432" y="1252894"/>
                  <a:pt x="1815456" y="1189475"/>
                  <a:pt x="1567326" y="1225290"/>
                </a:cubicBezTo>
                <a:cubicBezTo>
                  <a:pt x="1319196" y="1261105"/>
                  <a:pt x="1360634" y="1204259"/>
                  <a:pt x="1213965" y="1225290"/>
                </a:cubicBezTo>
                <a:cubicBezTo>
                  <a:pt x="1067296" y="1246321"/>
                  <a:pt x="480067" y="1209852"/>
                  <a:pt x="0" y="1225290"/>
                </a:cubicBezTo>
                <a:cubicBezTo>
                  <a:pt x="-39352" y="1032671"/>
                  <a:pt x="25783" y="926384"/>
                  <a:pt x="0" y="816860"/>
                </a:cubicBezTo>
                <a:cubicBezTo>
                  <a:pt x="-25783" y="707336"/>
                  <a:pt x="37641" y="513025"/>
                  <a:pt x="0" y="408430"/>
                </a:cubicBezTo>
                <a:cubicBezTo>
                  <a:pt x="-37641" y="303835"/>
                  <a:pt x="44220" y="155577"/>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514350" indent="-514350">
              <a:buFont typeface="+mj-lt"/>
              <a:buAutoNum type="arabicPeriod"/>
              <a:defRPr/>
            </a:pPr>
            <a:r>
              <a:rPr lang="en-US" sz="2800" b="1" dirty="0">
                <a:solidFill>
                  <a:prstClr val="white"/>
                </a:solidFill>
                <a:latin typeface="Comic Sans MS" panose="030F0702030302020204" pitchFamily="66" charset="0"/>
              </a:rPr>
              <a:t>The </a:t>
            </a:r>
            <a:r>
              <a:rPr lang="en-US" sz="2800" b="1" dirty="0">
                <a:solidFill>
                  <a:srgbClr val="00B050"/>
                </a:solidFill>
                <a:latin typeface="Comic Sans MS" panose="030F0702030302020204" pitchFamily="66" charset="0"/>
              </a:rPr>
              <a:t>MINIMUM</a:t>
            </a:r>
            <a:r>
              <a:rPr lang="en-US" sz="2800" b="1" dirty="0">
                <a:solidFill>
                  <a:prstClr val="white"/>
                </a:solidFill>
                <a:latin typeface="Comic Sans MS" panose="030F0702030302020204" pitchFamily="66" charset="0"/>
              </a:rPr>
              <a:t> signal (</a:t>
            </a:r>
            <a:r>
              <a:rPr lang="en-US" sz="2800" b="1" u="sng" dirty="0">
                <a:solidFill>
                  <a:prstClr val="white"/>
                </a:solidFill>
                <a:latin typeface="Comic Sans MS" panose="030F0702030302020204" pitchFamily="66" charset="0"/>
              </a:rPr>
              <a:t>charge</a:t>
            </a:r>
            <a:r>
              <a:rPr lang="en-US" sz="2800" b="1" dirty="0">
                <a:solidFill>
                  <a:prstClr val="white"/>
                </a:solidFill>
                <a:latin typeface="Comic Sans MS" panose="030F0702030302020204" pitchFamily="66" charset="0"/>
              </a:rPr>
              <a:t>) that we can detect is limited by the </a:t>
            </a:r>
            <a:r>
              <a:rPr lang="en-US" sz="2800" b="1" dirty="0">
                <a:solidFill>
                  <a:srgbClr val="00B050"/>
                </a:solidFill>
                <a:latin typeface="Comic Sans MS" panose="030F0702030302020204" pitchFamily="66" charset="0"/>
              </a:rPr>
              <a:t>NOISE</a:t>
            </a:r>
            <a:endParaRPr lang="de-CH" sz="2800" b="1" dirty="0">
              <a:solidFill>
                <a:srgbClr val="00B050"/>
              </a:solidFill>
              <a:latin typeface="Comic Sans MS" panose="030F0702030302020204" pitchFamily="66" charset="0"/>
            </a:endParaRPr>
          </a:p>
        </p:txBody>
      </p:sp>
      <p:sp>
        <p:nvSpPr>
          <p:cNvPr id="6" name="TextBox 5"/>
          <p:cNvSpPr txBox="1"/>
          <p:nvPr/>
        </p:nvSpPr>
        <p:spPr>
          <a:xfrm>
            <a:off x="742119" y="2653710"/>
            <a:ext cx="10811627" cy="1225290"/>
          </a:xfrm>
          <a:custGeom>
            <a:avLst/>
            <a:gdLst>
              <a:gd name="connsiteX0" fmla="*/ 0 w 10811627"/>
              <a:gd name="connsiteY0" fmla="*/ 0 h 1225290"/>
              <a:gd name="connsiteX1" fmla="*/ 460917 w 10811627"/>
              <a:gd name="connsiteY1" fmla="*/ 0 h 1225290"/>
              <a:gd name="connsiteX2" fmla="*/ 705601 w 10811627"/>
              <a:gd name="connsiteY2" fmla="*/ 0 h 1225290"/>
              <a:gd name="connsiteX3" fmla="*/ 1490866 w 10811627"/>
              <a:gd name="connsiteY3" fmla="*/ 0 h 1225290"/>
              <a:gd name="connsiteX4" fmla="*/ 1951783 w 10811627"/>
              <a:gd name="connsiteY4" fmla="*/ 0 h 1225290"/>
              <a:gd name="connsiteX5" fmla="*/ 2412700 w 10811627"/>
              <a:gd name="connsiteY5" fmla="*/ 0 h 1225290"/>
              <a:gd name="connsiteX6" fmla="*/ 3197965 w 10811627"/>
              <a:gd name="connsiteY6" fmla="*/ 0 h 1225290"/>
              <a:gd name="connsiteX7" fmla="*/ 3550766 w 10811627"/>
              <a:gd name="connsiteY7" fmla="*/ 0 h 1225290"/>
              <a:gd name="connsiteX8" fmla="*/ 4336031 w 10811627"/>
              <a:gd name="connsiteY8" fmla="*/ 0 h 1225290"/>
              <a:gd name="connsiteX9" fmla="*/ 5121297 w 10811627"/>
              <a:gd name="connsiteY9" fmla="*/ 0 h 1225290"/>
              <a:gd name="connsiteX10" fmla="*/ 5690330 w 10811627"/>
              <a:gd name="connsiteY10" fmla="*/ 0 h 1225290"/>
              <a:gd name="connsiteX11" fmla="*/ 6475596 w 10811627"/>
              <a:gd name="connsiteY11" fmla="*/ 0 h 1225290"/>
              <a:gd name="connsiteX12" fmla="*/ 6936512 w 10811627"/>
              <a:gd name="connsiteY12" fmla="*/ 0 h 1225290"/>
              <a:gd name="connsiteX13" fmla="*/ 7397429 w 10811627"/>
              <a:gd name="connsiteY13" fmla="*/ 0 h 1225290"/>
              <a:gd name="connsiteX14" fmla="*/ 8074578 w 10811627"/>
              <a:gd name="connsiteY14" fmla="*/ 0 h 1225290"/>
              <a:gd name="connsiteX15" fmla="*/ 8535495 w 10811627"/>
              <a:gd name="connsiteY15" fmla="*/ 0 h 1225290"/>
              <a:gd name="connsiteX16" fmla="*/ 9320761 w 10811627"/>
              <a:gd name="connsiteY16" fmla="*/ 0 h 1225290"/>
              <a:gd name="connsiteX17" fmla="*/ 10106026 w 10811627"/>
              <a:gd name="connsiteY17" fmla="*/ 0 h 1225290"/>
              <a:gd name="connsiteX18" fmla="*/ 10811627 w 10811627"/>
              <a:gd name="connsiteY18" fmla="*/ 0 h 1225290"/>
              <a:gd name="connsiteX19" fmla="*/ 10811627 w 10811627"/>
              <a:gd name="connsiteY19" fmla="*/ 396177 h 1225290"/>
              <a:gd name="connsiteX20" fmla="*/ 10811627 w 10811627"/>
              <a:gd name="connsiteY20" fmla="*/ 767848 h 1225290"/>
              <a:gd name="connsiteX21" fmla="*/ 10811627 w 10811627"/>
              <a:gd name="connsiteY21" fmla="*/ 1225290 h 1225290"/>
              <a:gd name="connsiteX22" fmla="*/ 10134478 w 10811627"/>
              <a:gd name="connsiteY22" fmla="*/ 1225290 h 1225290"/>
              <a:gd name="connsiteX23" fmla="*/ 9781677 w 10811627"/>
              <a:gd name="connsiteY23" fmla="*/ 1225290 h 1225290"/>
              <a:gd name="connsiteX24" fmla="*/ 9212644 w 10811627"/>
              <a:gd name="connsiteY24" fmla="*/ 1225290 h 1225290"/>
              <a:gd name="connsiteX25" fmla="*/ 8967960 w 10811627"/>
              <a:gd name="connsiteY25" fmla="*/ 1225290 h 1225290"/>
              <a:gd name="connsiteX26" fmla="*/ 8723276 w 10811627"/>
              <a:gd name="connsiteY26" fmla="*/ 1225290 h 1225290"/>
              <a:gd name="connsiteX27" fmla="*/ 8154243 w 10811627"/>
              <a:gd name="connsiteY27" fmla="*/ 1225290 h 1225290"/>
              <a:gd name="connsiteX28" fmla="*/ 7801442 w 10811627"/>
              <a:gd name="connsiteY28" fmla="*/ 1225290 h 1225290"/>
              <a:gd name="connsiteX29" fmla="*/ 7124293 w 10811627"/>
              <a:gd name="connsiteY29" fmla="*/ 1225290 h 1225290"/>
              <a:gd name="connsiteX30" fmla="*/ 6771493 w 10811627"/>
              <a:gd name="connsiteY30" fmla="*/ 1225290 h 1225290"/>
              <a:gd name="connsiteX31" fmla="*/ 6094343 w 10811627"/>
              <a:gd name="connsiteY31" fmla="*/ 1225290 h 1225290"/>
              <a:gd name="connsiteX32" fmla="*/ 5849659 w 10811627"/>
              <a:gd name="connsiteY32" fmla="*/ 1225290 h 1225290"/>
              <a:gd name="connsiteX33" fmla="*/ 5172510 w 10811627"/>
              <a:gd name="connsiteY33" fmla="*/ 1225290 h 1225290"/>
              <a:gd name="connsiteX34" fmla="*/ 4819710 w 10811627"/>
              <a:gd name="connsiteY34" fmla="*/ 1225290 h 1225290"/>
              <a:gd name="connsiteX35" fmla="*/ 4575025 w 10811627"/>
              <a:gd name="connsiteY35" fmla="*/ 1225290 h 1225290"/>
              <a:gd name="connsiteX36" fmla="*/ 4222225 w 10811627"/>
              <a:gd name="connsiteY36" fmla="*/ 1225290 h 1225290"/>
              <a:gd name="connsiteX37" fmla="*/ 3545076 w 10811627"/>
              <a:gd name="connsiteY37" fmla="*/ 1225290 h 1225290"/>
              <a:gd name="connsiteX38" fmla="*/ 3192275 w 10811627"/>
              <a:gd name="connsiteY38" fmla="*/ 1225290 h 1225290"/>
              <a:gd name="connsiteX39" fmla="*/ 2947591 w 10811627"/>
              <a:gd name="connsiteY39" fmla="*/ 1225290 h 1225290"/>
              <a:gd name="connsiteX40" fmla="*/ 2594790 w 10811627"/>
              <a:gd name="connsiteY40" fmla="*/ 1225290 h 1225290"/>
              <a:gd name="connsiteX41" fmla="*/ 2133874 w 10811627"/>
              <a:gd name="connsiteY41" fmla="*/ 1225290 h 1225290"/>
              <a:gd name="connsiteX42" fmla="*/ 1564841 w 10811627"/>
              <a:gd name="connsiteY42" fmla="*/ 1225290 h 1225290"/>
              <a:gd name="connsiteX43" fmla="*/ 1212040 w 10811627"/>
              <a:gd name="connsiteY43" fmla="*/ 1225290 h 1225290"/>
              <a:gd name="connsiteX44" fmla="*/ 0 w 10811627"/>
              <a:gd name="connsiteY44" fmla="*/ 1225290 h 1225290"/>
              <a:gd name="connsiteX45" fmla="*/ 0 w 10811627"/>
              <a:gd name="connsiteY45" fmla="*/ 816860 h 1225290"/>
              <a:gd name="connsiteX46" fmla="*/ 0 w 10811627"/>
              <a:gd name="connsiteY46" fmla="*/ 408430 h 1225290"/>
              <a:gd name="connsiteX47" fmla="*/ 0 w 10811627"/>
              <a:gd name="connsiteY47" fmla="*/ 0 h 1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1627" h="1225290" extrusionOk="0">
                <a:moveTo>
                  <a:pt x="0" y="0"/>
                </a:moveTo>
                <a:cubicBezTo>
                  <a:pt x="175578" y="-10663"/>
                  <a:pt x="331272" y="44618"/>
                  <a:pt x="460917" y="0"/>
                </a:cubicBezTo>
                <a:cubicBezTo>
                  <a:pt x="590562" y="-44618"/>
                  <a:pt x="642857" y="11905"/>
                  <a:pt x="705601" y="0"/>
                </a:cubicBezTo>
                <a:cubicBezTo>
                  <a:pt x="768345" y="-11905"/>
                  <a:pt x="1247125" y="71362"/>
                  <a:pt x="1490866" y="0"/>
                </a:cubicBezTo>
                <a:cubicBezTo>
                  <a:pt x="1734607" y="-71362"/>
                  <a:pt x="1821855" y="14975"/>
                  <a:pt x="1951783" y="0"/>
                </a:cubicBezTo>
                <a:cubicBezTo>
                  <a:pt x="2081711" y="-14975"/>
                  <a:pt x="2252487" y="36426"/>
                  <a:pt x="2412700" y="0"/>
                </a:cubicBezTo>
                <a:cubicBezTo>
                  <a:pt x="2572913" y="-36426"/>
                  <a:pt x="3032654" y="55860"/>
                  <a:pt x="3197965" y="0"/>
                </a:cubicBezTo>
                <a:cubicBezTo>
                  <a:pt x="3363276" y="-55860"/>
                  <a:pt x="3409607" y="4863"/>
                  <a:pt x="3550766" y="0"/>
                </a:cubicBezTo>
                <a:cubicBezTo>
                  <a:pt x="3691925" y="-4863"/>
                  <a:pt x="4049972" y="56670"/>
                  <a:pt x="4336031" y="0"/>
                </a:cubicBezTo>
                <a:cubicBezTo>
                  <a:pt x="4622090" y="-56670"/>
                  <a:pt x="4791022" y="13928"/>
                  <a:pt x="5121297" y="0"/>
                </a:cubicBezTo>
                <a:cubicBezTo>
                  <a:pt x="5451572" y="-13928"/>
                  <a:pt x="5525969" y="52010"/>
                  <a:pt x="5690330" y="0"/>
                </a:cubicBezTo>
                <a:cubicBezTo>
                  <a:pt x="5854691" y="-52010"/>
                  <a:pt x="6148884" y="17901"/>
                  <a:pt x="6475596" y="0"/>
                </a:cubicBezTo>
                <a:cubicBezTo>
                  <a:pt x="6802308" y="-17901"/>
                  <a:pt x="6837755" y="17559"/>
                  <a:pt x="6936512" y="0"/>
                </a:cubicBezTo>
                <a:cubicBezTo>
                  <a:pt x="7035269" y="-17559"/>
                  <a:pt x="7236048" y="39330"/>
                  <a:pt x="7397429" y="0"/>
                </a:cubicBezTo>
                <a:cubicBezTo>
                  <a:pt x="7558810" y="-39330"/>
                  <a:pt x="7893060" y="61036"/>
                  <a:pt x="8074578" y="0"/>
                </a:cubicBezTo>
                <a:cubicBezTo>
                  <a:pt x="8256096" y="-61036"/>
                  <a:pt x="8356376" y="23172"/>
                  <a:pt x="8535495" y="0"/>
                </a:cubicBezTo>
                <a:cubicBezTo>
                  <a:pt x="8714614" y="-23172"/>
                  <a:pt x="9128357" y="75383"/>
                  <a:pt x="9320761" y="0"/>
                </a:cubicBezTo>
                <a:cubicBezTo>
                  <a:pt x="9513165" y="-75383"/>
                  <a:pt x="9760239" y="88479"/>
                  <a:pt x="10106026" y="0"/>
                </a:cubicBezTo>
                <a:cubicBezTo>
                  <a:pt x="10451814" y="-88479"/>
                  <a:pt x="10606850" y="62463"/>
                  <a:pt x="10811627" y="0"/>
                </a:cubicBezTo>
                <a:cubicBezTo>
                  <a:pt x="10829560" y="81811"/>
                  <a:pt x="10810059" y="238750"/>
                  <a:pt x="10811627" y="396177"/>
                </a:cubicBezTo>
                <a:cubicBezTo>
                  <a:pt x="10813195" y="553604"/>
                  <a:pt x="10789317" y="628434"/>
                  <a:pt x="10811627" y="767848"/>
                </a:cubicBezTo>
                <a:cubicBezTo>
                  <a:pt x="10833937" y="907262"/>
                  <a:pt x="10776458" y="1019280"/>
                  <a:pt x="10811627" y="1225290"/>
                </a:cubicBezTo>
                <a:cubicBezTo>
                  <a:pt x="10543602" y="1273191"/>
                  <a:pt x="10340047" y="1224727"/>
                  <a:pt x="10134478" y="1225290"/>
                </a:cubicBezTo>
                <a:cubicBezTo>
                  <a:pt x="9928909" y="1225853"/>
                  <a:pt x="9944041" y="1191686"/>
                  <a:pt x="9781677" y="1225290"/>
                </a:cubicBezTo>
                <a:cubicBezTo>
                  <a:pt x="9619313" y="1258894"/>
                  <a:pt x="9399620" y="1183243"/>
                  <a:pt x="9212644" y="1225290"/>
                </a:cubicBezTo>
                <a:cubicBezTo>
                  <a:pt x="9025668" y="1267337"/>
                  <a:pt x="9017286" y="1205790"/>
                  <a:pt x="8967960" y="1225290"/>
                </a:cubicBezTo>
                <a:cubicBezTo>
                  <a:pt x="8918634" y="1244790"/>
                  <a:pt x="8833778" y="1222214"/>
                  <a:pt x="8723276" y="1225290"/>
                </a:cubicBezTo>
                <a:cubicBezTo>
                  <a:pt x="8612774" y="1228366"/>
                  <a:pt x="8300798" y="1193794"/>
                  <a:pt x="8154243" y="1225290"/>
                </a:cubicBezTo>
                <a:cubicBezTo>
                  <a:pt x="8007688" y="1256786"/>
                  <a:pt x="7872037" y="1189410"/>
                  <a:pt x="7801442" y="1225290"/>
                </a:cubicBezTo>
                <a:cubicBezTo>
                  <a:pt x="7730847" y="1261170"/>
                  <a:pt x="7450560" y="1153066"/>
                  <a:pt x="7124293" y="1225290"/>
                </a:cubicBezTo>
                <a:cubicBezTo>
                  <a:pt x="6798026" y="1297514"/>
                  <a:pt x="6845094" y="1224202"/>
                  <a:pt x="6771493" y="1225290"/>
                </a:cubicBezTo>
                <a:cubicBezTo>
                  <a:pt x="6697892" y="1226378"/>
                  <a:pt x="6330813" y="1181622"/>
                  <a:pt x="6094343" y="1225290"/>
                </a:cubicBezTo>
                <a:cubicBezTo>
                  <a:pt x="5857873" y="1268958"/>
                  <a:pt x="5970606" y="1216995"/>
                  <a:pt x="5849659" y="1225290"/>
                </a:cubicBezTo>
                <a:cubicBezTo>
                  <a:pt x="5728712" y="1233585"/>
                  <a:pt x="5312463" y="1161978"/>
                  <a:pt x="5172510" y="1225290"/>
                </a:cubicBezTo>
                <a:cubicBezTo>
                  <a:pt x="5032557" y="1288602"/>
                  <a:pt x="4902413" y="1221236"/>
                  <a:pt x="4819710" y="1225290"/>
                </a:cubicBezTo>
                <a:cubicBezTo>
                  <a:pt x="4737007" y="1229344"/>
                  <a:pt x="4696571" y="1217591"/>
                  <a:pt x="4575025" y="1225290"/>
                </a:cubicBezTo>
                <a:cubicBezTo>
                  <a:pt x="4453480" y="1232989"/>
                  <a:pt x="4394350" y="1221226"/>
                  <a:pt x="4222225" y="1225290"/>
                </a:cubicBezTo>
                <a:cubicBezTo>
                  <a:pt x="4050100" y="1229354"/>
                  <a:pt x="3820748" y="1201860"/>
                  <a:pt x="3545076" y="1225290"/>
                </a:cubicBezTo>
                <a:cubicBezTo>
                  <a:pt x="3269404" y="1248720"/>
                  <a:pt x="3266046" y="1221414"/>
                  <a:pt x="3192275" y="1225290"/>
                </a:cubicBezTo>
                <a:cubicBezTo>
                  <a:pt x="3118504" y="1229166"/>
                  <a:pt x="2997839" y="1209086"/>
                  <a:pt x="2947591" y="1225290"/>
                </a:cubicBezTo>
                <a:cubicBezTo>
                  <a:pt x="2897343" y="1241494"/>
                  <a:pt x="2720863" y="1220267"/>
                  <a:pt x="2594790" y="1225290"/>
                </a:cubicBezTo>
                <a:cubicBezTo>
                  <a:pt x="2468717" y="1230313"/>
                  <a:pt x="2250290" y="1202283"/>
                  <a:pt x="2133874" y="1225290"/>
                </a:cubicBezTo>
                <a:cubicBezTo>
                  <a:pt x="2017458" y="1248297"/>
                  <a:pt x="1735082" y="1193170"/>
                  <a:pt x="1564841" y="1225290"/>
                </a:cubicBezTo>
                <a:cubicBezTo>
                  <a:pt x="1394600" y="1257410"/>
                  <a:pt x="1292117" y="1192366"/>
                  <a:pt x="1212040" y="1225290"/>
                </a:cubicBezTo>
                <a:cubicBezTo>
                  <a:pt x="1131963" y="1258214"/>
                  <a:pt x="344773" y="1140064"/>
                  <a:pt x="0" y="1225290"/>
                </a:cubicBezTo>
                <a:cubicBezTo>
                  <a:pt x="-39352" y="1032671"/>
                  <a:pt x="25783" y="926384"/>
                  <a:pt x="0" y="816860"/>
                </a:cubicBezTo>
                <a:cubicBezTo>
                  <a:pt x="-25783" y="707336"/>
                  <a:pt x="37641" y="513025"/>
                  <a:pt x="0" y="408430"/>
                </a:cubicBezTo>
                <a:cubicBezTo>
                  <a:pt x="-37641" y="303835"/>
                  <a:pt x="44220" y="155577"/>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514350" indent="-514350">
              <a:buFont typeface="+mj-lt"/>
              <a:buAutoNum type="arabicPeriod" startAt="2"/>
              <a:defRPr/>
            </a:pPr>
            <a:r>
              <a:rPr lang="en-US" sz="2800" b="1" dirty="0">
                <a:solidFill>
                  <a:prstClr val="white"/>
                </a:solidFill>
                <a:latin typeface="Comic Sans MS" panose="030F0702030302020204" pitchFamily="66" charset="0"/>
              </a:rPr>
              <a:t>The </a:t>
            </a:r>
            <a:r>
              <a:rPr lang="en-US" sz="2800" b="1" dirty="0">
                <a:solidFill>
                  <a:srgbClr val="00B050"/>
                </a:solidFill>
                <a:latin typeface="Comic Sans MS" panose="030F0702030302020204" pitchFamily="66" charset="0"/>
              </a:rPr>
              <a:t>MAXIMUM</a:t>
            </a:r>
            <a:r>
              <a:rPr lang="en-US" sz="2800" b="1" dirty="0">
                <a:solidFill>
                  <a:prstClr val="white"/>
                </a:solidFill>
                <a:latin typeface="Comic Sans MS" panose="030F0702030302020204" pitchFamily="66" charset="0"/>
              </a:rPr>
              <a:t> signal (</a:t>
            </a:r>
            <a:r>
              <a:rPr lang="en-US" sz="2800" b="1" u="sng" dirty="0">
                <a:solidFill>
                  <a:prstClr val="white"/>
                </a:solidFill>
                <a:latin typeface="Comic Sans MS" panose="030F0702030302020204" pitchFamily="66" charset="0"/>
              </a:rPr>
              <a:t>charge</a:t>
            </a:r>
            <a:r>
              <a:rPr lang="en-US" sz="2800" b="1" dirty="0">
                <a:solidFill>
                  <a:prstClr val="white"/>
                </a:solidFill>
                <a:latin typeface="Comic Sans MS" panose="030F0702030302020204" pitchFamily="66" charset="0"/>
              </a:rPr>
              <a:t>) that we can detect is limited by the </a:t>
            </a:r>
            <a:r>
              <a:rPr lang="en-US" sz="2800" b="1" dirty="0">
                <a:solidFill>
                  <a:srgbClr val="00B050"/>
                </a:solidFill>
                <a:latin typeface="Comic Sans MS" panose="030F0702030302020204" pitchFamily="66" charset="0"/>
              </a:rPr>
              <a:t>SATURATION OF THE READOUT</a:t>
            </a:r>
            <a:endParaRPr lang="de-CH" sz="2800" b="1" dirty="0">
              <a:solidFill>
                <a:srgbClr val="00B050"/>
              </a:solidFill>
              <a:latin typeface="Comic Sans MS" panose="030F0702030302020204" pitchFamily="66" charset="0"/>
            </a:endParaRPr>
          </a:p>
        </p:txBody>
      </p:sp>
      <p:sp>
        <p:nvSpPr>
          <p:cNvPr id="7" name="TextBox 6"/>
          <p:cNvSpPr txBox="1"/>
          <p:nvPr/>
        </p:nvSpPr>
        <p:spPr>
          <a:xfrm>
            <a:off x="742119" y="4048710"/>
            <a:ext cx="10811627" cy="1225290"/>
          </a:xfrm>
          <a:custGeom>
            <a:avLst/>
            <a:gdLst>
              <a:gd name="connsiteX0" fmla="*/ 0 w 10811627"/>
              <a:gd name="connsiteY0" fmla="*/ 0 h 1225290"/>
              <a:gd name="connsiteX1" fmla="*/ 460917 w 10811627"/>
              <a:gd name="connsiteY1" fmla="*/ 0 h 1225290"/>
              <a:gd name="connsiteX2" fmla="*/ 705601 w 10811627"/>
              <a:gd name="connsiteY2" fmla="*/ 0 h 1225290"/>
              <a:gd name="connsiteX3" fmla="*/ 1490866 w 10811627"/>
              <a:gd name="connsiteY3" fmla="*/ 0 h 1225290"/>
              <a:gd name="connsiteX4" fmla="*/ 1951783 w 10811627"/>
              <a:gd name="connsiteY4" fmla="*/ 0 h 1225290"/>
              <a:gd name="connsiteX5" fmla="*/ 2412700 w 10811627"/>
              <a:gd name="connsiteY5" fmla="*/ 0 h 1225290"/>
              <a:gd name="connsiteX6" fmla="*/ 3197965 w 10811627"/>
              <a:gd name="connsiteY6" fmla="*/ 0 h 1225290"/>
              <a:gd name="connsiteX7" fmla="*/ 3550766 w 10811627"/>
              <a:gd name="connsiteY7" fmla="*/ 0 h 1225290"/>
              <a:gd name="connsiteX8" fmla="*/ 4336031 w 10811627"/>
              <a:gd name="connsiteY8" fmla="*/ 0 h 1225290"/>
              <a:gd name="connsiteX9" fmla="*/ 5121297 w 10811627"/>
              <a:gd name="connsiteY9" fmla="*/ 0 h 1225290"/>
              <a:gd name="connsiteX10" fmla="*/ 5690330 w 10811627"/>
              <a:gd name="connsiteY10" fmla="*/ 0 h 1225290"/>
              <a:gd name="connsiteX11" fmla="*/ 6475596 w 10811627"/>
              <a:gd name="connsiteY11" fmla="*/ 0 h 1225290"/>
              <a:gd name="connsiteX12" fmla="*/ 6936512 w 10811627"/>
              <a:gd name="connsiteY12" fmla="*/ 0 h 1225290"/>
              <a:gd name="connsiteX13" fmla="*/ 7397429 w 10811627"/>
              <a:gd name="connsiteY13" fmla="*/ 0 h 1225290"/>
              <a:gd name="connsiteX14" fmla="*/ 8074578 w 10811627"/>
              <a:gd name="connsiteY14" fmla="*/ 0 h 1225290"/>
              <a:gd name="connsiteX15" fmla="*/ 8535495 w 10811627"/>
              <a:gd name="connsiteY15" fmla="*/ 0 h 1225290"/>
              <a:gd name="connsiteX16" fmla="*/ 9320761 w 10811627"/>
              <a:gd name="connsiteY16" fmla="*/ 0 h 1225290"/>
              <a:gd name="connsiteX17" fmla="*/ 10106026 w 10811627"/>
              <a:gd name="connsiteY17" fmla="*/ 0 h 1225290"/>
              <a:gd name="connsiteX18" fmla="*/ 10811627 w 10811627"/>
              <a:gd name="connsiteY18" fmla="*/ 0 h 1225290"/>
              <a:gd name="connsiteX19" fmla="*/ 10811627 w 10811627"/>
              <a:gd name="connsiteY19" fmla="*/ 396177 h 1225290"/>
              <a:gd name="connsiteX20" fmla="*/ 10811627 w 10811627"/>
              <a:gd name="connsiteY20" fmla="*/ 767848 h 1225290"/>
              <a:gd name="connsiteX21" fmla="*/ 10811627 w 10811627"/>
              <a:gd name="connsiteY21" fmla="*/ 1225290 h 1225290"/>
              <a:gd name="connsiteX22" fmla="*/ 10134478 w 10811627"/>
              <a:gd name="connsiteY22" fmla="*/ 1225290 h 1225290"/>
              <a:gd name="connsiteX23" fmla="*/ 9781677 w 10811627"/>
              <a:gd name="connsiteY23" fmla="*/ 1225290 h 1225290"/>
              <a:gd name="connsiteX24" fmla="*/ 9212644 w 10811627"/>
              <a:gd name="connsiteY24" fmla="*/ 1225290 h 1225290"/>
              <a:gd name="connsiteX25" fmla="*/ 8967960 w 10811627"/>
              <a:gd name="connsiteY25" fmla="*/ 1225290 h 1225290"/>
              <a:gd name="connsiteX26" fmla="*/ 8723276 w 10811627"/>
              <a:gd name="connsiteY26" fmla="*/ 1225290 h 1225290"/>
              <a:gd name="connsiteX27" fmla="*/ 8154243 w 10811627"/>
              <a:gd name="connsiteY27" fmla="*/ 1225290 h 1225290"/>
              <a:gd name="connsiteX28" fmla="*/ 7801442 w 10811627"/>
              <a:gd name="connsiteY28" fmla="*/ 1225290 h 1225290"/>
              <a:gd name="connsiteX29" fmla="*/ 7124293 w 10811627"/>
              <a:gd name="connsiteY29" fmla="*/ 1225290 h 1225290"/>
              <a:gd name="connsiteX30" fmla="*/ 6771493 w 10811627"/>
              <a:gd name="connsiteY30" fmla="*/ 1225290 h 1225290"/>
              <a:gd name="connsiteX31" fmla="*/ 6094343 w 10811627"/>
              <a:gd name="connsiteY31" fmla="*/ 1225290 h 1225290"/>
              <a:gd name="connsiteX32" fmla="*/ 5849659 w 10811627"/>
              <a:gd name="connsiteY32" fmla="*/ 1225290 h 1225290"/>
              <a:gd name="connsiteX33" fmla="*/ 5172510 w 10811627"/>
              <a:gd name="connsiteY33" fmla="*/ 1225290 h 1225290"/>
              <a:gd name="connsiteX34" fmla="*/ 4819710 w 10811627"/>
              <a:gd name="connsiteY34" fmla="*/ 1225290 h 1225290"/>
              <a:gd name="connsiteX35" fmla="*/ 4575025 w 10811627"/>
              <a:gd name="connsiteY35" fmla="*/ 1225290 h 1225290"/>
              <a:gd name="connsiteX36" fmla="*/ 4222225 w 10811627"/>
              <a:gd name="connsiteY36" fmla="*/ 1225290 h 1225290"/>
              <a:gd name="connsiteX37" fmla="*/ 3545076 w 10811627"/>
              <a:gd name="connsiteY37" fmla="*/ 1225290 h 1225290"/>
              <a:gd name="connsiteX38" fmla="*/ 3192275 w 10811627"/>
              <a:gd name="connsiteY38" fmla="*/ 1225290 h 1225290"/>
              <a:gd name="connsiteX39" fmla="*/ 2947591 w 10811627"/>
              <a:gd name="connsiteY39" fmla="*/ 1225290 h 1225290"/>
              <a:gd name="connsiteX40" fmla="*/ 2594790 w 10811627"/>
              <a:gd name="connsiteY40" fmla="*/ 1225290 h 1225290"/>
              <a:gd name="connsiteX41" fmla="*/ 2133874 w 10811627"/>
              <a:gd name="connsiteY41" fmla="*/ 1225290 h 1225290"/>
              <a:gd name="connsiteX42" fmla="*/ 1564841 w 10811627"/>
              <a:gd name="connsiteY42" fmla="*/ 1225290 h 1225290"/>
              <a:gd name="connsiteX43" fmla="*/ 1212040 w 10811627"/>
              <a:gd name="connsiteY43" fmla="*/ 1225290 h 1225290"/>
              <a:gd name="connsiteX44" fmla="*/ 0 w 10811627"/>
              <a:gd name="connsiteY44" fmla="*/ 1225290 h 1225290"/>
              <a:gd name="connsiteX45" fmla="*/ 0 w 10811627"/>
              <a:gd name="connsiteY45" fmla="*/ 816860 h 1225290"/>
              <a:gd name="connsiteX46" fmla="*/ 0 w 10811627"/>
              <a:gd name="connsiteY46" fmla="*/ 408430 h 1225290"/>
              <a:gd name="connsiteX47" fmla="*/ 0 w 10811627"/>
              <a:gd name="connsiteY47" fmla="*/ 0 h 1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1627" h="1225290" extrusionOk="0">
                <a:moveTo>
                  <a:pt x="0" y="0"/>
                </a:moveTo>
                <a:cubicBezTo>
                  <a:pt x="175578" y="-10663"/>
                  <a:pt x="331272" y="44618"/>
                  <a:pt x="460917" y="0"/>
                </a:cubicBezTo>
                <a:cubicBezTo>
                  <a:pt x="590562" y="-44618"/>
                  <a:pt x="642857" y="11905"/>
                  <a:pt x="705601" y="0"/>
                </a:cubicBezTo>
                <a:cubicBezTo>
                  <a:pt x="768345" y="-11905"/>
                  <a:pt x="1247125" y="71362"/>
                  <a:pt x="1490866" y="0"/>
                </a:cubicBezTo>
                <a:cubicBezTo>
                  <a:pt x="1734607" y="-71362"/>
                  <a:pt x="1821855" y="14975"/>
                  <a:pt x="1951783" y="0"/>
                </a:cubicBezTo>
                <a:cubicBezTo>
                  <a:pt x="2081711" y="-14975"/>
                  <a:pt x="2252487" y="36426"/>
                  <a:pt x="2412700" y="0"/>
                </a:cubicBezTo>
                <a:cubicBezTo>
                  <a:pt x="2572913" y="-36426"/>
                  <a:pt x="3032654" y="55860"/>
                  <a:pt x="3197965" y="0"/>
                </a:cubicBezTo>
                <a:cubicBezTo>
                  <a:pt x="3363276" y="-55860"/>
                  <a:pt x="3409607" y="4863"/>
                  <a:pt x="3550766" y="0"/>
                </a:cubicBezTo>
                <a:cubicBezTo>
                  <a:pt x="3691925" y="-4863"/>
                  <a:pt x="4049972" y="56670"/>
                  <a:pt x="4336031" y="0"/>
                </a:cubicBezTo>
                <a:cubicBezTo>
                  <a:pt x="4622090" y="-56670"/>
                  <a:pt x="4791022" y="13928"/>
                  <a:pt x="5121297" y="0"/>
                </a:cubicBezTo>
                <a:cubicBezTo>
                  <a:pt x="5451572" y="-13928"/>
                  <a:pt x="5525969" y="52010"/>
                  <a:pt x="5690330" y="0"/>
                </a:cubicBezTo>
                <a:cubicBezTo>
                  <a:pt x="5854691" y="-52010"/>
                  <a:pt x="6148884" y="17901"/>
                  <a:pt x="6475596" y="0"/>
                </a:cubicBezTo>
                <a:cubicBezTo>
                  <a:pt x="6802308" y="-17901"/>
                  <a:pt x="6837755" y="17559"/>
                  <a:pt x="6936512" y="0"/>
                </a:cubicBezTo>
                <a:cubicBezTo>
                  <a:pt x="7035269" y="-17559"/>
                  <a:pt x="7236048" y="39330"/>
                  <a:pt x="7397429" y="0"/>
                </a:cubicBezTo>
                <a:cubicBezTo>
                  <a:pt x="7558810" y="-39330"/>
                  <a:pt x="7893060" y="61036"/>
                  <a:pt x="8074578" y="0"/>
                </a:cubicBezTo>
                <a:cubicBezTo>
                  <a:pt x="8256096" y="-61036"/>
                  <a:pt x="8356376" y="23172"/>
                  <a:pt x="8535495" y="0"/>
                </a:cubicBezTo>
                <a:cubicBezTo>
                  <a:pt x="8714614" y="-23172"/>
                  <a:pt x="9128357" y="75383"/>
                  <a:pt x="9320761" y="0"/>
                </a:cubicBezTo>
                <a:cubicBezTo>
                  <a:pt x="9513165" y="-75383"/>
                  <a:pt x="9760239" y="88479"/>
                  <a:pt x="10106026" y="0"/>
                </a:cubicBezTo>
                <a:cubicBezTo>
                  <a:pt x="10451814" y="-88479"/>
                  <a:pt x="10606850" y="62463"/>
                  <a:pt x="10811627" y="0"/>
                </a:cubicBezTo>
                <a:cubicBezTo>
                  <a:pt x="10829560" y="81811"/>
                  <a:pt x="10810059" y="238750"/>
                  <a:pt x="10811627" y="396177"/>
                </a:cubicBezTo>
                <a:cubicBezTo>
                  <a:pt x="10813195" y="553604"/>
                  <a:pt x="10789317" y="628434"/>
                  <a:pt x="10811627" y="767848"/>
                </a:cubicBezTo>
                <a:cubicBezTo>
                  <a:pt x="10833937" y="907262"/>
                  <a:pt x="10776458" y="1019280"/>
                  <a:pt x="10811627" y="1225290"/>
                </a:cubicBezTo>
                <a:cubicBezTo>
                  <a:pt x="10543602" y="1273191"/>
                  <a:pt x="10340047" y="1224727"/>
                  <a:pt x="10134478" y="1225290"/>
                </a:cubicBezTo>
                <a:cubicBezTo>
                  <a:pt x="9928909" y="1225853"/>
                  <a:pt x="9944041" y="1191686"/>
                  <a:pt x="9781677" y="1225290"/>
                </a:cubicBezTo>
                <a:cubicBezTo>
                  <a:pt x="9619313" y="1258894"/>
                  <a:pt x="9399620" y="1183243"/>
                  <a:pt x="9212644" y="1225290"/>
                </a:cubicBezTo>
                <a:cubicBezTo>
                  <a:pt x="9025668" y="1267337"/>
                  <a:pt x="9017286" y="1205790"/>
                  <a:pt x="8967960" y="1225290"/>
                </a:cubicBezTo>
                <a:cubicBezTo>
                  <a:pt x="8918634" y="1244790"/>
                  <a:pt x="8833778" y="1222214"/>
                  <a:pt x="8723276" y="1225290"/>
                </a:cubicBezTo>
                <a:cubicBezTo>
                  <a:pt x="8612774" y="1228366"/>
                  <a:pt x="8300798" y="1193794"/>
                  <a:pt x="8154243" y="1225290"/>
                </a:cubicBezTo>
                <a:cubicBezTo>
                  <a:pt x="8007688" y="1256786"/>
                  <a:pt x="7872037" y="1189410"/>
                  <a:pt x="7801442" y="1225290"/>
                </a:cubicBezTo>
                <a:cubicBezTo>
                  <a:pt x="7730847" y="1261170"/>
                  <a:pt x="7450560" y="1153066"/>
                  <a:pt x="7124293" y="1225290"/>
                </a:cubicBezTo>
                <a:cubicBezTo>
                  <a:pt x="6798026" y="1297514"/>
                  <a:pt x="6845094" y="1224202"/>
                  <a:pt x="6771493" y="1225290"/>
                </a:cubicBezTo>
                <a:cubicBezTo>
                  <a:pt x="6697892" y="1226378"/>
                  <a:pt x="6330813" y="1181622"/>
                  <a:pt x="6094343" y="1225290"/>
                </a:cubicBezTo>
                <a:cubicBezTo>
                  <a:pt x="5857873" y="1268958"/>
                  <a:pt x="5970606" y="1216995"/>
                  <a:pt x="5849659" y="1225290"/>
                </a:cubicBezTo>
                <a:cubicBezTo>
                  <a:pt x="5728712" y="1233585"/>
                  <a:pt x="5312463" y="1161978"/>
                  <a:pt x="5172510" y="1225290"/>
                </a:cubicBezTo>
                <a:cubicBezTo>
                  <a:pt x="5032557" y="1288602"/>
                  <a:pt x="4902413" y="1221236"/>
                  <a:pt x="4819710" y="1225290"/>
                </a:cubicBezTo>
                <a:cubicBezTo>
                  <a:pt x="4737007" y="1229344"/>
                  <a:pt x="4696571" y="1217591"/>
                  <a:pt x="4575025" y="1225290"/>
                </a:cubicBezTo>
                <a:cubicBezTo>
                  <a:pt x="4453480" y="1232989"/>
                  <a:pt x="4394350" y="1221226"/>
                  <a:pt x="4222225" y="1225290"/>
                </a:cubicBezTo>
                <a:cubicBezTo>
                  <a:pt x="4050100" y="1229354"/>
                  <a:pt x="3820748" y="1201860"/>
                  <a:pt x="3545076" y="1225290"/>
                </a:cubicBezTo>
                <a:cubicBezTo>
                  <a:pt x="3269404" y="1248720"/>
                  <a:pt x="3266046" y="1221414"/>
                  <a:pt x="3192275" y="1225290"/>
                </a:cubicBezTo>
                <a:cubicBezTo>
                  <a:pt x="3118504" y="1229166"/>
                  <a:pt x="2997839" y="1209086"/>
                  <a:pt x="2947591" y="1225290"/>
                </a:cubicBezTo>
                <a:cubicBezTo>
                  <a:pt x="2897343" y="1241494"/>
                  <a:pt x="2720863" y="1220267"/>
                  <a:pt x="2594790" y="1225290"/>
                </a:cubicBezTo>
                <a:cubicBezTo>
                  <a:pt x="2468717" y="1230313"/>
                  <a:pt x="2250290" y="1202283"/>
                  <a:pt x="2133874" y="1225290"/>
                </a:cubicBezTo>
                <a:cubicBezTo>
                  <a:pt x="2017458" y="1248297"/>
                  <a:pt x="1735082" y="1193170"/>
                  <a:pt x="1564841" y="1225290"/>
                </a:cubicBezTo>
                <a:cubicBezTo>
                  <a:pt x="1394600" y="1257410"/>
                  <a:pt x="1292117" y="1192366"/>
                  <a:pt x="1212040" y="1225290"/>
                </a:cubicBezTo>
                <a:cubicBezTo>
                  <a:pt x="1131963" y="1258214"/>
                  <a:pt x="344773" y="1140064"/>
                  <a:pt x="0" y="1225290"/>
                </a:cubicBezTo>
                <a:cubicBezTo>
                  <a:pt x="-39352" y="1032671"/>
                  <a:pt x="25783" y="926384"/>
                  <a:pt x="0" y="816860"/>
                </a:cubicBezTo>
                <a:cubicBezTo>
                  <a:pt x="-25783" y="707336"/>
                  <a:pt x="37641" y="513025"/>
                  <a:pt x="0" y="408430"/>
                </a:cubicBezTo>
                <a:cubicBezTo>
                  <a:pt x="-37641" y="303835"/>
                  <a:pt x="44220" y="155577"/>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514350" indent="-514350">
              <a:buFont typeface="+mj-lt"/>
              <a:buAutoNum type="arabicPeriod" startAt="3"/>
              <a:defRPr/>
            </a:pPr>
            <a:r>
              <a:rPr lang="en-US" sz="2800" b="1" dirty="0">
                <a:solidFill>
                  <a:prstClr val="white"/>
                </a:solidFill>
                <a:latin typeface="Comic Sans MS" panose="030F0702030302020204" pitchFamily="66" charset="0"/>
              </a:rPr>
              <a:t>Solving the problem of the high dynamic range with a </a:t>
            </a:r>
            <a:r>
              <a:rPr lang="en-US" sz="2800" b="1" dirty="0">
                <a:solidFill>
                  <a:srgbClr val="00B050"/>
                </a:solidFill>
                <a:latin typeface="Comic Sans MS" panose="030F0702030302020204" pitchFamily="66" charset="0"/>
              </a:rPr>
              <a:t>single feedback capacitor</a:t>
            </a:r>
            <a:r>
              <a:rPr lang="en-US" sz="2800" b="1" dirty="0">
                <a:solidFill>
                  <a:prstClr val="white"/>
                </a:solidFill>
                <a:latin typeface="Comic Sans MS" panose="030F0702030302020204" pitchFamily="66" charset="0"/>
              </a:rPr>
              <a:t> </a:t>
            </a:r>
            <a:r>
              <a:rPr lang="en-US" sz="2800" b="1" dirty="0">
                <a:solidFill>
                  <a:srgbClr val="00B050"/>
                </a:solidFill>
                <a:latin typeface="Comic Sans MS" panose="030F0702030302020204" pitchFamily="66" charset="0"/>
              </a:rPr>
              <a:t>CSA is not feasible</a:t>
            </a:r>
            <a:endParaRPr lang="de-CH" sz="2800" b="1" dirty="0">
              <a:solidFill>
                <a:srgbClr val="00B050"/>
              </a:solidFill>
              <a:latin typeface="Comic Sans MS" panose="030F0702030302020204" pitchFamily="66" charset="0"/>
            </a:endParaRPr>
          </a:p>
        </p:txBody>
      </p:sp>
      <p:sp>
        <p:nvSpPr>
          <p:cNvPr id="9" name="Slide Number Placeholder 3"/>
          <p:cNvSpPr txBox="1">
            <a:spLocks/>
          </p:cNvSpPr>
          <p:nvPr/>
        </p:nvSpPr>
        <p:spPr>
          <a:xfrm>
            <a:off x="11355177" y="6661150"/>
            <a:ext cx="575742" cy="196850"/>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lgn="r">
              <a:defRPr/>
            </a:pPr>
            <a:r>
              <a:rPr lang="de-DE" dirty="0">
                <a:solidFill>
                  <a:prstClr val="white"/>
                </a:solidFill>
                <a:latin typeface="Calibri"/>
              </a:rPr>
              <a:t>Page </a:t>
            </a:r>
            <a:fld id="{EBC07571-3134-BB4B-B83F-1A9FE18D34F3}" type="slidenum">
              <a:rPr lang="de-DE">
                <a:solidFill>
                  <a:prstClr val="white"/>
                </a:solidFill>
                <a:latin typeface="Calibri"/>
              </a:rPr>
              <a:pPr algn="r">
                <a:defRPr/>
              </a:pPr>
              <a:t>50</a:t>
            </a:fld>
            <a:endParaRPr lang="de-DE" dirty="0">
              <a:solidFill>
                <a:prstClr val="white"/>
              </a:solidFill>
              <a:latin typeface="Calibri"/>
            </a:endParaRPr>
          </a:p>
        </p:txBody>
      </p:sp>
      <p:sp>
        <p:nvSpPr>
          <p:cNvPr id="10" name="TextBox 9"/>
          <p:cNvSpPr txBox="1"/>
          <p:nvPr/>
        </p:nvSpPr>
        <p:spPr>
          <a:xfrm>
            <a:off x="742119" y="5469597"/>
            <a:ext cx="10811627" cy="794403"/>
          </a:xfrm>
          <a:custGeom>
            <a:avLst/>
            <a:gdLst>
              <a:gd name="connsiteX0" fmla="*/ 0 w 10811627"/>
              <a:gd name="connsiteY0" fmla="*/ 0 h 794403"/>
              <a:gd name="connsiteX1" fmla="*/ 460917 w 10811627"/>
              <a:gd name="connsiteY1" fmla="*/ 0 h 794403"/>
              <a:gd name="connsiteX2" fmla="*/ 705601 w 10811627"/>
              <a:gd name="connsiteY2" fmla="*/ 0 h 794403"/>
              <a:gd name="connsiteX3" fmla="*/ 1490866 w 10811627"/>
              <a:gd name="connsiteY3" fmla="*/ 0 h 794403"/>
              <a:gd name="connsiteX4" fmla="*/ 1951783 w 10811627"/>
              <a:gd name="connsiteY4" fmla="*/ 0 h 794403"/>
              <a:gd name="connsiteX5" fmla="*/ 2412700 w 10811627"/>
              <a:gd name="connsiteY5" fmla="*/ 0 h 794403"/>
              <a:gd name="connsiteX6" fmla="*/ 3197965 w 10811627"/>
              <a:gd name="connsiteY6" fmla="*/ 0 h 794403"/>
              <a:gd name="connsiteX7" fmla="*/ 3550766 w 10811627"/>
              <a:gd name="connsiteY7" fmla="*/ 0 h 794403"/>
              <a:gd name="connsiteX8" fmla="*/ 4336031 w 10811627"/>
              <a:gd name="connsiteY8" fmla="*/ 0 h 794403"/>
              <a:gd name="connsiteX9" fmla="*/ 5121297 w 10811627"/>
              <a:gd name="connsiteY9" fmla="*/ 0 h 794403"/>
              <a:gd name="connsiteX10" fmla="*/ 5690330 w 10811627"/>
              <a:gd name="connsiteY10" fmla="*/ 0 h 794403"/>
              <a:gd name="connsiteX11" fmla="*/ 6475596 w 10811627"/>
              <a:gd name="connsiteY11" fmla="*/ 0 h 794403"/>
              <a:gd name="connsiteX12" fmla="*/ 6936512 w 10811627"/>
              <a:gd name="connsiteY12" fmla="*/ 0 h 794403"/>
              <a:gd name="connsiteX13" fmla="*/ 7397429 w 10811627"/>
              <a:gd name="connsiteY13" fmla="*/ 0 h 794403"/>
              <a:gd name="connsiteX14" fmla="*/ 8074578 w 10811627"/>
              <a:gd name="connsiteY14" fmla="*/ 0 h 794403"/>
              <a:gd name="connsiteX15" fmla="*/ 8535495 w 10811627"/>
              <a:gd name="connsiteY15" fmla="*/ 0 h 794403"/>
              <a:gd name="connsiteX16" fmla="*/ 9320761 w 10811627"/>
              <a:gd name="connsiteY16" fmla="*/ 0 h 794403"/>
              <a:gd name="connsiteX17" fmla="*/ 10106026 w 10811627"/>
              <a:gd name="connsiteY17" fmla="*/ 0 h 794403"/>
              <a:gd name="connsiteX18" fmla="*/ 10811627 w 10811627"/>
              <a:gd name="connsiteY18" fmla="*/ 0 h 794403"/>
              <a:gd name="connsiteX19" fmla="*/ 10811627 w 10811627"/>
              <a:gd name="connsiteY19" fmla="*/ 389257 h 794403"/>
              <a:gd name="connsiteX20" fmla="*/ 10811627 w 10811627"/>
              <a:gd name="connsiteY20" fmla="*/ 794403 h 794403"/>
              <a:gd name="connsiteX21" fmla="*/ 10458827 w 10811627"/>
              <a:gd name="connsiteY21" fmla="*/ 794403 h 794403"/>
              <a:gd name="connsiteX22" fmla="*/ 9889794 w 10811627"/>
              <a:gd name="connsiteY22" fmla="*/ 794403 h 794403"/>
              <a:gd name="connsiteX23" fmla="*/ 9536993 w 10811627"/>
              <a:gd name="connsiteY23" fmla="*/ 794403 h 794403"/>
              <a:gd name="connsiteX24" fmla="*/ 8967960 w 10811627"/>
              <a:gd name="connsiteY24" fmla="*/ 794403 h 794403"/>
              <a:gd name="connsiteX25" fmla="*/ 8723276 w 10811627"/>
              <a:gd name="connsiteY25" fmla="*/ 794403 h 794403"/>
              <a:gd name="connsiteX26" fmla="*/ 8478592 w 10811627"/>
              <a:gd name="connsiteY26" fmla="*/ 794403 h 794403"/>
              <a:gd name="connsiteX27" fmla="*/ 7909559 w 10811627"/>
              <a:gd name="connsiteY27" fmla="*/ 794403 h 794403"/>
              <a:gd name="connsiteX28" fmla="*/ 7556758 w 10811627"/>
              <a:gd name="connsiteY28" fmla="*/ 794403 h 794403"/>
              <a:gd name="connsiteX29" fmla="*/ 6879609 w 10811627"/>
              <a:gd name="connsiteY29" fmla="*/ 794403 h 794403"/>
              <a:gd name="connsiteX30" fmla="*/ 6526809 w 10811627"/>
              <a:gd name="connsiteY30" fmla="*/ 794403 h 794403"/>
              <a:gd name="connsiteX31" fmla="*/ 5849659 w 10811627"/>
              <a:gd name="connsiteY31" fmla="*/ 794403 h 794403"/>
              <a:gd name="connsiteX32" fmla="*/ 5604975 w 10811627"/>
              <a:gd name="connsiteY32" fmla="*/ 794403 h 794403"/>
              <a:gd name="connsiteX33" fmla="*/ 4927826 w 10811627"/>
              <a:gd name="connsiteY33" fmla="*/ 794403 h 794403"/>
              <a:gd name="connsiteX34" fmla="*/ 4575025 w 10811627"/>
              <a:gd name="connsiteY34" fmla="*/ 794403 h 794403"/>
              <a:gd name="connsiteX35" fmla="*/ 4330341 w 10811627"/>
              <a:gd name="connsiteY35" fmla="*/ 794403 h 794403"/>
              <a:gd name="connsiteX36" fmla="*/ 3977541 w 10811627"/>
              <a:gd name="connsiteY36" fmla="*/ 794403 h 794403"/>
              <a:gd name="connsiteX37" fmla="*/ 3300391 w 10811627"/>
              <a:gd name="connsiteY37" fmla="*/ 794403 h 794403"/>
              <a:gd name="connsiteX38" fmla="*/ 2947591 w 10811627"/>
              <a:gd name="connsiteY38" fmla="*/ 794403 h 794403"/>
              <a:gd name="connsiteX39" fmla="*/ 2702907 w 10811627"/>
              <a:gd name="connsiteY39" fmla="*/ 794403 h 794403"/>
              <a:gd name="connsiteX40" fmla="*/ 2350106 w 10811627"/>
              <a:gd name="connsiteY40" fmla="*/ 794403 h 794403"/>
              <a:gd name="connsiteX41" fmla="*/ 1889190 w 10811627"/>
              <a:gd name="connsiteY41" fmla="*/ 794403 h 794403"/>
              <a:gd name="connsiteX42" fmla="*/ 1320157 w 10811627"/>
              <a:gd name="connsiteY42" fmla="*/ 794403 h 794403"/>
              <a:gd name="connsiteX43" fmla="*/ 967356 w 10811627"/>
              <a:gd name="connsiteY43" fmla="*/ 794403 h 794403"/>
              <a:gd name="connsiteX44" fmla="*/ 0 w 10811627"/>
              <a:gd name="connsiteY44" fmla="*/ 794403 h 794403"/>
              <a:gd name="connsiteX45" fmla="*/ 0 w 10811627"/>
              <a:gd name="connsiteY45" fmla="*/ 397202 h 794403"/>
              <a:gd name="connsiteX46" fmla="*/ 0 w 10811627"/>
              <a:gd name="connsiteY46" fmla="*/ 0 h 7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11627" h="794403" extrusionOk="0">
                <a:moveTo>
                  <a:pt x="0" y="0"/>
                </a:moveTo>
                <a:cubicBezTo>
                  <a:pt x="175578" y="-10663"/>
                  <a:pt x="331272" y="44618"/>
                  <a:pt x="460917" y="0"/>
                </a:cubicBezTo>
                <a:cubicBezTo>
                  <a:pt x="590562" y="-44618"/>
                  <a:pt x="642857" y="11905"/>
                  <a:pt x="705601" y="0"/>
                </a:cubicBezTo>
                <a:cubicBezTo>
                  <a:pt x="768345" y="-11905"/>
                  <a:pt x="1247125" y="71362"/>
                  <a:pt x="1490866" y="0"/>
                </a:cubicBezTo>
                <a:cubicBezTo>
                  <a:pt x="1734607" y="-71362"/>
                  <a:pt x="1821855" y="14975"/>
                  <a:pt x="1951783" y="0"/>
                </a:cubicBezTo>
                <a:cubicBezTo>
                  <a:pt x="2081711" y="-14975"/>
                  <a:pt x="2252487" y="36426"/>
                  <a:pt x="2412700" y="0"/>
                </a:cubicBezTo>
                <a:cubicBezTo>
                  <a:pt x="2572913" y="-36426"/>
                  <a:pt x="3032654" y="55860"/>
                  <a:pt x="3197965" y="0"/>
                </a:cubicBezTo>
                <a:cubicBezTo>
                  <a:pt x="3363276" y="-55860"/>
                  <a:pt x="3409607" y="4863"/>
                  <a:pt x="3550766" y="0"/>
                </a:cubicBezTo>
                <a:cubicBezTo>
                  <a:pt x="3691925" y="-4863"/>
                  <a:pt x="4049972" y="56670"/>
                  <a:pt x="4336031" y="0"/>
                </a:cubicBezTo>
                <a:cubicBezTo>
                  <a:pt x="4622090" y="-56670"/>
                  <a:pt x="4791022" y="13928"/>
                  <a:pt x="5121297" y="0"/>
                </a:cubicBezTo>
                <a:cubicBezTo>
                  <a:pt x="5451572" y="-13928"/>
                  <a:pt x="5525969" y="52010"/>
                  <a:pt x="5690330" y="0"/>
                </a:cubicBezTo>
                <a:cubicBezTo>
                  <a:pt x="5854691" y="-52010"/>
                  <a:pt x="6148884" y="17901"/>
                  <a:pt x="6475596" y="0"/>
                </a:cubicBezTo>
                <a:cubicBezTo>
                  <a:pt x="6802308" y="-17901"/>
                  <a:pt x="6837755" y="17559"/>
                  <a:pt x="6936512" y="0"/>
                </a:cubicBezTo>
                <a:cubicBezTo>
                  <a:pt x="7035269" y="-17559"/>
                  <a:pt x="7236048" y="39330"/>
                  <a:pt x="7397429" y="0"/>
                </a:cubicBezTo>
                <a:cubicBezTo>
                  <a:pt x="7558810" y="-39330"/>
                  <a:pt x="7893060" y="61036"/>
                  <a:pt x="8074578" y="0"/>
                </a:cubicBezTo>
                <a:cubicBezTo>
                  <a:pt x="8256096" y="-61036"/>
                  <a:pt x="8356376" y="23172"/>
                  <a:pt x="8535495" y="0"/>
                </a:cubicBezTo>
                <a:cubicBezTo>
                  <a:pt x="8714614" y="-23172"/>
                  <a:pt x="9128357" y="75383"/>
                  <a:pt x="9320761" y="0"/>
                </a:cubicBezTo>
                <a:cubicBezTo>
                  <a:pt x="9513165" y="-75383"/>
                  <a:pt x="9760239" y="88479"/>
                  <a:pt x="10106026" y="0"/>
                </a:cubicBezTo>
                <a:cubicBezTo>
                  <a:pt x="10451814" y="-88479"/>
                  <a:pt x="10606850" y="62463"/>
                  <a:pt x="10811627" y="0"/>
                </a:cubicBezTo>
                <a:cubicBezTo>
                  <a:pt x="10856337" y="106052"/>
                  <a:pt x="10797246" y="268520"/>
                  <a:pt x="10811627" y="389257"/>
                </a:cubicBezTo>
                <a:cubicBezTo>
                  <a:pt x="10826008" y="509994"/>
                  <a:pt x="10796758" y="670339"/>
                  <a:pt x="10811627" y="794403"/>
                </a:cubicBezTo>
                <a:cubicBezTo>
                  <a:pt x="10680978" y="810310"/>
                  <a:pt x="10580317" y="789235"/>
                  <a:pt x="10458827" y="794403"/>
                </a:cubicBezTo>
                <a:cubicBezTo>
                  <a:pt x="10337337" y="799571"/>
                  <a:pt x="10005770" y="768057"/>
                  <a:pt x="9889794" y="794403"/>
                </a:cubicBezTo>
                <a:cubicBezTo>
                  <a:pt x="9773818" y="820749"/>
                  <a:pt x="9699357" y="760799"/>
                  <a:pt x="9536993" y="794403"/>
                </a:cubicBezTo>
                <a:cubicBezTo>
                  <a:pt x="9374629" y="828007"/>
                  <a:pt x="9154936" y="752356"/>
                  <a:pt x="8967960" y="794403"/>
                </a:cubicBezTo>
                <a:cubicBezTo>
                  <a:pt x="8780984" y="836450"/>
                  <a:pt x="8772602" y="774903"/>
                  <a:pt x="8723276" y="794403"/>
                </a:cubicBezTo>
                <a:cubicBezTo>
                  <a:pt x="8673950" y="813903"/>
                  <a:pt x="8589094" y="791327"/>
                  <a:pt x="8478592" y="794403"/>
                </a:cubicBezTo>
                <a:cubicBezTo>
                  <a:pt x="8368090" y="797479"/>
                  <a:pt x="8056114" y="762907"/>
                  <a:pt x="7909559" y="794403"/>
                </a:cubicBezTo>
                <a:cubicBezTo>
                  <a:pt x="7763004" y="825899"/>
                  <a:pt x="7627353" y="758523"/>
                  <a:pt x="7556758" y="794403"/>
                </a:cubicBezTo>
                <a:cubicBezTo>
                  <a:pt x="7486163" y="830283"/>
                  <a:pt x="7205876" y="722179"/>
                  <a:pt x="6879609" y="794403"/>
                </a:cubicBezTo>
                <a:cubicBezTo>
                  <a:pt x="6553342" y="866627"/>
                  <a:pt x="6600410" y="793315"/>
                  <a:pt x="6526809" y="794403"/>
                </a:cubicBezTo>
                <a:cubicBezTo>
                  <a:pt x="6453208" y="795491"/>
                  <a:pt x="6086129" y="750735"/>
                  <a:pt x="5849659" y="794403"/>
                </a:cubicBezTo>
                <a:cubicBezTo>
                  <a:pt x="5613189" y="838071"/>
                  <a:pt x="5725922" y="786108"/>
                  <a:pt x="5604975" y="794403"/>
                </a:cubicBezTo>
                <a:cubicBezTo>
                  <a:pt x="5484028" y="802698"/>
                  <a:pt x="5067779" y="731091"/>
                  <a:pt x="4927826" y="794403"/>
                </a:cubicBezTo>
                <a:cubicBezTo>
                  <a:pt x="4787873" y="857715"/>
                  <a:pt x="4667451" y="759090"/>
                  <a:pt x="4575025" y="794403"/>
                </a:cubicBezTo>
                <a:cubicBezTo>
                  <a:pt x="4482599" y="829716"/>
                  <a:pt x="4437784" y="770598"/>
                  <a:pt x="4330341" y="794403"/>
                </a:cubicBezTo>
                <a:cubicBezTo>
                  <a:pt x="4222898" y="818208"/>
                  <a:pt x="4149666" y="790339"/>
                  <a:pt x="3977541" y="794403"/>
                </a:cubicBezTo>
                <a:cubicBezTo>
                  <a:pt x="3805416" y="798467"/>
                  <a:pt x="3576433" y="774148"/>
                  <a:pt x="3300391" y="794403"/>
                </a:cubicBezTo>
                <a:cubicBezTo>
                  <a:pt x="3024349" y="814658"/>
                  <a:pt x="3121196" y="788024"/>
                  <a:pt x="2947591" y="794403"/>
                </a:cubicBezTo>
                <a:cubicBezTo>
                  <a:pt x="2773986" y="800782"/>
                  <a:pt x="2753155" y="778199"/>
                  <a:pt x="2702907" y="794403"/>
                </a:cubicBezTo>
                <a:cubicBezTo>
                  <a:pt x="2652659" y="810607"/>
                  <a:pt x="2476179" y="789380"/>
                  <a:pt x="2350106" y="794403"/>
                </a:cubicBezTo>
                <a:cubicBezTo>
                  <a:pt x="2224033" y="799426"/>
                  <a:pt x="2005606" y="771396"/>
                  <a:pt x="1889190" y="794403"/>
                </a:cubicBezTo>
                <a:cubicBezTo>
                  <a:pt x="1772774" y="817410"/>
                  <a:pt x="1490398" y="762283"/>
                  <a:pt x="1320157" y="794403"/>
                </a:cubicBezTo>
                <a:cubicBezTo>
                  <a:pt x="1149916" y="826523"/>
                  <a:pt x="1047433" y="761479"/>
                  <a:pt x="967356" y="794403"/>
                </a:cubicBezTo>
                <a:cubicBezTo>
                  <a:pt x="887279" y="827327"/>
                  <a:pt x="205448" y="744965"/>
                  <a:pt x="0" y="794403"/>
                </a:cubicBezTo>
                <a:cubicBezTo>
                  <a:pt x="-34740" y="664675"/>
                  <a:pt x="18191" y="538625"/>
                  <a:pt x="0" y="397202"/>
                </a:cubicBezTo>
                <a:cubicBezTo>
                  <a:pt x="-18191" y="255779"/>
                  <a:pt x="19301" y="109406"/>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pPr marL="514350" indent="-514350">
              <a:buClr>
                <a:schemeClr val="bg1"/>
              </a:buClr>
              <a:buFont typeface="+mj-lt"/>
              <a:buAutoNum type="arabicPeriod" startAt="4"/>
              <a:defRPr/>
            </a:pPr>
            <a:r>
              <a:rPr lang="en-US" sz="2800" b="1" dirty="0">
                <a:solidFill>
                  <a:srgbClr val="00B050"/>
                </a:solidFill>
                <a:latin typeface="Comic Sans MS" panose="030F0702030302020204" pitchFamily="66" charset="0"/>
              </a:rPr>
              <a:t>NEW CONCEPT</a:t>
            </a:r>
            <a:r>
              <a:rPr lang="en-US" sz="2800" b="1" dirty="0">
                <a:solidFill>
                  <a:prstClr val="white"/>
                </a:solidFill>
                <a:latin typeface="Comic Sans MS" panose="030F0702030302020204" pitchFamily="66" charset="0"/>
              </a:rPr>
              <a:t>: the </a:t>
            </a:r>
            <a:r>
              <a:rPr lang="en-US" sz="2800" b="1" dirty="0">
                <a:solidFill>
                  <a:srgbClr val="00B050"/>
                </a:solidFill>
                <a:latin typeface="Comic Sans MS" panose="030F0702030302020204" pitchFamily="66" charset="0"/>
              </a:rPr>
              <a:t>DYNAMIC GAIN SWITCHING</a:t>
            </a:r>
            <a:endParaRPr lang="de-CH" sz="2800" b="1" dirty="0">
              <a:solidFill>
                <a:srgbClr val="00B050"/>
              </a:solidFill>
              <a:latin typeface="Comic Sans MS" panose="030F0702030302020204" pitchFamily="66" charset="0"/>
            </a:endParaRPr>
          </a:p>
        </p:txBody>
      </p:sp>
      <p:sp>
        <p:nvSpPr>
          <p:cNvPr id="8" name="Title 1">
            <a:extLst>
              <a:ext uri="{FF2B5EF4-FFF2-40B4-BE49-F238E27FC236}">
                <a16:creationId xmlns:a16="http://schemas.microsoft.com/office/drawing/2014/main" id="{DBBBA3EF-E81D-3F11-385F-C96025DBD130}"/>
              </a:ext>
            </a:extLst>
          </p:cNvPr>
          <p:cNvSpPr txBox="1">
            <a:spLocks/>
          </p:cNvSpPr>
          <p:nvPr/>
        </p:nvSpPr>
        <p:spPr>
          <a:xfrm>
            <a:off x="608092" y="9000"/>
            <a:ext cx="109456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bg1"/>
                </a:solidFill>
                <a:latin typeface="Segoe Print" pitchFamily="2" charset="0"/>
                <a:ea typeface="+mj-ea"/>
                <a:cs typeface="+mj-cs"/>
              </a:defRPr>
            </a:lvl1pPr>
          </a:lstStyle>
          <a:p>
            <a:pPr fontAlgn="auto">
              <a:spcAft>
                <a:spcPts val="0"/>
              </a:spcAft>
            </a:pPr>
            <a:r>
              <a:rPr lang="en-US" sz="4800" dirty="0">
                <a:latin typeface="Comic Sans MS" panose="030F0702030302020204" pitchFamily="66" charset="0"/>
              </a:rPr>
              <a:t>Take home messages </a:t>
            </a:r>
            <a:endParaRPr lang="de-CH" sz="4800" dirty="0">
              <a:latin typeface="Comic Sans MS" panose="030F0702030302020204" pitchFamily="66" charset="0"/>
            </a:endParaRPr>
          </a:p>
        </p:txBody>
      </p:sp>
    </p:spTree>
    <p:extLst>
      <p:ext uri="{BB962C8B-B14F-4D97-AF65-F5344CB8AC3E}">
        <p14:creationId xmlns:p14="http://schemas.microsoft.com/office/powerpoint/2010/main" val="15419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Calibri"/>
              </a:rPr>
              <a:t>Page </a:t>
            </a:r>
            <a:fld id="{EBC07571-3134-BB4B-B83F-1A9FE18D34F3}" type="slidenum">
              <a:rPr kumimoji="0" lang="de-DE" sz="1100" b="0" i="0" u="none" strike="noStrike" kern="1200" cap="none" spc="0" normalizeH="0" baseline="0" noProof="0" smtClean="0">
                <a:ln>
                  <a:noFill/>
                </a:ln>
                <a:solidFill>
                  <a:srgbClr val="000000"/>
                </a:solidFill>
                <a:effectLst/>
                <a:uLnTx/>
                <a:uFillTx/>
                <a:latin typeface="Calibri"/>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de-DE" sz="1100" b="0" i="0" u="none" strike="noStrike" kern="1200" cap="none" spc="0" normalizeH="0" baseline="0" noProof="0" dirty="0">
              <a:ln>
                <a:noFill/>
              </a:ln>
              <a:solidFill>
                <a:srgbClr val="000000"/>
              </a:solidFill>
              <a:effectLst/>
              <a:uLnTx/>
              <a:uFillTx/>
              <a:latin typeface="Calibri"/>
            </a:endParaRPr>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requirements/How do we cope with them?</a:t>
            </a:r>
          </a:p>
          <a:p>
            <a:pPr>
              <a:lnSpc>
                <a:spcPts val="5000"/>
              </a:lnSpc>
            </a:pPr>
            <a:r>
              <a:rPr lang="en-US" sz="2400" dirty="0">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Importance of 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268175387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76F5B7C-673F-D9C9-7505-0B23F122AB3F}"/>
              </a:ext>
            </a:extLst>
          </p:cNvPr>
          <p:cNvSpPr>
            <a:spLocks noGrp="1"/>
          </p:cNvSpPr>
          <p:nvPr>
            <p:ph type="title"/>
          </p:nvPr>
        </p:nvSpPr>
        <p:spPr/>
        <p:txBody>
          <a:bodyPr/>
          <a:lstStyle/>
          <a:p>
            <a:r>
              <a:rPr lang="en-US" dirty="0"/>
              <a:t>AGIPD collaboration</a:t>
            </a:r>
            <a:endParaRPr lang="it-CH" dirty="0"/>
          </a:p>
        </p:txBody>
      </p:sp>
      <p:sp>
        <p:nvSpPr>
          <p:cNvPr id="4" name="Segnaposto numero diapositiva 3">
            <a:extLst>
              <a:ext uri="{FF2B5EF4-FFF2-40B4-BE49-F238E27FC236}">
                <a16:creationId xmlns:a16="http://schemas.microsoft.com/office/drawing/2014/main" id="{32A1D759-0008-56B9-352D-8807A5642416}"/>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52</a:t>
            </a:fld>
            <a:endParaRPr lang="de-DE" dirty="0"/>
          </a:p>
        </p:txBody>
      </p:sp>
      <p:pic>
        <p:nvPicPr>
          <p:cNvPr id="2" name="Immagine 1">
            <a:extLst>
              <a:ext uri="{FF2B5EF4-FFF2-40B4-BE49-F238E27FC236}">
                <a16:creationId xmlns:a16="http://schemas.microsoft.com/office/drawing/2014/main" id="{5A2D2B39-1F08-AFCB-BB77-7145BEC47130}"/>
              </a:ext>
            </a:extLst>
          </p:cNvPr>
          <p:cNvPicPr>
            <a:picLocks noChangeAspect="1"/>
          </p:cNvPicPr>
          <p:nvPr/>
        </p:nvPicPr>
        <p:blipFill>
          <a:blip r:embed="rId3"/>
          <a:stretch>
            <a:fillRect/>
          </a:stretch>
        </p:blipFill>
        <p:spPr>
          <a:xfrm>
            <a:off x="1200435" y="1540689"/>
            <a:ext cx="1701224" cy="1701224"/>
          </a:xfrm>
          <a:prstGeom prst="rect">
            <a:avLst/>
          </a:prstGeom>
        </p:spPr>
      </p:pic>
      <p:pic>
        <p:nvPicPr>
          <p:cNvPr id="5" name="Immagine 4">
            <a:extLst>
              <a:ext uri="{FF2B5EF4-FFF2-40B4-BE49-F238E27FC236}">
                <a16:creationId xmlns:a16="http://schemas.microsoft.com/office/drawing/2014/main" id="{7442092F-E2A7-AEEC-24E6-25242F2BB28A}"/>
              </a:ext>
            </a:extLst>
          </p:cNvPr>
          <p:cNvPicPr>
            <a:picLocks noChangeAspect="1"/>
          </p:cNvPicPr>
          <p:nvPr/>
        </p:nvPicPr>
        <p:blipFill>
          <a:blip r:embed="rId4"/>
          <a:stretch>
            <a:fillRect/>
          </a:stretch>
        </p:blipFill>
        <p:spPr>
          <a:xfrm>
            <a:off x="7241351" y="1540734"/>
            <a:ext cx="3276697" cy="1378755"/>
          </a:xfrm>
          <a:prstGeom prst="rect">
            <a:avLst/>
          </a:prstGeom>
        </p:spPr>
      </p:pic>
      <p:pic>
        <p:nvPicPr>
          <p:cNvPr id="6" name="Immagine 5">
            <a:extLst>
              <a:ext uri="{FF2B5EF4-FFF2-40B4-BE49-F238E27FC236}">
                <a16:creationId xmlns:a16="http://schemas.microsoft.com/office/drawing/2014/main" id="{8365264F-DFED-ADB8-7C78-BCD75BB67D84}"/>
              </a:ext>
            </a:extLst>
          </p:cNvPr>
          <p:cNvPicPr>
            <a:picLocks/>
          </p:cNvPicPr>
          <p:nvPr/>
        </p:nvPicPr>
        <p:blipFill>
          <a:blip r:embed="rId5"/>
          <a:stretch>
            <a:fillRect/>
          </a:stretch>
        </p:blipFill>
        <p:spPr>
          <a:xfrm>
            <a:off x="6949739" y="3915553"/>
            <a:ext cx="3568309" cy="1338402"/>
          </a:xfrm>
          <a:prstGeom prst="rect">
            <a:avLst/>
          </a:prstGeom>
        </p:spPr>
      </p:pic>
      <p:pic>
        <p:nvPicPr>
          <p:cNvPr id="7" name="Immagine 6">
            <a:extLst>
              <a:ext uri="{FF2B5EF4-FFF2-40B4-BE49-F238E27FC236}">
                <a16:creationId xmlns:a16="http://schemas.microsoft.com/office/drawing/2014/main" id="{E6628384-9AF6-C330-9B1F-BD437953DA16}"/>
              </a:ext>
            </a:extLst>
          </p:cNvPr>
          <p:cNvPicPr>
            <a:picLocks/>
          </p:cNvPicPr>
          <p:nvPr/>
        </p:nvPicPr>
        <p:blipFill>
          <a:blip r:embed="rId6"/>
          <a:stretch>
            <a:fillRect/>
          </a:stretch>
        </p:blipFill>
        <p:spPr>
          <a:xfrm>
            <a:off x="1231738" y="3915553"/>
            <a:ext cx="3625181" cy="1358447"/>
          </a:xfrm>
          <a:prstGeom prst="rect">
            <a:avLst/>
          </a:prstGeom>
        </p:spPr>
      </p:pic>
      <p:sp>
        <p:nvSpPr>
          <p:cNvPr id="8" name="CasellaDiTesto 7">
            <a:extLst>
              <a:ext uri="{FF2B5EF4-FFF2-40B4-BE49-F238E27FC236}">
                <a16:creationId xmlns:a16="http://schemas.microsoft.com/office/drawing/2014/main" id="{8D813C81-2164-D586-0EFC-DFF6472432ED}"/>
              </a:ext>
            </a:extLst>
          </p:cNvPr>
          <p:cNvSpPr txBox="1"/>
          <p:nvPr/>
        </p:nvSpPr>
        <p:spPr>
          <a:xfrm>
            <a:off x="2901658" y="1809000"/>
            <a:ext cx="2054261" cy="1074393"/>
          </a:xfrm>
          <a:prstGeom prst="rect">
            <a:avLst/>
          </a:prstGeom>
          <a:noFill/>
        </p:spPr>
        <p:txBody>
          <a:bodyPr wrap="square" lIns="0" tIns="0" rIns="0" bIns="0" rtlCol="0">
            <a:noAutofit/>
          </a:bodyPr>
          <a:lstStyle/>
          <a:p>
            <a:pPr>
              <a:lnSpc>
                <a:spcPct val="110000"/>
              </a:lnSpc>
              <a:spcBef>
                <a:spcPts val="0"/>
              </a:spcBef>
            </a:pPr>
            <a:r>
              <a:rPr lang="en-US" sz="2000" b="1" kern="1000" spc="30" dirty="0" err="1">
                <a:solidFill>
                  <a:srgbClr val="0070C0"/>
                </a:solidFill>
                <a:latin typeface="+mj-lt"/>
                <a:cs typeface="Franklin Gothic Book"/>
              </a:rPr>
              <a:t>Deutsches</a:t>
            </a:r>
            <a:r>
              <a:rPr lang="en-US" sz="2000" b="1" kern="1000" spc="30" dirty="0">
                <a:solidFill>
                  <a:srgbClr val="0070C0"/>
                </a:solidFill>
                <a:latin typeface="+mj-lt"/>
                <a:cs typeface="Franklin Gothic Book"/>
              </a:rPr>
              <a:t> </a:t>
            </a:r>
          </a:p>
          <a:p>
            <a:pPr>
              <a:lnSpc>
                <a:spcPct val="110000"/>
              </a:lnSpc>
              <a:spcBef>
                <a:spcPts val="0"/>
              </a:spcBef>
            </a:pPr>
            <a:r>
              <a:rPr lang="en-US" sz="2000" b="1" kern="1000" spc="30" dirty="0" err="1">
                <a:solidFill>
                  <a:srgbClr val="0070C0"/>
                </a:solidFill>
                <a:latin typeface="+mj-lt"/>
                <a:cs typeface="Franklin Gothic Book"/>
              </a:rPr>
              <a:t>Elektronen</a:t>
            </a:r>
            <a:endParaRPr lang="en-US" sz="2000" b="1" kern="1000" spc="30" dirty="0">
              <a:solidFill>
                <a:srgbClr val="0070C0"/>
              </a:solidFill>
              <a:latin typeface="+mj-lt"/>
              <a:cs typeface="Franklin Gothic Book"/>
            </a:endParaRPr>
          </a:p>
          <a:p>
            <a:pPr>
              <a:lnSpc>
                <a:spcPct val="110000"/>
              </a:lnSpc>
              <a:spcBef>
                <a:spcPts val="0"/>
              </a:spcBef>
            </a:pPr>
            <a:r>
              <a:rPr lang="en-US" sz="2000" b="1" kern="1000" spc="30" dirty="0">
                <a:solidFill>
                  <a:srgbClr val="0070C0"/>
                </a:solidFill>
                <a:latin typeface="+mj-lt"/>
                <a:cs typeface="Franklin Gothic Book"/>
              </a:rPr>
              <a:t>Synchrotron</a:t>
            </a:r>
            <a:endParaRPr lang="it-IT" sz="2000" b="1" kern="1000" spc="30" dirty="0" err="1">
              <a:solidFill>
                <a:srgbClr val="0070C0"/>
              </a:solidFill>
              <a:latin typeface="+mj-lt"/>
              <a:cs typeface="Franklin Gothic Book"/>
            </a:endParaRPr>
          </a:p>
        </p:txBody>
      </p:sp>
      <p:sp>
        <p:nvSpPr>
          <p:cNvPr id="9" name="TextBox 6">
            <a:extLst>
              <a:ext uri="{FF2B5EF4-FFF2-40B4-BE49-F238E27FC236}">
                <a16:creationId xmlns:a16="http://schemas.microsoft.com/office/drawing/2014/main" id="{D0D5B062-E944-E12D-DFE8-4BB4A72A5A2A}"/>
              </a:ext>
            </a:extLst>
          </p:cNvPr>
          <p:cNvSpPr txBox="1"/>
          <p:nvPr/>
        </p:nvSpPr>
        <p:spPr>
          <a:xfrm>
            <a:off x="1508919" y="5907792"/>
            <a:ext cx="9144000" cy="671208"/>
          </a:xfrm>
          <a:prstGeom prst="rect">
            <a:avLst/>
          </a:prstGeom>
          <a:noFill/>
        </p:spPr>
        <p:txBody>
          <a:bodyPr wrap="square" lIns="0" tIns="0" rIns="0" bIns="0" rtlCol="0">
            <a:noAutofit/>
          </a:bodyPr>
          <a:lstStyle/>
          <a:p>
            <a:pPr algn="ctr">
              <a:lnSpc>
                <a:spcPct val="110000"/>
              </a:lnSpc>
              <a:spcBef>
                <a:spcPts val="0"/>
              </a:spcBef>
            </a:pPr>
            <a:r>
              <a:rPr lang="en-US" sz="3600" b="1" kern="1000" spc="30" dirty="0">
                <a:latin typeface="+mn-lt"/>
                <a:cs typeface="Franklin Gothic Book"/>
              </a:rPr>
              <a:t> </a:t>
            </a:r>
            <a:r>
              <a:rPr lang="en-US" sz="3600" b="1" kern="1000" spc="30" dirty="0">
                <a:solidFill>
                  <a:srgbClr val="FF0000"/>
                </a:solidFill>
                <a:latin typeface="+mn-lt"/>
                <a:cs typeface="Franklin Gothic Book"/>
              </a:rPr>
              <a:t>A</a:t>
            </a:r>
            <a:r>
              <a:rPr lang="en-US" sz="3600" b="1" kern="1000" spc="30" dirty="0">
                <a:latin typeface="+mn-lt"/>
                <a:cs typeface="Franklin Gothic Book"/>
              </a:rPr>
              <a:t>daptive </a:t>
            </a:r>
            <a:r>
              <a:rPr lang="en-US" sz="3600" b="1" kern="1000" spc="30" dirty="0">
                <a:solidFill>
                  <a:srgbClr val="FF0000"/>
                </a:solidFill>
                <a:latin typeface="+mn-lt"/>
                <a:cs typeface="Franklin Gothic Book"/>
              </a:rPr>
              <a:t>G</a:t>
            </a:r>
            <a:r>
              <a:rPr lang="en-US" sz="3600" b="1" kern="1000" spc="30" dirty="0">
                <a:latin typeface="+mn-lt"/>
                <a:cs typeface="Franklin Gothic Book"/>
              </a:rPr>
              <a:t>ain </a:t>
            </a:r>
            <a:r>
              <a:rPr lang="en-US" sz="3600" b="1" kern="1000" spc="30" dirty="0">
                <a:solidFill>
                  <a:srgbClr val="FF0000"/>
                </a:solidFill>
                <a:latin typeface="+mn-lt"/>
                <a:cs typeface="Franklin Gothic Book"/>
              </a:rPr>
              <a:t>I</a:t>
            </a:r>
            <a:r>
              <a:rPr lang="en-US" sz="3600" b="1" kern="1000" spc="30" dirty="0">
                <a:latin typeface="+mn-lt"/>
                <a:cs typeface="Franklin Gothic Book"/>
              </a:rPr>
              <a:t>ntegrating </a:t>
            </a:r>
            <a:r>
              <a:rPr lang="en-US" sz="3600" b="1" kern="1000" spc="30" dirty="0">
                <a:solidFill>
                  <a:srgbClr val="FF0000"/>
                </a:solidFill>
                <a:latin typeface="+mn-lt"/>
                <a:cs typeface="Franklin Gothic Book"/>
              </a:rPr>
              <a:t>P</a:t>
            </a:r>
            <a:r>
              <a:rPr lang="en-US" sz="3600" b="1" kern="1000" spc="30" dirty="0">
                <a:latin typeface="+mn-lt"/>
                <a:cs typeface="Franklin Gothic Book"/>
              </a:rPr>
              <a:t>ixel </a:t>
            </a:r>
            <a:r>
              <a:rPr lang="en-US" sz="3600" b="1" kern="1000" spc="30" dirty="0">
                <a:solidFill>
                  <a:srgbClr val="FF0000"/>
                </a:solidFill>
                <a:latin typeface="+mn-lt"/>
                <a:cs typeface="Franklin Gothic Book"/>
              </a:rPr>
              <a:t>D</a:t>
            </a:r>
            <a:r>
              <a:rPr lang="en-US" sz="3600" b="1" kern="1000" spc="30" dirty="0">
                <a:latin typeface="+mn-lt"/>
                <a:cs typeface="Franklin Gothic Book"/>
              </a:rPr>
              <a:t>etector</a:t>
            </a:r>
            <a:endParaRPr lang="de-CH" sz="3600" b="1" kern="1000" spc="30" dirty="0" err="1">
              <a:latin typeface="+mn-lt"/>
              <a:cs typeface="Franklin Gothic Book"/>
            </a:endParaRPr>
          </a:p>
        </p:txBody>
      </p:sp>
      <p:grpSp>
        <p:nvGrpSpPr>
          <p:cNvPr id="10" name="Group 11">
            <a:extLst>
              <a:ext uri="{FF2B5EF4-FFF2-40B4-BE49-F238E27FC236}">
                <a16:creationId xmlns:a16="http://schemas.microsoft.com/office/drawing/2014/main" id="{A571ACBD-C42E-DBBA-799D-D09A9F79E6A9}"/>
              </a:ext>
            </a:extLst>
          </p:cNvPr>
          <p:cNvGrpSpPr/>
          <p:nvPr/>
        </p:nvGrpSpPr>
        <p:grpSpPr>
          <a:xfrm>
            <a:off x="7004427" y="1305129"/>
            <a:ext cx="3801492" cy="2511820"/>
            <a:chOff x="4980562" y="1031132"/>
            <a:chExt cx="3801492" cy="2511820"/>
          </a:xfrm>
        </p:grpSpPr>
        <p:sp>
          <p:nvSpPr>
            <p:cNvPr id="11" name="Rounded Rectangle 9">
              <a:extLst>
                <a:ext uri="{FF2B5EF4-FFF2-40B4-BE49-F238E27FC236}">
                  <a16:creationId xmlns:a16="http://schemas.microsoft.com/office/drawing/2014/main" id="{0C830178-356E-BF32-1047-BCFD9AC72646}"/>
                </a:ext>
              </a:extLst>
            </p:cNvPr>
            <p:cNvSpPr/>
            <p:nvPr/>
          </p:nvSpPr>
          <p:spPr bwMode="auto">
            <a:xfrm>
              <a:off x="4980562" y="1031132"/>
              <a:ext cx="3801492" cy="1857983"/>
            </a:xfrm>
            <a:prstGeom prst="roundRect">
              <a:avLst/>
            </a:prstGeom>
            <a:noFill/>
            <a:ln w="38100"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2" name="TextBox 10">
              <a:extLst>
                <a:ext uri="{FF2B5EF4-FFF2-40B4-BE49-F238E27FC236}">
                  <a16:creationId xmlns:a16="http://schemas.microsoft.com/office/drawing/2014/main" id="{9140BF11-F107-EB39-096D-3FEEC158BA48}"/>
                </a:ext>
              </a:extLst>
            </p:cNvPr>
            <p:cNvSpPr txBox="1"/>
            <p:nvPr/>
          </p:nvSpPr>
          <p:spPr>
            <a:xfrm>
              <a:off x="4980562" y="2871744"/>
              <a:ext cx="3801492" cy="671208"/>
            </a:xfrm>
            <a:prstGeom prst="rect">
              <a:avLst/>
            </a:prstGeom>
            <a:noFill/>
          </p:spPr>
          <p:txBody>
            <a:bodyPr wrap="square" lIns="0" tIns="0" rIns="0" bIns="0" rtlCol="0">
              <a:noAutofit/>
            </a:bodyPr>
            <a:lstStyle/>
            <a:p>
              <a:pPr algn="ctr">
                <a:lnSpc>
                  <a:spcPct val="110000"/>
                </a:lnSpc>
                <a:spcBef>
                  <a:spcPts val="0"/>
                </a:spcBef>
              </a:pPr>
              <a:r>
                <a:rPr lang="en-US" sz="3000" b="1" kern="1000" spc="30" dirty="0">
                  <a:latin typeface="+mn-lt"/>
                  <a:cs typeface="Franklin Gothic Book"/>
                </a:rPr>
                <a:t> </a:t>
              </a:r>
              <a:r>
                <a:rPr lang="en-US" sz="3000" b="1" kern="1000" spc="30" dirty="0">
                  <a:solidFill>
                    <a:srgbClr val="FF0000"/>
                  </a:solidFill>
                  <a:latin typeface="+mn-lt"/>
                  <a:cs typeface="Franklin Gothic Book"/>
                </a:rPr>
                <a:t>Readout ASIC</a:t>
              </a:r>
              <a:endParaRPr lang="de-CH" sz="3000" b="1" kern="1000" spc="30" dirty="0" err="1">
                <a:latin typeface="+mn-lt"/>
                <a:cs typeface="Franklin Gothic Book"/>
              </a:endParaRPr>
            </a:p>
          </p:txBody>
        </p:sp>
      </p:grpSp>
      <p:sp>
        <p:nvSpPr>
          <p:cNvPr id="13" name="Rettangolo 12">
            <a:extLst>
              <a:ext uri="{FF2B5EF4-FFF2-40B4-BE49-F238E27FC236}">
                <a16:creationId xmlns:a16="http://schemas.microsoft.com/office/drawing/2014/main" id="{F97662B4-5A38-74CF-7B9D-3EE2C0B9289C}"/>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573018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41E0CC8-7C3D-00CF-1EA0-2483CA297BAF}"/>
              </a:ext>
            </a:extLst>
          </p:cNvPr>
          <p:cNvSpPr>
            <a:spLocks noGrp="1"/>
          </p:cNvSpPr>
          <p:nvPr>
            <p:ph type="title"/>
          </p:nvPr>
        </p:nvSpPr>
        <p:spPr/>
        <p:txBody>
          <a:bodyPr/>
          <a:lstStyle/>
          <a:p>
            <a:r>
              <a:rPr lang="en-US" dirty="0"/>
              <a:t>Prototyping: a bit of history</a:t>
            </a:r>
            <a:endParaRPr lang="it-CH" dirty="0"/>
          </a:p>
        </p:txBody>
      </p:sp>
      <p:sp>
        <p:nvSpPr>
          <p:cNvPr id="4" name="Segnaposto numero diapositiva 3">
            <a:extLst>
              <a:ext uri="{FF2B5EF4-FFF2-40B4-BE49-F238E27FC236}">
                <a16:creationId xmlns:a16="http://schemas.microsoft.com/office/drawing/2014/main" id="{97F7DBED-6505-618B-0C43-BA37CEB38C82}"/>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53</a:t>
            </a:fld>
            <a:endParaRPr lang="de-DE" dirty="0"/>
          </a:p>
        </p:txBody>
      </p:sp>
      <p:sp>
        <p:nvSpPr>
          <p:cNvPr id="5" name="Rettangolo 4">
            <a:extLst>
              <a:ext uri="{FF2B5EF4-FFF2-40B4-BE49-F238E27FC236}">
                <a16:creationId xmlns:a16="http://schemas.microsoft.com/office/drawing/2014/main" id="{E611E4B5-31B4-A3FF-8C58-C466816964FA}"/>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3" name="Rettangolo con angoli arrotondati 32">
            <a:extLst>
              <a:ext uri="{FF2B5EF4-FFF2-40B4-BE49-F238E27FC236}">
                <a16:creationId xmlns:a16="http://schemas.microsoft.com/office/drawing/2014/main" id="{D1BEBE62-F3B6-3729-BD2C-1D601A105A81}"/>
              </a:ext>
            </a:extLst>
          </p:cNvPr>
          <p:cNvSpPr/>
          <p:nvPr/>
        </p:nvSpPr>
        <p:spPr bwMode="auto">
          <a:xfrm flipH="1">
            <a:off x="4821536" y="1267211"/>
            <a:ext cx="72000" cy="4323578"/>
          </a:xfrm>
          <a:prstGeom prst="roundRect">
            <a:avLst>
              <a:gd name="adj" fmla="val 50000"/>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4" name="Rettangolo con angoli arrotondati 33">
            <a:extLst>
              <a:ext uri="{FF2B5EF4-FFF2-40B4-BE49-F238E27FC236}">
                <a16:creationId xmlns:a16="http://schemas.microsoft.com/office/drawing/2014/main" id="{529E1266-B2E9-8831-830C-309595BD2B55}"/>
              </a:ext>
            </a:extLst>
          </p:cNvPr>
          <p:cNvSpPr/>
          <p:nvPr/>
        </p:nvSpPr>
        <p:spPr bwMode="auto">
          <a:xfrm flipH="1">
            <a:off x="9715072" y="1267211"/>
            <a:ext cx="72000" cy="4323578"/>
          </a:xfrm>
          <a:prstGeom prst="roundRect">
            <a:avLst>
              <a:gd name="adj" fmla="val 50000"/>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5" name="Rettangolo con angoli arrotondati 34">
            <a:extLst>
              <a:ext uri="{FF2B5EF4-FFF2-40B4-BE49-F238E27FC236}">
                <a16:creationId xmlns:a16="http://schemas.microsoft.com/office/drawing/2014/main" id="{77C46E63-AA11-4AA9-6828-D91E4135522A}"/>
              </a:ext>
            </a:extLst>
          </p:cNvPr>
          <p:cNvSpPr/>
          <p:nvPr/>
        </p:nvSpPr>
        <p:spPr bwMode="auto">
          <a:xfrm flipH="1">
            <a:off x="2374768" y="1267211"/>
            <a:ext cx="72000" cy="4323578"/>
          </a:xfrm>
          <a:prstGeom prst="roundRect">
            <a:avLst>
              <a:gd name="adj" fmla="val 50000"/>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6" name="Rettangolo con angoli arrotondati 35">
            <a:extLst>
              <a:ext uri="{FF2B5EF4-FFF2-40B4-BE49-F238E27FC236}">
                <a16:creationId xmlns:a16="http://schemas.microsoft.com/office/drawing/2014/main" id="{05A3FEA5-2CC0-EFB4-0F90-C08AF5D819EB}"/>
              </a:ext>
            </a:extLst>
          </p:cNvPr>
          <p:cNvSpPr/>
          <p:nvPr/>
        </p:nvSpPr>
        <p:spPr bwMode="auto">
          <a:xfrm flipH="1">
            <a:off x="7268304" y="1267211"/>
            <a:ext cx="72000" cy="4323578"/>
          </a:xfrm>
          <a:prstGeom prst="roundRect">
            <a:avLst>
              <a:gd name="adj" fmla="val 50000"/>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9" name="Figura a mano libera: forma 38">
            <a:extLst>
              <a:ext uri="{FF2B5EF4-FFF2-40B4-BE49-F238E27FC236}">
                <a16:creationId xmlns:a16="http://schemas.microsoft.com/office/drawing/2014/main" id="{0839C8A3-37C8-4565-6683-0399F249962D}"/>
              </a:ext>
            </a:extLst>
          </p:cNvPr>
          <p:cNvSpPr/>
          <p:nvPr/>
        </p:nvSpPr>
        <p:spPr>
          <a:xfrm>
            <a:off x="0" y="5724000"/>
            <a:ext cx="2461501" cy="900000"/>
          </a:xfrm>
          <a:custGeom>
            <a:avLst/>
            <a:gdLst>
              <a:gd name="connsiteX0" fmla="*/ 0 w 2186750"/>
              <a:gd name="connsiteY0" fmla="*/ 0 h 900000"/>
              <a:gd name="connsiteX1" fmla="*/ 1736750 w 2186750"/>
              <a:gd name="connsiteY1" fmla="*/ 0 h 900000"/>
              <a:gd name="connsiteX2" fmla="*/ 2186750 w 2186750"/>
              <a:gd name="connsiteY2" fmla="*/ 450000 h 900000"/>
              <a:gd name="connsiteX3" fmla="*/ 1736750 w 2186750"/>
              <a:gd name="connsiteY3" fmla="*/ 900000 h 900000"/>
              <a:gd name="connsiteX4" fmla="*/ 0 w 2186750"/>
              <a:gd name="connsiteY4" fmla="*/ 900000 h 900000"/>
              <a:gd name="connsiteX5" fmla="*/ 450000 w 2186750"/>
              <a:gd name="connsiteY5" fmla="*/ 450000 h 900000"/>
              <a:gd name="connsiteX6" fmla="*/ 0 w 2186750"/>
              <a:gd name="connsiteY6" fmla="*/ 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750" h="900000">
                <a:moveTo>
                  <a:pt x="0" y="0"/>
                </a:moveTo>
                <a:lnTo>
                  <a:pt x="1736750" y="0"/>
                </a:lnTo>
                <a:lnTo>
                  <a:pt x="2186750" y="450000"/>
                </a:lnTo>
                <a:lnTo>
                  <a:pt x="1736750" y="900000"/>
                </a:lnTo>
                <a:lnTo>
                  <a:pt x="0" y="900000"/>
                </a:lnTo>
                <a:lnTo>
                  <a:pt x="450000" y="450000"/>
                </a:lnTo>
                <a:lnTo>
                  <a:pt x="0" y="0"/>
                </a:lnTo>
                <a:close/>
              </a:path>
            </a:pathLst>
          </a:custGeom>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spcFirstLastPara="0" vert="horz" wrap="square" lIns="558014" tIns="36005" rIns="48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01.2009</a:t>
            </a:r>
            <a:endParaRPr lang="it-CH" sz="2700" kern="1200" dirty="0"/>
          </a:p>
        </p:txBody>
      </p:sp>
      <p:sp>
        <p:nvSpPr>
          <p:cNvPr id="40" name="Figura a mano libera: forma 39">
            <a:extLst>
              <a:ext uri="{FF2B5EF4-FFF2-40B4-BE49-F238E27FC236}">
                <a16:creationId xmlns:a16="http://schemas.microsoft.com/office/drawing/2014/main" id="{C8884A1F-5390-8E0C-28DB-32BE114F2FED}"/>
              </a:ext>
            </a:extLst>
          </p:cNvPr>
          <p:cNvSpPr/>
          <p:nvPr/>
        </p:nvSpPr>
        <p:spPr>
          <a:xfrm>
            <a:off x="2425084" y="5724000"/>
            <a:ext cx="2461501" cy="900000"/>
          </a:xfrm>
          <a:custGeom>
            <a:avLst/>
            <a:gdLst>
              <a:gd name="connsiteX0" fmla="*/ 0 w 2186750"/>
              <a:gd name="connsiteY0" fmla="*/ 0 h 900000"/>
              <a:gd name="connsiteX1" fmla="*/ 1736750 w 2186750"/>
              <a:gd name="connsiteY1" fmla="*/ 0 h 900000"/>
              <a:gd name="connsiteX2" fmla="*/ 2186750 w 2186750"/>
              <a:gd name="connsiteY2" fmla="*/ 450000 h 900000"/>
              <a:gd name="connsiteX3" fmla="*/ 1736750 w 2186750"/>
              <a:gd name="connsiteY3" fmla="*/ 900000 h 900000"/>
              <a:gd name="connsiteX4" fmla="*/ 0 w 2186750"/>
              <a:gd name="connsiteY4" fmla="*/ 900000 h 900000"/>
              <a:gd name="connsiteX5" fmla="*/ 450000 w 2186750"/>
              <a:gd name="connsiteY5" fmla="*/ 450000 h 900000"/>
              <a:gd name="connsiteX6" fmla="*/ 0 w 2186750"/>
              <a:gd name="connsiteY6" fmla="*/ 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750" h="900000">
                <a:moveTo>
                  <a:pt x="0" y="0"/>
                </a:moveTo>
                <a:lnTo>
                  <a:pt x="1736750" y="0"/>
                </a:lnTo>
                <a:lnTo>
                  <a:pt x="2186750" y="450000"/>
                </a:lnTo>
                <a:lnTo>
                  <a:pt x="1736750" y="900000"/>
                </a:lnTo>
                <a:lnTo>
                  <a:pt x="0" y="900000"/>
                </a:lnTo>
                <a:lnTo>
                  <a:pt x="450000" y="450000"/>
                </a:lnTo>
                <a:lnTo>
                  <a:pt x="0" y="0"/>
                </a:lnTo>
                <a:close/>
              </a:path>
            </a:pathLst>
          </a:custGeom>
        </p:spPr>
        <p:style>
          <a:lnRef idx="2">
            <a:schemeClr val="lt1">
              <a:hueOff val="0"/>
              <a:satOff val="0"/>
              <a:lumOff val="0"/>
              <a:alphaOff val="0"/>
            </a:schemeClr>
          </a:lnRef>
          <a:fillRef idx="1">
            <a:schemeClr val="accent5">
              <a:alpha val="90000"/>
              <a:hueOff val="0"/>
              <a:satOff val="0"/>
              <a:lumOff val="0"/>
              <a:alphaOff val="-10000"/>
            </a:schemeClr>
          </a:fillRef>
          <a:effectRef idx="0">
            <a:schemeClr val="accent5">
              <a:alpha val="90000"/>
              <a:hueOff val="0"/>
              <a:satOff val="0"/>
              <a:lumOff val="0"/>
              <a:alphaOff val="-10000"/>
            </a:schemeClr>
          </a:effectRef>
          <a:fontRef idx="minor">
            <a:schemeClr val="lt1"/>
          </a:fontRef>
        </p:style>
        <p:txBody>
          <a:bodyPr spcFirstLastPara="0" vert="horz" wrap="square" lIns="558014" tIns="36005" rIns="48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05.2010</a:t>
            </a:r>
            <a:endParaRPr lang="it-CH" sz="2700" kern="1200" dirty="0"/>
          </a:p>
        </p:txBody>
      </p:sp>
      <p:sp>
        <p:nvSpPr>
          <p:cNvPr id="41" name="Figura a mano libera: forma 40">
            <a:extLst>
              <a:ext uri="{FF2B5EF4-FFF2-40B4-BE49-F238E27FC236}">
                <a16:creationId xmlns:a16="http://schemas.microsoft.com/office/drawing/2014/main" id="{A2D0CA57-EA4D-2CB3-4E8A-9AC560BC6DCD}"/>
              </a:ext>
            </a:extLst>
          </p:cNvPr>
          <p:cNvSpPr/>
          <p:nvPr/>
        </p:nvSpPr>
        <p:spPr>
          <a:xfrm>
            <a:off x="4850168" y="5724000"/>
            <a:ext cx="2461501" cy="900000"/>
          </a:xfrm>
          <a:custGeom>
            <a:avLst/>
            <a:gdLst>
              <a:gd name="connsiteX0" fmla="*/ 0 w 2186750"/>
              <a:gd name="connsiteY0" fmla="*/ 0 h 900000"/>
              <a:gd name="connsiteX1" fmla="*/ 1736750 w 2186750"/>
              <a:gd name="connsiteY1" fmla="*/ 0 h 900000"/>
              <a:gd name="connsiteX2" fmla="*/ 2186750 w 2186750"/>
              <a:gd name="connsiteY2" fmla="*/ 450000 h 900000"/>
              <a:gd name="connsiteX3" fmla="*/ 1736750 w 2186750"/>
              <a:gd name="connsiteY3" fmla="*/ 900000 h 900000"/>
              <a:gd name="connsiteX4" fmla="*/ 0 w 2186750"/>
              <a:gd name="connsiteY4" fmla="*/ 900000 h 900000"/>
              <a:gd name="connsiteX5" fmla="*/ 450000 w 2186750"/>
              <a:gd name="connsiteY5" fmla="*/ 450000 h 900000"/>
              <a:gd name="connsiteX6" fmla="*/ 0 w 2186750"/>
              <a:gd name="connsiteY6" fmla="*/ 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750" h="900000">
                <a:moveTo>
                  <a:pt x="0" y="0"/>
                </a:moveTo>
                <a:lnTo>
                  <a:pt x="1736750" y="0"/>
                </a:lnTo>
                <a:lnTo>
                  <a:pt x="2186750" y="450000"/>
                </a:lnTo>
                <a:lnTo>
                  <a:pt x="1736750" y="900000"/>
                </a:lnTo>
                <a:lnTo>
                  <a:pt x="0" y="900000"/>
                </a:lnTo>
                <a:lnTo>
                  <a:pt x="450000" y="450000"/>
                </a:lnTo>
                <a:lnTo>
                  <a:pt x="0" y="0"/>
                </a:lnTo>
                <a:close/>
              </a:path>
            </a:pathLst>
          </a:custGeom>
        </p:spPr>
        <p:style>
          <a:lnRef idx="2">
            <a:schemeClr val="lt1">
              <a:hueOff val="0"/>
              <a:satOff val="0"/>
              <a:lumOff val="0"/>
              <a:alphaOff val="0"/>
            </a:schemeClr>
          </a:lnRef>
          <a:fillRef idx="1">
            <a:schemeClr val="accent5">
              <a:alpha val="90000"/>
              <a:hueOff val="0"/>
              <a:satOff val="0"/>
              <a:lumOff val="0"/>
              <a:alphaOff val="-20000"/>
            </a:schemeClr>
          </a:fillRef>
          <a:effectRef idx="0">
            <a:schemeClr val="accent5">
              <a:alpha val="90000"/>
              <a:hueOff val="0"/>
              <a:satOff val="0"/>
              <a:lumOff val="0"/>
              <a:alphaOff val="-20000"/>
            </a:schemeClr>
          </a:effectRef>
          <a:fontRef idx="minor">
            <a:schemeClr val="lt1"/>
          </a:fontRef>
        </p:style>
        <p:txBody>
          <a:bodyPr spcFirstLastPara="0" vert="horz" wrap="square" lIns="558014" tIns="36005" rIns="48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11.2010</a:t>
            </a:r>
            <a:endParaRPr lang="it-CH" sz="2700" kern="1200" dirty="0"/>
          </a:p>
        </p:txBody>
      </p:sp>
      <p:sp>
        <p:nvSpPr>
          <p:cNvPr id="42" name="Figura a mano libera: forma 41">
            <a:extLst>
              <a:ext uri="{FF2B5EF4-FFF2-40B4-BE49-F238E27FC236}">
                <a16:creationId xmlns:a16="http://schemas.microsoft.com/office/drawing/2014/main" id="{09CDD306-69CC-E4BF-BC9C-18B652E477EE}"/>
              </a:ext>
            </a:extLst>
          </p:cNvPr>
          <p:cNvSpPr/>
          <p:nvPr/>
        </p:nvSpPr>
        <p:spPr>
          <a:xfrm>
            <a:off x="7275252" y="5724000"/>
            <a:ext cx="2461501" cy="900000"/>
          </a:xfrm>
          <a:custGeom>
            <a:avLst/>
            <a:gdLst>
              <a:gd name="connsiteX0" fmla="*/ 0 w 2186750"/>
              <a:gd name="connsiteY0" fmla="*/ 0 h 900000"/>
              <a:gd name="connsiteX1" fmla="*/ 1736750 w 2186750"/>
              <a:gd name="connsiteY1" fmla="*/ 0 h 900000"/>
              <a:gd name="connsiteX2" fmla="*/ 2186750 w 2186750"/>
              <a:gd name="connsiteY2" fmla="*/ 450000 h 900000"/>
              <a:gd name="connsiteX3" fmla="*/ 1736750 w 2186750"/>
              <a:gd name="connsiteY3" fmla="*/ 900000 h 900000"/>
              <a:gd name="connsiteX4" fmla="*/ 0 w 2186750"/>
              <a:gd name="connsiteY4" fmla="*/ 900000 h 900000"/>
              <a:gd name="connsiteX5" fmla="*/ 450000 w 2186750"/>
              <a:gd name="connsiteY5" fmla="*/ 450000 h 900000"/>
              <a:gd name="connsiteX6" fmla="*/ 0 w 2186750"/>
              <a:gd name="connsiteY6" fmla="*/ 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750" h="900000">
                <a:moveTo>
                  <a:pt x="0" y="0"/>
                </a:moveTo>
                <a:lnTo>
                  <a:pt x="1736750" y="0"/>
                </a:lnTo>
                <a:lnTo>
                  <a:pt x="2186750" y="450000"/>
                </a:lnTo>
                <a:lnTo>
                  <a:pt x="1736750" y="900000"/>
                </a:lnTo>
                <a:lnTo>
                  <a:pt x="0" y="900000"/>
                </a:lnTo>
                <a:lnTo>
                  <a:pt x="450000" y="450000"/>
                </a:lnTo>
                <a:lnTo>
                  <a:pt x="0" y="0"/>
                </a:lnTo>
                <a:close/>
              </a:path>
            </a:pathLst>
          </a:custGeom>
        </p:spPr>
        <p:style>
          <a:lnRef idx="2">
            <a:schemeClr val="lt1">
              <a:hueOff val="0"/>
              <a:satOff val="0"/>
              <a:lumOff val="0"/>
              <a:alphaOff val="0"/>
            </a:schemeClr>
          </a:lnRef>
          <a:fillRef idx="1">
            <a:schemeClr val="accent5">
              <a:alpha val="90000"/>
              <a:hueOff val="0"/>
              <a:satOff val="0"/>
              <a:lumOff val="0"/>
              <a:alphaOff val="-30000"/>
            </a:schemeClr>
          </a:fillRef>
          <a:effectRef idx="0">
            <a:schemeClr val="accent5">
              <a:alpha val="90000"/>
              <a:hueOff val="0"/>
              <a:satOff val="0"/>
              <a:lumOff val="0"/>
              <a:alphaOff val="-30000"/>
            </a:schemeClr>
          </a:effectRef>
          <a:fontRef idx="minor">
            <a:schemeClr val="lt1"/>
          </a:fontRef>
        </p:style>
        <p:txBody>
          <a:bodyPr spcFirstLastPara="0" vert="horz" wrap="square" lIns="558014" tIns="36005" rIns="48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11.2011</a:t>
            </a:r>
            <a:endParaRPr lang="it-CH" sz="2700" kern="1200" dirty="0"/>
          </a:p>
        </p:txBody>
      </p:sp>
      <p:sp>
        <p:nvSpPr>
          <p:cNvPr id="43" name="Figura a mano libera: forma 42">
            <a:extLst>
              <a:ext uri="{FF2B5EF4-FFF2-40B4-BE49-F238E27FC236}">
                <a16:creationId xmlns:a16="http://schemas.microsoft.com/office/drawing/2014/main" id="{CFF593FF-A30D-171B-2B66-9940D7DFCCE8}"/>
              </a:ext>
            </a:extLst>
          </p:cNvPr>
          <p:cNvSpPr/>
          <p:nvPr/>
        </p:nvSpPr>
        <p:spPr>
          <a:xfrm>
            <a:off x="9700337" y="5724000"/>
            <a:ext cx="2461501" cy="900000"/>
          </a:xfrm>
          <a:custGeom>
            <a:avLst/>
            <a:gdLst>
              <a:gd name="connsiteX0" fmla="*/ 0 w 2186750"/>
              <a:gd name="connsiteY0" fmla="*/ 0 h 900000"/>
              <a:gd name="connsiteX1" fmla="*/ 1736750 w 2186750"/>
              <a:gd name="connsiteY1" fmla="*/ 0 h 900000"/>
              <a:gd name="connsiteX2" fmla="*/ 2186750 w 2186750"/>
              <a:gd name="connsiteY2" fmla="*/ 450000 h 900000"/>
              <a:gd name="connsiteX3" fmla="*/ 1736750 w 2186750"/>
              <a:gd name="connsiteY3" fmla="*/ 900000 h 900000"/>
              <a:gd name="connsiteX4" fmla="*/ 0 w 2186750"/>
              <a:gd name="connsiteY4" fmla="*/ 900000 h 900000"/>
              <a:gd name="connsiteX5" fmla="*/ 450000 w 2186750"/>
              <a:gd name="connsiteY5" fmla="*/ 450000 h 900000"/>
              <a:gd name="connsiteX6" fmla="*/ 0 w 2186750"/>
              <a:gd name="connsiteY6" fmla="*/ 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750" h="900000">
                <a:moveTo>
                  <a:pt x="0" y="0"/>
                </a:moveTo>
                <a:lnTo>
                  <a:pt x="1736750" y="0"/>
                </a:lnTo>
                <a:lnTo>
                  <a:pt x="2186750" y="450000"/>
                </a:lnTo>
                <a:lnTo>
                  <a:pt x="1736750" y="900000"/>
                </a:lnTo>
                <a:lnTo>
                  <a:pt x="0" y="900000"/>
                </a:lnTo>
                <a:lnTo>
                  <a:pt x="450000" y="450000"/>
                </a:lnTo>
                <a:lnTo>
                  <a:pt x="0" y="0"/>
                </a:lnTo>
                <a:close/>
              </a:path>
            </a:pathLst>
          </a:custGeom>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spcFirstLastPara="0" vert="horz" wrap="square" lIns="558014" tIns="36005" rIns="48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10.2013</a:t>
            </a:r>
            <a:endParaRPr lang="it-CH" sz="2700" kern="1200" dirty="0"/>
          </a:p>
        </p:txBody>
      </p:sp>
      <p:pic>
        <p:nvPicPr>
          <p:cNvPr id="44" name="Picture 10" descr="AGIPD02_Sensor.JPG">
            <a:extLst>
              <a:ext uri="{FF2B5EF4-FFF2-40B4-BE49-F238E27FC236}">
                <a16:creationId xmlns:a16="http://schemas.microsoft.com/office/drawing/2014/main" id="{7C06F89F-9799-7921-7BB5-D7C3041A2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4952" y="1633951"/>
            <a:ext cx="14017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1" descr="AGIPD03.JPG">
            <a:extLst>
              <a:ext uri="{FF2B5EF4-FFF2-40B4-BE49-F238E27FC236}">
                <a16:creationId xmlns:a16="http://schemas.microsoft.com/office/drawing/2014/main" id="{E38007AA-2801-2D99-B357-3F0E570069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8357" y="1630045"/>
            <a:ext cx="14017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 descr="AGIPD01.jpg">
            <a:extLst>
              <a:ext uri="{FF2B5EF4-FFF2-40B4-BE49-F238E27FC236}">
                <a16:creationId xmlns:a16="http://schemas.microsoft.com/office/drawing/2014/main" id="{4B3FB972-78DD-A736-4AB4-84509D38A1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662" y="1630046"/>
            <a:ext cx="140017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descr="C:\Dokumente und Einstellungen\Ulrich\Eigene Dateien\Work\Conferences\IEEE-NSS 2012\Talk\AGIPD04.jpg">
            <a:extLst>
              <a:ext uri="{FF2B5EF4-FFF2-40B4-BE49-F238E27FC236}">
                <a16:creationId xmlns:a16="http://schemas.microsoft.com/office/drawing/2014/main" id="{EBFDD538-65DB-07AA-6F61-D9AA287FFB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4419" y="1630045"/>
            <a:ext cx="15065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magine 5">
            <a:extLst>
              <a:ext uri="{FF2B5EF4-FFF2-40B4-BE49-F238E27FC236}">
                <a16:creationId xmlns:a16="http://schemas.microsoft.com/office/drawing/2014/main" id="{05B1440E-4EC3-B415-521A-B17C0CE0C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2018" y="1637974"/>
            <a:ext cx="1638138" cy="1397739"/>
          </a:xfrm>
          <a:prstGeom prst="rect">
            <a:avLst/>
          </a:prstGeom>
        </p:spPr>
      </p:pic>
      <p:sp>
        <p:nvSpPr>
          <p:cNvPr id="49" name="TextBox 11">
            <a:extLst>
              <a:ext uri="{FF2B5EF4-FFF2-40B4-BE49-F238E27FC236}">
                <a16:creationId xmlns:a16="http://schemas.microsoft.com/office/drawing/2014/main" id="{B97175E5-FA3A-8647-1C46-159CB72C3B5F}"/>
              </a:ext>
            </a:extLst>
          </p:cNvPr>
          <p:cNvSpPr txBox="1">
            <a:spLocks noChangeAspect="1" noChangeArrowheads="1"/>
          </p:cNvSpPr>
          <p:nvPr/>
        </p:nvSpPr>
        <p:spPr bwMode="auto">
          <a:xfrm>
            <a:off x="-1" y="1226236"/>
            <a:ext cx="2425085" cy="31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1000"/>
              </a:lnSpc>
              <a:spcBef>
                <a:spcPct val="0"/>
              </a:spcBef>
              <a:buClr>
                <a:srgbClr val="000000"/>
              </a:buClr>
            </a:pPr>
            <a:r>
              <a:rPr lang="en-US" altLang="de-DE" sz="2000" b="1" dirty="0">
                <a:latin typeface="+mj-lt"/>
              </a:rPr>
              <a:t>AGIPD 0.1</a:t>
            </a:r>
          </a:p>
        </p:txBody>
      </p:sp>
      <p:sp>
        <p:nvSpPr>
          <p:cNvPr id="50" name="TextBox 11">
            <a:extLst>
              <a:ext uri="{FF2B5EF4-FFF2-40B4-BE49-F238E27FC236}">
                <a16:creationId xmlns:a16="http://schemas.microsoft.com/office/drawing/2014/main" id="{50DA60E5-3909-920A-DAA5-6618F78B45EB}"/>
              </a:ext>
            </a:extLst>
          </p:cNvPr>
          <p:cNvSpPr txBox="1">
            <a:spLocks noChangeAspect="1" noChangeArrowheads="1"/>
          </p:cNvSpPr>
          <p:nvPr/>
        </p:nvSpPr>
        <p:spPr bwMode="auto">
          <a:xfrm>
            <a:off x="2425084" y="1217900"/>
            <a:ext cx="2425084"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1000"/>
              </a:lnSpc>
              <a:spcBef>
                <a:spcPct val="0"/>
              </a:spcBef>
              <a:buClr>
                <a:srgbClr val="000000"/>
              </a:buClr>
            </a:pPr>
            <a:r>
              <a:rPr lang="en-US" altLang="de-DE" sz="2000" b="1" dirty="0">
                <a:latin typeface="+mj-lt"/>
              </a:rPr>
              <a:t>AGIPD 0.2</a:t>
            </a:r>
          </a:p>
        </p:txBody>
      </p:sp>
      <p:sp>
        <p:nvSpPr>
          <p:cNvPr id="51" name="TextBox 11">
            <a:extLst>
              <a:ext uri="{FF2B5EF4-FFF2-40B4-BE49-F238E27FC236}">
                <a16:creationId xmlns:a16="http://schemas.microsoft.com/office/drawing/2014/main" id="{06D1A9F0-3E95-94B1-3CD3-04BF93311447}"/>
              </a:ext>
            </a:extLst>
          </p:cNvPr>
          <p:cNvSpPr txBox="1">
            <a:spLocks noChangeAspect="1" noChangeArrowheads="1"/>
          </p:cNvSpPr>
          <p:nvPr/>
        </p:nvSpPr>
        <p:spPr bwMode="auto">
          <a:xfrm>
            <a:off x="4850168" y="1214328"/>
            <a:ext cx="2425083"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1000"/>
              </a:lnSpc>
              <a:spcBef>
                <a:spcPct val="0"/>
              </a:spcBef>
              <a:buClr>
                <a:srgbClr val="000000"/>
              </a:buClr>
            </a:pPr>
            <a:r>
              <a:rPr lang="en-US" altLang="de-DE" sz="2000" b="1" dirty="0">
                <a:latin typeface="+mj-lt"/>
              </a:rPr>
              <a:t>AGIPD 0.3</a:t>
            </a:r>
          </a:p>
        </p:txBody>
      </p:sp>
      <p:sp>
        <p:nvSpPr>
          <p:cNvPr id="52" name="TextBox 11">
            <a:extLst>
              <a:ext uri="{FF2B5EF4-FFF2-40B4-BE49-F238E27FC236}">
                <a16:creationId xmlns:a16="http://schemas.microsoft.com/office/drawing/2014/main" id="{B91C10FD-1ADB-3513-5CA6-78C49EA8C614}"/>
              </a:ext>
            </a:extLst>
          </p:cNvPr>
          <p:cNvSpPr txBox="1">
            <a:spLocks noChangeAspect="1" noChangeArrowheads="1"/>
          </p:cNvSpPr>
          <p:nvPr/>
        </p:nvSpPr>
        <p:spPr bwMode="auto">
          <a:xfrm>
            <a:off x="7296936" y="1214327"/>
            <a:ext cx="2461501"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1000"/>
              </a:lnSpc>
              <a:spcBef>
                <a:spcPct val="0"/>
              </a:spcBef>
              <a:buClr>
                <a:srgbClr val="000000"/>
              </a:buClr>
            </a:pPr>
            <a:r>
              <a:rPr lang="en-US" altLang="de-DE" sz="2000" b="1" dirty="0">
                <a:latin typeface="+mj-lt"/>
              </a:rPr>
              <a:t>AGIPD 0.4</a:t>
            </a:r>
          </a:p>
        </p:txBody>
      </p:sp>
      <p:sp>
        <p:nvSpPr>
          <p:cNvPr id="53" name="TextBox 11">
            <a:extLst>
              <a:ext uri="{FF2B5EF4-FFF2-40B4-BE49-F238E27FC236}">
                <a16:creationId xmlns:a16="http://schemas.microsoft.com/office/drawing/2014/main" id="{4E7E140E-9E34-1B35-6F28-71C3A8E2C512}"/>
              </a:ext>
            </a:extLst>
          </p:cNvPr>
          <p:cNvSpPr txBox="1">
            <a:spLocks noChangeAspect="1" noChangeArrowheads="1"/>
          </p:cNvSpPr>
          <p:nvPr/>
        </p:nvSpPr>
        <p:spPr bwMode="auto">
          <a:xfrm>
            <a:off x="9758437" y="1217900"/>
            <a:ext cx="2403401" cy="3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1000"/>
              </a:lnSpc>
              <a:spcBef>
                <a:spcPct val="0"/>
              </a:spcBef>
              <a:buClr>
                <a:srgbClr val="000000"/>
              </a:buClr>
            </a:pPr>
            <a:r>
              <a:rPr lang="en-US" altLang="de-DE" sz="2000" b="1" dirty="0">
                <a:latin typeface="+mj-lt"/>
              </a:rPr>
              <a:t>AGIPD 0.5</a:t>
            </a:r>
          </a:p>
        </p:txBody>
      </p:sp>
      <p:sp>
        <p:nvSpPr>
          <p:cNvPr id="54" name="TextBox 11">
            <a:extLst>
              <a:ext uri="{FF2B5EF4-FFF2-40B4-BE49-F238E27FC236}">
                <a16:creationId xmlns:a16="http://schemas.microsoft.com/office/drawing/2014/main" id="{997ADDED-FB46-2FDA-F59A-F464B61348A0}"/>
              </a:ext>
            </a:extLst>
          </p:cNvPr>
          <p:cNvSpPr txBox="1">
            <a:spLocks noChangeAspect="1" noChangeArrowheads="1"/>
          </p:cNvSpPr>
          <p:nvPr/>
        </p:nvSpPr>
        <p:spPr bwMode="auto">
          <a:xfrm>
            <a:off x="0" y="3301897"/>
            <a:ext cx="24250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buClr>
                <a:srgbClr val="000000"/>
              </a:buClr>
              <a:buFont typeface="Arial" panose="020B0604020202020204" pitchFamily="34" charset="0"/>
              <a:buChar char="•"/>
            </a:pPr>
            <a:r>
              <a:rPr lang="en-US" altLang="de-DE" sz="1800" dirty="0">
                <a:latin typeface="+mj-lt"/>
              </a:rPr>
              <a:t> No pixels yet</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sym typeface="Wingdings" panose="05000000000000000000" pitchFamily="2" charset="2"/>
              </a:rPr>
              <a:t>Analog chain test</a:t>
            </a:r>
            <a:r>
              <a:rPr lang="en-US" altLang="de-DE" sz="1800" dirty="0">
                <a:latin typeface="+mj-lt"/>
              </a:rPr>
              <a:t> </a:t>
            </a:r>
          </a:p>
          <a:p>
            <a:pPr eaLnBrk="1" hangingPunct="1">
              <a:spcBef>
                <a:spcPct val="0"/>
              </a:spcBef>
              <a:buClr>
                <a:srgbClr val="000000"/>
              </a:buClr>
            </a:pPr>
            <a:r>
              <a:rPr lang="en-US" altLang="de-DE" sz="1800" dirty="0">
                <a:latin typeface="+mj-lt"/>
              </a:rPr>
              <a:t>(Preamplifier + CDS)</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Test of the gain switching</a:t>
            </a:r>
          </a:p>
        </p:txBody>
      </p:sp>
      <p:sp>
        <p:nvSpPr>
          <p:cNvPr id="56" name="TextBox 11">
            <a:extLst>
              <a:ext uri="{FF2B5EF4-FFF2-40B4-BE49-F238E27FC236}">
                <a16:creationId xmlns:a16="http://schemas.microsoft.com/office/drawing/2014/main" id="{B144FA80-1D97-1C65-F8A7-AA2CD31A64A9}"/>
              </a:ext>
            </a:extLst>
          </p:cNvPr>
          <p:cNvSpPr txBox="1">
            <a:spLocks noChangeAspect="1" noChangeArrowheads="1"/>
          </p:cNvSpPr>
          <p:nvPr/>
        </p:nvSpPr>
        <p:spPr bwMode="auto">
          <a:xfrm>
            <a:off x="2410351" y="3339000"/>
            <a:ext cx="24615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buClr>
                <a:srgbClr val="000000"/>
              </a:buClr>
              <a:buFont typeface="Arial" panose="020B0604020202020204" pitchFamily="34" charset="0"/>
              <a:buChar char="•"/>
            </a:pPr>
            <a:r>
              <a:rPr lang="en-US" altLang="de-DE" sz="1800" dirty="0">
                <a:latin typeface="+mj-lt"/>
              </a:rPr>
              <a:t> 16 x 16 pixels</a:t>
            </a:r>
          </a:p>
          <a:p>
            <a:pPr eaLnBrk="1" hangingPunct="1">
              <a:spcBef>
                <a:spcPct val="0"/>
              </a:spcBef>
              <a:buClr>
                <a:srgbClr val="000000"/>
              </a:buCl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Full readout chain</a:t>
            </a:r>
          </a:p>
          <a:p>
            <a:pPr eaLnBrk="1" hangingPunct="1">
              <a:spcBef>
                <a:spcPct val="0"/>
              </a:spcBef>
              <a:buClr>
                <a:srgbClr val="000000"/>
              </a:buClr>
            </a:pPr>
            <a:r>
              <a:rPr lang="en-US" altLang="de-DE" sz="1800" dirty="0">
                <a:latin typeface="+mj-lt"/>
              </a:rPr>
              <a:t>(100 storage cells)</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Different preamps and storage cell architectures</a:t>
            </a:r>
          </a:p>
        </p:txBody>
      </p:sp>
      <p:pic>
        <p:nvPicPr>
          <p:cNvPr id="57" name="Immagine 1">
            <a:extLst>
              <a:ext uri="{FF2B5EF4-FFF2-40B4-BE49-F238E27FC236}">
                <a16:creationId xmlns:a16="http://schemas.microsoft.com/office/drawing/2014/main" id="{28A4E171-BA4F-D2A4-D122-AEF473C273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0919" y="3647836"/>
            <a:ext cx="2160000" cy="2076165"/>
          </a:xfrm>
          <a:prstGeom prst="rect">
            <a:avLst/>
          </a:prstGeom>
        </p:spPr>
      </p:pic>
      <p:sp>
        <p:nvSpPr>
          <p:cNvPr id="58" name="TextBox 11">
            <a:extLst>
              <a:ext uri="{FF2B5EF4-FFF2-40B4-BE49-F238E27FC236}">
                <a16:creationId xmlns:a16="http://schemas.microsoft.com/office/drawing/2014/main" id="{3E4F964C-E9CF-429C-4B5C-003308C5A243}"/>
              </a:ext>
            </a:extLst>
          </p:cNvPr>
          <p:cNvSpPr txBox="1">
            <a:spLocks noChangeAspect="1" noChangeArrowheads="1"/>
          </p:cNvSpPr>
          <p:nvPr/>
        </p:nvSpPr>
        <p:spPr bwMode="auto">
          <a:xfrm>
            <a:off x="4850168" y="3339000"/>
            <a:ext cx="24398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buClr>
                <a:srgbClr val="000000"/>
              </a:buClr>
              <a:buFont typeface="Arial" panose="020B0604020202020204" pitchFamily="34" charset="0"/>
              <a:buChar char="•"/>
            </a:pPr>
            <a:r>
              <a:rPr lang="en-US" altLang="de-DE" sz="1800" dirty="0">
                <a:latin typeface="+mj-lt"/>
              </a:rPr>
              <a:t> 16 x 16 pixels</a:t>
            </a:r>
          </a:p>
          <a:p>
            <a:pPr eaLnBrk="1" hangingPunct="1">
              <a:spcBef>
                <a:spcPct val="0"/>
              </a:spcBef>
              <a:buClr>
                <a:srgbClr val="000000"/>
              </a:buClr>
            </a:pPr>
            <a:r>
              <a:rPr lang="en-US" altLang="de-DE" sz="1800" dirty="0">
                <a:latin typeface="+mj-lt"/>
              </a:rPr>
              <a:t>(200 storage cells)</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On chip digital control interface</a:t>
            </a:r>
          </a:p>
          <a:p>
            <a:pPr marL="285750" indent="-285750"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Radiation hard storage cell design</a:t>
            </a:r>
          </a:p>
        </p:txBody>
      </p:sp>
      <p:sp>
        <p:nvSpPr>
          <p:cNvPr id="59" name="TextBox 11">
            <a:extLst>
              <a:ext uri="{FF2B5EF4-FFF2-40B4-BE49-F238E27FC236}">
                <a16:creationId xmlns:a16="http://schemas.microsoft.com/office/drawing/2014/main" id="{7046ED0A-B140-A1BB-FE15-A38094FF0EC3}"/>
              </a:ext>
            </a:extLst>
          </p:cNvPr>
          <p:cNvSpPr txBox="1">
            <a:spLocks noChangeAspect="1" noChangeArrowheads="1"/>
          </p:cNvSpPr>
          <p:nvPr/>
        </p:nvSpPr>
        <p:spPr bwMode="auto">
          <a:xfrm>
            <a:off x="7304304" y="3301897"/>
            <a:ext cx="244718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buClr>
                <a:srgbClr val="000000"/>
              </a:buClr>
              <a:buFont typeface="Arial" panose="020B0604020202020204" pitchFamily="34" charset="0"/>
              <a:buChar char="•"/>
            </a:pPr>
            <a:r>
              <a:rPr lang="en-US" altLang="de-DE" sz="1800" dirty="0">
                <a:latin typeface="+mj-lt"/>
              </a:rPr>
              <a:t> 16 x 16 pixels</a:t>
            </a:r>
          </a:p>
          <a:p>
            <a:pPr eaLnBrk="1" hangingPunct="1">
              <a:spcBef>
                <a:spcPct val="0"/>
              </a:spcBef>
              <a:buClr>
                <a:srgbClr val="000000"/>
              </a:buClr>
            </a:pPr>
            <a:r>
              <a:rPr lang="en-US" altLang="de-DE" sz="1800" dirty="0">
                <a:latin typeface="+mj-lt"/>
              </a:rPr>
              <a:t>(352 storage cells)</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DR improvement (smaller reset switches) </a:t>
            </a:r>
          </a:p>
          <a:p>
            <a:pPr marL="285750" indent="-285750"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New off-chip buffer</a:t>
            </a:r>
          </a:p>
        </p:txBody>
      </p:sp>
      <p:sp>
        <p:nvSpPr>
          <p:cNvPr id="60" name="TextBox 11">
            <a:extLst>
              <a:ext uri="{FF2B5EF4-FFF2-40B4-BE49-F238E27FC236}">
                <a16:creationId xmlns:a16="http://schemas.microsoft.com/office/drawing/2014/main" id="{7A2DB7B8-8C84-CDE6-AE18-CA0F53FD427D}"/>
              </a:ext>
            </a:extLst>
          </p:cNvPr>
          <p:cNvSpPr txBox="1">
            <a:spLocks noChangeAspect="1" noChangeArrowheads="1"/>
          </p:cNvSpPr>
          <p:nvPr/>
        </p:nvSpPr>
        <p:spPr bwMode="auto">
          <a:xfrm>
            <a:off x="9787072" y="3340367"/>
            <a:ext cx="235308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buClr>
                <a:srgbClr val="000000"/>
              </a:buClr>
              <a:buFont typeface="Arial" panose="020B0604020202020204" pitchFamily="34" charset="0"/>
              <a:buChar char="•"/>
            </a:pPr>
            <a:r>
              <a:rPr lang="en-US" altLang="de-DE" sz="1800" dirty="0">
                <a:latin typeface="+mj-lt"/>
              </a:rPr>
              <a:t> 16 x 16 pixels</a:t>
            </a:r>
          </a:p>
          <a:p>
            <a:pPr eaLnBrk="1" hangingPunct="1">
              <a:spcBef>
                <a:spcPct val="0"/>
              </a:spcBef>
              <a:buClr>
                <a:srgbClr val="000000"/>
              </a:buClr>
            </a:pPr>
            <a:r>
              <a:rPr lang="en-US" altLang="de-DE" sz="1800" dirty="0">
                <a:latin typeface="+mj-lt"/>
              </a:rPr>
              <a:t>(352 storage cells)</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err="1">
                <a:latin typeface="+mj-lt"/>
              </a:rPr>
              <a:t>Precharge</a:t>
            </a:r>
            <a:r>
              <a:rPr lang="en-US" altLang="de-DE" sz="1800" dirty="0">
                <a:latin typeface="+mj-lt"/>
              </a:rPr>
              <a:t> Scheme to enhance DR</a:t>
            </a:r>
          </a:p>
          <a:p>
            <a:pPr eaLnBrk="1" hangingPunct="1">
              <a:spcBef>
                <a:spcPct val="0"/>
              </a:spcBef>
              <a:buClr>
                <a:srgbClr val="000000"/>
              </a:buClr>
              <a:buFont typeface="Arial" panose="020B0604020202020204" pitchFamily="34" charset="0"/>
              <a:buChar char="•"/>
            </a:pPr>
            <a:endParaRPr lang="en-US" altLang="de-DE" sz="1800" dirty="0">
              <a:latin typeface="+mj-lt"/>
            </a:endParaRPr>
          </a:p>
          <a:p>
            <a:pPr marL="285750" indent="-285750" eaLnBrk="1" hangingPunct="1">
              <a:spcBef>
                <a:spcPct val="0"/>
              </a:spcBef>
              <a:buClr>
                <a:srgbClr val="000000"/>
              </a:buClr>
              <a:buFont typeface="Arial" panose="020B0604020202020204" pitchFamily="34" charset="0"/>
              <a:buChar char="•"/>
            </a:pPr>
            <a:r>
              <a:rPr lang="en-US" altLang="de-DE" sz="1800" dirty="0">
                <a:latin typeface="+mj-lt"/>
              </a:rPr>
              <a:t>AGIPD1.0 pixel structure included</a:t>
            </a:r>
          </a:p>
        </p:txBody>
      </p:sp>
    </p:spTree>
    <p:extLst>
      <p:ext uri="{BB962C8B-B14F-4D97-AF65-F5344CB8AC3E}">
        <p14:creationId xmlns:p14="http://schemas.microsoft.com/office/powerpoint/2010/main" val="10765145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F6ED939C-EB37-D29A-EB3E-E3083D4C8E1A}"/>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4D040D94-0AD1-696C-12D7-17678F400C35}"/>
              </a:ext>
            </a:extLst>
          </p:cNvPr>
          <p:cNvSpPr>
            <a:spLocks noGrp="1"/>
          </p:cNvSpPr>
          <p:nvPr>
            <p:ph type="title"/>
          </p:nvPr>
        </p:nvSpPr>
        <p:spPr/>
        <p:txBody>
          <a:bodyPr/>
          <a:lstStyle/>
          <a:p>
            <a:r>
              <a:rPr lang="en-US" dirty="0"/>
              <a:t>Full scale ASIC (11/2013)</a:t>
            </a:r>
            <a:endParaRPr lang="it-CH" dirty="0"/>
          </a:p>
        </p:txBody>
      </p:sp>
      <p:sp>
        <p:nvSpPr>
          <p:cNvPr id="4" name="Segnaposto numero diapositiva 3">
            <a:extLst>
              <a:ext uri="{FF2B5EF4-FFF2-40B4-BE49-F238E27FC236}">
                <a16:creationId xmlns:a16="http://schemas.microsoft.com/office/drawing/2014/main" id="{A595C2E5-B235-F09F-D19F-DD7BEDFB164E}"/>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54</a:t>
            </a:fld>
            <a:endParaRPr lang="de-DE" dirty="0"/>
          </a:p>
        </p:txBody>
      </p:sp>
      <p:graphicFrame>
        <p:nvGraphicFramePr>
          <p:cNvPr id="14" name="Tabelle 70">
            <a:extLst>
              <a:ext uri="{FF2B5EF4-FFF2-40B4-BE49-F238E27FC236}">
                <a16:creationId xmlns:a16="http://schemas.microsoft.com/office/drawing/2014/main" id="{4A3415BF-1305-4EC8-EF8A-0546E516A46E}"/>
              </a:ext>
            </a:extLst>
          </p:cNvPr>
          <p:cNvGraphicFramePr>
            <a:graphicFrameLocks noGrp="1"/>
          </p:cNvGraphicFramePr>
          <p:nvPr>
            <p:extLst>
              <p:ext uri="{D42A27DB-BD31-4B8C-83A1-F6EECF244321}">
                <p14:modId xmlns:p14="http://schemas.microsoft.com/office/powerpoint/2010/main" val="1990880151"/>
              </p:ext>
            </p:extLst>
          </p:nvPr>
        </p:nvGraphicFramePr>
        <p:xfrm>
          <a:off x="928088" y="1132536"/>
          <a:ext cx="5155211" cy="3827455"/>
        </p:xfrm>
        <a:graphic>
          <a:graphicData uri="http://schemas.openxmlformats.org/drawingml/2006/table">
            <a:tbl>
              <a:tblPr firstRow="1" bandRow="1"/>
              <a:tblGrid>
                <a:gridCol w="2709033">
                  <a:extLst>
                    <a:ext uri="{9D8B030D-6E8A-4147-A177-3AD203B41FA5}">
                      <a16:colId xmlns:a16="http://schemas.microsoft.com/office/drawing/2014/main" val="20000"/>
                    </a:ext>
                  </a:extLst>
                </a:gridCol>
                <a:gridCol w="2446178">
                  <a:extLst>
                    <a:ext uri="{9D8B030D-6E8A-4147-A177-3AD203B41FA5}">
                      <a16:colId xmlns:a16="http://schemas.microsoft.com/office/drawing/2014/main" val="20001"/>
                    </a:ext>
                  </a:extLst>
                </a:gridCol>
              </a:tblGrid>
              <a:tr h="421110">
                <a:tc gridSpan="2">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r>
                        <a:rPr lang="en-US" sz="1800" dirty="0">
                          <a:latin typeface="+mj-lt"/>
                        </a:rPr>
                        <a:t>AGIPD1.0</a:t>
                      </a: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endParaRPr lang="en-US" sz="1800" dirty="0">
                        <a:solidFill>
                          <a:srgbClr val="FF0000"/>
                        </a:solidFill>
                        <a:latin typeface="+mj-lt"/>
                      </a:endParaRP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ASIC technology</a:t>
                      </a:r>
                      <a:endParaRPr lang="en-US" sz="1400" i="1"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IBM</a:t>
                      </a:r>
                      <a:r>
                        <a:rPr lang="en-US" sz="1400" baseline="0" dirty="0">
                          <a:latin typeface="+mj-lt"/>
                        </a:rPr>
                        <a:t> 130 nm</a:t>
                      </a:r>
                      <a:endParaRPr lang="en-US" sz="1400"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1"/>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Pixel</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64 x 64</a:t>
                      </a:r>
                      <a:endParaRPr lang="en-US" sz="1400" b="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2"/>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Pixel size</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a:latin typeface="+mj-lt"/>
                        </a:rPr>
                        <a:t>200 x</a:t>
                      </a:r>
                      <a:r>
                        <a:rPr lang="en-US" sz="1400" kern="1200" baseline="0" dirty="0">
                          <a:latin typeface="+mj-lt"/>
                        </a:rPr>
                        <a:t> 200 </a:t>
                      </a:r>
                      <a:r>
                        <a:rPr lang="el-GR" sz="1400" kern="1200" baseline="0" dirty="0">
                          <a:latin typeface="+mj-lt"/>
                        </a:rPr>
                        <a:t>μ</a:t>
                      </a:r>
                      <a:r>
                        <a:rPr lang="de-DE" sz="1400" kern="1200" baseline="0" dirty="0">
                          <a:latin typeface="+mj-lt"/>
                        </a:rPr>
                        <a:t>m</a:t>
                      </a:r>
                      <a:r>
                        <a:rPr lang="de-DE" sz="1400" kern="1200" baseline="30000" dirty="0">
                          <a:latin typeface="+mj-lt"/>
                        </a:rPr>
                        <a:t>2</a:t>
                      </a:r>
                      <a:endParaRPr lang="en-US" sz="1400" b="1" kern="1200" baseline="30000" dirty="0">
                        <a:solidFill>
                          <a:schemeClr val="dk1"/>
                        </a:solidFill>
                        <a:latin typeface="+mj-lt"/>
                        <a:ea typeface="+mn-ea"/>
                        <a:cs typeface="+mn-cs"/>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3"/>
                  </a:ext>
                </a:extLst>
              </a:tr>
              <a:tr h="37945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Storage cells</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352</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4"/>
                  </a:ext>
                </a:extLst>
              </a:tr>
              <a:tr h="37945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Chip size</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aseline="0" dirty="0">
                          <a:latin typeface="+mj-lt"/>
                        </a:rPr>
                        <a:t>13.1 x 14.8 mm</a:t>
                      </a:r>
                      <a:r>
                        <a:rPr lang="en-US" sz="1400" baseline="30000" dirty="0">
                          <a:latin typeface="+mj-lt"/>
                        </a:rPr>
                        <a:t>2</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5"/>
                  </a:ext>
                </a:extLst>
              </a:tr>
              <a:tr h="355288">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j-lt"/>
                        </a:rPr>
                        <a:t>Non-linearity</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&lt;1 %</a:t>
                      </a:r>
                      <a:endParaRPr lang="en-US" sz="1400"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11"/>
                  </a:ext>
                </a:extLst>
              </a:tr>
              <a:tr h="361267">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Protection measure</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Diode </a:t>
                      </a:r>
                      <a:endParaRPr lang="en-US" sz="1400"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12"/>
                  </a:ext>
                </a:extLst>
              </a:tr>
              <a:tr h="35432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Frame Rate</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&gt;4.5 MHz (burst)</a:t>
                      </a:r>
                      <a:endParaRPr lang="en-US" sz="1400" b="1" i="0" kern="1200" dirty="0">
                        <a:solidFill>
                          <a:schemeClr val="lt1"/>
                        </a:solidFill>
                        <a:latin typeface="+mj-lt"/>
                        <a:ea typeface="+mn-ea"/>
                        <a:cs typeface="+mn-cs"/>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13"/>
                  </a:ext>
                </a:extLst>
              </a:tr>
              <a:tr h="35432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aseline="0" dirty="0">
                          <a:latin typeface="+mj-lt"/>
                        </a:rPr>
                        <a:t>Vetoing scheme</a:t>
                      </a:r>
                      <a:endParaRPr lang="en-US" sz="1400"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yes</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14"/>
                  </a:ext>
                </a:extLst>
              </a:tr>
            </a:tbl>
          </a:graphicData>
        </a:graphic>
      </p:graphicFrame>
      <p:pic>
        <p:nvPicPr>
          <p:cNvPr id="15" name="Picture 12">
            <a:extLst>
              <a:ext uri="{FF2B5EF4-FFF2-40B4-BE49-F238E27FC236}">
                <a16:creationId xmlns:a16="http://schemas.microsoft.com/office/drawing/2014/main" id="{856D1072-1D1C-2F31-4A75-35C4E3F195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3733" y="1122652"/>
            <a:ext cx="4864013" cy="383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egnaposto contenuto 1">
            <a:extLst>
              <a:ext uri="{FF2B5EF4-FFF2-40B4-BE49-F238E27FC236}">
                <a16:creationId xmlns:a16="http://schemas.microsoft.com/office/drawing/2014/main" id="{9C68F01C-3450-6151-99B5-3928E7BB5210}"/>
              </a:ext>
            </a:extLst>
          </p:cNvPr>
          <p:cNvSpPr txBox="1">
            <a:spLocks/>
          </p:cNvSpPr>
          <p:nvPr/>
        </p:nvSpPr>
        <p:spPr bwMode="auto">
          <a:xfrm rot="18505255">
            <a:off x="7643753" y="2543708"/>
            <a:ext cx="2343970" cy="42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defRPr/>
            </a:pPr>
            <a:r>
              <a:rPr lang="it-IT" b="1" dirty="0">
                <a:solidFill>
                  <a:prstClr val="white">
                    <a:lumMod val="95000"/>
                  </a:prstClr>
                </a:solidFill>
                <a:latin typeface="+mj-lt"/>
                <a:ea typeface="Arial Unicode MS" panose="020B0604020202020204" pitchFamily="34" charset="-128"/>
                <a:cs typeface="Arial Unicode MS" panose="020B0604020202020204" pitchFamily="34" charset="-128"/>
              </a:rPr>
              <a:t>AGIPD1.0</a:t>
            </a:r>
          </a:p>
        </p:txBody>
      </p:sp>
      <p:sp>
        <p:nvSpPr>
          <p:cNvPr id="17" name="Rettangolo arrotondato 7">
            <a:extLst>
              <a:ext uri="{FF2B5EF4-FFF2-40B4-BE49-F238E27FC236}">
                <a16:creationId xmlns:a16="http://schemas.microsoft.com/office/drawing/2014/main" id="{FCD395B6-9BE6-5B34-81B4-E9652AFAC5E3}"/>
              </a:ext>
            </a:extLst>
          </p:cNvPr>
          <p:cNvSpPr/>
          <p:nvPr/>
        </p:nvSpPr>
        <p:spPr>
          <a:xfrm>
            <a:off x="928088" y="1950740"/>
            <a:ext cx="5155211" cy="1186159"/>
          </a:xfrm>
          <a:prstGeom prst="roundRect">
            <a:avLst>
              <a:gd name="adj" fmla="val 4653"/>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18" name="Tabelle 70">
            <a:extLst>
              <a:ext uri="{FF2B5EF4-FFF2-40B4-BE49-F238E27FC236}">
                <a16:creationId xmlns:a16="http://schemas.microsoft.com/office/drawing/2014/main" id="{9513AA47-A91A-0A7D-EC3C-0FA9C70CF59A}"/>
              </a:ext>
            </a:extLst>
          </p:cNvPr>
          <p:cNvGraphicFramePr>
            <a:graphicFrameLocks noGrp="1"/>
          </p:cNvGraphicFramePr>
          <p:nvPr>
            <p:extLst>
              <p:ext uri="{D42A27DB-BD31-4B8C-83A1-F6EECF244321}">
                <p14:modId xmlns:p14="http://schemas.microsoft.com/office/powerpoint/2010/main" val="3180276248"/>
              </p:ext>
            </p:extLst>
          </p:nvPr>
        </p:nvGraphicFramePr>
        <p:xfrm>
          <a:off x="928091" y="4990393"/>
          <a:ext cx="10319657" cy="1807687"/>
        </p:xfrm>
        <a:graphic>
          <a:graphicData uri="http://schemas.openxmlformats.org/drawingml/2006/table">
            <a:tbl>
              <a:tblPr firstRow="1" bandRow="1"/>
              <a:tblGrid>
                <a:gridCol w="2255957">
                  <a:extLst>
                    <a:ext uri="{9D8B030D-6E8A-4147-A177-3AD203B41FA5}">
                      <a16:colId xmlns:a16="http://schemas.microsoft.com/office/drawing/2014/main" val="20000"/>
                    </a:ext>
                  </a:extLst>
                </a:gridCol>
                <a:gridCol w="2687900">
                  <a:extLst>
                    <a:ext uri="{9D8B030D-6E8A-4147-A177-3AD203B41FA5}">
                      <a16:colId xmlns:a16="http://schemas.microsoft.com/office/drawing/2014/main" val="68076861"/>
                    </a:ext>
                  </a:extLst>
                </a:gridCol>
                <a:gridCol w="2687900">
                  <a:extLst>
                    <a:ext uri="{9D8B030D-6E8A-4147-A177-3AD203B41FA5}">
                      <a16:colId xmlns:a16="http://schemas.microsoft.com/office/drawing/2014/main" val="20001"/>
                    </a:ext>
                  </a:extLst>
                </a:gridCol>
                <a:gridCol w="2687900">
                  <a:extLst>
                    <a:ext uri="{9D8B030D-6E8A-4147-A177-3AD203B41FA5}">
                      <a16:colId xmlns:a16="http://schemas.microsoft.com/office/drawing/2014/main" val="2600810274"/>
                    </a:ext>
                  </a:extLst>
                </a:gridCol>
              </a:tblGrid>
              <a:tr h="413207">
                <a:tc>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endParaRPr lang="en-US" sz="1800" dirty="0">
                        <a:latin typeface="+mj-lt"/>
                      </a:endParaRP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endParaRPr lang="en-US" sz="1800" dirty="0">
                        <a:solidFill>
                          <a:schemeClr val="bg1"/>
                        </a:solidFill>
                        <a:latin typeface="+mj-lt"/>
                      </a:endParaRP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r>
                        <a:rPr lang="en-US" sz="1800" dirty="0">
                          <a:solidFill>
                            <a:schemeClr val="bg1"/>
                          </a:solidFill>
                          <a:latin typeface="+mj-lt"/>
                        </a:rPr>
                        <a:t>Standard Gain Mode</a:t>
                      </a: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r>
                        <a:rPr lang="en-US" sz="1800" dirty="0">
                          <a:solidFill>
                            <a:schemeClr val="bg1"/>
                          </a:solidFill>
                          <a:latin typeface="+mj-lt"/>
                        </a:rPr>
                        <a:t>Low</a:t>
                      </a:r>
                      <a:r>
                        <a:rPr lang="en-US" sz="1800" baseline="0" dirty="0">
                          <a:solidFill>
                            <a:schemeClr val="bg1"/>
                          </a:solidFill>
                          <a:latin typeface="+mj-lt"/>
                        </a:rPr>
                        <a:t> Noise Mode</a:t>
                      </a:r>
                      <a:endParaRPr lang="en-US" sz="1800" dirty="0">
                        <a:solidFill>
                          <a:schemeClr val="bg1"/>
                        </a:solidFill>
                        <a:latin typeface="+mj-lt"/>
                      </a:endParaRP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34862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dirty="0">
                          <a:latin typeface="+mj-lt"/>
                        </a:rPr>
                        <a:t>Dynamic</a:t>
                      </a:r>
                      <a:r>
                        <a:rPr lang="en-US" sz="1400" b="1" baseline="0" dirty="0">
                          <a:latin typeface="+mj-lt"/>
                        </a:rPr>
                        <a:t> range</a:t>
                      </a:r>
                      <a:endParaRPr lang="en-US" sz="1400" b="1" i="1"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endParaRPr lang="en-US" sz="1400" b="1" i="0" baseline="0"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baseline="0" dirty="0">
                          <a:latin typeface="+mj-lt"/>
                        </a:rPr>
                        <a:t>&gt;1</a:t>
                      </a:r>
                      <a:r>
                        <a:rPr lang="en-US" sz="1400" b="1" baseline="30000" dirty="0">
                          <a:latin typeface="+mj-lt"/>
                        </a:rPr>
                        <a:t>.</a:t>
                      </a:r>
                      <a:r>
                        <a:rPr lang="en-US" sz="1400" b="1" baseline="0" dirty="0">
                          <a:latin typeface="+mj-lt"/>
                        </a:rPr>
                        <a:t>10</a:t>
                      </a:r>
                      <a:r>
                        <a:rPr lang="en-US" sz="1400" b="1" baseline="30000" dirty="0">
                          <a:latin typeface="+mj-lt"/>
                        </a:rPr>
                        <a:t>4 </a:t>
                      </a:r>
                      <a:r>
                        <a:rPr lang="en-US" sz="1400" b="1" baseline="0" dirty="0">
                          <a:latin typeface="+mj-lt"/>
                        </a:rPr>
                        <a:t>x 12.4 </a:t>
                      </a:r>
                      <a:r>
                        <a:rPr lang="en-US" sz="1400" b="1" baseline="0" dirty="0" err="1">
                          <a:latin typeface="+mj-lt"/>
                        </a:rPr>
                        <a:t>keV</a:t>
                      </a:r>
                      <a:r>
                        <a:rPr lang="en-US" sz="1400" b="1" baseline="0" dirty="0">
                          <a:latin typeface="+mj-lt"/>
                        </a:rPr>
                        <a:t> </a:t>
                      </a:r>
                      <a:endParaRPr lang="en-US" sz="1400" b="1" i="0" baseline="0"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i="0" baseline="0" dirty="0">
                          <a:latin typeface="+mj-lt"/>
                        </a:rPr>
                        <a:t>&gt;4</a:t>
                      </a:r>
                      <a:r>
                        <a:rPr lang="en-US" sz="1400" b="1" baseline="30000" dirty="0">
                          <a:latin typeface="+mj-lt"/>
                        </a:rPr>
                        <a:t>.</a:t>
                      </a:r>
                      <a:r>
                        <a:rPr lang="en-US" sz="1400" b="1" baseline="0" dirty="0">
                          <a:latin typeface="+mj-lt"/>
                        </a:rPr>
                        <a:t>10</a:t>
                      </a:r>
                      <a:r>
                        <a:rPr lang="en-US" sz="1400" b="1" baseline="30000" dirty="0">
                          <a:latin typeface="+mj-lt"/>
                        </a:rPr>
                        <a:t>3 </a:t>
                      </a:r>
                      <a:r>
                        <a:rPr lang="en-US" sz="1400" b="1" baseline="0" dirty="0">
                          <a:latin typeface="+mj-lt"/>
                        </a:rPr>
                        <a:t>x 12.4 </a:t>
                      </a:r>
                      <a:r>
                        <a:rPr lang="en-US" sz="1400" b="1" baseline="0" dirty="0" err="1">
                          <a:latin typeface="+mj-lt"/>
                        </a:rPr>
                        <a:t>keV</a:t>
                      </a:r>
                      <a:r>
                        <a:rPr lang="en-US" sz="1400" b="1" baseline="0" dirty="0">
                          <a:latin typeface="+mj-lt"/>
                        </a:rPr>
                        <a:t> </a:t>
                      </a:r>
                      <a:endParaRPr lang="en-US" sz="1400" b="1" i="0" baseline="0"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6"/>
                  </a:ext>
                </a:extLst>
              </a:tr>
              <a:tr h="34862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b="1" dirty="0">
                          <a:latin typeface="+mj-lt"/>
                        </a:rPr>
                        <a:t>Noise (</a:t>
                      </a:r>
                      <a:r>
                        <a:rPr lang="en-US" sz="1400" b="1" dirty="0" err="1">
                          <a:latin typeface="+mj-lt"/>
                        </a:rPr>
                        <a:t>rms</a:t>
                      </a:r>
                      <a:r>
                        <a:rPr lang="en-US" sz="1400" b="1" dirty="0">
                          <a:latin typeface="+mj-lt"/>
                        </a:rPr>
                        <a:t>)</a:t>
                      </a:r>
                      <a:endParaRPr lang="en-US" sz="1400" b="1"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dirty="0">
                          <a:latin typeface="+mj-lt"/>
                        </a:rPr>
                        <a:t>~320 e</a:t>
                      </a:r>
                      <a:r>
                        <a:rPr lang="en-US" sz="1400" b="1" baseline="30000" dirty="0">
                          <a:latin typeface="+mj-lt"/>
                        </a:rPr>
                        <a:t>-</a:t>
                      </a:r>
                      <a:r>
                        <a:rPr lang="en-US" sz="1400" b="1" dirty="0">
                          <a:latin typeface="+mj-lt"/>
                        </a:rPr>
                        <a:t> ENC</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j-lt"/>
                        </a:rPr>
                        <a:t>~240 e</a:t>
                      </a:r>
                      <a:r>
                        <a:rPr lang="en-US" sz="1400" b="1" baseline="30000" dirty="0">
                          <a:latin typeface="+mj-lt"/>
                        </a:rPr>
                        <a:t>-</a:t>
                      </a:r>
                      <a:r>
                        <a:rPr lang="en-US" sz="1400" b="1" dirty="0">
                          <a:latin typeface="+mj-lt"/>
                        </a:rPr>
                        <a:t> ENC</a:t>
                      </a:r>
                      <a:endParaRPr lang="en-US" sz="1400" b="1" i="0" kern="1200" dirty="0">
                        <a:solidFill>
                          <a:schemeClr val="lt1"/>
                        </a:solidFill>
                        <a:latin typeface="+mj-lt"/>
                        <a:ea typeface="+mn-ea"/>
                        <a:cs typeface="+mn-cs"/>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8"/>
                  </a:ext>
                </a:extLst>
              </a:tr>
              <a:tr h="34862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de-DE" sz="1400" b="1" i="0" dirty="0">
                          <a:latin typeface="+mj-lt"/>
                        </a:rPr>
                        <a:t>SNR @ 12.4 keV</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de-DE" sz="1400" b="1" i="0" dirty="0">
                          <a:latin typeface="+mj-lt"/>
                        </a:rPr>
                        <a:t>&gt;11</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i="0" dirty="0">
                          <a:latin typeface="+mj-lt"/>
                        </a:rPr>
                        <a:t>&gt;16</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9"/>
                  </a:ext>
                </a:extLst>
              </a:tr>
              <a:tr h="34862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dirty="0">
                          <a:latin typeface="+mj-lt"/>
                        </a:rPr>
                        <a:t>Min.</a:t>
                      </a:r>
                      <a:r>
                        <a:rPr lang="en-US" sz="1400" b="1" baseline="0" dirty="0">
                          <a:latin typeface="+mj-lt"/>
                        </a:rPr>
                        <a:t> energy (</a:t>
                      </a:r>
                      <a:r>
                        <a:rPr lang="en-US" sz="1400" b="1" baseline="0" dirty="0" err="1">
                          <a:latin typeface="+mj-lt"/>
                        </a:rPr>
                        <a:t>keV</a:t>
                      </a:r>
                      <a:r>
                        <a:rPr lang="en-US" sz="1400" b="1" baseline="0" dirty="0">
                          <a:latin typeface="+mj-lt"/>
                        </a:rPr>
                        <a:t>)</a:t>
                      </a:r>
                      <a:endParaRPr lang="en-US" sz="1400" b="1" i="1"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dirty="0">
                          <a:latin typeface="+mj-lt"/>
                        </a:rPr>
                        <a:t>&lt;6 keV</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1" i="0" dirty="0">
                          <a:latin typeface="+mj-lt"/>
                        </a:rPr>
                        <a:t>&lt;4 </a:t>
                      </a:r>
                      <a:r>
                        <a:rPr lang="en-US" sz="1400" b="1" i="0" dirty="0" err="1">
                          <a:latin typeface="+mj-lt"/>
                        </a:rPr>
                        <a:t>keV</a:t>
                      </a:r>
                      <a:endParaRPr lang="en-US" sz="1400" b="1" i="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10"/>
                  </a:ext>
                </a:extLst>
              </a:tr>
            </a:tbl>
          </a:graphicData>
        </a:graphic>
      </p:graphicFrame>
      <p:sp>
        <p:nvSpPr>
          <p:cNvPr id="19" name="Rettangolo arrotondato 13">
            <a:extLst>
              <a:ext uri="{FF2B5EF4-FFF2-40B4-BE49-F238E27FC236}">
                <a16:creationId xmlns:a16="http://schemas.microsoft.com/office/drawing/2014/main" id="{BD6A2CDB-285E-CD19-6395-F509284F5E39}"/>
              </a:ext>
            </a:extLst>
          </p:cNvPr>
          <p:cNvSpPr/>
          <p:nvPr/>
        </p:nvSpPr>
        <p:spPr>
          <a:xfrm>
            <a:off x="928089" y="5400040"/>
            <a:ext cx="10319657" cy="1038860"/>
          </a:xfrm>
          <a:prstGeom prst="roundRect">
            <a:avLst>
              <a:gd name="adj" fmla="val 4442"/>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835056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658D066-6EB9-C17D-321C-8BFFC7F7C48C}"/>
              </a:ext>
            </a:extLst>
          </p:cNvPr>
          <p:cNvSpPr>
            <a:spLocks noGrp="1"/>
          </p:cNvSpPr>
          <p:nvPr>
            <p:ph type="title"/>
          </p:nvPr>
        </p:nvSpPr>
        <p:spPr/>
        <p:txBody>
          <a:bodyPr/>
          <a:lstStyle/>
          <a:p>
            <a:r>
              <a:rPr lang="en-US" dirty="0"/>
              <a:t>Final ASIC Structure</a:t>
            </a:r>
            <a:endParaRPr lang="it-CH" dirty="0"/>
          </a:p>
        </p:txBody>
      </p:sp>
      <p:sp>
        <p:nvSpPr>
          <p:cNvPr id="4" name="Segnaposto numero diapositiva 3">
            <a:extLst>
              <a:ext uri="{FF2B5EF4-FFF2-40B4-BE49-F238E27FC236}">
                <a16:creationId xmlns:a16="http://schemas.microsoft.com/office/drawing/2014/main" id="{6E1BD767-F452-3686-CD6D-EC2360E9073B}"/>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55</a:t>
            </a:fld>
            <a:endParaRPr lang="de-DE" dirty="0"/>
          </a:p>
        </p:txBody>
      </p:sp>
      <p:sp>
        <p:nvSpPr>
          <p:cNvPr id="5" name="Rettangolo 4">
            <a:extLst>
              <a:ext uri="{FF2B5EF4-FFF2-40B4-BE49-F238E27FC236}">
                <a16:creationId xmlns:a16="http://schemas.microsoft.com/office/drawing/2014/main" id="{2D1FAA9D-9AD9-89E5-AAEF-025DB6B5D8CF}"/>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37" name="Grafik 4" descr="AGIPD1.0.png">
            <a:extLst>
              <a:ext uri="{FF2B5EF4-FFF2-40B4-BE49-F238E27FC236}">
                <a16:creationId xmlns:a16="http://schemas.microsoft.com/office/drawing/2014/main" id="{7EC8FEB6-4E70-E60A-D3DA-67AA40204E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3" y="2081721"/>
            <a:ext cx="12015823" cy="37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Pfeil nach unten 5">
            <a:extLst>
              <a:ext uri="{FF2B5EF4-FFF2-40B4-BE49-F238E27FC236}">
                <a16:creationId xmlns:a16="http://schemas.microsoft.com/office/drawing/2014/main" id="{46FD2F30-A503-2E86-D66A-7E1D30B1FEB9}"/>
              </a:ext>
            </a:extLst>
          </p:cNvPr>
          <p:cNvSpPr/>
          <p:nvPr/>
        </p:nvSpPr>
        <p:spPr>
          <a:xfrm>
            <a:off x="1308097" y="1975634"/>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Rechteck 6">
            <a:extLst>
              <a:ext uri="{FF2B5EF4-FFF2-40B4-BE49-F238E27FC236}">
                <a16:creationId xmlns:a16="http://schemas.microsoft.com/office/drawing/2014/main" id="{EDF6DFD5-572D-F999-6911-1F4338D1A406}"/>
              </a:ext>
            </a:extLst>
          </p:cNvPr>
          <p:cNvSpPr/>
          <p:nvPr/>
        </p:nvSpPr>
        <p:spPr>
          <a:xfrm>
            <a:off x="731837" y="1067584"/>
            <a:ext cx="1800225"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Pfeil nach links und oben 3">
            <a:extLst>
              <a:ext uri="{FF2B5EF4-FFF2-40B4-BE49-F238E27FC236}">
                <a16:creationId xmlns:a16="http://schemas.microsoft.com/office/drawing/2014/main" id="{1D7823C5-B739-DB0A-CD57-35FDCE347F41}"/>
              </a:ext>
            </a:extLst>
          </p:cNvPr>
          <p:cNvSpPr/>
          <p:nvPr/>
        </p:nvSpPr>
        <p:spPr>
          <a:xfrm rot="5400000">
            <a:off x="-495447" y="5482717"/>
            <a:ext cx="1655272" cy="765175"/>
          </a:xfrm>
          <a:prstGeom prst="leftUpArrow">
            <a:avLst>
              <a:gd name="adj1" fmla="val 32522"/>
              <a:gd name="adj2" fmla="val 39305"/>
              <a:gd name="adj3" fmla="val 25000"/>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Pfeil nach unten 7">
            <a:extLst>
              <a:ext uri="{FF2B5EF4-FFF2-40B4-BE49-F238E27FC236}">
                <a16:creationId xmlns:a16="http://schemas.microsoft.com/office/drawing/2014/main" id="{C42FFE13-F12D-C190-CFBA-597037EC741E}"/>
              </a:ext>
            </a:extLst>
          </p:cNvPr>
          <p:cNvSpPr/>
          <p:nvPr/>
        </p:nvSpPr>
        <p:spPr>
          <a:xfrm>
            <a:off x="3764047" y="1975634"/>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Pfeil nach unten 8">
            <a:extLst>
              <a:ext uri="{FF2B5EF4-FFF2-40B4-BE49-F238E27FC236}">
                <a16:creationId xmlns:a16="http://schemas.microsoft.com/office/drawing/2014/main" id="{42589F69-57A4-95C4-48A9-201FE82A7CEE}"/>
              </a:ext>
            </a:extLst>
          </p:cNvPr>
          <p:cNvSpPr/>
          <p:nvPr/>
        </p:nvSpPr>
        <p:spPr>
          <a:xfrm rot="10800000">
            <a:off x="3438631" y="5615100"/>
            <a:ext cx="576263" cy="287338"/>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Pfeil nach unten 9">
            <a:extLst>
              <a:ext uri="{FF2B5EF4-FFF2-40B4-BE49-F238E27FC236}">
                <a16:creationId xmlns:a16="http://schemas.microsoft.com/office/drawing/2014/main" id="{39C3FFAB-0ECF-FD4F-F483-BB84EBEE55D7}"/>
              </a:ext>
            </a:extLst>
          </p:cNvPr>
          <p:cNvSpPr/>
          <p:nvPr/>
        </p:nvSpPr>
        <p:spPr>
          <a:xfrm rot="10800000">
            <a:off x="5319950" y="5621684"/>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Rechteck 10">
            <a:extLst>
              <a:ext uri="{FF2B5EF4-FFF2-40B4-BE49-F238E27FC236}">
                <a16:creationId xmlns:a16="http://schemas.microsoft.com/office/drawing/2014/main" id="{0A7C25EB-06D7-05E1-1A10-94FF4CB46A89}"/>
              </a:ext>
            </a:extLst>
          </p:cNvPr>
          <p:cNvSpPr/>
          <p:nvPr/>
        </p:nvSpPr>
        <p:spPr>
          <a:xfrm>
            <a:off x="3259222" y="1067584"/>
            <a:ext cx="16557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Textfeld 11">
            <a:extLst>
              <a:ext uri="{FF2B5EF4-FFF2-40B4-BE49-F238E27FC236}">
                <a16:creationId xmlns:a16="http://schemas.microsoft.com/office/drawing/2014/main" id="{23F07E77-0425-C9AF-5D7A-268958015C41}"/>
              </a:ext>
            </a:extLst>
          </p:cNvPr>
          <p:cNvSpPr txBox="1">
            <a:spLocks noChangeArrowheads="1"/>
          </p:cNvSpPr>
          <p:nvPr/>
        </p:nvSpPr>
        <p:spPr bwMode="auto">
          <a:xfrm>
            <a:off x="731837" y="1067584"/>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3-fold dynamically gain switching preamplifier</a:t>
            </a:r>
          </a:p>
        </p:txBody>
      </p:sp>
      <p:sp>
        <p:nvSpPr>
          <p:cNvPr id="46" name="Textfeld 12">
            <a:extLst>
              <a:ext uri="{FF2B5EF4-FFF2-40B4-BE49-F238E27FC236}">
                <a16:creationId xmlns:a16="http://schemas.microsoft.com/office/drawing/2014/main" id="{6206B5CB-B2D2-2EC4-9061-3420FBE46A7E}"/>
              </a:ext>
            </a:extLst>
          </p:cNvPr>
          <p:cNvSpPr txBox="1">
            <a:spLocks noChangeArrowheads="1"/>
          </p:cNvSpPr>
          <p:nvPr/>
        </p:nvSpPr>
        <p:spPr bwMode="auto">
          <a:xfrm>
            <a:off x="3259222" y="1067584"/>
            <a:ext cx="1655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CDS stage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(2 selectable gains)</a:t>
            </a:r>
            <a:endParaRPr kumimoji="0" lang="en-US" altLang="it-IT" sz="1800"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 name="Pfeil nach unten 13">
            <a:extLst>
              <a:ext uri="{FF2B5EF4-FFF2-40B4-BE49-F238E27FC236}">
                <a16:creationId xmlns:a16="http://schemas.microsoft.com/office/drawing/2014/main" id="{8B02D271-06C2-169F-901C-F3DFBBE60BBC}"/>
              </a:ext>
            </a:extLst>
          </p:cNvPr>
          <p:cNvSpPr/>
          <p:nvPr/>
        </p:nvSpPr>
        <p:spPr>
          <a:xfrm>
            <a:off x="7263051" y="1975634"/>
            <a:ext cx="576263"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hteck 14">
            <a:extLst>
              <a:ext uri="{FF2B5EF4-FFF2-40B4-BE49-F238E27FC236}">
                <a16:creationId xmlns:a16="http://schemas.microsoft.com/office/drawing/2014/main" id="{4BC636E1-9CB2-2556-549D-0AC14F4B93F0}"/>
              </a:ext>
            </a:extLst>
          </p:cNvPr>
          <p:cNvSpPr/>
          <p:nvPr/>
        </p:nvSpPr>
        <p:spPr>
          <a:xfrm>
            <a:off x="6607411" y="1067584"/>
            <a:ext cx="18716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Textfeld 15">
            <a:extLst>
              <a:ext uri="{FF2B5EF4-FFF2-40B4-BE49-F238E27FC236}">
                <a16:creationId xmlns:a16="http://schemas.microsoft.com/office/drawing/2014/main" id="{D66FD295-D7A9-0F90-41C3-6FF2B48A7046}"/>
              </a:ext>
            </a:extLst>
          </p:cNvPr>
          <p:cNvSpPr txBox="1">
            <a:spLocks noChangeArrowheads="1"/>
          </p:cNvSpPr>
          <p:nvPr/>
        </p:nvSpPr>
        <p:spPr bwMode="auto">
          <a:xfrm>
            <a:off x="6607411" y="1067581"/>
            <a:ext cx="187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Pixel buffer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(charge sensitive)</a:t>
            </a:r>
          </a:p>
        </p:txBody>
      </p:sp>
      <p:sp>
        <p:nvSpPr>
          <p:cNvPr id="50" name="Pfeil nach unten 16">
            <a:extLst>
              <a:ext uri="{FF2B5EF4-FFF2-40B4-BE49-F238E27FC236}">
                <a16:creationId xmlns:a16="http://schemas.microsoft.com/office/drawing/2014/main" id="{CC1A141D-7515-3A1C-0E45-025BC34F9896}"/>
              </a:ext>
            </a:extLst>
          </p:cNvPr>
          <p:cNvSpPr/>
          <p:nvPr/>
        </p:nvSpPr>
        <p:spPr>
          <a:xfrm>
            <a:off x="10338036" y="2004206"/>
            <a:ext cx="576262" cy="287338"/>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hteck 17">
            <a:extLst>
              <a:ext uri="{FF2B5EF4-FFF2-40B4-BE49-F238E27FC236}">
                <a16:creationId xmlns:a16="http://schemas.microsoft.com/office/drawing/2014/main" id="{A2AADDD8-D90D-21F7-9BBA-25DED7E3624D}"/>
              </a:ext>
            </a:extLst>
          </p:cNvPr>
          <p:cNvSpPr/>
          <p:nvPr/>
        </p:nvSpPr>
        <p:spPr>
          <a:xfrm>
            <a:off x="9363311" y="1067584"/>
            <a:ext cx="24431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Textfeld 18">
            <a:extLst>
              <a:ext uri="{FF2B5EF4-FFF2-40B4-BE49-F238E27FC236}">
                <a16:creationId xmlns:a16="http://schemas.microsoft.com/office/drawing/2014/main" id="{2886C48D-1D7D-FDDA-9C77-82E6F55025FB}"/>
              </a:ext>
            </a:extLst>
          </p:cNvPr>
          <p:cNvSpPr txBox="1">
            <a:spLocks noChangeArrowheads="1"/>
          </p:cNvSpPr>
          <p:nvPr/>
        </p:nvSpPr>
        <p:spPr bwMode="auto">
          <a:xfrm>
            <a:off x="9337911" y="1067584"/>
            <a:ext cx="2482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Column buffer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(interleaved,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precharging signal to bus)</a:t>
            </a:r>
          </a:p>
        </p:txBody>
      </p:sp>
      <p:sp>
        <p:nvSpPr>
          <p:cNvPr id="53" name="Pfeil nach unten 19">
            <a:extLst>
              <a:ext uri="{FF2B5EF4-FFF2-40B4-BE49-F238E27FC236}">
                <a16:creationId xmlns:a16="http://schemas.microsoft.com/office/drawing/2014/main" id="{7EFB59B5-0210-7680-A9AC-EE248B82D77B}"/>
              </a:ext>
            </a:extLst>
          </p:cNvPr>
          <p:cNvSpPr/>
          <p:nvPr/>
        </p:nvSpPr>
        <p:spPr>
          <a:xfrm rot="10800000">
            <a:off x="11395670" y="5435600"/>
            <a:ext cx="576262" cy="454532"/>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hteck 20">
            <a:extLst>
              <a:ext uri="{FF2B5EF4-FFF2-40B4-BE49-F238E27FC236}">
                <a16:creationId xmlns:a16="http://schemas.microsoft.com/office/drawing/2014/main" id="{9BBE62A3-8552-7FBD-D5FE-12B9FA2B0052}"/>
              </a:ext>
            </a:extLst>
          </p:cNvPr>
          <p:cNvSpPr/>
          <p:nvPr/>
        </p:nvSpPr>
        <p:spPr>
          <a:xfrm>
            <a:off x="9507606" y="5880608"/>
            <a:ext cx="2376487"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Textfeld 21">
            <a:extLst>
              <a:ext uri="{FF2B5EF4-FFF2-40B4-BE49-F238E27FC236}">
                <a16:creationId xmlns:a16="http://schemas.microsoft.com/office/drawing/2014/main" id="{ADE906F6-D2E3-DBDC-F4F1-76EEB0F756EA}"/>
              </a:ext>
            </a:extLst>
          </p:cNvPr>
          <p:cNvSpPr txBox="1">
            <a:spLocks noChangeArrowheads="1"/>
          </p:cNvSpPr>
          <p:nvPr/>
        </p:nvSpPr>
        <p:spPr bwMode="auto">
          <a:xfrm>
            <a:off x="9382190" y="6044047"/>
            <a:ext cx="2627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Offchip</a:t>
            </a: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driver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(Fully differential Amplifier)</a:t>
            </a:r>
          </a:p>
        </p:txBody>
      </p:sp>
      <p:sp>
        <p:nvSpPr>
          <p:cNvPr id="56" name="Rechteck 22">
            <a:extLst>
              <a:ext uri="{FF2B5EF4-FFF2-40B4-BE49-F238E27FC236}">
                <a16:creationId xmlns:a16="http://schemas.microsoft.com/office/drawing/2014/main" id="{33882FCC-E791-B027-045C-33AFD0DF7F43}"/>
              </a:ext>
            </a:extLst>
          </p:cNvPr>
          <p:cNvSpPr/>
          <p:nvPr/>
        </p:nvSpPr>
        <p:spPr>
          <a:xfrm>
            <a:off x="3038578" y="5897675"/>
            <a:ext cx="1371600"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Textfeld 23">
            <a:extLst>
              <a:ext uri="{FF2B5EF4-FFF2-40B4-BE49-F238E27FC236}">
                <a16:creationId xmlns:a16="http://schemas.microsoft.com/office/drawing/2014/main" id="{B9B34980-87C4-8329-3481-E4FEFDCD7AA6}"/>
              </a:ext>
            </a:extLst>
          </p:cNvPr>
          <p:cNvSpPr txBox="1">
            <a:spLocks noChangeArrowheads="1"/>
          </p:cNvSpPr>
          <p:nvPr/>
        </p:nvSpPr>
        <p:spPr bwMode="auto">
          <a:xfrm>
            <a:off x="3036994" y="5931013"/>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Dynamic gain switching logic </a:t>
            </a:r>
            <a:endParaRPr kumimoji="0" lang="en-US" altLang="it-IT"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8" name="Rechteck 24">
            <a:extLst>
              <a:ext uri="{FF2B5EF4-FFF2-40B4-BE49-F238E27FC236}">
                <a16:creationId xmlns:a16="http://schemas.microsoft.com/office/drawing/2014/main" id="{3DDB09A8-FFB0-9719-1A03-52330B23F0BF}"/>
              </a:ext>
            </a:extLst>
          </p:cNvPr>
          <p:cNvSpPr/>
          <p:nvPr/>
        </p:nvSpPr>
        <p:spPr>
          <a:xfrm>
            <a:off x="4989750" y="5904256"/>
            <a:ext cx="1644650"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9" name="Gruppo 58">
            <a:extLst>
              <a:ext uri="{FF2B5EF4-FFF2-40B4-BE49-F238E27FC236}">
                <a16:creationId xmlns:a16="http://schemas.microsoft.com/office/drawing/2014/main" id="{1FDFD584-8595-5017-D03C-2F40A524156B}"/>
              </a:ext>
            </a:extLst>
          </p:cNvPr>
          <p:cNvGrpSpPr/>
          <p:nvPr/>
        </p:nvGrpSpPr>
        <p:grpSpPr>
          <a:xfrm>
            <a:off x="47294" y="2081721"/>
            <a:ext cx="5184547" cy="4691159"/>
            <a:chOff x="0" y="2416174"/>
            <a:chExt cx="4030662" cy="3962555"/>
          </a:xfrm>
        </p:grpSpPr>
        <p:sp>
          <p:nvSpPr>
            <p:cNvPr id="60" name="Elaborazione 59">
              <a:extLst>
                <a:ext uri="{FF2B5EF4-FFF2-40B4-BE49-F238E27FC236}">
                  <a16:creationId xmlns:a16="http://schemas.microsoft.com/office/drawing/2014/main" id="{4A0D8F1B-36E5-C753-F62F-1B9CF2A63CB3}"/>
                </a:ext>
              </a:extLst>
            </p:cNvPr>
            <p:cNvSpPr/>
            <p:nvPr/>
          </p:nvSpPr>
          <p:spPr>
            <a:xfrm>
              <a:off x="0" y="2416174"/>
              <a:ext cx="4030662" cy="3132000"/>
            </a:xfrm>
            <a:prstGeom prst="flowChartProcess">
              <a:avLst/>
            </a:prstGeom>
            <a:noFill/>
            <a:ln w="381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CasellaDiTesto 60">
              <a:extLst>
                <a:ext uri="{FF2B5EF4-FFF2-40B4-BE49-F238E27FC236}">
                  <a16:creationId xmlns:a16="http://schemas.microsoft.com/office/drawing/2014/main" id="{8E550D96-F73A-EEC1-887B-3F86BE317377}"/>
                </a:ext>
              </a:extLst>
            </p:cNvPr>
            <p:cNvSpPr txBox="1"/>
            <p:nvPr/>
          </p:nvSpPr>
          <p:spPr>
            <a:xfrm>
              <a:off x="701253" y="5598805"/>
              <a:ext cx="2539946" cy="779924"/>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00B050"/>
                  </a:solidFill>
                  <a:effectLst/>
                  <a:uLnTx/>
                  <a:uFillTx/>
                  <a:latin typeface="Calibri"/>
                  <a:ea typeface="Arial Unicode MS" panose="020B0604020202020204" pitchFamily="34" charset="-128"/>
                  <a:cs typeface="Arial Unicode MS" panose="020B0604020202020204" pitchFamily="34" charset="-128"/>
                </a:rPr>
                <a:t>Writing Section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00B050"/>
                  </a:solidFill>
                  <a:effectLst/>
                  <a:uLnTx/>
                  <a:uFillTx/>
                  <a:latin typeface="Calibri"/>
                  <a:ea typeface="Arial Unicode MS" panose="020B0604020202020204" pitchFamily="34" charset="-128"/>
                  <a:cs typeface="Arial Unicode MS" panose="020B0604020202020204" pitchFamily="34" charset="-128"/>
                </a:rPr>
                <a:t>Used during the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00B050"/>
                  </a:solidFill>
                  <a:effectLst/>
                  <a:uLnTx/>
                  <a:uFillTx/>
                  <a:latin typeface="Calibri"/>
                  <a:ea typeface="Arial Unicode MS" panose="020B0604020202020204" pitchFamily="34" charset="-128"/>
                  <a:cs typeface="Arial Unicode MS" panose="020B0604020202020204" pitchFamily="34" charset="-128"/>
                </a:rPr>
                <a:t>600µs bunch train</a:t>
              </a:r>
              <a:endParaRPr kumimoji="0" lang="it-IT" sz="1800" b="1" i="0" u="none" strike="noStrike" kern="0" cap="none" spc="0" normalizeH="0" baseline="0" noProof="0" dirty="0">
                <a:ln>
                  <a:noFill/>
                </a:ln>
                <a:solidFill>
                  <a:srgbClr val="00B050"/>
                </a:solidFill>
                <a:effectLst/>
                <a:uLnTx/>
                <a:uFillTx/>
                <a:latin typeface="Calibri"/>
                <a:ea typeface="Arial Unicode MS" panose="020B0604020202020204" pitchFamily="34" charset="-128"/>
                <a:cs typeface="Arial Unicode MS" panose="020B0604020202020204" pitchFamily="34" charset="-128"/>
              </a:endParaRPr>
            </a:p>
          </p:txBody>
        </p:sp>
      </p:grpSp>
      <p:grpSp>
        <p:nvGrpSpPr>
          <p:cNvPr id="62" name="Gruppo 61">
            <a:extLst>
              <a:ext uri="{FF2B5EF4-FFF2-40B4-BE49-F238E27FC236}">
                <a16:creationId xmlns:a16="http://schemas.microsoft.com/office/drawing/2014/main" id="{DD7BBAD6-993E-4407-6E63-3B302EA45A4C}"/>
              </a:ext>
            </a:extLst>
          </p:cNvPr>
          <p:cNvGrpSpPr/>
          <p:nvPr/>
        </p:nvGrpSpPr>
        <p:grpSpPr>
          <a:xfrm>
            <a:off x="6141434" y="2081722"/>
            <a:ext cx="5983949" cy="4925920"/>
            <a:chOff x="-102512" y="2419842"/>
            <a:chExt cx="4133174" cy="4020553"/>
          </a:xfrm>
        </p:grpSpPr>
        <p:sp>
          <p:nvSpPr>
            <p:cNvPr id="63" name="Elaborazione 62">
              <a:extLst>
                <a:ext uri="{FF2B5EF4-FFF2-40B4-BE49-F238E27FC236}">
                  <a16:creationId xmlns:a16="http://schemas.microsoft.com/office/drawing/2014/main" id="{30C5B374-B51F-F80F-7360-F94EC91E0F83}"/>
                </a:ext>
              </a:extLst>
            </p:cNvPr>
            <p:cNvSpPr/>
            <p:nvPr/>
          </p:nvSpPr>
          <p:spPr>
            <a:xfrm>
              <a:off x="0" y="2419842"/>
              <a:ext cx="4030662" cy="3050974"/>
            </a:xfrm>
            <a:prstGeom prst="flowChartProcess">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srgbClr val="FF0000"/>
                </a:solidFill>
                <a:effectLst/>
                <a:uLnTx/>
                <a:uFillTx/>
                <a:latin typeface="Calibri"/>
                <a:ea typeface="+mn-ea"/>
                <a:cs typeface="+mn-cs"/>
              </a:endParaRPr>
            </a:p>
          </p:txBody>
        </p:sp>
        <p:sp>
          <p:nvSpPr>
            <p:cNvPr id="64" name="CasellaDiTesto 63">
              <a:extLst>
                <a:ext uri="{FF2B5EF4-FFF2-40B4-BE49-F238E27FC236}">
                  <a16:creationId xmlns:a16="http://schemas.microsoft.com/office/drawing/2014/main" id="{7CA66074-64B5-B247-0BBF-EFB375CCE2C6}"/>
                </a:ext>
              </a:extLst>
            </p:cNvPr>
            <p:cNvSpPr txBox="1"/>
            <p:nvPr/>
          </p:nvSpPr>
          <p:spPr>
            <a:xfrm>
              <a:off x="-102512" y="5540952"/>
              <a:ext cx="2308882" cy="899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Calibri"/>
                  <a:ea typeface="Arial Unicode MS" panose="020B0604020202020204" pitchFamily="34" charset="-128"/>
                  <a:cs typeface="Arial Unicode MS" panose="020B0604020202020204" pitchFamily="34" charset="-128"/>
                </a:rPr>
                <a:t>Reading Section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Calibri"/>
                  <a:ea typeface="Arial Unicode MS" panose="020B0604020202020204" pitchFamily="34" charset="-128"/>
                  <a:cs typeface="Arial Unicode MS" panose="020B0604020202020204" pitchFamily="34" charset="-128"/>
                </a:rPr>
                <a:t>Used during the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Calibri"/>
                  <a:ea typeface="Arial Unicode MS" panose="020B0604020202020204" pitchFamily="34" charset="-128"/>
                  <a:cs typeface="Arial Unicode MS" panose="020B0604020202020204" pitchFamily="34" charset="-128"/>
                </a:rPr>
                <a:t>gap of 99.4ms </a:t>
              </a:r>
              <a:endParaRPr kumimoji="0" lang="it-IT" sz="1800" b="1" i="0" u="none" strike="noStrike" kern="0" cap="none" spc="0" normalizeH="0" baseline="0" noProof="0" dirty="0">
                <a:ln>
                  <a:noFill/>
                </a:ln>
                <a:solidFill>
                  <a:srgbClr val="FF0000"/>
                </a:solidFill>
                <a:effectLst/>
                <a:uLnTx/>
                <a:uFillTx/>
                <a:latin typeface="Calibri"/>
                <a:ea typeface="Arial Unicode MS" panose="020B0604020202020204" pitchFamily="34" charset="-128"/>
                <a:cs typeface="Arial Unicode MS" panose="020B0604020202020204" pitchFamily="34" charset="-128"/>
              </a:endParaRPr>
            </a:p>
          </p:txBody>
        </p:sp>
      </p:grpSp>
      <p:sp>
        <p:nvSpPr>
          <p:cNvPr id="65" name="Textfeld 25">
            <a:extLst>
              <a:ext uri="{FF2B5EF4-FFF2-40B4-BE49-F238E27FC236}">
                <a16:creationId xmlns:a16="http://schemas.microsoft.com/office/drawing/2014/main" id="{56FCB89F-F763-5BF0-7EFF-C4C462E2C283}"/>
              </a:ext>
            </a:extLst>
          </p:cNvPr>
          <p:cNvSpPr txBox="1">
            <a:spLocks noChangeArrowheads="1"/>
          </p:cNvSpPr>
          <p:nvPr/>
        </p:nvSpPr>
        <p:spPr bwMode="auto">
          <a:xfrm>
            <a:off x="4959587" y="5910147"/>
            <a:ext cx="1728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Storage cells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(On-pixel frame storage )</a:t>
            </a:r>
          </a:p>
        </p:txBody>
      </p:sp>
      <p:sp>
        <p:nvSpPr>
          <p:cNvPr id="66" name="Rechteck 26">
            <a:extLst>
              <a:ext uri="{FF2B5EF4-FFF2-40B4-BE49-F238E27FC236}">
                <a16:creationId xmlns:a16="http://schemas.microsoft.com/office/drawing/2014/main" id="{F7E21B30-D5AA-F03D-F599-EBEB6ED497AD}"/>
              </a:ext>
            </a:extLst>
          </p:cNvPr>
          <p:cNvSpPr/>
          <p:nvPr/>
        </p:nvSpPr>
        <p:spPr>
          <a:xfrm>
            <a:off x="541741" y="5900776"/>
            <a:ext cx="1128713"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Textfeld 27">
            <a:extLst>
              <a:ext uri="{FF2B5EF4-FFF2-40B4-BE49-F238E27FC236}">
                <a16:creationId xmlns:a16="http://schemas.microsoft.com/office/drawing/2014/main" id="{214D0BB1-3CA0-FED5-1D44-BE3EAD6C1073}"/>
              </a:ext>
            </a:extLst>
          </p:cNvPr>
          <p:cNvSpPr txBox="1">
            <a:spLocks noChangeArrowheads="1"/>
          </p:cNvSpPr>
          <p:nvPr/>
        </p:nvSpPr>
        <p:spPr bwMode="auto">
          <a:xfrm>
            <a:off x="538563" y="5972216"/>
            <a:ext cx="1131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Input protection diode</a:t>
            </a:r>
            <a:endParaRPr kumimoji="0" lang="en-US" altLang="it-IT"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 name="Segnaposto numero diapositiva 3">
            <a:extLst>
              <a:ext uri="{FF2B5EF4-FFF2-40B4-BE49-F238E27FC236}">
                <a16:creationId xmlns:a16="http://schemas.microsoft.com/office/drawing/2014/main" id="{FAFDC4EA-54B0-BBA0-67F2-722822098E84}"/>
              </a:ext>
            </a:extLst>
          </p:cNvPr>
          <p:cNvSpPr txBox="1">
            <a:spLocks/>
          </p:cNvSpPr>
          <p:nvPr/>
        </p:nvSpPr>
        <p:spPr>
          <a:xfrm>
            <a:off x="11075919" y="6669000"/>
            <a:ext cx="765757" cy="196851"/>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1100" kern="1200" smtClean="0">
                <a:solidFill>
                  <a:schemeClr val="tx1"/>
                </a:solidFill>
                <a:latin typeface="+mn-lt"/>
                <a:ea typeface="ヒラギノ角ゴ Pro W3" charset="0"/>
                <a:cs typeface="ヒラギノ角ゴ Pro W3" charset="0"/>
              </a:defRPr>
            </a:lvl1pPr>
            <a:lvl2pPr marL="608610"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2pPr>
            <a:lvl3pPr marL="121721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3pPr>
            <a:lvl4pPr marL="1825829"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4pPr>
            <a:lvl5pPr marL="2434437" algn="l" rtl="0" eaLnBrk="0" fontAlgn="base" hangingPunct="0">
              <a:spcBef>
                <a:spcPct val="50000"/>
              </a:spcBef>
              <a:spcAft>
                <a:spcPct val="0"/>
              </a:spcAft>
              <a:defRPr sz="2100" kern="1200">
                <a:solidFill>
                  <a:schemeClr val="tx1"/>
                </a:solidFill>
                <a:latin typeface="Arial" charset="0"/>
                <a:ea typeface="ヒラギノ角ゴ Pro W3" charset="0"/>
                <a:cs typeface="ヒラギノ角ゴ Pro W3" charset="0"/>
              </a:defRPr>
            </a:lvl5pPr>
            <a:lvl6pPr marL="3043047" algn="l" defTabSz="608610" rtl="0" eaLnBrk="1" latinLnBrk="0" hangingPunct="1">
              <a:defRPr sz="2100" kern="1200">
                <a:solidFill>
                  <a:schemeClr val="tx1"/>
                </a:solidFill>
                <a:latin typeface="Arial" charset="0"/>
                <a:ea typeface="ヒラギノ角ゴ Pro W3" charset="0"/>
                <a:cs typeface="ヒラギノ角ゴ Pro W3" charset="0"/>
              </a:defRPr>
            </a:lvl6pPr>
            <a:lvl7pPr marL="3651656" algn="l" defTabSz="608610" rtl="0" eaLnBrk="1" latinLnBrk="0" hangingPunct="1">
              <a:defRPr sz="2100" kern="1200">
                <a:solidFill>
                  <a:schemeClr val="tx1"/>
                </a:solidFill>
                <a:latin typeface="Arial" charset="0"/>
                <a:ea typeface="ヒラギノ角ゴ Pro W3" charset="0"/>
                <a:cs typeface="ヒラギノ角ゴ Pro W3" charset="0"/>
              </a:defRPr>
            </a:lvl7pPr>
            <a:lvl8pPr marL="4260266" algn="l" defTabSz="608610" rtl="0" eaLnBrk="1" latinLnBrk="0" hangingPunct="1">
              <a:defRPr sz="2100" kern="1200">
                <a:solidFill>
                  <a:schemeClr val="tx1"/>
                </a:solidFill>
                <a:latin typeface="Arial" charset="0"/>
                <a:ea typeface="ヒラギノ角ゴ Pro W3" charset="0"/>
                <a:cs typeface="ヒラギノ角ゴ Pro W3" charset="0"/>
              </a:defRPr>
            </a:lvl8pPr>
            <a:lvl9pPr marL="4868876" algn="l" defTabSz="608610" rtl="0" eaLnBrk="1" latinLnBrk="0" hangingPunct="1">
              <a:defRPr sz="2100" kern="1200">
                <a:solidFill>
                  <a:schemeClr val="tx1"/>
                </a:solidFill>
                <a:latin typeface="Arial" charset="0"/>
                <a:ea typeface="ヒラギノ角ゴ Pro W3" charset="0"/>
                <a:cs typeface="ヒラギノ角ゴ Pro W3" charset="0"/>
              </a:defRPr>
            </a:lvl9pPr>
          </a:lstStyle>
          <a:p>
            <a:pPr algn="r">
              <a:defRPr/>
            </a:pPr>
            <a:r>
              <a:rPr lang="de-DE"/>
              <a:t>Page </a:t>
            </a:r>
            <a:fld id="{EBC07571-3134-BB4B-B83F-1A9FE18D34F3}" type="slidenum">
              <a:rPr lang="de-DE" smtClean="0"/>
              <a:pPr algn="r">
                <a:defRPr/>
              </a:pPr>
              <a:t>55</a:t>
            </a:fld>
            <a:endParaRPr lang="de-DE" dirty="0"/>
          </a:p>
        </p:txBody>
      </p:sp>
    </p:spTree>
    <p:extLst>
      <p:ext uri="{BB962C8B-B14F-4D97-AF65-F5344CB8AC3E}">
        <p14:creationId xmlns:p14="http://schemas.microsoft.com/office/powerpoint/2010/main" val="12839324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linds(horizontal)">
                                      <p:cBhvr>
                                        <p:cTn id="10" dur="500"/>
                                        <p:tgtEl>
                                          <p:spTgt spid="4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linds(horizont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linds(horizontal)">
                                      <p:cBhvr>
                                        <p:cTn id="34" dur="500"/>
                                        <p:tgtEl>
                                          <p:spTgt spid="4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linds(horizontal)">
                                      <p:cBhvr>
                                        <p:cTn id="37" dur="500"/>
                                        <p:tgtEl>
                                          <p:spTgt spid="5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linds(horizontal)">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linds(horizontal)">
                                      <p:cBhvr>
                                        <p:cTn id="55" dur="500"/>
                                        <p:tgtEl>
                                          <p:spTgt spid="4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linds(horizontal)">
                                      <p:cBhvr>
                                        <p:cTn id="58" dur="500"/>
                                        <p:tgtEl>
                                          <p:spTgt spid="4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blinds(horizontal)">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linds(horizontal)">
                                      <p:cBhvr>
                                        <p:cTn id="66" dur="500"/>
                                        <p:tgtEl>
                                          <p:spTgt spid="5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blinds(horizontal)">
                                      <p:cBhvr>
                                        <p:cTn id="69" dur="500"/>
                                        <p:tgtEl>
                                          <p:spTgt spid="52"/>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blinds(horizontal)">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blinds(horizontal)">
                                      <p:cBhvr>
                                        <p:cTn id="77" dur="500"/>
                                        <p:tgtEl>
                                          <p:spTgt spid="54"/>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blinds(horizontal)">
                                      <p:cBhvr>
                                        <p:cTn id="80" dur="500"/>
                                        <p:tgtEl>
                                          <p:spTgt spid="55"/>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blinds(horizontal)">
                                      <p:cBhvr>
                                        <p:cTn id="8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3" grpId="1" animBg="1"/>
      <p:bldP spid="44" grpId="0" animBg="1"/>
      <p:bldP spid="46" grpId="0"/>
      <p:bldP spid="47" grpId="0" animBg="1"/>
      <p:bldP spid="48" grpId="0" animBg="1"/>
      <p:bldP spid="49" grpId="0"/>
      <p:bldP spid="50" grpId="0" animBg="1"/>
      <p:bldP spid="51" grpId="0" animBg="1"/>
      <p:bldP spid="52" grpId="0"/>
      <p:bldP spid="53" grpId="0" animBg="1"/>
      <p:bldP spid="54" grpId="0" animBg="1"/>
      <p:bldP spid="55" grpId="0"/>
      <p:bldP spid="56" grpId="0" animBg="1"/>
      <p:bldP spid="57" grpId="0"/>
      <p:bldP spid="58" grpId="0" animBg="1"/>
      <p:bldP spid="58" grpId="1" animBg="1"/>
      <p:bldP spid="65" grpId="0"/>
      <p:bldP spid="65" grpId="1"/>
      <p:bldP spid="66" grpId="0" animBg="1"/>
      <p:bldP spid="6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56</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pPr>
            <a:r>
              <a:rPr lang="en-US" sz="2400" dirty="0">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107581027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74DFB1A-1AB7-1A6A-9F04-1BEDE22BC90D}"/>
              </a:ext>
            </a:extLst>
          </p:cNvPr>
          <p:cNvSpPr>
            <a:spLocks noGrp="1"/>
          </p:cNvSpPr>
          <p:nvPr>
            <p:ph type="title"/>
          </p:nvPr>
        </p:nvSpPr>
        <p:spPr/>
        <p:txBody>
          <a:bodyPr/>
          <a:lstStyle/>
          <a:p>
            <a:r>
              <a:rPr lang="en-US" dirty="0"/>
              <a:t>IR pulsed laser setup</a:t>
            </a:r>
            <a:endParaRPr lang="it-CH" dirty="0"/>
          </a:p>
        </p:txBody>
      </p:sp>
      <p:sp>
        <p:nvSpPr>
          <p:cNvPr id="4" name="Segnaposto numero diapositiva 3">
            <a:extLst>
              <a:ext uri="{FF2B5EF4-FFF2-40B4-BE49-F238E27FC236}">
                <a16:creationId xmlns:a16="http://schemas.microsoft.com/office/drawing/2014/main" id="{E5176BC5-561A-47DC-766B-C058D2FD3423}"/>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57</a:t>
            </a:fld>
            <a:endParaRPr lang="de-DE" dirty="0"/>
          </a:p>
        </p:txBody>
      </p:sp>
      <p:sp>
        <p:nvSpPr>
          <p:cNvPr id="5" name="Rettangolo 4">
            <a:extLst>
              <a:ext uri="{FF2B5EF4-FFF2-40B4-BE49-F238E27FC236}">
                <a16:creationId xmlns:a16="http://schemas.microsoft.com/office/drawing/2014/main" id="{E08D2239-00CA-DDF3-9C25-CD60DA35D659}"/>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grpSp>
        <p:nvGrpSpPr>
          <p:cNvPr id="6" name="Group 4">
            <a:extLst>
              <a:ext uri="{FF2B5EF4-FFF2-40B4-BE49-F238E27FC236}">
                <a16:creationId xmlns:a16="http://schemas.microsoft.com/office/drawing/2014/main" id="{A09D2F3C-691A-C9C0-2959-5597E4C81B4B}"/>
              </a:ext>
            </a:extLst>
          </p:cNvPr>
          <p:cNvGrpSpPr/>
          <p:nvPr/>
        </p:nvGrpSpPr>
        <p:grpSpPr>
          <a:xfrm>
            <a:off x="885005" y="1035969"/>
            <a:ext cx="9560914" cy="5629707"/>
            <a:chOff x="-11490" y="1147758"/>
            <a:chExt cx="7531626" cy="5629707"/>
          </a:xfrm>
        </p:grpSpPr>
        <p:pic>
          <p:nvPicPr>
            <p:cNvPr id="7" name="Picture 2" descr="H:\Presentations\Davide\TemporaryPics\IMG_20180618_110514_HHT.jpg">
              <a:extLst>
                <a:ext uri="{FF2B5EF4-FFF2-40B4-BE49-F238E27FC236}">
                  <a16:creationId xmlns:a16="http://schemas.microsoft.com/office/drawing/2014/main" id="{DD88B209-21F5-3CCC-8B79-9FD6D849D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7758"/>
              <a:ext cx="7520136" cy="5625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a:extLst>
                <a:ext uri="{FF2B5EF4-FFF2-40B4-BE49-F238E27FC236}">
                  <a16:creationId xmlns:a16="http://schemas.microsoft.com/office/drawing/2014/main" id="{491D1515-5E59-89A8-FDA1-372334E74AB7}"/>
                </a:ext>
              </a:extLst>
            </p:cNvPr>
            <p:cNvSpPr txBox="1"/>
            <p:nvPr/>
          </p:nvSpPr>
          <p:spPr>
            <a:xfrm>
              <a:off x="-11490" y="5877219"/>
              <a:ext cx="1977656" cy="900246"/>
            </a:xfrm>
            <a:prstGeom prst="rect">
              <a:avLst/>
            </a:prstGeom>
            <a:solidFill>
              <a:schemeClr val="bg1"/>
            </a:solidFill>
          </p:spPr>
          <p:txBody>
            <a:bodyPr wrap="square" rtlCol="0">
              <a:spAutoFit/>
            </a:bodyPr>
            <a:lstStyle/>
            <a:p>
              <a:r>
                <a:rPr lang="el-GR" dirty="0">
                  <a:latin typeface="+mj-lt"/>
                </a:rPr>
                <a:t>λ</a:t>
              </a:r>
              <a:r>
                <a:rPr lang="en-US" dirty="0">
                  <a:latin typeface="+mj-lt"/>
                </a:rPr>
                <a:t> = 1030 nm</a:t>
              </a:r>
            </a:p>
            <a:p>
              <a:r>
                <a:rPr lang="en-US" dirty="0">
                  <a:latin typeface="+mj-lt"/>
                </a:rPr>
                <a:t>Spot size &lt;10 µm</a:t>
              </a:r>
              <a:endParaRPr lang="de-CH" dirty="0">
                <a:latin typeface="+mj-lt"/>
              </a:endParaRPr>
            </a:p>
          </p:txBody>
        </p:sp>
      </p:grpSp>
      <p:grpSp>
        <p:nvGrpSpPr>
          <p:cNvPr id="9" name="Group 16">
            <a:extLst>
              <a:ext uri="{FF2B5EF4-FFF2-40B4-BE49-F238E27FC236}">
                <a16:creationId xmlns:a16="http://schemas.microsoft.com/office/drawing/2014/main" id="{1C26D447-15E4-A7F7-D466-3DFF8F9BBF67}"/>
              </a:ext>
            </a:extLst>
          </p:cNvPr>
          <p:cNvGrpSpPr/>
          <p:nvPr/>
        </p:nvGrpSpPr>
        <p:grpSpPr>
          <a:xfrm>
            <a:off x="1085917" y="2889000"/>
            <a:ext cx="1866083" cy="1080000"/>
            <a:chOff x="-79813" y="2880348"/>
            <a:chExt cx="1866083" cy="1080000"/>
          </a:xfrm>
        </p:grpSpPr>
        <p:cxnSp>
          <p:nvCxnSpPr>
            <p:cNvPr id="10" name="Straight Arrow Connector 17">
              <a:extLst>
                <a:ext uri="{FF2B5EF4-FFF2-40B4-BE49-F238E27FC236}">
                  <a16:creationId xmlns:a16="http://schemas.microsoft.com/office/drawing/2014/main" id="{8F605F60-96F9-A291-BD8A-47D6110FB10C}"/>
                </a:ext>
              </a:extLst>
            </p:cNvPr>
            <p:cNvCxnSpPr/>
            <p:nvPr/>
          </p:nvCxnSpPr>
          <p:spPr>
            <a:xfrm>
              <a:off x="1137684" y="3429000"/>
              <a:ext cx="648586" cy="531348"/>
            </a:xfrm>
            <a:prstGeom prst="straightConnector1">
              <a:avLst/>
            </a:prstGeom>
            <a:ln w="508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8">
              <a:extLst>
                <a:ext uri="{FF2B5EF4-FFF2-40B4-BE49-F238E27FC236}">
                  <a16:creationId xmlns:a16="http://schemas.microsoft.com/office/drawing/2014/main" id="{6BEA8CDB-29C3-0110-0D04-1540A301877A}"/>
                </a:ext>
              </a:extLst>
            </p:cNvPr>
            <p:cNvSpPr txBox="1"/>
            <p:nvPr/>
          </p:nvSpPr>
          <p:spPr>
            <a:xfrm>
              <a:off x="-79813" y="2880348"/>
              <a:ext cx="1676845" cy="461665"/>
            </a:xfrm>
            <a:prstGeom prst="rect">
              <a:avLst/>
            </a:prstGeom>
            <a:noFill/>
          </p:spPr>
          <p:txBody>
            <a:bodyPr wrap="square" rtlCol="0">
              <a:spAutoFit/>
            </a:bodyPr>
            <a:lstStyle/>
            <a:p>
              <a:r>
                <a:rPr lang="en-US" sz="2400" b="1" dirty="0">
                  <a:solidFill>
                    <a:schemeClr val="accent5">
                      <a:lumMod val="60000"/>
                      <a:lumOff val="40000"/>
                    </a:schemeClr>
                  </a:solidFill>
                  <a:latin typeface="+mj-lt"/>
                </a:rPr>
                <a:t>Filter #1</a:t>
              </a:r>
              <a:endParaRPr lang="de-CH" sz="2400" b="1" dirty="0">
                <a:solidFill>
                  <a:schemeClr val="accent5">
                    <a:lumMod val="60000"/>
                    <a:lumOff val="40000"/>
                  </a:schemeClr>
                </a:solidFill>
                <a:latin typeface="+mj-lt"/>
              </a:endParaRPr>
            </a:p>
          </p:txBody>
        </p:sp>
      </p:grpSp>
      <p:grpSp>
        <p:nvGrpSpPr>
          <p:cNvPr id="12" name="Group 19">
            <a:extLst>
              <a:ext uri="{FF2B5EF4-FFF2-40B4-BE49-F238E27FC236}">
                <a16:creationId xmlns:a16="http://schemas.microsoft.com/office/drawing/2014/main" id="{7E0EEAF1-BD8A-3A52-9475-9B5B59B62ED9}"/>
              </a:ext>
            </a:extLst>
          </p:cNvPr>
          <p:cNvGrpSpPr/>
          <p:nvPr/>
        </p:nvGrpSpPr>
        <p:grpSpPr>
          <a:xfrm>
            <a:off x="2300918" y="2169000"/>
            <a:ext cx="1605247" cy="1710000"/>
            <a:chOff x="1261403" y="2312091"/>
            <a:chExt cx="1605247" cy="1710000"/>
          </a:xfrm>
        </p:grpSpPr>
        <p:cxnSp>
          <p:nvCxnSpPr>
            <p:cNvPr id="13" name="Straight Arrow Connector 20">
              <a:extLst>
                <a:ext uri="{FF2B5EF4-FFF2-40B4-BE49-F238E27FC236}">
                  <a16:creationId xmlns:a16="http://schemas.microsoft.com/office/drawing/2014/main" id="{5718DD36-A867-EB92-36B7-C355779E6FD3}"/>
                </a:ext>
              </a:extLst>
            </p:cNvPr>
            <p:cNvCxnSpPr/>
            <p:nvPr/>
          </p:nvCxnSpPr>
          <p:spPr>
            <a:xfrm>
              <a:off x="1956391" y="2876364"/>
              <a:ext cx="630865" cy="1145727"/>
            </a:xfrm>
            <a:prstGeom prst="straightConnector1">
              <a:avLst/>
            </a:prstGeom>
            <a:ln w="508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21">
              <a:extLst>
                <a:ext uri="{FF2B5EF4-FFF2-40B4-BE49-F238E27FC236}">
                  <a16:creationId xmlns:a16="http://schemas.microsoft.com/office/drawing/2014/main" id="{FDA66CFC-1290-8FFF-7F23-B21151E39D73}"/>
                </a:ext>
              </a:extLst>
            </p:cNvPr>
            <p:cNvSpPr txBox="1"/>
            <p:nvPr/>
          </p:nvSpPr>
          <p:spPr>
            <a:xfrm>
              <a:off x="1261403" y="2312091"/>
              <a:ext cx="1605247" cy="461665"/>
            </a:xfrm>
            <a:prstGeom prst="rect">
              <a:avLst/>
            </a:prstGeom>
            <a:noFill/>
          </p:spPr>
          <p:txBody>
            <a:bodyPr wrap="square" rtlCol="0">
              <a:spAutoFit/>
            </a:bodyPr>
            <a:lstStyle/>
            <a:p>
              <a:r>
                <a:rPr lang="en-US" sz="2400" b="1" dirty="0">
                  <a:solidFill>
                    <a:srgbClr val="00B050"/>
                  </a:solidFill>
                  <a:latin typeface="+mj-lt"/>
                </a:rPr>
                <a:t>Filter #2</a:t>
              </a:r>
              <a:endParaRPr lang="de-CH" sz="2400" b="1" dirty="0">
                <a:solidFill>
                  <a:srgbClr val="00B050"/>
                </a:solidFill>
                <a:latin typeface="+mj-lt"/>
              </a:endParaRPr>
            </a:p>
          </p:txBody>
        </p:sp>
      </p:grpSp>
      <p:grpSp>
        <p:nvGrpSpPr>
          <p:cNvPr id="15" name="Group 22">
            <a:extLst>
              <a:ext uri="{FF2B5EF4-FFF2-40B4-BE49-F238E27FC236}">
                <a16:creationId xmlns:a16="http://schemas.microsoft.com/office/drawing/2014/main" id="{4AE5153B-63BB-CF95-41FB-22830D80DDC7}"/>
              </a:ext>
            </a:extLst>
          </p:cNvPr>
          <p:cNvGrpSpPr/>
          <p:nvPr/>
        </p:nvGrpSpPr>
        <p:grpSpPr>
          <a:xfrm>
            <a:off x="3575671" y="2653502"/>
            <a:ext cx="1605248" cy="1169858"/>
            <a:chOff x="2406975" y="2832005"/>
            <a:chExt cx="1605248" cy="1169858"/>
          </a:xfrm>
        </p:grpSpPr>
        <p:cxnSp>
          <p:nvCxnSpPr>
            <p:cNvPr id="16" name="Straight Arrow Connector 23">
              <a:extLst>
                <a:ext uri="{FF2B5EF4-FFF2-40B4-BE49-F238E27FC236}">
                  <a16:creationId xmlns:a16="http://schemas.microsoft.com/office/drawing/2014/main" id="{1D4F22CA-B0B8-619C-F4E7-EB636321B257}"/>
                </a:ext>
              </a:extLst>
            </p:cNvPr>
            <p:cNvCxnSpPr/>
            <p:nvPr/>
          </p:nvCxnSpPr>
          <p:spPr>
            <a:xfrm>
              <a:off x="3064961" y="3331567"/>
              <a:ext cx="227588" cy="670296"/>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24">
              <a:extLst>
                <a:ext uri="{FF2B5EF4-FFF2-40B4-BE49-F238E27FC236}">
                  <a16:creationId xmlns:a16="http://schemas.microsoft.com/office/drawing/2014/main" id="{17260E56-0D62-C55A-BC3D-1E67369D8E54}"/>
                </a:ext>
              </a:extLst>
            </p:cNvPr>
            <p:cNvSpPr txBox="1"/>
            <p:nvPr/>
          </p:nvSpPr>
          <p:spPr>
            <a:xfrm>
              <a:off x="2406975" y="2832005"/>
              <a:ext cx="1605248" cy="461665"/>
            </a:xfrm>
            <a:prstGeom prst="rect">
              <a:avLst/>
            </a:prstGeom>
            <a:noFill/>
          </p:spPr>
          <p:txBody>
            <a:bodyPr wrap="square" rtlCol="0">
              <a:spAutoFit/>
            </a:bodyPr>
            <a:lstStyle/>
            <a:p>
              <a:r>
                <a:rPr lang="en-US" sz="2400" b="1" dirty="0">
                  <a:solidFill>
                    <a:srgbClr val="FF0000"/>
                  </a:solidFill>
                  <a:latin typeface="+mj-lt"/>
                </a:rPr>
                <a:t>Filter #3</a:t>
              </a:r>
              <a:endParaRPr lang="de-CH" sz="2400" b="1" dirty="0">
                <a:solidFill>
                  <a:srgbClr val="FF0000"/>
                </a:solidFill>
                <a:latin typeface="+mj-lt"/>
              </a:endParaRPr>
            </a:p>
          </p:txBody>
        </p:sp>
      </p:grpSp>
      <p:grpSp>
        <p:nvGrpSpPr>
          <p:cNvPr id="18" name="Group 25">
            <a:extLst>
              <a:ext uri="{FF2B5EF4-FFF2-40B4-BE49-F238E27FC236}">
                <a16:creationId xmlns:a16="http://schemas.microsoft.com/office/drawing/2014/main" id="{993D9422-29D7-14DD-D52F-F14FBA461712}"/>
              </a:ext>
            </a:extLst>
          </p:cNvPr>
          <p:cNvGrpSpPr/>
          <p:nvPr/>
        </p:nvGrpSpPr>
        <p:grpSpPr>
          <a:xfrm>
            <a:off x="1805919" y="2922231"/>
            <a:ext cx="8589240" cy="2711769"/>
            <a:chOff x="315689" y="3046004"/>
            <a:chExt cx="8589240" cy="2711769"/>
          </a:xfrm>
        </p:grpSpPr>
        <p:cxnSp>
          <p:nvCxnSpPr>
            <p:cNvPr id="19" name="Straight Arrow Connector 26">
              <a:extLst>
                <a:ext uri="{FF2B5EF4-FFF2-40B4-BE49-F238E27FC236}">
                  <a16:creationId xmlns:a16="http://schemas.microsoft.com/office/drawing/2014/main" id="{8F59D5AE-93B1-F0D7-EAB7-EF2C04E8E5D5}"/>
                </a:ext>
              </a:extLst>
            </p:cNvPr>
            <p:cNvCxnSpPr>
              <a:cxnSpLocks/>
            </p:cNvCxnSpPr>
            <p:nvPr/>
          </p:nvCxnSpPr>
          <p:spPr>
            <a:xfrm flipV="1">
              <a:off x="613327" y="4747244"/>
              <a:ext cx="983512" cy="66020"/>
            </a:xfrm>
            <a:prstGeom prst="straightConnector1">
              <a:avLst/>
            </a:prstGeom>
            <a:ln w="508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27">
              <a:extLst>
                <a:ext uri="{FF2B5EF4-FFF2-40B4-BE49-F238E27FC236}">
                  <a16:creationId xmlns:a16="http://schemas.microsoft.com/office/drawing/2014/main" id="{D6E25185-274F-4961-AE09-E065F8256D77}"/>
                </a:ext>
              </a:extLst>
            </p:cNvPr>
            <p:cNvCxnSpPr/>
            <p:nvPr/>
          </p:nvCxnSpPr>
          <p:spPr>
            <a:xfrm flipV="1">
              <a:off x="7336839" y="4015159"/>
              <a:ext cx="864781" cy="79827"/>
            </a:xfrm>
            <a:prstGeom prst="straightConnector1">
              <a:avLst/>
            </a:prstGeom>
            <a:ln w="508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8">
              <a:extLst>
                <a:ext uri="{FF2B5EF4-FFF2-40B4-BE49-F238E27FC236}">
                  <a16:creationId xmlns:a16="http://schemas.microsoft.com/office/drawing/2014/main" id="{0A007BFB-4580-1C24-B5AC-C7AC9AA666E6}"/>
                </a:ext>
              </a:extLst>
            </p:cNvPr>
            <p:cNvSpPr txBox="1"/>
            <p:nvPr/>
          </p:nvSpPr>
          <p:spPr>
            <a:xfrm>
              <a:off x="315689" y="4926776"/>
              <a:ext cx="1457431" cy="830997"/>
            </a:xfrm>
            <a:prstGeom prst="rect">
              <a:avLst/>
            </a:prstGeom>
            <a:noFill/>
          </p:spPr>
          <p:txBody>
            <a:bodyPr wrap="square" rtlCol="0">
              <a:spAutoFit/>
            </a:bodyPr>
            <a:lstStyle/>
            <a:p>
              <a:pPr algn="ctr"/>
              <a:r>
                <a:rPr lang="en-US" sz="2400" b="1" dirty="0">
                  <a:solidFill>
                    <a:srgbClr val="FFFF00"/>
                  </a:solidFill>
                  <a:latin typeface="+mj-lt"/>
                </a:rPr>
                <a:t>Laser beam</a:t>
              </a:r>
              <a:endParaRPr lang="de-CH" sz="2400" b="1" dirty="0">
                <a:solidFill>
                  <a:srgbClr val="FFFF00"/>
                </a:solidFill>
                <a:latin typeface="+mj-lt"/>
              </a:endParaRPr>
            </a:p>
          </p:txBody>
        </p:sp>
        <p:sp>
          <p:nvSpPr>
            <p:cNvPr id="22" name="Oval 29">
              <a:extLst>
                <a:ext uri="{FF2B5EF4-FFF2-40B4-BE49-F238E27FC236}">
                  <a16:creationId xmlns:a16="http://schemas.microsoft.com/office/drawing/2014/main" id="{C6351234-C08E-B5EC-0139-1BD328403EA3}"/>
                </a:ext>
              </a:extLst>
            </p:cNvPr>
            <p:cNvSpPr/>
            <p:nvPr/>
          </p:nvSpPr>
          <p:spPr>
            <a:xfrm>
              <a:off x="8325689" y="3817089"/>
              <a:ext cx="301257" cy="29546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TextBox 30">
              <a:extLst>
                <a:ext uri="{FF2B5EF4-FFF2-40B4-BE49-F238E27FC236}">
                  <a16:creationId xmlns:a16="http://schemas.microsoft.com/office/drawing/2014/main" id="{FF0AA0F9-6E86-4BC2-D5E2-E96759481F54}"/>
                </a:ext>
              </a:extLst>
            </p:cNvPr>
            <p:cNvSpPr txBox="1"/>
            <p:nvPr/>
          </p:nvSpPr>
          <p:spPr>
            <a:xfrm>
              <a:off x="7336839" y="3046004"/>
              <a:ext cx="1568090" cy="461665"/>
            </a:xfrm>
            <a:prstGeom prst="rect">
              <a:avLst/>
            </a:prstGeom>
            <a:noFill/>
          </p:spPr>
          <p:txBody>
            <a:bodyPr wrap="square" rtlCol="0">
              <a:spAutoFit/>
            </a:bodyPr>
            <a:lstStyle/>
            <a:p>
              <a:pPr algn="ctr"/>
              <a:r>
                <a:rPr lang="en-US" sz="2400" b="1" dirty="0">
                  <a:solidFill>
                    <a:srgbClr val="00B0F0"/>
                  </a:solidFill>
                  <a:latin typeface="+mj-lt"/>
                </a:rPr>
                <a:t>AGIPD</a:t>
              </a:r>
              <a:endParaRPr lang="de-CH" sz="2400" b="1" dirty="0">
                <a:solidFill>
                  <a:srgbClr val="00B0F0"/>
                </a:solidFill>
                <a:latin typeface="+mj-lt"/>
              </a:endParaRPr>
            </a:p>
          </p:txBody>
        </p:sp>
      </p:grpSp>
    </p:spTree>
    <p:extLst>
      <p:ext uri="{BB962C8B-B14F-4D97-AF65-F5344CB8AC3E}">
        <p14:creationId xmlns:p14="http://schemas.microsoft.com/office/powerpoint/2010/main" val="2126430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510E02D-90E2-3A35-9219-4281F80C444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58</a:t>
            </a:fld>
            <a:endParaRPr lang="de-DE" dirty="0"/>
          </a:p>
        </p:txBody>
      </p:sp>
      <p:sp>
        <p:nvSpPr>
          <p:cNvPr id="5" name="Titolo 2">
            <a:extLst>
              <a:ext uri="{FF2B5EF4-FFF2-40B4-BE49-F238E27FC236}">
                <a16:creationId xmlns:a16="http://schemas.microsoft.com/office/drawing/2014/main" id="{7ED7F393-93B7-2288-BDF6-27B2ED08B084}"/>
              </a:ext>
            </a:extLst>
          </p:cNvPr>
          <p:cNvSpPr>
            <a:spLocks noGrp="1"/>
          </p:cNvSpPr>
          <p:nvPr>
            <p:ph type="title"/>
          </p:nvPr>
        </p:nvSpPr>
        <p:spPr>
          <a:xfrm>
            <a:off x="2762763" y="288001"/>
            <a:ext cx="8921907" cy="508500"/>
          </a:xfrm>
        </p:spPr>
        <p:txBody>
          <a:bodyPr/>
          <a:lstStyle/>
          <a:p>
            <a:r>
              <a:rPr lang="en-US" dirty="0"/>
              <a:t>Dynamic range scan – IR pulsed laser</a:t>
            </a:r>
            <a:endParaRPr lang="it-CH" dirty="0"/>
          </a:p>
        </p:txBody>
      </p:sp>
      <p:sp>
        <p:nvSpPr>
          <p:cNvPr id="6" name="Rettangolo 5">
            <a:extLst>
              <a:ext uri="{FF2B5EF4-FFF2-40B4-BE49-F238E27FC236}">
                <a16:creationId xmlns:a16="http://schemas.microsoft.com/office/drawing/2014/main" id="{FD364BE3-5CA6-9985-BC9C-CE58B959C217}"/>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23" name="Immagine 20">
            <a:extLst>
              <a:ext uri="{FF2B5EF4-FFF2-40B4-BE49-F238E27FC236}">
                <a16:creationId xmlns:a16="http://schemas.microsoft.com/office/drawing/2014/main" id="{91AE2633-5A47-B272-6D38-F287475B6B00}"/>
              </a:ext>
            </a:extLst>
          </p:cNvPr>
          <p:cNvPicPr>
            <a:picLocks/>
          </p:cNvPicPr>
          <p:nvPr/>
        </p:nvPicPr>
        <p:blipFill rotWithShape="1">
          <a:blip r:embed="rId3">
            <a:extLst>
              <a:ext uri="{28A0092B-C50C-407E-A947-70E740481C1C}">
                <a14:useLocalDpi xmlns:a14="http://schemas.microsoft.com/office/drawing/2010/main" val="0"/>
              </a:ext>
            </a:extLst>
          </a:blip>
          <a:srcRect t="7006"/>
          <a:stretch/>
        </p:blipFill>
        <p:spPr>
          <a:xfrm>
            <a:off x="1499305" y="1103353"/>
            <a:ext cx="9435600" cy="5734800"/>
          </a:xfrm>
          <a:prstGeom prst="rect">
            <a:avLst/>
          </a:prstGeom>
        </p:spPr>
      </p:pic>
      <p:cxnSp>
        <p:nvCxnSpPr>
          <p:cNvPr id="24" name="Gerade Verbindung mit Pfeil 18">
            <a:extLst>
              <a:ext uri="{FF2B5EF4-FFF2-40B4-BE49-F238E27FC236}">
                <a16:creationId xmlns:a16="http://schemas.microsoft.com/office/drawing/2014/main" id="{7BDACF6E-9E82-7E56-77DB-7EBAAADC88A1}"/>
              </a:ext>
            </a:extLst>
          </p:cNvPr>
          <p:cNvCxnSpPr>
            <a:cxnSpLocks/>
          </p:cNvCxnSpPr>
          <p:nvPr/>
        </p:nvCxnSpPr>
        <p:spPr>
          <a:xfrm>
            <a:off x="2462919" y="6069123"/>
            <a:ext cx="3393000" cy="570"/>
          </a:xfrm>
          <a:prstGeom prst="straightConnector1">
            <a:avLst/>
          </a:prstGeom>
          <a:noFill/>
          <a:ln w="38100" cap="flat" cmpd="sng" algn="ctr">
            <a:solidFill>
              <a:srgbClr val="FF0000"/>
            </a:solidFill>
            <a:prstDash val="solid"/>
            <a:tailEnd type="stealth" w="lg" len="lg"/>
          </a:ln>
          <a:effectLst/>
        </p:spPr>
      </p:cxnSp>
      <p:cxnSp>
        <p:nvCxnSpPr>
          <p:cNvPr id="25" name="Gerade Verbindung 34">
            <a:extLst>
              <a:ext uri="{FF2B5EF4-FFF2-40B4-BE49-F238E27FC236}">
                <a16:creationId xmlns:a16="http://schemas.microsoft.com/office/drawing/2014/main" id="{FFCFFDF3-1C5B-30C1-2DE8-2C0798498547}"/>
              </a:ext>
            </a:extLst>
          </p:cNvPr>
          <p:cNvCxnSpPr/>
          <p:nvPr/>
        </p:nvCxnSpPr>
        <p:spPr>
          <a:xfrm>
            <a:off x="2417919" y="2079000"/>
            <a:ext cx="7596000" cy="0"/>
          </a:xfrm>
          <a:prstGeom prst="line">
            <a:avLst/>
          </a:prstGeom>
          <a:noFill/>
          <a:ln w="28575" cap="flat" cmpd="sng" algn="ctr">
            <a:solidFill>
              <a:sysClr val="windowText" lastClr="000000"/>
            </a:solidFill>
            <a:prstDash val="sysDot"/>
          </a:ln>
          <a:effectLst/>
        </p:spPr>
      </p:cxnSp>
      <p:cxnSp>
        <p:nvCxnSpPr>
          <p:cNvPr id="26" name="Gerade Verbindung mit Pfeil 26">
            <a:extLst>
              <a:ext uri="{FF2B5EF4-FFF2-40B4-BE49-F238E27FC236}">
                <a16:creationId xmlns:a16="http://schemas.microsoft.com/office/drawing/2014/main" id="{ED50F469-F3BC-F9E4-7A23-B4FAE8895A94}"/>
              </a:ext>
            </a:extLst>
          </p:cNvPr>
          <p:cNvCxnSpPr>
            <a:cxnSpLocks/>
          </p:cNvCxnSpPr>
          <p:nvPr/>
        </p:nvCxnSpPr>
        <p:spPr>
          <a:xfrm>
            <a:off x="5855919" y="2079000"/>
            <a:ext cx="0" cy="3959602"/>
          </a:xfrm>
          <a:prstGeom prst="straightConnector1">
            <a:avLst/>
          </a:prstGeom>
          <a:noFill/>
          <a:ln w="19050" cap="flat" cmpd="sng" algn="ctr">
            <a:solidFill>
              <a:sysClr val="windowText" lastClr="000000"/>
            </a:solidFill>
            <a:prstDash val="solid"/>
            <a:tailEnd type="arrow"/>
          </a:ln>
          <a:effectLst/>
        </p:spPr>
      </p:cxnSp>
      <p:cxnSp>
        <p:nvCxnSpPr>
          <p:cNvPr id="27" name="Gerade Verbindung mit Pfeil 26">
            <a:extLst>
              <a:ext uri="{FF2B5EF4-FFF2-40B4-BE49-F238E27FC236}">
                <a16:creationId xmlns:a16="http://schemas.microsoft.com/office/drawing/2014/main" id="{7B58FE04-01FB-CD82-C729-D863B35D5D48}"/>
              </a:ext>
            </a:extLst>
          </p:cNvPr>
          <p:cNvCxnSpPr/>
          <p:nvPr/>
        </p:nvCxnSpPr>
        <p:spPr>
          <a:xfrm>
            <a:off x="8240919" y="2078602"/>
            <a:ext cx="0" cy="3960000"/>
          </a:xfrm>
          <a:prstGeom prst="straightConnector1">
            <a:avLst/>
          </a:prstGeom>
          <a:noFill/>
          <a:ln w="19050" cap="flat" cmpd="sng" algn="ctr">
            <a:solidFill>
              <a:sysClr val="windowText" lastClr="000000"/>
            </a:solidFill>
            <a:prstDash val="solid"/>
            <a:tailEnd type="arrow"/>
          </a:ln>
          <a:effectLst/>
        </p:spPr>
      </p:cxnSp>
      <p:cxnSp>
        <p:nvCxnSpPr>
          <p:cNvPr id="28" name="Gerade Verbindung mit Pfeil 19">
            <a:extLst>
              <a:ext uri="{FF2B5EF4-FFF2-40B4-BE49-F238E27FC236}">
                <a16:creationId xmlns:a16="http://schemas.microsoft.com/office/drawing/2014/main" id="{E4787757-4589-7893-2896-82FFF8532B50}"/>
              </a:ext>
            </a:extLst>
          </p:cNvPr>
          <p:cNvCxnSpPr>
            <a:cxnSpLocks/>
          </p:cNvCxnSpPr>
          <p:nvPr/>
        </p:nvCxnSpPr>
        <p:spPr>
          <a:xfrm>
            <a:off x="5828919" y="6069123"/>
            <a:ext cx="2412000" cy="0"/>
          </a:xfrm>
          <a:prstGeom prst="straightConnector1">
            <a:avLst/>
          </a:prstGeom>
          <a:noFill/>
          <a:ln w="38100" cap="flat" cmpd="sng" algn="ctr">
            <a:solidFill>
              <a:srgbClr val="2BF54D"/>
            </a:solidFill>
            <a:prstDash val="solid"/>
            <a:headEnd type="stealth" w="lg" len="lg"/>
            <a:tailEnd type="stealth" w="lg" len="lg"/>
          </a:ln>
          <a:effectLst/>
        </p:spPr>
      </p:cxnSp>
      <p:sp>
        <p:nvSpPr>
          <p:cNvPr id="29" name="Textfeld 25">
            <a:extLst>
              <a:ext uri="{FF2B5EF4-FFF2-40B4-BE49-F238E27FC236}">
                <a16:creationId xmlns:a16="http://schemas.microsoft.com/office/drawing/2014/main" id="{4C176BA9-6B8F-64B8-9DFF-ED581760A8FE}"/>
              </a:ext>
            </a:extLst>
          </p:cNvPr>
          <p:cNvSpPr txBox="1"/>
          <p:nvPr/>
        </p:nvSpPr>
        <p:spPr>
          <a:xfrm>
            <a:off x="3429764" y="5301354"/>
            <a:ext cx="1996438" cy="600164"/>
          </a:xfrm>
          <a:prstGeom prst="rect">
            <a:avLst/>
          </a:prstGeom>
          <a:solidFill>
            <a:srgbClr val="4F81BD">
              <a:lumMod val="40000"/>
              <a:lumOff val="60000"/>
            </a:srgbClr>
          </a:solidFill>
          <a:ln>
            <a:solidFill>
              <a:srgbClr val="4F81BD">
                <a:lumMod val="75000"/>
              </a:srgbClr>
            </a:solidFill>
          </a:ln>
        </p:spPr>
        <p:txBody>
          <a:bodyPr wrap="square">
            <a:spAutoFit/>
          </a:bodyPr>
          <a:lstStyle/>
          <a:p>
            <a:pPr algn="ctr" eaLnBrk="1" fontAlgn="auto" hangingPunct="1">
              <a:spcBef>
                <a:spcPts val="0"/>
              </a:spcBef>
              <a:spcAft>
                <a:spcPts val="0"/>
              </a:spcAft>
              <a:defRPr/>
            </a:pPr>
            <a:r>
              <a:rPr lang="en-US" sz="1200" b="1" i="1" kern="0" dirty="0">
                <a:solidFill>
                  <a:prstClr val="black"/>
                </a:solidFill>
                <a:latin typeface="+mj-lt"/>
              </a:rPr>
              <a:t>HIGH gain range (x12.4 keV): </a:t>
            </a:r>
            <a:r>
              <a:rPr lang="en-US" b="1" kern="0" dirty="0">
                <a:solidFill>
                  <a:prstClr val="black"/>
                </a:solidFill>
                <a:latin typeface="+mj-lt"/>
              </a:rPr>
              <a:t> </a:t>
            </a:r>
            <a:r>
              <a:rPr lang="en-US" sz="1800" b="1" kern="0" dirty="0">
                <a:solidFill>
                  <a:prstClr val="black"/>
                </a:solidFill>
                <a:latin typeface="+mj-lt"/>
              </a:rPr>
              <a:t>65</a:t>
            </a:r>
            <a:endParaRPr lang="en-US" sz="1100" b="1" kern="0" dirty="0">
              <a:solidFill>
                <a:prstClr val="black"/>
              </a:solidFill>
              <a:latin typeface="+mj-lt"/>
            </a:endParaRPr>
          </a:p>
        </p:txBody>
      </p:sp>
      <p:sp>
        <p:nvSpPr>
          <p:cNvPr id="30" name="CasellaDiTesto 24">
            <a:extLst>
              <a:ext uri="{FF2B5EF4-FFF2-40B4-BE49-F238E27FC236}">
                <a16:creationId xmlns:a16="http://schemas.microsoft.com/office/drawing/2014/main" id="{ADBD91F2-6CD7-8C5A-0C02-EB750DC1D1EA}"/>
              </a:ext>
            </a:extLst>
          </p:cNvPr>
          <p:cNvSpPr txBox="1"/>
          <p:nvPr/>
        </p:nvSpPr>
        <p:spPr>
          <a:xfrm>
            <a:off x="2785905" y="1539000"/>
            <a:ext cx="1360011" cy="461665"/>
          </a:xfrm>
          <a:prstGeom prst="rect">
            <a:avLst/>
          </a:prstGeom>
          <a:noFill/>
        </p:spPr>
        <p:txBody>
          <a:bodyPr wrap="square" rtlCol="0">
            <a:spAutoFit/>
          </a:bodyPr>
          <a:lstStyle/>
          <a:p>
            <a:r>
              <a:rPr lang="en-US" sz="2400" b="1" dirty="0" err="1">
                <a:solidFill>
                  <a:prstClr val="black"/>
                </a:solidFill>
                <a:latin typeface="+mj-lt"/>
                <a:ea typeface="Arial Unicode MS" panose="020B0604020202020204" pitchFamily="34" charset="-128"/>
                <a:cs typeface="Arial Unicode MS" panose="020B0604020202020204" pitchFamily="34" charset="-128"/>
              </a:rPr>
              <a:t>V</a:t>
            </a:r>
            <a:r>
              <a:rPr lang="en-US" sz="2400" b="1" baseline="-25000" dirty="0" err="1">
                <a:solidFill>
                  <a:prstClr val="black"/>
                </a:solidFill>
                <a:latin typeface="+mj-lt"/>
                <a:ea typeface="Arial Unicode MS" panose="020B0604020202020204" pitchFamily="34" charset="-128"/>
                <a:cs typeface="Arial Unicode MS" panose="020B0604020202020204" pitchFamily="34" charset="-128"/>
              </a:rPr>
              <a:t>th,comp</a:t>
            </a:r>
            <a:endParaRPr lang="it-IT" sz="2400" b="1" baseline="-25000" dirty="0">
              <a:solidFill>
                <a:prstClr val="black"/>
              </a:solidFill>
              <a:latin typeface="+mj-lt"/>
              <a:ea typeface="Arial Unicode MS" panose="020B0604020202020204" pitchFamily="34" charset="-128"/>
              <a:cs typeface="Arial Unicode MS" panose="020B0604020202020204" pitchFamily="34" charset="-128"/>
            </a:endParaRPr>
          </a:p>
        </p:txBody>
      </p:sp>
      <p:cxnSp>
        <p:nvCxnSpPr>
          <p:cNvPr id="31" name="Gerade Verbindung mit Pfeil 41">
            <a:extLst>
              <a:ext uri="{FF2B5EF4-FFF2-40B4-BE49-F238E27FC236}">
                <a16:creationId xmlns:a16="http://schemas.microsoft.com/office/drawing/2014/main" id="{3BCCCEEC-6FFD-576C-A696-ADF546E9CC81}"/>
              </a:ext>
            </a:extLst>
          </p:cNvPr>
          <p:cNvCxnSpPr>
            <a:cxnSpLocks/>
          </p:cNvCxnSpPr>
          <p:nvPr/>
        </p:nvCxnSpPr>
        <p:spPr>
          <a:xfrm>
            <a:off x="9635919" y="1503000"/>
            <a:ext cx="0" cy="4535602"/>
          </a:xfrm>
          <a:prstGeom prst="straightConnector1">
            <a:avLst/>
          </a:prstGeom>
          <a:noFill/>
          <a:ln w="19050" cap="flat" cmpd="sng" algn="ctr">
            <a:solidFill>
              <a:sysClr val="windowText" lastClr="000000"/>
            </a:solidFill>
            <a:prstDash val="solid"/>
            <a:tailEnd type="arrow"/>
          </a:ln>
          <a:effectLst/>
        </p:spPr>
      </p:cxnSp>
      <p:cxnSp>
        <p:nvCxnSpPr>
          <p:cNvPr id="32" name="Gerade Verbindung mit Pfeil 20">
            <a:extLst>
              <a:ext uri="{FF2B5EF4-FFF2-40B4-BE49-F238E27FC236}">
                <a16:creationId xmlns:a16="http://schemas.microsoft.com/office/drawing/2014/main" id="{E5D27F8C-B0E6-B5D4-6CB1-65D7159E0244}"/>
              </a:ext>
            </a:extLst>
          </p:cNvPr>
          <p:cNvCxnSpPr>
            <a:cxnSpLocks/>
          </p:cNvCxnSpPr>
          <p:nvPr/>
        </p:nvCxnSpPr>
        <p:spPr>
          <a:xfrm>
            <a:off x="8240919" y="6069123"/>
            <a:ext cx="1395000" cy="570"/>
          </a:xfrm>
          <a:prstGeom prst="straightConnector1">
            <a:avLst/>
          </a:prstGeom>
          <a:noFill/>
          <a:ln w="38100" cap="flat" cmpd="sng" algn="ctr">
            <a:solidFill>
              <a:srgbClr val="00B0F0"/>
            </a:solidFill>
            <a:prstDash val="solid"/>
            <a:headEnd type="stealth" w="lg" len="lg"/>
            <a:tailEnd type="stealth" w="lg" len="lg"/>
          </a:ln>
          <a:effectLst/>
        </p:spPr>
      </p:cxnSp>
      <p:sp>
        <p:nvSpPr>
          <p:cNvPr id="33" name="Textfeld 42">
            <a:extLst>
              <a:ext uri="{FF2B5EF4-FFF2-40B4-BE49-F238E27FC236}">
                <a16:creationId xmlns:a16="http://schemas.microsoft.com/office/drawing/2014/main" id="{51A84590-FEF5-C0F6-F364-AE839F63B5B6}"/>
              </a:ext>
            </a:extLst>
          </p:cNvPr>
          <p:cNvSpPr txBox="1"/>
          <p:nvPr/>
        </p:nvSpPr>
        <p:spPr>
          <a:xfrm>
            <a:off x="9841014" y="1372501"/>
            <a:ext cx="2187782" cy="600164"/>
          </a:xfrm>
          <a:prstGeom prst="rect">
            <a:avLst/>
          </a:prstGeom>
          <a:solidFill>
            <a:srgbClr val="4F81BD">
              <a:lumMod val="40000"/>
              <a:lumOff val="60000"/>
            </a:srgbClr>
          </a:solidFill>
          <a:ln>
            <a:solidFill>
              <a:srgbClr val="4F81BD">
                <a:lumMod val="75000"/>
              </a:srgbClr>
            </a:solidFill>
          </a:ln>
        </p:spPr>
        <p:txBody>
          <a:bodyPr wrap="square">
            <a:spAutoFit/>
          </a:bodyPr>
          <a:lstStyle/>
          <a:p>
            <a:pPr algn="ctr" eaLnBrk="1" fontAlgn="auto" hangingPunct="1">
              <a:spcBef>
                <a:spcPts val="0"/>
              </a:spcBef>
              <a:spcAft>
                <a:spcPts val="0"/>
              </a:spcAft>
              <a:defRPr/>
            </a:pPr>
            <a:r>
              <a:rPr lang="en-US" sz="1200" b="1" i="1" kern="0" dirty="0">
                <a:solidFill>
                  <a:prstClr val="black"/>
                </a:solidFill>
                <a:latin typeface="+mj-lt"/>
              </a:rPr>
              <a:t>LOW gain range </a:t>
            </a:r>
          </a:p>
          <a:p>
            <a:pPr algn="ctr" eaLnBrk="1" fontAlgn="auto" hangingPunct="1">
              <a:spcBef>
                <a:spcPts val="0"/>
              </a:spcBef>
              <a:spcAft>
                <a:spcPts val="0"/>
              </a:spcAft>
              <a:defRPr/>
            </a:pPr>
            <a:r>
              <a:rPr lang="en-US" sz="1200" b="1" i="1" kern="0" dirty="0">
                <a:solidFill>
                  <a:prstClr val="black"/>
                </a:solidFill>
                <a:latin typeface="+mj-lt"/>
              </a:rPr>
              <a:t>(x12.4 keV): </a:t>
            </a:r>
            <a:r>
              <a:rPr lang="en-US" b="1" kern="0" dirty="0">
                <a:solidFill>
                  <a:prstClr val="black"/>
                </a:solidFill>
                <a:latin typeface="+mj-lt"/>
              </a:rPr>
              <a:t> </a:t>
            </a:r>
            <a:r>
              <a:rPr lang="en-US" sz="1800" b="1" kern="0" dirty="0">
                <a:solidFill>
                  <a:prstClr val="black"/>
                </a:solidFill>
                <a:latin typeface="+mj-lt"/>
              </a:rPr>
              <a:t>8000</a:t>
            </a:r>
            <a:endParaRPr lang="en-US" b="1" kern="0" dirty="0">
              <a:solidFill>
                <a:prstClr val="black"/>
              </a:solidFill>
              <a:latin typeface="+mj-lt"/>
            </a:endParaRPr>
          </a:p>
        </p:txBody>
      </p:sp>
      <p:sp>
        <p:nvSpPr>
          <p:cNvPr id="34" name="Textfeld 29">
            <a:extLst>
              <a:ext uri="{FF2B5EF4-FFF2-40B4-BE49-F238E27FC236}">
                <a16:creationId xmlns:a16="http://schemas.microsoft.com/office/drawing/2014/main" id="{1F3EFA40-8F49-58E7-A293-BFB3C9F7F4E3}"/>
              </a:ext>
            </a:extLst>
          </p:cNvPr>
          <p:cNvSpPr txBox="1"/>
          <p:nvPr/>
        </p:nvSpPr>
        <p:spPr>
          <a:xfrm>
            <a:off x="6016221" y="5274000"/>
            <a:ext cx="2019396" cy="600164"/>
          </a:xfrm>
          <a:prstGeom prst="rect">
            <a:avLst/>
          </a:prstGeom>
          <a:solidFill>
            <a:srgbClr val="4F81BD">
              <a:lumMod val="40000"/>
              <a:lumOff val="60000"/>
            </a:srgbClr>
          </a:solidFill>
          <a:ln>
            <a:solidFill>
              <a:srgbClr val="4F81BD">
                <a:lumMod val="75000"/>
              </a:srgbClr>
            </a:solidFill>
          </a:ln>
        </p:spPr>
        <p:txBody>
          <a:bodyPr wrap="square">
            <a:spAutoFit/>
          </a:bodyPr>
          <a:lstStyle/>
          <a:p>
            <a:pPr algn="ctr" eaLnBrk="1" fontAlgn="auto" hangingPunct="1">
              <a:spcBef>
                <a:spcPts val="0"/>
              </a:spcBef>
              <a:spcAft>
                <a:spcPts val="0"/>
              </a:spcAft>
              <a:defRPr/>
            </a:pPr>
            <a:r>
              <a:rPr lang="en-US" sz="1200" b="1" i="1" kern="0" dirty="0">
                <a:solidFill>
                  <a:prstClr val="black"/>
                </a:solidFill>
                <a:latin typeface="+mj-lt"/>
              </a:rPr>
              <a:t>MED gain range </a:t>
            </a:r>
          </a:p>
          <a:p>
            <a:pPr algn="ctr" eaLnBrk="1" fontAlgn="auto" hangingPunct="1">
              <a:spcBef>
                <a:spcPts val="0"/>
              </a:spcBef>
              <a:spcAft>
                <a:spcPts val="0"/>
              </a:spcAft>
              <a:defRPr/>
            </a:pPr>
            <a:r>
              <a:rPr lang="en-US" sz="1200" b="1" i="1" kern="0" dirty="0">
                <a:solidFill>
                  <a:prstClr val="black"/>
                </a:solidFill>
                <a:latin typeface="+mj-lt"/>
              </a:rPr>
              <a:t>(x12.4 keV): </a:t>
            </a:r>
            <a:r>
              <a:rPr lang="en-US" b="1" kern="0" dirty="0">
                <a:solidFill>
                  <a:prstClr val="black"/>
                </a:solidFill>
                <a:latin typeface="+mj-lt"/>
              </a:rPr>
              <a:t> </a:t>
            </a:r>
            <a:r>
              <a:rPr lang="en-US" sz="1800" b="1" kern="0" dirty="0">
                <a:solidFill>
                  <a:prstClr val="black"/>
                </a:solidFill>
                <a:latin typeface="+mj-lt"/>
              </a:rPr>
              <a:t>1200</a:t>
            </a:r>
            <a:endParaRPr lang="en-US" sz="1100" b="1" kern="0" dirty="0">
              <a:solidFill>
                <a:prstClr val="black"/>
              </a:solidFill>
              <a:latin typeface="+mj-lt"/>
            </a:endParaRPr>
          </a:p>
        </p:txBody>
      </p:sp>
      <p:grpSp>
        <p:nvGrpSpPr>
          <p:cNvPr id="35" name="Group 18">
            <a:extLst>
              <a:ext uri="{FF2B5EF4-FFF2-40B4-BE49-F238E27FC236}">
                <a16:creationId xmlns:a16="http://schemas.microsoft.com/office/drawing/2014/main" id="{7BC9CC74-EC3D-1A83-3523-7D24B6B9F05D}"/>
              </a:ext>
            </a:extLst>
          </p:cNvPr>
          <p:cNvGrpSpPr/>
          <p:nvPr/>
        </p:nvGrpSpPr>
        <p:grpSpPr>
          <a:xfrm>
            <a:off x="9635919" y="5274000"/>
            <a:ext cx="2205491" cy="1096118"/>
            <a:chOff x="7587000" y="5335015"/>
            <a:chExt cx="1566510" cy="1096118"/>
          </a:xfrm>
        </p:grpSpPr>
        <p:sp>
          <p:nvSpPr>
            <p:cNvPr id="36" name="Arc 1">
              <a:extLst>
                <a:ext uri="{FF2B5EF4-FFF2-40B4-BE49-F238E27FC236}">
                  <a16:creationId xmlns:a16="http://schemas.microsoft.com/office/drawing/2014/main" id="{09CAFDC7-4B42-D12E-0E4C-83F0E844F134}"/>
                </a:ext>
              </a:extLst>
            </p:cNvPr>
            <p:cNvSpPr/>
            <p:nvPr/>
          </p:nvSpPr>
          <p:spPr bwMode="auto">
            <a:xfrm flipV="1">
              <a:off x="7587000" y="5514974"/>
              <a:ext cx="899775" cy="916159"/>
            </a:xfrm>
            <a:prstGeom prst="arc">
              <a:avLst>
                <a:gd name="adj1" fmla="val 16200000"/>
                <a:gd name="adj2" fmla="val 68432"/>
              </a:avLst>
            </a:prstGeom>
            <a:noFill/>
            <a:ln w="1905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mj-lt"/>
              </a:endParaRPr>
            </a:p>
          </p:txBody>
        </p:sp>
        <p:sp>
          <p:nvSpPr>
            <p:cNvPr id="37" name="TextBox 16">
              <a:extLst>
                <a:ext uri="{FF2B5EF4-FFF2-40B4-BE49-F238E27FC236}">
                  <a16:creationId xmlns:a16="http://schemas.microsoft.com/office/drawing/2014/main" id="{F583AD80-D242-D2C7-2175-67FB9B6F1C8C}"/>
                </a:ext>
              </a:extLst>
            </p:cNvPr>
            <p:cNvSpPr txBox="1"/>
            <p:nvPr/>
          </p:nvSpPr>
          <p:spPr>
            <a:xfrm>
              <a:off x="7849296" y="5335015"/>
              <a:ext cx="1304214" cy="359918"/>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j-lt"/>
                  <a:cs typeface="Franklin Gothic Book"/>
                </a:rPr>
                <a:t>Mind the log scale!</a:t>
              </a:r>
              <a:endParaRPr lang="de-CH" sz="1800" b="1" kern="1000" spc="30" dirty="0" err="1">
                <a:latin typeface="+mj-lt"/>
                <a:cs typeface="Franklin Gothic Book"/>
              </a:endParaRPr>
            </a:p>
          </p:txBody>
        </p:sp>
      </p:grpSp>
      <p:sp>
        <p:nvSpPr>
          <p:cNvPr id="38" name="TextBox 17">
            <a:extLst>
              <a:ext uri="{FF2B5EF4-FFF2-40B4-BE49-F238E27FC236}">
                <a16:creationId xmlns:a16="http://schemas.microsoft.com/office/drawing/2014/main" id="{0F075EF5-A8DA-C75F-56C5-D33FBE795D77}"/>
              </a:ext>
            </a:extLst>
          </p:cNvPr>
          <p:cNvSpPr txBox="1"/>
          <p:nvPr/>
        </p:nvSpPr>
        <p:spPr>
          <a:xfrm>
            <a:off x="2785906" y="988472"/>
            <a:ext cx="100013" cy="190528"/>
          </a:xfrm>
          <a:prstGeom prst="rect">
            <a:avLst/>
          </a:prstGeom>
          <a:solidFill>
            <a:schemeClr val="bg1"/>
          </a:solidFill>
        </p:spPr>
        <p:txBody>
          <a:bodyPr wrap="square" lIns="0" tIns="0" rIns="0" bIns="0" rtlCol="0">
            <a:noAutofit/>
          </a:bodyPr>
          <a:lstStyle/>
          <a:p>
            <a:pPr algn="ctr">
              <a:lnSpc>
                <a:spcPct val="110000"/>
              </a:lnSpc>
              <a:spcBef>
                <a:spcPts val="0"/>
              </a:spcBef>
            </a:pPr>
            <a:r>
              <a:rPr lang="en-US" sz="1200" b="1" kern="1000" spc="30" dirty="0">
                <a:latin typeface="+mn-lt"/>
                <a:cs typeface="Franklin Gothic Book"/>
              </a:rPr>
              <a:t>3</a:t>
            </a:r>
            <a:endParaRPr lang="de-CH" sz="1200" b="1" kern="1000" spc="30" dirty="0" err="1">
              <a:latin typeface="+mn-lt"/>
              <a:cs typeface="Franklin Gothic Book"/>
            </a:endParaRPr>
          </a:p>
        </p:txBody>
      </p:sp>
    </p:spTree>
    <p:extLst>
      <p:ext uri="{BB962C8B-B14F-4D97-AF65-F5344CB8AC3E}">
        <p14:creationId xmlns:p14="http://schemas.microsoft.com/office/powerpoint/2010/main" val="2578289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animBg="1"/>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BF33940-3484-E0BF-27AD-4FA0A26C5E0C}"/>
              </a:ext>
            </a:extLst>
          </p:cNvPr>
          <p:cNvSpPr>
            <a:spLocks noGrp="1"/>
          </p:cNvSpPr>
          <p:nvPr>
            <p:ph type="title"/>
          </p:nvPr>
        </p:nvSpPr>
        <p:spPr/>
        <p:txBody>
          <a:bodyPr/>
          <a:lstStyle/>
          <a:p>
            <a:r>
              <a:rPr lang="en-US" dirty="0"/>
              <a:t>Noise over dynamic range</a:t>
            </a:r>
            <a:endParaRPr lang="it-CH" dirty="0"/>
          </a:p>
        </p:txBody>
      </p:sp>
      <p:sp>
        <p:nvSpPr>
          <p:cNvPr id="4" name="Segnaposto numero diapositiva 3">
            <a:extLst>
              <a:ext uri="{FF2B5EF4-FFF2-40B4-BE49-F238E27FC236}">
                <a16:creationId xmlns:a16="http://schemas.microsoft.com/office/drawing/2014/main" id="{83A99EF9-C93F-75A4-8A69-15D87DA4F940}"/>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59</a:t>
            </a:fld>
            <a:endParaRPr lang="de-DE" dirty="0"/>
          </a:p>
        </p:txBody>
      </p:sp>
      <p:pic>
        <p:nvPicPr>
          <p:cNvPr id="5" name="Immagine 4">
            <a:extLst>
              <a:ext uri="{FF2B5EF4-FFF2-40B4-BE49-F238E27FC236}">
                <a16:creationId xmlns:a16="http://schemas.microsoft.com/office/drawing/2014/main" id="{CD3D0690-D75C-C348-D4F1-E1FF4F879EE5}"/>
              </a:ext>
            </a:extLst>
          </p:cNvPr>
          <p:cNvPicPr>
            <a:picLocks noChangeAspect="1"/>
          </p:cNvPicPr>
          <p:nvPr/>
        </p:nvPicPr>
        <p:blipFill rotWithShape="1">
          <a:blip r:embed="rId3">
            <a:extLst>
              <a:ext uri="{28A0092B-C50C-407E-A947-70E740481C1C}">
                <a14:useLocalDpi xmlns:a14="http://schemas.microsoft.com/office/drawing/2010/main" val="0"/>
              </a:ext>
            </a:extLst>
          </a:blip>
          <a:srcRect t="8328"/>
          <a:stretch/>
        </p:blipFill>
        <p:spPr>
          <a:xfrm>
            <a:off x="1973621" y="1269000"/>
            <a:ext cx="8877298" cy="5274001"/>
          </a:xfrm>
          <a:prstGeom prst="rect">
            <a:avLst/>
          </a:prstGeom>
        </p:spPr>
      </p:pic>
      <mc:AlternateContent xmlns:mc="http://schemas.openxmlformats.org/markup-compatibility/2006" xmlns:a14="http://schemas.microsoft.com/office/drawing/2010/main">
        <mc:Choice Requires="a14">
          <p:sp>
            <p:nvSpPr>
              <p:cNvPr id="6" name="Textfeld 32">
                <a:extLst>
                  <a:ext uri="{FF2B5EF4-FFF2-40B4-BE49-F238E27FC236}">
                    <a16:creationId xmlns:a16="http://schemas.microsoft.com/office/drawing/2014/main" id="{71988D1C-D4A9-7003-E062-8799947DCDB4}"/>
                  </a:ext>
                </a:extLst>
              </p:cNvPr>
              <p:cNvSpPr>
                <a:spLocks noChangeArrowheads="1"/>
              </p:cNvSpPr>
              <p:nvPr/>
            </p:nvSpPr>
            <p:spPr bwMode="auto">
              <a:xfrm>
                <a:off x="0" y="4565936"/>
                <a:ext cx="2876983" cy="408623"/>
              </a:xfrm>
              <a:prstGeom prst="wedgeRoundRectCallout">
                <a:avLst>
                  <a:gd name="adj1" fmla="val 53195"/>
                  <a:gd name="adj2" fmla="val 142423"/>
                  <a:gd name="adj3" fmla="val 16667"/>
                </a:avLst>
              </a:prstGeom>
              <a:solidFill>
                <a:srgbClr val="F7F7BB">
                  <a:alpha val="54000"/>
                </a:srgbClr>
              </a:solidFill>
              <a:ln w="6350">
                <a:solidFill>
                  <a:schemeClr val="tx1"/>
                </a:solidFill>
                <a:miter lim="800000"/>
                <a:headEnd/>
                <a:tailEnd/>
              </a:ln>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de-DE" sz="1800" b="1" dirty="0">
                    <a:latin typeface="+mj-lt"/>
                  </a:rPr>
                  <a:t>ENC </a:t>
                </a:r>
                <a14:m>
                  <m:oMath xmlns:m="http://schemas.openxmlformats.org/officeDocument/2006/math">
                    <m:r>
                      <a:rPr lang="en-US" altLang="de-DE" sz="1800" b="1" i="1">
                        <a:latin typeface="Cambria Math" panose="02040503050406030204" pitchFamily="18" charset="0"/>
                        <a:ea typeface="Cambria Math" panose="02040503050406030204" pitchFamily="18" charset="0"/>
                      </a:rPr>
                      <m:t>≅</m:t>
                    </m:r>
                  </m:oMath>
                </a14:m>
                <a:r>
                  <a:rPr lang="en-US" altLang="de-DE" sz="1800" b="1" dirty="0">
                    <a:latin typeface="+mj-lt"/>
                  </a:rPr>
                  <a:t> 300/320e</a:t>
                </a:r>
                <a:r>
                  <a:rPr lang="en-US" altLang="de-DE" sz="1800" b="1" baseline="30000" dirty="0">
                    <a:latin typeface="+mj-lt"/>
                  </a:rPr>
                  <a:t>-</a:t>
                </a:r>
                <a:r>
                  <a:rPr lang="en-US" altLang="de-DE" sz="1800" b="1" dirty="0">
                    <a:latin typeface="+mj-lt"/>
                  </a:rPr>
                  <a:t> RMS</a:t>
                </a:r>
                <a:endParaRPr lang="en-US" altLang="de-DE" sz="1050" dirty="0">
                  <a:latin typeface="+mj-lt"/>
                </a:endParaRPr>
              </a:p>
            </p:txBody>
          </p:sp>
        </mc:Choice>
        <mc:Fallback xmlns="">
          <p:sp>
            <p:nvSpPr>
              <p:cNvPr id="6" name="Textfeld 32">
                <a:extLst>
                  <a:ext uri="{FF2B5EF4-FFF2-40B4-BE49-F238E27FC236}">
                    <a16:creationId xmlns:a16="http://schemas.microsoft.com/office/drawing/2014/main" id="{71988D1C-D4A9-7003-E062-8799947DCDB4}"/>
                  </a:ext>
                </a:extLst>
              </p:cNvPr>
              <p:cNvSpPr>
                <a:spLocks noRot="1" noChangeAspect="1" noMove="1" noResize="1" noEditPoints="1" noAdjustHandles="1" noChangeArrowheads="1" noChangeShapeType="1" noTextEdit="1"/>
              </p:cNvSpPr>
              <p:nvPr/>
            </p:nvSpPr>
            <p:spPr bwMode="auto">
              <a:xfrm>
                <a:off x="0" y="4565936"/>
                <a:ext cx="2876983" cy="408623"/>
              </a:xfrm>
              <a:prstGeom prst="wedgeRoundRectCallout">
                <a:avLst>
                  <a:gd name="adj1" fmla="val 53195"/>
                  <a:gd name="adj2" fmla="val 142423"/>
                  <a:gd name="adj3" fmla="val 16667"/>
                </a:avLst>
              </a:prstGeom>
              <a:blipFill>
                <a:blip r:embed="rId4"/>
                <a:stretch>
                  <a:fillRect l="-1018" t="-1527"/>
                </a:stretch>
              </a:blipFill>
              <a:ln w="6350">
                <a:solidFill>
                  <a:schemeClr val="tx1"/>
                </a:solidFill>
                <a:miter lim="800000"/>
                <a:headEnd/>
                <a:tailEnd/>
              </a:ln>
            </p:spPr>
            <p:txBody>
              <a:bodyPr/>
              <a:lstStyle/>
              <a:p>
                <a:r>
                  <a:rPr lang="it-CH">
                    <a:noFill/>
                  </a:rPr>
                  <a:t> </a:t>
                </a:r>
              </a:p>
            </p:txBody>
          </p:sp>
        </mc:Fallback>
      </mc:AlternateContent>
      <p:sp>
        <p:nvSpPr>
          <p:cNvPr id="7" name="Rettangolo 6">
            <a:extLst>
              <a:ext uri="{FF2B5EF4-FFF2-40B4-BE49-F238E27FC236}">
                <a16:creationId xmlns:a16="http://schemas.microsoft.com/office/drawing/2014/main" id="{69E318EC-0073-AB50-B7F7-EFC570880D55}"/>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13" name="Ellipse 27">
            <a:extLst>
              <a:ext uri="{FF2B5EF4-FFF2-40B4-BE49-F238E27FC236}">
                <a16:creationId xmlns:a16="http://schemas.microsoft.com/office/drawing/2014/main" id="{23DA527D-A27A-0AAB-72F4-9F47DE6D02F0}"/>
              </a:ext>
            </a:extLst>
          </p:cNvPr>
          <p:cNvSpPr/>
          <p:nvPr/>
        </p:nvSpPr>
        <p:spPr>
          <a:xfrm rot="20014419">
            <a:off x="4727771" y="4876605"/>
            <a:ext cx="1655762" cy="539750"/>
          </a:xfrm>
          <a:prstGeom prst="ellipse">
            <a:avLst/>
          </a:prstGeom>
          <a:solidFill>
            <a:srgbClr val="4F81BD">
              <a:alpha val="50000"/>
            </a:srgb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Ellipse 28">
            <a:extLst>
              <a:ext uri="{FF2B5EF4-FFF2-40B4-BE49-F238E27FC236}">
                <a16:creationId xmlns:a16="http://schemas.microsoft.com/office/drawing/2014/main" id="{2CBB0158-7CB1-FBBD-E881-031DBF5EB339}"/>
              </a:ext>
            </a:extLst>
          </p:cNvPr>
          <p:cNvSpPr/>
          <p:nvPr/>
        </p:nvSpPr>
        <p:spPr>
          <a:xfrm rot="20570995">
            <a:off x="7611483" y="3003959"/>
            <a:ext cx="1064458" cy="561841"/>
          </a:xfrm>
          <a:prstGeom prst="ellipse">
            <a:avLst/>
          </a:prstGeom>
          <a:solidFill>
            <a:srgbClr val="4F81BD">
              <a:alpha val="50000"/>
            </a:srgb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Ellipse 31">
            <a:extLst>
              <a:ext uri="{FF2B5EF4-FFF2-40B4-BE49-F238E27FC236}">
                <a16:creationId xmlns:a16="http://schemas.microsoft.com/office/drawing/2014/main" id="{A1CF40CE-9A93-5491-6E83-7F7D89CB702C}"/>
              </a:ext>
            </a:extLst>
          </p:cNvPr>
          <p:cNvSpPr/>
          <p:nvPr/>
        </p:nvSpPr>
        <p:spPr>
          <a:xfrm rot="20601275">
            <a:off x="8792562" y="2194527"/>
            <a:ext cx="1098550" cy="539750"/>
          </a:xfrm>
          <a:prstGeom prst="ellipse">
            <a:avLst/>
          </a:prstGeom>
          <a:solidFill>
            <a:srgbClr val="4F81BD">
              <a:alpha val="50000"/>
            </a:srgbClr>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Textfeld 32">
            <a:extLst>
              <a:ext uri="{FF2B5EF4-FFF2-40B4-BE49-F238E27FC236}">
                <a16:creationId xmlns:a16="http://schemas.microsoft.com/office/drawing/2014/main" id="{0A9E1A4B-1B7B-F3BB-E8DB-CF6D26223A59}"/>
              </a:ext>
            </a:extLst>
          </p:cNvPr>
          <p:cNvSpPr txBox="1">
            <a:spLocks noChangeArrowheads="1"/>
          </p:cNvSpPr>
          <p:nvPr/>
        </p:nvSpPr>
        <p:spPr bwMode="auto">
          <a:xfrm>
            <a:off x="8471955" y="3659803"/>
            <a:ext cx="1250503" cy="738664"/>
          </a:xfrm>
          <a:prstGeom prst="rect">
            <a:avLst/>
          </a:prstGeom>
          <a:solidFill>
            <a:sysClr val="window" lastClr="FFFFFF"/>
          </a:solidFill>
          <a:ln w="6350">
            <a:solidFill>
              <a:sysClr val="windowText" lastClr="000000"/>
            </a:solidFill>
            <a:miter lim="800000"/>
            <a:headEnd/>
            <a:tailEnd/>
          </a:ln>
        </p:spPr>
        <p:txBody>
          <a:bodyPr wrap="square">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800" b="1" i="0" u="none" strike="noStrike" kern="0" cap="none" spc="0" normalizeH="0" baseline="0" noProof="0" dirty="0">
                <a:ln>
                  <a:noFill/>
                </a:ln>
                <a:solidFill>
                  <a:prstClr val="black"/>
                </a:solidFill>
                <a:effectLst/>
                <a:uLnTx/>
                <a:uFillTx/>
                <a:latin typeface="+mj-lt"/>
                <a:ea typeface="+mn-ea"/>
                <a:cs typeface="+mn-cs"/>
              </a:rPr>
              <a:t>1 %</a:t>
            </a:r>
            <a:r>
              <a:rPr kumimoji="0" lang="en-US" altLang="it-IT" sz="1200" b="1" i="0" u="none" strike="noStrike" kern="0" cap="none" spc="0" normalizeH="0" baseline="0" noProof="0" dirty="0">
                <a:ln>
                  <a:noFill/>
                </a:ln>
                <a:solidFill>
                  <a:prstClr val="black"/>
                </a:solidFill>
                <a:effectLst/>
                <a:uLnTx/>
                <a:uFillTx/>
                <a:latin typeface="+mj-lt"/>
                <a:ea typeface="+mn-ea"/>
                <a:cs typeface="+mn-cs"/>
              </a:rPr>
              <a:t> </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it-IT" sz="1200" b="0" i="0" u="none" strike="noStrike" kern="0" cap="none" spc="0" normalizeH="0" baseline="0" noProof="0" dirty="0">
                <a:ln>
                  <a:noFill/>
                </a:ln>
                <a:solidFill>
                  <a:prstClr val="black"/>
                </a:solidFill>
                <a:effectLst/>
                <a:uLnTx/>
                <a:uFillTx/>
                <a:latin typeface="+mj-lt"/>
                <a:ea typeface="+mn-ea"/>
                <a:cs typeface="+mn-cs"/>
              </a:rPr>
              <a:t>Shot-to-Shot fluctuation</a:t>
            </a:r>
          </a:p>
        </p:txBody>
      </p:sp>
      <p:sp>
        <p:nvSpPr>
          <p:cNvPr id="17" name="Ellipse 22">
            <a:extLst>
              <a:ext uri="{FF2B5EF4-FFF2-40B4-BE49-F238E27FC236}">
                <a16:creationId xmlns:a16="http://schemas.microsoft.com/office/drawing/2014/main" id="{D7922190-FD78-8D56-14C9-47B4F6CFE6AC}"/>
              </a:ext>
            </a:extLst>
          </p:cNvPr>
          <p:cNvSpPr/>
          <p:nvPr/>
        </p:nvSpPr>
        <p:spPr>
          <a:xfrm>
            <a:off x="2854059" y="5364000"/>
            <a:ext cx="1634461" cy="558140"/>
          </a:xfrm>
          <a:prstGeom prst="ellipse">
            <a:avLst/>
          </a:prstGeom>
          <a:solidFill>
            <a:srgbClr val="FF0000">
              <a:alpha val="15000"/>
            </a:srgbClr>
          </a:solidFill>
          <a:ln w="25400" cap="flat" cmpd="sng" algn="ctr">
            <a:solidFill>
              <a:srgbClr val="FF0000"/>
            </a:solidFill>
            <a:prstDash val="solid"/>
          </a:ln>
          <a:effectLst/>
        </p:spPr>
        <p:txBody>
          <a:bodyPr anchor="ctr"/>
          <a:lstStyle>
            <a:lvl1pPr algn="l">
              <a:defRPr>
                <a:solidFill>
                  <a:schemeClr val="tx1"/>
                </a:solidFill>
                <a:latin typeface="Calibri" pitchFamily="34" charset="0"/>
              </a:defRPr>
            </a:lvl1pPr>
            <a:lvl2pPr marL="742950" indent="-285750" algn="l">
              <a:defRPr>
                <a:solidFill>
                  <a:schemeClr val="tx1"/>
                </a:solidFill>
                <a:latin typeface="Calibri" pitchFamily="34" charset="0"/>
              </a:defRPr>
            </a:lvl2pPr>
            <a:lvl3pPr marL="1143000" indent="-228600" algn="l">
              <a:defRPr>
                <a:solidFill>
                  <a:schemeClr val="tx1"/>
                </a:solidFill>
                <a:latin typeface="Calibri" pitchFamily="34" charset="0"/>
              </a:defRPr>
            </a:lvl3pPr>
            <a:lvl4pPr marL="1600200" indent="-228600" algn="l">
              <a:defRPr>
                <a:solidFill>
                  <a:schemeClr val="tx1"/>
                </a:solidFill>
                <a:latin typeface="Calibri" pitchFamily="34" charset="0"/>
              </a:defRPr>
            </a:lvl4pPr>
            <a:lvl5pPr marL="2057400" indent="-228600" algn="l">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de-DE" sz="1800" b="0" i="0" u="none" strike="noStrike" kern="0" cap="none" spc="0" normalizeH="0" baseline="0" noProof="0">
              <a:ln>
                <a:noFill/>
              </a:ln>
              <a:solidFill>
                <a:srgbClr val="FFFFFF"/>
              </a:solidFill>
              <a:effectLst/>
              <a:uLnTx/>
              <a:uFillTx/>
              <a:latin typeface="Arial Unicode MS" pitchFamily="34" charset="-128"/>
              <a:ea typeface="+mn-ea"/>
              <a:cs typeface="+mn-cs"/>
            </a:endParaRPr>
          </a:p>
        </p:txBody>
      </p:sp>
    </p:spTree>
    <p:extLst>
      <p:ext uri="{BB962C8B-B14F-4D97-AF65-F5344CB8AC3E}">
        <p14:creationId xmlns:p14="http://schemas.microsoft.com/office/powerpoint/2010/main" val="4232297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2E21F93-13AB-4592-B163-4FCABE7F171B}"/>
              </a:ext>
            </a:extLst>
          </p:cNvPr>
          <p:cNvSpPr>
            <a:spLocks noGrp="1"/>
          </p:cNvSpPr>
          <p:nvPr>
            <p:ph type="title"/>
          </p:nvPr>
        </p:nvSpPr>
        <p:spPr/>
        <p:txBody>
          <a:bodyPr/>
          <a:lstStyle/>
          <a:p>
            <a:r>
              <a:rPr lang="en-US" dirty="0"/>
              <a:t>Usage of light</a:t>
            </a:r>
            <a:endParaRPr lang="it-CH" dirty="0"/>
          </a:p>
        </p:txBody>
      </p:sp>
      <p:sp>
        <p:nvSpPr>
          <p:cNvPr id="4" name="Segnaposto numero diapositiva 3">
            <a:extLst>
              <a:ext uri="{FF2B5EF4-FFF2-40B4-BE49-F238E27FC236}">
                <a16:creationId xmlns:a16="http://schemas.microsoft.com/office/drawing/2014/main" id="{F150A948-A5B6-4F4E-BEEB-C5B70A1E753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a:t>
            </a:fld>
            <a:endParaRPr lang="de-DE" dirty="0"/>
          </a:p>
        </p:txBody>
      </p:sp>
      <p:pic>
        <p:nvPicPr>
          <p:cNvPr id="6" name="Immagine 5">
            <a:extLst>
              <a:ext uri="{FF2B5EF4-FFF2-40B4-BE49-F238E27FC236}">
                <a16:creationId xmlns:a16="http://schemas.microsoft.com/office/drawing/2014/main" id="{5BC68687-418F-44E1-A8DD-06F231D1E9AF}"/>
              </a:ext>
            </a:extLst>
          </p:cNvPr>
          <p:cNvPicPr>
            <a:picLocks noChangeAspect="1"/>
          </p:cNvPicPr>
          <p:nvPr/>
        </p:nvPicPr>
        <p:blipFill>
          <a:blip r:embed="rId3"/>
          <a:stretch>
            <a:fillRect/>
          </a:stretch>
        </p:blipFill>
        <p:spPr>
          <a:xfrm>
            <a:off x="6956854" y="836606"/>
            <a:ext cx="5196679" cy="5196679"/>
          </a:xfrm>
          <a:prstGeom prst="rect">
            <a:avLst/>
          </a:prstGeom>
        </p:spPr>
      </p:pic>
      <p:sp>
        <p:nvSpPr>
          <p:cNvPr id="7" name="Rettangolo 6">
            <a:extLst>
              <a:ext uri="{FF2B5EF4-FFF2-40B4-BE49-F238E27FC236}">
                <a16:creationId xmlns:a16="http://schemas.microsoft.com/office/drawing/2014/main" id="{86F5B889-7600-4E2A-AD80-7675E16CD709}"/>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2" name="Segnaposto contenuto 1">
            <a:extLst>
              <a:ext uri="{FF2B5EF4-FFF2-40B4-BE49-F238E27FC236}">
                <a16:creationId xmlns:a16="http://schemas.microsoft.com/office/drawing/2014/main" id="{E9B10270-D698-4E54-9717-EF02325538A8}"/>
              </a:ext>
            </a:extLst>
          </p:cNvPr>
          <p:cNvSpPr>
            <a:spLocks noGrp="1"/>
          </p:cNvSpPr>
          <p:nvPr>
            <p:ph sz="quarter" idx="13"/>
          </p:nvPr>
        </p:nvSpPr>
        <p:spPr>
          <a:xfrm>
            <a:off x="680919" y="1269000"/>
            <a:ext cx="10297444" cy="4679951"/>
          </a:xfrm>
        </p:spPr>
        <p:txBody>
          <a:bodyPr/>
          <a:lstStyle/>
          <a:p>
            <a:pPr>
              <a:lnSpc>
                <a:spcPct val="200000"/>
              </a:lnSpc>
            </a:pPr>
            <a:r>
              <a:rPr lang="en-US" sz="3200" dirty="0">
                <a:latin typeface="+mj-lt"/>
              </a:rPr>
              <a:t>Medicine (surgery)</a:t>
            </a:r>
          </a:p>
          <a:p>
            <a:pPr>
              <a:lnSpc>
                <a:spcPct val="200000"/>
              </a:lnSpc>
            </a:pPr>
            <a:r>
              <a:rPr lang="it-CH" sz="3200" dirty="0">
                <a:latin typeface="+mj-lt"/>
              </a:rPr>
              <a:t>Read data from storage media</a:t>
            </a:r>
          </a:p>
          <a:p>
            <a:pPr>
              <a:lnSpc>
                <a:spcPct val="200000"/>
              </a:lnSpc>
            </a:pPr>
            <a:r>
              <a:rPr lang="en-US" sz="3200" dirty="0">
                <a:latin typeface="+mj-lt"/>
              </a:rPr>
              <a:t>Transmit</a:t>
            </a:r>
            <a:r>
              <a:rPr lang="it-CH" sz="3200" dirty="0">
                <a:latin typeface="+mj-lt"/>
              </a:rPr>
              <a:t> information</a:t>
            </a:r>
          </a:p>
          <a:p>
            <a:pPr>
              <a:lnSpc>
                <a:spcPct val="200000"/>
              </a:lnSpc>
            </a:pPr>
            <a:r>
              <a:rPr lang="it-CH" sz="3200" dirty="0" err="1">
                <a:latin typeface="+mj-lt"/>
              </a:rPr>
              <a:t>Many</a:t>
            </a:r>
            <a:r>
              <a:rPr lang="it-CH" sz="3200" dirty="0">
                <a:latin typeface="+mj-lt"/>
              </a:rPr>
              <a:t> </a:t>
            </a:r>
            <a:r>
              <a:rPr lang="it-CH" sz="3200" dirty="0" err="1">
                <a:latin typeface="+mj-lt"/>
              </a:rPr>
              <a:t>others</a:t>
            </a:r>
            <a:r>
              <a:rPr lang="it-CH" sz="3200" dirty="0">
                <a:latin typeface="+mj-lt"/>
              </a:rPr>
              <a:t>…</a:t>
            </a:r>
          </a:p>
        </p:txBody>
      </p:sp>
    </p:spTree>
    <p:extLst>
      <p:ext uri="{BB962C8B-B14F-4D97-AF65-F5344CB8AC3E}">
        <p14:creationId xmlns:p14="http://schemas.microsoft.com/office/powerpoint/2010/main" val="191981990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60</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pPr>
            <a:r>
              <a:rPr lang="en-US" sz="2400" dirty="0">
                <a:latin typeface="+mj-lt"/>
              </a:rPr>
              <a:t>Calibration</a:t>
            </a:r>
          </a:p>
          <a:p>
            <a:pPr>
              <a:lnSpc>
                <a:spcPts val="5000"/>
              </a:lnSpc>
              <a:buClr>
                <a:schemeClr val="bg2">
                  <a:lumMod val="60000"/>
                  <a:lumOff val="40000"/>
                </a:schemeClr>
              </a:buClr>
            </a:pPr>
            <a:r>
              <a:rPr lang="en-US" sz="2400" dirty="0">
                <a:solidFill>
                  <a:schemeClr val="bg2">
                    <a:lumMod val="60000"/>
                    <a:lumOff val="40000"/>
                  </a:schemeClr>
                </a:solidFill>
                <a:latin typeface="+mj-lt"/>
              </a:rPr>
              <a:t>Overview of the final system (1Mpixel camera)</a:t>
            </a:r>
          </a:p>
        </p:txBody>
      </p:sp>
    </p:spTree>
    <p:extLst>
      <p:ext uri="{BB962C8B-B14F-4D97-AF65-F5344CB8AC3E}">
        <p14:creationId xmlns:p14="http://schemas.microsoft.com/office/powerpoint/2010/main" val="143943307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B20A0C3-757A-3570-169A-F009AF543134}"/>
              </a:ext>
            </a:extLst>
          </p:cNvPr>
          <p:cNvSpPr>
            <a:spLocks noGrp="1"/>
          </p:cNvSpPr>
          <p:nvPr>
            <p:ph type="title"/>
          </p:nvPr>
        </p:nvSpPr>
        <p:spPr/>
        <p:txBody>
          <a:bodyPr/>
          <a:lstStyle/>
          <a:p>
            <a:r>
              <a:rPr lang="en-US" dirty="0"/>
              <a:t>Calibration</a:t>
            </a:r>
            <a:endParaRPr lang="it-CH" dirty="0"/>
          </a:p>
        </p:txBody>
      </p:sp>
      <p:sp>
        <p:nvSpPr>
          <p:cNvPr id="4" name="Segnaposto numero diapositiva 3">
            <a:extLst>
              <a:ext uri="{FF2B5EF4-FFF2-40B4-BE49-F238E27FC236}">
                <a16:creationId xmlns:a16="http://schemas.microsoft.com/office/drawing/2014/main" id="{6052F95E-DB93-002B-8E80-B8233F99136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61</a:t>
            </a:fld>
            <a:endParaRPr lang="de-DE" dirty="0"/>
          </a:p>
        </p:txBody>
      </p:sp>
      <p:pic>
        <p:nvPicPr>
          <p:cNvPr id="5" name="Picture 4">
            <a:extLst>
              <a:ext uri="{FF2B5EF4-FFF2-40B4-BE49-F238E27FC236}">
                <a16:creationId xmlns:a16="http://schemas.microsoft.com/office/drawing/2014/main" id="{9AEABFD4-FE60-FE51-7505-A4121F4B3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708" y="1312270"/>
            <a:ext cx="5304740" cy="5501524"/>
          </a:xfrm>
          <a:prstGeom prst="rect">
            <a:avLst/>
          </a:prstGeom>
        </p:spPr>
      </p:pic>
      <p:grpSp>
        <p:nvGrpSpPr>
          <p:cNvPr id="6" name="Group 10">
            <a:extLst>
              <a:ext uri="{FF2B5EF4-FFF2-40B4-BE49-F238E27FC236}">
                <a16:creationId xmlns:a16="http://schemas.microsoft.com/office/drawing/2014/main" id="{C04B072D-2375-BCF7-8FB8-D265AD2875BB}"/>
              </a:ext>
            </a:extLst>
          </p:cNvPr>
          <p:cNvGrpSpPr/>
          <p:nvPr/>
        </p:nvGrpSpPr>
        <p:grpSpPr>
          <a:xfrm>
            <a:off x="367139" y="3429000"/>
            <a:ext cx="4498780" cy="594720"/>
            <a:chOff x="-492448" y="3307749"/>
            <a:chExt cx="4156742" cy="594720"/>
          </a:xfrm>
        </p:grpSpPr>
        <p:sp>
          <p:nvSpPr>
            <p:cNvPr id="7" name="Oval 7">
              <a:extLst>
                <a:ext uri="{FF2B5EF4-FFF2-40B4-BE49-F238E27FC236}">
                  <a16:creationId xmlns:a16="http://schemas.microsoft.com/office/drawing/2014/main" id="{2A57C772-81EA-0E07-BAAA-027EDE0907A9}"/>
                </a:ext>
              </a:extLst>
            </p:cNvPr>
            <p:cNvSpPr/>
            <p:nvPr/>
          </p:nvSpPr>
          <p:spPr bwMode="auto">
            <a:xfrm>
              <a:off x="3473794" y="3653674"/>
              <a:ext cx="190500" cy="190500"/>
            </a:xfrm>
            <a:prstGeom prst="ellipse">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mj-lt"/>
              </a:endParaRPr>
            </a:p>
          </p:txBody>
        </p:sp>
        <p:cxnSp>
          <p:nvCxnSpPr>
            <p:cNvPr id="8" name="Straight Arrow Connector 5">
              <a:extLst>
                <a:ext uri="{FF2B5EF4-FFF2-40B4-BE49-F238E27FC236}">
                  <a16:creationId xmlns:a16="http://schemas.microsoft.com/office/drawing/2014/main" id="{CE761B3B-6597-6776-A5B1-070CAFBF7787}"/>
                </a:ext>
              </a:extLst>
            </p:cNvPr>
            <p:cNvCxnSpPr>
              <a:cxnSpLocks/>
            </p:cNvCxnSpPr>
            <p:nvPr/>
          </p:nvCxnSpPr>
          <p:spPr bwMode="auto">
            <a:xfrm>
              <a:off x="836943" y="3658061"/>
              <a:ext cx="2636851" cy="74354"/>
            </a:xfrm>
            <a:prstGeom prst="straightConnector1">
              <a:avLst/>
            </a:prstGeom>
            <a:solidFill>
              <a:schemeClr val="accent1"/>
            </a:solidFill>
            <a:ln w="28575" cap="flat" cmpd="sng" algn="ctr">
              <a:solidFill>
                <a:schemeClr val="accent3">
                  <a:lumMod val="60000"/>
                  <a:lumOff val="40000"/>
                </a:schemeClr>
              </a:solidFill>
              <a:prstDash val="solid"/>
              <a:round/>
              <a:headEnd type="none" w="med" len="med"/>
              <a:tailEnd type="triangle"/>
            </a:ln>
            <a:effectLst/>
          </p:spPr>
        </p:cxnSp>
        <p:sp>
          <p:nvSpPr>
            <p:cNvPr id="9" name="TextBox 6">
              <a:extLst>
                <a:ext uri="{FF2B5EF4-FFF2-40B4-BE49-F238E27FC236}">
                  <a16:creationId xmlns:a16="http://schemas.microsoft.com/office/drawing/2014/main" id="{22E4E1CB-7E09-3A0B-0FFF-4DE3BF1E428F}"/>
                </a:ext>
              </a:extLst>
            </p:cNvPr>
            <p:cNvSpPr txBox="1"/>
            <p:nvPr/>
          </p:nvSpPr>
          <p:spPr>
            <a:xfrm>
              <a:off x="-492448" y="3307749"/>
              <a:ext cx="1212733" cy="594720"/>
            </a:xfrm>
            <a:prstGeom prst="rect">
              <a:avLst/>
            </a:prstGeom>
            <a:noFill/>
          </p:spPr>
          <p:txBody>
            <a:bodyPr wrap="square" lIns="0" tIns="0" rIns="0" bIns="0" rtlCol="0">
              <a:noAutofit/>
            </a:bodyPr>
            <a:lstStyle/>
            <a:p>
              <a:pPr algn="ctr">
                <a:lnSpc>
                  <a:spcPct val="110000"/>
                </a:lnSpc>
                <a:spcBef>
                  <a:spcPts val="0"/>
                </a:spcBef>
              </a:pPr>
              <a:r>
                <a:rPr lang="en-US" sz="2000" kern="1000" spc="30" dirty="0" err="1">
                  <a:solidFill>
                    <a:schemeClr val="accent3">
                      <a:lumMod val="60000"/>
                      <a:lumOff val="40000"/>
                    </a:schemeClr>
                  </a:solidFill>
                  <a:latin typeface="+mj-lt"/>
                  <a:cs typeface="Franklin Gothic Book"/>
                </a:rPr>
                <a:t>Eu.XFEL</a:t>
              </a:r>
              <a:r>
                <a:rPr lang="en-US" sz="2000" kern="1000" spc="30" dirty="0">
                  <a:solidFill>
                    <a:schemeClr val="accent3">
                      <a:lumMod val="60000"/>
                      <a:lumOff val="40000"/>
                    </a:schemeClr>
                  </a:solidFill>
                  <a:latin typeface="+mj-lt"/>
                  <a:cs typeface="Franklin Gothic Book"/>
                </a:rPr>
                <a:t> main beam</a:t>
              </a:r>
              <a:endParaRPr lang="de-CH" sz="2000" kern="1000" spc="30" dirty="0" err="1">
                <a:solidFill>
                  <a:schemeClr val="accent3">
                    <a:lumMod val="60000"/>
                    <a:lumOff val="40000"/>
                  </a:schemeClr>
                </a:solidFill>
                <a:latin typeface="+mj-lt"/>
                <a:cs typeface="Franklin Gothic Book"/>
              </a:endParaRPr>
            </a:p>
          </p:txBody>
        </p:sp>
      </p:grpSp>
      <p:grpSp>
        <p:nvGrpSpPr>
          <p:cNvPr id="10" name="Group 36">
            <a:extLst>
              <a:ext uri="{FF2B5EF4-FFF2-40B4-BE49-F238E27FC236}">
                <a16:creationId xmlns:a16="http://schemas.microsoft.com/office/drawing/2014/main" id="{C672113F-96D6-F72F-00C7-E495A2AA8EFB}"/>
              </a:ext>
            </a:extLst>
          </p:cNvPr>
          <p:cNvGrpSpPr/>
          <p:nvPr/>
        </p:nvGrpSpPr>
        <p:grpSpPr>
          <a:xfrm>
            <a:off x="7312521" y="262618"/>
            <a:ext cx="4753398" cy="2914772"/>
            <a:chOff x="5839589" y="495178"/>
            <a:chExt cx="4753398" cy="2914772"/>
          </a:xfrm>
        </p:grpSpPr>
        <p:cxnSp>
          <p:nvCxnSpPr>
            <p:cNvPr id="11" name="Straight Arrow Connector 8">
              <a:extLst>
                <a:ext uri="{FF2B5EF4-FFF2-40B4-BE49-F238E27FC236}">
                  <a16:creationId xmlns:a16="http://schemas.microsoft.com/office/drawing/2014/main" id="{5375D569-6414-9BED-AD7F-F05FBCA5625E}"/>
                </a:ext>
              </a:extLst>
            </p:cNvPr>
            <p:cNvCxnSpPr/>
            <p:nvPr/>
          </p:nvCxnSpPr>
          <p:spPr bwMode="auto">
            <a:xfrm flipV="1">
              <a:off x="6177064" y="1006560"/>
              <a:ext cx="0" cy="208800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E9AB0FD-B87E-74D2-6B24-18EB6F17847A}"/>
                </a:ext>
              </a:extLst>
            </p:cNvPr>
            <p:cNvCxnSpPr/>
            <p:nvPr/>
          </p:nvCxnSpPr>
          <p:spPr bwMode="auto">
            <a:xfrm>
              <a:off x="6161823" y="3064213"/>
              <a:ext cx="352800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C41F6F06-2604-4439-29DF-A2C99048B499}"/>
                </a:ext>
              </a:extLst>
            </p:cNvPr>
            <p:cNvSpPr txBox="1"/>
            <p:nvPr/>
          </p:nvSpPr>
          <p:spPr>
            <a:xfrm rot="16200000">
              <a:off x="5132608" y="1202159"/>
              <a:ext cx="1726381" cy="312420"/>
            </a:xfrm>
            <a:prstGeom prst="rect">
              <a:avLst/>
            </a:prstGeom>
            <a:noFill/>
          </p:spPr>
          <p:txBody>
            <a:bodyPr wrap="square" lIns="0" tIns="0" rIns="0" bIns="0" rtlCol="0">
              <a:noAutofit/>
            </a:bodyPr>
            <a:lstStyle/>
            <a:p>
              <a:pPr>
                <a:lnSpc>
                  <a:spcPct val="110000"/>
                </a:lnSpc>
                <a:spcBef>
                  <a:spcPts val="0"/>
                </a:spcBef>
              </a:pPr>
              <a:r>
                <a:rPr lang="en-US" sz="1600" b="1" kern="1000" spc="30" dirty="0">
                  <a:latin typeface="+mj-lt"/>
                  <a:cs typeface="Franklin Gothic Book"/>
                </a:rPr>
                <a:t>Output (ADU)</a:t>
              </a:r>
              <a:endParaRPr lang="de-CH" sz="1600" b="1" kern="1000" spc="30" dirty="0" err="1">
                <a:latin typeface="+mj-lt"/>
                <a:cs typeface="Franklin Gothic Book"/>
              </a:endParaRPr>
            </a:p>
          </p:txBody>
        </p:sp>
        <p:sp>
          <p:nvSpPr>
            <p:cNvPr id="14" name="TextBox 13">
              <a:extLst>
                <a:ext uri="{FF2B5EF4-FFF2-40B4-BE49-F238E27FC236}">
                  <a16:creationId xmlns:a16="http://schemas.microsoft.com/office/drawing/2014/main" id="{2A65ACB4-4C14-6BF5-52EA-5B8A1EF467EA}"/>
                </a:ext>
              </a:extLst>
            </p:cNvPr>
            <p:cNvSpPr txBox="1"/>
            <p:nvPr/>
          </p:nvSpPr>
          <p:spPr>
            <a:xfrm>
              <a:off x="8855272" y="3097530"/>
              <a:ext cx="1737715" cy="312420"/>
            </a:xfrm>
            <a:prstGeom prst="rect">
              <a:avLst/>
            </a:prstGeom>
            <a:noFill/>
          </p:spPr>
          <p:txBody>
            <a:bodyPr wrap="square" lIns="0" tIns="0" rIns="0" bIns="0" rtlCol="0">
              <a:noAutofit/>
            </a:bodyPr>
            <a:lstStyle/>
            <a:p>
              <a:pPr>
                <a:lnSpc>
                  <a:spcPct val="110000"/>
                </a:lnSpc>
                <a:spcBef>
                  <a:spcPts val="0"/>
                </a:spcBef>
              </a:pPr>
              <a:r>
                <a:rPr lang="en-US" sz="1600" b="1" kern="1000" spc="30" dirty="0">
                  <a:latin typeface="+mj-lt"/>
                  <a:cs typeface="Franklin Gothic Book"/>
                </a:rPr>
                <a:t>Incoming ph.</a:t>
              </a:r>
              <a:endParaRPr lang="de-CH" sz="1600" b="1" kern="1000" spc="30" dirty="0" err="1">
                <a:latin typeface="+mj-lt"/>
                <a:cs typeface="Franklin Gothic Book"/>
              </a:endParaRPr>
            </a:p>
          </p:txBody>
        </p:sp>
        <p:cxnSp>
          <p:nvCxnSpPr>
            <p:cNvPr id="15" name="Straight Connector 15">
              <a:extLst>
                <a:ext uri="{FF2B5EF4-FFF2-40B4-BE49-F238E27FC236}">
                  <a16:creationId xmlns:a16="http://schemas.microsoft.com/office/drawing/2014/main" id="{B6F959C7-2914-BE71-CA2B-0115817233BF}"/>
                </a:ext>
              </a:extLst>
            </p:cNvPr>
            <p:cNvCxnSpPr>
              <a:cxnSpLocks/>
            </p:cNvCxnSpPr>
            <p:nvPr/>
          </p:nvCxnSpPr>
          <p:spPr bwMode="auto">
            <a:xfrm flipV="1">
              <a:off x="6248400" y="1591560"/>
              <a:ext cx="68580" cy="1265940"/>
            </a:xfrm>
            <a:prstGeom prst="line">
              <a:avLst/>
            </a:prstGeom>
            <a:solidFill>
              <a:schemeClr val="accent1"/>
            </a:solidFill>
            <a:ln w="38100" cap="flat" cmpd="sng" algn="ctr">
              <a:solidFill>
                <a:srgbClr val="00B0F0"/>
              </a:solidFill>
              <a:prstDash val="solid"/>
              <a:round/>
              <a:headEnd type="none" w="med" len="med"/>
              <a:tailEnd type="none" w="med" len="med"/>
            </a:ln>
            <a:effectLst/>
          </p:spPr>
        </p:cxnSp>
        <p:cxnSp>
          <p:nvCxnSpPr>
            <p:cNvPr id="16" name="Straight Connector 16">
              <a:extLst>
                <a:ext uri="{FF2B5EF4-FFF2-40B4-BE49-F238E27FC236}">
                  <a16:creationId xmlns:a16="http://schemas.microsoft.com/office/drawing/2014/main" id="{FCB430B7-93E6-318E-FDAC-CB53D968919E}"/>
                </a:ext>
              </a:extLst>
            </p:cNvPr>
            <p:cNvCxnSpPr>
              <a:cxnSpLocks/>
            </p:cNvCxnSpPr>
            <p:nvPr/>
          </p:nvCxnSpPr>
          <p:spPr bwMode="auto">
            <a:xfrm flipV="1">
              <a:off x="6316980" y="1591560"/>
              <a:ext cx="766007" cy="998267"/>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7" name="Straight Connector 19">
              <a:extLst>
                <a:ext uri="{FF2B5EF4-FFF2-40B4-BE49-F238E27FC236}">
                  <a16:creationId xmlns:a16="http://schemas.microsoft.com/office/drawing/2014/main" id="{A618580C-46BB-F319-CB9F-FD7B4508C442}"/>
                </a:ext>
              </a:extLst>
            </p:cNvPr>
            <p:cNvCxnSpPr>
              <a:cxnSpLocks/>
            </p:cNvCxnSpPr>
            <p:nvPr/>
          </p:nvCxnSpPr>
          <p:spPr bwMode="auto">
            <a:xfrm flipV="1">
              <a:off x="7082987" y="1497894"/>
              <a:ext cx="2606836" cy="864407"/>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23">
              <a:extLst>
                <a:ext uri="{FF2B5EF4-FFF2-40B4-BE49-F238E27FC236}">
                  <a16:creationId xmlns:a16="http://schemas.microsoft.com/office/drawing/2014/main" id="{B4D9FBDD-694C-C15A-3A25-D8588E386B29}"/>
                </a:ext>
              </a:extLst>
            </p:cNvPr>
            <p:cNvCxnSpPr/>
            <p:nvPr/>
          </p:nvCxnSpPr>
          <p:spPr bwMode="auto">
            <a:xfrm>
              <a:off x="7082987" y="2356560"/>
              <a:ext cx="0" cy="720000"/>
            </a:xfrm>
            <a:prstGeom prst="line">
              <a:avLst/>
            </a:prstGeom>
            <a:solidFill>
              <a:schemeClr val="accent1"/>
            </a:solidFill>
            <a:ln w="9525" cap="flat" cmpd="sng" algn="ctr">
              <a:solidFill>
                <a:schemeClr val="bg2">
                  <a:lumMod val="40000"/>
                  <a:lumOff val="60000"/>
                </a:schemeClr>
              </a:solidFill>
              <a:prstDash val="dash"/>
              <a:round/>
              <a:headEnd type="none" w="med" len="med"/>
              <a:tailEnd type="none" w="med" len="med"/>
            </a:ln>
            <a:effectLst/>
          </p:spPr>
        </p:cxnSp>
        <p:cxnSp>
          <p:nvCxnSpPr>
            <p:cNvPr id="19" name="Straight Connector 24">
              <a:extLst>
                <a:ext uri="{FF2B5EF4-FFF2-40B4-BE49-F238E27FC236}">
                  <a16:creationId xmlns:a16="http://schemas.microsoft.com/office/drawing/2014/main" id="{E8C8D487-F397-CEBF-FE6C-C24648323F56}"/>
                </a:ext>
              </a:extLst>
            </p:cNvPr>
            <p:cNvCxnSpPr/>
            <p:nvPr/>
          </p:nvCxnSpPr>
          <p:spPr bwMode="auto">
            <a:xfrm flipH="1">
              <a:off x="6182987" y="2362301"/>
              <a:ext cx="900000" cy="0"/>
            </a:xfrm>
            <a:prstGeom prst="line">
              <a:avLst/>
            </a:prstGeom>
            <a:solidFill>
              <a:schemeClr val="accent1"/>
            </a:solidFill>
            <a:ln w="9525" cap="flat" cmpd="sng" algn="ctr">
              <a:solidFill>
                <a:schemeClr val="bg2">
                  <a:lumMod val="40000"/>
                  <a:lumOff val="60000"/>
                </a:schemeClr>
              </a:solidFill>
              <a:prstDash val="dash"/>
              <a:round/>
              <a:headEnd type="none" w="med" len="med"/>
              <a:tailEnd type="none" w="med" len="med"/>
            </a:ln>
            <a:effectLst/>
          </p:spPr>
        </p:cxnSp>
        <p:cxnSp>
          <p:nvCxnSpPr>
            <p:cNvPr id="20" name="Straight Connector 27">
              <a:extLst>
                <a:ext uri="{FF2B5EF4-FFF2-40B4-BE49-F238E27FC236}">
                  <a16:creationId xmlns:a16="http://schemas.microsoft.com/office/drawing/2014/main" id="{538581AD-270F-BCBC-6AFE-EB954CD749F1}"/>
                </a:ext>
              </a:extLst>
            </p:cNvPr>
            <p:cNvCxnSpPr>
              <a:cxnSpLocks/>
            </p:cNvCxnSpPr>
            <p:nvPr/>
          </p:nvCxnSpPr>
          <p:spPr bwMode="auto">
            <a:xfrm flipH="1">
              <a:off x="6177064" y="1591560"/>
              <a:ext cx="3512759"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1" name="Straight Connector 31">
              <a:extLst>
                <a:ext uri="{FF2B5EF4-FFF2-40B4-BE49-F238E27FC236}">
                  <a16:creationId xmlns:a16="http://schemas.microsoft.com/office/drawing/2014/main" id="{836350C6-93DD-6F66-8B91-3966D4004952}"/>
                </a:ext>
              </a:extLst>
            </p:cNvPr>
            <p:cNvCxnSpPr/>
            <p:nvPr/>
          </p:nvCxnSpPr>
          <p:spPr bwMode="auto">
            <a:xfrm>
              <a:off x="6316980" y="2589827"/>
              <a:ext cx="0" cy="468000"/>
            </a:xfrm>
            <a:prstGeom prst="line">
              <a:avLst/>
            </a:prstGeom>
            <a:solidFill>
              <a:schemeClr val="accent1"/>
            </a:solidFill>
            <a:ln w="9525" cap="flat" cmpd="sng" algn="ctr">
              <a:solidFill>
                <a:schemeClr val="bg2">
                  <a:lumMod val="40000"/>
                  <a:lumOff val="60000"/>
                </a:schemeClr>
              </a:solidFill>
              <a:prstDash val="dash"/>
              <a:round/>
              <a:headEnd type="none" w="med" len="med"/>
              <a:tailEnd type="none" w="med" len="med"/>
            </a:ln>
            <a:effectLst/>
          </p:spPr>
        </p:cxnSp>
        <p:cxnSp>
          <p:nvCxnSpPr>
            <p:cNvPr id="22" name="Straight Connector 32">
              <a:extLst>
                <a:ext uri="{FF2B5EF4-FFF2-40B4-BE49-F238E27FC236}">
                  <a16:creationId xmlns:a16="http://schemas.microsoft.com/office/drawing/2014/main" id="{D2238109-ECE1-5BDF-011C-A90F24899B13}"/>
                </a:ext>
              </a:extLst>
            </p:cNvPr>
            <p:cNvCxnSpPr/>
            <p:nvPr/>
          </p:nvCxnSpPr>
          <p:spPr bwMode="auto">
            <a:xfrm flipH="1">
              <a:off x="6169444" y="2589827"/>
              <a:ext cx="144000" cy="0"/>
            </a:xfrm>
            <a:prstGeom prst="line">
              <a:avLst/>
            </a:prstGeom>
            <a:solidFill>
              <a:schemeClr val="accent1"/>
            </a:solidFill>
            <a:ln w="9525" cap="flat" cmpd="sng" algn="ctr">
              <a:solidFill>
                <a:schemeClr val="bg2">
                  <a:lumMod val="40000"/>
                  <a:lumOff val="60000"/>
                </a:schemeClr>
              </a:solidFill>
              <a:prstDash val="dash"/>
              <a:round/>
              <a:headEnd type="none" w="med" len="med"/>
              <a:tailEnd type="none" w="med" len="med"/>
            </a:ln>
            <a:effectLst/>
          </p:spPr>
        </p:cxnSp>
        <p:cxnSp>
          <p:nvCxnSpPr>
            <p:cNvPr id="23" name="Straight Connector 33">
              <a:extLst>
                <a:ext uri="{FF2B5EF4-FFF2-40B4-BE49-F238E27FC236}">
                  <a16:creationId xmlns:a16="http://schemas.microsoft.com/office/drawing/2014/main" id="{9BBF91C4-AF55-6115-E694-5BEB8A2BAB41}"/>
                </a:ext>
              </a:extLst>
            </p:cNvPr>
            <p:cNvCxnSpPr/>
            <p:nvPr/>
          </p:nvCxnSpPr>
          <p:spPr bwMode="auto">
            <a:xfrm>
              <a:off x="6243955" y="2857500"/>
              <a:ext cx="0" cy="180000"/>
            </a:xfrm>
            <a:prstGeom prst="line">
              <a:avLst/>
            </a:prstGeom>
            <a:solidFill>
              <a:schemeClr val="accent1"/>
            </a:solidFill>
            <a:ln w="9525" cap="flat" cmpd="sng" algn="ctr">
              <a:solidFill>
                <a:schemeClr val="bg2">
                  <a:lumMod val="40000"/>
                  <a:lumOff val="60000"/>
                </a:schemeClr>
              </a:solidFill>
              <a:prstDash val="dash"/>
              <a:round/>
              <a:headEnd type="none" w="med" len="med"/>
              <a:tailEnd type="none" w="med" len="med"/>
            </a:ln>
            <a:effectLst/>
          </p:spPr>
        </p:cxnSp>
        <p:cxnSp>
          <p:nvCxnSpPr>
            <p:cNvPr id="24" name="Straight Connector 34">
              <a:extLst>
                <a:ext uri="{FF2B5EF4-FFF2-40B4-BE49-F238E27FC236}">
                  <a16:creationId xmlns:a16="http://schemas.microsoft.com/office/drawing/2014/main" id="{6B55BD5D-0418-20FE-9111-60115A6526F2}"/>
                </a:ext>
              </a:extLst>
            </p:cNvPr>
            <p:cNvCxnSpPr/>
            <p:nvPr/>
          </p:nvCxnSpPr>
          <p:spPr bwMode="auto">
            <a:xfrm flipH="1">
              <a:off x="6172980" y="2856527"/>
              <a:ext cx="72000" cy="0"/>
            </a:xfrm>
            <a:prstGeom prst="line">
              <a:avLst/>
            </a:prstGeom>
            <a:solidFill>
              <a:schemeClr val="accent1"/>
            </a:solidFill>
            <a:ln w="9525" cap="flat" cmpd="sng" algn="ctr">
              <a:solidFill>
                <a:schemeClr val="bg2">
                  <a:lumMod val="40000"/>
                  <a:lumOff val="60000"/>
                </a:schemeClr>
              </a:solidFill>
              <a:prstDash val="dash"/>
              <a:round/>
              <a:headEnd type="none" w="med" len="med"/>
              <a:tailEnd type="none" w="med" len="med"/>
            </a:ln>
            <a:effectLst/>
          </p:spPr>
        </p:cxnSp>
        <p:sp>
          <p:nvSpPr>
            <p:cNvPr id="25" name="TextBox 35">
              <a:extLst>
                <a:ext uri="{FF2B5EF4-FFF2-40B4-BE49-F238E27FC236}">
                  <a16:creationId xmlns:a16="http://schemas.microsoft.com/office/drawing/2014/main" id="{F1834B9C-22C4-67EC-FD41-DDEA834D9C63}"/>
                </a:ext>
              </a:extLst>
            </p:cNvPr>
            <p:cNvSpPr txBox="1"/>
            <p:nvPr/>
          </p:nvSpPr>
          <p:spPr>
            <a:xfrm>
              <a:off x="7168006" y="1056580"/>
              <a:ext cx="571500" cy="364455"/>
            </a:xfrm>
            <a:prstGeom prst="rect">
              <a:avLst/>
            </a:prstGeom>
            <a:noFill/>
          </p:spPr>
          <p:txBody>
            <a:bodyPr wrap="square" lIns="0" tIns="0" rIns="0" bIns="0" rtlCol="0">
              <a:noAutofit/>
            </a:bodyPr>
            <a:lstStyle/>
            <a:p>
              <a:pPr>
                <a:lnSpc>
                  <a:spcPct val="110000"/>
                </a:lnSpc>
                <a:spcBef>
                  <a:spcPts val="0"/>
                </a:spcBef>
              </a:pPr>
              <a:r>
                <a:rPr lang="en-US" kern="1000" spc="30" dirty="0">
                  <a:latin typeface="+mj-lt"/>
                  <a:cs typeface="Franklin Gothic Book"/>
                </a:rPr>
                <a:t>V</a:t>
              </a:r>
              <a:r>
                <a:rPr lang="en-US" kern="1000" spc="30" baseline="-25000" dirty="0">
                  <a:latin typeface="+mj-lt"/>
                  <a:cs typeface="Franklin Gothic Book"/>
                </a:rPr>
                <a:t>th</a:t>
              </a:r>
              <a:endParaRPr lang="de-CH" kern="1000" spc="30" dirty="0" err="1">
                <a:latin typeface="+mj-lt"/>
                <a:cs typeface="Franklin Gothic Book"/>
              </a:endParaRPr>
            </a:p>
          </p:txBody>
        </p:sp>
      </p:grpSp>
      <p:cxnSp>
        <p:nvCxnSpPr>
          <p:cNvPr id="26" name="Straight Arrow Connector 38">
            <a:extLst>
              <a:ext uri="{FF2B5EF4-FFF2-40B4-BE49-F238E27FC236}">
                <a16:creationId xmlns:a16="http://schemas.microsoft.com/office/drawing/2014/main" id="{0AC47DDB-0183-794F-3AA9-7234D590A6E8}"/>
              </a:ext>
            </a:extLst>
          </p:cNvPr>
          <p:cNvCxnSpPr/>
          <p:nvPr/>
        </p:nvCxnSpPr>
        <p:spPr bwMode="auto">
          <a:xfrm flipH="1">
            <a:off x="6355091" y="2041491"/>
            <a:ext cx="1366241" cy="40386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7" name="Straight Arrow Connector 44">
            <a:extLst>
              <a:ext uri="{FF2B5EF4-FFF2-40B4-BE49-F238E27FC236}">
                <a16:creationId xmlns:a16="http://schemas.microsoft.com/office/drawing/2014/main" id="{FB64AEA1-B84B-219A-E9B1-D3557239022D}"/>
              </a:ext>
            </a:extLst>
          </p:cNvPr>
          <p:cNvCxnSpPr/>
          <p:nvPr/>
        </p:nvCxnSpPr>
        <p:spPr bwMode="auto">
          <a:xfrm flipH="1">
            <a:off x="5433199" y="2201233"/>
            <a:ext cx="2462720" cy="102239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8" name="Straight Arrow Connector 46">
            <a:extLst>
              <a:ext uri="{FF2B5EF4-FFF2-40B4-BE49-F238E27FC236}">
                <a16:creationId xmlns:a16="http://schemas.microsoft.com/office/drawing/2014/main" id="{F08ADB29-991B-B4CE-952A-031BD064DBDB}"/>
              </a:ext>
            </a:extLst>
          </p:cNvPr>
          <p:cNvCxnSpPr/>
          <p:nvPr/>
        </p:nvCxnSpPr>
        <p:spPr bwMode="auto">
          <a:xfrm flipH="1">
            <a:off x="5242699" y="2223713"/>
            <a:ext cx="3194364" cy="147405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9" name="TextBox 50">
            <a:extLst>
              <a:ext uri="{FF2B5EF4-FFF2-40B4-BE49-F238E27FC236}">
                <a16:creationId xmlns:a16="http://schemas.microsoft.com/office/drawing/2014/main" id="{03670ACF-AF28-1BB5-81E1-73B08D71573D}"/>
              </a:ext>
            </a:extLst>
          </p:cNvPr>
          <p:cNvSpPr txBox="1"/>
          <p:nvPr/>
        </p:nvSpPr>
        <p:spPr>
          <a:xfrm>
            <a:off x="7493179" y="5372778"/>
            <a:ext cx="3042740" cy="438073"/>
          </a:xfrm>
          <a:prstGeom prst="rect">
            <a:avLst/>
          </a:prstGeom>
          <a:noFill/>
        </p:spPr>
        <p:txBody>
          <a:bodyPr wrap="none" lIns="0" tIns="0" rIns="0" bIns="0" rtlCol="0">
            <a:noAutofit/>
          </a:bodyPr>
          <a:lstStyle/>
          <a:p>
            <a:pPr>
              <a:lnSpc>
                <a:spcPct val="110000"/>
              </a:lnSpc>
              <a:spcBef>
                <a:spcPts val="0"/>
              </a:spcBef>
            </a:pPr>
            <a:endParaRPr lang="en-US" sz="1800" b="0" kern="1000" spc="30" dirty="0">
              <a:latin typeface="+mn-lt"/>
              <a:ea typeface="Cambria Math" panose="02040503050406030204" pitchFamily="18" charset="0"/>
            </a:endParaRPr>
          </a:p>
          <a:p>
            <a:pPr>
              <a:lnSpc>
                <a:spcPct val="110000"/>
              </a:lnSpc>
              <a:spcBef>
                <a:spcPts val="0"/>
              </a:spcBef>
            </a:pPr>
            <a:endParaRPr lang="de-CH" sz="1800" kern="1000" spc="30" dirty="0" err="1">
              <a:latin typeface="+mn-lt"/>
              <a:cs typeface="Franklin Gothic Book"/>
            </a:endParaRPr>
          </a:p>
        </p:txBody>
      </p:sp>
      <mc:AlternateContent xmlns:mc="http://schemas.openxmlformats.org/markup-compatibility/2006" xmlns:a14="http://schemas.microsoft.com/office/drawing/2010/main">
        <mc:Choice Requires="a14">
          <p:sp>
            <p:nvSpPr>
              <p:cNvPr id="30" name="TextBox 51">
                <a:extLst>
                  <a:ext uri="{FF2B5EF4-FFF2-40B4-BE49-F238E27FC236}">
                    <a16:creationId xmlns:a16="http://schemas.microsoft.com/office/drawing/2014/main" id="{3413C125-E11C-7EA7-CAE3-8B28F6E100F0}"/>
                  </a:ext>
                </a:extLst>
              </p:cNvPr>
              <p:cNvSpPr txBox="1"/>
              <p:nvPr/>
            </p:nvSpPr>
            <p:spPr>
              <a:xfrm>
                <a:off x="7284234" y="4219531"/>
                <a:ext cx="3096050" cy="914400"/>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d>
                        <m:dPr>
                          <m:begChr m:val="{"/>
                          <m:endChr m:val=""/>
                          <m:ctrlPr>
                            <a:rPr lang="de-CH" i="1" kern="1000" spc="30" smtClean="0">
                              <a:latin typeface="Cambria Math" panose="02040503050406030204" pitchFamily="18" charset="0"/>
                            </a:rPr>
                          </m:ctrlPr>
                        </m:dPr>
                        <m:e>
                          <m:eqArr>
                            <m:eqArrPr>
                              <m:ctrlPr>
                                <a:rPr lang="de-CH" i="1" kern="1000" spc="30" smtClean="0">
                                  <a:latin typeface="Cambria Math" panose="02040503050406030204" pitchFamily="18" charset="0"/>
                                </a:rPr>
                              </m:ctrlPr>
                            </m:eqArrPr>
                            <m:e>
                              <m:sSub>
                                <m:sSubPr>
                                  <m:ctrlPr>
                                    <a:rPr lang="de-CH" i="1" kern="1000" spc="30">
                                      <a:latin typeface="Cambria Math" panose="02040503050406030204" pitchFamily="18" charset="0"/>
                                    </a:rPr>
                                  </m:ctrlPr>
                                </m:sSubPr>
                                <m:e>
                                  <m:r>
                                    <a:rPr lang="en-US" i="1" kern="1000" spc="30">
                                      <a:latin typeface="Cambria Math" panose="02040503050406030204" pitchFamily="18" charset="0"/>
                                    </a:rPr>
                                    <m:t>𝑦</m:t>
                                  </m:r>
                                </m:e>
                                <m:sub>
                                  <m:r>
                                    <a:rPr lang="en-US" i="1" kern="1000" spc="30">
                                      <a:latin typeface="Cambria Math" panose="02040503050406030204" pitchFamily="18" charset="0"/>
                                    </a:rPr>
                                    <m:t>𝐻𝐺</m:t>
                                  </m:r>
                                </m:sub>
                              </m:sSub>
                              <m:r>
                                <a:rPr lang="en-US" i="1" kern="1000" spc="30">
                                  <a:latin typeface="Cambria Math" panose="02040503050406030204" pitchFamily="18" charset="0"/>
                                </a:rPr>
                                <m:t>=</m:t>
                              </m:r>
                              <m:sSub>
                                <m:sSubPr>
                                  <m:ctrlPr>
                                    <a:rPr lang="en-US" i="1" kern="1000" spc="30" smtClean="0">
                                      <a:solidFill>
                                        <a:schemeClr val="accent5">
                                          <a:lumMod val="60000"/>
                                          <a:lumOff val="40000"/>
                                        </a:schemeClr>
                                      </a:solidFill>
                                      <a:latin typeface="Cambria Math" panose="02040503050406030204" pitchFamily="18" charset="0"/>
                                    </a:rPr>
                                  </m:ctrlPr>
                                </m:sSubPr>
                                <m:e>
                                  <m:r>
                                    <a:rPr lang="en-US" i="1" kern="1000" spc="30">
                                      <a:solidFill>
                                        <a:schemeClr val="accent5">
                                          <a:lumMod val="60000"/>
                                          <a:lumOff val="40000"/>
                                        </a:schemeClr>
                                      </a:solidFill>
                                      <a:latin typeface="Cambria Math" panose="02040503050406030204" pitchFamily="18" charset="0"/>
                                    </a:rPr>
                                    <m:t>𝑚</m:t>
                                  </m:r>
                                </m:e>
                                <m:sub>
                                  <m:r>
                                    <a:rPr lang="en-US" i="1" kern="1000" spc="30">
                                      <a:solidFill>
                                        <a:schemeClr val="accent5">
                                          <a:lumMod val="60000"/>
                                          <a:lumOff val="40000"/>
                                        </a:schemeClr>
                                      </a:solidFill>
                                      <a:latin typeface="Cambria Math" panose="02040503050406030204" pitchFamily="18" charset="0"/>
                                    </a:rPr>
                                    <m:t>𝑝h</m:t>
                                  </m:r>
                                  <m:r>
                                    <a:rPr lang="en-US" b="0" i="1" kern="1000" spc="30" smtClean="0">
                                      <a:solidFill>
                                        <a:schemeClr val="accent5">
                                          <a:lumMod val="60000"/>
                                          <a:lumOff val="40000"/>
                                        </a:schemeClr>
                                      </a:solidFill>
                                      <a:latin typeface="Cambria Math" panose="02040503050406030204" pitchFamily="18" charset="0"/>
                                    </a:rPr>
                                    <m:t>,</m:t>
                                  </m:r>
                                  <m:r>
                                    <a:rPr lang="en-US" b="0" i="1" kern="1000" spc="30" smtClean="0">
                                      <a:solidFill>
                                        <a:schemeClr val="accent5">
                                          <a:lumMod val="60000"/>
                                          <a:lumOff val="40000"/>
                                        </a:schemeClr>
                                      </a:solidFill>
                                      <a:latin typeface="Cambria Math" panose="02040503050406030204" pitchFamily="18" charset="0"/>
                                    </a:rPr>
                                    <m:t>𝐻𝐺</m:t>
                                  </m:r>
                                </m:sub>
                              </m:sSub>
                              <m:r>
                                <a:rPr lang="en-US" i="1" kern="1000" spc="30">
                                  <a:latin typeface="Cambria Math" panose="02040503050406030204" pitchFamily="18" charset="0"/>
                                  <a:ea typeface="Cambria Math" panose="02040503050406030204" pitchFamily="18" charset="0"/>
                                </a:rPr>
                                <m:t>∙ </m:t>
                              </m:r>
                              <m:sSub>
                                <m:sSubPr>
                                  <m:ctrlPr>
                                    <a:rPr lang="en-US" i="1" kern="1000" spc="30">
                                      <a:latin typeface="Cambria Math" panose="02040503050406030204" pitchFamily="18" charset="0"/>
                                      <a:ea typeface="Cambria Math" panose="02040503050406030204" pitchFamily="18" charset="0"/>
                                    </a:rPr>
                                  </m:ctrlPr>
                                </m:sSubPr>
                                <m:e>
                                  <m:r>
                                    <a:rPr lang="en-US" i="1" kern="1000" spc="30">
                                      <a:latin typeface="Cambria Math" panose="02040503050406030204" pitchFamily="18" charset="0"/>
                                      <a:ea typeface="Cambria Math" panose="02040503050406030204" pitchFamily="18" charset="0"/>
                                    </a:rPr>
                                    <m:t>𝑥</m:t>
                                  </m:r>
                                </m:e>
                                <m:sub>
                                  <m:r>
                                    <a:rPr lang="en-US" b="0" i="1" kern="1000" spc="30" smtClean="0">
                                      <a:latin typeface="Cambria Math" panose="02040503050406030204" pitchFamily="18" charset="0"/>
                                      <a:ea typeface="Cambria Math" panose="02040503050406030204" pitchFamily="18" charset="0"/>
                                    </a:rPr>
                                    <m:t>𝑝h</m:t>
                                  </m:r>
                                </m:sub>
                              </m:sSub>
                              <m:r>
                                <a:rPr lang="en-US" i="1" kern="1000" spc="30">
                                  <a:latin typeface="Cambria Math" panose="02040503050406030204" pitchFamily="18" charset="0"/>
                                  <a:ea typeface="Cambria Math" panose="02040503050406030204" pitchFamily="18" charset="0"/>
                                </a:rPr>
                                <m:t>+</m:t>
                              </m:r>
                              <m:sSub>
                                <m:sSubPr>
                                  <m:ctrlPr>
                                    <a:rPr lang="en-US" i="1" kern="1000" spc="30"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i="1" kern="1000" spc="30">
                                      <a:solidFill>
                                        <a:schemeClr val="accent5">
                                          <a:lumMod val="60000"/>
                                          <a:lumOff val="40000"/>
                                        </a:schemeClr>
                                      </a:solidFill>
                                      <a:latin typeface="Cambria Math" panose="02040503050406030204" pitchFamily="18" charset="0"/>
                                      <a:ea typeface="Cambria Math" panose="02040503050406030204" pitchFamily="18" charset="0"/>
                                    </a:rPr>
                                    <m:t>𝑞</m:t>
                                  </m:r>
                                </m:e>
                                <m:sub>
                                  <m:r>
                                    <a:rPr lang="en-US" b="0"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𝐻𝐺</m:t>
                                  </m:r>
                                </m:sub>
                              </m:sSub>
                            </m:e>
                            <m:e>
                              <m:sSub>
                                <m:sSubPr>
                                  <m:ctrlPr>
                                    <a:rPr lang="de-CH" i="1" kern="1000" spc="30">
                                      <a:latin typeface="Cambria Math" panose="02040503050406030204" pitchFamily="18" charset="0"/>
                                    </a:rPr>
                                  </m:ctrlPr>
                                </m:sSubPr>
                                <m:e>
                                  <m:r>
                                    <a:rPr lang="en-US" i="1" kern="1000" spc="30">
                                      <a:latin typeface="Cambria Math" panose="02040503050406030204" pitchFamily="18" charset="0"/>
                                    </a:rPr>
                                    <m:t>𝑦</m:t>
                                  </m:r>
                                </m:e>
                                <m:sub>
                                  <m:r>
                                    <a:rPr lang="en-US" b="0" i="1" kern="1000" spc="30" smtClean="0">
                                      <a:latin typeface="Cambria Math" panose="02040503050406030204" pitchFamily="18" charset="0"/>
                                    </a:rPr>
                                    <m:t>𝑀</m:t>
                                  </m:r>
                                  <m:r>
                                    <a:rPr lang="en-US" i="1" kern="1000" spc="30">
                                      <a:latin typeface="Cambria Math" panose="02040503050406030204" pitchFamily="18" charset="0"/>
                                    </a:rPr>
                                    <m:t>𝐺</m:t>
                                  </m:r>
                                </m:sub>
                              </m:sSub>
                              <m:r>
                                <a:rPr lang="en-US" i="1" kern="1000" spc="30">
                                  <a:latin typeface="Cambria Math" panose="02040503050406030204" pitchFamily="18" charset="0"/>
                                </a:rPr>
                                <m:t>=</m:t>
                              </m:r>
                              <m:sSub>
                                <m:sSubPr>
                                  <m:ctrlPr>
                                    <a:rPr lang="en-US" i="1" kern="1000" spc="30" smtClean="0">
                                      <a:solidFill>
                                        <a:srgbClr val="00B050"/>
                                      </a:solidFill>
                                      <a:latin typeface="Cambria Math" panose="02040503050406030204" pitchFamily="18" charset="0"/>
                                    </a:rPr>
                                  </m:ctrlPr>
                                </m:sSubPr>
                                <m:e>
                                  <m:r>
                                    <a:rPr lang="en-US" i="1" kern="1000" spc="30">
                                      <a:solidFill>
                                        <a:srgbClr val="00B050"/>
                                      </a:solidFill>
                                      <a:latin typeface="Cambria Math" panose="02040503050406030204" pitchFamily="18" charset="0"/>
                                    </a:rPr>
                                    <m:t>𝑚</m:t>
                                  </m:r>
                                </m:e>
                                <m:sub>
                                  <m:r>
                                    <a:rPr lang="en-US" i="1" kern="1000" spc="30">
                                      <a:solidFill>
                                        <a:srgbClr val="00B050"/>
                                      </a:solidFill>
                                      <a:latin typeface="Cambria Math" panose="02040503050406030204" pitchFamily="18" charset="0"/>
                                    </a:rPr>
                                    <m:t>𝑝h</m:t>
                                  </m:r>
                                  <m:r>
                                    <a:rPr lang="en-US" b="0" i="1" kern="1000" spc="30" smtClean="0">
                                      <a:solidFill>
                                        <a:srgbClr val="00B050"/>
                                      </a:solidFill>
                                      <a:latin typeface="Cambria Math" panose="02040503050406030204" pitchFamily="18" charset="0"/>
                                    </a:rPr>
                                    <m:t>,</m:t>
                                  </m:r>
                                  <m:r>
                                    <a:rPr lang="en-US" b="0" i="1" kern="1000" spc="30" smtClean="0">
                                      <a:solidFill>
                                        <a:srgbClr val="00B050"/>
                                      </a:solidFill>
                                      <a:latin typeface="Cambria Math" panose="02040503050406030204" pitchFamily="18" charset="0"/>
                                    </a:rPr>
                                    <m:t>𝑀𝐺</m:t>
                                  </m:r>
                                </m:sub>
                              </m:sSub>
                              <m:r>
                                <a:rPr lang="en-US" i="1" kern="1000" spc="30">
                                  <a:latin typeface="Cambria Math" panose="02040503050406030204" pitchFamily="18" charset="0"/>
                                  <a:ea typeface="Cambria Math" panose="02040503050406030204" pitchFamily="18" charset="0"/>
                                </a:rPr>
                                <m:t>∙ </m:t>
                              </m:r>
                              <m:sSub>
                                <m:sSubPr>
                                  <m:ctrlPr>
                                    <a:rPr lang="en-US" i="1" kern="1000" spc="30">
                                      <a:latin typeface="Cambria Math" panose="02040503050406030204" pitchFamily="18" charset="0"/>
                                      <a:ea typeface="Cambria Math" panose="02040503050406030204" pitchFamily="18" charset="0"/>
                                    </a:rPr>
                                  </m:ctrlPr>
                                </m:sSubPr>
                                <m:e>
                                  <m:r>
                                    <a:rPr lang="en-US" i="1" kern="1000" spc="30">
                                      <a:latin typeface="Cambria Math" panose="02040503050406030204" pitchFamily="18" charset="0"/>
                                      <a:ea typeface="Cambria Math" panose="02040503050406030204" pitchFamily="18" charset="0"/>
                                    </a:rPr>
                                    <m:t>𝑥</m:t>
                                  </m:r>
                                </m:e>
                                <m:sub>
                                  <m:r>
                                    <a:rPr lang="en-US" b="0" i="1" kern="1000" spc="30" smtClean="0">
                                      <a:latin typeface="Cambria Math" panose="02040503050406030204" pitchFamily="18" charset="0"/>
                                      <a:ea typeface="Cambria Math" panose="02040503050406030204" pitchFamily="18" charset="0"/>
                                    </a:rPr>
                                    <m:t>𝑝h</m:t>
                                  </m:r>
                                </m:sub>
                              </m:sSub>
                              <m:r>
                                <a:rPr lang="en-US" i="1" kern="1000" spc="30">
                                  <a:latin typeface="Cambria Math" panose="02040503050406030204" pitchFamily="18" charset="0"/>
                                  <a:ea typeface="Cambria Math" panose="02040503050406030204" pitchFamily="18" charset="0"/>
                                </a:rPr>
                                <m:t>+</m:t>
                              </m:r>
                              <m:sSub>
                                <m:sSubPr>
                                  <m:ctrlPr>
                                    <a:rPr lang="en-US" i="1" kern="1000" spc="30" smtClean="0">
                                      <a:solidFill>
                                        <a:schemeClr val="accent6">
                                          <a:lumMod val="60000"/>
                                          <a:lumOff val="40000"/>
                                        </a:schemeClr>
                                      </a:solidFill>
                                      <a:latin typeface="Cambria Math" panose="02040503050406030204" pitchFamily="18" charset="0"/>
                                      <a:ea typeface="Cambria Math" panose="02040503050406030204" pitchFamily="18" charset="0"/>
                                    </a:rPr>
                                  </m:ctrlPr>
                                </m:sSubPr>
                                <m:e>
                                  <m:r>
                                    <a:rPr lang="en-US" i="1" kern="1000" spc="30">
                                      <a:solidFill>
                                        <a:schemeClr val="accent6">
                                          <a:lumMod val="60000"/>
                                          <a:lumOff val="40000"/>
                                        </a:schemeClr>
                                      </a:solidFill>
                                      <a:latin typeface="Cambria Math" panose="02040503050406030204" pitchFamily="18" charset="0"/>
                                      <a:ea typeface="Cambria Math" panose="02040503050406030204" pitchFamily="18" charset="0"/>
                                    </a:rPr>
                                    <m:t>𝑞</m:t>
                                  </m:r>
                                </m:e>
                                <m:sub>
                                  <m:r>
                                    <a:rPr lang="en-US" b="0" i="1" kern="1000" spc="30" smtClean="0">
                                      <a:solidFill>
                                        <a:schemeClr val="accent6">
                                          <a:lumMod val="60000"/>
                                          <a:lumOff val="40000"/>
                                        </a:schemeClr>
                                      </a:solidFill>
                                      <a:latin typeface="Cambria Math" panose="02040503050406030204" pitchFamily="18" charset="0"/>
                                      <a:ea typeface="Cambria Math" panose="02040503050406030204" pitchFamily="18" charset="0"/>
                                    </a:rPr>
                                    <m:t>𝑀𝐺</m:t>
                                  </m:r>
                                </m:sub>
                              </m:sSub>
                            </m:e>
                            <m:e>
                              <m:sSub>
                                <m:sSubPr>
                                  <m:ctrlPr>
                                    <a:rPr lang="de-CH" i="1" kern="1000" spc="30">
                                      <a:latin typeface="Cambria Math" panose="02040503050406030204" pitchFamily="18" charset="0"/>
                                    </a:rPr>
                                  </m:ctrlPr>
                                </m:sSubPr>
                                <m:e>
                                  <m:r>
                                    <a:rPr lang="en-US" i="1" kern="1000" spc="30">
                                      <a:latin typeface="Cambria Math" panose="02040503050406030204" pitchFamily="18" charset="0"/>
                                    </a:rPr>
                                    <m:t>𝑦</m:t>
                                  </m:r>
                                </m:e>
                                <m:sub>
                                  <m:r>
                                    <a:rPr lang="en-US" b="0" i="1" kern="1000" spc="30" smtClean="0">
                                      <a:latin typeface="Cambria Math" panose="02040503050406030204" pitchFamily="18" charset="0"/>
                                    </a:rPr>
                                    <m:t>𝐿</m:t>
                                  </m:r>
                                  <m:r>
                                    <a:rPr lang="en-US" i="1" kern="1000" spc="30">
                                      <a:latin typeface="Cambria Math" panose="02040503050406030204" pitchFamily="18" charset="0"/>
                                    </a:rPr>
                                    <m:t>𝐺</m:t>
                                  </m:r>
                                </m:sub>
                              </m:sSub>
                              <m:r>
                                <a:rPr lang="en-US" i="1" kern="1000" spc="30">
                                  <a:latin typeface="Cambria Math" panose="02040503050406030204" pitchFamily="18" charset="0"/>
                                </a:rPr>
                                <m:t>=</m:t>
                              </m:r>
                              <m:sSub>
                                <m:sSubPr>
                                  <m:ctrlPr>
                                    <a:rPr lang="en-US" i="1" kern="1000" spc="30" smtClean="0">
                                      <a:solidFill>
                                        <a:srgbClr val="FF0000"/>
                                      </a:solidFill>
                                      <a:latin typeface="Cambria Math" panose="02040503050406030204" pitchFamily="18" charset="0"/>
                                    </a:rPr>
                                  </m:ctrlPr>
                                </m:sSubPr>
                                <m:e>
                                  <m:r>
                                    <a:rPr lang="en-US" i="1" kern="1000" spc="30">
                                      <a:solidFill>
                                        <a:srgbClr val="FF0000"/>
                                      </a:solidFill>
                                      <a:latin typeface="Cambria Math" panose="02040503050406030204" pitchFamily="18" charset="0"/>
                                    </a:rPr>
                                    <m:t>𝑚</m:t>
                                  </m:r>
                                </m:e>
                                <m:sub>
                                  <m:r>
                                    <a:rPr lang="en-US" i="1" kern="1000" spc="30">
                                      <a:solidFill>
                                        <a:srgbClr val="FF0000"/>
                                      </a:solidFill>
                                      <a:latin typeface="Cambria Math" panose="02040503050406030204" pitchFamily="18" charset="0"/>
                                    </a:rPr>
                                    <m:t>𝑝h</m:t>
                                  </m:r>
                                  <m:r>
                                    <a:rPr lang="en-US" b="0" i="1" kern="1000" spc="30" smtClean="0">
                                      <a:solidFill>
                                        <a:srgbClr val="FF0000"/>
                                      </a:solidFill>
                                      <a:latin typeface="Cambria Math" panose="02040503050406030204" pitchFamily="18" charset="0"/>
                                    </a:rPr>
                                    <m:t>,</m:t>
                                  </m:r>
                                  <m:r>
                                    <a:rPr lang="en-US" b="0" i="1" kern="1000" spc="30" smtClean="0">
                                      <a:solidFill>
                                        <a:srgbClr val="FF0000"/>
                                      </a:solidFill>
                                      <a:latin typeface="Cambria Math" panose="02040503050406030204" pitchFamily="18" charset="0"/>
                                    </a:rPr>
                                    <m:t>𝐿𝐺</m:t>
                                  </m:r>
                                </m:sub>
                              </m:sSub>
                              <m:r>
                                <a:rPr lang="en-US" b="0" i="1" kern="1000" spc="30" smtClean="0">
                                  <a:solidFill>
                                    <a:schemeClr val="accent5">
                                      <a:lumMod val="60000"/>
                                      <a:lumOff val="40000"/>
                                    </a:schemeClr>
                                  </a:solidFill>
                                  <a:latin typeface="Cambria Math" panose="02040503050406030204" pitchFamily="18" charset="0"/>
                                </a:rPr>
                                <m:t> </m:t>
                              </m:r>
                              <m:r>
                                <a:rPr lang="en-US" i="1" kern="1000" spc="30">
                                  <a:latin typeface="Cambria Math" panose="02040503050406030204" pitchFamily="18" charset="0"/>
                                  <a:ea typeface="Cambria Math" panose="02040503050406030204" pitchFamily="18" charset="0"/>
                                </a:rPr>
                                <m:t>∙ </m:t>
                              </m:r>
                              <m:sSub>
                                <m:sSubPr>
                                  <m:ctrlPr>
                                    <a:rPr lang="en-US" i="1" kern="1000" spc="30">
                                      <a:latin typeface="Cambria Math" panose="02040503050406030204" pitchFamily="18" charset="0"/>
                                      <a:ea typeface="Cambria Math" panose="02040503050406030204" pitchFamily="18" charset="0"/>
                                    </a:rPr>
                                  </m:ctrlPr>
                                </m:sSubPr>
                                <m:e>
                                  <m:r>
                                    <a:rPr lang="en-US" i="1" kern="1000" spc="30">
                                      <a:latin typeface="Cambria Math" panose="02040503050406030204" pitchFamily="18" charset="0"/>
                                      <a:ea typeface="Cambria Math" panose="02040503050406030204" pitchFamily="18" charset="0"/>
                                    </a:rPr>
                                    <m:t>𝑥</m:t>
                                  </m:r>
                                </m:e>
                                <m:sub>
                                  <m:r>
                                    <a:rPr lang="en-US" b="0" i="1" kern="1000" spc="30" smtClean="0">
                                      <a:latin typeface="Cambria Math" panose="02040503050406030204" pitchFamily="18" charset="0"/>
                                      <a:ea typeface="Cambria Math" panose="02040503050406030204" pitchFamily="18" charset="0"/>
                                    </a:rPr>
                                    <m:t>𝑝h</m:t>
                                  </m:r>
                                </m:sub>
                              </m:sSub>
                              <m:r>
                                <a:rPr lang="en-US" i="1" kern="1000" spc="30">
                                  <a:latin typeface="Cambria Math" panose="02040503050406030204" pitchFamily="18" charset="0"/>
                                  <a:ea typeface="Cambria Math" panose="02040503050406030204" pitchFamily="18" charset="0"/>
                                </a:rPr>
                                <m:t>+</m:t>
                              </m:r>
                              <m:sSub>
                                <m:sSubPr>
                                  <m:ctrlPr>
                                    <a:rPr lang="en-US" i="1" kern="1000" spc="30" smtClean="0">
                                      <a:solidFill>
                                        <a:srgbClr val="FF0000"/>
                                      </a:solidFill>
                                      <a:latin typeface="Cambria Math" panose="02040503050406030204" pitchFamily="18" charset="0"/>
                                      <a:ea typeface="Cambria Math" panose="02040503050406030204" pitchFamily="18" charset="0"/>
                                    </a:rPr>
                                  </m:ctrlPr>
                                </m:sSubPr>
                                <m:e>
                                  <m:r>
                                    <a:rPr lang="en-US" i="1" kern="1000" spc="30">
                                      <a:solidFill>
                                        <a:srgbClr val="FF0000"/>
                                      </a:solidFill>
                                      <a:latin typeface="Cambria Math" panose="02040503050406030204" pitchFamily="18" charset="0"/>
                                      <a:ea typeface="Cambria Math" panose="02040503050406030204" pitchFamily="18" charset="0"/>
                                    </a:rPr>
                                    <m:t>𝑞</m:t>
                                  </m:r>
                                </m:e>
                                <m:sub>
                                  <m:r>
                                    <a:rPr lang="en-US" b="0" i="1" kern="1000" spc="30" smtClean="0">
                                      <a:solidFill>
                                        <a:srgbClr val="FF0000"/>
                                      </a:solidFill>
                                      <a:latin typeface="Cambria Math" panose="02040503050406030204" pitchFamily="18" charset="0"/>
                                      <a:ea typeface="Cambria Math" panose="02040503050406030204" pitchFamily="18" charset="0"/>
                                    </a:rPr>
                                    <m:t>𝐿𝐺</m:t>
                                  </m:r>
                                </m:sub>
                              </m:sSub>
                            </m:e>
                          </m:eqArr>
                        </m:e>
                      </m:d>
                    </m:oMath>
                  </m:oMathPara>
                </a14:m>
                <a:endParaRPr lang="de-CH" kern="1000" spc="30" dirty="0" err="1">
                  <a:latin typeface="+mn-lt"/>
                  <a:cs typeface="Franklin Gothic Book"/>
                </a:endParaRPr>
              </a:p>
            </p:txBody>
          </p:sp>
        </mc:Choice>
        <mc:Fallback xmlns="">
          <p:sp>
            <p:nvSpPr>
              <p:cNvPr id="30" name="TextBox 51">
                <a:extLst>
                  <a:ext uri="{FF2B5EF4-FFF2-40B4-BE49-F238E27FC236}">
                    <a16:creationId xmlns:a16="http://schemas.microsoft.com/office/drawing/2014/main" id="{3413C125-E11C-7EA7-CAE3-8B28F6E100F0}"/>
                  </a:ext>
                </a:extLst>
              </p:cNvPr>
              <p:cNvSpPr txBox="1">
                <a:spLocks noRot="1" noChangeAspect="1" noMove="1" noResize="1" noEditPoints="1" noAdjustHandles="1" noChangeArrowheads="1" noChangeShapeType="1" noTextEdit="1"/>
              </p:cNvSpPr>
              <p:nvPr/>
            </p:nvSpPr>
            <p:spPr>
              <a:xfrm>
                <a:off x="7284234" y="4219531"/>
                <a:ext cx="3096050" cy="914400"/>
              </a:xfrm>
              <a:prstGeom prst="rect">
                <a:avLst/>
              </a:prstGeom>
              <a:blipFill>
                <a:blip r:embed="rId4"/>
                <a:stretch>
                  <a:fillRect r="-5512" b="-43333"/>
                </a:stretch>
              </a:blipFill>
            </p:spPr>
            <p:txBody>
              <a:bodyPr/>
              <a:lstStyle/>
              <a:p>
                <a:r>
                  <a:rPr lang="it-CH">
                    <a:noFill/>
                  </a:rPr>
                  <a:t> </a:t>
                </a:r>
              </a:p>
            </p:txBody>
          </p:sp>
        </mc:Fallback>
      </mc:AlternateContent>
      <p:sp>
        <p:nvSpPr>
          <p:cNvPr id="31" name="TextBox 52">
            <a:extLst>
              <a:ext uri="{FF2B5EF4-FFF2-40B4-BE49-F238E27FC236}">
                <a16:creationId xmlns:a16="http://schemas.microsoft.com/office/drawing/2014/main" id="{19EF98B3-A9BE-8381-F477-55171C75470D}"/>
              </a:ext>
            </a:extLst>
          </p:cNvPr>
          <p:cNvSpPr txBox="1"/>
          <p:nvPr/>
        </p:nvSpPr>
        <p:spPr>
          <a:xfrm>
            <a:off x="7223702" y="3223629"/>
            <a:ext cx="4326290" cy="1099950"/>
          </a:xfrm>
          <a:prstGeom prst="rect">
            <a:avLst/>
          </a:prstGeom>
          <a:noFill/>
        </p:spPr>
        <p:txBody>
          <a:bodyPr wrap="square" lIns="0" tIns="0" rIns="0" bIns="0" rtlCol="0">
            <a:noAutofit/>
          </a:bodyPr>
          <a:lstStyle/>
          <a:p>
            <a:pPr marL="285750" indent="-285750">
              <a:lnSpc>
                <a:spcPct val="110000"/>
              </a:lnSpc>
              <a:spcBef>
                <a:spcPts val="0"/>
              </a:spcBef>
              <a:buFont typeface="Arial" panose="020B0604020202020204" pitchFamily="34" charset="0"/>
              <a:buChar char="•"/>
            </a:pPr>
            <a:r>
              <a:rPr lang="en-US" sz="2000" kern="1000" spc="30" dirty="0">
                <a:latin typeface="+mj-lt"/>
                <a:cs typeface="Franklin Gothic Book"/>
              </a:rPr>
              <a:t>Any pixel can be in any gain</a:t>
            </a:r>
          </a:p>
          <a:p>
            <a:pPr marL="285750" indent="-285750">
              <a:lnSpc>
                <a:spcPct val="110000"/>
              </a:lnSpc>
              <a:spcBef>
                <a:spcPts val="0"/>
              </a:spcBef>
              <a:buFont typeface="Arial" panose="020B0604020202020204" pitchFamily="34" charset="0"/>
              <a:buChar char="•"/>
            </a:pPr>
            <a:r>
              <a:rPr lang="en-US" sz="2000" kern="1000" spc="30" dirty="0">
                <a:latin typeface="+mj-lt"/>
                <a:cs typeface="Franklin Gothic Book"/>
              </a:rPr>
              <a:t>Users need the number of photons impinging every pixel</a:t>
            </a:r>
            <a:endParaRPr lang="de-CH" sz="2000" kern="1000" spc="30" dirty="0" err="1">
              <a:latin typeface="+mj-lt"/>
              <a:cs typeface="Franklin Gothic Book"/>
            </a:endParaRPr>
          </a:p>
        </p:txBody>
      </p:sp>
      <p:sp>
        <p:nvSpPr>
          <p:cNvPr id="32" name="TextBox 54">
            <a:extLst>
              <a:ext uri="{FF2B5EF4-FFF2-40B4-BE49-F238E27FC236}">
                <a16:creationId xmlns:a16="http://schemas.microsoft.com/office/drawing/2014/main" id="{B372EA5B-DBA6-C2EA-DF86-13EBEF5B50A7}"/>
              </a:ext>
            </a:extLst>
          </p:cNvPr>
          <p:cNvSpPr txBox="1"/>
          <p:nvPr/>
        </p:nvSpPr>
        <p:spPr>
          <a:xfrm>
            <a:off x="7201544" y="5704050"/>
            <a:ext cx="4348448" cy="1099950"/>
          </a:xfrm>
          <a:prstGeom prst="rect">
            <a:avLst/>
          </a:prstGeom>
          <a:noFill/>
        </p:spPr>
        <p:txBody>
          <a:bodyPr wrap="square" lIns="0" tIns="0" rIns="0" bIns="0" rtlCol="0">
            <a:noAutofit/>
          </a:bodyPr>
          <a:lstStyle/>
          <a:p>
            <a:pPr marL="285750" indent="-285750">
              <a:lnSpc>
                <a:spcPct val="110000"/>
              </a:lnSpc>
              <a:spcBef>
                <a:spcPts val="0"/>
              </a:spcBef>
              <a:buFont typeface="Arial" panose="020B0604020202020204" pitchFamily="34" charset="0"/>
              <a:buChar char="•"/>
            </a:pPr>
            <a:r>
              <a:rPr lang="en-US" sz="2000" kern="1000" spc="30" dirty="0">
                <a:latin typeface="+mj-lt"/>
                <a:cs typeface="Franklin Gothic Book"/>
              </a:rPr>
              <a:t>To recover this information, we need 3 gains and 3 offset</a:t>
            </a:r>
          </a:p>
          <a:p>
            <a:pPr marL="285750" indent="-285750">
              <a:lnSpc>
                <a:spcPct val="110000"/>
              </a:lnSpc>
              <a:spcBef>
                <a:spcPts val="0"/>
              </a:spcBef>
              <a:buFont typeface="Arial" panose="020B0604020202020204" pitchFamily="34" charset="0"/>
              <a:buChar char="•"/>
            </a:pPr>
            <a:r>
              <a:rPr lang="en-US" sz="2000" kern="1000" spc="30" dirty="0">
                <a:latin typeface="+mj-lt"/>
                <a:cs typeface="Franklin Gothic Book"/>
              </a:rPr>
              <a:t>Gain bit info</a:t>
            </a:r>
            <a:endParaRPr lang="de-CH" sz="2000" kern="1000" spc="30" dirty="0" err="1">
              <a:latin typeface="+mj-lt"/>
              <a:cs typeface="Franklin Gothic Book"/>
            </a:endParaRPr>
          </a:p>
        </p:txBody>
      </p:sp>
      <mc:AlternateContent xmlns:mc="http://schemas.openxmlformats.org/markup-compatibility/2006" xmlns:a14="http://schemas.microsoft.com/office/drawing/2010/main">
        <mc:Choice Requires="a14">
          <p:sp>
            <p:nvSpPr>
              <p:cNvPr id="33" name="TextBox 37">
                <a:extLst>
                  <a:ext uri="{FF2B5EF4-FFF2-40B4-BE49-F238E27FC236}">
                    <a16:creationId xmlns:a16="http://schemas.microsoft.com/office/drawing/2014/main" id="{7330B814-E4EA-B46C-553E-01156A3107CB}"/>
                  </a:ext>
                </a:extLst>
              </p:cNvPr>
              <p:cNvSpPr txBox="1"/>
              <p:nvPr/>
            </p:nvSpPr>
            <p:spPr>
              <a:xfrm>
                <a:off x="6448287" y="4065861"/>
                <a:ext cx="3931997" cy="1459782"/>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d>
                        <m:dPr>
                          <m:begChr m:val="{"/>
                          <m:endChr m:val=""/>
                          <m:ctrlPr>
                            <a:rPr lang="de-CH" i="1" kern="1000" spc="30" smtClean="0">
                              <a:latin typeface="Cambria Math" panose="02040503050406030204" pitchFamily="18" charset="0"/>
                            </a:rPr>
                          </m:ctrlPr>
                        </m:dPr>
                        <m:e>
                          <m:eqArr>
                            <m:eqArrPr>
                              <m:ctrlPr>
                                <a:rPr lang="de-CH" i="1" kern="1000" spc="30" smtClean="0">
                                  <a:latin typeface="Cambria Math" panose="02040503050406030204" pitchFamily="18" charset="0"/>
                                </a:rPr>
                              </m:ctrlPr>
                            </m:eqArrPr>
                            <m:e>
                              <m:sSub>
                                <m:sSubPr>
                                  <m:ctrlPr>
                                    <a:rPr lang="de-CH" i="1" kern="1000" spc="30" smtClean="0">
                                      <a:solidFill>
                                        <a:schemeClr val="tx1"/>
                                      </a:solidFill>
                                      <a:latin typeface="Cambria Math" panose="02040503050406030204" pitchFamily="18" charset="0"/>
                                    </a:rPr>
                                  </m:ctrlPr>
                                </m:sSubPr>
                                <m:e>
                                  <m:r>
                                    <a:rPr lang="en-US" b="0" i="1" kern="1000" spc="30" smtClean="0">
                                      <a:solidFill>
                                        <a:schemeClr val="tx1"/>
                                      </a:solidFill>
                                      <a:latin typeface="Cambria Math" panose="02040503050406030204" pitchFamily="18" charset="0"/>
                                    </a:rPr>
                                    <m:t>𝑁</m:t>
                                  </m:r>
                                </m:e>
                                <m:sub>
                                  <m:r>
                                    <a:rPr lang="en-US" b="0" i="1" kern="1000" spc="30" smtClean="0">
                                      <a:solidFill>
                                        <a:schemeClr val="tx1"/>
                                      </a:solidFill>
                                      <a:latin typeface="Cambria Math" panose="02040503050406030204" pitchFamily="18" charset="0"/>
                                    </a:rPr>
                                    <m:t>𝑝h</m:t>
                                  </m:r>
                                  <m:r>
                                    <a:rPr lang="en-US" b="0" i="1" kern="1000" spc="30" smtClean="0">
                                      <a:solidFill>
                                        <a:schemeClr val="tx1"/>
                                      </a:solidFill>
                                      <a:latin typeface="Cambria Math" panose="02040503050406030204" pitchFamily="18" charset="0"/>
                                    </a:rPr>
                                    <m:t>,</m:t>
                                  </m:r>
                                  <m:r>
                                    <a:rPr lang="en-US" i="1" kern="1000" spc="30">
                                      <a:solidFill>
                                        <a:schemeClr val="tx1"/>
                                      </a:solidFill>
                                      <a:latin typeface="Cambria Math" panose="02040503050406030204" pitchFamily="18" charset="0"/>
                                    </a:rPr>
                                    <m:t>𝐻𝐺</m:t>
                                  </m:r>
                                </m:sub>
                              </m:sSub>
                              <m:r>
                                <a:rPr lang="en-US" i="1" kern="1000" spc="30">
                                  <a:latin typeface="Cambria Math" panose="02040503050406030204" pitchFamily="18" charset="0"/>
                                </a:rPr>
                                <m:t>=</m:t>
                              </m:r>
                              <m:box>
                                <m:boxPr>
                                  <m:ctrlPr>
                                    <a:rPr lang="en-US" i="1" kern="1000" spc="30">
                                      <a:latin typeface="Cambria Math" panose="02040503050406030204" pitchFamily="18" charset="0"/>
                                    </a:rPr>
                                  </m:ctrlPr>
                                </m:boxPr>
                                <m:e>
                                  <m:argPr>
                                    <m:argSz m:val="-1"/>
                                  </m:argPr>
                                  <m:f>
                                    <m:fPr>
                                      <m:ctrlPr>
                                        <a:rPr lang="en-US" i="1" kern="1000" spc="30">
                                          <a:latin typeface="Cambria Math" panose="02040503050406030204" pitchFamily="18" charset="0"/>
                                        </a:rPr>
                                      </m:ctrlPr>
                                    </m:fPr>
                                    <m:num>
                                      <m:sSub>
                                        <m:sSubPr>
                                          <m:ctrlPr>
                                            <a:rPr lang="en-US" i="1" kern="1000" spc="30">
                                              <a:latin typeface="Cambria Math" panose="02040503050406030204" pitchFamily="18" charset="0"/>
                                            </a:rPr>
                                          </m:ctrlPr>
                                        </m:sSubPr>
                                        <m:e>
                                          <m:r>
                                            <a:rPr lang="en-US" i="1" kern="1000" spc="30">
                                              <a:latin typeface="Cambria Math" panose="02040503050406030204" pitchFamily="18" charset="0"/>
                                            </a:rPr>
                                            <m:t>𝑦</m:t>
                                          </m:r>
                                        </m:e>
                                        <m:sub>
                                          <m:r>
                                            <a:rPr lang="en-US" i="1" kern="1000" spc="30">
                                              <a:latin typeface="Cambria Math" panose="02040503050406030204" pitchFamily="18" charset="0"/>
                                            </a:rPr>
                                            <m:t>𝐻𝐺</m:t>
                                          </m:r>
                                        </m:sub>
                                      </m:sSub>
                                      <m:r>
                                        <a:rPr lang="en-US" i="1" kern="1000" spc="30">
                                          <a:latin typeface="Cambria Math" panose="02040503050406030204" pitchFamily="18" charset="0"/>
                                        </a:rPr>
                                        <m:t>−</m:t>
                                      </m:r>
                                      <m:sSub>
                                        <m:sSubPr>
                                          <m:ctrlPr>
                                            <a:rPr lang="en-US" i="1" kern="1000" spc="30"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i="1" kern="1000" spc="30">
                                              <a:solidFill>
                                                <a:schemeClr val="accent5">
                                                  <a:lumMod val="60000"/>
                                                  <a:lumOff val="40000"/>
                                                </a:schemeClr>
                                              </a:solidFill>
                                              <a:latin typeface="Cambria Math" panose="02040503050406030204" pitchFamily="18" charset="0"/>
                                              <a:ea typeface="Cambria Math" panose="02040503050406030204" pitchFamily="18" charset="0"/>
                                            </a:rPr>
                                            <m:t>𝑞</m:t>
                                          </m:r>
                                        </m:e>
                                        <m:sub>
                                          <m:r>
                                            <a:rPr lang="en-US" i="1" kern="1000" spc="30">
                                              <a:solidFill>
                                                <a:schemeClr val="accent5">
                                                  <a:lumMod val="60000"/>
                                                  <a:lumOff val="40000"/>
                                                </a:schemeClr>
                                              </a:solidFill>
                                              <a:latin typeface="Cambria Math" panose="02040503050406030204" pitchFamily="18" charset="0"/>
                                              <a:ea typeface="Cambria Math" panose="02040503050406030204" pitchFamily="18" charset="0"/>
                                            </a:rPr>
                                            <m:t>𝐻𝐺</m:t>
                                          </m:r>
                                        </m:sub>
                                      </m:sSub>
                                    </m:num>
                                    <m:den>
                                      <m:sSub>
                                        <m:sSubPr>
                                          <m:ctrlPr>
                                            <a:rPr lang="en-US" i="1" kern="1000" spc="30" smtClean="0">
                                              <a:solidFill>
                                                <a:schemeClr val="accent5">
                                                  <a:lumMod val="60000"/>
                                                  <a:lumOff val="40000"/>
                                                </a:schemeClr>
                                              </a:solidFill>
                                              <a:latin typeface="Cambria Math" panose="02040503050406030204" pitchFamily="18" charset="0"/>
                                            </a:rPr>
                                          </m:ctrlPr>
                                        </m:sSubPr>
                                        <m:e>
                                          <m:r>
                                            <a:rPr lang="en-US" i="1" kern="1000" spc="30">
                                              <a:solidFill>
                                                <a:schemeClr val="accent5">
                                                  <a:lumMod val="60000"/>
                                                  <a:lumOff val="40000"/>
                                                </a:schemeClr>
                                              </a:solidFill>
                                              <a:latin typeface="Cambria Math" panose="02040503050406030204" pitchFamily="18" charset="0"/>
                                            </a:rPr>
                                            <m:t>𝑚</m:t>
                                          </m:r>
                                        </m:e>
                                        <m:sub>
                                          <m:r>
                                            <a:rPr lang="en-US" i="1" kern="1000" spc="30">
                                              <a:solidFill>
                                                <a:schemeClr val="accent5">
                                                  <a:lumMod val="60000"/>
                                                  <a:lumOff val="40000"/>
                                                </a:schemeClr>
                                              </a:solidFill>
                                              <a:latin typeface="Cambria Math" panose="02040503050406030204" pitchFamily="18" charset="0"/>
                                            </a:rPr>
                                            <m:t>𝑝h</m:t>
                                          </m:r>
                                          <m:r>
                                            <a:rPr lang="en-US" i="1" kern="1000" spc="30">
                                              <a:solidFill>
                                                <a:schemeClr val="accent5">
                                                  <a:lumMod val="60000"/>
                                                  <a:lumOff val="40000"/>
                                                </a:schemeClr>
                                              </a:solidFill>
                                              <a:latin typeface="Cambria Math" panose="02040503050406030204" pitchFamily="18" charset="0"/>
                                            </a:rPr>
                                            <m:t>,</m:t>
                                          </m:r>
                                          <m:r>
                                            <a:rPr lang="en-US" i="1" kern="1000" spc="30">
                                              <a:solidFill>
                                                <a:schemeClr val="accent5">
                                                  <a:lumMod val="60000"/>
                                                  <a:lumOff val="40000"/>
                                                </a:schemeClr>
                                              </a:solidFill>
                                              <a:latin typeface="Cambria Math" panose="02040503050406030204" pitchFamily="18" charset="0"/>
                                            </a:rPr>
                                            <m:t>𝐻𝐺</m:t>
                                          </m:r>
                                        </m:sub>
                                      </m:sSub>
                                    </m:den>
                                  </m:f>
                                </m:e>
                              </m:box>
                            </m:e>
                            <m:e>
                              <m:sSub>
                                <m:sSubPr>
                                  <m:ctrlPr>
                                    <a:rPr lang="de-CH" i="1" kern="1000" spc="30">
                                      <a:latin typeface="Cambria Math" panose="02040503050406030204" pitchFamily="18" charset="0"/>
                                    </a:rPr>
                                  </m:ctrlPr>
                                </m:sSubPr>
                                <m:e>
                                  <m:r>
                                    <a:rPr lang="en-US" i="1" kern="1000" spc="30">
                                      <a:latin typeface="Cambria Math" panose="02040503050406030204" pitchFamily="18" charset="0"/>
                                    </a:rPr>
                                    <m:t>𝑁</m:t>
                                  </m:r>
                                </m:e>
                                <m:sub>
                                  <m:r>
                                    <a:rPr lang="en-US" i="1" kern="1000" spc="30">
                                      <a:latin typeface="Cambria Math" panose="02040503050406030204" pitchFamily="18" charset="0"/>
                                    </a:rPr>
                                    <m:t>𝑝h</m:t>
                                  </m:r>
                                  <m:r>
                                    <a:rPr lang="en-US" i="1" kern="1000" spc="30">
                                      <a:latin typeface="Cambria Math" panose="02040503050406030204" pitchFamily="18" charset="0"/>
                                    </a:rPr>
                                    <m:t>,</m:t>
                                  </m:r>
                                  <m:r>
                                    <a:rPr lang="en-US" b="0" i="1" kern="1000" spc="30" smtClean="0">
                                      <a:latin typeface="Cambria Math" panose="02040503050406030204" pitchFamily="18" charset="0"/>
                                    </a:rPr>
                                    <m:t>𝑀</m:t>
                                  </m:r>
                                  <m:r>
                                    <a:rPr lang="en-US" i="1" kern="1000" spc="30">
                                      <a:latin typeface="Cambria Math" panose="02040503050406030204" pitchFamily="18" charset="0"/>
                                    </a:rPr>
                                    <m:t>𝐺</m:t>
                                  </m:r>
                                </m:sub>
                              </m:sSub>
                              <m:r>
                                <a:rPr lang="en-US" i="1" kern="1000" spc="30">
                                  <a:latin typeface="Cambria Math" panose="02040503050406030204" pitchFamily="18" charset="0"/>
                                </a:rPr>
                                <m:t>=</m:t>
                              </m:r>
                              <m:box>
                                <m:boxPr>
                                  <m:ctrlPr>
                                    <a:rPr lang="en-US" i="1" kern="1000" spc="30">
                                      <a:latin typeface="Cambria Math" panose="02040503050406030204" pitchFamily="18" charset="0"/>
                                    </a:rPr>
                                  </m:ctrlPr>
                                </m:boxPr>
                                <m:e>
                                  <m:argPr>
                                    <m:argSz m:val="-1"/>
                                  </m:argPr>
                                  <m:f>
                                    <m:fPr>
                                      <m:ctrlPr>
                                        <a:rPr lang="en-US" i="1" kern="1000" spc="30">
                                          <a:latin typeface="Cambria Math" panose="02040503050406030204" pitchFamily="18" charset="0"/>
                                        </a:rPr>
                                      </m:ctrlPr>
                                    </m:fPr>
                                    <m:num>
                                      <m:sSub>
                                        <m:sSubPr>
                                          <m:ctrlPr>
                                            <a:rPr lang="en-US" i="1" kern="1000" spc="30">
                                              <a:latin typeface="Cambria Math" panose="02040503050406030204" pitchFamily="18" charset="0"/>
                                            </a:rPr>
                                          </m:ctrlPr>
                                        </m:sSubPr>
                                        <m:e>
                                          <m:r>
                                            <a:rPr lang="en-US" i="1" kern="1000" spc="30">
                                              <a:latin typeface="Cambria Math" panose="02040503050406030204" pitchFamily="18" charset="0"/>
                                            </a:rPr>
                                            <m:t>𝑦</m:t>
                                          </m:r>
                                        </m:e>
                                        <m:sub>
                                          <m:r>
                                            <a:rPr lang="en-US" b="0" i="1" kern="1000" spc="30" smtClean="0">
                                              <a:latin typeface="Cambria Math" panose="02040503050406030204" pitchFamily="18" charset="0"/>
                                            </a:rPr>
                                            <m:t>𝑀</m:t>
                                          </m:r>
                                          <m:r>
                                            <a:rPr lang="en-US" i="1" kern="1000" spc="30">
                                              <a:latin typeface="Cambria Math" panose="02040503050406030204" pitchFamily="18" charset="0"/>
                                            </a:rPr>
                                            <m:t>𝐺</m:t>
                                          </m:r>
                                        </m:sub>
                                      </m:sSub>
                                      <m:r>
                                        <a:rPr lang="en-US" i="1" kern="1000" spc="30">
                                          <a:latin typeface="Cambria Math" panose="02040503050406030204" pitchFamily="18" charset="0"/>
                                        </a:rPr>
                                        <m:t>−</m:t>
                                      </m:r>
                                      <m:sSub>
                                        <m:sSubPr>
                                          <m:ctrlPr>
                                            <a:rPr lang="en-US" i="1" kern="1000" spc="30">
                                              <a:solidFill>
                                                <a:schemeClr val="accent6">
                                                  <a:lumMod val="60000"/>
                                                  <a:lumOff val="40000"/>
                                                </a:schemeClr>
                                              </a:solidFill>
                                              <a:latin typeface="Cambria Math" panose="02040503050406030204" pitchFamily="18" charset="0"/>
                                              <a:ea typeface="Cambria Math" panose="02040503050406030204" pitchFamily="18" charset="0"/>
                                            </a:rPr>
                                          </m:ctrlPr>
                                        </m:sSubPr>
                                        <m:e>
                                          <m:r>
                                            <a:rPr lang="en-US" i="1" kern="1000" spc="30">
                                              <a:solidFill>
                                                <a:schemeClr val="accent6">
                                                  <a:lumMod val="60000"/>
                                                  <a:lumOff val="40000"/>
                                                </a:schemeClr>
                                              </a:solidFill>
                                              <a:latin typeface="Cambria Math" panose="02040503050406030204" pitchFamily="18" charset="0"/>
                                              <a:ea typeface="Cambria Math" panose="02040503050406030204" pitchFamily="18" charset="0"/>
                                            </a:rPr>
                                            <m:t>𝑞</m:t>
                                          </m:r>
                                        </m:e>
                                        <m:sub>
                                          <m:r>
                                            <a:rPr lang="en-US" b="0" i="1" kern="1000" spc="30" smtClean="0">
                                              <a:solidFill>
                                                <a:schemeClr val="accent6">
                                                  <a:lumMod val="60000"/>
                                                  <a:lumOff val="40000"/>
                                                </a:schemeClr>
                                              </a:solidFill>
                                              <a:latin typeface="Cambria Math" panose="02040503050406030204" pitchFamily="18" charset="0"/>
                                              <a:ea typeface="Cambria Math" panose="02040503050406030204" pitchFamily="18" charset="0"/>
                                            </a:rPr>
                                            <m:t>𝑀</m:t>
                                          </m:r>
                                          <m:r>
                                            <a:rPr lang="en-US" i="1" kern="1000" spc="30">
                                              <a:solidFill>
                                                <a:schemeClr val="accent6">
                                                  <a:lumMod val="60000"/>
                                                  <a:lumOff val="40000"/>
                                                </a:schemeClr>
                                              </a:solidFill>
                                              <a:latin typeface="Cambria Math" panose="02040503050406030204" pitchFamily="18" charset="0"/>
                                              <a:ea typeface="Cambria Math" panose="02040503050406030204" pitchFamily="18" charset="0"/>
                                            </a:rPr>
                                            <m:t>𝐺</m:t>
                                          </m:r>
                                        </m:sub>
                                      </m:sSub>
                                    </m:num>
                                    <m:den>
                                      <m:sSub>
                                        <m:sSubPr>
                                          <m:ctrlPr>
                                            <a:rPr lang="en-US" i="1" kern="1000" spc="30" smtClean="0">
                                              <a:solidFill>
                                                <a:srgbClr val="00B050"/>
                                              </a:solidFill>
                                              <a:latin typeface="Cambria Math" panose="02040503050406030204" pitchFamily="18" charset="0"/>
                                            </a:rPr>
                                          </m:ctrlPr>
                                        </m:sSubPr>
                                        <m:e>
                                          <m:r>
                                            <a:rPr lang="en-US" i="1" kern="1000" spc="30">
                                              <a:solidFill>
                                                <a:srgbClr val="00B050"/>
                                              </a:solidFill>
                                              <a:latin typeface="Cambria Math" panose="02040503050406030204" pitchFamily="18" charset="0"/>
                                            </a:rPr>
                                            <m:t>𝑚</m:t>
                                          </m:r>
                                        </m:e>
                                        <m:sub>
                                          <m:r>
                                            <a:rPr lang="en-US" i="1" kern="1000" spc="30">
                                              <a:solidFill>
                                                <a:srgbClr val="00B050"/>
                                              </a:solidFill>
                                              <a:latin typeface="Cambria Math" panose="02040503050406030204" pitchFamily="18" charset="0"/>
                                            </a:rPr>
                                            <m:t>𝑝h</m:t>
                                          </m:r>
                                          <m:r>
                                            <a:rPr lang="en-US" i="1" kern="1000" spc="30">
                                              <a:solidFill>
                                                <a:srgbClr val="00B050"/>
                                              </a:solidFill>
                                              <a:latin typeface="Cambria Math" panose="02040503050406030204" pitchFamily="18" charset="0"/>
                                            </a:rPr>
                                            <m:t>,</m:t>
                                          </m:r>
                                          <m:r>
                                            <a:rPr lang="en-US" b="0" i="1" kern="1000" spc="30" smtClean="0">
                                              <a:solidFill>
                                                <a:srgbClr val="00B050"/>
                                              </a:solidFill>
                                              <a:latin typeface="Cambria Math" panose="02040503050406030204" pitchFamily="18" charset="0"/>
                                            </a:rPr>
                                            <m:t>𝑀</m:t>
                                          </m:r>
                                          <m:r>
                                            <a:rPr lang="en-US" i="1" kern="1000" spc="30">
                                              <a:solidFill>
                                                <a:srgbClr val="00B050"/>
                                              </a:solidFill>
                                              <a:latin typeface="Cambria Math" panose="02040503050406030204" pitchFamily="18" charset="0"/>
                                            </a:rPr>
                                            <m:t>𝐺</m:t>
                                          </m:r>
                                        </m:sub>
                                      </m:sSub>
                                    </m:den>
                                  </m:f>
                                </m:e>
                              </m:box>
                            </m:e>
                            <m:e>
                              <m:sSub>
                                <m:sSubPr>
                                  <m:ctrlPr>
                                    <a:rPr lang="de-CH" i="1" kern="1000" spc="30">
                                      <a:latin typeface="Cambria Math" panose="02040503050406030204" pitchFamily="18" charset="0"/>
                                    </a:rPr>
                                  </m:ctrlPr>
                                </m:sSubPr>
                                <m:e>
                                  <m:r>
                                    <a:rPr lang="en-US" i="1" kern="1000" spc="30">
                                      <a:latin typeface="Cambria Math" panose="02040503050406030204" pitchFamily="18" charset="0"/>
                                    </a:rPr>
                                    <m:t>𝑁</m:t>
                                  </m:r>
                                </m:e>
                                <m:sub>
                                  <m:r>
                                    <a:rPr lang="en-US" i="1" kern="1000" spc="30">
                                      <a:latin typeface="Cambria Math" panose="02040503050406030204" pitchFamily="18" charset="0"/>
                                    </a:rPr>
                                    <m:t>𝑝h</m:t>
                                  </m:r>
                                  <m:r>
                                    <a:rPr lang="en-US" i="1" kern="1000" spc="30">
                                      <a:latin typeface="Cambria Math" panose="02040503050406030204" pitchFamily="18" charset="0"/>
                                    </a:rPr>
                                    <m:t>,</m:t>
                                  </m:r>
                                  <m:r>
                                    <a:rPr lang="en-US" b="0" i="1" kern="1000" spc="30" smtClean="0">
                                      <a:latin typeface="Cambria Math" panose="02040503050406030204" pitchFamily="18" charset="0"/>
                                    </a:rPr>
                                    <m:t>𝐿</m:t>
                                  </m:r>
                                  <m:r>
                                    <a:rPr lang="en-US" i="1" kern="1000" spc="30">
                                      <a:latin typeface="Cambria Math" panose="02040503050406030204" pitchFamily="18" charset="0"/>
                                    </a:rPr>
                                    <m:t>𝐺</m:t>
                                  </m:r>
                                </m:sub>
                              </m:sSub>
                              <m:r>
                                <a:rPr lang="en-US" i="1" kern="1000" spc="30">
                                  <a:latin typeface="Cambria Math" panose="02040503050406030204" pitchFamily="18" charset="0"/>
                                </a:rPr>
                                <m:t>=</m:t>
                              </m:r>
                              <m:box>
                                <m:boxPr>
                                  <m:ctrlPr>
                                    <a:rPr lang="en-US" i="1" kern="1000" spc="30" smtClean="0">
                                      <a:solidFill>
                                        <a:srgbClr val="FF0000"/>
                                      </a:solidFill>
                                      <a:latin typeface="Cambria Math" panose="02040503050406030204" pitchFamily="18" charset="0"/>
                                    </a:rPr>
                                  </m:ctrlPr>
                                </m:boxPr>
                                <m:e>
                                  <m:argPr>
                                    <m:argSz m:val="-1"/>
                                  </m:argPr>
                                  <m:f>
                                    <m:fPr>
                                      <m:ctrlPr>
                                        <a:rPr lang="en-US" i="1" kern="1000" spc="30">
                                          <a:solidFill>
                                            <a:srgbClr val="FF0000"/>
                                          </a:solidFill>
                                          <a:latin typeface="Cambria Math" panose="02040503050406030204" pitchFamily="18" charset="0"/>
                                        </a:rPr>
                                      </m:ctrlPr>
                                    </m:fPr>
                                    <m:num>
                                      <m:sSub>
                                        <m:sSubPr>
                                          <m:ctrlPr>
                                            <a:rPr lang="en-US" i="1" kern="1000" spc="30" smtClean="0">
                                              <a:solidFill>
                                                <a:schemeClr val="tx1"/>
                                              </a:solidFill>
                                              <a:latin typeface="Cambria Math" panose="02040503050406030204" pitchFamily="18" charset="0"/>
                                            </a:rPr>
                                          </m:ctrlPr>
                                        </m:sSubPr>
                                        <m:e>
                                          <m:r>
                                            <a:rPr lang="en-US" i="1" kern="1000" spc="30">
                                              <a:solidFill>
                                                <a:schemeClr val="tx1"/>
                                              </a:solidFill>
                                              <a:latin typeface="Cambria Math" panose="02040503050406030204" pitchFamily="18" charset="0"/>
                                            </a:rPr>
                                            <m:t>𝑦</m:t>
                                          </m:r>
                                        </m:e>
                                        <m:sub>
                                          <m:r>
                                            <a:rPr lang="en-US" b="0" i="1" kern="1000" spc="30" smtClean="0">
                                              <a:solidFill>
                                                <a:schemeClr val="tx1"/>
                                              </a:solidFill>
                                              <a:latin typeface="Cambria Math" panose="02040503050406030204" pitchFamily="18" charset="0"/>
                                            </a:rPr>
                                            <m:t>𝐿</m:t>
                                          </m:r>
                                          <m:r>
                                            <a:rPr lang="en-US" i="1" kern="1000" spc="30">
                                              <a:solidFill>
                                                <a:schemeClr val="tx1"/>
                                              </a:solidFill>
                                              <a:latin typeface="Cambria Math" panose="02040503050406030204" pitchFamily="18" charset="0"/>
                                            </a:rPr>
                                            <m:t>𝐺</m:t>
                                          </m:r>
                                        </m:sub>
                                      </m:sSub>
                                      <m:r>
                                        <a:rPr lang="en-US" i="1" kern="1000" spc="30" smtClean="0">
                                          <a:solidFill>
                                            <a:schemeClr val="tx1"/>
                                          </a:solidFill>
                                          <a:latin typeface="Cambria Math" panose="02040503050406030204" pitchFamily="18" charset="0"/>
                                        </a:rPr>
                                        <m:t>−</m:t>
                                      </m:r>
                                      <m:sSub>
                                        <m:sSubPr>
                                          <m:ctrlPr>
                                            <a:rPr lang="en-US" i="1" kern="1000" spc="30" smtClean="0">
                                              <a:solidFill>
                                                <a:srgbClr val="FF0000"/>
                                              </a:solidFill>
                                              <a:latin typeface="Cambria Math" panose="02040503050406030204" pitchFamily="18" charset="0"/>
                                              <a:ea typeface="Cambria Math" panose="02040503050406030204" pitchFamily="18" charset="0"/>
                                            </a:rPr>
                                          </m:ctrlPr>
                                        </m:sSubPr>
                                        <m:e>
                                          <m:r>
                                            <a:rPr lang="en-US" i="1" kern="1000" spc="30">
                                              <a:solidFill>
                                                <a:srgbClr val="FF0000"/>
                                              </a:solidFill>
                                              <a:latin typeface="Cambria Math" panose="02040503050406030204" pitchFamily="18" charset="0"/>
                                              <a:ea typeface="Cambria Math" panose="02040503050406030204" pitchFamily="18" charset="0"/>
                                            </a:rPr>
                                            <m:t>𝑞</m:t>
                                          </m:r>
                                        </m:e>
                                        <m:sub>
                                          <m:r>
                                            <a:rPr lang="en-US" b="0" i="1" kern="1000" spc="30" smtClean="0">
                                              <a:solidFill>
                                                <a:srgbClr val="FF0000"/>
                                              </a:solidFill>
                                              <a:latin typeface="Cambria Math" panose="02040503050406030204" pitchFamily="18" charset="0"/>
                                              <a:ea typeface="Cambria Math" panose="02040503050406030204" pitchFamily="18" charset="0"/>
                                            </a:rPr>
                                            <m:t>𝐿</m:t>
                                          </m:r>
                                          <m:r>
                                            <a:rPr lang="en-US" i="1" kern="1000" spc="30">
                                              <a:solidFill>
                                                <a:srgbClr val="FF0000"/>
                                              </a:solidFill>
                                              <a:latin typeface="Cambria Math" panose="02040503050406030204" pitchFamily="18" charset="0"/>
                                              <a:ea typeface="Cambria Math" panose="02040503050406030204" pitchFamily="18" charset="0"/>
                                            </a:rPr>
                                            <m:t>𝐺</m:t>
                                          </m:r>
                                        </m:sub>
                                      </m:sSub>
                                    </m:num>
                                    <m:den>
                                      <m:sSub>
                                        <m:sSubPr>
                                          <m:ctrlPr>
                                            <a:rPr lang="en-US" i="1" kern="1000" spc="30">
                                              <a:solidFill>
                                                <a:srgbClr val="FF0000"/>
                                              </a:solidFill>
                                              <a:latin typeface="Cambria Math" panose="02040503050406030204" pitchFamily="18" charset="0"/>
                                            </a:rPr>
                                          </m:ctrlPr>
                                        </m:sSubPr>
                                        <m:e>
                                          <m:r>
                                            <a:rPr lang="en-US" i="1" kern="1000" spc="30">
                                              <a:solidFill>
                                                <a:srgbClr val="FF0000"/>
                                              </a:solidFill>
                                              <a:latin typeface="Cambria Math" panose="02040503050406030204" pitchFamily="18" charset="0"/>
                                            </a:rPr>
                                            <m:t>𝑚</m:t>
                                          </m:r>
                                        </m:e>
                                        <m:sub>
                                          <m:r>
                                            <a:rPr lang="en-US" i="1" kern="1000" spc="30">
                                              <a:solidFill>
                                                <a:srgbClr val="FF0000"/>
                                              </a:solidFill>
                                              <a:latin typeface="Cambria Math" panose="02040503050406030204" pitchFamily="18" charset="0"/>
                                            </a:rPr>
                                            <m:t>𝑝h</m:t>
                                          </m:r>
                                          <m:r>
                                            <a:rPr lang="en-US" i="1" kern="1000" spc="30">
                                              <a:solidFill>
                                                <a:srgbClr val="FF0000"/>
                                              </a:solidFill>
                                              <a:latin typeface="Cambria Math" panose="02040503050406030204" pitchFamily="18" charset="0"/>
                                            </a:rPr>
                                            <m:t>,</m:t>
                                          </m:r>
                                          <m:r>
                                            <a:rPr lang="en-US" b="0" i="1" kern="1000" spc="30" smtClean="0">
                                              <a:solidFill>
                                                <a:srgbClr val="FF0000"/>
                                              </a:solidFill>
                                              <a:latin typeface="Cambria Math" panose="02040503050406030204" pitchFamily="18" charset="0"/>
                                            </a:rPr>
                                            <m:t>𝐿</m:t>
                                          </m:r>
                                          <m:r>
                                            <a:rPr lang="en-US" i="1" kern="1000" spc="30">
                                              <a:solidFill>
                                                <a:srgbClr val="FF0000"/>
                                              </a:solidFill>
                                              <a:latin typeface="Cambria Math" panose="02040503050406030204" pitchFamily="18" charset="0"/>
                                            </a:rPr>
                                            <m:t>𝐺</m:t>
                                          </m:r>
                                        </m:sub>
                                      </m:sSub>
                                    </m:den>
                                  </m:f>
                                </m:e>
                              </m:box>
                            </m:e>
                          </m:eqArr>
                        </m:e>
                      </m:d>
                    </m:oMath>
                  </m:oMathPara>
                </a14:m>
                <a:endParaRPr lang="de-CH" kern="1000" spc="30" dirty="0" err="1">
                  <a:latin typeface="+mn-lt"/>
                  <a:cs typeface="Franklin Gothic Book"/>
                </a:endParaRPr>
              </a:p>
            </p:txBody>
          </p:sp>
        </mc:Choice>
        <mc:Fallback xmlns="">
          <p:sp>
            <p:nvSpPr>
              <p:cNvPr id="33" name="TextBox 37">
                <a:extLst>
                  <a:ext uri="{FF2B5EF4-FFF2-40B4-BE49-F238E27FC236}">
                    <a16:creationId xmlns:a16="http://schemas.microsoft.com/office/drawing/2014/main" id="{7330B814-E4EA-B46C-553E-01156A3107CB}"/>
                  </a:ext>
                </a:extLst>
              </p:cNvPr>
              <p:cNvSpPr txBox="1">
                <a:spLocks noRot="1" noChangeAspect="1" noMove="1" noResize="1" noEditPoints="1" noAdjustHandles="1" noChangeArrowheads="1" noChangeShapeType="1" noTextEdit="1"/>
              </p:cNvSpPr>
              <p:nvPr/>
            </p:nvSpPr>
            <p:spPr>
              <a:xfrm>
                <a:off x="6448287" y="4065861"/>
                <a:ext cx="3931997" cy="1459782"/>
              </a:xfrm>
              <a:prstGeom prst="rect">
                <a:avLst/>
              </a:prstGeom>
              <a:blipFill>
                <a:blip r:embed="rId5"/>
                <a:stretch>
                  <a:fillRect b="-9205"/>
                </a:stretch>
              </a:blipFill>
            </p:spPr>
            <p:txBody>
              <a:bodyPr/>
              <a:lstStyle/>
              <a:p>
                <a:r>
                  <a:rPr lang="it-CH">
                    <a:noFill/>
                  </a:rPr>
                  <a:t> </a:t>
                </a:r>
              </a:p>
            </p:txBody>
          </p:sp>
        </mc:Fallback>
      </mc:AlternateContent>
      <p:sp>
        <p:nvSpPr>
          <p:cNvPr id="34" name="TextBox 1">
            <a:extLst>
              <a:ext uri="{FF2B5EF4-FFF2-40B4-BE49-F238E27FC236}">
                <a16:creationId xmlns:a16="http://schemas.microsoft.com/office/drawing/2014/main" id="{7D51D094-D2BF-1E8E-17AD-D6DCC52298EE}"/>
              </a:ext>
            </a:extLst>
          </p:cNvPr>
          <p:cNvSpPr txBox="1"/>
          <p:nvPr/>
        </p:nvSpPr>
        <p:spPr>
          <a:xfrm>
            <a:off x="1676708" y="949436"/>
            <a:ext cx="5304740" cy="315898"/>
          </a:xfrm>
          <a:prstGeom prst="rect">
            <a:avLst/>
          </a:prstGeom>
          <a:noFill/>
        </p:spPr>
        <p:txBody>
          <a:bodyPr wrap="square" lIns="0" tIns="0" rIns="0" bIns="0" rtlCol="0">
            <a:noAutofit/>
          </a:bodyPr>
          <a:lstStyle/>
          <a:p>
            <a:pPr algn="ctr">
              <a:lnSpc>
                <a:spcPct val="110000"/>
              </a:lnSpc>
              <a:spcBef>
                <a:spcPts val="0"/>
              </a:spcBef>
            </a:pPr>
            <a:r>
              <a:rPr lang="en-US" sz="2000" kern="1000" spc="30" dirty="0">
                <a:latin typeface="+mj-lt"/>
                <a:cs typeface="Franklin Gothic Book"/>
              </a:rPr>
              <a:t>Image taken with the final 1M camera </a:t>
            </a:r>
            <a:endParaRPr lang="de-CH" sz="2000" kern="1000" spc="30" dirty="0" err="1">
              <a:latin typeface="+mj-lt"/>
              <a:cs typeface="Franklin Gothic Book"/>
            </a:endParaRPr>
          </a:p>
        </p:txBody>
      </p:sp>
      <p:sp>
        <p:nvSpPr>
          <p:cNvPr id="35" name="Rettangolo 34">
            <a:extLst>
              <a:ext uri="{FF2B5EF4-FFF2-40B4-BE49-F238E27FC236}">
                <a16:creationId xmlns:a16="http://schemas.microsoft.com/office/drawing/2014/main" id="{6DBF08A2-6CEB-AF74-2AE6-75075F0AD52A}"/>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19903431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Effect transition="in" filter="fade">
                                      <p:cBhvr>
                                        <p:cTn id="33" dur="500"/>
                                        <p:tgtEl>
                                          <p:spTgt spid="3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fade">
                                      <p:cBhvr>
                                        <p:cTn id="41" dur="500"/>
                                        <p:tgtEl>
                                          <p:spTgt spid="32">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fade">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0" grpId="1"/>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p:cNvSpPr txBox="1"/>
              <p:nvPr/>
            </p:nvSpPr>
            <p:spPr>
              <a:xfrm>
                <a:off x="216157" y="4625523"/>
                <a:ext cx="10430738" cy="564065"/>
              </a:xfrm>
              <a:prstGeom prst="rect">
                <a:avLst/>
              </a:prstGeom>
              <a:noFill/>
            </p:spPr>
            <p:txBody>
              <a:bodyPr wrap="square" lIns="0" tIns="0" rIns="0" bIns="0" rtlCol="0">
                <a:spAutoFit/>
              </a:bodyPr>
              <a:lstStyle/>
              <a:p>
                <a14:m>
                  <m:oMath xmlns:m="http://schemas.openxmlformats.org/officeDocument/2006/math">
                    <m:r>
                      <a:rPr lang="en-US" sz="2000" i="1">
                        <a:solidFill>
                          <a:prstClr val="white"/>
                        </a:solidFill>
                        <a:latin typeface="Cambria Math" panose="02040503050406030204" pitchFamily="18" charset="0"/>
                        <a:ea typeface="Cambria Math" panose="02040503050406030204" pitchFamily="18" charset="0"/>
                      </a:rPr>
                      <m:t>𝑂𝑈𝑇</m:t>
                    </m:r>
                    <m:d>
                      <m:dPr>
                        <m:ctrlPr>
                          <a:rPr lang="en-US" sz="2000" i="1">
                            <a:solidFill>
                              <a:prstClr val="white"/>
                            </a:solidFill>
                            <a:latin typeface="Cambria Math" panose="02040503050406030204" pitchFamily="18" charset="0"/>
                            <a:ea typeface="Cambria Math" panose="02040503050406030204" pitchFamily="18" charset="0"/>
                          </a:rPr>
                        </m:ctrlPr>
                      </m:dPr>
                      <m:e>
                        <m:r>
                          <a:rPr lang="en-US" sz="2000" i="1">
                            <a:solidFill>
                              <a:prstClr val="white"/>
                            </a:solidFill>
                            <a:latin typeface="Cambria Math" panose="02040503050406030204" pitchFamily="18" charset="0"/>
                            <a:ea typeface="Cambria Math" panose="02040503050406030204" pitchFamily="18" charset="0"/>
                          </a:rPr>
                          <m:t>𝐴𝐷𝑈</m:t>
                        </m:r>
                      </m:e>
                    </m:d>
                    <m:r>
                      <a:rPr lang="en-US" sz="2000" i="1">
                        <a:solidFill>
                          <a:prstClr val="white"/>
                        </a:solidFill>
                        <a:latin typeface="Cambria Math" panose="02040503050406030204" pitchFamily="18" charset="0"/>
                        <a:ea typeface="Cambria Math" panose="02040503050406030204" pitchFamily="18" charset="0"/>
                      </a:rPr>
                      <m:t>=</m:t>
                    </m:r>
                    <m:d>
                      <m:dPr>
                        <m:begChr m:val="["/>
                        <m:endChr m:val="]"/>
                        <m:ctrlPr>
                          <a:rPr lang="en-US" sz="2000" i="1">
                            <a:solidFill>
                              <a:prstClr val="white"/>
                            </a:solidFill>
                            <a:latin typeface="Cambria Math" panose="02040503050406030204" pitchFamily="18" charset="0"/>
                            <a:ea typeface="Cambria Math" panose="02040503050406030204" pitchFamily="18" charset="0"/>
                          </a:rPr>
                        </m:ctrlPr>
                      </m:dPr>
                      <m:e>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𝑟𝑒𝑓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r>
                          <a:rPr lang="en-US" sz="2000" i="1">
                            <a:solidFill>
                              <a:prstClr val="white"/>
                            </a:solidFill>
                            <a:latin typeface="Cambria Math" panose="02040503050406030204" pitchFamily="18" charset="0"/>
                            <a:ea typeface="Cambria Math" panose="02040503050406030204" pitchFamily="18" charset="0"/>
                          </a:rPr>
                          <m:t>∙</m:t>
                        </m:r>
                        <m:d>
                          <m:dPr>
                            <m:ctrlPr>
                              <a:rPr lang="en-US" sz="2000" i="1">
                                <a:solidFill>
                                  <a:prstClr val="white"/>
                                </a:solidFill>
                                <a:latin typeface="Cambria Math" panose="02040503050406030204" pitchFamily="18" charset="0"/>
                                <a:ea typeface="Cambria Math" panose="02040503050406030204" pitchFamily="18" charset="0"/>
                              </a:rPr>
                            </m:ctrlPr>
                          </m:dPr>
                          <m:e>
                            <m:r>
                              <a:rPr lang="en-US" sz="2000" i="1">
                                <a:solidFill>
                                  <a:prstClr val="white"/>
                                </a:solidFill>
                                <a:latin typeface="Cambria Math" panose="02040503050406030204" pitchFamily="18" charset="0"/>
                                <a:ea typeface="Cambria Math" panose="02040503050406030204" pitchFamily="18" charset="0"/>
                              </a:rPr>
                              <m:t>1+</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𝑚𝑒𝑚</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den>
                                </m:f>
                              </m:e>
                            </m:box>
                          </m:e>
                        </m:d>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𝑚𝑒𝑚</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den>
                            </m:f>
                          </m:e>
                        </m:box>
                        <m:r>
                          <a:rPr lang="en-US" sz="2000" i="1">
                            <a:solidFill>
                              <a:prstClr val="white"/>
                            </a:solidFill>
                            <a:latin typeface="Cambria Math" panose="02040503050406030204" pitchFamily="18" charset="0"/>
                            <a:ea typeface="Cambria Math" panose="02040503050406030204" pitchFamily="18" charset="0"/>
                          </a:rPr>
                          <m:t>∙</m:t>
                        </m:r>
                        <m:d>
                          <m:dPr>
                            <m:ctrlPr>
                              <a:rPr lang="en-US" sz="2000" i="1">
                                <a:solidFill>
                                  <a:prstClr val="white"/>
                                </a:solidFill>
                                <a:latin typeface="Cambria Math" panose="02040503050406030204" pitchFamily="18" charset="0"/>
                                <a:ea typeface="Cambria Math" panose="02040503050406030204" pitchFamily="18" charset="0"/>
                              </a:rPr>
                            </m:ctrlPr>
                          </m:dPr>
                          <m:e>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𝑟𝑒𝑓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𝑐𝑑𝑠</m:t>
                                </m:r>
                              </m:sub>
                            </m:sSub>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r>
                                      <a:rPr lang="en-US" sz="2000" i="1">
                                        <a:solidFill>
                                          <a:prstClr val="white"/>
                                        </a:solidFill>
                                        <a:latin typeface="Cambria Math" panose="02040503050406030204" pitchFamily="18" charset="0"/>
                                        <a:ea typeface="Cambria Math" panose="02040503050406030204" pitchFamily="18" charset="0"/>
                                      </a:rPr>
                                      <m:t>𝑞</m:t>
                                    </m:r>
                                    <m:r>
                                      <a:rPr lang="en-US" sz="2000" i="1">
                                        <a:solidFill>
                                          <a:prstClr val="white"/>
                                        </a:solidFill>
                                        <a:latin typeface="Cambria Math" panose="02040503050406030204" pitchFamily="18" charset="0"/>
                                        <a:ea typeface="Cambria Math" panose="02040503050406030204" pitchFamily="18" charset="0"/>
                                      </a:rPr>
                                      <m:t> ∙ </m:t>
                                    </m:r>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𝐸</m:t>
                                        </m:r>
                                      </m:e>
                                      <m:sub>
                                        <m:r>
                                          <a:rPr lang="en-US" sz="2000" i="1">
                                            <a:solidFill>
                                              <a:prstClr val="white"/>
                                            </a:solidFill>
                                            <a:latin typeface="Cambria Math" panose="02040503050406030204" pitchFamily="18" charset="0"/>
                                            <a:ea typeface="Cambria Math" panose="02040503050406030204" pitchFamily="18" charset="0"/>
                                          </a:rPr>
                                          <m:t>𝑝h</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400" i="1">
                                            <a:solidFill>
                                              <a:prstClr val="white"/>
                                            </a:solidFill>
                                            <a:latin typeface="Cambria Math" panose="02040503050406030204" pitchFamily="18" charset="0"/>
                                            <a:ea typeface="Cambria Math" panose="02040503050406030204" pitchFamily="18" charset="0"/>
                                          </a:rPr>
                                          <m:t>𝜀</m:t>
                                        </m:r>
                                        <m:r>
                                          <a:rPr lang="en-US" sz="2400" i="1">
                                            <a:solidFill>
                                              <a:prstClr val="white"/>
                                            </a:solidFill>
                                            <a:latin typeface="Cambria Math" panose="02040503050406030204" pitchFamily="18" charset="0"/>
                                            <a:ea typeface="Cambria Math" panose="02040503050406030204" pitchFamily="18" charset="0"/>
                                          </a:rPr>
                                          <m:t> </m:t>
                                        </m:r>
                                        <m:r>
                                          <a:rPr lang="en-US" sz="2000" i="1">
                                            <a:solidFill>
                                              <a:prstClr val="white"/>
                                            </a:solidFill>
                                            <a:latin typeface="Cambria Math" panose="02040503050406030204" pitchFamily="18" charset="0"/>
                                            <a:ea typeface="Cambria Math" panose="02040503050406030204" pitchFamily="18" charset="0"/>
                                          </a:rPr>
                                          <m:t>∙ </m:t>
                                        </m:r>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𝑝𝑟𝑒</m:t>
                                        </m:r>
                                      </m:sub>
                                    </m:sSub>
                                  </m:den>
                                </m:f>
                                <m:r>
                                  <a:rPr lang="en-US" sz="2000" i="1">
                                    <a:solidFill>
                                      <a:prstClr val="white"/>
                                    </a:solidFill>
                                    <a:latin typeface="Cambria Math" panose="02040503050406030204" pitchFamily="18" charset="0"/>
                                    <a:ea typeface="Cambria Math" panose="02040503050406030204" pitchFamily="18" charset="0"/>
                                  </a:rPr>
                                  <m:t> ∙ </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𝑐</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𝑐𝑑𝑠</m:t>
                                            </m:r>
                                          </m:sub>
                                        </m:sSub>
                                      </m:den>
                                    </m:f>
                                  </m:e>
                                </m:box>
                              </m:e>
                            </m:box>
                          </m:e>
                        </m:d>
                        <m:r>
                          <a:rPr lang="en-US" sz="2000" i="1">
                            <a:solidFill>
                              <a:prstClr val="white"/>
                            </a:solidFill>
                            <a:latin typeface="Cambria Math" panose="02040503050406030204" pitchFamily="18" charset="0"/>
                            <a:ea typeface="Cambria Math" panose="02040503050406030204" pitchFamily="18" charset="0"/>
                          </a:rPr>
                          <m:t>−</m:t>
                        </m:r>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𝑟𝑒𝑓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𝑜𝑐𝑑</m:t>
                            </m:r>
                          </m:sub>
                        </m:sSub>
                      </m:e>
                    </m:d>
                    <m:r>
                      <a:rPr lang="en-US" sz="2000" i="1">
                        <a:solidFill>
                          <a:prstClr val="white"/>
                        </a:solidFill>
                        <a:latin typeface="Cambria Math" panose="02040503050406030204" pitchFamily="18" charset="0"/>
                        <a:ea typeface="Cambria Math" panose="02040503050406030204" pitchFamily="18" charset="0"/>
                      </a:rPr>
                      <m:t>∙</m:t>
                    </m:r>
                    <m:d>
                      <m:dPr>
                        <m:ctrlPr>
                          <a:rPr lang="en-US" sz="2000" i="1">
                            <a:solidFill>
                              <a:prstClr val="white"/>
                            </a:solidFill>
                            <a:latin typeface="Cambria Math" panose="02040503050406030204" pitchFamily="18" charset="0"/>
                            <a:ea typeface="Cambria Math" panose="02040503050406030204" pitchFamily="18" charset="0"/>
                          </a:rPr>
                        </m:ctrlPr>
                      </m:dPr>
                      <m:e>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𝑅</m:t>
                                    </m:r>
                                  </m:e>
                                  <m:sub>
                                    <m:r>
                                      <a:rPr lang="en-US" sz="2000" i="1">
                                        <a:solidFill>
                                          <a:prstClr val="white"/>
                                        </a:solidFill>
                                        <a:latin typeface="Cambria Math" panose="02040503050406030204" pitchFamily="18" charset="0"/>
                                        <a:ea typeface="Cambria Math" panose="02040503050406030204" pitchFamily="18" charset="0"/>
                                      </a:rPr>
                                      <m:t>2</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𝑅</m:t>
                                    </m:r>
                                  </m:e>
                                  <m:sub>
                                    <m:r>
                                      <a:rPr lang="en-US" sz="2000" i="1">
                                        <a:solidFill>
                                          <a:prstClr val="white"/>
                                        </a:solidFill>
                                        <a:latin typeface="Cambria Math" panose="02040503050406030204" pitchFamily="18" charset="0"/>
                                        <a:ea typeface="Cambria Math" panose="02040503050406030204" pitchFamily="18" charset="0"/>
                                      </a:rPr>
                                      <m:t>1</m:t>
                                    </m:r>
                                  </m:sub>
                                </m:sSub>
                              </m:den>
                            </m:f>
                          </m:e>
                        </m:box>
                      </m:e>
                    </m:d>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p>
                              <m:sSupPr>
                                <m:ctrlPr>
                                  <a:rPr lang="en-US" sz="2000" i="1">
                                    <a:solidFill>
                                      <a:prstClr val="white"/>
                                    </a:solidFill>
                                    <a:latin typeface="Cambria Math" panose="02040503050406030204" pitchFamily="18" charset="0"/>
                                    <a:ea typeface="Cambria Math" panose="02040503050406030204" pitchFamily="18" charset="0"/>
                                  </a:rPr>
                                </m:ctrlPr>
                              </m:sSupPr>
                              <m:e>
                                <m:r>
                                  <a:rPr lang="en-US" sz="2000" i="1">
                                    <a:solidFill>
                                      <a:prstClr val="white"/>
                                    </a:solidFill>
                                    <a:latin typeface="Cambria Math" panose="02040503050406030204" pitchFamily="18" charset="0"/>
                                    <a:ea typeface="Cambria Math" panose="02040503050406030204" pitchFamily="18" charset="0"/>
                                  </a:rPr>
                                  <m:t>2</m:t>
                                </m:r>
                              </m:e>
                              <m:sup>
                                <m:r>
                                  <a:rPr lang="en-US" sz="2000" i="1">
                                    <a:solidFill>
                                      <a:prstClr val="white"/>
                                    </a:solidFill>
                                    <a:latin typeface="Cambria Math" panose="02040503050406030204" pitchFamily="18" charset="0"/>
                                    <a:ea typeface="Cambria Math" panose="02040503050406030204" pitchFamily="18" charset="0"/>
                                  </a:rPr>
                                  <m:t>14</m:t>
                                </m:r>
                              </m:sup>
                            </m:sSup>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𝐹𝑆𝑅</m:t>
                                </m:r>
                              </m:sub>
                            </m:sSub>
                          </m:den>
                        </m:f>
                      </m:e>
                    </m:box>
                  </m:oMath>
                </a14:m>
                <a:r>
                  <a:rPr lang="de-CH" sz="2000" dirty="0">
                    <a:solidFill>
                      <a:prstClr val="black"/>
                    </a:solidFill>
                    <a:latin typeface="Cambria Math" panose="02040503050406030204" pitchFamily="18" charset="0"/>
                    <a:ea typeface="Cambria Math" panose="02040503050406030204" pitchFamily="18" charset="0"/>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216157" y="4625523"/>
                <a:ext cx="10430738" cy="564065"/>
              </a:xfrm>
              <a:prstGeom prst="rect">
                <a:avLst/>
              </a:prstGeom>
              <a:blipFill>
                <a:blip r:embed="rId3"/>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227507" y="5264793"/>
                <a:ext cx="10398412" cy="564065"/>
              </a:xfrm>
              <a:prstGeom prst="rect">
                <a:avLst/>
              </a:prstGeom>
              <a:noFill/>
            </p:spPr>
            <p:txBody>
              <a:bodyPr wrap="square" lIns="0" tIns="0" rIns="0" bIns="0" rtlCol="0">
                <a:spAutoFit/>
              </a:bodyPr>
              <a:lstStyle/>
              <a:p>
                <a14:m>
                  <m:oMath xmlns:m="http://schemas.openxmlformats.org/officeDocument/2006/math">
                    <m:r>
                      <a:rPr lang="en-US" sz="2000" i="1">
                        <a:solidFill>
                          <a:prstClr val="white"/>
                        </a:solidFill>
                        <a:latin typeface="Cambria Math" panose="02040503050406030204" pitchFamily="18" charset="0"/>
                        <a:ea typeface="Cambria Math" panose="02040503050406030204" pitchFamily="18" charset="0"/>
                      </a:rPr>
                      <m:t>𝐵𝐴𝑆𝐸𝐿𝐼𝑁𝐸</m:t>
                    </m:r>
                    <m:d>
                      <m:dPr>
                        <m:ctrlPr>
                          <a:rPr lang="en-US" sz="2000" i="1">
                            <a:solidFill>
                              <a:prstClr val="white"/>
                            </a:solidFill>
                            <a:latin typeface="Cambria Math" panose="02040503050406030204" pitchFamily="18" charset="0"/>
                            <a:ea typeface="Cambria Math" panose="02040503050406030204" pitchFamily="18" charset="0"/>
                          </a:rPr>
                        </m:ctrlPr>
                      </m:dPr>
                      <m:e>
                        <m:r>
                          <a:rPr lang="en-US" sz="2000" i="1">
                            <a:solidFill>
                              <a:prstClr val="white"/>
                            </a:solidFill>
                            <a:latin typeface="Cambria Math" panose="02040503050406030204" pitchFamily="18" charset="0"/>
                            <a:ea typeface="Cambria Math" panose="02040503050406030204" pitchFamily="18" charset="0"/>
                          </a:rPr>
                          <m:t>𝐴𝐷𝑈</m:t>
                        </m:r>
                      </m:e>
                    </m:d>
                    <m:r>
                      <a:rPr lang="en-US" sz="2000" i="1">
                        <a:solidFill>
                          <a:prstClr val="white"/>
                        </a:solidFill>
                        <a:latin typeface="Cambria Math" panose="02040503050406030204" pitchFamily="18" charset="0"/>
                        <a:ea typeface="Cambria Math" panose="02040503050406030204" pitchFamily="18" charset="0"/>
                      </a:rPr>
                      <m:t>=</m:t>
                    </m:r>
                    <m:d>
                      <m:dPr>
                        <m:begChr m:val="["/>
                        <m:endChr m:val="]"/>
                        <m:ctrlPr>
                          <a:rPr lang="en-US" sz="2000" i="1">
                            <a:solidFill>
                              <a:prstClr val="white"/>
                            </a:solidFill>
                            <a:latin typeface="Cambria Math" panose="02040503050406030204" pitchFamily="18" charset="0"/>
                            <a:ea typeface="Cambria Math" panose="02040503050406030204" pitchFamily="18" charset="0"/>
                          </a:rPr>
                        </m:ctrlPr>
                      </m:dPr>
                      <m:e>
                        <m:d>
                          <m:dPr>
                            <m:ctrlPr>
                              <a:rPr lang="en-US" sz="2000" i="1">
                                <a:solidFill>
                                  <a:prstClr val="white"/>
                                </a:solidFill>
                                <a:latin typeface="Cambria Math" panose="02040503050406030204" pitchFamily="18" charset="0"/>
                                <a:ea typeface="Cambria Math" panose="02040503050406030204" pitchFamily="18" charset="0"/>
                              </a:rPr>
                            </m:ctrlPr>
                          </m:dPr>
                          <m:e>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𝑟𝑒𝑓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r>
                              <a:rPr lang="en-US" sz="2000" i="1">
                                <a:solidFill>
                                  <a:prstClr val="white"/>
                                </a:solidFill>
                                <a:latin typeface="Cambria Math" panose="02040503050406030204" pitchFamily="18" charset="0"/>
                                <a:ea typeface="Cambria Math" panose="02040503050406030204" pitchFamily="18" charset="0"/>
                              </a:rPr>
                              <m:t>∙</m:t>
                            </m:r>
                            <m:d>
                              <m:dPr>
                                <m:ctrlPr>
                                  <a:rPr lang="en-US" sz="2000" i="1">
                                    <a:solidFill>
                                      <a:prstClr val="white"/>
                                    </a:solidFill>
                                    <a:latin typeface="Cambria Math" panose="02040503050406030204" pitchFamily="18" charset="0"/>
                                    <a:ea typeface="Cambria Math" panose="02040503050406030204" pitchFamily="18" charset="0"/>
                                  </a:rPr>
                                </m:ctrlPr>
                              </m:dPr>
                              <m:e>
                                <m:r>
                                  <a:rPr lang="en-US" sz="2000" i="1">
                                    <a:solidFill>
                                      <a:prstClr val="white"/>
                                    </a:solidFill>
                                    <a:latin typeface="Cambria Math" panose="02040503050406030204" pitchFamily="18" charset="0"/>
                                    <a:ea typeface="Cambria Math" panose="02040503050406030204" pitchFamily="18" charset="0"/>
                                  </a:rPr>
                                  <m:t>1+</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𝑚𝑒𝑚</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den>
                                    </m:f>
                                  </m:e>
                                </m:box>
                              </m:e>
                            </m:d>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𝑚𝑒𝑚</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den>
                                </m:f>
                              </m:e>
                            </m:box>
                            <m:r>
                              <a:rPr lang="en-US" sz="2000" i="1">
                                <a:solidFill>
                                  <a:prstClr val="white"/>
                                </a:solidFill>
                                <a:latin typeface="Cambria Math" panose="02040503050406030204" pitchFamily="18" charset="0"/>
                                <a:ea typeface="Cambria Math" panose="02040503050406030204" pitchFamily="18" charset="0"/>
                              </a:rPr>
                              <m:t>∙</m:t>
                            </m:r>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𝑟𝑒𝑓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𝑐𝑑𝑠</m:t>
                                </m:r>
                              </m:sub>
                            </m:sSub>
                          </m:e>
                        </m:d>
                        <m:r>
                          <a:rPr lang="en-US" sz="2000" i="1">
                            <a:solidFill>
                              <a:prstClr val="white"/>
                            </a:solidFill>
                            <a:latin typeface="Cambria Math" panose="02040503050406030204" pitchFamily="18" charset="0"/>
                            <a:ea typeface="Cambria Math" panose="02040503050406030204" pitchFamily="18" charset="0"/>
                          </a:rPr>
                          <m:t>−</m:t>
                        </m:r>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𝑟𝑒𝑓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𝑜𝑐𝑑</m:t>
                            </m:r>
                          </m:sub>
                        </m:sSub>
                      </m:e>
                    </m:d>
                    <m:r>
                      <a:rPr lang="en-US" sz="2000" i="1">
                        <a:solidFill>
                          <a:prstClr val="white"/>
                        </a:solidFill>
                        <a:latin typeface="Cambria Math" panose="02040503050406030204" pitchFamily="18" charset="0"/>
                        <a:ea typeface="Cambria Math" panose="02040503050406030204" pitchFamily="18" charset="0"/>
                      </a:rPr>
                      <m:t>∙</m:t>
                    </m:r>
                    <m:d>
                      <m:dPr>
                        <m:ctrlPr>
                          <a:rPr lang="en-US" sz="2000" i="1">
                            <a:solidFill>
                              <a:prstClr val="white"/>
                            </a:solidFill>
                            <a:latin typeface="Cambria Math" panose="02040503050406030204" pitchFamily="18" charset="0"/>
                            <a:ea typeface="Cambria Math" panose="02040503050406030204" pitchFamily="18" charset="0"/>
                          </a:rPr>
                        </m:ctrlPr>
                      </m:dPr>
                      <m:e>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𝑅</m:t>
                                    </m:r>
                                  </m:e>
                                  <m:sub>
                                    <m:r>
                                      <a:rPr lang="en-US" sz="2000" i="1">
                                        <a:solidFill>
                                          <a:prstClr val="white"/>
                                        </a:solidFill>
                                        <a:latin typeface="Cambria Math" panose="02040503050406030204" pitchFamily="18" charset="0"/>
                                        <a:ea typeface="Cambria Math" panose="02040503050406030204" pitchFamily="18" charset="0"/>
                                      </a:rPr>
                                      <m:t>2</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𝑅</m:t>
                                    </m:r>
                                  </m:e>
                                  <m:sub>
                                    <m:r>
                                      <a:rPr lang="en-US" sz="2000" i="1">
                                        <a:solidFill>
                                          <a:prstClr val="white"/>
                                        </a:solidFill>
                                        <a:latin typeface="Cambria Math" panose="02040503050406030204" pitchFamily="18" charset="0"/>
                                        <a:ea typeface="Cambria Math" panose="02040503050406030204" pitchFamily="18" charset="0"/>
                                      </a:rPr>
                                      <m:t>1</m:t>
                                    </m:r>
                                  </m:sub>
                                </m:sSub>
                              </m:den>
                            </m:f>
                          </m:e>
                        </m:box>
                      </m:e>
                    </m:d>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p>
                              <m:sSupPr>
                                <m:ctrlPr>
                                  <a:rPr lang="en-US" sz="2000" i="1">
                                    <a:solidFill>
                                      <a:prstClr val="white"/>
                                    </a:solidFill>
                                    <a:latin typeface="Cambria Math" panose="02040503050406030204" pitchFamily="18" charset="0"/>
                                    <a:ea typeface="Cambria Math" panose="02040503050406030204" pitchFamily="18" charset="0"/>
                                  </a:rPr>
                                </m:ctrlPr>
                              </m:sSupPr>
                              <m:e>
                                <m:r>
                                  <a:rPr lang="en-US" sz="2000" i="1">
                                    <a:solidFill>
                                      <a:prstClr val="white"/>
                                    </a:solidFill>
                                    <a:latin typeface="Cambria Math" panose="02040503050406030204" pitchFamily="18" charset="0"/>
                                    <a:ea typeface="Cambria Math" panose="02040503050406030204" pitchFamily="18" charset="0"/>
                                  </a:rPr>
                                  <m:t>2</m:t>
                                </m:r>
                              </m:e>
                              <m:sup>
                                <m:r>
                                  <a:rPr lang="en-US" sz="2000" i="1">
                                    <a:solidFill>
                                      <a:prstClr val="white"/>
                                    </a:solidFill>
                                    <a:latin typeface="Cambria Math" panose="02040503050406030204" pitchFamily="18" charset="0"/>
                                    <a:ea typeface="Cambria Math" panose="02040503050406030204" pitchFamily="18" charset="0"/>
                                  </a:rPr>
                                  <m:t>14</m:t>
                                </m:r>
                              </m:sup>
                            </m:sSup>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𝐹𝑆𝑅</m:t>
                                </m:r>
                              </m:sub>
                            </m:sSub>
                          </m:den>
                        </m:f>
                      </m:e>
                    </m:box>
                  </m:oMath>
                </a14:m>
                <a:r>
                  <a:rPr lang="de-CH" sz="2000" dirty="0">
                    <a:solidFill>
                      <a:prstClr val="black"/>
                    </a:solidFill>
                    <a:latin typeface="Cambria Math" panose="02040503050406030204" pitchFamily="18" charset="0"/>
                    <a:ea typeface="Cambria Math" panose="02040503050406030204" pitchFamily="18" charset="0"/>
                  </a:rPr>
                  <a:t> </a:t>
                </a:r>
              </a:p>
            </p:txBody>
          </p:sp>
        </mc:Choice>
        <mc:Fallback xmlns="">
          <p:sp>
            <p:nvSpPr>
              <p:cNvPr id="217" name="TextBox 216"/>
              <p:cNvSpPr txBox="1">
                <a:spLocks noRot="1" noChangeAspect="1" noMove="1" noResize="1" noEditPoints="1" noAdjustHandles="1" noChangeArrowheads="1" noChangeShapeType="1" noTextEdit="1"/>
              </p:cNvSpPr>
              <p:nvPr/>
            </p:nvSpPr>
            <p:spPr>
              <a:xfrm>
                <a:off x="227507" y="5264793"/>
                <a:ext cx="10398412" cy="564065"/>
              </a:xfrm>
              <a:prstGeom prst="rect">
                <a:avLst/>
              </a:prstGeom>
              <a:blipFill>
                <a:blip r:embed="rId4"/>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225541" y="5831665"/>
                <a:ext cx="9185377" cy="567335"/>
              </a:xfrm>
              <a:prstGeom prst="rect">
                <a:avLst/>
              </a:prstGeom>
              <a:noFill/>
            </p:spPr>
            <p:txBody>
              <a:bodyPr wrap="square" lIns="0" tIns="0" rIns="0" bIns="0" rtlCol="0">
                <a:spAutoFit/>
              </a:bodyPr>
              <a:lstStyle/>
              <a:p>
                <a14:m>
                  <m:oMath xmlns:m="http://schemas.openxmlformats.org/officeDocument/2006/math">
                    <m:r>
                      <a:rPr lang="en-US" sz="2000" i="1">
                        <a:solidFill>
                          <a:prstClr val="white"/>
                        </a:solidFill>
                        <a:latin typeface="Cambria Math" panose="02040503050406030204" pitchFamily="18" charset="0"/>
                        <a:ea typeface="Cambria Math" panose="02040503050406030204" pitchFamily="18" charset="0"/>
                      </a:rPr>
                      <m:t>𝐺𝑎𝑖𝑛</m:t>
                    </m:r>
                    <m:r>
                      <a:rPr lang="en-US" sz="2000" i="1">
                        <a:solidFill>
                          <a:prstClr val="white"/>
                        </a:solidFill>
                        <a:latin typeface="Cambria Math" panose="02040503050406030204" pitchFamily="18" charset="0"/>
                        <a:ea typeface="Cambria Math" panose="02040503050406030204" pitchFamily="18" charset="0"/>
                      </a:rPr>
                      <m:t> </m:t>
                    </m:r>
                    <m:d>
                      <m:dPr>
                        <m:ctrlPr>
                          <a:rPr lang="en-US" sz="2000" i="1">
                            <a:solidFill>
                              <a:prstClr val="white"/>
                            </a:solidFill>
                            <a:latin typeface="Cambria Math" panose="02040503050406030204" pitchFamily="18" charset="0"/>
                            <a:ea typeface="Cambria Math" panose="02040503050406030204" pitchFamily="18" charset="0"/>
                          </a:rPr>
                        </m:ctrlPr>
                      </m:dPr>
                      <m:e>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r>
                                  <a:rPr lang="en-US" sz="2000" i="1">
                                    <a:solidFill>
                                      <a:prstClr val="white"/>
                                    </a:solidFill>
                                    <a:latin typeface="Cambria Math" panose="02040503050406030204" pitchFamily="18" charset="0"/>
                                    <a:ea typeface="Cambria Math" panose="02040503050406030204" pitchFamily="18" charset="0"/>
                                  </a:rPr>
                                  <m:t>𝐴𝐷𝑈</m:t>
                                </m:r>
                              </m:num>
                              <m:den>
                                <m:r>
                                  <a:rPr lang="en-US" sz="2000" i="1">
                                    <a:solidFill>
                                      <a:prstClr val="white"/>
                                    </a:solidFill>
                                    <a:latin typeface="Cambria Math" panose="02040503050406030204" pitchFamily="18" charset="0"/>
                                    <a:ea typeface="Cambria Math" panose="02040503050406030204" pitchFamily="18" charset="0"/>
                                  </a:rPr>
                                  <m:t>𝑘𝑒𝑉</m:t>
                                </m:r>
                              </m:den>
                            </m:f>
                          </m:e>
                        </m:box>
                      </m:e>
                    </m:d>
                    <m:r>
                      <a:rPr lang="en-US" sz="2000" i="1">
                        <a:solidFill>
                          <a:prstClr val="white"/>
                        </a:solidFill>
                        <a:latin typeface="Cambria Math" panose="02040503050406030204" pitchFamily="18" charset="0"/>
                        <a:ea typeface="Cambria Math" panose="02040503050406030204" pitchFamily="18" charset="0"/>
                      </a:rPr>
                      <m:t>=</m:t>
                    </m:r>
                    <m:d>
                      <m:dPr>
                        <m:begChr m:val="|"/>
                        <m:endChr m:val="|"/>
                        <m:ctrlPr>
                          <a:rPr lang="en-US" sz="2000" i="1">
                            <a:solidFill>
                              <a:prstClr val="white"/>
                            </a:solidFill>
                            <a:latin typeface="Cambria Math" panose="02040503050406030204" pitchFamily="18" charset="0"/>
                            <a:ea typeface="Cambria Math" panose="02040503050406030204" pitchFamily="18" charset="0"/>
                          </a:rPr>
                        </m:ctrlPr>
                      </m:dPr>
                      <m:e>
                        <m:f>
                          <m:fPr>
                            <m:ctrlPr>
                              <a:rPr lang="en-US" sz="2000" i="1">
                                <a:solidFill>
                                  <a:prstClr val="white"/>
                                </a:solidFill>
                                <a:latin typeface="Cambria Math" panose="02040503050406030204" pitchFamily="18" charset="0"/>
                                <a:ea typeface="Cambria Math" panose="02040503050406030204" pitchFamily="18" charset="0"/>
                              </a:rPr>
                            </m:ctrlPr>
                          </m:fPr>
                          <m:num>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𝑂𝑈𝑇</m:t>
                            </m:r>
                          </m:num>
                          <m:den>
                            <m:r>
                              <a:rPr lang="en-US" sz="2000" i="1">
                                <a:solidFill>
                                  <a:prstClr val="white"/>
                                </a:solidFill>
                                <a:latin typeface="Cambria Math" panose="02040503050406030204" pitchFamily="18" charset="0"/>
                                <a:ea typeface="Cambria Math" panose="02040503050406030204" pitchFamily="18" charset="0"/>
                              </a:rPr>
                              <m:t>𝜕</m:t>
                            </m:r>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𝐸</m:t>
                                </m:r>
                              </m:e>
                              <m:sub>
                                <m:r>
                                  <a:rPr lang="en-US" sz="2000" i="1">
                                    <a:solidFill>
                                      <a:prstClr val="white"/>
                                    </a:solidFill>
                                    <a:latin typeface="Cambria Math" panose="02040503050406030204" pitchFamily="18" charset="0"/>
                                    <a:ea typeface="Cambria Math" panose="02040503050406030204" pitchFamily="18" charset="0"/>
                                  </a:rPr>
                                  <m:t>𝑝h</m:t>
                                </m:r>
                              </m:sub>
                            </m:sSub>
                          </m:den>
                        </m:f>
                      </m:e>
                    </m:d>
                    <m:r>
                      <a:rPr lang="en-US" sz="2000" i="1">
                        <a:solidFill>
                          <a:prstClr val="white"/>
                        </a:solidFill>
                        <a:latin typeface="Cambria Math" panose="02040503050406030204" pitchFamily="18" charset="0"/>
                        <a:ea typeface="Cambria Math" panose="02040503050406030204" pitchFamily="18" charset="0"/>
                      </a:rPr>
                      <m:t>= </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r>
                              <a:rPr lang="en-US" sz="2000" i="1">
                                <a:solidFill>
                                  <a:prstClr val="white"/>
                                </a:solidFill>
                                <a:latin typeface="Cambria Math" panose="02040503050406030204" pitchFamily="18" charset="0"/>
                                <a:ea typeface="Cambria Math" panose="02040503050406030204" pitchFamily="18" charset="0"/>
                              </a:rPr>
                              <m:t>𝑞</m:t>
                            </m:r>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400" i="1">
                                    <a:solidFill>
                                      <a:prstClr val="white"/>
                                    </a:solidFill>
                                    <a:latin typeface="Cambria Math" panose="02040503050406030204" pitchFamily="18" charset="0"/>
                                    <a:ea typeface="Cambria Math" panose="02040503050406030204" pitchFamily="18" charset="0"/>
                                  </a:rPr>
                                  <m:t>𝜀</m:t>
                                </m:r>
                                <m:r>
                                  <a:rPr lang="en-US" sz="2400" i="1">
                                    <a:solidFill>
                                      <a:prstClr val="white"/>
                                    </a:solidFill>
                                    <a:latin typeface="Cambria Math" panose="02040503050406030204" pitchFamily="18" charset="0"/>
                                    <a:ea typeface="Cambria Math" panose="02040503050406030204" pitchFamily="18" charset="0"/>
                                  </a:rPr>
                                  <m:t> </m:t>
                                </m:r>
                                <m:r>
                                  <a:rPr lang="en-US" sz="2000" i="1">
                                    <a:solidFill>
                                      <a:prstClr val="white"/>
                                    </a:solidFill>
                                    <a:latin typeface="Cambria Math" panose="02040503050406030204" pitchFamily="18" charset="0"/>
                                    <a:ea typeface="Cambria Math" panose="02040503050406030204" pitchFamily="18" charset="0"/>
                                  </a:rPr>
                                  <m:t>∙ </m:t>
                                </m:r>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𝑝𝑟𝑒</m:t>
                                </m:r>
                              </m:sub>
                            </m:sSub>
                          </m:den>
                        </m:f>
                      </m:e>
                    </m:box>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𝑐</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𝑐𝑑𝑠</m:t>
                                </m:r>
                              </m:sub>
                            </m:sSub>
                          </m:den>
                        </m:f>
                      </m:e>
                    </m:box>
                    <m:r>
                      <a:rPr lang="en-US" sz="2000" i="1">
                        <a:solidFill>
                          <a:prstClr val="white"/>
                        </a:solidFill>
                        <a:latin typeface="Cambria Math" panose="02040503050406030204" pitchFamily="18" charset="0"/>
                        <a:ea typeface="Cambria Math" panose="02040503050406030204" pitchFamily="18" charset="0"/>
                      </a:rPr>
                      <m:t> ∙</m:t>
                    </m: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𝑚𝑒𝑚</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𝐶</m:t>
                            </m:r>
                          </m:e>
                          <m:sub>
                            <m:r>
                              <a:rPr lang="en-US" sz="2000" i="1">
                                <a:solidFill>
                                  <a:prstClr val="white"/>
                                </a:solidFill>
                                <a:latin typeface="Cambria Math" panose="02040503050406030204" pitchFamily="18" charset="0"/>
                                <a:ea typeface="Cambria Math" panose="02040503050406030204" pitchFamily="18" charset="0"/>
                              </a:rPr>
                              <m:t>𝑓</m:t>
                            </m:r>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𝑝𝑥𝑏</m:t>
                            </m:r>
                          </m:sub>
                        </m:sSub>
                      </m:den>
                    </m:f>
                    <m:r>
                      <a:rPr lang="en-US" sz="2000" i="1">
                        <a:solidFill>
                          <a:prstClr val="white"/>
                        </a:solidFill>
                        <a:latin typeface="Cambria Math" panose="02040503050406030204" pitchFamily="18" charset="0"/>
                        <a:ea typeface="Cambria Math" panose="02040503050406030204" pitchFamily="18" charset="0"/>
                      </a:rPr>
                      <m:t>∙ </m:t>
                    </m:r>
                    <m:f>
                      <m:fPr>
                        <m:ctrlPr>
                          <a:rPr lang="en-US" sz="2000" i="1">
                            <a:solidFill>
                              <a:prstClr val="white"/>
                            </a:solidFill>
                            <a:latin typeface="Cambria Math" panose="02040503050406030204" pitchFamily="18" charset="0"/>
                            <a:ea typeface="Cambria Math" panose="02040503050406030204" pitchFamily="18" charset="0"/>
                          </a:rPr>
                        </m:ctrlPr>
                      </m:fPr>
                      <m:num>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𝑅</m:t>
                            </m:r>
                          </m:e>
                          <m:sub>
                            <m:r>
                              <a:rPr lang="en-US" sz="2000" i="1">
                                <a:solidFill>
                                  <a:prstClr val="white"/>
                                </a:solidFill>
                                <a:latin typeface="Cambria Math" panose="02040503050406030204" pitchFamily="18" charset="0"/>
                                <a:ea typeface="Cambria Math" panose="02040503050406030204" pitchFamily="18" charset="0"/>
                              </a:rPr>
                              <m:t>2</m:t>
                            </m:r>
                          </m:sub>
                        </m:sSub>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𝑅</m:t>
                            </m:r>
                          </m:e>
                          <m:sub>
                            <m:r>
                              <a:rPr lang="en-US" sz="2000" i="1">
                                <a:solidFill>
                                  <a:prstClr val="white"/>
                                </a:solidFill>
                                <a:latin typeface="Cambria Math" panose="02040503050406030204" pitchFamily="18" charset="0"/>
                                <a:ea typeface="Cambria Math" panose="02040503050406030204" pitchFamily="18" charset="0"/>
                              </a:rPr>
                              <m:t>1</m:t>
                            </m:r>
                          </m:sub>
                        </m:sSub>
                      </m:den>
                    </m:f>
                    <m:r>
                      <a:rPr lang="en-US" sz="2000" i="1">
                        <a:solidFill>
                          <a:prstClr val="white"/>
                        </a:solidFill>
                        <a:latin typeface="Cambria Math" panose="02040503050406030204" pitchFamily="18" charset="0"/>
                        <a:ea typeface="Cambria Math" panose="02040503050406030204" pitchFamily="18" charset="0"/>
                      </a:rPr>
                      <m:t>∙</m:t>
                    </m:r>
                    <m:box>
                      <m:boxPr>
                        <m:ctrlPr>
                          <a:rPr lang="en-US" sz="2000" i="1">
                            <a:solidFill>
                              <a:prstClr val="white"/>
                            </a:solidFill>
                            <a:latin typeface="Cambria Math" panose="02040503050406030204" pitchFamily="18" charset="0"/>
                            <a:ea typeface="Cambria Math" panose="02040503050406030204" pitchFamily="18" charset="0"/>
                          </a:rPr>
                        </m:ctrlPr>
                      </m:boxPr>
                      <m:e>
                        <m:argPr>
                          <m:argSz m:val="-1"/>
                        </m:argPr>
                        <m:f>
                          <m:fPr>
                            <m:ctrlPr>
                              <a:rPr lang="en-US" sz="2000" i="1">
                                <a:solidFill>
                                  <a:prstClr val="white"/>
                                </a:solidFill>
                                <a:latin typeface="Cambria Math" panose="02040503050406030204" pitchFamily="18" charset="0"/>
                                <a:ea typeface="Cambria Math" panose="02040503050406030204" pitchFamily="18" charset="0"/>
                              </a:rPr>
                            </m:ctrlPr>
                          </m:fPr>
                          <m:num>
                            <m:sSup>
                              <m:sSupPr>
                                <m:ctrlPr>
                                  <a:rPr lang="en-US" sz="2000" i="1">
                                    <a:solidFill>
                                      <a:prstClr val="white"/>
                                    </a:solidFill>
                                    <a:latin typeface="Cambria Math" panose="02040503050406030204" pitchFamily="18" charset="0"/>
                                    <a:ea typeface="Cambria Math" panose="02040503050406030204" pitchFamily="18" charset="0"/>
                                  </a:rPr>
                                </m:ctrlPr>
                              </m:sSupPr>
                              <m:e>
                                <m:r>
                                  <a:rPr lang="en-US" sz="2000" i="1">
                                    <a:solidFill>
                                      <a:prstClr val="white"/>
                                    </a:solidFill>
                                    <a:latin typeface="Cambria Math" panose="02040503050406030204" pitchFamily="18" charset="0"/>
                                    <a:ea typeface="Cambria Math" panose="02040503050406030204" pitchFamily="18" charset="0"/>
                                  </a:rPr>
                                  <m:t>2</m:t>
                                </m:r>
                              </m:e>
                              <m:sup>
                                <m:r>
                                  <a:rPr lang="en-US" sz="2000" i="1">
                                    <a:solidFill>
                                      <a:prstClr val="white"/>
                                    </a:solidFill>
                                    <a:latin typeface="Cambria Math" panose="02040503050406030204" pitchFamily="18" charset="0"/>
                                    <a:ea typeface="Cambria Math" panose="02040503050406030204" pitchFamily="18" charset="0"/>
                                  </a:rPr>
                                  <m:t>14</m:t>
                                </m:r>
                              </m:sup>
                            </m:sSup>
                          </m:num>
                          <m:den>
                            <m:sSub>
                              <m:sSubPr>
                                <m:ctrlPr>
                                  <a:rPr lang="en-US" sz="2000" i="1">
                                    <a:solidFill>
                                      <a:prstClr val="white"/>
                                    </a:solidFill>
                                    <a:latin typeface="Cambria Math" panose="02040503050406030204" pitchFamily="18" charset="0"/>
                                    <a:ea typeface="Cambria Math" panose="02040503050406030204" pitchFamily="18" charset="0"/>
                                  </a:rPr>
                                </m:ctrlPr>
                              </m:sSubPr>
                              <m:e>
                                <m:r>
                                  <a:rPr lang="en-US" sz="2000" i="1">
                                    <a:solidFill>
                                      <a:prstClr val="white"/>
                                    </a:solidFill>
                                    <a:latin typeface="Cambria Math" panose="02040503050406030204" pitchFamily="18" charset="0"/>
                                    <a:ea typeface="Cambria Math" panose="02040503050406030204" pitchFamily="18" charset="0"/>
                                  </a:rPr>
                                  <m:t>𝑉</m:t>
                                </m:r>
                              </m:e>
                              <m:sub>
                                <m:r>
                                  <a:rPr lang="en-US" sz="2000" i="1">
                                    <a:solidFill>
                                      <a:prstClr val="white"/>
                                    </a:solidFill>
                                    <a:latin typeface="Cambria Math" panose="02040503050406030204" pitchFamily="18" charset="0"/>
                                    <a:ea typeface="Cambria Math" panose="02040503050406030204" pitchFamily="18" charset="0"/>
                                  </a:rPr>
                                  <m:t>𝐹𝑆𝑅</m:t>
                                </m:r>
                              </m:sub>
                            </m:sSub>
                          </m:den>
                        </m:f>
                      </m:e>
                    </m:box>
                  </m:oMath>
                </a14:m>
                <a:r>
                  <a:rPr lang="de-CH" sz="2000" dirty="0">
                    <a:solidFill>
                      <a:prstClr val="black"/>
                    </a:solidFill>
                    <a:latin typeface="Cambria Math" panose="02040503050406030204" pitchFamily="18" charset="0"/>
                    <a:ea typeface="Cambria Math" panose="02040503050406030204" pitchFamily="18" charset="0"/>
                  </a:rPr>
                  <a:t> </a:t>
                </a:r>
              </a:p>
            </p:txBody>
          </p:sp>
        </mc:Choice>
        <mc:Fallback xmlns="">
          <p:sp>
            <p:nvSpPr>
              <p:cNvPr id="220" name="TextBox 219"/>
              <p:cNvSpPr txBox="1">
                <a:spLocks noRot="1" noChangeAspect="1" noMove="1" noResize="1" noEditPoints="1" noAdjustHandles="1" noChangeArrowheads="1" noChangeShapeType="1" noTextEdit="1"/>
              </p:cNvSpPr>
              <p:nvPr/>
            </p:nvSpPr>
            <p:spPr>
              <a:xfrm>
                <a:off x="225541" y="5831665"/>
                <a:ext cx="9185377" cy="567335"/>
              </a:xfrm>
              <a:prstGeom prst="rect">
                <a:avLst/>
              </a:prstGeom>
              <a:blipFill>
                <a:blip r:embed="rId5"/>
                <a:stretch>
                  <a:fillRect/>
                </a:stretch>
              </a:blipFill>
            </p:spPr>
            <p:txBody>
              <a:bodyPr/>
              <a:lstStyle/>
              <a:p>
                <a:r>
                  <a:rPr lang="it-CH">
                    <a:noFill/>
                  </a:rPr>
                  <a:t> </a:t>
                </a:r>
              </a:p>
            </p:txBody>
          </p:sp>
        </mc:Fallback>
      </mc:AlternateContent>
      <p:sp>
        <p:nvSpPr>
          <p:cNvPr id="9" name="TextBox 8"/>
          <p:cNvSpPr txBox="1"/>
          <p:nvPr/>
        </p:nvSpPr>
        <p:spPr>
          <a:xfrm>
            <a:off x="383313" y="135256"/>
            <a:ext cx="2345322" cy="400110"/>
          </a:xfrm>
          <a:prstGeom prst="rect">
            <a:avLst/>
          </a:prstGeom>
          <a:noFill/>
        </p:spPr>
        <p:txBody>
          <a:bodyPr wrap="square" rtlCol="0">
            <a:spAutoFit/>
          </a:bodyPr>
          <a:lstStyle/>
          <a:p>
            <a:r>
              <a:rPr lang="en-US" sz="2000" u="sng" dirty="0">
                <a:solidFill>
                  <a:prstClr val="white"/>
                </a:solidFill>
                <a:latin typeface="Comic Sans MS" panose="030F0702030302020204" pitchFamily="66" charset="0"/>
              </a:rPr>
              <a:t>IDEAL CASE</a:t>
            </a:r>
            <a:endParaRPr lang="de-CH" sz="2000" u="sng" dirty="0">
              <a:solidFill>
                <a:prstClr val="white"/>
              </a:solidFill>
              <a:latin typeface="Comic Sans MS" panose="030F0702030302020204" pitchFamily="66" charset="0"/>
            </a:endParaRPr>
          </a:p>
        </p:txBody>
      </p:sp>
      <p:sp>
        <p:nvSpPr>
          <p:cNvPr id="228" name="TextBox 227"/>
          <p:cNvSpPr txBox="1"/>
          <p:nvPr/>
        </p:nvSpPr>
        <p:spPr>
          <a:xfrm>
            <a:off x="383313" y="454134"/>
            <a:ext cx="2345322" cy="400110"/>
          </a:xfrm>
          <a:prstGeom prst="rect">
            <a:avLst/>
          </a:prstGeom>
          <a:noFill/>
        </p:spPr>
        <p:txBody>
          <a:bodyPr wrap="square" rtlCol="0">
            <a:spAutoFit/>
          </a:bodyPr>
          <a:lstStyle/>
          <a:p>
            <a:r>
              <a:rPr lang="en-US" sz="2000" u="sng" dirty="0">
                <a:solidFill>
                  <a:prstClr val="white"/>
                </a:solidFill>
                <a:latin typeface="Comic Sans MS" panose="030F0702030302020204" pitchFamily="66" charset="0"/>
              </a:rPr>
              <a:t>1 pixel</a:t>
            </a:r>
            <a:endParaRPr lang="de-CH" sz="2000" u="sng" dirty="0">
              <a:solidFill>
                <a:prstClr val="white"/>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0" name="TextBox 9"/>
              <p:cNvSpPr txBox="1"/>
              <p:nvPr/>
            </p:nvSpPr>
            <p:spPr>
              <a:xfrm>
                <a:off x="166139" y="3614004"/>
                <a:ext cx="7621054" cy="870559"/>
              </a:xfrm>
              <a:prstGeom prst="rect">
                <a:avLst/>
              </a:prstGeom>
              <a:noFill/>
              <a:ln w="28575">
                <a:solidFill>
                  <a:schemeClr val="accent5">
                    <a:lumMod val="60000"/>
                    <a:lumOff val="40000"/>
                  </a:schemeClr>
                </a:solidFill>
              </a:ln>
            </p:spPr>
            <p:txBody>
              <a:bodyPr wrap="square" rtlCol="0">
                <a:spAutoFit/>
              </a:bodyPr>
              <a:lstStyle/>
              <a:p>
                <a:r>
                  <a:rPr lang="en-US" sz="1600" dirty="0">
                    <a:solidFill>
                      <a:srgbClr val="4BACC6">
                        <a:lumMod val="60000"/>
                        <a:lumOff val="40000"/>
                      </a:srgbClr>
                    </a:solidFill>
                    <a:latin typeface="Comic Sans MS" panose="030F0702030302020204" pitchFamily="66" charset="0"/>
                  </a:rPr>
                  <a:t>Nominal Values</a:t>
                </a:r>
              </a:p>
              <a:p>
                <a:pPr/>
                <a14:m>
                  <m:oMathPara xmlns:m="http://schemas.openxmlformats.org/officeDocument/2006/math">
                    <m:oMathParaPr>
                      <m:jc m:val="left"/>
                    </m:oMathParaPr>
                    <m:oMath xmlns:m="http://schemas.openxmlformats.org/officeDocument/2006/math">
                      <m:f>
                        <m:f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fPr>
                        <m:num>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𝑅</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2</m:t>
                              </m:r>
                            </m:sub>
                          </m:sSub>
                        </m:num>
                        <m:den>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𝑅</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1</m:t>
                              </m:r>
                            </m:sub>
                          </m:sSub>
                        </m:den>
                      </m:f>
                      <m:r>
                        <a:rPr lang="en-US" sz="1600" i="1">
                          <a:solidFill>
                            <a:srgbClr val="4BACC6">
                              <a:lumMod val="60000"/>
                              <a:lumOff val="40000"/>
                            </a:srgbClr>
                          </a:solidFill>
                          <a:latin typeface="Cambria Math" panose="02040503050406030204" pitchFamily="18" charset="0"/>
                          <a:ea typeface="Cambria Math" panose="02040503050406030204" pitchFamily="18" charset="0"/>
                        </a:rPr>
                        <m:t>=1.5,  </m:t>
                      </m:r>
                      <m:f>
                        <m:f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fPr>
                        <m:num>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𝐶</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𝑚𝑒𝑚</m:t>
                              </m:r>
                            </m:sub>
                          </m:sSub>
                        </m:num>
                        <m:den>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𝐶</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𝑓</m:t>
                              </m:r>
                              <m:r>
                                <a:rPr lang="en-US" sz="1600" i="1">
                                  <a:solidFill>
                                    <a:srgbClr val="4BACC6">
                                      <a:lumMod val="60000"/>
                                      <a:lumOff val="40000"/>
                                    </a:srgbClr>
                                  </a:solidFill>
                                  <a:latin typeface="Cambria Math" panose="02040503050406030204" pitchFamily="18" charset="0"/>
                                  <a:ea typeface="Cambria Math" panose="02040503050406030204" pitchFamily="18" charset="0"/>
                                </a:rPr>
                                <m:t>,</m:t>
                              </m:r>
                              <m:r>
                                <a:rPr lang="en-US" sz="1600" i="1">
                                  <a:solidFill>
                                    <a:srgbClr val="4BACC6">
                                      <a:lumMod val="60000"/>
                                      <a:lumOff val="40000"/>
                                    </a:srgbClr>
                                  </a:solidFill>
                                  <a:latin typeface="Cambria Math" panose="02040503050406030204" pitchFamily="18" charset="0"/>
                                  <a:ea typeface="Cambria Math" panose="02040503050406030204" pitchFamily="18" charset="0"/>
                                </a:rPr>
                                <m:t>𝑝𝑥𝑏</m:t>
                              </m:r>
                            </m:sub>
                          </m:sSub>
                        </m:den>
                      </m:f>
                      <m:r>
                        <a:rPr lang="en-US" sz="1600" i="1">
                          <a:solidFill>
                            <a:srgbClr val="4BACC6">
                              <a:lumMod val="60000"/>
                              <a:lumOff val="40000"/>
                            </a:srgbClr>
                          </a:solidFill>
                          <a:latin typeface="Cambria Math" panose="02040503050406030204" pitchFamily="18" charset="0"/>
                          <a:ea typeface="Cambria Math" panose="02040503050406030204" pitchFamily="18" charset="0"/>
                        </a:rPr>
                        <m:t>=1,  </m:t>
                      </m:r>
                      <m:f>
                        <m:f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fPr>
                        <m:num>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𝐶</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𝑐</m:t>
                              </m:r>
                            </m:sub>
                          </m:sSub>
                        </m:num>
                        <m:den>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𝐶</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𝑓</m:t>
                              </m:r>
                              <m:r>
                                <a:rPr lang="en-US" sz="1600" i="1">
                                  <a:solidFill>
                                    <a:srgbClr val="4BACC6">
                                      <a:lumMod val="60000"/>
                                      <a:lumOff val="40000"/>
                                    </a:srgbClr>
                                  </a:solidFill>
                                  <a:latin typeface="Cambria Math" panose="02040503050406030204" pitchFamily="18" charset="0"/>
                                  <a:ea typeface="Cambria Math" panose="02040503050406030204" pitchFamily="18" charset="0"/>
                                </a:rPr>
                                <m:t>,</m:t>
                              </m:r>
                              <m:r>
                                <a:rPr lang="en-US" sz="1600" i="1">
                                  <a:solidFill>
                                    <a:srgbClr val="4BACC6">
                                      <a:lumMod val="60000"/>
                                      <a:lumOff val="40000"/>
                                    </a:srgbClr>
                                  </a:solidFill>
                                  <a:latin typeface="Cambria Math" panose="02040503050406030204" pitchFamily="18" charset="0"/>
                                  <a:ea typeface="Cambria Math" panose="02040503050406030204" pitchFamily="18" charset="0"/>
                                </a:rPr>
                                <m:t>𝑐𝑑𝑠</m:t>
                              </m:r>
                            </m:sub>
                          </m:sSub>
                        </m:den>
                      </m:f>
                      <m:r>
                        <a:rPr lang="en-US" sz="1600">
                          <a:solidFill>
                            <a:srgbClr val="4BACC6">
                              <a:lumMod val="60000"/>
                              <a:lumOff val="40000"/>
                            </a:srgbClr>
                          </a:solidFill>
                          <a:latin typeface="Cambria Math" panose="02040503050406030204" pitchFamily="18" charset="0"/>
                          <a:ea typeface="Cambria Math" panose="02040503050406030204" pitchFamily="18" charset="0"/>
                        </a:rPr>
                        <m:t>=1.5, </m:t>
                      </m:r>
                      <m:r>
                        <a:rPr lang="en-US" sz="1600" i="1">
                          <a:solidFill>
                            <a:srgbClr val="4BACC6">
                              <a:lumMod val="60000"/>
                              <a:lumOff val="40000"/>
                            </a:srgbClr>
                          </a:solidFill>
                          <a:latin typeface="Cambria Math" panose="02040503050406030204" pitchFamily="18" charset="0"/>
                          <a:ea typeface="Cambria Math" panose="02040503050406030204" pitchFamily="18" charset="0"/>
                        </a:rPr>
                        <m:t> </m:t>
                      </m:r>
                      <m:sSub>
                        <m:sSubPr>
                          <m:ctrlPr>
                            <a:rPr lang="en-US" sz="1600" i="1">
                              <a:solidFill>
                                <a:srgbClr val="4BACC6">
                                  <a:lumMod val="60000"/>
                                  <a:lumOff val="40000"/>
                                </a:srgbClr>
                              </a:solidFill>
                              <a:latin typeface="Cambria Math" panose="02040503050406030204" pitchFamily="18" charset="0"/>
                              <a:ea typeface="Cambria Math" panose="02040503050406030204" pitchFamily="18" charset="0"/>
                            </a:rPr>
                          </m:ctrlPr>
                        </m:sSubPr>
                        <m:e>
                          <m:r>
                            <a:rPr lang="en-US" sz="1600" i="1">
                              <a:solidFill>
                                <a:srgbClr val="4BACC6">
                                  <a:lumMod val="60000"/>
                                  <a:lumOff val="40000"/>
                                </a:srgbClr>
                              </a:solidFill>
                              <a:latin typeface="Cambria Math" panose="02040503050406030204" pitchFamily="18" charset="0"/>
                              <a:ea typeface="Cambria Math" panose="02040503050406030204" pitchFamily="18" charset="0"/>
                            </a:rPr>
                            <m:t>𝐶</m:t>
                          </m:r>
                        </m:e>
                        <m:sub>
                          <m:r>
                            <a:rPr lang="en-US" sz="1600" i="1">
                              <a:solidFill>
                                <a:srgbClr val="4BACC6">
                                  <a:lumMod val="60000"/>
                                  <a:lumOff val="40000"/>
                                </a:srgbClr>
                              </a:solidFill>
                              <a:latin typeface="Cambria Math" panose="02040503050406030204" pitchFamily="18" charset="0"/>
                              <a:ea typeface="Cambria Math" panose="02040503050406030204" pitchFamily="18" charset="0"/>
                            </a:rPr>
                            <m:t>𝑓</m:t>
                          </m:r>
                          <m:r>
                            <a:rPr lang="en-US" sz="1600" i="1">
                              <a:solidFill>
                                <a:srgbClr val="4BACC6">
                                  <a:lumMod val="60000"/>
                                  <a:lumOff val="40000"/>
                                </a:srgbClr>
                              </a:solidFill>
                              <a:latin typeface="Cambria Math" panose="02040503050406030204" pitchFamily="18" charset="0"/>
                              <a:ea typeface="Cambria Math" panose="02040503050406030204" pitchFamily="18" charset="0"/>
                            </a:rPr>
                            <m:t>,</m:t>
                          </m:r>
                          <m:r>
                            <a:rPr lang="en-US" sz="1600" i="1">
                              <a:solidFill>
                                <a:srgbClr val="4BACC6">
                                  <a:lumMod val="60000"/>
                                  <a:lumOff val="40000"/>
                                </a:srgbClr>
                              </a:solidFill>
                              <a:latin typeface="Cambria Math" panose="02040503050406030204" pitchFamily="18" charset="0"/>
                              <a:ea typeface="Cambria Math" panose="02040503050406030204" pitchFamily="18" charset="0"/>
                            </a:rPr>
                            <m:t>𝑝𝑟𝑒</m:t>
                          </m:r>
                        </m:sub>
                      </m:sSub>
                      <m:r>
                        <a:rPr lang="en-US" sz="1600" i="1">
                          <a:solidFill>
                            <a:srgbClr val="4BACC6">
                              <a:lumMod val="60000"/>
                              <a:lumOff val="40000"/>
                            </a:srgbClr>
                          </a:solidFill>
                          <a:latin typeface="Cambria Math" panose="02040503050406030204" pitchFamily="18" charset="0"/>
                          <a:ea typeface="Cambria Math" panose="02040503050406030204" pitchFamily="18" charset="0"/>
                        </a:rPr>
                        <m:t>=60 </m:t>
                      </m:r>
                      <m:r>
                        <a:rPr lang="en-US" sz="1600" i="1">
                          <a:solidFill>
                            <a:srgbClr val="4BACC6">
                              <a:lumMod val="60000"/>
                              <a:lumOff val="40000"/>
                            </a:srgbClr>
                          </a:solidFill>
                          <a:latin typeface="Cambria Math" panose="02040503050406030204" pitchFamily="18" charset="0"/>
                          <a:ea typeface="Cambria Math" panose="02040503050406030204" pitchFamily="18" charset="0"/>
                        </a:rPr>
                        <m:t>𝑓𝐹</m:t>
                      </m:r>
                      <m:r>
                        <a:rPr lang="en-US" sz="1600" i="1">
                          <a:solidFill>
                            <a:srgbClr val="4BACC6">
                              <a:lumMod val="60000"/>
                              <a:lumOff val="40000"/>
                            </a:srgbClr>
                          </a:solidFill>
                          <a:latin typeface="Cambria Math" panose="02040503050406030204" pitchFamily="18" charset="0"/>
                          <a:ea typeface="Cambria Math" panose="02040503050406030204" pitchFamily="18" charset="0"/>
                        </a:rPr>
                        <m:t>,    1</m:t>
                      </m:r>
                      <m:r>
                        <a:rPr lang="en-US" sz="1600" i="1">
                          <a:solidFill>
                            <a:srgbClr val="4BACC6">
                              <a:lumMod val="60000"/>
                              <a:lumOff val="40000"/>
                            </a:srgbClr>
                          </a:solidFill>
                          <a:latin typeface="Cambria Math" panose="02040503050406030204" pitchFamily="18" charset="0"/>
                          <a:ea typeface="Cambria Math" panose="02040503050406030204" pitchFamily="18" charset="0"/>
                        </a:rPr>
                        <m:t>𝐴𝐷𝑈</m:t>
                      </m:r>
                      <m:r>
                        <a:rPr lang="en-US" sz="1600" i="1">
                          <a:solidFill>
                            <a:srgbClr val="4BACC6">
                              <a:lumMod val="60000"/>
                              <a:lumOff val="40000"/>
                            </a:srgbClr>
                          </a:solidFill>
                          <a:latin typeface="Cambria Math" panose="02040503050406030204" pitchFamily="18" charset="0"/>
                          <a:ea typeface="Cambria Math" panose="02040503050406030204" pitchFamily="18" charset="0"/>
                        </a:rPr>
                        <m:t>=61</m:t>
                      </m:r>
                      <m:r>
                        <a:rPr lang="en-US" sz="1600" i="1">
                          <a:solidFill>
                            <a:srgbClr val="4BACC6">
                              <a:lumMod val="60000"/>
                              <a:lumOff val="40000"/>
                            </a:srgbClr>
                          </a:solidFill>
                          <a:latin typeface="Cambria Math" panose="02040503050406030204" pitchFamily="18" charset="0"/>
                          <a:ea typeface="Cambria Math" panose="02040503050406030204" pitchFamily="18" charset="0"/>
                        </a:rPr>
                        <m:t>𝜇</m:t>
                      </m:r>
                      <m:r>
                        <a:rPr lang="en-US" sz="1600" i="1">
                          <a:solidFill>
                            <a:srgbClr val="4BACC6">
                              <a:lumMod val="60000"/>
                              <a:lumOff val="40000"/>
                            </a:srgbClr>
                          </a:solidFill>
                          <a:latin typeface="Cambria Math" panose="02040503050406030204" pitchFamily="18" charset="0"/>
                          <a:ea typeface="Cambria Math" panose="02040503050406030204" pitchFamily="18" charset="0"/>
                        </a:rPr>
                        <m:t>𝑉</m:t>
                      </m:r>
                      <m:r>
                        <a:rPr lang="en-US" sz="1600" i="1">
                          <a:solidFill>
                            <a:srgbClr val="4BACC6">
                              <a:lumMod val="60000"/>
                              <a:lumOff val="40000"/>
                            </a:srgbClr>
                          </a:solidFill>
                          <a:latin typeface="Cambria Math" panose="02040503050406030204" pitchFamily="18" charset="0"/>
                          <a:ea typeface="Cambria Math" panose="02040503050406030204" pitchFamily="18" charset="0"/>
                        </a:rPr>
                        <m:t>     </m:t>
                      </m:r>
                    </m:oMath>
                  </m:oMathPara>
                </a14:m>
                <a:endParaRPr lang="de-CH" sz="1600" dirty="0">
                  <a:solidFill>
                    <a:srgbClr val="4BACC6">
                      <a:lumMod val="60000"/>
                      <a:lumOff val="40000"/>
                    </a:srgbClr>
                  </a:solidFill>
                  <a:latin typeface="Comic Sans MS" panose="030F0702030302020204" pitchFamily="66"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66139" y="3614004"/>
                <a:ext cx="7621054" cy="870559"/>
              </a:xfrm>
              <a:prstGeom prst="rect">
                <a:avLst/>
              </a:prstGeom>
              <a:blipFill>
                <a:blip r:embed="rId6"/>
                <a:stretch>
                  <a:fillRect l="-239"/>
                </a:stretch>
              </a:blipFill>
              <a:ln w="28575">
                <a:solidFill>
                  <a:schemeClr val="accent5">
                    <a:lumMod val="60000"/>
                    <a:lumOff val="40000"/>
                  </a:schemeClr>
                </a:solidFill>
              </a:ln>
            </p:spPr>
            <p:txBody>
              <a:bodyPr/>
              <a:lstStyle/>
              <a:p>
                <a:r>
                  <a:rPr lang="it-CH">
                    <a:noFill/>
                  </a:rPr>
                  <a:t> </a:t>
                </a:r>
              </a:p>
            </p:txBody>
          </p:sp>
        </mc:Fallback>
      </mc:AlternateContent>
      <p:sp>
        <p:nvSpPr>
          <p:cNvPr id="12" name="Left Brace 11"/>
          <p:cNvSpPr/>
          <p:nvPr/>
        </p:nvSpPr>
        <p:spPr>
          <a:xfrm rot="5400000">
            <a:off x="6699020" y="4163632"/>
            <a:ext cx="105177" cy="818618"/>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000">
              <a:solidFill>
                <a:prstClr val="black"/>
              </a:solidFill>
              <a:latin typeface="Calibri"/>
            </a:endParaRPr>
          </a:p>
        </p:txBody>
      </p:sp>
      <p:cxnSp>
        <p:nvCxnSpPr>
          <p:cNvPr id="24" name="Straight Arrow Connector 23"/>
          <p:cNvCxnSpPr>
            <a:cxnSpLocks/>
          </p:cNvCxnSpPr>
          <p:nvPr/>
        </p:nvCxnSpPr>
        <p:spPr>
          <a:xfrm flipH="1" flipV="1">
            <a:off x="3409815" y="2420320"/>
            <a:ext cx="3322414" cy="202478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2" name="Left Brace 231"/>
          <p:cNvSpPr/>
          <p:nvPr/>
        </p:nvSpPr>
        <p:spPr>
          <a:xfrm rot="5400000">
            <a:off x="5180691" y="3767537"/>
            <a:ext cx="115793" cy="1598719"/>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000">
              <a:solidFill>
                <a:prstClr val="black"/>
              </a:solidFill>
              <a:latin typeface="Calibri"/>
            </a:endParaRPr>
          </a:p>
        </p:txBody>
      </p:sp>
      <p:sp>
        <p:nvSpPr>
          <p:cNvPr id="233" name="Left Brace 232"/>
          <p:cNvSpPr/>
          <p:nvPr/>
        </p:nvSpPr>
        <p:spPr>
          <a:xfrm rot="5400000">
            <a:off x="7387935" y="4395529"/>
            <a:ext cx="142655" cy="339299"/>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000">
              <a:solidFill>
                <a:prstClr val="black"/>
              </a:solidFill>
              <a:latin typeface="Calibri"/>
            </a:endParaRPr>
          </a:p>
        </p:txBody>
      </p:sp>
      <p:cxnSp>
        <p:nvCxnSpPr>
          <p:cNvPr id="235" name="Straight Arrow Connector 234"/>
          <p:cNvCxnSpPr>
            <a:cxnSpLocks/>
          </p:cNvCxnSpPr>
          <p:nvPr/>
        </p:nvCxnSpPr>
        <p:spPr>
          <a:xfrm flipV="1">
            <a:off x="5238587" y="2420320"/>
            <a:ext cx="0" cy="2011724"/>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a:cxnSpLocks/>
          </p:cNvCxnSpPr>
          <p:nvPr/>
        </p:nvCxnSpPr>
        <p:spPr>
          <a:xfrm flipH="1" flipV="1">
            <a:off x="5360919" y="2359928"/>
            <a:ext cx="2076270" cy="2078041"/>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8" name="Left Brace 247"/>
          <p:cNvSpPr/>
          <p:nvPr/>
        </p:nvSpPr>
        <p:spPr>
          <a:xfrm rot="5400000">
            <a:off x="2895165" y="3464023"/>
            <a:ext cx="156371" cy="2213549"/>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000">
              <a:solidFill>
                <a:prstClr val="black"/>
              </a:solidFill>
              <a:latin typeface="Calibri"/>
            </a:endParaRPr>
          </a:p>
        </p:txBody>
      </p:sp>
      <p:cxnSp>
        <p:nvCxnSpPr>
          <p:cNvPr id="254" name="Straight Arrow Connector 253"/>
          <p:cNvCxnSpPr>
            <a:cxnSpLocks/>
          </p:cNvCxnSpPr>
          <p:nvPr/>
        </p:nvCxnSpPr>
        <p:spPr>
          <a:xfrm flipV="1">
            <a:off x="2987016" y="3090521"/>
            <a:ext cx="2871736" cy="134480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a:cxnSpLocks/>
          </p:cNvCxnSpPr>
          <p:nvPr/>
        </p:nvCxnSpPr>
        <p:spPr>
          <a:xfrm flipV="1">
            <a:off x="2994882" y="2885705"/>
            <a:ext cx="4089287" cy="154234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7" name="Left Brace 256"/>
          <p:cNvSpPr/>
          <p:nvPr/>
        </p:nvSpPr>
        <p:spPr>
          <a:xfrm rot="5400000">
            <a:off x="8848237" y="3823034"/>
            <a:ext cx="151100" cy="1545737"/>
          </a:xfrm>
          <a:prstGeom prst="leftBrac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000">
              <a:solidFill>
                <a:prstClr val="black"/>
              </a:solidFill>
              <a:latin typeface="Calibri"/>
            </a:endParaRPr>
          </a:p>
        </p:txBody>
      </p:sp>
      <p:cxnSp>
        <p:nvCxnSpPr>
          <p:cNvPr id="258" name="Straight Arrow Connector 257"/>
          <p:cNvCxnSpPr>
            <a:cxnSpLocks/>
          </p:cNvCxnSpPr>
          <p:nvPr/>
        </p:nvCxnSpPr>
        <p:spPr>
          <a:xfrm flipV="1">
            <a:off x="8970513" y="3694648"/>
            <a:ext cx="645452" cy="688159"/>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9" name="Left Brace 258"/>
          <p:cNvSpPr/>
          <p:nvPr/>
        </p:nvSpPr>
        <p:spPr>
          <a:xfrm rot="5400000">
            <a:off x="10072991" y="4280420"/>
            <a:ext cx="136180" cy="597269"/>
          </a:xfrm>
          <a:prstGeom prst="leftBrac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sz="2000">
              <a:solidFill>
                <a:prstClr val="black"/>
              </a:solidFill>
              <a:latin typeface="Calibri"/>
            </a:endParaRPr>
          </a:p>
        </p:txBody>
      </p:sp>
      <p:cxnSp>
        <p:nvCxnSpPr>
          <p:cNvPr id="260" name="Straight Arrow Connector 259"/>
          <p:cNvCxnSpPr>
            <a:cxnSpLocks/>
          </p:cNvCxnSpPr>
          <p:nvPr/>
        </p:nvCxnSpPr>
        <p:spPr>
          <a:xfrm flipV="1">
            <a:off x="10184915" y="4003896"/>
            <a:ext cx="711647" cy="378911"/>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6144997" y="4150039"/>
            <a:ext cx="2320922" cy="1008754"/>
            <a:chOff x="5623862" y="4218575"/>
            <a:chExt cx="2008577" cy="1008754"/>
          </a:xfrm>
        </p:grpSpPr>
        <p:cxnSp>
          <p:nvCxnSpPr>
            <p:cNvPr id="51" name="Straight Arrow Connector 50"/>
            <p:cNvCxnSpPr/>
            <p:nvPr/>
          </p:nvCxnSpPr>
          <p:spPr>
            <a:xfrm flipV="1">
              <a:off x="5623862" y="4579322"/>
              <a:ext cx="1482762" cy="6480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2" name="Rettangolo 76"/>
            <p:cNvSpPr/>
            <p:nvPr/>
          </p:nvSpPr>
          <p:spPr>
            <a:xfrm>
              <a:off x="6782526" y="4218575"/>
              <a:ext cx="849913" cy="400110"/>
            </a:xfrm>
            <a:prstGeom prst="rect">
              <a:avLst/>
            </a:prstGeom>
            <a:ln>
              <a:noFill/>
            </a:ln>
          </p:spPr>
          <p:txBody>
            <a:bodyPr wrap="none">
              <a:spAutoFit/>
            </a:bodyPr>
            <a:lstStyle/>
            <a:p>
              <a:pPr>
                <a:defRPr/>
              </a:pPr>
              <a:r>
                <a:rPr lang="en-US" sz="2000" b="1" dirty="0" err="1">
                  <a:solidFill>
                    <a:prstClr val="white"/>
                  </a:solidFill>
                  <a:latin typeface="Comic Sans MS" panose="030F0702030302020204" pitchFamily="66" charset="0"/>
                </a:rPr>
                <a:t>E</a:t>
              </a:r>
              <a:r>
                <a:rPr lang="en-US" sz="2000" b="1" baseline="-25000" dirty="0" err="1">
                  <a:solidFill>
                    <a:prstClr val="white"/>
                  </a:solidFill>
                  <a:latin typeface="Comic Sans MS" panose="030F0702030302020204" pitchFamily="66" charset="0"/>
                </a:rPr>
                <a:t>ph</a:t>
              </a:r>
              <a:r>
                <a:rPr lang="en-US" sz="2000" b="1" dirty="0">
                  <a:solidFill>
                    <a:prstClr val="white"/>
                  </a:solidFill>
                  <a:latin typeface="Comic Sans MS" panose="030F0702030302020204" pitchFamily="66" charset="0"/>
                </a:rPr>
                <a:t>=0</a:t>
              </a:r>
              <a:endParaRPr lang="it-IT" sz="2000" b="1" dirty="0">
                <a:solidFill>
                  <a:prstClr val="white"/>
                </a:solidFill>
                <a:latin typeface="Comic Sans MS" panose="030F0702030302020204" pitchFamily="66" charset="0"/>
              </a:endParaRPr>
            </a:p>
          </p:txBody>
        </p:sp>
      </p:grpSp>
      <mc:AlternateContent xmlns:mc="http://schemas.openxmlformats.org/markup-compatibility/2006" xmlns:a14="http://schemas.microsoft.com/office/drawing/2010/main">
        <mc:Choice Requires="a14">
          <p:sp>
            <p:nvSpPr>
              <p:cNvPr id="263" name="TextBox 262"/>
              <p:cNvSpPr txBox="1"/>
              <p:nvPr/>
            </p:nvSpPr>
            <p:spPr>
              <a:xfrm>
                <a:off x="6219063" y="5933679"/>
                <a:ext cx="1530724" cy="3633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solidFill>
                            <a:srgbClr val="4BACC6">
                              <a:lumMod val="60000"/>
                              <a:lumOff val="40000"/>
                            </a:srgbClr>
                          </a:solidFill>
                          <a:latin typeface="Cambria Math" panose="02040503050406030204" pitchFamily="18" charset="0"/>
                        </a:rPr>
                        <m:t>=27.3 </m:t>
                      </m:r>
                      <m:box>
                        <m:boxPr>
                          <m:ctrlPr>
                            <a:rPr lang="en-US" sz="2000" i="1">
                              <a:solidFill>
                                <a:srgbClr val="4BACC6">
                                  <a:lumMod val="60000"/>
                                  <a:lumOff val="40000"/>
                                </a:srgbClr>
                              </a:solidFill>
                              <a:latin typeface="Cambria Math" panose="02040503050406030204" pitchFamily="18" charset="0"/>
                            </a:rPr>
                          </m:ctrlPr>
                        </m:boxPr>
                        <m:e>
                          <m:argPr>
                            <m:argSz m:val="-1"/>
                          </m:argPr>
                          <m:f>
                            <m:fPr>
                              <m:ctrlPr>
                                <a:rPr lang="en-US" sz="2000" i="1">
                                  <a:solidFill>
                                    <a:srgbClr val="4BACC6">
                                      <a:lumMod val="60000"/>
                                      <a:lumOff val="40000"/>
                                    </a:srgbClr>
                                  </a:solidFill>
                                  <a:latin typeface="Cambria Math" panose="02040503050406030204" pitchFamily="18" charset="0"/>
                                </a:rPr>
                              </m:ctrlPr>
                            </m:fPr>
                            <m:num>
                              <m:r>
                                <a:rPr lang="en-US" sz="2000" i="1">
                                  <a:solidFill>
                                    <a:srgbClr val="4BACC6">
                                      <a:lumMod val="60000"/>
                                      <a:lumOff val="40000"/>
                                    </a:srgbClr>
                                  </a:solidFill>
                                  <a:latin typeface="Cambria Math" panose="02040503050406030204" pitchFamily="18" charset="0"/>
                                </a:rPr>
                                <m:t>𝐴𝐷𝑈</m:t>
                              </m:r>
                            </m:num>
                            <m:den>
                              <m:r>
                                <a:rPr lang="en-US" sz="2000" i="1">
                                  <a:solidFill>
                                    <a:srgbClr val="4BACC6">
                                      <a:lumMod val="60000"/>
                                      <a:lumOff val="40000"/>
                                    </a:srgbClr>
                                  </a:solidFill>
                                  <a:latin typeface="Cambria Math" panose="02040503050406030204" pitchFamily="18" charset="0"/>
                                </a:rPr>
                                <m:t>𝑘𝑒𝑉</m:t>
                              </m:r>
                            </m:den>
                          </m:f>
                        </m:e>
                      </m:box>
                      <m:r>
                        <a:rPr lang="en-US" sz="2000" i="1">
                          <a:solidFill>
                            <a:srgbClr val="4BACC6">
                              <a:lumMod val="60000"/>
                              <a:lumOff val="40000"/>
                            </a:srgbClr>
                          </a:solidFill>
                          <a:latin typeface="Cambria Math" panose="02040503050406030204" pitchFamily="18" charset="0"/>
                        </a:rPr>
                        <m:t> </m:t>
                      </m:r>
                    </m:oMath>
                  </m:oMathPara>
                </a14:m>
                <a:endParaRPr lang="de-CH" sz="2000" dirty="0">
                  <a:solidFill>
                    <a:srgbClr val="4BACC6">
                      <a:lumMod val="60000"/>
                      <a:lumOff val="40000"/>
                    </a:srgbClr>
                  </a:solidFill>
                </a:endParaRPr>
              </a:p>
            </p:txBody>
          </p:sp>
        </mc:Choice>
        <mc:Fallback xmlns="">
          <p:sp>
            <p:nvSpPr>
              <p:cNvPr id="263" name="TextBox 262"/>
              <p:cNvSpPr txBox="1">
                <a:spLocks noRot="1" noChangeAspect="1" noMove="1" noResize="1" noEditPoints="1" noAdjustHandles="1" noChangeArrowheads="1" noChangeShapeType="1" noTextEdit="1"/>
              </p:cNvSpPr>
              <p:nvPr/>
            </p:nvSpPr>
            <p:spPr>
              <a:xfrm>
                <a:off x="6219063" y="5933679"/>
                <a:ext cx="1530724" cy="363305"/>
              </a:xfrm>
              <a:prstGeom prst="rect">
                <a:avLst/>
              </a:prstGeom>
              <a:blipFill>
                <a:blip r:embed="rId7"/>
                <a:stretch>
                  <a:fillRect b="-15000"/>
                </a:stretch>
              </a:blipFill>
            </p:spPr>
            <p:txBody>
              <a:bodyPr/>
              <a:lstStyle/>
              <a:p>
                <a:r>
                  <a:rPr lang="it-CH">
                    <a:noFill/>
                  </a:rPr>
                  <a:t> </a:t>
                </a:r>
              </a:p>
            </p:txBody>
          </p:sp>
        </mc:Fallback>
      </mc:AlternateContent>
      <p:sp>
        <p:nvSpPr>
          <p:cNvPr id="231" name="Slide Number Placeholder 3"/>
          <p:cNvSpPr txBox="1">
            <a:spLocks/>
          </p:cNvSpPr>
          <p:nvPr/>
        </p:nvSpPr>
        <p:spPr>
          <a:xfrm>
            <a:off x="11310824" y="6626792"/>
            <a:ext cx="575742" cy="196850"/>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lgn="r">
              <a:defRPr/>
            </a:pPr>
            <a:r>
              <a:rPr lang="de-DE">
                <a:solidFill>
                  <a:prstClr val="white"/>
                </a:solidFill>
                <a:latin typeface="Calibri"/>
              </a:rPr>
              <a:t>Page </a:t>
            </a:r>
            <a:fld id="{EBC07571-3134-BB4B-B83F-1A9FE18D34F3}" type="slidenum">
              <a:rPr lang="de-DE">
                <a:solidFill>
                  <a:prstClr val="white"/>
                </a:solidFill>
                <a:latin typeface="Calibri"/>
              </a:rPr>
              <a:pPr algn="r">
                <a:defRPr/>
              </a:pPr>
              <a:t>62</a:t>
            </a:fld>
            <a:endParaRPr lang="de-DE" dirty="0">
              <a:solidFill>
                <a:prstClr val="white"/>
              </a:solidFill>
              <a:latin typeface="Calibri"/>
            </a:endParaRPr>
          </a:p>
        </p:txBody>
      </p:sp>
      <p:pic>
        <p:nvPicPr>
          <p:cNvPr id="372" name="Immagine 371">
            <a:extLst>
              <a:ext uri="{FF2B5EF4-FFF2-40B4-BE49-F238E27FC236}">
                <a16:creationId xmlns:a16="http://schemas.microsoft.com/office/drawing/2014/main" id="{697351E0-A3C1-EA91-07FD-474FA84B04DE}"/>
              </a:ext>
            </a:extLst>
          </p:cNvPr>
          <p:cNvPicPr>
            <a:picLocks noChangeAspect="1"/>
          </p:cNvPicPr>
          <p:nvPr/>
        </p:nvPicPr>
        <p:blipFill>
          <a:blip r:embed="rId8"/>
          <a:stretch>
            <a:fillRect/>
          </a:stretch>
        </p:blipFill>
        <p:spPr>
          <a:xfrm>
            <a:off x="1901546" y="-36000"/>
            <a:ext cx="9985019" cy="4147005"/>
          </a:xfrm>
          <a:prstGeom prst="rect">
            <a:avLst/>
          </a:prstGeom>
        </p:spPr>
      </p:pic>
    </p:spTree>
    <p:extLst>
      <p:ext uri="{BB962C8B-B14F-4D97-AF65-F5344CB8AC3E}">
        <p14:creationId xmlns:p14="http://schemas.microsoft.com/office/powerpoint/2010/main" val="13882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4"/>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par>
                                <p:cTn id="23" presetID="10" presetClass="entr" presetSubtype="0" fill="hold" nodeType="withEffect">
                                  <p:stCondLst>
                                    <p:cond delay="500"/>
                                  </p:stCondLst>
                                  <p:childTnLst>
                                    <p:set>
                                      <p:cBhvr>
                                        <p:cTn id="24" dur="1" fill="hold">
                                          <p:stCondLst>
                                            <p:cond delay="0"/>
                                          </p:stCondLst>
                                        </p:cTn>
                                        <p:tgtEl>
                                          <p:spTgt spid="243"/>
                                        </p:tgtEl>
                                        <p:attrNameLst>
                                          <p:attrName>style.visibility</p:attrName>
                                        </p:attrNameLst>
                                      </p:cBhvr>
                                      <p:to>
                                        <p:strVal val="visible"/>
                                      </p:to>
                                    </p:set>
                                    <p:animEffect transition="in" filter="fade">
                                      <p:cBhvr>
                                        <p:cTn id="25" dur="500"/>
                                        <p:tgtEl>
                                          <p:spTgt spid="24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32"/>
                                        </p:tgtEl>
                                        <p:attrNameLst>
                                          <p:attrName>style.visibility</p:attrName>
                                        </p:attrNameLst>
                                      </p:cBhvr>
                                      <p:to>
                                        <p:strVal val="visible"/>
                                      </p:to>
                                    </p:set>
                                    <p:animEffect transition="in" filter="fade">
                                      <p:cBhvr>
                                        <p:cTn id="28" dur="500"/>
                                        <p:tgtEl>
                                          <p:spTgt spid="23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33"/>
                                        </p:tgtEl>
                                        <p:attrNameLst>
                                          <p:attrName>style.visibility</p:attrName>
                                        </p:attrNameLst>
                                      </p:cBhvr>
                                      <p:to>
                                        <p:strVal val="visible"/>
                                      </p:to>
                                    </p:set>
                                    <p:animEffect transition="in" filter="fade">
                                      <p:cBhvr>
                                        <p:cTn id="31" dur="500"/>
                                        <p:tgtEl>
                                          <p:spTgt spid="2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3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43"/>
                                        </p:tgtEl>
                                        <p:attrNameLst>
                                          <p:attrName>style.visibility</p:attrName>
                                        </p:attrNameLst>
                                      </p:cBhvr>
                                      <p:to>
                                        <p:strVal val="hidden"/>
                                      </p:to>
                                    </p:set>
                                  </p:childTnLst>
                                </p:cTn>
                              </p:par>
                              <p:par>
                                <p:cTn id="38" presetID="10" presetClass="entr" presetSubtype="0" fill="hold" grpId="0" nodeType="withEffect">
                                  <p:stCondLst>
                                    <p:cond delay="500"/>
                                  </p:stCondLst>
                                  <p:childTnLst>
                                    <p:set>
                                      <p:cBhvr>
                                        <p:cTn id="39" dur="1" fill="hold">
                                          <p:stCondLst>
                                            <p:cond delay="0"/>
                                          </p:stCondLst>
                                        </p:cTn>
                                        <p:tgtEl>
                                          <p:spTgt spid="248"/>
                                        </p:tgtEl>
                                        <p:attrNameLst>
                                          <p:attrName>style.visibility</p:attrName>
                                        </p:attrNameLst>
                                      </p:cBhvr>
                                      <p:to>
                                        <p:strVal val="visible"/>
                                      </p:to>
                                    </p:set>
                                    <p:animEffect transition="in" filter="fade">
                                      <p:cBhvr>
                                        <p:cTn id="40" dur="500"/>
                                        <p:tgtEl>
                                          <p:spTgt spid="248"/>
                                        </p:tgtEl>
                                      </p:cBhvr>
                                    </p:animEffect>
                                  </p:childTnLst>
                                </p:cTn>
                              </p:par>
                              <p:par>
                                <p:cTn id="41" presetID="10" presetClass="entr" presetSubtype="0" fill="hold" nodeType="withEffect">
                                  <p:stCondLst>
                                    <p:cond delay="500"/>
                                  </p:stCondLst>
                                  <p:childTnLst>
                                    <p:set>
                                      <p:cBhvr>
                                        <p:cTn id="42" dur="1" fill="hold">
                                          <p:stCondLst>
                                            <p:cond delay="0"/>
                                          </p:stCondLst>
                                        </p:cTn>
                                        <p:tgtEl>
                                          <p:spTgt spid="256"/>
                                        </p:tgtEl>
                                        <p:attrNameLst>
                                          <p:attrName>style.visibility</p:attrName>
                                        </p:attrNameLst>
                                      </p:cBhvr>
                                      <p:to>
                                        <p:strVal val="visible"/>
                                      </p:to>
                                    </p:set>
                                    <p:animEffect transition="in" filter="fade">
                                      <p:cBhvr>
                                        <p:cTn id="43" dur="500"/>
                                        <p:tgtEl>
                                          <p:spTgt spid="256"/>
                                        </p:tgtEl>
                                      </p:cBhvr>
                                    </p:animEffect>
                                  </p:childTnLst>
                                </p:cTn>
                              </p:par>
                              <p:par>
                                <p:cTn id="44" presetID="10" presetClass="entr" presetSubtype="0" fill="hold" nodeType="withEffect">
                                  <p:stCondLst>
                                    <p:cond delay="500"/>
                                  </p:stCondLst>
                                  <p:childTnLst>
                                    <p:set>
                                      <p:cBhvr>
                                        <p:cTn id="45" dur="1" fill="hold">
                                          <p:stCondLst>
                                            <p:cond delay="0"/>
                                          </p:stCondLst>
                                        </p:cTn>
                                        <p:tgtEl>
                                          <p:spTgt spid="254"/>
                                        </p:tgtEl>
                                        <p:attrNameLst>
                                          <p:attrName>style.visibility</p:attrName>
                                        </p:attrNameLst>
                                      </p:cBhvr>
                                      <p:to>
                                        <p:strVal val="visible"/>
                                      </p:to>
                                    </p:set>
                                    <p:animEffect transition="in" filter="fade">
                                      <p:cBhvr>
                                        <p:cTn id="46" dur="500"/>
                                        <p:tgtEl>
                                          <p:spTgt spid="25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5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8"/>
                                        </p:tgtEl>
                                        <p:attrNameLst>
                                          <p:attrName>style.visibility</p:attrName>
                                        </p:attrNameLst>
                                      </p:cBhvr>
                                      <p:to>
                                        <p:strVal val="visible"/>
                                      </p:to>
                                    </p:set>
                                    <p:animEffect transition="in" filter="fade">
                                      <p:cBhvr>
                                        <p:cTn id="57" dur="500"/>
                                        <p:tgtEl>
                                          <p:spTgt spid="2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7"/>
                                        </p:tgtEl>
                                        <p:attrNameLst>
                                          <p:attrName>style.visibility</p:attrName>
                                        </p:attrNameLst>
                                      </p:cBhvr>
                                      <p:to>
                                        <p:strVal val="visible"/>
                                      </p:to>
                                    </p:set>
                                    <p:animEffect transition="in" filter="fade">
                                      <p:cBhvr>
                                        <p:cTn id="60" dur="500"/>
                                        <p:tgtEl>
                                          <p:spTgt spid="25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58"/>
                                        </p:tgtEl>
                                        <p:attrNameLst>
                                          <p:attrName>style.visibility</p:attrName>
                                        </p:attrNameLst>
                                      </p:cBhvr>
                                      <p:to>
                                        <p:strVal val="hidden"/>
                                      </p:to>
                                    </p:set>
                                  </p:childTnLst>
                                </p:cTn>
                              </p:par>
                              <p:par>
                                <p:cTn id="65" presetID="10" presetClass="entr" presetSubtype="0" fill="hold" grpId="0" nodeType="withEffect">
                                  <p:stCondLst>
                                    <p:cond delay="500"/>
                                  </p:stCondLst>
                                  <p:childTnLst>
                                    <p:set>
                                      <p:cBhvr>
                                        <p:cTn id="66" dur="1" fill="hold">
                                          <p:stCondLst>
                                            <p:cond delay="0"/>
                                          </p:stCondLst>
                                        </p:cTn>
                                        <p:tgtEl>
                                          <p:spTgt spid="259"/>
                                        </p:tgtEl>
                                        <p:attrNameLst>
                                          <p:attrName>style.visibility</p:attrName>
                                        </p:attrNameLst>
                                      </p:cBhvr>
                                      <p:to>
                                        <p:strVal val="visible"/>
                                      </p:to>
                                    </p:set>
                                    <p:animEffect transition="in" filter="fade">
                                      <p:cBhvr>
                                        <p:cTn id="67" dur="500"/>
                                        <p:tgtEl>
                                          <p:spTgt spid="259"/>
                                        </p:tgtEl>
                                      </p:cBhvr>
                                    </p:animEffect>
                                  </p:childTnLst>
                                </p:cTn>
                              </p:par>
                              <p:par>
                                <p:cTn id="68" presetID="10" presetClass="entr" presetSubtype="0" fill="hold" nodeType="withEffect">
                                  <p:stCondLst>
                                    <p:cond delay="500"/>
                                  </p:stCondLst>
                                  <p:childTnLst>
                                    <p:set>
                                      <p:cBhvr>
                                        <p:cTn id="69" dur="1" fill="hold">
                                          <p:stCondLst>
                                            <p:cond delay="0"/>
                                          </p:stCondLst>
                                        </p:cTn>
                                        <p:tgtEl>
                                          <p:spTgt spid="260"/>
                                        </p:tgtEl>
                                        <p:attrNameLst>
                                          <p:attrName>style.visibility</p:attrName>
                                        </p:attrNameLst>
                                      </p:cBhvr>
                                      <p:to>
                                        <p:strVal val="visible"/>
                                      </p:to>
                                    </p:set>
                                    <p:animEffect transition="in" filter="fade">
                                      <p:cBhvr>
                                        <p:cTn id="70" dur="500"/>
                                        <p:tgtEl>
                                          <p:spTgt spid="260"/>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60"/>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500"/>
                                        <p:tgtEl>
                                          <p:spTgt spid="5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17"/>
                                        </p:tgtEl>
                                        <p:attrNameLst>
                                          <p:attrName>style.visibility</p:attrName>
                                        </p:attrNameLst>
                                      </p:cBhvr>
                                      <p:to>
                                        <p:strVal val="visible"/>
                                      </p:to>
                                    </p:set>
                                    <p:animEffect transition="in" filter="fade">
                                      <p:cBhvr>
                                        <p:cTn id="80" dur="500"/>
                                        <p:tgtEl>
                                          <p:spTgt spid="21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20"/>
                                        </p:tgtEl>
                                        <p:attrNameLst>
                                          <p:attrName>style.visibility</p:attrName>
                                        </p:attrNameLst>
                                      </p:cBhvr>
                                      <p:to>
                                        <p:strVal val="visible"/>
                                      </p:to>
                                    </p:set>
                                    <p:animEffect transition="in" filter="fade">
                                      <p:cBhvr>
                                        <p:cTn id="85" dur="500"/>
                                        <p:tgtEl>
                                          <p:spTgt spid="220"/>
                                        </p:tgtEl>
                                      </p:cBhvr>
                                    </p:animEffect>
                                  </p:childTnLst>
                                </p:cTn>
                              </p:par>
                              <p:par>
                                <p:cTn id="86" presetID="1" presetClass="exit" presetSubtype="0" fill="hold" nodeType="withEffect">
                                  <p:stCondLst>
                                    <p:cond delay="0"/>
                                  </p:stCondLst>
                                  <p:childTnLst>
                                    <p:set>
                                      <p:cBhvr>
                                        <p:cTn id="87" dur="1" fill="hold">
                                          <p:stCondLst>
                                            <p:cond delay="0"/>
                                          </p:stCondLst>
                                        </p:cTn>
                                        <p:tgtEl>
                                          <p:spTgt spid="5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3"/>
                                        </p:tgtEl>
                                        <p:attrNameLst>
                                          <p:attrName>style.visibility</p:attrName>
                                        </p:attrNameLst>
                                      </p:cBhvr>
                                      <p:to>
                                        <p:strVal val="visible"/>
                                      </p:to>
                                    </p:set>
                                    <p:animEffect transition="in" filter="fade">
                                      <p:cBhvr>
                                        <p:cTn id="95"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7" grpId="0"/>
      <p:bldP spid="220" grpId="0"/>
      <p:bldP spid="10" grpId="0" animBg="1"/>
      <p:bldP spid="12" grpId="0" animBg="1"/>
      <p:bldP spid="232" grpId="0" animBg="1"/>
      <p:bldP spid="233" grpId="0" animBg="1"/>
      <p:bldP spid="248" grpId="0" animBg="1"/>
      <p:bldP spid="257" grpId="0" animBg="1"/>
      <p:bldP spid="259" grpId="0" animBg="1"/>
      <p:bldP spid="2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8">
                <a:extLst>
                  <a:ext uri="{FF2B5EF4-FFF2-40B4-BE49-F238E27FC236}">
                    <a16:creationId xmlns:a16="http://schemas.microsoft.com/office/drawing/2014/main" id="{99207616-64DD-64E5-A89F-84BA81B9F7F5}"/>
                  </a:ext>
                </a:extLst>
              </p:cNvPr>
              <p:cNvSpPr txBox="1"/>
              <p:nvPr/>
            </p:nvSpPr>
            <p:spPr>
              <a:xfrm>
                <a:off x="383313" y="135256"/>
                <a:ext cx="2345322" cy="400110"/>
              </a:xfrm>
              <a:prstGeom prst="rect">
                <a:avLst/>
              </a:prstGeom>
              <a:noFill/>
            </p:spPr>
            <p:txBody>
              <a:bodyPr wrap="square" rtlCol="0">
                <a:spAutoFit/>
              </a:bodyPr>
              <a:lstStyle/>
              <a:p>
                <a14:m>
                  <m:oMath xmlns:m="http://schemas.openxmlformats.org/officeDocument/2006/math">
                    <m:r>
                      <a:rPr lang="de-CH" sz="2000" i="1" smtClean="0">
                        <a:solidFill>
                          <a:schemeClr val="bg1"/>
                        </a:solidFill>
                        <a:latin typeface="Cambria Math" panose="02040503050406030204" pitchFamily="18" charset="0"/>
                        <a:ea typeface="Cambria Math" panose="02040503050406030204" pitchFamily="18" charset="0"/>
                      </a:rPr>
                      <m:t>~ </m:t>
                    </m:r>
                  </m:oMath>
                </a14:m>
                <a:r>
                  <a:rPr lang="en-US" sz="2000" u="sng" dirty="0">
                    <a:solidFill>
                      <a:prstClr val="white"/>
                    </a:solidFill>
                    <a:latin typeface="Comic Sans MS" panose="030F0702030302020204" pitchFamily="66" charset="0"/>
                  </a:rPr>
                  <a:t>REAL CASE</a:t>
                </a:r>
                <a:endParaRPr lang="de-CH" sz="2000" u="sng" dirty="0">
                  <a:solidFill>
                    <a:prstClr val="white"/>
                  </a:solidFill>
                  <a:latin typeface="Comic Sans MS" panose="030F0702030302020204" pitchFamily="66" charset="0"/>
                </a:endParaRPr>
              </a:p>
            </p:txBody>
          </p:sp>
        </mc:Choice>
        <mc:Fallback xmlns="">
          <p:sp>
            <p:nvSpPr>
              <p:cNvPr id="4" name="TextBox 8">
                <a:extLst>
                  <a:ext uri="{FF2B5EF4-FFF2-40B4-BE49-F238E27FC236}">
                    <a16:creationId xmlns:a16="http://schemas.microsoft.com/office/drawing/2014/main" id="{99207616-64DD-64E5-A89F-84BA81B9F7F5}"/>
                  </a:ext>
                </a:extLst>
              </p:cNvPr>
              <p:cNvSpPr txBox="1">
                <a:spLocks noRot="1" noChangeAspect="1" noMove="1" noResize="1" noEditPoints="1" noAdjustHandles="1" noChangeArrowheads="1" noChangeShapeType="1" noTextEdit="1"/>
              </p:cNvSpPr>
              <p:nvPr/>
            </p:nvSpPr>
            <p:spPr>
              <a:xfrm>
                <a:off x="383313" y="135256"/>
                <a:ext cx="2345322" cy="400110"/>
              </a:xfrm>
              <a:prstGeom prst="rect">
                <a:avLst/>
              </a:prstGeom>
              <a:blipFill>
                <a:blip r:embed="rId2"/>
                <a:stretch>
                  <a:fillRect t="-7576" b="-25758"/>
                </a:stretch>
              </a:blipFill>
            </p:spPr>
            <p:txBody>
              <a:bodyPr/>
              <a:lstStyle/>
              <a:p>
                <a:r>
                  <a:rPr lang="it-CH">
                    <a:noFill/>
                  </a:rPr>
                  <a:t> </a:t>
                </a:r>
              </a:p>
            </p:txBody>
          </p:sp>
        </mc:Fallback>
      </mc:AlternateContent>
      <p:sp>
        <p:nvSpPr>
          <p:cNvPr id="5" name="TextBox 227">
            <a:extLst>
              <a:ext uri="{FF2B5EF4-FFF2-40B4-BE49-F238E27FC236}">
                <a16:creationId xmlns:a16="http://schemas.microsoft.com/office/drawing/2014/main" id="{5C5FA4DA-FF5E-FC7E-F28F-7C837A8227CE}"/>
              </a:ext>
            </a:extLst>
          </p:cNvPr>
          <p:cNvSpPr txBox="1"/>
          <p:nvPr/>
        </p:nvSpPr>
        <p:spPr>
          <a:xfrm>
            <a:off x="383313" y="454134"/>
            <a:ext cx="2345322" cy="400110"/>
          </a:xfrm>
          <a:prstGeom prst="rect">
            <a:avLst/>
          </a:prstGeom>
          <a:noFill/>
        </p:spPr>
        <p:txBody>
          <a:bodyPr wrap="square" rtlCol="0">
            <a:spAutoFit/>
          </a:bodyPr>
          <a:lstStyle/>
          <a:p>
            <a:r>
              <a:rPr lang="en-US" sz="2000" u="sng" dirty="0">
                <a:solidFill>
                  <a:prstClr val="white"/>
                </a:solidFill>
                <a:latin typeface="Comic Sans MS" panose="030F0702030302020204" pitchFamily="66" charset="0"/>
              </a:rPr>
              <a:t>1 pixel</a:t>
            </a:r>
            <a:endParaRPr lang="de-CH" sz="2000" u="sng" dirty="0">
              <a:solidFill>
                <a:prstClr val="white"/>
              </a:solidFill>
              <a:latin typeface="Comic Sans MS" panose="030F0702030302020204" pitchFamily="66" charset="0"/>
            </a:endParaRPr>
          </a:p>
        </p:txBody>
      </p:sp>
      <p:grpSp>
        <p:nvGrpSpPr>
          <p:cNvPr id="7" name="Group 38">
            <a:extLst>
              <a:ext uri="{FF2B5EF4-FFF2-40B4-BE49-F238E27FC236}">
                <a16:creationId xmlns:a16="http://schemas.microsoft.com/office/drawing/2014/main" id="{CF13D404-1A41-CF21-C072-920AD972CE46}"/>
              </a:ext>
            </a:extLst>
          </p:cNvPr>
          <p:cNvGrpSpPr/>
          <p:nvPr/>
        </p:nvGrpSpPr>
        <p:grpSpPr>
          <a:xfrm>
            <a:off x="2435919" y="29416"/>
            <a:ext cx="1485000" cy="1014584"/>
            <a:chOff x="638007" y="157267"/>
            <a:chExt cx="1354466" cy="1014584"/>
          </a:xfrm>
        </p:grpSpPr>
        <p:cxnSp>
          <p:nvCxnSpPr>
            <p:cNvPr id="8" name="Connettore 1 21">
              <a:extLst>
                <a:ext uri="{FF2B5EF4-FFF2-40B4-BE49-F238E27FC236}">
                  <a16:creationId xmlns:a16="http://schemas.microsoft.com/office/drawing/2014/main" id="{7910071B-558D-B0EE-5258-36163DD1BE79}"/>
                </a:ext>
              </a:extLst>
            </p:cNvPr>
            <p:cNvCxnSpPr/>
            <p:nvPr/>
          </p:nvCxnSpPr>
          <p:spPr>
            <a:xfrm flipV="1">
              <a:off x="638007" y="595851"/>
              <a:ext cx="0" cy="576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Connettore 1 21">
              <a:extLst>
                <a:ext uri="{FF2B5EF4-FFF2-40B4-BE49-F238E27FC236}">
                  <a16:creationId xmlns:a16="http://schemas.microsoft.com/office/drawing/2014/main" id="{36068D53-3EE3-3021-834C-EAE26BB3C3E1}"/>
                </a:ext>
              </a:extLst>
            </p:cNvPr>
            <p:cNvCxnSpPr/>
            <p:nvPr/>
          </p:nvCxnSpPr>
          <p:spPr>
            <a:xfrm flipV="1">
              <a:off x="1723715" y="595851"/>
              <a:ext cx="0" cy="576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nettore 1 49">
              <a:extLst>
                <a:ext uri="{FF2B5EF4-FFF2-40B4-BE49-F238E27FC236}">
                  <a16:creationId xmlns:a16="http://schemas.microsoft.com/office/drawing/2014/main" id="{65D0788E-1501-6FC8-0CAB-7BFCBFDCF696}"/>
                </a:ext>
              </a:extLst>
            </p:cNvPr>
            <p:cNvCxnSpPr/>
            <p:nvPr/>
          </p:nvCxnSpPr>
          <p:spPr>
            <a:xfrm flipH="1">
              <a:off x="638007" y="609863"/>
              <a:ext cx="50400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nettore 1 51">
              <a:extLst>
                <a:ext uri="{FF2B5EF4-FFF2-40B4-BE49-F238E27FC236}">
                  <a16:creationId xmlns:a16="http://schemas.microsoft.com/office/drawing/2014/main" id="{57C47BA2-A2C3-9693-07FD-C6497FB6559B}"/>
                </a:ext>
              </a:extLst>
            </p:cNvPr>
            <p:cNvCxnSpPr/>
            <p:nvPr/>
          </p:nvCxnSpPr>
          <p:spPr>
            <a:xfrm rot="10800000">
              <a:off x="1157119" y="482005"/>
              <a:ext cx="0" cy="252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ttore 1 52">
              <a:extLst>
                <a:ext uri="{FF2B5EF4-FFF2-40B4-BE49-F238E27FC236}">
                  <a16:creationId xmlns:a16="http://schemas.microsoft.com/office/drawing/2014/main" id="{86B2CFB5-1D1E-C13F-46E7-AE9040B500C0}"/>
                </a:ext>
              </a:extLst>
            </p:cNvPr>
            <p:cNvCxnSpPr/>
            <p:nvPr/>
          </p:nvCxnSpPr>
          <p:spPr>
            <a:xfrm rot="10800000">
              <a:off x="1239669" y="482005"/>
              <a:ext cx="0" cy="252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nettore 1 56">
              <a:extLst>
                <a:ext uri="{FF2B5EF4-FFF2-40B4-BE49-F238E27FC236}">
                  <a16:creationId xmlns:a16="http://schemas.microsoft.com/office/drawing/2014/main" id="{9532855D-AB5C-B6B7-A911-7ACB24D7C000}"/>
                </a:ext>
              </a:extLst>
            </p:cNvPr>
            <p:cNvCxnSpPr/>
            <p:nvPr/>
          </p:nvCxnSpPr>
          <p:spPr>
            <a:xfrm flipH="1">
              <a:off x="1255715" y="609863"/>
              <a:ext cx="46800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Rettangolo 76">
              <a:extLst>
                <a:ext uri="{FF2B5EF4-FFF2-40B4-BE49-F238E27FC236}">
                  <a16:creationId xmlns:a16="http://schemas.microsoft.com/office/drawing/2014/main" id="{811F4367-D0EC-D099-0E5F-C218CFB3E49E}"/>
                </a:ext>
              </a:extLst>
            </p:cNvPr>
            <p:cNvSpPr/>
            <p:nvPr/>
          </p:nvSpPr>
          <p:spPr>
            <a:xfrm>
              <a:off x="1190650" y="157267"/>
              <a:ext cx="801823" cy="338554"/>
            </a:xfrm>
            <a:prstGeom prst="rect">
              <a:avLst/>
            </a:prstGeom>
            <a:ln>
              <a:noFill/>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err="1">
                  <a:ln>
                    <a:noFill/>
                  </a:ln>
                  <a:solidFill>
                    <a:srgbClr val="FF0000"/>
                  </a:solidFill>
                  <a:effectLst/>
                  <a:uLnTx/>
                  <a:uFillTx/>
                  <a:latin typeface="Comic Sans MS" panose="030F0702030302020204" pitchFamily="66" charset="0"/>
                </a:rPr>
                <a:t>C</a:t>
              </a:r>
              <a:r>
                <a:rPr kumimoji="0" lang="en-US" sz="1600" b="1" i="0" u="none" strike="noStrike" kern="1200" cap="none" spc="0" normalizeH="0" baseline="-25000" noProof="0" dirty="0" err="1">
                  <a:ln>
                    <a:noFill/>
                  </a:ln>
                  <a:solidFill>
                    <a:srgbClr val="FF0000"/>
                  </a:solidFill>
                  <a:effectLst/>
                  <a:uLnTx/>
                  <a:uFillTx/>
                  <a:latin typeface="Comic Sans MS" panose="030F0702030302020204" pitchFamily="66" charset="0"/>
                </a:rPr>
                <a:t>par,pre</a:t>
              </a:r>
              <a:endParaRPr kumimoji="0" lang="it-IT" sz="1600" b="1" i="0" u="none" strike="noStrike" kern="1200" cap="none" spc="0" normalizeH="0" baseline="0" noProof="0" dirty="0">
                <a:ln>
                  <a:noFill/>
                </a:ln>
                <a:solidFill>
                  <a:srgbClr val="FF0000"/>
                </a:solidFill>
                <a:effectLst/>
                <a:uLnTx/>
                <a:uFillTx/>
                <a:latin typeface="Comic Sans MS" panose="030F0702030302020204" pitchFamily="66" charset="0"/>
              </a:endParaRPr>
            </a:p>
          </p:txBody>
        </p:sp>
      </p:grpSp>
      <p:sp>
        <p:nvSpPr>
          <p:cNvPr id="15" name="Rettangolo 76">
            <a:extLst>
              <a:ext uri="{FF2B5EF4-FFF2-40B4-BE49-F238E27FC236}">
                <a16:creationId xmlns:a16="http://schemas.microsoft.com/office/drawing/2014/main" id="{5661AD9C-E07B-B363-FC2D-6695C12BC9F1}"/>
              </a:ext>
            </a:extLst>
          </p:cNvPr>
          <p:cNvSpPr/>
          <p:nvPr/>
        </p:nvSpPr>
        <p:spPr>
          <a:xfrm>
            <a:off x="3698271" y="31728"/>
            <a:ext cx="1258159" cy="338554"/>
          </a:xfrm>
          <a:prstGeom prst="rect">
            <a:avLst/>
          </a:prstGeom>
          <a:ln>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omic Sans MS" panose="030F0702030302020204" pitchFamily="66" charset="0"/>
              </a:rPr>
              <a:t>~ 50 </a:t>
            </a:r>
            <a:r>
              <a:rPr kumimoji="0" lang="en-US" sz="1600" b="1" i="0" u="none" strike="noStrike" kern="1200" cap="none" spc="0" normalizeH="0" baseline="0" noProof="0" dirty="0" err="1">
                <a:ln>
                  <a:noFill/>
                </a:ln>
                <a:solidFill>
                  <a:srgbClr val="FF0000"/>
                </a:solidFill>
                <a:effectLst/>
                <a:uLnTx/>
                <a:uFillTx/>
                <a:latin typeface="Comic Sans MS" panose="030F0702030302020204" pitchFamily="66" charset="0"/>
              </a:rPr>
              <a:t>fF</a:t>
            </a:r>
            <a:endParaRPr kumimoji="0" lang="it-IT" sz="1600" b="1" i="0" u="none" strike="noStrike" kern="1200" cap="none" spc="0" normalizeH="0" baseline="0" noProof="0" dirty="0">
              <a:ln>
                <a:noFill/>
              </a:ln>
              <a:solidFill>
                <a:srgbClr val="FF0000"/>
              </a:solidFill>
              <a:effectLst/>
              <a:uLnTx/>
              <a:uFillTx/>
              <a:latin typeface="Comic Sans MS" panose="030F0702030302020204" pitchFamily="66" charset="0"/>
            </a:endParaRPr>
          </a:p>
        </p:txBody>
      </p:sp>
      <p:pic>
        <p:nvPicPr>
          <p:cNvPr id="201" name="Immagine 200">
            <a:extLst>
              <a:ext uri="{FF2B5EF4-FFF2-40B4-BE49-F238E27FC236}">
                <a16:creationId xmlns:a16="http://schemas.microsoft.com/office/drawing/2014/main" id="{55846FE1-3EB2-1F14-8A3B-47F14C23F051}"/>
              </a:ext>
            </a:extLst>
          </p:cNvPr>
          <p:cNvPicPr>
            <a:picLocks noChangeAspect="1"/>
          </p:cNvPicPr>
          <p:nvPr/>
        </p:nvPicPr>
        <p:blipFill>
          <a:blip r:embed="rId3"/>
          <a:stretch>
            <a:fillRect/>
          </a:stretch>
        </p:blipFill>
        <p:spPr>
          <a:xfrm>
            <a:off x="1895919" y="549232"/>
            <a:ext cx="9986400" cy="4147578"/>
          </a:xfrm>
          <a:prstGeom prst="rect">
            <a:avLst/>
          </a:prstGeom>
        </p:spPr>
      </p:pic>
      <p:grpSp>
        <p:nvGrpSpPr>
          <p:cNvPr id="16" name="Group 33">
            <a:extLst>
              <a:ext uri="{FF2B5EF4-FFF2-40B4-BE49-F238E27FC236}">
                <a16:creationId xmlns:a16="http://schemas.microsoft.com/office/drawing/2014/main" id="{3F634A8D-3A1B-1BE5-3A92-E31E63519493}"/>
              </a:ext>
            </a:extLst>
          </p:cNvPr>
          <p:cNvGrpSpPr/>
          <p:nvPr/>
        </p:nvGrpSpPr>
        <p:grpSpPr>
          <a:xfrm>
            <a:off x="4595919" y="3202176"/>
            <a:ext cx="1836000" cy="664443"/>
            <a:chOff x="2650665" y="3110500"/>
            <a:chExt cx="1836000" cy="664443"/>
          </a:xfrm>
        </p:grpSpPr>
        <p:grpSp>
          <p:nvGrpSpPr>
            <p:cNvPr id="17" name="Gruppo 30">
              <a:extLst>
                <a:ext uri="{FF2B5EF4-FFF2-40B4-BE49-F238E27FC236}">
                  <a16:creationId xmlns:a16="http://schemas.microsoft.com/office/drawing/2014/main" id="{733F30F3-F54B-C1A3-D990-9651BFAE7743}"/>
                </a:ext>
              </a:extLst>
            </p:cNvPr>
            <p:cNvGrpSpPr>
              <a:grpSpLocks/>
            </p:cNvGrpSpPr>
            <p:nvPr/>
          </p:nvGrpSpPr>
          <p:grpSpPr bwMode="auto">
            <a:xfrm rot="5400000">
              <a:off x="3719489" y="3250688"/>
              <a:ext cx="82550" cy="323851"/>
              <a:chOff x="4902409" y="3922001"/>
              <a:chExt cx="83468" cy="324001"/>
            </a:xfrm>
          </p:grpSpPr>
          <p:cxnSp>
            <p:nvCxnSpPr>
              <p:cNvPr id="25" name="Connettore 1 14">
                <a:extLst>
                  <a:ext uri="{FF2B5EF4-FFF2-40B4-BE49-F238E27FC236}">
                    <a16:creationId xmlns:a16="http://schemas.microsoft.com/office/drawing/2014/main" id="{55EDD27B-5C1E-4FB6-621B-90ED9F591C6C}"/>
                  </a:ext>
                </a:extLst>
              </p:cNvPr>
              <p:cNvCxnSpPr/>
              <p:nvPr/>
            </p:nvCxnSpPr>
            <p:spPr>
              <a:xfrm rot="10800000">
                <a:off x="4902409" y="3922001"/>
                <a:ext cx="0" cy="324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EF6E7372-1C1F-FF9E-B151-5FCCCF020375}"/>
                  </a:ext>
                </a:extLst>
              </p:cNvPr>
              <p:cNvCxnSpPr/>
              <p:nvPr/>
            </p:nvCxnSpPr>
            <p:spPr>
              <a:xfrm rot="10800000">
                <a:off x="4985877" y="3922002"/>
                <a:ext cx="0" cy="324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18" name="Connettore 1 17">
              <a:extLst>
                <a:ext uri="{FF2B5EF4-FFF2-40B4-BE49-F238E27FC236}">
                  <a16:creationId xmlns:a16="http://schemas.microsoft.com/office/drawing/2014/main" id="{C4EC9121-51B5-1888-121C-DCFFE6853B2C}"/>
                </a:ext>
              </a:extLst>
            </p:cNvPr>
            <p:cNvCxnSpPr/>
            <p:nvPr/>
          </p:nvCxnSpPr>
          <p:spPr>
            <a:xfrm flipH="1" flipV="1">
              <a:off x="3758100" y="3467914"/>
              <a:ext cx="0" cy="19711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D2B6E03A-C69B-57EE-1796-9B16EBC8AD6E}"/>
                </a:ext>
              </a:extLst>
            </p:cNvPr>
            <p:cNvCxnSpPr/>
            <p:nvPr/>
          </p:nvCxnSpPr>
          <p:spPr>
            <a:xfrm flipH="1" flipV="1">
              <a:off x="3595665" y="3665025"/>
              <a:ext cx="32385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ttore 1 66">
              <a:extLst>
                <a:ext uri="{FF2B5EF4-FFF2-40B4-BE49-F238E27FC236}">
                  <a16:creationId xmlns:a16="http://schemas.microsoft.com/office/drawing/2014/main" id="{B1E0F97C-0712-69A4-6CA6-991D9D350403}"/>
                </a:ext>
              </a:extLst>
            </p:cNvPr>
            <p:cNvCxnSpPr/>
            <p:nvPr/>
          </p:nvCxnSpPr>
          <p:spPr>
            <a:xfrm flipH="1" flipV="1">
              <a:off x="3675310" y="3717793"/>
              <a:ext cx="18000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nettore 1 66">
              <a:extLst>
                <a:ext uri="{FF2B5EF4-FFF2-40B4-BE49-F238E27FC236}">
                  <a16:creationId xmlns:a16="http://schemas.microsoft.com/office/drawing/2014/main" id="{4D9EFDA4-5558-B863-8B76-DA97F59A3EF2}"/>
                </a:ext>
              </a:extLst>
            </p:cNvPr>
            <p:cNvCxnSpPr/>
            <p:nvPr/>
          </p:nvCxnSpPr>
          <p:spPr>
            <a:xfrm flipH="1" flipV="1">
              <a:off x="3711528" y="3774943"/>
              <a:ext cx="10800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ttore 1 56">
              <a:extLst>
                <a:ext uri="{FF2B5EF4-FFF2-40B4-BE49-F238E27FC236}">
                  <a16:creationId xmlns:a16="http://schemas.microsoft.com/office/drawing/2014/main" id="{D988FE01-C0AE-02BF-CFE7-528790AAF923}"/>
                </a:ext>
              </a:extLst>
            </p:cNvPr>
            <p:cNvCxnSpPr/>
            <p:nvPr/>
          </p:nvCxnSpPr>
          <p:spPr>
            <a:xfrm flipH="1">
              <a:off x="3730665" y="3110500"/>
              <a:ext cx="75600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3" name="Connettore 1 17">
              <a:extLst>
                <a:ext uri="{FF2B5EF4-FFF2-40B4-BE49-F238E27FC236}">
                  <a16:creationId xmlns:a16="http://schemas.microsoft.com/office/drawing/2014/main" id="{878D2F74-C633-301E-47BA-C20208AD5C5E}"/>
                </a:ext>
              </a:extLst>
            </p:cNvPr>
            <p:cNvCxnSpPr/>
            <p:nvPr/>
          </p:nvCxnSpPr>
          <p:spPr>
            <a:xfrm flipV="1">
              <a:off x="3758100" y="3110500"/>
              <a:ext cx="0" cy="25426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Rettangolo 76">
              <a:extLst>
                <a:ext uri="{FF2B5EF4-FFF2-40B4-BE49-F238E27FC236}">
                  <a16:creationId xmlns:a16="http://schemas.microsoft.com/office/drawing/2014/main" id="{6EE85DE4-3923-AD12-534B-176367309933}"/>
                </a:ext>
              </a:extLst>
            </p:cNvPr>
            <p:cNvSpPr/>
            <p:nvPr/>
          </p:nvSpPr>
          <p:spPr>
            <a:xfrm>
              <a:off x="2650665" y="3181423"/>
              <a:ext cx="873957" cy="338554"/>
            </a:xfrm>
            <a:prstGeom prst="rect">
              <a:avLst/>
            </a:prstGeom>
            <a:ln>
              <a:noFill/>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err="1">
                  <a:ln>
                    <a:noFill/>
                  </a:ln>
                  <a:solidFill>
                    <a:srgbClr val="FF0000"/>
                  </a:solidFill>
                  <a:effectLst/>
                  <a:uLnTx/>
                  <a:uFillTx/>
                  <a:latin typeface="Comic Sans MS" panose="030F0702030302020204" pitchFamily="66" charset="0"/>
                </a:rPr>
                <a:t>C</a:t>
              </a:r>
              <a:r>
                <a:rPr kumimoji="0" lang="en-US" sz="1600" b="1" i="0" u="none" strike="noStrike" kern="1200" cap="none" spc="0" normalizeH="0" baseline="-25000" noProof="0" dirty="0" err="1">
                  <a:ln>
                    <a:noFill/>
                  </a:ln>
                  <a:solidFill>
                    <a:srgbClr val="FF0000"/>
                  </a:solidFill>
                  <a:effectLst/>
                  <a:uLnTx/>
                  <a:uFillTx/>
                  <a:latin typeface="Comic Sans MS" panose="030F0702030302020204" pitchFamily="66" charset="0"/>
                </a:rPr>
                <a:t>par,mem</a:t>
              </a:r>
              <a:endParaRPr kumimoji="0" lang="it-IT" sz="1600" b="1" i="0" u="none" strike="noStrike" kern="1200" cap="none" spc="0" normalizeH="0" baseline="0" noProof="0" dirty="0">
                <a:ln>
                  <a:noFill/>
                </a:ln>
                <a:solidFill>
                  <a:srgbClr val="FF0000"/>
                </a:solidFill>
                <a:effectLst/>
                <a:uLnTx/>
                <a:uFillTx/>
                <a:latin typeface="Comic Sans MS" panose="030F0702030302020204" pitchFamily="66" charset="0"/>
              </a:endParaRPr>
            </a:p>
          </p:txBody>
        </p:sp>
      </p:grpSp>
      <p:sp>
        <p:nvSpPr>
          <p:cNvPr id="27" name="Rettangolo 76">
            <a:extLst>
              <a:ext uri="{FF2B5EF4-FFF2-40B4-BE49-F238E27FC236}">
                <a16:creationId xmlns:a16="http://schemas.microsoft.com/office/drawing/2014/main" id="{E9FA9232-E0EA-29C5-0C77-3FB7610FE3B2}"/>
              </a:ext>
            </a:extLst>
          </p:cNvPr>
          <p:cNvSpPr/>
          <p:nvPr/>
        </p:nvSpPr>
        <p:spPr>
          <a:xfrm>
            <a:off x="4460919" y="3596027"/>
            <a:ext cx="1258159" cy="338554"/>
          </a:xfrm>
          <a:prstGeom prst="rect">
            <a:avLst/>
          </a:prstGeom>
          <a:ln>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omic Sans MS" panose="030F0702030302020204" pitchFamily="66" charset="0"/>
              </a:rPr>
              <a:t>~ 20 </a:t>
            </a:r>
            <a:r>
              <a:rPr kumimoji="0" lang="en-US" sz="1600" b="1" i="0" u="none" strike="noStrike" kern="1200" cap="none" spc="0" normalizeH="0" baseline="0" noProof="0" dirty="0" err="1">
                <a:ln>
                  <a:noFill/>
                </a:ln>
                <a:solidFill>
                  <a:srgbClr val="FF0000"/>
                </a:solidFill>
                <a:effectLst/>
                <a:uLnTx/>
                <a:uFillTx/>
                <a:latin typeface="Comic Sans MS" panose="030F0702030302020204" pitchFamily="66" charset="0"/>
              </a:rPr>
              <a:t>fF</a:t>
            </a:r>
            <a:endParaRPr kumimoji="0" lang="it-IT" sz="1600" b="1" i="0" u="none" strike="noStrike" kern="1200" cap="none" spc="0" normalizeH="0" baseline="0" noProof="0" dirty="0">
              <a:ln>
                <a:noFill/>
              </a:ln>
              <a:solidFill>
                <a:srgbClr val="FF0000"/>
              </a:solidFill>
              <a:effectLst/>
              <a:uLnTx/>
              <a:uFillTx/>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202" name="TextBox 216">
                <a:extLst>
                  <a:ext uri="{FF2B5EF4-FFF2-40B4-BE49-F238E27FC236}">
                    <a16:creationId xmlns:a16="http://schemas.microsoft.com/office/drawing/2014/main" id="{5028DD73-2BAE-B266-19FC-6F65DDAF774C}"/>
                  </a:ext>
                </a:extLst>
              </p:cNvPr>
              <p:cNvSpPr txBox="1"/>
              <p:nvPr/>
            </p:nvSpPr>
            <p:spPr>
              <a:xfrm>
                <a:off x="162333" y="4770772"/>
                <a:ext cx="12128586" cy="575157"/>
              </a:xfrm>
              <a:prstGeom prst="rect">
                <a:avLst/>
              </a:prstGeom>
              <a:noFill/>
            </p:spPr>
            <p:txBody>
              <a:bodyPr wrap="square" lIns="0" tIns="0" rIns="0" bIns="0" rtlCol="0">
                <a:spAutoFit/>
              </a:bodyPr>
              <a:lstStyle/>
              <a:p>
                <a14:m>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𝐵𝐴𝑆𝐸𝐿𝐼𝑁𝐸</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𝐴𝐷𝑈</m:t>
                        </m:r>
                      </m:e>
                    </m:d>
                    <m:r>
                      <a:rPr lang="en-US" b="0" i="1" smtClean="0">
                        <a:solidFill>
                          <a:schemeClr val="bg1"/>
                        </a:solidFill>
                        <a:latin typeface="Cambria Math" panose="02040503050406030204" pitchFamily="18" charset="0"/>
                        <a:ea typeface="Cambria Math" panose="02040503050406030204" pitchFamily="18" charset="0"/>
                      </a:rPr>
                      <m:t>=</m:t>
                    </m:r>
                    <m:d>
                      <m:dPr>
                        <m:begChr m:val="["/>
                        <m:endChr m:val="]"/>
                        <m:ctrlPr>
                          <a:rPr lang="en-US" b="0" i="1" smtClean="0">
                            <a:solidFill>
                              <a:schemeClr val="bg1"/>
                            </a:solidFill>
                            <a:latin typeface="Cambria Math" panose="02040503050406030204" pitchFamily="18" charset="0"/>
                            <a:ea typeface="Cambria Math" panose="02040503050406030204" pitchFamily="18" charset="0"/>
                          </a:rPr>
                        </m:ctrlPr>
                      </m:dPr>
                      <m:e>
                        <m:d>
                          <m:dPr>
                            <m:ctrlPr>
                              <a:rPr lang="en-US" b="0" i="1" smtClean="0">
                                <a:solidFill>
                                  <a:schemeClr val="bg1"/>
                                </a:solidFill>
                                <a:latin typeface="Cambria Math" panose="02040503050406030204" pitchFamily="18" charset="0"/>
                                <a:ea typeface="Cambria Math" panose="02040503050406030204" pitchFamily="18" charset="0"/>
                              </a:rPr>
                            </m:ctrlPr>
                          </m:dPr>
                          <m:e>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𝑉</m:t>
                                </m:r>
                              </m:e>
                              <m:sub>
                                <m:r>
                                  <a:rPr lang="en-US" b="0" i="1" smtClean="0">
                                    <a:solidFill>
                                      <a:schemeClr val="bg1"/>
                                    </a:solidFill>
                                    <a:latin typeface="Cambria Math" panose="02040503050406030204" pitchFamily="18" charset="0"/>
                                    <a:ea typeface="Cambria Math" panose="02040503050406030204" pitchFamily="18" charset="0"/>
                                  </a:rPr>
                                  <m:t>𝑟𝑒𝑓</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𝑝𝑥𝑏</m:t>
                                </m:r>
                              </m:sub>
                            </m:sSub>
                            <m:r>
                              <a:rPr lang="en-US" b="0" i="1" smtClean="0">
                                <a:solidFill>
                                  <a:schemeClr val="bg1"/>
                                </a:solidFill>
                                <a:latin typeface="Cambria Math" panose="02040503050406030204" pitchFamily="18" charset="0"/>
                                <a:ea typeface="Cambria Math" panose="02040503050406030204" pitchFamily="18" charset="0"/>
                              </a:rPr>
                              <m:t>∙</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1+</m:t>
                                </m:r>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b="0" i="1" smtClean="0">
                                            <a:solidFill>
                                              <a:schemeClr val="bg1"/>
                                            </a:solidFill>
                                            <a:latin typeface="Cambria Math" panose="02040503050406030204" pitchFamily="18" charset="0"/>
                                            <a:ea typeface="Cambria Math" panose="02040503050406030204" pitchFamily="18" charset="0"/>
                                          </a:rPr>
                                        </m:ctrlPr>
                                      </m:fPr>
                                      <m:num>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𝐶</m:t>
                                            </m:r>
                                          </m:e>
                                          <m:sub>
                                            <m:r>
                                              <a:rPr lang="en-US" b="0" i="1" smtClean="0">
                                                <a:solidFill>
                                                  <a:schemeClr val="bg1"/>
                                                </a:solidFill>
                                                <a:latin typeface="Cambria Math" panose="02040503050406030204" pitchFamily="18" charset="0"/>
                                                <a:ea typeface="Cambria Math" panose="02040503050406030204" pitchFamily="18" charset="0"/>
                                              </a:rPr>
                                              <m:t>𝑚𝑒𝑚</m:t>
                                            </m:r>
                                          </m:sub>
                                        </m:sSub>
                                        <m:r>
                                          <a:rPr lang="en-US" b="0" i="1" smtClean="0">
                                            <a:solidFill>
                                              <a:schemeClr val="bg1"/>
                                            </a:solidFill>
                                            <a:latin typeface="Cambria Math" panose="02040503050406030204" pitchFamily="18" charset="0"/>
                                            <a:ea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𝐶</m:t>
                                            </m:r>
                                          </m:e>
                                          <m:sub>
                                            <m:r>
                                              <a:rPr lang="en-US" b="0" i="1" smtClean="0">
                                                <a:solidFill>
                                                  <a:srgbClr val="FF0000"/>
                                                </a:solidFill>
                                                <a:latin typeface="Cambria Math" panose="02040503050406030204" pitchFamily="18" charset="0"/>
                                                <a:ea typeface="Cambria Math" panose="02040503050406030204" pitchFamily="18" charset="0"/>
                                              </a:rPr>
                                              <m:t>𝑝𝑎𝑟</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𝑚𝑒𝑚</m:t>
                                            </m:r>
                                          </m:sub>
                                        </m:sSub>
                                      </m:num>
                                      <m:den>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𝐶</m:t>
                                            </m:r>
                                          </m:e>
                                          <m:sub>
                                            <m:r>
                                              <a:rPr lang="en-US" b="0" i="1" smtClean="0">
                                                <a:solidFill>
                                                  <a:schemeClr val="bg1"/>
                                                </a:solidFill>
                                                <a:latin typeface="Cambria Math" panose="02040503050406030204" pitchFamily="18" charset="0"/>
                                                <a:ea typeface="Cambria Math" panose="02040503050406030204" pitchFamily="18" charset="0"/>
                                              </a:rPr>
                                              <m:t>𝑓</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𝑝𝑥𝑏</m:t>
                                            </m:r>
                                          </m:sub>
                                        </m:sSub>
                                      </m:den>
                                    </m:f>
                                  </m:e>
                                </m:box>
                              </m:e>
                            </m:d>
                            <m:r>
                              <a:rPr lang="en-US" b="0" i="1" smtClean="0">
                                <a:solidFill>
                                  <a:schemeClr val="bg1"/>
                                </a:solidFill>
                                <a:latin typeface="Cambria Math" panose="02040503050406030204" pitchFamily="18" charset="0"/>
                                <a:ea typeface="Cambria Math" panose="02040503050406030204" pitchFamily="18" charset="0"/>
                              </a:rPr>
                              <m:t>−</m:t>
                            </m:r>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i="1">
                                        <a:solidFill>
                                          <a:schemeClr val="bg1"/>
                                        </a:solidFill>
                                        <a:latin typeface="Cambria Math" panose="02040503050406030204" pitchFamily="18" charset="0"/>
                                        <a:ea typeface="Cambria Math" panose="02040503050406030204" pitchFamily="18" charset="0"/>
                                      </a:rPr>
                                    </m:ctrlPr>
                                  </m:fPr>
                                  <m:num>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𝐶</m:t>
                                        </m:r>
                                      </m:e>
                                      <m:sub>
                                        <m:r>
                                          <a:rPr lang="en-US" i="1">
                                            <a:solidFill>
                                              <a:schemeClr val="bg1"/>
                                            </a:solidFill>
                                            <a:latin typeface="Cambria Math" panose="02040503050406030204" pitchFamily="18" charset="0"/>
                                            <a:ea typeface="Cambria Math" panose="02040503050406030204" pitchFamily="18" charset="0"/>
                                          </a:rPr>
                                          <m:t>𝑚𝑒𝑚</m:t>
                                        </m:r>
                                      </m:sub>
                                    </m:sSub>
                                    <m:r>
                                      <a:rPr lang="en-US" i="1">
                                        <a:solidFill>
                                          <a:srgbClr val="FF0000"/>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 </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𝐶</m:t>
                                        </m:r>
                                      </m:e>
                                      <m:sub>
                                        <m:r>
                                          <a:rPr lang="en-US" i="1">
                                            <a:solidFill>
                                              <a:srgbClr val="FF0000"/>
                                            </a:solidFill>
                                            <a:latin typeface="Cambria Math" panose="02040503050406030204" pitchFamily="18" charset="0"/>
                                            <a:ea typeface="Cambria Math" panose="02040503050406030204" pitchFamily="18" charset="0"/>
                                          </a:rPr>
                                          <m:t>𝑝𝑎𝑟</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𝑚𝑒𝑚</m:t>
                                        </m:r>
                                      </m:sub>
                                    </m:sSub>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𝐶</m:t>
                                        </m:r>
                                      </m:e>
                                      <m:sub>
                                        <m:r>
                                          <a:rPr lang="en-US" i="1">
                                            <a:solidFill>
                                              <a:schemeClr val="bg1"/>
                                            </a:solidFill>
                                            <a:latin typeface="Cambria Math" panose="02040503050406030204" pitchFamily="18" charset="0"/>
                                            <a:ea typeface="Cambria Math" panose="02040503050406030204" pitchFamily="18" charset="0"/>
                                          </a:rPr>
                                          <m:t>𝑓</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𝑝𝑥𝑏</m:t>
                                        </m:r>
                                      </m:sub>
                                    </m:sSub>
                                  </m:den>
                                </m:f>
                              </m:e>
                            </m:box>
                            <m:r>
                              <a:rPr lang="en-US" b="0" i="1" smtClean="0">
                                <a:solidFill>
                                  <a:schemeClr val="bg1"/>
                                </a:solidFill>
                                <a:latin typeface="Cambria Math" panose="02040503050406030204" pitchFamily="18" charset="0"/>
                                <a:ea typeface="Cambria Math" panose="02040503050406030204" pitchFamily="18" charset="0"/>
                              </a:rPr>
                              <m:t>∙</m:t>
                            </m:r>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𝑉</m:t>
                                </m:r>
                              </m:e>
                              <m:sub>
                                <m:r>
                                  <a:rPr lang="en-US" i="1">
                                    <a:solidFill>
                                      <a:schemeClr val="bg1"/>
                                    </a:solidFill>
                                    <a:latin typeface="Cambria Math" panose="02040503050406030204" pitchFamily="18" charset="0"/>
                                    <a:ea typeface="Cambria Math" panose="02040503050406030204" pitchFamily="18" charset="0"/>
                                  </a:rPr>
                                  <m:t>𝑟𝑒𝑓</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𝑐𝑑𝑠</m:t>
                                </m:r>
                              </m:sub>
                            </m:sSub>
                          </m:e>
                        </m:d>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𝑉</m:t>
                            </m:r>
                          </m:e>
                          <m:sub>
                            <m:r>
                              <a:rPr lang="en-US" b="0" i="1" smtClean="0">
                                <a:solidFill>
                                  <a:schemeClr val="bg1"/>
                                </a:solidFill>
                                <a:latin typeface="Cambria Math" panose="02040503050406030204" pitchFamily="18" charset="0"/>
                                <a:ea typeface="Cambria Math" panose="02040503050406030204" pitchFamily="18" charset="0"/>
                              </a:rPr>
                              <m:t>𝑟𝑒𝑓</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𝑜𝑐𝑑</m:t>
                            </m:r>
                          </m:sub>
                        </m:sSub>
                      </m:e>
                    </m:d>
                    <m:r>
                      <a:rPr lang="en-US" b="0" i="1" smtClean="0">
                        <a:solidFill>
                          <a:schemeClr val="bg1"/>
                        </a:solidFill>
                        <a:latin typeface="Cambria Math" panose="02040503050406030204" pitchFamily="18" charset="0"/>
                        <a:ea typeface="Cambria Math" panose="02040503050406030204" pitchFamily="18" charset="0"/>
                      </a:rPr>
                      <m:t>∙</m:t>
                    </m:r>
                    <m:d>
                      <m:dPr>
                        <m:ctrlPr>
                          <a:rPr lang="en-US" b="0" i="1" smtClean="0">
                            <a:solidFill>
                              <a:schemeClr val="bg1"/>
                            </a:solidFill>
                            <a:latin typeface="Cambria Math" panose="02040503050406030204" pitchFamily="18" charset="0"/>
                            <a:ea typeface="Cambria Math" panose="02040503050406030204" pitchFamily="18" charset="0"/>
                          </a:rPr>
                        </m:ctrlPr>
                      </m:dPr>
                      <m:e>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b="0" i="1" smtClean="0">
                                    <a:solidFill>
                                      <a:schemeClr val="bg1"/>
                                    </a:solidFill>
                                    <a:latin typeface="Cambria Math" panose="02040503050406030204" pitchFamily="18" charset="0"/>
                                    <a:ea typeface="Cambria Math" panose="02040503050406030204" pitchFamily="18" charset="0"/>
                                  </a:rPr>
                                </m:ctrlPr>
                              </m:fPr>
                              <m:num>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𝑅</m:t>
                                    </m:r>
                                  </m:e>
                                  <m:sub>
                                    <m:r>
                                      <a:rPr lang="en-US" b="0" i="1" smtClean="0">
                                        <a:solidFill>
                                          <a:schemeClr val="bg1"/>
                                        </a:solidFill>
                                        <a:latin typeface="Cambria Math" panose="02040503050406030204" pitchFamily="18" charset="0"/>
                                        <a:ea typeface="Cambria Math" panose="02040503050406030204" pitchFamily="18" charset="0"/>
                                      </a:rPr>
                                      <m:t>2</m:t>
                                    </m:r>
                                  </m:sub>
                                </m:sSub>
                              </m:num>
                              <m:den>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𝑅</m:t>
                                    </m:r>
                                  </m:e>
                                  <m:sub>
                                    <m:r>
                                      <a:rPr lang="en-US" b="0" i="1" smtClean="0">
                                        <a:solidFill>
                                          <a:schemeClr val="bg1"/>
                                        </a:solidFill>
                                        <a:latin typeface="Cambria Math" panose="02040503050406030204" pitchFamily="18" charset="0"/>
                                        <a:ea typeface="Cambria Math" panose="02040503050406030204" pitchFamily="18" charset="0"/>
                                      </a:rPr>
                                      <m:t>1</m:t>
                                    </m:r>
                                  </m:sub>
                                </m:sSub>
                              </m:den>
                            </m:f>
                          </m:e>
                        </m:box>
                      </m:e>
                    </m:d>
                    <m:r>
                      <a:rPr lang="en-US" b="0" i="1" smtClean="0">
                        <a:solidFill>
                          <a:schemeClr val="bg1"/>
                        </a:solidFill>
                        <a:latin typeface="Cambria Math" panose="02040503050406030204" pitchFamily="18" charset="0"/>
                        <a:ea typeface="Cambria Math" panose="02040503050406030204" pitchFamily="18" charset="0"/>
                      </a:rPr>
                      <m:t>∙</m:t>
                    </m:r>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b="0" i="1" smtClean="0">
                                <a:solidFill>
                                  <a:schemeClr val="bg1"/>
                                </a:solidFill>
                                <a:latin typeface="Cambria Math" panose="02040503050406030204" pitchFamily="18" charset="0"/>
                                <a:ea typeface="Cambria Math" panose="02040503050406030204" pitchFamily="18" charset="0"/>
                              </a:rPr>
                            </m:ctrlPr>
                          </m:fPr>
                          <m:num>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2</m:t>
                                </m:r>
                              </m:e>
                              <m:sup>
                                <m:r>
                                  <a:rPr lang="en-US" b="0" i="1" smtClean="0">
                                    <a:solidFill>
                                      <a:schemeClr val="bg1"/>
                                    </a:solidFill>
                                    <a:latin typeface="Cambria Math" panose="02040503050406030204" pitchFamily="18" charset="0"/>
                                    <a:ea typeface="Cambria Math" panose="02040503050406030204" pitchFamily="18" charset="0"/>
                                  </a:rPr>
                                  <m:t>14</m:t>
                                </m:r>
                              </m:sup>
                            </m:sSup>
                          </m:num>
                          <m:den>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𝑉</m:t>
                                </m:r>
                              </m:e>
                              <m:sub>
                                <m:r>
                                  <a:rPr lang="en-US" b="0" i="1" smtClean="0">
                                    <a:solidFill>
                                      <a:schemeClr val="bg1"/>
                                    </a:solidFill>
                                    <a:latin typeface="Cambria Math" panose="02040503050406030204" pitchFamily="18" charset="0"/>
                                    <a:ea typeface="Cambria Math" panose="02040503050406030204" pitchFamily="18" charset="0"/>
                                  </a:rPr>
                                  <m:t>𝐹𝑆𝑅</m:t>
                                </m:r>
                              </m:sub>
                            </m:sSub>
                          </m:den>
                        </m:f>
                      </m:e>
                    </m:box>
                  </m:oMath>
                </a14:m>
                <a:r>
                  <a:rPr lang="de-CH" dirty="0">
                    <a:latin typeface="Cambria Math" panose="02040503050406030204" pitchFamily="18" charset="0"/>
                    <a:ea typeface="Cambria Math" panose="02040503050406030204" pitchFamily="18" charset="0"/>
                  </a:rPr>
                  <a:t> </a:t>
                </a:r>
              </a:p>
            </p:txBody>
          </p:sp>
        </mc:Choice>
        <mc:Fallback xmlns="">
          <p:sp>
            <p:nvSpPr>
              <p:cNvPr id="202" name="TextBox 216">
                <a:extLst>
                  <a:ext uri="{FF2B5EF4-FFF2-40B4-BE49-F238E27FC236}">
                    <a16:creationId xmlns:a16="http://schemas.microsoft.com/office/drawing/2014/main" id="{5028DD73-2BAE-B266-19FC-6F65DDAF774C}"/>
                  </a:ext>
                </a:extLst>
              </p:cNvPr>
              <p:cNvSpPr txBox="1">
                <a:spLocks noRot="1" noChangeAspect="1" noMove="1" noResize="1" noEditPoints="1" noAdjustHandles="1" noChangeArrowheads="1" noChangeShapeType="1" noTextEdit="1"/>
              </p:cNvSpPr>
              <p:nvPr/>
            </p:nvSpPr>
            <p:spPr>
              <a:xfrm>
                <a:off x="162333" y="4770772"/>
                <a:ext cx="12128586" cy="575157"/>
              </a:xfrm>
              <a:prstGeom prst="rect">
                <a:avLst/>
              </a:prstGeom>
              <a:blipFill>
                <a:blip r:embed="rId4"/>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203" name="TextBox 219">
                <a:extLst>
                  <a:ext uri="{FF2B5EF4-FFF2-40B4-BE49-F238E27FC236}">
                    <a16:creationId xmlns:a16="http://schemas.microsoft.com/office/drawing/2014/main" id="{979E49FE-BBEA-3D7B-A246-552E89F52C3E}"/>
                  </a:ext>
                </a:extLst>
              </p:cNvPr>
              <p:cNvSpPr txBox="1"/>
              <p:nvPr/>
            </p:nvSpPr>
            <p:spPr>
              <a:xfrm>
                <a:off x="186816" y="5668259"/>
                <a:ext cx="11243184" cy="595741"/>
              </a:xfrm>
              <a:prstGeom prst="rect">
                <a:avLst/>
              </a:prstGeom>
              <a:noFill/>
            </p:spPr>
            <p:txBody>
              <a:bodyPr wrap="square" lIns="0" tIns="0" rIns="0" bIns="0" rtlCol="0">
                <a:spAutoFit/>
              </a:bodyPr>
              <a:lstStyle/>
              <a:p>
                <a14:m>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𝐺𝑎𝑖𝑛</m:t>
                    </m:r>
                    <m:r>
                      <a:rPr lang="en-US" b="0" i="1" smtClean="0">
                        <a:solidFill>
                          <a:schemeClr val="bg1"/>
                        </a:solidFill>
                        <a:latin typeface="Cambria Math" panose="02040503050406030204" pitchFamily="18" charset="0"/>
                        <a:ea typeface="Cambria Math" panose="02040503050406030204" pitchFamily="18" charset="0"/>
                      </a:rPr>
                      <m:t> </m:t>
                    </m:r>
                    <m:d>
                      <m:dPr>
                        <m:ctrlPr>
                          <a:rPr lang="en-US" b="0" i="1" smtClean="0">
                            <a:solidFill>
                              <a:schemeClr val="bg1"/>
                            </a:solidFill>
                            <a:latin typeface="Cambria Math" panose="02040503050406030204" pitchFamily="18" charset="0"/>
                            <a:ea typeface="Cambria Math" panose="02040503050406030204" pitchFamily="18" charset="0"/>
                          </a:rPr>
                        </m:ctrlPr>
                      </m:dPr>
                      <m:e>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b="0" i="1" smtClean="0">
                                    <a:solidFill>
                                      <a:schemeClr val="bg1"/>
                                    </a:solidFill>
                                    <a:latin typeface="Cambria Math" panose="02040503050406030204" pitchFamily="18" charset="0"/>
                                    <a:ea typeface="Cambria Math" panose="02040503050406030204" pitchFamily="18" charset="0"/>
                                  </a:rPr>
                                </m:ctrlPr>
                              </m:fPr>
                              <m:num>
                                <m:r>
                                  <a:rPr lang="en-US" b="0" i="1" smtClean="0">
                                    <a:solidFill>
                                      <a:schemeClr val="bg1"/>
                                    </a:solidFill>
                                    <a:latin typeface="Cambria Math" panose="02040503050406030204" pitchFamily="18" charset="0"/>
                                    <a:ea typeface="Cambria Math" panose="02040503050406030204" pitchFamily="18" charset="0"/>
                                  </a:rPr>
                                  <m:t>𝐴𝐷𝑈</m:t>
                                </m:r>
                              </m:num>
                              <m:den>
                                <m:r>
                                  <a:rPr lang="en-US" b="0" i="1" smtClean="0">
                                    <a:solidFill>
                                      <a:schemeClr val="bg1"/>
                                    </a:solidFill>
                                    <a:latin typeface="Cambria Math" panose="02040503050406030204" pitchFamily="18" charset="0"/>
                                    <a:ea typeface="Cambria Math" panose="02040503050406030204" pitchFamily="18" charset="0"/>
                                  </a:rPr>
                                  <m:t>𝑘𝑒𝑉</m:t>
                                </m:r>
                              </m:den>
                            </m:f>
                          </m:e>
                        </m:box>
                      </m:e>
                    </m:d>
                    <m:r>
                      <a:rPr lang="en-US" b="0" i="1" smtClean="0">
                        <a:solidFill>
                          <a:schemeClr val="bg1"/>
                        </a:solidFill>
                        <a:latin typeface="Cambria Math" panose="02040503050406030204" pitchFamily="18" charset="0"/>
                        <a:ea typeface="Cambria Math" panose="02040503050406030204" pitchFamily="18" charset="0"/>
                      </a:rPr>
                      <m:t>=</m:t>
                    </m:r>
                    <m:d>
                      <m:dPr>
                        <m:begChr m:val="|"/>
                        <m:endChr m:val="|"/>
                        <m:ctrlPr>
                          <a:rPr lang="en-US" b="0" i="1" smtClean="0">
                            <a:solidFill>
                              <a:schemeClr val="bg1"/>
                            </a:solidFill>
                            <a:latin typeface="Cambria Math" panose="02040503050406030204" pitchFamily="18" charset="0"/>
                            <a:ea typeface="Cambria Math" panose="02040503050406030204" pitchFamily="18" charset="0"/>
                          </a:rPr>
                        </m:ctrlPr>
                      </m:dPr>
                      <m:e>
                        <m:f>
                          <m:fPr>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𝑂𝑈𝑇</m:t>
                            </m:r>
                          </m:num>
                          <m:den>
                            <m:r>
                              <a:rPr lang="en-US" i="1">
                                <a:solidFill>
                                  <a:schemeClr val="bg1"/>
                                </a:solidFill>
                                <a:latin typeface="Cambria Math" panose="02040503050406030204" pitchFamily="18" charset="0"/>
                                <a:ea typeface="Cambria Math" panose="02040503050406030204" pitchFamily="18" charset="0"/>
                              </a:rPr>
                              <m:t>𝜕</m:t>
                            </m:r>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𝐸</m:t>
                                </m:r>
                              </m:e>
                              <m:sub>
                                <m:r>
                                  <a:rPr lang="en-US" i="1">
                                    <a:solidFill>
                                      <a:schemeClr val="bg1"/>
                                    </a:solidFill>
                                    <a:latin typeface="Cambria Math" panose="02040503050406030204" pitchFamily="18" charset="0"/>
                                    <a:ea typeface="Cambria Math" panose="02040503050406030204" pitchFamily="18" charset="0"/>
                                  </a:rPr>
                                  <m:t>𝑝h</m:t>
                                </m:r>
                              </m:sub>
                            </m:sSub>
                          </m:den>
                        </m:f>
                      </m:e>
                    </m:d>
                    <m:r>
                      <a:rPr lang="en-US" b="0" i="1" smtClean="0">
                        <a:solidFill>
                          <a:schemeClr val="bg1"/>
                        </a:solidFill>
                        <a:latin typeface="Cambria Math" panose="02040503050406030204" pitchFamily="18" charset="0"/>
                        <a:ea typeface="Cambria Math" panose="02040503050406030204" pitchFamily="18" charset="0"/>
                      </a:rPr>
                      <m:t>= </m:t>
                    </m:r>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b="0" i="1" smtClean="0">
                                <a:solidFill>
                                  <a:schemeClr val="bg1"/>
                                </a:solidFill>
                                <a:latin typeface="Cambria Math" panose="02040503050406030204" pitchFamily="18" charset="0"/>
                                <a:ea typeface="Cambria Math" panose="02040503050406030204" pitchFamily="18" charset="0"/>
                              </a:rPr>
                            </m:ctrlPr>
                          </m:fPr>
                          <m:num>
                            <m:r>
                              <a:rPr lang="en-US" b="0" i="1" smtClean="0">
                                <a:solidFill>
                                  <a:schemeClr val="bg1"/>
                                </a:solidFill>
                                <a:latin typeface="Cambria Math" panose="02040503050406030204" pitchFamily="18" charset="0"/>
                                <a:ea typeface="Cambria Math" panose="02040503050406030204" pitchFamily="18" charset="0"/>
                              </a:rPr>
                              <m:t>𝑞</m:t>
                            </m:r>
                          </m:num>
                          <m:den>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𝜀</m:t>
                                </m:r>
                                <m:r>
                                  <a:rPr lang="en-US" b="0" i="1" smtClean="0">
                                    <a:solidFill>
                                      <a:schemeClr val="bg1"/>
                                    </a:solidFill>
                                    <a:latin typeface="Cambria Math" panose="02040503050406030204" pitchFamily="18" charset="0"/>
                                    <a:ea typeface="Cambria Math" panose="02040503050406030204" pitchFamily="18" charset="0"/>
                                  </a:rPr>
                                  <m:t> ∙ </m:t>
                                </m:r>
                                <m:r>
                                  <a:rPr lang="en-US" b="0" i="1" smtClean="0">
                                    <a:solidFill>
                                      <a:schemeClr val="bg1"/>
                                    </a:solidFill>
                                    <a:latin typeface="Cambria Math" panose="02040503050406030204" pitchFamily="18" charset="0"/>
                                    <a:ea typeface="Cambria Math" panose="02040503050406030204" pitchFamily="18" charset="0"/>
                                  </a:rPr>
                                  <m:t>𝐶</m:t>
                                </m:r>
                              </m:e>
                              <m:sub>
                                <m:r>
                                  <a:rPr lang="en-US" b="0" i="1" smtClean="0">
                                    <a:solidFill>
                                      <a:schemeClr val="bg1"/>
                                    </a:solidFill>
                                    <a:latin typeface="Cambria Math" panose="02040503050406030204" pitchFamily="18" charset="0"/>
                                    <a:ea typeface="Cambria Math" panose="02040503050406030204" pitchFamily="18" charset="0"/>
                                  </a:rPr>
                                  <m:t>𝑓</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𝑝𝑟𝑒</m:t>
                                </m:r>
                              </m:sub>
                            </m:sSub>
                            <m:r>
                              <a:rPr lang="en-US" i="1">
                                <a:solidFill>
                                  <a:srgbClr val="FF0000"/>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 </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𝐶</m:t>
                                </m:r>
                              </m:e>
                              <m:sub>
                                <m:r>
                                  <a:rPr lang="en-US" i="1">
                                    <a:solidFill>
                                      <a:srgbClr val="FF0000"/>
                                    </a:solidFill>
                                    <a:latin typeface="Cambria Math" panose="02040503050406030204" pitchFamily="18" charset="0"/>
                                    <a:ea typeface="Cambria Math" panose="02040503050406030204" pitchFamily="18" charset="0"/>
                                  </a:rPr>
                                  <m:t>𝑝𝑎𝑟</m:t>
                                </m:r>
                                <m:r>
                                  <a:rPr lang="en-US" i="1">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𝑝𝑟𝑒</m:t>
                                </m:r>
                              </m:sub>
                            </m:sSub>
                          </m:den>
                        </m:f>
                      </m:e>
                    </m:box>
                    <m:r>
                      <a:rPr lang="en-US" b="0" i="1" smtClean="0">
                        <a:solidFill>
                          <a:schemeClr val="bg1"/>
                        </a:solidFill>
                        <a:latin typeface="Cambria Math" panose="02040503050406030204" pitchFamily="18" charset="0"/>
                        <a:ea typeface="Cambria Math" panose="02040503050406030204" pitchFamily="18" charset="0"/>
                      </a:rPr>
                      <m:t>∙</m:t>
                    </m:r>
                    <m:box>
                      <m:boxPr>
                        <m:ctrlPr>
                          <a:rPr lang="en-US" i="1">
                            <a:solidFill>
                              <a:schemeClr val="bg1"/>
                            </a:solidFill>
                            <a:latin typeface="Cambria Math" panose="02040503050406030204" pitchFamily="18" charset="0"/>
                            <a:ea typeface="Cambria Math" panose="02040503050406030204" pitchFamily="18" charset="0"/>
                          </a:rPr>
                        </m:ctrlPr>
                      </m:boxPr>
                      <m:e>
                        <m:argPr>
                          <m:argSz m:val="-1"/>
                        </m:argPr>
                        <m:f>
                          <m:fPr>
                            <m:ctrlPr>
                              <a:rPr lang="en-US" i="1">
                                <a:solidFill>
                                  <a:schemeClr val="bg1"/>
                                </a:solidFill>
                                <a:latin typeface="Cambria Math" panose="02040503050406030204" pitchFamily="18" charset="0"/>
                                <a:ea typeface="Cambria Math" panose="02040503050406030204" pitchFamily="18" charset="0"/>
                              </a:rPr>
                            </m:ctrlPr>
                          </m:fPr>
                          <m:num>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𝐶</m:t>
                                </m:r>
                              </m:e>
                              <m:sub>
                                <m:r>
                                  <a:rPr lang="en-US" i="1">
                                    <a:solidFill>
                                      <a:schemeClr val="bg1"/>
                                    </a:solidFill>
                                    <a:latin typeface="Cambria Math" panose="02040503050406030204" pitchFamily="18" charset="0"/>
                                    <a:ea typeface="Cambria Math" panose="02040503050406030204" pitchFamily="18" charset="0"/>
                                  </a:rPr>
                                  <m:t>𝑐</m:t>
                                </m:r>
                              </m:sub>
                            </m:sSub>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𝐶</m:t>
                                </m:r>
                              </m:e>
                              <m:sub>
                                <m:r>
                                  <a:rPr lang="en-US" i="1">
                                    <a:solidFill>
                                      <a:schemeClr val="bg1"/>
                                    </a:solidFill>
                                    <a:latin typeface="Cambria Math" panose="02040503050406030204" pitchFamily="18" charset="0"/>
                                    <a:ea typeface="Cambria Math" panose="02040503050406030204" pitchFamily="18" charset="0"/>
                                  </a:rPr>
                                  <m:t>𝑓</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𝑐𝑑𝑠</m:t>
                                </m:r>
                              </m:sub>
                            </m:sSub>
                          </m:den>
                        </m:f>
                      </m:e>
                    </m:box>
                    <m:r>
                      <a:rPr lang="en-US" b="0" i="1" smtClean="0">
                        <a:solidFill>
                          <a:schemeClr val="bg1"/>
                        </a:solidFill>
                        <a:latin typeface="Cambria Math" panose="02040503050406030204" pitchFamily="18" charset="0"/>
                        <a:ea typeface="Cambria Math" panose="02040503050406030204" pitchFamily="18" charset="0"/>
                      </a:rPr>
                      <m:t> ∙</m:t>
                    </m:r>
                    <m:f>
                      <m:fPr>
                        <m:ctrlPr>
                          <a:rPr lang="en-US" i="1">
                            <a:solidFill>
                              <a:schemeClr val="bg1"/>
                            </a:solidFill>
                            <a:latin typeface="Cambria Math" panose="02040503050406030204" pitchFamily="18" charset="0"/>
                            <a:ea typeface="Cambria Math" panose="02040503050406030204" pitchFamily="18" charset="0"/>
                          </a:rPr>
                        </m:ctrlPr>
                      </m:fPr>
                      <m:num>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𝐶</m:t>
                            </m:r>
                          </m:e>
                          <m:sub>
                            <m:r>
                              <a:rPr lang="en-US" i="1">
                                <a:solidFill>
                                  <a:schemeClr val="bg1"/>
                                </a:solidFill>
                                <a:latin typeface="Cambria Math" panose="02040503050406030204" pitchFamily="18" charset="0"/>
                                <a:ea typeface="Cambria Math" panose="02040503050406030204" pitchFamily="18" charset="0"/>
                              </a:rPr>
                              <m:t>𝑚𝑒𝑚</m:t>
                            </m:r>
                          </m:sub>
                        </m:sSub>
                        <m:r>
                          <a:rPr lang="en-US" i="1">
                            <a:solidFill>
                              <a:srgbClr val="FF0000"/>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 </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𝐶</m:t>
                            </m:r>
                          </m:e>
                          <m:sub>
                            <m:r>
                              <a:rPr lang="en-US" i="1">
                                <a:solidFill>
                                  <a:srgbClr val="FF0000"/>
                                </a:solidFill>
                                <a:latin typeface="Cambria Math" panose="02040503050406030204" pitchFamily="18" charset="0"/>
                                <a:ea typeface="Cambria Math" panose="02040503050406030204" pitchFamily="18" charset="0"/>
                              </a:rPr>
                              <m:t>𝑝𝑎𝑟</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𝑚𝑒𝑚</m:t>
                            </m:r>
                          </m:sub>
                        </m:sSub>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𝐶</m:t>
                            </m:r>
                          </m:e>
                          <m:sub>
                            <m:r>
                              <a:rPr lang="en-US" i="1">
                                <a:solidFill>
                                  <a:schemeClr val="bg1"/>
                                </a:solidFill>
                                <a:latin typeface="Cambria Math" panose="02040503050406030204" pitchFamily="18" charset="0"/>
                                <a:ea typeface="Cambria Math" panose="02040503050406030204" pitchFamily="18" charset="0"/>
                              </a:rPr>
                              <m:t>𝑓</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𝑝𝑥𝑏</m:t>
                            </m:r>
                          </m:sub>
                        </m:sSub>
                      </m:den>
                    </m:f>
                    <m:r>
                      <a:rPr lang="en-US" b="0" i="1" smtClean="0">
                        <a:solidFill>
                          <a:schemeClr val="bg1"/>
                        </a:solidFill>
                        <a:latin typeface="Cambria Math" panose="02040503050406030204" pitchFamily="18" charset="0"/>
                        <a:ea typeface="Cambria Math" panose="02040503050406030204" pitchFamily="18" charset="0"/>
                      </a:rPr>
                      <m:t>∙ </m:t>
                    </m:r>
                    <m:f>
                      <m:fPr>
                        <m:ctrlPr>
                          <a:rPr lang="en-US" i="1">
                            <a:solidFill>
                              <a:schemeClr val="bg1"/>
                            </a:solidFill>
                            <a:latin typeface="Cambria Math" panose="02040503050406030204" pitchFamily="18" charset="0"/>
                            <a:ea typeface="Cambria Math" panose="02040503050406030204" pitchFamily="18" charset="0"/>
                          </a:rPr>
                        </m:ctrlPr>
                      </m:fPr>
                      <m:num>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𝑅</m:t>
                            </m:r>
                          </m:e>
                          <m:sub>
                            <m:r>
                              <a:rPr lang="en-US" i="1">
                                <a:solidFill>
                                  <a:schemeClr val="bg1"/>
                                </a:solidFill>
                                <a:latin typeface="Cambria Math" panose="02040503050406030204" pitchFamily="18" charset="0"/>
                                <a:ea typeface="Cambria Math" panose="02040503050406030204" pitchFamily="18" charset="0"/>
                              </a:rPr>
                              <m:t>2</m:t>
                            </m:r>
                          </m:sub>
                        </m:sSub>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𝑅</m:t>
                            </m:r>
                          </m:e>
                          <m:sub>
                            <m:r>
                              <a:rPr lang="en-US" i="1">
                                <a:solidFill>
                                  <a:schemeClr val="bg1"/>
                                </a:solidFill>
                                <a:latin typeface="Cambria Math" panose="02040503050406030204" pitchFamily="18" charset="0"/>
                                <a:ea typeface="Cambria Math" panose="02040503050406030204" pitchFamily="18" charset="0"/>
                              </a:rPr>
                              <m:t>1</m:t>
                            </m:r>
                          </m:sub>
                        </m:sSub>
                      </m:den>
                    </m:f>
                    <m:r>
                      <a:rPr lang="en-US" b="0" i="1" smtClean="0">
                        <a:solidFill>
                          <a:schemeClr val="bg1"/>
                        </a:solidFill>
                        <a:latin typeface="Cambria Math" panose="02040503050406030204" pitchFamily="18" charset="0"/>
                        <a:ea typeface="Cambria Math" panose="02040503050406030204" pitchFamily="18" charset="0"/>
                      </a:rPr>
                      <m:t>∙</m:t>
                    </m:r>
                    <m:box>
                      <m:boxPr>
                        <m:ctrlPr>
                          <a:rPr lang="en-US" b="0" i="1" smtClean="0">
                            <a:solidFill>
                              <a:schemeClr val="bg1"/>
                            </a:solidFill>
                            <a:latin typeface="Cambria Math" panose="02040503050406030204" pitchFamily="18" charset="0"/>
                            <a:ea typeface="Cambria Math" panose="02040503050406030204" pitchFamily="18" charset="0"/>
                          </a:rPr>
                        </m:ctrlPr>
                      </m:boxPr>
                      <m:e>
                        <m:argPr>
                          <m:argSz m:val="-1"/>
                        </m:argPr>
                        <m:f>
                          <m:fPr>
                            <m:ctrlPr>
                              <a:rPr lang="en-US" b="0" i="1" smtClean="0">
                                <a:solidFill>
                                  <a:schemeClr val="bg1"/>
                                </a:solidFill>
                                <a:latin typeface="Cambria Math" panose="02040503050406030204" pitchFamily="18" charset="0"/>
                                <a:ea typeface="Cambria Math" panose="02040503050406030204" pitchFamily="18" charset="0"/>
                              </a:rPr>
                            </m:ctrlPr>
                          </m:fPr>
                          <m:num>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2</m:t>
                                </m:r>
                              </m:e>
                              <m:sup>
                                <m:r>
                                  <a:rPr lang="en-US" b="0" i="1" smtClean="0">
                                    <a:solidFill>
                                      <a:schemeClr val="bg1"/>
                                    </a:solidFill>
                                    <a:latin typeface="Cambria Math" panose="02040503050406030204" pitchFamily="18" charset="0"/>
                                    <a:ea typeface="Cambria Math" panose="02040503050406030204" pitchFamily="18" charset="0"/>
                                  </a:rPr>
                                  <m:t>14</m:t>
                                </m:r>
                              </m:sup>
                            </m:sSup>
                          </m:num>
                          <m:den>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𝑉</m:t>
                                </m:r>
                              </m:e>
                              <m:sub>
                                <m:r>
                                  <a:rPr lang="en-US" b="0" i="1" smtClean="0">
                                    <a:solidFill>
                                      <a:schemeClr val="bg1"/>
                                    </a:solidFill>
                                    <a:latin typeface="Cambria Math" panose="02040503050406030204" pitchFamily="18" charset="0"/>
                                    <a:ea typeface="Cambria Math" panose="02040503050406030204" pitchFamily="18" charset="0"/>
                                  </a:rPr>
                                  <m:t>𝐹𝑆𝑅</m:t>
                                </m:r>
                              </m:sub>
                            </m:sSub>
                          </m:den>
                        </m:f>
                      </m:e>
                    </m:box>
                  </m:oMath>
                </a14:m>
                <a:r>
                  <a:rPr lang="de-CH" dirty="0">
                    <a:latin typeface="Cambria Math" panose="02040503050406030204" pitchFamily="18" charset="0"/>
                    <a:ea typeface="Cambria Math" panose="02040503050406030204" pitchFamily="18" charset="0"/>
                  </a:rPr>
                  <a:t> </a:t>
                </a:r>
              </a:p>
            </p:txBody>
          </p:sp>
        </mc:Choice>
        <mc:Fallback xmlns="">
          <p:sp>
            <p:nvSpPr>
              <p:cNvPr id="203" name="TextBox 219">
                <a:extLst>
                  <a:ext uri="{FF2B5EF4-FFF2-40B4-BE49-F238E27FC236}">
                    <a16:creationId xmlns:a16="http://schemas.microsoft.com/office/drawing/2014/main" id="{979E49FE-BBEA-3D7B-A246-552E89F52C3E}"/>
                  </a:ext>
                </a:extLst>
              </p:cNvPr>
              <p:cNvSpPr txBox="1">
                <a:spLocks noRot="1" noChangeAspect="1" noMove="1" noResize="1" noEditPoints="1" noAdjustHandles="1" noChangeArrowheads="1" noChangeShapeType="1" noTextEdit="1"/>
              </p:cNvSpPr>
              <p:nvPr/>
            </p:nvSpPr>
            <p:spPr>
              <a:xfrm>
                <a:off x="186816" y="5668259"/>
                <a:ext cx="11243184" cy="595741"/>
              </a:xfrm>
              <a:prstGeom prst="rect">
                <a:avLst/>
              </a:prstGeom>
              <a:blipFill>
                <a:blip r:embed="rId5"/>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204" name="TextBox 262">
                <a:extLst>
                  <a:ext uri="{FF2B5EF4-FFF2-40B4-BE49-F238E27FC236}">
                    <a16:creationId xmlns:a16="http://schemas.microsoft.com/office/drawing/2014/main" id="{F60F0BF0-9D6B-9CC0-9AF5-038BFE6DF801}"/>
                  </a:ext>
                </a:extLst>
              </p:cNvPr>
              <p:cNvSpPr txBox="1"/>
              <p:nvPr/>
            </p:nvSpPr>
            <p:spPr>
              <a:xfrm>
                <a:off x="8332267" y="5795551"/>
                <a:ext cx="2146485" cy="290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lumMod val="60000"/>
                              <a:lumOff val="40000"/>
                            </a:schemeClr>
                          </a:solidFill>
                          <a:latin typeface="Cambria Math" panose="02040503050406030204" pitchFamily="18" charset="0"/>
                        </a:rPr>
                        <m:t>=16.3 </m:t>
                      </m:r>
                      <m:box>
                        <m:boxPr>
                          <m:ctrlPr>
                            <a:rPr lang="en-US" b="0" i="1" smtClean="0">
                              <a:solidFill>
                                <a:schemeClr val="accent5">
                                  <a:lumMod val="60000"/>
                                  <a:lumOff val="40000"/>
                                </a:schemeClr>
                              </a:solidFill>
                              <a:latin typeface="Cambria Math" panose="02040503050406030204" pitchFamily="18" charset="0"/>
                            </a:rPr>
                          </m:ctrlPr>
                        </m:boxPr>
                        <m:e>
                          <m:argPr>
                            <m:argSz m:val="-1"/>
                          </m:argPr>
                          <m:f>
                            <m:fPr>
                              <m:ctrlPr>
                                <a:rPr lang="en-US" b="0" i="1" smtClean="0">
                                  <a:solidFill>
                                    <a:schemeClr val="accent5">
                                      <a:lumMod val="60000"/>
                                      <a:lumOff val="40000"/>
                                    </a:schemeClr>
                                  </a:solidFill>
                                  <a:latin typeface="Cambria Math" panose="02040503050406030204" pitchFamily="18" charset="0"/>
                                </a:rPr>
                              </m:ctrlPr>
                            </m:fPr>
                            <m:num>
                              <m:r>
                                <a:rPr lang="en-US" b="0" i="1" smtClean="0">
                                  <a:solidFill>
                                    <a:schemeClr val="accent5">
                                      <a:lumMod val="60000"/>
                                      <a:lumOff val="40000"/>
                                    </a:schemeClr>
                                  </a:solidFill>
                                  <a:latin typeface="Cambria Math" panose="02040503050406030204" pitchFamily="18" charset="0"/>
                                </a:rPr>
                                <m:t>𝐴𝐷𝑈</m:t>
                              </m:r>
                            </m:num>
                            <m:den>
                              <m:r>
                                <a:rPr lang="en-US" b="0" i="1" smtClean="0">
                                  <a:solidFill>
                                    <a:schemeClr val="accent5">
                                      <a:lumMod val="60000"/>
                                      <a:lumOff val="40000"/>
                                    </a:schemeClr>
                                  </a:solidFill>
                                  <a:latin typeface="Cambria Math" panose="02040503050406030204" pitchFamily="18" charset="0"/>
                                </a:rPr>
                                <m:t>𝑘𝑒𝑉</m:t>
                              </m:r>
                            </m:den>
                          </m:f>
                        </m:e>
                      </m:box>
                      <m:r>
                        <a:rPr lang="en-US" b="0" i="1" smtClean="0">
                          <a:solidFill>
                            <a:schemeClr val="accent5">
                              <a:lumMod val="60000"/>
                              <a:lumOff val="40000"/>
                            </a:schemeClr>
                          </a:solidFill>
                          <a:latin typeface="Cambria Math" panose="02040503050406030204" pitchFamily="18" charset="0"/>
                        </a:rPr>
                        <m:t> (</m:t>
                      </m:r>
                      <m:r>
                        <a:rPr lang="en-US" b="0" i="1" smtClean="0">
                          <a:solidFill>
                            <a:schemeClr val="accent5">
                              <a:lumMod val="60000"/>
                              <a:lumOff val="40000"/>
                            </a:schemeClr>
                          </a:solidFill>
                          <a:latin typeface="Cambria Math" panose="02040503050406030204" pitchFamily="18" charset="0"/>
                        </a:rPr>
                        <m:t>𝑤𝑟𝑡</m:t>
                      </m:r>
                      <m:r>
                        <a:rPr lang="en-US" b="0" i="1" smtClean="0">
                          <a:solidFill>
                            <a:schemeClr val="accent5">
                              <a:lumMod val="60000"/>
                              <a:lumOff val="40000"/>
                            </a:schemeClr>
                          </a:solidFill>
                          <a:latin typeface="Cambria Math" panose="02040503050406030204" pitchFamily="18" charset="0"/>
                        </a:rPr>
                        <m:t> 27.3</m:t>
                      </m:r>
                      <m:r>
                        <a:rPr lang="en-US" b="0" i="1" smtClean="0">
                          <a:solidFill>
                            <a:schemeClr val="accent5">
                              <a:lumMod val="60000"/>
                              <a:lumOff val="40000"/>
                            </a:schemeClr>
                          </a:solidFill>
                          <a:latin typeface="Cambria Math" panose="02040503050406030204" pitchFamily="18" charset="0"/>
                        </a:rPr>
                        <m:t>‼</m:t>
                      </m:r>
                      <m:r>
                        <a:rPr lang="en-US" b="0" i="1" smtClean="0">
                          <a:solidFill>
                            <a:schemeClr val="accent5">
                              <a:lumMod val="60000"/>
                              <a:lumOff val="40000"/>
                            </a:schemeClr>
                          </a:solidFill>
                          <a:latin typeface="Cambria Math" panose="02040503050406030204" pitchFamily="18" charset="0"/>
                        </a:rPr>
                        <m:t>) </m:t>
                      </m:r>
                    </m:oMath>
                  </m:oMathPara>
                </a14:m>
                <a:endParaRPr lang="de-CH" dirty="0">
                  <a:solidFill>
                    <a:schemeClr val="accent5">
                      <a:lumMod val="60000"/>
                      <a:lumOff val="40000"/>
                    </a:schemeClr>
                  </a:solidFill>
                </a:endParaRPr>
              </a:p>
            </p:txBody>
          </p:sp>
        </mc:Choice>
        <mc:Fallback xmlns="">
          <p:sp>
            <p:nvSpPr>
              <p:cNvPr id="204" name="TextBox 262">
                <a:extLst>
                  <a:ext uri="{FF2B5EF4-FFF2-40B4-BE49-F238E27FC236}">
                    <a16:creationId xmlns:a16="http://schemas.microsoft.com/office/drawing/2014/main" id="{F60F0BF0-9D6B-9CC0-9AF5-038BFE6DF801}"/>
                  </a:ext>
                </a:extLst>
              </p:cNvPr>
              <p:cNvSpPr txBox="1">
                <a:spLocks noRot="1" noChangeAspect="1" noMove="1" noResize="1" noEditPoints="1" noAdjustHandles="1" noChangeArrowheads="1" noChangeShapeType="1" noTextEdit="1"/>
              </p:cNvSpPr>
              <p:nvPr/>
            </p:nvSpPr>
            <p:spPr>
              <a:xfrm>
                <a:off x="8332267" y="5795551"/>
                <a:ext cx="2146485" cy="290272"/>
              </a:xfrm>
              <a:prstGeom prst="rect">
                <a:avLst/>
              </a:prstGeom>
              <a:blipFill>
                <a:blip r:embed="rId6"/>
                <a:stretch>
                  <a:fillRect l="-2841" r="-30398" b="-63830"/>
                </a:stretch>
              </a:blipFill>
            </p:spPr>
            <p:txBody>
              <a:bodyPr/>
              <a:lstStyle/>
              <a:p>
                <a:r>
                  <a:rPr lang="it-CH">
                    <a:noFill/>
                  </a:rPr>
                  <a:t> </a:t>
                </a:r>
              </a:p>
            </p:txBody>
          </p:sp>
        </mc:Fallback>
      </mc:AlternateContent>
      <p:sp>
        <p:nvSpPr>
          <p:cNvPr id="205" name="Slide Number Placeholder 3">
            <a:extLst>
              <a:ext uri="{FF2B5EF4-FFF2-40B4-BE49-F238E27FC236}">
                <a16:creationId xmlns:a16="http://schemas.microsoft.com/office/drawing/2014/main" id="{4A556BFC-C37B-2A99-46D5-DC048EFE26D7}"/>
              </a:ext>
            </a:extLst>
          </p:cNvPr>
          <p:cNvSpPr txBox="1">
            <a:spLocks/>
          </p:cNvSpPr>
          <p:nvPr/>
        </p:nvSpPr>
        <p:spPr>
          <a:xfrm>
            <a:off x="11310824" y="6626792"/>
            <a:ext cx="575742" cy="196850"/>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lgn="r">
              <a:defRPr/>
            </a:pPr>
            <a:r>
              <a:rPr lang="de-DE">
                <a:solidFill>
                  <a:prstClr val="white"/>
                </a:solidFill>
                <a:latin typeface="Calibri"/>
              </a:rPr>
              <a:t>Page </a:t>
            </a:r>
            <a:fld id="{EBC07571-3134-BB4B-B83F-1A9FE18D34F3}" type="slidenum">
              <a:rPr lang="de-DE">
                <a:solidFill>
                  <a:prstClr val="white"/>
                </a:solidFill>
                <a:latin typeface="Calibri"/>
              </a:rPr>
              <a:pPr algn="r">
                <a:defRPr/>
              </a:pPr>
              <a:t>63</a:t>
            </a:fld>
            <a:endParaRPr lang="de-DE" dirty="0">
              <a:solidFill>
                <a:prstClr val="white"/>
              </a:solidFill>
              <a:latin typeface="Calibri"/>
            </a:endParaRPr>
          </a:p>
        </p:txBody>
      </p:sp>
    </p:spTree>
    <p:extLst>
      <p:ext uri="{BB962C8B-B14F-4D97-AF65-F5344CB8AC3E}">
        <p14:creationId xmlns:p14="http://schemas.microsoft.com/office/powerpoint/2010/main" val="356172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fade">
                                      <p:cBhvr>
                                        <p:cTn id="1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3" grpId="0"/>
      <p:bldP spid="20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8473" y="3713726"/>
            <a:ext cx="10828800" cy="2502563"/>
          </a:xfrm>
          <a:custGeom>
            <a:avLst/>
            <a:gdLst>
              <a:gd name="connsiteX0" fmla="*/ 0 w 10828800"/>
              <a:gd name="connsiteY0" fmla="*/ 0 h 2502563"/>
              <a:gd name="connsiteX1" fmla="*/ 569937 w 10828800"/>
              <a:gd name="connsiteY1" fmla="*/ 0 h 2502563"/>
              <a:gd name="connsiteX2" fmla="*/ 923298 w 10828800"/>
              <a:gd name="connsiteY2" fmla="*/ 0 h 2502563"/>
              <a:gd name="connsiteX3" fmla="*/ 1168371 w 10828800"/>
              <a:gd name="connsiteY3" fmla="*/ 0 h 2502563"/>
              <a:gd name="connsiteX4" fmla="*/ 1738307 w 10828800"/>
              <a:gd name="connsiteY4" fmla="*/ 0 h 2502563"/>
              <a:gd name="connsiteX5" fmla="*/ 2524820 w 10828800"/>
              <a:gd name="connsiteY5" fmla="*/ 0 h 2502563"/>
              <a:gd name="connsiteX6" fmla="*/ 3094757 w 10828800"/>
              <a:gd name="connsiteY6" fmla="*/ 0 h 2502563"/>
              <a:gd name="connsiteX7" fmla="*/ 3448118 w 10828800"/>
              <a:gd name="connsiteY7" fmla="*/ 0 h 2502563"/>
              <a:gd name="connsiteX8" fmla="*/ 3801479 w 10828800"/>
              <a:gd name="connsiteY8" fmla="*/ 0 h 2502563"/>
              <a:gd name="connsiteX9" fmla="*/ 4046552 w 10828800"/>
              <a:gd name="connsiteY9" fmla="*/ 0 h 2502563"/>
              <a:gd name="connsiteX10" fmla="*/ 4833064 w 10828800"/>
              <a:gd name="connsiteY10" fmla="*/ 0 h 2502563"/>
              <a:gd name="connsiteX11" fmla="*/ 5186425 w 10828800"/>
              <a:gd name="connsiteY11" fmla="*/ 0 h 2502563"/>
              <a:gd name="connsiteX12" fmla="*/ 5539786 w 10828800"/>
              <a:gd name="connsiteY12" fmla="*/ 0 h 2502563"/>
              <a:gd name="connsiteX13" fmla="*/ 5784859 w 10828800"/>
              <a:gd name="connsiteY13" fmla="*/ 0 h 2502563"/>
              <a:gd name="connsiteX14" fmla="*/ 6138220 w 10828800"/>
              <a:gd name="connsiteY14" fmla="*/ 0 h 2502563"/>
              <a:gd name="connsiteX15" fmla="*/ 6599869 w 10828800"/>
              <a:gd name="connsiteY15" fmla="*/ 0 h 2502563"/>
              <a:gd name="connsiteX16" fmla="*/ 7278093 w 10828800"/>
              <a:gd name="connsiteY16" fmla="*/ 0 h 2502563"/>
              <a:gd name="connsiteX17" fmla="*/ 7956318 w 10828800"/>
              <a:gd name="connsiteY17" fmla="*/ 0 h 2502563"/>
              <a:gd name="connsiteX18" fmla="*/ 8742831 w 10828800"/>
              <a:gd name="connsiteY18" fmla="*/ 0 h 2502563"/>
              <a:gd name="connsiteX19" fmla="*/ 8987904 w 10828800"/>
              <a:gd name="connsiteY19" fmla="*/ 0 h 2502563"/>
              <a:gd name="connsiteX20" fmla="*/ 9449553 w 10828800"/>
              <a:gd name="connsiteY20" fmla="*/ 0 h 2502563"/>
              <a:gd name="connsiteX21" fmla="*/ 9802914 w 10828800"/>
              <a:gd name="connsiteY21" fmla="*/ 0 h 2502563"/>
              <a:gd name="connsiteX22" fmla="*/ 10156275 w 10828800"/>
              <a:gd name="connsiteY22" fmla="*/ 0 h 2502563"/>
              <a:gd name="connsiteX23" fmla="*/ 10828800 w 10828800"/>
              <a:gd name="connsiteY23" fmla="*/ 0 h 2502563"/>
              <a:gd name="connsiteX24" fmla="*/ 10828800 w 10828800"/>
              <a:gd name="connsiteY24" fmla="*/ 525538 h 2502563"/>
              <a:gd name="connsiteX25" fmla="*/ 10828800 w 10828800"/>
              <a:gd name="connsiteY25" fmla="*/ 1076102 h 2502563"/>
              <a:gd name="connsiteX26" fmla="*/ 10828800 w 10828800"/>
              <a:gd name="connsiteY26" fmla="*/ 1551589 h 2502563"/>
              <a:gd name="connsiteX27" fmla="*/ 10828800 w 10828800"/>
              <a:gd name="connsiteY27" fmla="*/ 2027076 h 2502563"/>
              <a:gd name="connsiteX28" fmla="*/ 10828800 w 10828800"/>
              <a:gd name="connsiteY28" fmla="*/ 2502563 h 2502563"/>
              <a:gd name="connsiteX29" fmla="*/ 10475439 w 10828800"/>
              <a:gd name="connsiteY29" fmla="*/ 2502563 h 2502563"/>
              <a:gd name="connsiteX30" fmla="*/ 10013790 w 10828800"/>
              <a:gd name="connsiteY30" fmla="*/ 2502563 h 2502563"/>
              <a:gd name="connsiteX31" fmla="*/ 9335565 w 10828800"/>
              <a:gd name="connsiteY31" fmla="*/ 2502563 h 2502563"/>
              <a:gd name="connsiteX32" fmla="*/ 8549053 w 10828800"/>
              <a:gd name="connsiteY32" fmla="*/ 2502563 h 2502563"/>
              <a:gd name="connsiteX33" fmla="*/ 8195692 w 10828800"/>
              <a:gd name="connsiteY33" fmla="*/ 2502563 h 2502563"/>
              <a:gd name="connsiteX34" fmla="*/ 7950619 w 10828800"/>
              <a:gd name="connsiteY34" fmla="*/ 2502563 h 2502563"/>
              <a:gd name="connsiteX35" fmla="*/ 7164106 w 10828800"/>
              <a:gd name="connsiteY35" fmla="*/ 2502563 h 2502563"/>
              <a:gd name="connsiteX36" fmla="*/ 6377593 w 10828800"/>
              <a:gd name="connsiteY36" fmla="*/ 2502563 h 2502563"/>
              <a:gd name="connsiteX37" fmla="*/ 5591080 w 10828800"/>
              <a:gd name="connsiteY37" fmla="*/ 2502563 h 2502563"/>
              <a:gd name="connsiteX38" fmla="*/ 5021144 w 10828800"/>
              <a:gd name="connsiteY38" fmla="*/ 2502563 h 2502563"/>
              <a:gd name="connsiteX39" fmla="*/ 4342919 w 10828800"/>
              <a:gd name="connsiteY39" fmla="*/ 2502563 h 2502563"/>
              <a:gd name="connsiteX40" fmla="*/ 3881270 w 10828800"/>
              <a:gd name="connsiteY40" fmla="*/ 2502563 h 2502563"/>
              <a:gd name="connsiteX41" fmla="*/ 3527909 w 10828800"/>
              <a:gd name="connsiteY41" fmla="*/ 2502563 h 2502563"/>
              <a:gd name="connsiteX42" fmla="*/ 2741396 w 10828800"/>
              <a:gd name="connsiteY42" fmla="*/ 2502563 h 2502563"/>
              <a:gd name="connsiteX43" fmla="*/ 2388035 w 10828800"/>
              <a:gd name="connsiteY43" fmla="*/ 2502563 h 2502563"/>
              <a:gd name="connsiteX44" fmla="*/ 1601523 w 10828800"/>
              <a:gd name="connsiteY44" fmla="*/ 2502563 h 2502563"/>
              <a:gd name="connsiteX45" fmla="*/ 1031586 w 10828800"/>
              <a:gd name="connsiteY45" fmla="*/ 2502563 h 2502563"/>
              <a:gd name="connsiteX46" fmla="*/ 0 w 10828800"/>
              <a:gd name="connsiteY46" fmla="*/ 2502563 h 2502563"/>
              <a:gd name="connsiteX47" fmla="*/ 0 w 10828800"/>
              <a:gd name="connsiteY47" fmla="*/ 1951999 h 2502563"/>
              <a:gd name="connsiteX48" fmla="*/ 0 w 10828800"/>
              <a:gd name="connsiteY48" fmla="*/ 1401435 h 2502563"/>
              <a:gd name="connsiteX49" fmla="*/ 0 w 10828800"/>
              <a:gd name="connsiteY49" fmla="*/ 900923 h 2502563"/>
              <a:gd name="connsiteX50" fmla="*/ 0 w 10828800"/>
              <a:gd name="connsiteY50" fmla="*/ 475487 h 2502563"/>
              <a:gd name="connsiteX51" fmla="*/ 0 w 10828800"/>
              <a:gd name="connsiteY51" fmla="*/ 0 h 250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28800" h="2502563" extrusionOk="0">
                <a:moveTo>
                  <a:pt x="0" y="0"/>
                </a:moveTo>
                <a:cubicBezTo>
                  <a:pt x="182724" y="-51056"/>
                  <a:pt x="430064" y="58057"/>
                  <a:pt x="569937" y="0"/>
                </a:cubicBezTo>
                <a:cubicBezTo>
                  <a:pt x="709810" y="-58057"/>
                  <a:pt x="827806" y="28636"/>
                  <a:pt x="923298" y="0"/>
                </a:cubicBezTo>
                <a:cubicBezTo>
                  <a:pt x="1018790" y="-28636"/>
                  <a:pt x="1055102" y="16876"/>
                  <a:pt x="1168371" y="0"/>
                </a:cubicBezTo>
                <a:cubicBezTo>
                  <a:pt x="1281640" y="-16876"/>
                  <a:pt x="1575555" y="32157"/>
                  <a:pt x="1738307" y="0"/>
                </a:cubicBezTo>
                <a:cubicBezTo>
                  <a:pt x="1901059" y="-32157"/>
                  <a:pt x="2322190" y="93188"/>
                  <a:pt x="2524820" y="0"/>
                </a:cubicBezTo>
                <a:cubicBezTo>
                  <a:pt x="2727450" y="-93188"/>
                  <a:pt x="2871710" y="64563"/>
                  <a:pt x="3094757" y="0"/>
                </a:cubicBezTo>
                <a:cubicBezTo>
                  <a:pt x="3317804" y="-64563"/>
                  <a:pt x="3325937" y="31261"/>
                  <a:pt x="3448118" y="0"/>
                </a:cubicBezTo>
                <a:cubicBezTo>
                  <a:pt x="3570299" y="-31261"/>
                  <a:pt x="3668480" y="11018"/>
                  <a:pt x="3801479" y="0"/>
                </a:cubicBezTo>
                <a:cubicBezTo>
                  <a:pt x="3934478" y="-11018"/>
                  <a:pt x="3953552" y="20672"/>
                  <a:pt x="4046552" y="0"/>
                </a:cubicBezTo>
                <a:cubicBezTo>
                  <a:pt x="4139552" y="-20672"/>
                  <a:pt x="4546306" y="70184"/>
                  <a:pt x="4833064" y="0"/>
                </a:cubicBezTo>
                <a:cubicBezTo>
                  <a:pt x="5119822" y="-70184"/>
                  <a:pt x="5028331" y="5130"/>
                  <a:pt x="5186425" y="0"/>
                </a:cubicBezTo>
                <a:cubicBezTo>
                  <a:pt x="5344519" y="-5130"/>
                  <a:pt x="5451952" y="6241"/>
                  <a:pt x="5539786" y="0"/>
                </a:cubicBezTo>
                <a:cubicBezTo>
                  <a:pt x="5627620" y="-6241"/>
                  <a:pt x="5733316" y="19584"/>
                  <a:pt x="5784859" y="0"/>
                </a:cubicBezTo>
                <a:cubicBezTo>
                  <a:pt x="5836402" y="-19584"/>
                  <a:pt x="6028639" y="23945"/>
                  <a:pt x="6138220" y="0"/>
                </a:cubicBezTo>
                <a:cubicBezTo>
                  <a:pt x="6247801" y="-23945"/>
                  <a:pt x="6390727" y="52420"/>
                  <a:pt x="6599869" y="0"/>
                </a:cubicBezTo>
                <a:cubicBezTo>
                  <a:pt x="6809011" y="-52420"/>
                  <a:pt x="6984400" y="33118"/>
                  <a:pt x="7278093" y="0"/>
                </a:cubicBezTo>
                <a:cubicBezTo>
                  <a:pt x="7571786" y="-33118"/>
                  <a:pt x="7731750" y="64073"/>
                  <a:pt x="7956318" y="0"/>
                </a:cubicBezTo>
                <a:cubicBezTo>
                  <a:pt x="8180886" y="-64073"/>
                  <a:pt x="8533888" y="30559"/>
                  <a:pt x="8742831" y="0"/>
                </a:cubicBezTo>
                <a:cubicBezTo>
                  <a:pt x="8951774" y="-30559"/>
                  <a:pt x="8878342" y="20634"/>
                  <a:pt x="8987904" y="0"/>
                </a:cubicBezTo>
                <a:cubicBezTo>
                  <a:pt x="9097466" y="-20634"/>
                  <a:pt x="9329334" y="34074"/>
                  <a:pt x="9449553" y="0"/>
                </a:cubicBezTo>
                <a:cubicBezTo>
                  <a:pt x="9569772" y="-34074"/>
                  <a:pt x="9672006" y="37532"/>
                  <a:pt x="9802914" y="0"/>
                </a:cubicBezTo>
                <a:cubicBezTo>
                  <a:pt x="9933822" y="-37532"/>
                  <a:pt x="10004297" y="20376"/>
                  <a:pt x="10156275" y="0"/>
                </a:cubicBezTo>
                <a:cubicBezTo>
                  <a:pt x="10308253" y="-20376"/>
                  <a:pt x="10661840" y="16189"/>
                  <a:pt x="10828800" y="0"/>
                </a:cubicBezTo>
                <a:cubicBezTo>
                  <a:pt x="10868869" y="176176"/>
                  <a:pt x="10789898" y="315542"/>
                  <a:pt x="10828800" y="525538"/>
                </a:cubicBezTo>
                <a:cubicBezTo>
                  <a:pt x="10867702" y="735534"/>
                  <a:pt x="10797807" y="908478"/>
                  <a:pt x="10828800" y="1076102"/>
                </a:cubicBezTo>
                <a:cubicBezTo>
                  <a:pt x="10859793" y="1243726"/>
                  <a:pt x="10822290" y="1455637"/>
                  <a:pt x="10828800" y="1551589"/>
                </a:cubicBezTo>
                <a:cubicBezTo>
                  <a:pt x="10835310" y="1647541"/>
                  <a:pt x="10772732" y="1895095"/>
                  <a:pt x="10828800" y="2027076"/>
                </a:cubicBezTo>
                <a:cubicBezTo>
                  <a:pt x="10884868" y="2159057"/>
                  <a:pt x="10824979" y="2322759"/>
                  <a:pt x="10828800" y="2502563"/>
                </a:cubicBezTo>
                <a:cubicBezTo>
                  <a:pt x="10698712" y="2505988"/>
                  <a:pt x="10546551" y="2479830"/>
                  <a:pt x="10475439" y="2502563"/>
                </a:cubicBezTo>
                <a:cubicBezTo>
                  <a:pt x="10404327" y="2525296"/>
                  <a:pt x="10124878" y="2486664"/>
                  <a:pt x="10013790" y="2502563"/>
                </a:cubicBezTo>
                <a:cubicBezTo>
                  <a:pt x="9902702" y="2518462"/>
                  <a:pt x="9584393" y="2465500"/>
                  <a:pt x="9335565" y="2502563"/>
                </a:cubicBezTo>
                <a:cubicBezTo>
                  <a:pt x="9086738" y="2539626"/>
                  <a:pt x="8878633" y="2485161"/>
                  <a:pt x="8549053" y="2502563"/>
                </a:cubicBezTo>
                <a:cubicBezTo>
                  <a:pt x="8219473" y="2519965"/>
                  <a:pt x="8334410" y="2476997"/>
                  <a:pt x="8195692" y="2502563"/>
                </a:cubicBezTo>
                <a:cubicBezTo>
                  <a:pt x="8056974" y="2528129"/>
                  <a:pt x="8027247" y="2480499"/>
                  <a:pt x="7950619" y="2502563"/>
                </a:cubicBezTo>
                <a:cubicBezTo>
                  <a:pt x="7873991" y="2524627"/>
                  <a:pt x="7375656" y="2468325"/>
                  <a:pt x="7164106" y="2502563"/>
                </a:cubicBezTo>
                <a:cubicBezTo>
                  <a:pt x="6952556" y="2536801"/>
                  <a:pt x="6563361" y="2411700"/>
                  <a:pt x="6377593" y="2502563"/>
                </a:cubicBezTo>
                <a:cubicBezTo>
                  <a:pt x="6191825" y="2593426"/>
                  <a:pt x="5846107" y="2495539"/>
                  <a:pt x="5591080" y="2502563"/>
                </a:cubicBezTo>
                <a:cubicBezTo>
                  <a:pt x="5336053" y="2509587"/>
                  <a:pt x="5188191" y="2455443"/>
                  <a:pt x="5021144" y="2502563"/>
                </a:cubicBezTo>
                <a:cubicBezTo>
                  <a:pt x="4854097" y="2549683"/>
                  <a:pt x="4564652" y="2460267"/>
                  <a:pt x="4342919" y="2502563"/>
                </a:cubicBezTo>
                <a:cubicBezTo>
                  <a:pt x="4121187" y="2544859"/>
                  <a:pt x="4022547" y="2478595"/>
                  <a:pt x="3881270" y="2502563"/>
                </a:cubicBezTo>
                <a:cubicBezTo>
                  <a:pt x="3739993" y="2526531"/>
                  <a:pt x="3680661" y="2469704"/>
                  <a:pt x="3527909" y="2502563"/>
                </a:cubicBezTo>
                <a:cubicBezTo>
                  <a:pt x="3375157" y="2535422"/>
                  <a:pt x="2934010" y="2408737"/>
                  <a:pt x="2741396" y="2502563"/>
                </a:cubicBezTo>
                <a:cubicBezTo>
                  <a:pt x="2548782" y="2596389"/>
                  <a:pt x="2481480" y="2492418"/>
                  <a:pt x="2388035" y="2502563"/>
                </a:cubicBezTo>
                <a:cubicBezTo>
                  <a:pt x="2294590" y="2512708"/>
                  <a:pt x="1868347" y="2419437"/>
                  <a:pt x="1601523" y="2502563"/>
                </a:cubicBezTo>
                <a:cubicBezTo>
                  <a:pt x="1334699" y="2585689"/>
                  <a:pt x="1296609" y="2449383"/>
                  <a:pt x="1031586" y="2502563"/>
                </a:cubicBezTo>
                <a:cubicBezTo>
                  <a:pt x="766563" y="2555743"/>
                  <a:pt x="331031" y="2433862"/>
                  <a:pt x="0" y="2502563"/>
                </a:cubicBezTo>
                <a:cubicBezTo>
                  <a:pt x="-41511" y="2377075"/>
                  <a:pt x="12871" y="2215974"/>
                  <a:pt x="0" y="1951999"/>
                </a:cubicBezTo>
                <a:cubicBezTo>
                  <a:pt x="-12871" y="1688024"/>
                  <a:pt x="65652" y="1615741"/>
                  <a:pt x="0" y="1401435"/>
                </a:cubicBezTo>
                <a:cubicBezTo>
                  <a:pt x="-65652" y="1187129"/>
                  <a:pt x="44081" y="1001962"/>
                  <a:pt x="0" y="900923"/>
                </a:cubicBezTo>
                <a:cubicBezTo>
                  <a:pt x="-44081" y="799884"/>
                  <a:pt x="8170" y="644887"/>
                  <a:pt x="0" y="475487"/>
                </a:cubicBezTo>
                <a:cubicBezTo>
                  <a:pt x="-8170" y="306087"/>
                  <a:pt x="28101" y="165377"/>
                  <a:pt x="0" y="0"/>
                </a:cubicBezTo>
                <a:close/>
              </a:path>
            </a:pathLst>
          </a:custGeom>
          <a:noFill/>
          <a:ln w="50800">
            <a:solidFill>
              <a:schemeClr val="bg1"/>
            </a:solidFill>
            <a:extLst>
              <a:ext uri="{C807C97D-BFC1-408E-A445-0C87EB9F89A2}">
                <ask:lineSketchStyleProps xmlns:ask="http://schemas.microsoft.com/office/drawing/2018/sketchyshapes" sd="446193783">
                  <a:prstGeom prst="rect">
                    <a:avLst/>
                  </a:prstGeom>
                  <ask:type>
                    <ask:lineSketchScribble/>
                  </ask:type>
                </ask:lineSketchStyleProps>
              </a:ext>
            </a:extLst>
          </a:ln>
        </p:spPr>
        <p:txBody>
          <a:bodyPr wrap="square" lIns="180000" tIns="180000" rIns="180000" bIns="180000" rtlCol="0">
            <a:spAutoFit/>
          </a:bodyPr>
          <a:lstStyle/>
          <a:p>
            <a:r>
              <a:rPr lang="en-US" sz="2400" dirty="0">
                <a:solidFill>
                  <a:prstClr val="white"/>
                </a:solidFill>
                <a:latin typeface="Comic Sans MS" panose="030F0702030302020204" pitchFamily="66" charset="0"/>
              </a:rPr>
              <a:t>The real value of the </a:t>
            </a:r>
            <a:r>
              <a:rPr lang="en-US" sz="2400" dirty="0" err="1">
                <a:solidFill>
                  <a:prstClr val="white"/>
                </a:solidFill>
                <a:latin typeface="Comic Sans MS" panose="030F0702030302020204" pitchFamily="66" charset="0"/>
              </a:rPr>
              <a:t>parasitics</a:t>
            </a:r>
            <a:r>
              <a:rPr lang="en-US" sz="2400" dirty="0">
                <a:solidFill>
                  <a:prstClr val="white"/>
                </a:solidFill>
                <a:latin typeface="Comic Sans MS" panose="030F0702030302020204" pitchFamily="66" charset="0"/>
              </a:rPr>
              <a:t> cannot be extracted with a 100% precision therefore the </a:t>
            </a:r>
            <a:r>
              <a:rPr lang="en-US" sz="2400" u="sng" dirty="0">
                <a:solidFill>
                  <a:srgbClr val="FF0000"/>
                </a:solidFill>
                <a:latin typeface="Comic Sans MS" panose="030F0702030302020204" pitchFamily="66" charset="0"/>
              </a:rPr>
              <a:t>real value is unknown.</a:t>
            </a:r>
            <a:r>
              <a:rPr lang="en-US" sz="2400" u="sng" dirty="0">
                <a:solidFill>
                  <a:prstClr val="white"/>
                </a:solidFill>
                <a:latin typeface="Comic Sans MS" panose="030F0702030302020204" pitchFamily="66" charset="0"/>
              </a:rPr>
              <a:t> </a:t>
            </a:r>
          </a:p>
          <a:p>
            <a:pPr algn="ctr"/>
            <a:r>
              <a:rPr lang="en-US" sz="2800" u="sng" dirty="0">
                <a:solidFill>
                  <a:srgbClr val="00B050"/>
                </a:solidFill>
                <a:latin typeface="Comic Sans MS" panose="030F0702030302020204" pitchFamily="66" charset="0"/>
              </a:rPr>
              <a:t>2. THE REAL VALUES OF BASELINE AND GAIN HAVE TO BE MEASURED EXPERIMENTALLY (FOR EVERY PIXEL) </a:t>
            </a:r>
          </a:p>
          <a:p>
            <a:pPr algn="ctr"/>
            <a:r>
              <a:rPr lang="en-US" sz="1400" u="sng" dirty="0">
                <a:solidFill>
                  <a:prstClr val="white"/>
                </a:solidFill>
                <a:latin typeface="Comic Sans MS" panose="030F0702030302020204" pitchFamily="66" charset="0"/>
              </a:rPr>
              <a:t>(for this particular detector also for every storage cell)</a:t>
            </a:r>
            <a:endParaRPr lang="de-CH" sz="1400" u="sng" dirty="0">
              <a:solidFill>
                <a:prstClr val="white"/>
              </a:solidFill>
              <a:latin typeface="Comic Sans MS" panose="030F0702030302020204" pitchFamily="66" charset="0"/>
            </a:endParaRPr>
          </a:p>
        </p:txBody>
      </p:sp>
      <p:sp>
        <p:nvSpPr>
          <p:cNvPr id="5" name="TextBox 4"/>
          <p:cNvSpPr txBox="1"/>
          <p:nvPr/>
        </p:nvSpPr>
        <p:spPr>
          <a:xfrm>
            <a:off x="743992" y="1314000"/>
            <a:ext cx="10828800" cy="2071676"/>
          </a:xfrm>
          <a:custGeom>
            <a:avLst/>
            <a:gdLst>
              <a:gd name="connsiteX0" fmla="*/ 0 w 10828800"/>
              <a:gd name="connsiteY0" fmla="*/ 0 h 2071676"/>
              <a:gd name="connsiteX1" fmla="*/ 461649 w 10828800"/>
              <a:gd name="connsiteY1" fmla="*/ 0 h 2071676"/>
              <a:gd name="connsiteX2" fmla="*/ 706722 w 10828800"/>
              <a:gd name="connsiteY2" fmla="*/ 0 h 2071676"/>
              <a:gd name="connsiteX3" fmla="*/ 1493235 w 10828800"/>
              <a:gd name="connsiteY3" fmla="*/ 0 h 2071676"/>
              <a:gd name="connsiteX4" fmla="*/ 1954883 w 10828800"/>
              <a:gd name="connsiteY4" fmla="*/ 0 h 2071676"/>
              <a:gd name="connsiteX5" fmla="*/ 2416532 w 10828800"/>
              <a:gd name="connsiteY5" fmla="*/ 0 h 2071676"/>
              <a:gd name="connsiteX6" fmla="*/ 3203045 w 10828800"/>
              <a:gd name="connsiteY6" fmla="*/ 0 h 2071676"/>
              <a:gd name="connsiteX7" fmla="*/ 3556406 w 10828800"/>
              <a:gd name="connsiteY7" fmla="*/ 0 h 2071676"/>
              <a:gd name="connsiteX8" fmla="*/ 4342919 w 10828800"/>
              <a:gd name="connsiteY8" fmla="*/ 0 h 2071676"/>
              <a:gd name="connsiteX9" fmla="*/ 5129432 w 10828800"/>
              <a:gd name="connsiteY9" fmla="*/ 0 h 2071676"/>
              <a:gd name="connsiteX10" fmla="*/ 5699368 w 10828800"/>
              <a:gd name="connsiteY10" fmla="*/ 0 h 2071676"/>
              <a:gd name="connsiteX11" fmla="*/ 6485881 w 10828800"/>
              <a:gd name="connsiteY11" fmla="*/ 0 h 2071676"/>
              <a:gd name="connsiteX12" fmla="*/ 6947530 w 10828800"/>
              <a:gd name="connsiteY12" fmla="*/ 0 h 2071676"/>
              <a:gd name="connsiteX13" fmla="*/ 7409179 w 10828800"/>
              <a:gd name="connsiteY13" fmla="*/ 0 h 2071676"/>
              <a:gd name="connsiteX14" fmla="*/ 8087404 w 10828800"/>
              <a:gd name="connsiteY14" fmla="*/ 0 h 2071676"/>
              <a:gd name="connsiteX15" fmla="*/ 8549053 w 10828800"/>
              <a:gd name="connsiteY15" fmla="*/ 0 h 2071676"/>
              <a:gd name="connsiteX16" fmla="*/ 9335565 w 10828800"/>
              <a:gd name="connsiteY16" fmla="*/ 0 h 2071676"/>
              <a:gd name="connsiteX17" fmla="*/ 10122078 w 10828800"/>
              <a:gd name="connsiteY17" fmla="*/ 0 h 2071676"/>
              <a:gd name="connsiteX18" fmla="*/ 10828800 w 10828800"/>
              <a:gd name="connsiteY18" fmla="*/ 0 h 2071676"/>
              <a:gd name="connsiteX19" fmla="*/ 10828800 w 10828800"/>
              <a:gd name="connsiteY19" fmla="*/ 497202 h 2071676"/>
              <a:gd name="connsiteX20" fmla="*/ 10828800 w 10828800"/>
              <a:gd name="connsiteY20" fmla="*/ 952971 h 2071676"/>
              <a:gd name="connsiteX21" fmla="*/ 10828800 w 10828800"/>
              <a:gd name="connsiteY21" fmla="*/ 1429456 h 2071676"/>
              <a:gd name="connsiteX22" fmla="*/ 10828800 w 10828800"/>
              <a:gd name="connsiteY22" fmla="*/ 2071676 h 2071676"/>
              <a:gd name="connsiteX23" fmla="*/ 10367151 w 10828800"/>
              <a:gd name="connsiteY23" fmla="*/ 2071676 h 2071676"/>
              <a:gd name="connsiteX24" fmla="*/ 9797214 w 10828800"/>
              <a:gd name="connsiteY24" fmla="*/ 2071676 h 2071676"/>
              <a:gd name="connsiteX25" fmla="*/ 9552141 w 10828800"/>
              <a:gd name="connsiteY25" fmla="*/ 2071676 h 2071676"/>
              <a:gd name="connsiteX26" fmla="*/ 9307069 w 10828800"/>
              <a:gd name="connsiteY26" fmla="*/ 2071676 h 2071676"/>
              <a:gd name="connsiteX27" fmla="*/ 8737132 w 10828800"/>
              <a:gd name="connsiteY27" fmla="*/ 2071676 h 2071676"/>
              <a:gd name="connsiteX28" fmla="*/ 8383771 w 10828800"/>
              <a:gd name="connsiteY28" fmla="*/ 2071676 h 2071676"/>
              <a:gd name="connsiteX29" fmla="*/ 7705546 w 10828800"/>
              <a:gd name="connsiteY29" fmla="*/ 2071676 h 2071676"/>
              <a:gd name="connsiteX30" fmla="*/ 7352185 w 10828800"/>
              <a:gd name="connsiteY30" fmla="*/ 2071676 h 2071676"/>
              <a:gd name="connsiteX31" fmla="*/ 6673960 w 10828800"/>
              <a:gd name="connsiteY31" fmla="*/ 2071676 h 2071676"/>
              <a:gd name="connsiteX32" fmla="*/ 6428888 w 10828800"/>
              <a:gd name="connsiteY32" fmla="*/ 2071676 h 2071676"/>
              <a:gd name="connsiteX33" fmla="*/ 5750663 w 10828800"/>
              <a:gd name="connsiteY33" fmla="*/ 2071676 h 2071676"/>
              <a:gd name="connsiteX34" fmla="*/ 5397302 w 10828800"/>
              <a:gd name="connsiteY34" fmla="*/ 2071676 h 2071676"/>
              <a:gd name="connsiteX35" fmla="*/ 5152229 w 10828800"/>
              <a:gd name="connsiteY35" fmla="*/ 2071676 h 2071676"/>
              <a:gd name="connsiteX36" fmla="*/ 4798868 w 10828800"/>
              <a:gd name="connsiteY36" fmla="*/ 2071676 h 2071676"/>
              <a:gd name="connsiteX37" fmla="*/ 4120643 w 10828800"/>
              <a:gd name="connsiteY37" fmla="*/ 2071676 h 2071676"/>
              <a:gd name="connsiteX38" fmla="*/ 3767283 w 10828800"/>
              <a:gd name="connsiteY38" fmla="*/ 2071676 h 2071676"/>
              <a:gd name="connsiteX39" fmla="*/ 3522210 w 10828800"/>
              <a:gd name="connsiteY39" fmla="*/ 2071676 h 2071676"/>
              <a:gd name="connsiteX40" fmla="*/ 3168849 w 10828800"/>
              <a:gd name="connsiteY40" fmla="*/ 2071676 h 2071676"/>
              <a:gd name="connsiteX41" fmla="*/ 2707200 w 10828800"/>
              <a:gd name="connsiteY41" fmla="*/ 2071676 h 2071676"/>
              <a:gd name="connsiteX42" fmla="*/ 2137263 w 10828800"/>
              <a:gd name="connsiteY42" fmla="*/ 2071676 h 2071676"/>
              <a:gd name="connsiteX43" fmla="*/ 1783902 w 10828800"/>
              <a:gd name="connsiteY43" fmla="*/ 2071676 h 2071676"/>
              <a:gd name="connsiteX44" fmla="*/ 997389 w 10828800"/>
              <a:gd name="connsiteY44" fmla="*/ 2071676 h 2071676"/>
              <a:gd name="connsiteX45" fmla="*/ 0 w 10828800"/>
              <a:gd name="connsiteY45" fmla="*/ 2071676 h 2071676"/>
              <a:gd name="connsiteX46" fmla="*/ 0 w 10828800"/>
              <a:gd name="connsiteY46" fmla="*/ 1512323 h 2071676"/>
              <a:gd name="connsiteX47" fmla="*/ 0 w 10828800"/>
              <a:gd name="connsiteY47" fmla="*/ 994404 h 2071676"/>
              <a:gd name="connsiteX48" fmla="*/ 0 w 10828800"/>
              <a:gd name="connsiteY48" fmla="*/ 476485 h 2071676"/>
              <a:gd name="connsiteX49" fmla="*/ 0 w 10828800"/>
              <a:gd name="connsiteY49" fmla="*/ 0 h 207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28800" h="2071676" extrusionOk="0">
                <a:moveTo>
                  <a:pt x="0" y="0"/>
                </a:moveTo>
                <a:cubicBezTo>
                  <a:pt x="133213" y="-32617"/>
                  <a:pt x="254582" y="19564"/>
                  <a:pt x="461649" y="0"/>
                </a:cubicBezTo>
                <a:cubicBezTo>
                  <a:pt x="668716" y="-19564"/>
                  <a:pt x="628277" y="9021"/>
                  <a:pt x="706722" y="0"/>
                </a:cubicBezTo>
                <a:cubicBezTo>
                  <a:pt x="785167" y="-9021"/>
                  <a:pt x="1175942" y="55708"/>
                  <a:pt x="1493235" y="0"/>
                </a:cubicBezTo>
                <a:cubicBezTo>
                  <a:pt x="1810528" y="-55708"/>
                  <a:pt x="1763744" y="53443"/>
                  <a:pt x="1954883" y="0"/>
                </a:cubicBezTo>
                <a:cubicBezTo>
                  <a:pt x="2146022" y="-53443"/>
                  <a:pt x="2295936" y="37812"/>
                  <a:pt x="2416532" y="0"/>
                </a:cubicBezTo>
                <a:cubicBezTo>
                  <a:pt x="2537128" y="-37812"/>
                  <a:pt x="2966675" y="27963"/>
                  <a:pt x="3203045" y="0"/>
                </a:cubicBezTo>
                <a:cubicBezTo>
                  <a:pt x="3439415" y="-27963"/>
                  <a:pt x="3436670" y="24894"/>
                  <a:pt x="3556406" y="0"/>
                </a:cubicBezTo>
                <a:cubicBezTo>
                  <a:pt x="3676142" y="-24894"/>
                  <a:pt x="4034973" y="91896"/>
                  <a:pt x="4342919" y="0"/>
                </a:cubicBezTo>
                <a:cubicBezTo>
                  <a:pt x="4650865" y="-91896"/>
                  <a:pt x="4833153" y="27865"/>
                  <a:pt x="5129432" y="0"/>
                </a:cubicBezTo>
                <a:cubicBezTo>
                  <a:pt x="5425711" y="-27865"/>
                  <a:pt x="5489512" y="66261"/>
                  <a:pt x="5699368" y="0"/>
                </a:cubicBezTo>
                <a:cubicBezTo>
                  <a:pt x="5909224" y="-66261"/>
                  <a:pt x="6327296" y="41075"/>
                  <a:pt x="6485881" y="0"/>
                </a:cubicBezTo>
                <a:cubicBezTo>
                  <a:pt x="6644466" y="-41075"/>
                  <a:pt x="6717648" y="7525"/>
                  <a:pt x="6947530" y="0"/>
                </a:cubicBezTo>
                <a:cubicBezTo>
                  <a:pt x="7177412" y="-7525"/>
                  <a:pt x="7266731" y="45660"/>
                  <a:pt x="7409179" y="0"/>
                </a:cubicBezTo>
                <a:cubicBezTo>
                  <a:pt x="7551627" y="-45660"/>
                  <a:pt x="7910258" y="77685"/>
                  <a:pt x="8087404" y="0"/>
                </a:cubicBezTo>
                <a:cubicBezTo>
                  <a:pt x="8264551" y="-77685"/>
                  <a:pt x="8443245" y="32848"/>
                  <a:pt x="8549053" y="0"/>
                </a:cubicBezTo>
                <a:cubicBezTo>
                  <a:pt x="8654861" y="-32848"/>
                  <a:pt x="9168884" y="67475"/>
                  <a:pt x="9335565" y="0"/>
                </a:cubicBezTo>
                <a:cubicBezTo>
                  <a:pt x="9502246" y="-67475"/>
                  <a:pt x="9860358" y="52022"/>
                  <a:pt x="10122078" y="0"/>
                </a:cubicBezTo>
                <a:cubicBezTo>
                  <a:pt x="10383798" y="-52022"/>
                  <a:pt x="10652454" y="57170"/>
                  <a:pt x="10828800" y="0"/>
                </a:cubicBezTo>
                <a:cubicBezTo>
                  <a:pt x="10875494" y="219404"/>
                  <a:pt x="10798652" y="250421"/>
                  <a:pt x="10828800" y="497202"/>
                </a:cubicBezTo>
                <a:cubicBezTo>
                  <a:pt x="10858948" y="743983"/>
                  <a:pt x="10815097" y="858474"/>
                  <a:pt x="10828800" y="952971"/>
                </a:cubicBezTo>
                <a:cubicBezTo>
                  <a:pt x="10842503" y="1047468"/>
                  <a:pt x="10790373" y="1251567"/>
                  <a:pt x="10828800" y="1429456"/>
                </a:cubicBezTo>
                <a:cubicBezTo>
                  <a:pt x="10867227" y="1607346"/>
                  <a:pt x="10825939" y="1843101"/>
                  <a:pt x="10828800" y="2071676"/>
                </a:cubicBezTo>
                <a:cubicBezTo>
                  <a:pt x="10675833" y="2104608"/>
                  <a:pt x="10583039" y="2018462"/>
                  <a:pt x="10367151" y="2071676"/>
                </a:cubicBezTo>
                <a:cubicBezTo>
                  <a:pt x="10151263" y="2124890"/>
                  <a:pt x="10030406" y="2013517"/>
                  <a:pt x="9797214" y="2071676"/>
                </a:cubicBezTo>
                <a:cubicBezTo>
                  <a:pt x="9564022" y="2129835"/>
                  <a:pt x="9657921" y="2069566"/>
                  <a:pt x="9552141" y="2071676"/>
                </a:cubicBezTo>
                <a:cubicBezTo>
                  <a:pt x="9446361" y="2073786"/>
                  <a:pt x="9359931" y="2068207"/>
                  <a:pt x="9307069" y="2071676"/>
                </a:cubicBezTo>
                <a:cubicBezTo>
                  <a:pt x="9254207" y="2075145"/>
                  <a:pt x="9010469" y="2010132"/>
                  <a:pt x="8737132" y="2071676"/>
                </a:cubicBezTo>
                <a:cubicBezTo>
                  <a:pt x="8463795" y="2133220"/>
                  <a:pt x="8525500" y="2049973"/>
                  <a:pt x="8383771" y="2071676"/>
                </a:cubicBezTo>
                <a:cubicBezTo>
                  <a:pt x="8242042" y="2093379"/>
                  <a:pt x="8000945" y="2039319"/>
                  <a:pt x="7705546" y="2071676"/>
                </a:cubicBezTo>
                <a:cubicBezTo>
                  <a:pt x="7410148" y="2104033"/>
                  <a:pt x="7488463" y="2051187"/>
                  <a:pt x="7352185" y="2071676"/>
                </a:cubicBezTo>
                <a:cubicBezTo>
                  <a:pt x="7215907" y="2092165"/>
                  <a:pt x="6830430" y="2001881"/>
                  <a:pt x="6673960" y="2071676"/>
                </a:cubicBezTo>
                <a:cubicBezTo>
                  <a:pt x="6517491" y="2141471"/>
                  <a:pt x="6532792" y="2066654"/>
                  <a:pt x="6428888" y="2071676"/>
                </a:cubicBezTo>
                <a:cubicBezTo>
                  <a:pt x="6324984" y="2076698"/>
                  <a:pt x="6033309" y="2052994"/>
                  <a:pt x="5750663" y="2071676"/>
                </a:cubicBezTo>
                <a:cubicBezTo>
                  <a:pt x="5468017" y="2090358"/>
                  <a:pt x="5527909" y="2048576"/>
                  <a:pt x="5397302" y="2071676"/>
                </a:cubicBezTo>
                <a:cubicBezTo>
                  <a:pt x="5266695" y="2094776"/>
                  <a:pt x="5231482" y="2049241"/>
                  <a:pt x="5152229" y="2071676"/>
                </a:cubicBezTo>
                <a:cubicBezTo>
                  <a:pt x="5072976" y="2094111"/>
                  <a:pt x="4954616" y="2056457"/>
                  <a:pt x="4798868" y="2071676"/>
                </a:cubicBezTo>
                <a:cubicBezTo>
                  <a:pt x="4643120" y="2086895"/>
                  <a:pt x="4387928" y="2046120"/>
                  <a:pt x="4120643" y="2071676"/>
                </a:cubicBezTo>
                <a:cubicBezTo>
                  <a:pt x="3853358" y="2097232"/>
                  <a:pt x="3912408" y="2067447"/>
                  <a:pt x="3767283" y="2071676"/>
                </a:cubicBezTo>
                <a:cubicBezTo>
                  <a:pt x="3622158" y="2075905"/>
                  <a:pt x="3620798" y="2043257"/>
                  <a:pt x="3522210" y="2071676"/>
                </a:cubicBezTo>
                <a:cubicBezTo>
                  <a:pt x="3423622" y="2100095"/>
                  <a:pt x="3248590" y="2032499"/>
                  <a:pt x="3168849" y="2071676"/>
                </a:cubicBezTo>
                <a:cubicBezTo>
                  <a:pt x="3089108" y="2110853"/>
                  <a:pt x="2880031" y="2044072"/>
                  <a:pt x="2707200" y="2071676"/>
                </a:cubicBezTo>
                <a:cubicBezTo>
                  <a:pt x="2534369" y="2099280"/>
                  <a:pt x="2385393" y="2035861"/>
                  <a:pt x="2137263" y="2071676"/>
                </a:cubicBezTo>
                <a:cubicBezTo>
                  <a:pt x="1889133" y="2107491"/>
                  <a:pt x="1930571" y="2050645"/>
                  <a:pt x="1783902" y="2071676"/>
                </a:cubicBezTo>
                <a:cubicBezTo>
                  <a:pt x="1637233" y="2092707"/>
                  <a:pt x="1303281" y="2020525"/>
                  <a:pt x="997389" y="2071676"/>
                </a:cubicBezTo>
                <a:cubicBezTo>
                  <a:pt x="691497" y="2122827"/>
                  <a:pt x="389674" y="2052141"/>
                  <a:pt x="0" y="2071676"/>
                </a:cubicBezTo>
                <a:cubicBezTo>
                  <a:pt x="-35862" y="1853820"/>
                  <a:pt x="22271" y="1731494"/>
                  <a:pt x="0" y="1512323"/>
                </a:cubicBezTo>
                <a:cubicBezTo>
                  <a:pt x="-22271" y="1293152"/>
                  <a:pt x="44874" y="1137917"/>
                  <a:pt x="0" y="994404"/>
                </a:cubicBezTo>
                <a:cubicBezTo>
                  <a:pt x="-44874" y="850891"/>
                  <a:pt x="10425" y="723388"/>
                  <a:pt x="0" y="476485"/>
                </a:cubicBezTo>
                <a:cubicBezTo>
                  <a:pt x="-10425" y="229582"/>
                  <a:pt x="56112" y="159309"/>
                  <a:pt x="0" y="0"/>
                </a:cubicBezTo>
                <a:close/>
              </a:path>
            </a:pathLst>
          </a:custGeom>
          <a:noFill/>
          <a:ln w="50800">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180000" tIns="180000" rIns="180000" bIns="180000" rtlCol="0">
            <a:spAutoFit/>
          </a:bodyPr>
          <a:lstStyle/>
          <a:p>
            <a:r>
              <a:rPr lang="en-US" sz="2400" dirty="0">
                <a:solidFill>
                  <a:prstClr val="white"/>
                </a:solidFill>
                <a:latin typeface="Comic Sans MS" panose="030F0702030302020204" pitchFamily="66" charset="0"/>
              </a:rPr>
              <a:t>The </a:t>
            </a:r>
            <a:r>
              <a:rPr lang="en-US" sz="2400" dirty="0" err="1">
                <a:solidFill>
                  <a:prstClr val="white"/>
                </a:solidFill>
                <a:latin typeface="Comic Sans MS" panose="030F0702030302020204" pitchFamily="66" charset="0"/>
              </a:rPr>
              <a:t>parasitics</a:t>
            </a:r>
            <a:r>
              <a:rPr lang="en-US" sz="2400" dirty="0">
                <a:solidFill>
                  <a:prstClr val="white"/>
                </a:solidFill>
                <a:latin typeface="Comic Sans MS" panose="030F0702030302020204" pitchFamily="66" charset="0"/>
              </a:rPr>
              <a:t> are different from pixel to pixel. The </a:t>
            </a:r>
            <a:r>
              <a:rPr lang="en-US" sz="2400" dirty="0">
                <a:solidFill>
                  <a:srgbClr val="1F497D">
                    <a:lumMod val="60000"/>
                    <a:lumOff val="40000"/>
                  </a:srgbClr>
                </a:solidFill>
                <a:latin typeface="Comic Sans MS" panose="030F0702030302020204" pitchFamily="66" charset="0"/>
              </a:rPr>
              <a:t>baseline</a:t>
            </a:r>
            <a:r>
              <a:rPr lang="en-US" sz="2400" dirty="0">
                <a:solidFill>
                  <a:prstClr val="white"/>
                </a:solidFill>
                <a:latin typeface="Comic Sans MS" panose="030F0702030302020204" pitchFamily="66" charset="0"/>
              </a:rPr>
              <a:t> and the </a:t>
            </a:r>
            <a:r>
              <a:rPr lang="en-US" sz="2400" dirty="0">
                <a:solidFill>
                  <a:srgbClr val="1F497D">
                    <a:lumMod val="60000"/>
                    <a:lumOff val="40000"/>
                  </a:srgbClr>
                </a:solidFill>
                <a:latin typeface="Comic Sans MS" panose="030F0702030302020204" pitchFamily="66" charset="0"/>
              </a:rPr>
              <a:t>sensitivity (gain)</a:t>
            </a:r>
            <a:r>
              <a:rPr lang="en-US" sz="2400" dirty="0">
                <a:solidFill>
                  <a:prstClr val="white"/>
                </a:solidFill>
                <a:latin typeface="Comic Sans MS" panose="030F0702030302020204" pitchFamily="66" charset="0"/>
              </a:rPr>
              <a:t> to incoming radiation are different from pixel to pixel.</a:t>
            </a:r>
          </a:p>
          <a:p>
            <a:pPr algn="ctr"/>
            <a:r>
              <a:rPr lang="en-US" sz="2800" u="sng" dirty="0">
                <a:solidFill>
                  <a:srgbClr val="00B050"/>
                </a:solidFill>
                <a:latin typeface="Comic Sans MS" panose="030F0702030302020204" pitchFamily="66" charset="0"/>
              </a:rPr>
              <a:t>1. EVERY PIXEL IS “UNIQUE”</a:t>
            </a:r>
          </a:p>
          <a:p>
            <a:pPr algn="ctr"/>
            <a:r>
              <a:rPr lang="en-US" sz="1400" u="sng" dirty="0">
                <a:solidFill>
                  <a:prstClr val="white"/>
                </a:solidFill>
                <a:latin typeface="Comic Sans MS" panose="030F0702030302020204" pitchFamily="66" charset="0"/>
              </a:rPr>
              <a:t>(for this particular detector also every storage cell is unique)</a:t>
            </a:r>
            <a:endParaRPr lang="de-CH" sz="1400" u="sng" dirty="0">
              <a:solidFill>
                <a:prstClr val="white"/>
              </a:solidFill>
              <a:latin typeface="Comic Sans MS" panose="030F0702030302020204" pitchFamily="66" charset="0"/>
            </a:endParaRPr>
          </a:p>
        </p:txBody>
      </p:sp>
      <p:sp>
        <p:nvSpPr>
          <p:cNvPr id="7" name="Slide Number Placeholder 3"/>
          <p:cNvSpPr txBox="1">
            <a:spLocks/>
          </p:cNvSpPr>
          <p:nvPr/>
        </p:nvSpPr>
        <p:spPr>
          <a:xfrm>
            <a:off x="11400177" y="6661150"/>
            <a:ext cx="575742" cy="196850"/>
          </a:xfrm>
          <a:prstGeom prst="rect">
            <a:avLst/>
          </a:prstGeom>
        </p:spPr>
        <p:txBody>
          <a:bodyPr vert="horz" wrap="square" lIns="0" tIns="0" rIns="0" bIns="0" numCol="1" anchor="t" anchorCtr="0" compatLnSpc="1">
            <a:prstTxWarp prst="textNoShape">
              <a:avLst/>
            </a:prstTxWarp>
          </a:bodyPr>
          <a:lstStyle>
            <a:defPPr>
              <a:defRPr lang="de-CH"/>
            </a:defPPr>
            <a:lvl1pPr algn="l" rtl="0" eaLnBrk="0" fontAlgn="base" hangingPunct="0">
              <a:spcBef>
                <a:spcPct val="0"/>
              </a:spcBef>
              <a:spcAft>
                <a:spcPct val="0"/>
              </a:spcAft>
              <a:defRPr sz="900" kern="1200" smtClean="0">
                <a:solidFill>
                  <a:schemeClr val="tx1"/>
                </a:solidFill>
                <a:latin typeface="+mn-lt"/>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algn="r">
              <a:defRPr/>
            </a:pPr>
            <a:r>
              <a:rPr lang="de-DE">
                <a:solidFill>
                  <a:prstClr val="white"/>
                </a:solidFill>
                <a:latin typeface="Calibri"/>
              </a:rPr>
              <a:t>Page </a:t>
            </a:r>
            <a:fld id="{EBC07571-3134-BB4B-B83F-1A9FE18D34F3}" type="slidenum">
              <a:rPr lang="de-DE">
                <a:solidFill>
                  <a:prstClr val="white"/>
                </a:solidFill>
                <a:latin typeface="Calibri"/>
              </a:rPr>
              <a:pPr algn="r">
                <a:defRPr/>
              </a:pPr>
              <a:t>64</a:t>
            </a:fld>
            <a:endParaRPr lang="de-DE" dirty="0">
              <a:solidFill>
                <a:prstClr val="white"/>
              </a:solidFill>
              <a:latin typeface="Calibri"/>
            </a:endParaRPr>
          </a:p>
        </p:txBody>
      </p:sp>
      <p:sp>
        <p:nvSpPr>
          <p:cNvPr id="8" name="Title 1">
            <a:extLst>
              <a:ext uri="{FF2B5EF4-FFF2-40B4-BE49-F238E27FC236}">
                <a16:creationId xmlns:a16="http://schemas.microsoft.com/office/drawing/2014/main" id="{EEAF728E-848B-911E-446B-06EF291BAF90}"/>
              </a:ext>
            </a:extLst>
          </p:cNvPr>
          <p:cNvSpPr txBox="1">
            <a:spLocks/>
          </p:cNvSpPr>
          <p:nvPr/>
        </p:nvSpPr>
        <p:spPr>
          <a:xfrm>
            <a:off x="608092" y="9000"/>
            <a:ext cx="109456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chemeClr val="bg1"/>
                </a:solidFill>
                <a:latin typeface="Segoe Print" pitchFamily="2" charset="0"/>
                <a:ea typeface="+mj-ea"/>
                <a:cs typeface="+mj-cs"/>
              </a:defRPr>
            </a:lvl1pPr>
          </a:lstStyle>
          <a:p>
            <a:pPr fontAlgn="auto">
              <a:spcAft>
                <a:spcPts val="0"/>
              </a:spcAft>
            </a:pPr>
            <a:r>
              <a:rPr lang="en-US" sz="4800" dirty="0">
                <a:latin typeface="Comic Sans MS" panose="030F0702030302020204" pitchFamily="66" charset="0"/>
              </a:rPr>
              <a:t>Take home messages </a:t>
            </a:r>
            <a:endParaRPr lang="de-CH" sz="4800" dirty="0">
              <a:latin typeface="Comic Sans MS" panose="030F0702030302020204" pitchFamily="66" charset="0"/>
            </a:endParaRPr>
          </a:p>
        </p:txBody>
      </p:sp>
    </p:spTree>
    <p:extLst>
      <p:ext uri="{BB962C8B-B14F-4D97-AF65-F5344CB8AC3E}">
        <p14:creationId xmlns:p14="http://schemas.microsoft.com/office/powerpoint/2010/main" val="417760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D40D52A-EA24-4661-D5B0-99A2C37A13A4}"/>
              </a:ext>
            </a:extLst>
          </p:cNvPr>
          <p:cNvSpPr>
            <a:spLocks noGrp="1"/>
          </p:cNvSpPr>
          <p:nvPr>
            <p:ph type="title"/>
          </p:nvPr>
        </p:nvSpPr>
        <p:spPr/>
        <p:txBody>
          <a:bodyPr/>
          <a:lstStyle/>
          <a:p>
            <a:r>
              <a:rPr lang="en-US" dirty="0"/>
              <a:t>“Raw data” image…</a:t>
            </a:r>
            <a:endParaRPr lang="it-CH" dirty="0"/>
          </a:p>
        </p:txBody>
      </p:sp>
      <p:sp>
        <p:nvSpPr>
          <p:cNvPr id="4" name="Segnaposto numero diapositiva 3">
            <a:extLst>
              <a:ext uri="{FF2B5EF4-FFF2-40B4-BE49-F238E27FC236}">
                <a16:creationId xmlns:a16="http://schemas.microsoft.com/office/drawing/2014/main" id="{7D83052A-4006-E4D3-8BE2-1B8575400EF0}"/>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65</a:t>
            </a:fld>
            <a:endParaRPr lang="de-DE" dirty="0"/>
          </a:p>
        </p:txBody>
      </p:sp>
      <p:sp>
        <p:nvSpPr>
          <p:cNvPr id="5" name="Rettangolo 4">
            <a:extLst>
              <a:ext uri="{FF2B5EF4-FFF2-40B4-BE49-F238E27FC236}">
                <a16:creationId xmlns:a16="http://schemas.microsoft.com/office/drawing/2014/main" id="{FAA6374A-44A4-1748-FCA3-48CBD25C9394}"/>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6" name="Picture 4">
            <a:extLst>
              <a:ext uri="{FF2B5EF4-FFF2-40B4-BE49-F238E27FC236}">
                <a16:creationId xmlns:a16="http://schemas.microsoft.com/office/drawing/2014/main" id="{AA0B4683-C41A-B6AC-2D6A-24F07CF0366E}"/>
              </a:ext>
            </a:extLst>
          </p:cNvPr>
          <p:cNvPicPr>
            <a:picLocks noChangeAspect="1"/>
          </p:cNvPicPr>
          <p:nvPr/>
        </p:nvPicPr>
        <p:blipFill rotWithShape="1">
          <a:blip r:embed="rId2">
            <a:extLst>
              <a:ext uri="{28A0092B-C50C-407E-A947-70E740481C1C}">
                <a14:useLocalDpi xmlns:a14="http://schemas.microsoft.com/office/drawing/2010/main" val="0"/>
              </a:ext>
            </a:extLst>
          </a:blip>
          <a:srcRect l="13512" t="9455" r="11380" b="7515"/>
          <a:stretch/>
        </p:blipFill>
        <p:spPr>
          <a:xfrm>
            <a:off x="742833" y="1163781"/>
            <a:ext cx="4688379" cy="5694219"/>
          </a:xfrm>
          <a:prstGeom prst="rect">
            <a:avLst/>
          </a:prstGeom>
        </p:spPr>
      </p:pic>
      <p:grpSp>
        <p:nvGrpSpPr>
          <p:cNvPr id="7" name="Group 6">
            <a:extLst>
              <a:ext uri="{FF2B5EF4-FFF2-40B4-BE49-F238E27FC236}">
                <a16:creationId xmlns:a16="http://schemas.microsoft.com/office/drawing/2014/main" id="{76A8A794-3D70-9E48-414B-3B4D7AB21956}"/>
              </a:ext>
            </a:extLst>
          </p:cNvPr>
          <p:cNvGrpSpPr/>
          <p:nvPr/>
        </p:nvGrpSpPr>
        <p:grpSpPr>
          <a:xfrm>
            <a:off x="5431212" y="1359130"/>
            <a:ext cx="637080" cy="5303520"/>
            <a:chOff x="5431212" y="1359130"/>
            <a:chExt cx="637080" cy="5303520"/>
          </a:xfrm>
        </p:grpSpPr>
        <p:sp>
          <p:nvSpPr>
            <p:cNvPr id="8" name="Right Brace 1">
              <a:extLst>
                <a:ext uri="{FF2B5EF4-FFF2-40B4-BE49-F238E27FC236}">
                  <a16:creationId xmlns:a16="http://schemas.microsoft.com/office/drawing/2014/main" id="{33C6468F-17C9-F71A-FDE5-FE2D9A515345}"/>
                </a:ext>
              </a:extLst>
            </p:cNvPr>
            <p:cNvSpPr/>
            <p:nvPr/>
          </p:nvSpPr>
          <p:spPr bwMode="auto">
            <a:xfrm>
              <a:off x="5431212" y="1359130"/>
              <a:ext cx="263006" cy="5303520"/>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9" name="TextBox 5">
              <a:extLst>
                <a:ext uri="{FF2B5EF4-FFF2-40B4-BE49-F238E27FC236}">
                  <a16:creationId xmlns:a16="http://schemas.microsoft.com/office/drawing/2014/main" id="{CEF233F5-88A6-B132-9C0E-0925B38C0CB3}"/>
                </a:ext>
              </a:extLst>
            </p:cNvPr>
            <p:cNvSpPr txBox="1"/>
            <p:nvPr/>
          </p:nvSpPr>
          <p:spPr>
            <a:xfrm rot="16200000">
              <a:off x="4609408" y="3823853"/>
              <a:ext cx="2543696" cy="374073"/>
            </a:xfrm>
            <a:prstGeom prst="rect">
              <a:avLst/>
            </a:prstGeom>
            <a:noFill/>
          </p:spPr>
          <p:txBody>
            <a:bodyPr wrap="square" lIns="0" tIns="0" rIns="0" bIns="0" rtlCol="0">
              <a:noAutofit/>
            </a:bodyPr>
            <a:lstStyle/>
            <a:p>
              <a:pPr algn="ctr">
                <a:lnSpc>
                  <a:spcPct val="110000"/>
                </a:lnSpc>
                <a:spcBef>
                  <a:spcPts val="0"/>
                </a:spcBef>
              </a:pPr>
              <a:r>
                <a:rPr lang="en-US" sz="2400" b="1" kern="1000" spc="30" dirty="0">
                  <a:latin typeface="+mn-lt"/>
                  <a:cs typeface="Franklin Gothic Book"/>
                </a:rPr>
                <a:t>ADU… not energy!!</a:t>
              </a:r>
              <a:endParaRPr lang="de-CH" sz="2400" b="1" kern="1000" spc="30" dirty="0" err="1">
                <a:latin typeface="+mn-lt"/>
                <a:cs typeface="Franklin Gothic Book"/>
              </a:endParaRPr>
            </a:p>
          </p:txBody>
        </p:sp>
      </p:grpSp>
    </p:spTree>
    <p:extLst>
      <p:ext uri="{BB962C8B-B14F-4D97-AF65-F5344CB8AC3E}">
        <p14:creationId xmlns:p14="http://schemas.microsoft.com/office/powerpoint/2010/main" val="2585716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33">
            <a:extLst>
              <a:ext uri="{FF2B5EF4-FFF2-40B4-BE49-F238E27FC236}">
                <a16:creationId xmlns:a16="http://schemas.microsoft.com/office/drawing/2014/main" id="{C2C98739-E8E1-214A-DC7F-92B27A4FEE8A}"/>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1ACE805B-E23E-5A44-2E83-3E55ADED8489}"/>
              </a:ext>
            </a:extLst>
          </p:cNvPr>
          <p:cNvSpPr>
            <a:spLocks noGrp="1"/>
          </p:cNvSpPr>
          <p:nvPr>
            <p:ph type="title"/>
          </p:nvPr>
        </p:nvSpPr>
        <p:spPr/>
        <p:txBody>
          <a:bodyPr/>
          <a:lstStyle/>
          <a:p>
            <a:r>
              <a:rPr lang="en-US" dirty="0"/>
              <a:t>Calibration</a:t>
            </a:r>
            <a:endParaRPr lang="it-CH" dirty="0"/>
          </a:p>
        </p:txBody>
      </p:sp>
      <p:sp>
        <p:nvSpPr>
          <p:cNvPr id="4" name="Segnaposto numero diapositiva 3">
            <a:extLst>
              <a:ext uri="{FF2B5EF4-FFF2-40B4-BE49-F238E27FC236}">
                <a16:creationId xmlns:a16="http://schemas.microsoft.com/office/drawing/2014/main" id="{5E94FFAB-5AA9-A8B9-30E8-42160273513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66</a:t>
            </a:fld>
            <a:endParaRPr lang="de-DE" dirty="0"/>
          </a:p>
        </p:txBody>
      </p:sp>
      <p:sp>
        <p:nvSpPr>
          <p:cNvPr id="5" name="Rettangolo 4">
            <a:extLst>
              <a:ext uri="{FF2B5EF4-FFF2-40B4-BE49-F238E27FC236}">
                <a16:creationId xmlns:a16="http://schemas.microsoft.com/office/drawing/2014/main" id="{01E7E1AC-B074-0C85-A5A1-F7CBBED3A645}"/>
              </a:ext>
            </a:extLst>
          </p:cNvPr>
          <p:cNvSpPr/>
          <p:nvPr/>
        </p:nvSpPr>
        <p:spPr bwMode="auto">
          <a:xfrm>
            <a:off x="719999"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6" name="Picture 6" descr="H:\Presentations\Davide\TemporaryPics\IMG_20180622_152842_HHT.jpg">
            <a:extLst>
              <a:ext uri="{FF2B5EF4-FFF2-40B4-BE49-F238E27FC236}">
                <a16:creationId xmlns:a16="http://schemas.microsoft.com/office/drawing/2014/main" id="{001EF883-FA5C-62DB-586B-456A59B65D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98"/>
          <a:stretch/>
        </p:blipFill>
        <p:spPr bwMode="auto">
          <a:xfrm>
            <a:off x="720000" y="989150"/>
            <a:ext cx="5976416" cy="318941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4F723EB0-473F-BEC6-1BD7-222F08E7393B}"/>
              </a:ext>
            </a:extLst>
          </p:cNvPr>
          <p:cNvSpPr/>
          <p:nvPr/>
        </p:nvSpPr>
        <p:spPr>
          <a:xfrm>
            <a:off x="5469653" y="1806955"/>
            <a:ext cx="1048512" cy="865417"/>
          </a:xfrm>
          <a:prstGeom prst="roundRect">
            <a:avLst>
              <a:gd name="adj" fmla="val 18428"/>
            </a:avLst>
          </a:prstGeom>
          <a:noFill/>
          <a:ln>
            <a:solidFill>
              <a:srgbClr val="FF0000"/>
            </a:solidFill>
          </a:ln>
          <a:scene3d>
            <a:camera prst="isometricRightUp">
              <a:rot lat="1200000" lon="19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8" name="Straight Arrow Connector 6">
            <a:extLst>
              <a:ext uri="{FF2B5EF4-FFF2-40B4-BE49-F238E27FC236}">
                <a16:creationId xmlns:a16="http://schemas.microsoft.com/office/drawing/2014/main" id="{0EDE6547-382E-A41D-2BCA-C383B28D0867}"/>
              </a:ext>
            </a:extLst>
          </p:cNvPr>
          <p:cNvCxnSpPr/>
          <p:nvPr/>
        </p:nvCxnSpPr>
        <p:spPr>
          <a:xfrm flipV="1">
            <a:off x="2073868" y="2148635"/>
            <a:ext cx="0" cy="468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7">
            <a:extLst>
              <a:ext uri="{FF2B5EF4-FFF2-40B4-BE49-F238E27FC236}">
                <a16:creationId xmlns:a16="http://schemas.microsoft.com/office/drawing/2014/main" id="{E8B4EFDB-8AF3-5622-6552-B6A00E48090E}"/>
              </a:ext>
            </a:extLst>
          </p:cNvPr>
          <p:cNvCxnSpPr/>
          <p:nvPr/>
        </p:nvCxnSpPr>
        <p:spPr>
          <a:xfrm>
            <a:off x="2071056" y="2148635"/>
            <a:ext cx="34920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E834B232-2342-828C-9896-7CE560D7A005}"/>
              </a:ext>
            </a:extLst>
          </p:cNvPr>
          <p:cNvSpPr txBox="1"/>
          <p:nvPr/>
        </p:nvSpPr>
        <p:spPr>
          <a:xfrm>
            <a:off x="2776099" y="1044000"/>
            <a:ext cx="2179820" cy="738664"/>
          </a:xfrm>
          <a:prstGeom prst="rect">
            <a:avLst/>
          </a:prstGeom>
          <a:noFill/>
        </p:spPr>
        <p:txBody>
          <a:bodyPr wrap="square" rtlCol="0">
            <a:spAutoFit/>
          </a:bodyPr>
          <a:lstStyle/>
          <a:p>
            <a:pPr algn="ctr"/>
            <a:r>
              <a:rPr lang="en-US" b="1" dirty="0">
                <a:solidFill>
                  <a:srgbClr val="00B0F0"/>
                </a:solidFill>
                <a:latin typeface="+mj-lt"/>
              </a:rPr>
              <a:t>Fluorescence samples</a:t>
            </a:r>
            <a:endParaRPr lang="de-CH" b="1" dirty="0">
              <a:solidFill>
                <a:srgbClr val="00B0F0"/>
              </a:solidFill>
              <a:latin typeface="+mj-lt"/>
            </a:endParaRPr>
          </a:p>
        </p:txBody>
      </p:sp>
      <p:sp>
        <p:nvSpPr>
          <p:cNvPr id="11" name="TextBox 9">
            <a:extLst>
              <a:ext uri="{FF2B5EF4-FFF2-40B4-BE49-F238E27FC236}">
                <a16:creationId xmlns:a16="http://schemas.microsoft.com/office/drawing/2014/main" id="{CD794405-11D5-7C97-2063-0FC1268BC789}"/>
              </a:ext>
            </a:extLst>
          </p:cNvPr>
          <p:cNvSpPr txBox="1"/>
          <p:nvPr/>
        </p:nvSpPr>
        <p:spPr>
          <a:xfrm>
            <a:off x="2591185" y="3748890"/>
            <a:ext cx="1872713" cy="400110"/>
          </a:xfrm>
          <a:prstGeom prst="rect">
            <a:avLst/>
          </a:prstGeom>
          <a:noFill/>
        </p:spPr>
        <p:txBody>
          <a:bodyPr wrap="square" rtlCol="0">
            <a:spAutoFit/>
          </a:bodyPr>
          <a:lstStyle/>
          <a:p>
            <a:pPr algn="ctr"/>
            <a:r>
              <a:rPr lang="en-US" sz="2000" b="1" dirty="0">
                <a:solidFill>
                  <a:srgbClr val="FFFF00"/>
                </a:solidFill>
                <a:latin typeface="+mj-lt"/>
              </a:rPr>
              <a:t>X-Ray Tube</a:t>
            </a:r>
            <a:endParaRPr lang="de-CH" sz="2000" b="1" dirty="0">
              <a:solidFill>
                <a:srgbClr val="FFFF00"/>
              </a:solidFill>
              <a:latin typeface="+mj-lt"/>
            </a:endParaRPr>
          </a:p>
        </p:txBody>
      </p:sp>
      <p:sp>
        <p:nvSpPr>
          <p:cNvPr id="12" name="TextBox 10">
            <a:extLst>
              <a:ext uri="{FF2B5EF4-FFF2-40B4-BE49-F238E27FC236}">
                <a16:creationId xmlns:a16="http://schemas.microsoft.com/office/drawing/2014/main" id="{BE509529-AA8D-C1F7-F91E-C68498AB068E}"/>
              </a:ext>
            </a:extLst>
          </p:cNvPr>
          <p:cNvSpPr txBox="1"/>
          <p:nvPr/>
        </p:nvSpPr>
        <p:spPr>
          <a:xfrm rot="20847972">
            <a:off x="5396501" y="1356142"/>
            <a:ext cx="1347216" cy="415498"/>
          </a:xfrm>
          <a:prstGeom prst="rect">
            <a:avLst/>
          </a:prstGeom>
          <a:noFill/>
        </p:spPr>
        <p:txBody>
          <a:bodyPr wrap="square" rtlCol="0">
            <a:spAutoFit/>
          </a:bodyPr>
          <a:lstStyle/>
          <a:p>
            <a:pPr algn="ctr"/>
            <a:r>
              <a:rPr lang="en-US" b="1" dirty="0">
                <a:solidFill>
                  <a:srgbClr val="FF0000"/>
                </a:solidFill>
                <a:latin typeface="+mj-lt"/>
              </a:rPr>
              <a:t>AGIPD</a:t>
            </a:r>
            <a:endParaRPr lang="de-CH" b="1" dirty="0">
              <a:solidFill>
                <a:srgbClr val="FF0000"/>
              </a:solidFill>
              <a:latin typeface="+mj-lt"/>
            </a:endParaRPr>
          </a:p>
        </p:txBody>
      </p:sp>
      <p:cxnSp>
        <p:nvCxnSpPr>
          <p:cNvPr id="13" name="Straight Arrow Connector 11">
            <a:extLst>
              <a:ext uri="{FF2B5EF4-FFF2-40B4-BE49-F238E27FC236}">
                <a16:creationId xmlns:a16="http://schemas.microsoft.com/office/drawing/2014/main" id="{F4E139E8-3671-CEA1-1FB0-5BBB57233EC8}"/>
              </a:ext>
            </a:extLst>
          </p:cNvPr>
          <p:cNvCxnSpPr/>
          <p:nvPr/>
        </p:nvCxnSpPr>
        <p:spPr>
          <a:xfrm flipH="1">
            <a:off x="1979586" y="1467059"/>
            <a:ext cx="929709" cy="9250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2">
            <a:extLst>
              <a:ext uri="{FF2B5EF4-FFF2-40B4-BE49-F238E27FC236}">
                <a16:creationId xmlns:a16="http://schemas.microsoft.com/office/drawing/2014/main" id="{87CC08E7-C277-0411-04FA-F27289452993}"/>
              </a:ext>
            </a:extLst>
          </p:cNvPr>
          <p:cNvCxnSpPr/>
          <p:nvPr/>
        </p:nvCxnSpPr>
        <p:spPr>
          <a:xfrm flipH="1">
            <a:off x="2120677" y="1513309"/>
            <a:ext cx="788618" cy="28019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3">
            <a:extLst>
              <a:ext uri="{FF2B5EF4-FFF2-40B4-BE49-F238E27FC236}">
                <a16:creationId xmlns:a16="http://schemas.microsoft.com/office/drawing/2014/main" id="{E3492E8E-0780-867E-5158-74A96FDD066A}"/>
              </a:ext>
            </a:extLst>
          </p:cNvPr>
          <p:cNvCxnSpPr/>
          <p:nvPr/>
        </p:nvCxnSpPr>
        <p:spPr>
          <a:xfrm flipH="1">
            <a:off x="2273077" y="1559560"/>
            <a:ext cx="636218" cy="51127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4">
            <a:extLst>
              <a:ext uri="{FF2B5EF4-FFF2-40B4-BE49-F238E27FC236}">
                <a16:creationId xmlns:a16="http://schemas.microsoft.com/office/drawing/2014/main" id="{48B60D91-D795-2BB3-79DB-FEE32852F69F}"/>
              </a:ext>
            </a:extLst>
          </p:cNvPr>
          <p:cNvSpPr txBox="1"/>
          <p:nvPr/>
        </p:nvSpPr>
        <p:spPr>
          <a:xfrm>
            <a:off x="2525919" y="2287531"/>
            <a:ext cx="3147582" cy="916469"/>
          </a:xfrm>
          <a:prstGeom prst="rect">
            <a:avLst/>
          </a:prstGeom>
          <a:noFill/>
        </p:spPr>
        <p:txBody>
          <a:bodyPr wrap="square" rtlCol="0">
            <a:spAutoFit/>
          </a:bodyPr>
          <a:lstStyle/>
          <a:p>
            <a:pPr algn="ctr">
              <a:lnSpc>
                <a:spcPts val="1400"/>
              </a:lnSpc>
            </a:pPr>
            <a:r>
              <a:rPr lang="en-US" sz="1800" b="1" dirty="0">
                <a:solidFill>
                  <a:srgbClr val="FFFF00"/>
                </a:solidFill>
                <a:latin typeface="+mj-lt"/>
              </a:rPr>
              <a:t>Fluorescence </a:t>
            </a:r>
          </a:p>
          <a:p>
            <a:pPr algn="ctr">
              <a:lnSpc>
                <a:spcPts val="1400"/>
              </a:lnSpc>
            </a:pPr>
            <a:r>
              <a:rPr lang="en-US" sz="1800" b="1" dirty="0">
                <a:solidFill>
                  <a:srgbClr val="FFFF00"/>
                </a:solidFill>
                <a:latin typeface="+mj-lt"/>
              </a:rPr>
              <a:t>photons</a:t>
            </a:r>
          </a:p>
          <a:p>
            <a:pPr algn="ctr">
              <a:lnSpc>
                <a:spcPts val="1400"/>
              </a:lnSpc>
            </a:pPr>
            <a:r>
              <a:rPr lang="en-US" sz="1800" b="1" dirty="0">
                <a:solidFill>
                  <a:srgbClr val="FFFF00"/>
                </a:solidFill>
                <a:latin typeface="+mj-lt"/>
              </a:rPr>
              <a:t>(Monochromatic)</a:t>
            </a:r>
            <a:endParaRPr lang="de-CH" sz="1800" b="1" dirty="0">
              <a:solidFill>
                <a:srgbClr val="FFFF00"/>
              </a:solidFill>
              <a:latin typeface="+mj-lt"/>
            </a:endParaRPr>
          </a:p>
        </p:txBody>
      </p:sp>
      <p:pic>
        <p:nvPicPr>
          <p:cNvPr id="17" name="Picture 3" descr="H:\Presentations\Davide\TemporaryPics\Spectrum_UL_MO.png">
            <a:extLst>
              <a:ext uri="{FF2B5EF4-FFF2-40B4-BE49-F238E27FC236}">
                <a16:creationId xmlns:a16="http://schemas.microsoft.com/office/drawing/2014/main" id="{EE066B75-565C-354D-33A0-3964691D6D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425"/>
          <a:stretch/>
        </p:blipFill>
        <p:spPr bwMode="auto">
          <a:xfrm>
            <a:off x="734514" y="4406900"/>
            <a:ext cx="3249600" cy="24184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Presentations\Davide\TemporaryPics\Spectrum_UL_In.png">
            <a:extLst>
              <a:ext uri="{FF2B5EF4-FFF2-40B4-BE49-F238E27FC236}">
                <a16:creationId xmlns:a16="http://schemas.microsoft.com/office/drawing/2014/main" id="{79F79FC2-D756-0120-0260-BC956FCEDA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24"/>
          <a:stretch/>
        </p:blipFill>
        <p:spPr bwMode="auto">
          <a:xfrm>
            <a:off x="3834064" y="4387850"/>
            <a:ext cx="3249600" cy="243169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7">
            <a:extLst>
              <a:ext uri="{FF2B5EF4-FFF2-40B4-BE49-F238E27FC236}">
                <a16:creationId xmlns:a16="http://schemas.microsoft.com/office/drawing/2014/main" id="{DFEA1F71-17A6-B33A-CFFC-3F97B02F434C}"/>
              </a:ext>
            </a:extLst>
          </p:cNvPr>
          <p:cNvSpPr txBox="1"/>
          <p:nvPr/>
        </p:nvSpPr>
        <p:spPr>
          <a:xfrm>
            <a:off x="5914771" y="4455049"/>
            <a:ext cx="841148" cy="400110"/>
          </a:xfrm>
          <a:prstGeom prst="rect">
            <a:avLst/>
          </a:prstGeom>
          <a:noFill/>
        </p:spPr>
        <p:txBody>
          <a:bodyPr wrap="square" rtlCol="0">
            <a:spAutoFit/>
          </a:bodyPr>
          <a:lstStyle/>
          <a:p>
            <a:pPr algn="ctr"/>
            <a:r>
              <a:rPr lang="en-US" sz="2000" b="1" dirty="0">
                <a:solidFill>
                  <a:srgbClr val="00B0F0"/>
                </a:solidFill>
                <a:latin typeface="+mj-lt"/>
              </a:rPr>
              <a:t>In</a:t>
            </a:r>
            <a:endParaRPr lang="de-CH" sz="2000" b="1" dirty="0">
              <a:solidFill>
                <a:srgbClr val="00B0F0"/>
              </a:solidFill>
              <a:latin typeface="+mj-lt"/>
            </a:endParaRPr>
          </a:p>
        </p:txBody>
      </p:sp>
      <p:sp>
        <p:nvSpPr>
          <p:cNvPr id="20" name="TextBox 18">
            <a:extLst>
              <a:ext uri="{FF2B5EF4-FFF2-40B4-BE49-F238E27FC236}">
                <a16:creationId xmlns:a16="http://schemas.microsoft.com/office/drawing/2014/main" id="{21F025C1-418A-C1A5-E305-393D72C480F0}"/>
              </a:ext>
            </a:extLst>
          </p:cNvPr>
          <p:cNvSpPr txBox="1"/>
          <p:nvPr/>
        </p:nvSpPr>
        <p:spPr>
          <a:xfrm>
            <a:off x="2755719" y="4456381"/>
            <a:ext cx="841148" cy="400110"/>
          </a:xfrm>
          <a:prstGeom prst="rect">
            <a:avLst/>
          </a:prstGeom>
          <a:noFill/>
        </p:spPr>
        <p:txBody>
          <a:bodyPr wrap="square" rtlCol="0">
            <a:spAutoFit/>
          </a:bodyPr>
          <a:lstStyle/>
          <a:p>
            <a:pPr algn="ctr"/>
            <a:r>
              <a:rPr lang="en-US" sz="2000" b="1" dirty="0">
                <a:solidFill>
                  <a:srgbClr val="00B0F0"/>
                </a:solidFill>
                <a:latin typeface="+mj-lt"/>
              </a:rPr>
              <a:t>Mo</a:t>
            </a:r>
            <a:endParaRPr lang="de-CH" sz="2000" b="1" dirty="0">
              <a:solidFill>
                <a:srgbClr val="00B0F0"/>
              </a:solidFill>
              <a:latin typeface="+mj-lt"/>
            </a:endParaRPr>
          </a:p>
        </p:txBody>
      </p:sp>
      <p:pic>
        <p:nvPicPr>
          <p:cNvPr id="21" name="Picture 1">
            <a:extLst>
              <a:ext uri="{FF2B5EF4-FFF2-40B4-BE49-F238E27FC236}">
                <a16:creationId xmlns:a16="http://schemas.microsoft.com/office/drawing/2014/main" id="{B8D3678A-7ED5-939A-E12C-6346D0A11C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6415" y="729000"/>
            <a:ext cx="3974504" cy="3452281"/>
          </a:xfrm>
          <a:prstGeom prst="rect">
            <a:avLst/>
          </a:prstGeom>
        </p:spPr>
      </p:pic>
      <mc:AlternateContent xmlns:mc="http://schemas.openxmlformats.org/markup-compatibility/2006" xmlns:a14="http://schemas.microsoft.com/office/drawing/2010/main">
        <mc:Choice Requires="a14">
          <p:sp>
            <p:nvSpPr>
              <p:cNvPr id="22" name="TextBox 22">
                <a:extLst>
                  <a:ext uri="{FF2B5EF4-FFF2-40B4-BE49-F238E27FC236}">
                    <a16:creationId xmlns:a16="http://schemas.microsoft.com/office/drawing/2014/main" id="{367AAD6F-C699-4B44-1838-FF5FE0F49002}"/>
                  </a:ext>
                </a:extLst>
              </p:cNvPr>
              <p:cNvSpPr txBox="1"/>
              <p:nvPr/>
            </p:nvSpPr>
            <p:spPr>
              <a:xfrm>
                <a:off x="7340919" y="4121626"/>
                <a:ext cx="3042740" cy="438073"/>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de-CH" sz="1800" i="1" kern="1000" spc="30" smtClean="0">
                              <a:latin typeface="Cambria Math" panose="02040503050406030204" pitchFamily="18" charset="0"/>
                            </a:rPr>
                          </m:ctrlPr>
                        </m:sSubPr>
                        <m:e>
                          <m:r>
                            <a:rPr lang="en-US" sz="1800" b="0" i="1" kern="1000" spc="30" smtClean="0">
                              <a:latin typeface="Cambria Math" panose="02040503050406030204" pitchFamily="18" charset="0"/>
                            </a:rPr>
                            <m:t>𝑦</m:t>
                          </m:r>
                        </m:e>
                        <m:sub>
                          <m:r>
                            <a:rPr lang="en-US" sz="1800" b="0" i="1" kern="1000" spc="30" smtClean="0">
                              <a:latin typeface="Cambria Math" panose="02040503050406030204" pitchFamily="18" charset="0"/>
                            </a:rPr>
                            <m:t>𝐻𝐺</m:t>
                          </m:r>
                        </m:sub>
                      </m:sSub>
                      <m:r>
                        <a:rPr lang="en-US" sz="1800" b="0" i="1" kern="1000" spc="30" smtClean="0">
                          <a:latin typeface="Cambria Math" panose="02040503050406030204" pitchFamily="18" charset="0"/>
                        </a:rPr>
                        <m:t>=</m:t>
                      </m:r>
                      <m:sSub>
                        <m:sSubPr>
                          <m:ctrlPr>
                            <a:rPr lang="en-US" sz="1800" b="0" i="1" kern="1000" spc="30" smtClean="0">
                              <a:latin typeface="Cambria Math" panose="02040503050406030204" pitchFamily="18" charset="0"/>
                            </a:rPr>
                          </m:ctrlPr>
                        </m:sSubPr>
                        <m:e>
                          <m:r>
                            <a:rPr lang="en-US" sz="1800" b="0" i="1" kern="1000" spc="30" smtClean="0">
                              <a:latin typeface="Cambria Math" panose="02040503050406030204" pitchFamily="18" charset="0"/>
                            </a:rPr>
                            <m:t>𝑚</m:t>
                          </m:r>
                        </m:e>
                        <m:sub>
                          <m:r>
                            <a:rPr lang="en-US" sz="1800" b="0" i="1" kern="1000" spc="30" smtClean="0">
                              <a:latin typeface="Cambria Math" panose="02040503050406030204" pitchFamily="18" charset="0"/>
                            </a:rPr>
                            <m:t>𝑒𝑛</m:t>
                          </m:r>
                          <m:r>
                            <a:rPr lang="en-US" sz="1800" b="0" i="1" kern="1000" spc="30" smtClean="0">
                              <a:latin typeface="Cambria Math" panose="02040503050406030204" pitchFamily="18" charset="0"/>
                            </a:rPr>
                            <m:t>,</m:t>
                          </m:r>
                          <m:r>
                            <a:rPr lang="en-US" sz="1800" b="0" i="1" kern="1000" spc="30" smtClean="0">
                              <a:latin typeface="Cambria Math" panose="02040503050406030204" pitchFamily="18" charset="0"/>
                            </a:rPr>
                            <m:t>𝐻𝐺</m:t>
                          </m:r>
                        </m:sub>
                      </m:sSub>
                      <m:r>
                        <a:rPr lang="en-US" sz="1800" b="0" i="1" kern="1000" spc="30" smtClean="0">
                          <a:latin typeface="Cambria Math" panose="02040503050406030204" pitchFamily="18" charset="0"/>
                          <a:ea typeface="Cambria Math" panose="02040503050406030204" pitchFamily="18" charset="0"/>
                        </a:rPr>
                        <m:t>∙ </m:t>
                      </m:r>
                      <m:sSub>
                        <m:sSubPr>
                          <m:ctrlPr>
                            <a:rPr lang="en-US" sz="1800" b="0" i="1" kern="1000" spc="30" smtClean="0">
                              <a:latin typeface="Cambria Math" panose="02040503050406030204" pitchFamily="18" charset="0"/>
                              <a:ea typeface="Cambria Math" panose="02040503050406030204" pitchFamily="18" charset="0"/>
                            </a:rPr>
                          </m:ctrlPr>
                        </m:sSubPr>
                        <m:e>
                          <m:r>
                            <a:rPr lang="en-US" sz="1800" b="0" i="1" kern="1000" spc="30" smtClean="0">
                              <a:latin typeface="Cambria Math" panose="02040503050406030204" pitchFamily="18" charset="0"/>
                              <a:ea typeface="Cambria Math" panose="02040503050406030204" pitchFamily="18" charset="0"/>
                            </a:rPr>
                            <m:t>𝑥</m:t>
                          </m:r>
                        </m:e>
                        <m:sub>
                          <m:r>
                            <a:rPr lang="en-US" sz="1800" b="0" i="1" kern="1000" spc="30" smtClean="0">
                              <a:latin typeface="Cambria Math" panose="02040503050406030204" pitchFamily="18" charset="0"/>
                              <a:ea typeface="Cambria Math" panose="02040503050406030204" pitchFamily="18" charset="0"/>
                            </a:rPr>
                            <m:t>𝑘𝑒𝑉</m:t>
                          </m:r>
                        </m:sub>
                      </m:sSub>
                      <m:r>
                        <a:rPr lang="en-US" sz="1800" b="0" i="1" kern="1000" spc="30" smtClean="0">
                          <a:latin typeface="Cambria Math" panose="02040503050406030204" pitchFamily="18" charset="0"/>
                          <a:ea typeface="Cambria Math" panose="02040503050406030204" pitchFamily="18" charset="0"/>
                        </a:rPr>
                        <m:t>+</m:t>
                      </m:r>
                      <m:sSub>
                        <m:sSubPr>
                          <m:ctrlPr>
                            <a:rPr lang="en-US" sz="1800" b="0" i="1" kern="1000" spc="30" smtClean="0">
                              <a:latin typeface="Cambria Math" panose="02040503050406030204" pitchFamily="18" charset="0"/>
                              <a:ea typeface="Cambria Math" panose="02040503050406030204" pitchFamily="18" charset="0"/>
                            </a:rPr>
                          </m:ctrlPr>
                        </m:sSubPr>
                        <m:e>
                          <m:r>
                            <a:rPr lang="en-US" sz="1800" b="0" i="1" kern="1000" spc="30" smtClean="0">
                              <a:latin typeface="Cambria Math" panose="02040503050406030204" pitchFamily="18" charset="0"/>
                              <a:ea typeface="Cambria Math" panose="02040503050406030204" pitchFamily="18" charset="0"/>
                            </a:rPr>
                            <m:t>𝑞</m:t>
                          </m:r>
                        </m:e>
                        <m:sub>
                          <m:r>
                            <a:rPr lang="en-US" sz="1800" b="0" i="1" kern="1000" spc="30" smtClean="0">
                              <a:latin typeface="Cambria Math" panose="02040503050406030204" pitchFamily="18" charset="0"/>
                              <a:ea typeface="Cambria Math" panose="02040503050406030204" pitchFamily="18" charset="0"/>
                            </a:rPr>
                            <m:t>𝐻𝐺</m:t>
                          </m:r>
                        </m:sub>
                      </m:sSub>
                    </m:oMath>
                  </m:oMathPara>
                </a14:m>
                <a:endParaRPr lang="en-US" sz="1800" b="0" kern="1000" spc="30" dirty="0">
                  <a:latin typeface="+mn-lt"/>
                  <a:ea typeface="Cambria Math" panose="02040503050406030204" pitchFamily="18" charset="0"/>
                </a:endParaRPr>
              </a:p>
              <a:p>
                <a:pPr>
                  <a:lnSpc>
                    <a:spcPct val="110000"/>
                  </a:lnSpc>
                  <a:spcBef>
                    <a:spcPts val="0"/>
                  </a:spcBef>
                </a:pPr>
                <a:endParaRPr lang="de-CH" sz="1800" kern="1000" spc="30" dirty="0" err="1">
                  <a:latin typeface="+mn-lt"/>
                  <a:cs typeface="Franklin Gothic Book"/>
                </a:endParaRPr>
              </a:p>
            </p:txBody>
          </p:sp>
        </mc:Choice>
        <mc:Fallback xmlns="">
          <p:sp>
            <p:nvSpPr>
              <p:cNvPr id="22" name="TextBox 22">
                <a:extLst>
                  <a:ext uri="{FF2B5EF4-FFF2-40B4-BE49-F238E27FC236}">
                    <a16:creationId xmlns:a16="http://schemas.microsoft.com/office/drawing/2014/main" id="{367AAD6F-C699-4B44-1838-FF5FE0F49002}"/>
                  </a:ext>
                </a:extLst>
              </p:cNvPr>
              <p:cNvSpPr txBox="1">
                <a:spLocks noRot="1" noChangeAspect="1" noMove="1" noResize="1" noEditPoints="1" noAdjustHandles="1" noChangeArrowheads="1" noChangeShapeType="1" noTextEdit="1"/>
              </p:cNvSpPr>
              <p:nvPr/>
            </p:nvSpPr>
            <p:spPr>
              <a:xfrm>
                <a:off x="7340919" y="4121626"/>
                <a:ext cx="3042740" cy="438073"/>
              </a:xfrm>
              <a:prstGeom prst="rect">
                <a:avLst/>
              </a:prstGeom>
              <a:blipFill>
                <a:blip r:embed="rId7"/>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23" name="TextBox 23">
                <a:extLst>
                  <a:ext uri="{FF2B5EF4-FFF2-40B4-BE49-F238E27FC236}">
                    <a16:creationId xmlns:a16="http://schemas.microsoft.com/office/drawing/2014/main" id="{E25F7B09-DD4C-EA98-D288-23C744FD306C}"/>
                  </a:ext>
                </a:extLst>
              </p:cNvPr>
              <p:cNvSpPr txBox="1"/>
              <p:nvPr/>
            </p:nvSpPr>
            <p:spPr>
              <a:xfrm>
                <a:off x="7465379" y="4585726"/>
                <a:ext cx="2971800" cy="1231274"/>
              </a:xfrm>
              <a:prstGeom prst="rect">
                <a:avLst/>
              </a:prstGeom>
              <a:noFill/>
            </p:spPr>
            <p:txBody>
              <a:bodyPr wrap="square" lIns="0" tIns="0" rIns="0" bIns="0" rtlCol="0">
                <a:noAutofit/>
              </a:bodyPr>
              <a:lstStyle/>
              <a:p>
                <a:pPr>
                  <a:lnSpc>
                    <a:spcPct val="110000"/>
                  </a:lnSpc>
                  <a:spcBef>
                    <a:spcPts val="0"/>
                  </a:spcBef>
                </a:pPr>
                <a:r>
                  <a:rPr lang="en-US" sz="1800" kern="1000" spc="30" dirty="0">
                    <a:latin typeface="+mj-lt"/>
                    <a:ea typeface="Cambria Math" panose="02040503050406030204" pitchFamily="18" charset="0"/>
                    <a:cs typeface="Franklin Gothic Book"/>
                  </a:rPr>
                  <a:t>Where:</a:t>
                </a:r>
              </a:p>
              <a:p>
                <a:pPr marL="285750" indent="-285750">
                  <a:lnSpc>
                    <a:spcPct val="110000"/>
                  </a:lnSpc>
                  <a:spcBef>
                    <a:spcPts val="0"/>
                  </a:spcBef>
                  <a:buFont typeface="Symbol" panose="05050102010706020507" pitchFamily="18" charset="2"/>
                  <a:buChar char="-"/>
                </a:pPr>
                <a:r>
                  <a:rPr lang="en-US" sz="1800" i="1" kern="1000" spc="30" dirty="0" err="1">
                    <a:latin typeface="+mj-lt"/>
                    <a:ea typeface="Cambria Math" panose="02040503050406030204" pitchFamily="18" charset="0"/>
                    <a:cs typeface="Franklin Gothic Book"/>
                  </a:rPr>
                  <a:t>q</a:t>
                </a:r>
                <a:r>
                  <a:rPr lang="en-US" sz="1800" i="1" kern="1000" spc="30" baseline="-25000" dirty="0" err="1">
                    <a:latin typeface="+mj-lt"/>
                    <a:ea typeface="Cambria Math" panose="02040503050406030204" pitchFamily="18" charset="0"/>
                    <a:cs typeface="Franklin Gothic Book"/>
                  </a:rPr>
                  <a:t>HG</a:t>
                </a:r>
                <a:r>
                  <a:rPr lang="en-US" sz="1800" kern="1000" spc="30" dirty="0">
                    <a:latin typeface="+mj-lt"/>
                    <a:ea typeface="Cambria Math" panose="02040503050406030204" pitchFamily="18" charset="0"/>
                    <a:cs typeface="Franklin Gothic Book"/>
                  </a:rPr>
                  <a:t> is the offset in </a:t>
                </a:r>
                <a:r>
                  <a:rPr lang="en-US" sz="1800" i="1" kern="1000" spc="30" dirty="0">
                    <a:latin typeface="+mj-lt"/>
                    <a:ea typeface="Cambria Math" panose="02040503050406030204" pitchFamily="18" charset="0"/>
                    <a:cs typeface="Franklin Gothic Book"/>
                  </a:rPr>
                  <a:t>ADU</a:t>
                </a:r>
              </a:p>
              <a:p>
                <a:pPr marL="285750" indent="-285750">
                  <a:lnSpc>
                    <a:spcPct val="110000"/>
                  </a:lnSpc>
                  <a:spcBef>
                    <a:spcPts val="0"/>
                  </a:spcBef>
                  <a:buFont typeface="Symbol" panose="05050102010706020507" pitchFamily="18" charset="2"/>
                  <a:buChar char="-"/>
                </a:pPr>
                <a:r>
                  <a:rPr lang="en-US" sz="1800" i="1" kern="1000" spc="30" dirty="0" err="1">
                    <a:latin typeface="+mj-lt"/>
                    <a:ea typeface="Cambria Math" panose="02040503050406030204" pitchFamily="18" charset="0"/>
                    <a:cs typeface="Franklin Gothic Book"/>
                  </a:rPr>
                  <a:t>m</a:t>
                </a:r>
                <a:r>
                  <a:rPr lang="en-US" sz="1800" i="1" kern="1000" spc="30" baseline="-25000" dirty="0" err="1">
                    <a:latin typeface="+mj-lt"/>
                    <a:ea typeface="Cambria Math" panose="02040503050406030204" pitchFamily="18" charset="0"/>
                    <a:cs typeface="Franklin Gothic Book"/>
                  </a:rPr>
                  <a:t>en,HG</a:t>
                </a:r>
                <a:r>
                  <a:rPr lang="en-US" sz="1800" kern="1000" spc="30" dirty="0">
                    <a:latin typeface="+mj-lt"/>
                    <a:ea typeface="Cambria Math" panose="02040503050406030204" pitchFamily="18" charset="0"/>
                    <a:cs typeface="Franklin Gothic Book"/>
                  </a:rPr>
                  <a:t> is the gain in </a:t>
                </a:r>
                <a14:m>
                  <m:oMath xmlns:m="http://schemas.openxmlformats.org/officeDocument/2006/math">
                    <m:box>
                      <m:boxPr>
                        <m:ctrlPr>
                          <a:rPr lang="en-US" sz="2400" i="1" kern="1000" spc="30" smtClean="0">
                            <a:latin typeface="Cambria Math" panose="02040503050406030204" pitchFamily="18" charset="0"/>
                            <a:ea typeface="Cambria Math" panose="02040503050406030204" pitchFamily="18" charset="0"/>
                            <a:cs typeface="Franklin Gothic Book"/>
                          </a:rPr>
                        </m:ctrlPr>
                      </m:boxPr>
                      <m:e>
                        <m:argPr>
                          <m:argSz m:val="-1"/>
                        </m:argPr>
                        <m:f>
                          <m:fPr>
                            <m:ctrlPr>
                              <a:rPr lang="en-US" sz="2400" i="1" kern="1000" spc="30" smtClean="0">
                                <a:latin typeface="Cambria Math" panose="02040503050406030204" pitchFamily="18" charset="0"/>
                                <a:ea typeface="Cambria Math" panose="02040503050406030204" pitchFamily="18" charset="0"/>
                                <a:cs typeface="Franklin Gothic Book"/>
                              </a:rPr>
                            </m:ctrlPr>
                          </m:fPr>
                          <m:num>
                            <m:r>
                              <a:rPr lang="en-US" sz="2400" b="0" i="1" kern="1000" spc="30" smtClean="0">
                                <a:latin typeface="Cambria Math" panose="02040503050406030204" pitchFamily="18" charset="0"/>
                                <a:ea typeface="Cambria Math" panose="02040503050406030204" pitchFamily="18" charset="0"/>
                                <a:cs typeface="Franklin Gothic Book"/>
                              </a:rPr>
                              <m:t>𝐴𝐷𝑈</m:t>
                            </m:r>
                          </m:num>
                          <m:den>
                            <m:r>
                              <a:rPr lang="en-US" sz="2400" b="0" i="1" kern="1000" spc="30" smtClean="0">
                                <a:latin typeface="Cambria Math" panose="02040503050406030204" pitchFamily="18" charset="0"/>
                                <a:ea typeface="Cambria Math" panose="02040503050406030204" pitchFamily="18" charset="0"/>
                                <a:cs typeface="Franklin Gothic Book"/>
                              </a:rPr>
                              <m:t>𝑘𝑒𝑉</m:t>
                            </m:r>
                          </m:den>
                        </m:f>
                      </m:e>
                    </m:box>
                  </m:oMath>
                </a14:m>
                <a:endParaRPr lang="de-CH" sz="1800" kern="1000" spc="30" dirty="0" err="1">
                  <a:latin typeface="+mj-lt"/>
                  <a:ea typeface="Cambria Math" panose="02040503050406030204" pitchFamily="18" charset="0"/>
                  <a:cs typeface="Franklin Gothic Book"/>
                </a:endParaRPr>
              </a:p>
            </p:txBody>
          </p:sp>
        </mc:Choice>
        <mc:Fallback xmlns="">
          <p:sp>
            <p:nvSpPr>
              <p:cNvPr id="23" name="TextBox 23">
                <a:extLst>
                  <a:ext uri="{FF2B5EF4-FFF2-40B4-BE49-F238E27FC236}">
                    <a16:creationId xmlns:a16="http://schemas.microsoft.com/office/drawing/2014/main" id="{E25F7B09-DD4C-EA98-D288-23C744FD306C}"/>
                  </a:ext>
                </a:extLst>
              </p:cNvPr>
              <p:cNvSpPr txBox="1">
                <a:spLocks noRot="1" noChangeAspect="1" noMove="1" noResize="1" noEditPoints="1" noAdjustHandles="1" noChangeArrowheads="1" noChangeShapeType="1" noTextEdit="1"/>
              </p:cNvSpPr>
              <p:nvPr/>
            </p:nvSpPr>
            <p:spPr>
              <a:xfrm>
                <a:off x="7465379" y="4585726"/>
                <a:ext cx="2971800" cy="1231274"/>
              </a:xfrm>
              <a:prstGeom prst="rect">
                <a:avLst/>
              </a:prstGeom>
              <a:blipFill>
                <a:blip r:embed="rId8"/>
                <a:stretch>
                  <a:fillRect l="-4928" t="-5941"/>
                </a:stretch>
              </a:blipFill>
            </p:spPr>
            <p:txBody>
              <a:bodyPr/>
              <a:lstStyle/>
              <a:p>
                <a:r>
                  <a:rPr lang="it-CH">
                    <a:noFill/>
                  </a:rPr>
                  <a:t> </a:t>
                </a:r>
              </a:p>
            </p:txBody>
          </p:sp>
        </mc:Fallback>
      </mc:AlternateContent>
      <p:sp>
        <p:nvSpPr>
          <p:cNvPr id="24" name="Rectangle 19">
            <a:extLst>
              <a:ext uri="{FF2B5EF4-FFF2-40B4-BE49-F238E27FC236}">
                <a16:creationId xmlns:a16="http://schemas.microsoft.com/office/drawing/2014/main" id="{9C664F54-E429-3331-397B-46D87AA53546}"/>
              </a:ext>
            </a:extLst>
          </p:cNvPr>
          <p:cNvSpPr/>
          <p:nvPr/>
        </p:nvSpPr>
        <p:spPr>
          <a:xfrm rot="17430856">
            <a:off x="201701" y="2373391"/>
            <a:ext cx="2465740" cy="784830"/>
          </a:xfrm>
          <a:prstGeom prst="rect">
            <a:avLst/>
          </a:prstGeom>
        </p:spPr>
        <p:txBody>
          <a:bodyPr wrap="none">
            <a:spAutoFit/>
          </a:bodyPr>
          <a:lstStyle/>
          <a:p>
            <a:pPr algn="ctr"/>
            <a:r>
              <a:rPr lang="en-US" sz="1800" b="1" dirty="0">
                <a:solidFill>
                  <a:srgbClr val="FFFF00"/>
                </a:solidFill>
                <a:latin typeface="+mj-lt"/>
              </a:rPr>
              <a:t>X-ray tube photons</a:t>
            </a:r>
          </a:p>
          <a:p>
            <a:pPr algn="ctr"/>
            <a:r>
              <a:rPr lang="en-US" sz="1800" b="1" dirty="0">
                <a:solidFill>
                  <a:srgbClr val="FFFF00"/>
                </a:solidFill>
                <a:latin typeface="+mj-lt"/>
              </a:rPr>
              <a:t>(Polychromatic)</a:t>
            </a:r>
            <a:endParaRPr lang="de-CH" sz="1800" b="1" dirty="0">
              <a:solidFill>
                <a:srgbClr val="FFFF00"/>
              </a:solidFill>
              <a:latin typeface="+mj-lt"/>
            </a:endParaRPr>
          </a:p>
        </p:txBody>
      </p:sp>
      <p:sp>
        <p:nvSpPr>
          <p:cNvPr id="25" name="TextBox 26">
            <a:extLst>
              <a:ext uri="{FF2B5EF4-FFF2-40B4-BE49-F238E27FC236}">
                <a16:creationId xmlns:a16="http://schemas.microsoft.com/office/drawing/2014/main" id="{1EA450D2-67ED-0213-EBAE-9C0B1F6C98AF}"/>
              </a:ext>
            </a:extLst>
          </p:cNvPr>
          <p:cNvSpPr txBox="1"/>
          <p:nvPr/>
        </p:nvSpPr>
        <p:spPr>
          <a:xfrm>
            <a:off x="1101133" y="4350884"/>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0ph</a:t>
            </a:r>
            <a:endParaRPr lang="de-CH" sz="1400" b="1" kern="1000" spc="30" dirty="0" err="1">
              <a:latin typeface="+mj-lt"/>
              <a:cs typeface="Franklin Gothic Book"/>
            </a:endParaRPr>
          </a:p>
        </p:txBody>
      </p:sp>
      <p:sp>
        <p:nvSpPr>
          <p:cNvPr id="26" name="TextBox 27">
            <a:extLst>
              <a:ext uri="{FF2B5EF4-FFF2-40B4-BE49-F238E27FC236}">
                <a16:creationId xmlns:a16="http://schemas.microsoft.com/office/drawing/2014/main" id="{34880A69-195E-F76D-FEC9-6F2E5EEFA0EC}"/>
              </a:ext>
            </a:extLst>
          </p:cNvPr>
          <p:cNvSpPr txBox="1"/>
          <p:nvPr/>
        </p:nvSpPr>
        <p:spPr>
          <a:xfrm>
            <a:off x="1580918" y="4345926"/>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1ph</a:t>
            </a:r>
            <a:endParaRPr lang="de-CH" sz="1400" b="1" kern="1000" spc="30" dirty="0" err="1">
              <a:latin typeface="+mj-lt"/>
              <a:cs typeface="Franklin Gothic Book"/>
            </a:endParaRPr>
          </a:p>
        </p:txBody>
      </p:sp>
      <p:sp>
        <p:nvSpPr>
          <p:cNvPr id="27" name="TextBox 28">
            <a:extLst>
              <a:ext uri="{FF2B5EF4-FFF2-40B4-BE49-F238E27FC236}">
                <a16:creationId xmlns:a16="http://schemas.microsoft.com/office/drawing/2014/main" id="{526F5BE1-EE10-303B-5723-68E2660523DE}"/>
              </a:ext>
            </a:extLst>
          </p:cNvPr>
          <p:cNvSpPr txBox="1"/>
          <p:nvPr/>
        </p:nvSpPr>
        <p:spPr>
          <a:xfrm>
            <a:off x="2002248" y="4348199"/>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2ph</a:t>
            </a:r>
            <a:endParaRPr lang="de-CH" sz="1400" b="1" kern="1000" spc="30" dirty="0" err="1">
              <a:latin typeface="+mj-lt"/>
              <a:cs typeface="Franklin Gothic Book"/>
            </a:endParaRPr>
          </a:p>
        </p:txBody>
      </p:sp>
      <p:sp>
        <p:nvSpPr>
          <p:cNvPr id="28" name="TextBox 29">
            <a:extLst>
              <a:ext uri="{FF2B5EF4-FFF2-40B4-BE49-F238E27FC236}">
                <a16:creationId xmlns:a16="http://schemas.microsoft.com/office/drawing/2014/main" id="{A1F143E5-8751-44FF-57F9-E8474D7D6034}"/>
              </a:ext>
            </a:extLst>
          </p:cNvPr>
          <p:cNvSpPr txBox="1"/>
          <p:nvPr/>
        </p:nvSpPr>
        <p:spPr>
          <a:xfrm>
            <a:off x="2415109" y="4345717"/>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3ph</a:t>
            </a:r>
            <a:endParaRPr lang="de-CH" sz="1400" b="1" kern="1000" spc="30" dirty="0" err="1">
              <a:latin typeface="+mj-lt"/>
              <a:cs typeface="Franklin Gothic Book"/>
            </a:endParaRPr>
          </a:p>
        </p:txBody>
      </p:sp>
      <p:sp>
        <p:nvSpPr>
          <p:cNvPr id="29" name="TextBox 21">
            <a:extLst>
              <a:ext uri="{FF2B5EF4-FFF2-40B4-BE49-F238E27FC236}">
                <a16:creationId xmlns:a16="http://schemas.microsoft.com/office/drawing/2014/main" id="{8C3A2BF8-489B-9D21-E20F-1E688F61525D}"/>
              </a:ext>
            </a:extLst>
          </p:cNvPr>
          <p:cNvSpPr txBox="1"/>
          <p:nvPr/>
        </p:nvSpPr>
        <p:spPr>
          <a:xfrm>
            <a:off x="7285378" y="5817000"/>
            <a:ext cx="4141945" cy="342900"/>
          </a:xfrm>
          <a:prstGeom prst="rect">
            <a:avLst/>
          </a:prstGeom>
          <a:noFill/>
        </p:spPr>
        <p:txBody>
          <a:bodyPr wrap="square" lIns="0" tIns="0" rIns="0" bIns="0" rtlCol="0">
            <a:noAutofit/>
          </a:bodyPr>
          <a:lstStyle/>
          <a:p>
            <a:pPr algn="ctr">
              <a:lnSpc>
                <a:spcPct val="110000"/>
              </a:lnSpc>
              <a:spcBef>
                <a:spcPts val="0"/>
              </a:spcBef>
            </a:pPr>
            <a:r>
              <a:rPr lang="en-US" sz="2000" b="1" u="sng" kern="1000" spc="30" dirty="0">
                <a:solidFill>
                  <a:schemeClr val="accent3">
                    <a:lumMod val="60000"/>
                    <a:lumOff val="40000"/>
                  </a:schemeClr>
                </a:solidFill>
                <a:latin typeface="+mj-lt"/>
                <a:cs typeface="Franklin Gothic Book"/>
              </a:rPr>
              <a:t>The beam is monochromatic</a:t>
            </a:r>
          </a:p>
        </p:txBody>
      </p:sp>
      <mc:AlternateContent xmlns:mc="http://schemas.openxmlformats.org/markup-compatibility/2006" xmlns:a14="http://schemas.microsoft.com/office/drawing/2010/main">
        <mc:Choice Requires="a14">
          <p:sp>
            <p:nvSpPr>
              <p:cNvPr id="30" name="TextBox 30">
                <a:extLst>
                  <a:ext uri="{FF2B5EF4-FFF2-40B4-BE49-F238E27FC236}">
                    <a16:creationId xmlns:a16="http://schemas.microsoft.com/office/drawing/2014/main" id="{AFF3ECAF-9348-85A8-B6C5-50FE805E262E}"/>
                  </a:ext>
                </a:extLst>
              </p:cNvPr>
              <p:cNvSpPr txBox="1"/>
              <p:nvPr/>
            </p:nvSpPr>
            <p:spPr>
              <a:xfrm>
                <a:off x="7378291" y="6230927"/>
                <a:ext cx="3249600" cy="438073"/>
              </a:xfrm>
              <a:prstGeom prst="rect">
                <a:avLst/>
              </a:prstGeom>
              <a:noFill/>
              <a:ln w="28575">
                <a:solidFill>
                  <a:schemeClr val="accent3">
                    <a:lumMod val="60000"/>
                    <a:lumOff val="40000"/>
                  </a:schemeClr>
                </a:solidFill>
              </a:ln>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000" b="0" i="1" kern="1000" spc="30" smtClean="0">
                              <a:solidFill>
                                <a:schemeClr val="accent3">
                                  <a:lumMod val="60000"/>
                                  <a:lumOff val="40000"/>
                                </a:schemeClr>
                              </a:solidFill>
                              <a:latin typeface="Cambria Math" panose="02040503050406030204" pitchFamily="18" charset="0"/>
                            </a:rPr>
                          </m:ctrlPr>
                        </m:sSubPr>
                        <m:e>
                          <m:r>
                            <a:rPr lang="en-US" sz="2000" b="0" i="1" kern="1000" spc="30" smtClean="0">
                              <a:solidFill>
                                <a:schemeClr val="accent3">
                                  <a:lumMod val="60000"/>
                                  <a:lumOff val="40000"/>
                                </a:schemeClr>
                              </a:solidFill>
                              <a:latin typeface="Cambria Math" panose="02040503050406030204" pitchFamily="18" charset="0"/>
                            </a:rPr>
                            <m:t>𝑚</m:t>
                          </m:r>
                        </m:e>
                        <m:sub>
                          <m:r>
                            <a:rPr lang="en-US" sz="2000" b="0" i="1" kern="1000" spc="30" smtClean="0">
                              <a:solidFill>
                                <a:schemeClr val="accent3">
                                  <a:lumMod val="60000"/>
                                  <a:lumOff val="40000"/>
                                </a:schemeClr>
                              </a:solidFill>
                              <a:latin typeface="Cambria Math" panose="02040503050406030204" pitchFamily="18" charset="0"/>
                            </a:rPr>
                            <m:t>𝑝h</m:t>
                          </m:r>
                          <m:r>
                            <a:rPr lang="en-US" sz="2000" b="0" i="1" kern="1000" spc="30" smtClean="0">
                              <a:solidFill>
                                <a:schemeClr val="accent3">
                                  <a:lumMod val="60000"/>
                                  <a:lumOff val="40000"/>
                                </a:schemeClr>
                              </a:solidFill>
                              <a:latin typeface="Cambria Math" panose="02040503050406030204" pitchFamily="18" charset="0"/>
                            </a:rPr>
                            <m:t>,</m:t>
                          </m:r>
                          <m:r>
                            <a:rPr lang="en-US" sz="2000" b="0" i="1" kern="1000" spc="30" smtClean="0">
                              <a:solidFill>
                                <a:schemeClr val="accent3">
                                  <a:lumMod val="60000"/>
                                  <a:lumOff val="40000"/>
                                </a:schemeClr>
                              </a:solidFill>
                              <a:latin typeface="Cambria Math" panose="02040503050406030204" pitchFamily="18" charset="0"/>
                            </a:rPr>
                            <m:t>𝐻𝐺</m:t>
                          </m:r>
                        </m:sub>
                      </m:sSub>
                      <m:r>
                        <a:rPr lang="en-US" sz="2000" b="0" i="1" kern="1000" spc="30" smtClean="0">
                          <a:solidFill>
                            <a:schemeClr val="accent3">
                              <a:lumMod val="60000"/>
                              <a:lumOff val="40000"/>
                            </a:schemeClr>
                          </a:solidFill>
                          <a:latin typeface="Cambria Math" panose="02040503050406030204" pitchFamily="18" charset="0"/>
                        </a:rPr>
                        <m:t>(</m:t>
                      </m:r>
                      <m:box>
                        <m:boxPr>
                          <m:ctrlPr>
                            <a:rPr lang="en-US" sz="2000" b="0" i="1" kern="1000" spc="30" smtClean="0">
                              <a:solidFill>
                                <a:schemeClr val="accent3">
                                  <a:lumMod val="60000"/>
                                  <a:lumOff val="40000"/>
                                </a:schemeClr>
                              </a:solidFill>
                              <a:latin typeface="Cambria Math" panose="02040503050406030204" pitchFamily="18" charset="0"/>
                            </a:rPr>
                          </m:ctrlPr>
                        </m:boxPr>
                        <m:e>
                          <m:argPr>
                            <m:argSz m:val="-1"/>
                          </m:argPr>
                          <m:f>
                            <m:fPr>
                              <m:ctrlPr>
                                <a:rPr lang="en-US" sz="2000" b="0" i="1" kern="1000" spc="30" smtClean="0">
                                  <a:solidFill>
                                    <a:schemeClr val="accent3">
                                      <a:lumMod val="60000"/>
                                      <a:lumOff val="40000"/>
                                    </a:schemeClr>
                                  </a:solidFill>
                                  <a:latin typeface="Cambria Math" panose="02040503050406030204" pitchFamily="18" charset="0"/>
                                </a:rPr>
                              </m:ctrlPr>
                            </m:fPr>
                            <m:num>
                              <m:r>
                                <a:rPr lang="en-US" sz="2000" b="0" i="1" kern="1000" spc="30" smtClean="0">
                                  <a:solidFill>
                                    <a:schemeClr val="accent3">
                                      <a:lumMod val="60000"/>
                                      <a:lumOff val="40000"/>
                                    </a:schemeClr>
                                  </a:solidFill>
                                  <a:latin typeface="Cambria Math" panose="02040503050406030204" pitchFamily="18" charset="0"/>
                                </a:rPr>
                                <m:t>𝐴𝐷𝑈</m:t>
                              </m:r>
                            </m:num>
                            <m:den>
                              <m:r>
                                <a:rPr lang="en-US" sz="2000" b="0" i="1" kern="1000" spc="30" smtClean="0">
                                  <a:solidFill>
                                    <a:schemeClr val="accent3">
                                      <a:lumMod val="60000"/>
                                      <a:lumOff val="40000"/>
                                    </a:schemeClr>
                                  </a:solidFill>
                                  <a:latin typeface="Cambria Math" panose="02040503050406030204" pitchFamily="18" charset="0"/>
                                </a:rPr>
                                <m:t>𝑝h</m:t>
                              </m:r>
                            </m:den>
                          </m:f>
                        </m:e>
                      </m:box>
                      <m:r>
                        <a:rPr lang="en-US" sz="2000" b="0" i="1" kern="1000" spc="30" smtClean="0">
                          <a:solidFill>
                            <a:schemeClr val="accent3">
                              <a:lumMod val="60000"/>
                              <a:lumOff val="40000"/>
                            </a:schemeClr>
                          </a:solidFill>
                          <a:latin typeface="Cambria Math" panose="02040503050406030204" pitchFamily="18" charset="0"/>
                        </a:rPr>
                        <m:t>)= </m:t>
                      </m:r>
                      <m:box>
                        <m:boxPr>
                          <m:ctrlPr>
                            <a:rPr lang="en-US" sz="2000" b="0" i="1" kern="1000" spc="30" smtClean="0">
                              <a:solidFill>
                                <a:schemeClr val="accent3">
                                  <a:lumMod val="60000"/>
                                  <a:lumOff val="40000"/>
                                </a:schemeClr>
                              </a:solidFill>
                              <a:latin typeface="Cambria Math" panose="02040503050406030204" pitchFamily="18" charset="0"/>
                            </a:rPr>
                          </m:ctrlPr>
                        </m:boxPr>
                        <m:e>
                          <m:argPr>
                            <m:argSz m:val="-1"/>
                          </m:argPr>
                          <m:sSub>
                            <m:sSubPr>
                              <m:ctrlPr>
                                <a:rPr lang="en-US" sz="2000" i="1" kern="1000" spc="30">
                                  <a:solidFill>
                                    <a:schemeClr val="accent3">
                                      <a:lumMod val="60000"/>
                                      <a:lumOff val="40000"/>
                                    </a:schemeClr>
                                  </a:solidFill>
                                  <a:latin typeface="Cambria Math" panose="02040503050406030204" pitchFamily="18" charset="0"/>
                                </a:rPr>
                              </m:ctrlPr>
                            </m:sSubPr>
                            <m:e>
                              <m:r>
                                <a:rPr lang="en-US" sz="2000" i="1" kern="1000" spc="30">
                                  <a:solidFill>
                                    <a:schemeClr val="accent3">
                                      <a:lumMod val="60000"/>
                                      <a:lumOff val="40000"/>
                                    </a:schemeClr>
                                  </a:solidFill>
                                  <a:latin typeface="Cambria Math" panose="02040503050406030204" pitchFamily="18" charset="0"/>
                                </a:rPr>
                                <m:t>𝑚</m:t>
                              </m:r>
                            </m:e>
                            <m:sub>
                              <m:r>
                                <a:rPr lang="en-US" sz="2000" i="1" kern="1000" spc="30">
                                  <a:solidFill>
                                    <a:schemeClr val="accent3">
                                      <a:lumMod val="60000"/>
                                      <a:lumOff val="40000"/>
                                    </a:schemeClr>
                                  </a:solidFill>
                                  <a:latin typeface="Cambria Math" panose="02040503050406030204" pitchFamily="18" charset="0"/>
                                </a:rPr>
                                <m:t>𝑒𝑛</m:t>
                              </m:r>
                              <m:r>
                                <a:rPr lang="en-US" sz="2000" i="1" kern="1000" spc="30">
                                  <a:solidFill>
                                    <a:schemeClr val="accent3">
                                      <a:lumMod val="60000"/>
                                      <a:lumOff val="40000"/>
                                    </a:schemeClr>
                                  </a:solidFill>
                                  <a:latin typeface="Cambria Math" panose="02040503050406030204" pitchFamily="18" charset="0"/>
                                </a:rPr>
                                <m:t>,</m:t>
                              </m:r>
                              <m:r>
                                <a:rPr lang="en-US" sz="2000" i="1" kern="1000" spc="30">
                                  <a:solidFill>
                                    <a:schemeClr val="accent3">
                                      <a:lumMod val="60000"/>
                                      <a:lumOff val="40000"/>
                                    </a:schemeClr>
                                  </a:solidFill>
                                  <a:latin typeface="Cambria Math" panose="02040503050406030204" pitchFamily="18" charset="0"/>
                                </a:rPr>
                                <m:t>𝐻𝐺</m:t>
                              </m:r>
                            </m:sub>
                          </m:sSub>
                        </m:e>
                      </m:box>
                      <m:r>
                        <a:rPr lang="en-US" sz="2000" b="0" i="1" kern="1000" spc="30" smtClean="0">
                          <a:solidFill>
                            <a:schemeClr val="accent3">
                              <a:lumMod val="60000"/>
                              <a:lumOff val="40000"/>
                            </a:schemeClr>
                          </a:solidFill>
                          <a:latin typeface="Cambria Math" panose="02040503050406030204" pitchFamily="18" charset="0"/>
                          <a:ea typeface="Cambria Math" panose="02040503050406030204" pitchFamily="18" charset="0"/>
                        </a:rPr>
                        <m:t>∙ </m:t>
                      </m:r>
                      <m:sSub>
                        <m:sSubPr>
                          <m:ctrlPr>
                            <a:rPr lang="en-US" sz="2000" b="0" i="1" kern="1000" spc="30" smtClean="0">
                              <a:solidFill>
                                <a:schemeClr val="accent3">
                                  <a:lumMod val="60000"/>
                                  <a:lumOff val="40000"/>
                                </a:schemeClr>
                              </a:solidFill>
                              <a:latin typeface="Cambria Math" panose="02040503050406030204" pitchFamily="18" charset="0"/>
                              <a:ea typeface="Cambria Math" panose="02040503050406030204" pitchFamily="18" charset="0"/>
                            </a:rPr>
                          </m:ctrlPr>
                        </m:sSubPr>
                        <m:e>
                          <m:r>
                            <a:rPr lang="en-US" sz="2000" b="0" i="1" kern="1000" spc="30" smtClean="0">
                              <a:solidFill>
                                <a:schemeClr val="accent3">
                                  <a:lumMod val="60000"/>
                                  <a:lumOff val="40000"/>
                                </a:schemeClr>
                              </a:solidFill>
                              <a:latin typeface="Cambria Math" panose="02040503050406030204" pitchFamily="18" charset="0"/>
                              <a:ea typeface="Cambria Math" panose="02040503050406030204" pitchFamily="18" charset="0"/>
                            </a:rPr>
                            <m:t>𝐸</m:t>
                          </m:r>
                        </m:e>
                        <m:sub>
                          <m:r>
                            <a:rPr lang="en-US" sz="2000" b="0" i="1" kern="1000" spc="30" smtClean="0">
                              <a:solidFill>
                                <a:schemeClr val="accent3">
                                  <a:lumMod val="60000"/>
                                  <a:lumOff val="40000"/>
                                </a:schemeClr>
                              </a:solidFill>
                              <a:latin typeface="Cambria Math" panose="02040503050406030204" pitchFamily="18" charset="0"/>
                              <a:ea typeface="Cambria Math" panose="02040503050406030204" pitchFamily="18" charset="0"/>
                            </a:rPr>
                            <m:t>𝑝h</m:t>
                          </m:r>
                        </m:sub>
                      </m:sSub>
                    </m:oMath>
                  </m:oMathPara>
                </a14:m>
                <a:endParaRPr lang="en-US" sz="2000" b="0" kern="1000" spc="30" dirty="0">
                  <a:solidFill>
                    <a:schemeClr val="accent3">
                      <a:lumMod val="60000"/>
                      <a:lumOff val="40000"/>
                    </a:schemeClr>
                  </a:solidFill>
                  <a:latin typeface="+mn-lt"/>
                  <a:ea typeface="Cambria Math" panose="02040503050406030204" pitchFamily="18" charset="0"/>
                </a:endParaRPr>
              </a:p>
              <a:p>
                <a:pPr>
                  <a:lnSpc>
                    <a:spcPct val="110000"/>
                  </a:lnSpc>
                  <a:spcBef>
                    <a:spcPts val="0"/>
                  </a:spcBef>
                </a:pPr>
                <a:endParaRPr lang="de-CH" sz="2000" kern="1000" spc="30" dirty="0" err="1">
                  <a:solidFill>
                    <a:schemeClr val="accent3">
                      <a:lumMod val="60000"/>
                      <a:lumOff val="40000"/>
                    </a:schemeClr>
                  </a:solidFill>
                  <a:latin typeface="+mn-lt"/>
                  <a:cs typeface="Franklin Gothic Book"/>
                </a:endParaRPr>
              </a:p>
            </p:txBody>
          </p:sp>
        </mc:Choice>
        <mc:Fallback xmlns="">
          <p:sp>
            <p:nvSpPr>
              <p:cNvPr id="30" name="TextBox 30">
                <a:extLst>
                  <a:ext uri="{FF2B5EF4-FFF2-40B4-BE49-F238E27FC236}">
                    <a16:creationId xmlns:a16="http://schemas.microsoft.com/office/drawing/2014/main" id="{AFF3ECAF-9348-85A8-B6C5-50FE805E262E}"/>
                  </a:ext>
                </a:extLst>
              </p:cNvPr>
              <p:cNvSpPr txBox="1">
                <a:spLocks noRot="1" noChangeAspect="1" noMove="1" noResize="1" noEditPoints="1" noAdjustHandles="1" noChangeArrowheads="1" noChangeShapeType="1" noTextEdit="1"/>
              </p:cNvSpPr>
              <p:nvPr/>
            </p:nvSpPr>
            <p:spPr>
              <a:xfrm>
                <a:off x="7378291" y="6230927"/>
                <a:ext cx="3249600" cy="438073"/>
              </a:xfrm>
              <a:prstGeom prst="rect">
                <a:avLst/>
              </a:prstGeom>
              <a:blipFill>
                <a:blip r:embed="rId9"/>
                <a:stretch>
                  <a:fillRect b="-12987"/>
                </a:stretch>
              </a:blipFill>
              <a:ln w="28575">
                <a:solidFill>
                  <a:schemeClr val="accent3">
                    <a:lumMod val="60000"/>
                    <a:lumOff val="40000"/>
                  </a:schemeClr>
                </a:solidFill>
              </a:ln>
            </p:spPr>
            <p:txBody>
              <a:bodyPr/>
              <a:lstStyle/>
              <a:p>
                <a:r>
                  <a:rPr lang="it-CH">
                    <a:noFill/>
                  </a:rPr>
                  <a:t> </a:t>
                </a:r>
              </a:p>
            </p:txBody>
          </p:sp>
        </mc:Fallback>
      </mc:AlternateContent>
      <p:sp>
        <p:nvSpPr>
          <p:cNvPr id="31" name="TextBox 31">
            <a:extLst>
              <a:ext uri="{FF2B5EF4-FFF2-40B4-BE49-F238E27FC236}">
                <a16:creationId xmlns:a16="http://schemas.microsoft.com/office/drawing/2014/main" id="{4A9E2C0D-9980-6D1D-C374-DCC5F1AB3A82}"/>
              </a:ext>
            </a:extLst>
          </p:cNvPr>
          <p:cNvSpPr txBox="1"/>
          <p:nvPr/>
        </p:nvSpPr>
        <p:spPr>
          <a:xfrm>
            <a:off x="4353961" y="4308945"/>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0ph</a:t>
            </a:r>
            <a:endParaRPr lang="de-CH" sz="1400" b="1" kern="1000" spc="30" dirty="0" err="1">
              <a:latin typeface="+mj-lt"/>
              <a:cs typeface="Franklin Gothic Book"/>
            </a:endParaRPr>
          </a:p>
        </p:txBody>
      </p:sp>
      <p:sp>
        <p:nvSpPr>
          <p:cNvPr id="32" name="TextBox 32">
            <a:extLst>
              <a:ext uri="{FF2B5EF4-FFF2-40B4-BE49-F238E27FC236}">
                <a16:creationId xmlns:a16="http://schemas.microsoft.com/office/drawing/2014/main" id="{5D90DDC8-726D-15DC-D3B0-A6BA93572D61}"/>
              </a:ext>
            </a:extLst>
          </p:cNvPr>
          <p:cNvSpPr txBox="1"/>
          <p:nvPr/>
        </p:nvSpPr>
        <p:spPr>
          <a:xfrm>
            <a:off x="4833746" y="4303987"/>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1ph</a:t>
            </a:r>
            <a:endParaRPr lang="de-CH" sz="1400" b="1" kern="1000" spc="30" dirty="0" err="1">
              <a:latin typeface="+mj-lt"/>
              <a:cs typeface="Franklin Gothic Book"/>
            </a:endParaRPr>
          </a:p>
        </p:txBody>
      </p:sp>
      <p:sp>
        <p:nvSpPr>
          <p:cNvPr id="33" name="TextBox 33">
            <a:extLst>
              <a:ext uri="{FF2B5EF4-FFF2-40B4-BE49-F238E27FC236}">
                <a16:creationId xmlns:a16="http://schemas.microsoft.com/office/drawing/2014/main" id="{C5B7123B-9964-C06D-A018-2369DCFFA1FC}"/>
              </a:ext>
            </a:extLst>
          </p:cNvPr>
          <p:cNvSpPr txBox="1"/>
          <p:nvPr/>
        </p:nvSpPr>
        <p:spPr>
          <a:xfrm>
            <a:off x="5446101" y="4308945"/>
            <a:ext cx="485437" cy="200055"/>
          </a:xfrm>
          <a:prstGeom prst="rect">
            <a:avLst/>
          </a:prstGeom>
          <a:noFill/>
        </p:spPr>
        <p:txBody>
          <a:bodyPr wrap="square" lIns="0" tIns="0" rIns="0" bIns="0" rtlCol="0">
            <a:noAutofit/>
          </a:bodyPr>
          <a:lstStyle/>
          <a:p>
            <a:pPr algn="ctr">
              <a:lnSpc>
                <a:spcPct val="110000"/>
              </a:lnSpc>
              <a:spcBef>
                <a:spcPts val="0"/>
              </a:spcBef>
            </a:pPr>
            <a:r>
              <a:rPr lang="en-US" sz="1400" b="1" kern="1000" spc="30" dirty="0">
                <a:latin typeface="+mj-lt"/>
                <a:cs typeface="Franklin Gothic Book"/>
              </a:rPr>
              <a:t>2ph</a:t>
            </a:r>
            <a:endParaRPr lang="de-CH" sz="1400" b="1" kern="1000" spc="30" dirty="0" err="1">
              <a:latin typeface="+mj-lt"/>
              <a:cs typeface="Franklin Gothic Book"/>
            </a:endParaRPr>
          </a:p>
        </p:txBody>
      </p:sp>
    </p:spTree>
    <p:extLst>
      <p:ext uri="{BB962C8B-B14F-4D97-AF65-F5344CB8AC3E}">
        <p14:creationId xmlns:p14="http://schemas.microsoft.com/office/powerpoint/2010/main" val="28289971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6" grpId="0"/>
      <p:bldP spid="27" grpId="0"/>
      <p:bldP spid="28" grpId="0"/>
      <p:bldP spid="29" grpId="0"/>
      <p:bldP spid="30" grpId="0" animBg="1"/>
      <p:bldP spid="31" grpId="0"/>
      <p:bldP spid="32"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C2358B3-8F5F-9481-B949-A8A6FC69A3CE}"/>
              </a:ext>
            </a:extLst>
          </p:cNvPr>
          <p:cNvSpPr>
            <a:spLocks noGrp="1"/>
          </p:cNvSpPr>
          <p:nvPr>
            <p:ph type="title"/>
          </p:nvPr>
        </p:nvSpPr>
        <p:spPr/>
        <p:txBody>
          <a:bodyPr/>
          <a:lstStyle/>
          <a:p>
            <a:r>
              <a:rPr lang="en-US" dirty="0"/>
              <a:t>Gain distribution</a:t>
            </a:r>
            <a:endParaRPr lang="it-CH" dirty="0"/>
          </a:p>
        </p:txBody>
      </p:sp>
      <p:sp>
        <p:nvSpPr>
          <p:cNvPr id="4" name="Segnaposto numero diapositiva 3">
            <a:extLst>
              <a:ext uri="{FF2B5EF4-FFF2-40B4-BE49-F238E27FC236}">
                <a16:creationId xmlns:a16="http://schemas.microsoft.com/office/drawing/2014/main" id="{4C083CAB-59A2-FAA4-0006-31D046BF2A26}"/>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67</a:t>
            </a:fld>
            <a:endParaRPr lang="de-DE" dirty="0"/>
          </a:p>
        </p:txBody>
      </p:sp>
      <p:pic>
        <p:nvPicPr>
          <p:cNvPr id="5" name="Picture 4">
            <a:extLst>
              <a:ext uri="{FF2B5EF4-FFF2-40B4-BE49-F238E27FC236}">
                <a16:creationId xmlns:a16="http://schemas.microsoft.com/office/drawing/2014/main" id="{3369436D-3F07-86FC-416A-C9454590C374}"/>
              </a:ext>
            </a:extLst>
          </p:cNvPr>
          <p:cNvPicPr>
            <a:picLocks/>
          </p:cNvPicPr>
          <p:nvPr/>
        </p:nvPicPr>
        <p:blipFill rotWithShape="1">
          <a:blip r:embed="rId2">
            <a:extLst>
              <a:ext uri="{28A0092B-C50C-407E-A947-70E740481C1C}">
                <a14:useLocalDpi xmlns:a14="http://schemas.microsoft.com/office/drawing/2010/main" val="0"/>
              </a:ext>
            </a:extLst>
          </a:blip>
          <a:srcRect t="7332"/>
          <a:stretch/>
        </p:blipFill>
        <p:spPr>
          <a:xfrm>
            <a:off x="6390758" y="1764280"/>
            <a:ext cx="4906800" cy="4118400"/>
          </a:xfrm>
          <a:prstGeom prst="rect">
            <a:avLst/>
          </a:prstGeom>
        </p:spPr>
      </p:pic>
      <p:pic>
        <p:nvPicPr>
          <p:cNvPr id="6" name="Picture 5">
            <a:extLst>
              <a:ext uri="{FF2B5EF4-FFF2-40B4-BE49-F238E27FC236}">
                <a16:creationId xmlns:a16="http://schemas.microsoft.com/office/drawing/2014/main" id="{F0563730-E1FF-5CE0-B6E3-EA9879FD005B}"/>
              </a:ext>
            </a:extLst>
          </p:cNvPr>
          <p:cNvPicPr>
            <a:picLocks/>
          </p:cNvPicPr>
          <p:nvPr/>
        </p:nvPicPr>
        <p:blipFill rotWithShape="1">
          <a:blip r:embed="rId3">
            <a:extLst>
              <a:ext uri="{28A0092B-C50C-407E-A947-70E740481C1C}">
                <a14:useLocalDpi xmlns:a14="http://schemas.microsoft.com/office/drawing/2010/main" val="0"/>
              </a:ext>
            </a:extLst>
          </a:blip>
          <a:srcRect t="7332"/>
          <a:stretch/>
        </p:blipFill>
        <p:spPr>
          <a:xfrm>
            <a:off x="1025850" y="1763200"/>
            <a:ext cx="4907364" cy="4119480"/>
          </a:xfrm>
          <a:prstGeom prst="rect">
            <a:avLst/>
          </a:prstGeom>
        </p:spPr>
      </p:pic>
      <p:sp>
        <p:nvSpPr>
          <p:cNvPr id="8" name="TextBox 7">
            <a:extLst>
              <a:ext uri="{FF2B5EF4-FFF2-40B4-BE49-F238E27FC236}">
                <a16:creationId xmlns:a16="http://schemas.microsoft.com/office/drawing/2014/main" id="{7AA30660-DB96-8737-69B9-8943DEAD459D}"/>
              </a:ext>
            </a:extLst>
          </p:cNvPr>
          <p:cNvSpPr txBox="1"/>
          <p:nvPr/>
        </p:nvSpPr>
        <p:spPr>
          <a:xfrm>
            <a:off x="2333106" y="6160647"/>
            <a:ext cx="8115304" cy="373353"/>
          </a:xfrm>
          <a:prstGeom prst="rect">
            <a:avLst/>
          </a:prstGeom>
          <a:noFill/>
        </p:spPr>
        <p:txBody>
          <a:bodyPr wrap="square" lIns="0" tIns="0" rIns="0" bIns="0" rtlCol="0">
            <a:noAutofit/>
          </a:bodyPr>
          <a:lstStyle/>
          <a:p>
            <a:pPr algn="ctr">
              <a:lnSpc>
                <a:spcPct val="110000"/>
              </a:lnSpc>
              <a:spcBef>
                <a:spcPts val="0"/>
              </a:spcBef>
            </a:pPr>
            <a:r>
              <a:rPr lang="en-US" sz="2400" b="1" kern="1000" spc="30" dirty="0">
                <a:latin typeface="+mj-lt"/>
                <a:cs typeface="Franklin Gothic Book"/>
              </a:rPr>
              <a:t>Gain = (12.15 ± 0.3) ADU/</a:t>
            </a:r>
            <a:r>
              <a:rPr lang="en-US" sz="2400" b="1" kern="1000" spc="30" dirty="0" err="1">
                <a:latin typeface="+mj-lt"/>
                <a:cs typeface="Franklin Gothic Book"/>
              </a:rPr>
              <a:t>keV</a:t>
            </a:r>
            <a:r>
              <a:rPr lang="en-US" sz="2400" b="1" kern="1000" spc="30" dirty="0">
                <a:latin typeface="+mj-lt"/>
                <a:cs typeface="Franklin Gothic Book"/>
              </a:rPr>
              <a:t> </a:t>
            </a:r>
            <a:r>
              <a:rPr lang="en-US" sz="2400" kern="1000" spc="30" dirty="0">
                <a:latin typeface="+mj-lt"/>
                <a:cs typeface="Franklin Gothic Book"/>
              </a:rPr>
              <a:t>(</a:t>
            </a:r>
            <a:r>
              <a:rPr lang="en-US" sz="2400" kern="1000" spc="30" dirty="0" err="1">
                <a:latin typeface="+mj-lt"/>
                <a:cs typeface="Franklin Gothic Book"/>
              </a:rPr>
              <a:t>wrt</a:t>
            </a:r>
            <a:r>
              <a:rPr lang="en-US" sz="2400" kern="1000" spc="30" dirty="0">
                <a:latin typeface="+mj-lt"/>
                <a:cs typeface="Franklin Gothic Book"/>
              </a:rPr>
              <a:t> the ideal 27.3!!!)</a:t>
            </a:r>
            <a:endParaRPr lang="de-CH" sz="2400" b="1" kern="1000" spc="30" dirty="0" err="1">
              <a:latin typeface="+mj-lt"/>
              <a:cs typeface="Franklin Gothic Book"/>
            </a:endParaRPr>
          </a:p>
        </p:txBody>
      </p:sp>
      <p:sp>
        <p:nvSpPr>
          <p:cNvPr id="9" name="Rettangolo 8">
            <a:extLst>
              <a:ext uri="{FF2B5EF4-FFF2-40B4-BE49-F238E27FC236}">
                <a16:creationId xmlns:a16="http://schemas.microsoft.com/office/drawing/2014/main" id="{49692334-E979-E9BF-62E4-29188CD60C79}"/>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7" name="TextBox 6">
            <a:extLst>
              <a:ext uri="{FF2B5EF4-FFF2-40B4-BE49-F238E27FC236}">
                <a16:creationId xmlns:a16="http://schemas.microsoft.com/office/drawing/2014/main" id="{2B22E8C5-4251-5C28-9567-04FEB1C00E93}"/>
              </a:ext>
            </a:extLst>
          </p:cNvPr>
          <p:cNvSpPr txBox="1"/>
          <p:nvPr/>
        </p:nvSpPr>
        <p:spPr>
          <a:xfrm>
            <a:off x="0" y="1126596"/>
            <a:ext cx="12161837" cy="447675"/>
          </a:xfrm>
          <a:prstGeom prst="rect">
            <a:avLst/>
          </a:prstGeom>
          <a:noFill/>
        </p:spPr>
        <p:txBody>
          <a:bodyPr wrap="square" lIns="0" tIns="0" rIns="0" bIns="0" rtlCol="0">
            <a:noAutofit/>
          </a:bodyPr>
          <a:lstStyle/>
          <a:p>
            <a:pPr algn="ctr">
              <a:lnSpc>
                <a:spcPct val="110000"/>
              </a:lnSpc>
              <a:spcBef>
                <a:spcPts val="0"/>
              </a:spcBef>
            </a:pPr>
            <a:r>
              <a:rPr lang="en-US" sz="2400" kern="1000" spc="30" dirty="0">
                <a:latin typeface="+mj-lt"/>
                <a:cs typeface="Franklin Gothic Book"/>
              </a:rPr>
              <a:t>The gain (and offset) has to be evaluated for every pixel (and every storage cell)</a:t>
            </a:r>
            <a:endParaRPr lang="de-CH" sz="2400" kern="1000" spc="30" dirty="0" err="1">
              <a:latin typeface="+mj-lt"/>
              <a:cs typeface="Franklin Gothic Book"/>
            </a:endParaRPr>
          </a:p>
        </p:txBody>
      </p:sp>
    </p:spTree>
    <p:extLst>
      <p:ext uri="{BB962C8B-B14F-4D97-AF65-F5344CB8AC3E}">
        <p14:creationId xmlns:p14="http://schemas.microsoft.com/office/powerpoint/2010/main" val="2594155629"/>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DFB4556-4BFE-4D3D-4662-8A04867C09B9}"/>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6FC3FA27-5E13-22D5-3FD6-FFD18116B54C}"/>
              </a:ext>
            </a:extLst>
          </p:cNvPr>
          <p:cNvSpPr>
            <a:spLocks noGrp="1"/>
          </p:cNvSpPr>
          <p:nvPr>
            <p:ph type="title"/>
          </p:nvPr>
        </p:nvSpPr>
        <p:spPr/>
        <p:txBody>
          <a:bodyPr/>
          <a:lstStyle/>
          <a:p>
            <a:r>
              <a:rPr lang="en-US" dirty="0"/>
              <a:t>Dynamic range scan – Current source </a:t>
            </a:r>
            <a:endParaRPr lang="it-CH" dirty="0"/>
          </a:p>
        </p:txBody>
      </p:sp>
      <p:sp>
        <p:nvSpPr>
          <p:cNvPr id="4" name="Segnaposto numero diapositiva 3">
            <a:extLst>
              <a:ext uri="{FF2B5EF4-FFF2-40B4-BE49-F238E27FC236}">
                <a16:creationId xmlns:a16="http://schemas.microsoft.com/office/drawing/2014/main" id="{93BBCBC1-FCDC-A5E2-389F-79ABC80FB1B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68</a:t>
            </a:fld>
            <a:endParaRPr lang="de-DE" dirty="0"/>
          </a:p>
        </p:txBody>
      </p:sp>
      <p:sp>
        <p:nvSpPr>
          <p:cNvPr id="5" name="Rettangolo 33">
            <a:extLst>
              <a:ext uri="{FF2B5EF4-FFF2-40B4-BE49-F238E27FC236}">
                <a16:creationId xmlns:a16="http://schemas.microsoft.com/office/drawing/2014/main" id="{569C9F32-7B97-8BC5-D5B3-20209AA23C97}"/>
              </a:ext>
            </a:extLst>
          </p:cNvPr>
          <p:cNvSpPr/>
          <p:nvPr/>
        </p:nvSpPr>
        <p:spPr>
          <a:xfrm>
            <a:off x="1779764" y="1269000"/>
            <a:ext cx="8666155"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j-lt"/>
              </a:rPr>
              <a:t>Calibration Circuitry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mj-lt"/>
              </a:rPr>
              <a:t>Current Source:</a:t>
            </a:r>
            <a:r>
              <a:rPr kumimoji="0" lang="en-US" sz="2000" b="0" i="0" u="none" strike="noStrike" kern="0" cap="none" spc="0" normalizeH="0" noProof="0" dirty="0">
                <a:ln>
                  <a:noFill/>
                </a:ln>
                <a:solidFill>
                  <a:srgbClr val="000000"/>
                </a:solidFill>
                <a:effectLst/>
                <a:uLnTx/>
                <a:uFillTx/>
                <a:latin typeface="+mj-lt"/>
              </a:rPr>
              <a:t> injection of a constant current into the </a:t>
            </a:r>
            <a:r>
              <a:rPr kumimoji="0" lang="en-US" sz="2000" b="0" i="0" u="none" strike="noStrike" kern="0" cap="none" spc="0" normalizeH="0" noProof="0" dirty="0" err="1">
                <a:ln>
                  <a:noFill/>
                </a:ln>
                <a:solidFill>
                  <a:srgbClr val="000000"/>
                </a:solidFill>
                <a:effectLst/>
                <a:uLnTx/>
                <a:uFillTx/>
                <a:latin typeface="+mj-lt"/>
              </a:rPr>
              <a:t>v.g</a:t>
            </a:r>
            <a:r>
              <a:rPr kumimoji="0" lang="en-US" sz="2000" b="0" i="0" u="none" strike="noStrike" kern="0" cap="none" spc="0" normalizeH="0" noProof="0" dirty="0">
                <a:ln>
                  <a:noFill/>
                </a:ln>
                <a:solidFill>
                  <a:srgbClr val="000000"/>
                </a:solidFill>
                <a:effectLst/>
                <a:uLnTx/>
                <a:uFillTx/>
                <a:latin typeface="+mj-lt"/>
              </a:rPr>
              <a:t>. of the preamp. </a:t>
            </a:r>
            <a:endParaRPr kumimoji="0" lang="it-IT" sz="2000" b="0" i="0" u="none" strike="noStrike" kern="0" cap="none" spc="0" normalizeH="0" baseline="0" noProof="0" dirty="0">
              <a:ln>
                <a:noFill/>
              </a:ln>
              <a:solidFill>
                <a:sysClr val="windowText" lastClr="000000"/>
              </a:solidFill>
              <a:effectLst/>
              <a:uLnTx/>
              <a:uFillTx/>
              <a:latin typeface="+mj-lt"/>
            </a:endParaRPr>
          </a:p>
        </p:txBody>
      </p:sp>
      <p:pic>
        <p:nvPicPr>
          <p:cNvPr id="7" name="Immagine 1">
            <a:extLst>
              <a:ext uri="{FF2B5EF4-FFF2-40B4-BE49-F238E27FC236}">
                <a16:creationId xmlns:a16="http://schemas.microsoft.com/office/drawing/2014/main" id="{CF208B5E-F20F-58AC-EE25-7F2209F43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729" y="2282744"/>
            <a:ext cx="3297805" cy="2805424"/>
          </a:xfrm>
          <a:prstGeom prst="rect">
            <a:avLst/>
          </a:prstGeom>
        </p:spPr>
      </p:pic>
      <p:pic>
        <p:nvPicPr>
          <p:cNvPr id="8" name="Immagine 2">
            <a:extLst>
              <a:ext uri="{FF2B5EF4-FFF2-40B4-BE49-F238E27FC236}">
                <a16:creationId xmlns:a16="http://schemas.microsoft.com/office/drawing/2014/main" id="{ABC2D38C-2714-D90F-3E13-9BA2DDA3B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919" y="2282742"/>
            <a:ext cx="2198537" cy="2805425"/>
          </a:xfrm>
          <a:prstGeom prst="rect">
            <a:avLst/>
          </a:prstGeom>
        </p:spPr>
      </p:pic>
      <p:grpSp>
        <p:nvGrpSpPr>
          <p:cNvPr id="9" name="Gruppo 32">
            <a:extLst>
              <a:ext uri="{FF2B5EF4-FFF2-40B4-BE49-F238E27FC236}">
                <a16:creationId xmlns:a16="http://schemas.microsoft.com/office/drawing/2014/main" id="{23C97C61-1FAB-3A67-D856-06DB99F49D04}"/>
              </a:ext>
            </a:extLst>
          </p:cNvPr>
          <p:cNvGrpSpPr/>
          <p:nvPr/>
        </p:nvGrpSpPr>
        <p:grpSpPr>
          <a:xfrm>
            <a:off x="2363599" y="3778886"/>
            <a:ext cx="652991" cy="868361"/>
            <a:chOff x="1230463" y="4386263"/>
            <a:chExt cx="652991" cy="868361"/>
          </a:xfrm>
        </p:grpSpPr>
        <p:grpSp>
          <p:nvGrpSpPr>
            <p:cNvPr id="10" name="Group 161">
              <a:extLst>
                <a:ext uri="{FF2B5EF4-FFF2-40B4-BE49-F238E27FC236}">
                  <a16:creationId xmlns:a16="http://schemas.microsoft.com/office/drawing/2014/main" id="{22B1466E-CBE9-3370-B374-92B538593D46}"/>
                </a:ext>
              </a:extLst>
            </p:cNvPr>
            <p:cNvGrpSpPr>
              <a:grpSpLocks/>
            </p:cNvGrpSpPr>
            <p:nvPr/>
          </p:nvGrpSpPr>
          <p:grpSpPr bwMode="auto">
            <a:xfrm>
              <a:off x="1230463" y="4561945"/>
              <a:ext cx="228600" cy="685800"/>
              <a:chOff x="1370" y="480"/>
              <a:chExt cx="144" cy="432"/>
            </a:xfrm>
          </p:grpSpPr>
          <p:sp>
            <p:nvSpPr>
              <p:cNvPr id="14" name="Line 162">
                <a:extLst>
                  <a:ext uri="{FF2B5EF4-FFF2-40B4-BE49-F238E27FC236}">
                    <a16:creationId xmlns:a16="http://schemas.microsoft.com/office/drawing/2014/main" id="{0748EF1A-7E23-C94E-06B2-74DAC346B8C6}"/>
                  </a:ext>
                </a:extLst>
              </p:cNvPr>
              <p:cNvSpPr>
                <a:spLocks noChangeShapeType="1"/>
              </p:cNvSpPr>
              <p:nvPr/>
            </p:nvSpPr>
            <p:spPr bwMode="auto">
              <a:xfrm>
                <a:off x="1440" y="480"/>
                <a:ext cx="0" cy="43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Oval 163">
                <a:extLst>
                  <a:ext uri="{FF2B5EF4-FFF2-40B4-BE49-F238E27FC236}">
                    <a16:creationId xmlns:a16="http://schemas.microsoft.com/office/drawing/2014/main" id="{E63AA845-C7A5-3BED-77C9-2405C9AE8DF2}"/>
                  </a:ext>
                </a:extLst>
              </p:cNvPr>
              <p:cNvSpPr>
                <a:spLocks noChangeArrowheads="1"/>
              </p:cNvSpPr>
              <p:nvPr/>
            </p:nvSpPr>
            <p:spPr bwMode="auto">
              <a:xfrm>
                <a:off x="1370" y="576"/>
                <a:ext cx="144" cy="144"/>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de-DE" sz="2400"/>
              </a:p>
            </p:txBody>
          </p:sp>
          <p:sp>
            <p:nvSpPr>
              <p:cNvPr id="16" name="Oval 164">
                <a:extLst>
                  <a:ext uri="{FF2B5EF4-FFF2-40B4-BE49-F238E27FC236}">
                    <a16:creationId xmlns:a16="http://schemas.microsoft.com/office/drawing/2014/main" id="{9CBC0594-5592-645E-007A-150E51BDF218}"/>
                  </a:ext>
                </a:extLst>
              </p:cNvPr>
              <p:cNvSpPr>
                <a:spLocks noChangeArrowheads="1"/>
              </p:cNvSpPr>
              <p:nvPr/>
            </p:nvSpPr>
            <p:spPr bwMode="auto">
              <a:xfrm>
                <a:off x="1370" y="672"/>
                <a:ext cx="144" cy="144"/>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de-DE" sz="2400"/>
              </a:p>
            </p:txBody>
          </p:sp>
        </p:grpSp>
        <p:cxnSp>
          <p:nvCxnSpPr>
            <p:cNvPr id="11" name="Connettore diritto 28">
              <a:extLst>
                <a:ext uri="{FF2B5EF4-FFF2-40B4-BE49-F238E27FC236}">
                  <a16:creationId xmlns:a16="http://schemas.microsoft.com/office/drawing/2014/main" id="{1BBCA85C-6441-7C61-F0F1-700F1CD937A3}"/>
                </a:ext>
              </a:extLst>
            </p:cNvPr>
            <p:cNvCxnSpPr/>
            <p:nvPr/>
          </p:nvCxnSpPr>
          <p:spPr>
            <a:xfrm flipV="1">
              <a:off x="1341588" y="4386263"/>
              <a:ext cx="0" cy="1756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30">
              <a:extLst>
                <a:ext uri="{FF2B5EF4-FFF2-40B4-BE49-F238E27FC236}">
                  <a16:creationId xmlns:a16="http://schemas.microsoft.com/office/drawing/2014/main" id="{ADB3F793-E8E3-3B5C-DB40-5D66BACD4946}"/>
                </a:ext>
              </a:extLst>
            </p:cNvPr>
            <p:cNvCxnSpPr/>
            <p:nvPr/>
          </p:nvCxnSpPr>
          <p:spPr>
            <a:xfrm rot="5400000" flipV="1">
              <a:off x="1341588" y="5166783"/>
              <a:ext cx="0" cy="1756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asellaDiTesto 31">
              <a:extLst>
                <a:ext uri="{FF2B5EF4-FFF2-40B4-BE49-F238E27FC236}">
                  <a16:creationId xmlns:a16="http://schemas.microsoft.com/office/drawing/2014/main" id="{0702945A-83CD-CCBE-FB66-AE080A677A34}"/>
                </a:ext>
              </a:extLst>
            </p:cNvPr>
            <p:cNvSpPr txBox="1"/>
            <p:nvPr/>
          </p:nvSpPr>
          <p:spPr>
            <a:xfrm>
              <a:off x="1429429" y="4697187"/>
              <a:ext cx="454025" cy="369332"/>
            </a:xfrm>
            <a:prstGeom prst="rect">
              <a:avLst/>
            </a:prstGeom>
            <a:noFill/>
          </p:spPr>
          <p:txBody>
            <a:bodyPr wrap="square" rtlCol="0">
              <a:spAutoFit/>
            </a:bodyPr>
            <a:lstStyle/>
            <a:p>
              <a:r>
                <a:rPr lang="en-US" dirty="0" err="1">
                  <a:solidFill>
                    <a:srgbClr val="FF0000"/>
                  </a:solidFill>
                </a:rPr>
                <a:t>I</a:t>
              </a:r>
              <a:r>
                <a:rPr lang="en-US" baseline="-25000" dirty="0" err="1">
                  <a:solidFill>
                    <a:srgbClr val="FF0000"/>
                  </a:solidFill>
                </a:rPr>
                <a:t>inj</a:t>
              </a:r>
              <a:endParaRPr lang="it-IT" dirty="0">
                <a:solidFill>
                  <a:srgbClr val="FF0000"/>
                </a:solidFill>
              </a:endParaRPr>
            </a:p>
          </p:txBody>
        </p:sp>
      </p:grpSp>
      <p:sp>
        <p:nvSpPr>
          <p:cNvPr id="17" name="TextBox 21">
            <a:extLst>
              <a:ext uri="{FF2B5EF4-FFF2-40B4-BE49-F238E27FC236}">
                <a16:creationId xmlns:a16="http://schemas.microsoft.com/office/drawing/2014/main" id="{8A2BB0C3-E2E1-C87A-A0D1-B1375FAE0971}"/>
              </a:ext>
            </a:extLst>
          </p:cNvPr>
          <p:cNvSpPr txBox="1"/>
          <p:nvPr/>
        </p:nvSpPr>
        <p:spPr>
          <a:xfrm>
            <a:off x="5997870" y="4889529"/>
            <a:ext cx="406400" cy="225529"/>
          </a:xfrm>
          <a:prstGeom prst="rect">
            <a:avLst/>
          </a:prstGeom>
          <a:solidFill>
            <a:schemeClr val="bg1"/>
          </a:solidFill>
        </p:spPr>
        <p:txBody>
          <a:bodyPr wrap="square" lIns="0" tIns="0" rIns="0" bIns="0" rtlCol="0">
            <a:noAutofit/>
          </a:bodyPr>
          <a:lstStyle/>
          <a:p>
            <a:pPr>
              <a:lnSpc>
                <a:spcPct val="110000"/>
              </a:lnSpc>
              <a:spcBef>
                <a:spcPts val="0"/>
              </a:spcBef>
            </a:pPr>
            <a:r>
              <a:rPr lang="en-US" sz="1200" kern="1000" spc="30" dirty="0">
                <a:latin typeface="Times New Roman" panose="02020603050405020304" pitchFamily="18" charset="0"/>
                <a:cs typeface="Times New Roman" panose="02020603050405020304" pitchFamily="18" charset="0"/>
              </a:rPr>
              <a:t>(#</a:t>
            </a:r>
            <a:r>
              <a:rPr lang="en-US" sz="1200" kern="1000" spc="30" dirty="0" err="1">
                <a:latin typeface="Times New Roman" panose="02020603050405020304" pitchFamily="18" charset="0"/>
                <a:cs typeface="Times New Roman" panose="02020603050405020304" pitchFamily="18" charset="0"/>
              </a:rPr>
              <a:t>ck</a:t>
            </a:r>
            <a:r>
              <a:rPr lang="en-US" sz="1200" kern="1000" spc="30" dirty="0">
                <a:latin typeface="Times New Roman" panose="02020603050405020304" pitchFamily="18" charset="0"/>
                <a:cs typeface="Times New Roman" panose="02020603050405020304" pitchFamily="18" charset="0"/>
              </a:rPr>
              <a:t>)</a:t>
            </a:r>
            <a:endParaRPr lang="de-CH" sz="1200" kern="1000" spc="30" dirty="0" err="1">
              <a:latin typeface="Times New Roman" panose="02020603050405020304" pitchFamily="18" charset="0"/>
              <a:cs typeface="Times New Roman" panose="02020603050405020304" pitchFamily="18" charset="0"/>
            </a:endParaRPr>
          </a:p>
        </p:txBody>
      </p:sp>
      <p:grpSp>
        <p:nvGrpSpPr>
          <p:cNvPr id="18" name="Group 23">
            <a:extLst>
              <a:ext uri="{FF2B5EF4-FFF2-40B4-BE49-F238E27FC236}">
                <a16:creationId xmlns:a16="http://schemas.microsoft.com/office/drawing/2014/main" id="{365278C5-A5D2-8F21-7970-5E16FF34B729}"/>
              </a:ext>
            </a:extLst>
          </p:cNvPr>
          <p:cNvGrpSpPr/>
          <p:nvPr/>
        </p:nvGrpSpPr>
        <p:grpSpPr>
          <a:xfrm>
            <a:off x="7808607" y="2143085"/>
            <a:ext cx="2457312" cy="2984673"/>
            <a:chOff x="6500692" y="1861620"/>
            <a:chExt cx="2457312" cy="2984673"/>
          </a:xfrm>
        </p:grpSpPr>
        <p:pic>
          <p:nvPicPr>
            <p:cNvPr id="19" name="Picture 15">
              <a:extLst>
                <a:ext uri="{FF2B5EF4-FFF2-40B4-BE49-F238E27FC236}">
                  <a16:creationId xmlns:a16="http://schemas.microsoft.com/office/drawing/2014/main" id="{050C0684-DF52-24F3-14A6-E9755797A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141" y="3131211"/>
              <a:ext cx="1186863" cy="800391"/>
            </a:xfrm>
            <a:prstGeom prst="rect">
              <a:avLst/>
            </a:prstGeom>
            <a:ln w="9525" cap="sq">
              <a:solidFill>
                <a:srgbClr val="00B050"/>
              </a:solidFill>
              <a:miter lim="800000"/>
            </a:ln>
            <a:effectLst>
              <a:outerShdw blurRad="57150" dist="50800" dir="2700000" algn="tl" rotWithShape="0">
                <a:srgbClr val="000000">
                  <a:alpha val="40000"/>
                </a:srgbClr>
              </a:outerShdw>
            </a:effectLst>
          </p:spPr>
        </p:pic>
        <p:pic>
          <p:nvPicPr>
            <p:cNvPr id="20" name="Picture 16">
              <a:extLst>
                <a:ext uri="{FF2B5EF4-FFF2-40B4-BE49-F238E27FC236}">
                  <a16:creationId xmlns:a16="http://schemas.microsoft.com/office/drawing/2014/main" id="{7980D903-8519-4CCF-321C-A7E66F3C4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0693" y="4045902"/>
              <a:ext cx="1186863" cy="800391"/>
            </a:xfrm>
            <a:prstGeom prst="rect">
              <a:avLst/>
            </a:prstGeom>
            <a:ln w="9525" cap="sq">
              <a:solidFill>
                <a:srgbClr val="00B050"/>
              </a:solidFill>
              <a:miter lim="800000"/>
            </a:ln>
            <a:effectLst>
              <a:outerShdw blurRad="57150" dist="50800" dir="2700000" algn="tl" rotWithShape="0">
                <a:srgbClr val="000000">
                  <a:alpha val="40000"/>
                </a:srgbClr>
              </a:outerShdw>
            </a:effectLst>
          </p:spPr>
        </p:pic>
        <p:pic>
          <p:nvPicPr>
            <p:cNvPr id="21" name="Picture 17">
              <a:extLst>
                <a:ext uri="{FF2B5EF4-FFF2-40B4-BE49-F238E27FC236}">
                  <a16:creationId xmlns:a16="http://schemas.microsoft.com/office/drawing/2014/main" id="{9D5407AF-D633-592F-038D-983CA5B270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8732" y="4045902"/>
              <a:ext cx="1186863" cy="800391"/>
            </a:xfrm>
            <a:prstGeom prst="rect">
              <a:avLst/>
            </a:prstGeom>
            <a:ln w="9525" cap="sq">
              <a:solidFill>
                <a:srgbClr val="00B050"/>
              </a:solidFill>
              <a:miter lim="800000"/>
            </a:ln>
            <a:effectLst>
              <a:outerShdw blurRad="57150" dist="50800" dir="2700000" algn="tl" rotWithShape="0">
                <a:srgbClr val="000000">
                  <a:alpha val="40000"/>
                </a:srgbClr>
              </a:outerShdw>
            </a:effectLst>
          </p:spPr>
        </p:pic>
        <p:pic>
          <p:nvPicPr>
            <p:cNvPr id="22" name="Picture 18">
              <a:extLst>
                <a:ext uri="{FF2B5EF4-FFF2-40B4-BE49-F238E27FC236}">
                  <a16:creationId xmlns:a16="http://schemas.microsoft.com/office/drawing/2014/main" id="{39C3AC9A-10F0-2C59-9641-7260B5718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0693" y="2222523"/>
              <a:ext cx="1186863" cy="800391"/>
            </a:xfrm>
            <a:prstGeom prst="rect">
              <a:avLst/>
            </a:prstGeom>
            <a:ln w="9525" cap="sq">
              <a:solidFill>
                <a:srgbClr val="00B050"/>
              </a:solidFill>
              <a:miter lim="800000"/>
            </a:ln>
            <a:effectLst>
              <a:outerShdw blurRad="57150" dist="50800" dir="2700000" algn="tl" rotWithShape="0">
                <a:srgbClr val="000000">
                  <a:alpha val="40000"/>
                </a:srgbClr>
              </a:outerShdw>
            </a:effectLst>
          </p:spPr>
        </p:pic>
        <p:pic>
          <p:nvPicPr>
            <p:cNvPr id="23" name="Picture 19">
              <a:extLst>
                <a:ext uri="{FF2B5EF4-FFF2-40B4-BE49-F238E27FC236}">
                  <a16:creationId xmlns:a16="http://schemas.microsoft.com/office/drawing/2014/main" id="{27A19CB4-5C99-ECD7-1DFA-3A748F8278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1612" y="2222523"/>
              <a:ext cx="1186863" cy="800391"/>
            </a:xfrm>
            <a:prstGeom prst="rect">
              <a:avLst/>
            </a:prstGeom>
            <a:ln w="9525" cap="sq">
              <a:solidFill>
                <a:srgbClr val="00B050"/>
              </a:solidFill>
              <a:miter lim="800000"/>
            </a:ln>
            <a:effectLst>
              <a:outerShdw blurRad="57150" dist="50800" dir="2700000" algn="tl" rotWithShape="0">
                <a:srgbClr val="000000">
                  <a:alpha val="40000"/>
                </a:srgbClr>
              </a:outerShdw>
            </a:effectLst>
          </p:spPr>
        </p:pic>
        <p:pic>
          <p:nvPicPr>
            <p:cNvPr id="24" name="Picture 20">
              <a:extLst>
                <a:ext uri="{FF2B5EF4-FFF2-40B4-BE49-F238E27FC236}">
                  <a16:creationId xmlns:a16="http://schemas.microsoft.com/office/drawing/2014/main" id="{590F51BB-8B7B-AA3A-88D7-BE958A4EF9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0692" y="3134212"/>
              <a:ext cx="1186863" cy="800391"/>
            </a:xfrm>
            <a:prstGeom prst="rect">
              <a:avLst/>
            </a:prstGeom>
            <a:ln w="9525" cap="sq">
              <a:solidFill>
                <a:srgbClr val="00B050"/>
              </a:solidFill>
              <a:miter lim="800000"/>
            </a:ln>
            <a:effectLst>
              <a:outerShdw blurRad="57150" dist="50800" dir="2700000" algn="tl" rotWithShape="0">
                <a:srgbClr val="000000">
                  <a:alpha val="40000"/>
                </a:srgbClr>
              </a:outerShdw>
            </a:effectLst>
          </p:spPr>
        </p:pic>
        <p:sp>
          <p:nvSpPr>
            <p:cNvPr id="25" name="TextBox 22">
              <a:extLst>
                <a:ext uri="{FF2B5EF4-FFF2-40B4-BE49-F238E27FC236}">
                  <a16:creationId xmlns:a16="http://schemas.microsoft.com/office/drawing/2014/main" id="{F25F25A5-621E-EE6E-E0FF-994233CB6146}"/>
                </a:ext>
              </a:extLst>
            </p:cNvPr>
            <p:cNvSpPr txBox="1"/>
            <p:nvPr/>
          </p:nvSpPr>
          <p:spPr>
            <a:xfrm>
              <a:off x="6500693" y="1861620"/>
              <a:ext cx="2444902" cy="300555"/>
            </a:xfrm>
            <a:prstGeom prst="rect">
              <a:avLst/>
            </a:prstGeom>
            <a:noFill/>
          </p:spPr>
          <p:txBody>
            <a:bodyPr wrap="square" lIns="0" tIns="0" rIns="0" bIns="0" rtlCol="0">
              <a:noAutofit/>
            </a:bodyPr>
            <a:lstStyle/>
            <a:p>
              <a:pPr algn="ctr">
                <a:lnSpc>
                  <a:spcPct val="110000"/>
                </a:lnSpc>
                <a:spcBef>
                  <a:spcPts val="0"/>
                </a:spcBef>
              </a:pPr>
              <a:r>
                <a:rPr lang="en-US" sz="1800" kern="1000" spc="30" dirty="0">
                  <a:latin typeface="+mj-lt"/>
                  <a:cs typeface="Franklin Gothic Book"/>
                </a:rPr>
                <a:t>Highly configurable</a:t>
              </a:r>
              <a:endParaRPr lang="de-CH" sz="1800" kern="1000" spc="30" dirty="0" err="1">
                <a:latin typeface="+mj-lt"/>
                <a:cs typeface="Franklin Gothic Book"/>
              </a:endParaRPr>
            </a:p>
          </p:txBody>
        </p:sp>
      </p:grpSp>
      <mc:AlternateContent xmlns:mc="http://schemas.openxmlformats.org/markup-compatibility/2006" xmlns:a14="http://schemas.microsoft.com/office/drawing/2010/main">
        <mc:Choice Requires="a14">
          <p:sp>
            <p:nvSpPr>
              <p:cNvPr id="26" name="TextBox 1">
                <a:extLst>
                  <a:ext uri="{FF2B5EF4-FFF2-40B4-BE49-F238E27FC236}">
                    <a16:creationId xmlns:a16="http://schemas.microsoft.com/office/drawing/2014/main" id="{F6FF6D09-B549-8D4C-B167-1A28F7C9B94B}"/>
                  </a:ext>
                </a:extLst>
              </p:cNvPr>
              <p:cNvSpPr txBox="1"/>
              <p:nvPr/>
            </p:nvSpPr>
            <p:spPr>
              <a:xfrm>
                <a:off x="8193" y="5544000"/>
                <a:ext cx="5217726" cy="436419"/>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de-CH" sz="2000" i="1" kern="1000" spc="30" smtClean="0">
                              <a:latin typeface="Cambria Math" panose="02040503050406030204" pitchFamily="18" charset="0"/>
                            </a:rPr>
                          </m:ctrlPr>
                        </m:sSubPr>
                        <m:e>
                          <m:r>
                            <a:rPr lang="en-US" sz="2000" b="0" i="1" kern="1000" spc="30" smtClean="0">
                              <a:latin typeface="Cambria Math" panose="02040503050406030204" pitchFamily="18" charset="0"/>
                            </a:rPr>
                            <m:t>𝑦</m:t>
                          </m:r>
                        </m:e>
                        <m:sub>
                          <m:r>
                            <a:rPr lang="en-US" sz="2000" b="0" i="1" kern="1000" spc="30" smtClean="0">
                              <a:latin typeface="Cambria Math" panose="02040503050406030204" pitchFamily="18" charset="0"/>
                            </a:rPr>
                            <m:t>𝐻𝐺</m:t>
                          </m:r>
                        </m:sub>
                      </m:sSub>
                      <m:r>
                        <a:rPr lang="en-US" sz="2000" b="0" i="1" kern="1000" spc="30" smtClean="0">
                          <a:latin typeface="Cambria Math" panose="02040503050406030204" pitchFamily="18" charset="0"/>
                        </a:rPr>
                        <m:t>=</m:t>
                      </m:r>
                      <m:sSub>
                        <m:sSubPr>
                          <m:ctrlPr>
                            <a:rPr lang="en-US" sz="2000" b="0" i="1" kern="1000" spc="30" smtClean="0">
                              <a:latin typeface="Cambria Math" panose="02040503050406030204" pitchFamily="18" charset="0"/>
                            </a:rPr>
                          </m:ctrlPr>
                        </m:sSubPr>
                        <m:e>
                          <m:r>
                            <a:rPr lang="en-US" sz="2000" b="0" i="1" kern="1000" spc="30" smtClean="0">
                              <a:latin typeface="Cambria Math" panose="02040503050406030204" pitchFamily="18" charset="0"/>
                            </a:rPr>
                            <m:t>𝑚</m:t>
                          </m:r>
                        </m:e>
                        <m:sub>
                          <m:r>
                            <a:rPr lang="en-US" sz="2000" b="0" i="1" kern="1000" spc="30" smtClean="0">
                              <a:latin typeface="Cambria Math" panose="02040503050406030204" pitchFamily="18" charset="0"/>
                            </a:rPr>
                            <m:t>𝐼</m:t>
                          </m:r>
                        </m:sub>
                      </m:sSub>
                      <m:r>
                        <a:rPr lang="en-US" sz="2000" b="0" i="1" kern="1000" spc="30" smtClean="0">
                          <a:latin typeface="Cambria Math" panose="02040503050406030204" pitchFamily="18" charset="0"/>
                          <a:ea typeface="Cambria Math" panose="02040503050406030204" pitchFamily="18" charset="0"/>
                        </a:rPr>
                        <m:t>∙</m:t>
                      </m:r>
                      <m:sSub>
                        <m:sSubPr>
                          <m:ctrlPr>
                            <a:rPr lang="en-US" sz="2000" b="0" i="1" kern="1000" spc="30" smtClean="0">
                              <a:latin typeface="Cambria Math" panose="02040503050406030204" pitchFamily="18" charset="0"/>
                              <a:ea typeface="Cambria Math" panose="02040503050406030204" pitchFamily="18" charset="0"/>
                            </a:rPr>
                          </m:ctrlPr>
                        </m:sSubPr>
                        <m:e>
                          <m:r>
                            <a:rPr lang="en-US" sz="2000" b="0" i="1" kern="1000" spc="30" smtClean="0">
                              <a:latin typeface="Cambria Math" panose="02040503050406030204" pitchFamily="18" charset="0"/>
                              <a:ea typeface="Cambria Math" panose="02040503050406030204" pitchFamily="18" charset="0"/>
                            </a:rPr>
                            <m:t>𝑥</m:t>
                          </m:r>
                        </m:e>
                        <m:sub>
                          <m:r>
                            <a:rPr lang="en-US" sz="2000" b="0" i="1" kern="1000" spc="30" smtClean="0">
                              <a:latin typeface="Cambria Math" panose="02040503050406030204" pitchFamily="18" charset="0"/>
                              <a:ea typeface="Cambria Math" panose="02040503050406030204" pitchFamily="18" charset="0"/>
                            </a:rPr>
                            <m:t>𝐻𝐺</m:t>
                          </m:r>
                          <m:r>
                            <a:rPr lang="en-US" sz="2000" b="0" i="1" kern="1000" spc="30" smtClean="0">
                              <a:latin typeface="Cambria Math" panose="02040503050406030204" pitchFamily="18" charset="0"/>
                              <a:ea typeface="Cambria Math" panose="02040503050406030204" pitchFamily="18" charset="0"/>
                            </a:rPr>
                            <m:t>,</m:t>
                          </m:r>
                          <m:r>
                            <a:rPr lang="en-US" sz="2000" b="0" i="1" kern="1000" spc="30" smtClean="0">
                              <a:latin typeface="Cambria Math" panose="02040503050406030204" pitchFamily="18" charset="0"/>
                              <a:ea typeface="Cambria Math" panose="02040503050406030204" pitchFamily="18" charset="0"/>
                            </a:rPr>
                            <m:t>𝑐𝑘</m:t>
                          </m:r>
                        </m:sub>
                      </m:sSub>
                      <m:r>
                        <a:rPr lang="en-US" sz="2000" b="0" i="1" kern="1000" spc="30" smtClean="0">
                          <a:latin typeface="Cambria Math" panose="02040503050406030204" pitchFamily="18" charset="0"/>
                          <a:ea typeface="Cambria Math" panose="02040503050406030204" pitchFamily="18" charset="0"/>
                        </a:rPr>
                        <m:t>+</m:t>
                      </m:r>
                      <m:sSub>
                        <m:sSubPr>
                          <m:ctrlPr>
                            <a:rPr lang="en-US" sz="2000" b="0" i="1" kern="1000" spc="30" smtClean="0">
                              <a:latin typeface="Cambria Math" panose="02040503050406030204" pitchFamily="18" charset="0"/>
                              <a:ea typeface="Cambria Math" panose="02040503050406030204" pitchFamily="18" charset="0"/>
                            </a:rPr>
                          </m:ctrlPr>
                        </m:sSubPr>
                        <m:e>
                          <m:r>
                            <a:rPr lang="en-US" sz="2000" b="0" i="1" kern="1000" spc="30" smtClean="0">
                              <a:latin typeface="Cambria Math" panose="02040503050406030204" pitchFamily="18" charset="0"/>
                              <a:ea typeface="Cambria Math" panose="02040503050406030204" pitchFamily="18" charset="0"/>
                            </a:rPr>
                            <m:t>𝑞</m:t>
                          </m:r>
                        </m:e>
                        <m:sub>
                          <m:r>
                            <a:rPr lang="en-US" sz="2000" b="0" i="1" kern="1000" spc="30" smtClean="0">
                              <a:latin typeface="Cambria Math" panose="02040503050406030204" pitchFamily="18" charset="0"/>
                              <a:ea typeface="Cambria Math" panose="02040503050406030204" pitchFamily="18" charset="0"/>
                            </a:rPr>
                            <m:t>𝑐𝑘</m:t>
                          </m:r>
                        </m:sub>
                      </m:sSub>
                      <m:r>
                        <a:rPr lang="en-US" sz="2000" b="0" i="1" kern="1000" spc="30" smtClean="0">
                          <a:latin typeface="Cambria Math" panose="02040503050406030204" pitchFamily="18" charset="0"/>
                          <a:ea typeface="Cambria Math" panose="02040503050406030204" pitchFamily="18" charset="0"/>
                        </a:rPr>
                        <m:t>    </m:t>
                      </m:r>
                      <m:r>
                        <a:rPr lang="en-US" sz="2000" b="0" i="1" kern="1000" spc="30" smtClean="0">
                          <a:latin typeface="Cambria Math" panose="02040503050406030204" pitchFamily="18" charset="0"/>
                          <a:ea typeface="Cambria Math" panose="02040503050406030204" pitchFamily="18" charset="0"/>
                        </a:rPr>
                        <m:t>𝑤𝑖𝑡h</m:t>
                      </m:r>
                      <m:r>
                        <a:rPr lang="en-US" sz="2000" b="0" i="1" kern="1000" spc="30" smtClean="0">
                          <a:latin typeface="Cambria Math" panose="02040503050406030204" pitchFamily="18" charset="0"/>
                          <a:ea typeface="Cambria Math" panose="02040503050406030204" pitchFamily="18" charset="0"/>
                        </a:rPr>
                        <m:t> </m:t>
                      </m:r>
                      <m:sSub>
                        <m:sSubPr>
                          <m:ctrlPr>
                            <a:rPr lang="en-US" sz="2000" b="0" i="1" kern="1000" spc="30" smtClean="0">
                              <a:latin typeface="Cambria Math" panose="02040503050406030204" pitchFamily="18" charset="0"/>
                              <a:ea typeface="Cambria Math" panose="02040503050406030204" pitchFamily="18" charset="0"/>
                            </a:rPr>
                          </m:ctrlPr>
                        </m:sSubPr>
                        <m:e>
                          <m:r>
                            <a:rPr lang="en-US" sz="2000" b="0" i="1" kern="1000" spc="30" smtClean="0">
                              <a:latin typeface="Cambria Math" panose="02040503050406030204" pitchFamily="18" charset="0"/>
                              <a:ea typeface="Cambria Math" panose="02040503050406030204" pitchFamily="18" charset="0"/>
                            </a:rPr>
                            <m:t>𝑚</m:t>
                          </m:r>
                        </m:e>
                        <m:sub>
                          <m:r>
                            <a:rPr lang="en-US" sz="2000" b="0" i="1" kern="1000" spc="30" smtClean="0">
                              <a:latin typeface="Cambria Math" panose="02040503050406030204" pitchFamily="18" charset="0"/>
                              <a:ea typeface="Cambria Math" panose="02040503050406030204" pitchFamily="18" charset="0"/>
                            </a:rPr>
                            <m:t>𝐼</m:t>
                          </m:r>
                        </m:sub>
                      </m:sSub>
                      <m:r>
                        <a:rPr lang="en-US" sz="2000" b="0" i="1" kern="1000" spc="30" smtClean="0">
                          <a:latin typeface="Cambria Math" panose="02040503050406030204" pitchFamily="18" charset="0"/>
                          <a:ea typeface="Cambria Math" panose="02040503050406030204" pitchFamily="18" charset="0"/>
                        </a:rPr>
                        <m:t> </m:t>
                      </m:r>
                      <m:r>
                        <a:rPr lang="en-US" sz="2000" b="0" i="1" kern="1000" spc="30" smtClean="0">
                          <a:latin typeface="Cambria Math" panose="02040503050406030204" pitchFamily="18" charset="0"/>
                          <a:ea typeface="Cambria Math" panose="02040503050406030204" pitchFamily="18" charset="0"/>
                        </a:rPr>
                        <m:t>𝑖𝑛</m:t>
                      </m:r>
                      <m:r>
                        <a:rPr lang="en-US" sz="2000" b="0" i="1" kern="1000" spc="30" smtClean="0">
                          <a:latin typeface="Cambria Math" panose="02040503050406030204" pitchFamily="18" charset="0"/>
                          <a:ea typeface="Cambria Math" panose="02040503050406030204" pitchFamily="18" charset="0"/>
                        </a:rPr>
                        <m:t> </m:t>
                      </m:r>
                      <m:d>
                        <m:dPr>
                          <m:ctrlPr>
                            <a:rPr lang="en-US" sz="2000" b="0" i="1" kern="1000" spc="30" smtClean="0">
                              <a:latin typeface="Cambria Math" panose="02040503050406030204" pitchFamily="18" charset="0"/>
                              <a:ea typeface="Cambria Math" panose="02040503050406030204" pitchFamily="18" charset="0"/>
                            </a:rPr>
                          </m:ctrlPr>
                        </m:dPr>
                        <m:e>
                          <m:box>
                            <m:boxPr>
                              <m:ctrlPr>
                                <a:rPr lang="en-US" sz="2000" b="0" i="1" kern="1000" spc="30" smtClean="0">
                                  <a:latin typeface="Cambria Math" panose="02040503050406030204" pitchFamily="18" charset="0"/>
                                  <a:ea typeface="Cambria Math" panose="02040503050406030204" pitchFamily="18" charset="0"/>
                                </a:rPr>
                              </m:ctrlPr>
                            </m:boxPr>
                            <m:e>
                              <m:argPr>
                                <m:argSz m:val="-1"/>
                              </m:argPr>
                              <m:f>
                                <m:fPr>
                                  <m:ctrlPr>
                                    <a:rPr lang="en-US" sz="2000" b="0" i="1" kern="1000" spc="30" smtClean="0">
                                      <a:latin typeface="Cambria Math" panose="02040503050406030204" pitchFamily="18" charset="0"/>
                                      <a:ea typeface="Cambria Math" panose="02040503050406030204" pitchFamily="18" charset="0"/>
                                    </a:rPr>
                                  </m:ctrlPr>
                                </m:fPr>
                                <m:num>
                                  <m:r>
                                    <a:rPr lang="en-US" sz="2000" b="0" i="1" kern="1000" spc="30" smtClean="0">
                                      <a:latin typeface="Cambria Math" panose="02040503050406030204" pitchFamily="18" charset="0"/>
                                      <a:ea typeface="Cambria Math" panose="02040503050406030204" pitchFamily="18" charset="0"/>
                                    </a:rPr>
                                    <m:t>𝐴𝐷𝑈</m:t>
                                  </m:r>
                                </m:num>
                                <m:den>
                                  <m:r>
                                    <a:rPr lang="en-US" sz="2000" b="0" i="1" kern="1000" spc="30" smtClean="0">
                                      <a:latin typeface="Cambria Math" panose="02040503050406030204" pitchFamily="18" charset="0"/>
                                      <a:ea typeface="Cambria Math" panose="02040503050406030204" pitchFamily="18" charset="0"/>
                                    </a:rPr>
                                    <m:t>𝐶𝐾</m:t>
                                  </m:r>
                                </m:den>
                              </m:f>
                            </m:e>
                          </m:box>
                        </m:e>
                      </m:d>
                    </m:oMath>
                  </m:oMathPara>
                </a14:m>
                <a:endParaRPr lang="de-CH" sz="2000" kern="1000" spc="30" dirty="0" err="1">
                  <a:latin typeface="+mn-lt"/>
                  <a:cs typeface="Franklin Gothic Book"/>
                </a:endParaRPr>
              </a:p>
            </p:txBody>
          </p:sp>
        </mc:Choice>
        <mc:Fallback xmlns="">
          <p:sp>
            <p:nvSpPr>
              <p:cNvPr id="26" name="TextBox 1">
                <a:extLst>
                  <a:ext uri="{FF2B5EF4-FFF2-40B4-BE49-F238E27FC236}">
                    <a16:creationId xmlns:a16="http://schemas.microsoft.com/office/drawing/2014/main" id="{F6FF6D09-B549-8D4C-B167-1A28F7C9B94B}"/>
                  </a:ext>
                </a:extLst>
              </p:cNvPr>
              <p:cNvSpPr txBox="1">
                <a:spLocks noRot="1" noChangeAspect="1" noMove="1" noResize="1" noEditPoints="1" noAdjustHandles="1" noChangeArrowheads="1" noChangeShapeType="1" noTextEdit="1"/>
              </p:cNvSpPr>
              <p:nvPr/>
            </p:nvSpPr>
            <p:spPr>
              <a:xfrm>
                <a:off x="8193" y="5544000"/>
                <a:ext cx="5217726" cy="436419"/>
              </a:xfrm>
              <a:prstGeom prst="rect">
                <a:avLst/>
              </a:prstGeom>
              <a:blipFill>
                <a:blip r:embed="rId11"/>
                <a:stretch>
                  <a:fillRect b="-2778"/>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27" name="TextBox 24">
                <a:extLst>
                  <a:ext uri="{FF2B5EF4-FFF2-40B4-BE49-F238E27FC236}">
                    <a16:creationId xmlns:a16="http://schemas.microsoft.com/office/drawing/2014/main" id="{39C4902C-0852-9F6D-D8D5-9947404478F4}"/>
                  </a:ext>
                </a:extLst>
              </p:cNvPr>
              <p:cNvSpPr txBox="1"/>
              <p:nvPr/>
            </p:nvSpPr>
            <p:spPr>
              <a:xfrm>
                <a:off x="151068" y="6212191"/>
                <a:ext cx="5025129" cy="436419"/>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de-CH" sz="2000" i="1" kern="1000" spc="30" smtClean="0">
                              <a:latin typeface="Cambria Math" panose="02040503050406030204" pitchFamily="18" charset="0"/>
                            </a:rPr>
                          </m:ctrlPr>
                        </m:sSubPr>
                        <m:e>
                          <m:r>
                            <a:rPr lang="en-US" sz="2000" b="0" i="1" kern="1000" spc="30" smtClean="0">
                              <a:latin typeface="Cambria Math" panose="02040503050406030204" pitchFamily="18" charset="0"/>
                            </a:rPr>
                            <m:t>𝑦</m:t>
                          </m:r>
                        </m:e>
                        <m:sub>
                          <m:r>
                            <a:rPr lang="en-US" sz="2000" b="0" i="1" kern="1000" spc="30" smtClean="0">
                              <a:latin typeface="Cambria Math" panose="02040503050406030204" pitchFamily="18" charset="0"/>
                            </a:rPr>
                            <m:t>𝐻𝐺</m:t>
                          </m:r>
                        </m:sub>
                      </m:sSub>
                      <m:r>
                        <a:rPr lang="en-US" sz="2000" b="0" i="1" kern="1000" spc="30" smtClean="0">
                          <a:latin typeface="Cambria Math" panose="02040503050406030204" pitchFamily="18" charset="0"/>
                        </a:rPr>
                        <m:t>=</m:t>
                      </m:r>
                      <m:sSub>
                        <m:sSubPr>
                          <m:ctrlPr>
                            <a:rPr lang="en-US" sz="2000" b="0" i="1" kern="1000" spc="30" smtClean="0">
                              <a:latin typeface="Cambria Math" panose="02040503050406030204" pitchFamily="18" charset="0"/>
                            </a:rPr>
                          </m:ctrlPr>
                        </m:sSubPr>
                        <m:e>
                          <m:r>
                            <a:rPr lang="en-US" sz="2000" b="0" i="1" kern="1000" spc="30" smtClean="0">
                              <a:latin typeface="Cambria Math" panose="02040503050406030204" pitchFamily="18" charset="0"/>
                            </a:rPr>
                            <m:t>𝑚</m:t>
                          </m:r>
                        </m:e>
                        <m:sub>
                          <m:r>
                            <a:rPr lang="en-US" sz="2000" b="0" i="1" kern="1000" spc="30" smtClean="0">
                              <a:latin typeface="Cambria Math" panose="02040503050406030204" pitchFamily="18" charset="0"/>
                            </a:rPr>
                            <m:t>𝑝h</m:t>
                          </m:r>
                        </m:sub>
                      </m:sSub>
                      <m:r>
                        <a:rPr lang="en-US" sz="2000" b="0" i="1" kern="1000" spc="30" smtClean="0">
                          <a:latin typeface="Cambria Math" panose="02040503050406030204" pitchFamily="18" charset="0"/>
                          <a:ea typeface="Cambria Math" panose="02040503050406030204" pitchFamily="18" charset="0"/>
                        </a:rPr>
                        <m:t>∙</m:t>
                      </m:r>
                      <m:sSub>
                        <m:sSubPr>
                          <m:ctrlPr>
                            <a:rPr lang="en-US" sz="2000" b="0" i="1" kern="1000" spc="30" smtClean="0">
                              <a:latin typeface="Cambria Math" panose="02040503050406030204" pitchFamily="18" charset="0"/>
                              <a:ea typeface="Cambria Math" panose="02040503050406030204" pitchFamily="18" charset="0"/>
                            </a:rPr>
                          </m:ctrlPr>
                        </m:sSubPr>
                        <m:e>
                          <m:r>
                            <a:rPr lang="en-US" sz="2000" b="0" i="1" kern="1000" spc="30" smtClean="0">
                              <a:latin typeface="Cambria Math" panose="02040503050406030204" pitchFamily="18" charset="0"/>
                              <a:ea typeface="Cambria Math" panose="02040503050406030204" pitchFamily="18" charset="0"/>
                            </a:rPr>
                            <m:t>𝑥</m:t>
                          </m:r>
                        </m:e>
                        <m:sub>
                          <m:r>
                            <a:rPr lang="en-US" sz="2000" b="0" i="1" kern="1000" spc="30" smtClean="0">
                              <a:latin typeface="Cambria Math" panose="02040503050406030204" pitchFamily="18" charset="0"/>
                              <a:ea typeface="Cambria Math" panose="02040503050406030204" pitchFamily="18" charset="0"/>
                            </a:rPr>
                            <m:t>𝑘𝑒𝑉</m:t>
                          </m:r>
                        </m:sub>
                      </m:sSub>
                      <m:r>
                        <a:rPr lang="en-US" sz="2000" b="0" i="1" kern="1000" spc="30" smtClean="0">
                          <a:latin typeface="Cambria Math" panose="02040503050406030204" pitchFamily="18" charset="0"/>
                          <a:ea typeface="Cambria Math" panose="02040503050406030204" pitchFamily="18" charset="0"/>
                        </a:rPr>
                        <m:t>+</m:t>
                      </m:r>
                      <m:sSub>
                        <m:sSubPr>
                          <m:ctrlPr>
                            <a:rPr lang="en-US" sz="2000" b="0" i="1" kern="1000" spc="30" smtClean="0">
                              <a:latin typeface="Cambria Math" panose="02040503050406030204" pitchFamily="18" charset="0"/>
                              <a:ea typeface="Cambria Math" panose="02040503050406030204" pitchFamily="18" charset="0"/>
                            </a:rPr>
                          </m:ctrlPr>
                        </m:sSubPr>
                        <m:e>
                          <m:r>
                            <a:rPr lang="en-US" sz="2000" b="0" i="1" kern="1000" spc="30" smtClean="0">
                              <a:latin typeface="Cambria Math" panose="02040503050406030204" pitchFamily="18" charset="0"/>
                              <a:ea typeface="Cambria Math" panose="02040503050406030204" pitchFamily="18" charset="0"/>
                            </a:rPr>
                            <m:t>𝑞</m:t>
                          </m:r>
                        </m:e>
                        <m:sub>
                          <m:r>
                            <a:rPr lang="en-US" sz="2000" b="0" i="1" kern="1000" spc="30" smtClean="0">
                              <a:latin typeface="Cambria Math" panose="02040503050406030204" pitchFamily="18" charset="0"/>
                              <a:ea typeface="Cambria Math" panose="02040503050406030204" pitchFamily="18" charset="0"/>
                            </a:rPr>
                            <m:t>𝑝h</m:t>
                          </m:r>
                        </m:sub>
                      </m:sSub>
                      <m:r>
                        <a:rPr lang="en-US" sz="2000" b="0" i="1" kern="1000" spc="30" smtClean="0">
                          <a:latin typeface="Cambria Math" panose="02040503050406030204" pitchFamily="18" charset="0"/>
                          <a:ea typeface="Cambria Math" panose="02040503050406030204" pitchFamily="18" charset="0"/>
                        </a:rPr>
                        <m:t>    </m:t>
                      </m:r>
                      <m:r>
                        <a:rPr lang="en-US" sz="2000" b="0" i="1" kern="1000" spc="30" smtClean="0">
                          <a:latin typeface="Cambria Math" panose="02040503050406030204" pitchFamily="18" charset="0"/>
                          <a:ea typeface="Cambria Math" panose="02040503050406030204" pitchFamily="18" charset="0"/>
                        </a:rPr>
                        <m:t>𝑤𝑖𝑡h</m:t>
                      </m:r>
                      <m:r>
                        <a:rPr lang="en-US" sz="2000" b="0" i="1" kern="1000" spc="30" smtClean="0">
                          <a:latin typeface="Cambria Math" panose="02040503050406030204" pitchFamily="18" charset="0"/>
                          <a:ea typeface="Cambria Math" panose="02040503050406030204" pitchFamily="18" charset="0"/>
                        </a:rPr>
                        <m:t> </m:t>
                      </m:r>
                      <m:sSub>
                        <m:sSubPr>
                          <m:ctrlPr>
                            <a:rPr lang="en-US" sz="2000" b="0" i="1" kern="1000" spc="30" smtClean="0">
                              <a:latin typeface="Cambria Math" panose="02040503050406030204" pitchFamily="18" charset="0"/>
                              <a:ea typeface="Cambria Math" panose="02040503050406030204" pitchFamily="18" charset="0"/>
                            </a:rPr>
                          </m:ctrlPr>
                        </m:sSubPr>
                        <m:e>
                          <m:r>
                            <a:rPr lang="en-US" sz="2000" b="0" i="1" kern="1000" spc="30" smtClean="0">
                              <a:latin typeface="Cambria Math" panose="02040503050406030204" pitchFamily="18" charset="0"/>
                              <a:ea typeface="Cambria Math" panose="02040503050406030204" pitchFamily="18" charset="0"/>
                            </a:rPr>
                            <m:t>𝑚</m:t>
                          </m:r>
                        </m:e>
                        <m:sub>
                          <m:r>
                            <a:rPr lang="en-US" sz="2000" b="0" i="1" kern="1000" spc="30" smtClean="0">
                              <a:latin typeface="Cambria Math" panose="02040503050406030204" pitchFamily="18" charset="0"/>
                              <a:ea typeface="Cambria Math" panose="02040503050406030204" pitchFamily="18" charset="0"/>
                            </a:rPr>
                            <m:t>𝑝h</m:t>
                          </m:r>
                        </m:sub>
                      </m:sSub>
                      <m:r>
                        <a:rPr lang="en-US" sz="2000" b="0" i="1" kern="1000" spc="30" smtClean="0">
                          <a:latin typeface="Cambria Math" panose="02040503050406030204" pitchFamily="18" charset="0"/>
                          <a:ea typeface="Cambria Math" panose="02040503050406030204" pitchFamily="18" charset="0"/>
                        </a:rPr>
                        <m:t> </m:t>
                      </m:r>
                      <m:r>
                        <a:rPr lang="en-US" sz="2000" b="0" i="1" kern="1000" spc="30" smtClean="0">
                          <a:latin typeface="Cambria Math" panose="02040503050406030204" pitchFamily="18" charset="0"/>
                          <a:ea typeface="Cambria Math" panose="02040503050406030204" pitchFamily="18" charset="0"/>
                        </a:rPr>
                        <m:t>𝑖𝑛</m:t>
                      </m:r>
                      <m:r>
                        <a:rPr lang="en-US" sz="2000" b="0" i="1" kern="1000" spc="30" smtClean="0">
                          <a:latin typeface="Cambria Math" panose="02040503050406030204" pitchFamily="18" charset="0"/>
                          <a:ea typeface="Cambria Math" panose="02040503050406030204" pitchFamily="18" charset="0"/>
                        </a:rPr>
                        <m:t> </m:t>
                      </m:r>
                      <m:d>
                        <m:dPr>
                          <m:ctrlPr>
                            <a:rPr lang="en-US" sz="2000" b="0" i="1" kern="1000" spc="30" smtClean="0">
                              <a:latin typeface="Cambria Math" panose="02040503050406030204" pitchFamily="18" charset="0"/>
                              <a:ea typeface="Cambria Math" panose="02040503050406030204" pitchFamily="18" charset="0"/>
                            </a:rPr>
                          </m:ctrlPr>
                        </m:dPr>
                        <m:e>
                          <m:box>
                            <m:boxPr>
                              <m:ctrlPr>
                                <a:rPr lang="en-US" sz="2000" b="0" i="1" kern="1000" spc="30" smtClean="0">
                                  <a:latin typeface="Cambria Math" panose="02040503050406030204" pitchFamily="18" charset="0"/>
                                  <a:ea typeface="Cambria Math" panose="02040503050406030204" pitchFamily="18" charset="0"/>
                                </a:rPr>
                              </m:ctrlPr>
                            </m:boxPr>
                            <m:e>
                              <m:argPr>
                                <m:argSz m:val="-1"/>
                              </m:argPr>
                              <m:f>
                                <m:fPr>
                                  <m:ctrlPr>
                                    <a:rPr lang="en-US" sz="2000" b="0" i="1" kern="1000" spc="30" smtClean="0">
                                      <a:latin typeface="Cambria Math" panose="02040503050406030204" pitchFamily="18" charset="0"/>
                                      <a:ea typeface="Cambria Math" panose="02040503050406030204" pitchFamily="18" charset="0"/>
                                    </a:rPr>
                                  </m:ctrlPr>
                                </m:fPr>
                                <m:num>
                                  <m:r>
                                    <a:rPr lang="en-US" sz="2000" b="0" i="1" kern="1000" spc="30" smtClean="0">
                                      <a:latin typeface="Cambria Math" panose="02040503050406030204" pitchFamily="18" charset="0"/>
                                      <a:ea typeface="Cambria Math" panose="02040503050406030204" pitchFamily="18" charset="0"/>
                                    </a:rPr>
                                    <m:t>𝐴𝐷𝑈</m:t>
                                  </m:r>
                                </m:num>
                                <m:den>
                                  <m:r>
                                    <a:rPr lang="en-US" sz="2000" b="0" i="1" kern="1000" spc="30" smtClean="0">
                                      <a:latin typeface="Cambria Math" panose="02040503050406030204" pitchFamily="18" charset="0"/>
                                      <a:ea typeface="Cambria Math" panose="02040503050406030204" pitchFamily="18" charset="0"/>
                                    </a:rPr>
                                    <m:t>𝑘𝑒𝑉</m:t>
                                  </m:r>
                                </m:den>
                              </m:f>
                            </m:e>
                          </m:box>
                        </m:e>
                      </m:d>
                    </m:oMath>
                  </m:oMathPara>
                </a14:m>
                <a:endParaRPr lang="de-CH" sz="2000" kern="1000" spc="30" dirty="0" err="1">
                  <a:latin typeface="+mn-lt"/>
                  <a:cs typeface="Franklin Gothic Book"/>
                </a:endParaRPr>
              </a:p>
            </p:txBody>
          </p:sp>
        </mc:Choice>
        <mc:Fallback xmlns="">
          <p:sp>
            <p:nvSpPr>
              <p:cNvPr id="27" name="TextBox 24">
                <a:extLst>
                  <a:ext uri="{FF2B5EF4-FFF2-40B4-BE49-F238E27FC236}">
                    <a16:creationId xmlns:a16="http://schemas.microsoft.com/office/drawing/2014/main" id="{39C4902C-0852-9F6D-D8D5-9947404478F4}"/>
                  </a:ext>
                </a:extLst>
              </p:cNvPr>
              <p:cNvSpPr txBox="1">
                <a:spLocks noRot="1" noChangeAspect="1" noMove="1" noResize="1" noEditPoints="1" noAdjustHandles="1" noChangeArrowheads="1" noChangeShapeType="1" noTextEdit="1"/>
              </p:cNvSpPr>
              <p:nvPr/>
            </p:nvSpPr>
            <p:spPr>
              <a:xfrm>
                <a:off x="151068" y="6212191"/>
                <a:ext cx="5025129" cy="436419"/>
              </a:xfrm>
              <a:prstGeom prst="rect">
                <a:avLst/>
              </a:prstGeom>
              <a:blipFill>
                <a:blip r:embed="rId12"/>
                <a:stretch>
                  <a:fillRect l="-485" b="-6944"/>
                </a:stretch>
              </a:blipFill>
            </p:spPr>
            <p:txBody>
              <a:bodyPr/>
              <a:lstStyle/>
              <a:p>
                <a:r>
                  <a:rPr lang="it-CH">
                    <a:noFill/>
                  </a:rPr>
                  <a:t> </a:t>
                </a:r>
              </a:p>
            </p:txBody>
          </p:sp>
        </mc:Fallback>
      </mc:AlternateContent>
      <p:cxnSp>
        <p:nvCxnSpPr>
          <p:cNvPr id="28" name="Straight Connector 27">
            <a:extLst>
              <a:ext uri="{FF2B5EF4-FFF2-40B4-BE49-F238E27FC236}">
                <a16:creationId xmlns:a16="http://schemas.microsoft.com/office/drawing/2014/main" id="{ACF9860B-F9C8-16C6-6F8F-80A1CF3E92DE}"/>
              </a:ext>
            </a:extLst>
          </p:cNvPr>
          <p:cNvCxnSpPr/>
          <p:nvPr/>
        </p:nvCxnSpPr>
        <p:spPr bwMode="auto">
          <a:xfrm flipV="1">
            <a:off x="2377055" y="5544000"/>
            <a:ext cx="500442" cy="43641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45EDD88-0DBB-E35D-CCE3-227729297870}"/>
              </a:ext>
            </a:extLst>
          </p:cNvPr>
          <p:cNvCxnSpPr/>
          <p:nvPr/>
        </p:nvCxnSpPr>
        <p:spPr bwMode="auto">
          <a:xfrm flipV="1">
            <a:off x="2366835" y="6232581"/>
            <a:ext cx="500442" cy="436419"/>
          </a:xfrm>
          <a:prstGeom prst="line">
            <a:avLst/>
          </a:prstGeom>
          <a:solidFill>
            <a:schemeClr val="accent1"/>
          </a:solidFill>
          <a:ln w="1905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D54E200-4BB8-E91A-456E-F5A46975F345}"/>
                  </a:ext>
                </a:extLst>
              </p:cNvPr>
              <p:cNvSpPr txBox="1"/>
              <p:nvPr/>
            </p:nvSpPr>
            <p:spPr>
              <a:xfrm>
                <a:off x="5995362" y="5797186"/>
                <a:ext cx="2271713" cy="532058"/>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de-CH" sz="2400" b="1" i="1" kern="1000" spc="30" smtClean="0">
                              <a:solidFill>
                                <a:schemeClr val="accent5">
                                  <a:lumMod val="60000"/>
                                  <a:lumOff val="40000"/>
                                </a:schemeClr>
                              </a:solidFill>
                              <a:latin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rPr>
                            <m:t>𝒙</m:t>
                          </m:r>
                        </m:e>
                        <m:sub>
                          <m:r>
                            <a:rPr lang="en-US" sz="2400" b="1" i="1" kern="1000" spc="30" smtClean="0">
                              <a:solidFill>
                                <a:schemeClr val="accent5">
                                  <a:lumMod val="60000"/>
                                  <a:lumOff val="40000"/>
                                </a:schemeClr>
                              </a:solidFill>
                              <a:latin typeface="Cambria Math" panose="02040503050406030204" pitchFamily="18" charset="0"/>
                            </a:rPr>
                            <m:t>𝒌𝒆𝑽</m:t>
                          </m:r>
                        </m:sub>
                      </m:sSub>
                      <m:r>
                        <a:rPr lang="en-US" sz="2400" b="1" i="1" kern="1000" spc="30" smtClean="0">
                          <a:solidFill>
                            <a:schemeClr val="accent5">
                              <a:lumMod val="60000"/>
                              <a:lumOff val="40000"/>
                            </a:schemeClr>
                          </a:solidFill>
                          <a:latin typeface="Cambria Math" panose="02040503050406030204" pitchFamily="18" charset="0"/>
                        </a:rPr>
                        <m:t>=</m:t>
                      </m:r>
                      <m:box>
                        <m:boxPr>
                          <m:ctrlPr>
                            <a:rPr lang="en-US" sz="2400" b="1" i="1" kern="1000" spc="30" smtClean="0">
                              <a:solidFill>
                                <a:schemeClr val="accent5">
                                  <a:lumMod val="60000"/>
                                  <a:lumOff val="40000"/>
                                </a:schemeClr>
                              </a:solidFill>
                              <a:latin typeface="Cambria Math" panose="02040503050406030204" pitchFamily="18" charset="0"/>
                            </a:rPr>
                          </m:ctrlPr>
                        </m:boxPr>
                        <m:e>
                          <m:argPr>
                            <m:argSz m:val="-1"/>
                          </m:argPr>
                          <m:f>
                            <m:fPr>
                              <m:ctrlPr>
                                <a:rPr lang="en-US" sz="2400" b="1" i="1" kern="1000" spc="30" smtClean="0">
                                  <a:solidFill>
                                    <a:schemeClr val="accent5">
                                      <a:lumMod val="60000"/>
                                      <a:lumOff val="40000"/>
                                    </a:schemeClr>
                                  </a:solidFill>
                                  <a:latin typeface="Cambria Math" panose="02040503050406030204" pitchFamily="18" charset="0"/>
                                </a:rPr>
                              </m:ctrlPr>
                            </m:fPr>
                            <m:num>
                              <m:sSub>
                                <m:sSubPr>
                                  <m:ctrlPr>
                                    <a:rPr lang="en-US" sz="2400" b="1" i="1" kern="1000" spc="30" smtClean="0">
                                      <a:solidFill>
                                        <a:schemeClr val="accent5">
                                          <a:lumMod val="60000"/>
                                          <a:lumOff val="40000"/>
                                        </a:schemeClr>
                                      </a:solidFill>
                                      <a:latin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rPr>
                                    <m:t>𝒎</m:t>
                                  </m:r>
                                </m:e>
                                <m:sub>
                                  <m:r>
                                    <a:rPr lang="en-US" sz="2400" b="1" i="1" kern="1000" spc="30" smtClean="0">
                                      <a:solidFill>
                                        <a:schemeClr val="accent5">
                                          <a:lumMod val="60000"/>
                                          <a:lumOff val="40000"/>
                                        </a:schemeClr>
                                      </a:solidFill>
                                      <a:latin typeface="Cambria Math" panose="02040503050406030204" pitchFamily="18" charset="0"/>
                                    </a:rPr>
                                    <m:t>𝑰</m:t>
                                  </m:r>
                                </m:sub>
                              </m:sSub>
                            </m:num>
                            <m:den>
                              <m:sSub>
                                <m:sSubPr>
                                  <m:ctrlPr>
                                    <a:rPr lang="en-US" sz="2400" b="1" i="1" kern="1000" spc="30" smtClean="0">
                                      <a:solidFill>
                                        <a:schemeClr val="accent5">
                                          <a:lumMod val="60000"/>
                                          <a:lumOff val="40000"/>
                                        </a:schemeClr>
                                      </a:solidFill>
                                      <a:latin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rPr>
                                    <m:t>𝒎</m:t>
                                  </m:r>
                                </m:e>
                                <m:sub>
                                  <m:r>
                                    <a:rPr lang="en-US" sz="2400" b="1" i="1" kern="1000" spc="30" smtClean="0">
                                      <a:solidFill>
                                        <a:schemeClr val="accent5">
                                          <a:lumMod val="60000"/>
                                          <a:lumOff val="40000"/>
                                        </a:schemeClr>
                                      </a:solidFill>
                                      <a:latin typeface="Cambria Math" panose="02040503050406030204" pitchFamily="18" charset="0"/>
                                    </a:rPr>
                                    <m:t>𝒑𝒉</m:t>
                                  </m:r>
                                </m:sub>
                              </m:sSub>
                            </m:den>
                          </m:f>
                        </m:e>
                      </m:box>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m:t>
                      </m:r>
                      <m:sSub>
                        <m:sSubPr>
                          <m:ctrlP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𝒙</m:t>
                          </m:r>
                        </m:e>
                        <m:sub>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𝑯𝑮</m:t>
                          </m:r>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m:t>
                          </m:r>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𝒄𝒌</m:t>
                          </m:r>
                        </m:sub>
                      </m:sSub>
                    </m:oMath>
                  </m:oMathPara>
                </a14:m>
                <a:endParaRPr lang="de-CH" sz="2400" b="1" kern="1000" spc="30" dirty="0" err="1">
                  <a:solidFill>
                    <a:schemeClr val="accent5">
                      <a:lumMod val="60000"/>
                      <a:lumOff val="40000"/>
                    </a:schemeClr>
                  </a:solidFill>
                  <a:latin typeface="+mn-lt"/>
                  <a:cs typeface="Franklin Gothic Book"/>
                </a:endParaRPr>
              </a:p>
            </p:txBody>
          </p:sp>
        </mc:Choice>
        <mc:Fallback xmlns="">
          <p:sp>
            <p:nvSpPr>
              <p:cNvPr id="30" name="TextBox 29">
                <a:extLst>
                  <a:ext uri="{FF2B5EF4-FFF2-40B4-BE49-F238E27FC236}">
                    <a16:creationId xmlns:a16="http://schemas.microsoft.com/office/drawing/2014/main" id="{5D54E200-4BB8-E91A-456E-F5A46975F345}"/>
                  </a:ext>
                </a:extLst>
              </p:cNvPr>
              <p:cNvSpPr txBox="1">
                <a:spLocks noRot="1" noChangeAspect="1" noMove="1" noResize="1" noEditPoints="1" noAdjustHandles="1" noChangeArrowheads="1" noChangeShapeType="1" noTextEdit="1"/>
              </p:cNvSpPr>
              <p:nvPr/>
            </p:nvSpPr>
            <p:spPr>
              <a:xfrm>
                <a:off x="5995362" y="5797186"/>
                <a:ext cx="2271713" cy="532058"/>
              </a:xfrm>
              <a:prstGeom prst="rect">
                <a:avLst/>
              </a:prstGeom>
              <a:blipFill>
                <a:blip r:embed="rId13"/>
                <a:stretch>
                  <a:fillRect r="-9920" b="-1149"/>
                </a:stretch>
              </a:blipFill>
            </p:spPr>
            <p:txBody>
              <a:bodyPr/>
              <a:lstStyle/>
              <a:p>
                <a:r>
                  <a:rPr lang="it-CH">
                    <a:noFill/>
                  </a:rPr>
                  <a:t> </a:t>
                </a:r>
              </a:p>
            </p:txBody>
          </p:sp>
        </mc:Fallback>
      </mc:AlternateContent>
      <p:sp>
        <p:nvSpPr>
          <p:cNvPr id="31" name="TextBox 30">
            <a:extLst>
              <a:ext uri="{FF2B5EF4-FFF2-40B4-BE49-F238E27FC236}">
                <a16:creationId xmlns:a16="http://schemas.microsoft.com/office/drawing/2014/main" id="{B22186BE-74D7-5893-54AF-01F20FDBB91F}"/>
              </a:ext>
            </a:extLst>
          </p:cNvPr>
          <p:cNvSpPr txBox="1"/>
          <p:nvPr/>
        </p:nvSpPr>
        <p:spPr>
          <a:xfrm>
            <a:off x="8193" y="5229000"/>
            <a:ext cx="12145452" cy="1276350"/>
          </a:xfrm>
          <a:prstGeom prst="rect">
            <a:avLst/>
          </a:prstGeom>
          <a:noFill/>
        </p:spPr>
        <p:txBody>
          <a:bodyPr wrap="square" lIns="180000" tIns="0" rIns="180000" bIns="0" rtlCol="0">
            <a:noAutofit/>
          </a:bodyPr>
          <a:lstStyle/>
          <a:p>
            <a:pPr algn="ctr">
              <a:lnSpc>
                <a:spcPct val="110000"/>
              </a:lnSpc>
              <a:spcBef>
                <a:spcPts val="0"/>
              </a:spcBef>
            </a:pPr>
            <a:r>
              <a:rPr lang="en-US" sz="2600" b="1" kern="1000" spc="30" dirty="0">
                <a:latin typeface="+mj-lt"/>
                <a:cs typeface="Franklin Gothic Book"/>
              </a:rPr>
              <a:t>Requirements</a:t>
            </a:r>
          </a:p>
          <a:p>
            <a:pPr algn="ctr">
              <a:lnSpc>
                <a:spcPct val="110000"/>
              </a:lnSpc>
              <a:spcBef>
                <a:spcPts val="0"/>
              </a:spcBef>
            </a:pPr>
            <a:endParaRPr lang="en-US" sz="14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2400" kern="1000" spc="30" dirty="0">
                <a:latin typeface="+mj-lt"/>
                <a:cs typeface="Franklin Gothic Book"/>
              </a:rPr>
              <a:t>The current has to be stable over the entire acquisition time </a:t>
            </a:r>
          </a:p>
          <a:p>
            <a:pPr marL="285750" indent="-285750">
              <a:lnSpc>
                <a:spcPct val="110000"/>
              </a:lnSpc>
              <a:spcBef>
                <a:spcPts val="0"/>
              </a:spcBef>
              <a:buFont typeface="Arial" panose="020B0604020202020204" pitchFamily="34" charset="0"/>
              <a:buChar char="•"/>
            </a:pPr>
            <a:r>
              <a:rPr lang="en-US" sz="2400" kern="1000" spc="30" dirty="0">
                <a:latin typeface="+mj-lt"/>
                <a:cs typeface="Franklin Gothic Book"/>
              </a:rPr>
              <a:t>The ASIC (e.g. all the voltages) </a:t>
            </a:r>
            <a:r>
              <a:rPr lang="en-US" sz="2400" kern="1000" spc="30" dirty="0">
                <a:solidFill>
                  <a:srgbClr val="000000"/>
                </a:solidFill>
                <a:latin typeface="+mj-lt"/>
                <a:cs typeface="Franklin Gothic Book"/>
              </a:rPr>
              <a:t>has to be stable over the entire acquisition time </a:t>
            </a:r>
            <a:endParaRPr lang="de-CH" sz="2000" kern="1000" spc="30" dirty="0" err="1">
              <a:latin typeface="+mj-lt"/>
              <a:cs typeface="Franklin Gothic Book"/>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4715E6B-5FC4-835C-B1DB-DDD95ADDA534}"/>
                  </a:ext>
                </a:extLst>
              </p:cNvPr>
              <p:cNvSpPr txBox="1"/>
              <p:nvPr/>
            </p:nvSpPr>
            <p:spPr>
              <a:xfrm>
                <a:off x="9310062" y="5800361"/>
                <a:ext cx="2271713" cy="532058"/>
              </a:xfrm>
              <a:prstGeom prst="rect">
                <a:avLst/>
              </a:prstGeom>
              <a:noFill/>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de-CH" sz="2400" b="1" i="1" kern="1000" spc="30" smtClean="0">
                              <a:solidFill>
                                <a:schemeClr val="accent5">
                                  <a:lumMod val="60000"/>
                                  <a:lumOff val="40000"/>
                                </a:schemeClr>
                              </a:solidFill>
                              <a:latin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rPr>
                            <m:t>𝒙</m:t>
                          </m:r>
                        </m:e>
                        <m:sub>
                          <m:r>
                            <a:rPr lang="en-US" sz="2400" b="1" i="1" kern="1000" spc="30" smtClean="0">
                              <a:solidFill>
                                <a:schemeClr val="accent5">
                                  <a:lumMod val="60000"/>
                                  <a:lumOff val="40000"/>
                                </a:schemeClr>
                              </a:solidFill>
                              <a:latin typeface="Cambria Math" panose="02040503050406030204" pitchFamily="18" charset="0"/>
                            </a:rPr>
                            <m:t>𝒌𝒆𝑽</m:t>
                          </m:r>
                        </m:sub>
                      </m:sSub>
                      <m:r>
                        <a:rPr lang="en-US" sz="2400" b="1" i="1" kern="1000" spc="30" smtClean="0">
                          <a:solidFill>
                            <a:schemeClr val="accent5">
                              <a:lumMod val="60000"/>
                              <a:lumOff val="40000"/>
                            </a:schemeClr>
                          </a:solidFill>
                          <a:latin typeface="Cambria Math" panose="02040503050406030204" pitchFamily="18" charset="0"/>
                        </a:rPr>
                        <m:t>=</m:t>
                      </m:r>
                      <m:box>
                        <m:boxPr>
                          <m:ctrlPr>
                            <a:rPr lang="en-US" sz="2400" b="1" i="1" kern="1000" spc="30" smtClean="0">
                              <a:solidFill>
                                <a:schemeClr val="accent5">
                                  <a:lumMod val="60000"/>
                                  <a:lumOff val="40000"/>
                                </a:schemeClr>
                              </a:solidFill>
                              <a:latin typeface="Cambria Math" panose="02040503050406030204" pitchFamily="18" charset="0"/>
                            </a:rPr>
                          </m:ctrlPr>
                        </m:boxPr>
                        <m:e>
                          <m:argPr>
                            <m:argSz m:val="-1"/>
                          </m:argPr>
                          <m:f>
                            <m:fPr>
                              <m:ctrlPr>
                                <a:rPr lang="en-US" sz="2400" b="1" i="1" kern="1000" spc="30" smtClean="0">
                                  <a:solidFill>
                                    <a:schemeClr val="accent5">
                                      <a:lumMod val="60000"/>
                                      <a:lumOff val="40000"/>
                                    </a:schemeClr>
                                  </a:solidFill>
                                  <a:latin typeface="Cambria Math" panose="02040503050406030204" pitchFamily="18" charset="0"/>
                                </a:rPr>
                              </m:ctrlPr>
                            </m:fPr>
                            <m:num>
                              <m:sSub>
                                <m:sSubPr>
                                  <m:ctrlPr>
                                    <a:rPr lang="en-US" sz="2400" b="1" i="1" kern="1000" spc="30" smtClean="0">
                                      <a:solidFill>
                                        <a:schemeClr val="accent5">
                                          <a:lumMod val="60000"/>
                                          <a:lumOff val="40000"/>
                                        </a:schemeClr>
                                      </a:solidFill>
                                      <a:latin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rPr>
                                    <m:t>𝒎</m:t>
                                  </m:r>
                                </m:e>
                                <m:sub>
                                  <m:r>
                                    <a:rPr lang="en-US" sz="2400" b="1" i="1" kern="1000" spc="30" smtClean="0">
                                      <a:solidFill>
                                        <a:schemeClr val="accent5">
                                          <a:lumMod val="60000"/>
                                          <a:lumOff val="40000"/>
                                        </a:schemeClr>
                                      </a:solidFill>
                                      <a:latin typeface="Cambria Math" panose="02040503050406030204" pitchFamily="18" charset="0"/>
                                    </a:rPr>
                                    <m:t>𝑰</m:t>
                                  </m:r>
                                </m:sub>
                              </m:sSub>
                            </m:num>
                            <m:den>
                              <m:sSub>
                                <m:sSubPr>
                                  <m:ctrlPr>
                                    <a:rPr lang="en-US" sz="2400" b="1" i="1" kern="1000" spc="30" smtClean="0">
                                      <a:solidFill>
                                        <a:schemeClr val="accent5">
                                          <a:lumMod val="60000"/>
                                          <a:lumOff val="40000"/>
                                        </a:schemeClr>
                                      </a:solidFill>
                                      <a:latin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rPr>
                                    <m:t>𝒎</m:t>
                                  </m:r>
                                </m:e>
                                <m:sub>
                                  <m:r>
                                    <a:rPr lang="en-US" sz="2400" b="1" i="1" kern="1000" spc="30" smtClean="0">
                                      <a:solidFill>
                                        <a:schemeClr val="accent5">
                                          <a:lumMod val="60000"/>
                                          <a:lumOff val="40000"/>
                                        </a:schemeClr>
                                      </a:solidFill>
                                      <a:latin typeface="Cambria Math" panose="02040503050406030204" pitchFamily="18" charset="0"/>
                                    </a:rPr>
                                    <m:t>𝒑𝒉</m:t>
                                  </m:r>
                                </m:sub>
                              </m:sSub>
                            </m:den>
                          </m:f>
                        </m:e>
                      </m:box>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m:t>
                      </m:r>
                      <m:sSub>
                        <m:sSubPr>
                          <m:ctrlP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ctrlPr>
                        </m:sSubPr>
                        <m:e>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𝒙</m:t>
                          </m:r>
                        </m:e>
                        <m:sub>
                          <m:r>
                            <a:rPr lang="en-US" sz="24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𝒄𝒌</m:t>
                          </m:r>
                        </m:sub>
                      </m:sSub>
                    </m:oMath>
                  </m:oMathPara>
                </a14:m>
                <a:endParaRPr lang="de-CH" sz="2400" b="1" kern="1000" spc="30" dirty="0" err="1">
                  <a:solidFill>
                    <a:schemeClr val="accent5">
                      <a:lumMod val="60000"/>
                      <a:lumOff val="40000"/>
                    </a:schemeClr>
                  </a:solidFill>
                  <a:latin typeface="+mn-lt"/>
                  <a:cs typeface="Franklin Gothic Book"/>
                </a:endParaRPr>
              </a:p>
            </p:txBody>
          </p:sp>
        </mc:Choice>
        <mc:Fallback xmlns="">
          <p:sp>
            <p:nvSpPr>
              <p:cNvPr id="32" name="TextBox 31">
                <a:extLst>
                  <a:ext uri="{FF2B5EF4-FFF2-40B4-BE49-F238E27FC236}">
                    <a16:creationId xmlns:a16="http://schemas.microsoft.com/office/drawing/2014/main" id="{44715E6B-5FC4-835C-B1DB-DDD95ADDA534}"/>
                  </a:ext>
                </a:extLst>
              </p:cNvPr>
              <p:cNvSpPr txBox="1">
                <a:spLocks noRot="1" noChangeAspect="1" noMove="1" noResize="1" noEditPoints="1" noAdjustHandles="1" noChangeArrowheads="1" noChangeShapeType="1" noTextEdit="1"/>
              </p:cNvSpPr>
              <p:nvPr/>
            </p:nvSpPr>
            <p:spPr>
              <a:xfrm>
                <a:off x="9310062" y="5800361"/>
                <a:ext cx="2271713" cy="532058"/>
              </a:xfrm>
              <a:prstGeom prst="rect">
                <a:avLst/>
              </a:prstGeom>
              <a:blipFill>
                <a:blip r:embed="rId14"/>
                <a:stretch>
                  <a:fillRect/>
                </a:stretch>
              </a:blipFill>
            </p:spPr>
            <p:txBody>
              <a:bodyPr/>
              <a:lstStyle/>
              <a:p>
                <a:r>
                  <a:rPr lang="it-CH">
                    <a:noFill/>
                  </a:rPr>
                  <a:t> </a:t>
                </a:r>
              </a:p>
            </p:txBody>
          </p:sp>
        </mc:Fallback>
      </mc:AlternateContent>
      <p:sp>
        <p:nvSpPr>
          <p:cNvPr id="33" name="Freccia a destra 32">
            <a:extLst>
              <a:ext uri="{FF2B5EF4-FFF2-40B4-BE49-F238E27FC236}">
                <a16:creationId xmlns:a16="http://schemas.microsoft.com/office/drawing/2014/main" id="{7AA4EE92-E77D-7FE5-9286-B1594D720B94}"/>
              </a:ext>
            </a:extLst>
          </p:cNvPr>
          <p:cNvSpPr/>
          <p:nvPr/>
        </p:nvSpPr>
        <p:spPr bwMode="auto">
          <a:xfrm>
            <a:off x="5450919" y="5844612"/>
            <a:ext cx="425440" cy="484632"/>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4" name="Freccia a destra 33">
            <a:extLst>
              <a:ext uri="{FF2B5EF4-FFF2-40B4-BE49-F238E27FC236}">
                <a16:creationId xmlns:a16="http://schemas.microsoft.com/office/drawing/2014/main" id="{8D81AACA-4B7E-143D-EE30-1E28ABCB000D}"/>
              </a:ext>
            </a:extLst>
          </p:cNvPr>
          <p:cNvSpPr/>
          <p:nvPr/>
        </p:nvSpPr>
        <p:spPr bwMode="auto">
          <a:xfrm>
            <a:off x="8774458" y="5844612"/>
            <a:ext cx="425440" cy="484632"/>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6954656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8"/>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32"/>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 presetClass="exit" presetSubtype="0" fill="hold" grpId="1"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30" grpId="0"/>
      <p:bldP spid="30" grpId="1"/>
      <p:bldP spid="31" grpId="0"/>
      <p:bldP spid="32" grpId="0"/>
      <p:bldP spid="32" grpId="1"/>
      <p:bldP spid="33" grpId="0" animBg="1"/>
      <p:bldP spid="33" grpId="1" animBg="1"/>
      <p:bldP spid="34" grpId="0" animBg="1"/>
      <p:bldP spid="34"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0E523E6C-85F1-EC08-D0FC-DD289FAA7C4A}"/>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DA267439-D857-92F7-202A-9D57E23A1B88}"/>
              </a:ext>
            </a:extLst>
          </p:cNvPr>
          <p:cNvSpPr>
            <a:spLocks noGrp="1"/>
          </p:cNvSpPr>
          <p:nvPr>
            <p:ph type="title"/>
          </p:nvPr>
        </p:nvSpPr>
        <p:spPr/>
        <p:txBody>
          <a:bodyPr/>
          <a:lstStyle/>
          <a:p>
            <a:r>
              <a:rPr lang="en-US" dirty="0"/>
              <a:t>Calibration</a:t>
            </a:r>
            <a:endParaRPr lang="it-CH" dirty="0"/>
          </a:p>
        </p:txBody>
      </p:sp>
      <p:sp>
        <p:nvSpPr>
          <p:cNvPr id="4" name="Segnaposto numero diapositiva 3">
            <a:extLst>
              <a:ext uri="{FF2B5EF4-FFF2-40B4-BE49-F238E27FC236}">
                <a16:creationId xmlns:a16="http://schemas.microsoft.com/office/drawing/2014/main" id="{3BC05F46-1826-8A80-6A98-844D566F9D4E}"/>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69</a:t>
            </a:fld>
            <a:endParaRPr lang="de-DE" dirty="0"/>
          </a:p>
        </p:txBody>
      </p:sp>
      <p:sp>
        <p:nvSpPr>
          <p:cNvPr id="5" name="Content Placeholder 1">
            <a:extLst>
              <a:ext uri="{FF2B5EF4-FFF2-40B4-BE49-F238E27FC236}">
                <a16:creationId xmlns:a16="http://schemas.microsoft.com/office/drawing/2014/main" id="{DB31915B-CAB2-B8C5-8C4C-17D8E9F7F01F}"/>
              </a:ext>
            </a:extLst>
          </p:cNvPr>
          <p:cNvSpPr>
            <a:spLocks noGrp="1"/>
          </p:cNvSpPr>
          <p:nvPr>
            <p:ph sz="quarter" idx="13"/>
          </p:nvPr>
        </p:nvSpPr>
        <p:spPr>
          <a:xfrm>
            <a:off x="1042988" y="1341438"/>
            <a:ext cx="7742237" cy="4679951"/>
          </a:xfrm>
        </p:spPr>
        <p:txBody>
          <a:bodyPr/>
          <a:lstStyle/>
          <a:p>
            <a:r>
              <a:rPr lang="en-US" sz="2800" dirty="0">
                <a:latin typeface="+mj-lt"/>
              </a:rPr>
              <a:t>In order to calibrate the final system:</a:t>
            </a:r>
          </a:p>
          <a:p>
            <a:pPr lvl="1"/>
            <a:endParaRPr lang="en-US" sz="2400" dirty="0">
              <a:latin typeface="+mj-lt"/>
            </a:endParaRPr>
          </a:p>
          <a:p>
            <a:pPr lvl="1"/>
            <a:r>
              <a:rPr lang="en-US" sz="2400" dirty="0">
                <a:latin typeface="+mj-lt"/>
              </a:rPr>
              <a:t>3 gains and 3 offsets per pixel;</a:t>
            </a:r>
          </a:p>
          <a:p>
            <a:pPr lvl="1"/>
            <a:endParaRPr lang="en-US" sz="2400" dirty="0">
              <a:latin typeface="+mj-lt"/>
            </a:endParaRPr>
          </a:p>
          <a:p>
            <a:pPr lvl="1"/>
            <a:r>
              <a:rPr lang="en-US" sz="2400" dirty="0">
                <a:latin typeface="+mj-lt"/>
              </a:rPr>
              <a:t>352 storage cells per pixel;</a:t>
            </a:r>
          </a:p>
          <a:p>
            <a:pPr lvl="1"/>
            <a:endParaRPr lang="en-US" sz="2400" dirty="0">
              <a:latin typeface="+mj-lt"/>
            </a:endParaRPr>
          </a:p>
          <a:p>
            <a:pPr lvl="1"/>
            <a:r>
              <a:rPr lang="en-US" sz="2400" dirty="0">
                <a:latin typeface="+mj-lt"/>
              </a:rPr>
              <a:t>1 </a:t>
            </a:r>
            <a:r>
              <a:rPr lang="en-US" sz="2400" dirty="0" err="1">
                <a:latin typeface="+mj-lt"/>
              </a:rPr>
              <a:t>Mpixel</a:t>
            </a:r>
            <a:endParaRPr lang="en-US" sz="2400" dirty="0">
              <a:latin typeface="+mj-lt"/>
            </a:endParaRPr>
          </a:p>
          <a:p>
            <a:pPr lvl="1"/>
            <a:endParaRPr lang="en-US" sz="2400" dirty="0">
              <a:latin typeface="+mj-lt"/>
            </a:endParaRPr>
          </a:p>
          <a:p>
            <a:pPr lvl="1"/>
            <a:endParaRPr lang="de-CH" sz="2400" dirty="0">
              <a:latin typeface="+mj-lt"/>
            </a:endParaRPr>
          </a:p>
        </p:txBody>
      </p:sp>
      <mc:AlternateContent xmlns:mc="http://schemas.openxmlformats.org/markup-compatibility/2006" xmlns:a14="http://schemas.microsoft.com/office/drawing/2010/main">
        <mc:Choice Requires="a14">
          <p:sp>
            <p:nvSpPr>
              <p:cNvPr id="6" name="TextBox 4">
                <a:extLst>
                  <a:ext uri="{FF2B5EF4-FFF2-40B4-BE49-F238E27FC236}">
                    <a16:creationId xmlns:a16="http://schemas.microsoft.com/office/drawing/2014/main" id="{2880DCAD-5ECA-53B6-34E8-357BA8C69A4F}"/>
                  </a:ext>
                </a:extLst>
              </p:cNvPr>
              <p:cNvSpPr txBox="1"/>
              <p:nvPr/>
            </p:nvSpPr>
            <p:spPr>
              <a:xfrm>
                <a:off x="676385" y="5168084"/>
                <a:ext cx="10849534" cy="600915"/>
              </a:xfrm>
              <a:custGeom>
                <a:avLst/>
                <a:gdLst>
                  <a:gd name="connsiteX0" fmla="*/ 0 w 10849534"/>
                  <a:gd name="connsiteY0" fmla="*/ 0 h 600915"/>
                  <a:gd name="connsiteX1" fmla="*/ 462533 w 10849534"/>
                  <a:gd name="connsiteY1" fmla="*/ 0 h 600915"/>
                  <a:gd name="connsiteX2" fmla="*/ 708075 w 10849534"/>
                  <a:gd name="connsiteY2" fmla="*/ 0 h 600915"/>
                  <a:gd name="connsiteX3" fmla="*/ 1496094 w 10849534"/>
                  <a:gd name="connsiteY3" fmla="*/ 0 h 600915"/>
                  <a:gd name="connsiteX4" fmla="*/ 1958626 w 10849534"/>
                  <a:gd name="connsiteY4" fmla="*/ 0 h 600915"/>
                  <a:gd name="connsiteX5" fmla="*/ 2421159 w 10849534"/>
                  <a:gd name="connsiteY5" fmla="*/ 0 h 600915"/>
                  <a:gd name="connsiteX6" fmla="*/ 3209178 w 10849534"/>
                  <a:gd name="connsiteY6" fmla="*/ 0 h 600915"/>
                  <a:gd name="connsiteX7" fmla="*/ 3563215 w 10849534"/>
                  <a:gd name="connsiteY7" fmla="*/ 0 h 600915"/>
                  <a:gd name="connsiteX8" fmla="*/ 4351234 w 10849534"/>
                  <a:gd name="connsiteY8" fmla="*/ 0 h 600915"/>
                  <a:gd name="connsiteX9" fmla="*/ 5139253 w 10849534"/>
                  <a:gd name="connsiteY9" fmla="*/ 0 h 600915"/>
                  <a:gd name="connsiteX10" fmla="*/ 5710281 w 10849534"/>
                  <a:gd name="connsiteY10" fmla="*/ 0 h 600915"/>
                  <a:gd name="connsiteX11" fmla="*/ 6498300 w 10849534"/>
                  <a:gd name="connsiteY11" fmla="*/ 0 h 600915"/>
                  <a:gd name="connsiteX12" fmla="*/ 6960833 w 10849534"/>
                  <a:gd name="connsiteY12" fmla="*/ 0 h 600915"/>
                  <a:gd name="connsiteX13" fmla="*/ 7423365 w 10849534"/>
                  <a:gd name="connsiteY13" fmla="*/ 0 h 600915"/>
                  <a:gd name="connsiteX14" fmla="*/ 8102889 w 10849534"/>
                  <a:gd name="connsiteY14" fmla="*/ 0 h 600915"/>
                  <a:gd name="connsiteX15" fmla="*/ 8565422 w 10849534"/>
                  <a:gd name="connsiteY15" fmla="*/ 0 h 600915"/>
                  <a:gd name="connsiteX16" fmla="*/ 9353440 w 10849534"/>
                  <a:gd name="connsiteY16" fmla="*/ 0 h 600915"/>
                  <a:gd name="connsiteX17" fmla="*/ 10141459 w 10849534"/>
                  <a:gd name="connsiteY17" fmla="*/ 0 h 600915"/>
                  <a:gd name="connsiteX18" fmla="*/ 10849534 w 10849534"/>
                  <a:gd name="connsiteY18" fmla="*/ 0 h 600915"/>
                  <a:gd name="connsiteX19" fmla="*/ 10849534 w 10849534"/>
                  <a:gd name="connsiteY19" fmla="*/ 294448 h 600915"/>
                  <a:gd name="connsiteX20" fmla="*/ 10849534 w 10849534"/>
                  <a:gd name="connsiteY20" fmla="*/ 600915 h 600915"/>
                  <a:gd name="connsiteX21" fmla="*/ 10495497 w 10849534"/>
                  <a:gd name="connsiteY21" fmla="*/ 600915 h 600915"/>
                  <a:gd name="connsiteX22" fmla="*/ 9924468 w 10849534"/>
                  <a:gd name="connsiteY22" fmla="*/ 600915 h 600915"/>
                  <a:gd name="connsiteX23" fmla="*/ 9570431 w 10849534"/>
                  <a:gd name="connsiteY23" fmla="*/ 600915 h 600915"/>
                  <a:gd name="connsiteX24" fmla="*/ 8999403 w 10849534"/>
                  <a:gd name="connsiteY24" fmla="*/ 600915 h 600915"/>
                  <a:gd name="connsiteX25" fmla="*/ 8753861 w 10849534"/>
                  <a:gd name="connsiteY25" fmla="*/ 600915 h 600915"/>
                  <a:gd name="connsiteX26" fmla="*/ 8508319 w 10849534"/>
                  <a:gd name="connsiteY26" fmla="*/ 600915 h 600915"/>
                  <a:gd name="connsiteX27" fmla="*/ 7937291 w 10849534"/>
                  <a:gd name="connsiteY27" fmla="*/ 600915 h 600915"/>
                  <a:gd name="connsiteX28" fmla="*/ 7583253 w 10849534"/>
                  <a:gd name="connsiteY28" fmla="*/ 600915 h 600915"/>
                  <a:gd name="connsiteX29" fmla="*/ 6903730 w 10849534"/>
                  <a:gd name="connsiteY29" fmla="*/ 600915 h 600915"/>
                  <a:gd name="connsiteX30" fmla="*/ 6549692 w 10849534"/>
                  <a:gd name="connsiteY30" fmla="*/ 600915 h 600915"/>
                  <a:gd name="connsiteX31" fmla="*/ 5870169 w 10849534"/>
                  <a:gd name="connsiteY31" fmla="*/ 600915 h 600915"/>
                  <a:gd name="connsiteX32" fmla="*/ 5624627 w 10849534"/>
                  <a:gd name="connsiteY32" fmla="*/ 600915 h 600915"/>
                  <a:gd name="connsiteX33" fmla="*/ 4945103 w 10849534"/>
                  <a:gd name="connsiteY33" fmla="*/ 600915 h 600915"/>
                  <a:gd name="connsiteX34" fmla="*/ 4591066 w 10849534"/>
                  <a:gd name="connsiteY34" fmla="*/ 600915 h 600915"/>
                  <a:gd name="connsiteX35" fmla="*/ 4345524 w 10849534"/>
                  <a:gd name="connsiteY35" fmla="*/ 600915 h 600915"/>
                  <a:gd name="connsiteX36" fmla="*/ 3991486 w 10849534"/>
                  <a:gd name="connsiteY36" fmla="*/ 600915 h 600915"/>
                  <a:gd name="connsiteX37" fmla="*/ 3311963 w 10849534"/>
                  <a:gd name="connsiteY37" fmla="*/ 600915 h 600915"/>
                  <a:gd name="connsiteX38" fmla="*/ 2957926 w 10849534"/>
                  <a:gd name="connsiteY38" fmla="*/ 600915 h 600915"/>
                  <a:gd name="connsiteX39" fmla="*/ 2712384 w 10849534"/>
                  <a:gd name="connsiteY39" fmla="*/ 600915 h 600915"/>
                  <a:gd name="connsiteX40" fmla="*/ 2358346 w 10849534"/>
                  <a:gd name="connsiteY40" fmla="*/ 600915 h 600915"/>
                  <a:gd name="connsiteX41" fmla="*/ 1895813 w 10849534"/>
                  <a:gd name="connsiteY41" fmla="*/ 600915 h 600915"/>
                  <a:gd name="connsiteX42" fmla="*/ 1324785 w 10849534"/>
                  <a:gd name="connsiteY42" fmla="*/ 600915 h 600915"/>
                  <a:gd name="connsiteX43" fmla="*/ 970748 w 10849534"/>
                  <a:gd name="connsiteY43" fmla="*/ 600915 h 600915"/>
                  <a:gd name="connsiteX44" fmla="*/ 0 w 10849534"/>
                  <a:gd name="connsiteY44" fmla="*/ 600915 h 600915"/>
                  <a:gd name="connsiteX45" fmla="*/ 0 w 10849534"/>
                  <a:gd name="connsiteY45" fmla="*/ 300458 h 600915"/>
                  <a:gd name="connsiteX46" fmla="*/ 0 w 10849534"/>
                  <a:gd name="connsiteY46" fmla="*/ 0 h 60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49534" h="600915" extrusionOk="0">
                    <a:moveTo>
                      <a:pt x="0" y="0"/>
                    </a:moveTo>
                    <a:cubicBezTo>
                      <a:pt x="103139" y="-33827"/>
                      <a:pt x="347663" y="19237"/>
                      <a:pt x="462533" y="0"/>
                    </a:cubicBezTo>
                    <a:cubicBezTo>
                      <a:pt x="577403" y="-19237"/>
                      <a:pt x="618100" y="16549"/>
                      <a:pt x="708075" y="0"/>
                    </a:cubicBezTo>
                    <a:cubicBezTo>
                      <a:pt x="798050" y="-16549"/>
                      <a:pt x="1320509" y="80007"/>
                      <a:pt x="1496094" y="0"/>
                    </a:cubicBezTo>
                    <a:cubicBezTo>
                      <a:pt x="1671679" y="-80007"/>
                      <a:pt x="1793193" y="33076"/>
                      <a:pt x="1958626" y="0"/>
                    </a:cubicBezTo>
                    <a:cubicBezTo>
                      <a:pt x="2124059" y="-33076"/>
                      <a:pt x="2287189" y="13911"/>
                      <a:pt x="2421159" y="0"/>
                    </a:cubicBezTo>
                    <a:cubicBezTo>
                      <a:pt x="2555129" y="-13911"/>
                      <a:pt x="3015830" y="1564"/>
                      <a:pt x="3209178" y="0"/>
                    </a:cubicBezTo>
                    <a:cubicBezTo>
                      <a:pt x="3402526" y="-1564"/>
                      <a:pt x="3483117" y="991"/>
                      <a:pt x="3563215" y="0"/>
                    </a:cubicBezTo>
                    <a:cubicBezTo>
                      <a:pt x="3643313" y="-991"/>
                      <a:pt x="4052867" y="20693"/>
                      <a:pt x="4351234" y="0"/>
                    </a:cubicBezTo>
                    <a:cubicBezTo>
                      <a:pt x="4649601" y="-20693"/>
                      <a:pt x="4923910" y="59003"/>
                      <a:pt x="5139253" y="0"/>
                    </a:cubicBezTo>
                    <a:cubicBezTo>
                      <a:pt x="5354596" y="-59003"/>
                      <a:pt x="5493926" y="1189"/>
                      <a:pt x="5710281" y="0"/>
                    </a:cubicBezTo>
                    <a:cubicBezTo>
                      <a:pt x="5926636" y="-1189"/>
                      <a:pt x="6149705" y="64127"/>
                      <a:pt x="6498300" y="0"/>
                    </a:cubicBezTo>
                    <a:cubicBezTo>
                      <a:pt x="6846895" y="-64127"/>
                      <a:pt x="6735856" y="38240"/>
                      <a:pt x="6960833" y="0"/>
                    </a:cubicBezTo>
                    <a:cubicBezTo>
                      <a:pt x="7185810" y="-38240"/>
                      <a:pt x="7237613" y="14473"/>
                      <a:pt x="7423365" y="0"/>
                    </a:cubicBezTo>
                    <a:cubicBezTo>
                      <a:pt x="7609117" y="-14473"/>
                      <a:pt x="7800676" y="73817"/>
                      <a:pt x="8102889" y="0"/>
                    </a:cubicBezTo>
                    <a:cubicBezTo>
                      <a:pt x="8405102" y="-73817"/>
                      <a:pt x="8423333" y="52"/>
                      <a:pt x="8565422" y="0"/>
                    </a:cubicBezTo>
                    <a:cubicBezTo>
                      <a:pt x="8707511" y="-52"/>
                      <a:pt x="8965676" y="25971"/>
                      <a:pt x="9353440" y="0"/>
                    </a:cubicBezTo>
                    <a:cubicBezTo>
                      <a:pt x="9741204" y="-25971"/>
                      <a:pt x="9780772" y="50030"/>
                      <a:pt x="10141459" y="0"/>
                    </a:cubicBezTo>
                    <a:cubicBezTo>
                      <a:pt x="10502146" y="-50030"/>
                      <a:pt x="10704593" y="11671"/>
                      <a:pt x="10849534" y="0"/>
                    </a:cubicBezTo>
                    <a:cubicBezTo>
                      <a:pt x="10883758" y="130981"/>
                      <a:pt x="10822997" y="213921"/>
                      <a:pt x="10849534" y="294448"/>
                    </a:cubicBezTo>
                    <a:cubicBezTo>
                      <a:pt x="10876071" y="374975"/>
                      <a:pt x="10836210" y="448177"/>
                      <a:pt x="10849534" y="600915"/>
                    </a:cubicBezTo>
                    <a:cubicBezTo>
                      <a:pt x="10700443" y="640755"/>
                      <a:pt x="10575869" y="577807"/>
                      <a:pt x="10495497" y="600915"/>
                    </a:cubicBezTo>
                    <a:cubicBezTo>
                      <a:pt x="10415125" y="624023"/>
                      <a:pt x="10181948" y="589702"/>
                      <a:pt x="9924468" y="600915"/>
                    </a:cubicBezTo>
                    <a:cubicBezTo>
                      <a:pt x="9666988" y="612128"/>
                      <a:pt x="9674013" y="589976"/>
                      <a:pt x="9570431" y="600915"/>
                    </a:cubicBezTo>
                    <a:cubicBezTo>
                      <a:pt x="9466849" y="611854"/>
                      <a:pt x="9188753" y="596359"/>
                      <a:pt x="8999403" y="600915"/>
                    </a:cubicBezTo>
                    <a:cubicBezTo>
                      <a:pt x="8810053" y="605471"/>
                      <a:pt x="8874725" y="592447"/>
                      <a:pt x="8753861" y="600915"/>
                    </a:cubicBezTo>
                    <a:cubicBezTo>
                      <a:pt x="8632997" y="609383"/>
                      <a:pt x="8570708" y="585305"/>
                      <a:pt x="8508319" y="600915"/>
                    </a:cubicBezTo>
                    <a:cubicBezTo>
                      <a:pt x="8445930" y="616525"/>
                      <a:pt x="8162137" y="564986"/>
                      <a:pt x="7937291" y="600915"/>
                    </a:cubicBezTo>
                    <a:cubicBezTo>
                      <a:pt x="7712445" y="636844"/>
                      <a:pt x="7657029" y="565562"/>
                      <a:pt x="7583253" y="600915"/>
                    </a:cubicBezTo>
                    <a:cubicBezTo>
                      <a:pt x="7509477" y="636268"/>
                      <a:pt x="7122836" y="545408"/>
                      <a:pt x="6903730" y="600915"/>
                    </a:cubicBezTo>
                    <a:cubicBezTo>
                      <a:pt x="6684624" y="656422"/>
                      <a:pt x="6706559" y="575926"/>
                      <a:pt x="6549692" y="600915"/>
                    </a:cubicBezTo>
                    <a:cubicBezTo>
                      <a:pt x="6392825" y="625904"/>
                      <a:pt x="6054330" y="561123"/>
                      <a:pt x="5870169" y="600915"/>
                    </a:cubicBezTo>
                    <a:cubicBezTo>
                      <a:pt x="5686008" y="640707"/>
                      <a:pt x="5704002" y="573567"/>
                      <a:pt x="5624627" y="600915"/>
                    </a:cubicBezTo>
                    <a:cubicBezTo>
                      <a:pt x="5545252" y="628263"/>
                      <a:pt x="5199245" y="583478"/>
                      <a:pt x="4945103" y="600915"/>
                    </a:cubicBezTo>
                    <a:cubicBezTo>
                      <a:pt x="4690961" y="618352"/>
                      <a:pt x="4698658" y="576735"/>
                      <a:pt x="4591066" y="600915"/>
                    </a:cubicBezTo>
                    <a:cubicBezTo>
                      <a:pt x="4483474" y="625095"/>
                      <a:pt x="4398761" y="577400"/>
                      <a:pt x="4345524" y="600915"/>
                    </a:cubicBezTo>
                    <a:cubicBezTo>
                      <a:pt x="4292287" y="624430"/>
                      <a:pt x="4143745" y="583084"/>
                      <a:pt x="3991486" y="600915"/>
                    </a:cubicBezTo>
                    <a:cubicBezTo>
                      <a:pt x="3839227" y="618746"/>
                      <a:pt x="3651533" y="531079"/>
                      <a:pt x="3311963" y="600915"/>
                    </a:cubicBezTo>
                    <a:cubicBezTo>
                      <a:pt x="2972393" y="670751"/>
                      <a:pt x="3127096" y="588888"/>
                      <a:pt x="2957926" y="600915"/>
                    </a:cubicBezTo>
                    <a:cubicBezTo>
                      <a:pt x="2788756" y="612942"/>
                      <a:pt x="2827925" y="573253"/>
                      <a:pt x="2712384" y="600915"/>
                    </a:cubicBezTo>
                    <a:cubicBezTo>
                      <a:pt x="2596843" y="628577"/>
                      <a:pt x="2474786" y="565823"/>
                      <a:pt x="2358346" y="600915"/>
                    </a:cubicBezTo>
                    <a:cubicBezTo>
                      <a:pt x="2241906" y="636007"/>
                      <a:pt x="2032118" y="598595"/>
                      <a:pt x="1895813" y="600915"/>
                    </a:cubicBezTo>
                    <a:cubicBezTo>
                      <a:pt x="1759508" y="603235"/>
                      <a:pt x="1530321" y="569692"/>
                      <a:pt x="1324785" y="600915"/>
                    </a:cubicBezTo>
                    <a:cubicBezTo>
                      <a:pt x="1119249" y="632138"/>
                      <a:pt x="1145584" y="586864"/>
                      <a:pt x="970748" y="600915"/>
                    </a:cubicBezTo>
                    <a:cubicBezTo>
                      <a:pt x="795912" y="614966"/>
                      <a:pt x="415321" y="558956"/>
                      <a:pt x="0" y="600915"/>
                    </a:cubicBezTo>
                    <a:cubicBezTo>
                      <a:pt x="-5227" y="468349"/>
                      <a:pt x="19126" y="404536"/>
                      <a:pt x="0" y="300458"/>
                    </a:cubicBezTo>
                    <a:cubicBezTo>
                      <a:pt x="-19126" y="196380"/>
                      <a:pt x="23998" y="116571"/>
                      <a:pt x="0" y="0"/>
                    </a:cubicBezTo>
                    <a:close/>
                  </a:path>
                </a:pathLst>
              </a:custGeom>
              <a:noFill/>
              <a:ln w="50800">
                <a:solidFill>
                  <a:schemeClr val="accent5">
                    <a:lumMod val="40000"/>
                    <a:lumOff val="6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lIns="0" tIns="0" rIns="0" bIns="0" rtlCol="0">
                <a:no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3200" b="1" i="1" kern="1000" spc="30" smtClean="0">
                          <a:solidFill>
                            <a:schemeClr val="accent5">
                              <a:lumMod val="60000"/>
                              <a:lumOff val="40000"/>
                            </a:schemeClr>
                          </a:solidFill>
                          <a:latin typeface="Cambria Math" panose="02040503050406030204" pitchFamily="18" charset="0"/>
                          <a:cs typeface="Franklin Gothic Book"/>
                        </a:rPr>
                        <m:t>𝑷𝒂𝒓𝒂𝒎𝒆𝒕𝒆𝒓𝒔</m:t>
                      </m:r>
                      <m:r>
                        <a:rPr lang="en-US" sz="3200" b="1" i="1" kern="1000" spc="30" smtClean="0">
                          <a:solidFill>
                            <a:schemeClr val="accent5">
                              <a:lumMod val="60000"/>
                              <a:lumOff val="40000"/>
                            </a:schemeClr>
                          </a:solidFill>
                          <a:latin typeface="Cambria Math" panose="02040503050406030204" pitchFamily="18" charset="0"/>
                          <a:cs typeface="Franklin Gothic Book"/>
                        </a:rPr>
                        <m:t>=</m:t>
                      </m:r>
                      <m:d>
                        <m:dPr>
                          <m:ctrlPr>
                            <a:rPr lang="en-US" sz="3200" b="1" i="1" kern="1000" spc="30" smtClean="0">
                              <a:solidFill>
                                <a:schemeClr val="accent5">
                                  <a:lumMod val="60000"/>
                                  <a:lumOff val="40000"/>
                                </a:schemeClr>
                              </a:solidFill>
                              <a:latin typeface="Cambria Math" panose="02040503050406030204" pitchFamily="18" charset="0"/>
                              <a:cs typeface="Franklin Gothic Book"/>
                            </a:rPr>
                          </m:ctrlPr>
                        </m:dPr>
                        <m:e>
                          <m:r>
                            <a:rPr lang="en-US" sz="3200" b="1" i="1" kern="1000" spc="30" smtClean="0">
                              <a:solidFill>
                                <a:schemeClr val="accent5">
                                  <a:lumMod val="60000"/>
                                  <a:lumOff val="40000"/>
                                </a:schemeClr>
                              </a:solidFill>
                              <a:latin typeface="Cambria Math" panose="02040503050406030204" pitchFamily="18" charset="0"/>
                              <a:cs typeface="Franklin Gothic Book"/>
                            </a:rPr>
                            <m:t>𝟑</m:t>
                          </m:r>
                          <m:r>
                            <a:rPr lang="en-US" sz="3200" b="1" i="1" kern="1000" spc="30" smtClean="0">
                              <a:solidFill>
                                <a:schemeClr val="accent5">
                                  <a:lumMod val="60000"/>
                                  <a:lumOff val="40000"/>
                                </a:schemeClr>
                              </a:solidFill>
                              <a:latin typeface="Cambria Math" panose="02040503050406030204" pitchFamily="18" charset="0"/>
                              <a:cs typeface="Franklin Gothic Book"/>
                            </a:rPr>
                            <m:t>+ </m:t>
                          </m:r>
                          <m:r>
                            <a:rPr lang="en-US" sz="3200" b="1" i="1" kern="1000" spc="30" smtClean="0">
                              <a:solidFill>
                                <a:schemeClr val="accent5">
                                  <a:lumMod val="60000"/>
                                  <a:lumOff val="40000"/>
                                </a:schemeClr>
                              </a:solidFill>
                              <a:latin typeface="Cambria Math" panose="02040503050406030204" pitchFamily="18" charset="0"/>
                              <a:cs typeface="Franklin Gothic Book"/>
                            </a:rPr>
                            <m:t>𝟑</m:t>
                          </m:r>
                        </m:e>
                      </m:d>
                      <m:r>
                        <a:rPr lang="en-US" sz="3200" b="1" i="1" kern="1000" spc="30" smtClean="0">
                          <a:solidFill>
                            <a:schemeClr val="accent5">
                              <a:lumMod val="60000"/>
                              <a:lumOff val="40000"/>
                            </a:schemeClr>
                          </a:solidFill>
                          <a:latin typeface="Cambria Math" panose="02040503050406030204" pitchFamily="18" charset="0"/>
                          <a:cs typeface="Franklin Gothic Book"/>
                        </a:rPr>
                        <m:t> </m:t>
                      </m:r>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cs typeface="Franklin Gothic Book"/>
                        </a:rPr>
                        <m:t>∙</m:t>
                      </m:r>
                      <m:r>
                        <a:rPr lang="en-US" sz="3200" b="1" i="1" kern="1000" spc="30" smtClean="0">
                          <a:solidFill>
                            <a:schemeClr val="accent5">
                              <a:lumMod val="60000"/>
                              <a:lumOff val="40000"/>
                            </a:schemeClr>
                          </a:solidFill>
                          <a:latin typeface="Cambria Math" panose="02040503050406030204" pitchFamily="18" charset="0"/>
                          <a:cs typeface="Franklin Gothic Book"/>
                        </a:rPr>
                        <m:t> </m:t>
                      </m:r>
                      <m:r>
                        <a:rPr lang="en-US" sz="3200" b="1" i="1" kern="1000" spc="30" smtClean="0">
                          <a:solidFill>
                            <a:schemeClr val="accent5">
                              <a:lumMod val="60000"/>
                              <a:lumOff val="40000"/>
                            </a:schemeClr>
                          </a:solidFill>
                          <a:latin typeface="Cambria Math" panose="02040503050406030204" pitchFamily="18" charset="0"/>
                          <a:cs typeface="Franklin Gothic Book"/>
                        </a:rPr>
                        <m:t>𝟑𝟓𝟐</m:t>
                      </m:r>
                      <m:r>
                        <a:rPr lang="en-US" sz="3200" b="1" i="1" kern="1000" spc="30" smtClean="0">
                          <a:solidFill>
                            <a:schemeClr val="accent5">
                              <a:lumMod val="60000"/>
                              <a:lumOff val="40000"/>
                            </a:schemeClr>
                          </a:solidFill>
                          <a:latin typeface="Cambria Math" panose="02040503050406030204" pitchFamily="18" charset="0"/>
                          <a:cs typeface="Franklin Gothic Book"/>
                        </a:rPr>
                        <m:t> ∙ </m:t>
                      </m:r>
                      <m:sSup>
                        <m:sSupPr>
                          <m:ctrlPr>
                            <a:rPr lang="en-US" sz="3200" b="1" i="1" kern="1000" spc="30" smtClean="0">
                              <a:solidFill>
                                <a:schemeClr val="accent5">
                                  <a:lumMod val="60000"/>
                                  <a:lumOff val="40000"/>
                                </a:schemeClr>
                              </a:solidFill>
                              <a:latin typeface="Cambria Math" panose="02040503050406030204" pitchFamily="18" charset="0"/>
                            </a:rPr>
                          </m:ctrlPr>
                        </m:sSupPr>
                        <m:e>
                          <m:r>
                            <a:rPr lang="en-US" sz="3200" b="1" i="1" kern="1000" spc="30" smtClean="0">
                              <a:solidFill>
                                <a:schemeClr val="accent5">
                                  <a:lumMod val="60000"/>
                                  <a:lumOff val="40000"/>
                                </a:schemeClr>
                              </a:solidFill>
                              <a:latin typeface="Cambria Math" panose="02040503050406030204" pitchFamily="18" charset="0"/>
                            </a:rPr>
                            <m:t>𝟏𝟎</m:t>
                          </m:r>
                        </m:e>
                        <m:sup>
                          <m:r>
                            <a:rPr lang="en-US" sz="3200" b="1" i="1" kern="1000" spc="30" smtClean="0">
                              <a:solidFill>
                                <a:schemeClr val="accent5">
                                  <a:lumMod val="60000"/>
                                  <a:lumOff val="40000"/>
                                </a:schemeClr>
                              </a:solidFill>
                              <a:latin typeface="Cambria Math" panose="02040503050406030204" pitchFamily="18" charset="0"/>
                            </a:rPr>
                            <m:t>𝟔</m:t>
                          </m:r>
                        </m:sup>
                      </m:sSup>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m:t>
                      </m:r>
                      <m:r>
                        <a:rPr lang="en-US" sz="3200" b="1" i="1" kern="1000" spc="30" smtClean="0">
                          <a:solidFill>
                            <a:schemeClr val="accent5">
                              <a:lumMod val="60000"/>
                              <a:lumOff val="40000"/>
                            </a:schemeClr>
                          </a:solidFill>
                          <a:latin typeface="Cambria Math" panose="02040503050406030204" pitchFamily="18" charset="0"/>
                        </a:rPr>
                        <m:t>𝟐</m:t>
                      </m:r>
                      <m:r>
                        <a:rPr lang="en-US" sz="3200" b="1" i="1" kern="1000" spc="30" smtClean="0">
                          <a:solidFill>
                            <a:schemeClr val="accent5">
                              <a:lumMod val="60000"/>
                              <a:lumOff val="40000"/>
                            </a:schemeClr>
                          </a:solidFill>
                          <a:latin typeface="Cambria Math" panose="02040503050406030204" pitchFamily="18" charset="0"/>
                        </a:rPr>
                        <m:t>.</m:t>
                      </m:r>
                      <m:r>
                        <a:rPr lang="en-US" sz="3200" b="1" i="1" kern="1000" spc="30" smtClean="0">
                          <a:solidFill>
                            <a:schemeClr val="accent5">
                              <a:lumMod val="60000"/>
                              <a:lumOff val="40000"/>
                            </a:schemeClr>
                          </a:solidFill>
                          <a:latin typeface="Cambria Math" panose="02040503050406030204" pitchFamily="18" charset="0"/>
                        </a:rPr>
                        <m:t>𝟏</m:t>
                      </m:r>
                      <m:r>
                        <a:rPr lang="en-US" sz="3200" b="1" i="1" kern="1000" spc="30" smtClean="0">
                          <a:solidFill>
                            <a:schemeClr val="accent5">
                              <a:lumMod val="60000"/>
                              <a:lumOff val="40000"/>
                            </a:schemeClr>
                          </a:solidFill>
                          <a:latin typeface="Cambria Math" panose="02040503050406030204" pitchFamily="18" charset="0"/>
                        </a:rPr>
                        <m:t> ∙ </m:t>
                      </m:r>
                      <m:sSup>
                        <m:sSupPr>
                          <m:ctrlP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ctrlPr>
                        </m:sSupPr>
                        <m:e>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𝟏𝟎</m:t>
                          </m:r>
                        </m:e>
                        <m:sup>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𝟗</m:t>
                          </m:r>
                        </m:sup>
                      </m:sSup>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m:t>
                      </m:r>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𝟐</m:t>
                      </m:r>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m:t>
                      </m:r>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𝟏</m:t>
                      </m:r>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 </m:t>
                      </m:r>
                      <m:r>
                        <a:rPr lang="en-US" sz="3200" b="1" i="1" kern="1000" spc="30" smtClean="0">
                          <a:solidFill>
                            <a:schemeClr val="accent5">
                              <a:lumMod val="60000"/>
                              <a:lumOff val="40000"/>
                            </a:schemeClr>
                          </a:solidFill>
                          <a:latin typeface="Cambria Math" panose="02040503050406030204" pitchFamily="18" charset="0"/>
                          <a:ea typeface="Cambria Math" panose="02040503050406030204" pitchFamily="18" charset="0"/>
                        </a:rPr>
                        <m:t>𝑮</m:t>
                      </m:r>
                    </m:oMath>
                  </m:oMathPara>
                </a14:m>
                <a:endParaRPr lang="de-CH" sz="3200" b="1" kern="1000" spc="30" dirty="0" err="1">
                  <a:solidFill>
                    <a:schemeClr val="accent5">
                      <a:lumMod val="60000"/>
                      <a:lumOff val="40000"/>
                    </a:schemeClr>
                  </a:solidFill>
                  <a:latin typeface="+mn-lt"/>
                  <a:cs typeface="Franklin Gothic Book"/>
                </a:endParaRPr>
              </a:p>
            </p:txBody>
          </p:sp>
        </mc:Choice>
        <mc:Fallback xmlns="">
          <p:sp>
            <p:nvSpPr>
              <p:cNvPr id="6" name="TextBox 4">
                <a:extLst>
                  <a:ext uri="{FF2B5EF4-FFF2-40B4-BE49-F238E27FC236}">
                    <a16:creationId xmlns:a16="http://schemas.microsoft.com/office/drawing/2014/main" id="{2880DCAD-5ECA-53B6-34E8-357BA8C69A4F}"/>
                  </a:ext>
                </a:extLst>
              </p:cNvPr>
              <p:cNvSpPr txBox="1">
                <a:spLocks noRot="1" noChangeAspect="1" noMove="1" noResize="1" noEditPoints="1" noAdjustHandles="1" noChangeArrowheads="1" noChangeShapeType="1" noTextEdit="1"/>
              </p:cNvSpPr>
              <p:nvPr/>
            </p:nvSpPr>
            <p:spPr>
              <a:xfrm>
                <a:off x="676385" y="5168084"/>
                <a:ext cx="10849534" cy="600915"/>
              </a:xfrm>
              <a:prstGeom prst="rect">
                <a:avLst/>
              </a:prstGeom>
              <a:blipFill>
                <a:blip r:embed="rId3"/>
                <a:stretch>
                  <a:fillRect/>
                </a:stretch>
              </a:blipFill>
              <a:ln w="50800">
                <a:solidFill>
                  <a:schemeClr val="accent5">
                    <a:lumMod val="40000"/>
                    <a:lumOff val="60000"/>
                  </a:schemeClr>
                </a:solidFill>
                <a:extLst>
                  <a:ext uri="{C807C97D-BFC1-408E-A445-0C87EB9F89A2}">
                    <ask:lineSketchStyleProps xmlns:ask="http://schemas.microsoft.com/office/drawing/2018/sketchyshapes" sd="1219033472">
                      <a:custGeom>
                        <a:avLst/>
                        <a:gdLst>
                          <a:gd name="connsiteX0" fmla="*/ 0 w 10849534"/>
                          <a:gd name="connsiteY0" fmla="*/ 0 h 600915"/>
                          <a:gd name="connsiteX1" fmla="*/ 462533 w 10849534"/>
                          <a:gd name="connsiteY1" fmla="*/ 0 h 600915"/>
                          <a:gd name="connsiteX2" fmla="*/ 708075 w 10849534"/>
                          <a:gd name="connsiteY2" fmla="*/ 0 h 600915"/>
                          <a:gd name="connsiteX3" fmla="*/ 1496094 w 10849534"/>
                          <a:gd name="connsiteY3" fmla="*/ 0 h 600915"/>
                          <a:gd name="connsiteX4" fmla="*/ 1958626 w 10849534"/>
                          <a:gd name="connsiteY4" fmla="*/ 0 h 600915"/>
                          <a:gd name="connsiteX5" fmla="*/ 2421159 w 10849534"/>
                          <a:gd name="connsiteY5" fmla="*/ 0 h 600915"/>
                          <a:gd name="connsiteX6" fmla="*/ 3209178 w 10849534"/>
                          <a:gd name="connsiteY6" fmla="*/ 0 h 600915"/>
                          <a:gd name="connsiteX7" fmla="*/ 3563215 w 10849534"/>
                          <a:gd name="connsiteY7" fmla="*/ 0 h 600915"/>
                          <a:gd name="connsiteX8" fmla="*/ 4351234 w 10849534"/>
                          <a:gd name="connsiteY8" fmla="*/ 0 h 600915"/>
                          <a:gd name="connsiteX9" fmla="*/ 5139253 w 10849534"/>
                          <a:gd name="connsiteY9" fmla="*/ 0 h 600915"/>
                          <a:gd name="connsiteX10" fmla="*/ 5710281 w 10849534"/>
                          <a:gd name="connsiteY10" fmla="*/ 0 h 600915"/>
                          <a:gd name="connsiteX11" fmla="*/ 6498300 w 10849534"/>
                          <a:gd name="connsiteY11" fmla="*/ 0 h 600915"/>
                          <a:gd name="connsiteX12" fmla="*/ 6960833 w 10849534"/>
                          <a:gd name="connsiteY12" fmla="*/ 0 h 600915"/>
                          <a:gd name="connsiteX13" fmla="*/ 7423365 w 10849534"/>
                          <a:gd name="connsiteY13" fmla="*/ 0 h 600915"/>
                          <a:gd name="connsiteX14" fmla="*/ 8102889 w 10849534"/>
                          <a:gd name="connsiteY14" fmla="*/ 0 h 600915"/>
                          <a:gd name="connsiteX15" fmla="*/ 8565422 w 10849534"/>
                          <a:gd name="connsiteY15" fmla="*/ 0 h 600915"/>
                          <a:gd name="connsiteX16" fmla="*/ 9353440 w 10849534"/>
                          <a:gd name="connsiteY16" fmla="*/ 0 h 600915"/>
                          <a:gd name="connsiteX17" fmla="*/ 10141459 w 10849534"/>
                          <a:gd name="connsiteY17" fmla="*/ 0 h 600915"/>
                          <a:gd name="connsiteX18" fmla="*/ 10849534 w 10849534"/>
                          <a:gd name="connsiteY18" fmla="*/ 0 h 600915"/>
                          <a:gd name="connsiteX19" fmla="*/ 10849534 w 10849534"/>
                          <a:gd name="connsiteY19" fmla="*/ 294448 h 600915"/>
                          <a:gd name="connsiteX20" fmla="*/ 10849534 w 10849534"/>
                          <a:gd name="connsiteY20" fmla="*/ 600915 h 600915"/>
                          <a:gd name="connsiteX21" fmla="*/ 10495497 w 10849534"/>
                          <a:gd name="connsiteY21" fmla="*/ 600915 h 600915"/>
                          <a:gd name="connsiteX22" fmla="*/ 9924468 w 10849534"/>
                          <a:gd name="connsiteY22" fmla="*/ 600915 h 600915"/>
                          <a:gd name="connsiteX23" fmla="*/ 9570431 w 10849534"/>
                          <a:gd name="connsiteY23" fmla="*/ 600915 h 600915"/>
                          <a:gd name="connsiteX24" fmla="*/ 8999403 w 10849534"/>
                          <a:gd name="connsiteY24" fmla="*/ 600915 h 600915"/>
                          <a:gd name="connsiteX25" fmla="*/ 8753861 w 10849534"/>
                          <a:gd name="connsiteY25" fmla="*/ 600915 h 600915"/>
                          <a:gd name="connsiteX26" fmla="*/ 8508319 w 10849534"/>
                          <a:gd name="connsiteY26" fmla="*/ 600915 h 600915"/>
                          <a:gd name="connsiteX27" fmla="*/ 7937291 w 10849534"/>
                          <a:gd name="connsiteY27" fmla="*/ 600915 h 600915"/>
                          <a:gd name="connsiteX28" fmla="*/ 7583253 w 10849534"/>
                          <a:gd name="connsiteY28" fmla="*/ 600915 h 600915"/>
                          <a:gd name="connsiteX29" fmla="*/ 6903730 w 10849534"/>
                          <a:gd name="connsiteY29" fmla="*/ 600915 h 600915"/>
                          <a:gd name="connsiteX30" fmla="*/ 6549692 w 10849534"/>
                          <a:gd name="connsiteY30" fmla="*/ 600915 h 600915"/>
                          <a:gd name="connsiteX31" fmla="*/ 5870169 w 10849534"/>
                          <a:gd name="connsiteY31" fmla="*/ 600915 h 600915"/>
                          <a:gd name="connsiteX32" fmla="*/ 5624627 w 10849534"/>
                          <a:gd name="connsiteY32" fmla="*/ 600915 h 600915"/>
                          <a:gd name="connsiteX33" fmla="*/ 4945103 w 10849534"/>
                          <a:gd name="connsiteY33" fmla="*/ 600915 h 600915"/>
                          <a:gd name="connsiteX34" fmla="*/ 4591066 w 10849534"/>
                          <a:gd name="connsiteY34" fmla="*/ 600915 h 600915"/>
                          <a:gd name="connsiteX35" fmla="*/ 4345524 w 10849534"/>
                          <a:gd name="connsiteY35" fmla="*/ 600915 h 600915"/>
                          <a:gd name="connsiteX36" fmla="*/ 3991486 w 10849534"/>
                          <a:gd name="connsiteY36" fmla="*/ 600915 h 600915"/>
                          <a:gd name="connsiteX37" fmla="*/ 3311963 w 10849534"/>
                          <a:gd name="connsiteY37" fmla="*/ 600915 h 600915"/>
                          <a:gd name="connsiteX38" fmla="*/ 2957926 w 10849534"/>
                          <a:gd name="connsiteY38" fmla="*/ 600915 h 600915"/>
                          <a:gd name="connsiteX39" fmla="*/ 2712384 w 10849534"/>
                          <a:gd name="connsiteY39" fmla="*/ 600915 h 600915"/>
                          <a:gd name="connsiteX40" fmla="*/ 2358346 w 10849534"/>
                          <a:gd name="connsiteY40" fmla="*/ 600915 h 600915"/>
                          <a:gd name="connsiteX41" fmla="*/ 1895813 w 10849534"/>
                          <a:gd name="connsiteY41" fmla="*/ 600915 h 600915"/>
                          <a:gd name="connsiteX42" fmla="*/ 1324785 w 10849534"/>
                          <a:gd name="connsiteY42" fmla="*/ 600915 h 600915"/>
                          <a:gd name="connsiteX43" fmla="*/ 970748 w 10849534"/>
                          <a:gd name="connsiteY43" fmla="*/ 600915 h 600915"/>
                          <a:gd name="connsiteX44" fmla="*/ 0 w 10849534"/>
                          <a:gd name="connsiteY44" fmla="*/ 600915 h 600915"/>
                          <a:gd name="connsiteX45" fmla="*/ 0 w 10849534"/>
                          <a:gd name="connsiteY45" fmla="*/ 300458 h 600915"/>
                          <a:gd name="connsiteX46" fmla="*/ 0 w 10849534"/>
                          <a:gd name="connsiteY46" fmla="*/ 0 h 60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49534" h="600915" extrusionOk="0">
                            <a:moveTo>
                              <a:pt x="0" y="0"/>
                            </a:moveTo>
                            <a:cubicBezTo>
                              <a:pt x="103139" y="-33827"/>
                              <a:pt x="347663" y="19237"/>
                              <a:pt x="462533" y="0"/>
                            </a:cubicBezTo>
                            <a:cubicBezTo>
                              <a:pt x="577403" y="-19237"/>
                              <a:pt x="618100" y="16549"/>
                              <a:pt x="708075" y="0"/>
                            </a:cubicBezTo>
                            <a:cubicBezTo>
                              <a:pt x="798050" y="-16549"/>
                              <a:pt x="1320509" y="80007"/>
                              <a:pt x="1496094" y="0"/>
                            </a:cubicBezTo>
                            <a:cubicBezTo>
                              <a:pt x="1671679" y="-80007"/>
                              <a:pt x="1793193" y="33076"/>
                              <a:pt x="1958626" y="0"/>
                            </a:cubicBezTo>
                            <a:cubicBezTo>
                              <a:pt x="2124059" y="-33076"/>
                              <a:pt x="2287189" y="13911"/>
                              <a:pt x="2421159" y="0"/>
                            </a:cubicBezTo>
                            <a:cubicBezTo>
                              <a:pt x="2555129" y="-13911"/>
                              <a:pt x="3015830" y="1564"/>
                              <a:pt x="3209178" y="0"/>
                            </a:cubicBezTo>
                            <a:cubicBezTo>
                              <a:pt x="3402526" y="-1564"/>
                              <a:pt x="3483117" y="991"/>
                              <a:pt x="3563215" y="0"/>
                            </a:cubicBezTo>
                            <a:cubicBezTo>
                              <a:pt x="3643313" y="-991"/>
                              <a:pt x="4052867" y="20693"/>
                              <a:pt x="4351234" y="0"/>
                            </a:cubicBezTo>
                            <a:cubicBezTo>
                              <a:pt x="4649601" y="-20693"/>
                              <a:pt x="4923910" y="59003"/>
                              <a:pt x="5139253" y="0"/>
                            </a:cubicBezTo>
                            <a:cubicBezTo>
                              <a:pt x="5354596" y="-59003"/>
                              <a:pt x="5493926" y="1189"/>
                              <a:pt x="5710281" y="0"/>
                            </a:cubicBezTo>
                            <a:cubicBezTo>
                              <a:pt x="5926636" y="-1189"/>
                              <a:pt x="6149705" y="64127"/>
                              <a:pt x="6498300" y="0"/>
                            </a:cubicBezTo>
                            <a:cubicBezTo>
                              <a:pt x="6846895" y="-64127"/>
                              <a:pt x="6735856" y="38240"/>
                              <a:pt x="6960833" y="0"/>
                            </a:cubicBezTo>
                            <a:cubicBezTo>
                              <a:pt x="7185810" y="-38240"/>
                              <a:pt x="7237613" y="14473"/>
                              <a:pt x="7423365" y="0"/>
                            </a:cubicBezTo>
                            <a:cubicBezTo>
                              <a:pt x="7609117" y="-14473"/>
                              <a:pt x="7800676" y="73817"/>
                              <a:pt x="8102889" y="0"/>
                            </a:cubicBezTo>
                            <a:cubicBezTo>
                              <a:pt x="8405102" y="-73817"/>
                              <a:pt x="8423333" y="52"/>
                              <a:pt x="8565422" y="0"/>
                            </a:cubicBezTo>
                            <a:cubicBezTo>
                              <a:pt x="8707511" y="-52"/>
                              <a:pt x="8965676" y="25971"/>
                              <a:pt x="9353440" y="0"/>
                            </a:cubicBezTo>
                            <a:cubicBezTo>
                              <a:pt x="9741204" y="-25971"/>
                              <a:pt x="9780772" y="50030"/>
                              <a:pt x="10141459" y="0"/>
                            </a:cubicBezTo>
                            <a:cubicBezTo>
                              <a:pt x="10502146" y="-50030"/>
                              <a:pt x="10704593" y="11671"/>
                              <a:pt x="10849534" y="0"/>
                            </a:cubicBezTo>
                            <a:cubicBezTo>
                              <a:pt x="10883758" y="130981"/>
                              <a:pt x="10822997" y="213921"/>
                              <a:pt x="10849534" y="294448"/>
                            </a:cubicBezTo>
                            <a:cubicBezTo>
                              <a:pt x="10876071" y="374975"/>
                              <a:pt x="10836210" y="448177"/>
                              <a:pt x="10849534" y="600915"/>
                            </a:cubicBezTo>
                            <a:cubicBezTo>
                              <a:pt x="10700443" y="640755"/>
                              <a:pt x="10575869" y="577807"/>
                              <a:pt x="10495497" y="600915"/>
                            </a:cubicBezTo>
                            <a:cubicBezTo>
                              <a:pt x="10415125" y="624023"/>
                              <a:pt x="10181948" y="589702"/>
                              <a:pt x="9924468" y="600915"/>
                            </a:cubicBezTo>
                            <a:cubicBezTo>
                              <a:pt x="9666988" y="612128"/>
                              <a:pt x="9674013" y="589976"/>
                              <a:pt x="9570431" y="600915"/>
                            </a:cubicBezTo>
                            <a:cubicBezTo>
                              <a:pt x="9466849" y="611854"/>
                              <a:pt x="9188753" y="596359"/>
                              <a:pt x="8999403" y="600915"/>
                            </a:cubicBezTo>
                            <a:cubicBezTo>
                              <a:pt x="8810053" y="605471"/>
                              <a:pt x="8874725" y="592447"/>
                              <a:pt x="8753861" y="600915"/>
                            </a:cubicBezTo>
                            <a:cubicBezTo>
                              <a:pt x="8632997" y="609383"/>
                              <a:pt x="8570708" y="585305"/>
                              <a:pt x="8508319" y="600915"/>
                            </a:cubicBezTo>
                            <a:cubicBezTo>
                              <a:pt x="8445930" y="616525"/>
                              <a:pt x="8162137" y="564986"/>
                              <a:pt x="7937291" y="600915"/>
                            </a:cubicBezTo>
                            <a:cubicBezTo>
                              <a:pt x="7712445" y="636844"/>
                              <a:pt x="7657029" y="565562"/>
                              <a:pt x="7583253" y="600915"/>
                            </a:cubicBezTo>
                            <a:cubicBezTo>
                              <a:pt x="7509477" y="636268"/>
                              <a:pt x="7122836" y="545408"/>
                              <a:pt x="6903730" y="600915"/>
                            </a:cubicBezTo>
                            <a:cubicBezTo>
                              <a:pt x="6684624" y="656422"/>
                              <a:pt x="6706559" y="575926"/>
                              <a:pt x="6549692" y="600915"/>
                            </a:cubicBezTo>
                            <a:cubicBezTo>
                              <a:pt x="6392825" y="625904"/>
                              <a:pt x="6054330" y="561123"/>
                              <a:pt x="5870169" y="600915"/>
                            </a:cubicBezTo>
                            <a:cubicBezTo>
                              <a:pt x="5686008" y="640707"/>
                              <a:pt x="5704002" y="573567"/>
                              <a:pt x="5624627" y="600915"/>
                            </a:cubicBezTo>
                            <a:cubicBezTo>
                              <a:pt x="5545252" y="628263"/>
                              <a:pt x="5199245" y="583478"/>
                              <a:pt x="4945103" y="600915"/>
                            </a:cubicBezTo>
                            <a:cubicBezTo>
                              <a:pt x="4690961" y="618352"/>
                              <a:pt x="4698658" y="576735"/>
                              <a:pt x="4591066" y="600915"/>
                            </a:cubicBezTo>
                            <a:cubicBezTo>
                              <a:pt x="4483474" y="625095"/>
                              <a:pt x="4398761" y="577400"/>
                              <a:pt x="4345524" y="600915"/>
                            </a:cubicBezTo>
                            <a:cubicBezTo>
                              <a:pt x="4292287" y="624430"/>
                              <a:pt x="4143745" y="583084"/>
                              <a:pt x="3991486" y="600915"/>
                            </a:cubicBezTo>
                            <a:cubicBezTo>
                              <a:pt x="3839227" y="618746"/>
                              <a:pt x="3651533" y="531079"/>
                              <a:pt x="3311963" y="600915"/>
                            </a:cubicBezTo>
                            <a:cubicBezTo>
                              <a:pt x="2972393" y="670751"/>
                              <a:pt x="3127096" y="588888"/>
                              <a:pt x="2957926" y="600915"/>
                            </a:cubicBezTo>
                            <a:cubicBezTo>
                              <a:pt x="2788756" y="612942"/>
                              <a:pt x="2827925" y="573253"/>
                              <a:pt x="2712384" y="600915"/>
                            </a:cubicBezTo>
                            <a:cubicBezTo>
                              <a:pt x="2596843" y="628577"/>
                              <a:pt x="2474786" y="565823"/>
                              <a:pt x="2358346" y="600915"/>
                            </a:cubicBezTo>
                            <a:cubicBezTo>
                              <a:pt x="2241906" y="636007"/>
                              <a:pt x="2032118" y="598595"/>
                              <a:pt x="1895813" y="600915"/>
                            </a:cubicBezTo>
                            <a:cubicBezTo>
                              <a:pt x="1759508" y="603235"/>
                              <a:pt x="1530321" y="569692"/>
                              <a:pt x="1324785" y="600915"/>
                            </a:cubicBezTo>
                            <a:cubicBezTo>
                              <a:pt x="1119249" y="632138"/>
                              <a:pt x="1145584" y="586864"/>
                              <a:pt x="970748" y="600915"/>
                            </a:cubicBezTo>
                            <a:cubicBezTo>
                              <a:pt x="795912" y="614966"/>
                              <a:pt x="415321" y="558956"/>
                              <a:pt x="0" y="600915"/>
                            </a:cubicBezTo>
                            <a:cubicBezTo>
                              <a:pt x="-5227" y="468349"/>
                              <a:pt x="19126" y="404536"/>
                              <a:pt x="0" y="300458"/>
                            </a:cubicBezTo>
                            <a:cubicBezTo>
                              <a:pt x="-19126" y="196380"/>
                              <a:pt x="23998" y="116571"/>
                              <a:pt x="0" y="0"/>
                            </a:cubicBezTo>
                            <a:close/>
                          </a:path>
                        </a:pathLst>
                      </a:custGeom>
                      <ask:type>
                        <ask:lineSketchScribble/>
                      </ask:type>
                    </ask:lineSketchStyleProps>
                  </a:ext>
                </a:extLst>
              </a:ln>
            </p:spPr>
            <p:txBody>
              <a:bodyPr/>
              <a:lstStyle/>
              <a:p>
                <a:r>
                  <a:rPr lang="it-CH">
                    <a:noFill/>
                  </a:rPr>
                  <a:t> </a:t>
                </a:r>
              </a:p>
            </p:txBody>
          </p:sp>
        </mc:Fallback>
      </mc:AlternateContent>
    </p:spTree>
    <p:extLst>
      <p:ext uri="{BB962C8B-B14F-4D97-AF65-F5344CB8AC3E}">
        <p14:creationId xmlns:p14="http://schemas.microsoft.com/office/powerpoint/2010/main" val="651346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2E21F93-13AB-4592-B163-4FCABE7F171B}"/>
              </a:ext>
            </a:extLst>
          </p:cNvPr>
          <p:cNvSpPr>
            <a:spLocks noGrp="1"/>
          </p:cNvSpPr>
          <p:nvPr>
            <p:ph type="title"/>
          </p:nvPr>
        </p:nvSpPr>
        <p:spPr/>
        <p:txBody>
          <a:bodyPr/>
          <a:lstStyle/>
          <a:p>
            <a:r>
              <a:rPr lang="en-US" dirty="0"/>
              <a:t>Usage of light</a:t>
            </a:r>
            <a:endParaRPr lang="it-CH" dirty="0"/>
          </a:p>
        </p:txBody>
      </p:sp>
      <p:sp>
        <p:nvSpPr>
          <p:cNvPr id="4" name="Segnaposto numero diapositiva 3">
            <a:extLst>
              <a:ext uri="{FF2B5EF4-FFF2-40B4-BE49-F238E27FC236}">
                <a16:creationId xmlns:a16="http://schemas.microsoft.com/office/drawing/2014/main" id="{F150A948-A5B6-4F4E-BEEB-C5B70A1E753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a:t>
            </a:fld>
            <a:endParaRPr lang="de-DE" dirty="0"/>
          </a:p>
        </p:txBody>
      </p:sp>
      <p:pic>
        <p:nvPicPr>
          <p:cNvPr id="7" name="Immagine 6">
            <a:extLst>
              <a:ext uri="{FF2B5EF4-FFF2-40B4-BE49-F238E27FC236}">
                <a16:creationId xmlns:a16="http://schemas.microsoft.com/office/drawing/2014/main" id="{0B2D7FB6-F9CF-4FD6-835E-8E1BC80F766B}"/>
              </a:ext>
            </a:extLst>
          </p:cNvPr>
          <p:cNvPicPr>
            <a:picLocks noChangeAspect="1"/>
          </p:cNvPicPr>
          <p:nvPr/>
        </p:nvPicPr>
        <p:blipFill>
          <a:blip r:embed="rId3"/>
          <a:stretch>
            <a:fillRect/>
          </a:stretch>
        </p:blipFill>
        <p:spPr>
          <a:xfrm>
            <a:off x="6710919" y="1043999"/>
            <a:ext cx="5355000" cy="4977395"/>
          </a:xfrm>
          <a:prstGeom prst="rect">
            <a:avLst/>
          </a:prstGeom>
        </p:spPr>
      </p:pic>
      <p:sp>
        <p:nvSpPr>
          <p:cNvPr id="9" name="Rettangolo 8">
            <a:extLst>
              <a:ext uri="{FF2B5EF4-FFF2-40B4-BE49-F238E27FC236}">
                <a16:creationId xmlns:a16="http://schemas.microsoft.com/office/drawing/2014/main" id="{7A631E30-D432-493A-BFB7-02752469E94C}"/>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2" name="Segnaposto contenuto 1">
            <a:extLst>
              <a:ext uri="{FF2B5EF4-FFF2-40B4-BE49-F238E27FC236}">
                <a16:creationId xmlns:a16="http://schemas.microsoft.com/office/drawing/2014/main" id="{65BB6E80-8EA9-498C-A547-D194A010C887}"/>
              </a:ext>
            </a:extLst>
          </p:cNvPr>
          <p:cNvSpPr>
            <a:spLocks noGrp="1"/>
          </p:cNvSpPr>
          <p:nvPr>
            <p:ph sz="quarter" idx="13"/>
          </p:nvPr>
        </p:nvSpPr>
        <p:spPr>
          <a:xfrm>
            <a:off x="680919" y="1269000"/>
            <a:ext cx="10297444" cy="4679951"/>
          </a:xfrm>
        </p:spPr>
        <p:txBody>
          <a:bodyPr/>
          <a:lstStyle/>
          <a:p>
            <a:pPr>
              <a:lnSpc>
                <a:spcPct val="200000"/>
              </a:lnSpc>
            </a:pPr>
            <a:r>
              <a:rPr lang="en-US" sz="3200" dirty="0">
                <a:latin typeface="+mj-lt"/>
              </a:rPr>
              <a:t>Medicine (surgery)</a:t>
            </a:r>
          </a:p>
          <a:p>
            <a:pPr>
              <a:lnSpc>
                <a:spcPct val="200000"/>
              </a:lnSpc>
            </a:pPr>
            <a:r>
              <a:rPr lang="it-CH" sz="3200" dirty="0">
                <a:latin typeface="+mj-lt"/>
              </a:rPr>
              <a:t>Read data from storage media</a:t>
            </a:r>
          </a:p>
          <a:p>
            <a:pPr>
              <a:lnSpc>
                <a:spcPct val="200000"/>
              </a:lnSpc>
            </a:pPr>
            <a:r>
              <a:rPr lang="en-US" sz="3200" dirty="0">
                <a:latin typeface="+mj-lt"/>
              </a:rPr>
              <a:t>Transmit</a:t>
            </a:r>
            <a:r>
              <a:rPr lang="it-CH" sz="3200" dirty="0">
                <a:latin typeface="+mj-lt"/>
              </a:rPr>
              <a:t> information</a:t>
            </a:r>
          </a:p>
          <a:p>
            <a:pPr>
              <a:lnSpc>
                <a:spcPct val="200000"/>
              </a:lnSpc>
            </a:pPr>
            <a:r>
              <a:rPr lang="it-CH" sz="3200" dirty="0" err="1">
                <a:latin typeface="+mj-lt"/>
              </a:rPr>
              <a:t>Many</a:t>
            </a:r>
            <a:r>
              <a:rPr lang="it-CH" sz="3200" dirty="0">
                <a:latin typeface="+mj-lt"/>
              </a:rPr>
              <a:t> </a:t>
            </a:r>
            <a:r>
              <a:rPr lang="it-CH" sz="3200" dirty="0" err="1">
                <a:latin typeface="+mj-lt"/>
              </a:rPr>
              <a:t>others</a:t>
            </a:r>
            <a:r>
              <a:rPr lang="it-CH" sz="3200" dirty="0">
                <a:latin typeface="+mj-lt"/>
              </a:rPr>
              <a:t>…</a:t>
            </a:r>
          </a:p>
        </p:txBody>
      </p:sp>
    </p:spTree>
    <p:extLst>
      <p:ext uri="{BB962C8B-B14F-4D97-AF65-F5344CB8AC3E}">
        <p14:creationId xmlns:p14="http://schemas.microsoft.com/office/powerpoint/2010/main" val="3234414823"/>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C938F08-F768-5DBA-B4A5-E6F7DFFEF4BC}"/>
              </a:ext>
            </a:extLst>
          </p:cNvPr>
          <p:cNvSpPr>
            <a:spLocks noGrp="1"/>
          </p:cNvSpPr>
          <p:nvPr>
            <p:ph type="title"/>
          </p:nvPr>
        </p:nvSpPr>
        <p:spPr/>
        <p:txBody>
          <a:bodyPr/>
          <a:lstStyle/>
          <a:p>
            <a:r>
              <a:rPr lang="en-US" dirty="0"/>
              <a:t>Corrected image</a:t>
            </a:r>
            <a:endParaRPr lang="it-CH" dirty="0"/>
          </a:p>
        </p:txBody>
      </p:sp>
      <p:sp>
        <p:nvSpPr>
          <p:cNvPr id="5" name="Rettangolo 4">
            <a:extLst>
              <a:ext uri="{FF2B5EF4-FFF2-40B4-BE49-F238E27FC236}">
                <a16:creationId xmlns:a16="http://schemas.microsoft.com/office/drawing/2014/main" id="{3AC4BF35-4ABA-DE5C-D334-18B7D2F8A7D2}"/>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6" name="Picture 4">
            <a:extLst>
              <a:ext uri="{FF2B5EF4-FFF2-40B4-BE49-F238E27FC236}">
                <a16:creationId xmlns:a16="http://schemas.microsoft.com/office/drawing/2014/main" id="{A35FB73B-7C91-12FC-68DB-B3C8EDC2F00C}"/>
              </a:ext>
            </a:extLst>
          </p:cNvPr>
          <p:cNvPicPr>
            <a:picLocks noChangeAspect="1"/>
          </p:cNvPicPr>
          <p:nvPr/>
        </p:nvPicPr>
        <p:blipFill rotWithShape="1">
          <a:blip r:embed="rId3">
            <a:extLst>
              <a:ext uri="{28A0092B-C50C-407E-A947-70E740481C1C}">
                <a14:useLocalDpi xmlns:a14="http://schemas.microsoft.com/office/drawing/2010/main" val="0"/>
              </a:ext>
            </a:extLst>
          </a:blip>
          <a:srcRect l="13512" t="9455" r="11380" b="7515"/>
          <a:stretch/>
        </p:blipFill>
        <p:spPr>
          <a:xfrm>
            <a:off x="742833" y="1163781"/>
            <a:ext cx="4688379" cy="5694219"/>
          </a:xfrm>
          <a:prstGeom prst="rect">
            <a:avLst/>
          </a:prstGeom>
        </p:spPr>
      </p:pic>
      <p:sp>
        <p:nvSpPr>
          <p:cNvPr id="10" name="TextBox 5">
            <a:extLst>
              <a:ext uri="{FF2B5EF4-FFF2-40B4-BE49-F238E27FC236}">
                <a16:creationId xmlns:a16="http://schemas.microsoft.com/office/drawing/2014/main" id="{D41699F4-C569-A402-1D5B-ABDA1122A18E}"/>
              </a:ext>
            </a:extLst>
          </p:cNvPr>
          <p:cNvSpPr txBox="1"/>
          <p:nvPr/>
        </p:nvSpPr>
        <p:spPr>
          <a:xfrm>
            <a:off x="1005400" y="901719"/>
            <a:ext cx="3514725" cy="314325"/>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“RAW” IMAGE</a:t>
            </a:r>
            <a:endParaRPr lang="de-CH" sz="2000" b="1" kern="1000" spc="30" dirty="0" err="1">
              <a:latin typeface="+mj-lt"/>
              <a:cs typeface="Franklin Gothic Book"/>
            </a:endParaRPr>
          </a:p>
        </p:txBody>
      </p:sp>
      <p:sp>
        <p:nvSpPr>
          <p:cNvPr id="11" name="TextBox 8">
            <a:extLst>
              <a:ext uri="{FF2B5EF4-FFF2-40B4-BE49-F238E27FC236}">
                <a16:creationId xmlns:a16="http://schemas.microsoft.com/office/drawing/2014/main" id="{3AF85108-55F2-DCF9-82A9-C95EE64ABB21}"/>
              </a:ext>
            </a:extLst>
          </p:cNvPr>
          <p:cNvSpPr txBox="1"/>
          <p:nvPr/>
        </p:nvSpPr>
        <p:spPr>
          <a:xfrm>
            <a:off x="4520125" y="901720"/>
            <a:ext cx="776513" cy="270244"/>
          </a:xfrm>
          <a:prstGeom prst="rect">
            <a:avLst/>
          </a:prstGeom>
          <a:noFill/>
        </p:spPr>
        <p:txBody>
          <a:bodyPr wrap="square" lIns="0" tIns="0" rIns="0" bIns="0" rtlCol="0">
            <a:noAutofit/>
          </a:bodyPr>
          <a:lstStyle/>
          <a:p>
            <a:pPr algn="ctr">
              <a:lnSpc>
                <a:spcPct val="110000"/>
              </a:lnSpc>
              <a:spcBef>
                <a:spcPts val="0"/>
              </a:spcBef>
            </a:pPr>
            <a:r>
              <a:rPr lang="de-CH" sz="2000" b="1" kern="1000" spc="30" dirty="0">
                <a:latin typeface="+mj-lt"/>
                <a:cs typeface="Franklin Gothic Book"/>
              </a:rPr>
              <a:t>ADU</a:t>
            </a:r>
          </a:p>
        </p:txBody>
      </p:sp>
      <p:grpSp>
        <p:nvGrpSpPr>
          <p:cNvPr id="12" name="Group 7">
            <a:extLst>
              <a:ext uri="{FF2B5EF4-FFF2-40B4-BE49-F238E27FC236}">
                <a16:creationId xmlns:a16="http://schemas.microsoft.com/office/drawing/2014/main" id="{88E9A29C-E646-7B76-42FF-17BFCF96F53D}"/>
              </a:ext>
            </a:extLst>
          </p:cNvPr>
          <p:cNvGrpSpPr/>
          <p:nvPr/>
        </p:nvGrpSpPr>
        <p:grpSpPr>
          <a:xfrm>
            <a:off x="7103432" y="954984"/>
            <a:ext cx="4557487" cy="5903811"/>
            <a:chOff x="4586513" y="756019"/>
            <a:chExt cx="4557487" cy="5903811"/>
          </a:xfrm>
        </p:grpSpPr>
        <p:pic>
          <p:nvPicPr>
            <p:cNvPr id="13" name="Picture 1">
              <a:extLst>
                <a:ext uri="{FF2B5EF4-FFF2-40B4-BE49-F238E27FC236}">
                  <a16:creationId xmlns:a16="http://schemas.microsoft.com/office/drawing/2014/main" id="{31C028BB-2CF0-F55F-6BFC-417ABD820A48}"/>
                </a:ext>
              </a:extLst>
            </p:cNvPr>
            <p:cNvPicPr>
              <a:picLocks noChangeAspect="1"/>
            </p:cNvPicPr>
            <p:nvPr/>
          </p:nvPicPr>
          <p:blipFill rotWithShape="1">
            <a:blip r:embed="rId4">
              <a:extLst>
                <a:ext uri="{28A0092B-C50C-407E-A947-70E740481C1C}">
                  <a14:useLocalDpi xmlns:a14="http://schemas.microsoft.com/office/drawing/2010/main" val="0"/>
                </a:ext>
              </a:extLst>
            </a:blip>
            <a:srcRect l="16174" t="8870" r="12058" b="7532"/>
            <a:stretch/>
          </p:blipFill>
          <p:spPr>
            <a:xfrm>
              <a:off x="4586513" y="926687"/>
              <a:ext cx="4557487" cy="5733143"/>
            </a:xfrm>
            <a:prstGeom prst="rect">
              <a:avLst/>
            </a:prstGeom>
          </p:spPr>
        </p:pic>
        <p:sp>
          <p:nvSpPr>
            <p:cNvPr id="14" name="TextBox 6">
              <a:extLst>
                <a:ext uri="{FF2B5EF4-FFF2-40B4-BE49-F238E27FC236}">
                  <a16:creationId xmlns:a16="http://schemas.microsoft.com/office/drawing/2014/main" id="{C54150D3-5611-226B-AB09-3BB93ACEBE2B}"/>
                </a:ext>
              </a:extLst>
            </p:cNvPr>
            <p:cNvSpPr txBox="1"/>
            <p:nvPr/>
          </p:nvSpPr>
          <p:spPr>
            <a:xfrm>
              <a:off x="4905375" y="756019"/>
              <a:ext cx="3381375" cy="314325"/>
            </a:xfrm>
            <a:prstGeom prst="rect">
              <a:avLst/>
            </a:prstGeom>
            <a:noFill/>
          </p:spPr>
          <p:txBody>
            <a:bodyPr wrap="square" lIns="0" tIns="0" rIns="0" bIns="0" rtlCol="0">
              <a:noAutofit/>
            </a:bodyPr>
            <a:lstStyle/>
            <a:p>
              <a:pPr algn="ctr">
                <a:lnSpc>
                  <a:spcPct val="110000"/>
                </a:lnSpc>
                <a:spcBef>
                  <a:spcPts val="0"/>
                </a:spcBef>
              </a:pPr>
              <a:r>
                <a:rPr lang="en-US" sz="2000" b="1" kern="1000" spc="30" dirty="0">
                  <a:latin typeface="+mj-lt"/>
                  <a:cs typeface="Franklin Gothic Book"/>
                </a:rPr>
                <a:t>CALIBRATED IMAGE</a:t>
              </a:r>
              <a:endParaRPr lang="de-CH" sz="2000" b="1" kern="1000" spc="30" dirty="0" err="1">
                <a:latin typeface="+mj-lt"/>
                <a:cs typeface="Franklin Gothic Book"/>
              </a:endParaRPr>
            </a:p>
          </p:txBody>
        </p:sp>
      </p:grpSp>
      <p:sp>
        <p:nvSpPr>
          <p:cNvPr id="15" name="TextBox 9">
            <a:extLst>
              <a:ext uri="{FF2B5EF4-FFF2-40B4-BE49-F238E27FC236}">
                <a16:creationId xmlns:a16="http://schemas.microsoft.com/office/drawing/2014/main" id="{92EF72F1-E000-0100-4ED1-3CEEB95DE62A}"/>
              </a:ext>
            </a:extLst>
          </p:cNvPr>
          <p:cNvSpPr txBox="1"/>
          <p:nvPr/>
        </p:nvSpPr>
        <p:spPr>
          <a:xfrm>
            <a:off x="10726006" y="954000"/>
            <a:ext cx="1204913" cy="275114"/>
          </a:xfrm>
          <a:prstGeom prst="rect">
            <a:avLst/>
          </a:prstGeom>
          <a:noFill/>
        </p:spPr>
        <p:txBody>
          <a:bodyPr wrap="square" lIns="0" tIns="0" rIns="0" bIns="0" rtlCol="0">
            <a:noAutofit/>
          </a:bodyPr>
          <a:lstStyle/>
          <a:p>
            <a:pPr algn="ctr">
              <a:lnSpc>
                <a:spcPct val="110000"/>
              </a:lnSpc>
              <a:spcBef>
                <a:spcPts val="0"/>
              </a:spcBef>
            </a:pPr>
            <a:r>
              <a:rPr lang="de-CH" sz="2000" b="1" kern="1000" spc="30" dirty="0">
                <a:latin typeface="+mj-lt"/>
                <a:cs typeface="Franklin Gothic Book"/>
              </a:rPr>
              <a:t>E (</a:t>
            </a:r>
            <a:r>
              <a:rPr lang="de-CH" sz="2000" b="1" kern="1000" spc="30" dirty="0" err="1">
                <a:latin typeface="+mj-lt"/>
                <a:cs typeface="Franklin Gothic Book"/>
              </a:rPr>
              <a:t>keV</a:t>
            </a:r>
            <a:r>
              <a:rPr lang="de-CH" sz="2000" b="1" kern="1000" spc="30" dirty="0">
                <a:latin typeface="+mj-lt"/>
                <a:cs typeface="Franklin Gothic Book"/>
              </a:rPr>
              <a:t>)</a:t>
            </a:r>
          </a:p>
        </p:txBody>
      </p:sp>
      <p:sp>
        <p:nvSpPr>
          <p:cNvPr id="4" name="Segnaposto numero diapositiva 3">
            <a:extLst>
              <a:ext uri="{FF2B5EF4-FFF2-40B4-BE49-F238E27FC236}">
                <a16:creationId xmlns:a16="http://schemas.microsoft.com/office/drawing/2014/main" id="{7EE55865-F4C9-ECCE-9B79-23B30D1D9D5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70</a:t>
            </a:fld>
            <a:endParaRPr lang="de-DE" dirty="0"/>
          </a:p>
        </p:txBody>
      </p:sp>
    </p:spTree>
    <p:extLst>
      <p:ext uri="{BB962C8B-B14F-4D97-AF65-F5344CB8AC3E}">
        <p14:creationId xmlns:p14="http://schemas.microsoft.com/office/powerpoint/2010/main" val="40693578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4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C241DE7-2C65-2D10-D7E6-E814DC8151B9}"/>
              </a:ext>
            </a:extLst>
          </p:cNvPr>
          <p:cNvSpPr>
            <a:spLocks noGrp="1"/>
          </p:cNvSpPr>
          <p:nvPr>
            <p:ph type="title"/>
          </p:nvPr>
        </p:nvSpPr>
        <p:spPr/>
        <p:txBody>
          <a:bodyPr/>
          <a:lstStyle/>
          <a:p>
            <a:r>
              <a:rPr lang="en-US" dirty="0"/>
              <a:t>Outline</a:t>
            </a:r>
            <a:endParaRPr lang="it-CH" dirty="0"/>
          </a:p>
        </p:txBody>
      </p:sp>
      <p:sp>
        <p:nvSpPr>
          <p:cNvPr id="4" name="Segnaposto numero diapositiva 3">
            <a:extLst>
              <a:ext uri="{FF2B5EF4-FFF2-40B4-BE49-F238E27FC236}">
                <a16:creationId xmlns:a16="http://schemas.microsoft.com/office/drawing/2014/main" id="{B783F6DC-0F2E-3CA9-554B-5F5FA4257D7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71</a:t>
            </a:fld>
            <a:endParaRPr lang="de-DE" dirty="0"/>
          </a:p>
        </p:txBody>
      </p:sp>
      <p:sp>
        <p:nvSpPr>
          <p:cNvPr id="5" name="Content Placeholder 1">
            <a:extLst>
              <a:ext uri="{FF2B5EF4-FFF2-40B4-BE49-F238E27FC236}">
                <a16:creationId xmlns:a16="http://schemas.microsoft.com/office/drawing/2014/main" id="{9FEB7CB1-E125-641B-2D77-33B23DBD0AE8}"/>
              </a:ext>
            </a:extLst>
          </p:cNvPr>
          <p:cNvSpPr>
            <a:spLocks noGrp="1"/>
          </p:cNvSpPr>
          <p:nvPr>
            <p:ph sz="quarter" idx="13"/>
          </p:nvPr>
        </p:nvSpPr>
        <p:spPr>
          <a:xfrm>
            <a:off x="1177988" y="1310041"/>
            <a:ext cx="9762931" cy="5358959"/>
          </a:xfrm>
        </p:spPr>
        <p:txBody>
          <a:bodyPr/>
          <a:lstStyle/>
          <a:p>
            <a:pPr>
              <a:lnSpc>
                <a:spcPts val="5000"/>
              </a:lnSpc>
              <a:buClr>
                <a:schemeClr val="bg2">
                  <a:lumMod val="60000"/>
                  <a:lumOff val="40000"/>
                </a:schemeClr>
              </a:buClr>
            </a:pPr>
            <a:r>
              <a:rPr lang="en-US" sz="2400" dirty="0">
                <a:solidFill>
                  <a:schemeClr val="bg2">
                    <a:lumMod val="60000"/>
                    <a:lumOff val="40000"/>
                  </a:schemeClr>
                </a:solidFill>
                <a:latin typeface="+mj-lt"/>
              </a:rPr>
              <a:t>Introduction: the X-rays </a:t>
            </a:r>
          </a:p>
          <a:p>
            <a:pPr>
              <a:lnSpc>
                <a:spcPts val="5000"/>
              </a:lnSpc>
              <a:buClr>
                <a:schemeClr val="bg2">
                  <a:lumMod val="60000"/>
                  <a:lumOff val="40000"/>
                </a:schemeClr>
              </a:buClr>
            </a:pPr>
            <a:r>
              <a:rPr lang="en-US" sz="2400" dirty="0">
                <a:solidFill>
                  <a:schemeClr val="bg2">
                    <a:lumMod val="60000"/>
                    <a:lumOff val="40000"/>
                  </a:schemeClr>
                </a:solidFill>
                <a:latin typeface="+mj-lt"/>
              </a:rPr>
              <a:t>X-ray detector: basic principle and components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European XFEL (</a:t>
            </a:r>
            <a:r>
              <a:rPr lang="en-US" sz="2400" dirty="0" err="1">
                <a:solidFill>
                  <a:schemeClr val="bg2">
                    <a:lumMod val="60000"/>
                    <a:lumOff val="40000"/>
                  </a:schemeClr>
                </a:solidFill>
                <a:latin typeface="+mj-lt"/>
              </a:rPr>
              <a:t>Eu.XFEL</a:t>
            </a:r>
            <a:r>
              <a:rPr lang="en-US" sz="2400" dirty="0">
                <a:solidFill>
                  <a:schemeClr val="bg2">
                    <a:lumMod val="60000"/>
                    <a:lumOff val="40000"/>
                  </a:schemeClr>
                </a:solidFill>
                <a:latin typeface="+mj-lt"/>
              </a:rPr>
              <a:t>)</a:t>
            </a:r>
          </a:p>
          <a:p>
            <a:pPr>
              <a:lnSpc>
                <a:spcPts val="5000"/>
              </a:lnSpc>
              <a:buClr>
                <a:schemeClr val="bg2">
                  <a:lumMod val="60000"/>
                  <a:lumOff val="40000"/>
                </a:schemeClr>
              </a:buClr>
            </a:pPr>
            <a:r>
              <a:rPr lang="en-US" sz="2400" dirty="0">
                <a:solidFill>
                  <a:schemeClr val="bg2">
                    <a:lumMod val="60000"/>
                    <a:lumOff val="40000"/>
                  </a:schemeClr>
                </a:solidFill>
                <a:latin typeface="+mj-lt"/>
              </a:rPr>
              <a:t>Detector requirements</a:t>
            </a:r>
          </a:p>
          <a:p>
            <a:pPr>
              <a:lnSpc>
                <a:spcPts val="5000"/>
              </a:lnSpc>
              <a:buClr>
                <a:schemeClr val="bg2">
                  <a:lumMod val="60000"/>
                  <a:lumOff val="40000"/>
                </a:schemeClr>
              </a:buClr>
            </a:pPr>
            <a:r>
              <a:rPr lang="en-US" sz="2400" dirty="0">
                <a:solidFill>
                  <a:schemeClr val="bg2">
                    <a:lumMod val="60000"/>
                    <a:lumOff val="40000"/>
                  </a:schemeClr>
                </a:solidFill>
                <a:latin typeface="+mj-lt"/>
              </a:rPr>
              <a:t>The AGIPD concept</a:t>
            </a:r>
          </a:p>
          <a:p>
            <a:pPr>
              <a:lnSpc>
                <a:spcPts val="5000"/>
              </a:lnSpc>
              <a:buClr>
                <a:schemeClr val="bg2">
                  <a:lumMod val="60000"/>
                  <a:lumOff val="40000"/>
                </a:schemeClr>
              </a:buClr>
            </a:pPr>
            <a:r>
              <a:rPr lang="en-US" sz="2400" dirty="0">
                <a:solidFill>
                  <a:schemeClr val="bg2">
                    <a:lumMod val="60000"/>
                    <a:lumOff val="40000"/>
                  </a:schemeClr>
                </a:solidFill>
                <a:latin typeface="+mj-lt"/>
              </a:rPr>
              <a:t>How do we assess the performance of the ASIC?</a:t>
            </a:r>
          </a:p>
          <a:p>
            <a:pPr>
              <a:lnSpc>
                <a:spcPts val="5000"/>
              </a:lnSpc>
              <a:buClr>
                <a:schemeClr val="bg2">
                  <a:lumMod val="60000"/>
                  <a:lumOff val="40000"/>
                </a:schemeClr>
              </a:buClr>
            </a:pPr>
            <a:r>
              <a:rPr lang="en-US" sz="2400" dirty="0">
                <a:solidFill>
                  <a:schemeClr val="bg2">
                    <a:lumMod val="60000"/>
                    <a:lumOff val="40000"/>
                  </a:schemeClr>
                </a:solidFill>
                <a:latin typeface="+mj-lt"/>
              </a:rPr>
              <a:t>Calibration</a:t>
            </a:r>
          </a:p>
          <a:p>
            <a:pPr>
              <a:lnSpc>
                <a:spcPts val="5000"/>
              </a:lnSpc>
            </a:pPr>
            <a:r>
              <a:rPr lang="en-US" sz="2400" dirty="0">
                <a:latin typeface="+mj-lt"/>
              </a:rPr>
              <a:t>Overview of the final system (1Mpixel camera)</a:t>
            </a:r>
          </a:p>
        </p:txBody>
      </p:sp>
    </p:spTree>
    <p:extLst>
      <p:ext uri="{BB962C8B-B14F-4D97-AF65-F5344CB8AC3E}">
        <p14:creationId xmlns:p14="http://schemas.microsoft.com/office/powerpoint/2010/main" val="212630094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114F7AA-B1D6-5A41-3283-ECF9F9CD8B1E}"/>
              </a:ext>
            </a:extLst>
          </p:cNvPr>
          <p:cNvSpPr>
            <a:spLocks noGrp="1"/>
          </p:cNvSpPr>
          <p:nvPr>
            <p:ph type="title"/>
          </p:nvPr>
        </p:nvSpPr>
        <p:spPr/>
        <p:txBody>
          <a:bodyPr/>
          <a:lstStyle/>
          <a:p>
            <a:r>
              <a:rPr lang="it-IT" dirty="0"/>
              <a:t>AGIPD 1M System</a:t>
            </a:r>
            <a:endParaRPr lang="it-CH" dirty="0"/>
          </a:p>
        </p:txBody>
      </p:sp>
      <p:sp>
        <p:nvSpPr>
          <p:cNvPr id="4" name="Segnaposto numero diapositiva 3">
            <a:extLst>
              <a:ext uri="{FF2B5EF4-FFF2-40B4-BE49-F238E27FC236}">
                <a16:creationId xmlns:a16="http://schemas.microsoft.com/office/drawing/2014/main" id="{877679CC-51B2-AAB7-9F09-31D6655B5A9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72</a:t>
            </a:fld>
            <a:endParaRPr lang="de-DE" dirty="0"/>
          </a:p>
        </p:txBody>
      </p:sp>
      <p:sp>
        <p:nvSpPr>
          <p:cNvPr id="5" name="Rettangolo 4">
            <a:extLst>
              <a:ext uri="{FF2B5EF4-FFF2-40B4-BE49-F238E27FC236}">
                <a16:creationId xmlns:a16="http://schemas.microsoft.com/office/drawing/2014/main" id="{254FA816-678D-0D72-08D1-A67E15165E38}"/>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8" name="Immagine 7">
            <a:extLst>
              <a:ext uri="{FF2B5EF4-FFF2-40B4-BE49-F238E27FC236}">
                <a16:creationId xmlns:a16="http://schemas.microsoft.com/office/drawing/2014/main" id="{4F3FB639-8524-F254-BF2E-4F0B11353A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6286" y="2320219"/>
            <a:ext cx="5111749" cy="4483781"/>
          </a:xfrm>
          <a:prstGeom prst="rect">
            <a:avLst/>
          </a:prstGeom>
        </p:spPr>
      </p:pic>
      <p:pic>
        <p:nvPicPr>
          <p:cNvPr id="9" name="Immagine 8">
            <a:extLst>
              <a:ext uri="{FF2B5EF4-FFF2-40B4-BE49-F238E27FC236}">
                <a16:creationId xmlns:a16="http://schemas.microsoft.com/office/drawing/2014/main" id="{AF2BD55E-12CF-104B-BF6F-9CBDB684A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323" y="2318019"/>
            <a:ext cx="5007596" cy="4483781"/>
          </a:xfrm>
          <a:prstGeom prst="rect">
            <a:avLst/>
          </a:prstGeom>
        </p:spPr>
      </p:pic>
      <p:pic>
        <p:nvPicPr>
          <p:cNvPr id="10" name="Immagine 13">
            <a:extLst>
              <a:ext uri="{FF2B5EF4-FFF2-40B4-BE49-F238E27FC236}">
                <a16:creationId xmlns:a16="http://schemas.microsoft.com/office/drawing/2014/main" id="{10150EAC-5E91-BCF0-1CFD-4181409D2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725" y="1085045"/>
            <a:ext cx="2660647" cy="1218955"/>
          </a:xfrm>
          <a:prstGeom prst="rect">
            <a:avLst/>
          </a:prstGeom>
        </p:spPr>
      </p:pic>
      <p:sp>
        <p:nvSpPr>
          <p:cNvPr id="11" name="CasellaDiTesto 4">
            <a:extLst>
              <a:ext uri="{FF2B5EF4-FFF2-40B4-BE49-F238E27FC236}">
                <a16:creationId xmlns:a16="http://schemas.microsoft.com/office/drawing/2014/main" id="{FFE5208D-6B67-8E52-3C4B-BEC8DC1D60AC}"/>
              </a:ext>
            </a:extLst>
          </p:cNvPr>
          <p:cNvSpPr txBox="1"/>
          <p:nvPr/>
        </p:nvSpPr>
        <p:spPr>
          <a:xfrm>
            <a:off x="5917085" y="1935635"/>
            <a:ext cx="1638300" cy="338554"/>
          </a:xfrm>
          <a:prstGeom prst="rect">
            <a:avLst/>
          </a:prstGeom>
          <a:noFill/>
        </p:spPr>
        <p:txBody>
          <a:bodyPr wrap="square" rtlCol="0">
            <a:spAutoFit/>
          </a:bodyPr>
          <a:lstStyle/>
          <a:p>
            <a:pPr algn="ctr"/>
            <a:r>
              <a:rPr lang="en-US" sz="1600" b="1" dirty="0">
                <a:solidFill>
                  <a:schemeClr val="bg1"/>
                </a:solidFill>
              </a:rPr>
              <a:t>AGIPD Module</a:t>
            </a:r>
            <a:endParaRPr lang="it-IT" sz="1600" b="1" dirty="0">
              <a:solidFill>
                <a:schemeClr val="bg1"/>
              </a:solidFill>
            </a:endParaRPr>
          </a:p>
        </p:txBody>
      </p:sp>
      <p:sp>
        <p:nvSpPr>
          <p:cNvPr id="12" name="TextBox 1">
            <a:extLst>
              <a:ext uri="{FF2B5EF4-FFF2-40B4-BE49-F238E27FC236}">
                <a16:creationId xmlns:a16="http://schemas.microsoft.com/office/drawing/2014/main" id="{0601DF82-F969-D650-E5F0-E60DE2920529}"/>
              </a:ext>
            </a:extLst>
          </p:cNvPr>
          <p:cNvSpPr txBox="1"/>
          <p:nvPr/>
        </p:nvSpPr>
        <p:spPr>
          <a:xfrm>
            <a:off x="8821614" y="1248000"/>
            <a:ext cx="3064305" cy="381000"/>
          </a:xfrm>
          <a:prstGeom prst="rect">
            <a:avLst/>
          </a:prstGeom>
          <a:noFill/>
        </p:spPr>
        <p:txBody>
          <a:bodyPr wrap="square" lIns="0" tIns="0" rIns="0" bIns="0" rtlCol="0">
            <a:noAutofit/>
          </a:bodyPr>
          <a:lstStyle/>
          <a:p>
            <a:pPr algn="ctr">
              <a:lnSpc>
                <a:spcPct val="110000"/>
              </a:lnSpc>
              <a:spcBef>
                <a:spcPts val="0"/>
              </a:spcBef>
            </a:pPr>
            <a:r>
              <a:rPr lang="en-US" sz="2000" kern="1000" spc="30" dirty="0">
                <a:latin typeface="+mj-lt"/>
                <a:cs typeface="Franklin Gothic Book"/>
              </a:rPr>
              <a:t>Delivered to </a:t>
            </a:r>
            <a:r>
              <a:rPr lang="en-US" sz="2000" kern="1000" spc="30" dirty="0" err="1">
                <a:latin typeface="+mj-lt"/>
                <a:cs typeface="Franklin Gothic Book"/>
              </a:rPr>
              <a:t>Eu.XFEL</a:t>
            </a:r>
            <a:r>
              <a:rPr lang="en-US" sz="2000" kern="1000" spc="30" dirty="0">
                <a:latin typeface="+mj-lt"/>
                <a:cs typeface="Franklin Gothic Book"/>
              </a:rPr>
              <a:t> in </a:t>
            </a:r>
            <a:r>
              <a:rPr lang="en-US" sz="2800" b="1" kern="1000" spc="30" dirty="0">
                <a:latin typeface="+mj-lt"/>
                <a:cs typeface="Franklin Gothic Book"/>
              </a:rPr>
              <a:t>July 2017</a:t>
            </a:r>
            <a:endParaRPr lang="de-CH" sz="2800" b="1" kern="1000" spc="30" dirty="0" err="1">
              <a:latin typeface="+mj-lt"/>
              <a:cs typeface="Franklin Gothic Book"/>
            </a:endParaRPr>
          </a:p>
        </p:txBody>
      </p:sp>
      <p:graphicFrame>
        <p:nvGraphicFramePr>
          <p:cNvPr id="16" name="Tabelle 70">
            <a:extLst>
              <a:ext uri="{FF2B5EF4-FFF2-40B4-BE49-F238E27FC236}">
                <a16:creationId xmlns:a16="http://schemas.microsoft.com/office/drawing/2014/main" id="{10C03F66-6CFB-9923-DC79-E6C6E048F6F8}"/>
              </a:ext>
            </a:extLst>
          </p:cNvPr>
          <p:cNvGraphicFramePr>
            <a:graphicFrameLocks noGrp="1"/>
          </p:cNvGraphicFramePr>
          <p:nvPr>
            <p:extLst>
              <p:ext uri="{D42A27DB-BD31-4B8C-83A1-F6EECF244321}">
                <p14:modId xmlns:p14="http://schemas.microsoft.com/office/powerpoint/2010/main" val="1830053147"/>
              </p:ext>
            </p:extLst>
          </p:nvPr>
        </p:nvGraphicFramePr>
        <p:xfrm>
          <a:off x="251075" y="2979000"/>
          <a:ext cx="5424844" cy="3792923"/>
        </p:xfrm>
        <a:graphic>
          <a:graphicData uri="http://schemas.openxmlformats.org/drawingml/2006/table">
            <a:tbl>
              <a:tblPr firstRow="1" bandRow="1"/>
              <a:tblGrid>
                <a:gridCol w="2850724">
                  <a:extLst>
                    <a:ext uri="{9D8B030D-6E8A-4147-A177-3AD203B41FA5}">
                      <a16:colId xmlns:a16="http://schemas.microsoft.com/office/drawing/2014/main" val="20000"/>
                    </a:ext>
                  </a:extLst>
                </a:gridCol>
                <a:gridCol w="2574120">
                  <a:extLst>
                    <a:ext uri="{9D8B030D-6E8A-4147-A177-3AD203B41FA5}">
                      <a16:colId xmlns:a16="http://schemas.microsoft.com/office/drawing/2014/main" val="20001"/>
                    </a:ext>
                  </a:extLst>
                </a:gridCol>
              </a:tblGrid>
              <a:tr h="421110">
                <a:tc gridSpan="2">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r>
                        <a:rPr lang="en-US" sz="1800" dirty="0">
                          <a:latin typeface="+mj-lt"/>
                        </a:rPr>
                        <a:t>1 </a:t>
                      </a:r>
                      <a:r>
                        <a:rPr lang="en-US" sz="1800" dirty="0" err="1">
                          <a:latin typeface="+mj-lt"/>
                        </a:rPr>
                        <a:t>Mpixel</a:t>
                      </a:r>
                      <a:r>
                        <a:rPr lang="en-US" sz="1800" dirty="0">
                          <a:latin typeface="+mj-lt"/>
                        </a:rPr>
                        <a:t> detector system</a:t>
                      </a: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endParaRPr lang="en-US" sz="1800" dirty="0">
                        <a:solidFill>
                          <a:srgbClr val="FF0000"/>
                        </a:solidFill>
                        <a:latin typeface="+mj-lt"/>
                      </a:endParaRP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Quadrant</a:t>
                      </a:r>
                      <a:endParaRPr lang="en-US" sz="1400" i="1"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4 modules =256 </a:t>
                      </a:r>
                      <a:r>
                        <a:rPr lang="en-US" sz="1400" dirty="0" err="1">
                          <a:latin typeface="+mj-lt"/>
                        </a:rPr>
                        <a:t>kpixel</a:t>
                      </a:r>
                      <a:endParaRPr lang="en-US" sz="1400"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1"/>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Overall pixel count</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1 </a:t>
                      </a:r>
                      <a:r>
                        <a:rPr lang="en-US" sz="1400" dirty="0" err="1">
                          <a:latin typeface="+mj-lt"/>
                        </a:rPr>
                        <a:t>Mpixel</a:t>
                      </a:r>
                      <a:endParaRPr lang="en-US" sz="1400" dirty="0">
                        <a:latin typeface="+mj-lt"/>
                      </a:endParaRP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2"/>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Active area</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a:latin typeface="+mj-lt"/>
                        </a:rPr>
                        <a:t>~22 x 22 cm</a:t>
                      </a:r>
                      <a:r>
                        <a:rPr lang="en-US" sz="1400" kern="1200" baseline="30000" dirty="0">
                          <a:latin typeface="+mj-lt"/>
                        </a:rPr>
                        <a:t>2</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3"/>
                  </a:ext>
                </a:extLst>
              </a:tr>
              <a:tr h="37945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Central hole</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Adjustable</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4"/>
                  </a:ext>
                </a:extLst>
              </a:tr>
              <a:tr h="37945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Heat dissipation</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baseline="0" dirty="0">
                          <a:latin typeface="+mj-lt"/>
                        </a:rPr>
                        <a:t>1 kW / </a:t>
                      </a:r>
                      <a:r>
                        <a:rPr lang="en-US" sz="1400" baseline="0" dirty="0" err="1">
                          <a:latin typeface="+mj-lt"/>
                        </a:rPr>
                        <a:t>Mpixel</a:t>
                      </a:r>
                      <a:r>
                        <a:rPr lang="en-US" sz="1400" baseline="0" dirty="0">
                          <a:latin typeface="+mj-lt"/>
                        </a:rPr>
                        <a:t> system</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5"/>
                  </a:ext>
                </a:extLst>
              </a:tr>
              <a:tr h="355288">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j-lt"/>
                        </a:rPr>
                        <a:t>Cooling</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Liquid cooling </a:t>
                      </a:r>
                    </a:p>
                    <a:p>
                      <a:pPr algn="ctr"/>
                      <a:r>
                        <a:rPr lang="en-US" sz="1400" dirty="0">
                          <a:latin typeface="+mj-lt"/>
                        </a:rPr>
                        <a:t>(silicone oil)</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11"/>
                  </a:ext>
                </a:extLst>
              </a:tr>
              <a:tr h="361267">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Cooling power</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pl-PL" sz="1400" dirty="0">
                          <a:latin typeface="+mj-lt"/>
                        </a:rPr>
                        <a:t>1.5 kW (-60 °C) </a:t>
                      </a:r>
                    </a:p>
                    <a:p>
                      <a:pPr algn="ctr"/>
                      <a:r>
                        <a:rPr lang="pl-PL" sz="1400" dirty="0">
                          <a:latin typeface="+mj-lt"/>
                        </a:rPr>
                        <a:t>0.5 kW (-80°C)</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12"/>
                  </a:ext>
                </a:extLst>
              </a:tr>
              <a:tr h="354325">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Operating Temp.</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marL="0" marR="0" lvl="0" indent="0" algn="ctr" defTabSz="608595" rtl="0" eaLnBrk="1" fontAlgn="auto" latinLnBrk="0" hangingPunct="1">
                        <a:lnSpc>
                          <a:spcPct val="100000"/>
                        </a:lnSpc>
                        <a:spcBef>
                          <a:spcPts val="0"/>
                        </a:spcBef>
                        <a:spcAft>
                          <a:spcPts val="0"/>
                        </a:spcAft>
                        <a:buClrTx/>
                        <a:buSzTx/>
                        <a:buFontTx/>
                        <a:buNone/>
                        <a:tabLst/>
                        <a:defRPr/>
                      </a:pPr>
                      <a:r>
                        <a:rPr lang="en-US" sz="1400" baseline="0" dirty="0">
                          <a:latin typeface="+mj-lt"/>
                        </a:rPr>
                        <a:t>-20 °C</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13"/>
                  </a:ext>
                </a:extLst>
              </a:tr>
            </a:tbl>
          </a:graphicData>
        </a:graphic>
      </p:graphicFrame>
      <p:graphicFrame>
        <p:nvGraphicFramePr>
          <p:cNvPr id="17" name="Tabelle 70">
            <a:extLst>
              <a:ext uri="{FF2B5EF4-FFF2-40B4-BE49-F238E27FC236}">
                <a16:creationId xmlns:a16="http://schemas.microsoft.com/office/drawing/2014/main" id="{1D57FF62-1C9D-61AE-F59C-D796169FFEBC}"/>
              </a:ext>
            </a:extLst>
          </p:cNvPr>
          <p:cNvGraphicFramePr>
            <a:graphicFrameLocks noGrp="1"/>
          </p:cNvGraphicFramePr>
          <p:nvPr>
            <p:extLst>
              <p:ext uri="{D42A27DB-BD31-4B8C-83A1-F6EECF244321}">
                <p14:modId xmlns:p14="http://schemas.microsoft.com/office/powerpoint/2010/main" val="1132271645"/>
              </p:ext>
            </p:extLst>
          </p:nvPr>
        </p:nvGraphicFramePr>
        <p:xfrm>
          <a:off x="251075" y="1181998"/>
          <a:ext cx="5424844" cy="1235930"/>
        </p:xfrm>
        <a:graphic>
          <a:graphicData uri="http://schemas.openxmlformats.org/drawingml/2006/table">
            <a:tbl>
              <a:tblPr firstRow="1" bandRow="1"/>
              <a:tblGrid>
                <a:gridCol w="2850724">
                  <a:extLst>
                    <a:ext uri="{9D8B030D-6E8A-4147-A177-3AD203B41FA5}">
                      <a16:colId xmlns:a16="http://schemas.microsoft.com/office/drawing/2014/main" val="20000"/>
                    </a:ext>
                  </a:extLst>
                </a:gridCol>
                <a:gridCol w="2574120">
                  <a:extLst>
                    <a:ext uri="{9D8B030D-6E8A-4147-A177-3AD203B41FA5}">
                      <a16:colId xmlns:a16="http://schemas.microsoft.com/office/drawing/2014/main" val="20001"/>
                    </a:ext>
                  </a:extLst>
                </a:gridCol>
              </a:tblGrid>
              <a:tr h="421110">
                <a:tc gridSpan="2">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r>
                        <a:rPr lang="en-US" sz="1800" dirty="0">
                          <a:latin typeface="+mj-lt"/>
                        </a:rPr>
                        <a:t>Module system</a:t>
                      </a: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hMerge="1">
                  <a:txBody>
                    <a:bodyPr/>
                    <a:lstStyle>
                      <a:lvl1pPr marL="0" algn="l" defTabSz="608595" rtl="0" eaLnBrk="1" latinLnBrk="0" hangingPunct="1">
                        <a:defRPr sz="2400" b="1" kern="1200">
                          <a:solidFill>
                            <a:schemeClr val="lt1"/>
                          </a:solidFill>
                          <a:latin typeface="Calibri"/>
                        </a:defRPr>
                      </a:lvl1pPr>
                      <a:lvl2pPr marL="608595" algn="l" defTabSz="608595" rtl="0" eaLnBrk="1" latinLnBrk="0" hangingPunct="1">
                        <a:defRPr sz="2400" b="1" kern="1200">
                          <a:solidFill>
                            <a:schemeClr val="lt1"/>
                          </a:solidFill>
                          <a:latin typeface="Calibri"/>
                        </a:defRPr>
                      </a:lvl2pPr>
                      <a:lvl3pPr marL="1217188" algn="l" defTabSz="608595" rtl="0" eaLnBrk="1" latinLnBrk="0" hangingPunct="1">
                        <a:defRPr sz="2400" b="1" kern="1200">
                          <a:solidFill>
                            <a:schemeClr val="lt1"/>
                          </a:solidFill>
                          <a:latin typeface="Calibri"/>
                        </a:defRPr>
                      </a:lvl3pPr>
                      <a:lvl4pPr marL="1825783" algn="l" defTabSz="608595" rtl="0" eaLnBrk="1" latinLnBrk="0" hangingPunct="1">
                        <a:defRPr sz="2400" b="1" kern="1200">
                          <a:solidFill>
                            <a:schemeClr val="lt1"/>
                          </a:solidFill>
                          <a:latin typeface="Calibri"/>
                        </a:defRPr>
                      </a:lvl4pPr>
                      <a:lvl5pPr marL="2434377" algn="l" defTabSz="608595" rtl="0" eaLnBrk="1" latinLnBrk="0" hangingPunct="1">
                        <a:defRPr sz="2400" b="1" kern="1200">
                          <a:solidFill>
                            <a:schemeClr val="lt1"/>
                          </a:solidFill>
                          <a:latin typeface="Calibri"/>
                        </a:defRPr>
                      </a:lvl5pPr>
                      <a:lvl6pPr marL="3042971" algn="l" defTabSz="608595" rtl="0" eaLnBrk="1" latinLnBrk="0" hangingPunct="1">
                        <a:defRPr sz="2400" b="1" kern="1200">
                          <a:solidFill>
                            <a:schemeClr val="lt1"/>
                          </a:solidFill>
                          <a:latin typeface="Calibri"/>
                        </a:defRPr>
                      </a:lvl6pPr>
                      <a:lvl7pPr marL="3651564" algn="l" defTabSz="608595" rtl="0" eaLnBrk="1" latinLnBrk="0" hangingPunct="1">
                        <a:defRPr sz="2400" b="1" kern="1200">
                          <a:solidFill>
                            <a:schemeClr val="lt1"/>
                          </a:solidFill>
                          <a:latin typeface="Calibri"/>
                        </a:defRPr>
                      </a:lvl7pPr>
                      <a:lvl8pPr marL="4260159" algn="l" defTabSz="608595" rtl="0" eaLnBrk="1" latinLnBrk="0" hangingPunct="1">
                        <a:defRPr sz="2400" b="1" kern="1200">
                          <a:solidFill>
                            <a:schemeClr val="lt1"/>
                          </a:solidFill>
                          <a:latin typeface="Calibri"/>
                        </a:defRPr>
                      </a:lvl8pPr>
                      <a:lvl9pPr marL="4868755" algn="l" defTabSz="608595" rtl="0" eaLnBrk="1" latinLnBrk="0" hangingPunct="1">
                        <a:defRPr sz="2400" b="1" kern="1200">
                          <a:solidFill>
                            <a:schemeClr val="lt1"/>
                          </a:solidFill>
                          <a:latin typeface="Calibri"/>
                        </a:defRPr>
                      </a:lvl9pPr>
                    </a:lstStyle>
                    <a:p>
                      <a:pPr algn="ctr"/>
                      <a:endParaRPr lang="en-US" sz="1800" dirty="0">
                        <a:solidFill>
                          <a:srgbClr val="FF0000"/>
                        </a:solidFill>
                        <a:latin typeface="+mj-lt"/>
                      </a:endParaRPr>
                    </a:p>
                  </a:txBody>
                  <a:tcPr marT="45727" marB="45727"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Module</a:t>
                      </a: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de-DE" sz="1400" dirty="0">
                          <a:latin typeface="+mj-lt"/>
                        </a:rPr>
                        <a:t>8 x 2 </a:t>
                      </a:r>
                      <a:r>
                        <a:rPr lang="de-DE" sz="1400" dirty="0" err="1">
                          <a:latin typeface="+mj-lt"/>
                        </a:rPr>
                        <a:t>chips</a:t>
                      </a:r>
                      <a:r>
                        <a:rPr lang="de-DE" sz="1400" dirty="0">
                          <a:latin typeface="+mj-lt"/>
                        </a:rPr>
                        <a:t> =65 </a:t>
                      </a:r>
                      <a:r>
                        <a:rPr lang="de-DE" sz="1400" dirty="0" err="1">
                          <a:latin typeface="+mj-lt"/>
                        </a:rPr>
                        <a:t>kpixel</a:t>
                      </a:r>
                      <a:endParaRPr lang="de-DE" sz="1400" dirty="0">
                        <a:latin typeface="+mj-lt"/>
                      </a:endParaRPr>
                    </a:p>
                  </a:txBody>
                  <a:tcPr marT="45727" marB="45727"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F81BD">
                        <a:shade val="60000"/>
                      </a:srgbClr>
                    </a:solidFill>
                  </a:tcPr>
                </a:tc>
                <a:extLst>
                  <a:ext uri="{0D108BD9-81ED-4DB2-BD59-A6C34878D82A}">
                    <a16:rowId xmlns:a16="http://schemas.microsoft.com/office/drawing/2014/main" val="10001"/>
                  </a:ext>
                </a:extLst>
              </a:tr>
              <a:tr h="407410">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r>
                        <a:rPr lang="en-US" sz="1400" dirty="0">
                          <a:latin typeface="+mj-lt"/>
                        </a:rPr>
                        <a:t>Area</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tc>
                  <a:txBody>
                    <a:bodyPr/>
                    <a:lstStyle>
                      <a:lvl1pPr marL="0" algn="l" defTabSz="608595" rtl="0" eaLnBrk="1" latinLnBrk="0" hangingPunct="1">
                        <a:defRPr sz="2400" kern="1200">
                          <a:solidFill>
                            <a:schemeClr val="lt1"/>
                          </a:solidFill>
                          <a:latin typeface="Calibri"/>
                        </a:defRPr>
                      </a:lvl1pPr>
                      <a:lvl2pPr marL="608595" algn="l" defTabSz="608595" rtl="0" eaLnBrk="1" latinLnBrk="0" hangingPunct="1">
                        <a:defRPr sz="2400" kern="1200">
                          <a:solidFill>
                            <a:schemeClr val="lt1"/>
                          </a:solidFill>
                          <a:latin typeface="Calibri"/>
                        </a:defRPr>
                      </a:lvl2pPr>
                      <a:lvl3pPr marL="1217188" algn="l" defTabSz="608595" rtl="0" eaLnBrk="1" latinLnBrk="0" hangingPunct="1">
                        <a:defRPr sz="2400" kern="1200">
                          <a:solidFill>
                            <a:schemeClr val="lt1"/>
                          </a:solidFill>
                          <a:latin typeface="Calibri"/>
                        </a:defRPr>
                      </a:lvl3pPr>
                      <a:lvl4pPr marL="1825783" algn="l" defTabSz="608595" rtl="0" eaLnBrk="1" latinLnBrk="0" hangingPunct="1">
                        <a:defRPr sz="2400" kern="1200">
                          <a:solidFill>
                            <a:schemeClr val="lt1"/>
                          </a:solidFill>
                          <a:latin typeface="Calibri"/>
                        </a:defRPr>
                      </a:lvl4pPr>
                      <a:lvl5pPr marL="2434377" algn="l" defTabSz="608595" rtl="0" eaLnBrk="1" latinLnBrk="0" hangingPunct="1">
                        <a:defRPr sz="2400" kern="1200">
                          <a:solidFill>
                            <a:schemeClr val="lt1"/>
                          </a:solidFill>
                          <a:latin typeface="Calibri"/>
                        </a:defRPr>
                      </a:lvl5pPr>
                      <a:lvl6pPr marL="3042971" algn="l" defTabSz="608595" rtl="0" eaLnBrk="1" latinLnBrk="0" hangingPunct="1">
                        <a:defRPr sz="2400" kern="1200">
                          <a:solidFill>
                            <a:schemeClr val="lt1"/>
                          </a:solidFill>
                          <a:latin typeface="Calibri"/>
                        </a:defRPr>
                      </a:lvl6pPr>
                      <a:lvl7pPr marL="3651564" algn="l" defTabSz="608595" rtl="0" eaLnBrk="1" latinLnBrk="0" hangingPunct="1">
                        <a:defRPr sz="2400" kern="1200">
                          <a:solidFill>
                            <a:schemeClr val="lt1"/>
                          </a:solidFill>
                          <a:latin typeface="Calibri"/>
                        </a:defRPr>
                      </a:lvl7pPr>
                      <a:lvl8pPr marL="4260159" algn="l" defTabSz="608595" rtl="0" eaLnBrk="1" latinLnBrk="0" hangingPunct="1">
                        <a:defRPr sz="2400" kern="1200">
                          <a:solidFill>
                            <a:schemeClr val="lt1"/>
                          </a:solidFill>
                          <a:latin typeface="Calibri"/>
                        </a:defRPr>
                      </a:lvl8pPr>
                      <a:lvl9pPr marL="4868755" algn="l" defTabSz="608595" rtl="0" eaLnBrk="1" latinLnBrk="0" hangingPunct="1">
                        <a:defRPr sz="2400" kern="1200">
                          <a:solidFill>
                            <a:schemeClr val="lt1"/>
                          </a:solidFill>
                          <a:latin typeface="Calibri"/>
                        </a:defRPr>
                      </a:lvl9pPr>
                    </a:lstStyle>
                    <a:p>
                      <a:pPr algn="ctr">
                        <a:lnSpc>
                          <a:spcPct val="100000"/>
                        </a:lnSpc>
                      </a:pPr>
                      <a:r>
                        <a:rPr lang="en-US" sz="1400" dirty="0">
                          <a:latin typeface="+mj-lt"/>
                        </a:rPr>
                        <a:t>102.4 x 25.6 mm2</a:t>
                      </a:r>
                    </a:p>
                  </a:txBody>
                  <a:tcPr marT="45727" marB="45727" anchor="ctr">
                    <a:lnL>
                      <a:noFill/>
                    </a:lnL>
                    <a:lnR>
                      <a:noFill/>
                    </a:lnR>
                    <a:lnT>
                      <a:noFill/>
                    </a:lnT>
                    <a:lnB>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6419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A537A7D-78B8-08FA-3C8B-CB3F9E291FF0}"/>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5847E58E-4C49-F001-8B90-B3727A637837}"/>
              </a:ext>
            </a:extLst>
          </p:cNvPr>
          <p:cNvSpPr>
            <a:spLocks noGrp="1"/>
          </p:cNvSpPr>
          <p:nvPr>
            <p:ph type="title"/>
          </p:nvPr>
        </p:nvSpPr>
        <p:spPr/>
        <p:txBody>
          <a:bodyPr/>
          <a:lstStyle/>
          <a:p>
            <a:r>
              <a:rPr lang="en-US" dirty="0"/>
              <a:t>The final 1M system</a:t>
            </a:r>
            <a:endParaRPr lang="it-CH" dirty="0"/>
          </a:p>
        </p:txBody>
      </p:sp>
      <p:sp>
        <p:nvSpPr>
          <p:cNvPr id="4" name="Segnaposto numero diapositiva 3">
            <a:extLst>
              <a:ext uri="{FF2B5EF4-FFF2-40B4-BE49-F238E27FC236}">
                <a16:creationId xmlns:a16="http://schemas.microsoft.com/office/drawing/2014/main" id="{04D77255-572D-31E6-B3E4-3528DBC611DE}"/>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73</a:t>
            </a:fld>
            <a:endParaRPr lang="de-DE" dirty="0"/>
          </a:p>
        </p:txBody>
      </p:sp>
      <p:pic>
        <p:nvPicPr>
          <p:cNvPr id="6" name="Picture 6">
            <a:extLst>
              <a:ext uri="{FF2B5EF4-FFF2-40B4-BE49-F238E27FC236}">
                <a16:creationId xmlns:a16="http://schemas.microsoft.com/office/drawing/2014/main" id="{4F237517-9ABA-6E77-4FDA-CCB000EEC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14" y="1066997"/>
            <a:ext cx="7122558" cy="4387003"/>
          </a:xfrm>
          <a:prstGeom prst="rect">
            <a:avLst/>
          </a:prstGeom>
        </p:spPr>
      </p:pic>
      <p:pic>
        <p:nvPicPr>
          <p:cNvPr id="7" name="Picture 2" descr="C:\Users\aschkan\Desktop\AGIPD_SPB_front.png">
            <a:extLst>
              <a:ext uri="{FF2B5EF4-FFF2-40B4-BE49-F238E27FC236}">
                <a16:creationId xmlns:a16="http://schemas.microsoft.com/office/drawing/2014/main" id="{B5B8342F-1CE0-BD4A-E89D-82DE7DD30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699" y="1066997"/>
            <a:ext cx="4325220" cy="5503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9A08E060-5DDA-85C7-23CA-0DC20BCA31BC}"/>
              </a:ext>
            </a:extLst>
          </p:cNvPr>
          <p:cNvSpPr txBox="1"/>
          <p:nvPr/>
        </p:nvSpPr>
        <p:spPr>
          <a:xfrm>
            <a:off x="417113" y="5859000"/>
            <a:ext cx="7122558" cy="442148"/>
          </a:xfrm>
          <a:prstGeom prst="rect">
            <a:avLst/>
          </a:prstGeom>
          <a:noFill/>
        </p:spPr>
        <p:txBody>
          <a:bodyPr wrap="square" lIns="0" tIns="0" rIns="0" bIns="0" rtlCol="0">
            <a:noAutofit/>
          </a:bodyPr>
          <a:lstStyle/>
          <a:p>
            <a:pPr>
              <a:lnSpc>
                <a:spcPct val="110000"/>
              </a:lnSpc>
              <a:spcBef>
                <a:spcPts val="0"/>
              </a:spcBef>
            </a:pPr>
            <a:r>
              <a:rPr lang="en-US" sz="2400" kern="1000" spc="30" dirty="0">
                <a:latin typeface="+mj-lt"/>
                <a:cs typeface="Franklin Gothic Book"/>
              </a:rPr>
              <a:t>1M system = 500 kg + 2.2 tons of copper cables</a:t>
            </a:r>
            <a:endParaRPr lang="de-CH" sz="2400" kern="1000" spc="30" dirty="0" err="1">
              <a:latin typeface="+mj-lt"/>
              <a:cs typeface="Franklin Gothic Book"/>
            </a:endParaRPr>
          </a:p>
        </p:txBody>
      </p:sp>
    </p:spTree>
    <p:extLst>
      <p:ext uri="{BB962C8B-B14F-4D97-AF65-F5344CB8AC3E}">
        <p14:creationId xmlns:p14="http://schemas.microsoft.com/office/powerpoint/2010/main" val="25080256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C3789B1-2484-315C-1856-45D037A7DE82}"/>
              </a:ext>
            </a:extLst>
          </p:cNvPr>
          <p:cNvSpPr>
            <a:spLocks noGrp="1"/>
          </p:cNvSpPr>
          <p:nvPr>
            <p:ph type="title"/>
          </p:nvPr>
        </p:nvSpPr>
        <p:spPr/>
        <p:txBody>
          <a:bodyPr/>
          <a:lstStyle/>
          <a:p>
            <a:r>
              <a:rPr lang="en-US" dirty="0"/>
              <a:t>Experimental results</a:t>
            </a:r>
            <a:endParaRPr lang="it-CH" dirty="0"/>
          </a:p>
        </p:txBody>
      </p:sp>
      <p:sp>
        <p:nvSpPr>
          <p:cNvPr id="4" name="Segnaposto numero diapositiva 3">
            <a:extLst>
              <a:ext uri="{FF2B5EF4-FFF2-40B4-BE49-F238E27FC236}">
                <a16:creationId xmlns:a16="http://schemas.microsoft.com/office/drawing/2014/main" id="{1CC61427-BA71-FD1A-7CE8-B6E6470DF66B}"/>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74</a:t>
            </a:fld>
            <a:endParaRPr lang="de-DE" dirty="0"/>
          </a:p>
        </p:txBody>
      </p:sp>
      <p:pic>
        <p:nvPicPr>
          <p:cNvPr id="5" name="Picture 4">
            <a:extLst>
              <a:ext uri="{FF2B5EF4-FFF2-40B4-BE49-F238E27FC236}">
                <a16:creationId xmlns:a16="http://schemas.microsoft.com/office/drawing/2014/main" id="{D847A4AB-C5ED-448C-8029-904E6A429453}"/>
              </a:ext>
            </a:extLst>
          </p:cNvPr>
          <p:cNvPicPr>
            <a:picLocks noChangeAspect="1"/>
          </p:cNvPicPr>
          <p:nvPr/>
        </p:nvPicPr>
        <p:blipFill>
          <a:blip r:embed="rId2"/>
          <a:stretch>
            <a:fillRect/>
          </a:stretch>
        </p:blipFill>
        <p:spPr>
          <a:xfrm>
            <a:off x="1425" y="1410900"/>
            <a:ext cx="4419772" cy="4535116"/>
          </a:xfrm>
          <a:prstGeom prst="rect">
            <a:avLst/>
          </a:prstGeom>
        </p:spPr>
      </p:pic>
      <p:sp>
        <p:nvSpPr>
          <p:cNvPr id="6" name="Rectangle 14">
            <a:extLst>
              <a:ext uri="{FF2B5EF4-FFF2-40B4-BE49-F238E27FC236}">
                <a16:creationId xmlns:a16="http://schemas.microsoft.com/office/drawing/2014/main" id="{B92B88AE-31BD-F043-8F92-3C9960790DEB}"/>
              </a:ext>
            </a:extLst>
          </p:cNvPr>
          <p:cNvSpPr/>
          <p:nvPr/>
        </p:nvSpPr>
        <p:spPr>
          <a:xfrm>
            <a:off x="1425" y="5910780"/>
            <a:ext cx="4419772" cy="477054"/>
          </a:xfrm>
          <a:prstGeom prst="rect">
            <a:avLst/>
          </a:prstGeom>
        </p:spPr>
        <p:txBody>
          <a:bodyPr wrap="square">
            <a:spAutoFit/>
          </a:bodyPr>
          <a:lstStyle/>
          <a:p>
            <a:r>
              <a:rPr lang="en-US" sz="1000" dirty="0">
                <a:latin typeface="+mn-lt"/>
              </a:rPr>
              <a:t>Megapixels @ Megahertz The AGIPD High-Speed Cameras for the European XFEL</a:t>
            </a:r>
          </a:p>
          <a:p>
            <a:r>
              <a:rPr lang="en-US" sz="1000" dirty="0">
                <a:latin typeface="+mn-lt"/>
              </a:rPr>
              <a:t>U. Trunk et al., </a:t>
            </a:r>
            <a:r>
              <a:rPr lang="en-US" sz="1000" i="1" dirty="0" err="1">
                <a:latin typeface="+mn-lt"/>
              </a:rPr>
              <a:t>Nucl</a:t>
            </a:r>
            <a:r>
              <a:rPr lang="en-US" sz="1000" i="1" dirty="0">
                <a:latin typeface="+mn-lt"/>
              </a:rPr>
              <a:t>. Instr. Meth. Phys. A </a:t>
            </a:r>
            <a:r>
              <a:rPr lang="en-US" sz="1000" b="1" dirty="0">
                <a:latin typeface="+mn-lt"/>
              </a:rPr>
              <a:t>942</a:t>
            </a:r>
            <a:r>
              <a:rPr lang="en-US" sz="1000" dirty="0">
                <a:latin typeface="+mn-lt"/>
              </a:rPr>
              <a:t>, 162324 (2019).</a:t>
            </a:r>
            <a:endParaRPr lang="de-CH" sz="1000" dirty="0">
              <a:latin typeface="+mn-lt"/>
            </a:endParaRPr>
          </a:p>
        </p:txBody>
      </p:sp>
      <p:pic>
        <p:nvPicPr>
          <p:cNvPr id="9" name="Picture 7">
            <a:extLst>
              <a:ext uri="{FF2B5EF4-FFF2-40B4-BE49-F238E27FC236}">
                <a16:creationId xmlns:a16="http://schemas.microsoft.com/office/drawing/2014/main" id="{ECB11ABD-4654-B30E-F161-B9137F8B2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19" y="1410899"/>
            <a:ext cx="2738914" cy="3600000"/>
          </a:xfrm>
          <a:prstGeom prst="rect">
            <a:avLst/>
          </a:prstGeom>
        </p:spPr>
      </p:pic>
      <p:pic>
        <p:nvPicPr>
          <p:cNvPr id="8" name="Picture 6">
            <a:extLst>
              <a:ext uri="{FF2B5EF4-FFF2-40B4-BE49-F238E27FC236}">
                <a16:creationId xmlns:a16="http://schemas.microsoft.com/office/drawing/2014/main" id="{121D7C8E-EF5E-6938-9607-7748389EA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19" y="2124000"/>
            <a:ext cx="2738914" cy="3600000"/>
          </a:xfrm>
          <a:prstGeom prst="rect">
            <a:avLst/>
          </a:prstGeom>
        </p:spPr>
      </p:pic>
      <p:pic>
        <p:nvPicPr>
          <p:cNvPr id="7" name="Content Placeholder 5">
            <a:extLst>
              <a:ext uri="{FF2B5EF4-FFF2-40B4-BE49-F238E27FC236}">
                <a16:creationId xmlns:a16="http://schemas.microsoft.com/office/drawing/2014/main" id="{3A8D1982-2C0D-7959-70E3-D4B83CADBB45}"/>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8337005" y="2799000"/>
            <a:ext cx="2738914" cy="3600000"/>
          </a:xfrm>
        </p:spPr>
      </p:pic>
      <p:grpSp>
        <p:nvGrpSpPr>
          <p:cNvPr id="12" name="Group 16">
            <a:extLst>
              <a:ext uri="{FF2B5EF4-FFF2-40B4-BE49-F238E27FC236}">
                <a16:creationId xmlns:a16="http://schemas.microsoft.com/office/drawing/2014/main" id="{1B42D7DB-4535-1236-6914-F27D4E22E59E}"/>
              </a:ext>
            </a:extLst>
          </p:cNvPr>
          <p:cNvGrpSpPr/>
          <p:nvPr/>
        </p:nvGrpSpPr>
        <p:grpSpPr>
          <a:xfrm>
            <a:off x="4922970" y="1051042"/>
            <a:ext cx="3215897" cy="2890605"/>
            <a:chOff x="9896648" y="-732972"/>
            <a:chExt cx="3215897" cy="2890605"/>
          </a:xfrm>
        </p:grpSpPr>
        <p:sp>
          <p:nvSpPr>
            <p:cNvPr id="14" name="TextBox 15">
              <a:extLst>
                <a:ext uri="{FF2B5EF4-FFF2-40B4-BE49-F238E27FC236}">
                  <a16:creationId xmlns:a16="http://schemas.microsoft.com/office/drawing/2014/main" id="{66354DA8-4BA4-83BD-7669-A4CEF6BB6009}"/>
                </a:ext>
              </a:extLst>
            </p:cNvPr>
            <p:cNvSpPr txBox="1"/>
            <p:nvPr/>
          </p:nvSpPr>
          <p:spPr>
            <a:xfrm>
              <a:off x="9897879" y="-732972"/>
              <a:ext cx="3214666" cy="625723"/>
            </a:xfrm>
            <a:prstGeom prst="rect">
              <a:avLst/>
            </a:prstGeom>
            <a:noFill/>
          </p:spPr>
          <p:txBody>
            <a:bodyPr wrap="square" lIns="0" tIns="0" rIns="0" bIns="0" rtlCol="0">
              <a:noAutofit/>
            </a:bodyPr>
            <a:lstStyle/>
            <a:p>
              <a:pPr algn="ctr">
                <a:lnSpc>
                  <a:spcPct val="110000"/>
                </a:lnSpc>
                <a:spcBef>
                  <a:spcPts val="0"/>
                </a:spcBef>
              </a:pPr>
              <a:r>
                <a:rPr lang="en-US" sz="1800" b="1" kern="1000" spc="30" dirty="0">
                  <a:latin typeface="+mj-lt"/>
                  <a:cs typeface="Franklin Gothic Book"/>
                </a:rPr>
                <a:t>Reconstruction of protein structures</a:t>
              </a:r>
              <a:endParaRPr lang="de-CH" sz="1800" b="1" kern="1000" spc="30" dirty="0" err="1">
                <a:latin typeface="+mj-lt"/>
                <a:cs typeface="Franklin Gothic Book"/>
              </a:endParaRPr>
            </a:p>
          </p:txBody>
        </p:sp>
        <p:pic>
          <p:nvPicPr>
            <p:cNvPr id="13" name="Picture 12">
              <a:extLst>
                <a:ext uri="{FF2B5EF4-FFF2-40B4-BE49-F238E27FC236}">
                  <a16:creationId xmlns:a16="http://schemas.microsoft.com/office/drawing/2014/main" id="{0CC271F7-5E5C-D7BA-90E3-60CE91EFF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6648" y="-107248"/>
              <a:ext cx="3215897" cy="2264881"/>
            </a:xfrm>
            <a:prstGeom prst="rect">
              <a:avLst/>
            </a:prstGeom>
          </p:spPr>
        </p:pic>
      </p:grpSp>
      <p:pic>
        <p:nvPicPr>
          <p:cNvPr id="10" name="Picture 11">
            <a:extLst>
              <a:ext uri="{FF2B5EF4-FFF2-40B4-BE49-F238E27FC236}">
                <a16:creationId xmlns:a16="http://schemas.microsoft.com/office/drawing/2014/main" id="{87FEF5EC-6E4F-49FC-91DC-DB49AAF5D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5093" y="3004264"/>
            <a:ext cx="3029288" cy="2264400"/>
          </a:xfrm>
          <a:prstGeom prst="rect">
            <a:avLst/>
          </a:prstGeom>
        </p:spPr>
      </p:pic>
      <p:pic>
        <p:nvPicPr>
          <p:cNvPr id="11" name="Picture 10">
            <a:extLst>
              <a:ext uri="{FF2B5EF4-FFF2-40B4-BE49-F238E27FC236}">
                <a16:creationId xmlns:a16="http://schemas.microsoft.com/office/drawing/2014/main" id="{A64AA00D-5D61-322D-8F90-3A33AD3A77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0253" y="4336279"/>
            <a:ext cx="3036604" cy="2264400"/>
          </a:xfrm>
          <a:prstGeom prst="rect">
            <a:avLst/>
          </a:prstGeom>
        </p:spPr>
      </p:pic>
    </p:spTree>
    <p:extLst>
      <p:ext uri="{BB962C8B-B14F-4D97-AF65-F5344CB8AC3E}">
        <p14:creationId xmlns:p14="http://schemas.microsoft.com/office/powerpoint/2010/main" val="295313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2" presetClass="entr" presetSubtype="4" fill="hold" nodeType="withEffect">
                                  <p:stCondLst>
                                    <p:cond delay="5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2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A18343D-2626-DFEE-2803-463480F0112E}"/>
              </a:ext>
            </a:extLst>
          </p:cNvPr>
          <p:cNvSpPr/>
          <p:nvPr/>
        </p:nvSpPr>
        <p:spPr bwMode="auto">
          <a:xfrm>
            <a:off x="-1" y="999000"/>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2" name="Segnaposto numero diapositiva 1">
            <a:extLst>
              <a:ext uri="{FF2B5EF4-FFF2-40B4-BE49-F238E27FC236}">
                <a16:creationId xmlns:a16="http://schemas.microsoft.com/office/drawing/2014/main" id="{F330F66F-11A8-E2CC-9A81-27A57CEE28F5}"/>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75</a:t>
            </a:fld>
            <a:endParaRPr lang="de-DE" dirty="0"/>
          </a:p>
        </p:txBody>
      </p:sp>
      <p:sp>
        <p:nvSpPr>
          <p:cNvPr id="3" name="Titolo 2">
            <a:extLst>
              <a:ext uri="{FF2B5EF4-FFF2-40B4-BE49-F238E27FC236}">
                <a16:creationId xmlns:a16="http://schemas.microsoft.com/office/drawing/2014/main" id="{ED015259-5B34-9DF0-B599-E88AA874D14B}"/>
              </a:ext>
            </a:extLst>
          </p:cNvPr>
          <p:cNvSpPr>
            <a:spLocks noGrp="1"/>
          </p:cNvSpPr>
          <p:nvPr>
            <p:ph type="title"/>
          </p:nvPr>
        </p:nvSpPr>
        <p:spPr/>
        <p:txBody>
          <a:bodyPr/>
          <a:lstStyle/>
          <a:p>
            <a:r>
              <a:rPr lang="en-US" dirty="0"/>
              <a:t>Our group @PSI</a:t>
            </a:r>
            <a:endParaRPr lang="it-CH" dirty="0"/>
          </a:p>
        </p:txBody>
      </p:sp>
      <p:pic>
        <p:nvPicPr>
          <p:cNvPr id="5" name="Immagine 4" descr="Immagine che contiene vestiti, aria aperta, persona, cielo&#10;&#10;Descrizione generata automaticamente">
            <a:extLst>
              <a:ext uri="{FF2B5EF4-FFF2-40B4-BE49-F238E27FC236}">
                <a16:creationId xmlns:a16="http://schemas.microsoft.com/office/drawing/2014/main" id="{AF316822-C0A5-D755-138B-9DF754D80BB1}"/>
              </a:ext>
            </a:extLst>
          </p:cNvPr>
          <p:cNvPicPr>
            <a:picLocks noChangeAspect="1"/>
          </p:cNvPicPr>
          <p:nvPr/>
        </p:nvPicPr>
        <p:blipFill>
          <a:blip r:embed="rId2"/>
          <a:stretch>
            <a:fillRect/>
          </a:stretch>
        </p:blipFill>
        <p:spPr>
          <a:xfrm>
            <a:off x="4169183" y="998850"/>
            <a:ext cx="7992655" cy="5859149"/>
          </a:xfrm>
          <a:prstGeom prst="rect">
            <a:avLst/>
          </a:prstGeom>
        </p:spPr>
      </p:pic>
      <p:sp>
        <p:nvSpPr>
          <p:cNvPr id="4" name="Segnaposto testo 3">
            <a:extLst>
              <a:ext uri="{FF2B5EF4-FFF2-40B4-BE49-F238E27FC236}">
                <a16:creationId xmlns:a16="http://schemas.microsoft.com/office/drawing/2014/main" id="{1783510B-D600-2CD4-3C00-41EC5B1FC4FE}"/>
              </a:ext>
            </a:extLst>
          </p:cNvPr>
          <p:cNvSpPr>
            <a:spLocks noGrp="1"/>
          </p:cNvSpPr>
          <p:nvPr>
            <p:ph type="body" sz="quarter" idx="13"/>
          </p:nvPr>
        </p:nvSpPr>
        <p:spPr>
          <a:xfrm>
            <a:off x="140919" y="1019823"/>
            <a:ext cx="4004535" cy="5838177"/>
          </a:xfrm>
          <a:solidFill>
            <a:schemeClr val="bg1"/>
          </a:solidFill>
        </p:spPr>
        <p:txBody>
          <a:bodyPr tIns="46800"/>
          <a:lstStyle/>
          <a:p>
            <a:pPr marL="0" indent="0">
              <a:buNone/>
            </a:pPr>
            <a:r>
              <a:rPr lang="it-CH" sz="1900" b="1" dirty="0">
                <a:latin typeface="+mj-lt"/>
              </a:rPr>
              <a:t>Group </a:t>
            </a:r>
            <a:r>
              <a:rPr lang="it-CH" sz="1900" b="1" dirty="0" err="1">
                <a:latin typeface="+mj-lt"/>
              </a:rPr>
              <a:t>members</a:t>
            </a:r>
            <a:r>
              <a:rPr lang="it-CH" sz="1900" b="1" dirty="0">
                <a:latin typeface="+mj-lt"/>
              </a:rPr>
              <a:t> (</a:t>
            </a:r>
            <a:r>
              <a:rPr lang="it-CH" sz="1900" b="1" dirty="0" err="1">
                <a:latin typeface="+mj-lt"/>
              </a:rPr>
              <a:t>left</a:t>
            </a:r>
            <a:r>
              <a:rPr lang="it-CH" sz="1900" b="1" dirty="0">
                <a:latin typeface="+mj-lt"/>
              </a:rPr>
              <a:t> to </a:t>
            </a:r>
            <a:r>
              <a:rPr lang="it-CH" sz="1900" b="1" dirty="0" err="1">
                <a:latin typeface="+mj-lt"/>
              </a:rPr>
              <a:t>right</a:t>
            </a:r>
            <a:r>
              <a:rPr lang="it-CH" sz="1900" b="1" dirty="0">
                <a:latin typeface="+mj-lt"/>
              </a:rPr>
              <a:t>)</a:t>
            </a:r>
          </a:p>
          <a:p>
            <a:pPr marL="0" indent="0">
              <a:buNone/>
            </a:pPr>
            <a:endParaRPr lang="it-CH" sz="1900" b="1" dirty="0">
              <a:latin typeface="+mj-lt"/>
            </a:endParaRPr>
          </a:p>
          <a:p>
            <a:pPr marL="0" indent="0">
              <a:buNone/>
            </a:pPr>
            <a:r>
              <a:rPr lang="it-CH" sz="1900" b="1" dirty="0">
                <a:latin typeface="+mj-lt"/>
              </a:rPr>
              <a:t>Back:</a:t>
            </a:r>
            <a:r>
              <a:rPr lang="it-CH" sz="1900" dirty="0">
                <a:latin typeface="+mj-lt"/>
              </a:rPr>
              <a:t> </a:t>
            </a:r>
            <a:r>
              <a:rPr lang="it-CH" sz="1900" dirty="0" err="1">
                <a:latin typeface="+mj-lt"/>
              </a:rPr>
              <a:t>Jiaguo</a:t>
            </a:r>
            <a:r>
              <a:rPr lang="it-CH" sz="1900" dirty="0">
                <a:latin typeface="+mj-lt"/>
              </a:rPr>
              <a:t> Zhang, Aldo Mozzanica, Thomas King, Davide Mezza, Anna Bergamaschi, Julian B. D. </a:t>
            </a:r>
            <a:r>
              <a:rPr lang="it-CH" sz="1900" dirty="0" err="1">
                <a:latin typeface="+mj-lt"/>
              </a:rPr>
              <a:t>Heymes</a:t>
            </a:r>
            <a:br>
              <a:rPr lang="it-CH" sz="1900" dirty="0">
                <a:latin typeface="+mj-lt"/>
              </a:rPr>
            </a:br>
            <a:r>
              <a:rPr lang="it-CH" sz="1900" b="1" dirty="0">
                <a:latin typeface="+mj-lt"/>
              </a:rPr>
              <a:t>Middle:</a:t>
            </a:r>
            <a:r>
              <a:rPr lang="it-CH" sz="1900" dirty="0">
                <a:latin typeface="+mj-lt"/>
              </a:rPr>
              <a:t> Erik L. </a:t>
            </a:r>
            <a:r>
              <a:rPr lang="it-CH" sz="1900" dirty="0" err="1">
                <a:latin typeface="+mj-lt"/>
              </a:rPr>
              <a:t>Fröjdh</a:t>
            </a:r>
            <a:r>
              <a:rPr lang="it-CH" sz="1900" dirty="0">
                <a:latin typeface="+mj-lt"/>
              </a:rPr>
              <a:t>, Carlos Lopez, Martin </a:t>
            </a:r>
            <a:r>
              <a:rPr lang="it-CH" sz="1900" dirty="0" err="1">
                <a:latin typeface="+mj-lt"/>
              </a:rPr>
              <a:t>Brückner</a:t>
            </a:r>
            <a:r>
              <a:rPr lang="it-CH" sz="1900" dirty="0">
                <a:latin typeface="+mj-lt"/>
              </a:rPr>
              <a:t>, Christian P. </a:t>
            </a:r>
            <a:r>
              <a:rPr lang="it-CH" sz="1900" dirty="0" err="1">
                <a:latin typeface="+mj-lt"/>
              </a:rPr>
              <a:t>Ruder</a:t>
            </a:r>
            <a:r>
              <a:rPr lang="it-CH" sz="1900" dirty="0">
                <a:latin typeface="+mj-lt"/>
              </a:rPr>
              <a:t>, Bernd Schmitt, Konstantinos </a:t>
            </a:r>
            <a:r>
              <a:rPr lang="it-CH" sz="1900" dirty="0" err="1">
                <a:latin typeface="+mj-lt"/>
              </a:rPr>
              <a:t>Moustakas</a:t>
            </a:r>
            <a:r>
              <a:rPr lang="it-CH" sz="1900" dirty="0">
                <a:latin typeface="+mj-lt"/>
              </a:rPr>
              <a:t>, Dominic Greiffenberg</a:t>
            </a:r>
            <a:br>
              <a:rPr lang="it-CH" sz="1900" dirty="0">
                <a:latin typeface="+mj-lt"/>
              </a:rPr>
            </a:br>
            <a:r>
              <a:rPr lang="it-CH" sz="1900" b="1" dirty="0">
                <a:latin typeface="+mj-lt"/>
              </a:rPr>
              <a:t>Front:</a:t>
            </a:r>
            <a:r>
              <a:rPr lang="it-CH" sz="1900" dirty="0">
                <a:latin typeface="+mj-lt"/>
              </a:rPr>
              <a:t> Viktoria </a:t>
            </a:r>
            <a:r>
              <a:rPr lang="it-CH" sz="1900" dirty="0" err="1">
                <a:latin typeface="+mj-lt"/>
              </a:rPr>
              <a:t>Hinger</a:t>
            </a:r>
            <a:r>
              <a:rPr lang="it-CH" sz="1900" dirty="0">
                <a:latin typeface="+mj-lt"/>
              </a:rPr>
              <a:t>, </a:t>
            </a:r>
            <a:r>
              <a:rPr lang="it-CH" sz="1900" dirty="0" err="1">
                <a:latin typeface="+mj-lt"/>
              </a:rPr>
              <a:t>Dhanya</a:t>
            </a:r>
            <a:r>
              <a:rPr lang="it-CH" sz="1900" dirty="0">
                <a:latin typeface="+mj-lt"/>
              </a:rPr>
              <a:t> </a:t>
            </a:r>
            <a:r>
              <a:rPr lang="it-CH" sz="1900" dirty="0" err="1">
                <a:latin typeface="+mj-lt"/>
              </a:rPr>
              <a:t>Thattil</a:t>
            </a:r>
            <a:r>
              <a:rPr lang="it-CH" sz="1900" dirty="0">
                <a:latin typeface="+mj-lt"/>
              </a:rPr>
              <a:t>, Roberto Dinapoli, </a:t>
            </a:r>
            <a:r>
              <a:rPr lang="it-CH" sz="1900" dirty="0" err="1">
                <a:latin typeface="+mj-lt"/>
              </a:rPr>
              <a:t>Shqipe</a:t>
            </a:r>
            <a:r>
              <a:rPr lang="it-CH" sz="1900" dirty="0">
                <a:latin typeface="+mj-lt"/>
              </a:rPr>
              <a:t> </a:t>
            </a:r>
            <a:r>
              <a:rPr lang="it-CH" sz="1900" dirty="0" err="1">
                <a:latin typeface="+mj-lt"/>
              </a:rPr>
              <a:t>Hasanaj</a:t>
            </a:r>
            <a:r>
              <a:rPr lang="it-CH" sz="1900" dirty="0">
                <a:latin typeface="+mj-lt"/>
              </a:rPr>
              <a:t>, Maria </a:t>
            </a:r>
            <a:r>
              <a:rPr lang="it-CH" sz="1900" dirty="0" err="1">
                <a:latin typeface="+mj-lt"/>
              </a:rPr>
              <a:t>Carulla</a:t>
            </a:r>
            <a:r>
              <a:rPr lang="it-CH" sz="1900" dirty="0">
                <a:latin typeface="+mj-lt"/>
              </a:rPr>
              <a:t>, Simon Ebner</a:t>
            </a:r>
          </a:p>
          <a:p>
            <a:pPr marL="0" indent="0">
              <a:buNone/>
            </a:pPr>
            <a:r>
              <a:rPr lang="it-CH" sz="1900" b="1" dirty="0" err="1">
                <a:latin typeface="+mj-lt"/>
              </a:rPr>
              <a:t>Missing</a:t>
            </a:r>
            <a:r>
              <a:rPr lang="it-CH" sz="1900" b="1" dirty="0">
                <a:latin typeface="+mj-lt"/>
              </a:rPr>
              <a:t>:</a:t>
            </a:r>
            <a:r>
              <a:rPr lang="it-CH" sz="1900" dirty="0">
                <a:latin typeface="+mj-lt"/>
              </a:rPr>
              <a:t> Rebecca </a:t>
            </a:r>
            <a:r>
              <a:rPr lang="it-CH" sz="1900" dirty="0" err="1">
                <a:latin typeface="+mj-lt"/>
              </a:rPr>
              <a:t>Barten</a:t>
            </a:r>
            <a:r>
              <a:rPr lang="it-CH" sz="1900" dirty="0">
                <a:latin typeface="+mj-lt"/>
              </a:rPr>
              <a:t>, </a:t>
            </a:r>
            <a:r>
              <a:rPr lang="it-CH" sz="1900" dirty="0" err="1">
                <a:latin typeface="+mj-lt"/>
              </a:rPr>
              <a:t>Pawel</a:t>
            </a:r>
            <a:r>
              <a:rPr lang="it-CH" sz="1900" dirty="0">
                <a:latin typeface="+mj-lt"/>
              </a:rPr>
              <a:t> </a:t>
            </a:r>
            <a:r>
              <a:rPr lang="it-CH" sz="1900" dirty="0" err="1">
                <a:latin typeface="+mj-lt"/>
              </a:rPr>
              <a:t>Kozlowski</a:t>
            </a:r>
            <a:r>
              <a:rPr lang="it-CH" sz="1900" dirty="0">
                <a:latin typeface="+mj-lt"/>
              </a:rPr>
              <a:t>, Filippo Baruffaldi, Kirsty A. Paton, </a:t>
            </a:r>
            <a:r>
              <a:rPr lang="it-CH" sz="1900" dirty="0" err="1">
                <a:effectLst/>
                <a:latin typeface="+mj-lt"/>
              </a:rPr>
              <a:t>Xiangyu</a:t>
            </a:r>
            <a:r>
              <a:rPr lang="it-CH" sz="1900" dirty="0">
                <a:effectLst/>
                <a:latin typeface="+mj-lt"/>
              </a:rPr>
              <a:t> </a:t>
            </a:r>
            <a:r>
              <a:rPr lang="it-CH" sz="1900" dirty="0" err="1">
                <a:effectLst/>
                <a:latin typeface="+mj-lt"/>
              </a:rPr>
              <a:t>Xie</a:t>
            </a:r>
            <a:endParaRPr lang="it-CH" sz="1900" dirty="0">
              <a:latin typeface="+mj-lt"/>
            </a:endParaRPr>
          </a:p>
        </p:txBody>
      </p:sp>
    </p:spTree>
    <p:extLst>
      <p:ext uri="{BB962C8B-B14F-4D97-AF65-F5344CB8AC3E}">
        <p14:creationId xmlns:p14="http://schemas.microsoft.com/office/powerpoint/2010/main" val="223873724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C615C9B-C0D2-5FA3-E768-518F9C1BDE58}"/>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76</a:t>
            </a:fld>
            <a:endParaRPr lang="de-DE" dirty="0"/>
          </a:p>
        </p:txBody>
      </p:sp>
      <p:sp>
        <p:nvSpPr>
          <p:cNvPr id="3" name="Titolo 2">
            <a:extLst>
              <a:ext uri="{FF2B5EF4-FFF2-40B4-BE49-F238E27FC236}">
                <a16:creationId xmlns:a16="http://schemas.microsoft.com/office/drawing/2014/main" id="{2CA5683C-CA0F-16DA-224F-C8188C30601E}"/>
              </a:ext>
            </a:extLst>
          </p:cNvPr>
          <p:cNvSpPr>
            <a:spLocks noGrp="1"/>
          </p:cNvSpPr>
          <p:nvPr>
            <p:ph type="title"/>
          </p:nvPr>
        </p:nvSpPr>
        <p:spPr/>
        <p:txBody>
          <a:bodyPr/>
          <a:lstStyle/>
          <a:p>
            <a:r>
              <a:rPr lang="en-US" dirty="0"/>
              <a:t>Thank you for your attention!</a:t>
            </a:r>
            <a:endParaRPr lang="it-CH" dirty="0"/>
          </a:p>
        </p:txBody>
      </p:sp>
      <p:sp>
        <p:nvSpPr>
          <p:cNvPr id="4" name="Segnaposto testo 3">
            <a:extLst>
              <a:ext uri="{FF2B5EF4-FFF2-40B4-BE49-F238E27FC236}">
                <a16:creationId xmlns:a16="http://schemas.microsoft.com/office/drawing/2014/main" id="{71046F84-D699-C33C-5718-EEBF545979BA}"/>
              </a:ext>
            </a:extLst>
          </p:cNvPr>
          <p:cNvSpPr>
            <a:spLocks noGrp="1"/>
          </p:cNvSpPr>
          <p:nvPr>
            <p:ph type="body" sz="quarter" idx="13"/>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Contact:</a:t>
            </a:r>
          </a:p>
          <a:p>
            <a:pPr marL="0" indent="0">
              <a:buNone/>
            </a:pPr>
            <a:r>
              <a:rPr lang="en-US" dirty="0"/>
              <a:t>davide.mezza@psi.ch</a:t>
            </a:r>
            <a:endParaRPr lang="it-CH" dirty="0"/>
          </a:p>
        </p:txBody>
      </p:sp>
    </p:spTree>
    <p:extLst>
      <p:ext uri="{BB962C8B-B14F-4D97-AF65-F5344CB8AC3E}">
        <p14:creationId xmlns:p14="http://schemas.microsoft.com/office/powerpoint/2010/main" val="350841524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11A6538-BCE4-AF27-0B8F-437559BF1AC2}"/>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4" name="Foliennummernplatzhalter 3"/>
          <p:cNvSpPr>
            <a:spLocks noGrp="1"/>
          </p:cNvSpPr>
          <p:nvPr>
            <p:ph type="sldNum" sz="quarter" idx="16"/>
          </p:nvPr>
        </p:nvSpPr>
        <p:spPr/>
        <p:txBody>
          <a:bodyPr/>
          <a:lstStyle/>
          <a:p>
            <a:pPr algn="r">
              <a:defRPr/>
            </a:pPr>
            <a:r>
              <a:rPr lang="de-DE"/>
              <a:t>Page </a:t>
            </a:r>
            <a:fld id="{EBC07571-3134-BB4B-B83F-1A9FE18D34F3}" type="slidenum">
              <a:rPr lang="de-DE" smtClean="0"/>
              <a:pPr algn="r">
                <a:defRPr/>
              </a:pPr>
              <a:t>77</a:t>
            </a:fld>
            <a:endParaRPr lang="de-DE" dirty="0"/>
          </a:p>
        </p:txBody>
      </p:sp>
      <p:sp>
        <p:nvSpPr>
          <p:cNvPr id="47" name="Textfeld 46"/>
          <p:cNvSpPr txBox="1"/>
          <p:nvPr/>
        </p:nvSpPr>
        <p:spPr>
          <a:xfrm>
            <a:off x="270659" y="933129"/>
            <a:ext cx="7371352" cy="5517250"/>
          </a:xfrm>
          <a:prstGeom prst="rect">
            <a:avLst/>
          </a:prstGeom>
          <a:solidFill>
            <a:srgbClr val="CBCFDF"/>
          </a:solidFill>
        </p:spPr>
        <p:txBody>
          <a:bodyPr wrap="square" lIns="0" tIns="0" rIns="0" bIns="0" rtlCol="0">
            <a:noAutofit/>
          </a:bodyPr>
          <a:lstStyle/>
          <a:p>
            <a:pPr marL="306426" indent="-228234">
              <a:lnSpc>
                <a:spcPct val="110000"/>
              </a:lnSpc>
              <a:spcBef>
                <a:spcPts val="0"/>
              </a:spcBef>
              <a:spcAft>
                <a:spcPts val="799"/>
              </a:spcAft>
              <a:buFont typeface="Arial" pitchFamily="34" charset="0"/>
              <a:buChar char="•"/>
            </a:pPr>
            <a:endParaRPr lang="de-DE" sz="2000" kern="1000" spc="40" dirty="0">
              <a:latin typeface="+mj-lt"/>
              <a:cs typeface="Franklin Gothic Book"/>
            </a:endParaRPr>
          </a:p>
          <a:p>
            <a:pPr marL="421092" indent="-342900">
              <a:lnSpc>
                <a:spcPct val="110000"/>
              </a:lnSpc>
              <a:spcBef>
                <a:spcPts val="0"/>
              </a:spcBef>
              <a:spcAft>
                <a:spcPts val="799"/>
              </a:spcAft>
              <a:buFont typeface="Arial" panose="020B0604020202020204" pitchFamily="34" charset="0"/>
              <a:buChar char="•"/>
            </a:pPr>
            <a:r>
              <a:rPr lang="de-DE" sz="2000" kern="1000" spc="40" dirty="0">
                <a:latin typeface="+mj-lt"/>
                <a:cs typeface="Franklin Gothic Book"/>
              </a:rPr>
              <a:t>Paul Scherrer Institut (PSI) </a:t>
            </a:r>
            <a:r>
              <a:rPr lang="de-DE" sz="2000" kern="1000" spc="40" dirty="0" err="1">
                <a:latin typeface="+mj-lt"/>
                <a:cs typeface="Franklin Gothic Book"/>
              </a:rPr>
              <a:t>is</a:t>
            </a:r>
            <a:r>
              <a:rPr lang="de-DE" sz="2000" kern="1000" spc="40" dirty="0">
                <a:latin typeface="+mj-lt"/>
                <a:cs typeface="Franklin Gothic Book"/>
              </a:rPr>
              <a:t> the </a:t>
            </a:r>
            <a:r>
              <a:rPr lang="de-DE" sz="2000" b="1" kern="1000" spc="40" dirty="0" err="1">
                <a:latin typeface="+mj-lt"/>
                <a:cs typeface="Franklin Gothic Book"/>
              </a:rPr>
              <a:t>largest</a:t>
            </a:r>
            <a:r>
              <a:rPr lang="de-DE" sz="2000" b="1" kern="1000" spc="40" dirty="0">
                <a:latin typeface="+mj-lt"/>
                <a:cs typeface="Franklin Gothic Book"/>
              </a:rPr>
              <a:t> </a:t>
            </a:r>
            <a:r>
              <a:rPr lang="de-DE" sz="2000" b="1" kern="1000" spc="40" dirty="0" err="1">
                <a:latin typeface="+mj-lt"/>
                <a:cs typeface="Franklin Gothic Book"/>
              </a:rPr>
              <a:t>research</a:t>
            </a:r>
            <a:r>
              <a:rPr lang="de-DE" sz="2000" b="1" kern="1000" spc="40" dirty="0">
                <a:latin typeface="+mj-lt"/>
                <a:cs typeface="Franklin Gothic Book"/>
              </a:rPr>
              <a:t> </a:t>
            </a:r>
            <a:r>
              <a:rPr lang="de-DE" sz="2000" b="1" kern="1000" spc="40" dirty="0" err="1">
                <a:latin typeface="+mj-lt"/>
                <a:cs typeface="Franklin Gothic Book"/>
              </a:rPr>
              <a:t>center</a:t>
            </a:r>
            <a:r>
              <a:rPr lang="de-DE" sz="2000" b="1" kern="1000" spc="40" dirty="0">
                <a:latin typeface="+mj-lt"/>
                <a:cs typeface="Franklin Gothic Book"/>
              </a:rPr>
              <a:t> </a:t>
            </a:r>
            <a:r>
              <a:rPr lang="de-DE" sz="2000" b="1" kern="1000" spc="40" dirty="0" err="1">
                <a:latin typeface="+mj-lt"/>
                <a:cs typeface="Franklin Gothic Book"/>
              </a:rPr>
              <a:t>for</a:t>
            </a:r>
            <a:r>
              <a:rPr lang="de-DE" sz="2000" b="1" kern="1000" spc="40" dirty="0">
                <a:latin typeface="+mj-lt"/>
                <a:cs typeface="Franklin Gothic Book"/>
              </a:rPr>
              <a:t> </a:t>
            </a:r>
            <a:r>
              <a:rPr lang="de-DE" sz="2000" b="1" kern="1000" spc="40" dirty="0" err="1">
                <a:latin typeface="+mj-lt"/>
                <a:cs typeface="Franklin Gothic Book"/>
              </a:rPr>
              <a:t>natural</a:t>
            </a:r>
            <a:r>
              <a:rPr lang="de-DE" sz="2000" b="1" kern="1000" spc="40" dirty="0">
                <a:latin typeface="+mj-lt"/>
                <a:cs typeface="Franklin Gothic Book"/>
              </a:rPr>
              <a:t> and </a:t>
            </a:r>
            <a:r>
              <a:rPr lang="de-DE" sz="2000" b="1" kern="1000" spc="40" dirty="0" err="1">
                <a:latin typeface="+mj-lt"/>
                <a:cs typeface="Franklin Gothic Book"/>
              </a:rPr>
              <a:t>engineering</a:t>
            </a:r>
            <a:r>
              <a:rPr lang="de-DE" sz="2000" b="1" kern="1000" spc="40" dirty="0">
                <a:latin typeface="+mj-lt"/>
                <a:cs typeface="Franklin Gothic Book"/>
              </a:rPr>
              <a:t> </a:t>
            </a:r>
            <a:r>
              <a:rPr lang="de-DE" sz="2000" b="1" kern="1000" spc="40" dirty="0" err="1">
                <a:latin typeface="+mj-lt"/>
                <a:cs typeface="Franklin Gothic Book"/>
              </a:rPr>
              <a:t>sciences</a:t>
            </a:r>
            <a:r>
              <a:rPr lang="de-DE" sz="2000" b="1" kern="1000" spc="40" dirty="0">
                <a:latin typeface="+mj-lt"/>
                <a:cs typeface="Franklin Gothic Book"/>
              </a:rPr>
              <a:t> in </a:t>
            </a:r>
            <a:r>
              <a:rPr lang="de-DE" sz="2000" b="1" kern="1000" spc="40" dirty="0" err="1">
                <a:latin typeface="+mj-lt"/>
                <a:cs typeface="Franklin Gothic Book"/>
              </a:rPr>
              <a:t>Switzerland</a:t>
            </a:r>
            <a:r>
              <a:rPr lang="de-DE" sz="2000" kern="1000" spc="40" dirty="0">
                <a:latin typeface="+mj-lt"/>
                <a:cs typeface="Franklin Gothic Book"/>
              </a:rPr>
              <a:t> (</a:t>
            </a:r>
            <a:r>
              <a:rPr lang="de-DE" sz="2000" kern="1000" spc="40" baseline="-6000" dirty="0">
                <a:latin typeface="+mj-lt"/>
                <a:cs typeface="Franklin Gothic Book"/>
              </a:rPr>
              <a:t>~</a:t>
            </a:r>
            <a:r>
              <a:rPr lang="de-DE" sz="2000" kern="1000" spc="40" dirty="0">
                <a:latin typeface="+mj-lt"/>
                <a:cs typeface="Franklin Gothic Book"/>
              </a:rPr>
              <a:t>2200 </a:t>
            </a:r>
            <a:r>
              <a:rPr lang="de-DE" sz="2000" kern="1000" spc="40" dirty="0" err="1">
                <a:latin typeface="+mj-lt"/>
                <a:cs typeface="Franklin Gothic Book"/>
              </a:rPr>
              <a:t>employees</a:t>
            </a:r>
            <a:r>
              <a:rPr lang="de-DE" sz="2000" kern="1000" spc="40" dirty="0">
                <a:latin typeface="+mj-lt"/>
                <a:cs typeface="Franklin Gothic Book"/>
              </a:rPr>
              <a:t>)</a:t>
            </a:r>
            <a:endParaRPr lang="de-DE" sz="2000" b="1" kern="1000" spc="40" dirty="0">
              <a:latin typeface="+mj-lt"/>
              <a:cs typeface="Franklin Gothic Book"/>
            </a:endParaRPr>
          </a:p>
          <a:p>
            <a:pPr marL="306426" indent="-228234">
              <a:lnSpc>
                <a:spcPct val="110000"/>
              </a:lnSpc>
              <a:spcBef>
                <a:spcPts val="0"/>
              </a:spcBef>
              <a:buFont typeface="Arial" pitchFamily="34" charset="0"/>
              <a:buChar char="•"/>
            </a:pPr>
            <a:endParaRPr lang="de-DE" sz="2000" kern="1000" spc="40" dirty="0">
              <a:latin typeface="+mj-lt"/>
              <a:cs typeface="Franklin Gothic Book"/>
            </a:endParaRPr>
          </a:p>
          <a:p>
            <a:pPr marL="421092" indent="-342900">
              <a:lnSpc>
                <a:spcPct val="110000"/>
              </a:lnSpc>
              <a:spcBef>
                <a:spcPts val="0"/>
              </a:spcBef>
              <a:buFont typeface="Arial" panose="020B0604020202020204" pitchFamily="34" charset="0"/>
              <a:buChar char="•"/>
            </a:pPr>
            <a:r>
              <a:rPr lang="de-DE" sz="2000" kern="1000" spc="40" dirty="0">
                <a:latin typeface="+mj-lt"/>
                <a:cs typeface="Franklin Gothic Book"/>
              </a:rPr>
              <a:t>PSI </a:t>
            </a:r>
            <a:r>
              <a:rPr lang="de-DE" sz="2000" kern="1000" spc="40" dirty="0" err="1">
                <a:latin typeface="+mj-lt"/>
                <a:cs typeface="Franklin Gothic Book"/>
              </a:rPr>
              <a:t>is</a:t>
            </a:r>
            <a:r>
              <a:rPr lang="de-DE" sz="2000" kern="1000" spc="40" dirty="0">
                <a:latin typeface="+mj-lt"/>
                <a:cs typeface="Franklin Gothic Book"/>
              </a:rPr>
              <a:t> </a:t>
            </a:r>
            <a:r>
              <a:rPr lang="de-DE" sz="2000" kern="1000" spc="40" dirty="0" err="1">
                <a:latin typeface="+mj-lt"/>
                <a:cs typeface="Franklin Gothic Book"/>
              </a:rPr>
              <a:t>running</a:t>
            </a:r>
            <a:r>
              <a:rPr lang="de-DE" sz="2000" kern="1000" spc="40" dirty="0">
                <a:latin typeface="+mj-lt"/>
                <a:cs typeface="Franklin Gothic Book"/>
              </a:rPr>
              <a:t> </a:t>
            </a:r>
            <a:r>
              <a:rPr lang="de-DE" sz="2000" b="1" kern="1000" spc="40" dirty="0" err="1">
                <a:latin typeface="+mj-lt"/>
                <a:cs typeface="Franklin Gothic Book"/>
              </a:rPr>
              <a:t>Switzerland‘s</a:t>
            </a:r>
            <a:r>
              <a:rPr lang="de-DE" sz="2000" b="1" kern="1000" spc="40" dirty="0">
                <a:latin typeface="+mj-lt"/>
                <a:cs typeface="Franklin Gothic Book"/>
              </a:rPr>
              <a:t> large </a:t>
            </a:r>
            <a:r>
              <a:rPr lang="de-DE" sz="2000" b="1" kern="1000" spc="40" dirty="0" err="1">
                <a:latin typeface="+mj-lt"/>
                <a:cs typeface="Franklin Gothic Book"/>
              </a:rPr>
              <a:t>research</a:t>
            </a:r>
            <a:r>
              <a:rPr lang="de-DE" sz="2000" b="1" kern="1000" spc="40" dirty="0">
                <a:latin typeface="+mj-lt"/>
                <a:cs typeface="Franklin Gothic Book"/>
              </a:rPr>
              <a:t> </a:t>
            </a:r>
            <a:r>
              <a:rPr lang="de-DE" sz="2000" b="1" kern="1000" spc="40" dirty="0" err="1">
                <a:latin typeface="+mj-lt"/>
                <a:cs typeface="Franklin Gothic Book"/>
              </a:rPr>
              <a:t>facilities</a:t>
            </a:r>
            <a:r>
              <a:rPr lang="de-DE" sz="2000" kern="1000" spc="40" dirty="0">
                <a:latin typeface="+mj-lt"/>
                <a:cs typeface="Franklin Gothic Book"/>
              </a:rPr>
              <a:t> (</a:t>
            </a:r>
            <a:r>
              <a:rPr lang="de-DE" sz="2000" kern="1000" spc="40" dirty="0" err="1">
                <a:latin typeface="+mj-lt"/>
                <a:cs typeface="Franklin Gothic Book"/>
              </a:rPr>
              <a:t>neutrons</a:t>
            </a:r>
            <a:r>
              <a:rPr lang="de-DE" sz="2000" kern="1000" spc="40" dirty="0">
                <a:latin typeface="+mj-lt"/>
                <a:cs typeface="Franklin Gothic Book"/>
              </a:rPr>
              <a:t>, </a:t>
            </a:r>
            <a:r>
              <a:rPr lang="de-DE" sz="2000" kern="1000" spc="40" dirty="0" err="1">
                <a:latin typeface="+mj-lt"/>
                <a:cs typeface="Franklin Gothic Book"/>
              </a:rPr>
              <a:t>protons</a:t>
            </a:r>
            <a:r>
              <a:rPr lang="de-DE" sz="2000" kern="1000" spc="40" dirty="0">
                <a:latin typeface="+mj-lt"/>
                <a:cs typeface="Franklin Gothic Book"/>
              </a:rPr>
              <a:t>, </a:t>
            </a:r>
            <a:r>
              <a:rPr lang="de-DE" sz="2000" kern="1000" spc="40" dirty="0" err="1">
                <a:latin typeface="+mj-lt"/>
                <a:cs typeface="Franklin Gothic Book"/>
              </a:rPr>
              <a:t>muons</a:t>
            </a:r>
            <a:r>
              <a:rPr lang="de-DE" sz="2000" kern="1000" spc="40" dirty="0">
                <a:latin typeface="+mj-lt"/>
                <a:cs typeface="Franklin Gothic Book"/>
              </a:rPr>
              <a:t>, </a:t>
            </a:r>
            <a:r>
              <a:rPr lang="de-DE" sz="2000" b="1" kern="1000" spc="40" dirty="0">
                <a:latin typeface="+mj-lt"/>
                <a:cs typeface="Franklin Gothic Book"/>
              </a:rPr>
              <a:t>X-Rays</a:t>
            </a:r>
            <a:r>
              <a:rPr lang="de-DE" sz="2000" kern="1000" spc="40" dirty="0">
                <a:latin typeface="+mj-lt"/>
                <a:cs typeface="Franklin Gothic Book"/>
              </a:rPr>
              <a:t>):</a:t>
            </a:r>
          </a:p>
          <a:p>
            <a:pPr marL="355031">
              <a:lnSpc>
                <a:spcPct val="110000"/>
              </a:lnSpc>
              <a:spcBef>
                <a:spcPts val="0"/>
              </a:spcBef>
              <a:spcAft>
                <a:spcPts val="0"/>
              </a:spcAft>
            </a:pPr>
            <a:r>
              <a:rPr lang="de-DE" sz="2000" kern="1000" spc="40" dirty="0">
                <a:latin typeface="+mj-lt"/>
                <a:cs typeface="Franklin Gothic Book"/>
                <a:sym typeface="Symbol"/>
              </a:rPr>
              <a:t></a:t>
            </a:r>
            <a:r>
              <a:rPr lang="de-DE" sz="2000" kern="1000" spc="40" dirty="0">
                <a:latin typeface="+mj-lt"/>
                <a:cs typeface="Franklin Gothic Book"/>
              </a:rPr>
              <a:t> Synchrotron </a:t>
            </a:r>
            <a:r>
              <a:rPr lang="de-DE" sz="2000" b="1" kern="1000" spc="40" dirty="0">
                <a:latin typeface="+mj-lt"/>
                <a:cs typeface="Franklin Gothic Book"/>
                <a:sym typeface="Wingdings" pitchFamily="2" charset="2"/>
              </a:rPr>
              <a:t>Swiss Light Source (SLS)</a:t>
            </a:r>
          </a:p>
          <a:p>
            <a:pPr marL="355031">
              <a:lnSpc>
                <a:spcPct val="110000"/>
              </a:lnSpc>
              <a:spcBef>
                <a:spcPts val="0"/>
              </a:spcBef>
              <a:spcAft>
                <a:spcPts val="799"/>
              </a:spcAft>
              <a:buFont typeface="Symbol"/>
              <a:buChar char="®"/>
            </a:pPr>
            <a:r>
              <a:rPr lang="de-DE" sz="2000" kern="1000" spc="40" dirty="0">
                <a:latin typeface="+mj-lt"/>
                <a:cs typeface="Franklin Gothic Book"/>
                <a:sym typeface="Wingdings" pitchFamily="2" charset="2"/>
              </a:rPr>
              <a:t> Free-</a:t>
            </a:r>
            <a:r>
              <a:rPr lang="de-DE" sz="2000" kern="1000" spc="40" dirty="0" err="1">
                <a:latin typeface="+mj-lt"/>
                <a:cs typeface="Franklin Gothic Book"/>
                <a:sym typeface="Wingdings" pitchFamily="2" charset="2"/>
              </a:rPr>
              <a:t>Electron</a:t>
            </a:r>
            <a:r>
              <a:rPr lang="de-DE" sz="2000" kern="1000" spc="40" dirty="0">
                <a:latin typeface="+mj-lt"/>
                <a:cs typeface="Franklin Gothic Book"/>
                <a:sym typeface="Wingdings" pitchFamily="2" charset="2"/>
              </a:rPr>
              <a:t> Laser</a:t>
            </a:r>
            <a:r>
              <a:rPr lang="de-DE" sz="2000" b="1" kern="1000" spc="40" dirty="0">
                <a:latin typeface="+mj-lt"/>
                <a:cs typeface="Franklin Gothic Book"/>
                <a:sym typeface="Wingdings" pitchFamily="2" charset="2"/>
              </a:rPr>
              <a:t> </a:t>
            </a:r>
            <a:r>
              <a:rPr lang="de-DE" sz="2000" b="1" kern="1000" spc="40" dirty="0" err="1">
                <a:latin typeface="+mj-lt"/>
                <a:cs typeface="Franklin Gothic Book"/>
                <a:sym typeface="Wingdings" pitchFamily="2" charset="2"/>
              </a:rPr>
              <a:t>SwissFEL</a:t>
            </a:r>
            <a:endParaRPr lang="de-DE" sz="2000" b="1" kern="1000" spc="40" dirty="0">
              <a:latin typeface="+mj-lt"/>
              <a:cs typeface="Franklin Gothic Book"/>
              <a:sym typeface="Wingdings" pitchFamily="2" charset="2"/>
            </a:endParaRPr>
          </a:p>
          <a:p>
            <a:pPr marL="306426" indent="-228234">
              <a:lnSpc>
                <a:spcPct val="110000"/>
              </a:lnSpc>
              <a:spcBef>
                <a:spcPts val="0"/>
              </a:spcBef>
              <a:buFont typeface="Arial" pitchFamily="34" charset="0"/>
              <a:buChar char="•"/>
            </a:pPr>
            <a:endParaRPr lang="de-DE" sz="2000" kern="1000" spc="40" dirty="0">
              <a:latin typeface="+mj-lt"/>
              <a:cs typeface="Franklin Gothic Book"/>
            </a:endParaRPr>
          </a:p>
          <a:p>
            <a:pPr marL="421092" indent="-342900">
              <a:lnSpc>
                <a:spcPct val="110000"/>
              </a:lnSpc>
              <a:spcBef>
                <a:spcPts val="0"/>
              </a:spcBef>
              <a:buFont typeface="Arial" panose="020B0604020202020204" pitchFamily="34" charset="0"/>
              <a:buChar char="•"/>
            </a:pPr>
            <a:r>
              <a:rPr lang="de-DE" sz="2000" kern="1000" spc="40" dirty="0" err="1">
                <a:latin typeface="+mj-lt"/>
                <a:cs typeface="Franklin Gothic Book"/>
              </a:rPr>
              <a:t>We</a:t>
            </a:r>
            <a:r>
              <a:rPr lang="de-DE" sz="2000" kern="1000" spc="40" dirty="0">
                <a:latin typeface="+mj-lt"/>
                <a:cs typeface="Franklin Gothic Book"/>
              </a:rPr>
              <a:t> </a:t>
            </a:r>
            <a:r>
              <a:rPr lang="de-DE" sz="2000" b="1" kern="1000" spc="40" dirty="0" err="1">
                <a:latin typeface="+mj-lt"/>
                <a:cs typeface="Franklin Gothic Book"/>
              </a:rPr>
              <a:t>develop</a:t>
            </a:r>
            <a:r>
              <a:rPr lang="de-DE" sz="2000" b="1" kern="1000" spc="40" dirty="0">
                <a:latin typeface="+mj-lt"/>
                <a:cs typeface="Franklin Gothic Book"/>
              </a:rPr>
              <a:t> </a:t>
            </a:r>
            <a:r>
              <a:rPr lang="de-DE" sz="2000" b="1" kern="1000" spc="40" dirty="0" err="1">
                <a:latin typeface="+mj-lt"/>
                <a:cs typeface="Franklin Gothic Book"/>
              </a:rPr>
              <a:t>detectors</a:t>
            </a:r>
            <a:r>
              <a:rPr lang="de-DE" sz="2000" b="1" kern="1000" spc="40" dirty="0">
                <a:latin typeface="+mj-lt"/>
                <a:cs typeface="Franklin Gothic Book"/>
              </a:rPr>
              <a:t> </a:t>
            </a:r>
            <a:r>
              <a:rPr lang="de-DE" sz="2000" kern="1000" spc="40" dirty="0" err="1">
                <a:latin typeface="+mj-lt"/>
                <a:cs typeface="Franklin Gothic Book"/>
              </a:rPr>
              <a:t>for</a:t>
            </a:r>
            <a:r>
              <a:rPr lang="de-DE" sz="2000" kern="1000" spc="40" dirty="0">
                <a:latin typeface="+mj-lt"/>
                <a:cs typeface="Franklin Gothic Book"/>
              </a:rPr>
              <a:t> </a:t>
            </a:r>
            <a:r>
              <a:rPr lang="de-DE" sz="2000" kern="1000" spc="40" dirty="0" err="1">
                <a:latin typeface="+mj-lt"/>
                <a:cs typeface="Franklin Gothic Book"/>
              </a:rPr>
              <a:t>the</a:t>
            </a:r>
            <a:r>
              <a:rPr lang="de-DE" sz="2000" kern="1000" spc="40" dirty="0">
                <a:latin typeface="+mj-lt"/>
                <a:cs typeface="Franklin Gothic Book"/>
              </a:rPr>
              <a:t> </a:t>
            </a:r>
            <a:r>
              <a:rPr lang="de-DE" sz="2000" kern="1000" spc="40" dirty="0" err="1">
                <a:latin typeface="+mj-lt"/>
                <a:cs typeface="Franklin Gothic Book"/>
              </a:rPr>
              <a:t>needs</a:t>
            </a:r>
            <a:r>
              <a:rPr lang="de-DE" sz="2000" kern="1000" spc="40" dirty="0">
                <a:latin typeface="+mj-lt"/>
                <a:cs typeface="Franklin Gothic Book"/>
              </a:rPr>
              <a:t> </a:t>
            </a:r>
            <a:r>
              <a:rPr lang="de-DE" sz="2000" kern="1000" spc="40" dirty="0" err="1">
                <a:latin typeface="+mj-lt"/>
                <a:cs typeface="Franklin Gothic Book"/>
              </a:rPr>
              <a:t>of</a:t>
            </a:r>
            <a:r>
              <a:rPr lang="de-DE" sz="2000" kern="1000" spc="40" dirty="0">
                <a:latin typeface="+mj-lt"/>
                <a:cs typeface="Franklin Gothic Book"/>
              </a:rPr>
              <a:t> </a:t>
            </a:r>
            <a:r>
              <a:rPr lang="de-DE" sz="2000" kern="1000" spc="40" dirty="0" err="1">
                <a:latin typeface="+mj-lt"/>
                <a:cs typeface="Franklin Gothic Book"/>
              </a:rPr>
              <a:t>the</a:t>
            </a:r>
            <a:r>
              <a:rPr lang="de-DE" sz="2000" kern="1000" spc="40" dirty="0">
                <a:latin typeface="+mj-lt"/>
                <a:cs typeface="Franklin Gothic Book"/>
              </a:rPr>
              <a:t> </a:t>
            </a:r>
            <a:r>
              <a:rPr lang="de-DE" sz="2000" b="1" kern="1000" spc="40" dirty="0">
                <a:latin typeface="+mj-lt"/>
                <a:cs typeface="Franklin Gothic Book"/>
              </a:rPr>
              <a:t>SLS and </a:t>
            </a:r>
            <a:r>
              <a:rPr lang="de-DE" sz="2000" b="1" kern="1000" spc="40" dirty="0" err="1">
                <a:latin typeface="+mj-lt"/>
                <a:cs typeface="Franklin Gothic Book"/>
              </a:rPr>
              <a:t>SwissFEL</a:t>
            </a:r>
            <a:endParaRPr lang="de-DE" sz="2000" b="1" kern="1000" spc="40" dirty="0">
              <a:latin typeface="+mj-lt"/>
              <a:cs typeface="Franklin Gothic Book"/>
            </a:endParaRPr>
          </a:p>
          <a:p>
            <a:pPr marL="306426" indent="-228234">
              <a:lnSpc>
                <a:spcPct val="110000"/>
              </a:lnSpc>
              <a:spcBef>
                <a:spcPts val="0"/>
              </a:spcBef>
              <a:buFont typeface="Arial" pitchFamily="34" charset="0"/>
              <a:buChar char="•"/>
            </a:pPr>
            <a:endParaRPr lang="de-DE" sz="2000" u="sng" kern="1000" spc="40" dirty="0">
              <a:latin typeface="+mj-lt"/>
              <a:cs typeface="Franklin Gothic Book"/>
            </a:endParaRPr>
          </a:p>
          <a:p>
            <a:pPr marL="421092" indent="-342900">
              <a:lnSpc>
                <a:spcPct val="110000"/>
              </a:lnSpc>
              <a:spcBef>
                <a:spcPts val="0"/>
              </a:spcBef>
              <a:buFont typeface="Arial" panose="020B0604020202020204" pitchFamily="34" charset="0"/>
              <a:buChar char="•"/>
            </a:pPr>
            <a:r>
              <a:rPr lang="de-DE" sz="2000" u="sng" kern="1000" spc="40" dirty="0" err="1">
                <a:latin typeface="+mj-lt"/>
                <a:cs typeface="Franklin Gothic Book"/>
              </a:rPr>
              <a:t>Past</a:t>
            </a:r>
            <a:r>
              <a:rPr lang="de-DE" sz="2000" u="sng" kern="1000" spc="40" dirty="0">
                <a:latin typeface="+mj-lt"/>
                <a:cs typeface="Franklin Gothic Book"/>
              </a:rPr>
              <a:t> </a:t>
            </a:r>
            <a:r>
              <a:rPr lang="de-DE" sz="2000" u="sng" kern="1000" spc="40" dirty="0" err="1">
                <a:latin typeface="+mj-lt"/>
                <a:cs typeface="Franklin Gothic Book"/>
              </a:rPr>
              <a:t>detector</a:t>
            </a:r>
            <a:r>
              <a:rPr lang="de-DE" sz="2000" u="sng" kern="1000" spc="40" dirty="0">
                <a:latin typeface="+mj-lt"/>
                <a:cs typeface="Franklin Gothic Book"/>
              </a:rPr>
              <a:t> </a:t>
            </a:r>
            <a:r>
              <a:rPr lang="de-DE" sz="2000" u="sng" kern="1000" spc="40" dirty="0" err="1">
                <a:latin typeface="+mj-lt"/>
                <a:cs typeface="Franklin Gothic Book"/>
              </a:rPr>
              <a:t>developments</a:t>
            </a:r>
            <a:r>
              <a:rPr lang="de-DE" sz="2000" u="sng" kern="1000" spc="40" dirty="0">
                <a:latin typeface="+mj-lt"/>
                <a:cs typeface="Franklin Gothic Book"/>
              </a:rPr>
              <a:t>: </a:t>
            </a:r>
          </a:p>
          <a:p>
            <a:pPr marL="78192">
              <a:lnSpc>
                <a:spcPct val="110000"/>
              </a:lnSpc>
              <a:spcBef>
                <a:spcPts val="0"/>
              </a:spcBef>
            </a:pPr>
            <a:r>
              <a:rPr lang="de-DE" sz="2000" b="1" kern="1000" spc="40" dirty="0">
                <a:latin typeface="+mj-lt"/>
                <a:cs typeface="Franklin Gothic Book"/>
              </a:rPr>
              <a:t>     PILATUS</a:t>
            </a:r>
            <a:r>
              <a:rPr lang="de-DE" sz="2000" kern="1000" spc="40" dirty="0">
                <a:latin typeface="+mj-lt"/>
                <a:cs typeface="Franklin Gothic Book"/>
              </a:rPr>
              <a:t> / </a:t>
            </a:r>
            <a:r>
              <a:rPr lang="de-DE" sz="2000" b="1" kern="1000" spc="40" dirty="0">
                <a:latin typeface="+mj-lt"/>
                <a:cs typeface="Franklin Gothic Book"/>
              </a:rPr>
              <a:t>MYTHEN </a:t>
            </a:r>
            <a:r>
              <a:rPr lang="de-DE" sz="2000" kern="1000" spc="40" dirty="0">
                <a:latin typeface="+mj-lt"/>
                <a:cs typeface="Franklin Gothic Book"/>
                <a:sym typeface="Wingdings" pitchFamily="2" charset="2"/>
              </a:rPr>
              <a:t>(</a:t>
            </a:r>
            <a:r>
              <a:rPr lang="de-DE" sz="2000" kern="1000" spc="40" dirty="0" err="1">
                <a:latin typeface="+mj-lt"/>
                <a:cs typeface="Franklin Gothic Book"/>
                <a:sym typeface="Wingdings" pitchFamily="2" charset="2"/>
              </a:rPr>
              <a:t>Commercialized</a:t>
            </a:r>
            <a:r>
              <a:rPr lang="de-DE" sz="2000" kern="1000" spc="40" dirty="0">
                <a:latin typeface="+mj-lt"/>
                <a:cs typeface="Franklin Gothic Book"/>
                <a:sym typeface="Wingdings" pitchFamily="2" charset="2"/>
              </a:rPr>
              <a:t> </a:t>
            </a:r>
            <a:r>
              <a:rPr lang="de-DE" sz="2000" kern="1000" spc="40" dirty="0" err="1">
                <a:latin typeface="+mj-lt"/>
                <a:cs typeface="Franklin Gothic Book"/>
                <a:sym typeface="Wingdings" pitchFamily="2" charset="2"/>
              </a:rPr>
              <a:t>by</a:t>
            </a:r>
            <a:r>
              <a:rPr lang="de-DE" sz="2000" kern="1000" spc="40" dirty="0">
                <a:latin typeface="+mj-lt"/>
                <a:cs typeface="Franklin Gothic Book"/>
                <a:sym typeface="Wingdings" pitchFamily="2" charset="2"/>
              </a:rPr>
              <a:t> </a:t>
            </a:r>
            <a:r>
              <a:rPr lang="de-DE" sz="2000" b="1" kern="1000" spc="40" dirty="0">
                <a:latin typeface="+mj-lt"/>
                <a:cs typeface="Franklin Gothic Book"/>
                <a:sym typeface="Wingdings" pitchFamily="2" charset="2"/>
              </a:rPr>
              <a:t>DECTRIS</a:t>
            </a:r>
            <a:r>
              <a:rPr lang="de-DE" sz="2000" kern="1000" spc="40" dirty="0">
                <a:latin typeface="+mj-lt"/>
                <a:cs typeface="Franklin Gothic Book"/>
                <a:sym typeface="Wingdings" pitchFamily="2" charset="2"/>
              </a:rPr>
              <a:t>)</a:t>
            </a:r>
            <a:endParaRPr lang="de-DE" sz="2000" b="1" kern="1000" spc="40" dirty="0">
              <a:latin typeface="+mj-lt"/>
              <a:cs typeface="Franklin Gothic Book"/>
            </a:endParaRPr>
          </a:p>
        </p:txBody>
      </p:sp>
      <p:grpSp>
        <p:nvGrpSpPr>
          <p:cNvPr id="2" name="Gruppieren 54"/>
          <p:cNvGrpSpPr>
            <a:grpSpLocks noChangeAspect="1"/>
          </p:cNvGrpSpPr>
          <p:nvPr/>
        </p:nvGrpSpPr>
        <p:grpSpPr>
          <a:xfrm>
            <a:off x="7680960" y="914400"/>
            <a:ext cx="3942823" cy="5577840"/>
            <a:chOff x="5486401" y="-628650"/>
            <a:chExt cx="3566160" cy="5032507"/>
          </a:xfrm>
        </p:grpSpPr>
        <p:pic>
          <p:nvPicPr>
            <p:cNvPr id="49" name="Grafik 48" descr="PSI_GoogleMaps.png"/>
            <p:cNvPicPr>
              <a:picLocks noChangeAspect="1"/>
            </p:cNvPicPr>
            <p:nvPr/>
          </p:nvPicPr>
          <p:blipFill>
            <a:blip r:embed="rId2"/>
            <a:stretch>
              <a:fillRect/>
            </a:stretch>
          </p:blipFill>
          <p:spPr>
            <a:xfrm>
              <a:off x="5486401" y="-628650"/>
              <a:ext cx="3566160" cy="5032507"/>
            </a:xfrm>
            <a:prstGeom prst="rect">
              <a:avLst/>
            </a:prstGeom>
          </p:spPr>
        </p:pic>
        <p:sp>
          <p:nvSpPr>
            <p:cNvPr id="50" name="Ellipse 49"/>
            <p:cNvSpPr/>
            <p:nvPr/>
          </p:nvSpPr>
          <p:spPr bwMode="auto">
            <a:xfrm>
              <a:off x="5718702" y="1969196"/>
              <a:ext cx="534924" cy="582383"/>
            </a:xfrm>
            <a:prstGeom prst="ellipse">
              <a:avLst/>
            </a:prstGeom>
            <a:solidFill>
              <a:schemeClr val="accent1">
                <a:alpha val="2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7249">
                <a:spcBef>
                  <a:spcPct val="0"/>
                </a:spcBef>
              </a:pPr>
              <a:endParaRPr lang="en-US" sz="3200" dirty="0">
                <a:latin typeface="Times" charset="0"/>
              </a:endParaRPr>
            </a:p>
          </p:txBody>
        </p:sp>
        <p:sp>
          <p:nvSpPr>
            <p:cNvPr id="51" name="Abgerundetes Rechteck 50"/>
            <p:cNvSpPr/>
            <p:nvPr/>
          </p:nvSpPr>
          <p:spPr bwMode="auto">
            <a:xfrm>
              <a:off x="7661598" y="1700879"/>
              <a:ext cx="891540" cy="2665209"/>
            </a:xfrm>
            <a:prstGeom prst="roundRect">
              <a:avLst/>
            </a:prstGeom>
            <a:solidFill>
              <a:srgbClr val="00B0F0">
                <a:alpha val="20000"/>
              </a:srgbClr>
            </a:solidFill>
            <a:ln w="190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7249">
                <a:spcBef>
                  <a:spcPct val="0"/>
                </a:spcBef>
              </a:pPr>
              <a:endParaRPr lang="en-US" sz="3200" dirty="0">
                <a:latin typeface="Times" charset="0"/>
              </a:endParaRPr>
            </a:p>
          </p:txBody>
        </p:sp>
        <p:sp>
          <p:nvSpPr>
            <p:cNvPr id="52" name="Textfeld 51"/>
            <p:cNvSpPr txBox="1"/>
            <p:nvPr/>
          </p:nvSpPr>
          <p:spPr>
            <a:xfrm>
              <a:off x="5772627" y="2551963"/>
              <a:ext cx="445770" cy="323546"/>
            </a:xfrm>
            <a:prstGeom prst="rect">
              <a:avLst/>
            </a:prstGeom>
            <a:noFill/>
          </p:spPr>
          <p:txBody>
            <a:bodyPr wrap="square" lIns="0" tIns="0" rIns="0" bIns="0" rtlCol="0">
              <a:noAutofit/>
            </a:bodyPr>
            <a:lstStyle/>
            <a:p>
              <a:pPr algn="ctr">
                <a:lnSpc>
                  <a:spcPct val="110000"/>
                </a:lnSpc>
                <a:spcBef>
                  <a:spcPts val="0"/>
                </a:spcBef>
              </a:pPr>
              <a:r>
                <a:rPr lang="de-DE" b="1" kern="1000" spc="40" dirty="0">
                  <a:solidFill>
                    <a:srgbClr val="FDCA00"/>
                  </a:solidFill>
                  <a:latin typeface="+mn-lt"/>
                  <a:cs typeface="Franklin Gothic Book"/>
                </a:rPr>
                <a:t>SLS</a:t>
              </a:r>
              <a:endParaRPr lang="en-US" b="1" kern="1000" spc="40" dirty="0" err="1">
                <a:solidFill>
                  <a:srgbClr val="FDCA00"/>
                </a:solidFill>
                <a:latin typeface="+mn-lt"/>
                <a:cs typeface="Franklin Gothic Book"/>
              </a:endParaRPr>
            </a:p>
          </p:txBody>
        </p:sp>
        <p:sp>
          <p:nvSpPr>
            <p:cNvPr id="53" name="Textfeld 52"/>
            <p:cNvSpPr txBox="1"/>
            <p:nvPr/>
          </p:nvSpPr>
          <p:spPr>
            <a:xfrm>
              <a:off x="7554160" y="1377333"/>
              <a:ext cx="1033808" cy="323546"/>
            </a:xfrm>
            <a:prstGeom prst="rect">
              <a:avLst/>
            </a:prstGeom>
            <a:noFill/>
          </p:spPr>
          <p:txBody>
            <a:bodyPr wrap="square" lIns="0" tIns="0" rIns="0" bIns="0" rtlCol="0">
              <a:noAutofit/>
            </a:bodyPr>
            <a:lstStyle/>
            <a:p>
              <a:pPr algn="ctr">
                <a:lnSpc>
                  <a:spcPct val="110000"/>
                </a:lnSpc>
                <a:spcBef>
                  <a:spcPts val="0"/>
                </a:spcBef>
              </a:pPr>
              <a:r>
                <a:rPr lang="de-DE" b="1" kern="1000" spc="40" dirty="0" err="1">
                  <a:solidFill>
                    <a:srgbClr val="00B0F0"/>
                  </a:solidFill>
                  <a:latin typeface="+mn-lt"/>
                  <a:cs typeface="Franklin Gothic Book"/>
                </a:rPr>
                <a:t>SwissFEL</a:t>
              </a:r>
              <a:endParaRPr lang="en-US" b="1" kern="1000" spc="40" dirty="0" err="1">
                <a:solidFill>
                  <a:srgbClr val="00B0F0"/>
                </a:solidFill>
                <a:latin typeface="+mn-lt"/>
                <a:cs typeface="Franklin Gothic Book"/>
              </a:endParaRPr>
            </a:p>
          </p:txBody>
        </p:sp>
      </p:grpSp>
      <p:sp>
        <p:nvSpPr>
          <p:cNvPr id="11" name="Titel 1"/>
          <p:cNvSpPr>
            <a:spLocks noGrp="1"/>
          </p:cNvSpPr>
          <p:nvPr>
            <p:ph type="title"/>
          </p:nvPr>
        </p:nvSpPr>
        <p:spPr>
          <a:xfrm>
            <a:off x="2468880" y="274320"/>
            <a:ext cx="6708025" cy="508500"/>
          </a:xfrm>
        </p:spPr>
        <p:txBody>
          <a:bodyPr/>
          <a:lstStyle/>
          <a:p>
            <a:pPr algn="ctr"/>
            <a:r>
              <a:rPr lang="de-DE" dirty="0"/>
              <a:t>The Paul Scherrer Institut (PSI)</a:t>
            </a:r>
            <a:endParaRPr lang="de-CH" dirty="0"/>
          </a:p>
        </p:txBody>
      </p:sp>
    </p:spTree>
    <p:extLst>
      <p:ext uri="{BB962C8B-B14F-4D97-AF65-F5344CB8AC3E}">
        <p14:creationId xmlns:p14="http://schemas.microsoft.com/office/powerpoint/2010/main" val="205046575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a:t>Single Photon </a:t>
            </a:r>
            <a:r>
              <a:rPr lang="de-CH" dirty="0" err="1"/>
              <a:t>Counting</a:t>
            </a:r>
            <a:r>
              <a:rPr lang="de-CH" dirty="0"/>
              <a:t> </a:t>
            </a:r>
            <a:r>
              <a:rPr lang="de-CH" dirty="0" err="1"/>
              <a:t>Detectors</a:t>
            </a:r>
            <a:r>
              <a:rPr lang="de-CH" dirty="0"/>
              <a:t> (</a:t>
            </a:r>
            <a:r>
              <a:rPr lang="de-CH" dirty="0" err="1"/>
              <a:t>since</a:t>
            </a:r>
            <a:r>
              <a:rPr lang="de-CH" dirty="0"/>
              <a:t> 1999)</a:t>
            </a:r>
          </a:p>
        </p:txBody>
      </p:sp>
      <p:graphicFrame>
        <p:nvGraphicFramePr>
          <p:cNvPr id="10" name="Tabelle 20">
            <a:extLst>
              <a:ext uri="{FF2B5EF4-FFF2-40B4-BE49-F238E27FC236}">
                <a16:creationId xmlns:a16="http://schemas.microsoft.com/office/drawing/2014/main" id="{2AE337F4-A626-A141-61E1-6650D19B6AD5}"/>
              </a:ext>
            </a:extLst>
          </p:cNvPr>
          <p:cNvGraphicFramePr>
            <a:graphicFrameLocks noGrp="1"/>
          </p:cNvGraphicFramePr>
          <p:nvPr>
            <p:extLst>
              <p:ext uri="{D42A27DB-BD31-4B8C-83A1-F6EECF244321}">
                <p14:modId xmlns:p14="http://schemas.microsoft.com/office/powerpoint/2010/main" val="3681178914"/>
              </p:ext>
            </p:extLst>
          </p:nvPr>
        </p:nvGraphicFramePr>
        <p:xfrm>
          <a:off x="12698" y="941535"/>
          <a:ext cx="12149139" cy="5907465"/>
        </p:xfrm>
        <a:graphic>
          <a:graphicData uri="http://schemas.openxmlformats.org/drawingml/2006/table">
            <a:tbl>
              <a:tblPr firstRow="1" bandRow="1">
                <a:tableStyleId>{5C22544A-7EE6-4342-B048-85BDC9FD1C3A}</a:tableStyleId>
              </a:tblPr>
              <a:tblGrid>
                <a:gridCol w="2552735">
                  <a:extLst>
                    <a:ext uri="{9D8B030D-6E8A-4147-A177-3AD203B41FA5}">
                      <a16:colId xmlns:a16="http://schemas.microsoft.com/office/drawing/2014/main" val="20000"/>
                    </a:ext>
                  </a:extLst>
                </a:gridCol>
                <a:gridCol w="2550699">
                  <a:extLst>
                    <a:ext uri="{9D8B030D-6E8A-4147-A177-3AD203B41FA5}">
                      <a16:colId xmlns:a16="http://schemas.microsoft.com/office/drawing/2014/main" val="20001"/>
                    </a:ext>
                  </a:extLst>
                </a:gridCol>
                <a:gridCol w="2460223">
                  <a:extLst>
                    <a:ext uri="{9D8B030D-6E8A-4147-A177-3AD203B41FA5}">
                      <a16:colId xmlns:a16="http://schemas.microsoft.com/office/drawing/2014/main" val="20002"/>
                    </a:ext>
                  </a:extLst>
                </a:gridCol>
                <a:gridCol w="2292741">
                  <a:extLst>
                    <a:ext uri="{9D8B030D-6E8A-4147-A177-3AD203B41FA5}">
                      <a16:colId xmlns:a16="http://schemas.microsoft.com/office/drawing/2014/main" val="20003"/>
                    </a:ext>
                  </a:extLst>
                </a:gridCol>
                <a:gridCol w="2292741">
                  <a:extLst>
                    <a:ext uri="{9D8B030D-6E8A-4147-A177-3AD203B41FA5}">
                      <a16:colId xmlns:a16="http://schemas.microsoft.com/office/drawing/2014/main" val="1412041966"/>
                    </a:ext>
                  </a:extLst>
                </a:gridCol>
              </a:tblGrid>
              <a:tr h="504422">
                <a:tc>
                  <a:txBody>
                    <a:bodyPr/>
                    <a:lstStyle/>
                    <a:p>
                      <a:pPr algn="ctr"/>
                      <a:endParaRPr lang="en-US" sz="1800" dirty="0">
                        <a:latin typeface="+mj-lt"/>
                      </a:endParaRPr>
                    </a:p>
                  </a:txBody>
                  <a:tcPr marT="90000" marB="90000" anchor="ctr">
                    <a:solidFill>
                      <a:srgbClr val="FDCA00"/>
                    </a:solidFill>
                  </a:tcPr>
                </a:tc>
                <a:tc>
                  <a:txBody>
                    <a:bodyPr/>
                    <a:lstStyle/>
                    <a:p>
                      <a:pPr algn="ctr"/>
                      <a:r>
                        <a:rPr lang="de-DE" sz="1800" dirty="0">
                          <a:latin typeface="+mj-lt"/>
                        </a:rPr>
                        <a:t>MYTHEN</a:t>
                      </a:r>
                      <a:endParaRPr lang="en-US" sz="1800" dirty="0">
                        <a:latin typeface="+mj-lt"/>
                      </a:endParaRPr>
                    </a:p>
                  </a:txBody>
                  <a:tcPr marT="90000" marB="90000" anchor="ctr">
                    <a:solidFill>
                      <a:srgbClr val="FDCA00"/>
                    </a:solidFill>
                  </a:tcPr>
                </a:tc>
                <a:tc>
                  <a:txBody>
                    <a:bodyPr/>
                    <a:lstStyle/>
                    <a:p>
                      <a:pPr algn="ctr"/>
                      <a:r>
                        <a:rPr lang="de-DE" sz="1800" dirty="0">
                          <a:latin typeface="+mj-lt"/>
                        </a:rPr>
                        <a:t>PILATUS</a:t>
                      </a:r>
                      <a:endParaRPr lang="en-US" sz="1800" dirty="0">
                        <a:latin typeface="+mj-lt"/>
                      </a:endParaRPr>
                    </a:p>
                  </a:txBody>
                  <a:tcPr marT="90000" marB="90000" anchor="ctr">
                    <a:solidFill>
                      <a:srgbClr val="FDCA00"/>
                    </a:solidFill>
                  </a:tcPr>
                </a:tc>
                <a:tc>
                  <a:txBody>
                    <a:bodyPr/>
                    <a:lstStyle/>
                    <a:p>
                      <a:pPr algn="ctr"/>
                      <a:r>
                        <a:rPr lang="de-DE" sz="1800" dirty="0">
                          <a:latin typeface="+mj-lt"/>
                        </a:rPr>
                        <a:t>EIGER</a:t>
                      </a:r>
                      <a:endParaRPr lang="en-US" sz="1800" dirty="0">
                        <a:latin typeface="+mj-lt"/>
                      </a:endParaRPr>
                    </a:p>
                  </a:txBody>
                  <a:tcPr marT="90000" marB="90000" anchor="ctr">
                    <a:solidFill>
                      <a:srgbClr val="FDCA00"/>
                    </a:solidFill>
                  </a:tcPr>
                </a:tc>
                <a:tc>
                  <a:txBody>
                    <a:bodyPr/>
                    <a:lstStyle/>
                    <a:p>
                      <a:pPr algn="ctr"/>
                      <a:r>
                        <a:rPr lang="en-US" sz="1800" dirty="0">
                          <a:latin typeface="+mj-lt"/>
                        </a:rPr>
                        <a:t>MATTERHORN</a:t>
                      </a:r>
                    </a:p>
                  </a:txBody>
                  <a:tcPr marT="90000" marB="90000" anchor="ctr">
                    <a:solidFill>
                      <a:srgbClr val="FDCA00"/>
                    </a:solidFill>
                  </a:tcPr>
                </a:tc>
                <a:extLst>
                  <a:ext uri="{0D108BD9-81ED-4DB2-BD59-A6C34878D82A}">
                    <a16:rowId xmlns:a16="http://schemas.microsoft.com/office/drawing/2014/main" val="10000"/>
                  </a:ext>
                </a:extLst>
              </a:tr>
              <a:tr h="1204886">
                <a:tc>
                  <a:txBody>
                    <a:bodyPr/>
                    <a:lstStyle/>
                    <a:p>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1"/>
                  </a:ext>
                </a:extLst>
              </a:tr>
              <a:tr h="317787">
                <a:tc>
                  <a:txBody>
                    <a:bodyPr/>
                    <a:lstStyle/>
                    <a:p>
                      <a:pPr algn="ctr"/>
                      <a:r>
                        <a:rPr lang="de-DE" sz="1600" b="1" dirty="0">
                          <a:latin typeface="+mj-lt"/>
                        </a:rPr>
                        <a:t>Technology</a:t>
                      </a:r>
                      <a:endParaRPr lang="en-US" sz="1600" b="1" dirty="0">
                        <a:latin typeface="+mj-lt"/>
                      </a:endParaRPr>
                    </a:p>
                  </a:txBody>
                  <a:tcPr anchor="ctr"/>
                </a:tc>
                <a:tc>
                  <a:txBody>
                    <a:bodyPr/>
                    <a:lstStyle/>
                    <a:p>
                      <a:pPr algn="ctr"/>
                      <a:r>
                        <a:rPr lang="de-DE" sz="1600" b="0" dirty="0">
                          <a:latin typeface="+mj-lt"/>
                        </a:rPr>
                        <a:t>UMC 110 </a:t>
                      </a:r>
                      <a:r>
                        <a:rPr lang="de-DE" sz="1600" b="0" dirty="0" err="1">
                          <a:latin typeface="+mj-lt"/>
                        </a:rPr>
                        <a:t>nm</a:t>
                      </a:r>
                      <a:endParaRPr lang="en-US" sz="1600" b="0" dirty="0">
                        <a:latin typeface="+mj-lt"/>
                      </a:endParaRPr>
                    </a:p>
                  </a:txBody>
                  <a:tcPr anchor="ctr"/>
                </a:tc>
                <a:tc>
                  <a:txBody>
                    <a:bodyPr/>
                    <a:lstStyle/>
                    <a:p>
                      <a:pPr algn="ctr"/>
                      <a:r>
                        <a:rPr lang="de-DE" sz="1600" b="0" dirty="0">
                          <a:latin typeface="+mj-lt"/>
                        </a:rPr>
                        <a:t>UMC 250 </a:t>
                      </a:r>
                      <a:r>
                        <a:rPr lang="de-DE" sz="1600" b="0" dirty="0" err="1">
                          <a:latin typeface="+mj-lt"/>
                        </a:rPr>
                        <a:t>nm</a:t>
                      </a:r>
                      <a:endParaRPr lang="en-US" sz="1600" b="0" dirty="0">
                        <a:latin typeface="+mj-lt"/>
                      </a:endParaRPr>
                    </a:p>
                  </a:txBody>
                  <a:tcPr anchor="ctr"/>
                </a:tc>
                <a:tc>
                  <a:txBody>
                    <a:bodyPr/>
                    <a:lstStyle/>
                    <a:p>
                      <a:pPr algn="ctr"/>
                      <a:r>
                        <a:rPr lang="de-DE" sz="1600" b="0" dirty="0">
                          <a:latin typeface="+mj-lt"/>
                        </a:rPr>
                        <a:t>UMC 250 </a:t>
                      </a:r>
                      <a:r>
                        <a:rPr lang="de-DE" sz="1600" b="0" dirty="0" err="1">
                          <a:latin typeface="+mj-lt"/>
                        </a:rPr>
                        <a:t>nm</a:t>
                      </a:r>
                      <a:endParaRPr lang="en-US" sz="1600" b="0"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Georgia"/>
                          <a:ea typeface="+mn-ea"/>
                        </a:rPr>
                        <a:t>UMC 110 </a:t>
                      </a:r>
                      <a:r>
                        <a:rPr kumimoji="0" lang="de-DE" sz="1600" b="0" i="0" u="none" strike="noStrike" kern="1200" cap="none" spc="0" normalizeH="0" baseline="0" noProof="0" dirty="0" err="1">
                          <a:ln>
                            <a:noFill/>
                          </a:ln>
                          <a:solidFill>
                            <a:srgbClr val="000000"/>
                          </a:solidFill>
                          <a:effectLst/>
                          <a:uLnTx/>
                          <a:uFillTx/>
                          <a:latin typeface="Georgia"/>
                          <a:ea typeface="+mn-ea"/>
                        </a:rPr>
                        <a:t>nm</a:t>
                      </a:r>
                      <a:endParaRPr kumimoji="0" lang="en-US" sz="1600" b="0" i="0" u="none" strike="noStrike" kern="1200" cap="none" spc="0" normalizeH="0" baseline="0" noProof="0" dirty="0">
                        <a:ln>
                          <a:noFill/>
                        </a:ln>
                        <a:solidFill>
                          <a:srgbClr val="000000"/>
                        </a:solidFill>
                        <a:effectLst/>
                        <a:uLnTx/>
                        <a:uFillTx/>
                        <a:latin typeface="Georgia"/>
                        <a:ea typeface="+mn-ea"/>
                      </a:endParaRPr>
                    </a:p>
                  </a:txBody>
                  <a:tcPr anchor="ctr"/>
                </a:tc>
                <a:extLst>
                  <a:ext uri="{0D108BD9-81ED-4DB2-BD59-A6C34878D82A}">
                    <a16:rowId xmlns:a16="http://schemas.microsoft.com/office/drawing/2014/main" val="10002"/>
                  </a:ext>
                </a:extLst>
              </a:tr>
              <a:tr h="317787">
                <a:tc>
                  <a:txBody>
                    <a:bodyPr/>
                    <a:lstStyle/>
                    <a:p>
                      <a:pPr algn="ctr"/>
                      <a:r>
                        <a:rPr lang="en-US" sz="1600" b="1" dirty="0">
                          <a:latin typeface="+mj-lt"/>
                        </a:rPr>
                        <a:t>Dimensionality</a:t>
                      </a:r>
                    </a:p>
                  </a:txBody>
                  <a:tcPr anchor="ctr"/>
                </a:tc>
                <a:tc>
                  <a:txBody>
                    <a:bodyPr/>
                    <a:lstStyle/>
                    <a:p>
                      <a:pPr algn="ctr"/>
                      <a:r>
                        <a:rPr lang="en-US" sz="1600" b="0" dirty="0">
                          <a:latin typeface="+mj-lt"/>
                        </a:rPr>
                        <a:t>1-D (Strip)</a:t>
                      </a:r>
                    </a:p>
                  </a:txBody>
                  <a:tcPr anchor="ctr"/>
                </a:tc>
                <a:tc>
                  <a:txBody>
                    <a:bodyPr/>
                    <a:lstStyle/>
                    <a:p>
                      <a:pPr algn="ctr"/>
                      <a:r>
                        <a:rPr lang="en-US" sz="1600" b="0" dirty="0">
                          <a:latin typeface="+mj-lt"/>
                        </a:rPr>
                        <a:t>2-D (Pixel)</a:t>
                      </a:r>
                    </a:p>
                  </a:txBody>
                  <a:tcPr anchor="ct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mj-lt"/>
                          <a:ea typeface="+mn-ea"/>
                          <a:cs typeface="+mn-cs"/>
                        </a:rPr>
                        <a:t>2-D (Pixel)</a:t>
                      </a:r>
                    </a:p>
                  </a:txBody>
                  <a:tcPr anchor="ct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eorgia"/>
                          <a:ea typeface="+mn-ea"/>
                        </a:rPr>
                        <a:t>2-D (Pixel)</a:t>
                      </a:r>
                    </a:p>
                  </a:txBody>
                  <a:tcPr anchor="ctr"/>
                </a:tc>
                <a:extLst>
                  <a:ext uri="{0D108BD9-81ED-4DB2-BD59-A6C34878D82A}">
                    <a16:rowId xmlns:a16="http://schemas.microsoft.com/office/drawing/2014/main" val="3460501361"/>
                  </a:ext>
                </a:extLst>
              </a:tr>
              <a:tr h="652192">
                <a:tc>
                  <a:txBody>
                    <a:bodyPr/>
                    <a:lstStyle/>
                    <a:p>
                      <a:pPr algn="ctr"/>
                      <a:r>
                        <a:rPr lang="de-DE" sz="1600" b="1" dirty="0">
                          <a:latin typeface="+mj-lt"/>
                        </a:rPr>
                        <a:t>Status</a:t>
                      </a:r>
                      <a:endParaRPr lang="en-US" sz="1600" b="1" dirty="0">
                        <a:latin typeface="+mj-lt"/>
                      </a:endParaRPr>
                    </a:p>
                  </a:txBody>
                  <a:tcPr anchor="ctr"/>
                </a:tc>
                <a:tc>
                  <a:txBody>
                    <a:bodyPr/>
                    <a:lstStyle/>
                    <a:p>
                      <a:pPr algn="ctr"/>
                      <a:r>
                        <a:rPr lang="de-DE" sz="1600" b="0" dirty="0">
                          <a:latin typeface="+mj-lt"/>
                        </a:rPr>
                        <a:t>Modules </a:t>
                      </a:r>
                      <a:r>
                        <a:rPr lang="de-DE" sz="1600" b="0" dirty="0" err="1">
                          <a:latin typeface="+mj-lt"/>
                        </a:rPr>
                        <a:t>available</a:t>
                      </a:r>
                      <a:endParaRPr lang="en-US" sz="1600" b="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Modules </a:t>
                      </a:r>
                      <a:r>
                        <a:rPr lang="de-DE" sz="1600" b="0" dirty="0" err="1">
                          <a:latin typeface="+mj-lt"/>
                        </a:rPr>
                        <a:t>available</a:t>
                      </a:r>
                      <a:endParaRPr lang="en-US" sz="1600" b="0" dirty="0">
                        <a:latin typeface="+mj-lt"/>
                      </a:endParaRPr>
                    </a:p>
                  </a:txBody>
                  <a:tcPr anchor="ctr"/>
                </a:tc>
                <a:tc>
                  <a:txBody>
                    <a:bodyPr/>
                    <a:lstStyle/>
                    <a:p>
                      <a:pPr algn="ctr"/>
                      <a:r>
                        <a:rPr lang="de-DE" sz="1600" b="0" dirty="0">
                          <a:latin typeface="+mj-lt"/>
                        </a:rPr>
                        <a:t>Modules </a:t>
                      </a:r>
                      <a:r>
                        <a:rPr lang="de-DE" sz="1600" b="0" dirty="0" err="1">
                          <a:latin typeface="+mj-lt"/>
                        </a:rPr>
                        <a:t>available</a:t>
                      </a:r>
                      <a:endParaRPr lang="en-US" sz="1600" b="0" baseline="30000" dirty="0">
                        <a:latin typeface="+mj-lt"/>
                      </a:endParaRPr>
                    </a:p>
                  </a:txBody>
                  <a:tcPr anchor="ct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Georgia"/>
                          <a:ea typeface="+mn-ea"/>
                        </a:rPr>
                        <a:t>Prototyping</a:t>
                      </a:r>
                      <a:endParaRPr kumimoji="0" lang="en-US" sz="1600" b="0" i="0" u="none" strike="noStrike" kern="1200" cap="none" spc="0" normalizeH="0" baseline="0" noProof="0" dirty="0">
                        <a:ln>
                          <a:noFill/>
                        </a:ln>
                        <a:solidFill>
                          <a:srgbClr val="000000"/>
                        </a:solidFill>
                        <a:effectLst/>
                        <a:uLnTx/>
                        <a:uFillTx/>
                        <a:latin typeface="Georgia"/>
                        <a:ea typeface="+mn-ea"/>
                      </a:endParaRPr>
                    </a:p>
                  </a:txBody>
                  <a:tcPr anchor="ctr"/>
                </a:tc>
                <a:extLst>
                  <a:ext uri="{0D108BD9-81ED-4DB2-BD59-A6C34878D82A}">
                    <a16:rowId xmlns:a16="http://schemas.microsoft.com/office/drawing/2014/main" val="10003"/>
                  </a:ext>
                </a:extLst>
              </a:tr>
              <a:tr h="402284">
                <a:tc>
                  <a:txBody>
                    <a:bodyPr/>
                    <a:lstStyle/>
                    <a:p>
                      <a:pPr algn="ctr"/>
                      <a:r>
                        <a:rPr lang="de-DE" sz="1600" b="1" dirty="0">
                          <a:latin typeface="+mj-lt"/>
                        </a:rPr>
                        <a:t>Strip/Pixel </a:t>
                      </a:r>
                      <a:r>
                        <a:rPr lang="de-DE" sz="1600" b="1" dirty="0" err="1">
                          <a:latin typeface="+mj-lt"/>
                        </a:rPr>
                        <a:t>size</a:t>
                      </a:r>
                      <a:endParaRPr lang="de-DE" sz="1600" b="1" dirty="0">
                        <a:latin typeface="+mj-lt"/>
                      </a:endParaRPr>
                    </a:p>
                  </a:txBody>
                  <a:tcPr anchor="ctr"/>
                </a:tc>
                <a:tc>
                  <a:txBody>
                    <a:bodyPr/>
                    <a:lstStyle/>
                    <a:p>
                      <a:pPr algn="ctr"/>
                      <a:r>
                        <a:rPr lang="de-DE" sz="1600" b="0" dirty="0">
                          <a:latin typeface="+mj-lt"/>
                        </a:rPr>
                        <a:t>50 µm</a:t>
                      </a:r>
                      <a:endParaRPr lang="en-US" sz="1600" b="0" dirty="0">
                        <a:latin typeface="+mj-lt"/>
                      </a:endParaRPr>
                    </a:p>
                  </a:txBody>
                  <a:tcPr anchor="ctr"/>
                </a:tc>
                <a:tc>
                  <a:txBody>
                    <a:bodyPr/>
                    <a:lstStyle/>
                    <a:p>
                      <a:pPr algn="ctr"/>
                      <a:r>
                        <a:rPr lang="de-DE" sz="1600" b="0" dirty="0">
                          <a:latin typeface="+mj-lt"/>
                        </a:rPr>
                        <a:t>172 x 172 µm</a:t>
                      </a:r>
                      <a:r>
                        <a:rPr lang="de-DE" sz="1600" b="0" baseline="30000" dirty="0">
                          <a:latin typeface="+mj-lt"/>
                        </a:rPr>
                        <a:t>2</a:t>
                      </a:r>
                      <a:endParaRPr lang="en-US" sz="1600" b="0" baseline="3000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75</a:t>
                      </a:r>
                      <a:r>
                        <a:rPr lang="de-DE" sz="1600" b="0" baseline="0" dirty="0">
                          <a:latin typeface="+mj-lt"/>
                        </a:rPr>
                        <a:t> x 75 </a:t>
                      </a:r>
                      <a:r>
                        <a:rPr lang="de-DE" sz="1600" b="0" dirty="0">
                          <a:latin typeface="+mj-lt"/>
                        </a:rPr>
                        <a:t>µm</a:t>
                      </a:r>
                      <a:r>
                        <a:rPr lang="de-DE" sz="1600" b="0" baseline="30000" dirty="0">
                          <a:latin typeface="+mj-lt"/>
                        </a:rPr>
                        <a:t>2</a:t>
                      </a:r>
                      <a:endParaRPr lang="en-US" sz="1600" b="0" baseline="30000" dirty="0">
                        <a:latin typeface="+mj-l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Georgia"/>
                          <a:ea typeface="+mn-ea"/>
                        </a:rPr>
                        <a:t>75 x 75 µm</a:t>
                      </a:r>
                      <a:r>
                        <a:rPr kumimoji="0" lang="de-DE" sz="1600" b="0" i="0" u="none" strike="noStrike" kern="1200" cap="none" spc="0" normalizeH="0" baseline="30000" noProof="0" dirty="0">
                          <a:ln>
                            <a:noFill/>
                          </a:ln>
                          <a:solidFill>
                            <a:srgbClr val="000000"/>
                          </a:solidFill>
                          <a:effectLst/>
                          <a:uLnTx/>
                          <a:uFillTx/>
                          <a:latin typeface="Georgia"/>
                          <a:ea typeface="+mn-ea"/>
                        </a:rPr>
                        <a:t>2</a:t>
                      </a:r>
                      <a:endParaRPr kumimoji="0" lang="en-US" sz="1600" b="0" i="0" u="none" strike="noStrike" kern="1200" cap="none" spc="0" normalizeH="0" baseline="30000" noProof="0" dirty="0">
                        <a:ln>
                          <a:noFill/>
                        </a:ln>
                        <a:solidFill>
                          <a:srgbClr val="000000"/>
                        </a:solidFill>
                        <a:effectLst/>
                        <a:uLnTx/>
                        <a:uFillTx/>
                        <a:latin typeface="Georgia"/>
                        <a:ea typeface="+mn-ea"/>
                      </a:endParaRPr>
                    </a:p>
                  </a:txBody>
                  <a:tcPr anchor="ctr"/>
                </a:tc>
                <a:extLst>
                  <a:ext uri="{0D108BD9-81ED-4DB2-BD59-A6C34878D82A}">
                    <a16:rowId xmlns:a16="http://schemas.microsoft.com/office/drawing/2014/main" val="10004"/>
                  </a:ext>
                </a:extLst>
              </a:tr>
              <a:tr h="377585">
                <a:tc>
                  <a:txBody>
                    <a:bodyPr/>
                    <a:lstStyle/>
                    <a:p>
                      <a:pPr algn="ctr"/>
                      <a:r>
                        <a:rPr lang="de-DE" sz="1600" b="1" dirty="0">
                          <a:latin typeface="+mj-lt"/>
                        </a:rPr>
                        <a:t>Maximum </a:t>
                      </a:r>
                      <a:r>
                        <a:rPr lang="de-DE" sz="1600" b="1" dirty="0" err="1">
                          <a:latin typeface="+mj-lt"/>
                        </a:rPr>
                        <a:t>system</a:t>
                      </a:r>
                      <a:r>
                        <a:rPr lang="de-DE" sz="1600" b="1" dirty="0">
                          <a:latin typeface="+mj-lt"/>
                        </a:rPr>
                        <a:t> </a:t>
                      </a:r>
                      <a:r>
                        <a:rPr lang="de-DE" sz="1600" b="1" dirty="0" err="1">
                          <a:latin typeface="+mj-lt"/>
                        </a:rPr>
                        <a:t>size</a:t>
                      </a:r>
                      <a:endParaRPr lang="en-US" sz="1600" b="1" dirty="0">
                        <a:latin typeface="+mj-lt"/>
                      </a:endParaRPr>
                    </a:p>
                  </a:txBody>
                  <a:tcPr anchor="ctr"/>
                </a:tc>
                <a:tc>
                  <a:txBody>
                    <a:bodyPr/>
                    <a:lstStyle/>
                    <a:p>
                      <a:pPr algn="ctr"/>
                      <a:r>
                        <a:rPr lang="de-DE" sz="1600" b="0" dirty="0">
                          <a:latin typeface="+mj-lt"/>
                        </a:rPr>
                        <a:t>120º (=48</a:t>
                      </a:r>
                      <a:r>
                        <a:rPr lang="de-DE" sz="1600" b="0" baseline="0" dirty="0">
                          <a:latin typeface="+mj-lt"/>
                        </a:rPr>
                        <a:t> </a:t>
                      </a:r>
                      <a:r>
                        <a:rPr lang="de-DE" sz="1600" b="0" baseline="0" dirty="0" err="1">
                          <a:latin typeface="+mj-lt"/>
                        </a:rPr>
                        <a:t>modules</a:t>
                      </a:r>
                      <a:r>
                        <a:rPr lang="de-DE" sz="1600" b="0" baseline="0" dirty="0">
                          <a:latin typeface="+mj-lt"/>
                        </a:rPr>
                        <a:t>)</a:t>
                      </a:r>
                      <a:endParaRPr lang="en-US" sz="1600" b="0" dirty="0">
                        <a:latin typeface="+mj-lt"/>
                      </a:endParaRPr>
                    </a:p>
                  </a:txBody>
                  <a:tcPr anchor="ctr"/>
                </a:tc>
                <a:tc>
                  <a:txBody>
                    <a:bodyPr/>
                    <a:lstStyle/>
                    <a:p>
                      <a:pPr algn="ctr"/>
                      <a:r>
                        <a:rPr lang="de-DE" sz="1600" b="0" dirty="0">
                          <a:latin typeface="+mj-lt"/>
                        </a:rPr>
                        <a:t>6M (=42</a:t>
                      </a:r>
                      <a:r>
                        <a:rPr lang="de-DE" sz="1600" b="0" baseline="0" dirty="0">
                          <a:latin typeface="+mj-lt"/>
                        </a:rPr>
                        <a:t> x 43 cm</a:t>
                      </a:r>
                      <a:r>
                        <a:rPr lang="de-DE" sz="1600" b="0" baseline="30000" dirty="0">
                          <a:latin typeface="+mj-lt"/>
                        </a:rPr>
                        <a:t>2</a:t>
                      </a:r>
                      <a:r>
                        <a:rPr lang="de-DE" sz="1600" b="0" baseline="0" dirty="0">
                          <a:latin typeface="+mj-lt"/>
                        </a:rPr>
                        <a:t>)</a:t>
                      </a:r>
                      <a:endParaRPr lang="en-US" sz="1600" b="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9M (=23</a:t>
                      </a:r>
                      <a:r>
                        <a:rPr lang="de-DE" sz="1600" b="0" baseline="0" dirty="0">
                          <a:latin typeface="+mj-lt"/>
                        </a:rPr>
                        <a:t> x 23 cm</a:t>
                      </a:r>
                      <a:r>
                        <a:rPr lang="de-DE" sz="1600" b="0" baseline="30000" dirty="0">
                          <a:latin typeface="+mj-lt"/>
                        </a:rPr>
                        <a:t>2</a:t>
                      </a:r>
                      <a:r>
                        <a:rPr lang="de-DE" sz="1600" b="0" baseline="0" dirty="0">
                          <a:latin typeface="+mj-lt"/>
                        </a:rPr>
                        <a:t>)</a:t>
                      </a:r>
                      <a:endParaRPr lang="en-US" sz="1600" b="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0" dirty="0">
                        <a:latin typeface="+mj-lt"/>
                      </a:endParaRPr>
                    </a:p>
                  </a:txBody>
                  <a:tcPr anchor="ctr"/>
                </a:tc>
                <a:extLst>
                  <a:ext uri="{0D108BD9-81ED-4DB2-BD59-A6C34878D82A}">
                    <a16:rowId xmlns:a16="http://schemas.microsoft.com/office/drawing/2014/main" val="10005"/>
                  </a:ext>
                </a:extLst>
              </a:tr>
              <a:tr h="377585">
                <a:tc>
                  <a:txBody>
                    <a:bodyPr/>
                    <a:lstStyle/>
                    <a:p>
                      <a:pPr algn="ctr"/>
                      <a:r>
                        <a:rPr lang="de-DE" sz="1600" b="1" dirty="0">
                          <a:latin typeface="+mj-lt"/>
                        </a:rPr>
                        <a:t>Minimum</a:t>
                      </a:r>
                      <a:r>
                        <a:rPr lang="de-DE" sz="1600" b="1" baseline="0" dirty="0">
                          <a:latin typeface="+mj-lt"/>
                        </a:rPr>
                        <a:t> </a:t>
                      </a:r>
                      <a:r>
                        <a:rPr lang="de-DE" sz="1600" b="1" baseline="0" dirty="0" err="1">
                          <a:latin typeface="+mj-lt"/>
                        </a:rPr>
                        <a:t>threshold</a:t>
                      </a:r>
                      <a:r>
                        <a:rPr lang="de-DE" sz="1600" b="1" baseline="0" dirty="0">
                          <a:latin typeface="+mj-lt"/>
                        </a:rPr>
                        <a:t> </a:t>
                      </a:r>
                    </a:p>
                  </a:txBody>
                  <a:tcPr anchor="ctr"/>
                </a:tc>
                <a:tc>
                  <a:txBody>
                    <a:bodyPr/>
                    <a:lstStyle/>
                    <a:p>
                      <a:pPr algn="ctr"/>
                      <a:r>
                        <a:rPr lang="de-DE" sz="1600" b="0" dirty="0">
                          <a:latin typeface="+mj-lt"/>
                        </a:rPr>
                        <a:t>&lt; 5 keV</a:t>
                      </a:r>
                      <a:endParaRPr lang="en-US" sz="1600" b="0" dirty="0">
                        <a:latin typeface="+mj-lt"/>
                      </a:endParaRPr>
                    </a:p>
                  </a:txBody>
                  <a:tcPr anchor="ctr"/>
                </a:tc>
                <a:tc>
                  <a:txBody>
                    <a:bodyPr/>
                    <a:lstStyle/>
                    <a:p>
                      <a:pPr algn="ctr"/>
                      <a:r>
                        <a:rPr lang="de-DE" sz="1600" b="0" dirty="0">
                          <a:latin typeface="+mj-lt"/>
                        </a:rPr>
                        <a:t>&lt; 2 keV</a:t>
                      </a:r>
                      <a:endParaRPr lang="en-US" sz="1600" b="0" dirty="0">
                        <a:latin typeface="+mj-lt"/>
                      </a:endParaRPr>
                    </a:p>
                  </a:txBody>
                  <a:tcPr anchor="ctr"/>
                </a:tc>
                <a:tc>
                  <a:txBody>
                    <a:bodyPr/>
                    <a:lstStyle/>
                    <a:p>
                      <a:pPr algn="ctr"/>
                      <a:r>
                        <a:rPr lang="de-DE" sz="1600" b="0" dirty="0">
                          <a:latin typeface="+mj-lt"/>
                        </a:rPr>
                        <a:t>&lt; 2.5 keV</a:t>
                      </a:r>
                      <a:endParaRPr lang="en-US" sz="1600" b="0" dirty="0">
                        <a:latin typeface="+mj-lt"/>
                      </a:endParaRPr>
                    </a:p>
                  </a:txBody>
                  <a:tcPr anchor="ctr"/>
                </a:tc>
                <a:tc>
                  <a:txBody>
                    <a:bodyPr/>
                    <a:lstStyle/>
                    <a:p>
                      <a:pPr algn="ctr"/>
                      <a:endParaRPr lang="en-US" sz="1600" b="1" dirty="0">
                        <a:latin typeface="+mj-lt"/>
                      </a:endParaRPr>
                    </a:p>
                  </a:txBody>
                  <a:tcPr anchor="ctr"/>
                </a:tc>
                <a:extLst>
                  <a:ext uri="{0D108BD9-81ED-4DB2-BD59-A6C34878D82A}">
                    <a16:rowId xmlns:a16="http://schemas.microsoft.com/office/drawing/2014/main" val="10006"/>
                  </a:ext>
                </a:extLst>
              </a:tr>
              <a:tr h="520015">
                <a:tc>
                  <a:txBody>
                    <a:bodyPr/>
                    <a:lstStyle/>
                    <a:p>
                      <a:pPr algn="ctr"/>
                      <a:r>
                        <a:rPr lang="de-DE" sz="1600" b="1" dirty="0">
                          <a:latin typeface="+mj-lt"/>
                        </a:rPr>
                        <a:t>Count rate </a:t>
                      </a:r>
                      <a:r>
                        <a:rPr lang="de-DE" sz="1600" b="1" dirty="0" err="1">
                          <a:latin typeface="+mj-lt"/>
                        </a:rPr>
                        <a:t>capability</a:t>
                      </a:r>
                      <a:r>
                        <a:rPr lang="de-DE" sz="1600" b="1" dirty="0">
                          <a:latin typeface="+mj-lt"/>
                        </a:rPr>
                        <a:t> </a:t>
                      </a:r>
                    </a:p>
                  </a:txBody>
                  <a:tcPr anchor="ctr"/>
                </a:tc>
                <a:tc>
                  <a:txBody>
                    <a:bodyPr/>
                    <a:lstStyle/>
                    <a:p>
                      <a:pPr algn="ctr"/>
                      <a:r>
                        <a:rPr lang="de-DE" sz="1600" b="0" dirty="0">
                          <a:latin typeface="+mj-lt"/>
                        </a:rPr>
                        <a:t>0.6 MHz/Strip</a:t>
                      </a:r>
                      <a:r>
                        <a:rPr lang="de-DE" sz="1600" b="0" baseline="0" dirty="0">
                          <a:latin typeface="+mj-lt"/>
                        </a:rPr>
                        <a:t> </a:t>
                      </a:r>
                    </a:p>
                    <a:p>
                      <a:pPr algn="ctr"/>
                      <a:r>
                        <a:rPr lang="de-DE" sz="1200" b="0" baseline="0" dirty="0">
                          <a:latin typeface="+mj-lt"/>
                        </a:rPr>
                        <a:t>(10% </a:t>
                      </a:r>
                      <a:r>
                        <a:rPr lang="de-DE" sz="1200" b="0" baseline="0" dirty="0" err="1">
                          <a:latin typeface="+mj-lt"/>
                        </a:rPr>
                        <a:t>deviation</a:t>
                      </a:r>
                      <a:r>
                        <a:rPr lang="de-DE" sz="1200" b="0" baseline="0" dirty="0">
                          <a:latin typeface="+mj-lt"/>
                        </a:rPr>
                        <a:t>, Standard)</a:t>
                      </a:r>
                      <a:endParaRPr lang="en-US" sz="1200" b="0" dirty="0">
                        <a:latin typeface="+mj-lt"/>
                      </a:endParaRPr>
                    </a:p>
                  </a:txBody>
                  <a:tcPr anchor="ctr"/>
                </a:tc>
                <a:tc>
                  <a:txBody>
                    <a:bodyPr/>
                    <a:lstStyle/>
                    <a:p>
                      <a:pPr algn="ctr"/>
                      <a:r>
                        <a:rPr lang="de-DE" sz="1600" b="0" dirty="0">
                          <a:latin typeface="+mj-lt"/>
                        </a:rPr>
                        <a:t>0.5-1.0 MHz/Pixel</a:t>
                      </a:r>
                    </a:p>
                    <a:p>
                      <a:pPr marL="0" marR="0" indent="0" algn="ctr" defTabSz="457200" rtl="0" eaLnBrk="1" fontAlgn="auto" latinLnBrk="0" hangingPunct="1">
                        <a:lnSpc>
                          <a:spcPct val="100000"/>
                        </a:lnSpc>
                        <a:spcBef>
                          <a:spcPts val="0"/>
                        </a:spcBef>
                        <a:spcAft>
                          <a:spcPts val="0"/>
                        </a:spcAft>
                        <a:buClrTx/>
                        <a:buSzTx/>
                        <a:buFontTx/>
                        <a:buNone/>
                        <a:tabLst/>
                        <a:defRPr/>
                      </a:pPr>
                      <a:r>
                        <a:rPr lang="de-DE" sz="1200" b="0" baseline="0" dirty="0">
                          <a:latin typeface="+mj-lt"/>
                        </a:rPr>
                        <a:t>(10% </a:t>
                      </a:r>
                      <a:r>
                        <a:rPr lang="de-DE" sz="1200" b="0" baseline="0" dirty="0" err="1">
                          <a:latin typeface="+mj-lt"/>
                        </a:rPr>
                        <a:t>deviation</a:t>
                      </a:r>
                      <a:r>
                        <a:rPr lang="de-DE" sz="1200" b="0" baseline="0" dirty="0">
                          <a:latin typeface="+mj-lt"/>
                        </a:rPr>
                        <a:t>)</a:t>
                      </a:r>
                      <a:endParaRPr lang="en-US" sz="1200" b="0" dirty="0">
                        <a:latin typeface="+mj-lt"/>
                      </a:endParaRPr>
                    </a:p>
                  </a:txBody>
                  <a:tcPr anchor="ctr"/>
                </a:tc>
                <a:tc>
                  <a:txBody>
                    <a:bodyPr/>
                    <a:lstStyle/>
                    <a:p>
                      <a:pPr algn="ctr"/>
                      <a:r>
                        <a:rPr lang="de-DE" sz="1600" b="0" dirty="0">
                          <a:latin typeface="+mj-lt"/>
                        </a:rPr>
                        <a:t>0.2-0.7</a:t>
                      </a:r>
                      <a:r>
                        <a:rPr lang="de-DE" sz="1600" b="0" baseline="0" dirty="0">
                          <a:latin typeface="+mj-lt"/>
                        </a:rPr>
                        <a:t> MHz/Pixel</a:t>
                      </a:r>
                    </a:p>
                    <a:p>
                      <a:pPr marL="0" marR="0" indent="0" algn="ctr" defTabSz="457200" rtl="0" eaLnBrk="1" fontAlgn="auto" latinLnBrk="0" hangingPunct="1">
                        <a:lnSpc>
                          <a:spcPct val="100000"/>
                        </a:lnSpc>
                        <a:spcBef>
                          <a:spcPts val="0"/>
                        </a:spcBef>
                        <a:spcAft>
                          <a:spcPts val="0"/>
                        </a:spcAft>
                        <a:buClrTx/>
                        <a:buSzTx/>
                        <a:buFontTx/>
                        <a:buNone/>
                        <a:tabLst/>
                        <a:defRPr/>
                      </a:pPr>
                      <a:r>
                        <a:rPr lang="de-DE" sz="1200" b="0" baseline="0" dirty="0">
                          <a:latin typeface="+mj-lt"/>
                        </a:rPr>
                        <a:t>(10% </a:t>
                      </a:r>
                      <a:r>
                        <a:rPr lang="de-DE" sz="1200" b="0" baseline="0" dirty="0" err="1">
                          <a:latin typeface="+mj-lt"/>
                        </a:rPr>
                        <a:t>deviation</a:t>
                      </a:r>
                      <a:r>
                        <a:rPr lang="de-DE" sz="1200" b="0" baseline="0" dirty="0">
                          <a:latin typeface="+mj-lt"/>
                        </a:rPr>
                        <a:t>)</a:t>
                      </a:r>
                      <a:endParaRPr lang="en-US" sz="1200" b="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dirty="0">
                        <a:latin typeface="+mj-lt"/>
                      </a:endParaRPr>
                    </a:p>
                  </a:txBody>
                  <a:tcPr anchor="ctr"/>
                </a:tc>
                <a:extLst>
                  <a:ext uri="{0D108BD9-81ED-4DB2-BD59-A6C34878D82A}">
                    <a16:rowId xmlns:a16="http://schemas.microsoft.com/office/drawing/2014/main" val="10007"/>
                  </a:ext>
                </a:extLst>
              </a:tr>
              <a:tr h="3177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1" dirty="0">
                          <a:latin typeface="+mj-lt"/>
                        </a:rPr>
                        <a:t>Maximum</a:t>
                      </a:r>
                      <a:r>
                        <a:rPr lang="de-DE" sz="1600" b="1" baseline="0" dirty="0">
                          <a:latin typeface="+mj-lt"/>
                        </a:rPr>
                        <a:t> </a:t>
                      </a:r>
                      <a:r>
                        <a:rPr lang="de-DE" sz="1600" b="1" baseline="0" dirty="0" err="1">
                          <a:latin typeface="+mj-lt"/>
                        </a:rPr>
                        <a:t>f</a:t>
                      </a:r>
                      <a:r>
                        <a:rPr lang="de-DE" sz="1600" b="1" dirty="0" err="1">
                          <a:latin typeface="+mj-lt"/>
                        </a:rPr>
                        <a:t>rame</a:t>
                      </a:r>
                      <a:r>
                        <a:rPr lang="de-DE" sz="1600" b="1" dirty="0">
                          <a:latin typeface="+mj-lt"/>
                        </a:rPr>
                        <a:t> rate</a:t>
                      </a:r>
                      <a:endParaRPr lang="en-US" sz="1600" b="1" dirty="0">
                        <a:latin typeface="+mj-lt"/>
                      </a:endParaRPr>
                    </a:p>
                  </a:txBody>
                  <a:tcPr anchor="ctr"/>
                </a:tc>
                <a:tc>
                  <a:txBody>
                    <a:bodyPr/>
                    <a:lstStyle/>
                    <a:p>
                      <a:pPr algn="ctr"/>
                      <a:r>
                        <a:rPr lang="de-DE" sz="1600" b="0" dirty="0">
                          <a:latin typeface="+mj-lt"/>
                        </a:rPr>
                        <a:t>1 kHz/Module</a:t>
                      </a:r>
                      <a:endParaRPr lang="en-US" sz="1600" b="0" dirty="0">
                        <a:latin typeface="+mj-lt"/>
                      </a:endParaRPr>
                    </a:p>
                  </a:txBody>
                  <a:tcPr anchor="ctr"/>
                </a:tc>
                <a:tc>
                  <a:txBody>
                    <a:bodyPr/>
                    <a:lstStyle/>
                    <a:p>
                      <a:pPr algn="ctr"/>
                      <a:r>
                        <a:rPr lang="de-DE" sz="1600" b="0" dirty="0">
                          <a:latin typeface="+mj-lt"/>
                        </a:rPr>
                        <a:t>300 Hz/Module</a:t>
                      </a:r>
                      <a:endParaRPr lang="en-US" sz="1600" b="0" dirty="0">
                        <a:latin typeface="+mj-lt"/>
                      </a:endParaRPr>
                    </a:p>
                  </a:txBody>
                  <a:tcPr anchor="ctr"/>
                </a:tc>
                <a:tc>
                  <a:txBody>
                    <a:bodyPr/>
                    <a:lstStyle/>
                    <a:p>
                      <a:pPr algn="ctr"/>
                      <a:r>
                        <a:rPr lang="de-DE" sz="1600" b="0" dirty="0">
                          <a:latin typeface="+mj-lt"/>
                        </a:rPr>
                        <a:t>23 kHz (4-bit)</a:t>
                      </a:r>
                      <a:endParaRPr lang="en-US" sz="1600" b="0" dirty="0">
                        <a:latin typeface="+mj-lt"/>
                      </a:endParaRPr>
                    </a:p>
                  </a:txBody>
                  <a:tcPr anchor="ctr"/>
                </a:tc>
                <a:tc>
                  <a:txBody>
                    <a:bodyPr/>
                    <a:lstStyle/>
                    <a:p>
                      <a:pPr algn="ctr"/>
                      <a:endParaRPr lang="en-US" sz="1600" b="1" dirty="0">
                        <a:latin typeface="+mj-lt"/>
                      </a:endParaRPr>
                    </a:p>
                  </a:txBody>
                  <a:tcPr anchor="ctr"/>
                </a:tc>
                <a:extLst>
                  <a:ext uri="{0D108BD9-81ED-4DB2-BD59-A6C34878D82A}">
                    <a16:rowId xmlns:a16="http://schemas.microsoft.com/office/drawing/2014/main" val="10008"/>
                  </a:ext>
                </a:extLst>
              </a:tr>
              <a:tr h="86265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1" dirty="0" err="1">
                          <a:latin typeface="+mj-lt"/>
                        </a:rPr>
                        <a:t>Applications</a:t>
                      </a:r>
                      <a:endParaRPr lang="de-DE" sz="1600" b="1" dirty="0">
                        <a:latin typeface="+mj-lt"/>
                      </a:endParaRPr>
                    </a:p>
                    <a:p>
                      <a:pPr marL="0" marR="0" indent="0" algn="ctr" defTabSz="457200" rtl="0" eaLnBrk="1" fontAlgn="auto" latinLnBrk="0" hangingPunct="1">
                        <a:lnSpc>
                          <a:spcPct val="100000"/>
                        </a:lnSpc>
                        <a:spcBef>
                          <a:spcPts val="0"/>
                        </a:spcBef>
                        <a:spcAft>
                          <a:spcPts val="0"/>
                        </a:spcAft>
                        <a:buClrTx/>
                        <a:buSzTx/>
                        <a:buFontTx/>
                        <a:buNone/>
                        <a:tabLst/>
                        <a:defRPr/>
                      </a:pPr>
                      <a:r>
                        <a:rPr lang="de-DE" sz="1200" b="1" dirty="0">
                          <a:latin typeface="+mj-lt"/>
                        </a:rPr>
                        <a:t>(</a:t>
                      </a:r>
                      <a:r>
                        <a:rPr lang="de-DE" sz="1200" b="1" dirty="0" err="1">
                          <a:latin typeface="+mj-lt"/>
                        </a:rPr>
                        <a:t>Examples</a:t>
                      </a:r>
                      <a:r>
                        <a:rPr lang="de-DE" sz="1200" b="1" dirty="0">
                          <a:latin typeface="+mj-lt"/>
                        </a:rPr>
                        <a:t>)</a:t>
                      </a:r>
                      <a:endParaRPr lang="en-US" sz="1200" b="1" dirty="0">
                        <a:latin typeface="+mj-lt"/>
                      </a:endParaRPr>
                    </a:p>
                  </a:txBody>
                  <a:tcPr anchor="ctr"/>
                </a:tc>
                <a:tc>
                  <a:txBody>
                    <a:bodyPr/>
                    <a:lstStyle/>
                    <a:p>
                      <a:pPr marL="57150" indent="-57150" algn="l">
                        <a:buFont typeface="Arial" pitchFamily="34" charset="0"/>
                        <a:buChar char="•"/>
                      </a:pPr>
                      <a:r>
                        <a:rPr lang="de-DE" sz="1200" b="0" dirty="0" err="1">
                          <a:latin typeface="+mj-lt"/>
                        </a:rPr>
                        <a:t>Powder</a:t>
                      </a:r>
                      <a:r>
                        <a:rPr lang="de-DE" sz="1200" b="0" baseline="0" dirty="0">
                          <a:latin typeface="+mj-lt"/>
                        </a:rPr>
                        <a:t> </a:t>
                      </a:r>
                      <a:r>
                        <a:rPr lang="de-DE" sz="1200" b="0" baseline="0" dirty="0" err="1">
                          <a:latin typeface="+mj-lt"/>
                        </a:rPr>
                        <a:t>Diffraction</a:t>
                      </a:r>
                      <a:endParaRPr lang="de-DE" sz="1200" b="0" baseline="0" dirty="0">
                        <a:latin typeface="+mj-lt"/>
                      </a:endParaRPr>
                    </a:p>
                    <a:p>
                      <a:pPr marL="57150" indent="-57150" algn="l">
                        <a:buFont typeface="Arial" pitchFamily="34" charset="0"/>
                        <a:buChar char="•"/>
                      </a:pPr>
                      <a:r>
                        <a:rPr lang="de-DE" sz="1200" b="0" baseline="0" dirty="0" err="1">
                          <a:latin typeface="+mj-lt"/>
                        </a:rPr>
                        <a:t>Energy</a:t>
                      </a:r>
                      <a:r>
                        <a:rPr lang="de-DE" sz="1200" b="0" baseline="0" dirty="0">
                          <a:latin typeface="+mj-lt"/>
                        </a:rPr>
                        <a:t> </a:t>
                      </a:r>
                      <a:r>
                        <a:rPr lang="de-DE" sz="1200" b="0" baseline="0" dirty="0" err="1">
                          <a:latin typeface="+mj-lt"/>
                        </a:rPr>
                        <a:t>dispersive</a:t>
                      </a:r>
                      <a:r>
                        <a:rPr lang="de-DE" sz="1200" b="0" baseline="0" dirty="0">
                          <a:latin typeface="+mj-lt"/>
                        </a:rPr>
                        <a:t> </a:t>
                      </a:r>
                      <a:r>
                        <a:rPr lang="de-DE" sz="1200" b="0" baseline="0" dirty="0" err="1">
                          <a:latin typeface="+mj-lt"/>
                        </a:rPr>
                        <a:t>Spectrometer</a:t>
                      </a:r>
                      <a:endParaRPr lang="de-DE" sz="1200" b="0" baseline="0" dirty="0">
                        <a:latin typeface="+mj-lt"/>
                      </a:endParaRPr>
                    </a:p>
                    <a:p>
                      <a:pPr marL="57150" indent="-57150" algn="l">
                        <a:buFont typeface="Arial" pitchFamily="34" charset="0"/>
                        <a:buChar char="•"/>
                      </a:pPr>
                      <a:r>
                        <a:rPr lang="de-DE" sz="1200" b="0" baseline="0" dirty="0">
                          <a:latin typeface="+mj-lt"/>
                        </a:rPr>
                        <a:t>Beam Position Monitors</a:t>
                      </a:r>
                      <a:endParaRPr lang="en-US" sz="1200" b="0" dirty="0">
                        <a:latin typeface="+mj-lt"/>
                      </a:endParaRPr>
                    </a:p>
                  </a:txBody>
                  <a:tcPr anchor="ctr"/>
                </a:tc>
                <a:tc>
                  <a:txBody>
                    <a:bodyPr/>
                    <a:lstStyle/>
                    <a:p>
                      <a:pPr marL="57150" indent="-57150" algn="l">
                        <a:buFont typeface="Arial" pitchFamily="34" charset="0"/>
                        <a:buChar char="•"/>
                      </a:pPr>
                      <a:r>
                        <a:rPr lang="de-DE" sz="1200" b="0" dirty="0">
                          <a:latin typeface="+mj-lt"/>
                        </a:rPr>
                        <a:t>Protein</a:t>
                      </a:r>
                      <a:r>
                        <a:rPr lang="de-DE" sz="1200" b="0" baseline="0" dirty="0">
                          <a:latin typeface="+mj-lt"/>
                        </a:rPr>
                        <a:t> </a:t>
                      </a:r>
                      <a:r>
                        <a:rPr lang="de-DE" sz="1200" b="0" baseline="0" dirty="0" err="1">
                          <a:latin typeface="+mj-lt"/>
                        </a:rPr>
                        <a:t>Crystallography</a:t>
                      </a:r>
                      <a:endParaRPr lang="de-DE" sz="1200" b="0" baseline="0" dirty="0">
                        <a:latin typeface="+mj-lt"/>
                      </a:endParaRPr>
                    </a:p>
                    <a:p>
                      <a:pPr marL="57150" indent="-57150" algn="l">
                        <a:buFont typeface="Arial" pitchFamily="34" charset="0"/>
                        <a:buChar char="•"/>
                      </a:pPr>
                      <a:r>
                        <a:rPr lang="de-DE" sz="1200" b="0" baseline="0" dirty="0">
                          <a:latin typeface="+mj-lt"/>
                        </a:rPr>
                        <a:t>Time-</a:t>
                      </a:r>
                      <a:r>
                        <a:rPr lang="de-DE" sz="1200" b="0" baseline="0" dirty="0" err="1">
                          <a:latin typeface="+mj-lt"/>
                        </a:rPr>
                        <a:t>resolved</a:t>
                      </a:r>
                      <a:r>
                        <a:rPr lang="de-DE" sz="1200" b="0" baseline="0" dirty="0">
                          <a:latin typeface="+mj-lt"/>
                        </a:rPr>
                        <a:t> </a:t>
                      </a:r>
                      <a:r>
                        <a:rPr lang="de-DE" sz="1200" b="0" baseline="0" dirty="0" err="1">
                          <a:latin typeface="+mj-lt"/>
                        </a:rPr>
                        <a:t>experiments</a:t>
                      </a:r>
                      <a:endParaRPr lang="de-DE" sz="1200" b="0" baseline="0" dirty="0">
                        <a:latin typeface="+mj-lt"/>
                      </a:endParaRPr>
                    </a:p>
                    <a:p>
                      <a:pPr marL="57150" indent="-57150" algn="l">
                        <a:buFont typeface="Arial" pitchFamily="34" charset="0"/>
                        <a:buChar char="•"/>
                      </a:pPr>
                      <a:r>
                        <a:rPr lang="de-DE" sz="1200" b="0" baseline="0" dirty="0">
                          <a:latin typeface="+mj-lt"/>
                        </a:rPr>
                        <a:t>Small </a:t>
                      </a:r>
                      <a:r>
                        <a:rPr lang="de-DE" sz="1200" b="0" baseline="0" dirty="0" err="1">
                          <a:latin typeface="+mj-lt"/>
                        </a:rPr>
                        <a:t>and</a:t>
                      </a:r>
                      <a:r>
                        <a:rPr lang="de-DE" sz="1200" b="0" baseline="0" dirty="0">
                          <a:latin typeface="+mj-lt"/>
                        </a:rPr>
                        <a:t> </a:t>
                      </a:r>
                      <a:r>
                        <a:rPr lang="de-DE" sz="1200" b="0" baseline="0" dirty="0" err="1">
                          <a:latin typeface="+mj-lt"/>
                        </a:rPr>
                        <a:t>wide</a:t>
                      </a:r>
                      <a:r>
                        <a:rPr lang="de-DE" sz="1200" b="0" baseline="0" dirty="0">
                          <a:latin typeface="+mj-lt"/>
                        </a:rPr>
                        <a:t>-angle X-Ray </a:t>
                      </a:r>
                      <a:r>
                        <a:rPr lang="de-DE" sz="1200" b="0" baseline="0" dirty="0" err="1">
                          <a:latin typeface="+mj-lt"/>
                        </a:rPr>
                        <a:t>Scattering</a:t>
                      </a:r>
                      <a:r>
                        <a:rPr lang="de-DE" sz="1200" b="0" baseline="0" dirty="0">
                          <a:latin typeface="+mj-lt"/>
                        </a:rPr>
                        <a:t> (SAXS/WAXS)</a:t>
                      </a:r>
                      <a:endParaRPr lang="en-US" sz="1200" b="0" dirty="0">
                        <a:latin typeface="+mj-lt"/>
                      </a:endParaRPr>
                    </a:p>
                  </a:txBody>
                  <a:tcPr anchor="ctr"/>
                </a:tc>
                <a:tc>
                  <a:txBody>
                    <a:bodyPr/>
                    <a:lstStyle/>
                    <a:p>
                      <a:pPr algn="l">
                        <a:buFont typeface="Arial" pitchFamily="34" charset="0"/>
                        <a:buChar char="•"/>
                      </a:pPr>
                      <a:r>
                        <a:rPr lang="de-DE" sz="1200" b="0" dirty="0">
                          <a:latin typeface="+mj-lt"/>
                        </a:rPr>
                        <a:t>Protein</a:t>
                      </a:r>
                      <a:r>
                        <a:rPr lang="de-DE" sz="1200" b="0" baseline="0" dirty="0">
                          <a:latin typeface="+mj-lt"/>
                        </a:rPr>
                        <a:t> </a:t>
                      </a:r>
                      <a:r>
                        <a:rPr lang="de-DE" sz="1200" b="0" baseline="0" dirty="0" err="1">
                          <a:latin typeface="+mj-lt"/>
                        </a:rPr>
                        <a:t>Crystallography</a:t>
                      </a:r>
                      <a:endParaRPr lang="de-DE" sz="1200" b="0" baseline="0" dirty="0">
                        <a:latin typeface="+mj-lt"/>
                      </a:endParaRPr>
                    </a:p>
                    <a:p>
                      <a:pPr algn="l">
                        <a:buFont typeface="Arial" pitchFamily="34" charset="0"/>
                        <a:buChar char="•"/>
                      </a:pPr>
                      <a:r>
                        <a:rPr lang="de-DE" sz="1200" b="0" baseline="0" dirty="0">
                          <a:latin typeface="+mj-lt"/>
                        </a:rPr>
                        <a:t> XPCS</a:t>
                      </a:r>
                    </a:p>
                    <a:p>
                      <a:pPr algn="l">
                        <a:buFont typeface="Arial" pitchFamily="34" charset="0"/>
                        <a:buChar char="•"/>
                      </a:pPr>
                      <a:r>
                        <a:rPr lang="de-DE" sz="1200" b="0" baseline="0" dirty="0">
                          <a:latin typeface="+mj-lt"/>
                        </a:rPr>
                        <a:t> </a:t>
                      </a:r>
                      <a:r>
                        <a:rPr lang="de-DE" sz="1200" b="0" baseline="0" dirty="0" err="1">
                          <a:latin typeface="+mj-lt"/>
                        </a:rPr>
                        <a:t>Coherent</a:t>
                      </a:r>
                      <a:r>
                        <a:rPr lang="de-DE" sz="1200" b="0" baseline="0" dirty="0">
                          <a:latin typeface="+mj-lt"/>
                        </a:rPr>
                        <a:t> X-Ray Imaging</a:t>
                      </a:r>
                    </a:p>
                    <a:p>
                      <a:pPr algn="l">
                        <a:buFont typeface="Arial" pitchFamily="34" charset="0"/>
                        <a:buChar char="•"/>
                      </a:pPr>
                      <a:r>
                        <a:rPr lang="de-DE" sz="1200" b="0" baseline="0" dirty="0">
                          <a:latin typeface="+mj-lt"/>
                        </a:rPr>
                        <a:t> </a:t>
                      </a:r>
                      <a:r>
                        <a:rPr lang="de-DE" sz="1200" b="0" baseline="0" dirty="0" err="1">
                          <a:latin typeface="+mj-lt"/>
                        </a:rPr>
                        <a:t>Photoelectron</a:t>
                      </a:r>
                      <a:r>
                        <a:rPr lang="de-DE" sz="1200" b="0" baseline="0" dirty="0">
                          <a:latin typeface="+mj-lt"/>
                        </a:rPr>
                        <a:t> </a:t>
                      </a:r>
                      <a:r>
                        <a:rPr lang="de-DE" sz="1200" b="0" baseline="0" dirty="0" err="1">
                          <a:latin typeface="+mj-lt"/>
                        </a:rPr>
                        <a:t>detection</a:t>
                      </a:r>
                      <a:r>
                        <a:rPr lang="de-DE" sz="1200" b="0" baseline="0" dirty="0">
                          <a:latin typeface="+mj-lt"/>
                        </a:rPr>
                        <a:t> </a:t>
                      </a:r>
                      <a:endParaRPr lang="de-DE" sz="1200" b="0" dirty="0">
                        <a:latin typeface="+mj-lt"/>
                      </a:endParaRPr>
                    </a:p>
                  </a:txBody>
                  <a:tcPr anchor="ctr"/>
                </a:tc>
                <a:tc>
                  <a:txBody>
                    <a:bodyPr/>
                    <a:lstStyle/>
                    <a:p>
                      <a:pPr algn="l">
                        <a:buFont typeface="Arial" pitchFamily="34" charset="0"/>
                        <a:buChar char="•"/>
                      </a:pPr>
                      <a:endParaRPr lang="de-DE" sz="1200" b="0" dirty="0">
                        <a:latin typeface="+mj-lt"/>
                      </a:endParaRPr>
                    </a:p>
                  </a:txBody>
                  <a:tcPr anchor="ctr"/>
                </a:tc>
                <a:extLst>
                  <a:ext uri="{0D108BD9-81ED-4DB2-BD59-A6C34878D82A}">
                    <a16:rowId xmlns:a16="http://schemas.microsoft.com/office/drawing/2014/main" val="10009"/>
                  </a:ext>
                </a:extLst>
              </a:tr>
            </a:tbl>
          </a:graphicData>
        </a:graphic>
      </p:graphicFrame>
      <p:pic>
        <p:nvPicPr>
          <p:cNvPr id="8" name="Immagine 7" descr="Immagine che contiene Rettangolo, giallo, schermata, Policromia&#10;&#10;Descrizione generata automaticamente">
            <a:extLst>
              <a:ext uri="{FF2B5EF4-FFF2-40B4-BE49-F238E27FC236}">
                <a16:creationId xmlns:a16="http://schemas.microsoft.com/office/drawing/2014/main" id="{29AD2E98-0AEA-B02C-E7F8-39EFB7764407}"/>
              </a:ext>
            </a:extLst>
          </p:cNvPr>
          <p:cNvPicPr>
            <a:picLocks noChangeAspect="1"/>
          </p:cNvPicPr>
          <p:nvPr/>
        </p:nvPicPr>
        <p:blipFill>
          <a:blip r:embed="rId3"/>
          <a:stretch>
            <a:fillRect/>
          </a:stretch>
        </p:blipFill>
        <p:spPr>
          <a:xfrm>
            <a:off x="10486154" y="1540148"/>
            <a:ext cx="1036613" cy="1038326"/>
          </a:xfrm>
          <a:prstGeom prst="rect">
            <a:avLst/>
          </a:prstGeom>
        </p:spPr>
      </p:pic>
      <p:pic>
        <p:nvPicPr>
          <p:cNvPr id="11" name="Picture 3" descr="IMG_1359">
            <a:extLst>
              <a:ext uri="{FF2B5EF4-FFF2-40B4-BE49-F238E27FC236}">
                <a16:creationId xmlns:a16="http://schemas.microsoft.com/office/drawing/2014/main" id="{2E99FAE0-BF8B-C55F-A525-901469C66AD0}"/>
              </a:ext>
            </a:extLst>
          </p:cNvPr>
          <p:cNvPicPr>
            <a:picLocks noChangeAspect="1" noChangeArrowheads="1"/>
          </p:cNvPicPr>
          <p:nvPr/>
        </p:nvPicPr>
        <p:blipFill>
          <a:blip r:embed="rId4" cstate="print"/>
          <a:srcRect l="17267" t="23024" r="27628" b="18419"/>
          <a:stretch>
            <a:fillRect/>
          </a:stretch>
        </p:blipFill>
        <p:spPr bwMode="auto">
          <a:xfrm>
            <a:off x="2857500" y="1479123"/>
            <a:ext cx="1468599" cy="1170432"/>
          </a:xfrm>
          <a:prstGeom prst="rect">
            <a:avLst/>
          </a:prstGeom>
          <a:noFill/>
          <a:ln w="9525">
            <a:noFill/>
            <a:miter lim="800000"/>
            <a:headEnd/>
            <a:tailEnd/>
          </a:ln>
        </p:spPr>
      </p:pic>
      <p:pic>
        <p:nvPicPr>
          <p:cNvPr id="12" name="Grafik 6" descr="Mythen120.png">
            <a:extLst>
              <a:ext uri="{FF2B5EF4-FFF2-40B4-BE49-F238E27FC236}">
                <a16:creationId xmlns:a16="http://schemas.microsoft.com/office/drawing/2014/main" id="{87BE0CFB-BA64-A93C-358D-8666F405664A}"/>
              </a:ext>
            </a:extLst>
          </p:cNvPr>
          <p:cNvPicPr>
            <a:picLocks noChangeAspect="1"/>
          </p:cNvPicPr>
          <p:nvPr/>
        </p:nvPicPr>
        <p:blipFill>
          <a:blip r:embed="rId5"/>
          <a:stretch>
            <a:fillRect/>
          </a:stretch>
        </p:blipFill>
        <p:spPr>
          <a:xfrm>
            <a:off x="4268949" y="1479123"/>
            <a:ext cx="605664" cy="1170432"/>
          </a:xfrm>
          <a:prstGeom prst="rect">
            <a:avLst/>
          </a:prstGeom>
        </p:spPr>
      </p:pic>
      <p:pic>
        <p:nvPicPr>
          <p:cNvPr id="13" name="Picture 10" descr="protein_dp">
            <a:extLst>
              <a:ext uri="{FF2B5EF4-FFF2-40B4-BE49-F238E27FC236}">
                <a16:creationId xmlns:a16="http://schemas.microsoft.com/office/drawing/2014/main" id="{F76EB831-944A-31E0-0F0F-E3370AD7D5A5}"/>
              </a:ext>
            </a:extLst>
          </p:cNvPr>
          <p:cNvPicPr>
            <a:picLocks noChangeAspect="1" noChangeArrowheads="1"/>
          </p:cNvPicPr>
          <p:nvPr/>
        </p:nvPicPr>
        <p:blipFill>
          <a:blip r:embed="rId6" cstate="print"/>
          <a:srcRect/>
          <a:stretch>
            <a:fillRect/>
          </a:stretch>
        </p:blipFill>
        <p:spPr bwMode="auto">
          <a:xfrm>
            <a:off x="5824801" y="1481103"/>
            <a:ext cx="1561118" cy="1170432"/>
          </a:xfrm>
          <a:prstGeom prst="rect">
            <a:avLst/>
          </a:prstGeom>
          <a:noFill/>
          <a:ln w="9525">
            <a:noFill/>
            <a:miter lim="800000"/>
            <a:headEnd/>
            <a:tailEnd/>
          </a:ln>
        </p:spPr>
      </p:pic>
      <p:pic>
        <p:nvPicPr>
          <p:cNvPr id="14" name="Picture 9">
            <a:extLst>
              <a:ext uri="{FF2B5EF4-FFF2-40B4-BE49-F238E27FC236}">
                <a16:creationId xmlns:a16="http://schemas.microsoft.com/office/drawing/2014/main" id="{F732B037-8134-A5AA-C131-7BFCAF44D405}"/>
              </a:ext>
            </a:extLst>
          </p:cNvPr>
          <p:cNvPicPr>
            <a:picLocks noChangeAspect="1" noChangeArrowheads="1"/>
          </p:cNvPicPr>
          <p:nvPr/>
        </p:nvPicPr>
        <p:blipFill>
          <a:blip r:embed="rId7" cstate="print"/>
          <a:srcRect l="42686" t="25676" r="11896" b="15434"/>
          <a:stretch>
            <a:fillRect/>
          </a:stretch>
        </p:blipFill>
        <p:spPr bwMode="auto">
          <a:xfrm>
            <a:off x="5442564" y="1481103"/>
            <a:ext cx="1137396" cy="1170432"/>
          </a:xfrm>
          <a:prstGeom prst="rect">
            <a:avLst/>
          </a:prstGeom>
          <a:noFill/>
          <a:ln w="9525">
            <a:noFill/>
            <a:round/>
            <a:headEnd/>
            <a:tailEnd/>
          </a:ln>
          <a:effectLst/>
        </p:spPr>
      </p:pic>
      <p:pic>
        <p:nvPicPr>
          <p:cNvPr id="15" name="Picture 20" descr="Eiger1.5M_new.png">
            <a:extLst>
              <a:ext uri="{FF2B5EF4-FFF2-40B4-BE49-F238E27FC236}">
                <a16:creationId xmlns:a16="http://schemas.microsoft.com/office/drawing/2014/main" id="{438244FE-1CBF-B179-6B8A-2B2DCB681465}"/>
              </a:ext>
            </a:extLst>
          </p:cNvPr>
          <p:cNvPicPr>
            <a:picLocks/>
          </p:cNvPicPr>
          <p:nvPr/>
        </p:nvPicPr>
        <p:blipFill>
          <a:blip r:embed="rId8"/>
          <a:srcRect l="755" t="656" r="755" b="1312"/>
          <a:stretch>
            <a:fillRect/>
          </a:stretch>
        </p:blipFill>
        <p:spPr bwMode="auto">
          <a:xfrm>
            <a:off x="7808508" y="1460835"/>
            <a:ext cx="1828800" cy="1188720"/>
          </a:xfrm>
          <a:prstGeom prst="rect">
            <a:avLst/>
          </a:prstGeom>
          <a:noFill/>
          <a:ln w="9525">
            <a:noFill/>
            <a:miter lim="800000"/>
            <a:headEnd/>
            <a:tailEnd/>
          </a:ln>
        </p:spPr>
      </p:pic>
      <p:sp>
        <p:nvSpPr>
          <p:cNvPr id="16" name="Esplosione: 14 punte 15">
            <a:extLst>
              <a:ext uri="{FF2B5EF4-FFF2-40B4-BE49-F238E27FC236}">
                <a16:creationId xmlns:a16="http://schemas.microsoft.com/office/drawing/2014/main" id="{CAAF4568-DC9C-BA72-9A74-E9BEFC3D321F}"/>
              </a:ext>
            </a:extLst>
          </p:cNvPr>
          <p:cNvSpPr/>
          <p:nvPr/>
        </p:nvSpPr>
        <p:spPr bwMode="auto">
          <a:xfrm>
            <a:off x="10077162" y="4477662"/>
            <a:ext cx="1854595" cy="2371338"/>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17" name="CasellaDiTesto 16">
            <a:extLst>
              <a:ext uri="{FF2B5EF4-FFF2-40B4-BE49-F238E27FC236}">
                <a16:creationId xmlns:a16="http://schemas.microsoft.com/office/drawing/2014/main" id="{6F885750-B862-76D9-7221-CA0EC0B1A762}"/>
              </a:ext>
            </a:extLst>
          </p:cNvPr>
          <p:cNvSpPr txBox="1"/>
          <p:nvPr/>
        </p:nvSpPr>
        <p:spPr>
          <a:xfrm rot="18342682">
            <a:off x="10328947" y="5570302"/>
            <a:ext cx="1171464" cy="320753"/>
          </a:xfrm>
          <a:prstGeom prst="rect">
            <a:avLst/>
          </a:prstGeom>
          <a:noFill/>
        </p:spPr>
        <p:txBody>
          <a:bodyPr wrap="none" lIns="0" tIns="0" rIns="0" bIns="0" rtlCol="0" anchor="t">
            <a:noAutofit/>
          </a:bodyPr>
          <a:lstStyle/>
          <a:p>
            <a:pPr marL="342900" indent="-228600">
              <a:lnSpc>
                <a:spcPct val="110000"/>
              </a:lnSpc>
              <a:spcBef>
                <a:spcPts val="0"/>
              </a:spcBef>
            </a:pPr>
            <a:r>
              <a:rPr lang="en-US" sz="1800" b="1" kern="1000" spc="30" dirty="0">
                <a:solidFill>
                  <a:srgbClr val="FF0000"/>
                </a:solidFill>
                <a:latin typeface="+mj-lt"/>
                <a:cs typeface="Franklin Gothic Book"/>
              </a:rPr>
              <a:t>NEW!!!!</a:t>
            </a:r>
            <a:endParaRPr lang="it-CH" sz="1800" b="1" kern="1000" spc="30" dirty="0">
              <a:solidFill>
                <a:srgbClr val="FF0000"/>
              </a:solidFill>
              <a:latin typeface="+mj-lt"/>
              <a:cs typeface="Franklin Gothic Book"/>
            </a:endParaRPr>
          </a:p>
        </p:txBody>
      </p:sp>
      <p:sp>
        <p:nvSpPr>
          <p:cNvPr id="4" name="Slide Number Placeholder 3"/>
          <p:cNvSpPr>
            <a:spLocks noGrp="1"/>
          </p:cNvSpPr>
          <p:nvPr>
            <p:ph type="sldNum" sz="quarter" idx="16"/>
          </p:nvPr>
        </p:nvSpPr>
        <p:spPr>
          <a:xfrm>
            <a:off x="11255162" y="6607149"/>
            <a:ext cx="765757" cy="196851"/>
          </a:xfrm>
        </p:spPr>
        <p:txBody>
          <a:bodyPr/>
          <a:lstStyle/>
          <a:p>
            <a:pPr algn="r">
              <a:defRPr/>
            </a:pPr>
            <a:r>
              <a:rPr lang="de-DE"/>
              <a:t>Page </a:t>
            </a:r>
            <a:fld id="{EBC07571-3134-BB4B-B83F-1A9FE18D34F3}" type="slidenum">
              <a:rPr lang="de-DE" smtClean="0"/>
              <a:pPr algn="r">
                <a:defRPr/>
              </a:pPr>
              <a:t>78</a:t>
            </a:fld>
            <a:endParaRPr lang="de-DE" dirty="0"/>
          </a:p>
        </p:txBody>
      </p:sp>
    </p:spTree>
    <p:extLst>
      <p:ext uri="{BB962C8B-B14F-4D97-AF65-F5344CB8AC3E}">
        <p14:creationId xmlns:p14="http://schemas.microsoft.com/office/powerpoint/2010/main" val="175701235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54F0074-4210-8F42-CEDE-9619C3CBFD4A}"/>
              </a:ext>
            </a:extLst>
          </p:cNvPr>
          <p:cNvSpPr>
            <a:spLocks noGrp="1"/>
          </p:cNvSpPr>
          <p:nvPr>
            <p:ph type="title"/>
          </p:nvPr>
        </p:nvSpPr>
        <p:spPr/>
        <p:txBody>
          <a:bodyPr/>
          <a:lstStyle/>
          <a:p>
            <a:r>
              <a:rPr lang="de-DE" dirty="0"/>
              <a:t>Charge </a:t>
            </a:r>
            <a:r>
              <a:rPr lang="de-DE" dirty="0" err="1"/>
              <a:t>integrating</a:t>
            </a:r>
            <a:r>
              <a:rPr lang="de-DE" dirty="0"/>
              <a:t> </a:t>
            </a:r>
            <a:r>
              <a:rPr lang="de-DE" dirty="0" err="1"/>
              <a:t>detectors</a:t>
            </a:r>
            <a:r>
              <a:rPr lang="de-DE" dirty="0"/>
              <a:t> (</a:t>
            </a:r>
            <a:r>
              <a:rPr lang="de-DE" dirty="0" err="1"/>
              <a:t>since</a:t>
            </a:r>
            <a:r>
              <a:rPr lang="de-DE" dirty="0"/>
              <a:t> 2008)</a:t>
            </a:r>
            <a:endParaRPr lang="it-CH" dirty="0"/>
          </a:p>
        </p:txBody>
      </p:sp>
      <p:sp>
        <p:nvSpPr>
          <p:cNvPr id="4" name="Segnaposto numero diapositiva 3">
            <a:extLst>
              <a:ext uri="{FF2B5EF4-FFF2-40B4-BE49-F238E27FC236}">
                <a16:creationId xmlns:a16="http://schemas.microsoft.com/office/drawing/2014/main" id="{939F7556-75C3-91B4-29EB-649C2A799B3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79</a:t>
            </a:fld>
            <a:endParaRPr lang="de-DE" dirty="0"/>
          </a:p>
        </p:txBody>
      </p:sp>
      <p:graphicFrame>
        <p:nvGraphicFramePr>
          <p:cNvPr id="5" name="Tabelle 20">
            <a:extLst>
              <a:ext uri="{FF2B5EF4-FFF2-40B4-BE49-F238E27FC236}">
                <a16:creationId xmlns:a16="http://schemas.microsoft.com/office/drawing/2014/main" id="{1AB448BF-B73B-273B-6B97-5BD386E60F2B}"/>
              </a:ext>
            </a:extLst>
          </p:cNvPr>
          <p:cNvGraphicFramePr>
            <a:graphicFrameLocks noGrp="1"/>
          </p:cNvGraphicFramePr>
          <p:nvPr>
            <p:extLst>
              <p:ext uri="{D42A27DB-BD31-4B8C-83A1-F6EECF244321}">
                <p14:modId xmlns:p14="http://schemas.microsoft.com/office/powerpoint/2010/main" val="3529425964"/>
              </p:ext>
            </p:extLst>
          </p:nvPr>
        </p:nvGraphicFramePr>
        <p:xfrm>
          <a:off x="0" y="854603"/>
          <a:ext cx="12161838" cy="5994397"/>
        </p:xfrm>
        <a:graphic>
          <a:graphicData uri="http://schemas.openxmlformats.org/drawingml/2006/table">
            <a:tbl>
              <a:tblPr firstRow="1" bandRow="1">
                <a:tableStyleId>{5C22544A-7EE6-4342-B048-85BDC9FD1C3A}</a:tableStyleId>
              </a:tblPr>
              <a:tblGrid>
                <a:gridCol w="2514219">
                  <a:extLst>
                    <a:ext uri="{9D8B030D-6E8A-4147-A177-3AD203B41FA5}">
                      <a16:colId xmlns:a16="http://schemas.microsoft.com/office/drawing/2014/main" val="20000"/>
                    </a:ext>
                  </a:extLst>
                </a:gridCol>
                <a:gridCol w="2419358">
                  <a:extLst>
                    <a:ext uri="{9D8B030D-6E8A-4147-A177-3AD203B41FA5}">
                      <a16:colId xmlns:a16="http://schemas.microsoft.com/office/drawing/2014/main" val="20001"/>
                    </a:ext>
                  </a:extLst>
                </a:gridCol>
                <a:gridCol w="2524155">
                  <a:extLst>
                    <a:ext uri="{9D8B030D-6E8A-4147-A177-3AD203B41FA5}">
                      <a16:colId xmlns:a16="http://schemas.microsoft.com/office/drawing/2014/main" val="20002"/>
                    </a:ext>
                  </a:extLst>
                </a:gridCol>
                <a:gridCol w="2524155">
                  <a:extLst>
                    <a:ext uri="{9D8B030D-6E8A-4147-A177-3AD203B41FA5}">
                      <a16:colId xmlns:a16="http://schemas.microsoft.com/office/drawing/2014/main" val="20003"/>
                    </a:ext>
                  </a:extLst>
                </a:gridCol>
                <a:gridCol w="2179951">
                  <a:extLst>
                    <a:ext uri="{9D8B030D-6E8A-4147-A177-3AD203B41FA5}">
                      <a16:colId xmlns:a16="http://schemas.microsoft.com/office/drawing/2014/main" val="20004"/>
                    </a:ext>
                  </a:extLst>
                </a:gridCol>
              </a:tblGrid>
              <a:tr h="468157">
                <a:tc>
                  <a:txBody>
                    <a:bodyPr/>
                    <a:lstStyle/>
                    <a:p>
                      <a:pPr algn="ctr"/>
                      <a:endParaRPr lang="en-US" sz="1800" dirty="0">
                        <a:latin typeface="+mj-lt"/>
                      </a:endParaRPr>
                    </a:p>
                  </a:txBody>
                  <a:tcPr anchor="ctr">
                    <a:solidFill>
                      <a:schemeClr val="accent5">
                        <a:lumMod val="60000"/>
                        <a:lumOff val="40000"/>
                      </a:schemeClr>
                    </a:solidFill>
                  </a:tcPr>
                </a:tc>
                <a:tc>
                  <a:txBody>
                    <a:bodyPr/>
                    <a:lstStyle/>
                    <a:p>
                      <a:pPr algn="ctr"/>
                      <a:r>
                        <a:rPr lang="de-DE" sz="1800" dirty="0">
                          <a:latin typeface="+mj-lt"/>
                        </a:rPr>
                        <a:t>GOTTHARD</a:t>
                      </a:r>
                      <a:endParaRPr lang="en-US" sz="1800" dirty="0">
                        <a:latin typeface="+mj-lt"/>
                      </a:endParaRPr>
                    </a:p>
                  </a:txBody>
                  <a:tcPr anchor="ctr">
                    <a:solidFill>
                      <a:schemeClr val="accent5">
                        <a:lumMod val="60000"/>
                        <a:lumOff val="40000"/>
                      </a:schemeClr>
                    </a:solidFill>
                  </a:tcPr>
                </a:tc>
                <a:tc>
                  <a:txBody>
                    <a:bodyPr/>
                    <a:lstStyle/>
                    <a:p>
                      <a:pPr algn="ctr"/>
                      <a:r>
                        <a:rPr lang="de-DE" sz="1800" dirty="0">
                          <a:latin typeface="+mj-lt"/>
                        </a:rPr>
                        <a:t>AGIPD</a:t>
                      </a:r>
                      <a:r>
                        <a:rPr lang="de-DE" sz="1800" baseline="30000" dirty="0">
                          <a:latin typeface="+mj-lt"/>
                        </a:rPr>
                        <a:t>1</a:t>
                      </a:r>
                      <a:endParaRPr lang="en-US" sz="1800" baseline="30000" dirty="0">
                        <a:latin typeface="+mj-lt"/>
                      </a:endParaRPr>
                    </a:p>
                  </a:txBody>
                  <a:tcPr anchor="ctr">
                    <a:solidFill>
                      <a:schemeClr val="accent5">
                        <a:lumMod val="60000"/>
                        <a:lumOff val="40000"/>
                      </a:schemeClr>
                    </a:solidFill>
                  </a:tcPr>
                </a:tc>
                <a:tc>
                  <a:txBody>
                    <a:bodyPr/>
                    <a:lstStyle/>
                    <a:p>
                      <a:pPr algn="ctr"/>
                      <a:r>
                        <a:rPr lang="de-DE" sz="1800" dirty="0">
                          <a:latin typeface="+mj-lt"/>
                        </a:rPr>
                        <a:t>JUNGFRAU</a:t>
                      </a:r>
                      <a:endParaRPr lang="en-US" sz="1800" dirty="0">
                        <a:latin typeface="+mj-lt"/>
                      </a:endParaRPr>
                    </a:p>
                  </a:txBody>
                  <a:tcPr anchor="ctr">
                    <a:solidFill>
                      <a:schemeClr val="accent5">
                        <a:lumMod val="60000"/>
                        <a:lumOff val="40000"/>
                      </a:schemeClr>
                    </a:solidFill>
                  </a:tcPr>
                </a:tc>
                <a:tc>
                  <a:txBody>
                    <a:bodyPr/>
                    <a:lstStyle/>
                    <a:p>
                      <a:pPr algn="ctr"/>
                      <a:r>
                        <a:rPr lang="de-DE" sz="1800" dirty="0">
                          <a:latin typeface="+mj-lt"/>
                        </a:rPr>
                        <a:t>MÖNCH</a:t>
                      </a:r>
                      <a:endParaRPr lang="en-US" sz="1800" dirty="0">
                        <a:latin typeface="+mj-lt"/>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1118259">
                <a:tc>
                  <a:txBody>
                    <a:bodyPr/>
                    <a:lstStyle/>
                    <a:p>
                      <a:endParaRPr lang="en-US" dirty="0">
                        <a:latin typeface="+mn-lt"/>
                      </a:endParaRPr>
                    </a:p>
                  </a:txBody>
                  <a:tcPr anchor="ctr">
                    <a:solidFill>
                      <a:schemeClr val="accent5">
                        <a:lumMod val="40000"/>
                        <a:lumOff val="60000"/>
                      </a:schemeClr>
                    </a:solidFill>
                  </a:tcPr>
                </a:tc>
                <a:tc>
                  <a:txBody>
                    <a:bodyPr/>
                    <a:lstStyle/>
                    <a:p>
                      <a:pPr algn="ctr"/>
                      <a:endParaRPr lang="en-US" dirty="0">
                        <a:latin typeface="+mn-lt"/>
                      </a:endParaRPr>
                    </a:p>
                  </a:txBody>
                  <a:tcPr anchor="ctr">
                    <a:solidFill>
                      <a:schemeClr val="accent5">
                        <a:lumMod val="40000"/>
                        <a:lumOff val="60000"/>
                      </a:schemeClr>
                    </a:solidFill>
                  </a:tcPr>
                </a:tc>
                <a:tc>
                  <a:txBody>
                    <a:bodyPr/>
                    <a:lstStyle/>
                    <a:p>
                      <a:pPr algn="ctr"/>
                      <a:endParaRPr lang="en-US" dirty="0">
                        <a:latin typeface="+mn-lt"/>
                      </a:endParaRPr>
                    </a:p>
                  </a:txBody>
                  <a:tcPr anchor="ctr">
                    <a:solidFill>
                      <a:schemeClr val="accent5">
                        <a:lumMod val="40000"/>
                        <a:lumOff val="60000"/>
                      </a:schemeClr>
                    </a:solidFill>
                  </a:tcPr>
                </a:tc>
                <a:tc>
                  <a:txBody>
                    <a:bodyPr/>
                    <a:lstStyle/>
                    <a:p>
                      <a:pPr algn="ctr"/>
                      <a:endParaRPr lang="en-US" dirty="0">
                        <a:latin typeface="+mn-lt"/>
                      </a:endParaRPr>
                    </a:p>
                  </a:txBody>
                  <a:tcPr anchor="ctr">
                    <a:solidFill>
                      <a:schemeClr val="accent5">
                        <a:lumMod val="40000"/>
                        <a:lumOff val="60000"/>
                      </a:schemeClr>
                    </a:solidFill>
                  </a:tcPr>
                </a:tc>
                <a:tc>
                  <a:txBody>
                    <a:bodyPr/>
                    <a:lstStyle/>
                    <a:p>
                      <a:pPr algn="ctr"/>
                      <a:endParaRPr lang="en-US" dirty="0">
                        <a:latin typeface="+mn-lt"/>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379725">
                <a:tc>
                  <a:txBody>
                    <a:bodyPr/>
                    <a:lstStyle/>
                    <a:p>
                      <a:pPr algn="ctr"/>
                      <a:r>
                        <a:rPr lang="de-DE" sz="1600" b="1" dirty="0">
                          <a:latin typeface="+mj-lt"/>
                        </a:rPr>
                        <a:t>Technology</a:t>
                      </a:r>
                      <a:endParaRPr lang="en-US" sz="1600" b="1" dirty="0">
                        <a:latin typeface="+mj-lt"/>
                      </a:endParaRPr>
                    </a:p>
                  </a:txBody>
                  <a:tcPr anchor="ctr">
                    <a:solidFill>
                      <a:schemeClr val="accent5">
                        <a:lumMod val="20000"/>
                        <a:lumOff val="80000"/>
                      </a:schemeClr>
                    </a:solidFill>
                  </a:tcP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Georgia"/>
                        </a:rPr>
                        <a:t>UMC 110 </a:t>
                      </a:r>
                      <a:r>
                        <a:rPr kumimoji="0" lang="de-DE" sz="1600" b="0" i="0" u="none" strike="noStrike" kern="1200" cap="none" spc="0" normalizeH="0" baseline="0" noProof="0" dirty="0" err="1">
                          <a:ln>
                            <a:noFill/>
                          </a:ln>
                          <a:solidFill>
                            <a:srgbClr val="000000"/>
                          </a:solidFill>
                          <a:effectLst/>
                          <a:uLnTx/>
                          <a:uFillTx/>
                          <a:latin typeface="Georgia"/>
                        </a:rPr>
                        <a:t>nm</a:t>
                      </a:r>
                      <a:endParaRPr kumimoji="0" lang="en-US" sz="1600" b="0" i="0" u="none" strike="noStrike" kern="1200" cap="none" spc="0" normalizeH="0" baseline="0" noProof="0" dirty="0">
                        <a:ln>
                          <a:noFill/>
                        </a:ln>
                        <a:solidFill>
                          <a:srgbClr val="000000"/>
                        </a:solidFill>
                        <a:effectLst/>
                        <a:uLnTx/>
                        <a:uFillTx/>
                        <a:latin typeface="Georgia"/>
                      </a:endParaRPr>
                    </a:p>
                  </a:txBody>
                  <a:tcPr anchor="ctr">
                    <a:solidFill>
                      <a:schemeClr val="accent5">
                        <a:lumMod val="20000"/>
                        <a:lumOff val="80000"/>
                      </a:schemeClr>
                    </a:solidFill>
                  </a:tcPr>
                </a:tc>
                <a:tc>
                  <a:txBody>
                    <a:bodyPr/>
                    <a:lstStyle/>
                    <a:p>
                      <a:pPr algn="ctr"/>
                      <a:r>
                        <a:rPr lang="de-DE" sz="1600" b="0" dirty="0">
                          <a:latin typeface="+mj-lt"/>
                        </a:rPr>
                        <a:t>IBM 130 nm</a:t>
                      </a:r>
                      <a:endParaRPr lang="en-US" sz="1600" b="0" dirty="0">
                        <a:latin typeface="+mj-lt"/>
                      </a:endParaRPr>
                    </a:p>
                  </a:txBody>
                  <a:tcPr anchor="ctr">
                    <a:solidFill>
                      <a:schemeClr val="accent5">
                        <a:lumMod val="20000"/>
                        <a:lumOff val="80000"/>
                      </a:schemeClr>
                    </a:solidFill>
                  </a:tcPr>
                </a:tc>
                <a:tc>
                  <a:txBody>
                    <a:bodyPr/>
                    <a:lstStyle/>
                    <a:p>
                      <a:pPr algn="ctr"/>
                      <a:r>
                        <a:rPr lang="de-DE" sz="1600" b="0" dirty="0">
                          <a:latin typeface="+mj-lt"/>
                        </a:rPr>
                        <a:t>UMC 110 nm</a:t>
                      </a:r>
                      <a:endParaRPr lang="en-US" sz="1600" b="0" dirty="0">
                        <a:latin typeface="+mj-lt"/>
                      </a:endParaRPr>
                    </a:p>
                  </a:txBody>
                  <a:tcPr anchor="c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UMC 110 nm</a:t>
                      </a:r>
                      <a:endParaRPr lang="en-US" sz="1600" b="0" dirty="0">
                        <a:latin typeface="+mj-lt"/>
                      </a:endParaRPr>
                    </a:p>
                  </a:txBody>
                  <a:tcPr anchor="ctr">
                    <a:solidFill>
                      <a:schemeClr val="accent5">
                        <a:lumMod val="20000"/>
                        <a:lumOff val="80000"/>
                      </a:schemeClr>
                    </a:solidFill>
                  </a:tcPr>
                </a:tc>
                <a:extLst>
                  <a:ext uri="{0D108BD9-81ED-4DB2-BD59-A6C34878D82A}">
                    <a16:rowId xmlns:a16="http://schemas.microsoft.com/office/drawing/2014/main" val="10002"/>
                  </a:ext>
                </a:extLst>
              </a:tr>
              <a:tr h="379725">
                <a:tc>
                  <a:txBody>
                    <a:bodyPr/>
                    <a:lstStyle/>
                    <a:p>
                      <a:pPr algn="ctr"/>
                      <a:r>
                        <a:rPr lang="en-US" sz="1600" b="1" dirty="0">
                          <a:latin typeface="+mj-lt"/>
                        </a:rPr>
                        <a:t>Dimensionality</a:t>
                      </a:r>
                    </a:p>
                  </a:txBody>
                  <a:tcPr anchor="ctr">
                    <a:solidFill>
                      <a:schemeClr val="accent5">
                        <a:lumMod val="40000"/>
                        <a:lumOff val="60000"/>
                      </a:schemeClr>
                    </a:solidFill>
                  </a:tcP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eorgia"/>
                        </a:rPr>
                        <a:t>1-D (Strip)</a:t>
                      </a:r>
                    </a:p>
                  </a:txBody>
                  <a:tcPr anchor="ctr">
                    <a:solidFill>
                      <a:schemeClr val="accent5">
                        <a:lumMod val="40000"/>
                        <a:lumOff val="60000"/>
                      </a:schemeClr>
                    </a:solidFill>
                  </a:tcP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eorgia"/>
                          <a:ea typeface="+mn-ea"/>
                        </a:rPr>
                        <a:t>2-D (Pixel)</a:t>
                      </a:r>
                    </a:p>
                  </a:txBody>
                  <a:tcPr anchor="ctr">
                    <a:solidFill>
                      <a:schemeClr val="accent5">
                        <a:lumMod val="40000"/>
                        <a:lumOff val="60000"/>
                      </a:schemeClr>
                    </a:solidFill>
                  </a:tcP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eorgia"/>
                          <a:ea typeface="+mn-ea"/>
                        </a:rPr>
                        <a:t>2-D (Pixel)</a:t>
                      </a:r>
                    </a:p>
                  </a:txBody>
                  <a:tcPr anchor="ctr">
                    <a:solidFill>
                      <a:schemeClr val="accent5">
                        <a:lumMod val="40000"/>
                        <a:lumOff val="60000"/>
                      </a:schemeClr>
                    </a:solidFill>
                  </a:tcPr>
                </a:tc>
                <a:tc>
                  <a:txBody>
                    <a:bodyPr/>
                    <a:lstStyle/>
                    <a:p>
                      <a:pPr marL="0" marR="0" lvl="0" indent="0" algn="ctr" defTabSz="6085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eorgia"/>
                          <a:ea typeface="+mn-ea"/>
                        </a:rPr>
                        <a:t>2-D (Pixel)</a:t>
                      </a:r>
                    </a:p>
                  </a:txBody>
                  <a:tcPr anchor="ctr">
                    <a:solidFill>
                      <a:schemeClr val="accent5">
                        <a:lumMod val="40000"/>
                        <a:lumOff val="60000"/>
                      </a:schemeClr>
                    </a:solidFill>
                  </a:tcPr>
                </a:tc>
                <a:extLst>
                  <a:ext uri="{0D108BD9-81ED-4DB2-BD59-A6C34878D82A}">
                    <a16:rowId xmlns:a16="http://schemas.microsoft.com/office/drawing/2014/main" val="4014303577"/>
                  </a:ext>
                </a:extLst>
              </a:tr>
              <a:tr h="655888">
                <a:tc>
                  <a:txBody>
                    <a:bodyPr/>
                    <a:lstStyle/>
                    <a:p>
                      <a:pPr algn="ctr"/>
                      <a:r>
                        <a:rPr lang="de-DE" sz="1600" b="1" dirty="0">
                          <a:latin typeface="+mj-lt"/>
                        </a:rPr>
                        <a:t>Status</a:t>
                      </a:r>
                      <a:endParaRPr lang="en-US" sz="1600" b="1" dirty="0">
                        <a:latin typeface="+mj-lt"/>
                      </a:endParaRPr>
                    </a:p>
                  </a:txBody>
                  <a:tcPr anchor="ctr">
                    <a:solidFill>
                      <a:schemeClr val="accent5">
                        <a:lumMod val="20000"/>
                        <a:lumOff val="80000"/>
                      </a:schemeClr>
                    </a:solidFill>
                  </a:tcPr>
                </a:tc>
                <a:tc>
                  <a:txBody>
                    <a:bodyPr/>
                    <a:lstStyle/>
                    <a:p>
                      <a:pPr algn="ctr"/>
                      <a:r>
                        <a:rPr lang="de-DE" sz="1600" b="0" dirty="0">
                          <a:latin typeface="+mj-lt"/>
                        </a:rPr>
                        <a:t>Modules </a:t>
                      </a:r>
                      <a:r>
                        <a:rPr lang="de-DE" sz="1600" b="0" dirty="0" err="1">
                          <a:latin typeface="+mj-lt"/>
                        </a:rPr>
                        <a:t>available</a:t>
                      </a:r>
                      <a:endParaRPr lang="en-US" sz="1600" b="0" dirty="0">
                        <a:latin typeface="+mj-lt"/>
                      </a:endParaRPr>
                    </a:p>
                  </a:txBody>
                  <a:tcPr anchor="c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Modules </a:t>
                      </a:r>
                      <a:r>
                        <a:rPr lang="de-DE" sz="1600" b="0" dirty="0" err="1">
                          <a:latin typeface="+mj-lt"/>
                        </a:rPr>
                        <a:t>available</a:t>
                      </a:r>
                      <a:endParaRPr lang="en-US" sz="1600" b="0" dirty="0">
                        <a:latin typeface="+mj-lt"/>
                      </a:endParaRPr>
                    </a:p>
                  </a:txBody>
                  <a:tcPr anchor="ctr">
                    <a:solidFill>
                      <a:schemeClr val="accent5">
                        <a:lumMod val="20000"/>
                        <a:lumOff val="80000"/>
                      </a:schemeClr>
                    </a:solidFill>
                  </a:tcPr>
                </a:tc>
                <a:tc>
                  <a:txBody>
                    <a:bodyPr/>
                    <a:lstStyle/>
                    <a:p>
                      <a:pPr algn="ctr"/>
                      <a:r>
                        <a:rPr lang="de-DE" sz="1600" b="0" dirty="0">
                          <a:latin typeface="+mj-lt"/>
                        </a:rPr>
                        <a:t>Modules</a:t>
                      </a:r>
                      <a:r>
                        <a:rPr lang="de-DE" sz="1600" b="0" baseline="0" dirty="0">
                          <a:latin typeface="+mj-lt"/>
                        </a:rPr>
                        <a:t> available</a:t>
                      </a:r>
                      <a:endParaRPr lang="en-US" sz="1600" b="0" dirty="0">
                        <a:latin typeface="+mj-lt"/>
                      </a:endParaRPr>
                    </a:p>
                  </a:txBody>
                  <a:tcPr anchor="ctr">
                    <a:solidFill>
                      <a:schemeClr val="accent5">
                        <a:lumMod val="20000"/>
                        <a:lumOff val="80000"/>
                      </a:schemeClr>
                    </a:solidFill>
                  </a:tcPr>
                </a:tc>
                <a:tc>
                  <a:txBody>
                    <a:bodyPr/>
                    <a:lstStyle/>
                    <a:p>
                      <a:pPr algn="ctr"/>
                      <a:r>
                        <a:rPr lang="de-DE" sz="1600" b="0" dirty="0">
                          <a:latin typeface="+mj-lt"/>
                        </a:rPr>
                        <a:t>(Advanced</a:t>
                      </a:r>
                      <a:r>
                        <a:rPr lang="de-DE" sz="1600" b="0" baseline="0" dirty="0">
                          <a:latin typeface="+mj-lt"/>
                        </a:rPr>
                        <a:t>)</a:t>
                      </a:r>
                    </a:p>
                    <a:p>
                      <a:pPr algn="ctr"/>
                      <a:r>
                        <a:rPr lang="de-DE" sz="1600" b="0" baseline="0" dirty="0">
                          <a:latin typeface="+mj-lt"/>
                        </a:rPr>
                        <a:t>Prototyping</a:t>
                      </a:r>
                      <a:endParaRPr lang="en-US" sz="1600" b="0" dirty="0">
                        <a:latin typeface="+mj-lt"/>
                      </a:endParaRPr>
                    </a:p>
                  </a:txBody>
                  <a:tcPr anchor="ctr">
                    <a:solidFill>
                      <a:schemeClr val="accent5">
                        <a:lumMod val="20000"/>
                        <a:lumOff val="80000"/>
                      </a:schemeClr>
                    </a:solidFill>
                  </a:tcPr>
                </a:tc>
                <a:extLst>
                  <a:ext uri="{0D108BD9-81ED-4DB2-BD59-A6C34878D82A}">
                    <a16:rowId xmlns:a16="http://schemas.microsoft.com/office/drawing/2014/main" val="10003"/>
                  </a:ext>
                </a:extLst>
              </a:tr>
              <a:tr h="379725">
                <a:tc>
                  <a:txBody>
                    <a:bodyPr/>
                    <a:lstStyle/>
                    <a:p>
                      <a:pPr algn="ctr"/>
                      <a:r>
                        <a:rPr lang="de-DE" sz="1600" b="1" dirty="0">
                          <a:latin typeface="+mj-lt"/>
                        </a:rPr>
                        <a:t>Pixel size</a:t>
                      </a:r>
                    </a:p>
                  </a:txBody>
                  <a:tcPr anchor="ctr">
                    <a:solidFill>
                      <a:schemeClr val="accent5">
                        <a:lumMod val="40000"/>
                        <a:lumOff val="60000"/>
                      </a:schemeClr>
                    </a:solidFill>
                  </a:tcPr>
                </a:tc>
                <a:tc>
                  <a:txBody>
                    <a:bodyPr/>
                    <a:lstStyle/>
                    <a:p>
                      <a:pPr algn="ctr"/>
                      <a:r>
                        <a:rPr lang="de-DE" sz="1600" b="0" dirty="0">
                          <a:latin typeface="+mj-lt"/>
                        </a:rPr>
                        <a:t>50/25 µm (Strips)</a:t>
                      </a:r>
                      <a:endParaRPr lang="en-US" sz="1600" b="0" dirty="0">
                        <a:latin typeface="+mj-lt"/>
                      </a:endParaRPr>
                    </a:p>
                  </a:txBody>
                  <a:tcPr anchor="ctr">
                    <a:solidFill>
                      <a:schemeClr val="accent5">
                        <a:lumMod val="40000"/>
                        <a:lumOff val="60000"/>
                      </a:schemeClr>
                    </a:solidFill>
                  </a:tcPr>
                </a:tc>
                <a:tc>
                  <a:txBody>
                    <a:bodyPr/>
                    <a:lstStyle/>
                    <a:p>
                      <a:pPr algn="ctr"/>
                      <a:r>
                        <a:rPr lang="de-DE" sz="1600" b="0" baseline="0" dirty="0">
                          <a:latin typeface="+mj-lt"/>
                        </a:rPr>
                        <a:t>200 x 200 </a:t>
                      </a:r>
                      <a:r>
                        <a:rPr lang="de-DE" sz="1600" b="0" dirty="0">
                          <a:latin typeface="+mj-lt"/>
                        </a:rPr>
                        <a:t>µm</a:t>
                      </a:r>
                      <a:r>
                        <a:rPr lang="de-DE" sz="1600" b="0" baseline="30000" dirty="0">
                          <a:latin typeface="+mj-lt"/>
                        </a:rPr>
                        <a:t>2</a:t>
                      </a:r>
                      <a:endParaRPr lang="en-US" sz="1600" b="0" baseline="30000" dirty="0">
                        <a:latin typeface="+mj-lt"/>
                      </a:endParaRPr>
                    </a:p>
                  </a:txBody>
                  <a:tcPr anchor="ctr">
                    <a:solidFill>
                      <a:schemeClr val="accent5">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baseline="0" dirty="0">
                          <a:latin typeface="+mj-lt"/>
                        </a:rPr>
                        <a:t>75 x 75 </a:t>
                      </a:r>
                      <a:r>
                        <a:rPr lang="de-DE" sz="1600" b="0" dirty="0">
                          <a:latin typeface="+mj-lt"/>
                        </a:rPr>
                        <a:t>µm</a:t>
                      </a:r>
                      <a:r>
                        <a:rPr lang="de-DE" sz="1600" b="0" baseline="30000" dirty="0">
                          <a:latin typeface="+mj-lt"/>
                        </a:rPr>
                        <a:t>2</a:t>
                      </a:r>
                      <a:endParaRPr lang="en-US" sz="1600" b="0" baseline="30000" dirty="0">
                        <a:latin typeface="+mj-lt"/>
                      </a:endParaRPr>
                    </a:p>
                  </a:txBody>
                  <a:tcPr anchor="ctr">
                    <a:solidFill>
                      <a:schemeClr val="accent5">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baseline="0" dirty="0">
                          <a:latin typeface="+mj-lt"/>
                        </a:rPr>
                        <a:t>25 x 25 </a:t>
                      </a:r>
                      <a:r>
                        <a:rPr lang="de-DE" sz="1600" b="0" dirty="0">
                          <a:latin typeface="+mj-lt"/>
                        </a:rPr>
                        <a:t>µm</a:t>
                      </a:r>
                      <a:r>
                        <a:rPr lang="de-DE" sz="1600" b="0" baseline="30000" dirty="0">
                          <a:latin typeface="+mj-lt"/>
                        </a:rPr>
                        <a:t>2</a:t>
                      </a:r>
                      <a:endParaRPr lang="en-US" sz="1600" b="0" baseline="30000" dirty="0">
                        <a:latin typeface="+mj-lt"/>
                      </a:endParaRPr>
                    </a:p>
                  </a:txBody>
                  <a:tcPr anchor="ctr">
                    <a:solidFill>
                      <a:schemeClr val="accent5">
                        <a:lumMod val="40000"/>
                        <a:lumOff val="60000"/>
                      </a:schemeClr>
                    </a:solidFill>
                  </a:tcPr>
                </a:tc>
                <a:extLst>
                  <a:ext uri="{0D108BD9-81ED-4DB2-BD59-A6C34878D82A}">
                    <a16:rowId xmlns:a16="http://schemas.microsoft.com/office/drawing/2014/main" val="10004"/>
                  </a:ext>
                </a:extLst>
              </a:tr>
              <a:tr h="655888">
                <a:tc>
                  <a:txBody>
                    <a:bodyPr/>
                    <a:lstStyle/>
                    <a:p>
                      <a:pPr algn="ctr"/>
                      <a:r>
                        <a:rPr lang="de-DE" sz="1600" b="1" dirty="0">
                          <a:latin typeface="+mj-lt"/>
                        </a:rPr>
                        <a:t>Maximum system size</a:t>
                      </a:r>
                      <a:endParaRPr lang="en-US" sz="1600" b="1" dirty="0">
                        <a:latin typeface="+mj-lt"/>
                      </a:endParaRPr>
                    </a:p>
                  </a:txBody>
                  <a:tcPr anchor="ctr">
                    <a:solidFill>
                      <a:schemeClr val="accent5">
                        <a:lumMod val="20000"/>
                        <a:lumOff val="80000"/>
                      </a:schemeClr>
                    </a:solidFill>
                  </a:tcPr>
                </a:tc>
                <a:tc>
                  <a:txBody>
                    <a:bodyPr/>
                    <a:lstStyle/>
                    <a:p>
                      <a:pPr algn="ctr"/>
                      <a:r>
                        <a:rPr lang="de-DE" sz="1600" b="0" dirty="0">
                          <a:latin typeface="+mj-lt"/>
                        </a:rPr>
                        <a:t>Modules </a:t>
                      </a:r>
                    </a:p>
                    <a:p>
                      <a:pPr algn="ctr"/>
                      <a:r>
                        <a:rPr lang="de-DE" sz="1600" b="0" dirty="0">
                          <a:latin typeface="+mj-lt"/>
                        </a:rPr>
                        <a:t>(=10/20 ASICs)</a:t>
                      </a:r>
                      <a:endParaRPr lang="en-US" sz="1600" b="0" dirty="0">
                        <a:latin typeface="+mj-lt"/>
                      </a:endParaRPr>
                    </a:p>
                  </a:txBody>
                  <a:tcPr anchor="ctr">
                    <a:solidFill>
                      <a:schemeClr val="accent5">
                        <a:lumMod val="20000"/>
                        <a:lumOff val="80000"/>
                      </a:schemeClr>
                    </a:solidFill>
                  </a:tcPr>
                </a:tc>
                <a:tc>
                  <a:txBody>
                    <a:bodyPr/>
                    <a:lstStyle/>
                    <a:p>
                      <a:pPr algn="ctr"/>
                      <a:r>
                        <a:rPr lang="de-DE" sz="1600" b="0" baseline="0" dirty="0">
                          <a:latin typeface="+mj-lt"/>
                        </a:rPr>
                        <a:t>1Mpixel</a:t>
                      </a:r>
                    </a:p>
                    <a:p>
                      <a:pPr algn="ctr"/>
                      <a:r>
                        <a:rPr lang="de-DE" sz="1600" b="0" baseline="0" dirty="0">
                          <a:latin typeface="+mj-lt"/>
                        </a:rPr>
                        <a:t>(=16 Modules)</a:t>
                      </a:r>
                      <a:endParaRPr lang="en-US" sz="1600" b="0" dirty="0">
                        <a:latin typeface="+mj-lt"/>
                      </a:endParaRPr>
                    </a:p>
                  </a:txBody>
                  <a:tcPr anchor="c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16Mpixel</a:t>
                      </a:r>
                    </a:p>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(=32 Modules)</a:t>
                      </a:r>
                      <a:endParaRPr lang="en-US" sz="1600" b="0" dirty="0">
                        <a:latin typeface="+mj-lt"/>
                      </a:endParaRPr>
                    </a:p>
                  </a:txBody>
                  <a:tcPr anchor="c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Single Chip</a:t>
                      </a:r>
                    </a:p>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(=1x1 cm</a:t>
                      </a:r>
                      <a:r>
                        <a:rPr lang="de-DE" sz="1600" b="0" baseline="30000" dirty="0">
                          <a:latin typeface="+mj-lt"/>
                        </a:rPr>
                        <a:t>2</a:t>
                      </a:r>
                      <a:r>
                        <a:rPr lang="de-DE" sz="1600" b="0" dirty="0">
                          <a:latin typeface="+mj-lt"/>
                        </a:rPr>
                        <a:t>)</a:t>
                      </a:r>
                      <a:endParaRPr lang="en-US" sz="1600" b="0" dirty="0">
                        <a:latin typeface="+mj-lt"/>
                      </a:endParaRPr>
                    </a:p>
                  </a:txBody>
                  <a:tcPr anchor="ctr">
                    <a:solidFill>
                      <a:schemeClr val="accent5">
                        <a:lumMod val="20000"/>
                        <a:lumOff val="80000"/>
                      </a:schemeClr>
                    </a:solidFill>
                  </a:tcPr>
                </a:tc>
                <a:extLst>
                  <a:ext uri="{0D108BD9-81ED-4DB2-BD59-A6C34878D82A}">
                    <a16:rowId xmlns:a16="http://schemas.microsoft.com/office/drawing/2014/main" val="10005"/>
                  </a:ext>
                </a:extLst>
              </a:tr>
              <a:tr h="379725">
                <a:tc>
                  <a:txBody>
                    <a:bodyPr/>
                    <a:lstStyle/>
                    <a:p>
                      <a:pPr algn="ctr"/>
                      <a:r>
                        <a:rPr lang="de-DE" sz="1600" b="1" dirty="0">
                          <a:latin typeface="+mj-lt"/>
                        </a:rPr>
                        <a:t>Noise (</a:t>
                      </a:r>
                      <a:r>
                        <a:rPr lang="de-DE" sz="1600" b="1" dirty="0" err="1">
                          <a:latin typeface="+mj-lt"/>
                        </a:rPr>
                        <a:t>r.m.s</a:t>
                      </a:r>
                      <a:r>
                        <a:rPr lang="de-DE" sz="1600" b="1" dirty="0">
                          <a:latin typeface="+mj-lt"/>
                        </a:rPr>
                        <a:t>.)</a:t>
                      </a:r>
                      <a:endParaRPr lang="de-DE" sz="1600" b="1" baseline="0" dirty="0">
                        <a:latin typeface="+mj-lt"/>
                      </a:endParaRPr>
                    </a:p>
                  </a:txBody>
                  <a:tcPr anchor="ctr">
                    <a:solidFill>
                      <a:schemeClr val="accent5">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&lt;270 e</a:t>
                      </a:r>
                      <a:r>
                        <a:rPr lang="de-DE" sz="1600" b="0" baseline="30000" dirty="0">
                          <a:latin typeface="+mj-lt"/>
                        </a:rPr>
                        <a:t>-</a:t>
                      </a:r>
                      <a:r>
                        <a:rPr lang="de-DE" sz="1600" b="0" dirty="0">
                          <a:latin typeface="+mj-lt"/>
                        </a:rPr>
                        <a:t> ENC</a:t>
                      </a:r>
                      <a:endParaRPr lang="en-US" sz="1600" b="0" dirty="0">
                        <a:latin typeface="+mj-lt"/>
                      </a:endParaRPr>
                    </a:p>
                  </a:txBody>
                  <a:tcPr anchor="ctr">
                    <a:solidFill>
                      <a:schemeClr val="accent5">
                        <a:lumMod val="40000"/>
                        <a:lumOff val="60000"/>
                      </a:schemeClr>
                    </a:solidFill>
                  </a:tcPr>
                </a:tc>
                <a:tc>
                  <a:txBody>
                    <a:bodyPr/>
                    <a:lstStyle/>
                    <a:p>
                      <a:pPr algn="ctr"/>
                      <a:r>
                        <a:rPr lang="de-DE" sz="1600" b="0" dirty="0">
                          <a:latin typeface="+mj-lt"/>
                        </a:rPr>
                        <a:t>&lt; 322 e</a:t>
                      </a:r>
                      <a:r>
                        <a:rPr lang="de-DE" sz="1600" b="0" baseline="30000" dirty="0">
                          <a:latin typeface="+mj-lt"/>
                        </a:rPr>
                        <a:t>-</a:t>
                      </a:r>
                      <a:r>
                        <a:rPr lang="de-DE" sz="1600" b="0" dirty="0">
                          <a:latin typeface="+mj-lt"/>
                        </a:rPr>
                        <a:t> ENC</a:t>
                      </a:r>
                    </a:p>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&lt; 214 e</a:t>
                      </a:r>
                      <a:r>
                        <a:rPr lang="de-DE" sz="1600" b="0" baseline="30000" dirty="0">
                          <a:latin typeface="+mj-lt"/>
                        </a:rPr>
                        <a:t>-</a:t>
                      </a:r>
                      <a:r>
                        <a:rPr lang="de-DE" sz="1600" b="0" dirty="0">
                          <a:latin typeface="+mj-lt"/>
                        </a:rPr>
                        <a:t> ENC (HG)</a:t>
                      </a:r>
                    </a:p>
                  </a:txBody>
                  <a:tcPr anchor="ctr">
                    <a:solidFill>
                      <a:schemeClr val="accent5">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de-DE" sz="1600" b="0" dirty="0">
                          <a:latin typeface="+mj-lt"/>
                        </a:rPr>
                        <a:t>&lt;</a:t>
                      </a:r>
                      <a:r>
                        <a:rPr lang="de-DE" sz="1600" b="0" baseline="0" dirty="0">
                          <a:latin typeface="+mj-lt"/>
                        </a:rPr>
                        <a:t> </a:t>
                      </a:r>
                      <a:r>
                        <a:rPr lang="de-DE" sz="1600" b="0" dirty="0">
                          <a:latin typeface="+mj-lt"/>
                        </a:rPr>
                        <a:t>100 e</a:t>
                      </a:r>
                      <a:r>
                        <a:rPr lang="de-DE" sz="1600" b="0" baseline="30000" dirty="0">
                          <a:latin typeface="+mj-lt"/>
                        </a:rPr>
                        <a:t>-</a:t>
                      </a:r>
                      <a:r>
                        <a:rPr lang="de-DE" sz="1600" b="0" dirty="0">
                          <a:latin typeface="+mj-lt"/>
                        </a:rPr>
                        <a:t> ENC (G0)</a:t>
                      </a:r>
                    </a:p>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de-DE" sz="1600" b="0" dirty="0">
                          <a:latin typeface="+mj-lt"/>
                        </a:rPr>
                        <a:t>&lt; 34 e</a:t>
                      </a:r>
                      <a:r>
                        <a:rPr lang="de-DE" sz="1600" b="0" baseline="30000" dirty="0">
                          <a:latin typeface="+mj-lt"/>
                        </a:rPr>
                        <a:t>-</a:t>
                      </a:r>
                      <a:r>
                        <a:rPr lang="de-DE" sz="1600" b="0" dirty="0">
                          <a:latin typeface="+mj-lt"/>
                        </a:rPr>
                        <a:t> ENC (HG0)</a:t>
                      </a:r>
                    </a:p>
                  </a:txBody>
                  <a:tcPr anchor="ctr">
                    <a:solidFill>
                      <a:schemeClr val="accent5">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0" dirty="0">
                          <a:latin typeface="+mj-lt"/>
                        </a:rPr>
                        <a:t>&lt;35 e</a:t>
                      </a:r>
                      <a:r>
                        <a:rPr lang="de-DE" sz="1600" b="0" baseline="30000" dirty="0">
                          <a:latin typeface="+mj-lt"/>
                        </a:rPr>
                        <a:t>-</a:t>
                      </a:r>
                      <a:r>
                        <a:rPr lang="de-DE" sz="1600" b="0" dirty="0">
                          <a:latin typeface="+mj-lt"/>
                        </a:rPr>
                        <a:t> ENC</a:t>
                      </a:r>
                      <a:endParaRPr lang="en-US" sz="1600" b="0" dirty="0">
                        <a:latin typeface="+mj-lt"/>
                      </a:endParaRPr>
                    </a:p>
                  </a:txBody>
                  <a:tcPr anchor="ctr">
                    <a:solidFill>
                      <a:schemeClr val="accent5">
                        <a:lumMod val="40000"/>
                        <a:lumOff val="60000"/>
                      </a:schemeClr>
                    </a:solidFill>
                  </a:tcPr>
                </a:tc>
                <a:extLst>
                  <a:ext uri="{0D108BD9-81ED-4DB2-BD59-A6C34878D82A}">
                    <a16:rowId xmlns:a16="http://schemas.microsoft.com/office/drawing/2014/main" val="10006"/>
                  </a:ext>
                </a:extLst>
              </a:tr>
              <a:tr h="585430">
                <a:tc>
                  <a:txBody>
                    <a:bodyPr/>
                    <a:lstStyle/>
                    <a:p>
                      <a:pPr algn="ctr"/>
                      <a:r>
                        <a:rPr lang="de-DE" sz="1600" b="1" dirty="0">
                          <a:latin typeface="+mj-lt"/>
                        </a:rPr>
                        <a:t>Dynamic range</a:t>
                      </a:r>
                    </a:p>
                  </a:txBody>
                  <a:tcPr anchor="ctr">
                    <a:solidFill>
                      <a:schemeClr val="accent5">
                        <a:lumMod val="20000"/>
                        <a:lumOff val="80000"/>
                      </a:schemeClr>
                    </a:solidFill>
                  </a:tcPr>
                </a:tc>
                <a:tc>
                  <a:txBody>
                    <a:bodyPr/>
                    <a:lstStyle/>
                    <a:p>
                      <a:pPr algn="ctr">
                        <a:buFont typeface="Arial" pitchFamily="34" charset="0"/>
                        <a:buNone/>
                      </a:pPr>
                      <a:r>
                        <a:rPr lang="de-DE" sz="1600" b="0" dirty="0">
                          <a:latin typeface="+mj-lt"/>
                        </a:rPr>
                        <a:t>&lt; 1</a:t>
                      </a:r>
                      <a:r>
                        <a:rPr lang="de-DE" sz="1600" b="0" baseline="30000" dirty="0">
                          <a:latin typeface="+mj-lt"/>
                        </a:rPr>
                        <a:t>.</a:t>
                      </a:r>
                      <a:r>
                        <a:rPr lang="de-DE" sz="1600" b="0" dirty="0">
                          <a:latin typeface="+mj-lt"/>
                        </a:rPr>
                        <a:t>10</a:t>
                      </a:r>
                      <a:r>
                        <a:rPr lang="de-DE" sz="1600" b="0" baseline="30000" dirty="0">
                          <a:latin typeface="+mj-lt"/>
                        </a:rPr>
                        <a:t>4</a:t>
                      </a:r>
                      <a:r>
                        <a:rPr lang="de-DE" sz="1600" b="0" baseline="0" dirty="0">
                          <a:latin typeface="+mj-lt"/>
                        </a:rPr>
                        <a:t> </a:t>
                      </a:r>
                      <a:r>
                        <a:rPr lang="de-DE" sz="1400" b="0" baseline="0" dirty="0">
                          <a:latin typeface="+mj-lt"/>
                        </a:rPr>
                        <a:t>x 12.4 keV</a:t>
                      </a:r>
                    </a:p>
                    <a:p>
                      <a:pPr algn="ctr"/>
                      <a:r>
                        <a:rPr lang="de-DE" sz="1400" b="0" baseline="0" dirty="0">
                          <a:latin typeface="+mj-lt"/>
                        </a:rPr>
                        <a:t>(3 gain stages)</a:t>
                      </a:r>
                      <a:endParaRPr lang="en-US" sz="1400" b="0" dirty="0">
                        <a:latin typeface="+mj-lt"/>
                      </a:endParaRPr>
                    </a:p>
                  </a:txBody>
                  <a:tcPr anchor="ctr">
                    <a:solidFill>
                      <a:schemeClr val="accent5">
                        <a:lumMod val="20000"/>
                        <a:lumOff val="80000"/>
                      </a:schemeClr>
                    </a:solidFill>
                  </a:tcPr>
                </a:tc>
                <a:tc>
                  <a:txBody>
                    <a:bodyPr/>
                    <a:lstStyle/>
                    <a:p>
                      <a:pPr algn="ctr"/>
                      <a:r>
                        <a:rPr lang="de-DE" sz="1600" b="0" dirty="0">
                          <a:latin typeface="+mj-lt"/>
                        </a:rPr>
                        <a:t>&lt; 1</a:t>
                      </a:r>
                      <a:r>
                        <a:rPr lang="de-DE" sz="1600" b="0" baseline="30000" dirty="0">
                          <a:latin typeface="+mj-lt"/>
                        </a:rPr>
                        <a:t>.</a:t>
                      </a:r>
                      <a:r>
                        <a:rPr lang="de-DE" sz="1600" b="0" dirty="0">
                          <a:latin typeface="+mj-lt"/>
                        </a:rPr>
                        <a:t>10</a:t>
                      </a:r>
                      <a:r>
                        <a:rPr lang="de-DE" sz="1600" b="0" baseline="30000" dirty="0">
                          <a:latin typeface="+mj-lt"/>
                        </a:rPr>
                        <a:t>4</a:t>
                      </a:r>
                      <a:r>
                        <a:rPr lang="de-DE" sz="1600" b="0" baseline="0" dirty="0">
                          <a:latin typeface="+mj-lt"/>
                        </a:rPr>
                        <a:t> </a:t>
                      </a:r>
                      <a:r>
                        <a:rPr lang="de-DE" sz="1400" b="0" baseline="0" dirty="0">
                          <a:latin typeface="+mj-lt"/>
                        </a:rPr>
                        <a:t>x 12.4 keV</a:t>
                      </a:r>
                    </a:p>
                    <a:p>
                      <a:pPr algn="ctr"/>
                      <a:r>
                        <a:rPr lang="de-DE" sz="1400" b="0" baseline="0" dirty="0">
                          <a:latin typeface="+mj-lt"/>
                        </a:rPr>
                        <a:t>(3 gain stages)</a:t>
                      </a:r>
                      <a:endParaRPr lang="en-US" sz="1400" b="0" dirty="0">
                        <a:latin typeface="+mj-lt"/>
                      </a:endParaRPr>
                    </a:p>
                  </a:txBody>
                  <a:tcPr anchor="ctr">
                    <a:solidFill>
                      <a:schemeClr val="accent5">
                        <a:lumMod val="20000"/>
                        <a:lumOff val="80000"/>
                      </a:schemeClr>
                    </a:solidFill>
                  </a:tcPr>
                </a:tc>
                <a:tc>
                  <a:txBody>
                    <a:bodyPr/>
                    <a:lstStyle/>
                    <a:p>
                      <a:pPr algn="ctr"/>
                      <a:r>
                        <a:rPr lang="de-DE" sz="1600" b="0" dirty="0">
                          <a:latin typeface="+mj-lt"/>
                        </a:rPr>
                        <a:t>&lt; 1</a:t>
                      </a:r>
                      <a:r>
                        <a:rPr lang="de-DE" sz="1600" b="0" baseline="30000" dirty="0">
                          <a:latin typeface="+mj-lt"/>
                        </a:rPr>
                        <a:t>.</a:t>
                      </a:r>
                      <a:r>
                        <a:rPr lang="de-DE" sz="1600" b="0" dirty="0">
                          <a:latin typeface="+mj-lt"/>
                        </a:rPr>
                        <a:t>10</a:t>
                      </a:r>
                      <a:r>
                        <a:rPr lang="de-DE" sz="1600" b="0" baseline="30000" dirty="0">
                          <a:latin typeface="+mj-lt"/>
                        </a:rPr>
                        <a:t>4</a:t>
                      </a:r>
                      <a:r>
                        <a:rPr lang="de-DE" sz="1600" b="0" baseline="0" dirty="0">
                          <a:latin typeface="+mj-lt"/>
                        </a:rPr>
                        <a:t> </a:t>
                      </a:r>
                      <a:r>
                        <a:rPr lang="de-DE" sz="1400" b="0" baseline="0" dirty="0">
                          <a:latin typeface="+mj-lt"/>
                        </a:rPr>
                        <a:t>x 12.4 keV</a:t>
                      </a:r>
                    </a:p>
                    <a:p>
                      <a:pPr algn="ctr"/>
                      <a:r>
                        <a:rPr lang="de-DE" sz="1400" b="0" baseline="0" dirty="0">
                          <a:latin typeface="+mj-lt"/>
                        </a:rPr>
                        <a:t>(3 gain stages)</a:t>
                      </a:r>
                      <a:endParaRPr lang="en-US" sz="1400" b="0" dirty="0">
                        <a:latin typeface="+mj-lt"/>
                      </a:endParaRPr>
                    </a:p>
                  </a:txBody>
                  <a:tcPr anchor="ctr">
                    <a:solidFill>
                      <a:schemeClr val="accent5">
                        <a:lumMod val="20000"/>
                        <a:lumOff val="80000"/>
                      </a:schemeClr>
                    </a:solidFill>
                  </a:tcPr>
                </a:tc>
                <a:tc>
                  <a:txBody>
                    <a:bodyPr/>
                    <a:lstStyle/>
                    <a:p>
                      <a:pPr algn="ctr"/>
                      <a:r>
                        <a:rPr lang="de-DE" sz="1600" b="0" dirty="0">
                          <a:latin typeface="+mj-lt"/>
                        </a:rPr>
                        <a:t>&lt; 500</a:t>
                      </a:r>
                      <a:r>
                        <a:rPr lang="de-DE" sz="1600" b="0" baseline="0" dirty="0">
                          <a:latin typeface="+mj-lt"/>
                        </a:rPr>
                        <a:t> </a:t>
                      </a:r>
                      <a:r>
                        <a:rPr lang="de-DE" sz="1400" b="0" baseline="0" dirty="0">
                          <a:latin typeface="+mj-lt"/>
                        </a:rPr>
                        <a:t>x 12.4 keV</a:t>
                      </a:r>
                    </a:p>
                    <a:p>
                      <a:pPr algn="ctr"/>
                      <a:r>
                        <a:rPr lang="de-DE" sz="1400" b="0" baseline="0" dirty="0">
                          <a:latin typeface="+mj-lt"/>
                        </a:rPr>
                        <a:t>(2 gain stages)</a:t>
                      </a:r>
                      <a:endParaRPr lang="en-US" sz="1400" b="0" dirty="0">
                        <a:latin typeface="+mj-lt"/>
                      </a:endParaRPr>
                    </a:p>
                  </a:txBody>
                  <a:tcPr anchor="ctr">
                    <a:solidFill>
                      <a:schemeClr val="accent5">
                        <a:lumMod val="20000"/>
                        <a:lumOff val="80000"/>
                      </a:schemeClr>
                    </a:solidFill>
                  </a:tcPr>
                </a:tc>
                <a:extLst>
                  <a:ext uri="{0D108BD9-81ED-4DB2-BD59-A6C34878D82A}">
                    <a16:rowId xmlns:a16="http://schemas.microsoft.com/office/drawing/2014/main" val="10007"/>
                  </a:ext>
                </a:extLst>
              </a:tr>
              <a:tr h="65588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600" b="1" dirty="0">
                          <a:latin typeface="+mj-lt"/>
                        </a:rPr>
                        <a:t>Maximum</a:t>
                      </a:r>
                      <a:r>
                        <a:rPr lang="de-DE" sz="1600" b="1" baseline="0" dirty="0">
                          <a:latin typeface="+mj-lt"/>
                        </a:rPr>
                        <a:t> f</a:t>
                      </a:r>
                      <a:r>
                        <a:rPr lang="de-DE" sz="1600" b="1" dirty="0">
                          <a:latin typeface="+mj-lt"/>
                        </a:rPr>
                        <a:t>rame rate</a:t>
                      </a:r>
                      <a:endParaRPr lang="en-US" sz="1600" b="1" dirty="0">
                        <a:latin typeface="+mj-lt"/>
                      </a:endParaRPr>
                    </a:p>
                  </a:txBody>
                  <a:tcPr anchor="ctr">
                    <a:solidFill>
                      <a:schemeClr val="accent5">
                        <a:lumMod val="40000"/>
                        <a:lumOff val="60000"/>
                      </a:schemeClr>
                    </a:solidFill>
                  </a:tcPr>
                </a:tc>
                <a:tc>
                  <a:txBody>
                    <a:bodyPr/>
                    <a:lstStyle/>
                    <a:p>
                      <a:pPr algn="ctr"/>
                      <a:r>
                        <a:rPr lang="de-DE" sz="1600" b="0" dirty="0">
                          <a:latin typeface="+mj-lt"/>
                        </a:rPr>
                        <a:t>600 kHz </a:t>
                      </a:r>
                      <a:r>
                        <a:rPr lang="de-DE" sz="1400" b="0" dirty="0">
                          <a:latin typeface="+mj-lt"/>
                        </a:rPr>
                        <a:t>(cont.)</a:t>
                      </a:r>
                    </a:p>
                    <a:p>
                      <a:pPr algn="ctr"/>
                      <a:r>
                        <a:rPr lang="de-DE" sz="1600" b="0" dirty="0">
                          <a:latin typeface="+mj-lt"/>
                        </a:rPr>
                        <a:t>4.5</a:t>
                      </a:r>
                      <a:r>
                        <a:rPr lang="de-DE" sz="1600" b="0" baseline="0" dirty="0">
                          <a:latin typeface="+mj-lt"/>
                        </a:rPr>
                        <a:t> MHz </a:t>
                      </a:r>
                      <a:r>
                        <a:rPr lang="de-DE" sz="1400" b="0" baseline="0" dirty="0">
                          <a:latin typeface="+mj-lt"/>
                        </a:rPr>
                        <a:t>(</a:t>
                      </a:r>
                      <a:r>
                        <a:rPr lang="de-DE" sz="1400" b="0" baseline="0" dirty="0" err="1">
                          <a:latin typeface="+mj-lt"/>
                        </a:rPr>
                        <a:t>burst</a:t>
                      </a:r>
                      <a:r>
                        <a:rPr lang="de-DE" sz="1400" b="0" baseline="0" dirty="0">
                          <a:latin typeface="+mj-lt"/>
                        </a:rPr>
                        <a:t>*)</a:t>
                      </a:r>
                    </a:p>
                    <a:p>
                      <a:pPr algn="ctr"/>
                      <a:r>
                        <a:rPr kumimoji="0" lang="de-DE" sz="1400" b="0" i="0" u="none" strike="noStrike" kern="1200" cap="none" spc="0" normalizeH="0" baseline="0" noProof="0" dirty="0">
                          <a:ln>
                            <a:noFill/>
                          </a:ln>
                          <a:solidFill>
                            <a:srgbClr val="000000"/>
                          </a:solidFill>
                          <a:effectLst/>
                          <a:uLnTx/>
                          <a:uFillTx/>
                          <a:latin typeface="Georgia"/>
                        </a:rPr>
                        <a:t>* 2720 </a:t>
                      </a:r>
                      <a:r>
                        <a:rPr kumimoji="0" lang="de-DE" sz="1400" b="0" i="0" u="none" strike="noStrike" kern="1200" cap="none" spc="0" normalizeH="0" baseline="0" noProof="0" dirty="0" err="1">
                          <a:ln>
                            <a:noFill/>
                          </a:ln>
                          <a:solidFill>
                            <a:srgbClr val="000000"/>
                          </a:solidFill>
                          <a:effectLst/>
                          <a:uLnTx/>
                          <a:uFillTx/>
                          <a:latin typeface="Georgia"/>
                        </a:rPr>
                        <a:t>frames</a:t>
                      </a:r>
                      <a:endParaRPr lang="en-US" sz="1400" b="0" dirty="0">
                        <a:latin typeface="+mj-lt"/>
                      </a:endParaRPr>
                    </a:p>
                  </a:txBody>
                  <a:tcPr anchor="ctr">
                    <a:solidFill>
                      <a:schemeClr val="accent5">
                        <a:lumMod val="40000"/>
                        <a:lumOff val="60000"/>
                      </a:schemeClr>
                    </a:solidFill>
                  </a:tcPr>
                </a:tc>
                <a:tc>
                  <a:txBody>
                    <a:bodyPr/>
                    <a:lstStyle/>
                    <a:p>
                      <a:pPr algn="ctr"/>
                      <a:r>
                        <a:rPr lang="de-DE" sz="1600" b="0" dirty="0">
                          <a:latin typeface="+mj-lt"/>
                        </a:rPr>
                        <a:t> 4.5 MHz</a:t>
                      </a:r>
                      <a:r>
                        <a:rPr lang="de-DE" sz="1600" b="0" baseline="0" dirty="0">
                          <a:latin typeface="+mj-lt"/>
                        </a:rPr>
                        <a:t> </a:t>
                      </a:r>
                      <a:r>
                        <a:rPr lang="de-DE" sz="1400" b="0" baseline="0" dirty="0">
                          <a:latin typeface="+mj-lt"/>
                        </a:rPr>
                        <a:t>(burst*)</a:t>
                      </a:r>
                    </a:p>
                    <a:p>
                      <a:pPr algn="ctr"/>
                      <a:r>
                        <a:rPr lang="de-DE" sz="1400" b="0" baseline="0" dirty="0">
                          <a:latin typeface="+mj-lt"/>
                        </a:rPr>
                        <a:t>   * 352 frames</a:t>
                      </a:r>
                      <a:endParaRPr lang="en-US" sz="1400" b="0" dirty="0">
                        <a:latin typeface="+mj-lt"/>
                      </a:endParaRPr>
                    </a:p>
                  </a:txBody>
                  <a:tcPr anchor="ctr">
                    <a:solidFill>
                      <a:schemeClr val="accent5">
                        <a:lumMod val="40000"/>
                        <a:lumOff val="60000"/>
                      </a:schemeClr>
                    </a:solidFill>
                  </a:tcPr>
                </a:tc>
                <a:tc>
                  <a:txBody>
                    <a:bodyPr/>
                    <a:lstStyle/>
                    <a:p>
                      <a:pPr algn="ctr">
                        <a:buFont typeface="Arial" pitchFamily="34" charset="0"/>
                        <a:buNone/>
                      </a:pPr>
                      <a:r>
                        <a:rPr lang="de-DE" sz="1600" b="0" dirty="0">
                          <a:latin typeface="+mj-lt"/>
                        </a:rPr>
                        <a:t>2.4 kHz </a:t>
                      </a:r>
                      <a:r>
                        <a:rPr lang="de-DE" sz="1400" b="0" baseline="0" dirty="0">
                          <a:latin typeface="+mj-lt"/>
                        </a:rPr>
                        <a:t>(cont.)</a:t>
                      </a:r>
                    </a:p>
                    <a:p>
                      <a:pPr algn="ctr">
                        <a:buFont typeface="Arial" pitchFamily="34" charset="0"/>
                        <a:buNone/>
                      </a:pPr>
                      <a:r>
                        <a:rPr lang="de-DE" sz="1600" b="0" baseline="0" dirty="0">
                          <a:latin typeface="+mj-lt"/>
                        </a:rPr>
                        <a:t>&lt; 1 MHz </a:t>
                      </a:r>
                      <a:r>
                        <a:rPr lang="de-DE" sz="1400" b="0" baseline="0" dirty="0">
                          <a:latin typeface="+mj-lt"/>
                        </a:rPr>
                        <a:t>(burst*)</a:t>
                      </a:r>
                      <a:r>
                        <a:rPr lang="de-DE" sz="1600" b="0" baseline="0" dirty="0">
                          <a:latin typeface="+mj-lt"/>
                        </a:rPr>
                        <a:t> </a:t>
                      </a:r>
                    </a:p>
                    <a:p>
                      <a:pPr algn="ctr">
                        <a:buFont typeface="Arial" pitchFamily="34" charset="0"/>
                        <a:buNone/>
                      </a:pPr>
                      <a:r>
                        <a:rPr lang="de-DE" sz="1400" b="0" baseline="0" dirty="0">
                          <a:latin typeface="+mj-lt"/>
                        </a:rPr>
                        <a:t>*16 frames</a:t>
                      </a:r>
                    </a:p>
                  </a:txBody>
                  <a:tcPr anchor="ctr">
                    <a:solidFill>
                      <a:schemeClr val="accent5">
                        <a:lumMod val="40000"/>
                        <a:lumOff val="60000"/>
                      </a:schemeClr>
                    </a:solidFill>
                  </a:tcPr>
                </a:tc>
                <a:tc>
                  <a:txBody>
                    <a:bodyPr/>
                    <a:lstStyle/>
                    <a:p>
                      <a:pPr algn="ctr"/>
                      <a:r>
                        <a:rPr lang="de-DE" sz="1600" b="0" dirty="0">
                          <a:latin typeface="+mj-lt"/>
                        </a:rPr>
                        <a:t>6-8 kHz</a:t>
                      </a:r>
                      <a:r>
                        <a:rPr lang="de-DE" sz="1600" b="0" baseline="0" dirty="0">
                          <a:latin typeface="+mj-lt"/>
                        </a:rPr>
                        <a:t> </a:t>
                      </a:r>
                      <a:r>
                        <a:rPr lang="de-DE" sz="1400" b="0" baseline="0" dirty="0">
                          <a:latin typeface="+mj-lt"/>
                        </a:rPr>
                        <a:t>(cont.)</a:t>
                      </a:r>
                    </a:p>
                    <a:p>
                      <a:pPr algn="ctr"/>
                      <a:endParaRPr lang="de-DE" sz="1400" b="0" baseline="0" dirty="0">
                        <a:latin typeface="+mj-l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0" dirty="0">
                        <a:latin typeface="+mj-lt"/>
                      </a:endParaRPr>
                    </a:p>
                  </a:txBody>
                  <a:tcPr anchor="ctr">
                    <a:solidFill>
                      <a:schemeClr val="accent5">
                        <a:lumMod val="40000"/>
                        <a:lumOff val="60000"/>
                      </a:schemeClr>
                    </a:solidFill>
                  </a:tcPr>
                </a:tc>
                <a:extLst>
                  <a:ext uri="{0D108BD9-81ED-4DB2-BD59-A6C34878D82A}">
                    <a16:rowId xmlns:a16="http://schemas.microsoft.com/office/drawing/2014/main" val="10008"/>
                  </a:ext>
                </a:extLst>
              </a:tr>
            </a:tbl>
          </a:graphicData>
        </a:graphic>
      </p:graphicFrame>
      <p:pic>
        <p:nvPicPr>
          <p:cNvPr id="6" name="Picture 3" descr="U:\Presentations\Jungfrau0.0_001.jpg">
            <a:extLst>
              <a:ext uri="{FF2B5EF4-FFF2-40B4-BE49-F238E27FC236}">
                <a16:creationId xmlns:a16="http://schemas.microsoft.com/office/drawing/2014/main" id="{BE0E210D-C7AC-D904-7F60-1E0219739809}"/>
              </a:ext>
            </a:extLst>
          </p:cNvPr>
          <p:cNvPicPr>
            <a:picLocks noChangeArrowheads="1"/>
          </p:cNvPicPr>
          <p:nvPr/>
        </p:nvPicPr>
        <p:blipFill>
          <a:blip r:embed="rId2"/>
          <a:stretch>
            <a:fillRect/>
          </a:stretch>
        </p:blipFill>
        <p:spPr bwMode="auto">
          <a:xfrm>
            <a:off x="7928359" y="1361022"/>
            <a:ext cx="1655064" cy="1055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1EE42BA-316C-0E06-AD53-1407DABD0091}"/>
              </a:ext>
            </a:extLst>
          </p:cNvPr>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6372" y="1361022"/>
            <a:ext cx="1572768" cy="10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6" descr="board_from_top4545_pyra">
            <a:extLst>
              <a:ext uri="{FF2B5EF4-FFF2-40B4-BE49-F238E27FC236}">
                <a16:creationId xmlns:a16="http://schemas.microsoft.com/office/drawing/2014/main" id="{9B687A7D-65B0-4EC2-DE23-23282174C8A6}"/>
              </a:ext>
            </a:extLst>
          </p:cNvPr>
          <p:cNvPicPr>
            <a:picLocks noChangeArrowheads="1"/>
          </p:cNvPicPr>
          <p:nvPr/>
        </p:nvPicPr>
        <p:blipFill>
          <a:blip r:embed="rId4" cstate="print"/>
          <a:srcRect/>
          <a:stretch>
            <a:fillRect/>
          </a:stretch>
        </p:blipFill>
        <p:spPr bwMode="auto">
          <a:xfrm>
            <a:off x="2916016" y="1356249"/>
            <a:ext cx="1572768" cy="1069433"/>
          </a:xfrm>
          <a:prstGeom prst="rect">
            <a:avLst/>
          </a:prstGeom>
          <a:noFill/>
        </p:spPr>
      </p:pic>
      <p:pic>
        <p:nvPicPr>
          <p:cNvPr id="10" name="Grafik 25" descr="M03_T.jpg">
            <a:extLst>
              <a:ext uri="{FF2B5EF4-FFF2-40B4-BE49-F238E27FC236}">
                <a16:creationId xmlns:a16="http://schemas.microsoft.com/office/drawing/2014/main" id="{E5F5CB3E-F342-8449-A17B-DEBDFA69E8FB}"/>
              </a:ext>
            </a:extLst>
          </p:cNvPr>
          <p:cNvPicPr>
            <a:picLocks/>
          </p:cNvPicPr>
          <p:nvPr/>
        </p:nvPicPr>
        <p:blipFill>
          <a:blip r:embed="rId5"/>
          <a:stretch>
            <a:fillRect/>
          </a:stretch>
        </p:blipFill>
        <p:spPr>
          <a:xfrm>
            <a:off x="10400919" y="1361023"/>
            <a:ext cx="1435608" cy="1055863"/>
          </a:xfrm>
          <a:prstGeom prst="rect">
            <a:avLst/>
          </a:prstGeom>
        </p:spPr>
      </p:pic>
    </p:spTree>
    <p:extLst>
      <p:ext uri="{BB962C8B-B14F-4D97-AF65-F5344CB8AC3E}">
        <p14:creationId xmlns:p14="http://schemas.microsoft.com/office/powerpoint/2010/main" val="20756731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8EB0BE8-92B4-4956-B7E3-19379ECC84B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a:t>
            </a:fld>
            <a:endParaRPr lang="de-DE" dirty="0"/>
          </a:p>
        </p:txBody>
      </p:sp>
      <p:pic>
        <p:nvPicPr>
          <p:cNvPr id="8" name="Immagine 7">
            <a:extLst>
              <a:ext uri="{FF2B5EF4-FFF2-40B4-BE49-F238E27FC236}">
                <a16:creationId xmlns:a16="http://schemas.microsoft.com/office/drawing/2014/main" id="{A9E4F435-E142-4C9F-85B8-55B55062A0F3}"/>
              </a:ext>
            </a:extLst>
          </p:cNvPr>
          <p:cNvPicPr>
            <a:picLocks noChangeAspect="1"/>
          </p:cNvPicPr>
          <p:nvPr/>
        </p:nvPicPr>
        <p:blipFill>
          <a:blip r:embed="rId3"/>
          <a:stretch>
            <a:fillRect/>
          </a:stretch>
        </p:blipFill>
        <p:spPr>
          <a:xfrm>
            <a:off x="1" y="-9905"/>
            <a:ext cx="12161838" cy="6867905"/>
          </a:xfrm>
          <a:prstGeom prst="rect">
            <a:avLst/>
          </a:prstGeom>
        </p:spPr>
      </p:pic>
      <p:grpSp>
        <p:nvGrpSpPr>
          <p:cNvPr id="5" name="Gruppo 4">
            <a:extLst>
              <a:ext uri="{FF2B5EF4-FFF2-40B4-BE49-F238E27FC236}">
                <a16:creationId xmlns:a16="http://schemas.microsoft.com/office/drawing/2014/main" id="{69CFD78D-0418-6E07-0F5C-EA94D632203C}"/>
              </a:ext>
            </a:extLst>
          </p:cNvPr>
          <p:cNvGrpSpPr/>
          <p:nvPr/>
        </p:nvGrpSpPr>
        <p:grpSpPr>
          <a:xfrm>
            <a:off x="8389203" y="2834266"/>
            <a:ext cx="2236718" cy="1404733"/>
            <a:chOff x="8389203" y="2834266"/>
            <a:chExt cx="2236718" cy="1404733"/>
          </a:xfrm>
        </p:grpSpPr>
        <p:sp>
          <p:nvSpPr>
            <p:cNvPr id="2" name="Freccia in giù 1">
              <a:extLst>
                <a:ext uri="{FF2B5EF4-FFF2-40B4-BE49-F238E27FC236}">
                  <a16:creationId xmlns:a16="http://schemas.microsoft.com/office/drawing/2014/main" id="{F8DB19F1-1541-532D-A7E5-89CA1FBA746B}"/>
                </a:ext>
              </a:extLst>
            </p:cNvPr>
            <p:cNvSpPr/>
            <p:nvPr/>
          </p:nvSpPr>
          <p:spPr bwMode="auto">
            <a:xfrm>
              <a:off x="9275919" y="2834266"/>
              <a:ext cx="484632" cy="978408"/>
            </a:xfrm>
            <a:prstGeom prst="downArrow">
              <a:avLst/>
            </a:prstGeom>
            <a:solidFill>
              <a:schemeClr val="accent3">
                <a:lumMod val="60000"/>
                <a:lumOff val="40000"/>
              </a:schemeClr>
            </a:solidFill>
            <a:ln w="9525"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3" name="Parentesi graffa chiusa 2">
              <a:extLst>
                <a:ext uri="{FF2B5EF4-FFF2-40B4-BE49-F238E27FC236}">
                  <a16:creationId xmlns:a16="http://schemas.microsoft.com/office/drawing/2014/main" id="{89EF41FE-FD72-DE3D-E719-5C0475CF6F79}"/>
                </a:ext>
              </a:extLst>
            </p:cNvPr>
            <p:cNvSpPr/>
            <p:nvPr/>
          </p:nvSpPr>
          <p:spPr bwMode="auto">
            <a:xfrm rot="16200000">
              <a:off x="9377069" y="2990148"/>
              <a:ext cx="260985" cy="2236718"/>
            </a:xfrm>
            <a:prstGeom prst="rightBrace">
              <a:avLst/>
            </a:prstGeom>
            <a:noFill/>
            <a:ln w="57150"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1539217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17E46D1-B167-298D-660B-DA77DB4AC62D}"/>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5" name="Immagine 4">
            <a:extLst>
              <a:ext uri="{FF2B5EF4-FFF2-40B4-BE49-F238E27FC236}">
                <a16:creationId xmlns:a16="http://schemas.microsoft.com/office/drawing/2014/main" id="{365791AC-84B3-9F19-B8F6-8C166EF9B05D}"/>
              </a:ext>
            </a:extLst>
          </p:cNvPr>
          <p:cNvPicPr>
            <a:picLocks noChangeAspect="1"/>
          </p:cNvPicPr>
          <p:nvPr/>
        </p:nvPicPr>
        <p:blipFill>
          <a:blip r:embed="rId2"/>
          <a:stretch>
            <a:fillRect/>
          </a:stretch>
        </p:blipFill>
        <p:spPr>
          <a:xfrm>
            <a:off x="874518" y="1170419"/>
            <a:ext cx="10805919" cy="5552006"/>
          </a:xfrm>
          <a:prstGeom prst="rect">
            <a:avLst/>
          </a:prstGeom>
        </p:spPr>
      </p:pic>
      <p:sp>
        <p:nvSpPr>
          <p:cNvPr id="3" name="Titolo 2">
            <a:extLst>
              <a:ext uri="{FF2B5EF4-FFF2-40B4-BE49-F238E27FC236}">
                <a16:creationId xmlns:a16="http://schemas.microsoft.com/office/drawing/2014/main" id="{81F08668-C1D0-E06D-1896-C989481E21CA}"/>
              </a:ext>
            </a:extLst>
          </p:cNvPr>
          <p:cNvSpPr>
            <a:spLocks noGrp="1"/>
          </p:cNvSpPr>
          <p:nvPr>
            <p:ph type="title"/>
          </p:nvPr>
        </p:nvSpPr>
        <p:spPr/>
        <p:txBody>
          <a:bodyPr/>
          <a:lstStyle/>
          <a:p>
            <a:r>
              <a:rPr lang="en-US" dirty="0"/>
              <a:t>Life is not perfect…</a:t>
            </a:r>
            <a:endParaRPr lang="it-CH" dirty="0"/>
          </a:p>
        </p:txBody>
      </p:sp>
      <p:sp>
        <p:nvSpPr>
          <p:cNvPr id="4" name="Segnaposto numero diapositiva 3">
            <a:extLst>
              <a:ext uri="{FF2B5EF4-FFF2-40B4-BE49-F238E27FC236}">
                <a16:creationId xmlns:a16="http://schemas.microsoft.com/office/drawing/2014/main" id="{0D008D13-55C4-D94A-AABA-B083980563EC}"/>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80</a:t>
            </a:fld>
            <a:endParaRPr lang="de-DE" dirty="0"/>
          </a:p>
        </p:txBody>
      </p:sp>
      <p:sp>
        <p:nvSpPr>
          <p:cNvPr id="7" name="CasellaDiTesto 6">
            <a:extLst>
              <a:ext uri="{FF2B5EF4-FFF2-40B4-BE49-F238E27FC236}">
                <a16:creationId xmlns:a16="http://schemas.microsoft.com/office/drawing/2014/main" id="{41FFDF0A-695C-5A68-D6EB-CBD2293B70B6}"/>
              </a:ext>
            </a:extLst>
          </p:cNvPr>
          <p:cNvSpPr txBox="1"/>
          <p:nvPr/>
        </p:nvSpPr>
        <p:spPr>
          <a:xfrm>
            <a:off x="6620919" y="6015523"/>
            <a:ext cx="5194418" cy="421518"/>
          </a:xfrm>
          <a:prstGeom prst="rect">
            <a:avLst/>
          </a:prstGeom>
          <a:noFill/>
        </p:spPr>
        <p:txBody>
          <a:bodyPr wrap="none" lIns="0" tIns="0" rIns="0" bIns="0" rtlCol="0" anchor="t">
            <a:noAutofit/>
          </a:bodyPr>
          <a:lstStyle/>
          <a:p>
            <a:pPr marL="342900" indent="-228600">
              <a:lnSpc>
                <a:spcPct val="110000"/>
              </a:lnSpc>
              <a:spcBef>
                <a:spcPts val="0"/>
              </a:spcBef>
            </a:pPr>
            <a:r>
              <a:rPr lang="en-US" sz="2000" kern="1000" spc="30" dirty="0">
                <a:latin typeface="+mj-lt"/>
                <a:cs typeface="Franklin Gothic Book"/>
              </a:rPr>
              <a:t>AGIPD1.0: List of shortcomings @11/2014</a:t>
            </a:r>
            <a:endParaRPr lang="it-CH" sz="2000" kern="1000" spc="30" dirty="0">
              <a:latin typeface="+mj-lt"/>
              <a:cs typeface="Franklin Gothic Book"/>
            </a:endParaRPr>
          </a:p>
        </p:txBody>
      </p:sp>
    </p:spTree>
    <p:extLst>
      <p:ext uri="{BB962C8B-B14F-4D97-AF65-F5344CB8AC3E}">
        <p14:creationId xmlns:p14="http://schemas.microsoft.com/office/powerpoint/2010/main" val="333885823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A4DDF552-D4EE-5DF8-5634-DA966838EE5D}"/>
              </a:ext>
            </a:extLst>
          </p:cNvPr>
          <p:cNvSpPr>
            <a:spLocks noGrp="1"/>
          </p:cNvSpPr>
          <p:nvPr>
            <p:ph type="title"/>
          </p:nvPr>
        </p:nvSpPr>
        <p:spPr/>
        <p:txBody>
          <a:bodyPr/>
          <a:lstStyle/>
          <a:p>
            <a:endParaRPr lang="it-CH" dirty="0"/>
          </a:p>
        </p:txBody>
      </p:sp>
      <p:sp>
        <p:nvSpPr>
          <p:cNvPr id="4" name="Segnaposto numero diapositiva 3">
            <a:extLst>
              <a:ext uri="{FF2B5EF4-FFF2-40B4-BE49-F238E27FC236}">
                <a16:creationId xmlns:a16="http://schemas.microsoft.com/office/drawing/2014/main" id="{0C528AD5-B56E-E4E0-7505-52EB9C8384B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81</a:t>
            </a:fld>
            <a:endParaRPr lang="de-DE" dirty="0"/>
          </a:p>
        </p:txBody>
      </p:sp>
      <p:pic>
        <p:nvPicPr>
          <p:cNvPr id="5" name="Immagine 4">
            <a:extLst>
              <a:ext uri="{FF2B5EF4-FFF2-40B4-BE49-F238E27FC236}">
                <a16:creationId xmlns:a16="http://schemas.microsoft.com/office/drawing/2014/main" id="{2A0D9778-866B-4729-45A1-C0A0046896B8}"/>
              </a:ext>
            </a:extLst>
          </p:cNvPr>
          <p:cNvPicPr>
            <a:picLocks noChangeAspect="1"/>
          </p:cNvPicPr>
          <p:nvPr/>
        </p:nvPicPr>
        <p:blipFill>
          <a:blip r:embed="rId2"/>
          <a:stretch>
            <a:fillRect/>
          </a:stretch>
        </p:blipFill>
        <p:spPr>
          <a:xfrm>
            <a:off x="3092587" y="1492779"/>
            <a:ext cx="5976664" cy="5209232"/>
          </a:xfrm>
          <a:prstGeom prst="rect">
            <a:avLst/>
          </a:prstGeom>
        </p:spPr>
      </p:pic>
      <p:sp>
        <p:nvSpPr>
          <p:cNvPr id="6" name="Rettangolo 5">
            <a:extLst>
              <a:ext uri="{FF2B5EF4-FFF2-40B4-BE49-F238E27FC236}">
                <a16:creationId xmlns:a16="http://schemas.microsoft.com/office/drawing/2014/main" id="{982271B5-6695-EE6E-25AB-AF04489B53A1}"/>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82024713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A90F461-FD97-1BFD-FB84-3FEED2A24CDB}"/>
              </a:ext>
            </a:extLst>
          </p:cNvPr>
          <p:cNvSpPr>
            <a:spLocks noGrp="1"/>
          </p:cNvSpPr>
          <p:nvPr>
            <p:ph type="title"/>
          </p:nvPr>
        </p:nvSpPr>
        <p:spPr/>
        <p:txBody>
          <a:bodyPr/>
          <a:lstStyle/>
          <a:p>
            <a:r>
              <a:rPr lang="en-US" dirty="0"/>
              <a:t>Non-monotonicity after gain switching</a:t>
            </a:r>
            <a:endParaRPr lang="it-CH" dirty="0"/>
          </a:p>
        </p:txBody>
      </p:sp>
      <p:sp>
        <p:nvSpPr>
          <p:cNvPr id="4" name="Segnaposto numero diapositiva 3">
            <a:extLst>
              <a:ext uri="{FF2B5EF4-FFF2-40B4-BE49-F238E27FC236}">
                <a16:creationId xmlns:a16="http://schemas.microsoft.com/office/drawing/2014/main" id="{60672040-E49F-8236-20D1-D1E06005F9C9}"/>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82</a:t>
            </a:fld>
            <a:endParaRPr lang="de-DE" dirty="0"/>
          </a:p>
        </p:txBody>
      </p:sp>
      <p:pic>
        <p:nvPicPr>
          <p:cNvPr id="52" name="Immagine 3">
            <a:extLst>
              <a:ext uri="{FF2B5EF4-FFF2-40B4-BE49-F238E27FC236}">
                <a16:creationId xmlns:a16="http://schemas.microsoft.com/office/drawing/2014/main" id="{53923B5E-F7E9-EA56-BD86-8D6F25103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2654614"/>
            <a:ext cx="4382622" cy="3744386"/>
          </a:xfrm>
          <a:prstGeom prst="rect">
            <a:avLst/>
          </a:prstGeom>
        </p:spPr>
      </p:pic>
      <p:pic>
        <p:nvPicPr>
          <p:cNvPr id="53" name="Immagine 8">
            <a:extLst>
              <a:ext uri="{FF2B5EF4-FFF2-40B4-BE49-F238E27FC236}">
                <a16:creationId xmlns:a16="http://schemas.microsoft.com/office/drawing/2014/main" id="{80B2A2F8-ACB3-FF01-626B-55B17AFB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223" y="2650521"/>
            <a:ext cx="4673517" cy="3744228"/>
          </a:xfrm>
          <a:prstGeom prst="rect">
            <a:avLst/>
          </a:prstGeom>
        </p:spPr>
      </p:pic>
      <p:sp>
        <p:nvSpPr>
          <p:cNvPr id="54" name="CasellaDiTesto 9">
            <a:extLst>
              <a:ext uri="{FF2B5EF4-FFF2-40B4-BE49-F238E27FC236}">
                <a16:creationId xmlns:a16="http://schemas.microsoft.com/office/drawing/2014/main" id="{C13B3E7E-B1F2-7828-BC6F-432A3178B24B}"/>
              </a:ext>
            </a:extLst>
          </p:cNvPr>
          <p:cNvSpPr txBox="1"/>
          <p:nvPr/>
        </p:nvSpPr>
        <p:spPr>
          <a:xfrm>
            <a:off x="7118600" y="4007670"/>
            <a:ext cx="319140" cy="335647"/>
          </a:xfrm>
          <a:prstGeom prst="rect">
            <a:avLst/>
          </a:prstGeom>
          <a:noFill/>
        </p:spPr>
        <p:txBody>
          <a:bodyPr wrap="square" lIns="0" tIns="0" rIns="0" bIns="0" rtlCol="0">
            <a:noAutofit/>
          </a:bodyPr>
          <a:lstStyle/>
          <a:p>
            <a:pPr>
              <a:lnSpc>
                <a:spcPct val="110000"/>
              </a:lnSpc>
              <a:spcBef>
                <a:spcPts val="0"/>
              </a:spcBef>
            </a:pPr>
            <a:r>
              <a:rPr lang="it-IT" sz="1800" b="1" kern="1000" spc="30" dirty="0">
                <a:solidFill>
                  <a:srgbClr val="000000"/>
                </a:solidFill>
                <a:latin typeface="Calibri"/>
                <a:ea typeface="+mn-ea"/>
                <a:cs typeface="Franklin Gothic Book"/>
              </a:rPr>
              <a:t>HG</a:t>
            </a:r>
          </a:p>
        </p:txBody>
      </p:sp>
      <p:sp>
        <p:nvSpPr>
          <p:cNvPr id="55" name="CasellaDiTesto 10">
            <a:extLst>
              <a:ext uri="{FF2B5EF4-FFF2-40B4-BE49-F238E27FC236}">
                <a16:creationId xmlns:a16="http://schemas.microsoft.com/office/drawing/2014/main" id="{CE7A6F59-C3F4-3C10-6F83-CCBEC61CABAC}"/>
              </a:ext>
            </a:extLst>
          </p:cNvPr>
          <p:cNvSpPr txBox="1"/>
          <p:nvPr/>
        </p:nvSpPr>
        <p:spPr>
          <a:xfrm>
            <a:off x="8832740" y="4007670"/>
            <a:ext cx="630000" cy="335647"/>
          </a:xfrm>
          <a:prstGeom prst="rect">
            <a:avLst/>
          </a:prstGeom>
          <a:noFill/>
        </p:spPr>
        <p:txBody>
          <a:bodyPr wrap="square" lIns="0" tIns="0" rIns="0" bIns="0" rtlCol="0">
            <a:noAutofit/>
          </a:bodyPr>
          <a:lstStyle/>
          <a:p>
            <a:pPr>
              <a:lnSpc>
                <a:spcPct val="110000"/>
              </a:lnSpc>
              <a:spcBef>
                <a:spcPts val="0"/>
              </a:spcBef>
            </a:pPr>
            <a:r>
              <a:rPr lang="it-IT" sz="1800" b="1" kern="1000" spc="30" dirty="0">
                <a:solidFill>
                  <a:srgbClr val="000000"/>
                </a:solidFill>
                <a:latin typeface="Calibri"/>
                <a:ea typeface="+mn-ea"/>
                <a:cs typeface="Franklin Gothic Book"/>
              </a:rPr>
              <a:t>MG</a:t>
            </a:r>
          </a:p>
        </p:txBody>
      </p:sp>
      <p:sp>
        <p:nvSpPr>
          <p:cNvPr id="56" name="CasellaDiTesto 11">
            <a:extLst>
              <a:ext uri="{FF2B5EF4-FFF2-40B4-BE49-F238E27FC236}">
                <a16:creationId xmlns:a16="http://schemas.microsoft.com/office/drawing/2014/main" id="{D609453E-866A-271E-6D21-F5B95EDAAF86}"/>
              </a:ext>
            </a:extLst>
          </p:cNvPr>
          <p:cNvSpPr txBox="1"/>
          <p:nvPr/>
        </p:nvSpPr>
        <p:spPr>
          <a:xfrm>
            <a:off x="7753500" y="5394426"/>
            <a:ext cx="1015715" cy="335647"/>
          </a:xfrm>
          <a:prstGeom prst="rect">
            <a:avLst/>
          </a:prstGeom>
          <a:noFill/>
        </p:spPr>
        <p:txBody>
          <a:bodyPr wrap="square" lIns="0" tIns="0" rIns="0" bIns="0" rtlCol="0">
            <a:noAutofit/>
          </a:bodyPr>
          <a:lstStyle/>
          <a:p>
            <a:pPr algn="ctr">
              <a:lnSpc>
                <a:spcPct val="110000"/>
              </a:lnSpc>
              <a:spcBef>
                <a:spcPts val="0"/>
              </a:spcBef>
            </a:pPr>
            <a:r>
              <a:rPr lang="it-IT" sz="1600" b="1" kern="1000" spc="30" dirty="0">
                <a:solidFill>
                  <a:srgbClr val="405583"/>
                </a:solidFill>
                <a:latin typeface="Calibri"/>
                <a:ea typeface="+mn-ea"/>
                <a:cs typeface="Franklin Gothic Book"/>
              </a:rPr>
              <a:t>1</a:t>
            </a:r>
            <a:r>
              <a:rPr lang="en-US" sz="1600" b="1" kern="1000" spc="30" baseline="30000" dirty="0" err="1">
                <a:solidFill>
                  <a:srgbClr val="405583"/>
                </a:solidFill>
                <a:latin typeface="Calibri"/>
                <a:ea typeface="+mn-ea"/>
                <a:cs typeface="Franklin Gothic Book"/>
              </a:rPr>
              <a:t>st</a:t>
            </a:r>
            <a:r>
              <a:rPr lang="en-US" sz="1600" b="1" kern="1000" spc="30" dirty="0">
                <a:solidFill>
                  <a:srgbClr val="405583"/>
                </a:solidFill>
                <a:latin typeface="Calibri"/>
                <a:ea typeface="+mn-ea"/>
                <a:cs typeface="Franklin Gothic Book"/>
              </a:rPr>
              <a:t> gain </a:t>
            </a:r>
            <a:r>
              <a:rPr lang="en-US" sz="1600" b="1" kern="1000" spc="30" dirty="0" err="1">
                <a:solidFill>
                  <a:srgbClr val="405583"/>
                </a:solidFill>
                <a:latin typeface="Calibri"/>
                <a:ea typeface="+mn-ea"/>
                <a:cs typeface="Franklin Gothic Book"/>
              </a:rPr>
              <a:t>sw</a:t>
            </a:r>
            <a:endParaRPr lang="it-IT" sz="1600" b="1" kern="1000" spc="30" dirty="0">
              <a:solidFill>
                <a:srgbClr val="405583"/>
              </a:solidFill>
              <a:latin typeface="Calibri"/>
              <a:ea typeface="+mn-ea"/>
              <a:cs typeface="Franklin Gothic Book"/>
            </a:endParaRPr>
          </a:p>
        </p:txBody>
      </p:sp>
      <p:grpSp>
        <p:nvGrpSpPr>
          <p:cNvPr id="57" name="Gruppo 18">
            <a:extLst>
              <a:ext uri="{FF2B5EF4-FFF2-40B4-BE49-F238E27FC236}">
                <a16:creationId xmlns:a16="http://schemas.microsoft.com/office/drawing/2014/main" id="{DB976977-F080-BED7-4623-BAD862124B14}"/>
              </a:ext>
            </a:extLst>
          </p:cNvPr>
          <p:cNvGrpSpPr/>
          <p:nvPr/>
        </p:nvGrpSpPr>
        <p:grpSpPr>
          <a:xfrm>
            <a:off x="1839773" y="1362471"/>
            <a:ext cx="5008827" cy="1130465"/>
            <a:chOff x="324033" y="1722471"/>
            <a:chExt cx="5008827" cy="1130465"/>
          </a:xfrm>
        </p:grpSpPr>
        <p:cxnSp>
          <p:nvCxnSpPr>
            <p:cNvPr id="58" name="Connettore 2 12">
              <a:extLst>
                <a:ext uri="{FF2B5EF4-FFF2-40B4-BE49-F238E27FC236}">
                  <a16:creationId xmlns:a16="http://schemas.microsoft.com/office/drawing/2014/main" id="{27574F4F-5A2D-80AE-8386-14A0916E429A}"/>
                </a:ext>
              </a:extLst>
            </p:cNvPr>
            <p:cNvCxnSpPr/>
            <p:nvPr/>
          </p:nvCxnSpPr>
          <p:spPr>
            <a:xfrm flipV="1">
              <a:off x="979220" y="2080776"/>
              <a:ext cx="0" cy="772160"/>
            </a:xfrm>
            <a:prstGeom prst="straightConnector1">
              <a:avLst/>
            </a:prstGeom>
            <a:noFill/>
            <a:ln w="19050" cap="flat" cmpd="sng" algn="ctr">
              <a:solidFill>
                <a:sysClr val="windowText" lastClr="000000"/>
              </a:solidFill>
              <a:prstDash val="solid"/>
              <a:tailEnd type="triangle"/>
            </a:ln>
            <a:effectLst/>
          </p:spPr>
        </p:cxnSp>
        <p:cxnSp>
          <p:nvCxnSpPr>
            <p:cNvPr id="59" name="Connettore 2 13">
              <a:extLst>
                <a:ext uri="{FF2B5EF4-FFF2-40B4-BE49-F238E27FC236}">
                  <a16:creationId xmlns:a16="http://schemas.microsoft.com/office/drawing/2014/main" id="{2FB4B748-DB32-992B-6E08-A536CD97E1C9}"/>
                </a:ext>
              </a:extLst>
            </p:cNvPr>
            <p:cNvCxnSpPr/>
            <p:nvPr/>
          </p:nvCxnSpPr>
          <p:spPr>
            <a:xfrm>
              <a:off x="971600" y="2852936"/>
              <a:ext cx="3276000" cy="0"/>
            </a:xfrm>
            <a:prstGeom prst="straightConnector1">
              <a:avLst/>
            </a:prstGeom>
            <a:noFill/>
            <a:ln w="19050" cap="flat" cmpd="sng" algn="ctr">
              <a:solidFill>
                <a:sysClr val="windowText" lastClr="000000"/>
              </a:solidFill>
              <a:prstDash val="solid"/>
              <a:tailEnd type="triangle"/>
            </a:ln>
            <a:effectLst/>
          </p:spPr>
        </p:cxnSp>
        <p:sp>
          <p:nvSpPr>
            <p:cNvPr id="60" name="CasellaDiTesto 14">
              <a:extLst>
                <a:ext uri="{FF2B5EF4-FFF2-40B4-BE49-F238E27FC236}">
                  <a16:creationId xmlns:a16="http://schemas.microsoft.com/office/drawing/2014/main" id="{D5E355A6-E9F0-C57A-24FA-9F2C12B1D38C}"/>
                </a:ext>
              </a:extLst>
            </p:cNvPr>
            <p:cNvSpPr txBox="1"/>
            <p:nvPr/>
          </p:nvSpPr>
          <p:spPr>
            <a:xfrm>
              <a:off x="635639" y="1722471"/>
              <a:ext cx="845820" cy="369332"/>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it-IT" sz="1800" b="1"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V</a:t>
              </a:r>
              <a:r>
                <a:rPr kumimoji="0" lang="it-IT" sz="1800" b="1" i="0" u="none" strike="noStrike" kern="0" cap="none" spc="0" normalizeH="0" baseline="-25000" noProof="0" dirty="0" err="1">
                  <a:ln>
                    <a:noFill/>
                  </a:ln>
                  <a:solidFill>
                    <a:prstClr val="black"/>
                  </a:solidFill>
                  <a:effectLst/>
                  <a:uLnTx/>
                  <a:uFillTx/>
                  <a:latin typeface="Calibri" panose="020F0502020204030204" pitchFamily="34" charset="0"/>
                  <a:ea typeface="+mn-ea"/>
                  <a:cs typeface="+mn-cs"/>
                </a:rPr>
                <a:t>dd,cds</a:t>
              </a:r>
              <a:endParaRPr kumimoji="0" lang="it-IT" sz="1800" b="1" i="0" u="none" strike="noStrike" kern="0" cap="none" spc="0" normalizeH="0" baseline="-25000" noProof="0" dirty="0">
                <a:ln>
                  <a:noFill/>
                </a:ln>
                <a:solidFill>
                  <a:prstClr val="black"/>
                </a:solidFill>
                <a:effectLst/>
                <a:uLnTx/>
                <a:uFillTx/>
                <a:latin typeface="Calibri" panose="020F0502020204030204" pitchFamily="34" charset="0"/>
                <a:ea typeface="+mn-ea"/>
                <a:cs typeface="+mn-cs"/>
              </a:endParaRPr>
            </a:p>
          </p:txBody>
        </p:sp>
        <p:cxnSp>
          <p:nvCxnSpPr>
            <p:cNvPr id="61" name="Connettore diritto 15">
              <a:extLst>
                <a:ext uri="{FF2B5EF4-FFF2-40B4-BE49-F238E27FC236}">
                  <a16:creationId xmlns:a16="http://schemas.microsoft.com/office/drawing/2014/main" id="{2B27D726-03CE-FB6E-D1E1-318598F87867}"/>
                </a:ext>
              </a:extLst>
            </p:cNvPr>
            <p:cNvCxnSpPr/>
            <p:nvPr/>
          </p:nvCxnSpPr>
          <p:spPr>
            <a:xfrm>
              <a:off x="999966" y="2272910"/>
              <a:ext cx="3060000" cy="184666"/>
            </a:xfrm>
            <a:prstGeom prst="line">
              <a:avLst/>
            </a:prstGeom>
            <a:noFill/>
            <a:ln w="19050" cap="flat" cmpd="sng" algn="ctr">
              <a:solidFill>
                <a:srgbClr val="4F81BD">
                  <a:shade val="95000"/>
                  <a:satMod val="105000"/>
                </a:srgbClr>
              </a:solidFill>
              <a:prstDash val="solid"/>
            </a:ln>
            <a:effectLst/>
          </p:spPr>
        </p:cxnSp>
        <p:sp>
          <p:nvSpPr>
            <p:cNvPr id="62" name="CasellaDiTesto 16">
              <a:extLst>
                <a:ext uri="{FF2B5EF4-FFF2-40B4-BE49-F238E27FC236}">
                  <a16:creationId xmlns:a16="http://schemas.microsoft.com/office/drawing/2014/main" id="{A16BCE26-48C2-FAF2-BDB9-2FDB6D350CF1}"/>
                </a:ext>
              </a:extLst>
            </p:cNvPr>
            <p:cNvSpPr txBox="1"/>
            <p:nvPr/>
          </p:nvSpPr>
          <p:spPr>
            <a:xfrm>
              <a:off x="324033" y="2078917"/>
              <a:ext cx="683261" cy="338554"/>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it-IT" sz="1600" b="1" i="0" u="none" strike="noStrike" kern="0" cap="none" spc="0" normalizeH="0" baseline="0" noProof="0" dirty="0">
                  <a:ln>
                    <a:noFill/>
                  </a:ln>
                  <a:solidFill>
                    <a:srgbClr val="4F81BD"/>
                  </a:solidFill>
                  <a:effectLst/>
                  <a:uLnTx/>
                  <a:uFillTx/>
                  <a:latin typeface="Calibri" panose="020F0502020204030204" pitchFamily="34" charset="0"/>
                  <a:ea typeface="+mn-ea"/>
                  <a:cs typeface="+mn-cs"/>
                </a:rPr>
                <a:t>1.5 V</a:t>
              </a:r>
              <a:endParaRPr kumimoji="0" lang="it-IT" sz="1600" b="1" i="0" u="none" strike="noStrike" kern="0" cap="none" spc="0" normalizeH="0" baseline="-25000" noProof="0" dirty="0">
                <a:ln>
                  <a:noFill/>
                </a:ln>
                <a:solidFill>
                  <a:srgbClr val="4F81BD"/>
                </a:solidFill>
                <a:effectLst/>
                <a:uLnTx/>
                <a:uFillTx/>
                <a:latin typeface="Calibri" panose="020F0502020204030204" pitchFamily="34" charset="0"/>
                <a:ea typeface="+mn-ea"/>
                <a:cs typeface="+mn-cs"/>
              </a:endParaRPr>
            </a:p>
          </p:txBody>
        </p:sp>
        <mc:AlternateContent xmlns:mc="http://schemas.openxmlformats.org/markup-compatibility/2006" xmlns:a14="http://schemas.microsoft.com/office/drawing/2010/main">
          <mc:Choice Requires="a14">
            <p:sp>
              <p:nvSpPr>
                <p:cNvPr id="63" name="CasellaDiTesto 17">
                  <a:extLst>
                    <a:ext uri="{FF2B5EF4-FFF2-40B4-BE49-F238E27FC236}">
                      <a16:creationId xmlns:a16="http://schemas.microsoft.com/office/drawing/2014/main" id="{3678C17F-BB5A-B04D-1784-733E98FC1905}"/>
                    </a:ext>
                  </a:extLst>
                </p:cNvPr>
                <p:cNvSpPr txBox="1"/>
                <p:nvPr/>
              </p:nvSpPr>
              <p:spPr>
                <a:xfrm>
                  <a:off x="4059966" y="2296650"/>
                  <a:ext cx="1272894" cy="338554"/>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it-IT" sz="1600" b="1" i="0" u="none" strike="noStrike" kern="0" cap="none" spc="0" normalizeH="0" baseline="0" noProof="0" dirty="0">
                      <a:ln>
                        <a:noFill/>
                      </a:ln>
                      <a:solidFill>
                        <a:srgbClr val="4F81BD"/>
                      </a:solidFill>
                      <a:effectLst/>
                      <a:uLnTx/>
                      <a:uFillTx/>
                      <a:latin typeface="Calibri" panose="020F0502020204030204" pitchFamily="34" charset="0"/>
                      <a:ea typeface="+mn-ea"/>
                      <a:cs typeface="+mn-cs"/>
                    </a:rPr>
                    <a:t>1.5 V </a:t>
                  </a:r>
                  <a:r>
                    <a:rPr kumimoji="0" lang="it-IT" sz="1600"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 </a:t>
                  </a:r>
                  <a14:m>
                    <m:oMath xmlns:m="http://schemas.openxmlformats.org/officeDocument/2006/math">
                      <m:r>
                        <a:rPr kumimoji="0" lang="it-IT" sz="1600" b="1" i="1" u="none" strike="noStrike" kern="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oMath>
                  </a14:m>
                  <a:endParaRPr kumimoji="0" lang="it-IT" sz="1600" b="1" i="0" u="none" strike="noStrike" kern="0" cap="none" spc="0" normalizeH="0" baseline="-25000" noProof="0" dirty="0">
                    <a:ln>
                      <a:noFill/>
                    </a:ln>
                    <a:solidFill>
                      <a:srgbClr val="4F81BD"/>
                    </a:solidFill>
                    <a:effectLst/>
                    <a:uLnTx/>
                    <a:uFillTx/>
                    <a:latin typeface="Calibri" panose="020F0502020204030204" pitchFamily="34" charset="0"/>
                    <a:ea typeface="+mn-ea"/>
                    <a:cs typeface="+mn-cs"/>
                  </a:endParaRPr>
                </a:p>
              </p:txBody>
            </p:sp>
          </mc:Choice>
          <mc:Fallback xmlns="">
            <p:sp>
              <p:nvSpPr>
                <p:cNvPr id="18" name="CasellaDiTesto 17"/>
                <p:cNvSpPr txBox="1">
                  <a:spLocks noRot="1" noChangeAspect="1" noMove="1" noResize="1" noEditPoints="1" noAdjustHandles="1" noChangeArrowheads="1" noChangeShapeType="1" noTextEdit="1"/>
                </p:cNvSpPr>
                <p:nvPr/>
              </p:nvSpPr>
              <p:spPr>
                <a:xfrm>
                  <a:off x="4059966" y="2296650"/>
                  <a:ext cx="1272894" cy="338554"/>
                </a:xfrm>
                <a:prstGeom prst="rect">
                  <a:avLst/>
                </a:prstGeom>
                <a:blipFill>
                  <a:blip r:embed="rId5"/>
                  <a:stretch>
                    <a:fillRect l="-2392" t="-5455" b="-23636"/>
                  </a:stretch>
                </a:blipFill>
              </p:spPr>
              <p:txBody>
                <a:bodyPr/>
                <a:lstStyle/>
                <a:p>
                  <a:r>
                    <a:rPr lang="it-IT">
                      <a:noFill/>
                    </a:rPr>
                    <a:t> </a:t>
                  </a:r>
                </a:p>
              </p:txBody>
            </p:sp>
          </mc:Fallback>
        </mc:AlternateContent>
      </p:grpSp>
      <p:cxnSp>
        <p:nvCxnSpPr>
          <p:cNvPr id="64" name="Connettore 2 4">
            <a:extLst>
              <a:ext uri="{FF2B5EF4-FFF2-40B4-BE49-F238E27FC236}">
                <a16:creationId xmlns:a16="http://schemas.microsoft.com/office/drawing/2014/main" id="{D7666CAD-C1E2-E29F-87F0-693EF831A8FF}"/>
              </a:ext>
            </a:extLst>
          </p:cNvPr>
          <p:cNvCxnSpPr/>
          <p:nvPr/>
        </p:nvCxnSpPr>
        <p:spPr>
          <a:xfrm>
            <a:off x="2747774" y="5414463"/>
            <a:ext cx="2723950" cy="0"/>
          </a:xfrm>
          <a:prstGeom prst="straightConnector1">
            <a:avLst/>
          </a:prstGeom>
          <a:noFill/>
          <a:ln w="28575" cap="flat" cmpd="sng" algn="ctr">
            <a:solidFill>
              <a:sysClr val="window" lastClr="FFFFFF"/>
            </a:solidFill>
            <a:prstDash val="solid"/>
            <a:tailEnd type="triangle"/>
          </a:ln>
          <a:effectLst/>
        </p:spPr>
      </p:cxnSp>
      <p:sp>
        <p:nvSpPr>
          <p:cNvPr id="65" name="CasellaDiTesto 5">
            <a:extLst>
              <a:ext uri="{FF2B5EF4-FFF2-40B4-BE49-F238E27FC236}">
                <a16:creationId xmlns:a16="http://schemas.microsoft.com/office/drawing/2014/main" id="{8ED36A17-9ADE-C8DE-752A-1C227DCDE0FC}"/>
              </a:ext>
            </a:extLst>
          </p:cNvPr>
          <p:cNvSpPr txBox="1"/>
          <p:nvPr/>
        </p:nvSpPr>
        <p:spPr>
          <a:xfrm>
            <a:off x="2347263" y="5011793"/>
            <a:ext cx="3396886" cy="369332"/>
          </a:xfrm>
          <a:prstGeom prst="rect">
            <a:avLst/>
          </a:prstGeom>
          <a:noFill/>
        </p:spPr>
        <p:txBody>
          <a:bodyPr wrap="square" rtlCol="0">
            <a:spAutoFit/>
          </a:bodyPr>
          <a:lstStyle/>
          <a:p>
            <a:pPr algn="ctr">
              <a:spcBef>
                <a:spcPct val="0"/>
              </a:spcBef>
            </a:pPr>
            <a:r>
              <a:rPr lang="it-IT" sz="1800" dirty="0">
                <a:solidFill>
                  <a:prstClr val="white"/>
                </a:solidFill>
                <a:latin typeface="Calibri" panose="020F0502020204030204" pitchFamily="34" charset="0"/>
                <a:ea typeface="+mn-ea"/>
                <a:cs typeface="+mn-cs"/>
              </a:rPr>
              <a:t>Performance </a:t>
            </a:r>
            <a:r>
              <a:rPr lang="it-IT" sz="1800" dirty="0" err="1">
                <a:solidFill>
                  <a:prstClr val="white"/>
                </a:solidFill>
                <a:latin typeface="Calibri" panose="020F0502020204030204" pitchFamily="34" charset="0"/>
                <a:ea typeface="+mn-ea"/>
                <a:cs typeface="+mn-cs"/>
              </a:rPr>
              <a:t>Degradation</a:t>
            </a:r>
            <a:endParaRPr lang="it-IT" sz="1800" dirty="0">
              <a:solidFill>
                <a:prstClr val="white"/>
              </a:solidFill>
              <a:latin typeface="Calibri" panose="020F0502020204030204" pitchFamily="34" charset="0"/>
              <a:ea typeface="+mn-ea"/>
              <a:cs typeface="+mn-cs"/>
            </a:endParaRPr>
          </a:p>
        </p:txBody>
      </p:sp>
      <p:grpSp>
        <p:nvGrpSpPr>
          <p:cNvPr id="66" name="Gruppo 52">
            <a:extLst>
              <a:ext uri="{FF2B5EF4-FFF2-40B4-BE49-F238E27FC236}">
                <a16:creationId xmlns:a16="http://schemas.microsoft.com/office/drawing/2014/main" id="{71FF1524-7FCC-AD1A-D533-F77DA285BA51}"/>
              </a:ext>
            </a:extLst>
          </p:cNvPr>
          <p:cNvGrpSpPr/>
          <p:nvPr/>
        </p:nvGrpSpPr>
        <p:grpSpPr>
          <a:xfrm>
            <a:off x="6841018" y="1583301"/>
            <a:ext cx="3549215" cy="646331"/>
            <a:chOff x="5325278" y="1583301"/>
            <a:chExt cx="3549215" cy="646331"/>
          </a:xfrm>
        </p:grpSpPr>
        <p:sp>
          <p:nvSpPr>
            <p:cNvPr id="67" name="CasellaDiTesto 50">
              <a:extLst>
                <a:ext uri="{FF2B5EF4-FFF2-40B4-BE49-F238E27FC236}">
                  <a16:creationId xmlns:a16="http://schemas.microsoft.com/office/drawing/2014/main" id="{EC8FC49B-1488-2562-176B-0DF7E8BA1B6A}"/>
                </a:ext>
              </a:extLst>
            </p:cNvPr>
            <p:cNvSpPr txBox="1"/>
            <p:nvPr/>
          </p:nvSpPr>
          <p:spPr>
            <a:xfrm>
              <a:off x="6025415" y="1583301"/>
              <a:ext cx="2849078" cy="646331"/>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4F81BD"/>
                  </a:solidFill>
                  <a:effectLst/>
                  <a:uLnTx/>
                  <a:uFillTx/>
                  <a:latin typeface="Calibri" panose="020F0502020204030204" pitchFamily="34" charset="0"/>
                  <a:ea typeface="+mn-ea"/>
                  <a:cs typeface="+mn-cs"/>
                </a:rPr>
                <a:t>Power Networks improved in AGIPD1.1</a:t>
              </a:r>
              <a:endParaRPr kumimoji="0" lang="it-IT" sz="1800" b="1" i="0" u="none" strike="noStrike" kern="0" cap="none" spc="0" normalizeH="0" baseline="0" noProof="0" dirty="0">
                <a:ln>
                  <a:noFill/>
                </a:ln>
                <a:solidFill>
                  <a:srgbClr val="4F81BD"/>
                </a:solidFill>
                <a:effectLst/>
                <a:uLnTx/>
                <a:uFillTx/>
                <a:latin typeface="Calibri" panose="020F0502020204030204" pitchFamily="34" charset="0"/>
                <a:ea typeface="+mn-ea"/>
                <a:cs typeface="+mn-cs"/>
              </a:endParaRPr>
            </a:p>
          </p:txBody>
        </p:sp>
        <p:sp>
          <p:nvSpPr>
            <p:cNvPr id="68" name="Freccia a destra 51">
              <a:extLst>
                <a:ext uri="{FF2B5EF4-FFF2-40B4-BE49-F238E27FC236}">
                  <a16:creationId xmlns:a16="http://schemas.microsoft.com/office/drawing/2014/main" id="{5838F672-D2C7-1D86-B8FC-1F30965384B2}"/>
                </a:ext>
              </a:extLst>
            </p:cNvPr>
            <p:cNvSpPr/>
            <p:nvPr/>
          </p:nvSpPr>
          <p:spPr>
            <a:xfrm>
              <a:off x="5325278" y="1731803"/>
              <a:ext cx="555163" cy="31915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9" name="TextBox 50">
            <a:extLst>
              <a:ext uri="{FF2B5EF4-FFF2-40B4-BE49-F238E27FC236}">
                <a16:creationId xmlns:a16="http://schemas.microsoft.com/office/drawing/2014/main" id="{5D81F251-C955-6D3C-0A53-4A775DB64364}"/>
              </a:ext>
            </a:extLst>
          </p:cNvPr>
          <p:cNvSpPr txBox="1"/>
          <p:nvPr/>
        </p:nvSpPr>
        <p:spPr>
          <a:xfrm>
            <a:off x="5029759" y="1477913"/>
            <a:ext cx="2039266" cy="523220"/>
          </a:xfrm>
          <a:prstGeom prst="rect">
            <a:avLst/>
          </a:prstGeom>
          <a:noFill/>
        </p:spPr>
        <p:txBody>
          <a:bodyPr wrap="square" rtlCol="0">
            <a:spAutoFit/>
          </a:bodyPr>
          <a:lstStyle/>
          <a:p>
            <a:pPr algn="ctr">
              <a:spcBef>
                <a:spcPct val="0"/>
              </a:spcBef>
            </a:pPr>
            <a:r>
              <a:rPr lang="it-IT" sz="2800" b="1" dirty="0">
                <a:solidFill>
                  <a:prstClr val="black"/>
                </a:solidFill>
                <a:latin typeface="Calibri" panose="020F0502020204030204" pitchFamily="34" charset="0"/>
                <a:ea typeface="+mn-ea"/>
                <a:cs typeface="+mn-cs"/>
              </a:rPr>
              <a:t>AGIPD1.0</a:t>
            </a:r>
          </a:p>
        </p:txBody>
      </p:sp>
      <p:grpSp>
        <p:nvGrpSpPr>
          <p:cNvPr id="70" name="Gruppo 7">
            <a:extLst>
              <a:ext uri="{FF2B5EF4-FFF2-40B4-BE49-F238E27FC236}">
                <a16:creationId xmlns:a16="http://schemas.microsoft.com/office/drawing/2014/main" id="{FA1E5876-9DE6-F2DA-078E-ADB7EC0C897C}"/>
              </a:ext>
            </a:extLst>
          </p:cNvPr>
          <p:cNvGrpSpPr/>
          <p:nvPr/>
        </p:nvGrpSpPr>
        <p:grpSpPr>
          <a:xfrm>
            <a:off x="1524001" y="1226369"/>
            <a:ext cx="9161462" cy="5562602"/>
            <a:chOff x="-12260262" y="2633162"/>
            <a:chExt cx="9161462" cy="5562602"/>
          </a:xfrm>
        </p:grpSpPr>
        <p:sp>
          <p:nvSpPr>
            <p:cNvPr id="71" name="Rettangolo 6">
              <a:extLst>
                <a:ext uri="{FF2B5EF4-FFF2-40B4-BE49-F238E27FC236}">
                  <a16:creationId xmlns:a16="http://schemas.microsoft.com/office/drawing/2014/main" id="{442235FC-88A1-F25C-FA15-52AD3C325C9F}"/>
                </a:ext>
              </a:extLst>
            </p:cNvPr>
            <p:cNvSpPr/>
            <p:nvPr/>
          </p:nvSpPr>
          <p:spPr>
            <a:xfrm>
              <a:off x="-12260262" y="2633162"/>
              <a:ext cx="9144000" cy="55499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2" name="Gruppo 19">
              <a:extLst>
                <a:ext uri="{FF2B5EF4-FFF2-40B4-BE49-F238E27FC236}">
                  <a16:creationId xmlns:a16="http://schemas.microsoft.com/office/drawing/2014/main" id="{F0066149-CAAC-5026-AA82-BD66124DB0C9}"/>
                </a:ext>
              </a:extLst>
            </p:cNvPr>
            <p:cNvGrpSpPr/>
            <p:nvPr/>
          </p:nvGrpSpPr>
          <p:grpSpPr>
            <a:xfrm>
              <a:off x="-12260262" y="2633162"/>
              <a:ext cx="9161462" cy="5562602"/>
              <a:chOff x="0" y="1196975"/>
              <a:chExt cx="9161462" cy="5562602"/>
            </a:xfrm>
          </p:grpSpPr>
          <p:sp>
            <p:nvSpPr>
              <p:cNvPr id="73" name="Pfeil nach links und oben 3">
                <a:extLst>
                  <a:ext uri="{FF2B5EF4-FFF2-40B4-BE49-F238E27FC236}">
                    <a16:creationId xmlns:a16="http://schemas.microsoft.com/office/drawing/2014/main" id="{2BDBDD4E-08D1-B6CC-AE8F-FFCA1371C939}"/>
                  </a:ext>
                </a:extLst>
              </p:cNvPr>
              <p:cNvSpPr/>
              <p:nvPr/>
            </p:nvSpPr>
            <p:spPr>
              <a:xfrm rot="5400000">
                <a:off x="-88105" y="5701508"/>
                <a:ext cx="1027112" cy="765175"/>
              </a:xfrm>
              <a:prstGeom prst="leftUpArrow">
                <a:avLst>
                  <a:gd name="adj1" fmla="val 32522"/>
                  <a:gd name="adj2" fmla="val 39305"/>
                  <a:gd name="adj3" fmla="val 25000"/>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4" name="Grafik 4" descr="AGIPD1.0.png">
                <a:extLst>
                  <a:ext uri="{FF2B5EF4-FFF2-40B4-BE49-F238E27FC236}">
                    <a16:creationId xmlns:a16="http://schemas.microsoft.com/office/drawing/2014/main" id="{53ADBB93-92BB-8898-542D-5290D10AC45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16177"/>
                <a:ext cx="91440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Pfeil nach unten 5">
                <a:extLst>
                  <a:ext uri="{FF2B5EF4-FFF2-40B4-BE49-F238E27FC236}">
                    <a16:creationId xmlns:a16="http://schemas.microsoft.com/office/drawing/2014/main" id="{3A85F9F8-B59F-DC71-8832-01B451266ECB}"/>
                  </a:ext>
                </a:extLst>
              </p:cNvPr>
              <p:cNvSpPr/>
              <p:nvPr/>
            </p:nvSpPr>
            <p:spPr>
              <a:xfrm>
                <a:off x="827088" y="2105027"/>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Rechteck 6">
                <a:extLst>
                  <a:ext uri="{FF2B5EF4-FFF2-40B4-BE49-F238E27FC236}">
                    <a16:creationId xmlns:a16="http://schemas.microsoft.com/office/drawing/2014/main" id="{AB369B09-A470-1380-7C3C-F77CD8D58565}"/>
                  </a:ext>
                </a:extLst>
              </p:cNvPr>
              <p:cNvSpPr/>
              <p:nvPr/>
            </p:nvSpPr>
            <p:spPr>
              <a:xfrm>
                <a:off x="250827" y="1196977"/>
                <a:ext cx="1800225"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Pfeil nach unten 7">
                <a:extLst>
                  <a:ext uri="{FF2B5EF4-FFF2-40B4-BE49-F238E27FC236}">
                    <a16:creationId xmlns:a16="http://schemas.microsoft.com/office/drawing/2014/main" id="{8AF0BD13-4834-465D-FF37-DBDDD7FFB004}"/>
                  </a:ext>
                </a:extLst>
              </p:cNvPr>
              <p:cNvSpPr/>
              <p:nvPr/>
            </p:nvSpPr>
            <p:spPr>
              <a:xfrm>
                <a:off x="2700338" y="2105027"/>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Pfeil nach unten 8">
                <a:extLst>
                  <a:ext uri="{FF2B5EF4-FFF2-40B4-BE49-F238E27FC236}">
                    <a16:creationId xmlns:a16="http://schemas.microsoft.com/office/drawing/2014/main" id="{66BBA043-F2EC-0A67-225E-9A6154292349}"/>
                  </a:ext>
                </a:extLst>
              </p:cNvPr>
              <p:cNvSpPr/>
              <p:nvPr/>
            </p:nvSpPr>
            <p:spPr>
              <a:xfrm rot="10800000">
                <a:off x="2447927" y="5537200"/>
                <a:ext cx="576263" cy="287338"/>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Pfeil nach unten 9">
                <a:extLst>
                  <a:ext uri="{FF2B5EF4-FFF2-40B4-BE49-F238E27FC236}">
                    <a16:creationId xmlns:a16="http://schemas.microsoft.com/office/drawing/2014/main" id="{CE4A5840-35CB-8336-D31D-8D421B989DFF}"/>
                  </a:ext>
                </a:extLst>
              </p:cNvPr>
              <p:cNvSpPr/>
              <p:nvPr/>
            </p:nvSpPr>
            <p:spPr>
              <a:xfrm rot="10800000">
                <a:off x="4030663" y="5549902"/>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Rechteck 10">
                <a:extLst>
                  <a:ext uri="{FF2B5EF4-FFF2-40B4-BE49-F238E27FC236}">
                    <a16:creationId xmlns:a16="http://schemas.microsoft.com/office/drawing/2014/main" id="{6004B22B-F3C0-C258-AEC4-254EE73D4268}"/>
                  </a:ext>
                </a:extLst>
              </p:cNvPr>
              <p:cNvSpPr/>
              <p:nvPr/>
            </p:nvSpPr>
            <p:spPr>
              <a:xfrm>
                <a:off x="2195513" y="1196977"/>
                <a:ext cx="16557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Textfeld 11">
                <a:extLst>
                  <a:ext uri="{FF2B5EF4-FFF2-40B4-BE49-F238E27FC236}">
                    <a16:creationId xmlns:a16="http://schemas.microsoft.com/office/drawing/2014/main" id="{C9C11B93-32D6-959B-2AC5-72B8FB425BBE}"/>
                  </a:ext>
                </a:extLst>
              </p:cNvPr>
              <p:cNvSpPr txBox="1">
                <a:spLocks noChangeArrowheads="1"/>
              </p:cNvSpPr>
              <p:nvPr/>
            </p:nvSpPr>
            <p:spPr bwMode="auto">
              <a:xfrm>
                <a:off x="250827" y="1196977"/>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3-fold dynamically gain switching preamplifier</a:t>
                </a:r>
              </a:p>
            </p:txBody>
          </p:sp>
          <p:sp>
            <p:nvSpPr>
              <p:cNvPr id="82" name="Textfeld 12">
                <a:extLst>
                  <a:ext uri="{FF2B5EF4-FFF2-40B4-BE49-F238E27FC236}">
                    <a16:creationId xmlns:a16="http://schemas.microsoft.com/office/drawing/2014/main" id="{39BFC7C9-815E-56DE-4072-E908EFAB3771}"/>
                  </a:ext>
                </a:extLst>
              </p:cNvPr>
              <p:cNvSpPr txBox="1">
                <a:spLocks noChangeArrowheads="1"/>
              </p:cNvSpPr>
              <p:nvPr/>
            </p:nvSpPr>
            <p:spPr bwMode="auto">
              <a:xfrm>
                <a:off x="2195513" y="1196977"/>
                <a:ext cx="1655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CDS stage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(2 selectable gains)</a:t>
                </a:r>
                <a:endParaRPr kumimoji="0" lang="en-US" altLang="it-IT" sz="1800"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3" name="Pfeil nach unten 13">
                <a:extLst>
                  <a:ext uri="{FF2B5EF4-FFF2-40B4-BE49-F238E27FC236}">
                    <a16:creationId xmlns:a16="http://schemas.microsoft.com/office/drawing/2014/main" id="{E0CA7B37-960D-1BAE-4068-1D6010D67FA7}"/>
                  </a:ext>
                </a:extLst>
              </p:cNvPr>
              <p:cNvSpPr/>
              <p:nvPr/>
            </p:nvSpPr>
            <p:spPr>
              <a:xfrm>
                <a:off x="5435602" y="2105027"/>
                <a:ext cx="576263"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Rechteck 14">
                <a:extLst>
                  <a:ext uri="{FF2B5EF4-FFF2-40B4-BE49-F238E27FC236}">
                    <a16:creationId xmlns:a16="http://schemas.microsoft.com/office/drawing/2014/main" id="{5B8964E9-8416-17A6-8071-9BE60B071D24}"/>
                  </a:ext>
                </a:extLst>
              </p:cNvPr>
              <p:cNvSpPr/>
              <p:nvPr/>
            </p:nvSpPr>
            <p:spPr>
              <a:xfrm>
                <a:off x="4500563" y="1196977"/>
                <a:ext cx="18716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feld 15">
                <a:extLst>
                  <a:ext uri="{FF2B5EF4-FFF2-40B4-BE49-F238E27FC236}">
                    <a16:creationId xmlns:a16="http://schemas.microsoft.com/office/drawing/2014/main" id="{2B53A1FA-F12A-572F-6BAA-21884E90C149}"/>
                  </a:ext>
                </a:extLst>
              </p:cNvPr>
              <p:cNvSpPr txBox="1">
                <a:spLocks noChangeArrowheads="1"/>
              </p:cNvSpPr>
              <p:nvPr/>
            </p:nvSpPr>
            <p:spPr bwMode="auto">
              <a:xfrm>
                <a:off x="4500563" y="1196975"/>
                <a:ext cx="187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Pixel buffer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(charge sensitive)</a:t>
                </a:r>
              </a:p>
            </p:txBody>
          </p:sp>
          <p:sp>
            <p:nvSpPr>
              <p:cNvPr id="86" name="Pfeil nach unten 16">
                <a:extLst>
                  <a:ext uri="{FF2B5EF4-FFF2-40B4-BE49-F238E27FC236}">
                    <a16:creationId xmlns:a16="http://schemas.microsoft.com/office/drawing/2014/main" id="{144B9137-5092-EF42-5B05-0190F3CB1F1F}"/>
                  </a:ext>
                </a:extLst>
              </p:cNvPr>
              <p:cNvSpPr/>
              <p:nvPr/>
            </p:nvSpPr>
            <p:spPr>
              <a:xfrm>
                <a:off x="7812088" y="2133600"/>
                <a:ext cx="576262" cy="287338"/>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Rechteck 17">
                <a:extLst>
                  <a:ext uri="{FF2B5EF4-FFF2-40B4-BE49-F238E27FC236}">
                    <a16:creationId xmlns:a16="http://schemas.microsoft.com/office/drawing/2014/main" id="{F4B2B1ED-6E47-4918-6953-9D3E3838F69E}"/>
                  </a:ext>
                </a:extLst>
              </p:cNvPr>
              <p:cNvSpPr/>
              <p:nvPr/>
            </p:nvSpPr>
            <p:spPr>
              <a:xfrm>
                <a:off x="6659563" y="1196977"/>
                <a:ext cx="24431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Textfeld 18">
                <a:extLst>
                  <a:ext uri="{FF2B5EF4-FFF2-40B4-BE49-F238E27FC236}">
                    <a16:creationId xmlns:a16="http://schemas.microsoft.com/office/drawing/2014/main" id="{94061759-F3CE-3FA9-252E-A470B59820DF}"/>
                  </a:ext>
                </a:extLst>
              </p:cNvPr>
              <p:cNvSpPr txBox="1">
                <a:spLocks noChangeArrowheads="1"/>
              </p:cNvSpPr>
              <p:nvPr/>
            </p:nvSpPr>
            <p:spPr bwMode="auto">
              <a:xfrm>
                <a:off x="6634163" y="1196977"/>
                <a:ext cx="2482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Column buffer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(interleaved,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precharging</a:t>
                </a: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signal to bus)</a:t>
                </a:r>
              </a:p>
            </p:txBody>
          </p:sp>
          <p:sp>
            <p:nvSpPr>
              <p:cNvPr id="89" name="Pfeil nach unten 19">
                <a:extLst>
                  <a:ext uri="{FF2B5EF4-FFF2-40B4-BE49-F238E27FC236}">
                    <a16:creationId xmlns:a16="http://schemas.microsoft.com/office/drawing/2014/main" id="{50957DA6-46CB-5B4B-479F-DA312167E997}"/>
                  </a:ext>
                </a:extLst>
              </p:cNvPr>
              <p:cNvSpPr/>
              <p:nvPr/>
            </p:nvSpPr>
            <p:spPr>
              <a:xfrm rot="10800000">
                <a:off x="8005763" y="5545140"/>
                <a:ext cx="576262" cy="287337"/>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Rechteck 20">
                <a:extLst>
                  <a:ext uri="{FF2B5EF4-FFF2-40B4-BE49-F238E27FC236}">
                    <a16:creationId xmlns:a16="http://schemas.microsoft.com/office/drawing/2014/main" id="{860B7E28-82F2-CDBA-C838-DB57C32F1733}"/>
                  </a:ext>
                </a:extLst>
              </p:cNvPr>
              <p:cNvSpPr/>
              <p:nvPr/>
            </p:nvSpPr>
            <p:spPr>
              <a:xfrm>
                <a:off x="6659565" y="5822952"/>
                <a:ext cx="2376487"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Textfeld 21">
                <a:extLst>
                  <a:ext uri="{FF2B5EF4-FFF2-40B4-BE49-F238E27FC236}">
                    <a16:creationId xmlns:a16="http://schemas.microsoft.com/office/drawing/2014/main" id="{F1459C25-B858-0EEB-3B46-46268E949F52}"/>
                  </a:ext>
                </a:extLst>
              </p:cNvPr>
              <p:cNvSpPr txBox="1">
                <a:spLocks noChangeArrowheads="1"/>
              </p:cNvSpPr>
              <p:nvPr/>
            </p:nvSpPr>
            <p:spPr bwMode="auto">
              <a:xfrm>
                <a:off x="6534150" y="5986391"/>
                <a:ext cx="2627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Offchip</a:t>
                </a: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driver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(Fully differential Amplifier)</a:t>
                </a:r>
              </a:p>
            </p:txBody>
          </p:sp>
          <p:sp>
            <p:nvSpPr>
              <p:cNvPr id="92" name="Rechteck 22">
                <a:extLst>
                  <a:ext uri="{FF2B5EF4-FFF2-40B4-BE49-F238E27FC236}">
                    <a16:creationId xmlns:a16="http://schemas.microsoft.com/office/drawing/2014/main" id="{B027C238-D97B-826D-32F9-5E99CF92863A}"/>
                  </a:ext>
                </a:extLst>
              </p:cNvPr>
              <p:cNvSpPr/>
              <p:nvPr/>
            </p:nvSpPr>
            <p:spPr>
              <a:xfrm>
                <a:off x="2047875" y="5819775"/>
                <a:ext cx="1371600"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Textfeld 23">
                <a:extLst>
                  <a:ext uri="{FF2B5EF4-FFF2-40B4-BE49-F238E27FC236}">
                    <a16:creationId xmlns:a16="http://schemas.microsoft.com/office/drawing/2014/main" id="{36BAA625-076E-0C27-79B5-78D784634F03}"/>
                  </a:ext>
                </a:extLst>
              </p:cNvPr>
              <p:cNvSpPr txBox="1">
                <a:spLocks noChangeArrowheads="1"/>
              </p:cNvSpPr>
              <p:nvPr/>
            </p:nvSpPr>
            <p:spPr bwMode="auto">
              <a:xfrm>
                <a:off x="2046290" y="5853113"/>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Dynamic gain switching logic </a:t>
                </a:r>
                <a:endParaRPr kumimoji="0" lang="en-US" altLang="it-IT"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4" name="Rechteck 24">
                <a:extLst>
                  <a:ext uri="{FF2B5EF4-FFF2-40B4-BE49-F238E27FC236}">
                    <a16:creationId xmlns:a16="http://schemas.microsoft.com/office/drawing/2014/main" id="{9C3C4587-01BB-9826-AABD-40D01DDD655B}"/>
                  </a:ext>
                </a:extLst>
              </p:cNvPr>
              <p:cNvSpPr/>
              <p:nvPr/>
            </p:nvSpPr>
            <p:spPr>
              <a:xfrm>
                <a:off x="3700463" y="5832475"/>
                <a:ext cx="1644650"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Rechteck 26">
                <a:extLst>
                  <a:ext uri="{FF2B5EF4-FFF2-40B4-BE49-F238E27FC236}">
                    <a16:creationId xmlns:a16="http://schemas.microsoft.com/office/drawing/2014/main" id="{4042AF37-DF57-9248-B0DD-EC15965C0357}"/>
                  </a:ext>
                </a:extLst>
              </p:cNvPr>
              <p:cNvSpPr/>
              <p:nvPr/>
            </p:nvSpPr>
            <p:spPr>
              <a:xfrm>
                <a:off x="635002" y="5805488"/>
                <a:ext cx="1128713"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Textfeld 27">
                <a:extLst>
                  <a:ext uri="{FF2B5EF4-FFF2-40B4-BE49-F238E27FC236}">
                    <a16:creationId xmlns:a16="http://schemas.microsoft.com/office/drawing/2014/main" id="{295F8BA3-2408-593F-77D6-91F7502FF1B0}"/>
                  </a:ext>
                </a:extLst>
              </p:cNvPr>
              <p:cNvSpPr txBox="1">
                <a:spLocks noChangeArrowheads="1"/>
              </p:cNvSpPr>
              <p:nvPr/>
            </p:nvSpPr>
            <p:spPr bwMode="auto">
              <a:xfrm>
                <a:off x="631825" y="5838827"/>
                <a:ext cx="1131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Input protection diode</a:t>
                </a:r>
                <a:endParaRPr kumimoji="0" lang="en-US" altLang="it-IT"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7" name="Textfeld 25">
                <a:extLst>
                  <a:ext uri="{FF2B5EF4-FFF2-40B4-BE49-F238E27FC236}">
                    <a16:creationId xmlns:a16="http://schemas.microsoft.com/office/drawing/2014/main" id="{03B0DA53-B020-FDFC-0790-D14792D49812}"/>
                  </a:ext>
                </a:extLst>
              </p:cNvPr>
              <p:cNvSpPr txBox="1">
                <a:spLocks noChangeArrowheads="1"/>
              </p:cNvSpPr>
              <p:nvPr/>
            </p:nvSpPr>
            <p:spPr bwMode="auto">
              <a:xfrm>
                <a:off x="3670300" y="5838365"/>
                <a:ext cx="1728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Storage cells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(On-pixel frame storage )</a:t>
                </a:r>
              </a:p>
            </p:txBody>
          </p:sp>
        </p:grpSp>
      </p:grpSp>
      <p:pic>
        <p:nvPicPr>
          <p:cNvPr id="98" name="Immagine 47">
            <a:extLst>
              <a:ext uri="{FF2B5EF4-FFF2-40B4-BE49-F238E27FC236}">
                <a16:creationId xmlns:a16="http://schemas.microsoft.com/office/drawing/2014/main" id="{3C50CC9F-EFCA-C883-AC5E-FC0EE8A4D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117" y="2623370"/>
            <a:ext cx="1733559" cy="1711323"/>
          </a:xfrm>
          <a:prstGeom prst="rect">
            <a:avLst/>
          </a:prstGeom>
          <a:ln w="57150">
            <a:solidFill>
              <a:srgbClr val="FF0000"/>
            </a:solidFill>
          </a:ln>
        </p:spPr>
      </p:pic>
      <p:sp>
        <p:nvSpPr>
          <p:cNvPr id="99" name="Rettangolo 98">
            <a:extLst>
              <a:ext uri="{FF2B5EF4-FFF2-40B4-BE49-F238E27FC236}">
                <a16:creationId xmlns:a16="http://schemas.microsoft.com/office/drawing/2014/main" id="{FBB70BC8-CF69-E064-C9E9-A0A2A5DCD7AE}"/>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41251375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8"/>
                                        </p:tgtEl>
                                        <p:attrNameLst>
                                          <p:attrName>style.visibility</p:attrName>
                                        </p:attrNameLst>
                                      </p:cBhvr>
                                      <p:to>
                                        <p:strVal val="visible"/>
                                      </p:to>
                                    </p:set>
                                  </p:childTnLst>
                                </p:cTn>
                              </p:par>
                              <p:par>
                                <p:cTn id="36" presetID="26" presetClass="emph" presetSubtype="0" repeatCount="3000" fill="remove" nodeType="withEffect">
                                  <p:stCondLst>
                                    <p:cond delay="0"/>
                                  </p:stCondLst>
                                  <p:childTnLst>
                                    <p:animEffect transition="out" filter="fade">
                                      <p:cBhvr>
                                        <p:cTn id="37" dur="1000" tmFilter="0, 0; .2, .5; .8, .5; 1, 0"/>
                                        <p:tgtEl>
                                          <p:spTgt spid="98"/>
                                        </p:tgtEl>
                                      </p:cBhvr>
                                    </p:animEffect>
                                    <p:animScale>
                                      <p:cBhvr>
                                        <p:cTn id="38" dur="500" autoRev="1" fill="hold"/>
                                        <p:tgtEl>
                                          <p:spTgt spid="98"/>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5" grpId="0"/>
      <p:bldP spid="69"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A686C19-1D9D-67E9-D2BC-331D4A683F1D}"/>
              </a:ext>
            </a:extLst>
          </p:cNvPr>
          <p:cNvSpPr>
            <a:spLocks noGrp="1"/>
          </p:cNvSpPr>
          <p:nvPr>
            <p:ph type="title"/>
          </p:nvPr>
        </p:nvSpPr>
        <p:spPr/>
        <p:txBody>
          <a:bodyPr/>
          <a:lstStyle/>
          <a:p>
            <a:r>
              <a:rPr lang="it-IT" dirty="0"/>
              <a:t>AGIPD1.0: </a:t>
            </a:r>
            <a:r>
              <a:rPr lang="it-IT" dirty="0" err="1"/>
              <a:t>Simulations</a:t>
            </a:r>
            <a:endParaRPr lang="it-CH" dirty="0"/>
          </a:p>
        </p:txBody>
      </p:sp>
      <p:sp>
        <p:nvSpPr>
          <p:cNvPr id="4" name="Segnaposto numero diapositiva 3">
            <a:extLst>
              <a:ext uri="{FF2B5EF4-FFF2-40B4-BE49-F238E27FC236}">
                <a16:creationId xmlns:a16="http://schemas.microsoft.com/office/drawing/2014/main" id="{521FC81A-0639-28FE-F909-0EE9D5D80F50}"/>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83</a:t>
            </a:fld>
            <a:endParaRPr lang="de-DE" dirty="0"/>
          </a:p>
        </p:txBody>
      </p:sp>
      <p:sp>
        <p:nvSpPr>
          <p:cNvPr id="5" name="Segnaposto contenuto 1">
            <a:extLst>
              <a:ext uri="{FF2B5EF4-FFF2-40B4-BE49-F238E27FC236}">
                <a16:creationId xmlns:a16="http://schemas.microsoft.com/office/drawing/2014/main" id="{C735DA34-A400-6109-BCE5-E245C477AEC8}"/>
              </a:ext>
            </a:extLst>
          </p:cNvPr>
          <p:cNvSpPr>
            <a:spLocks noGrp="1"/>
          </p:cNvSpPr>
          <p:nvPr>
            <p:ph sz="quarter" idx="13"/>
          </p:nvPr>
        </p:nvSpPr>
        <p:spPr>
          <a:xfrm>
            <a:off x="2308907" y="1341438"/>
            <a:ext cx="7742237" cy="4679951"/>
          </a:xfrm>
        </p:spPr>
        <p:txBody>
          <a:bodyPr/>
          <a:lstStyle/>
          <a:p>
            <a:pPr marL="0" indent="0">
              <a:buNone/>
            </a:pPr>
            <a:r>
              <a:rPr lang="en-US" sz="2000" b="1" dirty="0"/>
              <a:t>Power network</a:t>
            </a:r>
          </a:p>
          <a:p>
            <a:pPr marL="0" indent="0">
              <a:buNone/>
            </a:pPr>
            <a:r>
              <a:rPr lang="en-US" dirty="0"/>
              <a:t>Behavior of the writing section for different </a:t>
            </a:r>
            <a:r>
              <a:rPr lang="en-US" dirty="0" err="1"/>
              <a:t>V</a:t>
            </a:r>
            <a:r>
              <a:rPr lang="en-US" baseline="-25000" dirty="0" err="1"/>
              <a:t>dd,cds</a:t>
            </a:r>
            <a:r>
              <a:rPr lang="en-US" dirty="0"/>
              <a:t>, Simulations in Cadence 5®</a:t>
            </a:r>
            <a:endParaRPr lang="it-IT" dirty="0"/>
          </a:p>
          <a:p>
            <a:pPr marL="0" indent="0">
              <a:buNone/>
            </a:pPr>
            <a:endParaRPr lang="it-IT" dirty="0"/>
          </a:p>
        </p:txBody>
      </p:sp>
      <p:pic>
        <p:nvPicPr>
          <p:cNvPr id="6" name="Immagine 5">
            <a:extLst>
              <a:ext uri="{FF2B5EF4-FFF2-40B4-BE49-F238E27FC236}">
                <a16:creationId xmlns:a16="http://schemas.microsoft.com/office/drawing/2014/main" id="{1DC35E97-398A-C6E1-5C9E-BF3A76145E15}"/>
              </a:ext>
            </a:extLst>
          </p:cNvPr>
          <p:cNvPicPr>
            <a:picLocks noChangeAspect="1"/>
          </p:cNvPicPr>
          <p:nvPr/>
        </p:nvPicPr>
        <p:blipFill>
          <a:blip r:embed="rId2"/>
          <a:stretch>
            <a:fillRect/>
          </a:stretch>
        </p:blipFill>
        <p:spPr>
          <a:xfrm>
            <a:off x="5843518" y="2203326"/>
            <a:ext cx="4562997" cy="2572527"/>
          </a:xfrm>
          <a:prstGeom prst="rect">
            <a:avLst/>
          </a:prstGeom>
        </p:spPr>
      </p:pic>
      <p:pic>
        <p:nvPicPr>
          <p:cNvPr id="7" name="Immagine 6">
            <a:extLst>
              <a:ext uri="{FF2B5EF4-FFF2-40B4-BE49-F238E27FC236}">
                <a16:creationId xmlns:a16="http://schemas.microsoft.com/office/drawing/2014/main" id="{E41954A9-3876-2F54-11D0-1D97AFB20F4C}"/>
              </a:ext>
            </a:extLst>
          </p:cNvPr>
          <p:cNvPicPr>
            <a:picLocks noChangeAspect="1"/>
          </p:cNvPicPr>
          <p:nvPr/>
        </p:nvPicPr>
        <p:blipFill>
          <a:blip r:embed="rId3"/>
          <a:stretch>
            <a:fillRect/>
          </a:stretch>
        </p:blipFill>
        <p:spPr>
          <a:xfrm>
            <a:off x="1270136" y="2157057"/>
            <a:ext cx="4573382" cy="2572527"/>
          </a:xfrm>
          <a:prstGeom prst="rect">
            <a:avLst/>
          </a:prstGeom>
        </p:spPr>
      </p:pic>
      <p:pic>
        <p:nvPicPr>
          <p:cNvPr id="8" name="Immagine 7">
            <a:extLst>
              <a:ext uri="{FF2B5EF4-FFF2-40B4-BE49-F238E27FC236}">
                <a16:creationId xmlns:a16="http://schemas.microsoft.com/office/drawing/2014/main" id="{E5D9378B-EE99-C92F-E1C7-CD4530C2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559" y="4730149"/>
            <a:ext cx="4562997" cy="2035315"/>
          </a:xfrm>
          <a:prstGeom prst="rect">
            <a:avLst/>
          </a:prstGeom>
        </p:spPr>
      </p:pic>
      <p:sp>
        <p:nvSpPr>
          <p:cNvPr id="9" name="Ovale 8">
            <a:extLst>
              <a:ext uri="{FF2B5EF4-FFF2-40B4-BE49-F238E27FC236}">
                <a16:creationId xmlns:a16="http://schemas.microsoft.com/office/drawing/2014/main" id="{CC7672AF-A1C6-0F1E-2B78-37705D1FBD31}"/>
              </a:ext>
            </a:extLst>
          </p:cNvPr>
          <p:cNvSpPr/>
          <p:nvPr/>
        </p:nvSpPr>
        <p:spPr bwMode="auto">
          <a:xfrm>
            <a:off x="10052190" y="4055772"/>
            <a:ext cx="254442" cy="685455"/>
          </a:xfrm>
          <a:prstGeom prst="ellipse">
            <a:avLst/>
          </a:prstGeom>
          <a:noFill/>
          <a:ln w="28575" cap="flat" cmpd="sng" algn="ctr">
            <a:solidFill>
              <a:srgbClr val="989FBD"/>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charset="0"/>
            </a:endParaRPr>
          </a:p>
        </p:txBody>
      </p:sp>
      <p:pic>
        <p:nvPicPr>
          <p:cNvPr id="10" name="Immagine 9">
            <a:extLst>
              <a:ext uri="{FF2B5EF4-FFF2-40B4-BE49-F238E27FC236}">
                <a16:creationId xmlns:a16="http://schemas.microsoft.com/office/drawing/2014/main" id="{4FEA1C11-0419-D32A-BC31-971DBBCF0597}"/>
              </a:ext>
            </a:extLst>
          </p:cNvPr>
          <p:cNvPicPr>
            <a:picLocks noChangeAspect="1"/>
          </p:cNvPicPr>
          <p:nvPr/>
        </p:nvPicPr>
        <p:blipFill>
          <a:blip r:embed="rId5"/>
          <a:stretch>
            <a:fillRect/>
          </a:stretch>
        </p:blipFill>
        <p:spPr>
          <a:xfrm>
            <a:off x="1265919" y="4794543"/>
            <a:ext cx="4546038" cy="2017189"/>
          </a:xfrm>
          <a:prstGeom prst="rect">
            <a:avLst/>
          </a:prstGeom>
        </p:spPr>
      </p:pic>
    </p:spTree>
    <p:extLst>
      <p:ext uri="{BB962C8B-B14F-4D97-AF65-F5344CB8AC3E}">
        <p14:creationId xmlns:p14="http://schemas.microsoft.com/office/powerpoint/2010/main" val="6666035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ttangolo 32">
            <a:extLst>
              <a:ext uri="{FF2B5EF4-FFF2-40B4-BE49-F238E27FC236}">
                <a16:creationId xmlns:a16="http://schemas.microsoft.com/office/drawing/2014/main" id="{CB399578-99F5-056F-CABE-E66BADA6C6F6}"/>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
        <p:nvSpPr>
          <p:cNvPr id="3" name="Titolo 2">
            <a:extLst>
              <a:ext uri="{FF2B5EF4-FFF2-40B4-BE49-F238E27FC236}">
                <a16:creationId xmlns:a16="http://schemas.microsoft.com/office/drawing/2014/main" id="{F10E9FB5-4057-2AE4-EDE4-8AC411EC6C2C}"/>
              </a:ext>
            </a:extLst>
          </p:cNvPr>
          <p:cNvSpPr>
            <a:spLocks noGrp="1"/>
          </p:cNvSpPr>
          <p:nvPr>
            <p:ph type="title"/>
          </p:nvPr>
        </p:nvSpPr>
        <p:spPr/>
        <p:txBody>
          <a:bodyPr/>
          <a:lstStyle/>
          <a:p>
            <a:r>
              <a:rPr lang="en-US" dirty="0"/>
              <a:t>After power network improvement</a:t>
            </a:r>
            <a:endParaRPr lang="it-CH" dirty="0"/>
          </a:p>
        </p:txBody>
      </p:sp>
      <p:sp>
        <p:nvSpPr>
          <p:cNvPr id="4" name="Segnaposto numero diapositiva 3">
            <a:extLst>
              <a:ext uri="{FF2B5EF4-FFF2-40B4-BE49-F238E27FC236}">
                <a16:creationId xmlns:a16="http://schemas.microsoft.com/office/drawing/2014/main" id="{47EF7568-2F0C-F6B7-8AF1-CBA6B35D4E07}"/>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84</a:t>
            </a:fld>
            <a:endParaRPr lang="de-DE" dirty="0"/>
          </a:p>
        </p:txBody>
      </p:sp>
      <p:pic>
        <p:nvPicPr>
          <p:cNvPr id="19" name="Immagine 19">
            <a:extLst>
              <a:ext uri="{FF2B5EF4-FFF2-40B4-BE49-F238E27FC236}">
                <a16:creationId xmlns:a16="http://schemas.microsoft.com/office/drawing/2014/main" id="{6EEC0BF6-AA96-97CE-98B9-D789C20F2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69" y="1931235"/>
            <a:ext cx="5652085" cy="4780821"/>
          </a:xfrm>
          <a:prstGeom prst="rect">
            <a:avLst/>
          </a:prstGeom>
        </p:spPr>
      </p:pic>
      <p:grpSp>
        <p:nvGrpSpPr>
          <p:cNvPr id="20" name="Gruppo 3">
            <a:extLst>
              <a:ext uri="{FF2B5EF4-FFF2-40B4-BE49-F238E27FC236}">
                <a16:creationId xmlns:a16="http://schemas.microsoft.com/office/drawing/2014/main" id="{3FC7DE95-098A-B708-5521-1DD1C1F35EBB}"/>
              </a:ext>
            </a:extLst>
          </p:cNvPr>
          <p:cNvGrpSpPr/>
          <p:nvPr/>
        </p:nvGrpSpPr>
        <p:grpSpPr>
          <a:xfrm>
            <a:off x="482601" y="1991793"/>
            <a:ext cx="5652086" cy="4720264"/>
            <a:chOff x="4522774" y="1973705"/>
            <a:chExt cx="4621226" cy="3999326"/>
          </a:xfrm>
        </p:grpSpPr>
        <p:pic>
          <p:nvPicPr>
            <p:cNvPr id="21" name="Immagine 22">
              <a:extLst>
                <a:ext uri="{FF2B5EF4-FFF2-40B4-BE49-F238E27FC236}">
                  <a16:creationId xmlns:a16="http://schemas.microsoft.com/office/drawing/2014/main" id="{E929BD20-50B8-4712-B771-259F57FE7B89}"/>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538266" y="1973705"/>
              <a:ext cx="4605734" cy="3999326"/>
            </a:xfrm>
            <a:prstGeom prst="rect">
              <a:avLst/>
            </a:prstGeom>
          </p:spPr>
        </p:pic>
        <p:sp>
          <p:nvSpPr>
            <p:cNvPr id="22" name="Rettangolo 25">
              <a:extLst>
                <a:ext uri="{FF2B5EF4-FFF2-40B4-BE49-F238E27FC236}">
                  <a16:creationId xmlns:a16="http://schemas.microsoft.com/office/drawing/2014/main" id="{D896ADEA-CCD6-3688-D25D-8F6D8B5047FE}"/>
                </a:ext>
              </a:extLst>
            </p:cNvPr>
            <p:cNvSpPr/>
            <p:nvPr/>
          </p:nvSpPr>
          <p:spPr>
            <a:xfrm>
              <a:off x="4522774" y="1973705"/>
              <a:ext cx="3336409" cy="253741"/>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3" name="CasellaDiTesto 24">
            <a:extLst>
              <a:ext uri="{FF2B5EF4-FFF2-40B4-BE49-F238E27FC236}">
                <a16:creationId xmlns:a16="http://schemas.microsoft.com/office/drawing/2014/main" id="{9F4F2084-3F1C-FBA9-84D9-522DC5B9253A}"/>
              </a:ext>
            </a:extLst>
          </p:cNvPr>
          <p:cNvSpPr txBox="1"/>
          <p:nvPr/>
        </p:nvSpPr>
        <p:spPr>
          <a:xfrm>
            <a:off x="713255" y="1631753"/>
            <a:ext cx="4569844" cy="360040"/>
          </a:xfrm>
          <a:prstGeom prst="rect">
            <a:avLst/>
          </a:prstGeom>
          <a:noFill/>
        </p:spPr>
        <p:txBody>
          <a:bodyPr wrap="square" lIns="0" tIns="0" rIns="0" bIns="0" rtlCol="0">
            <a:noAutofit/>
          </a:bodyPr>
          <a:lstStyle/>
          <a:p>
            <a:pPr>
              <a:lnSpc>
                <a:spcPct val="110000"/>
              </a:lnSpc>
              <a:spcBef>
                <a:spcPts val="0"/>
              </a:spcBef>
            </a:pPr>
            <a:r>
              <a:rPr lang="it-IT" sz="1400" kern="1000" spc="30" dirty="0">
                <a:solidFill>
                  <a:srgbClr val="000000"/>
                </a:solidFill>
                <a:latin typeface="Calibri"/>
                <a:ea typeface="+mn-ea"/>
                <a:cs typeface="Franklin Gothic Book"/>
              </a:rPr>
              <a:t>Non </a:t>
            </a:r>
            <a:r>
              <a:rPr lang="it-IT" sz="1400" kern="1000" spc="30" dirty="0" err="1">
                <a:solidFill>
                  <a:srgbClr val="000000"/>
                </a:solidFill>
                <a:latin typeface="Calibri"/>
                <a:ea typeface="+mn-ea"/>
                <a:cs typeface="Franklin Gothic Book"/>
              </a:rPr>
              <a:t>monothonicity</a:t>
            </a:r>
            <a:r>
              <a:rPr lang="it-IT" sz="1400" kern="1000" spc="30" dirty="0">
                <a:solidFill>
                  <a:srgbClr val="000000"/>
                </a:solidFill>
                <a:latin typeface="Calibri"/>
                <a:ea typeface="+mn-ea"/>
                <a:cs typeface="Franklin Gothic Book"/>
              </a:rPr>
              <a:t> </a:t>
            </a:r>
            <a:r>
              <a:rPr lang="it-IT" sz="1400" kern="1000" spc="30" dirty="0" err="1">
                <a:solidFill>
                  <a:srgbClr val="000000"/>
                </a:solidFill>
                <a:latin typeface="Calibri"/>
                <a:ea typeface="+mn-ea"/>
                <a:cs typeface="Franklin Gothic Book"/>
              </a:rPr>
              <a:t>after</a:t>
            </a:r>
            <a:r>
              <a:rPr lang="it-IT" sz="1400" kern="1000" spc="30" dirty="0">
                <a:solidFill>
                  <a:srgbClr val="000000"/>
                </a:solidFill>
                <a:latin typeface="Calibri"/>
                <a:ea typeface="+mn-ea"/>
                <a:cs typeface="Franklin Gothic Book"/>
              </a:rPr>
              <a:t> gain </a:t>
            </a:r>
            <a:r>
              <a:rPr lang="it-IT" sz="1400" kern="1000" spc="30" dirty="0" err="1">
                <a:solidFill>
                  <a:srgbClr val="000000"/>
                </a:solidFill>
                <a:latin typeface="Calibri"/>
                <a:ea typeface="+mn-ea"/>
                <a:cs typeface="Franklin Gothic Book"/>
              </a:rPr>
              <a:t>switching</a:t>
            </a:r>
            <a:r>
              <a:rPr lang="it-IT" sz="1400" kern="1000" spc="30" dirty="0">
                <a:solidFill>
                  <a:srgbClr val="000000"/>
                </a:solidFill>
                <a:latin typeface="Calibri"/>
                <a:ea typeface="+mn-ea"/>
                <a:cs typeface="Franklin Gothic Book"/>
              </a:rPr>
              <a:t> </a:t>
            </a:r>
            <a:r>
              <a:rPr lang="it-IT" sz="1400" kern="1000" spc="30" dirty="0" err="1">
                <a:solidFill>
                  <a:srgbClr val="000000"/>
                </a:solidFill>
                <a:latin typeface="Calibri"/>
                <a:ea typeface="+mn-ea"/>
                <a:cs typeface="Franklin Gothic Book"/>
              </a:rPr>
              <a:t>completely</a:t>
            </a:r>
            <a:r>
              <a:rPr lang="it-IT" sz="1400" kern="1000" spc="30" dirty="0">
                <a:solidFill>
                  <a:srgbClr val="000000"/>
                </a:solidFill>
                <a:latin typeface="Calibri"/>
                <a:ea typeface="+mn-ea"/>
                <a:cs typeface="Franklin Gothic Book"/>
              </a:rPr>
              <a:t> </a:t>
            </a:r>
            <a:r>
              <a:rPr lang="it-IT" sz="1400" kern="1000" spc="30" dirty="0" err="1">
                <a:solidFill>
                  <a:srgbClr val="000000"/>
                </a:solidFill>
                <a:latin typeface="Calibri"/>
                <a:ea typeface="+mn-ea"/>
                <a:cs typeface="Franklin Gothic Book"/>
              </a:rPr>
              <a:t>gone</a:t>
            </a:r>
            <a:r>
              <a:rPr lang="it-IT" sz="1400" kern="1000" spc="30" dirty="0">
                <a:solidFill>
                  <a:srgbClr val="000000"/>
                </a:solidFill>
                <a:latin typeface="Calibri"/>
                <a:ea typeface="+mn-ea"/>
                <a:cs typeface="Franklin Gothic Book"/>
              </a:rPr>
              <a:t>…!!</a:t>
            </a:r>
          </a:p>
        </p:txBody>
      </p:sp>
      <p:grpSp>
        <p:nvGrpSpPr>
          <p:cNvPr id="24" name="Gruppo 5">
            <a:extLst>
              <a:ext uri="{FF2B5EF4-FFF2-40B4-BE49-F238E27FC236}">
                <a16:creationId xmlns:a16="http://schemas.microsoft.com/office/drawing/2014/main" id="{95F7F1C6-EBB0-D157-D492-85C973F7056C}"/>
              </a:ext>
            </a:extLst>
          </p:cNvPr>
          <p:cNvGrpSpPr/>
          <p:nvPr/>
        </p:nvGrpSpPr>
        <p:grpSpPr>
          <a:xfrm>
            <a:off x="6212974" y="1931236"/>
            <a:ext cx="5521826" cy="4780820"/>
            <a:chOff x="4629277" y="2311427"/>
            <a:chExt cx="4514724" cy="3908866"/>
          </a:xfrm>
        </p:grpSpPr>
        <p:pic>
          <p:nvPicPr>
            <p:cNvPr id="25" name="Immagine 14">
              <a:extLst>
                <a:ext uri="{FF2B5EF4-FFF2-40B4-BE49-F238E27FC236}">
                  <a16:creationId xmlns:a16="http://schemas.microsoft.com/office/drawing/2014/main" id="{B044E9CE-070C-A61A-8276-9C9C9D58E8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277" y="2311427"/>
              <a:ext cx="4514724" cy="3908866"/>
            </a:xfrm>
            <a:prstGeom prst="rect">
              <a:avLst/>
            </a:prstGeom>
          </p:spPr>
        </p:pic>
        <p:cxnSp>
          <p:nvCxnSpPr>
            <p:cNvPr id="26" name="Connettore diritto 20">
              <a:extLst>
                <a:ext uri="{FF2B5EF4-FFF2-40B4-BE49-F238E27FC236}">
                  <a16:creationId xmlns:a16="http://schemas.microsoft.com/office/drawing/2014/main" id="{DD49F586-4FD2-F999-9A35-1D0F133B4F91}"/>
                </a:ext>
              </a:extLst>
            </p:cNvPr>
            <p:cNvCxnSpPr/>
            <p:nvPr/>
          </p:nvCxnSpPr>
          <p:spPr bwMode="auto">
            <a:xfrm>
              <a:off x="5063999" y="3238366"/>
              <a:ext cx="3636000" cy="0"/>
            </a:xfrm>
            <a:prstGeom prst="line">
              <a:avLst/>
            </a:prstGeom>
            <a:solidFill>
              <a:srgbClr val="FDCA00"/>
            </a:solidFill>
            <a:ln w="28575" cap="flat" cmpd="sng" algn="ctr">
              <a:solidFill>
                <a:srgbClr val="003B6E">
                  <a:lumMod val="40000"/>
                  <a:lumOff val="60000"/>
                </a:srgbClr>
              </a:solidFill>
              <a:prstDash val="sysDash"/>
              <a:round/>
              <a:headEnd type="none" w="med" len="med"/>
              <a:tailEnd type="none" w="med" len="med"/>
            </a:ln>
            <a:effectLst/>
          </p:spPr>
        </p:cxnSp>
        <p:sp>
          <p:nvSpPr>
            <p:cNvPr id="27" name="CasellaDiTesto 21">
              <a:extLst>
                <a:ext uri="{FF2B5EF4-FFF2-40B4-BE49-F238E27FC236}">
                  <a16:creationId xmlns:a16="http://schemas.microsoft.com/office/drawing/2014/main" id="{079D5CBF-62AD-9F3B-0DE4-DC31FB69F53B}"/>
                </a:ext>
              </a:extLst>
            </p:cNvPr>
            <p:cNvSpPr txBox="1"/>
            <p:nvPr/>
          </p:nvSpPr>
          <p:spPr>
            <a:xfrm>
              <a:off x="5096821" y="2762062"/>
              <a:ext cx="86409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70C0"/>
                  </a:solidFill>
                  <a:effectLst/>
                  <a:uLnTx/>
                  <a:uFillTx/>
                  <a:latin typeface="Calibri" panose="020F0502020204030204"/>
                  <a:ea typeface="+mn-ea"/>
                  <a:cs typeface="+mn-cs"/>
                </a:rPr>
                <a:t>V</a:t>
              </a:r>
              <a:r>
                <a:rPr kumimoji="0" lang="en-US" sz="1800" b="0" i="0" u="none" strike="noStrike" kern="0" cap="none" spc="0" normalizeH="0" baseline="-25000" noProof="0" dirty="0" err="1">
                  <a:ln>
                    <a:noFill/>
                  </a:ln>
                  <a:solidFill>
                    <a:srgbClr val="0070C0"/>
                  </a:solidFill>
                  <a:effectLst/>
                  <a:uLnTx/>
                  <a:uFillTx/>
                  <a:latin typeface="Calibri" panose="020F0502020204030204"/>
                  <a:ea typeface="+mn-ea"/>
                  <a:cs typeface="+mn-cs"/>
                </a:rPr>
                <a:t>th,comp</a:t>
              </a:r>
              <a:endParaRPr kumimoji="0" lang="it-IT" sz="18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sp>
          <p:nvSpPr>
            <p:cNvPr id="28" name="Rettangolo 1">
              <a:extLst>
                <a:ext uri="{FF2B5EF4-FFF2-40B4-BE49-F238E27FC236}">
                  <a16:creationId xmlns:a16="http://schemas.microsoft.com/office/drawing/2014/main" id="{EF498BAC-4BE4-317A-2AB1-F4463EBC0C1B}"/>
                </a:ext>
              </a:extLst>
            </p:cNvPr>
            <p:cNvSpPr/>
            <p:nvPr/>
          </p:nvSpPr>
          <p:spPr>
            <a:xfrm>
              <a:off x="4658010" y="2328648"/>
              <a:ext cx="3211355" cy="229294"/>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9" name="Rettangolo 4">
            <a:extLst>
              <a:ext uri="{FF2B5EF4-FFF2-40B4-BE49-F238E27FC236}">
                <a16:creationId xmlns:a16="http://schemas.microsoft.com/office/drawing/2014/main" id="{FFF50344-8561-8CB4-F932-BF02F3C53FE5}"/>
              </a:ext>
            </a:extLst>
          </p:cNvPr>
          <p:cNvSpPr/>
          <p:nvPr/>
        </p:nvSpPr>
        <p:spPr>
          <a:xfrm>
            <a:off x="685800" y="1226910"/>
            <a:ext cx="3512628" cy="400110"/>
          </a:xfrm>
          <a:prstGeom prst="rect">
            <a:avLst/>
          </a:prstGeom>
        </p:spPr>
        <p:txBody>
          <a:bodyPr wrap="none">
            <a:spAutoFit/>
          </a:bodyPr>
          <a:lstStyle/>
          <a:p>
            <a:pPr>
              <a:spcBef>
                <a:spcPct val="0"/>
              </a:spcBef>
            </a:pPr>
            <a:r>
              <a:rPr lang="en-US" sz="2000" b="1" dirty="0">
                <a:solidFill>
                  <a:prstClr val="black"/>
                </a:solidFill>
                <a:latin typeface="Calibri" panose="020F0502020204030204" pitchFamily="34" charset="0"/>
                <a:ea typeface="+mn-ea"/>
                <a:cs typeface="+mn-cs"/>
              </a:rPr>
              <a:t>Power network</a:t>
            </a:r>
            <a:r>
              <a:rPr lang="it-IT" sz="2000" b="1" dirty="0">
                <a:solidFill>
                  <a:prstClr val="black"/>
                </a:solidFill>
                <a:latin typeface="Calibri" panose="020F0502020204030204" pitchFamily="34" charset="0"/>
                <a:ea typeface="+mn-ea"/>
                <a:cs typeface="+mn-cs"/>
              </a:rPr>
              <a:t> </a:t>
            </a:r>
            <a:r>
              <a:rPr lang="it-IT" sz="2000" b="1" dirty="0" err="1">
                <a:solidFill>
                  <a:prstClr val="black"/>
                </a:solidFill>
                <a:latin typeface="Calibri" panose="020F0502020204030204" pitchFamily="34" charset="0"/>
                <a:ea typeface="+mn-ea"/>
                <a:cs typeface="+mn-cs"/>
              </a:rPr>
              <a:t>Improvements</a:t>
            </a:r>
            <a:r>
              <a:rPr lang="it-IT" sz="2000" b="1" dirty="0">
                <a:solidFill>
                  <a:prstClr val="black"/>
                </a:solidFill>
                <a:latin typeface="Calibri" panose="020F0502020204030204" pitchFamily="34" charset="0"/>
                <a:ea typeface="+mn-ea"/>
                <a:cs typeface="+mn-cs"/>
              </a:rPr>
              <a:t>!</a:t>
            </a:r>
            <a:endParaRPr lang="it-IT" sz="2000" dirty="0">
              <a:solidFill>
                <a:prstClr val="black"/>
              </a:solidFill>
              <a:latin typeface="Calibri" panose="020F0502020204030204" pitchFamily="34" charset="0"/>
              <a:ea typeface="+mn-ea"/>
              <a:cs typeface="+mn-cs"/>
            </a:endParaRPr>
          </a:p>
        </p:txBody>
      </p:sp>
      <p:sp>
        <p:nvSpPr>
          <p:cNvPr id="30" name="Arco 23">
            <a:extLst>
              <a:ext uri="{FF2B5EF4-FFF2-40B4-BE49-F238E27FC236}">
                <a16:creationId xmlns:a16="http://schemas.microsoft.com/office/drawing/2014/main" id="{05C6A596-838E-AC2D-D9A5-F425F0D1CF2E}"/>
              </a:ext>
            </a:extLst>
          </p:cNvPr>
          <p:cNvSpPr/>
          <p:nvPr/>
        </p:nvSpPr>
        <p:spPr>
          <a:xfrm flipV="1">
            <a:off x="2108200" y="4432299"/>
            <a:ext cx="5935930" cy="796223"/>
          </a:xfrm>
          <a:prstGeom prst="arc">
            <a:avLst>
              <a:gd name="adj1" fmla="val 10824158"/>
              <a:gd name="adj2" fmla="val 11895"/>
            </a:avLst>
          </a:prstGeom>
          <a:noFill/>
          <a:ln w="38100" cap="flat" cmpd="sng" algn="ctr">
            <a:solidFill>
              <a:srgbClr val="FF0000"/>
            </a:solidFill>
            <a:prstDash val="solid"/>
            <a:headEnd type="triangle" w="med" len="med"/>
            <a:tailEnd type="none" w="med" len="med"/>
          </a:ln>
          <a:effectLst/>
        </p:spPr>
        <p:txBody>
          <a:bodyPr rtlCol="0" anchor="ctr"/>
          <a:lstStyle/>
          <a:p>
            <a:pPr algn="ctr" eaLnBrk="1" fontAlgn="auto" hangingPunct="1">
              <a:spcAft>
                <a:spcPts val="0"/>
              </a:spcAft>
              <a:defRPr/>
            </a:pPr>
            <a:endParaRPr lang="it-IT" sz="1600" kern="0">
              <a:solidFill>
                <a:srgbClr val="000000"/>
              </a:solidFill>
              <a:latin typeface="Calibri"/>
              <a:ea typeface="+mn-ea"/>
              <a:cs typeface="+mn-cs"/>
            </a:endParaRPr>
          </a:p>
        </p:txBody>
      </p:sp>
      <p:sp>
        <p:nvSpPr>
          <p:cNvPr id="31" name="Ovale 30">
            <a:extLst>
              <a:ext uri="{FF2B5EF4-FFF2-40B4-BE49-F238E27FC236}">
                <a16:creationId xmlns:a16="http://schemas.microsoft.com/office/drawing/2014/main" id="{45E003A7-6EAE-C1B7-A44E-A46BAA40A09E}"/>
              </a:ext>
            </a:extLst>
          </p:cNvPr>
          <p:cNvSpPr/>
          <p:nvPr/>
        </p:nvSpPr>
        <p:spPr>
          <a:xfrm>
            <a:off x="8048861" y="4374246"/>
            <a:ext cx="792182" cy="566054"/>
          </a:xfrm>
          <a:prstGeom prst="ellipse">
            <a:avLst/>
          </a:prstGeom>
          <a:noFill/>
          <a:ln w="38100" cap="flat" cmpd="sng" algn="ctr">
            <a:solidFill>
              <a:srgbClr val="FF0000"/>
            </a:solidFill>
            <a:prstDash val="sysDot"/>
          </a:ln>
          <a:effectLst/>
        </p:spPr>
        <p:txBody>
          <a:bodyPr rtlCol="0" anchor="ctr"/>
          <a:lstStyle/>
          <a:p>
            <a:pPr algn="ctr" eaLnBrk="1" fontAlgn="auto" hangingPunct="1">
              <a:spcAft>
                <a:spcPts val="0"/>
              </a:spcAft>
              <a:defRPr/>
            </a:pPr>
            <a:endParaRPr lang="it-IT" sz="1600" kern="0">
              <a:solidFill>
                <a:srgbClr val="FFFFFF"/>
              </a:solidFill>
              <a:latin typeface="Calibri"/>
              <a:ea typeface="+mn-ea"/>
              <a:cs typeface="+mn-cs"/>
            </a:endParaRPr>
          </a:p>
        </p:txBody>
      </p:sp>
      <p:sp>
        <p:nvSpPr>
          <p:cNvPr id="32" name="TextBox 17">
            <a:extLst>
              <a:ext uri="{FF2B5EF4-FFF2-40B4-BE49-F238E27FC236}">
                <a16:creationId xmlns:a16="http://schemas.microsoft.com/office/drawing/2014/main" id="{2AFAC791-9AC7-FD19-EF03-5054656A43D6}"/>
              </a:ext>
            </a:extLst>
          </p:cNvPr>
          <p:cNvSpPr txBox="1"/>
          <p:nvPr/>
        </p:nvSpPr>
        <p:spPr>
          <a:xfrm>
            <a:off x="5076165" y="1084122"/>
            <a:ext cx="2039266" cy="523220"/>
          </a:xfrm>
          <a:prstGeom prst="rect">
            <a:avLst/>
          </a:prstGeom>
          <a:noFill/>
        </p:spPr>
        <p:txBody>
          <a:bodyPr wrap="square" rtlCol="0">
            <a:spAutoFit/>
          </a:bodyPr>
          <a:lstStyle/>
          <a:p>
            <a:pPr algn="ctr">
              <a:spcBef>
                <a:spcPct val="0"/>
              </a:spcBef>
            </a:pPr>
            <a:r>
              <a:rPr lang="it-IT" sz="2800" b="1" dirty="0">
                <a:solidFill>
                  <a:prstClr val="black"/>
                </a:solidFill>
                <a:latin typeface="Calibri" panose="020F0502020204030204" pitchFamily="34" charset="0"/>
                <a:ea typeface="+mn-ea"/>
                <a:cs typeface="+mn-cs"/>
              </a:rPr>
              <a:t>AGIPD1.1</a:t>
            </a:r>
          </a:p>
        </p:txBody>
      </p:sp>
    </p:spTree>
    <p:extLst>
      <p:ext uri="{BB962C8B-B14F-4D97-AF65-F5344CB8AC3E}">
        <p14:creationId xmlns:p14="http://schemas.microsoft.com/office/powerpoint/2010/main" val="13105066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1"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145D06-3615-F22D-5DDB-1CC44F0C492B}"/>
              </a:ext>
            </a:extLst>
          </p:cNvPr>
          <p:cNvSpPr>
            <a:spLocks noGrp="1"/>
          </p:cNvSpPr>
          <p:nvPr>
            <p:ph type="title"/>
          </p:nvPr>
        </p:nvSpPr>
        <p:spPr/>
        <p:txBody>
          <a:bodyPr/>
          <a:lstStyle/>
          <a:p>
            <a:r>
              <a:rPr lang="en-US" dirty="0"/>
              <a:t>AGIPD1.0: ‘Ghosting’</a:t>
            </a:r>
            <a:endParaRPr lang="it-CH" dirty="0"/>
          </a:p>
        </p:txBody>
      </p:sp>
      <p:sp>
        <p:nvSpPr>
          <p:cNvPr id="4" name="Segnaposto numero diapositiva 3">
            <a:extLst>
              <a:ext uri="{FF2B5EF4-FFF2-40B4-BE49-F238E27FC236}">
                <a16:creationId xmlns:a16="http://schemas.microsoft.com/office/drawing/2014/main" id="{A76F5505-89F9-4A39-A2B8-690B106E809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85</a:t>
            </a:fld>
            <a:endParaRPr lang="de-DE" dirty="0"/>
          </a:p>
        </p:txBody>
      </p:sp>
      <p:pic>
        <p:nvPicPr>
          <p:cNvPr id="101" name="Grafik 56" descr="AGIPD10_GhostingByLaser_-200to600.png">
            <a:extLst>
              <a:ext uri="{FF2B5EF4-FFF2-40B4-BE49-F238E27FC236}">
                <a16:creationId xmlns:a16="http://schemas.microsoft.com/office/drawing/2014/main" id="{1A272DD9-0D26-D594-6666-2C618DAA69E2}"/>
              </a:ext>
            </a:extLst>
          </p:cNvPr>
          <p:cNvPicPr>
            <a:picLocks/>
          </p:cNvPicPr>
          <p:nvPr/>
        </p:nvPicPr>
        <p:blipFill>
          <a:blip r:embed="rId2" cstate="print"/>
          <a:stretch>
            <a:fillRect/>
          </a:stretch>
        </p:blipFill>
        <p:spPr>
          <a:xfrm>
            <a:off x="6295178" y="1178123"/>
            <a:ext cx="4240741" cy="3816723"/>
          </a:xfrm>
          <a:prstGeom prst="rect">
            <a:avLst/>
          </a:prstGeom>
        </p:spPr>
      </p:pic>
      <p:sp>
        <p:nvSpPr>
          <p:cNvPr id="102" name="Textfeld 60">
            <a:extLst>
              <a:ext uri="{FF2B5EF4-FFF2-40B4-BE49-F238E27FC236}">
                <a16:creationId xmlns:a16="http://schemas.microsoft.com/office/drawing/2014/main" id="{F29831F1-C816-C24E-6006-FB89AC839141}"/>
              </a:ext>
            </a:extLst>
          </p:cNvPr>
          <p:cNvSpPr txBox="1"/>
          <p:nvPr/>
        </p:nvSpPr>
        <p:spPr>
          <a:xfrm>
            <a:off x="9095919" y="3129545"/>
            <a:ext cx="864096" cy="338554"/>
          </a:xfrm>
          <a:prstGeom prst="rect">
            <a:avLst/>
          </a:prstGeom>
          <a:noFill/>
        </p:spPr>
        <p:txBody>
          <a:bodyPr wrap="square" rtlCol="0">
            <a:spAutoFit/>
          </a:bodyPr>
          <a:lstStyle/>
          <a:p>
            <a:pPr>
              <a:spcBef>
                <a:spcPct val="0"/>
              </a:spcBef>
            </a:pPr>
            <a:r>
              <a:rPr lang="en-US" sz="1600" b="1" dirty="0">
                <a:solidFill>
                  <a:prstClr val="white"/>
                </a:solidFill>
                <a:latin typeface="+mj-lt"/>
                <a:ea typeface="+mn-ea"/>
                <a:cs typeface="+mn-cs"/>
              </a:rPr>
              <a:t>Ghost</a:t>
            </a:r>
          </a:p>
        </p:txBody>
      </p:sp>
      <p:cxnSp>
        <p:nvCxnSpPr>
          <p:cNvPr id="103" name="Gerade Verbindung mit Pfeil 61">
            <a:extLst>
              <a:ext uri="{FF2B5EF4-FFF2-40B4-BE49-F238E27FC236}">
                <a16:creationId xmlns:a16="http://schemas.microsoft.com/office/drawing/2014/main" id="{05B9134B-36FB-E1B9-D00B-CF493C8C43D6}"/>
              </a:ext>
            </a:extLst>
          </p:cNvPr>
          <p:cNvCxnSpPr/>
          <p:nvPr/>
        </p:nvCxnSpPr>
        <p:spPr>
          <a:xfrm flipH="1">
            <a:off x="9320919" y="3491952"/>
            <a:ext cx="216024" cy="432048"/>
          </a:xfrm>
          <a:prstGeom prst="straightConnector1">
            <a:avLst/>
          </a:prstGeom>
          <a:noFill/>
          <a:ln w="28575" cap="flat" cmpd="sng" algn="ctr">
            <a:solidFill>
              <a:sysClr val="window" lastClr="FFFFFF"/>
            </a:solidFill>
            <a:prstDash val="solid"/>
            <a:tailEnd type="stealth" w="lg" len="lg"/>
          </a:ln>
          <a:effectLst/>
        </p:spPr>
      </p:cxnSp>
      <p:sp>
        <p:nvSpPr>
          <p:cNvPr id="104" name="Textfeld 60">
            <a:extLst>
              <a:ext uri="{FF2B5EF4-FFF2-40B4-BE49-F238E27FC236}">
                <a16:creationId xmlns:a16="http://schemas.microsoft.com/office/drawing/2014/main" id="{AB21B091-7B02-22B5-F5AE-397B097E6862}"/>
              </a:ext>
            </a:extLst>
          </p:cNvPr>
          <p:cNvSpPr txBox="1"/>
          <p:nvPr/>
        </p:nvSpPr>
        <p:spPr>
          <a:xfrm>
            <a:off x="7475919" y="3137948"/>
            <a:ext cx="864096" cy="338554"/>
          </a:xfrm>
          <a:prstGeom prst="rect">
            <a:avLst/>
          </a:prstGeom>
          <a:noFill/>
        </p:spPr>
        <p:txBody>
          <a:bodyPr wrap="square" rtlCol="0">
            <a:spAutoFit/>
          </a:bodyPr>
          <a:lstStyle/>
          <a:p>
            <a:pPr>
              <a:spcBef>
                <a:spcPct val="0"/>
              </a:spcBef>
            </a:pPr>
            <a:r>
              <a:rPr lang="en-US" sz="1600" b="1" dirty="0">
                <a:solidFill>
                  <a:prstClr val="white"/>
                </a:solidFill>
                <a:latin typeface="+mj-lt"/>
                <a:ea typeface="+mn-ea"/>
                <a:cs typeface="+mn-cs"/>
              </a:rPr>
              <a:t>Ghost</a:t>
            </a:r>
          </a:p>
        </p:txBody>
      </p:sp>
      <p:cxnSp>
        <p:nvCxnSpPr>
          <p:cNvPr id="105" name="Gerade Verbindung mit Pfeil 61">
            <a:extLst>
              <a:ext uri="{FF2B5EF4-FFF2-40B4-BE49-F238E27FC236}">
                <a16:creationId xmlns:a16="http://schemas.microsoft.com/office/drawing/2014/main" id="{0B2F2771-B7DC-637A-D895-CE6E2B2FB5A3}"/>
              </a:ext>
            </a:extLst>
          </p:cNvPr>
          <p:cNvCxnSpPr/>
          <p:nvPr/>
        </p:nvCxnSpPr>
        <p:spPr>
          <a:xfrm flipH="1">
            <a:off x="7655919" y="3519000"/>
            <a:ext cx="216024" cy="432048"/>
          </a:xfrm>
          <a:prstGeom prst="straightConnector1">
            <a:avLst/>
          </a:prstGeom>
          <a:noFill/>
          <a:ln w="28575" cap="flat" cmpd="sng" algn="ctr">
            <a:solidFill>
              <a:sysClr val="window" lastClr="FFFFFF"/>
            </a:solidFill>
            <a:prstDash val="solid"/>
            <a:tailEnd type="stealth" w="lg" len="lg"/>
          </a:ln>
          <a:effectLst/>
        </p:spPr>
      </p:cxnSp>
      <p:sp>
        <p:nvSpPr>
          <p:cNvPr id="106" name="Textfeld 60">
            <a:extLst>
              <a:ext uri="{FF2B5EF4-FFF2-40B4-BE49-F238E27FC236}">
                <a16:creationId xmlns:a16="http://schemas.microsoft.com/office/drawing/2014/main" id="{AD0E01E7-7B29-83C4-B776-5748A338E958}"/>
              </a:ext>
            </a:extLst>
          </p:cNvPr>
          <p:cNvSpPr txBox="1"/>
          <p:nvPr/>
        </p:nvSpPr>
        <p:spPr>
          <a:xfrm>
            <a:off x="6620919" y="3157341"/>
            <a:ext cx="864096" cy="338554"/>
          </a:xfrm>
          <a:prstGeom prst="rect">
            <a:avLst/>
          </a:prstGeom>
          <a:noFill/>
        </p:spPr>
        <p:txBody>
          <a:bodyPr wrap="square" rtlCol="0">
            <a:spAutoFit/>
          </a:bodyPr>
          <a:lstStyle/>
          <a:p>
            <a:pPr>
              <a:spcBef>
                <a:spcPct val="0"/>
              </a:spcBef>
            </a:pPr>
            <a:r>
              <a:rPr lang="en-US" sz="1600" b="1" dirty="0">
                <a:solidFill>
                  <a:prstClr val="white"/>
                </a:solidFill>
                <a:latin typeface="+mj-lt"/>
                <a:ea typeface="+mn-ea"/>
                <a:cs typeface="+mn-cs"/>
              </a:rPr>
              <a:t>Ghost</a:t>
            </a:r>
          </a:p>
        </p:txBody>
      </p:sp>
      <p:cxnSp>
        <p:nvCxnSpPr>
          <p:cNvPr id="107" name="Gerade Verbindung mit Pfeil 61">
            <a:extLst>
              <a:ext uri="{FF2B5EF4-FFF2-40B4-BE49-F238E27FC236}">
                <a16:creationId xmlns:a16="http://schemas.microsoft.com/office/drawing/2014/main" id="{38C4FEAC-6437-4613-6441-D483BA1041BE}"/>
              </a:ext>
            </a:extLst>
          </p:cNvPr>
          <p:cNvCxnSpPr/>
          <p:nvPr/>
        </p:nvCxnSpPr>
        <p:spPr>
          <a:xfrm flipH="1">
            <a:off x="6810264" y="3536952"/>
            <a:ext cx="216024" cy="432048"/>
          </a:xfrm>
          <a:prstGeom prst="straightConnector1">
            <a:avLst/>
          </a:prstGeom>
          <a:noFill/>
          <a:ln w="28575" cap="flat" cmpd="sng" algn="ctr">
            <a:solidFill>
              <a:sysClr val="window" lastClr="FFFFFF"/>
            </a:solidFill>
            <a:prstDash val="solid"/>
            <a:tailEnd type="stealth" w="lg" len="lg"/>
          </a:ln>
          <a:effectLst/>
        </p:spPr>
      </p:cxnSp>
      <p:pic>
        <p:nvPicPr>
          <p:cNvPr id="108" name="Grafik 55" descr="AGIPD10_GhostingByLaser_-200to16500.png">
            <a:extLst>
              <a:ext uri="{FF2B5EF4-FFF2-40B4-BE49-F238E27FC236}">
                <a16:creationId xmlns:a16="http://schemas.microsoft.com/office/drawing/2014/main" id="{4873269F-D198-4B67-EDBC-B02779B534B3}"/>
              </a:ext>
            </a:extLst>
          </p:cNvPr>
          <p:cNvPicPr>
            <a:picLocks noChangeAspect="1"/>
          </p:cNvPicPr>
          <p:nvPr/>
        </p:nvPicPr>
        <p:blipFill>
          <a:blip r:embed="rId3" cstate="print"/>
          <a:stretch>
            <a:fillRect/>
          </a:stretch>
        </p:blipFill>
        <p:spPr>
          <a:xfrm>
            <a:off x="1894960" y="1178123"/>
            <a:ext cx="4320480" cy="3817668"/>
          </a:xfrm>
          <a:prstGeom prst="rect">
            <a:avLst/>
          </a:prstGeom>
        </p:spPr>
      </p:pic>
      <p:cxnSp>
        <p:nvCxnSpPr>
          <p:cNvPr id="109" name="Gerade Verbindung mit Pfeil 57">
            <a:extLst>
              <a:ext uri="{FF2B5EF4-FFF2-40B4-BE49-F238E27FC236}">
                <a16:creationId xmlns:a16="http://schemas.microsoft.com/office/drawing/2014/main" id="{16C78B57-CC76-E0BB-196C-F64B97A12BCC}"/>
              </a:ext>
            </a:extLst>
          </p:cNvPr>
          <p:cNvCxnSpPr/>
          <p:nvPr/>
        </p:nvCxnSpPr>
        <p:spPr>
          <a:xfrm>
            <a:off x="3558012" y="3486800"/>
            <a:ext cx="288032" cy="432048"/>
          </a:xfrm>
          <a:prstGeom prst="straightConnector1">
            <a:avLst/>
          </a:prstGeom>
          <a:noFill/>
          <a:ln w="28575" cap="flat" cmpd="sng" algn="ctr">
            <a:solidFill>
              <a:sysClr val="window" lastClr="FFFFFF"/>
            </a:solidFill>
            <a:prstDash val="solid"/>
            <a:tailEnd type="stealth" w="lg" len="lg"/>
          </a:ln>
          <a:effectLst/>
        </p:spPr>
      </p:cxnSp>
      <p:sp>
        <p:nvSpPr>
          <p:cNvPr id="110" name="Textfeld 58">
            <a:extLst>
              <a:ext uri="{FF2B5EF4-FFF2-40B4-BE49-F238E27FC236}">
                <a16:creationId xmlns:a16="http://schemas.microsoft.com/office/drawing/2014/main" id="{DF451003-297F-47E5-CD1A-D1C42FBA7EB4}"/>
              </a:ext>
            </a:extLst>
          </p:cNvPr>
          <p:cNvSpPr txBox="1"/>
          <p:nvPr/>
        </p:nvSpPr>
        <p:spPr>
          <a:xfrm>
            <a:off x="3110919" y="3180446"/>
            <a:ext cx="864096" cy="338554"/>
          </a:xfrm>
          <a:prstGeom prst="rect">
            <a:avLst/>
          </a:prstGeom>
          <a:noFill/>
        </p:spPr>
        <p:txBody>
          <a:bodyPr wrap="square" rtlCol="0">
            <a:spAutoFit/>
          </a:bodyPr>
          <a:lstStyle/>
          <a:p>
            <a:pPr>
              <a:spcBef>
                <a:spcPct val="0"/>
              </a:spcBef>
            </a:pPr>
            <a:r>
              <a:rPr lang="en-US" sz="1600" b="1" dirty="0">
                <a:solidFill>
                  <a:prstClr val="white"/>
                </a:solidFill>
                <a:latin typeface="+mj-lt"/>
                <a:ea typeface="+mn-ea"/>
                <a:cs typeface="+mn-cs"/>
              </a:rPr>
              <a:t>Laser</a:t>
            </a:r>
          </a:p>
        </p:txBody>
      </p:sp>
      <p:cxnSp>
        <p:nvCxnSpPr>
          <p:cNvPr id="111" name="Gerade Verbindung mit Pfeil 59">
            <a:extLst>
              <a:ext uri="{FF2B5EF4-FFF2-40B4-BE49-F238E27FC236}">
                <a16:creationId xmlns:a16="http://schemas.microsoft.com/office/drawing/2014/main" id="{3D7748DA-A788-16A3-0895-D34AD4D02ED3}"/>
              </a:ext>
            </a:extLst>
          </p:cNvPr>
          <p:cNvCxnSpPr/>
          <p:nvPr/>
        </p:nvCxnSpPr>
        <p:spPr>
          <a:xfrm>
            <a:off x="6097395" y="2905220"/>
            <a:ext cx="288032" cy="432048"/>
          </a:xfrm>
          <a:prstGeom prst="straightConnector1">
            <a:avLst/>
          </a:prstGeom>
          <a:noFill/>
          <a:ln w="9525" cap="flat" cmpd="sng" algn="ctr">
            <a:solidFill>
              <a:sysClr val="window" lastClr="FFFFFF"/>
            </a:solidFill>
            <a:prstDash val="solid"/>
            <a:tailEnd type="arrow"/>
          </a:ln>
          <a:effectLst/>
        </p:spPr>
      </p:cxnSp>
      <p:sp>
        <p:nvSpPr>
          <p:cNvPr id="33" name="Rettangolo 32">
            <a:extLst>
              <a:ext uri="{FF2B5EF4-FFF2-40B4-BE49-F238E27FC236}">
                <a16:creationId xmlns:a16="http://schemas.microsoft.com/office/drawing/2014/main" id="{E3C401A9-0209-2DE5-A2D2-5024D8D75B01}"/>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1928013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randombar(horizont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randombar(horizontal)">
                                      <p:cBhvr>
                                        <p:cTn id="12" dur="500"/>
                                        <p:tgtEl>
                                          <p:spTgt spid="106"/>
                                        </p:tgtEl>
                                      </p:cBhvr>
                                    </p:animEffect>
                                  </p:childTnLst>
                                </p:cTn>
                              </p:par>
                              <p:par>
                                <p:cTn id="13" presetID="14" presetClass="entr" presetSubtype="1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randombar(horizontal)">
                                      <p:cBhvr>
                                        <p:cTn id="15" dur="500"/>
                                        <p:tgtEl>
                                          <p:spTgt spid="107"/>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randombar(horizontal)">
                                      <p:cBhvr>
                                        <p:cTn id="19" dur="500"/>
                                        <p:tgtEl>
                                          <p:spTgt spid="104"/>
                                        </p:tgtEl>
                                      </p:cBhvr>
                                    </p:animEffect>
                                  </p:childTnLst>
                                </p:cTn>
                              </p:par>
                              <p:par>
                                <p:cTn id="20" presetID="14" presetClass="entr" presetSubtype="10"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randombar(horizontal)">
                                      <p:cBhvr>
                                        <p:cTn id="22" dur="500"/>
                                        <p:tgtEl>
                                          <p:spTgt spid="105"/>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500"/>
                                        <p:tgtEl>
                                          <p:spTgt spid="102"/>
                                        </p:tgtEl>
                                      </p:cBhvr>
                                    </p:animEffect>
                                  </p:childTnLst>
                                </p:cTn>
                              </p:par>
                              <p:par>
                                <p:cTn id="27" presetID="10"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P spid="106"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FCD1105-11EB-2155-3977-915006D5016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86</a:t>
            </a:fld>
            <a:endParaRPr lang="de-DE" dirty="0"/>
          </a:p>
        </p:txBody>
      </p:sp>
      <p:grpSp>
        <p:nvGrpSpPr>
          <p:cNvPr id="34" name="Gruppo 14">
            <a:extLst>
              <a:ext uri="{FF2B5EF4-FFF2-40B4-BE49-F238E27FC236}">
                <a16:creationId xmlns:a16="http://schemas.microsoft.com/office/drawing/2014/main" id="{8403D7C9-7D42-3C2C-B976-40DC1EDEFA34}"/>
              </a:ext>
            </a:extLst>
          </p:cNvPr>
          <p:cNvGrpSpPr/>
          <p:nvPr/>
        </p:nvGrpSpPr>
        <p:grpSpPr>
          <a:xfrm>
            <a:off x="1385878" y="1173318"/>
            <a:ext cx="9233289" cy="5684682"/>
            <a:chOff x="-12260262" y="2633162"/>
            <a:chExt cx="9161462" cy="5562602"/>
          </a:xfrm>
        </p:grpSpPr>
        <p:sp>
          <p:nvSpPr>
            <p:cNvPr id="35" name="Rettangolo 15">
              <a:extLst>
                <a:ext uri="{FF2B5EF4-FFF2-40B4-BE49-F238E27FC236}">
                  <a16:creationId xmlns:a16="http://schemas.microsoft.com/office/drawing/2014/main" id="{8388C423-457B-60A8-7256-25F2FFAB7C88}"/>
                </a:ext>
              </a:extLst>
            </p:cNvPr>
            <p:cNvSpPr/>
            <p:nvPr/>
          </p:nvSpPr>
          <p:spPr>
            <a:xfrm>
              <a:off x="-12260262" y="2633162"/>
              <a:ext cx="9144000" cy="55499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36" name="Gruppo 16">
              <a:extLst>
                <a:ext uri="{FF2B5EF4-FFF2-40B4-BE49-F238E27FC236}">
                  <a16:creationId xmlns:a16="http://schemas.microsoft.com/office/drawing/2014/main" id="{FF622653-C37E-E6AD-C48E-FDCFD2F0D943}"/>
                </a:ext>
              </a:extLst>
            </p:cNvPr>
            <p:cNvGrpSpPr/>
            <p:nvPr/>
          </p:nvGrpSpPr>
          <p:grpSpPr>
            <a:xfrm>
              <a:off x="-12260262" y="2633162"/>
              <a:ext cx="9161462" cy="5562602"/>
              <a:chOff x="0" y="1196975"/>
              <a:chExt cx="9161462" cy="5562602"/>
            </a:xfrm>
          </p:grpSpPr>
          <p:sp>
            <p:nvSpPr>
              <p:cNvPr id="37" name="Pfeil nach links und oben 3">
                <a:extLst>
                  <a:ext uri="{FF2B5EF4-FFF2-40B4-BE49-F238E27FC236}">
                    <a16:creationId xmlns:a16="http://schemas.microsoft.com/office/drawing/2014/main" id="{CD09C92E-6CAD-681C-3908-F99770F6D4B8}"/>
                  </a:ext>
                </a:extLst>
              </p:cNvPr>
              <p:cNvSpPr/>
              <p:nvPr/>
            </p:nvSpPr>
            <p:spPr>
              <a:xfrm rot="5400000">
                <a:off x="-88105" y="5701508"/>
                <a:ext cx="1027112" cy="765175"/>
              </a:xfrm>
              <a:prstGeom prst="leftUpArrow">
                <a:avLst>
                  <a:gd name="adj1" fmla="val 32522"/>
                  <a:gd name="adj2" fmla="val 39305"/>
                  <a:gd name="adj3" fmla="val 25000"/>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8" name="Grafik 4" descr="AGIPD1.0.png">
                <a:extLst>
                  <a:ext uri="{FF2B5EF4-FFF2-40B4-BE49-F238E27FC236}">
                    <a16:creationId xmlns:a16="http://schemas.microsoft.com/office/drawing/2014/main" id="{C4AF083E-75F5-4695-EF5F-F5B48583B6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16177"/>
                <a:ext cx="91440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Pfeil nach unten 5">
                <a:extLst>
                  <a:ext uri="{FF2B5EF4-FFF2-40B4-BE49-F238E27FC236}">
                    <a16:creationId xmlns:a16="http://schemas.microsoft.com/office/drawing/2014/main" id="{05EA1296-0BEF-5710-CC89-723298A9E317}"/>
                  </a:ext>
                </a:extLst>
              </p:cNvPr>
              <p:cNvSpPr/>
              <p:nvPr/>
            </p:nvSpPr>
            <p:spPr>
              <a:xfrm>
                <a:off x="827088" y="2105027"/>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Rechteck 6">
                <a:extLst>
                  <a:ext uri="{FF2B5EF4-FFF2-40B4-BE49-F238E27FC236}">
                    <a16:creationId xmlns:a16="http://schemas.microsoft.com/office/drawing/2014/main" id="{3B9DD22B-902A-F67E-F5F5-6F6BD6DE8FEA}"/>
                  </a:ext>
                </a:extLst>
              </p:cNvPr>
              <p:cNvSpPr/>
              <p:nvPr/>
            </p:nvSpPr>
            <p:spPr>
              <a:xfrm>
                <a:off x="250827" y="1196977"/>
                <a:ext cx="1800225"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Pfeil nach unten 7">
                <a:extLst>
                  <a:ext uri="{FF2B5EF4-FFF2-40B4-BE49-F238E27FC236}">
                    <a16:creationId xmlns:a16="http://schemas.microsoft.com/office/drawing/2014/main" id="{68BBBAD2-8B29-06CA-C48C-9E7E4D101879}"/>
                  </a:ext>
                </a:extLst>
              </p:cNvPr>
              <p:cNvSpPr/>
              <p:nvPr/>
            </p:nvSpPr>
            <p:spPr>
              <a:xfrm>
                <a:off x="2700338" y="2105027"/>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Pfeil nach unten 8">
                <a:extLst>
                  <a:ext uri="{FF2B5EF4-FFF2-40B4-BE49-F238E27FC236}">
                    <a16:creationId xmlns:a16="http://schemas.microsoft.com/office/drawing/2014/main" id="{B80338C5-6982-28CD-E8BD-F3522C164892}"/>
                  </a:ext>
                </a:extLst>
              </p:cNvPr>
              <p:cNvSpPr/>
              <p:nvPr/>
            </p:nvSpPr>
            <p:spPr>
              <a:xfrm rot="10800000">
                <a:off x="2447927" y="5537200"/>
                <a:ext cx="576263" cy="287338"/>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Pfeil nach unten 9">
                <a:extLst>
                  <a:ext uri="{FF2B5EF4-FFF2-40B4-BE49-F238E27FC236}">
                    <a16:creationId xmlns:a16="http://schemas.microsoft.com/office/drawing/2014/main" id="{9C793A97-2D1E-2230-9DFE-711206F92BB7}"/>
                  </a:ext>
                </a:extLst>
              </p:cNvPr>
              <p:cNvSpPr/>
              <p:nvPr/>
            </p:nvSpPr>
            <p:spPr>
              <a:xfrm rot="10800000">
                <a:off x="4030663" y="5549902"/>
                <a:ext cx="576262"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Rechteck 10">
                <a:extLst>
                  <a:ext uri="{FF2B5EF4-FFF2-40B4-BE49-F238E27FC236}">
                    <a16:creationId xmlns:a16="http://schemas.microsoft.com/office/drawing/2014/main" id="{E5A3CE1E-02A8-1D69-F00C-DBB365A767E1}"/>
                  </a:ext>
                </a:extLst>
              </p:cNvPr>
              <p:cNvSpPr/>
              <p:nvPr/>
            </p:nvSpPr>
            <p:spPr>
              <a:xfrm>
                <a:off x="2195513" y="1196977"/>
                <a:ext cx="16557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Textfeld 11">
                <a:extLst>
                  <a:ext uri="{FF2B5EF4-FFF2-40B4-BE49-F238E27FC236}">
                    <a16:creationId xmlns:a16="http://schemas.microsoft.com/office/drawing/2014/main" id="{EEA817E9-6957-B914-F056-FF3F4727B745}"/>
                  </a:ext>
                </a:extLst>
              </p:cNvPr>
              <p:cNvSpPr txBox="1">
                <a:spLocks noChangeArrowheads="1"/>
              </p:cNvSpPr>
              <p:nvPr/>
            </p:nvSpPr>
            <p:spPr bwMode="auto">
              <a:xfrm>
                <a:off x="250827" y="1196977"/>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3-fold dynamically gain switching preamplifier</a:t>
                </a:r>
              </a:p>
            </p:txBody>
          </p:sp>
          <p:sp>
            <p:nvSpPr>
              <p:cNvPr id="46" name="Textfeld 12">
                <a:extLst>
                  <a:ext uri="{FF2B5EF4-FFF2-40B4-BE49-F238E27FC236}">
                    <a16:creationId xmlns:a16="http://schemas.microsoft.com/office/drawing/2014/main" id="{F0607758-EE49-4AFA-C728-19E76C3270AF}"/>
                  </a:ext>
                </a:extLst>
              </p:cNvPr>
              <p:cNvSpPr txBox="1">
                <a:spLocks noChangeArrowheads="1"/>
              </p:cNvSpPr>
              <p:nvPr/>
            </p:nvSpPr>
            <p:spPr bwMode="auto">
              <a:xfrm>
                <a:off x="2195513" y="1196977"/>
                <a:ext cx="1655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CDS stage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(2 selectable gains)</a:t>
                </a:r>
                <a:endParaRPr kumimoji="0" lang="en-US" altLang="it-IT" sz="1800"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 name="Pfeil nach unten 13">
                <a:extLst>
                  <a:ext uri="{FF2B5EF4-FFF2-40B4-BE49-F238E27FC236}">
                    <a16:creationId xmlns:a16="http://schemas.microsoft.com/office/drawing/2014/main" id="{2D3C20EB-77B5-5FF7-B6AC-7CC285A6250F}"/>
                  </a:ext>
                </a:extLst>
              </p:cNvPr>
              <p:cNvSpPr/>
              <p:nvPr/>
            </p:nvSpPr>
            <p:spPr>
              <a:xfrm>
                <a:off x="5435602" y="2105027"/>
                <a:ext cx="576263" cy="288925"/>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hteck 14">
                <a:extLst>
                  <a:ext uri="{FF2B5EF4-FFF2-40B4-BE49-F238E27FC236}">
                    <a16:creationId xmlns:a16="http://schemas.microsoft.com/office/drawing/2014/main" id="{D71BE36B-8DC5-35E6-6D0A-4C25106A2008}"/>
                  </a:ext>
                </a:extLst>
              </p:cNvPr>
              <p:cNvSpPr/>
              <p:nvPr/>
            </p:nvSpPr>
            <p:spPr>
              <a:xfrm>
                <a:off x="4500563" y="1196977"/>
                <a:ext cx="18716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Textfeld 15">
                <a:extLst>
                  <a:ext uri="{FF2B5EF4-FFF2-40B4-BE49-F238E27FC236}">
                    <a16:creationId xmlns:a16="http://schemas.microsoft.com/office/drawing/2014/main" id="{D5E635C7-E53B-D5B3-E4BB-50E8CE78936E}"/>
                  </a:ext>
                </a:extLst>
              </p:cNvPr>
              <p:cNvSpPr txBox="1">
                <a:spLocks noChangeArrowheads="1"/>
              </p:cNvSpPr>
              <p:nvPr/>
            </p:nvSpPr>
            <p:spPr bwMode="auto">
              <a:xfrm>
                <a:off x="4500563" y="1196975"/>
                <a:ext cx="187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Pixel buffer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a:ln>
                      <a:noFill/>
                    </a:ln>
                    <a:solidFill>
                      <a:prstClr val="black"/>
                    </a:solidFill>
                    <a:effectLst/>
                    <a:uLnTx/>
                    <a:uFillTx/>
                    <a:latin typeface="Calibri" panose="020F0502020204030204" pitchFamily="34" charset="0"/>
                    <a:ea typeface="+mn-ea"/>
                    <a:cs typeface="+mn-cs"/>
                  </a:rPr>
                  <a:t>(charge sensitive)</a:t>
                </a:r>
              </a:p>
            </p:txBody>
          </p:sp>
          <p:sp>
            <p:nvSpPr>
              <p:cNvPr id="50" name="Pfeil nach unten 16">
                <a:extLst>
                  <a:ext uri="{FF2B5EF4-FFF2-40B4-BE49-F238E27FC236}">
                    <a16:creationId xmlns:a16="http://schemas.microsoft.com/office/drawing/2014/main" id="{5511B85F-D04D-045B-3D67-708677F530A8}"/>
                  </a:ext>
                </a:extLst>
              </p:cNvPr>
              <p:cNvSpPr/>
              <p:nvPr/>
            </p:nvSpPr>
            <p:spPr>
              <a:xfrm>
                <a:off x="7812088" y="2133600"/>
                <a:ext cx="576262" cy="287338"/>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hteck 17">
                <a:extLst>
                  <a:ext uri="{FF2B5EF4-FFF2-40B4-BE49-F238E27FC236}">
                    <a16:creationId xmlns:a16="http://schemas.microsoft.com/office/drawing/2014/main" id="{E8532328-9813-8B3A-BA8A-35DEB1865B35}"/>
                  </a:ext>
                </a:extLst>
              </p:cNvPr>
              <p:cNvSpPr/>
              <p:nvPr/>
            </p:nvSpPr>
            <p:spPr>
              <a:xfrm>
                <a:off x="6659563" y="1196977"/>
                <a:ext cx="2443162"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Textfeld 18">
                <a:extLst>
                  <a:ext uri="{FF2B5EF4-FFF2-40B4-BE49-F238E27FC236}">
                    <a16:creationId xmlns:a16="http://schemas.microsoft.com/office/drawing/2014/main" id="{BCFA6A63-FFE6-172D-FF29-E8F743EFE355}"/>
                  </a:ext>
                </a:extLst>
              </p:cNvPr>
              <p:cNvSpPr txBox="1">
                <a:spLocks noChangeArrowheads="1"/>
              </p:cNvSpPr>
              <p:nvPr/>
            </p:nvSpPr>
            <p:spPr bwMode="auto">
              <a:xfrm>
                <a:off x="6634163" y="1196977"/>
                <a:ext cx="2482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Column buffer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(interleaved,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precharging</a:t>
                </a: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signal to bus)</a:t>
                </a:r>
              </a:p>
            </p:txBody>
          </p:sp>
          <p:sp>
            <p:nvSpPr>
              <p:cNvPr id="53" name="Pfeil nach unten 19">
                <a:extLst>
                  <a:ext uri="{FF2B5EF4-FFF2-40B4-BE49-F238E27FC236}">
                    <a16:creationId xmlns:a16="http://schemas.microsoft.com/office/drawing/2014/main" id="{5039D349-452F-B7A6-1886-743F7BCAFB8E}"/>
                  </a:ext>
                </a:extLst>
              </p:cNvPr>
              <p:cNvSpPr/>
              <p:nvPr/>
            </p:nvSpPr>
            <p:spPr>
              <a:xfrm rot="10800000">
                <a:off x="8005763" y="5545140"/>
                <a:ext cx="576262" cy="287337"/>
              </a:xfrm>
              <a:prstGeom prst="downArrow">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hteck 20">
                <a:extLst>
                  <a:ext uri="{FF2B5EF4-FFF2-40B4-BE49-F238E27FC236}">
                    <a16:creationId xmlns:a16="http://schemas.microsoft.com/office/drawing/2014/main" id="{584AF5B2-AC7E-E580-0F1F-B1A133D10ABE}"/>
                  </a:ext>
                </a:extLst>
              </p:cNvPr>
              <p:cNvSpPr/>
              <p:nvPr/>
            </p:nvSpPr>
            <p:spPr>
              <a:xfrm>
                <a:off x="6659565" y="5822952"/>
                <a:ext cx="2376487" cy="936625"/>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Textfeld 21">
                <a:extLst>
                  <a:ext uri="{FF2B5EF4-FFF2-40B4-BE49-F238E27FC236}">
                    <a16:creationId xmlns:a16="http://schemas.microsoft.com/office/drawing/2014/main" id="{48D95F2A-5C30-DD65-4C21-0EB85748D139}"/>
                  </a:ext>
                </a:extLst>
              </p:cNvPr>
              <p:cNvSpPr txBox="1">
                <a:spLocks noChangeArrowheads="1"/>
              </p:cNvSpPr>
              <p:nvPr/>
            </p:nvSpPr>
            <p:spPr bwMode="auto">
              <a:xfrm>
                <a:off x="6534150" y="5986391"/>
                <a:ext cx="2627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err="1">
                    <a:ln>
                      <a:noFill/>
                    </a:ln>
                    <a:solidFill>
                      <a:prstClr val="black"/>
                    </a:solidFill>
                    <a:effectLst/>
                    <a:uLnTx/>
                    <a:uFillTx/>
                    <a:latin typeface="Calibri" panose="020F0502020204030204" pitchFamily="34" charset="0"/>
                    <a:ea typeface="+mn-ea"/>
                    <a:cs typeface="+mn-cs"/>
                  </a:rPr>
                  <a:t>Offchip</a:t>
                </a: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driver</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(Fully differential Amplifier)</a:t>
                </a:r>
              </a:p>
            </p:txBody>
          </p:sp>
          <p:sp>
            <p:nvSpPr>
              <p:cNvPr id="56" name="Rechteck 22">
                <a:extLst>
                  <a:ext uri="{FF2B5EF4-FFF2-40B4-BE49-F238E27FC236}">
                    <a16:creationId xmlns:a16="http://schemas.microsoft.com/office/drawing/2014/main" id="{7A6D218A-4044-4444-D83B-2B242FDAAFF5}"/>
                  </a:ext>
                </a:extLst>
              </p:cNvPr>
              <p:cNvSpPr/>
              <p:nvPr/>
            </p:nvSpPr>
            <p:spPr>
              <a:xfrm>
                <a:off x="2047875" y="5819775"/>
                <a:ext cx="1371600"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Textfeld 23">
                <a:extLst>
                  <a:ext uri="{FF2B5EF4-FFF2-40B4-BE49-F238E27FC236}">
                    <a16:creationId xmlns:a16="http://schemas.microsoft.com/office/drawing/2014/main" id="{6575F2A4-D412-9768-E84C-9AFE450A6DF1}"/>
                  </a:ext>
                </a:extLst>
              </p:cNvPr>
              <p:cNvSpPr txBox="1">
                <a:spLocks noChangeArrowheads="1"/>
              </p:cNvSpPr>
              <p:nvPr/>
            </p:nvSpPr>
            <p:spPr bwMode="auto">
              <a:xfrm>
                <a:off x="2046290" y="5853113"/>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Dynamic gain switching logic </a:t>
                </a:r>
                <a:endParaRPr kumimoji="0" lang="en-US" altLang="it-IT" sz="1800" b="0" i="0" u="none" strike="noStrike" kern="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8" name="Rechteck 24">
                <a:extLst>
                  <a:ext uri="{FF2B5EF4-FFF2-40B4-BE49-F238E27FC236}">
                    <a16:creationId xmlns:a16="http://schemas.microsoft.com/office/drawing/2014/main" id="{ED8A50DF-AC2A-B614-F52C-8BC1354EC77B}"/>
                  </a:ext>
                </a:extLst>
              </p:cNvPr>
              <p:cNvSpPr/>
              <p:nvPr/>
            </p:nvSpPr>
            <p:spPr>
              <a:xfrm>
                <a:off x="3700463" y="5832475"/>
                <a:ext cx="1644650"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Rechteck 26">
                <a:extLst>
                  <a:ext uri="{FF2B5EF4-FFF2-40B4-BE49-F238E27FC236}">
                    <a16:creationId xmlns:a16="http://schemas.microsoft.com/office/drawing/2014/main" id="{D0D4AFE9-FE59-3298-DF45-C1364504569C}"/>
                  </a:ext>
                </a:extLst>
              </p:cNvPr>
              <p:cNvSpPr/>
              <p:nvPr/>
            </p:nvSpPr>
            <p:spPr>
              <a:xfrm>
                <a:off x="635002" y="5805488"/>
                <a:ext cx="1128713" cy="914400"/>
              </a:xfrm>
              <a:prstGeom prst="rect">
                <a:avLst/>
              </a:prstGeom>
              <a:solidFill>
                <a:srgbClr val="1F497D">
                  <a:lumMod val="20000"/>
                  <a:lumOff val="80000"/>
                </a:srgbClr>
              </a:solidFill>
              <a:ln w="635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Textfeld 27">
                <a:extLst>
                  <a:ext uri="{FF2B5EF4-FFF2-40B4-BE49-F238E27FC236}">
                    <a16:creationId xmlns:a16="http://schemas.microsoft.com/office/drawing/2014/main" id="{FBA11EBE-256A-C289-CCC8-BC5A5EE2A46F}"/>
                  </a:ext>
                </a:extLst>
              </p:cNvPr>
              <p:cNvSpPr txBox="1">
                <a:spLocks noChangeArrowheads="1"/>
              </p:cNvSpPr>
              <p:nvPr/>
            </p:nvSpPr>
            <p:spPr bwMode="auto">
              <a:xfrm>
                <a:off x="631825" y="5838827"/>
                <a:ext cx="1131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Input protection diode</a:t>
                </a:r>
                <a:endParaRPr kumimoji="0" lang="en-US" altLang="it-IT"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1" name="Textfeld 25">
                <a:extLst>
                  <a:ext uri="{FF2B5EF4-FFF2-40B4-BE49-F238E27FC236}">
                    <a16:creationId xmlns:a16="http://schemas.microsoft.com/office/drawing/2014/main" id="{05713130-1801-A32C-66C4-6DB675BAA54B}"/>
                  </a:ext>
                </a:extLst>
              </p:cNvPr>
              <p:cNvSpPr txBox="1">
                <a:spLocks noChangeArrowheads="1"/>
              </p:cNvSpPr>
              <p:nvPr/>
            </p:nvSpPr>
            <p:spPr bwMode="auto">
              <a:xfrm>
                <a:off x="3670300" y="5838365"/>
                <a:ext cx="1728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1" i="0" u="none" strike="noStrike" kern="0" cap="none" spc="0" normalizeH="0" baseline="0" noProof="0" dirty="0">
                    <a:ln>
                      <a:noFill/>
                    </a:ln>
                    <a:solidFill>
                      <a:prstClr val="black"/>
                    </a:solidFill>
                    <a:effectLst/>
                    <a:uLnTx/>
                    <a:uFillTx/>
                    <a:latin typeface="Calibri" panose="020F0502020204030204" pitchFamily="34" charset="0"/>
                    <a:ea typeface="+mn-ea"/>
                    <a:cs typeface="+mn-cs"/>
                  </a:rPr>
                  <a:t>Storage cells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it-IT"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(On-pixel frame storage )</a:t>
                </a:r>
              </a:p>
            </p:txBody>
          </p:sp>
        </p:grpSp>
      </p:grpSp>
      <p:pic>
        <p:nvPicPr>
          <p:cNvPr id="62" name="Picture 99">
            <a:extLst>
              <a:ext uri="{FF2B5EF4-FFF2-40B4-BE49-F238E27FC236}">
                <a16:creationId xmlns:a16="http://schemas.microsoft.com/office/drawing/2014/main" id="{95598CDF-68CC-4291-84DA-93954CB5D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109" y="4381921"/>
            <a:ext cx="1502292" cy="525802"/>
          </a:xfrm>
          <a:prstGeom prst="rect">
            <a:avLst/>
          </a:prstGeom>
          <a:ln w="38100">
            <a:solidFill>
              <a:srgbClr val="FF0000"/>
            </a:solidFill>
          </a:ln>
        </p:spPr>
      </p:pic>
      <p:sp>
        <p:nvSpPr>
          <p:cNvPr id="2" name="Titolo 2">
            <a:extLst>
              <a:ext uri="{FF2B5EF4-FFF2-40B4-BE49-F238E27FC236}">
                <a16:creationId xmlns:a16="http://schemas.microsoft.com/office/drawing/2014/main" id="{1BCA4CF1-5B57-6F8A-63BA-72592836B49D}"/>
              </a:ext>
            </a:extLst>
          </p:cNvPr>
          <p:cNvSpPr>
            <a:spLocks noGrp="1"/>
          </p:cNvSpPr>
          <p:nvPr>
            <p:ph type="title"/>
          </p:nvPr>
        </p:nvSpPr>
        <p:spPr>
          <a:xfrm>
            <a:off x="2762763" y="288001"/>
            <a:ext cx="8921907" cy="508500"/>
          </a:xfrm>
        </p:spPr>
        <p:txBody>
          <a:bodyPr/>
          <a:lstStyle/>
          <a:p>
            <a:r>
              <a:rPr lang="en-US" dirty="0"/>
              <a:t>AGIPD1.0: ‘Ghosting’</a:t>
            </a:r>
            <a:endParaRPr lang="it-CH" dirty="0"/>
          </a:p>
        </p:txBody>
      </p:sp>
      <p:sp>
        <p:nvSpPr>
          <p:cNvPr id="5" name="Rettangolo 4">
            <a:extLst>
              <a:ext uri="{FF2B5EF4-FFF2-40B4-BE49-F238E27FC236}">
                <a16:creationId xmlns:a16="http://schemas.microsoft.com/office/drawing/2014/main" id="{D9386830-B333-73A8-1371-778FC525A5CD}"/>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1524193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26" presetClass="emph" presetSubtype="0" repeatCount="3000" fill="hold" nodeType="withEffect">
                                  <p:stCondLst>
                                    <p:cond delay="0"/>
                                  </p:stCondLst>
                                  <p:childTnLst>
                                    <p:animEffect transition="out" filter="fade">
                                      <p:cBhvr>
                                        <p:cTn id="8" dur="1000" tmFilter="0, 0; .2, .5; .8, .5; 1, 0"/>
                                        <p:tgtEl>
                                          <p:spTgt spid="62"/>
                                        </p:tgtEl>
                                      </p:cBhvr>
                                    </p:animEffect>
                                    <p:animScale>
                                      <p:cBhvr>
                                        <p:cTn id="9" dur="500" autoRev="1" fill="hold"/>
                                        <p:tgtEl>
                                          <p:spTgt spid="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145D06-3615-F22D-5DDB-1CC44F0C492B}"/>
              </a:ext>
            </a:extLst>
          </p:cNvPr>
          <p:cNvSpPr>
            <a:spLocks noGrp="1"/>
          </p:cNvSpPr>
          <p:nvPr>
            <p:ph type="title"/>
          </p:nvPr>
        </p:nvSpPr>
        <p:spPr/>
        <p:txBody>
          <a:bodyPr/>
          <a:lstStyle/>
          <a:p>
            <a:r>
              <a:rPr lang="en-US" dirty="0"/>
              <a:t>‘Ghosting’ solution</a:t>
            </a:r>
            <a:endParaRPr lang="it-CH" dirty="0"/>
          </a:p>
        </p:txBody>
      </p:sp>
      <p:sp>
        <p:nvSpPr>
          <p:cNvPr id="4" name="Segnaposto numero diapositiva 3">
            <a:extLst>
              <a:ext uri="{FF2B5EF4-FFF2-40B4-BE49-F238E27FC236}">
                <a16:creationId xmlns:a16="http://schemas.microsoft.com/office/drawing/2014/main" id="{A76F5505-89F9-4A39-A2B8-690B106E809A}"/>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87</a:t>
            </a:fld>
            <a:endParaRPr lang="de-DE" dirty="0"/>
          </a:p>
        </p:txBody>
      </p:sp>
      <p:grpSp>
        <p:nvGrpSpPr>
          <p:cNvPr id="112" name="Group 4">
            <a:extLst>
              <a:ext uri="{FF2B5EF4-FFF2-40B4-BE49-F238E27FC236}">
                <a16:creationId xmlns:a16="http://schemas.microsoft.com/office/drawing/2014/main" id="{3ACAE7DD-5D46-0E0F-F171-88766B44BE68}"/>
              </a:ext>
            </a:extLst>
          </p:cNvPr>
          <p:cNvGrpSpPr/>
          <p:nvPr/>
        </p:nvGrpSpPr>
        <p:grpSpPr>
          <a:xfrm>
            <a:off x="1979543" y="1204353"/>
            <a:ext cx="3979201" cy="5308202"/>
            <a:chOff x="179512" y="1124744"/>
            <a:chExt cx="3979201" cy="5308202"/>
          </a:xfrm>
        </p:grpSpPr>
        <p:pic>
          <p:nvPicPr>
            <p:cNvPr id="113" name="Grafik 64" descr="AGIPD10_OffchipDriver_AGIPD10.png">
              <a:extLst>
                <a:ext uri="{FF2B5EF4-FFF2-40B4-BE49-F238E27FC236}">
                  <a16:creationId xmlns:a16="http://schemas.microsoft.com/office/drawing/2014/main" id="{FF6B4730-19D6-23B5-A65E-94C6FC153F32}"/>
                </a:ext>
              </a:extLst>
            </p:cNvPr>
            <p:cNvPicPr>
              <a:picLocks noChangeAspect="1"/>
            </p:cNvPicPr>
            <p:nvPr/>
          </p:nvPicPr>
          <p:blipFill>
            <a:blip r:embed="rId2" cstate="print"/>
            <a:stretch>
              <a:fillRect/>
            </a:stretch>
          </p:blipFill>
          <p:spPr>
            <a:xfrm>
              <a:off x="179512" y="1124744"/>
              <a:ext cx="3979201" cy="4896544"/>
            </a:xfrm>
            <a:prstGeom prst="rect">
              <a:avLst/>
            </a:prstGeom>
          </p:spPr>
        </p:pic>
        <p:sp>
          <p:nvSpPr>
            <p:cNvPr id="114" name="Textfeld 66">
              <a:extLst>
                <a:ext uri="{FF2B5EF4-FFF2-40B4-BE49-F238E27FC236}">
                  <a16:creationId xmlns:a16="http://schemas.microsoft.com/office/drawing/2014/main" id="{F9438BEA-97E3-99D1-94BF-6DD912F4801E}"/>
                </a:ext>
              </a:extLst>
            </p:cNvPr>
            <p:cNvSpPr txBox="1"/>
            <p:nvPr/>
          </p:nvSpPr>
          <p:spPr>
            <a:xfrm>
              <a:off x="1015033" y="1562125"/>
              <a:ext cx="504056" cy="369332"/>
            </a:xfrm>
            <a:prstGeom prst="rect">
              <a:avLst/>
            </a:prstGeom>
            <a:noFill/>
          </p:spPr>
          <p:txBody>
            <a:bodyPr wrap="square" rtlCol="0">
              <a:spAutoFit/>
            </a:bodyPr>
            <a:lstStyle/>
            <a:p>
              <a:pPr>
                <a:spcBef>
                  <a:spcPct val="0"/>
                </a:spcBef>
              </a:pPr>
              <a:r>
                <a:rPr lang="en-US" sz="1000" dirty="0">
                  <a:solidFill>
                    <a:prstClr val="black"/>
                  </a:solidFill>
                  <a:latin typeface="Calibri"/>
                  <a:ea typeface="+mn-ea"/>
                  <a:cs typeface="+mn-cs"/>
                </a:rPr>
                <a:t>100 </a:t>
              </a:r>
              <a:r>
                <a:rPr lang="el-GR" sz="1000" dirty="0">
                  <a:solidFill>
                    <a:prstClr val="black"/>
                  </a:solidFill>
                  <a:latin typeface="Calibri"/>
                  <a:ea typeface="+mn-ea"/>
                  <a:cs typeface="+mn-cs"/>
                </a:rPr>
                <a:t>Ω</a:t>
              </a:r>
              <a:endParaRPr lang="en-US" sz="1000" dirty="0">
                <a:solidFill>
                  <a:prstClr val="black"/>
                </a:solidFill>
                <a:latin typeface="Calibri"/>
                <a:ea typeface="+mn-ea"/>
                <a:cs typeface="+mn-cs"/>
              </a:endParaRPr>
            </a:p>
            <a:p>
              <a:pPr algn="ct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sp>
          <p:nvSpPr>
            <p:cNvPr id="115" name="Textfeld 67">
              <a:extLst>
                <a:ext uri="{FF2B5EF4-FFF2-40B4-BE49-F238E27FC236}">
                  <a16:creationId xmlns:a16="http://schemas.microsoft.com/office/drawing/2014/main" id="{D25F8BBC-5992-8F4E-B37E-30280FA1E3CD}"/>
                </a:ext>
              </a:extLst>
            </p:cNvPr>
            <p:cNvSpPr txBox="1"/>
            <p:nvPr/>
          </p:nvSpPr>
          <p:spPr>
            <a:xfrm>
              <a:off x="800960" y="6094392"/>
              <a:ext cx="2736304" cy="338554"/>
            </a:xfrm>
            <a:prstGeom prst="rect">
              <a:avLst/>
            </a:prstGeom>
            <a:solidFill>
              <a:srgbClr val="4F81BD">
                <a:lumMod val="40000"/>
                <a:lumOff val="60000"/>
              </a:srgbClr>
            </a:solidFill>
            <a:ln>
              <a:solidFill>
                <a:srgbClr val="4F81BD">
                  <a:lumMod val="75000"/>
                </a:srgbClr>
              </a:solidFill>
            </a:ln>
          </p:spPr>
          <p:txBody>
            <a:bodyPr wrap="square" rtlCol="0">
              <a:spAutoFit/>
            </a:bodyPr>
            <a:lstStyle/>
            <a:p>
              <a:pPr marL="114300" marR="0" lvl="0" indent="-114300" algn="ctr" defTabSz="914400" eaLnBrk="1" fontAlgn="auto" latinLnBrk="0" hangingPunct="1">
                <a:lnSpc>
                  <a:spcPct val="100000"/>
                </a:lnSpc>
                <a:spcBef>
                  <a:spcPct val="0"/>
                </a:spcBef>
                <a:spcAft>
                  <a:spcPts val="0"/>
                </a:spcAft>
                <a:buClrTx/>
                <a:buSzTx/>
                <a:buFontTx/>
                <a:buNone/>
                <a:tabLst>
                  <a:tab pos="114300" algn="l"/>
                </a:tabLst>
                <a:defRPr/>
              </a:pPr>
              <a:r>
                <a:rPr kumimoji="0" lang="en-US" sz="1600" b="0" i="0" u="sng" strike="noStrike" kern="0" cap="none" spc="0" normalizeH="0" baseline="0" noProof="0" dirty="0">
                  <a:ln>
                    <a:noFill/>
                  </a:ln>
                  <a:solidFill>
                    <a:prstClr val="black"/>
                  </a:solidFill>
                  <a:effectLst/>
                  <a:uLnTx/>
                  <a:uFillTx/>
                  <a:latin typeface="+mj-lt"/>
                  <a:ea typeface="Arial Unicode MS" panose="020B0604020202020204" pitchFamily="34" charset="-128"/>
                  <a:cs typeface="Arial Unicode MS" panose="020B0604020202020204" pitchFamily="34" charset="-128"/>
                  <a:sym typeface="Wingdings" pitchFamily="2" charset="2"/>
                </a:rPr>
                <a:t>Reason</a:t>
              </a:r>
              <a:r>
                <a:rPr kumimoji="0" lang="en-US" sz="1600" b="0" i="0" strike="noStrike" kern="0" cap="none" spc="0" normalizeH="0" baseline="0" noProof="0" dirty="0">
                  <a:ln>
                    <a:noFill/>
                  </a:ln>
                  <a:solidFill>
                    <a:prstClr val="black"/>
                  </a:solidFill>
                  <a:effectLst/>
                  <a:uLnTx/>
                  <a:uFillTx/>
                  <a:latin typeface="+mj-lt"/>
                  <a:ea typeface="Arial Unicode MS" panose="020B0604020202020204" pitchFamily="34" charset="-128"/>
                  <a:cs typeface="Arial Unicode MS" panose="020B0604020202020204" pitchFamily="34" charset="-128"/>
                  <a:sym typeface="Wingdings" pitchFamily="2" charset="2"/>
                </a:rPr>
                <a:t>: </a:t>
              </a:r>
              <a:r>
                <a:rPr kumimoji="0" lang="en-US" sz="1600" b="0" i="0" u="none" strike="noStrike" kern="0" cap="none" spc="0" normalizeH="0" baseline="0" noProof="0" dirty="0">
                  <a:ln>
                    <a:noFill/>
                  </a:ln>
                  <a:solidFill>
                    <a:prstClr val="black"/>
                  </a:solidFill>
                  <a:effectLst/>
                  <a:uLnTx/>
                  <a:uFillTx/>
                  <a:latin typeface="+mj-lt"/>
                  <a:ea typeface="Arial Unicode MS" panose="020B0604020202020204" pitchFamily="34" charset="-128"/>
                  <a:cs typeface="Arial Unicode MS" panose="020B0604020202020204" pitchFamily="34" charset="-128"/>
                  <a:sym typeface="Wingdings" pitchFamily="2" charset="2"/>
                </a:rPr>
                <a:t>Resistive network</a:t>
              </a:r>
              <a:r>
                <a:rPr kumimoji="0" lang="en-US" sz="1600" b="0" i="0" u="none" strike="noStrike" kern="0" cap="none" spc="0" normalizeH="0" baseline="0" noProof="0" dirty="0">
                  <a:ln>
                    <a:noFill/>
                  </a:ln>
                  <a:solidFill>
                    <a:prstClr val="black"/>
                  </a:solidFill>
                  <a:effectLst/>
                  <a:uLnTx/>
                  <a:uFillTx/>
                  <a:latin typeface="+mj-lt"/>
                  <a:ea typeface="+mn-ea"/>
                  <a:cs typeface="+mn-cs"/>
                  <a:sym typeface="Wingdings" pitchFamily="2" charset="2"/>
                </a:rPr>
                <a:t>  </a:t>
              </a:r>
            </a:p>
          </p:txBody>
        </p:sp>
        <p:sp>
          <p:nvSpPr>
            <p:cNvPr id="116" name="Textfeld 68">
              <a:extLst>
                <a:ext uri="{FF2B5EF4-FFF2-40B4-BE49-F238E27FC236}">
                  <a16:creationId xmlns:a16="http://schemas.microsoft.com/office/drawing/2014/main" id="{8B3929D8-C9BE-E11D-6785-F8872CE5666E}"/>
                </a:ext>
              </a:extLst>
            </p:cNvPr>
            <p:cNvSpPr txBox="1"/>
            <p:nvPr/>
          </p:nvSpPr>
          <p:spPr>
            <a:xfrm>
              <a:off x="1375073" y="1556792"/>
              <a:ext cx="504056" cy="369332"/>
            </a:xfrm>
            <a:prstGeom prst="rect">
              <a:avLst/>
            </a:prstGeom>
            <a:noFill/>
          </p:spPr>
          <p:txBody>
            <a:bodyPr wrap="square" rtlCol="0">
              <a:spAutoFit/>
            </a:bodyPr>
            <a:lstStyle/>
            <a:p>
              <a:pPr>
                <a:spcBef>
                  <a:spcPct val="0"/>
                </a:spcBef>
              </a:pPr>
              <a:r>
                <a:rPr lang="en-US" sz="1000" dirty="0">
                  <a:solidFill>
                    <a:prstClr val="black"/>
                  </a:solidFill>
                  <a:latin typeface="Calibri"/>
                  <a:ea typeface="+mn-ea"/>
                  <a:cs typeface="+mn-cs"/>
                </a:rPr>
                <a:t>100 </a:t>
              </a:r>
              <a:r>
                <a:rPr lang="el-GR" sz="1000" dirty="0">
                  <a:solidFill>
                    <a:prstClr val="black"/>
                  </a:solidFill>
                  <a:latin typeface="Calibri"/>
                  <a:ea typeface="+mn-ea"/>
                  <a:cs typeface="+mn-cs"/>
                </a:rPr>
                <a:t>Ω</a:t>
              </a:r>
              <a:endParaRPr lang="en-US" sz="1000" dirty="0">
                <a:solidFill>
                  <a:prstClr val="black"/>
                </a:solidFill>
                <a:latin typeface="Calibri"/>
                <a:ea typeface="+mn-ea"/>
                <a:cs typeface="+mn-cs"/>
              </a:endParaRPr>
            </a:p>
            <a:p>
              <a:pPr algn="ct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sp>
          <p:nvSpPr>
            <p:cNvPr id="117" name="Textfeld 69">
              <a:extLst>
                <a:ext uri="{FF2B5EF4-FFF2-40B4-BE49-F238E27FC236}">
                  <a16:creationId xmlns:a16="http://schemas.microsoft.com/office/drawing/2014/main" id="{872C7522-EE1B-DD62-FD7D-032263E837E1}"/>
                </a:ext>
              </a:extLst>
            </p:cNvPr>
            <p:cNvSpPr txBox="1"/>
            <p:nvPr/>
          </p:nvSpPr>
          <p:spPr>
            <a:xfrm>
              <a:off x="1763688" y="1556792"/>
              <a:ext cx="504056" cy="369332"/>
            </a:xfrm>
            <a:prstGeom prst="rect">
              <a:avLst/>
            </a:prstGeom>
            <a:noFill/>
          </p:spPr>
          <p:txBody>
            <a:bodyPr wrap="square" rtlCol="0">
              <a:spAutoFit/>
            </a:bodyPr>
            <a:lstStyle/>
            <a:p>
              <a:pPr>
                <a:spcBef>
                  <a:spcPct val="0"/>
                </a:spcBef>
              </a:pPr>
              <a:r>
                <a:rPr lang="en-US" sz="1000" dirty="0">
                  <a:solidFill>
                    <a:prstClr val="black"/>
                  </a:solidFill>
                  <a:latin typeface="Calibri"/>
                  <a:ea typeface="+mn-ea"/>
                  <a:cs typeface="+mn-cs"/>
                </a:rPr>
                <a:t>100 </a:t>
              </a:r>
              <a:r>
                <a:rPr lang="el-GR" sz="1000" dirty="0">
                  <a:solidFill>
                    <a:prstClr val="black"/>
                  </a:solidFill>
                  <a:latin typeface="Calibri"/>
                  <a:ea typeface="+mn-ea"/>
                  <a:cs typeface="+mn-cs"/>
                </a:rPr>
                <a:t>Ω</a:t>
              </a:r>
              <a:endParaRPr lang="en-US" sz="1000" dirty="0">
                <a:solidFill>
                  <a:prstClr val="black"/>
                </a:solidFill>
                <a:latin typeface="Calibri"/>
                <a:ea typeface="+mn-ea"/>
                <a:cs typeface="+mn-cs"/>
              </a:endParaRPr>
            </a:p>
            <a:p>
              <a:pPr algn="ct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grpSp>
      <p:grpSp>
        <p:nvGrpSpPr>
          <p:cNvPr id="118" name="Group 5">
            <a:extLst>
              <a:ext uri="{FF2B5EF4-FFF2-40B4-BE49-F238E27FC236}">
                <a16:creationId xmlns:a16="http://schemas.microsoft.com/office/drawing/2014/main" id="{16689F8C-2AFC-D256-7FFE-38AC9AB95F48}"/>
              </a:ext>
            </a:extLst>
          </p:cNvPr>
          <p:cNvGrpSpPr/>
          <p:nvPr/>
        </p:nvGrpSpPr>
        <p:grpSpPr>
          <a:xfrm>
            <a:off x="6385427" y="1213487"/>
            <a:ext cx="3973126" cy="5320513"/>
            <a:chOff x="9443075" y="476672"/>
            <a:chExt cx="3973126" cy="5320513"/>
          </a:xfrm>
        </p:grpSpPr>
        <p:grpSp>
          <p:nvGrpSpPr>
            <p:cNvPr id="119" name="Group 1">
              <a:extLst>
                <a:ext uri="{FF2B5EF4-FFF2-40B4-BE49-F238E27FC236}">
                  <a16:creationId xmlns:a16="http://schemas.microsoft.com/office/drawing/2014/main" id="{5D13F8BE-0CDB-3369-692E-AD28D346723D}"/>
                </a:ext>
              </a:extLst>
            </p:cNvPr>
            <p:cNvGrpSpPr/>
            <p:nvPr/>
          </p:nvGrpSpPr>
          <p:grpSpPr>
            <a:xfrm>
              <a:off x="9443075" y="476672"/>
              <a:ext cx="3973126" cy="5320513"/>
              <a:chOff x="9443075" y="476672"/>
              <a:chExt cx="3973126" cy="5320513"/>
            </a:xfrm>
          </p:grpSpPr>
          <p:pic>
            <p:nvPicPr>
              <p:cNvPr id="121" name="Grafik 70" descr="AGIPD10_OffchipDriver_Improved.png">
                <a:extLst>
                  <a:ext uri="{FF2B5EF4-FFF2-40B4-BE49-F238E27FC236}">
                    <a16:creationId xmlns:a16="http://schemas.microsoft.com/office/drawing/2014/main" id="{06B9D0F5-0071-603F-A89D-119338A47953}"/>
                  </a:ext>
                </a:extLst>
              </p:cNvPr>
              <p:cNvPicPr>
                <a:picLocks noChangeAspect="1"/>
              </p:cNvPicPr>
              <p:nvPr/>
            </p:nvPicPr>
            <p:blipFill>
              <a:blip r:embed="rId3" cstate="print"/>
              <a:stretch>
                <a:fillRect/>
              </a:stretch>
            </p:blipFill>
            <p:spPr>
              <a:xfrm>
                <a:off x="9443075" y="476672"/>
                <a:ext cx="3973126" cy="4896544"/>
              </a:xfrm>
              <a:prstGeom prst="rect">
                <a:avLst/>
              </a:prstGeom>
            </p:spPr>
          </p:pic>
          <p:sp>
            <p:nvSpPr>
              <p:cNvPr id="122" name="Textfeld 67">
                <a:extLst>
                  <a:ext uri="{FF2B5EF4-FFF2-40B4-BE49-F238E27FC236}">
                    <a16:creationId xmlns:a16="http://schemas.microsoft.com/office/drawing/2014/main" id="{A6559E85-BE08-E3C4-DFEC-3D83DA71F421}"/>
                  </a:ext>
                </a:extLst>
              </p:cNvPr>
              <p:cNvSpPr txBox="1"/>
              <p:nvPr/>
            </p:nvSpPr>
            <p:spPr>
              <a:xfrm>
                <a:off x="9919972" y="5437185"/>
                <a:ext cx="2820457" cy="360000"/>
              </a:xfrm>
              <a:prstGeom prst="rect">
                <a:avLst/>
              </a:prstGeom>
              <a:solidFill>
                <a:srgbClr val="4F81BD">
                  <a:lumMod val="40000"/>
                  <a:lumOff val="60000"/>
                </a:srgbClr>
              </a:solidFill>
              <a:ln>
                <a:solidFill>
                  <a:srgbClr val="4F81BD">
                    <a:lumMod val="75000"/>
                  </a:srgbClr>
                </a:solidFill>
              </a:ln>
            </p:spPr>
            <p:txBody>
              <a:bodyPr wrap="square" rtlCol="0">
                <a:spAutoFit/>
              </a:bodyPr>
              <a:lstStyle/>
              <a:p>
                <a:pPr marL="114300" marR="0" lvl="0" indent="-114300" defTabSz="914400" eaLnBrk="1" fontAlgn="auto" latinLnBrk="0" hangingPunct="1">
                  <a:lnSpc>
                    <a:spcPct val="100000"/>
                  </a:lnSpc>
                  <a:spcBef>
                    <a:spcPct val="0"/>
                  </a:spcBef>
                  <a:spcAft>
                    <a:spcPts val="0"/>
                  </a:spcAft>
                  <a:buClrTx/>
                  <a:buSzTx/>
                  <a:buFontTx/>
                  <a:buNone/>
                  <a:tabLst>
                    <a:tab pos="114300" algn="l"/>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endParaRPr>
              </a:p>
            </p:txBody>
          </p:sp>
          <p:sp>
            <p:nvSpPr>
              <p:cNvPr id="123" name="Textfeld 71">
                <a:extLst>
                  <a:ext uri="{FF2B5EF4-FFF2-40B4-BE49-F238E27FC236}">
                    <a16:creationId xmlns:a16="http://schemas.microsoft.com/office/drawing/2014/main" id="{BF523089-AEFB-E5CF-95F5-70A4A9FDD273}"/>
                  </a:ext>
                </a:extLst>
              </p:cNvPr>
              <p:cNvSpPr txBox="1"/>
              <p:nvPr/>
            </p:nvSpPr>
            <p:spPr>
              <a:xfrm>
                <a:off x="10307171" y="1026032"/>
                <a:ext cx="504056" cy="215444"/>
              </a:xfrm>
              <a:prstGeom prst="rect">
                <a:avLst/>
              </a:prstGeom>
              <a:noFill/>
            </p:spPr>
            <p:txBody>
              <a:bodyPr wrap="square" rtlCol="0">
                <a:spAutoFit/>
              </a:bodyPr>
              <a:lstStyle/>
              <a:p>
                <a:pP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sp>
            <p:nvSpPr>
              <p:cNvPr id="124" name="Textfeld 72">
                <a:extLst>
                  <a:ext uri="{FF2B5EF4-FFF2-40B4-BE49-F238E27FC236}">
                    <a16:creationId xmlns:a16="http://schemas.microsoft.com/office/drawing/2014/main" id="{E27F598F-4FD1-4604-FE69-71920C6BC4AB}"/>
                  </a:ext>
                </a:extLst>
              </p:cNvPr>
              <p:cNvSpPr txBox="1"/>
              <p:nvPr/>
            </p:nvSpPr>
            <p:spPr>
              <a:xfrm>
                <a:off x="10773127" y="1498354"/>
                <a:ext cx="504056" cy="215444"/>
              </a:xfrm>
              <a:prstGeom prst="rect">
                <a:avLst/>
              </a:prstGeom>
              <a:noFill/>
            </p:spPr>
            <p:txBody>
              <a:bodyPr wrap="square" rtlCol="0">
                <a:spAutoFit/>
              </a:bodyPr>
              <a:lstStyle/>
              <a:p>
                <a:pP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sp>
            <p:nvSpPr>
              <p:cNvPr id="125" name="Textfeld 74">
                <a:extLst>
                  <a:ext uri="{FF2B5EF4-FFF2-40B4-BE49-F238E27FC236}">
                    <a16:creationId xmlns:a16="http://schemas.microsoft.com/office/drawing/2014/main" id="{B4E31801-2A8B-AEE0-8D49-3A47039F2C50}"/>
                  </a:ext>
                </a:extLst>
              </p:cNvPr>
              <p:cNvSpPr txBox="1"/>
              <p:nvPr/>
            </p:nvSpPr>
            <p:spPr>
              <a:xfrm>
                <a:off x="10703215" y="3794214"/>
                <a:ext cx="504056" cy="215444"/>
              </a:xfrm>
              <a:prstGeom prst="rect">
                <a:avLst/>
              </a:prstGeom>
              <a:noFill/>
            </p:spPr>
            <p:txBody>
              <a:bodyPr wrap="square" rtlCol="0">
                <a:spAutoFit/>
              </a:bodyPr>
              <a:lstStyle/>
              <a:p>
                <a:pP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sp>
            <p:nvSpPr>
              <p:cNvPr id="126" name="Textfeld 75">
                <a:extLst>
                  <a:ext uri="{FF2B5EF4-FFF2-40B4-BE49-F238E27FC236}">
                    <a16:creationId xmlns:a16="http://schemas.microsoft.com/office/drawing/2014/main" id="{65123AD9-1C71-1487-E1CC-BE7596DE5D26}"/>
                  </a:ext>
                </a:extLst>
              </p:cNvPr>
              <p:cNvSpPr txBox="1"/>
              <p:nvPr/>
            </p:nvSpPr>
            <p:spPr>
              <a:xfrm>
                <a:off x="10631207" y="5006360"/>
                <a:ext cx="504056" cy="215444"/>
              </a:xfrm>
              <a:prstGeom prst="rect">
                <a:avLst/>
              </a:prstGeom>
              <a:noFill/>
            </p:spPr>
            <p:txBody>
              <a:bodyPr wrap="square" rtlCol="0">
                <a:spAutoFit/>
              </a:bodyPr>
              <a:lstStyle/>
              <a:p>
                <a:pP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sp>
            <p:nvSpPr>
              <p:cNvPr id="127" name="Rettangolo 126">
                <a:extLst>
                  <a:ext uri="{FF2B5EF4-FFF2-40B4-BE49-F238E27FC236}">
                    <a16:creationId xmlns:a16="http://schemas.microsoft.com/office/drawing/2014/main" id="{639BC6EB-A5D0-D0BB-2BB3-8A85B85864CB}"/>
                  </a:ext>
                </a:extLst>
              </p:cNvPr>
              <p:cNvSpPr/>
              <p:nvPr/>
            </p:nvSpPr>
            <p:spPr>
              <a:xfrm>
                <a:off x="9905053" y="5446915"/>
                <a:ext cx="2820457" cy="338554"/>
              </a:xfrm>
              <a:prstGeom prst="rect">
                <a:avLst/>
              </a:prstGeom>
            </p:spPr>
            <p:txBody>
              <a:bodyPr wrap="square">
                <a:spAutoFit/>
              </a:bodyPr>
              <a:lstStyle/>
              <a:p>
                <a:pPr marL="114300" indent="-114300" algn="ctr">
                  <a:spcBef>
                    <a:spcPct val="0"/>
                  </a:spcBef>
                  <a:tabLst>
                    <a:tab pos="114300" algn="l"/>
                  </a:tabLst>
                </a:pPr>
                <a:r>
                  <a:rPr lang="en-US" sz="1600" u="sng" dirty="0">
                    <a:solidFill>
                      <a:prstClr val="black"/>
                    </a:solidFill>
                    <a:latin typeface="+mj-lt"/>
                    <a:ea typeface="Arial Unicode MS" panose="020B0604020202020204" pitchFamily="34" charset="-128"/>
                    <a:cs typeface="Arial Unicode MS" panose="020B0604020202020204" pitchFamily="34" charset="-128"/>
                    <a:sym typeface="Wingdings" pitchFamily="2" charset="2"/>
                  </a:rPr>
                  <a:t>Solution</a:t>
                </a:r>
                <a:r>
                  <a:rPr lang="en-US" sz="1600" dirty="0">
                    <a:solidFill>
                      <a:prstClr val="black"/>
                    </a:solidFill>
                    <a:latin typeface="+mj-lt"/>
                    <a:ea typeface="Arial Unicode MS" panose="020B0604020202020204" pitchFamily="34" charset="-128"/>
                    <a:cs typeface="Arial Unicode MS" panose="020B0604020202020204" pitchFamily="34" charset="-128"/>
                    <a:sym typeface="Wingdings" pitchFamily="2" charset="2"/>
                  </a:rPr>
                  <a:t>: Buffering of </a:t>
                </a:r>
                <a:r>
                  <a:rPr lang="en-US" sz="1600" dirty="0" err="1">
                    <a:solidFill>
                      <a:prstClr val="black"/>
                    </a:solidFill>
                    <a:latin typeface="+mj-lt"/>
                    <a:ea typeface="Arial Unicode MS" panose="020B0604020202020204" pitchFamily="34" charset="-128"/>
                    <a:cs typeface="Arial Unicode MS" panose="020B0604020202020204" pitchFamily="34" charset="-128"/>
                    <a:sym typeface="Wingdings" pitchFamily="2" charset="2"/>
                  </a:rPr>
                  <a:t>V</a:t>
                </a:r>
                <a:r>
                  <a:rPr lang="en-US" sz="1600" baseline="-25000" dirty="0" err="1">
                    <a:solidFill>
                      <a:prstClr val="black"/>
                    </a:solidFill>
                    <a:latin typeface="+mj-lt"/>
                    <a:ea typeface="Arial Unicode MS" panose="020B0604020202020204" pitchFamily="34" charset="-128"/>
                    <a:cs typeface="Arial Unicode MS" panose="020B0604020202020204" pitchFamily="34" charset="-128"/>
                    <a:sym typeface="Wingdings" pitchFamily="2" charset="2"/>
                  </a:rPr>
                  <a:t>ref,COB</a:t>
                </a:r>
                <a:endParaRPr lang="en-US" sz="1600" u="sng" baseline="-25000" dirty="0">
                  <a:solidFill>
                    <a:prstClr val="black"/>
                  </a:solidFill>
                  <a:latin typeface="+mj-lt"/>
                  <a:ea typeface="Arial Unicode MS" panose="020B0604020202020204" pitchFamily="34" charset="-128"/>
                  <a:cs typeface="Arial Unicode MS" panose="020B0604020202020204" pitchFamily="34" charset="-128"/>
                  <a:sym typeface="Wingdings" pitchFamily="2" charset="2"/>
                </a:endParaRPr>
              </a:p>
            </p:txBody>
          </p:sp>
        </p:grpSp>
        <p:sp>
          <p:nvSpPr>
            <p:cNvPr id="120" name="Textfeld 73">
              <a:extLst>
                <a:ext uri="{FF2B5EF4-FFF2-40B4-BE49-F238E27FC236}">
                  <a16:creationId xmlns:a16="http://schemas.microsoft.com/office/drawing/2014/main" id="{7380F596-BBF8-9E23-F8C6-07C1448AE778}"/>
                </a:ext>
              </a:extLst>
            </p:cNvPr>
            <p:cNvSpPr txBox="1"/>
            <p:nvPr/>
          </p:nvSpPr>
          <p:spPr>
            <a:xfrm>
              <a:off x="10697062" y="2641166"/>
              <a:ext cx="504056" cy="215444"/>
            </a:xfrm>
            <a:prstGeom prst="rect">
              <a:avLst/>
            </a:prstGeom>
            <a:noFill/>
          </p:spPr>
          <p:txBody>
            <a:bodyPr wrap="square" rtlCol="0">
              <a:spAutoFit/>
            </a:bodyPr>
            <a:lstStyle/>
            <a:p>
              <a:pPr>
                <a:spcBef>
                  <a:spcPct val="0"/>
                </a:spcBef>
              </a:pPr>
              <a:r>
                <a:rPr lang="en-US" sz="800" dirty="0">
                  <a:solidFill>
                    <a:prstClr val="black"/>
                  </a:solidFill>
                  <a:latin typeface="Calibri"/>
                  <a:ea typeface="+mn-ea"/>
                  <a:cs typeface="+mn-cs"/>
                </a:rPr>
                <a:t>(</a:t>
              </a:r>
              <a:r>
                <a:rPr lang="en-US" sz="800" dirty="0" err="1">
                  <a:solidFill>
                    <a:prstClr val="black"/>
                  </a:solidFill>
                  <a:latin typeface="Calibri"/>
                  <a:ea typeface="+mn-ea"/>
                  <a:cs typeface="+mn-cs"/>
                </a:rPr>
                <a:t>para</a:t>
              </a:r>
              <a:r>
                <a:rPr lang="en-US" sz="800" dirty="0">
                  <a:solidFill>
                    <a:prstClr val="black"/>
                  </a:solidFill>
                  <a:latin typeface="Calibri"/>
                  <a:ea typeface="+mn-ea"/>
                  <a:cs typeface="+mn-cs"/>
                </a:rPr>
                <a:t>)</a:t>
              </a:r>
            </a:p>
          </p:txBody>
        </p:sp>
      </p:grpSp>
      <p:pic>
        <p:nvPicPr>
          <p:cNvPr id="129" name="Picture 6">
            <a:extLst>
              <a:ext uri="{FF2B5EF4-FFF2-40B4-BE49-F238E27FC236}">
                <a16:creationId xmlns:a16="http://schemas.microsoft.com/office/drawing/2014/main" id="{D30C7DB4-5853-AF31-495F-38166792F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040" y="1398888"/>
            <a:ext cx="5220538" cy="4525742"/>
          </a:xfrm>
          <a:prstGeom prst="rect">
            <a:avLst/>
          </a:prstGeom>
        </p:spPr>
      </p:pic>
      <p:sp>
        <p:nvSpPr>
          <p:cNvPr id="33" name="Rettangolo 32">
            <a:extLst>
              <a:ext uri="{FF2B5EF4-FFF2-40B4-BE49-F238E27FC236}">
                <a16:creationId xmlns:a16="http://schemas.microsoft.com/office/drawing/2014/main" id="{E3C401A9-0209-2DE5-A2D2-5024D8D75B01}"/>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965038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randombar(horizont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18"/>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238031F-AC42-4557-B4C7-2062429FA636}"/>
              </a:ext>
            </a:extLst>
          </p:cNvPr>
          <p:cNvSpPr>
            <a:spLocks noGrp="1"/>
          </p:cNvSpPr>
          <p:nvPr>
            <p:ph type="title"/>
          </p:nvPr>
        </p:nvSpPr>
        <p:spPr/>
        <p:txBody>
          <a:bodyPr/>
          <a:lstStyle/>
          <a:p>
            <a:r>
              <a:rPr lang="en-US" dirty="0"/>
              <a:t>Facts </a:t>
            </a:r>
            <a:endParaRPr lang="it-CH" dirty="0"/>
          </a:p>
        </p:txBody>
      </p:sp>
      <p:sp>
        <p:nvSpPr>
          <p:cNvPr id="4" name="Segnaposto numero diapositiva 3">
            <a:extLst>
              <a:ext uri="{FF2B5EF4-FFF2-40B4-BE49-F238E27FC236}">
                <a16:creationId xmlns:a16="http://schemas.microsoft.com/office/drawing/2014/main" id="{4691B449-7B1E-9324-3C69-ACD2A5F19943}"/>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88</a:t>
            </a:fld>
            <a:endParaRPr lang="de-DE" dirty="0"/>
          </a:p>
        </p:txBody>
      </p:sp>
      <p:sp>
        <p:nvSpPr>
          <p:cNvPr id="5" name="Rettangolo 4">
            <a:extLst>
              <a:ext uri="{FF2B5EF4-FFF2-40B4-BE49-F238E27FC236}">
                <a16:creationId xmlns:a16="http://schemas.microsoft.com/office/drawing/2014/main" id="{D539A365-76A4-0C51-1FCE-C1F29337998C}"/>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graphicFrame>
        <p:nvGraphicFramePr>
          <p:cNvPr id="10" name="Diagramma 9">
            <a:extLst>
              <a:ext uri="{FF2B5EF4-FFF2-40B4-BE49-F238E27FC236}">
                <a16:creationId xmlns:a16="http://schemas.microsoft.com/office/drawing/2014/main" id="{EB77599A-E142-8BF3-7123-A3A446D0C7EA}"/>
              </a:ext>
            </a:extLst>
          </p:cNvPr>
          <p:cNvGraphicFramePr/>
          <p:nvPr/>
        </p:nvGraphicFramePr>
        <p:xfrm>
          <a:off x="0" y="726369"/>
          <a:ext cx="12161838" cy="5405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asellaDiTesto 16">
            <a:extLst>
              <a:ext uri="{FF2B5EF4-FFF2-40B4-BE49-F238E27FC236}">
                <a16:creationId xmlns:a16="http://schemas.microsoft.com/office/drawing/2014/main" id="{191424CE-B707-0B2E-2A39-BF581AE51257}"/>
              </a:ext>
            </a:extLst>
          </p:cNvPr>
          <p:cNvSpPr txBox="1"/>
          <p:nvPr/>
        </p:nvSpPr>
        <p:spPr>
          <a:xfrm>
            <a:off x="-219081" y="3984441"/>
            <a:ext cx="2025301" cy="659559"/>
          </a:xfrm>
          <a:prstGeom prst="rect">
            <a:avLst/>
          </a:prstGeom>
          <a:noFill/>
        </p:spPr>
        <p:txBody>
          <a:bodyPr wrap="square" lIns="0" tIns="0" rIns="0" bIns="0" rtlCol="0" anchor="t">
            <a:noAutofit/>
          </a:bodyPr>
          <a:lstStyle/>
          <a:p>
            <a:pPr marL="342900" indent="-228600" algn="ctr">
              <a:lnSpc>
                <a:spcPct val="110000"/>
              </a:lnSpc>
              <a:spcBef>
                <a:spcPts val="0"/>
              </a:spcBef>
            </a:pPr>
            <a:r>
              <a:rPr lang="en-US" sz="1600" kern="1000" spc="30" dirty="0" err="1">
                <a:solidFill>
                  <a:srgbClr val="197418"/>
                </a:solidFill>
                <a:latin typeface="+mj-lt"/>
                <a:cs typeface="Franklin Gothic Book"/>
              </a:rPr>
              <a:t>EuXFEL</a:t>
            </a:r>
            <a:r>
              <a:rPr lang="en-US" sz="1600" kern="1000" spc="30" dirty="0">
                <a:solidFill>
                  <a:srgbClr val="197418"/>
                </a:solidFill>
                <a:latin typeface="+mj-lt"/>
                <a:cs typeface="Franklin Gothic Book"/>
              </a:rPr>
              <a:t> Call</a:t>
            </a:r>
          </a:p>
          <a:p>
            <a:pPr marL="342900" indent="-228600" algn="ctr">
              <a:lnSpc>
                <a:spcPct val="110000"/>
              </a:lnSpc>
              <a:spcBef>
                <a:spcPts val="0"/>
              </a:spcBef>
            </a:pPr>
            <a:r>
              <a:rPr lang="en-US" sz="1600" b="1" kern="1000" spc="30" dirty="0">
                <a:solidFill>
                  <a:srgbClr val="197418"/>
                </a:solidFill>
                <a:latin typeface="+mj-lt"/>
                <a:cs typeface="Franklin Gothic Book"/>
              </a:rPr>
              <a:t>2006</a:t>
            </a:r>
            <a:endParaRPr lang="it-CH" sz="1600" b="1" kern="1000" spc="30" dirty="0">
              <a:solidFill>
                <a:srgbClr val="197418"/>
              </a:solidFill>
              <a:latin typeface="+mj-lt"/>
              <a:cs typeface="Franklin Gothic Book"/>
            </a:endParaRPr>
          </a:p>
        </p:txBody>
      </p:sp>
      <p:pic>
        <p:nvPicPr>
          <p:cNvPr id="26" name="Elemento grafico 25" descr="Denaro con riempimento a tinta unita">
            <a:extLst>
              <a:ext uri="{FF2B5EF4-FFF2-40B4-BE49-F238E27FC236}">
                <a16:creationId xmlns:a16="http://schemas.microsoft.com/office/drawing/2014/main" id="{8ABCD0E4-27E8-57EF-E875-9CF342D35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369" y="5840321"/>
            <a:ext cx="914400" cy="914400"/>
          </a:xfrm>
          <a:prstGeom prst="rect">
            <a:avLst/>
          </a:prstGeom>
        </p:spPr>
      </p:pic>
      <p:grpSp>
        <p:nvGrpSpPr>
          <p:cNvPr id="29" name="Gruppo 28">
            <a:extLst>
              <a:ext uri="{FF2B5EF4-FFF2-40B4-BE49-F238E27FC236}">
                <a16:creationId xmlns:a16="http://schemas.microsoft.com/office/drawing/2014/main" id="{34FB6224-0C40-A695-263B-FF5EA18B655C}"/>
              </a:ext>
            </a:extLst>
          </p:cNvPr>
          <p:cNvGrpSpPr/>
          <p:nvPr/>
        </p:nvGrpSpPr>
        <p:grpSpPr>
          <a:xfrm>
            <a:off x="365919" y="1044000"/>
            <a:ext cx="914400" cy="1756799"/>
            <a:chOff x="658009" y="1342763"/>
            <a:chExt cx="914400" cy="1756799"/>
          </a:xfrm>
        </p:grpSpPr>
        <p:cxnSp>
          <p:nvCxnSpPr>
            <p:cNvPr id="12" name="Connettore diritto 11">
              <a:extLst>
                <a:ext uri="{FF2B5EF4-FFF2-40B4-BE49-F238E27FC236}">
                  <a16:creationId xmlns:a16="http://schemas.microsoft.com/office/drawing/2014/main" id="{7C7A1791-B998-7DBA-0322-8599AC910054}"/>
                </a:ext>
              </a:extLst>
            </p:cNvPr>
            <p:cNvCxnSpPr>
              <a:cxnSpLocks/>
              <a:endCxn id="19" idx="4"/>
            </p:cNvCxnSpPr>
            <p:nvPr/>
          </p:nvCxnSpPr>
          <p:spPr bwMode="auto">
            <a:xfrm flipV="1">
              <a:off x="1115209" y="2257162"/>
              <a:ext cx="0" cy="842400"/>
            </a:xfrm>
            <a:prstGeom prst="line">
              <a:avLst/>
            </a:prstGeom>
            <a:solidFill>
              <a:schemeClr val="accent1"/>
            </a:solidFill>
            <a:ln w="38100" cap="flat" cmpd="sng" algn="ctr">
              <a:solidFill>
                <a:srgbClr val="197418"/>
              </a:solidFill>
              <a:prstDash val="solid"/>
              <a:round/>
              <a:headEnd type="oval" w="med" len="med"/>
              <a:tailEnd type="none" w="med" len="med"/>
            </a:ln>
            <a:effectLst/>
          </p:spPr>
        </p:cxnSp>
        <p:sp>
          <p:nvSpPr>
            <p:cNvPr id="19" name="Ovale 18">
              <a:extLst>
                <a:ext uri="{FF2B5EF4-FFF2-40B4-BE49-F238E27FC236}">
                  <a16:creationId xmlns:a16="http://schemas.microsoft.com/office/drawing/2014/main" id="{BCA8A4A4-EFDA-6C23-E28D-107EA0D24D05}"/>
                </a:ext>
              </a:extLst>
            </p:cNvPr>
            <p:cNvSpPr/>
            <p:nvPr/>
          </p:nvSpPr>
          <p:spPr bwMode="auto">
            <a:xfrm>
              <a:off x="658009" y="1342763"/>
              <a:ext cx="914400" cy="914400"/>
            </a:xfrm>
            <a:prstGeom prst="ellipse">
              <a:avLst/>
            </a:prstGeom>
            <a:noFill/>
            <a:ln w="38100" cap="flat" cmpd="sng" algn="ctr">
              <a:solidFill>
                <a:srgbClr val="19741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pic>
          <p:nvPicPr>
            <p:cNvPr id="28" name="Elemento grafico 27" descr="Marketing con riempimento a tinta unita">
              <a:extLst>
                <a:ext uri="{FF2B5EF4-FFF2-40B4-BE49-F238E27FC236}">
                  <a16:creationId xmlns:a16="http://schemas.microsoft.com/office/drawing/2014/main" id="{C2421AE0-C2FB-C58E-0461-69F61CF407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4581" y="1406081"/>
              <a:ext cx="787765" cy="787765"/>
            </a:xfrm>
            <a:prstGeom prst="rect">
              <a:avLst/>
            </a:prstGeom>
          </p:spPr>
        </p:pic>
      </p:grpSp>
      <p:grpSp>
        <p:nvGrpSpPr>
          <p:cNvPr id="33" name="Gruppo 32">
            <a:extLst>
              <a:ext uri="{FF2B5EF4-FFF2-40B4-BE49-F238E27FC236}">
                <a16:creationId xmlns:a16="http://schemas.microsoft.com/office/drawing/2014/main" id="{58441C4C-1060-F0DC-F025-C9C2E6EC7491}"/>
              </a:ext>
            </a:extLst>
          </p:cNvPr>
          <p:cNvGrpSpPr/>
          <p:nvPr/>
        </p:nvGrpSpPr>
        <p:grpSpPr>
          <a:xfrm>
            <a:off x="2029291" y="4002999"/>
            <a:ext cx="914400" cy="1766001"/>
            <a:chOff x="1835397" y="3750773"/>
            <a:chExt cx="914400" cy="1766001"/>
          </a:xfrm>
        </p:grpSpPr>
        <p:pic>
          <p:nvPicPr>
            <p:cNvPr id="16" name="Elemento grafico 15" descr="Lampadina e ingranaggio con riempimento a tinta unita">
              <a:extLst>
                <a:ext uri="{FF2B5EF4-FFF2-40B4-BE49-F238E27FC236}">
                  <a16:creationId xmlns:a16="http://schemas.microsoft.com/office/drawing/2014/main" id="{FC226B7C-E93D-BB16-3709-54BD88422D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98397" y="4665374"/>
              <a:ext cx="788400" cy="788400"/>
            </a:xfrm>
            <a:prstGeom prst="rect">
              <a:avLst/>
            </a:prstGeom>
          </p:spPr>
        </p:pic>
        <p:grpSp>
          <p:nvGrpSpPr>
            <p:cNvPr id="32" name="Gruppo 31">
              <a:extLst>
                <a:ext uri="{FF2B5EF4-FFF2-40B4-BE49-F238E27FC236}">
                  <a16:creationId xmlns:a16="http://schemas.microsoft.com/office/drawing/2014/main" id="{C55BA655-22EA-DECB-C9D6-267AB7D47437}"/>
                </a:ext>
              </a:extLst>
            </p:cNvPr>
            <p:cNvGrpSpPr/>
            <p:nvPr/>
          </p:nvGrpSpPr>
          <p:grpSpPr>
            <a:xfrm flipV="1">
              <a:off x="1835397" y="3750773"/>
              <a:ext cx="914400" cy="1766001"/>
              <a:chOff x="2435919" y="1346573"/>
              <a:chExt cx="914400" cy="1766001"/>
            </a:xfrm>
          </p:grpSpPr>
          <p:cxnSp>
            <p:nvCxnSpPr>
              <p:cNvPr id="30" name="Connettore diritto 29">
                <a:extLst>
                  <a:ext uri="{FF2B5EF4-FFF2-40B4-BE49-F238E27FC236}">
                    <a16:creationId xmlns:a16="http://schemas.microsoft.com/office/drawing/2014/main" id="{4F3B4E80-A11A-1403-6E89-B3E05F1CC3F6}"/>
                  </a:ext>
                </a:extLst>
              </p:cNvPr>
              <p:cNvCxnSpPr>
                <a:cxnSpLocks/>
              </p:cNvCxnSpPr>
              <p:nvPr/>
            </p:nvCxnSpPr>
            <p:spPr bwMode="auto">
              <a:xfrm flipV="1">
                <a:off x="2893119" y="2270174"/>
                <a:ext cx="0" cy="842400"/>
              </a:xfrm>
              <a:prstGeom prst="line">
                <a:avLst/>
              </a:prstGeom>
              <a:solidFill>
                <a:schemeClr val="accent1"/>
              </a:solidFill>
              <a:ln w="38100" cap="flat" cmpd="sng" algn="ctr">
                <a:solidFill>
                  <a:srgbClr val="518A42"/>
                </a:solidFill>
                <a:prstDash val="solid"/>
                <a:round/>
                <a:headEnd type="oval" w="med" len="med"/>
                <a:tailEnd type="none" w="med" len="med"/>
              </a:ln>
              <a:effectLst/>
            </p:spPr>
          </p:cxnSp>
          <p:sp>
            <p:nvSpPr>
              <p:cNvPr id="31" name="Ovale 30">
                <a:extLst>
                  <a:ext uri="{FF2B5EF4-FFF2-40B4-BE49-F238E27FC236}">
                    <a16:creationId xmlns:a16="http://schemas.microsoft.com/office/drawing/2014/main" id="{C28D92FE-CE42-111D-8F1A-990263D18A03}"/>
                  </a:ext>
                </a:extLst>
              </p:cNvPr>
              <p:cNvSpPr/>
              <p:nvPr/>
            </p:nvSpPr>
            <p:spPr bwMode="auto">
              <a:xfrm>
                <a:off x="2435919" y="1346573"/>
                <a:ext cx="914400" cy="914400"/>
              </a:xfrm>
              <a:prstGeom prst="ellipse">
                <a:avLst/>
              </a:prstGeom>
              <a:noFill/>
              <a:ln w="38100"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sp>
        <p:nvSpPr>
          <p:cNvPr id="34" name="CasellaDiTesto 33">
            <a:extLst>
              <a:ext uri="{FF2B5EF4-FFF2-40B4-BE49-F238E27FC236}">
                <a16:creationId xmlns:a16="http://schemas.microsoft.com/office/drawing/2014/main" id="{114F0296-3609-3FFB-254F-09D1016D7AA0}"/>
              </a:ext>
            </a:extLst>
          </p:cNvPr>
          <p:cNvSpPr txBox="1"/>
          <p:nvPr/>
        </p:nvSpPr>
        <p:spPr>
          <a:xfrm>
            <a:off x="1715919" y="2398907"/>
            <a:ext cx="1466007" cy="535093"/>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518A42"/>
                </a:solidFill>
                <a:latin typeface="+mj-lt"/>
                <a:cs typeface="Franklin Gothic Book"/>
              </a:rPr>
              <a:t>Ideas</a:t>
            </a:r>
          </a:p>
          <a:p>
            <a:pPr marL="342900" indent="-228600" algn="ctr">
              <a:lnSpc>
                <a:spcPct val="110000"/>
              </a:lnSpc>
              <a:spcBef>
                <a:spcPts val="0"/>
              </a:spcBef>
            </a:pPr>
            <a:r>
              <a:rPr lang="en-US" sz="1600" b="1" kern="1000" spc="30" dirty="0">
                <a:solidFill>
                  <a:srgbClr val="518A42"/>
                </a:solidFill>
                <a:latin typeface="+mj-lt"/>
                <a:cs typeface="Franklin Gothic Book"/>
              </a:rPr>
              <a:t>2006/2007</a:t>
            </a:r>
            <a:endParaRPr lang="it-CH" sz="1600" b="1" kern="1000" spc="30" dirty="0">
              <a:solidFill>
                <a:srgbClr val="518A42"/>
              </a:solidFill>
              <a:latin typeface="+mj-lt"/>
              <a:cs typeface="Franklin Gothic Book"/>
            </a:endParaRPr>
          </a:p>
        </p:txBody>
      </p:sp>
      <p:grpSp>
        <p:nvGrpSpPr>
          <p:cNvPr id="64" name="Gruppo 63">
            <a:extLst>
              <a:ext uri="{FF2B5EF4-FFF2-40B4-BE49-F238E27FC236}">
                <a16:creationId xmlns:a16="http://schemas.microsoft.com/office/drawing/2014/main" id="{116F791B-89C4-F757-B155-C4D9D723942C}"/>
              </a:ext>
            </a:extLst>
          </p:cNvPr>
          <p:cNvGrpSpPr/>
          <p:nvPr/>
        </p:nvGrpSpPr>
        <p:grpSpPr>
          <a:xfrm>
            <a:off x="3290919" y="1044000"/>
            <a:ext cx="914400" cy="1755000"/>
            <a:chOff x="3290919" y="1044000"/>
            <a:chExt cx="914400" cy="1755000"/>
          </a:xfrm>
        </p:grpSpPr>
        <p:pic>
          <p:nvPicPr>
            <p:cNvPr id="22" name="Elemento grafico 21" descr="Giornale con riempimento a tinta unita">
              <a:extLst>
                <a:ext uri="{FF2B5EF4-FFF2-40B4-BE49-F238E27FC236}">
                  <a16:creationId xmlns:a16="http://schemas.microsoft.com/office/drawing/2014/main" id="{462EF4D7-AE7C-61DA-280D-2A508D2066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37538" y="1090284"/>
              <a:ext cx="824400" cy="824400"/>
            </a:xfrm>
            <a:prstGeom prst="rect">
              <a:avLst/>
            </a:prstGeom>
          </p:spPr>
        </p:pic>
        <p:grpSp>
          <p:nvGrpSpPr>
            <p:cNvPr id="37" name="Gruppo 36">
              <a:extLst>
                <a:ext uri="{FF2B5EF4-FFF2-40B4-BE49-F238E27FC236}">
                  <a16:creationId xmlns:a16="http://schemas.microsoft.com/office/drawing/2014/main" id="{3F3D963E-BAB3-2B60-F011-27826881AE6C}"/>
                </a:ext>
              </a:extLst>
            </p:cNvPr>
            <p:cNvGrpSpPr/>
            <p:nvPr/>
          </p:nvGrpSpPr>
          <p:grpSpPr>
            <a:xfrm>
              <a:off x="3290919" y="1044000"/>
              <a:ext cx="914400" cy="1755000"/>
              <a:chOff x="2435919" y="1346573"/>
              <a:chExt cx="914400" cy="1755000"/>
            </a:xfrm>
          </p:grpSpPr>
          <p:cxnSp>
            <p:nvCxnSpPr>
              <p:cNvPr id="38" name="Connettore diritto 37">
                <a:extLst>
                  <a:ext uri="{FF2B5EF4-FFF2-40B4-BE49-F238E27FC236}">
                    <a16:creationId xmlns:a16="http://schemas.microsoft.com/office/drawing/2014/main" id="{7FC7A86B-1102-B16D-E97C-81682CF4D665}"/>
                  </a:ext>
                </a:extLst>
              </p:cNvPr>
              <p:cNvCxnSpPr>
                <a:cxnSpLocks/>
                <a:endCxn id="39" idx="4"/>
              </p:cNvCxnSpPr>
              <p:nvPr/>
            </p:nvCxnSpPr>
            <p:spPr bwMode="auto">
              <a:xfrm flipV="1">
                <a:off x="2893119" y="2260973"/>
                <a:ext cx="0" cy="840600"/>
              </a:xfrm>
              <a:prstGeom prst="line">
                <a:avLst/>
              </a:prstGeom>
              <a:solidFill>
                <a:schemeClr val="accent1"/>
              </a:solidFill>
              <a:ln w="38100" cap="flat" cmpd="sng" algn="ctr">
                <a:solidFill>
                  <a:srgbClr val="518A42"/>
                </a:solidFill>
                <a:prstDash val="solid"/>
                <a:round/>
                <a:headEnd type="oval" w="med" len="med"/>
                <a:tailEnd type="none" w="med" len="med"/>
              </a:ln>
              <a:effectLst/>
            </p:spPr>
          </p:cxnSp>
          <p:sp>
            <p:nvSpPr>
              <p:cNvPr id="39" name="Ovale 38">
                <a:extLst>
                  <a:ext uri="{FF2B5EF4-FFF2-40B4-BE49-F238E27FC236}">
                    <a16:creationId xmlns:a16="http://schemas.microsoft.com/office/drawing/2014/main" id="{1A1FD2DC-3CCA-A804-6D68-213175A07745}"/>
                  </a:ext>
                </a:extLst>
              </p:cNvPr>
              <p:cNvSpPr/>
              <p:nvPr/>
            </p:nvSpPr>
            <p:spPr bwMode="auto">
              <a:xfrm>
                <a:off x="2435919" y="1346573"/>
                <a:ext cx="914400" cy="914400"/>
              </a:xfrm>
              <a:prstGeom prst="ellipse">
                <a:avLst/>
              </a:prstGeom>
              <a:noFill/>
              <a:ln w="38100"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sp>
        <p:nvSpPr>
          <p:cNvPr id="40" name="CasellaDiTesto 39">
            <a:extLst>
              <a:ext uri="{FF2B5EF4-FFF2-40B4-BE49-F238E27FC236}">
                <a16:creationId xmlns:a16="http://schemas.microsoft.com/office/drawing/2014/main" id="{9A000A63-53A0-D1E5-6504-3FD06364C956}"/>
              </a:ext>
            </a:extLst>
          </p:cNvPr>
          <p:cNvSpPr txBox="1"/>
          <p:nvPr/>
        </p:nvSpPr>
        <p:spPr>
          <a:xfrm>
            <a:off x="2969926" y="3969000"/>
            <a:ext cx="1466007" cy="535093"/>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518A42"/>
                </a:solidFill>
                <a:latin typeface="+mj-lt"/>
                <a:cs typeface="Franklin Gothic Book"/>
              </a:rPr>
              <a:t>Proposal</a:t>
            </a:r>
          </a:p>
          <a:p>
            <a:pPr marL="342900" indent="-228600" algn="ctr">
              <a:lnSpc>
                <a:spcPct val="110000"/>
              </a:lnSpc>
              <a:spcBef>
                <a:spcPts val="0"/>
              </a:spcBef>
            </a:pPr>
            <a:r>
              <a:rPr lang="en-US" sz="1600" b="1" kern="1000" spc="30" dirty="0">
                <a:solidFill>
                  <a:srgbClr val="518A42"/>
                </a:solidFill>
                <a:latin typeface="+mj-lt"/>
                <a:cs typeface="Franklin Gothic Book"/>
              </a:rPr>
              <a:t>05/2007</a:t>
            </a:r>
            <a:endParaRPr lang="it-CH" sz="1600" b="1" kern="1000" spc="30" dirty="0">
              <a:solidFill>
                <a:srgbClr val="518A42"/>
              </a:solidFill>
              <a:latin typeface="+mj-lt"/>
              <a:cs typeface="Franklin Gothic Book"/>
            </a:endParaRPr>
          </a:p>
        </p:txBody>
      </p:sp>
      <p:grpSp>
        <p:nvGrpSpPr>
          <p:cNvPr id="46" name="Gruppo 45">
            <a:extLst>
              <a:ext uri="{FF2B5EF4-FFF2-40B4-BE49-F238E27FC236}">
                <a16:creationId xmlns:a16="http://schemas.microsoft.com/office/drawing/2014/main" id="{790C9487-CDD1-895C-9462-9B1026F39963}"/>
              </a:ext>
            </a:extLst>
          </p:cNvPr>
          <p:cNvGrpSpPr/>
          <p:nvPr/>
        </p:nvGrpSpPr>
        <p:grpSpPr>
          <a:xfrm>
            <a:off x="4401519" y="4002999"/>
            <a:ext cx="914400" cy="1769401"/>
            <a:chOff x="4515782" y="4373999"/>
            <a:chExt cx="914400" cy="1769401"/>
          </a:xfrm>
        </p:grpSpPr>
        <p:pic>
          <p:nvPicPr>
            <p:cNvPr id="24" name="Elemento grafico 23" descr="Stretta di mano con riempimento a tinta unita">
              <a:extLst>
                <a:ext uri="{FF2B5EF4-FFF2-40B4-BE49-F238E27FC236}">
                  <a16:creationId xmlns:a16="http://schemas.microsoft.com/office/drawing/2014/main" id="{D414C1B6-14D5-DB17-A55E-DA517D87A19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60782" y="5291176"/>
              <a:ext cx="824400" cy="824400"/>
            </a:xfrm>
            <a:prstGeom prst="rect">
              <a:avLst/>
            </a:prstGeom>
          </p:spPr>
        </p:pic>
        <p:grpSp>
          <p:nvGrpSpPr>
            <p:cNvPr id="43" name="Gruppo 42">
              <a:extLst>
                <a:ext uri="{FF2B5EF4-FFF2-40B4-BE49-F238E27FC236}">
                  <a16:creationId xmlns:a16="http://schemas.microsoft.com/office/drawing/2014/main" id="{BE54A0EF-F4D9-90F5-625D-1E838F72B8FE}"/>
                </a:ext>
              </a:extLst>
            </p:cNvPr>
            <p:cNvGrpSpPr/>
            <p:nvPr/>
          </p:nvGrpSpPr>
          <p:grpSpPr>
            <a:xfrm flipV="1">
              <a:off x="4515782" y="4373999"/>
              <a:ext cx="914400" cy="1769401"/>
              <a:chOff x="2435919" y="1363749"/>
              <a:chExt cx="914400" cy="1769401"/>
            </a:xfrm>
          </p:grpSpPr>
          <p:cxnSp>
            <p:nvCxnSpPr>
              <p:cNvPr id="44" name="Connettore diritto 43">
                <a:extLst>
                  <a:ext uri="{FF2B5EF4-FFF2-40B4-BE49-F238E27FC236}">
                    <a16:creationId xmlns:a16="http://schemas.microsoft.com/office/drawing/2014/main" id="{2BA8D0F8-5810-D986-EBE6-416A9CB45B69}"/>
                  </a:ext>
                </a:extLst>
              </p:cNvPr>
              <p:cNvCxnSpPr>
                <a:cxnSpLocks/>
              </p:cNvCxnSpPr>
              <p:nvPr/>
            </p:nvCxnSpPr>
            <p:spPr bwMode="auto">
              <a:xfrm flipV="1">
                <a:off x="2893119" y="2290750"/>
                <a:ext cx="0" cy="842400"/>
              </a:xfrm>
              <a:prstGeom prst="line">
                <a:avLst/>
              </a:prstGeom>
              <a:solidFill>
                <a:schemeClr val="accent1"/>
              </a:solidFill>
              <a:ln w="38100" cap="flat" cmpd="sng" algn="ctr">
                <a:solidFill>
                  <a:srgbClr val="7DA569"/>
                </a:solidFill>
                <a:prstDash val="solid"/>
                <a:round/>
                <a:headEnd type="oval" w="med" len="med"/>
                <a:tailEnd type="none" w="med" len="med"/>
              </a:ln>
              <a:effectLst/>
            </p:spPr>
          </p:cxnSp>
          <p:sp>
            <p:nvSpPr>
              <p:cNvPr id="45" name="Ovale 44">
                <a:extLst>
                  <a:ext uri="{FF2B5EF4-FFF2-40B4-BE49-F238E27FC236}">
                    <a16:creationId xmlns:a16="http://schemas.microsoft.com/office/drawing/2014/main" id="{E43AD617-9439-08C9-F62A-F59CD93C367E}"/>
                  </a:ext>
                </a:extLst>
              </p:cNvPr>
              <p:cNvSpPr/>
              <p:nvPr/>
            </p:nvSpPr>
            <p:spPr bwMode="auto">
              <a:xfrm>
                <a:off x="2435919" y="1363749"/>
                <a:ext cx="914400" cy="914400"/>
              </a:xfrm>
              <a:prstGeom prst="ellipse">
                <a:avLst/>
              </a:prstGeom>
              <a:noFill/>
              <a:ln w="38100" cap="flat" cmpd="sng" algn="ctr">
                <a:solidFill>
                  <a:srgbClr val="7DA56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sp>
        <p:nvSpPr>
          <p:cNvPr id="48" name="CasellaDiTesto 47">
            <a:extLst>
              <a:ext uri="{FF2B5EF4-FFF2-40B4-BE49-F238E27FC236}">
                <a16:creationId xmlns:a16="http://schemas.microsoft.com/office/drawing/2014/main" id="{27A30216-79C3-69F4-8854-9ADCCE7AF010}"/>
              </a:ext>
            </a:extLst>
          </p:cNvPr>
          <p:cNvSpPr txBox="1"/>
          <p:nvPr/>
        </p:nvSpPr>
        <p:spPr>
          <a:xfrm>
            <a:off x="4125715" y="2398907"/>
            <a:ext cx="1466007" cy="643295"/>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518A42"/>
                </a:solidFill>
                <a:latin typeface="+mj-lt"/>
                <a:cs typeface="Franklin Gothic Book"/>
              </a:rPr>
              <a:t>Accepted</a:t>
            </a:r>
          </a:p>
          <a:p>
            <a:pPr marL="342900" indent="-228600" algn="ctr">
              <a:lnSpc>
                <a:spcPct val="110000"/>
              </a:lnSpc>
              <a:spcBef>
                <a:spcPts val="0"/>
              </a:spcBef>
            </a:pPr>
            <a:r>
              <a:rPr lang="en-US" sz="1600" b="1" kern="1000" spc="30" dirty="0">
                <a:solidFill>
                  <a:srgbClr val="518A42"/>
                </a:solidFill>
                <a:latin typeface="+mj-lt"/>
                <a:cs typeface="Franklin Gothic Book"/>
              </a:rPr>
              <a:t>09/2007</a:t>
            </a:r>
            <a:endParaRPr lang="it-CH" sz="1600" b="1" kern="1000" spc="30" dirty="0">
              <a:solidFill>
                <a:srgbClr val="518A42"/>
              </a:solidFill>
              <a:latin typeface="+mj-lt"/>
              <a:cs typeface="Franklin Gothic Book"/>
            </a:endParaRPr>
          </a:p>
        </p:txBody>
      </p:sp>
      <p:grpSp>
        <p:nvGrpSpPr>
          <p:cNvPr id="65" name="Gruppo 64">
            <a:extLst>
              <a:ext uri="{FF2B5EF4-FFF2-40B4-BE49-F238E27FC236}">
                <a16:creationId xmlns:a16="http://schemas.microsoft.com/office/drawing/2014/main" id="{4FE0E00C-AD49-3FCB-8D6C-2AD2820D73EA}"/>
              </a:ext>
            </a:extLst>
          </p:cNvPr>
          <p:cNvGrpSpPr/>
          <p:nvPr/>
        </p:nvGrpSpPr>
        <p:grpSpPr>
          <a:xfrm>
            <a:off x="7596431" y="4019737"/>
            <a:ext cx="914400" cy="1769401"/>
            <a:chOff x="7596431" y="4019737"/>
            <a:chExt cx="914400" cy="1769401"/>
          </a:xfrm>
        </p:grpSpPr>
        <p:pic>
          <p:nvPicPr>
            <p:cNvPr id="14" name="Elemento grafico 13" descr="Ingranaggi con riempimento a tinta unita">
              <a:extLst>
                <a:ext uri="{FF2B5EF4-FFF2-40B4-BE49-F238E27FC236}">
                  <a16:creationId xmlns:a16="http://schemas.microsoft.com/office/drawing/2014/main" id="{CAB78F96-36C0-14EA-A5D6-1EBB25A4999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41431" y="4908030"/>
              <a:ext cx="824400" cy="824400"/>
            </a:xfrm>
            <a:prstGeom prst="rect">
              <a:avLst/>
            </a:prstGeom>
          </p:spPr>
        </p:pic>
        <p:grpSp>
          <p:nvGrpSpPr>
            <p:cNvPr id="54" name="Gruppo 53">
              <a:extLst>
                <a:ext uri="{FF2B5EF4-FFF2-40B4-BE49-F238E27FC236}">
                  <a16:creationId xmlns:a16="http://schemas.microsoft.com/office/drawing/2014/main" id="{90404E84-DCDA-DF75-DCF7-582C51241DBB}"/>
                </a:ext>
              </a:extLst>
            </p:cNvPr>
            <p:cNvGrpSpPr/>
            <p:nvPr/>
          </p:nvGrpSpPr>
          <p:grpSpPr>
            <a:xfrm flipV="1">
              <a:off x="7596431" y="4019737"/>
              <a:ext cx="914400" cy="1769401"/>
              <a:chOff x="2435919" y="1363749"/>
              <a:chExt cx="914400" cy="1769401"/>
            </a:xfrm>
          </p:grpSpPr>
          <p:cxnSp>
            <p:nvCxnSpPr>
              <p:cNvPr id="55" name="Connettore diritto 54">
                <a:extLst>
                  <a:ext uri="{FF2B5EF4-FFF2-40B4-BE49-F238E27FC236}">
                    <a16:creationId xmlns:a16="http://schemas.microsoft.com/office/drawing/2014/main" id="{EF600C1F-D195-1638-C85C-125240BEE232}"/>
                  </a:ext>
                </a:extLst>
              </p:cNvPr>
              <p:cNvCxnSpPr>
                <a:cxnSpLocks/>
              </p:cNvCxnSpPr>
              <p:nvPr/>
            </p:nvCxnSpPr>
            <p:spPr bwMode="auto">
              <a:xfrm flipV="1">
                <a:off x="2893119" y="2290750"/>
                <a:ext cx="0" cy="842400"/>
              </a:xfrm>
              <a:prstGeom prst="line">
                <a:avLst/>
              </a:prstGeom>
              <a:solidFill>
                <a:schemeClr val="accent1"/>
              </a:solidFill>
              <a:ln w="38100" cap="flat" cmpd="sng" algn="ctr">
                <a:solidFill>
                  <a:srgbClr val="A8C39A"/>
                </a:solidFill>
                <a:prstDash val="solid"/>
                <a:round/>
                <a:headEnd type="oval" w="med" len="med"/>
                <a:tailEnd type="none" w="med" len="med"/>
              </a:ln>
              <a:effectLst/>
            </p:spPr>
          </p:cxnSp>
          <p:sp>
            <p:nvSpPr>
              <p:cNvPr id="56" name="Ovale 55">
                <a:extLst>
                  <a:ext uri="{FF2B5EF4-FFF2-40B4-BE49-F238E27FC236}">
                    <a16:creationId xmlns:a16="http://schemas.microsoft.com/office/drawing/2014/main" id="{0458D034-406A-4C45-E57C-BE248E0E94A4}"/>
                  </a:ext>
                </a:extLst>
              </p:cNvPr>
              <p:cNvSpPr/>
              <p:nvPr/>
            </p:nvSpPr>
            <p:spPr bwMode="auto">
              <a:xfrm>
                <a:off x="2435919" y="1363749"/>
                <a:ext cx="914400" cy="914400"/>
              </a:xfrm>
              <a:prstGeom prst="ellipse">
                <a:avLst/>
              </a:prstGeom>
              <a:noFill/>
              <a:ln w="38100" cap="flat" cmpd="sng" algn="ctr">
                <a:solidFill>
                  <a:srgbClr val="A8C39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sp>
        <p:nvSpPr>
          <p:cNvPr id="57" name="CasellaDiTesto 56">
            <a:extLst>
              <a:ext uri="{FF2B5EF4-FFF2-40B4-BE49-F238E27FC236}">
                <a16:creationId xmlns:a16="http://schemas.microsoft.com/office/drawing/2014/main" id="{08173BF1-72D4-10A8-0C5C-B23E7A8F7213}"/>
              </a:ext>
            </a:extLst>
          </p:cNvPr>
          <p:cNvSpPr txBox="1"/>
          <p:nvPr/>
        </p:nvSpPr>
        <p:spPr>
          <a:xfrm>
            <a:off x="5077799" y="3969146"/>
            <a:ext cx="1466007" cy="643295"/>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518A42"/>
                </a:solidFill>
                <a:latin typeface="+mj-lt"/>
                <a:cs typeface="Franklin Gothic Book"/>
              </a:rPr>
              <a:t>Start</a:t>
            </a:r>
          </a:p>
          <a:p>
            <a:pPr marL="342900" indent="-228600" algn="ctr">
              <a:lnSpc>
                <a:spcPct val="110000"/>
              </a:lnSpc>
              <a:spcBef>
                <a:spcPts val="0"/>
              </a:spcBef>
            </a:pPr>
            <a:r>
              <a:rPr lang="en-US" sz="1600" b="1" kern="1000" spc="30" dirty="0">
                <a:solidFill>
                  <a:srgbClr val="518A42"/>
                </a:solidFill>
                <a:latin typeface="+mj-lt"/>
                <a:cs typeface="Franklin Gothic Book"/>
              </a:rPr>
              <a:t>End 2007</a:t>
            </a:r>
            <a:endParaRPr lang="it-CH" sz="1600" b="1" kern="1000" spc="30" dirty="0">
              <a:solidFill>
                <a:srgbClr val="518A42"/>
              </a:solidFill>
              <a:latin typeface="+mj-lt"/>
              <a:cs typeface="Franklin Gothic Book"/>
            </a:endParaRPr>
          </a:p>
        </p:txBody>
      </p:sp>
      <p:sp>
        <p:nvSpPr>
          <p:cNvPr id="58" name="CasellaDiTesto 57">
            <a:extLst>
              <a:ext uri="{FF2B5EF4-FFF2-40B4-BE49-F238E27FC236}">
                <a16:creationId xmlns:a16="http://schemas.microsoft.com/office/drawing/2014/main" id="{80D24E84-FF5E-B028-A245-B9DCCEC48DD3}"/>
              </a:ext>
            </a:extLst>
          </p:cNvPr>
          <p:cNvSpPr txBox="1"/>
          <p:nvPr/>
        </p:nvSpPr>
        <p:spPr>
          <a:xfrm>
            <a:off x="7320627" y="2394000"/>
            <a:ext cx="1466007" cy="643295"/>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A8C39A"/>
                </a:solidFill>
                <a:latin typeface="+mj-lt"/>
                <a:cs typeface="Franklin Gothic Book"/>
              </a:rPr>
              <a:t>Development</a:t>
            </a:r>
          </a:p>
          <a:p>
            <a:pPr marL="342900" indent="-228600" algn="ctr">
              <a:lnSpc>
                <a:spcPct val="110000"/>
              </a:lnSpc>
              <a:spcBef>
                <a:spcPts val="0"/>
              </a:spcBef>
            </a:pPr>
            <a:r>
              <a:rPr lang="en-US" sz="1600" b="1" kern="1000" spc="30" dirty="0">
                <a:solidFill>
                  <a:srgbClr val="A8C39A"/>
                </a:solidFill>
                <a:latin typeface="+mj-lt"/>
                <a:cs typeface="Franklin Gothic Book"/>
              </a:rPr>
              <a:t>2007 - 2014</a:t>
            </a:r>
            <a:endParaRPr lang="it-CH" sz="1600" b="1" kern="1000" spc="30" dirty="0">
              <a:solidFill>
                <a:srgbClr val="A8C39A"/>
              </a:solidFill>
              <a:latin typeface="+mj-lt"/>
              <a:cs typeface="Franklin Gothic Book"/>
            </a:endParaRPr>
          </a:p>
        </p:txBody>
      </p:sp>
      <p:grpSp>
        <p:nvGrpSpPr>
          <p:cNvPr id="70" name="Gruppo 69">
            <a:extLst>
              <a:ext uri="{FF2B5EF4-FFF2-40B4-BE49-F238E27FC236}">
                <a16:creationId xmlns:a16="http://schemas.microsoft.com/office/drawing/2014/main" id="{90042581-BAF4-2397-77DE-D1BF16896EDA}"/>
              </a:ext>
            </a:extLst>
          </p:cNvPr>
          <p:cNvGrpSpPr/>
          <p:nvPr/>
        </p:nvGrpSpPr>
        <p:grpSpPr>
          <a:xfrm>
            <a:off x="9248811" y="1145026"/>
            <a:ext cx="914400" cy="1755000"/>
            <a:chOff x="9248811" y="1145026"/>
            <a:chExt cx="914400" cy="1755000"/>
          </a:xfrm>
        </p:grpSpPr>
        <p:pic>
          <p:nvPicPr>
            <p:cNvPr id="60" name="Elemento grafico 59" descr="Trofeo con riempimento a tinta unita">
              <a:extLst>
                <a:ext uri="{FF2B5EF4-FFF2-40B4-BE49-F238E27FC236}">
                  <a16:creationId xmlns:a16="http://schemas.microsoft.com/office/drawing/2014/main" id="{83CFA08E-2361-C3D3-107B-98120261644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93810" y="1190026"/>
              <a:ext cx="824400" cy="824400"/>
            </a:xfrm>
            <a:prstGeom prst="rect">
              <a:avLst/>
            </a:prstGeom>
          </p:spPr>
        </p:pic>
        <p:grpSp>
          <p:nvGrpSpPr>
            <p:cNvPr id="61" name="Gruppo 60">
              <a:extLst>
                <a:ext uri="{FF2B5EF4-FFF2-40B4-BE49-F238E27FC236}">
                  <a16:creationId xmlns:a16="http://schemas.microsoft.com/office/drawing/2014/main" id="{A2F3AF01-1E9D-3FE1-81E9-1FC88EF9A999}"/>
                </a:ext>
              </a:extLst>
            </p:cNvPr>
            <p:cNvGrpSpPr/>
            <p:nvPr/>
          </p:nvGrpSpPr>
          <p:grpSpPr>
            <a:xfrm>
              <a:off x="9248811" y="1145026"/>
              <a:ext cx="914400" cy="1755000"/>
              <a:chOff x="2435919" y="1346573"/>
              <a:chExt cx="914400" cy="1755000"/>
            </a:xfrm>
          </p:grpSpPr>
          <p:cxnSp>
            <p:nvCxnSpPr>
              <p:cNvPr id="62" name="Connettore diritto 61">
                <a:extLst>
                  <a:ext uri="{FF2B5EF4-FFF2-40B4-BE49-F238E27FC236}">
                    <a16:creationId xmlns:a16="http://schemas.microsoft.com/office/drawing/2014/main" id="{AA4AD44C-4BB2-D30B-0FCF-CD3A3954CE04}"/>
                  </a:ext>
                </a:extLst>
              </p:cNvPr>
              <p:cNvCxnSpPr>
                <a:cxnSpLocks/>
                <a:endCxn id="63" idx="4"/>
              </p:cNvCxnSpPr>
              <p:nvPr/>
            </p:nvCxnSpPr>
            <p:spPr bwMode="auto">
              <a:xfrm flipV="1">
                <a:off x="2893119" y="2260973"/>
                <a:ext cx="0" cy="840600"/>
              </a:xfrm>
              <a:prstGeom prst="line">
                <a:avLst/>
              </a:prstGeom>
              <a:solidFill>
                <a:schemeClr val="accent1"/>
              </a:solidFill>
              <a:ln w="38100" cap="flat" cmpd="sng" algn="ctr">
                <a:solidFill>
                  <a:srgbClr val="A8C39A"/>
                </a:solidFill>
                <a:prstDash val="solid"/>
                <a:round/>
                <a:headEnd type="oval" w="med" len="med"/>
                <a:tailEnd type="none" w="med" len="med"/>
              </a:ln>
              <a:effectLst/>
            </p:spPr>
          </p:cxnSp>
          <p:sp>
            <p:nvSpPr>
              <p:cNvPr id="63" name="Ovale 62">
                <a:extLst>
                  <a:ext uri="{FF2B5EF4-FFF2-40B4-BE49-F238E27FC236}">
                    <a16:creationId xmlns:a16="http://schemas.microsoft.com/office/drawing/2014/main" id="{91FA2214-3F3A-E8AD-4D62-DF09E20EB4EA}"/>
                  </a:ext>
                </a:extLst>
              </p:cNvPr>
              <p:cNvSpPr/>
              <p:nvPr/>
            </p:nvSpPr>
            <p:spPr bwMode="auto">
              <a:xfrm>
                <a:off x="2435919" y="1346573"/>
                <a:ext cx="914400" cy="914400"/>
              </a:xfrm>
              <a:prstGeom prst="ellipse">
                <a:avLst/>
              </a:prstGeom>
              <a:noFill/>
              <a:ln w="38100" cap="flat" cmpd="sng" algn="ctr">
                <a:solidFill>
                  <a:srgbClr val="A8C39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grpSp>
        <p:nvGrpSpPr>
          <p:cNvPr id="68" name="Gruppo 67">
            <a:extLst>
              <a:ext uri="{FF2B5EF4-FFF2-40B4-BE49-F238E27FC236}">
                <a16:creationId xmlns:a16="http://schemas.microsoft.com/office/drawing/2014/main" id="{87C78442-30E3-0D57-2A26-7C77DF56CAED}"/>
              </a:ext>
            </a:extLst>
          </p:cNvPr>
          <p:cNvGrpSpPr/>
          <p:nvPr/>
        </p:nvGrpSpPr>
        <p:grpSpPr>
          <a:xfrm>
            <a:off x="5353603" y="1044000"/>
            <a:ext cx="914400" cy="1755000"/>
            <a:chOff x="5353603" y="1044000"/>
            <a:chExt cx="914400" cy="1755000"/>
          </a:xfrm>
        </p:grpSpPr>
        <p:grpSp>
          <p:nvGrpSpPr>
            <p:cNvPr id="49" name="Gruppo 48">
              <a:extLst>
                <a:ext uri="{FF2B5EF4-FFF2-40B4-BE49-F238E27FC236}">
                  <a16:creationId xmlns:a16="http://schemas.microsoft.com/office/drawing/2014/main" id="{20DD6870-4B27-E654-872B-2C5AD3A37F4E}"/>
                </a:ext>
              </a:extLst>
            </p:cNvPr>
            <p:cNvGrpSpPr/>
            <p:nvPr/>
          </p:nvGrpSpPr>
          <p:grpSpPr>
            <a:xfrm>
              <a:off x="5353603" y="1044000"/>
              <a:ext cx="914400" cy="1755000"/>
              <a:chOff x="2435919" y="1346573"/>
              <a:chExt cx="914400" cy="1755000"/>
            </a:xfrm>
          </p:grpSpPr>
          <p:cxnSp>
            <p:nvCxnSpPr>
              <p:cNvPr id="50" name="Connettore diritto 49">
                <a:extLst>
                  <a:ext uri="{FF2B5EF4-FFF2-40B4-BE49-F238E27FC236}">
                    <a16:creationId xmlns:a16="http://schemas.microsoft.com/office/drawing/2014/main" id="{79BFED85-8313-D552-8464-5FDD2F819B70}"/>
                  </a:ext>
                </a:extLst>
              </p:cNvPr>
              <p:cNvCxnSpPr>
                <a:cxnSpLocks/>
                <a:endCxn id="51" idx="4"/>
              </p:cNvCxnSpPr>
              <p:nvPr/>
            </p:nvCxnSpPr>
            <p:spPr bwMode="auto">
              <a:xfrm flipV="1">
                <a:off x="2893119" y="2260973"/>
                <a:ext cx="0" cy="840600"/>
              </a:xfrm>
              <a:prstGeom prst="line">
                <a:avLst/>
              </a:prstGeom>
              <a:solidFill>
                <a:schemeClr val="accent1"/>
              </a:solidFill>
              <a:ln w="38100" cap="flat" cmpd="sng" algn="ctr">
                <a:solidFill>
                  <a:srgbClr val="518A42"/>
                </a:solidFill>
                <a:prstDash val="solid"/>
                <a:round/>
                <a:headEnd type="oval" w="med" len="med"/>
                <a:tailEnd type="none" w="med" len="med"/>
              </a:ln>
              <a:effectLst/>
            </p:spPr>
          </p:cxnSp>
          <p:sp>
            <p:nvSpPr>
              <p:cNvPr id="51" name="Ovale 50">
                <a:extLst>
                  <a:ext uri="{FF2B5EF4-FFF2-40B4-BE49-F238E27FC236}">
                    <a16:creationId xmlns:a16="http://schemas.microsoft.com/office/drawing/2014/main" id="{2527EC97-3A0B-DDDC-AB80-CBB7C334C1BA}"/>
                  </a:ext>
                </a:extLst>
              </p:cNvPr>
              <p:cNvSpPr/>
              <p:nvPr/>
            </p:nvSpPr>
            <p:spPr bwMode="auto">
              <a:xfrm>
                <a:off x="2435919" y="1346573"/>
                <a:ext cx="914400" cy="914400"/>
              </a:xfrm>
              <a:prstGeom prst="ellipse">
                <a:avLst/>
              </a:prstGeom>
              <a:noFill/>
              <a:ln w="38100" cap="flat" cmpd="sng" algn="ctr">
                <a:solidFill>
                  <a:srgbClr val="518A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pic>
          <p:nvPicPr>
            <p:cNvPr id="67" name="Elemento grafico 66" descr="Frecce a zig zag con riempimento a tinta unita">
              <a:extLst>
                <a:ext uri="{FF2B5EF4-FFF2-40B4-BE49-F238E27FC236}">
                  <a16:creationId xmlns:a16="http://schemas.microsoft.com/office/drawing/2014/main" id="{27A41E7D-2851-386B-8B8E-25E12F7B306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436519" y="1087393"/>
              <a:ext cx="824400" cy="824400"/>
            </a:xfrm>
            <a:prstGeom prst="rect">
              <a:avLst/>
            </a:prstGeom>
          </p:spPr>
        </p:pic>
      </p:grpSp>
      <p:sp>
        <p:nvSpPr>
          <p:cNvPr id="69" name="CasellaDiTesto 68">
            <a:extLst>
              <a:ext uri="{FF2B5EF4-FFF2-40B4-BE49-F238E27FC236}">
                <a16:creationId xmlns:a16="http://schemas.microsoft.com/office/drawing/2014/main" id="{432BB49B-5AF3-86E9-45FE-931FE2EFEFBF}"/>
              </a:ext>
            </a:extLst>
          </p:cNvPr>
          <p:cNvSpPr txBox="1"/>
          <p:nvPr/>
        </p:nvSpPr>
        <p:spPr>
          <a:xfrm>
            <a:off x="8973007" y="4000705"/>
            <a:ext cx="1466007" cy="643295"/>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A8C39A"/>
                </a:solidFill>
                <a:latin typeface="+mj-lt"/>
                <a:cs typeface="Franklin Gothic Book"/>
              </a:rPr>
              <a:t>End</a:t>
            </a:r>
          </a:p>
          <a:p>
            <a:pPr marL="342900" indent="-228600" algn="ctr">
              <a:lnSpc>
                <a:spcPct val="110000"/>
              </a:lnSpc>
              <a:spcBef>
                <a:spcPts val="0"/>
              </a:spcBef>
            </a:pPr>
            <a:r>
              <a:rPr lang="en-US" sz="1600" b="1" kern="1000" spc="30" dirty="0">
                <a:solidFill>
                  <a:srgbClr val="A8C39A"/>
                </a:solidFill>
                <a:latin typeface="+mj-lt"/>
                <a:cs typeface="Franklin Gothic Book"/>
              </a:rPr>
              <a:t>2014</a:t>
            </a:r>
            <a:endParaRPr lang="it-CH" sz="1600" b="1" kern="1000" spc="30" dirty="0">
              <a:solidFill>
                <a:srgbClr val="A8C39A"/>
              </a:solidFill>
              <a:latin typeface="+mj-lt"/>
              <a:cs typeface="Franklin Gothic Book"/>
            </a:endParaRPr>
          </a:p>
        </p:txBody>
      </p:sp>
      <p:grpSp>
        <p:nvGrpSpPr>
          <p:cNvPr id="71" name="Gruppo 70">
            <a:extLst>
              <a:ext uri="{FF2B5EF4-FFF2-40B4-BE49-F238E27FC236}">
                <a16:creationId xmlns:a16="http://schemas.microsoft.com/office/drawing/2014/main" id="{F9102E08-5714-4224-2997-24E643045BA6}"/>
              </a:ext>
            </a:extLst>
          </p:cNvPr>
          <p:cNvGrpSpPr/>
          <p:nvPr/>
        </p:nvGrpSpPr>
        <p:grpSpPr>
          <a:xfrm>
            <a:off x="10957240" y="1145026"/>
            <a:ext cx="914400" cy="1755000"/>
            <a:chOff x="9248811" y="1145026"/>
            <a:chExt cx="914400" cy="1755000"/>
          </a:xfrm>
        </p:grpSpPr>
        <p:pic>
          <p:nvPicPr>
            <p:cNvPr id="72" name="Elemento grafico 71" descr="Trofeo con riempimento a tinta unita">
              <a:extLst>
                <a:ext uri="{FF2B5EF4-FFF2-40B4-BE49-F238E27FC236}">
                  <a16:creationId xmlns:a16="http://schemas.microsoft.com/office/drawing/2014/main" id="{0EE40CC6-AE2F-4C14-430E-EAA324EEB8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293810" y="1190026"/>
              <a:ext cx="824400" cy="824400"/>
            </a:xfrm>
            <a:prstGeom prst="rect">
              <a:avLst/>
            </a:prstGeom>
          </p:spPr>
        </p:pic>
        <p:grpSp>
          <p:nvGrpSpPr>
            <p:cNvPr id="73" name="Gruppo 72">
              <a:extLst>
                <a:ext uri="{FF2B5EF4-FFF2-40B4-BE49-F238E27FC236}">
                  <a16:creationId xmlns:a16="http://schemas.microsoft.com/office/drawing/2014/main" id="{7D3B1630-A854-FA42-777B-3963BED661C8}"/>
                </a:ext>
              </a:extLst>
            </p:cNvPr>
            <p:cNvGrpSpPr/>
            <p:nvPr/>
          </p:nvGrpSpPr>
          <p:grpSpPr>
            <a:xfrm>
              <a:off x="9248811" y="1145026"/>
              <a:ext cx="914400" cy="1755000"/>
              <a:chOff x="2435919" y="1346573"/>
              <a:chExt cx="914400" cy="1755000"/>
            </a:xfrm>
          </p:grpSpPr>
          <p:cxnSp>
            <p:nvCxnSpPr>
              <p:cNvPr id="74" name="Connettore diritto 73">
                <a:extLst>
                  <a:ext uri="{FF2B5EF4-FFF2-40B4-BE49-F238E27FC236}">
                    <a16:creationId xmlns:a16="http://schemas.microsoft.com/office/drawing/2014/main" id="{D16ED86C-7F58-188C-2D09-44B00A04C981}"/>
                  </a:ext>
                </a:extLst>
              </p:cNvPr>
              <p:cNvCxnSpPr>
                <a:cxnSpLocks/>
                <a:endCxn id="75" idx="4"/>
              </p:cNvCxnSpPr>
              <p:nvPr/>
            </p:nvCxnSpPr>
            <p:spPr bwMode="auto">
              <a:xfrm flipV="1">
                <a:off x="2893119" y="2260973"/>
                <a:ext cx="0" cy="840600"/>
              </a:xfrm>
              <a:prstGeom prst="line">
                <a:avLst/>
              </a:prstGeom>
              <a:solidFill>
                <a:schemeClr val="accent1"/>
              </a:solidFill>
              <a:ln w="38100" cap="flat" cmpd="sng" algn="ctr">
                <a:solidFill>
                  <a:srgbClr val="D4E2CE"/>
                </a:solidFill>
                <a:prstDash val="solid"/>
                <a:round/>
                <a:headEnd type="oval" w="med" len="med"/>
                <a:tailEnd type="none" w="med" len="med"/>
              </a:ln>
              <a:effectLst/>
            </p:spPr>
          </p:cxnSp>
          <p:sp>
            <p:nvSpPr>
              <p:cNvPr id="75" name="Ovale 74">
                <a:extLst>
                  <a:ext uri="{FF2B5EF4-FFF2-40B4-BE49-F238E27FC236}">
                    <a16:creationId xmlns:a16="http://schemas.microsoft.com/office/drawing/2014/main" id="{03F91A71-F61F-DA7D-BB90-951043CA18B3}"/>
                  </a:ext>
                </a:extLst>
              </p:cNvPr>
              <p:cNvSpPr/>
              <p:nvPr/>
            </p:nvSpPr>
            <p:spPr bwMode="auto">
              <a:xfrm>
                <a:off x="2435919" y="1346573"/>
                <a:ext cx="914400" cy="914400"/>
              </a:xfrm>
              <a:prstGeom prst="ellipse">
                <a:avLst/>
              </a:prstGeom>
              <a:noFill/>
              <a:ln w="38100" cap="flat" cmpd="sng" algn="ctr">
                <a:solidFill>
                  <a:srgbClr val="D4E2C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grpSp>
      </p:grpSp>
      <p:sp>
        <p:nvSpPr>
          <p:cNvPr id="76" name="CasellaDiTesto 75">
            <a:extLst>
              <a:ext uri="{FF2B5EF4-FFF2-40B4-BE49-F238E27FC236}">
                <a16:creationId xmlns:a16="http://schemas.microsoft.com/office/drawing/2014/main" id="{B7EF34C1-176E-2E93-3759-249D87289A13}"/>
              </a:ext>
            </a:extLst>
          </p:cNvPr>
          <p:cNvSpPr txBox="1"/>
          <p:nvPr/>
        </p:nvSpPr>
        <p:spPr>
          <a:xfrm>
            <a:off x="10681436" y="4019737"/>
            <a:ext cx="1466007" cy="643295"/>
          </a:xfrm>
          <a:prstGeom prst="rect">
            <a:avLst/>
          </a:prstGeom>
          <a:noFill/>
        </p:spPr>
        <p:txBody>
          <a:bodyPr wrap="none" lIns="0" tIns="0" rIns="0" bIns="0" rtlCol="0" anchor="t">
            <a:noAutofit/>
          </a:bodyPr>
          <a:lstStyle/>
          <a:p>
            <a:pPr marL="342900" indent="-228600" algn="ctr">
              <a:lnSpc>
                <a:spcPct val="110000"/>
              </a:lnSpc>
              <a:spcBef>
                <a:spcPts val="0"/>
              </a:spcBef>
            </a:pPr>
            <a:r>
              <a:rPr lang="en-US" sz="1600" kern="1000" spc="30" dirty="0">
                <a:solidFill>
                  <a:srgbClr val="D4E2CE"/>
                </a:solidFill>
                <a:latin typeface="+mj-lt"/>
                <a:cs typeface="Franklin Gothic Book"/>
              </a:rPr>
              <a:t>End</a:t>
            </a:r>
          </a:p>
          <a:p>
            <a:pPr marL="342900" indent="-228600" algn="ctr">
              <a:lnSpc>
                <a:spcPct val="110000"/>
              </a:lnSpc>
              <a:spcBef>
                <a:spcPts val="0"/>
              </a:spcBef>
            </a:pPr>
            <a:r>
              <a:rPr lang="en-US" sz="1600" b="1" kern="1000" spc="30" dirty="0">
                <a:solidFill>
                  <a:srgbClr val="D4E2CE"/>
                </a:solidFill>
                <a:latin typeface="+mj-lt"/>
                <a:cs typeface="Franklin Gothic Book"/>
              </a:rPr>
              <a:t>2017</a:t>
            </a:r>
            <a:endParaRPr lang="it-CH" sz="1600" b="1" kern="1000" spc="30" dirty="0">
              <a:solidFill>
                <a:srgbClr val="D4E2CE"/>
              </a:solidFill>
              <a:latin typeface="+mj-lt"/>
              <a:cs typeface="Franklin Gothic Book"/>
            </a:endParaRPr>
          </a:p>
        </p:txBody>
      </p:sp>
      <p:sp>
        <p:nvSpPr>
          <p:cNvPr id="77" name="Esplosione: 14 punte 76">
            <a:extLst>
              <a:ext uri="{FF2B5EF4-FFF2-40B4-BE49-F238E27FC236}">
                <a16:creationId xmlns:a16="http://schemas.microsoft.com/office/drawing/2014/main" id="{6EC83821-9986-FE81-6341-2B18E471F883}"/>
              </a:ext>
            </a:extLst>
          </p:cNvPr>
          <p:cNvSpPr/>
          <p:nvPr/>
        </p:nvSpPr>
        <p:spPr bwMode="auto">
          <a:xfrm>
            <a:off x="6343719" y="3563999"/>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78" name="Esplosione: 14 punte 77">
            <a:extLst>
              <a:ext uri="{FF2B5EF4-FFF2-40B4-BE49-F238E27FC236}">
                <a16:creationId xmlns:a16="http://schemas.microsoft.com/office/drawing/2014/main" id="{595C430A-02D3-3A61-E5D6-0C38C46D6DB2}"/>
              </a:ext>
            </a:extLst>
          </p:cNvPr>
          <p:cNvSpPr/>
          <p:nvPr/>
        </p:nvSpPr>
        <p:spPr bwMode="auto">
          <a:xfrm>
            <a:off x="6702219" y="3183716"/>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79" name="Esplosione: 14 punte 78">
            <a:extLst>
              <a:ext uri="{FF2B5EF4-FFF2-40B4-BE49-F238E27FC236}">
                <a16:creationId xmlns:a16="http://schemas.microsoft.com/office/drawing/2014/main" id="{AF1DD467-5639-0C77-D504-B830F1B7A85B}"/>
              </a:ext>
            </a:extLst>
          </p:cNvPr>
          <p:cNvSpPr/>
          <p:nvPr/>
        </p:nvSpPr>
        <p:spPr bwMode="auto">
          <a:xfrm>
            <a:off x="7060719" y="3429900"/>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0" name="Esplosione: 14 punte 79">
            <a:extLst>
              <a:ext uri="{FF2B5EF4-FFF2-40B4-BE49-F238E27FC236}">
                <a16:creationId xmlns:a16="http://schemas.microsoft.com/office/drawing/2014/main" id="{9B0536B5-784C-7BEE-4ED1-E27962A1650E}"/>
              </a:ext>
            </a:extLst>
          </p:cNvPr>
          <p:cNvSpPr/>
          <p:nvPr/>
        </p:nvSpPr>
        <p:spPr bwMode="auto">
          <a:xfrm>
            <a:off x="7703231" y="3023207"/>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1" name="Esplosione: 14 punte 80">
            <a:extLst>
              <a:ext uri="{FF2B5EF4-FFF2-40B4-BE49-F238E27FC236}">
                <a16:creationId xmlns:a16="http://schemas.microsoft.com/office/drawing/2014/main" id="{1FED840C-02AF-EA74-6B1C-EA8395704D09}"/>
              </a:ext>
            </a:extLst>
          </p:cNvPr>
          <p:cNvSpPr/>
          <p:nvPr/>
        </p:nvSpPr>
        <p:spPr bwMode="auto">
          <a:xfrm>
            <a:off x="8142372" y="3471918"/>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2" name="Esplosione: 14 punte 81">
            <a:extLst>
              <a:ext uri="{FF2B5EF4-FFF2-40B4-BE49-F238E27FC236}">
                <a16:creationId xmlns:a16="http://schemas.microsoft.com/office/drawing/2014/main" id="{827722EB-9856-E2E8-926E-9DE271DFC5F6}"/>
              </a:ext>
            </a:extLst>
          </p:cNvPr>
          <p:cNvSpPr/>
          <p:nvPr/>
        </p:nvSpPr>
        <p:spPr bwMode="auto">
          <a:xfrm>
            <a:off x="8206163" y="3038894"/>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3" name="Esplosione: 14 punte 82">
            <a:extLst>
              <a:ext uri="{FF2B5EF4-FFF2-40B4-BE49-F238E27FC236}">
                <a16:creationId xmlns:a16="http://schemas.microsoft.com/office/drawing/2014/main" id="{7E7B6E78-4F3A-8E51-C8C7-986184AEE15C}"/>
              </a:ext>
            </a:extLst>
          </p:cNvPr>
          <p:cNvSpPr/>
          <p:nvPr/>
        </p:nvSpPr>
        <p:spPr bwMode="auto">
          <a:xfrm>
            <a:off x="8698572" y="3336510"/>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4" name="Esplosione: 14 punte 83">
            <a:extLst>
              <a:ext uri="{FF2B5EF4-FFF2-40B4-BE49-F238E27FC236}">
                <a16:creationId xmlns:a16="http://schemas.microsoft.com/office/drawing/2014/main" id="{260AAFF8-8977-12AC-6770-6FBA885DA850}"/>
              </a:ext>
            </a:extLst>
          </p:cNvPr>
          <p:cNvSpPr/>
          <p:nvPr/>
        </p:nvSpPr>
        <p:spPr bwMode="auto">
          <a:xfrm>
            <a:off x="9118191" y="2980767"/>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85" name="Esplosione: 14 punte 84">
            <a:extLst>
              <a:ext uri="{FF2B5EF4-FFF2-40B4-BE49-F238E27FC236}">
                <a16:creationId xmlns:a16="http://schemas.microsoft.com/office/drawing/2014/main" id="{16E20FBD-6450-D139-0534-05DFD1B08821}"/>
              </a:ext>
            </a:extLst>
          </p:cNvPr>
          <p:cNvSpPr/>
          <p:nvPr/>
        </p:nvSpPr>
        <p:spPr bwMode="auto">
          <a:xfrm>
            <a:off x="9406760" y="3267899"/>
            <a:ext cx="412200" cy="322199"/>
          </a:xfrm>
          <a:prstGeom prst="irregularSeal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pic>
        <p:nvPicPr>
          <p:cNvPr id="87" name="Immagine 86">
            <a:extLst>
              <a:ext uri="{FF2B5EF4-FFF2-40B4-BE49-F238E27FC236}">
                <a16:creationId xmlns:a16="http://schemas.microsoft.com/office/drawing/2014/main" id="{47B09FB5-BCA9-F123-BBF3-AC2A37E115CE}"/>
              </a:ext>
            </a:extLst>
          </p:cNvPr>
          <p:cNvPicPr>
            <a:picLocks noChangeAspect="1"/>
          </p:cNvPicPr>
          <p:nvPr/>
        </p:nvPicPr>
        <p:blipFill>
          <a:blip r:embed="rId26"/>
          <a:stretch>
            <a:fillRect/>
          </a:stretch>
        </p:blipFill>
        <p:spPr>
          <a:xfrm>
            <a:off x="9072196" y="1135414"/>
            <a:ext cx="1373723" cy="1519337"/>
          </a:xfrm>
          <a:prstGeom prst="rect">
            <a:avLst/>
          </a:prstGeom>
        </p:spPr>
      </p:pic>
      <p:pic>
        <p:nvPicPr>
          <p:cNvPr id="88" name="Immagine 87">
            <a:extLst>
              <a:ext uri="{FF2B5EF4-FFF2-40B4-BE49-F238E27FC236}">
                <a16:creationId xmlns:a16="http://schemas.microsoft.com/office/drawing/2014/main" id="{7B5EBEDE-1782-7F77-4066-20162DB17E70}"/>
              </a:ext>
            </a:extLst>
          </p:cNvPr>
          <p:cNvPicPr>
            <a:picLocks noChangeAspect="1"/>
          </p:cNvPicPr>
          <p:nvPr/>
        </p:nvPicPr>
        <p:blipFill>
          <a:blip r:embed="rId26"/>
          <a:stretch>
            <a:fillRect/>
          </a:stretch>
        </p:blipFill>
        <p:spPr>
          <a:xfrm>
            <a:off x="9088142" y="3895115"/>
            <a:ext cx="1373723" cy="1519337"/>
          </a:xfrm>
          <a:prstGeom prst="rect">
            <a:avLst/>
          </a:prstGeom>
        </p:spPr>
      </p:pic>
      <p:sp>
        <p:nvSpPr>
          <p:cNvPr id="89" name="CasellaDiTesto 88">
            <a:extLst>
              <a:ext uri="{FF2B5EF4-FFF2-40B4-BE49-F238E27FC236}">
                <a16:creationId xmlns:a16="http://schemas.microsoft.com/office/drawing/2014/main" id="{DEBACD95-AF4E-7B1E-CF87-4F0B66972ECE}"/>
              </a:ext>
            </a:extLst>
          </p:cNvPr>
          <p:cNvSpPr txBox="1"/>
          <p:nvPr/>
        </p:nvSpPr>
        <p:spPr>
          <a:xfrm>
            <a:off x="1349688" y="6094261"/>
            <a:ext cx="1941231" cy="623683"/>
          </a:xfrm>
          <a:prstGeom prst="rect">
            <a:avLst/>
          </a:prstGeom>
          <a:noFill/>
        </p:spPr>
        <p:txBody>
          <a:bodyPr wrap="none" lIns="0" tIns="0" rIns="0" bIns="0" rtlCol="0" anchor="t">
            <a:noAutofit/>
          </a:bodyPr>
          <a:lstStyle/>
          <a:p>
            <a:pPr marL="342900" indent="-228600">
              <a:lnSpc>
                <a:spcPct val="110000"/>
              </a:lnSpc>
              <a:spcBef>
                <a:spcPts val="0"/>
              </a:spcBef>
            </a:pPr>
            <a:r>
              <a:rPr lang="en-US" sz="2800" b="1" kern="1000" spc="30" dirty="0">
                <a:solidFill>
                  <a:schemeClr val="accent5">
                    <a:lumMod val="60000"/>
                    <a:lumOff val="40000"/>
                  </a:schemeClr>
                </a:solidFill>
                <a:latin typeface="+mj-lt"/>
                <a:cs typeface="Franklin Gothic Book"/>
              </a:rPr>
              <a:t>= 8.5 M€ </a:t>
            </a:r>
            <a:endParaRPr lang="it-CH" sz="2800" b="1" kern="1000" spc="30" dirty="0">
              <a:solidFill>
                <a:schemeClr val="accent5">
                  <a:lumMod val="60000"/>
                  <a:lumOff val="40000"/>
                </a:schemeClr>
              </a:solidFill>
              <a:latin typeface="+mj-lt"/>
              <a:cs typeface="Franklin Gothic Book"/>
            </a:endParaRPr>
          </a:p>
        </p:txBody>
      </p:sp>
      <p:pic>
        <p:nvPicPr>
          <p:cNvPr id="90" name="Elemento grafico 89" descr="Denaro con riempimento a tinta unita">
            <a:extLst>
              <a:ext uri="{FF2B5EF4-FFF2-40B4-BE49-F238E27FC236}">
                <a16:creationId xmlns:a16="http://schemas.microsoft.com/office/drawing/2014/main" id="{CFAEB61C-93D4-1B17-6EC2-1B62CDF54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74326" y="5844600"/>
            <a:ext cx="914400" cy="914400"/>
          </a:xfrm>
          <a:prstGeom prst="rect">
            <a:avLst/>
          </a:prstGeom>
        </p:spPr>
      </p:pic>
      <p:sp>
        <p:nvSpPr>
          <p:cNvPr id="91" name="CasellaDiTesto 90">
            <a:extLst>
              <a:ext uri="{FF2B5EF4-FFF2-40B4-BE49-F238E27FC236}">
                <a16:creationId xmlns:a16="http://schemas.microsoft.com/office/drawing/2014/main" id="{C230ECC3-3F0B-AA37-795A-D51D38FA66CB}"/>
              </a:ext>
            </a:extLst>
          </p:cNvPr>
          <p:cNvSpPr txBox="1"/>
          <p:nvPr/>
        </p:nvSpPr>
        <p:spPr>
          <a:xfrm>
            <a:off x="9987645" y="6098540"/>
            <a:ext cx="1941231" cy="623683"/>
          </a:xfrm>
          <a:prstGeom prst="rect">
            <a:avLst/>
          </a:prstGeom>
          <a:noFill/>
        </p:spPr>
        <p:txBody>
          <a:bodyPr wrap="none" lIns="0" tIns="0" rIns="0" bIns="0" rtlCol="0" anchor="t">
            <a:noAutofit/>
          </a:bodyPr>
          <a:lstStyle/>
          <a:p>
            <a:pPr marL="342900" indent="-228600">
              <a:lnSpc>
                <a:spcPct val="110000"/>
              </a:lnSpc>
              <a:spcBef>
                <a:spcPts val="0"/>
              </a:spcBef>
            </a:pPr>
            <a:r>
              <a:rPr lang="en-US" sz="2800" b="1" kern="1000" spc="30" dirty="0">
                <a:solidFill>
                  <a:schemeClr val="accent5">
                    <a:lumMod val="60000"/>
                    <a:lumOff val="40000"/>
                  </a:schemeClr>
                </a:solidFill>
                <a:latin typeface="+mj-lt"/>
                <a:cs typeface="Franklin Gothic Book"/>
              </a:rPr>
              <a:t>= 10 M€ </a:t>
            </a:r>
            <a:endParaRPr lang="it-CH" sz="2800" b="1" kern="1000" spc="30" dirty="0">
              <a:solidFill>
                <a:schemeClr val="accent5">
                  <a:lumMod val="60000"/>
                  <a:lumOff val="40000"/>
                </a:schemeClr>
              </a:solidFill>
              <a:latin typeface="+mj-lt"/>
              <a:cs typeface="Franklin Gothic Book"/>
            </a:endParaRPr>
          </a:p>
        </p:txBody>
      </p:sp>
    </p:spTree>
    <p:extLst>
      <p:ext uri="{BB962C8B-B14F-4D97-AF65-F5344CB8AC3E}">
        <p14:creationId xmlns:p14="http://schemas.microsoft.com/office/powerpoint/2010/main" val="3290751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par>
                                <p:cTn id="52" presetID="10" presetClass="entr" presetSubtype="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repeatCount="500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750"/>
                                        <p:tgtEl>
                                          <p:spTgt spid="77"/>
                                        </p:tgtEl>
                                      </p:cBhvr>
                                    </p:animEffect>
                                  </p:childTnLst>
                                </p:cTn>
                              </p:par>
                              <p:par>
                                <p:cTn id="60" presetID="10" presetClass="entr" presetSubtype="0" repeatCount="5000" fill="hold" grpId="0" nodeType="withEffect">
                                  <p:stCondLst>
                                    <p:cond delay="500"/>
                                  </p:stCondLst>
                                  <p:childTnLst>
                                    <p:set>
                                      <p:cBhvr>
                                        <p:cTn id="61" dur="1" fill="hold">
                                          <p:stCondLst>
                                            <p:cond delay="0"/>
                                          </p:stCondLst>
                                        </p:cTn>
                                        <p:tgtEl>
                                          <p:spTgt spid="78"/>
                                        </p:tgtEl>
                                        <p:attrNameLst>
                                          <p:attrName>style.visibility</p:attrName>
                                        </p:attrNameLst>
                                      </p:cBhvr>
                                      <p:to>
                                        <p:strVal val="visible"/>
                                      </p:to>
                                    </p:set>
                                    <p:animEffect transition="in" filter="fade">
                                      <p:cBhvr>
                                        <p:cTn id="62" dur="750"/>
                                        <p:tgtEl>
                                          <p:spTgt spid="78"/>
                                        </p:tgtEl>
                                      </p:cBhvr>
                                    </p:animEffect>
                                  </p:childTnLst>
                                </p:cTn>
                              </p:par>
                              <p:par>
                                <p:cTn id="63" presetID="10" presetClass="entr" presetSubtype="0" repeatCount="5000" fill="hold" grpId="0" nodeType="withEffect">
                                  <p:stCondLst>
                                    <p:cond delay="25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750"/>
                                        <p:tgtEl>
                                          <p:spTgt spid="79"/>
                                        </p:tgtEl>
                                      </p:cBhvr>
                                    </p:animEffect>
                                  </p:childTnLst>
                                </p:cTn>
                              </p:par>
                              <p:par>
                                <p:cTn id="66" presetID="10" presetClass="entr" presetSubtype="0" repeatCount="5000" fill="hold" grpId="0" nodeType="withEffect">
                                  <p:stCondLst>
                                    <p:cond delay="225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750"/>
                                        <p:tgtEl>
                                          <p:spTgt spid="80"/>
                                        </p:tgtEl>
                                      </p:cBhvr>
                                    </p:animEffect>
                                  </p:childTnLst>
                                </p:cTn>
                              </p:par>
                              <p:par>
                                <p:cTn id="69" presetID="10" presetClass="entr" presetSubtype="0" repeatCount="5000" fill="hold" grpId="0" nodeType="withEffect">
                                  <p:stCondLst>
                                    <p:cond delay="1250"/>
                                  </p:stCondLst>
                                  <p:childTnLst>
                                    <p:set>
                                      <p:cBhvr>
                                        <p:cTn id="70" dur="1" fill="hold">
                                          <p:stCondLst>
                                            <p:cond delay="0"/>
                                          </p:stCondLst>
                                        </p:cTn>
                                        <p:tgtEl>
                                          <p:spTgt spid="82"/>
                                        </p:tgtEl>
                                        <p:attrNameLst>
                                          <p:attrName>style.visibility</p:attrName>
                                        </p:attrNameLst>
                                      </p:cBhvr>
                                      <p:to>
                                        <p:strVal val="visible"/>
                                      </p:to>
                                    </p:set>
                                    <p:animEffect transition="in" filter="fade">
                                      <p:cBhvr>
                                        <p:cTn id="71" dur="750"/>
                                        <p:tgtEl>
                                          <p:spTgt spid="82"/>
                                        </p:tgtEl>
                                      </p:cBhvr>
                                    </p:animEffect>
                                  </p:childTnLst>
                                </p:cTn>
                              </p:par>
                              <p:par>
                                <p:cTn id="72" presetID="10" presetClass="entr" presetSubtype="0" repeatCount="5000" fill="hold" grpId="0" nodeType="withEffect">
                                  <p:stCondLst>
                                    <p:cond delay="750"/>
                                  </p:stCondLst>
                                  <p:childTnLst>
                                    <p:set>
                                      <p:cBhvr>
                                        <p:cTn id="73" dur="1" fill="hold">
                                          <p:stCondLst>
                                            <p:cond delay="0"/>
                                          </p:stCondLst>
                                        </p:cTn>
                                        <p:tgtEl>
                                          <p:spTgt spid="81"/>
                                        </p:tgtEl>
                                        <p:attrNameLst>
                                          <p:attrName>style.visibility</p:attrName>
                                        </p:attrNameLst>
                                      </p:cBhvr>
                                      <p:to>
                                        <p:strVal val="visible"/>
                                      </p:to>
                                    </p:set>
                                    <p:animEffect transition="in" filter="fade">
                                      <p:cBhvr>
                                        <p:cTn id="74" dur="750"/>
                                        <p:tgtEl>
                                          <p:spTgt spid="81"/>
                                        </p:tgtEl>
                                      </p:cBhvr>
                                    </p:animEffect>
                                  </p:childTnLst>
                                </p:cTn>
                              </p:par>
                              <p:par>
                                <p:cTn id="75" presetID="10" presetClass="entr" presetSubtype="0" repeatCount="5000" fill="hold" grpId="0" nodeType="withEffect">
                                  <p:stCondLst>
                                    <p:cond delay="25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750"/>
                                        <p:tgtEl>
                                          <p:spTgt spid="83"/>
                                        </p:tgtEl>
                                      </p:cBhvr>
                                    </p:animEffect>
                                  </p:childTnLst>
                                </p:cTn>
                              </p:par>
                              <p:par>
                                <p:cTn id="78" presetID="10" presetClass="entr" presetSubtype="0" repeatCount="5000" fill="hold" grpId="0" nodeType="withEffect">
                                  <p:stCondLst>
                                    <p:cond delay="2500"/>
                                  </p:stCondLst>
                                  <p:childTnLst>
                                    <p:set>
                                      <p:cBhvr>
                                        <p:cTn id="79" dur="1" fill="hold">
                                          <p:stCondLst>
                                            <p:cond delay="0"/>
                                          </p:stCondLst>
                                        </p:cTn>
                                        <p:tgtEl>
                                          <p:spTgt spid="84"/>
                                        </p:tgtEl>
                                        <p:attrNameLst>
                                          <p:attrName>style.visibility</p:attrName>
                                        </p:attrNameLst>
                                      </p:cBhvr>
                                      <p:to>
                                        <p:strVal val="visible"/>
                                      </p:to>
                                    </p:set>
                                    <p:animEffect transition="in" filter="fade">
                                      <p:cBhvr>
                                        <p:cTn id="80" dur="750"/>
                                        <p:tgtEl>
                                          <p:spTgt spid="84"/>
                                        </p:tgtEl>
                                      </p:cBhvr>
                                    </p:animEffect>
                                  </p:childTnLst>
                                </p:cTn>
                              </p:par>
                              <p:par>
                                <p:cTn id="81" presetID="10" presetClass="entr" presetSubtype="0" repeatCount="5000" fill="hold" grpId="0" nodeType="withEffect">
                                  <p:stCondLst>
                                    <p:cond delay="50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750"/>
                                        <p:tgtEl>
                                          <p:spTgt spid="8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wipe(down)">
                                      <p:cBhvr>
                                        <p:cTn id="88" dur="500"/>
                                        <p:tgtEl>
                                          <p:spTgt spid="87"/>
                                        </p:tgtEl>
                                      </p:cBhvr>
                                    </p:animEffect>
                                  </p:childTnLst>
                                </p:cTn>
                              </p:par>
                            </p:childTnLst>
                          </p:cTn>
                        </p:par>
                        <p:par>
                          <p:cTn id="89" fill="hold">
                            <p:stCondLst>
                              <p:cond delay="500"/>
                            </p:stCondLst>
                            <p:childTnLst>
                              <p:par>
                                <p:cTn id="90" presetID="22" presetClass="entr" presetSubtype="4" fill="hold" nodeType="after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wipe(down)">
                                      <p:cBhvr>
                                        <p:cTn id="92" dur="500"/>
                                        <p:tgtEl>
                                          <p:spTgt spid="8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500"/>
                                        <p:tgtEl>
                                          <p:spTgt spid="7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fade">
                                      <p:cBhvr>
                                        <p:cTn id="100" dur="500"/>
                                        <p:tgtEl>
                                          <p:spTgt spid="7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9"/>
                                        </p:tgtEl>
                                        <p:attrNameLst>
                                          <p:attrName>style.visibility</p:attrName>
                                        </p:attrNameLst>
                                      </p:cBhvr>
                                      <p:to>
                                        <p:strVal val="visible"/>
                                      </p:to>
                                    </p:set>
                                    <p:animEffect transition="in" filter="fade">
                                      <p:cBhvr>
                                        <p:cTn id="105" dur="500"/>
                                        <p:tgtEl>
                                          <p:spTgt spid="89"/>
                                        </p:tgtEl>
                                      </p:cBhvr>
                                    </p:animEffect>
                                  </p:childTnLst>
                                </p:cTn>
                              </p:par>
                              <p:par>
                                <p:cTn id="106" presetID="10" presetClass="entr" presetSubtype="0" fill="hold" nodeType="with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90"/>
                                        </p:tgtEl>
                                        <p:attrNameLst>
                                          <p:attrName>style.visibility</p:attrName>
                                        </p:attrNameLst>
                                      </p:cBhvr>
                                      <p:to>
                                        <p:strVal val="visible"/>
                                      </p:to>
                                    </p:set>
                                    <p:animEffect transition="in" filter="fade">
                                      <p:cBhvr>
                                        <p:cTn id="112" dur="500"/>
                                        <p:tgtEl>
                                          <p:spTgt spid="9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1"/>
                                        </p:tgtEl>
                                        <p:attrNameLst>
                                          <p:attrName>style.visibility</p:attrName>
                                        </p:attrNameLst>
                                      </p:cBhvr>
                                      <p:to>
                                        <p:strVal val="visible"/>
                                      </p:to>
                                    </p:set>
                                    <p:animEffect transition="in" filter="fade">
                                      <p:cBhvr>
                                        <p:cTn id="11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p:bldP spid="40" grpId="0"/>
      <p:bldP spid="48" grpId="0"/>
      <p:bldP spid="57" grpId="0"/>
      <p:bldP spid="58" grpId="0"/>
      <p:bldP spid="69" grpId="0"/>
      <p:bldP spid="76" grpId="0"/>
      <p:bldP spid="77" grpId="0" animBg="1"/>
      <p:bldP spid="78" grpId="0" animBg="1"/>
      <p:bldP spid="79" grpId="0" animBg="1"/>
      <p:bldP spid="80" grpId="0" animBg="1"/>
      <p:bldP spid="81" grpId="0" animBg="1"/>
      <p:bldP spid="82" grpId="0" animBg="1"/>
      <p:bldP spid="83" grpId="0" animBg="1"/>
      <p:bldP spid="84" grpId="0" animBg="1"/>
      <p:bldP spid="85" grpId="0" animBg="1"/>
      <p:bldP spid="89" grpId="0"/>
      <p:bldP spid="91"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43">
            <a:extLst>
              <a:ext uri="{FF2B5EF4-FFF2-40B4-BE49-F238E27FC236}">
                <a16:creationId xmlns:a16="http://schemas.microsoft.com/office/drawing/2014/main" id="{E676E710-2D75-43D2-91F6-D5C34B2B42D1}"/>
              </a:ext>
            </a:extLst>
          </p:cNvPr>
          <p:cNvGrpSpPr>
            <a:grpSpLocks/>
          </p:cNvGrpSpPr>
          <p:nvPr/>
        </p:nvGrpSpPr>
        <p:grpSpPr bwMode="auto">
          <a:xfrm>
            <a:off x="5395080" y="3166455"/>
            <a:ext cx="2438556" cy="838200"/>
            <a:chOff x="164" y="1248"/>
            <a:chExt cx="652" cy="240"/>
          </a:xfrm>
        </p:grpSpPr>
        <p:sp>
          <p:nvSpPr>
            <p:cNvPr id="5" name="Line 21">
              <a:extLst>
                <a:ext uri="{FF2B5EF4-FFF2-40B4-BE49-F238E27FC236}">
                  <a16:creationId xmlns:a16="http://schemas.microsoft.com/office/drawing/2014/main" id="{991C8ADF-501F-4CCD-A954-253AE2E37BD7}"/>
                </a:ext>
              </a:extLst>
            </p:cNvPr>
            <p:cNvSpPr>
              <a:spLocks noChangeShapeType="1"/>
            </p:cNvSpPr>
            <p:nvPr/>
          </p:nvSpPr>
          <p:spPr bwMode="auto">
            <a:xfrm flipH="1" flipV="1">
              <a:off x="164" y="1368"/>
              <a:ext cx="327"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dirty="0">
                <a:solidFill>
                  <a:prstClr val="black"/>
                </a:solidFill>
                <a:latin typeface="Calibri"/>
                <a:ea typeface="+mn-ea"/>
                <a:cs typeface="+mn-cs"/>
              </a:endParaRPr>
            </a:p>
          </p:txBody>
        </p:sp>
        <p:sp>
          <p:nvSpPr>
            <p:cNvPr id="6" name="Line 22">
              <a:extLst>
                <a:ext uri="{FF2B5EF4-FFF2-40B4-BE49-F238E27FC236}">
                  <a16:creationId xmlns:a16="http://schemas.microsoft.com/office/drawing/2014/main" id="{16D2B1C6-7297-4001-B7EF-78B22670FA6E}"/>
                </a:ext>
              </a:extLst>
            </p:cNvPr>
            <p:cNvSpPr>
              <a:spLocks noChangeShapeType="1"/>
            </p:cNvSpPr>
            <p:nvPr/>
          </p:nvSpPr>
          <p:spPr bwMode="auto">
            <a:xfrm flipH="1">
              <a:off x="714" y="1370"/>
              <a:ext cx="10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7" name="Line 23">
              <a:extLst>
                <a:ext uri="{FF2B5EF4-FFF2-40B4-BE49-F238E27FC236}">
                  <a16:creationId xmlns:a16="http://schemas.microsoft.com/office/drawing/2014/main" id="{32D553FA-527E-4E26-A4EA-C52708FD6329}"/>
                </a:ext>
              </a:extLst>
            </p:cNvPr>
            <p:cNvSpPr>
              <a:spLocks noChangeShapeType="1"/>
            </p:cNvSpPr>
            <p:nvPr/>
          </p:nvSpPr>
          <p:spPr bwMode="auto">
            <a:xfrm>
              <a:off x="494" y="1248"/>
              <a:ext cx="0" cy="24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8" name="Line 24">
              <a:extLst>
                <a:ext uri="{FF2B5EF4-FFF2-40B4-BE49-F238E27FC236}">
                  <a16:creationId xmlns:a16="http://schemas.microsoft.com/office/drawing/2014/main" id="{AF0F78AE-5B4C-4083-B7CB-B9F1C9E71ED9}"/>
                </a:ext>
              </a:extLst>
            </p:cNvPr>
            <p:cNvSpPr>
              <a:spLocks noChangeShapeType="1"/>
            </p:cNvSpPr>
            <p:nvPr/>
          </p:nvSpPr>
          <p:spPr bwMode="auto">
            <a:xfrm flipV="1">
              <a:off x="494" y="1368"/>
              <a:ext cx="220" cy="1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9" name="Line 25">
              <a:extLst>
                <a:ext uri="{FF2B5EF4-FFF2-40B4-BE49-F238E27FC236}">
                  <a16:creationId xmlns:a16="http://schemas.microsoft.com/office/drawing/2014/main" id="{5520BBE7-299D-410E-81F2-A5CC56148466}"/>
                </a:ext>
              </a:extLst>
            </p:cNvPr>
            <p:cNvSpPr>
              <a:spLocks noChangeShapeType="1"/>
            </p:cNvSpPr>
            <p:nvPr/>
          </p:nvSpPr>
          <p:spPr bwMode="auto">
            <a:xfrm flipH="1" flipV="1">
              <a:off x="494" y="1248"/>
              <a:ext cx="220" cy="1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10" name="Group 479">
            <a:extLst>
              <a:ext uri="{FF2B5EF4-FFF2-40B4-BE49-F238E27FC236}">
                <a16:creationId xmlns:a16="http://schemas.microsoft.com/office/drawing/2014/main" id="{3438D6AF-691A-4570-B2AE-FFCEBBEC5BE6}"/>
              </a:ext>
            </a:extLst>
          </p:cNvPr>
          <p:cNvGrpSpPr>
            <a:grpSpLocks/>
          </p:cNvGrpSpPr>
          <p:nvPr/>
        </p:nvGrpSpPr>
        <p:grpSpPr bwMode="auto">
          <a:xfrm>
            <a:off x="6309634" y="2648613"/>
            <a:ext cx="1371600" cy="365442"/>
            <a:chOff x="1392" y="1296"/>
            <a:chExt cx="432" cy="144"/>
          </a:xfrm>
        </p:grpSpPr>
        <p:sp>
          <p:nvSpPr>
            <p:cNvPr id="11" name="Line 480">
              <a:extLst>
                <a:ext uri="{FF2B5EF4-FFF2-40B4-BE49-F238E27FC236}">
                  <a16:creationId xmlns:a16="http://schemas.microsoft.com/office/drawing/2014/main" id="{262B745C-50A1-44CE-B229-83C22895FCCA}"/>
                </a:ext>
              </a:extLst>
            </p:cNvPr>
            <p:cNvSpPr>
              <a:spLocks noChangeShapeType="1"/>
            </p:cNvSpPr>
            <p:nvPr/>
          </p:nvSpPr>
          <p:spPr bwMode="auto">
            <a:xfrm>
              <a:off x="1584" y="1296"/>
              <a:ext cx="0" cy="1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2" name="Line 481">
              <a:extLst>
                <a:ext uri="{FF2B5EF4-FFF2-40B4-BE49-F238E27FC236}">
                  <a16:creationId xmlns:a16="http://schemas.microsoft.com/office/drawing/2014/main" id="{8F1B2B30-AFF6-45EA-B314-4D619BFB987E}"/>
                </a:ext>
              </a:extLst>
            </p:cNvPr>
            <p:cNvSpPr>
              <a:spLocks noChangeShapeType="1"/>
            </p:cNvSpPr>
            <p:nvPr/>
          </p:nvSpPr>
          <p:spPr bwMode="auto">
            <a:xfrm>
              <a:off x="1632" y="1296"/>
              <a:ext cx="0" cy="1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 name="Line 482">
              <a:extLst>
                <a:ext uri="{FF2B5EF4-FFF2-40B4-BE49-F238E27FC236}">
                  <a16:creationId xmlns:a16="http://schemas.microsoft.com/office/drawing/2014/main" id="{600BE42E-E30B-4563-8878-BDC0BF7EFE68}"/>
                </a:ext>
              </a:extLst>
            </p:cNvPr>
            <p:cNvSpPr>
              <a:spLocks noChangeShapeType="1"/>
            </p:cNvSpPr>
            <p:nvPr/>
          </p:nvSpPr>
          <p:spPr bwMode="auto">
            <a:xfrm>
              <a:off x="1632" y="1370"/>
              <a:ext cx="1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4" name="Line 483">
              <a:extLst>
                <a:ext uri="{FF2B5EF4-FFF2-40B4-BE49-F238E27FC236}">
                  <a16:creationId xmlns:a16="http://schemas.microsoft.com/office/drawing/2014/main" id="{DEA03E86-4299-4D70-A7AF-0A9F88239EE8}"/>
                </a:ext>
              </a:extLst>
            </p:cNvPr>
            <p:cNvSpPr>
              <a:spLocks noChangeShapeType="1"/>
            </p:cNvSpPr>
            <p:nvPr/>
          </p:nvSpPr>
          <p:spPr bwMode="auto">
            <a:xfrm>
              <a:off x="1392" y="1370"/>
              <a:ext cx="1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cxnSp>
        <p:nvCxnSpPr>
          <p:cNvPr id="15" name="Straight Connector 14">
            <a:extLst>
              <a:ext uri="{FF2B5EF4-FFF2-40B4-BE49-F238E27FC236}">
                <a16:creationId xmlns:a16="http://schemas.microsoft.com/office/drawing/2014/main" id="{DDEF20F4-6450-4088-B524-E2339C019B5C}"/>
              </a:ext>
            </a:extLst>
          </p:cNvPr>
          <p:cNvCxnSpPr/>
          <p:nvPr/>
        </p:nvCxnSpPr>
        <p:spPr>
          <a:xfrm>
            <a:off x="6309634" y="2836411"/>
            <a:ext cx="0" cy="749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87D7E3-1FB7-4D59-91E9-55064E488B12}"/>
              </a:ext>
            </a:extLst>
          </p:cNvPr>
          <p:cNvCxnSpPr/>
          <p:nvPr/>
        </p:nvCxnSpPr>
        <p:spPr>
          <a:xfrm>
            <a:off x="7681234" y="2843396"/>
            <a:ext cx="0" cy="749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9C4A51-2FB5-4C2A-B915-CE54416DE9F5}"/>
              </a:ext>
            </a:extLst>
          </p:cNvPr>
          <p:cNvSpPr txBox="1"/>
          <p:nvPr/>
        </p:nvSpPr>
        <p:spPr>
          <a:xfrm>
            <a:off x="7298173" y="3646319"/>
            <a:ext cx="1175637" cy="369332"/>
          </a:xfrm>
          <a:prstGeom prst="rect">
            <a:avLst/>
          </a:prstGeom>
          <a:noFill/>
        </p:spPr>
        <p:txBody>
          <a:bodyPr wrap="square" rtlCol="0">
            <a:spAutoFit/>
          </a:bodyPr>
          <a:lstStyle/>
          <a:p>
            <a:pPr eaLnBrk="1" fontAlgn="auto" hangingPunct="1">
              <a:spcBef>
                <a:spcPts val="0"/>
              </a:spcBef>
              <a:spcAft>
                <a:spcPts val="0"/>
              </a:spcAft>
            </a:pPr>
            <a:r>
              <a:rPr lang="it-IT" sz="1800" dirty="0" err="1">
                <a:solidFill>
                  <a:prstClr val="white"/>
                </a:solidFill>
                <a:latin typeface="Segoe Print" panose="02000600000000000000" pitchFamily="2" charset="0"/>
                <a:ea typeface="+mn-ea"/>
                <a:cs typeface="+mn-cs"/>
              </a:rPr>
              <a:t>V</a:t>
            </a:r>
            <a:r>
              <a:rPr lang="it-IT" sz="1800" baseline="-25000" dirty="0" err="1">
                <a:solidFill>
                  <a:prstClr val="white"/>
                </a:solidFill>
                <a:latin typeface="Segoe Print" panose="02000600000000000000" pitchFamily="2" charset="0"/>
                <a:ea typeface="+mn-ea"/>
                <a:cs typeface="+mn-cs"/>
              </a:rPr>
              <a:t>out,i</a:t>
            </a:r>
            <a:r>
              <a:rPr lang="it-IT" sz="1800" dirty="0">
                <a:solidFill>
                  <a:prstClr val="white"/>
                </a:solidFill>
                <a:latin typeface="Segoe Print" panose="02000600000000000000" pitchFamily="2" charset="0"/>
                <a:ea typeface="+mn-ea"/>
                <a:cs typeface="+mn-cs"/>
              </a:rPr>
              <a:t>(t)</a:t>
            </a:r>
          </a:p>
        </p:txBody>
      </p:sp>
      <p:sp>
        <p:nvSpPr>
          <p:cNvPr id="19" name="TextBox 18">
            <a:extLst>
              <a:ext uri="{FF2B5EF4-FFF2-40B4-BE49-F238E27FC236}">
                <a16:creationId xmlns:a16="http://schemas.microsoft.com/office/drawing/2014/main" id="{F1828B0B-6A52-43DE-929C-4375405463F3}"/>
              </a:ext>
            </a:extLst>
          </p:cNvPr>
          <p:cNvSpPr txBox="1"/>
          <p:nvPr/>
        </p:nvSpPr>
        <p:spPr>
          <a:xfrm>
            <a:off x="6538119" y="3406723"/>
            <a:ext cx="768178" cy="369332"/>
          </a:xfrm>
          <a:prstGeom prst="rect">
            <a:avLst/>
          </a:prstGeom>
          <a:noFill/>
        </p:spPr>
        <p:txBody>
          <a:bodyPr wrap="square" rtlCol="0">
            <a:spAutoFit/>
          </a:bodyPr>
          <a:lstStyle/>
          <a:p>
            <a:pPr algn="ctr" eaLnBrk="1" fontAlgn="auto" hangingPunct="1">
              <a:spcBef>
                <a:spcPts val="0"/>
              </a:spcBef>
              <a:spcAft>
                <a:spcPts val="0"/>
              </a:spcAft>
            </a:pPr>
            <a:r>
              <a:rPr lang="it-IT" sz="1800" dirty="0" err="1">
                <a:solidFill>
                  <a:prstClr val="white"/>
                </a:solidFill>
                <a:latin typeface="Segoe Print" panose="02000600000000000000" pitchFamily="2" charset="0"/>
                <a:ea typeface="+mn-ea"/>
                <a:cs typeface="+mn-cs"/>
              </a:rPr>
              <a:t>G</a:t>
            </a:r>
            <a:r>
              <a:rPr lang="it-IT" sz="1800" baseline="-25000" dirty="0" err="1">
                <a:solidFill>
                  <a:prstClr val="white"/>
                </a:solidFill>
                <a:latin typeface="Segoe Print" panose="02000600000000000000" pitchFamily="2" charset="0"/>
                <a:ea typeface="+mn-ea"/>
                <a:cs typeface="+mn-cs"/>
              </a:rPr>
              <a:t>i</a:t>
            </a:r>
            <a:endParaRPr lang="it-IT" sz="1800" dirty="0">
              <a:solidFill>
                <a:prstClr val="white"/>
              </a:solidFill>
              <a:latin typeface="Segoe Print" panose="02000600000000000000" pitchFamily="2" charset="0"/>
              <a:ea typeface="+mn-ea"/>
              <a:cs typeface="+mn-cs"/>
            </a:endParaRPr>
          </a:p>
        </p:txBody>
      </p:sp>
      <p:cxnSp>
        <p:nvCxnSpPr>
          <p:cNvPr id="22" name="Straight Connector 21">
            <a:extLst>
              <a:ext uri="{FF2B5EF4-FFF2-40B4-BE49-F238E27FC236}">
                <a16:creationId xmlns:a16="http://schemas.microsoft.com/office/drawing/2014/main" id="{FE714C1D-9608-4F53-A53A-F435A4AEFC6B}"/>
              </a:ext>
            </a:extLst>
          </p:cNvPr>
          <p:cNvCxnSpPr>
            <a:cxnSpLocks/>
          </p:cNvCxnSpPr>
          <p:nvPr/>
        </p:nvCxnSpPr>
        <p:spPr>
          <a:xfrm>
            <a:off x="5395119" y="152399"/>
            <a:ext cx="1" cy="612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343">
            <a:extLst>
              <a:ext uri="{FF2B5EF4-FFF2-40B4-BE49-F238E27FC236}">
                <a16:creationId xmlns:a16="http://schemas.microsoft.com/office/drawing/2014/main" id="{0D173D97-D8A5-4CF2-A0CF-ACDF223C8EFA}"/>
              </a:ext>
            </a:extLst>
          </p:cNvPr>
          <p:cNvGrpSpPr>
            <a:grpSpLocks/>
          </p:cNvGrpSpPr>
          <p:nvPr/>
        </p:nvGrpSpPr>
        <p:grpSpPr bwMode="auto">
          <a:xfrm>
            <a:off x="5395080" y="5263397"/>
            <a:ext cx="2438556" cy="838200"/>
            <a:chOff x="164" y="1248"/>
            <a:chExt cx="652" cy="240"/>
          </a:xfrm>
        </p:grpSpPr>
        <p:sp>
          <p:nvSpPr>
            <p:cNvPr id="25" name="Line 21">
              <a:extLst>
                <a:ext uri="{FF2B5EF4-FFF2-40B4-BE49-F238E27FC236}">
                  <a16:creationId xmlns:a16="http://schemas.microsoft.com/office/drawing/2014/main" id="{C099CAB4-EC7E-4FE0-B698-20F62777D076}"/>
                </a:ext>
              </a:extLst>
            </p:cNvPr>
            <p:cNvSpPr>
              <a:spLocks noChangeShapeType="1"/>
            </p:cNvSpPr>
            <p:nvPr/>
          </p:nvSpPr>
          <p:spPr bwMode="auto">
            <a:xfrm flipH="1" flipV="1">
              <a:off x="164" y="1368"/>
              <a:ext cx="327"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dirty="0">
                <a:solidFill>
                  <a:prstClr val="black"/>
                </a:solidFill>
                <a:latin typeface="Calibri"/>
                <a:ea typeface="+mn-ea"/>
                <a:cs typeface="+mn-cs"/>
              </a:endParaRPr>
            </a:p>
          </p:txBody>
        </p:sp>
        <p:sp>
          <p:nvSpPr>
            <p:cNvPr id="26" name="Line 22">
              <a:extLst>
                <a:ext uri="{FF2B5EF4-FFF2-40B4-BE49-F238E27FC236}">
                  <a16:creationId xmlns:a16="http://schemas.microsoft.com/office/drawing/2014/main" id="{5193FC59-5D99-482A-90DE-0D31B5807DD4}"/>
                </a:ext>
              </a:extLst>
            </p:cNvPr>
            <p:cNvSpPr>
              <a:spLocks noChangeShapeType="1"/>
            </p:cNvSpPr>
            <p:nvPr/>
          </p:nvSpPr>
          <p:spPr bwMode="auto">
            <a:xfrm flipH="1">
              <a:off x="714" y="1370"/>
              <a:ext cx="10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27" name="Line 23">
              <a:extLst>
                <a:ext uri="{FF2B5EF4-FFF2-40B4-BE49-F238E27FC236}">
                  <a16:creationId xmlns:a16="http://schemas.microsoft.com/office/drawing/2014/main" id="{8FA5873E-E44D-415E-9680-1408A5D2ACF3}"/>
                </a:ext>
              </a:extLst>
            </p:cNvPr>
            <p:cNvSpPr>
              <a:spLocks noChangeShapeType="1"/>
            </p:cNvSpPr>
            <p:nvPr/>
          </p:nvSpPr>
          <p:spPr bwMode="auto">
            <a:xfrm>
              <a:off x="494" y="1248"/>
              <a:ext cx="0" cy="24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28" name="Line 24">
              <a:extLst>
                <a:ext uri="{FF2B5EF4-FFF2-40B4-BE49-F238E27FC236}">
                  <a16:creationId xmlns:a16="http://schemas.microsoft.com/office/drawing/2014/main" id="{B2A97583-8694-41E2-A845-4EBD5054AB31}"/>
                </a:ext>
              </a:extLst>
            </p:cNvPr>
            <p:cNvSpPr>
              <a:spLocks noChangeShapeType="1"/>
            </p:cNvSpPr>
            <p:nvPr/>
          </p:nvSpPr>
          <p:spPr bwMode="auto">
            <a:xfrm flipV="1">
              <a:off x="494" y="1368"/>
              <a:ext cx="220" cy="1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29" name="Line 25">
              <a:extLst>
                <a:ext uri="{FF2B5EF4-FFF2-40B4-BE49-F238E27FC236}">
                  <a16:creationId xmlns:a16="http://schemas.microsoft.com/office/drawing/2014/main" id="{6F751F76-BF8E-4FE9-BEF3-43E1CC21B6BD}"/>
                </a:ext>
              </a:extLst>
            </p:cNvPr>
            <p:cNvSpPr>
              <a:spLocks noChangeShapeType="1"/>
            </p:cNvSpPr>
            <p:nvPr/>
          </p:nvSpPr>
          <p:spPr bwMode="auto">
            <a:xfrm flipH="1" flipV="1">
              <a:off x="494" y="1248"/>
              <a:ext cx="220" cy="1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30" name="Group 479">
            <a:extLst>
              <a:ext uri="{FF2B5EF4-FFF2-40B4-BE49-F238E27FC236}">
                <a16:creationId xmlns:a16="http://schemas.microsoft.com/office/drawing/2014/main" id="{B44DF325-EEAE-4204-84CC-7F6ECDFF46E3}"/>
              </a:ext>
            </a:extLst>
          </p:cNvPr>
          <p:cNvGrpSpPr>
            <a:grpSpLocks/>
          </p:cNvGrpSpPr>
          <p:nvPr/>
        </p:nvGrpSpPr>
        <p:grpSpPr bwMode="auto">
          <a:xfrm>
            <a:off x="6309634" y="4745555"/>
            <a:ext cx="1371600" cy="365442"/>
            <a:chOff x="1392" y="1296"/>
            <a:chExt cx="432" cy="144"/>
          </a:xfrm>
        </p:grpSpPr>
        <p:sp>
          <p:nvSpPr>
            <p:cNvPr id="31" name="Line 480">
              <a:extLst>
                <a:ext uri="{FF2B5EF4-FFF2-40B4-BE49-F238E27FC236}">
                  <a16:creationId xmlns:a16="http://schemas.microsoft.com/office/drawing/2014/main" id="{B905DF9B-3DC3-4FCF-90B4-68D322E1867B}"/>
                </a:ext>
              </a:extLst>
            </p:cNvPr>
            <p:cNvSpPr>
              <a:spLocks noChangeShapeType="1"/>
            </p:cNvSpPr>
            <p:nvPr/>
          </p:nvSpPr>
          <p:spPr bwMode="auto">
            <a:xfrm>
              <a:off x="1584" y="1296"/>
              <a:ext cx="0" cy="1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32" name="Line 481">
              <a:extLst>
                <a:ext uri="{FF2B5EF4-FFF2-40B4-BE49-F238E27FC236}">
                  <a16:creationId xmlns:a16="http://schemas.microsoft.com/office/drawing/2014/main" id="{FCB970C2-BDE4-4915-A5D5-FF33B6FAC40F}"/>
                </a:ext>
              </a:extLst>
            </p:cNvPr>
            <p:cNvSpPr>
              <a:spLocks noChangeShapeType="1"/>
            </p:cNvSpPr>
            <p:nvPr/>
          </p:nvSpPr>
          <p:spPr bwMode="auto">
            <a:xfrm>
              <a:off x="1632" y="1296"/>
              <a:ext cx="0" cy="1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33" name="Line 482">
              <a:extLst>
                <a:ext uri="{FF2B5EF4-FFF2-40B4-BE49-F238E27FC236}">
                  <a16:creationId xmlns:a16="http://schemas.microsoft.com/office/drawing/2014/main" id="{4737D17A-D539-40F3-97A6-7341A727B374}"/>
                </a:ext>
              </a:extLst>
            </p:cNvPr>
            <p:cNvSpPr>
              <a:spLocks noChangeShapeType="1"/>
            </p:cNvSpPr>
            <p:nvPr/>
          </p:nvSpPr>
          <p:spPr bwMode="auto">
            <a:xfrm>
              <a:off x="1632" y="1370"/>
              <a:ext cx="1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34" name="Line 483">
              <a:extLst>
                <a:ext uri="{FF2B5EF4-FFF2-40B4-BE49-F238E27FC236}">
                  <a16:creationId xmlns:a16="http://schemas.microsoft.com/office/drawing/2014/main" id="{4A869CE3-05F4-4138-BEAC-479E6E3D7B97}"/>
                </a:ext>
              </a:extLst>
            </p:cNvPr>
            <p:cNvSpPr>
              <a:spLocks noChangeShapeType="1"/>
            </p:cNvSpPr>
            <p:nvPr/>
          </p:nvSpPr>
          <p:spPr bwMode="auto">
            <a:xfrm>
              <a:off x="1392" y="1370"/>
              <a:ext cx="1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cxnSp>
        <p:nvCxnSpPr>
          <p:cNvPr id="35" name="Straight Connector 34">
            <a:extLst>
              <a:ext uri="{FF2B5EF4-FFF2-40B4-BE49-F238E27FC236}">
                <a16:creationId xmlns:a16="http://schemas.microsoft.com/office/drawing/2014/main" id="{35536361-9903-41D4-AE13-2D24BDD91A16}"/>
              </a:ext>
            </a:extLst>
          </p:cNvPr>
          <p:cNvCxnSpPr/>
          <p:nvPr/>
        </p:nvCxnSpPr>
        <p:spPr>
          <a:xfrm>
            <a:off x="6309634" y="4933353"/>
            <a:ext cx="0" cy="749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4061D5-6605-41DC-98B4-C19ABF1CAC4B}"/>
              </a:ext>
            </a:extLst>
          </p:cNvPr>
          <p:cNvCxnSpPr/>
          <p:nvPr/>
        </p:nvCxnSpPr>
        <p:spPr>
          <a:xfrm>
            <a:off x="7681234" y="4940338"/>
            <a:ext cx="0" cy="749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78A2F8E-5561-4340-9B3E-E663CBE3B709}"/>
              </a:ext>
            </a:extLst>
          </p:cNvPr>
          <p:cNvSpPr txBox="1"/>
          <p:nvPr/>
        </p:nvSpPr>
        <p:spPr>
          <a:xfrm>
            <a:off x="7298173" y="5743261"/>
            <a:ext cx="1373547" cy="369332"/>
          </a:xfrm>
          <a:prstGeom prst="rect">
            <a:avLst/>
          </a:prstGeom>
          <a:noFill/>
        </p:spPr>
        <p:txBody>
          <a:bodyPr wrap="square" rtlCol="0">
            <a:spAutoFit/>
          </a:bodyPr>
          <a:lstStyle/>
          <a:p>
            <a:pP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V</a:t>
            </a:r>
            <a:r>
              <a:rPr lang="it-IT" sz="1800" baseline="-25000" dirty="0">
                <a:solidFill>
                  <a:prstClr val="white"/>
                </a:solidFill>
                <a:latin typeface="Segoe Print" panose="02000600000000000000" pitchFamily="2" charset="0"/>
                <a:ea typeface="+mn-ea"/>
                <a:cs typeface="+mn-cs"/>
              </a:rPr>
              <a:t>out,i-1</a:t>
            </a:r>
            <a:r>
              <a:rPr lang="it-IT" sz="1800" dirty="0">
                <a:solidFill>
                  <a:prstClr val="white"/>
                </a:solidFill>
                <a:latin typeface="Segoe Print" panose="02000600000000000000" pitchFamily="2" charset="0"/>
                <a:ea typeface="+mn-ea"/>
                <a:cs typeface="+mn-cs"/>
              </a:rPr>
              <a:t>(t)</a:t>
            </a:r>
          </a:p>
        </p:txBody>
      </p:sp>
      <p:sp>
        <p:nvSpPr>
          <p:cNvPr id="38" name="TextBox 37">
            <a:extLst>
              <a:ext uri="{FF2B5EF4-FFF2-40B4-BE49-F238E27FC236}">
                <a16:creationId xmlns:a16="http://schemas.microsoft.com/office/drawing/2014/main" id="{16D98D96-E532-44BE-ADDC-42E203CE5FE5}"/>
              </a:ext>
            </a:extLst>
          </p:cNvPr>
          <p:cNvSpPr txBox="1"/>
          <p:nvPr/>
        </p:nvSpPr>
        <p:spPr>
          <a:xfrm>
            <a:off x="6538119" y="5503665"/>
            <a:ext cx="768178" cy="338554"/>
          </a:xfrm>
          <a:prstGeom prst="rect">
            <a:avLst/>
          </a:prstGeom>
          <a:noFill/>
        </p:spPr>
        <p:txBody>
          <a:bodyPr wrap="square" rtlCol="0">
            <a:spAutoFit/>
          </a:bodyPr>
          <a:lstStyle/>
          <a:p>
            <a:pPr algn="ctr" eaLnBrk="1" fontAlgn="auto" hangingPunct="1">
              <a:spcBef>
                <a:spcPts val="0"/>
              </a:spcBef>
              <a:spcAft>
                <a:spcPts val="0"/>
              </a:spcAft>
            </a:pPr>
            <a:r>
              <a:rPr lang="it-IT" sz="1600" dirty="0">
                <a:solidFill>
                  <a:prstClr val="white"/>
                </a:solidFill>
                <a:latin typeface="Segoe Print" panose="02000600000000000000" pitchFamily="2" charset="0"/>
                <a:ea typeface="+mn-ea"/>
                <a:cs typeface="+mn-cs"/>
              </a:rPr>
              <a:t>G</a:t>
            </a:r>
            <a:r>
              <a:rPr lang="it-IT" sz="1600" baseline="-25000" dirty="0">
                <a:solidFill>
                  <a:prstClr val="white"/>
                </a:solidFill>
                <a:latin typeface="Segoe Print" panose="02000600000000000000" pitchFamily="2" charset="0"/>
                <a:ea typeface="+mn-ea"/>
                <a:cs typeface="+mn-cs"/>
              </a:rPr>
              <a:t>i-1</a:t>
            </a:r>
            <a:endParaRPr lang="it-IT" sz="1600" dirty="0">
              <a:solidFill>
                <a:prstClr val="white"/>
              </a:solidFill>
              <a:latin typeface="Segoe Print" panose="02000600000000000000" pitchFamily="2" charset="0"/>
              <a:ea typeface="+mn-ea"/>
              <a:cs typeface="+mn-cs"/>
            </a:endParaRPr>
          </a:p>
        </p:txBody>
      </p:sp>
      <p:grpSp>
        <p:nvGrpSpPr>
          <p:cNvPr id="40" name="Group 343">
            <a:extLst>
              <a:ext uri="{FF2B5EF4-FFF2-40B4-BE49-F238E27FC236}">
                <a16:creationId xmlns:a16="http://schemas.microsoft.com/office/drawing/2014/main" id="{BEAC1DD3-D301-4E5E-BBE4-D35E54A585F2}"/>
              </a:ext>
            </a:extLst>
          </p:cNvPr>
          <p:cNvGrpSpPr>
            <a:grpSpLocks/>
          </p:cNvGrpSpPr>
          <p:nvPr/>
        </p:nvGrpSpPr>
        <p:grpSpPr bwMode="auto">
          <a:xfrm>
            <a:off x="5395080" y="1063253"/>
            <a:ext cx="2438556" cy="838200"/>
            <a:chOff x="164" y="1248"/>
            <a:chExt cx="652" cy="240"/>
          </a:xfrm>
        </p:grpSpPr>
        <p:sp>
          <p:nvSpPr>
            <p:cNvPr id="41" name="Line 21">
              <a:extLst>
                <a:ext uri="{FF2B5EF4-FFF2-40B4-BE49-F238E27FC236}">
                  <a16:creationId xmlns:a16="http://schemas.microsoft.com/office/drawing/2014/main" id="{D4056F58-5981-4C69-BC61-1D6A806A293E}"/>
                </a:ext>
              </a:extLst>
            </p:cNvPr>
            <p:cNvSpPr>
              <a:spLocks noChangeShapeType="1"/>
            </p:cNvSpPr>
            <p:nvPr/>
          </p:nvSpPr>
          <p:spPr bwMode="auto">
            <a:xfrm flipH="1" flipV="1">
              <a:off x="164" y="1368"/>
              <a:ext cx="327"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dirty="0">
                <a:solidFill>
                  <a:prstClr val="black"/>
                </a:solidFill>
                <a:latin typeface="Calibri"/>
                <a:ea typeface="+mn-ea"/>
                <a:cs typeface="+mn-cs"/>
              </a:endParaRPr>
            </a:p>
          </p:txBody>
        </p:sp>
        <p:sp>
          <p:nvSpPr>
            <p:cNvPr id="42" name="Line 22">
              <a:extLst>
                <a:ext uri="{FF2B5EF4-FFF2-40B4-BE49-F238E27FC236}">
                  <a16:creationId xmlns:a16="http://schemas.microsoft.com/office/drawing/2014/main" id="{3891C100-4D33-4AE3-B0F3-47FDEC532AAD}"/>
                </a:ext>
              </a:extLst>
            </p:cNvPr>
            <p:cNvSpPr>
              <a:spLocks noChangeShapeType="1"/>
            </p:cNvSpPr>
            <p:nvPr/>
          </p:nvSpPr>
          <p:spPr bwMode="auto">
            <a:xfrm flipH="1">
              <a:off x="714" y="1370"/>
              <a:ext cx="10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43" name="Line 23">
              <a:extLst>
                <a:ext uri="{FF2B5EF4-FFF2-40B4-BE49-F238E27FC236}">
                  <a16:creationId xmlns:a16="http://schemas.microsoft.com/office/drawing/2014/main" id="{E3B8A1A9-495E-461A-A24C-45D754A7BA7B}"/>
                </a:ext>
              </a:extLst>
            </p:cNvPr>
            <p:cNvSpPr>
              <a:spLocks noChangeShapeType="1"/>
            </p:cNvSpPr>
            <p:nvPr/>
          </p:nvSpPr>
          <p:spPr bwMode="auto">
            <a:xfrm>
              <a:off x="494" y="1248"/>
              <a:ext cx="0" cy="24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44" name="Line 24">
              <a:extLst>
                <a:ext uri="{FF2B5EF4-FFF2-40B4-BE49-F238E27FC236}">
                  <a16:creationId xmlns:a16="http://schemas.microsoft.com/office/drawing/2014/main" id="{80F6EAB7-A635-4D23-8085-07064944C72D}"/>
                </a:ext>
              </a:extLst>
            </p:cNvPr>
            <p:cNvSpPr>
              <a:spLocks noChangeShapeType="1"/>
            </p:cNvSpPr>
            <p:nvPr/>
          </p:nvSpPr>
          <p:spPr bwMode="auto">
            <a:xfrm flipV="1">
              <a:off x="494" y="1368"/>
              <a:ext cx="220" cy="1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45" name="Line 25">
              <a:extLst>
                <a:ext uri="{FF2B5EF4-FFF2-40B4-BE49-F238E27FC236}">
                  <a16:creationId xmlns:a16="http://schemas.microsoft.com/office/drawing/2014/main" id="{6DEE01A1-76E4-462E-812D-09CA5EFE52CC}"/>
                </a:ext>
              </a:extLst>
            </p:cNvPr>
            <p:cNvSpPr>
              <a:spLocks noChangeShapeType="1"/>
            </p:cNvSpPr>
            <p:nvPr/>
          </p:nvSpPr>
          <p:spPr bwMode="auto">
            <a:xfrm flipH="1" flipV="1">
              <a:off x="494" y="1248"/>
              <a:ext cx="220" cy="1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46" name="Group 479">
            <a:extLst>
              <a:ext uri="{FF2B5EF4-FFF2-40B4-BE49-F238E27FC236}">
                <a16:creationId xmlns:a16="http://schemas.microsoft.com/office/drawing/2014/main" id="{D9EB4C12-7925-4C0E-B8D7-5A934E8B6F53}"/>
              </a:ext>
            </a:extLst>
          </p:cNvPr>
          <p:cNvGrpSpPr>
            <a:grpSpLocks/>
          </p:cNvGrpSpPr>
          <p:nvPr/>
        </p:nvGrpSpPr>
        <p:grpSpPr bwMode="auto">
          <a:xfrm>
            <a:off x="6309634" y="545411"/>
            <a:ext cx="1371600" cy="365442"/>
            <a:chOff x="1392" y="1296"/>
            <a:chExt cx="432" cy="144"/>
          </a:xfrm>
        </p:grpSpPr>
        <p:sp>
          <p:nvSpPr>
            <p:cNvPr id="47" name="Line 480">
              <a:extLst>
                <a:ext uri="{FF2B5EF4-FFF2-40B4-BE49-F238E27FC236}">
                  <a16:creationId xmlns:a16="http://schemas.microsoft.com/office/drawing/2014/main" id="{1272DB2F-7ECE-414F-82DB-A10869416CAC}"/>
                </a:ext>
              </a:extLst>
            </p:cNvPr>
            <p:cNvSpPr>
              <a:spLocks noChangeShapeType="1"/>
            </p:cNvSpPr>
            <p:nvPr/>
          </p:nvSpPr>
          <p:spPr bwMode="auto">
            <a:xfrm>
              <a:off x="1584" y="1296"/>
              <a:ext cx="0" cy="1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48" name="Line 481">
              <a:extLst>
                <a:ext uri="{FF2B5EF4-FFF2-40B4-BE49-F238E27FC236}">
                  <a16:creationId xmlns:a16="http://schemas.microsoft.com/office/drawing/2014/main" id="{F5E8535A-536C-4D49-A183-4A0E9BC4C86A}"/>
                </a:ext>
              </a:extLst>
            </p:cNvPr>
            <p:cNvSpPr>
              <a:spLocks noChangeShapeType="1"/>
            </p:cNvSpPr>
            <p:nvPr/>
          </p:nvSpPr>
          <p:spPr bwMode="auto">
            <a:xfrm>
              <a:off x="1632" y="1296"/>
              <a:ext cx="0" cy="1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49" name="Line 482">
              <a:extLst>
                <a:ext uri="{FF2B5EF4-FFF2-40B4-BE49-F238E27FC236}">
                  <a16:creationId xmlns:a16="http://schemas.microsoft.com/office/drawing/2014/main" id="{92B3F956-381E-4054-865D-EB80BAF4C900}"/>
                </a:ext>
              </a:extLst>
            </p:cNvPr>
            <p:cNvSpPr>
              <a:spLocks noChangeShapeType="1"/>
            </p:cNvSpPr>
            <p:nvPr/>
          </p:nvSpPr>
          <p:spPr bwMode="auto">
            <a:xfrm>
              <a:off x="1632" y="1370"/>
              <a:ext cx="1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50" name="Line 483">
              <a:extLst>
                <a:ext uri="{FF2B5EF4-FFF2-40B4-BE49-F238E27FC236}">
                  <a16:creationId xmlns:a16="http://schemas.microsoft.com/office/drawing/2014/main" id="{C6B8E15D-A4AA-48CB-93A2-47F6C096A863}"/>
                </a:ext>
              </a:extLst>
            </p:cNvPr>
            <p:cNvSpPr>
              <a:spLocks noChangeShapeType="1"/>
            </p:cNvSpPr>
            <p:nvPr/>
          </p:nvSpPr>
          <p:spPr bwMode="auto">
            <a:xfrm>
              <a:off x="1392" y="1370"/>
              <a:ext cx="19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cxnSp>
        <p:nvCxnSpPr>
          <p:cNvPr id="51" name="Straight Connector 50">
            <a:extLst>
              <a:ext uri="{FF2B5EF4-FFF2-40B4-BE49-F238E27FC236}">
                <a16:creationId xmlns:a16="http://schemas.microsoft.com/office/drawing/2014/main" id="{26A1E3F7-CAF0-4199-B78D-10D429C0673C}"/>
              </a:ext>
            </a:extLst>
          </p:cNvPr>
          <p:cNvCxnSpPr/>
          <p:nvPr/>
        </p:nvCxnSpPr>
        <p:spPr>
          <a:xfrm>
            <a:off x="6309634" y="733209"/>
            <a:ext cx="0" cy="749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14DFB75-4085-4847-8C9A-DB20EB9EF7A1}"/>
              </a:ext>
            </a:extLst>
          </p:cNvPr>
          <p:cNvCxnSpPr/>
          <p:nvPr/>
        </p:nvCxnSpPr>
        <p:spPr>
          <a:xfrm>
            <a:off x="7681234" y="740194"/>
            <a:ext cx="0" cy="7491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E61B744-BFD3-473E-868B-CC67600C7D37}"/>
              </a:ext>
            </a:extLst>
          </p:cNvPr>
          <p:cNvSpPr txBox="1"/>
          <p:nvPr/>
        </p:nvSpPr>
        <p:spPr>
          <a:xfrm>
            <a:off x="7298173" y="1543117"/>
            <a:ext cx="1175637" cy="369332"/>
          </a:xfrm>
          <a:prstGeom prst="rect">
            <a:avLst/>
          </a:prstGeom>
          <a:noFill/>
        </p:spPr>
        <p:txBody>
          <a:bodyPr wrap="square" rtlCol="0">
            <a:spAutoFit/>
          </a:bodyPr>
          <a:lstStyle/>
          <a:p>
            <a:pP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V</a:t>
            </a:r>
            <a:r>
              <a:rPr lang="it-IT" sz="1800" baseline="-25000" dirty="0">
                <a:solidFill>
                  <a:prstClr val="white"/>
                </a:solidFill>
                <a:latin typeface="Segoe Print" panose="02000600000000000000" pitchFamily="2" charset="0"/>
                <a:ea typeface="+mn-ea"/>
                <a:cs typeface="+mn-cs"/>
              </a:rPr>
              <a:t>out,i+1</a:t>
            </a:r>
            <a:r>
              <a:rPr lang="it-IT" sz="1800" dirty="0">
                <a:solidFill>
                  <a:prstClr val="white"/>
                </a:solidFill>
                <a:latin typeface="Segoe Print" panose="02000600000000000000" pitchFamily="2" charset="0"/>
                <a:ea typeface="+mn-ea"/>
                <a:cs typeface="+mn-cs"/>
              </a:rPr>
              <a:t>(t)</a:t>
            </a:r>
          </a:p>
        </p:txBody>
      </p:sp>
      <p:sp>
        <p:nvSpPr>
          <p:cNvPr id="54" name="TextBox 53">
            <a:extLst>
              <a:ext uri="{FF2B5EF4-FFF2-40B4-BE49-F238E27FC236}">
                <a16:creationId xmlns:a16="http://schemas.microsoft.com/office/drawing/2014/main" id="{15E322AF-3ABB-4746-9E3F-7645D97CF2DD}"/>
              </a:ext>
            </a:extLst>
          </p:cNvPr>
          <p:cNvSpPr txBox="1"/>
          <p:nvPr/>
        </p:nvSpPr>
        <p:spPr>
          <a:xfrm>
            <a:off x="6538119" y="1303521"/>
            <a:ext cx="768178" cy="369332"/>
          </a:xfrm>
          <a:prstGeom prst="rect">
            <a:avLst/>
          </a:prstGeom>
          <a:noFill/>
        </p:spPr>
        <p:txBody>
          <a:bodyPr wrap="square" rtlCol="0">
            <a:spAutoFit/>
          </a:bodyPr>
          <a:lstStyle/>
          <a:p>
            <a:pPr algn="ct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G</a:t>
            </a:r>
            <a:r>
              <a:rPr lang="it-IT" sz="1800" baseline="-25000" dirty="0">
                <a:solidFill>
                  <a:prstClr val="white"/>
                </a:solidFill>
                <a:latin typeface="Segoe Print" panose="02000600000000000000" pitchFamily="2" charset="0"/>
                <a:ea typeface="+mn-ea"/>
                <a:cs typeface="+mn-cs"/>
              </a:rPr>
              <a:t>i+1</a:t>
            </a:r>
            <a:endParaRPr lang="it-IT" sz="1800" dirty="0">
              <a:solidFill>
                <a:prstClr val="white"/>
              </a:solidFill>
              <a:latin typeface="Segoe Print" panose="02000600000000000000" pitchFamily="2" charset="0"/>
              <a:ea typeface="+mn-ea"/>
              <a:cs typeface="+mn-cs"/>
            </a:endParaRPr>
          </a:p>
        </p:txBody>
      </p:sp>
      <p:sp>
        <p:nvSpPr>
          <p:cNvPr id="72" name="Rectangle 71">
            <a:extLst>
              <a:ext uri="{FF2B5EF4-FFF2-40B4-BE49-F238E27FC236}">
                <a16:creationId xmlns:a16="http://schemas.microsoft.com/office/drawing/2014/main" id="{817870A4-1DB2-40D2-80F4-40E38F7C00E3}"/>
              </a:ext>
            </a:extLst>
          </p:cNvPr>
          <p:cNvSpPr/>
          <p:nvPr/>
        </p:nvSpPr>
        <p:spPr>
          <a:xfrm>
            <a:off x="5253939" y="1245756"/>
            <a:ext cx="141141" cy="468000"/>
          </a:xfrm>
          <a:prstGeom prst="rect">
            <a:avLst/>
          </a:prstGeom>
          <a:pattFill prst="wdUpDiag">
            <a:fgClr>
              <a:schemeClr val="bg1"/>
            </a:fgClr>
            <a:bgClr>
              <a:schemeClr val="tx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sp>
        <p:nvSpPr>
          <p:cNvPr id="73" name="Rectangle 72">
            <a:extLst>
              <a:ext uri="{FF2B5EF4-FFF2-40B4-BE49-F238E27FC236}">
                <a16:creationId xmlns:a16="http://schemas.microsoft.com/office/drawing/2014/main" id="{B5A37BD1-3F4A-4D59-B7E7-C36AAF8814CA}"/>
              </a:ext>
            </a:extLst>
          </p:cNvPr>
          <p:cNvSpPr/>
          <p:nvPr/>
        </p:nvSpPr>
        <p:spPr>
          <a:xfrm>
            <a:off x="5258132" y="3360011"/>
            <a:ext cx="141141" cy="468000"/>
          </a:xfrm>
          <a:prstGeom prst="rect">
            <a:avLst/>
          </a:prstGeom>
          <a:pattFill prst="wdUpDiag">
            <a:fgClr>
              <a:schemeClr val="bg1"/>
            </a:fgClr>
            <a:bgClr>
              <a:schemeClr val="tx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sp>
        <p:nvSpPr>
          <p:cNvPr id="74" name="Rectangle 73">
            <a:extLst>
              <a:ext uri="{FF2B5EF4-FFF2-40B4-BE49-F238E27FC236}">
                <a16:creationId xmlns:a16="http://schemas.microsoft.com/office/drawing/2014/main" id="{1614D501-56C3-419A-B390-CA93B7D65552}"/>
              </a:ext>
            </a:extLst>
          </p:cNvPr>
          <p:cNvSpPr/>
          <p:nvPr/>
        </p:nvSpPr>
        <p:spPr>
          <a:xfrm>
            <a:off x="5253122" y="5457355"/>
            <a:ext cx="141141" cy="468000"/>
          </a:xfrm>
          <a:prstGeom prst="rect">
            <a:avLst/>
          </a:prstGeom>
          <a:pattFill prst="wdUpDiag">
            <a:fgClr>
              <a:schemeClr val="bg1"/>
            </a:fgClr>
            <a:bgClr>
              <a:schemeClr val="tx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98" name="Straight Connector 97">
            <a:extLst>
              <a:ext uri="{FF2B5EF4-FFF2-40B4-BE49-F238E27FC236}">
                <a16:creationId xmlns:a16="http://schemas.microsoft.com/office/drawing/2014/main" id="{5588898E-72C9-4085-9054-EAA1B010A4CC}"/>
              </a:ext>
            </a:extLst>
          </p:cNvPr>
          <p:cNvCxnSpPr>
            <a:cxnSpLocks/>
          </p:cNvCxnSpPr>
          <p:nvPr/>
        </p:nvCxnSpPr>
        <p:spPr>
          <a:xfrm>
            <a:off x="2880520" y="152399"/>
            <a:ext cx="1" cy="612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9" name="Group 479">
            <a:extLst>
              <a:ext uri="{FF2B5EF4-FFF2-40B4-BE49-F238E27FC236}">
                <a16:creationId xmlns:a16="http://schemas.microsoft.com/office/drawing/2014/main" id="{35C9EE7F-3806-4721-95AC-73FBA3B5DCA8}"/>
              </a:ext>
            </a:extLst>
          </p:cNvPr>
          <p:cNvGrpSpPr>
            <a:grpSpLocks/>
          </p:cNvGrpSpPr>
          <p:nvPr/>
        </p:nvGrpSpPr>
        <p:grpSpPr bwMode="auto">
          <a:xfrm rot="5400000">
            <a:off x="4071453" y="2347305"/>
            <a:ext cx="1371600" cy="266700"/>
            <a:chOff x="1392" y="1296"/>
            <a:chExt cx="432" cy="144"/>
          </a:xfrm>
        </p:grpSpPr>
        <p:sp>
          <p:nvSpPr>
            <p:cNvPr id="100" name="Line 480">
              <a:extLst>
                <a:ext uri="{FF2B5EF4-FFF2-40B4-BE49-F238E27FC236}">
                  <a16:creationId xmlns:a16="http://schemas.microsoft.com/office/drawing/2014/main" id="{31D40CE0-97DE-4140-9B1F-F473A329E497}"/>
                </a:ext>
              </a:extLst>
            </p:cNvPr>
            <p:cNvSpPr>
              <a:spLocks noChangeShapeType="1"/>
            </p:cNvSpPr>
            <p:nvPr/>
          </p:nvSpPr>
          <p:spPr bwMode="auto">
            <a:xfrm>
              <a:off x="1584"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01" name="Line 481">
              <a:extLst>
                <a:ext uri="{FF2B5EF4-FFF2-40B4-BE49-F238E27FC236}">
                  <a16:creationId xmlns:a16="http://schemas.microsoft.com/office/drawing/2014/main" id="{19D36A0B-7669-474B-ACCD-92D408237EB9}"/>
                </a:ext>
              </a:extLst>
            </p:cNvPr>
            <p:cNvSpPr>
              <a:spLocks noChangeShapeType="1"/>
            </p:cNvSpPr>
            <p:nvPr/>
          </p:nvSpPr>
          <p:spPr bwMode="auto">
            <a:xfrm>
              <a:off x="1632"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02" name="Line 482">
              <a:extLst>
                <a:ext uri="{FF2B5EF4-FFF2-40B4-BE49-F238E27FC236}">
                  <a16:creationId xmlns:a16="http://schemas.microsoft.com/office/drawing/2014/main" id="{254A2482-89D3-4FDB-832A-A827B5D9F8BB}"/>
                </a:ext>
              </a:extLst>
            </p:cNvPr>
            <p:cNvSpPr>
              <a:spLocks noChangeShapeType="1"/>
            </p:cNvSpPr>
            <p:nvPr/>
          </p:nvSpPr>
          <p:spPr bwMode="auto">
            <a:xfrm>
              <a:off x="163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03" name="Line 483">
              <a:extLst>
                <a:ext uri="{FF2B5EF4-FFF2-40B4-BE49-F238E27FC236}">
                  <a16:creationId xmlns:a16="http://schemas.microsoft.com/office/drawing/2014/main" id="{F46476A6-DA59-4025-9B2E-09CA761CB081}"/>
                </a:ext>
              </a:extLst>
            </p:cNvPr>
            <p:cNvSpPr>
              <a:spLocks noChangeShapeType="1"/>
            </p:cNvSpPr>
            <p:nvPr/>
          </p:nvSpPr>
          <p:spPr bwMode="auto">
            <a:xfrm>
              <a:off x="139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109" name="Group 521">
            <a:extLst>
              <a:ext uri="{FF2B5EF4-FFF2-40B4-BE49-F238E27FC236}">
                <a16:creationId xmlns:a16="http://schemas.microsoft.com/office/drawing/2014/main" id="{59538F6F-3A72-400B-B6F8-448253D19C8A}"/>
              </a:ext>
            </a:extLst>
          </p:cNvPr>
          <p:cNvGrpSpPr>
            <a:grpSpLocks/>
          </p:cNvGrpSpPr>
          <p:nvPr/>
        </p:nvGrpSpPr>
        <p:grpSpPr bwMode="auto">
          <a:xfrm>
            <a:off x="2196551" y="3926591"/>
            <a:ext cx="304800" cy="676275"/>
            <a:chOff x="3696" y="480"/>
            <a:chExt cx="192" cy="426"/>
          </a:xfrm>
          <a:noFill/>
        </p:grpSpPr>
        <p:sp>
          <p:nvSpPr>
            <p:cNvPr id="110" name="Oval 511">
              <a:extLst>
                <a:ext uri="{FF2B5EF4-FFF2-40B4-BE49-F238E27FC236}">
                  <a16:creationId xmlns:a16="http://schemas.microsoft.com/office/drawing/2014/main" id="{53D2557E-B1DD-4143-87BB-A9FC44D9D7EE}"/>
                </a:ext>
              </a:extLst>
            </p:cNvPr>
            <p:cNvSpPr>
              <a:spLocks noChangeAspect="1" noChangeArrowheads="1"/>
            </p:cNvSpPr>
            <p:nvPr/>
          </p:nvSpPr>
          <p:spPr bwMode="auto">
            <a:xfrm>
              <a:off x="3696" y="592"/>
              <a:ext cx="192" cy="192"/>
            </a:xfrm>
            <a:prstGeom prst="ellips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None/>
              </a:pPr>
              <a:endParaRPr lang="de-CH" altLang="de-DE" sz="2400">
                <a:solidFill>
                  <a:prstClr val="black"/>
                </a:solidFill>
                <a:ea typeface="+mn-ea"/>
                <a:cs typeface="+mn-cs"/>
              </a:endParaRPr>
            </a:p>
          </p:txBody>
        </p:sp>
        <p:sp>
          <p:nvSpPr>
            <p:cNvPr id="111" name="Line 512">
              <a:extLst>
                <a:ext uri="{FF2B5EF4-FFF2-40B4-BE49-F238E27FC236}">
                  <a16:creationId xmlns:a16="http://schemas.microsoft.com/office/drawing/2014/main" id="{5EAC8956-7AD7-4237-9820-2F40D95EB307}"/>
                </a:ext>
              </a:extLst>
            </p:cNvPr>
            <p:cNvSpPr>
              <a:spLocks noChangeShapeType="1"/>
            </p:cNvSpPr>
            <p:nvPr/>
          </p:nvSpPr>
          <p:spPr bwMode="auto">
            <a:xfrm rot="16200000" flipH="1">
              <a:off x="3739" y="535"/>
              <a:ext cx="109" cy="0"/>
            </a:xfrm>
            <a:prstGeom prst="lin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12" name="Line 513">
              <a:extLst>
                <a:ext uri="{FF2B5EF4-FFF2-40B4-BE49-F238E27FC236}">
                  <a16:creationId xmlns:a16="http://schemas.microsoft.com/office/drawing/2014/main" id="{3DFFF9D3-FEF0-40CC-A174-13F81097B863}"/>
                </a:ext>
              </a:extLst>
            </p:cNvPr>
            <p:cNvSpPr>
              <a:spLocks noChangeShapeType="1"/>
            </p:cNvSpPr>
            <p:nvPr/>
          </p:nvSpPr>
          <p:spPr bwMode="auto">
            <a:xfrm rot="16200000" flipH="1">
              <a:off x="3733" y="846"/>
              <a:ext cx="121" cy="0"/>
            </a:xfrm>
            <a:prstGeom prst="lin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13" name="Line 518">
              <a:extLst>
                <a:ext uri="{FF2B5EF4-FFF2-40B4-BE49-F238E27FC236}">
                  <a16:creationId xmlns:a16="http://schemas.microsoft.com/office/drawing/2014/main" id="{6911D5C5-47D2-4E50-A0C1-F73FABDA7872}"/>
                </a:ext>
              </a:extLst>
            </p:cNvPr>
            <p:cNvSpPr>
              <a:spLocks noChangeShapeType="1"/>
            </p:cNvSpPr>
            <p:nvPr/>
          </p:nvSpPr>
          <p:spPr bwMode="auto">
            <a:xfrm>
              <a:off x="3771" y="636"/>
              <a:ext cx="48" cy="0"/>
            </a:xfrm>
            <a:prstGeom prst="lin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14" name="Line 519">
              <a:extLst>
                <a:ext uri="{FF2B5EF4-FFF2-40B4-BE49-F238E27FC236}">
                  <a16:creationId xmlns:a16="http://schemas.microsoft.com/office/drawing/2014/main" id="{46400456-10CF-462A-8018-5CB95471BD7A}"/>
                </a:ext>
              </a:extLst>
            </p:cNvPr>
            <p:cNvSpPr>
              <a:spLocks noChangeShapeType="1"/>
            </p:cNvSpPr>
            <p:nvPr/>
          </p:nvSpPr>
          <p:spPr bwMode="auto">
            <a:xfrm rot="-5400000">
              <a:off x="3771" y="636"/>
              <a:ext cx="48" cy="0"/>
            </a:xfrm>
            <a:prstGeom prst="lin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15" name="Line 520">
              <a:extLst>
                <a:ext uri="{FF2B5EF4-FFF2-40B4-BE49-F238E27FC236}">
                  <a16:creationId xmlns:a16="http://schemas.microsoft.com/office/drawing/2014/main" id="{4E732107-5D10-4A78-9615-7721F4F17226}"/>
                </a:ext>
              </a:extLst>
            </p:cNvPr>
            <p:cNvSpPr>
              <a:spLocks noChangeShapeType="1"/>
            </p:cNvSpPr>
            <p:nvPr/>
          </p:nvSpPr>
          <p:spPr bwMode="auto">
            <a:xfrm>
              <a:off x="3771" y="744"/>
              <a:ext cx="48" cy="0"/>
            </a:xfrm>
            <a:prstGeom prst="line">
              <a:avLst/>
            </a:prstGeom>
            <a:grp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116" name="Group 484">
            <a:extLst>
              <a:ext uri="{FF2B5EF4-FFF2-40B4-BE49-F238E27FC236}">
                <a16:creationId xmlns:a16="http://schemas.microsoft.com/office/drawing/2014/main" id="{DD8E0CE4-AA23-456E-A5F4-713B73D4D53C}"/>
              </a:ext>
            </a:extLst>
          </p:cNvPr>
          <p:cNvGrpSpPr>
            <a:grpSpLocks/>
          </p:cNvGrpSpPr>
          <p:nvPr/>
        </p:nvGrpSpPr>
        <p:grpSpPr bwMode="auto">
          <a:xfrm>
            <a:off x="2125622" y="4602866"/>
            <a:ext cx="442996" cy="76200"/>
            <a:chOff x="2976" y="576"/>
            <a:chExt cx="240" cy="48"/>
          </a:xfrm>
        </p:grpSpPr>
        <p:sp>
          <p:nvSpPr>
            <p:cNvPr id="117" name="Line 485">
              <a:extLst>
                <a:ext uri="{FF2B5EF4-FFF2-40B4-BE49-F238E27FC236}">
                  <a16:creationId xmlns:a16="http://schemas.microsoft.com/office/drawing/2014/main" id="{40858E40-B157-4423-A904-7922D994DAC9}"/>
                </a:ext>
              </a:extLst>
            </p:cNvPr>
            <p:cNvSpPr>
              <a:spLocks noChangeShapeType="1"/>
            </p:cNvSpPr>
            <p:nvPr/>
          </p:nvSpPr>
          <p:spPr bwMode="auto">
            <a:xfrm>
              <a:off x="2976" y="576"/>
              <a:ext cx="240" cy="0"/>
            </a:xfrm>
            <a:prstGeom prst="line">
              <a:avLst/>
            </a:prstGeom>
            <a:noFill/>
            <a:ln w="28575">
              <a:solidFill>
                <a:schemeClr val="bg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18" name="Line 486">
              <a:extLst>
                <a:ext uri="{FF2B5EF4-FFF2-40B4-BE49-F238E27FC236}">
                  <a16:creationId xmlns:a16="http://schemas.microsoft.com/office/drawing/2014/main" id="{40C1EA52-120B-4DA2-8BE5-DC85B1EE5A18}"/>
                </a:ext>
              </a:extLst>
            </p:cNvPr>
            <p:cNvSpPr>
              <a:spLocks noChangeShapeType="1"/>
            </p:cNvSpPr>
            <p:nvPr/>
          </p:nvSpPr>
          <p:spPr bwMode="auto">
            <a:xfrm flipH="1">
              <a:off x="2976" y="576"/>
              <a:ext cx="48" cy="48"/>
            </a:xfrm>
            <a:prstGeom prst="line">
              <a:avLst/>
            </a:prstGeom>
            <a:noFill/>
            <a:ln w="28575">
              <a:solidFill>
                <a:schemeClr val="bg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19" name="Line 487">
              <a:extLst>
                <a:ext uri="{FF2B5EF4-FFF2-40B4-BE49-F238E27FC236}">
                  <a16:creationId xmlns:a16="http://schemas.microsoft.com/office/drawing/2014/main" id="{DD209480-C6A4-446C-8ABA-0E7F308AE4DE}"/>
                </a:ext>
              </a:extLst>
            </p:cNvPr>
            <p:cNvSpPr>
              <a:spLocks noChangeShapeType="1"/>
            </p:cNvSpPr>
            <p:nvPr/>
          </p:nvSpPr>
          <p:spPr bwMode="auto">
            <a:xfrm flipH="1">
              <a:off x="3024" y="576"/>
              <a:ext cx="48" cy="48"/>
            </a:xfrm>
            <a:prstGeom prst="line">
              <a:avLst/>
            </a:prstGeom>
            <a:noFill/>
            <a:ln w="28575">
              <a:solidFill>
                <a:schemeClr val="bg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20" name="Line 488">
              <a:extLst>
                <a:ext uri="{FF2B5EF4-FFF2-40B4-BE49-F238E27FC236}">
                  <a16:creationId xmlns:a16="http://schemas.microsoft.com/office/drawing/2014/main" id="{53E9F223-64DC-46D3-8D21-4E3231660691}"/>
                </a:ext>
              </a:extLst>
            </p:cNvPr>
            <p:cNvSpPr>
              <a:spLocks noChangeShapeType="1"/>
            </p:cNvSpPr>
            <p:nvPr/>
          </p:nvSpPr>
          <p:spPr bwMode="auto">
            <a:xfrm flipH="1">
              <a:off x="3072" y="576"/>
              <a:ext cx="48" cy="48"/>
            </a:xfrm>
            <a:prstGeom prst="line">
              <a:avLst/>
            </a:prstGeom>
            <a:noFill/>
            <a:ln w="28575">
              <a:solidFill>
                <a:schemeClr val="bg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21" name="Line 489">
              <a:extLst>
                <a:ext uri="{FF2B5EF4-FFF2-40B4-BE49-F238E27FC236}">
                  <a16:creationId xmlns:a16="http://schemas.microsoft.com/office/drawing/2014/main" id="{BC98C41D-2993-4E5C-A21E-D4D10C5C1A9E}"/>
                </a:ext>
              </a:extLst>
            </p:cNvPr>
            <p:cNvSpPr>
              <a:spLocks noChangeShapeType="1"/>
            </p:cNvSpPr>
            <p:nvPr/>
          </p:nvSpPr>
          <p:spPr bwMode="auto">
            <a:xfrm flipH="1">
              <a:off x="3120" y="576"/>
              <a:ext cx="48" cy="48"/>
            </a:xfrm>
            <a:prstGeom prst="line">
              <a:avLst/>
            </a:prstGeom>
            <a:noFill/>
            <a:ln w="28575">
              <a:solidFill>
                <a:schemeClr val="bg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cxnSp>
        <p:nvCxnSpPr>
          <p:cNvPr id="122" name="Straight Connector 121">
            <a:extLst>
              <a:ext uri="{FF2B5EF4-FFF2-40B4-BE49-F238E27FC236}">
                <a16:creationId xmlns:a16="http://schemas.microsoft.com/office/drawing/2014/main" id="{4D0E232F-EBCE-44C6-8A2F-7DA221DF4577}"/>
              </a:ext>
            </a:extLst>
          </p:cNvPr>
          <p:cNvCxnSpPr>
            <a:cxnSpLocks/>
          </p:cNvCxnSpPr>
          <p:nvPr/>
        </p:nvCxnSpPr>
        <p:spPr>
          <a:xfrm flipH="1">
            <a:off x="2347119" y="3927384"/>
            <a:ext cx="54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C8710E04-ADCE-4531-8A0C-42F620311466}"/>
              </a:ext>
            </a:extLst>
          </p:cNvPr>
          <p:cNvSpPr txBox="1"/>
          <p:nvPr/>
        </p:nvSpPr>
        <p:spPr>
          <a:xfrm>
            <a:off x="1628466" y="4086969"/>
            <a:ext cx="543829" cy="369332"/>
          </a:xfrm>
          <a:prstGeom prst="rect">
            <a:avLst/>
          </a:prstGeom>
          <a:noFill/>
        </p:spPr>
        <p:txBody>
          <a:bodyPr wrap="square" rtlCol="0">
            <a:spAutoFit/>
          </a:bodyPr>
          <a:lstStyle/>
          <a:p>
            <a:pP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HV</a:t>
            </a:r>
          </a:p>
        </p:txBody>
      </p:sp>
      <p:sp>
        <p:nvSpPr>
          <p:cNvPr id="126" name="TextBox 125">
            <a:extLst>
              <a:ext uri="{FF2B5EF4-FFF2-40B4-BE49-F238E27FC236}">
                <a16:creationId xmlns:a16="http://schemas.microsoft.com/office/drawing/2014/main" id="{CF9C8308-CA2C-420E-BEAE-FB18A36CC49F}"/>
              </a:ext>
            </a:extLst>
          </p:cNvPr>
          <p:cNvSpPr txBox="1"/>
          <p:nvPr/>
        </p:nvSpPr>
        <p:spPr>
          <a:xfrm>
            <a:off x="2880520" y="118941"/>
            <a:ext cx="2514560" cy="369332"/>
          </a:xfrm>
          <a:prstGeom prst="rect">
            <a:avLst/>
          </a:prstGeom>
          <a:noFill/>
        </p:spPr>
        <p:txBody>
          <a:bodyPr wrap="square" rtlCol="0">
            <a:spAutoFit/>
          </a:bodyPr>
          <a:lstStyle/>
          <a:p>
            <a:pPr algn="ct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Sensor</a:t>
            </a:r>
          </a:p>
        </p:txBody>
      </p:sp>
      <p:grpSp>
        <p:nvGrpSpPr>
          <p:cNvPr id="127" name="Group 479">
            <a:extLst>
              <a:ext uri="{FF2B5EF4-FFF2-40B4-BE49-F238E27FC236}">
                <a16:creationId xmlns:a16="http://schemas.microsoft.com/office/drawing/2014/main" id="{0FA9E900-E1A8-4B8A-A5CF-16BB1BD18C2F}"/>
              </a:ext>
            </a:extLst>
          </p:cNvPr>
          <p:cNvGrpSpPr>
            <a:grpSpLocks/>
          </p:cNvGrpSpPr>
          <p:nvPr/>
        </p:nvGrpSpPr>
        <p:grpSpPr bwMode="auto">
          <a:xfrm>
            <a:off x="2876366" y="3457586"/>
            <a:ext cx="2376180" cy="274655"/>
            <a:chOff x="1392" y="1296"/>
            <a:chExt cx="432" cy="144"/>
          </a:xfrm>
        </p:grpSpPr>
        <p:sp>
          <p:nvSpPr>
            <p:cNvPr id="128" name="Line 480">
              <a:extLst>
                <a:ext uri="{FF2B5EF4-FFF2-40B4-BE49-F238E27FC236}">
                  <a16:creationId xmlns:a16="http://schemas.microsoft.com/office/drawing/2014/main" id="{2A336CF4-71C1-45D3-AA4D-0DA061D9F40C}"/>
                </a:ext>
              </a:extLst>
            </p:cNvPr>
            <p:cNvSpPr>
              <a:spLocks noChangeShapeType="1"/>
            </p:cNvSpPr>
            <p:nvPr/>
          </p:nvSpPr>
          <p:spPr bwMode="auto">
            <a:xfrm>
              <a:off x="1584"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29" name="Line 481">
              <a:extLst>
                <a:ext uri="{FF2B5EF4-FFF2-40B4-BE49-F238E27FC236}">
                  <a16:creationId xmlns:a16="http://schemas.microsoft.com/office/drawing/2014/main" id="{029196BD-FE72-4344-9309-F36B3858E92C}"/>
                </a:ext>
              </a:extLst>
            </p:cNvPr>
            <p:cNvSpPr>
              <a:spLocks noChangeShapeType="1"/>
            </p:cNvSpPr>
            <p:nvPr/>
          </p:nvSpPr>
          <p:spPr bwMode="auto">
            <a:xfrm>
              <a:off x="1632"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0" name="Line 482">
              <a:extLst>
                <a:ext uri="{FF2B5EF4-FFF2-40B4-BE49-F238E27FC236}">
                  <a16:creationId xmlns:a16="http://schemas.microsoft.com/office/drawing/2014/main" id="{6701942F-B21F-4298-B269-6B9D3E8830A5}"/>
                </a:ext>
              </a:extLst>
            </p:cNvPr>
            <p:cNvSpPr>
              <a:spLocks noChangeShapeType="1"/>
            </p:cNvSpPr>
            <p:nvPr/>
          </p:nvSpPr>
          <p:spPr bwMode="auto">
            <a:xfrm>
              <a:off x="163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1" name="Line 483">
              <a:extLst>
                <a:ext uri="{FF2B5EF4-FFF2-40B4-BE49-F238E27FC236}">
                  <a16:creationId xmlns:a16="http://schemas.microsoft.com/office/drawing/2014/main" id="{0711B50B-C95E-44CE-9771-CD50CFEBB7D4}"/>
                </a:ext>
              </a:extLst>
            </p:cNvPr>
            <p:cNvSpPr>
              <a:spLocks noChangeShapeType="1"/>
            </p:cNvSpPr>
            <p:nvPr/>
          </p:nvSpPr>
          <p:spPr bwMode="auto">
            <a:xfrm>
              <a:off x="139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132" name="Group 479">
            <a:extLst>
              <a:ext uri="{FF2B5EF4-FFF2-40B4-BE49-F238E27FC236}">
                <a16:creationId xmlns:a16="http://schemas.microsoft.com/office/drawing/2014/main" id="{415A0B45-3892-4611-930F-B10BE684DE78}"/>
              </a:ext>
            </a:extLst>
          </p:cNvPr>
          <p:cNvGrpSpPr>
            <a:grpSpLocks/>
          </p:cNvGrpSpPr>
          <p:nvPr/>
        </p:nvGrpSpPr>
        <p:grpSpPr bwMode="auto">
          <a:xfrm>
            <a:off x="2899668" y="5539860"/>
            <a:ext cx="2376180" cy="274655"/>
            <a:chOff x="1392" y="1296"/>
            <a:chExt cx="432" cy="144"/>
          </a:xfrm>
        </p:grpSpPr>
        <p:sp>
          <p:nvSpPr>
            <p:cNvPr id="133" name="Line 480">
              <a:extLst>
                <a:ext uri="{FF2B5EF4-FFF2-40B4-BE49-F238E27FC236}">
                  <a16:creationId xmlns:a16="http://schemas.microsoft.com/office/drawing/2014/main" id="{782A3A57-EB5F-499B-899F-E59E1277D7F5}"/>
                </a:ext>
              </a:extLst>
            </p:cNvPr>
            <p:cNvSpPr>
              <a:spLocks noChangeShapeType="1"/>
            </p:cNvSpPr>
            <p:nvPr/>
          </p:nvSpPr>
          <p:spPr bwMode="auto">
            <a:xfrm>
              <a:off x="1584"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4" name="Line 481">
              <a:extLst>
                <a:ext uri="{FF2B5EF4-FFF2-40B4-BE49-F238E27FC236}">
                  <a16:creationId xmlns:a16="http://schemas.microsoft.com/office/drawing/2014/main" id="{9A834638-AD9E-43BB-AB34-8DBAED5D4912}"/>
                </a:ext>
              </a:extLst>
            </p:cNvPr>
            <p:cNvSpPr>
              <a:spLocks noChangeShapeType="1"/>
            </p:cNvSpPr>
            <p:nvPr/>
          </p:nvSpPr>
          <p:spPr bwMode="auto">
            <a:xfrm>
              <a:off x="1632"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5" name="Line 482">
              <a:extLst>
                <a:ext uri="{FF2B5EF4-FFF2-40B4-BE49-F238E27FC236}">
                  <a16:creationId xmlns:a16="http://schemas.microsoft.com/office/drawing/2014/main" id="{2BCDB8AB-32F0-402B-BDC3-A6899784E38F}"/>
                </a:ext>
              </a:extLst>
            </p:cNvPr>
            <p:cNvSpPr>
              <a:spLocks noChangeShapeType="1"/>
            </p:cNvSpPr>
            <p:nvPr/>
          </p:nvSpPr>
          <p:spPr bwMode="auto">
            <a:xfrm>
              <a:off x="163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6" name="Line 483">
              <a:extLst>
                <a:ext uri="{FF2B5EF4-FFF2-40B4-BE49-F238E27FC236}">
                  <a16:creationId xmlns:a16="http://schemas.microsoft.com/office/drawing/2014/main" id="{165E4E6C-BEEF-48B4-954F-0E242E1A55BC}"/>
                </a:ext>
              </a:extLst>
            </p:cNvPr>
            <p:cNvSpPr>
              <a:spLocks noChangeShapeType="1"/>
            </p:cNvSpPr>
            <p:nvPr/>
          </p:nvSpPr>
          <p:spPr bwMode="auto">
            <a:xfrm>
              <a:off x="139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grpSp>
        <p:nvGrpSpPr>
          <p:cNvPr id="137" name="Group 479">
            <a:extLst>
              <a:ext uri="{FF2B5EF4-FFF2-40B4-BE49-F238E27FC236}">
                <a16:creationId xmlns:a16="http://schemas.microsoft.com/office/drawing/2014/main" id="{CE17FFBB-8F26-44E2-9752-40DAF2CB5025}"/>
              </a:ext>
            </a:extLst>
          </p:cNvPr>
          <p:cNvGrpSpPr>
            <a:grpSpLocks/>
          </p:cNvGrpSpPr>
          <p:nvPr/>
        </p:nvGrpSpPr>
        <p:grpSpPr bwMode="auto">
          <a:xfrm>
            <a:off x="2899668" y="1343828"/>
            <a:ext cx="2376180" cy="274655"/>
            <a:chOff x="1392" y="1296"/>
            <a:chExt cx="432" cy="144"/>
          </a:xfrm>
        </p:grpSpPr>
        <p:sp>
          <p:nvSpPr>
            <p:cNvPr id="138" name="Line 480">
              <a:extLst>
                <a:ext uri="{FF2B5EF4-FFF2-40B4-BE49-F238E27FC236}">
                  <a16:creationId xmlns:a16="http://schemas.microsoft.com/office/drawing/2014/main" id="{76ACF685-90C5-46D2-8DBA-E69278F9259E}"/>
                </a:ext>
              </a:extLst>
            </p:cNvPr>
            <p:cNvSpPr>
              <a:spLocks noChangeShapeType="1"/>
            </p:cNvSpPr>
            <p:nvPr/>
          </p:nvSpPr>
          <p:spPr bwMode="auto">
            <a:xfrm>
              <a:off x="1584"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39" name="Line 481">
              <a:extLst>
                <a:ext uri="{FF2B5EF4-FFF2-40B4-BE49-F238E27FC236}">
                  <a16:creationId xmlns:a16="http://schemas.microsoft.com/office/drawing/2014/main" id="{A240C5DF-8019-456E-B38D-C32F3FC00882}"/>
                </a:ext>
              </a:extLst>
            </p:cNvPr>
            <p:cNvSpPr>
              <a:spLocks noChangeShapeType="1"/>
            </p:cNvSpPr>
            <p:nvPr/>
          </p:nvSpPr>
          <p:spPr bwMode="auto">
            <a:xfrm>
              <a:off x="1632"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40" name="Line 482">
              <a:extLst>
                <a:ext uri="{FF2B5EF4-FFF2-40B4-BE49-F238E27FC236}">
                  <a16:creationId xmlns:a16="http://schemas.microsoft.com/office/drawing/2014/main" id="{00524130-2CEC-48B3-8CE4-32BEABD50A17}"/>
                </a:ext>
              </a:extLst>
            </p:cNvPr>
            <p:cNvSpPr>
              <a:spLocks noChangeShapeType="1"/>
            </p:cNvSpPr>
            <p:nvPr/>
          </p:nvSpPr>
          <p:spPr bwMode="auto">
            <a:xfrm>
              <a:off x="163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41" name="Line 483">
              <a:extLst>
                <a:ext uri="{FF2B5EF4-FFF2-40B4-BE49-F238E27FC236}">
                  <a16:creationId xmlns:a16="http://schemas.microsoft.com/office/drawing/2014/main" id="{B38FF65A-526C-40AE-B263-1E9FD1297F56}"/>
                </a:ext>
              </a:extLst>
            </p:cNvPr>
            <p:cNvSpPr>
              <a:spLocks noChangeShapeType="1"/>
            </p:cNvSpPr>
            <p:nvPr/>
          </p:nvSpPr>
          <p:spPr bwMode="auto">
            <a:xfrm>
              <a:off x="139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sp>
        <p:nvSpPr>
          <p:cNvPr id="142" name="Freeform: Shape 141">
            <a:extLst>
              <a:ext uri="{FF2B5EF4-FFF2-40B4-BE49-F238E27FC236}">
                <a16:creationId xmlns:a16="http://schemas.microsoft.com/office/drawing/2014/main" id="{1C8CA646-92C5-4178-A330-567941538232}"/>
              </a:ext>
            </a:extLst>
          </p:cNvPr>
          <p:cNvSpPr/>
          <p:nvPr/>
        </p:nvSpPr>
        <p:spPr>
          <a:xfrm>
            <a:off x="4749077" y="1451113"/>
            <a:ext cx="487017" cy="387626"/>
          </a:xfrm>
          <a:custGeom>
            <a:avLst/>
            <a:gdLst>
              <a:gd name="connsiteX0" fmla="*/ 0 w 487017"/>
              <a:gd name="connsiteY0" fmla="*/ 387626 h 387626"/>
              <a:gd name="connsiteX1" fmla="*/ 69573 w 487017"/>
              <a:gd name="connsiteY1" fmla="*/ 208722 h 387626"/>
              <a:gd name="connsiteX2" fmla="*/ 159026 w 487017"/>
              <a:gd name="connsiteY2" fmla="*/ 129209 h 387626"/>
              <a:gd name="connsiteX3" fmla="*/ 487017 w 487017"/>
              <a:gd name="connsiteY3" fmla="*/ 0 h 387626"/>
            </a:gdLst>
            <a:ahLst/>
            <a:cxnLst>
              <a:cxn ang="0">
                <a:pos x="connsiteX0" y="connsiteY0"/>
              </a:cxn>
              <a:cxn ang="0">
                <a:pos x="connsiteX1" y="connsiteY1"/>
              </a:cxn>
              <a:cxn ang="0">
                <a:pos x="connsiteX2" y="connsiteY2"/>
              </a:cxn>
              <a:cxn ang="0">
                <a:pos x="connsiteX3" y="connsiteY3"/>
              </a:cxn>
            </a:cxnLst>
            <a:rect l="l" t="t" r="r" b="b"/>
            <a:pathLst>
              <a:path w="487017" h="387626">
                <a:moveTo>
                  <a:pt x="0" y="387626"/>
                </a:moveTo>
                <a:cubicBezTo>
                  <a:pt x="21534" y="319708"/>
                  <a:pt x="43069" y="251791"/>
                  <a:pt x="69573" y="208722"/>
                </a:cubicBezTo>
                <a:cubicBezTo>
                  <a:pt x="96077" y="165653"/>
                  <a:pt x="89452" y="163996"/>
                  <a:pt x="159026" y="129209"/>
                </a:cubicBezTo>
                <a:cubicBezTo>
                  <a:pt x="228600" y="94422"/>
                  <a:pt x="357808" y="47211"/>
                  <a:pt x="487017" y="0"/>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sp>
        <p:nvSpPr>
          <p:cNvPr id="144" name="Freeform: Shape 143">
            <a:extLst>
              <a:ext uri="{FF2B5EF4-FFF2-40B4-BE49-F238E27FC236}">
                <a16:creationId xmlns:a16="http://schemas.microsoft.com/office/drawing/2014/main" id="{62ADD905-BE90-446C-94ED-1066208A2F5C}"/>
              </a:ext>
            </a:extLst>
          </p:cNvPr>
          <p:cNvSpPr/>
          <p:nvPr/>
        </p:nvSpPr>
        <p:spPr>
          <a:xfrm flipV="1">
            <a:off x="4734309" y="3167801"/>
            <a:ext cx="487017" cy="387626"/>
          </a:xfrm>
          <a:custGeom>
            <a:avLst/>
            <a:gdLst>
              <a:gd name="connsiteX0" fmla="*/ 0 w 487017"/>
              <a:gd name="connsiteY0" fmla="*/ 387626 h 387626"/>
              <a:gd name="connsiteX1" fmla="*/ 69573 w 487017"/>
              <a:gd name="connsiteY1" fmla="*/ 208722 h 387626"/>
              <a:gd name="connsiteX2" fmla="*/ 159026 w 487017"/>
              <a:gd name="connsiteY2" fmla="*/ 129209 h 387626"/>
              <a:gd name="connsiteX3" fmla="*/ 487017 w 487017"/>
              <a:gd name="connsiteY3" fmla="*/ 0 h 387626"/>
            </a:gdLst>
            <a:ahLst/>
            <a:cxnLst>
              <a:cxn ang="0">
                <a:pos x="connsiteX0" y="connsiteY0"/>
              </a:cxn>
              <a:cxn ang="0">
                <a:pos x="connsiteX1" y="connsiteY1"/>
              </a:cxn>
              <a:cxn ang="0">
                <a:pos x="connsiteX2" y="connsiteY2"/>
              </a:cxn>
              <a:cxn ang="0">
                <a:pos x="connsiteX3" y="connsiteY3"/>
              </a:cxn>
            </a:cxnLst>
            <a:rect l="l" t="t" r="r" b="b"/>
            <a:pathLst>
              <a:path w="487017" h="387626">
                <a:moveTo>
                  <a:pt x="0" y="387626"/>
                </a:moveTo>
                <a:cubicBezTo>
                  <a:pt x="21534" y="319708"/>
                  <a:pt x="43069" y="251791"/>
                  <a:pt x="69573" y="208722"/>
                </a:cubicBezTo>
                <a:cubicBezTo>
                  <a:pt x="96077" y="165653"/>
                  <a:pt x="89452" y="163996"/>
                  <a:pt x="159026" y="129209"/>
                </a:cubicBezTo>
                <a:cubicBezTo>
                  <a:pt x="228600" y="94422"/>
                  <a:pt x="357808" y="47211"/>
                  <a:pt x="487017" y="0"/>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grpSp>
        <p:nvGrpSpPr>
          <p:cNvPr id="145" name="Group 479">
            <a:extLst>
              <a:ext uri="{FF2B5EF4-FFF2-40B4-BE49-F238E27FC236}">
                <a16:creationId xmlns:a16="http://schemas.microsoft.com/office/drawing/2014/main" id="{57C3996A-FE4D-4106-A126-4268FE6E12A7}"/>
              </a:ext>
            </a:extLst>
          </p:cNvPr>
          <p:cNvGrpSpPr>
            <a:grpSpLocks/>
          </p:cNvGrpSpPr>
          <p:nvPr/>
        </p:nvGrpSpPr>
        <p:grpSpPr bwMode="auto">
          <a:xfrm rot="5400000">
            <a:off x="4054889" y="4496265"/>
            <a:ext cx="1371600" cy="266700"/>
            <a:chOff x="1392" y="1296"/>
            <a:chExt cx="432" cy="144"/>
          </a:xfrm>
        </p:grpSpPr>
        <p:sp>
          <p:nvSpPr>
            <p:cNvPr id="146" name="Line 480">
              <a:extLst>
                <a:ext uri="{FF2B5EF4-FFF2-40B4-BE49-F238E27FC236}">
                  <a16:creationId xmlns:a16="http://schemas.microsoft.com/office/drawing/2014/main" id="{904D4864-6488-4B33-AC43-13934EBC6990}"/>
                </a:ext>
              </a:extLst>
            </p:cNvPr>
            <p:cNvSpPr>
              <a:spLocks noChangeShapeType="1"/>
            </p:cNvSpPr>
            <p:nvPr/>
          </p:nvSpPr>
          <p:spPr bwMode="auto">
            <a:xfrm>
              <a:off x="1584"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47" name="Line 481">
              <a:extLst>
                <a:ext uri="{FF2B5EF4-FFF2-40B4-BE49-F238E27FC236}">
                  <a16:creationId xmlns:a16="http://schemas.microsoft.com/office/drawing/2014/main" id="{901E9B0E-32EE-4C89-9ED6-FDE474D82030}"/>
                </a:ext>
              </a:extLst>
            </p:cNvPr>
            <p:cNvSpPr>
              <a:spLocks noChangeShapeType="1"/>
            </p:cNvSpPr>
            <p:nvPr/>
          </p:nvSpPr>
          <p:spPr bwMode="auto">
            <a:xfrm>
              <a:off x="1632" y="1296"/>
              <a:ext cx="0" cy="144"/>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48" name="Line 482">
              <a:extLst>
                <a:ext uri="{FF2B5EF4-FFF2-40B4-BE49-F238E27FC236}">
                  <a16:creationId xmlns:a16="http://schemas.microsoft.com/office/drawing/2014/main" id="{3724A433-CE99-4483-A52D-19EBED8D6D7A}"/>
                </a:ext>
              </a:extLst>
            </p:cNvPr>
            <p:cNvSpPr>
              <a:spLocks noChangeShapeType="1"/>
            </p:cNvSpPr>
            <p:nvPr/>
          </p:nvSpPr>
          <p:spPr bwMode="auto">
            <a:xfrm>
              <a:off x="163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sp>
          <p:nvSpPr>
            <p:cNvPr id="149" name="Line 483">
              <a:extLst>
                <a:ext uri="{FF2B5EF4-FFF2-40B4-BE49-F238E27FC236}">
                  <a16:creationId xmlns:a16="http://schemas.microsoft.com/office/drawing/2014/main" id="{C772D80C-3F2F-43C3-A6CD-A01E68ED4F6D}"/>
                </a:ext>
              </a:extLst>
            </p:cNvPr>
            <p:cNvSpPr>
              <a:spLocks noChangeShapeType="1"/>
            </p:cNvSpPr>
            <p:nvPr/>
          </p:nvSpPr>
          <p:spPr bwMode="auto">
            <a:xfrm>
              <a:off x="1392" y="1370"/>
              <a:ext cx="192" cy="0"/>
            </a:xfrm>
            <a:prstGeom prst="line">
              <a:avLst/>
            </a:prstGeom>
            <a:noFill/>
            <a:ln w="28575">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it-IT" sz="1800">
                <a:solidFill>
                  <a:prstClr val="black"/>
                </a:solidFill>
                <a:latin typeface="Calibri"/>
                <a:ea typeface="+mn-ea"/>
                <a:cs typeface="+mn-cs"/>
              </a:endParaRPr>
            </a:p>
          </p:txBody>
        </p:sp>
      </p:grpSp>
      <p:sp>
        <p:nvSpPr>
          <p:cNvPr id="150" name="Freeform: Shape 149">
            <a:extLst>
              <a:ext uri="{FF2B5EF4-FFF2-40B4-BE49-F238E27FC236}">
                <a16:creationId xmlns:a16="http://schemas.microsoft.com/office/drawing/2014/main" id="{588D2528-DDC8-47DF-BAD1-E5C3673E4F3A}"/>
              </a:ext>
            </a:extLst>
          </p:cNvPr>
          <p:cNvSpPr/>
          <p:nvPr/>
        </p:nvSpPr>
        <p:spPr>
          <a:xfrm>
            <a:off x="4732513" y="3600073"/>
            <a:ext cx="487017" cy="387626"/>
          </a:xfrm>
          <a:custGeom>
            <a:avLst/>
            <a:gdLst>
              <a:gd name="connsiteX0" fmla="*/ 0 w 487017"/>
              <a:gd name="connsiteY0" fmla="*/ 387626 h 387626"/>
              <a:gd name="connsiteX1" fmla="*/ 69573 w 487017"/>
              <a:gd name="connsiteY1" fmla="*/ 208722 h 387626"/>
              <a:gd name="connsiteX2" fmla="*/ 159026 w 487017"/>
              <a:gd name="connsiteY2" fmla="*/ 129209 h 387626"/>
              <a:gd name="connsiteX3" fmla="*/ 487017 w 487017"/>
              <a:gd name="connsiteY3" fmla="*/ 0 h 387626"/>
            </a:gdLst>
            <a:ahLst/>
            <a:cxnLst>
              <a:cxn ang="0">
                <a:pos x="connsiteX0" y="connsiteY0"/>
              </a:cxn>
              <a:cxn ang="0">
                <a:pos x="connsiteX1" y="connsiteY1"/>
              </a:cxn>
              <a:cxn ang="0">
                <a:pos x="connsiteX2" y="connsiteY2"/>
              </a:cxn>
              <a:cxn ang="0">
                <a:pos x="connsiteX3" y="connsiteY3"/>
              </a:cxn>
            </a:cxnLst>
            <a:rect l="l" t="t" r="r" b="b"/>
            <a:pathLst>
              <a:path w="487017" h="387626">
                <a:moveTo>
                  <a:pt x="0" y="387626"/>
                </a:moveTo>
                <a:cubicBezTo>
                  <a:pt x="21534" y="319708"/>
                  <a:pt x="43069" y="251791"/>
                  <a:pt x="69573" y="208722"/>
                </a:cubicBezTo>
                <a:cubicBezTo>
                  <a:pt x="96077" y="165653"/>
                  <a:pt x="89452" y="163996"/>
                  <a:pt x="159026" y="129209"/>
                </a:cubicBezTo>
                <a:cubicBezTo>
                  <a:pt x="228600" y="94422"/>
                  <a:pt x="357808" y="47211"/>
                  <a:pt x="487017" y="0"/>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sp>
        <p:nvSpPr>
          <p:cNvPr id="151" name="Freeform: Shape 150">
            <a:extLst>
              <a:ext uri="{FF2B5EF4-FFF2-40B4-BE49-F238E27FC236}">
                <a16:creationId xmlns:a16="http://schemas.microsoft.com/office/drawing/2014/main" id="{5C5EB8A2-9F00-46C5-9737-12E25DA64F26}"/>
              </a:ext>
            </a:extLst>
          </p:cNvPr>
          <p:cNvSpPr/>
          <p:nvPr/>
        </p:nvSpPr>
        <p:spPr>
          <a:xfrm flipV="1">
            <a:off x="4717745" y="5316761"/>
            <a:ext cx="487017" cy="387626"/>
          </a:xfrm>
          <a:custGeom>
            <a:avLst/>
            <a:gdLst>
              <a:gd name="connsiteX0" fmla="*/ 0 w 487017"/>
              <a:gd name="connsiteY0" fmla="*/ 387626 h 387626"/>
              <a:gd name="connsiteX1" fmla="*/ 69573 w 487017"/>
              <a:gd name="connsiteY1" fmla="*/ 208722 h 387626"/>
              <a:gd name="connsiteX2" fmla="*/ 159026 w 487017"/>
              <a:gd name="connsiteY2" fmla="*/ 129209 h 387626"/>
              <a:gd name="connsiteX3" fmla="*/ 487017 w 487017"/>
              <a:gd name="connsiteY3" fmla="*/ 0 h 387626"/>
            </a:gdLst>
            <a:ahLst/>
            <a:cxnLst>
              <a:cxn ang="0">
                <a:pos x="connsiteX0" y="connsiteY0"/>
              </a:cxn>
              <a:cxn ang="0">
                <a:pos x="connsiteX1" y="connsiteY1"/>
              </a:cxn>
              <a:cxn ang="0">
                <a:pos x="connsiteX2" y="connsiteY2"/>
              </a:cxn>
              <a:cxn ang="0">
                <a:pos x="connsiteX3" y="connsiteY3"/>
              </a:cxn>
            </a:cxnLst>
            <a:rect l="l" t="t" r="r" b="b"/>
            <a:pathLst>
              <a:path w="487017" h="387626">
                <a:moveTo>
                  <a:pt x="0" y="387626"/>
                </a:moveTo>
                <a:cubicBezTo>
                  <a:pt x="21534" y="319708"/>
                  <a:pt x="43069" y="251791"/>
                  <a:pt x="69573" y="208722"/>
                </a:cubicBezTo>
                <a:cubicBezTo>
                  <a:pt x="96077" y="165653"/>
                  <a:pt x="89452" y="163996"/>
                  <a:pt x="159026" y="129209"/>
                </a:cubicBezTo>
                <a:cubicBezTo>
                  <a:pt x="228600" y="94422"/>
                  <a:pt x="357808" y="47211"/>
                  <a:pt x="487017" y="0"/>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sp>
        <p:nvSpPr>
          <p:cNvPr id="152" name="TextBox 151">
            <a:extLst>
              <a:ext uri="{FF2B5EF4-FFF2-40B4-BE49-F238E27FC236}">
                <a16:creationId xmlns:a16="http://schemas.microsoft.com/office/drawing/2014/main" id="{0FB1D776-1BB9-4ABE-A582-BE0AC56DA68F}"/>
              </a:ext>
            </a:extLst>
          </p:cNvPr>
          <p:cNvSpPr txBox="1"/>
          <p:nvPr/>
        </p:nvSpPr>
        <p:spPr>
          <a:xfrm>
            <a:off x="3689522" y="913783"/>
            <a:ext cx="830462" cy="369332"/>
          </a:xfrm>
          <a:prstGeom prst="rect">
            <a:avLst/>
          </a:prstGeom>
          <a:noFill/>
        </p:spPr>
        <p:txBody>
          <a:bodyPr wrap="square" rtlCol="0">
            <a:spAutoFit/>
          </a:bodyPr>
          <a:lstStyle/>
          <a:p>
            <a:pPr algn="ctr" eaLnBrk="1" fontAlgn="auto" hangingPunct="1">
              <a:spcBef>
                <a:spcPts val="0"/>
              </a:spcBef>
              <a:spcAft>
                <a:spcPts val="0"/>
              </a:spcAft>
            </a:pPr>
            <a:r>
              <a:rPr lang="it-IT" sz="1800" dirty="0" err="1">
                <a:solidFill>
                  <a:prstClr val="white"/>
                </a:solidFill>
                <a:latin typeface="Segoe Print" panose="02000600000000000000" pitchFamily="2" charset="0"/>
                <a:ea typeface="+mn-ea"/>
                <a:cs typeface="+mn-cs"/>
              </a:rPr>
              <a:t>C</a:t>
            </a:r>
            <a:r>
              <a:rPr lang="it-IT" sz="1800" baseline="-25000" dirty="0" err="1">
                <a:solidFill>
                  <a:prstClr val="white"/>
                </a:solidFill>
                <a:latin typeface="Segoe Print" panose="02000600000000000000" pitchFamily="2" charset="0"/>
                <a:ea typeface="+mn-ea"/>
                <a:cs typeface="+mn-cs"/>
              </a:rPr>
              <a:t>back</a:t>
            </a:r>
            <a:endParaRPr lang="it-IT" sz="1800" dirty="0">
              <a:solidFill>
                <a:prstClr val="white"/>
              </a:solidFill>
              <a:latin typeface="Segoe Print" panose="02000600000000000000" pitchFamily="2" charset="0"/>
              <a:ea typeface="+mn-ea"/>
              <a:cs typeface="+mn-cs"/>
            </a:endParaRPr>
          </a:p>
        </p:txBody>
      </p:sp>
      <p:sp>
        <p:nvSpPr>
          <p:cNvPr id="153" name="TextBox 152">
            <a:extLst>
              <a:ext uri="{FF2B5EF4-FFF2-40B4-BE49-F238E27FC236}">
                <a16:creationId xmlns:a16="http://schemas.microsoft.com/office/drawing/2014/main" id="{851969CE-4E36-4B9F-9253-50EE27A50DA1}"/>
              </a:ext>
            </a:extLst>
          </p:cNvPr>
          <p:cNvSpPr txBox="1"/>
          <p:nvPr/>
        </p:nvSpPr>
        <p:spPr>
          <a:xfrm>
            <a:off x="3659149" y="3790675"/>
            <a:ext cx="830462" cy="369332"/>
          </a:xfrm>
          <a:prstGeom prst="rect">
            <a:avLst/>
          </a:prstGeom>
          <a:noFill/>
        </p:spPr>
        <p:txBody>
          <a:bodyPr wrap="square" rtlCol="0">
            <a:spAutoFit/>
          </a:bodyPr>
          <a:lstStyle/>
          <a:p>
            <a:pPr algn="ctr" eaLnBrk="1" fontAlgn="auto" hangingPunct="1">
              <a:spcBef>
                <a:spcPts val="0"/>
              </a:spcBef>
              <a:spcAft>
                <a:spcPts val="0"/>
              </a:spcAft>
            </a:pPr>
            <a:r>
              <a:rPr lang="it-IT" sz="1800" dirty="0" err="1">
                <a:solidFill>
                  <a:prstClr val="white"/>
                </a:solidFill>
                <a:latin typeface="Segoe Print" panose="02000600000000000000" pitchFamily="2" charset="0"/>
                <a:ea typeface="+mn-ea"/>
                <a:cs typeface="+mn-cs"/>
              </a:rPr>
              <a:t>C</a:t>
            </a:r>
            <a:r>
              <a:rPr lang="it-IT" sz="1800" baseline="-25000" dirty="0" err="1">
                <a:solidFill>
                  <a:prstClr val="white"/>
                </a:solidFill>
                <a:latin typeface="Segoe Print" panose="02000600000000000000" pitchFamily="2" charset="0"/>
                <a:ea typeface="+mn-ea"/>
                <a:cs typeface="+mn-cs"/>
              </a:rPr>
              <a:t>back</a:t>
            </a:r>
            <a:endParaRPr lang="it-IT" sz="1800" dirty="0">
              <a:solidFill>
                <a:prstClr val="white"/>
              </a:solidFill>
              <a:latin typeface="Segoe Print" panose="02000600000000000000" pitchFamily="2" charset="0"/>
              <a:ea typeface="+mn-ea"/>
              <a:cs typeface="+mn-cs"/>
            </a:endParaRPr>
          </a:p>
        </p:txBody>
      </p:sp>
      <p:sp>
        <p:nvSpPr>
          <p:cNvPr id="154" name="TextBox 153">
            <a:extLst>
              <a:ext uri="{FF2B5EF4-FFF2-40B4-BE49-F238E27FC236}">
                <a16:creationId xmlns:a16="http://schemas.microsoft.com/office/drawing/2014/main" id="{B55DA25F-D081-464B-A287-A13B5157B853}"/>
              </a:ext>
            </a:extLst>
          </p:cNvPr>
          <p:cNvSpPr txBox="1"/>
          <p:nvPr/>
        </p:nvSpPr>
        <p:spPr>
          <a:xfrm>
            <a:off x="3596986" y="5871450"/>
            <a:ext cx="830462" cy="369332"/>
          </a:xfrm>
          <a:prstGeom prst="rect">
            <a:avLst/>
          </a:prstGeom>
          <a:noFill/>
        </p:spPr>
        <p:txBody>
          <a:bodyPr wrap="square" rtlCol="0">
            <a:spAutoFit/>
          </a:bodyPr>
          <a:lstStyle/>
          <a:p>
            <a:pPr algn="ctr" eaLnBrk="1" fontAlgn="auto" hangingPunct="1">
              <a:spcBef>
                <a:spcPts val="0"/>
              </a:spcBef>
              <a:spcAft>
                <a:spcPts val="0"/>
              </a:spcAft>
            </a:pPr>
            <a:r>
              <a:rPr lang="it-IT" sz="1800" dirty="0" err="1">
                <a:solidFill>
                  <a:prstClr val="white"/>
                </a:solidFill>
                <a:latin typeface="Segoe Print" panose="02000600000000000000" pitchFamily="2" charset="0"/>
                <a:ea typeface="+mn-ea"/>
                <a:cs typeface="+mn-cs"/>
              </a:rPr>
              <a:t>C</a:t>
            </a:r>
            <a:r>
              <a:rPr lang="it-IT" sz="1800" baseline="-25000" dirty="0" err="1">
                <a:solidFill>
                  <a:prstClr val="white"/>
                </a:solidFill>
                <a:latin typeface="Segoe Print" panose="02000600000000000000" pitchFamily="2" charset="0"/>
                <a:ea typeface="+mn-ea"/>
                <a:cs typeface="+mn-cs"/>
              </a:rPr>
              <a:t>back</a:t>
            </a:r>
            <a:endParaRPr lang="it-IT" sz="1800" dirty="0">
              <a:solidFill>
                <a:prstClr val="white"/>
              </a:solidFill>
              <a:latin typeface="Segoe Print" panose="02000600000000000000" pitchFamily="2" charset="0"/>
              <a:ea typeface="+mn-ea"/>
              <a:cs typeface="+mn-cs"/>
            </a:endParaRPr>
          </a:p>
        </p:txBody>
      </p:sp>
      <p:sp>
        <p:nvSpPr>
          <p:cNvPr id="155" name="TextBox 154">
            <a:extLst>
              <a:ext uri="{FF2B5EF4-FFF2-40B4-BE49-F238E27FC236}">
                <a16:creationId xmlns:a16="http://schemas.microsoft.com/office/drawing/2014/main" id="{845DED37-E18B-4102-8511-4CADEA799CC2}"/>
              </a:ext>
            </a:extLst>
          </p:cNvPr>
          <p:cNvSpPr txBox="1"/>
          <p:nvPr/>
        </p:nvSpPr>
        <p:spPr>
          <a:xfrm rot="5400000" flipH="1">
            <a:off x="4596405" y="2288969"/>
            <a:ext cx="1047631" cy="369332"/>
          </a:xfrm>
          <a:prstGeom prst="rect">
            <a:avLst/>
          </a:prstGeom>
          <a:noFill/>
        </p:spPr>
        <p:txBody>
          <a:bodyPr wrap="square" rtlCol="0">
            <a:spAutoFit/>
          </a:bodyPr>
          <a:lstStyle/>
          <a:p>
            <a:pPr algn="ct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C</a:t>
            </a:r>
            <a:r>
              <a:rPr lang="it-IT" sz="1800" baseline="-25000" dirty="0">
                <a:solidFill>
                  <a:prstClr val="white"/>
                </a:solidFill>
                <a:latin typeface="Segoe Print" panose="02000600000000000000" pitchFamily="2" charset="0"/>
                <a:ea typeface="+mn-ea"/>
                <a:cs typeface="+mn-cs"/>
              </a:rPr>
              <a:t>coup,i+1</a:t>
            </a:r>
            <a:endParaRPr lang="it-IT" sz="1800" dirty="0">
              <a:solidFill>
                <a:prstClr val="white"/>
              </a:solidFill>
              <a:latin typeface="Segoe Print" panose="02000600000000000000" pitchFamily="2" charset="0"/>
              <a:ea typeface="+mn-ea"/>
              <a:cs typeface="+mn-cs"/>
            </a:endParaRPr>
          </a:p>
        </p:txBody>
      </p:sp>
      <p:sp>
        <p:nvSpPr>
          <p:cNvPr id="156" name="TextBox 155">
            <a:extLst>
              <a:ext uri="{FF2B5EF4-FFF2-40B4-BE49-F238E27FC236}">
                <a16:creationId xmlns:a16="http://schemas.microsoft.com/office/drawing/2014/main" id="{787674F5-9ED0-4993-A803-8CA700CD7E41}"/>
              </a:ext>
            </a:extLst>
          </p:cNvPr>
          <p:cNvSpPr txBox="1"/>
          <p:nvPr/>
        </p:nvSpPr>
        <p:spPr>
          <a:xfrm rot="5400000" flipH="1">
            <a:off x="4598886" y="4448591"/>
            <a:ext cx="1047631" cy="369332"/>
          </a:xfrm>
          <a:prstGeom prst="rect">
            <a:avLst/>
          </a:prstGeom>
          <a:noFill/>
        </p:spPr>
        <p:txBody>
          <a:bodyPr wrap="square" rtlCol="0">
            <a:spAutoFit/>
          </a:bodyPr>
          <a:lstStyle/>
          <a:p>
            <a:pPr algn="ctr" eaLnBrk="1" fontAlgn="auto" hangingPunct="1">
              <a:spcBef>
                <a:spcPts val="0"/>
              </a:spcBef>
              <a:spcAft>
                <a:spcPts val="0"/>
              </a:spcAft>
            </a:pPr>
            <a:r>
              <a:rPr lang="it-IT" sz="1800" dirty="0">
                <a:solidFill>
                  <a:prstClr val="white"/>
                </a:solidFill>
                <a:latin typeface="Segoe Print" panose="02000600000000000000" pitchFamily="2" charset="0"/>
                <a:ea typeface="+mn-ea"/>
                <a:cs typeface="+mn-cs"/>
              </a:rPr>
              <a:t>C</a:t>
            </a:r>
            <a:r>
              <a:rPr lang="it-IT" sz="1800" baseline="-25000" dirty="0">
                <a:solidFill>
                  <a:prstClr val="white"/>
                </a:solidFill>
                <a:latin typeface="Segoe Print" panose="02000600000000000000" pitchFamily="2" charset="0"/>
                <a:ea typeface="+mn-ea"/>
                <a:cs typeface="+mn-cs"/>
              </a:rPr>
              <a:t>coup,i-1</a:t>
            </a:r>
            <a:endParaRPr lang="it-IT" sz="1800" dirty="0">
              <a:solidFill>
                <a:prstClr val="white"/>
              </a:solidFill>
              <a:latin typeface="Segoe Print" panose="02000600000000000000" pitchFamily="2" charset="0"/>
              <a:ea typeface="+mn-ea"/>
              <a:cs typeface="+mn-cs"/>
            </a:endParaRPr>
          </a:p>
        </p:txBody>
      </p:sp>
      <p:grpSp>
        <p:nvGrpSpPr>
          <p:cNvPr id="174" name="Group 173">
            <a:extLst>
              <a:ext uri="{FF2B5EF4-FFF2-40B4-BE49-F238E27FC236}">
                <a16:creationId xmlns:a16="http://schemas.microsoft.com/office/drawing/2014/main" id="{F3A1D273-A5D3-4BEC-9CA2-1CF804A63C83}"/>
              </a:ext>
            </a:extLst>
          </p:cNvPr>
          <p:cNvGrpSpPr/>
          <p:nvPr/>
        </p:nvGrpSpPr>
        <p:grpSpPr>
          <a:xfrm>
            <a:off x="6706835" y="2640366"/>
            <a:ext cx="119768" cy="119768"/>
            <a:chOff x="5197916" y="2640366"/>
            <a:chExt cx="119768" cy="119768"/>
          </a:xfrm>
        </p:grpSpPr>
        <p:cxnSp>
          <p:nvCxnSpPr>
            <p:cNvPr id="172" name="Straight Connector 171">
              <a:extLst>
                <a:ext uri="{FF2B5EF4-FFF2-40B4-BE49-F238E27FC236}">
                  <a16:creationId xmlns:a16="http://schemas.microsoft.com/office/drawing/2014/main" id="{23D399E3-A5E6-4273-AA4D-86D3242D7C4B}"/>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185D241-928A-426B-9ECF-8835B98CFDCD}"/>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A20A20F3-0C0C-4060-8529-0F9FDEA660D3}"/>
              </a:ext>
            </a:extLst>
          </p:cNvPr>
          <p:cNvGrpSpPr/>
          <p:nvPr/>
        </p:nvGrpSpPr>
        <p:grpSpPr>
          <a:xfrm>
            <a:off x="6706835" y="2898603"/>
            <a:ext cx="119768" cy="119768"/>
            <a:chOff x="5197916" y="2640366"/>
            <a:chExt cx="119768" cy="119768"/>
          </a:xfrm>
        </p:grpSpPr>
        <p:cxnSp>
          <p:nvCxnSpPr>
            <p:cNvPr id="176" name="Straight Connector 175">
              <a:extLst>
                <a:ext uri="{FF2B5EF4-FFF2-40B4-BE49-F238E27FC236}">
                  <a16:creationId xmlns:a16="http://schemas.microsoft.com/office/drawing/2014/main" id="{CC208AB2-5A22-4780-BEA7-39527874FDE7}"/>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52F8851-C632-407B-9064-59D93E098DCC}"/>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9" name="Straight Connector 178">
            <a:extLst>
              <a:ext uri="{FF2B5EF4-FFF2-40B4-BE49-F238E27FC236}">
                <a16:creationId xmlns:a16="http://schemas.microsoft.com/office/drawing/2014/main" id="{C4BFDD9E-094F-4DD1-B1A9-6BA3288EE73D}"/>
              </a:ext>
            </a:extLst>
          </p:cNvPr>
          <p:cNvCxnSpPr/>
          <p:nvPr/>
        </p:nvCxnSpPr>
        <p:spPr>
          <a:xfrm>
            <a:off x="7205011" y="2637736"/>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4120F8B-4DB6-4CE9-875C-D5AE56B56F53}"/>
              </a:ext>
            </a:extLst>
          </p:cNvPr>
          <p:cNvCxnSpPr/>
          <p:nvPr/>
        </p:nvCxnSpPr>
        <p:spPr>
          <a:xfrm>
            <a:off x="7205011" y="2895973"/>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B90A800E-4B00-405C-90AB-7912B924C902}"/>
              </a:ext>
            </a:extLst>
          </p:cNvPr>
          <p:cNvCxnSpPr>
            <a:cxnSpLocks/>
          </p:cNvCxnSpPr>
          <p:nvPr/>
        </p:nvCxnSpPr>
        <p:spPr>
          <a:xfrm>
            <a:off x="8225520" y="3529833"/>
            <a:ext cx="507631" cy="413982"/>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Connector: Elbow 188">
            <a:extLst>
              <a:ext uri="{FF2B5EF4-FFF2-40B4-BE49-F238E27FC236}">
                <a16:creationId xmlns:a16="http://schemas.microsoft.com/office/drawing/2014/main" id="{F3480AB0-0210-4A52-9BED-52EFC0F98035}"/>
              </a:ext>
            </a:extLst>
          </p:cNvPr>
          <p:cNvCxnSpPr>
            <a:cxnSpLocks/>
          </p:cNvCxnSpPr>
          <p:nvPr/>
        </p:nvCxnSpPr>
        <p:spPr>
          <a:xfrm flipV="1">
            <a:off x="6092502" y="3692323"/>
            <a:ext cx="212217" cy="72065"/>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8EE8DF1B-2938-4882-AC16-85292346D12A}"/>
              </a:ext>
            </a:extLst>
          </p:cNvPr>
          <p:cNvGrpSpPr/>
          <p:nvPr/>
        </p:nvGrpSpPr>
        <p:grpSpPr>
          <a:xfrm>
            <a:off x="4564019" y="2635030"/>
            <a:ext cx="119768" cy="119768"/>
            <a:chOff x="5197916" y="2640366"/>
            <a:chExt cx="119768" cy="119768"/>
          </a:xfrm>
        </p:grpSpPr>
        <p:cxnSp>
          <p:nvCxnSpPr>
            <p:cNvPr id="160" name="Straight Connector 159">
              <a:extLst>
                <a:ext uri="{FF2B5EF4-FFF2-40B4-BE49-F238E27FC236}">
                  <a16:creationId xmlns:a16="http://schemas.microsoft.com/office/drawing/2014/main" id="{146DC4E6-7F40-41AA-A995-C3DE44B93239}"/>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580E3B4-AA42-4D6B-A151-E9BB0FB702CD}"/>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3" name="Straight Connector 162">
            <a:extLst>
              <a:ext uri="{FF2B5EF4-FFF2-40B4-BE49-F238E27FC236}">
                <a16:creationId xmlns:a16="http://schemas.microsoft.com/office/drawing/2014/main" id="{3B969C48-3E82-4622-BFDB-51ADC4DFB3AD}"/>
              </a:ext>
            </a:extLst>
          </p:cNvPr>
          <p:cNvCxnSpPr/>
          <p:nvPr/>
        </p:nvCxnSpPr>
        <p:spPr>
          <a:xfrm>
            <a:off x="4623903" y="2179581"/>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F97C1EF3-CB97-4B2D-A45F-14276AA9D1CF}"/>
              </a:ext>
            </a:extLst>
          </p:cNvPr>
          <p:cNvGrpSpPr/>
          <p:nvPr/>
        </p:nvGrpSpPr>
        <p:grpSpPr>
          <a:xfrm>
            <a:off x="6723151" y="489129"/>
            <a:ext cx="119768" cy="119768"/>
            <a:chOff x="5197916" y="2640366"/>
            <a:chExt cx="119768" cy="119768"/>
          </a:xfrm>
        </p:grpSpPr>
        <p:cxnSp>
          <p:nvCxnSpPr>
            <p:cNvPr id="171" name="Straight Connector 170">
              <a:extLst>
                <a:ext uri="{FF2B5EF4-FFF2-40B4-BE49-F238E27FC236}">
                  <a16:creationId xmlns:a16="http://schemas.microsoft.com/office/drawing/2014/main" id="{93EE6CE8-3A7A-4AEE-B671-45B011D71714}"/>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06455F8-AA70-4442-8F9E-83A8885C06E8}"/>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0" name="Straight Connector 179">
            <a:extLst>
              <a:ext uri="{FF2B5EF4-FFF2-40B4-BE49-F238E27FC236}">
                <a16:creationId xmlns:a16="http://schemas.microsoft.com/office/drawing/2014/main" id="{B94651E2-FF0F-4882-BDEE-183B790328BA}"/>
              </a:ext>
            </a:extLst>
          </p:cNvPr>
          <p:cNvCxnSpPr/>
          <p:nvPr/>
        </p:nvCxnSpPr>
        <p:spPr>
          <a:xfrm>
            <a:off x="7176202" y="489129"/>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CFBD45A7-59A4-4B38-93AC-F550FC8A0F87}"/>
              </a:ext>
            </a:extLst>
          </p:cNvPr>
          <p:cNvCxnSpPr>
            <a:cxnSpLocks/>
          </p:cNvCxnSpPr>
          <p:nvPr/>
        </p:nvCxnSpPr>
        <p:spPr>
          <a:xfrm>
            <a:off x="7801444" y="5452421"/>
            <a:ext cx="391045" cy="108778"/>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5242E3D2-8CA2-4EBD-A41C-6A531E232C31}"/>
              </a:ext>
            </a:extLst>
          </p:cNvPr>
          <p:cNvGrpSpPr/>
          <p:nvPr/>
        </p:nvGrpSpPr>
        <p:grpSpPr>
          <a:xfrm>
            <a:off x="4556919" y="4376032"/>
            <a:ext cx="119768" cy="119768"/>
            <a:chOff x="5197916" y="2640366"/>
            <a:chExt cx="119768" cy="119768"/>
          </a:xfrm>
        </p:grpSpPr>
        <p:cxnSp>
          <p:nvCxnSpPr>
            <p:cNvPr id="161" name="Straight Connector 160">
              <a:extLst>
                <a:ext uri="{FF2B5EF4-FFF2-40B4-BE49-F238E27FC236}">
                  <a16:creationId xmlns:a16="http://schemas.microsoft.com/office/drawing/2014/main" id="{3E347C99-90C8-40BF-B86E-3572408E5879}"/>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A3B6D5B-595D-4828-B7E4-E989ADEA3CB8}"/>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8C8103E4-91DA-497F-8640-3400611D9DC0}"/>
              </a:ext>
            </a:extLst>
          </p:cNvPr>
          <p:cNvCxnSpPr/>
          <p:nvPr/>
        </p:nvCxnSpPr>
        <p:spPr>
          <a:xfrm>
            <a:off x="4607339" y="4820569"/>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FFD36A7-8D3D-4B43-8050-0E9EDB59E594}"/>
              </a:ext>
            </a:extLst>
          </p:cNvPr>
          <p:cNvCxnSpPr/>
          <p:nvPr/>
        </p:nvCxnSpPr>
        <p:spPr>
          <a:xfrm>
            <a:off x="7204631" y="4745555"/>
            <a:ext cx="0" cy="11976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0F628FD4-85F0-492D-BBA6-C557BDC6AE16}"/>
              </a:ext>
            </a:extLst>
          </p:cNvPr>
          <p:cNvGrpSpPr/>
          <p:nvPr/>
        </p:nvGrpSpPr>
        <p:grpSpPr>
          <a:xfrm>
            <a:off x="6664854" y="4745555"/>
            <a:ext cx="119768" cy="119768"/>
            <a:chOff x="5197916" y="2640366"/>
            <a:chExt cx="119768" cy="119768"/>
          </a:xfrm>
        </p:grpSpPr>
        <p:cxnSp>
          <p:nvCxnSpPr>
            <p:cNvPr id="190" name="Straight Connector 189">
              <a:extLst>
                <a:ext uri="{FF2B5EF4-FFF2-40B4-BE49-F238E27FC236}">
                  <a16:creationId xmlns:a16="http://schemas.microsoft.com/office/drawing/2014/main" id="{7D6FEA72-95B8-46D5-92C9-B5B1D0A12096}"/>
                </a:ext>
              </a:extLst>
            </p:cNvPr>
            <p:cNvCxnSpPr/>
            <p:nvPr/>
          </p:nvCxnSpPr>
          <p:spPr>
            <a:xfrm>
              <a:off x="5259916" y="2640366"/>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0E7DD65-4900-474A-B458-4D58AEE687E5}"/>
                </a:ext>
              </a:extLst>
            </p:cNvPr>
            <p:cNvCxnSpPr>
              <a:cxnSpLocks/>
            </p:cNvCxnSpPr>
            <p:nvPr/>
          </p:nvCxnSpPr>
          <p:spPr>
            <a:xfrm rot="16200000">
              <a:off x="5257800" y="2638411"/>
              <a:ext cx="0" cy="119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6" name="Connector: Elbow 195">
            <a:extLst>
              <a:ext uri="{FF2B5EF4-FFF2-40B4-BE49-F238E27FC236}">
                <a16:creationId xmlns:a16="http://schemas.microsoft.com/office/drawing/2014/main" id="{46F15B30-06C4-42ED-B7A8-64FDBF58D775}"/>
              </a:ext>
            </a:extLst>
          </p:cNvPr>
          <p:cNvCxnSpPr>
            <a:cxnSpLocks/>
          </p:cNvCxnSpPr>
          <p:nvPr/>
        </p:nvCxnSpPr>
        <p:spPr>
          <a:xfrm>
            <a:off x="7794312" y="1215685"/>
            <a:ext cx="391045" cy="108778"/>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0095C13-7535-40B6-950C-2EB41CEA25EC}"/>
              </a:ext>
            </a:extLst>
          </p:cNvPr>
          <p:cNvGrpSpPr/>
          <p:nvPr/>
        </p:nvGrpSpPr>
        <p:grpSpPr>
          <a:xfrm>
            <a:off x="3028099" y="2073670"/>
            <a:ext cx="1485064" cy="974330"/>
            <a:chOff x="1519180" y="2073670"/>
            <a:chExt cx="1485064" cy="974330"/>
          </a:xfrm>
        </p:grpSpPr>
        <p:grpSp>
          <p:nvGrpSpPr>
            <p:cNvPr id="205" name="Group 204">
              <a:extLst>
                <a:ext uri="{FF2B5EF4-FFF2-40B4-BE49-F238E27FC236}">
                  <a16:creationId xmlns:a16="http://schemas.microsoft.com/office/drawing/2014/main" id="{583BA8BC-FC29-463D-96C7-E7EE21BFFC80}"/>
                </a:ext>
              </a:extLst>
            </p:cNvPr>
            <p:cNvGrpSpPr>
              <a:grpSpLocks noChangeAspect="1"/>
            </p:cNvGrpSpPr>
            <p:nvPr/>
          </p:nvGrpSpPr>
          <p:grpSpPr>
            <a:xfrm>
              <a:off x="2426582" y="2644295"/>
              <a:ext cx="108000" cy="108000"/>
              <a:chOff x="761884" y="2937855"/>
              <a:chExt cx="152400" cy="152400"/>
            </a:xfrm>
          </p:grpSpPr>
          <p:sp>
            <p:nvSpPr>
              <p:cNvPr id="206" name="Flowchart: Connector 205">
                <a:extLst>
                  <a:ext uri="{FF2B5EF4-FFF2-40B4-BE49-F238E27FC236}">
                    <a16:creationId xmlns:a16="http://schemas.microsoft.com/office/drawing/2014/main" id="{AFE681D5-87E5-46CB-BA70-9C5F0500504B}"/>
                  </a:ext>
                </a:extLst>
              </p:cNvPr>
              <p:cNvSpPr/>
              <p:nvPr/>
            </p:nvSpPr>
            <p:spPr>
              <a:xfrm>
                <a:off x="761884" y="2937855"/>
                <a:ext cx="152400"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207" name="Straight Connector 206">
                <a:extLst>
                  <a:ext uri="{FF2B5EF4-FFF2-40B4-BE49-F238E27FC236}">
                    <a16:creationId xmlns:a16="http://schemas.microsoft.com/office/drawing/2014/main" id="{B3EAE4E2-15B0-4137-BF5C-D3957D2D5532}"/>
                  </a:ext>
                </a:extLst>
              </p:cNvPr>
              <p:cNvCxnSpPr>
                <a:stCxn id="206" idx="0"/>
                <a:endCxn id="206" idx="4"/>
              </p:cNvCxnSpPr>
              <p:nvPr/>
            </p:nvCxnSpPr>
            <p:spPr>
              <a:xfrm>
                <a:off x="838084" y="2937855"/>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AFD65E4-47EA-4911-B5F4-14FA735AD8E8}"/>
                  </a:ext>
                </a:extLst>
              </p:cNvPr>
              <p:cNvCxnSpPr>
                <a:cxnSpLocks/>
              </p:cNvCxnSpPr>
              <p:nvPr/>
            </p:nvCxnSpPr>
            <p:spPr>
              <a:xfrm rot="5400000">
                <a:off x="838084" y="2937855"/>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2" name="Lightning Bolt 221">
              <a:extLst>
                <a:ext uri="{FF2B5EF4-FFF2-40B4-BE49-F238E27FC236}">
                  <a16:creationId xmlns:a16="http://schemas.microsoft.com/office/drawing/2014/main" id="{A9B0B173-13AF-447E-BE44-B1E75475313C}"/>
                </a:ext>
              </a:extLst>
            </p:cNvPr>
            <p:cNvSpPr/>
            <p:nvPr/>
          </p:nvSpPr>
          <p:spPr>
            <a:xfrm>
              <a:off x="1802059" y="2437457"/>
              <a:ext cx="371723" cy="329145"/>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grpSp>
          <p:nvGrpSpPr>
            <p:cNvPr id="2" name="Group 1">
              <a:extLst>
                <a:ext uri="{FF2B5EF4-FFF2-40B4-BE49-F238E27FC236}">
                  <a16:creationId xmlns:a16="http://schemas.microsoft.com/office/drawing/2014/main" id="{010F111A-599E-475E-9698-B416F245B47D}"/>
                </a:ext>
              </a:extLst>
            </p:cNvPr>
            <p:cNvGrpSpPr/>
            <p:nvPr/>
          </p:nvGrpSpPr>
          <p:grpSpPr>
            <a:xfrm>
              <a:off x="1519180" y="2073670"/>
              <a:ext cx="1485064" cy="974330"/>
              <a:chOff x="1519180" y="2073670"/>
              <a:chExt cx="1485064" cy="974330"/>
            </a:xfrm>
          </p:grpSpPr>
          <p:grpSp>
            <p:nvGrpSpPr>
              <p:cNvPr id="201" name="Group 200">
                <a:extLst>
                  <a:ext uri="{FF2B5EF4-FFF2-40B4-BE49-F238E27FC236}">
                    <a16:creationId xmlns:a16="http://schemas.microsoft.com/office/drawing/2014/main" id="{FCB887E8-0923-420E-B833-DB9F32E31E15}"/>
                  </a:ext>
                </a:extLst>
              </p:cNvPr>
              <p:cNvGrpSpPr>
                <a:grpSpLocks noChangeAspect="1"/>
              </p:cNvGrpSpPr>
              <p:nvPr/>
            </p:nvGrpSpPr>
            <p:grpSpPr>
              <a:xfrm>
                <a:off x="2711400" y="2808463"/>
                <a:ext cx="108000" cy="108000"/>
                <a:chOff x="761884" y="2937855"/>
                <a:chExt cx="152400" cy="152400"/>
              </a:xfrm>
            </p:grpSpPr>
            <p:sp>
              <p:nvSpPr>
                <p:cNvPr id="202" name="Flowchart: Connector 201">
                  <a:extLst>
                    <a:ext uri="{FF2B5EF4-FFF2-40B4-BE49-F238E27FC236}">
                      <a16:creationId xmlns:a16="http://schemas.microsoft.com/office/drawing/2014/main" id="{B3FCCBD8-0987-4E5E-8A96-F1FE0F8D5EE4}"/>
                    </a:ext>
                  </a:extLst>
                </p:cNvPr>
                <p:cNvSpPr/>
                <p:nvPr/>
              </p:nvSpPr>
              <p:spPr>
                <a:xfrm>
                  <a:off x="761884" y="2937855"/>
                  <a:ext cx="152400"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203" name="Straight Connector 202">
                  <a:extLst>
                    <a:ext uri="{FF2B5EF4-FFF2-40B4-BE49-F238E27FC236}">
                      <a16:creationId xmlns:a16="http://schemas.microsoft.com/office/drawing/2014/main" id="{A0949124-AAC6-48EB-8817-E677ADB925F3}"/>
                    </a:ext>
                  </a:extLst>
                </p:cNvPr>
                <p:cNvCxnSpPr>
                  <a:stCxn id="202" idx="0"/>
                  <a:endCxn id="202" idx="4"/>
                </p:cNvCxnSpPr>
                <p:nvPr/>
              </p:nvCxnSpPr>
              <p:spPr>
                <a:xfrm>
                  <a:off x="838084" y="2937855"/>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776B399B-83BD-45A1-8885-F76E9D53A9B5}"/>
                    </a:ext>
                  </a:extLst>
                </p:cNvPr>
                <p:cNvCxnSpPr>
                  <a:cxnSpLocks/>
                </p:cNvCxnSpPr>
                <p:nvPr/>
              </p:nvCxnSpPr>
              <p:spPr>
                <a:xfrm rot="5400000">
                  <a:off x="838084" y="2937855"/>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8327EE28-0BC8-47CF-BC67-4A0EEAD9EE1B}"/>
                  </a:ext>
                </a:extLst>
              </p:cNvPr>
              <p:cNvGrpSpPr>
                <a:grpSpLocks noChangeAspect="1"/>
              </p:cNvGrpSpPr>
              <p:nvPr/>
            </p:nvGrpSpPr>
            <p:grpSpPr>
              <a:xfrm>
                <a:off x="2473145" y="2886000"/>
                <a:ext cx="108000" cy="108000"/>
                <a:chOff x="761884" y="2937855"/>
                <a:chExt cx="152400" cy="152400"/>
              </a:xfrm>
            </p:grpSpPr>
            <p:sp>
              <p:nvSpPr>
                <p:cNvPr id="210" name="Flowchart: Connector 209">
                  <a:extLst>
                    <a:ext uri="{FF2B5EF4-FFF2-40B4-BE49-F238E27FC236}">
                      <a16:creationId xmlns:a16="http://schemas.microsoft.com/office/drawing/2014/main" id="{77073737-9264-42FD-A903-40884449E184}"/>
                    </a:ext>
                  </a:extLst>
                </p:cNvPr>
                <p:cNvSpPr/>
                <p:nvPr/>
              </p:nvSpPr>
              <p:spPr>
                <a:xfrm>
                  <a:off x="761884" y="2937855"/>
                  <a:ext cx="152400"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211" name="Straight Connector 210">
                  <a:extLst>
                    <a:ext uri="{FF2B5EF4-FFF2-40B4-BE49-F238E27FC236}">
                      <a16:creationId xmlns:a16="http://schemas.microsoft.com/office/drawing/2014/main" id="{A69751BC-F717-4498-A75C-18CEC98827B3}"/>
                    </a:ext>
                  </a:extLst>
                </p:cNvPr>
                <p:cNvCxnSpPr>
                  <a:stCxn id="210" idx="0"/>
                  <a:endCxn id="210" idx="4"/>
                </p:cNvCxnSpPr>
                <p:nvPr/>
              </p:nvCxnSpPr>
              <p:spPr>
                <a:xfrm>
                  <a:off x="838084" y="2937855"/>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A6D338E1-56E9-418B-BB43-EE7D21ABD51B}"/>
                    </a:ext>
                  </a:extLst>
                </p:cNvPr>
                <p:cNvCxnSpPr>
                  <a:cxnSpLocks/>
                </p:cNvCxnSpPr>
                <p:nvPr/>
              </p:nvCxnSpPr>
              <p:spPr>
                <a:xfrm rot="5400000">
                  <a:off x="838084" y="2937855"/>
                  <a:ext cx="0"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E060698B-6BBC-4227-94E8-D8B991E9DA0C}"/>
                  </a:ext>
                </a:extLst>
              </p:cNvPr>
              <p:cNvGrpSpPr>
                <a:grpSpLocks noChangeAspect="1"/>
              </p:cNvGrpSpPr>
              <p:nvPr/>
            </p:nvGrpSpPr>
            <p:grpSpPr>
              <a:xfrm>
                <a:off x="2632986" y="2940000"/>
                <a:ext cx="108000" cy="108000"/>
                <a:chOff x="761884" y="2937855"/>
                <a:chExt cx="152400" cy="152400"/>
              </a:xfrm>
            </p:grpSpPr>
            <p:sp>
              <p:nvSpPr>
                <p:cNvPr id="214" name="Flowchart: Connector 213">
                  <a:extLst>
                    <a:ext uri="{FF2B5EF4-FFF2-40B4-BE49-F238E27FC236}">
                      <a16:creationId xmlns:a16="http://schemas.microsoft.com/office/drawing/2014/main" id="{10BC1D53-6134-43E8-A827-DDB7CB89F243}"/>
                    </a:ext>
                  </a:extLst>
                </p:cNvPr>
                <p:cNvSpPr/>
                <p:nvPr/>
              </p:nvSpPr>
              <p:spPr>
                <a:xfrm>
                  <a:off x="761884" y="2937855"/>
                  <a:ext cx="152400" cy="152400"/>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215" name="Straight Connector 214">
                  <a:extLst>
                    <a:ext uri="{FF2B5EF4-FFF2-40B4-BE49-F238E27FC236}">
                      <a16:creationId xmlns:a16="http://schemas.microsoft.com/office/drawing/2014/main" id="{93D79E2A-FCC0-4A74-9D33-73B47A21586E}"/>
                    </a:ext>
                  </a:extLst>
                </p:cNvPr>
                <p:cNvCxnSpPr>
                  <a:cxnSpLocks/>
                </p:cNvCxnSpPr>
                <p:nvPr/>
              </p:nvCxnSpPr>
              <p:spPr>
                <a:xfrm rot="5400000">
                  <a:off x="838084" y="2937855"/>
                  <a:ext cx="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CB33FCD3-328F-4F7F-B4CA-F3617609707A}"/>
                  </a:ext>
                </a:extLst>
              </p:cNvPr>
              <p:cNvGrpSpPr>
                <a:grpSpLocks noChangeAspect="1"/>
              </p:cNvGrpSpPr>
              <p:nvPr/>
            </p:nvGrpSpPr>
            <p:grpSpPr>
              <a:xfrm>
                <a:off x="2569388" y="2710063"/>
                <a:ext cx="108000" cy="108000"/>
                <a:chOff x="761884" y="2937855"/>
                <a:chExt cx="152400" cy="152400"/>
              </a:xfrm>
            </p:grpSpPr>
            <p:sp>
              <p:nvSpPr>
                <p:cNvPr id="217" name="Flowchart: Connector 216">
                  <a:extLst>
                    <a:ext uri="{FF2B5EF4-FFF2-40B4-BE49-F238E27FC236}">
                      <a16:creationId xmlns:a16="http://schemas.microsoft.com/office/drawing/2014/main" id="{080ADC44-24E8-4DD5-B8AC-C25BB7DF07BE}"/>
                    </a:ext>
                  </a:extLst>
                </p:cNvPr>
                <p:cNvSpPr/>
                <p:nvPr/>
              </p:nvSpPr>
              <p:spPr>
                <a:xfrm>
                  <a:off x="761884" y="2937855"/>
                  <a:ext cx="152400" cy="152400"/>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218" name="Straight Connector 217">
                  <a:extLst>
                    <a:ext uri="{FF2B5EF4-FFF2-40B4-BE49-F238E27FC236}">
                      <a16:creationId xmlns:a16="http://schemas.microsoft.com/office/drawing/2014/main" id="{09D83255-34F7-4683-968C-AFFC72464FE7}"/>
                    </a:ext>
                  </a:extLst>
                </p:cNvPr>
                <p:cNvCxnSpPr>
                  <a:cxnSpLocks/>
                </p:cNvCxnSpPr>
                <p:nvPr/>
              </p:nvCxnSpPr>
              <p:spPr>
                <a:xfrm rot="5400000">
                  <a:off x="838084" y="2937855"/>
                  <a:ext cx="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7626D052-707B-4EEE-B09E-CA0FD9FED7D9}"/>
                  </a:ext>
                </a:extLst>
              </p:cNvPr>
              <p:cNvGrpSpPr>
                <a:grpSpLocks noChangeAspect="1"/>
              </p:cNvGrpSpPr>
              <p:nvPr/>
            </p:nvGrpSpPr>
            <p:grpSpPr>
              <a:xfrm>
                <a:off x="2324861" y="2786263"/>
                <a:ext cx="108000" cy="108000"/>
                <a:chOff x="761884" y="2937855"/>
                <a:chExt cx="152400" cy="152400"/>
              </a:xfrm>
            </p:grpSpPr>
            <p:sp>
              <p:nvSpPr>
                <p:cNvPr id="220" name="Flowchart: Connector 219">
                  <a:extLst>
                    <a:ext uri="{FF2B5EF4-FFF2-40B4-BE49-F238E27FC236}">
                      <a16:creationId xmlns:a16="http://schemas.microsoft.com/office/drawing/2014/main" id="{3C5CCB0A-298A-4908-8490-29FCDA7F67B9}"/>
                    </a:ext>
                  </a:extLst>
                </p:cNvPr>
                <p:cNvSpPr/>
                <p:nvPr/>
              </p:nvSpPr>
              <p:spPr>
                <a:xfrm>
                  <a:off x="761884" y="2937855"/>
                  <a:ext cx="152400" cy="152400"/>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prstClr val="white"/>
                    </a:solidFill>
                    <a:latin typeface="Calibri"/>
                  </a:endParaRPr>
                </a:p>
              </p:txBody>
            </p:sp>
            <p:cxnSp>
              <p:nvCxnSpPr>
                <p:cNvPr id="221" name="Straight Connector 220">
                  <a:extLst>
                    <a:ext uri="{FF2B5EF4-FFF2-40B4-BE49-F238E27FC236}">
                      <a16:creationId xmlns:a16="http://schemas.microsoft.com/office/drawing/2014/main" id="{F943E05F-5803-4012-9418-BFD083A713DF}"/>
                    </a:ext>
                  </a:extLst>
                </p:cNvPr>
                <p:cNvCxnSpPr>
                  <a:cxnSpLocks/>
                </p:cNvCxnSpPr>
                <p:nvPr/>
              </p:nvCxnSpPr>
              <p:spPr>
                <a:xfrm rot="5400000">
                  <a:off x="838084" y="2937855"/>
                  <a:ext cx="0" cy="15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23" name="TextBox 222">
                <a:extLst>
                  <a:ext uri="{FF2B5EF4-FFF2-40B4-BE49-F238E27FC236}">
                    <a16:creationId xmlns:a16="http://schemas.microsoft.com/office/drawing/2014/main" id="{3EE44247-C251-4079-9A54-6102D47F1DA7}"/>
                  </a:ext>
                </a:extLst>
              </p:cNvPr>
              <p:cNvSpPr txBox="1"/>
              <p:nvPr/>
            </p:nvSpPr>
            <p:spPr>
              <a:xfrm>
                <a:off x="1519180" y="2085015"/>
                <a:ext cx="629452" cy="369332"/>
              </a:xfrm>
              <a:prstGeom prst="rect">
                <a:avLst/>
              </a:prstGeom>
              <a:noFill/>
            </p:spPr>
            <p:txBody>
              <a:bodyPr wrap="square" rtlCol="0">
                <a:spAutoFit/>
              </a:bodyPr>
              <a:lstStyle/>
              <a:p>
                <a:pPr algn="ctr" eaLnBrk="1" fontAlgn="auto" hangingPunct="1">
                  <a:spcBef>
                    <a:spcPts val="0"/>
                  </a:spcBef>
                  <a:spcAft>
                    <a:spcPts val="0"/>
                  </a:spcAft>
                </a:pPr>
                <a:r>
                  <a:rPr lang="it-IT" sz="1800" dirty="0">
                    <a:solidFill>
                      <a:srgbClr val="FFFF00"/>
                    </a:solidFill>
                    <a:latin typeface="Segoe Print" panose="02000600000000000000" pitchFamily="2" charset="0"/>
                    <a:ea typeface="+mn-ea"/>
                    <a:cs typeface="+mn-cs"/>
                  </a:rPr>
                  <a:t>h</a:t>
                </a:r>
                <a:r>
                  <a:rPr lang="el-GR" sz="1800" dirty="0">
                    <a:solidFill>
                      <a:srgbClr val="FFFF00"/>
                    </a:solidFill>
                    <a:latin typeface="Segoe Print" panose="02000600000000000000" pitchFamily="2" charset="0"/>
                    <a:ea typeface="+mn-ea"/>
                    <a:cs typeface="+mn-cs"/>
                  </a:rPr>
                  <a:t>ν</a:t>
                </a:r>
                <a:endParaRPr lang="it-IT" sz="1800" dirty="0">
                  <a:solidFill>
                    <a:srgbClr val="FFFF00"/>
                  </a:solidFill>
                  <a:latin typeface="Segoe Print" panose="02000600000000000000" pitchFamily="2" charset="0"/>
                  <a:ea typeface="+mn-ea"/>
                  <a:cs typeface="+mn-cs"/>
                </a:endParaRPr>
              </a:p>
            </p:txBody>
          </p:sp>
          <p:sp>
            <p:nvSpPr>
              <p:cNvPr id="224" name="TextBox 223">
                <a:extLst>
                  <a:ext uri="{FF2B5EF4-FFF2-40B4-BE49-F238E27FC236}">
                    <a16:creationId xmlns:a16="http://schemas.microsoft.com/office/drawing/2014/main" id="{F6EA83B9-C99A-4DE9-8044-C435C02EFDA5}"/>
                  </a:ext>
                </a:extLst>
              </p:cNvPr>
              <p:cNvSpPr txBox="1"/>
              <p:nvPr/>
            </p:nvSpPr>
            <p:spPr>
              <a:xfrm>
                <a:off x="2173782" y="2073670"/>
                <a:ext cx="830462" cy="461665"/>
              </a:xfrm>
              <a:prstGeom prst="rect">
                <a:avLst/>
              </a:prstGeom>
              <a:noFill/>
            </p:spPr>
            <p:txBody>
              <a:bodyPr wrap="square" rtlCol="0">
                <a:spAutoFit/>
              </a:bodyPr>
              <a:lstStyle/>
              <a:p>
                <a:pPr algn="ctr" eaLnBrk="1" fontAlgn="auto" hangingPunct="1">
                  <a:spcBef>
                    <a:spcPts val="0"/>
                  </a:spcBef>
                  <a:spcAft>
                    <a:spcPts val="0"/>
                  </a:spcAft>
                </a:pPr>
                <a:r>
                  <a:rPr lang="it-IT" sz="2400" dirty="0" err="1">
                    <a:solidFill>
                      <a:srgbClr val="00B0F0"/>
                    </a:solidFill>
                    <a:latin typeface="Segoe Print" panose="02000600000000000000" pitchFamily="2" charset="0"/>
                    <a:ea typeface="+mn-ea"/>
                    <a:cs typeface="+mn-cs"/>
                  </a:rPr>
                  <a:t>Q</a:t>
                </a:r>
                <a:r>
                  <a:rPr lang="it-IT" sz="2400" baseline="-25000" dirty="0" err="1">
                    <a:solidFill>
                      <a:srgbClr val="00B0F0"/>
                    </a:solidFill>
                    <a:latin typeface="Segoe Print" panose="02000600000000000000" pitchFamily="2" charset="0"/>
                    <a:ea typeface="+mn-ea"/>
                    <a:cs typeface="+mn-cs"/>
                  </a:rPr>
                  <a:t>tot</a:t>
                </a:r>
                <a:endParaRPr lang="it-IT" sz="2400" dirty="0">
                  <a:solidFill>
                    <a:srgbClr val="00B0F0"/>
                  </a:solidFill>
                  <a:latin typeface="Segoe Print" panose="02000600000000000000" pitchFamily="2" charset="0"/>
                  <a:ea typeface="+mn-ea"/>
                  <a:cs typeface="+mn-cs"/>
                </a:endParaRPr>
              </a:p>
            </p:txBody>
          </p:sp>
        </p:grpSp>
      </p:grpSp>
      <p:cxnSp>
        <p:nvCxnSpPr>
          <p:cNvPr id="225" name="Straight Arrow Connector 224">
            <a:extLst>
              <a:ext uri="{FF2B5EF4-FFF2-40B4-BE49-F238E27FC236}">
                <a16:creationId xmlns:a16="http://schemas.microsoft.com/office/drawing/2014/main" id="{EE175641-53AC-4C66-8D00-2D429D7055B3}"/>
              </a:ext>
            </a:extLst>
          </p:cNvPr>
          <p:cNvCxnSpPr>
            <a:cxnSpLocks/>
          </p:cNvCxnSpPr>
          <p:nvPr/>
        </p:nvCxnSpPr>
        <p:spPr>
          <a:xfrm>
            <a:off x="4472943" y="2989129"/>
            <a:ext cx="647276" cy="3868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3BBC51E8-EEBF-48AA-8271-775C666E3F06}"/>
              </a:ext>
            </a:extLst>
          </p:cNvPr>
          <p:cNvCxnSpPr>
            <a:cxnSpLocks/>
          </p:cNvCxnSpPr>
          <p:nvPr/>
        </p:nvCxnSpPr>
        <p:spPr>
          <a:xfrm flipH="1">
            <a:off x="2957676" y="2958487"/>
            <a:ext cx="863236" cy="28800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4EBD29B6-971A-49C1-AAB3-A83C2DA61596}"/>
              </a:ext>
            </a:extLst>
          </p:cNvPr>
          <p:cNvSpPr txBox="1"/>
          <p:nvPr/>
        </p:nvSpPr>
        <p:spPr>
          <a:xfrm>
            <a:off x="6621681" y="2114797"/>
            <a:ext cx="830462" cy="523220"/>
          </a:xfrm>
          <a:prstGeom prst="rect">
            <a:avLst/>
          </a:prstGeom>
          <a:noFill/>
        </p:spPr>
        <p:txBody>
          <a:bodyPr wrap="square" rtlCol="0">
            <a:spAutoFit/>
          </a:bodyPr>
          <a:lstStyle/>
          <a:p>
            <a:pPr algn="ctr" eaLnBrk="1" fontAlgn="auto" hangingPunct="1">
              <a:spcBef>
                <a:spcPts val="0"/>
              </a:spcBef>
              <a:spcAft>
                <a:spcPts val="0"/>
              </a:spcAft>
            </a:pPr>
            <a:r>
              <a:rPr lang="it-IT" sz="2400" dirty="0">
                <a:solidFill>
                  <a:srgbClr val="00B0F0"/>
                </a:solidFill>
                <a:latin typeface="Segoe Print" panose="02000600000000000000" pitchFamily="2" charset="0"/>
                <a:ea typeface="+mn-ea"/>
                <a:cs typeface="+mn-cs"/>
              </a:rPr>
              <a:t>Q</a:t>
            </a:r>
            <a:r>
              <a:rPr lang="it-IT" sz="2800" baseline="-25000" dirty="0">
                <a:solidFill>
                  <a:srgbClr val="00B0F0"/>
                </a:solidFill>
                <a:latin typeface="Segoe Print" panose="02000600000000000000" pitchFamily="2" charset="0"/>
                <a:ea typeface="+mn-ea"/>
                <a:cs typeface="+mn-cs"/>
              </a:rPr>
              <a:t>i</a:t>
            </a:r>
            <a:endParaRPr lang="it-IT" sz="2400" dirty="0">
              <a:solidFill>
                <a:srgbClr val="00B0F0"/>
              </a:solidFill>
              <a:latin typeface="Segoe Print" panose="02000600000000000000" pitchFamily="2" charset="0"/>
              <a:ea typeface="+mn-ea"/>
              <a:cs typeface="+mn-cs"/>
            </a:endParaRPr>
          </a:p>
        </p:txBody>
      </p:sp>
      <p:sp>
        <p:nvSpPr>
          <p:cNvPr id="228" name="TextBox 227">
            <a:extLst>
              <a:ext uri="{FF2B5EF4-FFF2-40B4-BE49-F238E27FC236}">
                <a16:creationId xmlns:a16="http://schemas.microsoft.com/office/drawing/2014/main" id="{60F91C34-521C-4254-9C22-2ABED58DA9E9}"/>
              </a:ext>
            </a:extLst>
          </p:cNvPr>
          <p:cNvSpPr txBox="1"/>
          <p:nvPr/>
        </p:nvSpPr>
        <p:spPr>
          <a:xfrm>
            <a:off x="6656403" y="4175242"/>
            <a:ext cx="830462" cy="523220"/>
          </a:xfrm>
          <a:prstGeom prst="rect">
            <a:avLst/>
          </a:prstGeom>
          <a:noFill/>
        </p:spPr>
        <p:txBody>
          <a:bodyPr wrap="square" rtlCol="0">
            <a:spAutoFit/>
          </a:bodyPr>
          <a:lstStyle/>
          <a:p>
            <a:pPr algn="ctr" eaLnBrk="1" fontAlgn="auto" hangingPunct="1">
              <a:spcBef>
                <a:spcPts val="0"/>
              </a:spcBef>
              <a:spcAft>
                <a:spcPts val="0"/>
              </a:spcAft>
            </a:pPr>
            <a:r>
              <a:rPr lang="it-IT" sz="2400" dirty="0">
                <a:solidFill>
                  <a:srgbClr val="00B0F0"/>
                </a:solidFill>
                <a:latin typeface="Segoe Print" panose="02000600000000000000" pitchFamily="2" charset="0"/>
                <a:ea typeface="+mn-ea"/>
                <a:cs typeface="+mn-cs"/>
              </a:rPr>
              <a:t>Q</a:t>
            </a:r>
            <a:r>
              <a:rPr lang="it-IT" sz="2800" baseline="-25000" dirty="0">
                <a:solidFill>
                  <a:srgbClr val="00B0F0"/>
                </a:solidFill>
                <a:latin typeface="Segoe Print" panose="02000600000000000000" pitchFamily="2" charset="0"/>
                <a:ea typeface="+mn-ea"/>
                <a:cs typeface="+mn-cs"/>
              </a:rPr>
              <a:t>i-1</a:t>
            </a:r>
            <a:endParaRPr lang="it-IT" sz="2400" dirty="0">
              <a:solidFill>
                <a:srgbClr val="00B0F0"/>
              </a:solidFill>
              <a:latin typeface="Segoe Print" panose="02000600000000000000" pitchFamily="2" charset="0"/>
              <a:ea typeface="+mn-ea"/>
              <a:cs typeface="+mn-cs"/>
            </a:endParaRPr>
          </a:p>
        </p:txBody>
      </p:sp>
      <p:sp>
        <p:nvSpPr>
          <p:cNvPr id="229" name="TextBox 228">
            <a:extLst>
              <a:ext uri="{FF2B5EF4-FFF2-40B4-BE49-F238E27FC236}">
                <a16:creationId xmlns:a16="http://schemas.microsoft.com/office/drawing/2014/main" id="{9501EB90-A879-42E9-A364-18EFD39F136C}"/>
              </a:ext>
            </a:extLst>
          </p:cNvPr>
          <p:cNvSpPr txBox="1"/>
          <p:nvPr/>
        </p:nvSpPr>
        <p:spPr>
          <a:xfrm>
            <a:off x="6789400" y="-35833"/>
            <a:ext cx="830462" cy="523220"/>
          </a:xfrm>
          <a:prstGeom prst="rect">
            <a:avLst/>
          </a:prstGeom>
          <a:noFill/>
        </p:spPr>
        <p:txBody>
          <a:bodyPr wrap="square" rtlCol="0">
            <a:spAutoFit/>
          </a:bodyPr>
          <a:lstStyle/>
          <a:p>
            <a:pPr algn="ctr" eaLnBrk="1" fontAlgn="auto" hangingPunct="1">
              <a:spcBef>
                <a:spcPts val="0"/>
              </a:spcBef>
              <a:spcAft>
                <a:spcPts val="0"/>
              </a:spcAft>
            </a:pPr>
            <a:r>
              <a:rPr lang="it-IT" sz="2400" dirty="0">
                <a:solidFill>
                  <a:srgbClr val="00B0F0"/>
                </a:solidFill>
                <a:latin typeface="Segoe Print" panose="02000600000000000000" pitchFamily="2" charset="0"/>
                <a:ea typeface="+mn-ea"/>
                <a:cs typeface="+mn-cs"/>
              </a:rPr>
              <a:t>Q</a:t>
            </a:r>
            <a:r>
              <a:rPr lang="it-IT" sz="2800" baseline="-25000" dirty="0">
                <a:solidFill>
                  <a:srgbClr val="00B0F0"/>
                </a:solidFill>
                <a:latin typeface="Segoe Print" panose="02000600000000000000" pitchFamily="2" charset="0"/>
                <a:ea typeface="+mn-ea"/>
                <a:cs typeface="+mn-cs"/>
              </a:rPr>
              <a:t>i+1</a:t>
            </a:r>
            <a:endParaRPr lang="it-IT" sz="2400" dirty="0">
              <a:solidFill>
                <a:srgbClr val="00B0F0"/>
              </a:solidFill>
              <a:latin typeface="Segoe Print" panose="02000600000000000000" pitchFamily="2" charset="0"/>
              <a:ea typeface="+mn-ea"/>
              <a:cs typeface="+mn-cs"/>
            </a:endParaRPr>
          </a:p>
        </p:txBody>
      </p:sp>
      <p:cxnSp>
        <p:nvCxnSpPr>
          <p:cNvPr id="17" name="Straight Arrow Connector 16">
            <a:extLst>
              <a:ext uri="{FF2B5EF4-FFF2-40B4-BE49-F238E27FC236}">
                <a16:creationId xmlns:a16="http://schemas.microsoft.com/office/drawing/2014/main" id="{3BC16FF0-87FA-466D-8ECF-CD13DDB38E12}"/>
              </a:ext>
            </a:extLst>
          </p:cNvPr>
          <p:cNvCxnSpPr>
            <a:cxnSpLocks/>
            <a:stCxn id="229" idx="3"/>
          </p:cNvCxnSpPr>
          <p:nvPr/>
        </p:nvCxnSpPr>
        <p:spPr>
          <a:xfrm>
            <a:off x="7619862" y="225777"/>
            <a:ext cx="1337424" cy="21506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393DB27E-E28F-44D7-BEDA-991189D0564F}"/>
              </a:ext>
            </a:extLst>
          </p:cNvPr>
          <p:cNvCxnSpPr>
            <a:cxnSpLocks/>
          </p:cNvCxnSpPr>
          <p:nvPr/>
        </p:nvCxnSpPr>
        <p:spPr>
          <a:xfrm flipV="1">
            <a:off x="7627487" y="3102492"/>
            <a:ext cx="1401024" cy="12831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F30DA64-7721-4537-BAFA-67F2E2192398}"/>
              </a:ext>
            </a:extLst>
          </p:cNvPr>
          <p:cNvCxnSpPr>
            <a:cxnSpLocks/>
            <a:stCxn id="227" idx="3"/>
          </p:cNvCxnSpPr>
          <p:nvPr/>
        </p:nvCxnSpPr>
        <p:spPr>
          <a:xfrm>
            <a:off x="7452144" y="2376408"/>
            <a:ext cx="1281007" cy="3695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06FC3060-9611-4174-A8A1-8ADD11F9ACBD}"/>
              </a:ext>
            </a:extLst>
          </p:cNvPr>
          <p:cNvGrpSpPr>
            <a:grpSpLocks noChangeAspect="1"/>
          </p:cNvGrpSpPr>
          <p:nvPr/>
        </p:nvGrpSpPr>
        <p:grpSpPr>
          <a:xfrm>
            <a:off x="8851711" y="2521667"/>
            <a:ext cx="435565" cy="435565"/>
            <a:chOff x="761884" y="2937855"/>
            <a:chExt cx="152400" cy="152400"/>
          </a:xfrm>
        </p:grpSpPr>
        <p:sp>
          <p:nvSpPr>
            <p:cNvPr id="239" name="Flowchart: Connector 238">
              <a:extLst>
                <a:ext uri="{FF2B5EF4-FFF2-40B4-BE49-F238E27FC236}">
                  <a16:creationId xmlns:a16="http://schemas.microsoft.com/office/drawing/2014/main" id="{FBEE2073-50CD-4BC4-8285-A30104462180}"/>
                </a:ext>
              </a:extLst>
            </p:cNvPr>
            <p:cNvSpPr/>
            <p:nvPr/>
          </p:nvSpPr>
          <p:spPr>
            <a:xfrm>
              <a:off x="761884" y="2937855"/>
              <a:ext cx="152400" cy="152400"/>
            </a:xfrm>
            <a:prstGeom prst="flowChartConnector">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it-IT" sz="1800">
                <a:solidFill>
                  <a:srgbClr val="00B0F0"/>
                </a:solidFill>
                <a:latin typeface="Calibri"/>
              </a:endParaRPr>
            </a:p>
          </p:txBody>
        </p:sp>
        <p:cxnSp>
          <p:nvCxnSpPr>
            <p:cNvPr id="240" name="Straight Connector 239">
              <a:extLst>
                <a:ext uri="{FF2B5EF4-FFF2-40B4-BE49-F238E27FC236}">
                  <a16:creationId xmlns:a16="http://schemas.microsoft.com/office/drawing/2014/main" id="{3A23B07F-79F3-499D-979A-7A770D920F16}"/>
                </a:ext>
              </a:extLst>
            </p:cNvPr>
            <p:cNvCxnSpPr>
              <a:stCxn id="239" idx="0"/>
              <a:endCxn id="239" idx="4"/>
            </p:cNvCxnSpPr>
            <p:nvPr/>
          </p:nvCxnSpPr>
          <p:spPr>
            <a:xfrm>
              <a:off x="838084" y="2937855"/>
              <a:ext cx="0" cy="1524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3C115F9-BAF8-4FB7-AA4B-4CE378150A11}"/>
                </a:ext>
              </a:extLst>
            </p:cNvPr>
            <p:cNvCxnSpPr>
              <a:cxnSpLocks/>
            </p:cNvCxnSpPr>
            <p:nvPr/>
          </p:nvCxnSpPr>
          <p:spPr>
            <a:xfrm rot="5400000">
              <a:off x="838084" y="2937855"/>
              <a:ext cx="0" cy="1524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2" name="TextBox 241">
            <a:extLst>
              <a:ext uri="{FF2B5EF4-FFF2-40B4-BE49-F238E27FC236}">
                <a16:creationId xmlns:a16="http://schemas.microsoft.com/office/drawing/2014/main" id="{E53E4814-92DB-4CEC-9492-D76A6F3F7735}"/>
              </a:ext>
            </a:extLst>
          </p:cNvPr>
          <p:cNvSpPr txBox="1"/>
          <p:nvPr/>
        </p:nvSpPr>
        <p:spPr>
          <a:xfrm>
            <a:off x="9342750" y="2486669"/>
            <a:ext cx="1161793" cy="523220"/>
          </a:xfrm>
          <a:prstGeom prst="rect">
            <a:avLst/>
          </a:prstGeom>
          <a:noFill/>
        </p:spPr>
        <p:txBody>
          <a:bodyPr wrap="square" rtlCol="0">
            <a:spAutoFit/>
          </a:bodyPr>
          <a:lstStyle/>
          <a:p>
            <a:pPr algn="ctr" eaLnBrk="1" fontAlgn="auto" hangingPunct="1">
              <a:spcBef>
                <a:spcPts val="0"/>
              </a:spcBef>
              <a:spcAft>
                <a:spcPts val="0"/>
              </a:spcAft>
            </a:pPr>
            <a:r>
              <a:rPr lang="it-IT" sz="2400" dirty="0">
                <a:solidFill>
                  <a:srgbClr val="00B0F0"/>
                </a:solidFill>
                <a:latin typeface="Segoe Print" panose="02000600000000000000" pitchFamily="2" charset="0"/>
                <a:ea typeface="+mn-ea"/>
                <a:cs typeface="+mn-cs"/>
              </a:rPr>
              <a:t>= </a:t>
            </a:r>
            <a:r>
              <a:rPr lang="it-IT" sz="2400" dirty="0" err="1">
                <a:solidFill>
                  <a:srgbClr val="00B0F0"/>
                </a:solidFill>
                <a:latin typeface="Segoe Print" panose="02000600000000000000" pitchFamily="2" charset="0"/>
                <a:ea typeface="+mn-ea"/>
                <a:cs typeface="+mn-cs"/>
              </a:rPr>
              <a:t>Q</a:t>
            </a:r>
            <a:r>
              <a:rPr lang="it-IT" sz="2800" baseline="-25000" dirty="0" err="1">
                <a:solidFill>
                  <a:srgbClr val="00B0F0"/>
                </a:solidFill>
                <a:latin typeface="Segoe Print" panose="02000600000000000000" pitchFamily="2" charset="0"/>
                <a:ea typeface="+mn-ea"/>
                <a:cs typeface="+mn-cs"/>
              </a:rPr>
              <a:t>tot</a:t>
            </a:r>
            <a:endParaRPr lang="it-IT" sz="2400" dirty="0">
              <a:solidFill>
                <a:srgbClr val="00B0F0"/>
              </a:solidFill>
              <a:latin typeface="Segoe Print" panose="02000600000000000000" pitchFamily="2" charset="0"/>
              <a:ea typeface="+mn-ea"/>
              <a:cs typeface="+mn-cs"/>
            </a:endParaRPr>
          </a:p>
        </p:txBody>
      </p:sp>
      <p:sp>
        <p:nvSpPr>
          <p:cNvPr id="169" name="TextBox 168">
            <a:extLst>
              <a:ext uri="{FF2B5EF4-FFF2-40B4-BE49-F238E27FC236}">
                <a16:creationId xmlns:a16="http://schemas.microsoft.com/office/drawing/2014/main" id="{AE9C4A51-2FB5-4C2A-B915-CE54416DE9F5}"/>
              </a:ext>
            </a:extLst>
          </p:cNvPr>
          <p:cNvSpPr txBox="1"/>
          <p:nvPr/>
        </p:nvSpPr>
        <p:spPr>
          <a:xfrm>
            <a:off x="8528466" y="118056"/>
            <a:ext cx="1976077" cy="461665"/>
          </a:xfrm>
          <a:prstGeom prst="rect">
            <a:avLst/>
          </a:prstGeom>
          <a:noFill/>
        </p:spPr>
        <p:txBody>
          <a:bodyPr wrap="square" rtlCol="0">
            <a:spAutoFit/>
          </a:bodyPr>
          <a:lstStyle/>
          <a:p>
            <a:pPr eaLnBrk="1" fontAlgn="auto" hangingPunct="1">
              <a:spcBef>
                <a:spcPts val="0"/>
              </a:spcBef>
              <a:spcAft>
                <a:spcPts val="0"/>
              </a:spcAft>
            </a:pPr>
            <a:r>
              <a:rPr lang="it-IT" sz="2400" b="1" u="sng" dirty="0">
                <a:solidFill>
                  <a:prstClr val="white"/>
                </a:solidFill>
                <a:latin typeface="Segoe Print" panose="02000600000000000000" pitchFamily="2" charset="0"/>
                <a:ea typeface="+mn-ea"/>
                <a:cs typeface="+mn-cs"/>
              </a:rPr>
              <a:t>COUPLING</a:t>
            </a:r>
          </a:p>
        </p:txBody>
      </p:sp>
    </p:spTree>
    <p:extLst>
      <p:ext uri="{BB962C8B-B14F-4D97-AF65-F5344CB8AC3E}">
        <p14:creationId xmlns:p14="http://schemas.microsoft.com/office/powerpoint/2010/main" val="372568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fade">
                                      <p:cBhvr>
                                        <p:cTn id="12" dur="500"/>
                                        <p:tgtEl>
                                          <p:spTgt spid="226"/>
                                        </p:tgtEl>
                                      </p:cBhvr>
                                    </p:animEffect>
                                  </p:childTnLst>
                                </p:cTn>
                              </p:par>
                              <p:par>
                                <p:cTn id="13" presetID="10" presetClass="entr" presetSubtype="0" fill="hold" nodeType="withEffect">
                                  <p:stCondLst>
                                    <p:cond delay="0"/>
                                  </p:stCondLst>
                                  <p:childTnLst>
                                    <p:set>
                                      <p:cBhvr>
                                        <p:cTn id="14" dur="1" fill="hold">
                                          <p:stCondLst>
                                            <p:cond delay="0"/>
                                          </p:stCondLst>
                                        </p:cTn>
                                        <p:tgtEl>
                                          <p:spTgt spid="225"/>
                                        </p:tgtEl>
                                        <p:attrNameLst>
                                          <p:attrName>style.visibility</p:attrName>
                                        </p:attrNameLst>
                                      </p:cBhvr>
                                      <p:to>
                                        <p:strVal val="visible"/>
                                      </p:to>
                                    </p:set>
                                    <p:animEffect transition="in" filter="fade">
                                      <p:cBhvr>
                                        <p:cTn id="15" dur="500"/>
                                        <p:tgtEl>
                                          <p:spTgt spid="225"/>
                                        </p:tgtEl>
                                      </p:cBhvr>
                                    </p:animEffect>
                                  </p:childTnLst>
                                </p:cTn>
                              </p:par>
                              <p:par>
                                <p:cTn id="16" presetID="10" presetClass="entr" presetSubtype="0" fill="hold" nodeType="with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fade">
                                      <p:cBhvr>
                                        <p:cTn id="18" dur="500"/>
                                        <p:tgtEl>
                                          <p:spTgt spid="174"/>
                                        </p:tgtEl>
                                      </p:cBhvr>
                                    </p:animEffect>
                                  </p:childTnLst>
                                </p:cTn>
                              </p:par>
                              <p:par>
                                <p:cTn id="19" presetID="10" presetClass="entr" presetSubtype="0"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animEffect transition="in" filter="fade">
                                      <p:cBhvr>
                                        <p:cTn id="21" dur="500"/>
                                        <p:tgtEl>
                                          <p:spTgt spid="175"/>
                                        </p:tgtEl>
                                      </p:cBhvr>
                                    </p:animEffect>
                                  </p:childTnLst>
                                </p:cTn>
                              </p:par>
                              <p:par>
                                <p:cTn id="22" presetID="10" presetClass="entr" presetSubtype="0" fill="hold" nodeType="withEffect">
                                  <p:stCondLst>
                                    <p:cond delay="0"/>
                                  </p:stCondLst>
                                  <p:childTnLst>
                                    <p:set>
                                      <p:cBhvr>
                                        <p:cTn id="23" dur="1" fill="hold">
                                          <p:stCondLst>
                                            <p:cond delay="0"/>
                                          </p:stCondLst>
                                        </p:cTn>
                                        <p:tgtEl>
                                          <p:spTgt spid="179"/>
                                        </p:tgtEl>
                                        <p:attrNameLst>
                                          <p:attrName>style.visibility</p:attrName>
                                        </p:attrNameLst>
                                      </p:cBhvr>
                                      <p:to>
                                        <p:strVal val="visible"/>
                                      </p:to>
                                    </p:set>
                                    <p:animEffect transition="in" filter="fade">
                                      <p:cBhvr>
                                        <p:cTn id="24" dur="500"/>
                                        <p:tgtEl>
                                          <p:spTgt spid="179"/>
                                        </p:tgtEl>
                                      </p:cBhvr>
                                    </p:animEffect>
                                  </p:childTnLst>
                                </p:cTn>
                              </p:par>
                              <p:par>
                                <p:cTn id="25" presetID="10" presetClass="entr" presetSubtype="0" fill="hold" nodeType="with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fade">
                                      <p:cBhvr>
                                        <p:cTn id="27" dur="500"/>
                                        <p:tgtEl>
                                          <p:spTgt spid="18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7"/>
                                        </p:tgtEl>
                                        <p:attrNameLst>
                                          <p:attrName>style.visibility</p:attrName>
                                        </p:attrNameLst>
                                      </p:cBhvr>
                                      <p:to>
                                        <p:strVal val="visible"/>
                                      </p:to>
                                    </p:set>
                                    <p:animEffect transition="in" filter="fade">
                                      <p:cBhvr>
                                        <p:cTn id="30" dur="500"/>
                                        <p:tgtEl>
                                          <p:spTgt spid="227"/>
                                        </p:tgtEl>
                                      </p:cBhvr>
                                    </p:animEffect>
                                  </p:childTnLst>
                                </p:cTn>
                              </p:par>
                              <p:par>
                                <p:cTn id="31" presetID="10" presetClass="entr" presetSubtype="0" fill="hold" nodeType="withEffect">
                                  <p:stCondLst>
                                    <p:cond delay="0"/>
                                  </p:stCondLst>
                                  <p:childTnLst>
                                    <p:set>
                                      <p:cBhvr>
                                        <p:cTn id="32" dur="1" fill="hold">
                                          <p:stCondLst>
                                            <p:cond delay="0"/>
                                          </p:stCondLst>
                                        </p:cTn>
                                        <p:tgtEl>
                                          <p:spTgt spid="185"/>
                                        </p:tgtEl>
                                        <p:attrNameLst>
                                          <p:attrName>style.visibility</p:attrName>
                                        </p:attrNameLst>
                                      </p:cBhvr>
                                      <p:to>
                                        <p:strVal val="visible"/>
                                      </p:to>
                                    </p:set>
                                    <p:animEffect transition="in" filter="fade">
                                      <p:cBhvr>
                                        <p:cTn id="33" dur="500"/>
                                        <p:tgtEl>
                                          <p:spTgt spid="18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9"/>
                                        </p:tgtEl>
                                        <p:attrNameLst>
                                          <p:attrName>style.visibility</p:attrName>
                                        </p:attrNameLst>
                                      </p:cBhvr>
                                      <p:to>
                                        <p:strVal val="visible"/>
                                      </p:to>
                                    </p:set>
                                    <p:animEffect transition="in" filter="fade">
                                      <p:cBhvr>
                                        <p:cTn id="38" dur="500"/>
                                        <p:tgtEl>
                                          <p:spTgt spid="18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8"/>
                                        </p:tgtEl>
                                        <p:attrNameLst>
                                          <p:attrName>style.visibility</p:attrName>
                                        </p:attrNameLst>
                                      </p:cBhvr>
                                      <p:to>
                                        <p:strVal val="visible"/>
                                      </p:to>
                                    </p:set>
                                    <p:animEffect transition="in" filter="fade">
                                      <p:cBhvr>
                                        <p:cTn id="43" dur="500"/>
                                        <p:tgtEl>
                                          <p:spTgt spid="158"/>
                                        </p:tgtEl>
                                      </p:cBhvr>
                                    </p:animEffect>
                                  </p:childTnLst>
                                </p:cTn>
                              </p:par>
                              <p:par>
                                <p:cTn id="44" presetID="10" presetClass="entr" presetSubtype="0"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animEffect transition="in" filter="fade">
                                      <p:cBhvr>
                                        <p:cTn id="46" dur="500"/>
                                        <p:tgtEl>
                                          <p:spTgt spid="163"/>
                                        </p:tgtEl>
                                      </p:cBhvr>
                                    </p:animEffect>
                                  </p:childTnLst>
                                </p:cTn>
                              </p:par>
                              <p:par>
                                <p:cTn id="47" presetID="10" presetClass="entr" presetSubtype="0" fill="hold" nodeType="withEffect">
                                  <p:stCondLst>
                                    <p:cond delay="0"/>
                                  </p:stCondLst>
                                  <p:childTnLst>
                                    <p:set>
                                      <p:cBhvr>
                                        <p:cTn id="48" dur="1" fill="hold">
                                          <p:stCondLst>
                                            <p:cond delay="0"/>
                                          </p:stCondLst>
                                        </p:cTn>
                                        <p:tgtEl>
                                          <p:spTgt spid="159"/>
                                        </p:tgtEl>
                                        <p:attrNameLst>
                                          <p:attrName>style.visibility</p:attrName>
                                        </p:attrNameLst>
                                      </p:cBhvr>
                                      <p:to>
                                        <p:strVal val="visible"/>
                                      </p:to>
                                    </p:set>
                                    <p:animEffect transition="in" filter="fade">
                                      <p:cBhvr>
                                        <p:cTn id="49" dur="500"/>
                                        <p:tgtEl>
                                          <p:spTgt spid="159"/>
                                        </p:tgtEl>
                                      </p:cBhvr>
                                    </p:animEffect>
                                  </p:childTnLst>
                                </p:cTn>
                              </p:par>
                              <p:par>
                                <p:cTn id="50" presetID="10" presetClass="entr" presetSubtype="0" fill="hold" nodeType="withEffect">
                                  <p:stCondLst>
                                    <p:cond delay="0"/>
                                  </p:stCondLst>
                                  <p:childTnLst>
                                    <p:set>
                                      <p:cBhvr>
                                        <p:cTn id="51" dur="1" fill="hold">
                                          <p:stCondLst>
                                            <p:cond delay="0"/>
                                          </p:stCondLst>
                                        </p:cTn>
                                        <p:tgtEl>
                                          <p:spTgt spid="165"/>
                                        </p:tgtEl>
                                        <p:attrNameLst>
                                          <p:attrName>style.visibility</p:attrName>
                                        </p:attrNameLst>
                                      </p:cBhvr>
                                      <p:to>
                                        <p:strVal val="visible"/>
                                      </p:to>
                                    </p:set>
                                    <p:animEffect transition="in" filter="fade">
                                      <p:cBhvr>
                                        <p:cTn id="52" dur="500"/>
                                        <p:tgtEl>
                                          <p:spTgt spid="165"/>
                                        </p:tgtEl>
                                      </p:cBhvr>
                                    </p:animEffect>
                                  </p:childTnLst>
                                </p:cTn>
                              </p:par>
                              <p:par>
                                <p:cTn id="53" presetID="10" presetClass="entr" presetSubtype="0" fill="hold" nodeType="withEffect">
                                  <p:stCondLst>
                                    <p:cond delay="0"/>
                                  </p:stCondLst>
                                  <p:childTnLst>
                                    <p:set>
                                      <p:cBhvr>
                                        <p:cTn id="54" dur="1" fill="hold">
                                          <p:stCondLst>
                                            <p:cond delay="0"/>
                                          </p:stCondLst>
                                        </p:cTn>
                                        <p:tgtEl>
                                          <p:spTgt spid="170"/>
                                        </p:tgtEl>
                                        <p:attrNameLst>
                                          <p:attrName>style.visibility</p:attrName>
                                        </p:attrNameLst>
                                      </p:cBhvr>
                                      <p:to>
                                        <p:strVal val="visible"/>
                                      </p:to>
                                    </p:set>
                                    <p:animEffect transition="in" filter="fade">
                                      <p:cBhvr>
                                        <p:cTn id="55" dur="500"/>
                                        <p:tgtEl>
                                          <p:spTgt spid="170"/>
                                        </p:tgtEl>
                                      </p:cBhvr>
                                    </p:animEffect>
                                  </p:childTnLst>
                                </p:cTn>
                              </p:par>
                              <p:par>
                                <p:cTn id="56" presetID="10" presetClass="entr" presetSubtype="0" fill="hold" nodeType="withEffect">
                                  <p:stCondLst>
                                    <p:cond delay="0"/>
                                  </p:stCondLst>
                                  <p:childTnLst>
                                    <p:set>
                                      <p:cBhvr>
                                        <p:cTn id="57" dur="1" fill="hold">
                                          <p:stCondLst>
                                            <p:cond delay="0"/>
                                          </p:stCondLst>
                                        </p:cTn>
                                        <p:tgtEl>
                                          <p:spTgt spid="180"/>
                                        </p:tgtEl>
                                        <p:attrNameLst>
                                          <p:attrName>style.visibility</p:attrName>
                                        </p:attrNameLst>
                                      </p:cBhvr>
                                      <p:to>
                                        <p:strVal val="visible"/>
                                      </p:to>
                                    </p:set>
                                    <p:animEffect transition="in" filter="fade">
                                      <p:cBhvr>
                                        <p:cTn id="58" dur="500"/>
                                        <p:tgtEl>
                                          <p:spTgt spid="180"/>
                                        </p:tgtEl>
                                      </p:cBhvr>
                                    </p:animEffect>
                                  </p:childTnLst>
                                </p:cTn>
                              </p:par>
                              <p:par>
                                <p:cTn id="59" presetID="10" presetClass="entr" presetSubtype="0" fill="hold" nodeType="withEffect">
                                  <p:stCondLst>
                                    <p:cond delay="0"/>
                                  </p:stCondLst>
                                  <p:childTnLst>
                                    <p:set>
                                      <p:cBhvr>
                                        <p:cTn id="60" dur="1" fill="hold">
                                          <p:stCondLst>
                                            <p:cond delay="0"/>
                                          </p:stCondLst>
                                        </p:cTn>
                                        <p:tgtEl>
                                          <p:spTgt spid="196"/>
                                        </p:tgtEl>
                                        <p:attrNameLst>
                                          <p:attrName>style.visibility</p:attrName>
                                        </p:attrNameLst>
                                      </p:cBhvr>
                                      <p:to>
                                        <p:strVal val="visible"/>
                                      </p:to>
                                    </p:set>
                                    <p:animEffect transition="in" filter="fade">
                                      <p:cBhvr>
                                        <p:cTn id="61" dur="500"/>
                                        <p:tgtEl>
                                          <p:spTgt spid="196"/>
                                        </p:tgtEl>
                                      </p:cBhvr>
                                    </p:animEffect>
                                  </p:childTnLst>
                                </p:cTn>
                              </p:par>
                              <p:par>
                                <p:cTn id="62" presetID="10" presetClass="entr" presetSubtype="0" fill="hold" nodeType="withEffect">
                                  <p:stCondLst>
                                    <p:cond delay="0"/>
                                  </p:stCondLst>
                                  <p:childTnLst>
                                    <p:set>
                                      <p:cBhvr>
                                        <p:cTn id="63" dur="1" fill="hold">
                                          <p:stCondLst>
                                            <p:cond delay="0"/>
                                          </p:stCondLst>
                                        </p:cTn>
                                        <p:tgtEl>
                                          <p:spTgt spid="143"/>
                                        </p:tgtEl>
                                        <p:attrNameLst>
                                          <p:attrName>style.visibility</p:attrName>
                                        </p:attrNameLst>
                                      </p:cBhvr>
                                      <p:to>
                                        <p:strVal val="visible"/>
                                      </p:to>
                                    </p:set>
                                    <p:animEffect transition="in" filter="fade">
                                      <p:cBhvr>
                                        <p:cTn id="64" dur="500"/>
                                        <p:tgtEl>
                                          <p:spTgt spid="143"/>
                                        </p:tgtEl>
                                      </p:cBhvr>
                                    </p:animEffect>
                                  </p:childTnLst>
                                </p:cTn>
                              </p:par>
                              <p:par>
                                <p:cTn id="65" presetID="10" presetClass="entr" presetSubtype="0" fill="hold" nodeType="withEffect">
                                  <p:stCondLst>
                                    <p:cond delay="0"/>
                                  </p:stCondLst>
                                  <p:childTnLst>
                                    <p:set>
                                      <p:cBhvr>
                                        <p:cTn id="66" dur="1" fill="hold">
                                          <p:stCondLst>
                                            <p:cond delay="0"/>
                                          </p:stCondLst>
                                        </p:cTn>
                                        <p:tgtEl>
                                          <p:spTgt spid="166"/>
                                        </p:tgtEl>
                                        <p:attrNameLst>
                                          <p:attrName>style.visibility</p:attrName>
                                        </p:attrNameLst>
                                      </p:cBhvr>
                                      <p:to>
                                        <p:strVal val="visible"/>
                                      </p:to>
                                    </p:set>
                                    <p:animEffect transition="in" filter="fade">
                                      <p:cBhvr>
                                        <p:cTn id="67" dur="500"/>
                                        <p:tgtEl>
                                          <p:spTgt spid="166"/>
                                        </p:tgtEl>
                                      </p:cBhvr>
                                    </p:animEffect>
                                  </p:childTnLst>
                                </p:cTn>
                              </p:par>
                              <p:par>
                                <p:cTn id="68" presetID="10" presetClass="entr" presetSubtype="0" fill="hold" nodeType="withEffect">
                                  <p:stCondLst>
                                    <p:cond delay="0"/>
                                  </p:stCondLst>
                                  <p:childTnLst>
                                    <p:set>
                                      <p:cBhvr>
                                        <p:cTn id="69" dur="1" fill="hold">
                                          <p:stCondLst>
                                            <p:cond delay="0"/>
                                          </p:stCondLst>
                                        </p:cTn>
                                        <p:tgtEl>
                                          <p:spTgt spid="188"/>
                                        </p:tgtEl>
                                        <p:attrNameLst>
                                          <p:attrName>style.visibility</p:attrName>
                                        </p:attrNameLst>
                                      </p:cBhvr>
                                      <p:to>
                                        <p:strVal val="visible"/>
                                      </p:to>
                                    </p:set>
                                    <p:animEffect transition="in" filter="fade">
                                      <p:cBhvr>
                                        <p:cTn id="70" dur="500"/>
                                        <p:tgtEl>
                                          <p:spTgt spid="18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8"/>
                                        </p:tgtEl>
                                        <p:attrNameLst>
                                          <p:attrName>style.visibility</p:attrName>
                                        </p:attrNameLst>
                                      </p:cBhvr>
                                      <p:to>
                                        <p:strVal val="visible"/>
                                      </p:to>
                                    </p:set>
                                    <p:animEffect transition="in" filter="fade">
                                      <p:cBhvr>
                                        <p:cTn id="73" dur="500"/>
                                        <p:tgtEl>
                                          <p:spTgt spid="2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9"/>
                                        </p:tgtEl>
                                        <p:attrNameLst>
                                          <p:attrName>style.visibility</p:attrName>
                                        </p:attrNameLst>
                                      </p:cBhvr>
                                      <p:to>
                                        <p:strVal val="visible"/>
                                      </p:to>
                                    </p:set>
                                    <p:animEffect transition="in" filter="fade">
                                      <p:cBhvr>
                                        <p:cTn id="76" dur="500"/>
                                        <p:tgtEl>
                                          <p:spTgt spid="2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234"/>
                                        </p:tgtEl>
                                        <p:attrNameLst>
                                          <p:attrName>style.visibility</p:attrName>
                                        </p:attrNameLst>
                                      </p:cBhvr>
                                      <p:to>
                                        <p:strVal val="visible"/>
                                      </p:to>
                                    </p:set>
                                    <p:animEffect transition="in" filter="fade">
                                      <p:cBhvr>
                                        <p:cTn id="84" dur="500"/>
                                        <p:tgtEl>
                                          <p:spTgt spid="234"/>
                                        </p:tgtEl>
                                      </p:cBhvr>
                                    </p:animEffect>
                                  </p:childTnLst>
                                </p:cTn>
                              </p:par>
                              <p:par>
                                <p:cTn id="85" presetID="10" presetClass="entr" presetSubtype="0" fill="hold" nodeType="withEffect">
                                  <p:stCondLst>
                                    <p:cond delay="0"/>
                                  </p:stCondLst>
                                  <p:childTnLst>
                                    <p:set>
                                      <p:cBhvr>
                                        <p:cTn id="86" dur="1" fill="hold">
                                          <p:stCondLst>
                                            <p:cond delay="0"/>
                                          </p:stCondLst>
                                        </p:cTn>
                                        <p:tgtEl>
                                          <p:spTgt spid="232"/>
                                        </p:tgtEl>
                                        <p:attrNameLst>
                                          <p:attrName>style.visibility</p:attrName>
                                        </p:attrNameLst>
                                      </p:cBhvr>
                                      <p:to>
                                        <p:strVal val="visible"/>
                                      </p:to>
                                    </p:set>
                                    <p:animEffect transition="in" filter="fade">
                                      <p:cBhvr>
                                        <p:cTn id="87" dur="500"/>
                                        <p:tgtEl>
                                          <p:spTgt spid="232"/>
                                        </p:tgtEl>
                                      </p:cBhvr>
                                    </p:animEffect>
                                  </p:childTnLst>
                                </p:cTn>
                              </p:par>
                              <p:par>
                                <p:cTn id="88" presetID="10" presetClass="entr" presetSubtype="0" fill="hold" nodeType="withEffect">
                                  <p:stCondLst>
                                    <p:cond delay="0"/>
                                  </p:stCondLst>
                                  <p:childTnLst>
                                    <p:set>
                                      <p:cBhvr>
                                        <p:cTn id="89" dur="1" fill="hold">
                                          <p:stCondLst>
                                            <p:cond delay="0"/>
                                          </p:stCondLst>
                                        </p:cTn>
                                        <p:tgtEl>
                                          <p:spTgt spid="238"/>
                                        </p:tgtEl>
                                        <p:attrNameLst>
                                          <p:attrName>style.visibility</p:attrName>
                                        </p:attrNameLst>
                                      </p:cBhvr>
                                      <p:to>
                                        <p:strVal val="visible"/>
                                      </p:to>
                                    </p:set>
                                    <p:animEffect transition="in" filter="fade">
                                      <p:cBhvr>
                                        <p:cTn id="90" dur="500"/>
                                        <p:tgtEl>
                                          <p:spTgt spid="2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42"/>
                                        </p:tgtEl>
                                        <p:attrNameLst>
                                          <p:attrName>style.visibility</p:attrName>
                                        </p:attrNameLst>
                                      </p:cBhvr>
                                      <p:to>
                                        <p:strVal val="visible"/>
                                      </p:to>
                                    </p:set>
                                    <p:animEffect transition="in" filter="fade">
                                      <p:cBhvr>
                                        <p:cTn id="93"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8" grpId="0"/>
      <p:bldP spid="229" grpId="0"/>
      <p:bldP spid="2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2DB917A-6C12-791F-C502-638EAD3CE638}"/>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9</a:t>
            </a:fld>
            <a:endParaRPr lang="de-DE" dirty="0"/>
          </a:p>
        </p:txBody>
      </p:sp>
      <p:sp>
        <p:nvSpPr>
          <p:cNvPr id="5" name="Rettangolo 4">
            <a:extLst>
              <a:ext uri="{FF2B5EF4-FFF2-40B4-BE49-F238E27FC236}">
                <a16:creationId xmlns:a16="http://schemas.microsoft.com/office/drawing/2014/main" id="{15FE7093-1E21-A448-D56E-87B23B2A6D94}"/>
              </a:ext>
            </a:extLst>
          </p:cNvPr>
          <p:cNvSpPr/>
          <p:nvPr/>
        </p:nvSpPr>
        <p:spPr bwMode="auto">
          <a:xfrm>
            <a:off x="0" y="1268999"/>
            <a:ext cx="950920"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a:ln>
                <a:noFill/>
              </a:ln>
              <a:solidFill>
                <a:schemeClr val="tx1"/>
              </a:solidFill>
              <a:effectLst/>
              <a:latin typeface="Times" charset="0"/>
            </a:endParaRPr>
          </a:p>
        </p:txBody>
      </p:sp>
      <p:sp>
        <p:nvSpPr>
          <p:cNvPr id="6" name="CasellaDiTesto 5">
            <a:extLst>
              <a:ext uri="{FF2B5EF4-FFF2-40B4-BE49-F238E27FC236}">
                <a16:creationId xmlns:a16="http://schemas.microsoft.com/office/drawing/2014/main" id="{B33CD274-8342-4087-9980-487C11B5B2F8}"/>
              </a:ext>
            </a:extLst>
          </p:cNvPr>
          <p:cNvSpPr txBox="1"/>
          <p:nvPr/>
        </p:nvSpPr>
        <p:spPr>
          <a:xfrm>
            <a:off x="725919" y="2367070"/>
            <a:ext cx="10710000" cy="1061929"/>
          </a:xfrm>
          <a:prstGeom prst="rect">
            <a:avLst/>
          </a:prstGeom>
          <a:noFill/>
        </p:spPr>
        <p:txBody>
          <a:bodyPr wrap="square" lIns="0" tIns="0" rIns="0" bIns="0" rtlCol="0" anchor="t">
            <a:noAutofit/>
          </a:bodyPr>
          <a:lstStyle/>
          <a:p>
            <a:pPr marL="342900" indent="-228600" algn="ctr">
              <a:lnSpc>
                <a:spcPct val="110000"/>
              </a:lnSpc>
              <a:spcBef>
                <a:spcPts val="0"/>
              </a:spcBef>
            </a:pPr>
            <a:r>
              <a:rPr lang="en-US" sz="5400" kern="1000" spc="30" dirty="0">
                <a:latin typeface="+mj-lt"/>
                <a:cs typeface="Franklin Gothic Book"/>
              </a:rPr>
              <a:t>What are the applications?</a:t>
            </a:r>
          </a:p>
          <a:p>
            <a:pPr marL="342900" indent="-228600" algn="ctr">
              <a:lnSpc>
                <a:spcPct val="110000"/>
              </a:lnSpc>
              <a:spcBef>
                <a:spcPts val="0"/>
              </a:spcBef>
            </a:pPr>
            <a:r>
              <a:rPr lang="en-US" sz="5400" kern="1000" spc="30" dirty="0">
                <a:latin typeface="+mj-lt"/>
                <a:cs typeface="Franklin Gothic Book"/>
              </a:rPr>
              <a:t>(Why?)</a:t>
            </a:r>
            <a:endParaRPr lang="it-CH" sz="5400" kern="1000" spc="30" dirty="0">
              <a:latin typeface="+mj-lt"/>
              <a:cs typeface="Franklin Gothic Book"/>
            </a:endParaRPr>
          </a:p>
        </p:txBody>
      </p:sp>
    </p:spTree>
    <p:extLst>
      <p:ext uri="{BB962C8B-B14F-4D97-AF65-F5344CB8AC3E}">
        <p14:creationId xmlns:p14="http://schemas.microsoft.com/office/powerpoint/2010/main" val="3133896557"/>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D3A6629-6DFA-611A-E81A-D96F98FA6351}"/>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90</a:t>
            </a:fld>
            <a:endParaRPr lang="de-DE" dirty="0"/>
          </a:p>
        </p:txBody>
      </p:sp>
      <p:pic>
        <p:nvPicPr>
          <p:cNvPr id="5" name="Picture 3">
            <a:extLst>
              <a:ext uri="{FF2B5EF4-FFF2-40B4-BE49-F238E27FC236}">
                <a16:creationId xmlns:a16="http://schemas.microsoft.com/office/drawing/2014/main" id="{4702F68E-1AF8-C974-4CC9-E24F2F7D7D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071394" y="1148004"/>
            <a:ext cx="4562475" cy="3757370"/>
          </a:xfrm>
          <a:prstGeom prst="rect">
            <a:avLst/>
          </a:prstGeom>
        </p:spPr>
      </p:pic>
      <p:pic>
        <p:nvPicPr>
          <p:cNvPr id="6" name="Picture 4">
            <a:extLst>
              <a:ext uri="{FF2B5EF4-FFF2-40B4-BE49-F238E27FC236}">
                <a16:creationId xmlns:a16="http://schemas.microsoft.com/office/drawing/2014/main" id="{DDA19106-C851-138B-E4B2-88F60C0271C8}"/>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508919" y="1148005"/>
            <a:ext cx="4562475" cy="3757370"/>
          </a:xfrm>
          <a:prstGeom prst="rect">
            <a:avLst/>
          </a:prstGeom>
        </p:spPr>
      </p:pic>
      <mc:AlternateContent xmlns:mc="http://schemas.openxmlformats.org/markup-compatibility/2006" xmlns:a14="http://schemas.microsoft.com/office/drawing/2010/main">
        <mc:Choice Requires="a14">
          <p:sp>
            <p:nvSpPr>
              <p:cNvPr id="7" name="TextBox 5">
                <a:extLst>
                  <a:ext uri="{FF2B5EF4-FFF2-40B4-BE49-F238E27FC236}">
                    <a16:creationId xmlns:a16="http://schemas.microsoft.com/office/drawing/2014/main" id="{10E3129A-517F-FF92-79D6-AB9AF2731537}"/>
                  </a:ext>
                </a:extLst>
              </p:cNvPr>
              <p:cNvSpPr txBox="1"/>
              <p:nvPr/>
            </p:nvSpPr>
            <p:spPr>
              <a:xfrm>
                <a:off x="1613694" y="5381710"/>
                <a:ext cx="5020594" cy="790794"/>
              </a:xfrm>
              <a:prstGeom prst="rect">
                <a:avLst/>
              </a:prstGeom>
              <a:noFill/>
            </p:spPr>
            <p:txBody>
              <a:bodyPr wrap="square" lIns="0" tIns="0" rIns="0" bIns="0" rtlCol="0">
                <a:spAutoFit/>
              </a:bodyPr>
              <a:lstStyle/>
              <a:p>
                <a:pPr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it-IT" sz="1600" b="1" i="1">
                          <a:solidFill>
                            <a:prstClr val="black"/>
                          </a:solidFill>
                          <a:latin typeface="Cambria Math" panose="02040503050406030204" pitchFamily="18" charset="0"/>
                          <a:ea typeface="+mn-ea"/>
                          <a:cs typeface="+mn-cs"/>
                        </a:rPr>
                        <m:t>𝒄</m:t>
                      </m:r>
                      <m:r>
                        <a:rPr lang="it-IT" sz="1600" b="1" i="1">
                          <a:solidFill>
                            <a:prstClr val="black"/>
                          </a:solidFill>
                          <a:latin typeface="Cambria Math" panose="02040503050406030204" pitchFamily="18" charset="0"/>
                          <a:ea typeface="+mn-ea"/>
                          <a:cs typeface="+mn-cs"/>
                        </a:rPr>
                        <m:t>=</m:t>
                      </m:r>
                      <m:f>
                        <m:fPr>
                          <m:ctrlPr>
                            <a:rPr lang="it-IT" sz="1600" b="1" i="1">
                              <a:solidFill>
                                <a:prstClr val="black"/>
                              </a:solidFill>
                              <a:latin typeface="Cambria Math" panose="02040503050406030204" pitchFamily="18" charset="0"/>
                              <a:ea typeface="+mn-ea"/>
                              <a:cs typeface="+mn-cs"/>
                            </a:rPr>
                          </m:ctrlPr>
                        </m:fPr>
                        <m:num>
                          <m:sSub>
                            <m:sSubPr>
                              <m:ctrlPr>
                                <a:rPr lang="it-IT" sz="1600" b="1" i="1">
                                  <a:solidFill>
                                    <a:prstClr val="black"/>
                                  </a:solidFill>
                                  <a:latin typeface="Cambria Math" panose="02040503050406030204" pitchFamily="18" charset="0"/>
                                  <a:ea typeface="+mn-ea"/>
                                  <a:cs typeface="+mn-cs"/>
                                </a:rPr>
                              </m:ctrlPr>
                            </m:sSubPr>
                            <m:e>
                              <m:r>
                                <a:rPr lang="it-IT" sz="1600" b="1" i="1">
                                  <a:solidFill>
                                    <a:prstClr val="black"/>
                                  </a:solidFill>
                                  <a:latin typeface="Cambria Math" panose="02040503050406030204" pitchFamily="18" charset="0"/>
                                  <a:ea typeface="+mn-ea"/>
                                  <a:cs typeface="+mn-cs"/>
                                </a:rPr>
                                <m:t>𝑬</m:t>
                              </m:r>
                            </m:e>
                            <m:sub>
                              <m:r>
                                <a:rPr lang="it-IT" sz="1600" b="1" i="1">
                                  <a:solidFill>
                                    <a:prstClr val="black"/>
                                  </a:solidFill>
                                  <a:latin typeface="Cambria Math" panose="02040503050406030204" pitchFamily="18" charset="0"/>
                                  <a:ea typeface="+mn-ea"/>
                                  <a:cs typeface="+mn-cs"/>
                                </a:rPr>
                                <m:t>𝒏𝒆𝒊𝒈𝒉</m:t>
                              </m:r>
                            </m:sub>
                          </m:sSub>
                        </m:num>
                        <m:den>
                          <m:sSub>
                            <m:sSubPr>
                              <m:ctrlPr>
                                <a:rPr lang="it-IT" sz="1600" b="1" i="1">
                                  <a:solidFill>
                                    <a:prstClr val="black"/>
                                  </a:solidFill>
                                  <a:latin typeface="Cambria Math" panose="02040503050406030204" pitchFamily="18" charset="0"/>
                                  <a:ea typeface="+mn-ea"/>
                                  <a:cs typeface="+mn-cs"/>
                                </a:rPr>
                              </m:ctrlPr>
                            </m:sSubPr>
                            <m:e>
                              <m:r>
                                <a:rPr lang="it-IT" sz="1600" b="1" i="1">
                                  <a:solidFill>
                                    <a:prstClr val="black"/>
                                  </a:solidFill>
                                  <a:latin typeface="Cambria Math" panose="02040503050406030204" pitchFamily="18" charset="0"/>
                                  <a:ea typeface="+mn-ea"/>
                                  <a:cs typeface="+mn-cs"/>
                                </a:rPr>
                                <m:t>𝑬</m:t>
                              </m:r>
                            </m:e>
                            <m:sub>
                              <m:r>
                                <a:rPr lang="it-IT" sz="1600" b="1" i="1">
                                  <a:solidFill>
                                    <a:prstClr val="black"/>
                                  </a:solidFill>
                                  <a:latin typeface="Cambria Math" panose="02040503050406030204" pitchFamily="18" charset="0"/>
                                  <a:ea typeface="+mn-ea"/>
                                  <a:cs typeface="+mn-cs"/>
                                </a:rPr>
                                <m:t>𝒕𝒐𝒕</m:t>
                              </m:r>
                            </m:sub>
                          </m:sSub>
                        </m:den>
                      </m:f>
                      <m:r>
                        <a:rPr lang="it-IT" sz="1600" b="1" i="1">
                          <a:solidFill>
                            <a:prstClr val="black"/>
                          </a:solidFill>
                          <a:latin typeface="Cambria Math" panose="02040503050406030204" pitchFamily="18" charset="0"/>
                          <a:ea typeface="+mn-ea"/>
                          <a:cs typeface="+mn-cs"/>
                        </a:rPr>
                        <m:t>=</m:t>
                      </m:r>
                      <m:f>
                        <m:fPr>
                          <m:ctrlPr>
                            <a:rPr lang="it-IT" sz="1600" b="1" i="1">
                              <a:solidFill>
                                <a:prstClr val="black"/>
                              </a:solidFill>
                              <a:latin typeface="Cambria Math" panose="02040503050406030204" pitchFamily="18" charset="0"/>
                              <a:ea typeface="+mn-ea"/>
                              <a:cs typeface="+mn-cs"/>
                            </a:rPr>
                          </m:ctrlPr>
                        </m:fPr>
                        <m:num>
                          <m:sSub>
                            <m:sSubPr>
                              <m:ctrlPr>
                                <a:rPr lang="it-IT" sz="1600" b="1" i="1">
                                  <a:solidFill>
                                    <a:prstClr val="black"/>
                                  </a:solidFill>
                                  <a:latin typeface="Cambria Math" panose="02040503050406030204" pitchFamily="18" charset="0"/>
                                  <a:ea typeface="+mn-ea"/>
                                  <a:cs typeface="+mn-cs"/>
                                </a:rPr>
                              </m:ctrlPr>
                            </m:sSubPr>
                            <m:e>
                              <m:r>
                                <a:rPr lang="it-IT" sz="1600" b="1" i="1">
                                  <a:solidFill>
                                    <a:prstClr val="black"/>
                                  </a:solidFill>
                                  <a:latin typeface="Cambria Math" panose="02040503050406030204" pitchFamily="18" charset="0"/>
                                  <a:ea typeface="+mn-ea"/>
                                  <a:cs typeface="+mn-cs"/>
                                </a:rPr>
                                <m:t>𝑬</m:t>
                              </m:r>
                            </m:e>
                            <m:sub>
                              <m:r>
                                <a:rPr lang="it-IT" sz="1600" b="1" i="1">
                                  <a:solidFill>
                                    <a:prstClr val="black"/>
                                  </a:solidFill>
                                  <a:latin typeface="Cambria Math" panose="02040503050406030204" pitchFamily="18" charset="0"/>
                                  <a:ea typeface="+mn-ea"/>
                                  <a:cs typeface="+mn-cs"/>
                                </a:rPr>
                                <m:t>𝒏𝒆𝒊𝒈𝒉</m:t>
                              </m:r>
                            </m:sub>
                          </m:sSub>
                        </m:num>
                        <m:den>
                          <m:sSub>
                            <m:sSubPr>
                              <m:ctrlPr>
                                <a:rPr lang="it-IT" sz="1600" b="1" i="1">
                                  <a:solidFill>
                                    <a:prstClr val="black"/>
                                  </a:solidFill>
                                  <a:latin typeface="Cambria Math" panose="02040503050406030204" pitchFamily="18" charset="0"/>
                                  <a:ea typeface="+mn-ea"/>
                                  <a:cs typeface="+mn-cs"/>
                                </a:rPr>
                              </m:ctrlPr>
                            </m:sSubPr>
                            <m:e>
                              <m:r>
                                <a:rPr lang="it-IT" sz="1600" b="1" i="1">
                                  <a:solidFill>
                                    <a:prstClr val="black"/>
                                  </a:solidFill>
                                  <a:latin typeface="Cambria Math" panose="02040503050406030204" pitchFamily="18" charset="0"/>
                                  <a:ea typeface="+mn-ea"/>
                                  <a:cs typeface="+mn-cs"/>
                                </a:rPr>
                                <m:t>𝑬</m:t>
                              </m:r>
                            </m:e>
                            <m:sub>
                              <m:r>
                                <a:rPr lang="it-IT" sz="1600" b="1" i="1">
                                  <a:solidFill>
                                    <a:prstClr val="black"/>
                                  </a:solidFill>
                                  <a:latin typeface="Cambria Math" panose="02040503050406030204" pitchFamily="18" charset="0"/>
                                  <a:ea typeface="+mn-ea"/>
                                  <a:cs typeface="+mn-cs"/>
                                </a:rPr>
                                <m:t>𝒏𝒆𝒊𝒈𝒉</m:t>
                              </m:r>
                            </m:sub>
                          </m:sSub>
                          <m:r>
                            <a:rPr lang="it-IT" sz="1600" b="1" i="1">
                              <a:solidFill>
                                <a:prstClr val="black"/>
                              </a:solidFill>
                              <a:latin typeface="Cambria Math" panose="02040503050406030204" pitchFamily="18" charset="0"/>
                              <a:ea typeface="+mn-ea"/>
                              <a:cs typeface="+mn-cs"/>
                            </a:rPr>
                            <m:t>+</m:t>
                          </m:r>
                          <m:sSub>
                            <m:sSubPr>
                              <m:ctrlPr>
                                <a:rPr lang="it-IT" sz="1600" b="1" i="1">
                                  <a:solidFill>
                                    <a:prstClr val="black"/>
                                  </a:solidFill>
                                  <a:latin typeface="Cambria Math" panose="02040503050406030204" pitchFamily="18" charset="0"/>
                                  <a:ea typeface="+mn-ea"/>
                                  <a:cs typeface="+mn-cs"/>
                                </a:rPr>
                              </m:ctrlPr>
                            </m:sSubPr>
                            <m:e>
                              <m:r>
                                <a:rPr lang="it-IT" sz="1600" b="1" i="1">
                                  <a:solidFill>
                                    <a:prstClr val="black"/>
                                  </a:solidFill>
                                  <a:latin typeface="Cambria Math" panose="02040503050406030204" pitchFamily="18" charset="0"/>
                                  <a:ea typeface="+mn-ea"/>
                                  <a:cs typeface="+mn-cs"/>
                                </a:rPr>
                                <m:t>𝑬</m:t>
                              </m:r>
                            </m:e>
                            <m:sub>
                              <m:r>
                                <a:rPr lang="it-IT" sz="1600" b="1" i="1">
                                  <a:solidFill>
                                    <a:prstClr val="black"/>
                                  </a:solidFill>
                                  <a:latin typeface="Cambria Math" panose="02040503050406030204" pitchFamily="18" charset="0"/>
                                  <a:ea typeface="+mn-ea"/>
                                  <a:cs typeface="+mn-cs"/>
                                </a:rPr>
                                <m:t>𝑪𝑬</m:t>
                              </m:r>
                            </m:sub>
                          </m:sSub>
                        </m:den>
                      </m:f>
                      <m:r>
                        <a:rPr lang="it-IT" sz="1600" b="1" i="1">
                          <a:solidFill>
                            <a:prstClr val="black"/>
                          </a:solidFill>
                          <a:latin typeface="Cambria Math" panose="02040503050406030204" pitchFamily="18" charset="0"/>
                          <a:ea typeface="+mn-ea"/>
                          <a:cs typeface="+mn-cs"/>
                        </a:rPr>
                        <m:t>=</m:t>
                      </m:r>
                      <m:f>
                        <m:fPr>
                          <m:ctrlPr>
                            <a:rPr lang="it-IT" sz="1600" b="1" i="1">
                              <a:solidFill>
                                <a:prstClr val="black"/>
                              </a:solidFill>
                              <a:latin typeface="Cambria Math" panose="02040503050406030204" pitchFamily="18" charset="0"/>
                              <a:ea typeface="+mn-ea"/>
                              <a:cs typeface="+mn-cs"/>
                            </a:rPr>
                          </m:ctrlPr>
                        </m:fPr>
                        <m:num>
                          <m:r>
                            <a:rPr lang="it-IT" sz="1600" b="1" i="1">
                              <a:solidFill>
                                <a:prstClr val="black"/>
                              </a:solidFill>
                              <a:latin typeface="Cambria Math" panose="02040503050406030204" pitchFamily="18" charset="0"/>
                              <a:ea typeface="+mn-ea"/>
                              <a:cs typeface="+mn-cs"/>
                            </a:rPr>
                            <m:t>𝒌</m:t>
                          </m:r>
                        </m:num>
                        <m:den>
                          <m:r>
                            <a:rPr lang="it-IT" sz="1600" b="1" i="1">
                              <a:solidFill>
                                <a:prstClr val="black"/>
                              </a:solidFill>
                              <a:latin typeface="Cambria Math" panose="02040503050406030204" pitchFamily="18" charset="0"/>
                              <a:ea typeface="+mn-ea"/>
                              <a:cs typeface="+mn-cs"/>
                            </a:rPr>
                            <m:t>𝟏</m:t>
                          </m:r>
                          <m:r>
                            <a:rPr lang="it-IT" sz="1600" b="1" i="1">
                              <a:solidFill>
                                <a:prstClr val="black"/>
                              </a:solidFill>
                              <a:latin typeface="Cambria Math" panose="02040503050406030204" pitchFamily="18" charset="0"/>
                              <a:ea typeface="+mn-ea"/>
                              <a:cs typeface="+mn-cs"/>
                            </a:rPr>
                            <m:t>+</m:t>
                          </m:r>
                          <m:r>
                            <a:rPr lang="it-IT" sz="1600" b="1" i="1">
                              <a:solidFill>
                                <a:prstClr val="black"/>
                              </a:solidFill>
                              <a:latin typeface="Cambria Math" panose="02040503050406030204" pitchFamily="18" charset="0"/>
                              <a:ea typeface="+mn-ea"/>
                              <a:cs typeface="+mn-cs"/>
                            </a:rPr>
                            <m:t>𝒌</m:t>
                          </m:r>
                        </m:den>
                      </m:f>
                      <m:r>
                        <a:rPr lang="it-IT" sz="1600" b="1" i="1">
                          <a:solidFill>
                            <a:prstClr val="black"/>
                          </a:solidFill>
                          <a:latin typeface="Cambria Math" panose="02040503050406030204" pitchFamily="18" charset="0"/>
                          <a:ea typeface="+mn-ea"/>
                          <a:cs typeface="+mn-cs"/>
                        </a:rPr>
                        <m:t>  </m:t>
                      </m:r>
                      <m:r>
                        <a:rPr lang="it-IT" sz="1600" b="1" i="1">
                          <a:solidFill>
                            <a:prstClr val="black"/>
                          </a:solidFill>
                          <a:latin typeface="Cambria Math" panose="02040503050406030204" pitchFamily="18" charset="0"/>
                          <a:ea typeface="+mn-ea"/>
                          <a:cs typeface="+mn-cs"/>
                        </a:rPr>
                        <m:t>𝑪𝒐𝒖𝒑𝒍𝒊𝒏𝒈</m:t>
                      </m:r>
                      <m:r>
                        <a:rPr lang="it-IT" sz="1600" b="1" i="1">
                          <a:solidFill>
                            <a:prstClr val="black"/>
                          </a:solidFill>
                          <a:latin typeface="Cambria Math" panose="02040503050406030204" pitchFamily="18" charset="0"/>
                          <a:ea typeface="+mn-ea"/>
                          <a:cs typeface="+mn-cs"/>
                        </a:rPr>
                        <m:t> </m:t>
                      </m:r>
                      <m:r>
                        <a:rPr lang="it-IT" sz="1600" b="1" i="1">
                          <a:solidFill>
                            <a:prstClr val="black"/>
                          </a:solidFill>
                          <a:latin typeface="Cambria Math" panose="02040503050406030204" pitchFamily="18" charset="0"/>
                          <a:ea typeface="+mn-ea"/>
                          <a:cs typeface="+mn-cs"/>
                        </a:rPr>
                        <m:t>𝑭𝒂𝒄𝒕𝒐𝒓</m:t>
                      </m:r>
                    </m:oMath>
                  </m:oMathPara>
                </a14:m>
                <a:endParaRPr lang="it-IT" sz="1600" b="1" i="1" dirty="0">
                  <a:solidFill>
                    <a:prstClr val="black"/>
                  </a:solidFill>
                  <a:latin typeface="Calibri"/>
                  <a:ea typeface="+mn-ea"/>
                  <a:cs typeface="+mn-cs"/>
                </a:endParaRPr>
              </a:p>
              <a:p>
                <a:pPr eaLnBrk="1" fontAlgn="auto" hangingPunct="1">
                  <a:spcBef>
                    <a:spcPts val="0"/>
                  </a:spcBef>
                  <a:spcAft>
                    <a:spcPts val="0"/>
                  </a:spcAft>
                </a:pPr>
                <a:endParaRPr lang="it-IT" sz="1600" b="1" i="1" dirty="0">
                  <a:solidFill>
                    <a:prstClr val="black"/>
                  </a:solidFill>
                  <a:latin typeface="Calibri"/>
                  <a:ea typeface="+mn-ea"/>
                  <a:cs typeface="+mn-cs"/>
                </a:endParaRPr>
              </a:p>
            </p:txBody>
          </p:sp>
        </mc:Choice>
        <mc:Fallback xmlns="">
          <p:sp>
            <p:nvSpPr>
              <p:cNvPr id="7" name="TextBox 5">
                <a:extLst>
                  <a:ext uri="{FF2B5EF4-FFF2-40B4-BE49-F238E27FC236}">
                    <a16:creationId xmlns:a16="http://schemas.microsoft.com/office/drawing/2014/main" id="{10E3129A-517F-FF92-79D6-AB9AF2731537}"/>
                  </a:ext>
                </a:extLst>
              </p:cNvPr>
              <p:cNvSpPr txBox="1">
                <a:spLocks noRot="1" noChangeAspect="1" noMove="1" noResize="1" noEditPoints="1" noAdjustHandles="1" noChangeArrowheads="1" noChangeShapeType="1" noTextEdit="1"/>
              </p:cNvSpPr>
              <p:nvPr/>
            </p:nvSpPr>
            <p:spPr>
              <a:xfrm>
                <a:off x="1613694" y="5381710"/>
                <a:ext cx="5020594" cy="790794"/>
              </a:xfrm>
              <a:prstGeom prst="rect">
                <a:avLst/>
              </a:prstGeom>
              <a:blipFill>
                <a:blip r:embed="rId4"/>
                <a:stretch>
                  <a:fillRect/>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8" name="Rectangle 6">
                <a:extLst>
                  <a:ext uri="{FF2B5EF4-FFF2-40B4-BE49-F238E27FC236}">
                    <a16:creationId xmlns:a16="http://schemas.microsoft.com/office/drawing/2014/main" id="{50EE6C66-EC48-D2F7-9F14-C12DFD882BFF}"/>
                  </a:ext>
                </a:extLst>
              </p:cNvPr>
              <p:cNvSpPr/>
              <p:nvPr/>
            </p:nvSpPr>
            <p:spPr>
              <a:xfrm>
                <a:off x="1508919" y="5990477"/>
                <a:ext cx="3755900" cy="395621"/>
              </a:xfrm>
              <a:prstGeom prst="rect">
                <a:avLst/>
              </a:prstGeom>
            </p:spPr>
            <p:txBody>
              <a:bodyPr wrap="none">
                <a:spAutoFit/>
              </a:bodyPr>
              <a:lstStyle/>
              <a:p>
                <a:pPr eaLnBrk="1" fontAlgn="auto" hangingPunct="1">
                  <a:spcBef>
                    <a:spcPts val="0"/>
                  </a:spcBef>
                  <a:spcAft>
                    <a:spcPts val="0"/>
                  </a:spcAft>
                </a:pPr>
                <a14:m>
                  <m:oMath xmlns:m="http://schemas.openxmlformats.org/officeDocument/2006/math">
                    <m:sSub>
                      <m:sSubPr>
                        <m:ctrlPr>
                          <a:rPr lang="it-IT" sz="1800" b="1" i="1">
                            <a:solidFill>
                              <a:prstClr val="black"/>
                            </a:solidFill>
                            <a:latin typeface="Cambria Math" panose="02040503050406030204" pitchFamily="18" charset="0"/>
                            <a:ea typeface="+mn-ea"/>
                            <a:cs typeface="+mn-cs"/>
                          </a:rPr>
                        </m:ctrlPr>
                      </m:sSubPr>
                      <m:e>
                        <m:r>
                          <a:rPr lang="it-IT" sz="1800" b="1" i="1">
                            <a:solidFill>
                              <a:prstClr val="black"/>
                            </a:solidFill>
                            <a:latin typeface="Cambria Math" panose="02040503050406030204" pitchFamily="18" charset="0"/>
                            <a:ea typeface="+mn-ea"/>
                            <a:cs typeface="+mn-cs"/>
                          </a:rPr>
                          <m:t>𝑬</m:t>
                        </m:r>
                      </m:e>
                      <m:sub>
                        <m:r>
                          <a:rPr lang="it-IT" sz="1800" b="1" i="1">
                            <a:solidFill>
                              <a:prstClr val="black"/>
                            </a:solidFill>
                            <a:latin typeface="Cambria Math" panose="02040503050406030204" pitchFamily="18" charset="0"/>
                            <a:ea typeface="+mn-ea"/>
                            <a:cs typeface="+mn-cs"/>
                          </a:rPr>
                          <m:t>𝒕𝒐𝒕</m:t>
                        </m:r>
                      </m:sub>
                    </m:sSub>
                    <m:r>
                      <a:rPr lang="it-IT" sz="1800">
                        <a:solidFill>
                          <a:prstClr val="black"/>
                        </a:solidFill>
                        <a:latin typeface="Cambria Math" panose="02040503050406030204" pitchFamily="18" charset="0"/>
                        <a:ea typeface="+mn-ea"/>
                        <a:cs typeface="+mn-cs"/>
                      </a:rPr>
                      <m:t>=</m:t>
                    </m:r>
                  </m:oMath>
                </a14:m>
                <a:r>
                  <a:rPr lang="it-IT" sz="1800" b="1" dirty="0">
                    <a:solidFill>
                      <a:prstClr val="black"/>
                    </a:solidFill>
                    <a:latin typeface="Calibri"/>
                    <a:ea typeface="+mn-ea"/>
                    <a:cs typeface="+mn-cs"/>
                  </a:rPr>
                  <a:t> </a:t>
                </a:r>
                <a14:m>
                  <m:oMath xmlns:m="http://schemas.openxmlformats.org/officeDocument/2006/math">
                    <m:sSub>
                      <m:sSubPr>
                        <m:ctrlPr>
                          <a:rPr lang="it-IT" sz="1800" b="1" i="1">
                            <a:solidFill>
                              <a:prstClr val="black"/>
                            </a:solidFill>
                            <a:latin typeface="Cambria Math" panose="02040503050406030204" pitchFamily="18" charset="0"/>
                            <a:ea typeface="+mn-ea"/>
                            <a:cs typeface="+mn-cs"/>
                          </a:rPr>
                        </m:ctrlPr>
                      </m:sSubPr>
                      <m:e>
                        <m:r>
                          <a:rPr lang="it-IT" sz="1800" b="1" i="1">
                            <a:solidFill>
                              <a:prstClr val="black"/>
                            </a:solidFill>
                            <a:latin typeface="Cambria Math" panose="02040503050406030204" pitchFamily="18" charset="0"/>
                            <a:ea typeface="+mn-ea"/>
                            <a:cs typeface="+mn-cs"/>
                          </a:rPr>
                          <m:t>𝑬</m:t>
                        </m:r>
                      </m:e>
                      <m:sub>
                        <m:r>
                          <a:rPr lang="it-IT" sz="1800" b="1" i="1">
                            <a:solidFill>
                              <a:prstClr val="black"/>
                            </a:solidFill>
                            <a:latin typeface="Cambria Math" panose="02040503050406030204" pitchFamily="18" charset="0"/>
                            <a:ea typeface="+mn-ea"/>
                            <a:cs typeface="+mn-cs"/>
                          </a:rPr>
                          <m:t>𝒏𝒆𝒊𝒈𝒉</m:t>
                        </m:r>
                      </m:sub>
                    </m:sSub>
                    <m:r>
                      <a:rPr lang="it-IT" sz="1800" b="1" i="1">
                        <a:solidFill>
                          <a:prstClr val="black"/>
                        </a:solidFill>
                        <a:latin typeface="Cambria Math" panose="02040503050406030204" pitchFamily="18" charset="0"/>
                        <a:ea typeface="+mn-ea"/>
                        <a:cs typeface="+mn-cs"/>
                      </a:rPr>
                      <m:t>+</m:t>
                    </m:r>
                    <m:sSub>
                      <m:sSubPr>
                        <m:ctrlPr>
                          <a:rPr lang="it-IT" sz="1800" b="1" i="1">
                            <a:solidFill>
                              <a:prstClr val="black"/>
                            </a:solidFill>
                            <a:latin typeface="Cambria Math" panose="02040503050406030204" pitchFamily="18" charset="0"/>
                            <a:ea typeface="+mn-ea"/>
                            <a:cs typeface="+mn-cs"/>
                          </a:rPr>
                        </m:ctrlPr>
                      </m:sSubPr>
                      <m:e>
                        <m:r>
                          <a:rPr lang="it-IT" sz="1800" b="1" i="1">
                            <a:solidFill>
                              <a:prstClr val="black"/>
                            </a:solidFill>
                            <a:latin typeface="Cambria Math" panose="02040503050406030204" pitchFamily="18" charset="0"/>
                            <a:ea typeface="+mn-ea"/>
                            <a:cs typeface="+mn-cs"/>
                          </a:rPr>
                          <m:t>𝑬</m:t>
                        </m:r>
                      </m:e>
                      <m:sub>
                        <m:r>
                          <a:rPr lang="it-IT" sz="1800" b="1" i="1">
                            <a:solidFill>
                              <a:prstClr val="black"/>
                            </a:solidFill>
                            <a:latin typeface="Cambria Math" panose="02040503050406030204" pitchFamily="18" charset="0"/>
                            <a:ea typeface="+mn-ea"/>
                            <a:cs typeface="+mn-cs"/>
                          </a:rPr>
                          <m:t>𝑪𝑬</m:t>
                        </m:r>
                      </m:sub>
                    </m:sSub>
                    <m:r>
                      <a:rPr lang="it-IT" sz="1800" b="1" i="1">
                        <a:solidFill>
                          <a:prstClr val="black"/>
                        </a:solidFill>
                        <a:latin typeface="Cambria Math" panose="02040503050406030204" pitchFamily="18" charset="0"/>
                        <a:ea typeface="+mn-ea"/>
                        <a:cs typeface="+mn-cs"/>
                      </a:rPr>
                      <m:t>=(</m:t>
                    </m:r>
                    <m:r>
                      <a:rPr lang="it-IT" sz="1800" b="1" i="1">
                        <a:solidFill>
                          <a:prstClr val="black"/>
                        </a:solidFill>
                        <a:latin typeface="Cambria Math" panose="02040503050406030204" pitchFamily="18" charset="0"/>
                        <a:ea typeface="+mn-ea"/>
                        <a:cs typeface="+mn-cs"/>
                      </a:rPr>
                      <m:t>𝟏</m:t>
                    </m:r>
                    <m:r>
                      <a:rPr lang="it-IT" sz="1800" b="1" i="1">
                        <a:solidFill>
                          <a:prstClr val="black"/>
                        </a:solidFill>
                        <a:latin typeface="Cambria Math" panose="02040503050406030204" pitchFamily="18" charset="0"/>
                        <a:ea typeface="+mn-ea"/>
                        <a:cs typeface="+mn-cs"/>
                      </a:rPr>
                      <m:t>+</m:t>
                    </m:r>
                    <m:r>
                      <a:rPr lang="it-IT" sz="1800" b="1" i="1">
                        <a:solidFill>
                          <a:prstClr val="black"/>
                        </a:solidFill>
                        <a:latin typeface="Cambria Math" panose="02040503050406030204" pitchFamily="18" charset="0"/>
                        <a:ea typeface="+mn-ea"/>
                        <a:cs typeface="+mn-cs"/>
                      </a:rPr>
                      <m:t>𝒌</m:t>
                    </m:r>
                    <m:r>
                      <a:rPr lang="it-IT" sz="1800" b="1" i="1">
                        <a:solidFill>
                          <a:prstClr val="black"/>
                        </a:solidFill>
                        <a:latin typeface="Cambria Math" panose="02040503050406030204" pitchFamily="18" charset="0"/>
                        <a:ea typeface="+mn-ea"/>
                        <a:cs typeface="+mn-cs"/>
                      </a:rPr>
                      <m:t>)∙</m:t>
                    </m:r>
                    <m:sSub>
                      <m:sSubPr>
                        <m:ctrlPr>
                          <a:rPr lang="it-IT" sz="1800" b="1" i="1">
                            <a:solidFill>
                              <a:prstClr val="black"/>
                            </a:solidFill>
                            <a:latin typeface="Cambria Math" panose="02040503050406030204" pitchFamily="18" charset="0"/>
                            <a:ea typeface="+mn-ea"/>
                            <a:cs typeface="+mn-cs"/>
                          </a:rPr>
                        </m:ctrlPr>
                      </m:sSubPr>
                      <m:e>
                        <m:r>
                          <a:rPr lang="it-IT" sz="1800" b="1" i="1">
                            <a:solidFill>
                              <a:prstClr val="black"/>
                            </a:solidFill>
                            <a:latin typeface="Cambria Math" panose="02040503050406030204" pitchFamily="18" charset="0"/>
                            <a:ea typeface="+mn-ea"/>
                            <a:cs typeface="+mn-cs"/>
                          </a:rPr>
                          <m:t>𝑬</m:t>
                        </m:r>
                      </m:e>
                      <m:sub>
                        <m:r>
                          <a:rPr lang="it-IT" sz="1800" b="1" i="1">
                            <a:solidFill>
                              <a:prstClr val="black"/>
                            </a:solidFill>
                            <a:latin typeface="Cambria Math" panose="02040503050406030204" pitchFamily="18" charset="0"/>
                            <a:ea typeface="+mn-ea"/>
                            <a:cs typeface="+mn-cs"/>
                          </a:rPr>
                          <m:t>𝑪𝑬</m:t>
                        </m:r>
                      </m:sub>
                    </m:sSub>
                  </m:oMath>
                </a14:m>
                <a:endParaRPr lang="it-IT" sz="1800" dirty="0">
                  <a:solidFill>
                    <a:prstClr val="black"/>
                  </a:solidFill>
                  <a:latin typeface="Calibri"/>
                  <a:ea typeface="+mn-ea"/>
                  <a:cs typeface="+mn-cs"/>
                </a:endParaRPr>
              </a:p>
            </p:txBody>
          </p:sp>
        </mc:Choice>
        <mc:Fallback xmlns="">
          <p:sp>
            <p:nvSpPr>
              <p:cNvPr id="8" name="Rectangle 6">
                <a:extLst>
                  <a:ext uri="{FF2B5EF4-FFF2-40B4-BE49-F238E27FC236}">
                    <a16:creationId xmlns:a16="http://schemas.microsoft.com/office/drawing/2014/main" id="{50EE6C66-EC48-D2F7-9F14-C12DFD882BFF}"/>
                  </a:ext>
                </a:extLst>
              </p:cNvPr>
              <p:cNvSpPr>
                <a:spLocks noRot="1" noChangeAspect="1" noMove="1" noResize="1" noEditPoints="1" noAdjustHandles="1" noChangeArrowheads="1" noChangeShapeType="1" noTextEdit="1"/>
              </p:cNvSpPr>
              <p:nvPr/>
            </p:nvSpPr>
            <p:spPr>
              <a:xfrm>
                <a:off x="1508919" y="5990477"/>
                <a:ext cx="3755900" cy="395621"/>
              </a:xfrm>
              <a:prstGeom prst="rect">
                <a:avLst/>
              </a:prstGeom>
              <a:blipFill>
                <a:blip r:embed="rId5"/>
                <a:stretch>
                  <a:fillRect b="-9231"/>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9" name="Rectangle 7">
                <a:extLst>
                  <a:ext uri="{FF2B5EF4-FFF2-40B4-BE49-F238E27FC236}">
                    <a16:creationId xmlns:a16="http://schemas.microsoft.com/office/drawing/2014/main" id="{0EB7D66B-85CD-F5AC-4D98-04DD3514A475}"/>
                  </a:ext>
                </a:extLst>
              </p:cNvPr>
              <p:cNvSpPr/>
              <p:nvPr/>
            </p:nvSpPr>
            <p:spPr>
              <a:xfrm>
                <a:off x="8322778" y="4961495"/>
                <a:ext cx="1803571" cy="696088"/>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it-IT" sz="1800" b="1" i="1">
                              <a:solidFill>
                                <a:prstClr val="black"/>
                              </a:solidFill>
                              <a:latin typeface="Cambria Math" panose="02040503050406030204" pitchFamily="18" charset="0"/>
                              <a:ea typeface="+mn-ea"/>
                              <a:cs typeface="+mn-cs"/>
                            </a:rPr>
                          </m:ctrlPr>
                        </m:sSubPr>
                        <m:e>
                          <m:r>
                            <a:rPr lang="it-IT" sz="1800" b="1" i="1">
                              <a:solidFill>
                                <a:prstClr val="black"/>
                              </a:solidFill>
                              <a:latin typeface="Cambria Math" panose="02040503050406030204" pitchFamily="18" charset="0"/>
                              <a:ea typeface="+mn-ea"/>
                              <a:cs typeface="+mn-cs"/>
                            </a:rPr>
                            <m:t>𝑬</m:t>
                          </m:r>
                        </m:e>
                        <m:sub>
                          <m:r>
                            <a:rPr lang="it-IT" sz="1800" b="1" i="1">
                              <a:solidFill>
                                <a:prstClr val="black"/>
                              </a:solidFill>
                              <a:latin typeface="Cambria Math" panose="02040503050406030204" pitchFamily="18" charset="0"/>
                              <a:ea typeface="+mn-ea"/>
                              <a:cs typeface="+mn-cs"/>
                            </a:rPr>
                            <m:t>𝒕𝒐𝒕</m:t>
                          </m:r>
                        </m:sub>
                      </m:sSub>
                      <m:r>
                        <a:rPr lang="it-IT" sz="1800" b="1" i="1">
                          <a:solidFill>
                            <a:prstClr val="black"/>
                          </a:solidFill>
                          <a:latin typeface="Cambria Math" panose="02040503050406030204" pitchFamily="18" charset="0"/>
                          <a:ea typeface="Cambria Math" panose="02040503050406030204" pitchFamily="18" charset="0"/>
                          <a:cs typeface="+mn-cs"/>
                        </a:rPr>
                        <m:t>↔</m:t>
                      </m:r>
                      <m:sSub>
                        <m:sSubPr>
                          <m:ctrlPr>
                            <a:rPr lang="it-IT" sz="1800" b="1" i="1">
                              <a:solidFill>
                                <a:prstClr val="black"/>
                              </a:solidFill>
                              <a:latin typeface="Cambria Math" panose="02040503050406030204" pitchFamily="18" charset="0"/>
                              <a:ea typeface="Cambria Math" panose="02040503050406030204" pitchFamily="18" charset="0"/>
                              <a:cs typeface="+mn-cs"/>
                            </a:rPr>
                          </m:ctrlPr>
                        </m:sSubPr>
                        <m:e>
                          <m:r>
                            <a:rPr lang="it-IT" sz="1800" b="1" i="1">
                              <a:solidFill>
                                <a:prstClr val="black"/>
                              </a:solidFill>
                              <a:latin typeface="Cambria Math" panose="02040503050406030204" pitchFamily="18" charset="0"/>
                              <a:ea typeface="Cambria Math" panose="02040503050406030204" pitchFamily="18" charset="0"/>
                              <a:cs typeface="+mn-cs"/>
                            </a:rPr>
                            <m:t>𝒈</m:t>
                          </m:r>
                        </m:e>
                        <m:sub>
                          <m:r>
                            <a:rPr lang="it-IT" sz="1800" b="1" i="1">
                              <a:solidFill>
                                <a:prstClr val="black"/>
                              </a:solidFill>
                              <a:latin typeface="Cambria Math" panose="02040503050406030204" pitchFamily="18" charset="0"/>
                              <a:ea typeface="Cambria Math" panose="02040503050406030204" pitchFamily="18" charset="0"/>
                              <a:cs typeface="+mn-cs"/>
                            </a:rPr>
                            <m:t>𝒑𝒉</m:t>
                          </m:r>
                          <m:r>
                            <a:rPr lang="it-IT" sz="1800" b="1" i="1">
                              <a:solidFill>
                                <a:prstClr val="black"/>
                              </a:solidFill>
                              <a:latin typeface="Cambria Math" panose="02040503050406030204" pitchFamily="18" charset="0"/>
                              <a:ea typeface="Cambria Math" panose="02040503050406030204" pitchFamily="18" charset="0"/>
                              <a:cs typeface="+mn-cs"/>
                            </a:rPr>
                            <m:t>,</m:t>
                          </m:r>
                          <m:r>
                            <a:rPr lang="it-IT" sz="1800" b="1" i="1">
                              <a:solidFill>
                                <a:prstClr val="black"/>
                              </a:solidFill>
                              <a:latin typeface="Cambria Math" panose="02040503050406030204" pitchFamily="18" charset="0"/>
                              <a:ea typeface="Cambria Math" panose="02040503050406030204" pitchFamily="18" charset="0"/>
                              <a:cs typeface="+mn-cs"/>
                            </a:rPr>
                            <m:t>𝒓𝒆𝒂𝒍</m:t>
                          </m:r>
                        </m:sub>
                      </m:sSub>
                    </m:oMath>
                  </m:oMathPara>
                </a14:m>
                <a:endParaRPr lang="it-IT" sz="1800" b="1" dirty="0">
                  <a:solidFill>
                    <a:prstClr val="black"/>
                  </a:solidFill>
                  <a:latin typeface="Calibri"/>
                  <a:ea typeface="Cambria Math" panose="02040503050406030204" pitchFamily="18" charset="0"/>
                  <a:cs typeface="+mn-cs"/>
                </a:endParaRPr>
              </a:p>
              <a:p>
                <a:pPr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it-IT" sz="1800" b="1" i="1">
                              <a:solidFill>
                                <a:prstClr val="black"/>
                              </a:solidFill>
                              <a:latin typeface="Cambria Math" panose="02040503050406030204" pitchFamily="18" charset="0"/>
                              <a:ea typeface="+mn-ea"/>
                              <a:cs typeface="+mn-cs"/>
                            </a:rPr>
                          </m:ctrlPr>
                        </m:sSubPr>
                        <m:e>
                          <m:r>
                            <a:rPr lang="it-IT" sz="1800" b="1" i="1">
                              <a:solidFill>
                                <a:prstClr val="black"/>
                              </a:solidFill>
                              <a:latin typeface="Cambria Math" panose="02040503050406030204" pitchFamily="18" charset="0"/>
                              <a:ea typeface="+mn-ea"/>
                              <a:cs typeface="+mn-cs"/>
                            </a:rPr>
                            <m:t>𝑬</m:t>
                          </m:r>
                        </m:e>
                        <m:sub>
                          <m:r>
                            <a:rPr lang="it-IT" sz="1800" b="1" i="1">
                              <a:solidFill>
                                <a:prstClr val="black"/>
                              </a:solidFill>
                              <a:latin typeface="Cambria Math" panose="02040503050406030204" pitchFamily="18" charset="0"/>
                              <a:ea typeface="+mn-ea"/>
                              <a:cs typeface="+mn-cs"/>
                            </a:rPr>
                            <m:t>𝑪𝑬</m:t>
                          </m:r>
                        </m:sub>
                      </m:sSub>
                      <m:r>
                        <a:rPr lang="it-IT" sz="1800" b="1" i="1">
                          <a:solidFill>
                            <a:prstClr val="black"/>
                          </a:solidFill>
                          <a:latin typeface="Cambria Math" panose="02040503050406030204" pitchFamily="18" charset="0"/>
                          <a:ea typeface="Cambria Math" panose="02040503050406030204" pitchFamily="18" charset="0"/>
                          <a:cs typeface="+mn-cs"/>
                        </a:rPr>
                        <m:t>↔</m:t>
                      </m:r>
                      <m:sSub>
                        <m:sSubPr>
                          <m:ctrlPr>
                            <a:rPr lang="it-IT" sz="1800" b="1" i="1">
                              <a:solidFill>
                                <a:prstClr val="black"/>
                              </a:solidFill>
                              <a:latin typeface="Cambria Math" panose="02040503050406030204" pitchFamily="18" charset="0"/>
                              <a:ea typeface="Cambria Math" panose="02040503050406030204" pitchFamily="18" charset="0"/>
                              <a:cs typeface="+mn-cs"/>
                            </a:rPr>
                          </m:ctrlPr>
                        </m:sSubPr>
                        <m:e>
                          <m:r>
                            <a:rPr lang="it-IT" sz="1800" b="1" i="1">
                              <a:solidFill>
                                <a:prstClr val="black"/>
                              </a:solidFill>
                              <a:latin typeface="Cambria Math" panose="02040503050406030204" pitchFamily="18" charset="0"/>
                              <a:ea typeface="Cambria Math" panose="02040503050406030204" pitchFamily="18" charset="0"/>
                              <a:cs typeface="+mn-cs"/>
                            </a:rPr>
                            <m:t>𝒈</m:t>
                          </m:r>
                        </m:e>
                        <m:sub>
                          <m:r>
                            <a:rPr lang="it-IT" sz="1800" b="1" i="1">
                              <a:solidFill>
                                <a:prstClr val="black"/>
                              </a:solidFill>
                              <a:latin typeface="Cambria Math" panose="02040503050406030204" pitchFamily="18" charset="0"/>
                              <a:ea typeface="Cambria Math" panose="02040503050406030204" pitchFamily="18" charset="0"/>
                              <a:cs typeface="+mn-cs"/>
                            </a:rPr>
                            <m:t>𝒑𝒉</m:t>
                          </m:r>
                          <m:r>
                            <a:rPr lang="it-IT" sz="1800" b="1" i="1">
                              <a:solidFill>
                                <a:prstClr val="black"/>
                              </a:solidFill>
                              <a:latin typeface="Cambria Math" panose="02040503050406030204" pitchFamily="18" charset="0"/>
                              <a:ea typeface="Cambria Math" panose="02040503050406030204" pitchFamily="18" charset="0"/>
                              <a:cs typeface="+mn-cs"/>
                            </a:rPr>
                            <m:t>,</m:t>
                          </m:r>
                          <m:r>
                            <a:rPr lang="it-IT" sz="1800" b="1" i="1">
                              <a:solidFill>
                                <a:prstClr val="black"/>
                              </a:solidFill>
                              <a:latin typeface="Cambria Math" panose="02040503050406030204" pitchFamily="18" charset="0"/>
                              <a:ea typeface="Cambria Math" panose="02040503050406030204" pitchFamily="18" charset="0"/>
                              <a:cs typeface="+mn-cs"/>
                            </a:rPr>
                            <m:t>𝒎𝒆𝒂𝒔</m:t>
                          </m:r>
                        </m:sub>
                      </m:sSub>
                    </m:oMath>
                  </m:oMathPara>
                </a14:m>
                <a:endParaRPr lang="it-IT" sz="1800" dirty="0">
                  <a:solidFill>
                    <a:prstClr val="black"/>
                  </a:solidFill>
                  <a:latin typeface="Calibri"/>
                  <a:ea typeface="+mn-ea"/>
                  <a:cs typeface="+mn-cs"/>
                </a:endParaRPr>
              </a:p>
            </p:txBody>
          </p:sp>
        </mc:Choice>
        <mc:Fallback xmlns="">
          <p:sp>
            <p:nvSpPr>
              <p:cNvPr id="9" name="Rectangle 7">
                <a:extLst>
                  <a:ext uri="{FF2B5EF4-FFF2-40B4-BE49-F238E27FC236}">
                    <a16:creationId xmlns:a16="http://schemas.microsoft.com/office/drawing/2014/main" id="{0EB7D66B-85CD-F5AC-4D98-04DD3514A475}"/>
                  </a:ext>
                </a:extLst>
              </p:cNvPr>
              <p:cNvSpPr>
                <a:spLocks noRot="1" noChangeAspect="1" noMove="1" noResize="1" noEditPoints="1" noAdjustHandles="1" noChangeArrowheads="1" noChangeShapeType="1" noTextEdit="1"/>
              </p:cNvSpPr>
              <p:nvPr/>
            </p:nvSpPr>
            <p:spPr>
              <a:xfrm>
                <a:off x="8322778" y="4961495"/>
                <a:ext cx="1803571" cy="696088"/>
              </a:xfrm>
              <a:prstGeom prst="rect">
                <a:avLst/>
              </a:prstGeom>
              <a:blipFill>
                <a:blip r:embed="rId6"/>
                <a:stretch>
                  <a:fillRect b="-5263"/>
                </a:stretch>
              </a:blipFill>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10" name="Rectangle 8">
                <a:extLst>
                  <a:ext uri="{FF2B5EF4-FFF2-40B4-BE49-F238E27FC236}">
                    <a16:creationId xmlns:a16="http://schemas.microsoft.com/office/drawing/2014/main" id="{C59D401D-D9A9-A972-5181-64D3150B412E}"/>
                  </a:ext>
                </a:extLst>
              </p:cNvPr>
              <p:cNvSpPr/>
              <p:nvPr/>
            </p:nvSpPr>
            <p:spPr>
              <a:xfrm>
                <a:off x="8318263" y="5731024"/>
                <a:ext cx="2146613" cy="581185"/>
              </a:xfrm>
              <a:prstGeom prst="rect">
                <a:avLst/>
              </a:prstGeom>
              <a:ln w="28575">
                <a:solidFill>
                  <a:srgbClr val="FF0000"/>
                </a:solidFill>
              </a:ln>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it-IT" sz="1800" b="1" i="1">
                              <a:solidFill>
                                <a:srgbClr val="FF0000"/>
                              </a:solidFill>
                              <a:latin typeface="Cambria Math" panose="02040503050406030204" pitchFamily="18" charset="0"/>
                              <a:ea typeface="Cambria Math" panose="02040503050406030204" pitchFamily="18" charset="0"/>
                              <a:cs typeface="+mn-cs"/>
                            </a:rPr>
                          </m:ctrlPr>
                        </m:sSubPr>
                        <m:e>
                          <m:r>
                            <a:rPr lang="it-IT" sz="1800" b="1" i="1">
                              <a:solidFill>
                                <a:srgbClr val="FF0000"/>
                              </a:solidFill>
                              <a:latin typeface="Cambria Math" panose="02040503050406030204" pitchFamily="18" charset="0"/>
                              <a:ea typeface="Cambria Math" panose="02040503050406030204" pitchFamily="18" charset="0"/>
                              <a:cs typeface="+mn-cs"/>
                            </a:rPr>
                            <m:t>𝒈</m:t>
                          </m:r>
                        </m:e>
                        <m:sub>
                          <m:r>
                            <a:rPr lang="it-IT" sz="1800" b="1" i="1">
                              <a:solidFill>
                                <a:srgbClr val="FF0000"/>
                              </a:solidFill>
                              <a:latin typeface="Cambria Math" panose="02040503050406030204" pitchFamily="18" charset="0"/>
                              <a:ea typeface="Cambria Math" panose="02040503050406030204" pitchFamily="18" charset="0"/>
                              <a:cs typeface="+mn-cs"/>
                            </a:rPr>
                            <m:t>𝒑𝒉</m:t>
                          </m:r>
                          <m:r>
                            <a:rPr lang="it-IT" sz="1800" b="1" i="1">
                              <a:solidFill>
                                <a:srgbClr val="FF0000"/>
                              </a:solidFill>
                              <a:latin typeface="Cambria Math" panose="02040503050406030204" pitchFamily="18" charset="0"/>
                              <a:ea typeface="Cambria Math" panose="02040503050406030204" pitchFamily="18" charset="0"/>
                              <a:cs typeface="+mn-cs"/>
                            </a:rPr>
                            <m:t>,</m:t>
                          </m:r>
                          <m:r>
                            <a:rPr lang="it-IT" sz="1800" b="1" i="1">
                              <a:solidFill>
                                <a:srgbClr val="FF0000"/>
                              </a:solidFill>
                              <a:latin typeface="Cambria Math" panose="02040503050406030204" pitchFamily="18" charset="0"/>
                              <a:ea typeface="Cambria Math" panose="02040503050406030204" pitchFamily="18" charset="0"/>
                              <a:cs typeface="+mn-cs"/>
                            </a:rPr>
                            <m:t>𝒓𝒆𝒂𝒍</m:t>
                          </m:r>
                        </m:sub>
                      </m:sSub>
                      <m:r>
                        <a:rPr lang="it-IT" sz="1800" b="1" i="1">
                          <a:solidFill>
                            <a:srgbClr val="FF0000"/>
                          </a:solidFill>
                          <a:latin typeface="Cambria Math" panose="02040503050406030204" pitchFamily="18" charset="0"/>
                          <a:ea typeface="Cambria Math" panose="02040503050406030204" pitchFamily="18" charset="0"/>
                          <a:cs typeface="+mn-cs"/>
                        </a:rPr>
                        <m:t>=</m:t>
                      </m:r>
                      <m:f>
                        <m:fPr>
                          <m:ctrlPr>
                            <a:rPr lang="it-IT" sz="1800" b="1" i="1">
                              <a:solidFill>
                                <a:srgbClr val="FF0000"/>
                              </a:solidFill>
                              <a:latin typeface="Cambria Math" panose="02040503050406030204" pitchFamily="18" charset="0"/>
                              <a:ea typeface="Cambria Math" panose="02040503050406030204" pitchFamily="18" charset="0"/>
                              <a:cs typeface="+mn-cs"/>
                            </a:rPr>
                          </m:ctrlPr>
                        </m:fPr>
                        <m:num>
                          <m:sSub>
                            <m:sSubPr>
                              <m:ctrlPr>
                                <a:rPr lang="it-IT" sz="1800" b="1" i="1">
                                  <a:solidFill>
                                    <a:srgbClr val="FF0000"/>
                                  </a:solidFill>
                                  <a:latin typeface="Cambria Math" panose="02040503050406030204" pitchFamily="18" charset="0"/>
                                  <a:ea typeface="Cambria Math" panose="02040503050406030204" pitchFamily="18" charset="0"/>
                                  <a:cs typeface="+mn-cs"/>
                                </a:rPr>
                              </m:ctrlPr>
                            </m:sSubPr>
                            <m:e>
                              <m:r>
                                <a:rPr lang="it-IT" sz="1800" b="1" i="1">
                                  <a:solidFill>
                                    <a:srgbClr val="FF0000"/>
                                  </a:solidFill>
                                  <a:latin typeface="Cambria Math" panose="02040503050406030204" pitchFamily="18" charset="0"/>
                                  <a:ea typeface="Cambria Math" panose="02040503050406030204" pitchFamily="18" charset="0"/>
                                  <a:cs typeface="+mn-cs"/>
                                </a:rPr>
                                <m:t>𝒈</m:t>
                              </m:r>
                            </m:e>
                            <m:sub>
                              <m:r>
                                <a:rPr lang="it-IT" sz="1800" b="1" i="1">
                                  <a:solidFill>
                                    <a:srgbClr val="FF0000"/>
                                  </a:solidFill>
                                  <a:latin typeface="Cambria Math" panose="02040503050406030204" pitchFamily="18" charset="0"/>
                                  <a:ea typeface="Cambria Math" panose="02040503050406030204" pitchFamily="18" charset="0"/>
                                  <a:cs typeface="+mn-cs"/>
                                </a:rPr>
                                <m:t>𝒑𝒉</m:t>
                              </m:r>
                              <m:r>
                                <a:rPr lang="it-IT" sz="1800" b="1" i="1">
                                  <a:solidFill>
                                    <a:srgbClr val="FF0000"/>
                                  </a:solidFill>
                                  <a:latin typeface="Cambria Math" panose="02040503050406030204" pitchFamily="18" charset="0"/>
                                  <a:ea typeface="Cambria Math" panose="02040503050406030204" pitchFamily="18" charset="0"/>
                                  <a:cs typeface="+mn-cs"/>
                                </a:rPr>
                                <m:t>,</m:t>
                              </m:r>
                              <m:r>
                                <a:rPr lang="it-IT" sz="1800" b="1" i="1">
                                  <a:solidFill>
                                    <a:srgbClr val="FF0000"/>
                                  </a:solidFill>
                                  <a:latin typeface="Cambria Math" panose="02040503050406030204" pitchFamily="18" charset="0"/>
                                  <a:ea typeface="Cambria Math" panose="02040503050406030204" pitchFamily="18" charset="0"/>
                                  <a:cs typeface="+mn-cs"/>
                                </a:rPr>
                                <m:t>𝒎𝒆𝒂𝒔</m:t>
                              </m:r>
                            </m:sub>
                          </m:sSub>
                        </m:num>
                        <m:den>
                          <m:r>
                            <a:rPr lang="it-IT" sz="1800" b="1" i="1">
                              <a:solidFill>
                                <a:srgbClr val="FF0000"/>
                              </a:solidFill>
                              <a:latin typeface="Cambria Math" panose="02040503050406030204" pitchFamily="18" charset="0"/>
                              <a:ea typeface="Cambria Math" panose="02040503050406030204" pitchFamily="18" charset="0"/>
                              <a:cs typeface="+mn-cs"/>
                            </a:rPr>
                            <m:t>𝟏</m:t>
                          </m:r>
                          <m:r>
                            <a:rPr lang="it-IT" sz="1800" b="1" i="1">
                              <a:solidFill>
                                <a:srgbClr val="FF0000"/>
                              </a:solidFill>
                              <a:latin typeface="Cambria Math" panose="02040503050406030204" pitchFamily="18" charset="0"/>
                              <a:ea typeface="Cambria Math" panose="02040503050406030204" pitchFamily="18" charset="0"/>
                              <a:cs typeface="+mn-cs"/>
                            </a:rPr>
                            <m:t>−</m:t>
                          </m:r>
                          <m:r>
                            <a:rPr lang="it-IT" sz="1800" b="1" i="1">
                              <a:solidFill>
                                <a:srgbClr val="FF0000"/>
                              </a:solidFill>
                              <a:latin typeface="Cambria Math" panose="02040503050406030204" pitchFamily="18" charset="0"/>
                              <a:ea typeface="Cambria Math" panose="02040503050406030204" pitchFamily="18" charset="0"/>
                              <a:cs typeface="+mn-cs"/>
                            </a:rPr>
                            <m:t>𝒄</m:t>
                          </m:r>
                        </m:den>
                      </m:f>
                    </m:oMath>
                  </m:oMathPara>
                </a14:m>
                <a:endParaRPr lang="it-IT" sz="1800" dirty="0">
                  <a:solidFill>
                    <a:srgbClr val="FF0000"/>
                  </a:solidFill>
                  <a:latin typeface="Calibri"/>
                  <a:ea typeface="+mn-ea"/>
                  <a:cs typeface="+mn-cs"/>
                </a:endParaRPr>
              </a:p>
            </p:txBody>
          </p:sp>
        </mc:Choice>
        <mc:Fallback xmlns="">
          <p:sp>
            <p:nvSpPr>
              <p:cNvPr id="10" name="Rectangle 8">
                <a:extLst>
                  <a:ext uri="{FF2B5EF4-FFF2-40B4-BE49-F238E27FC236}">
                    <a16:creationId xmlns:a16="http://schemas.microsoft.com/office/drawing/2014/main" id="{C59D401D-D9A9-A972-5181-64D3150B412E}"/>
                  </a:ext>
                </a:extLst>
              </p:cNvPr>
              <p:cNvSpPr>
                <a:spLocks noRot="1" noChangeAspect="1" noMove="1" noResize="1" noEditPoints="1" noAdjustHandles="1" noChangeArrowheads="1" noChangeShapeType="1" noTextEdit="1"/>
              </p:cNvSpPr>
              <p:nvPr/>
            </p:nvSpPr>
            <p:spPr>
              <a:xfrm>
                <a:off x="8318263" y="5731024"/>
                <a:ext cx="2146613" cy="581185"/>
              </a:xfrm>
              <a:prstGeom prst="rect">
                <a:avLst/>
              </a:prstGeom>
              <a:blipFill>
                <a:blip r:embed="rId7"/>
                <a:stretch>
                  <a:fillRect/>
                </a:stretch>
              </a:blipFill>
              <a:ln w="28575">
                <a:solidFill>
                  <a:srgbClr val="FF0000"/>
                </a:solidFill>
              </a:ln>
            </p:spPr>
            <p:txBody>
              <a:bodyPr/>
              <a:lstStyle/>
              <a:p>
                <a:r>
                  <a:rPr lang="it-CH">
                    <a:noFill/>
                  </a:rPr>
                  <a:t> </a:t>
                </a:r>
              </a:p>
            </p:txBody>
          </p:sp>
        </mc:Fallback>
      </mc:AlternateContent>
      <mc:AlternateContent xmlns:mc="http://schemas.openxmlformats.org/markup-compatibility/2006" xmlns:a14="http://schemas.microsoft.com/office/drawing/2010/main">
        <mc:Choice Requires="a14">
          <p:sp>
            <p:nvSpPr>
              <p:cNvPr id="11" name="TextBox 9">
                <a:extLst>
                  <a:ext uri="{FF2B5EF4-FFF2-40B4-BE49-F238E27FC236}">
                    <a16:creationId xmlns:a16="http://schemas.microsoft.com/office/drawing/2014/main" id="{8D94B397-C857-046E-712E-4B2957D7EED9}"/>
                  </a:ext>
                </a:extLst>
              </p:cNvPr>
              <p:cNvSpPr txBox="1"/>
              <p:nvPr/>
            </p:nvSpPr>
            <p:spPr>
              <a:xfrm>
                <a:off x="1508919" y="6440670"/>
                <a:ext cx="9144001" cy="400110"/>
              </a:xfrm>
              <a:prstGeom prst="rect">
                <a:avLst/>
              </a:prstGeom>
              <a:noFill/>
            </p:spPr>
            <p:txBody>
              <a:bodyPr wrap="square" rtlCol="0">
                <a:spAutoFit/>
              </a:bodyPr>
              <a:lstStyle/>
              <a:p>
                <a:pPr algn="ctr" eaLnBrk="1" fontAlgn="auto" hangingPunct="1">
                  <a:spcBef>
                    <a:spcPts val="0"/>
                  </a:spcBef>
                  <a:spcAft>
                    <a:spcPts val="0"/>
                  </a:spcAft>
                </a:pPr>
                <a:r>
                  <a:rPr lang="it-IT" sz="2000" b="1" dirty="0">
                    <a:solidFill>
                      <a:srgbClr val="FF0000"/>
                    </a:solidFill>
                    <a:latin typeface="Calibri"/>
                    <a:ea typeface="+mn-ea"/>
                    <a:cs typeface="+mn-cs"/>
                  </a:rPr>
                  <a:t>TOTAL COUPLING IN HIGH GAIN </a:t>
                </a:r>
                <a14:m>
                  <m:oMath xmlns:m="http://schemas.openxmlformats.org/officeDocument/2006/math">
                    <m:r>
                      <a:rPr lang="it-IT" sz="2000" b="1" i="1">
                        <a:solidFill>
                          <a:srgbClr val="FF0000"/>
                        </a:solidFill>
                        <a:latin typeface="Cambria Math" panose="02040503050406030204" pitchFamily="18" charset="0"/>
                        <a:ea typeface="Cambria Math" panose="02040503050406030204" pitchFamily="18" charset="0"/>
                        <a:cs typeface="+mn-cs"/>
                      </a:rPr>
                      <m:t>~ </m:t>
                    </m:r>
                    <m:r>
                      <a:rPr lang="it-IT" sz="2000" b="1" i="1">
                        <a:solidFill>
                          <a:srgbClr val="FF0000"/>
                        </a:solidFill>
                        <a:latin typeface="Cambria Math" panose="02040503050406030204" pitchFamily="18" charset="0"/>
                        <a:ea typeface="Cambria Math" panose="02040503050406030204" pitchFamily="18" charset="0"/>
                        <a:cs typeface="+mn-cs"/>
                      </a:rPr>
                      <m:t>𝟏𝟑</m:t>
                    </m:r>
                    <m:r>
                      <a:rPr lang="it-IT" sz="2000" b="1" i="1">
                        <a:solidFill>
                          <a:srgbClr val="FF0000"/>
                        </a:solidFill>
                        <a:latin typeface="Cambria Math" panose="02040503050406030204" pitchFamily="18" charset="0"/>
                        <a:ea typeface="Cambria Math" panose="02040503050406030204" pitchFamily="18" charset="0"/>
                        <a:cs typeface="+mn-cs"/>
                      </a:rPr>
                      <m:t>%</m:t>
                    </m:r>
                  </m:oMath>
                </a14:m>
                <a:endParaRPr lang="it-IT" sz="2000" b="1" dirty="0">
                  <a:solidFill>
                    <a:srgbClr val="FF0000"/>
                  </a:solidFill>
                  <a:latin typeface="Calibri"/>
                  <a:ea typeface="+mn-ea"/>
                  <a:cs typeface="+mn-cs"/>
                </a:endParaRPr>
              </a:p>
            </p:txBody>
          </p:sp>
        </mc:Choice>
        <mc:Fallback xmlns="">
          <p:sp>
            <p:nvSpPr>
              <p:cNvPr id="11" name="TextBox 9">
                <a:extLst>
                  <a:ext uri="{FF2B5EF4-FFF2-40B4-BE49-F238E27FC236}">
                    <a16:creationId xmlns:a16="http://schemas.microsoft.com/office/drawing/2014/main" id="{8D94B397-C857-046E-712E-4B2957D7EED9}"/>
                  </a:ext>
                </a:extLst>
              </p:cNvPr>
              <p:cNvSpPr txBox="1">
                <a:spLocks noRot="1" noChangeAspect="1" noMove="1" noResize="1" noEditPoints="1" noAdjustHandles="1" noChangeArrowheads="1" noChangeShapeType="1" noTextEdit="1"/>
              </p:cNvSpPr>
              <p:nvPr/>
            </p:nvSpPr>
            <p:spPr>
              <a:xfrm>
                <a:off x="1508919" y="6440670"/>
                <a:ext cx="9144001" cy="400110"/>
              </a:xfrm>
              <a:prstGeom prst="rect">
                <a:avLst/>
              </a:prstGeom>
              <a:blipFill>
                <a:blip r:embed="rId8"/>
                <a:stretch>
                  <a:fillRect t="-9231" b="-27692"/>
                </a:stretch>
              </a:blipFill>
            </p:spPr>
            <p:txBody>
              <a:bodyPr/>
              <a:lstStyle/>
              <a:p>
                <a:r>
                  <a:rPr lang="it-CH">
                    <a:noFill/>
                  </a:rPr>
                  <a:t> </a:t>
                </a:r>
              </a:p>
            </p:txBody>
          </p:sp>
        </mc:Fallback>
      </mc:AlternateContent>
      <p:sp>
        <p:nvSpPr>
          <p:cNvPr id="12" name="Rectangle 1">
            <a:extLst>
              <a:ext uri="{FF2B5EF4-FFF2-40B4-BE49-F238E27FC236}">
                <a16:creationId xmlns:a16="http://schemas.microsoft.com/office/drawing/2014/main" id="{18048AAA-CF8D-7D88-83B8-72F1168E8B42}"/>
              </a:ext>
            </a:extLst>
          </p:cNvPr>
          <p:cNvSpPr/>
          <p:nvPr/>
        </p:nvSpPr>
        <p:spPr>
          <a:xfrm>
            <a:off x="1508920" y="4859589"/>
            <a:ext cx="4572000" cy="461665"/>
          </a:xfrm>
          <a:prstGeom prst="rect">
            <a:avLst/>
          </a:prstGeom>
        </p:spPr>
        <p:txBody>
          <a:bodyPr>
            <a:spAutoFit/>
          </a:bodyPr>
          <a:lstStyle/>
          <a:p>
            <a:pPr>
              <a:spcBef>
                <a:spcPct val="0"/>
              </a:spcBef>
            </a:pPr>
            <a:r>
              <a:rPr lang="en-US" sz="1200" b="1" dirty="0">
                <a:solidFill>
                  <a:prstClr val="black"/>
                </a:solidFill>
                <a:latin typeface="Calibri" panose="020F0502020204030204" pitchFamily="34" charset="0"/>
                <a:ea typeface="+mn-ea"/>
                <a:cs typeface="+mn-cs"/>
              </a:rPr>
              <a:t>J. Zhang et al., </a:t>
            </a:r>
            <a:r>
              <a:rPr lang="en-US" sz="1200" b="1" i="1" dirty="0">
                <a:solidFill>
                  <a:prstClr val="black"/>
                </a:solidFill>
                <a:latin typeface="Calibri" panose="020F0502020204030204" pitchFamily="34" charset="0"/>
                <a:ea typeface="+mn-ea"/>
                <a:cs typeface="+mn-cs"/>
              </a:rPr>
              <a:t>“Towards Gotthard-II: development of a silicon </a:t>
            </a:r>
            <a:r>
              <a:rPr lang="en-US" sz="1200" b="1" i="1" dirty="0" err="1">
                <a:solidFill>
                  <a:prstClr val="black"/>
                </a:solidFill>
                <a:latin typeface="Calibri" panose="020F0502020204030204" pitchFamily="34" charset="0"/>
                <a:ea typeface="+mn-ea"/>
                <a:cs typeface="+mn-cs"/>
              </a:rPr>
              <a:t>microstrip</a:t>
            </a:r>
            <a:r>
              <a:rPr lang="en-US" sz="1200" b="1" i="1" dirty="0">
                <a:solidFill>
                  <a:prstClr val="black"/>
                </a:solidFill>
                <a:latin typeface="Calibri" panose="020F0502020204030204" pitchFamily="34" charset="0"/>
                <a:ea typeface="+mn-ea"/>
                <a:cs typeface="+mn-cs"/>
              </a:rPr>
              <a:t> detector for the European X-ray Free-Electron Laser”</a:t>
            </a:r>
          </a:p>
        </p:txBody>
      </p:sp>
      <p:sp>
        <p:nvSpPr>
          <p:cNvPr id="13" name="Titolo 2">
            <a:extLst>
              <a:ext uri="{FF2B5EF4-FFF2-40B4-BE49-F238E27FC236}">
                <a16:creationId xmlns:a16="http://schemas.microsoft.com/office/drawing/2014/main" id="{F2287379-1DE0-C5F4-32B0-D2A95C81E9F6}"/>
              </a:ext>
            </a:extLst>
          </p:cNvPr>
          <p:cNvSpPr>
            <a:spLocks noGrp="1"/>
          </p:cNvSpPr>
          <p:nvPr>
            <p:ph type="title"/>
          </p:nvPr>
        </p:nvSpPr>
        <p:spPr>
          <a:xfrm>
            <a:off x="2762763" y="288001"/>
            <a:ext cx="8921907" cy="508500"/>
          </a:xfrm>
        </p:spPr>
        <p:txBody>
          <a:bodyPr/>
          <a:lstStyle/>
          <a:p>
            <a:r>
              <a:rPr lang="en-US" dirty="0"/>
              <a:t>Pixel to pixel coupling</a:t>
            </a:r>
            <a:endParaRPr lang="it-CH" dirty="0"/>
          </a:p>
        </p:txBody>
      </p:sp>
    </p:spTree>
    <p:extLst>
      <p:ext uri="{BB962C8B-B14F-4D97-AF65-F5344CB8AC3E}">
        <p14:creationId xmlns:p14="http://schemas.microsoft.com/office/powerpoint/2010/main" val="22534545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27390CC-325E-476F-5E10-301178CFE512}"/>
              </a:ext>
            </a:extLst>
          </p:cNvPr>
          <p:cNvSpPr>
            <a:spLocks noGrp="1"/>
          </p:cNvSpPr>
          <p:nvPr>
            <p:ph type="title"/>
          </p:nvPr>
        </p:nvSpPr>
        <p:spPr/>
        <p:txBody>
          <a:bodyPr/>
          <a:lstStyle/>
          <a:p>
            <a:r>
              <a:rPr lang="en-US" dirty="0"/>
              <a:t>Other approaches: the LPD &amp; DSSC</a:t>
            </a:r>
            <a:endParaRPr lang="it-CH" dirty="0"/>
          </a:p>
        </p:txBody>
      </p:sp>
      <p:sp>
        <p:nvSpPr>
          <p:cNvPr id="4" name="Segnaposto numero diapositiva 3">
            <a:extLst>
              <a:ext uri="{FF2B5EF4-FFF2-40B4-BE49-F238E27FC236}">
                <a16:creationId xmlns:a16="http://schemas.microsoft.com/office/drawing/2014/main" id="{F50DA55F-7EEA-E5D5-CFDF-51D1F70C7115}"/>
              </a:ext>
            </a:extLst>
          </p:cNvPr>
          <p:cNvSpPr>
            <a:spLocks noGrp="1"/>
          </p:cNvSpPr>
          <p:nvPr>
            <p:ph type="sldNum" sz="quarter" idx="16"/>
          </p:nvPr>
        </p:nvSpPr>
        <p:spPr/>
        <p:txBody>
          <a:bodyPr/>
          <a:lstStyle/>
          <a:p>
            <a:pPr algn="r">
              <a:defRPr/>
            </a:pPr>
            <a:r>
              <a:rPr lang="de-DE"/>
              <a:t>Page </a:t>
            </a:r>
            <a:fld id="{EBC07571-3134-BB4B-B83F-1A9FE18D34F3}" type="slidenum">
              <a:rPr lang="de-DE" smtClean="0"/>
              <a:pPr algn="r">
                <a:defRPr/>
              </a:pPr>
              <a:t>91</a:t>
            </a:fld>
            <a:endParaRPr lang="de-DE" dirty="0"/>
          </a:p>
        </p:txBody>
      </p:sp>
      <p:sp>
        <p:nvSpPr>
          <p:cNvPr id="5" name="Rettangolo 4">
            <a:extLst>
              <a:ext uri="{FF2B5EF4-FFF2-40B4-BE49-F238E27FC236}">
                <a16:creationId xmlns:a16="http://schemas.microsoft.com/office/drawing/2014/main" id="{22C84FEE-0A78-0157-07CA-E24F77825241}"/>
              </a:ext>
            </a:extLst>
          </p:cNvPr>
          <p:cNvSpPr/>
          <p:nvPr/>
        </p:nvSpPr>
        <p:spPr bwMode="auto">
          <a:xfrm>
            <a:off x="-1" y="1268999"/>
            <a:ext cx="1085919" cy="10619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CH" sz="2400" b="0" i="0" u="none" strike="noStrike" cap="none" normalizeH="0" baseline="0" dirty="0">
              <a:ln>
                <a:noFill/>
              </a:ln>
              <a:solidFill>
                <a:schemeClr val="tx1"/>
              </a:solidFill>
              <a:effectLst/>
              <a:latin typeface="Times" charset="0"/>
            </a:endParaRPr>
          </a:p>
        </p:txBody>
      </p:sp>
      <p:pic>
        <p:nvPicPr>
          <p:cNvPr id="6" name="Picture 9" descr="C:\Documents and Settings\vgt73462\Desktop\XFEL ASIC Schematic.jpg">
            <a:extLst>
              <a:ext uri="{FF2B5EF4-FFF2-40B4-BE49-F238E27FC236}">
                <a16:creationId xmlns:a16="http://schemas.microsoft.com/office/drawing/2014/main" id="{A8682686-CE2A-078B-6A0C-7711FAA9686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4857" y="1261296"/>
            <a:ext cx="7697647" cy="237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CAF1FA0-7D63-0F75-A3CF-7DB6119217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95919" y="962312"/>
            <a:ext cx="38227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44" descr="dsscDepfetPrinciple111007.jpg">
            <a:extLst>
              <a:ext uri="{FF2B5EF4-FFF2-40B4-BE49-F238E27FC236}">
                <a16:creationId xmlns:a16="http://schemas.microsoft.com/office/drawing/2014/main" id="{E8415476-6619-C80D-5A0F-C37953B10DA7}"/>
              </a:ext>
            </a:extLst>
          </p:cNvPr>
          <p:cNvPicPr>
            <a:picLocks noChangeAspect="1"/>
          </p:cNvPicPr>
          <p:nvPr/>
        </p:nvPicPr>
        <p:blipFill>
          <a:blip r:embed="rId4" cstate="print"/>
          <a:stretch>
            <a:fillRect/>
          </a:stretch>
        </p:blipFill>
        <p:spPr>
          <a:xfrm>
            <a:off x="6800755" y="4509000"/>
            <a:ext cx="2500778" cy="1808148"/>
          </a:xfrm>
          <a:prstGeom prst="rect">
            <a:avLst/>
          </a:prstGeom>
        </p:spPr>
      </p:pic>
      <p:pic>
        <p:nvPicPr>
          <p:cNvPr id="9" name="Grafik 40" descr="dsscDepfetCurve111007.jpg">
            <a:extLst>
              <a:ext uri="{FF2B5EF4-FFF2-40B4-BE49-F238E27FC236}">
                <a16:creationId xmlns:a16="http://schemas.microsoft.com/office/drawing/2014/main" id="{C783E09A-74A0-A83C-0A57-89D72409C0C4}"/>
              </a:ext>
            </a:extLst>
          </p:cNvPr>
          <p:cNvPicPr>
            <a:picLocks noChangeAspect="1"/>
          </p:cNvPicPr>
          <p:nvPr/>
        </p:nvPicPr>
        <p:blipFill>
          <a:blip r:embed="rId5" cstate="print"/>
          <a:stretch>
            <a:fillRect/>
          </a:stretch>
        </p:blipFill>
        <p:spPr>
          <a:xfrm>
            <a:off x="9442625" y="4925084"/>
            <a:ext cx="2546384" cy="1620000"/>
          </a:xfrm>
          <a:prstGeom prst="rect">
            <a:avLst/>
          </a:prstGeom>
        </p:spPr>
      </p:pic>
      <p:sp>
        <p:nvSpPr>
          <p:cNvPr id="10" name="Rectangle 50">
            <a:extLst>
              <a:ext uri="{FF2B5EF4-FFF2-40B4-BE49-F238E27FC236}">
                <a16:creationId xmlns:a16="http://schemas.microsoft.com/office/drawing/2014/main" id="{0862E189-A71A-2602-4E2E-AA68E6C48638}"/>
              </a:ext>
            </a:extLst>
          </p:cNvPr>
          <p:cNvSpPr/>
          <p:nvPr/>
        </p:nvSpPr>
        <p:spPr>
          <a:xfrm>
            <a:off x="7779455" y="6275326"/>
            <a:ext cx="697925" cy="45719"/>
          </a:xfrm>
          <a:prstGeom prst="rect">
            <a:avLst/>
          </a:prstGeom>
          <a:solidFill>
            <a:srgbClr val="00B05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51">
            <a:extLst>
              <a:ext uri="{FF2B5EF4-FFF2-40B4-BE49-F238E27FC236}">
                <a16:creationId xmlns:a16="http://schemas.microsoft.com/office/drawing/2014/main" id="{65B7FB79-0BC2-E7BC-C58A-9A9673A22FA8}"/>
              </a:ext>
            </a:extLst>
          </p:cNvPr>
          <p:cNvSpPr/>
          <p:nvPr/>
        </p:nvSpPr>
        <p:spPr>
          <a:xfrm>
            <a:off x="7769804" y="6163111"/>
            <a:ext cx="1005840" cy="71283"/>
          </a:xfrm>
          <a:prstGeom prst="rect">
            <a:avLst/>
          </a:prstGeom>
          <a:solidFill>
            <a:srgbClr val="00B05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52">
            <a:extLst>
              <a:ext uri="{FF2B5EF4-FFF2-40B4-BE49-F238E27FC236}">
                <a16:creationId xmlns:a16="http://schemas.microsoft.com/office/drawing/2014/main" id="{4A236C96-518C-8F9B-30FC-21E22682B076}"/>
              </a:ext>
            </a:extLst>
          </p:cNvPr>
          <p:cNvSpPr/>
          <p:nvPr/>
        </p:nvSpPr>
        <p:spPr>
          <a:xfrm>
            <a:off x="7779454" y="6232001"/>
            <a:ext cx="697925" cy="45719"/>
          </a:xfrm>
          <a:prstGeom prst="rect">
            <a:avLst/>
          </a:prstGeom>
          <a:solidFill>
            <a:srgbClr val="00B05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55">
            <a:extLst>
              <a:ext uri="{FF2B5EF4-FFF2-40B4-BE49-F238E27FC236}">
                <a16:creationId xmlns:a16="http://schemas.microsoft.com/office/drawing/2014/main" id="{FDA24096-89B6-29E5-4461-63B8192D250A}"/>
              </a:ext>
            </a:extLst>
          </p:cNvPr>
          <p:cNvSpPr/>
          <p:nvPr/>
        </p:nvSpPr>
        <p:spPr>
          <a:xfrm>
            <a:off x="7754534" y="6083354"/>
            <a:ext cx="1280160" cy="90488"/>
          </a:xfrm>
          <a:prstGeom prst="rect">
            <a:avLst/>
          </a:prstGeom>
          <a:solidFill>
            <a:srgbClr val="00B05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57">
            <a:extLst>
              <a:ext uri="{FF2B5EF4-FFF2-40B4-BE49-F238E27FC236}">
                <a16:creationId xmlns:a16="http://schemas.microsoft.com/office/drawing/2014/main" id="{207F4E56-CF53-5551-9910-42761E2EE4E1}"/>
              </a:ext>
            </a:extLst>
          </p:cNvPr>
          <p:cNvSpPr/>
          <p:nvPr/>
        </p:nvSpPr>
        <p:spPr>
          <a:xfrm>
            <a:off x="7741338" y="6009624"/>
            <a:ext cx="1554480" cy="80963"/>
          </a:xfrm>
          <a:prstGeom prst="rect">
            <a:avLst/>
          </a:prstGeom>
          <a:solidFill>
            <a:srgbClr val="00B05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59">
            <a:extLst>
              <a:ext uri="{FF2B5EF4-FFF2-40B4-BE49-F238E27FC236}">
                <a16:creationId xmlns:a16="http://schemas.microsoft.com/office/drawing/2014/main" id="{BD3F2CB9-EE2D-230F-B0C0-1B288B494040}"/>
              </a:ext>
            </a:extLst>
          </p:cNvPr>
          <p:cNvSpPr/>
          <p:nvPr/>
        </p:nvSpPr>
        <p:spPr>
          <a:xfrm>
            <a:off x="9725394" y="5876549"/>
            <a:ext cx="219076" cy="40005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64">
            <a:extLst>
              <a:ext uri="{FF2B5EF4-FFF2-40B4-BE49-F238E27FC236}">
                <a16:creationId xmlns:a16="http://schemas.microsoft.com/office/drawing/2014/main" id="{D0C0F8DC-1523-68C1-51CF-58620533459E}"/>
              </a:ext>
            </a:extLst>
          </p:cNvPr>
          <p:cNvSpPr/>
          <p:nvPr/>
        </p:nvSpPr>
        <p:spPr>
          <a:xfrm>
            <a:off x="9968283" y="5876548"/>
            <a:ext cx="214311" cy="40005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65">
            <a:extLst>
              <a:ext uri="{FF2B5EF4-FFF2-40B4-BE49-F238E27FC236}">
                <a16:creationId xmlns:a16="http://schemas.microsoft.com/office/drawing/2014/main" id="{F4C1368B-780F-CFFF-6FBF-907332D71423}"/>
              </a:ext>
            </a:extLst>
          </p:cNvPr>
          <p:cNvSpPr/>
          <p:nvPr/>
        </p:nvSpPr>
        <p:spPr>
          <a:xfrm>
            <a:off x="10201646" y="5638423"/>
            <a:ext cx="557212" cy="55245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80">
            <a:extLst>
              <a:ext uri="{FF2B5EF4-FFF2-40B4-BE49-F238E27FC236}">
                <a16:creationId xmlns:a16="http://schemas.microsoft.com/office/drawing/2014/main" id="{926612EE-92EA-21BC-A83E-8F06C08CE6E0}"/>
              </a:ext>
            </a:extLst>
          </p:cNvPr>
          <p:cNvSpPr/>
          <p:nvPr/>
        </p:nvSpPr>
        <p:spPr>
          <a:xfrm>
            <a:off x="10773146" y="5324098"/>
            <a:ext cx="576262" cy="55245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81">
            <a:extLst>
              <a:ext uri="{FF2B5EF4-FFF2-40B4-BE49-F238E27FC236}">
                <a16:creationId xmlns:a16="http://schemas.microsoft.com/office/drawing/2014/main" id="{51ABA814-4F26-7893-F453-53881D50EAAD}"/>
              </a:ext>
            </a:extLst>
          </p:cNvPr>
          <p:cNvSpPr/>
          <p:nvPr/>
        </p:nvSpPr>
        <p:spPr>
          <a:xfrm>
            <a:off x="11373220" y="5219323"/>
            <a:ext cx="647699" cy="55245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0" name="Picture 2">
            <a:extLst>
              <a:ext uri="{FF2B5EF4-FFF2-40B4-BE49-F238E27FC236}">
                <a16:creationId xmlns:a16="http://schemas.microsoft.com/office/drawing/2014/main" id="{83BBCB2D-A5E1-27A7-74A3-7A40C6FA8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919" y="4284000"/>
            <a:ext cx="2547628" cy="232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67">
            <a:extLst>
              <a:ext uri="{FF2B5EF4-FFF2-40B4-BE49-F238E27FC236}">
                <a16:creationId xmlns:a16="http://schemas.microsoft.com/office/drawing/2014/main" id="{85B0ABAE-9170-00D1-58DE-C763CA8ADBC7}"/>
              </a:ext>
            </a:extLst>
          </p:cNvPr>
          <p:cNvGrpSpPr>
            <a:grpSpLocks noChangeAspect="1"/>
          </p:cNvGrpSpPr>
          <p:nvPr/>
        </p:nvGrpSpPr>
        <p:grpSpPr>
          <a:xfrm>
            <a:off x="2963074" y="4352858"/>
            <a:ext cx="3846202" cy="2185941"/>
            <a:chOff x="9429820" y="1037806"/>
            <a:chExt cx="2556008" cy="1452675"/>
          </a:xfrm>
        </p:grpSpPr>
        <p:grpSp>
          <p:nvGrpSpPr>
            <p:cNvPr id="22" name="Group 54">
              <a:extLst>
                <a:ext uri="{FF2B5EF4-FFF2-40B4-BE49-F238E27FC236}">
                  <a16:creationId xmlns:a16="http://schemas.microsoft.com/office/drawing/2014/main" id="{BD25F435-E4A0-8107-ADDA-7E5170596D7E}"/>
                </a:ext>
              </a:extLst>
            </p:cNvPr>
            <p:cNvGrpSpPr/>
            <p:nvPr/>
          </p:nvGrpSpPr>
          <p:grpSpPr>
            <a:xfrm>
              <a:off x="9896724" y="1344638"/>
              <a:ext cx="1600975" cy="950633"/>
              <a:chOff x="10033470" y="913541"/>
              <a:chExt cx="1600975" cy="950633"/>
            </a:xfrm>
          </p:grpSpPr>
          <p:cxnSp>
            <p:nvCxnSpPr>
              <p:cNvPr id="29" name="Straight Connector 8">
                <a:extLst>
                  <a:ext uri="{FF2B5EF4-FFF2-40B4-BE49-F238E27FC236}">
                    <a16:creationId xmlns:a16="http://schemas.microsoft.com/office/drawing/2014/main" id="{84BEFBCC-BEF4-3AEE-2640-96D121CC9F83}"/>
                  </a:ext>
                </a:extLst>
              </p:cNvPr>
              <p:cNvCxnSpPr>
                <a:cxnSpLocks/>
              </p:cNvCxnSpPr>
              <p:nvPr/>
            </p:nvCxnSpPr>
            <p:spPr>
              <a:xfrm>
                <a:off x="10538634" y="961415"/>
                <a:ext cx="0" cy="283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1">
                <a:extLst>
                  <a:ext uri="{FF2B5EF4-FFF2-40B4-BE49-F238E27FC236}">
                    <a16:creationId xmlns:a16="http://schemas.microsoft.com/office/drawing/2014/main" id="{448A26DA-8082-0084-1CA7-E05357799CDB}"/>
                  </a:ext>
                </a:extLst>
              </p:cNvPr>
              <p:cNvCxnSpPr>
                <a:cxnSpLocks/>
              </p:cNvCxnSpPr>
              <p:nvPr/>
            </p:nvCxnSpPr>
            <p:spPr>
              <a:xfrm>
                <a:off x="10363680" y="1246775"/>
                <a:ext cx="1749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22">
                <a:extLst>
                  <a:ext uri="{FF2B5EF4-FFF2-40B4-BE49-F238E27FC236}">
                    <a16:creationId xmlns:a16="http://schemas.microsoft.com/office/drawing/2014/main" id="{7A9D687B-F05E-E29D-5081-04965E422FBC}"/>
                  </a:ext>
                </a:extLst>
              </p:cNvPr>
              <p:cNvCxnSpPr>
                <a:cxnSpLocks/>
              </p:cNvCxnSpPr>
              <p:nvPr/>
            </p:nvCxnSpPr>
            <p:spPr>
              <a:xfrm>
                <a:off x="10363680" y="1527825"/>
                <a:ext cx="1749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23">
                <a:extLst>
                  <a:ext uri="{FF2B5EF4-FFF2-40B4-BE49-F238E27FC236}">
                    <a16:creationId xmlns:a16="http://schemas.microsoft.com/office/drawing/2014/main" id="{A7FEA4FE-9D3A-2476-8038-0463435DD438}"/>
                  </a:ext>
                </a:extLst>
              </p:cNvPr>
              <p:cNvCxnSpPr>
                <a:cxnSpLocks/>
              </p:cNvCxnSpPr>
              <p:nvPr/>
            </p:nvCxnSpPr>
            <p:spPr>
              <a:xfrm>
                <a:off x="10363680" y="1244620"/>
                <a:ext cx="0" cy="2832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24">
                <a:extLst>
                  <a:ext uri="{FF2B5EF4-FFF2-40B4-BE49-F238E27FC236}">
                    <a16:creationId xmlns:a16="http://schemas.microsoft.com/office/drawing/2014/main" id="{737F8955-3DDD-2057-3739-0DE902D0579F}"/>
                  </a:ext>
                </a:extLst>
              </p:cNvPr>
              <p:cNvCxnSpPr>
                <a:cxnSpLocks/>
              </p:cNvCxnSpPr>
              <p:nvPr/>
            </p:nvCxnSpPr>
            <p:spPr>
              <a:xfrm>
                <a:off x="10538634" y="1527825"/>
                <a:ext cx="0" cy="283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5">
                <a:extLst>
                  <a:ext uri="{FF2B5EF4-FFF2-40B4-BE49-F238E27FC236}">
                    <a16:creationId xmlns:a16="http://schemas.microsoft.com/office/drawing/2014/main" id="{A394ED62-87B5-A54B-D1CD-C55EF02DF149}"/>
                  </a:ext>
                </a:extLst>
              </p:cNvPr>
              <p:cNvCxnSpPr>
                <a:cxnSpLocks/>
              </p:cNvCxnSpPr>
              <p:nvPr/>
            </p:nvCxnSpPr>
            <p:spPr>
              <a:xfrm>
                <a:off x="10308911" y="1244620"/>
                <a:ext cx="0" cy="283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6">
                <a:extLst>
                  <a:ext uri="{FF2B5EF4-FFF2-40B4-BE49-F238E27FC236}">
                    <a16:creationId xmlns:a16="http://schemas.microsoft.com/office/drawing/2014/main" id="{7F23176A-27DC-A02F-D1A0-124EDA1F5EB9}"/>
                  </a:ext>
                </a:extLst>
              </p:cNvPr>
              <p:cNvSpPr/>
              <p:nvPr/>
            </p:nvSpPr>
            <p:spPr>
              <a:xfrm>
                <a:off x="10233733" y="1350817"/>
                <a:ext cx="72000" cy="7090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27">
                <a:extLst>
                  <a:ext uri="{FF2B5EF4-FFF2-40B4-BE49-F238E27FC236}">
                    <a16:creationId xmlns:a16="http://schemas.microsoft.com/office/drawing/2014/main" id="{1EE4146A-444A-A520-DEC1-A11C361EA7B6}"/>
                  </a:ext>
                </a:extLst>
              </p:cNvPr>
              <p:cNvCxnSpPr>
                <a:cxnSpLocks/>
                <a:stCxn id="39" idx="6"/>
                <a:endCxn id="35" idx="2"/>
              </p:cNvCxnSpPr>
              <p:nvPr/>
            </p:nvCxnSpPr>
            <p:spPr>
              <a:xfrm>
                <a:off x="10079189" y="1386221"/>
                <a:ext cx="154544" cy="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29">
                <a:extLst>
                  <a:ext uri="{FF2B5EF4-FFF2-40B4-BE49-F238E27FC236}">
                    <a16:creationId xmlns:a16="http://schemas.microsoft.com/office/drawing/2014/main" id="{6568A471-A7FC-D2BB-848D-A0B23E8FD139}"/>
                  </a:ext>
                </a:extLst>
              </p:cNvPr>
              <p:cNvSpPr/>
              <p:nvPr/>
            </p:nvSpPr>
            <p:spPr>
              <a:xfrm>
                <a:off x="10519069" y="1818455"/>
                <a:ext cx="45719" cy="457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0">
                <a:extLst>
                  <a:ext uri="{FF2B5EF4-FFF2-40B4-BE49-F238E27FC236}">
                    <a16:creationId xmlns:a16="http://schemas.microsoft.com/office/drawing/2014/main" id="{F41666AC-6AC9-9202-643F-7751CC3F75D5}"/>
                  </a:ext>
                </a:extLst>
              </p:cNvPr>
              <p:cNvSpPr/>
              <p:nvPr/>
            </p:nvSpPr>
            <p:spPr>
              <a:xfrm>
                <a:off x="10515774" y="913541"/>
                <a:ext cx="45719" cy="457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1">
                <a:extLst>
                  <a:ext uri="{FF2B5EF4-FFF2-40B4-BE49-F238E27FC236}">
                    <a16:creationId xmlns:a16="http://schemas.microsoft.com/office/drawing/2014/main" id="{E09F32EF-0EA7-0935-7DF2-964DFA302199}"/>
                  </a:ext>
                </a:extLst>
              </p:cNvPr>
              <p:cNvSpPr/>
              <p:nvPr/>
            </p:nvSpPr>
            <p:spPr>
              <a:xfrm>
                <a:off x="10033470" y="1363361"/>
                <a:ext cx="45719" cy="457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a:ln>
                    <a:noFill/>
                  </a:ln>
                  <a:solidFill>
                    <a:prstClr val="white"/>
                  </a:solidFill>
                  <a:effectLst/>
                  <a:uLnTx/>
                  <a:uFillTx/>
                  <a:latin typeface="Calibri"/>
                  <a:ea typeface="+mn-ea"/>
                  <a:cs typeface="+mn-cs"/>
                </a:endParaRPr>
              </a:p>
            </p:txBody>
          </p:sp>
          <p:cxnSp>
            <p:nvCxnSpPr>
              <p:cNvPr id="40" name="Straight Connector 33">
                <a:extLst>
                  <a:ext uri="{FF2B5EF4-FFF2-40B4-BE49-F238E27FC236}">
                    <a16:creationId xmlns:a16="http://schemas.microsoft.com/office/drawing/2014/main" id="{0D4AF149-C71D-ED98-67C5-C0FB9F5D6E8D}"/>
                  </a:ext>
                </a:extLst>
              </p:cNvPr>
              <p:cNvCxnSpPr>
                <a:cxnSpLocks/>
              </p:cNvCxnSpPr>
              <p:nvPr/>
            </p:nvCxnSpPr>
            <p:spPr>
              <a:xfrm>
                <a:off x="10423211" y="1305257"/>
                <a:ext cx="0" cy="1619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36">
                <a:extLst>
                  <a:ext uri="{FF2B5EF4-FFF2-40B4-BE49-F238E27FC236}">
                    <a16:creationId xmlns:a16="http://schemas.microsoft.com/office/drawing/2014/main" id="{4F3BE8A2-EDED-9427-05A1-CBA29DB9D6B4}"/>
                  </a:ext>
                </a:extLst>
              </p:cNvPr>
              <p:cNvCxnSpPr>
                <a:cxnSpLocks/>
              </p:cNvCxnSpPr>
              <p:nvPr/>
            </p:nvCxnSpPr>
            <p:spPr>
              <a:xfrm>
                <a:off x="10430529" y="1386219"/>
                <a:ext cx="4374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0">
                <a:extLst>
                  <a:ext uri="{FF2B5EF4-FFF2-40B4-BE49-F238E27FC236}">
                    <a16:creationId xmlns:a16="http://schemas.microsoft.com/office/drawing/2014/main" id="{EF366AC6-777D-2670-484A-C8B13B881722}"/>
                  </a:ext>
                </a:extLst>
              </p:cNvPr>
              <p:cNvCxnSpPr>
                <a:cxnSpLocks/>
              </p:cNvCxnSpPr>
              <p:nvPr/>
            </p:nvCxnSpPr>
            <p:spPr>
              <a:xfrm rot="5400000">
                <a:off x="10780548" y="1298742"/>
                <a:ext cx="1749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1">
                <a:extLst>
                  <a:ext uri="{FF2B5EF4-FFF2-40B4-BE49-F238E27FC236}">
                    <a16:creationId xmlns:a16="http://schemas.microsoft.com/office/drawing/2014/main" id="{8573D5A2-8DEB-0578-6F01-C8FD93BBAB4A}"/>
                  </a:ext>
                </a:extLst>
              </p:cNvPr>
              <p:cNvCxnSpPr>
                <a:cxnSpLocks/>
              </p:cNvCxnSpPr>
              <p:nvPr/>
            </p:nvCxnSpPr>
            <p:spPr>
              <a:xfrm rot="5400000">
                <a:off x="11009627" y="1069663"/>
                <a:ext cx="0" cy="283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2">
                <a:extLst>
                  <a:ext uri="{FF2B5EF4-FFF2-40B4-BE49-F238E27FC236}">
                    <a16:creationId xmlns:a16="http://schemas.microsoft.com/office/drawing/2014/main" id="{2464585F-2A4E-33C0-5CC7-690F72107FC8}"/>
                  </a:ext>
                </a:extLst>
              </p:cNvPr>
              <p:cNvCxnSpPr>
                <a:cxnSpLocks/>
              </p:cNvCxnSpPr>
              <p:nvPr/>
            </p:nvCxnSpPr>
            <p:spPr>
              <a:xfrm rot="5400000">
                <a:off x="11063753" y="1298742"/>
                <a:ext cx="1749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3">
                <a:extLst>
                  <a:ext uri="{FF2B5EF4-FFF2-40B4-BE49-F238E27FC236}">
                    <a16:creationId xmlns:a16="http://schemas.microsoft.com/office/drawing/2014/main" id="{E33B98FE-7DEC-B23C-D8E8-B68E04A610BA}"/>
                  </a:ext>
                </a:extLst>
              </p:cNvPr>
              <p:cNvCxnSpPr>
                <a:cxnSpLocks/>
              </p:cNvCxnSpPr>
              <p:nvPr/>
            </p:nvCxnSpPr>
            <p:spPr>
              <a:xfrm>
                <a:off x="11151230" y="1386219"/>
                <a:ext cx="4374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4">
                <a:extLst>
                  <a:ext uri="{FF2B5EF4-FFF2-40B4-BE49-F238E27FC236}">
                    <a16:creationId xmlns:a16="http://schemas.microsoft.com/office/drawing/2014/main" id="{D55A06EA-7586-CDEF-7109-360736010B18}"/>
                  </a:ext>
                </a:extLst>
              </p:cNvPr>
              <p:cNvCxnSpPr>
                <a:cxnSpLocks/>
              </p:cNvCxnSpPr>
              <p:nvPr/>
            </p:nvCxnSpPr>
            <p:spPr>
              <a:xfrm rot="5400000">
                <a:off x="11009627" y="1022039"/>
                <a:ext cx="0" cy="283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3BD46F-53C0-CEE8-232C-D67918232C0C}"/>
                  </a:ext>
                </a:extLst>
              </p:cNvPr>
              <p:cNvCxnSpPr>
                <a:cxnSpLocks/>
                <a:stCxn id="48" idx="6"/>
              </p:cNvCxnSpPr>
              <p:nvPr/>
            </p:nvCxnSpPr>
            <p:spPr>
              <a:xfrm>
                <a:off x="11009626" y="963006"/>
                <a:ext cx="1" cy="2006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44632E8-40B4-598F-40B5-0A1F2FFDCC08}"/>
                  </a:ext>
                </a:extLst>
              </p:cNvPr>
              <p:cNvSpPr/>
              <p:nvPr/>
            </p:nvSpPr>
            <p:spPr>
              <a:xfrm rot="5400000">
                <a:off x="10986768" y="917287"/>
                <a:ext cx="45719" cy="457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53">
                <a:extLst>
                  <a:ext uri="{FF2B5EF4-FFF2-40B4-BE49-F238E27FC236}">
                    <a16:creationId xmlns:a16="http://schemas.microsoft.com/office/drawing/2014/main" id="{E5F9A0FB-20C8-400F-E6A3-7AC6BCF0ABCC}"/>
                  </a:ext>
                </a:extLst>
              </p:cNvPr>
              <p:cNvSpPr/>
              <p:nvPr/>
            </p:nvSpPr>
            <p:spPr>
              <a:xfrm>
                <a:off x="11588726" y="1363359"/>
                <a:ext cx="45719" cy="457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3" name="TextBox 58">
              <a:extLst>
                <a:ext uri="{FF2B5EF4-FFF2-40B4-BE49-F238E27FC236}">
                  <a16:creationId xmlns:a16="http://schemas.microsoft.com/office/drawing/2014/main" id="{0A6E1A6A-553F-1C6B-8E6E-AD086C30855C}"/>
                </a:ext>
              </a:extLst>
            </p:cNvPr>
            <p:cNvSpPr txBox="1"/>
            <p:nvPr/>
          </p:nvSpPr>
          <p:spPr>
            <a:xfrm>
              <a:off x="10134962" y="1154965"/>
              <a:ext cx="533849" cy="18134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60">
              <a:extLst>
                <a:ext uri="{FF2B5EF4-FFF2-40B4-BE49-F238E27FC236}">
                  <a16:creationId xmlns:a16="http://schemas.microsoft.com/office/drawing/2014/main" id="{3067E4E8-A66A-1F06-830E-B4D10D8036EF}"/>
                </a:ext>
              </a:extLst>
            </p:cNvPr>
            <p:cNvSpPr txBox="1"/>
            <p:nvPr/>
          </p:nvSpPr>
          <p:spPr>
            <a:xfrm>
              <a:off x="10605955" y="1037806"/>
              <a:ext cx="533849" cy="18134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Clear gate</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61">
              <a:extLst>
                <a:ext uri="{FF2B5EF4-FFF2-40B4-BE49-F238E27FC236}">
                  <a16:creationId xmlns:a16="http://schemas.microsoft.com/office/drawing/2014/main" id="{E0A1E235-55E3-FD35-F209-522CCDFFD111}"/>
                </a:ext>
              </a:extLst>
            </p:cNvPr>
            <p:cNvSpPr txBox="1"/>
            <p:nvPr/>
          </p:nvSpPr>
          <p:spPr>
            <a:xfrm>
              <a:off x="11451979" y="1716935"/>
              <a:ext cx="533849" cy="18134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Clear</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62">
              <a:extLst>
                <a:ext uri="{FF2B5EF4-FFF2-40B4-BE49-F238E27FC236}">
                  <a16:creationId xmlns:a16="http://schemas.microsoft.com/office/drawing/2014/main" id="{5C367FD5-D166-54CE-6DB8-491C2942D8FD}"/>
                </a:ext>
              </a:extLst>
            </p:cNvPr>
            <p:cNvSpPr txBox="1"/>
            <p:nvPr/>
          </p:nvSpPr>
          <p:spPr>
            <a:xfrm>
              <a:off x="9429820" y="1703784"/>
              <a:ext cx="533849" cy="18134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Gate</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63">
              <a:extLst>
                <a:ext uri="{FF2B5EF4-FFF2-40B4-BE49-F238E27FC236}">
                  <a16:creationId xmlns:a16="http://schemas.microsoft.com/office/drawing/2014/main" id="{EA4C4E97-4A6D-E1EC-6CB5-C0B448CB1886}"/>
                </a:ext>
              </a:extLst>
            </p:cNvPr>
            <p:cNvSpPr txBox="1"/>
            <p:nvPr/>
          </p:nvSpPr>
          <p:spPr>
            <a:xfrm>
              <a:off x="10134962" y="2309137"/>
              <a:ext cx="533849" cy="18134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Drain</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8" name="Straight Arrow Connector 66">
              <a:extLst>
                <a:ext uri="{FF2B5EF4-FFF2-40B4-BE49-F238E27FC236}">
                  <a16:creationId xmlns:a16="http://schemas.microsoft.com/office/drawing/2014/main" id="{46EB65E3-52EE-6E89-87DA-49F28F01B392}"/>
                </a:ext>
              </a:extLst>
            </p:cNvPr>
            <p:cNvCxnSpPr>
              <a:cxnSpLocks/>
            </p:cNvCxnSpPr>
            <p:nvPr/>
          </p:nvCxnSpPr>
          <p:spPr>
            <a:xfrm flipH="1" flipV="1">
              <a:off x="10454136" y="1856955"/>
              <a:ext cx="320941" cy="243915"/>
            </a:xfrm>
            <a:prstGeom prst="straightConnector1">
              <a:avLst/>
            </a:prstGeom>
            <a:ln>
              <a:solidFill>
                <a:srgbClr val="552D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1306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22" presetClass="exit" presetSubtype="8" fill="hold" grpId="0" nodeType="withEffect">
                                  <p:stCondLst>
                                    <p:cond delay="0"/>
                                  </p:stCondLst>
                                  <p:childTnLst>
                                    <p:animEffect transition="out" filter="wipe(left)">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500"/>
                                        <p:tgtEl>
                                          <p:spTgt spid="12"/>
                                        </p:tgtEl>
                                      </p:cBhvr>
                                    </p:animEffect>
                                  </p:childTnLst>
                                </p:cTn>
                              </p:par>
                              <p:par>
                                <p:cTn id="16" presetID="22" presetClass="exit" presetSubtype="8" fill="hold" grpId="0" nodeType="withEffect">
                                  <p:stCondLst>
                                    <p:cond delay="0"/>
                                  </p:stCondLst>
                                  <p:childTnLst>
                                    <p:animEffect transition="out" filter="wipe(left)">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par>
                                <p:cTn id="24" presetID="22" presetClass="exit" presetSubtype="8" fill="hold" grpId="0" nodeType="withEffect">
                                  <p:stCondLst>
                                    <p:cond delay="0"/>
                                  </p:stCondLst>
                                  <p:childTnLst>
                                    <p:animEffect transition="out" filter="wipe(left)">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lide(fromBottom)">
                                      <p:cBhvr>
                                        <p:cTn id="31" dur="500"/>
                                        <p:tgtEl>
                                          <p:spTgt spid="13"/>
                                        </p:tgtEl>
                                      </p:cBhvr>
                                    </p:animEffect>
                                  </p:childTnLst>
                                </p:cTn>
                              </p:par>
                              <p:par>
                                <p:cTn id="32" presetID="22" presetClass="exit" presetSubtype="8" fill="hold" grpId="0" nodeType="withEffect">
                                  <p:stCondLst>
                                    <p:cond delay="0"/>
                                  </p:stCondLst>
                                  <p:childTnLst>
                                    <p:animEffect transition="out" filter="wipe(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lide(fromBottom)">
                                      <p:cBhvr>
                                        <p:cTn id="39" dur="500"/>
                                        <p:tgtEl>
                                          <p:spTgt spid="14"/>
                                        </p:tgtEl>
                                      </p:cBhvr>
                                    </p:animEffect>
                                  </p:childTnLst>
                                </p:cTn>
                              </p:par>
                              <p:par>
                                <p:cTn id="40" presetID="22" presetClass="exit" presetSubtype="8" fill="hold" grpId="0" nodeType="withEffect">
                                  <p:stCondLst>
                                    <p:cond delay="0"/>
                                  </p:stCondLst>
                                  <p:childTnLst>
                                    <p:animEffect transition="out" filter="wipe(left)">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PSI PowerPoint Master english 16_9">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solidFill>
          <a:srgbClr val="CBCFDF"/>
        </a:solidFill>
      </a:spPr>
      <a:bodyPr wrap="square" lIns="0" tIns="0" rIns="0" bIns="0" rtlCol="0" anchor="t">
        <a:noAutofit/>
      </a:bodyPr>
      <a:lstStyle>
        <a:defPPr marL="342900" indent="-228600">
          <a:lnSpc>
            <a:spcPct val="110000"/>
          </a:lnSpc>
          <a:spcBef>
            <a:spcPts val="0"/>
          </a:spcBef>
          <a:defRPr sz="1600" u="sng" kern="1000" spc="30" dirty="0" smtClean="0">
            <a:latin typeface="+mj-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PSI PowerPoint Master english 16_9</Template>
  <TotalTime>0</TotalTime>
  <Words>4473</Words>
  <Application>Microsoft Office PowerPoint</Application>
  <PresentationFormat>Personalizzato</PresentationFormat>
  <Paragraphs>1142</Paragraphs>
  <Slides>91</Slides>
  <Notes>52</Notes>
  <HiddenSlides>15</HiddenSlides>
  <MMClips>1</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91</vt:i4>
      </vt:variant>
    </vt:vector>
  </HeadingPairs>
  <TitlesOfParts>
    <vt:vector size="106" baseType="lpstr">
      <vt:lpstr>Arial</vt:lpstr>
      <vt:lpstr>Arial Narrow</vt:lpstr>
      <vt:lpstr>Arial Unicode MS</vt:lpstr>
      <vt:lpstr>Calibri</vt:lpstr>
      <vt:lpstr>Cambria Math</vt:lpstr>
      <vt:lpstr>Comic Sans MS</vt:lpstr>
      <vt:lpstr>Georgia</vt:lpstr>
      <vt:lpstr>Monotype Corsiva</vt:lpstr>
      <vt:lpstr>Rockwell</vt:lpstr>
      <vt:lpstr>Segoe Print</vt:lpstr>
      <vt:lpstr>Symbol</vt:lpstr>
      <vt:lpstr>Times</vt:lpstr>
      <vt:lpstr>Times New Roman</vt:lpstr>
      <vt:lpstr>PSI PowerPoint Master english 16_9</vt:lpstr>
      <vt:lpstr>Office Theme</vt:lpstr>
      <vt:lpstr>Development of a pixel detector for the European XFEL</vt:lpstr>
      <vt:lpstr>Outline</vt:lpstr>
      <vt:lpstr>Outline</vt:lpstr>
      <vt:lpstr>Presentazione standard di PowerPoint</vt:lpstr>
      <vt:lpstr>Usage of light</vt:lpstr>
      <vt:lpstr>Usage of light</vt:lpstr>
      <vt:lpstr>Usage of light</vt:lpstr>
      <vt:lpstr>Presentazione standard di PowerPoint</vt:lpstr>
      <vt:lpstr>Presentazione standard di PowerPoint</vt:lpstr>
      <vt:lpstr>X-ray absorption</vt:lpstr>
      <vt:lpstr>Presentazione standard di PowerPoint</vt:lpstr>
      <vt:lpstr>X-rays diffraction</vt:lpstr>
      <vt:lpstr>X-rays applications</vt:lpstr>
      <vt:lpstr>Applications</vt:lpstr>
      <vt:lpstr>Presentazione standard di PowerPoint</vt:lpstr>
      <vt:lpstr>How do we generate X-Rays?</vt:lpstr>
      <vt:lpstr>X-ray sources comparison</vt:lpstr>
      <vt:lpstr>X-ray sources</vt:lpstr>
      <vt:lpstr>X-ray tubes in “every day” life</vt:lpstr>
      <vt:lpstr>Synchrotrons around the world (2018)</vt:lpstr>
      <vt:lpstr>FELs around the world (02/2023)</vt:lpstr>
      <vt:lpstr>Presentazione standard di PowerPoint</vt:lpstr>
      <vt:lpstr>The detector</vt:lpstr>
      <vt:lpstr>Outline</vt:lpstr>
      <vt:lpstr>Presentazione standard di PowerPoint</vt:lpstr>
      <vt:lpstr>Presentazione standard di PowerPoint</vt:lpstr>
      <vt:lpstr>Hybrid pixel detectors </vt:lpstr>
      <vt:lpstr>Hybrid pixel detectors </vt:lpstr>
      <vt:lpstr>Hybrid pixel detectors </vt:lpstr>
      <vt:lpstr>Presentazione standard di PowerPoint</vt:lpstr>
      <vt:lpstr>Take home messages </vt:lpstr>
      <vt:lpstr>Outline</vt:lpstr>
      <vt:lpstr>European XFEL</vt:lpstr>
      <vt:lpstr>European XFEL</vt:lpstr>
      <vt:lpstr>Presentazione standard di PowerPoint</vt:lpstr>
      <vt:lpstr>Presentazione standard di PowerPoint</vt:lpstr>
      <vt:lpstr>EuXFEL call</vt:lpstr>
      <vt:lpstr>3 consortia </vt:lpstr>
      <vt:lpstr>The AGIPD collaboration</vt:lpstr>
      <vt:lpstr>What’s special about the European XFEL?</vt:lpstr>
      <vt:lpstr>What’s special about the European XFEL?</vt:lpstr>
      <vt:lpstr>Outline</vt:lpstr>
      <vt:lpstr>Detector requirements</vt:lpstr>
      <vt:lpstr>Understanding the requirements</vt:lpstr>
      <vt:lpstr>Presentazione standard di PowerPoint</vt:lpstr>
      <vt:lpstr>Presentazione standard di PowerPoint</vt:lpstr>
      <vt:lpstr>Presentazione standard di PowerPoint</vt:lpstr>
      <vt:lpstr>Dynamic gain switching</vt:lpstr>
      <vt:lpstr>Dynamic gain switching</vt:lpstr>
      <vt:lpstr>Presentazione standard di PowerPoint</vt:lpstr>
      <vt:lpstr>Outline</vt:lpstr>
      <vt:lpstr>AGIPD collaboration</vt:lpstr>
      <vt:lpstr>Prototyping: a bit of history</vt:lpstr>
      <vt:lpstr>Full scale ASIC (11/2013)</vt:lpstr>
      <vt:lpstr>Final ASIC Structure</vt:lpstr>
      <vt:lpstr>Outline</vt:lpstr>
      <vt:lpstr>IR pulsed laser setup</vt:lpstr>
      <vt:lpstr>Dynamic range scan – IR pulsed laser</vt:lpstr>
      <vt:lpstr>Noise over dynamic range</vt:lpstr>
      <vt:lpstr>Outline</vt:lpstr>
      <vt:lpstr>Calibration</vt:lpstr>
      <vt:lpstr>Presentazione standard di PowerPoint</vt:lpstr>
      <vt:lpstr>Presentazione standard di PowerPoint</vt:lpstr>
      <vt:lpstr>Presentazione standard di PowerPoint</vt:lpstr>
      <vt:lpstr>“Raw data” image…</vt:lpstr>
      <vt:lpstr>Calibration</vt:lpstr>
      <vt:lpstr>Gain distribution</vt:lpstr>
      <vt:lpstr>Dynamic range scan – Current source </vt:lpstr>
      <vt:lpstr>Calibration</vt:lpstr>
      <vt:lpstr>Corrected image</vt:lpstr>
      <vt:lpstr>Outline</vt:lpstr>
      <vt:lpstr>AGIPD 1M System</vt:lpstr>
      <vt:lpstr>The final 1M system</vt:lpstr>
      <vt:lpstr>Experimental results</vt:lpstr>
      <vt:lpstr>Our group @PSI</vt:lpstr>
      <vt:lpstr>Thank you for your attention!</vt:lpstr>
      <vt:lpstr>The Paul Scherrer Institut (PSI)</vt:lpstr>
      <vt:lpstr>Single Photon Counting Detectors (since 1999)</vt:lpstr>
      <vt:lpstr>Charge integrating detectors (since 2008)</vt:lpstr>
      <vt:lpstr>Life is not perfect…</vt:lpstr>
      <vt:lpstr>Presentazione standard di PowerPoint</vt:lpstr>
      <vt:lpstr>Non-monotonicity after gain switching</vt:lpstr>
      <vt:lpstr>AGIPD1.0: Simulations</vt:lpstr>
      <vt:lpstr>After power network improvement</vt:lpstr>
      <vt:lpstr>AGIPD1.0: ‘Ghosting’</vt:lpstr>
      <vt:lpstr>AGIPD1.0: ‘Ghosting’</vt:lpstr>
      <vt:lpstr>‘Ghosting’ solution</vt:lpstr>
      <vt:lpstr>Facts </vt:lpstr>
      <vt:lpstr>Presentazione standard di PowerPoint</vt:lpstr>
      <vt:lpstr>Pixel to pixel coupling</vt:lpstr>
      <vt:lpstr>Other approaches: the LPD &amp; DSSC</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davide.mezza@psi.ch</dc:creator>
  <cp:lastModifiedBy>Davide Mezza</cp:lastModifiedBy>
  <cp:revision>1304</cp:revision>
  <cp:lastPrinted>2015-09-30T13:23:15Z</cp:lastPrinted>
  <dcterms:created xsi:type="dcterms:W3CDTF">2018-06-21T13:53:56Z</dcterms:created>
  <dcterms:modified xsi:type="dcterms:W3CDTF">2023-06-29T08:13:08Z</dcterms:modified>
</cp:coreProperties>
</file>