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673" r:id="rId2"/>
    <p:sldId id="2740" r:id="rId3"/>
    <p:sldId id="2757" r:id="rId4"/>
    <p:sldId id="2754" r:id="rId5"/>
    <p:sldId id="2755" r:id="rId6"/>
    <p:sldId id="2758" r:id="rId7"/>
    <p:sldId id="2756" r:id="rId8"/>
    <p:sldId id="2759" r:id="rId9"/>
    <p:sldId id="2760" r:id="rId10"/>
    <p:sldId id="2761" r:id="rId11"/>
    <p:sldId id="2762" r:id="rId12"/>
    <p:sldId id="2763" r:id="rId13"/>
    <p:sldId id="2739" r:id="rId14"/>
    <p:sldId id="2765" r:id="rId15"/>
    <p:sldId id="2764" r:id="rId16"/>
    <p:sldId id="2803" r:id="rId17"/>
    <p:sldId id="2766" r:id="rId18"/>
    <p:sldId id="2425" r:id="rId19"/>
    <p:sldId id="2477" r:id="rId20"/>
    <p:sldId id="420" r:id="rId21"/>
    <p:sldId id="422" r:id="rId22"/>
    <p:sldId id="439" r:id="rId23"/>
    <p:sldId id="440" r:id="rId24"/>
    <p:sldId id="441" r:id="rId25"/>
    <p:sldId id="430" r:id="rId26"/>
    <p:sldId id="303" r:id="rId27"/>
    <p:sldId id="2709" r:id="rId28"/>
    <p:sldId id="2710" r:id="rId29"/>
    <p:sldId id="453" r:id="rId30"/>
    <p:sldId id="2748" r:id="rId31"/>
    <p:sldId id="2749" r:id="rId32"/>
    <p:sldId id="2750" r:id="rId33"/>
    <p:sldId id="2732" r:id="rId34"/>
    <p:sldId id="2730" r:id="rId35"/>
    <p:sldId id="2735" r:id="rId36"/>
    <p:sldId id="2736" r:id="rId37"/>
    <p:sldId id="2721" r:id="rId3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5"/>
    <p:restoredTop sz="95315"/>
  </p:normalViewPr>
  <p:slideViewPr>
    <p:cSldViewPr>
      <p:cViewPr varScale="1">
        <p:scale>
          <a:sx n="101" d="100"/>
          <a:sy n="101" d="100"/>
        </p:scale>
        <p:origin x="1888" y="20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1632"/>
    </p:cViewPr>
  </p:sorterViewPr>
  <p:notesViewPr>
    <p:cSldViewPr snapToGrid="0" snapToObjects="1">
      <p:cViewPr varScale="1">
        <p:scale>
          <a:sx n="98" d="100"/>
          <a:sy n="98" d="100"/>
        </p:scale>
        <p:origin x="1376" y="18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CDA3-DA5D-4641-8C0A-9E5BAAADA2C1}" type="datetimeFigureOut">
              <a:t>06/07/2023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723A-7A99-584E-8100-586AAC0475B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07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C6F0A-6659-8146-BFF0-E561793CF5C7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49730-E499-B04E-8B4C-9215A5893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1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3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70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18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63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94B0E32-AAB3-1A46-BE49-7BF58329C142}" type="slidenum">
              <a:rPr lang="en-GB" sz="1200"/>
              <a:pPr/>
              <a:t>19</a:t>
            </a:fld>
            <a:endParaRPr lang="en-GB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4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578F37-57AB-AE49-AF8A-5CE902039303}" type="slidenum">
              <a:rPr lang="it-IT" sz="1200"/>
              <a:pPr/>
              <a:t>21</a:t>
            </a:fld>
            <a:endParaRPr lang="it-IT" sz="1200"/>
          </a:p>
        </p:txBody>
      </p:sp>
      <p:sp>
        <p:nvSpPr>
          <p:cNvPr id="2662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069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26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110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23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0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29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0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21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9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9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2100" y="2006600"/>
            <a:ext cx="8674100" cy="458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489" y="2793122"/>
            <a:ext cx="8625021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BA50-35DD-1045-BCEC-09FAC9F932C4}" type="datetime1">
              <a:t>06/07/2023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4BA3D-CFB2-0244-BDF9-261E061C862C}" type="datetime1">
              <a:t>06/07/2023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80A9F-B9AB-594E-BC0A-77D328342C53}" type="datetime1">
              <a:t>06/07/2023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F91B-9BA5-2A4D-BB49-B1A5A84B7685}" type="datetime1">
              <a:t>06/07/2023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C09B-B6D2-7B4A-A730-A2E4FA4807C1}" type="datetime1">
              <a:t>06/07/2023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D852B-B38F-184B-86C4-6E01A87D98B8}" type="datetime1">
              <a:t>06/07/2023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E66F48-FA1B-64E7-371A-39A28977F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8BD2F-2E42-DC3F-EF21-BAED870A7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849FDF-D16C-52B3-93BE-8ECB4ECDB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41512-626A-B444-818C-D2C91B04B979}" type="slidenum">
              <a:rPr lang="en-US" altLang="en-IT"/>
              <a:pPr>
                <a:defRPr/>
              </a:pPr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476668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207518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" dirty="0"/>
              <a:t>MAC Meeting - LASA - June 20, 2019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D8150-9C18-7549-8AB1-C8EFAEC019AA}" type="datetime1">
              <a:t>06/07/2023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2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7.bin"/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8.emf"/><Relationship Id="rId5" Type="http://schemas.openxmlformats.org/officeDocument/2006/relationships/image" Target="../media/image35.e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37.emf"/><Relationship Id="rId1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tenna, LEGO&#10;&#10;Description automatically generated with medium confidence">
            <a:extLst>
              <a:ext uri="{FF2B5EF4-FFF2-40B4-BE49-F238E27FC236}">
                <a16:creationId xmlns:a16="http://schemas.microsoft.com/office/drawing/2014/main" id="{2763DD53-ED3E-C2E3-FB69-A9946C0C1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70" y="2286000"/>
            <a:ext cx="7311330" cy="4325466"/>
          </a:xfrm>
          <a:prstGeom prst="rect">
            <a:avLst/>
          </a:prstGeom>
        </p:spPr>
      </p:pic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937320" y="725269"/>
            <a:ext cx="72693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INFN-Milano and LASA</a:t>
            </a:r>
          </a:p>
          <a:p>
            <a:pPr algn="ctr"/>
            <a:r>
              <a:rPr lang="en-US" sz="1800" i="1"/>
              <a:t>On behalf of STAR2-TT team based at INFN-LNF, INFN-CS and INFN-MI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476250" y="152400"/>
            <a:ext cx="8077200" cy="5524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Progetto STAR2-TT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B7B355F-7F8B-3948-B0D1-A275430911D9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1474568"/>
            <a:ext cx="8953500" cy="147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b="1">
                <a:solidFill>
                  <a:srgbClr val="0000FF"/>
                </a:solidFill>
                <a:cs typeface="Symbol" charset="0"/>
              </a:rPr>
              <a:t>30 Giugno 2023: un (intero) Acceleratore di particelle venduto dall’INFN a terzi (UniCal) “on budget - on time” (prima volta in 70 anni?)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8A286-A1F9-D739-F59B-064D8619FCDC}"/>
              </a:ext>
            </a:extLst>
          </p:cNvPr>
          <p:cNvSpPr txBox="1"/>
          <p:nvPr/>
        </p:nvSpPr>
        <p:spPr>
          <a:xfrm>
            <a:off x="76200" y="5906869"/>
            <a:ext cx="5902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/>
              <a:t>26+6 mesi per progettare, costruire, installare l’acceleratore lineare di STAR, per una commessa “a profitto” di 6.7 Meuro </a:t>
            </a:r>
          </a:p>
        </p:txBody>
      </p:sp>
    </p:spTree>
    <p:extLst>
      <p:ext uri="{BB962C8B-B14F-4D97-AF65-F5344CB8AC3E}">
        <p14:creationId xmlns:p14="http://schemas.microsoft.com/office/powerpoint/2010/main" val="122479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machine in a factory&#10;&#10;Description automatically generated">
            <a:extLst>
              <a:ext uri="{FF2B5EF4-FFF2-40B4-BE49-F238E27FC236}">
                <a16:creationId xmlns:a16="http://schemas.microsoft.com/office/drawing/2014/main" id="{406D2086-4504-E46C-1F75-1EB683ECD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7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close-up of a factory&#10;&#10;Description automatically generated">
            <a:extLst>
              <a:ext uri="{FF2B5EF4-FFF2-40B4-BE49-F238E27FC236}">
                <a16:creationId xmlns:a16="http://schemas.microsoft.com/office/drawing/2014/main" id="{C62B965F-B35C-2A69-F029-DD42093DB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97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5" name="Picture 4" descr="A diagram of a factory&#10;&#10;Description automatically generated">
            <a:extLst>
              <a:ext uri="{FF2B5EF4-FFF2-40B4-BE49-F238E27FC236}">
                <a16:creationId xmlns:a16="http://schemas.microsoft.com/office/drawing/2014/main" id="{D928CEB3-9428-7E63-758C-628A53DCE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84611"/>
            <a:ext cx="8877300" cy="527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4055A-7CA1-0FCA-5CF9-B1B4C7D55B26}"/>
              </a:ext>
            </a:extLst>
          </p:cNvPr>
          <p:cNvSpPr txBox="1"/>
          <p:nvPr/>
        </p:nvSpPr>
        <p:spPr>
          <a:xfrm>
            <a:off x="193639" y="457200"/>
            <a:ext cx="881747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/>
              <a:t>Ringraziamenti speciali vanno ai due Direttori coinvolti,</a:t>
            </a:r>
          </a:p>
          <a:p>
            <a:pPr algn="ctr"/>
            <a:r>
              <a:rPr lang="en-GB" sz="2400" i="1"/>
              <a:t>Mauro Citterio </a:t>
            </a:r>
            <a:r>
              <a:rPr lang="en-GB" sz="2400"/>
              <a:t>e </a:t>
            </a:r>
            <a:r>
              <a:rPr lang="en-GB" sz="2400" i="1"/>
              <a:t>Fabio Bossi</a:t>
            </a:r>
            <a:r>
              <a:rPr lang="en-GB" sz="2400"/>
              <a:t>, ed in particolare alle Amministrazioni di</a:t>
            </a:r>
          </a:p>
          <a:p>
            <a:pPr algn="ctr"/>
            <a:r>
              <a:rPr lang="en-GB" sz="2400"/>
              <a:t>Milano e LNF, con i loro Segretari Amministrativi </a:t>
            </a:r>
            <a:r>
              <a:rPr lang="en-GB" sz="2400" i="1"/>
              <a:t>Angela Campanale </a:t>
            </a:r>
            <a:r>
              <a:rPr lang="en-GB" sz="2400"/>
              <a:t>e</a:t>
            </a:r>
          </a:p>
          <a:p>
            <a:pPr algn="ctr"/>
            <a:r>
              <a:rPr lang="en-GB" sz="2400" i="1"/>
              <a:t>Tiziano Ferro</a:t>
            </a:r>
            <a:r>
              <a:rPr lang="en-GB" sz="2400"/>
              <a:t>, perchè gli adempimenti amministrativi resosi necessari</a:t>
            </a:r>
          </a:p>
          <a:p>
            <a:pPr algn="ctr"/>
            <a:r>
              <a:rPr lang="en-GB" sz="2400"/>
              <a:t>per STAR, data l’estrema urgenza e la necessità di rispettare le</a:t>
            </a:r>
          </a:p>
          <a:p>
            <a:pPr algn="ctr"/>
            <a:r>
              <a:rPr lang="en-GB" sz="2400"/>
              <a:t>scadenze contrattuali, hanno messo a dura prova tutti</a:t>
            </a:r>
          </a:p>
          <a:p>
            <a:pPr algn="ctr"/>
            <a:r>
              <a:rPr lang="en-GB" sz="2400"/>
              <a:t>(</a:t>
            </a:r>
            <a:r>
              <a:rPr lang="en-GB" sz="2400" i="1"/>
              <a:t>Katia Kornioukhina</a:t>
            </a:r>
            <a:r>
              <a:rPr lang="en-GB" sz="2400"/>
              <a:t> per le tante PEC inviate il venerdì sera tardi….)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FF99CF-0E3A-11B1-BA2F-0D5ADF783737}"/>
              </a:ext>
            </a:extLst>
          </p:cNvPr>
          <p:cNvSpPr txBox="1"/>
          <p:nvPr/>
        </p:nvSpPr>
        <p:spPr>
          <a:xfrm>
            <a:off x="180928" y="3276600"/>
            <a:ext cx="8645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/>
              <a:t>Ma voglio citare in particolare </a:t>
            </a:r>
            <a:r>
              <a:rPr lang="en-IT" sz="2400" i="1"/>
              <a:t>Giorgio Fornasier </a:t>
            </a:r>
            <a:r>
              <a:rPr lang="en-IT" sz="2400"/>
              <a:t>e </a:t>
            </a:r>
            <a:r>
              <a:rPr lang="en-IT" sz="2400" i="1"/>
              <a:t>Attilio Sequi</a:t>
            </a:r>
            <a:r>
              <a:rPr lang="en-IT" sz="2400"/>
              <a:t>:</a:t>
            </a:r>
          </a:p>
          <a:p>
            <a:pPr algn="ctr"/>
            <a:r>
              <a:rPr lang="en-IT" sz="2400"/>
              <a:t>senza il loro contributo le procedure di acquisizione non  sarebbero</a:t>
            </a:r>
          </a:p>
          <a:p>
            <a:pPr algn="ctr"/>
            <a:r>
              <a:rPr lang="en-GB" sz="2400"/>
              <a:t>m</a:t>
            </a:r>
            <a:r>
              <a:rPr lang="en-IT" sz="2400"/>
              <a:t>ai andate in porto nei tempi ristrettissimi imposti dal contratto.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309D7-F663-FF07-D24A-2E87F8515F8D}"/>
              </a:ext>
            </a:extLst>
          </p:cNvPr>
          <p:cNvSpPr txBox="1"/>
          <p:nvPr/>
        </p:nvSpPr>
        <p:spPr>
          <a:xfrm>
            <a:off x="152412" y="4724400"/>
            <a:ext cx="894507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2400" b="1">
                <a:latin typeface="Bradley Hand" pitchFamily="2" charset="77"/>
                <a:ea typeface="Nanum Pen Script" panose="03040600000000000000" pitchFamily="66" charset="-127"/>
                <a:cs typeface="Ayuthaya" pitchFamily="2" charset="-34"/>
              </a:rPr>
              <a:t>Lesson to learn for the future:</a:t>
            </a:r>
          </a:p>
          <a:p>
            <a:pPr algn="ctr"/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senza un apparato amministrativo dedicato e orientato ad</a:t>
            </a:r>
          </a:p>
          <a:p>
            <a:pPr algn="ctr"/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una dimensione privatistica di un contratto di </a:t>
            </a:r>
            <a:r>
              <a:rPr lang="en-GB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f</a:t>
            </a:r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ornitura</a:t>
            </a:r>
          </a:p>
          <a:p>
            <a:pPr algn="ctr"/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e messa in opera come quello di STAR2-TT </a:t>
            </a:r>
            <a:r>
              <a:rPr lang="en-GB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d</a:t>
            </a:r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iventa</a:t>
            </a:r>
          </a:p>
          <a:p>
            <a:pPr algn="ctr"/>
            <a:r>
              <a:rPr lang="en-GB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i</a:t>
            </a:r>
            <a:r>
              <a:rPr lang="en-IT" sz="2000" i="1">
                <a:latin typeface="Ayuthaya" pitchFamily="2" charset="-34"/>
                <a:ea typeface="Ayuthaya" pitchFamily="2" charset="-34"/>
                <a:cs typeface="Ayuthaya" pitchFamily="2" charset="-34"/>
              </a:rPr>
              <a:t>mpossibile rispettare scadenze imposte da contratto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E9A4331-712C-A391-C981-10248F07162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61058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E9A4331-712C-A391-C981-10248F07162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sp>
        <p:nvSpPr>
          <p:cNvPr id="2" name="CasellaDiTesto 5">
            <a:extLst>
              <a:ext uri="{FF2B5EF4-FFF2-40B4-BE49-F238E27FC236}">
                <a16:creationId xmlns:a16="http://schemas.microsoft.com/office/drawing/2014/main" id="{28C8D9CC-BB75-3F3D-78CA-CC1762710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76167"/>
            <a:ext cx="8077200" cy="4305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it-IT" sz="2000" dirty="0" err="1">
                <a:latin typeface="Arial" pitchFamily="-106" charset="0"/>
                <a:ea typeface="ＭＳ Ｐゴシック" pitchFamily="-106" charset="-128"/>
              </a:rPr>
              <a:t>	</a:t>
            </a:r>
            <a:r>
              <a:rPr lang="it-IT" sz="2000" b="1" dirty="0" err="1">
                <a:solidFill>
                  <a:srgbClr val="FF0000"/>
                </a:solidFill>
                <a:latin typeface="Arial" pitchFamily="-106" charset="0"/>
                <a:ea typeface="ＭＳ Ｐゴシック" pitchFamily="-106" charset="-128"/>
              </a:rPr>
              <a:t>STAR COMMISSIONING – Task Force (2023-2024)</a:t>
            </a:r>
          </a:p>
          <a:p>
            <a:pPr algn="ctr">
              <a:lnSpc>
                <a:spcPct val="200000"/>
              </a:lnSpc>
              <a:defRPr/>
            </a:pPr>
            <a:endParaRPr lang="it-IT" sz="2000" dirty="0">
              <a:latin typeface="Arial" pitchFamily="-106" charset="0"/>
              <a:ea typeface="ＭＳ Ｐゴシック" pitchFamily="-106" charset="-128"/>
            </a:endParaRP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  </a:t>
            </a:r>
            <a:r>
              <a:rPr lang="it-IT" sz="2000" dirty="0">
                <a:solidFill>
                  <a:srgbClr val="0070C0"/>
                </a:solidFill>
                <a:latin typeface="Arial" pitchFamily="-106" charset="0"/>
                <a:ea typeface="ＭＳ Ｐゴシック" pitchFamily="-106" charset="-128"/>
              </a:rPr>
              <a:t>MANAGEMENT</a:t>
            </a: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-   </a:t>
            </a:r>
            <a:r>
              <a:rPr lang="it-IT" sz="2000" i="1" dirty="0">
                <a:latin typeface="Arial" pitchFamily="-106" charset="0"/>
                <a:ea typeface="ＭＳ Ｐゴシック" pitchFamily="-106" charset="-128"/>
              </a:rPr>
              <a:t>L. Serafini, E. Puppin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  </a:t>
            </a:r>
            <a:r>
              <a:rPr lang="it-IT" sz="2000" dirty="0">
                <a:solidFill>
                  <a:srgbClr val="0070C0"/>
                </a:solidFill>
                <a:latin typeface="Arial" pitchFamily="-106" charset="0"/>
                <a:ea typeface="ＭＳ Ｐゴシック" pitchFamily="-106" charset="-128"/>
              </a:rPr>
              <a:t>e</a:t>
            </a:r>
            <a:r>
              <a:rPr lang="it-IT" sz="2000" baseline="30000" dirty="0">
                <a:solidFill>
                  <a:srgbClr val="0070C0"/>
                </a:solidFill>
                <a:latin typeface="Arial" pitchFamily="-106" charset="0"/>
                <a:ea typeface="ＭＳ Ｐゴシック" pitchFamily="-106" charset="-128"/>
              </a:rPr>
              <a:t>-</a:t>
            </a:r>
            <a:r>
              <a:rPr lang="it-IT" sz="2000" dirty="0">
                <a:solidFill>
                  <a:srgbClr val="0070C0"/>
                </a:solidFill>
                <a:latin typeface="Arial" pitchFamily="-106" charset="0"/>
                <a:ea typeface="ＭＳ Ｐゴシック" pitchFamily="-106" charset="-128"/>
              </a:rPr>
              <a:t> BEAM DYNAMICS / DIAGNOSTICS</a:t>
            </a: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 -   </a:t>
            </a:r>
            <a:r>
              <a:rPr lang="it-IT" sz="2000" i="1" dirty="0">
                <a:latin typeface="Arial" pitchFamily="-106" charset="0"/>
                <a:ea typeface="ＭＳ Ｐゴシック" pitchFamily="-106" charset="-128"/>
              </a:rPr>
              <a:t>A. Bacci, M. Rossetti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  </a:t>
            </a:r>
            <a:r>
              <a:rPr lang="it-IT" sz="2000" dirty="0">
                <a:solidFill>
                  <a:srgbClr val="0070C0"/>
                </a:solidFill>
                <a:latin typeface="Arial" pitchFamily="-106" charset="0"/>
                <a:ea typeface="ＭＳ Ｐゴシック" pitchFamily="-106" charset="-128"/>
              </a:rPr>
              <a:t>LASER TRANSPORT LINES </a:t>
            </a: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-    </a:t>
            </a:r>
            <a:r>
              <a:rPr lang="it-IT" sz="2000" i="1" dirty="0">
                <a:latin typeface="Arial" pitchFamily="-106" charset="0"/>
                <a:ea typeface="ＭＳ Ｐゴシック" pitchFamily="-106" charset="-128"/>
              </a:rPr>
              <a:t>D. Giannotti, M. Rossetti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  </a:t>
            </a:r>
            <a:r>
              <a:rPr lang="it-IT" sz="2000" dirty="0">
                <a:solidFill>
                  <a:srgbClr val="0070C0"/>
                </a:solidFill>
                <a:latin typeface="Arial" pitchFamily="-106" charset="0"/>
                <a:ea typeface="ＭＳ Ｐゴシック" pitchFamily="-106" charset="-128"/>
              </a:rPr>
              <a:t>X-ray SPECTRA  </a:t>
            </a: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-  </a:t>
            </a:r>
            <a:r>
              <a:rPr lang="it-IT" sz="2000" i="1" dirty="0">
                <a:latin typeface="Arial" pitchFamily="-106" charset="0"/>
                <a:ea typeface="ＭＳ Ｐゴシック" pitchFamily="-106" charset="-128"/>
              </a:rPr>
              <a:t>I. Drebot, V. Petrillo, M. Ruijter, S. Samsam</a:t>
            </a: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	</a:t>
            </a:r>
          </a:p>
          <a:p>
            <a:pPr marL="228600" indent="-228600">
              <a:lnSpc>
                <a:spcPct val="200000"/>
              </a:lnSpc>
              <a:buFont typeface="+mj-lt"/>
              <a:buAutoNum type="arabicPeriod"/>
              <a:defRPr/>
            </a:pP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   </a:t>
            </a:r>
            <a:r>
              <a:rPr lang="it-IT" sz="2000" dirty="0">
                <a:solidFill>
                  <a:srgbClr val="0070C0"/>
                </a:solidFill>
                <a:latin typeface="Arial" pitchFamily="-106" charset="0"/>
                <a:ea typeface="ＭＳ Ｐゴシック" pitchFamily="-106" charset="-128"/>
              </a:rPr>
              <a:t>CONTROL SYSTEM  </a:t>
            </a: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-   </a:t>
            </a:r>
            <a:r>
              <a:rPr lang="it-IT" sz="2000" i="1" dirty="0">
                <a:latin typeface="Arial" pitchFamily="-106" charset="0"/>
                <a:ea typeface="ＭＳ Ｐゴシック" pitchFamily="-106" charset="-128"/>
              </a:rPr>
              <a:t>F. Prelz, M. Ruijter, A. Maiblatt </a:t>
            </a:r>
            <a:r>
              <a:rPr lang="it-IT" sz="2000" dirty="0">
                <a:latin typeface="Arial" pitchFamily="-106" charset="0"/>
                <a:ea typeface="ＭＳ Ｐゴシック" pitchFamily="-106" charset="-128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8697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E9A4331-712C-A391-C981-10248F07162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1CF331-1A57-1FFB-B143-496A4B1DAAD1}"/>
              </a:ext>
            </a:extLst>
          </p:cNvPr>
          <p:cNvSpPr txBox="1"/>
          <p:nvPr/>
        </p:nvSpPr>
        <p:spPr>
          <a:xfrm>
            <a:off x="540447" y="3533753"/>
            <a:ext cx="403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STAR Control System Studio – Main Panel</a:t>
            </a:r>
            <a:endParaRPr lang="en-IT"/>
          </a:p>
        </p:txBody>
      </p:sp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0A2E3A83-B937-DAC0-77E9-A42B4466B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5" y="847570"/>
            <a:ext cx="6948578" cy="2623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F9C6F-1C1B-36DC-1E10-BCD7B91A1095}"/>
              </a:ext>
            </a:extLst>
          </p:cNvPr>
          <p:cNvSpPr txBox="1"/>
          <p:nvPr/>
        </p:nvSpPr>
        <p:spPr>
          <a:xfrm>
            <a:off x="3227823" y="4466044"/>
            <a:ext cx="295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R</a:t>
            </a:r>
            <a:r>
              <a:rPr lang="en-IT"/>
              <a:t>emote control room at LASA</a:t>
            </a:r>
          </a:p>
        </p:txBody>
      </p:sp>
      <p:pic>
        <p:nvPicPr>
          <p:cNvPr id="7" name="Picture 6" descr="A black and red computer server&#10;&#10;Description automatically generated">
            <a:extLst>
              <a:ext uri="{FF2B5EF4-FFF2-40B4-BE49-F238E27FC236}">
                <a16:creationId xmlns:a16="http://schemas.microsoft.com/office/drawing/2014/main" id="{9909C0DF-7565-3FCE-E09A-CA832007F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1882" y="3397783"/>
            <a:ext cx="3867448" cy="2900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42512E-AB8F-4FD9-FDA7-29031EFA348B}"/>
              </a:ext>
            </a:extLst>
          </p:cNvPr>
          <p:cNvSpPr txBox="1"/>
          <p:nvPr/>
        </p:nvSpPr>
        <p:spPr>
          <a:xfrm>
            <a:off x="1295400" y="179536"/>
            <a:ext cx="693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>
                <a:solidFill>
                  <a:srgbClr val="00B050"/>
                </a:solidFill>
              </a:rPr>
              <a:t>(Partially) Remote Commissioning of STAR from LASA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AB13FF-1E63-AAE0-7E1E-9028727B59D1}"/>
              </a:ext>
            </a:extLst>
          </p:cNvPr>
          <p:cNvSpPr txBox="1"/>
          <p:nvPr/>
        </p:nvSpPr>
        <p:spPr>
          <a:xfrm>
            <a:off x="56835" y="601043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i="1"/>
              <a:t>Sinergy with other LASA Projects (BriXSinO, HB2TF, AATF, etc)</a:t>
            </a:r>
          </a:p>
        </p:txBody>
      </p:sp>
    </p:spTree>
    <p:extLst>
      <p:ext uri="{BB962C8B-B14F-4D97-AF65-F5344CB8AC3E}">
        <p14:creationId xmlns:p14="http://schemas.microsoft.com/office/powerpoint/2010/main" val="340531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063DE8E-5791-7CE4-DD69-78A6AC38DEE9}"/>
              </a:ext>
            </a:extLst>
          </p:cNvPr>
          <p:cNvSpPr txBox="1">
            <a:spLocks/>
          </p:cNvSpPr>
          <p:nvPr/>
        </p:nvSpPr>
        <p:spPr>
          <a:xfrm>
            <a:off x="114300" y="6477000"/>
            <a:ext cx="2781300" cy="2795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INFN-LNF Apr. 13</a:t>
            </a:r>
            <a:r>
              <a:rPr lang="en" baseline="30000" dirty="0"/>
              <a:t>th</a:t>
            </a:r>
            <a:r>
              <a:rPr lang="en" dirty="0"/>
              <a:t>, 2023</a:t>
            </a:r>
            <a:endParaRPr lang="en" spc="-1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C902A1-8913-A4E5-1BF5-3B48FE791F09}"/>
              </a:ext>
            </a:extLst>
          </p:cNvPr>
          <p:cNvSpPr txBox="1"/>
          <p:nvPr/>
        </p:nvSpPr>
        <p:spPr>
          <a:xfrm>
            <a:off x="3657600" y="6204466"/>
            <a:ext cx="525406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T" sz="2400" b="1"/>
              <a:t>TOTALE al  31/03/2023   4.4  M€ con IVA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9B4478D-7525-B2EA-7E13-C623DF004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08539"/>
              </p:ext>
            </p:extLst>
          </p:nvPr>
        </p:nvGraphicFramePr>
        <p:xfrm>
          <a:off x="1904999" y="820738"/>
          <a:ext cx="6366028" cy="4665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1507">
                  <a:extLst>
                    <a:ext uri="{9D8B030D-6E8A-4147-A177-3AD203B41FA5}">
                      <a16:colId xmlns:a16="http://schemas.microsoft.com/office/drawing/2014/main" val="2659742860"/>
                    </a:ext>
                  </a:extLst>
                </a:gridCol>
                <a:gridCol w="1591507">
                  <a:extLst>
                    <a:ext uri="{9D8B030D-6E8A-4147-A177-3AD203B41FA5}">
                      <a16:colId xmlns:a16="http://schemas.microsoft.com/office/drawing/2014/main" val="4131833043"/>
                    </a:ext>
                  </a:extLst>
                </a:gridCol>
                <a:gridCol w="1591507">
                  <a:extLst>
                    <a:ext uri="{9D8B030D-6E8A-4147-A177-3AD203B41FA5}">
                      <a16:colId xmlns:a16="http://schemas.microsoft.com/office/drawing/2014/main" val="817710490"/>
                    </a:ext>
                  </a:extLst>
                </a:gridCol>
                <a:gridCol w="1591507">
                  <a:extLst>
                    <a:ext uri="{9D8B030D-6E8A-4147-A177-3AD203B41FA5}">
                      <a16:colId xmlns:a16="http://schemas.microsoft.com/office/drawing/2014/main" val="1212822048"/>
                    </a:ext>
                  </a:extLst>
                </a:gridCol>
              </a:tblGrid>
              <a:tr h="666523"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</a:rPr>
                        <a:t>Data assegnazione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</a:rPr>
                        <a:t>LNF (k€)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</a:rPr>
                        <a:t>MI (k€)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</a:rPr>
                        <a:t>Totale (k€)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extLst>
                  <a:ext uri="{0D108BD9-81ED-4DB2-BD59-A6C34878D82A}">
                    <a16:rowId xmlns:a16="http://schemas.microsoft.com/office/drawing/2014/main" val="2416866084"/>
                  </a:ext>
                </a:extLst>
              </a:tr>
              <a:tr h="666523"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Marzo 2021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185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</a:rPr>
                        <a:t>*260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extLst>
                  <a:ext uri="{0D108BD9-81ED-4DB2-BD59-A6C34878D82A}">
                    <a16:rowId xmlns:a16="http://schemas.microsoft.com/office/drawing/2014/main" val="467505510"/>
                  </a:ext>
                </a:extLst>
              </a:tr>
              <a:tr h="666523"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Ottobre 2021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375</a:t>
                      </a:r>
                    </a:p>
                  </a:txBody>
                  <a:tcPr marL="81315" marR="81315" marT="40657" marB="40657"/>
                </a:tc>
                <a:extLst>
                  <a:ext uri="{0D108BD9-81ED-4DB2-BD59-A6C34878D82A}">
                    <a16:rowId xmlns:a16="http://schemas.microsoft.com/office/drawing/2014/main" val="1105864594"/>
                  </a:ext>
                </a:extLst>
              </a:tr>
              <a:tr h="666523"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Novembre 2021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1710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marL="0" marR="0" lvl="0" indent="0" algn="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800">
                          <a:effectLst/>
                        </a:rPr>
                        <a:t>1710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extLst>
                  <a:ext uri="{0D108BD9-81ED-4DB2-BD59-A6C34878D82A}">
                    <a16:rowId xmlns:a16="http://schemas.microsoft.com/office/drawing/2014/main" val="1325525610"/>
                  </a:ext>
                </a:extLst>
              </a:tr>
              <a:tr h="666523"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Gennaio 2022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615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</a:rPr>
                        <a:t>770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extLst>
                  <a:ext uri="{0D108BD9-81ED-4DB2-BD59-A6C34878D82A}">
                    <a16:rowId xmlns:a16="http://schemas.microsoft.com/office/drawing/2014/main" val="3224078337"/>
                  </a:ext>
                </a:extLst>
              </a:tr>
              <a:tr h="666523"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Aprile 2022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773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**1082 </a:t>
                      </a:r>
                    </a:p>
                  </a:txBody>
                  <a:tcPr marL="81315" marR="81315" marT="40657" marB="40657"/>
                </a:tc>
                <a:extLst>
                  <a:ext uri="{0D108BD9-81ED-4DB2-BD59-A6C34878D82A}">
                    <a16:rowId xmlns:a16="http://schemas.microsoft.com/office/drawing/2014/main" val="900873236"/>
                  </a:ext>
                </a:extLst>
              </a:tr>
              <a:tr h="666523">
                <a:tc>
                  <a:txBody>
                    <a:bodyPr/>
                    <a:lstStyle/>
                    <a:p>
                      <a:r>
                        <a:rPr lang="en-IT" sz="1800">
                          <a:effectLst/>
                        </a:rPr>
                        <a:t> Febbraio 2023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</a:rPr>
                        <a:t> 203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</a:rPr>
                        <a:t>0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T" sz="1800">
                          <a:effectLst/>
                        </a:rPr>
                        <a:t> 203</a:t>
                      </a:r>
                      <a:endParaRPr lang="en-IT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315" marR="81315" marT="40657" marB="40657"/>
                </a:tc>
                <a:extLst>
                  <a:ext uri="{0D108BD9-81ED-4DB2-BD59-A6C34878D82A}">
                    <a16:rowId xmlns:a16="http://schemas.microsoft.com/office/drawing/2014/main" val="353701784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F66AB46-3AC4-F40A-07FA-9A48F5E0CDAC}"/>
              </a:ext>
            </a:extLst>
          </p:cNvPr>
          <p:cNvSpPr txBox="1"/>
          <p:nvPr/>
        </p:nvSpPr>
        <p:spPr>
          <a:xfrm>
            <a:off x="228600" y="5623930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* </a:t>
            </a:r>
            <a:r>
              <a:rPr lang="en-GB"/>
              <a:t>I</a:t>
            </a:r>
            <a:r>
              <a:rPr lang="en-IT"/>
              <a:t>ncluso 160 k€ per Assegni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85CF56-BC02-A9A9-A291-8E2222226270}"/>
              </a:ext>
            </a:extLst>
          </p:cNvPr>
          <p:cNvSpPr txBox="1"/>
          <p:nvPr/>
        </p:nvSpPr>
        <p:spPr>
          <a:xfrm>
            <a:off x="141193" y="6019800"/>
            <a:ext cx="29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** </a:t>
            </a:r>
            <a:r>
              <a:rPr lang="en-GB"/>
              <a:t>I</a:t>
            </a:r>
            <a:r>
              <a:rPr lang="en-IT"/>
              <a:t>ncluso 300 k€ per Assegni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85C5A-CEB0-9753-D633-157BB54BE19E}"/>
              </a:ext>
            </a:extLst>
          </p:cNvPr>
          <p:cNvSpPr txBox="1"/>
          <p:nvPr/>
        </p:nvSpPr>
        <p:spPr>
          <a:xfrm>
            <a:off x="4101254" y="5529137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b="1"/>
              <a:t>2066                     2334                      4400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4A8DCB-D26B-CC3B-817A-D82B0A2F95C7}"/>
              </a:ext>
            </a:extLst>
          </p:cNvPr>
          <p:cNvSpPr txBox="1"/>
          <p:nvPr/>
        </p:nvSpPr>
        <p:spPr>
          <a:xfrm>
            <a:off x="1010287" y="43055"/>
            <a:ext cx="7901380" cy="734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US" sz="1800" b="1">
                <a:solidFill>
                  <a:srgbClr val="FF0000"/>
                </a:solidFill>
                <a:cs typeface="Symbol" charset="0"/>
              </a:rPr>
              <a:t>3 Deliverables su 4 consegnati (e fatturati): 80% dell’importo totale del contratto (5.5 M€ + IVA = 6.7 M€) fatturato (5.37 M€).</a:t>
            </a:r>
          </a:p>
        </p:txBody>
      </p:sp>
    </p:spTree>
    <p:extLst>
      <p:ext uri="{BB962C8B-B14F-4D97-AF65-F5344CB8AC3E}">
        <p14:creationId xmlns:p14="http://schemas.microsoft.com/office/powerpoint/2010/main" val="1472351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BE9A4331-712C-A391-C981-10248F07162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6025FF-A551-F6E6-9A1A-A4B2A164C7C2}"/>
              </a:ext>
            </a:extLst>
          </p:cNvPr>
          <p:cNvSpPr txBox="1"/>
          <p:nvPr/>
        </p:nvSpPr>
        <p:spPr>
          <a:xfrm>
            <a:off x="367900" y="1357879"/>
            <a:ext cx="840819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/>
              <a:t>G</a:t>
            </a:r>
            <a:r>
              <a:rPr lang="en-IT" sz="2400" b="1"/>
              <a:t>razie per l’attenzione</a:t>
            </a:r>
          </a:p>
          <a:p>
            <a:pPr algn="ctr"/>
            <a:endParaRPr lang="en-IT" sz="2400" b="1"/>
          </a:p>
          <a:p>
            <a:pPr algn="ctr"/>
            <a:r>
              <a:rPr lang="en-GB" sz="2400" b="1"/>
              <a:t>Lunedì 10 Luglio 2023 firmeremo congiuntamente UniCal/INFN il</a:t>
            </a:r>
          </a:p>
          <a:p>
            <a:pPr algn="ctr"/>
            <a:r>
              <a:rPr lang="en-GB" sz="2400" b="1">
                <a:solidFill>
                  <a:srgbClr val="FF0000"/>
                </a:solidFill>
              </a:rPr>
              <a:t>Certificato di Fine Fornitura</a:t>
            </a:r>
            <a:r>
              <a:rPr lang="en-GB" sz="2400" b="1"/>
              <a:t>,</a:t>
            </a:r>
          </a:p>
          <a:p>
            <a:pPr algn="ctr"/>
            <a:endParaRPr lang="en-GB" sz="2400" b="1"/>
          </a:p>
          <a:p>
            <a:pPr algn="ctr"/>
            <a:r>
              <a:rPr lang="en-GB" sz="2400" b="1"/>
              <a:t>che stabilisce il termine puntuale dei lavori da parte nostra,</a:t>
            </a:r>
          </a:p>
          <a:p>
            <a:pPr algn="ctr"/>
            <a:r>
              <a:rPr lang="en-GB" sz="2400" b="1"/>
              <a:t>per cui </a:t>
            </a:r>
            <a:r>
              <a:rPr lang="en-GB" sz="2400" b="1">
                <a:solidFill>
                  <a:srgbClr val="00B050"/>
                </a:solidFill>
              </a:rPr>
              <a:t>non saremo più soggetti a penali</a:t>
            </a:r>
          </a:p>
          <a:p>
            <a:pPr algn="ctr"/>
            <a:endParaRPr lang="en-GB" sz="2400" b="1"/>
          </a:p>
          <a:p>
            <a:pPr algn="ctr"/>
            <a:r>
              <a:rPr lang="en-GB" sz="2400" i="1"/>
              <a:t>… e la mia liquidazione è salva …    </a:t>
            </a:r>
            <a:endParaRPr lang="en-IT" sz="2400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F15CE-3D0C-C3EC-9FA0-54D6FD95884C}"/>
              </a:ext>
            </a:extLst>
          </p:cNvPr>
          <p:cNvSpPr txBox="1"/>
          <p:nvPr/>
        </p:nvSpPr>
        <p:spPr>
          <a:xfrm>
            <a:off x="3048000" y="5867400"/>
            <a:ext cx="28937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>
                <a:latin typeface="Bradley Hand" pitchFamily="2" charset="77"/>
              </a:rPr>
              <a:t>Backup Slides a seguire</a:t>
            </a:r>
            <a:endParaRPr lang="en-IT" sz="2000" i="1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31377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5F9BED-20D5-5641-B439-EA2B1E3179AD}"/>
              </a:ext>
            </a:extLst>
          </p:cNvPr>
          <p:cNvGrpSpPr/>
          <p:nvPr/>
        </p:nvGrpSpPr>
        <p:grpSpPr>
          <a:xfrm rot="1051673">
            <a:off x="3763222" y="2115980"/>
            <a:ext cx="4933367" cy="3478157"/>
            <a:chOff x="2030174" y="1556792"/>
            <a:chExt cx="4558050" cy="3231927"/>
          </a:xfrm>
        </p:grpSpPr>
        <p:pic>
          <p:nvPicPr>
            <p:cNvPr id="8" name="Immagine 6" descr="STAR-01-01-00 PIC 01.jpg">
              <a:extLst>
                <a:ext uri="{FF2B5EF4-FFF2-40B4-BE49-F238E27FC236}">
                  <a16:creationId xmlns:a16="http://schemas.microsoft.com/office/drawing/2014/main" id="{B97668DD-A42A-5F4D-858F-CA6610551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0174" y="1556792"/>
              <a:ext cx="4558050" cy="3224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Lightning Bolt 1">
              <a:extLst>
                <a:ext uri="{FF2B5EF4-FFF2-40B4-BE49-F238E27FC236}">
                  <a16:creationId xmlns:a16="http://schemas.microsoft.com/office/drawing/2014/main" id="{5134EE89-107C-3A45-A52A-DFEAE508AD49}"/>
                </a:ext>
              </a:extLst>
            </p:cNvPr>
            <p:cNvSpPr/>
            <p:nvPr/>
          </p:nvSpPr>
          <p:spPr bwMode="auto">
            <a:xfrm rot="16536615">
              <a:off x="3102338" y="3874319"/>
              <a:ext cx="914400" cy="914400"/>
            </a:xfrm>
            <a:prstGeom prst="lightningBol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" pitchFamily="-111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ADC1E3-81E4-4B4F-A90D-0E74E1AB09C7}"/>
                </a:ext>
              </a:extLst>
            </p:cNvPr>
            <p:cNvSpPr txBox="1"/>
            <p:nvPr/>
          </p:nvSpPr>
          <p:spPr>
            <a:xfrm>
              <a:off x="3102030" y="422108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 dirty="0">
                  <a:latin typeface="+mj-lt"/>
                  <a:ea typeface="Ayuthaya" pitchFamily="2" charset="-34"/>
                  <a:cs typeface="Apple Chancery" panose="03020702040506060504" pitchFamily="66" charset="-79"/>
                </a:rPr>
                <a:t>X</a:t>
              </a:r>
            </a:p>
          </p:txBody>
        </p:sp>
      </p:grp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5947758" y="1207612"/>
            <a:ext cx="1445840" cy="492443"/>
          </a:xfrm>
        </p:spPr>
        <p:txBody>
          <a:bodyPr/>
          <a:lstStyle/>
          <a:p>
            <a:r>
              <a:rPr lang="it-IT" sz="3200" b="1" i="1" dirty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STAR</a:t>
            </a:r>
            <a:endParaRPr lang="en-US" sz="3200" b="1" i="1" dirty="0">
              <a:solidFill>
                <a:srgbClr val="FF00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38100" y="5410200"/>
            <a:ext cx="8964488" cy="120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b="1" dirty="0">
                <a:solidFill>
                  <a:srgbClr val="008000"/>
                </a:solidFill>
              </a:rPr>
              <a:t>STAR (Southern </a:t>
            </a:r>
            <a:r>
              <a:rPr lang="en-US" b="1" dirty="0" err="1">
                <a:solidFill>
                  <a:srgbClr val="008000"/>
                </a:solidFill>
              </a:rPr>
              <a:t>europe</a:t>
            </a:r>
            <a:r>
              <a:rPr lang="en-US" b="1">
                <a:solidFill>
                  <a:srgbClr val="008000"/>
                </a:solidFill>
              </a:rPr>
              <a:t> Thomson source for Applied Research) is a Compton Source of mono-chromatic X-rays tunable in the range 20-350 </a:t>
            </a:r>
            <a:r>
              <a:rPr lang="en-US" b="1" err="1">
                <a:solidFill>
                  <a:srgbClr val="008000"/>
                </a:solidFill>
              </a:rPr>
              <a:t>keV</a:t>
            </a:r>
            <a:r>
              <a:rPr lang="en-US" b="1">
                <a:solidFill>
                  <a:srgbClr val="008000"/>
                </a:solidFill>
              </a:rPr>
              <a:t> (incl. STAR-2 upgrade), devoted to advanced non-invasive diagnostics of cultural heritage / archeological samples.</a:t>
            </a:r>
          </a:p>
        </p:txBody>
      </p:sp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13679-9A8F-E145-A43B-1C1BF5CA6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14" y="3735593"/>
            <a:ext cx="2555776" cy="16472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B618BBE-7315-6E4B-99C6-0D3621193CB5}"/>
              </a:ext>
            </a:extLst>
          </p:cNvPr>
          <p:cNvGrpSpPr/>
          <p:nvPr/>
        </p:nvGrpSpPr>
        <p:grpSpPr>
          <a:xfrm>
            <a:off x="793438" y="325344"/>
            <a:ext cx="4388162" cy="2777153"/>
            <a:chOff x="228600" y="76200"/>
            <a:chExt cx="8763000" cy="6481763"/>
          </a:xfrm>
        </p:grpSpPr>
        <p:pic>
          <p:nvPicPr>
            <p:cNvPr id="14" name="Immagine 2" descr="Untitled.tiff">
              <a:extLst>
                <a:ext uri="{FF2B5EF4-FFF2-40B4-BE49-F238E27FC236}">
                  <a16:creationId xmlns:a16="http://schemas.microsoft.com/office/drawing/2014/main" id="{CF7E3CF4-D7AC-284A-943E-824FA6310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685800"/>
              <a:ext cx="7924800" cy="587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uppo 8">
              <a:extLst>
                <a:ext uri="{FF2B5EF4-FFF2-40B4-BE49-F238E27FC236}">
                  <a16:creationId xmlns:a16="http://schemas.microsoft.com/office/drawing/2014/main" id="{D55C1121-0198-CE49-BEA8-B48F0C06DF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" y="76200"/>
              <a:ext cx="8763000" cy="692150"/>
              <a:chOff x="0" y="0"/>
              <a:chExt cx="9144000" cy="647700"/>
            </a:xfrm>
          </p:grpSpPr>
          <p:pic>
            <p:nvPicPr>
              <p:cNvPr id="16" name="Immagine 3" descr="screenshot_01.jpg">
                <a:extLst>
                  <a:ext uri="{FF2B5EF4-FFF2-40B4-BE49-F238E27FC236}">
                    <a16:creationId xmlns:a16="http://schemas.microsoft.com/office/drawing/2014/main" id="{AD84FFBD-2282-B04B-AA74-5AB5F3525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943600" cy="639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Immagine 4">
                <a:extLst>
                  <a:ext uri="{FF2B5EF4-FFF2-40B4-BE49-F238E27FC236}">
                    <a16:creationId xmlns:a16="http://schemas.microsoft.com/office/drawing/2014/main" id="{C6E73B1F-017C-4E4D-A240-285B37679E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200" y="0"/>
                <a:ext cx="8636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Immagine 5" descr="screenshot_02.jpg">
                <a:extLst>
                  <a:ext uri="{FF2B5EF4-FFF2-40B4-BE49-F238E27FC236}">
                    <a16:creationId xmlns:a16="http://schemas.microsoft.com/office/drawing/2014/main" id="{6185CCAC-A846-BC48-B222-E998A0402A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56400" y="0"/>
                <a:ext cx="2387600" cy="468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130556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asellaDiTesto 6"/>
          <p:cNvSpPr txBox="1">
            <a:spLocks noChangeArrowheads="1"/>
          </p:cNvSpPr>
          <p:nvPr/>
        </p:nvSpPr>
        <p:spPr bwMode="auto">
          <a:xfrm>
            <a:off x="9334500" y="-12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pic>
        <p:nvPicPr>
          <p:cNvPr id="1843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 descr="Untitled.tiff">
            <a:extLst>
              <a:ext uri="{FF2B5EF4-FFF2-40B4-BE49-F238E27FC236}">
                <a16:creationId xmlns:a16="http://schemas.microsoft.com/office/drawing/2014/main" id="{454E9669-5D76-CF4A-8093-F79A053BA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33056"/>
            <a:ext cx="4427984" cy="242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4" descr="Untitled1.tiff">
            <a:extLst>
              <a:ext uri="{FF2B5EF4-FFF2-40B4-BE49-F238E27FC236}">
                <a16:creationId xmlns:a16="http://schemas.microsoft.com/office/drawing/2014/main" id="{DB1DAC79-9501-B64E-9E96-D2052D8C3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566" y="3861048"/>
            <a:ext cx="3977434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369C5-206A-AB4A-A815-B905209342C8}"/>
              </a:ext>
            </a:extLst>
          </p:cNvPr>
          <p:cNvSpPr txBox="1"/>
          <p:nvPr/>
        </p:nvSpPr>
        <p:spPr>
          <a:xfrm>
            <a:off x="419100" y="4326195"/>
            <a:ext cx="1561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00B050"/>
                </a:solidFill>
              </a:rPr>
              <a:t>30-150 </a:t>
            </a:r>
            <a:r>
              <a:rPr lang="it-IT" b="1" err="1">
                <a:solidFill>
                  <a:srgbClr val="00B050"/>
                </a:solidFill>
              </a:rPr>
              <a:t>MeV</a:t>
            </a:r>
            <a:r>
              <a:rPr lang="it-IT" b="1">
                <a:solidFill>
                  <a:srgbClr val="00B050"/>
                </a:solidFill>
              </a:rPr>
              <a:t> e</a:t>
            </a:r>
            <a:r>
              <a:rPr lang="it-IT" b="1" baseline="30000">
                <a:solidFill>
                  <a:srgbClr val="00B050"/>
                </a:solidFill>
              </a:rPr>
              <a:t>-</a:t>
            </a:r>
          </a:p>
          <a:p>
            <a:r>
              <a:rPr lang="it-IT" b="1">
                <a:solidFill>
                  <a:srgbClr val="00B050"/>
                </a:solidFill>
              </a:rPr>
              <a:t>20-350 </a:t>
            </a:r>
            <a:r>
              <a:rPr lang="it-IT" b="1" err="1">
                <a:solidFill>
                  <a:srgbClr val="00B050"/>
                </a:solidFill>
              </a:rPr>
              <a:t>keV</a:t>
            </a:r>
            <a:r>
              <a:rPr lang="it-IT" b="1">
                <a:solidFill>
                  <a:srgbClr val="00B050"/>
                </a:solidFill>
              </a:rPr>
              <a:t> 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3A472-F8FE-9747-A2A4-DB947270F4A4}"/>
              </a:ext>
            </a:extLst>
          </p:cNvPr>
          <p:cNvSpPr txBox="1"/>
          <p:nvPr/>
        </p:nvSpPr>
        <p:spPr>
          <a:xfrm>
            <a:off x="4949309" y="4005064"/>
            <a:ext cx="2213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C00000"/>
                </a:solidFill>
              </a:rPr>
              <a:t>250-750 </a:t>
            </a:r>
            <a:r>
              <a:rPr lang="it-IT" b="1" err="1">
                <a:solidFill>
                  <a:srgbClr val="C00000"/>
                </a:solidFill>
              </a:rPr>
              <a:t>MeV</a:t>
            </a:r>
            <a:r>
              <a:rPr lang="it-IT" b="1">
                <a:solidFill>
                  <a:srgbClr val="C00000"/>
                </a:solidFill>
              </a:rPr>
              <a:t> e</a:t>
            </a:r>
            <a:r>
              <a:rPr lang="it-IT" b="1" baseline="30000">
                <a:solidFill>
                  <a:srgbClr val="C00000"/>
                </a:solidFill>
              </a:rPr>
              <a:t>-</a:t>
            </a:r>
          </a:p>
          <a:p>
            <a:r>
              <a:rPr lang="it-IT" b="1">
                <a:solidFill>
                  <a:srgbClr val="C00000"/>
                </a:solidFill>
              </a:rPr>
              <a:t>1-19.5 </a:t>
            </a:r>
            <a:r>
              <a:rPr lang="it-IT" b="1" err="1">
                <a:solidFill>
                  <a:srgbClr val="C00000"/>
                </a:solidFill>
              </a:rPr>
              <a:t>MeV</a:t>
            </a:r>
            <a:r>
              <a:rPr lang="it-IT" b="1">
                <a:solidFill>
                  <a:srgbClr val="C00000"/>
                </a:solidFill>
              </a:rPr>
              <a:t> </a:t>
            </a:r>
            <a:r>
              <a:rPr lang="it-IT" b="1" i="1">
                <a:solidFill>
                  <a:srgbClr val="C00000"/>
                </a:solidFill>
                <a:latin typeface="Symbol" pitchFamily="2" charset="2"/>
              </a:rPr>
              <a:t>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57E58-2FA9-8F42-B8B5-195AA69B8934}"/>
                  </a:ext>
                </a:extLst>
              </p:cNvPr>
              <p:cNvSpPr txBox="1"/>
              <p:nvPr/>
            </p:nvSpPr>
            <p:spPr>
              <a:xfrm>
                <a:off x="3016424" y="2932362"/>
                <a:ext cx="3384376" cy="8014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mr-IN" i="1">
                          <a:latin typeface="Cambria Math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mr-I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mr-I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𝑙𝑎𝑠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mr-IN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mr-I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B857E58-2FA9-8F42-B8B5-195AA69B8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424" y="2932362"/>
                <a:ext cx="3384376" cy="8014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724" name="Rectangle 13"/>
          <p:cNvSpPr>
            <a:spLocks noChangeArrowheads="1"/>
          </p:cNvSpPr>
          <p:nvPr/>
        </p:nvSpPr>
        <p:spPr bwMode="auto">
          <a:xfrm>
            <a:off x="762000" y="152400"/>
            <a:ext cx="8274496" cy="14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STAR was designed by INFN in 2013-2014 adopting a common paradigm with ELI-NP-GBS: both are e-</a:t>
            </a:r>
            <a:r>
              <a:rPr lang="en-US" b="1" i="1">
                <a:solidFill>
                  <a:srgbClr val="0000FF"/>
                </a:solidFill>
                <a:latin typeface="Symbol" pitchFamily="2" charset="2"/>
              </a:rPr>
              <a:t>g</a:t>
            </a:r>
            <a:r>
              <a:rPr lang="en-US" b="1">
                <a:solidFill>
                  <a:srgbClr val="0000FF"/>
                </a:solidFill>
              </a:rPr>
              <a:t>  linear collider based on 100 Hz amplified J-class lasers interacting with high brightness RF photo-injector. The design strategy applies Petrillo-Serafini criterion for maximum spectral density.</a:t>
            </a:r>
            <a:endParaRPr lang="en-US" b="1">
              <a:solidFill>
                <a:srgbClr val="FF6600"/>
              </a:solidFill>
            </a:endParaRP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5D7644F1-0052-1C4E-9219-30CA759AF1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192240"/>
              </p:ext>
            </p:extLst>
          </p:nvPr>
        </p:nvGraphicFramePr>
        <p:xfrm>
          <a:off x="792162" y="1658732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59200" imgH="495300" progId="Equation.3">
                  <p:embed/>
                </p:oleObj>
              </mc:Choice>
              <mc:Fallback>
                <p:oleObj name="Equation" r:id="rId8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162" y="1658732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8A77928-B56C-8941-92E2-44A99192FBC8}"/>
              </a:ext>
            </a:extLst>
          </p:cNvPr>
          <p:cNvSpPr txBox="1"/>
          <p:nvPr/>
        </p:nvSpPr>
        <p:spPr>
          <a:xfrm>
            <a:off x="176123" y="2848597"/>
            <a:ext cx="361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/>
              <a:t>strong </a:t>
            </a:r>
            <a:r>
              <a:rPr lang="it-IT" sz="1600" i="1" err="1"/>
              <a:t>focusing of high brightness</a:t>
            </a:r>
          </a:p>
          <a:p>
            <a:r>
              <a:rPr lang="it-IT" sz="1600" i="1" err="1"/>
              <a:t>(peak &amp; average)</a:t>
            </a:r>
            <a:r>
              <a:rPr lang="it-IT" sz="1600" i="1"/>
              <a:t> to </a:t>
            </a:r>
            <a:r>
              <a:rPr lang="it-IT" sz="1600" i="1" err="1"/>
              <a:t>maximize Luminosity</a:t>
            </a:r>
          </a:p>
          <a:p>
            <a:r>
              <a:rPr lang="it-IT" sz="1600" i="1" err="1"/>
              <a:t>According </a:t>
            </a:r>
            <a:r>
              <a:rPr lang="it-IT" sz="1600" i="1"/>
              <a:t>to Petrillo-Serafini </a:t>
            </a:r>
            <a:r>
              <a:rPr lang="it-IT" sz="1600" i="1" err="1"/>
              <a:t>criterion</a:t>
            </a:r>
            <a:endParaRPr lang="it-IT" sz="1600" i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4C401A-0674-E961-E392-D45135BDE8C0}"/>
              </a:ext>
            </a:extLst>
          </p:cNvPr>
          <p:cNvSpPr/>
          <p:nvPr/>
        </p:nvSpPr>
        <p:spPr>
          <a:xfrm>
            <a:off x="1219200" y="3352800"/>
            <a:ext cx="2209800" cy="326794"/>
          </a:xfrm>
          <a:prstGeom prst="ellipse">
            <a:avLst/>
          </a:prstGeom>
          <a:solidFill>
            <a:srgbClr val="00B05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6D323C-9FC5-2B52-64B4-4447D2276EC6}"/>
              </a:ext>
            </a:extLst>
          </p:cNvPr>
          <p:cNvSpPr/>
          <p:nvPr/>
        </p:nvSpPr>
        <p:spPr>
          <a:xfrm>
            <a:off x="3927938" y="2874752"/>
            <a:ext cx="1710862" cy="782848"/>
          </a:xfrm>
          <a:prstGeom prst="ellipse">
            <a:avLst/>
          </a:prstGeom>
          <a:solidFill>
            <a:srgbClr val="00B05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0409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8F0A89B-774F-5EED-B6D3-761018865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62" y="228600"/>
            <a:ext cx="7051738" cy="6049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2EEA03-296C-274F-65D8-E8E749AA0A33}"/>
              </a:ext>
            </a:extLst>
          </p:cNvPr>
          <p:cNvSpPr txBox="1"/>
          <p:nvPr/>
        </p:nvSpPr>
        <p:spPr>
          <a:xfrm>
            <a:off x="5029200" y="6412468"/>
            <a:ext cx="390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TOT  circa 4 FTE  Milano, circa 6 FTE LNF</a:t>
            </a:r>
          </a:p>
        </p:txBody>
      </p:sp>
    </p:spTree>
    <p:extLst>
      <p:ext uri="{BB962C8B-B14F-4D97-AF65-F5344CB8AC3E}">
        <p14:creationId xmlns:p14="http://schemas.microsoft.com/office/powerpoint/2010/main" val="84985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4" y="620688"/>
            <a:ext cx="7462838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74203" y="5410200"/>
            <a:ext cx="206979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A. Variola</a:t>
            </a:r>
            <a:endParaRPr lang="en-US"/>
          </a:p>
        </p:txBody>
      </p:sp>
      <p:sp>
        <p:nvSpPr>
          <p:cNvPr id="2" name="Ovale 1"/>
          <p:cNvSpPr/>
          <p:nvPr/>
        </p:nvSpPr>
        <p:spPr bwMode="auto">
          <a:xfrm>
            <a:off x="4788016" y="184482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99992" y="18448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STAR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66800" y="4918502"/>
            <a:ext cx="7410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Le Sorgenti Thomson/Compton sono gli “acceleratori di fotoni” piu’ efficaci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828749" y="5445224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59200" imgH="495300" progId="Equation.3">
                  <p:embed/>
                </p:oleObj>
              </mc:Choice>
              <mc:Fallback>
                <p:oleObj name="Equation" r:id="rId4" imgW="3759200" imgH="495300" progId="Equation.3">
                  <p:embed/>
                  <p:pic>
                    <p:nvPicPr>
                      <p:cNvPr id="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49" y="5445224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5415607"/>
            <a:ext cx="258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“4</a:t>
            </a:r>
            <a:r>
              <a:rPr lang="it-IT" i="1">
                <a:latin typeface="Symbol" charset="2"/>
                <a:cs typeface="Symbol" charset="2"/>
              </a:rPr>
              <a:t>g</a:t>
            </a:r>
            <a:r>
              <a:rPr lang="it-IT" i="1" baseline="30000"/>
              <a:t>2</a:t>
            </a:r>
            <a:r>
              <a:rPr lang="it-IT" i="1"/>
              <a:t> boost effect”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71800" y="1844824"/>
            <a:ext cx="5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HigS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1556792"/>
            <a:ext cx="706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ELI-NP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4860032" y="1628800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4716016" y="148478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16016" y="1340768"/>
            <a:ext cx="62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CALA</a:t>
            </a:r>
          </a:p>
        </p:txBody>
      </p:sp>
    </p:spTree>
    <p:extLst>
      <p:ext uri="{BB962C8B-B14F-4D97-AF65-F5344CB8AC3E}">
        <p14:creationId xmlns:p14="http://schemas.microsoft.com/office/powerpoint/2010/main" val="3669901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75596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457200" y="2819400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CC0000"/>
                </a:solidFill>
              </a:rPr>
              <a:t>1-25 GeV</a:t>
            </a:r>
          </a:p>
          <a:p>
            <a:r>
              <a:rPr lang="en-US" sz="1800" b="1">
                <a:solidFill>
                  <a:srgbClr val="CC0000"/>
                </a:solidFill>
              </a:rPr>
              <a:t>electrons</a:t>
            </a:r>
            <a:endParaRPr lang="en-US"/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8032750" y="3814763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100-0.5 </a:t>
            </a:r>
            <a:r>
              <a:rPr lang="it-IT" sz="1800" b="1">
                <a:solidFill>
                  <a:schemeClr val="accent2"/>
                </a:solidFill>
              </a:rPr>
              <a:t>Å</a:t>
            </a:r>
            <a:endParaRPr lang="en-US" sz="1800" b="1">
              <a:solidFill>
                <a:schemeClr val="accent2"/>
              </a:solidFill>
            </a:endParaRPr>
          </a:p>
          <a:p>
            <a:r>
              <a:rPr lang="en-US" sz="1800" b="1">
                <a:solidFill>
                  <a:schemeClr val="accent2"/>
                </a:solidFill>
              </a:rPr>
              <a:t>photons</a:t>
            </a:r>
            <a:endParaRPr lang="en-US" sz="1800" b="1">
              <a:solidFill>
                <a:srgbClr val="CC0000"/>
              </a:solidFill>
            </a:endParaRPr>
          </a:p>
        </p:txBody>
      </p:sp>
      <p:sp>
        <p:nvSpPr>
          <p:cNvPr id="25605" name="Rectangle 1029"/>
          <p:cNvSpPr>
            <a:spLocks noChangeArrowheads="1"/>
          </p:cNvSpPr>
          <p:nvPr/>
        </p:nvSpPr>
        <p:spPr bwMode="auto">
          <a:xfrm>
            <a:off x="4648200" y="2579688"/>
            <a:ext cx="1931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cm und. period</a:t>
            </a:r>
            <a:r>
              <a:rPr lang="en-US" sz="1800" b="1">
                <a:latin typeface="Symbol" charset="0"/>
              </a:rPr>
              <a:t> l</a:t>
            </a:r>
            <a:r>
              <a:rPr lang="en-US" sz="1800" b="1" baseline="-25000"/>
              <a:t>u</a:t>
            </a:r>
          </a:p>
        </p:txBody>
      </p:sp>
      <p:sp>
        <p:nvSpPr>
          <p:cNvPr id="25606" name="Line 1030"/>
          <p:cNvSpPr>
            <a:spLocks noChangeShapeType="1"/>
          </p:cNvSpPr>
          <p:nvPr/>
        </p:nvSpPr>
        <p:spPr bwMode="auto">
          <a:xfrm flipH="1">
            <a:off x="4800600" y="2895600"/>
            <a:ext cx="762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07" name="Rectangle 1031"/>
          <p:cNvSpPr>
            <a:spLocks noChangeArrowheads="1"/>
          </p:cNvSpPr>
          <p:nvPr/>
        </p:nvSpPr>
        <p:spPr bwMode="auto">
          <a:xfrm>
            <a:off x="304800" y="838200"/>
            <a:ext cx="8610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b="1"/>
              <a:t>FEL</a:t>
            </a:r>
            <a:r>
              <a:rPr lang="ja-JP" altLang="en-US" sz="2000" b="1"/>
              <a:t>’</a:t>
            </a:r>
            <a:r>
              <a:rPr lang="en-US" altLang="ja-JP" sz="2000" b="1"/>
              <a:t>s</a:t>
            </a:r>
            <a:r>
              <a:rPr lang="en-US" altLang="ja-JP" sz="2000" b="1">
                <a:solidFill>
                  <a:srgbClr val="FF0000"/>
                </a:solidFill>
              </a:rPr>
              <a:t> and </a:t>
            </a:r>
            <a:r>
              <a:rPr lang="en-US" altLang="ja-JP" sz="2000" b="1">
                <a:solidFill>
                  <a:schemeClr val="accent2"/>
                </a:solidFill>
              </a:rPr>
              <a:t>Thomson/Compton Sources</a:t>
            </a:r>
            <a:r>
              <a:rPr lang="en-US" altLang="ja-JP" sz="2000" b="1">
                <a:solidFill>
                  <a:srgbClr val="FF0000"/>
                </a:solidFill>
              </a:rPr>
              <a:t> common mechanism:</a:t>
            </a:r>
            <a:br>
              <a:rPr lang="en-US" altLang="ja-JP" sz="2000" b="1">
                <a:solidFill>
                  <a:srgbClr val="FF0000"/>
                </a:solidFill>
              </a:rPr>
            </a:br>
            <a:r>
              <a:rPr lang="en-US" altLang="ja-JP" sz="2000" b="1">
                <a:solidFill>
                  <a:srgbClr val="FF0000"/>
                </a:solidFill>
              </a:rPr>
              <a:t>collision between a relativistic electron and a (pseudo)electromagnetic wave</a:t>
            </a:r>
            <a:endParaRPr lang="it-IT" b="1">
              <a:solidFill>
                <a:srgbClr val="FF0000"/>
              </a:solidFill>
            </a:endParaRPr>
          </a:p>
        </p:txBody>
      </p:sp>
      <p:pic>
        <p:nvPicPr>
          <p:cNvPr id="2560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76800"/>
            <a:ext cx="8305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1033"/>
          <p:cNvSpPr txBox="1">
            <a:spLocks noChangeArrowheads="1"/>
          </p:cNvSpPr>
          <p:nvPr/>
        </p:nvSpPr>
        <p:spPr bwMode="auto">
          <a:xfrm>
            <a:off x="3657600" y="50292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accent2"/>
                </a:solidFill>
              </a:rPr>
              <a:t>20-150 MeV electrons</a:t>
            </a:r>
            <a:endParaRPr lang="en-US"/>
          </a:p>
        </p:txBody>
      </p:sp>
      <p:sp>
        <p:nvSpPr>
          <p:cNvPr id="25610" name="Rectangle 1034"/>
          <p:cNvSpPr>
            <a:spLocks noChangeArrowheads="1"/>
          </p:cNvSpPr>
          <p:nvPr/>
        </p:nvSpPr>
        <p:spPr bwMode="auto">
          <a:xfrm>
            <a:off x="5943600" y="5029200"/>
            <a:ext cx="1558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0.8 </a:t>
            </a:r>
            <a:r>
              <a:rPr lang="en-US" sz="1800" b="1">
                <a:latin typeface="Symbol" charset="0"/>
                <a:sym typeface="Symbol" charset="0"/>
              </a:rPr>
              <a:t></a:t>
            </a:r>
            <a:r>
              <a:rPr lang="en-US" sz="1800" b="1"/>
              <a:t>m laser</a:t>
            </a:r>
            <a:r>
              <a:rPr lang="en-US" sz="1800" b="1">
                <a:latin typeface="Symbol" charset="0"/>
              </a:rPr>
              <a:t> l</a:t>
            </a:r>
            <a:endParaRPr lang="en-US" b="1" baseline="-25000"/>
          </a:p>
        </p:txBody>
      </p:sp>
      <p:sp>
        <p:nvSpPr>
          <p:cNvPr id="25611" name="Text Box 1035"/>
          <p:cNvSpPr txBox="1">
            <a:spLocks noChangeArrowheads="1"/>
          </p:cNvSpPr>
          <p:nvPr/>
        </p:nvSpPr>
        <p:spPr bwMode="auto">
          <a:xfrm>
            <a:off x="7861300" y="5105400"/>
            <a:ext cx="1293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chemeClr val="bg2"/>
                </a:solidFill>
              </a:rPr>
              <a:t>20-500 keV</a:t>
            </a:r>
          </a:p>
          <a:p>
            <a:r>
              <a:rPr lang="en-US" sz="1800" b="1">
                <a:solidFill>
                  <a:schemeClr val="bg2"/>
                </a:solidFill>
              </a:rPr>
              <a:t>photons</a:t>
            </a:r>
          </a:p>
        </p:txBody>
      </p:sp>
      <p:sp>
        <p:nvSpPr>
          <p:cNvPr id="25612" name="Line 1036"/>
          <p:cNvSpPr>
            <a:spLocks noChangeShapeType="1"/>
          </p:cNvSpPr>
          <p:nvPr/>
        </p:nvSpPr>
        <p:spPr bwMode="auto">
          <a:xfrm>
            <a:off x="228600" y="2209800"/>
            <a:ext cx="868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5613" name="Rectangle 1037"/>
          <p:cNvSpPr>
            <a:spLocks noChangeArrowheads="1"/>
          </p:cNvSpPr>
          <p:nvPr/>
        </p:nvSpPr>
        <p:spPr bwMode="auto">
          <a:xfrm>
            <a:off x="7239000" y="22098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3 km</a:t>
            </a:r>
            <a:endParaRPr lang="en-US" sz="1800" b="1" i="1" baseline="-25000"/>
          </a:p>
        </p:txBody>
      </p:sp>
      <p:sp>
        <p:nvSpPr>
          <p:cNvPr id="25614" name="Rectangle 1038"/>
          <p:cNvSpPr>
            <a:spLocks noChangeArrowheads="1"/>
          </p:cNvSpPr>
          <p:nvPr/>
        </p:nvSpPr>
        <p:spPr bwMode="auto">
          <a:xfrm>
            <a:off x="2819400" y="6248400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/>
              <a:t>20 m</a:t>
            </a:r>
            <a:endParaRPr lang="en-US" sz="1800" b="1" i="1" baseline="-25000"/>
          </a:p>
        </p:txBody>
      </p:sp>
      <p:pic>
        <p:nvPicPr>
          <p:cNvPr id="25615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/>
          <p:cNvSpPr/>
          <p:nvPr/>
        </p:nvSpPr>
        <p:spPr>
          <a:xfrm>
            <a:off x="755576" y="116632"/>
            <a:ext cx="8352928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The Classical E.M. view (Maxwell eq.): Thomson Sources as synchrotron radiation sources with electro-magnetic undulator</a:t>
            </a:r>
          </a:p>
        </p:txBody>
      </p:sp>
    </p:spTree>
    <p:extLst>
      <p:ext uri="{BB962C8B-B14F-4D97-AF65-F5344CB8AC3E}">
        <p14:creationId xmlns:p14="http://schemas.microsoft.com/office/powerpoint/2010/main" val="394561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188640"/>
            <a:ext cx="8449692" cy="6453336"/>
          </a:xfrm>
          <a:prstGeom prst="rect">
            <a:avLst/>
          </a:prstGeom>
        </p:spPr>
      </p:pic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 bwMode="auto">
          <a:xfrm>
            <a:off x="827584" y="620688"/>
            <a:ext cx="8280920" cy="792088"/>
          </a:xfrm>
          <a:prstGeom prst="rect">
            <a:avLst/>
          </a:prstGeom>
          <a:solidFill>
            <a:srgbClr val="3366FF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56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353"/>
            <a:ext cx="9144000" cy="2630639"/>
          </a:xfrm>
          <a:prstGeom prst="rect">
            <a:avLst/>
          </a:prstGeom>
        </p:spPr>
      </p:pic>
      <p:pic>
        <p:nvPicPr>
          <p:cNvPr id="4" name="Immagine 3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16" y="1772816"/>
            <a:ext cx="7531100" cy="4787900"/>
          </a:xfrm>
          <a:prstGeom prst="rect">
            <a:avLst/>
          </a:prstGeom>
        </p:spPr>
      </p:pic>
      <p:pic>
        <p:nvPicPr>
          <p:cNvPr id="5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 bwMode="auto">
          <a:xfrm>
            <a:off x="72008" y="836712"/>
            <a:ext cx="9036496" cy="1008112"/>
          </a:xfrm>
          <a:prstGeom prst="rect">
            <a:avLst/>
          </a:prstGeom>
          <a:solidFill>
            <a:srgbClr val="FFFF0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7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004300" cy="24638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72008" y="44624"/>
            <a:ext cx="9036496" cy="1656184"/>
          </a:xfrm>
          <a:prstGeom prst="rect">
            <a:avLst/>
          </a:prstGeom>
          <a:solidFill>
            <a:srgbClr val="FF0000">
              <a:alpha val="4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54" y="1772816"/>
            <a:ext cx="6232748" cy="4451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51520" y="1988840"/>
            <a:ext cx="2572134" cy="5915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8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Immagine 3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012" name="Object 2"/>
          <p:cNvGraphicFramePr>
            <a:graphicFrameLocks noChangeAspect="1"/>
          </p:cNvGraphicFramePr>
          <p:nvPr/>
        </p:nvGraphicFramePr>
        <p:xfrm>
          <a:off x="7019925" y="5445125"/>
          <a:ext cx="113188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300" imgH="203200" progId="Equation.3">
                  <p:embed/>
                </p:oleObj>
              </mc:Choice>
              <mc:Fallback>
                <p:oleObj name="Equation" r:id="rId4" imgW="622300" imgH="203200" progId="Equation.3">
                  <p:embed/>
                  <p:pic>
                    <p:nvPicPr>
                      <p:cNvPr id="4301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445125"/>
                        <a:ext cx="1131888" cy="37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87624" y="188640"/>
            <a:ext cx="669607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Single electron-photon spectra</a:t>
            </a:r>
            <a:endParaRPr lang="en-GB" sz="2800" b="1">
              <a:latin typeface="Comic Sans MS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59632" y="5733256"/>
            <a:ext cx="7128792" cy="8640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it-IT" sz="2800" b="1">
                <a:latin typeface="Comic Sans MS" charset="0"/>
              </a:rPr>
              <a:t>What happens when we scatter beams of electron against beams of photons?</a:t>
            </a:r>
            <a:endParaRPr lang="en-GB" sz="2800" b="1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814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0"/>
            <a:ext cx="6172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Lasers and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2" name="Ovale 23"/>
          <p:cNvSpPr>
            <a:spLocks noChangeArrowheads="1"/>
          </p:cNvSpPr>
          <p:nvPr/>
        </p:nvSpPr>
        <p:spPr bwMode="auto">
          <a:xfrm rot="1211031">
            <a:off x="3373438" y="1382713"/>
            <a:ext cx="109061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3" name="CasellaDiTesto 24"/>
          <p:cNvSpPr txBox="1">
            <a:spLocks noChangeArrowheads="1"/>
          </p:cNvSpPr>
          <p:nvPr/>
        </p:nvSpPr>
        <p:spPr bwMode="auto">
          <a:xfrm>
            <a:off x="3352800" y="12954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BELLA</a:t>
            </a: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26" name="Object 2"/>
          <p:cNvGraphicFramePr>
            <a:graphicFrameLocks noChangeAspect="1"/>
          </p:cNvGraphicFramePr>
          <p:nvPr/>
        </p:nvGraphicFramePr>
        <p:xfrm>
          <a:off x="1295400" y="2362200"/>
          <a:ext cx="27035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09700" imgH="571500" progId="Equation.3">
                  <p:embed/>
                </p:oleObj>
              </mc:Choice>
              <mc:Fallback>
                <p:oleObj name="Equation" r:id="rId4" imgW="1409700" imgH="571500" progId="Equation.3">
                  <p:embed/>
                  <p:pic>
                    <p:nvPicPr>
                      <p:cNvPr id="942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362200"/>
                        <a:ext cx="270351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3"/>
          <p:cNvGraphicFramePr>
            <a:graphicFrameLocks noChangeAspect="1"/>
          </p:cNvGraphicFramePr>
          <p:nvPr/>
        </p:nvGraphicFramePr>
        <p:xfrm>
          <a:off x="1295400" y="1219200"/>
          <a:ext cx="20574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700" imgH="469900" progId="Equation.3">
                  <p:embed/>
                </p:oleObj>
              </mc:Choice>
              <mc:Fallback>
                <p:oleObj name="Equation" r:id="rId6" imgW="1028700" imgH="469900" progId="Equation.3">
                  <p:embed/>
                  <p:pic>
                    <p:nvPicPr>
                      <p:cNvPr id="942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219200"/>
                        <a:ext cx="20574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Ovale 23"/>
          <p:cNvSpPr>
            <a:spLocks noChangeArrowheads="1"/>
          </p:cNvSpPr>
          <p:nvPr/>
        </p:nvSpPr>
        <p:spPr bwMode="auto">
          <a:xfrm rot="1616765">
            <a:off x="3486150" y="703263"/>
            <a:ext cx="8620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9" name="CasellaDiTesto 24"/>
          <p:cNvSpPr txBox="1">
            <a:spLocks noChangeArrowheads="1"/>
          </p:cNvSpPr>
          <p:nvPr/>
        </p:nvSpPr>
        <p:spPr bwMode="auto">
          <a:xfrm>
            <a:off x="3581400" y="6858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800000"/>
                </a:solidFill>
              </a:rPr>
              <a:t>ELI</a:t>
            </a:r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/>
        </p:nvGraphicFramePr>
        <p:xfrm>
          <a:off x="7086600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28700" imgH="469900" progId="Equation.3">
                  <p:embed/>
                </p:oleObj>
              </mc:Choice>
              <mc:Fallback>
                <p:oleObj name="Equation" r:id="rId8" imgW="1028700" imgH="469900" progId="Equation.3">
                  <p:embed/>
                  <p:pic>
                    <p:nvPicPr>
                      <p:cNvPr id="942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62000" imgH="228600" progId="Equation.3">
                  <p:embed/>
                </p:oleObj>
              </mc:Choice>
              <mc:Fallback>
                <p:oleObj name="Equation" r:id="rId10" imgW="762000" imgH="228600" progId="Equation.3">
                  <p:embed/>
                  <p:pic>
                    <p:nvPicPr>
                      <p:cNvPr id="9423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/>
        </p:nvGraphicFramePr>
        <p:xfrm>
          <a:off x="7696200" y="32766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28700" imgH="469900" progId="Equation.3">
                  <p:embed/>
                </p:oleObj>
              </mc:Choice>
              <mc:Fallback>
                <p:oleObj name="Equation" r:id="rId13" imgW="1028700" imgH="469900" progId="Equation.3">
                  <p:embed/>
                  <p:pic>
                    <p:nvPicPr>
                      <p:cNvPr id="9423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34" name="CasellaDiTesto 10"/>
          <p:cNvSpPr txBox="1">
            <a:spLocks noChangeArrowheads="1"/>
          </p:cNvSpPr>
          <p:nvPr/>
        </p:nvSpPr>
        <p:spPr bwMode="auto">
          <a:xfrm>
            <a:off x="76200" y="4876800"/>
            <a:ext cx="4267200" cy="830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chemeClr val="accent2"/>
                </a:solidFill>
              </a:rPr>
              <a:t>Outstanding X/</a:t>
            </a:r>
            <a:r>
              <a:rPr lang="it-IT" b="1" i="1">
                <a:solidFill>
                  <a:schemeClr val="accent2"/>
                </a:solidFill>
                <a:latin typeface="Symbol" charset="0"/>
                <a:cs typeface="Symbol" charset="0"/>
              </a:rPr>
              <a:t>g </a:t>
            </a:r>
            <a:r>
              <a:rPr lang="it-IT" b="1" i="1">
                <a:solidFill>
                  <a:schemeClr val="accent2"/>
                </a:solidFill>
                <a:cs typeface="Symbol" charset="0"/>
              </a:rPr>
              <a:t>photon beams</a:t>
            </a:r>
          </a:p>
          <a:p>
            <a:r>
              <a:rPr lang="it-IT" b="1" i="1">
                <a:solidFill>
                  <a:schemeClr val="accent2"/>
                </a:solidFill>
                <a:cs typeface="Symbol" charset="0"/>
              </a:rPr>
              <a:t>for Exotic Colliders</a:t>
            </a:r>
          </a:p>
        </p:txBody>
      </p:sp>
    </p:spTree>
    <p:extLst>
      <p:ext uri="{BB962C8B-B14F-4D97-AF65-F5344CB8AC3E}">
        <p14:creationId xmlns:p14="http://schemas.microsoft.com/office/powerpoint/2010/main" val="2768477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4324D8DC-8C9E-BF4D-87CC-E46773A1A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620688"/>
            <a:ext cx="859187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STAR-2 Upgrade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(funded 17.5 Meuro by PON-2 Research Infrastructures Program)						</a:t>
            </a:r>
          </a:p>
          <a:p>
            <a:pPr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0000FF"/>
                </a:solidFill>
              </a:rPr>
              <a:t>a)  2 X-ray beam lines X (</a:t>
            </a:r>
            <a:r>
              <a:rPr lang="en-US" sz="2400" b="1" err="1">
                <a:solidFill>
                  <a:srgbClr val="0000FF"/>
                </a:solidFill>
              </a:rPr>
              <a:t>low and high energy</a:t>
            </a:r>
            <a:r>
              <a:rPr lang="en-US" sz="2400" b="1">
                <a:solidFill>
                  <a:srgbClr val="0000FF"/>
                </a:solidFill>
              </a:rPr>
              <a:t>)					      b) STAR-1 compatible (max sustainability in operational costs)      c) interaction laser upgrade to 1 Joule (from 130 mJ) to increase achievable X-ray flux</a:t>
            </a:r>
            <a:endParaRPr lang="en-US" sz="2400" b="1">
              <a:solidFill>
                <a:srgbClr val="FF66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F1FEA04-1225-B64B-A9F2-875578394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17233"/>
              </p:ext>
            </p:extLst>
          </p:nvPr>
        </p:nvGraphicFramePr>
        <p:xfrm>
          <a:off x="2313112" y="4495800"/>
          <a:ext cx="4392488" cy="1613945"/>
        </p:xfrm>
        <a:graphic>
          <a:graphicData uri="http://schemas.openxmlformats.org/drawingml/2006/table">
            <a:tbl>
              <a:tblPr/>
              <a:tblGrid>
                <a:gridCol w="1990346">
                  <a:extLst>
                    <a:ext uri="{9D8B030D-6E8A-4147-A177-3AD203B41FA5}">
                      <a16:colId xmlns:a16="http://schemas.microsoft.com/office/drawing/2014/main" val="3689470998"/>
                    </a:ext>
                  </a:extLst>
                </a:gridCol>
                <a:gridCol w="2402142">
                  <a:extLst>
                    <a:ext uri="{9D8B030D-6E8A-4147-A177-3AD203B41FA5}">
                      <a16:colId xmlns:a16="http://schemas.microsoft.com/office/drawing/2014/main" val="1416639320"/>
                    </a:ext>
                  </a:extLst>
                </a:gridCol>
              </a:tblGrid>
              <a:tr h="733611"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Energia massima X (keV)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Flusso a 5% rms bandwidth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051121"/>
                  </a:ext>
                </a:extLst>
              </a:tr>
              <a:tr h="440167"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130.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3.0</a:t>
                      </a:r>
                      <a:r>
                        <a:rPr lang="it-IT" sz="800" b="1">
                          <a:effectLst/>
                          <a:latin typeface="TimesNewRomanPS"/>
                        </a:rPr>
                        <a:t>.</a:t>
                      </a:r>
                      <a:r>
                        <a:rPr lang="it-IT" sz="1200" b="1">
                          <a:effectLst/>
                          <a:latin typeface="TimesNewRomanPS"/>
                        </a:rPr>
                        <a:t>10</a:t>
                      </a:r>
                      <a:r>
                        <a:rPr lang="it-IT" sz="1200" b="1" baseline="30000">
                          <a:effectLst/>
                          <a:latin typeface="TimesNewRomanPS"/>
                        </a:rPr>
                        <a:t>9</a:t>
                      </a:r>
                      <a:endParaRPr lang="it-IT" baseline="3000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434382"/>
                  </a:ext>
                </a:extLst>
              </a:tr>
              <a:tr h="440167"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350. </a:t>
                      </a:r>
                      <a:endParaRPr lang="it-IT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>
                          <a:effectLst/>
                          <a:latin typeface="TimesNewRomanPS"/>
                        </a:rPr>
                        <a:t>3.0</a:t>
                      </a:r>
                      <a:r>
                        <a:rPr lang="it-IT" sz="800" b="1">
                          <a:effectLst/>
                          <a:latin typeface="TimesNewRomanPS"/>
                        </a:rPr>
                        <a:t>.</a:t>
                      </a:r>
                      <a:r>
                        <a:rPr lang="it-IT" sz="1200" b="1">
                          <a:effectLst/>
                          <a:latin typeface="TimesNewRomanPS"/>
                        </a:rPr>
                        <a:t>10</a:t>
                      </a:r>
                      <a:r>
                        <a:rPr lang="it-IT" sz="1200" b="1" baseline="30000">
                          <a:effectLst/>
                          <a:latin typeface="TimesNewRomanPS"/>
                        </a:rPr>
                        <a:t>10</a:t>
                      </a:r>
                      <a:endParaRPr lang="it-IT" baseline="30000">
                        <a:effectLst/>
                      </a:endParaRPr>
                    </a:p>
                  </a:txBody>
                  <a:tcPr anchor="ctr">
                    <a:lnL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09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01833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1F0E8B3-2B55-1D45-A1C7-6D73D6D20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740" y="4114800"/>
            <a:ext cx="46805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Expected performances at STAR (including STAR-2 upgrade)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89D6768-0847-E7D9-1701-2C1A8AB4450D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729296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9121B2-89D4-224C-8E00-71BBC5CA8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008" y="112397"/>
            <a:ext cx="4732376" cy="6597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F940DA-75DB-2B41-BA7D-D00195050FFB}"/>
              </a:ext>
            </a:extLst>
          </p:cNvPr>
          <p:cNvSpPr txBox="1"/>
          <p:nvPr/>
        </p:nvSpPr>
        <p:spPr>
          <a:xfrm>
            <a:off x="179512" y="2006387"/>
            <a:ext cx="29198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STAR X-</a:t>
            </a:r>
            <a:r>
              <a:rPr lang="it-IT" sz="2400" b="1" err="1"/>
              <a:t>ray</a:t>
            </a:r>
            <a:r>
              <a:rPr lang="it-IT" sz="2400" b="1"/>
              <a:t> </a:t>
            </a:r>
            <a:r>
              <a:rPr lang="it-IT" sz="2400" b="1" err="1"/>
              <a:t>beamlines</a:t>
            </a:r>
            <a:endParaRPr lang="it-IT" sz="2400" b="1"/>
          </a:p>
          <a:p>
            <a:r>
              <a:rPr lang="it-IT" sz="2400" b="1" err="1"/>
              <a:t>foreseen</a:t>
            </a:r>
            <a:r>
              <a:rPr lang="it-IT" sz="2400" b="1"/>
              <a:t> </a:t>
            </a:r>
            <a:r>
              <a:rPr lang="it-IT" sz="2400" b="1" err="1"/>
              <a:t>applications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6965813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046"/>
            <a:ext cx="6521739" cy="6625754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781800" y="5486400"/>
            <a:ext cx="2236894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R. Agostino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05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CasellaDiTesto 3">
            <a:extLst>
              <a:ext uri="{FF2B5EF4-FFF2-40B4-BE49-F238E27FC236}">
                <a16:creationId xmlns:a16="http://schemas.microsoft.com/office/drawing/2014/main" id="{F717232E-F886-12E1-BF45-A54660451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1125538"/>
            <a:ext cx="2946400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Project Leader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L. Serafini </a:t>
            </a:r>
          </a:p>
        </p:txBody>
      </p:sp>
      <p:sp>
        <p:nvSpPr>
          <p:cNvPr id="14338" name="CasellaDiTesto 4">
            <a:extLst>
              <a:ext uri="{FF2B5EF4-FFF2-40B4-BE49-F238E27FC236}">
                <a16:creationId xmlns:a16="http://schemas.microsoft.com/office/drawing/2014/main" id="{5A69E08D-A0D7-B919-80C6-6D1D83542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60350"/>
            <a:ext cx="546417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Management Board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P. Campana, D. Bettoni, A. Ghigo, E. Puppin</a:t>
            </a:r>
          </a:p>
        </p:txBody>
      </p:sp>
      <p:sp>
        <p:nvSpPr>
          <p:cNvPr id="13316" name="CasellaDiTesto 5">
            <a:extLst>
              <a:ext uri="{FF2B5EF4-FFF2-40B4-BE49-F238E27FC236}">
                <a16:creationId xmlns:a16="http://schemas.microsoft.com/office/drawing/2014/main" id="{A154BB62-3BFF-4A38-0D7B-7CD30B54A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868738"/>
            <a:ext cx="6842125" cy="2800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dirty="0" err="1">
                <a:latin typeface="Arial" pitchFamily="-106" charset="0"/>
                <a:ea typeface="ＭＳ Ｐゴシック" pitchFamily="-106" charset="-128"/>
              </a:rPr>
              <a:t>	Working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 </a:t>
            </a:r>
            <a:r>
              <a:rPr lang="it-IT" sz="1600" dirty="0" err="1">
                <a:latin typeface="Arial" pitchFamily="-106" charset="0"/>
                <a:ea typeface="ＭＳ Ｐゴシック" pitchFamily="-106" charset="-128"/>
              </a:rPr>
              <a:t>Packages</a:t>
            </a:r>
            <a:endParaRPr lang="it-IT" sz="1200" dirty="0">
              <a:latin typeface="Arial" pitchFamily="-106" charset="0"/>
              <a:ea typeface="ＭＳ Ｐゴシック" pitchFamily="-106" charset="-128"/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BEAM DYNAMICS 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A. Bacci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RF POWER SOURCES, NETWORK, ACC. SECTIONS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L. Faillace  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MAGNETS/ POWER SUPPLIES 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A. Vannozzi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X-ray SPECTRA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I. Drebot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VACUUM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S. Bini  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DIAGNOSTICS, ELECTRONICS - 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A. Stella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	        	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ENGINEERING/CAD/ALIGNMENT -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L. Pellegrino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COMPUTER CONTROL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– F. Prelz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COMMISSIONING  </a:t>
            </a:r>
            <a:r>
              <a:rPr lang="it-IT" sz="1400" dirty="0">
                <a:latin typeface="Arial" pitchFamily="-106" charset="0"/>
                <a:ea typeface="ＭＳ Ｐゴシック" pitchFamily="-106" charset="-128"/>
              </a:rPr>
              <a:t>- 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L. Faillace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   TENDERS/ADMINISTRATION  -  </a:t>
            </a:r>
            <a:r>
              <a:rPr lang="it-IT" sz="1600" dirty="0">
                <a:latin typeface="Arial" pitchFamily="-106" charset="0"/>
                <a:ea typeface="ＭＳ Ｐゴシック" pitchFamily="-106" charset="-128"/>
              </a:rPr>
              <a:t>G. Fornasier</a:t>
            </a:r>
            <a:r>
              <a:rPr lang="it-IT" sz="1200" dirty="0">
                <a:latin typeface="Arial" pitchFamily="-106" charset="0"/>
                <a:ea typeface="ＭＳ Ｐゴシック" pitchFamily="-106" charset="-128"/>
              </a:rPr>
              <a:t>	</a:t>
            </a:r>
          </a:p>
        </p:txBody>
      </p:sp>
      <p:sp>
        <p:nvSpPr>
          <p:cNvPr id="14340" name="CasellaDiTesto 10">
            <a:extLst>
              <a:ext uri="{FF2B5EF4-FFF2-40B4-BE49-F238E27FC236}">
                <a16:creationId xmlns:a16="http://schemas.microsoft.com/office/drawing/2014/main" id="{0A698F79-79DF-D4AE-5CCC-D71F8A3A1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9" y="920751"/>
            <a:ext cx="252780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Referente -&gt; Presidente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U. Dosselli</a:t>
            </a:r>
          </a:p>
        </p:txBody>
      </p:sp>
      <p:cxnSp>
        <p:nvCxnSpPr>
          <p:cNvPr id="14341" name="Connettore 2 24">
            <a:extLst>
              <a:ext uri="{FF2B5EF4-FFF2-40B4-BE49-F238E27FC236}">
                <a16:creationId xmlns:a16="http://schemas.microsoft.com/office/drawing/2014/main" id="{227D4F23-A1E5-CAAE-658D-9989AB2D11F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714875" y="836613"/>
            <a:ext cx="1588" cy="28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2" name="Connettore 2 25">
            <a:extLst>
              <a:ext uri="{FF2B5EF4-FFF2-40B4-BE49-F238E27FC236}">
                <a16:creationId xmlns:a16="http://schemas.microsoft.com/office/drawing/2014/main" id="{6F9D1496-6E98-910A-75F2-7BD1A089A902}"/>
              </a:ext>
            </a:extLst>
          </p:cNvPr>
          <p:cNvCxnSpPr>
            <a:cxnSpLocks noChangeShapeType="1"/>
            <a:endCxn id="14338" idx="1"/>
          </p:cNvCxnSpPr>
          <p:nvPr/>
        </p:nvCxnSpPr>
        <p:spPr bwMode="auto">
          <a:xfrm flipV="1">
            <a:off x="2440463" y="552450"/>
            <a:ext cx="259875" cy="3683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Rettangolo 8">
            <a:extLst>
              <a:ext uri="{FF2B5EF4-FFF2-40B4-BE49-F238E27FC236}">
                <a16:creationId xmlns:a16="http://schemas.microsoft.com/office/drawing/2014/main" id="{FF4BAB16-8F67-1E66-9096-44C99C52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1085850"/>
            <a:ext cx="1906587" cy="68738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en-IT" sz="2400"/>
          </a:p>
        </p:txBody>
      </p:sp>
      <p:sp>
        <p:nvSpPr>
          <p:cNvPr id="14344" name="CasellaDiTesto 11">
            <a:extLst>
              <a:ext uri="{FF2B5EF4-FFF2-40B4-BE49-F238E27FC236}">
                <a16:creationId xmlns:a16="http://schemas.microsoft.com/office/drawing/2014/main" id="{7CE86B8F-4D0C-F96C-0A56-98D7413F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200" y="1125538"/>
            <a:ext cx="190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Contact to UniCal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E. Puppin</a:t>
            </a:r>
          </a:p>
        </p:txBody>
      </p:sp>
      <p:cxnSp>
        <p:nvCxnSpPr>
          <p:cNvPr id="14345" name="Connettore 2 10">
            <a:extLst>
              <a:ext uri="{FF2B5EF4-FFF2-40B4-BE49-F238E27FC236}">
                <a16:creationId xmlns:a16="http://schemas.microsoft.com/office/drawing/2014/main" id="{6290C83C-E0E2-6326-6BBB-1D475D0CEEE3}"/>
              </a:ext>
            </a:extLst>
          </p:cNvPr>
          <p:cNvCxnSpPr>
            <a:cxnSpLocks noChangeShapeType="1"/>
            <a:stCxn id="14337" idx="3"/>
          </p:cNvCxnSpPr>
          <p:nvPr/>
        </p:nvCxnSpPr>
        <p:spPr bwMode="auto">
          <a:xfrm>
            <a:off x="6149975" y="1479550"/>
            <a:ext cx="7254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6" name="CasellaDiTesto 3">
            <a:extLst>
              <a:ext uri="{FF2B5EF4-FFF2-40B4-BE49-F238E27FC236}">
                <a16:creationId xmlns:a16="http://schemas.microsoft.com/office/drawing/2014/main" id="{50D7A0D8-A9DD-C351-1EA8-72252161D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295525"/>
            <a:ext cx="2447925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Technical Coordinator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L. Pellegrino</a:t>
            </a:r>
          </a:p>
        </p:txBody>
      </p:sp>
      <p:sp>
        <p:nvSpPr>
          <p:cNvPr id="14347" name="CasellaDiTesto 3">
            <a:extLst>
              <a:ext uri="{FF2B5EF4-FFF2-40B4-BE49-F238E27FC236}">
                <a16:creationId xmlns:a16="http://schemas.microsoft.com/office/drawing/2014/main" id="{641A01C2-9393-44F8-68AC-403D2C50B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712913"/>
            <a:ext cx="2735262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Scientific Coordinator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L. Faillace</a:t>
            </a:r>
          </a:p>
        </p:txBody>
      </p:sp>
      <p:cxnSp>
        <p:nvCxnSpPr>
          <p:cNvPr id="14348" name="Connettore 2 24">
            <a:extLst>
              <a:ext uri="{FF2B5EF4-FFF2-40B4-BE49-F238E27FC236}">
                <a16:creationId xmlns:a16="http://schemas.microsoft.com/office/drawing/2014/main" id="{FAE21010-77B5-922F-2729-5FA5285DCE5C}"/>
              </a:ext>
            </a:extLst>
          </p:cNvPr>
          <p:cNvCxnSpPr>
            <a:cxnSpLocks noChangeShapeType="1"/>
            <a:endCxn id="13316" idx="0"/>
          </p:cNvCxnSpPr>
          <p:nvPr/>
        </p:nvCxnSpPr>
        <p:spPr bwMode="auto">
          <a:xfrm>
            <a:off x="4737100" y="2981325"/>
            <a:ext cx="15875" cy="8874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9" name="CasellaDiTesto 3">
            <a:extLst>
              <a:ext uri="{FF2B5EF4-FFF2-40B4-BE49-F238E27FC236}">
                <a16:creationId xmlns:a16="http://schemas.microsoft.com/office/drawing/2014/main" id="{AA52FBA2-63A3-396E-BF9D-9DEAC8326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781300"/>
            <a:ext cx="2252663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2400"/>
              <a:t> </a:t>
            </a:r>
            <a:r>
              <a:rPr lang="it-IT" altLang="en-IT" sz="1600" b="1"/>
              <a:t>Safety Coordinator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S. Vescovi</a:t>
            </a:r>
          </a:p>
        </p:txBody>
      </p:sp>
      <p:cxnSp>
        <p:nvCxnSpPr>
          <p:cNvPr id="14350" name="Connettore 2 10">
            <a:extLst>
              <a:ext uri="{FF2B5EF4-FFF2-40B4-BE49-F238E27FC236}">
                <a16:creationId xmlns:a16="http://schemas.microsoft.com/office/drawing/2014/main" id="{2A142201-DEDB-83BB-D796-40707D5B75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0613" y="3213100"/>
            <a:ext cx="23764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1" name="Connettore 2 10">
            <a:extLst>
              <a:ext uri="{FF2B5EF4-FFF2-40B4-BE49-F238E27FC236}">
                <a16:creationId xmlns:a16="http://schemas.microsoft.com/office/drawing/2014/main" id="{9684E69C-2BC4-D132-B050-6894C0F46DD5}"/>
              </a:ext>
            </a:extLst>
          </p:cNvPr>
          <p:cNvCxnSpPr>
            <a:cxnSpLocks noChangeShapeType="1"/>
            <a:stCxn id="14347" idx="3"/>
            <a:endCxn id="14337" idx="1"/>
          </p:cNvCxnSpPr>
          <p:nvPr/>
        </p:nvCxnSpPr>
        <p:spPr bwMode="auto">
          <a:xfrm flipV="1">
            <a:off x="2816225" y="1479550"/>
            <a:ext cx="387350" cy="587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2" name="Connettore 2 10">
            <a:extLst>
              <a:ext uri="{FF2B5EF4-FFF2-40B4-BE49-F238E27FC236}">
                <a16:creationId xmlns:a16="http://schemas.microsoft.com/office/drawing/2014/main" id="{9CFAB505-FF6C-7B21-1000-6A7A3F4CD5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00" y="1841500"/>
            <a:ext cx="646113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3" name="CasellaDiTesto 3">
            <a:extLst>
              <a:ext uri="{FF2B5EF4-FFF2-40B4-BE49-F238E27FC236}">
                <a16:creationId xmlns:a16="http://schemas.microsoft.com/office/drawing/2014/main" id="{736934ED-26B3-53E5-C9FA-90D4296F8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670175"/>
            <a:ext cx="2735262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Local INFN Responsibles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INFN-LNF  A. Ghigo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INFN-CS  E. Tassi</a:t>
            </a:r>
          </a:p>
        </p:txBody>
      </p:sp>
      <p:sp>
        <p:nvSpPr>
          <p:cNvPr id="14354" name="CasellaDiTesto 3">
            <a:extLst>
              <a:ext uri="{FF2B5EF4-FFF2-40B4-BE49-F238E27FC236}">
                <a16:creationId xmlns:a16="http://schemas.microsoft.com/office/drawing/2014/main" id="{8F8FA269-64E8-C6D0-D16C-058DE1E35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1908175"/>
            <a:ext cx="2016125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 b="1"/>
              <a:t>Contract Manager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en-IT" sz="1600"/>
              <a:t>A. Sequi</a:t>
            </a:r>
          </a:p>
        </p:txBody>
      </p:sp>
      <p:cxnSp>
        <p:nvCxnSpPr>
          <p:cNvPr id="14355" name="Connettore 2 24">
            <a:extLst>
              <a:ext uri="{FF2B5EF4-FFF2-40B4-BE49-F238E27FC236}">
                <a16:creationId xmlns:a16="http://schemas.microsoft.com/office/drawing/2014/main" id="{24A9916E-C186-44B5-26DF-9AC7C6E1805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37100" y="1841500"/>
            <a:ext cx="0" cy="434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Connettore 2 10">
            <a:extLst>
              <a:ext uri="{FF2B5EF4-FFF2-40B4-BE49-F238E27FC236}">
                <a16:creationId xmlns:a16="http://schemas.microsoft.com/office/drawing/2014/main" id="{69903676-B7DF-8911-61E5-A6FD9291A3E5}"/>
              </a:ext>
            </a:extLst>
          </p:cNvPr>
          <p:cNvCxnSpPr>
            <a:cxnSpLocks noChangeShapeType="1"/>
            <a:endCxn id="14354" idx="1"/>
          </p:cNvCxnSpPr>
          <p:nvPr/>
        </p:nvCxnSpPr>
        <p:spPr bwMode="auto">
          <a:xfrm>
            <a:off x="6149975" y="1833563"/>
            <a:ext cx="438150" cy="3667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2768E2-BEDB-E129-214E-251143115253}"/>
              </a:ext>
            </a:extLst>
          </p:cNvPr>
          <p:cNvCxnSpPr>
            <a:cxnSpLocks/>
          </p:cNvCxnSpPr>
          <p:nvPr/>
        </p:nvCxnSpPr>
        <p:spPr>
          <a:xfrm>
            <a:off x="211930" y="4267200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ACBCD2-D78A-8977-4451-C469FD50BAEA}"/>
              </a:ext>
            </a:extLst>
          </p:cNvPr>
          <p:cNvCxnSpPr>
            <a:cxnSpLocks/>
          </p:cNvCxnSpPr>
          <p:nvPr/>
        </p:nvCxnSpPr>
        <p:spPr>
          <a:xfrm>
            <a:off x="211930" y="5029200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C40CED-0E83-32D0-9CDE-0B3548762890}"/>
              </a:ext>
            </a:extLst>
          </p:cNvPr>
          <p:cNvCxnSpPr>
            <a:cxnSpLocks/>
          </p:cNvCxnSpPr>
          <p:nvPr/>
        </p:nvCxnSpPr>
        <p:spPr>
          <a:xfrm>
            <a:off x="211929" y="5954367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804114-F4EC-CF6E-82A7-E7244BDD78DF}"/>
              </a:ext>
            </a:extLst>
          </p:cNvPr>
          <p:cNvCxnSpPr>
            <a:cxnSpLocks/>
          </p:cNvCxnSpPr>
          <p:nvPr/>
        </p:nvCxnSpPr>
        <p:spPr>
          <a:xfrm>
            <a:off x="211929" y="6477000"/>
            <a:ext cx="102235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D42FA7E-E6DB-3171-1E7F-3DC19DF6F919}"/>
              </a:ext>
            </a:extLst>
          </p:cNvPr>
          <p:cNvSpPr/>
          <p:nvPr/>
        </p:nvSpPr>
        <p:spPr>
          <a:xfrm>
            <a:off x="7250113" y="1320800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9A51C3-CD9C-2DEF-0DE5-F113A4FDB884}"/>
              </a:ext>
            </a:extLst>
          </p:cNvPr>
          <p:cNvSpPr/>
          <p:nvPr/>
        </p:nvSpPr>
        <p:spPr>
          <a:xfrm>
            <a:off x="6450267" y="423862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D6E293-9866-624E-B3CA-B83ED191A49B}"/>
              </a:ext>
            </a:extLst>
          </p:cNvPr>
          <p:cNvSpPr/>
          <p:nvPr/>
        </p:nvSpPr>
        <p:spPr>
          <a:xfrm>
            <a:off x="4160869" y="1421606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450DC6-3D2E-4C6E-69CF-3299E6D93954}"/>
              </a:ext>
            </a:extLst>
          </p:cNvPr>
          <p:cNvSpPr/>
          <p:nvPr/>
        </p:nvSpPr>
        <p:spPr>
          <a:xfrm>
            <a:off x="3140616" y="4028281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69E16E-4649-1420-27C2-2C1DAA69B165}"/>
              </a:ext>
            </a:extLst>
          </p:cNvPr>
          <p:cNvSpPr/>
          <p:nvPr/>
        </p:nvSpPr>
        <p:spPr>
          <a:xfrm>
            <a:off x="2947447" y="4790281"/>
            <a:ext cx="1058862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FA2066-85B5-045A-B016-D2E1A163BC5A}"/>
              </a:ext>
            </a:extLst>
          </p:cNvPr>
          <p:cNvSpPr/>
          <p:nvPr/>
        </p:nvSpPr>
        <p:spPr>
          <a:xfrm>
            <a:off x="3505199" y="5732461"/>
            <a:ext cx="973137" cy="430213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94A0E8D-89CE-734C-C77D-A1D2A19BDACB}"/>
              </a:ext>
            </a:extLst>
          </p:cNvPr>
          <p:cNvSpPr/>
          <p:nvPr/>
        </p:nvSpPr>
        <p:spPr>
          <a:xfrm>
            <a:off x="4005925" y="6238081"/>
            <a:ext cx="1213806" cy="477838"/>
          </a:xfrm>
          <a:prstGeom prst="ellipse">
            <a:avLst/>
          </a:prstGeom>
          <a:solidFill>
            <a:srgbClr val="FFFF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321D4-213A-C9C9-AA4E-38EA3DBA066E}"/>
              </a:ext>
            </a:extLst>
          </p:cNvPr>
          <p:cNvSpPr txBox="1"/>
          <p:nvPr/>
        </p:nvSpPr>
        <p:spPr>
          <a:xfrm>
            <a:off x="6588125" y="6347619"/>
            <a:ext cx="228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/>
              <a:t>*s</a:t>
            </a:r>
            <a:r>
              <a:rPr lang="en-IT" i="1"/>
              <a:t>alvatore della patria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887C9B-1BEE-80A7-096D-BFED55BB1DC1}"/>
              </a:ext>
            </a:extLst>
          </p:cNvPr>
          <p:cNvSpPr txBox="1"/>
          <p:nvPr/>
        </p:nvSpPr>
        <p:spPr>
          <a:xfrm>
            <a:off x="4231228" y="57697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*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4" name="Picture 3" descr="A picture containing text, indoor, floor, device&#10;&#10;Description automatically generated">
            <a:extLst>
              <a:ext uri="{FF2B5EF4-FFF2-40B4-BE49-F238E27FC236}">
                <a16:creationId xmlns:a16="http://schemas.microsoft.com/office/drawing/2014/main" id="{C6C083F4-6512-0F5B-B6C4-206B50C96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5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7820E9-FE34-87C2-DF11-7FB59ED562A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pic>
        <p:nvPicPr>
          <p:cNvPr id="5" name="Picture 4" descr="A group of people wearing hard hats&#10;&#10;Description automatically generated with medium confidence">
            <a:extLst>
              <a:ext uri="{FF2B5EF4-FFF2-40B4-BE49-F238E27FC236}">
                <a16:creationId xmlns:a16="http://schemas.microsoft.com/office/drawing/2014/main" id="{2D3DBB94-A8AB-7CC5-4A86-70AA253C9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28" y="857314"/>
            <a:ext cx="7993144" cy="5340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5ADA5A-9EE7-DE5B-461B-4B7789DDF603}"/>
              </a:ext>
            </a:extLst>
          </p:cNvPr>
          <p:cNvSpPr txBox="1"/>
          <p:nvPr/>
        </p:nvSpPr>
        <p:spPr>
          <a:xfrm>
            <a:off x="1981200" y="259577"/>
            <a:ext cx="5008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/>
              <a:t>Visita Ministra C. Messa a STAR, 7 giugno 2022</a:t>
            </a:r>
          </a:p>
        </p:txBody>
      </p:sp>
    </p:spTree>
    <p:extLst>
      <p:ext uri="{BB962C8B-B14F-4D97-AF65-F5344CB8AC3E}">
        <p14:creationId xmlns:p14="http://schemas.microsoft.com/office/powerpoint/2010/main" val="3076254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in hardhats looking at a graph&#10;&#10;Description automatically generated with low confidence">
            <a:extLst>
              <a:ext uri="{FF2B5EF4-FFF2-40B4-BE49-F238E27FC236}">
                <a16:creationId xmlns:a16="http://schemas.microsoft.com/office/drawing/2014/main" id="{49A3BC03-7266-53EC-024F-50825C5EA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55473"/>
            <a:ext cx="8127744" cy="505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59764-36CA-6536-FDED-F4BB329DCB6C}"/>
              </a:ext>
            </a:extLst>
          </p:cNvPr>
          <p:cNvSpPr txBox="1"/>
          <p:nvPr/>
        </p:nvSpPr>
        <p:spPr>
          <a:xfrm>
            <a:off x="838200" y="6020440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/>
              <a:t>Tutte le info alla pagina delle News della Sezione, e anche nelle News del</a:t>
            </a:r>
          </a:p>
          <a:p>
            <a:pPr algn="ctr"/>
            <a:r>
              <a:rPr lang="en-IT"/>
              <a:t>C</a:t>
            </a:r>
            <a:r>
              <a:rPr lang="en-GB"/>
              <a:t>o</a:t>
            </a:r>
            <a:r>
              <a:rPr lang="en-IT"/>
              <a:t>mitato INFN-A</a:t>
            </a:r>
            <a:r>
              <a:rPr lang="en-GB"/>
              <a:t>c</a:t>
            </a:r>
            <a:r>
              <a:rPr lang="en-IT"/>
              <a:t>celeratori,   https://acceleratori.infn.it/it/</a:t>
            </a:r>
          </a:p>
        </p:txBody>
      </p:sp>
    </p:spTree>
    <p:extLst>
      <p:ext uri="{BB962C8B-B14F-4D97-AF65-F5344CB8AC3E}">
        <p14:creationId xmlns:p14="http://schemas.microsoft.com/office/powerpoint/2010/main" val="782658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id="{1BB049FD-2EC6-FB48-84F2-C0FF6A6DF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5829300" cy="444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0CA7AA-145B-3E48-9D25-56572EB41F5E}"/>
              </a:ext>
            </a:extLst>
          </p:cNvPr>
          <p:cNvSpPr txBox="1"/>
          <p:nvPr/>
        </p:nvSpPr>
        <p:spPr>
          <a:xfrm>
            <a:off x="5717537" y="359073"/>
            <a:ext cx="3197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</a:t>
            </a:r>
            <a:r>
              <a:rPr lang="en-IT"/>
              <a:t>rimo deliverable: 1.1 M€ + IVA.</a:t>
            </a:r>
          </a:p>
          <a:p>
            <a:r>
              <a:rPr lang="en-IT"/>
              <a:t>Costo 4 FTE (320 k€)</a:t>
            </a:r>
          </a:p>
          <a:p>
            <a:r>
              <a:rPr lang="en-IT"/>
              <a:t>Profit circa 1 M€</a:t>
            </a:r>
          </a:p>
        </p:txBody>
      </p:sp>
      <p:pic>
        <p:nvPicPr>
          <p:cNvPr id="6" name="Picture 5" descr="Arrow&#10;&#10;Description automatically generated">
            <a:extLst>
              <a:ext uri="{FF2B5EF4-FFF2-40B4-BE49-F238E27FC236}">
                <a16:creationId xmlns:a16="http://schemas.microsoft.com/office/drawing/2014/main" id="{31856303-8E93-0048-8C7B-A96B18E40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12" y="3886200"/>
            <a:ext cx="4629588" cy="29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96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D181E34F-5609-A388-F558-1FD855C10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79"/>
            <a:ext cx="9144000" cy="4502041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C3DC8D5-F448-82E3-46C7-00B3D5FD0CEA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14 Luglio 2022</a:t>
            </a:r>
            <a:endParaRPr lang="en" spc="-1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4241A-2A82-39CE-798E-167CFDD98FB9}"/>
              </a:ext>
            </a:extLst>
          </p:cNvPr>
          <p:cNvSpPr txBox="1"/>
          <p:nvPr/>
        </p:nvSpPr>
        <p:spPr>
          <a:xfrm>
            <a:off x="5105400" y="3657600"/>
            <a:ext cx="83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F. Prelz</a:t>
            </a:r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id="{79BA8377-1D14-817E-1760-E9EE6B6065F4}"/>
              </a:ext>
            </a:extLst>
          </p:cNvPr>
          <p:cNvSpPr/>
          <p:nvPr/>
        </p:nvSpPr>
        <p:spPr>
          <a:xfrm>
            <a:off x="4953000" y="3428999"/>
            <a:ext cx="1219200" cy="914400"/>
          </a:xfrm>
          <a:prstGeom prst="irregularSeal2">
            <a:avLst/>
          </a:prstGeom>
          <a:solidFill>
            <a:srgbClr val="C0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888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63F33-CA4D-964A-B642-04DA1C290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55706"/>
            <a:ext cx="8077201" cy="584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83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034944-FACA-AC4B-BE9D-5B62B00EE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4" y="457200"/>
            <a:ext cx="7877506" cy="592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44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1B490A-0D9F-A648-B374-B560945E2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85130"/>
            <a:ext cx="9139919" cy="5925600"/>
          </a:xfrm>
          <a:prstGeom prst="rect">
            <a:avLst/>
          </a:prstGeom>
        </p:spPr>
      </p:pic>
      <p:sp>
        <p:nvSpPr>
          <p:cNvPr id="6" name="Rettangolo 4">
            <a:extLst>
              <a:ext uri="{FF2B5EF4-FFF2-40B4-BE49-F238E27FC236}">
                <a16:creationId xmlns:a16="http://schemas.microsoft.com/office/drawing/2014/main" id="{423F94D1-60C5-6442-8FA0-12B26D7ACB74}"/>
              </a:ext>
            </a:extLst>
          </p:cNvPr>
          <p:cNvSpPr/>
          <p:nvPr/>
        </p:nvSpPr>
        <p:spPr>
          <a:xfrm>
            <a:off x="107504" y="116632"/>
            <a:ext cx="8928992" cy="96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C00000"/>
                </a:solidFill>
              </a:rPr>
              <a:t>Inverse Compton Sources rivaling in Average Brightness with Synchrotron Light Sources at photon energies above 80-100 keV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B61D8-7925-E143-A459-D5911A3104A3}"/>
              </a:ext>
            </a:extLst>
          </p:cNvPr>
          <p:cNvSpPr txBox="1"/>
          <p:nvPr/>
        </p:nvSpPr>
        <p:spPr>
          <a:xfrm>
            <a:off x="127530" y="6381328"/>
            <a:ext cx="84407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it-IT" sz="1400"/>
              <a:t>I.C.S.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2B796-A65F-FD4E-ACD9-12FDE6F484A0}"/>
              </a:ext>
            </a:extLst>
          </p:cNvPr>
          <p:cNvSpPr txBox="1"/>
          <p:nvPr/>
        </p:nvSpPr>
        <p:spPr>
          <a:xfrm>
            <a:off x="5825321" y="2946430"/>
            <a:ext cx="69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FC1979-46F7-C04C-A743-6C014C39B5CC}"/>
              </a:ext>
            </a:extLst>
          </p:cNvPr>
          <p:cNvSpPr/>
          <p:nvPr/>
        </p:nvSpPr>
        <p:spPr bwMode="auto">
          <a:xfrm rot="20291464">
            <a:off x="7472637" y="1786063"/>
            <a:ext cx="1671482" cy="2573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862D5-5BD4-144E-A686-1DD6C92A416B}"/>
              </a:ext>
            </a:extLst>
          </p:cNvPr>
          <p:cNvSpPr txBox="1"/>
          <p:nvPr/>
        </p:nvSpPr>
        <p:spPr>
          <a:xfrm rot="20253610">
            <a:off x="7617009" y="172179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ELI-NP-GBS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0B768-34F5-024E-8777-D54B9F68CB1A}"/>
              </a:ext>
            </a:extLst>
          </p:cNvPr>
          <p:cNvSpPr txBox="1"/>
          <p:nvPr/>
        </p:nvSpPr>
        <p:spPr>
          <a:xfrm>
            <a:off x="6298793" y="2777153"/>
            <a:ext cx="793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STAR2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629BFF-A4BE-3A4A-AA01-8439D185C3B6}"/>
              </a:ext>
            </a:extLst>
          </p:cNvPr>
          <p:cNvSpPr txBox="1"/>
          <p:nvPr/>
        </p:nvSpPr>
        <p:spPr>
          <a:xfrm>
            <a:off x="5458627" y="2209800"/>
            <a:ext cx="84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/>
              <a:t>BriXSinO</a:t>
            </a:r>
          </a:p>
        </p:txBody>
      </p:sp>
      <p:pic>
        <p:nvPicPr>
          <p:cNvPr id="11" name="Immagine 2" descr="infn-new.gif">
            <a:extLst>
              <a:ext uri="{FF2B5EF4-FFF2-40B4-BE49-F238E27FC236}">
                <a16:creationId xmlns:a16="http://schemas.microsoft.com/office/drawing/2014/main" id="{B0CC8F36-4B1E-0E49-85EF-BA8784F6B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763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36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>
            <a:extLst>
              <a:ext uri="{FF2B5EF4-FFF2-40B4-BE49-F238E27FC236}">
                <a16:creationId xmlns:a16="http://schemas.microsoft.com/office/drawing/2014/main" id="{713C794C-3E8A-AA41-A7A6-D8A4492EFFD7}"/>
              </a:ext>
            </a:extLst>
          </p:cNvPr>
          <p:cNvSpPr txBox="1">
            <a:spLocks noChangeArrowheads="1"/>
          </p:cNvSpPr>
          <p:nvPr/>
        </p:nvSpPr>
        <p:spPr>
          <a:xfrm>
            <a:off x="476250" y="284545"/>
            <a:ext cx="8077200" cy="5524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GB" sz="2800" b="1" i="1" ker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Progetto STAR2-TT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142A32D-9B10-2E40-8E68-19081BF2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1066800"/>
            <a:ext cx="89535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STAR is the only research infrastructure in Italy (host institution Università della Calabria) based on an Inverse Compton Source (close to commissioning).</a:t>
            </a:r>
            <a:endParaRPr lang="en-US" sz="2000" b="1" i="1">
              <a:solidFill>
                <a:srgbClr val="92D050"/>
              </a:solidFill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FF0000"/>
                </a:solidFill>
                <a:cs typeface="Symbol" charset="0"/>
              </a:rPr>
              <a:t>STAR is based on state-of-the-art RF Photoinjector technology mutuated from SPARC-Lab (INFN-LNF).  This is why STAR was conceived, designed and installed by INFN at the STAR site (in collaboration with PON-1 beneficiaries, UniCal and CNISM) during STAR-1 phase (2012-2018).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cs typeface="Symbol" charset="0"/>
              </a:rPr>
              <a:t>INFN won a tender issued by UniCal on STAR Linac upgrade (5.5 M€ + VAT): contract signed in May 2021, 20 (+6) months to deliver, install and test.</a:t>
            </a:r>
            <a:endParaRPr lang="en-US" sz="2000" b="1">
              <a:solidFill>
                <a:srgbClr val="FF0000"/>
              </a:solidFill>
              <a:cs typeface="Symbol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B050"/>
                </a:solidFill>
                <a:cs typeface="Symbol" charset="0"/>
              </a:rPr>
              <a:t>STAR2-TT (sigla INFN) ha rappresentato il primo progetto nella storia dell’INFN per cui il nostro Istituto ha agito come una azienda privata che vende un sistema completo e funzionante di cui è proprietaria – un acceleratore – per generare profitto! (previsto O(M€)).											</a:t>
            </a:r>
            <a:r>
              <a:rPr lang="en-US" sz="2000" b="1" i="1">
                <a:solidFill>
                  <a:srgbClr val="00B050"/>
                </a:solidFill>
                <a:cs typeface="Symbol" charset="0"/>
              </a:rPr>
              <a:t>N.B. caveat, legge Europea contro aiuti di stato, profitto &gt; 0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</p:spTree>
    <p:extLst>
      <p:ext uri="{BB962C8B-B14F-4D97-AF65-F5344CB8AC3E}">
        <p14:creationId xmlns:p14="http://schemas.microsoft.com/office/powerpoint/2010/main" val="1168920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diagram of a factory&#10;&#10;Description automatically generated">
            <a:extLst>
              <a:ext uri="{FF2B5EF4-FFF2-40B4-BE49-F238E27FC236}">
                <a16:creationId xmlns:a16="http://schemas.microsoft.com/office/drawing/2014/main" id="{2A2F9813-FA88-6F33-CE63-9483438E5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990600"/>
            <a:ext cx="850085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5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machine with many wires&#10;&#10;Description automatically generated">
            <a:extLst>
              <a:ext uri="{FF2B5EF4-FFF2-40B4-BE49-F238E27FC236}">
                <a16:creationId xmlns:a16="http://schemas.microsoft.com/office/drawing/2014/main" id="{E92D8717-C9CA-928A-4D3C-478AED656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7150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1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machine in a factory&#10;&#10;Description automatically generated">
            <a:extLst>
              <a:ext uri="{FF2B5EF4-FFF2-40B4-BE49-F238E27FC236}">
                <a16:creationId xmlns:a16="http://schemas.microsoft.com/office/drawing/2014/main" id="{1A361A59-68EC-1DF5-82CD-DD29E1FD1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4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machine in a factory&#10;&#10;Description automatically generated">
            <a:extLst>
              <a:ext uri="{FF2B5EF4-FFF2-40B4-BE49-F238E27FC236}">
                <a16:creationId xmlns:a16="http://schemas.microsoft.com/office/drawing/2014/main" id="{B9453AB8-3FFA-694D-C75F-41D3C2B3A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6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945149-0D11-80CF-BD2A-8752023FBBE4}"/>
              </a:ext>
            </a:extLst>
          </p:cNvPr>
          <p:cNvSpPr txBox="1">
            <a:spLocks/>
          </p:cNvSpPr>
          <p:nvPr/>
        </p:nvSpPr>
        <p:spPr>
          <a:xfrm>
            <a:off x="38100" y="6553200"/>
            <a:ext cx="6515100" cy="2857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" dirty="0"/>
              <a:t>Consiglio di Sezione – Milano – 7 Luglio 2023</a:t>
            </a:r>
            <a:endParaRPr lang="en" spc="-10" dirty="0"/>
          </a:p>
        </p:txBody>
      </p:sp>
      <p:pic>
        <p:nvPicPr>
          <p:cNvPr id="4" name="Picture 3" descr="A machine with pipes and gauges&#10;&#10;Description automatically generated">
            <a:extLst>
              <a:ext uri="{FF2B5EF4-FFF2-40B4-BE49-F238E27FC236}">
                <a16:creationId xmlns:a16="http://schemas.microsoft.com/office/drawing/2014/main" id="{DE195912-00E1-80D3-B540-AB706DC16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55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3135</TotalTime>
  <Words>1520</Words>
  <Application>Microsoft Macintosh PowerPoint</Application>
  <PresentationFormat>On-screen Show (4:3)</PresentationFormat>
  <Paragraphs>219</Paragraphs>
  <Slides>37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Ayuthaya</vt:lpstr>
      <vt:lpstr>Bradley Hand</vt:lpstr>
      <vt:lpstr>Calibri</vt:lpstr>
      <vt:lpstr>Cambria Math</vt:lpstr>
      <vt:lpstr>Comic Sans MS</vt:lpstr>
      <vt:lpstr>Helvetica</vt:lpstr>
      <vt:lpstr>Symbol</vt:lpstr>
      <vt:lpstr>Times</vt:lpstr>
      <vt:lpstr>Times New Roman</vt:lpstr>
      <vt:lpstr>TimesNewRomanPS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Luca Serafini</cp:lastModifiedBy>
  <cp:revision>1273</cp:revision>
  <cp:lastPrinted>2017-07-24T16:13:17Z</cp:lastPrinted>
  <dcterms:created xsi:type="dcterms:W3CDTF">2016-09-13T21:42:06Z</dcterms:created>
  <dcterms:modified xsi:type="dcterms:W3CDTF">2023-07-06T16:12:51Z</dcterms:modified>
</cp:coreProperties>
</file>