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73" r:id="rId3"/>
    <p:sldId id="264" r:id="rId4"/>
    <p:sldId id="338" r:id="rId5"/>
    <p:sldId id="342" r:id="rId6"/>
    <p:sldId id="707" r:id="rId7"/>
    <p:sldId id="708" r:id="rId8"/>
    <p:sldId id="709" r:id="rId9"/>
    <p:sldId id="751" r:id="rId10"/>
    <p:sldId id="710" r:id="rId11"/>
    <p:sldId id="747" r:id="rId12"/>
    <p:sldId id="343" r:id="rId13"/>
    <p:sldId id="748" r:id="rId14"/>
    <p:sldId id="749" r:id="rId15"/>
    <p:sldId id="750" r:id="rId16"/>
    <p:sldId id="259" r:id="rId17"/>
    <p:sldId id="737" r:id="rId18"/>
    <p:sldId id="674" r:id="rId19"/>
    <p:sldId id="528" r:id="rId20"/>
    <p:sldId id="531" r:id="rId21"/>
    <p:sldId id="738" r:id="rId22"/>
    <p:sldId id="739" r:id="rId23"/>
    <p:sldId id="740" r:id="rId24"/>
    <p:sldId id="741" r:id="rId25"/>
    <p:sldId id="742" r:id="rId26"/>
    <p:sldId id="743" r:id="rId27"/>
    <p:sldId id="745" r:id="rId28"/>
    <p:sldId id="344" r:id="rId29"/>
    <p:sldId id="34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2" autoAdjust="0"/>
    <p:restoredTop sz="94660"/>
  </p:normalViewPr>
  <p:slideViewPr>
    <p:cSldViewPr snapToGrid="0" showGuides="1">
      <p:cViewPr varScale="1">
        <p:scale>
          <a:sx n="120" d="100"/>
          <a:sy n="120" d="100"/>
        </p:scale>
        <p:origin x="42" y="18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93F43-B4FC-4CB8-84A4-FB2B4A316DCD}"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D03E2-1F7D-42FA-99B3-1E9A755180AE}" type="slidenum">
              <a:rPr lang="en-US" smtClean="0"/>
              <a:t>‹N›</a:t>
            </a:fld>
            <a:endParaRPr lang="en-US"/>
          </a:p>
        </p:txBody>
      </p:sp>
    </p:spTree>
    <p:extLst>
      <p:ext uri="{BB962C8B-B14F-4D97-AF65-F5344CB8AC3E}">
        <p14:creationId xmlns:p14="http://schemas.microsoft.com/office/powerpoint/2010/main" val="219131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a4c13b234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24a4c13b23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8E26-EC6F-4475-8934-E468933632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727E5A-BA25-4D29-B7F6-A79084DC84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4CBAAA-1711-4D65-9699-AF193C4D9E8F}"/>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5" name="Footer Placeholder 4">
            <a:extLst>
              <a:ext uri="{FF2B5EF4-FFF2-40B4-BE49-F238E27FC236}">
                <a16:creationId xmlns:a16="http://schemas.microsoft.com/office/drawing/2014/main" id="{4569F21E-5BB3-4AF9-9C85-DD9CFF32B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C6FE9-C29E-4AB3-A790-F627F151676E}"/>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158908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69EBD-72D8-4AFE-A878-9574C582E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EEEBE-CCEE-4ECE-B9F2-59AF28A826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3CFD4-0BD9-4FB1-8E50-6E5B464A3964}"/>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5" name="Footer Placeholder 4">
            <a:extLst>
              <a:ext uri="{FF2B5EF4-FFF2-40B4-BE49-F238E27FC236}">
                <a16:creationId xmlns:a16="http://schemas.microsoft.com/office/drawing/2014/main" id="{5B1FE365-1EC0-4A5F-8674-352A571F8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74D7A-F340-4A3D-963F-D8C5D1216BEE}"/>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359207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19D543-2FCA-410A-AC16-2F0C372199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1EBBE3-8E08-40A7-993E-476F421098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1BFF2-AF41-41F9-9C0B-0325D6FA06C4}"/>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5" name="Footer Placeholder 4">
            <a:extLst>
              <a:ext uri="{FF2B5EF4-FFF2-40B4-BE49-F238E27FC236}">
                <a16:creationId xmlns:a16="http://schemas.microsoft.com/office/drawing/2014/main" id="{DF3510F3-B7B8-40ED-A13D-4B6DD79F8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874F-E6C2-4A4F-B579-A3D42E0E7B6A}"/>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2342991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bg>
      <p:bgRef idx="1001">
        <a:schemeClr val="bg1"/>
      </p:bgRef>
    </p:bg>
    <p:spTree>
      <p:nvGrpSpPr>
        <p:cNvPr id="1" name=""/>
        <p:cNvGrpSpPr/>
        <p:nvPr/>
      </p:nvGrpSpPr>
      <p:grpSpPr>
        <a:xfrm>
          <a:off x="0" y="0"/>
          <a:ext cx="0" cy="0"/>
          <a:chOff x="0" y="0"/>
          <a:chExt cx="0" cy="0"/>
        </a:xfrm>
      </p:grpSpPr>
      <p:sp>
        <p:nvSpPr>
          <p:cNvPr id="4" name="Rettangolo 128"/>
          <p:cNvSpPr/>
          <p:nvPr userDrawn="1"/>
        </p:nvSpPr>
        <p:spPr>
          <a:xfrm>
            <a:off x="0" y="6229351"/>
            <a:ext cx="12192000" cy="6381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it-IT" sz="1800">
              <a:solidFill>
                <a:prstClr val="white"/>
              </a:solidFill>
            </a:endParaRPr>
          </a:p>
        </p:txBody>
      </p:sp>
      <p:sp>
        <p:nvSpPr>
          <p:cNvPr id="3" name="Segnaposto contenuto 2"/>
          <p:cNvSpPr>
            <a:spLocks noGrp="1"/>
          </p:cNvSpPr>
          <p:nvPr>
            <p:ph idx="1"/>
          </p:nvPr>
        </p:nvSpPr>
        <p:spPr>
          <a:xfrm>
            <a:off x="609600" y="1600201"/>
            <a:ext cx="11098301" cy="4525963"/>
          </a:xfrm>
        </p:spPr>
        <p:txBody>
          <a:bodyPr/>
          <a:lstStyle>
            <a:lvl1pPr>
              <a:defRPr sz="2600">
                <a:latin typeface="Comic Sans MS" panose="030F0702030302020204" pitchFamily="66" charset="0"/>
              </a:defRPr>
            </a:lvl1pPr>
            <a:lvl2pPr>
              <a:defRPr sz="2400">
                <a:latin typeface="Comic Sans MS" panose="030F0702030302020204" pitchFamily="66" charset="0"/>
              </a:defRPr>
            </a:lvl2pPr>
            <a:lvl3pPr>
              <a:defRPr sz="2000">
                <a:latin typeface="Comic Sans MS" panose="030F0702030302020204" pitchFamily="66" charset="0"/>
              </a:defRPr>
            </a:lvl3pPr>
            <a:lvl4pPr>
              <a:defRPr sz="1800">
                <a:latin typeface="Comic Sans MS" panose="030F0702030302020204" pitchFamily="66" charset="0"/>
              </a:defRPr>
            </a:lvl4pPr>
            <a:lvl5pPr>
              <a:defRPr sz="1600">
                <a:latin typeface="Comic Sans MS" panose="030F0702030302020204" pitchFamily="66"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Titolo 1"/>
          <p:cNvSpPr>
            <a:spLocks noGrp="1"/>
          </p:cNvSpPr>
          <p:nvPr>
            <p:ph type="title"/>
          </p:nvPr>
        </p:nvSpPr>
        <p:spPr>
          <a:xfrm>
            <a:off x="384695" y="139166"/>
            <a:ext cx="11441391" cy="840400"/>
          </a:xfrm>
          <a:noFill/>
        </p:spPr>
        <p:txBody>
          <a:bodyPr>
            <a:normAutofit/>
          </a:bodyPr>
          <a:lstStyle>
            <a:lvl1pPr algn="ctr" rtl="0" fontAlgn="base">
              <a:spcBef>
                <a:spcPct val="0"/>
              </a:spcBef>
              <a:spcAft>
                <a:spcPct val="0"/>
              </a:spcAft>
              <a:defRPr lang="it-IT" sz="3200" b="1" kern="1200" dirty="0">
                <a:solidFill>
                  <a:srgbClr val="002060"/>
                </a:solidFill>
                <a:latin typeface="Comic Sans MS" panose="030F0702030302020204" pitchFamily="66" charset="0"/>
                <a:ea typeface="+mj-ea"/>
                <a:cs typeface="+mj-cs"/>
              </a:defRPr>
            </a:lvl1pPr>
          </a:lstStyle>
          <a:p>
            <a:endParaRPr lang="it-IT" dirty="0"/>
          </a:p>
        </p:txBody>
      </p:sp>
      <p:sp>
        <p:nvSpPr>
          <p:cNvPr id="9" name="Segnaposto numero diapositiva 5"/>
          <p:cNvSpPr>
            <a:spLocks noGrp="1"/>
          </p:cNvSpPr>
          <p:nvPr>
            <p:ph type="sldNum" sz="quarter" idx="10"/>
          </p:nvPr>
        </p:nvSpPr>
        <p:spPr>
          <a:xfrm>
            <a:off x="11398251" y="6365876"/>
            <a:ext cx="620183" cy="365125"/>
          </a:xfrm>
        </p:spPr>
        <p:txBody>
          <a:bodyPr/>
          <a:lstStyle>
            <a:lvl1pPr defTabSz="457200">
              <a:defRPr sz="1800">
                <a:solidFill>
                  <a:srgbClr val="000000"/>
                </a:solidFill>
              </a:defRPr>
            </a:lvl1pPr>
          </a:lstStyle>
          <a:p>
            <a:fld id="{5CC69D5F-3D4F-4381-AC5C-F7E4450AA2D3}" type="slidenum">
              <a:rPr lang="it-IT" altLang="it-IT"/>
              <a:pPr/>
              <a:t>‹N›</a:t>
            </a:fld>
            <a:endParaRPr lang="it-IT" altLang="it-IT"/>
          </a:p>
        </p:txBody>
      </p:sp>
      <p:sp>
        <p:nvSpPr>
          <p:cNvPr id="2" name="Rectangle 1"/>
          <p:cNvSpPr/>
          <p:nvPr userDrawn="1"/>
        </p:nvSpPr>
        <p:spPr>
          <a:xfrm>
            <a:off x="6369623" y="6418357"/>
            <a:ext cx="4495141" cy="276999"/>
          </a:xfrm>
          <a:prstGeom prst="rect">
            <a:avLst/>
          </a:prstGeom>
        </p:spPr>
        <p:txBody>
          <a:bodyPr wrap="none">
            <a:spAutoFit/>
          </a:bodyPr>
          <a:lstStyle/>
          <a:p>
            <a:pPr algn="ctr" fontAlgn="auto">
              <a:spcAft>
                <a:spcPts val="0"/>
              </a:spcAft>
              <a:defRPr/>
            </a:pPr>
            <a:r>
              <a:rPr lang="it-IT" sz="1200" dirty="0">
                <a:solidFill>
                  <a:prstClr val="white"/>
                </a:solidFill>
                <a:latin typeface="Comic Sans MS" panose="030F0702030302020204" pitchFamily="66" charset="0"/>
              </a:rPr>
              <a:t>5 Luglio 2023– Consiglio di Sezione, INFN Sezione di Milano</a:t>
            </a:r>
          </a:p>
        </p:txBody>
      </p:sp>
      <p:pic>
        <p:nvPicPr>
          <p:cNvPr id="13" name="Picture 3" descr="Y:\IMMAGINE _COORDINATA_2014\PPT\loghi_PNG\03_Polimi_bandiera-1riga_BN_negativo_outline.png">
            <a:extLst>
              <a:ext uri="{FF2B5EF4-FFF2-40B4-BE49-F238E27FC236}">
                <a16:creationId xmlns:a16="http://schemas.microsoft.com/office/drawing/2014/main" id="{5377C191-DF2B-4D81-9326-D0BFB7A97B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2433" y="6341695"/>
            <a:ext cx="3036763" cy="4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F2AB8FB-4AE5-48BA-A65F-C6637CA45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92293" y="6232651"/>
            <a:ext cx="1440000" cy="662810"/>
          </a:xfrm>
          <a:prstGeom prst="rect">
            <a:avLst/>
          </a:prstGeom>
        </p:spPr>
      </p:pic>
    </p:spTree>
    <p:extLst>
      <p:ext uri="{BB962C8B-B14F-4D97-AF65-F5344CB8AC3E}">
        <p14:creationId xmlns:p14="http://schemas.microsoft.com/office/powerpoint/2010/main" val="148770821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pic>
        <p:nvPicPr>
          <p:cNvPr id="2" name="Picture 6" descr="Y:\IMMAGINE _COORDINATA_2014\PPT\loghi_PNG\01_polimi_centrato_BN_negativo_outlin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9267" y="395289"/>
            <a:ext cx="1924051"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125"/>
          <p:cNvSpPr/>
          <p:nvPr userDrawn="1"/>
        </p:nvSpPr>
        <p:spPr>
          <a:xfrm>
            <a:off x="0" y="1833564"/>
            <a:ext cx="12192000" cy="5024437"/>
          </a:xfrm>
          <a:prstGeom prst="rect">
            <a:avLst/>
          </a:prstGeom>
          <a:solidFill>
            <a:srgbClr val="1A415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it-IT" sz="1800">
              <a:solidFill>
                <a:prstClr val="white"/>
              </a:solidFill>
            </a:endParaRPr>
          </a:p>
        </p:txBody>
      </p:sp>
      <p:grpSp>
        <p:nvGrpSpPr>
          <p:cNvPr id="4" name="Gruppo 168"/>
          <p:cNvGrpSpPr>
            <a:grpSpLocks/>
          </p:cNvGrpSpPr>
          <p:nvPr userDrawn="1"/>
        </p:nvGrpSpPr>
        <p:grpSpPr bwMode="auto">
          <a:xfrm>
            <a:off x="50800" y="1835150"/>
            <a:ext cx="12050184" cy="179388"/>
            <a:chOff x="1218340" y="275867"/>
            <a:chExt cx="17715122" cy="567843"/>
          </a:xfrm>
        </p:grpSpPr>
        <p:cxnSp>
          <p:nvCxnSpPr>
            <p:cNvPr id="5" name="Connettore 1 169"/>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Connettore 1 170"/>
            <p:cNvCxnSpPr/>
            <p:nvPr userDrawn="1"/>
          </p:nvCxnSpPr>
          <p:spPr>
            <a:xfrm>
              <a:off x="13677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Connettore 1 171"/>
            <p:cNvCxnSpPr/>
            <p:nvPr userDrawn="1"/>
          </p:nvCxnSpPr>
          <p:spPr>
            <a:xfrm>
              <a:off x="15170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Connettore 1 172"/>
            <p:cNvCxnSpPr/>
            <p:nvPr userDrawn="1"/>
          </p:nvCxnSpPr>
          <p:spPr>
            <a:xfrm>
              <a:off x="16664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ttore 1 173"/>
            <p:cNvCxnSpPr/>
            <p:nvPr userDrawn="1"/>
          </p:nvCxnSpPr>
          <p:spPr>
            <a:xfrm>
              <a:off x="18126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Connettore 1 174"/>
            <p:cNvCxnSpPr/>
            <p:nvPr userDrawn="1"/>
          </p:nvCxnSpPr>
          <p:spPr>
            <a:xfrm>
              <a:off x="19620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Connettore 1 175"/>
            <p:cNvCxnSpPr/>
            <p:nvPr userDrawn="1"/>
          </p:nvCxnSpPr>
          <p:spPr>
            <a:xfrm>
              <a:off x="21114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Connettore 1 176"/>
            <p:cNvCxnSpPr/>
            <p:nvPr userDrawn="1"/>
          </p:nvCxnSpPr>
          <p:spPr>
            <a:xfrm>
              <a:off x="22607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177"/>
            <p:cNvCxnSpPr/>
            <p:nvPr userDrawn="1"/>
          </p:nvCxnSpPr>
          <p:spPr>
            <a:xfrm>
              <a:off x="24101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178"/>
            <p:cNvCxnSpPr/>
            <p:nvPr userDrawn="1"/>
          </p:nvCxnSpPr>
          <p:spPr>
            <a:xfrm>
              <a:off x="25595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179"/>
            <p:cNvCxnSpPr/>
            <p:nvPr userDrawn="1"/>
          </p:nvCxnSpPr>
          <p:spPr>
            <a:xfrm>
              <a:off x="27057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180"/>
            <p:cNvCxnSpPr/>
            <p:nvPr userDrawn="1"/>
          </p:nvCxnSpPr>
          <p:spPr>
            <a:xfrm>
              <a:off x="28551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181"/>
            <p:cNvCxnSpPr/>
            <p:nvPr userDrawn="1"/>
          </p:nvCxnSpPr>
          <p:spPr>
            <a:xfrm>
              <a:off x="30044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182"/>
            <p:cNvCxnSpPr/>
            <p:nvPr userDrawn="1"/>
          </p:nvCxnSpPr>
          <p:spPr>
            <a:xfrm>
              <a:off x="31538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183"/>
            <p:cNvCxnSpPr/>
            <p:nvPr userDrawn="1"/>
          </p:nvCxnSpPr>
          <p:spPr>
            <a:xfrm>
              <a:off x="33032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184"/>
            <p:cNvCxnSpPr/>
            <p:nvPr userDrawn="1"/>
          </p:nvCxnSpPr>
          <p:spPr>
            <a:xfrm>
              <a:off x="3452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185"/>
            <p:cNvCxnSpPr/>
            <p:nvPr userDrawn="1"/>
          </p:nvCxnSpPr>
          <p:spPr>
            <a:xfrm>
              <a:off x="35988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186"/>
            <p:cNvCxnSpPr/>
            <p:nvPr userDrawn="1"/>
          </p:nvCxnSpPr>
          <p:spPr>
            <a:xfrm>
              <a:off x="37481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187"/>
            <p:cNvCxnSpPr/>
            <p:nvPr userDrawn="1"/>
          </p:nvCxnSpPr>
          <p:spPr>
            <a:xfrm>
              <a:off x="3897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188"/>
            <p:cNvCxnSpPr/>
            <p:nvPr userDrawn="1"/>
          </p:nvCxnSpPr>
          <p:spPr>
            <a:xfrm>
              <a:off x="40469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189"/>
            <p:cNvCxnSpPr/>
            <p:nvPr userDrawn="1"/>
          </p:nvCxnSpPr>
          <p:spPr>
            <a:xfrm>
              <a:off x="41962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190"/>
            <p:cNvCxnSpPr/>
            <p:nvPr userDrawn="1"/>
          </p:nvCxnSpPr>
          <p:spPr>
            <a:xfrm>
              <a:off x="43456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Connettore 1 191"/>
            <p:cNvCxnSpPr/>
            <p:nvPr userDrawn="1"/>
          </p:nvCxnSpPr>
          <p:spPr>
            <a:xfrm>
              <a:off x="44918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Connettore 1 192"/>
            <p:cNvCxnSpPr/>
            <p:nvPr userDrawn="1"/>
          </p:nvCxnSpPr>
          <p:spPr>
            <a:xfrm>
              <a:off x="46412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Connettore 1 193"/>
            <p:cNvCxnSpPr/>
            <p:nvPr userDrawn="1"/>
          </p:nvCxnSpPr>
          <p:spPr>
            <a:xfrm>
              <a:off x="47906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Connettore 1 194"/>
            <p:cNvCxnSpPr/>
            <p:nvPr userDrawn="1"/>
          </p:nvCxnSpPr>
          <p:spPr>
            <a:xfrm>
              <a:off x="49399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Connettore 1 195"/>
            <p:cNvCxnSpPr/>
            <p:nvPr userDrawn="1"/>
          </p:nvCxnSpPr>
          <p:spPr>
            <a:xfrm>
              <a:off x="50893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Connettore 1 196"/>
            <p:cNvCxnSpPr/>
            <p:nvPr userDrawn="1"/>
          </p:nvCxnSpPr>
          <p:spPr>
            <a:xfrm>
              <a:off x="5238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Connettore 1 197"/>
            <p:cNvCxnSpPr/>
            <p:nvPr userDrawn="1"/>
          </p:nvCxnSpPr>
          <p:spPr>
            <a:xfrm>
              <a:off x="53880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Connettore 1 198"/>
            <p:cNvCxnSpPr/>
            <p:nvPr userDrawn="1"/>
          </p:nvCxnSpPr>
          <p:spPr>
            <a:xfrm>
              <a:off x="55343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Connettore 1 199"/>
            <p:cNvCxnSpPr/>
            <p:nvPr userDrawn="1"/>
          </p:nvCxnSpPr>
          <p:spPr>
            <a:xfrm>
              <a:off x="56836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Connettore 1 200"/>
            <p:cNvCxnSpPr/>
            <p:nvPr userDrawn="1"/>
          </p:nvCxnSpPr>
          <p:spPr>
            <a:xfrm>
              <a:off x="58330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Connettore 1 201"/>
            <p:cNvCxnSpPr/>
            <p:nvPr userDrawn="1"/>
          </p:nvCxnSpPr>
          <p:spPr>
            <a:xfrm>
              <a:off x="59824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Connettore 1 202"/>
            <p:cNvCxnSpPr/>
            <p:nvPr userDrawn="1"/>
          </p:nvCxnSpPr>
          <p:spPr>
            <a:xfrm>
              <a:off x="6131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Connettore 1 203"/>
            <p:cNvCxnSpPr/>
            <p:nvPr userDrawn="1"/>
          </p:nvCxnSpPr>
          <p:spPr>
            <a:xfrm>
              <a:off x="62811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204"/>
            <p:cNvCxnSpPr/>
            <p:nvPr userDrawn="1"/>
          </p:nvCxnSpPr>
          <p:spPr>
            <a:xfrm>
              <a:off x="64273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Connettore 1 205"/>
            <p:cNvCxnSpPr/>
            <p:nvPr userDrawn="1"/>
          </p:nvCxnSpPr>
          <p:spPr>
            <a:xfrm>
              <a:off x="65767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Connettore 1 206"/>
            <p:cNvCxnSpPr/>
            <p:nvPr userDrawn="1"/>
          </p:nvCxnSpPr>
          <p:spPr>
            <a:xfrm>
              <a:off x="67261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Connettore 1 207"/>
            <p:cNvCxnSpPr/>
            <p:nvPr userDrawn="1"/>
          </p:nvCxnSpPr>
          <p:spPr>
            <a:xfrm>
              <a:off x="68754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Connettore 1 208"/>
            <p:cNvCxnSpPr/>
            <p:nvPr userDrawn="1"/>
          </p:nvCxnSpPr>
          <p:spPr>
            <a:xfrm>
              <a:off x="70248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Connettore 1 209"/>
            <p:cNvCxnSpPr/>
            <p:nvPr userDrawn="1"/>
          </p:nvCxnSpPr>
          <p:spPr>
            <a:xfrm>
              <a:off x="71742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Connettore 1 210"/>
            <p:cNvCxnSpPr/>
            <p:nvPr userDrawn="1"/>
          </p:nvCxnSpPr>
          <p:spPr>
            <a:xfrm>
              <a:off x="73204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Connettore 1 211"/>
            <p:cNvCxnSpPr/>
            <p:nvPr userDrawn="1"/>
          </p:nvCxnSpPr>
          <p:spPr>
            <a:xfrm>
              <a:off x="74698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Connettore 1 212"/>
            <p:cNvCxnSpPr/>
            <p:nvPr userDrawn="1"/>
          </p:nvCxnSpPr>
          <p:spPr>
            <a:xfrm>
              <a:off x="76191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Connettore 1 213"/>
            <p:cNvCxnSpPr/>
            <p:nvPr userDrawn="1"/>
          </p:nvCxnSpPr>
          <p:spPr>
            <a:xfrm>
              <a:off x="77685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Connettore 1 214"/>
            <p:cNvCxnSpPr/>
            <p:nvPr userDrawn="1"/>
          </p:nvCxnSpPr>
          <p:spPr>
            <a:xfrm>
              <a:off x="7917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Connettore 1 215"/>
            <p:cNvCxnSpPr/>
            <p:nvPr userDrawn="1"/>
          </p:nvCxnSpPr>
          <p:spPr>
            <a:xfrm>
              <a:off x="80672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Connettore 1 216"/>
            <p:cNvCxnSpPr/>
            <p:nvPr userDrawn="1"/>
          </p:nvCxnSpPr>
          <p:spPr>
            <a:xfrm>
              <a:off x="82166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Connettore 1 217"/>
            <p:cNvCxnSpPr/>
            <p:nvPr userDrawn="1"/>
          </p:nvCxnSpPr>
          <p:spPr>
            <a:xfrm>
              <a:off x="83628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Connettore 1 218"/>
            <p:cNvCxnSpPr/>
            <p:nvPr userDrawn="1"/>
          </p:nvCxnSpPr>
          <p:spPr>
            <a:xfrm>
              <a:off x="85122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Connettore 1 219"/>
            <p:cNvCxnSpPr/>
            <p:nvPr userDrawn="1"/>
          </p:nvCxnSpPr>
          <p:spPr>
            <a:xfrm>
              <a:off x="8661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Connettore 1 220"/>
            <p:cNvCxnSpPr/>
            <p:nvPr userDrawn="1"/>
          </p:nvCxnSpPr>
          <p:spPr>
            <a:xfrm>
              <a:off x="88109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Connettore 1 221"/>
            <p:cNvCxnSpPr/>
            <p:nvPr userDrawn="1"/>
          </p:nvCxnSpPr>
          <p:spPr>
            <a:xfrm>
              <a:off x="89603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Connettore 1 222"/>
            <p:cNvCxnSpPr/>
            <p:nvPr userDrawn="1"/>
          </p:nvCxnSpPr>
          <p:spPr>
            <a:xfrm>
              <a:off x="91097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Connettore 1 223"/>
            <p:cNvCxnSpPr/>
            <p:nvPr userDrawn="1"/>
          </p:nvCxnSpPr>
          <p:spPr>
            <a:xfrm>
              <a:off x="92559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Connettore 1 224"/>
            <p:cNvCxnSpPr/>
            <p:nvPr userDrawn="1"/>
          </p:nvCxnSpPr>
          <p:spPr>
            <a:xfrm>
              <a:off x="94053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Connettore 1 225"/>
            <p:cNvCxnSpPr/>
            <p:nvPr userDrawn="1"/>
          </p:nvCxnSpPr>
          <p:spPr>
            <a:xfrm>
              <a:off x="9554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ttore 1 226"/>
            <p:cNvCxnSpPr/>
            <p:nvPr userDrawn="1"/>
          </p:nvCxnSpPr>
          <p:spPr>
            <a:xfrm>
              <a:off x="97040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ttore 1 227"/>
            <p:cNvCxnSpPr/>
            <p:nvPr userDrawn="1"/>
          </p:nvCxnSpPr>
          <p:spPr>
            <a:xfrm>
              <a:off x="98534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ttore 1 228"/>
            <p:cNvCxnSpPr/>
            <p:nvPr userDrawn="1"/>
          </p:nvCxnSpPr>
          <p:spPr>
            <a:xfrm>
              <a:off x="100027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ttore 1 229"/>
            <p:cNvCxnSpPr/>
            <p:nvPr userDrawn="1"/>
          </p:nvCxnSpPr>
          <p:spPr>
            <a:xfrm>
              <a:off x="101490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Connettore 1 230"/>
            <p:cNvCxnSpPr/>
            <p:nvPr userDrawn="1"/>
          </p:nvCxnSpPr>
          <p:spPr>
            <a:xfrm>
              <a:off x="102983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Connettore 1 231"/>
            <p:cNvCxnSpPr/>
            <p:nvPr userDrawn="1"/>
          </p:nvCxnSpPr>
          <p:spPr>
            <a:xfrm>
              <a:off x="104477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Connettore 1 232"/>
            <p:cNvCxnSpPr/>
            <p:nvPr userDrawn="1"/>
          </p:nvCxnSpPr>
          <p:spPr>
            <a:xfrm>
              <a:off x="105971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Connettore 1 233"/>
            <p:cNvCxnSpPr/>
            <p:nvPr userDrawn="1"/>
          </p:nvCxnSpPr>
          <p:spPr>
            <a:xfrm>
              <a:off x="107464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Connettore 1 234"/>
            <p:cNvCxnSpPr/>
            <p:nvPr userDrawn="1"/>
          </p:nvCxnSpPr>
          <p:spPr>
            <a:xfrm>
              <a:off x="10895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Connettore 1 235"/>
            <p:cNvCxnSpPr/>
            <p:nvPr userDrawn="1"/>
          </p:nvCxnSpPr>
          <p:spPr>
            <a:xfrm>
              <a:off x="110420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Connettore 1 236"/>
            <p:cNvCxnSpPr/>
            <p:nvPr userDrawn="1"/>
          </p:nvCxnSpPr>
          <p:spPr>
            <a:xfrm>
              <a:off x="111914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Connettore 1 237"/>
            <p:cNvCxnSpPr/>
            <p:nvPr userDrawn="1"/>
          </p:nvCxnSpPr>
          <p:spPr>
            <a:xfrm>
              <a:off x="11340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Connettore 1 238"/>
            <p:cNvCxnSpPr/>
            <p:nvPr userDrawn="1"/>
          </p:nvCxnSpPr>
          <p:spPr>
            <a:xfrm>
              <a:off x="114901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Connettore 1 239"/>
            <p:cNvCxnSpPr/>
            <p:nvPr userDrawn="1"/>
          </p:nvCxnSpPr>
          <p:spPr>
            <a:xfrm>
              <a:off x="116395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Connettore 1 240"/>
            <p:cNvCxnSpPr/>
            <p:nvPr userDrawn="1"/>
          </p:nvCxnSpPr>
          <p:spPr>
            <a:xfrm>
              <a:off x="117889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Connettore 1 241"/>
            <p:cNvCxnSpPr/>
            <p:nvPr userDrawn="1"/>
          </p:nvCxnSpPr>
          <p:spPr>
            <a:xfrm>
              <a:off x="11938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Connettore 1 242"/>
            <p:cNvCxnSpPr/>
            <p:nvPr userDrawn="1"/>
          </p:nvCxnSpPr>
          <p:spPr>
            <a:xfrm>
              <a:off x="120845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Connettore 1 243"/>
            <p:cNvCxnSpPr/>
            <p:nvPr userDrawn="1"/>
          </p:nvCxnSpPr>
          <p:spPr>
            <a:xfrm>
              <a:off x="122338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Connettore 1 244"/>
            <p:cNvCxnSpPr/>
            <p:nvPr userDrawn="1"/>
          </p:nvCxnSpPr>
          <p:spPr>
            <a:xfrm>
              <a:off x="123832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Connettore 1 245"/>
            <p:cNvCxnSpPr/>
            <p:nvPr userDrawn="1"/>
          </p:nvCxnSpPr>
          <p:spPr>
            <a:xfrm>
              <a:off x="125326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Connettore 1 246"/>
            <p:cNvCxnSpPr/>
            <p:nvPr userDrawn="1"/>
          </p:nvCxnSpPr>
          <p:spPr>
            <a:xfrm>
              <a:off x="126819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Connettore 1 247"/>
            <p:cNvCxnSpPr/>
            <p:nvPr userDrawn="1"/>
          </p:nvCxnSpPr>
          <p:spPr>
            <a:xfrm>
              <a:off x="128313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Connettore 1 248"/>
            <p:cNvCxnSpPr/>
            <p:nvPr userDrawn="1"/>
          </p:nvCxnSpPr>
          <p:spPr>
            <a:xfrm>
              <a:off x="129775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Connettore 1 249"/>
            <p:cNvCxnSpPr/>
            <p:nvPr userDrawn="1"/>
          </p:nvCxnSpPr>
          <p:spPr>
            <a:xfrm>
              <a:off x="131269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Connettore 1 250"/>
            <p:cNvCxnSpPr/>
            <p:nvPr userDrawn="1"/>
          </p:nvCxnSpPr>
          <p:spPr>
            <a:xfrm>
              <a:off x="132763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Connettore 1 251"/>
            <p:cNvCxnSpPr/>
            <p:nvPr userDrawn="1"/>
          </p:nvCxnSpPr>
          <p:spPr>
            <a:xfrm>
              <a:off x="134256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Connettore 1 252"/>
            <p:cNvCxnSpPr/>
            <p:nvPr userDrawn="1"/>
          </p:nvCxnSpPr>
          <p:spPr>
            <a:xfrm>
              <a:off x="135750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Connettore 1 253"/>
            <p:cNvCxnSpPr/>
            <p:nvPr userDrawn="1"/>
          </p:nvCxnSpPr>
          <p:spPr>
            <a:xfrm>
              <a:off x="13724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Connettore 1 254"/>
            <p:cNvCxnSpPr/>
            <p:nvPr userDrawn="1"/>
          </p:nvCxnSpPr>
          <p:spPr>
            <a:xfrm>
              <a:off x="138706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Connettore 1 255"/>
            <p:cNvCxnSpPr/>
            <p:nvPr userDrawn="1"/>
          </p:nvCxnSpPr>
          <p:spPr>
            <a:xfrm>
              <a:off x="140200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Connettore 1 256"/>
            <p:cNvCxnSpPr/>
            <p:nvPr userDrawn="1"/>
          </p:nvCxnSpPr>
          <p:spPr>
            <a:xfrm>
              <a:off x="141693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Connettore 1 257"/>
            <p:cNvCxnSpPr/>
            <p:nvPr userDrawn="1"/>
          </p:nvCxnSpPr>
          <p:spPr>
            <a:xfrm>
              <a:off x="14318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Connettore 1 258"/>
            <p:cNvCxnSpPr/>
            <p:nvPr userDrawn="1"/>
          </p:nvCxnSpPr>
          <p:spPr>
            <a:xfrm>
              <a:off x="144681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Connettore 1 259"/>
            <p:cNvCxnSpPr/>
            <p:nvPr userDrawn="1"/>
          </p:nvCxnSpPr>
          <p:spPr>
            <a:xfrm>
              <a:off x="146174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Connettore 1 260"/>
            <p:cNvCxnSpPr/>
            <p:nvPr userDrawn="1"/>
          </p:nvCxnSpPr>
          <p:spPr>
            <a:xfrm>
              <a:off x="147637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Connettore 1 261"/>
            <p:cNvCxnSpPr/>
            <p:nvPr userDrawn="1"/>
          </p:nvCxnSpPr>
          <p:spPr>
            <a:xfrm>
              <a:off x="149130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8" name="Connettore 1 262"/>
            <p:cNvCxnSpPr/>
            <p:nvPr userDrawn="1"/>
          </p:nvCxnSpPr>
          <p:spPr>
            <a:xfrm>
              <a:off x="150624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9" name="Connettore 1 263"/>
            <p:cNvCxnSpPr/>
            <p:nvPr userDrawn="1"/>
          </p:nvCxnSpPr>
          <p:spPr>
            <a:xfrm>
              <a:off x="152118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0" name="Connettore 1 264"/>
            <p:cNvCxnSpPr/>
            <p:nvPr userDrawn="1"/>
          </p:nvCxnSpPr>
          <p:spPr>
            <a:xfrm>
              <a:off x="153611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Connettore 1 265"/>
            <p:cNvCxnSpPr/>
            <p:nvPr userDrawn="1"/>
          </p:nvCxnSpPr>
          <p:spPr>
            <a:xfrm>
              <a:off x="155105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2" name="Connettore 1 266"/>
            <p:cNvCxnSpPr/>
            <p:nvPr userDrawn="1"/>
          </p:nvCxnSpPr>
          <p:spPr>
            <a:xfrm>
              <a:off x="156599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Connettore 1 267"/>
            <p:cNvCxnSpPr/>
            <p:nvPr userDrawn="1"/>
          </p:nvCxnSpPr>
          <p:spPr>
            <a:xfrm>
              <a:off x="158061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Connettore 1 268"/>
            <p:cNvCxnSpPr/>
            <p:nvPr userDrawn="1"/>
          </p:nvCxnSpPr>
          <p:spPr>
            <a:xfrm>
              <a:off x="159555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5" name="Connettore 1 269"/>
            <p:cNvCxnSpPr/>
            <p:nvPr userDrawn="1"/>
          </p:nvCxnSpPr>
          <p:spPr>
            <a:xfrm>
              <a:off x="1610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6" name="Connettore 1 270"/>
            <p:cNvCxnSpPr/>
            <p:nvPr userDrawn="1"/>
          </p:nvCxnSpPr>
          <p:spPr>
            <a:xfrm>
              <a:off x="162542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Connettore 1 271"/>
            <p:cNvCxnSpPr/>
            <p:nvPr userDrawn="1"/>
          </p:nvCxnSpPr>
          <p:spPr>
            <a:xfrm>
              <a:off x="164036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Connettore 1 272"/>
            <p:cNvCxnSpPr/>
            <p:nvPr userDrawn="1"/>
          </p:nvCxnSpPr>
          <p:spPr>
            <a:xfrm>
              <a:off x="165529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9" name="Connettore 1 273"/>
            <p:cNvCxnSpPr/>
            <p:nvPr userDrawn="1"/>
          </p:nvCxnSpPr>
          <p:spPr>
            <a:xfrm>
              <a:off x="166992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Connettore 1 274"/>
            <p:cNvCxnSpPr/>
            <p:nvPr userDrawn="1"/>
          </p:nvCxnSpPr>
          <p:spPr>
            <a:xfrm>
              <a:off x="168485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Connettore 1 275"/>
            <p:cNvCxnSpPr/>
            <p:nvPr userDrawn="1"/>
          </p:nvCxnSpPr>
          <p:spPr>
            <a:xfrm>
              <a:off x="16997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Connettore 1 276"/>
            <p:cNvCxnSpPr/>
            <p:nvPr userDrawn="1"/>
          </p:nvCxnSpPr>
          <p:spPr>
            <a:xfrm>
              <a:off x="171473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Connettore 1 277"/>
            <p:cNvCxnSpPr/>
            <p:nvPr userDrawn="1"/>
          </p:nvCxnSpPr>
          <p:spPr>
            <a:xfrm>
              <a:off x="172966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Connettore 1 278"/>
            <p:cNvCxnSpPr/>
            <p:nvPr userDrawn="1"/>
          </p:nvCxnSpPr>
          <p:spPr>
            <a:xfrm>
              <a:off x="174460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Connettore 1 279"/>
            <p:cNvCxnSpPr/>
            <p:nvPr userDrawn="1"/>
          </p:nvCxnSpPr>
          <p:spPr>
            <a:xfrm>
              <a:off x="175923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Connettore 1 280"/>
            <p:cNvCxnSpPr/>
            <p:nvPr userDrawn="1"/>
          </p:nvCxnSpPr>
          <p:spPr>
            <a:xfrm>
              <a:off x="177416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Connettore 1 281"/>
            <p:cNvCxnSpPr/>
            <p:nvPr userDrawn="1"/>
          </p:nvCxnSpPr>
          <p:spPr>
            <a:xfrm>
              <a:off x="178910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Connettore 1 282"/>
            <p:cNvCxnSpPr/>
            <p:nvPr userDrawn="1"/>
          </p:nvCxnSpPr>
          <p:spPr>
            <a:xfrm>
              <a:off x="180403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Connettore 1 283"/>
            <p:cNvCxnSpPr/>
            <p:nvPr userDrawn="1"/>
          </p:nvCxnSpPr>
          <p:spPr>
            <a:xfrm>
              <a:off x="181897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Connettore 1 284"/>
            <p:cNvCxnSpPr/>
            <p:nvPr userDrawn="1"/>
          </p:nvCxnSpPr>
          <p:spPr>
            <a:xfrm>
              <a:off x="183391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 name="Connettore 1 285"/>
            <p:cNvCxnSpPr/>
            <p:nvPr userDrawn="1"/>
          </p:nvCxnSpPr>
          <p:spPr>
            <a:xfrm>
              <a:off x="184853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Connettore 1 286"/>
            <p:cNvCxnSpPr/>
            <p:nvPr userDrawn="1"/>
          </p:nvCxnSpPr>
          <p:spPr>
            <a:xfrm>
              <a:off x="186347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 name="Connettore 1 287"/>
            <p:cNvCxnSpPr/>
            <p:nvPr userDrawn="1"/>
          </p:nvCxnSpPr>
          <p:spPr>
            <a:xfrm>
              <a:off x="18784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 name="Connettore 1 28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2718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9"/>
        <p:cNvGrpSpPr/>
        <p:nvPr/>
      </p:nvGrpSpPr>
      <p:grpSpPr>
        <a:xfrm>
          <a:off x="0" y="0"/>
          <a:ext cx="0" cy="0"/>
          <a:chOff x="0" y="0"/>
          <a:chExt cx="0" cy="0"/>
        </a:xfrm>
      </p:grpSpPr>
      <p:pic>
        <p:nvPicPr>
          <p:cNvPr id="20" name="Google Shape;20;p27"/>
          <p:cNvPicPr preferRelativeResize="0"/>
          <p:nvPr/>
        </p:nvPicPr>
        <p:blipFill rotWithShape="1">
          <a:blip r:embed="rId2">
            <a:alphaModFix amt="15000"/>
          </a:blip>
          <a:srcRect/>
          <a:stretch/>
        </p:blipFill>
        <p:spPr>
          <a:xfrm>
            <a:off x="47373" y="531366"/>
            <a:ext cx="11962555" cy="803045"/>
          </a:xfrm>
          <a:prstGeom prst="rect">
            <a:avLst/>
          </a:prstGeom>
          <a:noFill/>
          <a:ln>
            <a:noFill/>
          </a:ln>
        </p:spPr>
      </p:pic>
      <p:pic>
        <p:nvPicPr>
          <p:cNvPr id="21" name="Google Shape;21;p27"/>
          <p:cNvPicPr preferRelativeResize="0"/>
          <p:nvPr/>
        </p:nvPicPr>
        <p:blipFill rotWithShape="1">
          <a:blip r:embed="rId3">
            <a:alphaModFix amt="15000"/>
          </a:blip>
          <a:srcRect/>
          <a:stretch/>
        </p:blipFill>
        <p:spPr>
          <a:xfrm>
            <a:off x="0" y="2112048"/>
            <a:ext cx="12097253" cy="4432413"/>
          </a:xfrm>
          <a:prstGeom prst="rect">
            <a:avLst/>
          </a:prstGeom>
          <a:noFill/>
          <a:ln>
            <a:noFill/>
          </a:ln>
        </p:spPr>
      </p:pic>
      <p:pic>
        <p:nvPicPr>
          <p:cNvPr id="22" name="Google Shape;22;p27"/>
          <p:cNvPicPr preferRelativeResize="0"/>
          <p:nvPr/>
        </p:nvPicPr>
        <p:blipFill rotWithShape="1">
          <a:blip r:embed="rId4">
            <a:alphaModFix/>
          </a:blip>
          <a:srcRect/>
          <a:stretch/>
        </p:blipFill>
        <p:spPr>
          <a:xfrm>
            <a:off x="287866" y="5638100"/>
            <a:ext cx="11567268" cy="984948"/>
          </a:xfrm>
          <a:prstGeom prst="rect">
            <a:avLst/>
          </a:prstGeom>
          <a:noFill/>
          <a:ln>
            <a:noFill/>
          </a:ln>
        </p:spPr>
      </p:pic>
      <p:pic>
        <p:nvPicPr>
          <p:cNvPr id="23" name="Google Shape;23;p27"/>
          <p:cNvPicPr preferRelativeResize="0"/>
          <p:nvPr/>
        </p:nvPicPr>
        <p:blipFill rotWithShape="1">
          <a:blip r:embed="rId5">
            <a:alphaModFix/>
          </a:blip>
          <a:srcRect/>
          <a:stretch/>
        </p:blipFill>
        <p:spPr>
          <a:xfrm>
            <a:off x="430415" y="313541"/>
            <a:ext cx="1837047" cy="948050"/>
          </a:xfrm>
          <a:prstGeom prst="rect">
            <a:avLst/>
          </a:prstGeom>
          <a:noFill/>
          <a:ln>
            <a:noFill/>
          </a:ln>
        </p:spPr>
      </p:pic>
      <p:cxnSp>
        <p:nvCxnSpPr>
          <p:cNvPr id="24" name="Google Shape;24;p27"/>
          <p:cNvCxnSpPr/>
          <p:nvPr/>
        </p:nvCxnSpPr>
        <p:spPr>
          <a:xfrm>
            <a:off x="413771" y="5559511"/>
            <a:ext cx="11441783" cy="0"/>
          </a:xfrm>
          <a:prstGeom prst="straightConnector1">
            <a:avLst/>
          </a:prstGeom>
          <a:noFill/>
          <a:ln w="25400" cap="flat" cmpd="sng">
            <a:solidFill>
              <a:srgbClr val="002060"/>
            </a:solidFill>
            <a:prstDash val="solid"/>
            <a:miter lim="800000"/>
            <a:headEnd type="none" w="sm" len="sm"/>
            <a:tailEnd type="none" w="sm" len="sm"/>
          </a:ln>
        </p:spPr>
      </p:cxnSp>
      <p:cxnSp>
        <p:nvCxnSpPr>
          <p:cNvPr id="25" name="Google Shape;25;p27"/>
          <p:cNvCxnSpPr/>
          <p:nvPr/>
        </p:nvCxnSpPr>
        <p:spPr>
          <a:xfrm>
            <a:off x="413771" y="234952"/>
            <a:ext cx="11441363" cy="0"/>
          </a:xfrm>
          <a:prstGeom prst="straightConnector1">
            <a:avLst/>
          </a:prstGeom>
          <a:noFill/>
          <a:ln w="25400" cap="flat" cmpd="sng">
            <a:solidFill>
              <a:srgbClr val="002060"/>
            </a:solidFill>
            <a:prstDash val="solid"/>
            <a:miter lim="800000"/>
            <a:headEnd type="none" w="sm" len="sm"/>
            <a:tailEnd type="none" w="sm" len="sm"/>
          </a:ln>
        </p:spPr>
      </p:cxnSp>
      <p:cxnSp>
        <p:nvCxnSpPr>
          <p:cNvPr id="26" name="Google Shape;26;p27"/>
          <p:cNvCxnSpPr/>
          <p:nvPr/>
        </p:nvCxnSpPr>
        <p:spPr>
          <a:xfrm>
            <a:off x="430415" y="1354348"/>
            <a:ext cx="11441783" cy="0"/>
          </a:xfrm>
          <a:prstGeom prst="straightConnector1">
            <a:avLst/>
          </a:prstGeom>
          <a:noFill/>
          <a:ln w="25400" cap="flat" cmpd="sng">
            <a:solidFill>
              <a:srgbClr val="002060"/>
            </a:solidFill>
            <a:prstDash val="solid"/>
            <a:miter lim="800000"/>
            <a:headEnd type="none" w="sm" len="sm"/>
            <a:tailEnd type="none" w="sm" len="sm"/>
          </a:ln>
        </p:spPr>
      </p:cxnSp>
    </p:spTree>
    <p:extLst>
      <p:ext uri="{BB962C8B-B14F-4D97-AF65-F5344CB8AC3E}">
        <p14:creationId xmlns:p14="http://schemas.microsoft.com/office/powerpoint/2010/main" val="1077243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F28C-2521-4C0B-AE95-505D7E6D6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02B4C-A66A-464F-AC97-A37B1CE119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1E731-242D-4E63-AF94-AA2399FDB4B5}"/>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5" name="Footer Placeholder 4">
            <a:extLst>
              <a:ext uri="{FF2B5EF4-FFF2-40B4-BE49-F238E27FC236}">
                <a16:creationId xmlns:a16="http://schemas.microsoft.com/office/drawing/2014/main" id="{EBA1637D-0F30-44FC-9F99-A41C4C1EF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2B2AD-6B1F-4130-9894-E305D6174B02}"/>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266426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4F00-ACB4-4DFC-9DCF-1EA28FD51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7701C-9DB8-4BE2-AE6F-858E9047E6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6B5713-B56E-47A2-98FE-A36424D338A8}"/>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5" name="Footer Placeholder 4">
            <a:extLst>
              <a:ext uri="{FF2B5EF4-FFF2-40B4-BE49-F238E27FC236}">
                <a16:creationId xmlns:a16="http://schemas.microsoft.com/office/drawing/2014/main" id="{1B2C72F6-AB4F-4EF1-8EDC-17F390989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F709E-2AFF-4717-97AF-8CDA5F63AB4C}"/>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54748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A383-7A14-4E03-B8D4-EEEFE3332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BD5E1-9882-4E33-BE9C-B1B211CBE6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B09139-D919-41DC-83BB-6DA78D4790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3E03A8-39CA-42FB-884E-754F3B74437F}"/>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6" name="Footer Placeholder 5">
            <a:extLst>
              <a:ext uri="{FF2B5EF4-FFF2-40B4-BE49-F238E27FC236}">
                <a16:creationId xmlns:a16="http://schemas.microsoft.com/office/drawing/2014/main" id="{DD111925-B058-4A89-9032-CA1B277F5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3FF83-F516-4295-B3F7-F585B8567887}"/>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69816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A89E-D4F1-44E9-98B2-824D922E66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5D9AA-F32D-4C69-9812-08CE1A9B5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79B265-1DB3-40B7-846F-359D7D95C8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39269-81B8-4470-B97C-E5321345B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F8CF5B-0912-4194-AC1F-1EA8B09A5D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796A2-8FBE-4386-8673-22413D1601E5}"/>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8" name="Footer Placeholder 7">
            <a:extLst>
              <a:ext uri="{FF2B5EF4-FFF2-40B4-BE49-F238E27FC236}">
                <a16:creationId xmlns:a16="http://schemas.microsoft.com/office/drawing/2014/main" id="{69F9F8AD-5794-485C-9F2D-30BA34FA4B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3F167-3EE9-42DF-9172-360CD469CBE2}"/>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312565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E204-AA78-4CE1-9A16-9931C6B6E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C12DA-7D38-40C1-9A68-5F2101D829D3}"/>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4" name="Footer Placeholder 3">
            <a:extLst>
              <a:ext uri="{FF2B5EF4-FFF2-40B4-BE49-F238E27FC236}">
                <a16:creationId xmlns:a16="http://schemas.microsoft.com/office/drawing/2014/main" id="{18C2E1D4-A63F-4E02-BD94-2DF135CEA6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E3C43-CBA8-47F6-85C0-F9B560D7AE9E}"/>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24552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D0ACF0-25C0-42AF-9BE5-2D1E1D296003}"/>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3" name="Footer Placeholder 2">
            <a:extLst>
              <a:ext uri="{FF2B5EF4-FFF2-40B4-BE49-F238E27FC236}">
                <a16:creationId xmlns:a16="http://schemas.microsoft.com/office/drawing/2014/main" id="{DF38DB36-E9C1-43B5-A0CB-FEC3597FA3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D02DA3-401B-4CE3-AA38-36728B80C596}"/>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2176838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723C-F37E-4754-951D-8038DAE4E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55235E-EE70-4043-81B4-CE8FD60139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4C48D-4F6D-4130-B29C-90574A617E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4E8DF6-9599-4B0B-ACB9-849E06AABADE}"/>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6" name="Footer Placeholder 5">
            <a:extLst>
              <a:ext uri="{FF2B5EF4-FFF2-40B4-BE49-F238E27FC236}">
                <a16:creationId xmlns:a16="http://schemas.microsoft.com/office/drawing/2014/main" id="{E67001B9-BA7C-49D7-A772-0B2BDBC7E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39888-DD0B-4701-B63F-A44224F3C995}"/>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3658315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936-38C6-4AF8-BD64-C635AAE6CC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1C16B-9704-4982-B6FE-59E7A6C38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176DB1-E2CC-4678-8580-601E1BDF2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7EB5E7-3B69-4BEA-8FBF-C03ADBE31381}"/>
              </a:ext>
            </a:extLst>
          </p:cNvPr>
          <p:cNvSpPr>
            <a:spLocks noGrp="1"/>
          </p:cNvSpPr>
          <p:nvPr>
            <p:ph type="dt" sz="half" idx="10"/>
          </p:nvPr>
        </p:nvSpPr>
        <p:spPr/>
        <p:txBody>
          <a:bodyPr/>
          <a:lstStyle/>
          <a:p>
            <a:fld id="{131A7260-114C-4F51-B00A-85C32D4B75C0}" type="datetimeFigureOut">
              <a:rPr lang="en-US" smtClean="0"/>
              <a:t>7/5/2023</a:t>
            </a:fld>
            <a:endParaRPr lang="en-US"/>
          </a:p>
        </p:txBody>
      </p:sp>
      <p:sp>
        <p:nvSpPr>
          <p:cNvPr id="6" name="Footer Placeholder 5">
            <a:extLst>
              <a:ext uri="{FF2B5EF4-FFF2-40B4-BE49-F238E27FC236}">
                <a16:creationId xmlns:a16="http://schemas.microsoft.com/office/drawing/2014/main" id="{13A02520-79E5-4287-9107-4F9ED2331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17224-16EB-4A7A-9D8F-8F5055022FA8}"/>
              </a:ext>
            </a:extLst>
          </p:cNvPr>
          <p:cNvSpPr>
            <a:spLocks noGrp="1"/>
          </p:cNvSpPr>
          <p:nvPr>
            <p:ph type="sldNum" sz="quarter" idx="12"/>
          </p:nvPr>
        </p:nvSpPr>
        <p:spPr/>
        <p:txBody>
          <a:bodyPr/>
          <a:lstStyle/>
          <a:p>
            <a:fld id="{C5D73F4A-63A8-4CE4-AA4E-CF9B7AA04393}" type="slidenum">
              <a:rPr lang="en-US" smtClean="0"/>
              <a:t>‹N›</a:t>
            </a:fld>
            <a:endParaRPr lang="en-US"/>
          </a:p>
        </p:txBody>
      </p:sp>
    </p:spTree>
    <p:extLst>
      <p:ext uri="{BB962C8B-B14F-4D97-AF65-F5344CB8AC3E}">
        <p14:creationId xmlns:p14="http://schemas.microsoft.com/office/powerpoint/2010/main" val="116785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3E031-6B34-4AFF-8583-EA269DDA7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712D7-E9F1-479E-A481-365863B26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736F2-4ACB-41EC-A35A-13EF15E40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A7260-114C-4F51-B00A-85C32D4B75C0}" type="datetimeFigureOut">
              <a:rPr lang="en-US" smtClean="0"/>
              <a:t>7/5/2023</a:t>
            </a:fld>
            <a:endParaRPr lang="en-US"/>
          </a:p>
        </p:txBody>
      </p:sp>
      <p:sp>
        <p:nvSpPr>
          <p:cNvPr id="5" name="Footer Placeholder 4">
            <a:extLst>
              <a:ext uri="{FF2B5EF4-FFF2-40B4-BE49-F238E27FC236}">
                <a16:creationId xmlns:a16="http://schemas.microsoft.com/office/drawing/2014/main" id="{1F1BCD3A-B7C0-4E70-B4EC-E8DDD1180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3B06-C6B5-47E8-B784-CA8C4B9F62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73F4A-63A8-4CE4-AA4E-CF9B7AA04393}" type="slidenum">
              <a:rPr lang="en-US" smtClean="0"/>
              <a:t>‹N›</a:t>
            </a:fld>
            <a:endParaRPr lang="en-US"/>
          </a:p>
        </p:txBody>
      </p:sp>
    </p:spTree>
    <p:extLst>
      <p:ext uri="{BB962C8B-B14F-4D97-AF65-F5344CB8AC3E}">
        <p14:creationId xmlns:p14="http://schemas.microsoft.com/office/powerpoint/2010/main" val="144259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3.emf"/><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wmf"/></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wmf"/><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5.emf"/><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12.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9.jp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britishmuseum.org/collection/object/G_1923-0401-772" TargetMode="External"/><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615" y="433137"/>
            <a:ext cx="3287712"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53057" b="3707"/>
          <a:stretch/>
        </p:blipFill>
        <p:spPr>
          <a:xfrm>
            <a:off x="0" y="1795112"/>
            <a:ext cx="12192000" cy="5062888"/>
          </a:xfrm>
          <a:prstGeom prst="rect">
            <a:avLst/>
          </a:prstGeom>
        </p:spPr>
      </p:pic>
      <p:sp>
        <p:nvSpPr>
          <p:cNvPr id="5123" name="Titolo 4"/>
          <p:cNvSpPr>
            <a:spLocks noGrp="1"/>
          </p:cNvSpPr>
          <p:nvPr>
            <p:ph type="ctrTitle" idx="4294967295"/>
          </p:nvPr>
        </p:nvSpPr>
        <p:spPr>
          <a:xfrm>
            <a:off x="2451437" y="4052531"/>
            <a:ext cx="9740563" cy="889000"/>
          </a:xfrm>
        </p:spPr>
        <p:txBody>
          <a:bodyPr rtlCol="0">
            <a:normAutofit fontScale="90000"/>
          </a:bodyPr>
          <a:lstStyle/>
          <a:p>
            <a:pPr algn="r">
              <a:defRPr/>
            </a:pPr>
            <a:r>
              <a:rPr lang="it-IT" sz="5100" b="1" kern="0" dirty="0">
                <a:solidFill>
                  <a:srgbClr val="FFFFFF">
                    <a:lumMod val="95000"/>
                  </a:srgbClr>
                </a:solidFill>
                <a:latin typeface="Comic Sans MS"/>
              </a:rPr>
              <a:t>CHIRONE… </a:t>
            </a:r>
            <a:br>
              <a:rPr lang="it-IT" sz="5100" b="1" kern="0" dirty="0">
                <a:solidFill>
                  <a:srgbClr val="FFFFFF">
                    <a:lumMod val="95000"/>
                  </a:srgbClr>
                </a:solidFill>
                <a:latin typeface="Comic Sans MS"/>
              </a:rPr>
            </a:br>
            <a:r>
              <a:rPr lang="it-IT" sz="4000" b="1" kern="0" dirty="0">
                <a:solidFill>
                  <a:srgbClr val="FFFFFF">
                    <a:lumMod val="95000"/>
                  </a:srgbClr>
                </a:solidFill>
                <a:latin typeface="Comic Sans MS"/>
              </a:rPr>
              <a:t>2021-2023 &amp; 2024-2025…</a:t>
            </a:r>
            <a:br>
              <a:rPr lang="it-IT" sz="4000" b="1" kern="0" dirty="0">
                <a:solidFill>
                  <a:srgbClr val="FFFFFF">
                    <a:lumMod val="95000"/>
                  </a:srgbClr>
                </a:solidFill>
                <a:latin typeface="Comic Sans MS"/>
              </a:rPr>
            </a:br>
            <a:r>
              <a:rPr lang="it-IT" sz="4000" b="1" kern="0" dirty="0">
                <a:solidFill>
                  <a:srgbClr val="FFFFFF">
                    <a:lumMod val="95000"/>
                  </a:srgbClr>
                </a:solidFill>
                <a:latin typeface="Comic Sans MS"/>
              </a:rPr>
              <a:t>…</a:t>
            </a:r>
            <a:r>
              <a:rPr lang="it-IT" sz="4000" b="1" kern="0" dirty="0" err="1">
                <a:solidFill>
                  <a:srgbClr val="FFFFFF">
                    <a:lumMod val="95000"/>
                  </a:srgbClr>
                </a:solidFill>
                <a:latin typeface="Comic Sans MS"/>
              </a:rPr>
              <a:t>as</a:t>
            </a:r>
            <a:r>
              <a:rPr lang="it-IT" sz="4000" b="1" kern="0" dirty="0">
                <a:solidFill>
                  <a:srgbClr val="FFFFFF">
                    <a:lumMod val="95000"/>
                  </a:srgbClr>
                </a:solidFill>
                <a:latin typeface="Comic Sans MS"/>
              </a:rPr>
              <a:t> </a:t>
            </a:r>
            <a:r>
              <a:rPr lang="it-IT" sz="4000" b="1" kern="0" dirty="0" err="1">
                <a:solidFill>
                  <a:srgbClr val="FFFFFF">
                    <a:lumMod val="95000"/>
                  </a:srgbClr>
                </a:solidFill>
                <a:latin typeface="Comic Sans MS"/>
              </a:rPr>
              <a:t>seen</a:t>
            </a:r>
            <a:r>
              <a:rPr lang="it-IT" sz="4000" b="1" kern="0" dirty="0">
                <a:solidFill>
                  <a:srgbClr val="FFFFFF">
                    <a:lumMod val="95000"/>
                  </a:srgbClr>
                </a:solidFill>
                <a:latin typeface="Comic Sans MS"/>
              </a:rPr>
              <a:t> from MILANO</a:t>
            </a:r>
            <a:br>
              <a:rPr lang="it-IT" sz="4000" b="1" kern="0" dirty="0">
                <a:solidFill>
                  <a:srgbClr val="FFFFFF">
                    <a:lumMod val="95000"/>
                  </a:srgbClr>
                </a:solidFill>
                <a:latin typeface="Comic Sans MS"/>
              </a:rPr>
            </a:br>
            <a:br>
              <a:rPr lang="it-IT" sz="4000" b="1" kern="0" dirty="0">
                <a:solidFill>
                  <a:srgbClr val="FFFFFF">
                    <a:lumMod val="95000"/>
                  </a:srgbClr>
                </a:solidFill>
                <a:latin typeface="Comic Sans MS"/>
              </a:rPr>
            </a:br>
            <a:r>
              <a:rPr lang="it-IT" altLang="it-IT" sz="2800" b="1" dirty="0">
                <a:solidFill>
                  <a:schemeClr val="bg1"/>
                </a:solidFill>
                <a:latin typeface="Comic Sans MS" panose="030F0702030302020204" pitchFamily="66" charset="0"/>
                <a:cs typeface="Arial" charset="0"/>
              </a:rPr>
              <a:t>Chiara Guazzoni</a:t>
            </a:r>
            <a:endParaRPr lang="it-IT" altLang="it-IT" sz="2800" dirty="0">
              <a:solidFill>
                <a:schemeClr val="bg1"/>
              </a:solidFill>
              <a:cs typeface="Arial" charset="0"/>
            </a:endParaRPr>
          </a:p>
        </p:txBody>
      </p:sp>
      <p:sp>
        <p:nvSpPr>
          <p:cNvPr id="11" name="Sottotitolo 10"/>
          <p:cNvSpPr txBox="1">
            <a:spLocks/>
          </p:cNvSpPr>
          <p:nvPr/>
        </p:nvSpPr>
        <p:spPr>
          <a:xfrm>
            <a:off x="1659202" y="6460678"/>
            <a:ext cx="8840092" cy="397322"/>
          </a:xfrm>
          <a:prstGeom prst="rect">
            <a:avLst/>
          </a:prstGeom>
        </p:spPr>
        <p:txBody>
          <a:bodyPr>
            <a:normAutofit/>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it-IT" sz="1600" dirty="0">
                <a:solidFill>
                  <a:prstClr val="white"/>
                </a:solidFill>
                <a:latin typeface="Comic Sans MS" panose="030F0702030302020204" pitchFamily="66" charset="0"/>
              </a:rPr>
              <a:t>Milano, 5 Luglio 2023 – Consiglio di Sezione, INFN Sezione di Milano</a:t>
            </a:r>
          </a:p>
          <a:p>
            <a:pPr>
              <a:defRPr/>
            </a:pPr>
            <a:endParaRPr lang="it-IT" dirty="0">
              <a:solidFill>
                <a:prstClr val="black"/>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7449" y="583173"/>
            <a:ext cx="1631721" cy="1153268"/>
          </a:xfrm>
          <a:prstGeom prst="rect">
            <a:avLst/>
          </a:prstGeom>
        </p:spPr>
      </p:pic>
      <p:pic>
        <p:nvPicPr>
          <p:cNvPr id="9" name="Immagine 5">
            <a:extLst>
              <a:ext uri="{FF2B5EF4-FFF2-40B4-BE49-F238E27FC236}">
                <a16:creationId xmlns:a16="http://schemas.microsoft.com/office/drawing/2014/main" id="{046138BD-2710-4B6C-AABD-D72DA912F5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91" t="3658" r="4089" b="6727"/>
          <a:stretch/>
        </p:blipFill>
        <p:spPr>
          <a:xfrm>
            <a:off x="654359" y="2750965"/>
            <a:ext cx="2233220" cy="1989597"/>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165085-E9C8-4520-A364-3A7900B6B813}"/>
              </a:ext>
            </a:extLst>
          </p:cNvPr>
          <p:cNvSpPr>
            <a:spLocks noGrp="1"/>
          </p:cNvSpPr>
          <p:nvPr>
            <p:ph type="title"/>
          </p:nvPr>
        </p:nvSpPr>
        <p:spPr/>
        <p:txBody>
          <a:bodyPr>
            <a:normAutofit/>
          </a:bodyPr>
          <a:lstStyle/>
          <a:p>
            <a:r>
              <a:rPr lang="en-US" dirty="0" err="1"/>
              <a:t>Esperimento</a:t>
            </a:r>
            <a:r>
              <a:rPr lang="en-US" dirty="0"/>
              <a:t> Hoyle-</a:t>
            </a:r>
            <a:r>
              <a:rPr lang="el-GR" dirty="0"/>
              <a:t>γ</a:t>
            </a:r>
            <a:endParaRPr lang="en-US" dirty="0"/>
          </a:p>
        </p:txBody>
      </p:sp>
      <p:sp>
        <p:nvSpPr>
          <p:cNvPr id="4" name="Rectangle 3">
            <a:extLst>
              <a:ext uri="{FF2B5EF4-FFF2-40B4-BE49-F238E27FC236}">
                <a16:creationId xmlns:a16="http://schemas.microsoft.com/office/drawing/2014/main" id="{E42C9096-B293-4796-991B-AA9BD3D6B584}"/>
              </a:ext>
            </a:extLst>
          </p:cNvPr>
          <p:cNvSpPr/>
          <p:nvPr/>
        </p:nvSpPr>
        <p:spPr>
          <a:xfrm>
            <a:off x="728310" y="853523"/>
            <a:ext cx="10398493" cy="369332"/>
          </a:xfrm>
          <a:prstGeom prst="rect">
            <a:avLst/>
          </a:prstGeom>
        </p:spPr>
        <p:txBody>
          <a:bodyPr wrap="square">
            <a:spAutoFit/>
          </a:bodyPr>
          <a:lstStyle/>
          <a:p>
            <a:pPr algn="ctr"/>
            <a:r>
              <a:rPr lang="it-IT" b="1" spc="-1" dirty="0">
                <a:solidFill>
                  <a:schemeClr val="tx2">
                    <a:lumMod val="75000"/>
                  </a:schemeClr>
                </a:solidFill>
                <a:latin typeface="Comic Sans MS" panose="030F0702030302020204" pitchFamily="66" charset="0"/>
              </a:rPr>
              <a:t>Misura del branching ratio dello stato di </a:t>
            </a:r>
            <a:r>
              <a:rPr lang="it-IT" b="1" spc="-1" dirty="0" err="1">
                <a:solidFill>
                  <a:schemeClr val="tx2">
                    <a:lumMod val="75000"/>
                  </a:schemeClr>
                </a:solidFill>
                <a:latin typeface="Comic Sans MS" panose="030F0702030302020204" pitchFamily="66" charset="0"/>
              </a:rPr>
              <a:t>Hoyle</a:t>
            </a:r>
            <a:r>
              <a:rPr lang="it-IT" b="1" spc="-1" dirty="0">
                <a:solidFill>
                  <a:schemeClr val="tx2">
                    <a:lumMod val="75000"/>
                  </a:schemeClr>
                </a:solidFill>
                <a:latin typeface="Comic Sans MS" panose="030F0702030302020204" pitchFamily="66" charset="0"/>
              </a:rPr>
              <a:t> del </a:t>
            </a:r>
            <a:r>
              <a:rPr lang="it-IT" b="1" spc="-1" baseline="30000" dirty="0">
                <a:solidFill>
                  <a:schemeClr val="tx2">
                    <a:lumMod val="75000"/>
                  </a:schemeClr>
                </a:solidFill>
                <a:latin typeface="Comic Sans MS" panose="030F0702030302020204" pitchFamily="66" charset="0"/>
              </a:rPr>
              <a:t>12</a:t>
            </a:r>
            <a:r>
              <a:rPr lang="it-IT" b="1" spc="-1" dirty="0">
                <a:solidFill>
                  <a:schemeClr val="tx2">
                    <a:lumMod val="75000"/>
                  </a:schemeClr>
                </a:solidFill>
                <a:latin typeface="Comic Sans MS" panose="030F0702030302020204" pitchFamily="66" charset="0"/>
              </a:rPr>
              <a:t>C e studio del livello 9.64 </a:t>
            </a:r>
            <a:r>
              <a:rPr lang="it-IT" b="1" spc="-1" dirty="0" err="1">
                <a:solidFill>
                  <a:schemeClr val="tx2">
                    <a:lumMod val="75000"/>
                  </a:schemeClr>
                </a:solidFill>
                <a:latin typeface="Comic Sans MS" panose="030F0702030302020204" pitchFamily="66" charset="0"/>
              </a:rPr>
              <a:t>MeV</a:t>
            </a:r>
            <a:endParaRPr lang="it-IT" b="1" spc="-1" dirty="0">
              <a:solidFill>
                <a:schemeClr val="tx2">
                  <a:lumMod val="75000"/>
                </a:schemeClr>
              </a:solidFill>
              <a:latin typeface="Comic Sans MS" panose="030F0702030302020204" pitchFamily="66" charset="0"/>
            </a:endParaRPr>
          </a:p>
        </p:txBody>
      </p:sp>
      <p:pic>
        <p:nvPicPr>
          <p:cNvPr id="5" name="Immagine 2">
            <a:extLst>
              <a:ext uri="{FF2B5EF4-FFF2-40B4-BE49-F238E27FC236}">
                <a16:creationId xmlns:a16="http://schemas.microsoft.com/office/drawing/2014/main" id="{9E3B88E8-B177-4D09-9CDF-72CF4FF47D67}"/>
              </a:ext>
            </a:extLst>
          </p:cNvPr>
          <p:cNvPicPr/>
          <p:nvPr/>
        </p:nvPicPr>
        <p:blipFill>
          <a:blip r:embed="rId2">
            <a:extLst>
              <a:ext uri="{28A0092B-C50C-407E-A947-70E740481C1C}">
                <a14:useLocalDpi xmlns:a14="http://schemas.microsoft.com/office/drawing/2010/main" val="0"/>
              </a:ext>
            </a:extLst>
          </a:blip>
          <a:stretch/>
        </p:blipFill>
        <p:spPr>
          <a:xfrm>
            <a:off x="533467" y="1294097"/>
            <a:ext cx="5184576" cy="3622552"/>
          </a:xfrm>
          <a:prstGeom prst="rect">
            <a:avLst/>
          </a:prstGeom>
          <a:ln>
            <a:solidFill>
              <a:srgbClr val="0000CC"/>
            </a:solidFill>
          </a:ln>
        </p:spPr>
      </p:pic>
      <p:sp>
        <p:nvSpPr>
          <p:cNvPr id="6" name="Rettangolo 7">
            <a:extLst>
              <a:ext uri="{FF2B5EF4-FFF2-40B4-BE49-F238E27FC236}">
                <a16:creationId xmlns:a16="http://schemas.microsoft.com/office/drawing/2014/main" id="{41CCE6DE-E9D2-4AD1-9541-6009E6A78B68}"/>
              </a:ext>
            </a:extLst>
          </p:cNvPr>
          <p:cNvSpPr/>
          <p:nvPr/>
        </p:nvSpPr>
        <p:spPr>
          <a:xfrm>
            <a:off x="101554" y="5311287"/>
            <a:ext cx="7974632" cy="1077218"/>
          </a:xfrm>
          <a:prstGeom prst="rect">
            <a:avLst/>
          </a:prstGeom>
        </p:spPr>
        <p:txBody>
          <a:bodyPr wrap="square">
            <a:spAutoFit/>
          </a:bodyPr>
          <a:lstStyle/>
          <a:p>
            <a:pPr algn="ctr"/>
            <a:endParaRPr lang="it-IT" sz="2400" b="1" spc="-1" dirty="0">
              <a:solidFill>
                <a:schemeClr val="tx2">
                  <a:lumMod val="75000"/>
                </a:schemeClr>
              </a:solidFill>
              <a:latin typeface="Comic Sans MS" panose="030F0702030302020204" pitchFamily="66" charset="0"/>
            </a:endParaRPr>
          </a:p>
          <a:p>
            <a:r>
              <a:rPr lang="it-IT" sz="2800" b="1" spc="-1" dirty="0">
                <a:solidFill>
                  <a:schemeClr val="tx2">
                    <a:lumMod val="75000"/>
                  </a:schemeClr>
                </a:solidFill>
                <a:latin typeface="Comic Sans MS" panose="030F0702030302020204" pitchFamily="66" charset="0"/>
              </a:rPr>
              <a:t>LNS – CHIMERA &amp; FARCOS</a:t>
            </a:r>
          </a:p>
          <a:p>
            <a:pPr lvl="0" algn="ctr"/>
            <a:r>
              <a:rPr lang="it-IT" b="1" spc="-1" baseline="30000" dirty="0">
                <a:solidFill>
                  <a:schemeClr val="tx2">
                    <a:lumMod val="75000"/>
                  </a:schemeClr>
                </a:solidFill>
                <a:latin typeface="Comic Sans MS" panose="030F0702030302020204" pitchFamily="66" charset="0"/>
              </a:rPr>
              <a:t> </a:t>
            </a:r>
          </a:p>
        </p:txBody>
      </p:sp>
      <p:grpSp>
        <p:nvGrpSpPr>
          <p:cNvPr id="7" name="Gruppo 11">
            <a:extLst>
              <a:ext uri="{FF2B5EF4-FFF2-40B4-BE49-F238E27FC236}">
                <a16:creationId xmlns:a16="http://schemas.microsoft.com/office/drawing/2014/main" id="{A7D4DD19-D638-49AF-8E07-D95E326C745B}"/>
              </a:ext>
            </a:extLst>
          </p:cNvPr>
          <p:cNvGrpSpPr/>
          <p:nvPr/>
        </p:nvGrpSpPr>
        <p:grpSpPr>
          <a:xfrm>
            <a:off x="6804350" y="1303512"/>
            <a:ext cx="3671438" cy="4391681"/>
            <a:chOff x="6071535" y="814086"/>
            <a:chExt cx="2908561" cy="4044224"/>
          </a:xfrm>
          <a:effectLst>
            <a:outerShdw blurRad="50800" dist="76200" dir="2700000" algn="tl" rotWithShape="0">
              <a:schemeClr val="tx1">
                <a:alpha val="40000"/>
              </a:schemeClr>
            </a:outerShdw>
          </a:effectLst>
        </p:grpSpPr>
        <p:pic>
          <p:nvPicPr>
            <p:cNvPr id="8" name="Picture 2">
              <a:extLst>
                <a:ext uri="{FF2B5EF4-FFF2-40B4-BE49-F238E27FC236}">
                  <a16:creationId xmlns:a16="http://schemas.microsoft.com/office/drawing/2014/main" id="{A48E037B-6B6A-4E2B-A9BC-2B01055449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535" y="814086"/>
              <a:ext cx="2908561" cy="16302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77A42A54-BD0D-4C3D-BF50-61093A883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1535" y="2444322"/>
              <a:ext cx="2908561" cy="2413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grpSp>
      <p:sp>
        <p:nvSpPr>
          <p:cNvPr id="10" name="Rettangolo 4">
            <a:extLst>
              <a:ext uri="{FF2B5EF4-FFF2-40B4-BE49-F238E27FC236}">
                <a16:creationId xmlns:a16="http://schemas.microsoft.com/office/drawing/2014/main" id="{7B8A0254-0377-4214-8BEC-0D5DBA213E4C}"/>
              </a:ext>
            </a:extLst>
          </p:cNvPr>
          <p:cNvSpPr/>
          <p:nvPr/>
        </p:nvSpPr>
        <p:spPr>
          <a:xfrm>
            <a:off x="9303770" y="5786433"/>
            <a:ext cx="2888230" cy="400110"/>
          </a:xfrm>
          <a:prstGeom prst="rect">
            <a:avLst/>
          </a:prstGeom>
          <a:solidFill>
            <a:schemeClr val="bg1"/>
          </a:solidFill>
          <a:ln>
            <a:noFill/>
          </a:ln>
        </p:spPr>
        <p:txBody>
          <a:bodyPr wrap="square">
            <a:spAutoFit/>
          </a:bodyPr>
          <a:lstStyle/>
          <a:p>
            <a:pPr lvl="0" algn="ctr"/>
            <a:r>
              <a:rPr lang="it-IT" sz="2000" b="1" spc="-1">
                <a:solidFill>
                  <a:schemeClr val="tx2">
                    <a:lumMod val="75000"/>
                  </a:schemeClr>
                </a:solidFill>
                <a:latin typeface="Comic Sans MS" panose="030F0702030302020204" pitchFamily="66" charset="0"/>
              </a:rPr>
              <a:t>Luglio 2019</a:t>
            </a:r>
            <a:r>
              <a:rPr lang="it-IT" sz="2000" spc="-1">
                <a:solidFill>
                  <a:schemeClr val="tx2">
                    <a:lumMod val="75000"/>
                  </a:schemeClr>
                </a:solidFill>
                <a:latin typeface="Comic Sans MS" panose="030F0702030302020204" pitchFamily="66" charset="0"/>
              </a:rPr>
              <a:t> </a:t>
            </a:r>
          </a:p>
        </p:txBody>
      </p:sp>
      <p:sp>
        <p:nvSpPr>
          <p:cNvPr id="11" name="Rettangolo 5">
            <a:extLst>
              <a:ext uri="{FF2B5EF4-FFF2-40B4-BE49-F238E27FC236}">
                <a16:creationId xmlns:a16="http://schemas.microsoft.com/office/drawing/2014/main" id="{9E8DFD31-85E5-4210-A649-9B28AA05DA11}"/>
              </a:ext>
            </a:extLst>
          </p:cNvPr>
          <p:cNvSpPr/>
          <p:nvPr/>
        </p:nvSpPr>
        <p:spPr>
          <a:xfrm>
            <a:off x="0" y="4924780"/>
            <a:ext cx="5671457" cy="677108"/>
          </a:xfrm>
          <a:prstGeom prst="rect">
            <a:avLst/>
          </a:prstGeom>
        </p:spPr>
        <p:txBody>
          <a:bodyPr wrap="square">
            <a:spAutoFit/>
          </a:bodyPr>
          <a:lstStyle/>
          <a:p>
            <a:r>
              <a:rPr lang="it-IT" sz="2000" dirty="0" err="1">
                <a:solidFill>
                  <a:srgbClr val="000000"/>
                </a:solidFill>
                <a:latin typeface="Garamond" panose="02020404030301010803" pitchFamily="18" charset="0"/>
              </a:rPr>
              <a:t>A.Raduta</a:t>
            </a:r>
            <a:r>
              <a:rPr lang="it-IT" sz="2000" dirty="0">
                <a:solidFill>
                  <a:srgbClr val="000000"/>
                </a:solidFill>
                <a:latin typeface="Garamond" panose="02020404030301010803" pitchFamily="18" charset="0"/>
              </a:rPr>
              <a:t> et al., PLB 705, 65 (2011)</a:t>
            </a:r>
          </a:p>
          <a:p>
            <a:r>
              <a:rPr lang="en-US" dirty="0">
                <a:solidFill>
                  <a:srgbClr val="000000"/>
                </a:solidFill>
                <a:latin typeface="Garamond" panose="02020404030301010803" pitchFamily="18" charset="0"/>
              </a:rPr>
              <a:t>G. </a:t>
            </a:r>
            <a:r>
              <a:rPr lang="en-US" dirty="0" err="1">
                <a:solidFill>
                  <a:srgbClr val="000000"/>
                </a:solidFill>
                <a:latin typeface="Garamond" panose="02020404030301010803" pitchFamily="18" charset="0"/>
              </a:rPr>
              <a:t>Cardella</a:t>
            </a:r>
            <a:r>
              <a:rPr lang="en-US" dirty="0">
                <a:solidFill>
                  <a:srgbClr val="000000"/>
                </a:solidFill>
                <a:latin typeface="Garamond" panose="02020404030301010803" pitchFamily="18" charset="0"/>
              </a:rPr>
              <a:t> </a:t>
            </a:r>
            <a:r>
              <a:rPr lang="en-US" i="1" dirty="0">
                <a:solidFill>
                  <a:srgbClr val="000000"/>
                </a:solidFill>
                <a:latin typeface="Garamond" panose="02020404030301010803" pitchFamily="18" charset="0"/>
              </a:rPr>
              <a:t>et al</a:t>
            </a:r>
            <a:r>
              <a:rPr lang="en-US" dirty="0">
                <a:solidFill>
                  <a:srgbClr val="000000"/>
                </a:solidFill>
                <a:latin typeface="Garamond" panose="02020404030301010803" pitchFamily="18" charset="0"/>
              </a:rPr>
              <a:t>., </a:t>
            </a:r>
            <a:r>
              <a:rPr lang="en-US" dirty="0" err="1">
                <a:solidFill>
                  <a:srgbClr val="000000"/>
                </a:solidFill>
                <a:latin typeface="Garamond" panose="02020404030301010803" pitchFamily="18" charset="0"/>
              </a:rPr>
              <a:t>Nucl</a:t>
            </a:r>
            <a:r>
              <a:rPr lang="en-US" dirty="0">
                <a:solidFill>
                  <a:srgbClr val="000000"/>
                </a:solidFill>
                <a:latin typeface="Garamond" panose="02020404030301010803" pitchFamily="18" charset="0"/>
              </a:rPr>
              <a:t>. Instr. and Meth. A </a:t>
            </a:r>
            <a:r>
              <a:rPr lang="en-US" b="1" dirty="0">
                <a:solidFill>
                  <a:srgbClr val="000000"/>
                </a:solidFill>
                <a:latin typeface="Garamond" panose="02020404030301010803" pitchFamily="18" charset="0"/>
              </a:rPr>
              <a:t>799</a:t>
            </a:r>
            <a:r>
              <a:rPr lang="en-US" dirty="0">
                <a:solidFill>
                  <a:srgbClr val="000000"/>
                </a:solidFill>
                <a:latin typeface="Garamond" panose="02020404030301010803" pitchFamily="18" charset="0"/>
              </a:rPr>
              <a:t>, 64 (2015) </a:t>
            </a:r>
          </a:p>
        </p:txBody>
      </p:sp>
    </p:spTree>
    <p:extLst>
      <p:ext uri="{BB962C8B-B14F-4D97-AF65-F5344CB8AC3E}">
        <p14:creationId xmlns:p14="http://schemas.microsoft.com/office/powerpoint/2010/main" val="122419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165085-E9C8-4520-A364-3A7900B6B813}"/>
              </a:ext>
            </a:extLst>
          </p:cNvPr>
          <p:cNvSpPr>
            <a:spLocks noGrp="1"/>
          </p:cNvSpPr>
          <p:nvPr>
            <p:ph type="title"/>
          </p:nvPr>
        </p:nvSpPr>
        <p:spPr>
          <a:xfrm>
            <a:off x="-185058" y="0"/>
            <a:ext cx="12529458" cy="840400"/>
          </a:xfrm>
        </p:spPr>
        <p:txBody>
          <a:bodyPr>
            <a:normAutofit/>
          </a:bodyPr>
          <a:lstStyle/>
          <a:p>
            <a:r>
              <a:rPr lang="it-IT" sz="2800" dirty="0">
                <a:solidFill>
                  <a:schemeClr val="tx2">
                    <a:lumMod val="75000"/>
                  </a:schemeClr>
                </a:solidFill>
                <a:cs typeface="Times New Roman" panose="02020603050405020304" pitchFamily="18" charset="0"/>
              </a:rPr>
              <a:t>Highlight 2023 CHIRONE - study of </a:t>
            </a:r>
            <a:r>
              <a:rPr lang="el-GR" sz="2800" dirty="0">
                <a:solidFill>
                  <a:schemeClr val="tx2">
                    <a:lumMod val="75000"/>
                  </a:schemeClr>
                </a:solidFill>
                <a:cs typeface="Times New Roman" panose="02020603050405020304" pitchFamily="18" charset="0"/>
              </a:rPr>
              <a:t>γ</a:t>
            </a:r>
            <a:r>
              <a:rPr lang="it-IT" sz="2800" dirty="0">
                <a:solidFill>
                  <a:schemeClr val="tx2">
                    <a:lumMod val="75000"/>
                  </a:schemeClr>
                </a:solidFill>
                <a:cs typeface="Times New Roman" panose="02020603050405020304" pitchFamily="18" charset="0"/>
              </a:rPr>
              <a:t>-</a:t>
            </a:r>
            <a:r>
              <a:rPr lang="en-US" sz="2800" dirty="0">
                <a:solidFill>
                  <a:schemeClr val="tx2">
                    <a:lumMod val="75000"/>
                  </a:schemeClr>
                </a:solidFill>
                <a:cs typeface="Times New Roman" panose="02020603050405020304" pitchFamily="18" charset="0"/>
              </a:rPr>
              <a:t>decay of excited </a:t>
            </a:r>
            <a:r>
              <a:rPr lang="en-US" sz="2800" baseline="30000" dirty="0">
                <a:solidFill>
                  <a:schemeClr val="tx2">
                    <a:lumMod val="75000"/>
                  </a:schemeClr>
                </a:solidFill>
                <a:cs typeface="Times New Roman" panose="02020603050405020304" pitchFamily="18" charset="0"/>
              </a:rPr>
              <a:t>12</a:t>
            </a:r>
            <a:r>
              <a:rPr lang="en-US" sz="2800" dirty="0">
                <a:solidFill>
                  <a:schemeClr val="tx2">
                    <a:lumMod val="75000"/>
                  </a:schemeClr>
                </a:solidFill>
                <a:cs typeface="Times New Roman" panose="02020603050405020304" pitchFamily="18" charset="0"/>
              </a:rPr>
              <a:t>C states </a:t>
            </a:r>
            <a:endParaRPr lang="en-US" sz="2800" dirty="0"/>
          </a:p>
        </p:txBody>
      </p:sp>
      <p:sp>
        <p:nvSpPr>
          <p:cNvPr id="12" name="Rettangolo 36">
            <a:extLst>
              <a:ext uri="{FF2B5EF4-FFF2-40B4-BE49-F238E27FC236}">
                <a16:creationId xmlns:a16="http://schemas.microsoft.com/office/drawing/2014/main" id="{3EE0C937-5CDC-4844-84D0-A5AD3D725C4F}"/>
              </a:ext>
            </a:extLst>
          </p:cNvPr>
          <p:cNvSpPr/>
          <p:nvPr/>
        </p:nvSpPr>
        <p:spPr>
          <a:xfrm>
            <a:off x="185057" y="658909"/>
            <a:ext cx="11745686" cy="923330"/>
          </a:xfrm>
          <a:prstGeom prst="rect">
            <a:avLst/>
          </a:prstGeom>
          <a:solidFill>
            <a:schemeClr val="bg1"/>
          </a:solidFill>
        </p:spPr>
        <p:txBody>
          <a:bodyPr wrap="square">
            <a:spAutoFit/>
          </a:bodyPr>
          <a:lstStyle/>
          <a:p>
            <a:pPr algn="ctr" defTabSz="685800"/>
            <a:r>
              <a:rPr lang="en-US" b="1" dirty="0">
                <a:solidFill>
                  <a:schemeClr val="tx2">
                    <a:lumMod val="75000"/>
                  </a:schemeClr>
                </a:solidFill>
                <a:latin typeface="Comic Sans MS" panose="030F0702030302020204" pitchFamily="66" charset="0"/>
                <a:cs typeface="Times New Roman" panose="02020603050405020304" pitchFamily="18" charset="0"/>
              </a:rPr>
              <a:t>The γ-decay of </a:t>
            </a:r>
            <a:r>
              <a:rPr lang="en-US" b="1" baseline="30000" dirty="0">
                <a:solidFill>
                  <a:schemeClr val="tx2">
                    <a:lumMod val="75000"/>
                  </a:schemeClr>
                </a:solidFill>
                <a:latin typeface="Comic Sans MS" panose="030F0702030302020204" pitchFamily="66" charset="0"/>
                <a:cs typeface="Times New Roman" panose="02020603050405020304" pitchFamily="18" charset="0"/>
              </a:rPr>
              <a:t>12</a:t>
            </a:r>
            <a:r>
              <a:rPr lang="en-US" b="1" dirty="0">
                <a:solidFill>
                  <a:schemeClr val="tx2">
                    <a:lumMod val="75000"/>
                  </a:schemeClr>
                </a:solidFill>
                <a:latin typeface="Comic Sans MS" panose="030F0702030302020204" pitchFamily="66" charset="0"/>
                <a:cs typeface="Times New Roman" panose="02020603050405020304" pitchFamily="18" charset="0"/>
              </a:rPr>
              <a:t>C levels above the particle emission threshold have a crucial role in the production of </a:t>
            </a:r>
            <a:r>
              <a:rPr lang="en-US" b="1" baseline="30000" dirty="0">
                <a:solidFill>
                  <a:schemeClr val="tx2">
                    <a:lumMod val="75000"/>
                  </a:schemeClr>
                </a:solidFill>
                <a:latin typeface="Comic Sans MS" panose="030F0702030302020204" pitchFamily="66" charset="0"/>
                <a:cs typeface="Times New Roman" panose="02020603050405020304" pitchFamily="18" charset="0"/>
              </a:rPr>
              <a:t>12</a:t>
            </a:r>
            <a:r>
              <a:rPr lang="en-US" b="1" dirty="0">
                <a:solidFill>
                  <a:schemeClr val="tx2">
                    <a:lumMod val="75000"/>
                  </a:schemeClr>
                </a:solidFill>
                <a:latin typeface="Comic Sans MS" panose="030F0702030302020204" pitchFamily="66" charset="0"/>
                <a:cs typeface="Times New Roman" panose="02020603050405020304" pitchFamily="18" charset="0"/>
              </a:rPr>
              <a:t>C in astrophysical environments</a:t>
            </a:r>
            <a:r>
              <a:rPr lang="en-US" b="1" dirty="0">
                <a:solidFill>
                  <a:schemeClr val="tx2">
                    <a:lumMod val="75000"/>
                  </a:schemeClr>
                </a:solidFill>
                <a:latin typeface="Comic Sans MS" panose="030F0702030302020204" pitchFamily="66" charset="0"/>
                <a:cs typeface="Times New Roman" panose="02020603050405020304" pitchFamily="18" charset="0"/>
                <a:sym typeface="Wingdings" panose="05000000000000000000" pitchFamily="2" charset="2"/>
              </a:rPr>
              <a:t>, and the Hoyle state is fundamental for the synthesis of </a:t>
            </a:r>
            <a:r>
              <a:rPr lang="en-US" b="1" baseline="30000" dirty="0">
                <a:solidFill>
                  <a:schemeClr val="tx2">
                    <a:lumMod val="75000"/>
                  </a:schemeClr>
                </a:solidFill>
                <a:latin typeface="Comic Sans MS" panose="030F0702030302020204" pitchFamily="66" charset="0"/>
                <a:cs typeface="Times New Roman" panose="02020603050405020304" pitchFamily="18" charset="0"/>
              </a:rPr>
              <a:t>12</a:t>
            </a:r>
            <a:r>
              <a:rPr lang="en-US" b="1" dirty="0">
                <a:solidFill>
                  <a:schemeClr val="tx2">
                    <a:lumMod val="75000"/>
                  </a:schemeClr>
                </a:solidFill>
                <a:latin typeface="Comic Sans MS" panose="030F0702030302020204" pitchFamily="66" charset="0"/>
                <a:cs typeface="Times New Roman" panose="02020603050405020304" pitchFamily="18" charset="0"/>
              </a:rPr>
              <a:t>C. Despite of the numerous studies in this field, there is still a lot to understand.</a:t>
            </a:r>
            <a:endParaRPr lang="en-US" b="1" dirty="0">
              <a:solidFill>
                <a:schemeClr val="tx2">
                  <a:lumMod val="75000"/>
                </a:schemeClr>
              </a:solidFill>
              <a:latin typeface="Comic Sans MS" panose="030F0702030302020204" pitchFamily="66" charset="0"/>
              <a:cs typeface="Times New Roman" panose="02020603050405020304" pitchFamily="18" charset="0"/>
              <a:sym typeface="Wingdings" panose="05000000000000000000" pitchFamily="2" charset="2"/>
            </a:endParaRPr>
          </a:p>
        </p:txBody>
      </p:sp>
      <p:sp>
        <p:nvSpPr>
          <p:cNvPr id="15" name="Rettangolo 3">
            <a:extLst>
              <a:ext uri="{FF2B5EF4-FFF2-40B4-BE49-F238E27FC236}">
                <a16:creationId xmlns:a16="http://schemas.microsoft.com/office/drawing/2014/main" id="{8DB51C91-0D8A-4D38-BE62-F3CDBC055784}"/>
              </a:ext>
            </a:extLst>
          </p:cNvPr>
          <p:cNvSpPr/>
          <p:nvPr/>
        </p:nvSpPr>
        <p:spPr>
          <a:xfrm>
            <a:off x="6498771" y="1567543"/>
            <a:ext cx="5456140" cy="4625227"/>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it-IT" sz="1400">
              <a:solidFill>
                <a:prstClr val="white"/>
              </a:solidFill>
              <a:latin typeface="Comic Sans MS" panose="030F0702030302020204" pitchFamily="66" charset="0"/>
            </a:endParaRPr>
          </a:p>
        </p:txBody>
      </p:sp>
      <p:pic>
        <p:nvPicPr>
          <p:cNvPr id="16" name="Immagine 44" descr="Immagine che contiene grafico&#10;&#10;Descrizione generata automaticamente">
            <a:extLst>
              <a:ext uri="{FF2B5EF4-FFF2-40B4-BE49-F238E27FC236}">
                <a16:creationId xmlns:a16="http://schemas.microsoft.com/office/drawing/2014/main" id="{EE2B97BC-D408-4808-A10C-4907CCE5283B}"/>
              </a:ext>
            </a:extLst>
          </p:cNvPr>
          <p:cNvPicPr>
            <a:picLocks noChangeAspect="1"/>
          </p:cNvPicPr>
          <p:nvPr/>
        </p:nvPicPr>
        <p:blipFill>
          <a:blip r:embed="rId2"/>
          <a:stretch>
            <a:fillRect/>
          </a:stretch>
        </p:blipFill>
        <p:spPr>
          <a:xfrm>
            <a:off x="9882417" y="2407105"/>
            <a:ext cx="2053808" cy="1381594"/>
          </a:xfrm>
          <a:prstGeom prst="rect">
            <a:avLst/>
          </a:prstGeom>
        </p:spPr>
      </p:pic>
      <p:pic>
        <p:nvPicPr>
          <p:cNvPr id="17" name="Immagine 45" descr="Immagine che contiene grafico&#10;&#10;Descrizione generata automaticamente">
            <a:extLst>
              <a:ext uri="{FF2B5EF4-FFF2-40B4-BE49-F238E27FC236}">
                <a16:creationId xmlns:a16="http://schemas.microsoft.com/office/drawing/2014/main" id="{49E17434-F411-4C41-9FF8-38BF6DB5FCA4}"/>
              </a:ext>
            </a:extLst>
          </p:cNvPr>
          <p:cNvPicPr>
            <a:picLocks noChangeAspect="1"/>
          </p:cNvPicPr>
          <p:nvPr/>
        </p:nvPicPr>
        <p:blipFill>
          <a:blip r:embed="rId3"/>
          <a:stretch>
            <a:fillRect/>
          </a:stretch>
        </p:blipFill>
        <p:spPr>
          <a:xfrm>
            <a:off x="6639804" y="2337524"/>
            <a:ext cx="1509286" cy="1701381"/>
          </a:xfrm>
          <a:prstGeom prst="rect">
            <a:avLst/>
          </a:prstGeom>
        </p:spPr>
      </p:pic>
      <p:pic>
        <p:nvPicPr>
          <p:cNvPr id="18" name="Immagine 50" descr="Immagine che contiene grafico&#10;&#10;Descrizione generata automaticamente">
            <a:extLst>
              <a:ext uri="{FF2B5EF4-FFF2-40B4-BE49-F238E27FC236}">
                <a16:creationId xmlns:a16="http://schemas.microsoft.com/office/drawing/2014/main" id="{CFA2E5BC-8F09-4563-8C6C-6F80A9B431C8}"/>
              </a:ext>
            </a:extLst>
          </p:cNvPr>
          <p:cNvPicPr>
            <a:picLocks noChangeAspect="1"/>
          </p:cNvPicPr>
          <p:nvPr/>
        </p:nvPicPr>
        <p:blipFill>
          <a:blip r:embed="rId4"/>
          <a:stretch>
            <a:fillRect/>
          </a:stretch>
        </p:blipFill>
        <p:spPr>
          <a:xfrm>
            <a:off x="6664592" y="4127140"/>
            <a:ext cx="2237009" cy="1886990"/>
          </a:xfrm>
          <a:prstGeom prst="rect">
            <a:avLst/>
          </a:prstGeom>
        </p:spPr>
      </p:pic>
      <p:sp>
        <p:nvSpPr>
          <p:cNvPr id="19" name="CasellaDiTesto 50">
            <a:extLst>
              <a:ext uri="{FF2B5EF4-FFF2-40B4-BE49-F238E27FC236}">
                <a16:creationId xmlns:a16="http://schemas.microsoft.com/office/drawing/2014/main" id="{6526D6B8-BD45-4C81-94E6-D29E33B51B79}"/>
              </a:ext>
            </a:extLst>
          </p:cNvPr>
          <p:cNvSpPr txBox="1"/>
          <p:nvPr/>
        </p:nvSpPr>
        <p:spPr>
          <a:xfrm>
            <a:off x="8969829" y="4346878"/>
            <a:ext cx="3004457"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it-IT" sz="1600" dirty="0">
                <a:solidFill>
                  <a:prstClr val="black"/>
                </a:solidFill>
                <a:latin typeface="Comic Sans MS" panose="030F0702030302020204" pitchFamily="66" charset="0"/>
                <a:cs typeface="Times New Roman" panose="02020603050405020304" pitchFamily="18" charset="0"/>
              </a:rPr>
              <a:t>With FARCOS, </a:t>
            </a:r>
            <a:r>
              <a:rPr lang="it-IT" sz="1600" dirty="0" err="1">
                <a:solidFill>
                  <a:prstClr val="black"/>
                </a:solidFill>
                <a:latin typeface="Comic Sans MS" panose="030F0702030302020204" pitchFamily="66" charset="0"/>
                <a:cs typeface="Times New Roman" panose="02020603050405020304" pitchFamily="18" charset="0"/>
              </a:rPr>
              <a:t>we</a:t>
            </a:r>
            <a:r>
              <a:rPr lang="it-IT" sz="1600" dirty="0">
                <a:solidFill>
                  <a:prstClr val="black"/>
                </a:solidFill>
                <a:latin typeface="Comic Sans MS" panose="030F0702030302020204" pitchFamily="66" charset="0"/>
                <a:cs typeface="Times New Roman" panose="02020603050405020304" pitchFamily="18" charset="0"/>
              </a:rPr>
              <a:t> </a:t>
            </a:r>
            <a:r>
              <a:rPr lang="it-IT" sz="1600" dirty="0" err="1">
                <a:solidFill>
                  <a:prstClr val="black"/>
                </a:solidFill>
                <a:latin typeface="Comic Sans MS" panose="030F0702030302020204" pitchFamily="66" charset="0"/>
                <a:cs typeface="Times New Roman" panose="02020603050405020304" pitchFamily="18" charset="0"/>
              </a:rPr>
              <a:t>will</a:t>
            </a:r>
            <a:r>
              <a:rPr lang="it-IT" sz="1600" dirty="0">
                <a:solidFill>
                  <a:prstClr val="black"/>
                </a:solidFill>
                <a:latin typeface="Comic Sans MS" panose="030F0702030302020204" pitchFamily="66" charset="0"/>
                <a:cs typeface="Times New Roman" panose="02020603050405020304" pitchFamily="18" charset="0"/>
              </a:rPr>
              <a:t> </a:t>
            </a:r>
            <a:r>
              <a:rPr lang="it-IT" sz="1600" dirty="0" err="1">
                <a:solidFill>
                  <a:prstClr val="black"/>
                </a:solidFill>
                <a:latin typeface="Comic Sans MS" panose="030F0702030302020204" pitchFamily="66" charset="0"/>
                <a:cs typeface="Times New Roman" panose="02020603050405020304" pitchFamily="18" charset="0"/>
              </a:rPr>
              <a:t>get</a:t>
            </a:r>
            <a:r>
              <a:rPr lang="it-IT" sz="1600" dirty="0">
                <a:solidFill>
                  <a:prstClr val="black"/>
                </a:solidFill>
                <a:latin typeface="Comic Sans MS" panose="030F0702030302020204" pitchFamily="66" charset="0"/>
                <a:cs typeface="Times New Roman" panose="02020603050405020304" pitchFamily="18" charset="0"/>
              </a:rPr>
              <a:t> a </a:t>
            </a:r>
            <a:r>
              <a:rPr lang="it-IT" sz="1600" dirty="0" err="1">
                <a:solidFill>
                  <a:prstClr val="black"/>
                </a:solidFill>
                <a:latin typeface="Comic Sans MS" panose="030F0702030302020204" pitchFamily="66" charset="0"/>
                <a:cs typeface="Times New Roman" panose="02020603050405020304" pitchFamily="18" charset="0"/>
              </a:rPr>
              <a:t>relevant</a:t>
            </a:r>
            <a:r>
              <a:rPr lang="it-IT" sz="1600" dirty="0">
                <a:solidFill>
                  <a:prstClr val="black"/>
                </a:solidFill>
                <a:latin typeface="Comic Sans MS" panose="030F0702030302020204" pitchFamily="66" charset="0"/>
                <a:cs typeface="Times New Roman" panose="02020603050405020304" pitchFamily="18" charset="0"/>
              </a:rPr>
              <a:t> </a:t>
            </a:r>
            <a:r>
              <a:rPr lang="it-IT" sz="1600" dirty="0" err="1">
                <a:solidFill>
                  <a:prstClr val="black"/>
                </a:solidFill>
                <a:latin typeface="Comic Sans MS" panose="030F0702030302020204" pitchFamily="66" charset="0"/>
                <a:cs typeface="Times New Roman" panose="02020603050405020304" pitchFamily="18" charset="0"/>
              </a:rPr>
              <a:t>improvement</a:t>
            </a:r>
            <a:r>
              <a:rPr lang="it-IT" sz="1600" dirty="0">
                <a:solidFill>
                  <a:prstClr val="black"/>
                </a:solidFill>
                <a:latin typeface="Comic Sans MS" panose="030F0702030302020204" pitchFamily="66" charset="0"/>
                <a:cs typeface="Times New Roman" panose="02020603050405020304" pitchFamily="18" charset="0"/>
              </a:rPr>
              <a:t> in </a:t>
            </a:r>
            <a:r>
              <a:rPr lang="it-IT" sz="1600" dirty="0" err="1">
                <a:solidFill>
                  <a:prstClr val="black"/>
                </a:solidFill>
                <a:latin typeface="Comic Sans MS" panose="030F0702030302020204" pitchFamily="66" charset="0"/>
                <a:cs typeface="Times New Roman" panose="02020603050405020304" pitchFamily="18" charset="0"/>
              </a:rPr>
              <a:t>measuring</a:t>
            </a:r>
            <a:r>
              <a:rPr lang="it-IT" sz="1600" dirty="0">
                <a:solidFill>
                  <a:prstClr val="black"/>
                </a:solidFill>
                <a:latin typeface="Comic Sans MS" panose="030F0702030302020204" pitchFamily="66" charset="0"/>
                <a:cs typeface="Times New Roman" panose="02020603050405020304" pitchFamily="18" charset="0"/>
              </a:rPr>
              <a:t> CM energy for 3-</a:t>
            </a:r>
            <a:r>
              <a:rPr lang="el-GR" sz="1600" dirty="0">
                <a:solidFill>
                  <a:prstClr val="black"/>
                </a:solidFill>
                <a:latin typeface="Comic Sans MS" panose="030F0702030302020204" pitchFamily="66" charset="0"/>
                <a:cs typeface="Times New Roman" panose="02020603050405020304" pitchFamily="18" charset="0"/>
              </a:rPr>
              <a:t>α</a:t>
            </a:r>
            <a:r>
              <a:rPr lang="it-IT" sz="1600" dirty="0">
                <a:solidFill>
                  <a:prstClr val="black"/>
                </a:solidFill>
                <a:latin typeface="Comic Sans MS" panose="030F0702030302020204" pitchFamily="66" charset="0"/>
                <a:cs typeface="Times New Roman" panose="02020603050405020304" pitchFamily="18" charset="0"/>
              </a:rPr>
              <a:t> </a:t>
            </a:r>
            <a:r>
              <a:rPr lang="it-IT" sz="1600" dirty="0" err="1">
                <a:solidFill>
                  <a:prstClr val="black"/>
                </a:solidFill>
                <a:latin typeface="Comic Sans MS" panose="030F0702030302020204" pitchFamily="66" charset="0"/>
                <a:cs typeface="Times New Roman" panose="02020603050405020304" pitchFamily="18" charset="0"/>
              </a:rPr>
              <a:t>coincidences</a:t>
            </a:r>
            <a:r>
              <a:rPr lang="it-IT" sz="1600" dirty="0">
                <a:solidFill>
                  <a:prstClr val="black"/>
                </a:solidFill>
                <a:latin typeface="Comic Sans MS" panose="030F0702030302020204" pitchFamily="66" charset="0"/>
                <a:cs typeface="Times New Roman" panose="02020603050405020304" pitchFamily="18" charset="0"/>
              </a:rPr>
              <a:t> (</a:t>
            </a:r>
            <a:r>
              <a:rPr lang="it-IT" sz="1600" dirty="0" err="1">
                <a:solidFill>
                  <a:prstClr val="black"/>
                </a:solidFill>
                <a:latin typeface="Comic Sans MS" panose="030F0702030302020204" pitchFamily="66" charset="0"/>
                <a:cs typeface="Times New Roman" panose="02020603050405020304" pitchFamily="18" charset="0"/>
              </a:rPr>
              <a:t>yellow</a:t>
            </a:r>
            <a:r>
              <a:rPr lang="it-IT" sz="1600" dirty="0">
                <a:solidFill>
                  <a:prstClr val="black"/>
                </a:solidFill>
                <a:latin typeface="Comic Sans MS" panose="030F0702030302020204" pitchFamily="66" charset="0"/>
                <a:cs typeface="Times New Roman" panose="02020603050405020304" pitchFamily="18" charset="0"/>
              </a:rPr>
              <a:t> 27 </a:t>
            </a:r>
            <a:r>
              <a:rPr lang="it-IT" sz="1600" dirty="0" err="1">
                <a:solidFill>
                  <a:prstClr val="black"/>
                </a:solidFill>
                <a:latin typeface="Comic Sans MS" panose="030F0702030302020204" pitchFamily="66" charset="0"/>
                <a:cs typeface="Times New Roman" panose="02020603050405020304" pitchFamily="18" charset="0"/>
              </a:rPr>
              <a:t>KeV</a:t>
            </a:r>
            <a:r>
              <a:rPr lang="it-IT" sz="1600" dirty="0">
                <a:solidFill>
                  <a:prstClr val="black"/>
                </a:solidFill>
                <a:latin typeface="Comic Sans MS" panose="030F0702030302020204" pitchFamily="66" charset="0"/>
                <a:cs typeface="Times New Roman" panose="02020603050405020304" pitchFamily="18" charset="0"/>
              </a:rPr>
              <a:t>) </a:t>
            </a:r>
            <a:r>
              <a:rPr lang="it-IT" sz="1600" dirty="0" err="1">
                <a:solidFill>
                  <a:prstClr val="black"/>
                </a:solidFill>
                <a:latin typeface="Comic Sans MS" panose="030F0702030302020204" pitchFamily="66" charset="0"/>
                <a:cs typeface="Times New Roman" panose="02020603050405020304" pitchFamily="18" charset="0"/>
              </a:rPr>
              <a:t>than</a:t>
            </a:r>
            <a:r>
              <a:rPr lang="it-IT" sz="1600" dirty="0">
                <a:solidFill>
                  <a:prstClr val="black"/>
                </a:solidFill>
                <a:latin typeface="Comic Sans MS" panose="030F0702030302020204" pitchFamily="66" charset="0"/>
                <a:cs typeface="Times New Roman" panose="02020603050405020304" pitchFamily="18" charset="0"/>
              </a:rPr>
              <a:t> with CHIMERA (</a:t>
            </a:r>
            <a:r>
              <a:rPr lang="it-IT" sz="1600" dirty="0" err="1">
                <a:solidFill>
                  <a:prstClr val="black"/>
                </a:solidFill>
                <a:latin typeface="Comic Sans MS" panose="030F0702030302020204" pitchFamily="66" charset="0"/>
                <a:cs typeface="Times New Roman" panose="02020603050405020304" pitchFamily="18" charset="0"/>
              </a:rPr>
              <a:t>cyan</a:t>
            </a:r>
            <a:r>
              <a:rPr lang="it-IT" sz="1600" dirty="0">
                <a:solidFill>
                  <a:prstClr val="black"/>
                </a:solidFill>
                <a:latin typeface="Comic Sans MS" panose="030F0702030302020204" pitchFamily="66" charset="0"/>
                <a:cs typeface="Times New Roman" panose="02020603050405020304" pitchFamily="18" charset="0"/>
              </a:rPr>
              <a:t> 200 </a:t>
            </a:r>
            <a:r>
              <a:rPr lang="it-IT" sz="1600" dirty="0" err="1">
                <a:solidFill>
                  <a:prstClr val="black"/>
                </a:solidFill>
                <a:latin typeface="Comic Sans MS" panose="030F0702030302020204" pitchFamily="66" charset="0"/>
                <a:cs typeface="Times New Roman" panose="02020603050405020304" pitchFamily="18" charset="0"/>
              </a:rPr>
              <a:t>keV</a:t>
            </a:r>
            <a:r>
              <a:rPr lang="it-IT" sz="1600" dirty="0">
                <a:solidFill>
                  <a:prstClr val="black"/>
                </a:solidFill>
                <a:latin typeface="Comic Sans MS" panose="030F0702030302020204" pitchFamily="66" charset="0"/>
                <a:cs typeface="Times New Roman" panose="02020603050405020304" pitchFamily="18" charset="0"/>
              </a:rPr>
              <a:t>)</a:t>
            </a:r>
          </a:p>
        </p:txBody>
      </p:sp>
      <p:sp>
        <p:nvSpPr>
          <p:cNvPr id="20" name="CasellaDiTesto 12">
            <a:extLst>
              <a:ext uri="{FF2B5EF4-FFF2-40B4-BE49-F238E27FC236}">
                <a16:creationId xmlns:a16="http://schemas.microsoft.com/office/drawing/2014/main" id="{93867805-CEE3-4112-BBC6-7D3FA093CC6F}"/>
              </a:ext>
            </a:extLst>
          </p:cNvPr>
          <p:cNvSpPr txBox="1"/>
          <p:nvPr/>
        </p:nvSpPr>
        <p:spPr>
          <a:xfrm>
            <a:off x="6531429" y="1637289"/>
            <a:ext cx="5421086" cy="738664"/>
          </a:xfrm>
          <a:prstGeom prst="rect">
            <a:avLst/>
          </a:prstGeom>
          <a:solidFill>
            <a:srgbClr val="FFFF99"/>
          </a:solidFill>
        </p:spPr>
        <p:txBody>
          <a:bodyPr wrap="square" rtlCol="0">
            <a:spAutoFit/>
          </a:bodyPr>
          <a:lstStyle/>
          <a:p>
            <a:pPr algn="ctr" defTabSz="685800"/>
            <a:r>
              <a:rPr lang="it-IT" sz="1400" dirty="0" err="1">
                <a:solidFill>
                  <a:prstClr val="black"/>
                </a:solidFill>
                <a:latin typeface="Comic Sans MS" panose="030F0702030302020204" pitchFamily="66" charset="0"/>
                <a:cs typeface="Times New Roman" panose="02020603050405020304" pitchFamily="18" charset="0"/>
              </a:rPr>
              <a:t>We</a:t>
            </a:r>
            <a:r>
              <a:rPr lang="it-IT" sz="1400" dirty="0">
                <a:solidFill>
                  <a:prstClr val="black"/>
                </a:solidFill>
                <a:latin typeface="Comic Sans MS" panose="030F0702030302020204" pitchFamily="66" charset="0"/>
                <a:cs typeface="Times New Roman" panose="02020603050405020304" pitchFamily="18" charset="0"/>
              </a:rPr>
              <a:t> </a:t>
            </a:r>
            <a:r>
              <a:rPr lang="it-IT" sz="1400" dirty="0" err="1">
                <a:solidFill>
                  <a:prstClr val="black"/>
                </a:solidFill>
                <a:latin typeface="Comic Sans MS" panose="030F0702030302020204" pitchFamily="66" charset="0"/>
                <a:cs typeface="Times New Roman" panose="02020603050405020304" pitchFamily="18" charset="0"/>
              </a:rPr>
              <a:t>will</a:t>
            </a:r>
            <a:r>
              <a:rPr lang="it-IT" sz="1400" dirty="0">
                <a:solidFill>
                  <a:prstClr val="black"/>
                </a:solidFill>
                <a:latin typeface="Comic Sans MS" panose="030F0702030302020204" pitchFamily="66" charset="0"/>
                <a:cs typeface="Times New Roman" panose="02020603050405020304" pitchFamily="18" charset="0"/>
              </a:rPr>
              <a:t> use α </a:t>
            </a:r>
            <a:r>
              <a:rPr lang="it-IT" sz="1400" dirty="0" err="1">
                <a:solidFill>
                  <a:prstClr val="black"/>
                </a:solidFill>
                <a:latin typeface="Comic Sans MS" panose="030F0702030302020204" pitchFamily="66" charset="0"/>
                <a:cs typeface="Times New Roman" panose="02020603050405020304" pitchFamily="18" charset="0"/>
              </a:rPr>
              <a:t>beam</a:t>
            </a:r>
            <a:r>
              <a:rPr lang="it-IT" sz="1400" dirty="0">
                <a:solidFill>
                  <a:prstClr val="black"/>
                </a:solidFill>
                <a:latin typeface="Comic Sans MS" panose="030F0702030302020204" pitchFamily="66" charset="0"/>
                <a:cs typeface="Times New Roman" panose="02020603050405020304" pitchFamily="18" charset="0"/>
              </a:rPr>
              <a:t> </a:t>
            </a:r>
            <a:r>
              <a:rPr lang="it-IT" sz="1400" dirty="0" err="1">
                <a:solidFill>
                  <a:prstClr val="black"/>
                </a:solidFill>
                <a:latin typeface="Comic Sans MS" panose="030F0702030302020204" pitchFamily="66" charset="0"/>
                <a:cs typeface="Times New Roman" panose="02020603050405020304" pitchFamily="18" charset="0"/>
              </a:rPr>
              <a:t>at</a:t>
            </a:r>
            <a:r>
              <a:rPr lang="it-IT" sz="1400" dirty="0">
                <a:solidFill>
                  <a:prstClr val="black"/>
                </a:solidFill>
                <a:latin typeface="Comic Sans MS" panose="030F0702030302020204" pitchFamily="66" charset="0"/>
                <a:cs typeface="Times New Roman" panose="02020603050405020304" pitchFamily="18" charset="0"/>
              </a:rPr>
              <a:t> energy of 40 MeV on </a:t>
            </a:r>
            <a:r>
              <a:rPr lang="it-IT" sz="1400" baseline="30000" dirty="0">
                <a:solidFill>
                  <a:prstClr val="black"/>
                </a:solidFill>
                <a:latin typeface="Comic Sans MS" panose="030F0702030302020204" pitchFamily="66" charset="0"/>
                <a:cs typeface="Times New Roman" panose="02020603050405020304" pitchFamily="18" charset="0"/>
              </a:rPr>
              <a:t>12</a:t>
            </a:r>
            <a:r>
              <a:rPr lang="it-IT" sz="1400" dirty="0">
                <a:solidFill>
                  <a:prstClr val="black"/>
                </a:solidFill>
                <a:latin typeface="Comic Sans MS" panose="030F0702030302020204" pitchFamily="66" charset="0"/>
                <a:cs typeface="Times New Roman" panose="02020603050405020304" pitchFamily="18" charset="0"/>
              </a:rPr>
              <a:t>C  </a:t>
            </a:r>
          </a:p>
          <a:p>
            <a:pPr algn="ctr" defTabSz="685800"/>
            <a:r>
              <a:rPr lang="it-IT" sz="1400" dirty="0">
                <a:solidFill>
                  <a:prstClr val="black"/>
                </a:solidFill>
                <a:latin typeface="Comic Sans MS" panose="030F0702030302020204" pitchFamily="66" charset="0"/>
                <a:cs typeface="Times New Roman" panose="02020603050405020304" pitchFamily="18" charset="0"/>
              </a:rPr>
              <a:t>(Tandem @LNS) </a:t>
            </a:r>
            <a:r>
              <a:rPr lang="it-IT" sz="1400" dirty="0" err="1">
                <a:solidFill>
                  <a:prstClr val="black"/>
                </a:solidFill>
                <a:latin typeface="Comic Sans MS" panose="030F0702030302020204" pitchFamily="66" charset="0"/>
                <a:cs typeface="Times New Roman" panose="02020603050405020304" pitchFamily="18" charset="0"/>
              </a:rPr>
              <a:t>measuring</a:t>
            </a:r>
            <a:r>
              <a:rPr lang="it-IT" sz="1400" dirty="0">
                <a:solidFill>
                  <a:prstClr val="black"/>
                </a:solidFill>
                <a:latin typeface="Comic Sans MS" panose="030F0702030302020204" pitchFamily="66" charset="0"/>
                <a:cs typeface="Times New Roman" panose="02020603050405020304" pitchFamily="18" charset="0"/>
              </a:rPr>
              <a:t> </a:t>
            </a:r>
            <a:r>
              <a:rPr lang="it-IT" sz="1400" dirty="0" err="1">
                <a:solidFill>
                  <a:prstClr val="black"/>
                </a:solidFill>
                <a:latin typeface="Comic Sans MS" panose="030F0702030302020204" pitchFamily="66" charset="0"/>
                <a:cs typeface="Times New Roman" panose="02020603050405020304" pitchFamily="18" charset="0"/>
              </a:rPr>
              <a:t>both</a:t>
            </a:r>
            <a:r>
              <a:rPr lang="it-IT" sz="1400" dirty="0">
                <a:solidFill>
                  <a:prstClr val="black"/>
                </a:solidFill>
                <a:latin typeface="Comic Sans MS" panose="030F0702030302020204" pitchFamily="66" charset="0"/>
                <a:cs typeface="Times New Roman" panose="02020603050405020304" pitchFamily="18" charset="0"/>
              </a:rPr>
              <a:t> </a:t>
            </a:r>
            <a:r>
              <a:rPr lang="it-IT" sz="1400" dirty="0" err="1">
                <a:solidFill>
                  <a:prstClr val="black"/>
                </a:solidFill>
                <a:latin typeface="Comic Sans MS" panose="030F0702030302020204" pitchFamily="66" charset="0"/>
                <a:cs typeface="Times New Roman" panose="02020603050405020304" pitchFamily="18" charset="0"/>
              </a:rPr>
              <a:t>particles</a:t>
            </a:r>
            <a:r>
              <a:rPr lang="it-IT" sz="1400" dirty="0">
                <a:solidFill>
                  <a:prstClr val="black"/>
                </a:solidFill>
                <a:latin typeface="Comic Sans MS" panose="030F0702030302020204" pitchFamily="66" charset="0"/>
                <a:cs typeface="Times New Roman" panose="02020603050405020304" pitchFamily="18" charset="0"/>
              </a:rPr>
              <a:t> and γ rays with FARCOS </a:t>
            </a:r>
            <a:r>
              <a:rPr lang="it-IT" sz="1400" dirty="0" err="1">
                <a:solidFill>
                  <a:prstClr val="black"/>
                </a:solidFill>
                <a:latin typeface="Comic Sans MS" panose="030F0702030302020204" pitchFamily="66" charset="0"/>
                <a:cs typeface="Times New Roman" panose="02020603050405020304" pitchFamily="18" charset="0"/>
              </a:rPr>
              <a:t>telescopes</a:t>
            </a:r>
            <a:endParaRPr lang="en-GB" sz="1400" dirty="0">
              <a:solidFill>
                <a:prstClr val="black"/>
              </a:solidFill>
              <a:latin typeface="Comic Sans MS" panose="030F0702030302020204" pitchFamily="66" charset="0"/>
              <a:cs typeface="Times New Roman" panose="02020603050405020304" pitchFamily="18" charset="0"/>
            </a:endParaRPr>
          </a:p>
        </p:txBody>
      </p:sp>
      <p:sp>
        <p:nvSpPr>
          <p:cNvPr id="21" name="CasellaDiTesto 45">
            <a:extLst>
              <a:ext uri="{FF2B5EF4-FFF2-40B4-BE49-F238E27FC236}">
                <a16:creationId xmlns:a16="http://schemas.microsoft.com/office/drawing/2014/main" id="{BAE98181-C137-4450-8534-F6A56A9A7E64}"/>
              </a:ext>
            </a:extLst>
          </p:cNvPr>
          <p:cNvSpPr txBox="1"/>
          <p:nvPr/>
        </p:nvSpPr>
        <p:spPr>
          <a:xfrm>
            <a:off x="8109858" y="2394057"/>
            <a:ext cx="1785256" cy="1361911"/>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defTabSz="685800"/>
            <a:r>
              <a:rPr lang="it-IT" sz="1400" dirty="0" err="1">
                <a:solidFill>
                  <a:prstClr val="black"/>
                </a:solidFill>
                <a:latin typeface="Comic Sans MS" panose="030F0702030302020204" pitchFamily="66" charset="0"/>
                <a:cs typeface="Times New Roman" panose="02020603050405020304" pitchFamily="18" charset="0"/>
              </a:rPr>
              <a:t>We</a:t>
            </a:r>
            <a:r>
              <a:rPr lang="it-IT" sz="1400" dirty="0">
                <a:solidFill>
                  <a:prstClr val="black"/>
                </a:solidFill>
                <a:latin typeface="Comic Sans MS" panose="030F0702030302020204" pitchFamily="66" charset="0"/>
                <a:cs typeface="Times New Roman" panose="02020603050405020304" pitchFamily="18" charset="0"/>
              </a:rPr>
              <a:t> take </a:t>
            </a:r>
            <a:r>
              <a:rPr lang="it-IT" sz="1400" dirty="0" err="1">
                <a:solidFill>
                  <a:prstClr val="black"/>
                </a:solidFill>
                <a:latin typeface="Comic Sans MS" panose="030F0702030302020204" pitchFamily="66" charset="0"/>
                <a:cs typeface="Times New Roman" panose="02020603050405020304" pitchFamily="18" charset="0"/>
              </a:rPr>
              <a:t>advantage</a:t>
            </a:r>
            <a:r>
              <a:rPr lang="it-IT" sz="1400" dirty="0">
                <a:solidFill>
                  <a:prstClr val="black"/>
                </a:solidFill>
                <a:latin typeface="Comic Sans MS" panose="030F0702030302020204" pitchFamily="66" charset="0"/>
                <a:cs typeface="Times New Roman" panose="02020603050405020304" pitchFamily="18" charset="0"/>
              </a:rPr>
              <a:t> by the </a:t>
            </a:r>
            <a:r>
              <a:rPr lang="it-IT" sz="1400" dirty="0" err="1">
                <a:solidFill>
                  <a:prstClr val="black"/>
                </a:solidFill>
                <a:latin typeface="Comic Sans MS" panose="030F0702030302020204" pitchFamily="66" charset="0"/>
                <a:cs typeface="Times New Roman" panose="02020603050405020304" pitchFamily="18" charset="0"/>
              </a:rPr>
              <a:t>improved</a:t>
            </a:r>
            <a:r>
              <a:rPr lang="it-IT" sz="1400" dirty="0">
                <a:solidFill>
                  <a:prstClr val="black"/>
                </a:solidFill>
                <a:latin typeface="Comic Sans MS" panose="030F0702030302020204" pitchFamily="66" charset="0"/>
                <a:cs typeface="Times New Roman" panose="02020603050405020304" pitchFamily="18" charset="0"/>
              </a:rPr>
              <a:t> </a:t>
            </a:r>
            <a:r>
              <a:rPr lang="el-GR" sz="1400" dirty="0">
                <a:solidFill>
                  <a:prstClr val="black"/>
                </a:solidFill>
                <a:latin typeface="Comic Sans MS" panose="030F0702030302020204" pitchFamily="66" charset="0"/>
                <a:cs typeface="Times New Roman" panose="02020603050405020304" pitchFamily="18" charset="0"/>
              </a:rPr>
              <a:t>γ</a:t>
            </a:r>
            <a:r>
              <a:rPr lang="it-IT" sz="1400" dirty="0">
                <a:solidFill>
                  <a:prstClr val="black"/>
                </a:solidFill>
                <a:latin typeface="Comic Sans MS" panose="030F0702030302020204" pitchFamily="66" charset="0"/>
                <a:cs typeface="Times New Roman" panose="02020603050405020304" pitchFamily="18" charset="0"/>
              </a:rPr>
              <a:t>-</a:t>
            </a:r>
            <a:r>
              <a:rPr lang="it-IT" sz="1400" dirty="0" err="1">
                <a:solidFill>
                  <a:prstClr val="black"/>
                </a:solidFill>
                <a:latin typeface="Comic Sans MS" panose="030F0702030302020204" pitchFamily="66" charset="0"/>
                <a:cs typeface="Times New Roman" panose="02020603050405020304" pitchFamily="18" charset="0"/>
              </a:rPr>
              <a:t>resolution</a:t>
            </a:r>
            <a:r>
              <a:rPr lang="it-IT" sz="1400" dirty="0">
                <a:solidFill>
                  <a:prstClr val="black"/>
                </a:solidFill>
                <a:latin typeface="Comic Sans MS" panose="030F0702030302020204" pitchFamily="66" charset="0"/>
                <a:cs typeface="Times New Roman" panose="02020603050405020304" pitchFamily="18" charset="0"/>
              </a:rPr>
              <a:t> with FARCOS (</a:t>
            </a:r>
            <a:r>
              <a:rPr lang="it-IT" sz="1400" dirty="0" err="1">
                <a:solidFill>
                  <a:prstClr val="black"/>
                </a:solidFill>
                <a:latin typeface="Comic Sans MS" panose="030F0702030302020204" pitchFamily="66" charset="0"/>
                <a:cs typeface="Times New Roman" panose="02020603050405020304" pitchFamily="18" charset="0"/>
              </a:rPr>
              <a:t>respect</a:t>
            </a:r>
            <a:r>
              <a:rPr lang="it-IT" sz="1400" dirty="0">
                <a:solidFill>
                  <a:prstClr val="black"/>
                </a:solidFill>
                <a:latin typeface="Comic Sans MS" panose="030F0702030302020204" pitchFamily="66" charset="0"/>
                <a:cs typeface="Times New Roman" panose="02020603050405020304" pitchFamily="18" charset="0"/>
              </a:rPr>
              <a:t> to CHIMERA) from 1 MeV to 150 </a:t>
            </a:r>
            <a:r>
              <a:rPr lang="it-IT" sz="1400" dirty="0" err="1">
                <a:solidFill>
                  <a:prstClr val="black"/>
                </a:solidFill>
                <a:latin typeface="Comic Sans MS" panose="030F0702030302020204" pitchFamily="66" charset="0"/>
                <a:cs typeface="Times New Roman" panose="02020603050405020304" pitchFamily="18" charset="0"/>
              </a:rPr>
              <a:t>KeV</a:t>
            </a:r>
            <a:endParaRPr lang="it-IT" sz="1400" dirty="0">
              <a:solidFill>
                <a:prstClr val="black"/>
              </a:solidFill>
              <a:latin typeface="Comic Sans MS" panose="030F0702030302020204" pitchFamily="66" charset="0"/>
              <a:cs typeface="Times New Roman" panose="02020603050405020304" pitchFamily="18" charset="0"/>
            </a:endParaRPr>
          </a:p>
        </p:txBody>
      </p:sp>
      <p:sp>
        <p:nvSpPr>
          <p:cNvPr id="22" name="CasellaDiTesto 13">
            <a:extLst>
              <a:ext uri="{FF2B5EF4-FFF2-40B4-BE49-F238E27FC236}">
                <a16:creationId xmlns:a16="http://schemas.microsoft.com/office/drawing/2014/main" id="{6CB40189-2F6F-45A3-BF79-EDC48DA513DE}"/>
              </a:ext>
            </a:extLst>
          </p:cNvPr>
          <p:cNvSpPr txBox="1"/>
          <p:nvPr/>
        </p:nvSpPr>
        <p:spPr>
          <a:xfrm>
            <a:off x="7100194" y="2416157"/>
            <a:ext cx="1042273" cy="307777"/>
          </a:xfrm>
          <a:prstGeom prst="rect">
            <a:avLst/>
          </a:prstGeom>
          <a:noFill/>
        </p:spPr>
        <p:txBody>
          <a:bodyPr wrap="none" rtlCol="0">
            <a:spAutoFit/>
          </a:bodyPr>
          <a:lstStyle/>
          <a:p>
            <a:pPr defTabSz="685800"/>
            <a:r>
              <a:rPr lang="it-IT" sz="1400" dirty="0">
                <a:solidFill>
                  <a:prstClr val="black"/>
                </a:solidFill>
                <a:latin typeface="Comic Sans MS" panose="030F0702030302020204" pitchFamily="66" charset="0"/>
              </a:rPr>
              <a:t>CHIMERA</a:t>
            </a:r>
            <a:endParaRPr lang="en-GB" sz="1400" dirty="0">
              <a:solidFill>
                <a:prstClr val="black"/>
              </a:solidFill>
              <a:latin typeface="Comic Sans MS" panose="030F0702030302020204" pitchFamily="66" charset="0"/>
            </a:endParaRPr>
          </a:p>
        </p:txBody>
      </p:sp>
      <p:sp>
        <p:nvSpPr>
          <p:cNvPr id="23" name="CasellaDiTesto 14">
            <a:extLst>
              <a:ext uri="{FF2B5EF4-FFF2-40B4-BE49-F238E27FC236}">
                <a16:creationId xmlns:a16="http://schemas.microsoft.com/office/drawing/2014/main" id="{5FEFD7AC-D8D1-4AE5-A905-8B9F4C37C608}"/>
              </a:ext>
            </a:extLst>
          </p:cNvPr>
          <p:cNvSpPr txBox="1"/>
          <p:nvPr/>
        </p:nvSpPr>
        <p:spPr>
          <a:xfrm>
            <a:off x="10966646" y="2519727"/>
            <a:ext cx="912429" cy="307777"/>
          </a:xfrm>
          <a:prstGeom prst="rect">
            <a:avLst/>
          </a:prstGeom>
          <a:noFill/>
        </p:spPr>
        <p:txBody>
          <a:bodyPr wrap="none" rtlCol="0">
            <a:spAutoFit/>
          </a:bodyPr>
          <a:lstStyle/>
          <a:p>
            <a:pPr defTabSz="685800"/>
            <a:r>
              <a:rPr lang="it-IT" sz="1400" dirty="0">
                <a:solidFill>
                  <a:prstClr val="black"/>
                </a:solidFill>
                <a:latin typeface="Comic Sans MS" panose="030F0702030302020204" pitchFamily="66" charset="0"/>
              </a:rPr>
              <a:t>FARCOS</a:t>
            </a:r>
            <a:endParaRPr lang="en-GB" sz="1400" dirty="0">
              <a:solidFill>
                <a:prstClr val="black"/>
              </a:solidFill>
              <a:latin typeface="Comic Sans MS" panose="030F0702030302020204" pitchFamily="66" charset="0"/>
            </a:endParaRPr>
          </a:p>
        </p:txBody>
      </p:sp>
      <p:sp>
        <p:nvSpPr>
          <p:cNvPr id="24" name="CasellaDiTesto 2">
            <a:extLst>
              <a:ext uri="{FF2B5EF4-FFF2-40B4-BE49-F238E27FC236}">
                <a16:creationId xmlns:a16="http://schemas.microsoft.com/office/drawing/2014/main" id="{4D593E85-CD05-484B-B573-417EB5609D22}"/>
              </a:ext>
            </a:extLst>
          </p:cNvPr>
          <p:cNvSpPr txBox="1"/>
          <p:nvPr/>
        </p:nvSpPr>
        <p:spPr>
          <a:xfrm>
            <a:off x="8588830" y="5819219"/>
            <a:ext cx="576314" cy="307777"/>
          </a:xfrm>
          <a:prstGeom prst="rect">
            <a:avLst/>
          </a:prstGeom>
          <a:noFill/>
        </p:spPr>
        <p:txBody>
          <a:bodyPr wrap="square" rtlCol="0">
            <a:spAutoFit/>
          </a:bodyPr>
          <a:lstStyle/>
          <a:p>
            <a:pPr defTabSz="685800"/>
            <a:r>
              <a:rPr lang="it-IT" sz="1400" dirty="0">
                <a:solidFill>
                  <a:prstClr val="black"/>
                </a:solidFill>
                <a:latin typeface="Comic Sans MS" panose="030F0702030302020204" pitchFamily="66" charset="0"/>
              </a:rPr>
              <a:t>E</a:t>
            </a:r>
            <a:r>
              <a:rPr lang="it-IT" sz="1400" baseline="-25000" dirty="0">
                <a:solidFill>
                  <a:prstClr val="black"/>
                </a:solidFill>
                <a:latin typeface="Comic Sans MS" panose="030F0702030302020204" pitchFamily="66" charset="0"/>
              </a:rPr>
              <a:t>CM</a:t>
            </a:r>
          </a:p>
        </p:txBody>
      </p:sp>
      <p:sp>
        <p:nvSpPr>
          <p:cNvPr id="25" name="Segnaposto contenuto 2">
            <a:extLst>
              <a:ext uri="{FF2B5EF4-FFF2-40B4-BE49-F238E27FC236}">
                <a16:creationId xmlns:a16="http://schemas.microsoft.com/office/drawing/2014/main" id="{E518DFD0-3B59-4ABE-8810-ACD3FB1ED454}"/>
              </a:ext>
            </a:extLst>
          </p:cNvPr>
          <p:cNvSpPr txBox="1">
            <a:spLocks/>
          </p:cNvSpPr>
          <p:nvPr/>
        </p:nvSpPr>
        <p:spPr>
          <a:xfrm>
            <a:off x="138297" y="1611995"/>
            <a:ext cx="4575217" cy="4592861"/>
          </a:xfrm>
          <a:prstGeom prst="rect">
            <a:avLst/>
          </a:prstGeom>
          <a:solidFill>
            <a:schemeClr val="bg1">
              <a:lumMod val="95000"/>
            </a:schemeClr>
          </a:solidFill>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pPr>
            <a:r>
              <a:rPr lang="en-US" sz="1600" dirty="0">
                <a:solidFill>
                  <a:srgbClr val="5B9BD5">
                    <a:lumMod val="75000"/>
                  </a:srgbClr>
                </a:solidFill>
                <a:latin typeface="Times New Roman" panose="02020603050405020304" pitchFamily="18" charset="0"/>
                <a:cs typeface="Times New Roman" panose="02020603050405020304" pitchFamily="18" charset="0"/>
                <a:sym typeface="Wingdings" panose="05000000000000000000" pitchFamily="2" charset="2"/>
              </a:rPr>
              <a:t>The CHIRONE collaboration performed 4 fold coincidence measurements with the results of enhancement both the 9.64 MeV level and the Hoyle state </a:t>
            </a:r>
            <a:r>
              <a:rPr lang="el-GR" sz="1600" dirty="0">
                <a:solidFill>
                  <a:srgbClr val="5B9BD5">
                    <a:lumMod val="75000"/>
                  </a:srgbClr>
                </a:solidFill>
                <a:latin typeface="Times New Roman" panose="02020603050405020304" pitchFamily="18" charset="0"/>
                <a:cs typeface="Times New Roman" panose="02020603050405020304" pitchFamily="18" charset="0"/>
                <a:sym typeface="Wingdings" panose="05000000000000000000" pitchFamily="2" charset="2"/>
              </a:rPr>
              <a:t>γ</a:t>
            </a:r>
            <a:r>
              <a:rPr lang="it-IT" sz="1600" dirty="0">
                <a:solidFill>
                  <a:srgbClr val="5B9BD5">
                    <a:lumMod val="75000"/>
                  </a:srgbClr>
                </a:solidFill>
                <a:latin typeface="Times New Roman" panose="02020603050405020304" pitchFamily="18" charset="0"/>
                <a:cs typeface="Times New Roman" panose="02020603050405020304" pitchFamily="18" charset="0"/>
                <a:sym typeface="Wingdings" panose="05000000000000000000" pitchFamily="2" charset="2"/>
              </a:rPr>
              <a:t>-</a:t>
            </a:r>
            <a:r>
              <a:rPr lang="en-US" sz="1600" dirty="0">
                <a:solidFill>
                  <a:srgbClr val="5B9BD5">
                    <a:lumMod val="75000"/>
                  </a:srgbClr>
                </a:solidFill>
                <a:latin typeface="Times New Roman" panose="02020603050405020304" pitchFamily="18" charset="0"/>
                <a:cs typeface="Times New Roman" panose="02020603050405020304" pitchFamily="18" charset="0"/>
                <a:sym typeface="Wingdings" panose="05000000000000000000" pitchFamily="2" charset="2"/>
              </a:rPr>
              <a:t>decay yields. This last result can be explained by the excitation of an Efimov state</a:t>
            </a:r>
          </a:p>
          <a:p>
            <a:pPr marL="0" indent="0" algn="just" defTabSz="685800">
              <a:spcBef>
                <a:spcPts val="750"/>
              </a:spcBef>
              <a:buNone/>
            </a:pPr>
            <a:endParaRPr lang="en-US" sz="1200" dirty="0">
              <a:solidFill>
                <a:srgbClr val="5B9BD5">
                  <a:lumMod val="75000"/>
                </a:srgb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6" name="Rettangolo 41">
            <a:extLst>
              <a:ext uri="{FF2B5EF4-FFF2-40B4-BE49-F238E27FC236}">
                <a16:creationId xmlns:a16="http://schemas.microsoft.com/office/drawing/2014/main" id="{D9F77447-8703-4081-813F-5C76BD1F2DEC}"/>
              </a:ext>
            </a:extLst>
          </p:cNvPr>
          <p:cNvSpPr/>
          <p:nvPr/>
        </p:nvSpPr>
        <p:spPr>
          <a:xfrm>
            <a:off x="2704072" y="5141923"/>
            <a:ext cx="1857041" cy="646331"/>
          </a:xfrm>
          <a:prstGeom prst="rect">
            <a:avLst/>
          </a:prstGeom>
        </p:spPr>
        <p:txBody>
          <a:bodyPr wrap="square">
            <a:spAutoFit/>
          </a:bodyPr>
          <a:lstStyle/>
          <a:p>
            <a:pPr defTabSz="685800"/>
            <a:r>
              <a:rPr lang="it-IT" sz="1200" b="1" dirty="0">
                <a:solidFill>
                  <a:prstClr val="black"/>
                </a:solidFill>
                <a:latin typeface="Calibri Light" panose="020F0302020204030204"/>
              </a:rPr>
              <a:t>G. Cardella, A. et al., </a:t>
            </a:r>
            <a:r>
              <a:rPr lang="en-US" sz="1200" b="1" dirty="0">
                <a:solidFill>
                  <a:prstClr val="black"/>
                </a:solidFill>
                <a:latin typeface="Calibri Light" panose="020F0302020204030204"/>
              </a:rPr>
              <a:t>Nuclear Physics A 1020 (2022) 122395</a:t>
            </a:r>
            <a:endParaRPr lang="en-GB" sz="1200" b="1" dirty="0">
              <a:solidFill>
                <a:prstClr val="black"/>
              </a:solidFill>
              <a:latin typeface="Calibri Light" panose="020F0302020204030204"/>
            </a:endParaRPr>
          </a:p>
        </p:txBody>
      </p:sp>
      <p:pic>
        <p:nvPicPr>
          <p:cNvPr id="27" name="Immagine 6">
            <a:extLst>
              <a:ext uri="{FF2B5EF4-FFF2-40B4-BE49-F238E27FC236}">
                <a16:creationId xmlns:a16="http://schemas.microsoft.com/office/drawing/2014/main" id="{CFB9438A-7265-48CA-B029-8A3F79EEB3B5}"/>
              </a:ext>
            </a:extLst>
          </p:cNvPr>
          <p:cNvPicPr>
            <a:picLocks noChangeAspect="1"/>
          </p:cNvPicPr>
          <p:nvPr/>
        </p:nvPicPr>
        <p:blipFill rotWithShape="1">
          <a:blip r:embed="rId5"/>
          <a:srcRect l="52283"/>
          <a:stretch/>
        </p:blipFill>
        <p:spPr>
          <a:xfrm>
            <a:off x="245312" y="3782906"/>
            <a:ext cx="2278915" cy="2202176"/>
          </a:xfrm>
          <a:prstGeom prst="rect">
            <a:avLst/>
          </a:prstGeom>
        </p:spPr>
      </p:pic>
      <p:pic>
        <p:nvPicPr>
          <p:cNvPr id="28" name="Immagine 5">
            <a:extLst>
              <a:ext uri="{FF2B5EF4-FFF2-40B4-BE49-F238E27FC236}">
                <a16:creationId xmlns:a16="http://schemas.microsoft.com/office/drawing/2014/main" id="{0DCD73A1-1697-4C42-9BDA-5E1F3A28A0DD}"/>
              </a:ext>
            </a:extLst>
          </p:cNvPr>
          <p:cNvPicPr>
            <a:picLocks noChangeAspect="1"/>
          </p:cNvPicPr>
          <p:nvPr/>
        </p:nvPicPr>
        <p:blipFill rotWithShape="1">
          <a:blip r:embed="rId6"/>
          <a:srcRect l="2" t="-8320" r="48832" b="-4341"/>
          <a:stretch/>
        </p:blipFill>
        <p:spPr>
          <a:xfrm>
            <a:off x="1154594" y="3178628"/>
            <a:ext cx="1332989" cy="1388000"/>
          </a:xfrm>
          <a:prstGeom prst="rect">
            <a:avLst/>
          </a:prstGeom>
        </p:spPr>
      </p:pic>
      <p:pic>
        <p:nvPicPr>
          <p:cNvPr id="29" name="Immagine 8">
            <a:extLst>
              <a:ext uri="{FF2B5EF4-FFF2-40B4-BE49-F238E27FC236}">
                <a16:creationId xmlns:a16="http://schemas.microsoft.com/office/drawing/2014/main" id="{965C12F8-98EA-4072-A0A5-0E369FAAE324}"/>
              </a:ext>
            </a:extLst>
          </p:cNvPr>
          <p:cNvPicPr>
            <a:picLocks noChangeAspect="1"/>
          </p:cNvPicPr>
          <p:nvPr/>
        </p:nvPicPr>
        <p:blipFill>
          <a:blip r:embed="rId7"/>
          <a:stretch>
            <a:fillRect/>
          </a:stretch>
        </p:blipFill>
        <p:spPr>
          <a:xfrm>
            <a:off x="3542599" y="2751890"/>
            <a:ext cx="598984" cy="608129"/>
          </a:xfrm>
          <a:prstGeom prst="rect">
            <a:avLst/>
          </a:prstGeom>
        </p:spPr>
      </p:pic>
      <p:sp>
        <p:nvSpPr>
          <p:cNvPr id="30" name="CasellaDiTesto 9">
            <a:extLst>
              <a:ext uri="{FF2B5EF4-FFF2-40B4-BE49-F238E27FC236}">
                <a16:creationId xmlns:a16="http://schemas.microsoft.com/office/drawing/2014/main" id="{42792904-DEBA-4E32-BDCB-A096D49749AD}"/>
              </a:ext>
            </a:extLst>
          </p:cNvPr>
          <p:cNvSpPr txBox="1"/>
          <p:nvPr/>
        </p:nvSpPr>
        <p:spPr>
          <a:xfrm>
            <a:off x="2787453" y="2864198"/>
            <a:ext cx="790088" cy="300082"/>
          </a:xfrm>
          <a:prstGeom prst="rect">
            <a:avLst/>
          </a:prstGeom>
          <a:noFill/>
        </p:spPr>
        <p:txBody>
          <a:bodyPr wrap="none" rtlCol="0">
            <a:spAutoFit/>
          </a:bodyPr>
          <a:lstStyle/>
          <a:p>
            <a:pPr defTabSz="685800"/>
            <a:r>
              <a:rPr lang="it-IT" sz="1350" dirty="0">
                <a:solidFill>
                  <a:prstClr val="black"/>
                </a:solidFill>
                <a:latin typeface="Calibri" panose="020F0502020204030204"/>
              </a:rPr>
              <a:t>EFIMOV </a:t>
            </a:r>
            <a:endParaRPr lang="en-GB" sz="1350" dirty="0">
              <a:solidFill>
                <a:prstClr val="black"/>
              </a:solidFill>
              <a:latin typeface="Calibri" panose="020F0502020204030204"/>
            </a:endParaRPr>
          </a:p>
        </p:txBody>
      </p:sp>
      <p:sp>
        <p:nvSpPr>
          <p:cNvPr id="31" name="CasellaDiTesto 10">
            <a:extLst>
              <a:ext uri="{FF2B5EF4-FFF2-40B4-BE49-F238E27FC236}">
                <a16:creationId xmlns:a16="http://schemas.microsoft.com/office/drawing/2014/main" id="{8C008FD7-C59E-4E76-A6CD-213F6C11A334}"/>
              </a:ext>
            </a:extLst>
          </p:cNvPr>
          <p:cNvSpPr txBox="1"/>
          <p:nvPr/>
        </p:nvSpPr>
        <p:spPr>
          <a:xfrm>
            <a:off x="2577436" y="3444919"/>
            <a:ext cx="2212277" cy="1569660"/>
          </a:xfrm>
          <a:prstGeom prst="rect">
            <a:avLst/>
          </a:prstGeom>
          <a:noFill/>
        </p:spPr>
        <p:txBody>
          <a:bodyPr wrap="square" rtlCol="0">
            <a:spAutoFit/>
          </a:bodyPr>
          <a:lstStyle/>
          <a:p>
            <a:pPr algn="ctr" defTabSz="685800"/>
            <a:r>
              <a:rPr lang="it-IT" sz="1600" dirty="0" err="1">
                <a:solidFill>
                  <a:srgbClr val="0070C0"/>
                </a:solidFill>
                <a:latin typeface="Times New Roman" panose="02020603050405020304" pitchFamily="18" charset="0"/>
                <a:cs typeface="Times New Roman" panose="02020603050405020304" pitchFamily="18" charset="0"/>
              </a:rPr>
              <a:t>Each</a:t>
            </a:r>
            <a:r>
              <a:rPr lang="it-IT" sz="1600" dirty="0">
                <a:solidFill>
                  <a:srgbClr val="0070C0"/>
                </a:solidFill>
                <a:latin typeface="Times New Roman" panose="02020603050405020304" pitchFamily="18" charset="0"/>
                <a:cs typeface="Times New Roman" panose="02020603050405020304" pitchFamily="18" charset="0"/>
              </a:rPr>
              <a:t> </a:t>
            </a:r>
            <a:r>
              <a:rPr lang="it-IT" sz="1600" dirty="0" err="1">
                <a:solidFill>
                  <a:srgbClr val="0070C0"/>
                </a:solidFill>
                <a:latin typeface="Times New Roman" panose="02020603050405020304" pitchFamily="18" charset="0"/>
                <a:cs typeface="Times New Roman" panose="02020603050405020304" pitchFamily="18" charset="0"/>
              </a:rPr>
              <a:t>couple</a:t>
            </a:r>
            <a:r>
              <a:rPr lang="it-IT" sz="1600" dirty="0">
                <a:solidFill>
                  <a:srgbClr val="0070C0"/>
                </a:solidFill>
                <a:latin typeface="Times New Roman" panose="02020603050405020304" pitchFamily="18" charset="0"/>
                <a:cs typeface="Times New Roman" panose="02020603050405020304" pitchFamily="18" charset="0"/>
              </a:rPr>
              <a:t> of </a:t>
            </a:r>
            <a:r>
              <a:rPr lang="el-GR" sz="1600" dirty="0">
                <a:solidFill>
                  <a:srgbClr val="0070C0"/>
                </a:solidFill>
                <a:latin typeface="Times New Roman" panose="02020603050405020304" pitchFamily="18" charset="0"/>
                <a:cs typeface="Times New Roman" panose="02020603050405020304" pitchFamily="18" charset="0"/>
              </a:rPr>
              <a:t>α</a:t>
            </a:r>
            <a:r>
              <a:rPr lang="it-IT" sz="1600" dirty="0">
                <a:solidFill>
                  <a:srgbClr val="0070C0"/>
                </a:solidFill>
                <a:latin typeface="Times New Roman" panose="02020603050405020304" pitchFamily="18" charset="0"/>
                <a:cs typeface="Times New Roman" panose="02020603050405020304" pitchFamily="18" charset="0"/>
              </a:rPr>
              <a:t> </a:t>
            </a:r>
            <a:r>
              <a:rPr lang="it-IT" sz="1600" dirty="0" err="1">
                <a:solidFill>
                  <a:srgbClr val="0070C0"/>
                </a:solidFill>
                <a:latin typeface="Times New Roman" panose="02020603050405020304" pitchFamily="18" charset="0"/>
                <a:cs typeface="Times New Roman" panose="02020603050405020304" pitchFamily="18" charset="0"/>
              </a:rPr>
              <a:t>has</a:t>
            </a:r>
            <a:r>
              <a:rPr lang="it-IT" sz="1600" dirty="0">
                <a:solidFill>
                  <a:srgbClr val="0070C0"/>
                </a:solidFill>
                <a:latin typeface="Times New Roman" panose="02020603050405020304" pitchFamily="18" charset="0"/>
                <a:cs typeface="Times New Roman" panose="02020603050405020304" pitchFamily="18" charset="0"/>
              </a:rPr>
              <a:t> a CM energy like a </a:t>
            </a:r>
            <a:r>
              <a:rPr lang="it-IT" sz="1600" baseline="30000" dirty="0">
                <a:solidFill>
                  <a:srgbClr val="0070C0"/>
                </a:solidFill>
                <a:latin typeface="Times New Roman" panose="02020603050405020304" pitchFamily="18" charset="0"/>
                <a:cs typeface="Times New Roman" panose="02020603050405020304" pitchFamily="18" charset="0"/>
              </a:rPr>
              <a:t>8</a:t>
            </a:r>
            <a:r>
              <a:rPr lang="it-IT" sz="1600" dirty="0">
                <a:solidFill>
                  <a:srgbClr val="0070C0"/>
                </a:solidFill>
                <a:latin typeface="Times New Roman" panose="02020603050405020304" pitchFamily="18" charset="0"/>
                <a:cs typeface="Times New Roman" panose="02020603050405020304" pitchFamily="18" charset="0"/>
              </a:rPr>
              <a:t>Be - Energy of the </a:t>
            </a:r>
            <a:r>
              <a:rPr lang="it-IT" sz="1600" dirty="0" err="1">
                <a:solidFill>
                  <a:srgbClr val="0070C0"/>
                </a:solidFill>
                <a:latin typeface="Times New Roman" panose="02020603050405020304" pitchFamily="18" charset="0"/>
                <a:cs typeface="Times New Roman" panose="02020603050405020304" pitchFamily="18" charset="0"/>
              </a:rPr>
              <a:t>level</a:t>
            </a:r>
            <a:r>
              <a:rPr lang="it-IT" sz="1600" dirty="0">
                <a:solidFill>
                  <a:srgbClr val="0070C0"/>
                </a:solidFill>
                <a:latin typeface="Times New Roman" panose="02020603050405020304" pitchFamily="18" charset="0"/>
                <a:cs typeface="Times New Roman" panose="02020603050405020304" pitchFamily="18" charset="0"/>
              </a:rPr>
              <a:t> </a:t>
            </a:r>
            <a:r>
              <a:rPr lang="it-IT" sz="1600" dirty="0" err="1">
                <a:solidFill>
                  <a:srgbClr val="0070C0"/>
                </a:solidFill>
                <a:latin typeface="Times New Roman" panose="02020603050405020304" pitchFamily="18" charset="0"/>
                <a:cs typeface="Times New Roman" panose="02020603050405020304" pitchFamily="18" charset="0"/>
              </a:rPr>
              <a:t>results</a:t>
            </a:r>
            <a:r>
              <a:rPr lang="it-IT" sz="1600" dirty="0">
                <a:solidFill>
                  <a:srgbClr val="0070C0"/>
                </a:solidFill>
                <a:latin typeface="Times New Roman" panose="02020603050405020304" pitchFamily="18" charset="0"/>
                <a:cs typeface="Times New Roman" panose="02020603050405020304" pitchFamily="18" charset="0"/>
              </a:rPr>
              <a:t> </a:t>
            </a:r>
            <a:r>
              <a:rPr lang="it-IT" sz="1600" b="1" dirty="0">
                <a:solidFill>
                  <a:srgbClr val="0070C0"/>
                </a:solidFill>
                <a:latin typeface="Times New Roman" panose="02020603050405020304" pitchFamily="18" charset="0"/>
                <a:cs typeface="Times New Roman" panose="02020603050405020304" pitchFamily="18" charset="0"/>
              </a:rPr>
              <a:t>180</a:t>
            </a:r>
            <a:r>
              <a:rPr lang="it-IT" sz="1600" dirty="0">
                <a:solidFill>
                  <a:srgbClr val="0070C0"/>
                </a:solidFill>
                <a:latin typeface="Times New Roman" panose="02020603050405020304" pitchFamily="18" charset="0"/>
                <a:cs typeface="Times New Roman" panose="02020603050405020304" pitchFamily="18" charset="0"/>
              </a:rPr>
              <a:t> </a:t>
            </a:r>
            <a:r>
              <a:rPr lang="it-IT" sz="1600" dirty="0" err="1">
                <a:solidFill>
                  <a:srgbClr val="0070C0"/>
                </a:solidFill>
                <a:latin typeface="Times New Roman" panose="02020603050405020304" pitchFamily="18" charset="0"/>
                <a:cs typeface="Times New Roman" panose="02020603050405020304" pitchFamily="18" charset="0"/>
              </a:rPr>
              <a:t>keV</a:t>
            </a:r>
            <a:r>
              <a:rPr lang="it-IT" sz="1600" dirty="0">
                <a:solidFill>
                  <a:srgbClr val="0070C0"/>
                </a:solidFill>
                <a:latin typeface="Times New Roman" panose="02020603050405020304" pitchFamily="18" charset="0"/>
                <a:cs typeface="Times New Roman" panose="02020603050405020304" pitchFamily="18" charset="0"/>
              </a:rPr>
              <a:t> - </a:t>
            </a:r>
            <a:r>
              <a:rPr lang="it-IT" sz="1600" b="1" dirty="0">
                <a:solidFill>
                  <a:srgbClr val="0070C0"/>
                </a:solidFill>
                <a:latin typeface="Times New Roman" panose="02020603050405020304" pitchFamily="18" charset="0"/>
                <a:cs typeface="Times New Roman" panose="02020603050405020304" pitchFamily="18" charset="0"/>
              </a:rPr>
              <a:t>200 </a:t>
            </a:r>
            <a:r>
              <a:rPr lang="it-IT" sz="1600" b="1" dirty="0" err="1">
                <a:solidFill>
                  <a:srgbClr val="0070C0"/>
                </a:solidFill>
                <a:latin typeface="Times New Roman" panose="02020603050405020304" pitchFamily="18" charset="0"/>
                <a:cs typeface="Times New Roman" panose="02020603050405020304" pitchFamily="18" charset="0"/>
              </a:rPr>
              <a:t>keV</a:t>
            </a:r>
            <a:r>
              <a:rPr lang="it-IT" sz="1600" dirty="0">
                <a:solidFill>
                  <a:srgbClr val="0070C0"/>
                </a:solidFill>
                <a:latin typeface="Times New Roman" panose="02020603050405020304" pitchFamily="18" charset="0"/>
                <a:cs typeface="Times New Roman" panose="02020603050405020304" pitchFamily="18" charset="0"/>
              </a:rPr>
              <a:t> </a:t>
            </a:r>
            <a:r>
              <a:rPr lang="it-IT" sz="1600" dirty="0" err="1">
                <a:solidFill>
                  <a:srgbClr val="0070C0"/>
                </a:solidFill>
                <a:latin typeface="Times New Roman" panose="02020603050405020304" pitchFamily="18" charset="0"/>
                <a:cs typeface="Times New Roman" panose="02020603050405020304" pitchFamily="18" charset="0"/>
              </a:rPr>
              <a:t>smaller</a:t>
            </a:r>
            <a:r>
              <a:rPr lang="it-IT" sz="1600" dirty="0">
                <a:solidFill>
                  <a:srgbClr val="0070C0"/>
                </a:solidFill>
                <a:latin typeface="Times New Roman" panose="02020603050405020304" pitchFamily="18" charset="0"/>
                <a:cs typeface="Times New Roman" panose="02020603050405020304" pitchFamily="18" charset="0"/>
              </a:rPr>
              <a:t> </a:t>
            </a:r>
            <a:r>
              <a:rPr lang="it-IT" sz="1600" dirty="0" err="1">
                <a:solidFill>
                  <a:srgbClr val="0070C0"/>
                </a:solidFill>
                <a:latin typeface="Times New Roman" panose="02020603050405020304" pitchFamily="18" charset="0"/>
                <a:cs typeface="Times New Roman" panose="02020603050405020304" pitchFamily="18" charset="0"/>
              </a:rPr>
              <a:t>than</a:t>
            </a:r>
            <a:r>
              <a:rPr lang="it-IT" sz="1600" dirty="0">
                <a:solidFill>
                  <a:srgbClr val="0070C0"/>
                </a:solidFill>
                <a:latin typeface="Times New Roman" panose="02020603050405020304" pitchFamily="18" charset="0"/>
                <a:cs typeface="Times New Roman" panose="02020603050405020304" pitchFamily="18" charset="0"/>
              </a:rPr>
              <a:t> the Hoyle state </a:t>
            </a:r>
            <a:endParaRPr lang="en-GB" sz="1600" dirty="0">
              <a:solidFill>
                <a:srgbClr val="0070C0"/>
              </a:solidFill>
              <a:latin typeface="Times New Roman" panose="02020603050405020304" pitchFamily="18" charset="0"/>
              <a:cs typeface="Times New Roman" panose="02020603050405020304" pitchFamily="18" charset="0"/>
            </a:endParaRPr>
          </a:p>
        </p:txBody>
      </p:sp>
      <p:sp>
        <p:nvSpPr>
          <p:cNvPr id="32" name="CasellaDiTesto 11">
            <a:extLst>
              <a:ext uri="{FF2B5EF4-FFF2-40B4-BE49-F238E27FC236}">
                <a16:creationId xmlns:a16="http://schemas.microsoft.com/office/drawing/2014/main" id="{AE0DC467-5F9B-4111-9BBE-40B2021169FA}"/>
              </a:ext>
            </a:extLst>
          </p:cNvPr>
          <p:cNvSpPr txBox="1"/>
          <p:nvPr/>
        </p:nvSpPr>
        <p:spPr>
          <a:xfrm>
            <a:off x="4833256" y="2497903"/>
            <a:ext cx="1621973" cy="2308324"/>
          </a:xfrm>
          <a:prstGeom prst="rect">
            <a:avLst/>
          </a:prstGeom>
          <a:noFill/>
        </p:spPr>
        <p:txBody>
          <a:bodyPr wrap="square" rtlCol="0">
            <a:spAutoFit/>
          </a:bodyPr>
          <a:lstStyle/>
          <a:p>
            <a:pPr defTabSz="685800"/>
            <a:r>
              <a:rPr lang="en-US" b="1" dirty="0">
                <a:solidFill>
                  <a:srgbClr val="FF0000"/>
                </a:solidFill>
                <a:latin typeface="Times New Roman" panose="02020603050405020304" pitchFamily="18" charset="0"/>
                <a:cs typeface="Times New Roman" panose="02020603050405020304" pitchFamily="18" charset="0"/>
              </a:rPr>
              <a:t>New more precise measurements needed to confirm effects on </a:t>
            </a:r>
            <a:r>
              <a:rPr lang="en-US" b="1" baseline="30000" dirty="0">
                <a:solidFill>
                  <a:srgbClr val="FF0000"/>
                </a:solidFill>
                <a:latin typeface="Times New Roman" panose="02020603050405020304" pitchFamily="18" charset="0"/>
                <a:cs typeface="Times New Roman" panose="02020603050405020304" pitchFamily="18" charset="0"/>
              </a:rPr>
              <a:t>12</a:t>
            </a:r>
            <a:r>
              <a:rPr lang="en-US" b="1" dirty="0">
                <a:solidFill>
                  <a:srgbClr val="FF0000"/>
                </a:solidFill>
                <a:latin typeface="Times New Roman" panose="02020603050405020304" pitchFamily="18" charset="0"/>
                <a:cs typeface="Times New Roman" panose="02020603050405020304" pitchFamily="18" charset="0"/>
              </a:rPr>
              <a:t>C creation in the universe</a:t>
            </a:r>
          </a:p>
        </p:txBody>
      </p:sp>
      <p:sp>
        <p:nvSpPr>
          <p:cNvPr id="33" name="Rettangolo 42">
            <a:extLst>
              <a:ext uri="{FF2B5EF4-FFF2-40B4-BE49-F238E27FC236}">
                <a16:creationId xmlns:a16="http://schemas.microsoft.com/office/drawing/2014/main" id="{05109E7D-779D-4676-A8A3-49102E4700BF}"/>
              </a:ext>
            </a:extLst>
          </p:cNvPr>
          <p:cNvSpPr/>
          <p:nvPr/>
        </p:nvSpPr>
        <p:spPr>
          <a:xfrm>
            <a:off x="224452" y="2901553"/>
            <a:ext cx="2299775" cy="461665"/>
          </a:xfrm>
          <a:prstGeom prst="rect">
            <a:avLst/>
          </a:prstGeom>
        </p:spPr>
        <p:txBody>
          <a:bodyPr wrap="square">
            <a:spAutoFit/>
          </a:bodyPr>
          <a:lstStyle/>
          <a:p>
            <a:pPr defTabSz="685800"/>
            <a:r>
              <a:rPr lang="en-US" sz="1200" dirty="0">
                <a:solidFill>
                  <a:prstClr val="black"/>
                </a:solidFill>
                <a:latin typeface="Calibri Light" panose="020F0302020204030204"/>
              </a:rPr>
              <a:t> </a:t>
            </a:r>
            <a:r>
              <a:rPr lang="en-US" sz="1200" b="1" dirty="0" err="1">
                <a:solidFill>
                  <a:prstClr val="black"/>
                </a:solidFill>
                <a:latin typeface="Calibri Light" panose="020F0302020204030204"/>
              </a:rPr>
              <a:t>Cardella</a:t>
            </a:r>
            <a:r>
              <a:rPr lang="en-US" sz="1200" b="1" dirty="0">
                <a:solidFill>
                  <a:prstClr val="black"/>
                </a:solidFill>
                <a:latin typeface="Calibri Light" panose="020F0302020204030204"/>
              </a:rPr>
              <a:t> G. et al., PRC 104, 064315 (2021) </a:t>
            </a:r>
            <a:endParaRPr lang="en-GB" sz="1200" b="1" dirty="0">
              <a:solidFill>
                <a:prstClr val="black"/>
              </a:solidFill>
              <a:latin typeface="Calibri Light" panose="020F0302020204030204"/>
            </a:endParaRPr>
          </a:p>
        </p:txBody>
      </p:sp>
    </p:spTree>
    <p:extLst>
      <p:ext uri="{BB962C8B-B14F-4D97-AF65-F5344CB8AC3E}">
        <p14:creationId xmlns:p14="http://schemas.microsoft.com/office/powerpoint/2010/main" val="33232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F3054-5C5D-4139-8161-D9384614D565}"/>
              </a:ext>
            </a:extLst>
          </p:cNvPr>
          <p:cNvSpPr>
            <a:spLocks noGrp="1"/>
          </p:cNvSpPr>
          <p:nvPr>
            <p:ph type="title"/>
          </p:nvPr>
        </p:nvSpPr>
        <p:spPr/>
        <p:txBody>
          <a:bodyPr/>
          <a:lstStyle/>
          <a:p>
            <a:r>
              <a:rPr lang="it-IT" dirty="0"/>
              <a:t>The CHIRONE </a:t>
            </a:r>
            <a:r>
              <a:rPr lang="it-IT" dirty="0" err="1"/>
              <a:t>main</a:t>
            </a:r>
            <a:r>
              <a:rPr lang="it-IT" dirty="0"/>
              <a:t> </a:t>
            </a:r>
            <a:r>
              <a:rPr lang="en-US" dirty="0" err="1"/>
              <a:t>apparata</a:t>
            </a:r>
            <a:r>
              <a:rPr lang="en-US" dirty="0"/>
              <a:t>… (new developments)</a:t>
            </a:r>
          </a:p>
        </p:txBody>
      </p:sp>
      <p:sp>
        <p:nvSpPr>
          <p:cNvPr id="6" name="Rectangle 5">
            <a:extLst>
              <a:ext uri="{FF2B5EF4-FFF2-40B4-BE49-F238E27FC236}">
                <a16:creationId xmlns:a16="http://schemas.microsoft.com/office/drawing/2014/main" id="{32421107-BC72-4576-A94A-FD27FB1EBC64}"/>
              </a:ext>
            </a:extLst>
          </p:cNvPr>
          <p:cNvSpPr/>
          <p:nvPr/>
        </p:nvSpPr>
        <p:spPr>
          <a:xfrm>
            <a:off x="0" y="761016"/>
            <a:ext cx="6325350" cy="400110"/>
          </a:xfrm>
          <a:prstGeom prst="rect">
            <a:avLst/>
          </a:prstGeom>
        </p:spPr>
        <p:txBody>
          <a:bodyPr wrap="square">
            <a:spAutoFit/>
          </a:bodyPr>
          <a:lstStyle/>
          <a:p>
            <a:r>
              <a:rPr lang="en-GB" sz="2000" b="1" dirty="0" err="1">
                <a:solidFill>
                  <a:srgbClr val="002060"/>
                </a:solidFill>
                <a:latin typeface="Comic Sans MS" panose="030F0702030302020204" pitchFamily="66" charset="0"/>
                <a:ea typeface="+mj-ea"/>
                <a:cs typeface="+mj-cs"/>
              </a:rPr>
              <a:t>NArCoS</a:t>
            </a:r>
            <a:r>
              <a:rPr lang="en-GB" sz="2000" b="1" dirty="0">
                <a:solidFill>
                  <a:srgbClr val="002060"/>
                </a:solidFill>
                <a:latin typeface="Comic Sans MS" panose="030F0702030302020204" pitchFamily="66" charset="0"/>
                <a:ea typeface="+mj-ea"/>
                <a:cs typeface="+mj-cs"/>
              </a:rPr>
              <a:t> (Neutron Array for Correlation Studies) </a:t>
            </a:r>
          </a:p>
        </p:txBody>
      </p:sp>
      <p:sp>
        <p:nvSpPr>
          <p:cNvPr id="7" name="Rectangle 6">
            <a:extLst>
              <a:ext uri="{FF2B5EF4-FFF2-40B4-BE49-F238E27FC236}">
                <a16:creationId xmlns:a16="http://schemas.microsoft.com/office/drawing/2014/main" id="{C34F46EF-541A-4B33-8715-677B5B06E9FB}"/>
              </a:ext>
            </a:extLst>
          </p:cNvPr>
          <p:cNvSpPr/>
          <p:nvPr/>
        </p:nvSpPr>
        <p:spPr>
          <a:xfrm>
            <a:off x="6990858" y="728359"/>
            <a:ext cx="5680114" cy="400110"/>
          </a:xfrm>
          <a:prstGeom prst="rect">
            <a:avLst/>
          </a:prstGeom>
        </p:spPr>
        <p:txBody>
          <a:bodyPr wrap="square">
            <a:spAutoFit/>
          </a:bodyPr>
          <a:lstStyle/>
          <a:p>
            <a:r>
              <a:rPr lang="en-GB" sz="2000" b="1" dirty="0">
                <a:solidFill>
                  <a:srgbClr val="002060"/>
                </a:solidFill>
                <a:latin typeface="Comic Sans MS" panose="030F0702030302020204" pitchFamily="66" charset="0"/>
                <a:ea typeface="+mj-ea"/>
                <a:cs typeface="+mj-cs"/>
              </a:rPr>
              <a:t>New CHIMERA RIBs tagging system</a:t>
            </a:r>
          </a:p>
        </p:txBody>
      </p:sp>
      <p:pic>
        <p:nvPicPr>
          <p:cNvPr id="9" name="Picture 8">
            <a:extLst>
              <a:ext uri="{FF2B5EF4-FFF2-40B4-BE49-F238E27FC236}">
                <a16:creationId xmlns:a16="http://schemas.microsoft.com/office/drawing/2014/main" id="{21AEF9DC-7753-47E5-9B02-953E9E932BC4}"/>
              </a:ext>
            </a:extLst>
          </p:cNvPr>
          <p:cNvPicPr>
            <a:picLocks noChangeAspect="1"/>
          </p:cNvPicPr>
          <p:nvPr/>
        </p:nvPicPr>
        <p:blipFill rotWithShape="1">
          <a:blip r:embed="rId2"/>
          <a:srcRect l="2504" t="8475" r="8963" b="3332"/>
          <a:stretch/>
        </p:blipFill>
        <p:spPr>
          <a:xfrm>
            <a:off x="6871511" y="1139904"/>
            <a:ext cx="5234314" cy="2685449"/>
          </a:xfrm>
          <a:prstGeom prst="rect">
            <a:avLst/>
          </a:prstGeom>
        </p:spPr>
      </p:pic>
      <p:grpSp>
        <p:nvGrpSpPr>
          <p:cNvPr id="13" name="Group 12">
            <a:extLst>
              <a:ext uri="{FF2B5EF4-FFF2-40B4-BE49-F238E27FC236}">
                <a16:creationId xmlns:a16="http://schemas.microsoft.com/office/drawing/2014/main" id="{FE9B523C-EAE8-4D07-AA9D-3716B2E6912F}"/>
              </a:ext>
            </a:extLst>
          </p:cNvPr>
          <p:cNvGrpSpPr/>
          <p:nvPr/>
        </p:nvGrpSpPr>
        <p:grpSpPr>
          <a:xfrm>
            <a:off x="7430703" y="3753852"/>
            <a:ext cx="3137836" cy="2478506"/>
            <a:chOff x="5273040" y="2287469"/>
            <a:chExt cx="3681679" cy="2629971"/>
          </a:xfrm>
        </p:grpSpPr>
        <p:grpSp>
          <p:nvGrpSpPr>
            <p:cNvPr id="14" name="Group 13">
              <a:extLst>
                <a:ext uri="{FF2B5EF4-FFF2-40B4-BE49-F238E27FC236}">
                  <a16:creationId xmlns:a16="http://schemas.microsoft.com/office/drawing/2014/main" id="{47A52F98-4FD1-4943-9011-F35E5E56077D}"/>
                </a:ext>
              </a:extLst>
            </p:cNvPr>
            <p:cNvGrpSpPr/>
            <p:nvPr/>
          </p:nvGrpSpPr>
          <p:grpSpPr>
            <a:xfrm>
              <a:off x="5273040" y="2287469"/>
              <a:ext cx="3681679" cy="2629971"/>
              <a:chOff x="175523" y="3626060"/>
              <a:chExt cx="3681679" cy="2629971"/>
            </a:xfrm>
          </p:grpSpPr>
          <p:pic>
            <p:nvPicPr>
              <p:cNvPr id="96" name="Immagine 21">
                <a:extLst>
                  <a:ext uri="{FF2B5EF4-FFF2-40B4-BE49-F238E27FC236}">
                    <a16:creationId xmlns:a16="http://schemas.microsoft.com/office/drawing/2014/main" id="{7BC6B2E8-DBB4-4860-9DDE-8A9C75EF4D5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462" r="7815" b="4128"/>
              <a:stretch/>
            </p:blipFill>
            <p:spPr>
              <a:xfrm>
                <a:off x="175523" y="3626060"/>
                <a:ext cx="3681679" cy="2629971"/>
              </a:xfrm>
              <a:prstGeom prst="rect">
                <a:avLst/>
              </a:prstGeom>
              <a:scene3d>
                <a:camera prst="orthographicFront">
                  <a:rot lat="0" lon="0" rev="0"/>
                </a:camera>
                <a:lightRig rig="threePt" dir="t"/>
              </a:scene3d>
            </p:spPr>
          </p:pic>
          <p:pic>
            <p:nvPicPr>
              <p:cNvPr id="97" name="Picture 96">
                <a:extLst>
                  <a:ext uri="{FF2B5EF4-FFF2-40B4-BE49-F238E27FC236}">
                    <a16:creationId xmlns:a16="http://schemas.microsoft.com/office/drawing/2014/main" id="{8C5DD1BB-2CAF-4E50-BC0E-46EE698462D0}"/>
                  </a:ext>
                </a:extLst>
              </p:cNvPr>
              <p:cNvPicPr>
                <a:picLocks noChangeAspect="1"/>
              </p:cNvPicPr>
              <p:nvPr/>
            </p:nvPicPr>
            <p:blipFill rotWithShape="1">
              <a:blip r:embed="rId4"/>
              <a:srcRect l="2780" t="2797" r="1988" b="1679"/>
              <a:stretch/>
            </p:blipFill>
            <p:spPr>
              <a:xfrm>
                <a:off x="774646" y="4972380"/>
                <a:ext cx="628651" cy="686095"/>
              </a:xfrm>
              <a:prstGeom prst="rect">
                <a:avLst/>
              </a:prstGeom>
            </p:spPr>
          </p:pic>
        </p:grpSp>
        <p:pic>
          <p:nvPicPr>
            <p:cNvPr id="15" name="Picture 14">
              <a:extLst>
                <a:ext uri="{FF2B5EF4-FFF2-40B4-BE49-F238E27FC236}">
                  <a16:creationId xmlns:a16="http://schemas.microsoft.com/office/drawing/2014/main" id="{69B0163B-B49E-478F-A4A3-7D2DA23A153F}"/>
                </a:ext>
              </a:extLst>
            </p:cNvPr>
            <p:cNvPicPr>
              <a:picLocks noChangeAspect="1"/>
            </p:cNvPicPr>
            <p:nvPr/>
          </p:nvPicPr>
          <p:blipFill rotWithShape="1">
            <a:blip r:embed="rId4"/>
            <a:srcRect l="2780" t="2797" r="1988" b="1679"/>
            <a:stretch/>
          </p:blipFill>
          <p:spPr>
            <a:xfrm>
              <a:off x="6477000" y="3641726"/>
              <a:ext cx="628651" cy="686095"/>
            </a:xfrm>
            <a:prstGeom prst="rect">
              <a:avLst/>
            </a:prstGeom>
          </p:spPr>
        </p:pic>
        <p:cxnSp>
          <p:nvCxnSpPr>
            <p:cNvPr id="16" name="Straight Connector 15">
              <a:extLst>
                <a:ext uri="{FF2B5EF4-FFF2-40B4-BE49-F238E27FC236}">
                  <a16:creationId xmlns:a16="http://schemas.microsoft.com/office/drawing/2014/main" id="{F2874733-1EBF-41F5-BF9B-5347AA6B0825}"/>
                </a:ext>
              </a:extLst>
            </p:cNvPr>
            <p:cNvCxnSpPr>
              <a:cxnSpLocks/>
            </p:cNvCxnSpPr>
            <p:nvPr/>
          </p:nvCxnSpPr>
          <p:spPr>
            <a:xfrm flipV="1">
              <a:off x="5972175" y="4275138"/>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E38CE5-ABEF-47E1-83D0-BC7299721866}"/>
                </a:ext>
              </a:extLst>
            </p:cNvPr>
            <p:cNvCxnSpPr>
              <a:cxnSpLocks/>
            </p:cNvCxnSpPr>
            <p:nvPr/>
          </p:nvCxnSpPr>
          <p:spPr>
            <a:xfrm flipV="1">
              <a:off x="5995987" y="4051300"/>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E98C17-E139-4059-9E49-62EBE2A641DB}"/>
                </a:ext>
              </a:extLst>
            </p:cNvPr>
            <p:cNvCxnSpPr>
              <a:cxnSpLocks/>
            </p:cNvCxnSpPr>
            <p:nvPr/>
          </p:nvCxnSpPr>
          <p:spPr>
            <a:xfrm flipV="1">
              <a:off x="6016625" y="3856038"/>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90F432E-8345-4063-AB6E-DA87B455FD87}"/>
                </a:ext>
              </a:extLst>
            </p:cNvPr>
            <p:cNvCxnSpPr>
              <a:cxnSpLocks/>
            </p:cNvCxnSpPr>
            <p:nvPr/>
          </p:nvCxnSpPr>
          <p:spPr>
            <a:xfrm flipV="1">
              <a:off x="6145212" y="4279900"/>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876843-8E1F-43A6-818F-BBCA5F886AE3}"/>
                </a:ext>
              </a:extLst>
            </p:cNvPr>
            <p:cNvCxnSpPr>
              <a:cxnSpLocks/>
            </p:cNvCxnSpPr>
            <p:nvPr/>
          </p:nvCxnSpPr>
          <p:spPr>
            <a:xfrm flipV="1">
              <a:off x="6169024" y="4054475"/>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E170F4-D7B9-4723-A30D-38C5068AE861}"/>
                </a:ext>
              </a:extLst>
            </p:cNvPr>
            <p:cNvCxnSpPr>
              <a:cxnSpLocks/>
            </p:cNvCxnSpPr>
            <p:nvPr/>
          </p:nvCxnSpPr>
          <p:spPr>
            <a:xfrm flipV="1">
              <a:off x="6189662" y="3854450"/>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3E06C8-468C-4222-BD38-DDB717FF97D6}"/>
                </a:ext>
              </a:extLst>
            </p:cNvPr>
            <p:cNvCxnSpPr>
              <a:cxnSpLocks/>
            </p:cNvCxnSpPr>
            <p:nvPr/>
          </p:nvCxnSpPr>
          <p:spPr>
            <a:xfrm flipV="1">
              <a:off x="6338887" y="4273550"/>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285CC9-1C83-4395-9D75-B211A39FCD22}"/>
                </a:ext>
              </a:extLst>
            </p:cNvPr>
            <p:cNvCxnSpPr>
              <a:cxnSpLocks/>
            </p:cNvCxnSpPr>
            <p:nvPr/>
          </p:nvCxnSpPr>
          <p:spPr>
            <a:xfrm flipV="1">
              <a:off x="6362699" y="4046538"/>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A1E888-2EA3-48B3-BC24-870077EB9C6E}"/>
                </a:ext>
              </a:extLst>
            </p:cNvPr>
            <p:cNvCxnSpPr>
              <a:cxnSpLocks/>
            </p:cNvCxnSpPr>
            <p:nvPr/>
          </p:nvCxnSpPr>
          <p:spPr>
            <a:xfrm flipV="1">
              <a:off x="6383337" y="3844925"/>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0A1953-0FCB-4290-B5AB-B85500C3B574}"/>
                </a:ext>
              </a:extLst>
            </p:cNvPr>
            <p:cNvCxnSpPr>
              <a:cxnSpLocks/>
            </p:cNvCxnSpPr>
            <p:nvPr/>
          </p:nvCxnSpPr>
          <p:spPr>
            <a:xfrm flipV="1">
              <a:off x="6561137" y="4273550"/>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E4E1E3-0C49-4B7A-8103-921E3082C3BB}"/>
                </a:ext>
              </a:extLst>
            </p:cNvPr>
            <p:cNvCxnSpPr>
              <a:cxnSpLocks/>
            </p:cNvCxnSpPr>
            <p:nvPr/>
          </p:nvCxnSpPr>
          <p:spPr>
            <a:xfrm flipV="1">
              <a:off x="6584949" y="4049712"/>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A7838A-7E01-4CD0-B192-0B1B4F7852B4}"/>
                </a:ext>
              </a:extLst>
            </p:cNvPr>
            <p:cNvCxnSpPr>
              <a:cxnSpLocks/>
            </p:cNvCxnSpPr>
            <p:nvPr/>
          </p:nvCxnSpPr>
          <p:spPr>
            <a:xfrm flipV="1">
              <a:off x="6605587" y="385445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A73164A-7123-444D-9287-FA8DA5741EFF}"/>
                </a:ext>
              </a:extLst>
            </p:cNvPr>
            <p:cNvCxnSpPr>
              <a:cxnSpLocks/>
            </p:cNvCxnSpPr>
            <p:nvPr/>
          </p:nvCxnSpPr>
          <p:spPr>
            <a:xfrm flipV="1">
              <a:off x="6783386" y="4260849"/>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5353B9-D231-4F2C-AEC9-CDA97C08F626}"/>
                </a:ext>
              </a:extLst>
            </p:cNvPr>
            <p:cNvCxnSpPr>
              <a:cxnSpLocks/>
            </p:cNvCxnSpPr>
            <p:nvPr/>
          </p:nvCxnSpPr>
          <p:spPr>
            <a:xfrm flipV="1">
              <a:off x="6810373" y="4038599"/>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71273C-D3A8-4CE7-9C39-984FA9CBE4AA}"/>
                </a:ext>
              </a:extLst>
            </p:cNvPr>
            <p:cNvCxnSpPr>
              <a:cxnSpLocks/>
            </p:cNvCxnSpPr>
            <p:nvPr/>
          </p:nvCxnSpPr>
          <p:spPr>
            <a:xfrm flipV="1">
              <a:off x="6831011" y="3838574"/>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2B57A8-BD74-422F-9D2B-632829EA4532}"/>
                </a:ext>
              </a:extLst>
            </p:cNvPr>
            <p:cNvCxnSpPr>
              <a:cxnSpLocks/>
            </p:cNvCxnSpPr>
            <p:nvPr/>
          </p:nvCxnSpPr>
          <p:spPr>
            <a:xfrm flipV="1">
              <a:off x="6980236" y="4267199"/>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1971910-C7B3-47BD-9751-C24F2BCF1FCF}"/>
                </a:ext>
              </a:extLst>
            </p:cNvPr>
            <p:cNvCxnSpPr>
              <a:cxnSpLocks/>
            </p:cNvCxnSpPr>
            <p:nvPr/>
          </p:nvCxnSpPr>
          <p:spPr>
            <a:xfrm flipV="1">
              <a:off x="7004048" y="4040187"/>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67E83D6-55A4-4B07-B390-2A1B15DFF9F0}"/>
                </a:ext>
              </a:extLst>
            </p:cNvPr>
            <p:cNvCxnSpPr>
              <a:cxnSpLocks/>
            </p:cNvCxnSpPr>
            <p:nvPr/>
          </p:nvCxnSpPr>
          <p:spPr>
            <a:xfrm flipV="1">
              <a:off x="7026274" y="3840162"/>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3E76148-B2AD-4737-BE68-D6055C0C93EF}"/>
                </a:ext>
              </a:extLst>
            </p:cNvPr>
            <p:cNvPicPr>
              <a:picLocks noChangeAspect="1"/>
            </p:cNvPicPr>
            <p:nvPr/>
          </p:nvPicPr>
          <p:blipFill rotWithShape="1">
            <a:blip r:embed="rId4"/>
            <a:srcRect l="2780" t="2797" r="1988" b="1679"/>
            <a:stretch/>
          </p:blipFill>
          <p:spPr>
            <a:xfrm>
              <a:off x="7110413" y="3641726"/>
              <a:ext cx="628651" cy="686095"/>
            </a:xfrm>
            <a:prstGeom prst="rect">
              <a:avLst/>
            </a:prstGeom>
          </p:spPr>
        </p:pic>
        <p:cxnSp>
          <p:nvCxnSpPr>
            <p:cNvPr id="35" name="Straight Connector 34">
              <a:extLst>
                <a:ext uri="{FF2B5EF4-FFF2-40B4-BE49-F238E27FC236}">
                  <a16:creationId xmlns:a16="http://schemas.microsoft.com/office/drawing/2014/main" id="{0E3FEF9A-4214-4BC7-BAE2-07B946A7CBC7}"/>
                </a:ext>
              </a:extLst>
            </p:cNvPr>
            <p:cNvCxnSpPr>
              <a:cxnSpLocks/>
            </p:cNvCxnSpPr>
            <p:nvPr/>
          </p:nvCxnSpPr>
          <p:spPr>
            <a:xfrm flipV="1">
              <a:off x="7208838" y="4260850"/>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56448C-4100-4367-AC2E-0236445EDF83}"/>
                </a:ext>
              </a:extLst>
            </p:cNvPr>
            <p:cNvCxnSpPr>
              <a:cxnSpLocks/>
            </p:cNvCxnSpPr>
            <p:nvPr/>
          </p:nvCxnSpPr>
          <p:spPr>
            <a:xfrm flipV="1">
              <a:off x="7232650" y="4037012"/>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1ABB8D4-3003-4F06-B0B7-462BDE9E0047}"/>
                </a:ext>
              </a:extLst>
            </p:cNvPr>
            <p:cNvCxnSpPr>
              <a:cxnSpLocks/>
            </p:cNvCxnSpPr>
            <p:nvPr/>
          </p:nvCxnSpPr>
          <p:spPr>
            <a:xfrm flipV="1">
              <a:off x="7253288" y="384175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71D6FF-D740-4FDF-ABD1-6B7DCFEF8F69}"/>
                </a:ext>
              </a:extLst>
            </p:cNvPr>
            <p:cNvCxnSpPr>
              <a:cxnSpLocks/>
            </p:cNvCxnSpPr>
            <p:nvPr/>
          </p:nvCxnSpPr>
          <p:spPr>
            <a:xfrm flipV="1">
              <a:off x="7396162" y="4276725"/>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1114CB-54A0-4D87-A383-9AC3EEDCA68C}"/>
                </a:ext>
              </a:extLst>
            </p:cNvPr>
            <p:cNvCxnSpPr>
              <a:cxnSpLocks/>
            </p:cNvCxnSpPr>
            <p:nvPr/>
          </p:nvCxnSpPr>
          <p:spPr>
            <a:xfrm flipV="1">
              <a:off x="7423149" y="4048125"/>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E4E895-4AAF-4FBB-9DB6-A928B23646C3}"/>
                </a:ext>
              </a:extLst>
            </p:cNvPr>
            <p:cNvCxnSpPr>
              <a:cxnSpLocks/>
            </p:cNvCxnSpPr>
            <p:nvPr/>
          </p:nvCxnSpPr>
          <p:spPr>
            <a:xfrm flipV="1">
              <a:off x="7450137" y="3860800"/>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F511741-497D-42FE-9F25-C4A530DAF293}"/>
                </a:ext>
              </a:extLst>
            </p:cNvPr>
            <p:cNvCxnSpPr>
              <a:cxnSpLocks/>
            </p:cNvCxnSpPr>
            <p:nvPr/>
          </p:nvCxnSpPr>
          <p:spPr>
            <a:xfrm flipV="1">
              <a:off x="7596187" y="4265613"/>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2F2CF00-A398-4AD6-974B-E0F0A299718A}"/>
                </a:ext>
              </a:extLst>
            </p:cNvPr>
            <p:cNvCxnSpPr>
              <a:cxnSpLocks/>
            </p:cNvCxnSpPr>
            <p:nvPr/>
          </p:nvCxnSpPr>
          <p:spPr>
            <a:xfrm flipV="1">
              <a:off x="7623175" y="4030662"/>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51B743D-0D55-40D0-A8B0-4F306E95DA97}"/>
                </a:ext>
              </a:extLst>
            </p:cNvPr>
            <p:cNvCxnSpPr>
              <a:cxnSpLocks/>
            </p:cNvCxnSpPr>
            <p:nvPr/>
          </p:nvCxnSpPr>
          <p:spPr>
            <a:xfrm flipV="1">
              <a:off x="7642225" y="382905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06373D3F-7621-47BD-8587-F14D6476FEE8}"/>
                </a:ext>
              </a:extLst>
            </p:cNvPr>
            <p:cNvPicPr>
              <a:picLocks noChangeAspect="1"/>
            </p:cNvPicPr>
            <p:nvPr/>
          </p:nvPicPr>
          <p:blipFill rotWithShape="1">
            <a:blip r:embed="rId4"/>
            <a:srcRect l="2780" t="2797" r="1988" b="1679"/>
            <a:stretch/>
          </p:blipFill>
          <p:spPr>
            <a:xfrm>
              <a:off x="7721601" y="3643314"/>
              <a:ext cx="628651" cy="686095"/>
            </a:xfrm>
            <a:prstGeom prst="rect">
              <a:avLst/>
            </a:prstGeom>
          </p:spPr>
        </p:pic>
        <p:cxnSp>
          <p:nvCxnSpPr>
            <p:cNvPr id="45" name="Straight Connector 44">
              <a:extLst>
                <a:ext uri="{FF2B5EF4-FFF2-40B4-BE49-F238E27FC236}">
                  <a16:creationId xmlns:a16="http://schemas.microsoft.com/office/drawing/2014/main" id="{147964D8-5431-456A-B869-A8B8990DA123}"/>
                </a:ext>
              </a:extLst>
            </p:cNvPr>
            <p:cNvCxnSpPr>
              <a:cxnSpLocks/>
            </p:cNvCxnSpPr>
            <p:nvPr/>
          </p:nvCxnSpPr>
          <p:spPr>
            <a:xfrm flipV="1">
              <a:off x="8039101" y="4260850"/>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2A22DE2-3BAC-4C58-9268-3BA09D9C82E0}"/>
                </a:ext>
              </a:extLst>
            </p:cNvPr>
            <p:cNvCxnSpPr>
              <a:cxnSpLocks/>
            </p:cNvCxnSpPr>
            <p:nvPr/>
          </p:nvCxnSpPr>
          <p:spPr>
            <a:xfrm flipV="1">
              <a:off x="7835900" y="4060826"/>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540F08-D3AD-4082-B467-7502DA5FF201}"/>
                </a:ext>
              </a:extLst>
            </p:cNvPr>
            <p:cNvCxnSpPr>
              <a:cxnSpLocks/>
            </p:cNvCxnSpPr>
            <p:nvPr/>
          </p:nvCxnSpPr>
          <p:spPr>
            <a:xfrm flipV="1">
              <a:off x="7856538" y="3859213"/>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374F03E-0FB1-4476-A018-17DF799F2D4A}"/>
                </a:ext>
              </a:extLst>
            </p:cNvPr>
            <p:cNvCxnSpPr>
              <a:cxnSpLocks/>
            </p:cNvCxnSpPr>
            <p:nvPr/>
          </p:nvCxnSpPr>
          <p:spPr>
            <a:xfrm flipV="1">
              <a:off x="7813673" y="4264024"/>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059275-1914-47F2-BFCD-1B46470032CE}"/>
                </a:ext>
              </a:extLst>
            </p:cNvPr>
            <p:cNvCxnSpPr>
              <a:cxnSpLocks/>
            </p:cNvCxnSpPr>
            <p:nvPr/>
          </p:nvCxnSpPr>
          <p:spPr>
            <a:xfrm flipV="1">
              <a:off x="8064498" y="4041774"/>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85804DE-D75E-4DD1-9F63-C5B12912DFD2}"/>
                </a:ext>
              </a:extLst>
            </p:cNvPr>
            <p:cNvCxnSpPr>
              <a:cxnSpLocks/>
            </p:cNvCxnSpPr>
            <p:nvPr/>
          </p:nvCxnSpPr>
          <p:spPr>
            <a:xfrm flipV="1">
              <a:off x="8248650" y="3816350"/>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12E0804-8C62-4305-84F3-68AD243A1864}"/>
                </a:ext>
              </a:extLst>
            </p:cNvPr>
            <p:cNvCxnSpPr>
              <a:cxnSpLocks/>
            </p:cNvCxnSpPr>
            <p:nvPr/>
          </p:nvCxnSpPr>
          <p:spPr>
            <a:xfrm flipV="1">
              <a:off x="8093074" y="3833811"/>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0D1E94-A1FC-4B6A-8A71-294B4D325712}"/>
                </a:ext>
              </a:extLst>
            </p:cNvPr>
            <p:cNvCxnSpPr>
              <a:cxnSpLocks/>
            </p:cNvCxnSpPr>
            <p:nvPr/>
          </p:nvCxnSpPr>
          <p:spPr>
            <a:xfrm flipV="1">
              <a:off x="8212136" y="4268787"/>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40C5EC5-DCCB-4100-92A3-719C87D8893B}"/>
                </a:ext>
              </a:extLst>
            </p:cNvPr>
            <p:cNvCxnSpPr>
              <a:cxnSpLocks/>
            </p:cNvCxnSpPr>
            <p:nvPr/>
          </p:nvCxnSpPr>
          <p:spPr>
            <a:xfrm flipV="1">
              <a:off x="8231186" y="4048124"/>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790D9918-15ED-4652-A97D-C3012FB075F6}"/>
                </a:ext>
              </a:extLst>
            </p:cNvPr>
            <p:cNvGrpSpPr/>
            <p:nvPr/>
          </p:nvGrpSpPr>
          <p:grpSpPr>
            <a:xfrm>
              <a:off x="7091363" y="2868613"/>
              <a:ext cx="1239839" cy="742952"/>
              <a:chOff x="7091363" y="2868613"/>
              <a:chExt cx="1239839" cy="742952"/>
            </a:xfrm>
          </p:grpSpPr>
          <p:pic>
            <p:nvPicPr>
              <p:cNvPr id="77" name="Picture 76">
                <a:extLst>
                  <a:ext uri="{FF2B5EF4-FFF2-40B4-BE49-F238E27FC236}">
                    <a16:creationId xmlns:a16="http://schemas.microsoft.com/office/drawing/2014/main" id="{3F8231A8-4118-4EFA-97F4-7D95242B6D09}"/>
                  </a:ext>
                </a:extLst>
              </p:cNvPr>
              <p:cNvPicPr>
                <a:picLocks noChangeAspect="1"/>
              </p:cNvPicPr>
              <p:nvPr/>
            </p:nvPicPr>
            <p:blipFill rotWithShape="1">
              <a:blip r:embed="rId4"/>
              <a:srcRect l="2780" t="2797" r="1988" b="1679"/>
              <a:stretch/>
            </p:blipFill>
            <p:spPr>
              <a:xfrm rot="10800000">
                <a:off x="7702551" y="2925470"/>
                <a:ext cx="628651" cy="686095"/>
              </a:xfrm>
              <a:prstGeom prst="rect">
                <a:avLst/>
              </a:prstGeom>
            </p:spPr>
          </p:pic>
          <p:cxnSp>
            <p:nvCxnSpPr>
              <p:cNvPr id="78" name="Straight Connector 77">
                <a:extLst>
                  <a:ext uri="{FF2B5EF4-FFF2-40B4-BE49-F238E27FC236}">
                    <a16:creationId xmlns:a16="http://schemas.microsoft.com/office/drawing/2014/main" id="{A31E7588-CB41-4E6C-9AF6-CDCBF9556A7D}"/>
                  </a:ext>
                </a:extLst>
              </p:cNvPr>
              <p:cNvCxnSpPr>
                <a:cxnSpLocks/>
              </p:cNvCxnSpPr>
              <p:nvPr/>
            </p:nvCxnSpPr>
            <p:spPr>
              <a:xfrm rot="10800000" flipV="1">
                <a:off x="8239127" y="2911479"/>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5FA548D-F22A-4DE4-A96F-54A98478B918}"/>
                  </a:ext>
                </a:extLst>
              </p:cNvPr>
              <p:cNvCxnSpPr>
                <a:cxnSpLocks/>
              </p:cNvCxnSpPr>
              <p:nvPr/>
            </p:nvCxnSpPr>
            <p:spPr>
              <a:xfrm rot="10800000" flipV="1">
                <a:off x="8215315" y="2890840"/>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BD9FD45-4D18-4519-BB61-38CF1F8D7AE9}"/>
                  </a:ext>
                </a:extLst>
              </p:cNvPr>
              <p:cNvCxnSpPr>
                <a:cxnSpLocks/>
              </p:cNvCxnSpPr>
              <p:nvPr/>
            </p:nvCxnSpPr>
            <p:spPr>
              <a:xfrm rot="10800000" flipV="1">
                <a:off x="8196265" y="2898777"/>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6FA1AB6-FE90-453E-9CD0-ABA8327441AB}"/>
                  </a:ext>
                </a:extLst>
              </p:cNvPr>
              <p:cNvCxnSpPr>
                <a:cxnSpLocks/>
              </p:cNvCxnSpPr>
              <p:nvPr/>
            </p:nvCxnSpPr>
            <p:spPr>
              <a:xfrm rot="10800000" flipV="1">
                <a:off x="8072441" y="2884491"/>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7306B56-7EF4-4FAD-ACF3-794DCA425713}"/>
                  </a:ext>
                </a:extLst>
              </p:cNvPr>
              <p:cNvCxnSpPr>
                <a:cxnSpLocks/>
              </p:cNvCxnSpPr>
              <p:nvPr/>
            </p:nvCxnSpPr>
            <p:spPr>
              <a:xfrm rot="10800000" flipV="1">
                <a:off x="8040691" y="2884490"/>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98AE3A-C36B-4852-BDD5-79B2FBED7A4E}"/>
                  </a:ext>
                </a:extLst>
              </p:cNvPr>
              <p:cNvCxnSpPr>
                <a:cxnSpLocks/>
              </p:cNvCxnSpPr>
              <p:nvPr/>
            </p:nvCxnSpPr>
            <p:spPr>
              <a:xfrm rot="10800000" flipV="1">
                <a:off x="8018465" y="2874963"/>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5D02F58-77BB-4E5D-833B-136A220257ED}"/>
                  </a:ext>
                </a:extLst>
              </p:cNvPr>
              <p:cNvCxnSpPr>
                <a:cxnSpLocks/>
              </p:cNvCxnSpPr>
              <p:nvPr/>
            </p:nvCxnSpPr>
            <p:spPr>
              <a:xfrm rot="10800000" flipV="1">
                <a:off x="7866065" y="2911479"/>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BA30818-D272-4FEC-83F1-1EE3F6A5FAED}"/>
                  </a:ext>
                </a:extLst>
              </p:cNvPr>
              <p:cNvCxnSpPr>
                <a:cxnSpLocks/>
              </p:cNvCxnSpPr>
              <p:nvPr/>
            </p:nvCxnSpPr>
            <p:spPr>
              <a:xfrm rot="10800000" flipV="1">
                <a:off x="7840665" y="2906715"/>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1F4F689-FFBF-42E8-91E5-FEB9100F8DBE}"/>
                  </a:ext>
                </a:extLst>
              </p:cNvPr>
              <p:cNvCxnSpPr>
                <a:cxnSpLocks/>
              </p:cNvCxnSpPr>
              <p:nvPr/>
            </p:nvCxnSpPr>
            <p:spPr>
              <a:xfrm rot="10800000" flipV="1">
                <a:off x="7815265" y="2913064"/>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id="{42B9EB5F-FAE0-419B-848B-4E579F9D20C0}"/>
                  </a:ext>
                </a:extLst>
              </p:cNvPr>
              <p:cNvPicPr>
                <a:picLocks noChangeAspect="1"/>
              </p:cNvPicPr>
              <p:nvPr/>
            </p:nvPicPr>
            <p:blipFill rotWithShape="1">
              <a:blip r:embed="rId4"/>
              <a:srcRect l="2780" t="2797" r="1988" b="1679"/>
              <a:stretch/>
            </p:blipFill>
            <p:spPr>
              <a:xfrm rot="10800000">
                <a:off x="7091363" y="2923882"/>
                <a:ext cx="628651" cy="686095"/>
              </a:xfrm>
              <a:prstGeom prst="rect">
                <a:avLst/>
              </a:prstGeom>
            </p:spPr>
          </p:pic>
          <p:cxnSp>
            <p:nvCxnSpPr>
              <p:cNvPr id="88" name="Straight Connector 87">
                <a:extLst>
                  <a:ext uri="{FF2B5EF4-FFF2-40B4-BE49-F238E27FC236}">
                    <a16:creationId xmlns:a16="http://schemas.microsoft.com/office/drawing/2014/main" id="{C2C10082-2190-41E1-8E78-71FBB3CB3B1D}"/>
                  </a:ext>
                </a:extLst>
              </p:cNvPr>
              <p:cNvCxnSpPr>
                <a:cxnSpLocks/>
              </p:cNvCxnSpPr>
              <p:nvPr/>
            </p:nvCxnSpPr>
            <p:spPr>
              <a:xfrm rot="10800000" flipV="1">
                <a:off x="7450139" y="2908304"/>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61D252C-9916-4E34-BE48-930E6D891579}"/>
                  </a:ext>
                </a:extLst>
              </p:cNvPr>
              <p:cNvCxnSpPr>
                <a:cxnSpLocks/>
              </p:cNvCxnSpPr>
              <p:nvPr/>
            </p:nvCxnSpPr>
            <p:spPr>
              <a:xfrm rot="10800000" flipV="1">
                <a:off x="7634290" y="2889252"/>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A394CF0-D765-4B74-A705-6631D2A25839}"/>
                  </a:ext>
                </a:extLst>
              </p:cNvPr>
              <p:cNvCxnSpPr>
                <a:cxnSpLocks/>
              </p:cNvCxnSpPr>
              <p:nvPr/>
            </p:nvCxnSpPr>
            <p:spPr>
              <a:xfrm rot="10800000" flipV="1">
                <a:off x="7605715" y="2868613"/>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8CEE4CD-81CD-44B3-A76A-3BEAF8594738}"/>
                  </a:ext>
                </a:extLst>
              </p:cNvPr>
              <p:cNvCxnSpPr>
                <a:cxnSpLocks/>
              </p:cNvCxnSpPr>
              <p:nvPr/>
            </p:nvCxnSpPr>
            <p:spPr>
              <a:xfrm rot="10800000" flipV="1">
                <a:off x="7654929" y="2898780"/>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0AD6329-5517-4620-ADE5-5A5D1A1C459F}"/>
                  </a:ext>
                </a:extLst>
              </p:cNvPr>
              <p:cNvCxnSpPr>
                <a:cxnSpLocks/>
              </p:cNvCxnSpPr>
              <p:nvPr/>
            </p:nvCxnSpPr>
            <p:spPr>
              <a:xfrm rot="10800000" flipV="1">
                <a:off x="7418392" y="2898778"/>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2D2EE6-55DB-4EA0-B88E-CC161511EE14}"/>
                  </a:ext>
                </a:extLst>
              </p:cNvPr>
              <p:cNvCxnSpPr>
                <a:cxnSpLocks/>
              </p:cNvCxnSpPr>
              <p:nvPr/>
            </p:nvCxnSpPr>
            <p:spPr>
              <a:xfrm rot="10800000" flipV="1">
                <a:off x="7192965" y="2917826"/>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8A7F44A-D1F6-41CD-AC69-B73BC6F52F72}"/>
                  </a:ext>
                </a:extLst>
              </p:cNvPr>
              <p:cNvCxnSpPr>
                <a:cxnSpLocks/>
              </p:cNvCxnSpPr>
              <p:nvPr/>
            </p:nvCxnSpPr>
            <p:spPr>
              <a:xfrm rot="10800000" flipV="1">
                <a:off x="7392991" y="2898777"/>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BD824D3-2E91-4434-979F-6D2DE3FF7400}"/>
                  </a:ext>
                </a:extLst>
              </p:cNvPr>
              <p:cNvCxnSpPr>
                <a:cxnSpLocks/>
              </p:cNvCxnSpPr>
              <p:nvPr/>
            </p:nvCxnSpPr>
            <p:spPr>
              <a:xfrm rot="10800000" flipV="1">
                <a:off x="7240592" y="2908304"/>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E5B177B-806E-4380-B46B-B12AEFBC16B1}"/>
                </a:ext>
              </a:extLst>
            </p:cNvPr>
            <p:cNvGrpSpPr/>
            <p:nvPr/>
          </p:nvGrpSpPr>
          <p:grpSpPr>
            <a:xfrm>
              <a:off x="5872163" y="2887665"/>
              <a:ext cx="1239839" cy="735013"/>
              <a:chOff x="5872163" y="2887665"/>
              <a:chExt cx="1239839" cy="735013"/>
            </a:xfrm>
          </p:grpSpPr>
          <p:grpSp>
            <p:nvGrpSpPr>
              <p:cNvPr id="56" name="Group 55">
                <a:extLst>
                  <a:ext uri="{FF2B5EF4-FFF2-40B4-BE49-F238E27FC236}">
                    <a16:creationId xmlns:a16="http://schemas.microsoft.com/office/drawing/2014/main" id="{33249295-4FE6-4E83-96BC-0F968B0AF6A1}"/>
                  </a:ext>
                </a:extLst>
              </p:cNvPr>
              <p:cNvGrpSpPr/>
              <p:nvPr/>
            </p:nvGrpSpPr>
            <p:grpSpPr>
              <a:xfrm>
                <a:off x="5872163" y="2887665"/>
                <a:ext cx="1239839" cy="735013"/>
                <a:chOff x="5872163" y="2887665"/>
                <a:chExt cx="1239839" cy="735013"/>
              </a:xfrm>
            </p:grpSpPr>
            <p:pic>
              <p:nvPicPr>
                <p:cNvPr id="58" name="Picture 57">
                  <a:extLst>
                    <a:ext uri="{FF2B5EF4-FFF2-40B4-BE49-F238E27FC236}">
                      <a16:creationId xmlns:a16="http://schemas.microsoft.com/office/drawing/2014/main" id="{7F621110-3CF0-4054-8B1F-C773323C433B}"/>
                    </a:ext>
                  </a:extLst>
                </p:cNvPr>
                <p:cNvPicPr>
                  <a:picLocks noChangeAspect="1"/>
                </p:cNvPicPr>
                <p:nvPr/>
              </p:nvPicPr>
              <p:blipFill rotWithShape="1">
                <a:blip r:embed="rId4"/>
                <a:srcRect l="2780" t="2797" r="1988" b="1679"/>
                <a:stretch/>
              </p:blipFill>
              <p:spPr>
                <a:xfrm rot="10800000">
                  <a:off x="6483351" y="2936583"/>
                  <a:ext cx="628651" cy="686095"/>
                </a:xfrm>
                <a:prstGeom prst="rect">
                  <a:avLst/>
                </a:prstGeom>
              </p:spPr>
            </p:pic>
            <p:cxnSp>
              <p:nvCxnSpPr>
                <p:cNvPr id="59" name="Straight Connector 58">
                  <a:extLst>
                    <a:ext uri="{FF2B5EF4-FFF2-40B4-BE49-F238E27FC236}">
                      <a16:creationId xmlns:a16="http://schemas.microsoft.com/office/drawing/2014/main" id="{B85F6F75-B13A-469C-BECB-511ECDA98860}"/>
                    </a:ext>
                  </a:extLst>
                </p:cNvPr>
                <p:cNvCxnSpPr>
                  <a:cxnSpLocks/>
                </p:cNvCxnSpPr>
                <p:nvPr/>
              </p:nvCxnSpPr>
              <p:spPr>
                <a:xfrm rot="10800000" flipV="1">
                  <a:off x="6996115" y="2916242"/>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0D1610-C26E-4C9D-A324-6CD769D68782}"/>
                    </a:ext>
                  </a:extLst>
                </p:cNvPr>
                <p:cNvCxnSpPr>
                  <a:cxnSpLocks/>
                </p:cNvCxnSpPr>
                <p:nvPr/>
              </p:nvCxnSpPr>
              <p:spPr>
                <a:xfrm rot="10800000" flipV="1">
                  <a:off x="6978652" y="2919415"/>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518BC41-B4CD-403F-BE49-E5E7724D0DE7}"/>
                    </a:ext>
                  </a:extLst>
                </p:cNvPr>
                <p:cNvCxnSpPr>
                  <a:cxnSpLocks/>
                </p:cNvCxnSpPr>
                <p:nvPr/>
              </p:nvCxnSpPr>
              <p:spPr>
                <a:xfrm rot="10800000" flipV="1">
                  <a:off x="6956428" y="2898777"/>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FDF795B-E9F5-4582-85E2-9C38D0D08A0D}"/>
                    </a:ext>
                  </a:extLst>
                </p:cNvPr>
                <p:cNvCxnSpPr>
                  <a:cxnSpLocks/>
                </p:cNvCxnSpPr>
                <p:nvPr/>
              </p:nvCxnSpPr>
              <p:spPr>
                <a:xfrm rot="10800000" flipV="1">
                  <a:off x="6791328" y="2898779"/>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3E3F24C-BA6E-467B-A5F3-0495524CA6BD}"/>
                    </a:ext>
                  </a:extLst>
                </p:cNvPr>
                <p:cNvCxnSpPr>
                  <a:cxnSpLocks/>
                </p:cNvCxnSpPr>
                <p:nvPr/>
              </p:nvCxnSpPr>
              <p:spPr>
                <a:xfrm rot="10800000" flipV="1">
                  <a:off x="6764341" y="2908302"/>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31DD813-B15B-4B40-9BF3-5BECB1C06315}"/>
                    </a:ext>
                  </a:extLst>
                </p:cNvPr>
                <p:cNvCxnSpPr>
                  <a:cxnSpLocks/>
                </p:cNvCxnSpPr>
                <p:nvPr/>
              </p:nvCxnSpPr>
              <p:spPr>
                <a:xfrm rot="10800000" flipV="1">
                  <a:off x="6745291" y="2890839"/>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CD825D2-3F3E-43BA-A930-8DBFBED53991}"/>
                    </a:ext>
                  </a:extLst>
                </p:cNvPr>
                <p:cNvCxnSpPr>
                  <a:cxnSpLocks/>
                </p:cNvCxnSpPr>
                <p:nvPr/>
              </p:nvCxnSpPr>
              <p:spPr>
                <a:xfrm rot="10800000" flipV="1">
                  <a:off x="6589716" y="2924179"/>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A97CCD-0E79-4CFB-B712-F562179FACED}"/>
                    </a:ext>
                  </a:extLst>
                </p:cNvPr>
                <p:cNvCxnSpPr>
                  <a:cxnSpLocks/>
                </p:cNvCxnSpPr>
                <p:nvPr/>
              </p:nvCxnSpPr>
              <p:spPr>
                <a:xfrm rot="10800000" flipV="1">
                  <a:off x="6567490" y="2922590"/>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8320080-4477-4671-BA90-F71503F90E07}"/>
                    </a:ext>
                  </a:extLst>
                </p:cNvPr>
                <p:cNvCxnSpPr>
                  <a:cxnSpLocks/>
                </p:cNvCxnSpPr>
                <p:nvPr/>
              </p:nvCxnSpPr>
              <p:spPr>
                <a:xfrm rot="10800000" flipV="1">
                  <a:off x="6538915" y="291624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2F87FE6F-DA1A-444A-B4B9-8E3B15B738C6}"/>
                    </a:ext>
                  </a:extLst>
                </p:cNvPr>
                <p:cNvPicPr>
                  <a:picLocks noChangeAspect="1"/>
                </p:cNvPicPr>
                <p:nvPr/>
              </p:nvPicPr>
              <p:blipFill rotWithShape="1">
                <a:blip r:embed="rId4"/>
                <a:srcRect l="2780" t="2797" r="1988" b="1679"/>
                <a:stretch/>
              </p:blipFill>
              <p:spPr>
                <a:xfrm rot="10800000">
                  <a:off x="5872163" y="2934995"/>
                  <a:ext cx="628651" cy="686095"/>
                </a:xfrm>
                <a:prstGeom prst="rect">
                  <a:avLst/>
                </a:prstGeom>
              </p:spPr>
            </p:pic>
            <p:cxnSp>
              <p:nvCxnSpPr>
                <p:cNvPr id="69" name="Straight Connector 68">
                  <a:extLst>
                    <a:ext uri="{FF2B5EF4-FFF2-40B4-BE49-F238E27FC236}">
                      <a16:creationId xmlns:a16="http://schemas.microsoft.com/office/drawing/2014/main" id="{3E5C4A37-9F46-4CC8-8E23-4EAC77D4886E}"/>
                    </a:ext>
                  </a:extLst>
                </p:cNvPr>
                <p:cNvCxnSpPr>
                  <a:cxnSpLocks/>
                </p:cNvCxnSpPr>
                <p:nvPr/>
              </p:nvCxnSpPr>
              <p:spPr>
                <a:xfrm rot="10800000" flipV="1">
                  <a:off x="6170614" y="2917829"/>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9442E9F-0C71-4E03-B40C-2115F920596F}"/>
                    </a:ext>
                  </a:extLst>
                </p:cNvPr>
                <p:cNvCxnSpPr>
                  <a:cxnSpLocks/>
                </p:cNvCxnSpPr>
                <p:nvPr/>
              </p:nvCxnSpPr>
              <p:spPr>
                <a:xfrm rot="10800000" flipV="1">
                  <a:off x="6346828" y="2887665"/>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D1D51F7-BA4D-4E3D-A3E6-45C0F31F0F95}"/>
                    </a:ext>
                  </a:extLst>
                </p:cNvPr>
                <p:cNvCxnSpPr>
                  <a:cxnSpLocks/>
                </p:cNvCxnSpPr>
                <p:nvPr/>
              </p:nvCxnSpPr>
              <p:spPr>
                <a:xfrm rot="10800000" flipV="1">
                  <a:off x="6321427" y="2889251"/>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3281E4C-C469-4A37-B060-EE2DD53453A8}"/>
                    </a:ext>
                  </a:extLst>
                </p:cNvPr>
                <p:cNvCxnSpPr>
                  <a:cxnSpLocks/>
                </p:cNvCxnSpPr>
                <p:nvPr/>
              </p:nvCxnSpPr>
              <p:spPr>
                <a:xfrm rot="10800000" flipV="1">
                  <a:off x="6373817" y="2906718"/>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96ABA3-E96F-4156-B08F-D1B3B4431030}"/>
                    </a:ext>
                  </a:extLst>
                </p:cNvPr>
                <p:cNvCxnSpPr>
                  <a:cxnSpLocks/>
                </p:cNvCxnSpPr>
                <p:nvPr/>
              </p:nvCxnSpPr>
              <p:spPr>
                <a:xfrm rot="10800000" flipV="1">
                  <a:off x="6151567" y="2914654"/>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FF5B049-C851-417E-AB5F-C14B4F9C10DF}"/>
                    </a:ext>
                  </a:extLst>
                </p:cNvPr>
                <p:cNvCxnSpPr>
                  <a:cxnSpLocks/>
                </p:cNvCxnSpPr>
                <p:nvPr/>
              </p:nvCxnSpPr>
              <p:spPr>
                <a:xfrm rot="10800000" flipV="1">
                  <a:off x="5954715" y="2927352"/>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A9389EB-5E35-4CE4-98B2-EB9598202F07}"/>
                    </a:ext>
                  </a:extLst>
                </p:cNvPr>
                <p:cNvCxnSpPr>
                  <a:cxnSpLocks/>
                </p:cNvCxnSpPr>
                <p:nvPr/>
              </p:nvCxnSpPr>
              <p:spPr>
                <a:xfrm rot="10800000" flipV="1">
                  <a:off x="6119816" y="2911478"/>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0DFD881-DE70-4AAD-87CD-FF736A5988E9}"/>
                    </a:ext>
                  </a:extLst>
                </p:cNvPr>
                <p:cNvCxnSpPr>
                  <a:cxnSpLocks/>
                </p:cNvCxnSpPr>
                <p:nvPr/>
              </p:nvCxnSpPr>
              <p:spPr>
                <a:xfrm rot="10800000" flipV="1">
                  <a:off x="5997579" y="2921005"/>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EB9DED49-FC10-428E-B2BD-E9F3F6757B06}"/>
                  </a:ext>
                </a:extLst>
              </p:cNvPr>
              <p:cNvCxnSpPr>
                <a:cxnSpLocks/>
              </p:cNvCxnSpPr>
              <p:nvPr/>
            </p:nvCxnSpPr>
            <p:spPr>
              <a:xfrm rot="10800000" flipV="1">
                <a:off x="5976942" y="2905129"/>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pic>
        <p:nvPicPr>
          <p:cNvPr id="2" name="Picture 1">
            <a:extLst>
              <a:ext uri="{FF2B5EF4-FFF2-40B4-BE49-F238E27FC236}">
                <a16:creationId xmlns:a16="http://schemas.microsoft.com/office/drawing/2014/main" id="{AFEB1B92-6840-4652-810F-30058FFEA9A0}"/>
              </a:ext>
            </a:extLst>
          </p:cNvPr>
          <p:cNvPicPr>
            <a:picLocks noChangeAspect="1"/>
          </p:cNvPicPr>
          <p:nvPr/>
        </p:nvPicPr>
        <p:blipFill rotWithShape="1">
          <a:blip r:embed="rId5"/>
          <a:srcRect l="7651"/>
          <a:stretch/>
        </p:blipFill>
        <p:spPr>
          <a:xfrm>
            <a:off x="119284" y="2260149"/>
            <a:ext cx="5765534" cy="1804097"/>
          </a:xfrm>
          <a:prstGeom prst="rect">
            <a:avLst/>
          </a:prstGeom>
        </p:spPr>
      </p:pic>
      <p:grpSp>
        <p:nvGrpSpPr>
          <p:cNvPr id="98" name="Raggruppa">
            <a:extLst>
              <a:ext uri="{FF2B5EF4-FFF2-40B4-BE49-F238E27FC236}">
                <a16:creationId xmlns:a16="http://schemas.microsoft.com/office/drawing/2014/main" id="{4082A411-7909-4B86-A406-1D42224CB8FC}"/>
              </a:ext>
            </a:extLst>
          </p:cNvPr>
          <p:cNvGrpSpPr/>
          <p:nvPr/>
        </p:nvGrpSpPr>
        <p:grpSpPr>
          <a:xfrm>
            <a:off x="135187" y="4020294"/>
            <a:ext cx="2744027" cy="1734927"/>
            <a:chOff x="0" y="0"/>
            <a:chExt cx="3178872" cy="1957987"/>
          </a:xfrm>
        </p:grpSpPr>
        <p:pic>
          <p:nvPicPr>
            <p:cNvPr id="99" name="EFF_MatrixConf_FIG1.png" descr="EFF_MatrixConf_FIG1.png">
              <a:extLst>
                <a:ext uri="{FF2B5EF4-FFF2-40B4-BE49-F238E27FC236}">
                  <a16:creationId xmlns:a16="http://schemas.microsoft.com/office/drawing/2014/main" id="{C200969E-BB25-4881-ADD9-6E730C12F78F}"/>
                </a:ext>
              </a:extLst>
            </p:cNvPr>
            <p:cNvPicPr>
              <a:picLocks noChangeAspect="1"/>
            </p:cNvPicPr>
            <p:nvPr/>
          </p:nvPicPr>
          <p:blipFill>
            <a:blip r:embed="rId6"/>
            <a:stretch>
              <a:fillRect/>
            </a:stretch>
          </p:blipFill>
          <p:spPr>
            <a:xfrm>
              <a:off x="2281" y="2648"/>
              <a:ext cx="3176592" cy="1955340"/>
            </a:xfrm>
            <a:prstGeom prst="rect">
              <a:avLst/>
            </a:prstGeom>
            <a:ln w="12700" cap="flat">
              <a:noFill/>
              <a:miter lim="400000"/>
            </a:ln>
            <a:effectLst/>
          </p:spPr>
        </p:pic>
        <p:sp>
          <p:nvSpPr>
            <p:cNvPr id="100" name="3x3 Matrix">
              <a:extLst>
                <a:ext uri="{FF2B5EF4-FFF2-40B4-BE49-F238E27FC236}">
                  <a16:creationId xmlns:a16="http://schemas.microsoft.com/office/drawing/2014/main" id="{BB835D79-69D1-4041-9996-8AE34CA88C9C}"/>
                </a:ext>
              </a:extLst>
            </p:cNvPr>
            <p:cNvSpPr txBox="1"/>
            <p:nvPr/>
          </p:nvSpPr>
          <p:spPr>
            <a:xfrm>
              <a:off x="0" y="0"/>
              <a:ext cx="1170509" cy="348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2438338">
                <a:defRPr u="sng">
                  <a:solidFill>
                    <a:srgbClr val="FFFFFF"/>
                  </a:solidFill>
                  <a:latin typeface="Times New Roman"/>
                  <a:ea typeface="Times New Roman"/>
                  <a:cs typeface="Times New Roman"/>
                  <a:sym typeface="Times New Roman"/>
                </a:defRPr>
              </a:lvl1pPr>
            </a:lstStyle>
            <a:p>
              <a:r>
                <a:t>3x3 Matrix</a:t>
              </a:r>
            </a:p>
          </p:txBody>
        </p:sp>
      </p:grpSp>
      <p:grpSp>
        <p:nvGrpSpPr>
          <p:cNvPr id="101" name="Raggruppa">
            <a:extLst>
              <a:ext uri="{FF2B5EF4-FFF2-40B4-BE49-F238E27FC236}">
                <a16:creationId xmlns:a16="http://schemas.microsoft.com/office/drawing/2014/main" id="{F50DDFF2-0544-4AE1-95D6-35BF4B0234DE}"/>
              </a:ext>
            </a:extLst>
          </p:cNvPr>
          <p:cNvGrpSpPr/>
          <p:nvPr/>
        </p:nvGrpSpPr>
        <p:grpSpPr>
          <a:xfrm>
            <a:off x="2871778" y="4437246"/>
            <a:ext cx="3047760" cy="1754810"/>
            <a:chOff x="0" y="0"/>
            <a:chExt cx="3312023" cy="1960652"/>
          </a:xfrm>
        </p:grpSpPr>
        <p:pic>
          <p:nvPicPr>
            <p:cNvPr id="102" name="EFF_ClusterConf_FIG1.png" descr="EFF_ClusterConf_FIG1.png">
              <a:extLst>
                <a:ext uri="{FF2B5EF4-FFF2-40B4-BE49-F238E27FC236}">
                  <a16:creationId xmlns:a16="http://schemas.microsoft.com/office/drawing/2014/main" id="{AA08BDF6-1BBC-40D1-955B-E936752354E1}"/>
                </a:ext>
              </a:extLst>
            </p:cNvPr>
            <p:cNvPicPr>
              <a:picLocks noChangeAspect="1"/>
            </p:cNvPicPr>
            <p:nvPr/>
          </p:nvPicPr>
          <p:blipFill>
            <a:blip r:embed="rId7"/>
            <a:stretch>
              <a:fillRect/>
            </a:stretch>
          </p:blipFill>
          <p:spPr>
            <a:xfrm>
              <a:off x="155379" y="12357"/>
              <a:ext cx="3156645" cy="1948296"/>
            </a:xfrm>
            <a:prstGeom prst="rect">
              <a:avLst/>
            </a:prstGeom>
            <a:ln w="12700" cap="flat">
              <a:noFill/>
              <a:miter lim="400000"/>
            </a:ln>
            <a:effectLst/>
          </p:spPr>
        </p:pic>
        <p:sp>
          <p:nvSpPr>
            <p:cNvPr id="103" name="2 Clusters">
              <a:extLst>
                <a:ext uri="{FF2B5EF4-FFF2-40B4-BE49-F238E27FC236}">
                  <a16:creationId xmlns:a16="http://schemas.microsoft.com/office/drawing/2014/main" id="{6CECF581-35CA-4BC0-922D-3B1DE18B2664}"/>
                </a:ext>
              </a:extLst>
            </p:cNvPr>
            <p:cNvSpPr txBox="1"/>
            <p:nvPr/>
          </p:nvSpPr>
          <p:spPr>
            <a:xfrm>
              <a:off x="0" y="0"/>
              <a:ext cx="1400259" cy="348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2438338">
                <a:defRPr u="sng">
                  <a:solidFill>
                    <a:srgbClr val="FFFFFF"/>
                  </a:solidFill>
                  <a:latin typeface="Times New Roman"/>
                  <a:ea typeface="Times New Roman"/>
                  <a:cs typeface="Times New Roman"/>
                  <a:sym typeface="Times New Roman"/>
                </a:defRPr>
              </a:lvl1pPr>
            </a:lstStyle>
            <a:p>
              <a:r>
                <a:t> 2 Clusters</a:t>
              </a:r>
            </a:p>
          </p:txBody>
        </p:sp>
      </p:grpSp>
      <p:sp>
        <p:nvSpPr>
          <p:cNvPr id="104" name="Rectangle 103">
            <a:extLst>
              <a:ext uri="{FF2B5EF4-FFF2-40B4-BE49-F238E27FC236}">
                <a16:creationId xmlns:a16="http://schemas.microsoft.com/office/drawing/2014/main" id="{F76BC9BA-2553-45CA-8E91-8692BAD7E1EE}"/>
              </a:ext>
            </a:extLst>
          </p:cNvPr>
          <p:cNvSpPr/>
          <p:nvPr/>
        </p:nvSpPr>
        <p:spPr>
          <a:xfrm>
            <a:off x="0" y="1071518"/>
            <a:ext cx="6052458" cy="1323439"/>
          </a:xfrm>
          <a:prstGeom prst="rect">
            <a:avLst/>
          </a:prstGeom>
        </p:spPr>
        <p:txBody>
          <a:bodyPr wrap="square">
            <a:spAutoFit/>
          </a:bodyPr>
          <a:lstStyle/>
          <a:p>
            <a:pPr algn="just">
              <a:defRPr sz="1100" u="sng">
                <a:latin typeface="Times New Roman"/>
                <a:ea typeface="Times New Roman"/>
                <a:cs typeface="Times New Roman"/>
                <a:sym typeface="Times New Roman"/>
              </a:defRPr>
            </a:pPr>
            <a:r>
              <a:rPr lang="en-GB" sz="1600" b="1" dirty="0">
                <a:solidFill>
                  <a:srgbClr val="FF2600"/>
                </a:solidFill>
                <a:latin typeface="Comic Sans MS" panose="030F0702030302020204" pitchFamily="66" charset="0"/>
              </a:rPr>
              <a:t>PRIN ANCHISE-2020</a:t>
            </a:r>
            <a:r>
              <a:rPr lang="en-GB" sz="1600" dirty="0">
                <a:latin typeface="Comic Sans MS" panose="030F0702030302020204" pitchFamily="66" charset="0"/>
              </a:rPr>
              <a:t> (period 3 years starting June 2022 cod. 2020H8YFRE)</a:t>
            </a:r>
          </a:p>
          <a:p>
            <a:pPr algn="just">
              <a:defRPr sz="1100" u="sng">
                <a:latin typeface="Times New Roman"/>
                <a:ea typeface="Times New Roman"/>
                <a:cs typeface="Times New Roman"/>
                <a:sym typeface="Times New Roman"/>
              </a:defRPr>
            </a:pPr>
            <a:r>
              <a:rPr lang="en-GB" sz="1600" dirty="0">
                <a:latin typeface="Comic Sans MS" panose="030F0702030302020204" pitchFamily="66" charset="0"/>
              </a:rPr>
              <a:t>Collaboration: INFN-</a:t>
            </a:r>
            <a:r>
              <a:rPr lang="en-GB" sz="1600" dirty="0" err="1">
                <a:latin typeface="Comic Sans MS" panose="030F0702030302020204" pitchFamily="66" charset="0"/>
              </a:rPr>
              <a:t>Unict</a:t>
            </a:r>
            <a:r>
              <a:rPr lang="en-GB" sz="1600" dirty="0">
                <a:latin typeface="Comic Sans MS" panose="030F0702030302020204" pitchFamily="66" charset="0"/>
              </a:rPr>
              <a:t>-</a:t>
            </a:r>
            <a:r>
              <a:rPr lang="en-GB" sz="1600" dirty="0" err="1">
                <a:latin typeface="Comic Sans MS" panose="030F0702030302020204" pitchFamily="66" charset="0"/>
              </a:rPr>
              <a:t>UniMe-PoliMI</a:t>
            </a:r>
            <a:r>
              <a:rPr lang="en-GB" sz="1600" dirty="0">
                <a:latin typeface="Comic Sans MS" panose="030F0702030302020204" pitchFamily="66" charset="0"/>
              </a:rPr>
              <a:t>. </a:t>
            </a:r>
          </a:p>
          <a:p>
            <a:pPr algn="just">
              <a:defRPr sz="1100" u="sng">
                <a:latin typeface="Times New Roman"/>
                <a:ea typeface="Times New Roman"/>
                <a:cs typeface="Times New Roman"/>
                <a:sym typeface="Times New Roman"/>
              </a:defRPr>
            </a:pPr>
            <a:r>
              <a:rPr lang="en-GB" sz="1600" dirty="0">
                <a:latin typeface="Comic Sans MS" panose="030F0702030302020204" pitchFamily="66" charset="0"/>
              </a:rPr>
              <a:t>Coordinator and spokes: </a:t>
            </a:r>
            <a:r>
              <a:rPr lang="en-GB" sz="1600" dirty="0" err="1">
                <a:latin typeface="Comic Sans MS" panose="030F0702030302020204" pitchFamily="66" charset="0"/>
              </a:rPr>
              <a:t>A.Pagano</a:t>
            </a:r>
            <a:r>
              <a:rPr lang="en-GB" sz="1600" dirty="0">
                <a:latin typeface="Comic Sans MS" panose="030F0702030302020204" pitchFamily="66" charset="0"/>
              </a:rPr>
              <a:t> (INFN) – </a:t>
            </a:r>
            <a:r>
              <a:rPr lang="en-GB" sz="1600" dirty="0" err="1">
                <a:latin typeface="Comic Sans MS" panose="030F0702030302020204" pitchFamily="66" charset="0"/>
              </a:rPr>
              <a:t>G.Politi</a:t>
            </a:r>
            <a:r>
              <a:rPr lang="en-GB" sz="1600" dirty="0">
                <a:latin typeface="Comic Sans MS" panose="030F0702030302020204" pitchFamily="66" charset="0"/>
              </a:rPr>
              <a:t> (</a:t>
            </a:r>
            <a:r>
              <a:rPr lang="en-GB" sz="1600" dirty="0" err="1">
                <a:latin typeface="Comic Sans MS" panose="030F0702030302020204" pitchFamily="66" charset="0"/>
              </a:rPr>
              <a:t>Unict</a:t>
            </a:r>
            <a:r>
              <a:rPr lang="en-GB" sz="1600" dirty="0">
                <a:latin typeface="Comic Sans MS" panose="030F0702030302020204" pitchFamily="66" charset="0"/>
              </a:rPr>
              <a:t>) - </a:t>
            </a:r>
            <a:r>
              <a:rPr lang="en-GB" sz="1600" dirty="0" err="1">
                <a:latin typeface="Comic Sans MS" panose="030F0702030302020204" pitchFamily="66" charset="0"/>
              </a:rPr>
              <a:t>M.Trimarchi</a:t>
            </a:r>
            <a:r>
              <a:rPr lang="en-GB" sz="1600" dirty="0">
                <a:latin typeface="Comic Sans MS" panose="030F0702030302020204" pitchFamily="66" charset="0"/>
              </a:rPr>
              <a:t> (</a:t>
            </a:r>
            <a:r>
              <a:rPr lang="en-GB" sz="1600" dirty="0" err="1">
                <a:latin typeface="Comic Sans MS" panose="030F0702030302020204" pitchFamily="66" charset="0"/>
              </a:rPr>
              <a:t>UniME</a:t>
            </a:r>
            <a:r>
              <a:rPr lang="en-GB" sz="1600" dirty="0">
                <a:latin typeface="Comic Sans MS" panose="030F0702030302020204" pitchFamily="66" charset="0"/>
              </a:rPr>
              <a:t>) - </a:t>
            </a:r>
            <a:r>
              <a:rPr lang="en-GB" sz="1600" dirty="0" err="1">
                <a:latin typeface="Comic Sans MS" panose="030F0702030302020204" pitchFamily="66" charset="0"/>
              </a:rPr>
              <a:t>A.Castoldi</a:t>
            </a:r>
            <a:r>
              <a:rPr lang="en-GB" sz="1600" dirty="0">
                <a:latin typeface="Comic Sans MS" panose="030F0702030302020204" pitchFamily="66" charset="0"/>
              </a:rPr>
              <a:t> (</a:t>
            </a:r>
            <a:r>
              <a:rPr lang="en-GB" sz="1600" dirty="0" err="1">
                <a:latin typeface="Comic Sans MS" panose="030F0702030302020204" pitchFamily="66" charset="0"/>
              </a:rPr>
              <a:t>PoliMI</a:t>
            </a:r>
            <a:r>
              <a:rPr lang="en-GB" sz="1600" dirty="0">
                <a:latin typeface="Comic Sans MS" panose="030F0702030302020204" pitchFamily="66" charset="0"/>
              </a:rPr>
              <a:t>). </a:t>
            </a:r>
            <a:endParaRPr lang="en-US" sz="1600" dirty="0">
              <a:latin typeface="Comic Sans MS" panose="030F0702030302020204" pitchFamily="66" charset="0"/>
            </a:endParaRPr>
          </a:p>
        </p:txBody>
      </p:sp>
    </p:spTree>
    <p:extLst>
      <p:ext uri="{BB962C8B-B14F-4D97-AF65-F5344CB8AC3E}">
        <p14:creationId xmlns:p14="http://schemas.microsoft.com/office/powerpoint/2010/main" val="319362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WhatsApp Image 2023-05-24 at 21.16.41.jpeg" descr="WhatsApp Image 2023-05-24 at 21.16.41.jpeg">
            <a:extLst>
              <a:ext uri="{FF2B5EF4-FFF2-40B4-BE49-F238E27FC236}">
                <a16:creationId xmlns:a16="http://schemas.microsoft.com/office/drawing/2014/main" id="{B0F37392-BEB6-42FE-BD59-2D338E5EE73A}"/>
              </a:ext>
            </a:extLst>
          </p:cNvPr>
          <p:cNvPicPr>
            <a:picLocks noChangeAspect="1"/>
          </p:cNvPicPr>
          <p:nvPr/>
        </p:nvPicPr>
        <p:blipFill rotWithShape="1">
          <a:blip r:embed="rId2"/>
          <a:srcRect l="-1" r="-1751" b="6631"/>
          <a:stretch/>
        </p:blipFill>
        <p:spPr>
          <a:xfrm>
            <a:off x="7763159" y="3189516"/>
            <a:ext cx="4428841" cy="3047998"/>
          </a:xfrm>
          <a:prstGeom prst="rect">
            <a:avLst/>
          </a:prstGeom>
          <a:ln w="12700">
            <a:miter lim="400000"/>
          </a:ln>
        </p:spPr>
      </p:pic>
      <p:pic>
        <p:nvPicPr>
          <p:cNvPr id="10" name="pic5.png" descr="pic5.png">
            <a:extLst>
              <a:ext uri="{FF2B5EF4-FFF2-40B4-BE49-F238E27FC236}">
                <a16:creationId xmlns:a16="http://schemas.microsoft.com/office/drawing/2014/main" id="{09C972DA-9935-4CEC-BAC5-6E731E9A9E50}"/>
              </a:ext>
            </a:extLst>
          </p:cNvPr>
          <p:cNvPicPr>
            <a:picLocks noChangeAspect="1"/>
          </p:cNvPicPr>
          <p:nvPr/>
        </p:nvPicPr>
        <p:blipFill>
          <a:blip r:embed="rId3"/>
          <a:stretch>
            <a:fillRect/>
          </a:stretch>
        </p:blipFill>
        <p:spPr>
          <a:xfrm>
            <a:off x="3723599" y="1262780"/>
            <a:ext cx="4604236" cy="1730791"/>
          </a:xfrm>
          <a:prstGeom prst="rect">
            <a:avLst/>
          </a:prstGeom>
          <a:ln w="12700">
            <a:miter lim="400000"/>
          </a:ln>
        </p:spPr>
      </p:pic>
      <p:sp>
        <p:nvSpPr>
          <p:cNvPr id="3" name="Title 2">
            <a:extLst>
              <a:ext uri="{FF2B5EF4-FFF2-40B4-BE49-F238E27FC236}">
                <a16:creationId xmlns:a16="http://schemas.microsoft.com/office/drawing/2014/main" id="{51F5D499-8C36-4426-930A-B2336D0D3830}"/>
              </a:ext>
            </a:extLst>
          </p:cNvPr>
          <p:cNvSpPr>
            <a:spLocks noGrp="1"/>
          </p:cNvSpPr>
          <p:nvPr>
            <p:ph type="title"/>
          </p:nvPr>
        </p:nvSpPr>
        <p:spPr/>
        <p:txBody>
          <a:bodyPr>
            <a:normAutofit/>
          </a:bodyPr>
          <a:lstStyle/>
          <a:p>
            <a:r>
              <a:rPr lang="en-GB" dirty="0" err="1"/>
              <a:t>NArCoS</a:t>
            </a:r>
            <a:r>
              <a:rPr lang="en-GB" dirty="0"/>
              <a:t> (Neutron Array for Correlation Studies) </a:t>
            </a:r>
            <a:endParaRPr lang="en-US" dirty="0"/>
          </a:p>
        </p:txBody>
      </p:sp>
      <p:sp>
        <p:nvSpPr>
          <p:cNvPr id="4" name="Rectangle 3">
            <a:extLst>
              <a:ext uri="{FF2B5EF4-FFF2-40B4-BE49-F238E27FC236}">
                <a16:creationId xmlns:a16="http://schemas.microsoft.com/office/drawing/2014/main" id="{EFE97CDB-C2E6-442B-8449-74BE7A649066}"/>
              </a:ext>
            </a:extLst>
          </p:cNvPr>
          <p:cNvSpPr/>
          <p:nvPr/>
        </p:nvSpPr>
        <p:spPr>
          <a:xfrm>
            <a:off x="936172" y="710979"/>
            <a:ext cx="10820400" cy="646331"/>
          </a:xfrm>
          <a:prstGeom prst="rect">
            <a:avLst/>
          </a:prstGeom>
        </p:spPr>
        <p:txBody>
          <a:bodyPr wrap="square">
            <a:spAutoFit/>
          </a:bodyPr>
          <a:lstStyle/>
          <a:p>
            <a:r>
              <a:rPr lang="en-GB" dirty="0">
                <a:latin typeface="Comic Sans MS" panose="030F0702030302020204" pitchFamily="66" charset="0"/>
              </a:rPr>
              <a:t>Prototypal readout electronic in preparation of the CROSSTEST exp at LNL (end of 2023)</a:t>
            </a:r>
          </a:p>
          <a:p>
            <a:pPr algn="ctr"/>
            <a:r>
              <a:rPr lang="en-GB" dirty="0">
                <a:latin typeface="Comic Sans MS" panose="030F0702030302020204" pitchFamily="66" charset="0"/>
              </a:rPr>
              <a:t>(C. </a:t>
            </a:r>
            <a:r>
              <a:rPr lang="en-GB" dirty="0" err="1">
                <a:latin typeface="Comic Sans MS" panose="030F0702030302020204" pitchFamily="66" charset="0"/>
              </a:rPr>
              <a:t>Boiano</a:t>
            </a:r>
            <a:r>
              <a:rPr lang="en-GB" dirty="0">
                <a:latin typeface="Comic Sans MS" panose="030F0702030302020204" pitchFamily="66" charset="0"/>
              </a:rPr>
              <a:t>)</a:t>
            </a:r>
          </a:p>
        </p:txBody>
      </p:sp>
      <p:pic>
        <p:nvPicPr>
          <p:cNvPr id="5" name="FIG1.png" descr="FIG1.png">
            <a:extLst>
              <a:ext uri="{FF2B5EF4-FFF2-40B4-BE49-F238E27FC236}">
                <a16:creationId xmlns:a16="http://schemas.microsoft.com/office/drawing/2014/main" id="{9C19D597-ACEF-4E8B-80EF-5BD6754B1D93}"/>
              </a:ext>
            </a:extLst>
          </p:cNvPr>
          <p:cNvPicPr>
            <a:picLocks noChangeAspect="1"/>
          </p:cNvPicPr>
          <p:nvPr/>
        </p:nvPicPr>
        <p:blipFill>
          <a:blip r:embed="rId4"/>
          <a:stretch>
            <a:fillRect/>
          </a:stretch>
        </p:blipFill>
        <p:spPr>
          <a:xfrm>
            <a:off x="101980" y="1215053"/>
            <a:ext cx="3216276" cy="2692918"/>
          </a:xfrm>
          <a:prstGeom prst="rect">
            <a:avLst/>
          </a:prstGeom>
          <a:ln w="12700">
            <a:miter lim="400000"/>
          </a:ln>
        </p:spPr>
      </p:pic>
      <p:pic>
        <p:nvPicPr>
          <p:cNvPr id="6" name="Schermata 2022-05-10 alle 10.23.48.png" descr="Schermata 2022-05-10 alle 10.23.48.png">
            <a:extLst>
              <a:ext uri="{FF2B5EF4-FFF2-40B4-BE49-F238E27FC236}">
                <a16:creationId xmlns:a16="http://schemas.microsoft.com/office/drawing/2014/main" id="{C7DA2F02-8263-436B-B9AC-45DCF36BC841}"/>
              </a:ext>
            </a:extLst>
          </p:cNvPr>
          <p:cNvPicPr>
            <a:picLocks noChangeAspect="1"/>
          </p:cNvPicPr>
          <p:nvPr/>
        </p:nvPicPr>
        <p:blipFill>
          <a:blip r:embed="rId5"/>
          <a:stretch>
            <a:fillRect/>
          </a:stretch>
        </p:blipFill>
        <p:spPr>
          <a:xfrm>
            <a:off x="602038" y="3892814"/>
            <a:ext cx="2046273" cy="1085619"/>
          </a:xfrm>
          <a:prstGeom prst="rect">
            <a:avLst/>
          </a:prstGeom>
          <a:ln w="12700">
            <a:miter lim="400000"/>
          </a:ln>
        </p:spPr>
      </p:pic>
      <p:sp>
        <p:nvSpPr>
          <p:cNvPr id="7" name="Each elementary cell of EJ276G (3x3x3 cm3) is equipped with a matrix of 25 SiPM (6x6 mm2) of 30 𝜇m of thickness (≈ 40k microcells). The SiPM matrix is coupled with the plastic having theirs PAC and bias/temperature compensation circuit">
            <a:extLst>
              <a:ext uri="{FF2B5EF4-FFF2-40B4-BE49-F238E27FC236}">
                <a16:creationId xmlns:a16="http://schemas.microsoft.com/office/drawing/2014/main" id="{26FEDC5D-6CC8-424B-BA2B-B780FCC4DD0A}"/>
              </a:ext>
            </a:extLst>
          </p:cNvPr>
          <p:cNvSpPr txBox="1"/>
          <p:nvPr/>
        </p:nvSpPr>
        <p:spPr>
          <a:xfrm>
            <a:off x="97251" y="4963886"/>
            <a:ext cx="3658319"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defRPr sz="1200">
                <a:latin typeface="Times New Roman"/>
                <a:ea typeface="Times New Roman"/>
                <a:cs typeface="Times New Roman"/>
                <a:sym typeface="Times New Roman"/>
              </a:defRPr>
            </a:pPr>
            <a:r>
              <a:rPr sz="1300" dirty="0">
                <a:latin typeface="Comic Sans MS" panose="030F0702030302020204" pitchFamily="66" charset="0"/>
              </a:rPr>
              <a:t>Each elementary cell of EJ276G (3x3x3 cm</a:t>
            </a:r>
            <a:r>
              <a:rPr sz="1300" baseline="31999" dirty="0">
                <a:latin typeface="Comic Sans MS" panose="030F0702030302020204" pitchFamily="66" charset="0"/>
              </a:rPr>
              <a:t>3</a:t>
            </a:r>
            <a:r>
              <a:rPr sz="1300" dirty="0">
                <a:latin typeface="Comic Sans MS" panose="030F0702030302020204" pitchFamily="66" charset="0"/>
              </a:rPr>
              <a:t>) is equipped with a matrix of 25 </a:t>
            </a:r>
            <a:r>
              <a:rPr sz="1300" dirty="0" err="1">
                <a:latin typeface="Comic Sans MS" panose="030F0702030302020204" pitchFamily="66" charset="0"/>
              </a:rPr>
              <a:t>SiPM</a:t>
            </a:r>
            <a:r>
              <a:rPr sz="1300" dirty="0">
                <a:latin typeface="Comic Sans MS" panose="030F0702030302020204" pitchFamily="66" charset="0"/>
              </a:rPr>
              <a:t> (6x6 mm</a:t>
            </a:r>
            <a:r>
              <a:rPr sz="1300" baseline="31999" dirty="0">
                <a:latin typeface="Comic Sans MS" panose="030F0702030302020204" pitchFamily="66" charset="0"/>
              </a:rPr>
              <a:t>2</a:t>
            </a:r>
            <a:r>
              <a:rPr sz="1300" dirty="0">
                <a:latin typeface="Comic Sans MS" panose="030F0702030302020204" pitchFamily="66" charset="0"/>
              </a:rPr>
              <a:t>) of 30 𝜇m of thickness (≈ 40k microcells). The </a:t>
            </a:r>
            <a:r>
              <a:rPr sz="1300" dirty="0" err="1">
                <a:latin typeface="Comic Sans MS" panose="030F0702030302020204" pitchFamily="66" charset="0"/>
              </a:rPr>
              <a:t>SiPM</a:t>
            </a:r>
            <a:r>
              <a:rPr sz="1300" dirty="0">
                <a:latin typeface="Comic Sans MS" panose="030F0702030302020204" pitchFamily="66" charset="0"/>
              </a:rPr>
              <a:t> matrix is coupled with the plastic having their PAC and bias/temperature compensation circuit</a:t>
            </a:r>
          </a:p>
        </p:txBody>
      </p:sp>
      <p:sp>
        <p:nvSpPr>
          <p:cNvPr id="8" name="EJ276G">
            <a:extLst>
              <a:ext uri="{FF2B5EF4-FFF2-40B4-BE49-F238E27FC236}">
                <a16:creationId xmlns:a16="http://schemas.microsoft.com/office/drawing/2014/main" id="{9097F57C-1228-465B-A52A-066D9E308D85}"/>
              </a:ext>
            </a:extLst>
          </p:cNvPr>
          <p:cNvSpPr txBox="1"/>
          <p:nvPr/>
        </p:nvSpPr>
        <p:spPr>
          <a:xfrm>
            <a:off x="2484467" y="1398172"/>
            <a:ext cx="763029"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8">
              <a:defRPr sz="1600">
                <a:latin typeface="Times New Roman"/>
                <a:ea typeface="Times New Roman"/>
                <a:cs typeface="Times New Roman"/>
                <a:sym typeface="Times New Roman"/>
              </a:defRPr>
            </a:lvl1pPr>
          </a:lstStyle>
          <a:p>
            <a:r>
              <a:rPr dirty="0"/>
              <a:t>EJ276G</a:t>
            </a:r>
          </a:p>
        </p:txBody>
      </p:sp>
      <p:pic>
        <p:nvPicPr>
          <p:cNvPr id="9" name="FIG4.png" descr="FIG4.png">
            <a:extLst>
              <a:ext uri="{FF2B5EF4-FFF2-40B4-BE49-F238E27FC236}">
                <a16:creationId xmlns:a16="http://schemas.microsoft.com/office/drawing/2014/main" id="{9C1C72EB-89AB-4681-9D29-576F5ADA7C3E}"/>
              </a:ext>
            </a:extLst>
          </p:cNvPr>
          <p:cNvPicPr>
            <a:picLocks noChangeAspect="1"/>
          </p:cNvPicPr>
          <p:nvPr/>
        </p:nvPicPr>
        <p:blipFill>
          <a:blip r:embed="rId6"/>
          <a:stretch>
            <a:fillRect/>
          </a:stretch>
        </p:blipFill>
        <p:spPr>
          <a:xfrm>
            <a:off x="8782515" y="1257880"/>
            <a:ext cx="3409485" cy="2262308"/>
          </a:xfrm>
          <a:prstGeom prst="rect">
            <a:avLst/>
          </a:prstGeom>
          <a:ln w="12700">
            <a:miter lim="400000"/>
          </a:ln>
        </p:spPr>
      </p:pic>
      <p:pic>
        <p:nvPicPr>
          <p:cNvPr id="11" name="FIG3.png" descr="FIG3.png">
            <a:extLst>
              <a:ext uri="{FF2B5EF4-FFF2-40B4-BE49-F238E27FC236}">
                <a16:creationId xmlns:a16="http://schemas.microsoft.com/office/drawing/2014/main" id="{5387400C-29B0-4C96-B8B3-01D3A3D37589}"/>
              </a:ext>
            </a:extLst>
          </p:cNvPr>
          <p:cNvPicPr>
            <a:picLocks noChangeAspect="1"/>
          </p:cNvPicPr>
          <p:nvPr/>
        </p:nvPicPr>
        <p:blipFill>
          <a:blip r:embed="rId7"/>
          <a:stretch>
            <a:fillRect/>
          </a:stretch>
        </p:blipFill>
        <p:spPr>
          <a:xfrm>
            <a:off x="3856135" y="3100063"/>
            <a:ext cx="3726157" cy="3028593"/>
          </a:xfrm>
          <a:prstGeom prst="rect">
            <a:avLst/>
          </a:prstGeom>
          <a:ln w="12700">
            <a:miter lim="400000"/>
          </a:ln>
        </p:spPr>
      </p:pic>
      <p:sp>
        <p:nvSpPr>
          <p:cNvPr id="12" name="AmBe source: PSD  test">
            <a:extLst>
              <a:ext uri="{FF2B5EF4-FFF2-40B4-BE49-F238E27FC236}">
                <a16:creationId xmlns:a16="http://schemas.microsoft.com/office/drawing/2014/main" id="{A7D6995E-749F-4911-85AA-A849D7DEA5B0}"/>
              </a:ext>
            </a:extLst>
          </p:cNvPr>
          <p:cNvSpPr txBox="1"/>
          <p:nvPr/>
        </p:nvSpPr>
        <p:spPr>
          <a:xfrm>
            <a:off x="9198430" y="1282725"/>
            <a:ext cx="262922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defRPr sz="1200">
                <a:latin typeface="Times New Roman"/>
                <a:ea typeface="Times New Roman"/>
                <a:cs typeface="Times New Roman"/>
                <a:sym typeface="Times New Roman"/>
              </a:defRPr>
            </a:lvl1pPr>
          </a:lstStyle>
          <a:p>
            <a:r>
              <a:rPr sz="1600" b="1" dirty="0" err="1">
                <a:solidFill>
                  <a:schemeClr val="bg1"/>
                </a:solidFill>
                <a:latin typeface="Comic Sans MS" panose="030F0702030302020204" pitchFamily="66" charset="0"/>
              </a:rPr>
              <a:t>AmBe</a:t>
            </a:r>
            <a:r>
              <a:rPr sz="1600" b="1" dirty="0">
                <a:solidFill>
                  <a:schemeClr val="bg1"/>
                </a:solidFill>
                <a:latin typeface="Comic Sans MS" panose="030F0702030302020204" pitchFamily="66" charset="0"/>
              </a:rPr>
              <a:t> source: PSD  test </a:t>
            </a:r>
          </a:p>
        </p:txBody>
      </p:sp>
      <p:sp>
        <p:nvSpPr>
          <p:cNvPr id="13" name="Linea">
            <a:extLst>
              <a:ext uri="{FF2B5EF4-FFF2-40B4-BE49-F238E27FC236}">
                <a16:creationId xmlns:a16="http://schemas.microsoft.com/office/drawing/2014/main" id="{E8926A22-D919-4F2C-BD11-32ED7AA319C0}"/>
              </a:ext>
            </a:extLst>
          </p:cNvPr>
          <p:cNvSpPr/>
          <p:nvPr/>
        </p:nvSpPr>
        <p:spPr>
          <a:xfrm>
            <a:off x="5199550" y="3348625"/>
            <a:ext cx="949820" cy="1"/>
          </a:xfrm>
          <a:prstGeom prst="line">
            <a:avLst/>
          </a:prstGeom>
          <a:ln w="12700">
            <a:solidFill>
              <a:srgbClr val="000000"/>
            </a:solidFill>
            <a:miter lim="400000"/>
            <a:headEnd type="arrow"/>
            <a:tailEnd type="arrow"/>
          </a:ln>
        </p:spPr>
        <p:txBody>
          <a:bodyPr lIns="45719" rIns="45719"/>
          <a:lstStyle/>
          <a:p>
            <a:endParaRPr sz="1000">
              <a:latin typeface="Comic Sans MS" panose="030F0702030302020204" pitchFamily="66" charset="0"/>
            </a:endParaRPr>
          </a:p>
        </p:txBody>
      </p:sp>
      <p:sp>
        <p:nvSpPr>
          <p:cNvPr id="14" name="400 ns">
            <a:extLst>
              <a:ext uri="{FF2B5EF4-FFF2-40B4-BE49-F238E27FC236}">
                <a16:creationId xmlns:a16="http://schemas.microsoft.com/office/drawing/2014/main" id="{7881A785-328E-4B31-BB0D-CB1D16973F6C}"/>
              </a:ext>
            </a:extLst>
          </p:cNvPr>
          <p:cNvSpPr txBox="1"/>
          <p:nvPr/>
        </p:nvSpPr>
        <p:spPr>
          <a:xfrm>
            <a:off x="5347287" y="3305080"/>
            <a:ext cx="58787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defRPr sz="1000">
                <a:latin typeface="Times New Roman"/>
                <a:ea typeface="Times New Roman"/>
                <a:cs typeface="Times New Roman"/>
                <a:sym typeface="Times New Roman"/>
              </a:defRPr>
            </a:lvl1pPr>
          </a:lstStyle>
          <a:p>
            <a:r>
              <a:rPr dirty="0">
                <a:latin typeface="Comic Sans MS" panose="030F0702030302020204" pitchFamily="66" charset="0"/>
              </a:rPr>
              <a:t>400 ns</a:t>
            </a:r>
          </a:p>
        </p:txBody>
      </p:sp>
      <p:sp>
        <p:nvSpPr>
          <p:cNvPr id="15" name="Fast respons  &lt; 4 ns">
            <a:extLst>
              <a:ext uri="{FF2B5EF4-FFF2-40B4-BE49-F238E27FC236}">
                <a16:creationId xmlns:a16="http://schemas.microsoft.com/office/drawing/2014/main" id="{653B9A84-D3C8-4EF2-A0B7-97F61CB31AE4}"/>
              </a:ext>
            </a:extLst>
          </p:cNvPr>
          <p:cNvSpPr txBox="1"/>
          <p:nvPr/>
        </p:nvSpPr>
        <p:spPr>
          <a:xfrm>
            <a:off x="4150833" y="3428847"/>
            <a:ext cx="1302910"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defRPr sz="800">
                <a:latin typeface="Times New Roman"/>
                <a:ea typeface="Times New Roman"/>
                <a:cs typeface="Times New Roman"/>
                <a:sym typeface="Times New Roman"/>
              </a:defRPr>
            </a:lvl1pPr>
          </a:lstStyle>
          <a:p>
            <a:r>
              <a:rPr sz="1000" dirty="0">
                <a:latin typeface="Comic Sans MS" panose="030F0702030302020204" pitchFamily="66" charset="0"/>
              </a:rPr>
              <a:t>Fast </a:t>
            </a:r>
            <a:r>
              <a:rPr sz="1000" dirty="0" err="1">
                <a:latin typeface="Comic Sans MS" panose="030F0702030302020204" pitchFamily="66" charset="0"/>
              </a:rPr>
              <a:t>respons</a:t>
            </a:r>
            <a:r>
              <a:rPr sz="1000" dirty="0">
                <a:latin typeface="Comic Sans MS" panose="030F0702030302020204" pitchFamily="66" charset="0"/>
              </a:rPr>
              <a:t>  &lt; 4 ns</a:t>
            </a:r>
          </a:p>
        </p:txBody>
      </p:sp>
      <p:sp>
        <p:nvSpPr>
          <p:cNvPr id="16" name="500 MHz sampling">
            <a:extLst>
              <a:ext uri="{FF2B5EF4-FFF2-40B4-BE49-F238E27FC236}">
                <a16:creationId xmlns:a16="http://schemas.microsoft.com/office/drawing/2014/main" id="{E76A59B3-76FA-43F0-8E4B-68A9D3F9C676}"/>
              </a:ext>
            </a:extLst>
          </p:cNvPr>
          <p:cNvSpPr txBox="1"/>
          <p:nvPr/>
        </p:nvSpPr>
        <p:spPr>
          <a:xfrm>
            <a:off x="4183491" y="5744964"/>
            <a:ext cx="135585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defRPr sz="1000">
                <a:latin typeface="Times New Roman"/>
                <a:ea typeface="Times New Roman"/>
                <a:cs typeface="Times New Roman"/>
                <a:sym typeface="Times New Roman"/>
              </a:defRPr>
            </a:lvl1pPr>
          </a:lstStyle>
          <a:p>
            <a:r>
              <a:rPr dirty="0">
                <a:latin typeface="Comic Sans MS" panose="030F0702030302020204" pitchFamily="66" charset="0"/>
              </a:rPr>
              <a:t>500 MHz sampling</a:t>
            </a:r>
          </a:p>
        </p:txBody>
      </p:sp>
      <p:sp>
        <p:nvSpPr>
          <p:cNvPr id="17" name="Linea">
            <a:extLst>
              <a:ext uri="{FF2B5EF4-FFF2-40B4-BE49-F238E27FC236}">
                <a16:creationId xmlns:a16="http://schemas.microsoft.com/office/drawing/2014/main" id="{391741C7-33E4-4F45-9CEE-6D12D1FAC84A}"/>
              </a:ext>
            </a:extLst>
          </p:cNvPr>
          <p:cNvSpPr/>
          <p:nvPr/>
        </p:nvSpPr>
        <p:spPr>
          <a:xfrm>
            <a:off x="4196839" y="3666543"/>
            <a:ext cx="942042" cy="1"/>
          </a:xfrm>
          <a:prstGeom prst="line">
            <a:avLst/>
          </a:prstGeom>
          <a:ln w="12700">
            <a:solidFill>
              <a:srgbClr val="000000"/>
            </a:solidFill>
            <a:miter lim="400000"/>
            <a:headEnd type="arrow"/>
            <a:tailEnd type="arrow"/>
          </a:ln>
        </p:spPr>
        <p:txBody>
          <a:bodyPr lIns="45719" rIns="45719"/>
          <a:lstStyle/>
          <a:p>
            <a:endParaRPr sz="1000">
              <a:latin typeface="Comic Sans MS" panose="030F0702030302020204" pitchFamily="66" charset="0"/>
            </a:endParaRPr>
          </a:p>
        </p:txBody>
      </p:sp>
    </p:spTree>
    <p:extLst>
      <p:ext uri="{BB962C8B-B14F-4D97-AF65-F5344CB8AC3E}">
        <p14:creationId xmlns:p14="http://schemas.microsoft.com/office/powerpoint/2010/main" val="2672688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5D499-8C36-4426-930A-B2336D0D3830}"/>
              </a:ext>
            </a:extLst>
          </p:cNvPr>
          <p:cNvSpPr>
            <a:spLocks noGrp="1"/>
          </p:cNvSpPr>
          <p:nvPr>
            <p:ph type="title"/>
          </p:nvPr>
        </p:nvSpPr>
        <p:spPr/>
        <p:txBody>
          <a:bodyPr>
            <a:normAutofit/>
          </a:bodyPr>
          <a:lstStyle/>
          <a:p>
            <a:r>
              <a:rPr lang="en-GB" dirty="0" err="1"/>
              <a:t>NArCoS</a:t>
            </a:r>
            <a:r>
              <a:rPr lang="en-GB" dirty="0"/>
              <a:t> (Neutron Array for Correlation Studies) </a:t>
            </a:r>
            <a:endParaRPr lang="en-US" dirty="0"/>
          </a:p>
        </p:txBody>
      </p:sp>
      <p:sp>
        <p:nvSpPr>
          <p:cNvPr id="4" name="Rectangle 3">
            <a:extLst>
              <a:ext uri="{FF2B5EF4-FFF2-40B4-BE49-F238E27FC236}">
                <a16:creationId xmlns:a16="http://schemas.microsoft.com/office/drawing/2014/main" id="{EFE97CDB-C2E6-442B-8449-74BE7A649066}"/>
              </a:ext>
            </a:extLst>
          </p:cNvPr>
          <p:cNvSpPr/>
          <p:nvPr/>
        </p:nvSpPr>
        <p:spPr>
          <a:xfrm>
            <a:off x="957944" y="830722"/>
            <a:ext cx="10820400" cy="369332"/>
          </a:xfrm>
          <a:prstGeom prst="rect">
            <a:avLst/>
          </a:prstGeom>
        </p:spPr>
        <p:txBody>
          <a:bodyPr wrap="square">
            <a:spAutoFit/>
          </a:bodyPr>
          <a:lstStyle/>
          <a:p>
            <a:r>
              <a:rPr lang="en-GB" dirty="0">
                <a:latin typeface="Comic Sans MS" panose="030F0702030302020204" pitchFamily="66" charset="0"/>
              </a:rPr>
              <a:t>Attenuation shield tests in preparation of the CROSSTEST exp at LNL (end of 2023)</a:t>
            </a:r>
          </a:p>
        </p:txBody>
      </p:sp>
      <p:sp>
        <p:nvSpPr>
          <p:cNvPr id="19" name="Material: Polyethylene…">
            <a:extLst>
              <a:ext uri="{FF2B5EF4-FFF2-40B4-BE49-F238E27FC236}">
                <a16:creationId xmlns:a16="http://schemas.microsoft.com/office/drawing/2014/main" id="{D07492BE-323D-41D0-B0F1-1E7ACF463F0B}"/>
              </a:ext>
            </a:extLst>
          </p:cNvPr>
          <p:cNvSpPr txBox="1"/>
          <p:nvPr/>
        </p:nvSpPr>
        <p:spPr>
          <a:xfrm>
            <a:off x="108857" y="1170794"/>
            <a:ext cx="2915148"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defRPr sz="1500">
                <a:latin typeface="Times New Roman"/>
                <a:ea typeface="Times New Roman"/>
                <a:cs typeface="Times New Roman"/>
                <a:sym typeface="Times New Roman"/>
              </a:defRPr>
            </a:pPr>
            <a:r>
              <a:rPr sz="1500" dirty="0">
                <a:latin typeface="Comic Sans MS" panose="030F0702030302020204" pitchFamily="66" charset="0"/>
              </a:rPr>
              <a:t>Material: Polyethylene</a:t>
            </a:r>
          </a:p>
          <a:p>
            <a:pPr algn="just">
              <a:defRPr sz="1500">
                <a:latin typeface="Times New Roman"/>
                <a:ea typeface="Times New Roman"/>
                <a:cs typeface="Times New Roman"/>
                <a:sym typeface="Times New Roman"/>
              </a:defRPr>
            </a:pPr>
            <a:r>
              <a:rPr sz="1500" dirty="0">
                <a:latin typeface="Comic Sans MS" panose="030F0702030302020204" pitchFamily="66" charset="0"/>
              </a:rPr>
              <a:t>Neutron source: </a:t>
            </a:r>
            <a:r>
              <a:rPr sz="1500" dirty="0" err="1">
                <a:latin typeface="Comic Sans MS" panose="030F0702030302020204" pitchFamily="66" charset="0"/>
              </a:rPr>
              <a:t>AmBe</a:t>
            </a:r>
            <a:endParaRPr sz="1500" dirty="0">
              <a:latin typeface="Comic Sans MS" panose="030F0702030302020204" pitchFamily="66" charset="0"/>
            </a:endParaRPr>
          </a:p>
          <a:p>
            <a:pPr algn="just">
              <a:defRPr sz="1500">
                <a:latin typeface="Times New Roman"/>
                <a:ea typeface="Times New Roman"/>
                <a:cs typeface="Times New Roman"/>
                <a:sym typeface="Times New Roman"/>
              </a:defRPr>
            </a:pPr>
            <a:r>
              <a:rPr sz="1500" dirty="0">
                <a:latin typeface="Comic Sans MS" panose="030F0702030302020204" pitchFamily="66" charset="0"/>
              </a:rPr>
              <a:t>Attenuator Thickness: 2.5 cm </a:t>
            </a:r>
          </a:p>
        </p:txBody>
      </p:sp>
      <p:pic>
        <p:nvPicPr>
          <p:cNvPr id="20" name="spettroAmBe.jpeg" descr="spettroAmBe.jpeg">
            <a:extLst>
              <a:ext uri="{FF2B5EF4-FFF2-40B4-BE49-F238E27FC236}">
                <a16:creationId xmlns:a16="http://schemas.microsoft.com/office/drawing/2014/main" id="{C9DD86DA-AB60-4FB2-8D9A-F1CE9ADF18EA}"/>
              </a:ext>
            </a:extLst>
          </p:cNvPr>
          <p:cNvPicPr>
            <a:picLocks noChangeAspect="1"/>
          </p:cNvPicPr>
          <p:nvPr/>
        </p:nvPicPr>
        <p:blipFill rotWithShape="1">
          <a:blip r:embed="rId2"/>
          <a:srcRect r="7994"/>
          <a:stretch/>
        </p:blipFill>
        <p:spPr>
          <a:xfrm>
            <a:off x="7261206" y="1116956"/>
            <a:ext cx="4930794" cy="3596557"/>
          </a:xfrm>
          <a:prstGeom prst="rect">
            <a:avLst/>
          </a:prstGeom>
          <a:ln w="12700">
            <a:miter lim="400000"/>
          </a:ln>
        </p:spPr>
      </p:pic>
      <p:pic>
        <p:nvPicPr>
          <p:cNvPr id="21" name="Grafico.jpeg" descr="Grafico.jpeg">
            <a:extLst>
              <a:ext uri="{FF2B5EF4-FFF2-40B4-BE49-F238E27FC236}">
                <a16:creationId xmlns:a16="http://schemas.microsoft.com/office/drawing/2014/main" id="{8F117AFA-CADA-4153-AA5E-EE160C942652}"/>
              </a:ext>
            </a:extLst>
          </p:cNvPr>
          <p:cNvPicPr>
            <a:picLocks noChangeAspect="1"/>
          </p:cNvPicPr>
          <p:nvPr/>
        </p:nvPicPr>
        <p:blipFill>
          <a:blip r:embed="rId3"/>
          <a:stretch>
            <a:fillRect/>
          </a:stretch>
        </p:blipFill>
        <p:spPr>
          <a:xfrm>
            <a:off x="0" y="1936994"/>
            <a:ext cx="5298527" cy="4254292"/>
          </a:xfrm>
          <a:prstGeom prst="rect">
            <a:avLst/>
          </a:prstGeom>
          <a:ln w="12700">
            <a:miter lim="400000"/>
          </a:ln>
        </p:spPr>
      </p:pic>
      <p:pic>
        <p:nvPicPr>
          <p:cNvPr id="22" name="FIG1.jpeg" descr="FIG1.jpeg">
            <a:extLst>
              <a:ext uri="{FF2B5EF4-FFF2-40B4-BE49-F238E27FC236}">
                <a16:creationId xmlns:a16="http://schemas.microsoft.com/office/drawing/2014/main" id="{385A64BD-2441-42E5-8E07-D834D093FD7A}"/>
              </a:ext>
            </a:extLst>
          </p:cNvPr>
          <p:cNvPicPr>
            <a:picLocks noChangeAspect="1"/>
          </p:cNvPicPr>
          <p:nvPr/>
        </p:nvPicPr>
        <p:blipFill rotWithShape="1">
          <a:blip r:embed="rId4"/>
          <a:srcRect b="17147"/>
          <a:stretch/>
        </p:blipFill>
        <p:spPr>
          <a:xfrm>
            <a:off x="2961925" y="1210964"/>
            <a:ext cx="1416583" cy="1564893"/>
          </a:xfrm>
          <a:prstGeom prst="rect">
            <a:avLst/>
          </a:prstGeom>
          <a:ln w="12700">
            <a:miter lim="400000"/>
          </a:ln>
        </p:spPr>
      </p:pic>
      <p:grpSp>
        <p:nvGrpSpPr>
          <p:cNvPr id="25" name="Raggruppa">
            <a:extLst>
              <a:ext uri="{FF2B5EF4-FFF2-40B4-BE49-F238E27FC236}">
                <a16:creationId xmlns:a16="http://schemas.microsoft.com/office/drawing/2014/main" id="{B3EB0E79-2F7A-4A6F-951E-F35B2174E120}"/>
              </a:ext>
            </a:extLst>
          </p:cNvPr>
          <p:cNvGrpSpPr/>
          <p:nvPr/>
        </p:nvGrpSpPr>
        <p:grpSpPr>
          <a:xfrm>
            <a:off x="5425213" y="3799115"/>
            <a:ext cx="4466393" cy="2463577"/>
            <a:chOff x="0" y="175298"/>
            <a:chExt cx="4466392" cy="2463576"/>
          </a:xfrm>
        </p:grpSpPr>
        <p:pic>
          <p:nvPicPr>
            <p:cNvPr id="26" name="ultima.pdf" descr="ultima.pdf">
              <a:extLst>
                <a:ext uri="{FF2B5EF4-FFF2-40B4-BE49-F238E27FC236}">
                  <a16:creationId xmlns:a16="http://schemas.microsoft.com/office/drawing/2014/main" id="{24E4DCAC-D613-4203-BC4C-62A2040213BF}"/>
                </a:ext>
              </a:extLst>
            </p:cNvPr>
            <p:cNvPicPr>
              <a:picLocks noChangeAspect="1"/>
            </p:cNvPicPr>
            <p:nvPr/>
          </p:nvPicPr>
          <p:blipFill rotWithShape="1">
            <a:blip r:embed="rId5"/>
            <a:srcRect t="6643"/>
            <a:stretch/>
          </p:blipFill>
          <p:spPr>
            <a:xfrm>
              <a:off x="0" y="175298"/>
              <a:ext cx="4466392" cy="2463576"/>
            </a:xfrm>
            <a:prstGeom prst="rect">
              <a:avLst/>
            </a:prstGeom>
            <a:ln w="12700" cap="flat">
              <a:noFill/>
              <a:miter lim="400000"/>
            </a:ln>
            <a:effectLst/>
          </p:spPr>
        </p:pic>
        <p:sp>
          <p:nvSpPr>
            <p:cNvPr id="27" name="≈1%">
              <a:extLst>
                <a:ext uri="{FF2B5EF4-FFF2-40B4-BE49-F238E27FC236}">
                  <a16:creationId xmlns:a16="http://schemas.microsoft.com/office/drawing/2014/main" id="{8DD8D021-B1E9-41D4-B126-AAECF217B007}"/>
                </a:ext>
              </a:extLst>
            </p:cNvPr>
            <p:cNvSpPr txBox="1"/>
            <p:nvPr/>
          </p:nvSpPr>
          <p:spPr>
            <a:xfrm>
              <a:off x="945124" y="2084902"/>
              <a:ext cx="528348"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rPr>
                  <a:latin typeface="Comic Sans MS" panose="030F0702030302020204" pitchFamily="66" charset="0"/>
                </a:rPr>
                <a:t>≈1%</a:t>
              </a:r>
            </a:p>
          </p:txBody>
        </p:sp>
      </p:grpSp>
      <p:sp>
        <p:nvSpPr>
          <p:cNvPr id="24" name="Attenuator of 30 cm ≈ 1%">
            <a:extLst>
              <a:ext uri="{FF2B5EF4-FFF2-40B4-BE49-F238E27FC236}">
                <a16:creationId xmlns:a16="http://schemas.microsoft.com/office/drawing/2014/main" id="{FEEDF554-40F2-4673-9638-A21DDC036DDB}"/>
              </a:ext>
            </a:extLst>
          </p:cNvPr>
          <p:cNvSpPr txBox="1"/>
          <p:nvPr/>
        </p:nvSpPr>
        <p:spPr>
          <a:xfrm>
            <a:off x="9207232" y="5418125"/>
            <a:ext cx="290560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a:latin typeface="Comic Sans MS" panose="030F0702030302020204" pitchFamily="66" charset="0"/>
              </a:rPr>
              <a:t>Attenuator of 30 cm ≈ 1%</a:t>
            </a:r>
          </a:p>
        </p:txBody>
      </p:sp>
    </p:spTree>
    <p:extLst>
      <p:ext uri="{BB962C8B-B14F-4D97-AF65-F5344CB8AC3E}">
        <p14:creationId xmlns:p14="http://schemas.microsoft.com/office/powerpoint/2010/main" val="299563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p:cNvSpPr txBox="1"/>
          <p:nvPr/>
        </p:nvSpPr>
        <p:spPr>
          <a:xfrm>
            <a:off x="3744227" y="3765598"/>
            <a:ext cx="8447773" cy="3262432"/>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it-IT" sz="2000" b="1" dirty="0" err="1">
                <a:solidFill>
                  <a:srgbClr val="003F6E"/>
                </a:solidFill>
              </a:rPr>
              <a:t>Several</a:t>
            </a:r>
            <a:r>
              <a:rPr lang="it-IT" sz="2000" b="1" dirty="0">
                <a:solidFill>
                  <a:srgbClr val="003F6E"/>
                </a:solidFill>
              </a:rPr>
              <a:t> </a:t>
            </a:r>
            <a:r>
              <a:rPr lang="it-IT" sz="2000" b="1" dirty="0" err="1">
                <a:solidFill>
                  <a:srgbClr val="003F6E"/>
                </a:solidFill>
              </a:rPr>
              <a:t>beam</a:t>
            </a:r>
            <a:r>
              <a:rPr lang="it-IT" sz="2000" b="1" dirty="0">
                <a:solidFill>
                  <a:srgbClr val="003F6E"/>
                </a:solidFill>
              </a:rPr>
              <a:t> </a:t>
            </a:r>
            <a:r>
              <a:rPr lang="it-IT" sz="2000" b="1" dirty="0" err="1">
                <a:solidFill>
                  <a:srgbClr val="003F6E"/>
                </a:solidFill>
              </a:rPr>
              <a:t>diagnostic</a:t>
            </a:r>
            <a:r>
              <a:rPr lang="it-IT" sz="2000" b="1" dirty="0">
                <a:solidFill>
                  <a:srgbClr val="003F6E"/>
                </a:solidFill>
              </a:rPr>
              <a:t>/tagging devices </a:t>
            </a:r>
            <a:r>
              <a:rPr lang="it-IT" sz="2000" b="1" dirty="0" err="1">
                <a:solidFill>
                  <a:srgbClr val="003F6E"/>
                </a:solidFill>
              </a:rPr>
              <a:t>provide</a:t>
            </a:r>
            <a:r>
              <a:rPr lang="it-IT" sz="2000" b="1" dirty="0">
                <a:solidFill>
                  <a:srgbClr val="003F6E"/>
                </a:solidFill>
              </a:rPr>
              <a:t> </a:t>
            </a:r>
            <a:r>
              <a:rPr lang="it-IT" sz="2000" b="1" dirty="0" err="1">
                <a:solidFill>
                  <a:srgbClr val="003F6E"/>
                </a:solidFill>
              </a:rPr>
              <a:t>beam</a:t>
            </a:r>
            <a:r>
              <a:rPr lang="it-IT" sz="2000" b="1" dirty="0">
                <a:solidFill>
                  <a:srgbClr val="003F6E"/>
                </a:solidFill>
              </a:rPr>
              <a:t> info: </a:t>
            </a:r>
          </a:p>
          <a:p>
            <a:pPr marL="285750" indent="-285750">
              <a:buFont typeface="Wingdings" panose="05000000000000000000" pitchFamily="2" charset="2"/>
              <a:buChar char="§"/>
            </a:pPr>
            <a:r>
              <a:rPr lang="it-IT" sz="2000" b="1" dirty="0" err="1">
                <a:solidFill>
                  <a:srgbClr val="003F6E"/>
                </a:solidFill>
              </a:rPr>
              <a:t>within</a:t>
            </a:r>
            <a:r>
              <a:rPr lang="it-IT" sz="2000" b="1" dirty="0">
                <a:solidFill>
                  <a:srgbClr val="003F6E"/>
                </a:solidFill>
              </a:rPr>
              <a:t> the </a:t>
            </a:r>
            <a:r>
              <a:rPr lang="it-IT" sz="2000" b="1" dirty="0" err="1">
                <a:solidFill>
                  <a:srgbClr val="003F6E"/>
                </a:solidFill>
              </a:rPr>
              <a:t>fragment</a:t>
            </a:r>
            <a:r>
              <a:rPr lang="it-IT" sz="2000" b="1" dirty="0">
                <a:solidFill>
                  <a:srgbClr val="003F6E"/>
                </a:solidFill>
              </a:rPr>
              <a:t> separator </a:t>
            </a:r>
            <a:r>
              <a:rPr lang="it-IT" sz="2000" dirty="0">
                <a:solidFill>
                  <a:srgbClr val="003F6E"/>
                </a:solidFill>
              </a:rPr>
              <a:t>in </a:t>
            </a:r>
            <a:r>
              <a:rPr lang="it-IT" sz="2000" dirty="0" err="1">
                <a:solidFill>
                  <a:srgbClr val="003F6E"/>
                </a:solidFill>
              </a:rPr>
              <a:t>two</a:t>
            </a:r>
            <a:r>
              <a:rPr lang="it-IT" sz="2000" dirty="0">
                <a:solidFill>
                  <a:srgbClr val="003F6E"/>
                </a:solidFill>
              </a:rPr>
              <a:t> points (</a:t>
            </a:r>
            <a:r>
              <a:rPr lang="it-IT" sz="2000" dirty="0" err="1">
                <a:solidFill>
                  <a:srgbClr val="003F6E"/>
                </a:solidFill>
              </a:rPr>
              <a:t>degrarder</a:t>
            </a:r>
            <a:r>
              <a:rPr lang="it-IT" sz="2000" dirty="0">
                <a:solidFill>
                  <a:srgbClr val="003F6E"/>
                </a:solidFill>
              </a:rPr>
              <a:t> &amp; exit </a:t>
            </a:r>
            <a:r>
              <a:rPr lang="it-IT" sz="2000" dirty="0" err="1">
                <a:solidFill>
                  <a:srgbClr val="003F6E"/>
                </a:solidFill>
              </a:rPr>
              <a:t>slits</a:t>
            </a:r>
            <a:r>
              <a:rPr lang="it-IT" sz="2000" dirty="0">
                <a:solidFill>
                  <a:srgbClr val="003F6E"/>
                </a:solidFill>
              </a:rPr>
              <a:t>):</a:t>
            </a:r>
          </a:p>
          <a:p>
            <a:pPr marL="742950" lvl="1" indent="-285750">
              <a:buFont typeface="Arial" panose="020B0604020202020204" pitchFamily="34" charset="0"/>
              <a:buChar char="•"/>
            </a:pPr>
            <a:r>
              <a:rPr lang="it-IT" dirty="0">
                <a:solidFill>
                  <a:srgbClr val="003F6E"/>
                </a:solidFill>
              </a:rPr>
              <a:t>need of a </a:t>
            </a:r>
            <a:r>
              <a:rPr lang="it-IT" dirty="0" err="1">
                <a:solidFill>
                  <a:srgbClr val="003F6E"/>
                </a:solidFill>
              </a:rPr>
              <a:t>point-to-point</a:t>
            </a:r>
            <a:r>
              <a:rPr lang="it-IT" dirty="0">
                <a:solidFill>
                  <a:srgbClr val="003F6E"/>
                </a:solidFill>
              </a:rPr>
              <a:t> </a:t>
            </a:r>
            <a:r>
              <a:rPr lang="it-IT" dirty="0" err="1">
                <a:solidFill>
                  <a:srgbClr val="003F6E"/>
                </a:solidFill>
              </a:rPr>
              <a:t>measurement</a:t>
            </a:r>
            <a:r>
              <a:rPr lang="it-IT" dirty="0">
                <a:solidFill>
                  <a:srgbClr val="003F6E"/>
                </a:solidFill>
              </a:rPr>
              <a:t> of cocktail </a:t>
            </a:r>
            <a:r>
              <a:rPr lang="it-IT" dirty="0" err="1">
                <a:solidFill>
                  <a:srgbClr val="003F6E"/>
                </a:solidFill>
              </a:rPr>
              <a:t>intensity</a:t>
            </a:r>
            <a:r>
              <a:rPr lang="it-IT" dirty="0">
                <a:solidFill>
                  <a:srgbClr val="003F6E"/>
                </a:solidFill>
              </a:rPr>
              <a:t>, relative </a:t>
            </a:r>
            <a:r>
              <a:rPr lang="it-IT" dirty="0" err="1">
                <a:solidFill>
                  <a:srgbClr val="003F6E"/>
                </a:solidFill>
              </a:rPr>
              <a:t>composition</a:t>
            </a:r>
            <a:r>
              <a:rPr lang="it-IT" dirty="0">
                <a:solidFill>
                  <a:srgbClr val="003F6E"/>
                </a:solidFill>
              </a:rPr>
              <a:t>, </a:t>
            </a:r>
            <a:r>
              <a:rPr lang="it-IT" dirty="0" err="1">
                <a:solidFill>
                  <a:srgbClr val="003F6E"/>
                </a:solidFill>
              </a:rPr>
              <a:t>energy</a:t>
            </a:r>
            <a:r>
              <a:rPr lang="it-IT" dirty="0">
                <a:solidFill>
                  <a:srgbClr val="003F6E"/>
                </a:solidFill>
              </a:rPr>
              <a:t> </a:t>
            </a:r>
            <a:r>
              <a:rPr lang="it-IT" dirty="0" err="1">
                <a:solidFill>
                  <a:srgbClr val="003F6E"/>
                </a:solidFill>
              </a:rPr>
              <a:t>distribution</a:t>
            </a:r>
            <a:r>
              <a:rPr lang="it-IT" dirty="0">
                <a:solidFill>
                  <a:srgbClr val="003F6E"/>
                </a:solidFill>
              </a:rPr>
              <a:t>, 2D </a:t>
            </a:r>
            <a:r>
              <a:rPr lang="it-IT" dirty="0" err="1">
                <a:solidFill>
                  <a:srgbClr val="003F6E"/>
                </a:solidFill>
              </a:rPr>
              <a:t>profile</a:t>
            </a:r>
            <a:r>
              <a:rPr lang="it-IT" dirty="0">
                <a:solidFill>
                  <a:srgbClr val="003F6E"/>
                </a:solidFill>
              </a:rPr>
              <a:t>, </a:t>
            </a:r>
            <a:r>
              <a:rPr lang="it-IT" dirty="0" err="1">
                <a:solidFill>
                  <a:srgbClr val="003F6E"/>
                </a:solidFill>
              </a:rPr>
              <a:t>angular</a:t>
            </a:r>
            <a:r>
              <a:rPr lang="it-IT" dirty="0">
                <a:solidFill>
                  <a:srgbClr val="003F6E"/>
                </a:solidFill>
              </a:rPr>
              <a:t> </a:t>
            </a:r>
            <a:r>
              <a:rPr lang="it-IT" dirty="0" err="1">
                <a:solidFill>
                  <a:srgbClr val="003F6E"/>
                </a:solidFill>
              </a:rPr>
              <a:t>distribution</a:t>
            </a:r>
            <a:r>
              <a:rPr lang="it-IT" dirty="0">
                <a:solidFill>
                  <a:srgbClr val="003F6E"/>
                </a:solidFill>
              </a:rPr>
              <a:t> </a:t>
            </a:r>
            <a:r>
              <a:rPr lang="it-IT" dirty="0" err="1">
                <a:solidFill>
                  <a:srgbClr val="003F6E"/>
                </a:solidFill>
              </a:rPr>
              <a:t>during</a:t>
            </a:r>
            <a:r>
              <a:rPr lang="it-IT" dirty="0">
                <a:solidFill>
                  <a:srgbClr val="003F6E"/>
                </a:solidFill>
              </a:rPr>
              <a:t> optimization;</a:t>
            </a:r>
          </a:p>
          <a:p>
            <a:pPr marL="742950" lvl="1" indent="-285750">
              <a:buFont typeface="Arial" panose="020B0604020202020204" pitchFamily="34" charset="0"/>
              <a:buChar char="•"/>
            </a:pPr>
            <a:r>
              <a:rPr lang="it-IT" dirty="0">
                <a:solidFill>
                  <a:srgbClr val="003F6E"/>
                </a:solidFill>
              </a:rPr>
              <a:t>monitoring of </a:t>
            </a:r>
            <a:r>
              <a:rPr lang="it-IT" dirty="0" err="1">
                <a:solidFill>
                  <a:srgbClr val="003F6E"/>
                </a:solidFill>
              </a:rPr>
              <a:t>beam</a:t>
            </a:r>
            <a:r>
              <a:rPr lang="it-IT" dirty="0">
                <a:solidFill>
                  <a:srgbClr val="003F6E"/>
                </a:solidFill>
              </a:rPr>
              <a:t> properties, start time for </a:t>
            </a:r>
            <a:r>
              <a:rPr lang="it-IT" dirty="0" err="1">
                <a:solidFill>
                  <a:srgbClr val="003F6E"/>
                </a:solidFill>
              </a:rPr>
              <a:t>event</a:t>
            </a:r>
            <a:r>
              <a:rPr lang="it-IT" dirty="0">
                <a:solidFill>
                  <a:srgbClr val="003F6E"/>
                </a:solidFill>
              </a:rPr>
              <a:t>-by-</a:t>
            </a:r>
            <a:r>
              <a:rPr lang="it-IT" dirty="0" err="1">
                <a:solidFill>
                  <a:srgbClr val="003F6E"/>
                </a:solidFill>
              </a:rPr>
              <a:t>event</a:t>
            </a:r>
            <a:r>
              <a:rPr lang="it-IT" dirty="0">
                <a:solidFill>
                  <a:srgbClr val="003F6E"/>
                </a:solidFill>
              </a:rPr>
              <a:t> </a:t>
            </a:r>
            <a:r>
              <a:rPr lang="it-IT" dirty="0" err="1">
                <a:solidFill>
                  <a:srgbClr val="003F6E"/>
                </a:solidFill>
              </a:rPr>
              <a:t>ToF</a:t>
            </a:r>
            <a:r>
              <a:rPr lang="it-IT" dirty="0">
                <a:solidFill>
                  <a:srgbClr val="003F6E"/>
                </a:solidFill>
              </a:rPr>
              <a:t>/</a:t>
            </a:r>
            <a:r>
              <a:rPr lang="it-IT" dirty="0" err="1">
                <a:solidFill>
                  <a:srgbClr val="003F6E"/>
                </a:solidFill>
              </a:rPr>
              <a:t>energy</a:t>
            </a:r>
            <a:r>
              <a:rPr lang="it-IT" dirty="0">
                <a:solidFill>
                  <a:srgbClr val="003F6E"/>
                </a:solidFill>
              </a:rPr>
              <a:t> </a:t>
            </a:r>
            <a:r>
              <a:rPr lang="it-IT" dirty="0" err="1">
                <a:solidFill>
                  <a:srgbClr val="003F6E"/>
                </a:solidFill>
              </a:rPr>
              <a:t>mesurement</a:t>
            </a:r>
            <a:r>
              <a:rPr lang="it-IT" dirty="0">
                <a:solidFill>
                  <a:srgbClr val="003F6E"/>
                </a:solidFill>
              </a:rPr>
              <a:t> </a:t>
            </a:r>
            <a:r>
              <a:rPr lang="it-IT" dirty="0" err="1">
                <a:solidFill>
                  <a:srgbClr val="003F6E"/>
                </a:solidFill>
              </a:rPr>
              <a:t>during</a:t>
            </a:r>
            <a:r>
              <a:rPr lang="it-IT" dirty="0">
                <a:solidFill>
                  <a:srgbClr val="003F6E"/>
                </a:solidFill>
              </a:rPr>
              <a:t> data taking;</a:t>
            </a:r>
          </a:p>
          <a:p>
            <a:pPr marL="285750" indent="-285750">
              <a:buFont typeface="Wingdings" panose="05000000000000000000" pitchFamily="2" charset="2"/>
              <a:buChar char="§"/>
            </a:pPr>
            <a:r>
              <a:rPr lang="en-GB" sz="2000" b="1" dirty="0">
                <a:solidFill>
                  <a:srgbClr val="003F6E"/>
                </a:solidFill>
              </a:rPr>
              <a:t>in the final set-up point </a:t>
            </a:r>
            <a:r>
              <a:rPr lang="en-GB" sz="2000" dirty="0">
                <a:solidFill>
                  <a:srgbClr val="003F6E"/>
                </a:solidFill>
              </a:rPr>
              <a:t>(measurement chamber):</a:t>
            </a:r>
          </a:p>
          <a:p>
            <a:pPr marL="742950" lvl="1" indent="-285750">
              <a:buFont typeface="Arial" panose="020B0604020202020204" pitchFamily="34" charset="0"/>
              <a:buChar char="•"/>
            </a:pPr>
            <a:r>
              <a:rPr lang="en-GB" dirty="0">
                <a:solidFill>
                  <a:srgbClr val="003F6E"/>
                </a:solidFill>
              </a:rPr>
              <a:t>need of event-by-event tagging of cocktail beam and trajectory measurements</a:t>
            </a:r>
          </a:p>
          <a:p>
            <a:endParaRPr lang="it-IT" dirty="0">
              <a:solidFill>
                <a:srgbClr val="003F6E"/>
              </a:solidFill>
            </a:endParaRPr>
          </a:p>
          <a:p>
            <a:pPr marL="285750" indent="-285750">
              <a:buFont typeface="Arial" panose="020B0604020202020204" pitchFamily="34" charset="0"/>
              <a:buChar char="•"/>
            </a:pPr>
            <a:endParaRPr lang="it-IT" dirty="0">
              <a:solidFill>
                <a:srgbClr val="003F6E"/>
              </a:solidFill>
            </a:endParaRPr>
          </a:p>
          <a:p>
            <a:endParaRPr lang="it-IT" sz="1700" dirty="0"/>
          </a:p>
        </p:txBody>
      </p:sp>
      <p:sp>
        <p:nvSpPr>
          <p:cNvPr id="38" name="Segnaposto numero diapositiva 5">
            <a:extLst>
              <a:ext uri="{FF2B5EF4-FFF2-40B4-BE49-F238E27FC236}">
                <a16:creationId xmlns:a16="http://schemas.microsoft.com/office/drawing/2014/main" id="{5DF434DE-C56E-4BAC-8A8F-4AF2CABD3945}"/>
              </a:ext>
            </a:extLst>
          </p:cNvPr>
          <p:cNvSpPr txBox="1">
            <a:spLocks/>
          </p:cNvSpPr>
          <p:nvPr/>
        </p:nvSpPr>
        <p:spPr>
          <a:xfrm>
            <a:off x="11398253" y="6365876"/>
            <a:ext cx="620183" cy="365125"/>
          </a:xfrm>
          <a:prstGeom prst="rect">
            <a:avLst/>
          </a:prstGeom>
        </p:spPr>
        <p:txBody>
          <a:bodyPr vert="horz" lIns="91440" tIns="45720" rIns="91440" bIns="45720" rtlCol="0" anchor="ctr"/>
          <a:lstStyle>
            <a:defPPr>
              <a:defRPr lang="en-US"/>
            </a:defPPr>
            <a:lvl1pPr marL="0" algn="l" defTabSz="609585" rtl="0" eaLnBrk="1" fontAlgn="auto" latinLnBrk="0" hangingPunct="1">
              <a:spcBef>
                <a:spcPts val="0"/>
              </a:spcBef>
              <a:spcAft>
                <a:spcPts val="0"/>
              </a:spcAft>
              <a:defRPr sz="1800" kern="1200">
                <a:solidFill>
                  <a:schemeClr val="bg1">
                    <a:lumMod val="85000"/>
                  </a:schemeClr>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3DF7D8-7174-4B6B-A83E-68694ED8EFAE}" type="slidenum">
              <a:rPr lang="it-IT" sz="1600" smtClean="0">
                <a:latin typeface="Comic Sans MS" panose="030F0702030302020204" pitchFamily="66" charset="0"/>
              </a:rPr>
              <a:pPr>
                <a:defRPr/>
              </a:pPr>
              <a:t>15</a:t>
            </a:fld>
            <a:endParaRPr lang="it-IT" sz="1600" dirty="0">
              <a:latin typeface="Comic Sans MS" panose="030F0702030302020204" pitchFamily="66" charset="0"/>
            </a:endParaRPr>
          </a:p>
        </p:txBody>
      </p:sp>
      <p:sp>
        <p:nvSpPr>
          <p:cNvPr id="15" name="CasellaDiTesto 22">
            <a:extLst>
              <a:ext uri="{FF2B5EF4-FFF2-40B4-BE49-F238E27FC236}">
                <a16:creationId xmlns:a16="http://schemas.microsoft.com/office/drawing/2014/main" id="{0240F9A1-5982-40AB-91B3-63C3E422B48D}"/>
              </a:ext>
            </a:extLst>
          </p:cNvPr>
          <p:cNvSpPr txBox="1"/>
          <p:nvPr/>
        </p:nvSpPr>
        <p:spPr>
          <a:xfrm>
            <a:off x="3883278" y="2598425"/>
            <a:ext cx="1088116" cy="892552"/>
          </a:xfrm>
          <a:prstGeom prst="rect">
            <a:avLst/>
          </a:prstGeom>
          <a:noFill/>
        </p:spPr>
        <p:txBody>
          <a:bodyPr wrap="square" rtlCol="0">
            <a:spAutoFit/>
          </a:bodyPr>
          <a:lstStyle/>
          <a:p>
            <a:r>
              <a:rPr lang="it-IT" sz="1300" dirty="0" err="1">
                <a:latin typeface="Calibri "/>
              </a:rPr>
              <a:t>courtesy</a:t>
            </a:r>
            <a:r>
              <a:rPr lang="it-IT" sz="1300" dirty="0">
                <a:latin typeface="Calibri "/>
              </a:rPr>
              <a:t> of G. Cardella, P. </a:t>
            </a:r>
            <a:r>
              <a:rPr lang="it-IT" sz="1300" dirty="0" err="1">
                <a:latin typeface="Calibri "/>
              </a:rPr>
              <a:t>Russotto</a:t>
            </a:r>
            <a:r>
              <a:rPr lang="it-IT" sz="1300" dirty="0">
                <a:latin typeface="Calibri "/>
              </a:rPr>
              <a:t>, N. </a:t>
            </a:r>
            <a:r>
              <a:rPr lang="it-IT" sz="1300" dirty="0" err="1">
                <a:latin typeface="Calibri "/>
              </a:rPr>
              <a:t>Martorana</a:t>
            </a:r>
            <a:endParaRPr lang="it-IT" sz="1300" dirty="0">
              <a:latin typeface="Calibri "/>
            </a:endParaRPr>
          </a:p>
        </p:txBody>
      </p:sp>
      <p:sp>
        <p:nvSpPr>
          <p:cNvPr id="19" name="Footer Placeholder 4">
            <a:extLst>
              <a:ext uri="{FF2B5EF4-FFF2-40B4-BE49-F238E27FC236}">
                <a16:creationId xmlns:a16="http://schemas.microsoft.com/office/drawing/2014/main" id="{29AF4024-EA7A-4261-8664-AAA70E61AD5E}"/>
              </a:ext>
            </a:extLst>
          </p:cNvPr>
          <p:cNvSpPr>
            <a:spLocks noGrp="1"/>
          </p:cNvSpPr>
          <p:nvPr>
            <p:ph type="ftr" sz="quarter" idx="11"/>
          </p:nvPr>
        </p:nvSpPr>
        <p:spPr>
          <a:xfrm>
            <a:off x="5390147" y="6415399"/>
            <a:ext cx="5924990" cy="274159"/>
          </a:xfrm>
        </p:spPr>
        <p:txBody>
          <a:bodyPr/>
          <a:lstStyle>
            <a:lvl1pPr>
              <a:defRPr sz="1600">
                <a:solidFill>
                  <a:schemeClr val="bg1"/>
                </a:solidFill>
                <a:latin typeface="Comic Sans MS" panose="030F0702030302020204" pitchFamily="66" charset="0"/>
              </a:defRPr>
            </a:lvl1pPr>
          </a:lstStyle>
          <a:p>
            <a:r>
              <a:rPr lang="en-US" dirty="0"/>
              <a:t>ANIMMA 2023, Lucca, Real </a:t>
            </a:r>
            <a:r>
              <a:rPr lang="en-US" dirty="0" err="1"/>
              <a:t>Collegio</a:t>
            </a:r>
            <a:r>
              <a:rPr lang="en-US" dirty="0"/>
              <a:t>, June 14, 2023</a:t>
            </a:r>
          </a:p>
        </p:txBody>
      </p:sp>
      <p:pic>
        <p:nvPicPr>
          <p:cNvPr id="14" name="Immagine 28" descr="Immagine 28">
            <a:extLst>
              <a:ext uri="{FF2B5EF4-FFF2-40B4-BE49-F238E27FC236}">
                <a16:creationId xmlns:a16="http://schemas.microsoft.com/office/drawing/2014/main" id="{B517C2DE-2DBB-47CF-B6CD-72CA1A9594CC}"/>
              </a:ext>
            </a:extLst>
          </p:cNvPr>
          <p:cNvPicPr>
            <a:picLocks noChangeAspect="1"/>
          </p:cNvPicPr>
          <p:nvPr/>
        </p:nvPicPr>
        <p:blipFill>
          <a:blip r:embed="rId2"/>
          <a:stretch>
            <a:fillRect/>
          </a:stretch>
        </p:blipFill>
        <p:spPr>
          <a:xfrm>
            <a:off x="0" y="1"/>
            <a:ext cx="904775" cy="885338"/>
          </a:xfrm>
          <a:prstGeom prst="rect">
            <a:avLst/>
          </a:prstGeom>
          <a:ln w="9525" cap="flat">
            <a:solidFill>
              <a:srgbClr val="FF0000"/>
            </a:solidFill>
            <a:prstDash val="solid"/>
            <a:round/>
          </a:ln>
          <a:effectLst/>
        </p:spPr>
      </p:pic>
      <p:pic>
        <p:nvPicPr>
          <p:cNvPr id="16" name="Picture 15">
            <a:extLst>
              <a:ext uri="{FF2B5EF4-FFF2-40B4-BE49-F238E27FC236}">
                <a16:creationId xmlns:a16="http://schemas.microsoft.com/office/drawing/2014/main" id="{A07F497D-17A7-4A1C-8442-2BDDF86AFEEC}"/>
              </a:ext>
            </a:extLst>
          </p:cNvPr>
          <p:cNvPicPr>
            <a:picLocks noChangeAspect="1"/>
          </p:cNvPicPr>
          <p:nvPr/>
        </p:nvPicPr>
        <p:blipFill>
          <a:blip r:embed="rId3"/>
          <a:stretch>
            <a:fillRect/>
          </a:stretch>
        </p:blipFill>
        <p:spPr>
          <a:xfrm>
            <a:off x="-170918" y="885524"/>
            <a:ext cx="3931722" cy="5333417"/>
          </a:xfrm>
          <a:prstGeom prst="rect">
            <a:avLst/>
          </a:prstGeom>
        </p:spPr>
      </p:pic>
      <p:sp>
        <p:nvSpPr>
          <p:cNvPr id="2" name="Rectangle 1">
            <a:extLst>
              <a:ext uri="{FF2B5EF4-FFF2-40B4-BE49-F238E27FC236}">
                <a16:creationId xmlns:a16="http://schemas.microsoft.com/office/drawing/2014/main" id="{9F5685E3-155B-430F-A968-13015318DFC4}"/>
              </a:ext>
            </a:extLst>
          </p:cNvPr>
          <p:cNvSpPr/>
          <p:nvPr/>
        </p:nvSpPr>
        <p:spPr>
          <a:xfrm>
            <a:off x="967674" y="0"/>
            <a:ext cx="2515497" cy="615553"/>
          </a:xfrm>
          <a:prstGeom prst="rect">
            <a:avLst/>
          </a:prstGeom>
        </p:spPr>
        <p:txBody>
          <a:bodyPr wrap="none">
            <a:spAutoFit/>
          </a:bodyPr>
          <a:lstStyle/>
          <a:p>
            <a:r>
              <a:rPr lang="en-US" sz="3400" b="1" dirty="0" err="1">
                <a:solidFill>
                  <a:srgbClr val="728FA5"/>
                </a:solidFill>
                <a:latin typeface="Calibri" panose="020F0502020204030204" pitchFamily="34" charset="0"/>
                <a:ea typeface="+mj-ea"/>
                <a:cs typeface="Calibri" panose="020F0502020204030204" pitchFamily="34" charset="0"/>
              </a:rPr>
              <a:t>FraIsE</a:t>
            </a:r>
            <a:r>
              <a:rPr lang="en-US" sz="3400" b="1" dirty="0">
                <a:solidFill>
                  <a:srgbClr val="728FA5"/>
                </a:solidFill>
                <a:latin typeface="Calibri" panose="020F0502020204030204" pitchFamily="34" charset="0"/>
                <a:ea typeface="+mj-ea"/>
                <a:cs typeface="Calibri" panose="020F0502020204030204" pitchFamily="34" charset="0"/>
              </a:rPr>
              <a:t> @ LNS</a:t>
            </a:r>
          </a:p>
        </p:txBody>
      </p:sp>
      <p:pic>
        <p:nvPicPr>
          <p:cNvPr id="18" name="Picture 17">
            <a:extLst>
              <a:ext uri="{FF2B5EF4-FFF2-40B4-BE49-F238E27FC236}">
                <a16:creationId xmlns:a16="http://schemas.microsoft.com/office/drawing/2014/main" id="{F1130A1A-0516-4679-8C0C-3D259453A168}"/>
              </a:ext>
            </a:extLst>
          </p:cNvPr>
          <p:cNvPicPr>
            <a:picLocks noChangeAspect="1"/>
          </p:cNvPicPr>
          <p:nvPr/>
        </p:nvPicPr>
        <p:blipFill rotWithShape="1">
          <a:blip r:embed="rId4"/>
          <a:srcRect l="4371" r="20157"/>
          <a:stretch/>
        </p:blipFill>
        <p:spPr>
          <a:xfrm>
            <a:off x="3415862" y="519764"/>
            <a:ext cx="1975946" cy="1963553"/>
          </a:xfrm>
          <a:prstGeom prst="rect">
            <a:avLst/>
          </a:prstGeom>
        </p:spPr>
      </p:pic>
      <p:sp>
        <p:nvSpPr>
          <p:cNvPr id="4" name="Rectangle 3">
            <a:extLst>
              <a:ext uri="{FF2B5EF4-FFF2-40B4-BE49-F238E27FC236}">
                <a16:creationId xmlns:a16="http://schemas.microsoft.com/office/drawing/2014/main" id="{1E962D40-D484-4777-A0F0-AD79B557E835}"/>
              </a:ext>
            </a:extLst>
          </p:cNvPr>
          <p:cNvSpPr/>
          <p:nvPr/>
        </p:nvSpPr>
        <p:spPr>
          <a:xfrm>
            <a:off x="5381297" y="152400"/>
            <a:ext cx="6999891" cy="1323439"/>
          </a:xfrm>
          <a:prstGeom prst="rect">
            <a:avLst/>
          </a:prstGeom>
        </p:spPr>
        <p:txBody>
          <a:bodyPr wrap="square">
            <a:spAutoFit/>
          </a:bodyPr>
          <a:lstStyle/>
          <a:p>
            <a:pPr marL="285750" indent="-285750">
              <a:buFont typeface="Wingdings" panose="05000000000000000000" pitchFamily="2" charset="2"/>
              <a:buChar char="q"/>
            </a:pPr>
            <a:r>
              <a:rPr lang="en-GB" sz="2000" dirty="0">
                <a:solidFill>
                  <a:srgbClr val="003F6E"/>
                </a:solidFill>
              </a:rPr>
              <a:t>The </a:t>
            </a:r>
            <a:r>
              <a:rPr lang="en-GB" sz="2000" b="1" dirty="0" err="1">
                <a:solidFill>
                  <a:srgbClr val="003F6E"/>
                </a:solidFill>
              </a:rPr>
              <a:t>FraISe</a:t>
            </a:r>
            <a:r>
              <a:rPr lang="en-GB" sz="2000" dirty="0">
                <a:solidFill>
                  <a:srgbClr val="003F6E"/>
                </a:solidFill>
              </a:rPr>
              <a:t> fragment separator, presently being built at INFN-LNS, will produce particle rate ranging from </a:t>
            </a:r>
            <a:r>
              <a:rPr lang="en-GB" sz="2000" b="1" dirty="0">
                <a:solidFill>
                  <a:srgbClr val="003F6E"/>
                </a:solidFill>
              </a:rPr>
              <a:t>10</a:t>
            </a:r>
            <a:r>
              <a:rPr lang="en-GB" sz="2000" b="1" baseline="30000" dirty="0">
                <a:solidFill>
                  <a:srgbClr val="003F6E"/>
                </a:solidFill>
              </a:rPr>
              <a:t>2 </a:t>
            </a:r>
            <a:r>
              <a:rPr lang="en-GB" sz="2000" b="1" dirty="0" err="1">
                <a:solidFill>
                  <a:srgbClr val="003F6E"/>
                </a:solidFill>
              </a:rPr>
              <a:t>pps</a:t>
            </a:r>
            <a:r>
              <a:rPr lang="en-GB" sz="2000" b="1" dirty="0">
                <a:solidFill>
                  <a:srgbClr val="003F6E"/>
                </a:solidFill>
              </a:rPr>
              <a:t> </a:t>
            </a:r>
            <a:r>
              <a:rPr lang="en-GB" sz="2000" dirty="0">
                <a:solidFill>
                  <a:srgbClr val="003F6E"/>
                </a:solidFill>
              </a:rPr>
              <a:t>(very exotic isotopes, extremely far from stability valley) up to </a:t>
            </a:r>
            <a:r>
              <a:rPr lang="en-GB" sz="2000" b="1" dirty="0">
                <a:solidFill>
                  <a:srgbClr val="003F6E"/>
                </a:solidFill>
              </a:rPr>
              <a:t>10</a:t>
            </a:r>
            <a:r>
              <a:rPr lang="en-GB" sz="2000" b="1" baseline="30000" dirty="0">
                <a:solidFill>
                  <a:srgbClr val="003F6E"/>
                </a:solidFill>
              </a:rPr>
              <a:t>7 </a:t>
            </a:r>
            <a:r>
              <a:rPr lang="en-GB" sz="2000" b="1" dirty="0" err="1">
                <a:solidFill>
                  <a:srgbClr val="003F6E"/>
                </a:solidFill>
              </a:rPr>
              <a:t>pps</a:t>
            </a:r>
            <a:r>
              <a:rPr lang="en-GB" sz="2000" b="1" dirty="0">
                <a:solidFill>
                  <a:srgbClr val="003F6E"/>
                </a:solidFill>
              </a:rPr>
              <a:t> </a:t>
            </a:r>
            <a:r>
              <a:rPr lang="en-GB" sz="2000" dirty="0">
                <a:solidFill>
                  <a:srgbClr val="003F6E"/>
                </a:solidFill>
              </a:rPr>
              <a:t>(exotic isotopes near to stability valley).</a:t>
            </a:r>
            <a:endParaRPr lang="en-US" sz="2000" dirty="0"/>
          </a:p>
        </p:txBody>
      </p:sp>
      <p:sp>
        <p:nvSpPr>
          <p:cNvPr id="3" name="Rectangle 2">
            <a:extLst>
              <a:ext uri="{FF2B5EF4-FFF2-40B4-BE49-F238E27FC236}">
                <a16:creationId xmlns:a16="http://schemas.microsoft.com/office/drawing/2014/main" id="{FFEB82A8-95F2-4365-82A1-72EB74B6365C}"/>
              </a:ext>
            </a:extLst>
          </p:cNvPr>
          <p:cNvSpPr/>
          <p:nvPr/>
        </p:nvSpPr>
        <p:spPr>
          <a:xfrm>
            <a:off x="4644946" y="1360436"/>
            <a:ext cx="842227" cy="646331"/>
          </a:xfrm>
          <a:prstGeom prst="rect">
            <a:avLst/>
          </a:prstGeom>
        </p:spPr>
        <p:txBody>
          <a:bodyPr wrap="square">
            <a:spAutoFit/>
          </a:bodyPr>
          <a:lstStyle/>
          <a:p>
            <a:r>
              <a:rPr lang="en-GB" b="1" dirty="0">
                <a:solidFill>
                  <a:srgbClr val="003F6E"/>
                </a:solidFill>
                <a:latin typeface="Calibri "/>
              </a:rPr>
              <a:t>beam exit </a:t>
            </a:r>
            <a:endParaRPr lang="en-US" dirty="0"/>
          </a:p>
        </p:txBody>
      </p:sp>
      <p:sp>
        <p:nvSpPr>
          <p:cNvPr id="6" name="Rectangle 5">
            <a:extLst>
              <a:ext uri="{FF2B5EF4-FFF2-40B4-BE49-F238E27FC236}">
                <a16:creationId xmlns:a16="http://schemas.microsoft.com/office/drawing/2014/main" id="{F8286535-33A6-4CB3-B674-6B3B3E8B6143}"/>
              </a:ext>
            </a:extLst>
          </p:cNvPr>
          <p:cNvSpPr/>
          <p:nvPr/>
        </p:nvSpPr>
        <p:spPr>
          <a:xfrm>
            <a:off x="8860221" y="1601359"/>
            <a:ext cx="3331779" cy="1938992"/>
          </a:xfrm>
          <a:prstGeom prst="rect">
            <a:avLst/>
          </a:prstGeom>
        </p:spPr>
        <p:txBody>
          <a:bodyPr wrap="square">
            <a:spAutoFit/>
          </a:bodyPr>
          <a:lstStyle/>
          <a:p>
            <a:pPr marL="285750" indent="-285750">
              <a:buFont typeface="Wingdings" panose="05000000000000000000" pitchFamily="2" charset="2"/>
              <a:buChar char="q"/>
            </a:pPr>
            <a:r>
              <a:rPr lang="en-GB" sz="2000" dirty="0">
                <a:solidFill>
                  <a:srgbClr val="003F6E"/>
                </a:solidFill>
              </a:rPr>
              <a:t>Improvement in intensity opens the way to more precise studies on nuclei close to stability and allows to extend investigations to nuclei far from stability</a:t>
            </a:r>
          </a:p>
        </p:txBody>
      </p:sp>
      <p:graphicFrame>
        <p:nvGraphicFramePr>
          <p:cNvPr id="21" name="Tabella 20"/>
          <p:cNvGraphicFramePr>
            <a:graphicFrameLocks noGrp="1"/>
          </p:cNvGraphicFramePr>
          <p:nvPr/>
        </p:nvGraphicFramePr>
        <p:xfrm>
          <a:off x="5179923" y="1756783"/>
          <a:ext cx="3686013" cy="1752600"/>
        </p:xfrm>
        <a:graphic>
          <a:graphicData uri="http://schemas.openxmlformats.org/drawingml/2006/table">
            <a:tbl>
              <a:tblPr firstRow="1" bandRow="1">
                <a:tableStyleId>{5C22544A-7EE6-4342-B048-85BDC9FD1C3A}</a:tableStyleId>
              </a:tblPr>
              <a:tblGrid>
                <a:gridCol w="1838072">
                  <a:extLst>
                    <a:ext uri="{9D8B030D-6E8A-4147-A177-3AD203B41FA5}">
                      <a16:colId xmlns:a16="http://schemas.microsoft.com/office/drawing/2014/main" val="20000"/>
                    </a:ext>
                  </a:extLst>
                </a:gridCol>
                <a:gridCol w="1847941">
                  <a:extLst>
                    <a:ext uri="{9D8B030D-6E8A-4147-A177-3AD203B41FA5}">
                      <a16:colId xmlns:a16="http://schemas.microsoft.com/office/drawing/2014/main" val="20001"/>
                    </a:ext>
                  </a:extLst>
                </a:gridCol>
              </a:tblGrid>
              <a:tr h="257103">
                <a:tc>
                  <a:txBody>
                    <a:bodyPr/>
                    <a:lstStyle/>
                    <a:p>
                      <a:pPr algn="ctr"/>
                      <a:r>
                        <a:rPr lang="it-IT" sz="1700" dirty="0">
                          <a:latin typeface="+mn-lt"/>
                        </a:rPr>
                        <a:t>Nuclide of </a:t>
                      </a:r>
                      <a:r>
                        <a:rPr lang="it-IT" sz="1700" dirty="0" err="1">
                          <a:latin typeface="+mn-lt"/>
                        </a:rPr>
                        <a:t>interest</a:t>
                      </a:r>
                      <a:endParaRPr lang="it-IT" sz="1700" dirty="0">
                        <a:latin typeface="+mn-lt"/>
                      </a:endParaRPr>
                    </a:p>
                  </a:txBody>
                  <a:tcPr>
                    <a:solidFill>
                      <a:srgbClr val="003F6E"/>
                    </a:solidFill>
                  </a:tcPr>
                </a:tc>
                <a:tc>
                  <a:txBody>
                    <a:bodyPr/>
                    <a:lstStyle/>
                    <a:p>
                      <a:pPr algn="ctr"/>
                      <a:r>
                        <a:rPr lang="it-IT" sz="1700" dirty="0" err="1">
                          <a:latin typeface="+mn-lt"/>
                        </a:rPr>
                        <a:t>Intensity</a:t>
                      </a:r>
                      <a:r>
                        <a:rPr lang="it-IT" sz="1700" dirty="0">
                          <a:solidFill>
                            <a:schemeClr val="accent1">
                              <a:lumMod val="40000"/>
                              <a:lumOff val="60000"/>
                            </a:schemeClr>
                          </a:solidFill>
                          <a:latin typeface="+mn-lt"/>
                        </a:rPr>
                        <a:t>*</a:t>
                      </a:r>
                      <a:r>
                        <a:rPr lang="it-IT" sz="1700" dirty="0">
                          <a:latin typeface="+mn-lt"/>
                        </a:rPr>
                        <a:t> (kHz)</a:t>
                      </a:r>
                    </a:p>
                  </a:txBody>
                  <a:tcPr>
                    <a:solidFill>
                      <a:srgbClr val="003F6E"/>
                    </a:solidFill>
                  </a:tcPr>
                </a:tc>
                <a:extLst>
                  <a:ext uri="{0D108BD9-81ED-4DB2-BD59-A6C34878D82A}">
                    <a16:rowId xmlns:a16="http://schemas.microsoft.com/office/drawing/2014/main" val="10000"/>
                  </a:ext>
                </a:extLst>
              </a:tr>
              <a:tr h="285678">
                <a:tc>
                  <a:txBody>
                    <a:bodyPr/>
                    <a:lstStyle/>
                    <a:p>
                      <a:pPr algn="ctr"/>
                      <a:r>
                        <a:rPr lang="it-IT" sz="1700" baseline="30000" dirty="0">
                          <a:latin typeface="+mn-lt"/>
                        </a:rPr>
                        <a:t>14</a:t>
                      </a:r>
                      <a:r>
                        <a:rPr lang="it-IT" sz="1700" dirty="0">
                          <a:latin typeface="+mn-lt"/>
                        </a:rPr>
                        <a:t>Be</a:t>
                      </a:r>
                    </a:p>
                  </a:txBody>
                  <a:tcPr>
                    <a:solidFill>
                      <a:schemeClr val="tx2">
                        <a:lumMod val="40000"/>
                        <a:lumOff val="60000"/>
                      </a:schemeClr>
                    </a:solidFill>
                  </a:tcPr>
                </a:tc>
                <a:tc>
                  <a:txBody>
                    <a:bodyPr/>
                    <a:lstStyle/>
                    <a:p>
                      <a:pPr algn="ctr"/>
                      <a:r>
                        <a:rPr lang="it-IT" sz="1700" dirty="0">
                          <a:latin typeface="+mn-lt"/>
                        </a:rPr>
                        <a:t>1.4</a:t>
                      </a:r>
                    </a:p>
                  </a:txBody>
                  <a:tcPr>
                    <a:solidFill>
                      <a:schemeClr val="tx2">
                        <a:lumMod val="40000"/>
                        <a:lumOff val="60000"/>
                      </a:schemeClr>
                    </a:solidFill>
                  </a:tcPr>
                </a:tc>
                <a:extLst>
                  <a:ext uri="{0D108BD9-81ED-4DB2-BD59-A6C34878D82A}">
                    <a16:rowId xmlns:a16="http://schemas.microsoft.com/office/drawing/2014/main" val="10002"/>
                  </a:ext>
                </a:extLst>
              </a:tr>
              <a:tr h="228528">
                <a:tc>
                  <a:txBody>
                    <a:bodyPr/>
                    <a:lstStyle/>
                    <a:p>
                      <a:pPr algn="ctr"/>
                      <a:r>
                        <a:rPr lang="it-IT" sz="1700" baseline="30000" dirty="0">
                          <a:latin typeface="+mn-lt"/>
                        </a:rPr>
                        <a:t>16</a:t>
                      </a:r>
                      <a:r>
                        <a:rPr lang="it-IT" sz="1700" dirty="0">
                          <a:latin typeface="+mn-lt"/>
                        </a:rPr>
                        <a:t>C</a:t>
                      </a:r>
                    </a:p>
                  </a:txBody>
                  <a:tcPr>
                    <a:solidFill>
                      <a:schemeClr val="tx2">
                        <a:lumMod val="20000"/>
                        <a:lumOff val="80000"/>
                      </a:schemeClr>
                    </a:solidFill>
                  </a:tcPr>
                </a:tc>
                <a:tc>
                  <a:txBody>
                    <a:bodyPr/>
                    <a:lstStyle/>
                    <a:p>
                      <a:pPr algn="ctr"/>
                      <a:r>
                        <a:rPr lang="it-IT" sz="1700" dirty="0">
                          <a:latin typeface="+mn-lt"/>
                        </a:rPr>
                        <a:t>6800</a:t>
                      </a:r>
                    </a:p>
                  </a:txBody>
                  <a:tcPr>
                    <a:solidFill>
                      <a:schemeClr val="tx2">
                        <a:lumMod val="20000"/>
                        <a:lumOff val="80000"/>
                      </a:schemeClr>
                    </a:solidFill>
                  </a:tcPr>
                </a:tc>
                <a:extLst>
                  <a:ext uri="{0D108BD9-81ED-4DB2-BD59-A6C34878D82A}">
                    <a16:rowId xmlns:a16="http://schemas.microsoft.com/office/drawing/2014/main" val="10005"/>
                  </a:ext>
                </a:extLst>
              </a:tr>
              <a:tr h="161853">
                <a:tc>
                  <a:txBody>
                    <a:bodyPr/>
                    <a:lstStyle/>
                    <a:p>
                      <a:pPr algn="ctr"/>
                      <a:r>
                        <a:rPr lang="it-IT" sz="1700" baseline="30000" dirty="0">
                          <a:latin typeface="+mn-lt"/>
                        </a:rPr>
                        <a:t>17</a:t>
                      </a:r>
                      <a:r>
                        <a:rPr lang="it-IT" sz="1700" dirty="0">
                          <a:latin typeface="+mn-lt"/>
                        </a:rPr>
                        <a:t>F</a:t>
                      </a:r>
                    </a:p>
                  </a:txBody>
                  <a:tcPr>
                    <a:solidFill>
                      <a:schemeClr val="tx2">
                        <a:lumMod val="40000"/>
                        <a:lumOff val="60000"/>
                      </a:schemeClr>
                    </a:solidFill>
                  </a:tcPr>
                </a:tc>
                <a:tc>
                  <a:txBody>
                    <a:bodyPr/>
                    <a:lstStyle/>
                    <a:p>
                      <a:pPr algn="ctr"/>
                      <a:r>
                        <a:rPr lang="it-IT" sz="1700" dirty="0">
                          <a:latin typeface="+mn-lt"/>
                        </a:rPr>
                        <a:t>99700</a:t>
                      </a:r>
                    </a:p>
                  </a:txBody>
                  <a:tcPr>
                    <a:solidFill>
                      <a:schemeClr val="tx2">
                        <a:lumMod val="40000"/>
                        <a:lumOff val="60000"/>
                      </a:schemeClr>
                    </a:solidFill>
                  </a:tcPr>
                </a:tc>
                <a:extLst>
                  <a:ext uri="{0D108BD9-81ED-4DB2-BD59-A6C34878D82A}">
                    <a16:rowId xmlns:a16="http://schemas.microsoft.com/office/drawing/2014/main" val="10006"/>
                  </a:ext>
                </a:extLst>
              </a:tr>
              <a:tr h="137976">
                <a:tc>
                  <a:txBody>
                    <a:bodyPr/>
                    <a:lstStyle/>
                    <a:p>
                      <a:pPr algn="ctr"/>
                      <a:r>
                        <a:rPr lang="it-IT" sz="1700" baseline="30000" dirty="0">
                          <a:latin typeface="+mn-lt"/>
                        </a:rPr>
                        <a:t>20</a:t>
                      </a:r>
                      <a:r>
                        <a:rPr lang="it-IT" sz="1700" baseline="0" dirty="0">
                          <a:latin typeface="+mn-lt"/>
                        </a:rPr>
                        <a:t>O</a:t>
                      </a:r>
                    </a:p>
                  </a:txBody>
                  <a:tcPr>
                    <a:solidFill>
                      <a:schemeClr val="tx2">
                        <a:lumMod val="20000"/>
                        <a:lumOff val="80000"/>
                      </a:schemeClr>
                    </a:solidFill>
                  </a:tcPr>
                </a:tc>
                <a:tc>
                  <a:txBody>
                    <a:bodyPr/>
                    <a:lstStyle/>
                    <a:p>
                      <a:pPr algn="ctr"/>
                      <a:r>
                        <a:rPr lang="it-IT" sz="1700" dirty="0">
                          <a:latin typeface="+mn-lt"/>
                        </a:rPr>
                        <a:t>190</a:t>
                      </a:r>
                    </a:p>
                  </a:txBody>
                  <a:tcPr>
                    <a:solidFill>
                      <a:schemeClr val="tx2">
                        <a:lumMod val="20000"/>
                        <a:lumOff val="80000"/>
                      </a:schemeClr>
                    </a:solidFill>
                  </a:tcPr>
                </a:tc>
                <a:extLst>
                  <a:ext uri="{0D108BD9-81ED-4DB2-BD59-A6C34878D82A}">
                    <a16:rowId xmlns:a16="http://schemas.microsoft.com/office/drawing/2014/main" val="10007"/>
                  </a:ext>
                </a:extLst>
              </a:tr>
            </a:tbl>
          </a:graphicData>
        </a:graphic>
      </p:graphicFrame>
      <p:sp>
        <p:nvSpPr>
          <p:cNvPr id="22" name="CasellaDiTesto 21"/>
          <p:cNvSpPr txBox="1"/>
          <p:nvPr/>
        </p:nvSpPr>
        <p:spPr>
          <a:xfrm>
            <a:off x="5194095" y="1419744"/>
            <a:ext cx="3638448" cy="369332"/>
          </a:xfrm>
          <a:prstGeom prst="rect">
            <a:avLst/>
          </a:prstGeom>
          <a:noFill/>
        </p:spPr>
        <p:txBody>
          <a:bodyPr wrap="square" rtlCol="0">
            <a:spAutoFit/>
          </a:bodyPr>
          <a:lstStyle/>
          <a:p>
            <a:pPr algn="r"/>
            <a:r>
              <a:rPr lang="it-IT" b="1" dirty="0">
                <a:solidFill>
                  <a:srgbClr val="003F6E"/>
                </a:solidFill>
              </a:rPr>
              <a:t>Some </a:t>
            </a:r>
            <a:r>
              <a:rPr lang="it-IT" b="1" dirty="0" err="1">
                <a:solidFill>
                  <a:srgbClr val="003F6E"/>
                </a:solidFill>
              </a:rPr>
              <a:t>examples</a:t>
            </a:r>
            <a:r>
              <a:rPr lang="it-IT" b="1" dirty="0">
                <a:solidFill>
                  <a:srgbClr val="003F6E"/>
                </a:solidFill>
              </a:rPr>
              <a:t> (E/A≈40 </a:t>
            </a:r>
            <a:r>
              <a:rPr lang="it-IT" b="1" dirty="0" err="1">
                <a:solidFill>
                  <a:srgbClr val="003F6E"/>
                </a:solidFill>
              </a:rPr>
              <a:t>MeV</a:t>
            </a:r>
            <a:r>
              <a:rPr lang="it-IT" b="1" dirty="0">
                <a:solidFill>
                  <a:srgbClr val="003F6E"/>
                </a:solidFill>
              </a:rPr>
              <a:t>)</a:t>
            </a:r>
          </a:p>
        </p:txBody>
      </p:sp>
      <p:sp>
        <p:nvSpPr>
          <p:cNvPr id="23" name="CasellaDiTesto 22"/>
          <p:cNvSpPr txBox="1"/>
          <p:nvPr/>
        </p:nvSpPr>
        <p:spPr>
          <a:xfrm>
            <a:off x="7143182" y="3517655"/>
            <a:ext cx="1910080" cy="323165"/>
          </a:xfrm>
          <a:prstGeom prst="rect">
            <a:avLst/>
          </a:prstGeom>
          <a:noFill/>
        </p:spPr>
        <p:txBody>
          <a:bodyPr wrap="square" rtlCol="0">
            <a:spAutoFit/>
          </a:bodyPr>
          <a:lstStyle/>
          <a:p>
            <a:pPr algn="r"/>
            <a:r>
              <a:rPr lang="it-IT" sz="1500" b="1" dirty="0">
                <a:solidFill>
                  <a:schemeClr val="accent1">
                    <a:lumMod val="60000"/>
                    <a:lumOff val="40000"/>
                  </a:schemeClr>
                </a:solidFill>
                <a:latin typeface="+mj-lt"/>
              </a:rPr>
              <a:t>* in the cocktail </a:t>
            </a:r>
            <a:r>
              <a:rPr lang="it-IT" sz="1500" b="1" dirty="0" err="1">
                <a:solidFill>
                  <a:schemeClr val="accent1">
                    <a:lumMod val="60000"/>
                    <a:lumOff val="40000"/>
                  </a:schemeClr>
                </a:solidFill>
                <a:latin typeface="+mj-lt"/>
              </a:rPr>
              <a:t>beam</a:t>
            </a:r>
            <a:endParaRPr lang="it-IT" sz="1500" b="1" dirty="0">
              <a:solidFill>
                <a:schemeClr val="accent1">
                  <a:lumMod val="60000"/>
                  <a:lumOff val="40000"/>
                </a:schemeClr>
              </a:solidFill>
              <a:latin typeface="+mj-lt"/>
            </a:endParaRPr>
          </a:p>
        </p:txBody>
      </p:sp>
      <p:sp>
        <p:nvSpPr>
          <p:cNvPr id="7" name="Rectangle 6">
            <a:extLst>
              <a:ext uri="{FF2B5EF4-FFF2-40B4-BE49-F238E27FC236}">
                <a16:creationId xmlns:a16="http://schemas.microsoft.com/office/drawing/2014/main" id="{6F33DE25-AB30-4445-B03F-904370C730E3}"/>
              </a:ext>
            </a:extLst>
          </p:cNvPr>
          <p:cNvSpPr/>
          <p:nvPr/>
        </p:nvSpPr>
        <p:spPr>
          <a:xfrm>
            <a:off x="2560320" y="1889760"/>
            <a:ext cx="254000" cy="284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F87EB7-928C-44FA-BF52-D4AEAC5EB5B3}"/>
              </a:ext>
            </a:extLst>
          </p:cNvPr>
          <p:cNvSpPr/>
          <p:nvPr/>
        </p:nvSpPr>
        <p:spPr>
          <a:xfrm>
            <a:off x="2347220" y="1556068"/>
            <a:ext cx="732508" cy="3370923"/>
          </a:xfrm>
          <a:prstGeom prst="rect">
            <a:avLst/>
          </a:prstGeom>
          <a:ln w="57150">
            <a:noFill/>
          </a:ln>
        </p:spPr>
        <p:txBody>
          <a:bodyPr vert="wordArtVert" wrap="none">
            <a:spAutoFit/>
          </a:bodyPr>
          <a:lstStyle/>
          <a:p>
            <a:r>
              <a:rPr lang="en-US" sz="3000" b="1" dirty="0" err="1">
                <a:solidFill>
                  <a:srgbClr val="728FA5"/>
                </a:solidFill>
                <a:latin typeface="Calibri" panose="020F0502020204030204" pitchFamily="34" charset="0"/>
                <a:ea typeface="+mj-ea"/>
                <a:cs typeface="Calibri" panose="020F0502020204030204" pitchFamily="34" charset="0"/>
              </a:rPr>
              <a:t>FraIsE</a:t>
            </a:r>
            <a:endParaRPr lang="en-US" sz="3000" dirty="0"/>
          </a:p>
        </p:txBody>
      </p:sp>
    </p:spTree>
    <p:extLst>
      <p:ext uri="{BB962C8B-B14F-4D97-AF65-F5344CB8AC3E}">
        <p14:creationId xmlns:p14="http://schemas.microsoft.com/office/powerpoint/2010/main" val="31783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110" y="516315"/>
            <a:ext cx="5591580" cy="2339102"/>
          </a:xfrm>
          <a:prstGeom prst="rect">
            <a:avLst/>
          </a:prstGeom>
          <a:noFill/>
        </p:spPr>
        <p:txBody>
          <a:bodyPr wrap="square" rtlCol="0">
            <a:spAutoFit/>
          </a:bodyPr>
          <a:lstStyle/>
          <a:p>
            <a:pPr algn="ctr"/>
            <a:r>
              <a:rPr lang="it-IT" sz="2000" b="1" dirty="0">
                <a:solidFill>
                  <a:srgbClr val="728FA5"/>
                </a:solidFill>
              </a:rPr>
              <a:t>FRIBS@LNS</a:t>
            </a:r>
          </a:p>
          <a:p>
            <a:pPr marL="285750" indent="-285750">
              <a:buFont typeface="Wingdings" panose="05000000000000000000" pitchFamily="2" charset="2"/>
              <a:buChar char="q"/>
            </a:pPr>
            <a:r>
              <a:rPr lang="it-IT" b="1" dirty="0" err="1">
                <a:solidFill>
                  <a:srgbClr val="003F6E"/>
                </a:solidFill>
              </a:rPr>
              <a:t>Diagnostics</a:t>
            </a:r>
            <a:r>
              <a:rPr lang="it-IT" dirty="0">
                <a:solidFill>
                  <a:srgbClr val="003F6E"/>
                </a:solidFill>
              </a:rPr>
              <a:t>: </a:t>
            </a:r>
          </a:p>
          <a:p>
            <a:pPr marL="742950" lvl="1" indent="-285750">
              <a:buFont typeface="Wingdings" panose="05000000000000000000" pitchFamily="2" charset="2"/>
              <a:buChar char="§"/>
            </a:pPr>
            <a:r>
              <a:rPr lang="it-IT" dirty="0" err="1">
                <a:solidFill>
                  <a:srgbClr val="003F6E"/>
                </a:solidFill>
              </a:rPr>
              <a:t>plastic</a:t>
            </a:r>
            <a:r>
              <a:rPr lang="it-IT" dirty="0">
                <a:solidFill>
                  <a:srgbClr val="003F6E"/>
                </a:solidFill>
              </a:rPr>
              <a:t> </a:t>
            </a:r>
            <a:r>
              <a:rPr lang="it-IT" dirty="0" err="1">
                <a:solidFill>
                  <a:srgbClr val="003F6E"/>
                </a:solidFill>
              </a:rPr>
              <a:t>scintilators</a:t>
            </a:r>
            <a:r>
              <a:rPr lang="it-IT" dirty="0">
                <a:solidFill>
                  <a:srgbClr val="003F6E"/>
                </a:solidFill>
              </a:rPr>
              <a:t>: check yield </a:t>
            </a:r>
            <a:r>
              <a:rPr lang="it-IT" dirty="0" err="1">
                <a:solidFill>
                  <a:srgbClr val="003F6E"/>
                </a:solidFill>
              </a:rPr>
              <a:t>at</a:t>
            </a:r>
            <a:r>
              <a:rPr lang="it-IT" dirty="0">
                <a:solidFill>
                  <a:srgbClr val="003F6E"/>
                </a:solidFill>
              </a:rPr>
              <a:t> rate&lt; 10</a:t>
            </a:r>
            <a:r>
              <a:rPr lang="it-IT" baseline="30000" dirty="0">
                <a:solidFill>
                  <a:srgbClr val="003F6E"/>
                </a:solidFill>
              </a:rPr>
              <a:t>5 </a:t>
            </a:r>
            <a:r>
              <a:rPr lang="it-IT" dirty="0" err="1">
                <a:solidFill>
                  <a:srgbClr val="003F6E"/>
                </a:solidFill>
              </a:rPr>
              <a:t>pps</a:t>
            </a:r>
            <a:endParaRPr lang="it-IT" dirty="0">
              <a:solidFill>
                <a:srgbClr val="003F6E"/>
              </a:solidFill>
            </a:endParaRPr>
          </a:p>
          <a:p>
            <a:pPr marL="742950" lvl="1" indent="-285750">
              <a:buFont typeface="Wingdings" panose="05000000000000000000" pitchFamily="2" charset="2"/>
              <a:buChar char="§"/>
            </a:pPr>
            <a:r>
              <a:rPr lang="it-IT" dirty="0">
                <a:solidFill>
                  <a:srgbClr val="003F6E"/>
                </a:solidFill>
              </a:rPr>
              <a:t>RF-DSSSD: check yield, </a:t>
            </a:r>
            <a:r>
              <a:rPr lang="it-IT" dirty="0" err="1">
                <a:solidFill>
                  <a:srgbClr val="003F6E"/>
                </a:solidFill>
              </a:rPr>
              <a:t>composition</a:t>
            </a:r>
            <a:r>
              <a:rPr lang="it-IT" dirty="0">
                <a:solidFill>
                  <a:srgbClr val="003F6E"/>
                </a:solidFill>
              </a:rPr>
              <a:t> (</a:t>
            </a:r>
            <a:r>
              <a:rPr lang="el-GR" dirty="0">
                <a:solidFill>
                  <a:srgbClr val="003F6E"/>
                </a:solidFill>
              </a:rPr>
              <a:t>Δ</a:t>
            </a:r>
            <a:r>
              <a:rPr lang="it-IT" dirty="0">
                <a:solidFill>
                  <a:srgbClr val="003F6E"/>
                </a:solidFill>
              </a:rPr>
              <a:t>E-</a:t>
            </a:r>
            <a:r>
              <a:rPr lang="it-IT" dirty="0" err="1">
                <a:solidFill>
                  <a:srgbClr val="003F6E"/>
                </a:solidFill>
              </a:rPr>
              <a:t>ToF</a:t>
            </a:r>
            <a:r>
              <a:rPr lang="it-IT" dirty="0">
                <a:solidFill>
                  <a:srgbClr val="003F6E"/>
                </a:solidFill>
              </a:rPr>
              <a:t>), 2D </a:t>
            </a:r>
            <a:r>
              <a:rPr lang="it-IT" dirty="0" err="1">
                <a:solidFill>
                  <a:srgbClr val="003F6E"/>
                </a:solidFill>
              </a:rPr>
              <a:t>profile</a:t>
            </a:r>
            <a:endParaRPr lang="it-IT" dirty="0">
              <a:solidFill>
                <a:srgbClr val="003F6E"/>
              </a:solidFill>
            </a:endParaRPr>
          </a:p>
          <a:p>
            <a:pPr marL="285750" indent="-285750">
              <a:buFont typeface="Wingdings" panose="05000000000000000000" pitchFamily="2" charset="2"/>
              <a:buChar char="q"/>
            </a:pPr>
            <a:r>
              <a:rPr lang="it-IT" b="1" dirty="0">
                <a:solidFill>
                  <a:srgbClr val="003F6E"/>
                </a:solidFill>
              </a:rPr>
              <a:t>At </a:t>
            </a:r>
            <a:r>
              <a:rPr lang="it-IT" b="1" dirty="0" err="1">
                <a:solidFill>
                  <a:srgbClr val="003F6E"/>
                </a:solidFill>
              </a:rPr>
              <a:t>final</a:t>
            </a:r>
            <a:r>
              <a:rPr lang="it-IT" b="1" dirty="0">
                <a:solidFill>
                  <a:srgbClr val="003F6E"/>
                </a:solidFill>
              </a:rPr>
              <a:t> user point of CHIMERA line: </a:t>
            </a:r>
          </a:p>
          <a:p>
            <a:pPr marL="742950" lvl="1" indent="-285750">
              <a:buFont typeface="Wingdings" panose="05000000000000000000" pitchFamily="2" charset="2"/>
              <a:buChar char="§"/>
            </a:pPr>
            <a:r>
              <a:rPr lang="en-GB" dirty="0">
                <a:solidFill>
                  <a:srgbClr val="003F6E"/>
                </a:solidFill>
              </a:rPr>
              <a:t>event-by-event tagging of cocktail beam, </a:t>
            </a:r>
            <a:r>
              <a:rPr lang="el-GR" dirty="0">
                <a:solidFill>
                  <a:srgbClr val="003F6E"/>
                </a:solidFill>
              </a:rPr>
              <a:t>Δ</a:t>
            </a:r>
            <a:r>
              <a:rPr lang="it-IT" dirty="0">
                <a:solidFill>
                  <a:srgbClr val="003F6E"/>
                </a:solidFill>
              </a:rPr>
              <a:t>E-</a:t>
            </a:r>
            <a:r>
              <a:rPr lang="it-IT" dirty="0" err="1">
                <a:solidFill>
                  <a:srgbClr val="003F6E"/>
                </a:solidFill>
              </a:rPr>
              <a:t>ToF</a:t>
            </a:r>
            <a:r>
              <a:rPr lang="en-GB" dirty="0">
                <a:solidFill>
                  <a:srgbClr val="003F6E"/>
                </a:solidFill>
              </a:rPr>
              <a:t> with a </a:t>
            </a:r>
            <a:r>
              <a:rPr lang="it-IT" dirty="0">
                <a:solidFill>
                  <a:srgbClr val="003F6E"/>
                </a:solidFill>
              </a:rPr>
              <a:t>MCP-DSSSD system</a:t>
            </a:r>
            <a:endParaRPr lang="en-GB" dirty="0">
              <a:solidFill>
                <a:srgbClr val="003F6E"/>
              </a:solidFill>
            </a:endParaRPr>
          </a:p>
        </p:txBody>
      </p:sp>
      <p:grpSp>
        <p:nvGrpSpPr>
          <p:cNvPr id="3" name="Gruppo 2"/>
          <p:cNvGrpSpPr/>
          <p:nvPr/>
        </p:nvGrpSpPr>
        <p:grpSpPr>
          <a:xfrm>
            <a:off x="0" y="3007284"/>
            <a:ext cx="3910447" cy="3378513"/>
            <a:chOff x="4568535" y="3827250"/>
            <a:chExt cx="3045465" cy="2209619"/>
          </a:xfrm>
        </p:grpSpPr>
        <p:pic>
          <p:nvPicPr>
            <p:cNvPr id="4" name="Immagine 17"/>
            <p:cNvPicPr/>
            <p:nvPr/>
          </p:nvPicPr>
          <p:blipFill>
            <a:blip r:embed="rId2"/>
            <a:stretch/>
          </p:blipFill>
          <p:spPr>
            <a:xfrm>
              <a:off x="4588650" y="3900960"/>
              <a:ext cx="2885760" cy="2066580"/>
            </a:xfrm>
            <a:prstGeom prst="rect">
              <a:avLst/>
            </a:prstGeom>
            <a:ln>
              <a:noFill/>
            </a:ln>
          </p:spPr>
        </p:pic>
        <p:sp>
          <p:nvSpPr>
            <p:cNvPr id="5" name="CustomShape 3"/>
            <p:cNvSpPr/>
            <p:nvPr/>
          </p:nvSpPr>
          <p:spPr>
            <a:xfrm rot="16200000">
              <a:off x="4361310" y="4466070"/>
              <a:ext cx="641790" cy="227340"/>
            </a:xfrm>
            <a:prstGeom prst="rect">
              <a:avLst/>
            </a:prstGeom>
            <a:no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051" spc="-1">
                  <a:solidFill>
                    <a:srgbClr val="000000"/>
                  </a:solidFill>
                  <a:uFill>
                    <a:solidFill>
                      <a:srgbClr val="FFFFFF"/>
                    </a:solidFill>
                  </a:uFill>
                  <a:latin typeface="Calibri"/>
                </a:rPr>
                <a:t>ΔE (MeV)</a:t>
              </a:r>
              <a:endParaRPr lang="en-GB" sz="1051" spc="-1">
                <a:solidFill>
                  <a:srgbClr val="000000"/>
                </a:solidFill>
                <a:uFill>
                  <a:solidFill>
                    <a:srgbClr val="FFFFFF"/>
                  </a:solidFill>
                </a:uFill>
                <a:latin typeface="Arial"/>
              </a:endParaRPr>
            </a:p>
          </p:txBody>
        </p:sp>
        <p:sp>
          <p:nvSpPr>
            <p:cNvPr id="6" name="CustomShape 4"/>
            <p:cNvSpPr/>
            <p:nvPr/>
          </p:nvSpPr>
          <p:spPr>
            <a:xfrm>
              <a:off x="7031340" y="5797919"/>
              <a:ext cx="582660" cy="238950"/>
            </a:xfrm>
            <a:prstGeom prst="rect">
              <a:avLst/>
            </a:prstGeom>
            <a:no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125" spc="-1" dirty="0" err="1">
                  <a:solidFill>
                    <a:srgbClr val="000000"/>
                  </a:solidFill>
                  <a:uFill>
                    <a:solidFill>
                      <a:srgbClr val="FFFFFF"/>
                    </a:solidFill>
                  </a:uFill>
                  <a:latin typeface="Calibri"/>
                </a:rPr>
                <a:t>ToF</a:t>
              </a:r>
              <a:r>
                <a:rPr lang="en-GB" sz="1125" spc="-1" dirty="0">
                  <a:solidFill>
                    <a:srgbClr val="000000"/>
                  </a:solidFill>
                  <a:uFill>
                    <a:solidFill>
                      <a:srgbClr val="FFFFFF"/>
                    </a:solidFill>
                  </a:uFill>
                  <a:latin typeface="Calibri"/>
                </a:rPr>
                <a:t> (ns)</a:t>
              </a:r>
              <a:endParaRPr lang="en-GB" sz="1125" spc="-1" dirty="0">
                <a:solidFill>
                  <a:srgbClr val="000000"/>
                </a:solidFill>
                <a:uFill>
                  <a:solidFill>
                    <a:srgbClr val="FFFFFF"/>
                  </a:solidFill>
                </a:uFill>
                <a:latin typeface="Arial"/>
              </a:endParaRPr>
            </a:p>
          </p:txBody>
        </p:sp>
        <p:sp>
          <p:nvSpPr>
            <p:cNvPr id="7" name="CustomShape 5"/>
            <p:cNvSpPr/>
            <p:nvPr/>
          </p:nvSpPr>
          <p:spPr>
            <a:xfrm>
              <a:off x="4806000" y="3827250"/>
              <a:ext cx="1355400" cy="30753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wrap="none" lIns="67500" tIns="33751" rIns="67500" bIns="33751"/>
            <a:lstStyle/>
            <a:p>
              <a:pPr algn="ctr" defTabSz="685783">
                <a:defRPr/>
              </a:pPr>
              <a:r>
                <a:rPr lang="en-GB" sz="788" b="1" spc="-1" baseline="30000">
                  <a:solidFill>
                    <a:srgbClr val="000000"/>
                  </a:solidFill>
                  <a:uFill>
                    <a:solidFill>
                      <a:srgbClr val="FFFFFF"/>
                    </a:solidFill>
                  </a:uFill>
                  <a:latin typeface="Calibri"/>
                </a:rPr>
                <a:t>18</a:t>
              </a:r>
              <a:r>
                <a:rPr lang="en-GB" sz="788" b="1" spc="-1">
                  <a:solidFill>
                    <a:srgbClr val="000000"/>
                  </a:solidFill>
                  <a:uFill>
                    <a:solidFill>
                      <a:srgbClr val="FFFFFF"/>
                    </a:solidFill>
                  </a:uFill>
                  <a:latin typeface="Calibri"/>
                </a:rPr>
                <a:t>O(55 AMeV) + </a:t>
              </a:r>
              <a:r>
                <a:rPr lang="en-GB" sz="788" b="1" spc="-1" baseline="30000">
                  <a:solidFill>
                    <a:srgbClr val="000000"/>
                  </a:solidFill>
                  <a:uFill>
                    <a:solidFill>
                      <a:srgbClr val="FFFFFF"/>
                    </a:solidFill>
                  </a:uFill>
                  <a:latin typeface="Calibri"/>
                </a:rPr>
                <a:t>9</a:t>
              </a:r>
              <a:r>
                <a:rPr lang="en-GB" sz="788" b="1" spc="-1">
                  <a:solidFill>
                    <a:srgbClr val="000000"/>
                  </a:solidFill>
                  <a:uFill>
                    <a:solidFill>
                      <a:srgbClr val="FFFFFF"/>
                    </a:solidFill>
                  </a:uFill>
                  <a:latin typeface="Calibri"/>
                </a:rPr>
                <a:t>Be(1500 um)</a:t>
              </a:r>
              <a:endParaRPr lang="en-GB" sz="788" spc="-1">
                <a:solidFill>
                  <a:srgbClr val="000000"/>
                </a:solidFill>
                <a:uFill>
                  <a:solidFill>
                    <a:srgbClr val="FFFFFF"/>
                  </a:solidFill>
                </a:uFill>
                <a:latin typeface="Arial"/>
              </a:endParaRPr>
            </a:p>
            <a:p>
              <a:pPr algn="ctr" defTabSz="685783">
                <a:defRPr/>
              </a:pPr>
              <a:r>
                <a:rPr lang="en-GB" sz="788" b="1" spc="-1">
                  <a:solidFill>
                    <a:srgbClr val="000000"/>
                  </a:solidFill>
                  <a:uFill>
                    <a:solidFill>
                      <a:srgbClr val="FFFFFF"/>
                    </a:solidFill>
                  </a:uFill>
                  <a:latin typeface="Calibri"/>
                </a:rPr>
                <a:t>Bρ=2.78Tm</a:t>
              </a:r>
              <a:endParaRPr lang="en-GB" sz="788" spc="-1">
                <a:solidFill>
                  <a:srgbClr val="000000"/>
                </a:solidFill>
                <a:uFill>
                  <a:solidFill>
                    <a:srgbClr val="FFFFFF"/>
                  </a:solidFill>
                </a:uFill>
                <a:latin typeface="Arial"/>
              </a:endParaRPr>
            </a:p>
          </p:txBody>
        </p:sp>
        <p:sp>
          <p:nvSpPr>
            <p:cNvPr id="8" name="CustomShape 6"/>
            <p:cNvSpPr/>
            <p:nvPr/>
          </p:nvSpPr>
          <p:spPr>
            <a:xfrm>
              <a:off x="6706800" y="5489640"/>
              <a:ext cx="324540" cy="227610"/>
            </a:xfrm>
            <a:prstGeom prst="rect">
              <a:avLst/>
            </a:prstGeom>
            <a:solidFill>
              <a:srgbClr val="FFFFFF">
                <a:alpha val="80000"/>
              </a:srgbClr>
            </a:solid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051" b="1" spc="-1" baseline="30000" dirty="0">
                  <a:solidFill>
                    <a:srgbClr val="000000"/>
                  </a:solidFill>
                  <a:uFill>
                    <a:solidFill>
                      <a:srgbClr val="FFFFFF"/>
                    </a:solidFill>
                  </a:uFill>
                  <a:latin typeface="Calibri"/>
                </a:rPr>
                <a:t>6</a:t>
              </a:r>
              <a:r>
                <a:rPr lang="en-GB" sz="1051" b="1" spc="-1" dirty="0">
                  <a:solidFill>
                    <a:srgbClr val="000000"/>
                  </a:solidFill>
                  <a:uFill>
                    <a:solidFill>
                      <a:srgbClr val="FFFFFF"/>
                    </a:solidFill>
                  </a:uFill>
                  <a:latin typeface="Calibri"/>
                </a:rPr>
                <a:t>He</a:t>
              </a:r>
              <a:endParaRPr lang="en-GB" sz="1051" b="1" spc="-1" dirty="0">
                <a:solidFill>
                  <a:srgbClr val="000000"/>
                </a:solidFill>
                <a:uFill>
                  <a:solidFill>
                    <a:srgbClr val="FFFFFF"/>
                  </a:solidFill>
                </a:uFill>
                <a:latin typeface="Arial"/>
              </a:endParaRPr>
            </a:p>
          </p:txBody>
        </p:sp>
        <p:sp>
          <p:nvSpPr>
            <p:cNvPr id="9" name="CustomShape 7"/>
            <p:cNvSpPr/>
            <p:nvPr/>
          </p:nvSpPr>
          <p:spPr>
            <a:xfrm>
              <a:off x="6696000" y="5327640"/>
              <a:ext cx="261630" cy="227610"/>
            </a:xfrm>
            <a:prstGeom prst="rect">
              <a:avLst/>
            </a:prstGeom>
            <a:no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051" b="1" spc="-1" baseline="30000" dirty="0">
                  <a:solidFill>
                    <a:srgbClr val="000000"/>
                  </a:solidFill>
                  <a:uFill>
                    <a:solidFill>
                      <a:srgbClr val="FFFFFF"/>
                    </a:solidFill>
                  </a:uFill>
                  <a:latin typeface="Calibri"/>
                </a:rPr>
                <a:t>9</a:t>
              </a:r>
              <a:r>
                <a:rPr lang="en-GB" sz="1051" b="1" spc="-1" dirty="0">
                  <a:solidFill>
                    <a:srgbClr val="000000"/>
                  </a:solidFill>
                  <a:uFill>
                    <a:solidFill>
                      <a:srgbClr val="FFFFFF"/>
                    </a:solidFill>
                  </a:uFill>
                  <a:latin typeface="Calibri"/>
                </a:rPr>
                <a:t>Li</a:t>
              </a:r>
              <a:endParaRPr lang="en-GB" sz="1051" b="1" spc="-1" dirty="0">
                <a:solidFill>
                  <a:srgbClr val="000000"/>
                </a:solidFill>
                <a:uFill>
                  <a:solidFill>
                    <a:srgbClr val="FFFFFF"/>
                  </a:solidFill>
                </a:uFill>
                <a:latin typeface="Arial"/>
              </a:endParaRPr>
            </a:p>
          </p:txBody>
        </p:sp>
        <p:sp>
          <p:nvSpPr>
            <p:cNvPr id="10" name="CustomShape 8"/>
            <p:cNvSpPr/>
            <p:nvPr/>
          </p:nvSpPr>
          <p:spPr>
            <a:xfrm>
              <a:off x="6639570" y="5123250"/>
              <a:ext cx="351810" cy="227070"/>
            </a:xfrm>
            <a:prstGeom prst="rect">
              <a:avLst/>
            </a:prstGeom>
            <a:no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051" b="1" spc="-1" baseline="30000" dirty="0">
                  <a:solidFill>
                    <a:srgbClr val="000000"/>
                  </a:solidFill>
                  <a:uFill>
                    <a:solidFill>
                      <a:srgbClr val="FFFFFF"/>
                    </a:solidFill>
                  </a:uFill>
                  <a:latin typeface="Calibri"/>
                </a:rPr>
                <a:t>12</a:t>
              </a:r>
              <a:r>
                <a:rPr lang="en-GB" sz="1051" b="1" spc="-1" dirty="0">
                  <a:solidFill>
                    <a:srgbClr val="000000"/>
                  </a:solidFill>
                  <a:uFill>
                    <a:solidFill>
                      <a:srgbClr val="FFFFFF"/>
                    </a:solidFill>
                  </a:uFill>
                  <a:latin typeface="Calibri"/>
                </a:rPr>
                <a:t>Be</a:t>
              </a:r>
              <a:endParaRPr lang="en-GB" sz="1051" b="1" spc="-1" dirty="0">
                <a:solidFill>
                  <a:srgbClr val="000000"/>
                </a:solidFill>
                <a:uFill>
                  <a:solidFill>
                    <a:srgbClr val="FFFFFF"/>
                  </a:solidFill>
                </a:uFill>
                <a:latin typeface="Arial"/>
              </a:endParaRPr>
            </a:p>
          </p:txBody>
        </p:sp>
        <p:sp>
          <p:nvSpPr>
            <p:cNvPr id="11" name="CustomShape 9"/>
            <p:cNvSpPr/>
            <p:nvPr/>
          </p:nvSpPr>
          <p:spPr>
            <a:xfrm>
              <a:off x="6588000" y="4841640"/>
              <a:ext cx="286740" cy="227610"/>
            </a:xfrm>
            <a:prstGeom prst="rect">
              <a:avLst/>
            </a:prstGeom>
            <a:no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051" b="1" spc="-1" baseline="30000" dirty="0">
                  <a:solidFill>
                    <a:srgbClr val="000000"/>
                  </a:solidFill>
                  <a:uFill>
                    <a:solidFill>
                      <a:srgbClr val="FFFFFF"/>
                    </a:solidFill>
                  </a:uFill>
                  <a:latin typeface="Calibri"/>
                </a:rPr>
                <a:t>15</a:t>
              </a:r>
              <a:r>
                <a:rPr lang="en-GB" sz="1051" b="1" spc="-1" dirty="0">
                  <a:solidFill>
                    <a:srgbClr val="000000"/>
                  </a:solidFill>
                  <a:uFill>
                    <a:solidFill>
                      <a:srgbClr val="FFFFFF"/>
                    </a:solidFill>
                  </a:uFill>
                  <a:latin typeface="Calibri"/>
                </a:rPr>
                <a:t>B</a:t>
              </a:r>
              <a:endParaRPr lang="en-GB" sz="1051" b="1" spc="-1" dirty="0">
                <a:solidFill>
                  <a:srgbClr val="000000"/>
                </a:solidFill>
                <a:uFill>
                  <a:solidFill>
                    <a:srgbClr val="FFFFFF"/>
                  </a:solidFill>
                </a:uFill>
                <a:latin typeface="Arial"/>
              </a:endParaRPr>
            </a:p>
          </p:txBody>
        </p:sp>
        <p:sp>
          <p:nvSpPr>
            <p:cNvPr id="12" name="CustomShape 10"/>
            <p:cNvSpPr/>
            <p:nvPr/>
          </p:nvSpPr>
          <p:spPr>
            <a:xfrm>
              <a:off x="6588000" y="4452300"/>
              <a:ext cx="297000" cy="238950"/>
            </a:xfrm>
            <a:prstGeom prst="rect">
              <a:avLst/>
            </a:prstGeom>
            <a:no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125" b="1" spc="-1" baseline="30000" dirty="0">
                  <a:solidFill>
                    <a:srgbClr val="000000"/>
                  </a:solidFill>
                  <a:uFill>
                    <a:solidFill>
                      <a:srgbClr val="FFFFFF"/>
                    </a:solidFill>
                  </a:uFill>
                  <a:latin typeface="Calibri"/>
                </a:rPr>
                <a:t>18</a:t>
              </a:r>
              <a:r>
                <a:rPr lang="en-GB" sz="1125" b="1" spc="-1" dirty="0">
                  <a:solidFill>
                    <a:srgbClr val="000000"/>
                  </a:solidFill>
                  <a:uFill>
                    <a:solidFill>
                      <a:srgbClr val="FFFFFF"/>
                    </a:solidFill>
                  </a:uFill>
                  <a:latin typeface="Calibri"/>
                </a:rPr>
                <a:t>C</a:t>
              </a:r>
              <a:endParaRPr lang="en-GB" sz="1125" b="1" spc="-1" dirty="0">
                <a:solidFill>
                  <a:srgbClr val="000000"/>
                </a:solidFill>
                <a:uFill>
                  <a:solidFill>
                    <a:srgbClr val="FFFFFF"/>
                  </a:solidFill>
                </a:uFill>
                <a:latin typeface="Arial"/>
              </a:endParaRPr>
            </a:p>
          </p:txBody>
        </p:sp>
        <p:sp>
          <p:nvSpPr>
            <p:cNvPr id="13" name="CustomShape 11"/>
            <p:cNvSpPr/>
            <p:nvPr/>
          </p:nvSpPr>
          <p:spPr>
            <a:xfrm>
              <a:off x="5616000" y="4691250"/>
              <a:ext cx="284310" cy="227610"/>
            </a:xfrm>
            <a:prstGeom prst="rect">
              <a:avLst/>
            </a:prstGeom>
            <a:solidFill>
              <a:srgbClr val="FFC000"/>
            </a:solid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051" b="1" spc="-1" baseline="30000">
                  <a:solidFill>
                    <a:srgbClr val="000000"/>
                  </a:solidFill>
                  <a:uFill>
                    <a:solidFill>
                      <a:srgbClr val="FFFFFF"/>
                    </a:solidFill>
                  </a:uFill>
                  <a:latin typeface="Calibri"/>
                </a:rPr>
                <a:t>16</a:t>
              </a:r>
              <a:r>
                <a:rPr lang="en-GB" sz="1051" b="1" spc="-1">
                  <a:solidFill>
                    <a:srgbClr val="000000"/>
                  </a:solidFill>
                  <a:uFill>
                    <a:solidFill>
                      <a:srgbClr val="FFFFFF"/>
                    </a:solidFill>
                  </a:uFill>
                  <a:latin typeface="Calibri"/>
                </a:rPr>
                <a:t>C</a:t>
              </a:r>
              <a:endParaRPr lang="en-GB" sz="1051" b="1" spc="-1">
                <a:solidFill>
                  <a:srgbClr val="000000"/>
                </a:solidFill>
                <a:uFill>
                  <a:solidFill>
                    <a:srgbClr val="FFFFFF"/>
                  </a:solidFill>
                </a:uFill>
                <a:latin typeface="Arial"/>
              </a:endParaRPr>
            </a:p>
          </p:txBody>
        </p:sp>
        <p:sp>
          <p:nvSpPr>
            <p:cNvPr id="14" name="CustomShape 12"/>
            <p:cNvSpPr/>
            <p:nvPr/>
          </p:nvSpPr>
          <p:spPr>
            <a:xfrm>
              <a:off x="5616000" y="5512320"/>
              <a:ext cx="261630" cy="227610"/>
            </a:xfrm>
            <a:prstGeom prst="rect">
              <a:avLst/>
            </a:prstGeom>
            <a:solidFill>
              <a:srgbClr val="FFC000"/>
            </a:solidFill>
            <a:ln>
              <a:noFill/>
            </a:ln>
          </p:spPr>
          <p:style>
            <a:lnRef idx="0">
              <a:scrgbClr r="0" g="0" b="0"/>
            </a:lnRef>
            <a:fillRef idx="0">
              <a:scrgbClr r="0" g="0" b="0"/>
            </a:fillRef>
            <a:effectRef idx="0">
              <a:scrgbClr r="0" g="0" b="0"/>
            </a:effectRef>
            <a:fontRef idx="minor"/>
          </p:style>
          <p:txBody>
            <a:bodyPr wrap="none" lIns="67500" tIns="33751" rIns="67500" bIns="33751"/>
            <a:lstStyle/>
            <a:p>
              <a:pPr defTabSz="685783">
                <a:defRPr/>
              </a:pPr>
              <a:r>
                <a:rPr lang="en-GB" sz="1051" b="1" spc="-1" baseline="30000" dirty="0">
                  <a:solidFill>
                    <a:srgbClr val="000000"/>
                  </a:solidFill>
                  <a:uFill>
                    <a:solidFill>
                      <a:srgbClr val="FFFFFF"/>
                    </a:solidFill>
                  </a:uFill>
                  <a:latin typeface="Calibri"/>
                </a:rPr>
                <a:t>8</a:t>
              </a:r>
              <a:r>
                <a:rPr lang="en-GB" sz="1051" b="1" spc="-1" dirty="0">
                  <a:solidFill>
                    <a:srgbClr val="000000"/>
                  </a:solidFill>
                  <a:uFill>
                    <a:solidFill>
                      <a:srgbClr val="FFFFFF"/>
                    </a:solidFill>
                  </a:uFill>
                  <a:latin typeface="Calibri"/>
                </a:rPr>
                <a:t>Li</a:t>
              </a:r>
              <a:endParaRPr lang="en-GB" sz="1051" b="1" spc="-1" dirty="0">
                <a:solidFill>
                  <a:srgbClr val="000000"/>
                </a:solidFill>
                <a:uFill>
                  <a:solidFill>
                    <a:srgbClr val="FFFFFF"/>
                  </a:solidFill>
                </a:uFill>
                <a:latin typeface="Arial"/>
              </a:endParaRPr>
            </a:p>
          </p:txBody>
        </p:sp>
      </p:grpSp>
      <p:sp>
        <p:nvSpPr>
          <p:cNvPr id="15" name="Rettangolo 14"/>
          <p:cNvSpPr/>
          <p:nvPr/>
        </p:nvSpPr>
        <p:spPr>
          <a:xfrm>
            <a:off x="3749040" y="3615327"/>
            <a:ext cx="2245360" cy="2108269"/>
          </a:xfrm>
          <a:prstGeom prst="rect">
            <a:avLst/>
          </a:prstGeom>
        </p:spPr>
        <p:txBody>
          <a:bodyPr wrap="square">
            <a:spAutoFit/>
          </a:bodyPr>
          <a:lstStyle/>
          <a:p>
            <a:r>
              <a:rPr lang="it-IT" sz="1500" dirty="0">
                <a:solidFill>
                  <a:schemeClr val="tx2">
                    <a:lumMod val="60000"/>
                    <a:lumOff val="40000"/>
                  </a:schemeClr>
                </a:solidFill>
              </a:rPr>
              <a:t>MCP: up to 10</a:t>
            </a:r>
            <a:r>
              <a:rPr lang="it-IT" sz="1500" baseline="30000" dirty="0">
                <a:solidFill>
                  <a:schemeClr val="tx2">
                    <a:lumMod val="60000"/>
                    <a:lumOff val="40000"/>
                  </a:schemeClr>
                </a:solidFill>
              </a:rPr>
              <a:t>5</a:t>
            </a:r>
            <a:r>
              <a:rPr lang="it-IT" sz="1500" dirty="0">
                <a:solidFill>
                  <a:schemeClr val="tx2">
                    <a:lumMod val="60000"/>
                    <a:lumOff val="40000"/>
                  </a:schemeClr>
                </a:solidFill>
              </a:rPr>
              <a:t> </a:t>
            </a:r>
            <a:r>
              <a:rPr lang="it-IT" sz="1500" dirty="0" err="1">
                <a:solidFill>
                  <a:schemeClr val="tx2">
                    <a:lumMod val="60000"/>
                    <a:lumOff val="40000"/>
                  </a:schemeClr>
                </a:solidFill>
              </a:rPr>
              <a:t>pps</a:t>
            </a:r>
            <a:endParaRPr lang="it-IT" sz="1500" dirty="0">
              <a:solidFill>
                <a:schemeClr val="tx2">
                  <a:lumMod val="60000"/>
                  <a:lumOff val="40000"/>
                </a:schemeClr>
              </a:solidFill>
            </a:endParaRPr>
          </a:p>
          <a:p>
            <a:r>
              <a:rPr lang="el-GR" sz="1500" dirty="0">
                <a:solidFill>
                  <a:schemeClr val="tx2">
                    <a:lumMod val="60000"/>
                    <a:lumOff val="40000"/>
                  </a:schemeClr>
                </a:solidFill>
              </a:rPr>
              <a:t>Δ</a:t>
            </a:r>
            <a:r>
              <a:rPr lang="it-IT" sz="1500" dirty="0">
                <a:solidFill>
                  <a:schemeClr val="tx2">
                    <a:lumMod val="60000"/>
                    <a:lumOff val="40000"/>
                  </a:schemeClr>
                </a:solidFill>
              </a:rPr>
              <a:t>t ≈ 200-300 </a:t>
            </a:r>
            <a:r>
              <a:rPr lang="it-IT" sz="1500" dirty="0" err="1">
                <a:solidFill>
                  <a:schemeClr val="tx2">
                    <a:lumMod val="60000"/>
                    <a:lumOff val="40000"/>
                  </a:schemeClr>
                </a:solidFill>
              </a:rPr>
              <a:t>ps</a:t>
            </a:r>
            <a:endParaRPr lang="it-IT" sz="1500" dirty="0">
              <a:solidFill>
                <a:schemeClr val="tx2">
                  <a:lumMod val="60000"/>
                  <a:lumOff val="40000"/>
                </a:schemeClr>
              </a:solidFill>
            </a:endParaRPr>
          </a:p>
          <a:p>
            <a:r>
              <a:rPr lang="it-IT" sz="1500" dirty="0">
                <a:solidFill>
                  <a:schemeClr val="tx2">
                    <a:lumMod val="60000"/>
                    <a:lumOff val="40000"/>
                  </a:schemeClr>
                </a:solidFill>
              </a:rPr>
              <a:t>DSSSD: </a:t>
            </a:r>
            <a:r>
              <a:rPr lang="it-IT" sz="1500" b="1" dirty="0" err="1">
                <a:solidFill>
                  <a:schemeClr val="tx2">
                    <a:lumMod val="60000"/>
                    <a:lumOff val="40000"/>
                  </a:schemeClr>
                </a:solidFill>
              </a:rPr>
              <a:t>max</a:t>
            </a:r>
            <a:r>
              <a:rPr lang="it-IT" sz="1500" b="1" dirty="0">
                <a:solidFill>
                  <a:schemeClr val="tx2">
                    <a:lumMod val="60000"/>
                    <a:lumOff val="40000"/>
                  </a:schemeClr>
                </a:solidFill>
              </a:rPr>
              <a:t> rate 200 kHz,</a:t>
            </a:r>
            <a:r>
              <a:rPr lang="it-IT" sz="1500" dirty="0">
                <a:solidFill>
                  <a:schemeClr val="tx2">
                    <a:lumMod val="60000"/>
                    <a:lumOff val="40000"/>
                  </a:schemeClr>
                </a:solidFill>
              </a:rPr>
              <a:t> </a:t>
            </a:r>
            <a:r>
              <a:rPr lang="it-IT" sz="1500" b="1" dirty="0">
                <a:solidFill>
                  <a:schemeClr val="tx2">
                    <a:lumMod val="60000"/>
                    <a:lumOff val="40000"/>
                  </a:schemeClr>
                </a:solidFill>
              </a:rPr>
              <a:t> performance </a:t>
            </a:r>
            <a:r>
              <a:rPr lang="it-IT" sz="1500" b="1" dirty="0" err="1">
                <a:solidFill>
                  <a:schemeClr val="tx2">
                    <a:lumMod val="60000"/>
                    <a:lumOff val="40000"/>
                  </a:schemeClr>
                </a:solidFill>
              </a:rPr>
              <a:t>worsening</a:t>
            </a:r>
            <a:r>
              <a:rPr lang="it-IT" sz="1500" b="1" dirty="0">
                <a:solidFill>
                  <a:schemeClr val="tx2">
                    <a:lumMod val="60000"/>
                    <a:lumOff val="40000"/>
                  </a:schemeClr>
                </a:solidFill>
              </a:rPr>
              <a:t> ≈1 week</a:t>
            </a:r>
            <a:r>
              <a:rPr lang="it-IT" sz="1500" dirty="0">
                <a:solidFill>
                  <a:schemeClr val="tx2">
                    <a:lumMod val="60000"/>
                    <a:lumOff val="40000"/>
                  </a:schemeClr>
                </a:solidFill>
              </a:rPr>
              <a:t> with </a:t>
            </a:r>
            <a:r>
              <a:rPr lang="it-IT" sz="1500" b="1" dirty="0">
                <a:solidFill>
                  <a:schemeClr val="tx2">
                    <a:lumMod val="60000"/>
                    <a:lumOff val="40000"/>
                  </a:schemeClr>
                </a:solidFill>
              </a:rPr>
              <a:t>medium mass </a:t>
            </a:r>
            <a:r>
              <a:rPr lang="it-IT" sz="1500" b="1" dirty="0" err="1">
                <a:solidFill>
                  <a:schemeClr val="tx2">
                    <a:lumMod val="60000"/>
                    <a:lumOff val="40000"/>
                  </a:schemeClr>
                </a:solidFill>
              </a:rPr>
              <a:t>beam</a:t>
            </a:r>
            <a:r>
              <a:rPr lang="it-IT" sz="1500" b="1" dirty="0">
                <a:solidFill>
                  <a:schemeClr val="tx2">
                    <a:lumMod val="60000"/>
                    <a:lumOff val="40000"/>
                  </a:schemeClr>
                </a:solidFill>
              </a:rPr>
              <a:t> </a:t>
            </a:r>
            <a:r>
              <a:rPr lang="it-IT" sz="1500" b="1" dirty="0" err="1">
                <a:solidFill>
                  <a:schemeClr val="tx2">
                    <a:lumMod val="60000"/>
                    <a:lumOff val="40000"/>
                  </a:schemeClr>
                </a:solidFill>
              </a:rPr>
              <a:t>at</a:t>
            </a:r>
            <a:r>
              <a:rPr lang="it-IT" sz="1500" b="1" dirty="0">
                <a:solidFill>
                  <a:schemeClr val="tx2">
                    <a:lumMod val="60000"/>
                    <a:lumOff val="40000"/>
                  </a:schemeClr>
                </a:solidFill>
              </a:rPr>
              <a:t> 30 kHz</a:t>
            </a:r>
            <a:r>
              <a:rPr lang="it-IT" sz="1500" dirty="0">
                <a:solidFill>
                  <a:schemeClr val="tx2">
                    <a:lumMod val="60000"/>
                    <a:lumOff val="40000"/>
                  </a:schemeClr>
                </a:solidFill>
              </a:rPr>
              <a:t>;</a:t>
            </a:r>
          </a:p>
          <a:p>
            <a:r>
              <a:rPr lang="it-IT" sz="1500" dirty="0" err="1">
                <a:solidFill>
                  <a:schemeClr val="tx2">
                    <a:lumMod val="60000"/>
                    <a:lumOff val="40000"/>
                  </a:schemeClr>
                </a:solidFill>
              </a:rPr>
              <a:t>overall</a:t>
            </a:r>
            <a:r>
              <a:rPr lang="it-IT" sz="1500" dirty="0">
                <a:solidFill>
                  <a:schemeClr val="tx2">
                    <a:lumMod val="60000"/>
                    <a:lumOff val="40000"/>
                  </a:schemeClr>
                </a:solidFill>
              </a:rPr>
              <a:t> </a:t>
            </a:r>
            <a:r>
              <a:rPr lang="el-GR" sz="1500" dirty="0">
                <a:solidFill>
                  <a:schemeClr val="tx2">
                    <a:lumMod val="60000"/>
                    <a:lumOff val="40000"/>
                  </a:schemeClr>
                </a:solidFill>
              </a:rPr>
              <a:t>Δ</a:t>
            </a:r>
            <a:r>
              <a:rPr lang="it-IT" sz="1500" dirty="0">
                <a:solidFill>
                  <a:schemeClr val="tx2">
                    <a:lumMod val="60000"/>
                    <a:lumOff val="40000"/>
                  </a:schemeClr>
                </a:solidFill>
              </a:rPr>
              <a:t>t &lt;≈1 ns </a:t>
            </a:r>
          </a:p>
          <a:p>
            <a:endParaRPr lang="it-IT" sz="1500" dirty="0">
              <a:solidFill>
                <a:schemeClr val="tx2">
                  <a:lumMod val="60000"/>
                  <a:lumOff val="40000"/>
                </a:schemeClr>
              </a:solidFill>
            </a:endParaRPr>
          </a:p>
          <a:p>
            <a:r>
              <a:rPr lang="it-IT" sz="1100" dirty="0">
                <a:solidFill>
                  <a:schemeClr val="tx2">
                    <a:lumMod val="60000"/>
                    <a:lumOff val="40000"/>
                  </a:schemeClr>
                </a:solidFill>
              </a:rPr>
              <a:t>I. Lombardo et al., NIMB 215, 2011</a:t>
            </a:r>
          </a:p>
        </p:txBody>
      </p:sp>
      <p:sp>
        <p:nvSpPr>
          <p:cNvPr id="16" name="CasellaDiTesto 15"/>
          <p:cNvSpPr txBox="1"/>
          <p:nvPr/>
        </p:nvSpPr>
        <p:spPr>
          <a:xfrm>
            <a:off x="6189046" y="462015"/>
            <a:ext cx="5929161" cy="2616101"/>
          </a:xfrm>
          <a:prstGeom prst="rect">
            <a:avLst/>
          </a:prstGeom>
          <a:noFill/>
        </p:spPr>
        <p:txBody>
          <a:bodyPr wrap="square" rtlCol="0">
            <a:spAutoFit/>
          </a:bodyPr>
          <a:lstStyle/>
          <a:p>
            <a:pPr algn="ctr"/>
            <a:r>
              <a:rPr lang="it-IT" sz="2000" b="1" dirty="0">
                <a:solidFill>
                  <a:srgbClr val="728FA5"/>
                </a:solidFill>
              </a:rPr>
              <a:t>LISE@GANIL</a:t>
            </a:r>
          </a:p>
          <a:p>
            <a:pPr marL="285750" indent="-285750">
              <a:buFont typeface="Wingdings" panose="05000000000000000000" pitchFamily="2" charset="2"/>
              <a:buChar char="q"/>
            </a:pPr>
            <a:r>
              <a:rPr lang="it-IT" b="1" dirty="0" err="1">
                <a:solidFill>
                  <a:srgbClr val="003F6E"/>
                </a:solidFill>
              </a:rPr>
              <a:t>Diagnostics</a:t>
            </a:r>
            <a:r>
              <a:rPr lang="it-IT" dirty="0">
                <a:solidFill>
                  <a:srgbClr val="003F6E"/>
                </a:solidFill>
              </a:rPr>
              <a:t>: </a:t>
            </a:r>
          </a:p>
          <a:p>
            <a:pPr marL="742950" lvl="1" indent="-285750">
              <a:buFont typeface="Wingdings" panose="05000000000000000000" pitchFamily="2" charset="2"/>
              <a:buChar char="§"/>
            </a:pPr>
            <a:r>
              <a:rPr lang="en-GB" dirty="0">
                <a:solidFill>
                  <a:srgbClr val="003F6E"/>
                </a:solidFill>
              </a:rPr>
              <a:t>CATS: </a:t>
            </a:r>
            <a:r>
              <a:rPr lang="en-US" dirty="0">
                <a:solidFill>
                  <a:srgbClr val="003F6E"/>
                </a:solidFill>
              </a:rPr>
              <a:t>multi-wire proportional detector for </a:t>
            </a:r>
            <a:r>
              <a:rPr lang="en-US" dirty="0" err="1">
                <a:solidFill>
                  <a:srgbClr val="003F6E"/>
                </a:solidFill>
              </a:rPr>
              <a:t>ToF</a:t>
            </a:r>
            <a:r>
              <a:rPr lang="en-US" dirty="0">
                <a:solidFill>
                  <a:srgbClr val="003F6E"/>
                </a:solidFill>
              </a:rPr>
              <a:t> and trajectory measurements</a:t>
            </a:r>
          </a:p>
          <a:p>
            <a:pPr marL="742950" lvl="1" indent="-285750">
              <a:buFont typeface="Wingdings" panose="05000000000000000000" pitchFamily="2" charset="2"/>
              <a:buChar char="§"/>
            </a:pPr>
            <a:r>
              <a:rPr lang="en-US" dirty="0">
                <a:solidFill>
                  <a:srgbClr val="003F6E"/>
                </a:solidFill>
              </a:rPr>
              <a:t>MCP for </a:t>
            </a:r>
            <a:r>
              <a:rPr lang="en-US" dirty="0" err="1">
                <a:solidFill>
                  <a:srgbClr val="003F6E"/>
                </a:solidFill>
              </a:rPr>
              <a:t>ToF</a:t>
            </a:r>
            <a:r>
              <a:rPr lang="en-US" dirty="0">
                <a:solidFill>
                  <a:srgbClr val="003F6E"/>
                </a:solidFill>
              </a:rPr>
              <a:t> and X-Y position measurements</a:t>
            </a:r>
          </a:p>
          <a:p>
            <a:pPr marL="742950" lvl="1" indent="-285750">
              <a:buFont typeface="Wingdings" panose="05000000000000000000" pitchFamily="2" charset="2"/>
              <a:buChar char="§"/>
            </a:pPr>
            <a:r>
              <a:rPr lang="en-US" dirty="0">
                <a:solidFill>
                  <a:srgbClr val="003F6E"/>
                </a:solidFill>
              </a:rPr>
              <a:t>Si at low beam intensity to check composition </a:t>
            </a:r>
            <a:r>
              <a:rPr lang="it-IT" dirty="0">
                <a:solidFill>
                  <a:srgbClr val="003F6E"/>
                </a:solidFill>
              </a:rPr>
              <a:t>(</a:t>
            </a:r>
            <a:r>
              <a:rPr lang="el-GR" dirty="0">
                <a:solidFill>
                  <a:srgbClr val="003F6E"/>
                </a:solidFill>
              </a:rPr>
              <a:t>Δ</a:t>
            </a:r>
            <a:r>
              <a:rPr lang="it-IT" dirty="0">
                <a:solidFill>
                  <a:srgbClr val="003F6E"/>
                </a:solidFill>
              </a:rPr>
              <a:t>E-</a:t>
            </a:r>
            <a:r>
              <a:rPr lang="it-IT" dirty="0" err="1">
                <a:solidFill>
                  <a:srgbClr val="003F6E"/>
                </a:solidFill>
              </a:rPr>
              <a:t>ToF</a:t>
            </a:r>
            <a:r>
              <a:rPr lang="it-IT" dirty="0">
                <a:solidFill>
                  <a:srgbClr val="003F6E"/>
                </a:solidFill>
              </a:rPr>
              <a:t>)</a:t>
            </a:r>
          </a:p>
          <a:p>
            <a:endParaRPr lang="it-IT" dirty="0">
              <a:solidFill>
                <a:srgbClr val="003F6E"/>
              </a:solidFill>
            </a:endParaRPr>
          </a:p>
          <a:p>
            <a:r>
              <a:rPr lang="it-IT" dirty="0">
                <a:solidFill>
                  <a:srgbClr val="003F6E"/>
                </a:solidFill>
              </a:rPr>
              <a:t>Limited </a:t>
            </a:r>
            <a:r>
              <a:rPr lang="it-IT" dirty="0" err="1">
                <a:solidFill>
                  <a:srgbClr val="003F6E"/>
                </a:solidFill>
              </a:rPr>
              <a:t>below</a:t>
            </a:r>
            <a:r>
              <a:rPr lang="it-IT" dirty="0">
                <a:solidFill>
                  <a:srgbClr val="003F6E"/>
                </a:solidFill>
              </a:rPr>
              <a:t> 10</a:t>
            </a:r>
            <a:r>
              <a:rPr lang="it-IT" baseline="30000" dirty="0">
                <a:solidFill>
                  <a:srgbClr val="003F6E"/>
                </a:solidFill>
              </a:rPr>
              <a:t>6</a:t>
            </a:r>
            <a:r>
              <a:rPr lang="it-IT" dirty="0">
                <a:solidFill>
                  <a:srgbClr val="003F6E"/>
                </a:solidFill>
              </a:rPr>
              <a:t> </a:t>
            </a:r>
            <a:r>
              <a:rPr lang="it-IT" dirty="0" err="1">
                <a:solidFill>
                  <a:srgbClr val="003F6E"/>
                </a:solidFill>
              </a:rPr>
              <a:t>pps</a:t>
            </a:r>
            <a:r>
              <a:rPr lang="it-IT" dirty="0">
                <a:solidFill>
                  <a:srgbClr val="003F6E"/>
                </a:solidFill>
              </a:rPr>
              <a:t> and </a:t>
            </a:r>
            <a:r>
              <a:rPr lang="en-US" dirty="0">
                <a:solidFill>
                  <a:srgbClr val="003F6E"/>
                </a:solidFill>
              </a:rPr>
              <a:t>significant damages at high rates.</a:t>
            </a:r>
            <a:endParaRPr lang="it-IT" dirty="0">
              <a:solidFill>
                <a:srgbClr val="003F6E"/>
              </a:solidFill>
            </a:endParaRPr>
          </a:p>
        </p:txBody>
      </p:sp>
      <p:sp>
        <p:nvSpPr>
          <p:cNvPr id="17" name="CasellaDiTesto 16"/>
          <p:cNvSpPr txBox="1"/>
          <p:nvPr/>
        </p:nvSpPr>
        <p:spPr>
          <a:xfrm>
            <a:off x="6044665" y="3852413"/>
            <a:ext cx="6147335" cy="1754326"/>
          </a:xfrm>
          <a:prstGeom prst="rect">
            <a:avLst/>
          </a:prstGeom>
          <a:noFill/>
        </p:spPr>
        <p:txBody>
          <a:bodyPr wrap="square" rtlCol="0">
            <a:spAutoFit/>
          </a:bodyPr>
          <a:lstStyle/>
          <a:p>
            <a:pPr algn="ctr"/>
            <a:r>
              <a:rPr lang="en-GB" b="1" dirty="0">
                <a:solidFill>
                  <a:srgbClr val="728FA5"/>
                </a:solidFill>
                <a:latin typeface="Calibri "/>
              </a:rPr>
              <a:t>Super-FRS</a:t>
            </a:r>
            <a:r>
              <a:rPr lang="it-IT" b="1" dirty="0">
                <a:solidFill>
                  <a:srgbClr val="728FA5"/>
                </a:solidFill>
                <a:latin typeface="Calibri "/>
              </a:rPr>
              <a:t>@GSI</a:t>
            </a:r>
          </a:p>
          <a:p>
            <a:pPr marL="285750" indent="-285750">
              <a:buFont typeface="Wingdings" panose="05000000000000000000" pitchFamily="2" charset="2"/>
              <a:buChar char="q"/>
            </a:pPr>
            <a:r>
              <a:rPr lang="it-IT" b="1" dirty="0" err="1">
                <a:solidFill>
                  <a:srgbClr val="003F6E"/>
                </a:solidFill>
              </a:rPr>
              <a:t>Diagnostic</a:t>
            </a:r>
            <a:r>
              <a:rPr lang="it-IT" dirty="0" err="1">
                <a:solidFill>
                  <a:srgbClr val="003F6E"/>
                </a:solidFill>
              </a:rPr>
              <a:t>s</a:t>
            </a:r>
            <a:r>
              <a:rPr lang="it-IT" dirty="0">
                <a:solidFill>
                  <a:srgbClr val="003F6E"/>
                </a:solidFill>
              </a:rPr>
              <a:t>: </a:t>
            </a:r>
          </a:p>
          <a:p>
            <a:pPr marL="742950" lvl="1" indent="-285750">
              <a:buFont typeface="Wingdings" panose="05000000000000000000" pitchFamily="2" charset="2"/>
              <a:buChar char="§"/>
            </a:pPr>
            <a:r>
              <a:rPr lang="it-IT" dirty="0">
                <a:solidFill>
                  <a:srgbClr val="003F6E"/>
                </a:solidFill>
              </a:rPr>
              <a:t>Combination of GEM-TPC, Diamond detector, </a:t>
            </a:r>
            <a:r>
              <a:rPr lang="it-IT" dirty="0" err="1">
                <a:solidFill>
                  <a:srgbClr val="003F6E"/>
                </a:solidFill>
              </a:rPr>
              <a:t>Scintillator</a:t>
            </a:r>
            <a:r>
              <a:rPr lang="it-IT" dirty="0">
                <a:solidFill>
                  <a:srgbClr val="003F6E"/>
                </a:solidFill>
              </a:rPr>
              <a:t> detector</a:t>
            </a:r>
          </a:p>
          <a:p>
            <a:endParaRPr lang="it-IT" dirty="0">
              <a:solidFill>
                <a:srgbClr val="003F6E"/>
              </a:solidFill>
            </a:endParaRPr>
          </a:p>
          <a:p>
            <a:r>
              <a:rPr lang="it-IT" dirty="0">
                <a:solidFill>
                  <a:srgbClr val="003F6E"/>
                </a:solidFill>
              </a:rPr>
              <a:t>Other </a:t>
            </a:r>
            <a:r>
              <a:rPr lang="en-GB" dirty="0">
                <a:solidFill>
                  <a:srgbClr val="003F6E"/>
                </a:solidFill>
              </a:rPr>
              <a:t>fast and rad-hard sensors are welcome</a:t>
            </a:r>
            <a:endParaRPr lang="it-IT" dirty="0">
              <a:solidFill>
                <a:srgbClr val="003F6E"/>
              </a:solidFill>
            </a:endParaRPr>
          </a:p>
        </p:txBody>
      </p:sp>
      <p:sp>
        <p:nvSpPr>
          <p:cNvPr id="19" name="Title 18">
            <a:extLst>
              <a:ext uri="{FF2B5EF4-FFF2-40B4-BE49-F238E27FC236}">
                <a16:creationId xmlns:a16="http://schemas.microsoft.com/office/drawing/2014/main" id="{B3EE7529-A3D5-4823-9F3B-277BEE17FCE7}"/>
              </a:ext>
            </a:extLst>
          </p:cNvPr>
          <p:cNvSpPr>
            <a:spLocks noGrp="1"/>
          </p:cNvSpPr>
          <p:nvPr>
            <p:ph type="title"/>
          </p:nvPr>
        </p:nvSpPr>
        <p:spPr>
          <a:xfrm>
            <a:off x="0" y="-113259"/>
            <a:ext cx="11441391" cy="840400"/>
          </a:xfrm>
        </p:spPr>
        <p:txBody>
          <a:bodyPr/>
          <a:lstStyle/>
          <a:p>
            <a:r>
              <a:rPr lang="it-IT" dirty="0"/>
              <a:t>State of the art tagging systems</a:t>
            </a:r>
            <a:endParaRPr lang="en-US" dirty="0"/>
          </a:p>
        </p:txBody>
      </p:sp>
      <p:sp>
        <p:nvSpPr>
          <p:cNvPr id="25" name="Segnaposto numero diapositiva 5">
            <a:extLst>
              <a:ext uri="{FF2B5EF4-FFF2-40B4-BE49-F238E27FC236}">
                <a16:creationId xmlns:a16="http://schemas.microsoft.com/office/drawing/2014/main" id="{8F49A580-F4D0-47CF-BDF7-AC139760378E}"/>
              </a:ext>
            </a:extLst>
          </p:cNvPr>
          <p:cNvSpPr>
            <a:spLocks noGrp="1"/>
          </p:cNvSpPr>
          <p:nvPr>
            <p:ph type="sldNum" sz="quarter" idx="10"/>
          </p:nvPr>
        </p:nvSpPr>
        <p:spPr>
          <a:xfrm>
            <a:off x="11398253" y="6365876"/>
            <a:ext cx="620183" cy="365125"/>
          </a:xfrm>
          <a:prstGeom prst="rect">
            <a:avLst/>
          </a:prstGeom>
        </p:spPr>
        <p:txBody>
          <a:bodyPr/>
          <a:lstStyle>
            <a:lvl1pPr defTabSz="609585" eaLnBrk="1" fontAlgn="auto" hangingPunct="1">
              <a:spcBef>
                <a:spcPts val="0"/>
              </a:spcBef>
              <a:spcAft>
                <a:spcPts val="0"/>
              </a:spcAft>
              <a:defRPr sz="1800">
                <a:solidFill>
                  <a:schemeClr val="bg1">
                    <a:lumMod val="85000"/>
                  </a:schemeClr>
                </a:solidFill>
                <a:latin typeface="Calibri"/>
              </a:defRPr>
            </a:lvl1pPr>
          </a:lstStyle>
          <a:p>
            <a:pPr>
              <a:defRPr/>
            </a:pPr>
            <a:fld id="{B13DF7D8-7174-4B6B-A83E-68694ED8EFAE}" type="slidenum">
              <a:rPr lang="it-IT" sz="1600" smtClean="0">
                <a:latin typeface="Comic Sans MS" panose="030F0702030302020204" pitchFamily="66" charset="0"/>
              </a:rPr>
              <a:pPr>
                <a:defRPr/>
              </a:pPr>
              <a:t>16</a:t>
            </a:fld>
            <a:endParaRPr lang="it-IT" sz="1600" dirty="0">
              <a:latin typeface="Comic Sans MS" panose="030F0702030302020204" pitchFamily="66" charset="0"/>
            </a:endParaRPr>
          </a:p>
        </p:txBody>
      </p:sp>
      <p:sp>
        <p:nvSpPr>
          <p:cNvPr id="27" name="CasellaDiTesto 22">
            <a:extLst>
              <a:ext uri="{FF2B5EF4-FFF2-40B4-BE49-F238E27FC236}">
                <a16:creationId xmlns:a16="http://schemas.microsoft.com/office/drawing/2014/main" id="{58E7CAB7-0606-4455-9AB5-8EF6BA10A1D5}"/>
              </a:ext>
            </a:extLst>
          </p:cNvPr>
          <p:cNvSpPr txBox="1"/>
          <p:nvPr/>
        </p:nvSpPr>
        <p:spPr>
          <a:xfrm>
            <a:off x="9215121" y="5936417"/>
            <a:ext cx="3078480" cy="292388"/>
          </a:xfrm>
          <a:prstGeom prst="rect">
            <a:avLst/>
          </a:prstGeom>
          <a:noFill/>
        </p:spPr>
        <p:txBody>
          <a:bodyPr wrap="square" rtlCol="0">
            <a:spAutoFit/>
          </a:bodyPr>
          <a:lstStyle/>
          <a:p>
            <a:r>
              <a:rPr lang="it-IT" sz="1300" dirty="0" err="1">
                <a:latin typeface="+mj-lt"/>
              </a:rPr>
              <a:t>courtesy</a:t>
            </a:r>
            <a:r>
              <a:rPr lang="it-IT" sz="1300" dirty="0">
                <a:latin typeface="+mj-lt"/>
              </a:rPr>
              <a:t> of G. Cardella &amp; P. </a:t>
            </a:r>
            <a:r>
              <a:rPr lang="it-IT" sz="1300" dirty="0" err="1">
                <a:latin typeface="+mj-lt"/>
              </a:rPr>
              <a:t>Russotto</a:t>
            </a:r>
            <a:endParaRPr lang="it-IT" sz="1300" dirty="0">
              <a:latin typeface="+mj-lt"/>
            </a:endParaRPr>
          </a:p>
        </p:txBody>
      </p:sp>
      <p:sp>
        <p:nvSpPr>
          <p:cNvPr id="22" name="Footer Placeholder 4">
            <a:extLst>
              <a:ext uri="{FF2B5EF4-FFF2-40B4-BE49-F238E27FC236}">
                <a16:creationId xmlns:a16="http://schemas.microsoft.com/office/drawing/2014/main" id="{FDED9978-B49A-4DA4-9CF3-4E2FC2FD958E}"/>
              </a:ext>
            </a:extLst>
          </p:cNvPr>
          <p:cNvSpPr>
            <a:spLocks noGrp="1"/>
          </p:cNvSpPr>
          <p:nvPr>
            <p:ph type="ftr" sz="quarter" idx="11"/>
          </p:nvPr>
        </p:nvSpPr>
        <p:spPr>
          <a:xfrm>
            <a:off x="5390147" y="6415399"/>
            <a:ext cx="5924990" cy="274159"/>
          </a:xfrm>
        </p:spPr>
        <p:txBody>
          <a:bodyPr/>
          <a:lstStyle>
            <a:lvl1pPr>
              <a:defRPr sz="1600">
                <a:solidFill>
                  <a:schemeClr val="bg1"/>
                </a:solidFill>
                <a:latin typeface="Comic Sans MS" panose="030F0702030302020204" pitchFamily="66" charset="0"/>
              </a:defRPr>
            </a:lvl1pPr>
          </a:lstStyle>
          <a:p>
            <a:r>
              <a:rPr lang="en-US" dirty="0"/>
              <a:t>ANIMMA 2023, Lucca, Real </a:t>
            </a:r>
            <a:r>
              <a:rPr lang="en-US" dirty="0" err="1"/>
              <a:t>Collegio</a:t>
            </a:r>
            <a:r>
              <a:rPr lang="en-US" dirty="0"/>
              <a:t>, June 14, 2023</a:t>
            </a:r>
          </a:p>
        </p:txBody>
      </p:sp>
    </p:spTree>
    <p:extLst>
      <p:ext uri="{BB962C8B-B14F-4D97-AF65-F5344CB8AC3E}">
        <p14:creationId xmlns:p14="http://schemas.microsoft.com/office/powerpoint/2010/main" val="4200311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481E6-8153-4EA0-ADCB-86499D61C91B}"/>
              </a:ext>
            </a:extLst>
          </p:cNvPr>
          <p:cNvSpPr>
            <a:spLocks noGrp="1"/>
          </p:cNvSpPr>
          <p:nvPr>
            <p:ph type="title"/>
          </p:nvPr>
        </p:nvSpPr>
        <p:spPr>
          <a:xfrm>
            <a:off x="384695" y="0"/>
            <a:ext cx="11441391" cy="840400"/>
          </a:xfrm>
        </p:spPr>
        <p:txBody>
          <a:bodyPr/>
          <a:lstStyle/>
          <a:p>
            <a:r>
              <a:rPr lang="en-GB" dirty="0"/>
              <a:t>The tagging system: specs and design</a:t>
            </a:r>
            <a:endParaRPr lang="en-US" dirty="0"/>
          </a:p>
        </p:txBody>
      </p:sp>
      <p:pic>
        <p:nvPicPr>
          <p:cNvPr id="5" name="Picture 4">
            <a:extLst>
              <a:ext uri="{FF2B5EF4-FFF2-40B4-BE49-F238E27FC236}">
                <a16:creationId xmlns:a16="http://schemas.microsoft.com/office/drawing/2014/main" id="{21EB621C-955C-4E7A-9C1D-632687A186D5}"/>
              </a:ext>
            </a:extLst>
          </p:cNvPr>
          <p:cNvPicPr>
            <a:picLocks noChangeAspect="1"/>
          </p:cNvPicPr>
          <p:nvPr/>
        </p:nvPicPr>
        <p:blipFill rotWithShape="1">
          <a:blip r:embed="rId2"/>
          <a:srcRect l="2504" t="8475" r="8963" b="3332"/>
          <a:stretch/>
        </p:blipFill>
        <p:spPr>
          <a:xfrm>
            <a:off x="0" y="3869356"/>
            <a:ext cx="4577838" cy="2348646"/>
          </a:xfrm>
          <a:prstGeom prst="rect">
            <a:avLst/>
          </a:prstGeom>
        </p:spPr>
      </p:pic>
      <p:pic>
        <p:nvPicPr>
          <p:cNvPr id="6" name="Picture 5">
            <a:extLst>
              <a:ext uri="{FF2B5EF4-FFF2-40B4-BE49-F238E27FC236}">
                <a16:creationId xmlns:a16="http://schemas.microsoft.com/office/drawing/2014/main" id="{795016CE-8D1F-4C7D-A4F9-20B176149628}"/>
              </a:ext>
            </a:extLst>
          </p:cNvPr>
          <p:cNvPicPr/>
          <p:nvPr/>
        </p:nvPicPr>
        <p:blipFill rotWithShape="1">
          <a:blip r:embed="rId3">
            <a:extLst>
              <a:ext uri="{28A0092B-C50C-407E-A947-70E740481C1C}">
                <a14:useLocalDpi xmlns:a14="http://schemas.microsoft.com/office/drawing/2010/main" val="0"/>
              </a:ext>
            </a:extLst>
          </a:blip>
          <a:srcRect l="13607" t="5082" r="11701" b="11050"/>
          <a:stretch/>
        </p:blipFill>
        <p:spPr bwMode="auto">
          <a:xfrm>
            <a:off x="5183722" y="3753853"/>
            <a:ext cx="2538948" cy="2488130"/>
          </a:xfrm>
          <a:prstGeom prst="rect">
            <a:avLst/>
          </a:prstGeom>
          <a:noFill/>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EDE052D3-5EF4-4776-B359-3C78B57E386C}"/>
              </a:ext>
            </a:extLst>
          </p:cNvPr>
          <p:cNvGrpSpPr/>
          <p:nvPr/>
        </p:nvGrpSpPr>
        <p:grpSpPr>
          <a:xfrm>
            <a:off x="8948286" y="3647976"/>
            <a:ext cx="3243714" cy="2642134"/>
            <a:chOff x="5273040" y="2287469"/>
            <a:chExt cx="3681679" cy="2629971"/>
          </a:xfrm>
        </p:grpSpPr>
        <p:grpSp>
          <p:nvGrpSpPr>
            <p:cNvPr id="8" name="Group 7">
              <a:extLst>
                <a:ext uri="{FF2B5EF4-FFF2-40B4-BE49-F238E27FC236}">
                  <a16:creationId xmlns:a16="http://schemas.microsoft.com/office/drawing/2014/main" id="{BA3043D9-58CC-4196-8343-03D9FB31EF76}"/>
                </a:ext>
              </a:extLst>
            </p:cNvPr>
            <p:cNvGrpSpPr/>
            <p:nvPr/>
          </p:nvGrpSpPr>
          <p:grpSpPr>
            <a:xfrm>
              <a:off x="5273040" y="2287469"/>
              <a:ext cx="3681679" cy="2629971"/>
              <a:chOff x="175523" y="3626060"/>
              <a:chExt cx="3681679" cy="2629971"/>
            </a:xfrm>
          </p:grpSpPr>
          <p:pic>
            <p:nvPicPr>
              <p:cNvPr id="90" name="Immagine 21">
                <a:extLst>
                  <a:ext uri="{FF2B5EF4-FFF2-40B4-BE49-F238E27FC236}">
                    <a16:creationId xmlns:a16="http://schemas.microsoft.com/office/drawing/2014/main" id="{39AAD3C1-FB1D-40E9-86C8-B85D6F263F6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462" r="7815" b="4128"/>
              <a:stretch/>
            </p:blipFill>
            <p:spPr>
              <a:xfrm>
                <a:off x="175523" y="3626060"/>
                <a:ext cx="3681679" cy="2629971"/>
              </a:xfrm>
              <a:prstGeom prst="rect">
                <a:avLst/>
              </a:prstGeom>
              <a:scene3d>
                <a:camera prst="orthographicFront">
                  <a:rot lat="0" lon="0" rev="0"/>
                </a:camera>
                <a:lightRig rig="threePt" dir="t"/>
              </a:scene3d>
            </p:spPr>
          </p:pic>
          <p:pic>
            <p:nvPicPr>
              <p:cNvPr id="91" name="Picture 90">
                <a:extLst>
                  <a:ext uri="{FF2B5EF4-FFF2-40B4-BE49-F238E27FC236}">
                    <a16:creationId xmlns:a16="http://schemas.microsoft.com/office/drawing/2014/main" id="{7ED4D778-46AB-4014-8D2F-C6DFA3085758}"/>
                  </a:ext>
                </a:extLst>
              </p:cNvPr>
              <p:cNvPicPr>
                <a:picLocks noChangeAspect="1"/>
              </p:cNvPicPr>
              <p:nvPr/>
            </p:nvPicPr>
            <p:blipFill rotWithShape="1">
              <a:blip r:embed="rId5"/>
              <a:srcRect l="2780" t="2797" r="1988" b="1679"/>
              <a:stretch/>
            </p:blipFill>
            <p:spPr>
              <a:xfrm>
                <a:off x="774646" y="4972380"/>
                <a:ext cx="628651" cy="686095"/>
              </a:xfrm>
              <a:prstGeom prst="rect">
                <a:avLst/>
              </a:prstGeom>
            </p:spPr>
          </p:pic>
        </p:grpSp>
        <p:pic>
          <p:nvPicPr>
            <p:cNvPr id="9" name="Picture 8">
              <a:extLst>
                <a:ext uri="{FF2B5EF4-FFF2-40B4-BE49-F238E27FC236}">
                  <a16:creationId xmlns:a16="http://schemas.microsoft.com/office/drawing/2014/main" id="{34D321A3-77CD-4E83-9EB3-9BA457CC5CD6}"/>
                </a:ext>
              </a:extLst>
            </p:cNvPr>
            <p:cNvPicPr>
              <a:picLocks noChangeAspect="1"/>
            </p:cNvPicPr>
            <p:nvPr/>
          </p:nvPicPr>
          <p:blipFill rotWithShape="1">
            <a:blip r:embed="rId5"/>
            <a:srcRect l="2780" t="2797" r="1988" b="1679"/>
            <a:stretch/>
          </p:blipFill>
          <p:spPr>
            <a:xfrm>
              <a:off x="6477000" y="3641726"/>
              <a:ext cx="628651" cy="686095"/>
            </a:xfrm>
            <a:prstGeom prst="rect">
              <a:avLst/>
            </a:prstGeom>
          </p:spPr>
        </p:pic>
        <p:cxnSp>
          <p:nvCxnSpPr>
            <p:cNvPr id="10" name="Straight Connector 9">
              <a:extLst>
                <a:ext uri="{FF2B5EF4-FFF2-40B4-BE49-F238E27FC236}">
                  <a16:creationId xmlns:a16="http://schemas.microsoft.com/office/drawing/2014/main" id="{45C81058-8DC6-455F-A9F2-7CFD0B1E831B}"/>
                </a:ext>
              </a:extLst>
            </p:cNvPr>
            <p:cNvCxnSpPr>
              <a:cxnSpLocks/>
            </p:cNvCxnSpPr>
            <p:nvPr/>
          </p:nvCxnSpPr>
          <p:spPr>
            <a:xfrm flipV="1">
              <a:off x="5972175" y="4275138"/>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8B1BC1-F16C-404C-B3D0-5635EFC54864}"/>
                </a:ext>
              </a:extLst>
            </p:cNvPr>
            <p:cNvCxnSpPr>
              <a:cxnSpLocks/>
            </p:cNvCxnSpPr>
            <p:nvPr/>
          </p:nvCxnSpPr>
          <p:spPr>
            <a:xfrm flipV="1">
              <a:off x="5995987" y="4051300"/>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0AFA26-893B-4248-B90B-0D6F4E3C5CAE}"/>
                </a:ext>
              </a:extLst>
            </p:cNvPr>
            <p:cNvCxnSpPr>
              <a:cxnSpLocks/>
            </p:cNvCxnSpPr>
            <p:nvPr/>
          </p:nvCxnSpPr>
          <p:spPr>
            <a:xfrm flipV="1">
              <a:off x="6016625" y="3856038"/>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AA0296-573E-4942-B456-5265A99A93D3}"/>
                </a:ext>
              </a:extLst>
            </p:cNvPr>
            <p:cNvCxnSpPr>
              <a:cxnSpLocks/>
            </p:cNvCxnSpPr>
            <p:nvPr/>
          </p:nvCxnSpPr>
          <p:spPr>
            <a:xfrm flipV="1">
              <a:off x="6145212" y="4279900"/>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A5CAB7-C2AE-4718-A4E1-A440ED1B4B34}"/>
                </a:ext>
              </a:extLst>
            </p:cNvPr>
            <p:cNvCxnSpPr>
              <a:cxnSpLocks/>
            </p:cNvCxnSpPr>
            <p:nvPr/>
          </p:nvCxnSpPr>
          <p:spPr>
            <a:xfrm flipV="1">
              <a:off x="6169024" y="4054475"/>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98C56B-B44F-45FF-8302-59968038C985}"/>
                </a:ext>
              </a:extLst>
            </p:cNvPr>
            <p:cNvCxnSpPr>
              <a:cxnSpLocks/>
            </p:cNvCxnSpPr>
            <p:nvPr/>
          </p:nvCxnSpPr>
          <p:spPr>
            <a:xfrm flipV="1">
              <a:off x="6189662" y="3854450"/>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DD84BB-4FCA-49D0-A5E0-ED29C591051E}"/>
                </a:ext>
              </a:extLst>
            </p:cNvPr>
            <p:cNvCxnSpPr>
              <a:cxnSpLocks/>
            </p:cNvCxnSpPr>
            <p:nvPr/>
          </p:nvCxnSpPr>
          <p:spPr>
            <a:xfrm flipV="1">
              <a:off x="6338887" y="4273550"/>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288731-3DBA-4549-A00C-D2F34B4E5FE6}"/>
                </a:ext>
              </a:extLst>
            </p:cNvPr>
            <p:cNvCxnSpPr>
              <a:cxnSpLocks/>
            </p:cNvCxnSpPr>
            <p:nvPr/>
          </p:nvCxnSpPr>
          <p:spPr>
            <a:xfrm flipV="1">
              <a:off x="6362699" y="4046538"/>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9F69EB-C318-44A4-A4B2-ECF1B119F0A0}"/>
                </a:ext>
              </a:extLst>
            </p:cNvPr>
            <p:cNvCxnSpPr>
              <a:cxnSpLocks/>
            </p:cNvCxnSpPr>
            <p:nvPr/>
          </p:nvCxnSpPr>
          <p:spPr>
            <a:xfrm flipV="1">
              <a:off x="6383337" y="3844925"/>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91CCBB6-BC9E-40F2-8135-9545B40ACE72}"/>
                </a:ext>
              </a:extLst>
            </p:cNvPr>
            <p:cNvCxnSpPr>
              <a:cxnSpLocks/>
            </p:cNvCxnSpPr>
            <p:nvPr/>
          </p:nvCxnSpPr>
          <p:spPr>
            <a:xfrm flipV="1">
              <a:off x="6561137" y="4273550"/>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54A22F-1D7C-4D82-BCA3-F005F12AE8AE}"/>
                </a:ext>
              </a:extLst>
            </p:cNvPr>
            <p:cNvCxnSpPr>
              <a:cxnSpLocks/>
            </p:cNvCxnSpPr>
            <p:nvPr/>
          </p:nvCxnSpPr>
          <p:spPr>
            <a:xfrm flipV="1">
              <a:off x="6584949" y="4049712"/>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F2692C5-78A9-4234-84A0-D180D606AF73}"/>
                </a:ext>
              </a:extLst>
            </p:cNvPr>
            <p:cNvCxnSpPr>
              <a:cxnSpLocks/>
            </p:cNvCxnSpPr>
            <p:nvPr/>
          </p:nvCxnSpPr>
          <p:spPr>
            <a:xfrm flipV="1">
              <a:off x="6605587" y="385445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94A303-E96E-49FD-B65D-F3AF55123177}"/>
                </a:ext>
              </a:extLst>
            </p:cNvPr>
            <p:cNvCxnSpPr>
              <a:cxnSpLocks/>
            </p:cNvCxnSpPr>
            <p:nvPr/>
          </p:nvCxnSpPr>
          <p:spPr>
            <a:xfrm flipV="1">
              <a:off x="6783386" y="4260849"/>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32F6EA-EE19-4A23-B36B-4B7563637FF9}"/>
                </a:ext>
              </a:extLst>
            </p:cNvPr>
            <p:cNvCxnSpPr>
              <a:cxnSpLocks/>
            </p:cNvCxnSpPr>
            <p:nvPr/>
          </p:nvCxnSpPr>
          <p:spPr>
            <a:xfrm flipV="1">
              <a:off x="6810373" y="4038599"/>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BF4FB9F-00F8-4FA0-A985-20A050A16802}"/>
                </a:ext>
              </a:extLst>
            </p:cNvPr>
            <p:cNvCxnSpPr>
              <a:cxnSpLocks/>
            </p:cNvCxnSpPr>
            <p:nvPr/>
          </p:nvCxnSpPr>
          <p:spPr>
            <a:xfrm flipV="1">
              <a:off x="6831011" y="3838574"/>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80A4BE-C554-4953-9F1A-3DF7C02F00EA}"/>
                </a:ext>
              </a:extLst>
            </p:cNvPr>
            <p:cNvCxnSpPr>
              <a:cxnSpLocks/>
            </p:cNvCxnSpPr>
            <p:nvPr/>
          </p:nvCxnSpPr>
          <p:spPr>
            <a:xfrm flipV="1">
              <a:off x="6980236" y="4267199"/>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DF2B7D-AE42-4D83-AA3E-E10FABDEE3F5}"/>
                </a:ext>
              </a:extLst>
            </p:cNvPr>
            <p:cNvCxnSpPr>
              <a:cxnSpLocks/>
            </p:cNvCxnSpPr>
            <p:nvPr/>
          </p:nvCxnSpPr>
          <p:spPr>
            <a:xfrm flipV="1">
              <a:off x="7004048" y="4040187"/>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C5B5D3-309F-4C30-831B-04EB0A23D882}"/>
                </a:ext>
              </a:extLst>
            </p:cNvPr>
            <p:cNvCxnSpPr>
              <a:cxnSpLocks/>
            </p:cNvCxnSpPr>
            <p:nvPr/>
          </p:nvCxnSpPr>
          <p:spPr>
            <a:xfrm flipV="1">
              <a:off x="7026274" y="3840162"/>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E4258C3-A050-473F-9D5C-06344539596A}"/>
                </a:ext>
              </a:extLst>
            </p:cNvPr>
            <p:cNvPicPr>
              <a:picLocks noChangeAspect="1"/>
            </p:cNvPicPr>
            <p:nvPr/>
          </p:nvPicPr>
          <p:blipFill rotWithShape="1">
            <a:blip r:embed="rId5"/>
            <a:srcRect l="2780" t="2797" r="1988" b="1679"/>
            <a:stretch/>
          </p:blipFill>
          <p:spPr>
            <a:xfrm>
              <a:off x="7110413" y="3641726"/>
              <a:ext cx="628651" cy="686095"/>
            </a:xfrm>
            <a:prstGeom prst="rect">
              <a:avLst/>
            </a:prstGeom>
          </p:spPr>
        </p:pic>
        <p:cxnSp>
          <p:nvCxnSpPr>
            <p:cNvPr id="29" name="Straight Connector 28">
              <a:extLst>
                <a:ext uri="{FF2B5EF4-FFF2-40B4-BE49-F238E27FC236}">
                  <a16:creationId xmlns:a16="http://schemas.microsoft.com/office/drawing/2014/main" id="{AF9E6AF9-5FDD-44E3-9BD5-0281BB86D958}"/>
                </a:ext>
              </a:extLst>
            </p:cNvPr>
            <p:cNvCxnSpPr>
              <a:cxnSpLocks/>
            </p:cNvCxnSpPr>
            <p:nvPr/>
          </p:nvCxnSpPr>
          <p:spPr>
            <a:xfrm flipV="1">
              <a:off x="7208838" y="4260850"/>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3C009F0-129B-43EC-84AD-182EF3E273F8}"/>
                </a:ext>
              </a:extLst>
            </p:cNvPr>
            <p:cNvCxnSpPr>
              <a:cxnSpLocks/>
            </p:cNvCxnSpPr>
            <p:nvPr/>
          </p:nvCxnSpPr>
          <p:spPr>
            <a:xfrm flipV="1">
              <a:off x="7232650" y="4037012"/>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2493E7B-AA76-4877-B918-14B2D84628D6}"/>
                </a:ext>
              </a:extLst>
            </p:cNvPr>
            <p:cNvCxnSpPr>
              <a:cxnSpLocks/>
            </p:cNvCxnSpPr>
            <p:nvPr/>
          </p:nvCxnSpPr>
          <p:spPr>
            <a:xfrm flipV="1">
              <a:off x="7253288" y="384175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BD8ADF-5C1C-4ADF-A6D3-60F7D3B61C4F}"/>
                </a:ext>
              </a:extLst>
            </p:cNvPr>
            <p:cNvCxnSpPr>
              <a:cxnSpLocks/>
            </p:cNvCxnSpPr>
            <p:nvPr/>
          </p:nvCxnSpPr>
          <p:spPr>
            <a:xfrm flipV="1">
              <a:off x="7396162" y="4276725"/>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0F6DAD-447D-45E5-995C-EA5E249C187E}"/>
                </a:ext>
              </a:extLst>
            </p:cNvPr>
            <p:cNvCxnSpPr>
              <a:cxnSpLocks/>
            </p:cNvCxnSpPr>
            <p:nvPr/>
          </p:nvCxnSpPr>
          <p:spPr>
            <a:xfrm flipV="1">
              <a:off x="7423149" y="4048125"/>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B03C7C-00CE-4C39-A93B-BF699B66D38F}"/>
                </a:ext>
              </a:extLst>
            </p:cNvPr>
            <p:cNvCxnSpPr>
              <a:cxnSpLocks/>
            </p:cNvCxnSpPr>
            <p:nvPr/>
          </p:nvCxnSpPr>
          <p:spPr>
            <a:xfrm flipV="1">
              <a:off x="7450137" y="3860800"/>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D34A0B-F360-4E29-9E0A-EDA88D3160CD}"/>
                </a:ext>
              </a:extLst>
            </p:cNvPr>
            <p:cNvCxnSpPr>
              <a:cxnSpLocks/>
            </p:cNvCxnSpPr>
            <p:nvPr/>
          </p:nvCxnSpPr>
          <p:spPr>
            <a:xfrm flipV="1">
              <a:off x="7596187" y="4265613"/>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F9591A-1237-4298-B0F1-EBB1F5492623}"/>
                </a:ext>
              </a:extLst>
            </p:cNvPr>
            <p:cNvCxnSpPr>
              <a:cxnSpLocks/>
            </p:cNvCxnSpPr>
            <p:nvPr/>
          </p:nvCxnSpPr>
          <p:spPr>
            <a:xfrm flipV="1">
              <a:off x="7623175" y="4030662"/>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A9982D-AC61-4129-99B3-A05CEB775AED}"/>
                </a:ext>
              </a:extLst>
            </p:cNvPr>
            <p:cNvCxnSpPr>
              <a:cxnSpLocks/>
            </p:cNvCxnSpPr>
            <p:nvPr/>
          </p:nvCxnSpPr>
          <p:spPr>
            <a:xfrm flipV="1">
              <a:off x="7642225" y="382905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CE9AB21C-3C04-4FEB-9F8D-6E6EB1F7205E}"/>
                </a:ext>
              </a:extLst>
            </p:cNvPr>
            <p:cNvPicPr>
              <a:picLocks noChangeAspect="1"/>
            </p:cNvPicPr>
            <p:nvPr/>
          </p:nvPicPr>
          <p:blipFill rotWithShape="1">
            <a:blip r:embed="rId5"/>
            <a:srcRect l="2780" t="2797" r="1988" b="1679"/>
            <a:stretch/>
          </p:blipFill>
          <p:spPr>
            <a:xfrm>
              <a:off x="7721601" y="3643314"/>
              <a:ext cx="628651" cy="686095"/>
            </a:xfrm>
            <a:prstGeom prst="rect">
              <a:avLst/>
            </a:prstGeom>
          </p:spPr>
        </p:pic>
        <p:cxnSp>
          <p:nvCxnSpPr>
            <p:cNvPr id="39" name="Straight Connector 38">
              <a:extLst>
                <a:ext uri="{FF2B5EF4-FFF2-40B4-BE49-F238E27FC236}">
                  <a16:creationId xmlns:a16="http://schemas.microsoft.com/office/drawing/2014/main" id="{93682BAA-B696-4F6A-94DB-C66223ED413C}"/>
                </a:ext>
              </a:extLst>
            </p:cNvPr>
            <p:cNvCxnSpPr>
              <a:cxnSpLocks/>
            </p:cNvCxnSpPr>
            <p:nvPr/>
          </p:nvCxnSpPr>
          <p:spPr>
            <a:xfrm flipV="1">
              <a:off x="8039101" y="4260850"/>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01CB27-DC1A-4CBF-A1DA-AFB5CF305F76}"/>
                </a:ext>
              </a:extLst>
            </p:cNvPr>
            <p:cNvCxnSpPr>
              <a:cxnSpLocks/>
            </p:cNvCxnSpPr>
            <p:nvPr/>
          </p:nvCxnSpPr>
          <p:spPr>
            <a:xfrm flipV="1">
              <a:off x="7835900" y="4060826"/>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FEDCDF9-256C-44A4-8E6C-363B79952128}"/>
                </a:ext>
              </a:extLst>
            </p:cNvPr>
            <p:cNvCxnSpPr>
              <a:cxnSpLocks/>
            </p:cNvCxnSpPr>
            <p:nvPr/>
          </p:nvCxnSpPr>
          <p:spPr>
            <a:xfrm flipV="1">
              <a:off x="7856538" y="3859213"/>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460EE84-4074-4D65-9087-29B20FD8F36A}"/>
                </a:ext>
              </a:extLst>
            </p:cNvPr>
            <p:cNvCxnSpPr>
              <a:cxnSpLocks/>
            </p:cNvCxnSpPr>
            <p:nvPr/>
          </p:nvCxnSpPr>
          <p:spPr>
            <a:xfrm flipV="1">
              <a:off x="7813673" y="4264024"/>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A95D2D-4FEF-4DC9-9406-2E73D9537987}"/>
                </a:ext>
              </a:extLst>
            </p:cNvPr>
            <p:cNvCxnSpPr>
              <a:cxnSpLocks/>
            </p:cNvCxnSpPr>
            <p:nvPr/>
          </p:nvCxnSpPr>
          <p:spPr>
            <a:xfrm flipV="1">
              <a:off x="8064498" y="4041774"/>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AC8912A-DA0C-48C8-AFAB-6CED0FE04CD8}"/>
                </a:ext>
              </a:extLst>
            </p:cNvPr>
            <p:cNvCxnSpPr>
              <a:cxnSpLocks/>
            </p:cNvCxnSpPr>
            <p:nvPr/>
          </p:nvCxnSpPr>
          <p:spPr>
            <a:xfrm flipV="1">
              <a:off x="8248650" y="3816350"/>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316B5A3-77D4-495F-B8DC-3EF88EFA3DB7}"/>
                </a:ext>
              </a:extLst>
            </p:cNvPr>
            <p:cNvCxnSpPr>
              <a:cxnSpLocks/>
            </p:cNvCxnSpPr>
            <p:nvPr/>
          </p:nvCxnSpPr>
          <p:spPr>
            <a:xfrm flipV="1">
              <a:off x="8093074" y="3833811"/>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B61E81-6B80-4384-BB6E-8D7CB9BCE05F}"/>
                </a:ext>
              </a:extLst>
            </p:cNvPr>
            <p:cNvCxnSpPr>
              <a:cxnSpLocks/>
            </p:cNvCxnSpPr>
            <p:nvPr/>
          </p:nvCxnSpPr>
          <p:spPr>
            <a:xfrm flipV="1">
              <a:off x="8212136" y="4268787"/>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1EDD66E-006A-49A4-B349-3431213F548C}"/>
                </a:ext>
              </a:extLst>
            </p:cNvPr>
            <p:cNvCxnSpPr>
              <a:cxnSpLocks/>
            </p:cNvCxnSpPr>
            <p:nvPr/>
          </p:nvCxnSpPr>
          <p:spPr>
            <a:xfrm flipV="1">
              <a:off x="8231186" y="4048124"/>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4591C43-8250-4824-A7E6-0CB5170F219D}"/>
                </a:ext>
              </a:extLst>
            </p:cNvPr>
            <p:cNvGrpSpPr/>
            <p:nvPr/>
          </p:nvGrpSpPr>
          <p:grpSpPr>
            <a:xfrm>
              <a:off x="7091363" y="2868613"/>
              <a:ext cx="1239839" cy="742952"/>
              <a:chOff x="7091363" y="2868613"/>
              <a:chExt cx="1239839" cy="742952"/>
            </a:xfrm>
          </p:grpSpPr>
          <p:pic>
            <p:nvPicPr>
              <p:cNvPr id="71" name="Picture 70">
                <a:extLst>
                  <a:ext uri="{FF2B5EF4-FFF2-40B4-BE49-F238E27FC236}">
                    <a16:creationId xmlns:a16="http://schemas.microsoft.com/office/drawing/2014/main" id="{1CEFE4FD-7958-4271-8178-EB763DC9F18B}"/>
                  </a:ext>
                </a:extLst>
              </p:cNvPr>
              <p:cNvPicPr>
                <a:picLocks noChangeAspect="1"/>
              </p:cNvPicPr>
              <p:nvPr/>
            </p:nvPicPr>
            <p:blipFill rotWithShape="1">
              <a:blip r:embed="rId5"/>
              <a:srcRect l="2780" t="2797" r="1988" b="1679"/>
              <a:stretch/>
            </p:blipFill>
            <p:spPr>
              <a:xfrm rot="10800000">
                <a:off x="7702551" y="2925470"/>
                <a:ext cx="628651" cy="686095"/>
              </a:xfrm>
              <a:prstGeom prst="rect">
                <a:avLst/>
              </a:prstGeom>
            </p:spPr>
          </p:pic>
          <p:cxnSp>
            <p:nvCxnSpPr>
              <p:cNvPr id="72" name="Straight Connector 71">
                <a:extLst>
                  <a:ext uri="{FF2B5EF4-FFF2-40B4-BE49-F238E27FC236}">
                    <a16:creationId xmlns:a16="http://schemas.microsoft.com/office/drawing/2014/main" id="{6722106C-D88B-4A8E-A9F3-9BEFC611A938}"/>
                  </a:ext>
                </a:extLst>
              </p:cNvPr>
              <p:cNvCxnSpPr>
                <a:cxnSpLocks/>
              </p:cNvCxnSpPr>
              <p:nvPr/>
            </p:nvCxnSpPr>
            <p:spPr>
              <a:xfrm rot="10800000" flipV="1">
                <a:off x="8239127" y="2911479"/>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6658601-4D32-467F-8110-FE575B1650CF}"/>
                  </a:ext>
                </a:extLst>
              </p:cNvPr>
              <p:cNvCxnSpPr>
                <a:cxnSpLocks/>
              </p:cNvCxnSpPr>
              <p:nvPr/>
            </p:nvCxnSpPr>
            <p:spPr>
              <a:xfrm rot="10800000" flipV="1">
                <a:off x="8215315" y="2890840"/>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A7001C8-E608-402F-A721-0FD0FCF09D97}"/>
                  </a:ext>
                </a:extLst>
              </p:cNvPr>
              <p:cNvCxnSpPr>
                <a:cxnSpLocks/>
              </p:cNvCxnSpPr>
              <p:nvPr/>
            </p:nvCxnSpPr>
            <p:spPr>
              <a:xfrm rot="10800000" flipV="1">
                <a:off x="8196265" y="2898777"/>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82BADFA-9AFF-4DD0-A8ED-A61088CFE405}"/>
                  </a:ext>
                </a:extLst>
              </p:cNvPr>
              <p:cNvCxnSpPr>
                <a:cxnSpLocks/>
              </p:cNvCxnSpPr>
              <p:nvPr/>
            </p:nvCxnSpPr>
            <p:spPr>
              <a:xfrm rot="10800000" flipV="1">
                <a:off x="8072441" y="2884491"/>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7627AF5-B333-47F2-AC3A-94E985E54930}"/>
                  </a:ext>
                </a:extLst>
              </p:cNvPr>
              <p:cNvCxnSpPr>
                <a:cxnSpLocks/>
              </p:cNvCxnSpPr>
              <p:nvPr/>
            </p:nvCxnSpPr>
            <p:spPr>
              <a:xfrm rot="10800000" flipV="1">
                <a:off x="8040691" y="2884490"/>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75AD2DE-1544-44E4-B9F0-481875E8B731}"/>
                  </a:ext>
                </a:extLst>
              </p:cNvPr>
              <p:cNvCxnSpPr>
                <a:cxnSpLocks/>
              </p:cNvCxnSpPr>
              <p:nvPr/>
            </p:nvCxnSpPr>
            <p:spPr>
              <a:xfrm rot="10800000" flipV="1">
                <a:off x="8018465" y="2874963"/>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0481521-EBD8-4D2F-B952-4FE69287F052}"/>
                  </a:ext>
                </a:extLst>
              </p:cNvPr>
              <p:cNvCxnSpPr>
                <a:cxnSpLocks/>
              </p:cNvCxnSpPr>
              <p:nvPr/>
            </p:nvCxnSpPr>
            <p:spPr>
              <a:xfrm rot="10800000" flipV="1">
                <a:off x="7866065" y="2911479"/>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7E74EA1-D951-4786-8F5A-03A6A1A6FA52}"/>
                  </a:ext>
                </a:extLst>
              </p:cNvPr>
              <p:cNvCxnSpPr>
                <a:cxnSpLocks/>
              </p:cNvCxnSpPr>
              <p:nvPr/>
            </p:nvCxnSpPr>
            <p:spPr>
              <a:xfrm rot="10800000" flipV="1">
                <a:off x="7840665" y="2906715"/>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72CC358-E9D6-4287-9CAC-A93B3B6F3DA1}"/>
                  </a:ext>
                </a:extLst>
              </p:cNvPr>
              <p:cNvCxnSpPr>
                <a:cxnSpLocks/>
              </p:cNvCxnSpPr>
              <p:nvPr/>
            </p:nvCxnSpPr>
            <p:spPr>
              <a:xfrm rot="10800000" flipV="1">
                <a:off x="7815265" y="2913064"/>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8FD6D260-0E83-458F-817D-BB79AC0D31C9}"/>
                  </a:ext>
                </a:extLst>
              </p:cNvPr>
              <p:cNvPicPr>
                <a:picLocks noChangeAspect="1"/>
              </p:cNvPicPr>
              <p:nvPr/>
            </p:nvPicPr>
            <p:blipFill rotWithShape="1">
              <a:blip r:embed="rId5"/>
              <a:srcRect l="2780" t="2797" r="1988" b="1679"/>
              <a:stretch/>
            </p:blipFill>
            <p:spPr>
              <a:xfrm rot="10800000">
                <a:off x="7091363" y="2923882"/>
                <a:ext cx="628651" cy="686095"/>
              </a:xfrm>
              <a:prstGeom prst="rect">
                <a:avLst/>
              </a:prstGeom>
            </p:spPr>
          </p:pic>
          <p:cxnSp>
            <p:nvCxnSpPr>
              <p:cNvPr id="82" name="Straight Connector 81">
                <a:extLst>
                  <a:ext uri="{FF2B5EF4-FFF2-40B4-BE49-F238E27FC236}">
                    <a16:creationId xmlns:a16="http://schemas.microsoft.com/office/drawing/2014/main" id="{D5A3440E-9858-411E-9EDB-0096C6AB6071}"/>
                  </a:ext>
                </a:extLst>
              </p:cNvPr>
              <p:cNvCxnSpPr>
                <a:cxnSpLocks/>
              </p:cNvCxnSpPr>
              <p:nvPr/>
            </p:nvCxnSpPr>
            <p:spPr>
              <a:xfrm rot="10800000" flipV="1">
                <a:off x="7450139" y="2908304"/>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3999C1B-28AC-4CF9-A7B9-D9B1CE31A3DF}"/>
                  </a:ext>
                </a:extLst>
              </p:cNvPr>
              <p:cNvCxnSpPr>
                <a:cxnSpLocks/>
              </p:cNvCxnSpPr>
              <p:nvPr/>
            </p:nvCxnSpPr>
            <p:spPr>
              <a:xfrm rot="10800000" flipV="1">
                <a:off x="7634290" y="2889252"/>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9A91E5D-F08D-4890-8A9E-4355F83B65CB}"/>
                  </a:ext>
                </a:extLst>
              </p:cNvPr>
              <p:cNvCxnSpPr>
                <a:cxnSpLocks/>
              </p:cNvCxnSpPr>
              <p:nvPr/>
            </p:nvCxnSpPr>
            <p:spPr>
              <a:xfrm rot="10800000" flipV="1">
                <a:off x="7605715" y="2868613"/>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409C054-314E-4A54-8607-0E8C65B66068}"/>
                  </a:ext>
                </a:extLst>
              </p:cNvPr>
              <p:cNvCxnSpPr>
                <a:cxnSpLocks/>
              </p:cNvCxnSpPr>
              <p:nvPr/>
            </p:nvCxnSpPr>
            <p:spPr>
              <a:xfrm rot="10800000" flipV="1">
                <a:off x="7654929" y="2898780"/>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C46C48-117B-4B1F-8E24-211C5C7BEBEE}"/>
                  </a:ext>
                </a:extLst>
              </p:cNvPr>
              <p:cNvCxnSpPr>
                <a:cxnSpLocks/>
              </p:cNvCxnSpPr>
              <p:nvPr/>
            </p:nvCxnSpPr>
            <p:spPr>
              <a:xfrm rot="10800000" flipV="1">
                <a:off x="7418392" y="2898778"/>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03A921F-C550-4D0A-911B-F2B2AC32D81D}"/>
                  </a:ext>
                </a:extLst>
              </p:cNvPr>
              <p:cNvCxnSpPr>
                <a:cxnSpLocks/>
              </p:cNvCxnSpPr>
              <p:nvPr/>
            </p:nvCxnSpPr>
            <p:spPr>
              <a:xfrm rot="10800000" flipV="1">
                <a:off x="7192965" y="2917826"/>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0A07CC2-BCC1-444A-AD80-02B9DF9DF869}"/>
                  </a:ext>
                </a:extLst>
              </p:cNvPr>
              <p:cNvCxnSpPr>
                <a:cxnSpLocks/>
              </p:cNvCxnSpPr>
              <p:nvPr/>
            </p:nvCxnSpPr>
            <p:spPr>
              <a:xfrm rot="10800000" flipV="1">
                <a:off x="7392991" y="2898777"/>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430AA47-C07E-4FFC-A680-8E27D6824633}"/>
                  </a:ext>
                </a:extLst>
              </p:cNvPr>
              <p:cNvCxnSpPr>
                <a:cxnSpLocks/>
              </p:cNvCxnSpPr>
              <p:nvPr/>
            </p:nvCxnSpPr>
            <p:spPr>
              <a:xfrm rot="10800000" flipV="1">
                <a:off x="7240592" y="2908304"/>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291A4E2-0077-4BC6-80DA-4C4C7EEA2010}"/>
                </a:ext>
              </a:extLst>
            </p:cNvPr>
            <p:cNvGrpSpPr/>
            <p:nvPr/>
          </p:nvGrpSpPr>
          <p:grpSpPr>
            <a:xfrm>
              <a:off x="5872163" y="2887665"/>
              <a:ext cx="1239839" cy="735013"/>
              <a:chOff x="5872163" y="2887665"/>
              <a:chExt cx="1239839" cy="735013"/>
            </a:xfrm>
          </p:grpSpPr>
          <p:grpSp>
            <p:nvGrpSpPr>
              <p:cNvPr id="50" name="Group 49">
                <a:extLst>
                  <a:ext uri="{FF2B5EF4-FFF2-40B4-BE49-F238E27FC236}">
                    <a16:creationId xmlns:a16="http://schemas.microsoft.com/office/drawing/2014/main" id="{9BE16B9E-50FF-497B-A51B-D3C9C21DDBFA}"/>
                  </a:ext>
                </a:extLst>
              </p:cNvPr>
              <p:cNvGrpSpPr/>
              <p:nvPr/>
            </p:nvGrpSpPr>
            <p:grpSpPr>
              <a:xfrm>
                <a:off x="5872163" y="2887665"/>
                <a:ext cx="1239839" cy="735013"/>
                <a:chOff x="5872163" y="2887665"/>
                <a:chExt cx="1239839" cy="735013"/>
              </a:xfrm>
            </p:grpSpPr>
            <p:pic>
              <p:nvPicPr>
                <p:cNvPr id="52" name="Picture 51">
                  <a:extLst>
                    <a:ext uri="{FF2B5EF4-FFF2-40B4-BE49-F238E27FC236}">
                      <a16:creationId xmlns:a16="http://schemas.microsoft.com/office/drawing/2014/main" id="{91405729-4BAA-4250-A200-2B43E63BE3A8}"/>
                    </a:ext>
                  </a:extLst>
                </p:cNvPr>
                <p:cNvPicPr>
                  <a:picLocks noChangeAspect="1"/>
                </p:cNvPicPr>
                <p:nvPr/>
              </p:nvPicPr>
              <p:blipFill rotWithShape="1">
                <a:blip r:embed="rId5"/>
                <a:srcRect l="2780" t="2797" r="1988" b="1679"/>
                <a:stretch/>
              </p:blipFill>
              <p:spPr>
                <a:xfrm rot="10800000">
                  <a:off x="6483351" y="2936583"/>
                  <a:ext cx="628651" cy="686095"/>
                </a:xfrm>
                <a:prstGeom prst="rect">
                  <a:avLst/>
                </a:prstGeom>
              </p:spPr>
            </p:pic>
            <p:cxnSp>
              <p:nvCxnSpPr>
                <p:cNvPr id="53" name="Straight Connector 52">
                  <a:extLst>
                    <a:ext uri="{FF2B5EF4-FFF2-40B4-BE49-F238E27FC236}">
                      <a16:creationId xmlns:a16="http://schemas.microsoft.com/office/drawing/2014/main" id="{46ACF855-E405-4E91-8898-D4ABE00F32E5}"/>
                    </a:ext>
                  </a:extLst>
                </p:cNvPr>
                <p:cNvCxnSpPr>
                  <a:cxnSpLocks/>
                </p:cNvCxnSpPr>
                <p:nvPr/>
              </p:nvCxnSpPr>
              <p:spPr>
                <a:xfrm rot="10800000" flipV="1">
                  <a:off x="6996115" y="2916242"/>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753D3E-FC34-4F01-ADB1-B754E779CE8F}"/>
                    </a:ext>
                  </a:extLst>
                </p:cNvPr>
                <p:cNvCxnSpPr>
                  <a:cxnSpLocks/>
                </p:cNvCxnSpPr>
                <p:nvPr/>
              </p:nvCxnSpPr>
              <p:spPr>
                <a:xfrm rot="10800000" flipV="1">
                  <a:off x="6978652" y="2919415"/>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EF5CCA9-1D50-49CB-BF5D-A4B709E85784}"/>
                    </a:ext>
                  </a:extLst>
                </p:cNvPr>
                <p:cNvCxnSpPr>
                  <a:cxnSpLocks/>
                </p:cNvCxnSpPr>
                <p:nvPr/>
              </p:nvCxnSpPr>
              <p:spPr>
                <a:xfrm rot="10800000" flipV="1">
                  <a:off x="6956428" y="2898777"/>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83DC98-3F58-4AF1-AF3D-E447662DBB10}"/>
                    </a:ext>
                  </a:extLst>
                </p:cNvPr>
                <p:cNvCxnSpPr>
                  <a:cxnSpLocks/>
                </p:cNvCxnSpPr>
                <p:nvPr/>
              </p:nvCxnSpPr>
              <p:spPr>
                <a:xfrm rot="10800000" flipV="1">
                  <a:off x="6791328" y="2898779"/>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5D6B20D-9718-45E8-A776-35C9FE398BCC}"/>
                    </a:ext>
                  </a:extLst>
                </p:cNvPr>
                <p:cNvCxnSpPr>
                  <a:cxnSpLocks/>
                </p:cNvCxnSpPr>
                <p:nvPr/>
              </p:nvCxnSpPr>
              <p:spPr>
                <a:xfrm rot="10800000" flipV="1">
                  <a:off x="6764341" y="2908302"/>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2E187D0-8C84-4B8D-B2EE-473655702857}"/>
                    </a:ext>
                  </a:extLst>
                </p:cNvPr>
                <p:cNvCxnSpPr>
                  <a:cxnSpLocks/>
                </p:cNvCxnSpPr>
                <p:nvPr/>
              </p:nvCxnSpPr>
              <p:spPr>
                <a:xfrm rot="10800000" flipV="1">
                  <a:off x="6745291" y="2890839"/>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2A9A35C-9948-49EF-9EF5-28B3018793D8}"/>
                    </a:ext>
                  </a:extLst>
                </p:cNvPr>
                <p:cNvCxnSpPr>
                  <a:cxnSpLocks/>
                </p:cNvCxnSpPr>
                <p:nvPr/>
              </p:nvCxnSpPr>
              <p:spPr>
                <a:xfrm rot="10800000" flipV="1">
                  <a:off x="6589716" y="2924179"/>
                  <a:ext cx="0" cy="682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EC9FF1D-2C91-4629-BC4A-26F526EBCDA0}"/>
                    </a:ext>
                  </a:extLst>
                </p:cNvPr>
                <p:cNvCxnSpPr>
                  <a:cxnSpLocks/>
                </p:cNvCxnSpPr>
                <p:nvPr/>
              </p:nvCxnSpPr>
              <p:spPr>
                <a:xfrm rot="10800000" flipV="1">
                  <a:off x="6567490" y="2922590"/>
                  <a:ext cx="0" cy="300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FFAA8C2-21FA-4396-9CD5-7FAB323D335A}"/>
                    </a:ext>
                  </a:extLst>
                </p:cNvPr>
                <p:cNvCxnSpPr>
                  <a:cxnSpLocks/>
                </p:cNvCxnSpPr>
                <p:nvPr/>
              </p:nvCxnSpPr>
              <p:spPr>
                <a:xfrm rot="10800000" flipV="1">
                  <a:off x="6538915" y="2916240"/>
                  <a:ext cx="0" cy="5048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1362EF41-7433-43E9-B36E-36F928DEE359}"/>
                    </a:ext>
                  </a:extLst>
                </p:cNvPr>
                <p:cNvPicPr>
                  <a:picLocks noChangeAspect="1"/>
                </p:cNvPicPr>
                <p:nvPr/>
              </p:nvPicPr>
              <p:blipFill rotWithShape="1">
                <a:blip r:embed="rId5"/>
                <a:srcRect l="2780" t="2797" r="1988" b="1679"/>
                <a:stretch/>
              </p:blipFill>
              <p:spPr>
                <a:xfrm rot="10800000">
                  <a:off x="5872163" y="2934995"/>
                  <a:ext cx="628651" cy="686095"/>
                </a:xfrm>
                <a:prstGeom prst="rect">
                  <a:avLst/>
                </a:prstGeom>
              </p:spPr>
            </p:pic>
            <p:cxnSp>
              <p:nvCxnSpPr>
                <p:cNvPr id="63" name="Straight Connector 62">
                  <a:extLst>
                    <a:ext uri="{FF2B5EF4-FFF2-40B4-BE49-F238E27FC236}">
                      <a16:creationId xmlns:a16="http://schemas.microsoft.com/office/drawing/2014/main" id="{60FF20B4-E7D5-423E-AEFF-DF1F83BB6ABD}"/>
                    </a:ext>
                  </a:extLst>
                </p:cNvPr>
                <p:cNvCxnSpPr>
                  <a:cxnSpLocks/>
                </p:cNvCxnSpPr>
                <p:nvPr/>
              </p:nvCxnSpPr>
              <p:spPr>
                <a:xfrm rot="10800000" flipV="1">
                  <a:off x="6170614" y="2917829"/>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413D156-6FC3-47D3-A71E-4CE2C2C6DAF5}"/>
                    </a:ext>
                  </a:extLst>
                </p:cNvPr>
                <p:cNvCxnSpPr>
                  <a:cxnSpLocks/>
                </p:cNvCxnSpPr>
                <p:nvPr/>
              </p:nvCxnSpPr>
              <p:spPr>
                <a:xfrm rot="10800000" flipV="1">
                  <a:off x="6346828" y="2887665"/>
                  <a:ext cx="0" cy="3079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2D511A7-43BA-49F1-BC09-A386E2C08B0A}"/>
                    </a:ext>
                  </a:extLst>
                </p:cNvPr>
                <p:cNvCxnSpPr>
                  <a:cxnSpLocks/>
                </p:cNvCxnSpPr>
                <p:nvPr/>
              </p:nvCxnSpPr>
              <p:spPr>
                <a:xfrm rot="10800000" flipV="1">
                  <a:off x="6321427" y="2889251"/>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97B2E03-602A-4A31-8678-410D76C5D5A9}"/>
                    </a:ext>
                  </a:extLst>
                </p:cNvPr>
                <p:cNvCxnSpPr>
                  <a:cxnSpLocks/>
                </p:cNvCxnSpPr>
                <p:nvPr/>
              </p:nvCxnSpPr>
              <p:spPr>
                <a:xfrm rot="10800000" flipV="1">
                  <a:off x="6373817" y="2906718"/>
                  <a:ext cx="0" cy="889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77734E5-B408-4187-B4CB-758E7229AAD3}"/>
                    </a:ext>
                  </a:extLst>
                </p:cNvPr>
                <p:cNvCxnSpPr>
                  <a:cxnSpLocks/>
                </p:cNvCxnSpPr>
                <p:nvPr/>
              </p:nvCxnSpPr>
              <p:spPr>
                <a:xfrm rot="10800000" flipV="1">
                  <a:off x="6151567" y="2914654"/>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8AD902B-0D29-43FE-A83F-1163D9120BE5}"/>
                    </a:ext>
                  </a:extLst>
                </p:cNvPr>
                <p:cNvCxnSpPr>
                  <a:cxnSpLocks/>
                </p:cNvCxnSpPr>
                <p:nvPr/>
              </p:nvCxnSpPr>
              <p:spPr>
                <a:xfrm rot="10800000" flipV="1">
                  <a:off x="5954715" y="2927352"/>
                  <a:ext cx="0" cy="5191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F7E72F6-4C6C-4339-B2DA-C85743A1A42F}"/>
                    </a:ext>
                  </a:extLst>
                </p:cNvPr>
                <p:cNvCxnSpPr>
                  <a:cxnSpLocks/>
                </p:cNvCxnSpPr>
                <p:nvPr/>
              </p:nvCxnSpPr>
              <p:spPr>
                <a:xfrm rot="10800000" flipV="1">
                  <a:off x="6119816" y="2911478"/>
                  <a:ext cx="0" cy="5159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9EF61B-BEE5-4502-8C8F-96253E9CC6C6}"/>
                    </a:ext>
                  </a:extLst>
                </p:cNvPr>
                <p:cNvCxnSpPr>
                  <a:cxnSpLocks/>
                </p:cNvCxnSpPr>
                <p:nvPr/>
              </p:nvCxnSpPr>
              <p:spPr>
                <a:xfrm rot="10800000" flipV="1">
                  <a:off x="5997579" y="2921005"/>
                  <a:ext cx="0" cy="730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C4D16F7-A918-46AE-9D3E-0F1D3077A147}"/>
                  </a:ext>
                </a:extLst>
              </p:cNvPr>
              <p:cNvCxnSpPr>
                <a:cxnSpLocks/>
              </p:cNvCxnSpPr>
              <p:nvPr/>
            </p:nvCxnSpPr>
            <p:spPr>
              <a:xfrm rot="10800000" flipV="1">
                <a:off x="5976942" y="2905129"/>
                <a:ext cx="0" cy="306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92" name="Rectangle 91">
            <a:extLst>
              <a:ext uri="{FF2B5EF4-FFF2-40B4-BE49-F238E27FC236}">
                <a16:creationId xmlns:a16="http://schemas.microsoft.com/office/drawing/2014/main" id="{0EB701B7-F94E-40EA-B4E5-B80E77DF2ACD}"/>
              </a:ext>
            </a:extLst>
          </p:cNvPr>
          <p:cNvSpPr/>
          <p:nvPr/>
        </p:nvSpPr>
        <p:spPr>
          <a:xfrm>
            <a:off x="539015" y="816867"/>
            <a:ext cx="11267975" cy="969496"/>
          </a:xfrm>
          <a:prstGeom prst="rect">
            <a:avLst/>
          </a:prstGeom>
        </p:spPr>
        <p:txBody>
          <a:bodyPr wrap="square">
            <a:spAutoFit/>
          </a:bodyPr>
          <a:lstStyle/>
          <a:p>
            <a:pPr algn="r"/>
            <a:r>
              <a:rPr lang="en-GB" sz="1900" b="1" dirty="0">
                <a:solidFill>
                  <a:srgbClr val="002060"/>
                </a:solidFill>
                <a:latin typeface="Comic Sans MS" panose="030F0702030302020204" pitchFamily="66" charset="0"/>
              </a:rPr>
              <a:t>network of rad-</a:t>
            </a:r>
            <a:r>
              <a:rPr lang="it-IT" sz="1900" b="1" dirty="0">
                <a:solidFill>
                  <a:srgbClr val="002060"/>
                </a:solidFill>
                <a:latin typeface="Comic Sans MS" panose="030F0702030302020204" pitchFamily="66" charset="0"/>
              </a:rPr>
              <a:t>hard</a:t>
            </a:r>
            <a:r>
              <a:rPr lang="en-GB" sz="1900" b="1" dirty="0">
                <a:solidFill>
                  <a:srgbClr val="002060"/>
                </a:solidFill>
                <a:latin typeface="Comic Sans MS" panose="030F0702030302020204" pitchFamily="66" charset="0"/>
              </a:rPr>
              <a:t> sensors, equipped with optimized fast frontend electronics, DAQ with Data Real-Time Management capabilities and a dedicated software layer implementing AI and ML techniques</a:t>
            </a:r>
          </a:p>
        </p:txBody>
      </p:sp>
      <p:sp>
        <p:nvSpPr>
          <p:cNvPr id="93" name="Arrow: Right 92">
            <a:extLst>
              <a:ext uri="{FF2B5EF4-FFF2-40B4-BE49-F238E27FC236}">
                <a16:creationId xmlns:a16="http://schemas.microsoft.com/office/drawing/2014/main" id="{A7048BF3-1974-4994-94EA-179DB5DC9F1C}"/>
              </a:ext>
            </a:extLst>
          </p:cNvPr>
          <p:cNvSpPr/>
          <p:nvPr/>
        </p:nvSpPr>
        <p:spPr>
          <a:xfrm rot="20714287">
            <a:off x="233281" y="1138779"/>
            <a:ext cx="531261" cy="21257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2397BFA-6F44-4803-B4B5-E49334D9BEED}"/>
              </a:ext>
            </a:extLst>
          </p:cNvPr>
          <p:cNvSpPr/>
          <p:nvPr/>
        </p:nvSpPr>
        <p:spPr>
          <a:xfrm>
            <a:off x="154005" y="1556307"/>
            <a:ext cx="11694694" cy="2123658"/>
          </a:xfrm>
          <a:prstGeom prst="rect">
            <a:avLst/>
          </a:prstGeom>
        </p:spPr>
        <p:txBody>
          <a:bodyPr wrap="square">
            <a:spAutoFit/>
          </a:bodyPr>
          <a:lstStyle/>
          <a:p>
            <a:pPr marL="342900" indent="-342900">
              <a:spcAft>
                <a:spcPts val="600"/>
              </a:spcAft>
              <a:buFont typeface="Wingdings" panose="05000000000000000000" pitchFamily="2" charset="2"/>
              <a:buChar char="§"/>
            </a:pPr>
            <a:r>
              <a:rPr lang="en-US" sz="1600" dirty="0">
                <a:solidFill>
                  <a:schemeClr val="tx2">
                    <a:lumMod val="75000"/>
                  </a:schemeClr>
                </a:solidFill>
                <a:latin typeface="Comic Sans MS" panose="030F0702030302020204" pitchFamily="66" charset="0"/>
                <a:cs typeface="Times New Roman" panose="02020603050405020304" pitchFamily="18" charset="0"/>
              </a:rPr>
              <a:t>The system needs to be </a:t>
            </a:r>
            <a:r>
              <a:rPr lang="en-US" sz="1600" b="1" dirty="0">
                <a:solidFill>
                  <a:schemeClr val="tx2">
                    <a:lumMod val="75000"/>
                  </a:schemeClr>
                </a:solidFill>
                <a:latin typeface="Comic Sans MS" panose="030F0702030302020204" pitchFamily="66" charset="0"/>
                <a:cs typeface="Times New Roman" panose="02020603050405020304" pitchFamily="18" charset="0"/>
              </a:rPr>
              <a:t>compact, removable and easily interchangeable</a:t>
            </a:r>
            <a:r>
              <a:rPr lang="en-US" sz="1600" dirty="0">
                <a:solidFill>
                  <a:schemeClr val="tx2">
                    <a:lumMod val="75000"/>
                  </a:schemeClr>
                </a:solidFill>
                <a:latin typeface="Comic Sans MS" panose="030F0702030302020204" pitchFamily="66" charset="0"/>
                <a:cs typeface="Times New Roman" panose="02020603050405020304" pitchFamily="18" charset="0"/>
              </a:rPr>
              <a:t>.</a:t>
            </a:r>
          </a:p>
          <a:p>
            <a:pPr marL="342900" indent="-342900">
              <a:spcAft>
                <a:spcPts val="600"/>
              </a:spcAft>
              <a:buFont typeface="Wingdings" panose="05000000000000000000" pitchFamily="2" charset="2"/>
              <a:buChar char="§"/>
            </a:pPr>
            <a:r>
              <a:rPr lang="it-IT" sz="1600" dirty="0">
                <a:solidFill>
                  <a:schemeClr val="tx2">
                    <a:lumMod val="75000"/>
                  </a:schemeClr>
                </a:solidFill>
                <a:latin typeface="Comic Sans MS" panose="030F0702030302020204" pitchFamily="66" charset="0"/>
                <a:cs typeface="Times New Roman" panose="02020603050405020304" pitchFamily="18" charset="0"/>
              </a:rPr>
              <a:t>T</a:t>
            </a:r>
            <a:r>
              <a:rPr lang="en-US" sz="1600" dirty="0">
                <a:solidFill>
                  <a:schemeClr val="tx2">
                    <a:lumMod val="75000"/>
                  </a:schemeClr>
                </a:solidFill>
                <a:latin typeface="Comic Sans MS" panose="030F0702030302020204" pitchFamily="66" charset="0"/>
                <a:cs typeface="Times New Roman" panose="02020603050405020304" pitchFamily="18" charset="0"/>
              </a:rPr>
              <a:t>he system must sustain a beam intensity up to 10</a:t>
            </a:r>
            <a:r>
              <a:rPr lang="en-US" sz="1600" baseline="30000" dirty="0">
                <a:solidFill>
                  <a:schemeClr val="tx2">
                    <a:lumMod val="75000"/>
                  </a:schemeClr>
                </a:solidFill>
                <a:latin typeface="Comic Sans MS" panose="030F0702030302020204" pitchFamily="66" charset="0"/>
                <a:cs typeface="Times New Roman" panose="02020603050405020304" pitchFamily="18" charset="0"/>
              </a:rPr>
              <a:t>7</a:t>
            </a:r>
            <a:r>
              <a:rPr lang="en-US" sz="1600" dirty="0">
                <a:solidFill>
                  <a:schemeClr val="tx2">
                    <a:lumMod val="75000"/>
                  </a:schemeClr>
                </a:solidFill>
                <a:latin typeface="Comic Sans MS" panose="030F0702030302020204" pitchFamily="66" charset="0"/>
                <a:cs typeface="Times New Roman" panose="02020603050405020304" pitchFamily="18" charset="0"/>
              </a:rPr>
              <a:t> </a:t>
            </a:r>
            <a:r>
              <a:rPr lang="en-US" sz="1600" dirty="0" err="1">
                <a:solidFill>
                  <a:schemeClr val="tx2">
                    <a:lumMod val="75000"/>
                  </a:schemeClr>
                </a:solidFill>
                <a:latin typeface="Comic Sans MS" panose="030F0702030302020204" pitchFamily="66" charset="0"/>
                <a:cs typeface="Times New Roman" panose="02020603050405020304" pitchFamily="18" charset="0"/>
              </a:rPr>
              <a:t>pps</a:t>
            </a:r>
            <a:r>
              <a:rPr lang="en-US" sz="1600" dirty="0">
                <a:solidFill>
                  <a:schemeClr val="tx2">
                    <a:lumMod val="75000"/>
                  </a:schemeClr>
                </a:solidFill>
                <a:latin typeface="Comic Sans MS" panose="030F0702030302020204" pitchFamily="66" charset="0"/>
                <a:cs typeface="Times New Roman" panose="02020603050405020304" pitchFamily="18" charset="0"/>
              </a:rPr>
              <a:t> for several experiments a year, </a:t>
            </a:r>
            <a:endParaRPr lang="en-GB" sz="1600" dirty="0">
              <a:solidFill>
                <a:schemeClr val="tx2">
                  <a:lumMod val="75000"/>
                </a:schemeClr>
              </a:solidFill>
              <a:latin typeface="Comic Sans MS" panose="030F0702030302020204" pitchFamily="66" charset="0"/>
              <a:cs typeface="Times New Roman" panose="02020603050405020304" pitchFamily="18" charset="0"/>
            </a:endParaRPr>
          </a:p>
          <a:p>
            <a:pPr marL="342900" indent="-342900">
              <a:spcAft>
                <a:spcPts val="600"/>
              </a:spcAft>
              <a:buFont typeface="Wingdings" panose="05000000000000000000" pitchFamily="2" charset="2"/>
              <a:buChar char="§"/>
            </a:pPr>
            <a:r>
              <a:rPr lang="en-GB" sz="1600" dirty="0">
                <a:solidFill>
                  <a:schemeClr val="tx2">
                    <a:lumMod val="75000"/>
                  </a:schemeClr>
                </a:solidFill>
                <a:latin typeface="Comic Sans MS" panose="030F0702030302020204" pitchFamily="66" charset="0"/>
                <a:cs typeface="Times New Roman" panose="02020603050405020304" pitchFamily="18" charset="0"/>
              </a:rPr>
              <a:t>Housed in a </a:t>
            </a:r>
            <a:r>
              <a:rPr lang="en-GB" sz="1600" b="1" dirty="0">
                <a:solidFill>
                  <a:schemeClr val="tx2">
                    <a:lumMod val="75000"/>
                  </a:schemeClr>
                </a:solidFill>
                <a:latin typeface="Comic Sans MS" panose="030F0702030302020204" pitchFamily="66" charset="0"/>
                <a:cs typeface="Times New Roman" panose="02020603050405020304" pitchFamily="18" charset="0"/>
              </a:rPr>
              <a:t>DN160 spherical cross</a:t>
            </a:r>
            <a:r>
              <a:rPr lang="en-GB" sz="1600" dirty="0">
                <a:solidFill>
                  <a:schemeClr val="tx2">
                    <a:lumMod val="75000"/>
                  </a:schemeClr>
                </a:solidFill>
                <a:latin typeface="Comic Sans MS" panose="030F0702030302020204" pitchFamily="66" charset="0"/>
                <a:cs typeface="Times New Roman" panose="02020603050405020304" pitchFamily="18" charset="0"/>
              </a:rPr>
              <a:t>, the full detection system is based on a matrix of 100 mm thick </a:t>
            </a:r>
            <a:r>
              <a:rPr lang="en-US" sz="1600" dirty="0">
                <a:solidFill>
                  <a:schemeClr val="tx2">
                    <a:lumMod val="75000"/>
                  </a:schemeClr>
                </a:solidFill>
                <a:latin typeface="Comic Sans MS" panose="030F0702030302020204" pitchFamily="66" charset="0"/>
                <a:cs typeface="Times New Roman" panose="02020603050405020304" pitchFamily="18" charset="0"/>
              </a:rPr>
              <a:t>4H-</a:t>
            </a:r>
            <a:r>
              <a:rPr lang="en-GB" sz="1600" dirty="0" err="1">
                <a:solidFill>
                  <a:schemeClr val="tx2">
                    <a:lumMod val="75000"/>
                  </a:schemeClr>
                </a:solidFill>
                <a:latin typeface="Comic Sans MS" panose="030F0702030302020204" pitchFamily="66" charset="0"/>
                <a:cs typeface="Times New Roman" panose="02020603050405020304" pitchFamily="18" charset="0"/>
              </a:rPr>
              <a:t>SiC</a:t>
            </a:r>
            <a:r>
              <a:rPr lang="en-GB" sz="1600" dirty="0">
                <a:solidFill>
                  <a:schemeClr val="tx2">
                    <a:lumMod val="75000"/>
                  </a:schemeClr>
                </a:solidFill>
                <a:latin typeface="Comic Sans MS" panose="030F0702030302020204" pitchFamily="66" charset="0"/>
                <a:cs typeface="Times New Roman" panose="02020603050405020304" pitchFamily="18" charset="0"/>
              </a:rPr>
              <a:t> detectors with </a:t>
            </a:r>
            <a:r>
              <a:rPr lang="en-GB" sz="1600" b="1" dirty="0">
                <a:solidFill>
                  <a:schemeClr val="tx2">
                    <a:lumMod val="75000"/>
                  </a:schemeClr>
                </a:solidFill>
                <a:latin typeface="Comic Sans MS" panose="030F0702030302020204" pitchFamily="66" charset="0"/>
                <a:cs typeface="Times New Roman" panose="02020603050405020304" pitchFamily="18" charset="0"/>
              </a:rPr>
              <a:t>30 mm x 60 mm active area segmented </a:t>
            </a:r>
            <a:r>
              <a:rPr lang="en-GB" sz="1600" dirty="0">
                <a:solidFill>
                  <a:schemeClr val="tx2">
                    <a:lumMod val="75000"/>
                  </a:schemeClr>
                </a:solidFill>
                <a:latin typeface="Comic Sans MS" panose="030F0702030302020204" pitchFamily="66" charset="0"/>
                <a:cs typeface="Times New Roman" panose="02020603050405020304" pitchFamily="18" charset="0"/>
              </a:rPr>
              <a:t>in small detection units (</a:t>
            </a:r>
            <a:r>
              <a:rPr lang="en-GB" sz="1600" b="1" dirty="0">
                <a:solidFill>
                  <a:schemeClr val="tx2">
                    <a:lumMod val="75000"/>
                  </a:schemeClr>
                </a:solidFill>
                <a:latin typeface="Comic Sans MS" panose="030F0702030302020204" pitchFamily="66" charset="0"/>
                <a:cs typeface="Times New Roman" panose="02020603050405020304" pitchFamily="18" charset="0"/>
              </a:rPr>
              <a:t>25mm</a:t>
            </a:r>
            <a:r>
              <a:rPr lang="en-GB" sz="1600" b="1" baseline="30000" dirty="0">
                <a:solidFill>
                  <a:schemeClr val="tx2">
                    <a:lumMod val="75000"/>
                  </a:schemeClr>
                </a:solidFill>
                <a:latin typeface="Comic Sans MS" panose="030F0702030302020204" pitchFamily="66" charset="0"/>
                <a:cs typeface="Times New Roman" panose="02020603050405020304" pitchFamily="18" charset="0"/>
              </a:rPr>
              <a:t>2</a:t>
            </a:r>
            <a:r>
              <a:rPr lang="en-GB" sz="1600" dirty="0">
                <a:solidFill>
                  <a:schemeClr val="tx2">
                    <a:lumMod val="75000"/>
                  </a:schemeClr>
                </a:solidFill>
                <a:latin typeface="Comic Sans MS" panose="030F0702030302020204" pitchFamily="66" charset="0"/>
                <a:cs typeface="Times New Roman" panose="02020603050405020304" pitchFamily="18" charset="0"/>
              </a:rPr>
              <a:t>), large enough to cover the entire beam size with a </a:t>
            </a:r>
            <a:r>
              <a:rPr lang="en-GB" sz="1600" b="1" dirty="0">
                <a:solidFill>
                  <a:schemeClr val="tx2">
                    <a:lumMod val="75000"/>
                  </a:schemeClr>
                </a:solidFill>
                <a:latin typeface="Comic Sans MS" panose="030F0702030302020204" pitchFamily="66" charset="0"/>
                <a:cs typeface="Times New Roman" panose="02020603050405020304" pitchFamily="18" charset="0"/>
              </a:rPr>
              <a:t>maximum dead area of 15%. </a:t>
            </a:r>
          </a:p>
          <a:p>
            <a:pPr marL="342900" indent="-342900">
              <a:spcAft>
                <a:spcPts val="600"/>
              </a:spcAft>
              <a:buFont typeface="Wingdings" panose="05000000000000000000" pitchFamily="2" charset="2"/>
              <a:buChar char="§"/>
            </a:pPr>
            <a:r>
              <a:rPr lang="it-IT" sz="1600" dirty="0">
                <a:solidFill>
                  <a:schemeClr val="tx2">
                    <a:lumMod val="75000"/>
                  </a:schemeClr>
                </a:solidFill>
                <a:latin typeface="Comic Sans MS" panose="030F0702030302020204" pitchFamily="66" charset="0"/>
                <a:cs typeface="Times New Roman" panose="02020603050405020304" pitchFamily="18" charset="0"/>
              </a:rPr>
              <a:t>RIB </a:t>
            </a:r>
            <a:r>
              <a:rPr lang="it-IT" sz="1600" dirty="0" err="1">
                <a:solidFill>
                  <a:schemeClr val="tx2">
                    <a:lumMod val="75000"/>
                  </a:schemeClr>
                </a:solidFill>
                <a:latin typeface="Comic Sans MS" panose="030F0702030302020204" pitchFamily="66" charset="0"/>
                <a:cs typeface="Times New Roman" panose="02020603050405020304" pitchFamily="18" charset="0"/>
              </a:rPr>
              <a:t>composition</a:t>
            </a:r>
            <a:r>
              <a:rPr lang="it-IT" sz="1600" dirty="0">
                <a:solidFill>
                  <a:schemeClr val="tx2">
                    <a:lumMod val="75000"/>
                  </a:schemeClr>
                </a:solidFill>
                <a:latin typeface="Comic Sans MS" panose="030F0702030302020204" pitchFamily="66" charset="0"/>
                <a:cs typeface="Times New Roman" panose="02020603050405020304" pitchFamily="18" charset="0"/>
              </a:rPr>
              <a:t> </a:t>
            </a:r>
            <a:r>
              <a:rPr lang="it-IT" sz="1600" dirty="0" err="1">
                <a:solidFill>
                  <a:schemeClr val="tx2">
                    <a:lumMod val="75000"/>
                  </a:schemeClr>
                </a:solidFill>
                <a:latin typeface="Comic Sans MS" panose="030F0702030302020204" pitchFamily="66" charset="0"/>
                <a:cs typeface="Times New Roman" panose="02020603050405020304" pitchFamily="18" charset="0"/>
              </a:rPr>
              <a:t>determined</a:t>
            </a:r>
            <a:r>
              <a:rPr lang="it-IT" sz="1600" dirty="0">
                <a:solidFill>
                  <a:schemeClr val="tx2">
                    <a:lumMod val="75000"/>
                  </a:schemeClr>
                </a:solidFill>
                <a:latin typeface="Comic Sans MS" panose="030F0702030302020204" pitchFamily="66" charset="0"/>
                <a:cs typeface="Times New Roman" panose="02020603050405020304" pitchFamily="18" charset="0"/>
              </a:rPr>
              <a:t> by </a:t>
            </a:r>
            <a:r>
              <a:rPr lang="it-IT" sz="1600" b="1" dirty="0">
                <a:solidFill>
                  <a:schemeClr val="tx2">
                    <a:lumMod val="75000"/>
                  </a:schemeClr>
                </a:solidFill>
                <a:latin typeface="Comic Sans MS" panose="030F0702030302020204" pitchFamily="66" charset="0"/>
                <a:cs typeface="Times New Roman" panose="02020603050405020304" pitchFamily="18" charset="0"/>
              </a:rPr>
              <a:t>joint </a:t>
            </a:r>
            <a:r>
              <a:rPr lang="it-IT" sz="1600" b="1" dirty="0" err="1">
                <a:solidFill>
                  <a:schemeClr val="tx2">
                    <a:lumMod val="75000"/>
                  </a:schemeClr>
                </a:solidFill>
                <a:latin typeface="Comic Sans MS" panose="030F0702030302020204" pitchFamily="66" charset="0"/>
                <a:cs typeface="Times New Roman" panose="02020603050405020304" pitchFamily="18" charset="0"/>
              </a:rPr>
              <a:t>measurement</a:t>
            </a:r>
            <a:r>
              <a:rPr lang="it-IT" sz="1600" b="1" dirty="0">
                <a:solidFill>
                  <a:schemeClr val="tx2">
                    <a:lumMod val="75000"/>
                  </a:schemeClr>
                </a:solidFill>
                <a:latin typeface="Comic Sans MS" panose="030F0702030302020204" pitchFamily="66" charset="0"/>
                <a:cs typeface="Times New Roman" panose="02020603050405020304" pitchFamily="18" charset="0"/>
              </a:rPr>
              <a:t> of </a:t>
            </a:r>
            <a:r>
              <a:rPr lang="it-IT" sz="1600" b="1" dirty="0" err="1">
                <a:solidFill>
                  <a:schemeClr val="tx2">
                    <a:lumMod val="75000"/>
                  </a:schemeClr>
                </a:solidFill>
                <a:latin typeface="Comic Sans MS" panose="030F0702030302020204" pitchFamily="66" charset="0"/>
                <a:cs typeface="Times New Roman" panose="02020603050405020304" pitchFamily="18" charset="0"/>
              </a:rPr>
              <a:t>energy</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it-IT" sz="1600" b="1" dirty="0" err="1">
                <a:solidFill>
                  <a:schemeClr val="tx2">
                    <a:lumMod val="75000"/>
                  </a:schemeClr>
                </a:solidFill>
                <a:latin typeface="Comic Sans MS" panose="030F0702030302020204" pitchFamily="66" charset="0"/>
                <a:cs typeface="Times New Roman" panose="02020603050405020304" pitchFamily="18" charset="0"/>
              </a:rPr>
              <a:t>loss</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it-IT" sz="1600" b="1" dirty="0">
                <a:solidFill>
                  <a:schemeClr val="tx2">
                    <a:lumMod val="75000"/>
                  </a:schemeClr>
                </a:solidFill>
                <a:latin typeface="Comic Sans MS" panose="030F0702030302020204" pitchFamily="66" charset="0"/>
                <a:cs typeface="Syastro" panose="00000400000000000000" pitchFamily="2" charset="0"/>
              </a:rPr>
              <a:t>D</a:t>
            </a:r>
            <a:r>
              <a:rPr lang="it-IT" sz="1600" b="1" dirty="0">
                <a:solidFill>
                  <a:schemeClr val="tx2">
                    <a:lumMod val="75000"/>
                  </a:schemeClr>
                </a:solidFill>
                <a:latin typeface="Comic Sans MS" panose="030F0702030302020204" pitchFamily="66" charset="0"/>
                <a:cs typeface="Times New Roman" panose="02020603050405020304" pitchFamily="18" charset="0"/>
              </a:rPr>
              <a:t>E and time of </a:t>
            </a:r>
            <a:r>
              <a:rPr lang="it-IT" sz="1600" b="1" dirty="0" err="1">
                <a:solidFill>
                  <a:schemeClr val="tx2">
                    <a:lumMod val="75000"/>
                  </a:schemeClr>
                </a:solidFill>
                <a:latin typeface="Comic Sans MS" panose="030F0702030302020204" pitchFamily="66" charset="0"/>
                <a:cs typeface="Times New Roman" panose="02020603050405020304" pitchFamily="18" charset="0"/>
              </a:rPr>
              <a:t>flight</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it-IT" sz="1600" b="1" dirty="0" err="1">
                <a:solidFill>
                  <a:schemeClr val="tx2">
                    <a:lumMod val="75000"/>
                  </a:schemeClr>
                </a:solidFill>
                <a:latin typeface="Comic Sans MS" panose="030F0702030302020204" pitchFamily="66" charset="0"/>
                <a:cs typeface="Times New Roman" panose="02020603050405020304" pitchFamily="18" charset="0"/>
              </a:rPr>
              <a:t>ToF</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a:p>
            <a:pPr marL="342900" indent="-342900">
              <a:spcAft>
                <a:spcPts val="600"/>
              </a:spcAft>
              <a:buFont typeface="Wingdings" panose="05000000000000000000" pitchFamily="2" charset="2"/>
              <a:buChar char="§"/>
            </a:pPr>
            <a:r>
              <a:rPr lang="en-US" sz="1600" dirty="0">
                <a:solidFill>
                  <a:schemeClr val="tx2">
                    <a:lumMod val="75000"/>
                  </a:schemeClr>
                </a:solidFill>
                <a:latin typeface="Comic Sans MS" panose="030F0702030302020204" pitchFamily="66" charset="0"/>
                <a:cs typeface="Times New Roman" panose="02020603050405020304" pitchFamily="18" charset="0"/>
              </a:rPr>
              <a:t>Required </a:t>
            </a:r>
            <a:r>
              <a:rPr lang="en-US" sz="1600" b="1" dirty="0">
                <a:solidFill>
                  <a:schemeClr val="tx2">
                    <a:lumMod val="75000"/>
                  </a:schemeClr>
                </a:solidFill>
                <a:latin typeface="Comic Sans MS" panose="030F0702030302020204" pitchFamily="66" charset="0"/>
                <a:cs typeface="Times New Roman" panose="02020603050405020304" pitchFamily="18" charset="0"/>
              </a:rPr>
              <a:t>energy resolution below 100 - 200 keV</a:t>
            </a:r>
            <a:r>
              <a:rPr lang="en-US" sz="1600" dirty="0">
                <a:solidFill>
                  <a:schemeClr val="tx2">
                    <a:lumMod val="75000"/>
                  </a:schemeClr>
                </a:solidFill>
                <a:latin typeface="Comic Sans MS" panose="030F0702030302020204" pitchFamily="66" charset="0"/>
                <a:cs typeface="Times New Roman" panose="02020603050405020304" pitchFamily="18" charset="0"/>
              </a:rPr>
              <a:t>, required </a:t>
            </a:r>
            <a:r>
              <a:rPr lang="en-US" sz="1600" b="1" dirty="0">
                <a:solidFill>
                  <a:schemeClr val="tx2">
                    <a:lumMod val="75000"/>
                  </a:schemeClr>
                </a:solidFill>
                <a:latin typeface="Comic Sans MS" panose="030F0702030302020204" pitchFamily="66" charset="0"/>
                <a:cs typeface="Times New Roman" panose="02020603050405020304" pitchFamily="18" charset="0"/>
              </a:rPr>
              <a:t>time resolution below 100 </a:t>
            </a:r>
            <a:r>
              <a:rPr lang="en-US" sz="1600" b="1" dirty="0" err="1">
                <a:solidFill>
                  <a:schemeClr val="tx2">
                    <a:lumMod val="75000"/>
                  </a:schemeClr>
                </a:solidFill>
                <a:latin typeface="Comic Sans MS" panose="030F0702030302020204" pitchFamily="66" charset="0"/>
                <a:cs typeface="Times New Roman" panose="02020603050405020304" pitchFamily="18" charset="0"/>
              </a:rPr>
              <a:t>ps</a:t>
            </a:r>
            <a:r>
              <a:rPr lang="en-US" sz="1600" b="1" dirty="0">
                <a:solidFill>
                  <a:schemeClr val="tx2">
                    <a:lumMod val="75000"/>
                  </a:schemeClr>
                </a:solidFill>
                <a:latin typeface="Comic Sans MS" panose="030F0702030302020204" pitchFamily="66" charset="0"/>
                <a:cs typeface="Times New Roman" panose="02020603050405020304" pitchFamily="18" charset="0"/>
              </a:rPr>
              <a:t> rms</a:t>
            </a:r>
            <a:r>
              <a:rPr lang="en-US" sz="1600" dirty="0">
                <a:solidFill>
                  <a:schemeClr val="tx2">
                    <a:lumMod val="75000"/>
                  </a:schemeClr>
                </a:solidFill>
                <a:latin typeface="Comic Sans MS" panose="030F0702030302020204" pitchFamily="66" charset="0"/>
                <a:cs typeface="Times New Roman" panose="02020603050405020304" pitchFamily="18" charset="0"/>
              </a:rPr>
              <a:t>.       </a:t>
            </a:r>
          </a:p>
        </p:txBody>
      </p:sp>
    </p:spTree>
    <p:extLst>
      <p:ext uri="{BB962C8B-B14F-4D97-AF65-F5344CB8AC3E}">
        <p14:creationId xmlns:p14="http://schemas.microsoft.com/office/powerpoint/2010/main" val="606352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4a4c13b234_0_36"/>
          <p:cNvSpPr txBox="1"/>
          <p:nvPr/>
        </p:nvSpPr>
        <p:spPr>
          <a:xfrm>
            <a:off x="3773216" y="321032"/>
            <a:ext cx="5698800" cy="649098"/>
          </a:xfrm>
          <a:prstGeom prst="rect">
            <a:avLst/>
          </a:prstGeom>
          <a:noFill/>
          <a:ln>
            <a:noFill/>
          </a:ln>
        </p:spPr>
        <p:txBody>
          <a:bodyPr spcFirstLastPara="1" wrap="square" lIns="62194" tIns="31088" rIns="62194" bIns="31088" anchor="t" anchorCtr="0">
            <a:spAutoFit/>
          </a:bodyPr>
          <a:lstStyle/>
          <a:p>
            <a:r>
              <a:rPr lang="en-US" sz="1701" b="1" dirty="0">
                <a:solidFill>
                  <a:srgbClr val="002060"/>
                </a:solidFill>
                <a:latin typeface="Arial"/>
                <a:ea typeface="Arial"/>
                <a:cs typeface="Arial"/>
                <a:sym typeface="Arial"/>
              </a:rPr>
              <a:t>SPOKE 5 (INFN), WP4: </a:t>
            </a:r>
            <a:r>
              <a:rPr lang="en-US" sz="1905" b="1" dirty="0">
                <a:solidFill>
                  <a:srgbClr val="002060"/>
                </a:solidFill>
                <a:latin typeface="Arial"/>
                <a:ea typeface="Arial"/>
                <a:cs typeface="Arial"/>
                <a:sym typeface="Arial"/>
              </a:rPr>
              <a:t>Micro detectors for particle therapy, dosimetry e micro-dosimetry</a:t>
            </a:r>
            <a:endParaRPr sz="1905" b="1" dirty="0">
              <a:solidFill>
                <a:srgbClr val="002060"/>
              </a:solidFill>
              <a:latin typeface="Arial"/>
              <a:ea typeface="Arial"/>
              <a:cs typeface="Arial"/>
              <a:sym typeface="Arial"/>
            </a:endParaRPr>
          </a:p>
        </p:txBody>
      </p:sp>
      <p:sp>
        <p:nvSpPr>
          <p:cNvPr id="172" name="Google Shape;172;g24a4c13b234_0_36"/>
          <p:cNvSpPr txBox="1"/>
          <p:nvPr/>
        </p:nvSpPr>
        <p:spPr>
          <a:xfrm>
            <a:off x="1567544" y="1935277"/>
            <a:ext cx="8039546" cy="530884"/>
          </a:xfrm>
          <a:prstGeom prst="rect">
            <a:avLst/>
          </a:prstGeom>
          <a:noFill/>
          <a:ln>
            <a:noFill/>
          </a:ln>
        </p:spPr>
        <p:txBody>
          <a:bodyPr spcFirstLastPara="1" wrap="square" lIns="68569" tIns="34275" rIns="68569" bIns="34275" anchor="t" anchorCtr="0">
            <a:spAutoFit/>
          </a:bodyPr>
          <a:lstStyle/>
          <a:p>
            <a:r>
              <a:rPr lang="en-US" sz="1500" b="1" dirty="0">
                <a:solidFill>
                  <a:srgbClr val="010F5E"/>
                </a:solidFill>
                <a:latin typeface="Arial"/>
                <a:ea typeface="Arial"/>
                <a:cs typeface="Arial"/>
                <a:sym typeface="Arial"/>
              </a:rPr>
              <a:t>TASK: Design study of a Silicon Carbide (</a:t>
            </a:r>
            <a:r>
              <a:rPr lang="en-US" sz="1500" b="1" dirty="0" err="1">
                <a:solidFill>
                  <a:srgbClr val="010F5E"/>
                </a:solidFill>
                <a:latin typeface="Arial"/>
                <a:ea typeface="Arial"/>
                <a:cs typeface="Arial"/>
                <a:sym typeface="Arial"/>
              </a:rPr>
              <a:t>SiC</a:t>
            </a:r>
            <a:r>
              <a:rPr lang="en-US" sz="1500" b="1" dirty="0">
                <a:solidFill>
                  <a:srgbClr val="010F5E"/>
                </a:solidFill>
                <a:latin typeface="Arial"/>
                <a:ea typeface="Arial"/>
                <a:cs typeface="Arial"/>
                <a:sym typeface="Arial"/>
              </a:rPr>
              <a:t>) particle detector for dose measurements in radiation dosimetry and real-time beam monitoring</a:t>
            </a:r>
            <a:endParaRPr sz="1500" b="1" dirty="0">
              <a:solidFill>
                <a:srgbClr val="010F5E"/>
              </a:solidFill>
              <a:latin typeface="Arial"/>
              <a:ea typeface="Arial"/>
              <a:cs typeface="Arial"/>
              <a:sym typeface="Arial"/>
            </a:endParaRPr>
          </a:p>
        </p:txBody>
      </p:sp>
      <p:sp>
        <p:nvSpPr>
          <p:cNvPr id="173" name="Google Shape;173;g24a4c13b234_0_36"/>
          <p:cNvSpPr txBox="1"/>
          <p:nvPr/>
        </p:nvSpPr>
        <p:spPr>
          <a:xfrm>
            <a:off x="2512824" y="3523139"/>
            <a:ext cx="4281975" cy="320507"/>
          </a:xfrm>
          <a:prstGeom prst="rect">
            <a:avLst/>
          </a:prstGeom>
          <a:solidFill>
            <a:srgbClr val="E1EAF5"/>
          </a:solidFill>
          <a:ln>
            <a:noFill/>
          </a:ln>
        </p:spPr>
        <p:txBody>
          <a:bodyPr spcFirstLastPara="1" wrap="square" lIns="68569" tIns="34275" rIns="68569" bIns="34275" anchor="t" anchorCtr="0">
            <a:spAutoFit/>
          </a:bodyPr>
          <a:lstStyle/>
          <a:p>
            <a:pPr algn="ctr"/>
            <a:endParaRPr sz="1633">
              <a:solidFill>
                <a:srgbClr val="000000"/>
              </a:solidFill>
              <a:latin typeface="Arial"/>
              <a:ea typeface="Arial"/>
              <a:cs typeface="Arial"/>
              <a:sym typeface="Arial"/>
            </a:endParaRPr>
          </a:p>
        </p:txBody>
      </p:sp>
      <p:pic>
        <p:nvPicPr>
          <p:cNvPr id="174" name="Google Shape;174;g24a4c13b234_0_36" descr="SiCILIA Silicon Carbide Detectors for Intense Luminosity Investigations and  Applications CALL presentata nell'ambito della CSN5. - ppt download"/>
          <p:cNvPicPr preferRelativeResize="0"/>
          <p:nvPr/>
        </p:nvPicPr>
        <p:blipFill rotWithShape="1">
          <a:blip r:embed="rId3">
            <a:alphaModFix/>
          </a:blip>
          <a:srcRect/>
          <a:stretch/>
        </p:blipFill>
        <p:spPr>
          <a:xfrm>
            <a:off x="8921359" y="1480457"/>
            <a:ext cx="1822841" cy="1297504"/>
          </a:xfrm>
          <a:prstGeom prst="rect">
            <a:avLst/>
          </a:prstGeom>
          <a:noFill/>
          <a:ln>
            <a:noFill/>
          </a:ln>
        </p:spPr>
      </p:pic>
      <p:sp>
        <p:nvSpPr>
          <p:cNvPr id="175" name="Google Shape;175;g24a4c13b234_0_36"/>
          <p:cNvSpPr txBox="1"/>
          <p:nvPr/>
        </p:nvSpPr>
        <p:spPr>
          <a:xfrm>
            <a:off x="2043934" y="2813202"/>
            <a:ext cx="3202650" cy="2146711"/>
          </a:xfrm>
          <a:prstGeom prst="rect">
            <a:avLst/>
          </a:prstGeom>
          <a:noFill/>
          <a:ln>
            <a:noFill/>
          </a:ln>
        </p:spPr>
        <p:txBody>
          <a:bodyPr spcFirstLastPara="1" wrap="square" lIns="68569" tIns="34275" rIns="68569" bIns="34275" anchor="t" anchorCtr="0">
            <a:spAutoFit/>
          </a:bodyPr>
          <a:lstStyle/>
          <a:p>
            <a:pPr algn="ctr"/>
            <a:r>
              <a:rPr lang="en-US" sz="1500" dirty="0" err="1">
                <a:solidFill>
                  <a:schemeClr val="dk1"/>
                </a:solidFill>
                <a:latin typeface="Calibri"/>
                <a:ea typeface="Calibri"/>
                <a:cs typeface="Calibri"/>
                <a:sym typeface="Calibri"/>
              </a:rPr>
              <a:t>Scopo</a:t>
            </a:r>
            <a:r>
              <a:rPr lang="en-US" sz="1500" dirty="0">
                <a:solidFill>
                  <a:schemeClr val="dk1"/>
                </a:solidFill>
                <a:latin typeface="Calibri"/>
                <a:ea typeface="Calibri"/>
                <a:cs typeface="Calibri"/>
                <a:sym typeface="Calibri"/>
              </a:rPr>
              <a:t> </a:t>
            </a:r>
            <a:endParaRPr lang="it-IT" sz="1500" dirty="0">
              <a:solidFill>
                <a:schemeClr val="dk1"/>
              </a:solidFill>
              <a:latin typeface="Calibri"/>
              <a:ea typeface="Calibri"/>
              <a:cs typeface="Calibri"/>
              <a:sym typeface="Calibri"/>
            </a:endParaRPr>
          </a:p>
          <a:p>
            <a:pPr algn="ctr"/>
            <a:endParaRPr lang="en-US" sz="1500" dirty="0">
              <a:solidFill>
                <a:schemeClr val="dk1"/>
              </a:solidFill>
              <a:latin typeface="Calibri"/>
              <a:ea typeface="Calibri"/>
              <a:cs typeface="Calibri"/>
            </a:endParaRPr>
          </a:p>
          <a:p>
            <a:pPr algn="just"/>
            <a:r>
              <a:rPr lang="en-US" sz="1500" dirty="0" err="1">
                <a:solidFill>
                  <a:schemeClr val="dk1"/>
                </a:solidFill>
                <a:latin typeface="Calibri"/>
                <a:ea typeface="Calibri"/>
                <a:cs typeface="Calibri"/>
                <a:sym typeface="Calibri"/>
              </a:rPr>
              <a:t>ottimizzare</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produzione</a:t>
            </a:r>
            <a:r>
              <a:rPr lang="en-US" sz="1500" dirty="0">
                <a:solidFill>
                  <a:schemeClr val="dk1"/>
                </a:solidFill>
                <a:latin typeface="Calibri"/>
                <a:ea typeface="Calibri"/>
                <a:cs typeface="Calibri"/>
                <a:sym typeface="Calibri"/>
              </a:rPr>
              <a:t> di un fascio test di </a:t>
            </a:r>
            <a:r>
              <a:rPr lang="en-US" sz="1500" baseline="30000" dirty="0">
                <a:solidFill>
                  <a:schemeClr val="dk1"/>
                </a:solidFill>
                <a:latin typeface="Calibri"/>
                <a:ea typeface="Calibri"/>
                <a:cs typeface="Calibri"/>
                <a:sym typeface="Calibri"/>
              </a:rPr>
              <a:t>11</a:t>
            </a:r>
            <a:r>
              <a:rPr lang="en-US" sz="1500" dirty="0">
                <a:solidFill>
                  <a:schemeClr val="dk1"/>
                </a:solidFill>
                <a:latin typeface="Calibri"/>
                <a:ea typeface="Calibri"/>
                <a:cs typeface="Calibri"/>
                <a:sym typeface="Calibri"/>
              </a:rPr>
              <a:t>C per </a:t>
            </a:r>
            <a:r>
              <a:rPr lang="en-US" sz="1500" dirty="0" err="1">
                <a:solidFill>
                  <a:schemeClr val="dk1"/>
                </a:solidFill>
                <a:latin typeface="Calibri"/>
                <a:ea typeface="Calibri"/>
                <a:cs typeface="Calibri"/>
                <a:sym typeface="Calibri"/>
              </a:rPr>
              <a:t>eseguire</a:t>
            </a:r>
            <a:r>
              <a:rPr lang="en-US" sz="1500" dirty="0">
                <a:solidFill>
                  <a:schemeClr val="dk1"/>
                </a:solidFill>
                <a:latin typeface="Calibri"/>
                <a:ea typeface="Calibri"/>
                <a:cs typeface="Calibri"/>
                <a:sym typeface="Calibri"/>
              </a:rPr>
              <a:t> in </a:t>
            </a:r>
            <a:r>
              <a:rPr lang="en-US" sz="1500" dirty="0" err="1">
                <a:solidFill>
                  <a:schemeClr val="dk1"/>
                </a:solidFill>
                <a:latin typeface="Calibri"/>
                <a:ea typeface="Calibri"/>
                <a:cs typeface="Calibri"/>
                <a:sym typeface="Calibri"/>
              </a:rPr>
              <a:t>contemporanea</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adroterapia</a:t>
            </a:r>
            <a:r>
              <a:rPr lang="en-US" sz="1500" dirty="0">
                <a:solidFill>
                  <a:schemeClr val="dk1"/>
                </a:solidFill>
                <a:latin typeface="Calibri"/>
                <a:ea typeface="Calibri"/>
                <a:cs typeface="Calibri"/>
                <a:sym typeface="Calibri"/>
              </a:rPr>
              <a:t> e PET – </a:t>
            </a:r>
            <a:r>
              <a:rPr lang="en-US" sz="1500" dirty="0" err="1">
                <a:solidFill>
                  <a:schemeClr val="dk1"/>
                </a:solidFill>
                <a:latin typeface="Calibri"/>
                <a:ea typeface="Calibri"/>
                <a:cs typeface="Calibri"/>
                <a:sym typeface="Calibri"/>
              </a:rPr>
              <a:t>attivo</a:t>
            </a:r>
            <a:r>
              <a:rPr lang="en-US" sz="1500" dirty="0">
                <a:solidFill>
                  <a:schemeClr val="dk1"/>
                </a:solidFill>
                <a:latin typeface="Calibri"/>
                <a:ea typeface="Calibri"/>
                <a:cs typeface="Calibri"/>
                <a:sym typeface="Calibri"/>
              </a:rPr>
              <a:t> da 1 </a:t>
            </a:r>
            <a:r>
              <a:rPr lang="en-US" sz="1500" dirty="0" err="1">
                <a:solidFill>
                  <a:schemeClr val="dk1"/>
                </a:solidFill>
                <a:latin typeface="Calibri"/>
                <a:ea typeface="Calibri"/>
                <a:cs typeface="Calibri"/>
                <a:sym typeface="Calibri"/>
              </a:rPr>
              <a:t>ottobre</a:t>
            </a:r>
            <a:r>
              <a:rPr lang="en-US" sz="1500" dirty="0">
                <a:solidFill>
                  <a:schemeClr val="dk1"/>
                </a:solidFill>
                <a:latin typeface="Calibri"/>
                <a:ea typeface="Calibri"/>
                <a:cs typeface="Calibri"/>
                <a:sym typeface="Calibri"/>
              </a:rPr>
              <a:t> 2022 - </a:t>
            </a:r>
            <a:r>
              <a:rPr lang="en-US" sz="1500" dirty="0" err="1">
                <a:solidFill>
                  <a:schemeClr val="dk1"/>
                </a:solidFill>
                <a:latin typeface="Calibri"/>
                <a:ea typeface="Calibri"/>
                <a:cs typeface="Calibri"/>
                <a:sym typeface="Calibri"/>
              </a:rPr>
              <a:t>finanziamento</a:t>
            </a:r>
            <a:r>
              <a:rPr lang="en-US" sz="1500" dirty="0">
                <a:solidFill>
                  <a:schemeClr val="dk1"/>
                </a:solidFill>
                <a:latin typeface="Calibri"/>
                <a:ea typeface="Calibri"/>
                <a:cs typeface="Calibri"/>
                <a:sym typeface="Calibri"/>
              </a:rPr>
              <a:t> INFN WP 700k€  - </a:t>
            </a:r>
            <a:r>
              <a:rPr lang="en-US" sz="1500" dirty="0" err="1">
                <a:solidFill>
                  <a:schemeClr val="dk1"/>
                </a:solidFill>
                <a:latin typeface="Calibri"/>
                <a:ea typeface="Calibri"/>
                <a:cs typeface="Calibri"/>
                <a:sym typeface="Calibri"/>
              </a:rPr>
              <a:t>finanziamento</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tematica</a:t>
            </a:r>
            <a:r>
              <a:rPr lang="en-US" sz="1500" dirty="0">
                <a:solidFill>
                  <a:schemeClr val="dk1"/>
                </a:solidFill>
                <a:latin typeface="Calibri"/>
                <a:ea typeface="Calibri"/>
                <a:cs typeface="Calibri"/>
                <a:sym typeface="Calibri"/>
              </a:rPr>
              <a:t> beam monitor circa 250 k€ (</a:t>
            </a:r>
            <a:r>
              <a:rPr lang="en-US" sz="1500" dirty="0" err="1">
                <a:solidFill>
                  <a:schemeClr val="dk1"/>
                </a:solidFill>
                <a:latin typeface="Calibri"/>
                <a:ea typeface="Calibri"/>
                <a:cs typeface="Calibri"/>
                <a:sym typeface="Calibri"/>
              </a:rPr>
              <a:t>costi</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produzione</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SiC</a:t>
            </a:r>
            <a:r>
              <a:rPr lang="en-US" sz="1500" dirty="0">
                <a:solidFill>
                  <a:schemeClr val="dk1"/>
                </a:solidFill>
                <a:latin typeface="Calibri"/>
                <a:ea typeface="Calibri"/>
                <a:cs typeface="Calibri"/>
                <a:sym typeface="Calibri"/>
              </a:rPr>
              <a:t> tagging)</a:t>
            </a:r>
            <a:endParaRPr sz="1500" dirty="0">
              <a:solidFill>
                <a:schemeClr val="dk1"/>
              </a:solidFill>
              <a:latin typeface="Calibri"/>
              <a:ea typeface="Calibri"/>
              <a:cs typeface="Calibri"/>
              <a:sym typeface="Calibri"/>
            </a:endParaRPr>
          </a:p>
        </p:txBody>
      </p:sp>
      <p:sp>
        <p:nvSpPr>
          <p:cNvPr id="176" name="Google Shape;176;g24a4c13b234_0_36"/>
          <p:cNvSpPr txBox="1"/>
          <p:nvPr/>
        </p:nvSpPr>
        <p:spPr>
          <a:xfrm>
            <a:off x="6161314" y="2653959"/>
            <a:ext cx="4440361" cy="2377544"/>
          </a:xfrm>
          <a:prstGeom prst="rect">
            <a:avLst/>
          </a:prstGeom>
          <a:noFill/>
          <a:ln>
            <a:noFill/>
          </a:ln>
        </p:spPr>
        <p:txBody>
          <a:bodyPr spcFirstLastPara="1" wrap="square" lIns="68569" tIns="34275" rIns="68569" bIns="34275" anchor="t" anchorCtr="0">
            <a:spAutoFit/>
          </a:bodyPr>
          <a:lstStyle/>
          <a:p>
            <a:pPr algn="ctr"/>
            <a:r>
              <a:rPr lang="en-US" sz="1500" dirty="0" err="1">
                <a:solidFill>
                  <a:schemeClr val="dk1"/>
                </a:solidFill>
                <a:latin typeface="Calibri"/>
                <a:ea typeface="Calibri"/>
                <a:cs typeface="Calibri"/>
                <a:sym typeface="Calibri"/>
              </a:rPr>
              <a:t>Stato</a:t>
            </a:r>
            <a:endParaRPr sz="1500" dirty="0"/>
          </a:p>
          <a:p>
            <a:r>
              <a:rPr lang="en-US" sz="1500" dirty="0" err="1">
                <a:solidFill>
                  <a:schemeClr val="dk1"/>
                </a:solidFill>
                <a:latin typeface="Calibri"/>
                <a:ea typeface="Calibri"/>
                <a:cs typeface="Calibri"/>
                <a:sym typeface="Calibri"/>
              </a:rPr>
              <a:t>scelta</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configurazione</a:t>
            </a:r>
            <a:r>
              <a:rPr lang="en-US" sz="1500" dirty="0">
                <a:solidFill>
                  <a:schemeClr val="dk1"/>
                </a:solidFill>
                <a:latin typeface="Calibri"/>
                <a:ea typeface="Calibri"/>
                <a:cs typeface="Calibri"/>
                <a:sym typeface="Calibri"/>
              </a:rPr>
              <a:t> finale </a:t>
            </a:r>
            <a:r>
              <a:rPr lang="en-US" sz="1500" dirty="0" err="1">
                <a:solidFill>
                  <a:schemeClr val="dk1"/>
                </a:solidFill>
                <a:latin typeface="Calibri"/>
                <a:ea typeface="Calibri"/>
                <a:cs typeface="Calibri"/>
                <a:sym typeface="Calibri"/>
              </a:rPr>
              <a:t>rivelatori</a:t>
            </a:r>
            <a:r>
              <a:rPr lang="en-US" sz="1500" dirty="0">
                <a:solidFill>
                  <a:schemeClr val="dk1"/>
                </a:solidFill>
                <a:latin typeface="Calibri"/>
                <a:ea typeface="Calibri"/>
                <a:cs typeface="Calibri"/>
                <a:sym typeface="Calibri"/>
              </a:rPr>
              <a:t> (slice da 15x15 mm</a:t>
            </a:r>
            <a:r>
              <a:rPr lang="en-US" sz="1500" baseline="30000" dirty="0">
                <a:solidFill>
                  <a:schemeClr val="dk1"/>
                </a:solidFill>
                <a:latin typeface="Calibri"/>
                <a:ea typeface="Calibri"/>
                <a:cs typeface="Calibri"/>
                <a:sym typeface="Calibri"/>
              </a:rPr>
              <a:t>2</a:t>
            </a:r>
            <a:r>
              <a:rPr lang="en-US" sz="1500" dirty="0">
                <a:solidFill>
                  <a:schemeClr val="dk1"/>
                </a:solidFill>
                <a:latin typeface="Calibri"/>
                <a:ea typeface="Calibri"/>
                <a:cs typeface="Calibri"/>
                <a:sym typeface="Calibri"/>
              </a:rPr>
              <a:t> con 9 pixel da 5x5 mm</a:t>
            </a:r>
            <a:r>
              <a:rPr lang="en-US" sz="1500" baseline="30000" dirty="0">
                <a:solidFill>
                  <a:schemeClr val="dk1"/>
                </a:solidFill>
                <a:latin typeface="Calibri"/>
                <a:ea typeface="Calibri"/>
                <a:cs typeface="Calibri"/>
                <a:sym typeface="Calibri"/>
              </a:rPr>
              <a:t>2</a:t>
            </a:r>
            <a:r>
              <a:rPr lang="en-US" sz="1500" dirty="0">
                <a:solidFill>
                  <a:schemeClr val="dk1"/>
                </a:solidFill>
                <a:latin typeface="Calibri"/>
                <a:ea typeface="Calibri"/>
                <a:cs typeface="Calibri"/>
                <a:sym typeface="Calibri"/>
              </a:rPr>
              <a:t>)</a:t>
            </a:r>
            <a:endParaRPr sz="1500" dirty="0">
              <a:solidFill>
                <a:schemeClr val="dk1"/>
              </a:solidFill>
              <a:latin typeface="Calibri"/>
              <a:ea typeface="Calibri"/>
              <a:cs typeface="Calibri"/>
              <a:sym typeface="Calibri"/>
            </a:endParaRPr>
          </a:p>
          <a:p>
            <a:r>
              <a:rPr lang="en-US" sz="1500" dirty="0">
                <a:solidFill>
                  <a:schemeClr val="dk1"/>
                </a:solidFill>
                <a:latin typeface="Calibri"/>
                <a:ea typeface="Calibri"/>
                <a:cs typeface="Calibri"/>
                <a:sym typeface="Calibri"/>
              </a:rPr>
              <a:t>In </a:t>
            </a:r>
            <a:r>
              <a:rPr lang="en-US" sz="1500" dirty="0" err="1">
                <a:solidFill>
                  <a:schemeClr val="dk1"/>
                </a:solidFill>
                <a:latin typeface="Calibri"/>
                <a:ea typeface="Calibri"/>
                <a:cs typeface="Calibri"/>
                <a:sym typeface="Calibri"/>
              </a:rPr>
              <a:t>consegna</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substrati</a:t>
            </a:r>
            <a:r>
              <a:rPr lang="en-US" sz="1500" dirty="0">
                <a:solidFill>
                  <a:schemeClr val="dk1"/>
                </a:solidFill>
                <a:latin typeface="Calibri"/>
                <a:ea typeface="Calibri"/>
                <a:cs typeface="Calibri"/>
                <a:sym typeface="Calibri"/>
              </a:rPr>
              <a:t> per la </a:t>
            </a:r>
            <a:r>
              <a:rPr lang="en-US" sz="1500" dirty="0" err="1">
                <a:solidFill>
                  <a:schemeClr val="dk1"/>
                </a:solidFill>
                <a:latin typeface="Calibri"/>
                <a:ea typeface="Calibri"/>
                <a:cs typeface="Calibri"/>
                <a:sym typeface="Calibri"/>
              </a:rPr>
              <a:t>crescita</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epitassiale</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dei</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rivelatori</a:t>
            </a:r>
            <a:r>
              <a:rPr lang="en-US" sz="1500" dirty="0">
                <a:solidFill>
                  <a:schemeClr val="dk1"/>
                </a:solidFill>
                <a:latin typeface="Calibri"/>
                <a:ea typeface="Calibri"/>
                <a:cs typeface="Calibri"/>
                <a:sym typeface="Calibri"/>
              </a:rPr>
              <a:t> – </a:t>
            </a:r>
            <a:r>
              <a:rPr lang="en-US" sz="1500" dirty="0" err="1">
                <a:solidFill>
                  <a:schemeClr val="dk1"/>
                </a:solidFill>
                <a:latin typeface="Calibri"/>
                <a:ea typeface="Calibri"/>
                <a:cs typeface="Calibri"/>
                <a:sym typeface="Calibri"/>
              </a:rPr>
              <a:t>ordine</a:t>
            </a:r>
            <a:r>
              <a:rPr lang="en-US" sz="1500" dirty="0">
                <a:solidFill>
                  <a:schemeClr val="dk1"/>
                </a:solidFill>
                <a:latin typeface="Calibri"/>
                <a:ea typeface="Calibri"/>
                <a:cs typeface="Calibri"/>
                <a:sym typeface="Calibri"/>
              </a:rPr>
              <a:t> in </a:t>
            </a:r>
            <a:r>
              <a:rPr lang="en-US" sz="1500" dirty="0" err="1">
                <a:solidFill>
                  <a:schemeClr val="dk1"/>
                </a:solidFill>
                <a:latin typeface="Calibri"/>
                <a:ea typeface="Calibri"/>
                <a:cs typeface="Calibri"/>
                <a:sym typeface="Calibri"/>
              </a:rPr>
              <a:t>preparazione</a:t>
            </a:r>
            <a:r>
              <a:rPr lang="en-US" sz="1500" dirty="0">
                <a:solidFill>
                  <a:schemeClr val="dk1"/>
                </a:solidFill>
                <a:latin typeface="Calibri"/>
                <a:ea typeface="Calibri"/>
                <a:cs typeface="Calibri"/>
                <a:sym typeface="Calibri"/>
              </a:rPr>
              <a:t> per la </a:t>
            </a:r>
            <a:r>
              <a:rPr lang="en-US" sz="1500" dirty="0" err="1">
                <a:solidFill>
                  <a:schemeClr val="dk1"/>
                </a:solidFill>
                <a:latin typeface="Calibri"/>
                <a:ea typeface="Calibri"/>
                <a:cs typeface="Calibri"/>
                <a:sym typeface="Calibri"/>
              </a:rPr>
              <a:t>realizzazione</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dei</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rivelatori</a:t>
            </a:r>
            <a:r>
              <a:rPr lang="en-US" sz="1500" dirty="0">
                <a:solidFill>
                  <a:schemeClr val="dk1"/>
                </a:solidFill>
                <a:latin typeface="Calibri"/>
                <a:ea typeface="Calibri"/>
                <a:cs typeface="Calibri"/>
                <a:sym typeface="Calibri"/>
              </a:rPr>
              <a:t> - </a:t>
            </a:r>
            <a:r>
              <a:rPr lang="en-US" sz="1500" dirty="0" err="1">
                <a:solidFill>
                  <a:schemeClr val="dk1"/>
                </a:solidFill>
                <a:latin typeface="Calibri"/>
                <a:ea typeface="Calibri"/>
                <a:cs typeface="Calibri"/>
                <a:sym typeface="Calibri"/>
              </a:rPr>
              <a:t>Prevista</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consegna</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primi</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prototipi</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Luglio</a:t>
            </a:r>
            <a:r>
              <a:rPr lang="en-US" sz="1500" dirty="0">
                <a:solidFill>
                  <a:schemeClr val="dk1"/>
                </a:solidFill>
                <a:latin typeface="Calibri"/>
                <a:ea typeface="Calibri"/>
                <a:cs typeface="Calibri"/>
                <a:sym typeface="Calibri"/>
              </a:rPr>
              <a:t> 2024 </a:t>
            </a:r>
            <a:endParaRPr sz="1500" dirty="0"/>
          </a:p>
          <a:p>
            <a:endParaRPr sz="1500" dirty="0">
              <a:solidFill>
                <a:schemeClr val="dk1"/>
              </a:solidFill>
              <a:latin typeface="Calibri"/>
              <a:ea typeface="Calibri"/>
              <a:cs typeface="Calibri"/>
              <a:sym typeface="Calibri"/>
            </a:endParaRPr>
          </a:p>
          <a:p>
            <a:pPr algn="ctr"/>
            <a:r>
              <a:rPr lang="en-US" sz="1500" dirty="0">
                <a:solidFill>
                  <a:schemeClr val="dk1"/>
                </a:solidFill>
                <a:latin typeface="Calibri"/>
                <a:ea typeface="Calibri"/>
                <a:cs typeface="Calibri"/>
                <a:sym typeface="Calibri"/>
              </a:rPr>
              <a:t>In </a:t>
            </a:r>
            <a:r>
              <a:rPr lang="en-US" sz="1500" dirty="0" err="1">
                <a:solidFill>
                  <a:schemeClr val="dk1"/>
                </a:solidFill>
                <a:latin typeface="Calibri"/>
                <a:ea typeface="Calibri"/>
                <a:cs typeface="Calibri"/>
                <a:sym typeface="Calibri"/>
              </a:rPr>
              <a:t>corso</a:t>
            </a:r>
            <a:r>
              <a:rPr lang="en-US" sz="1500" dirty="0">
                <a:solidFill>
                  <a:schemeClr val="dk1"/>
                </a:solidFill>
                <a:latin typeface="Calibri"/>
                <a:ea typeface="Calibri"/>
                <a:cs typeface="Calibri"/>
                <a:sym typeface="Calibri"/>
              </a:rPr>
              <a:t> </a:t>
            </a:r>
            <a:endParaRPr sz="1500" dirty="0">
              <a:solidFill>
                <a:schemeClr val="dk1"/>
              </a:solidFill>
              <a:latin typeface="Calibri"/>
              <a:ea typeface="Calibri"/>
              <a:cs typeface="Calibri"/>
              <a:sym typeface="Calibri"/>
            </a:endParaRPr>
          </a:p>
          <a:p>
            <a:r>
              <a:rPr lang="en-US" sz="1500" dirty="0">
                <a:solidFill>
                  <a:schemeClr val="dk1"/>
                </a:solidFill>
                <a:latin typeface="Calibri"/>
                <a:ea typeface="Calibri"/>
                <a:cs typeface="Calibri"/>
                <a:sym typeface="Calibri"/>
              </a:rPr>
              <a:t>test con </a:t>
            </a:r>
            <a:r>
              <a:rPr lang="en-US" sz="1500" dirty="0" err="1">
                <a:solidFill>
                  <a:schemeClr val="dk1"/>
                </a:solidFill>
                <a:latin typeface="Calibri"/>
                <a:ea typeface="Calibri"/>
                <a:cs typeface="Calibri"/>
                <a:sym typeface="Calibri"/>
              </a:rPr>
              <a:t>rivelatori</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simili</a:t>
            </a:r>
            <a:r>
              <a:rPr lang="en-US" sz="1500" dirty="0">
                <a:solidFill>
                  <a:schemeClr val="dk1"/>
                </a:solidFill>
                <a:latin typeface="Calibri"/>
                <a:ea typeface="Calibri"/>
                <a:cs typeface="Calibri"/>
                <a:sym typeface="Calibri"/>
              </a:rPr>
              <a:t> </a:t>
            </a:r>
            <a:r>
              <a:rPr lang="en-US" sz="1500" dirty="0" err="1">
                <a:solidFill>
                  <a:schemeClr val="dk1"/>
                </a:solidFill>
                <a:latin typeface="Calibri"/>
                <a:ea typeface="Calibri"/>
                <a:cs typeface="Calibri"/>
                <a:sym typeface="Calibri"/>
              </a:rPr>
              <a:t>realizzati</a:t>
            </a:r>
            <a:r>
              <a:rPr lang="en-US" sz="1500" dirty="0">
                <a:solidFill>
                  <a:schemeClr val="dk1"/>
                </a:solidFill>
                <a:latin typeface="Calibri"/>
                <a:ea typeface="Calibri"/>
                <a:cs typeface="Calibri"/>
                <a:sym typeface="Calibri"/>
              </a:rPr>
              <a:t> in </a:t>
            </a:r>
            <a:r>
              <a:rPr lang="en-US" sz="1500" dirty="0" err="1">
                <a:solidFill>
                  <a:schemeClr val="dk1"/>
                </a:solidFill>
                <a:latin typeface="Calibri"/>
                <a:ea typeface="Calibri"/>
                <a:cs typeface="Calibri"/>
                <a:sym typeface="Calibri"/>
              </a:rPr>
              <a:t>precedenti</a:t>
            </a:r>
            <a:r>
              <a:rPr lang="en-US" sz="1500" dirty="0">
                <a:solidFill>
                  <a:schemeClr val="dk1"/>
                </a:solidFill>
                <a:latin typeface="Calibri"/>
                <a:ea typeface="Calibri"/>
                <a:cs typeface="Calibri"/>
                <a:sym typeface="Calibri"/>
              </a:rPr>
              <a:t> batch </a:t>
            </a:r>
            <a:endParaRPr sz="1500"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36E4AB-6AED-4635-891D-14A45047B32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384695" y="0"/>
            <a:ext cx="11441391" cy="840400"/>
          </a:xfrm>
        </p:spPr>
        <p:txBody>
          <a:bodyPr>
            <a:normAutofit/>
          </a:bodyPr>
          <a:lstStyle/>
          <a:p>
            <a:r>
              <a:rPr lang="en-US" dirty="0" err="1"/>
              <a:t>SiC</a:t>
            </a:r>
            <a:r>
              <a:rPr lang="en-US" dirty="0"/>
              <a:t> vs. Silicon</a:t>
            </a:r>
          </a:p>
        </p:txBody>
      </p:sp>
      <p:pic>
        <p:nvPicPr>
          <p:cNvPr id="5" name="Picture 4">
            <a:extLst>
              <a:ext uri="{FF2B5EF4-FFF2-40B4-BE49-F238E27FC236}">
                <a16:creationId xmlns:a16="http://schemas.microsoft.com/office/drawing/2014/main" id="{6DFA9DB0-1290-4837-AB94-C637CA6F087A}"/>
              </a:ext>
            </a:extLst>
          </p:cNvPr>
          <p:cNvPicPr>
            <a:picLocks noChangeAspect="1"/>
          </p:cNvPicPr>
          <p:nvPr/>
        </p:nvPicPr>
        <p:blipFill rotWithShape="1">
          <a:blip r:embed="rId2"/>
          <a:srcRect l="19167" t="7679" r="12181" b="14007"/>
          <a:stretch/>
        </p:blipFill>
        <p:spPr>
          <a:xfrm>
            <a:off x="1524000" y="840575"/>
            <a:ext cx="9144000" cy="5083541"/>
          </a:xfrm>
          <a:prstGeom prst="rect">
            <a:avLst/>
          </a:prstGeom>
        </p:spPr>
      </p:pic>
    </p:spTree>
    <p:extLst>
      <p:ext uri="{BB962C8B-B14F-4D97-AF65-F5344CB8AC3E}">
        <p14:creationId xmlns:p14="http://schemas.microsoft.com/office/powerpoint/2010/main" val="22395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597" y="1182859"/>
            <a:ext cx="8928991" cy="3600400"/>
          </a:xfrm>
        </p:spPr>
        <p:txBody>
          <a:bodyPr>
            <a:normAutofit fontScale="92500" lnSpcReduction="10000"/>
          </a:bodyPr>
          <a:lstStyle/>
          <a:p>
            <a:pPr>
              <a:spcBef>
                <a:spcPts val="0"/>
              </a:spcBef>
              <a:spcAft>
                <a:spcPts val="1800"/>
              </a:spcAft>
              <a:defRPr/>
            </a:pPr>
            <a:r>
              <a:rPr lang="en-US" sz="2000" b="1" dirty="0">
                <a:solidFill>
                  <a:srgbClr val="002060"/>
                </a:solidFill>
              </a:rPr>
              <a:t>CHIRONE, who’s who?</a:t>
            </a:r>
          </a:p>
          <a:p>
            <a:pPr>
              <a:spcBef>
                <a:spcPts val="0"/>
              </a:spcBef>
              <a:spcAft>
                <a:spcPts val="1800"/>
              </a:spcAft>
              <a:defRPr/>
            </a:pPr>
            <a:r>
              <a:rPr lang="en-US" sz="2000" b="1" dirty="0">
                <a:solidFill>
                  <a:srgbClr val="002060"/>
                </a:solidFill>
              </a:rPr>
              <a:t>The Collaboration: participating Sections and People @ INFN-MI</a:t>
            </a:r>
          </a:p>
          <a:p>
            <a:pPr>
              <a:spcBef>
                <a:spcPts val="0"/>
              </a:spcBef>
              <a:spcAft>
                <a:spcPts val="1800"/>
              </a:spcAft>
              <a:defRPr/>
            </a:pPr>
            <a:r>
              <a:rPr lang="it-IT" sz="2000" b="1" dirty="0">
                <a:solidFill>
                  <a:srgbClr val="002060"/>
                </a:solidFill>
              </a:rPr>
              <a:t>The CHIRONE </a:t>
            </a:r>
            <a:r>
              <a:rPr lang="it-IT" sz="2000" b="1" dirty="0" err="1">
                <a:solidFill>
                  <a:srgbClr val="002060"/>
                </a:solidFill>
              </a:rPr>
              <a:t>main</a:t>
            </a:r>
            <a:r>
              <a:rPr lang="it-IT" sz="2000" b="1" dirty="0">
                <a:solidFill>
                  <a:srgbClr val="002060"/>
                </a:solidFill>
              </a:rPr>
              <a:t> </a:t>
            </a:r>
            <a:r>
              <a:rPr lang="en-US" sz="2000" b="1" dirty="0" err="1">
                <a:solidFill>
                  <a:srgbClr val="002060"/>
                </a:solidFill>
              </a:rPr>
              <a:t>apparata</a:t>
            </a:r>
            <a:r>
              <a:rPr lang="it-IT" sz="2000" b="1" dirty="0">
                <a:solidFill>
                  <a:srgbClr val="002060"/>
                </a:solidFill>
              </a:rPr>
              <a:t>:</a:t>
            </a:r>
          </a:p>
          <a:p>
            <a:pPr lvl="1">
              <a:spcBef>
                <a:spcPts val="0"/>
              </a:spcBef>
              <a:spcAft>
                <a:spcPts val="1800"/>
              </a:spcAft>
              <a:defRPr/>
            </a:pPr>
            <a:r>
              <a:rPr lang="it-IT" sz="1600" b="1" dirty="0">
                <a:solidFill>
                  <a:srgbClr val="002060"/>
                </a:solidFill>
              </a:rPr>
              <a:t>(CHIMERA and) FARCOS</a:t>
            </a:r>
          </a:p>
          <a:p>
            <a:pPr lvl="1">
              <a:spcBef>
                <a:spcPts val="0"/>
              </a:spcBef>
              <a:spcAft>
                <a:spcPts val="1800"/>
              </a:spcAft>
              <a:defRPr/>
            </a:pPr>
            <a:r>
              <a:rPr lang="it-IT" sz="1600" b="1" dirty="0" err="1">
                <a:solidFill>
                  <a:srgbClr val="002060"/>
                </a:solidFill>
              </a:rPr>
              <a:t>Novel</a:t>
            </a:r>
            <a:r>
              <a:rPr lang="it-IT" sz="1600" b="1" dirty="0">
                <a:solidFill>
                  <a:srgbClr val="002060"/>
                </a:solidFill>
              </a:rPr>
              <a:t> </a:t>
            </a:r>
            <a:r>
              <a:rPr lang="it-IT" sz="1600" b="1" dirty="0" err="1">
                <a:solidFill>
                  <a:srgbClr val="002060"/>
                </a:solidFill>
              </a:rPr>
              <a:t>detection</a:t>
            </a:r>
            <a:r>
              <a:rPr lang="it-IT" sz="1600" b="1" dirty="0">
                <a:solidFill>
                  <a:srgbClr val="002060"/>
                </a:solidFill>
              </a:rPr>
              <a:t> system </a:t>
            </a:r>
            <a:r>
              <a:rPr lang="en-US" sz="1600" b="1" dirty="0">
                <a:solidFill>
                  <a:srgbClr val="002060"/>
                </a:solidFill>
              </a:rPr>
              <a:t>for</a:t>
            </a:r>
            <a:r>
              <a:rPr lang="it-IT" sz="1600" b="1" dirty="0">
                <a:solidFill>
                  <a:srgbClr val="002060"/>
                </a:solidFill>
              </a:rPr>
              <a:t> in-</a:t>
            </a:r>
            <a:r>
              <a:rPr lang="it-IT" sz="1600" b="1" dirty="0" err="1">
                <a:solidFill>
                  <a:srgbClr val="002060"/>
                </a:solidFill>
              </a:rPr>
              <a:t>flight</a:t>
            </a:r>
            <a:r>
              <a:rPr lang="it-IT" sz="1600" b="1" dirty="0">
                <a:solidFill>
                  <a:srgbClr val="002060"/>
                </a:solidFill>
              </a:rPr>
              <a:t> tagging and tracking for </a:t>
            </a:r>
            <a:r>
              <a:rPr lang="it-IT" sz="1600" b="1" dirty="0" err="1">
                <a:solidFill>
                  <a:srgbClr val="002060"/>
                </a:solidFill>
              </a:rPr>
              <a:t>exotic</a:t>
            </a:r>
            <a:r>
              <a:rPr lang="it-IT" sz="1600" b="1" dirty="0">
                <a:solidFill>
                  <a:srgbClr val="002060"/>
                </a:solidFill>
              </a:rPr>
              <a:t> </a:t>
            </a:r>
            <a:r>
              <a:rPr lang="it-IT" sz="1600" b="1" dirty="0" err="1">
                <a:solidFill>
                  <a:srgbClr val="002060"/>
                </a:solidFill>
              </a:rPr>
              <a:t>beams</a:t>
            </a:r>
            <a:endParaRPr lang="it-IT" sz="1600" b="1" dirty="0">
              <a:solidFill>
                <a:srgbClr val="002060"/>
              </a:solidFill>
            </a:endParaRPr>
          </a:p>
          <a:p>
            <a:pPr lvl="1">
              <a:spcBef>
                <a:spcPts val="0"/>
              </a:spcBef>
              <a:spcAft>
                <a:spcPts val="1800"/>
              </a:spcAft>
              <a:defRPr/>
            </a:pPr>
            <a:r>
              <a:rPr lang="it-IT" sz="1600" b="1" dirty="0">
                <a:solidFill>
                  <a:srgbClr val="002060"/>
                </a:solidFill>
              </a:rPr>
              <a:t>NARCOS </a:t>
            </a:r>
            <a:r>
              <a:rPr lang="it-IT" sz="1600" b="1" dirty="0" err="1">
                <a:solidFill>
                  <a:srgbClr val="002060"/>
                </a:solidFill>
              </a:rPr>
              <a:t>Charged</a:t>
            </a:r>
            <a:r>
              <a:rPr lang="it-IT" sz="1600" b="1" dirty="0">
                <a:solidFill>
                  <a:srgbClr val="002060"/>
                </a:solidFill>
              </a:rPr>
              <a:t> </a:t>
            </a:r>
            <a:r>
              <a:rPr lang="it-IT" sz="1600" b="1" dirty="0" err="1">
                <a:solidFill>
                  <a:srgbClr val="002060"/>
                </a:solidFill>
              </a:rPr>
              <a:t>particle</a:t>
            </a:r>
            <a:r>
              <a:rPr lang="it-IT" sz="1600" b="1" dirty="0">
                <a:solidFill>
                  <a:srgbClr val="002060"/>
                </a:solidFill>
              </a:rPr>
              <a:t>/</a:t>
            </a:r>
            <a:r>
              <a:rPr lang="it-IT" sz="1600" b="1" dirty="0" err="1">
                <a:solidFill>
                  <a:srgbClr val="002060"/>
                </a:solidFill>
              </a:rPr>
              <a:t>neutron</a:t>
            </a:r>
            <a:r>
              <a:rPr lang="it-IT" sz="1600" b="1" dirty="0">
                <a:solidFill>
                  <a:srgbClr val="002060"/>
                </a:solidFill>
              </a:rPr>
              <a:t> </a:t>
            </a:r>
            <a:r>
              <a:rPr lang="it-IT" sz="1600" b="1" dirty="0" err="1">
                <a:solidFill>
                  <a:srgbClr val="002060"/>
                </a:solidFill>
              </a:rPr>
              <a:t>detection</a:t>
            </a:r>
            <a:r>
              <a:rPr lang="it-IT" sz="1600" b="1" dirty="0">
                <a:solidFill>
                  <a:srgbClr val="002060"/>
                </a:solidFill>
              </a:rPr>
              <a:t> system</a:t>
            </a:r>
          </a:p>
          <a:p>
            <a:pPr>
              <a:spcBef>
                <a:spcPts val="0"/>
              </a:spcBef>
              <a:spcAft>
                <a:spcPts val="1800"/>
              </a:spcAft>
              <a:defRPr/>
            </a:pPr>
            <a:r>
              <a:rPr lang="it-IT" sz="1800" b="1" dirty="0" err="1">
                <a:solidFill>
                  <a:srgbClr val="002060"/>
                </a:solidFill>
              </a:rPr>
              <a:t>Main</a:t>
            </a:r>
            <a:r>
              <a:rPr lang="it-IT" sz="1800" b="1" dirty="0">
                <a:solidFill>
                  <a:srgbClr val="002060"/>
                </a:solidFill>
              </a:rPr>
              <a:t> </a:t>
            </a:r>
            <a:r>
              <a:rPr lang="it-IT" sz="1800" b="1" dirty="0" err="1">
                <a:solidFill>
                  <a:srgbClr val="002060"/>
                </a:solidFill>
              </a:rPr>
              <a:t>activities</a:t>
            </a:r>
            <a:r>
              <a:rPr lang="it-IT" sz="1800" b="1" dirty="0">
                <a:solidFill>
                  <a:srgbClr val="002060"/>
                </a:solidFill>
              </a:rPr>
              <a:t> and results 2022 - 2023</a:t>
            </a:r>
          </a:p>
          <a:p>
            <a:pPr>
              <a:spcBef>
                <a:spcPts val="0"/>
              </a:spcBef>
              <a:spcAft>
                <a:spcPts val="1800"/>
              </a:spcAft>
              <a:defRPr/>
            </a:pPr>
            <a:r>
              <a:rPr lang="it-IT" sz="1800" b="1" dirty="0" err="1">
                <a:solidFill>
                  <a:srgbClr val="002060"/>
                </a:solidFill>
              </a:rPr>
              <a:t>Activities</a:t>
            </a:r>
            <a:r>
              <a:rPr lang="it-IT" sz="1800" b="1" dirty="0">
                <a:solidFill>
                  <a:srgbClr val="002060"/>
                </a:solidFill>
              </a:rPr>
              <a:t> </a:t>
            </a:r>
            <a:r>
              <a:rPr lang="it-IT" sz="1800" b="1" dirty="0" err="1">
                <a:solidFill>
                  <a:srgbClr val="002060"/>
                </a:solidFill>
              </a:rPr>
              <a:t>foreseen</a:t>
            </a:r>
            <a:r>
              <a:rPr lang="it-IT" sz="1800" b="1" dirty="0">
                <a:solidFill>
                  <a:srgbClr val="002060"/>
                </a:solidFill>
              </a:rPr>
              <a:t> for 2024 – 2025</a:t>
            </a:r>
          </a:p>
          <a:p>
            <a:pPr>
              <a:spcBef>
                <a:spcPts val="0"/>
              </a:spcBef>
              <a:spcAft>
                <a:spcPts val="1800"/>
              </a:spcAft>
              <a:defRPr/>
            </a:pPr>
            <a:endParaRPr lang="it-IT" sz="1800" b="1" dirty="0">
              <a:solidFill>
                <a:srgbClr val="002060"/>
              </a:solidFill>
            </a:endParaRPr>
          </a:p>
          <a:p>
            <a:pPr lvl="1">
              <a:spcBef>
                <a:spcPts val="0"/>
              </a:spcBef>
              <a:spcAft>
                <a:spcPts val="1800"/>
              </a:spcAft>
              <a:defRPr/>
            </a:pPr>
            <a:endParaRPr lang="it-IT" sz="1600" b="1" dirty="0">
              <a:solidFill>
                <a:srgbClr val="002060"/>
              </a:solidFill>
            </a:endParaRPr>
          </a:p>
          <a:p>
            <a:pPr lvl="1">
              <a:spcBef>
                <a:spcPts val="0"/>
              </a:spcBef>
              <a:spcAft>
                <a:spcPts val="1800"/>
              </a:spcAft>
              <a:defRPr/>
            </a:pPr>
            <a:endParaRPr lang="en-US" sz="1600" b="1" dirty="0">
              <a:solidFill>
                <a:srgbClr val="002060"/>
              </a:solidFill>
            </a:endParaRPr>
          </a:p>
        </p:txBody>
      </p:sp>
      <p:sp>
        <p:nvSpPr>
          <p:cNvPr id="3" name="Title 2"/>
          <p:cNvSpPr>
            <a:spLocks noGrp="1"/>
          </p:cNvSpPr>
          <p:nvPr>
            <p:ph type="title"/>
          </p:nvPr>
        </p:nvSpPr>
        <p:spPr/>
        <p:txBody>
          <a:bodyPr/>
          <a:lstStyle/>
          <a:p>
            <a:r>
              <a:rPr lang="it-IT" dirty="0" err="1"/>
              <a:t>Outline</a:t>
            </a:r>
            <a:endParaRPr lang="it-IT" dirty="0"/>
          </a:p>
        </p:txBody>
      </p:sp>
    </p:spTree>
    <p:extLst>
      <p:ext uri="{BB962C8B-B14F-4D97-AF65-F5344CB8AC3E}">
        <p14:creationId xmlns:p14="http://schemas.microsoft.com/office/powerpoint/2010/main" val="1320993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3E7D11-E774-45FC-AC54-F67E557E8279}"/>
              </a:ext>
            </a:extLst>
          </p:cNvPr>
          <p:cNvSpPr/>
          <p:nvPr/>
        </p:nvSpPr>
        <p:spPr>
          <a:xfrm>
            <a:off x="3025542" y="1410913"/>
            <a:ext cx="3442636" cy="1569660"/>
          </a:xfrm>
          <a:prstGeom prst="rect">
            <a:avLst/>
          </a:prstGeom>
        </p:spPr>
        <p:txBody>
          <a:bodyPr wrap="square">
            <a:spAutoFit/>
          </a:bodyPr>
          <a:lstStyle/>
          <a:p>
            <a:pPr algn="ctr"/>
            <a:r>
              <a:rPr lang="en-US" sz="1600" baseline="30000" dirty="0">
                <a:solidFill>
                  <a:schemeClr val="tx2">
                    <a:lumMod val="75000"/>
                  </a:schemeClr>
                </a:solidFill>
                <a:latin typeface="Comic Sans MS" panose="030F0702030302020204" pitchFamily="66" charset="0"/>
                <a:cs typeface="Times New Roman" panose="02020603050405020304" pitchFamily="18" charset="0"/>
              </a:rPr>
              <a:t>11</a:t>
            </a:r>
            <a:r>
              <a:rPr lang="en-US" sz="1600" dirty="0">
                <a:solidFill>
                  <a:schemeClr val="tx2">
                    <a:lumMod val="75000"/>
                  </a:schemeClr>
                </a:solidFill>
                <a:latin typeface="Comic Sans MS" panose="030F0702030302020204" pitchFamily="66" charset="0"/>
                <a:cs typeface="Times New Roman" panose="02020603050405020304" pitchFamily="18" charset="0"/>
              </a:rPr>
              <a:t>Be ion at 47 </a:t>
            </a:r>
            <a:r>
              <a:rPr lang="en-US" sz="1600" dirty="0" err="1">
                <a:solidFill>
                  <a:schemeClr val="tx2">
                    <a:lumMod val="75000"/>
                  </a:schemeClr>
                </a:solidFill>
                <a:latin typeface="Comic Sans MS" panose="030F0702030302020204" pitchFamily="66" charset="0"/>
                <a:cs typeface="Times New Roman" panose="02020603050405020304" pitchFamily="18" charset="0"/>
              </a:rPr>
              <a:t>AMeV</a:t>
            </a:r>
            <a:r>
              <a:rPr lang="en-US" sz="1600" dirty="0">
                <a:solidFill>
                  <a:schemeClr val="tx2">
                    <a:lumMod val="75000"/>
                  </a:schemeClr>
                </a:solidFill>
                <a:latin typeface="Comic Sans MS" panose="030F0702030302020204" pitchFamily="66" charset="0"/>
                <a:cs typeface="Times New Roman" panose="02020603050405020304" pitchFamily="18" charset="0"/>
              </a:rPr>
              <a:t> – as produced in the </a:t>
            </a:r>
            <a:r>
              <a:rPr lang="en-US" sz="1600" dirty="0" err="1">
                <a:solidFill>
                  <a:schemeClr val="tx2">
                    <a:lumMod val="75000"/>
                  </a:schemeClr>
                </a:solidFill>
                <a:latin typeface="Comic Sans MS" panose="030F0702030302020204" pitchFamily="66" charset="0"/>
                <a:cs typeface="Times New Roman" panose="02020603050405020304" pitchFamily="18" charset="0"/>
              </a:rPr>
              <a:t>FraISe</a:t>
            </a:r>
            <a:r>
              <a:rPr lang="en-US" sz="1600" dirty="0">
                <a:solidFill>
                  <a:schemeClr val="tx2">
                    <a:lumMod val="75000"/>
                  </a:schemeClr>
                </a:solidFill>
                <a:latin typeface="Comic Sans MS" panose="030F0702030302020204" pitchFamily="66" charset="0"/>
                <a:cs typeface="Times New Roman" panose="02020603050405020304" pitchFamily="18" charset="0"/>
              </a:rPr>
              <a:t> facility in the case of a primary beam of </a:t>
            </a:r>
            <a:r>
              <a:rPr lang="en-US" sz="1600" baseline="30000" dirty="0">
                <a:solidFill>
                  <a:schemeClr val="tx2">
                    <a:lumMod val="75000"/>
                  </a:schemeClr>
                </a:solidFill>
                <a:latin typeface="Comic Sans MS" panose="030F0702030302020204" pitchFamily="66" charset="0"/>
                <a:cs typeface="Times New Roman" panose="02020603050405020304" pitchFamily="18" charset="0"/>
              </a:rPr>
              <a:t>13</a:t>
            </a:r>
            <a:r>
              <a:rPr lang="en-US" sz="1600" dirty="0">
                <a:solidFill>
                  <a:schemeClr val="tx2">
                    <a:lumMod val="75000"/>
                  </a:schemeClr>
                </a:solidFill>
                <a:latin typeface="Comic Sans MS" panose="030F0702030302020204" pitchFamily="66" charset="0"/>
                <a:cs typeface="Times New Roman" panose="02020603050405020304" pitchFamily="18" charset="0"/>
              </a:rPr>
              <a:t>C at 55 </a:t>
            </a:r>
            <a:r>
              <a:rPr lang="en-US" sz="1600" dirty="0" err="1">
                <a:solidFill>
                  <a:schemeClr val="tx2">
                    <a:lumMod val="75000"/>
                  </a:schemeClr>
                </a:solidFill>
                <a:latin typeface="Comic Sans MS" panose="030F0702030302020204" pitchFamily="66" charset="0"/>
                <a:cs typeface="Times New Roman" panose="02020603050405020304" pitchFamily="18" charset="0"/>
              </a:rPr>
              <a:t>AMeV</a:t>
            </a:r>
            <a:r>
              <a:rPr lang="en-US" sz="1600" dirty="0">
                <a:solidFill>
                  <a:schemeClr val="tx2">
                    <a:lumMod val="75000"/>
                  </a:schemeClr>
                </a:solidFill>
                <a:latin typeface="Comic Sans MS" panose="030F0702030302020204" pitchFamily="66" charset="0"/>
                <a:cs typeface="Times New Roman" panose="02020603050405020304" pitchFamily="18" charset="0"/>
              </a:rPr>
              <a:t> – passing through a 100 </a:t>
            </a:r>
            <a:r>
              <a:rPr lang="it-IT" sz="1600" dirty="0">
                <a:solidFill>
                  <a:schemeClr val="tx2">
                    <a:lumMod val="75000"/>
                  </a:schemeClr>
                </a:solidFill>
                <a:latin typeface="Comic Sans MS" panose="030F0702030302020204" pitchFamily="66" charset="0"/>
                <a:cs typeface="Times New Roman" panose="02020603050405020304" pitchFamily="18" charset="0"/>
              </a:rPr>
              <a:t>μ</a:t>
            </a:r>
            <a:r>
              <a:rPr lang="en-GB" sz="1600" dirty="0">
                <a:solidFill>
                  <a:schemeClr val="tx2">
                    <a:lumMod val="75000"/>
                  </a:schemeClr>
                </a:solidFill>
                <a:latin typeface="Comic Sans MS" panose="030F0702030302020204" pitchFamily="66" charset="0"/>
                <a:cs typeface="Times New Roman" panose="02020603050405020304" pitchFamily="18" charset="0"/>
              </a:rPr>
              <a:t>m thick detector in transmission mode </a:t>
            </a:r>
            <a:endParaRPr lang="en-US" sz="1600"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7" name="Picture 6">
            <a:extLst>
              <a:ext uri="{FF2B5EF4-FFF2-40B4-BE49-F238E27FC236}">
                <a16:creationId xmlns:a16="http://schemas.microsoft.com/office/drawing/2014/main" id="{636DADD2-5A92-43B6-80A5-BC935024AF82}"/>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7958" t="5166" r="7298"/>
          <a:stretch/>
        </p:blipFill>
        <p:spPr bwMode="auto">
          <a:xfrm>
            <a:off x="0" y="3316353"/>
            <a:ext cx="2885828" cy="2616630"/>
          </a:xfrm>
          <a:prstGeom prst="rect">
            <a:avLst/>
          </a:prstGeom>
          <a:noFill/>
          <a:ln>
            <a:noFill/>
          </a:ln>
        </p:spPr>
      </p:pic>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394321" y="0"/>
            <a:ext cx="11441391" cy="840400"/>
          </a:xfrm>
        </p:spPr>
        <p:txBody>
          <a:bodyPr>
            <a:normAutofit/>
          </a:bodyPr>
          <a:lstStyle/>
          <a:p>
            <a:r>
              <a:rPr lang="en-US" dirty="0"/>
              <a:t>Simulation of induced signals in </a:t>
            </a:r>
            <a:r>
              <a:rPr lang="en-US" dirty="0" err="1"/>
              <a:t>SiC</a:t>
            </a:r>
            <a:r>
              <a:rPr lang="en-US" dirty="0"/>
              <a:t> &amp; Si</a:t>
            </a:r>
          </a:p>
        </p:txBody>
      </p:sp>
      <p:pic>
        <p:nvPicPr>
          <p:cNvPr id="6" name="Picture 5">
            <a:extLst>
              <a:ext uri="{FF2B5EF4-FFF2-40B4-BE49-F238E27FC236}">
                <a16:creationId xmlns:a16="http://schemas.microsoft.com/office/drawing/2014/main" id="{C75099A9-4154-4008-AF5D-54A3B581868E}"/>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527" t="4015" r="51138"/>
          <a:stretch/>
        </p:blipFill>
        <p:spPr bwMode="auto">
          <a:xfrm>
            <a:off x="163629" y="721895"/>
            <a:ext cx="2601496" cy="2648388"/>
          </a:xfrm>
          <a:prstGeom prst="snip2DiagRect">
            <a:avLst>
              <a:gd name="adj1" fmla="val 0"/>
              <a:gd name="adj2" fmla="val 9003"/>
            </a:avLst>
          </a:prstGeom>
          <a:noFill/>
          <a:ln>
            <a:noFill/>
          </a:ln>
        </p:spPr>
      </p:pic>
      <p:sp>
        <p:nvSpPr>
          <p:cNvPr id="9" name="Rectangle 8">
            <a:extLst>
              <a:ext uri="{FF2B5EF4-FFF2-40B4-BE49-F238E27FC236}">
                <a16:creationId xmlns:a16="http://schemas.microsoft.com/office/drawing/2014/main" id="{A99AC0FB-0463-4BEC-A1C6-D17D4432CF57}"/>
              </a:ext>
            </a:extLst>
          </p:cNvPr>
          <p:cNvSpPr/>
          <p:nvPr/>
        </p:nvSpPr>
        <p:spPr>
          <a:xfrm>
            <a:off x="1112788" y="2618070"/>
            <a:ext cx="1483360" cy="338554"/>
          </a:xfrm>
          <a:prstGeom prst="rect">
            <a:avLst/>
          </a:prstGeom>
        </p:spPr>
        <p:txBody>
          <a:bodyPr wrap="square">
            <a:spAutoFit/>
          </a:bodyPr>
          <a:lstStyle/>
          <a:p>
            <a:pPr algn="r"/>
            <a:r>
              <a:rPr lang="en-US" sz="1600" b="1" dirty="0">
                <a:solidFill>
                  <a:schemeClr val="tx2">
                    <a:lumMod val="75000"/>
                  </a:schemeClr>
                </a:solidFill>
                <a:latin typeface="Comic Sans MS" panose="030F0702030302020204" pitchFamily="66" charset="0"/>
                <a:cs typeface="Times New Roman" panose="02020603050405020304" pitchFamily="18" charset="0"/>
              </a:rPr>
              <a:t>energy loss</a:t>
            </a:r>
          </a:p>
        </p:txBody>
      </p:sp>
      <p:sp>
        <p:nvSpPr>
          <p:cNvPr id="11" name="Rectangle 10">
            <a:extLst>
              <a:ext uri="{FF2B5EF4-FFF2-40B4-BE49-F238E27FC236}">
                <a16:creationId xmlns:a16="http://schemas.microsoft.com/office/drawing/2014/main" id="{408ECA88-6244-4F63-99BB-F2BDD95748FC}"/>
              </a:ext>
            </a:extLst>
          </p:cNvPr>
          <p:cNvSpPr/>
          <p:nvPr/>
        </p:nvSpPr>
        <p:spPr>
          <a:xfrm>
            <a:off x="944557" y="4958236"/>
            <a:ext cx="1749624" cy="646331"/>
          </a:xfrm>
          <a:prstGeom prst="rect">
            <a:avLst/>
          </a:prstGeom>
        </p:spPr>
        <p:txBody>
          <a:bodyPr wrap="square">
            <a:spAutoFit/>
          </a:bodyPr>
          <a:lstStyle/>
          <a:p>
            <a:pPr algn="r"/>
            <a:r>
              <a:rPr lang="en-US" sz="2000" b="1" dirty="0">
                <a:solidFill>
                  <a:schemeClr val="tx2">
                    <a:lumMod val="75000"/>
                  </a:schemeClr>
                </a:solidFill>
                <a:latin typeface="Comic Sans MS" panose="030F0702030302020204" pitchFamily="66" charset="0"/>
              </a:rPr>
              <a:t> </a:t>
            </a:r>
            <a:r>
              <a:rPr lang="en-US" sz="1600" b="1" dirty="0">
                <a:solidFill>
                  <a:schemeClr val="tx2">
                    <a:lumMod val="75000"/>
                  </a:schemeClr>
                </a:solidFill>
                <a:latin typeface="Comic Sans MS" panose="030F0702030302020204" pitchFamily="66" charset="0"/>
                <a:cs typeface="Times New Roman" panose="02020603050405020304" pitchFamily="18" charset="0"/>
              </a:rPr>
              <a:t>deposited charge</a:t>
            </a:r>
          </a:p>
        </p:txBody>
      </p:sp>
      <p:pic>
        <p:nvPicPr>
          <p:cNvPr id="21" name="Picture 20">
            <a:extLst>
              <a:ext uri="{FF2B5EF4-FFF2-40B4-BE49-F238E27FC236}">
                <a16:creationId xmlns:a16="http://schemas.microsoft.com/office/drawing/2014/main" id="{B0A0016B-9BE5-41F5-B147-5AB510DDD1A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4779" y="634439"/>
            <a:ext cx="5120640" cy="2945312"/>
          </a:xfrm>
          <a:prstGeom prst="rect">
            <a:avLst/>
          </a:prstGeom>
          <a:noFill/>
          <a:ln>
            <a:noFill/>
          </a:ln>
        </p:spPr>
      </p:pic>
      <p:sp>
        <p:nvSpPr>
          <p:cNvPr id="2" name="Rectangle 1">
            <a:extLst>
              <a:ext uri="{FF2B5EF4-FFF2-40B4-BE49-F238E27FC236}">
                <a16:creationId xmlns:a16="http://schemas.microsoft.com/office/drawing/2014/main" id="{55364DD4-BB2C-4816-8D03-46EA32430D5D}"/>
              </a:ext>
            </a:extLst>
          </p:cNvPr>
          <p:cNvSpPr/>
          <p:nvPr/>
        </p:nvSpPr>
        <p:spPr>
          <a:xfrm rot="16200000">
            <a:off x="5874816" y="1988827"/>
            <a:ext cx="2411238" cy="338554"/>
          </a:xfrm>
          <a:prstGeom prst="rect">
            <a:avLst/>
          </a:prstGeom>
        </p:spPr>
        <p:txBody>
          <a:bodyPr wrap="none">
            <a:spAutoFit/>
          </a:bodyPr>
          <a:lstStyle/>
          <a:p>
            <a:pPr algn="r"/>
            <a:r>
              <a:rPr lang="en-US" sz="1600" b="1" dirty="0">
                <a:solidFill>
                  <a:schemeClr val="tx2">
                    <a:lumMod val="75000"/>
                  </a:schemeClr>
                </a:solidFill>
                <a:latin typeface="Comic Sans MS" panose="030F0702030302020204" pitchFamily="66" charset="0"/>
                <a:cs typeface="Times New Roman" panose="02020603050405020304" pitchFamily="18" charset="0"/>
              </a:rPr>
              <a:t>induced current in </a:t>
            </a:r>
            <a:r>
              <a:rPr lang="en-US" sz="1600" b="1" dirty="0" err="1">
                <a:solidFill>
                  <a:schemeClr val="tx2">
                    <a:lumMod val="75000"/>
                  </a:schemeClr>
                </a:solidFill>
                <a:latin typeface="Comic Sans MS" panose="030F0702030302020204" pitchFamily="66" charset="0"/>
                <a:cs typeface="Times New Roman" panose="02020603050405020304" pitchFamily="18" charset="0"/>
              </a:rPr>
              <a:t>SiC</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grpSp>
        <p:nvGrpSpPr>
          <p:cNvPr id="4" name="Group 3">
            <a:extLst>
              <a:ext uri="{FF2B5EF4-FFF2-40B4-BE49-F238E27FC236}">
                <a16:creationId xmlns:a16="http://schemas.microsoft.com/office/drawing/2014/main" id="{E74FF656-047E-479B-A397-8D4715B2C9CD}"/>
              </a:ext>
            </a:extLst>
          </p:cNvPr>
          <p:cNvGrpSpPr/>
          <p:nvPr/>
        </p:nvGrpSpPr>
        <p:grpSpPr>
          <a:xfrm>
            <a:off x="6883988" y="3483398"/>
            <a:ext cx="5410682" cy="2841887"/>
            <a:chOff x="2855539" y="3647974"/>
            <a:chExt cx="6367960" cy="3393183"/>
          </a:xfrm>
        </p:grpSpPr>
        <p:pic>
          <p:nvPicPr>
            <p:cNvPr id="13" name="Picture 12">
              <a:extLst>
                <a:ext uri="{FF2B5EF4-FFF2-40B4-BE49-F238E27FC236}">
                  <a16:creationId xmlns:a16="http://schemas.microsoft.com/office/drawing/2014/main" id="{C79E1E14-05D2-42A6-A8AA-7A819FE691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842"/>
            <a:stretch/>
          </p:blipFill>
          <p:spPr bwMode="auto">
            <a:xfrm>
              <a:off x="3782729" y="3647974"/>
              <a:ext cx="5440770" cy="3367471"/>
            </a:xfrm>
            <a:prstGeom prst="rect">
              <a:avLst/>
            </a:prstGeom>
            <a:noFill/>
            <a:ln>
              <a:noFill/>
            </a:ln>
          </p:spPr>
        </p:pic>
        <p:pic>
          <p:nvPicPr>
            <p:cNvPr id="14" name="Picture 13">
              <a:extLst>
                <a:ext uri="{FF2B5EF4-FFF2-40B4-BE49-F238E27FC236}">
                  <a16:creationId xmlns:a16="http://schemas.microsoft.com/office/drawing/2014/main" id="{DF32D785-CF30-42B3-804F-3A800539F55C}"/>
                </a:ext>
              </a:extLst>
            </p:cNvPr>
            <p:cNvPicPr>
              <a:picLocks noChangeAspect="1"/>
            </p:cNvPicPr>
            <p:nvPr/>
          </p:nvPicPr>
          <p:blipFill rotWithShape="1">
            <a:blip r:embed="rId5">
              <a:clrChange>
                <a:clrFrom>
                  <a:srgbClr val="FFFFFF"/>
                </a:clrFrom>
                <a:clrTo>
                  <a:srgbClr val="FFFFFF">
                    <a:alpha val="0"/>
                  </a:srgbClr>
                </a:clrTo>
              </a:clrChange>
            </a:blip>
            <a:srcRect l="5862" r="7845"/>
            <a:stretch/>
          </p:blipFill>
          <p:spPr>
            <a:xfrm>
              <a:off x="3299635" y="3647976"/>
              <a:ext cx="5911741" cy="3393181"/>
            </a:xfrm>
            <a:prstGeom prst="rect">
              <a:avLst/>
            </a:prstGeom>
          </p:spPr>
        </p:pic>
        <p:sp>
          <p:nvSpPr>
            <p:cNvPr id="15" name="Rectangle 14">
              <a:extLst>
                <a:ext uri="{FF2B5EF4-FFF2-40B4-BE49-F238E27FC236}">
                  <a16:creationId xmlns:a16="http://schemas.microsoft.com/office/drawing/2014/main" id="{FEC15F58-105B-4738-8D87-BABDCA10BB10}"/>
                </a:ext>
              </a:extLst>
            </p:cNvPr>
            <p:cNvSpPr/>
            <p:nvPr/>
          </p:nvSpPr>
          <p:spPr>
            <a:xfrm rot="16200000">
              <a:off x="1473635" y="5123030"/>
              <a:ext cx="3162259" cy="398452"/>
            </a:xfrm>
            <a:prstGeom prst="rect">
              <a:avLst/>
            </a:prstGeom>
          </p:spPr>
          <p:txBody>
            <a:bodyPr wrap="none">
              <a:spAutoFit/>
            </a:bodyPr>
            <a:lstStyle/>
            <a:p>
              <a:pPr algn="r"/>
              <a:r>
                <a:rPr lang="en-US" sz="1600" b="1" dirty="0">
                  <a:solidFill>
                    <a:schemeClr val="tx2">
                      <a:lumMod val="75000"/>
                    </a:schemeClr>
                  </a:solidFill>
                  <a:latin typeface="Comic Sans MS" panose="030F0702030302020204" pitchFamily="66" charset="0"/>
                  <a:cs typeface="Times New Roman" panose="02020603050405020304" pitchFamily="18" charset="0"/>
                </a:rPr>
                <a:t>induced charge in </a:t>
              </a:r>
              <a:r>
                <a:rPr lang="en-US" sz="1600" b="1" dirty="0" err="1">
                  <a:solidFill>
                    <a:schemeClr val="tx2">
                      <a:lumMod val="75000"/>
                    </a:schemeClr>
                  </a:solidFill>
                  <a:latin typeface="Comic Sans MS" panose="030F0702030302020204" pitchFamily="66" charset="0"/>
                  <a:cs typeface="Times New Roman" panose="02020603050405020304" pitchFamily="18" charset="0"/>
                </a:rPr>
                <a:t>SiC</a:t>
              </a:r>
              <a:r>
                <a:rPr lang="en-US" sz="1600" b="1" dirty="0">
                  <a:solidFill>
                    <a:schemeClr val="tx2">
                      <a:lumMod val="75000"/>
                    </a:schemeClr>
                  </a:solidFill>
                  <a:latin typeface="Comic Sans MS" panose="030F0702030302020204" pitchFamily="66" charset="0"/>
                  <a:cs typeface="Times New Roman" panose="02020603050405020304" pitchFamily="18" charset="0"/>
                </a:rPr>
                <a:t>/Si</a:t>
              </a:r>
            </a:p>
          </p:txBody>
        </p:sp>
      </p:grpSp>
    </p:spTree>
    <p:extLst>
      <p:ext uri="{BB962C8B-B14F-4D97-AF65-F5344CB8AC3E}">
        <p14:creationId xmlns:p14="http://schemas.microsoft.com/office/powerpoint/2010/main" val="85801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3E7D11-E774-45FC-AC54-F67E557E8279}"/>
              </a:ext>
            </a:extLst>
          </p:cNvPr>
          <p:cNvSpPr/>
          <p:nvPr/>
        </p:nvSpPr>
        <p:spPr>
          <a:xfrm>
            <a:off x="2640532" y="1362787"/>
            <a:ext cx="3442636" cy="1569660"/>
          </a:xfrm>
          <a:prstGeom prst="rect">
            <a:avLst/>
          </a:prstGeom>
        </p:spPr>
        <p:txBody>
          <a:bodyPr wrap="square">
            <a:spAutoFit/>
          </a:bodyPr>
          <a:lstStyle/>
          <a:p>
            <a:pPr algn="ctr"/>
            <a:r>
              <a:rPr lang="en-US" sz="1600" baseline="30000" dirty="0">
                <a:solidFill>
                  <a:schemeClr val="tx2">
                    <a:lumMod val="75000"/>
                  </a:schemeClr>
                </a:solidFill>
                <a:latin typeface="Comic Sans MS" panose="030F0702030302020204" pitchFamily="66" charset="0"/>
                <a:cs typeface="Times New Roman" panose="02020603050405020304" pitchFamily="18" charset="0"/>
              </a:rPr>
              <a:t>11</a:t>
            </a:r>
            <a:r>
              <a:rPr lang="en-US" sz="1600" dirty="0">
                <a:solidFill>
                  <a:schemeClr val="tx2">
                    <a:lumMod val="75000"/>
                  </a:schemeClr>
                </a:solidFill>
                <a:latin typeface="Comic Sans MS" panose="030F0702030302020204" pitchFamily="66" charset="0"/>
                <a:cs typeface="Times New Roman" panose="02020603050405020304" pitchFamily="18" charset="0"/>
              </a:rPr>
              <a:t>Be ion at 47 </a:t>
            </a:r>
            <a:r>
              <a:rPr lang="en-US" sz="1600" dirty="0" err="1">
                <a:solidFill>
                  <a:schemeClr val="tx2">
                    <a:lumMod val="75000"/>
                  </a:schemeClr>
                </a:solidFill>
                <a:latin typeface="Comic Sans MS" panose="030F0702030302020204" pitchFamily="66" charset="0"/>
                <a:cs typeface="Times New Roman" panose="02020603050405020304" pitchFamily="18" charset="0"/>
              </a:rPr>
              <a:t>AMeV</a:t>
            </a:r>
            <a:r>
              <a:rPr lang="en-US" sz="1600" dirty="0">
                <a:solidFill>
                  <a:schemeClr val="tx2">
                    <a:lumMod val="75000"/>
                  </a:schemeClr>
                </a:solidFill>
                <a:latin typeface="Comic Sans MS" panose="030F0702030302020204" pitchFamily="66" charset="0"/>
                <a:cs typeface="Times New Roman" panose="02020603050405020304" pitchFamily="18" charset="0"/>
              </a:rPr>
              <a:t> – as produced in the </a:t>
            </a:r>
            <a:r>
              <a:rPr lang="en-US" sz="1600" dirty="0" err="1">
                <a:solidFill>
                  <a:schemeClr val="tx2">
                    <a:lumMod val="75000"/>
                  </a:schemeClr>
                </a:solidFill>
                <a:latin typeface="Comic Sans MS" panose="030F0702030302020204" pitchFamily="66" charset="0"/>
                <a:cs typeface="Times New Roman" panose="02020603050405020304" pitchFamily="18" charset="0"/>
              </a:rPr>
              <a:t>FraISe</a:t>
            </a:r>
            <a:r>
              <a:rPr lang="en-US" sz="1600" dirty="0">
                <a:solidFill>
                  <a:schemeClr val="tx2">
                    <a:lumMod val="75000"/>
                  </a:schemeClr>
                </a:solidFill>
                <a:latin typeface="Comic Sans MS" panose="030F0702030302020204" pitchFamily="66" charset="0"/>
                <a:cs typeface="Times New Roman" panose="02020603050405020304" pitchFamily="18" charset="0"/>
              </a:rPr>
              <a:t> facility in the case of a primary beam of </a:t>
            </a:r>
            <a:r>
              <a:rPr lang="en-US" sz="1600" baseline="30000" dirty="0">
                <a:solidFill>
                  <a:schemeClr val="tx2">
                    <a:lumMod val="75000"/>
                  </a:schemeClr>
                </a:solidFill>
                <a:latin typeface="Comic Sans MS" panose="030F0702030302020204" pitchFamily="66" charset="0"/>
                <a:cs typeface="Times New Roman" panose="02020603050405020304" pitchFamily="18" charset="0"/>
              </a:rPr>
              <a:t>13</a:t>
            </a:r>
            <a:r>
              <a:rPr lang="en-US" sz="1600" dirty="0">
                <a:solidFill>
                  <a:schemeClr val="tx2">
                    <a:lumMod val="75000"/>
                  </a:schemeClr>
                </a:solidFill>
                <a:latin typeface="Comic Sans MS" panose="030F0702030302020204" pitchFamily="66" charset="0"/>
                <a:cs typeface="Times New Roman" panose="02020603050405020304" pitchFamily="18" charset="0"/>
              </a:rPr>
              <a:t>C at 55 </a:t>
            </a:r>
            <a:r>
              <a:rPr lang="en-US" sz="1600" dirty="0" err="1">
                <a:solidFill>
                  <a:schemeClr val="tx2">
                    <a:lumMod val="75000"/>
                  </a:schemeClr>
                </a:solidFill>
                <a:latin typeface="Comic Sans MS" panose="030F0702030302020204" pitchFamily="66" charset="0"/>
                <a:cs typeface="Times New Roman" panose="02020603050405020304" pitchFamily="18" charset="0"/>
              </a:rPr>
              <a:t>AMeV</a:t>
            </a:r>
            <a:r>
              <a:rPr lang="en-US" sz="1600" dirty="0">
                <a:solidFill>
                  <a:schemeClr val="tx2">
                    <a:lumMod val="75000"/>
                  </a:schemeClr>
                </a:solidFill>
                <a:latin typeface="Comic Sans MS" panose="030F0702030302020204" pitchFamily="66" charset="0"/>
                <a:cs typeface="Times New Roman" panose="02020603050405020304" pitchFamily="18" charset="0"/>
              </a:rPr>
              <a:t> – passing through a 100 </a:t>
            </a:r>
            <a:r>
              <a:rPr lang="it-IT" sz="1600" dirty="0">
                <a:solidFill>
                  <a:schemeClr val="tx2">
                    <a:lumMod val="75000"/>
                  </a:schemeClr>
                </a:solidFill>
                <a:latin typeface="Comic Sans MS" panose="030F0702030302020204" pitchFamily="66" charset="0"/>
                <a:cs typeface="Times New Roman" panose="02020603050405020304" pitchFamily="18" charset="0"/>
              </a:rPr>
              <a:t>μ</a:t>
            </a:r>
            <a:r>
              <a:rPr lang="en-GB" sz="1600" dirty="0">
                <a:solidFill>
                  <a:schemeClr val="tx2">
                    <a:lumMod val="75000"/>
                  </a:schemeClr>
                </a:solidFill>
                <a:latin typeface="Comic Sans MS" panose="030F0702030302020204" pitchFamily="66" charset="0"/>
                <a:cs typeface="Times New Roman" panose="02020603050405020304" pitchFamily="18" charset="0"/>
              </a:rPr>
              <a:t>m thick detector in transmission mode </a:t>
            </a:r>
            <a:endParaRPr lang="en-US" sz="1600"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7" name="Picture 6">
            <a:extLst>
              <a:ext uri="{FF2B5EF4-FFF2-40B4-BE49-F238E27FC236}">
                <a16:creationId xmlns:a16="http://schemas.microsoft.com/office/drawing/2014/main" id="{636DADD2-5A92-43B6-80A5-BC935024AF82}"/>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7958" t="5166" r="7298"/>
          <a:stretch/>
        </p:blipFill>
        <p:spPr bwMode="auto">
          <a:xfrm>
            <a:off x="0" y="3316353"/>
            <a:ext cx="2885828" cy="2616630"/>
          </a:xfrm>
          <a:prstGeom prst="rect">
            <a:avLst/>
          </a:prstGeom>
          <a:noFill/>
          <a:ln>
            <a:noFill/>
          </a:ln>
        </p:spPr>
      </p:pic>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394321" y="0"/>
            <a:ext cx="11441391" cy="840400"/>
          </a:xfrm>
        </p:spPr>
        <p:txBody>
          <a:bodyPr>
            <a:normAutofit/>
          </a:bodyPr>
          <a:lstStyle/>
          <a:p>
            <a:r>
              <a:rPr lang="en-US" dirty="0"/>
              <a:t>Simulation of induced signals in </a:t>
            </a:r>
            <a:r>
              <a:rPr lang="en-US" dirty="0" err="1"/>
              <a:t>SiC</a:t>
            </a:r>
            <a:r>
              <a:rPr lang="en-US" dirty="0"/>
              <a:t> &amp; Si</a:t>
            </a:r>
          </a:p>
        </p:txBody>
      </p:sp>
      <p:pic>
        <p:nvPicPr>
          <p:cNvPr id="6" name="Picture 5">
            <a:extLst>
              <a:ext uri="{FF2B5EF4-FFF2-40B4-BE49-F238E27FC236}">
                <a16:creationId xmlns:a16="http://schemas.microsoft.com/office/drawing/2014/main" id="{C75099A9-4154-4008-AF5D-54A3B581868E}"/>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527" t="4015" r="51138"/>
          <a:stretch/>
        </p:blipFill>
        <p:spPr bwMode="auto">
          <a:xfrm>
            <a:off x="163629" y="721895"/>
            <a:ext cx="2601496" cy="2648388"/>
          </a:xfrm>
          <a:prstGeom prst="snip2DiagRect">
            <a:avLst>
              <a:gd name="adj1" fmla="val 0"/>
              <a:gd name="adj2" fmla="val 9003"/>
            </a:avLst>
          </a:prstGeom>
          <a:noFill/>
          <a:ln>
            <a:noFill/>
          </a:ln>
        </p:spPr>
      </p:pic>
      <p:sp>
        <p:nvSpPr>
          <p:cNvPr id="9" name="Rectangle 8">
            <a:extLst>
              <a:ext uri="{FF2B5EF4-FFF2-40B4-BE49-F238E27FC236}">
                <a16:creationId xmlns:a16="http://schemas.microsoft.com/office/drawing/2014/main" id="{A99AC0FB-0463-4BEC-A1C6-D17D4432CF57}"/>
              </a:ext>
            </a:extLst>
          </p:cNvPr>
          <p:cNvSpPr/>
          <p:nvPr/>
        </p:nvSpPr>
        <p:spPr>
          <a:xfrm>
            <a:off x="1112788" y="2618070"/>
            <a:ext cx="1483360" cy="338554"/>
          </a:xfrm>
          <a:prstGeom prst="rect">
            <a:avLst/>
          </a:prstGeom>
        </p:spPr>
        <p:txBody>
          <a:bodyPr wrap="square">
            <a:spAutoFit/>
          </a:bodyPr>
          <a:lstStyle/>
          <a:p>
            <a:pPr algn="r"/>
            <a:r>
              <a:rPr lang="en-US" sz="1600" b="1" dirty="0">
                <a:solidFill>
                  <a:schemeClr val="tx2">
                    <a:lumMod val="75000"/>
                  </a:schemeClr>
                </a:solidFill>
                <a:latin typeface="Comic Sans MS" panose="030F0702030302020204" pitchFamily="66" charset="0"/>
                <a:cs typeface="Times New Roman" panose="02020603050405020304" pitchFamily="18" charset="0"/>
              </a:rPr>
              <a:t>energy loss</a:t>
            </a:r>
          </a:p>
        </p:txBody>
      </p:sp>
      <p:sp>
        <p:nvSpPr>
          <p:cNvPr id="11" name="Rectangle 10">
            <a:extLst>
              <a:ext uri="{FF2B5EF4-FFF2-40B4-BE49-F238E27FC236}">
                <a16:creationId xmlns:a16="http://schemas.microsoft.com/office/drawing/2014/main" id="{408ECA88-6244-4F63-99BB-F2BDD95748FC}"/>
              </a:ext>
            </a:extLst>
          </p:cNvPr>
          <p:cNvSpPr/>
          <p:nvPr/>
        </p:nvSpPr>
        <p:spPr>
          <a:xfrm>
            <a:off x="944557" y="4958236"/>
            <a:ext cx="1749624" cy="646331"/>
          </a:xfrm>
          <a:prstGeom prst="rect">
            <a:avLst/>
          </a:prstGeom>
        </p:spPr>
        <p:txBody>
          <a:bodyPr wrap="square">
            <a:spAutoFit/>
          </a:bodyPr>
          <a:lstStyle/>
          <a:p>
            <a:pPr algn="r"/>
            <a:r>
              <a:rPr lang="en-US" sz="2000" b="1" dirty="0">
                <a:solidFill>
                  <a:schemeClr val="tx2">
                    <a:lumMod val="75000"/>
                  </a:schemeClr>
                </a:solidFill>
                <a:latin typeface="Comic Sans MS" panose="030F0702030302020204" pitchFamily="66" charset="0"/>
              </a:rPr>
              <a:t> </a:t>
            </a:r>
            <a:r>
              <a:rPr lang="en-US" sz="1600" b="1" dirty="0">
                <a:solidFill>
                  <a:schemeClr val="tx2">
                    <a:lumMod val="75000"/>
                  </a:schemeClr>
                </a:solidFill>
                <a:latin typeface="Comic Sans MS" panose="030F0702030302020204" pitchFamily="66" charset="0"/>
                <a:cs typeface="Times New Roman" panose="02020603050405020304" pitchFamily="18" charset="0"/>
              </a:rPr>
              <a:t>deposited charge</a:t>
            </a:r>
          </a:p>
        </p:txBody>
      </p:sp>
      <p:pic>
        <p:nvPicPr>
          <p:cNvPr id="16" name="Picture 15">
            <a:extLst>
              <a:ext uri="{FF2B5EF4-FFF2-40B4-BE49-F238E27FC236}">
                <a16:creationId xmlns:a16="http://schemas.microsoft.com/office/drawing/2014/main" id="{B4DD9498-5E58-4E48-81A4-A1ABF7E58FC2}"/>
              </a:ext>
            </a:extLst>
          </p:cNvPr>
          <p:cNvPicPr>
            <a:picLocks noChangeAspect="1"/>
          </p:cNvPicPr>
          <p:nvPr/>
        </p:nvPicPr>
        <p:blipFill rotWithShape="1">
          <a:blip r:embed="rId3">
            <a:clrChange>
              <a:clrFrom>
                <a:srgbClr val="FFFFFF"/>
              </a:clrFrom>
              <a:clrTo>
                <a:srgbClr val="FFFFFF">
                  <a:alpha val="0"/>
                </a:srgbClr>
              </a:clrTo>
            </a:clrChange>
          </a:blip>
          <a:srcRect l="5603" t="267" r="7672"/>
          <a:stretch/>
        </p:blipFill>
        <p:spPr>
          <a:xfrm>
            <a:off x="5998978" y="742140"/>
            <a:ext cx="6058268" cy="3444850"/>
          </a:xfrm>
          <a:prstGeom prst="rect">
            <a:avLst/>
          </a:prstGeom>
        </p:spPr>
      </p:pic>
      <p:sp>
        <p:nvSpPr>
          <p:cNvPr id="22" name="Rectangle 21">
            <a:extLst>
              <a:ext uri="{FF2B5EF4-FFF2-40B4-BE49-F238E27FC236}">
                <a16:creationId xmlns:a16="http://schemas.microsoft.com/office/drawing/2014/main" id="{5B1BDAE2-3638-42F4-B785-14442216FFE1}"/>
              </a:ext>
            </a:extLst>
          </p:cNvPr>
          <p:cNvSpPr/>
          <p:nvPr/>
        </p:nvSpPr>
        <p:spPr>
          <a:xfrm>
            <a:off x="7484385" y="650916"/>
            <a:ext cx="3911648" cy="338554"/>
          </a:xfrm>
          <a:prstGeom prst="rect">
            <a:avLst/>
          </a:prstGeom>
        </p:spPr>
        <p:txBody>
          <a:bodyPr wrap="none">
            <a:spAutoFit/>
          </a:bodyPr>
          <a:lstStyle/>
          <a:p>
            <a:r>
              <a:rPr lang="en-US" sz="1600" b="1" dirty="0">
                <a:solidFill>
                  <a:schemeClr val="tx2">
                    <a:lumMod val="75000"/>
                  </a:schemeClr>
                </a:solidFill>
                <a:latin typeface="Comic Sans MS" panose="030F0702030302020204" pitchFamily="66" charset="0"/>
                <a:cs typeface="Times New Roman" panose="02020603050405020304" pitchFamily="18" charset="0"/>
              </a:rPr>
              <a:t>impact of </a:t>
            </a:r>
            <a:r>
              <a:rPr lang="en-US" sz="1600" b="1" dirty="0" err="1">
                <a:solidFill>
                  <a:schemeClr val="tx2">
                    <a:lumMod val="75000"/>
                  </a:schemeClr>
                </a:solidFill>
                <a:latin typeface="Comic Sans MS" panose="030F0702030302020204" pitchFamily="66" charset="0"/>
                <a:cs typeface="Times New Roman" panose="02020603050405020304" pitchFamily="18" charset="0"/>
              </a:rPr>
              <a:t>overbias</a:t>
            </a:r>
            <a:r>
              <a:rPr lang="en-US" sz="1600" b="1" dirty="0">
                <a:solidFill>
                  <a:schemeClr val="tx2">
                    <a:lumMod val="75000"/>
                  </a:schemeClr>
                </a:solidFill>
                <a:latin typeface="Comic Sans MS" panose="030F0702030302020204" pitchFamily="66" charset="0"/>
                <a:cs typeface="Times New Roman" panose="02020603050405020304" pitchFamily="18" charset="0"/>
              </a:rPr>
              <a:t> on induced charge</a:t>
            </a:r>
          </a:p>
        </p:txBody>
      </p:sp>
      <p:sp>
        <p:nvSpPr>
          <p:cNvPr id="23" name="Rectangle 22">
            <a:extLst>
              <a:ext uri="{FF2B5EF4-FFF2-40B4-BE49-F238E27FC236}">
                <a16:creationId xmlns:a16="http://schemas.microsoft.com/office/drawing/2014/main" id="{C408E479-5E75-4A71-8009-CBB372F03F80}"/>
              </a:ext>
            </a:extLst>
          </p:cNvPr>
          <p:cNvSpPr/>
          <p:nvPr/>
        </p:nvSpPr>
        <p:spPr>
          <a:xfrm>
            <a:off x="8362273" y="1932626"/>
            <a:ext cx="3175869" cy="338554"/>
          </a:xfrm>
          <a:prstGeom prst="rect">
            <a:avLst/>
          </a:prstGeom>
        </p:spPr>
        <p:txBody>
          <a:bodyPr wrap="none">
            <a:spAutoFit/>
          </a:bodyPr>
          <a:lstStyle/>
          <a:p>
            <a:r>
              <a:rPr lang="en-US" sz="1600" b="1" dirty="0">
                <a:solidFill>
                  <a:schemeClr val="tx2">
                    <a:lumMod val="75000"/>
                  </a:schemeClr>
                </a:solidFill>
                <a:latin typeface="Comic Sans MS" panose="030F0702030302020204" pitchFamily="66" charset="0"/>
                <a:cs typeface="Times New Roman" panose="02020603050405020304" pitchFamily="18" charset="0"/>
              </a:rPr>
              <a:t>5%, 10%, 20%, 50% </a:t>
            </a:r>
            <a:r>
              <a:rPr lang="en-US" sz="1600" b="1" dirty="0" err="1">
                <a:solidFill>
                  <a:schemeClr val="tx2">
                    <a:lumMod val="75000"/>
                  </a:schemeClr>
                </a:solidFill>
                <a:latin typeface="Comic Sans MS" panose="030F0702030302020204" pitchFamily="66" charset="0"/>
                <a:cs typeface="Times New Roman" panose="02020603050405020304" pitchFamily="18" charset="0"/>
              </a:rPr>
              <a:t>overbias</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24" name="Picture 23">
            <a:extLst>
              <a:ext uri="{FF2B5EF4-FFF2-40B4-BE49-F238E27FC236}">
                <a16:creationId xmlns:a16="http://schemas.microsoft.com/office/drawing/2014/main" id="{7A3FB3EE-8477-4140-95FC-F4E8B6D0E1F3}"/>
              </a:ext>
            </a:extLst>
          </p:cNvPr>
          <p:cNvPicPr>
            <a:picLocks noChangeAspect="1"/>
          </p:cNvPicPr>
          <p:nvPr/>
        </p:nvPicPr>
        <p:blipFill rotWithShape="1">
          <a:blip r:embed="rId4"/>
          <a:srcRect l="17883" t="23194" r="6938" b="70149"/>
          <a:stretch/>
        </p:blipFill>
        <p:spPr>
          <a:xfrm>
            <a:off x="4324328" y="4223657"/>
            <a:ext cx="7867672" cy="391885"/>
          </a:xfrm>
          <a:prstGeom prst="rect">
            <a:avLst/>
          </a:prstGeom>
        </p:spPr>
      </p:pic>
      <p:pic>
        <p:nvPicPr>
          <p:cNvPr id="25" name="Picture 24">
            <a:extLst>
              <a:ext uri="{FF2B5EF4-FFF2-40B4-BE49-F238E27FC236}">
                <a16:creationId xmlns:a16="http://schemas.microsoft.com/office/drawing/2014/main" id="{18511D6B-5E79-4D70-B07C-6BFE95208FE9}"/>
              </a:ext>
            </a:extLst>
          </p:cNvPr>
          <p:cNvPicPr>
            <a:picLocks noChangeAspect="1"/>
          </p:cNvPicPr>
          <p:nvPr/>
        </p:nvPicPr>
        <p:blipFill rotWithShape="1">
          <a:blip r:embed="rId5"/>
          <a:srcRect l="19590" t="34690" r="4072" b="51939"/>
          <a:stretch/>
        </p:blipFill>
        <p:spPr>
          <a:xfrm>
            <a:off x="4353909" y="4735286"/>
            <a:ext cx="7734214" cy="761999"/>
          </a:xfrm>
          <a:prstGeom prst="rect">
            <a:avLst/>
          </a:prstGeom>
        </p:spPr>
      </p:pic>
      <p:pic>
        <p:nvPicPr>
          <p:cNvPr id="26" name="Picture 25">
            <a:extLst>
              <a:ext uri="{FF2B5EF4-FFF2-40B4-BE49-F238E27FC236}">
                <a16:creationId xmlns:a16="http://schemas.microsoft.com/office/drawing/2014/main" id="{A1EF14C6-101A-4B0C-ADF2-9AA7CE8038FC}"/>
              </a:ext>
            </a:extLst>
          </p:cNvPr>
          <p:cNvPicPr>
            <a:picLocks noChangeAspect="1"/>
          </p:cNvPicPr>
          <p:nvPr/>
        </p:nvPicPr>
        <p:blipFill rotWithShape="1">
          <a:blip r:embed="rId6">
            <a:duotone>
              <a:schemeClr val="accent5">
                <a:shade val="45000"/>
                <a:satMod val="135000"/>
              </a:schemeClr>
              <a:prstClr val="white"/>
            </a:duotone>
          </a:blip>
          <a:srcRect r="53053"/>
          <a:stretch/>
        </p:blipFill>
        <p:spPr>
          <a:xfrm>
            <a:off x="10947690" y="5141513"/>
            <a:ext cx="1244310" cy="1085116"/>
          </a:xfrm>
          <a:prstGeom prst="rect">
            <a:avLst/>
          </a:prstGeom>
        </p:spPr>
      </p:pic>
    </p:spTree>
    <p:extLst>
      <p:ext uri="{BB962C8B-B14F-4D97-AF65-F5344CB8AC3E}">
        <p14:creationId xmlns:p14="http://schemas.microsoft.com/office/powerpoint/2010/main" val="103105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403946" y="0"/>
            <a:ext cx="11441391" cy="840400"/>
          </a:xfrm>
        </p:spPr>
        <p:txBody>
          <a:bodyPr>
            <a:normAutofit/>
          </a:bodyPr>
          <a:lstStyle/>
          <a:p>
            <a:r>
              <a:rPr lang="en-US" dirty="0"/>
              <a:t>Prototype Detection System Components</a:t>
            </a:r>
          </a:p>
        </p:txBody>
      </p:sp>
      <p:sp>
        <p:nvSpPr>
          <p:cNvPr id="13" name="TextBox 12">
            <a:extLst>
              <a:ext uri="{FF2B5EF4-FFF2-40B4-BE49-F238E27FC236}">
                <a16:creationId xmlns:a16="http://schemas.microsoft.com/office/drawing/2014/main" id="{DAADCF2D-2BB3-4578-B142-62505BD3FE07}"/>
              </a:ext>
            </a:extLst>
          </p:cNvPr>
          <p:cNvSpPr txBox="1"/>
          <p:nvPr/>
        </p:nvSpPr>
        <p:spPr>
          <a:xfrm>
            <a:off x="-134752" y="559307"/>
            <a:ext cx="3285424" cy="338554"/>
          </a:xfrm>
          <a:prstGeom prst="rect">
            <a:avLst/>
          </a:prstGeom>
          <a:noFill/>
        </p:spPr>
        <p:txBody>
          <a:bodyPr wrap="square" rtlCol="0">
            <a:spAutoFit/>
          </a:bodyPr>
          <a:lstStyle/>
          <a:p>
            <a:pPr algn="ctr"/>
            <a:r>
              <a:rPr lang="en-GB" sz="1600" b="1" dirty="0">
                <a:solidFill>
                  <a:schemeClr val="tx2">
                    <a:lumMod val="75000"/>
                  </a:schemeClr>
                </a:solidFill>
                <a:latin typeface="Comic Sans MS" panose="030F0702030302020204" pitchFamily="66" charset="0"/>
                <a:cs typeface="Times New Roman" panose="02020603050405020304" pitchFamily="18" charset="0"/>
              </a:rPr>
              <a:t>100 </a:t>
            </a:r>
            <a:r>
              <a:rPr lang="en-GB" sz="1600" b="1" dirty="0">
                <a:solidFill>
                  <a:schemeClr val="tx2">
                    <a:lumMod val="75000"/>
                  </a:schemeClr>
                </a:solidFill>
                <a:latin typeface="Symbol" panose="05050102010706020507" pitchFamily="18" charset="2"/>
                <a:cs typeface="Times New Roman" panose="02020603050405020304" pitchFamily="18" charset="0"/>
              </a:rPr>
              <a:t>m</a:t>
            </a:r>
            <a:r>
              <a:rPr lang="en-GB" sz="1600" b="1" dirty="0">
                <a:solidFill>
                  <a:schemeClr val="tx2">
                    <a:lumMod val="75000"/>
                  </a:schemeClr>
                </a:solidFill>
                <a:latin typeface="Comic Sans MS" panose="030F0702030302020204" pitchFamily="66" charset="0"/>
                <a:cs typeface="Times New Roman" panose="02020603050405020304" pitchFamily="18" charset="0"/>
              </a:rPr>
              <a:t>m thick </a:t>
            </a:r>
            <a:r>
              <a:rPr lang="en-GB" sz="1600" b="1" dirty="0" err="1">
                <a:solidFill>
                  <a:schemeClr val="tx2">
                    <a:lumMod val="75000"/>
                  </a:schemeClr>
                </a:solidFill>
                <a:latin typeface="Comic Sans MS" panose="030F0702030302020204" pitchFamily="66" charset="0"/>
                <a:cs typeface="Times New Roman" panose="02020603050405020304" pitchFamily="18" charset="0"/>
              </a:rPr>
              <a:t>SiC</a:t>
            </a:r>
            <a:r>
              <a:rPr lang="en-GB" sz="1600" b="1" dirty="0">
                <a:solidFill>
                  <a:schemeClr val="tx2">
                    <a:lumMod val="75000"/>
                  </a:schemeClr>
                </a:solidFill>
                <a:latin typeface="Comic Sans MS" panose="030F0702030302020204" pitchFamily="66" charset="0"/>
                <a:cs typeface="Times New Roman" panose="02020603050405020304" pitchFamily="18" charset="0"/>
              </a:rPr>
              <a:t> detectors</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sp>
        <p:nvSpPr>
          <p:cNvPr id="14" name="Rectangle 13">
            <a:extLst>
              <a:ext uri="{FF2B5EF4-FFF2-40B4-BE49-F238E27FC236}">
                <a16:creationId xmlns:a16="http://schemas.microsoft.com/office/drawing/2014/main" id="{FE715FB6-BF76-4B85-8E92-4CAE8DC69485}"/>
              </a:ext>
            </a:extLst>
          </p:cNvPr>
          <p:cNvSpPr/>
          <p:nvPr/>
        </p:nvSpPr>
        <p:spPr>
          <a:xfrm>
            <a:off x="0" y="945534"/>
            <a:ext cx="3757061" cy="2769989"/>
          </a:xfrm>
          <a:prstGeom prst="rect">
            <a:avLst/>
          </a:prstGeom>
        </p:spPr>
        <p:txBody>
          <a:bodyPr wrap="square">
            <a:spAutoFit/>
          </a:bodyPr>
          <a:lstStyle/>
          <a:p>
            <a:pPr marL="342900" indent="-342900">
              <a:spcAft>
                <a:spcPts val="600"/>
              </a:spcAft>
              <a:buFont typeface="Wingdings" panose="05000000000000000000" pitchFamily="2" charset="2"/>
              <a:buChar char="§"/>
            </a:pPr>
            <a:r>
              <a:rPr lang="it-IT" sz="1600" b="1" dirty="0">
                <a:solidFill>
                  <a:schemeClr val="tx2">
                    <a:lumMod val="75000"/>
                  </a:schemeClr>
                </a:solidFill>
                <a:latin typeface="Comic Sans MS" panose="030F0702030302020204" pitchFamily="66" charset="0"/>
                <a:cs typeface="Times New Roman" panose="02020603050405020304" pitchFamily="18" charset="0"/>
              </a:rPr>
              <a:t>25 mm</a:t>
            </a:r>
            <a:r>
              <a:rPr lang="it-IT" sz="1600" b="1" baseline="30000" dirty="0">
                <a:solidFill>
                  <a:schemeClr val="tx2">
                    <a:lumMod val="75000"/>
                  </a:schemeClr>
                </a:solidFill>
                <a:latin typeface="Comic Sans MS" panose="030F0702030302020204" pitchFamily="66" charset="0"/>
                <a:cs typeface="Times New Roman" panose="02020603050405020304" pitchFamily="18" charset="0"/>
              </a:rPr>
              <a:t>2 </a:t>
            </a:r>
            <a:r>
              <a:rPr lang="it-IT" sz="1600" b="1" dirty="0">
                <a:solidFill>
                  <a:schemeClr val="tx2">
                    <a:lumMod val="75000"/>
                  </a:schemeClr>
                </a:solidFill>
                <a:latin typeface="Comic Sans MS" panose="030F0702030302020204" pitchFamily="66" charset="0"/>
                <a:cs typeface="Times New Roman" panose="02020603050405020304" pitchFamily="18" charset="0"/>
              </a:rPr>
              <a:t> single </a:t>
            </a:r>
            <a:r>
              <a:rPr lang="it-IT" sz="1600" b="1" dirty="0" err="1">
                <a:solidFill>
                  <a:schemeClr val="tx2">
                    <a:lumMod val="75000"/>
                  </a:schemeClr>
                </a:solidFill>
                <a:latin typeface="Comic Sans MS" panose="030F0702030302020204" pitchFamily="66" charset="0"/>
                <a:cs typeface="Times New Roman" panose="02020603050405020304" pitchFamily="18" charset="0"/>
              </a:rPr>
              <a:t>unit</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p>
          <a:p>
            <a:pPr marL="342900" indent="-342900">
              <a:spcAft>
                <a:spcPts val="600"/>
              </a:spcAft>
              <a:buFont typeface="Wingdings" panose="05000000000000000000" pitchFamily="2" charset="2"/>
              <a:buChar char="§"/>
            </a:pPr>
            <a:endParaRPr lang="it-IT" sz="1600" b="1" dirty="0">
              <a:solidFill>
                <a:schemeClr val="tx2">
                  <a:lumMod val="75000"/>
                </a:schemeClr>
              </a:solidFill>
              <a:latin typeface="Comic Sans MS" panose="030F0702030302020204" pitchFamily="66" charset="0"/>
              <a:cs typeface="Times New Roman" panose="02020603050405020304" pitchFamily="18" charset="0"/>
            </a:endParaRPr>
          </a:p>
          <a:p>
            <a:pPr>
              <a:spcAft>
                <a:spcPts val="600"/>
              </a:spcAft>
            </a:pPr>
            <a:endParaRPr lang="it-IT" sz="1600" b="1" dirty="0">
              <a:solidFill>
                <a:schemeClr val="tx2">
                  <a:lumMod val="75000"/>
                </a:schemeClr>
              </a:solidFill>
              <a:latin typeface="Comic Sans MS" panose="030F0702030302020204" pitchFamily="66" charset="0"/>
              <a:cs typeface="Times New Roman" panose="02020603050405020304" pitchFamily="18" charset="0"/>
            </a:endParaRPr>
          </a:p>
          <a:p>
            <a:pPr marL="342900" indent="-342900">
              <a:spcAft>
                <a:spcPts val="600"/>
              </a:spcAft>
              <a:buFont typeface="Wingdings" panose="05000000000000000000" pitchFamily="2" charset="2"/>
              <a:buChar char="§"/>
            </a:pPr>
            <a:r>
              <a:rPr lang="it-IT" sz="1600" b="1" dirty="0">
                <a:solidFill>
                  <a:schemeClr val="tx2">
                    <a:lumMod val="75000"/>
                  </a:schemeClr>
                </a:solidFill>
                <a:latin typeface="Comic Sans MS" panose="030F0702030302020204" pitchFamily="66" charset="0"/>
                <a:cs typeface="Times New Roman" panose="02020603050405020304" pitchFamily="18" charset="0"/>
              </a:rPr>
              <a:t>25 mm</a:t>
            </a:r>
            <a:r>
              <a:rPr lang="it-IT" sz="1600" b="1" baseline="30000" dirty="0">
                <a:solidFill>
                  <a:schemeClr val="tx2">
                    <a:lumMod val="75000"/>
                  </a:schemeClr>
                </a:solidFill>
                <a:latin typeface="Comic Sans MS" panose="030F0702030302020204" pitchFamily="66" charset="0"/>
                <a:cs typeface="Times New Roman" panose="02020603050405020304" pitchFamily="18" charset="0"/>
              </a:rPr>
              <a:t>2</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it-IT" sz="1600" b="1" dirty="0" err="1">
                <a:solidFill>
                  <a:schemeClr val="tx2">
                    <a:lumMod val="75000"/>
                  </a:schemeClr>
                </a:solidFill>
                <a:latin typeface="Comic Sans MS" panose="030F0702030302020204" pitchFamily="66" charset="0"/>
                <a:cs typeface="Times New Roman" panose="02020603050405020304" pitchFamily="18" charset="0"/>
              </a:rPr>
              <a:t>unit</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it-IT" sz="1600" b="1" dirty="0" err="1">
                <a:solidFill>
                  <a:schemeClr val="tx2">
                    <a:lumMod val="75000"/>
                  </a:schemeClr>
                </a:solidFill>
                <a:latin typeface="Comic Sans MS" panose="030F0702030302020204" pitchFamily="66" charset="0"/>
                <a:cs typeface="Times New Roman" panose="02020603050405020304" pitchFamily="18" charset="0"/>
              </a:rPr>
              <a:t>segmented</a:t>
            </a:r>
            <a:r>
              <a:rPr lang="it-IT" sz="1600" b="1" dirty="0">
                <a:solidFill>
                  <a:schemeClr val="tx2">
                    <a:lumMod val="75000"/>
                  </a:schemeClr>
                </a:solidFill>
                <a:latin typeface="Comic Sans MS" panose="030F0702030302020204" pitchFamily="66" charset="0"/>
                <a:cs typeface="Times New Roman" panose="02020603050405020304" pitchFamily="18" charset="0"/>
              </a:rPr>
              <a:t> in 4 </a:t>
            </a:r>
            <a:r>
              <a:rPr lang="it-IT" sz="1600" b="1" dirty="0" err="1">
                <a:solidFill>
                  <a:schemeClr val="tx2">
                    <a:lumMod val="75000"/>
                  </a:schemeClr>
                </a:solidFill>
                <a:latin typeface="Comic Sans MS" panose="030F0702030302020204" pitchFamily="66" charset="0"/>
                <a:cs typeface="Times New Roman" panose="02020603050405020304" pitchFamily="18" charset="0"/>
              </a:rPr>
              <a:t>subunits</a:t>
            </a:r>
            <a:endParaRPr lang="it-IT" sz="1600" b="1" dirty="0">
              <a:solidFill>
                <a:schemeClr val="tx2">
                  <a:lumMod val="75000"/>
                </a:schemeClr>
              </a:solidFill>
              <a:latin typeface="Comic Sans MS" panose="030F0702030302020204" pitchFamily="66" charset="0"/>
              <a:cs typeface="Times New Roman" panose="02020603050405020304" pitchFamily="18" charset="0"/>
            </a:endParaRPr>
          </a:p>
          <a:p>
            <a:pPr marL="342900" indent="-342900">
              <a:spcAft>
                <a:spcPts val="600"/>
              </a:spcAft>
              <a:buFont typeface="Wingdings" panose="05000000000000000000" pitchFamily="2" charset="2"/>
              <a:buChar char="§"/>
            </a:pPr>
            <a:endParaRPr lang="it-IT" sz="1600" b="1" dirty="0">
              <a:solidFill>
                <a:schemeClr val="tx2">
                  <a:lumMod val="75000"/>
                </a:schemeClr>
              </a:solidFill>
              <a:latin typeface="Comic Sans MS" panose="030F0702030302020204" pitchFamily="66" charset="0"/>
              <a:cs typeface="Times New Roman" panose="02020603050405020304" pitchFamily="18" charset="0"/>
            </a:endParaRPr>
          </a:p>
          <a:p>
            <a:pPr marL="342900" indent="-342900">
              <a:spcAft>
                <a:spcPts val="600"/>
              </a:spcAft>
              <a:buFont typeface="Wingdings" panose="05000000000000000000" pitchFamily="2" charset="2"/>
              <a:buChar char="§"/>
            </a:pPr>
            <a:endParaRPr lang="it-IT" sz="1600" b="1" dirty="0">
              <a:solidFill>
                <a:schemeClr val="tx2">
                  <a:lumMod val="75000"/>
                </a:schemeClr>
              </a:solidFill>
              <a:latin typeface="Comic Sans MS" panose="030F0702030302020204" pitchFamily="66" charset="0"/>
              <a:cs typeface="Times New Roman" panose="02020603050405020304" pitchFamily="18" charset="0"/>
            </a:endParaRPr>
          </a:p>
          <a:p>
            <a:pPr marL="342900" indent="-342900">
              <a:spcAft>
                <a:spcPts val="600"/>
              </a:spcAft>
              <a:buFont typeface="Wingdings" panose="05000000000000000000" pitchFamily="2" charset="2"/>
              <a:buChar char="§"/>
            </a:pPr>
            <a:r>
              <a:rPr lang="it-IT" sz="1600" b="1" dirty="0">
                <a:solidFill>
                  <a:schemeClr val="tx2">
                    <a:lumMod val="75000"/>
                  </a:schemeClr>
                </a:solidFill>
                <a:latin typeface="Comic Sans MS" panose="030F0702030302020204" pitchFamily="66" charset="0"/>
                <a:cs typeface="Times New Roman" panose="02020603050405020304" pitchFamily="18" charset="0"/>
              </a:rPr>
              <a:t>1 cm</a:t>
            </a:r>
            <a:r>
              <a:rPr lang="it-IT" sz="1600" b="1" baseline="30000" dirty="0">
                <a:solidFill>
                  <a:schemeClr val="tx2">
                    <a:lumMod val="75000"/>
                  </a:schemeClr>
                </a:solidFill>
                <a:latin typeface="Comic Sans MS" panose="030F0702030302020204" pitchFamily="66" charset="0"/>
                <a:cs typeface="Times New Roman" panose="02020603050405020304" pitchFamily="18" charset="0"/>
              </a:rPr>
              <a:t>2</a:t>
            </a:r>
            <a:r>
              <a:rPr lang="it-IT" sz="1600" b="1" dirty="0">
                <a:solidFill>
                  <a:schemeClr val="tx2">
                    <a:lumMod val="75000"/>
                  </a:schemeClr>
                </a:solidFill>
                <a:latin typeface="Comic Sans MS" panose="030F0702030302020204" pitchFamily="66" charset="0"/>
                <a:cs typeface="Times New Roman" panose="02020603050405020304" pitchFamily="18" charset="0"/>
              </a:rPr>
              <a:t> single </a:t>
            </a:r>
            <a:r>
              <a:rPr lang="it-IT" sz="1600" b="1" dirty="0" err="1">
                <a:solidFill>
                  <a:schemeClr val="tx2">
                    <a:lumMod val="75000"/>
                  </a:schemeClr>
                </a:solidFill>
                <a:latin typeface="Comic Sans MS" panose="030F0702030302020204" pitchFamily="66" charset="0"/>
                <a:cs typeface="Times New Roman" panose="02020603050405020304" pitchFamily="18" charset="0"/>
              </a:rPr>
              <a:t>unit</a:t>
            </a:r>
            <a:r>
              <a:rPr lang="it-IT" sz="1600" b="1" dirty="0">
                <a:solidFill>
                  <a:schemeClr val="tx2">
                    <a:lumMod val="75000"/>
                  </a:schemeClr>
                </a:solidFill>
                <a:latin typeface="Comic Sans MS" panose="030F0702030302020204" pitchFamily="66" charset="0"/>
                <a:cs typeface="Times New Roman" panose="02020603050405020304" pitchFamily="18" charset="0"/>
              </a:rPr>
              <a:t> &amp; 1 cm</a:t>
            </a:r>
            <a:r>
              <a:rPr lang="it-IT" sz="1600" b="1" baseline="30000" dirty="0">
                <a:solidFill>
                  <a:schemeClr val="tx2">
                    <a:lumMod val="75000"/>
                  </a:schemeClr>
                </a:solidFill>
                <a:latin typeface="Comic Sans MS" panose="030F0702030302020204" pitchFamily="66" charset="0"/>
                <a:cs typeface="Times New Roman" panose="02020603050405020304" pitchFamily="18" charset="0"/>
              </a:rPr>
              <a:t>2</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it-IT" sz="1600" b="1" dirty="0" err="1">
                <a:solidFill>
                  <a:schemeClr val="tx2">
                    <a:lumMod val="75000"/>
                  </a:schemeClr>
                </a:solidFill>
                <a:latin typeface="Comic Sans MS" panose="030F0702030302020204" pitchFamily="66" charset="0"/>
                <a:cs typeface="Times New Roman" panose="02020603050405020304" pitchFamily="18" charset="0"/>
              </a:rPr>
              <a:t>segmented</a:t>
            </a:r>
            <a:r>
              <a:rPr lang="it-IT" sz="1600" b="1" dirty="0">
                <a:solidFill>
                  <a:schemeClr val="tx2">
                    <a:lumMod val="75000"/>
                  </a:schemeClr>
                </a:solidFill>
                <a:latin typeface="Comic Sans MS" panose="030F0702030302020204" pitchFamily="66" charset="0"/>
                <a:cs typeface="Times New Roman" panose="02020603050405020304" pitchFamily="18" charset="0"/>
              </a:rPr>
              <a:t> in 4 </a:t>
            </a:r>
            <a:r>
              <a:rPr lang="it-IT" sz="1600" b="1" dirty="0" err="1">
                <a:solidFill>
                  <a:schemeClr val="tx2">
                    <a:lumMod val="75000"/>
                  </a:schemeClr>
                </a:solidFill>
                <a:latin typeface="Comic Sans MS" panose="030F0702030302020204" pitchFamily="66" charset="0"/>
                <a:cs typeface="Times New Roman" panose="02020603050405020304" pitchFamily="18" charset="0"/>
              </a:rPr>
              <a:t>subunits</a:t>
            </a:r>
            <a:endParaRPr lang="it-IT" sz="1600" b="1"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15" name="Picture 14">
            <a:extLst>
              <a:ext uri="{FF2B5EF4-FFF2-40B4-BE49-F238E27FC236}">
                <a16:creationId xmlns:a16="http://schemas.microsoft.com/office/drawing/2014/main" id="{E976B130-9E3B-48DC-9BD6-E4525530243A}"/>
              </a:ext>
            </a:extLst>
          </p:cNvPr>
          <p:cNvPicPr/>
          <p:nvPr/>
        </p:nvPicPr>
        <p:blipFill rotWithShape="1">
          <a:blip r:embed="rId2">
            <a:extLst>
              <a:ext uri="{28A0092B-C50C-407E-A947-70E740481C1C}">
                <a14:useLocalDpi xmlns:a14="http://schemas.microsoft.com/office/drawing/2010/main" val="0"/>
              </a:ext>
            </a:extLst>
          </a:blip>
          <a:srcRect l="19303" t="11723" r="49051" b="18844"/>
          <a:stretch/>
        </p:blipFill>
        <p:spPr bwMode="auto">
          <a:xfrm>
            <a:off x="282085" y="4961268"/>
            <a:ext cx="1221194" cy="1271090"/>
          </a:xfrm>
          <a:prstGeom prst="rect">
            <a:avLst/>
          </a:prstGeom>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8503406B-FE75-4DA1-96CF-91D635EC1B45}"/>
              </a:ext>
            </a:extLst>
          </p:cNvPr>
          <p:cNvPicPr/>
          <p:nvPr/>
        </p:nvPicPr>
        <p:blipFill rotWithShape="1">
          <a:blip r:embed="rId3">
            <a:extLst>
              <a:ext uri="{28A0092B-C50C-407E-A947-70E740481C1C}">
                <a14:useLocalDpi xmlns:a14="http://schemas.microsoft.com/office/drawing/2010/main" val="0"/>
              </a:ext>
            </a:extLst>
          </a:blip>
          <a:srcRect l="18608" t="42093" r="54148" b="28596"/>
          <a:stretch/>
        </p:blipFill>
        <p:spPr bwMode="auto">
          <a:xfrm>
            <a:off x="524924" y="1288951"/>
            <a:ext cx="630108" cy="626476"/>
          </a:xfrm>
          <a:prstGeom prst="rect">
            <a:avLst/>
          </a:prstGeom>
          <a:noFill/>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AB82ED03-0E03-4F2A-A744-09F475CC5822}"/>
              </a:ext>
            </a:extLst>
          </p:cNvPr>
          <p:cNvPicPr/>
          <p:nvPr/>
        </p:nvPicPr>
        <p:blipFill rotWithShape="1">
          <a:blip r:embed="rId2">
            <a:extLst>
              <a:ext uri="{28A0092B-C50C-407E-A947-70E740481C1C}">
                <a14:useLocalDpi xmlns:a14="http://schemas.microsoft.com/office/drawing/2010/main" val="0"/>
              </a:ext>
            </a:extLst>
          </a:blip>
          <a:srcRect l="19303" t="11723" r="49051" b="18844"/>
          <a:stretch/>
        </p:blipFill>
        <p:spPr bwMode="auto">
          <a:xfrm rot="5400000">
            <a:off x="540943" y="2462932"/>
            <a:ext cx="633780" cy="659674"/>
          </a:xfrm>
          <a:prstGeom prst="rect">
            <a:avLst/>
          </a:prstGeom>
          <a:ln>
            <a:noFill/>
          </a:ln>
          <a:extLst>
            <a:ext uri="{53640926-AAD7-44D8-BBD7-CCE9431645EC}">
              <a14:shadowObscured xmlns:a14="http://schemas.microsoft.com/office/drawing/2010/main"/>
            </a:ext>
          </a:extLst>
        </p:spPr>
      </p:pic>
      <p:cxnSp>
        <p:nvCxnSpPr>
          <p:cNvPr id="21" name="Straight Arrow Connector 20">
            <a:extLst>
              <a:ext uri="{FF2B5EF4-FFF2-40B4-BE49-F238E27FC236}">
                <a16:creationId xmlns:a16="http://schemas.microsoft.com/office/drawing/2014/main" id="{D49699C8-7E24-4433-A810-49A1BD069CC3}"/>
              </a:ext>
            </a:extLst>
          </p:cNvPr>
          <p:cNvCxnSpPr>
            <a:cxnSpLocks/>
          </p:cNvCxnSpPr>
          <p:nvPr/>
        </p:nvCxnSpPr>
        <p:spPr>
          <a:xfrm>
            <a:off x="1273411" y="1285250"/>
            <a:ext cx="0" cy="557048"/>
          </a:xfrm>
          <a:prstGeom prst="straightConnector1">
            <a:avLst/>
          </a:prstGeom>
          <a:ln>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09DB01A-12AE-4D32-8FDA-BC1255E5E6F8}"/>
              </a:ext>
            </a:extLst>
          </p:cNvPr>
          <p:cNvSpPr/>
          <p:nvPr/>
        </p:nvSpPr>
        <p:spPr>
          <a:xfrm>
            <a:off x="1257088" y="1386990"/>
            <a:ext cx="716863" cy="338554"/>
          </a:xfrm>
          <a:prstGeom prst="rect">
            <a:avLst/>
          </a:prstGeom>
        </p:spPr>
        <p:txBody>
          <a:bodyPr wrap="square">
            <a:spAutoFit/>
          </a:bodyPr>
          <a:lstStyle/>
          <a:p>
            <a:r>
              <a:rPr lang="it-IT" sz="1600" b="1" dirty="0">
                <a:solidFill>
                  <a:schemeClr val="tx2">
                    <a:lumMod val="75000"/>
                  </a:schemeClr>
                </a:solidFill>
                <a:latin typeface="Comic Sans MS" panose="030F0702030302020204" pitchFamily="66" charset="0"/>
                <a:cs typeface="Times New Roman" panose="02020603050405020304" pitchFamily="18" charset="0"/>
              </a:rPr>
              <a:t>5 mm</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0A6B9E2-2D3C-4197-B58B-1573EE37E08F}"/>
              </a:ext>
            </a:extLst>
          </p:cNvPr>
          <p:cNvCxnSpPr>
            <a:cxnSpLocks/>
          </p:cNvCxnSpPr>
          <p:nvPr/>
        </p:nvCxnSpPr>
        <p:spPr>
          <a:xfrm>
            <a:off x="1307488" y="2477568"/>
            <a:ext cx="0" cy="662151"/>
          </a:xfrm>
          <a:prstGeom prst="straightConnector1">
            <a:avLst/>
          </a:prstGeom>
          <a:ln>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EBB411C-BC37-4D7A-AED1-FB0E387D065B}"/>
              </a:ext>
            </a:extLst>
          </p:cNvPr>
          <p:cNvCxnSpPr>
            <a:cxnSpLocks/>
          </p:cNvCxnSpPr>
          <p:nvPr/>
        </p:nvCxnSpPr>
        <p:spPr>
          <a:xfrm>
            <a:off x="1605096" y="4940989"/>
            <a:ext cx="0" cy="1261241"/>
          </a:xfrm>
          <a:prstGeom prst="straightConnector1">
            <a:avLst/>
          </a:prstGeom>
          <a:ln>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79673DF-9FC5-448E-B97F-4C279934432C}"/>
              </a:ext>
            </a:extLst>
          </p:cNvPr>
          <p:cNvSpPr/>
          <p:nvPr/>
        </p:nvSpPr>
        <p:spPr>
          <a:xfrm>
            <a:off x="1558128" y="5457260"/>
            <a:ext cx="941235" cy="338554"/>
          </a:xfrm>
          <a:prstGeom prst="rect">
            <a:avLst/>
          </a:prstGeom>
        </p:spPr>
        <p:txBody>
          <a:bodyPr wrap="square">
            <a:spAutoFit/>
          </a:bodyPr>
          <a:lstStyle/>
          <a:p>
            <a:r>
              <a:rPr lang="it-IT" sz="1600" b="1" dirty="0">
                <a:solidFill>
                  <a:schemeClr val="tx2">
                    <a:lumMod val="75000"/>
                  </a:schemeClr>
                </a:solidFill>
                <a:latin typeface="Comic Sans MS" panose="030F0702030302020204" pitchFamily="66" charset="0"/>
                <a:cs typeface="Times New Roman" panose="02020603050405020304" pitchFamily="18" charset="0"/>
              </a:rPr>
              <a:t>10 mm</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28" name="Picture 27">
            <a:extLst>
              <a:ext uri="{FF2B5EF4-FFF2-40B4-BE49-F238E27FC236}">
                <a16:creationId xmlns:a16="http://schemas.microsoft.com/office/drawing/2014/main" id="{CF49AFB5-7652-4E0C-8836-A551B57B9EDC}"/>
              </a:ext>
            </a:extLst>
          </p:cNvPr>
          <p:cNvPicPr/>
          <p:nvPr/>
        </p:nvPicPr>
        <p:blipFill rotWithShape="1">
          <a:blip r:embed="rId3">
            <a:extLst>
              <a:ext uri="{28A0092B-C50C-407E-A947-70E740481C1C}">
                <a14:useLocalDpi xmlns:a14="http://schemas.microsoft.com/office/drawing/2010/main" val="0"/>
              </a:ext>
            </a:extLst>
          </a:blip>
          <a:srcRect l="18608" t="42093" r="54148" b="28596"/>
          <a:stretch/>
        </p:blipFill>
        <p:spPr bwMode="auto">
          <a:xfrm>
            <a:off x="293781" y="3664362"/>
            <a:ext cx="1183089" cy="1277271"/>
          </a:xfrm>
          <a:prstGeom prst="rect">
            <a:avLst/>
          </a:prstGeom>
          <a:noFill/>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FE20C119-23F4-4BF6-BF12-E43C28696242}"/>
              </a:ext>
            </a:extLst>
          </p:cNvPr>
          <p:cNvSpPr/>
          <p:nvPr/>
        </p:nvSpPr>
        <p:spPr>
          <a:xfrm>
            <a:off x="1334091" y="2609399"/>
            <a:ext cx="716863" cy="338554"/>
          </a:xfrm>
          <a:prstGeom prst="rect">
            <a:avLst/>
          </a:prstGeom>
        </p:spPr>
        <p:txBody>
          <a:bodyPr wrap="square">
            <a:spAutoFit/>
          </a:bodyPr>
          <a:lstStyle/>
          <a:p>
            <a:r>
              <a:rPr lang="it-IT" sz="1600" b="1" dirty="0">
                <a:solidFill>
                  <a:schemeClr val="tx2">
                    <a:lumMod val="75000"/>
                  </a:schemeClr>
                </a:solidFill>
                <a:latin typeface="Comic Sans MS" panose="030F0702030302020204" pitchFamily="66" charset="0"/>
                <a:cs typeface="Times New Roman" panose="02020603050405020304" pitchFamily="18" charset="0"/>
              </a:rPr>
              <a:t>5 mm</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80ADE470-B44E-46EF-92E7-931C70CBC96F}"/>
              </a:ext>
            </a:extLst>
          </p:cNvPr>
          <p:cNvCxnSpPr>
            <a:cxnSpLocks/>
          </p:cNvCxnSpPr>
          <p:nvPr/>
        </p:nvCxnSpPr>
        <p:spPr>
          <a:xfrm>
            <a:off x="1576221" y="3651204"/>
            <a:ext cx="0" cy="1261241"/>
          </a:xfrm>
          <a:prstGeom prst="straightConnector1">
            <a:avLst/>
          </a:prstGeom>
          <a:ln>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D6F6956-427F-48FD-AF75-C35AD8C6C99B}"/>
              </a:ext>
            </a:extLst>
          </p:cNvPr>
          <p:cNvSpPr/>
          <p:nvPr/>
        </p:nvSpPr>
        <p:spPr>
          <a:xfrm>
            <a:off x="1529253" y="4167475"/>
            <a:ext cx="941235" cy="338554"/>
          </a:xfrm>
          <a:prstGeom prst="rect">
            <a:avLst/>
          </a:prstGeom>
        </p:spPr>
        <p:txBody>
          <a:bodyPr wrap="square">
            <a:spAutoFit/>
          </a:bodyPr>
          <a:lstStyle/>
          <a:p>
            <a:r>
              <a:rPr lang="it-IT" sz="1600" b="1" dirty="0">
                <a:solidFill>
                  <a:schemeClr val="tx2">
                    <a:lumMod val="75000"/>
                  </a:schemeClr>
                </a:solidFill>
                <a:latin typeface="Comic Sans MS" panose="030F0702030302020204" pitchFamily="66" charset="0"/>
                <a:cs typeface="Times New Roman" panose="02020603050405020304" pitchFamily="18" charset="0"/>
              </a:rPr>
              <a:t>10 mm</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sp>
        <p:nvSpPr>
          <p:cNvPr id="32" name="TextBox 31">
            <a:extLst>
              <a:ext uri="{FF2B5EF4-FFF2-40B4-BE49-F238E27FC236}">
                <a16:creationId xmlns:a16="http://schemas.microsoft.com/office/drawing/2014/main" id="{4E5D8E0A-9750-4544-A733-86BCC9133F9B}"/>
              </a:ext>
            </a:extLst>
          </p:cNvPr>
          <p:cNvSpPr txBox="1"/>
          <p:nvPr/>
        </p:nvSpPr>
        <p:spPr>
          <a:xfrm>
            <a:off x="4223250" y="742994"/>
            <a:ext cx="3778554" cy="892552"/>
          </a:xfrm>
          <a:prstGeom prst="rect">
            <a:avLst/>
          </a:prstGeom>
          <a:noFill/>
        </p:spPr>
        <p:txBody>
          <a:bodyPr wrap="square" rtlCol="0">
            <a:spAutoFit/>
          </a:bodyPr>
          <a:lstStyle/>
          <a:p>
            <a:pPr algn="ctr"/>
            <a:r>
              <a:rPr lang="en-GB" sz="1600" b="1" dirty="0">
                <a:solidFill>
                  <a:schemeClr val="tx2">
                    <a:lumMod val="75000"/>
                  </a:schemeClr>
                </a:solidFill>
                <a:latin typeface="Comic Sans MS" panose="030F0702030302020204" pitchFamily="66" charset="0"/>
                <a:cs typeface="Times New Roman" panose="02020603050405020304" pitchFamily="18" charset="0"/>
              </a:rPr>
              <a:t>1cm</a:t>
            </a:r>
            <a:r>
              <a:rPr lang="en-GB" sz="1600" b="1" baseline="30000" dirty="0">
                <a:solidFill>
                  <a:schemeClr val="tx2">
                    <a:lumMod val="75000"/>
                  </a:schemeClr>
                </a:solidFill>
                <a:latin typeface="Comic Sans MS" panose="030F0702030302020204" pitchFamily="66" charset="0"/>
                <a:cs typeface="Times New Roman" panose="02020603050405020304" pitchFamily="18" charset="0"/>
              </a:rPr>
              <a:t>2 </a:t>
            </a:r>
            <a:r>
              <a:rPr lang="en-GB" sz="1600" b="1" dirty="0">
                <a:solidFill>
                  <a:schemeClr val="tx2">
                    <a:lumMod val="75000"/>
                  </a:schemeClr>
                </a:solidFill>
                <a:latin typeface="Comic Sans MS" panose="030F0702030302020204" pitchFamily="66" charset="0"/>
                <a:cs typeface="Times New Roman" panose="02020603050405020304" pitchFamily="18" charset="0"/>
              </a:rPr>
              <a:t>detector carrier with custom </a:t>
            </a:r>
            <a:r>
              <a:rPr lang="en-GB" sz="1600" b="1" dirty="0" err="1">
                <a:solidFill>
                  <a:schemeClr val="tx2">
                    <a:lumMod val="75000"/>
                  </a:schemeClr>
                </a:solidFill>
                <a:latin typeface="Comic Sans MS" panose="030F0702030302020204" pitchFamily="66" charset="0"/>
                <a:cs typeface="Times New Roman" panose="02020603050405020304" pitchFamily="18" charset="0"/>
              </a:rPr>
              <a:t>stackup</a:t>
            </a:r>
            <a:r>
              <a:rPr lang="en-GB" sz="1600" b="1" dirty="0">
                <a:solidFill>
                  <a:schemeClr val="tx2">
                    <a:lumMod val="75000"/>
                  </a:schemeClr>
                </a:solidFill>
                <a:latin typeface="Comic Sans MS" panose="030F0702030302020204" pitchFamily="66" charset="0"/>
                <a:cs typeface="Times New Roman" panose="02020603050405020304" pitchFamily="18" charset="0"/>
              </a:rPr>
              <a:t> or full transmission mode</a:t>
            </a:r>
          </a:p>
          <a:p>
            <a:pPr algn="ctr"/>
            <a:endParaRPr lang="en-US" sz="2000" b="1" dirty="0">
              <a:solidFill>
                <a:srgbClr val="003F6E"/>
              </a:solidFill>
              <a:latin typeface="Comic Sans MS" panose="030F0702030302020204" pitchFamily="66" charset="0"/>
            </a:endParaRPr>
          </a:p>
        </p:txBody>
      </p:sp>
      <p:pic>
        <p:nvPicPr>
          <p:cNvPr id="33" name="Picture 32">
            <a:extLst>
              <a:ext uri="{FF2B5EF4-FFF2-40B4-BE49-F238E27FC236}">
                <a16:creationId xmlns:a16="http://schemas.microsoft.com/office/drawing/2014/main" id="{E58209CA-3D6A-41BB-9421-1C633CF0F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9522" y="1361398"/>
            <a:ext cx="1221200" cy="2173947"/>
          </a:xfrm>
          <a:prstGeom prst="rect">
            <a:avLst/>
          </a:prstGeom>
        </p:spPr>
      </p:pic>
      <p:pic>
        <p:nvPicPr>
          <p:cNvPr id="34" name="Picture 33">
            <a:extLst>
              <a:ext uri="{FF2B5EF4-FFF2-40B4-BE49-F238E27FC236}">
                <a16:creationId xmlns:a16="http://schemas.microsoft.com/office/drawing/2014/main" id="{536F875D-29A4-44A5-AADD-F23DB9DBA525}"/>
              </a:ext>
            </a:extLst>
          </p:cNvPr>
          <p:cNvPicPr>
            <a:picLocks noChangeAspect="1"/>
          </p:cNvPicPr>
          <p:nvPr/>
        </p:nvPicPr>
        <p:blipFill rotWithShape="1">
          <a:blip r:embed="rId5"/>
          <a:srcRect r="69644"/>
          <a:stretch/>
        </p:blipFill>
        <p:spPr>
          <a:xfrm>
            <a:off x="4258793" y="3657601"/>
            <a:ext cx="1384820" cy="2157112"/>
          </a:xfrm>
          <a:prstGeom prst="rect">
            <a:avLst/>
          </a:prstGeom>
        </p:spPr>
      </p:pic>
      <p:grpSp>
        <p:nvGrpSpPr>
          <p:cNvPr id="35" name="Group 34">
            <a:extLst>
              <a:ext uri="{FF2B5EF4-FFF2-40B4-BE49-F238E27FC236}">
                <a16:creationId xmlns:a16="http://schemas.microsoft.com/office/drawing/2014/main" id="{4FB77E53-E9EB-4D7C-87D3-E846F5B3551A}"/>
              </a:ext>
            </a:extLst>
          </p:cNvPr>
          <p:cNvGrpSpPr/>
          <p:nvPr/>
        </p:nvGrpSpPr>
        <p:grpSpPr>
          <a:xfrm>
            <a:off x="9183153" y="550719"/>
            <a:ext cx="3008847" cy="6026070"/>
            <a:chOff x="9162369" y="415965"/>
            <a:chExt cx="3008847" cy="6026070"/>
          </a:xfrm>
        </p:grpSpPr>
        <p:sp>
          <p:nvSpPr>
            <p:cNvPr id="36" name="TextBox 35">
              <a:extLst>
                <a:ext uri="{FF2B5EF4-FFF2-40B4-BE49-F238E27FC236}">
                  <a16:creationId xmlns:a16="http://schemas.microsoft.com/office/drawing/2014/main" id="{5E0694A4-AB3E-4C85-92EA-43FC364738B3}"/>
                </a:ext>
              </a:extLst>
            </p:cNvPr>
            <p:cNvSpPr txBox="1"/>
            <p:nvPr/>
          </p:nvSpPr>
          <p:spPr>
            <a:xfrm>
              <a:off x="9231697" y="415965"/>
              <a:ext cx="2466336" cy="1077218"/>
            </a:xfrm>
            <a:prstGeom prst="rect">
              <a:avLst/>
            </a:prstGeom>
            <a:noFill/>
          </p:spPr>
          <p:txBody>
            <a:bodyPr wrap="square" rtlCol="0">
              <a:spAutoFit/>
            </a:bodyPr>
            <a:lstStyle/>
            <a:p>
              <a:pPr algn="ctr"/>
              <a:r>
                <a:rPr lang="en-GB" sz="1600" b="1" dirty="0">
                  <a:solidFill>
                    <a:schemeClr val="tx2">
                      <a:lumMod val="75000"/>
                    </a:schemeClr>
                  </a:solidFill>
                  <a:latin typeface="Comic Sans MS" panose="030F0702030302020204" pitchFamily="66" charset="0"/>
                  <a:cs typeface="Times New Roman" panose="02020603050405020304" pitchFamily="18" charset="0"/>
                </a:rPr>
                <a:t>4-channels preamplifier/shaper board with differential output drivers</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grpSp>
          <p:nvGrpSpPr>
            <p:cNvPr id="37" name="Group 36">
              <a:extLst>
                <a:ext uri="{FF2B5EF4-FFF2-40B4-BE49-F238E27FC236}">
                  <a16:creationId xmlns:a16="http://schemas.microsoft.com/office/drawing/2014/main" id="{40928A3E-010F-4954-9578-C57BFA44F980}"/>
                </a:ext>
              </a:extLst>
            </p:cNvPr>
            <p:cNvGrpSpPr/>
            <p:nvPr/>
          </p:nvGrpSpPr>
          <p:grpSpPr>
            <a:xfrm>
              <a:off x="9162369" y="1427367"/>
              <a:ext cx="3008847" cy="1967492"/>
              <a:chOff x="9198542" y="1729390"/>
              <a:chExt cx="3008847" cy="1967492"/>
            </a:xfrm>
          </p:grpSpPr>
          <p:grpSp>
            <p:nvGrpSpPr>
              <p:cNvPr id="44" name="Group 43">
                <a:extLst>
                  <a:ext uri="{FF2B5EF4-FFF2-40B4-BE49-F238E27FC236}">
                    <a16:creationId xmlns:a16="http://schemas.microsoft.com/office/drawing/2014/main" id="{88752788-AFC8-41BF-988C-E1D97D72C4EA}"/>
                  </a:ext>
                </a:extLst>
              </p:cNvPr>
              <p:cNvGrpSpPr/>
              <p:nvPr/>
            </p:nvGrpSpPr>
            <p:grpSpPr>
              <a:xfrm>
                <a:off x="9198542" y="1733651"/>
                <a:ext cx="3008847" cy="1963231"/>
                <a:chOff x="5517242" y="784406"/>
                <a:chExt cx="3008847" cy="1963231"/>
              </a:xfrm>
            </p:grpSpPr>
            <p:grpSp>
              <p:nvGrpSpPr>
                <p:cNvPr id="51" name="Group 50">
                  <a:extLst>
                    <a:ext uri="{FF2B5EF4-FFF2-40B4-BE49-F238E27FC236}">
                      <a16:creationId xmlns:a16="http://schemas.microsoft.com/office/drawing/2014/main" id="{A88BD674-A42B-4AB2-B8C2-1A920551146F}"/>
                    </a:ext>
                  </a:extLst>
                </p:cNvPr>
                <p:cNvGrpSpPr/>
                <p:nvPr/>
              </p:nvGrpSpPr>
              <p:grpSpPr>
                <a:xfrm>
                  <a:off x="5517242" y="784406"/>
                  <a:ext cx="3008847" cy="1963231"/>
                  <a:chOff x="4792820" y="881171"/>
                  <a:chExt cx="3008847" cy="1963231"/>
                </a:xfrm>
              </p:grpSpPr>
              <p:pic>
                <p:nvPicPr>
                  <p:cNvPr id="55" name="Picture 54">
                    <a:extLst>
                      <a:ext uri="{FF2B5EF4-FFF2-40B4-BE49-F238E27FC236}">
                        <a16:creationId xmlns:a16="http://schemas.microsoft.com/office/drawing/2014/main" id="{5EF24303-D7B7-475C-8230-9B5D2ACC6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197746" y="476245"/>
                    <a:ext cx="1679424" cy="2489275"/>
                  </a:xfrm>
                  <a:prstGeom prst="rect">
                    <a:avLst/>
                  </a:prstGeom>
                </p:spPr>
              </p:pic>
              <p:cxnSp>
                <p:nvCxnSpPr>
                  <p:cNvPr id="56" name="Straight Arrow Connector 55">
                    <a:extLst>
                      <a:ext uri="{FF2B5EF4-FFF2-40B4-BE49-F238E27FC236}">
                        <a16:creationId xmlns:a16="http://schemas.microsoft.com/office/drawing/2014/main" id="{78AF9682-1153-4EC5-84B1-D2E739643497}"/>
                      </a:ext>
                    </a:extLst>
                  </p:cNvPr>
                  <p:cNvCxnSpPr>
                    <a:cxnSpLocks/>
                  </p:cNvCxnSpPr>
                  <p:nvPr/>
                </p:nvCxnSpPr>
                <p:spPr>
                  <a:xfrm flipV="1">
                    <a:off x="7441429" y="881171"/>
                    <a:ext cx="0" cy="1679424"/>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AD1C193-DAA8-4309-9654-B5A95AD275AD}"/>
                      </a:ext>
                    </a:extLst>
                  </p:cNvPr>
                  <p:cNvSpPr txBox="1"/>
                  <p:nvPr/>
                </p:nvSpPr>
                <p:spPr>
                  <a:xfrm>
                    <a:off x="5486635" y="2505848"/>
                    <a:ext cx="1101645" cy="338554"/>
                  </a:xfrm>
                  <a:prstGeom prst="rect">
                    <a:avLst/>
                  </a:prstGeom>
                  <a:noFill/>
                </p:spPr>
                <p:txBody>
                  <a:bodyPr wrap="square" rtlCol="0">
                    <a:spAutoFit/>
                  </a:bodyPr>
                  <a:lstStyle/>
                  <a:p>
                    <a:pPr algn="ctr"/>
                    <a:r>
                      <a:rPr lang="en-GB" sz="1600" b="1" dirty="0">
                        <a:latin typeface="Comic Sans MS" panose="030F0702030302020204" pitchFamily="66" charset="0"/>
                        <a:cs typeface="Times New Roman" panose="02020603050405020304" pitchFamily="18" charset="0"/>
                      </a:rPr>
                      <a:t>35 mm</a:t>
                    </a:r>
                    <a:endParaRPr lang="en-US" sz="1600" b="1" dirty="0">
                      <a:latin typeface="Comic Sans MS" panose="030F0702030302020204" pitchFamily="66" charset="0"/>
                      <a:cs typeface="Times New Roman" panose="02020603050405020304" pitchFamily="18" charset="0"/>
                    </a:endParaRPr>
                  </a:p>
                </p:txBody>
              </p:sp>
              <p:sp>
                <p:nvSpPr>
                  <p:cNvPr id="58" name="TextBox 57">
                    <a:extLst>
                      <a:ext uri="{FF2B5EF4-FFF2-40B4-BE49-F238E27FC236}">
                        <a16:creationId xmlns:a16="http://schemas.microsoft.com/office/drawing/2014/main" id="{BA5FB63C-E7C9-4A89-927A-6B2DE668B160}"/>
                      </a:ext>
                    </a:extLst>
                  </p:cNvPr>
                  <p:cNvSpPr txBox="1"/>
                  <p:nvPr/>
                </p:nvSpPr>
                <p:spPr>
                  <a:xfrm rot="5400000">
                    <a:off x="7081567" y="1522143"/>
                    <a:ext cx="1101645" cy="338554"/>
                  </a:xfrm>
                  <a:prstGeom prst="rect">
                    <a:avLst/>
                  </a:prstGeom>
                  <a:noFill/>
                </p:spPr>
                <p:txBody>
                  <a:bodyPr wrap="square" rtlCol="0">
                    <a:spAutoFit/>
                  </a:bodyPr>
                  <a:lstStyle/>
                  <a:p>
                    <a:pPr algn="ctr"/>
                    <a:r>
                      <a:rPr lang="en-GB" sz="1600" b="1" dirty="0">
                        <a:latin typeface="Comic Sans MS" panose="030F0702030302020204" pitchFamily="66" charset="0"/>
                        <a:cs typeface="Times New Roman" panose="02020603050405020304" pitchFamily="18" charset="0"/>
                      </a:rPr>
                      <a:t>25 mm</a:t>
                    </a:r>
                    <a:endParaRPr lang="en-US" sz="1600" b="1" dirty="0">
                      <a:latin typeface="Comic Sans MS" panose="030F0702030302020204" pitchFamily="66" charset="0"/>
                      <a:cs typeface="Times New Roman" panose="02020603050405020304" pitchFamily="18" charset="0"/>
                    </a:endParaRPr>
                  </a:p>
                </p:txBody>
              </p:sp>
            </p:grpSp>
            <p:cxnSp>
              <p:nvCxnSpPr>
                <p:cNvPr id="52" name="Straight Arrow Connector 51">
                  <a:extLst>
                    <a:ext uri="{FF2B5EF4-FFF2-40B4-BE49-F238E27FC236}">
                      <a16:creationId xmlns:a16="http://schemas.microsoft.com/office/drawing/2014/main" id="{A959574A-35FA-4FD2-B88A-9D9BE3B21A33}"/>
                    </a:ext>
                  </a:extLst>
                </p:cNvPr>
                <p:cNvCxnSpPr>
                  <a:cxnSpLocks/>
                </p:cNvCxnSpPr>
                <p:nvPr/>
              </p:nvCxnSpPr>
              <p:spPr>
                <a:xfrm flipH="1">
                  <a:off x="5543550" y="2569709"/>
                  <a:ext cx="838200" cy="204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181F16D-0E59-44D1-A108-0588FBB72B05}"/>
                    </a:ext>
                  </a:extLst>
                </p:cNvPr>
                <p:cNvCxnSpPr>
                  <a:cxnSpLocks/>
                </p:cNvCxnSpPr>
                <p:nvPr/>
              </p:nvCxnSpPr>
              <p:spPr>
                <a:xfrm flipH="1">
                  <a:off x="5520417" y="2565628"/>
                  <a:ext cx="838200" cy="204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344B995-987A-44B8-A68E-70FC12A6D56E}"/>
                    </a:ext>
                  </a:extLst>
                </p:cNvPr>
                <p:cNvCxnSpPr>
                  <a:cxnSpLocks/>
                </p:cNvCxnSpPr>
                <p:nvPr/>
              </p:nvCxnSpPr>
              <p:spPr>
                <a:xfrm flipH="1">
                  <a:off x="7165142" y="2592941"/>
                  <a:ext cx="838200" cy="2041"/>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01D70DC0-E7CE-4D96-8E7E-7B01DBDD9FD0}"/>
                  </a:ext>
                </a:extLst>
              </p:cNvPr>
              <p:cNvSpPr/>
              <p:nvPr/>
            </p:nvSpPr>
            <p:spPr>
              <a:xfrm>
                <a:off x="9239345" y="2280926"/>
                <a:ext cx="312075" cy="551537"/>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omic Sans MS" panose="030F0702030302020204" pitchFamily="66" charset="0"/>
                  <a:cs typeface="Times New Roman" panose="02020603050405020304" pitchFamily="18" charset="0"/>
                </a:endParaRPr>
              </a:p>
            </p:txBody>
          </p:sp>
          <p:sp>
            <p:nvSpPr>
              <p:cNvPr id="46" name="Rectangle 45">
                <a:extLst>
                  <a:ext uri="{FF2B5EF4-FFF2-40B4-BE49-F238E27FC236}">
                    <a16:creationId xmlns:a16="http://schemas.microsoft.com/office/drawing/2014/main" id="{D0EE2EE4-6B87-47CC-885F-5F2D01392AAB}"/>
                  </a:ext>
                </a:extLst>
              </p:cNvPr>
              <p:cNvSpPr/>
              <p:nvPr/>
            </p:nvSpPr>
            <p:spPr>
              <a:xfrm>
                <a:off x="9677405" y="1738599"/>
                <a:ext cx="454088" cy="1649290"/>
              </a:xfrm>
              <a:prstGeom prst="rect">
                <a:avLst/>
              </a:prstGeom>
              <a:solidFill>
                <a:srgbClr val="FF33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omic Sans MS" panose="030F0702030302020204" pitchFamily="66" charset="0"/>
                  <a:cs typeface="Times New Roman" panose="02020603050405020304" pitchFamily="18" charset="0"/>
                </a:endParaRPr>
              </a:p>
            </p:txBody>
          </p:sp>
          <p:sp>
            <p:nvSpPr>
              <p:cNvPr id="47" name="Rectangle 46">
                <a:extLst>
                  <a:ext uri="{FF2B5EF4-FFF2-40B4-BE49-F238E27FC236}">
                    <a16:creationId xmlns:a16="http://schemas.microsoft.com/office/drawing/2014/main" id="{51385734-F8E1-4160-BFAC-93AFDE57E002}"/>
                  </a:ext>
                </a:extLst>
              </p:cNvPr>
              <p:cNvSpPr/>
              <p:nvPr/>
            </p:nvSpPr>
            <p:spPr>
              <a:xfrm>
                <a:off x="10247032" y="1742344"/>
                <a:ext cx="311035" cy="1679423"/>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omic Sans MS" panose="030F0702030302020204" pitchFamily="66" charset="0"/>
                  <a:cs typeface="Times New Roman" panose="02020603050405020304" pitchFamily="18" charset="0"/>
                </a:endParaRPr>
              </a:p>
            </p:txBody>
          </p:sp>
          <p:sp>
            <p:nvSpPr>
              <p:cNvPr id="48" name="Rectangle 47">
                <a:extLst>
                  <a:ext uri="{FF2B5EF4-FFF2-40B4-BE49-F238E27FC236}">
                    <a16:creationId xmlns:a16="http://schemas.microsoft.com/office/drawing/2014/main" id="{DE87F4D3-5D19-4831-83D6-7D2A0F03DA21}"/>
                  </a:ext>
                </a:extLst>
              </p:cNvPr>
              <p:cNvSpPr/>
              <p:nvPr/>
            </p:nvSpPr>
            <p:spPr>
              <a:xfrm>
                <a:off x="10810709" y="1742344"/>
                <a:ext cx="576191" cy="1486873"/>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omic Sans MS" panose="030F0702030302020204" pitchFamily="66" charset="0"/>
                  <a:cs typeface="Times New Roman" panose="02020603050405020304" pitchFamily="18" charset="0"/>
                </a:endParaRPr>
              </a:p>
            </p:txBody>
          </p:sp>
          <p:sp>
            <p:nvSpPr>
              <p:cNvPr id="49" name="Rectangle 48">
                <a:extLst>
                  <a:ext uri="{FF2B5EF4-FFF2-40B4-BE49-F238E27FC236}">
                    <a16:creationId xmlns:a16="http://schemas.microsoft.com/office/drawing/2014/main" id="{384FE226-72A8-4360-9C8E-CF03756A70F1}"/>
                  </a:ext>
                </a:extLst>
              </p:cNvPr>
              <p:cNvSpPr/>
              <p:nvPr/>
            </p:nvSpPr>
            <p:spPr>
              <a:xfrm>
                <a:off x="10534367" y="1729390"/>
                <a:ext cx="312075" cy="17878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omic Sans MS" panose="030F0702030302020204" pitchFamily="66" charset="0"/>
                  <a:cs typeface="Times New Roman" panose="02020603050405020304" pitchFamily="18" charset="0"/>
                </a:endParaRPr>
              </a:p>
            </p:txBody>
          </p:sp>
          <p:sp>
            <p:nvSpPr>
              <p:cNvPr id="50" name="Rectangle 49">
                <a:extLst>
                  <a:ext uri="{FF2B5EF4-FFF2-40B4-BE49-F238E27FC236}">
                    <a16:creationId xmlns:a16="http://schemas.microsoft.com/office/drawing/2014/main" id="{A722D75E-5A91-4766-BFE7-41290C0B1DC7}"/>
                  </a:ext>
                </a:extLst>
              </p:cNvPr>
              <p:cNvSpPr/>
              <p:nvPr/>
            </p:nvSpPr>
            <p:spPr>
              <a:xfrm>
                <a:off x="10495338" y="2500692"/>
                <a:ext cx="312075" cy="178786"/>
              </a:xfrm>
              <a:prstGeom prst="rect">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omic Sans MS" panose="030F0702030302020204" pitchFamily="66" charset="0"/>
                  <a:cs typeface="Times New Roman" panose="02020603050405020304" pitchFamily="18" charset="0"/>
                </a:endParaRPr>
              </a:p>
            </p:txBody>
          </p:sp>
        </p:grpSp>
        <p:sp>
          <p:nvSpPr>
            <p:cNvPr id="38" name="Rectangle 37">
              <a:extLst>
                <a:ext uri="{FF2B5EF4-FFF2-40B4-BE49-F238E27FC236}">
                  <a16:creationId xmlns:a16="http://schemas.microsoft.com/office/drawing/2014/main" id="{1BD934A2-57F1-412F-9355-13B264E8A613}"/>
                </a:ext>
              </a:extLst>
            </p:cNvPr>
            <p:cNvSpPr/>
            <p:nvPr/>
          </p:nvSpPr>
          <p:spPr>
            <a:xfrm rot="5400000">
              <a:off x="9225452" y="4610532"/>
              <a:ext cx="2992994" cy="338554"/>
            </a:xfrm>
            <a:prstGeom prst="rect">
              <a:avLst/>
            </a:prstGeom>
          </p:spPr>
          <p:txBody>
            <a:bodyPr wrap="square">
              <a:spAutoFit/>
            </a:bodyPr>
            <a:lstStyle/>
            <a:p>
              <a:pPr>
                <a:spcAft>
                  <a:spcPts val="600"/>
                </a:spcAft>
              </a:pPr>
              <a:r>
                <a:rPr lang="en-GB" sz="1600" dirty="0">
                  <a:solidFill>
                    <a:srgbClr val="00B050"/>
                  </a:solidFill>
                  <a:latin typeface="Comic Sans MS" panose="030F0702030302020204" pitchFamily="66" charset="0"/>
                  <a:cs typeface="Times New Roman" panose="02020603050405020304" pitchFamily="18" charset="0"/>
                </a:rPr>
                <a:t>U.FL-R-SMT-1(10) </a:t>
              </a:r>
              <a:endParaRPr lang="en-US" sz="1600" dirty="0">
                <a:solidFill>
                  <a:srgbClr val="00B050"/>
                </a:solidFill>
                <a:latin typeface="Comic Sans MS" panose="030F0702030302020204" pitchFamily="66" charset="0"/>
                <a:cs typeface="Times New Roman" panose="02020603050405020304" pitchFamily="18" charset="0"/>
              </a:endParaRPr>
            </a:p>
          </p:txBody>
        </p:sp>
        <p:sp>
          <p:nvSpPr>
            <p:cNvPr id="39" name="Rectangle 38">
              <a:extLst>
                <a:ext uri="{FF2B5EF4-FFF2-40B4-BE49-F238E27FC236}">
                  <a16:creationId xmlns:a16="http://schemas.microsoft.com/office/drawing/2014/main" id="{7FD97944-9E14-4A28-9583-7B20807091AC}"/>
                </a:ext>
              </a:extLst>
            </p:cNvPr>
            <p:cNvSpPr/>
            <p:nvPr/>
          </p:nvSpPr>
          <p:spPr>
            <a:xfrm rot="5400000">
              <a:off x="9850971" y="4363679"/>
              <a:ext cx="2585585" cy="338554"/>
            </a:xfrm>
            <a:prstGeom prst="rect">
              <a:avLst/>
            </a:prstGeom>
          </p:spPr>
          <p:txBody>
            <a:bodyPr wrap="square">
              <a:spAutoFit/>
            </a:bodyPr>
            <a:lstStyle/>
            <a:p>
              <a:pPr>
                <a:spcAft>
                  <a:spcPts val="600"/>
                </a:spcAft>
              </a:pPr>
              <a:r>
                <a:rPr lang="en-GB" sz="1600" dirty="0">
                  <a:solidFill>
                    <a:srgbClr val="FF0000"/>
                  </a:solidFill>
                  <a:latin typeface="Comic Sans MS" panose="030F0702030302020204" pitchFamily="66" charset="0"/>
                  <a:cs typeface="Times New Roman" panose="02020603050405020304" pitchFamily="18" charset="0"/>
                </a:rPr>
                <a:t>HSEC8-113-01-S-DV-A-K </a:t>
              </a:r>
              <a:endParaRPr lang="en-US" sz="1600" dirty="0">
                <a:solidFill>
                  <a:srgbClr val="FF0000"/>
                </a:solidFill>
                <a:latin typeface="Comic Sans MS" panose="030F0702030302020204" pitchFamily="66" charset="0"/>
                <a:cs typeface="Times New Roman" panose="02020603050405020304" pitchFamily="18" charset="0"/>
              </a:endParaRPr>
            </a:p>
          </p:txBody>
        </p:sp>
        <p:sp>
          <p:nvSpPr>
            <p:cNvPr id="40" name="Rectangle 39">
              <a:extLst>
                <a:ext uri="{FF2B5EF4-FFF2-40B4-BE49-F238E27FC236}">
                  <a16:creationId xmlns:a16="http://schemas.microsoft.com/office/drawing/2014/main" id="{D0E3F3AC-46FA-4DF4-8D0C-A47B8C37AC58}"/>
                </a:ext>
              </a:extLst>
            </p:cNvPr>
            <p:cNvSpPr/>
            <p:nvPr/>
          </p:nvSpPr>
          <p:spPr>
            <a:xfrm rot="5400000">
              <a:off x="8905413" y="4487422"/>
              <a:ext cx="2992994" cy="584775"/>
            </a:xfrm>
            <a:prstGeom prst="rect">
              <a:avLst/>
            </a:prstGeom>
          </p:spPr>
          <p:txBody>
            <a:bodyPr wrap="square">
              <a:spAutoFit/>
            </a:bodyPr>
            <a:lstStyle/>
            <a:p>
              <a:pPr>
                <a:spcAft>
                  <a:spcPts val="600"/>
                </a:spcAft>
              </a:pPr>
              <a:r>
                <a:rPr lang="en-GB" sz="1600" dirty="0">
                  <a:solidFill>
                    <a:srgbClr val="00B0F0"/>
                  </a:solidFill>
                  <a:latin typeface="Comic Sans MS" panose="030F0702030302020204" pitchFamily="66" charset="0"/>
                  <a:cs typeface="Times New Roman" panose="02020603050405020304" pitchFamily="18" charset="0"/>
                </a:rPr>
                <a:t>differential output line driver</a:t>
              </a:r>
              <a:endParaRPr lang="en-US" sz="1600" dirty="0">
                <a:solidFill>
                  <a:srgbClr val="00B0F0"/>
                </a:solidFill>
                <a:latin typeface="Comic Sans MS" panose="030F0702030302020204" pitchFamily="66" charset="0"/>
                <a:cs typeface="Times New Roman" panose="02020603050405020304" pitchFamily="18" charset="0"/>
              </a:endParaRPr>
            </a:p>
          </p:txBody>
        </p:sp>
        <p:sp>
          <p:nvSpPr>
            <p:cNvPr id="41" name="Rectangle 40">
              <a:extLst>
                <a:ext uri="{FF2B5EF4-FFF2-40B4-BE49-F238E27FC236}">
                  <a16:creationId xmlns:a16="http://schemas.microsoft.com/office/drawing/2014/main" id="{9A1DF040-2A72-4CEF-BD73-47035DFEEB20}"/>
                </a:ext>
              </a:extLst>
            </p:cNvPr>
            <p:cNvSpPr/>
            <p:nvPr/>
          </p:nvSpPr>
          <p:spPr>
            <a:xfrm rot="5400000">
              <a:off x="8398768" y="4610532"/>
              <a:ext cx="2992994" cy="338554"/>
            </a:xfrm>
            <a:prstGeom prst="rect">
              <a:avLst/>
            </a:prstGeom>
          </p:spPr>
          <p:txBody>
            <a:bodyPr wrap="square">
              <a:spAutoFit/>
            </a:bodyPr>
            <a:lstStyle/>
            <a:p>
              <a:pPr>
                <a:spcAft>
                  <a:spcPts val="600"/>
                </a:spcAft>
              </a:pPr>
              <a:r>
                <a:rPr lang="en-GB" sz="1600" dirty="0">
                  <a:solidFill>
                    <a:srgbClr val="FF33CC"/>
                  </a:solidFill>
                  <a:latin typeface="Comic Sans MS" panose="030F0702030302020204" pitchFamily="66" charset="0"/>
                  <a:cs typeface="Times New Roman" panose="02020603050405020304" pitchFamily="18" charset="0"/>
                </a:rPr>
                <a:t>preamplifier/shaper</a:t>
              </a:r>
              <a:endParaRPr lang="en-US" sz="1600" dirty="0">
                <a:solidFill>
                  <a:srgbClr val="FF33CC"/>
                </a:solidFill>
                <a:latin typeface="Comic Sans MS" panose="030F0702030302020204" pitchFamily="66" charset="0"/>
                <a:cs typeface="Times New Roman" panose="02020603050405020304" pitchFamily="18" charset="0"/>
              </a:endParaRPr>
            </a:p>
          </p:txBody>
        </p:sp>
        <p:sp>
          <p:nvSpPr>
            <p:cNvPr id="42" name="Rectangle 41">
              <a:extLst>
                <a:ext uri="{FF2B5EF4-FFF2-40B4-BE49-F238E27FC236}">
                  <a16:creationId xmlns:a16="http://schemas.microsoft.com/office/drawing/2014/main" id="{148A3C81-EDC1-4377-AB30-CA2501F85207}"/>
                </a:ext>
              </a:extLst>
            </p:cNvPr>
            <p:cNvSpPr/>
            <p:nvPr/>
          </p:nvSpPr>
          <p:spPr>
            <a:xfrm rot="5400000">
              <a:off x="7929041" y="4610532"/>
              <a:ext cx="2992994" cy="338554"/>
            </a:xfrm>
            <a:prstGeom prst="rect">
              <a:avLst/>
            </a:prstGeom>
          </p:spPr>
          <p:txBody>
            <a:bodyPr wrap="square">
              <a:spAutoFit/>
            </a:bodyPr>
            <a:lstStyle/>
            <a:p>
              <a:pPr>
                <a:spcAft>
                  <a:spcPts val="600"/>
                </a:spcAft>
              </a:pPr>
              <a:r>
                <a:rPr lang="en-GB" sz="1600" dirty="0">
                  <a:solidFill>
                    <a:srgbClr val="FFC000"/>
                  </a:solidFill>
                  <a:latin typeface="Comic Sans MS" panose="030F0702030302020204" pitchFamily="66" charset="0"/>
                  <a:cs typeface="Times New Roman" panose="02020603050405020304" pitchFamily="18" charset="0"/>
                </a:rPr>
                <a:t>0.50mm Pitch </a:t>
              </a:r>
              <a:r>
                <a:rPr lang="en-GB" sz="1600" dirty="0" err="1">
                  <a:solidFill>
                    <a:srgbClr val="FFC000"/>
                  </a:solidFill>
                  <a:latin typeface="Comic Sans MS" panose="030F0702030302020204" pitchFamily="66" charset="0"/>
                  <a:cs typeface="Times New Roman" panose="02020603050405020304" pitchFamily="18" charset="0"/>
                </a:rPr>
                <a:t>SlimStack</a:t>
              </a:r>
              <a:r>
                <a:rPr lang="en-GB" sz="1600" dirty="0">
                  <a:solidFill>
                    <a:srgbClr val="FFC000"/>
                  </a:solidFill>
                  <a:latin typeface="Comic Sans MS" panose="030F0702030302020204" pitchFamily="66" charset="0"/>
                  <a:cs typeface="Times New Roman" panose="02020603050405020304" pitchFamily="18" charset="0"/>
                </a:rPr>
                <a:t> Plug</a:t>
              </a:r>
              <a:endParaRPr lang="en-US" sz="1600" dirty="0">
                <a:solidFill>
                  <a:srgbClr val="FFC000"/>
                </a:solidFill>
                <a:latin typeface="Comic Sans MS" panose="030F0702030302020204" pitchFamily="66" charset="0"/>
                <a:cs typeface="Times New Roman" panose="02020603050405020304" pitchFamily="18" charset="0"/>
              </a:endParaRPr>
            </a:p>
          </p:txBody>
        </p:sp>
        <p:sp>
          <p:nvSpPr>
            <p:cNvPr id="43" name="Rectangle 42">
              <a:extLst>
                <a:ext uri="{FF2B5EF4-FFF2-40B4-BE49-F238E27FC236}">
                  <a16:creationId xmlns:a16="http://schemas.microsoft.com/office/drawing/2014/main" id="{03DA441A-707E-4AAD-BD46-46D066252957}"/>
                </a:ext>
              </a:extLst>
            </p:cNvPr>
            <p:cNvSpPr/>
            <p:nvPr/>
          </p:nvSpPr>
          <p:spPr>
            <a:xfrm rot="5400000">
              <a:off x="10030094" y="4692943"/>
              <a:ext cx="3159630" cy="338554"/>
            </a:xfrm>
            <a:prstGeom prst="rect">
              <a:avLst/>
            </a:prstGeom>
          </p:spPr>
          <p:txBody>
            <a:bodyPr wrap="square">
              <a:spAutoFit/>
            </a:bodyPr>
            <a:lstStyle/>
            <a:p>
              <a:pPr>
                <a:spcAft>
                  <a:spcPts val="600"/>
                </a:spcAft>
              </a:pPr>
              <a:r>
                <a:rPr lang="en-US" sz="1600" dirty="0">
                  <a:solidFill>
                    <a:schemeClr val="bg1">
                      <a:lumMod val="50000"/>
                    </a:schemeClr>
                  </a:solidFill>
                  <a:latin typeface="Comic Sans MS" panose="030F0702030302020204" pitchFamily="66" charset="0"/>
                  <a:cs typeface="Times New Roman" panose="02020603050405020304" pitchFamily="18" charset="0"/>
                </a:rPr>
                <a:t>Pico-Clasp PCB Header (bot)</a:t>
              </a:r>
            </a:p>
          </p:txBody>
        </p:sp>
      </p:grpSp>
      <p:pic>
        <p:nvPicPr>
          <p:cNvPr id="59" name="Picture 58">
            <a:extLst>
              <a:ext uri="{FF2B5EF4-FFF2-40B4-BE49-F238E27FC236}">
                <a16:creationId xmlns:a16="http://schemas.microsoft.com/office/drawing/2014/main" id="{7C795D8F-1DF1-46DA-BBAB-4F21EB07ACC2}"/>
              </a:ext>
            </a:extLst>
          </p:cNvPr>
          <p:cNvPicPr>
            <a:picLocks noChangeAspect="1"/>
          </p:cNvPicPr>
          <p:nvPr/>
        </p:nvPicPr>
        <p:blipFill rotWithShape="1">
          <a:blip r:embed="rId7">
            <a:clrChange>
              <a:clrFrom>
                <a:srgbClr val="91A298"/>
              </a:clrFrom>
              <a:clrTo>
                <a:srgbClr val="91A298">
                  <a:alpha val="0"/>
                </a:srgbClr>
              </a:clrTo>
            </a:clrChang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31664" t="29870" r="30352" b="32806"/>
          <a:stretch/>
        </p:blipFill>
        <p:spPr>
          <a:xfrm rot="10800000">
            <a:off x="5417626" y="1366788"/>
            <a:ext cx="1249497" cy="2182767"/>
          </a:xfrm>
          <a:prstGeom prst="rect">
            <a:avLst/>
          </a:prstGeom>
        </p:spPr>
      </p:pic>
      <p:pic>
        <p:nvPicPr>
          <p:cNvPr id="60" name="Picture 59">
            <a:extLst>
              <a:ext uri="{FF2B5EF4-FFF2-40B4-BE49-F238E27FC236}">
                <a16:creationId xmlns:a16="http://schemas.microsoft.com/office/drawing/2014/main" id="{B27BC02D-546E-471D-ADDE-259C60CB1FEF}"/>
              </a:ext>
            </a:extLst>
          </p:cNvPr>
          <p:cNvPicPr>
            <a:picLocks noChangeAspect="1"/>
          </p:cNvPicPr>
          <p:nvPr/>
        </p:nvPicPr>
        <p:blipFill rotWithShape="1">
          <a:blip r:embed="rId5"/>
          <a:srcRect l="30964"/>
          <a:stretch/>
        </p:blipFill>
        <p:spPr>
          <a:xfrm>
            <a:off x="4991793" y="3975236"/>
            <a:ext cx="2635917" cy="1805424"/>
          </a:xfrm>
          <a:prstGeom prst="rect">
            <a:avLst/>
          </a:prstGeom>
        </p:spPr>
      </p:pic>
      <p:sp>
        <p:nvSpPr>
          <p:cNvPr id="61" name="Rectangle: Rounded Corners 60">
            <a:extLst>
              <a:ext uri="{FF2B5EF4-FFF2-40B4-BE49-F238E27FC236}">
                <a16:creationId xmlns:a16="http://schemas.microsoft.com/office/drawing/2014/main" id="{D4F526BD-7D8D-4E37-9D1D-573F00B33DF0}"/>
              </a:ext>
            </a:extLst>
          </p:cNvPr>
          <p:cNvSpPr/>
          <p:nvPr/>
        </p:nvSpPr>
        <p:spPr>
          <a:xfrm rot="5400000">
            <a:off x="5900618" y="2060030"/>
            <a:ext cx="279966" cy="274070"/>
          </a:xfrm>
          <a:prstGeom prst="roundRect">
            <a:avLst>
              <a:gd name="adj" fmla="val 5983"/>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67142348-F4F1-430D-BC0A-A2FE1AD40668}"/>
              </a:ext>
            </a:extLst>
          </p:cNvPr>
          <p:cNvGrpSpPr/>
          <p:nvPr/>
        </p:nvGrpSpPr>
        <p:grpSpPr>
          <a:xfrm>
            <a:off x="6815114" y="1356906"/>
            <a:ext cx="1237595" cy="2219136"/>
            <a:chOff x="7585135" y="3946101"/>
            <a:chExt cx="1237595" cy="2219136"/>
          </a:xfrm>
        </p:grpSpPr>
        <p:pic>
          <p:nvPicPr>
            <p:cNvPr id="12" name="Picture 11">
              <a:extLst>
                <a:ext uri="{FF2B5EF4-FFF2-40B4-BE49-F238E27FC236}">
                  <a16:creationId xmlns:a16="http://schemas.microsoft.com/office/drawing/2014/main" id="{C299BD34-5D13-483F-BC77-20CD87E2EE0C}"/>
                </a:ext>
              </a:extLst>
            </p:cNvPr>
            <p:cNvPicPr>
              <a:picLocks noChangeAspect="1"/>
            </p:cNvPicPr>
            <p:nvPr/>
          </p:nvPicPr>
          <p:blipFill>
            <a:blip r:embed="rId9">
              <a:clrChange>
                <a:clrFrom>
                  <a:srgbClr val="552F14"/>
                </a:clrFrom>
                <a:clrTo>
                  <a:srgbClr val="552F14">
                    <a:alpha val="0"/>
                  </a:srgbClr>
                </a:clrTo>
              </a:clrChange>
            </a:blip>
            <a:stretch>
              <a:fillRect/>
            </a:stretch>
          </p:blipFill>
          <p:spPr>
            <a:xfrm>
              <a:off x="7585135" y="3946101"/>
              <a:ext cx="1237595" cy="2219136"/>
            </a:xfrm>
            <a:prstGeom prst="rect">
              <a:avLst/>
            </a:prstGeom>
          </p:spPr>
        </p:pic>
        <p:sp>
          <p:nvSpPr>
            <p:cNvPr id="64" name="Rectangle: Rounded Corners 63">
              <a:extLst>
                <a:ext uri="{FF2B5EF4-FFF2-40B4-BE49-F238E27FC236}">
                  <a16:creationId xmlns:a16="http://schemas.microsoft.com/office/drawing/2014/main" id="{3E9C129C-FF95-4D9B-8626-5FC91999FD9F}"/>
                </a:ext>
              </a:extLst>
            </p:cNvPr>
            <p:cNvSpPr/>
            <p:nvPr/>
          </p:nvSpPr>
          <p:spPr>
            <a:xfrm>
              <a:off x="8085138" y="4659312"/>
              <a:ext cx="115887" cy="2841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E5FFD512-9BAA-46CF-8897-29CEF9450840}"/>
                </a:ext>
              </a:extLst>
            </p:cNvPr>
            <p:cNvSpPr/>
            <p:nvPr/>
          </p:nvSpPr>
          <p:spPr>
            <a:xfrm>
              <a:off x="8242301" y="4652962"/>
              <a:ext cx="115887" cy="2841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062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403946" y="0"/>
            <a:ext cx="11441391" cy="840400"/>
          </a:xfrm>
        </p:spPr>
        <p:txBody>
          <a:bodyPr>
            <a:normAutofit/>
          </a:bodyPr>
          <a:lstStyle/>
          <a:p>
            <a:r>
              <a:rPr lang="en-GB" dirty="0" err="1"/>
              <a:t>SiC</a:t>
            </a:r>
            <a:r>
              <a:rPr lang="en-GB" dirty="0"/>
              <a:t> detector 100 </a:t>
            </a:r>
            <a:r>
              <a:rPr lang="el-GR" dirty="0"/>
              <a:t>μ</a:t>
            </a:r>
            <a:r>
              <a:rPr lang="en-GB" dirty="0"/>
              <a:t>m thick, 25 mm</a:t>
            </a:r>
            <a:r>
              <a:rPr lang="en-GB" baseline="30000" dirty="0"/>
              <a:t>2</a:t>
            </a:r>
            <a:r>
              <a:rPr lang="en-GB" dirty="0"/>
              <a:t>: device qualification</a:t>
            </a:r>
            <a:endParaRPr lang="en-US" dirty="0"/>
          </a:p>
        </p:txBody>
      </p:sp>
      <p:sp>
        <p:nvSpPr>
          <p:cNvPr id="13" name="TextBox 12">
            <a:extLst>
              <a:ext uri="{FF2B5EF4-FFF2-40B4-BE49-F238E27FC236}">
                <a16:creationId xmlns:a16="http://schemas.microsoft.com/office/drawing/2014/main" id="{DAADCF2D-2BB3-4578-B142-62505BD3FE07}"/>
              </a:ext>
            </a:extLst>
          </p:cNvPr>
          <p:cNvSpPr txBox="1"/>
          <p:nvPr/>
        </p:nvSpPr>
        <p:spPr>
          <a:xfrm>
            <a:off x="0" y="820564"/>
            <a:ext cx="6524666" cy="584775"/>
          </a:xfrm>
          <a:prstGeom prst="rect">
            <a:avLst/>
          </a:prstGeom>
          <a:noFill/>
        </p:spPr>
        <p:txBody>
          <a:bodyPr wrap="square" rtlCol="0">
            <a:spAutoFit/>
          </a:bodyPr>
          <a:lstStyle/>
          <a:p>
            <a:pPr algn="ctr"/>
            <a:r>
              <a:rPr lang="en-GB" sz="1600" b="1" dirty="0">
                <a:solidFill>
                  <a:schemeClr val="tx2">
                    <a:lumMod val="75000"/>
                  </a:schemeClr>
                </a:solidFill>
                <a:latin typeface="Comic Sans MS" panose="030F0702030302020204" pitchFamily="66" charset="0"/>
                <a:cs typeface="Times New Roman" panose="02020603050405020304" pitchFamily="18" charset="0"/>
              </a:rPr>
              <a:t>Experimental apparatus for CV measurements, based on the Agilent E4980A, custom modified for high voltage operation</a:t>
            </a:r>
          </a:p>
        </p:txBody>
      </p:sp>
      <p:pic>
        <p:nvPicPr>
          <p:cNvPr id="62" name="Picture 61">
            <a:extLst>
              <a:ext uri="{FF2B5EF4-FFF2-40B4-BE49-F238E27FC236}">
                <a16:creationId xmlns:a16="http://schemas.microsoft.com/office/drawing/2014/main" id="{B52679E7-F5C3-41D5-A87F-A6771C7C9FEB}"/>
              </a:ext>
            </a:extLst>
          </p:cNvPr>
          <p:cNvPicPr>
            <a:picLocks noChangeAspect="1"/>
          </p:cNvPicPr>
          <p:nvPr/>
        </p:nvPicPr>
        <p:blipFill rotWithShape="1">
          <a:blip r:embed="rId2"/>
          <a:srcRect l="63983" t="17029" r="15063" b="31809"/>
          <a:stretch/>
        </p:blipFill>
        <p:spPr>
          <a:xfrm>
            <a:off x="10298003" y="703911"/>
            <a:ext cx="1621855" cy="1789032"/>
          </a:xfrm>
          <a:prstGeom prst="rect">
            <a:avLst/>
          </a:prstGeom>
        </p:spPr>
      </p:pic>
      <p:pic>
        <p:nvPicPr>
          <p:cNvPr id="63" name="Picture 62">
            <a:extLst>
              <a:ext uri="{FF2B5EF4-FFF2-40B4-BE49-F238E27FC236}">
                <a16:creationId xmlns:a16="http://schemas.microsoft.com/office/drawing/2014/main" id="{52AEEDE3-4BE7-49D2-BA00-FCE5805BAC57}"/>
              </a:ext>
            </a:extLst>
          </p:cNvPr>
          <p:cNvPicPr>
            <a:picLocks noChangeAspect="1"/>
          </p:cNvPicPr>
          <p:nvPr/>
        </p:nvPicPr>
        <p:blipFill rotWithShape="1">
          <a:blip r:embed="rId2"/>
          <a:srcRect l="14122" t="11349" r="35391" b="26139"/>
          <a:stretch/>
        </p:blipFill>
        <p:spPr>
          <a:xfrm>
            <a:off x="7147858" y="630723"/>
            <a:ext cx="2907552" cy="2025049"/>
          </a:xfrm>
          <a:prstGeom prst="rect">
            <a:avLst/>
          </a:prstGeom>
        </p:spPr>
      </p:pic>
      <p:pic>
        <p:nvPicPr>
          <p:cNvPr id="67" name="Picture 66">
            <a:extLst>
              <a:ext uri="{FF2B5EF4-FFF2-40B4-BE49-F238E27FC236}">
                <a16:creationId xmlns:a16="http://schemas.microsoft.com/office/drawing/2014/main" id="{91212366-993C-4664-9641-8D0AEAE01EBB}"/>
              </a:ext>
            </a:extLst>
          </p:cNvPr>
          <p:cNvPicPr>
            <a:picLocks noChangeAspect="1"/>
          </p:cNvPicPr>
          <p:nvPr/>
        </p:nvPicPr>
        <p:blipFill>
          <a:blip r:embed="rId3"/>
          <a:stretch>
            <a:fillRect/>
          </a:stretch>
        </p:blipFill>
        <p:spPr>
          <a:xfrm>
            <a:off x="107609" y="1409335"/>
            <a:ext cx="6318090" cy="3042921"/>
          </a:xfrm>
          <a:prstGeom prst="rect">
            <a:avLst/>
          </a:prstGeom>
        </p:spPr>
      </p:pic>
      <p:pic>
        <p:nvPicPr>
          <p:cNvPr id="68" name="Picture 67">
            <a:extLst>
              <a:ext uri="{FF2B5EF4-FFF2-40B4-BE49-F238E27FC236}">
                <a16:creationId xmlns:a16="http://schemas.microsoft.com/office/drawing/2014/main" id="{FD0AE03F-E6B4-4757-85E0-028AA88EA7F5}"/>
              </a:ext>
            </a:extLst>
          </p:cNvPr>
          <p:cNvPicPr>
            <a:picLocks noChangeAspect="1"/>
          </p:cNvPicPr>
          <p:nvPr/>
        </p:nvPicPr>
        <p:blipFill>
          <a:blip r:embed="rId4"/>
          <a:stretch>
            <a:fillRect/>
          </a:stretch>
        </p:blipFill>
        <p:spPr>
          <a:xfrm>
            <a:off x="4855980" y="3066207"/>
            <a:ext cx="7336020" cy="3193077"/>
          </a:xfrm>
          <a:prstGeom prst="rect">
            <a:avLst/>
          </a:prstGeom>
        </p:spPr>
      </p:pic>
    </p:spTree>
    <p:extLst>
      <p:ext uri="{BB962C8B-B14F-4D97-AF65-F5344CB8AC3E}">
        <p14:creationId xmlns:p14="http://schemas.microsoft.com/office/powerpoint/2010/main" val="155889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6220A6-896C-4CA4-B61B-CBE607C5B393}"/>
              </a:ext>
            </a:extLst>
          </p:cNvPr>
          <p:cNvPicPr>
            <a:picLocks noChangeAspect="1"/>
          </p:cNvPicPr>
          <p:nvPr/>
        </p:nvPicPr>
        <p:blipFill rotWithShape="1">
          <a:blip r:embed="rId2">
            <a:clrChange>
              <a:clrFrom>
                <a:srgbClr val="FFFFFF"/>
              </a:clrFrom>
              <a:clrTo>
                <a:srgbClr val="FFFFFF">
                  <a:alpha val="0"/>
                </a:srgbClr>
              </a:clrTo>
            </a:clrChange>
          </a:blip>
          <a:srcRect l="5500" t="6192" r="6750"/>
          <a:stretch/>
        </p:blipFill>
        <p:spPr>
          <a:xfrm>
            <a:off x="6949633" y="882581"/>
            <a:ext cx="5242367" cy="2504411"/>
          </a:xfrm>
          <a:prstGeom prst="rect">
            <a:avLst/>
          </a:prstGeom>
        </p:spPr>
      </p:pic>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403946" y="0"/>
            <a:ext cx="11441391" cy="840400"/>
          </a:xfrm>
        </p:spPr>
        <p:txBody>
          <a:bodyPr>
            <a:normAutofit/>
          </a:bodyPr>
          <a:lstStyle/>
          <a:p>
            <a:r>
              <a:rPr lang="it-IT" dirty="0" err="1"/>
              <a:t>Frontend</a:t>
            </a:r>
            <a:r>
              <a:rPr lang="it-IT" dirty="0"/>
              <a:t> electronics: Functional </a:t>
            </a:r>
            <a:r>
              <a:rPr lang="it-IT" dirty="0" err="1"/>
              <a:t>qualification</a:t>
            </a:r>
            <a:endParaRPr lang="en-US" dirty="0"/>
          </a:p>
        </p:txBody>
      </p:sp>
      <p:sp>
        <p:nvSpPr>
          <p:cNvPr id="4" name="Title 2">
            <a:extLst>
              <a:ext uri="{FF2B5EF4-FFF2-40B4-BE49-F238E27FC236}">
                <a16:creationId xmlns:a16="http://schemas.microsoft.com/office/drawing/2014/main" id="{C0F690F0-BD05-4FE4-84DC-9BC68B9C9416}"/>
              </a:ext>
            </a:extLst>
          </p:cNvPr>
          <p:cNvSpPr txBox="1">
            <a:spLocks/>
          </p:cNvSpPr>
          <p:nvPr/>
        </p:nvSpPr>
        <p:spPr>
          <a:xfrm>
            <a:off x="9270503" y="307295"/>
            <a:ext cx="2797629" cy="8404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rgbClr val="728FA5"/>
                </a:solidFill>
                <a:latin typeface="Calibri" panose="020F0502020204030204" pitchFamily="34" charset="0"/>
                <a:ea typeface="+mj-ea"/>
                <a:cs typeface="Calibri" panose="020F0502020204030204" pitchFamily="34" charset="0"/>
              </a:defRPr>
            </a:lvl1pPr>
          </a:lstStyle>
          <a:p>
            <a:pPr algn="r"/>
            <a:r>
              <a:rPr lang="it-IT" sz="1600" dirty="0" err="1">
                <a:solidFill>
                  <a:schemeClr val="tx2">
                    <a:lumMod val="75000"/>
                  </a:schemeClr>
                </a:solidFill>
                <a:latin typeface="Comic Sans MS" panose="030F0702030302020204" pitchFamily="66" charset="0"/>
                <a:ea typeface="+mn-ea"/>
                <a:cs typeface="Times New Roman" panose="02020603050405020304" pitchFamily="18" charset="0"/>
              </a:rPr>
              <a:t>Integral</a:t>
            </a:r>
            <a:r>
              <a:rPr lang="it-IT" sz="1600" dirty="0">
                <a:solidFill>
                  <a:schemeClr val="tx2">
                    <a:lumMod val="75000"/>
                  </a:schemeClr>
                </a:solidFill>
                <a:latin typeface="Comic Sans MS" panose="030F0702030302020204" pitchFamily="66" charset="0"/>
                <a:ea typeface="+mn-ea"/>
                <a:cs typeface="Times New Roman" panose="02020603050405020304" pitchFamily="18" charset="0"/>
              </a:rPr>
              <a:t> Non </a:t>
            </a:r>
            <a:r>
              <a:rPr lang="it-IT" sz="1600" dirty="0" err="1">
                <a:solidFill>
                  <a:schemeClr val="tx2">
                    <a:lumMod val="75000"/>
                  </a:schemeClr>
                </a:solidFill>
                <a:latin typeface="Comic Sans MS" panose="030F0702030302020204" pitchFamily="66" charset="0"/>
                <a:ea typeface="+mn-ea"/>
                <a:cs typeface="Times New Roman" panose="02020603050405020304" pitchFamily="18" charset="0"/>
              </a:rPr>
              <a:t>Linearity</a:t>
            </a:r>
            <a:r>
              <a:rPr lang="it-IT" sz="1600" dirty="0">
                <a:solidFill>
                  <a:schemeClr val="tx2">
                    <a:lumMod val="75000"/>
                  </a:schemeClr>
                </a:solidFill>
                <a:latin typeface="Comic Sans MS" panose="030F0702030302020204" pitchFamily="66" charset="0"/>
                <a:ea typeface="+mn-ea"/>
                <a:cs typeface="Times New Roman" panose="02020603050405020304" pitchFamily="18" charset="0"/>
              </a:rPr>
              <a:t> </a:t>
            </a:r>
            <a:endParaRPr lang="en-US" sz="1600" dirty="0">
              <a:solidFill>
                <a:schemeClr val="tx2">
                  <a:lumMod val="75000"/>
                </a:schemeClr>
              </a:solidFill>
              <a:latin typeface="Comic Sans MS" panose="030F0702030302020204" pitchFamily="66"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9303C97E-C039-44DD-8F08-E955DCC3790D}"/>
              </a:ext>
            </a:extLst>
          </p:cNvPr>
          <p:cNvSpPr/>
          <p:nvPr/>
        </p:nvSpPr>
        <p:spPr>
          <a:xfrm>
            <a:off x="5969040" y="3420823"/>
            <a:ext cx="6222960" cy="1077218"/>
          </a:xfrm>
          <a:prstGeom prst="rect">
            <a:avLst/>
          </a:prstGeom>
        </p:spPr>
        <p:txBody>
          <a:bodyPr wrap="square">
            <a:spAutoFit/>
          </a:bodyPr>
          <a:lstStyle/>
          <a:p>
            <a:pPr marL="285750" indent="-285750">
              <a:buFont typeface="Arial" panose="020B0604020202020204" pitchFamily="34" charset="0"/>
              <a:buChar char="•"/>
            </a:pPr>
            <a:r>
              <a:rPr lang="en-GB" sz="1600" b="1" dirty="0">
                <a:solidFill>
                  <a:schemeClr val="tx2">
                    <a:lumMod val="75000"/>
                  </a:schemeClr>
                </a:solidFill>
                <a:latin typeface="Comic Sans MS" panose="030F0702030302020204" pitchFamily="66" charset="0"/>
                <a:cs typeface="Times New Roman" panose="02020603050405020304" pitchFamily="18" charset="0"/>
              </a:rPr>
              <a:t>for every input signal amplitude: INL computed as maximum deviation from linear LSQ fit up to considered amplitude</a:t>
            </a:r>
          </a:p>
          <a:p>
            <a:pPr marL="285750" indent="-285750">
              <a:spcAft>
                <a:spcPts val="600"/>
              </a:spcAft>
              <a:buFont typeface="Arial" panose="020B0604020202020204" pitchFamily="34" charset="0"/>
              <a:buChar char="•"/>
            </a:pPr>
            <a:r>
              <a:rPr lang="en-GB" sz="1600" b="1" dirty="0">
                <a:solidFill>
                  <a:schemeClr val="tx2">
                    <a:lumMod val="75000"/>
                  </a:schemeClr>
                </a:solidFill>
                <a:latin typeface="Comic Sans MS" panose="030F0702030302020204" pitchFamily="66" charset="0"/>
                <a:cs typeface="Times New Roman" panose="02020603050405020304" pitchFamily="18" charset="0"/>
              </a:rPr>
              <a:t>INL  &lt; 0.2% up to 50 MeV input dynamics</a:t>
            </a:r>
          </a:p>
        </p:txBody>
      </p:sp>
      <p:pic>
        <p:nvPicPr>
          <p:cNvPr id="7" name="Picture 6">
            <a:extLst>
              <a:ext uri="{FF2B5EF4-FFF2-40B4-BE49-F238E27FC236}">
                <a16:creationId xmlns:a16="http://schemas.microsoft.com/office/drawing/2014/main" id="{D68604B8-440C-4B38-93B1-0FF770DD22EB}"/>
              </a:ext>
            </a:extLst>
          </p:cNvPr>
          <p:cNvPicPr>
            <a:picLocks noChangeAspect="1"/>
          </p:cNvPicPr>
          <p:nvPr/>
        </p:nvPicPr>
        <p:blipFill rotWithShape="1">
          <a:blip r:embed="rId3"/>
          <a:srcRect l="22499" t="23193" r="23158" b="29462"/>
          <a:stretch/>
        </p:blipFill>
        <p:spPr>
          <a:xfrm>
            <a:off x="7596064" y="4605688"/>
            <a:ext cx="4595936" cy="2252312"/>
          </a:xfrm>
          <a:prstGeom prst="rect">
            <a:avLst/>
          </a:prstGeom>
        </p:spPr>
      </p:pic>
      <p:pic>
        <p:nvPicPr>
          <p:cNvPr id="8" name="Picture 7">
            <a:extLst>
              <a:ext uri="{FF2B5EF4-FFF2-40B4-BE49-F238E27FC236}">
                <a16:creationId xmlns:a16="http://schemas.microsoft.com/office/drawing/2014/main" id="{D4586E88-8622-4D69-9C94-96A129DFA106}"/>
              </a:ext>
            </a:extLst>
          </p:cNvPr>
          <p:cNvPicPr>
            <a:picLocks noChangeAspect="1"/>
          </p:cNvPicPr>
          <p:nvPr/>
        </p:nvPicPr>
        <p:blipFill rotWithShape="1">
          <a:blip r:embed="rId4">
            <a:clrChange>
              <a:clrFrom>
                <a:srgbClr val="FFFFFF"/>
              </a:clrFrom>
              <a:clrTo>
                <a:srgbClr val="FFFFFF">
                  <a:alpha val="0"/>
                </a:srgbClr>
              </a:clrTo>
            </a:clrChange>
          </a:blip>
          <a:srcRect l="6563" t="4929" r="7903"/>
          <a:stretch/>
        </p:blipFill>
        <p:spPr>
          <a:xfrm>
            <a:off x="97972" y="3233058"/>
            <a:ext cx="4894166" cy="2430932"/>
          </a:xfrm>
          <a:prstGeom prst="rect">
            <a:avLst/>
          </a:prstGeom>
        </p:spPr>
      </p:pic>
      <p:pic>
        <p:nvPicPr>
          <p:cNvPr id="9" name="Picture 8">
            <a:extLst>
              <a:ext uri="{FF2B5EF4-FFF2-40B4-BE49-F238E27FC236}">
                <a16:creationId xmlns:a16="http://schemas.microsoft.com/office/drawing/2014/main" id="{FF4D731E-C0D0-4353-9577-6F69156A1E61}"/>
              </a:ext>
            </a:extLst>
          </p:cNvPr>
          <p:cNvPicPr>
            <a:picLocks noChangeAspect="1"/>
          </p:cNvPicPr>
          <p:nvPr/>
        </p:nvPicPr>
        <p:blipFill rotWithShape="1">
          <a:blip r:embed="rId5">
            <a:clrChange>
              <a:clrFrom>
                <a:srgbClr val="FFFFFF"/>
              </a:clrFrom>
              <a:clrTo>
                <a:srgbClr val="FFFFFF">
                  <a:alpha val="0"/>
                </a:srgbClr>
              </a:clrTo>
            </a:clrChange>
          </a:blip>
          <a:srcRect l="5323" t="6012" r="8710"/>
          <a:stretch/>
        </p:blipFill>
        <p:spPr>
          <a:xfrm>
            <a:off x="96254" y="885573"/>
            <a:ext cx="4519289" cy="2207976"/>
          </a:xfrm>
          <a:prstGeom prst="rect">
            <a:avLst/>
          </a:prstGeom>
        </p:spPr>
      </p:pic>
      <p:sp>
        <p:nvSpPr>
          <p:cNvPr id="10" name="Title 2">
            <a:extLst>
              <a:ext uri="{FF2B5EF4-FFF2-40B4-BE49-F238E27FC236}">
                <a16:creationId xmlns:a16="http://schemas.microsoft.com/office/drawing/2014/main" id="{DCAD4CF4-E304-4641-B109-1A3050605476}"/>
              </a:ext>
            </a:extLst>
          </p:cNvPr>
          <p:cNvSpPr txBox="1">
            <a:spLocks/>
          </p:cNvSpPr>
          <p:nvPr/>
        </p:nvSpPr>
        <p:spPr>
          <a:xfrm>
            <a:off x="200250" y="290680"/>
            <a:ext cx="4543124" cy="8404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728FA5"/>
                </a:solidFill>
                <a:latin typeface="Calibri" panose="020F0502020204030204" pitchFamily="34" charset="0"/>
                <a:ea typeface="+mj-ea"/>
                <a:cs typeface="Calibri" panose="020F0502020204030204" pitchFamily="34" charset="0"/>
              </a:defRPr>
            </a:lvl1pPr>
          </a:lstStyle>
          <a:p>
            <a:r>
              <a:rPr lang="en-US" sz="1600" dirty="0">
                <a:solidFill>
                  <a:schemeClr val="tx2">
                    <a:lumMod val="75000"/>
                  </a:schemeClr>
                </a:solidFill>
                <a:latin typeface="Comic Sans MS" panose="030F0702030302020204" pitchFamily="66" charset="0"/>
                <a:ea typeface="+mn-ea"/>
                <a:cs typeface="Times New Roman" panose="02020603050405020304" pitchFamily="18" charset="0"/>
              </a:rPr>
              <a:t>Output waveforms</a:t>
            </a:r>
          </a:p>
        </p:txBody>
      </p:sp>
      <p:sp>
        <p:nvSpPr>
          <p:cNvPr id="11" name="Title 2">
            <a:extLst>
              <a:ext uri="{FF2B5EF4-FFF2-40B4-BE49-F238E27FC236}">
                <a16:creationId xmlns:a16="http://schemas.microsoft.com/office/drawing/2014/main" id="{F907050C-E15A-484B-B146-8B7450A69D0B}"/>
              </a:ext>
            </a:extLst>
          </p:cNvPr>
          <p:cNvSpPr txBox="1">
            <a:spLocks/>
          </p:cNvSpPr>
          <p:nvPr/>
        </p:nvSpPr>
        <p:spPr>
          <a:xfrm>
            <a:off x="247574" y="2704445"/>
            <a:ext cx="4543124" cy="8404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728FA5"/>
                </a:solidFill>
                <a:latin typeface="Calibri" panose="020F0502020204030204" pitchFamily="34" charset="0"/>
                <a:ea typeface="+mj-ea"/>
                <a:cs typeface="Calibri" panose="020F0502020204030204" pitchFamily="34" charset="0"/>
              </a:defRPr>
            </a:lvl1pPr>
          </a:lstStyle>
          <a:p>
            <a:r>
              <a:rPr lang="en-US" sz="1600" dirty="0">
                <a:solidFill>
                  <a:schemeClr val="tx2">
                    <a:lumMod val="75000"/>
                  </a:schemeClr>
                </a:solidFill>
                <a:latin typeface="Comic Sans MS" panose="030F0702030302020204" pitchFamily="66" charset="0"/>
                <a:ea typeface="+mn-ea"/>
                <a:cs typeface="Times New Roman" panose="02020603050405020304" pitchFamily="18" charset="0"/>
              </a:rPr>
              <a:t>“rise” time</a:t>
            </a:r>
          </a:p>
        </p:txBody>
      </p:sp>
      <p:sp>
        <p:nvSpPr>
          <p:cNvPr id="12" name="Rectangle 11">
            <a:extLst>
              <a:ext uri="{FF2B5EF4-FFF2-40B4-BE49-F238E27FC236}">
                <a16:creationId xmlns:a16="http://schemas.microsoft.com/office/drawing/2014/main" id="{EEFFF4DD-CA62-470E-9916-69FCA39CC4C4}"/>
              </a:ext>
            </a:extLst>
          </p:cNvPr>
          <p:cNvSpPr/>
          <p:nvPr/>
        </p:nvSpPr>
        <p:spPr>
          <a:xfrm>
            <a:off x="0" y="5654460"/>
            <a:ext cx="6565803" cy="584775"/>
          </a:xfrm>
          <a:prstGeom prst="rect">
            <a:avLst/>
          </a:prstGeom>
        </p:spPr>
        <p:txBody>
          <a:bodyPr wrap="square">
            <a:spAutoFit/>
          </a:bodyPr>
          <a:lstStyle/>
          <a:p>
            <a:pPr marL="285750" indent="-285750">
              <a:buFont typeface="Arial" panose="020B0604020202020204" pitchFamily="34" charset="0"/>
              <a:buChar char="•"/>
            </a:pPr>
            <a:r>
              <a:rPr lang="it-IT" sz="1600" b="1" dirty="0" err="1">
                <a:solidFill>
                  <a:schemeClr val="tx2">
                    <a:lumMod val="75000"/>
                  </a:schemeClr>
                </a:solidFill>
                <a:latin typeface="Comic Sans MS" panose="030F0702030302020204" pitchFamily="66" charset="0"/>
                <a:cs typeface="Times New Roman" panose="02020603050405020304" pitchFamily="18" charset="0"/>
              </a:rPr>
              <a:t>measured</a:t>
            </a:r>
            <a:r>
              <a:rPr lang="it-IT" sz="1600" b="1" dirty="0">
                <a:solidFill>
                  <a:schemeClr val="tx2">
                    <a:lumMod val="75000"/>
                  </a:schemeClr>
                </a:solidFill>
                <a:latin typeface="Comic Sans MS" panose="030F0702030302020204" pitchFamily="66" charset="0"/>
                <a:cs typeface="Times New Roman" panose="02020603050405020304" pitchFamily="18" charset="0"/>
              </a:rPr>
              <a:t> rise time </a:t>
            </a:r>
            <a:r>
              <a:rPr lang="it-IT" sz="1600" b="1" dirty="0" err="1">
                <a:solidFill>
                  <a:schemeClr val="tx2">
                    <a:lumMod val="75000"/>
                  </a:schemeClr>
                </a:solidFill>
                <a:latin typeface="Comic Sans MS" panose="030F0702030302020204" pitchFamily="66" charset="0"/>
                <a:cs typeface="Times New Roman" panose="02020603050405020304" pitchFamily="18" charset="0"/>
              </a:rPr>
              <a:t>includes</a:t>
            </a:r>
            <a:r>
              <a:rPr lang="it-IT" sz="1600" b="1" dirty="0">
                <a:solidFill>
                  <a:schemeClr val="tx2">
                    <a:lumMod val="75000"/>
                  </a:schemeClr>
                </a:solidFill>
                <a:latin typeface="Comic Sans MS" panose="030F0702030302020204" pitchFamily="66" charset="0"/>
                <a:cs typeface="Times New Roman" panose="02020603050405020304" pitchFamily="18" charset="0"/>
              </a:rPr>
              <a:t> 3.8ns input signal </a:t>
            </a:r>
            <a:r>
              <a:rPr lang="it-IT" sz="1600" b="1" dirty="0" err="1">
                <a:solidFill>
                  <a:schemeClr val="tx2">
                    <a:lumMod val="75000"/>
                  </a:schemeClr>
                </a:solidFill>
                <a:latin typeface="Comic Sans MS" panose="030F0702030302020204" pitchFamily="66" charset="0"/>
                <a:cs typeface="Times New Roman" panose="02020603050405020304" pitchFamily="18" charset="0"/>
              </a:rPr>
              <a:t>risetime</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it-IT" sz="1600" b="1" dirty="0" err="1">
                <a:solidFill>
                  <a:schemeClr val="tx2">
                    <a:lumMod val="75000"/>
                  </a:schemeClr>
                </a:solidFill>
                <a:latin typeface="Comic Sans MS" panose="030F0702030302020204" pitchFamily="66" charset="0"/>
                <a:cs typeface="Times New Roman" panose="02020603050405020304" pitchFamily="18" charset="0"/>
              </a:rPr>
              <a:t>Agilent</a:t>
            </a:r>
            <a:r>
              <a:rPr lang="it-IT" sz="1600" b="1" dirty="0">
                <a:solidFill>
                  <a:schemeClr val="tx2">
                    <a:lumMod val="75000"/>
                  </a:schemeClr>
                </a:solidFill>
                <a:latin typeface="Comic Sans MS" panose="030F0702030302020204" pitchFamily="66" charset="0"/>
                <a:cs typeface="Times New Roman" panose="02020603050405020304" pitchFamily="18" charset="0"/>
              </a:rPr>
              <a:t> </a:t>
            </a:r>
            <a:r>
              <a:rPr lang="en-GB" sz="1600" b="1" dirty="0">
                <a:solidFill>
                  <a:schemeClr val="tx2">
                    <a:lumMod val="75000"/>
                  </a:schemeClr>
                </a:solidFill>
                <a:latin typeface="Comic Sans MS" panose="030F0702030302020204" pitchFamily="66" charset="0"/>
                <a:cs typeface="Times New Roman" panose="02020603050405020304" pitchFamily="18" charset="0"/>
              </a:rPr>
              <a:t>33250A Function / Arbitrary Waveform Generator)</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21357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403946" y="0"/>
            <a:ext cx="11441391" cy="840400"/>
          </a:xfrm>
        </p:spPr>
        <p:txBody>
          <a:bodyPr>
            <a:normAutofit/>
          </a:bodyPr>
          <a:lstStyle/>
          <a:p>
            <a:r>
              <a:rPr lang="en-GB" dirty="0"/>
              <a:t>Impact of reverse bias voltage on the output response</a:t>
            </a:r>
            <a:endParaRPr lang="en-US" dirty="0"/>
          </a:p>
        </p:txBody>
      </p:sp>
      <p:sp>
        <p:nvSpPr>
          <p:cNvPr id="13" name="TextBox 12">
            <a:extLst>
              <a:ext uri="{FF2B5EF4-FFF2-40B4-BE49-F238E27FC236}">
                <a16:creationId xmlns:a16="http://schemas.microsoft.com/office/drawing/2014/main" id="{DAADCF2D-2BB3-4578-B142-62505BD3FE07}"/>
              </a:ext>
            </a:extLst>
          </p:cNvPr>
          <p:cNvSpPr txBox="1"/>
          <p:nvPr/>
        </p:nvSpPr>
        <p:spPr>
          <a:xfrm>
            <a:off x="104734" y="744364"/>
            <a:ext cx="3285424" cy="338554"/>
          </a:xfrm>
          <a:prstGeom prst="rect">
            <a:avLst/>
          </a:prstGeom>
          <a:noFill/>
        </p:spPr>
        <p:txBody>
          <a:bodyPr wrap="square" rtlCol="0">
            <a:spAutoFit/>
          </a:bodyPr>
          <a:lstStyle/>
          <a:p>
            <a:pPr algn="ctr"/>
            <a:r>
              <a:rPr lang="en-GB" sz="1600" b="1" dirty="0">
                <a:solidFill>
                  <a:schemeClr val="tx2">
                    <a:lumMod val="75000"/>
                  </a:schemeClr>
                </a:solidFill>
                <a:latin typeface="Comic Sans MS" panose="030F0702030302020204" pitchFamily="66" charset="0"/>
                <a:cs typeface="Times New Roman" panose="02020603050405020304" pitchFamily="18" charset="0"/>
              </a:rPr>
              <a:t>100 </a:t>
            </a:r>
            <a:r>
              <a:rPr lang="en-GB" sz="1600" b="1" dirty="0">
                <a:solidFill>
                  <a:schemeClr val="tx2">
                    <a:lumMod val="75000"/>
                  </a:schemeClr>
                </a:solidFill>
                <a:latin typeface="Symbol" panose="05050102010706020507" pitchFamily="18" charset="2"/>
                <a:cs typeface="Times New Roman" panose="02020603050405020304" pitchFamily="18" charset="0"/>
              </a:rPr>
              <a:t>m</a:t>
            </a:r>
            <a:r>
              <a:rPr lang="en-GB" sz="1600" b="1" dirty="0">
                <a:solidFill>
                  <a:schemeClr val="tx2">
                    <a:lumMod val="75000"/>
                  </a:schemeClr>
                </a:solidFill>
                <a:latin typeface="Comic Sans MS" panose="030F0702030302020204" pitchFamily="66" charset="0"/>
                <a:cs typeface="Times New Roman" panose="02020603050405020304" pitchFamily="18" charset="0"/>
              </a:rPr>
              <a:t>m thick </a:t>
            </a:r>
            <a:r>
              <a:rPr lang="en-GB" sz="1600" b="1" dirty="0" err="1">
                <a:solidFill>
                  <a:schemeClr val="tx2">
                    <a:lumMod val="75000"/>
                  </a:schemeClr>
                </a:solidFill>
                <a:latin typeface="Comic Sans MS" panose="030F0702030302020204" pitchFamily="66" charset="0"/>
                <a:cs typeface="Times New Roman" panose="02020603050405020304" pitchFamily="18" charset="0"/>
              </a:rPr>
              <a:t>SiC</a:t>
            </a:r>
            <a:r>
              <a:rPr lang="en-GB" sz="1600" b="1" dirty="0">
                <a:solidFill>
                  <a:schemeClr val="tx2">
                    <a:lumMod val="75000"/>
                  </a:schemeClr>
                </a:solidFill>
                <a:latin typeface="Comic Sans MS" panose="030F0702030302020204" pitchFamily="66" charset="0"/>
                <a:cs typeface="Times New Roman" panose="02020603050405020304" pitchFamily="18" charset="0"/>
              </a:rPr>
              <a:t> detectors</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4" name="Picture 3">
            <a:extLst>
              <a:ext uri="{FF2B5EF4-FFF2-40B4-BE49-F238E27FC236}">
                <a16:creationId xmlns:a16="http://schemas.microsoft.com/office/drawing/2014/main" id="{CD9AAB6F-54C0-48E2-B9A9-36F75C4366FD}"/>
              </a:ext>
            </a:extLst>
          </p:cNvPr>
          <p:cNvPicPr>
            <a:picLocks noChangeAspect="1"/>
          </p:cNvPicPr>
          <p:nvPr/>
        </p:nvPicPr>
        <p:blipFill rotWithShape="1">
          <a:blip r:embed="rId2">
            <a:clrChange>
              <a:clrFrom>
                <a:srgbClr val="FFFFFF"/>
              </a:clrFrom>
              <a:clrTo>
                <a:srgbClr val="FFFFFF">
                  <a:alpha val="0"/>
                </a:srgbClr>
              </a:clrTo>
            </a:clrChange>
          </a:blip>
          <a:srcRect l="2999" t="5114" r="7001"/>
          <a:stretch/>
        </p:blipFill>
        <p:spPr>
          <a:xfrm>
            <a:off x="346703" y="1181474"/>
            <a:ext cx="8841757" cy="4490978"/>
          </a:xfrm>
          <a:prstGeom prst="rect">
            <a:avLst/>
          </a:prstGeom>
        </p:spPr>
      </p:pic>
      <p:sp>
        <p:nvSpPr>
          <p:cNvPr id="5" name="Rectangle 4">
            <a:extLst>
              <a:ext uri="{FF2B5EF4-FFF2-40B4-BE49-F238E27FC236}">
                <a16:creationId xmlns:a16="http://schemas.microsoft.com/office/drawing/2014/main" id="{4BC66783-02A0-42B4-A5B8-39AA9D065F4A}"/>
              </a:ext>
            </a:extLst>
          </p:cNvPr>
          <p:cNvSpPr/>
          <p:nvPr/>
        </p:nvSpPr>
        <p:spPr>
          <a:xfrm>
            <a:off x="9274627" y="1666472"/>
            <a:ext cx="2797629" cy="2985433"/>
          </a:xfrm>
          <a:prstGeom prst="rect">
            <a:avLst/>
          </a:prstGeom>
        </p:spPr>
        <p:txBody>
          <a:bodyPr wrap="square">
            <a:spAutoFit/>
          </a:bodyPr>
          <a:lstStyle/>
          <a:p>
            <a:pPr marL="285750" indent="-285750">
              <a:buFont typeface="Arial" panose="020B0604020202020204" pitchFamily="34" charset="0"/>
              <a:buChar char="•"/>
            </a:pPr>
            <a:r>
              <a:rPr lang="it-IT" sz="1600" dirty="0">
                <a:solidFill>
                  <a:schemeClr val="tx2">
                    <a:lumMod val="75000"/>
                  </a:schemeClr>
                </a:solidFill>
                <a:latin typeface="Comic Sans MS" panose="030F0702030302020204" pitchFamily="66" charset="0"/>
                <a:cs typeface="Times New Roman" panose="02020603050405020304" pitchFamily="18" charset="0"/>
              </a:rPr>
              <a:t>At </a:t>
            </a:r>
            <a:r>
              <a:rPr lang="it-IT" sz="1600" dirty="0" err="1">
                <a:solidFill>
                  <a:schemeClr val="tx2">
                    <a:lumMod val="75000"/>
                  </a:schemeClr>
                </a:solidFill>
                <a:latin typeface="Comic Sans MS" panose="030F0702030302020204" pitchFamily="66" charset="0"/>
                <a:cs typeface="Times New Roman" panose="02020603050405020304" pitchFamily="18" charset="0"/>
              </a:rPr>
              <a:t>very</a:t>
            </a:r>
            <a:r>
              <a:rPr lang="it-IT" sz="1600" dirty="0">
                <a:solidFill>
                  <a:schemeClr val="tx2">
                    <a:lumMod val="75000"/>
                  </a:schemeClr>
                </a:solidFill>
                <a:latin typeface="Comic Sans MS" panose="030F0702030302020204" pitchFamily="66" charset="0"/>
                <a:cs typeface="Times New Roman" panose="02020603050405020304" pitchFamily="18" charset="0"/>
              </a:rPr>
              <a:t> low reverse </a:t>
            </a:r>
            <a:r>
              <a:rPr lang="it-IT" sz="1600" dirty="0" err="1">
                <a:solidFill>
                  <a:schemeClr val="tx2">
                    <a:lumMod val="75000"/>
                  </a:schemeClr>
                </a:solidFill>
                <a:latin typeface="Comic Sans MS" panose="030F0702030302020204" pitchFamily="66" charset="0"/>
                <a:cs typeface="Times New Roman" panose="02020603050405020304" pitchFamily="18" charset="0"/>
              </a:rPr>
              <a:t>bias</a:t>
            </a:r>
            <a:r>
              <a:rPr lang="it-IT" sz="1600" dirty="0">
                <a:solidFill>
                  <a:schemeClr val="tx2">
                    <a:lumMod val="75000"/>
                  </a:schemeClr>
                </a:solidFill>
                <a:latin typeface="Comic Sans MS" panose="030F0702030302020204" pitchFamily="66" charset="0"/>
                <a:cs typeface="Times New Roman" panose="02020603050405020304" pitchFamily="18" charset="0"/>
              </a:rPr>
              <a:t> (&lt;100V), detector </a:t>
            </a:r>
            <a:r>
              <a:rPr lang="it-IT" sz="1600" dirty="0" err="1">
                <a:solidFill>
                  <a:schemeClr val="tx2">
                    <a:lumMod val="75000"/>
                  </a:schemeClr>
                </a:solidFill>
                <a:latin typeface="Comic Sans MS" panose="030F0702030302020204" pitchFamily="66" charset="0"/>
                <a:cs typeface="Times New Roman" panose="02020603050405020304" pitchFamily="18" charset="0"/>
              </a:rPr>
              <a:t>capacitance</a:t>
            </a:r>
            <a:r>
              <a:rPr lang="it-IT" sz="1600" dirty="0">
                <a:solidFill>
                  <a:schemeClr val="tx2">
                    <a:lumMod val="75000"/>
                  </a:schemeClr>
                </a:solidFill>
                <a:latin typeface="Comic Sans MS" panose="030F0702030302020204" pitchFamily="66" charset="0"/>
                <a:cs typeface="Times New Roman" panose="02020603050405020304" pitchFamily="18" charset="0"/>
              </a:rPr>
              <a:t> </a:t>
            </a:r>
            <a:r>
              <a:rPr lang="it-IT" sz="1600" dirty="0" err="1">
                <a:solidFill>
                  <a:schemeClr val="tx2">
                    <a:lumMod val="75000"/>
                  </a:schemeClr>
                </a:solidFill>
                <a:latin typeface="Comic Sans MS" panose="030F0702030302020204" pitchFamily="66" charset="0"/>
                <a:cs typeface="Times New Roman" panose="02020603050405020304" pitchFamily="18" charset="0"/>
              </a:rPr>
              <a:t>is</a:t>
            </a:r>
            <a:r>
              <a:rPr lang="it-IT" sz="1600" dirty="0">
                <a:solidFill>
                  <a:schemeClr val="tx2">
                    <a:lumMod val="75000"/>
                  </a:schemeClr>
                </a:solidFill>
                <a:latin typeface="Comic Sans MS" panose="030F0702030302020204" pitchFamily="66" charset="0"/>
                <a:cs typeface="Times New Roman" panose="02020603050405020304" pitchFamily="18" charset="0"/>
              </a:rPr>
              <a:t> </a:t>
            </a:r>
            <a:r>
              <a:rPr lang="it-IT" sz="1600" dirty="0" err="1">
                <a:solidFill>
                  <a:schemeClr val="tx2">
                    <a:lumMod val="75000"/>
                  </a:schemeClr>
                </a:solidFill>
                <a:latin typeface="Comic Sans MS" panose="030F0702030302020204" pitchFamily="66" charset="0"/>
                <a:cs typeface="Times New Roman" panose="02020603050405020304" pitchFamily="18" charset="0"/>
              </a:rPr>
              <a:t>too</a:t>
            </a:r>
            <a:r>
              <a:rPr lang="it-IT" sz="1600" dirty="0">
                <a:solidFill>
                  <a:schemeClr val="tx2">
                    <a:lumMod val="75000"/>
                  </a:schemeClr>
                </a:solidFill>
                <a:latin typeface="Comic Sans MS" panose="030F0702030302020204" pitchFamily="66" charset="0"/>
                <a:cs typeface="Times New Roman" panose="02020603050405020304" pitchFamily="18" charset="0"/>
              </a:rPr>
              <a:t> high for a </a:t>
            </a:r>
            <a:r>
              <a:rPr lang="it-IT" sz="1600" dirty="0" err="1">
                <a:solidFill>
                  <a:schemeClr val="tx2">
                    <a:lumMod val="75000"/>
                  </a:schemeClr>
                </a:solidFill>
                <a:latin typeface="Comic Sans MS" panose="030F0702030302020204" pitchFamily="66" charset="0"/>
                <a:cs typeface="Times New Roman" panose="02020603050405020304" pitchFamily="18" charset="0"/>
              </a:rPr>
              <a:t>stable</a:t>
            </a:r>
            <a:r>
              <a:rPr lang="it-IT" sz="1600" dirty="0">
                <a:solidFill>
                  <a:schemeClr val="tx2">
                    <a:lumMod val="75000"/>
                  </a:schemeClr>
                </a:solidFill>
                <a:latin typeface="Comic Sans MS" panose="030F0702030302020204" pitchFamily="66" charset="0"/>
                <a:cs typeface="Times New Roman" panose="02020603050405020304" pitchFamily="18" charset="0"/>
              </a:rPr>
              <a:t> </a:t>
            </a:r>
            <a:r>
              <a:rPr lang="it-IT" sz="1600" dirty="0" err="1">
                <a:solidFill>
                  <a:schemeClr val="tx2">
                    <a:lumMod val="75000"/>
                  </a:schemeClr>
                </a:solidFill>
                <a:latin typeface="Comic Sans MS" panose="030F0702030302020204" pitchFamily="66" charset="0"/>
                <a:cs typeface="Times New Roman" panose="02020603050405020304" pitchFamily="18" charset="0"/>
              </a:rPr>
              <a:t>response</a:t>
            </a:r>
            <a:endParaRPr lang="it-IT" sz="1600" dirty="0">
              <a:solidFill>
                <a:schemeClr val="tx2">
                  <a:lumMod val="75000"/>
                </a:schemeClr>
              </a:solidFill>
              <a:latin typeface="Comic Sans MS" panose="030F0702030302020204" pitchFamily="66" charset="0"/>
              <a:cs typeface="Times New Roman" panose="02020603050405020304" pitchFamily="18" charset="0"/>
            </a:endParaRPr>
          </a:p>
          <a:p>
            <a:pPr marL="285750" indent="-285750">
              <a:buFont typeface="Arial" panose="020B0604020202020204" pitchFamily="34" charset="0"/>
              <a:buChar char="•"/>
            </a:pPr>
            <a:endParaRPr lang="it-IT" sz="600" dirty="0">
              <a:solidFill>
                <a:schemeClr val="tx2">
                  <a:lumMod val="75000"/>
                </a:schemeClr>
              </a:solidFill>
              <a:latin typeface="Comic Sans MS" panose="030F0702030302020204" pitchFamily="66" charset="0"/>
              <a:cs typeface="Times New Roman" panose="02020603050405020304" pitchFamily="18" charset="0"/>
            </a:endParaRPr>
          </a:p>
          <a:p>
            <a:pPr marL="285750" indent="-285750">
              <a:buFont typeface="Arial" panose="020B0604020202020204" pitchFamily="34" charset="0"/>
              <a:buChar char="•"/>
            </a:pPr>
            <a:r>
              <a:rPr lang="it-IT" sz="1600" dirty="0" err="1">
                <a:solidFill>
                  <a:schemeClr val="tx2">
                    <a:lumMod val="75000"/>
                  </a:schemeClr>
                </a:solidFill>
                <a:latin typeface="Comic Sans MS" panose="030F0702030302020204" pitchFamily="66" charset="0"/>
                <a:cs typeface="Times New Roman" panose="02020603050405020304" pitchFamily="18" charset="0"/>
              </a:rPr>
              <a:t>Increasing</a:t>
            </a:r>
            <a:r>
              <a:rPr lang="it-IT" sz="1600" dirty="0">
                <a:solidFill>
                  <a:schemeClr val="tx2">
                    <a:lumMod val="75000"/>
                  </a:schemeClr>
                </a:solidFill>
                <a:latin typeface="Comic Sans MS" panose="030F0702030302020204" pitchFamily="66" charset="0"/>
                <a:cs typeface="Times New Roman" panose="02020603050405020304" pitchFamily="18" charset="0"/>
              </a:rPr>
              <a:t> reverse </a:t>
            </a:r>
            <a:r>
              <a:rPr lang="it-IT" sz="1600" dirty="0" err="1">
                <a:solidFill>
                  <a:schemeClr val="tx2">
                    <a:lumMod val="75000"/>
                  </a:schemeClr>
                </a:solidFill>
                <a:latin typeface="Comic Sans MS" panose="030F0702030302020204" pitchFamily="66" charset="0"/>
                <a:cs typeface="Times New Roman" panose="02020603050405020304" pitchFamily="18" charset="0"/>
              </a:rPr>
              <a:t>bias</a:t>
            </a:r>
            <a:r>
              <a:rPr lang="it-IT" sz="1600" dirty="0">
                <a:solidFill>
                  <a:schemeClr val="tx2">
                    <a:lumMod val="75000"/>
                  </a:schemeClr>
                </a:solidFill>
                <a:latin typeface="Comic Sans MS" panose="030F0702030302020204" pitchFamily="66" charset="0"/>
                <a:cs typeface="Times New Roman" panose="02020603050405020304" pitchFamily="18" charset="0"/>
              </a:rPr>
              <a:t>, output </a:t>
            </a:r>
            <a:r>
              <a:rPr lang="it-IT" sz="1600" dirty="0" err="1">
                <a:solidFill>
                  <a:schemeClr val="tx2">
                    <a:lumMod val="75000"/>
                  </a:schemeClr>
                </a:solidFill>
                <a:latin typeface="Comic Sans MS" panose="030F0702030302020204" pitchFamily="66" charset="0"/>
                <a:cs typeface="Times New Roman" panose="02020603050405020304" pitchFamily="18" charset="0"/>
              </a:rPr>
              <a:t>slope</a:t>
            </a:r>
            <a:r>
              <a:rPr lang="it-IT" sz="1600" dirty="0">
                <a:solidFill>
                  <a:schemeClr val="tx2">
                    <a:lumMod val="75000"/>
                  </a:schemeClr>
                </a:solidFill>
                <a:latin typeface="Comic Sans MS" panose="030F0702030302020204" pitchFamily="66" charset="0"/>
                <a:cs typeface="Times New Roman" panose="02020603050405020304" pitchFamily="18" charset="0"/>
              </a:rPr>
              <a:t> </a:t>
            </a:r>
            <a:r>
              <a:rPr lang="it-IT" sz="1600" dirty="0" err="1">
                <a:solidFill>
                  <a:schemeClr val="tx2">
                    <a:lumMod val="75000"/>
                  </a:schemeClr>
                </a:solidFill>
                <a:latin typeface="Comic Sans MS" panose="030F0702030302020204" pitchFamily="66" charset="0"/>
                <a:cs typeface="Times New Roman" panose="02020603050405020304" pitchFamily="18" charset="0"/>
              </a:rPr>
              <a:t>increases</a:t>
            </a:r>
            <a:r>
              <a:rPr lang="it-IT" sz="1600" dirty="0">
                <a:solidFill>
                  <a:schemeClr val="tx2">
                    <a:lumMod val="75000"/>
                  </a:schemeClr>
                </a:solidFill>
                <a:latin typeface="Comic Sans MS" panose="030F0702030302020204" pitchFamily="66" charset="0"/>
                <a:cs typeface="Times New Roman" panose="02020603050405020304" pitchFamily="18" charset="0"/>
              </a:rPr>
              <a:t> (</a:t>
            </a:r>
            <a:r>
              <a:rPr lang="it-IT" sz="1600" dirty="0" err="1">
                <a:solidFill>
                  <a:schemeClr val="tx2">
                    <a:lumMod val="75000"/>
                  </a:schemeClr>
                </a:solidFill>
                <a:latin typeface="Comic Sans MS" panose="030F0702030302020204" pitchFamily="66" charset="0"/>
                <a:cs typeface="Times New Roman" panose="02020603050405020304" pitchFamily="18" charset="0"/>
              </a:rPr>
              <a:t>beneficial</a:t>
            </a:r>
            <a:r>
              <a:rPr lang="it-IT" sz="1600" dirty="0">
                <a:solidFill>
                  <a:schemeClr val="tx2">
                    <a:lumMod val="75000"/>
                  </a:schemeClr>
                </a:solidFill>
                <a:latin typeface="Comic Sans MS" panose="030F0702030302020204" pitchFamily="66" charset="0"/>
                <a:cs typeface="Times New Roman" panose="02020603050405020304" pitchFamily="18" charset="0"/>
              </a:rPr>
              <a:t> for time resolution).</a:t>
            </a:r>
          </a:p>
          <a:p>
            <a:pPr marL="285750" indent="-285750">
              <a:buFont typeface="Arial" panose="020B0604020202020204" pitchFamily="34" charset="0"/>
              <a:buChar char="•"/>
            </a:pPr>
            <a:endParaRPr lang="it-IT" sz="600" dirty="0">
              <a:solidFill>
                <a:schemeClr val="tx2">
                  <a:lumMod val="75000"/>
                </a:schemeClr>
              </a:solidFill>
              <a:latin typeface="Comic Sans MS" panose="030F0702030302020204" pitchFamily="66" charset="0"/>
              <a:cs typeface="Times New Roman" panose="02020603050405020304" pitchFamily="18" charset="0"/>
            </a:endParaRPr>
          </a:p>
          <a:p>
            <a:pPr marL="285750" indent="-285750">
              <a:buFont typeface="Arial" panose="020B0604020202020204" pitchFamily="34" charset="0"/>
              <a:buChar char="•"/>
            </a:pPr>
            <a:r>
              <a:rPr lang="it-IT" sz="1600" dirty="0">
                <a:solidFill>
                  <a:schemeClr val="tx2">
                    <a:lumMod val="75000"/>
                  </a:schemeClr>
                </a:solidFill>
                <a:latin typeface="Comic Sans MS" panose="030F0702030302020204" pitchFamily="66" charset="0"/>
                <a:cs typeface="Times New Roman" panose="02020603050405020304" pitchFamily="18" charset="0"/>
              </a:rPr>
              <a:t>No </a:t>
            </a:r>
            <a:r>
              <a:rPr lang="it-IT" sz="1600" dirty="0" err="1">
                <a:solidFill>
                  <a:schemeClr val="tx2">
                    <a:lumMod val="75000"/>
                  </a:schemeClr>
                </a:solidFill>
                <a:latin typeface="Comic Sans MS" panose="030F0702030302020204" pitchFamily="66" charset="0"/>
                <a:cs typeface="Times New Roman" panose="02020603050405020304" pitchFamily="18" charset="0"/>
              </a:rPr>
              <a:t>degradation</a:t>
            </a:r>
            <a:r>
              <a:rPr lang="it-IT" sz="1600" dirty="0">
                <a:solidFill>
                  <a:schemeClr val="tx2">
                    <a:lumMod val="75000"/>
                  </a:schemeClr>
                </a:solidFill>
                <a:latin typeface="Comic Sans MS" panose="030F0702030302020204" pitchFamily="66" charset="0"/>
                <a:cs typeface="Times New Roman" panose="02020603050405020304" pitchFamily="18" charset="0"/>
              </a:rPr>
              <a:t> of the output </a:t>
            </a:r>
            <a:r>
              <a:rPr lang="it-IT" sz="1600" dirty="0" err="1">
                <a:solidFill>
                  <a:schemeClr val="tx2">
                    <a:lumMod val="75000"/>
                  </a:schemeClr>
                </a:solidFill>
                <a:latin typeface="Comic Sans MS" panose="030F0702030302020204" pitchFamily="66" charset="0"/>
                <a:cs typeface="Times New Roman" panose="02020603050405020304" pitchFamily="18" charset="0"/>
              </a:rPr>
              <a:t>response</a:t>
            </a:r>
            <a:r>
              <a:rPr lang="it-IT" sz="1600" dirty="0">
                <a:solidFill>
                  <a:schemeClr val="tx2">
                    <a:lumMod val="75000"/>
                  </a:schemeClr>
                </a:solidFill>
                <a:latin typeface="Comic Sans MS" panose="030F0702030302020204" pitchFamily="66" charset="0"/>
                <a:cs typeface="Times New Roman" panose="02020603050405020304" pitchFamily="18" charset="0"/>
              </a:rPr>
              <a:t> up to </a:t>
            </a:r>
            <a:r>
              <a:rPr lang="it-IT" sz="1600" dirty="0" err="1">
                <a:solidFill>
                  <a:schemeClr val="tx2">
                    <a:lumMod val="75000"/>
                  </a:schemeClr>
                </a:solidFill>
                <a:latin typeface="Comic Sans MS" panose="030F0702030302020204" pitchFamily="66" charset="0"/>
                <a:cs typeface="Times New Roman" panose="02020603050405020304" pitchFamily="18" charset="0"/>
              </a:rPr>
              <a:t>tested</a:t>
            </a:r>
            <a:r>
              <a:rPr lang="it-IT" sz="1600" dirty="0">
                <a:solidFill>
                  <a:schemeClr val="tx2">
                    <a:lumMod val="75000"/>
                  </a:schemeClr>
                </a:solidFill>
                <a:latin typeface="Comic Sans MS" panose="030F0702030302020204" pitchFamily="66" charset="0"/>
                <a:cs typeface="Times New Roman" panose="02020603050405020304" pitchFamily="18" charset="0"/>
              </a:rPr>
              <a:t> </a:t>
            </a:r>
            <a:r>
              <a:rPr lang="it-IT" sz="1600" dirty="0" err="1">
                <a:solidFill>
                  <a:schemeClr val="tx2">
                    <a:lumMod val="75000"/>
                  </a:schemeClr>
                </a:solidFill>
                <a:latin typeface="Comic Sans MS" panose="030F0702030302020204" pitchFamily="66" charset="0"/>
                <a:cs typeface="Times New Roman" panose="02020603050405020304" pitchFamily="18" charset="0"/>
              </a:rPr>
              <a:t>overbias</a:t>
            </a:r>
            <a:r>
              <a:rPr lang="it-IT" sz="1600" dirty="0">
                <a:solidFill>
                  <a:schemeClr val="tx2">
                    <a:lumMod val="75000"/>
                  </a:schemeClr>
                </a:solidFill>
                <a:latin typeface="Comic Sans MS" panose="030F0702030302020204" pitchFamily="66" charset="0"/>
                <a:cs typeface="Times New Roman" panose="02020603050405020304" pitchFamily="18" charset="0"/>
              </a:rPr>
              <a:t> (250 V).    </a:t>
            </a:r>
            <a:endParaRPr lang="en-US" sz="1600" dirty="0">
              <a:solidFill>
                <a:schemeClr val="tx2">
                  <a:lumMod val="75000"/>
                </a:schemeClr>
              </a:solid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227656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403946" y="0"/>
            <a:ext cx="11441391" cy="840400"/>
          </a:xfrm>
        </p:spPr>
        <p:txBody>
          <a:bodyPr>
            <a:normAutofit/>
          </a:bodyPr>
          <a:lstStyle/>
          <a:p>
            <a:r>
              <a:rPr lang="en-GB" dirty="0"/>
              <a:t>Preliminary system performance - in air</a:t>
            </a:r>
            <a:endParaRPr lang="en-US" dirty="0"/>
          </a:p>
        </p:txBody>
      </p:sp>
      <p:sp>
        <p:nvSpPr>
          <p:cNvPr id="4" name="Rectangle 3">
            <a:extLst>
              <a:ext uri="{FF2B5EF4-FFF2-40B4-BE49-F238E27FC236}">
                <a16:creationId xmlns:a16="http://schemas.microsoft.com/office/drawing/2014/main" id="{E2C266E2-AA3E-4DF1-9F61-B2024508F303}"/>
              </a:ext>
            </a:extLst>
          </p:cNvPr>
          <p:cNvSpPr/>
          <p:nvPr/>
        </p:nvSpPr>
        <p:spPr>
          <a:xfrm>
            <a:off x="7156093" y="678333"/>
            <a:ext cx="2536202" cy="338554"/>
          </a:xfrm>
          <a:prstGeom prst="rect">
            <a:avLst/>
          </a:prstGeom>
        </p:spPr>
        <p:txBody>
          <a:bodyPr wrap="square">
            <a:spAutoFit/>
          </a:bodyPr>
          <a:lstStyle/>
          <a:p>
            <a:r>
              <a:rPr lang="it-IT" sz="1600" b="1" dirty="0">
                <a:solidFill>
                  <a:schemeClr val="tx2">
                    <a:lumMod val="75000"/>
                  </a:schemeClr>
                </a:solidFill>
                <a:latin typeface="Comic Sans MS" panose="030F0702030302020204" pitchFamily="66" charset="0"/>
                <a:cs typeface="Times New Roman" panose="02020603050405020304" pitchFamily="18" charset="0"/>
              </a:rPr>
              <a:t>mixed nuclei α source</a:t>
            </a:r>
            <a:endParaRPr lang="en-US" sz="1600" b="1"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5" name="Picture 4">
            <a:extLst>
              <a:ext uri="{FF2B5EF4-FFF2-40B4-BE49-F238E27FC236}">
                <a16:creationId xmlns:a16="http://schemas.microsoft.com/office/drawing/2014/main" id="{5445C456-6795-4167-867B-FA9C34C4CA8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764" t="5223" r="7395"/>
          <a:stretch/>
        </p:blipFill>
        <p:spPr>
          <a:xfrm>
            <a:off x="183462" y="708640"/>
            <a:ext cx="7131738" cy="3749814"/>
          </a:xfrm>
          <a:prstGeom prst="rect">
            <a:avLst/>
          </a:prstGeom>
        </p:spPr>
      </p:pic>
      <p:pic>
        <p:nvPicPr>
          <p:cNvPr id="6" name="Picture 5">
            <a:extLst>
              <a:ext uri="{FF2B5EF4-FFF2-40B4-BE49-F238E27FC236}">
                <a16:creationId xmlns:a16="http://schemas.microsoft.com/office/drawing/2014/main" id="{2DB8187A-296A-4BD6-B48D-C40A193E81AF}"/>
              </a:ext>
            </a:extLst>
          </p:cNvPr>
          <p:cNvPicPr>
            <a:picLocks noChangeAspect="1"/>
          </p:cNvPicPr>
          <p:nvPr/>
        </p:nvPicPr>
        <p:blipFill rotWithShape="1">
          <a:blip r:embed="rId3"/>
          <a:srcRect l="17883" t="23194" r="6938" b="70149"/>
          <a:stretch/>
        </p:blipFill>
        <p:spPr>
          <a:xfrm>
            <a:off x="4324328" y="4637315"/>
            <a:ext cx="7867672" cy="391885"/>
          </a:xfrm>
          <a:prstGeom prst="rect">
            <a:avLst/>
          </a:prstGeom>
        </p:spPr>
      </p:pic>
      <p:sp>
        <p:nvSpPr>
          <p:cNvPr id="8" name="TextBox 7">
            <a:extLst>
              <a:ext uri="{FF2B5EF4-FFF2-40B4-BE49-F238E27FC236}">
                <a16:creationId xmlns:a16="http://schemas.microsoft.com/office/drawing/2014/main" id="{43A262A7-340A-479D-88E1-C0F340E24E80}"/>
              </a:ext>
            </a:extLst>
          </p:cNvPr>
          <p:cNvSpPr txBox="1"/>
          <p:nvPr/>
        </p:nvSpPr>
        <p:spPr>
          <a:xfrm>
            <a:off x="6925150" y="1051685"/>
            <a:ext cx="2599850" cy="584775"/>
          </a:xfrm>
          <a:prstGeom prst="rect">
            <a:avLst/>
          </a:prstGeom>
          <a:noFill/>
        </p:spPr>
        <p:txBody>
          <a:bodyPr wrap="square" rtlCol="0">
            <a:spAutoFit/>
          </a:bodyPr>
          <a:lstStyle/>
          <a:p>
            <a:pPr algn="ctr"/>
            <a:r>
              <a:rPr lang="en-GB" sz="1600" b="1" dirty="0">
                <a:solidFill>
                  <a:schemeClr val="tx2">
                    <a:lumMod val="75000"/>
                  </a:schemeClr>
                </a:solidFill>
                <a:latin typeface="Comic Sans MS" panose="030F0702030302020204" pitchFamily="66" charset="0"/>
                <a:cs typeface="Times New Roman" panose="02020603050405020304" pitchFamily="18" charset="0"/>
              </a:rPr>
              <a:t>100 </a:t>
            </a:r>
            <a:r>
              <a:rPr lang="en-GB" sz="1600" b="1" dirty="0">
                <a:solidFill>
                  <a:schemeClr val="tx2">
                    <a:lumMod val="75000"/>
                  </a:schemeClr>
                </a:solidFill>
                <a:latin typeface="Symbol" panose="05050102010706020507" pitchFamily="18" charset="2"/>
                <a:cs typeface="Times New Roman" panose="02020603050405020304" pitchFamily="18" charset="0"/>
              </a:rPr>
              <a:t>m</a:t>
            </a:r>
            <a:r>
              <a:rPr lang="en-GB" sz="1600" b="1" dirty="0">
                <a:solidFill>
                  <a:schemeClr val="tx2">
                    <a:lumMod val="75000"/>
                  </a:schemeClr>
                </a:solidFill>
                <a:latin typeface="Comic Sans MS" panose="030F0702030302020204" pitchFamily="66" charset="0"/>
                <a:cs typeface="Times New Roman" panose="02020603050405020304" pitchFamily="18" charset="0"/>
              </a:rPr>
              <a:t>m thick </a:t>
            </a:r>
            <a:r>
              <a:rPr lang="en-GB" sz="1600" b="1" dirty="0" err="1">
                <a:solidFill>
                  <a:schemeClr val="tx2">
                    <a:lumMod val="75000"/>
                  </a:schemeClr>
                </a:solidFill>
                <a:latin typeface="Comic Sans MS" panose="030F0702030302020204" pitchFamily="66" charset="0"/>
                <a:cs typeface="Times New Roman" panose="02020603050405020304" pitchFamily="18" charset="0"/>
              </a:rPr>
              <a:t>SiC</a:t>
            </a:r>
            <a:r>
              <a:rPr lang="en-GB" sz="1600" b="1" dirty="0">
                <a:solidFill>
                  <a:schemeClr val="tx2">
                    <a:lumMod val="75000"/>
                  </a:schemeClr>
                </a:solidFill>
                <a:latin typeface="Comic Sans MS" panose="030F0702030302020204" pitchFamily="66" charset="0"/>
                <a:cs typeface="Times New Roman" panose="02020603050405020304" pitchFamily="18" charset="0"/>
              </a:rPr>
              <a:t> detector – 25 mm</a:t>
            </a:r>
            <a:r>
              <a:rPr lang="en-GB" sz="1600" b="1" baseline="30000" dirty="0">
                <a:solidFill>
                  <a:schemeClr val="tx2">
                    <a:lumMod val="75000"/>
                  </a:schemeClr>
                </a:solidFill>
                <a:latin typeface="Comic Sans MS" panose="030F0702030302020204" pitchFamily="66" charset="0"/>
                <a:cs typeface="Times New Roman" panose="02020603050405020304" pitchFamily="18" charset="0"/>
              </a:rPr>
              <a:t>2</a:t>
            </a:r>
            <a:endParaRPr lang="en-US" sz="1600" b="1" baseline="30000"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2" name="Picture 1">
            <a:extLst>
              <a:ext uri="{FF2B5EF4-FFF2-40B4-BE49-F238E27FC236}">
                <a16:creationId xmlns:a16="http://schemas.microsoft.com/office/drawing/2014/main" id="{66106548-56C6-4901-88CD-4E2305912014}"/>
              </a:ext>
            </a:extLst>
          </p:cNvPr>
          <p:cNvPicPr>
            <a:picLocks noChangeAspect="1"/>
          </p:cNvPicPr>
          <p:nvPr/>
        </p:nvPicPr>
        <p:blipFill rotWithShape="1">
          <a:blip r:embed="rId4"/>
          <a:srcRect l="19912" t="60476" r="3749" b="20041"/>
          <a:stretch/>
        </p:blipFill>
        <p:spPr>
          <a:xfrm>
            <a:off x="4321252" y="5094516"/>
            <a:ext cx="7734214" cy="1110341"/>
          </a:xfrm>
          <a:prstGeom prst="rect">
            <a:avLst/>
          </a:prstGeom>
        </p:spPr>
      </p:pic>
      <p:pic>
        <p:nvPicPr>
          <p:cNvPr id="11" name="Picture 10">
            <a:extLst>
              <a:ext uri="{FF2B5EF4-FFF2-40B4-BE49-F238E27FC236}">
                <a16:creationId xmlns:a16="http://schemas.microsoft.com/office/drawing/2014/main" id="{1966F5E4-B67B-4D86-A457-0B88A94CE417}"/>
              </a:ext>
            </a:extLst>
          </p:cNvPr>
          <p:cNvPicPr>
            <a:picLocks noChangeAspect="1"/>
          </p:cNvPicPr>
          <p:nvPr/>
        </p:nvPicPr>
        <p:blipFill rotWithShape="1">
          <a:blip r:embed="rId5">
            <a:duotone>
              <a:schemeClr val="accent5">
                <a:shade val="45000"/>
                <a:satMod val="135000"/>
              </a:schemeClr>
              <a:prstClr val="white"/>
            </a:duotone>
          </a:blip>
          <a:srcRect r="53053"/>
          <a:stretch/>
        </p:blipFill>
        <p:spPr>
          <a:xfrm>
            <a:off x="10734956" y="3367143"/>
            <a:ext cx="1244310" cy="1085116"/>
          </a:xfrm>
          <a:prstGeom prst="rect">
            <a:avLst/>
          </a:prstGeom>
        </p:spPr>
      </p:pic>
    </p:spTree>
    <p:extLst>
      <p:ext uri="{BB962C8B-B14F-4D97-AF65-F5344CB8AC3E}">
        <p14:creationId xmlns:p14="http://schemas.microsoft.com/office/powerpoint/2010/main" val="269282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436E9-6767-40B3-980E-095AD8D75795}"/>
              </a:ext>
            </a:extLst>
          </p:cNvPr>
          <p:cNvSpPr>
            <a:spLocks noGrp="1"/>
          </p:cNvSpPr>
          <p:nvPr>
            <p:ph type="title"/>
          </p:nvPr>
        </p:nvSpPr>
        <p:spPr>
          <a:xfrm>
            <a:off x="403946" y="0"/>
            <a:ext cx="11441391" cy="840400"/>
          </a:xfrm>
        </p:spPr>
        <p:txBody>
          <a:bodyPr>
            <a:normAutofit fontScale="90000"/>
          </a:bodyPr>
          <a:lstStyle/>
          <a:p>
            <a:r>
              <a:rPr lang="en-GB" dirty="0"/>
              <a:t>Coupling with custom ASIC for spectroscopy - preliminary</a:t>
            </a:r>
            <a:endParaRPr lang="en-US" dirty="0"/>
          </a:p>
        </p:txBody>
      </p:sp>
      <p:sp>
        <p:nvSpPr>
          <p:cNvPr id="13" name="TextBox 12">
            <a:extLst>
              <a:ext uri="{FF2B5EF4-FFF2-40B4-BE49-F238E27FC236}">
                <a16:creationId xmlns:a16="http://schemas.microsoft.com/office/drawing/2014/main" id="{DAADCF2D-2BB3-4578-B142-62505BD3FE07}"/>
              </a:ext>
            </a:extLst>
          </p:cNvPr>
          <p:cNvSpPr txBox="1"/>
          <p:nvPr/>
        </p:nvSpPr>
        <p:spPr>
          <a:xfrm>
            <a:off x="4225493" y="1454456"/>
            <a:ext cx="1751796" cy="830997"/>
          </a:xfrm>
          <a:prstGeom prst="rect">
            <a:avLst/>
          </a:prstGeom>
          <a:noFill/>
        </p:spPr>
        <p:txBody>
          <a:bodyPr wrap="square" rtlCol="0">
            <a:spAutoFit/>
          </a:bodyPr>
          <a:lstStyle/>
          <a:p>
            <a:pPr algn="ctr"/>
            <a:r>
              <a:rPr lang="en-GB" sz="1600" b="1" dirty="0">
                <a:solidFill>
                  <a:schemeClr val="tx2">
                    <a:lumMod val="75000"/>
                  </a:schemeClr>
                </a:solidFill>
                <a:latin typeface="Comic Sans MS" panose="030F0702030302020204" pitchFamily="66" charset="0"/>
                <a:cs typeface="Times New Roman" panose="02020603050405020304" pitchFamily="18" charset="0"/>
              </a:rPr>
              <a:t>100 </a:t>
            </a:r>
            <a:r>
              <a:rPr lang="en-GB" sz="1600" b="1" dirty="0">
                <a:solidFill>
                  <a:schemeClr val="tx2">
                    <a:lumMod val="75000"/>
                  </a:schemeClr>
                </a:solidFill>
                <a:latin typeface="Symbol" panose="05050102010706020507" pitchFamily="18" charset="2"/>
                <a:cs typeface="Times New Roman" panose="02020603050405020304" pitchFamily="18" charset="0"/>
              </a:rPr>
              <a:t>m</a:t>
            </a:r>
            <a:r>
              <a:rPr lang="en-GB" sz="1600" b="1" dirty="0">
                <a:solidFill>
                  <a:schemeClr val="tx2">
                    <a:lumMod val="75000"/>
                  </a:schemeClr>
                </a:solidFill>
                <a:latin typeface="Comic Sans MS" panose="030F0702030302020204" pitchFamily="66" charset="0"/>
                <a:cs typeface="Times New Roman" panose="02020603050405020304" pitchFamily="18" charset="0"/>
              </a:rPr>
              <a:t>m thick </a:t>
            </a:r>
            <a:r>
              <a:rPr lang="en-GB" sz="1600" b="1" dirty="0" err="1">
                <a:solidFill>
                  <a:schemeClr val="tx2">
                    <a:lumMod val="75000"/>
                  </a:schemeClr>
                </a:solidFill>
                <a:latin typeface="Comic Sans MS" panose="030F0702030302020204" pitchFamily="66" charset="0"/>
                <a:cs typeface="Times New Roman" panose="02020603050405020304" pitchFamily="18" charset="0"/>
              </a:rPr>
              <a:t>SiC</a:t>
            </a:r>
            <a:r>
              <a:rPr lang="en-GB" sz="1600" b="1" dirty="0">
                <a:solidFill>
                  <a:schemeClr val="tx2">
                    <a:lumMod val="75000"/>
                  </a:schemeClr>
                </a:solidFill>
                <a:latin typeface="Comic Sans MS" panose="030F0702030302020204" pitchFamily="66" charset="0"/>
                <a:cs typeface="Times New Roman" panose="02020603050405020304" pitchFamily="18" charset="0"/>
              </a:rPr>
              <a:t> detector – 25 mm</a:t>
            </a:r>
            <a:r>
              <a:rPr lang="en-GB" sz="1600" b="1" baseline="30000" dirty="0">
                <a:solidFill>
                  <a:schemeClr val="tx2">
                    <a:lumMod val="75000"/>
                  </a:schemeClr>
                </a:solidFill>
                <a:latin typeface="Comic Sans MS" panose="030F0702030302020204" pitchFamily="66" charset="0"/>
                <a:cs typeface="Times New Roman" panose="02020603050405020304" pitchFamily="18" charset="0"/>
              </a:rPr>
              <a:t>2</a:t>
            </a:r>
            <a:endParaRPr lang="en-US" sz="1600" b="1" baseline="30000" dirty="0">
              <a:solidFill>
                <a:schemeClr val="tx2">
                  <a:lumMod val="75000"/>
                </a:schemeClr>
              </a:solidFill>
              <a:latin typeface="Comic Sans MS" panose="030F0702030302020204" pitchFamily="66" charset="0"/>
              <a:cs typeface="Times New Roman" panose="02020603050405020304" pitchFamily="18" charset="0"/>
            </a:endParaRPr>
          </a:p>
        </p:txBody>
      </p:sp>
      <p:pic>
        <p:nvPicPr>
          <p:cNvPr id="4" name="Picture 3">
            <a:extLst>
              <a:ext uri="{FF2B5EF4-FFF2-40B4-BE49-F238E27FC236}">
                <a16:creationId xmlns:a16="http://schemas.microsoft.com/office/drawing/2014/main" id="{73EC2382-DED7-4A19-95A0-CC2999664B33}"/>
              </a:ext>
            </a:extLst>
          </p:cNvPr>
          <p:cNvPicPr>
            <a:picLocks noChangeAspect="1"/>
          </p:cNvPicPr>
          <p:nvPr/>
        </p:nvPicPr>
        <p:blipFill rotWithShape="1">
          <a:blip r:embed="rId2">
            <a:clrChange>
              <a:clrFrom>
                <a:srgbClr val="FFFFFF"/>
              </a:clrFrom>
              <a:clrTo>
                <a:srgbClr val="FFFFFF">
                  <a:alpha val="0"/>
                </a:srgbClr>
              </a:clrTo>
            </a:clrChange>
          </a:blip>
          <a:srcRect l="36492" t="15384" r="19725" b="52172"/>
          <a:stretch/>
        </p:blipFill>
        <p:spPr>
          <a:xfrm rot="5400000">
            <a:off x="1881329" y="1577887"/>
            <a:ext cx="3141826" cy="1309574"/>
          </a:xfrm>
          <a:prstGeom prst="rect">
            <a:avLst/>
          </a:prstGeom>
        </p:spPr>
      </p:pic>
      <p:grpSp>
        <p:nvGrpSpPr>
          <p:cNvPr id="5" name="Group 4">
            <a:extLst>
              <a:ext uri="{FF2B5EF4-FFF2-40B4-BE49-F238E27FC236}">
                <a16:creationId xmlns:a16="http://schemas.microsoft.com/office/drawing/2014/main" id="{DEBA0CBD-B295-44BD-B198-50B1F1D863E6}"/>
              </a:ext>
            </a:extLst>
          </p:cNvPr>
          <p:cNvGrpSpPr/>
          <p:nvPr/>
        </p:nvGrpSpPr>
        <p:grpSpPr>
          <a:xfrm>
            <a:off x="603150" y="1116532"/>
            <a:ext cx="2054945" cy="2533219"/>
            <a:chOff x="212202" y="669624"/>
            <a:chExt cx="3088640" cy="2940555"/>
          </a:xfrm>
        </p:grpSpPr>
        <p:pic>
          <p:nvPicPr>
            <p:cNvPr id="6" name="Picture 5">
              <a:extLst>
                <a:ext uri="{FF2B5EF4-FFF2-40B4-BE49-F238E27FC236}">
                  <a16:creationId xmlns:a16="http://schemas.microsoft.com/office/drawing/2014/main" id="{B02A27C5-E5E6-47FF-8B4A-D57F78A59799}"/>
                </a:ext>
              </a:extLst>
            </p:cNvPr>
            <p:cNvPicPr>
              <a:picLocks noChangeAspect="1"/>
            </p:cNvPicPr>
            <p:nvPr/>
          </p:nvPicPr>
          <p:blipFill rotWithShape="1">
            <a:blip r:embed="rId2">
              <a:clrChange>
                <a:clrFrom>
                  <a:srgbClr val="FFFFFF"/>
                </a:clrFrom>
                <a:clrTo>
                  <a:srgbClr val="FFFFFF">
                    <a:alpha val="0"/>
                  </a:srgbClr>
                </a:clrTo>
              </a:clrChange>
            </a:blip>
            <a:srcRect l="5916" t="14815" r="69751" b="44000"/>
            <a:stretch/>
          </p:blipFill>
          <p:spPr>
            <a:xfrm>
              <a:off x="212202" y="669624"/>
              <a:ext cx="3088640" cy="2940555"/>
            </a:xfrm>
            <a:prstGeom prst="rect">
              <a:avLst/>
            </a:prstGeom>
          </p:spPr>
        </p:pic>
        <p:sp>
          <p:nvSpPr>
            <p:cNvPr id="7" name="TextBox 6">
              <a:extLst>
                <a:ext uri="{FF2B5EF4-FFF2-40B4-BE49-F238E27FC236}">
                  <a16:creationId xmlns:a16="http://schemas.microsoft.com/office/drawing/2014/main" id="{D4E110E5-8A79-4634-BF4E-E019A4007F0C}"/>
                </a:ext>
              </a:extLst>
            </p:cNvPr>
            <p:cNvSpPr txBox="1"/>
            <p:nvPr/>
          </p:nvSpPr>
          <p:spPr>
            <a:xfrm>
              <a:off x="474817" y="919685"/>
              <a:ext cx="379384" cy="107180"/>
            </a:xfrm>
            <a:prstGeom prst="rect">
              <a:avLst/>
            </a:prstGeom>
            <a:solidFill>
              <a:schemeClr val="bg1"/>
            </a:solidFill>
          </p:spPr>
          <p:txBody>
            <a:bodyPr wrap="square" lIns="0" tIns="0" rIns="0" bIns="0" rtlCol="0">
              <a:spAutoFit/>
            </a:bodyPr>
            <a:lstStyle/>
            <a:p>
              <a:r>
                <a:rPr lang="en-US" sz="600" dirty="0">
                  <a:latin typeface="Comic Sans MS" panose="030F0702030302020204" pitchFamily="66" charset="0"/>
                </a:rPr>
                <a:t>68M</a:t>
              </a:r>
            </a:p>
          </p:txBody>
        </p:sp>
      </p:grpSp>
      <p:pic>
        <p:nvPicPr>
          <p:cNvPr id="8" name="Picture 7">
            <a:extLst>
              <a:ext uri="{FF2B5EF4-FFF2-40B4-BE49-F238E27FC236}">
                <a16:creationId xmlns:a16="http://schemas.microsoft.com/office/drawing/2014/main" id="{F1256950-5706-4F01-8005-A8E9B5C8FE6A}"/>
              </a:ext>
            </a:extLst>
          </p:cNvPr>
          <p:cNvPicPr>
            <a:picLocks noChangeAspect="1"/>
          </p:cNvPicPr>
          <p:nvPr/>
        </p:nvPicPr>
        <p:blipFill rotWithShape="1">
          <a:blip r:embed="rId3">
            <a:clrChange>
              <a:clrFrom>
                <a:srgbClr val="FFFFFF"/>
              </a:clrFrom>
              <a:clrTo>
                <a:srgbClr val="FFFFFF">
                  <a:alpha val="0"/>
                </a:srgbClr>
              </a:clrTo>
            </a:clrChange>
          </a:blip>
          <a:srcRect l="7399" t="5799" r="7630"/>
          <a:stretch/>
        </p:blipFill>
        <p:spPr>
          <a:xfrm>
            <a:off x="6224509" y="590664"/>
            <a:ext cx="5858406" cy="3128966"/>
          </a:xfrm>
          <a:prstGeom prst="rect">
            <a:avLst/>
          </a:prstGeom>
        </p:spPr>
      </p:pic>
      <p:sp>
        <p:nvSpPr>
          <p:cNvPr id="9" name="Rectangle 8">
            <a:extLst>
              <a:ext uri="{FF2B5EF4-FFF2-40B4-BE49-F238E27FC236}">
                <a16:creationId xmlns:a16="http://schemas.microsoft.com/office/drawing/2014/main" id="{09C69366-3B11-496E-9D37-F4B08A4D009A}"/>
              </a:ext>
            </a:extLst>
          </p:cNvPr>
          <p:cNvSpPr/>
          <p:nvPr/>
        </p:nvSpPr>
        <p:spPr>
          <a:xfrm>
            <a:off x="0" y="4733173"/>
            <a:ext cx="5540829" cy="1436483"/>
          </a:xfrm>
          <a:prstGeom prst="rect">
            <a:avLst/>
          </a:prstGeom>
        </p:spPr>
        <p:txBody>
          <a:bodyPr wrap="square">
            <a:spAutoFit/>
          </a:bodyPr>
          <a:lstStyle/>
          <a:p>
            <a:pPr marL="342900" indent="-342900" algn="just">
              <a:lnSpc>
                <a:spcPct val="105000"/>
              </a:lnSpc>
              <a:buFont typeface="Wingdings" panose="05000000000000000000" pitchFamily="2" charset="2"/>
              <a:buChar char="§"/>
            </a:pPr>
            <a:r>
              <a:rPr lang="en-US" sz="1600" b="1" dirty="0">
                <a:solidFill>
                  <a:schemeClr val="tx2">
                    <a:lumMod val="75000"/>
                  </a:schemeClr>
                </a:solidFill>
                <a:latin typeface="Comic Sans MS" panose="030F0702030302020204" pitchFamily="66" charset="0"/>
                <a:cs typeface="Times New Roman" panose="02020603050405020304" pitchFamily="18" charset="0"/>
              </a:rPr>
              <a:t>Telescopic </a:t>
            </a:r>
            <a:r>
              <a:rPr lang="en-US" sz="1600" b="1" dirty="0" err="1">
                <a:solidFill>
                  <a:schemeClr val="tx2">
                    <a:lumMod val="75000"/>
                  </a:schemeClr>
                </a:solidFill>
                <a:latin typeface="Comic Sans MS" panose="030F0702030302020204" pitchFamily="66" charset="0"/>
                <a:cs typeface="Times New Roman" panose="02020603050405020304" pitchFamily="18" charset="0"/>
              </a:rPr>
              <a:t>cascode</a:t>
            </a:r>
            <a:r>
              <a:rPr lang="en-US" sz="1600" b="1" dirty="0">
                <a:solidFill>
                  <a:schemeClr val="tx2">
                    <a:lumMod val="75000"/>
                  </a:schemeClr>
                </a:solidFill>
                <a:latin typeface="Comic Sans MS" panose="030F0702030302020204" pitchFamily="66" charset="0"/>
                <a:cs typeface="Times New Roman" panose="02020603050405020304" pitchFamily="18" charset="0"/>
              </a:rPr>
              <a:t> topology with external feedback network. Trade-off between the requirement of a low equivalent input series noise and low-power constraint (10 </a:t>
            </a:r>
            <a:r>
              <a:rPr lang="en-US" sz="1600" b="1" dirty="0" err="1">
                <a:solidFill>
                  <a:schemeClr val="tx2">
                    <a:lumMod val="75000"/>
                  </a:schemeClr>
                </a:solidFill>
                <a:latin typeface="Comic Sans MS" panose="030F0702030302020204" pitchFamily="66" charset="0"/>
                <a:cs typeface="Times New Roman" panose="02020603050405020304" pitchFamily="18" charset="0"/>
              </a:rPr>
              <a:t>mW</a:t>
            </a:r>
            <a:r>
              <a:rPr lang="en-US" sz="1600" b="1" dirty="0">
                <a:solidFill>
                  <a:schemeClr val="tx2">
                    <a:lumMod val="75000"/>
                  </a:schemeClr>
                </a:solidFill>
                <a:latin typeface="Comic Sans MS" panose="030F0702030302020204" pitchFamily="66" charset="0"/>
                <a:cs typeface="Times New Roman" panose="02020603050405020304" pitchFamily="18" charset="0"/>
              </a:rPr>
              <a:t>/channel). </a:t>
            </a:r>
          </a:p>
          <a:p>
            <a:pPr marL="342900" indent="-342900" algn="just">
              <a:lnSpc>
                <a:spcPct val="105000"/>
              </a:lnSpc>
              <a:buFont typeface="Wingdings" panose="05000000000000000000" pitchFamily="2" charset="2"/>
              <a:buChar char="§"/>
            </a:pPr>
            <a:endParaRPr lang="en-US" sz="400" b="1" dirty="0">
              <a:solidFill>
                <a:schemeClr val="tx2">
                  <a:lumMod val="75000"/>
                </a:schemeClr>
              </a:solidFill>
              <a:latin typeface="Comic Sans MS" panose="030F0702030302020204" pitchFamily="66" charset="0"/>
              <a:cs typeface="Times New Roman" panose="02020603050405020304" pitchFamily="18" charset="0"/>
            </a:endParaRPr>
          </a:p>
          <a:p>
            <a:pPr marL="342900" indent="-342900" algn="just">
              <a:lnSpc>
                <a:spcPct val="105000"/>
              </a:lnSpc>
              <a:buFont typeface="Wingdings" panose="05000000000000000000" pitchFamily="2" charset="2"/>
              <a:buChar char="§"/>
            </a:pPr>
            <a:r>
              <a:rPr lang="en-US" sz="1600" b="1" dirty="0">
                <a:solidFill>
                  <a:schemeClr val="tx2">
                    <a:lumMod val="75000"/>
                  </a:schemeClr>
                </a:solidFill>
                <a:latin typeface="Comic Sans MS" panose="030F0702030302020204" pitchFamily="66" charset="0"/>
                <a:cs typeface="Times New Roman" panose="02020603050405020304" pitchFamily="18" charset="0"/>
              </a:rPr>
              <a:t>AMS CMOS C35B4C3 technology </a:t>
            </a:r>
            <a:endParaRPr lang="en-GB" sz="1600" b="1" dirty="0">
              <a:solidFill>
                <a:schemeClr val="tx2">
                  <a:lumMod val="75000"/>
                </a:schemeClr>
              </a:solidFill>
              <a:latin typeface="Comic Sans MS" panose="030F0702030302020204" pitchFamily="66" charset="0"/>
              <a:cs typeface="Times New Roman" panose="02020603050405020304" pitchFamily="18" charset="0"/>
            </a:endParaRPr>
          </a:p>
        </p:txBody>
      </p:sp>
      <p:sp>
        <p:nvSpPr>
          <p:cNvPr id="10" name="Rectangle 9">
            <a:extLst>
              <a:ext uri="{FF2B5EF4-FFF2-40B4-BE49-F238E27FC236}">
                <a16:creationId xmlns:a16="http://schemas.microsoft.com/office/drawing/2014/main" id="{7D0872D0-C060-4B4A-A502-DA7EAEB6E05A}"/>
              </a:ext>
            </a:extLst>
          </p:cNvPr>
          <p:cNvSpPr/>
          <p:nvPr/>
        </p:nvSpPr>
        <p:spPr>
          <a:xfrm>
            <a:off x="86627" y="3913957"/>
            <a:ext cx="5378002" cy="854786"/>
          </a:xfrm>
          <a:prstGeom prst="rect">
            <a:avLst/>
          </a:prstGeom>
        </p:spPr>
        <p:txBody>
          <a:bodyPr wrap="square">
            <a:spAutoFit/>
          </a:bodyPr>
          <a:lstStyle/>
          <a:p>
            <a:pPr marL="342900" indent="-342900" algn="just">
              <a:lnSpc>
                <a:spcPct val="105000"/>
              </a:lnSpc>
              <a:buFont typeface="Wingdings" panose="05000000000000000000" pitchFamily="2" charset="2"/>
              <a:buChar char="§"/>
            </a:pPr>
            <a:r>
              <a:rPr lang="en-US" sz="1600" b="1" dirty="0">
                <a:solidFill>
                  <a:schemeClr val="tx2">
                    <a:lumMod val="75000"/>
                  </a:schemeClr>
                </a:solidFill>
                <a:latin typeface="Comic Sans MS" panose="030F0702030302020204" pitchFamily="66" charset="0"/>
                <a:cs typeface="Times New Roman" panose="02020603050405020304" pitchFamily="18" charset="0"/>
              </a:rPr>
              <a:t>Custom CMOS preamplifier with a target dynamic range of 100 MeV (Si equivalent), over an output voltage range of 1.1 V. </a:t>
            </a:r>
          </a:p>
        </p:txBody>
      </p:sp>
      <p:pic>
        <p:nvPicPr>
          <p:cNvPr id="11" name="Picture 10">
            <a:extLst>
              <a:ext uri="{FF2B5EF4-FFF2-40B4-BE49-F238E27FC236}">
                <a16:creationId xmlns:a16="http://schemas.microsoft.com/office/drawing/2014/main" id="{251C2F18-EC16-4D4D-A52A-C0ED797B307D}"/>
              </a:ext>
            </a:extLst>
          </p:cNvPr>
          <p:cNvPicPr>
            <a:picLocks noChangeAspect="1"/>
          </p:cNvPicPr>
          <p:nvPr/>
        </p:nvPicPr>
        <p:blipFill rotWithShape="1">
          <a:blip r:embed="rId4">
            <a:clrChange>
              <a:clrFrom>
                <a:srgbClr val="FFFFFF"/>
              </a:clrFrom>
              <a:clrTo>
                <a:srgbClr val="FFFFFF">
                  <a:alpha val="0"/>
                </a:srgbClr>
              </a:clrTo>
            </a:clrChange>
          </a:blip>
          <a:srcRect l="3133" t="6291" r="8877" b="48707"/>
          <a:stretch/>
        </p:blipFill>
        <p:spPr>
          <a:xfrm>
            <a:off x="7524072" y="3748506"/>
            <a:ext cx="4578093" cy="1141127"/>
          </a:xfrm>
          <a:prstGeom prst="rect">
            <a:avLst/>
          </a:prstGeom>
        </p:spPr>
      </p:pic>
      <p:pic>
        <p:nvPicPr>
          <p:cNvPr id="12" name="Picture 11">
            <a:extLst>
              <a:ext uri="{FF2B5EF4-FFF2-40B4-BE49-F238E27FC236}">
                <a16:creationId xmlns:a16="http://schemas.microsoft.com/office/drawing/2014/main" id="{08498B0D-6637-4C19-BE45-B0779BCFFCBE}"/>
              </a:ext>
            </a:extLst>
          </p:cNvPr>
          <p:cNvPicPr>
            <a:picLocks noChangeAspect="1"/>
          </p:cNvPicPr>
          <p:nvPr/>
        </p:nvPicPr>
        <p:blipFill rotWithShape="1">
          <a:blip r:embed="rId4">
            <a:clrChange>
              <a:clrFrom>
                <a:srgbClr val="FFFFFF"/>
              </a:clrFrom>
              <a:clrTo>
                <a:srgbClr val="FFFFFF">
                  <a:alpha val="0"/>
                </a:srgbClr>
              </a:clrTo>
            </a:clrChange>
          </a:blip>
          <a:srcRect l="3133" t="51176" r="8877" b="-1606"/>
          <a:stretch/>
        </p:blipFill>
        <p:spPr>
          <a:xfrm>
            <a:off x="7558574" y="4976261"/>
            <a:ext cx="4543591" cy="1269116"/>
          </a:xfrm>
          <a:prstGeom prst="rect">
            <a:avLst/>
          </a:prstGeom>
        </p:spPr>
      </p:pic>
      <p:sp>
        <p:nvSpPr>
          <p:cNvPr id="14" name="Rectangle 13">
            <a:extLst>
              <a:ext uri="{FF2B5EF4-FFF2-40B4-BE49-F238E27FC236}">
                <a16:creationId xmlns:a16="http://schemas.microsoft.com/office/drawing/2014/main" id="{D1CB5596-CDB0-4422-8EB9-628F0D8512C9}"/>
              </a:ext>
            </a:extLst>
          </p:cNvPr>
          <p:cNvSpPr/>
          <p:nvPr/>
        </p:nvSpPr>
        <p:spPr>
          <a:xfrm>
            <a:off x="6762082" y="619311"/>
            <a:ext cx="1132041" cy="338554"/>
          </a:xfrm>
          <a:prstGeom prst="rect">
            <a:avLst/>
          </a:prstGeom>
        </p:spPr>
        <p:txBody>
          <a:bodyPr wrap="none">
            <a:spAutoFit/>
          </a:bodyPr>
          <a:lstStyle/>
          <a:p>
            <a:r>
              <a:rPr lang="en-US" sz="1600" b="1" dirty="0">
                <a:solidFill>
                  <a:schemeClr val="tx2">
                    <a:lumMod val="75000"/>
                  </a:schemeClr>
                </a:solidFill>
                <a:latin typeface="Comic Sans MS" panose="030F0702030302020204" pitchFamily="66" charset="0"/>
                <a:cs typeface="Times New Roman" panose="02020603050405020304" pitchFamily="18" charset="0"/>
              </a:rPr>
              <a:t>in vacuum</a:t>
            </a:r>
          </a:p>
        </p:txBody>
      </p:sp>
      <p:pic>
        <p:nvPicPr>
          <p:cNvPr id="15" name="Picture 8" descr="https://animma.com/wp-content/uploads/2022/07/animma_italy_logo_w-6.png">
            <a:extLst>
              <a:ext uri="{FF2B5EF4-FFF2-40B4-BE49-F238E27FC236}">
                <a16:creationId xmlns:a16="http://schemas.microsoft.com/office/drawing/2014/main" id="{23F7DE49-6D4F-4A1A-A558-247F91E733BF}"/>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584370" y="4133851"/>
            <a:ext cx="1872343" cy="115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24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91EFE0-4F99-4DD6-B45E-0BF13829B231}"/>
              </a:ext>
            </a:extLst>
          </p:cNvPr>
          <p:cNvSpPr>
            <a:spLocks noGrp="1"/>
          </p:cNvSpPr>
          <p:nvPr>
            <p:ph type="title"/>
          </p:nvPr>
        </p:nvSpPr>
        <p:spPr>
          <a:xfrm>
            <a:off x="403946" y="2574357"/>
            <a:ext cx="11441391" cy="840400"/>
          </a:xfrm>
        </p:spPr>
        <p:txBody>
          <a:bodyPr/>
          <a:lstStyle/>
          <a:p>
            <a:r>
              <a:rPr lang="it-IT" dirty="0"/>
              <a:t>Financial </a:t>
            </a:r>
            <a:r>
              <a:rPr lang="it-IT" dirty="0" err="1"/>
              <a:t>requests</a:t>
            </a:r>
            <a:endParaRPr lang="en-US" dirty="0"/>
          </a:p>
        </p:txBody>
      </p:sp>
    </p:spTree>
    <p:extLst>
      <p:ext uri="{BB962C8B-B14F-4D97-AF65-F5344CB8AC3E}">
        <p14:creationId xmlns:p14="http://schemas.microsoft.com/office/powerpoint/2010/main" val="3780128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BE3138-C854-4E30-96FB-B878BECEAE81}"/>
              </a:ext>
            </a:extLst>
          </p:cNvPr>
          <p:cNvSpPr>
            <a:spLocks noGrp="1"/>
          </p:cNvSpPr>
          <p:nvPr>
            <p:ph type="title"/>
          </p:nvPr>
        </p:nvSpPr>
        <p:spPr>
          <a:xfrm>
            <a:off x="-39846" y="-93172"/>
            <a:ext cx="12231845" cy="840400"/>
          </a:xfrm>
        </p:spPr>
        <p:txBody>
          <a:bodyPr>
            <a:noAutofit/>
          </a:bodyPr>
          <a:lstStyle/>
          <a:p>
            <a:r>
              <a:rPr lang="en-US" dirty="0"/>
              <a:t>CHIRONE </a:t>
            </a:r>
            <a:r>
              <a:rPr lang="en-US" dirty="0" err="1"/>
              <a:t>Richieste</a:t>
            </a:r>
            <a:r>
              <a:rPr lang="en-US" dirty="0"/>
              <a:t> </a:t>
            </a:r>
            <a:r>
              <a:rPr lang="en-US" dirty="0" err="1"/>
              <a:t>Finanziarie</a:t>
            </a:r>
            <a:r>
              <a:rPr lang="en-US" dirty="0"/>
              <a:t> </a:t>
            </a:r>
            <a:r>
              <a:rPr lang="en-US" dirty="0" err="1"/>
              <a:t>Preliminari</a:t>
            </a:r>
            <a:r>
              <a:rPr lang="en-US" dirty="0"/>
              <a:t> per 2024 @MI</a:t>
            </a:r>
          </a:p>
        </p:txBody>
      </p:sp>
      <p:sp>
        <p:nvSpPr>
          <p:cNvPr id="4" name="Text Box 43">
            <a:extLst>
              <a:ext uri="{FF2B5EF4-FFF2-40B4-BE49-F238E27FC236}">
                <a16:creationId xmlns:a16="http://schemas.microsoft.com/office/drawing/2014/main" id="{87993B58-49CD-4459-8A9C-D505F22535CB}"/>
              </a:ext>
            </a:extLst>
          </p:cNvPr>
          <p:cNvSpPr txBox="1">
            <a:spLocks noChangeArrowheads="1"/>
          </p:cNvSpPr>
          <p:nvPr/>
        </p:nvSpPr>
        <p:spPr bwMode="auto">
          <a:xfrm>
            <a:off x="191674" y="479270"/>
            <a:ext cx="11865933" cy="581184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342900" indent="-342900">
              <a:spcBef>
                <a:spcPts val="600"/>
              </a:spcBef>
              <a:buFont typeface="Wingdings" panose="05000000000000000000" pitchFamily="2" charset="2"/>
              <a:buChar char="q"/>
              <a:defRPr/>
            </a:pPr>
            <a:r>
              <a:rPr lang="it-IT" b="1" dirty="0">
                <a:solidFill>
                  <a:srgbClr val="002060"/>
                </a:solidFill>
                <a:latin typeface="Comic Sans MS" panose="030F0702030302020204" pitchFamily="66" charset="0"/>
                <a:ea typeface="+mj-ea"/>
                <a:cs typeface="+mj-cs"/>
              </a:rPr>
              <a:t>MISSIONI:  						7.2 k€ + 2.0 k€ SJ</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Spostamenti Responsabile Locale e riunioni di collaborazione  			 0.5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Partecipazione preparativi per esperimento GSI		 	               SJ 2.0k€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Spostamento @INFN-CT per iniziative specifiche (</a:t>
            </a:r>
            <a:r>
              <a:rPr lang="it-IT" sz="1200" dirty="0" err="1">
                <a:solidFill>
                  <a:srgbClr val="0070C0"/>
                </a:solidFill>
                <a:latin typeface="Comic Sans MS" panose="030F0702030302020204" pitchFamily="66" charset="0"/>
              </a:rPr>
              <a:t>SiC</a:t>
            </a:r>
            <a:r>
              <a:rPr lang="it-IT" sz="1200" dirty="0">
                <a:solidFill>
                  <a:srgbClr val="0070C0"/>
                </a:solidFill>
                <a:latin typeface="Comic Sans MS" panose="030F0702030302020204" pitchFamily="66" charset="0"/>
              </a:rPr>
              <a:t>) (x 2 viaggi, x2 </a:t>
            </a:r>
            <a:r>
              <a:rPr lang="it-IT" sz="1200" dirty="0" err="1">
                <a:solidFill>
                  <a:srgbClr val="0070C0"/>
                </a:solidFill>
                <a:latin typeface="Comic Sans MS" panose="030F0702030302020204" pitchFamily="66" charset="0"/>
              </a:rPr>
              <a:t>pp</a:t>
            </a:r>
            <a:r>
              <a:rPr lang="it-IT" sz="1200" dirty="0">
                <a:solidFill>
                  <a:srgbClr val="0070C0"/>
                </a:solidFill>
                <a:latin typeface="Comic Sans MS" panose="030F0702030302020204" pitchFamily="66" charset="0"/>
              </a:rPr>
              <a:t>)	 	3.0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Spostamento @LNS per iniziative specifiche (</a:t>
            </a:r>
            <a:r>
              <a:rPr lang="it-IT" sz="1200" dirty="0" err="1">
                <a:solidFill>
                  <a:srgbClr val="0070C0"/>
                </a:solidFill>
                <a:latin typeface="Comic Sans MS" panose="030F0702030302020204" pitchFamily="66" charset="0"/>
              </a:rPr>
              <a:t>SiC</a:t>
            </a:r>
            <a:r>
              <a:rPr lang="it-IT" sz="1200" dirty="0">
                <a:solidFill>
                  <a:srgbClr val="0070C0"/>
                </a:solidFill>
                <a:latin typeface="Comic Sans MS" panose="030F0702030302020204" pitchFamily="66" charset="0"/>
              </a:rPr>
              <a:t>) (x 1 viaggi, x2 </a:t>
            </a:r>
            <a:r>
              <a:rPr lang="it-IT" sz="1200" dirty="0" err="1">
                <a:solidFill>
                  <a:srgbClr val="0070C0"/>
                </a:solidFill>
                <a:latin typeface="Comic Sans MS" panose="030F0702030302020204" pitchFamily="66" charset="0"/>
              </a:rPr>
              <a:t>pp</a:t>
            </a:r>
            <a:r>
              <a:rPr lang="it-IT" sz="1200" dirty="0">
                <a:solidFill>
                  <a:srgbClr val="0070C0"/>
                </a:solidFill>
                <a:latin typeface="Comic Sans MS" panose="030F0702030302020204" pitchFamily="66" charset="0"/>
              </a:rPr>
              <a:t>) 		 2.0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Spostamento @</a:t>
            </a:r>
            <a:r>
              <a:rPr lang="it-IT" sz="1200" dirty="0" err="1">
                <a:solidFill>
                  <a:srgbClr val="0070C0"/>
                </a:solidFill>
                <a:latin typeface="Comic Sans MS" panose="030F0702030302020204" pitchFamily="66" charset="0"/>
              </a:rPr>
              <a:t>Labec</a:t>
            </a:r>
            <a:r>
              <a:rPr lang="it-IT" sz="1200" dirty="0">
                <a:solidFill>
                  <a:srgbClr val="0070C0"/>
                </a:solidFill>
                <a:latin typeface="Comic Sans MS" panose="030F0702030302020204" pitchFamily="66" charset="0"/>
              </a:rPr>
              <a:t> per qualificazione rivelatori </a:t>
            </a:r>
            <a:r>
              <a:rPr lang="it-IT" sz="1200" dirty="0" err="1">
                <a:solidFill>
                  <a:srgbClr val="0070C0"/>
                </a:solidFill>
                <a:latin typeface="Comic Sans MS" panose="030F0702030302020204" pitchFamily="66" charset="0"/>
              </a:rPr>
              <a:t>SiC</a:t>
            </a:r>
            <a:r>
              <a:rPr lang="it-IT" sz="1200" dirty="0">
                <a:solidFill>
                  <a:srgbClr val="0070C0"/>
                </a:solidFill>
                <a:latin typeface="Comic Sans MS" panose="030F0702030302020204" pitchFamily="66" charset="0"/>
              </a:rPr>
              <a:t> con protoni (x 1 viaggio, x2 </a:t>
            </a:r>
            <a:r>
              <a:rPr lang="it-IT" sz="1200" dirty="0" err="1">
                <a:solidFill>
                  <a:srgbClr val="0070C0"/>
                </a:solidFill>
                <a:latin typeface="Comic Sans MS" panose="030F0702030302020204" pitchFamily="66" charset="0"/>
              </a:rPr>
              <a:t>pp</a:t>
            </a:r>
            <a:r>
              <a:rPr lang="it-IT" sz="1200" dirty="0">
                <a:solidFill>
                  <a:srgbClr val="0070C0"/>
                </a:solidFill>
                <a:latin typeface="Comic Sans MS" panose="030F0702030302020204" pitchFamily="66" charset="0"/>
              </a:rPr>
              <a:t>)	 1.7k€ </a:t>
            </a:r>
          </a:p>
          <a:p>
            <a:pPr marL="342900" indent="-342900">
              <a:spcBef>
                <a:spcPts val="600"/>
              </a:spcBef>
              <a:buFont typeface="Wingdings" panose="05000000000000000000" pitchFamily="2" charset="2"/>
              <a:buChar char="q"/>
              <a:defRPr/>
            </a:pPr>
            <a:r>
              <a:rPr lang="it-IT" b="1" dirty="0">
                <a:solidFill>
                  <a:srgbClr val="002060"/>
                </a:solidFill>
                <a:latin typeface="Comic Sans MS" panose="030F0702030302020204" pitchFamily="66" charset="0"/>
                <a:ea typeface="+mj-ea"/>
                <a:cs typeface="+mj-cs"/>
              </a:rPr>
              <a:t>CONSUMO:							4.0 k€ </a:t>
            </a:r>
          </a:p>
          <a:p>
            <a:pPr marL="742950" lvl="1" indent="-285750">
              <a:spcBef>
                <a:spcPts val="400"/>
              </a:spcBef>
              <a:buFont typeface="Wingdings" panose="05000000000000000000" pitchFamily="2" charset="2"/>
              <a:buChar char="§"/>
              <a:tabLst>
                <a:tab pos="177800" algn="l"/>
              </a:tabLst>
              <a:defRPr/>
            </a:pPr>
            <a:r>
              <a:rPr lang="it-IT" sz="1200" dirty="0" err="1">
                <a:solidFill>
                  <a:srgbClr val="0070C0"/>
                </a:solidFill>
                <a:latin typeface="Comic Sans MS" panose="030F0702030302020204" pitchFamily="66" charset="0"/>
              </a:rPr>
              <a:t>mat</a:t>
            </a:r>
            <a:r>
              <a:rPr lang="it-IT" sz="1200" dirty="0">
                <a:solidFill>
                  <a:srgbClr val="0070C0"/>
                </a:solidFill>
                <a:latin typeface="Comic Sans MS" panose="030F0702030302020204" pitchFamily="66" charset="0"/>
              </a:rPr>
              <a:t>. specifico da laboratorio: filo </a:t>
            </a:r>
            <a:r>
              <a:rPr lang="it-IT" sz="1200" dirty="0" err="1">
                <a:solidFill>
                  <a:srgbClr val="0070C0"/>
                </a:solidFill>
                <a:latin typeface="Comic Sans MS" panose="030F0702030302020204" pitchFamily="66" charset="0"/>
              </a:rPr>
              <a:t>bonding</a:t>
            </a:r>
            <a:r>
              <a:rPr lang="it-IT" sz="1200" dirty="0">
                <a:solidFill>
                  <a:srgbClr val="0070C0"/>
                </a:solidFill>
                <a:latin typeface="Comic Sans MS" panose="030F0702030302020204" pitchFamily="66" charset="0"/>
              </a:rPr>
              <a:t>, colle, alcool isopropilico, thermal </a:t>
            </a:r>
            <a:r>
              <a:rPr lang="it-IT" sz="1200" dirty="0" err="1">
                <a:solidFill>
                  <a:srgbClr val="0070C0"/>
                </a:solidFill>
                <a:latin typeface="Comic Sans MS" panose="030F0702030302020204" pitchFamily="66" charset="0"/>
              </a:rPr>
              <a:t>pads</a:t>
            </a:r>
            <a:r>
              <a:rPr lang="it-IT" sz="1200" dirty="0">
                <a:solidFill>
                  <a:srgbClr val="0070C0"/>
                </a:solidFill>
                <a:latin typeface="Comic Sans MS" panose="030F0702030302020204" pitchFamily="66" charset="0"/>
              </a:rPr>
              <a:t>  	1.0 k€ </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cavi schermati linee differenziali per setup di test in aria e in vuoto		1.0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cavi distribuzione power per setup di test in aria e in vuoto 			1.0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materiale consumo per montaggi e test					0.5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materiale stampante 3D						0.5 k€</a:t>
            </a:r>
          </a:p>
          <a:p>
            <a:pPr marL="342900" indent="-342900">
              <a:spcBef>
                <a:spcPts val="600"/>
              </a:spcBef>
              <a:buFont typeface="Wingdings" panose="05000000000000000000" pitchFamily="2" charset="2"/>
              <a:buChar char="q"/>
              <a:defRPr/>
            </a:pPr>
            <a:r>
              <a:rPr lang="it-IT" b="1" dirty="0">
                <a:solidFill>
                  <a:srgbClr val="002060"/>
                </a:solidFill>
                <a:latin typeface="Comic Sans MS" panose="030F0702030302020204" pitchFamily="66" charset="0"/>
                <a:ea typeface="+mj-ea"/>
                <a:cs typeface="+mj-cs"/>
              </a:rPr>
              <a:t>COSTRUZIONE APPARATI: 					29.7 k€ </a:t>
            </a:r>
          </a:p>
          <a:p>
            <a:pPr marL="742950" lvl="1" indent="-285750">
              <a:spcBef>
                <a:spcPts val="400"/>
              </a:spcBef>
              <a:buFont typeface="Wingdings" panose="05000000000000000000" pitchFamily="2" charset="2"/>
              <a:buChar char="§"/>
              <a:tabLst>
                <a:tab pos="177800" algn="l"/>
              </a:tabLst>
              <a:defRPr/>
            </a:pPr>
            <a:r>
              <a:rPr lang="it-IT" sz="1200" dirty="0" err="1">
                <a:solidFill>
                  <a:srgbClr val="0070C0"/>
                </a:solidFill>
                <a:latin typeface="Comic Sans MS" panose="030F0702030302020204" pitchFamily="66" charset="0"/>
              </a:rPr>
              <a:t>run</a:t>
            </a:r>
            <a:r>
              <a:rPr lang="it-IT" sz="1200" dirty="0">
                <a:solidFill>
                  <a:srgbClr val="0070C0"/>
                </a:solidFill>
                <a:latin typeface="Comic Sans MS" panose="030F0702030302020204" pitchFamily="66" charset="0"/>
              </a:rPr>
              <a:t> produzione ASIC elettronica </a:t>
            </a:r>
            <a:r>
              <a:rPr lang="it-IT" sz="1200" dirty="0" err="1">
                <a:solidFill>
                  <a:srgbClr val="0070C0"/>
                </a:solidFill>
                <a:latin typeface="Comic Sans MS" panose="030F0702030302020204" pitchFamily="66" charset="0"/>
              </a:rPr>
              <a:t>frontend</a:t>
            </a:r>
            <a:r>
              <a:rPr lang="it-IT" sz="1200" dirty="0">
                <a:solidFill>
                  <a:srgbClr val="0070C0"/>
                </a:solidFill>
                <a:latin typeface="Comic Sans MS" panose="030F0702030302020204" pitchFamily="66" charset="0"/>
              </a:rPr>
              <a:t> FARCOS 				11.2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PCB custom for </a:t>
            </a:r>
            <a:r>
              <a:rPr lang="it-IT" sz="1200" dirty="0" err="1">
                <a:solidFill>
                  <a:srgbClr val="0070C0"/>
                </a:solidFill>
                <a:latin typeface="Comic Sans MS" panose="030F0702030302020204" pitchFamily="66" charset="0"/>
              </a:rPr>
              <a:t>SiC</a:t>
            </a:r>
            <a:r>
              <a:rPr lang="it-IT" sz="1200" dirty="0">
                <a:solidFill>
                  <a:srgbClr val="0070C0"/>
                </a:solidFill>
                <a:latin typeface="Comic Sans MS" panose="030F0702030302020204" pitchFamily="66" charset="0"/>
              </a:rPr>
              <a:t> MB + </a:t>
            </a:r>
            <a:r>
              <a:rPr lang="it-IT" sz="1200" dirty="0" err="1">
                <a:solidFill>
                  <a:srgbClr val="0070C0"/>
                </a:solidFill>
                <a:latin typeface="Comic Sans MS" panose="030F0702030302020204" pitchFamily="66" charset="0"/>
              </a:rPr>
              <a:t>mounting</a:t>
            </a:r>
            <a:r>
              <a:rPr lang="it-IT" sz="1200" dirty="0">
                <a:solidFill>
                  <a:srgbClr val="0070C0"/>
                </a:solidFill>
                <a:latin typeface="Comic Sans MS" panose="030F0702030302020204" pitchFamily="66" charset="0"/>
              </a:rPr>
              <a:t>  &amp; 	 PCB </a:t>
            </a:r>
            <a:r>
              <a:rPr lang="it-IT" sz="1200" dirty="0" err="1">
                <a:solidFill>
                  <a:srgbClr val="0070C0"/>
                </a:solidFill>
                <a:latin typeface="Comic Sans MS" panose="030F0702030302020204" pitchFamily="66" charset="0"/>
              </a:rPr>
              <a:t>final</a:t>
            </a:r>
            <a:r>
              <a:rPr lang="it-IT" sz="1200" dirty="0">
                <a:solidFill>
                  <a:srgbClr val="0070C0"/>
                </a:solidFill>
                <a:latin typeface="Comic Sans MS" panose="030F0702030302020204" pitchFamily="66" charset="0"/>
              </a:rPr>
              <a:t> </a:t>
            </a:r>
            <a:r>
              <a:rPr lang="it-IT" sz="1200" dirty="0" err="1">
                <a:solidFill>
                  <a:srgbClr val="0070C0"/>
                </a:solidFill>
                <a:latin typeface="Comic Sans MS" panose="030F0702030302020204" pitchFamily="66" charset="0"/>
              </a:rPr>
              <a:t>frontend</a:t>
            </a:r>
            <a:r>
              <a:rPr lang="it-IT" sz="1200" dirty="0">
                <a:solidFill>
                  <a:srgbClr val="0070C0"/>
                </a:solidFill>
                <a:latin typeface="Comic Sans MS" panose="030F0702030302020204" pitchFamily="66" charset="0"/>
              </a:rPr>
              <a:t> </a:t>
            </a:r>
            <a:r>
              <a:rPr lang="it-IT" sz="1200" dirty="0" err="1">
                <a:solidFill>
                  <a:srgbClr val="0070C0"/>
                </a:solidFill>
                <a:latin typeface="Comic Sans MS" panose="030F0702030302020204" pitchFamily="66" charset="0"/>
              </a:rPr>
              <a:t>SiC</a:t>
            </a:r>
            <a:r>
              <a:rPr lang="it-IT" sz="1200" dirty="0">
                <a:solidFill>
                  <a:srgbClr val="0070C0"/>
                </a:solidFill>
                <a:latin typeface="Comic Sans MS" panose="030F0702030302020204" pitchFamily="66" charset="0"/>
              </a:rPr>
              <a:t> + </a:t>
            </a:r>
            <a:r>
              <a:rPr lang="it-IT" sz="1200" dirty="0" err="1">
                <a:solidFill>
                  <a:srgbClr val="0070C0"/>
                </a:solidFill>
                <a:latin typeface="Comic Sans MS" panose="030F0702030302020204" pitchFamily="66" charset="0"/>
              </a:rPr>
              <a:t>mounting</a:t>
            </a:r>
            <a:r>
              <a:rPr lang="it-IT" sz="1200" dirty="0">
                <a:solidFill>
                  <a:srgbClr val="0070C0"/>
                </a:solidFill>
                <a:latin typeface="Comic Sans MS" panose="030F0702030302020204" pitchFamily="66" charset="0"/>
              </a:rPr>
              <a:t> 		3.0 k€ +  4.5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componenti attivi e passivi 				 		8.0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meccanica </a:t>
            </a:r>
            <a:r>
              <a:rPr lang="it-IT" sz="1200" dirty="0" err="1">
                <a:solidFill>
                  <a:srgbClr val="0070C0"/>
                </a:solidFill>
                <a:latin typeface="Comic Sans MS" panose="030F0702030302020204" pitchFamily="66" charset="0"/>
              </a:rPr>
              <a:t>SiC</a:t>
            </a:r>
            <a:r>
              <a:rPr lang="it-IT" sz="1200" dirty="0">
                <a:solidFill>
                  <a:srgbClr val="0070C0"/>
                </a:solidFill>
                <a:latin typeface="Comic Sans MS" panose="030F0702030302020204" pitchFamily="66" charset="0"/>
              </a:rPr>
              <a:t>							3.0 k€</a:t>
            </a:r>
          </a:p>
          <a:p>
            <a:pPr marL="342900" indent="-342900">
              <a:spcBef>
                <a:spcPts val="600"/>
              </a:spcBef>
              <a:buFont typeface="Wingdings" panose="05000000000000000000" pitchFamily="2" charset="2"/>
              <a:buChar char="q"/>
              <a:defRPr/>
            </a:pPr>
            <a:r>
              <a:rPr lang="it-IT" b="1" dirty="0">
                <a:solidFill>
                  <a:srgbClr val="002060"/>
                </a:solidFill>
                <a:latin typeface="Comic Sans MS" panose="030F0702030302020204" pitchFamily="66" charset="0"/>
                <a:ea typeface="+mj-ea"/>
                <a:cs typeface="+mj-cs"/>
              </a:rPr>
              <a:t>INVENTARIO:						7.2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AMETEK HV power supply XG 600-1.4MEBR				3.6 k€</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5 </a:t>
            </a:r>
            <a:r>
              <a:rPr lang="it-IT" sz="1200" dirty="0" err="1">
                <a:solidFill>
                  <a:srgbClr val="0070C0"/>
                </a:solidFill>
                <a:latin typeface="Comic Sans MS" panose="030F0702030302020204" pitchFamily="66" charset="0"/>
              </a:rPr>
              <a:t>slots</a:t>
            </a:r>
            <a:r>
              <a:rPr lang="it-IT" sz="1200" dirty="0">
                <a:solidFill>
                  <a:srgbClr val="0070C0"/>
                </a:solidFill>
                <a:latin typeface="Comic Sans MS" panose="030F0702030302020204" pitchFamily="66" charset="0"/>
              </a:rPr>
              <a:t> NIM </a:t>
            </a:r>
            <a:r>
              <a:rPr lang="it-IT" sz="1200" dirty="0" err="1">
                <a:solidFill>
                  <a:srgbClr val="0070C0"/>
                </a:solidFill>
                <a:latin typeface="Comic Sans MS" panose="030F0702030302020204" pitchFamily="66" charset="0"/>
              </a:rPr>
              <a:t>crate</a:t>
            </a:r>
            <a:r>
              <a:rPr lang="it-IT" sz="1200" dirty="0">
                <a:solidFill>
                  <a:srgbClr val="0070C0"/>
                </a:solidFill>
                <a:latin typeface="Comic Sans MS" panose="030F0702030302020204" pitchFamily="66" charset="0"/>
              </a:rPr>
              <a:t>						3.6 k€</a:t>
            </a:r>
          </a:p>
          <a:p>
            <a:pPr marL="342900" indent="-342900">
              <a:spcBef>
                <a:spcPts val="600"/>
              </a:spcBef>
              <a:buFont typeface="Wingdings" panose="05000000000000000000" pitchFamily="2" charset="2"/>
              <a:buChar char="q"/>
              <a:defRPr/>
            </a:pPr>
            <a:r>
              <a:rPr lang="it-IT" b="1" dirty="0">
                <a:solidFill>
                  <a:srgbClr val="002060"/>
                </a:solidFill>
                <a:latin typeface="Comic Sans MS" panose="030F0702030302020204" pitchFamily="66" charset="0"/>
                <a:ea typeface="+mj-ea"/>
                <a:cs typeface="+mj-cs"/>
              </a:rPr>
              <a:t>TRASPORTO:  						1 k€​ </a:t>
            </a:r>
          </a:p>
          <a:p>
            <a:pPr marL="742950" lvl="1" indent="-285750">
              <a:spcBef>
                <a:spcPts val="400"/>
              </a:spcBef>
              <a:buFont typeface="Wingdings" panose="05000000000000000000" pitchFamily="2" charset="2"/>
              <a:buChar char="§"/>
              <a:tabLst>
                <a:tab pos="177800" algn="l"/>
              </a:tabLst>
              <a:defRPr/>
            </a:pPr>
            <a:r>
              <a:rPr lang="it-IT" sz="1200" dirty="0">
                <a:solidFill>
                  <a:srgbClr val="0070C0"/>
                </a:solidFill>
                <a:latin typeface="Comic Sans MS" panose="030F0702030302020204" pitchFamily="66" charset="0"/>
              </a:rPr>
              <a:t>Trasporti elettronica, flange/cavi da/per CT e LNS 				1.0 k€ ​</a:t>
            </a:r>
          </a:p>
        </p:txBody>
      </p:sp>
      <p:graphicFrame>
        <p:nvGraphicFramePr>
          <p:cNvPr id="6" name="Group 61">
            <a:extLst>
              <a:ext uri="{FF2B5EF4-FFF2-40B4-BE49-F238E27FC236}">
                <a16:creationId xmlns:a16="http://schemas.microsoft.com/office/drawing/2014/main" id="{A835CFFD-4D03-41A3-8FD6-06667B77060E}"/>
              </a:ext>
            </a:extLst>
          </p:cNvPr>
          <p:cNvGraphicFramePr>
            <a:graphicFrameLocks noGrp="1"/>
          </p:cNvGraphicFramePr>
          <p:nvPr>
            <p:extLst>
              <p:ext uri="{D42A27DB-BD31-4B8C-83A1-F6EECF244321}">
                <p14:modId xmlns:p14="http://schemas.microsoft.com/office/powerpoint/2010/main" val="429113685"/>
              </p:ext>
            </p:extLst>
          </p:nvPr>
        </p:nvGraphicFramePr>
        <p:xfrm>
          <a:off x="8412480" y="1886551"/>
          <a:ext cx="3655224" cy="1460430"/>
        </p:xfrm>
        <a:graphic>
          <a:graphicData uri="http://schemas.openxmlformats.org/drawingml/2006/table">
            <a:tbl>
              <a:tblPr/>
              <a:tblGrid>
                <a:gridCol w="827773">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41145">
                  <a:extLst>
                    <a:ext uri="{9D8B030D-6E8A-4147-A177-3AD203B41FA5}">
                      <a16:colId xmlns:a16="http://schemas.microsoft.com/office/drawing/2014/main" val="20002"/>
                    </a:ext>
                  </a:extLst>
                </a:gridCol>
                <a:gridCol w="683394">
                  <a:extLst>
                    <a:ext uri="{9D8B030D-6E8A-4147-A177-3AD203B41FA5}">
                      <a16:colId xmlns:a16="http://schemas.microsoft.com/office/drawing/2014/main" val="20003"/>
                    </a:ext>
                  </a:extLst>
                </a:gridCol>
                <a:gridCol w="671392">
                  <a:extLst>
                    <a:ext uri="{9D8B030D-6E8A-4147-A177-3AD203B41FA5}">
                      <a16:colId xmlns:a16="http://schemas.microsoft.com/office/drawing/2014/main" val="20006"/>
                    </a:ext>
                  </a:extLst>
                </a:gridCol>
              </a:tblGrid>
              <a:tr h="591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it-IT" altLang="it-IT" sz="1500" b="1" kern="1200" dirty="0">
                          <a:solidFill>
                            <a:srgbClr val="002060"/>
                          </a:solidFill>
                          <a:latin typeface="Comic Sans MS" panose="030F0702030302020204" pitchFamily="66" charset="0"/>
                          <a:ea typeface="+mj-ea"/>
                          <a:cs typeface="+mj-cs"/>
                        </a:rPr>
                        <a:t>Miss.@MI</a:t>
                      </a:r>
                      <a:endParaRPr lang="en-US" altLang="it-IT" sz="1500" b="1" kern="1200" dirty="0">
                        <a:solidFill>
                          <a:srgbClr val="002060"/>
                        </a:solidFill>
                        <a:latin typeface="Comic Sans MS" panose="030F0702030302020204" pitchFamily="66" charset="0"/>
                        <a:ea typeface="+mj-ea"/>
                        <a:cs typeface="+mj-cs"/>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err="1">
                          <a:solidFill>
                            <a:srgbClr val="002060"/>
                          </a:solidFill>
                          <a:latin typeface="Comic Sans MS" panose="030F0702030302020204" pitchFamily="66" charset="0"/>
                          <a:ea typeface="+mj-ea"/>
                          <a:cs typeface="+mj-cs"/>
                        </a:rPr>
                        <a:t>Cons.@MI</a:t>
                      </a:r>
                      <a:endParaRPr lang="en-US" altLang="it-IT" sz="1500" b="1" kern="1200" dirty="0">
                        <a:solidFill>
                          <a:srgbClr val="002060"/>
                        </a:solidFill>
                        <a:latin typeface="Comic Sans MS" panose="030F0702030302020204" pitchFamily="66" charset="0"/>
                        <a:ea typeface="+mj-ea"/>
                        <a:cs typeface="+mj-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err="1">
                          <a:solidFill>
                            <a:srgbClr val="002060"/>
                          </a:solidFill>
                          <a:latin typeface="Comic Sans MS" panose="030F0702030302020204" pitchFamily="66" charset="0"/>
                          <a:ea typeface="+mj-ea"/>
                          <a:cs typeface="+mj-cs"/>
                        </a:rPr>
                        <a:t>Tras</a:t>
                      </a:r>
                      <a:r>
                        <a:rPr lang="en-US" altLang="it-IT" sz="1500" b="1" kern="1200" dirty="0">
                          <a:solidFill>
                            <a:srgbClr val="002060"/>
                          </a:solidFill>
                          <a:latin typeface="Comic Sans MS" panose="030F0702030302020204" pitchFamily="66" charset="0"/>
                          <a:ea typeface="+mj-ea"/>
                          <a:cs typeface="+mj-cs"/>
                        </a:rPr>
                        <a:t>.@MI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App. @MI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500" b="1" kern="1200" dirty="0">
                          <a:solidFill>
                            <a:srgbClr val="002060"/>
                          </a:solidFill>
                          <a:latin typeface="Comic Sans MS" panose="030F0702030302020204" pitchFamily="66" charset="0"/>
                          <a:ea typeface="+mj-ea"/>
                          <a:cs typeface="+mj-cs"/>
                        </a:rPr>
                        <a:t>Inv. @MI</a:t>
                      </a:r>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4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7.2</a:t>
                      </a:r>
                    </a:p>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a:t>
                      </a:r>
                    </a:p>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2.0SJ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29.7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it-IT" sz="1500" b="1" kern="1200" dirty="0">
                          <a:solidFill>
                            <a:srgbClr val="002060"/>
                          </a:solidFill>
                          <a:latin typeface="Comic Sans MS" panose="030F0702030302020204" pitchFamily="66" charset="0"/>
                          <a:ea typeface="+mj-ea"/>
                          <a:cs typeface="+mj-cs"/>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57812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812522" y="-75696"/>
            <a:ext cx="8581043" cy="840400"/>
          </a:xfrm>
        </p:spPr>
        <p:txBody>
          <a:bodyPr/>
          <a:lstStyle/>
          <a:p>
            <a:pPr>
              <a:spcBef>
                <a:spcPts val="0"/>
              </a:spcBef>
              <a:spcAft>
                <a:spcPts val="1800"/>
              </a:spcAft>
              <a:defRPr/>
            </a:pPr>
            <a:r>
              <a:rPr lang="en-US" dirty="0"/>
              <a:t>CHIRONE, who’s who?</a:t>
            </a:r>
          </a:p>
        </p:txBody>
      </p:sp>
      <p:pic>
        <p:nvPicPr>
          <p:cNvPr id="33" name="Immagine 5">
            <a:extLst>
              <a:ext uri="{FF2B5EF4-FFF2-40B4-BE49-F238E27FC236}">
                <a16:creationId xmlns:a16="http://schemas.microsoft.com/office/drawing/2014/main" id="{CAC8CC3E-08D7-409C-A667-5137A4631F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1" t="3658" r="4089" b="6727"/>
          <a:stretch/>
        </p:blipFill>
        <p:spPr>
          <a:xfrm>
            <a:off x="586144" y="651535"/>
            <a:ext cx="2748060" cy="2448272"/>
          </a:xfrm>
          <a:prstGeom prst="ellipse">
            <a:avLst/>
          </a:prstGeom>
        </p:spPr>
      </p:pic>
      <p:sp>
        <p:nvSpPr>
          <p:cNvPr id="12" name="Rectangle 11">
            <a:extLst>
              <a:ext uri="{FF2B5EF4-FFF2-40B4-BE49-F238E27FC236}">
                <a16:creationId xmlns:a16="http://schemas.microsoft.com/office/drawing/2014/main" id="{78CD3436-7270-4F9B-BF49-CAD79178D595}"/>
              </a:ext>
            </a:extLst>
          </p:cNvPr>
          <p:cNvSpPr/>
          <p:nvPr/>
        </p:nvSpPr>
        <p:spPr>
          <a:xfrm>
            <a:off x="461888" y="3243824"/>
            <a:ext cx="2996572" cy="2400657"/>
          </a:xfrm>
          <a:prstGeom prst="rect">
            <a:avLst/>
          </a:prstGeom>
        </p:spPr>
        <p:txBody>
          <a:bodyPr wrap="square">
            <a:spAutoFit/>
          </a:bodyPr>
          <a:lstStyle/>
          <a:p>
            <a:pPr algn="ctr"/>
            <a:r>
              <a:rPr lang="en-GB" sz="1400" b="1" dirty="0">
                <a:solidFill>
                  <a:srgbClr val="002060"/>
                </a:solidFill>
                <a:latin typeface="Comic Sans MS" panose="030F0702030302020204" pitchFamily="66" charset="0"/>
              </a:rPr>
              <a:t>Gem of black glass paste engraved with the centaur </a:t>
            </a:r>
            <a:r>
              <a:rPr lang="en-GB" sz="1400" b="1" dirty="0" err="1">
                <a:solidFill>
                  <a:srgbClr val="002060"/>
                </a:solidFill>
                <a:latin typeface="Comic Sans MS" panose="030F0702030302020204" pitchFamily="66" charset="0"/>
              </a:rPr>
              <a:t>Cheiron</a:t>
            </a:r>
            <a:r>
              <a:rPr lang="en-GB" sz="1400" b="1" dirty="0">
                <a:solidFill>
                  <a:srgbClr val="002060"/>
                </a:solidFill>
                <a:latin typeface="Comic Sans MS" panose="030F0702030302020204" pitchFamily="66" charset="0"/>
              </a:rPr>
              <a:t> teaching Achilles to play the lyre.</a:t>
            </a:r>
          </a:p>
          <a:p>
            <a:pPr algn="ctr"/>
            <a:endParaRPr lang="en-GB" sz="1400" b="1" dirty="0">
              <a:solidFill>
                <a:srgbClr val="002060"/>
              </a:solidFill>
              <a:latin typeface="Comic Sans MS" panose="030F0702030302020204" pitchFamily="66" charset="0"/>
            </a:endParaRPr>
          </a:p>
          <a:p>
            <a:pPr algn="ctr"/>
            <a:r>
              <a:rPr lang="en-GB" sz="1400" b="1" dirty="0" err="1">
                <a:solidFill>
                  <a:srgbClr val="002060"/>
                </a:solidFill>
                <a:latin typeface="Comic Sans MS" panose="030F0702030302020204" pitchFamily="66" charset="0"/>
              </a:rPr>
              <a:t>Brithish</a:t>
            </a:r>
            <a:r>
              <a:rPr lang="en-GB" sz="1400" b="1" dirty="0">
                <a:solidFill>
                  <a:srgbClr val="002060"/>
                </a:solidFill>
                <a:latin typeface="Comic Sans MS" panose="030F0702030302020204" pitchFamily="66" charset="0"/>
              </a:rPr>
              <a:t> Museum, 1923,0401.772</a:t>
            </a:r>
          </a:p>
          <a:p>
            <a:pPr algn="ctr"/>
            <a:r>
              <a:rPr lang="en-GB" sz="1400" b="1" dirty="0">
                <a:solidFill>
                  <a:srgbClr val="002060"/>
                </a:solidFill>
                <a:latin typeface="Comic Sans MS" panose="030F0702030302020204" pitchFamily="66" charset="0"/>
              </a:rPr>
              <a:t>I-III century</a:t>
            </a:r>
          </a:p>
          <a:p>
            <a:pPr algn="ctr"/>
            <a:endParaRPr lang="en-GB" sz="1400" b="1" dirty="0">
              <a:solidFill>
                <a:srgbClr val="002060"/>
              </a:solidFill>
              <a:latin typeface="Comic Sans MS" panose="030F0702030302020204" pitchFamily="66" charset="0"/>
            </a:endParaRPr>
          </a:p>
          <a:p>
            <a:pPr algn="ctr"/>
            <a:r>
              <a:rPr lang="en-GB" sz="1200" b="1" dirty="0">
                <a:solidFill>
                  <a:srgbClr val="002060"/>
                </a:solidFill>
                <a:latin typeface="Comic Sans MS" panose="030F0702030302020204" pitchFamily="66" charset="0"/>
                <a:hlinkClick r:id="rId3">
                  <a:extLst>
                    <a:ext uri="{A12FA001-AC4F-418D-AE19-62706E023703}">
                      <ahyp:hlinkClr xmlns:ahyp="http://schemas.microsoft.com/office/drawing/2018/hyperlinkcolor" val="tx"/>
                    </a:ext>
                  </a:extLst>
                </a:hlinkClick>
              </a:rPr>
              <a:t>https://www.britishmuseum.org/collection/object/G_1923-0401-772</a:t>
            </a:r>
            <a:endParaRPr lang="en-US" sz="1200" b="1" dirty="0">
              <a:solidFill>
                <a:srgbClr val="002060"/>
              </a:solidFill>
              <a:latin typeface="Comic Sans MS" panose="030F0702030302020204" pitchFamily="66" charset="0"/>
            </a:endParaRPr>
          </a:p>
        </p:txBody>
      </p:sp>
      <p:sp>
        <p:nvSpPr>
          <p:cNvPr id="34" name="Rectangle 33">
            <a:extLst>
              <a:ext uri="{FF2B5EF4-FFF2-40B4-BE49-F238E27FC236}">
                <a16:creationId xmlns:a16="http://schemas.microsoft.com/office/drawing/2014/main" id="{499853E4-AA7F-47E6-8180-26A55F4D80DA}"/>
              </a:ext>
            </a:extLst>
          </p:cNvPr>
          <p:cNvSpPr/>
          <p:nvPr/>
        </p:nvSpPr>
        <p:spPr>
          <a:xfrm>
            <a:off x="3718560" y="813729"/>
            <a:ext cx="8056879" cy="2800767"/>
          </a:xfrm>
          <a:prstGeom prst="rect">
            <a:avLst/>
          </a:prstGeom>
        </p:spPr>
        <p:txBody>
          <a:bodyPr wrap="square">
            <a:spAutoFit/>
          </a:bodyPr>
          <a:lstStyle/>
          <a:p>
            <a:pPr marL="285750" indent="-285750" algn="just">
              <a:buFont typeface="Wingdings" panose="05000000000000000000" pitchFamily="2" charset="2"/>
              <a:buChar char="q"/>
            </a:pPr>
            <a:r>
              <a:rPr lang="en-GB" sz="1600" b="1" dirty="0">
                <a:solidFill>
                  <a:srgbClr val="002060"/>
                </a:solidFill>
                <a:latin typeface="Comic Sans MS" panose="030F0702030302020204" pitchFamily="66" charset="0"/>
              </a:rPr>
              <a:t>CHIRONE (</a:t>
            </a:r>
            <a:r>
              <a:rPr lang="en-GB" sz="1600" b="1" dirty="0" err="1">
                <a:solidFill>
                  <a:srgbClr val="002060"/>
                </a:solidFill>
                <a:latin typeface="Comic Sans MS" panose="030F0702030302020204" pitchFamily="66" charset="0"/>
              </a:rPr>
              <a:t>Chieron</a:t>
            </a:r>
            <a:r>
              <a:rPr lang="en-GB" sz="1600" b="1" dirty="0">
                <a:solidFill>
                  <a:srgbClr val="002060"/>
                </a:solidFill>
                <a:latin typeface="Comic Sans MS" panose="030F0702030302020204" pitchFamily="66" charset="0"/>
              </a:rPr>
              <a:t>), </a:t>
            </a:r>
            <a:r>
              <a:rPr lang="el-GR" sz="1600" b="1" dirty="0">
                <a:solidFill>
                  <a:srgbClr val="002060"/>
                </a:solidFill>
                <a:latin typeface="Comic Sans MS" panose="030F0702030302020204" pitchFamily="66" charset="0"/>
              </a:rPr>
              <a:t>Χείρων</a:t>
            </a:r>
            <a:r>
              <a:rPr lang="it-IT" sz="1600" b="1" dirty="0">
                <a:solidFill>
                  <a:srgbClr val="002060"/>
                </a:solidFill>
                <a:latin typeface="Comic Sans MS" panose="030F0702030302020204" pitchFamily="66" charset="0"/>
              </a:rPr>
              <a:t>, </a:t>
            </a:r>
            <a:r>
              <a:rPr lang="en-GB" sz="1600" b="1" dirty="0">
                <a:solidFill>
                  <a:srgbClr val="002060"/>
                </a:solidFill>
                <a:latin typeface="Comic Sans MS" panose="030F0702030302020204" pitchFamily="66" charset="0"/>
              </a:rPr>
              <a:t>held to be the superlative centaur amongst his brethren since he was called the "wisest and </a:t>
            </a:r>
            <a:r>
              <a:rPr lang="en-GB" sz="1600" b="1" dirty="0" err="1">
                <a:solidFill>
                  <a:srgbClr val="002060"/>
                </a:solidFill>
                <a:latin typeface="Comic Sans MS" panose="030F0702030302020204" pitchFamily="66" charset="0"/>
              </a:rPr>
              <a:t>justest</a:t>
            </a:r>
            <a:r>
              <a:rPr lang="en-GB" sz="1600" b="1" dirty="0">
                <a:solidFill>
                  <a:srgbClr val="002060"/>
                </a:solidFill>
                <a:latin typeface="Comic Sans MS" panose="030F0702030302020204" pitchFamily="66" charset="0"/>
              </a:rPr>
              <a:t> of all the centaurs“</a:t>
            </a:r>
          </a:p>
          <a:p>
            <a:pPr marL="285750" indent="-285750" algn="just">
              <a:buFont typeface="Wingdings" panose="05000000000000000000" pitchFamily="2" charset="2"/>
              <a:buChar char="q"/>
            </a:pPr>
            <a:endParaRPr lang="en-GB" sz="1600" b="1" dirty="0">
              <a:solidFill>
                <a:srgbClr val="002060"/>
              </a:solidFill>
              <a:latin typeface="Comic Sans MS" panose="030F0702030302020204" pitchFamily="66" charset="0"/>
            </a:endParaRPr>
          </a:p>
          <a:p>
            <a:pPr marL="285750" indent="-285750" algn="just">
              <a:buFont typeface="Wingdings" panose="05000000000000000000" pitchFamily="2" charset="2"/>
              <a:buChar char="q"/>
            </a:pPr>
            <a:r>
              <a:rPr lang="en-GB" sz="1600" b="1" dirty="0">
                <a:solidFill>
                  <a:srgbClr val="002060"/>
                </a:solidFill>
                <a:latin typeface="Comic Sans MS" panose="030F0702030302020204" pitchFamily="66" charset="0"/>
              </a:rPr>
              <a:t>CHIRONE was sired by the Titan Cronus when he had taken the form of a horse and impregnated the nymph </a:t>
            </a:r>
            <a:r>
              <a:rPr lang="en-GB" sz="1600" b="1" dirty="0" err="1">
                <a:solidFill>
                  <a:srgbClr val="002060"/>
                </a:solidFill>
                <a:latin typeface="Comic Sans MS" panose="030F0702030302020204" pitchFamily="66" charset="0"/>
              </a:rPr>
              <a:t>Philyra</a:t>
            </a:r>
            <a:r>
              <a:rPr lang="it-IT" sz="1600" b="1" dirty="0">
                <a:solidFill>
                  <a:srgbClr val="002060"/>
                </a:solidFill>
                <a:latin typeface="Comic Sans MS" panose="030F0702030302020204" pitchFamily="66" charset="0"/>
              </a:rPr>
              <a:t> </a:t>
            </a:r>
          </a:p>
          <a:p>
            <a:pPr marL="285750" indent="-285750" algn="just">
              <a:buFont typeface="Wingdings" panose="05000000000000000000" pitchFamily="2" charset="2"/>
              <a:buChar char="q"/>
            </a:pPr>
            <a:endParaRPr lang="it-IT" sz="1600" b="1" dirty="0">
              <a:solidFill>
                <a:srgbClr val="002060"/>
              </a:solidFill>
              <a:latin typeface="Comic Sans MS" panose="030F0702030302020204" pitchFamily="66" charset="0"/>
            </a:endParaRPr>
          </a:p>
          <a:p>
            <a:pPr marL="285750" indent="-285750" algn="just">
              <a:buFont typeface="Wingdings" panose="05000000000000000000" pitchFamily="2" charset="2"/>
              <a:buChar char="q"/>
            </a:pPr>
            <a:r>
              <a:rPr lang="en-GB" sz="1600" b="1" dirty="0">
                <a:solidFill>
                  <a:srgbClr val="002060"/>
                </a:solidFill>
                <a:latin typeface="Comic Sans MS" panose="030F0702030302020204" pitchFamily="66" charset="0"/>
              </a:rPr>
              <a:t>Apollo took him under his wing and taught him the art of music, lyre, archery, medicine and prophecy. Artemis trained him in archery and hunting. Chiron with his uniquely peaceful character, kindness and intelligence was a highly revered teacher and tutor</a:t>
            </a:r>
            <a:endParaRPr lang="en-US" sz="1600" b="1" dirty="0">
              <a:solidFill>
                <a:srgbClr val="002060"/>
              </a:solidFill>
              <a:latin typeface="Comic Sans MS" panose="030F0702030302020204" pitchFamily="66" charset="0"/>
            </a:endParaRPr>
          </a:p>
        </p:txBody>
      </p:sp>
      <p:sp>
        <p:nvSpPr>
          <p:cNvPr id="18" name="Rectangle 17">
            <a:extLst>
              <a:ext uri="{FF2B5EF4-FFF2-40B4-BE49-F238E27FC236}">
                <a16:creationId xmlns:a16="http://schemas.microsoft.com/office/drawing/2014/main" id="{B508AB33-1951-49E0-AEE6-B9F79302ED6C}"/>
              </a:ext>
            </a:extLst>
          </p:cNvPr>
          <p:cNvSpPr/>
          <p:nvPr/>
        </p:nvSpPr>
        <p:spPr>
          <a:xfrm>
            <a:off x="5648960" y="4087231"/>
            <a:ext cx="3831416" cy="2015936"/>
          </a:xfrm>
          <a:prstGeom prst="rect">
            <a:avLst/>
          </a:prstGeom>
          <a:solidFill>
            <a:srgbClr val="3A4345"/>
          </a:solidFill>
        </p:spPr>
        <p:txBody>
          <a:bodyPr wrap="square">
            <a:spAutoFit/>
          </a:bodyPr>
          <a:lstStyle/>
          <a:p>
            <a:r>
              <a:rPr lang="pt-BR" sz="2500" b="1" dirty="0">
                <a:solidFill>
                  <a:srgbClr val="FFEEAE"/>
                </a:solidFill>
                <a:latin typeface="Comic Sans MS" panose="030F0702030302020204" pitchFamily="66" charset="0"/>
              </a:rPr>
              <a:t>CHI </a:t>
            </a:r>
            <a:r>
              <a:rPr lang="pt-BR" sz="2500" b="1" dirty="0">
                <a:solidFill>
                  <a:schemeClr val="accent1">
                    <a:lumMod val="40000"/>
                    <a:lumOff val="60000"/>
                  </a:schemeClr>
                </a:solidFill>
                <a:latin typeface="Comic Sans MS" panose="030F0702030302020204" pitchFamily="66" charset="0"/>
                <a:sym typeface="Wingdings" panose="05000000000000000000" pitchFamily="2" charset="2"/>
              </a:rPr>
              <a:t></a:t>
            </a:r>
            <a:r>
              <a:rPr lang="pt-BR" sz="2500" b="1" dirty="0">
                <a:solidFill>
                  <a:srgbClr val="002060"/>
                </a:solidFill>
                <a:latin typeface="Comic Sans MS" panose="030F0702030302020204" pitchFamily="66" charset="0"/>
              </a:rPr>
              <a:t> </a:t>
            </a:r>
            <a:r>
              <a:rPr lang="pt-BR" sz="2500" b="1" dirty="0">
                <a:solidFill>
                  <a:srgbClr val="FFEEAE"/>
                </a:solidFill>
                <a:latin typeface="Comic Sans MS" panose="030F0702030302020204" pitchFamily="66" charset="0"/>
              </a:rPr>
              <a:t>CHI</a:t>
            </a:r>
            <a:r>
              <a:rPr lang="pt-BR" sz="2500" b="1" dirty="0">
                <a:solidFill>
                  <a:schemeClr val="accent1">
                    <a:lumMod val="60000"/>
                    <a:lumOff val="40000"/>
                  </a:schemeClr>
                </a:solidFill>
                <a:latin typeface="Comic Sans MS" panose="030F0702030302020204" pitchFamily="66" charset="0"/>
              </a:rPr>
              <a:t>mera</a:t>
            </a:r>
          </a:p>
          <a:p>
            <a:r>
              <a:rPr lang="pt-BR" sz="2500" b="1" dirty="0">
                <a:solidFill>
                  <a:srgbClr val="002060"/>
                </a:solidFill>
                <a:latin typeface="Comic Sans MS" panose="030F0702030302020204" pitchFamily="66" charset="0"/>
              </a:rPr>
              <a:t>   </a:t>
            </a:r>
            <a:r>
              <a:rPr lang="pt-BR" sz="2500" b="1" dirty="0">
                <a:solidFill>
                  <a:srgbClr val="FFEEAE"/>
                </a:solidFill>
                <a:latin typeface="Comic Sans MS" panose="030F0702030302020204" pitchFamily="66" charset="0"/>
              </a:rPr>
              <a:t>R</a:t>
            </a:r>
            <a:r>
              <a:rPr lang="pt-BR" sz="2500" b="1" dirty="0">
                <a:solidFill>
                  <a:srgbClr val="002060"/>
                </a:solidFill>
                <a:latin typeface="Comic Sans MS" panose="030F0702030302020204" pitchFamily="66" charset="0"/>
              </a:rPr>
              <a:t> </a:t>
            </a:r>
            <a:r>
              <a:rPr lang="pt-BR" sz="2500" b="1" dirty="0">
                <a:solidFill>
                  <a:schemeClr val="accent1">
                    <a:lumMod val="60000"/>
                    <a:lumOff val="40000"/>
                  </a:schemeClr>
                </a:solidFill>
                <a:latin typeface="Comic Sans MS" panose="030F0702030302020204" pitchFamily="66" charset="0"/>
                <a:sym typeface="Wingdings" panose="05000000000000000000" pitchFamily="2" charset="2"/>
              </a:rPr>
              <a:t></a:t>
            </a:r>
            <a:r>
              <a:rPr lang="pt-BR" sz="2500" b="1" dirty="0">
                <a:solidFill>
                  <a:srgbClr val="002060"/>
                </a:solidFill>
                <a:latin typeface="Comic Sans MS" panose="030F0702030302020204" pitchFamily="66" charset="0"/>
              </a:rPr>
              <a:t> </a:t>
            </a:r>
            <a:r>
              <a:rPr lang="pt-BR" sz="2500" b="1" dirty="0">
                <a:solidFill>
                  <a:srgbClr val="FFEEAE"/>
                </a:solidFill>
                <a:latin typeface="Comic Sans MS" panose="030F0702030302020204" pitchFamily="66" charset="0"/>
              </a:rPr>
              <a:t>R</a:t>
            </a:r>
            <a:r>
              <a:rPr lang="pt-BR" sz="2500" b="1" dirty="0">
                <a:solidFill>
                  <a:schemeClr val="accent1">
                    <a:lumMod val="60000"/>
                    <a:lumOff val="40000"/>
                  </a:schemeClr>
                </a:solidFill>
                <a:latin typeface="Comic Sans MS" panose="030F0702030302020204" pitchFamily="66" charset="0"/>
              </a:rPr>
              <a:t>3B</a:t>
            </a:r>
          </a:p>
          <a:p>
            <a:r>
              <a:rPr lang="pt-BR" sz="2500" b="1" dirty="0">
                <a:solidFill>
                  <a:srgbClr val="002060"/>
                </a:solidFill>
                <a:latin typeface="Comic Sans MS" panose="030F0702030302020204" pitchFamily="66" charset="0"/>
              </a:rPr>
              <a:t>   </a:t>
            </a:r>
            <a:r>
              <a:rPr lang="pt-BR" sz="2500" b="1" dirty="0">
                <a:solidFill>
                  <a:srgbClr val="FFEEAE"/>
                </a:solidFill>
                <a:latin typeface="Comic Sans MS" panose="030F0702030302020204" pitchFamily="66" charset="0"/>
              </a:rPr>
              <a:t>O</a:t>
            </a:r>
            <a:r>
              <a:rPr lang="pt-BR" sz="2500" b="1" dirty="0">
                <a:solidFill>
                  <a:srgbClr val="002060"/>
                </a:solidFill>
                <a:latin typeface="Comic Sans MS" panose="030F0702030302020204" pitchFamily="66" charset="0"/>
              </a:rPr>
              <a:t> </a:t>
            </a:r>
            <a:r>
              <a:rPr lang="pt-BR" sz="2500" b="1" dirty="0">
                <a:solidFill>
                  <a:schemeClr val="accent1">
                    <a:lumMod val="60000"/>
                    <a:lumOff val="40000"/>
                  </a:schemeClr>
                </a:solidFill>
                <a:latin typeface="Comic Sans MS" panose="030F0702030302020204" pitchFamily="66" charset="0"/>
                <a:sym typeface="Wingdings" panose="05000000000000000000" pitchFamily="2" charset="2"/>
              </a:rPr>
              <a:t></a:t>
            </a:r>
            <a:r>
              <a:rPr lang="pt-BR" sz="2500" b="1" dirty="0">
                <a:solidFill>
                  <a:srgbClr val="002060"/>
                </a:solidFill>
                <a:latin typeface="Comic Sans MS" panose="030F0702030302020204" pitchFamily="66" charset="0"/>
              </a:rPr>
              <a:t> </a:t>
            </a:r>
            <a:r>
              <a:rPr lang="pt-BR" sz="2500" b="1" dirty="0">
                <a:solidFill>
                  <a:schemeClr val="accent1">
                    <a:lumMod val="60000"/>
                    <a:lumOff val="40000"/>
                  </a:schemeClr>
                </a:solidFill>
                <a:latin typeface="Comic Sans MS" panose="030F0702030302020204" pitchFamily="66" charset="0"/>
              </a:rPr>
              <a:t>h</a:t>
            </a:r>
            <a:r>
              <a:rPr lang="pt-BR" sz="2500" b="1" dirty="0">
                <a:solidFill>
                  <a:srgbClr val="FFEEAE"/>
                </a:solidFill>
                <a:latin typeface="Comic Sans MS" panose="030F0702030302020204" pitchFamily="66" charset="0"/>
              </a:rPr>
              <a:t>O</a:t>
            </a:r>
            <a:r>
              <a:rPr lang="pt-BR" sz="2500" b="1" dirty="0">
                <a:solidFill>
                  <a:schemeClr val="accent1">
                    <a:lumMod val="60000"/>
                    <a:lumOff val="40000"/>
                  </a:schemeClr>
                </a:solidFill>
                <a:latin typeface="Comic Sans MS" panose="030F0702030302020204" pitchFamily="66" charset="0"/>
              </a:rPr>
              <a:t>doscopes</a:t>
            </a:r>
            <a:endParaRPr lang="pt-BR" sz="2500" b="1" dirty="0">
              <a:solidFill>
                <a:srgbClr val="002060"/>
              </a:solidFill>
              <a:latin typeface="Comic Sans MS" panose="030F0702030302020204" pitchFamily="66" charset="0"/>
            </a:endParaRPr>
          </a:p>
          <a:p>
            <a:r>
              <a:rPr lang="pt-BR" sz="2500" b="1" dirty="0">
                <a:solidFill>
                  <a:srgbClr val="002060"/>
                </a:solidFill>
                <a:latin typeface="Comic Sans MS" panose="030F0702030302020204" pitchFamily="66" charset="0"/>
              </a:rPr>
              <a:t>   </a:t>
            </a:r>
            <a:r>
              <a:rPr lang="pt-BR" sz="2500" b="1" dirty="0">
                <a:solidFill>
                  <a:srgbClr val="FFEEAE"/>
                </a:solidFill>
                <a:latin typeface="Comic Sans MS" panose="030F0702030302020204" pitchFamily="66" charset="0"/>
              </a:rPr>
              <a:t>N</a:t>
            </a:r>
            <a:r>
              <a:rPr lang="pt-BR" sz="2500" b="1" dirty="0">
                <a:solidFill>
                  <a:srgbClr val="002060"/>
                </a:solidFill>
                <a:latin typeface="Comic Sans MS" panose="030F0702030302020204" pitchFamily="66" charset="0"/>
              </a:rPr>
              <a:t> </a:t>
            </a:r>
            <a:r>
              <a:rPr lang="pt-BR" sz="2500" b="1" dirty="0">
                <a:solidFill>
                  <a:schemeClr val="accent1">
                    <a:lumMod val="60000"/>
                    <a:lumOff val="40000"/>
                  </a:schemeClr>
                </a:solidFill>
                <a:latin typeface="Comic Sans MS" panose="030F0702030302020204" pitchFamily="66" charset="0"/>
                <a:sym typeface="Wingdings" panose="05000000000000000000" pitchFamily="2" charset="2"/>
              </a:rPr>
              <a:t></a:t>
            </a:r>
            <a:r>
              <a:rPr lang="pt-BR" sz="2500" b="1" dirty="0">
                <a:solidFill>
                  <a:srgbClr val="002060"/>
                </a:solidFill>
                <a:latin typeface="Comic Sans MS" panose="030F0702030302020204" pitchFamily="66" charset="0"/>
              </a:rPr>
              <a:t> </a:t>
            </a:r>
            <a:r>
              <a:rPr lang="pt-BR" sz="2500" b="1" dirty="0">
                <a:solidFill>
                  <a:srgbClr val="FFEEAE"/>
                </a:solidFill>
                <a:latin typeface="Comic Sans MS" panose="030F0702030302020204" pitchFamily="66" charset="0"/>
              </a:rPr>
              <a:t>N</a:t>
            </a:r>
            <a:r>
              <a:rPr lang="pt-BR" sz="2500" b="1" dirty="0">
                <a:solidFill>
                  <a:schemeClr val="accent1">
                    <a:lumMod val="60000"/>
                    <a:lumOff val="40000"/>
                  </a:schemeClr>
                </a:solidFill>
                <a:latin typeface="Comic Sans MS" panose="030F0702030302020204" pitchFamily="66" charset="0"/>
              </a:rPr>
              <a:t>eutrons</a:t>
            </a:r>
          </a:p>
          <a:p>
            <a:r>
              <a:rPr lang="pt-BR" sz="2500" b="1" dirty="0">
                <a:solidFill>
                  <a:srgbClr val="002060"/>
                </a:solidFill>
                <a:latin typeface="Comic Sans MS" panose="030F0702030302020204" pitchFamily="66" charset="0"/>
              </a:rPr>
              <a:t>   </a:t>
            </a:r>
            <a:r>
              <a:rPr lang="pt-BR" sz="2500" b="1" dirty="0">
                <a:solidFill>
                  <a:srgbClr val="FFEEAE"/>
                </a:solidFill>
                <a:latin typeface="Comic Sans MS" panose="030F0702030302020204" pitchFamily="66" charset="0"/>
              </a:rPr>
              <a:t>E</a:t>
            </a:r>
            <a:r>
              <a:rPr lang="pt-BR" sz="2500" b="1" dirty="0">
                <a:solidFill>
                  <a:schemeClr val="accent1">
                    <a:lumMod val="60000"/>
                    <a:lumOff val="40000"/>
                  </a:schemeClr>
                </a:solidFill>
                <a:latin typeface="Comic Sans MS" panose="030F0702030302020204" pitchFamily="66" charset="0"/>
              </a:rPr>
              <a:t> </a:t>
            </a:r>
            <a:r>
              <a:rPr lang="pt-BR" sz="2500" b="1" dirty="0">
                <a:solidFill>
                  <a:schemeClr val="accent1">
                    <a:lumMod val="60000"/>
                    <a:lumOff val="40000"/>
                  </a:schemeClr>
                </a:solidFill>
                <a:latin typeface="Comic Sans MS" panose="030F0702030302020204" pitchFamily="66" charset="0"/>
                <a:sym typeface="Wingdings" panose="05000000000000000000" pitchFamily="2" charset="2"/>
              </a:rPr>
              <a:t></a:t>
            </a:r>
            <a:r>
              <a:rPr lang="pt-BR" sz="2500" b="1" dirty="0">
                <a:solidFill>
                  <a:schemeClr val="accent1">
                    <a:lumMod val="60000"/>
                    <a:lumOff val="40000"/>
                  </a:schemeClr>
                </a:solidFill>
                <a:latin typeface="Comic Sans MS" panose="030F0702030302020204" pitchFamily="66" charset="0"/>
              </a:rPr>
              <a:t> </a:t>
            </a:r>
            <a:r>
              <a:rPr lang="pt-BR" sz="2500" b="1" dirty="0">
                <a:solidFill>
                  <a:srgbClr val="FFEEAE"/>
                </a:solidFill>
                <a:latin typeface="Comic Sans MS" panose="030F0702030302020204" pitchFamily="66" charset="0"/>
              </a:rPr>
              <a:t>E</a:t>
            </a:r>
            <a:r>
              <a:rPr lang="pt-BR" sz="2500" b="1" dirty="0">
                <a:solidFill>
                  <a:schemeClr val="accent1">
                    <a:lumMod val="60000"/>
                    <a:lumOff val="40000"/>
                  </a:schemeClr>
                </a:solidFill>
                <a:latin typeface="Comic Sans MS" panose="030F0702030302020204" pitchFamily="66" charset="0"/>
              </a:rPr>
              <a:t>xperiment</a:t>
            </a:r>
          </a:p>
        </p:txBody>
      </p:sp>
    </p:spTree>
    <p:extLst>
      <p:ext uri="{BB962C8B-B14F-4D97-AF65-F5344CB8AC3E}">
        <p14:creationId xmlns:p14="http://schemas.microsoft.com/office/powerpoint/2010/main" val="866729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F94A7A-4021-4C03-A480-5533826476F8}"/>
              </a:ext>
            </a:extLst>
          </p:cNvPr>
          <p:cNvPicPr>
            <a:picLocks noChangeAspect="1"/>
          </p:cNvPicPr>
          <p:nvPr/>
        </p:nvPicPr>
        <p:blipFill>
          <a:blip r:embed="rId2"/>
          <a:stretch>
            <a:fillRect/>
          </a:stretch>
        </p:blipFill>
        <p:spPr>
          <a:xfrm>
            <a:off x="239618" y="843427"/>
            <a:ext cx="2407329" cy="2950258"/>
          </a:xfrm>
          <a:prstGeom prst="rect">
            <a:avLst/>
          </a:prstGeom>
        </p:spPr>
      </p:pic>
      <p:sp>
        <p:nvSpPr>
          <p:cNvPr id="25604" name="Rectangle 4"/>
          <p:cNvSpPr>
            <a:spLocks noGrp="1" noChangeArrowheads="1"/>
          </p:cNvSpPr>
          <p:nvPr>
            <p:ph type="title"/>
          </p:nvPr>
        </p:nvSpPr>
        <p:spPr>
          <a:xfrm>
            <a:off x="216884" y="-46207"/>
            <a:ext cx="12050829" cy="840400"/>
          </a:xfrm>
        </p:spPr>
        <p:txBody>
          <a:bodyPr>
            <a:normAutofit/>
          </a:bodyPr>
          <a:lstStyle/>
          <a:p>
            <a:r>
              <a:rPr lang="it-IT" dirty="0"/>
              <a:t>CHIRONE (2021-2023+2024/25)</a:t>
            </a:r>
            <a:endParaRPr lang="en-US" dirty="0"/>
          </a:p>
        </p:txBody>
      </p:sp>
      <p:sp>
        <p:nvSpPr>
          <p:cNvPr id="6" name="Rectangle 5"/>
          <p:cNvSpPr/>
          <p:nvPr/>
        </p:nvSpPr>
        <p:spPr>
          <a:xfrm>
            <a:off x="1027117" y="1136113"/>
            <a:ext cx="3464410" cy="369332"/>
          </a:xfrm>
          <a:prstGeom prst="rect">
            <a:avLst/>
          </a:prstGeom>
        </p:spPr>
        <p:txBody>
          <a:bodyPr wrap="none">
            <a:spAutoFit/>
          </a:bodyPr>
          <a:lstStyle/>
          <a:p>
            <a:r>
              <a:rPr lang="en-US" b="1" dirty="0" err="1">
                <a:solidFill>
                  <a:srgbClr val="002060"/>
                </a:solidFill>
                <a:latin typeface="Comic Sans MS" panose="030F0702030302020204" pitchFamily="66" charset="0"/>
              </a:rPr>
              <a:t>Sezione</a:t>
            </a:r>
            <a:r>
              <a:rPr lang="en-US" b="1" dirty="0">
                <a:solidFill>
                  <a:srgbClr val="002060"/>
                </a:solidFill>
                <a:latin typeface="Comic Sans MS" panose="030F0702030302020204" pitchFamily="66" charset="0"/>
              </a:rPr>
              <a:t> di Milano </a:t>
            </a:r>
            <a:r>
              <a:rPr lang="en-US" sz="1200" b="1" dirty="0">
                <a:solidFill>
                  <a:srgbClr val="002060"/>
                </a:solidFill>
                <a:latin typeface="Comic Sans MS" panose="030F0702030302020204" pitchFamily="66" charset="0"/>
              </a:rPr>
              <a:t>(RL: </a:t>
            </a:r>
            <a:r>
              <a:rPr lang="en-US" sz="1200" b="1" dirty="0" err="1">
                <a:solidFill>
                  <a:srgbClr val="002060"/>
                </a:solidFill>
                <a:latin typeface="Comic Sans MS" panose="030F0702030302020204" pitchFamily="66" charset="0"/>
              </a:rPr>
              <a:t>C.Guazzoni</a:t>
            </a:r>
            <a:r>
              <a:rPr lang="en-US" sz="1200" b="1" dirty="0">
                <a:solidFill>
                  <a:srgbClr val="002060"/>
                </a:solidFill>
                <a:latin typeface="Comic Sans MS" panose="030F0702030302020204" pitchFamily="66" charset="0"/>
              </a:rPr>
              <a:t>)</a:t>
            </a:r>
            <a:endParaRPr lang="it-IT" sz="1200" dirty="0"/>
          </a:p>
        </p:txBody>
      </p:sp>
      <p:sp>
        <p:nvSpPr>
          <p:cNvPr id="32" name="Rectangle 31"/>
          <p:cNvSpPr/>
          <p:nvPr/>
        </p:nvSpPr>
        <p:spPr>
          <a:xfrm>
            <a:off x="1694047" y="3203154"/>
            <a:ext cx="3667225" cy="646331"/>
          </a:xfrm>
          <a:prstGeom prst="rect">
            <a:avLst/>
          </a:prstGeom>
        </p:spPr>
        <p:txBody>
          <a:bodyPr wrap="square">
            <a:spAutoFit/>
          </a:bodyPr>
          <a:lstStyle/>
          <a:p>
            <a:r>
              <a:rPr lang="en-US" b="1" dirty="0" err="1">
                <a:solidFill>
                  <a:srgbClr val="002060"/>
                </a:solidFill>
                <a:latin typeface="Comic Sans MS" panose="030F0702030302020204" pitchFamily="66" charset="0"/>
              </a:rPr>
              <a:t>Sezione</a:t>
            </a:r>
            <a:r>
              <a:rPr lang="en-US" b="1" dirty="0">
                <a:solidFill>
                  <a:srgbClr val="002060"/>
                </a:solidFill>
                <a:latin typeface="Comic Sans MS" panose="030F0702030302020204" pitchFamily="66" charset="0"/>
              </a:rPr>
              <a:t> di Catania </a:t>
            </a:r>
            <a:r>
              <a:rPr lang="en-US" sz="1200" b="1" dirty="0">
                <a:solidFill>
                  <a:srgbClr val="002060"/>
                </a:solidFill>
                <a:latin typeface="Comic Sans MS" panose="030F0702030302020204" pitchFamily="66" charset="0"/>
              </a:rPr>
              <a:t>(RL: G. </a:t>
            </a:r>
            <a:r>
              <a:rPr lang="en-US" sz="1200" b="1" dirty="0" err="1">
                <a:solidFill>
                  <a:srgbClr val="002060"/>
                </a:solidFill>
                <a:latin typeface="Comic Sans MS" panose="030F0702030302020204" pitchFamily="66" charset="0"/>
              </a:rPr>
              <a:t>Politi</a:t>
            </a:r>
            <a:r>
              <a:rPr lang="en-US" sz="1200" b="1" dirty="0">
                <a:solidFill>
                  <a:srgbClr val="002060"/>
                </a:solidFill>
                <a:latin typeface="Comic Sans MS" panose="030F0702030302020204" pitchFamily="66" charset="0"/>
              </a:rPr>
              <a:t>)</a:t>
            </a:r>
          </a:p>
          <a:p>
            <a:r>
              <a:rPr lang="en-US" b="1" dirty="0">
                <a:solidFill>
                  <a:srgbClr val="002060"/>
                </a:solidFill>
                <a:latin typeface="Comic Sans MS" panose="030F0702030302020204" pitchFamily="66" charset="0"/>
              </a:rPr>
              <a:t>LNS </a:t>
            </a:r>
            <a:r>
              <a:rPr lang="en-US" sz="1200" b="1" dirty="0">
                <a:solidFill>
                  <a:srgbClr val="002060"/>
                </a:solidFill>
                <a:latin typeface="Comic Sans MS" panose="030F0702030302020204" pitchFamily="66" charset="0"/>
              </a:rPr>
              <a:t>(RL: </a:t>
            </a:r>
            <a:r>
              <a:rPr lang="en-US" sz="1200" b="1" dirty="0" err="1">
                <a:solidFill>
                  <a:srgbClr val="002060"/>
                </a:solidFill>
                <a:latin typeface="Comic Sans MS" panose="030F0702030302020204" pitchFamily="66" charset="0"/>
              </a:rPr>
              <a:t>E.V.Pagano</a:t>
            </a:r>
            <a:r>
              <a:rPr lang="en-US" sz="1200" b="1" dirty="0">
                <a:solidFill>
                  <a:srgbClr val="002060"/>
                </a:solidFill>
                <a:latin typeface="Comic Sans MS" panose="030F0702030302020204" pitchFamily="66" charset="0"/>
              </a:rPr>
              <a:t>)</a:t>
            </a:r>
            <a:endParaRPr lang="it-IT" sz="1200" dirty="0"/>
          </a:p>
        </p:txBody>
      </p:sp>
      <p:sp>
        <p:nvSpPr>
          <p:cNvPr id="16" name="Rectangle 15"/>
          <p:cNvSpPr/>
          <p:nvPr/>
        </p:nvSpPr>
        <p:spPr>
          <a:xfrm>
            <a:off x="1524001" y="551614"/>
            <a:ext cx="8443337" cy="369332"/>
          </a:xfrm>
          <a:prstGeom prst="rect">
            <a:avLst/>
          </a:prstGeom>
        </p:spPr>
        <p:txBody>
          <a:bodyPr wrap="none">
            <a:spAutoFit/>
          </a:bodyPr>
          <a:lstStyle/>
          <a:p>
            <a:r>
              <a:rPr lang="en-US" b="1" dirty="0">
                <a:solidFill>
                  <a:srgbClr val="0070C0"/>
                </a:solidFill>
                <a:latin typeface="Comic Sans MS" panose="030F0702030302020204" pitchFamily="66" charset="0"/>
              </a:rPr>
              <a:t>Resp. </a:t>
            </a:r>
            <a:r>
              <a:rPr lang="en-US" b="1" dirty="0" err="1">
                <a:solidFill>
                  <a:srgbClr val="0070C0"/>
                </a:solidFill>
                <a:latin typeface="Comic Sans MS" panose="030F0702030302020204" pitchFamily="66" charset="0"/>
              </a:rPr>
              <a:t>Nazionali</a:t>
            </a:r>
            <a:r>
              <a:rPr lang="en-US" b="1" dirty="0">
                <a:solidFill>
                  <a:srgbClr val="0070C0"/>
                </a:solidFill>
                <a:latin typeface="Comic Sans MS" panose="030F0702030302020204" pitchFamily="66" charset="0"/>
              </a:rPr>
              <a:t>: Sara </a:t>
            </a:r>
            <a:r>
              <a:rPr lang="en-US" b="1" dirty="0" err="1">
                <a:solidFill>
                  <a:srgbClr val="0070C0"/>
                </a:solidFill>
                <a:latin typeface="Comic Sans MS" panose="030F0702030302020204" pitchFamily="66" charset="0"/>
              </a:rPr>
              <a:t>Pirrone</a:t>
            </a:r>
            <a:r>
              <a:rPr lang="en-US" b="1" dirty="0">
                <a:solidFill>
                  <a:srgbClr val="0070C0"/>
                </a:solidFill>
                <a:latin typeface="Comic Sans MS" panose="030F0702030302020204" pitchFamily="66" charset="0"/>
              </a:rPr>
              <a:t> (INFN-CT) &amp; Paolo Russotto (INFN-LNS) </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573027" y="1050443"/>
            <a:ext cx="6618973" cy="5270674"/>
          </a:xfrm>
          <a:prstGeom prst="rect">
            <a:avLst/>
          </a:prstGeom>
        </p:spPr>
        <p:txBody>
          <a:bodyPr wrap="square">
            <a:spAutoFit/>
          </a:bodyPr>
          <a:lstStyle/>
          <a:p>
            <a:pPr algn="r">
              <a:spcAft>
                <a:spcPts val="300"/>
              </a:spcAft>
            </a:pPr>
            <a:r>
              <a:rPr lang="en-US" sz="2000" b="1" dirty="0" err="1">
                <a:solidFill>
                  <a:srgbClr val="002060"/>
                </a:solidFill>
                <a:latin typeface="Comic Sans MS" panose="030F0702030302020204" pitchFamily="66" charset="0"/>
                <a:ea typeface="+mj-ea"/>
                <a:cs typeface="+mj-cs"/>
              </a:rPr>
              <a:t>Anagrafica</a:t>
            </a:r>
            <a:r>
              <a:rPr lang="en-US" sz="2000" b="1" dirty="0">
                <a:solidFill>
                  <a:srgbClr val="002060"/>
                </a:solidFill>
                <a:latin typeface="Comic Sans MS" panose="030F0702030302020204" pitchFamily="66" charset="0"/>
                <a:ea typeface="+mj-ea"/>
                <a:cs typeface="+mj-cs"/>
              </a:rPr>
              <a:t> Milano 2024</a:t>
            </a:r>
            <a:endParaRPr lang="en-US" sz="2000" b="1" dirty="0">
              <a:solidFill>
                <a:srgbClr val="002060"/>
              </a:solidFill>
              <a:latin typeface="Comic Sans MS" panose="030F0702030302020204" pitchFamily="66" charset="0"/>
            </a:endParaRPr>
          </a:p>
          <a:p>
            <a:pPr algn="r">
              <a:spcAft>
                <a:spcPts val="300"/>
              </a:spcAft>
            </a:pPr>
            <a:endParaRPr lang="en-US" sz="800" b="1" dirty="0">
              <a:solidFill>
                <a:srgbClr val="002060"/>
              </a:solidFill>
              <a:latin typeface="Comic Sans MS" panose="030F0702030302020204" pitchFamily="66" charset="0"/>
              <a:ea typeface="+mj-ea"/>
              <a:cs typeface="+mj-cs"/>
            </a:endParaRPr>
          </a:p>
          <a:p>
            <a:pPr algn="r"/>
            <a:r>
              <a:rPr lang="en-US" dirty="0">
                <a:solidFill>
                  <a:srgbClr val="0070C0"/>
                </a:solidFill>
                <a:latin typeface="Comic Sans MS" panose="030F0702030302020204" pitchFamily="66" charset="0"/>
              </a:rPr>
              <a:t>C. Guazzoni 0.8 FTE (0.2 Gr. V ASTAROTH)</a:t>
            </a:r>
          </a:p>
          <a:p>
            <a:pPr algn="r"/>
            <a:r>
              <a:rPr lang="en-US" dirty="0">
                <a:solidFill>
                  <a:srgbClr val="0070C0"/>
                </a:solidFill>
                <a:latin typeface="Comic Sans MS" panose="030F0702030302020204" pitchFamily="66" charset="0"/>
              </a:rPr>
              <a:t>A. </a:t>
            </a:r>
            <a:r>
              <a:rPr lang="en-US" dirty="0" err="1">
                <a:solidFill>
                  <a:srgbClr val="0070C0"/>
                </a:solidFill>
                <a:latin typeface="Comic Sans MS" panose="030F0702030302020204" pitchFamily="66" charset="0"/>
              </a:rPr>
              <a:t>Castoldi</a:t>
            </a:r>
            <a:r>
              <a:rPr lang="en-US" dirty="0">
                <a:solidFill>
                  <a:srgbClr val="0070C0"/>
                </a:solidFill>
                <a:latin typeface="Comic Sans MS" panose="030F0702030302020204" pitchFamily="66" charset="0"/>
              </a:rPr>
              <a:t> 0.8 FTE (0.2 Gr. V ASTAROTH)</a:t>
            </a:r>
          </a:p>
          <a:p>
            <a:pPr algn="r"/>
            <a:r>
              <a:rPr lang="en-US" dirty="0">
                <a:solidFill>
                  <a:srgbClr val="0070C0"/>
                </a:solidFill>
                <a:latin typeface="Comic Sans MS" panose="030F0702030302020204" pitchFamily="66" charset="0"/>
              </a:rPr>
              <a:t>+ PhD student in </a:t>
            </a:r>
            <a:r>
              <a:rPr lang="en-US" dirty="0" err="1">
                <a:solidFill>
                  <a:srgbClr val="0070C0"/>
                </a:solidFill>
                <a:latin typeface="Comic Sans MS" panose="030F0702030302020204" pitchFamily="66" charset="0"/>
              </a:rPr>
              <a:t>corso</a:t>
            </a:r>
            <a:r>
              <a:rPr lang="en-US" dirty="0">
                <a:solidFill>
                  <a:srgbClr val="0070C0"/>
                </a:solidFill>
                <a:latin typeface="Comic Sans MS" panose="030F0702030302020204" pitchFamily="66" charset="0"/>
              </a:rPr>
              <a:t> di </a:t>
            </a:r>
            <a:r>
              <a:rPr lang="en-US" dirty="0" err="1">
                <a:solidFill>
                  <a:srgbClr val="0070C0"/>
                </a:solidFill>
                <a:latin typeface="Comic Sans MS" panose="030F0702030302020204" pitchFamily="66" charset="0"/>
              </a:rPr>
              <a:t>associazione</a:t>
            </a:r>
            <a:r>
              <a:rPr lang="en-US" dirty="0">
                <a:solidFill>
                  <a:srgbClr val="0070C0"/>
                </a:solidFill>
                <a:latin typeface="Comic Sans MS" panose="030F0702030302020204" pitchFamily="66" charset="0"/>
              </a:rPr>
              <a:t> 0.5 FTE</a:t>
            </a:r>
          </a:p>
          <a:p>
            <a:pPr algn="r"/>
            <a:endParaRPr lang="en-US" sz="2000" b="1" dirty="0">
              <a:solidFill>
                <a:srgbClr val="002060"/>
              </a:solidFill>
              <a:latin typeface="Comic Sans MS" panose="030F0702030302020204" pitchFamily="66" charset="0"/>
              <a:ea typeface="+mj-ea"/>
              <a:cs typeface="+mj-cs"/>
            </a:endParaRPr>
          </a:p>
          <a:p>
            <a:pPr algn="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2024</a:t>
            </a:r>
          </a:p>
          <a:p>
            <a:pPr algn="r"/>
            <a:endParaRPr lang="en-US" sz="800" b="1" dirty="0">
              <a:solidFill>
                <a:srgbClr val="0070C0"/>
              </a:solidFill>
              <a:latin typeface="Comic Sans MS" panose="030F0702030302020204" pitchFamily="66" charset="0"/>
            </a:endParaRPr>
          </a:p>
          <a:p>
            <a:pPr lvl="3"/>
            <a:r>
              <a:rPr lang="en-US" sz="2000" b="1" dirty="0">
                <a:solidFill>
                  <a:srgbClr val="0070C0"/>
                </a:solidFill>
                <a:latin typeface="Comic Sans MS" panose="030F0702030302020204" pitchFamily="66" charset="0"/>
              </a:rPr>
              <a:t>= </a:t>
            </a:r>
            <a:r>
              <a:rPr lang="en-US" sz="2000" b="1" dirty="0" err="1">
                <a:solidFill>
                  <a:srgbClr val="0070C0"/>
                </a:solidFill>
                <a:latin typeface="Comic Sans MS" panose="030F0702030302020204" pitchFamily="66" charset="0"/>
              </a:rPr>
              <a:t>Servizio</a:t>
            </a:r>
            <a:r>
              <a:rPr lang="en-US" sz="2000" b="1" dirty="0">
                <a:solidFill>
                  <a:srgbClr val="0070C0"/>
                </a:solidFill>
                <a:latin typeface="Comic Sans MS" panose="030F0702030302020204" pitchFamily="66" charset="0"/>
              </a:rPr>
              <a:t> </a:t>
            </a:r>
            <a:r>
              <a:rPr lang="en-US" sz="2000" b="1" dirty="0" err="1">
                <a:solidFill>
                  <a:srgbClr val="0070C0"/>
                </a:solidFill>
                <a:latin typeface="Comic Sans MS" panose="030F0702030302020204" pitchFamily="66" charset="0"/>
              </a:rPr>
              <a:t>Elettronica</a:t>
            </a:r>
            <a:r>
              <a:rPr lang="en-US" sz="2000" dirty="0">
                <a:solidFill>
                  <a:srgbClr val="0070C0"/>
                </a:solidFill>
                <a:latin typeface="Comic Sans MS" panose="030F0702030302020204" pitchFamily="66" charset="0"/>
              </a:rPr>
              <a:t>: </a:t>
            </a:r>
          </a:p>
          <a:p>
            <a:pPr lvl="3"/>
            <a:r>
              <a:rPr lang="en-US" sz="1600" b="1" dirty="0">
                <a:solidFill>
                  <a:srgbClr val="0070C0"/>
                </a:solidFill>
                <a:latin typeface="Comic Sans MS" panose="030F0702030302020204" pitchFamily="66" charset="0"/>
              </a:rPr>
              <a:t>2 </a:t>
            </a:r>
            <a:r>
              <a:rPr lang="en-US" sz="1600" b="1" dirty="0" err="1">
                <a:solidFill>
                  <a:srgbClr val="0070C0"/>
                </a:solidFill>
                <a:latin typeface="Comic Sans MS" panose="030F0702030302020204" pitchFamily="66" charset="0"/>
              </a:rPr>
              <a:t>mesi</a:t>
            </a:r>
            <a:r>
              <a:rPr lang="en-US" sz="1600" b="1" dirty="0">
                <a:solidFill>
                  <a:srgbClr val="0070C0"/>
                </a:solidFill>
                <a:latin typeface="Comic Sans MS" panose="030F0702030302020204" pitchFamily="66" charset="0"/>
              </a:rPr>
              <a:t>/</a:t>
            </a:r>
            <a:r>
              <a:rPr lang="en-US" sz="1600" b="1" dirty="0" err="1">
                <a:solidFill>
                  <a:srgbClr val="0070C0"/>
                </a:solidFill>
                <a:latin typeface="Comic Sans MS" panose="030F0702030302020204" pitchFamily="66" charset="0"/>
              </a:rPr>
              <a:t>uomo</a:t>
            </a:r>
            <a:r>
              <a:rPr lang="en-US" sz="1600" b="1" dirty="0">
                <a:solidFill>
                  <a:srgbClr val="0070C0"/>
                </a:solidFill>
                <a:latin typeface="Comic Sans MS" panose="030F0702030302020204" pitchFamily="66" charset="0"/>
              </a:rPr>
              <a:t> </a:t>
            </a:r>
            <a:r>
              <a:rPr lang="en-US" sz="1600" dirty="0">
                <a:solidFill>
                  <a:srgbClr val="0070C0"/>
                </a:solidFill>
                <a:latin typeface="Comic Sans MS" panose="030F0702030302020204" pitchFamily="66" charset="0"/>
              </a:rPr>
              <a:t>(</a:t>
            </a:r>
            <a:r>
              <a:rPr lang="en-US" sz="1600" dirty="0" err="1">
                <a:solidFill>
                  <a:srgbClr val="0070C0"/>
                </a:solidFill>
                <a:latin typeface="Comic Sans MS" panose="030F0702030302020204" pitchFamily="66" charset="0"/>
              </a:rPr>
              <a:t>nella</a:t>
            </a:r>
            <a:r>
              <a:rPr lang="en-US" sz="1600" dirty="0">
                <a:solidFill>
                  <a:srgbClr val="0070C0"/>
                </a:solidFill>
                <a:latin typeface="Comic Sans MS" panose="030F0702030302020204" pitchFamily="66" charset="0"/>
              </a:rPr>
              <a:t> persona di Ciro </a:t>
            </a:r>
            <a:r>
              <a:rPr lang="en-US" sz="1600" dirty="0" err="1">
                <a:solidFill>
                  <a:srgbClr val="0070C0"/>
                </a:solidFill>
                <a:latin typeface="Comic Sans MS" panose="030F0702030302020204" pitchFamily="66" charset="0"/>
              </a:rPr>
              <a:t>Boiano</a:t>
            </a:r>
            <a:r>
              <a:rPr lang="en-US" sz="1600" dirty="0">
                <a:solidFill>
                  <a:srgbClr val="0070C0"/>
                </a:solidFill>
                <a:latin typeface="Comic Sans MS" panose="030F0702030302020204" pitchFamily="66" charset="0"/>
              </a:rPr>
              <a:t>, per </a:t>
            </a:r>
            <a:r>
              <a:rPr lang="en-US" sz="1600" dirty="0" err="1">
                <a:solidFill>
                  <a:srgbClr val="0070C0"/>
                </a:solidFill>
                <a:latin typeface="Comic Sans MS" panose="030F0702030302020204" pitchFamily="66" charset="0"/>
              </a:rPr>
              <a:t>conoscenza</a:t>
            </a:r>
            <a:r>
              <a:rPr lang="en-US" sz="1600" dirty="0">
                <a:solidFill>
                  <a:srgbClr val="0070C0"/>
                </a:solidFill>
                <a:latin typeface="Comic Sans MS" panose="030F0702030302020204" pitchFamily="66" charset="0"/>
              </a:rPr>
              <a:t> setup)</a:t>
            </a:r>
            <a:r>
              <a:rPr lang="en-US" sz="1600" b="1" dirty="0">
                <a:solidFill>
                  <a:srgbClr val="0070C0"/>
                </a:solidFill>
                <a:latin typeface="Comic Sans MS" panose="030F0702030302020204" pitchFamily="66" charset="0"/>
              </a:rPr>
              <a:t> </a:t>
            </a:r>
          </a:p>
          <a:p>
            <a:pPr lvl="3"/>
            <a:endParaRPr lang="en-US" sz="800" b="1" dirty="0">
              <a:solidFill>
                <a:srgbClr val="0070C0"/>
              </a:solidFill>
              <a:latin typeface="Comic Sans MS" panose="030F0702030302020204" pitchFamily="66" charset="0"/>
            </a:endParaRPr>
          </a:p>
          <a:p>
            <a:pPr lvl="3"/>
            <a:r>
              <a:rPr lang="en-US" sz="2000" b="1" dirty="0">
                <a:solidFill>
                  <a:srgbClr val="0070C0"/>
                </a:solidFill>
                <a:latin typeface="Comic Sans MS" panose="030F0702030302020204" pitchFamily="66" charset="0"/>
              </a:rPr>
              <a:t>= </a:t>
            </a:r>
            <a:r>
              <a:rPr lang="en-US" sz="2000" b="1" dirty="0" err="1">
                <a:solidFill>
                  <a:srgbClr val="0070C0"/>
                </a:solidFill>
                <a:latin typeface="Comic Sans MS" panose="030F0702030302020204" pitchFamily="66" charset="0"/>
              </a:rPr>
              <a:t>Uso</a:t>
            </a:r>
            <a:r>
              <a:rPr lang="en-US" sz="2000" b="1" dirty="0">
                <a:solidFill>
                  <a:srgbClr val="0070C0"/>
                </a:solidFill>
                <a:latin typeface="Comic Sans MS" panose="030F0702030302020204" pitchFamily="66" charset="0"/>
              </a:rPr>
              <a:t> </a:t>
            </a:r>
            <a:r>
              <a:rPr lang="en-US" sz="2000" b="1" dirty="0" err="1">
                <a:solidFill>
                  <a:srgbClr val="0070C0"/>
                </a:solidFill>
                <a:latin typeface="Comic Sans MS" panose="030F0702030302020204" pitchFamily="66" charset="0"/>
              </a:rPr>
              <a:t>CleanRoom</a:t>
            </a:r>
            <a:r>
              <a:rPr lang="en-US" sz="2000" b="1" dirty="0">
                <a:solidFill>
                  <a:srgbClr val="0070C0"/>
                </a:solidFill>
                <a:latin typeface="Comic Sans MS" panose="030F0702030302020204" pitchFamily="66" charset="0"/>
              </a:rPr>
              <a:t> e Bonding Machine ???</a:t>
            </a:r>
          </a:p>
          <a:p>
            <a:pPr lvl="3"/>
            <a:endParaRPr lang="it-IT" sz="800" dirty="0">
              <a:solidFill>
                <a:srgbClr val="0070C0"/>
              </a:solidFill>
              <a:latin typeface="Comic Sans MS" panose="030F0702030302020204" pitchFamily="66" charset="0"/>
            </a:endParaRPr>
          </a:p>
          <a:p>
            <a:pPr lvl="3"/>
            <a:r>
              <a:rPr lang="en-US" sz="2000" b="1" dirty="0">
                <a:solidFill>
                  <a:srgbClr val="0070C0"/>
                </a:solidFill>
                <a:latin typeface="Comic Sans MS" panose="030F0702030302020204" pitchFamily="66" charset="0"/>
              </a:rPr>
              <a:t>= </a:t>
            </a:r>
            <a:r>
              <a:rPr lang="en-US" sz="2000" b="1" dirty="0" err="1">
                <a:solidFill>
                  <a:srgbClr val="0070C0"/>
                </a:solidFill>
                <a:latin typeface="Comic Sans MS" panose="030F0702030302020204" pitchFamily="66" charset="0"/>
              </a:rPr>
              <a:t>Servizio</a:t>
            </a:r>
            <a:r>
              <a:rPr lang="en-US" sz="2000" b="1" dirty="0">
                <a:solidFill>
                  <a:srgbClr val="0070C0"/>
                </a:solidFill>
                <a:latin typeface="Comic Sans MS" panose="030F0702030302020204" pitchFamily="66" charset="0"/>
              </a:rPr>
              <a:t> </a:t>
            </a:r>
            <a:r>
              <a:rPr lang="en-US" sz="2000" b="1" dirty="0" err="1">
                <a:solidFill>
                  <a:srgbClr val="0070C0"/>
                </a:solidFill>
                <a:latin typeface="Comic Sans MS" panose="030F0702030302020204" pitchFamily="66" charset="0"/>
              </a:rPr>
              <a:t>Officina</a:t>
            </a:r>
            <a:r>
              <a:rPr lang="en-US" sz="2000" b="1" dirty="0">
                <a:solidFill>
                  <a:srgbClr val="0070C0"/>
                </a:solidFill>
                <a:latin typeface="Comic Sans MS" panose="030F0702030302020204" pitchFamily="66" charset="0"/>
              </a:rPr>
              <a:t> </a:t>
            </a:r>
            <a:r>
              <a:rPr lang="en-US" sz="2000" b="1" dirty="0" err="1">
                <a:solidFill>
                  <a:srgbClr val="0070C0"/>
                </a:solidFill>
                <a:latin typeface="Comic Sans MS" panose="030F0702030302020204" pitchFamily="66" charset="0"/>
              </a:rPr>
              <a:t>Meccanica</a:t>
            </a:r>
            <a:r>
              <a:rPr lang="en-US" sz="2000" b="1" dirty="0">
                <a:solidFill>
                  <a:srgbClr val="0070C0"/>
                </a:solidFill>
                <a:latin typeface="Comic Sans MS" panose="030F0702030302020204" pitchFamily="66" charset="0"/>
              </a:rPr>
              <a:t>:</a:t>
            </a:r>
          </a:p>
          <a:p>
            <a:pPr lvl="3"/>
            <a:r>
              <a:rPr lang="en-US" sz="2000" b="1" dirty="0">
                <a:solidFill>
                  <a:srgbClr val="0070C0"/>
                </a:solidFill>
                <a:latin typeface="Comic Sans MS" panose="030F0702030302020204" pitchFamily="66" charset="0"/>
              </a:rPr>
              <a:t>	</a:t>
            </a:r>
            <a:r>
              <a:rPr lang="en-US" sz="1600" b="1" dirty="0">
                <a:solidFill>
                  <a:srgbClr val="0070C0"/>
                </a:solidFill>
                <a:latin typeface="Comic Sans MS" panose="030F0702030302020204" pitchFamily="66" charset="0"/>
              </a:rPr>
              <a:t>1 </a:t>
            </a:r>
            <a:r>
              <a:rPr lang="en-US" sz="1600" b="1" dirty="0" err="1">
                <a:solidFill>
                  <a:srgbClr val="0070C0"/>
                </a:solidFill>
                <a:latin typeface="Comic Sans MS" panose="030F0702030302020204" pitchFamily="66" charset="0"/>
              </a:rPr>
              <a:t>mese</a:t>
            </a:r>
            <a:r>
              <a:rPr lang="en-US" sz="1600" b="1" dirty="0">
                <a:solidFill>
                  <a:srgbClr val="0070C0"/>
                </a:solidFill>
                <a:latin typeface="Comic Sans MS" panose="030F0702030302020204" pitchFamily="66" charset="0"/>
              </a:rPr>
              <a:t>/</a:t>
            </a:r>
            <a:r>
              <a:rPr lang="en-US" sz="1600" b="1" dirty="0" err="1">
                <a:solidFill>
                  <a:srgbClr val="0070C0"/>
                </a:solidFill>
                <a:latin typeface="Comic Sans MS" panose="030F0702030302020204" pitchFamily="66" charset="0"/>
              </a:rPr>
              <a:t>uomo</a:t>
            </a:r>
            <a:r>
              <a:rPr lang="en-US" sz="1600" b="1" dirty="0">
                <a:solidFill>
                  <a:srgbClr val="0070C0"/>
                </a:solidFill>
                <a:latin typeface="Comic Sans MS" panose="030F0702030302020204" pitchFamily="66" charset="0"/>
              </a:rPr>
              <a:t> </a:t>
            </a:r>
          </a:p>
          <a:p>
            <a:pPr lvl="3"/>
            <a:r>
              <a:rPr lang="it-IT" sz="1600" b="1" dirty="0">
                <a:solidFill>
                  <a:srgbClr val="0070C0"/>
                </a:solidFill>
                <a:latin typeface="Comic Sans MS" panose="030F0702030302020204" pitchFamily="66" charset="0"/>
              </a:rPr>
              <a:t>-  </a:t>
            </a:r>
            <a:r>
              <a:rPr lang="it-IT" sz="1600" dirty="0">
                <a:solidFill>
                  <a:srgbClr val="0070C0"/>
                </a:solidFill>
                <a:latin typeface="Comic Sans MS" panose="030F0702030302020204" pitchFamily="66" charset="0"/>
              </a:rPr>
              <a:t>supporti </a:t>
            </a:r>
            <a:r>
              <a:rPr lang="it-IT" sz="1600" dirty="0" err="1">
                <a:solidFill>
                  <a:srgbClr val="0070C0"/>
                </a:solidFill>
                <a:latin typeface="Comic Sans MS" panose="030F0702030302020204" pitchFamily="66" charset="0"/>
              </a:rPr>
              <a:t>bonding</a:t>
            </a:r>
            <a:r>
              <a:rPr lang="it-IT" sz="1600" dirty="0">
                <a:solidFill>
                  <a:srgbClr val="0070C0"/>
                </a:solidFill>
                <a:latin typeface="Comic Sans MS" panose="030F0702030302020204" pitchFamily="66" charset="0"/>
              </a:rPr>
              <a:t> rivelatore</a:t>
            </a:r>
          </a:p>
          <a:p>
            <a:pPr marL="1657350" lvl="3" indent="-285750">
              <a:buFontTx/>
              <a:buChar char="-"/>
            </a:pPr>
            <a:r>
              <a:rPr lang="en-GB" sz="1600" dirty="0" err="1">
                <a:solidFill>
                  <a:srgbClr val="0070C0"/>
                </a:solidFill>
                <a:latin typeface="Comic Sans MS" panose="030F0702030302020204" pitchFamily="66" charset="0"/>
              </a:rPr>
              <a:t>piccole</a:t>
            </a:r>
            <a:r>
              <a:rPr lang="en-GB" sz="1600" dirty="0">
                <a:solidFill>
                  <a:srgbClr val="0070C0"/>
                </a:solidFill>
                <a:latin typeface="Comic Sans MS" panose="030F0702030302020204" pitchFamily="66" charset="0"/>
              </a:rPr>
              <a:t> </a:t>
            </a:r>
            <a:r>
              <a:rPr lang="en-GB" sz="1600" dirty="0" err="1">
                <a:solidFill>
                  <a:srgbClr val="0070C0"/>
                </a:solidFill>
                <a:latin typeface="Comic Sans MS" panose="030F0702030302020204" pitchFamily="66" charset="0"/>
              </a:rPr>
              <a:t>lavorazioni</a:t>
            </a:r>
            <a:r>
              <a:rPr lang="en-GB" sz="1600" dirty="0">
                <a:solidFill>
                  <a:srgbClr val="0070C0"/>
                </a:solidFill>
                <a:latin typeface="Comic Sans MS" panose="030F0702030302020204" pitchFamily="66" charset="0"/>
              </a:rPr>
              <a:t> flange</a:t>
            </a:r>
          </a:p>
          <a:p>
            <a:pPr marL="1657350" lvl="3" indent="-285750">
              <a:buFontTx/>
              <a:buChar char="-"/>
            </a:pPr>
            <a:r>
              <a:rPr lang="en-GB" sz="1600" dirty="0" err="1">
                <a:solidFill>
                  <a:srgbClr val="0070C0"/>
                </a:solidFill>
                <a:latin typeface="Comic Sans MS" panose="030F0702030302020204" pitchFamily="66" charset="0"/>
              </a:rPr>
              <a:t>stampa</a:t>
            </a:r>
            <a:r>
              <a:rPr lang="en-GB" sz="1600" dirty="0">
                <a:solidFill>
                  <a:srgbClr val="0070C0"/>
                </a:solidFill>
                <a:latin typeface="Comic Sans MS" panose="030F0702030302020204" pitchFamily="66" charset="0"/>
              </a:rPr>
              <a:t> </a:t>
            </a:r>
            <a:r>
              <a:rPr lang="en-GB" sz="1600" dirty="0" err="1">
                <a:solidFill>
                  <a:srgbClr val="0070C0"/>
                </a:solidFill>
                <a:latin typeface="Comic Sans MS" panose="030F0702030302020204" pitchFamily="66" charset="0"/>
              </a:rPr>
              <a:t>particolari</a:t>
            </a:r>
            <a:r>
              <a:rPr lang="en-GB" sz="1600" dirty="0">
                <a:solidFill>
                  <a:srgbClr val="0070C0"/>
                </a:solidFill>
                <a:latin typeface="Comic Sans MS" panose="030F0702030302020204" pitchFamily="66" charset="0"/>
              </a:rPr>
              <a:t> 3D</a:t>
            </a:r>
          </a:p>
          <a:p>
            <a:pPr marL="1657350" lvl="3" indent="-285750">
              <a:buFontTx/>
              <a:buChar char="-"/>
            </a:pPr>
            <a:r>
              <a:rPr lang="en-GB" sz="1600" dirty="0" err="1">
                <a:solidFill>
                  <a:srgbClr val="0070C0"/>
                </a:solidFill>
                <a:latin typeface="Comic Sans MS" panose="030F0702030302020204" pitchFamily="66" charset="0"/>
              </a:rPr>
              <a:t>consulenza</a:t>
            </a:r>
            <a:r>
              <a:rPr lang="en-GB" sz="1600" dirty="0">
                <a:solidFill>
                  <a:srgbClr val="0070C0"/>
                </a:solidFill>
                <a:latin typeface="Comic Sans MS" panose="030F0702030302020204" pitchFamily="66" charset="0"/>
              </a:rPr>
              <a:t> </a:t>
            </a:r>
            <a:r>
              <a:rPr lang="en-GB" sz="1600" dirty="0" err="1">
                <a:solidFill>
                  <a:srgbClr val="0070C0"/>
                </a:solidFill>
                <a:latin typeface="Comic Sans MS" panose="030F0702030302020204" pitchFamily="66" charset="0"/>
              </a:rPr>
              <a:t>struttura</a:t>
            </a:r>
            <a:r>
              <a:rPr lang="en-GB" sz="1600" dirty="0">
                <a:solidFill>
                  <a:srgbClr val="0070C0"/>
                </a:solidFill>
                <a:latin typeface="Comic Sans MS" panose="030F0702030302020204" pitchFamily="66" charset="0"/>
              </a:rPr>
              <a:t> </a:t>
            </a:r>
            <a:r>
              <a:rPr lang="en-GB" sz="1600" dirty="0" err="1">
                <a:solidFill>
                  <a:srgbClr val="0070C0"/>
                </a:solidFill>
                <a:latin typeface="Comic Sans MS" panose="030F0702030302020204" pitchFamily="66" charset="0"/>
              </a:rPr>
              <a:t>meccanica</a:t>
            </a:r>
            <a:r>
              <a:rPr lang="en-GB" sz="1600" dirty="0">
                <a:solidFill>
                  <a:srgbClr val="0070C0"/>
                </a:solidFill>
                <a:latin typeface="Comic Sans MS" panose="030F0702030302020204" pitchFamily="66" charset="0"/>
              </a:rPr>
              <a:t> </a:t>
            </a:r>
            <a:r>
              <a:rPr lang="en-GB" sz="1600" dirty="0" err="1">
                <a:solidFill>
                  <a:srgbClr val="0070C0"/>
                </a:solidFill>
                <a:latin typeface="Comic Sans MS" panose="030F0702030302020204" pitchFamily="66" charset="0"/>
              </a:rPr>
              <a:t>sistema</a:t>
            </a:r>
            <a:r>
              <a:rPr lang="en-GB" sz="1600" dirty="0">
                <a:solidFill>
                  <a:srgbClr val="0070C0"/>
                </a:solidFill>
                <a:latin typeface="Comic Sans MS" panose="030F0702030302020204" pitchFamily="66" charset="0"/>
              </a:rPr>
              <a:t> di tagging </a:t>
            </a:r>
            <a:endParaRPr lang="en-US" sz="1600" dirty="0">
              <a:solidFill>
                <a:srgbClr val="0070C0"/>
              </a:solidFill>
              <a:latin typeface="Comic Sans MS" panose="030F0702030302020204" pitchFamily="66" charset="0"/>
            </a:endParaRPr>
          </a:p>
        </p:txBody>
      </p:sp>
      <p:sp>
        <p:nvSpPr>
          <p:cNvPr id="3" name="Rectangle 2">
            <a:extLst>
              <a:ext uri="{FF2B5EF4-FFF2-40B4-BE49-F238E27FC236}">
                <a16:creationId xmlns:a16="http://schemas.microsoft.com/office/drawing/2014/main" id="{43FF67D2-A84A-4225-9C63-70158DE36E41}"/>
              </a:ext>
            </a:extLst>
          </p:cNvPr>
          <p:cNvSpPr/>
          <p:nvPr/>
        </p:nvSpPr>
        <p:spPr>
          <a:xfrm>
            <a:off x="0" y="3975997"/>
            <a:ext cx="7264401" cy="2200602"/>
          </a:xfrm>
          <a:prstGeom prst="rect">
            <a:avLst/>
          </a:prstGeom>
        </p:spPr>
        <p:txBody>
          <a:bodyPr wrap="square">
            <a:spAutoFit/>
          </a:bodyPr>
          <a:lstStyle/>
          <a:p>
            <a:r>
              <a:rPr lang="en-US" sz="2000" b="1" dirty="0" err="1">
                <a:solidFill>
                  <a:srgbClr val="002060"/>
                </a:solidFill>
                <a:latin typeface="Comic Sans MS" panose="030F0702030302020204" pitchFamily="66" charset="0"/>
              </a:rPr>
              <a:t>Richiesta</a:t>
            </a:r>
            <a:r>
              <a:rPr lang="en-US" sz="2000" b="1" dirty="0">
                <a:solidFill>
                  <a:srgbClr val="002060"/>
                </a:solidFill>
                <a:latin typeface="Comic Sans MS" panose="030F0702030302020204" pitchFamily="66" charset="0"/>
              </a:rPr>
              <a:t> </a:t>
            </a:r>
            <a:r>
              <a:rPr lang="en-US" sz="2000" b="1" dirty="0" err="1">
                <a:solidFill>
                  <a:srgbClr val="002060"/>
                </a:solidFill>
                <a:latin typeface="Comic Sans MS" panose="030F0702030302020204" pitchFamily="66" charset="0"/>
              </a:rPr>
              <a:t>Prolungamento</a:t>
            </a:r>
            <a:r>
              <a:rPr lang="en-US" sz="2000" b="1" dirty="0">
                <a:solidFill>
                  <a:srgbClr val="002060"/>
                </a:solidFill>
                <a:latin typeface="Comic Sans MS" panose="030F0702030302020204" pitchFamily="66" charset="0"/>
              </a:rPr>
              <a:t> 2024 - 2025</a:t>
            </a:r>
          </a:p>
          <a:p>
            <a:endParaRPr lang="en-US" sz="700" b="1" dirty="0">
              <a:solidFill>
                <a:srgbClr val="0070C0"/>
              </a:solidFill>
              <a:latin typeface="Comic Sans MS" panose="030F0702030302020204" pitchFamily="66" charset="0"/>
            </a:endParaRPr>
          </a:p>
          <a:p>
            <a:r>
              <a:rPr lang="it-IT" sz="1600" b="1" dirty="0">
                <a:solidFill>
                  <a:srgbClr val="FF0000"/>
                </a:solidFill>
                <a:latin typeface="Comic Sans MS" panose="030F0702030302020204" pitchFamily="66" charset="0"/>
              </a:rPr>
              <a:t>- Restrizioni COVID 19  (2020 - 2021- PARTE 2022) </a:t>
            </a:r>
          </a:p>
          <a:p>
            <a:r>
              <a:rPr lang="it-IT" sz="1600" b="1" dirty="0">
                <a:solidFill>
                  <a:srgbClr val="FF0000"/>
                </a:solidFill>
                <a:latin typeface="Comic Sans MS" panose="030F0702030302020204" pitchFamily="66" charset="0"/>
              </a:rPr>
              <a:t>- Chiusura attività sperimentali @LNS (da giugno 2020) </a:t>
            </a:r>
            <a:r>
              <a:rPr lang="it-IT" sz="1400" b="1" dirty="0">
                <a:solidFill>
                  <a:srgbClr val="FF0000"/>
                </a:solidFill>
                <a:latin typeface="Comic Sans MS" panose="030F0702030302020204" pitchFamily="66" charset="0"/>
              </a:rPr>
              <a:t>per upgrade Ciclotrone HI e FRAISE</a:t>
            </a:r>
          </a:p>
          <a:p>
            <a:r>
              <a:rPr lang="it-IT" sz="1600" b="1" dirty="0">
                <a:solidFill>
                  <a:srgbClr val="FF0000"/>
                </a:solidFill>
                <a:latin typeface="Comic Sans MS" panose="030F0702030302020204" pitchFamily="66" charset="0"/>
              </a:rPr>
              <a:t>- Restrizioni assegnazione @GSI  (2023-2024-2025) </a:t>
            </a:r>
            <a:r>
              <a:rPr lang="it-IT" sz="1400" b="1" dirty="0" err="1">
                <a:solidFill>
                  <a:srgbClr val="FF0000"/>
                </a:solidFill>
                <a:latin typeface="Comic Sans MS" panose="030F0702030302020204" pitchFamily="66" charset="0"/>
              </a:rPr>
              <a:t>er</a:t>
            </a:r>
            <a:r>
              <a:rPr lang="it-IT" sz="1400" b="1" dirty="0">
                <a:solidFill>
                  <a:srgbClr val="FF0000"/>
                </a:solidFill>
                <a:latin typeface="Comic Sans MS" panose="030F0702030302020204" pitchFamily="66" charset="0"/>
              </a:rPr>
              <a:t> upgrade FAIR</a:t>
            </a:r>
          </a:p>
          <a:p>
            <a:pPr marL="285750" indent="-285750">
              <a:buFont typeface="Wingdings" panose="05000000000000000000" pitchFamily="2" charset="2"/>
              <a:buChar char="J"/>
            </a:pPr>
            <a:r>
              <a:rPr lang="it-IT" sz="1600" b="1" dirty="0">
                <a:solidFill>
                  <a:srgbClr val="00B050"/>
                </a:solidFill>
                <a:latin typeface="Comic Sans MS" panose="030F0702030302020204" pitchFamily="66" charset="0"/>
              </a:rPr>
              <a:t>Assegnazione PRIN - ANCHISE (da giugno 2022 a 2025)</a:t>
            </a:r>
          </a:p>
          <a:p>
            <a:pPr marL="285750" indent="-285750">
              <a:buFont typeface="Wingdings" panose="05000000000000000000" pitchFamily="2" charset="2"/>
              <a:buChar char="J"/>
            </a:pPr>
            <a:r>
              <a:rPr lang="it-IT" sz="1600" b="1" dirty="0">
                <a:solidFill>
                  <a:srgbClr val="00B050"/>
                </a:solidFill>
                <a:latin typeface="Comic Sans MS" panose="030F0702030302020204" pitchFamily="66" charset="0"/>
              </a:rPr>
              <a:t>Partecipazione PNRR – SAMOTRACE @CT (da ottobre 2022 a 2025)</a:t>
            </a:r>
          </a:p>
        </p:txBody>
      </p:sp>
      <p:sp>
        <p:nvSpPr>
          <p:cNvPr id="11" name="Rectangle 10">
            <a:extLst>
              <a:ext uri="{FF2B5EF4-FFF2-40B4-BE49-F238E27FC236}">
                <a16:creationId xmlns:a16="http://schemas.microsoft.com/office/drawing/2014/main" id="{23BE2FCE-03B0-4526-AEF2-D1C65528E478}"/>
              </a:ext>
            </a:extLst>
          </p:cNvPr>
          <p:cNvSpPr/>
          <p:nvPr/>
        </p:nvSpPr>
        <p:spPr>
          <a:xfrm>
            <a:off x="3359218" y="1570206"/>
            <a:ext cx="3339966" cy="1415772"/>
          </a:xfrm>
          <a:prstGeom prst="rect">
            <a:avLst/>
          </a:prstGeom>
        </p:spPr>
        <p:txBody>
          <a:bodyPr wrap="square">
            <a:spAutoFit/>
          </a:bodyPr>
          <a:lstStyle/>
          <a:p>
            <a:r>
              <a:rPr lang="it-IT" b="1" dirty="0">
                <a:solidFill>
                  <a:srgbClr val="002060"/>
                </a:solidFill>
                <a:latin typeface="Comic Sans MS" panose="030F0702030302020204" pitchFamily="66" charset="0"/>
              </a:rPr>
              <a:t>Anagrafica Nazionale </a:t>
            </a:r>
          </a:p>
          <a:p>
            <a:r>
              <a:rPr lang="it-IT" b="1" dirty="0">
                <a:solidFill>
                  <a:srgbClr val="002060"/>
                </a:solidFill>
                <a:latin typeface="Comic Sans MS" panose="030F0702030302020204" pitchFamily="66" charset="0"/>
              </a:rPr>
              <a:t>2024 - </a:t>
            </a:r>
            <a:r>
              <a:rPr lang="it-IT" sz="1600" dirty="0">
                <a:solidFill>
                  <a:srgbClr val="0070C0"/>
                </a:solidFill>
                <a:latin typeface="Comic Sans MS" panose="030F0702030302020204" pitchFamily="66" charset="0"/>
              </a:rPr>
              <a:t>17.8 FTE</a:t>
            </a:r>
          </a:p>
          <a:p>
            <a:r>
              <a:rPr lang="it-IT" sz="1600" dirty="0">
                <a:solidFill>
                  <a:srgbClr val="0070C0"/>
                </a:solidFill>
                <a:latin typeface="Comic Sans MS" panose="030F0702030302020204" pitchFamily="66" charset="0"/>
              </a:rPr>
              <a:t>22 persone ( 19 Ric.  +   3 Tecno)</a:t>
            </a:r>
          </a:p>
          <a:p>
            <a:r>
              <a:rPr lang="it-IT" b="1" dirty="0">
                <a:solidFill>
                  <a:srgbClr val="002060"/>
                </a:solidFill>
                <a:latin typeface="Comic Sans MS" panose="030F0702030302020204" pitchFamily="66" charset="0"/>
              </a:rPr>
              <a:t>2023 - </a:t>
            </a:r>
            <a:r>
              <a:rPr lang="it-IT" sz="1600" dirty="0">
                <a:solidFill>
                  <a:srgbClr val="0070C0"/>
                </a:solidFill>
                <a:latin typeface="Comic Sans MS" panose="030F0702030302020204" pitchFamily="66" charset="0"/>
              </a:rPr>
              <a:t>16.1 FTE  </a:t>
            </a:r>
          </a:p>
          <a:p>
            <a:r>
              <a:rPr lang="it-IT" sz="1600" dirty="0">
                <a:solidFill>
                  <a:srgbClr val="0070C0"/>
                </a:solidFill>
                <a:latin typeface="Comic Sans MS" panose="030F0702030302020204" pitchFamily="66" charset="0"/>
              </a:rPr>
              <a:t>20 persone ( 18 Ric.  +   2 </a:t>
            </a:r>
            <a:r>
              <a:rPr lang="it-IT" sz="1600" dirty="0" err="1">
                <a:solidFill>
                  <a:srgbClr val="0070C0"/>
                </a:solidFill>
                <a:latin typeface="Comic Sans MS" panose="030F0702030302020204" pitchFamily="66" charset="0"/>
              </a:rPr>
              <a:t>Tecnο</a:t>
            </a:r>
            <a:r>
              <a:rPr lang="it-IT" sz="1600" dirty="0">
                <a:solidFill>
                  <a:srgbClr val="0070C0"/>
                </a:solidFill>
                <a:latin typeface="Comic Sans MS" panose="030F0702030302020204" pitchFamily="66" charset="0"/>
              </a:rPr>
              <a:t>)</a:t>
            </a:r>
            <a:endParaRPr lang="en-US" sz="16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2451320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F3054-5C5D-4139-8161-D9384614D565}"/>
              </a:ext>
            </a:extLst>
          </p:cNvPr>
          <p:cNvSpPr>
            <a:spLocks noGrp="1"/>
          </p:cNvSpPr>
          <p:nvPr>
            <p:ph type="title"/>
          </p:nvPr>
        </p:nvSpPr>
        <p:spPr/>
        <p:txBody>
          <a:bodyPr/>
          <a:lstStyle/>
          <a:p>
            <a:r>
              <a:rPr lang="it-IT" dirty="0"/>
              <a:t>The CHIRONE </a:t>
            </a:r>
            <a:r>
              <a:rPr lang="it-IT" dirty="0" err="1"/>
              <a:t>main</a:t>
            </a:r>
            <a:r>
              <a:rPr lang="it-IT" dirty="0"/>
              <a:t> </a:t>
            </a:r>
            <a:r>
              <a:rPr lang="en-US" dirty="0" err="1"/>
              <a:t>apparata</a:t>
            </a:r>
            <a:r>
              <a:rPr lang="en-US" dirty="0"/>
              <a:t>… (existing…)</a:t>
            </a:r>
          </a:p>
        </p:txBody>
      </p:sp>
      <p:pic>
        <p:nvPicPr>
          <p:cNvPr id="4" name="Immagine 17">
            <a:extLst>
              <a:ext uri="{FF2B5EF4-FFF2-40B4-BE49-F238E27FC236}">
                <a16:creationId xmlns:a16="http://schemas.microsoft.com/office/drawing/2014/main" id="{E9B3AF38-D1D8-476F-8ACC-D2107DA1464B}"/>
              </a:ext>
            </a:extLst>
          </p:cNvPr>
          <p:cNvPicPr>
            <a:picLocks noChangeAspect="1"/>
          </p:cNvPicPr>
          <p:nvPr/>
        </p:nvPicPr>
        <p:blipFill>
          <a:blip r:embed="rId2"/>
          <a:stretch>
            <a:fillRect/>
          </a:stretch>
        </p:blipFill>
        <p:spPr>
          <a:xfrm>
            <a:off x="232927" y="1973179"/>
            <a:ext cx="5008626" cy="3737781"/>
          </a:xfrm>
          <a:prstGeom prst="rect">
            <a:avLst/>
          </a:prstGeom>
        </p:spPr>
      </p:pic>
      <p:sp>
        <p:nvSpPr>
          <p:cNvPr id="6" name="Rectangle 5">
            <a:extLst>
              <a:ext uri="{FF2B5EF4-FFF2-40B4-BE49-F238E27FC236}">
                <a16:creationId xmlns:a16="http://schemas.microsoft.com/office/drawing/2014/main" id="{32421107-BC72-4576-A94A-FD27FB1EBC64}"/>
              </a:ext>
            </a:extLst>
          </p:cNvPr>
          <p:cNvSpPr/>
          <p:nvPr/>
        </p:nvSpPr>
        <p:spPr>
          <a:xfrm>
            <a:off x="216964" y="761016"/>
            <a:ext cx="5680114" cy="707886"/>
          </a:xfrm>
          <a:prstGeom prst="rect">
            <a:avLst/>
          </a:prstGeom>
        </p:spPr>
        <p:txBody>
          <a:bodyPr wrap="square">
            <a:spAutoFit/>
          </a:bodyPr>
          <a:lstStyle/>
          <a:p>
            <a:r>
              <a:rPr lang="en-GB" sz="2000" b="1" dirty="0">
                <a:solidFill>
                  <a:srgbClr val="002060"/>
                </a:solidFill>
                <a:latin typeface="Comic Sans MS" panose="030F0702030302020204" pitchFamily="66" charset="0"/>
                <a:ea typeface="+mj-ea"/>
                <a:cs typeface="+mj-cs"/>
              </a:rPr>
              <a:t>CHIMERA - Charge Heavy Ion Mass and Energy Resolving  Array</a:t>
            </a:r>
          </a:p>
        </p:txBody>
      </p:sp>
      <p:sp>
        <p:nvSpPr>
          <p:cNvPr id="7" name="Rectangle 6">
            <a:extLst>
              <a:ext uri="{FF2B5EF4-FFF2-40B4-BE49-F238E27FC236}">
                <a16:creationId xmlns:a16="http://schemas.microsoft.com/office/drawing/2014/main" id="{C34F46EF-541A-4B33-8715-677B5B06E9FB}"/>
              </a:ext>
            </a:extLst>
          </p:cNvPr>
          <p:cNvSpPr/>
          <p:nvPr/>
        </p:nvSpPr>
        <p:spPr>
          <a:xfrm>
            <a:off x="6511886" y="761016"/>
            <a:ext cx="5680114" cy="707886"/>
          </a:xfrm>
          <a:prstGeom prst="rect">
            <a:avLst/>
          </a:prstGeom>
        </p:spPr>
        <p:txBody>
          <a:bodyPr wrap="square">
            <a:spAutoFit/>
          </a:bodyPr>
          <a:lstStyle/>
          <a:p>
            <a:r>
              <a:rPr lang="en-GB" sz="2000" b="1" dirty="0">
                <a:solidFill>
                  <a:srgbClr val="002060"/>
                </a:solidFill>
                <a:latin typeface="Comic Sans MS" panose="030F0702030302020204" pitchFamily="66" charset="0"/>
                <a:ea typeface="+mj-ea"/>
                <a:cs typeface="+mj-cs"/>
              </a:rPr>
              <a:t>FARCOS - </a:t>
            </a:r>
            <a:r>
              <a:rPr lang="en-GB" sz="2000" b="1" dirty="0" err="1">
                <a:solidFill>
                  <a:srgbClr val="002060"/>
                </a:solidFill>
                <a:latin typeface="Comic Sans MS" panose="030F0702030302020204" pitchFamily="66" charset="0"/>
                <a:ea typeface="+mj-ea"/>
                <a:cs typeface="+mj-cs"/>
              </a:rPr>
              <a:t>Femtoscope</a:t>
            </a:r>
            <a:r>
              <a:rPr lang="en-GB" sz="2000" b="1" dirty="0">
                <a:solidFill>
                  <a:srgbClr val="002060"/>
                </a:solidFill>
                <a:latin typeface="Comic Sans MS" panose="030F0702030302020204" pitchFamily="66" charset="0"/>
                <a:ea typeface="+mj-ea"/>
                <a:cs typeface="+mj-cs"/>
              </a:rPr>
              <a:t> Array for </a:t>
            </a:r>
            <a:r>
              <a:rPr lang="en-GB" sz="2000" b="1" dirty="0" err="1">
                <a:solidFill>
                  <a:srgbClr val="002060"/>
                </a:solidFill>
                <a:latin typeface="Comic Sans MS" panose="030F0702030302020204" pitchFamily="66" charset="0"/>
                <a:ea typeface="+mj-ea"/>
                <a:cs typeface="+mj-cs"/>
              </a:rPr>
              <a:t>COrrelations</a:t>
            </a:r>
            <a:r>
              <a:rPr lang="en-GB" sz="2000" b="1" dirty="0">
                <a:solidFill>
                  <a:srgbClr val="002060"/>
                </a:solidFill>
                <a:latin typeface="Comic Sans MS" panose="030F0702030302020204" pitchFamily="66" charset="0"/>
                <a:ea typeface="+mj-ea"/>
                <a:cs typeface="+mj-cs"/>
              </a:rPr>
              <a:t> and Spectroscopy </a:t>
            </a:r>
          </a:p>
        </p:txBody>
      </p:sp>
      <p:sp>
        <p:nvSpPr>
          <p:cNvPr id="10" name="Rectangle 9">
            <a:extLst>
              <a:ext uri="{FF2B5EF4-FFF2-40B4-BE49-F238E27FC236}">
                <a16:creationId xmlns:a16="http://schemas.microsoft.com/office/drawing/2014/main" id="{2BA3A08E-3D67-425E-86C5-0BC11C36F87E}"/>
              </a:ext>
            </a:extLst>
          </p:cNvPr>
          <p:cNvSpPr/>
          <p:nvPr/>
        </p:nvSpPr>
        <p:spPr>
          <a:xfrm>
            <a:off x="7181676" y="772957"/>
            <a:ext cx="2147681" cy="338554"/>
          </a:xfrm>
          <a:prstGeom prst="rect">
            <a:avLst/>
          </a:prstGeom>
        </p:spPr>
        <p:txBody>
          <a:bodyPr wrap="square">
            <a:spAutoFit/>
          </a:bodyPr>
          <a:lstStyle/>
          <a:p>
            <a:pPr algn="r" defTabSz="609585" fontAlgn="base">
              <a:spcBef>
                <a:spcPct val="20000"/>
              </a:spcBef>
              <a:spcAft>
                <a:spcPts val="133"/>
              </a:spcAft>
            </a:pPr>
            <a:r>
              <a:rPr lang="it-IT" altLang="it-IT" sz="1600" b="1" dirty="0">
                <a:solidFill>
                  <a:srgbClr val="003F6E"/>
                </a:solidFill>
                <a:cs typeface="Arial" charset="0"/>
              </a:rPr>
              <a:t>20 clusters</a:t>
            </a:r>
            <a:endParaRPr lang="it-IT" altLang="it-IT" sz="1600" dirty="0">
              <a:solidFill>
                <a:srgbClr val="003F6E"/>
              </a:solidFill>
              <a:cs typeface="Arial" charset="0"/>
            </a:endParaRPr>
          </a:p>
        </p:txBody>
      </p:sp>
      <p:pic>
        <p:nvPicPr>
          <p:cNvPr id="11" name="Picture 10">
            <a:extLst>
              <a:ext uri="{FF2B5EF4-FFF2-40B4-BE49-F238E27FC236}">
                <a16:creationId xmlns:a16="http://schemas.microsoft.com/office/drawing/2014/main" id="{451AB2EE-ED73-4F7D-9B92-B2CD5A9A0E84}"/>
              </a:ext>
            </a:extLst>
          </p:cNvPr>
          <p:cNvPicPr>
            <a:picLocks noChangeAspect="1"/>
          </p:cNvPicPr>
          <p:nvPr/>
        </p:nvPicPr>
        <p:blipFill rotWithShape="1">
          <a:blip r:embed="rId3"/>
          <a:srcRect l="11509" t="22169" r="9291" b="8912"/>
          <a:stretch/>
        </p:blipFill>
        <p:spPr>
          <a:xfrm>
            <a:off x="5556973" y="1628649"/>
            <a:ext cx="3029029" cy="2664150"/>
          </a:xfrm>
          <a:prstGeom prst="rect">
            <a:avLst/>
          </a:prstGeom>
        </p:spPr>
      </p:pic>
      <p:pic>
        <p:nvPicPr>
          <p:cNvPr id="12" name="Picture 11">
            <a:extLst>
              <a:ext uri="{FF2B5EF4-FFF2-40B4-BE49-F238E27FC236}">
                <a16:creationId xmlns:a16="http://schemas.microsoft.com/office/drawing/2014/main" id="{0FC30184-9F34-4460-B1BD-2D2D3DFDC15A}"/>
              </a:ext>
            </a:extLst>
          </p:cNvPr>
          <p:cNvPicPr>
            <a:picLocks noChangeAspect="1"/>
          </p:cNvPicPr>
          <p:nvPr/>
        </p:nvPicPr>
        <p:blipFill>
          <a:blip r:embed="rId4"/>
          <a:stretch>
            <a:fillRect/>
          </a:stretch>
        </p:blipFill>
        <p:spPr>
          <a:xfrm rot="1745414">
            <a:off x="7868428" y="1768076"/>
            <a:ext cx="4240753" cy="5044174"/>
          </a:xfrm>
          <a:prstGeom prst="rect">
            <a:avLst/>
          </a:prstGeom>
        </p:spPr>
      </p:pic>
    </p:spTree>
    <p:extLst>
      <p:ext uri="{BB962C8B-B14F-4D97-AF65-F5344CB8AC3E}">
        <p14:creationId xmlns:p14="http://schemas.microsoft.com/office/powerpoint/2010/main" val="3311175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6DF051B-907D-D37E-580C-FD774B2D59B3}"/>
              </a:ext>
            </a:extLst>
          </p:cNvPr>
          <p:cNvPicPr/>
          <p:nvPr/>
        </p:nvPicPr>
        <p:blipFill>
          <a:blip r:embed="rId2"/>
          <a:stretch/>
        </p:blipFill>
        <p:spPr>
          <a:xfrm>
            <a:off x="8369077" y="1150466"/>
            <a:ext cx="3750499" cy="3171022"/>
          </a:xfrm>
          <a:prstGeom prst="rect">
            <a:avLst/>
          </a:prstGeom>
          <a:ln w="0">
            <a:noFill/>
          </a:ln>
        </p:spPr>
      </p:pic>
      <p:sp>
        <p:nvSpPr>
          <p:cNvPr id="5" name="CustomShape 2">
            <a:extLst>
              <a:ext uri="{FF2B5EF4-FFF2-40B4-BE49-F238E27FC236}">
                <a16:creationId xmlns:a16="http://schemas.microsoft.com/office/drawing/2014/main" id="{A8A07646-30B2-2A24-5FB2-CDC4D4B24540}"/>
              </a:ext>
            </a:extLst>
          </p:cNvPr>
          <p:cNvSpPr/>
          <p:nvPr/>
        </p:nvSpPr>
        <p:spPr>
          <a:xfrm>
            <a:off x="8497933" y="4727023"/>
            <a:ext cx="1546636" cy="967680"/>
          </a:xfrm>
          <a:prstGeom prst="rect">
            <a:avLst/>
          </a:prstGeom>
          <a:noFill/>
          <a:ln w="0" cap="rnd">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GB" sz="1500" spc="-1" dirty="0">
                <a:solidFill>
                  <a:srgbClr val="000000"/>
                </a:solidFill>
                <a:latin typeface="DejaVu Sans"/>
                <a:ea typeface="Noto Sans CJK SC"/>
              </a:rPr>
              <a:t>0.76</a:t>
            </a:r>
            <a:r>
              <a:rPr lang="en-GB" sz="1500" spc="-1" dirty="0">
                <a:solidFill>
                  <a:srgbClr val="000000"/>
                </a:solidFill>
                <a:latin typeface="DejaVu Sans"/>
                <a:ea typeface="DejaVu Sans"/>
              </a:rPr>
              <a:t>±(&lt;0.01)</a:t>
            </a:r>
            <a:endParaRPr lang="en-US" sz="1500" spc="-1" dirty="0">
              <a:latin typeface="Arial"/>
            </a:endParaRPr>
          </a:p>
          <a:p>
            <a:pPr>
              <a:lnSpc>
                <a:spcPct val="100000"/>
              </a:lnSpc>
              <a:buNone/>
            </a:pPr>
            <a:r>
              <a:rPr lang="en-GB" sz="1500" spc="-1" dirty="0">
                <a:solidFill>
                  <a:srgbClr val="000000"/>
                </a:solidFill>
                <a:latin typeface="DejaVu Sans"/>
                <a:ea typeface="Noto Sans CJK SC"/>
              </a:rPr>
              <a:t>0.70</a:t>
            </a:r>
            <a:r>
              <a:rPr lang="en-GB" sz="1500" spc="-1" dirty="0">
                <a:solidFill>
                  <a:srgbClr val="000000"/>
                </a:solidFill>
                <a:latin typeface="DejaVu Sans"/>
                <a:ea typeface="DejaVu Sans"/>
              </a:rPr>
              <a:t>±(&lt;0.01)</a:t>
            </a:r>
            <a:endParaRPr lang="en-US" sz="1500" spc="-1" dirty="0">
              <a:latin typeface="Arial"/>
            </a:endParaRPr>
          </a:p>
          <a:p>
            <a:pPr>
              <a:lnSpc>
                <a:spcPct val="100000"/>
              </a:lnSpc>
              <a:buNone/>
            </a:pPr>
            <a:r>
              <a:rPr lang="en-GB" sz="1500" spc="-1" dirty="0">
                <a:solidFill>
                  <a:srgbClr val="000000"/>
                </a:solidFill>
                <a:latin typeface="DejaVu Sans"/>
                <a:ea typeface="Noto Sans CJK SC"/>
              </a:rPr>
              <a:t>0.38</a:t>
            </a:r>
            <a:r>
              <a:rPr lang="en-GB" sz="1500" spc="-1" dirty="0">
                <a:solidFill>
                  <a:srgbClr val="000000"/>
                </a:solidFill>
                <a:latin typeface="DejaVu Sans"/>
                <a:ea typeface="DejaVu Sans"/>
              </a:rPr>
              <a:t>±0.01</a:t>
            </a:r>
            <a:endParaRPr lang="en-US" sz="1500" spc="-1" dirty="0">
              <a:latin typeface="Arial"/>
            </a:endParaRPr>
          </a:p>
          <a:p>
            <a:pPr>
              <a:lnSpc>
                <a:spcPct val="100000"/>
              </a:lnSpc>
              <a:buNone/>
            </a:pPr>
            <a:r>
              <a:rPr lang="en-GB" sz="1500" spc="-1" dirty="0">
                <a:solidFill>
                  <a:srgbClr val="000000"/>
                </a:solidFill>
                <a:latin typeface="DejaVu Sans"/>
                <a:ea typeface="Noto Sans CJK SC"/>
              </a:rPr>
              <a:t>0.13</a:t>
            </a:r>
            <a:r>
              <a:rPr lang="en-GB" sz="1500" spc="-1" dirty="0">
                <a:solidFill>
                  <a:srgbClr val="000000"/>
                </a:solidFill>
                <a:latin typeface="DejaVu Sans"/>
                <a:ea typeface="DejaVu Sans"/>
              </a:rPr>
              <a:t>±0.01</a:t>
            </a:r>
            <a:endParaRPr lang="en-US" sz="1500" spc="-1" dirty="0">
              <a:latin typeface="Arial"/>
            </a:endParaRPr>
          </a:p>
        </p:txBody>
      </p:sp>
      <p:sp>
        <p:nvSpPr>
          <p:cNvPr id="6" name="CustomShape 3">
            <a:extLst>
              <a:ext uri="{FF2B5EF4-FFF2-40B4-BE49-F238E27FC236}">
                <a16:creationId xmlns:a16="http://schemas.microsoft.com/office/drawing/2014/main" id="{24C097C0-4607-94E3-8133-862B8690881B}"/>
              </a:ext>
            </a:extLst>
          </p:cNvPr>
          <p:cNvSpPr/>
          <p:nvPr/>
        </p:nvSpPr>
        <p:spPr>
          <a:xfrm>
            <a:off x="10425842" y="4714783"/>
            <a:ext cx="1546636" cy="992160"/>
          </a:xfrm>
          <a:prstGeom prst="rect">
            <a:avLst/>
          </a:prstGeom>
          <a:noFill/>
          <a:ln w="0" cap="rnd">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GB" sz="1500" spc="-1">
                <a:solidFill>
                  <a:srgbClr val="00B0F0"/>
                </a:solidFill>
                <a:latin typeface="DejaVu Sans"/>
                <a:ea typeface="Noto Sans CJK SC"/>
              </a:rPr>
              <a:t>0.73</a:t>
            </a:r>
            <a:r>
              <a:rPr lang="en-GB" sz="1500" spc="-1">
                <a:solidFill>
                  <a:srgbClr val="00B0F0"/>
                </a:solidFill>
                <a:latin typeface="DejaVu Sans"/>
                <a:ea typeface="DejaVu Sans"/>
              </a:rPr>
              <a:t>±(&lt;0.01)</a:t>
            </a:r>
            <a:endParaRPr lang="en-US" sz="1500" spc="-1">
              <a:solidFill>
                <a:srgbClr val="00B0F0"/>
              </a:solidFill>
              <a:latin typeface="Arial"/>
            </a:endParaRPr>
          </a:p>
          <a:p>
            <a:pPr>
              <a:lnSpc>
                <a:spcPct val="100000"/>
              </a:lnSpc>
              <a:buNone/>
            </a:pPr>
            <a:r>
              <a:rPr lang="en-GB" sz="1500" spc="-1">
                <a:solidFill>
                  <a:srgbClr val="00B0F0"/>
                </a:solidFill>
                <a:latin typeface="DejaVu Sans"/>
                <a:ea typeface="Noto Sans CJK SC"/>
              </a:rPr>
              <a:t>0.66</a:t>
            </a:r>
            <a:r>
              <a:rPr lang="en-GB" sz="1500" spc="-1">
                <a:solidFill>
                  <a:srgbClr val="00B0F0"/>
                </a:solidFill>
                <a:latin typeface="DejaVu Sans"/>
                <a:ea typeface="DejaVu Sans"/>
              </a:rPr>
              <a:t>±(&lt;0.01)</a:t>
            </a:r>
            <a:endParaRPr lang="en-US" sz="1500" spc="-1">
              <a:solidFill>
                <a:srgbClr val="00B0F0"/>
              </a:solidFill>
              <a:latin typeface="Arial"/>
            </a:endParaRPr>
          </a:p>
          <a:p>
            <a:pPr>
              <a:lnSpc>
                <a:spcPct val="100000"/>
              </a:lnSpc>
              <a:buNone/>
            </a:pPr>
            <a:r>
              <a:rPr lang="en-US" sz="1500" spc="-1">
                <a:solidFill>
                  <a:srgbClr val="00B0F0"/>
                </a:solidFill>
                <a:latin typeface="DejaVu Sans"/>
                <a:ea typeface="DejaVu Sans"/>
              </a:rPr>
              <a:t>0.37</a:t>
            </a:r>
            <a:r>
              <a:rPr lang="en-GB" sz="1500" spc="-1">
                <a:solidFill>
                  <a:srgbClr val="00B0F0"/>
                </a:solidFill>
                <a:latin typeface="DejaVu Sans"/>
                <a:ea typeface="DejaVu Sans"/>
              </a:rPr>
              <a:t>±0.01</a:t>
            </a:r>
            <a:endParaRPr lang="en-US" sz="1500" spc="-1">
              <a:solidFill>
                <a:srgbClr val="00B0F0"/>
              </a:solidFill>
              <a:latin typeface="Arial"/>
            </a:endParaRPr>
          </a:p>
          <a:p>
            <a:pPr>
              <a:lnSpc>
                <a:spcPct val="100000"/>
              </a:lnSpc>
              <a:buNone/>
            </a:pPr>
            <a:r>
              <a:rPr lang="en-GB" sz="1500" spc="-1">
                <a:solidFill>
                  <a:srgbClr val="00B0F0"/>
                </a:solidFill>
                <a:latin typeface="DejaVu Sans"/>
                <a:ea typeface="Noto Sans CJK SC"/>
              </a:rPr>
              <a:t>0.10</a:t>
            </a:r>
            <a:r>
              <a:rPr lang="en-GB" sz="1500" spc="-1">
                <a:solidFill>
                  <a:srgbClr val="00B0F0"/>
                </a:solidFill>
                <a:latin typeface="DejaVu Sans"/>
                <a:ea typeface="DejaVu Sans"/>
              </a:rPr>
              <a:t>±0.01</a:t>
            </a:r>
            <a:endParaRPr lang="en-US" sz="1500" spc="-1">
              <a:solidFill>
                <a:srgbClr val="00B0F0"/>
              </a:solidFill>
              <a:latin typeface="Arial"/>
            </a:endParaRPr>
          </a:p>
        </p:txBody>
      </p:sp>
      <p:grpSp>
        <p:nvGrpSpPr>
          <p:cNvPr id="7" name="Group 4">
            <a:extLst>
              <a:ext uri="{FF2B5EF4-FFF2-40B4-BE49-F238E27FC236}">
                <a16:creationId xmlns:a16="http://schemas.microsoft.com/office/drawing/2014/main" id="{11BA70E2-6B41-B307-FD98-449988A45B0A}"/>
              </a:ext>
            </a:extLst>
          </p:cNvPr>
          <p:cNvGrpSpPr/>
          <p:nvPr/>
        </p:nvGrpSpPr>
        <p:grpSpPr>
          <a:xfrm>
            <a:off x="8689203" y="1359533"/>
            <a:ext cx="3750499" cy="2209603"/>
            <a:chOff x="367320" y="1951380"/>
            <a:chExt cx="3750499" cy="2209603"/>
          </a:xfrm>
        </p:grpSpPr>
        <p:sp>
          <p:nvSpPr>
            <p:cNvPr id="8" name="TextShape 5">
              <a:extLst>
                <a:ext uri="{FF2B5EF4-FFF2-40B4-BE49-F238E27FC236}">
                  <a16:creationId xmlns:a16="http://schemas.microsoft.com/office/drawing/2014/main" id="{D595F426-4826-5E67-F7DE-2420008CAA32}"/>
                </a:ext>
              </a:extLst>
            </p:cNvPr>
            <p:cNvSpPr/>
            <p:nvPr/>
          </p:nvSpPr>
          <p:spPr>
            <a:xfrm>
              <a:off x="426523" y="1963099"/>
              <a:ext cx="1736640" cy="601560"/>
            </a:xfrm>
            <a:prstGeom prst="rect">
              <a:avLst/>
            </a:prstGeom>
            <a:noFill/>
            <a:ln w="7200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00" spc="-1">
                  <a:solidFill>
                    <a:srgbClr val="000000"/>
                  </a:solidFill>
                  <a:latin typeface="Arial"/>
                  <a:ea typeface="DejaVu Sans"/>
                </a:rPr>
                <a:t>4.6&lt;A</a:t>
              </a:r>
              <a:r>
                <a:rPr lang="en-US" sz="1000" spc="-1" baseline="33000">
                  <a:solidFill>
                    <a:srgbClr val="000000"/>
                  </a:solidFill>
                  <a:latin typeface="Arial"/>
                  <a:ea typeface="DejaVu Sans"/>
                </a:rPr>
                <a:t>H</a:t>
              </a:r>
              <a:r>
                <a:rPr lang="en-US" sz="1000" spc="-1">
                  <a:solidFill>
                    <a:srgbClr val="000000"/>
                  </a:solidFill>
                  <a:latin typeface="Arial"/>
                  <a:ea typeface="DejaVu Sans"/>
                </a:rPr>
                <a:t>/A</a:t>
              </a:r>
              <a:r>
                <a:rPr lang="en-US" sz="1000" spc="-1" baseline="33000">
                  <a:solidFill>
                    <a:srgbClr val="000000"/>
                  </a:solidFill>
                  <a:latin typeface="Arial"/>
                  <a:ea typeface="DejaVu Sans"/>
                </a:rPr>
                <a:t>L</a:t>
              </a:r>
              <a:r>
                <a:rPr lang="en-US" sz="1000" spc="-1">
                  <a:solidFill>
                    <a:srgbClr val="000000"/>
                  </a:solidFill>
                  <a:latin typeface="Arial"/>
                  <a:ea typeface="DejaVu Sans"/>
                </a:rPr>
                <a:t>&lt;10</a:t>
              </a:r>
              <a:endParaRPr lang="en-US" sz="1000" spc="-1">
                <a:latin typeface="Arial"/>
              </a:endParaRPr>
            </a:p>
          </p:txBody>
        </p:sp>
        <p:sp>
          <p:nvSpPr>
            <p:cNvPr id="9" name="TextShape 6">
              <a:extLst>
                <a:ext uri="{FF2B5EF4-FFF2-40B4-BE49-F238E27FC236}">
                  <a16:creationId xmlns:a16="http://schemas.microsoft.com/office/drawing/2014/main" id="{00D5AB43-2424-FDA8-FA8C-24599AC9F374}"/>
                </a:ext>
              </a:extLst>
            </p:cNvPr>
            <p:cNvSpPr/>
            <p:nvPr/>
          </p:nvSpPr>
          <p:spPr>
            <a:xfrm>
              <a:off x="2252344" y="1951380"/>
              <a:ext cx="1736640" cy="601560"/>
            </a:xfrm>
            <a:prstGeom prst="rect">
              <a:avLst/>
            </a:prstGeom>
            <a:noFill/>
            <a:ln w="7200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00" spc="-1">
                  <a:solidFill>
                    <a:srgbClr val="000000"/>
                  </a:solidFill>
                  <a:latin typeface="Arial"/>
                  <a:ea typeface="DejaVu Sans"/>
                </a:rPr>
                <a:t>2.6&lt;A</a:t>
              </a:r>
              <a:r>
                <a:rPr lang="en-US" sz="1000" spc="-1" baseline="33000">
                  <a:solidFill>
                    <a:srgbClr val="000000"/>
                  </a:solidFill>
                  <a:latin typeface="Arial"/>
                  <a:ea typeface="DejaVu Sans"/>
                </a:rPr>
                <a:t>H</a:t>
              </a:r>
              <a:r>
                <a:rPr lang="en-US" sz="1000" spc="-1">
                  <a:solidFill>
                    <a:srgbClr val="000000"/>
                  </a:solidFill>
                  <a:latin typeface="Arial"/>
                  <a:ea typeface="DejaVu Sans"/>
                </a:rPr>
                <a:t>/A</a:t>
              </a:r>
              <a:r>
                <a:rPr lang="en-US" sz="1000" spc="-1" baseline="33000">
                  <a:solidFill>
                    <a:srgbClr val="000000"/>
                  </a:solidFill>
                  <a:latin typeface="Arial"/>
                  <a:ea typeface="DejaVu Sans"/>
                </a:rPr>
                <a:t>L</a:t>
              </a:r>
              <a:r>
                <a:rPr lang="en-US" sz="1000" spc="-1">
                  <a:solidFill>
                    <a:srgbClr val="000000"/>
                  </a:solidFill>
                  <a:latin typeface="Arial"/>
                  <a:ea typeface="DejaVu Sans"/>
                </a:rPr>
                <a:t>&lt;4.6</a:t>
              </a:r>
              <a:endParaRPr lang="en-US" sz="1000" spc="-1">
                <a:latin typeface="Arial"/>
              </a:endParaRPr>
            </a:p>
          </p:txBody>
        </p:sp>
        <p:sp>
          <p:nvSpPr>
            <p:cNvPr id="10" name="TextShape 7">
              <a:extLst>
                <a:ext uri="{FF2B5EF4-FFF2-40B4-BE49-F238E27FC236}">
                  <a16:creationId xmlns:a16="http://schemas.microsoft.com/office/drawing/2014/main" id="{84A05721-C58F-240A-7EDB-1BB00762EE53}"/>
                </a:ext>
              </a:extLst>
            </p:cNvPr>
            <p:cNvSpPr/>
            <p:nvPr/>
          </p:nvSpPr>
          <p:spPr>
            <a:xfrm>
              <a:off x="367320" y="3544901"/>
              <a:ext cx="1736640" cy="601560"/>
            </a:xfrm>
            <a:prstGeom prst="rect">
              <a:avLst/>
            </a:prstGeom>
            <a:noFill/>
            <a:ln w="7200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00" spc="-1" dirty="0">
                  <a:solidFill>
                    <a:srgbClr val="000000"/>
                  </a:solidFill>
                  <a:latin typeface="Arial"/>
                  <a:ea typeface="DejaVu Sans"/>
                </a:rPr>
                <a:t>1.6&lt;A</a:t>
              </a:r>
              <a:r>
                <a:rPr lang="en-US" sz="1000" spc="-1" baseline="33000" dirty="0">
                  <a:solidFill>
                    <a:srgbClr val="000000"/>
                  </a:solidFill>
                  <a:latin typeface="Arial"/>
                  <a:ea typeface="DejaVu Sans"/>
                </a:rPr>
                <a:t>H</a:t>
              </a:r>
              <a:r>
                <a:rPr lang="en-US" sz="1000" spc="-1" dirty="0">
                  <a:solidFill>
                    <a:srgbClr val="000000"/>
                  </a:solidFill>
                  <a:latin typeface="Arial"/>
                  <a:ea typeface="DejaVu Sans"/>
                </a:rPr>
                <a:t>/A</a:t>
              </a:r>
              <a:r>
                <a:rPr lang="en-US" sz="1000" spc="-1" baseline="33000" dirty="0">
                  <a:solidFill>
                    <a:srgbClr val="000000"/>
                  </a:solidFill>
                  <a:latin typeface="Arial"/>
                  <a:ea typeface="DejaVu Sans"/>
                </a:rPr>
                <a:t>L</a:t>
              </a:r>
              <a:r>
                <a:rPr lang="en-US" sz="1000" spc="-1" dirty="0">
                  <a:solidFill>
                    <a:srgbClr val="000000"/>
                  </a:solidFill>
                  <a:latin typeface="Arial"/>
                  <a:ea typeface="DejaVu Sans"/>
                </a:rPr>
                <a:t>&lt;2.6</a:t>
              </a:r>
              <a:endParaRPr lang="en-US" sz="1000" spc="-1" dirty="0">
                <a:latin typeface="Arial"/>
              </a:endParaRPr>
            </a:p>
          </p:txBody>
        </p:sp>
        <p:sp>
          <p:nvSpPr>
            <p:cNvPr id="11" name="TextShape 8">
              <a:extLst>
                <a:ext uri="{FF2B5EF4-FFF2-40B4-BE49-F238E27FC236}">
                  <a16:creationId xmlns:a16="http://schemas.microsoft.com/office/drawing/2014/main" id="{BE286454-D563-6C31-F171-DE117D6C2A11}"/>
                </a:ext>
              </a:extLst>
            </p:cNvPr>
            <p:cNvSpPr/>
            <p:nvPr/>
          </p:nvSpPr>
          <p:spPr>
            <a:xfrm>
              <a:off x="2381179" y="3559423"/>
              <a:ext cx="1736640" cy="601560"/>
            </a:xfrm>
            <a:prstGeom prst="rect">
              <a:avLst/>
            </a:prstGeom>
            <a:noFill/>
            <a:ln w="7200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00" spc="-1">
                  <a:solidFill>
                    <a:srgbClr val="000000"/>
                  </a:solidFill>
                  <a:latin typeface="Arial"/>
                  <a:ea typeface="DejaVu Sans"/>
                </a:rPr>
                <a:t>1.0&lt;A</a:t>
              </a:r>
              <a:r>
                <a:rPr lang="en-US" sz="1000" spc="-1" baseline="33000">
                  <a:solidFill>
                    <a:srgbClr val="000000"/>
                  </a:solidFill>
                  <a:latin typeface="Arial"/>
                  <a:ea typeface="DejaVu Sans"/>
                </a:rPr>
                <a:t>H</a:t>
              </a:r>
              <a:r>
                <a:rPr lang="en-US" sz="1000" spc="-1">
                  <a:solidFill>
                    <a:srgbClr val="000000"/>
                  </a:solidFill>
                  <a:latin typeface="Arial"/>
                  <a:ea typeface="DejaVu Sans"/>
                </a:rPr>
                <a:t>/A</a:t>
              </a:r>
              <a:r>
                <a:rPr lang="en-US" sz="1000" spc="-1" baseline="33000">
                  <a:solidFill>
                    <a:srgbClr val="000000"/>
                  </a:solidFill>
                  <a:latin typeface="Arial"/>
                  <a:ea typeface="DejaVu Sans"/>
                </a:rPr>
                <a:t>L</a:t>
              </a:r>
              <a:r>
                <a:rPr lang="en-US" sz="1000" spc="-1">
                  <a:solidFill>
                    <a:srgbClr val="000000"/>
                  </a:solidFill>
                  <a:latin typeface="Arial"/>
                  <a:ea typeface="DejaVu Sans"/>
                </a:rPr>
                <a:t>&lt;1.6</a:t>
              </a:r>
              <a:endParaRPr lang="en-US" sz="1000" spc="-1">
                <a:latin typeface="Arial"/>
              </a:endParaRPr>
            </a:p>
          </p:txBody>
        </p:sp>
      </p:grpSp>
      <p:sp>
        <p:nvSpPr>
          <p:cNvPr id="12" name="Rettangolo 11">
            <a:extLst>
              <a:ext uri="{FF2B5EF4-FFF2-40B4-BE49-F238E27FC236}">
                <a16:creationId xmlns:a16="http://schemas.microsoft.com/office/drawing/2014/main" id="{2EDF4BB0-61C2-0FE8-0296-8A0F779E380E}"/>
              </a:ext>
            </a:extLst>
          </p:cNvPr>
          <p:cNvSpPr/>
          <p:nvPr/>
        </p:nvSpPr>
        <p:spPr>
          <a:xfrm>
            <a:off x="10843981" y="798778"/>
            <a:ext cx="1371240" cy="3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pc="-1" baseline="33000" dirty="0">
                <a:latin typeface="Arial"/>
              </a:rPr>
              <a:t>124</a:t>
            </a:r>
            <a:r>
              <a:rPr lang="en-US" spc="-1" dirty="0">
                <a:latin typeface="Arial"/>
              </a:rPr>
              <a:t>Sn+</a:t>
            </a:r>
            <a:r>
              <a:rPr lang="en-US" spc="-1" baseline="33000" dirty="0">
                <a:latin typeface="Arial"/>
              </a:rPr>
              <a:t>64</a:t>
            </a:r>
            <a:r>
              <a:rPr lang="en-US" spc="-1" dirty="0">
                <a:latin typeface="Arial"/>
              </a:rPr>
              <a:t>Ni</a:t>
            </a:r>
          </a:p>
        </p:txBody>
      </p:sp>
      <p:sp>
        <p:nvSpPr>
          <p:cNvPr id="14" name="CasellaDiTesto 13">
            <a:extLst>
              <a:ext uri="{FF2B5EF4-FFF2-40B4-BE49-F238E27FC236}">
                <a16:creationId xmlns:a16="http://schemas.microsoft.com/office/drawing/2014/main" id="{A65AB47C-FF50-24CD-4357-7A2D886113B0}"/>
              </a:ext>
            </a:extLst>
          </p:cNvPr>
          <p:cNvSpPr txBox="1"/>
          <p:nvPr/>
        </p:nvSpPr>
        <p:spPr>
          <a:xfrm>
            <a:off x="8827488" y="4339861"/>
            <a:ext cx="1018172" cy="369332"/>
          </a:xfrm>
          <a:prstGeom prst="rect">
            <a:avLst/>
          </a:prstGeom>
          <a:noFill/>
        </p:spPr>
        <p:txBody>
          <a:bodyPr wrap="square">
            <a:spAutoFit/>
          </a:bodyPr>
          <a:lstStyle/>
          <a:p>
            <a:pPr algn="ctr"/>
            <a:r>
              <a:rPr lang="en-GB" spc="-1">
                <a:solidFill>
                  <a:srgbClr val="000000"/>
                </a:solidFill>
                <a:latin typeface="DejaVu Sans"/>
                <a:ea typeface="Noto Sans CJK SC"/>
              </a:rPr>
              <a:t>Dyn %</a:t>
            </a:r>
            <a:endParaRPr lang="en-GB"/>
          </a:p>
        </p:txBody>
      </p:sp>
      <p:sp>
        <p:nvSpPr>
          <p:cNvPr id="15" name="Rettangolo 14">
            <a:extLst>
              <a:ext uri="{FF2B5EF4-FFF2-40B4-BE49-F238E27FC236}">
                <a16:creationId xmlns:a16="http://schemas.microsoft.com/office/drawing/2014/main" id="{4077F6B8-39F3-5FA9-93AD-58D01C73B062}"/>
              </a:ext>
            </a:extLst>
          </p:cNvPr>
          <p:cNvSpPr/>
          <p:nvPr/>
        </p:nvSpPr>
        <p:spPr>
          <a:xfrm>
            <a:off x="10485045" y="4353703"/>
            <a:ext cx="1371240" cy="3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pc="-1" baseline="33000">
                <a:solidFill>
                  <a:srgbClr val="00B0F0"/>
                </a:solidFill>
                <a:latin typeface="Arial"/>
              </a:rPr>
              <a:t>124</a:t>
            </a:r>
            <a:r>
              <a:rPr lang="en-US" spc="-1">
                <a:solidFill>
                  <a:srgbClr val="00B0F0"/>
                </a:solidFill>
                <a:latin typeface="Arial"/>
              </a:rPr>
              <a:t>Sn+</a:t>
            </a:r>
            <a:r>
              <a:rPr lang="en-US" spc="-1" baseline="33000">
                <a:solidFill>
                  <a:srgbClr val="00B0F0"/>
                </a:solidFill>
                <a:latin typeface="Arial"/>
              </a:rPr>
              <a:t>64</a:t>
            </a:r>
            <a:r>
              <a:rPr lang="en-US" spc="-1">
                <a:solidFill>
                  <a:srgbClr val="00B0F0"/>
                </a:solidFill>
                <a:latin typeface="Arial"/>
              </a:rPr>
              <a:t>Zn</a:t>
            </a:r>
          </a:p>
        </p:txBody>
      </p:sp>
      <p:grpSp>
        <p:nvGrpSpPr>
          <p:cNvPr id="25" name="Gruppo 24">
            <a:extLst>
              <a:ext uri="{FF2B5EF4-FFF2-40B4-BE49-F238E27FC236}">
                <a16:creationId xmlns:a16="http://schemas.microsoft.com/office/drawing/2014/main" id="{06D9D692-E1A2-E9D9-BB8C-EF22EA2A4B56}"/>
              </a:ext>
            </a:extLst>
          </p:cNvPr>
          <p:cNvGrpSpPr/>
          <p:nvPr/>
        </p:nvGrpSpPr>
        <p:grpSpPr>
          <a:xfrm>
            <a:off x="80523" y="2173751"/>
            <a:ext cx="4534625" cy="3673597"/>
            <a:chOff x="4883307" y="3284570"/>
            <a:chExt cx="4534625" cy="3673597"/>
          </a:xfrm>
        </p:grpSpPr>
        <p:pic>
          <p:nvPicPr>
            <p:cNvPr id="16" name="Immagine 15">
              <a:extLst>
                <a:ext uri="{FF2B5EF4-FFF2-40B4-BE49-F238E27FC236}">
                  <a16:creationId xmlns:a16="http://schemas.microsoft.com/office/drawing/2014/main" id="{B8B2B405-289C-0985-DCFE-E85AC37D171E}"/>
                </a:ext>
              </a:extLst>
            </p:cNvPr>
            <p:cNvPicPr/>
            <p:nvPr/>
          </p:nvPicPr>
          <p:blipFill>
            <a:blip r:embed="rId3"/>
            <a:stretch/>
          </p:blipFill>
          <p:spPr>
            <a:xfrm>
              <a:off x="4883307" y="3284570"/>
              <a:ext cx="3606762" cy="3673597"/>
            </a:xfrm>
            <a:prstGeom prst="rect">
              <a:avLst/>
            </a:prstGeom>
            <a:ln w="0">
              <a:noFill/>
            </a:ln>
          </p:spPr>
        </p:pic>
        <p:sp>
          <p:nvSpPr>
            <p:cNvPr id="17" name="CustomShape 1">
              <a:extLst>
                <a:ext uri="{FF2B5EF4-FFF2-40B4-BE49-F238E27FC236}">
                  <a16:creationId xmlns:a16="http://schemas.microsoft.com/office/drawing/2014/main" id="{E47D22E5-27F9-1A31-9A6D-1D8A6774D184}"/>
                </a:ext>
              </a:extLst>
            </p:cNvPr>
            <p:cNvSpPr/>
            <p:nvPr/>
          </p:nvSpPr>
          <p:spPr>
            <a:xfrm>
              <a:off x="5102416" y="3518336"/>
              <a:ext cx="2014560" cy="60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GB" sz="1100" spc="-1">
                  <a:solidFill>
                    <a:srgbClr val="000000"/>
                  </a:solidFill>
                  <a:latin typeface="Arial"/>
                  <a:ea typeface="DejaVu Sans"/>
                </a:rPr>
                <a:t>TKE&gt;2200 MeV</a:t>
              </a:r>
              <a:endParaRPr lang="en-US" sz="1100" spc="-1">
                <a:latin typeface="Arial"/>
              </a:endParaRPr>
            </a:p>
          </p:txBody>
        </p:sp>
        <p:sp>
          <p:nvSpPr>
            <p:cNvPr id="18" name="CustomShape 2">
              <a:extLst>
                <a:ext uri="{FF2B5EF4-FFF2-40B4-BE49-F238E27FC236}">
                  <a16:creationId xmlns:a16="http://schemas.microsoft.com/office/drawing/2014/main" id="{0DB53102-F7E5-331B-3010-C1F063E72E40}"/>
                </a:ext>
              </a:extLst>
            </p:cNvPr>
            <p:cNvSpPr/>
            <p:nvPr/>
          </p:nvSpPr>
          <p:spPr>
            <a:xfrm>
              <a:off x="6827372" y="3530478"/>
              <a:ext cx="2590560" cy="31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GB" sz="1050" spc="-1">
                  <a:solidFill>
                    <a:srgbClr val="000000"/>
                  </a:solidFill>
                  <a:latin typeface="Arial"/>
                  <a:ea typeface="DejaVu Sans"/>
                </a:rPr>
                <a:t>1900&lt;TKE&lt;2200 MeV</a:t>
              </a:r>
              <a:endParaRPr lang="en-US" sz="1050" spc="-1">
                <a:latin typeface="Arial"/>
              </a:endParaRPr>
            </a:p>
          </p:txBody>
        </p:sp>
        <p:sp>
          <p:nvSpPr>
            <p:cNvPr id="19" name="CustomShape 3">
              <a:extLst>
                <a:ext uri="{FF2B5EF4-FFF2-40B4-BE49-F238E27FC236}">
                  <a16:creationId xmlns:a16="http://schemas.microsoft.com/office/drawing/2014/main" id="{39EEA3AE-3FA1-19C3-128F-8D26A7732BF9}"/>
                </a:ext>
              </a:extLst>
            </p:cNvPr>
            <p:cNvSpPr/>
            <p:nvPr/>
          </p:nvSpPr>
          <p:spPr>
            <a:xfrm>
              <a:off x="5022962" y="5384414"/>
              <a:ext cx="1521455" cy="31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GB" sz="1000" spc="-1">
                  <a:solidFill>
                    <a:srgbClr val="000000"/>
                  </a:solidFill>
                  <a:latin typeface="Arial"/>
                  <a:ea typeface="DejaVu Sans"/>
                </a:rPr>
                <a:t>1675&lt;TKE&lt;1900 MeV</a:t>
              </a:r>
              <a:endParaRPr lang="en-US" sz="1000" spc="-1">
                <a:latin typeface="Arial"/>
              </a:endParaRPr>
            </a:p>
          </p:txBody>
        </p:sp>
        <p:sp>
          <p:nvSpPr>
            <p:cNvPr id="20" name="CustomShape 4">
              <a:extLst>
                <a:ext uri="{FF2B5EF4-FFF2-40B4-BE49-F238E27FC236}">
                  <a16:creationId xmlns:a16="http://schemas.microsoft.com/office/drawing/2014/main" id="{F3029C94-2CE1-4623-57EE-957701E6EE88}"/>
                </a:ext>
              </a:extLst>
            </p:cNvPr>
            <p:cNvSpPr/>
            <p:nvPr/>
          </p:nvSpPr>
          <p:spPr>
            <a:xfrm>
              <a:off x="6968614" y="5325089"/>
              <a:ext cx="1521455" cy="53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GB" sz="800" spc="-1">
                  <a:solidFill>
                    <a:srgbClr val="000000"/>
                  </a:solidFill>
                  <a:latin typeface="Arial"/>
                  <a:ea typeface="DejaVu Sans"/>
                </a:rPr>
                <a:t>TKE&lt;1675 MeV &amp;&amp;</a:t>
              </a:r>
              <a:endParaRPr lang="en-US" sz="800" spc="-1">
                <a:latin typeface="Arial"/>
              </a:endParaRPr>
            </a:p>
            <a:p>
              <a:pPr algn="ctr">
                <a:lnSpc>
                  <a:spcPct val="100000"/>
                </a:lnSpc>
                <a:buNone/>
              </a:pPr>
              <a:r>
                <a:rPr lang="en-GB" sz="800" spc="-1" err="1">
                  <a:solidFill>
                    <a:srgbClr val="000000"/>
                  </a:solidFill>
                  <a:latin typeface="Arial"/>
                  <a:ea typeface="Arial"/>
                </a:rPr>
                <a:t>θ</a:t>
              </a:r>
              <a:r>
                <a:rPr lang="en-GB" sz="800" spc="-1" baseline="-33000" err="1">
                  <a:solidFill>
                    <a:srgbClr val="000000"/>
                  </a:solidFill>
                  <a:latin typeface="Arial"/>
                  <a:ea typeface="Arial"/>
                </a:rPr>
                <a:t>cm</a:t>
              </a:r>
              <a:r>
                <a:rPr lang="en-GB" sz="800" spc="-1" baseline="-33000">
                  <a:solidFill>
                    <a:srgbClr val="000000"/>
                  </a:solidFill>
                  <a:latin typeface="Arial"/>
                  <a:ea typeface="Arial"/>
                </a:rPr>
                <a:t> </a:t>
              </a:r>
              <a:r>
                <a:rPr lang="en-GB" sz="800" spc="-1" baseline="33000">
                  <a:solidFill>
                    <a:srgbClr val="000000"/>
                  </a:solidFill>
                  <a:latin typeface="Arial"/>
                  <a:ea typeface="Arial"/>
                </a:rPr>
                <a:t>1</a:t>
              </a:r>
              <a:r>
                <a:rPr lang="en-GB" sz="800" spc="-1">
                  <a:solidFill>
                    <a:srgbClr val="000000"/>
                  </a:solidFill>
                  <a:latin typeface="Arial"/>
                  <a:ea typeface="Arial"/>
                </a:rPr>
                <a:t>&gt;25°</a:t>
              </a:r>
              <a:endParaRPr lang="en-US" sz="800" spc="-1">
                <a:latin typeface="Arial"/>
              </a:endParaRPr>
            </a:p>
          </p:txBody>
        </p:sp>
      </p:grpSp>
      <p:sp>
        <p:nvSpPr>
          <p:cNvPr id="21" name="CasellaDiTesto 20">
            <a:extLst>
              <a:ext uri="{FF2B5EF4-FFF2-40B4-BE49-F238E27FC236}">
                <a16:creationId xmlns:a16="http://schemas.microsoft.com/office/drawing/2014/main" id="{D0AAFF99-541F-1931-8F13-7AF46A74D6A5}"/>
              </a:ext>
            </a:extLst>
          </p:cNvPr>
          <p:cNvSpPr txBox="1"/>
          <p:nvPr/>
        </p:nvSpPr>
        <p:spPr>
          <a:xfrm>
            <a:off x="2062029" y="1042087"/>
            <a:ext cx="3903598" cy="369332"/>
          </a:xfrm>
          <a:prstGeom prst="rect">
            <a:avLst/>
          </a:prstGeom>
          <a:noFill/>
        </p:spPr>
        <p:txBody>
          <a:bodyPr wrap="square" rtlCol="0">
            <a:spAutoFit/>
          </a:bodyPr>
          <a:lstStyle/>
          <a:p>
            <a:endParaRPr lang="en-GB"/>
          </a:p>
        </p:txBody>
      </p:sp>
      <p:sp>
        <p:nvSpPr>
          <p:cNvPr id="23" name="CasellaDiTesto 22">
            <a:extLst>
              <a:ext uri="{FF2B5EF4-FFF2-40B4-BE49-F238E27FC236}">
                <a16:creationId xmlns:a16="http://schemas.microsoft.com/office/drawing/2014/main" id="{B6D75387-67EB-8D2D-1D59-B4B49B33C7AF}"/>
              </a:ext>
            </a:extLst>
          </p:cNvPr>
          <p:cNvSpPr txBox="1"/>
          <p:nvPr/>
        </p:nvSpPr>
        <p:spPr>
          <a:xfrm>
            <a:off x="0" y="714146"/>
            <a:ext cx="5193050" cy="1600438"/>
          </a:xfrm>
          <a:prstGeom prst="rect">
            <a:avLst/>
          </a:prstGeom>
          <a:noFill/>
        </p:spPr>
        <p:txBody>
          <a:bodyPr wrap="square" rtlCol="0">
            <a:spAutoFit/>
          </a:bodyPr>
          <a:lstStyle/>
          <a:p>
            <a:pPr algn="ctr"/>
            <a:r>
              <a:rPr lang="it-IT" sz="1400" dirty="0"/>
              <a:t>CHIMERA DATA</a:t>
            </a:r>
          </a:p>
          <a:p>
            <a:r>
              <a:rPr lang="it-IT" sz="1400" dirty="0"/>
              <a:t>✅ </a:t>
            </a:r>
            <a:r>
              <a:rPr lang="en-US" sz="1400" dirty="0"/>
              <a:t>Analysis of fusion-fission events in central collisions</a:t>
            </a:r>
          </a:p>
          <a:p>
            <a:r>
              <a:rPr lang="it-IT" sz="1400" dirty="0"/>
              <a:t>✅ </a:t>
            </a:r>
            <a:r>
              <a:rPr lang="en-US" sz="1400" dirty="0"/>
              <a:t>Selection of PLF splitting events</a:t>
            </a:r>
          </a:p>
          <a:p>
            <a:r>
              <a:rPr lang="it-IT" sz="1400" dirty="0"/>
              <a:t>✅ </a:t>
            </a:r>
            <a:r>
              <a:rPr lang="en-US" sz="1400" dirty="0"/>
              <a:t>Extraction dynamical component for various splitting mass asymmetries and energy dissipation</a:t>
            </a:r>
          </a:p>
          <a:p>
            <a:r>
              <a:rPr lang="it-IT" sz="1400" dirty="0"/>
              <a:t>✅ </a:t>
            </a:r>
            <a:r>
              <a:rPr lang="it-IT" sz="1400" dirty="0" err="1"/>
              <a:t>Simulations</a:t>
            </a:r>
            <a:r>
              <a:rPr lang="it-IT" sz="1400" dirty="0"/>
              <a:t> by </a:t>
            </a:r>
            <a:r>
              <a:rPr lang="it-IT" sz="1400" dirty="0" err="1"/>
              <a:t>using</a:t>
            </a:r>
            <a:r>
              <a:rPr lang="it-IT" sz="1400" dirty="0"/>
              <a:t> HIPSE </a:t>
            </a:r>
            <a:r>
              <a:rPr lang="it-IT" sz="1400" dirty="0" err="1"/>
              <a:t>event</a:t>
            </a:r>
            <a:r>
              <a:rPr lang="it-IT" sz="1400" dirty="0"/>
              <a:t> generator </a:t>
            </a:r>
            <a:r>
              <a:rPr lang="it-IT" sz="1400" dirty="0" err="1"/>
              <a:t>filtered</a:t>
            </a:r>
            <a:r>
              <a:rPr lang="it-IT" sz="1400" dirty="0"/>
              <a:t> with a software replica of the detector</a:t>
            </a:r>
            <a:endParaRPr lang="en-US" sz="1400" dirty="0"/>
          </a:p>
        </p:txBody>
      </p:sp>
      <p:sp>
        <p:nvSpPr>
          <p:cNvPr id="24" name="CasellaDiTesto 23">
            <a:extLst>
              <a:ext uri="{FF2B5EF4-FFF2-40B4-BE49-F238E27FC236}">
                <a16:creationId xmlns:a16="http://schemas.microsoft.com/office/drawing/2014/main" id="{3875FC15-8B35-BDFD-37B0-690529AC7F79}"/>
              </a:ext>
            </a:extLst>
          </p:cNvPr>
          <p:cNvSpPr txBox="1"/>
          <p:nvPr/>
        </p:nvSpPr>
        <p:spPr>
          <a:xfrm>
            <a:off x="6959065" y="5817767"/>
            <a:ext cx="5669280" cy="338554"/>
          </a:xfrm>
          <a:prstGeom prst="rect">
            <a:avLst/>
          </a:prstGeom>
          <a:noFill/>
        </p:spPr>
        <p:txBody>
          <a:bodyPr wrap="square" rtlCol="0">
            <a:spAutoFit/>
          </a:bodyPr>
          <a:lstStyle/>
          <a:p>
            <a:r>
              <a:rPr lang="en-US" sz="1600" dirty="0">
                <a:solidFill>
                  <a:srgbClr val="FF0000"/>
                </a:solidFill>
              </a:rPr>
              <a:t>Extension of the analysis to </a:t>
            </a:r>
            <a:r>
              <a:rPr lang="en-US" sz="1600" baseline="30000" dirty="0">
                <a:solidFill>
                  <a:srgbClr val="FF0000"/>
                </a:solidFill>
              </a:rPr>
              <a:t>112</a:t>
            </a:r>
            <a:r>
              <a:rPr lang="en-US" sz="1600" dirty="0">
                <a:solidFill>
                  <a:srgbClr val="FF0000"/>
                </a:solidFill>
              </a:rPr>
              <a:t>Sn and </a:t>
            </a:r>
            <a:r>
              <a:rPr lang="en-US" sz="1600" baseline="30000" dirty="0">
                <a:solidFill>
                  <a:srgbClr val="FF0000"/>
                </a:solidFill>
              </a:rPr>
              <a:t>124</a:t>
            </a:r>
            <a:r>
              <a:rPr lang="en-US" sz="1600" dirty="0">
                <a:solidFill>
                  <a:srgbClr val="FF0000"/>
                </a:solidFill>
              </a:rPr>
              <a:t> </a:t>
            </a:r>
            <a:r>
              <a:rPr lang="en-US" sz="1600" dirty="0" err="1">
                <a:solidFill>
                  <a:srgbClr val="FF0000"/>
                </a:solidFill>
              </a:rPr>
              <a:t>Xe</a:t>
            </a:r>
            <a:r>
              <a:rPr lang="en-US" sz="1600" dirty="0">
                <a:solidFill>
                  <a:srgbClr val="FF0000"/>
                </a:solidFill>
              </a:rPr>
              <a:t> beams in progress</a:t>
            </a:r>
          </a:p>
        </p:txBody>
      </p:sp>
      <p:sp>
        <p:nvSpPr>
          <p:cNvPr id="27" name="Rettangolo 26"/>
          <p:cNvSpPr/>
          <p:nvPr/>
        </p:nvSpPr>
        <p:spPr>
          <a:xfrm>
            <a:off x="4754303" y="770752"/>
            <a:ext cx="3436219" cy="3262432"/>
          </a:xfrm>
          <a:prstGeom prst="rect">
            <a:avLst/>
          </a:prstGeom>
        </p:spPr>
        <p:txBody>
          <a:bodyPr wrap="square">
            <a:spAutoFit/>
          </a:bodyPr>
          <a:lstStyle/>
          <a:p>
            <a:pPr algn="just"/>
            <a:r>
              <a:rPr lang="it-IT" b="1" dirty="0">
                <a:solidFill>
                  <a:srgbClr val="002060"/>
                </a:solidFill>
                <a:latin typeface="Comic Sans MS" panose="030F0702030302020204" pitchFamily="66" charset="0"/>
              </a:rPr>
              <a:t>Estensione a bassa energia degli studi sulla competizione delle componenti dinamica e statistica e sull’influenza dell’</a:t>
            </a:r>
            <a:r>
              <a:rPr lang="it-IT" b="1" dirty="0" err="1">
                <a:solidFill>
                  <a:srgbClr val="002060"/>
                </a:solidFill>
                <a:latin typeface="Comic Sans MS" panose="030F0702030302020204" pitchFamily="66" charset="0"/>
              </a:rPr>
              <a:t>isospin</a:t>
            </a:r>
            <a:r>
              <a:rPr lang="it-IT" b="1" dirty="0">
                <a:solidFill>
                  <a:srgbClr val="002060"/>
                </a:solidFill>
                <a:latin typeface="Comic Sans MS" panose="030F0702030302020204" pitchFamily="66" charset="0"/>
              </a:rPr>
              <a:t> nel break-up del proiettile. </a:t>
            </a:r>
          </a:p>
          <a:p>
            <a:pPr algn="just"/>
            <a:endParaRPr lang="it-IT" b="1" dirty="0">
              <a:solidFill>
                <a:srgbClr val="002060"/>
              </a:solidFill>
              <a:latin typeface="Comic Sans MS" panose="030F0702030302020204" pitchFamily="66" charset="0"/>
            </a:endParaRPr>
          </a:p>
          <a:p>
            <a:pPr algn="ctr"/>
            <a:r>
              <a:rPr lang="en-GB" sz="2000" b="1" baseline="30000" dirty="0">
                <a:solidFill>
                  <a:schemeClr val="accent1">
                    <a:lumMod val="75000"/>
                  </a:schemeClr>
                </a:solidFill>
                <a:latin typeface="Comic Sans MS" panose="030F0702030302020204" pitchFamily="66" charset="0"/>
              </a:rPr>
              <a:t>124</a:t>
            </a:r>
            <a:r>
              <a:rPr lang="en-GB" sz="2000" b="1" dirty="0">
                <a:solidFill>
                  <a:schemeClr val="accent1">
                    <a:lumMod val="75000"/>
                  </a:schemeClr>
                </a:solidFill>
                <a:latin typeface="Comic Sans MS" panose="030F0702030302020204" pitchFamily="66" charset="0"/>
              </a:rPr>
              <a:t>Sn+</a:t>
            </a:r>
            <a:r>
              <a:rPr lang="en-GB" sz="2000" b="1" baseline="30000" dirty="0">
                <a:solidFill>
                  <a:schemeClr val="accent1">
                    <a:lumMod val="75000"/>
                  </a:schemeClr>
                </a:solidFill>
                <a:latin typeface="Comic Sans MS" panose="030F0702030302020204" pitchFamily="66" charset="0"/>
              </a:rPr>
              <a:t>64</a:t>
            </a:r>
            <a:r>
              <a:rPr lang="en-GB" sz="2000" b="1" dirty="0">
                <a:solidFill>
                  <a:schemeClr val="accent1">
                    <a:lumMod val="75000"/>
                  </a:schemeClr>
                </a:solidFill>
                <a:latin typeface="Comic Sans MS" panose="030F0702030302020204" pitchFamily="66" charset="0"/>
              </a:rPr>
              <a:t>Ni</a:t>
            </a:r>
          </a:p>
          <a:p>
            <a:pPr algn="ctr"/>
            <a:r>
              <a:rPr lang="en-GB" sz="2000" b="1" dirty="0">
                <a:solidFill>
                  <a:schemeClr val="accent1">
                    <a:lumMod val="75000"/>
                  </a:schemeClr>
                </a:solidFill>
                <a:latin typeface="Comic Sans MS" panose="030F0702030302020204" pitchFamily="66" charset="0"/>
              </a:rPr>
              <a:t> </a:t>
            </a:r>
            <a:r>
              <a:rPr lang="en-GB" sz="2000" b="1" baseline="30000" dirty="0">
                <a:solidFill>
                  <a:schemeClr val="accent1">
                    <a:lumMod val="75000"/>
                  </a:schemeClr>
                </a:solidFill>
                <a:latin typeface="Comic Sans MS" panose="030F0702030302020204" pitchFamily="66" charset="0"/>
              </a:rPr>
              <a:t>112</a:t>
            </a:r>
            <a:r>
              <a:rPr lang="en-GB" sz="2000" b="1" dirty="0">
                <a:solidFill>
                  <a:schemeClr val="accent1">
                    <a:lumMod val="75000"/>
                  </a:schemeClr>
                </a:solidFill>
                <a:latin typeface="Comic Sans MS" panose="030F0702030302020204" pitchFamily="66" charset="0"/>
              </a:rPr>
              <a:t>Sn+</a:t>
            </a:r>
            <a:r>
              <a:rPr lang="en-GB" sz="2000" b="1" baseline="30000" dirty="0">
                <a:solidFill>
                  <a:schemeClr val="accent1">
                    <a:lumMod val="75000"/>
                  </a:schemeClr>
                </a:solidFill>
                <a:latin typeface="Comic Sans MS" panose="030F0702030302020204" pitchFamily="66" charset="0"/>
              </a:rPr>
              <a:t>58</a:t>
            </a:r>
            <a:r>
              <a:rPr lang="en-GB" sz="2000" b="1" dirty="0">
                <a:solidFill>
                  <a:schemeClr val="accent1">
                    <a:lumMod val="75000"/>
                  </a:schemeClr>
                </a:solidFill>
                <a:latin typeface="Comic Sans MS" panose="030F0702030302020204" pitchFamily="66" charset="0"/>
              </a:rPr>
              <a:t>Ni</a:t>
            </a:r>
          </a:p>
          <a:p>
            <a:pPr algn="ctr"/>
            <a:r>
              <a:rPr lang="en-GB" sz="2000" b="1" baseline="30000" dirty="0">
                <a:solidFill>
                  <a:schemeClr val="accent1">
                    <a:lumMod val="75000"/>
                  </a:schemeClr>
                </a:solidFill>
                <a:latin typeface="Comic Sans MS" panose="030F0702030302020204" pitchFamily="66" charset="0"/>
              </a:rPr>
              <a:t>124</a:t>
            </a:r>
            <a:r>
              <a:rPr lang="en-GB" sz="2000" b="1" dirty="0">
                <a:solidFill>
                  <a:schemeClr val="accent1">
                    <a:lumMod val="75000"/>
                  </a:schemeClr>
                </a:solidFill>
                <a:latin typeface="Comic Sans MS" panose="030F0702030302020204" pitchFamily="66" charset="0"/>
              </a:rPr>
              <a:t>Xe+</a:t>
            </a:r>
            <a:r>
              <a:rPr lang="en-GB" sz="2000" b="1" baseline="30000" dirty="0">
                <a:solidFill>
                  <a:schemeClr val="accent1">
                    <a:lumMod val="75000"/>
                  </a:schemeClr>
                </a:solidFill>
                <a:latin typeface="Comic Sans MS" panose="030F0702030302020204" pitchFamily="66" charset="0"/>
              </a:rPr>
              <a:t>64</a:t>
            </a:r>
            <a:r>
              <a:rPr lang="en-GB" sz="2000" b="1" dirty="0">
                <a:solidFill>
                  <a:schemeClr val="accent1">
                    <a:lumMod val="75000"/>
                  </a:schemeClr>
                </a:solidFill>
                <a:latin typeface="Comic Sans MS" panose="030F0702030302020204" pitchFamily="66" charset="0"/>
              </a:rPr>
              <a:t>Zn </a:t>
            </a:r>
          </a:p>
          <a:p>
            <a:pPr algn="ctr"/>
            <a:r>
              <a:rPr lang="en-GB" sz="2000" b="1" dirty="0">
                <a:solidFill>
                  <a:schemeClr val="accent1">
                    <a:lumMod val="75000"/>
                  </a:schemeClr>
                </a:solidFill>
                <a:latin typeface="Comic Sans MS" panose="030F0702030302020204" pitchFamily="66" charset="0"/>
              </a:rPr>
              <a:t>at 20 </a:t>
            </a:r>
            <a:r>
              <a:rPr lang="en-GB" sz="2000" b="1" dirty="0" err="1">
                <a:solidFill>
                  <a:schemeClr val="accent1">
                    <a:lumMod val="75000"/>
                  </a:schemeClr>
                </a:solidFill>
                <a:latin typeface="Comic Sans MS" panose="030F0702030302020204" pitchFamily="66" charset="0"/>
              </a:rPr>
              <a:t>AMeV</a:t>
            </a:r>
            <a:endParaRPr lang="en-GB" sz="2000" b="1" dirty="0">
              <a:solidFill>
                <a:schemeClr val="accent1">
                  <a:lumMod val="75000"/>
                </a:schemeClr>
              </a:solidFill>
              <a:latin typeface="Comic Sans MS" panose="030F0702030302020204" pitchFamily="66" charset="0"/>
            </a:endParaRPr>
          </a:p>
        </p:txBody>
      </p:sp>
      <p:sp>
        <p:nvSpPr>
          <p:cNvPr id="2" name="Title 1">
            <a:extLst>
              <a:ext uri="{FF2B5EF4-FFF2-40B4-BE49-F238E27FC236}">
                <a16:creationId xmlns:a16="http://schemas.microsoft.com/office/drawing/2014/main" id="{E0630B4A-BA60-4A6E-9DC2-444C39CE5434}"/>
              </a:ext>
            </a:extLst>
          </p:cNvPr>
          <p:cNvSpPr>
            <a:spLocks noGrp="1"/>
          </p:cNvSpPr>
          <p:nvPr>
            <p:ph type="title"/>
          </p:nvPr>
        </p:nvSpPr>
        <p:spPr>
          <a:xfrm>
            <a:off x="346194" y="0"/>
            <a:ext cx="11441391" cy="840400"/>
          </a:xfrm>
        </p:spPr>
        <p:txBody>
          <a:bodyPr>
            <a:normAutofit/>
          </a:bodyPr>
          <a:lstStyle/>
          <a:p>
            <a:r>
              <a:rPr lang="en-US" dirty="0" err="1"/>
              <a:t>Esperimento</a:t>
            </a:r>
            <a:r>
              <a:rPr lang="en-US" dirty="0"/>
              <a:t> CHIFAR </a:t>
            </a:r>
          </a:p>
        </p:txBody>
      </p:sp>
    </p:spTree>
    <p:extLst>
      <p:ext uri="{BB962C8B-B14F-4D97-AF65-F5344CB8AC3E}">
        <p14:creationId xmlns:p14="http://schemas.microsoft.com/office/powerpoint/2010/main" val="272471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D0AAFF99-541F-1931-8F13-7AF46A74D6A5}"/>
              </a:ext>
            </a:extLst>
          </p:cNvPr>
          <p:cNvSpPr txBox="1"/>
          <p:nvPr/>
        </p:nvSpPr>
        <p:spPr>
          <a:xfrm>
            <a:off x="2062029" y="1042087"/>
            <a:ext cx="3903598" cy="369332"/>
          </a:xfrm>
          <a:prstGeom prst="rect">
            <a:avLst/>
          </a:prstGeom>
          <a:noFill/>
        </p:spPr>
        <p:txBody>
          <a:bodyPr wrap="square" rtlCol="0">
            <a:spAutoFit/>
          </a:bodyPr>
          <a:lstStyle/>
          <a:p>
            <a:endParaRPr lang="en-GB"/>
          </a:p>
        </p:txBody>
      </p:sp>
      <p:sp>
        <p:nvSpPr>
          <p:cNvPr id="27" name="Rettangolo 26"/>
          <p:cNvSpPr/>
          <p:nvPr/>
        </p:nvSpPr>
        <p:spPr>
          <a:xfrm>
            <a:off x="3531895" y="578246"/>
            <a:ext cx="3436219" cy="3262432"/>
          </a:xfrm>
          <a:prstGeom prst="rect">
            <a:avLst/>
          </a:prstGeom>
        </p:spPr>
        <p:txBody>
          <a:bodyPr wrap="square">
            <a:spAutoFit/>
          </a:bodyPr>
          <a:lstStyle/>
          <a:p>
            <a:pPr algn="just"/>
            <a:r>
              <a:rPr lang="it-IT" b="1" dirty="0">
                <a:solidFill>
                  <a:srgbClr val="002060"/>
                </a:solidFill>
                <a:latin typeface="Comic Sans MS" panose="030F0702030302020204" pitchFamily="66" charset="0"/>
              </a:rPr>
              <a:t>Estensione a bassa energia degli studi sulla competizione delle componenti dinamica e statistica e sull’influenza dell’</a:t>
            </a:r>
            <a:r>
              <a:rPr lang="it-IT" b="1" dirty="0" err="1">
                <a:solidFill>
                  <a:srgbClr val="002060"/>
                </a:solidFill>
                <a:latin typeface="Comic Sans MS" panose="030F0702030302020204" pitchFamily="66" charset="0"/>
              </a:rPr>
              <a:t>isospin</a:t>
            </a:r>
            <a:r>
              <a:rPr lang="it-IT" b="1" dirty="0">
                <a:solidFill>
                  <a:srgbClr val="002060"/>
                </a:solidFill>
                <a:latin typeface="Comic Sans MS" panose="030F0702030302020204" pitchFamily="66" charset="0"/>
              </a:rPr>
              <a:t> nel break-up del proiettile. </a:t>
            </a:r>
          </a:p>
          <a:p>
            <a:pPr algn="just"/>
            <a:endParaRPr lang="it-IT" b="1" dirty="0">
              <a:solidFill>
                <a:srgbClr val="002060"/>
              </a:solidFill>
              <a:latin typeface="Comic Sans MS" panose="030F0702030302020204" pitchFamily="66" charset="0"/>
            </a:endParaRPr>
          </a:p>
          <a:p>
            <a:pPr algn="ctr"/>
            <a:r>
              <a:rPr lang="en-GB" sz="2000" b="1" baseline="30000" dirty="0">
                <a:solidFill>
                  <a:schemeClr val="accent1">
                    <a:lumMod val="40000"/>
                    <a:lumOff val="60000"/>
                  </a:schemeClr>
                </a:solidFill>
                <a:latin typeface="Comic Sans MS" panose="030F0702030302020204" pitchFamily="66" charset="0"/>
              </a:rPr>
              <a:t>124</a:t>
            </a:r>
            <a:r>
              <a:rPr lang="en-GB" sz="2000" b="1" dirty="0">
                <a:solidFill>
                  <a:schemeClr val="accent1">
                    <a:lumMod val="40000"/>
                    <a:lumOff val="60000"/>
                  </a:schemeClr>
                </a:solidFill>
                <a:latin typeface="Comic Sans MS" panose="030F0702030302020204" pitchFamily="66" charset="0"/>
              </a:rPr>
              <a:t>Sn+</a:t>
            </a:r>
            <a:r>
              <a:rPr lang="en-GB" sz="2000" b="1" baseline="30000" dirty="0">
                <a:solidFill>
                  <a:schemeClr val="accent1">
                    <a:lumMod val="40000"/>
                    <a:lumOff val="60000"/>
                  </a:schemeClr>
                </a:solidFill>
                <a:latin typeface="Comic Sans MS" panose="030F0702030302020204" pitchFamily="66" charset="0"/>
              </a:rPr>
              <a:t>64</a:t>
            </a:r>
            <a:r>
              <a:rPr lang="en-GB" sz="2000" b="1" dirty="0">
                <a:solidFill>
                  <a:schemeClr val="accent1">
                    <a:lumMod val="40000"/>
                    <a:lumOff val="60000"/>
                  </a:schemeClr>
                </a:solidFill>
                <a:latin typeface="Comic Sans MS" panose="030F0702030302020204" pitchFamily="66" charset="0"/>
              </a:rPr>
              <a:t>Ni</a:t>
            </a:r>
          </a:p>
          <a:p>
            <a:pPr algn="ctr"/>
            <a:r>
              <a:rPr lang="en-GB" sz="2000" b="1" dirty="0">
                <a:solidFill>
                  <a:schemeClr val="accent1">
                    <a:lumMod val="75000"/>
                  </a:schemeClr>
                </a:solidFill>
                <a:latin typeface="Comic Sans MS" panose="030F0702030302020204" pitchFamily="66" charset="0"/>
              </a:rPr>
              <a:t> </a:t>
            </a:r>
            <a:r>
              <a:rPr lang="en-GB" sz="2000" b="1" baseline="30000" dirty="0">
                <a:solidFill>
                  <a:schemeClr val="accent1">
                    <a:lumMod val="50000"/>
                  </a:schemeClr>
                </a:solidFill>
                <a:latin typeface="Comic Sans MS" panose="030F0702030302020204" pitchFamily="66" charset="0"/>
              </a:rPr>
              <a:t>112</a:t>
            </a:r>
            <a:r>
              <a:rPr lang="en-GB" sz="2000" b="1" dirty="0">
                <a:solidFill>
                  <a:schemeClr val="accent1">
                    <a:lumMod val="50000"/>
                  </a:schemeClr>
                </a:solidFill>
                <a:latin typeface="Comic Sans MS" panose="030F0702030302020204" pitchFamily="66" charset="0"/>
              </a:rPr>
              <a:t>Sn+</a:t>
            </a:r>
            <a:r>
              <a:rPr lang="en-GB" sz="2000" b="1" baseline="30000" dirty="0">
                <a:solidFill>
                  <a:schemeClr val="accent1">
                    <a:lumMod val="50000"/>
                  </a:schemeClr>
                </a:solidFill>
                <a:latin typeface="Comic Sans MS" panose="030F0702030302020204" pitchFamily="66" charset="0"/>
              </a:rPr>
              <a:t>58</a:t>
            </a:r>
            <a:r>
              <a:rPr lang="en-GB" sz="2000" b="1" dirty="0">
                <a:solidFill>
                  <a:schemeClr val="accent1">
                    <a:lumMod val="50000"/>
                  </a:schemeClr>
                </a:solidFill>
                <a:latin typeface="Comic Sans MS" panose="030F0702030302020204" pitchFamily="66" charset="0"/>
              </a:rPr>
              <a:t>Ni</a:t>
            </a:r>
          </a:p>
          <a:p>
            <a:pPr algn="ctr"/>
            <a:r>
              <a:rPr lang="en-GB" sz="2000" b="1" baseline="30000" dirty="0">
                <a:solidFill>
                  <a:schemeClr val="accent1">
                    <a:lumMod val="40000"/>
                    <a:lumOff val="60000"/>
                  </a:schemeClr>
                </a:solidFill>
                <a:latin typeface="Comic Sans MS" panose="030F0702030302020204" pitchFamily="66" charset="0"/>
              </a:rPr>
              <a:t>124</a:t>
            </a:r>
            <a:r>
              <a:rPr lang="en-GB" sz="2000" b="1" dirty="0">
                <a:solidFill>
                  <a:schemeClr val="accent1">
                    <a:lumMod val="40000"/>
                    <a:lumOff val="60000"/>
                  </a:schemeClr>
                </a:solidFill>
                <a:latin typeface="Comic Sans MS" panose="030F0702030302020204" pitchFamily="66" charset="0"/>
              </a:rPr>
              <a:t>Xe+</a:t>
            </a:r>
            <a:r>
              <a:rPr lang="en-GB" sz="2000" b="1" baseline="30000" dirty="0">
                <a:solidFill>
                  <a:schemeClr val="accent1">
                    <a:lumMod val="40000"/>
                    <a:lumOff val="60000"/>
                  </a:schemeClr>
                </a:solidFill>
                <a:latin typeface="Comic Sans MS" panose="030F0702030302020204" pitchFamily="66" charset="0"/>
              </a:rPr>
              <a:t>64</a:t>
            </a:r>
            <a:r>
              <a:rPr lang="en-GB" sz="2000" b="1" dirty="0">
                <a:solidFill>
                  <a:schemeClr val="accent1">
                    <a:lumMod val="40000"/>
                    <a:lumOff val="60000"/>
                  </a:schemeClr>
                </a:solidFill>
                <a:latin typeface="Comic Sans MS" panose="030F0702030302020204" pitchFamily="66" charset="0"/>
              </a:rPr>
              <a:t>Zn </a:t>
            </a:r>
          </a:p>
          <a:p>
            <a:pPr algn="ctr"/>
            <a:r>
              <a:rPr lang="en-GB" sz="2000" b="1" dirty="0">
                <a:solidFill>
                  <a:schemeClr val="accent1">
                    <a:lumMod val="75000"/>
                  </a:schemeClr>
                </a:solidFill>
                <a:latin typeface="Comic Sans MS" panose="030F0702030302020204" pitchFamily="66" charset="0"/>
              </a:rPr>
              <a:t>at 20 </a:t>
            </a:r>
            <a:r>
              <a:rPr lang="en-GB" sz="2000" b="1" dirty="0" err="1">
                <a:solidFill>
                  <a:schemeClr val="accent1">
                    <a:lumMod val="75000"/>
                  </a:schemeClr>
                </a:solidFill>
                <a:latin typeface="Comic Sans MS" panose="030F0702030302020204" pitchFamily="66" charset="0"/>
              </a:rPr>
              <a:t>AMeV</a:t>
            </a:r>
            <a:endParaRPr lang="en-GB" sz="2000" b="1" dirty="0">
              <a:solidFill>
                <a:schemeClr val="accent1">
                  <a:lumMod val="75000"/>
                </a:schemeClr>
              </a:solidFill>
              <a:latin typeface="Comic Sans MS" panose="030F0702030302020204" pitchFamily="66" charset="0"/>
            </a:endParaRPr>
          </a:p>
        </p:txBody>
      </p:sp>
      <p:sp>
        <p:nvSpPr>
          <p:cNvPr id="2" name="Title 1">
            <a:extLst>
              <a:ext uri="{FF2B5EF4-FFF2-40B4-BE49-F238E27FC236}">
                <a16:creationId xmlns:a16="http://schemas.microsoft.com/office/drawing/2014/main" id="{E0630B4A-BA60-4A6E-9DC2-444C39CE5434}"/>
              </a:ext>
            </a:extLst>
          </p:cNvPr>
          <p:cNvSpPr>
            <a:spLocks noGrp="1"/>
          </p:cNvSpPr>
          <p:nvPr>
            <p:ph type="title"/>
          </p:nvPr>
        </p:nvSpPr>
        <p:spPr>
          <a:xfrm>
            <a:off x="346194" y="0"/>
            <a:ext cx="11441391" cy="840400"/>
          </a:xfrm>
        </p:spPr>
        <p:txBody>
          <a:bodyPr>
            <a:normAutofit/>
          </a:bodyPr>
          <a:lstStyle/>
          <a:p>
            <a:r>
              <a:rPr lang="en-US" dirty="0" err="1"/>
              <a:t>Esperimento</a:t>
            </a:r>
            <a:r>
              <a:rPr lang="en-US" dirty="0"/>
              <a:t> CHIFAR - </a:t>
            </a:r>
            <a:r>
              <a:rPr lang="it-IT" dirty="0"/>
              <a:t>FARCOS Data  (NEW) </a:t>
            </a:r>
            <a:r>
              <a:rPr lang="en-US" dirty="0"/>
              <a:t> </a:t>
            </a:r>
          </a:p>
        </p:txBody>
      </p:sp>
      <p:pic>
        <p:nvPicPr>
          <p:cNvPr id="26" name="Picture 8" descr="Picture 8">
            <a:extLst>
              <a:ext uri="{FF2B5EF4-FFF2-40B4-BE49-F238E27FC236}">
                <a16:creationId xmlns:a16="http://schemas.microsoft.com/office/drawing/2014/main" id="{1B3D365E-8D87-43C9-BB00-441C7F18E033}"/>
              </a:ext>
            </a:extLst>
          </p:cNvPr>
          <p:cNvPicPr>
            <a:picLocks noChangeAspect="1"/>
          </p:cNvPicPr>
          <p:nvPr/>
        </p:nvPicPr>
        <p:blipFill>
          <a:blip r:embed="rId2"/>
          <a:srcRect l="3870" t="8789" r="1221" b="5078"/>
          <a:stretch>
            <a:fillRect/>
          </a:stretch>
        </p:blipFill>
        <p:spPr>
          <a:xfrm>
            <a:off x="0" y="634485"/>
            <a:ext cx="3378467" cy="3179525"/>
          </a:xfrm>
          <a:prstGeom prst="rect">
            <a:avLst/>
          </a:prstGeom>
          <a:ln w="12700">
            <a:miter lim="400000"/>
          </a:ln>
        </p:spPr>
      </p:pic>
      <p:pic>
        <p:nvPicPr>
          <p:cNvPr id="28" name="Picture 9" descr="Picture 9">
            <a:extLst>
              <a:ext uri="{FF2B5EF4-FFF2-40B4-BE49-F238E27FC236}">
                <a16:creationId xmlns:a16="http://schemas.microsoft.com/office/drawing/2014/main" id="{100A7DE7-B685-4BA9-A853-1487CB0029D2}"/>
              </a:ext>
            </a:extLst>
          </p:cNvPr>
          <p:cNvPicPr>
            <a:picLocks noChangeAspect="1"/>
          </p:cNvPicPr>
          <p:nvPr/>
        </p:nvPicPr>
        <p:blipFill>
          <a:blip r:embed="rId3"/>
          <a:srcRect l="1570" t="5989" r="1704"/>
          <a:stretch>
            <a:fillRect/>
          </a:stretch>
        </p:blipFill>
        <p:spPr>
          <a:xfrm>
            <a:off x="1412555" y="3712813"/>
            <a:ext cx="3838075" cy="2461793"/>
          </a:xfrm>
          <a:prstGeom prst="rect">
            <a:avLst/>
          </a:prstGeom>
          <a:ln w="12700">
            <a:miter lim="400000"/>
          </a:ln>
        </p:spPr>
      </p:pic>
      <p:grpSp>
        <p:nvGrpSpPr>
          <p:cNvPr id="32" name="Raggruppa">
            <a:extLst>
              <a:ext uri="{FF2B5EF4-FFF2-40B4-BE49-F238E27FC236}">
                <a16:creationId xmlns:a16="http://schemas.microsoft.com/office/drawing/2014/main" id="{DC97670A-94B6-45EA-8A64-22244F33C834}"/>
              </a:ext>
            </a:extLst>
          </p:cNvPr>
          <p:cNvGrpSpPr/>
          <p:nvPr/>
        </p:nvGrpSpPr>
        <p:grpSpPr>
          <a:xfrm>
            <a:off x="6956030" y="621921"/>
            <a:ext cx="2644352" cy="2441719"/>
            <a:chOff x="0" y="0"/>
            <a:chExt cx="2644350" cy="2441718"/>
          </a:xfrm>
        </p:grpSpPr>
        <p:pic>
          <p:nvPicPr>
            <p:cNvPr id="33" name="Picture 2" descr="Picture 2">
              <a:extLst>
                <a:ext uri="{FF2B5EF4-FFF2-40B4-BE49-F238E27FC236}">
                  <a16:creationId xmlns:a16="http://schemas.microsoft.com/office/drawing/2014/main" id="{4BFB8F84-6058-48AA-B2F2-8DA7C95E4572}"/>
                </a:ext>
              </a:extLst>
            </p:cNvPr>
            <p:cNvPicPr>
              <a:picLocks noChangeAspect="1"/>
            </p:cNvPicPr>
            <p:nvPr/>
          </p:nvPicPr>
          <p:blipFill>
            <a:blip r:embed="rId4"/>
            <a:srcRect t="8509" b="2932"/>
            <a:stretch>
              <a:fillRect/>
            </a:stretch>
          </p:blipFill>
          <p:spPr>
            <a:xfrm>
              <a:off x="0" y="0"/>
              <a:ext cx="2644351" cy="2441719"/>
            </a:xfrm>
            <a:prstGeom prst="rect">
              <a:avLst/>
            </a:prstGeom>
            <a:ln w="12700" cap="flat">
              <a:noFill/>
              <a:miter lim="400000"/>
            </a:ln>
            <a:effectLst/>
          </p:spPr>
        </p:pic>
        <p:sp>
          <p:nvSpPr>
            <p:cNvPr id="34" name="TextBox 12">
              <a:extLst>
                <a:ext uri="{FF2B5EF4-FFF2-40B4-BE49-F238E27FC236}">
                  <a16:creationId xmlns:a16="http://schemas.microsoft.com/office/drawing/2014/main" id="{5314EA8F-9F8B-4307-8EAA-1C8C6BBEE198}"/>
                </a:ext>
              </a:extLst>
            </p:cNvPr>
            <p:cNvSpPr txBox="1"/>
            <p:nvPr/>
          </p:nvSpPr>
          <p:spPr>
            <a:xfrm>
              <a:off x="1941587" y="1575454"/>
              <a:ext cx="517513" cy="286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r>
                <a:t>Z=4</a:t>
              </a:r>
            </a:p>
          </p:txBody>
        </p:sp>
      </p:grpSp>
      <p:grpSp>
        <p:nvGrpSpPr>
          <p:cNvPr id="35" name="Raggruppa">
            <a:extLst>
              <a:ext uri="{FF2B5EF4-FFF2-40B4-BE49-F238E27FC236}">
                <a16:creationId xmlns:a16="http://schemas.microsoft.com/office/drawing/2014/main" id="{1AE72804-48D0-4962-B7DB-8AB3F7A62015}"/>
              </a:ext>
            </a:extLst>
          </p:cNvPr>
          <p:cNvGrpSpPr/>
          <p:nvPr/>
        </p:nvGrpSpPr>
        <p:grpSpPr>
          <a:xfrm>
            <a:off x="9768448" y="688453"/>
            <a:ext cx="2423552" cy="2308655"/>
            <a:chOff x="0" y="0"/>
            <a:chExt cx="2423551" cy="2308654"/>
          </a:xfrm>
        </p:grpSpPr>
        <p:pic>
          <p:nvPicPr>
            <p:cNvPr id="36" name="Picture 3" descr="Picture 3">
              <a:extLst>
                <a:ext uri="{FF2B5EF4-FFF2-40B4-BE49-F238E27FC236}">
                  <a16:creationId xmlns:a16="http://schemas.microsoft.com/office/drawing/2014/main" id="{2DA63962-6A8D-4EF1-A3B4-1B4ED0A9BF4D}"/>
                </a:ext>
              </a:extLst>
            </p:cNvPr>
            <p:cNvPicPr>
              <a:picLocks noChangeAspect="1"/>
            </p:cNvPicPr>
            <p:nvPr/>
          </p:nvPicPr>
          <p:blipFill>
            <a:blip r:embed="rId5"/>
            <a:srcRect l="4176" t="8003" b="4051"/>
            <a:stretch>
              <a:fillRect/>
            </a:stretch>
          </p:blipFill>
          <p:spPr>
            <a:xfrm>
              <a:off x="0" y="0"/>
              <a:ext cx="2420764" cy="2308655"/>
            </a:xfrm>
            <a:prstGeom prst="rect">
              <a:avLst/>
            </a:prstGeom>
            <a:ln w="12700" cap="flat">
              <a:noFill/>
              <a:miter lim="400000"/>
            </a:ln>
            <a:effectLst/>
          </p:spPr>
        </p:pic>
        <p:sp>
          <p:nvSpPr>
            <p:cNvPr id="37" name="TextBox 8">
              <a:extLst>
                <a:ext uri="{FF2B5EF4-FFF2-40B4-BE49-F238E27FC236}">
                  <a16:creationId xmlns:a16="http://schemas.microsoft.com/office/drawing/2014/main" id="{2E5A8B4E-EF2F-490F-8C95-4B90DDF352BF}"/>
                </a:ext>
              </a:extLst>
            </p:cNvPr>
            <p:cNvSpPr txBox="1"/>
            <p:nvPr/>
          </p:nvSpPr>
          <p:spPr>
            <a:xfrm>
              <a:off x="1782853" y="1658957"/>
              <a:ext cx="640699" cy="3711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r>
                <a:t>Z=6</a:t>
              </a:r>
            </a:p>
          </p:txBody>
        </p:sp>
      </p:grpSp>
      <p:pic>
        <p:nvPicPr>
          <p:cNvPr id="38" name="Picture 8" descr="Picture 8">
            <a:extLst>
              <a:ext uri="{FF2B5EF4-FFF2-40B4-BE49-F238E27FC236}">
                <a16:creationId xmlns:a16="http://schemas.microsoft.com/office/drawing/2014/main" id="{6E0759E1-A299-46B1-AEC3-8F611649FB79}"/>
              </a:ext>
            </a:extLst>
          </p:cNvPr>
          <p:cNvPicPr>
            <a:picLocks noChangeAspect="1"/>
          </p:cNvPicPr>
          <p:nvPr/>
        </p:nvPicPr>
        <p:blipFill>
          <a:blip r:embed="rId6"/>
          <a:srcRect t="6262"/>
          <a:stretch>
            <a:fillRect/>
          </a:stretch>
        </p:blipFill>
        <p:spPr>
          <a:xfrm>
            <a:off x="7266075" y="2981173"/>
            <a:ext cx="5002927" cy="3255998"/>
          </a:xfrm>
          <a:prstGeom prst="rect">
            <a:avLst/>
          </a:prstGeom>
          <a:ln w="12700">
            <a:miter lim="400000"/>
          </a:ln>
        </p:spPr>
      </p:pic>
      <p:sp>
        <p:nvSpPr>
          <p:cNvPr id="39" name="Mass spectra: isotopic identification">
            <a:extLst>
              <a:ext uri="{FF2B5EF4-FFF2-40B4-BE49-F238E27FC236}">
                <a16:creationId xmlns:a16="http://schemas.microsoft.com/office/drawing/2014/main" id="{152B13FD-7766-4AB7-99C3-0C4AFF5F0A58}"/>
              </a:ext>
            </a:extLst>
          </p:cNvPr>
          <p:cNvSpPr txBox="1"/>
          <p:nvPr/>
        </p:nvSpPr>
        <p:spPr>
          <a:xfrm>
            <a:off x="6302400" y="3183822"/>
            <a:ext cx="2745348" cy="702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a:bodyPr>
          <a:lstStyle>
            <a:lvl1pPr algn="ctr" defTabSz="658368">
              <a:lnSpc>
                <a:spcPct val="90000"/>
              </a:lnSpc>
              <a:defRPr sz="2160">
                <a:latin typeface="Times New Roman"/>
                <a:ea typeface="Times New Roman"/>
                <a:cs typeface="Times New Roman"/>
                <a:sym typeface="Times New Roman"/>
              </a:defRPr>
            </a:lvl1pPr>
          </a:lstStyle>
          <a:p>
            <a:r>
              <a:rPr dirty="0">
                <a:latin typeface="Comic Sans MS" panose="030F0702030302020204" pitchFamily="66" charset="0"/>
              </a:rPr>
              <a:t>Mass spectra: isotopic identification</a:t>
            </a:r>
          </a:p>
        </p:txBody>
      </p:sp>
    </p:spTree>
    <p:extLst>
      <p:ext uri="{BB962C8B-B14F-4D97-AF65-F5344CB8AC3E}">
        <p14:creationId xmlns:p14="http://schemas.microsoft.com/office/powerpoint/2010/main" val="344974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D0AAFF99-541F-1931-8F13-7AF46A74D6A5}"/>
              </a:ext>
            </a:extLst>
          </p:cNvPr>
          <p:cNvSpPr txBox="1"/>
          <p:nvPr/>
        </p:nvSpPr>
        <p:spPr>
          <a:xfrm>
            <a:off x="2062029" y="1042087"/>
            <a:ext cx="3903598" cy="369332"/>
          </a:xfrm>
          <a:prstGeom prst="rect">
            <a:avLst/>
          </a:prstGeom>
          <a:noFill/>
        </p:spPr>
        <p:txBody>
          <a:bodyPr wrap="square" rtlCol="0">
            <a:spAutoFit/>
          </a:bodyPr>
          <a:lstStyle/>
          <a:p>
            <a:endParaRPr lang="en-GB"/>
          </a:p>
        </p:txBody>
      </p:sp>
      <p:sp>
        <p:nvSpPr>
          <p:cNvPr id="27" name="Rettangolo 26"/>
          <p:cNvSpPr/>
          <p:nvPr/>
        </p:nvSpPr>
        <p:spPr>
          <a:xfrm>
            <a:off x="0" y="674499"/>
            <a:ext cx="12192000" cy="923330"/>
          </a:xfrm>
          <a:prstGeom prst="rect">
            <a:avLst/>
          </a:prstGeom>
        </p:spPr>
        <p:txBody>
          <a:bodyPr wrap="square">
            <a:spAutoFit/>
          </a:bodyPr>
          <a:lstStyle/>
          <a:p>
            <a:pPr algn="just"/>
            <a:r>
              <a:rPr lang="it-IT" b="1" dirty="0">
                <a:solidFill>
                  <a:srgbClr val="002060"/>
                </a:solidFill>
                <a:latin typeface="Comic Sans MS" panose="030F0702030302020204" pitchFamily="66" charset="0"/>
              </a:rPr>
              <a:t>Studio di stati di clustering in nuclei leggeri (</a:t>
            </a:r>
            <a:r>
              <a:rPr lang="it-IT" b="1" baseline="30000" dirty="0">
                <a:solidFill>
                  <a:srgbClr val="002060"/>
                </a:solidFill>
                <a:latin typeface="Comic Sans MS" panose="030F0702030302020204" pitchFamily="66" charset="0"/>
              </a:rPr>
              <a:t>10</a:t>
            </a:r>
            <a:r>
              <a:rPr lang="it-IT" b="1" dirty="0">
                <a:solidFill>
                  <a:srgbClr val="002060"/>
                </a:solidFill>
                <a:latin typeface="Comic Sans MS" panose="030F0702030302020204" pitchFamily="66" charset="0"/>
              </a:rPr>
              <a:t>Be – </a:t>
            </a:r>
            <a:r>
              <a:rPr lang="it-IT" b="1" baseline="30000" dirty="0">
                <a:solidFill>
                  <a:srgbClr val="002060"/>
                </a:solidFill>
                <a:latin typeface="Comic Sans MS" panose="030F0702030302020204" pitchFamily="66" charset="0"/>
              </a:rPr>
              <a:t>16</a:t>
            </a:r>
            <a:r>
              <a:rPr lang="it-IT" b="1" dirty="0">
                <a:solidFill>
                  <a:srgbClr val="002060"/>
                </a:solidFill>
                <a:latin typeface="Comic Sans MS" panose="030F0702030302020204" pitchFamily="66" charset="0"/>
              </a:rPr>
              <a:t>C)</a:t>
            </a:r>
          </a:p>
          <a:p>
            <a:pPr algn="just"/>
            <a:r>
              <a:rPr lang="en-GB" b="1" dirty="0">
                <a:solidFill>
                  <a:srgbClr val="002060"/>
                </a:solidFill>
                <a:latin typeface="Comic Sans MS" panose="030F0702030302020204" pitchFamily="66" charset="0"/>
              </a:rPr>
              <a:t>In-Flight </a:t>
            </a:r>
            <a:r>
              <a:rPr lang="en-GB" b="1" baseline="30000" dirty="0">
                <a:solidFill>
                  <a:srgbClr val="002060"/>
                </a:solidFill>
                <a:latin typeface="Comic Sans MS" panose="030F0702030302020204" pitchFamily="66" charset="0"/>
              </a:rPr>
              <a:t>18</a:t>
            </a:r>
            <a:r>
              <a:rPr lang="en-GB" b="1" dirty="0">
                <a:solidFill>
                  <a:srgbClr val="002060"/>
                </a:solidFill>
                <a:latin typeface="Comic Sans MS" panose="030F0702030302020204" pitchFamily="66" charset="0"/>
              </a:rPr>
              <a:t>O + </a:t>
            </a:r>
            <a:r>
              <a:rPr lang="en-GB" b="1" baseline="30000" dirty="0">
                <a:solidFill>
                  <a:srgbClr val="002060"/>
                </a:solidFill>
                <a:latin typeface="Comic Sans MS" panose="030F0702030302020204" pitchFamily="66" charset="0"/>
              </a:rPr>
              <a:t>9</a:t>
            </a:r>
            <a:r>
              <a:rPr lang="en-GB" b="1" dirty="0">
                <a:solidFill>
                  <a:srgbClr val="002060"/>
                </a:solidFill>
                <a:latin typeface="Comic Sans MS" panose="030F0702030302020204" pitchFamily="66" charset="0"/>
              </a:rPr>
              <a:t>Be (1500 </a:t>
            </a:r>
            <a:r>
              <a:rPr lang="en-GB" b="1" dirty="0" err="1">
                <a:solidFill>
                  <a:srgbClr val="002060"/>
                </a:solidFill>
                <a:latin typeface="Comic Sans MS" panose="030F0702030302020204" pitchFamily="66" charset="0"/>
              </a:rPr>
              <a:t>μm</a:t>
            </a:r>
            <a:r>
              <a:rPr lang="en-GB" b="1" dirty="0">
                <a:solidFill>
                  <a:srgbClr val="002060"/>
                </a:solidFill>
                <a:latin typeface="Comic Sans MS" panose="030F0702030302020204" pitchFamily="66" charset="0"/>
              </a:rPr>
              <a:t>) 55 MeV/A - Cocktail beam (</a:t>
            </a:r>
            <a:r>
              <a:rPr lang="en-GB" b="1" dirty="0" err="1">
                <a:solidFill>
                  <a:srgbClr val="002060"/>
                </a:solidFill>
                <a:latin typeface="Comic Sans MS" panose="030F0702030302020204" pitchFamily="66" charset="0"/>
              </a:rPr>
              <a:t>FRIBs@LNS</a:t>
            </a:r>
            <a:r>
              <a:rPr lang="en-GB" b="1" dirty="0">
                <a:solidFill>
                  <a:srgbClr val="002060"/>
                </a:solidFill>
                <a:latin typeface="Comic Sans MS" panose="030F0702030302020204" pitchFamily="66" charset="0"/>
              </a:rPr>
              <a:t>) on (CH</a:t>
            </a:r>
            <a:r>
              <a:rPr lang="en-GB" b="1" baseline="-25000" dirty="0">
                <a:solidFill>
                  <a:srgbClr val="002060"/>
                </a:solidFill>
                <a:latin typeface="Comic Sans MS" panose="030F0702030302020204" pitchFamily="66" charset="0"/>
              </a:rPr>
              <a:t>2</a:t>
            </a:r>
            <a:r>
              <a:rPr lang="en-GB" b="1" dirty="0">
                <a:solidFill>
                  <a:srgbClr val="002060"/>
                </a:solidFill>
                <a:latin typeface="Comic Sans MS" panose="030F0702030302020204" pitchFamily="66" charset="0"/>
              </a:rPr>
              <a:t>)n  </a:t>
            </a:r>
          </a:p>
          <a:p>
            <a:pPr algn="just"/>
            <a:r>
              <a:rPr lang="en-GB" b="1" dirty="0">
                <a:solidFill>
                  <a:srgbClr val="002060"/>
                </a:solidFill>
                <a:latin typeface="Comic Sans MS" panose="030F0702030302020204" pitchFamily="66" charset="0"/>
              </a:rPr>
              <a:t>4 FARCOS telescopes + CHIMERA</a:t>
            </a:r>
            <a:endParaRPr lang="en-GB" sz="2000" b="1" dirty="0">
              <a:solidFill>
                <a:schemeClr val="accent1">
                  <a:lumMod val="75000"/>
                </a:schemeClr>
              </a:solidFill>
              <a:latin typeface="Comic Sans MS" panose="030F0702030302020204" pitchFamily="66" charset="0"/>
            </a:endParaRPr>
          </a:p>
        </p:txBody>
      </p:sp>
      <p:sp>
        <p:nvSpPr>
          <p:cNvPr id="2" name="Title 1">
            <a:extLst>
              <a:ext uri="{FF2B5EF4-FFF2-40B4-BE49-F238E27FC236}">
                <a16:creationId xmlns:a16="http://schemas.microsoft.com/office/drawing/2014/main" id="{E0630B4A-BA60-4A6E-9DC2-444C39CE5434}"/>
              </a:ext>
            </a:extLst>
          </p:cNvPr>
          <p:cNvSpPr>
            <a:spLocks noGrp="1"/>
          </p:cNvSpPr>
          <p:nvPr>
            <p:ph type="title"/>
          </p:nvPr>
        </p:nvSpPr>
        <p:spPr>
          <a:xfrm>
            <a:off x="346194" y="0"/>
            <a:ext cx="11441391" cy="840400"/>
          </a:xfrm>
        </p:spPr>
        <p:txBody>
          <a:bodyPr>
            <a:normAutofit/>
          </a:bodyPr>
          <a:lstStyle/>
          <a:p>
            <a:r>
              <a:rPr lang="en-US" dirty="0" err="1"/>
              <a:t>Esperimento</a:t>
            </a:r>
            <a:r>
              <a:rPr lang="en-US" dirty="0"/>
              <a:t> CLIR</a:t>
            </a:r>
            <a:r>
              <a:rPr lang="it-IT" dirty="0"/>
              <a:t> </a:t>
            </a:r>
            <a:r>
              <a:rPr lang="en-US" dirty="0"/>
              <a:t> </a:t>
            </a:r>
          </a:p>
        </p:txBody>
      </p:sp>
      <p:sp>
        <p:nvSpPr>
          <p:cNvPr id="15" name="Content Placeholder 2">
            <a:extLst>
              <a:ext uri="{FF2B5EF4-FFF2-40B4-BE49-F238E27FC236}">
                <a16:creationId xmlns:a16="http://schemas.microsoft.com/office/drawing/2014/main" id="{A7EBA97B-203C-4284-BC4D-7BE7F5634FDF}"/>
              </a:ext>
            </a:extLst>
          </p:cNvPr>
          <p:cNvSpPr>
            <a:spLocks noGrp="1"/>
          </p:cNvSpPr>
          <p:nvPr>
            <p:ph idx="1"/>
          </p:nvPr>
        </p:nvSpPr>
        <p:spPr>
          <a:xfrm>
            <a:off x="50950" y="1480271"/>
            <a:ext cx="3965879" cy="452813"/>
          </a:xfrm>
        </p:spPr>
        <p:txBody>
          <a:bodyPr>
            <a:normAutofit/>
          </a:bodyPr>
          <a:lstStyle/>
          <a:p>
            <a:pPr marL="45720" indent="0" algn="ctr">
              <a:buNone/>
            </a:pPr>
            <a:r>
              <a:rPr lang="it-IT" sz="1200" dirty="0">
                <a:solidFill>
                  <a:schemeClr val="tx2">
                    <a:lumMod val="75000"/>
                  </a:schemeClr>
                </a:solidFill>
                <a:cs typeface="Times New Roman" panose="02020603050405020304" pitchFamily="18" charset="0"/>
              </a:rPr>
              <a:t>Tagging </a:t>
            </a:r>
            <a:r>
              <a:rPr lang="it-IT" sz="1200" dirty="0" err="1">
                <a:solidFill>
                  <a:schemeClr val="tx2">
                    <a:lumMod val="75000"/>
                  </a:schemeClr>
                </a:solidFill>
                <a:cs typeface="Times New Roman" panose="02020603050405020304" pitchFamily="18" charset="0"/>
              </a:rPr>
              <a:t>calibration</a:t>
            </a:r>
            <a:r>
              <a:rPr lang="it-IT" sz="1200" dirty="0">
                <a:solidFill>
                  <a:schemeClr val="tx2">
                    <a:lumMod val="75000"/>
                  </a:schemeClr>
                </a:solidFill>
                <a:cs typeface="Times New Roman" panose="02020603050405020304" pitchFamily="18" charset="0"/>
              </a:rPr>
              <a:t> by </a:t>
            </a:r>
            <a:r>
              <a:rPr lang="it-IT" sz="1200" dirty="0" err="1">
                <a:solidFill>
                  <a:schemeClr val="tx2">
                    <a:lumMod val="75000"/>
                  </a:schemeClr>
                </a:solidFill>
                <a:cs typeface="Times New Roman" panose="02020603050405020304" pitchFamily="18" charset="0"/>
              </a:rPr>
              <a:t>simulations</a:t>
            </a:r>
            <a:r>
              <a:rPr lang="it-IT" sz="1200" dirty="0">
                <a:solidFill>
                  <a:schemeClr val="tx2">
                    <a:lumMod val="75000"/>
                  </a:schemeClr>
                </a:solidFill>
                <a:cs typeface="Times New Roman" panose="02020603050405020304" pitchFamily="18" charset="0"/>
              </a:rPr>
              <a:t> with LISE++</a:t>
            </a:r>
          </a:p>
        </p:txBody>
      </p:sp>
      <p:grpSp>
        <p:nvGrpSpPr>
          <p:cNvPr id="16" name="Group 15">
            <a:extLst>
              <a:ext uri="{FF2B5EF4-FFF2-40B4-BE49-F238E27FC236}">
                <a16:creationId xmlns:a16="http://schemas.microsoft.com/office/drawing/2014/main" id="{F8379656-6DFD-4AC2-95E5-9D5C59B35E07}"/>
              </a:ext>
            </a:extLst>
          </p:cNvPr>
          <p:cNvGrpSpPr/>
          <p:nvPr/>
        </p:nvGrpSpPr>
        <p:grpSpPr>
          <a:xfrm>
            <a:off x="0" y="1695283"/>
            <a:ext cx="3331029" cy="2147374"/>
            <a:chOff x="54619" y="2861311"/>
            <a:chExt cx="3458169" cy="2348220"/>
          </a:xfrm>
        </p:grpSpPr>
        <p:pic>
          <p:nvPicPr>
            <p:cNvPr id="17" name="Picture 16" descr="Bubble chart&#10;&#10;Description automatically generated with low confidence">
              <a:extLst>
                <a:ext uri="{FF2B5EF4-FFF2-40B4-BE49-F238E27FC236}">
                  <a16:creationId xmlns:a16="http://schemas.microsoft.com/office/drawing/2014/main" id="{2F919E19-E4C4-4409-8567-D3EC0E216F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8" t="7563" b="1942"/>
            <a:stretch/>
          </p:blipFill>
          <p:spPr>
            <a:xfrm>
              <a:off x="54619" y="2861311"/>
              <a:ext cx="3458169" cy="2348220"/>
            </a:xfrm>
            <a:prstGeom prst="rect">
              <a:avLst/>
            </a:prstGeom>
          </p:spPr>
        </p:pic>
        <p:sp>
          <p:nvSpPr>
            <p:cNvPr id="18" name="TextBox 17">
              <a:extLst>
                <a:ext uri="{FF2B5EF4-FFF2-40B4-BE49-F238E27FC236}">
                  <a16:creationId xmlns:a16="http://schemas.microsoft.com/office/drawing/2014/main" id="{0DC2D064-D049-45C7-A3DC-35E72BA4909A}"/>
                </a:ext>
              </a:extLst>
            </p:cNvPr>
            <p:cNvSpPr txBox="1"/>
            <p:nvPr/>
          </p:nvSpPr>
          <p:spPr>
            <a:xfrm>
              <a:off x="1744343" y="3065033"/>
              <a:ext cx="461834"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16</a:t>
              </a:r>
              <a:r>
                <a:rPr lang="it-IT" sz="1500" b="1" dirty="0">
                  <a:ln w="3175">
                    <a:solidFill>
                      <a:srgbClr val="C00000"/>
                    </a:solidFill>
                  </a:ln>
                  <a:solidFill>
                    <a:srgbClr val="FF0000"/>
                  </a:solidFill>
                </a:rPr>
                <a:t>C</a:t>
              </a:r>
              <a:endParaRPr lang="en-US" sz="1500" b="1" dirty="0">
                <a:ln w="3175">
                  <a:solidFill>
                    <a:srgbClr val="C00000"/>
                  </a:solidFill>
                </a:ln>
                <a:solidFill>
                  <a:srgbClr val="FF0000"/>
                </a:solidFill>
              </a:endParaRPr>
            </a:p>
          </p:txBody>
        </p:sp>
        <p:sp>
          <p:nvSpPr>
            <p:cNvPr id="19" name="TextBox 18">
              <a:extLst>
                <a:ext uri="{FF2B5EF4-FFF2-40B4-BE49-F238E27FC236}">
                  <a16:creationId xmlns:a16="http://schemas.microsoft.com/office/drawing/2014/main" id="{2135F02F-7609-4279-BFD2-C4F1C5C40994}"/>
                </a:ext>
              </a:extLst>
            </p:cNvPr>
            <p:cNvSpPr txBox="1"/>
            <p:nvPr/>
          </p:nvSpPr>
          <p:spPr>
            <a:xfrm>
              <a:off x="2208355" y="2997176"/>
              <a:ext cx="567346"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17</a:t>
              </a:r>
              <a:r>
                <a:rPr lang="it-IT" sz="1500" b="1" dirty="0">
                  <a:ln w="3175">
                    <a:solidFill>
                      <a:srgbClr val="C00000"/>
                    </a:solidFill>
                  </a:ln>
                  <a:solidFill>
                    <a:srgbClr val="FF0000"/>
                  </a:solidFill>
                </a:rPr>
                <a:t>C</a:t>
              </a:r>
              <a:endParaRPr lang="en-US" sz="1500" b="1" dirty="0">
                <a:ln w="3175">
                  <a:solidFill>
                    <a:srgbClr val="C00000"/>
                  </a:solidFill>
                </a:ln>
                <a:solidFill>
                  <a:srgbClr val="FF0000"/>
                </a:solidFill>
              </a:endParaRPr>
            </a:p>
          </p:txBody>
        </p:sp>
        <p:sp>
          <p:nvSpPr>
            <p:cNvPr id="20" name="TextBox 19">
              <a:extLst>
                <a:ext uri="{FF2B5EF4-FFF2-40B4-BE49-F238E27FC236}">
                  <a16:creationId xmlns:a16="http://schemas.microsoft.com/office/drawing/2014/main" id="{90A3824D-3B39-44B4-BC5F-57018FEE60A4}"/>
                </a:ext>
              </a:extLst>
            </p:cNvPr>
            <p:cNvSpPr txBox="1"/>
            <p:nvPr/>
          </p:nvSpPr>
          <p:spPr>
            <a:xfrm>
              <a:off x="1563483" y="3660611"/>
              <a:ext cx="471171"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13</a:t>
              </a:r>
              <a:r>
                <a:rPr lang="it-IT" sz="1500" b="1" dirty="0">
                  <a:ln w="3175">
                    <a:solidFill>
                      <a:srgbClr val="C00000"/>
                    </a:solidFill>
                  </a:ln>
                  <a:solidFill>
                    <a:srgbClr val="FF0000"/>
                  </a:solidFill>
                </a:rPr>
                <a:t>B</a:t>
              </a:r>
              <a:endParaRPr lang="en-US" sz="1500" b="1" dirty="0">
                <a:ln w="3175">
                  <a:solidFill>
                    <a:srgbClr val="C00000"/>
                  </a:solidFill>
                </a:ln>
                <a:solidFill>
                  <a:srgbClr val="FF0000"/>
                </a:solidFill>
              </a:endParaRPr>
            </a:p>
          </p:txBody>
        </p:sp>
        <p:sp>
          <p:nvSpPr>
            <p:cNvPr id="22" name="TextBox 21">
              <a:extLst>
                <a:ext uri="{FF2B5EF4-FFF2-40B4-BE49-F238E27FC236}">
                  <a16:creationId xmlns:a16="http://schemas.microsoft.com/office/drawing/2014/main" id="{407B2F4F-9562-45A9-A7C2-0F1C6EA821B9}"/>
                </a:ext>
              </a:extLst>
            </p:cNvPr>
            <p:cNvSpPr txBox="1"/>
            <p:nvPr/>
          </p:nvSpPr>
          <p:spPr>
            <a:xfrm>
              <a:off x="957525" y="3792138"/>
              <a:ext cx="534368"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12</a:t>
              </a:r>
              <a:r>
                <a:rPr lang="it-IT" sz="1500" b="1" dirty="0">
                  <a:ln w="3175">
                    <a:solidFill>
                      <a:srgbClr val="C00000"/>
                    </a:solidFill>
                  </a:ln>
                  <a:solidFill>
                    <a:srgbClr val="FF0000"/>
                  </a:solidFill>
                </a:rPr>
                <a:t>B</a:t>
              </a:r>
              <a:endParaRPr lang="en-US" sz="1500" b="1" dirty="0">
                <a:ln w="3175">
                  <a:solidFill>
                    <a:srgbClr val="C00000"/>
                  </a:solidFill>
                </a:ln>
                <a:solidFill>
                  <a:srgbClr val="FF0000"/>
                </a:solidFill>
              </a:endParaRPr>
            </a:p>
          </p:txBody>
        </p:sp>
        <p:sp>
          <p:nvSpPr>
            <p:cNvPr id="23" name="TextBox 22">
              <a:extLst>
                <a:ext uri="{FF2B5EF4-FFF2-40B4-BE49-F238E27FC236}">
                  <a16:creationId xmlns:a16="http://schemas.microsoft.com/office/drawing/2014/main" id="{C7450393-7320-4B58-A27F-6B0765524B5A}"/>
                </a:ext>
              </a:extLst>
            </p:cNvPr>
            <p:cNvSpPr txBox="1"/>
            <p:nvPr/>
          </p:nvSpPr>
          <p:spPr>
            <a:xfrm>
              <a:off x="2189989" y="3521708"/>
              <a:ext cx="562432"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14</a:t>
              </a:r>
              <a:r>
                <a:rPr lang="it-IT" sz="1500" b="1" dirty="0">
                  <a:ln w="3175">
                    <a:solidFill>
                      <a:srgbClr val="C00000"/>
                    </a:solidFill>
                  </a:ln>
                  <a:solidFill>
                    <a:srgbClr val="FF0000"/>
                  </a:solidFill>
                </a:rPr>
                <a:t>B</a:t>
              </a:r>
              <a:endParaRPr lang="en-US" sz="1500" b="1" dirty="0">
                <a:ln w="3175">
                  <a:solidFill>
                    <a:srgbClr val="C00000"/>
                  </a:solidFill>
                </a:ln>
                <a:solidFill>
                  <a:srgbClr val="FF0000"/>
                </a:solidFill>
              </a:endParaRPr>
            </a:p>
          </p:txBody>
        </p:sp>
        <p:sp>
          <p:nvSpPr>
            <p:cNvPr id="24" name="TextBox 23">
              <a:extLst>
                <a:ext uri="{FF2B5EF4-FFF2-40B4-BE49-F238E27FC236}">
                  <a16:creationId xmlns:a16="http://schemas.microsoft.com/office/drawing/2014/main" id="{2F90CE6B-3B76-4396-8906-C7035CAC6D18}"/>
                </a:ext>
              </a:extLst>
            </p:cNvPr>
            <p:cNvSpPr txBox="1"/>
            <p:nvPr/>
          </p:nvSpPr>
          <p:spPr>
            <a:xfrm>
              <a:off x="2781245" y="3407881"/>
              <a:ext cx="512227" cy="325437"/>
            </a:xfrm>
            <a:prstGeom prst="rect">
              <a:avLst/>
            </a:prstGeom>
            <a:noFill/>
          </p:spPr>
          <p:txBody>
            <a:bodyPr wrap="square" rtlCol="0">
              <a:spAutoFit/>
            </a:bodyPr>
            <a:lstStyle/>
            <a:p>
              <a:r>
                <a:rPr lang="it-IT" sz="1500" b="1" baseline="30000" dirty="0">
                  <a:ln w="3175">
                    <a:solidFill>
                      <a:srgbClr val="C00000"/>
                    </a:solidFill>
                  </a:ln>
                  <a:solidFill>
                    <a:srgbClr val="FF0000"/>
                  </a:solidFill>
                </a:rPr>
                <a:t>15</a:t>
              </a:r>
              <a:r>
                <a:rPr lang="it-IT" sz="1500" b="1" dirty="0">
                  <a:ln w="3175">
                    <a:solidFill>
                      <a:srgbClr val="C00000"/>
                    </a:solidFill>
                  </a:ln>
                  <a:solidFill>
                    <a:srgbClr val="FF0000"/>
                  </a:solidFill>
                </a:rPr>
                <a:t>B</a:t>
              </a:r>
              <a:endParaRPr lang="en-US" sz="1500" b="1" dirty="0">
                <a:ln w="3175">
                  <a:solidFill>
                    <a:srgbClr val="C00000"/>
                  </a:solidFill>
                </a:ln>
                <a:solidFill>
                  <a:srgbClr val="FF0000"/>
                </a:solidFill>
              </a:endParaRPr>
            </a:p>
          </p:txBody>
        </p:sp>
        <p:sp>
          <p:nvSpPr>
            <p:cNvPr id="25" name="TextBox 24">
              <a:extLst>
                <a:ext uri="{FF2B5EF4-FFF2-40B4-BE49-F238E27FC236}">
                  <a16:creationId xmlns:a16="http://schemas.microsoft.com/office/drawing/2014/main" id="{224FDA90-AD6B-4E59-BD08-A6C54FC594D9}"/>
                </a:ext>
              </a:extLst>
            </p:cNvPr>
            <p:cNvSpPr txBox="1"/>
            <p:nvPr/>
          </p:nvSpPr>
          <p:spPr>
            <a:xfrm>
              <a:off x="519087" y="4213329"/>
              <a:ext cx="616671" cy="323165"/>
            </a:xfrm>
            <a:prstGeom prst="rect">
              <a:avLst/>
            </a:prstGeom>
            <a:noFill/>
          </p:spPr>
          <p:txBody>
            <a:bodyPr wrap="square" rtlCol="0">
              <a:spAutoFit/>
            </a:bodyPr>
            <a:lstStyle/>
            <a:p>
              <a:r>
                <a:rPr lang="it-IT" sz="1500" b="1" baseline="30000">
                  <a:ln w="3175">
                    <a:solidFill>
                      <a:srgbClr val="C00000"/>
                    </a:solidFill>
                  </a:ln>
                  <a:solidFill>
                    <a:srgbClr val="FF0000"/>
                  </a:solidFill>
                </a:rPr>
                <a:t>9</a:t>
              </a:r>
              <a:r>
                <a:rPr lang="it-IT" sz="1500" b="1">
                  <a:ln w="3175">
                    <a:solidFill>
                      <a:srgbClr val="C00000"/>
                    </a:solidFill>
                  </a:ln>
                  <a:solidFill>
                    <a:srgbClr val="FF0000"/>
                  </a:solidFill>
                </a:rPr>
                <a:t>Be</a:t>
              </a:r>
              <a:endParaRPr lang="en-US" sz="1500" b="1">
                <a:ln w="3175">
                  <a:solidFill>
                    <a:srgbClr val="C00000"/>
                  </a:solidFill>
                </a:ln>
                <a:solidFill>
                  <a:srgbClr val="FF0000"/>
                </a:solidFill>
              </a:endParaRPr>
            </a:p>
          </p:txBody>
        </p:sp>
        <p:sp>
          <p:nvSpPr>
            <p:cNvPr id="29" name="TextBox 28">
              <a:extLst>
                <a:ext uri="{FF2B5EF4-FFF2-40B4-BE49-F238E27FC236}">
                  <a16:creationId xmlns:a16="http://schemas.microsoft.com/office/drawing/2014/main" id="{A30A439C-BB2C-4C53-BDBB-E9A4FFCF7DB9}"/>
                </a:ext>
              </a:extLst>
            </p:cNvPr>
            <p:cNvSpPr txBox="1"/>
            <p:nvPr/>
          </p:nvSpPr>
          <p:spPr>
            <a:xfrm>
              <a:off x="1207349" y="4095023"/>
              <a:ext cx="561198"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10</a:t>
              </a:r>
              <a:r>
                <a:rPr lang="it-IT" sz="1500" b="1" dirty="0">
                  <a:ln w="3175">
                    <a:solidFill>
                      <a:srgbClr val="C00000"/>
                    </a:solidFill>
                  </a:ln>
                  <a:solidFill>
                    <a:srgbClr val="FF0000"/>
                  </a:solidFill>
                </a:rPr>
                <a:t>Be</a:t>
              </a:r>
              <a:endParaRPr lang="en-US" sz="1500" b="1" dirty="0">
                <a:ln w="3175">
                  <a:solidFill>
                    <a:srgbClr val="C00000"/>
                  </a:solidFill>
                </a:ln>
                <a:solidFill>
                  <a:srgbClr val="FF0000"/>
                </a:solidFill>
              </a:endParaRPr>
            </a:p>
          </p:txBody>
        </p:sp>
        <p:sp>
          <p:nvSpPr>
            <p:cNvPr id="30" name="TextBox 29">
              <a:extLst>
                <a:ext uri="{FF2B5EF4-FFF2-40B4-BE49-F238E27FC236}">
                  <a16:creationId xmlns:a16="http://schemas.microsoft.com/office/drawing/2014/main" id="{44ADB7FB-0209-4B69-A757-1D737F94087D}"/>
                </a:ext>
              </a:extLst>
            </p:cNvPr>
            <p:cNvSpPr txBox="1"/>
            <p:nvPr/>
          </p:nvSpPr>
          <p:spPr>
            <a:xfrm>
              <a:off x="1958349" y="3981593"/>
              <a:ext cx="561198" cy="323165"/>
            </a:xfrm>
            <a:prstGeom prst="rect">
              <a:avLst/>
            </a:prstGeom>
            <a:noFill/>
          </p:spPr>
          <p:txBody>
            <a:bodyPr wrap="square" rtlCol="0">
              <a:spAutoFit/>
            </a:bodyPr>
            <a:lstStyle/>
            <a:p>
              <a:r>
                <a:rPr lang="it-IT" sz="1500" b="1" baseline="30000">
                  <a:ln w="3175">
                    <a:solidFill>
                      <a:srgbClr val="C00000"/>
                    </a:solidFill>
                  </a:ln>
                  <a:solidFill>
                    <a:srgbClr val="FF0000"/>
                  </a:solidFill>
                </a:rPr>
                <a:t>11</a:t>
              </a:r>
              <a:r>
                <a:rPr lang="it-IT" sz="1500" b="1">
                  <a:ln w="3175">
                    <a:solidFill>
                      <a:srgbClr val="C00000"/>
                    </a:solidFill>
                  </a:ln>
                  <a:solidFill>
                    <a:srgbClr val="FF0000"/>
                  </a:solidFill>
                </a:rPr>
                <a:t>Be</a:t>
              </a:r>
              <a:endParaRPr lang="en-US" sz="1500" b="1">
                <a:ln w="3175">
                  <a:solidFill>
                    <a:srgbClr val="C00000"/>
                  </a:solidFill>
                </a:ln>
                <a:solidFill>
                  <a:srgbClr val="FF0000"/>
                </a:solidFill>
              </a:endParaRPr>
            </a:p>
          </p:txBody>
        </p:sp>
        <p:sp>
          <p:nvSpPr>
            <p:cNvPr id="31" name="TextBox 30">
              <a:extLst>
                <a:ext uri="{FF2B5EF4-FFF2-40B4-BE49-F238E27FC236}">
                  <a16:creationId xmlns:a16="http://schemas.microsoft.com/office/drawing/2014/main" id="{880D64E2-0D3B-48DC-ACBF-8B38FEF15BB6}"/>
                </a:ext>
              </a:extLst>
            </p:cNvPr>
            <p:cNvSpPr txBox="1"/>
            <p:nvPr/>
          </p:nvSpPr>
          <p:spPr>
            <a:xfrm>
              <a:off x="2732274" y="3867324"/>
              <a:ext cx="561198" cy="323165"/>
            </a:xfrm>
            <a:prstGeom prst="rect">
              <a:avLst/>
            </a:prstGeom>
            <a:noFill/>
          </p:spPr>
          <p:txBody>
            <a:bodyPr wrap="square" rtlCol="0">
              <a:spAutoFit/>
            </a:bodyPr>
            <a:lstStyle/>
            <a:p>
              <a:r>
                <a:rPr lang="it-IT" sz="1500" b="1" baseline="30000">
                  <a:ln w="3175">
                    <a:solidFill>
                      <a:srgbClr val="C00000"/>
                    </a:solidFill>
                  </a:ln>
                  <a:solidFill>
                    <a:srgbClr val="FF0000"/>
                  </a:solidFill>
                </a:rPr>
                <a:t>12</a:t>
              </a:r>
              <a:r>
                <a:rPr lang="it-IT" sz="1500" b="1">
                  <a:ln w="3175">
                    <a:solidFill>
                      <a:srgbClr val="C00000"/>
                    </a:solidFill>
                  </a:ln>
                  <a:solidFill>
                    <a:srgbClr val="FF0000"/>
                  </a:solidFill>
                </a:rPr>
                <a:t>Be</a:t>
              </a:r>
              <a:endParaRPr lang="en-US" sz="1500" b="1">
                <a:ln w="3175">
                  <a:solidFill>
                    <a:srgbClr val="C00000"/>
                  </a:solidFill>
                </a:ln>
                <a:solidFill>
                  <a:srgbClr val="FF0000"/>
                </a:solidFill>
              </a:endParaRPr>
            </a:p>
          </p:txBody>
        </p:sp>
        <p:sp>
          <p:nvSpPr>
            <p:cNvPr id="40" name="TextBox 39">
              <a:extLst>
                <a:ext uri="{FF2B5EF4-FFF2-40B4-BE49-F238E27FC236}">
                  <a16:creationId xmlns:a16="http://schemas.microsoft.com/office/drawing/2014/main" id="{0614F21A-5583-43DD-8461-0AA411F7A634}"/>
                </a:ext>
              </a:extLst>
            </p:cNvPr>
            <p:cNvSpPr txBox="1"/>
            <p:nvPr/>
          </p:nvSpPr>
          <p:spPr>
            <a:xfrm>
              <a:off x="767276" y="4485414"/>
              <a:ext cx="440073"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7</a:t>
              </a:r>
              <a:r>
                <a:rPr lang="it-IT" sz="1500" b="1" dirty="0">
                  <a:ln w="3175">
                    <a:solidFill>
                      <a:srgbClr val="C00000"/>
                    </a:solidFill>
                  </a:ln>
                  <a:solidFill>
                    <a:srgbClr val="FF0000"/>
                  </a:solidFill>
                </a:rPr>
                <a:t>Li</a:t>
              </a:r>
              <a:endParaRPr lang="en-US" sz="1500" b="1" dirty="0">
                <a:ln w="3175">
                  <a:solidFill>
                    <a:srgbClr val="C00000"/>
                  </a:solidFill>
                </a:ln>
                <a:solidFill>
                  <a:srgbClr val="FF0000"/>
                </a:solidFill>
              </a:endParaRPr>
            </a:p>
          </p:txBody>
        </p:sp>
        <p:sp>
          <p:nvSpPr>
            <p:cNvPr id="41" name="TextBox 40">
              <a:extLst>
                <a:ext uri="{FF2B5EF4-FFF2-40B4-BE49-F238E27FC236}">
                  <a16:creationId xmlns:a16="http://schemas.microsoft.com/office/drawing/2014/main" id="{B481078A-A97A-4EFF-96D1-A385AE8EFA37}"/>
                </a:ext>
              </a:extLst>
            </p:cNvPr>
            <p:cNvSpPr txBox="1"/>
            <p:nvPr/>
          </p:nvSpPr>
          <p:spPr>
            <a:xfrm>
              <a:off x="1793090" y="4402755"/>
              <a:ext cx="546806"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8</a:t>
              </a:r>
              <a:r>
                <a:rPr lang="it-IT" sz="1500" b="1" dirty="0">
                  <a:ln w="3175">
                    <a:solidFill>
                      <a:srgbClr val="C00000"/>
                    </a:solidFill>
                  </a:ln>
                  <a:solidFill>
                    <a:srgbClr val="FF0000"/>
                  </a:solidFill>
                </a:rPr>
                <a:t>Li</a:t>
              </a:r>
              <a:endParaRPr lang="en-US" sz="1500" b="1" dirty="0">
                <a:ln w="3175">
                  <a:solidFill>
                    <a:srgbClr val="C00000"/>
                  </a:solidFill>
                </a:ln>
                <a:solidFill>
                  <a:srgbClr val="FF0000"/>
                </a:solidFill>
              </a:endParaRPr>
            </a:p>
          </p:txBody>
        </p:sp>
        <p:sp>
          <p:nvSpPr>
            <p:cNvPr id="42" name="TextBox 41">
              <a:extLst>
                <a:ext uri="{FF2B5EF4-FFF2-40B4-BE49-F238E27FC236}">
                  <a16:creationId xmlns:a16="http://schemas.microsoft.com/office/drawing/2014/main" id="{D903B4C8-7E41-4B30-BBA3-4C2CB89E6922}"/>
                </a:ext>
              </a:extLst>
            </p:cNvPr>
            <p:cNvSpPr txBox="1"/>
            <p:nvPr/>
          </p:nvSpPr>
          <p:spPr>
            <a:xfrm>
              <a:off x="2775701" y="4260627"/>
              <a:ext cx="517771" cy="323165"/>
            </a:xfrm>
            <a:prstGeom prst="rect">
              <a:avLst/>
            </a:prstGeom>
            <a:noFill/>
          </p:spPr>
          <p:txBody>
            <a:bodyPr wrap="square" rtlCol="0">
              <a:spAutoFit/>
            </a:bodyPr>
            <a:lstStyle/>
            <a:p>
              <a:r>
                <a:rPr lang="it-IT" sz="1500" b="1" baseline="30000" dirty="0">
                  <a:ln w="3175">
                    <a:solidFill>
                      <a:srgbClr val="C00000"/>
                    </a:solidFill>
                  </a:ln>
                  <a:solidFill>
                    <a:srgbClr val="FF0000"/>
                  </a:solidFill>
                </a:rPr>
                <a:t>9</a:t>
              </a:r>
              <a:r>
                <a:rPr lang="it-IT" sz="1500" b="1" dirty="0">
                  <a:ln w="3175">
                    <a:solidFill>
                      <a:srgbClr val="C00000"/>
                    </a:solidFill>
                  </a:ln>
                  <a:solidFill>
                    <a:srgbClr val="FF0000"/>
                  </a:solidFill>
                </a:rPr>
                <a:t>Li</a:t>
              </a:r>
              <a:endParaRPr lang="en-US" sz="1500" b="1" dirty="0">
                <a:ln w="3175">
                  <a:solidFill>
                    <a:srgbClr val="C00000"/>
                  </a:solidFill>
                </a:ln>
                <a:solidFill>
                  <a:srgbClr val="FF0000"/>
                </a:solidFill>
              </a:endParaRPr>
            </a:p>
          </p:txBody>
        </p:sp>
        <p:sp>
          <p:nvSpPr>
            <p:cNvPr id="43" name="TextBox 42">
              <a:extLst>
                <a:ext uri="{FF2B5EF4-FFF2-40B4-BE49-F238E27FC236}">
                  <a16:creationId xmlns:a16="http://schemas.microsoft.com/office/drawing/2014/main" id="{07661104-A14A-410B-B0D7-6E2F465C0006}"/>
                </a:ext>
              </a:extLst>
            </p:cNvPr>
            <p:cNvSpPr txBox="1"/>
            <p:nvPr/>
          </p:nvSpPr>
          <p:spPr>
            <a:xfrm>
              <a:off x="2752421" y="4582653"/>
              <a:ext cx="493570" cy="323165"/>
            </a:xfrm>
            <a:prstGeom prst="rect">
              <a:avLst/>
            </a:prstGeom>
            <a:noFill/>
          </p:spPr>
          <p:txBody>
            <a:bodyPr wrap="square" rtlCol="0">
              <a:spAutoFit/>
            </a:bodyPr>
            <a:lstStyle/>
            <a:p>
              <a:r>
                <a:rPr lang="it-IT" sz="1500" b="1" baseline="30000">
                  <a:ln w="3175">
                    <a:solidFill>
                      <a:srgbClr val="C00000"/>
                    </a:solidFill>
                  </a:ln>
                  <a:solidFill>
                    <a:srgbClr val="FF0000"/>
                  </a:solidFill>
                </a:rPr>
                <a:t>6</a:t>
              </a:r>
              <a:r>
                <a:rPr lang="it-IT" sz="1500" b="1">
                  <a:ln w="3175">
                    <a:solidFill>
                      <a:srgbClr val="C00000"/>
                    </a:solidFill>
                  </a:ln>
                  <a:solidFill>
                    <a:srgbClr val="FF0000"/>
                  </a:solidFill>
                </a:rPr>
                <a:t>He</a:t>
              </a:r>
              <a:endParaRPr lang="en-US" sz="1500" b="1">
                <a:ln w="3175">
                  <a:solidFill>
                    <a:srgbClr val="C00000"/>
                  </a:solidFill>
                </a:ln>
                <a:solidFill>
                  <a:srgbClr val="FF0000"/>
                </a:solidFill>
              </a:endParaRPr>
            </a:p>
          </p:txBody>
        </p:sp>
      </p:grpSp>
      <p:sp>
        <p:nvSpPr>
          <p:cNvPr id="44" name="Content Placeholder 2">
            <a:extLst>
              <a:ext uri="{FF2B5EF4-FFF2-40B4-BE49-F238E27FC236}">
                <a16:creationId xmlns:a16="http://schemas.microsoft.com/office/drawing/2014/main" id="{86C036FC-6F19-4C6A-86DF-C98A96B6D3E9}"/>
              </a:ext>
            </a:extLst>
          </p:cNvPr>
          <p:cNvSpPr txBox="1">
            <a:spLocks/>
          </p:cNvSpPr>
          <p:nvPr/>
        </p:nvSpPr>
        <p:spPr>
          <a:xfrm>
            <a:off x="6028705" y="1282464"/>
            <a:ext cx="5880266" cy="695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sz="1200" dirty="0">
                <a:solidFill>
                  <a:schemeClr val="tx2">
                    <a:lumMod val="75000"/>
                  </a:schemeClr>
                </a:solidFill>
                <a:latin typeface="Comic Sans MS" panose="030F0702030302020204" pitchFamily="66" charset="0"/>
                <a:cs typeface="Times New Roman" panose="02020603050405020304" pitchFamily="18" charset="0"/>
              </a:rPr>
              <a:t>FARCOS: </a:t>
            </a:r>
            <a:r>
              <a:rPr lang="it-IT" sz="1200" dirty="0" err="1">
                <a:solidFill>
                  <a:schemeClr val="tx2">
                    <a:lumMod val="75000"/>
                  </a:schemeClr>
                </a:solidFill>
                <a:latin typeface="Comic Sans MS" panose="030F0702030302020204" pitchFamily="66" charset="0"/>
                <a:cs typeface="Times New Roman" panose="02020603050405020304" pitchFamily="18" charset="0"/>
              </a:rPr>
              <a:t>calibrations</a:t>
            </a:r>
            <a:r>
              <a:rPr lang="it-IT" sz="1200" dirty="0">
                <a:solidFill>
                  <a:schemeClr val="tx2">
                    <a:lumMod val="75000"/>
                  </a:schemeClr>
                </a:solidFill>
                <a:latin typeface="Comic Sans MS" panose="030F0702030302020204" pitchFamily="66" charset="0"/>
                <a:cs typeface="Times New Roman" panose="02020603050405020304" pitchFamily="18" charset="0"/>
              </a:rPr>
              <a:t> </a:t>
            </a:r>
            <a:r>
              <a:rPr lang="it-IT" sz="1200" dirty="0" err="1">
                <a:solidFill>
                  <a:schemeClr val="tx2">
                    <a:lumMod val="75000"/>
                  </a:schemeClr>
                </a:solidFill>
                <a:latin typeface="Comic Sans MS" panose="030F0702030302020204" pitchFamily="66" charset="0"/>
                <a:cs typeface="Times New Roman" panose="02020603050405020304" pitchFamily="18" charset="0"/>
              </a:rPr>
              <a:t>through</a:t>
            </a:r>
            <a:r>
              <a:rPr lang="it-IT" sz="1200" dirty="0">
                <a:solidFill>
                  <a:schemeClr val="tx2">
                    <a:lumMod val="75000"/>
                  </a:schemeClr>
                </a:solidFill>
                <a:latin typeface="Comic Sans MS" panose="030F0702030302020204" pitchFamily="66" charset="0"/>
                <a:cs typeface="Times New Roman" panose="02020603050405020304" pitchFamily="18" charset="0"/>
              </a:rPr>
              <a:t> </a:t>
            </a:r>
            <a:r>
              <a:rPr lang="it-IT" sz="1200" dirty="0" err="1">
                <a:solidFill>
                  <a:schemeClr val="tx2">
                    <a:lumMod val="75000"/>
                  </a:schemeClr>
                </a:solidFill>
                <a:latin typeface="Comic Sans MS" panose="030F0702030302020204" pitchFamily="66" charset="0"/>
                <a:cs typeface="Times New Roman" panose="02020603050405020304" pitchFamily="18" charset="0"/>
              </a:rPr>
              <a:t>energy</a:t>
            </a:r>
            <a:r>
              <a:rPr lang="it-IT" sz="1200" dirty="0">
                <a:solidFill>
                  <a:schemeClr val="tx2">
                    <a:lumMod val="75000"/>
                  </a:schemeClr>
                </a:solidFill>
                <a:latin typeface="Comic Sans MS" panose="030F0702030302020204" pitchFamily="66" charset="0"/>
                <a:cs typeface="Times New Roman" panose="02020603050405020304" pitchFamily="18" charset="0"/>
              </a:rPr>
              <a:t> </a:t>
            </a:r>
            <a:r>
              <a:rPr lang="it-IT" sz="1200" dirty="0" err="1">
                <a:solidFill>
                  <a:schemeClr val="tx2">
                    <a:lumMod val="75000"/>
                  </a:schemeClr>
                </a:solidFill>
                <a:latin typeface="Comic Sans MS" panose="030F0702030302020204" pitchFamily="66" charset="0"/>
                <a:cs typeface="Times New Roman" panose="02020603050405020304" pitchFamily="18" charset="0"/>
              </a:rPr>
              <a:t>loss</a:t>
            </a:r>
            <a:r>
              <a:rPr lang="it-IT" sz="1200" dirty="0">
                <a:solidFill>
                  <a:schemeClr val="tx2">
                    <a:lumMod val="75000"/>
                  </a:schemeClr>
                </a:solidFill>
                <a:latin typeface="Comic Sans MS" panose="030F0702030302020204" pitchFamily="66" charset="0"/>
                <a:cs typeface="Times New Roman" panose="02020603050405020304" pitchFamily="18" charset="0"/>
              </a:rPr>
              <a:t> </a:t>
            </a:r>
            <a:r>
              <a:rPr lang="it-IT" sz="1200" dirty="0" err="1">
                <a:solidFill>
                  <a:schemeClr val="tx2">
                    <a:lumMod val="75000"/>
                  </a:schemeClr>
                </a:solidFill>
                <a:latin typeface="Comic Sans MS" panose="030F0702030302020204" pitchFamily="66" charset="0"/>
                <a:cs typeface="Times New Roman" panose="02020603050405020304" pitchFamily="18" charset="0"/>
              </a:rPr>
              <a:t>simulations</a:t>
            </a:r>
            <a:r>
              <a:rPr lang="it-IT" sz="1200" dirty="0">
                <a:solidFill>
                  <a:schemeClr val="tx2">
                    <a:lumMod val="75000"/>
                  </a:schemeClr>
                </a:solidFill>
                <a:latin typeface="Comic Sans MS" panose="030F0702030302020204" pitchFamily="66" charset="0"/>
                <a:cs typeface="Times New Roman" panose="02020603050405020304" pitchFamily="18" charset="0"/>
              </a:rPr>
              <a:t> of the </a:t>
            </a:r>
            <a:r>
              <a:rPr lang="it-IT" sz="1200" dirty="0" err="1">
                <a:solidFill>
                  <a:schemeClr val="tx2">
                    <a:lumMod val="75000"/>
                  </a:schemeClr>
                </a:solidFill>
                <a:latin typeface="Comic Sans MS" panose="030F0702030302020204" pitchFamily="66" charset="0"/>
                <a:cs typeface="Times New Roman" panose="02020603050405020304" pitchFamily="18" charset="0"/>
              </a:rPr>
              <a:t>three</a:t>
            </a:r>
            <a:r>
              <a:rPr lang="it-IT" sz="1200" dirty="0">
                <a:solidFill>
                  <a:schemeClr val="tx2">
                    <a:lumMod val="75000"/>
                  </a:schemeClr>
                </a:solidFill>
                <a:latin typeface="Comic Sans MS" panose="030F0702030302020204" pitchFamily="66" charset="0"/>
                <a:cs typeface="Times New Roman" panose="02020603050405020304" pitchFamily="18" charset="0"/>
              </a:rPr>
              <a:t> </a:t>
            </a:r>
            <a:r>
              <a:rPr lang="it-IT" sz="1200" dirty="0" err="1">
                <a:solidFill>
                  <a:schemeClr val="tx2">
                    <a:lumMod val="75000"/>
                  </a:schemeClr>
                </a:solidFill>
                <a:latin typeface="Comic Sans MS" panose="030F0702030302020204" pitchFamily="66" charset="0"/>
                <a:cs typeface="Times New Roman" panose="02020603050405020304" pitchFamily="18" charset="0"/>
              </a:rPr>
              <a:t>stages</a:t>
            </a:r>
            <a:r>
              <a:rPr lang="it-IT" sz="1200" dirty="0">
                <a:solidFill>
                  <a:schemeClr val="tx2">
                    <a:lumMod val="75000"/>
                  </a:schemeClr>
                </a:solidFill>
                <a:latin typeface="Comic Sans MS" panose="030F0702030302020204" pitchFamily="66" charset="0"/>
                <a:cs typeface="Times New Roman" panose="02020603050405020304" pitchFamily="18" charset="0"/>
              </a:rPr>
              <a:t> </a:t>
            </a:r>
          </a:p>
        </p:txBody>
      </p:sp>
      <p:pic>
        <p:nvPicPr>
          <p:cNvPr id="45" name="Picture 44" descr="Chart&#10;&#10;Description automatically generated">
            <a:extLst>
              <a:ext uri="{FF2B5EF4-FFF2-40B4-BE49-F238E27FC236}">
                <a16:creationId xmlns:a16="http://schemas.microsoft.com/office/drawing/2014/main" id="{1B0C6AA8-2C4B-43A9-9A12-B092E2439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9" t="7313" b="2298"/>
          <a:stretch/>
        </p:blipFill>
        <p:spPr>
          <a:xfrm>
            <a:off x="5630779" y="1561066"/>
            <a:ext cx="3708301" cy="2504087"/>
          </a:xfrm>
          <a:prstGeom prst="rect">
            <a:avLst/>
          </a:prstGeom>
        </p:spPr>
      </p:pic>
      <p:sp>
        <p:nvSpPr>
          <p:cNvPr id="46" name="Content Placeholder 2">
            <a:extLst>
              <a:ext uri="{FF2B5EF4-FFF2-40B4-BE49-F238E27FC236}">
                <a16:creationId xmlns:a16="http://schemas.microsoft.com/office/drawing/2014/main" id="{67FF00D4-5605-4CC0-A248-43636E7BF67E}"/>
              </a:ext>
            </a:extLst>
          </p:cNvPr>
          <p:cNvSpPr txBox="1">
            <a:spLocks/>
          </p:cNvSpPr>
          <p:nvPr/>
        </p:nvSpPr>
        <p:spPr>
          <a:xfrm>
            <a:off x="2959446" y="5670921"/>
            <a:ext cx="3060356" cy="923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1400" dirty="0" err="1">
                <a:solidFill>
                  <a:schemeClr val="accent1">
                    <a:lumMod val="75000"/>
                  </a:schemeClr>
                </a:solidFill>
                <a:latin typeface="Comic Sans MS" panose="030F0702030302020204" pitchFamily="66" charset="0"/>
              </a:rPr>
              <a:t>Calibration</a:t>
            </a:r>
            <a:r>
              <a:rPr lang="it-IT" sz="1400" dirty="0">
                <a:solidFill>
                  <a:schemeClr val="accent1">
                    <a:lumMod val="75000"/>
                  </a:schemeClr>
                </a:solidFill>
                <a:latin typeface="Comic Sans MS" panose="030F0702030302020204" pitchFamily="66" charset="0"/>
              </a:rPr>
              <a:t> of the </a:t>
            </a:r>
            <a:r>
              <a:rPr lang="it-IT" sz="1400" dirty="0" err="1">
                <a:solidFill>
                  <a:schemeClr val="accent1">
                    <a:lumMod val="75000"/>
                  </a:schemeClr>
                </a:solidFill>
                <a:latin typeface="Comic Sans MS" panose="030F0702030302020204" pitchFamily="66" charset="0"/>
              </a:rPr>
              <a:t>CsI</a:t>
            </a:r>
            <a:r>
              <a:rPr lang="it-IT" sz="1400" dirty="0">
                <a:solidFill>
                  <a:schemeClr val="accent1">
                    <a:lumMod val="75000"/>
                  </a:schemeClr>
                </a:solidFill>
                <a:latin typeface="Comic Sans MS" panose="030F0702030302020204" pitchFamily="66" charset="0"/>
              </a:rPr>
              <a:t>(</a:t>
            </a:r>
            <a:r>
              <a:rPr lang="it-IT" sz="1400" dirty="0" err="1">
                <a:solidFill>
                  <a:schemeClr val="accent1">
                    <a:lumMod val="75000"/>
                  </a:schemeClr>
                </a:solidFill>
                <a:latin typeface="Comic Sans MS" panose="030F0702030302020204" pitchFamily="66" charset="0"/>
              </a:rPr>
              <a:t>Tl</a:t>
            </a:r>
            <a:r>
              <a:rPr lang="it-IT" sz="1400" dirty="0">
                <a:solidFill>
                  <a:schemeClr val="accent1">
                    <a:lumMod val="75000"/>
                  </a:schemeClr>
                </a:solidFill>
                <a:latin typeface="Comic Sans MS" panose="030F0702030302020204" pitchFamily="66" charset="0"/>
              </a:rPr>
              <a:t>) </a:t>
            </a:r>
            <a:r>
              <a:rPr lang="it-IT" sz="1400" dirty="0" err="1">
                <a:solidFill>
                  <a:schemeClr val="accent1">
                    <a:lumMod val="75000"/>
                  </a:schemeClr>
                </a:solidFill>
                <a:latin typeface="Comic Sans MS" panose="030F0702030302020204" pitchFamily="66" charset="0"/>
              </a:rPr>
              <a:t>stages</a:t>
            </a:r>
            <a:r>
              <a:rPr lang="it-IT" sz="1400" dirty="0">
                <a:solidFill>
                  <a:schemeClr val="accent1">
                    <a:lumMod val="75000"/>
                  </a:schemeClr>
                </a:solidFill>
                <a:latin typeface="Comic Sans MS" panose="030F0702030302020204" pitchFamily="66" charset="0"/>
              </a:rPr>
              <a:t> </a:t>
            </a:r>
            <a:r>
              <a:rPr lang="it-IT" sz="1400" dirty="0" err="1">
                <a:solidFill>
                  <a:schemeClr val="accent1">
                    <a:lumMod val="75000"/>
                  </a:schemeClr>
                </a:solidFill>
                <a:latin typeface="Comic Sans MS" panose="030F0702030302020204" pitchFamily="66" charset="0"/>
              </a:rPr>
              <a:t>through</a:t>
            </a:r>
            <a:r>
              <a:rPr lang="it-IT" sz="1400" dirty="0">
                <a:solidFill>
                  <a:schemeClr val="accent1">
                    <a:lumMod val="75000"/>
                  </a:schemeClr>
                </a:solidFill>
                <a:latin typeface="Comic Sans MS" panose="030F0702030302020204" pitchFamily="66" charset="0"/>
              </a:rPr>
              <a:t> RNQM model </a:t>
            </a:r>
            <a:r>
              <a:rPr lang="it-IT" sz="800" dirty="0">
                <a:solidFill>
                  <a:schemeClr val="accent1">
                    <a:lumMod val="75000"/>
                  </a:schemeClr>
                </a:solidFill>
                <a:latin typeface="Comic Sans MS" panose="030F0702030302020204" pitchFamily="66" charset="0"/>
              </a:rPr>
              <a:t>(</a:t>
            </a:r>
            <a:r>
              <a:rPr lang="en-US" sz="800" dirty="0" err="1">
                <a:ln w="0"/>
                <a:solidFill>
                  <a:schemeClr val="accent1">
                    <a:lumMod val="75000"/>
                  </a:schemeClr>
                </a:solidFill>
                <a:latin typeface="Comic Sans MS" panose="030F0702030302020204" pitchFamily="66" charset="0"/>
              </a:rPr>
              <a:t>Parlog</a:t>
            </a:r>
            <a:r>
              <a:rPr lang="en-US" sz="800" dirty="0">
                <a:ln w="0"/>
                <a:solidFill>
                  <a:schemeClr val="accent1">
                    <a:lumMod val="75000"/>
                  </a:schemeClr>
                </a:solidFill>
                <a:latin typeface="Comic Sans MS" panose="030F0702030302020204" pitchFamily="66" charset="0"/>
              </a:rPr>
              <a:t> M., et al., NIM A 482 (2002) 693</a:t>
            </a:r>
            <a:r>
              <a:rPr lang="it-IT" sz="800" dirty="0">
                <a:solidFill>
                  <a:schemeClr val="accent1">
                    <a:lumMod val="75000"/>
                  </a:schemeClr>
                </a:solidFill>
                <a:latin typeface="Comic Sans MS" panose="030F0702030302020204" pitchFamily="66" charset="0"/>
              </a:rPr>
              <a:t>);</a:t>
            </a:r>
          </a:p>
        </p:txBody>
      </p:sp>
      <p:pic>
        <p:nvPicPr>
          <p:cNvPr id="47" name="Picture 46" descr="Chart, line chart&#10;&#10;Description automatically generated">
            <a:extLst>
              <a:ext uri="{FF2B5EF4-FFF2-40B4-BE49-F238E27FC236}">
                <a16:creationId xmlns:a16="http://schemas.microsoft.com/office/drawing/2014/main" id="{63D473FC-158D-47D2-9778-670765644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8" r="7931" b="2174"/>
          <a:stretch/>
        </p:blipFill>
        <p:spPr>
          <a:xfrm>
            <a:off x="145983" y="3813157"/>
            <a:ext cx="1814035" cy="1866424"/>
          </a:xfrm>
          <a:prstGeom prst="rect">
            <a:avLst/>
          </a:prstGeom>
        </p:spPr>
      </p:pic>
      <p:pic>
        <p:nvPicPr>
          <p:cNvPr id="48" name="Picture 47" descr="A picture containing text, screenshot, line, diagram&#10;&#10;Description automatically generated">
            <a:extLst>
              <a:ext uri="{FF2B5EF4-FFF2-40B4-BE49-F238E27FC236}">
                <a16:creationId xmlns:a16="http://schemas.microsoft.com/office/drawing/2014/main" id="{30A94F3F-CA26-4C05-BE09-4572631A9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295" y="3942576"/>
            <a:ext cx="2171685" cy="1794979"/>
          </a:xfrm>
          <a:prstGeom prst="rect">
            <a:avLst/>
          </a:prstGeom>
        </p:spPr>
      </p:pic>
      <p:sp>
        <p:nvSpPr>
          <p:cNvPr id="49" name="TextBox 48">
            <a:extLst>
              <a:ext uri="{FF2B5EF4-FFF2-40B4-BE49-F238E27FC236}">
                <a16:creationId xmlns:a16="http://schemas.microsoft.com/office/drawing/2014/main" id="{ACFCBDBD-BAD5-43AF-89FD-A2CDDB6D12FB}"/>
              </a:ext>
            </a:extLst>
          </p:cNvPr>
          <p:cNvSpPr txBox="1"/>
          <p:nvPr/>
        </p:nvSpPr>
        <p:spPr>
          <a:xfrm>
            <a:off x="0" y="5685794"/>
            <a:ext cx="3004458" cy="523220"/>
          </a:xfrm>
          <a:prstGeom prst="rect">
            <a:avLst/>
          </a:prstGeom>
          <a:noFill/>
        </p:spPr>
        <p:txBody>
          <a:bodyPr wrap="square">
            <a:spAutoFit/>
          </a:bodyPr>
          <a:lstStyle/>
          <a:p>
            <a:pPr algn="just"/>
            <a:r>
              <a:rPr lang="it-IT" sz="1400" dirty="0" err="1">
                <a:solidFill>
                  <a:schemeClr val="accent1">
                    <a:lumMod val="75000"/>
                  </a:schemeClr>
                </a:solidFill>
                <a:latin typeface="Comic Sans MS" panose="030F0702030302020204" pitchFamily="66" charset="0"/>
              </a:rPr>
              <a:t>Calibration</a:t>
            </a:r>
            <a:r>
              <a:rPr lang="it-IT" sz="1400" dirty="0">
                <a:solidFill>
                  <a:schemeClr val="accent1">
                    <a:lumMod val="75000"/>
                  </a:schemeClr>
                </a:solidFill>
                <a:latin typeface="Comic Sans MS" panose="030F0702030302020204" pitchFamily="66" charset="0"/>
              </a:rPr>
              <a:t> of the front and back strips of the 1500 </a:t>
            </a:r>
            <a:r>
              <a:rPr lang="el-GR" sz="1400" dirty="0">
                <a:solidFill>
                  <a:schemeClr val="accent1">
                    <a:lumMod val="75000"/>
                  </a:schemeClr>
                </a:solidFill>
                <a:latin typeface="Comic Sans MS" panose="030F0702030302020204" pitchFamily="66" charset="0"/>
              </a:rPr>
              <a:t>μ</a:t>
            </a:r>
            <a:r>
              <a:rPr lang="it-IT" sz="1400" dirty="0">
                <a:solidFill>
                  <a:schemeClr val="accent1">
                    <a:lumMod val="75000"/>
                  </a:schemeClr>
                </a:solidFill>
                <a:latin typeface="Comic Sans MS" panose="030F0702030302020204" pitchFamily="66" charset="0"/>
              </a:rPr>
              <a:t>m stage;</a:t>
            </a:r>
          </a:p>
        </p:txBody>
      </p:sp>
      <p:pic>
        <p:nvPicPr>
          <p:cNvPr id="50" name="Picture 49">
            <a:extLst>
              <a:ext uri="{FF2B5EF4-FFF2-40B4-BE49-F238E27FC236}">
                <a16:creationId xmlns:a16="http://schemas.microsoft.com/office/drawing/2014/main" id="{AA2F81B2-410C-462E-957A-4DA35DF15CCF}"/>
              </a:ext>
            </a:extLst>
          </p:cNvPr>
          <p:cNvPicPr>
            <a:picLocks noChangeAspect="1"/>
          </p:cNvPicPr>
          <p:nvPr/>
        </p:nvPicPr>
        <p:blipFill>
          <a:blip r:embed="rId6"/>
          <a:stretch>
            <a:fillRect/>
          </a:stretch>
        </p:blipFill>
        <p:spPr>
          <a:xfrm>
            <a:off x="8466860" y="4138514"/>
            <a:ext cx="3662478" cy="2111808"/>
          </a:xfrm>
          <a:prstGeom prst="rect">
            <a:avLst/>
          </a:prstGeom>
        </p:spPr>
      </p:pic>
      <p:sp>
        <p:nvSpPr>
          <p:cNvPr id="51" name="TextBox 50">
            <a:extLst>
              <a:ext uri="{FF2B5EF4-FFF2-40B4-BE49-F238E27FC236}">
                <a16:creationId xmlns:a16="http://schemas.microsoft.com/office/drawing/2014/main" id="{94FA0B8F-C447-4AED-AF31-7B4B58F8442F}"/>
              </a:ext>
            </a:extLst>
          </p:cNvPr>
          <p:cNvSpPr txBox="1"/>
          <p:nvPr/>
        </p:nvSpPr>
        <p:spPr>
          <a:xfrm rot="16200000">
            <a:off x="7778208" y="4603202"/>
            <a:ext cx="1262818" cy="261610"/>
          </a:xfrm>
          <a:prstGeom prst="rect">
            <a:avLst/>
          </a:prstGeom>
          <a:noFill/>
        </p:spPr>
        <p:txBody>
          <a:bodyPr wrap="square" rtlCol="0">
            <a:spAutoFit/>
          </a:bodyPr>
          <a:lstStyle/>
          <a:p>
            <a:pPr algn="ctr"/>
            <a:r>
              <a:rPr lang="en-US" sz="1050"/>
              <a:t>Counts per 200 keV</a:t>
            </a:r>
            <a:endParaRPr lang="it-IT" sz="1050"/>
          </a:p>
        </p:txBody>
      </p:sp>
      <p:pic>
        <p:nvPicPr>
          <p:cNvPr id="52" name="Picture 51" descr="A picture containing floor&#10;&#10;Description automatically generated">
            <a:extLst>
              <a:ext uri="{FF2B5EF4-FFF2-40B4-BE49-F238E27FC236}">
                <a16:creationId xmlns:a16="http://schemas.microsoft.com/office/drawing/2014/main" id="{F9FC80E0-F3F2-4C99-8C90-FFC0180CD9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06" t="15669" r="2389" b="9748"/>
          <a:stretch/>
        </p:blipFill>
        <p:spPr>
          <a:xfrm>
            <a:off x="9410669" y="1520458"/>
            <a:ext cx="1937515" cy="2512937"/>
          </a:xfrm>
          <a:prstGeom prst="rect">
            <a:avLst/>
          </a:prstGeom>
          <a:effectLst>
            <a:outerShdw blurRad="50800" dist="38100" dir="2700000" algn="tl" rotWithShape="0">
              <a:prstClr val="black">
                <a:alpha val="40000"/>
              </a:prstClr>
            </a:outerShdw>
          </a:effectLst>
        </p:spPr>
      </p:pic>
      <p:sp>
        <p:nvSpPr>
          <p:cNvPr id="53" name="TextBox 52">
            <a:extLst>
              <a:ext uri="{FF2B5EF4-FFF2-40B4-BE49-F238E27FC236}">
                <a16:creationId xmlns:a16="http://schemas.microsoft.com/office/drawing/2014/main" id="{59ABCD7E-C0DD-4018-80DC-CC70290C18FB}"/>
              </a:ext>
            </a:extLst>
          </p:cNvPr>
          <p:cNvSpPr txBox="1"/>
          <p:nvPr/>
        </p:nvSpPr>
        <p:spPr>
          <a:xfrm>
            <a:off x="5717406" y="4259607"/>
            <a:ext cx="2541070" cy="1200329"/>
          </a:xfrm>
          <a:prstGeom prst="rect">
            <a:avLst/>
          </a:prstGeom>
          <a:noFill/>
        </p:spPr>
        <p:txBody>
          <a:bodyPr wrap="square">
            <a:spAutoFit/>
          </a:bodyPr>
          <a:lstStyle/>
          <a:p>
            <a:pPr algn="just"/>
            <a:r>
              <a:rPr lang="en-US" sz="1200" baseline="30000" dirty="0">
                <a:solidFill>
                  <a:schemeClr val="accent1">
                    <a:lumMod val="75000"/>
                  </a:schemeClr>
                </a:solidFill>
                <a:latin typeface="Comic Sans MS" panose="030F0702030302020204" pitchFamily="66" charset="0"/>
              </a:rPr>
              <a:t>10</a:t>
            </a:r>
            <a:r>
              <a:rPr lang="en-US" sz="1200" dirty="0">
                <a:solidFill>
                  <a:schemeClr val="accent1">
                    <a:lumMod val="75000"/>
                  </a:schemeClr>
                </a:solidFill>
                <a:latin typeface="Comic Sans MS" panose="030F0702030302020204" pitchFamily="66" charset="0"/>
              </a:rPr>
              <a:t>Be relative energy spectrum obtained for the </a:t>
            </a:r>
            <a:r>
              <a:rPr lang="en-US" sz="1200" baseline="30000" dirty="0">
                <a:solidFill>
                  <a:schemeClr val="accent1">
                    <a:lumMod val="75000"/>
                  </a:schemeClr>
                </a:solidFill>
                <a:latin typeface="Comic Sans MS" panose="030F0702030302020204" pitchFamily="66" charset="0"/>
              </a:rPr>
              <a:t>4</a:t>
            </a:r>
            <a:r>
              <a:rPr lang="en-US" sz="1200" dirty="0">
                <a:solidFill>
                  <a:schemeClr val="accent1">
                    <a:lumMod val="75000"/>
                  </a:schemeClr>
                </a:solidFill>
                <a:latin typeface="Comic Sans MS" panose="030F0702030302020204" pitchFamily="66" charset="0"/>
              </a:rPr>
              <a:t>He+</a:t>
            </a:r>
            <a:r>
              <a:rPr lang="en-US" sz="1200" baseline="30000" dirty="0">
                <a:solidFill>
                  <a:schemeClr val="accent1">
                    <a:lumMod val="75000"/>
                  </a:schemeClr>
                </a:solidFill>
                <a:latin typeface="Comic Sans MS" panose="030F0702030302020204" pitchFamily="66" charset="0"/>
              </a:rPr>
              <a:t>6</a:t>
            </a:r>
            <a:r>
              <a:rPr lang="en-US" sz="1200" dirty="0">
                <a:solidFill>
                  <a:schemeClr val="accent1">
                    <a:lumMod val="75000"/>
                  </a:schemeClr>
                </a:solidFill>
                <a:latin typeface="Comic Sans MS" panose="030F0702030302020204" pitchFamily="66" charset="0"/>
              </a:rPr>
              <a:t>He break-up channel. Location of known peaks is shown, while possible evidence of the 13.5 MeV (6+) state is shown.</a:t>
            </a:r>
            <a:endParaRPr lang="en-US" sz="1200" dirty="0">
              <a:latin typeface="Comic Sans MS" panose="030F0702030302020204" pitchFamily="66" charset="0"/>
            </a:endParaRPr>
          </a:p>
        </p:txBody>
      </p:sp>
      <p:sp>
        <p:nvSpPr>
          <p:cNvPr id="54" name="Oval 53">
            <a:extLst>
              <a:ext uri="{FF2B5EF4-FFF2-40B4-BE49-F238E27FC236}">
                <a16:creationId xmlns:a16="http://schemas.microsoft.com/office/drawing/2014/main" id="{266F725D-3389-464E-A169-D2FAC77673E7}"/>
              </a:ext>
            </a:extLst>
          </p:cNvPr>
          <p:cNvSpPr/>
          <p:nvPr/>
        </p:nvSpPr>
        <p:spPr>
          <a:xfrm>
            <a:off x="10149360" y="5785877"/>
            <a:ext cx="314105" cy="341388"/>
          </a:xfrm>
          <a:prstGeom prst="ellipse">
            <a:avLst/>
          </a:prstGeom>
          <a:solidFill>
            <a:schemeClr val="accent2">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TextBox 54">
            <a:extLst>
              <a:ext uri="{FF2B5EF4-FFF2-40B4-BE49-F238E27FC236}">
                <a16:creationId xmlns:a16="http://schemas.microsoft.com/office/drawing/2014/main" id="{74D497A8-C037-4180-B246-90203EE78B68}"/>
              </a:ext>
            </a:extLst>
          </p:cNvPr>
          <p:cNvSpPr txBox="1"/>
          <p:nvPr/>
        </p:nvSpPr>
        <p:spPr>
          <a:xfrm rot="16200000">
            <a:off x="9612267" y="4944073"/>
            <a:ext cx="1371663" cy="276999"/>
          </a:xfrm>
          <a:prstGeom prst="rect">
            <a:avLst/>
          </a:prstGeom>
          <a:noFill/>
        </p:spPr>
        <p:txBody>
          <a:bodyPr wrap="square" rtlCol="0">
            <a:spAutoFit/>
          </a:bodyPr>
          <a:lstStyle/>
          <a:p>
            <a:r>
              <a:rPr lang="en-US" sz="1200"/>
              <a:t>13.5? MeV</a:t>
            </a:r>
            <a:endParaRPr lang="it-IT" sz="1200"/>
          </a:p>
        </p:txBody>
      </p:sp>
      <p:sp>
        <p:nvSpPr>
          <p:cNvPr id="56" name="Oval 55">
            <a:extLst>
              <a:ext uri="{FF2B5EF4-FFF2-40B4-BE49-F238E27FC236}">
                <a16:creationId xmlns:a16="http://schemas.microsoft.com/office/drawing/2014/main" id="{F87F6C4F-4220-406C-987B-F42E33C4A3C4}"/>
              </a:ext>
            </a:extLst>
          </p:cNvPr>
          <p:cNvSpPr/>
          <p:nvPr/>
        </p:nvSpPr>
        <p:spPr>
          <a:xfrm>
            <a:off x="10551763" y="5863317"/>
            <a:ext cx="314104" cy="341388"/>
          </a:xfrm>
          <a:prstGeom prst="ellipse">
            <a:avLst/>
          </a:prstGeom>
          <a:solidFill>
            <a:schemeClr val="accent2">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TextBox 56">
            <a:extLst>
              <a:ext uri="{FF2B5EF4-FFF2-40B4-BE49-F238E27FC236}">
                <a16:creationId xmlns:a16="http://schemas.microsoft.com/office/drawing/2014/main" id="{EE256F77-5917-474B-9E2F-D9E3472981B5}"/>
              </a:ext>
            </a:extLst>
          </p:cNvPr>
          <p:cNvSpPr txBox="1"/>
          <p:nvPr/>
        </p:nvSpPr>
        <p:spPr>
          <a:xfrm rot="16200000">
            <a:off x="10022985" y="4979439"/>
            <a:ext cx="1371663" cy="276999"/>
          </a:xfrm>
          <a:prstGeom prst="rect">
            <a:avLst/>
          </a:prstGeom>
          <a:noFill/>
        </p:spPr>
        <p:txBody>
          <a:bodyPr wrap="square" rtlCol="0">
            <a:spAutoFit/>
          </a:bodyPr>
          <a:lstStyle/>
          <a:p>
            <a:r>
              <a:rPr lang="en-US" sz="1200"/>
              <a:t>14.8? MeV</a:t>
            </a:r>
            <a:endParaRPr lang="it-IT" sz="1200"/>
          </a:p>
        </p:txBody>
      </p:sp>
      <p:cxnSp>
        <p:nvCxnSpPr>
          <p:cNvPr id="58" name="Straight Arrow Connector 57">
            <a:extLst>
              <a:ext uri="{FF2B5EF4-FFF2-40B4-BE49-F238E27FC236}">
                <a16:creationId xmlns:a16="http://schemas.microsoft.com/office/drawing/2014/main" id="{048433E3-4ED0-4631-A2A3-613126DD6C48}"/>
              </a:ext>
            </a:extLst>
          </p:cNvPr>
          <p:cNvCxnSpPr>
            <a:cxnSpLocks/>
          </p:cNvCxnSpPr>
          <p:nvPr/>
        </p:nvCxnSpPr>
        <p:spPr>
          <a:xfrm>
            <a:off x="9926335" y="5291188"/>
            <a:ext cx="0" cy="3335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FFF1A2B-D1ED-4922-BA72-AA1B225B1829}"/>
              </a:ext>
            </a:extLst>
          </p:cNvPr>
          <p:cNvSpPr txBox="1"/>
          <p:nvPr/>
        </p:nvSpPr>
        <p:spPr>
          <a:xfrm rot="16200000">
            <a:off x="9239012" y="4466857"/>
            <a:ext cx="1371663" cy="276999"/>
          </a:xfrm>
          <a:prstGeom prst="rect">
            <a:avLst/>
          </a:prstGeom>
          <a:noFill/>
        </p:spPr>
        <p:txBody>
          <a:bodyPr wrap="square" rtlCol="0">
            <a:spAutoFit/>
          </a:bodyPr>
          <a:lstStyle/>
          <a:p>
            <a:r>
              <a:rPr lang="en-US" sz="1200"/>
              <a:t>11.8 MeV</a:t>
            </a:r>
            <a:endParaRPr lang="it-IT" sz="1200"/>
          </a:p>
        </p:txBody>
      </p:sp>
      <p:sp>
        <p:nvSpPr>
          <p:cNvPr id="60" name="TextBox 59">
            <a:extLst>
              <a:ext uri="{FF2B5EF4-FFF2-40B4-BE49-F238E27FC236}">
                <a16:creationId xmlns:a16="http://schemas.microsoft.com/office/drawing/2014/main" id="{6612E4A7-3018-440A-B5C6-530B6705506E}"/>
              </a:ext>
            </a:extLst>
          </p:cNvPr>
          <p:cNvSpPr txBox="1"/>
          <p:nvPr/>
        </p:nvSpPr>
        <p:spPr>
          <a:xfrm rot="16200000">
            <a:off x="8987804" y="4133325"/>
            <a:ext cx="1371663" cy="276999"/>
          </a:xfrm>
          <a:prstGeom prst="rect">
            <a:avLst/>
          </a:prstGeom>
          <a:noFill/>
        </p:spPr>
        <p:txBody>
          <a:bodyPr wrap="square" rtlCol="0">
            <a:spAutoFit/>
          </a:bodyPr>
          <a:lstStyle/>
          <a:p>
            <a:r>
              <a:rPr lang="en-US" sz="1200"/>
              <a:t>10.6 MeV</a:t>
            </a:r>
            <a:endParaRPr lang="it-IT" sz="1200"/>
          </a:p>
        </p:txBody>
      </p:sp>
      <p:cxnSp>
        <p:nvCxnSpPr>
          <p:cNvPr id="61" name="Straight Arrow Connector 60">
            <a:extLst>
              <a:ext uri="{FF2B5EF4-FFF2-40B4-BE49-F238E27FC236}">
                <a16:creationId xmlns:a16="http://schemas.microsoft.com/office/drawing/2014/main" id="{1825010C-BCCA-4DC7-9F6C-0AB5D2B15290}"/>
              </a:ext>
            </a:extLst>
          </p:cNvPr>
          <p:cNvCxnSpPr>
            <a:cxnSpLocks/>
          </p:cNvCxnSpPr>
          <p:nvPr/>
        </p:nvCxnSpPr>
        <p:spPr>
          <a:xfrm>
            <a:off x="9676479" y="4919712"/>
            <a:ext cx="0" cy="2823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CasellaDiTesto 6">
            <a:extLst>
              <a:ext uri="{FF2B5EF4-FFF2-40B4-BE49-F238E27FC236}">
                <a16:creationId xmlns:a16="http://schemas.microsoft.com/office/drawing/2014/main" id="{86360059-7E07-4B2A-93F4-B84D8E3ED4CA}"/>
              </a:ext>
            </a:extLst>
          </p:cNvPr>
          <p:cNvSpPr txBox="1"/>
          <p:nvPr/>
        </p:nvSpPr>
        <p:spPr>
          <a:xfrm>
            <a:off x="10167191" y="4129708"/>
            <a:ext cx="2024809" cy="646331"/>
          </a:xfrm>
          <a:prstGeom prst="rect">
            <a:avLst/>
          </a:prstGeom>
          <a:noFill/>
        </p:spPr>
        <p:txBody>
          <a:bodyPr wrap="square" rtlCol="0">
            <a:spAutoFit/>
          </a:bodyPr>
          <a:lstStyle/>
          <a:p>
            <a:r>
              <a:rPr lang="it-IT">
                <a:solidFill>
                  <a:srgbClr val="FF0000"/>
                </a:solidFill>
              </a:rPr>
              <a:t>Preliminary – PHD </a:t>
            </a:r>
            <a:r>
              <a:rPr lang="it-IT" err="1">
                <a:solidFill>
                  <a:srgbClr val="FF0000"/>
                </a:solidFill>
              </a:rPr>
              <a:t>thesis</a:t>
            </a:r>
            <a:r>
              <a:rPr lang="it-IT">
                <a:solidFill>
                  <a:srgbClr val="FF0000"/>
                </a:solidFill>
              </a:rPr>
              <a:t> </a:t>
            </a:r>
            <a:r>
              <a:rPr lang="it-IT" err="1">
                <a:solidFill>
                  <a:srgbClr val="FF0000"/>
                </a:solidFill>
              </a:rPr>
              <a:t>Risitano</a:t>
            </a:r>
            <a:endParaRPr lang="it-IT">
              <a:solidFill>
                <a:srgbClr val="FF0000"/>
              </a:solidFill>
            </a:endParaRPr>
          </a:p>
        </p:txBody>
      </p:sp>
    </p:spTree>
    <p:extLst>
      <p:ext uri="{BB962C8B-B14F-4D97-AF65-F5344CB8AC3E}">
        <p14:creationId xmlns:p14="http://schemas.microsoft.com/office/powerpoint/2010/main" val="134688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0">
            <a:extLst>
              <a:ext uri="{FF2B5EF4-FFF2-40B4-BE49-F238E27FC236}">
                <a16:creationId xmlns:a16="http://schemas.microsoft.com/office/drawing/2014/main" id="{844347F1-F213-4369-8F9B-5C974A0A6332}"/>
              </a:ext>
            </a:extLst>
          </p:cNvPr>
          <p:cNvPicPr>
            <a:picLocks noChangeAspect="1"/>
          </p:cNvPicPr>
          <p:nvPr/>
        </p:nvPicPr>
        <p:blipFill>
          <a:blip r:embed="rId2"/>
          <a:stretch>
            <a:fillRect/>
          </a:stretch>
        </p:blipFill>
        <p:spPr>
          <a:xfrm>
            <a:off x="3640201" y="3760631"/>
            <a:ext cx="4376208" cy="2343574"/>
          </a:xfrm>
          <a:prstGeom prst="rect">
            <a:avLst/>
          </a:prstGeom>
        </p:spPr>
      </p:pic>
      <p:pic>
        <p:nvPicPr>
          <p:cNvPr id="10" name="Immagine 8">
            <a:extLst>
              <a:ext uri="{FF2B5EF4-FFF2-40B4-BE49-F238E27FC236}">
                <a16:creationId xmlns:a16="http://schemas.microsoft.com/office/drawing/2014/main" id="{EF347B4D-30E5-4127-A3A4-24248958189E}"/>
              </a:ext>
            </a:extLst>
          </p:cNvPr>
          <p:cNvPicPr>
            <a:picLocks noChangeAspect="1"/>
          </p:cNvPicPr>
          <p:nvPr/>
        </p:nvPicPr>
        <p:blipFill>
          <a:blip r:embed="rId3"/>
          <a:stretch>
            <a:fillRect/>
          </a:stretch>
        </p:blipFill>
        <p:spPr>
          <a:xfrm>
            <a:off x="8229601" y="752040"/>
            <a:ext cx="3877044" cy="2020743"/>
          </a:xfrm>
          <a:prstGeom prst="rect">
            <a:avLst/>
          </a:prstGeom>
        </p:spPr>
      </p:pic>
      <p:sp>
        <p:nvSpPr>
          <p:cNvPr id="4" name="Title 3">
            <a:extLst>
              <a:ext uri="{FF2B5EF4-FFF2-40B4-BE49-F238E27FC236}">
                <a16:creationId xmlns:a16="http://schemas.microsoft.com/office/drawing/2014/main" id="{07DB2622-35CB-47D2-B291-264DC95F0B8A}"/>
              </a:ext>
            </a:extLst>
          </p:cNvPr>
          <p:cNvSpPr>
            <a:spLocks noGrp="1"/>
          </p:cNvSpPr>
          <p:nvPr>
            <p:ph type="title"/>
          </p:nvPr>
        </p:nvSpPr>
        <p:spPr/>
        <p:txBody>
          <a:bodyPr>
            <a:normAutofit fontScale="90000"/>
          </a:bodyPr>
          <a:lstStyle/>
          <a:p>
            <a:r>
              <a:rPr lang="it-IT" dirty="0"/>
              <a:t>Analisi dei metodi di rivelazione del </a:t>
            </a:r>
            <a:r>
              <a:rPr lang="it-IT" baseline="30000" dirty="0"/>
              <a:t>8</a:t>
            </a:r>
            <a:r>
              <a:rPr lang="it-IT" dirty="0"/>
              <a:t>Be </a:t>
            </a:r>
            <a:br>
              <a:rPr lang="it-IT" dirty="0"/>
            </a:br>
            <a:r>
              <a:rPr lang="it-IT" dirty="0"/>
              <a:t>con CHIMERA e FARCOS</a:t>
            </a:r>
            <a:endParaRPr lang="en-US" dirty="0"/>
          </a:p>
        </p:txBody>
      </p:sp>
      <p:pic>
        <p:nvPicPr>
          <p:cNvPr id="6" name="Immagine 4">
            <a:extLst>
              <a:ext uri="{FF2B5EF4-FFF2-40B4-BE49-F238E27FC236}">
                <a16:creationId xmlns:a16="http://schemas.microsoft.com/office/drawing/2014/main" id="{B9345570-ABAF-4712-BAFC-B1D33831ED86}"/>
              </a:ext>
            </a:extLst>
          </p:cNvPr>
          <p:cNvPicPr>
            <a:picLocks noChangeAspect="1"/>
          </p:cNvPicPr>
          <p:nvPr/>
        </p:nvPicPr>
        <p:blipFill rotWithShape="1">
          <a:blip r:embed="rId4"/>
          <a:srcRect l="3595" t="8179" r="9798" b="6223"/>
          <a:stretch/>
        </p:blipFill>
        <p:spPr>
          <a:xfrm>
            <a:off x="1" y="930723"/>
            <a:ext cx="3086929" cy="1572992"/>
          </a:xfrm>
          <a:prstGeom prst="rect">
            <a:avLst/>
          </a:prstGeom>
        </p:spPr>
      </p:pic>
      <p:pic>
        <p:nvPicPr>
          <p:cNvPr id="7" name="Immagine 5">
            <a:extLst>
              <a:ext uri="{FF2B5EF4-FFF2-40B4-BE49-F238E27FC236}">
                <a16:creationId xmlns:a16="http://schemas.microsoft.com/office/drawing/2014/main" id="{2D0626D8-DEB2-4568-83E7-10D46A01597E}"/>
              </a:ext>
            </a:extLst>
          </p:cNvPr>
          <p:cNvPicPr>
            <a:picLocks noChangeAspect="1"/>
          </p:cNvPicPr>
          <p:nvPr/>
        </p:nvPicPr>
        <p:blipFill rotWithShape="1">
          <a:blip r:embed="rId5"/>
          <a:srcRect l="1487" t="6456" r="6726" b="5282"/>
          <a:stretch/>
        </p:blipFill>
        <p:spPr>
          <a:xfrm>
            <a:off x="0" y="2630739"/>
            <a:ext cx="3317511" cy="1984804"/>
          </a:xfrm>
          <a:prstGeom prst="rect">
            <a:avLst/>
          </a:prstGeom>
        </p:spPr>
      </p:pic>
      <p:sp>
        <p:nvSpPr>
          <p:cNvPr id="8" name="CasellaDiTesto 6">
            <a:extLst>
              <a:ext uri="{FF2B5EF4-FFF2-40B4-BE49-F238E27FC236}">
                <a16:creationId xmlns:a16="http://schemas.microsoft.com/office/drawing/2014/main" id="{2BD8C30B-C622-4044-AB5E-11343C29B098}"/>
              </a:ext>
            </a:extLst>
          </p:cNvPr>
          <p:cNvSpPr txBox="1"/>
          <p:nvPr/>
        </p:nvSpPr>
        <p:spPr>
          <a:xfrm>
            <a:off x="108857" y="4660065"/>
            <a:ext cx="3200400" cy="1477328"/>
          </a:xfrm>
          <a:prstGeom prst="rect">
            <a:avLst/>
          </a:prstGeom>
          <a:solidFill>
            <a:schemeClr val="bg1"/>
          </a:solidFill>
          <a:ln>
            <a:solidFill>
              <a:schemeClr val="accent1"/>
            </a:solidFill>
          </a:ln>
        </p:spPr>
        <p:txBody>
          <a:bodyPr wrap="square" rtlCol="0">
            <a:spAutoFit/>
          </a:bodyPr>
          <a:lstStyle/>
          <a:p>
            <a:pPr algn="just"/>
            <a:r>
              <a:rPr lang="it-IT" dirty="0">
                <a:solidFill>
                  <a:srgbClr val="002060"/>
                </a:solidFill>
                <a:latin typeface="Comic Sans MS" panose="030F0702030302020204" pitchFamily="66" charset="0"/>
                <a:cs typeface="Times New Roman" panose="02020603050405020304" pitchFamily="18" charset="0"/>
              </a:rPr>
              <a:t>1. Si è confrontato la risoluzione del picco del </a:t>
            </a:r>
            <a:r>
              <a:rPr lang="it-IT" baseline="30000" dirty="0">
                <a:solidFill>
                  <a:srgbClr val="002060"/>
                </a:solidFill>
                <a:latin typeface="Comic Sans MS" panose="030F0702030302020204" pitchFamily="66" charset="0"/>
                <a:cs typeface="Times New Roman" panose="02020603050405020304" pitchFamily="18" charset="0"/>
              </a:rPr>
              <a:t>8</a:t>
            </a:r>
            <a:r>
              <a:rPr lang="it-IT" dirty="0">
                <a:solidFill>
                  <a:srgbClr val="002060"/>
                </a:solidFill>
                <a:latin typeface="Comic Sans MS" panose="030F0702030302020204" pitchFamily="66" charset="0"/>
                <a:cs typeface="Times New Roman" panose="02020603050405020304" pitchFamily="18" charset="0"/>
              </a:rPr>
              <a:t>Be</a:t>
            </a:r>
            <a:r>
              <a:rPr lang="it-IT" baseline="-25000" dirty="0">
                <a:solidFill>
                  <a:srgbClr val="002060"/>
                </a:solidFill>
                <a:latin typeface="Comic Sans MS" panose="030F0702030302020204" pitchFamily="66" charset="0"/>
                <a:cs typeface="Times New Roman" panose="02020603050405020304" pitchFamily="18" charset="0"/>
              </a:rPr>
              <a:t>gs</a:t>
            </a:r>
            <a:r>
              <a:rPr lang="it-IT" dirty="0">
                <a:solidFill>
                  <a:srgbClr val="002060"/>
                </a:solidFill>
                <a:latin typeface="Comic Sans MS" panose="030F0702030302020204" pitchFamily="66" charset="0"/>
                <a:cs typeface="Times New Roman" panose="02020603050405020304" pitchFamily="18" charset="0"/>
              </a:rPr>
              <a:t> misurato a vari angoli con CHIMERA e FARCOS con cui otteniamo σ = 7 </a:t>
            </a:r>
            <a:r>
              <a:rPr lang="it-IT" dirty="0" err="1">
                <a:solidFill>
                  <a:srgbClr val="002060"/>
                </a:solidFill>
                <a:latin typeface="Comic Sans MS" panose="030F0702030302020204" pitchFamily="66" charset="0"/>
                <a:cs typeface="Times New Roman" panose="02020603050405020304" pitchFamily="18" charset="0"/>
              </a:rPr>
              <a:t>keV</a:t>
            </a:r>
            <a:endParaRPr lang="en-GB" dirty="0">
              <a:solidFill>
                <a:srgbClr val="002060"/>
              </a:solidFill>
              <a:latin typeface="Comic Sans MS" panose="030F0702030302020204" pitchFamily="66" charset="0"/>
              <a:cs typeface="Times New Roman" panose="02020603050405020304" pitchFamily="18" charset="0"/>
            </a:endParaRPr>
          </a:p>
        </p:txBody>
      </p:sp>
      <p:pic>
        <p:nvPicPr>
          <p:cNvPr id="9" name="Immagine 7">
            <a:extLst>
              <a:ext uri="{FF2B5EF4-FFF2-40B4-BE49-F238E27FC236}">
                <a16:creationId xmlns:a16="http://schemas.microsoft.com/office/drawing/2014/main" id="{0D230FCF-F0DF-491A-89F1-B10DB004A982}"/>
              </a:ext>
            </a:extLst>
          </p:cNvPr>
          <p:cNvPicPr>
            <a:picLocks noChangeAspect="1"/>
          </p:cNvPicPr>
          <p:nvPr/>
        </p:nvPicPr>
        <p:blipFill rotWithShape="1">
          <a:blip r:embed="rId6"/>
          <a:srcRect l="4830" r="7558" b="7445"/>
          <a:stretch/>
        </p:blipFill>
        <p:spPr>
          <a:xfrm>
            <a:off x="4257675" y="978263"/>
            <a:ext cx="3154146" cy="1645194"/>
          </a:xfrm>
          <a:prstGeom prst="rect">
            <a:avLst/>
          </a:prstGeom>
        </p:spPr>
      </p:pic>
      <p:sp>
        <p:nvSpPr>
          <p:cNvPr id="11" name="CasellaDiTesto 9">
            <a:extLst>
              <a:ext uri="{FF2B5EF4-FFF2-40B4-BE49-F238E27FC236}">
                <a16:creationId xmlns:a16="http://schemas.microsoft.com/office/drawing/2014/main" id="{63664A9E-A483-4A27-BC70-6D8996340F87}"/>
              </a:ext>
            </a:extLst>
          </p:cNvPr>
          <p:cNvSpPr txBox="1"/>
          <p:nvPr/>
        </p:nvSpPr>
        <p:spPr>
          <a:xfrm>
            <a:off x="3932589" y="2727528"/>
            <a:ext cx="8259411" cy="1200329"/>
          </a:xfrm>
          <a:prstGeom prst="rect">
            <a:avLst/>
          </a:prstGeom>
          <a:solidFill>
            <a:schemeClr val="bg1"/>
          </a:solidFill>
          <a:ln>
            <a:solidFill>
              <a:schemeClr val="accent1"/>
            </a:solidFill>
          </a:ln>
        </p:spPr>
        <p:txBody>
          <a:bodyPr wrap="square" rtlCol="0">
            <a:spAutoFit/>
          </a:bodyPr>
          <a:lstStyle/>
          <a:p>
            <a:r>
              <a:rPr lang="it-IT" dirty="0">
                <a:solidFill>
                  <a:srgbClr val="002060"/>
                </a:solidFill>
                <a:latin typeface="Comic Sans MS" panose="030F0702030302020204" pitchFamily="66" charset="0"/>
                <a:cs typeface="Times New Roman" panose="02020603050405020304" pitchFamily="18" charset="0"/>
              </a:rPr>
              <a:t>2. Si è poi evidenziato come CHIMERA  permetta di misurare il </a:t>
            </a:r>
            <a:r>
              <a:rPr lang="it-IT" baseline="30000" dirty="0">
                <a:solidFill>
                  <a:srgbClr val="002060"/>
                </a:solidFill>
                <a:latin typeface="Comic Sans MS" panose="030F0702030302020204" pitchFamily="66" charset="0"/>
                <a:cs typeface="Times New Roman" panose="02020603050405020304" pitchFamily="18" charset="0"/>
              </a:rPr>
              <a:t>8</a:t>
            </a:r>
            <a:r>
              <a:rPr lang="it-IT" dirty="0">
                <a:solidFill>
                  <a:srgbClr val="002060"/>
                </a:solidFill>
                <a:latin typeface="Comic Sans MS" panose="030F0702030302020204" pitchFamily="66" charset="0"/>
                <a:cs typeface="Times New Roman" panose="02020603050405020304" pitchFamily="18" charset="0"/>
              </a:rPr>
              <a:t>Be con la rivelazione delle 2 alfa in pile up nello stesso rivelatore evidenziando questi eventi nelle matrici TOF </a:t>
            </a:r>
          </a:p>
          <a:p>
            <a:r>
              <a:rPr lang="it-IT" dirty="0">
                <a:solidFill>
                  <a:srgbClr val="0000FF"/>
                </a:solidFill>
                <a:latin typeface="Comic Sans MS" panose="030F0702030302020204" pitchFamily="66" charset="0"/>
                <a:cs typeface="Times New Roman" panose="02020603050405020304" pitchFamily="18" charset="0"/>
              </a:rPr>
              <a:t> </a:t>
            </a:r>
            <a:r>
              <a:rPr lang="it-IT" dirty="0" err="1">
                <a:solidFill>
                  <a:srgbClr val="0000FF"/>
                </a:solidFill>
                <a:latin typeface="Comic Sans MS" panose="030F0702030302020204" pitchFamily="66" charset="0"/>
                <a:cs typeface="Times New Roman" panose="02020603050405020304" pitchFamily="18" charset="0"/>
              </a:rPr>
              <a:t>Pulse</a:t>
            </a:r>
            <a:r>
              <a:rPr lang="it-IT" dirty="0">
                <a:solidFill>
                  <a:srgbClr val="0000FF"/>
                </a:solidFill>
                <a:latin typeface="Comic Sans MS" panose="030F0702030302020204" pitchFamily="66" charset="0"/>
                <a:cs typeface="Times New Roman" panose="02020603050405020304" pitchFamily="18" charset="0"/>
              </a:rPr>
              <a:t> </a:t>
            </a:r>
            <a:r>
              <a:rPr lang="it-IT" dirty="0" err="1">
                <a:solidFill>
                  <a:srgbClr val="0000FF"/>
                </a:solidFill>
                <a:latin typeface="Comic Sans MS" panose="030F0702030302020204" pitchFamily="66" charset="0"/>
                <a:cs typeface="Times New Roman" panose="02020603050405020304" pitchFamily="18" charset="0"/>
              </a:rPr>
              <a:t>shape</a:t>
            </a:r>
            <a:r>
              <a:rPr lang="it-IT" dirty="0">
                <a:solidFill>
                  <a:srgbClr val="0000FF"/>
                </a:solidFill>
                <a:latin typeface="Comic Sans MS" panose="030F0702030302020204" pitchFamily="66" charset="0"/>
                <a:cs typeface="Times New Roman" panose="02020603050405020304" pitchFamily="18" charset="0"/>
              </a:rPr>
              <a:t> silicio (mai osservata prima)…..</a:t>
            </a:r>
            <a:endParaRPr lang="en-GB" dirty="0">
              <a:solidFill>
                <a:srgbClr val="0000FF"/>
              </a:solidFill>
              <a:latin typeface="Comic Sans MS" panose="030F0702030302020204" pitchFamily="66" charset="0"/>
              <a:cs typeface="Times New Roman" panose="02020603050405020304" pitchFamily="18" charset="0"/>
            </a:endParaRPr>
          </a:p>
        </p:txBody>
      </p:sp>
      <p:sp>
        <p:nvSpPr>
          <p:cNvPr id="13" name="CasellaDiTesto 11">
            <a:extLst>
              <a:ext uri="{FF2B5EF4-FFF2-40B4-BE49-F238E27FC236}">
                <a16:creationId xmlns:a16="http://schemas.microsoft.com/office/drawing/2014/main" id="{E00C72C9-637C-4D9D-A3E4-CB8F41C1501B}"/>
              </a:ext>
            </a:extLst>
          </p:cNvPr>
          <p:cNvSpPr txBox="1"/>
          <p:nvPr/>
        </p:nvSpPr>
        <p:spPr>
          <a:xfrm>
            <a:off x="8055429" y="4330076"/>
            <a:ext cx="3866023" cy="646331"/>
          </a:xfrm>
          <a:prstGeom prst="rect">
            <a:avLst/>
          </a:prstGeom>
          <a:solidFill>
            <a:schemeClr val="bg1"/>
          </a:solidFill>
          <a:ln>
            <a:solidFill>
              <a:schemeClr val="accent1"/>
            </a:solidFill>
          </a:ln>
        </p:spPr>
        <p:txBody>
          <a:bodyPr wrap="square" rtlCol="0">
            <a:spAutoFit/>
          </a:bodyPr>
          <a:lstStyle/>
          <a:p>
            <a:pPr algn="ctr"/>
            <a:r>
              <a:rPr lang="it-IT" dirty="0">
                <a:solidFill>
                  <a:srgbClr val="002060"/>
                </a:solidFill>
                <a:latin typeface="Comic Sans MS" panose="030F0702030302020204" pitchFamily="66" charset="0"/>
                <a:cs typeface="Times New Roman" panose="02020603050405020304" pitchFamily="18" charset="0"/>
              </a:rPr>
              <a:t>…..Ma anche </a:t>
            </a:r>
            <a:r>
              <a:rPr lang="it-IT" dirty="0" err="1">
                <a:solidFill>
                  <a:srgbClr val="002060"/>
                </a:solidFill>
                <a:latin typeface="Comic Sans MS" panose="030F0702030302020204" pitchFamily="66" charset="0"/>
                <a:cs typeface="Times New Roman" panose="02020603050405020304" pitchFamily="18" charset="0"/>
              </a:rPr>
              <a:t>pulse</a:t>
            </a:r>
            <a:r>
              <a:rPr lang="it-IT" dirty="0">
                <a:solidFill>
                  <a:srgbClr val="002060"/>
                </a:solidFill>
                <a:latin typeface="Comic Sans MS" panose="030F0702030302020204" pitchFamily="66" charset="0"/>
                <a:cs typeface="Times New Roman" panose="02020603050405020304" pitchFamily="18" charset="0"/>
              </a:rPr>
              <a:t> </a:t>
            </a:r>
            <a:r>
              <a:rPr lang="it-IT" dirty="0" err="1">
                <a:solidFill>
                  <a:srgbClr val="002060"/>
                </a:solidFill>
                <a:latin typeface="Comic Sans MS" panose="030F0702030302020204" pitchFamily="66" charset="0"/>
                <a:cs typeface="Times New Roman" panose="02020603050405020304" pitchFamily="18" charset="0"/>
              </a:rPr>
              <a:t>shape</a:t>
            </a:r>
            <a:r>
              <a:rPr lang="it-IT" dirty="0">
                <a:solidFill>
                  <a:srgbClr val="002060"/>
                </a:solidFill>
                <a:latin typeface="Comic Sans MS" panose="030F0702030302020204" pitchFamily="66" charset="0"/>
                <a:cs typeface="Times New Roman" panose="02020603050405020304" pitchFamily="18" charset="0"/>
              </a:rPr>
              <a:t> </a:t>
            </a:r>
            <a:r>
              <a:rPr lang="it-IT" dirty="0" err="1">
                <a:solidFill>
                  <a:srgbClr val="002060"/>
                </a:solidFill>
                <a:latin typeface="Comic Sans MS" panose="030F0702030302020204" pitchFamily="66" charset="0"/>
                <a:cs typeface="Times New Roman" panose="02020603050405020304" pitchFamily="18" charset="0"/>
              </a:rPr>
              <a:t>CsI</a:t>
            </a:r>
            <a:r>
              <a:rPr lang="it-IT" dirty="0">
                <a:solidFill>
                  <a:srgbClr val="002060"/>
                </a:solidFill>
                <a:latin typeface="Comic Sans MS" panose="030F0702030302020204" pitchFamily="66" charset="0"/>
                <a:cs typeface="Times New Roman" panose="02020603050405020304" pitchFamily="18" charset="0"/>
              </a:rPr>
              <a:t>(</a:t>
            </a:r>
            <a:r>
              <a:rPr lang="it-IT" dirty="0" err="1">
                <a:solidFill>
                  <a:srgbClr val="002060"/>
                </a:solidFill>
                <a:latin typeface="Comic Sans MS" panose="030F0702030302020204" pitchFamily="66" charset="0"/>
                <a:cs typeface="Times New Roman" panose="02020603050405020304" pitchFamily="18" charset="0"/>
              </a:rPr>
              <a:t>Tl</a:t>
            </a:r>
            <a:r>
              <a:rPr lang="it-IT" dirty="0">
                <a:solidFill>
                  <a:srgbClr val="002060"/>
                </a:solidFill>
                <a:latin typeface="Comic Sans MS" panose="030F0702030302020204" pitchFamily="66" charset="0"/>
                <a:cs typeface="Times New Roman" panose="02020603050405020304" pitchFamily="18" charset="0"/>
              </a:rPr>
              <a:t>) e ovviamente ΔE-E in silicio</a:t>
            </a:r>
          </a:p>
        </p:txBody>
      </p:sp>
      <p:sp>
        <p:nvSpPr>
          <p:cNvPr id="14" name="Rettangolo 1">
            <a:extLst>
              <a:ext uri="{FF2B5EF4-FFF2-40B4-BE49-F238E27FC236}">
                <a16:creationId xmlns:a16="http://schemas.microsoft.com/office/drawing/2014/main" id="{7767F10D-E8E2-4931-867B-8A4677A03836}"/>
              </a:ext>
            </a:extLst>
          </p:cNvPr>
          <p:cNvSpPr/>
          <p:nvPr/>
        </p:nvSpPr>
        <p:spPr>
          <a:xfrm>
            <a:off x="8088086" y="5237214"/>
            <a:ext cx="4103914" cy="584775"/>
          </a:xfrm>
          <a:prstGeom prst="rect">
            <a:avLst/>
          </a:prstGeom>
        </p:spPr>
        <p:txBody>
          <a:bodyPr wrap="square">
            <a:spAutoFit/>
          </a:bodyPr>
          <a:lstStyle/>
          <a:p>
            <a:r>
              <a:rPr lang="it-IT" sz="1600" dirty="0" err="1">
                <a:latin typeface="Times New Roman" panose="02020603050405020304" pitchFamily="18" charset="0"/>
                <a:cs typeface="Times New Roman" panose="02020603050405020304" pitchFamily="18" charset="0"/>
              </a:rPr>
              <a:t>G.Cardella</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B.Gnoffo</a:t>
            </a:r>
            <a:r>
              <a:rPr lang="it-IT" sz="1600" dirty="0">
                <a:latin typeface="Times New Roman" panose="02020603050405020304" pitchFamily="18" charset="0"/>
                <a:cs typeface="Times New Roman" panose="02020603050405020304" pitchFamily="18" charset="0"/>
              </a:rPr>
              <a:t>, …, C. Guazzoni, et al </a:t>
            </a:r>
            <a:r>
              <a:rPr lang="fr-FR" sz="1600" dirty="0" err="1">
                <a:latin typeface="Times New Roman" panose="02020603050405020304" pitchFamily="18" charset="0"/>
                <a:cs typeface="Times New Roman" panose="02020603050405020304" pitchFamily="18" charset="0"/>
              </a:rPr>
              <a:t>Eur</a:t>
            </a:r>
            <a:r>
              <a:rPr lang="fr-FR" sz="1600" dirty="0">
                <a:latin typeface="Times New Roman" panose="02020603050405020304" pitchFamily="18" charset="0"/>
                <a:cs typeface="Times New Roman" panose="02020603050405020304" pitchFamily="18" charset="0"/>
              </a:rPr>
              <a:t>. Phys. J. Plus (2023) 138:89</a:t>
            </a:r>
          </a:p>
        </p:txBody>
      </p:sp>
    </p:spTree>
    <p:extLst>
      <p:ext uri="{BB962C8B-B14F-4D97-AF65-F5344CB8AC3E}">
        <p14:creationId xmlns:p14="http://schemas.microsoft.com/office/powerpoint/2010/main" val="3784021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3111</Words>
  <Application>Microsoft Office PowerPoint</Application>
  <PresentationFormat>Widescreen</PresentationFormat>
  <Paragraphs>377</Paragraphs>
  <Slides>29</Slides>
  <Notes>1</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29</vt:i4>
      </vt:variant>
    </vt:vector>
  </HeadingPairs>
  <TitlesOfParts>
    <vt:vector size="40" baseType="lpstr">
      <vt:lpstr>Arial</vt:lpstr>
      <vt:lpstr>Calibri</vt:lpstr>
      <vt:lpstr>Calibri </vt:lpstr>
      <vt:lpstr>Calibri Light</vt:lpstr>
      <vt:lpstr>Comic Sans MS</vt:lpstr>
      <vt:lpstr>DejaVu Sans</vt:lpstr>
      <vt:lpstr>Garamond</vt:lpstr>
      <vt:lpstr>Symbol</vt:lpstr>
      <vt:lpstr>Times New Roman</vt:lpstr>
      <vt:lpstr>Wingdings</vt:lpstr>
      <vt:lpstr>Office Theme</vt:lpstr>
      <vt:lpstr>CHIRONE…  2021-2023 &amp; 2024-2025… …as seen from MILANO  Chiara Guazzoni</vt:lpstr>
      <vt:lpstr>Outline</vt:lpstr>
      <vt:lpstr>CHIRONE, who’s who?</vt:lpstr>
      <vt:lpstr>CHIRONE (2021-2023+2024/25)</vt:lpstr>
      <vt:lpstr>The CHIRONE main apparata… (existing…)</vt:lpstr>
      <vt:lpstr>Esperimento CHIFAR </vt:lpstr>
      <vt:lpstr>Esperimento CHIFAR - FARCOS Data  (NEW)  </vt:lpstr>
      <vt:lpstr>Esperimento CLIR  </vt:lpstr>
      <vt:lpstr>Analisi dei metodi di rivelazione del 8Be  con CHIMERA e FARCOS</vt:lpstr>
      <vt:lpstr>Esperimento Hoyle-γ</vt:lpstr>
      <vt:lpstr>Highlight 2023 CHIRONE - study of γ-decay of excited 12C states </vt:lpstr>
      <vt:lpstr>The CHIRONE main apparata… (new developments)</vt:lpstr>
      <vt:lpstr>NArCoS (Neutron Array for Correlation Studies) </vt:lpstr>
      <vt:lpstr>NArCoS (Neutron Array for Correlation Studies) </vt:lpstr>
      <vt:lpstr>Presentazione standard di PowerPoint</vt:lpstr>
      <vt:lpstr>State of the art tagging systems</vt:lpstr>
      <vt:lpstr>The tagging system: specs and design</vt:lpstr>
      <vt:lpstr>Presentazione standard di PowerPoint</vt:lpstr>
      <vt:lpstr>SiC vs. Silicon</vt:lpstr>
      <vt:lpstr>Simulation of induced signals in SiC &amp; Si</vt:lpstr>
      <vt:lpstr>Simulation of induced signals in SiC &amp; Si</vt:lpstr>
      <vt:lpstr>Prototype Detection System Components</vt:lpstr>
      <vt:lpstr>SiC detector 100 μm thick, 25 mm2: device qualification</vt:lpstr>
      <vt:lpstr>Frontend electronics: Functional qualification</vt:lpstr>
      <vt:lpstr>Impact of reverse bias voltage on the output response</vt:lpstr>
      <vt:lpstr>Preliminary system performance - in air</vt:lpstr>
      <vt:lpstr>Coupling with custom ASIC for spectroscopy - preliminary</vt:lpstr>
      <vt:lpstr>Financial requests</vt:lpstr>
      <vt:lpstr>CHIRONE Richieste Finanziarie Preliminari per 2024 @MI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CHIRONE Units and INFN-MI team</dc:title>
  <dc:creator>Chiara Guazzoni</dc:creator>
  <cp:lastModifiedBy>Alessandra Ada Cecilia Guglielmetti</cp:lastModifiedBy>
  <cp:revision>74</cp:revision>
  <dcterms:created xsi:type="dcterms:W3CDTF">2021-07-09T13:47:00Z</dcterms:created>
  <dcterms:modified xsi:type="dcterms:W3CDTF">2023-07-05T07:25:29Z</dcterms:modified>
</cp:coreProperties>
</file>