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61" r:id="rId5"/>
    <p:sldId id="268" r:id="rId6"/>
    <p:sldId id="294" r:id="rId7"/>
    <p:sldId id="295" r:id="rId8"/>
    <p:sldId id="262" r:id="rId9"/>
    <p:sldId id="272" r:id="rId10"/>
    <p:sldId id="264" r:id="rId11"/>
    <p:sldId id="259" r:id="rId12"/>
    <p:sldId id="258" r:id="rId13"/>
    <p:sldId id="270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F8E89-54D0-4FDA-88A4-0900D63FEDC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39C0D-E5A5-48F0-899D-F4BDD49D97F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2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76B85-3B37-D1AA-CC15-952F8A6C7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5AF06-CE25-1C7B-1068-2C747CC5D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76BC5-C296-489D-A2BE-C56E735A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6B7C-1A67-4D00-8798-7890A958BD93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E127B-0DFA-0336-0EA5-294EA5ED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24732-0A8B-7378-9703-A0A2BFF6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4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E6FE-CFE3-12B0-66D6-F7F34C38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8291D-872B-3318-B59E-504071A9D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5944-CEBC-9E9C-E44F-3A3D8BF0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FD67-CC9A-42F3-8E39-E011B7E5CBC7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A2DFE-D773-3131-AF49-08CC5E7A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D2052-3547-C733-AFEF-8CEB4F8B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9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AD089-7E22-0560-225D-41A61E37DE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E4DBE-3DC0-560F-7E69-9ADAE7F6C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4215D-F74D-BF28-E362-40EF8794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412-F58D-4EEA-A25E-C0552B5CC76A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CE764-82A6-F1E6-5763-E70970F9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53B1C-0D06-158F-DC48-ADA7D38D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5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1B97-4580-B2B9-874E-A48CD5298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361F8-1101-3C2A-E366-426377289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38AFC-514B-BAA1-E73B-9B9A10F22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8879-31F2-469D-8569-7A9307D9568F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D08E6-5726-D87D-BA23-EFB31B589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2FD23-C07E-27BC-08FE-DEB0C3A4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4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8491-A77A-6A4B-F803-FC8BB08C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41F9A-0EA3-A8C3-7B1D-C3DF28A01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46E36-B89D-29CA-9DA5-CF5C566E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BBD9-701C-4814-A953-13FC5B380EFE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0B72E-DB14-9C63-0948-18B33224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A55B-24CD-3189-1B6C-6C6F4E23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2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DC0D-0491-10D0-3B96-191EC5420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23DA-5392-B944-7038-03799A513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CB2FD-A9C8-5E9C-063D-2021EB373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2EA4D-AEB3-E373-2C67-0EE9B4B1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B6F-F5CB-48FF-B073-67A12603E2E7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21296-FF60-3CFC-C51E-AC45ED268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BDA30-E5A6-2124-0715-C5F49912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4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07AC-D1B0-3865-FAA9-D1620FD8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43732-B8D6-02E1-5897-7CF113693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C2DDE-B73F-253B-1CC1-87099625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F6B8B-3B8D-4FAA-02B1-B12EAD3B9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7C6EB-E6F6-FA6B-3F08-FF1B98B46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2FC74-7201-B3F6-3DD4-A32BFFC0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02BF-E470-4402-B815-C8146A762EC4}" type="datetime1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04BCE7-F9C6-9997-6734-73FB7775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6DBF77-72B2-9CC6-0F92-DF542334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0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2721-7E6B-874A-1301-AD4DE5C8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C0F17-C7E2-D414-A755-DEBBE4109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7AA2-872A-44E3-A245-B22CEAD263B8}" type="datetime1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73BEE-4D54-FA9A-D9B4-84FD16E0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FC5C8-0700-4BB6-3600-13AAA809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DFEBCB-9100-47AF-F384-CCB8D95A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56EF-F57A-43DD-BF4E-72FB74AE2FEC}" type="datetime1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FCC83-1800-80CD-5C1F-EBF2C9CB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B4185-6D08-E3D1-4E4A-310F9576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7308-F5AD-1EED-FE93-5B6B2D65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7B3B0-76F5-EDA9-EEDA-660F3D5A5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41F4A-608C-75E3-480A-3F81BA8B7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0CE19-B638-A37D-14EC-1A67A7B7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B6FE-71C9-4B9A-8C97-91D618F9A3DC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27DC3-5EF7-361C-57CC-626C756F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0D096-9FDE-1FB6-E319-B71FCD17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4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11B1-8C1B-A2C1-61E4-1BA9B085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CC86A-A907-757F-92C2-2A3B9DF9F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ED1BE-1F65-25CB-9C47-930433913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BE00C-8D94-7DF3-9DF3-5C4A7FDB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0130-338F-4183-B52B-53963DD1C3BF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2ADB4-AE3D-36ED-C6AF-5A98B0BC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F56C4-A716-FE9A-A82B-930D5128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6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45D201-09E8-FDD9-FF7A-E5A306AE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41D4-2958-EDF7-B14A-FF6B8B4C9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8E1AD-7BB8-7066-EEF2-4026E7142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31BF0-C638-44B8-8A41-04C3B8569348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9BC6D-45B4-42E4-E69D-C387F9CB1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450D-054E-AFE5-C169-C8E8488AE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68EEA-1A89-4B18-8BDE-38AD5C8F8D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7BE237-720F-9847-FF59-3BC7A8C3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2B3E-5565-4CFF-A77B-005D4861FCB2}" type="datetime1">
              <a:rPr lang="en-US" smtClean="0"/>
              <a:t>7/6/2023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CE0A9B-3D18-63D7-DEE8-F8B7055D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D72A2D-99FB-D5B2-03DB-D31E8DFE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D785BA3-19DF-C3F2-4E36-0EB7CDD88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12738"/>
              </p:ext>
            </p:extLst>
          </p:nvPr>
        </p:nvGraphicFramePr>
        <p:xfrm>
          <a:off x="8898600" y="325946"/>
          <a:ext cx="2985750" cy="1795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72003" imgH="1305107" progId="">
                  <p:embed/>
                </p:oleObj>
              </mc:Choice>
              <mc:Fallback>
                <p:oleObj r:id="rId2" imgW="2172003" imgH="130510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8600" y="325946"/>
                        <a:ext cx="2985750" cy="17958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5867932-B362-845F-9E22-8C9F30A2D444}"/>
              </a:ext>
            </a:extLst>
          </p:cNvPr>
          <p:cNvSpPr txBox="1"/>
          <p:nvPr/>
        </p:nvSpPr>
        <p:spPr>
          <a:xfrm>
            <a:off x="3448266" y="2459115"/>
            <a:ext cx="47051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5400" dirty="0"/>
              <a:t>Preventivi 2023 </a:t>
            </a:r>
          </a:p>
          <a:p>
            <a:pPr algn="ctr"/>
            <a:r>
              <a:rPr lang="it-IT" sz="5400" dirty="0"/>
              <a:t>DUNE</a:t>
            </a:r>
          </a:p>
          <a:p>
            <a:pPr algn="ctr"/>
            <a:r>
              <a:rPr lang="it-IT" sz="2000" dirty="0"/>
              <a:t>F. Raffaelli</a:t>
            </a:r>
          </a:p>
        </p:txBody>
      </p:sp>
    </p:spTree>
    <p:extLst>
      <p:ext uri="{BB962C8B-B14F-4D97-AF65-F5344CB8AC3E}">
        <p14:creationId xmlns:p14="http://schemas.microsoft.com/office/powerpoint/2010/main" val="3586589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A8504E-6364-5EAE-DFEA-E5896F03699E}"/>
              </a:ext>
            </a:extLst>
          </p:cNvPr>
          <p:cNvSpPr txBox="1"/>
          <p:nvPr/>
        </p:nvSpPr>
        <p:spPr>
          <a:xfrm>
            <a:off x="2230514" y="464260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MU_AT_FNAL Anagrafica 2024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7BE237-720F-9847-FF59-3BC7A8C3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E89-E477-4C85-8042-77438518010B}" type="datetime1">
              <a:rPr lang="en-US" smtClean="0"/>
              <a:t>7/6/2023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CE0A9B-3D18-63D7-DEE8-F8B7055D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D72A2D-99FB-D5B2-03DB-D31E8DFE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10</a:t>
            </a:fld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5089139-05BC-BB3A-B466-35A1F34FFFDE}"/>
              </a:ext>
            </a:extLst>
          </p:cNvPr>
          <p:cNvSpPr txBox="1"/>
          <p:nvPr/>
        </p:nvSpPr>
        <p:spPr>
          <a:xfrm>
            <a:off x="1061634" y="5157926"/>
            <a:ext cx="912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Abbiamo uno studente di ingegneria meccanica che fa la tesi sugli </a:t>
            </a:r>
            <a:r>
              <a:rPr lang="it-IT" dirty="0" err="1"/>
              <a:t>straw</a:t>
            </a:r>
            <a:r>
              <a:rPr lang="it-IT" dirty="0"/>
              <a:t>. Saverio Mameli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F781FE1-BCDA-C44E-940C-2322A1030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635" y="1211721"/>
            <a:ext cx="6294015" cy="336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64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A8504E-6364-5EAE-DFEA-E5896F03699E}"/>
              </a:ext>
            </a:extLst>
          </p:cNvPr>
          <p:cNvSpPr txBox="1"/>
          <p:nvPr/>
        </p:nvSpPr>
        <p:spPr>
          <a:xfrm>
            <a:off x="2780929" y="335256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Richieste finanziare 2024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7BE237-720F-9847-FF59-3BC7A8C3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4B50-F3D7-4A7B-AAF1-E759190BC52F}" type="datetime1">
              <a:rPr lang="en-US" smtClean="0"/>
              <a:t>7/6/2023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CE0A9B-3D18-63D7-DEE8-F8B7055D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D72A2D-99FB-D5B2-03DB-D31E8DFE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0154E-019F-850B-0772-58D873A91C30}"/>
              </a:ext>
            </a:extLst>
          </p:cNvPr>
          <p:cNvSpPr txBox="1"/>
          <p:nvPr/>
        </p:nvSpPr>
        <p:spPr>
          <a:xfrm>
            <a:off x="728138" y="1305017"/>
            <a:ext cx="104666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Missioni 					18 </a:t>
            </a:r>
            <a:r>
              <a:rPr lang="it-IT" sz="2800" dirty="0" err="1"/>
              <a:t>Ke</a:t>
            </a:r>
            <a:endParaRPr lang="it-IT" sz="2800" dirty="0"/>
          </a:p>
          <a:p>
            <a:r>
              <a:rPr lang="it-IT" sz="2800" dirty="0"/>
              <a:t>Italia						  8 </a:t>
            </a:r>
            <a:r>
              <a:rPr lang="it-IT" sz="2800" dirty="0" err="1"/>
              <a:t>Ke</a:t>
            </a:r>
            <a:endParaRPr lang="it-IT" sz="2800" dirty="0"/>
          </a:p>
          <a:p>
            <a:r>
              <a:rPr lang="it-IT" sz="2800" dirty="0"/>
              <a:t>Estero						 10 </a:t>
            </a:r>
            <a:r>
              <a:rPr lang="it-IT" sz="2800" dirty="0" err="1"/>
              <a:t>Ke</a:t>
            </a:r>
            <a:endParaRPr lang="it-IT" sz="2800" dirty="0"/>
          </a:p>
          <a:p>
            <a:endParaRPr lang="it-IT" sz="2800" dirty="0"/>
          </a:p>
          <a:p>
            <a:r>
              <a:rPr lang="it-IT" sz="2800" dirty="0"/>
              <a:t>Consumi					15Ke Gas sys,+10Ke </a:t>
            </a:r>
            <a:r>
              <a:rPr lang="it-IT" sz="2800" dirty="0" err="1"/>
              <a:t>Elettr</a:t>
            </a:r>
            <a:r>
              <a:rPr lang="it-IT" sz="2800" dirty="0"/>
              <a:t>. </a:t>
            </a:r>
            <a:r>
              <a:rPr lang="it-IT" sz="2800" dirty="0" err="1"/>
              <a:t>Straw</a:t>
            </a:r>
            <a:r>
              <a:rPr lang="it-IT" sz="2800" dirty="0"/>
              <a:t> Cavi e connettori accessori +10 </a:t>
            </a:r>
            <a:r>
              <a:rPr lang="it-IT" sz="2800" dirty="0" err="1"/>
              <a:t>Ke</a:t>
            </a:r>
            <a:r>
              <a:rPr lang="it-IT" sz="2800" dirty="0"/>
              <a:t> per attrezzatura di montaggio.</a:t>
            </a:r>
          </a:p>
          <a:p>
            <a:r>
              <a:rPr lang="it-IT" sz="2800" dirty="0"/>
              <a:t>Apparati					  0</a:t>
            </a:r>
          </a:p>
          <a:p>
            <a:r>
              <a:rPr lang="it-IT" sz="2800" dirty="0"/>
              <a:t>Inventariabile                                              0</a:t>
            </a: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2515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A8504E-6364-5EAE-DFEA-E5896F03699E}"/>
              </a:ext>
            </a:extLst>
          </p:cNvPr>
          <p:cNvSpPr txBox="1"/>
          <p:nvPr/>
        </p:nvSpPr>
        <p:spPr>
          <a:xfrm>
            <a:off x="2319290" y="0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Richieste di risorse della sezione.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7BE237-720F-9847-FF59-3BC7A8C3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7EF4-E2BA-40E5-8329-C12911B5C486}" type="datetime1">
              <a:rPr lang="en-US" smtClean="0"/>
              <a:t>7/6/2023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CE0A9B-3D18-63D7-DEE8-F8B7055D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D72A2D-99FB-D5B2-03DB-D31E8DFE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FC23D1-5748-CBAC-4777-6D0206384CED}"/>
              </a:ext>
            </a:extLst>
          </p:cNvPr>
          <p:cNvSpPr txBox="1"/>
          <p:nvPr/>
        </p:nvSpPr>
        <p:spPr>
          <a:xfrm>
            <a:off x="88085" y="693832"/>
            <a:ext cx="1201583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u="sng" dirty="0">
                <a:solidFill>
                  <a:schemeClr val="accent6">
                    <a:lumMod val="50000"/>
                  </a:schemeClr>
                </a:solidFill>
              </a:rPr>
              <a:t>Officina Meccanica PISA: </a:t>
            </a:r>
          </a:p>
          <a:p>
            <a:pPr lvl="1"/>
            <a:r>
              <a:rPr lang="it-IT" sz="2300" dirty="0"/>
              <a:t>      1.5 M/uomo per realizzazione di componenti necessari per il montaggio del prototipo degli </a:t>
            </a:r>
            <a:r>
              <a:rPr lang="it-IT" sz="2300" dirty="0" err="1"/>
              <a:t>straw</a:t>
            </a:r>
            <a:r>
              <a:rPr lang="it-IT" sz="2300" dirty="0"/>
              <a:t>.</a:t>
            </a:r>
            <a:endParaRPr lang="it-IT" sz="2300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2300" u="sng" dirty="0">
                <a:solidFill>
                  <a:schemeClr val="accent6">
                    <a:lumMod val="50000"/>
                  </a:schemeClr>
                </a:solidFill>
              </a:rPr>
              <a:t>Servizio delle alte Tecnologie:</a:t>
            </a:r>
          </a:p>
          <a:p>
            <a:r>
              <a:rPr lang="it-IT" sz="2300" dirty="0"/>
              <a:t>	2 Mese/uomo per la metrologia e per l’incollaggio degli </a:t>
            </a:r>
            <a:r>
              <a:rPr lang="it-IT" sz="2300" dirty="0" err="1"/>
              <a:t>straw</a:t>
            </a:r>
            <a:r>
              <a:rPr lang="it-IT" sz="2300" dirty="0"/>
              <a:t>.</a:t>
            </a:r>
            <a:endParaRPr lang="it-IT" sz="2300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2300" u="sng" dirty="0">
                <a:solidFill>
                  <a:schemeClr val="accent6">
                    <a:lumMod val="50000"/>
                  </a:schemeClr>
                </a:solidFill>
              </a:rPr>
              <a:t>Servizio progettazione elettronica:</a:t>
            </a:r>
          </a:p>
          <a:p>
            <a:r>
              <a:rPr lang="it-IT" sz="2300" dirty="0"/>
              <a:t>              3 M/uomo per la messa a punto di una elettronica di lettura per gli </a:t>
            </a:r>
            <a:r>
              <a:rPr lang="it-IT" sz="2300" dirty="0" err="1"/>
              <a:t>straw</a:t>
            </a:r>
            <a:r>
              <a:rPr lang="it-IT" sz="2300" dirty="0"/>
              <a:t>.</a:t>
            </a:r>
            <a:endParaRPr lang="it-IT" sz="2300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2300" u="sng" dirty="0">
                <a:solidFill>
                  <a:schemeClr val="accent6">
                    <a:lumMod val="50000"/>
                  </a:schemeClr>
                </a:solidFill>
              </a:rPr>
              <a:t>Servizio progettazione Meccanica:</a:t>
            </a:r>
          </a:p>
          <a:p>
            <a:r>
              <a:rPr lang="it-IT" sz="2300" dirty="0"/>
              <a:t>               1 M/uomo per stampa 3D a resina dei tappi degli </a:t>
            </a:r>
            <a:r>
              <a:rPr lang="it-IT" sz="2300" dirty="0" err="1"/>
              <a:t>straw</a:t>
            </a:r>
            <a:r>
              <a:rPr lang="it-IT" sz="2300" dirty="0"/>
              <a:t> e disegni di accessori per test.</a:t>
            </a:r>
          </a:p>
          <a:p>
            <a:r>
              <a:rPr lang="it-IT" sz="2400" u="sng" dirty="0">
                <a:solidFill>
                  <a:schemeClr val="accent6">
                    <a:lumMod val="50000"/>
                  </a:schemeClr>
                </a:solidFill>
              </a:rPr>
              <a:t>Trasferte a Frascati Officina Meccanica: </a:t>
            </a:r>
          </a:p>
          <a:p>
            <a:r>
              <a:rPr lang="it-IT" sz="2400" dirty="0"/>
              <a:t>	2 M/uomo per smontaggio calorimetro </a:t>
            </a:r>
            <a:r>
              <a:rPr lang="it-IT" sz="2400" dirty="0" err="1"/>
              <a:t>Kloe</a:t>
            </a:r>
            <a:r>
              <a:rPr lang="it-IT" sz="2400" dirty="0"/>
              <a:t> a Frascati.</a:t>
            </a:r>
          </a:p>
          <a:p>
            <a:r>
              <a:rPr lang="it-IT" sz="2400" u="sng" dirty="0">
                <a:solidFill>
                  <a:schemeClr val="accent6">
                    <a:lumMod val="50000"/>
                  </a:schemeClr>
                </a:solidFill>
              </a:rPr>
              <a:t>Trasferte al CERN Alte Tecnologie: </a:t>
            </a:r>
          </a:p>
          <a:p>
            <a:r>
              <a:rPr lang="it-IT" sz="2400" dirty="0"/>
              <a:t>	0.5 M/uomo per costruzione modulo dello </a:t>
            </a:r>
            <a:r>
              <a:rPr lang="it-IT" sz="2400" dirty="0" err="1"/>
              <a:t>straw</a:t>
            </a:r>
            <a:r>
              <a:rPr lang="it-IT" sz="2400" dirty="0"/>
              <a:t> tracker.</a:t>
            </a:r>
          </a:p>
        </p:txBody>
      </p:sp>
    </p:spTree>
    <p:extLst>
      <p:ext uri="{BB962C8B-B14F-4D97-AF65-F5344CB8AC3E}">
        <p14:creationId xmlns:p14="http://schemas.microsoft.com/office/powerpoint/2010/main" val="3103439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7BE237-720F-9847-FF59-3BC7A8C3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8D0E-C1A8-40C3-ABA0-6AC00B1BACF7}" type="datetime1">
              <a:rPr lang="en-US" smtClean="0"/>
              <a:t>7/6/2023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CE0A9B-3D18-63D7-DEE8-F8B7055D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D72A2D-99FB-D5B2-03DB-D31E8DFE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13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46727-C570-DAB8-5FA6-53D057BABA6F}"/>
              </a:ext>
            </a:extLst>
          </p:cNvPr>
          <p:cNvSpPr txBox="1"/>
          <p:nvPr/>
        </p:nvSpPr>
        <p:spPr>
          <a:xfrm>
            <a:off x="962488" y="136525"/>
            <a:ext cx="96640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/>
              <a:t>Smontaggio del calorimetro di KLOE La piattaforma.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023A9A41-D28C-36E3-FBCD-A6DB45668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" y="2522254"/>
            <a:ext cx="5717661" cy="389005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A02EDED-AACD-E01B-BAEE-0F2F8A512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69" t="3425" r="-1"/>
          <a:stretch/>
        </p:blipFill>
        <p:spPr>
          <a:xfrm>
            <a:off x="6096000" y="660084"/>
            <a:ext cx="5109313" cy="322833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FDE532E-2839-640F-45DB-4F0D2D9C0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945" y="3888419"/>
            <a:ext cx="6152359" cy="2523887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35D0543F-D605-8E3D-E5BB-E54338C6C9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5" y="795765"/>
            <a:ext cx="4232650" cy="20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7BE237-720F-9847-FF59-3BC7A8C3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C3AE-0658-4D89-AF54-2755A0297E8C}" type="datetime1">
              <a:rPr lang="en-US" smtClean="0"/>
              <a:t>7/6/2023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CE0A9B-3D18-63D7-DEE8-F8B7055D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D72A2D-99FB-D5B2-03DB-D31E8DFE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C01F1-FE78-12B7-89B8-E156E46A4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10258"/>
            <a:ext cx="11963400" cy="3324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2706D1-2B32-8E1F-88EA-A90E9EB9D5AE}"/>
              </a:ext>
            </a:extLst>
          </p:cNvPr>
          <p:cNvSpPr txBox="1"/>
          <p:nvPr/>
        </p:nvSpPr>
        <p:spPr>
          <a:xfrm>
            <a:off x="4938130" y="-8861"/>
            <a:ext cx="310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tempi per il design </a:t>
            </a:r>
            <a:r>
              <a:rPr lang="en-US" dirty="0" err="1"/>
              <a:t>degli</a:t>
            </a:r>
            <a:r>
              <a:rPr lang="en-US" dirty="0"/>
              <a:t> straw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563F3DD-7B47-E620-DC8B-97675EEA9511}"/>
              </a:ext>
            </a:extLst>
          </p:cNvPr>
          <p:cNvSpPr txBox="1"/>
          <p:nvPr/>
        </p:nvSpPr>
        <p:spPr>
          <a:xfrm>
            <a:off x="838200" y="3776486"/>
            <a:ext cx="91659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Disegno e costruzione del prototipo 1200X800mm completo nel 2023.</a:t>
            </a:r>
          </a:p>
          <a:p>
            <a:r>
              <a:rPr lang="it-IT" dirty="0"/>
              <a:t>2024 Disegno finale sviluppo prototipo 4000X3800mm che permette di validare la meccanica del tracciatore.</a:t>
            </a:r>
          </a:p>
        </p:txBody>
      </p:sp>
    </p:spTree>
    <p:extLst>
      <p:ext uri="{BB962C8B-B14F-4D97-AF65-F5344CB8AC3E}">
        <p14:creationId xmlns:p14="http://schemas.microsoft.com/office/powerpoint/2010/main" val="302328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ADF56-1C76-096A-64AF-3B4BC9E92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011-CCCD-410E-8BD6-640DD23AB0C9}" type="datetime1">
              <a:rPr lang="en-US" smtClean="0"/>
              <a:t>7/6/2023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557D0-9C6E-0BA7-6FDC-08D2DCF9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98762-98F2-1574-7937-81429A14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9BD9694-E446-E87E-96F9-464F22AFE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1"/>
          <a:stretch/>
        </p:blipFill>
        <p:spPr>
          <a:xfrm>
            <a:off x="1387431" y="136525"/>
            <a:ext cx="8595468" cy="6353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F453B8-339A-FC12-F021-8A9EECF1A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87" r="1538"/>
          <a:stretch/>
        </p:blipFill>
        <p:spPr>
          <a:xfrm>
            <a:off x="3562905" y="6056436"/>
            <a:ext cx="3977195" cy="28077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6850767-669F-1E7E-98D4-E656BC85B7E5}"/>
              </a:ext>
            </a:extLst>
          </p:cNvPr>
          <p:cNvSpPr/>
          <p:nvPr/>
        </p:nvSpPr>
        <p:spPr>
          <a:xfrm>
            <a:off x="4169329" y="5419968"/>
            <a:ext cx="3370771" cy="18387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-</a:t>
            </a:r>
            <a:r>
              <a:rPr lang="en-US" dirty="0"/>
              <a:t>Tracker muon system</a:t>
            </a:r>
          </a:p>
        </p:txBody>
      </p:sp>
    </p:spTree>
    <p:extLst>
      <p:ext uri="{BB962C8B-B14F-4D97-AF65-F5344CB8AC3E}">
        <p14:creationId xmlns:p14="http://schemas.microsoft.com/office/powerpoint/2010/main" val="117814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ADF56-1C76-096A-64AF-3B4BC9E92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1CE3-E5DE-4A2F-BAA5-CFA35E417065}" type="datetime1">
              <a:rPr lang="en-US" smtClean="0"/>
              <a:t>7/6/2023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557D0-9C6E-0BA7-6FDC-08D2DCF9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98762-98F2-1574-7937-81429A14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3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486849-A4A8-1910-FBAA-1D0BAE63C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" r="14840"/>
          <a:stretch/>
        </p:blipFill>
        <p:spPr>
          <a:xfrm>
            <a:off x="8915401" y="1617260"/>
            <a:ext cx="3113843" cy="48181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B52E7C-99D7-0D11-E975-5F2915B20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3" y="3233521"/>
            <a:ext cx="5474628" cy="31461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895CFC-E076-7152-693C-91033E561B24}"/>
              </a:ext>
            </a:extLst>
          </p:cNvPr>
          <p:cNvSpPr txBox="1"/>
          <p:nvPr/>
        </p:nvSpPr>
        <p:spPr>
          <a:xfrm>
            <a:off x="6096001" y="3233521"/>
            <a:ext cx="2629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Liquid argon target 0.7 m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EE40B-B445-8933-4F16-7725103030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5954" r="5305" b="7772"/>
          <a:stretch/>
        </p:blipFill>
        <p:spPr>
          <a:xfrm>
            <a:off x="305584" y="232475"/>
            <a:ext cx="5427064" cy="2524678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FA5A8C8-ACE1-2E25-7780-0A05EE7F1E91}"/>
              </a:ext>
            </a:extLst>
          </p:cNvPr>
          <p:cNvCxnSpPr>
            <a:cxnSpLocks/>
          </p:cNvCxnSpPr>
          <p:nvPr/>
        </p:nvCxnSpPr>
        <p:spPr>
          <a:xfrm>
            <a:off x="2464231" y="2464231"/>
            <a:ext cx="356461" cy="1232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B75293E-3581-A432-93E7-CE838E001E99}"/>
              </a:ext>
            </a:extLst>
          </p:cNvPr>
          <p:cNvSpPr txBox="1"/>
          <p:nvPr/>
        </p:nvSpPr>
        <p:spPr>
          <a:xfrm>
            <a:off x="5715000" y="230531"/>
            <a:ext cx="6394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Una parte del NEAR </a:t>
            </a:r>
            <a:r>
              <a:rPr lang="en-US" dirty="0"/>
              <a:t>Detector </a:t>
            </a:r>
            <a:r>
              <a:rPr lang="it-IT" dirty="0"/>
              <a:t>è realizzata riutilizzando parti del esperimento di </a:t>
            </a:r>
            <a:r>
              <a:rPr lang="it-IT" dirty="0" err="1"/>
              <a:t>Kloe</a:t>
            </a:r>
            <a:r>
              <a:rPr lang="it-IT" dirty="0"/>
              <a:t>: il ferro, il magnete e il calorimetro. Al posto della camera a fili è previsto un tracciatore a </a:t>
            </a:r>
            <a:r>
              <a:rPr lang="it-IT" dirty="0" err="1"/>
              <a:t>straw</a:t>
            </a:r>
            <a:r>
              <a:rPr lang="it-IT" dirty="0"/>
              <a:t> un criostato ad argon liquido di 0.7 m</a:t>
            </a:r>
            <a:r>
              <a:rPr lang="it-IT" baseline="30000" dirty="0"/>
              <a:t>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E39AF2-8001-C949-C08E-41E707BC34FD}"/>
              </a:ext>
            </a:extLst>
          </p:cNvPr>
          <p:cNvCxnSpPr/>
          <p:nvPr/>
        </p:nvCxnSpPr>
        <p:spPr>
          <a:xfrm>
            <a:off x="7811146" y="3541363"/>
            <a:ext cx="1883044" cy="1596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3365F14-DDA7-9648-1BD7-617CF7C868EB}"/>
              </a:ext>
            </a:extLst>
          </p:cNvPr>
          <p:cNvCxnSpPr/>
          <p:nvPr/>
        </p:nvCxnSpPr>
        <p:spPr>
          <a:xfrm>
            <a:off x="7625166" y="2100020"/>
            <a:ext cx="1980473" cy="588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F8A4581-A00C-51BE-D4B8-676196056F20}"/>
              </a:ext>
            </a:extLst>
          </p:cNvPr>
          <p:cNvSpPr txBox="1"/>
          <p:nvPr/>
        </p:nvSpPr>
        <p:spPr>
          <a:xfrm>
            <a:off x="6320178" y="2030278"/>
            <a:ext cx="142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Straw tracker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8E406A-3E8F-3A9C-7F92-6A4731EFB5FF}"/>
              </a:ext>
            </a:extLst>
          </p:cNvPr>
          <p:cNvSpPr txBox="1"/>
          <p:nvPr/>
        </p:nvSpPr>
        <p:spPr>
          <a:xfrm>
            <a:off x="581186" y="364210"/>
            <a:ext cx="151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 Detector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073F66-F62A-4575-1905-E1C29E50E711}"/>
              </a:ext>
            </a:extLst>
          </p:cNvPr>
          <p:cNvSpPr txBox="1"/>
          <p:nvPr/>
        </p:nvSpPr>
        <p:spPr>
          <a:xfrm>
            <a:off x="6108439" y="2286054"/>
            <a:ext cx="21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200 0000 </a:t>
            </a:r>
            <a:r>
              <a:rPr lang="it-IT" dirty="0" err="1"/>
              <a:t>straw</a:t>
            </a:r>
            <a:r>
              <a:rPr lang="it-IT" dirty="0"/>
              <a:t> tube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2A6C3E3-9E47-25D1-E1E9-215FB5BB41F1}"/>
              </a:ext>
            </a:extLst>
          </p:cNvPr>
          <p:cNvCxnSpPr/>
          <p:nvPr/>
        </p:nvCxnSpPr>
        <p:spPr>
          <a:xfrm flipV="1">
            <a:off x="7743068" y="5137688"/>
            <a:ext cx="2994840" cy="835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5FB1262-AEE5-8D6D-9D0F-D45193A43BBA}"/>
              </a:ext>
            </a:extLst>
          </p:cNvPr>
          <p:cNvSpPr txBox="1"/>
          <p:nvPr/>
        </p:nvSpPr>
        <p:spPr>
          <a:xfrm>
            <a:off x="6919416" y="5972961"/>
            <a:ext cx="144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Straw Tracker</a:t>
            </a:r>
          </a:p>
        </p:txBody>
      </p:sp>
    </p:spTree>
    <p:extLst>
      <p:ext uri="{BB962C8B-B14F-4D97-AF65-F5344CB8AC3E}">
        <p14:creationId xmlns:p14="http://schemas.microsoft.com/office/powerpoint/2010/main" val="426196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7BE237-720F-9847-FF59-3BC7A8C3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395F-EAFF-480F-9071-E5D1E7B30E90}" type="datetime1">
              <a:rPr lang="en-US" smtClean="0"/>
              <a:t>7/6/2023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CE0A9B-3D18-63D7-DEE8-F8B7055D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D72A2D-99FB-D5B2-03DB-D31E8DFE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5B0940-B7CC-4BE4-F9BB-8C1AA6B89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" y="3627494"/>
            <a:ext cx="5715637" cy="2728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1AEC0C-6D7B-B8B5-D28A-1D33E4F89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16" y="-4032"/>
            <a:ext cx="5173980" cy="3916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453EAE-F75A-2D4F-A36B-835C809FA936}"/>
              </a:ext>
            </a:extLst>
          </p:cNvPr>
          <p:cNvSpPr txBox="1"/>
          <p:nvPr/>
        </p:nvSpPr>
        <p:spPr>
          <a:xfrm>
            <a:off x="0" y="1313446"/>
            <a:ext cx="7300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disegno attuale prevede </a:t>
            </a:r>
            <a:r>
              <a:rPr lang="it-IT" dirty="0" err="1"/>
              <a:t>straw</a:t>
            </a:r>
            <a:r>
              <a:rPr lang="it-IT" dirty="0"/>
              <a:t> da 5 mm affiancati, con lunghezze massime di 4 metri.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Il numero totale di </a:t>
            </a:r>
            <a:r>
              <a:rPr lang="it-IT" dirty="0" err="1"/>
              <a:t>straw</a:t>
            </a:r>
            <a:r>
              <a:rPr lang="it-IT" dirty="0"/>
              <a:t> è di 200 000.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5E7927-CA20-B8F9-96BB-167829F32F12}"/>
              </a:ext>
            </a:extLst>
          </p:cNvPr>
          <p:cNvCxnSpPr>
            <a:cxnSpLocks/>
          </p:cNvCxnSpPr>
          <p:nvPr/>
        </p:nvCxnSpPr>
        <p:spPr>
          <a:xfrm flipH="1" flipV="1">
            <a:off x="8717872" y="3707122"/>
            <a:ext cx="503620" cy="21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D55274-7AE6-8B52-8380-177E900FD0A0}"/>
              </a:ext>
            </a:extLst>
          </p:cNvPr>
          <p:cNvSpPr txBox="1"/>
          <p:nvPr/>
        </p:nvSpPr>
        <p:spPr>
          <a:xfrm>
            <a:off x="8922024" y="3874259"/>
            <a:ext cx="16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Straw geometry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6A64E4-9B94-7F5D-28BE-66AC24EBCA30}"/>
              </a:ext>
            </a:extLst>
          </p:cNvPr>
          <p:cNvCxnSpPr>
            <a:cxnSpLocks/>
          </p:cNvCxnSpPr>
          <p:nvPr/>
        </p:nvCxnSpPr>
        <p:spPr>
          <a:xfrm>
            <a:off x="3053166" y="3575075"/>
            <a:ext cx="2100020" cy="1371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A356035-6275-CD05-208C-BF6BBDBDB49C}"/>
              </a:ext>
            </a:extLst>
          </p:cNvPr>
          <p:cNvSpPr txBox="1"/>
          <p:nvPr/>
        </p:nvSpPr>
        <p:spPr>
          <a:xfrm>
            <a:off x="2488407" y="3258162"/>
            <a:ext cx="141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Straw Frame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A7DF7D-68B4-B882-AE7E-15399A858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67" y="4243591"/>
            <a:ext cx="4022548" cy="19107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BEC8B71-C660-35B8-4E64-0F8AEF8F93D2}"/>
              </a:ext>
            </a:extLst>
          </p:cNvPr>
          <p:cNvSpPr txBox="1"/>
          <p:nvPr/>
        </p:nvSpPr>
        <p:spPr>
          <a:xfrm>
            <a:off x="45329" y="1896462"/>
            <a:ext cx="7047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supporto esterno allinea e supporta gli </a:t>
            </a:r>
            <a:r>
              <a:rPr lang="it-IT" dirty="0" err="1"/>
              <a:t>straw</a:t>
            </a:r>
            <a:r>
              <a:rPr lang="it-IT" dirty="0"/>
              <a:t>, distribuisce il gas e contiene l’elettronica di </a:t>
            </a:r>
            <a:r>
              <a:rPr lang="it-IT" dirty="0" err="1"/>
              <a:t>read</a:t>
            </a:r>
            <a:r>
              <a:rPr lang="it-IT" dirty="0"/>
              <a:t>-out.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89F9513-0B87-33EA-8823-E21B0A141CDF}"/>
              </a:ext>
            </a:extLst>
          </p:cNvPr>
          <p:cNvCxnSpPr>
            <a:cxnSpLocks/>
          </p:cNvCxnSpPr>
          <p:nvPr/>
        </p:nvCxnSpPr>
        <p:spPr>
          <a:xfrm flipH="1">
            <a:off x="1203697" y="3627494"/>
            <a:ext cx="1849469" cy="533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D139792-5573-6B27-E146-3F9E25AAD808}"/>
              </a:ext>
            </a:extLst>
          </p:cNvPr>
          <p:cNvSpPr txBox="1"/>
          <p:nvPr/>
        </p:nvSpPr>
        <p:spPr>
          <a:xfrm>
            <a:off x="8263716" y="6238300"/>
            <a:ext cx="171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Test </a:t>
            </a:r>
            <a:r>
              <a:rPr lang="it-IT" dirty="0" err="1"/>
              <a:t>beam</a:t>
            </a:r>
            <a:r>
              <a:rPr lang="it-IT" dirty="0"/>
              <a:t> setup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8504E-6364-5EAE-DFEA-E5896F03699E}"/>
              </a:ext>
            </a:extLst>
          </p:cNvPr>
          <p:cNvSpPr txBox="1"/>
          <p:nvPr/>
        </p:nvSpPr>
        <p:spPr>
          <a:xfrm>
            <a:off x="45849" y="43535"/>
            <a:ext cx="73004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"Roberto Petti, Gabriele Sirri e Stefano Di Falco sono i coordinatori.</a:t>
            </a:r>
          </a:p>
          <a:p>
            <a:endParaRPr lang="it-IT" dirty="0"/>
          </a:p>
          <a:p>
            <a:r>
              <a:rPr lang="it-IT" dirty="0"/>
              <a:t>Il progetto necessità di un grosso lavoro per la sua ottimizzazione e ingegnerizzazione.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0FD022-CE62-5756-0FDF-F389AD65A39F}"/>
              </a:ext>
            </a:extLst>
          </p:cNvPr>
          <p:cNvSpPr txBox="1"/>
          <p:nvPr/>
        </p:nvSpPr>
        <p:spPr>
          <a:xfrm>
            <a:off x="198697" y="2657333"/>
            <a:ext cx="5299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Prototipi in costruzione al CERN e a Pisa 1200X800mm</a:t>
            </a:r>
          </a:p>
        </p:txBody>
      </p:sp>
    </p:spTree>
    <p:extLst>
      <p:ext uri="{BB962C8B-B14F-4D97-AF65-F5344CB8AC3E}">
        <p14:creationId xmlns:p14="http://schemas.microsoft.com/office/powerpoint/2010/main" val="332538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7BE237-720F-9847-FF59-3BC7A8C3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B051-D594-43DB-9672-1592BA31BB04}" type="datetime1">
              <a:rPr lang="en-US" smtClean="0"/>
              <a:t>7/6/2023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CE0A9B-3D18-63D7-DEE8-F8B7055D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D72A2D-99FB-D5B2-03DB-D31E8DFE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23C98A-7C8F-1798-F3B9-5534739AD8A2}"/>
              </a:ext>
            </a:extLst>
          </p:cNvPr>
          <p:cNvSpPr txBox="1"/>
          <p:nvPr/>
        </p:nvSpPr>
        <p:spPr>
          <a:xfrm>
            <a:off x="2361347" y="323675"/>
            <a:ext cx="7679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Attività anno 2023-2024 gruppo DUNE PISA.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5EE10-8AAD-37CA-2DC8-B78DC0F229A4}"/>
              </a:ext>
            </a:extLst>
          </p:cNvPr>
          <p:cNvSpPr txBox="1"/>
          <p:nvPr/>
        </p:nvSpPr>
        <p:spPr>
          <a:xfrm>
            <a:off x="108760" y="908450"/>
            <a:ext cx="11525652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u="sng" dirty="0">
                <a:solidFill>
                  <a:schemeClr val="accent6">
                    <a:lumMod val="50000"/>
                  </a:schemeClr>
                </a:solidFill>
              </a:rPr>
              <a:t>Meccanica </a:t>
            </a:r>
            <a:r>
              <a:rPr lang="it-IT" sz="2800" u="sng" dirty="0" err="1">
                <a:solidFill>
                  <a:schemeClr val="accent6">
                    <a:lumMod val="50000"/>
                  </a:schemeClr>
                </a:solidFill>
              </a:rPr>
              <a:t>Straw</a:t>
            </a:r>
            <a:r>
              <a:rPr lang="it-IT" sz="2800" u="sng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it-IT" sz="2000" dirty="0"/>
              <a:t>Disegno e costruzione di due rivelatori a </a:t>
            </a:r>
            <a:r>
              <a:rPr lang="it-IT" sz="2000" dirty="0" err="1"/>
              <a:t>straw</a:t>
            </a:r>
            <a:r>
              <a:rPr lang="it-IT" sz="2000" dirty="0"/>
              <a:t> di dimensioni 1200x800 mm con quattro strati con la struttura di supporto in fibra di carbonio.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Due strutture di supporto in carbon </a:t>
            </a:r>
            <a:r>
              <a:rPr lang="it-IT" sz="2000" dirty="0" err="1"/>
              <a:t>fiber</a:t>
            </a:r>
            <a:r>
              <a:rPr lang="it-IT" sz="2000" dirty="0"/>
              <a:t> sono in costruzione. Un rivelatore sarà montato al CERN e l’altro a Pisa. Gli </a:t>
            </a:r>
            <a:r>
              <a:rPr lang="it-IT" sz="2000" dirty="0" err="1"/>
              <a:t>straw</a:t>
            </a:r>
            <a:r>
              <a:rPr lang="it-IT" sz="2000" dirty="0"/>
              <a:t> necessari sono forniti da un gruppo Georgiano che ci fornirà 2000 </a:t>
            </a:r>
            <a:r>
              <a:rPr lang="it-IT" sz="2000" dirty="0" err="1"/>
              <a:t>straw</a:t>
            </a:r>
            <a:r>
              <a:rPr lang="it-IT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Le attrezzature per il montaggio degli </a:t>
            </a:r>
            <a:r>
              <a:rPr lang="it-IT" sz="2000" dirty="0" err="1"/>
              <a:t>straw</a:t>
            </a:r>
            <a:r>
              <a:rPr lang="it-IT" sz="2000" dirty="0"/>
              <a:t> sono in costruzione e in parte in camera pulita a Pisa.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E’ previsto al CERN l’assemblaggio del primo prototipo degli </a:t>
            </a:r>
            <a:r>
              <a:rPr lang="it-IT" sz="2000" dirty="0" err="1"/>
              <a:t>straw</a:t>
            </a:r>
            <a:r>
              <a:rPr lang="it-IT" sz="2000" dirty="0"/>
              <a:t> partendo da Agosto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L’assemblaggio del rivelatore a </a:t>
            </a:r>
            <a:r>
              <a:rPr lang="it-IT" sz="2000" dirty="0" err="1"/>
              <a:t>straw</a:t>
            </a:r>
            <a:r>
              <a:rPr lang="it-IT" sz="2000" dirty="0"/>
              <a:t> a Pisa inizio 2024. </a:t>
            </a:r>
            <a:endParaRPr lang="en-US" sz="2000" dirty="0"/>
          </a:p>
          <a:p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</a:rPr>
              <a:t>Elettronica</a:t>
            </a:r>
            <a:r>
              <a:rPr lang="it-IT" sz="2800" u="sng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/>
              <a:t>Sviluppo di un elettronica di lettura degli </a:t>
            </a:r>
            <a:r>
              <a:rPr lang="it-IT" sz="2000" dirty="0" err="1"/>
              <a:t>straw</a:t>
            </a:r>
            <a:r>
              <a:rPr lang="it-IT" sz="2000" dirty="0"/>
              <a:t> per il 2024.</a:t>
            </a:r>
          </a:p>
          <a:p>
            <a:r>
              <a:rPr lang="it-IT" sz="2800" u="sng" dirty="0">
                <a:solidFill>
                  <a:schemeClr val="accent6">
                    <a:lumMod val="50000"/>
                  </a:schemeClr>
                </a:solidFill>
              </a:rPr>
              <a:t>Simulazione rilevatore </a:t>
            </a:r>
            <a:r>
              <a:rPr lang="it-IT" sz="2800" u="sng" dirty="0" err="1">
                <a:solidFill>
                  <a:schemeClr val="accent6">
                    <a:lumMod val="50000"/>
                  </a:schemeClr>
                </a:solidFill>
              </a:rPr>
              <a:t>straw</a:t>
            </a:r>
            <a:r>
              <a:rPr lang="it-IT" sz="2800" u="sng" dirty="0">
                <a:solidFill>
                  <a:schemeClr val="accent6">
                    <a:lumMod val="50000"/>
                  </a:schemeClr>
                </a:solidFill>
              </a:rPr>
              <a:t> e analisi dei dati test </a:t>
            </a:r>
            <a:r>
              <a:rPr lang="it-IT" sz="2800" u="sng" dirty="0" err="1">
                <a:solidFill>
                  <a:schemeClr val="accent6">
                    <a:lumMod val="50000"/>
                  </a:schemeClr>
                </a:solidFill>
              </a:rPr>
              <a:t>beam</a:t>
            </a:r>
            <a:r>
              <a:rPr lang="it-IT" sz="2800" u="sng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it-IT" sz="2000" dirty="0"/>
              <a:t>Analisi dei dati del test </a:t>
            </a:r>
            <a:r>
              <a:rPr lang="it-IT" sz="2000" dirty="0" err="1"/>
              <a:t>beam</a:t>
            </a:r>
            <a:r>
              <a:rPr lang="it-IT" sz="2000" dirty="0"/>
              <a:t>. Ottimizzazione del design.</a:t>
            </a:r>
          </a:p>
          <a:p>
            <a:r>
              <a:rPr lang="it-IT" sz="2800" u="sng" dirty="0">
                <a:solidFill>
                  <a:schemeClr val="accent6">
                    <a:lumMod val="50000"/>
                  </a:schemeClr>
                </a:solidFill>
              </a:rPr>
              <a:t>Smontaggio calorimetro di </a:t>
            </a:r>
            <a:r>
              <a:rPr lang="it-IT" sz="2800" u="sng" dirty="0" err="1">
                <a:solidFill>
                  <a:schemeClr val="accent6">
                    <a:lumMod val="50000"/>
                  </a:schemeClr>
                </a:solidFill>
              </a:rPr>
              <a:t>Kloe</a:t>
            </a:r>
            <a:r>
              <a:rPr lang="it-IT" sz="2800" u="sng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Attrezzature di smontaggio sono state fornite a Frascati dal gruppo di Pisa. La piattaforma è in fase di progettazione a Pisa.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Lo smontaggio del calorimetro di </a:t>
            </a:r>
            <a:r>
              <a:rPr lang="it-IT" sz="2000" dirty="0" err="1"/>
              <a:t>Kloe</a:t>
            </a:r>
            <a:r>
              <a:rPr lang="it-IT" sz="2000" dirty="0"/>
              <a:t> avverrà entro il  2023.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337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9C013-7062-042B-AD33-07691B0C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835-C362-4B12-B586-CE8D70251163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72D26-ACE8-34B5-CEEC-C9564E58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Soldani, F. Raffaelli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55480-BE3F-ACD0-AC0D-8908A7A1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84AA-965E-4870-9815-1B7C07E9F8CA}" type="slidenum">
              <a:rPr lang="en-US" smtClean="0"/>
              <a:t>6</a:t>
            </a:fld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D416F1C-792A-13E1-010D-5FED16096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788"/>
            <a:ext cx="12192000" cy="623738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26A9166-5F13-59E3-74FA-8F7733F0BCC8}"/>
              </a:ext>
            </a:extLst>
          </p:cNvPr>
          <p:cNvSpPr txBox="1"/>
          <p:nvPr/>
        </p:nvSpPr>
        <p:spPr>
          <a:xfrm>
            <a:off x="470516" y="5987018"/>
            <a:ext cx="323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Production of 100 </a:t>
            </a:r>
            <a:r>
              <a:rPr lang="it-IT" dirty="0" err="1"/>
              <a:t>straw</a:t>
            </a:r>
            <a:r>
              <a:rPr lang="it-IT" dirty="0"/>
              <a:t> per day.</a:t>
            </a:r>
          </a:p>
        </p:txBody>
      </p:sp>
    </p:spTree>
    <p:extLst>
      <p:ext uri="{BB962C8B-B14F-4D97-AF65-F5344CB8AC3E}">
        <p14:creationId xmlns:p14="http://schemas.microsoft.com/office/powerpoint/2010/main" val="75394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9C013-7062-042B-AD33-07691B0C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835-C362-4B12-B586-CE8D70251163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72D26-ACE8-34B5-CEEC-C9564E58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Soldani, F. Raffaelli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55480-BE3F-ACD0-AC0D-8908A7A1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84AA-965E-4870-9815-1B7C07E9F8CA}" type="slidenum">
              <a:rPr lang="en-US" smtClean="0"/>
              <a:t>7</a:t>
            </a:fld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A096E7-EABF-2BA2-E05F-82C988A46528}"/>
              </a:ext>
            </a:extLst>
          </p:cNvPr>
          <p:cNvSpPr txBox="1"/>
          <p:nvPr/>
        </p:nvSpPr>
        <p:spPr>
          <a:xfrm>
            <a:off x="838200" y="390618"/>
            <a:ext cx="611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Plug in production in PISA and In Dubna 3D print with resin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7A4E8A1-A837-7698-C70A-9A2F08B30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676"/>
            <a:ext cx="12192000" cy="556170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9487C76-7D41-75B1-9FFD-18AC373EB2E1}"/>
              </a:ext>
            </a:extLst>
          </p:cNvPr>
          <p:cNvSpPr txBox="1"/>
          <p:nvPr/>
        </p:nvSpPr>
        <p:spPr>
          <a:xfrm>
            <a:off x="7474998" y="390618"/>
            <a:ext cx="318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Pins are some left over of  Atlas </a:t>
            </a:r>
          </a:p>
        </p:txBody>
      </p:sp>
    </p:spTree>
    <p:extLst>
      <p:ext uri="{BB962C8B-B14F-4D97-AF65-F5344CB8AC3E}">
        <p14:creationId xmlns:p14="http://schemas.microsoft.com/office/powerpoint/2010/main" val="141866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7BE237-720F-9847-FF59-3BC7A8C3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B843-1925-4ABE-9476-DFB7ECDB4ED1}" type="datetime1">
              <a:rPr lang="en-US" smtClean="0"/>
              <a:t>7/6/2023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CE0A9B-3D18-63D7-DEE8-F8B7055D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D72A2D-99FB-D5B2-03DB-D31E8DFE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8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46727-C570-DAB8-5FA6-53D057BABA6F}"/>
              </a:ext>
            </a:extLst>
          </p:cNvPr>
          <p:cNvSpPr txBox="1"/>
          <p:nvPr/>
        </p:nvSpPr>
        <p:spPr>
          <a:xfrm>
            <a:off x="2884540" y="-41213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/>
              <a:t>Smontaggio del calorimetro di KLOE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6261CE-4820-4487-6790-066EC2B8C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29" y="580614"/>
            <a:ext cx="4164142" cy="38593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EA1896-8B9F-9FA9-0779-29E2650F4E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279"/>
          <a:stretch/>
        </p:blipFill>
        <p:spPr>
          <a:xfrm>
            <a:off x="343160" y="3462614"/>
            <a:ext cx="4320659" cy="28082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E9B02BC-6FE1-72AC-4FF8-6C177A2D8ABA}"/>
              </a:ext>
            </a:extLst>
          </p:cNvPr>
          <p:cNvSpPr txBox="1"/>
          <p:nvPr/>
        </p:nvSpPr>
        <p:spPr>
          <a:xfrm>
            <a:off x="4146746" y="934911"/>
            <a:ext cx="3799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Alcuni moduli del calorimetro sono </a:t>
            </a:r>
            <a:r>
              <a:rPr lang="it-IT" dirty="0" err="1"/>
              <a:t>delaminati</a:t>
            </a:r>
            <a:r>
              <a:rPr lang="it-IT" dirty="0"/>
              <a:t>. La loro massa è di 3.5 Ton e sono lunghi circa 4.5 metri. Il sistema di scorrimento è sicuramente compromesso. Lo spazio tra ciascun modulo e 2mm.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8AB4199-0479-7218-CC6E-699696D6B460}"/>
              </a:ext>
            </a:extLst>
          </p:cNvPr>
          <p:cNvCxnSpPr>
            <a:cxnSpLocks/>
          </p:cNvCxnSpPr>
          <p:nvPr/>
        </p:nvCxnSpPr>
        <p:spPr>
          <a:xfrm>
            <a:off x="7402794" y="4577986"/>
            <a:ext cx="750606" cy="473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2E7012A-2009-0AD9-13B2-4EE43513F39E}"/>
              </a:ext>
            </a:extLst>
          </p:cNvPr>
          <p:cNvSpPr txBox="1"/>
          <p:nvPr/>
        </p:nvSpPr>
        <p:spPr>
          <a:xfrm>
            <a:off x="4660187" y="3628730"/>
            <a:ext cx="3174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l’attrezzatura esistente lasciata fuori del 1997. L’attrezzatura è stata ridisegnata per simulare l’estrazione ed è stata ricostruita e migliorata.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F0706-3F0A-C08D-27EF-FEE54300A5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4462" r="4096" b="10179"/>
          <a:stretch/>
        </p:blipFill>
        <p:spPr>
          <a:xfrm>
            <a:off x="4454567" y="4903871"/>
            <a:ext cx="3282865" cy="1491719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DAA51B18-18C7-C920-45C2-1302A7DC5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84" y="4439922"/>
            <a:ext cx="3027729" cy="227079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56323AE-98C1-5046-09CA-24ACE59084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" t="1991" r="3075" b="7315"/>
          <a:stretch/>
        </p:blipFill>
        <p:spPr>
          <a:xfrm>
            <a:off x="278683" y="428811"/>
            <a:ext cx="3861787" cy="29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5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7BE237-720F-9847-FF59-3BC7A8C3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C3AE-0658-4D89-AF54-2755A0297E8C}" type="datetime1">
              <a:rPr lang="en-US" smtClean="0"/>
              <a:t>7/6/2023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CE0A9B-3D18-63D7-DEE8-F8B7055D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Dune Pisa gruppo 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D72A2D-99FB-D5B2-03DB-D31E8DFE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8EEA-1A89-4B18-8BDE-38AD5C8F8D59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706D1-2B32-8E1F-88EA-A90E9EB9D5AE}"/>
              </a:ext>
            </a:extLst>
          </p:cNvPr>
          <p:cNvSpPr txBox="1"/>
          <p:nvPr/>
        </p:nvSpPr>
        <p:spPr>
          <a:xfrm>
            <a:off x="3486835" y="-48141"/>
            <a:ext cx="587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Sala sperimentale montaggio SAND fine 2028 Inizio </a:t>
            </a:r>
            <a:r>
              <a:rPr lang="it-IT" dirty="0" err="1"/>
              <a:t>run</a:t>
            </a:r>
            <a:r>
              <a:rPr lang="it-IT" dirty="0"/>
              <a:t> 2031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2358B5A-648E-62A3-5FDB-78DDB04E7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55" y="360471"/>
            <a:ext cx="10434641" cy="53478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3F5AA8-CFA1-4D15-D0B8-D20EEA94D8B9}"/>
              </a:ext>
            </a:extLst>
          </p:cNvPr>
          <p:cNvSpPr txBox="1"/>
          <p:nvPr/>
        </p:nvSpPr>
        <p:spPr>
          <a:xfrm>
            <a:off x="707589" y="5771575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1" u="none" strike="noStrike" baseline="0" dirty="0">
                <a:solidFill>
                  <a:srgbClr val="7B219F"/>
                </a:solidFill>
                <a:latin typeface="Times-Italic"/>
              </a:rPr>
              <a:t>LBNF/DUNE schedule for the ND site (Chris </a:t>
            </a:r>
            <a:r>
              <a:rPr lang="en-US" sz="1600" b="0" i="1" u="none" strike="noStrike" baseline="0" dirty="0" err="1">
                <a:solidFill>
                  <a:srgbClr val="7B219F"/>
                </a:solidFill>
                <a:latin typeface="Times-Italic"/>
              </a:rPr>
              <a:t>Mossey</a:t>
            </a:r>
            <a:r>
              <a:rPr lang="en-US" sz="1600" b="0" i="1" u="none" strike="noStrike" baseline="0" dirty="0">
                <a:solidFill>
                  <a:srgbClr val="7B219F"/>
                </a:solidFill>
                <a:latin typeface="Times-Italic"/>
              </a:rPr>
              <a:t>, 23 January 2023)</a:t>
            </a:r>
          </a:p>
          <a:p>
            <a:pPr algn="l"/>
            <a:r>
              <a:rPr lang="it-IT" sz="1600" b="1" i="0" u="none" strike="noStrike" baseline="0" dirty="0">
                <a:solidFill>
                  <a:srgbClr val="63666A"/>
                </a:solidFill>
                <a:latin typeface="Arial-BoldMT"/>
              </a:rPr>
              <a:t>Notes: </a:t>
            </a:r>
            <a:r>
              <a:rPr lang="it-IT" sz="1600" b="0" i="0" u="none" strike="noStrike" baseline="0" dirty="0">
                <a:solidFill>
                  <a:srgbClr val="63666A"/>
                </a:solidFill>
                <a:latin typeface="ArialMT"/>
              </a:rPr>
              <a:t>Fiscal </a:t>
            </a:r>
            <a:r>
              <a:rPr lang="it-IT" sz="1600" b="0" i="0" u="none" strike="noStrike" baseline="0" dirty="0" err="1">
                <a:solidFill>
                  <a:srgbClr val="63666A"/>
                </a:solidFill>
                <a:latin typeface="ArialMT"/>
              </a:rPr>
              <a:t>Year</a:t>
            </a:r>
            <a:r>
              <a:rPr lang="it-IT" sz="1600" b="0" i="0" u="none" strike="noStrike" baseline="0" dirty="0">
                <a:solidFill>
                  <a:srgbClr val="63666A"/>
                </a:solidFill>
                <a:latin typeface="ArialMT"/>
              </a:rPr>
              <a:t> display  Sep 2022 reporting </a:t>
            </a:r>
            <a:r>
              <a:rPr lang="it-IT" sz="1600" b="0" i="0" u="none" strike="noStrike" baseline="0" dirty="0" err="1">
                <a:solidFill>
                  <a:srgbClr val="63666A"/>
                </a:solidFill>
                <a:latin typeface="ArialMT"/>
              </a:rPr>
              <a:t>cycle</a:t>
            </a:r>
            <a:r>
              <a:rPr lang="it-IT" sz="1600" dirty="0">
                <a:solidFill>
                  <a:srgbClr val="63666A"/>
                </a:solidFill>
                <a:latin typeface="ArialMT"/>
              </a:rPr>
              <a:t> </a:t>
            </a:r>
            <a:r>
              <a:rPr lang="en-US" sz="1600" b="0" i="0" u="none" strike="noStrike" baseline="0" dirty="0">
                <a:solidFill>
                  <a:srgbClr val="63666A"/>
                </a:solidFill>
                <a:latin typeface="ArialMT"/>
              </a:rPr>
              <a:t> Based on “CD-1RR ESAAB” profile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005676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5129</TotalTime>
  <Words>830</Words>
  <Application>Microsoft Office PowerPoint</Application>
  <PresentationFormat>Widescreen</PresentationFormat>
  <Paragraphs>111</Paragraphs>
  <Slides>14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Arial-BoldMT</vt:lpstr>
      <vt:lpstr>ArialMT</vt:lpstr>
      <vt:lpstr>Calibri</vt:lpstr>
      <vt:lpstr>Calibri Light</vt:lpstr>
      <vt:lpstr>Times-Italic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Fabrizio Raffaelli</dc:creator>
  <cp:lastModifiedBy>raffaell</cp:lastModifiedBy>
  <cp:revision>87</cp:revision>
  <dcterms:created xsi:type="dcterms:W3CDTF">2022-06-29T15:29:07Z</dcterms:created>
  <dcterms:modified xsi:type="dcterms:W3CDTF">2023-07-07T06:27:17Z</dcterms:modified>
</cp:coreProperties>
</file>