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7CE8-6F06-E541-B60B-DF31E2A5D677}" type="datetimeFigureOut">
              <a:rPr lang="it-IT" smtClean="0"/>
              <a:t>07/07/23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B9AE-08D1-D14D-8CA3-C09F18E69B0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01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F727-6046-0C4C-FC04-3AE543490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6EB50-93B2-1E49-CB1B-0453BBCFA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FC66-17ED-28EF-0ED7-B6CB0CD2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247F9-8360-F44A-4A60-7432500F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E626-F47B-249F-9673-696053DC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4B2D-F18C-A0C9-13F5-4BF7C9CB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DDEE4-6918-8EA2-DFA8-BDDBE61E9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0A35-412B-9B6B-D394-4EE3DF2F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66C4F-0CE0-1D03-1D86-D8CF43BE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95FE-B743-1A86-FC8F-A6B00843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32BFF-3F93-FC8D-AC1F-87CE8D0F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0AADC-8E40-AC03-4F4C-927A67FA8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B1846-9342-C701-E149-D5230D09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3629-1FB4-2B45-6B87-E1CD037E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B64A-2778-CED7-11AB-E7FA6B2E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6ADF-3466-5DCF-3E6B-E67874E0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39F8-6DC4-1A23-847E-8CAE82AF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65F5-4DFC-B289-53A2-44053E01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F87E-C237-648D-FBEE-8B968047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99553-F456-DB07-B23E-859F9658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5CA5-5DD4-5C88-A924-153EA30F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26B3-F9F0-85B1-C7FF-EC1AFD64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F3FEB-37F2-3C36-DB30-4654E586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3C6-F3AA-93C8-6056-BBBBF547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6880-5D5F-B730-34EB-F482F5DD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32EE-CED4-23D7-31DE-BC7BF9E9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A30D-B02E-9527-5DAD-E6C4002F1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02086-DB8E-4309-E77B-24332BD4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8F2F9-08B3-B8EF-72F2-C0963A9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6543-4059-FD4A-25A3-F02203F7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91DF5-80CB-6D1A-2D58-829F5D5F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6972-187C-AF7F-C0B4-C85F5780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91135-4267-E678-C352-55651E180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F6D08-CDA2-6412-9D3D-0551F2705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16095-1214-1681-B715-13BF7CE63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653D1-BCBE-713A-8D59-5BCA404F8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66D5-DE3C-2B4B-038F-F9AD8F8D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290F9-9372-28A7-07A1-5BF790E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D6F29-6203-CAB2-1358-06CD78E0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2C82-2786-DAAC-CBAE-A490F092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8225B-9776-F3F5-E512-43C5514B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9EB46-46E0-9C30-24B0-28407CD3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9E0F9-714C-A52A-0FD0-469D0379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93AD1-7BB1-8B6B-C156-B541A796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C3C9E-6864-5CE3-04E4-9F322B21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65F61-EED8-FE63-F132-CB75CDB0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65F8-FED1-C94B-D26F-B1729B4C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8B92D-64D9-3091-852C-5154FFAE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AD0-9D6D-24BB-78B6-6E126560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43816-3159-7349-2CF3-7F11B4CE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E9923-F798-B32D-C8A1-C997D616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CF161-B3B5-D05D-22F9-49FA7582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DA4-2C05-06EC-ADBE-31787E2E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6C990-69B5-3BE3-192D-25040EDAF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C3E7C-C284-ADF7-9930-B4BE2815C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AC131-EC15-D615-FF0D-56729EE2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A34-09D9-AB20-3073-910E4B00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001E7-A102-D5C2-8E1E-89EA0665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A93C8-D336-D424-FA7E-10B71761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4EFF-E79A-7883-C088-2997249EF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79186-F2D0-C8D4-9D2E-5336E04B4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5B7DC-644C-99AE-304F-7CEFCC62A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3AEF0-E387-AFB4-2138-3F6CB1C16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DC70-5BC7-1242-A4D3-427074B2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ms.pi.infn.i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ms.pi.infn.it/index.php?option=com_content&amp;view=article&amp;id=40&amp;Itemid=15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infn.it/share/s/WlVo4b9uTumrvLPlQ7T_u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1874-44B0-D07D-28C2-D3BDB7FD6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Preventivi 2024</a:t>
            </a:r>
            <a:br>
              <a:rPr lang="it-IT" dirty="0"/>
            </a:br>
            <a:r>
              <a:rPr lang="it-IT" dirty="0"/>
              <a:t>CMS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E456D-7846-4DB0-CE27-B090C9B62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Andrea Venturi</a:t>
            </a:r>
          </a:p>
          <a:p>
            <a:r>
              <a:rPr lang="it-IT" dirty="0">
                <a:hlinkClick r:id="rId2"/>
              </a:rPr>
              <a:t>http://cms.pi.infn.it</a:t>
            </a:r>
            <a:r>
              <a:rPr lang="it-IT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5373C-54CB-4761-F981-C265CBB3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F8C6-1546-A793-27A4-2A11A246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56F6-9D3B-51EC-5ADC-F5705ACA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EE2C-D0E5-57CE-2261-7AB65170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13"/>
            <a:ext cx="10515600" cy="1325563"/>
          </a:xfrm>
        </p:spPr>
        <p:txBody>
          <a:bodyPr/>
          <a:lstStyle/>
          <a:p>
            <a:r>
              <a:rPr lang="it-IT" dirty="0"/>
              <a:t>CMS e Pisa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E27077-A55D-E09E-C29D-DCE32454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470" y="1152938"/>
            <a:ext cx="5449956" cy="5337314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CMS: rivelatore attuale</a:t>
            </a:r>
          </a:p>
          <a:p>
            <a:pPr lvl="1"/>
            <a:r>
              <a:rPr lang="it-IT" dirty="0" err="1"/>
              <a:t>Run</a:t>
            </a:r>
            <a:r>
              <a:rPr lang="it-IT" dirty="0"/>
              <a:t> 3 in corso</a:t>
            </a:r>
          </a:p>
          <a:p>
            <a:pPr lvl="2"/>
            <a:r>
              <a:rPr lang="it-IT" dirty="0"/>
              <a:t>42 fb-1 nel 2022, 21 fb-1 nel 2023</a:t>
            </a:r>
          </a:p>
          <a:p>
            <a:pPr lvl="3"/>
            <a:r>
              <a:rPr lang="it-IT" dirty="0"/>
              <a:t>Obbiettivo 2023: 75 fb-1</a:t>
            </a:r>
          </a:p>
          <a:p>
            <a:pPr lvl="2"/>
            <a:r>
              <a:rPr lang="it-IT" dirty="0"/>
              <a:t>Tracciatore e spettrometro dei protoni (PPS) in presa dati senza problemi significativi</a:t>
            </a:r>
          </a:p>
          <a:p>
            <a:pPr lvl="1"/>
            <a:r>
              <a:rPr lang="it-IT" dirty="0">
                <a:solidFill>
                  <a:srgbClr val="00B0F0"/>
                </a:solidFill>
              </a:rPr>
              <a:t>Contributi di Pisa</a:t>
            </a:r>
          </a:p>
          <a:p>
            <a:pPr lvl="2"/>
            <a:r>
              <a:rPr lang="it-IT" dirty="0"/>
              <a:t>Coordinamento Strategia e implementazione trigger</a:t>
            </a:r>
          </a:p>
          <a:p>
            <a:pPr lvl="2"/>
            <a:r>
              <a:rPr lang="it-IT" dirty="0"/>
              <a:t>Sistema di controllo e sistema di sicurezza tracciatore (DCS/DSS)</a:t>
            </a:r>
          </a:p>
          <a:p>
            <a:pPr lvl="3"/>
            <a:r>
              <a:rPr lang="it-IT" dirty="0"/>
              <a:t>Sviluppo prototipo DCS/DSS per tracciatore futuro (Run3, 2028)</a:t>
            </a:r>
          </a:p>
          <a:p>
            <a:pPr lvl="2"/>
            <a:r>
              <a:rPr lang="it-IT" dirty="0"/>
              <a:t>Sistema di acquisizione del tracciatore</a:t>
            </a:r>
          </a:p>
          <a:p>
            <a:pPr lvl="2"/>
            <a:r>
              <a:rPr lang="it-IT" dirty="0"/>
              <a:t>Coordinamento ricostruzione, simulazione, calibrazione offline tracciatore e ricostruzione tracce</a:t>
            </a:r>
          </a:p>
          <a:p>
            <a:pPr lvl="2"/>
            <a:r>
              <a:rPr lang="it-IT" dirty="0"/>
              <a:t>Installazione, sistema di acquisizione, elettronica, monitoraggio e allineamento Timing detector PPS</a:t>
            </a:r>
          </a:p>
          <a:p>
            <a:pPr lvl="2"/>
            <a:r>
              <a:rPr lang="it-IT" dirty="0"/>
              <a:t>Tier-2</a:t>
            </a:r>
          </a:p>
          <a:p>
            <a:pPr lvl="2"/>
            <a:r>
              <a:rPr lang="it-IT" dirty="0"/>
              <a:t>Sviluppo e gestione software offline</a:t>
            </a:r>
          </a:p>
          <a:p>
            <a:pPr lvl="2"/>
            <a:r>
              <a:rPr lang="it-IT" dirty="0"/>
              <a:t>Sviluppo tecniche e infrastrutture di analisi</a:t>
            </a:r>
          </a:p>
          <a:p>
            <a:pPr lvl="3"/>
            <a:r>
              <a:rPr lang="it-IT" dirty="0"/>
              <a:t>Machine Learning</a:t>
            </a:r>
          </a:p>
          <a:p>
            <a:pPr lvl="3"/>
            <a:r>
              <a:rPr lang="it-IT" dirty="0"/>
              <a:t>Identificazione leptone tau</a:t>
            </a:r>
          </a:p>
          <a:p>
            <a:pPr lvl="1"/>
            <a:r>
              <a:rPr lang="it-IT" dirty="0">
                <a:solidFill>
                  <a:srgbClr val="00B0F0"/>
                </a:solidFill>
              </a:rPr>
              <a:t>Preparazione </a:t>
            </a:r>
            <a:r>
              <a:rPr lang="it-IT" dirty="0" err="1">
                <a:solidFill>
                  <a:srgbClr val="00B0F0"/>
                </a:solidFill>
              </a:rPr>
              <a:t>run</a:t>
            </a:r>
            <a:r>
              <a:rPr lang="it-IT" dirty="0">
                <a:solidFill>
                  <a:srgbClr val="00B0F0"/>
                </a:solidFill>
              </a:rPr>
              <a:t> 2024</a:t>
            </a:r>
          </a:p>
          <a:p>
            <a:pPr lvl="2"/>
            <a:r>
              <a:rPr lang="it-IT" dirty="0"/>
              <a:t>Cambio piano collisioni fasci LHC </a:t>
            </a:r>
            <a:r>
              <a:rPr lang="it-IT" dirty="0">
                <a:sym typeface="Wingdings" pitchFamily="2" charset="2"/>
              </a:rPr>
              <a:t> re-installazione, </a:t>
            </a:r>
            <a:r>
              <a:rPr lang="it-IT" dirty="0" err="1">
                <a:sym typeface="Wingdings" pitchFamily="2" charset="2"/>
              </a:rPr>
              <a:t>commissioning</a:t>
            </a:r>
            <a:r>
              <a:rPr lang="it-IT" dirty="0">
                <a:sym typeface="Wingdings" pitchFamily="2" charset="2"/>
              </a:rPr>
              <a:t>, allineamento timing detector PPS</a:t>
            </a:r>
          </a:p>
          <a:p>
            <a:pPr lvl="3"/>
            <a:r>
              <a:rPr lang="it-IT" dirty="0">
                <a:sym typeface="Wingdings" pitchFamily="2" charset="2"/>
              </a:rPr>
              <a:t>Responsabilità di Pisa</a:t>
            </a:r>
            <a:endParaRPr lang="it-IT" dirty="0"/>
          </a:p>
          <a:p>
            <a:pPr lvl="3"/>
            <a:endParaRPr lang="it-IT" dirty="0"/>
          </a:p>
          <a:p>
            <a:pPr lvl="3"/>
            <a:endParaRPr lang="it-I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C71FD3-DCD2-8388-8D77-27021F678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13991"/>
            <a:ext cx="5181600" cy="3562972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Analisi di fisica a Pisa (in collaborazione)</a:t>
            </a:r>
          </a:p>
          <a:p>
            <a:pPr lvl="1"/>
            <a:r>
              <a:rPr lang="it-IT" dirty="0"/>
              <a:t>Pubblicate/sottomesse analisi</a:t>
            </a:r>
          </a:p>
          <a:p>
            <a:pPr lvl="2"/>
            <a:r>
              <a:rPr lang="it-IT" dirty="0"/>
              <a:t>pp</a:t>
            </a:r>
            <a:r>
              <a:rPr lang="it-IT" dirty="0">
                <a:sym typeface="Wingdings" pitchFamily="2" charset="2"/>
              </a:rPr>
              <a:t> HH  </a:t>
            </a:r>
            <a:r>
              <a:rPr lang="it-IT" dirty="0" err="1">
                <a:sym typeface="Wingdings" pitchFamily="2" charset="2"/>
              </a:rPr>
              <a:t>bb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latin typeface="Symbol" pitchFamily="2" charset="2"/>
                <a:sym typeface="Wingdings" pitchFamily="2" charset="2"/>
              </a:rPr>
              <a:t>tt</a:t>
            </a:r>
            <a:r>
              <a:rPr lang="it-IT" dirty="0">
                <a:latin typeface="Symbol" pitchFamily="2" charset="2"/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(HH non risonante)</a:t>
            </a:r>
            <a:endParaRPr lang="it-IT" dirty="0">
              <a:latin typeface="Symbol" pitchFamily="2" charset="2"/>
              <a:sym typeface="Wingdings" pitchFamily="2" charset="2"/>
            </a:endParaRPr>
          </a:p>
          <a:p>
            <a:pPr lvl="2"/>
            <a:r>
              <a:rPr lang="it-IT" dirty="0"/>
              <a:t>Ricerca </a:t>
            </a:r>
            <a:r>
              <a:rPr lang="it-IT" dirty="0" err="1"/>
              <a:t>Z</a:t>
            </a:r>
            <a:r>
              <a:rPr lang="it-IT" dirty="0"/>
              <a:t>(</a:t>
            </a:r>
            <a:r>
              <a:rPr lang="it-IT" dirty="0" err="1"/>
              <a:t>ll</a:t>
            </a:r>
            <a:r>
              <a:rPr lang="it-IT" dirty="0"/>
              <a:t>)+X e </a:t>
            </a:r>
            <a:r>
              <a:rPr lang="it-IT" dirty="0" err="1"/>
              <a:t>fotone+X</a:t>
            </a:r>
            <a:r>
              <a:rPr lang="it-IT" dirty="0"/>
              <a:t> con PPS </a:t>
            </a:r>
          </a:p>
          <a:p>
            <a:pPr lvl="1"/>
            <a:r>
              <a:rPr lang="it-IT" dirty="0"/>
              <a:t>Analisi in corso</a:t>
            </a:r>
          </a:p>
          <a:p>
            <a:pPr lvl="2"/>
            <a:r>
              <a:rPr lang="it-IT" dirty="0"/>
              <a:t>Misura massa bosone </a:t>
            </a:r>
            <a:r>
              <a:rPr lang="it-IT" dirty="0" err="1"/>
              <a:t>W</a:t>
            </a:r>
            <a:r>
              <a:rPr lang="it-IT" dirty="0"/>
              <a:t> (ERC)</a:t>
            </a:r>
          </a:p>
          <a:p>
            <a:pPr lvl="2"/>
            <a:r>
              <a:rPr lang="it-IT" dirty="0">
                <a:sym typeface="Wingdings" pitchFamily="2" charset="2"/>
              </a:rPr>
              <a:t>Universalità leptonica </a:t>
            </a:r>
            <a:r>
              <a:rPr lang="it-IT" dirty="0" err="1">
                <a:sym typeface="Wingdings" pitchFamily="2" charset="2"/>
              </a:rPr>
              <a:t>B</a:t>
            </a:r>
            <a:r>
              <a:rPr lang="it-IT" baseline="-25000" dirty="0" err="1">
                <a:sym typeface="Wingdings" pitchFamily="2" charset="2"/>
              </a:rPr>
              <a:t>c</a:t>
            </a:r>
            <a:r>
              <a:rPr lang="it-IT" dirty="0">
                <a:sym typeface="Wingdings" pitchFamily="2" charset="2"/>
              </a:rPr>
              <a:t>  </a:t>
            </a:r>
            <a:r>
              <a:rPr lang="it-IT" dirty="0" err="1">
                <a:sym typeface="Wingdings" pitchFamily="2" charset="2"/>
              </a:rPr>
              <a:t>J</a:t>
            </a:r>
            <a:r>
              <a:rPr lang="it-IT" dirty="0">
                <a:sym typeface="Wingdings" pitchFamily="2" charset="2"/>
              </a:rPr>
              <a:t>/</a:t>
            </a:r>
            <a:r>
              <a:rPr lang="it-IT" dirty="0">
                <a:latin typeface="Symbol" pitchFamily="2" charset="2"/>
                <a:sym typeface="Wingdings" pitchFamily="2" charset="2"/>
              </a:rPr>
              <a:t>y</a:t>
            </a:r>
            <a:r>
              <a:rPr lang="it-IT" dirty="0">
                <a:sym typeface="Wingdings" pitchFamily="2" charset="2"/>
              </a:rPr>
              <a:t> l </a:t>
            </a:r>
            <a:r>
              <a:rPr lang="it-IT" dirty="0" err="1">
                <a:latin typeface="Symbol" pitchFamily="2" charset="2"/>
                <a:sym typeface="Wingdings" pitchFamily="2" charset="2"/>
              </a:rPr>
              <a:t>n</a:t>
            </a:r>
            <a:r>
              <a:rPr lang="it-IT" dirty="0">
                <a:latin typeface="Symbol" pitchFamily="2" charset="2"/>
                <a:sym typeface="Wingdings" pitchFamily="2" charset="2"/>
              </a:rPr>
              <a:t> : </a:t>
            </a:r>
            <a:r>
              <a:rPr lang="it-IT" dirty="0" err="1">
                <a:sym typeface="Wingdings" pitchFamily="2" charset="2"/>
              </a:rPr>
              <a:t>R</a:t>
            </a:r>
            <a:r>
              <a:rPr lang="it-IT" dirty="0">
                <a:sym typeface="Wingdings" pitchFamily="2" charset="2"/>
              </a:rPr>
              <a:t>(</a:t>
            </a:r>
            <a:r>
              <a:rPr lang="it-IT" dirty="0" err="1">
                <a:sym typeface="Wingdings" pitchFamily="2" charset="2"/>
              </a:rPr>
              <a:t>J</a:t>
            </a:r>
            <a:r>
              <a:rPr lang="it-IT" dirty="0">
                <a:sym typeface="Wingdings" pitchFamily="2" charset="2"/>
              </a:rPr>
              <a:t>/</a:t>
            </a:r>
            <a:r>
              <a:rPr lang="it-IT" dirty="0">
                <a:latin typeface="Symbol" pitchFamily="2" charset="2"/>
                <a:sym typeface="Wingdings" pitchFamily="2" charset="2"/>
              </a:rPr>
              <a:t>y</a:t>
            </a:r>
            <a:r>
              <a:rPr lang="it-IT" dirty="0">
                <a:sym typeface="Wingdings" pitchFamily="2" charset="2"/>
              </a:rPr>
              <a:t>)</a:t>
            </a:r>
          </a:p>
          <a:p>
            <a:pPr lvl="2"/>
            <a:r>
              <a:rPr lang="it-IT" dirty="0" err="1"/>
              <a:t>Vector</a:t>
            </a:r>
            <a:r>
              <a:rPr lang="it-IT" dirty="0"/>
              <a:t> </a:t>
            </a:r>
            <a:r>
              <a:rPr lang="it-IT" dirty="0" err="1"/>
              <a:t>Boson</a:t>
            </a:r>
            <a:r>
              <a:rPr lang="it-IT" dirty="0"/>
              <a:t> Fusion con fotoni nello stato finale</a:t>
            </a:r>
          </a:p>
          <a:p>
            <a:pPr lvl="2"/>
            <a:r>
              <a:rPr lang="it-IT" dirty="0"/>
              <a:t>pp</a:t>
            </a:r>
            <a:r>
              <a:rPr lang="it-IT" dirty="0">
                <a:sym typeface="Wingdings" pitchFamily="2" charset="2"/>
              </a:rPr>
              <a:t> HH  </a:t>
            </a:r>
            <a:r>
              <a:rPr lang="it-IT" dirty="0" err="1">
                <a:sym typeface="Wingdings" pitchFamily="2" charset="2"/>
              </a:rPr>
              <a:t>bb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latin typeface="Symbol" pitchFamily="2" charset="2"/>
                <a:sym typeface="Wingdings" pitchFamily="2" charset="2"/>
              </a:rPr>
              <a:t>tt</a:t>
            </a:r>
            <a:r>
              <a:rPr lang="it-IT" dirty="0">
                <a:latin typeface="Symbol" pitchFamily="2" charset="2"/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(HH risonante)</a:t>
            </a:r>
          </a:p>
          <a:p>
            <a:pPr lvl="1"/>
            <a:r>
              <a:rPr lang="it-IT" dirty="0">
                <a:sym typeface="Wingdings" pitchFamily="2" charset="2"/>
              </a:rPr>
              <a:t>2 tesi laurea specialistica negli ultimi 12 mesi</a:t>
            </a:r>
          </a:p>
          <a:p>
            <a:pPr lvl="2"/>
            <a:r>
              <a:rPr lang="it-IT" dirty="0">
                <a:hlinkClick r:id="rId2"/>
              </a:rPr>
              <a:t>http://cms.pi.infn.it/index.php?option=com_content&amp;view=article&amp;id=40&amp;Itemid=158</a:t>
            </a:r>
            <a:r>
              <a:rPr lang="it-IT" dirty="0"/>
              <a:t> </a:t>
            </a:r>
          </a:p>
          <a:p>
            <a:pPr lvl="1"/>
            <a:r>
              <a:rPr lang="it-IT" dirty="0">
                <a:sym typeface="Wingdings" pitchFamily="2" charset="2"/>
              </a:rPr>
              <a:t>2 nuovi perfezionandi nel 2022</a:t>
            </a:r>
          </a:p>
          <a:p>
            <a:pPr lvl="2"/>
            <a:r>
              <a:rPr lang="it-IT" dirty="0">
                <a:sym typeface="Wingdings" pitchFamily="2" charset="2"/>
              </a:rPr>
              <a:t>2 nuovi perfezionandi a novembre 2023</a:t>
            </a:r>
          </a:p>
          <a:p>
            <a:pPr lvl="1"/>
            <a:r>
              <a:rPr lang="it-IT" dirty="0">
                <a:sym typeface="Wingdings" pitchFamily="2" charset="2"/>
              </a:rPr>
              <a:t>7 nuovi laureandi laurea specialistica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C1246-05A5-EA7C-A476-F9E68EE5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2550-328F-2152-42B9-B4632ADE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A940-9DBB-C570-5C7B-5CD10D38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A picture containing text, diagram, plot, screenshot&#10;&#10;Description automatically generated">
            <a:extLst>
              <a:ext uri="{FF2B5EF4-FFF2-40B4-BE49-F238E27FC236}">
                <a16:creationId xmlns:a16="http://schemas.microsoft.com/office/drawing/2014/main" id="{45DF5F44-5168-032F-3E8D-E2A972B3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88" y="81343"/>
            <a:ext cx="2586612" cy="1939959"/>
          </a:xfrm>
          <a:prstGeom prst="rect">
            <a:avLst/>
          </a:prstGeom>
        </p:spPr>
      </p:pic>
      <p:pic>
        <p:nvPicPr>
          <p:cNvPr id="14" name="Picture 13" descr="A screen shot of a graph&#10;&#10;Description automatically generated with low confidence">
            <a:extLst>
              <a:ext uri="{FF2B5EF4-FFF2-40B4-BE49-F238E27FC236}">
                <a16:creationId xmlns:a16="http://schemas.microsoft.com/office/drawing/2014/main" id="{2C851319-2315-B1C1-B59B-D571CBA9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74978"/>
            <a:ext cx="3889803" cy="1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9CB0-7583-2D6A-BEFB-CACEB4E8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CMS upgrade e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BB81-F09E-2EBD-A3A8-EB711B6A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0809"/>
            <a:ext cx="5181600" cy="4992066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Upgrade Tracciatore esterno (OT)</a:t>
            </a:r>
          </a:p>
          <a:p>
            <a:pPr lvl="1"/>
            <a:r>
              <a:rPr lang="it-IT" dirty="0"/>
              <a:t>Inizio pre-produzione moduli e meccanica nel 2023</a:t>
            </a:r>
          </a:p>
          <a:p>
            <a:pPr lvl="2"/>
            <a:r>
              <a:rPr lang="it-IT" dirty="0"/>
              <a:t>Produzione e integrazione 2024-2026</a:t>
            </a:r>
          </a:p>
          <a:p>
            <a:pPr lvl="1"/>
            <a:r>
              <a:rPr lang="it-IT" dirty="0">
                <a:solidFill>
                  <a:srgbClr val="00B0F0"/>
                </a:solidFill>
              </a:rPr>
              <a:t>Attività a Pisa</a:t>
            </a:r>
          </a:p>
          <a:p>
            <a:pPr lvl="2"/>
            <a:r>
              <a:rPr lang="it-IT" dirty="0"/>
              <a:t>Sistema di test per burn-in moduli Outer Tracker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Installato in camera pulita e utilizzato con moduli prototipo</a:t>
            </a:r>
          </a:p>
          <a:p>
            <a:pPr lvl="2"/>
            <a:r>
              <a:rPr lang="it-IT" dirty="0"/>
              <a:t>Integrazione moduli Outer Tracker su meccanica</a:t>
            </a:r>
          </a:p>
          <a:p>
            <a:pPr lvl="3"/>
            <a:r>
              <a:rPr lang="it-IT" dirty="0"/>
              <a:t>Studio contatto termico</a:t>
            </a:r>
          </a:p>
          <a:p>
            <a:pPr lvl="4"/>
            <a:r>
              <a:rPr lang="it-IT" dirty="0">
                <a:solidFill>
                  <a:srgbClr val="00B050"/>
                </a:solidFill>
              </a:rPr>
              <a:t>Iniziati: </a:t>
            </a:r>
            <a:r>
              <a:rPr lang="it-IT" dirty="0">
                <a:solidFill>
                  <a:srgbClr val="FF0000"/>
                </a:solidFill>
              </a:rPr>
              <a:t>in attesa di camera climatica</a:t>
            </a:r>
            <a:endParaRPr lang="it-IT" dirty="0">
              <a:solidFill>
                <a:srgbClr val="00B050"/>
              </a:solidFill>
            </a:endParaRPr>
          </a:p>
          <a:p>
            <a:pPr lvl="3"/>
            <a:r>
              <a:rPr lang="it-IT" dirty="0"/>
              <a:t>Preparazione infrastrutture in camera climatica</a:t>
            </a:r>
          </a:p>
          <a:p>
            <a:pPr lvl="4"/>
            <a:r>
              <a:rPr lang="it-IT" dirty="0">
                <a:solidFill>
                  <a:srgbClr val="00B050"/>
                </a:solidFill>
              </a:rPr>
              <a:t>Attività principale dopo installazione camera climatica fino a fine 2023</a:t>
            </a:r>
          </a:p>
          <a:p>
            <a:pPr lvl="3"/>
            <a:r>
              <a:rPr lang="it-IT" dirty="0"/>
              <a:t>Utilizzo sistema di raffreddamento a CO</a:t>
            </a:r>
            <a:r>
              <a:rPr lang="it-IT" baseline="-25000" dirty="0"/>
              <a:t>2</a:t>
            </a:r>
            <a:r>
              <a:rPr lang="it-IT" dirty="0"/>
              <a:t> (MARTA)</a:t>
            </a:r>
          </a:p>
          <a:p>
            <a:pPr lvl="4"/>
            <a:r>
              <a:rPr lang="it-IT" dirty="0">
                <a:solidFill>
                  <a:srgbClr val="FF0000"/>
                </a:solidFill>
              </a:rPr>
              <a:t>Da installare in camera climatica</a:t>
            </a:r>
          </a:p>
          <a:p>
            <a:pPr lvl="2"/>
            <a:r>
              <a:rPr lang="it-IT" dirty="0"/>
              <a:t>Sistema di acquisizione dati tracciatore</a:t>
            </a:r>
          </a:p>
          <a:p>
            <a:pPr lvl="3"/>
            <a:r>
              <a:rPr lang="it-IT" dirty="0"/>
              <a:t>Sviluppo firmware</a:t>
            </a:r>
          </a:p>
          <a:p>
            <a:pPr lvl="4"/>
            <a:r>
              <a:rPr lang="it-IT" dirty="0">
                <a:solidFill>
                  <a:srgbClr val="00B050"/>
                </a:solidFill>
              </a:rPr>
              <a:t>Contributo significativo tecnologi sezione</a:t>
            </a:r>
          </a:p>
          <a:p>
            <a:pPr lvl="3"/>
            <a:r>
              <a:rPr lang="it-IT" dirty="0"/>
              <a:t>Contributo a sviluppo e produzione schede ATCA</a:t>
            </a:r>
          </a:p>
          <a:p>
            <a:pPr lvl="4"/>
            <a:r>
              <a:rPr lang="it-IT" dirty="0">
                <a:solidFill>
                  <a:srgbClr val="00B050"/>
                </a:solidFill>
              </a:rPr>
              <a:t>Responsabilità per prototipi da ditte italiane</a:t>
            </a:r>
          </a:p>
          <a:p>
            <a:pPr lvl="1"/>
            <a:r>
              <a:rPr lang="it-IT" dirty="0">
                <a:solidFill>
                  <a:srgbClr val="7030A0"/>
                </a:solidFill>
              </a:rPr>
              <a:t>Bandito assegno di ricerca fascia 2 (1+1)</a:t>
            </a:r>
          </a:p>
          <a:p>
            <a:pPr lvl="4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1C905-9665-3BA5-09BD-EE5CDD1103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Upgrade Tracciatore interno (IT)</a:t>
            </a:r>
          </a:p>
          <a:p>
            <a:pPr lvl="1"/>
            <a:r>
              <a:rPr lang="it-IT" dirty="0"/>
              <a:t>Inizio pre-produzione moduli e produzione meccanica nel 2024</a:t>
            </a:r>
          </a:p>
          <a:p>
            <a:pPr lvl="1"/>
            <a:r>
              <a:rPr lang="it-IT" dirty="0">
                <a:solidFill>
                  <a:srgbClr val="00B0F0"/>
                </a:solidFill>
              </a:rPr>
              <a:t>Attività a Pisa</a:t>
            </a:r>
          </a:p>
          <a:p>
            <a:pPr lvl="2"/>
            <a:r>
              <a:rPr lang="it-IT" dirty="0"/>
              <a:t>Disegno, </a:t>
            </a:r>
            <a:r>
              <a:rPr lang="it-IT" dirty="0" err="1"/>
              <a:t>protopizzazione</a:t>
            </a:r>
            <a:r>
              <a:rPr lang="it-IT" dirty="0"/>
              <a:t> e costruzione meccanica barrel (TBPX)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Produzione prototipo finale in corso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Misure meccaniche prototipi già costruiti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Studio prestazioni termiche. </a:t>
            </a:r>
            <a:r>
              <a:rPr lang="it-IT" dirty="0">
                <a:solidFill>
                  <a:srgbClr val="FF0000"/>
                </a:solidFill>
              </a:rPr>
              <a:t>Protocollo qualifica termica parti finali da definire</a:t>
            </a:r>
          </a:p>
          <a:p>
            <a:pPr lvl="2"/>
            <a:r>
              <a:rPr lang="it-IT" dirty="0"/>
              <a:t>Produzione circuiti per distribuzione alimentazione e lettura dati (con Torino)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Recente coinvolgimento servizio elettronico</a:t>
            </a:r>
          </a:p>
          <a:p>
            <a:pPr lvl="2"/>
            <a:r>
              <a:rPr lang="it-IT" dirty="0"/>
              <a:t>Soluzioni per installazioni moduli su meccanica (con Torino)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Attività in corso con servizio Alte Tecnologie</a:t>
            </a:r>
          </a:p>
          <a:p>
            <a:pPr lvl="2"/>
            <a:r>
              <a:rPr lang="it-IT" dirty="0"/>
              <a:t>Caratterizzazione moduli con sensori a pixel</a:t>
            </a:r>
          </a:p>
          <a:p>
            <a:pPr lvl="3"/>
            <a:r>
              <a:rPr lang="it-IT" dirty="0">
                <a:solidFill>
                  <a:srgbClr val="00B050"/>
                </a:solidFill>
              </a:rPr>
              <a:t>Attività in corso grazie a macchina a raggi X</a:t>
            </a:r>
          </a:p>
          <a:p>
            <a:pPr lvl="1"/>
            <a:r>
              <a:rPr lang="it-IT" dirty="0">
                <a:solidFill>
                  <a:srgbClr val="7030A0"/>
                </a:solidFill>
              </a:rPr>
              <a:t>Bandito assegno di ricerca fascia 1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5AB34-CDF6-B093-93ED-1D2E75D4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5502-1C26-6E60-84CB-E934C0BC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DDF48-8EDF-6E67-0D1C-5E887AEE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6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D34C-0F65-6BF7-1F57-F9F0696F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Galleria CMS upgrade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AE1AF-E137-F4AE-5BCE-8C95ACEE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DE350-881D-9572-753D-E25A104A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F972-6FD3-3B2B-B5B0-9399A037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4F4E2-AF0C-2DB4-14EA-83642FB3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59" y="199336"/>
            <a:ext cx="3198341" cy="1590156"/>
          </a:xfrm>
          <a:prstGeom prst="rect">
            <a:avLst/>
          </a:prstGeom>
        </p:spPr>
      </p:pic>
      <p:pic>
        <p:nvPicPr>
          <p:cNvPr id="10" name="Immagine 13">
            <a:extLst>
              <a:ext uri="{FF2B5EF4-FFF2-40B4-BE49-F238E27FC236}">
                <a16:creationId xmlns:a16="http://schemas.microsoft.com/office/drawing/2014/main" id="{D085DF1A-5F92-6E36-D9F8-DB41435F75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66305" y="2208922"/>
            <a:ext cx="3007560" cy="2255670"/>
          </a:xfrm>
          <a:prstGeom prst="rect">
            <a:avLst/>
          </a:prstGeom>
        </p:spPr>
      </p:pic>
      <p:pic>
        <p:nvPicPr>
          <p:cNvPr id="11" name="Immagine 6">
            <a:extLst>
              <a:ext uri="{FF2B5EF4-FFF2-40B4-BE49-F238E27FC236}">
                <a16:creationId xmlns:a16="http://schemas.microsoft.com/office/drawing/2014/main" id="{779B5F80-E07B-4960-5281-59879231F8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09" y="2040964"/>
            <a:ext cx="2720006" cy="2040005"/>
          </a:xfrm>
          <a:prstGeom prst="rect">
            <a:avLst/>
          </a:prstGeom>
        </p:spPr>
      </p:pic>
      <p:pic>
        <p:nvPicPr>
          <p:cNvPr id="12" name="Immagine 14">
            <a:extLst>
              <a:ext uri="{FF2B5EF4-FFF2-40B4-BE49-F238E27FC236}">
                <a16:creationId xmlns:a16="http://schemas.microsoft.com/office/drawing/2014/main" id="{0E3D432D-84AE-ECF0-5C89-D80F76B741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40" y="4167940"/>
            <a:ext cx="2917880" cy="2188410"/>
          </a:xfrm>
          <a:prstGeom prst="rect">
            <a:avLst/>
          </a:prstGeom>
        </p:spPr>
      </p:pic>
      <p:pic>
        <p:nvPicPr>
          <p:cNvPr id="13" name="Immagine 3">
            <a:extLst>
              <a:ext uri="{FF2B5EF4-FFF2-40B4-BE49-F238E27FC236}">
                <a16:creationId xmlns:a16="http://schemas.microsoft.com/office/drawing/2014/main" id="{303C75C8-8C52-F786-471D-63AA0A8771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244" y="4298950"/>
            <a:ext cx="2743200" cy="2057400"/>
          </a:xfrm>
          <a:prstGeom prst="rect">
            <a:avLst/>
          </a:prstGeom>
        </p:spPr>
      </p:pic>
      <p:pic>
        <p:nvPicPr>
          <p:cNvPr id="14" name="Google Shape;72;p15">
            <a:extLst>
              <a:ext uri="{FF2B5EF4-FFF2-40B4-BE49-F238E27FC236}">
                <a16:creationId xmlns:a16="http://schemas.microsoft.com/office/drawing/2014/main" id="{A9BCBF49-7E18-7BEE-CDF3-B08DECA35DD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2380"/>
          <a:stretch/>
        </p:blipFill>
        <p:spPr>
          <a:xfrm>
            <a:off x="271827" y="1432961"/>
            <a:ext cx="3412502" cy="22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0">
            <a:extLst>
              <a:ext uri="{FF2B5EF4-FFF2-40B4-BE49-F238E27FC236}">
                <a16:creationId xmlns:a16="http://schemas.microsoft.com/office/drawing/2014/main" id="{91049CA4-8F9D-97A0-7C8A-E61731ADBCD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4988" y="1447181"/>
            <a:ext cx="2705600" cy="16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2;p21">
            <a:extLst>
              <a:ext uri="{FF2B5EF4-FFF2-40B4-BE49-F238E27FC236}">
                <a16:creationId xmlns:a16="http://schemas.microsoft.com/office/drawing/2014/main" id="{082C9BD8-BDCB-B3E8-2C73-586E4363D8F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2156" y="2944166"/>
            <a:ext cx="2765163" cy="179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92DBA5-FC0D-F912-DB65-4348F558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9" t="-3593" r="35049" b="3593"/>
          <a:stretch/>
        </p:blipFill>
        <p:spPr bwMode="auto">
          <a:xfrm>
            <a:off x="3760687" y="3285820"/>
            <a:ext cx="2765163" cy="30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2CC326-49A1-A0BA-4C47-4A8B54CB0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1" b="37315"/>
          <a:stretch/>
        </p:blipFill>
        <p:spPr bwMode="auto">
          <a:xfrm>
            <a:off x="603843" y="4563299"/>
            <a:ext cx="2917880" cy="17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706C49-44CD-C6DC-AAD1-CDEA992FBF67}"/>
              </a:ext>
            </a:extLst>
          </p:cNvPr>
          <p:cNvSpPr txBox="1"/>
          <p:nvPr/>
        </p:nvSpPr>
        <p:spPr>
          <a:xfrm>
            <a:off x="463809" y="1496494"/>
            <a:ext cx="211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Moduli OT  su anello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4E5A3-0547-49AC-5C4E-C3A806C7A858}"/>
              </a:ext>
            </a:extLst>
          </p:cNvPr>
          <p:cNvSpPr txBox="1"/>
          <p:nvPr/>
        </p:nvSpPr>
        <p:spPr>
          <a:xfrm>
            <a:off x="4005394" y="1447181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Qualifica contatto termico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Moduli 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7B2D9-8FF0-F686-90EE-FB267167DA1A}"/>
              </a:ext>
            </a:extLst>
          </p:cNvPr>
          <p:cNvSpPr txBox="1"/>
          <p:nvPr/>
        </p:nvSpPr>
        <p:spPr>
          <a:xfrm>
            <a:off x="1600452" y="2957691"/>
            <a:ext cx="16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Trasporto anelli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F7C8F1-6386-1B64-A765-99E5244E3CDB}"/>
              </a:ext>
            </a:extLst>
          </p:cNvPr>
          <p:cNvSpPr txBox="1"/>
          <p:nvPr/>
        </p:nvSpPr>
        <p:spPr>
          <a:xfrm>
            <a:off x="767137" y="4636419"/>
            <a:ext cx="275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Postazione in camera pulita</a:t>
            </a:r>
          </a:p>
          <a:p>
            <a:r>
              <a:rPr lang="it-IT" dirty="0">
                <a:solidFill>
                  <a:schemeClr val="bg1"/>
                </a:solidFill>
              </a:rPr>
              <a:t>(da espandere…)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CA295B-9DA7-FBC1-4735-5A31D305AAFB}"/>
              </a:ext>
            </a:extLst>
          </p:cNvPr>
          <p:cNvSpPr txBox="1"/>
          <p:nvPr/>
        </p:nvSpPr>
        <p:spPr>
          <a:xfrm>
            <a:off x="4132013" y="3467782"/>
            <a:ext cx="24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Test moduli OT a freddo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3953E9-1A03-1F66-043D-21CCB79F302C}"/>
              </a:ext>
            </a:extLst>
          </p:cNvPr>
          <p:cNvSpPr txBox="1"/>
          <p:nvPr/>
        </p:nvSpPr>
        <p:spPr>
          <a:xfrm>
            <a:off x="8176512" y="189987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Test modulo IT su struttura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meccanica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0F5C6-A215-0927-ED8A-0CBE4309A0A7}"/>
              </a:ext>
            </a:extLst>
          </p:cNvPr>
          <p:cNvSpPr txBox="1"/>
          <p:nvPr/>
        </p:nvSpPr>
        <p:spPr>
          <a:xfrm>
            <a:off x="6816509" y="2040964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Prototipo </a:t>
            </a:r>
            <a:r>
              <a:rPr lang="it-IT" dirty="0" err="1">
                <a:solidFill>
                  <a:schemeClr val="bg1"/>
                </a:solidFill>
              </a:rPr>
              <a:t>layer</a:t>
            </a:r>
            <a:r>
              <a:rPr lang="it-IT" dirty="0">
                <a:solidFill>
                  <a:schemeClr val="bg1"/>
                </a:solidFill>
              </a:rPr>
              <a:t> 1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ACBD6-6837-2FF0-984B-7E5979162E0B}"/>
              </a:ext>
            </a:extLst>
          </p:cNvPr>
          <p:cNvSpPr txBox="1"/>
          <p:nvPr/>
        </p:nvSpPr>
        <p:spPr>
          <a:xfrm>
            <a:off x="9851040" y="1789492"/>
            <a:ext cx="1781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Misure prototipo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cilindro esterno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032D3-CFC2-33EF-8154-70E06E625FDE}"/>
              </a:ext>
            </a:extLst>
          </p:cNvPr>
          <p:cNvSpPr txBox="1"/>
          <p:nvPr/>
        </p:nvSpPr>
        <p:spPr>
          <a:xfrm>
            <a:off x="6816509" y="4167940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Dettaglio e-links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A1E90B-20EA-FFA0-4706-634A552E6019}"/>
              </a:ext>
            </a:extLst>
          </p:cNvPr>
          <p:cNvSpPr txBox="1"/>
          <p:nvPr/>
        </p:nvSpPr>
        <p:spPr>
          <a:xfrm>
            <a:off x="9316257" y="4325216"/>
            <a:ext cx="244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Flange per distribuzione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alimentazione</a:t>
            </a:r>
          </a:p>
        </p:txBody>
      </p:sp>
    </p:spTree>
    <p:extLst>
      <p:ext uri="{BB962C8B-B14F-4D97-AF65-F5344CB8AC3E}">
        <p14:creationId xmlns:p14="http://schemas.microsoft.com/office/powerpoint/2010/main" val="9281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5BBA-7021-2AFA-5F50-7A8E40C6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Anagrafica e responsabilità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F7E8-4C80-3225-69BF-9A3B4E2D3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17" y="1449290"/>
            <a:ext cx="4557584" cy="4351338"/>
          </a:xfrm>
        </p:spPr>
        <p:txBody>
          <a:bodyPr/>
          <a:lstStyle/>
          <a:p>
            <a:r>
              <a:rPr lang="it-IT" dirty="0"/>
              <a:t>Riassunto anagrafica</a:t>
            </a:r>
          </a:p>
          <a:p>
            <a:pPr lvl="1"/>
            <a:r>
              <a:rPr lang="it-IT" dirty="0"/>
              <a:t>44 persone</a:t>
            </a:r>
          </a:p>
          <a:p>
            <a:pPr lvl="2"/>
            <a:r>
              <a:rPr lang="it-IT" dirty="0"/>
              <a:t>4 pensionati </a:t>
            </a:r>
          </a:p>
          <a:p>
            <a:pPr lvl="2"/>
            <a:r>
              <a:rPr lang="it-IT" dirty="0"/>
              <a:t>3 a 0% : ERC o PRIN</a:t>
            </a:r>
          </a:p>
          <a:p>
            <a:pPr lvl="1"/>
            <a:r>
              <a:rPr lang="it-IT" dirty="0"/>
              <a:t>20.35 FTE</a:t>
            </a:r>
          </a:p>
          <a:p>
            <a:pPr lvl="2"/>
            <a:r>
              <a:rPr lang="it-IT" dirty="0"/>
              <a:t>+ 12.10 FTE sigle sinergiche</a:t>
            </a:r>
          </a:p>
          <a:p>
            <a:pPr lvl="3"/>
            <a:r>
              <a:rPr lang="it-IT" dirty="0"/>
              <a:t>Vedere pagina alle fine</a:t>
            </a:r>
          </a:p>
          <a:p>
            <a:pPr lvl="1"/>
            <a:r>
              <a:rPr lang="it-IT" dirty="0"/>
              <a:t>Tabella dettagliata </a:t>
            </a:r>
            <a:r>
              <a:rPr lang="it-IT" dirty="0">
                <a:hlinkClick r:id="rId2"/>
              </a:rPr>
              <a:t>qui</a:t>
            </a:r>
            <a:r>
              <a:rPr lang="it-IT" dirty="0"/>
              <a:t> e nella pagina di scorta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A9FA7AF0-664A-6A3A-8130-604C1CADCE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616068"/>
              </p:ext>
            </p:extLst>
          </p:nvPr>
        </p:nvGraphicFramePr>
        <p:xfrm>
          <a:off x="4967416" y="1449290"/>
          <a:ext cx="7092778" cy="476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79">
                  <a:extLst>
                    <a:ext uri="{9D8B030D-6E8A-4147-A177-3AD203B41FA5}">
                      <a16:colId xmlns:a16="http://schemas.microsoft.com/office/drawing/2014/main" val="1928004099"/>
                    </a:ext>
                  </a:extLst>
                </a:gridCol>
                <a:gridCol w="1010961">
                  <a:extLst>
                    <a:ext uri="{9D8B030D-6E8A-4147-A177-3AD203B41FA5}">
                      <a16:colId xmlns:a16="http://schemas.microsoft.com/office/drawing/2014/main" val="1656674108"/>
                    </a:ext>
                  </a:extLst>
                </a:gridCol>
                <a:gridCol w="4334938">
                  <a:extLst>
                    <a:ext uri="{9D8B030D-6E8A-4147-A177-3AD203B41FA5}">
                      <a16:colId xmlns:a16="http://schemas.microsoft.com/office/drawing/2014/main" val="1156120114"/>
                    </a:ext>
                  </a:extLst>
                </a:gridCol>
              </a:tblGrid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Cognome Nome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Livello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Ruolo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39600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Musich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Marco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Co-convener Trigger STORM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71915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Venturi Andrea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Tracker Upgrade Coordinator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553051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Dell'Orso Roberto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Inner Tracker Barrel (TBPX) upgrade coordinator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233632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Bagliesi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Giuseppe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Facility Services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824748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Bossini Edoardo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Timing detector 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deputy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coordinator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916602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Figueiredo Diego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PPS 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 coordinator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921856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Roy Chowdhury Suvankar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Co-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convener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Tracker DPG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067334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Azzurri Paolo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LHC EW WG 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convener</a:t>
                      </a:r>
                      <a:endParaRPr lang="it-IT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8903049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Valeria D'Amante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One tau trigger (TAU TRIG) L3 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co-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convener</a:t>
                      </a:r>
                      <a:endParaRPr lang="it-IT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187809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Verdini Piero Giorgio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gruppo di lavoro del sistema di sicurezza del Tracker (Tracker DSS WG)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162242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Verdini Piero Giorgio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gruppo di lavoro del sistema di controllo del Tracker (Tracker DCS WG)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208168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Verdini Piero Giorgio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gruppo di lavoro alimentazione, DCS e DSS Tracker upgrade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607995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Beccherle Roberto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sviluppo periferia digitale ASIC RD53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69752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Rizzi Andrea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italiano integrazione Outer Tracker (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uprgrade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310466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Palla Fabrizio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italiano Data Processing System Outer Tracker (upgrade)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6104730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Palla Fabrizio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Serenity</a:t>
                      </a:r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Consortium </a:t>
                      </a:r>
                      <a:r>
                        <a:rPr lang="it-IT" sz="12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chairperson</a:t>
                      </a:r>
                      <a:endParaRPr lang="it-IT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97003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Basti Andrea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Coordinatore italiano meccanica Inner Tracker (upgrade)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115044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Mazzoni Enrico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Responsabile Tier-2 Pisa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34821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9110-2162-9E78-8C86-9E88B92B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B2EE0-4AE6-13F4-DEAE-8CF221F3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6CB3-F58A-F587-5E46-62D82F45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CB0B-6B06-EC8E-6323-3051FC98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8"/>
            <a:ext cx="10515600" cy="1325563"/>
          </a:xfrm>
        </p:spPr>
        <p:txBody>
          <a:bodyPr/>
          <a:lstStyle/>
          <a:p>
            <a:r>
              <a:rPr lang="it-IT" dirty="0"/>
              <a:t>Richieste risorse, personale, servizi e spazi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264E-B972-2076-1D49-2682F0259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5676"/>
            <a:ext cx="5181600" cy="4941287"/>
          </a:xfrm>
        </p:spPr>
        <p:txBody>
          <a:bodyPr>
            <a:normAutofit fontScale="55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Calcolo</a:t>
            </a:r>
          </a:p>
          <a:p>
            <a:pPr lvl="1"/>
            <a:r>
              <a:rPr lang="it-IT" dirty="0"/>
              <a:t>Supporto Tier-2 Pisa come nel passato</a:t>
            </a:r>
          </a:p>
          <a:p>
            <a:pPr lvl="1"/>
            <a:r>
              <a:rPr lang="it-IT" dirty="0"/>
              <a:t>Acquisti CPU, server e dischi da includere nel piano acquisti 2023</a:t>
            </a:r>
          </a:p>
          <a:p>
            <a:pPr lvl="1"/>
            <a:r>
              <a:rPr lang="it-IT" dirty="0">
                <a:solidFill>
                  <a:srgbClr val="00B050"/>
                </a:solidFill>
              </a:rPr>
              <a:t>Opportunità per diplomato/laureato per sviluppo e manutenzione software per integrazione tracciatore</a:t>
            </a:r>
          </a:p>
          <a:p>
            <a:r>
              <a:rPr lang="it-IT" dirty="0">
                <a:solidFill>
                  <a:srgbClr val="0070C0"/>
                </a:solidFill>
              </a:rPr>
              <a:t>Infrastrutture da gestire e utilizzare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Camere pulite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Camera climatica</a:t>
            </a:r>
          </a:p>
          <a:p>
            <a:pPr lvl="2"/>
            <a:r>
              <a:rPr lang="it-IT" dirty="0">
                <a:solidFill>
                  <a:srgbClr val="0070C0"/>
                </a:solidFill>
              </a:rPr>
              <a:t>Attrezzatura da completare entro 2023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Macchina a raggi-X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Sistema di raffreddamento bi-fase a CO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 (MARTA)</a:t>
            </a:r>
          </a:p>
          <a:p>
            <a:r>
              <a:rPr lang="it-IT" dirty="0">
                <a:solidFill>
                  <a:srgbClr val="7030A0"/>
                </a:solidFill>
              </a:rPr>
              <a:t>Obbiettivi 2023 per upgrade tracciatore di CMS</a:t>
            </a:r>
          </a:p>
          <a:p>
            <a:pPr lvl="1"/>
            <a:r>
              <a:rPr lang="it-IT" dirty="0">
                <a:solidFill>
                  <a:srgbClr val="7030A0"/>
                </a:solidFill>
              </a:rPr>
              <a:t>Inizio costruzione meccanica Inner Tracker barrel (TBPX) (rivelatore a pixel)</a:t>
            </a:r>
          </a:p>
          <a:p>
            <a:pPr lvl="1"/>
            <a:r>
              <a:rPr lang="it-IT" dirty="0">
                <a:solidFill>
                  <a:srgbClr val="7030A0"/>
                </a:solidFill>
              </a:rPr>
              <a:t>Test dei moduli Outer Tracker e integrazione sulle strutture meccaniche</a:t>
            </a:r>
          </a:p>
          <a:p>
            <a:pPr lvl="2"/>
            <a:r>
              <a:rPr lang="it-IT" dirty="0">
                <a:solidFill>
                  <a:srgbClr val="7030A0"/>
                </a:solidFill>
              </a:rPr>
              <a:t>Trasporto strutture da/per CERN</a:t>
            </a:r>
          </a:p>
          <a:p>
            <a:pPr lvl="1"/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CADE-3778-4D9F-99DB-17774DB5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5675"/>
            <a:ext cx="5181600" cy="5239265"/>
          </a:xfrm>
        </p:spPr>
        <p:txBody>
          <a:bodyPr>
            <a:normAutofit fontScale="550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Alte Tecnologie </a:t>
            </a:r>
            <a:r>
              <a:rPr lang="it-IT" dirty="0"/>
              <a:t>(Balestri, Ceccanti, </a:t>
            </a:r>
            <a:r>
              <a:rPr lang="it-IT" dirty="0" err="1"/>
              <a:t>Mammini</a:t>
            </a:r>
            <a:r>
              <a:rPr lang="it-IT" dirty="0"/>
              <a:t>, </a:t>
            </a:r>
            <a:r>
              <a:rPr lang="it-IT" dirty="0" err="1"/>
              <a:t>Petragnani</a:t>
            </a:r>
            <a:r>
              <a:rPr lang="it-IT" dirty="0"/>
              <a:t>, Profeti, Ragonesi)</a:t>
            </a:r>
          </a:p>
          <a:p>
            <a:pPr lvl="1"/>
            <a:r>
              <a:rPr lang="it-IT" dirty="0"/>
              <a:t>0.75 FTE: operazioni sistema di raffreddamento a CO2, camera climatica, aria secca, </a:t>
            </a:r>
            <a:r>
              <a:rPr lang="it-IT" dirty="0" err="1"/>
              <a:t>chiller</a:t>
            </a:r>
            <a:r>
              <a:rPr lang="it-IT" dirty="0"/>
              <a:t> sistema burn-in moduli  (IT e OT)</a:t>
            </a:r>
          </a:p>
          <a:p>
            <a:pPr lvl="1"/>
            <a:r>
              <a:rPr lang="it-IT" dirty="0"/>
              <a:t>1 FTE: costruzione meccanica TBPX e test installazione moduli</a:t>
            </a:r>
          </a:p>
          <a:p>
            <a:pPr lvl="1"/>
            <a:r>
              <a:rPr lang="it-IT" dirty="0"/>
              <a:t>0.25 FTE: misure meccanica TBPX sotto sforzo</a:t>
            </a:r>
          </a:p>
          <a:p>
            <a:pPr lvl="1"/>
            <a:r>
              <a:rPr lang="it-IT" dirty="0"/>
              <a:t>0.5 FTE: installazione moduli TBPS e applicazione interfaccia termico</a:t>
            </a:r>
          </a:p>
          <a:p>
            <a:r>
              <a:rPr lang="it-IT" dirty="0">
                <a:solidFill>
                  <a:srgbClr val="FF0000"/>
                </a:solidFill>
              </a:rPr>
              <a:t>Servizio elettronico</a:t>
            </a:r>
          </a:p>
          <a:p>
            <a:pPr lvl="1"/>
            <a:r>
              <a:rPr lang="it-IT" dirty="0"/>
              <a:t>0.5 FTE:  qualifica e test flangia elettrica, cavi alimentazione e dati IT</a:t>
            </a:r>
          </a:p>
          <a:p>
            <a:pPr lvl="1"/>
            <a:r>
              <a:rPr lang="it-IT" dirty="0"/>
              <a:t>Montaggi pannelli interfaccia alimentazione OT in camera pulita e camera climatica</a:t>
            </a:r>
          </a:p>
          <a:p>
            <a:r>
              <a:rPr lang="it-IT" dirty="0">
                <a:solidFill>
                  <a:srgbClr val="FF0000"/>
                </a:solidFill>
              </a:rPr>
              <a:t>Servizio progettisti meccanici </a:t>
            </a:r>
            <a:r>
              <a:rPr lang="it-IT" dirty="0"/>
              <a:t>(Bianucci, </a:t>
            </a:r>
            <a:r>
              <a:rPr lang="it-IT" dirty="0" err="1"/>
              <a:t>Soldani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0.25 FTE: disegno strutture meccaniche per integrazione, test, e trasporto anelli TBPS (OT)</a:t>
            </a:r>
          </a:p>
          <a:p>
            <a:r>
              <a:rPr lang="it-IT" dirty="0">
                <a:solidFill>
                  <a:srgbClr val="FF0000"/>
                </a:solidFill>
              </a:rPr>
              <a:t>Servizio officina</a:t>
            </a:r>
          </a:p>
          <a:p>
            <a:pPr lvl="1"/>
            <a:r>
              <a:rPr lang="it-IT" dirty="0"/>
              <a:t>Lavorazioni e montaggi per IT e OT: 0.5 FTE?</a:t>
            </a:r>
          </a:p>
          <a:p>
            <a:r>
              <a:rPr lang="it-IT" dirty="0">
                <a:solidFill>
                  <a:srgbClr val="FF0000"/>
                </a:solidFill>
              </a:rPr>
              <a:t>Trasferte</a:t>
            </a:r>
          </a:p>
          <a:p>
            <a:pPr lvl="1"/>
            <a:r>
              <a:rPr lang="it-IT" dirty="0"/>
              <a:t>Fino a 6 viaggi A/R Pisa-CERN per trasporto anelli TBPS (OT): 2 tecnici</a:t>
            </a:r>
          </a:p>
          <a:p>
            <a:pPr lvl="1"/>
            <a:r>
              <a:rPr lang="it-IT" dirty="0"/>
              <a:t>Tecnici servizio elettronico e AT per test integrazione TBPX (IT) al CERN: 2 mesi totale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F2481-C66B-D6F7-2299-4F5F0C07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4BBC5-3CF0-30B7-95BB-6BA1C3EA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3FACE-2E06-0F57-3CD2-4A4C35EF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B4C3B-FE40-D0E2-E0D4-C23E2967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Backup: anagrafica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430FF6-22A8-60AE-DCF7-1981F3E4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49937E-ECCC-06F9-D179-9E6B8E41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779D7A-AFB2-E1A4-1441-E991BEC0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241B4-8407-1E21-8514-FDA9CD20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33" y="1311154"/>
            <a:ext cx="10355967" cy="51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1AAF87D2-C2DA-C572-739B-1FEB5FD0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Backup: Sigle Sinergiche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9B33218-307C-7845-9F87-BBEBD972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ERC ASIMOW</a:t>
            </a:r>
          </a:p>
          <a:p>
            <a:r>
              <a:rPr lang="en-US" dirty="0">
                <a:solidFill>
                  <a:schemeClr val="bg1"/>
                </a:solidFill>
              </a:rPr>
              <a:t>IGNITE</a:t>
            </a:r>
          </a:p>
          <a:p>
            <a:r>
              <a:rPr lang="en-US" dirty="0">
                <a:solidFill>
                  <a:schemeClr val="bg1"/>
                </a:solidFill>
              </a:rPr>
              <a:t>PNRR THES1</a:t>
            </a:r>
          </a:p>
          <a:p>
            <a:r>
              <a:rPr lang="en-US" dirty="0">
                <a:solidFill>
                  <a:schemeClr val="bg1"/>
                </a:solidFill>
              </a:rPr>
              <a:t>PNRR ICSCS0</a:t>
            </a:r>
          </a:p>
          <a:p>
            <a:r>
              <a:rPr lang="en-US" dirty="0">
                <a:solidFill>
                  <a:schemeClr val="bg1"/>
                </a:solidFill>
              </a:rPr>
              <a:t>PNRR ICSCS2</a:t>
            </a:r>
          </a:p>
          <a:p>
            <a:r>
              <a:rPr lang="en-US" dirty="0">
                <a:solidFill>
                  <a:schemeClr val="bg1"/>
                </a:solidFill>
              </a:rPr>
              <a:t>ML_INFN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AI_INFN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EOSC Future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INTERTWIN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AIDAINNOVA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PRIN Silvio Donato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PRIN Maria Agnese </a:t>
            </a:r>
            <a:r>
              <a:rPr lang="en-US" dirty="0" err="1">
                <a:solidFill>
                  <a:schemeClr val="bg1"/>
                </a:solidFill>
                <a:sym typeface="Wingdings" pitchFamily="2" charset="2"/>
              </a:rPr>
              <a:t>Ciocci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C8E013-352A-1E49-3C64-10F2180E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07/07/2023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87E1AB-35DB-377E-92F8-CA20EDE3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Preventivi 2024 - INFN Pisa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335F17-1CD0-3178-D0D6-4CF4208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DC70-5BC7-1242-A4D3-427074B2F0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1142</Words>
  <Application>Microsoft Macintosh PowerPoint</Application>
  <PresentationFormat>Widescreen</PresentationFormat>
  <Paragraphs>219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Preventivi 2024 CMS</vt:lpstr>
      <vt:lpstr>CMS e Pisa</vt:lpstr>
      <vt:lpstr>CMS upgrade e Pisa</vt:lpstr>
      <vt:lpstr>Galleria CMS upgrade</vt:lpstr>
      <vt:lpstr>Anagrafica e responsabilità</vt:lpstr>
      <vt:lpstr>Richieste risorse, personale, servizi e spazi</vt:lpstr>
      <vt:lpstr>Backup: anagrafica</vt:lpstr>
      <vt:lpstr>Backup: Sigle Sinergiche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Preventivi 2024 CMS</dc:title>
  <dc:creator>Andrea Venturi</dc:creator>
  <cp:lastModifiedBy>Andrea Venturi</cp:lastModifiedBy>
  <cp:revision>23</cp:revision>
  <dcterms:created xsi:type="dcterms:W3CDTF">2023-07-03T07:39:53Z</dcterms:created>
  <dcterms:modified xsi:type="dcterms:W3CDTF">2023-07-07T15:57:20Z</dcterms:modified>
</cp:coreProperties>
</file>