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90" r:id="rId2"/>
    <p:sldId id="391" r:id="rId3"/>
    <p:sldId id="39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ontserrat" pitchFamily="2" charset="0"/>
      <p:regular r:id="rId12"/>
      <p:bold r:id="rId13"/>
      <p:italic r:id="rId14"/>
      <p:bold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336" autoAdjust="0"/>
  </p:normalViewPr>
  <p:slideViewPr>
    <p:cSldViewPr snapToGrid="0">
      <p:cViewPr varScale="1">
        <p:scale>
          <a:sx n="82" d="100"/>
          <a:sy n="82" d="100"/>
        </p:scale>
        <p:origin x="16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267C8-04D7-4C6C-9943-BDA73F268CBC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4FE2E-571F-4AA5-AB92-10F952583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14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940F-34CD-4DEB-9E69-2DE5227E97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940F-34CD-4DEB-9E69-2DE5227E97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2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940F-34CD-4DEB-9E69-2DE5227E9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8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93D9A-FB4C-4C1B-B826-A1969E90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5B8A94-1AD7-4060-9B47-A802956A1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EF1D25-94A1-490A-91B4-BA20FCED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F54186-3187-43C9-B137-0E52A302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6F9E98-01CF-4DA1-9FFE-E0D4AD44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2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DFC57-A64A-4601-9466-D374CE45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B2832E-025A-4E33-8020-AE00AFF0E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338331-DE8A-4F5A-8543-CD26A61B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3E4B02-DC9E-4EEB-8625-D4941E0B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EC3619-C995-4B07-A613-5B28C84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45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38BC77-4D60-424D-923E-C36319D0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F559D1-6D83-4666-A3F0-006A8377A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D81CF0-0807-4562-94F9-2FA0151C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836013-DFCB-42AF-8CA2-394E4921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600EEA-1E73-409C-B8B2-6402EBFE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1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44D48E-7647-4172-A248-99DC9C92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D181-06B3-4389-8C5D-6388763E2736}" type="datetime1">
              <a:rPr lang="en-US" smtClean="0"/>
              <a:t>7/6/2023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A4AD788-8DAE-4FAB-B3B2-5EF11FCD35BE}"/>
              </a:ext>
            </a:extLst>
          </p:cNvPr>
          <p:cNvSpPr/>
          <p:nvPr userDrawn="1"/>
        </p:nvSpPr>
        <p:spPr>
          <a:xfrm>
            <a:off x="0" y="6534119"/>
            <a:ext cx="12192000" cy="323881"/>
          </a:xfrm>
          <a:prstGeom prst="rect">
            <a:avLst/>
          </a:prstGeom>
          <a:solidFill>
            <a:srgbClr val="062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AFBB9C-9E98-41C9-A7BF-D09774A9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287" y="6013789"/>
            <a:ext cx="7474526" cy="365125"/>
          </a:xfrm>
        </p:spPr>
        <p:txBody>
          <a:bodyPr/>
          <a:lstStyle>
            <a:lvl1pPr algn="l">
              <a:defRPr sz="900" b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D55944-A02A-4409-A5A9-A595046F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304" y="6513496"/>
            <a:ext cx="5569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8F6B53-6FBA-48F8-A78B-FF62230D7D04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56DE30D-FE3B-4B67-A679-FE7DD74216D5}"/>
              </a:ext>
            </a:extLst>
          </p:cNvPr>
          <p:cNvCxnSpPr/>
          <p:nvPr userDrawn="1"/>
        </p:nvCxnSpPr>
        <p:spPr>
          <a:xfrm>
            <a:off x="753292" y="526246"/>
            <a:ext cx="0" cy="478972"/>
          </a:xfrm>
          <a:prstGeom prst="line">
            <a:avLst/>
          </a:prstGeom>
          <a:ln w="44450">
            <a:solidFill>
              <a:srgbClr val="062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>
            <a:extLst>
              <a:ext uri="{FF2B5EF4-FFF2-40B4-BE49-F238E27FC236}">
                <a16:creationId xmlns:a16="http://schemas.microsoft.com/office/drawing/2014/main" id="{69A40594-0854-4575-818F-F400305DE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5685"/>
            <a:ext cx="10162592" cy="640093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62B48"/>
                </a:solidFill>
                <a:latin typeface="Montserrat" panose="00000500000000000000" pitchFamily="2" charset="0"/>
              </a:defRPr>
            </a:lvl1pPr>
          </a:lstStyle>
          <a:p>
            <a:r>
              <a:rPr lang="it-IT" dirty="0"/>
              <a:t>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7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ECAD2-A94F-403A-BC68-AB25F59F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D578CF-EB9B-447C-9E95-70E31497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F9EFC3-852C-43DF-A895-F688D64A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2E87F-AC20-46BF-B699-9F145DD4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D85462-CFE6-4834-9353-74A69EAB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2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D08CE-6974-4369-A42C-7093725A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32ADD2-8E20-438D-A193-387F8750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01ED98-BC5F-406E-A2AA-4DD886EA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3FC092-9268-4A0E-9BB6-EA33233A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5598AC-2D2F-457A-9A51-7BF5CC99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2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31DD-C4EF-4E96-9974-86B6FA3C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B66CB5-1B75-4F99-9789-0124C620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F9D93A-572B-4DCE-B54B-6EAD0C351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387C86-FC17-4341-AB2B-D83AA836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9CDF15-695A-4F31-B400-0BCBE762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8D7FB7-FAE8-45D8-849E-3919C166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89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85640-7CE9-4CA0-90C3-B7519D13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046883-FC57-40D4-95A0-6F1E790F7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61517E-1845-4908-B535-1B3894A14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4D6A4A-DF7F-46BA-A027-929C83404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001CA48-4597-45A4-A809-1C42BF228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6B46EB3-A342-4303-9157-C8A8B157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DAB3EA8-9365-40E3-89E2-8232446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6EF600-2D55-4759-AEB2-4FFFD284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74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766200-5753-471D-8AD8-A1E06FF2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E426DB-0277-439A-858D-5F058052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3F0D2D-5452-498E-BD38-B2EF0B4C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5FDAF6-1D67-42F4-87AD-3B9A0B54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2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DA8F87-B05B-49C2-9F4B-ED61FF2B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BC6E34-5909-459C-A669-6DE7C682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35BF5-67A1-4495-A57E-BC50005C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11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2EFB0-592E-4FFC-8C44-05755AC7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336B94-6B52-43CA-BD9F-0C95836F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A558EA-1C4F-4CBB-9C59-1C185CE5E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7B266E-D6E4-4BD4-AEDC-CEA36DCE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E2D291-CB98-4996-A7EC-69302182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025300-4825-4782-9CA0-3D3CBA4D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36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E8FF1-7A5C-44CD-ABEE-BA5AEAF4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282F308-9D0F-4B0B-A5E2-771DC44DD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C5C1AF-83A1-4709-98F0-B8118FD7B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5F8592-BF8F-4F41-B84A-0D031D59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5D6B7E-185B-47C1-AF53-317E6E1E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870F11-F14C-448F-9303-7F4EC5AA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69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614757-EBDE-4EF8-8348-16E63DBB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390869-9A77-4232-8394-AAA1EFFF6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84859F-B461-4C98-8B4F-93A8F9821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FDDD-FA2B-4D5E-82C8-AE5F2B2CD018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635BD1-D98D-4523-94E2-0872D456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1F621A-BD11-4F42-86E3-FC76C4AA4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3317-BA0B-488A-8B2E-DFAF9C657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6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A1444B9-9AE6-4D83-9988-7C52E17C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685"/>
            <a:ext cx="10162592" cy="640093"/>
          </a:xfrm>
        </p:spPr>
        <p:txBody>
          <a:bodyPr/>
          <a:lstStyle/>
          <a:p>
            <a:r>
              <a:rPr lang="it-IT" dirty="0"/>
              <a:t>PREDATOR project [INFN-CSN5 2023-2024]</a:t>
            </a:r>
          </a:p>
        </p:txBody>
      </p: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4F9DB116-5AA9-466F-9ACC-0FB6136B540C}"/>
              </a:ext>
            </a:extLst>
          </p:cNvPr>
          <p:cNvGrpSpPr/>
          <p:nvPr/>
        </p:nvGrpSpPr>
        <p:grpSpPr>
          <a:xfrm>
            <a:off x="947787" y="1870041"/>
            <a:ext cx="3818864" cy="1830707"/>
            <a:chOff x="6718507" y="3374247"/>
            <a:chExt cx="4326903" cy="2081241"/>
          </a:xfrm>
        </p:grpSpPr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A625CD92-8D8A-4197-ABAF-5793D3D3EB0E}"/>
                </a:ext>
              </a:extLst>
            </p:cNvPr>
            <p:cNvSpPr/>
            <p:nvPr/>
          </p:nvSpPr>
          <p:spPr>
            <a:xfrm>
              <a:off x="6718507" y="3374247"/>
              <a:ext cx="4326903" cy="2081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8296D7AB-4354-4E7A-A580-2142A682676F}"/>
                </a:ext>
              </a:extLst>
            </p:cNvPr>
            <p:cNvSpPr/>
            <p:nvPr/>
          </p:nvSpPr>
          <p:spPr>
            <a:xfrm>
              <a:off x="6799371" y="3468839"/>
              <a:ext cx="770961" cy="32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200" b="1" dirty="0">
                  <a:solidFill>
                    <a:srgbClr val="192F3C"/>
                  </a:solidFill>
                  <a:latin typeface="Montserrat" panose="00000500000000000000" pitchFamily="2" charset="0"/>
                </a:rPr>
                <a:t>AIM</a:t>
              </a:r>
              <a:endParaRPr lang="it-IT" sz="1200" b="1" dirty="0">
                <a:solidFill>
                  <a:srgbClr val="192F3C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6D536CF5-AE21-43A2-B910-2661AB15DC7F}"/>
                </a:ext>
              </a:extLst>
            </p:cNvPr>
            <p:cNvSpPr/>
            <p:nvPr/>
          </p:nvSpPr>
          <p:spPr>
            <a:xfrm>
              <a:off x="6799371" y="3828720"/>
              <a:ext cx="3900210" cy="1524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1200" dirty="0">
                  <a:latin typeface="Montserrat" panose="00000500000000000000" pitchFamily="2" charset="0"/>
                </a:rPr>
                <a:t>To develop </a:t>
              </a:r>
              <a:r>
                <a:rPr lang="en-US" sz="1200" b="1" dirty="0">
                  <a:solidFill>
                    <a:srgbClr val="192F3C"/>
                  </a:solidFill>
                  <a:latin typeface="Montserrat" panose="00000500000000000000" pitchFamily="2" charset="0"/>
                </a:rPr>
                <a:t>computationally-efficient reconstruction algorithms</a:t>
              </a:r>
              <a:r>
                <a:rPr lang="en-US" sz="1200" dirty="0">
                  <a:latin typeface="Montserrat" panose="00000500000000000000" pitchFamily="2" charset="0"/>
                </a:rPr>
                <a:t> for real-time reconstruction of accelerated </a:t>
              </a:r>
              <a:r>
                <a:rPr lang="en-US" sz="1200" dirty="0" err="1">
                  <a:latin typeface="Montserrat" panose="00000500000000000000" pitchFamily="2" charset="0"/>
                </a:rPr>
                <a:t>qMRI</a:t>
              </a:r>
              <a:r>
                <a:rPr lang="en-US" sz="1200" dirty="0">
                  <a:latin typeface="Montserrat" panose="00000500000000000000" pitchFamily="2" charset="0"/>
                </a:rPr>
                <a:t> acquisitions </a:t>
              </a:r>
              <a:r>
                <a:rPr lang="en-US" sz="1200" dirty="0">
                  <a:solidFill>
                    <a:srgbClr val="192F3C"/>
                  </a:solidFill>
                  <a:latin typeface="Montserrat" panose="00000500000000000000" pitchFamily="2" charset="0"/>
                </a:rPr>
                <a:t>and </a:t>
              </a:r>
              <a:r>
                <a:rPr lang="en-US" sz="1200" b="1" dirty="0">
                  <a:solidFill>
                    <a:srgbClr val="192F3C"/>
                  </a:solidFill>
                  <a:latin typeface="Montserrat" panose="00000500000000000000" pitchFamily="2" charset="0"/>
                </a:rPr>
                <a:t>provide free, reusable and easy-to-use tools </a:t>
              </a:r>
              <a:r>
                <a:rPr lang="en-US" sz="1200" dirty="0">
                  <a:latin typeface="Montserrat" panose="00000500000000000000" pitchFamily="2" charset="0"/>
                </a:rPr>
                <a:t>to the MR community.</a:t>
              </a:r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EEE5E608-4551-45F1-BD4D-A94801A72803}"/>
              </a:ext>
            </a:extLst>
          </p:cNvPr>
          <p:cNvSpPr/>
          <p:nvPr/>
        </p:nvSpPr>
        <p:spPr>
          <a:xfrm>
            <a:off x="838200" y="1055384"/>
            <a:ext cx="10836057" cy="102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solidFill>
                  <a:prstClr val="black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Quantitative Magnetic Resonance Imaging (</a:t>
            </a:r>
            <a:r>
              <a:rPr lang="en-US" sz="1200" dirty="0" err="1">
                <a:solidFill>
                  <a:prstClr val="black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qMRI</a:t>
            </a:r>
            <a:r>
              <a:rPr lang="en-US" sz="1200" dirty="0">
                <a:solidFill>
                  <a:prstClr val="black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) represents a powerful tool for the diagnosis and longitudinal evaluation of pathologies and the comparisons of exams from different clinical centers. Conventional </a:t>
            </a:r>
            <a:r>
              <a:rPr lang="en-US" sz="1200" dirty="0" err="1">
                <a:solidFill>
                  <a:prstClr val="black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qMRI</a:t>
            </a:r>
            <a:r>
              <a:rPr lang="en-US" sz="1200" dirty="0">
                <a:solidFill>
                  <a:prstClr val="black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has a clinically unfeasible acquisition time -  acceleration is possible, but efficient reconstruction becomes challenging.</a:t>
            </a:r>
            <a:endParaRPr lang="it-IT" sz="1200" dirty="0"/>
          </a:p>
          <a:p>
            <a:pPr>
              <a:lnSpc>
                <a:spcPct val="114000"/>
              </a:lnSpc>
            </a:pPr>
            <a:endParaRPr lang="it-IT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5ACE2FB-4E22-4C55-81F4-39B454A6123B}"/>
              </a:ext>
            </a:extLst>
          </p:cNvPr>
          <p:cNvSpPr/>
          <p:nvPr/>
        </p:nvSpPr>
        <p:spPr>
          <a:xfrm>
            <a:off x="838200" y="4295318"/>
            <a:ext cx="3928451" cy="627773"/>
          </a:xfrm>
          <a:prstGeom prst="rect">
            <a:avLst/>
          </a:prstGeom>
          <a:ln w="19050">
            <a:solidFill>
              <a:srgbClr val="F6BB00"/>
            </a:solidFill>
          </a:ln>
        </p:spPr>
        <p:txBody>
          <a:bodyPr wrap="square" lIns="108000" tIns="108000" rIns="108000" bIns="108000" anchor="ctr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Montserrat" panose="00000500000000000000" pitchFamily="2" charset="0"/>
                <a:ea typeface="Arial" panose="020B0604020202020204" pitchFamily="34" charset="0"/>
              </a:rPr>
              <a:t>Development of an open-source framework for development of advanced </a:t>
            </a:r>
            <a:r>
              <a:rPr lang="en-US" sz="1200" dirty="0" err="1">
                <a:latin typeface="Montserrat" panose="00000500000000000000" pitchFamily="2" charset="0"/>
                <a:ea typeface="Arial" panose="020B0604020202020204" pitchFamily="34" charset="0"/>
              </a:rPr>
              <a:t>qMRI</a:t>
            </a:r>
            <a:r>
              <a:rPr lang="en-US" sz="1200" dirty="0">
                <a:latin typeface="Montserrat" panose="00000500000000000000" pitchFamily="2" charset="0"/>
                <a:ea typeface="Arial" panose="020B0604020202020204" pitchFamily="34" charset="0"/>
              </a:rPr>
              <a:t> reconstruction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A28A3B8-DB43-45A0-AC07-1E91DA67C543}"/>
              </a:ext>
            </a:extLst>
          </p:cNvPr>
          <p:cNvSpPr/>
          <p:nvPr/>
        </p:nvSpPr>
        <p:spPr>
          <a:xfrm>
            <a:off x="838200" y="3972153"/>
            <a:ext cx="40380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dirty="0">
                <a:solidFill>
                  <a:srgbClr val="192F3C"/>
                </a:solidFill>
                <a:latin typeface="Montserrat" panose="00000500000000000000" pitchFamily="2" charset="0"/>
              </a:rPr>
              <a:t>Project design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643752A-1D80-4E52-AE50-D717278C6DF9}"/>
              </a:ext>
            </a:extLst>
          </p:cNvPr>
          <p:cNvSpPr/>
          <p:nvPr/>
        </p:nvSpPr>
        <p:spPr>
          <a:xfrm>
            <a:off x="838200" y="4987878"/>
            <a:ext cx="3928450" cy="624567"/>
          </a:xfrm>
          <a:prstGeom prst="rect">
            <a:avLst/>
          </a:prstGeom>
          <a:ln w="19050">
            <a:solidFill>
              <a:srgbClr val="F6BB00"/>
            </a:solidFill>
          </a:ln>
        </p:spPr>
        <p:txBody>
          <a:bodyPr wrap="square" lIns="108000" tIns="108000" rIns="108000" bIns="108000" anchor="ctr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prstClr val="black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Application to real-world MR acquisition (retrospectively and prospectively)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1AA52CD-25F4-4C32-BD3E-6577F8AFDB1A}"/>
              </a:ext>
            </a:extLst>
          </p:cNvPr>
          <p:cNvSpPr/>
          <p:nvPr/>
        </p:nvSpPr>
        <p:spPr>
          <a:xfrm>
            <a:off x="838200" y="5723898"/>
            <a:ext cx="3928450" cy="624567"/>
          </a:xfrm>
          <a:prstGeom prst="rect">
            <a:avLst/>
          </a:prstGeom>
          <a:ln w="19050">
            <a:solidFill>
              <a:srgbClr val="F6BB00"/>
            </a:solidFill>
          </a:ln>
        </p:spPr>
        <p:txBody>
          <a:bodyPr wrap="square" lIns="108000" tIns="108000" rIns="108000" bIns="108000" anchor="ctr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prstClr val="black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Implement on-line reconstruction on MR scanner and measure scalability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834AB88A-4C5A-4E76-B106-C7A2724F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075" y="1784473"/>
            <a:ext cx="4038039" cy="2001841"/>
          </a:xfrm>
          <a:prstGeom prst="rect">
            <a:avLst/>
          </a:prstGeom>
        </p:spPr>
      </p:pic>
      <p:sp>
        <p:nvSpPr>
          <p:cNvPr id="50" name="Rettangolo 49">
            <a:extLst>
              <a:ext uri="{FF2B5EF4-FFF2-40B4-BE49-F238E27FC236}">
                <a16:creationId xmlns:a16="http://schemas.microsoft.com/office/drawing/2014/main" id="{E325E54B-A28D-48F4-86B4-AE78D3435873}"/>
              </a:ext>
            </a:extLst>
          </p:cNvPr>
          <p:cNvSpPr/>
          <p:nvPr/>
        </p:nvSpPr>
        <p:spPr>
          <a:xfrm>
            <a:off x="5043879" y="3972153"/>
            <a:ext cx="51206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dirty="0">
                <a:solidFill>
                  <a:srgbClr val="192F3C"/>
                </a:solidFill>
                <a:latin typeface="Montserrat" panose="00000500000000000000" pitchFamily="2" charset="0"/>
              </a:rPr>
              <a:t>People:</a:t>
            </a:r>
          </a:p>
          <a:p>
            <a:endParaRPr lang="it-IT" sz="400" b="1" dirty="0">
              <a:solidFill>
                <a:srgbClr val="192F3C"/>
              </a:solidFill>
              <a:latin typeface="Montserrat" panose="00000500000000000000" pitchFamily="2" charset="0"/>
            </a:endParaRPr>
          </a:p>
          <a:p>
            <a:endParaRPr lang="it-IT" sz="1400" b="1" dirty="0">
              <a:solidFill>
                <a:srgbClr val="192F3C"/>
              </a:solidFill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Matteo Cencini (</a:t>
            </a:r>
            <a:r>
              <a:rPr lang="it-IT" sz="1200" dirty="0" err="1">
                <a:latin typeface="Montserrat" panose="00000500000000000000" pitchFamily="2" charset="0"/>
              </a:rPr>
              <a:t>Principal</a:t>
            </a:r>
            <a:r>
              <a:rPr lang="it-IT" sz="1200" dirty="0">
                <a:latin typeface="Montserrat" panose="00000500000000000000" pitchFamily="2" charset="0"/>
              </a:rPr>
              <a:t> Investigator; INFN Pisa)</a:t>
            </a:r>
            <a:endParaRPr lang="it-IT" sz="3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Alessandra Retico (INFN Pisa)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Marta Lancione (FSM)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Michela Tosetti (FSM)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Laura Biagi (FSM)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Mauro Costagli (FSM)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Luca </a:t>
            </a:r>
            <a:r>
              <a:rPr lang="it-IT" sz="1200" dirty="0" err="1">
                <a:latin typeface="Montserrat" panose="00000500000000000000" pitchFamily="2" charset="0"/>
              </a:rPr>
              <a:t>Peretti</a:t>
            </a:r>
            <a:r>
              <a:rPr lang="it-IT" sz="1200" dirty="0">
                <a:latin typeface="Montserrat" panose="00000500000000000000" pitchFamily="2" charset="0"/>
              </a:rPr>
              <a:t> (FSM)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latin typeface="Montserrat" panose="00000500000000000000" pitchFamily="2" charset="0"/>
            </a:endParaRPr>
          </a:p>
          <a:p>
            <a:endParaRPr lang="it-IT" sz="1500" b="1" dirty="0">
              <a:solidFill>
                <a:srgbClr val="192F3C"/>
              </a:solidFill>
              <a:latin typeface="Montserrat" panose="00000500000000000000" pitchFamily="2" charset="0"/>
            </a:endParaRPr>
          </a:p>
          <a:p>
            <a:endParaRPr lang="it-IT" sz="1500" b="1" dirty="0">
              <a:solidFill>
                <a:srgbClr val="192F3C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DAB904-AAC7-4865-82A7-D6D7C185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723" y="1748045"/>
            <a:ext cx="2444708" cy="456630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C782329-E97E-4AB0-9C20-D83072190728}"/>
              </a:ext>
            </a:extLst>
          </p:cNvPr>
          <p:cNvSpPr/>
          <p:nvPr/>
        </p:nvSpPr>
        <p:spPr>
          <a:xfrm>
            <a:off x="9125538" y="2572468"/>
            <a:ext cx="180455" cy="157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Picture 2" descr="https://lh6.googleusercontent.com/7SxuUpTnc2uVCZ-hiLbHAVT4LEIHdvdSB4HknXeJaW5HE4sXDMv04oavJ_QnAG-ij3TmXyeC0pqyrFI3kLuQLhVY-xwKKoOR5YGDTQ2FOJGcv1cAIsRI5CUbWn971-wQ6Q3X3QnSCoLfv3Vtf3htarOfcTkFz8Um3g-QV6kJL3Scs0V_iPSmHkOzUl4">
            <a:extLst>
              <a:ext uri="{FF2B5EF4-FFF2-40B4-BE49-F238E27FC236}">
                <a16:creationId xmlns:a16="http://schemas.microsoft.com/office/drawing/2014/main" id="{02C96E35-E315-4694-8ED1-F7515DA0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66" y="146718"/>
            <a:ext cx="1157458" cy="6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7023CD22-CF43-4220-860B-646AEBCC87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23"/>
          <a:stretch/>
        </p:blipFill>
        <p:spPr>
          <a:xfrm>
            <a:off x="11277410" y="137686"/>
            <a:ext cx="767249" cy="6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0"/>
    </mc:Choice>
    <mc:Fallback xmlns="">
      <p:transition spd="slow" advTm="126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A1444B9-9AE6-4D83-9988-7C52E17C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685"/>
            <a:ext cx="10162592" cy="640093"/>
          </a:xfrm>
        </p:spPr>
        <p:txBody>
          <a:bodyPr/>
          <a:lstStyle/>
          <a:p>
            <a:r>
              <a:rPr lang="it-IT" dirty="0"/>
              <a:t>PREDATOR project: </a:t>
            </a:r>
            <a:r>
              <a:rPr lang="it-IT" dirty="0" err="1"/>
              <a:t>current</a:t>
            </a:r>
            <a:r>
              <a:rPr lang="it-IT" dirty="0"/>
              <a:t> state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48A12DB-2529-4B52-A422-AFBAAD67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49" y="1265132"/>
            <a:ext cx="8340167" cy="446001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8FC00B9-BFD0-420D-8F3D-0BC3F524A35B}"/>
              </a:ext>
            </a:extLst>
          </p:cNvPr>
          <p:cNvSpPr txBox="1"/>
          <p:nvPr/>
        </p:nvSpPr>
        <p:spPr>
          <a:xfrm>
            <a:off x="8101119" y="6012701"/>
            <a:ext cx="370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atin typeface="Montserrat" pitchFamily="2" charset="0"/>
              </a:rPr>
              <a:t>TODO: </a:t>
            </a:r>
            <a:r>
              <a:rPr lang="it-IT" sz="1400" dirty="0" err="1">
                <a:latin typeface="Montserrat" pitchFamily="2" charset="0"/>
              </a:rPr>
              <a:t>improve</a:t>
            </a:r>
            <a:r>
              <a:rPr lang="it-IT" sz="1400" dirty="0">
                <a:latin typeface="Montserrat" pitchFamily="2" charset="0"/>
              </a:rPr>
              <a:t> post-processing</a:t>
            </a:r>
          </a:p>
        </p:txBody>
      </p:sp>
      <p:pic>
        <p:nvPicPr>
          <p:cNvPr id="21" name="Picture 2" descr="https://lh6.googleusercontent.com/7SxuUpTnc2uVCZ-hiLbHAVT4LEIHdvdSB4HknXeJaW5HE4sXDMv04oavJ_QnAG-ij3TmXyeC0pqyrFI3kLuQLhVY-xwKKoOR5YGDTQ2FOJGcv1cAIsRI5CUbWn971-wQ6Q3X3QnSCoLfv3Vtf3htarOfcTkFz8Um3g-QV6kJL3Scs0V_iPSmHkOzUl4">
            <a:extLst>
              <a:ext uri="{FF2B5EF4-FFF2-40B4-BE49-F238E27FC236}">
                <a16:creationId xmlns:a16="http://schemas.microsoft.com/office/drawing/2014/main" id="{603BF1F2-37F0-42B4-99BA-571270AD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66" y="146718"/>
            <a:ext cx="1157458" cy="6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4077A196-46D8-4380-A0AB-C2B3D399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23"/>
          <a:stretch/>
        </p:blipFill>
        <p:spPr>
          <a:xfrm>
            <a:off x="11277410" y="137686"/>
            <a:ext cx="767249" cy="67696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D6A980D-4140-4AA4-B873-0B7D0D3A1EB3}"/>
              </a:ext>
            </a:extLst>
          </p:cNvPr>
          <p:cNvSpPr/>
          <p:nvPr/>
        </p:nvSpPr>
        <p:spPr>
          <a:xfrm>
            <a:off x="586152" y="1427053"/>
            <a:ext cx="2719754" cy="448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050" b="1" dirty="0">
                <a:latin typeface="Montserrat" pitchFamily="2" charset="0"/>
                <a:ea typeface="Arial" panose="020B0604020202020204" pitchFamily="34" charset="0"/>
              </a:rPr>
              <a:t>M1. </a:t>
            </a:r>
            <a:r>
              <a:rPr lang="en-US" sz="900" b="1" dirty="0">
                <a:latin typeface="Montserrat" pitchFamily="2" charset="0"/>
                <a:ea typeface="Arial" panose="020B0604020202020204" pitchFamily="34" charset="0"/>
              </a:rPr>
              <a:t>Development of </a:t>
            </a:r>
            <a:r>
              <a:rPr lang="en-US" sz="900" b="1" dirty="0" err="1">
                <a:latin typeface="Montserrat" pitchFamily="2" charset="0"/>
                <a:ea typeface="Arial" panose="020B0604020202020204" pitchFamily="34" charset="0"/>
              </a:rPr>
              <a:t>qMRI</a:t>
            </a:r>
            <a:r>
              <a:rPr lang="en-US" sz="900" b="1" dirty="0">
                <a:latin typeface="Montserrat" pitchFamily="2" charset="0"/>
                <a:ea typeface="Arial" panose="020B0604020202020204" pitchFamily="34" charset="0"/>
              </a:rPr>
              <a:t> reconstruction framework (31 Dec 2023).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900" b="1" dirty="0" err="1">
                <a:latin typeface="Montserrat" pitchFamily="2" charset="0"/>
                <a:ea typeface="Arial" panose="020B0604020202020204" pitchFamily="34" charset="0"/>
              </a:rPr>
              <a:t>Detailed</a:t>
            </a:r>
            <a:r>
              <a:rPr lang="it-IT" sz="900" b="1" dirty="0">
                <a:latin typeface="Montserrat" pitchFamily="2" charset="0"/>
                <a:ea typeface="Arial" panose="020B0604020202020204" pitchFamily="34" charset="0"/>
              </a:rPr>
              <a:t> description: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900" dirty="0">
                <a:latin typeface="Montserrat" pitchFamily="2" charset="0"/>
                <a:ea typeface="Arial" panose="020B0604020202020204" pitchFamily="34" charset="0"/>
              </a:rPr>
              <a:t>Read / Write functions with executable examples on vendor-independent data format (MRD).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900" dirty="0">
                <a:latin typeface="Montserrat" pitchFamily="2" charset="0"/>
                <a:ea typeface="Arial" panose="020B0604020202020204" pitchFamily="34" charset="0"/>
              </a:rPr>
              <a:t>MR encoding operators (FFT, NUFFT, Coil Combination) with executable examples on numerical data.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900" dirty="0">
                <a:latin typeface="Montserrat" pitchFamily="2" charset="0"/>
                <a:ea typeface="Arial" panose="020B0604020202020204" pitchFamily="34" charset="0"/>
              </a:rPr>
              <a:t>Conventional </a:t>
            </a:r>
            <a:r>
              <a:rPr lang="en-US" sz="900" dirty="0" err="1">
                <a:latin typeface="Montserrat" pitchFamily="2" charset="0"/>
                <a:ea typeface="Arial" panose="020B0604020202020204" pitchFamily="34" charset="0"/>
              </a:rPr>
              <a:t>regularizers</a:t>
            </a:r>
            <a:r>
              <a:rPr lang="en-US" sz="900" dirty="0">
                <a:latin typeface="Montserrat" pitchFamily="2" charset="0"/>
                <a:ea typeface="Arial" panose="020B0604020202020204" pitchFamily="34" charset="0"/>
              </a:rPr>
              <a:t> (L1-Wavelet, Total Variation, Local Low Rank) with executable examples on publicly available datasets (ISMRM Reproducibility Challenge).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900" dirty="0">
                <a:latin typeface="Montserrat" pitchFamily="2" charset="0"/>
                <a:ea typeface="Arial" panose="020B0604020202020204" pitchFamily="34" charset="0"/>
              </a:rPr>
              <a:t>MR simulator for gradient and spin echo sequences applied to parameter mapping with executable example on multi-echo gradient echo T2* mapping.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latin typeface="Montserrat" pitchFamily="2" charset="0"/>
                <a:ea typeface="Arial" panose="020B0604020202020204" pitchFamily="34" charset="0"/>
              </a:rPr>
              <a:t> 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050" b="1" dirty="0">
                <a:latin typeface="Montserrat" pitchFamily="2" charset="0"/>
                <a:ea typeface="Arial" panose="020B0604020202020204" pitchFamily="34" charset="0"/>
              </a:rPr>
              <a:t>M2. </a:t>
            </a:r>
            <a:r>
              <a:rPr lang="en-US" sz="900" b="1" dirty="0">
                <a:latin typeface="Montserrat" pitchFamily="2" charset="0"/>
                <a:ea typeface="Arial" panose="020B0604020202020204" pitchFamily="34" charset="0"/>
              </a:rPr>
              <a:t>Creation of training </a:t>
            </a:r>
            <a:r>
              <a:rPr lang="en-US" sz="900" b="1" dirty="0" err="1">
                <a:latin typeface="Montserrat" pitchFamily="2" charset="0"/>
                <a:ea typeface="Arial" panose="020B0604020202020204" pitchFamily="34" charset="0"/>
              </a:rPr>
              <a:t>qMRI</a:t>
            </a:r>
            <a:r>
              <a:rPr lang="en-US" sz="900" b="1" dirty="0">
                <a:latin typeface="Montserrat" pitchFamily="2" charset="0"/>
                <a:ea typeface="Arial" panose="020B0604020202020204" pitchFamily="34" charset="0"/>
              </a:rPr>
              <a:t> database of healthy volunteers (31 Dec 2023).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900" b="1" dirty="0" err="1">
                <a:latin typeface="Montserrat" pitchFamily="2" charset="0"/>
                <a:ea typeface="Arial" panose="020B0604020202020204" pitchFamily="34" charset="0"/>
              </a:rPr>
              <a:t>Detailed</a:t>
            </a:r>
            <a:r>
              <a:rPr lang="it-IT" sz="900" b="1" dirty="0">
                <a:latin typeface="Montserrat" pitchFamily="2" charset="0"/>
                <a:ea typeface="Arial" panose="020B0604020202020204" pitchFamily="34" charset="0"/>
              </a:rPr>
              <a:t> description:</a:t>
            </a:r>
            <a:endParaRPr lang="it-IT" sz="1050" dirty="0">
              <a:latin typeface="Montserrat" pitchFamily="2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900" dirty="0">
                <a:latin typeface="Montserrat" pitchFamily="2" charset="0"/>
                <a:ea typeface="Arial" panose="020B0604020202020204" pitchFamily="34" charset="0"/>
              </a:rPr>
              <a:t>Generation of sub-millimetric T1, T2, T2*/susceptibility maps of at least 10 subjects</a:t>
            </a:r>
            <a:r>
              <a:rPr lang="en-US" sz="1050" dirty="0">
                <a:latin typeface="Montserrat" pitchFamily="2" charset="0"/>
                <a:ea typeface="Arial" panose="020B0604020202020204" pitchFamily="34" charset="0"/>
              </a:rPr>
              <a:t>.</a:t>
            </a:r>
            <a:endParaRPr lang="it-IT" sz="1200" u="none" strike="noStrike" dirty="0">
              <a:effectLst/>
              <a:latin typeface="Montserrat" pitchFamily="2" charset="0"/>
              <a:ea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73F0303-21C7-4C52-A6A5-DF75C4DC4A2C}"/>
              </a:ext>
            </a:extLst>
          </p:cNvPr>
          <p:cNvSpPr/>
          <p:nvPr/>
        </p:nvSpPr>
        <p:spPr>
          <a:xfrm>
            <a:off x="586152" y="4759569"/>
            <a:ext cx="2760133" cy="11449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0"/>
    </mc:Choice>
    <mc:Fallback xmlns="">
      <p:transition spd="slow" advTm="126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A1444B9-9AE6-4D83-9988-7C52E17C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685"/>
            <a:ext cx="10162592" cy="640093"/>
          </a:xfrm>
        </p:spPr>
        <p:txBody>
          <a:bodyPr/>
          <a:lstStyle/>
          <a:p>
            <a:r>
              <a:rPr lang="it-IT" dirty="0"/>
              <a:t>PREDATOR project: FTE and </a:t>
            </a:r>
            <a:r>
              <a:rPr lang="it-IT" dirty="0" err="1"/>
              <a:t>requests</a:t>
            </a:r>
            <a:endParaRPr lang="it-IT" dirty="0"/>
          </a:p>
        </p:txBody>
      </p:sp>
      <p:pic>
        <p:nvPicPr>
          <p:cNvPr id="21" name="Picture 2" descr="https://lh6.googleusercontent.com/7SxuUpTnc2uVCZ-hiLbHAVT4LEIHdvdSB4HknXeJaW5HE4sXDMv04oavJ_QnAG-ij3TmXyeC0pqyrFI3kLuQLhVY-xwKKoOR5YGDTQ2FOJGcv1cAIsRI5CUbWn971-wQ6Q3X3QnSCoLfv3Vtf3htarOfcTkFz8Um3g-QV6kJL3Scs0V_iPSmHkOzUl4">
            <a:extLst>
              <a:ext uri="{FF2B5EF4-FFF2-40B4-BE49-F238E27FC236}">
                <a16:creationId xmlns:a16="http://schemas.microsoft.com/office/drawing/2014/main" id="{603BF1F2-37F0-42B4-99BA-571270AD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66" y="146718"/>
            <a:ext cx="1157458" cy="6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4077A196-46D8-4380-A0AB-C2B3D399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23"/>
          <a:stretch/>
        </p:blipFill>
        <p:spPr>
          <a:xfrm>
            <a:off x="11277410" y="137686"/>
            <a:ext cx="767249" cy="67696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2CF43C8-0405-4E73-8A9E-58FB6C97E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08" y="1955766"/>
            <a:ext cx="5458587" cy="22196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D459CE5-0F59-4BCF-8A67-49FDB9526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507" y="1955765"/>
            <a:ext cx="5283653" cy="151458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50A25D-318F-4174-8D02-11F8ED9D7FBC}"/>
              </a:ext>
            </a:extLst>
          </p:cNvPr>
          <p:cNvSpPr txBox="1"/>
          <p:nvPr/>
        </p:nvSpPr>
        <p:spPr>
          <a:xfrm>
            <a:off x="1243119" y="1647988"/>
            <a:ext cx="370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Montserrat" pitchFamily="2" charset="0"/>
              </a:rPr>
              <a:t>FTE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5BA18B-BACB-40D4-ADB1-4C1FB582BC80}"/>
              </a:ext>
            </a:extLst>
          </p:cNvPr>
          <p:cNvSpPr txBox="1"/>
          <p:nvPr/>
        </p:nvSpPr>
        <p:spPr>
          <a:xfrm>
            <a:off x="7062085" y="1647989"/>
            <a:ext cx="370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Montserrat" pitchFamily="2" charset="0"/>
              </a:rPr>
              <a:t>Budget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8F2E16-7922-4165-92A2-6CA09BC74FCF}"/>
              </a:ext>
            </a:extLst>
          </p:cNvPr>
          <p:cNvSpPr txBox="1"/>
          <p:nvPr/>
        </p:nvSpPr>
        <p:spPr>
          <a:xfrm>
            <a:off x="6272507" y="3560660"/>
            <a:ext cx="370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Montserrat" pitchFamily="2" charset="0"/>
              </a:rPr>
              <a:t>Tot: 17 k€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66E6C2-3789-4929-B0D0-11407FFBD794}"/>
              </a:ext>
            </a:extLst>
          </p:cNvPr>
          <p:cNvSpPr txBox="1"/>
          <p:nvPr/>
        </p:nvSpPr>
        <p:spPr>
          <a:xfrm>
            <a:off x="460908" y="4175401"/>
            <a:ext cx="370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Montserrat" pitchFamily="2" charset="0"/>
              </a:rPr>
              <a:t>Tot: 125%</a:t>
            </a:r>
          </a:p>
        </p:txBody>
      </p:sp>
    </p:spTree>
    <p:extLst>
      <p:ext uri="{BB962C8B-B14F-4D97-AF65-F5344CB8AC3E}">
        <p14:creationId xmlns:p14="http://schemas.microsoft.com/office/powerpoint/2010/main" val="3387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0"/>
    </mc:Choice>
    <mc:Fallback xmlns="">
      <p:transition spd="slow" advTm="1268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313</Words>
  <Application>Microsoft Office PowerPoint</Application>
  <PresentationFormat>Widescreen</PresentationFormat>
  <Paragraphs>40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Calibri Light</vt:lpstr>
      <vt:lpstr>Calibri</vt:lpstr>
      <vt:lpstr>Arial</vt:lpstr>
      <vt:lpstr>Montserrat</vt:lpstr>
      <vt:lpstr>Tema di Office</vt:lpstr>
      <vt:lpstr>PREDATOR project [INFN-CSN5 2023-2024]</vt:lpstr>
      <vt:lpstr>PREDATOR project: current state</vt:lpstr>
      <vt:lpstr>PREDATOR project: FTE and 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 project</dc:title>
  <dc:creator>Matteo Cencini</dc:creator>
  <cp:lastModifiedBy>Matteo Cencini</cp:lastModifiedBy>
  <cp:revision>23</cp:revision>
  <dcterms:created xsi:type="dcterms:W3CDTF">2023-05-31T08:56:55Z</dcterms:created>
  <dcterms:modified xsi:type="dcterms:W3CDTF">2023-07-06T09:33:05Z</dcterms:modified>
</cp:coreProperties>
</file>