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8" r:id="rId2"/>
    <p:sldMasterId id="2147483680" r:id="rId3"/>
  </p:sldMasterIdLst>
  <p:notesMasterIdLst>
    <p:notesMasterId r:id="rId14"/>
  </p:notesMasterIdLst>
  <p:sldIdLst>
    <p:sldId id="256" r:id="rId4"/>
    <p:sldId id="257" r:id="rId5"/>
    <p:sldId id="1705" r:id="rId6"/>
    <p:sldId id="1706" r:id="rId7"/>
    <p:sldId id="299" r:id="rId8"/>
    <p:sldId id="298" r:id="rId9"/>
    <p:sldId id="3235" r:id="rId10"/>
    <p:sldId id="258" r:id="rId11"/>
    <p:sldId id="1701" r:id="rId12"/>
    <p:sldId id="1704" r:id="rId13"/>
  </p:sldIdLst>
  <p:sldSz cx="12192000" cy="6858000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40"/>
  </p:normalViewPr>
  <p:slideViewPr>
    <p:cSldViewPr snapToGrid="0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D8D94-5EFB-D746-B589-EEACE2388FA5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B16AF-98CD-C14E-94DB-08C0DC4253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16877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160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24162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18834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0776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7580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538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20364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064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351584" y="-84381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81378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5741" y="1107340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2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24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8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2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1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0908-786A-9343-8A53-C83D3FDA9D34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609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lnSpc>
                <a:spcPct val="2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76341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6573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022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410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tx2"/>
                </a:solidFill>
              </a:defRPr>
            </a:lvl1pPr>
          </a:lstStyle>
          <a:p>
            <a:fld id="{3627E8BF-AC5D-B644-8EF1-9F386EB0A68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060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5701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5D28-312E-8F8B-C9BD-18A141D2A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Attività MDI 2024 a pisa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69350-990F-4679-35E2-B81F547F8D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Fabrizio Palla</a:t>
            </a:r>
          </a:p>
          <a:p>
            <a:r>
              <a:rPr lang="en-IT" dirty="0"/>
              <a:t>Filippo Bosi</a:t>
            </a:r>
          </a:p>
          <a:p>
            <a:r>
              <a:rPr lang="en-IT" dirty="0"/>
              <a:t>Maurizio Massa</a:t>
            </a:r>
          </a:p>
        </p:txBody>
      </p:sp>
    </p:spTree>
    <p:extLst>
      <p:ext uri="{BB962C8B-B14F-4D97-AF65-F5344CB8AC3E}">
        <p14:creationId xmlns:p14="http://schemas.microsoft.com/office/powerpoint/2010/main" val="3623077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8F2F-4AC7-6B44-4C89-0304825ABD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8740775" cy="1281113"/>
          </a:xfrm>
        </p:spPr>
        <p:txBody>
          <a:bodyPr/>
          <a:lstStyle/>
          <a:p>
            <a:r>
              <a:rPr lang="en-IT" dirty="0"/>
              <a:t>Percentuali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EFD865-2BD7-FD06-8FD3-51A073F700F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24824746"/>
              </p:ext>
            </p:extLst>
          </p:nvPr>
        </p:nvGraphicFramePr>
        <p:xfrm>
          <a:off x="1757362" y="2211388"/>
          <a:ext cx="78867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0296548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1036929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54146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Nominativo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Posizione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Percentuale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198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Fabrizio Palla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Dir. Ric.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80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Maurizio Massa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Tecnologo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10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Filippo Bosi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Associato (Pensione)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35447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IT" dirty="0"/>
                        <a:t>2 tecnici Alte Tecnologie/Meccanici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860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8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8541-A1E1-3C3D-1808-395B484D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dirty="0"/>
              <a:t>Mock-up della regione di interazione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0993B7-AF23-F89A-8616-B660C8B533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3CA61D-8E62-5DC0-6147-C6B2823E4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IT" dirty="0"/>
              <a:t>otivi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B95E06-A46C-E9AE-6643-BE2DFBA03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Validazione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progettazione</a:t>
            </a:r>
            <a:r>
              <a:rPr lang="en-GB" sz="2000" dirty="0"/>
              <a:t> </a:t>
            </a:r>
            <a:r>
              <a:rPr lang="en-GB" sz="2000" dirty="0" err="1"/>
              <a:t>meccanica</a:t>
            </a:r>
            <a:r>
              <a:rPr lang="en-GB" sz="2000" dirty="0"/>
              <a:t>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disegni</a:t>
            </a:r>
            <a:r>
              <a:rPr lang="en-GB" sz="2000" dirty="0"/>
              <a:t> CAD del MDI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Permette</a:t>
            </a:r>
            <a:r>
              <a:rPr lang="en-GB" sz="2000" dirty="0"/>
              <a:t> di </a:t>
            </a:r>
            <a:r>
              <a:rPr lang="en-GB" sz="2000" dirty="0" err="1"/>
              <a:t>comprendere</a:t>
            </a:r>
            <a:r>
              <a:rPr lang="en-GB" sz="2000" dirty="0"/>
              <a:t> </a:t>
            </a:r>
            <a:r>
              <a:rPr lang="en-GB" sz="2000" dirty="0" err="1"/>
              <a:t>meglio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servizi</a:t>
            </a:r>
            <a:r>
              <a:rPr lang="en-GB" sz="2000" dirty="0"/>
              <a:t>, come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cavi</a:t>
            </a:r>
            <a:r>
              <a:rPr lang="en-GB" sz="2000" dirty="0"/>
              <a:t> e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tubi</a:t>
            </a:r>
            <a:endParaRPr lang="en-GB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Permette</a:t>
            </a:r>
            <a:r>
              <a:rPr lang="en-GB" sz="2000" dirty="0"/>
              <a:t> di </a:t>
            </a:r>
            <a:r>
              <a:rPr lang="en-GB" sz="2000" dirty="0" err="1"/>
              <a:t>avere</a:t>
            </a:r>
            <a:r>
              <a:rPr lang="en-GB" sz="2000" dirty="0"/>
              <a:t> </a:t>
            </a: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visione</a:t>
            </a:r>
            <a:r>
              <a:rPr lang="en-GB" sz="2000" dirty="0"/>
              <a:t> </a:t>
            </a:r>
            <a:r>
              <a:rPr lang="en-GB" sz="2000" dirty="0" err="1"/>
              <a:t>più</a:t>
            </a:r>
            <a:r>
              <a:rPr lang="en-GB" sz="2000" dirty="0"/>
              <a:t> </a:t>
            </a:r>
            <a:r>
              <a:rPr lang="en-GB" sz="2000" dirty="0" err="1"/>
              <a:t>ampia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sequenza</a:t>
            </a:r>
            <a:r>
              <a:rPr lang="en-GB" sz="2000" dirty="0"/>
              <a:t> di </a:t>
            </a:r>
            <a:r>
              <a:rPr lang="en-GB" sz="2000" dirty="0" err="1"/>
              <a:t>installazione</a:t>
            </a:r>
            <a:r>
              <a:rPr lang="en-GB" sz="2000" dirty="0"/>
              <a:t> e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possibili</a:t>
            </a:r>
            <a:r>
              <a:rPr lang="en-GB" sz="2000" dirty="0"/>
              <a:t> </a:t>
            </a:r>
            <a:r>
              <a:rPr lang="en-GB" sz="2000" dirty="0" err="1"/>
              <a:t>intoppi</a:t>
            </a:r>
            <a:r>
              <a:rPr lang="en-GB" sz="20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Può</a:t>
            </a:r>
            <a:r>
              <a:rPr lang="en-GB" sz="2000" dirty="0"/>
              <a:t> </a:t>
            </a:r>
            <a:r>
              <a:rPr lang="en-GB" sz="2000" dirty="0" err="1"/>
              <a:t>aiutare</a:t>
            </a:r>
            <a:r>
              <a:rPr lang="en-GB" sz="2000" dirty="0"/>
              <a:t> a </a:t>
            </a:r>
            <a:r>
              <a:rPr lang="en-GB" sz="2000" dirty="0" err="1"/>
              <a:t>prevedere</a:t>
            </a:r>
            <a:r>
              <a:rPr lang="en-GB" sz="2000" dirty="0"/>
              <a:t> </a:t>
            </a:r>
            <a:r>
              <a:rPr lang="en-GB" sz="2000" dirty="0" err="1"/>
              <a:t>potenziali</a:t>
            </a:r>
            <a:r>
              <a:rPr lang="en-GB" sz="2000" dirty="0"/>
              <a:t> </a:t>
            </a:r>
            <a:r>
              <a:rPr lang="en-GB" sz="2000" dirty="0" err="1"/>
              <a:t>problemi</a:t>
            </a:r>
            <a:r>
              <a:rPr lang="en-GB" sz="2000" dirty="0"/>
              <a:t> di accesso </a:t>
            </a:r>
            <a:r>
              <a:rPr lang="en-GB" sz="2000" dirty="0" err="1"/>
              <a:t>all’IR</a:t>
            </a:r>
            <a:endParaRPr lang="en-IT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Outreach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749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1716E-FEC6-BB3F-22DC-4B5D24D161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C000"/>
                </a:solidFill>
              </a:rPr>
              <a:t>Estensione</a:t>
            </a:r>
            <a:r>
              <a:rPr lang="en-GB" sz="2000" dirty="0">
                <a:solidFill>
                  <a:srgbClr val="FFC000"/>
                </a:solidFill>
              </a:rPr>
              <a:t> e </a:t>
            </a:r>
            <a:r>
              <a:rPr lang="en-GB" sz="2000" dirty="0" err="1">
                <a:solidFill>
                  <a:srgbClr val="FFC000"/>
                </a:solidFill>
              </a:rPr>
              <a:t>copertura</a:t>
            </a:r>
            <a:endParaRPr lang="en-GB" sz="2000" dirty="0">
              <a:solidFill>
                <a:srgbClr val="FFC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C000"/>
                </a:solidFill>
              </a:rPr>
              <a:t>Modellazione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 err="1">
                <a:solidFill>
                  <a:srgbClr val="FFC000"/>
                </a:solidFill>
              </a:rPr>
              <a:t>rapida</a:t>
            </a:r>
            <a:r>
              <a:rPr lang="en-GB" sz="2000" dirty="0">
                <a:solidFill>
                  <a:srgbClr val="FFC000"/>
                </a:solidFill>
              </a:rPr>
              <a:t> con </a:t>
            </a:r>
            <a:r>
              <a:rPr lang="en-GB" sz="2000" dirty="0" err="1">
                <a:solidFill>
                  <a:srgbClr val="FFC000"/>
                </a:solidFill>
              </a:rPr>
              <a:t>elevato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 err="1">
                <a:solidFill>
                  <a:srgbClr val="FFC000"/>
                </a:solidFill>
              </a:rPr>
              <a:t>livello</a:t>
            </a:r>
            <a:r>
              <a:rPr lang="en-GB" sz="2000" dirty="0">
                <a:solidFill>
                  <a:srgbClr val="FFC000"/>
                </a:solidFill>
              </a:rPr>
              <a:t> di </a:t>
            </a:r>
            <a:r>
              <a:rPr lang="en-GB" sz="2000" dirty="0" err="1">
                <a:solidFill>
                  <a:srgbClr val="FFC000"/>
                </a:solidFill>
              </a:rPr>
              <a:t>dettaglio</a:t>
            </a:r>
            <a:endParaRPr lang="en-GB" sz="2000" dirty="0">
              <a:solidFill>
                <a:srgbClr val="FFC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C000"/>
                </a:solidFill>
              </a:rPr>
              <a:t>Progettazione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 err="1">
                <a:solidFill>
                  <a:srgbClr val="FFC000"/>
                </a:solidFill>
              </a:rPr>
              <a:t>parametrica</a:t>
            </a:r>
            <a:endParaRPr lang="en-GB" sz="2000" dirty="0">
              <a:solidFill>
                <a:srgbClr val="FFC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C000"/>
                </a:solidFill>
              </a:rPr>
              <a:t>Simulazioni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 err="1">
                <a:solidFill>
                  <a:srgbClr val="FFC000"/>
                </a:solidFill>
              </a:rPr>
              <a:t>numeriche</a:t>
            </a:r>
            <a:endParaRPr lang="en-GB" sz="2000" dirty="0">
              <a:solidFill>
                <a:srgbClr val="FFC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C000"/>
                </a:solidFill>
              </a:rPr>
              <a:t>Facilità</a:t>
            </a:r>
            <a:r>
              <a:rPr lang="en-GB" sz="2000" dirty="0">
                <a:solidFill>
                  <a:srgbClr val="FFC000"/>
                </a:solidFill>
              </a:rPr>
              <a:t> di </a:t>
            </a:r>
            <a:r>
              <a:rPr lang="en-GB" sz="2000" dirty="0" err="1">
                <a:solidFill>
                  <a:srgbClr val="FFC000"/>
                </a:solidFill>
              </a:rPr>
              <a:t>condivisione</a:t>
            </a:r>
            <a:endParaRPr lang="en-GB" sz="2000" dirty="0">
              <a:solidFill>
                <a:srgbClr val="FFC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Studi</a:t>
            </a:r>
            <a:r>
              <a:rPr lang="en-GB" sz="2000" dirty="0">
                <a:solidFill>
                  <a:schemeClr val="tx2"/>
                </a:solidFill>
              </a:rPr>
              <a:t> di </a:t>
            </a:r>
            <a:r>
              <a:rPr lang="en-GB" sz="2000" dirty="0" err="1">
                <a:solidFill>
                  <a:schemeClr val="tx2"/>
                </a:solidFill>
              </a:rPr>
              <a:t>fattibilità</a:t>
            </a: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Misure</a:t>
            </a:r>
            <a:r>
              <a:rPr lang="en-GB" sz="2000" dirty="0">
                <a:solidFill>
                  <a:schemeClr val="tx2"/>
                </a:solidFill>
              </a:rPr>
              <a:t> in </a:t>
            </a:r>
            <a:r>
              <a:rPr lang="en-GB" sz="2000" dirty="0" err="1">
                <a:solidFill>
                  <a:schemeClr val="tx2"/>
                </a:solidFill>
              </a:rPr>
              <a:t>scala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reale</a:t>
            </a:r>
            <a:r>
              <a:rPr lang="en-GB" sz="2000" dirty="0">
                <a:solidFill>
                  <a:schemeClr val="tx2"/>
                </a:solidFill>
              </a:rPr>
              <a:t> del </a:t>
            </a:r>
            <a:r>
              <a:rPr lang="en-GB" sz="2000" dirty="0" err="1">
                <a:solidFill>
                  <a:schemeClr val="tx2"/>
                </a:solidFill>
              </a:rPr>
              <a:t>comportamento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meccanico</a:t>
            </a:r>
            <a:r>
              <a:rPr lang="en-GB" sz="2000" dirty="0">
                <a:solidFill>
                  <a:schemeClr val="tx2"/>
                </a:solidFill>
              </a:rPr>
              <a:t> e </a:t>
            </a:r>
            <a:r>
              <a:rPr lang="en-GB" sz="2000" dirty="0" err="1">
                <a:solidFill>
                  <a:schemeClr val="tx2"/>
                </a:solidFill>
              </a:rPr>
              <a:t>termico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Valutazione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delle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tolleranze</a:t>
            </a:r>
            <a:r>
              <a:rPr lang="en-GB" sz="2000" dirty="0">
                <a:solidFill>
                  <a:schemeClr val="tx2"/>
                </a:solidFill>
              </a:rPr>
              <a:t>, </a:t>
            </a:r>
            <a:r>
              <a:rPr lang="en-GB" sz="2000" dirty="0" err="1">
                <a:solidFill>
                  <a:schemeClr val="tx2"/>
                </a:solidFill>
              </a:rPr>
              <a:t>problemi</a:t>
            </a:r>
            <a:r>
              <a:rPr lang="en-GB" sz="2000" dirty="0">
                <a:solidFill>
                  <a:schemeClr val="tx2"/>
                </a:solidFill>
              </a:rPr>
              <a:t> di </a:t>
            </a:r>
            <a:r>
              <a:rPr lang="en-GB" sz="2000" dirty="0" err="1">
                <a:solidFill>
                  <a:schemeClr val="tx2"/>
                </a:solidFill>
              </a:rPr>
              <a:t>allineamento</a:t>
            </a:r>
            <a:r>
              <a:rPr lang="en-GB" sz="2000" dirty="0">
                <a:solidFill>
                  <a:schemeClr val="tx2"/>
                </a:solidFill>
              </a:rPr>
              <a:t> e rilievo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Valutazione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della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manutenzione</a:t>
            </a:r>
            <a:r>
              <a:rPr lang="en-GB" sz="2000" dirty="0">
                <a:solidFill>
                  <a:schemeClr val="tx2"/>
                </a:solidFill>
              </a:rPr>
              <a:t> e del </a:t>
            </a:r>
            <a:r>
              <a:rPr lang="en-GB" sz="2000" dirty="0" err="1">
                <a:solidFill>
                  <a:schemeClr val="tx2"/>
                </a:solidFill>
              </a:rPr>
              <a:t>funzionamento</a:t>
            </a: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Formazione</a:t>
            </a:r>
            <a:r>
              <a:rPr lang="en-GB" sz="2000" dirty="0">
                <a:solidFill>
                  <a:schemeClr val="tx2"/>
                </a:solidFill>
              </a:rPr>
              <a:t> del </a:t>
            </a:r>
            <a:r>
              <a:rPr lang="en-GB" sz="2000" dirty="0" err="1">
                <a:solidFill>
                  <a:schemeClr val="tx2"/>
                </a:solidFill>
              </a:rPr>
              <a:t>personale</a:t>
            </a: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2"/>
                </a:solidFill>
              </a:rPr>
              <a:t>Stima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dei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costi</a:t>
            </a:r>
            <a:r>
              <a:rPr lang="en-GB" sz="2000" dirty="0">
                <a:solidFill>
                  <a:schemeClr val="tx2"/>
                </a:solidFill>
              </a:rPr>
              <a:t> e </a:t>
            </a:r>
            <a:r>
              <a:rPr lang="en-GB" sz="2000" dirty="0" err="1">
                <a:solidFill>
                  <a:schemeClr val="tx2"/>
                </a:solidFill>
              </a:rPr>
              <a:t>della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manodopera</a:t>
            </a:r>
            <a:r>
              <a:rPr lang="en-GB" sz="2000" dirty="0">
                <a:solidFill>
                  <a:schemeClr val="tx2"/>
                </a:solidFill>
              </a:rPr>
              <a:t> per la </a:t>
            </a:r>
            <a:r>
              <a:rPr lang="en-GB" sz="2000" dirty="0" err="1">
                <a:solidFill>
                  <a:schemeClr val="tx2"/>
                </a:solidFill>
              </a:rPr>
              <a:t>realizzazione</a:t>
            </a:r>
            <a:r>
              <a:rPr lang="en-GB" sz="2000" dirty="0">
                <a:solidFill>
                  <a:schemeClr val="tx2"/>
                </a:solidFill>
              </a:rPr>
              <a:t> finale</a:t>
            </a:r>
            <a:endParaRPr lang="en-IT" sz="2000" dirty="0">
              <a:solidFill>
                <a:schemeClr val="tx2"/>
              </a:solidFill>
            </a:endParaRPr>
          </a:p>
          <a:p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40EC0-B047-0D5D-F6BC-6DABF442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Complementarietà tra </a:t>
            </a:r>
            <a:r>
              <a:rPr lang="en-IT" dirty="0">
                <a:solidFill>
                  <a:schemeClr val="tx2"/>
                </a:solidFill>
              </a:rPr>
              <a:t>mockup</a:t>
            </a:r>
            <a:r>
              <a:rPr lang="en-IT" dirty="0"/>
              <a:t> e </a:t>
            </a:r>
            <a:r>
              <a:rPr lang="en-IT" dirty="0">
                <a:solidFill>
                  <a:srgbClr val="FFC000"/>
                </a:solidFill>
              </a:rPr>
              <a:t>modello CAD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F560E-4A3D-271E-93C4-20E7F25F1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979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1E241A-2DCA-A5A3-4AA5-923A5C09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733012"/>
            <a:ext cx="7153910" cy="35227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F0DAEF-0172-0122-FECC-6481C7DC1D08}"/>
              </a:ext>
            </a:extLst>
          </p:cNvPr>
          <p:cNvGrpSpPr/>
          <p:nvPr/>
        </p:nvGrpSpPr>
        <p:grpSpPr>
          <a:xfrm>
            <a:off x="1671919" y="4594604"/>
            <a:ext cx="3451903" cy="1530384"/>
            <a:chOff x="287619" y="1059377"/>
            <a:chExt cx="3451903" cy="15303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85EA6E-F10D-F14D-37A1-8337E9C72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11"/>
            <a:stretch/>
          </p:blipFill>
          <p:spPr>
            <a:xfrm>
              <a:off x="287619" y="1059377"/>
              <a:ext cx="3451903" cy="15303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80B5BA-E614-5156-8A8F-496B3CE32909}"/>
                </a:ext>
              </a:extLst>
            </p:cNvPr>
            <p:cNvSpPr txBox="1"/>
            <p:nvPr/>
          </p:nvSpPr>
          <p:spPr>
            <a:xfrm>
              <a:off x="1368754" y="1059582"/>
              <a:ext cx="2135875" cy="7802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/>
                <a:t>Inlet/outlet for paraffin cooling (copper)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497DD4A-F0E9-DC84-A6DB-B7BF2090F0F2}"/>
                </a:ext>
              </a:extLst>
            </p:cNvPr>
            <p:cNvCxnSpPr>
              <a:cxnSpLocks/>
            </p:cNvCxnSpPr>
            <p:nvPr/>
          </p:nvCxnSpPr>
          <p:spPr>
            <a:xfrm>
              <a:off x="2987824" y="1527325"/>
              <a:ext cx="330072" cy="3232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EA3CFD9-207E-2606-52F9-B871CF20B6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0" y="1208852"/>
              <a:ext cx="57606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6">
            <a:extLst>
              <a:ext uri="{FF2B5EF4-FFF2-40B4-BE49-F238E27FC236}">
                <a16:creationId xmlns:a16="http://schemas.microsoft.com/office/drawing/2014/main" id="{A835366E-96A5-602C-969B-D627C1F95B28}"/>
              </a:ext>
            </a:extLst>
          </p:cNvPr>
          <p:cNvGrpSpPr/>
          <p:nvPr/>
        </p:nvGrpSpPr>
        <p:grpSpPr>
          <a:xfrm rot="753529">
            <a:off x="5263860" y="4149470"/>
            <a:ext cx="5116074" cy="2292808"/>
            <a:chOff x="-725439" y="932694"/>
            <a:chExt cx="9444719" cy="40648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09B4E5-8035-5A17-929D-CDA4C231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705" y="1210925"/>
              <a:ext cx="7578749" cy="2847800"/>
            </a:xfrm>
            <a:prstGeom prst="rect">
              <a:avLst/>
            </a:prstGeom>
          </p:spPr>
        </p:pic>
        <p:pic>
          <p:nvPicPr>
            <p:cNvPr id="14" name="Picture 13" descr="A close-up of a sword&#10;&#10;Description automatically generated with low confidence">
              <a:extLst>
                <a:ext uri="{FF2B5EF4-FFF2-40B4-BE49-F238E27FC236}">
                  <a16:creationId xmlns:a16="http://schemas.microsoft.com/office/drawing/2014/main" id="{9A384B6E-10FA-7D6A-BEDC-2D34D9D5D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1" y="2378286"/>
              <a:ext cx="7572768" cy="26192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8B8868-08E3-D16B-96C8-3B21BA19225B}"/>
                </a:ext>
              </a:extLst>
            </p:cNvPr>
            <p:cNvSpPr txBox="1"/>
            <p:nvPr/>
          </p:nvSpPr>
          <p:spPr>
            <a:xfrm rot="20846471">
              <a:off x="-482860" y="2231469"/>
              <a:ext cx="2193242" cy="17161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/>
                <a:t>Two halves </a:t>
              </a:r>
              <a:r>
                <a:rPr lang="en-US" sz="1200" dirty="0" err="1"/>
                <a:t>AlBeMet</a:t>
              </a:r>
              <a:r>
                <a:rPr lang="en-US" sz="1200" dirty="0"/>
                <a:t> pipe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19ED598-3331-2DB2-47C1-76C8C96B319D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372158" y="3071624"/>
              <a:ext cx="248991" cy="833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5C9A24A-1AF7-D985-15E4-B6FC57BE4910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871418" y="2928935"/>
              <a:ext cx="79312" cy="4357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F82F10-F0C4-3B4B-D356-E2B27E1D23A1}"/>
                </a:ext>
              </a:extLst>
            </p:cNvPr>
            <p:cNvCxnSpPr>
              <a:cxnSpLocks/>
            </p:cNvCxnSpPr>
            <p:nvPr/>
          </p:nvCxnSpPr>
          <p:spPr>
            <a:xfrm>
              <a:off x="6393925" y="1515546"/>
              <a:ext cx="419386" cy="1453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C2AA774-6431-2908-3264-42D035E2D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3134" y="1448618"/>
              <a:ext cx="294461" cy="1418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1E036E-0505-A04F-997C-BCE6D4BAC97B}"/>
                </a:ext>
              </a:extLst>
            </p:cNvPr>
            <p:cNvSpPr txBox="1"/>
            <p:nvPr/>
          </p:nvSpPr>
          <p:spPr>
            <a:xfrm rot="20846471">
              <a:off x="4830941" y="1407844"/>
              <a:ext cx="1743270" cy="4690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Transition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04DFE1-F7AE-0B83-E509-BA78BF37A140}"/>
                </a:ext>
              </a:extLst>
            </p:cNvPr>
            <p:cNvSpPr txBox="1"/>
            <p:nvPr/>
          </p:nvSpPr>
          <p:spPr>
            <a:xfrm rot="20846471">
              <a:off x="7412924" y="932694"/>
              <a:ext cx="1306356" cy="2294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Bellows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D96D58-5C31-B86E-CBB7-42AE1238A39C}"/>
                </a:ext>
              </a:extLst>
            </p:cNvPr>
            <p:cNvSpPr txBox="1"/>
            <p:nvPr/>
          </p:nvSpPr>
          <p:spPr>
            <a:xfrm rot="20846471">
              <a:off x="-725439" y="3886176"/>
              <a:ext cx="3353661" cy="6944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Electron Beam Welding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A26747C-75DF-774D-FF5D-48FDD8CEAEA2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520278" y="4402670"/>
              <a:ext cx="259181" cy="3070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B641A95-A930-6B43-BE18-0805FAC6C67C}"/>
                </a:ext>
              </a:extLst>
            </p:cNvPr>
            <p:cNvCxnSpPr>
              <a:cxnSpLocks/>
            </p:cNvCxnSpPr>
            <p:nvPr/>
          </p:nvCxnSpPr>
          <p:spPr>
            <a:xfrm rot="20846471" flipV="1">
              <a:off x="5867960" y="3770460"/>
              <a:ext cx="187873" cy="3028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25CCAD-C44F-395D-8F24-3CD9AD97CA8E}"/>
                </a:ext>
              </a:extLst>
            </p:cNvPr>
            <p:cNvSpPr txBox="1"/>
            <p:nvPr/>
          </p:nvSpPr>
          <p:spPr>
            <a:xfrm rot="20846471">
              <a:off x="4032031" y="3913932"/>
              <a:ext cx="2101769" cy="8903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5"/>
                  </a:solidFill>
                </a:rPr>
                <a:t>Thick copper deposition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91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3EA0-7C35-7E9E-355D-3DBA395334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57175"/>
            <a:ext cx="8740775" cy="1281113"/>
          </a:xfrm>
        </p:spPr>
        <p:txBody>
          <a:bodyPr anchor="b">
            <a:norm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Layout del vertex detector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CB2276E0-D943-FF7C-DBCF-D6BEE41EB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23" t="12381" r="9196" b="4761"/>
          <a:stretch/>
        </p:blipFill>
        <p:spPr>
          <a:xfrm>
            <a:off x="1563840" y="1282266"/>
            <a:ext cx="7772520" cy="54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04F036-9EF0-C44E-6783-D0E9E50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629239"/>
            <a:ext cx="8182277" cy="557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876-4917-B6EA-EAF3-EBF61FCE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98" b="-852"/>
          <a:stretch/>
        </p:blipFill>
        <p:spPr>
          <a:xfrm>
            <a:off x="627856" y="2996952"/>
            <a:ext cx="7772400" cy="128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2EA9-646B-5A90-D873-332F47074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" t="54802" r="51983" b="1611"/>
          <a:stretch/>
        </p:blipFill>
        <p:spPr>
          <a:xfrm>
            <a:off x="1147970" y="4077061"/>
            <a:ext cx="3975651" cy="26396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6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3922" t="57403" r="43143"/>
          <a:stretch/>
        </p:blipFill>
        <p:spPr>
          <a:xfrm>
            <a:off x="5430088" y="3932882"/>
            <a:ext cx="4943475" cy="27447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7079A7-2C7C-DB77-7602-4642917DB831}"/>
              </a:ext>
            </a:extLst>
          </p:cNvPr>
          <p:cNvGrpSpPr>
            <a:grpSpLocks noChangeAspect="1"/>
          </p:cNvGrpSpPr>
          <p:nvPr/>
        </p:nvGrpSpPr>
        <p:grpSpPr>
          <a:xfrm>
            <a:off x="486613" y="4083600"/>
            <a:ext cx="4943475" cy="2774400"/>
            <a:chOff x="486612" y="561747"/>
            <a:chExt cx="11218775" cy="6296253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8BC27FE-6DB5-A396-A303-4C58A2BD7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786" t="14287" r="3839" b="7142"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7" name="CasellaDiTesto 5">
              <a:extLst>
                <a:ext uri="{FF2B5EF4-FFF2-40B4-BE49-F238E27FC236}">
                  <a16:creationId xmlns:a16="http://schemas.microsoft.com/office/drawing/2014/main" id="{4DA2EF91-9FEC-5F8A-20FC-81C6E75F05EF}"/>
                </a:ext>
              </a:extLst>
            </p:cNvPr>
            <p:cNvSpPr txBox="1"/>
            <p:nvPr/>
          </p:nvSpPr>
          <p:spPr>
            <a:xfrm>
              <a:off x="3249385" y="5780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42DB982F-5290-47A2-E650-235737030EE0}"/>
                </a:ext>
              </a:extLst>
            </p:cNvPr>
            <p:cNvSpPr txBox="1"/>
            <p:nvPr/>
          </p:nvSpPr>
          <p:spPr>
            <a:xfrm>
              <a:off x="4505061" y="1153430"/>
              <a:ext cx="3414295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9" name="CasellaDiTesto 7">
              <a:extLst>
                <a:ext uri="{FF2B5EF4-FFF2-40B4-BE49-F238E27FC236}">
                  <a16:creationId xmlns:a16="http://schemas.microsoft.com/office/drawing/2014/main" id="{AFD5AFF7-05C8-AEB9-AFD8-DCE46B659069}"/>
                </a:ext>
              </a:extLst>
            </p:cNvPr>
            <p:cNvSpPr txBox="1"/>
            <p:nvPr/>
          </p:nvSpPr>
          <p:spPr>
            <a:xfrm>
              <a:off x="7440386" y="14671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E5EBC137-D001-A242-81A5-07CE5238EF16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5" name="Connettore 2 10">
              <a:extLst>
                <a:ext uri="{FF2B5EF4-FFF2-40B4-BE49-F238E27FC236}">
                  <a16:creationId xmlns:a16="http://schemas.microsoft.com/office/drawing/2014/main" id="{657F306D-698F-224C-6927-D4049B52F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2">
              <a:extLst>
                <a:ext uri="{FF2B5EF4-FFF2-40B4-BE49-F238E27FC236}">
                  <a16:creationId xmlns:a16="http://schemas.microsoft.com/office/drawing/2014/main" id="{5C8B0E54-5711-3974-8053-CE40BC65FFA6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>
              <a:extLst>
                <a:ext uri="{FF2B5EF4-FFF2-40B4-BE49-F238E27FC236}">
                  <a16:creationId xmlns:a16="http://schemas.microsoft.com/office/drawing/2014/main" id="{48814647-3F1E-451A-F5A0-AF9BF320E9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6">
              <a:extLst>
                <a:ext uri="{FF2B5EF4-FFF2-40B4-BE49-F238E27FC236}">
                  <a16:creationId xmlns:a16="http://schemas.microsoft.com/office/drawing/2014/main" id="{61D26453-8352-564B-7F64-4EDB6EFE27D0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23DBA88-7932-9557-744D-DD61B8FC9B5A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777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1AC96FD9-8F76-1C54-2F3A-0AE73565FB69}"/>
              </a:ext>
            </a:extLst>
          </p:cNvPr>
          <p:cNvGrpSpPr/>
          <p:nvPr/>
        </p:nvGrpSpPr>
        <p:grpSpPr>
          <a:xfrm>
            <a:off x="3745251" y="3429000"/>
            <a:ext cx="2340000" cy="2340000"/>
            <a:chOff x="1300257" y="1923283"/>
            <a:chExt cx="4104000" cy="430600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3853CC9-8202-46FE-EF39-6D44BE1A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91905" y="2034195"/>
              <a:ext cx="4306003" cy="4084179"/>
            </a:xfrm>
            <a:prstGeom prst="rect">
              <a:avLst/>
            </a:prstGeom>
          </p:spPr>
        </p:pic>
        <p:sp>
          <p:nvSpPr>
            <p:cNvPr id="8" name="Cerchio parziale 7">
              <a:extLst>
                <a:ext uri="{FF2B5EF4-FFF2-40B4-BE49-F238E27FC236}">
                  <a16:creationId xmlns:a16="http://schemas.microsoft.com/office/drawing/2014/main" id="{E5DBCAB6-A781-AC48-E3F2-BD30502916D7}"/>
                </a:ext>
              </a:extLst>
            </p:cNvPr>
            <p:cNvSpPr/>
            <p:nvPr/>
          </p:nvSpPr>
          <p:spPr>
            <a:xfrm rot="15796356">
              <a:off x="1300257" y="1932734"/>
              <a:ext cx="4104000" cy="4104000"/>
            </a:xfrm>
            <a:prstGeom prst="pie">
              <a:avLst>
                <a:gd name="adj1" fmla="val 21495533"/>
                <a:gd name="adj2" fmla="val 1910824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Cerchio parziale 10">
              <a:extLst>
                <a:ext uri="{FF2B5EF4-FFF2-40B4-BE49-F238E27FC236}">
                  <a16:creationId xmlns:a16="http://schemas.microsoft.com/office/drawing/2014/main" id="{755577A0-21F5-7EC4-311E-640E5AAFDEB2}"/>
                </a:ext>
              </a:extLst>
            </p:cNvPr>
            <p:cNvSpPr/>
            <p:nvPr/>
          </p:nvSpPr>
          <p:spPr>
            <a:xfrm rot="17544228">
              <a:off x="2092258" y="2724734"/>
              <a:ext cx="2520000" cy="2520000"/>
            </a:xfrm>
            <a:prstGeom prst="pie">
              <a:avLst>
                <a:gd name="adj1" fmla="val 17351488"/>
                <a:gd name="adj2" fmla="val 1975834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62B29FAA-CD3D-F914-62C4-DD35BA1006C2}"/>
                </a:ext>
              </a:extLst>
            </p:cNvPr>
            <p:cNvCxnSpPr>
              <a:cxnSpLocks/>
            </p:cNvCxnSpPr>
            <p:nvPr/>
          </p:nvCxnSpPr>
          <p:spPr>
            <a:xfrm>
              <a:off x="3050632" y="2118483"/>
              <a:ext cx="317719" cy="194033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9E43FA76-6CE2-392C-C251-D36B7ABF9367}"/>
                </a:ext>
              </a:extLst>
            </p:cNvPr>
            <p:cNvCxnSpPr>
              <a:cxnSpLocks/>
            </p:cNvCxnSpPr>
            <p:nvPr/>
          </p:nvCxnSpPr>
          <p:spPr>
            <a:xfrm>
              <a:off x="1926473" y="2676473"/>
              <a:ext cx="1441879" cy="135112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ccia a destra 48">
            <a:extLst>
              <a:ext uri="{FF2B5EF4-FFF2-40B4-BE49-F238E27FC236}">
                <a16:creationId xmlns:a16="http://schemas.microsoft.com/office/drawing/2014/main" id="{87EDD894-B20F-16C0-497F-19656E36B0BD}"/>
              </a:ext>
            </a:extLst>
          </p:cNvPr>
          <p:cNvSpPr/>
          <p:nvPr/>
        </p:nvSpPr>
        <p:spPr>
          <a:xfrm>
            <a:off x="2650565" y="4222188"/>
            <a:ext cx="907436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extLst>
              <a:ext uri="{FF2B5EF4-FFF2-40B4-BE49-F238E27FC236}">
                <a16:creationId xmlns:a16="http://schemas.microsoft.com/office/drawing/2014/main" id="{77C776F3-3F7D-B258-9E7D-A88594B6AFAA}"/>
              </a:ext>
            </a:extLst>
          </p:cNvPr>
          <p:cNvSpPr/>
          <p:nvPr/>
        </p:nvSpPr>
        <p:spPr>
          <a:xfrm rot="19665269">
            <a:off x="6300037" y="3381510"/>
            <a:ext cx="907436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3D27B13A-AADD-1663-0D60-B9625A7CB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8965" y="3381359"/>
            <a:ext cx="2340000" cy="2328699"/>
          </a:xfrm>
          <a:prstGeom prst="rect">
            <a:avLst/>
          </a:prstGeom>
        </p:spPr>
      </p:pic>
      <p:sp>
        <p:nvSpPr>
          <p:cNvPr id="88" name="Freccia a destra 87">
            <a:extLst>
              <a:ext uri="{FF2B5EF4-FFF2-40B4-BE49-F238E27FC236}">
                <a16:creationId xmlns:a16="http://schemas.microsoft.com/office/drawing/2014/main" id="{D8BF5C27-4C53-C348-1F19-1CD807BA0426}"/>
              </a:ext>
            </a:extLst>
          </p:cNvPr>
          <p:cNvSpPr/>
          <p:nvPr/>
        </p:nvSpPr>
        <p:spPr>
          <a:xfrm rot="1629014">
            <a:off x="6428115" y="5158747"/>
            <a:ext cx="907436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7755BF31-9282-C5ED-590A-C26EC7F927A8}"/>
              </a:ext>
            </a:extLst>
          </p:cNvPr>
          <p:cNvSpPr txBox="1"/>
          <p:nvPr/>
        </p:nvSpPr>
        <p:spPr>
          <a:xfrm>
            <a:off x="734019" y="5698009"/>
            <a:ext cx="12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Full model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0D2B0A4-D77E-7CCB-322C-9A45C1379C21}"/>
              </a:ext>
            </a:extLst>
          </p:cNvPr>
          <p:cNvSpPr txBox="1"/>
          <p:nvPr/>
        </p:nvSpPr>
        <p:spPr>
          <a:xfrm>
            <a:off x="3562260" y="5683978"/>
            <a:ext cx="280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Extraction</a:t>
            </a:r>
            <a:r>
              <a:rPr lang="it-IT" dirty="0"/>
              <a:t> of a </a:t>
            </a:r>
            <a:r>
              <a:rPr lang="it-IT" dirty="0" err="1"/>
              <a:t>radial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 for </a:t>
            </a:r>
            <a:r>
              <a:rPr lang="it-IT" dirty="0" err="1"/>
              <a:t>layer</a:t>
            </a:r>
            <a:r>
              <a:rPr lang="it-IT" dirty="0"/>
              <a:t> 3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68C47FA7-347B-DD07-70CC-FD5973988661}"/>
              </a:ext>
            </a:extLst>
          </p:cNvPr>
          <p:cNvSpPr txBox="1"/>
          <p:nvPr/>
        </p:nvSpPr>
        <p:spPr>
          <a:xfrm>
            <a:off x="496972" y="2202372"/>
            <a:ext cx="442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Start from a radial sector of layer 3 (relying on periodic symmetry) and import in ANSYS FEA. Then move to all other layers. </a:t>
            </a:r>
          </a:p>
        </p:txBody>
      </p: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603118E2-BA8D-E3D8-567B-0D6C37B80BAA}"/>
              </a:ext>
            </a:extLst>
          </p:cNvPr>
          <p:cNvGrpSpPr/>
          <p:nvPr/>
        </p:nvGrpSpPr>
        <p:grpSpPr>
          <a:xfrm>
            <a:off x="7280949" y="3668034"/>
            <a:ext cx="5204139" cy="2841563"/>
            <a:chOff x="7280949" y="3668034"/>
            <a:chExt cx="5204139" cy="2841563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E990AEA-65E7-1241-5D73-BAB3EDFEA8A2}"/>
                </a:ext>
              </a:extLst>
            </p:cNvPr>
            <p:cNvGrpSpPr/>
            <p:nvPr/>
          </p:nvGrpSpPr>
          <p:grpSpPr>
            <a:xfrm>
              <a:off x="7529545" y="3806534"/>
              <a:ext cx="4619164" cy="2665603"/>
              <a:chOff x="7572836" y="3958061"/>
              <a:chExt cx="4619164" cy="2665603"/>
            </a:xfrm>
          </p:grpSpPr>
          <p:pic>
            <p:nvPicPr>
              <p:cNvPr id="53" name="Immagine 52">
                <a:extLst>
                  <a:ext uri="{FF2B5EF4-FFF2-40B4-BE49-F238E27FC236}">
                    <a16:creationId xmlns:a16="http://schemas.microsoft.com/office/drawing/2014/main" id="{3B48BE6B-D272-D0C4-2CD5-500FDCA33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8644" r="77520"/>
              <a:stretch/>
            </p:blipFill>
            <p:spPr>
              <a:xfrm>
                <a:off x="7572836" y="4472260"/>
                <a:ext cx="2297600" cy="2151404"/>
              </a:xfrm>
              <a:prstGeom prst="rect">
                <a:avLst/>
              </a:prstGeom>
            </p:spPr>
          </p:pic>
          <p:pic>
            <p:nvPicPr>
              <p:cNvPr id="71" name="Immagine 70">
                <a:extLst>
                  <a:ext uri="{FF2B5EF4-FFF2-40B4-BE49-F238E27FC236}">
                    <a16:creationId xmlns:a16="http://schemas.microsoft.com/office/drawing/2014/main" id="{EF267C01-B92D-F59A-B999-83118A964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852" b="58635"/>
              <a:stretch/>
            </p:blipFill>
            <p:spPr>
              <a:xfrm>
                <a:off x="10206815" y="3958061"/>
                <a:ext cx="1985185" cy="2074472"/>
              </a:xfrm>
              <a:prstGeom prst="rect">
                <a:avLst/>
              </a:prstGeom>
            </p:spPr>
          </p:pic>
          <p:cxnSp>
            <p:nvCxnSpPr>
              <p:cNvPr id="72" name="Connettore diritto 71">
                <a:extLst>
                  <a:ext uri="{FF2B5EF4-FFF2-40B4-BE49-F238E27FC236}">
                    <a16:creationId xmlns:a16="http://schemas.microsoft.com/office/drawing/2014/main" id="{AAD63ED4-8409-5E2C-1ED0-199B46D7E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55926" y="4484336"/>
                <a:ext cx="14510" cy="146741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79">
                <a:extLst>
                  <a:ext uri="{FF2B5EF4-FFF2-40B4-BE49-F238E27FC236}">
                    <a16:creationId xmlns:a16="http://schemas.microsoft.com/office/drawing/2014/main" id="{810C7350-EC37-2DF7-B571-03E06798E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6815" y="4470956"/>
                <a:ext cx="0" cy="136454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C5FE037F-0293-0C99-C052-433AD0EDF9F2}"/>
                  </a:ext>
                </a:extLst>
              </p:cNvPr>
              <p:cNvSpPr txBox="1"/>
              <p:nvPr/>
            </p:nvSpPr>
            <p:spPr>
              <a:xfrm rot="19962007">
                <a:off x="9801323" y="4979350"/>
                <a:ext cx="505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….</a:t>
                </a:r>
              </a:p>
            </p:txBody>
          </p:sp>
        </p:grpSp>
        <p:cxnSp>
          <p:nvCxnSpPr>
            <p:cNvPr id="99" name="Connettore 2 98">
              <a:extLst>
                <a:ext uri="{FF2B5EF4-FFF2-40B4-BE49-F238E27FC236}">
                  <a16:creationId xmlns:a16="http://schemas.microsoft.com/office/drawing/2014/main" id="{1A6601DD-ADE1-6570-DC6F-CF6708AF2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0949" y="6108457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8F9181C6-5713-1DF4-1454-EA67BF13F4BE}"/>
                </a:ext>
              </a:extLst>
            </p:cNvPr>
            <p:cNvSpPr txBox="1"/>
            <p:nvPr/>
          </p:nvSpPr>
          <p:spPr>
            <a:xfrm>
              <a:off x="7297992" y="6232598"/>
              <a:ext cx="10498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i="1" dirty="0" err="1"/>
                <a:t>Inlets</a:t>
              </a:r>
              <a:endParaRPr lang="it-IT" sz="1200" i="1" dirty="0"/>
            </a:p>
          </p:txBody>
        </p:sp>
        <p:cxnSp>
          <p:nvCxnSpPr>
            <p:cNvPr id="109" name="Connettore 2 108">
              <a:extLst>
                <a:ext uri="{FF2B5EF4-FFF2-40B4-BE49-F238E27FC236}">
                  <a16:creationId xmlns:a16="http://schemas.microsoft.com/office/drawing/2014/main" id="{E5577D08-C7FD-44CF-49F4-63F111672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10986" y="3981492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CDC95280-9745-C4D3-A691-1A9EF4D88F1A}"/>
                </a:ext>
              </a:extLst>
            </p:cNvPr>
            <p:cNvSpPr txBox="1"/>
            <p:nvPr/>
          </p:nvSpPr>
          <p:spPr>
            <a:xfrm>
              <a:off x="11435221" y="3668034"/>
              <a:ext cx="1049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Outlets</a:t>
              </a:r>
            </a:p>
          </p:txBody>
        </p:sp>
      </p:grpSp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96A42ECE-94AD-CC8A-EEA3-E67509880306}"/>
              </a:ext>
            </a:extLst>
          </p:cNvPr>
          <p:cNvGrpSpPr/>
          <p:nvPr/>
        </p:nvGrpSpPr>
        <p:grpSpPr>
          <a:xfrm>
            <a:off x="7446362" y="625215"/>
            <a:ext cx="4445247" cy="2909862"/>
            <a:chOff x="7446362" y="625215"/>
            <a:chExt cx="4445247" cy="290986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086C3162-752B-136D-4930-8E9E18BD1A82}"/>
                </a:ext>
              </a:extLst>
            </p:cNvPr>
            <p:cNvGrpSpPr/>
            <p:nvPr/>
          </p:nvGrpSpPr>
          <p:grpSpPr>
            <a:xfrm>
              <a:off x="7446362" y="734341"/>
              <a:ext cx="4445247" cy="2800736"/>
              <a:chOff x="7140781" y="906251"/>
              <a:chExt cx="4445247" cy="2800736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4214393C-2048-0702-FC81-1BD65FA08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0781" y="1913470"/>
                <a:ext cx="2063968" cy="1793517"/>
              </a:xfrm>
              <a:prstGeom prst="rect">
                <a:avLst/>
              </a:prstGeom>
            </p:spPr>
          </p:pic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44C9E038-A26F-E317-CBE3-8AA39109B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0843" y="906251"/>
                <a:ext cx="1985185" cy="1947729"/>
              </a:xfrm>
              <a:prstGeom prst="rect">
                <a:avLst/>
              </a:prstGeom>
            </p:spPr>
          </p:pic>
          <p:cxnSp>
            <p:nvCxnSpPr>
              <p:cNvPr id="62" name="Connettore diritto 61">
                <a:extLst>
                  <a:ext uri="{FF2B5EF4-FFF2-40B4-BE49-F238E27FC236}">
                    <a16:creationId xmlns:a16="http://schemas.microsoft.com/office/drawing/2014/main" id="{4249912A-58FD-1270-D14D-46F11E43E1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4749" y="1672046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diritto 83">
                <a:extLst>
                  <a:ext uri="{FF2B5EF4-FFF2-40B4-BE49-F238E27FC236}">
                    <a16:creationId xmlns:a16="http://schemas.microsoft.com/office/drawing/2014/main" id="{57C69D72-C673-0420-0445-DB9F13A567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0843" y="1549655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19378588-04E7-B90E-2285-4A95C22B3279}"/>
                  </a:ext>
                </a:extLst>
              </p:cNvPr>
              <p:cNvSpPr txBox="1"/>
              <p:nvPr/>
            </p:nvSpPr>
            <p:spPr>
              <a:xfrm rot="19962007">
                <a:off x="9176182" y="2174976"/>
                <a:ext cx="467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….</a:t>
                </a:r>
              </a:p>
            </p:txBody>
          </p:sp>
        </p:grp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B6108C39-747B-186C-EAA4-D0F790543C1C}"/>
                </a:ext>
              </a:extLst>
            </p:cNvPr>
            <p:cNvSpPr txBox="1"/>
            <p:nvPr/>
          </p:nvSpPr>
          <p:spPr>
            <a:xfrm>
              <a:off x="8465553" y="625215"/>
              <a:ext cx="1854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Simplification</a:t>
              </a:r>
              <a:r>
                <a:rPr lang="it-IT" dirty="0"/>
                <a:t> of the </a:t>
              </a:r>
              <a:r>
                <a:rPr lang="it-IT" dirty="0" err="1"/>
                <a:t>solid</a:t>
              </a:r>
              <a:r>
                <a:rPr lang="it-IT" dirty="0"/>
                <a:t> domain</a:t>
              </a:r>
            </a:p>
          </p:txBody>
        </p:sp>
        <p:cxnSp>
          <p:nvCxnSpPr>
            <p:cNvPr id="113" name="Connettore 2 112">
              <a:extLst>
                <a:ext uri="{FF2B5EF4-FFF2-40B4-BE49-F238E27FC236}">
                  <a16:creationId xmlns:a16="http://schemas.microsoft.com/office/drawing/2014/main" id="{9EC2D522-D8B1-2E38-4BE2-4AB644E0BA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65326" y="3172336"/>
              <a:ext cx="104503" cy="362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ttore diritto 115">
              <a:extLst>
                <a:ext uri="{FF2B5EF4-FFF2-40B4-BE49-F238E27FC236}">
                  <a16:creationId xmlns:a16="http://schemas.microsoft.com/office/drawing/2014/main" id="{1CCAB176-01EB-830E-7EAF-9507EEDD0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9829" y="2020389"/>
              <a:ext cx="2465392" cy="15146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>
              <a:extLst>
                <a:ext uri="{FF2B5EF4-FFF2-40B4-BE49-F238E27FC236}">
                  <a16:creationId xmlns:a16="http://schemas.microsoft.com/office/drawing/2014/main" id="{4DF589D1-9432-D151-256C-53F0710F1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47296" y="1708205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ttore 2 118">
              <a:extLst>
                <a:ext uri="{FF2B5EF4-FFF2-40B4-BE49-F238E27FC236}">
                  <a16:creationId xmlns:a16="http://schemas.microsoft.com/office/drawing/2014/main" id="{22D6F27E-1EE8-2216-DE3A-B402B774E2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16421" y="202038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ttore 2 119">
              <a:extLst>
                <a:ext uri="{FF2B5EF4-FFF2-40B4-BE49-F238E27FC236}">
                  <a16:creationId xmlns:a16="http://schemas.microsoft.com/office/drawing/2014/main" id="{B5108DB4-8090-B67C-E61B-7342C2E148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0033" y="229515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ttore 2 120">
              <a:extLst>
                <a:ext uri="{FF2B5EF4-FFF2-40B4-BE49-F238E27FC236}">
                  <a16:creationId xmlns:a16="http://schemas.microsoft.com/office/drawing/2014/main" id="{9DFA9478-98D9-5C7F-23C8-2AF2CC6D1E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1718" y="2922347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01E942D7-EB32-5569-E561-E490896A7D23}"/>
                </a:ext>
              </a:extLst>
            </p:cNvPr>
            <p:cNvSpPr txBox="1"/>
            <p:nvPr/>
          </p:nvSpPr>
          <p:spPr>
            <a:xfrm rot="19602941">
              <a:off x="9612904" y="2867205"/>
              <a:ext cx="10498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i="1" dirty="0" err="1"/>
                <a:t>Sensors</a:t>
              </a:r>
              <a:endParaRPr lang="it-IT" sz="1200" i="1" dirty="0"/>
            </a:p>
          </p:txBody>
        </p:sp>
      </p:grp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84EB190F-A5A8-1DB4-DD46-02C555635F54}"/>
              </a:ext>
            </a:extLst>
          </p:cNvPr>
          <p:cNvSpPr txBox="1"/>
          <p:nvPr/>
        </p:nvSpPr>
        <p:spPr>
          <a:xfrm>
            <a:off x="9284190" y="5909432"/>
            <a:ext cx="217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Definition of the </a:t>
            </a:r>
            <a:r>
              <a:rPr lang="it-IT" dirty="0" err="1"/>
              <a:t>fluid</a:t>
            </a:r>
            <a:r>
              <a:rPr lang="it-IT" dirty="0"/>
              <a:t> volume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EF587A-FE56-F887-D64F-8568B8AFFE29}"/>
              </a:ext>
            </a:extLst>
          </p:cNvPr>
          <p:cNvSpPr txBox="1"/>
          <p:nvPr/>
        </p:nvSpPr>
        <p:spPr>
          <a:xfrm>
            <a:off x="2020915" y="3022702"/>
            <a:ext cx="2166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/>
              <a:t>FIRST STEPS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114BB-4D5A-94B7-E2E7-0337D1EB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4476203" cy="1078004"/>
          </a:xfrm>
        </p:spPr>
        <p:txBody>
          <a:bodyPr/>
          <a:lstStyle/>
          <a:p>
            <a:r>
              <a:rPr lang="en-IT" dirty="0"/>
              <a:t>Thermal simulation started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0EC4D-63C6-466D-C501-BB3E230D7899}"/>
              </a:ext>
            </a:extLst>
          </p:cNvPr>
          <p:cNvSpPr txBox="1"/>
          <p:nvPr/>
        </p:nvSpPr>
        <p:spPr>
          <a:xfrm>
            <a:off x="5520214" y="664210"/>
            <a:ext cx="2942472" cy="96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400" dirty="0">
                <a:solidFill>
                  <a:srgbClr val="FF0000"/>
                </a:solidFill>
              </a:rPr>
              <a:t>INFN Perugia</a:t>
            </a:r>
          </a:p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rgbClr val="FF0000"/>
                </a:solidFill>
              </a:rPr>
              <a:t>G. Baldinelli, F. Bianchi, C. Turrioni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8A641E-2011-4FC3-0195-71D57C4C9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848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06E4-232A-9BE6-33B1-7FB3AB7214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65162"/>
            <a:ext cx="12001500" cy="1281113"/>
          </a:xfrm>
        </p:spPr>
        <p:txBody>
          <a:bodyPr/>
          <a:lstStyle/>
          <a:p>
            <a:r>
              <a:rPr lang="en-IT" dirty="0"/>
              <a:t>Cosa fa Pisa (e che porteremo poi  a LNF)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F47F-CDBC-D2C7-0BEB-C12AE495EF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6088" y="1646238"/>
            <a:ext cx="11017250" cy="47545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IT" sz="2400" b="1" dirty="0">
                <a:solidFill>
                  <a:schemeClr val="tx2"/>
                </a:solidFill>
              </a:rPr>
              <a:t>Modelli meccanici in scala 1:1 dei rivelatori di vertice</a:t>
            </a:r>
          </a:p>
          <a:p>
            <a:pPr lvl="1">
              <a:lnSpc>
                <a:spcPct val="100000"/>
              </a:lnSpc>
            </a:pPr>
            <a:r>
              <a:rPr lang="en-GB" sz="2400" dirty="0"/>
              <a:t>U</a:t>
            </a:r>
            <a:r>
              <a:rPr lang="en-IT" sz="2400" dirty="0"/>
              <a:t>tilizzeremo Alluminio per la parte dell’Outer Vertex e dei dischi</a:t>
            </a:r>
          </a:p>
          <a:p>
            <a:pPr lvl="1">
              <a:lnSpc>
                <a:spcPct val="100000"/>
              </a:lnSpc>
            </a:pPr>
            <a:r>
              <a:rPr lang="en-IT" sz="2400" dirty="0"/>
              <a:t>Fibra di carbonio per il rivelatore di vertice</a:t>
            </a:r>
          </a:p>
          <a:p>
            <a:pPr lvl="1">
              <a:lnSpc>
                <a:spcPct val="100000"/>
              </a:lnSpc>
            </a:pPr>
            <a:r>
              <a:rPr lang="en-GB" sz="2400" dirty="0"/>
              <a:t>S</a:t>
            </a:r>
            <a:r>
              <a:rPr lang="en-IT" sz="2400" dirty="0"/>
              <a:t>tudio del routing dei cavi.</a:t>
            </a:r>
          </a:p>
          <a:p>
            <a:pPr lvl="1">
              <a:lnSpc>
                <a:spcPct val="100000"/>
              </a:lnSpc>
            </a:pPr>
            <a:endParaRPr lang="en-IT" sz="2400" dirty="0"/>
          </a:p>
          <a:p>
            <a:pPr>
              <a:lnSpc>
                <a:spcPct val="100000"/>
              </a:lnSpc>
            </a:pPr>
            <a:r>
              <a:rPr lang="en-IT" sz="2400" b="1" dirty="0">
                <a:solidFill>
                  <a:schemeClr val="tx2"/>
                </a:solidFill>
              </a:rPr>
              <a:t>Validazione del cooling ad acqua per l’outer vertex e dischi</a:t>
            </a:r>
          </a:p>
          <a:p>
            <a:pPr lvl="1">
              <a:lnSpc>
                <a:spcPct val="100000"/>
              </a:lnSpc>
            </a:pPr>
            <a:r>
              <a:rPr lang="en-GB" sz="2400" dirty="0"/>
              <a:t>S</a:t>
            </a:r>
            <a:r>
              <a:rPr lang="en-IT" sz="2400" dirty="0"/>
              <a:t>ingola stave con tubi di raffreddamento con acqua e fogli riscaldanti (100 ± 20 mW /cm</a:t>
            </a:r>
            <a:r>
              <a:rPr lang="en-IT" sz="2400" baseline="30000" dirty="0"/>
              <a:t>2</a:t>
            </a:r>
            <a:r>
              <a:rPr lang="en-IT" sz="2400" dirty="0"/>
              <a:t>)</a:t>
            </a:r>
          </a:p>
          <a:p>
            <a:pPr>
              <a:lnSpc>
                <a:spcPct val="100000"/>
              </a:lnSpc>
            </a:pPr>
            <a:endParaRPr lang="en-IT" sz="24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IT" sz="2400" b="1" dirty="0">
                <a:solidFill>
                  <a:schemeClr val="tx2"/>
                </a:solidFill>
              </a:rPr>
              <a:t>Validazione cooling dell’inner vertex </a:t>
            </a:r>
          </a:p>
          <a:p>
            <a:pPr lvl="1">
              <a:lnSpc>
                <a:spcPct val="100000"/>
              </a:lnSpc>
            </a:pPr>
            <a:r>
              <a:rPr lang="en-GB" sz="2400" dirty="0" err="1"/>
              <a:t>Realizzazione</a:t>
            </a:r>
            <a:r>
              <a:rPr lang="en-GB" sz="2400" dirty="0"/>
              <a:t> di un </a:t>
            </a:r>
            <a:r>
              <a:rPr lang="en-GB" sz="2400" dirty="0" err="1"/>
              <a:t>modello</a:t>
            </a:r>
            <a:r>
              <a:rPr lang="en-GB" sz="2400" dirty="0"/>
              <a:t> del vertex in </a:t>
            </a:r>
            <a:r>
              <a:rPr lang="en-GB" sz="2400" dirty="0" err="1"/>
              <a:t>fibra</a:t>
            </a:r>
            <a:r>
              <a:rPr lang="en-GB" sz="2400" dirty="0"/>
              <a:t> di </a:t>
            </a:r>
            <a:r>
              <a:rPr lang="en-GB" sz="2400" dirty="0" err="1"/>
              <a:t>carbonio</a:t>
            </a:r>
            <a:r>
              <a:rPr lang="en-GB" sz="2400" dirty="0"/>
              <a:t> e del </a:t>
            </a:r>
            <a:r>
              <a:rPr lang="en-GB" sz="2400" dirty="0" err="1"/>
              <a:t>supporto</a:t>
            </a:r>
            <a:r>
              <a:rPr lang="en-GB" sz="2400" dirty="0"/>
              <a:t> </a:t>
            </a:r>
            <a:r>
              <a:rPr lang="en-GB" sz="2400" dirty="0" err="1"/>
              <a:t>conico</a:t>
            </a:r>
            <a:r>
              <a:rPr lang="en-GB" sz="2400" dirty="0"/>
              <a:t> con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canali</a:t>
            </a:r>
            <a:r>
              <a:rPr lang="en-GB" sz="24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IT" sz="2400" dirty="0"/>
              <a:t>Fogli riscaldanti per simulare la dissipazione tra 50 ±20 mW/cm</a:t>
            </a:r>
            <a:r>
              <a:rPr lang="en-IT" sz="2400" baseline="30000" dirty="0"/>
              <a:t>2</a:t>
            </a:r>
          </a:p>
          <a:p>
            <a:pPr lvl="1">
              <a:lnSpc>
                <a:spcPct val="100000"/>
              </a:lnSpc>
            </a:pPr>
            <a:r>
              <a:rPr lang="en-IT" sz="2400" dirty="0"/>
              <a:t>Realizzazione di una “Galleria del vento” per misure di singolo stave e vertex completo. </a:t>
            </a:r>
          </a:p>
          <a:p>
            <a:pPr lvl="1">
              <a:lnSpc>
                <a:spcPct val="100000"/>
              </a:lnSpc>
            </a:pPr>
            <a:r>
              <a:rPr lang="en-IT" sz="2400" dirty="0"/>
              <a:t>Misure di vibrazione con accelerometri – possibile in outsourcing </a:t>
            </a:r>
          </a:p>
          <a:p>
            <a:pPr lvl="1">
              <a:lnSpc>
                <a:spcPct val="100000"/>
              </a:lnSpc>
            </a:pPr>
            <a:endParaRPr lang="en-IT" sz="2400" dirty="0"/>
          </a:p>
          <a:p>
            <a:pPr lvl="1">
              <a:lnSpc>
                <a:spcPct val="100000"/>
              </a:lnSpc>
            </a:pPr>
            <a:r>
              <a:rPr lang="en-IT" sz="2400" dirty="0">
                <a:solidFill>
                  <a:srgbClr val="FF0000"/>
                </a:solidFill>
              </a:rPr>
              <a:t>Sinergie con l’upgrade di Belle2</a:t>
            </a:r>
          </a:p>
          <a:p>
            <a:pPr lvl="1">
              <a:lnSpc>
                <a:spcPct val="100000"/>
              </a:lnSpc>
            </a:pPr>
            <a:endParaRPr lang="en-IT" sz="2400" dirty="0"/>
          </a:p>
          <a:p>
            <a:pPr lvl="1">
              <a:lnSpc>
                <a:spcPct val="100000"/>
              </a:lnSpc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28715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BA2BCE-E64F-0DEC-006B-B707A11926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IT" dirty="0"/>
              <a:t>a finalizzare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DC44F9-32C9-C56D-4192-EF092F937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731" y="2276924"/>
            <a:ext cx="11017800" cy="3663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 </a:t>
            </a:r>
            <a:r>
              <a:rPr lang="en-GB" dirty="0" err="1"/>
              <a:t>decidere</a:t>
            </a:r>
            <a:r>
              <a:rPr lang="en-GB" dirty="0"/>
              <a:t> se </a:t>
            </a:r>
            <a:r>
              <a:rPr lang="en-GB" dirty="0" err="1"/>
              <a:t>usare</a:t>
            </a:r>
            <a:r>
              <a:rPr lang="en-GB" dirty="0"/>
              <a:t> </a:t>
            </a:r>
            <a:r>
              <a:rPr lang="en-GB" dirty="0" err="1"/>
              <a:t>azoto</a:t>
            </a:r>
            <a:r>
              <a:rPr lang="en-GB" dirty="0"/>
              <a:t> o aria </a:t>
            </a:r>
            <a:r>
              <a:rPr lang="en-GB" dirty="0" err="1"/>
              <a:t>secca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Stime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costi</a:t>
            </a:r>
            <a:r>
              <a:rPr lang="en-GB" dirty="0"/>
              <a:t> in </a:t>
            </a:r>
            <a:r>
              <a:rPr lang="en-GB" dirty="0" err="1"/>
              <a:t>corso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026AE-80D1-D961-4F2B-5F0CC39F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Disegno concettuale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9DF7B-515F-B651-F3E9-98FD8402023B}"/>
              </a:ext>
            </a:extLst>
          </p:cNvPr>
          <p:cNvGrpSpPr/>
          <p:nvPr/>
        </p:nvGrpSpPr>
        <p:grpSpPr>
          <a:xfrm>
            <a:off x="862087" y="3336978"/>
            <a:ext cx="9275139" cy="3115653"/>
            <a:chOff x="862087" y="3336978"/>
            <a:chExt cx="9275139" cy="31156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ADEFD1-236F-EFE4-3746-54226B3EBFB8}"/>
                </a:ext>
              </a:extLst>
            </p:cNvPr>
            <p:cNvGrpSpPr/>
            <p:nvPr/>
          </p:nvGrpSpPr>
          <p:grpSpPr>
            <a:xfrm>
              <a:off x="862087" y="3746261"/>
              <a:ext cx="9275139" cy="2706370"/>
              <a:chOff x="862087" y="3746261"/>
              <a:chExt cx="9275139" cy="270637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8C80133-ACC0-A1A7-64A6-F813104093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2087" y="3746261"/>
                <a:ext cx="9275139" cy="2706370"/>
                <a:chOff x="1207768" y="2640330"/>
                <a:chExt cx="6438407" cy="187864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5835187-62F6-C550-B950-806029784F61}"/>
                    </a:ext>
                  </a:extLst>
                </p:cNvPr>
                <p:cNvSpPr/>
                <p:nvPr/>
              </p:nvSpPr>
              <p:spPr>
                <a:xfrm>
                  <a:off x="1207768" y="2651759"/>
                  <a:ext cx="1192532" cy="90297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T" dirty="0"/>
                    <a:t>Ventilatore</a:t>
                  </a:r>
                </a:p>
              </p:txBody>
            </p:sp>
            <p:sp>
              <p:nvSpPr>
                <p:cNvPr id="6" name="Trapezium 5">
                  <a:extLst>
                    <a:ext uri="{FF2B5EF4-FFF2-40B4-BE49-F238E27FC236}">
                      <a16:creationId xmlns:a16="http://schemas.microsoft.com/office/drawing/2014/main" id="{BA5244DD-4F08-47D8-F284-40391A485D7C}"/>
                    </a:ext>
                  </a:extLst>
                </p:cNvPr>
                <p:cNvSpPr/>
                <p:nvPr/>
              </p:nvSpPr>
              <p:spPr>
                <a:xfrm rot="5400000">
                  <a:off x="2697480" y="2343150"/>
                  <a:ext cx="914400" cy="1508760"/>
                </a:xfrm>
                <a:prstGeom prst="trapezoid">
                  <a:avLst>
                    <a:gd name="adj" fmla="val 37500"/>
                  </a:avLst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IT" dirty="0">
                      <a:solidFill>
                        <a:srgbClr val="FF0000"/>
                      </a:solidFill>
                    </a:rPr>
                    <a:t>Riduzione conica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72D7F7-5BD5-75F6-EB1C-D20772B46A11}"/>
                    </a:ext>
                  </a:extLst>
                </p:cNvPr>
                <p:cNvSpPr/>
                <p:nvPr/>
              </p:nvSpPr>
              <p:spPr>
                <a:xfrm>
                  <a:off x="3909060" y="2971800"/>
                  <a:ext cx="982980" cy="25146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B353389-CAD2-CC20-9685-80861F6413C2}"/>
                    </a:ext>
                  </a:extLst>
                </p:cNvPr>
                <p:cNvSpPr txBox="1"/>
                <p:nvPr/>
              </p:nvSpPr>
              <p:spPr>
                <a:xfrm>
                  <a:off x="3909060" y="2900720"/>
                  <a:ext cx="122682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/>
                    <a:t>Scambiatore di calore</a:t>
                  </a: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E4FE686-8F74-9808-FDD1-DA2BCEFCB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92040" y="2725056"/>
                  <a:ext cx="1765300" cy="744948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957222-38BF-2326-45AF-0EA34B9478D5}"/>
                    </a:ext>
                  </a:extLst>
                </p:cNvPr>
                <p:cNvSpPr/>
                <p:nvPr/>
              </p:nvSpPr>
              <p:spPr>
                <a:xfrm rot="5400000">
                  <a:off x="7023100" y="3592196"/>
                  <a:ext cx="982980" cy="2514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15E6B81-ABED-D5F0-2916-969C7ACB68FD}"/>
                    </a:ext>
                  </a:extLst>
                </p:cNvPr>
                <p:cNvSpPr/>
                <p:nvPr/>
              </p:nvSpPr>
              <p:spPr>
                <a:xfrm>
                  <a:off x="1417320" y="4170487"/>
                  <a:ext cx="6223000" cy="33618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477DA16-A95A-6754-DCA9-7C3BFCA66566}"/>
                    </a:ext>
                  </a:extLst>
                </p:cNvPr>
                <p:cNvSpPr/>
                <p:nvPr/>
              </p:nvSpPr>
              <p:spPr>
                <a:xfrm rot="5400000">
                  <a:off x="842009" y="3901757"/>
                  <a:ext cx="982980" cy="2514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9CBAAE9-B5D4-2E4F-738A-7F33CDC61040}"/>
                    </a:ext>
                  </a:extLst>
                </p:cNvPr>
                <p:cNvSpPr/>
                <p:nvPr/>
              </p:nvSpPr>
              <p:spPr>
                <a:xfrm rot="5400000">
                  <a:off x="7028955" y="3611477"/>
                  <a:ext cx="982980" cy="25146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5" name="Trapezium 14">
                <a:extLst>
                  <a:ext uri="{FF2B5EF4-FFF2-40B4-BE49-F238E27FC236}">
                    <a16:creationId xmlns:a16="http://schemas.microsoft.com/office/drawing/2014/main" id="{CA022FDA-837D-AECD-B13B-E173C4FAE9E2}"/>
                  </a:ext>
                </a:extLst>
              </p:cNvPr>
              <p:cNvSpPr/>
              <p:nvPr/>
            </p:nvSpPr>
            <p:spPr>
              <a:xfrm rot="16200000">
                <a:off x="9054958" y="3701079"/>
                <a:ext cx="740028" cy="1407643"/>
              </a:xfrm>
              <a:prstGeom prst="trapezoid">
                <a:avLst>
                  <a:gd name="adj" fmla="val 32821"/>
                </a:avLst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IT" dirty="0">
                    <a:solidFill>
                      <a:srgbClr val="FF0000"/>
                    </a:solidFill>
                  </a:rPr>
                  <a:t>Riscaldatore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D5B93D-3BC6-B5FE-688B-32FD533F51AE}"/>
                </a:ext>
              </a:extLst>
            </p:cNvPr>
            <p:cNvSpPr txBox="1"/>
            <p:nvPr/>
          </p:nvSpPr>
          <p:spPr>
            <a:xfrm>
              <a:off x="5827127" y="3336978"/>
              <a:ext cx="3432350" cy="50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IT" sz="2000" dirty="0"/>
                <a:t>PT1000, RH, flussimetri, ecc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FE04062-C89F-1ED8-E80B-F0A17FD35D0F}"/>
              </a:ext>
            </a:extLst>
          </p:cNvPr>
          <p:cNvSpPr/>
          <p:nvPr/>
        </p:nvSpPr>
        <p:spPr>
          <a:xfrm>
            <a:off x="5086350" y="477491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Gruppo frigorifero</a:t>
            </a:r>
          </a:p>
        </p:txBody>
      </p:sp>
    </p:spTree>
    <p:extLst>
      <p:ext uri="{BB962C8B-B14F-4D97-AF65-F5344CB8AC3E}">
        <p14:creationId xmlns:p14="http://schemas.microsoft.com/office/powerpoint/2010/main" val="285789610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C7752DC7-FE86-6F4D-B3B2-CBB3AABD3D6E}"/>
    </a:ext>
  </a:extLst>
</a:theme>
</file>

<file path=ppt/theme/theme2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17F81E97-29C5-DA4D-A508-6744B279FF50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FCC</Template>
  <TotalTime>2608</TotalTime>
  <Words>442</Words>
  <Application>Microsoft Macintosh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Titleslides, Conclusion</vt:lpstr>
      <vt:lpstr>Introslides</vt:lpstr>
      <vt:lpstr>Content Slides - Deep Blue</vt:lpstr>
      <vt:lpstr>Attività MDI 2024 a pisa</vt:lpstr>
      <vt:lpstr>Mock-up della regione di interazione</vt:lpstr>
      <vt:lpstr>Complementarietà tra mockup e modello CAD</vt:lpstr>
      <vt:lpstr>PowerPoint Presentation</vt:lpstr>
      <vt:lpstr>Layout del vertex detector</vt:lpstr>
      <vt:lpstr>PowerPoint Presentation</vt:lpstr>
      <vt:lpstr>Thermal simulation started</vt:lpstr>
      <vt:lpstr>Cosa fa Pisa (e che porteremo poi  a LNF)</vt:lpstr>
      <vt:lpstr>Disegno concettuale</vt:lpstr>
      <vt:lpstr>Percentuali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Fabrizio Palla</dc:creator>
  <cp:lastModifiedBy>Fabrizio Palla</cp:lastModifiedBy>
  <cp:revision>7</cp:revision>
  <dcterms:created xsi:type="dcterms:W3CDTF">2023-06-24T14:18:05Z</dcterms:created>
  <dcterms:modified xsi:type="dcterms:W3CDTF">2023-06-27T08:54:36Z</dcterms:modified>
</cp:coreProperties>
</file>