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57" r:id="rId4"/>
    <p:sldId id="264" r:id="rId5"/>
    <p:sldId id="265" r:id="rId6"/>
    <p:sldId id="266" r:id="rId7"/>
    <p:sldId id="268" r:id="rId8"/>
    <p:sldId id="269" r:id="rId9"/>
    <p:sldId id="267" r:id="rId10"/>
    <p:sldId id="262" r:id="rId11"/>
    <p:sldId id="25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53"/>
  </p:normalViewPr>
  <p:slideViewPr>
    <p:cSldViewPr snapToGrid="0">
      <p:cViewPr>
        <p:scale>
          <a:sx n="60" d="100"/>
          <a:sy n="60" d="100"/>
        </p:scale>
        <p:origin x="3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BF78-B2F3-274C-A08D-C1BB98B49CF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D834-BD08-8C43-A0A0-A464CF0322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8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E6474-F383-4375-AEBA-CA4059E90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D834-BD08-8C43-A0A0-A464CF0322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C4AAA-4A0F-B82C-DE96-66F08A2A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CA528D-9C9A-176A-A4F6-5B6220A2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C782F-91FE-A269-DA60-D60A2B66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11FF-6CC6-804F-A1A6-0ACCBE48D72C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E676C-D0E4-7CCB-73AB-0C506C4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6DE7A-49D8-4432-7672-F1EE15A6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D9FEB-E369-3A19-FBC1-0340E506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45EB6A-54BF-E7BA-6DFE-995433DE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C0713-200D-CCBB-239F-3105220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5C2B-23B5-B14E-B9B6-3341E4895770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2579A-4987-CA1B-FD0B-92C97AAA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FFF70-7CE2-FD4A-282A-8CCBEFA6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ABA82-0CF5-FAB7-554C-631261CE8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AC4BB-EA4B-288A-8A03-26A15FAB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4259E-C615-1068-52FF-8D5726C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7D4A-EC1D-D542-8C5C-8E704C6CD08F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1E107-4580-55A0-4150-D11A41BB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72448-7BC9-836A-C187-2772D2E2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D74EB-D8BF-348F-8EF0-F575137C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83DE4-7A77-8DF3-9CBD-14DE20163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970A5-87A0-A85B-39D0-7EB1986D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D514-0924-C740-8CC8-40C944785AAB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C91E6-D21F-748E-6A14-D46269A4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D5105-7703-7274-8BAA-0E5B9D3C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62CA-1FDF-367B-4268-C6DBB693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C5D52-1080-579C-656A-2CC54857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0F1AB-6404-AA03-5CB8-B7E46F25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F291-96B7-5746-97DB-58892D240A03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58BC-EAD5-DEE6-A17A-1E468780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5C3-3DB9-8811-B7F1-94CA2A35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8535-96F7-EF66-77FD-7F778B12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71F3B-208A-AB45-2D21-33A34F04D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91963-4175-DFE8-FF30-BD1B624A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6330B-01C7-7FBB-3E15-19AEB302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1828-FF32-CC46-B44D-86C493BE3873}" type="datetime1">
              <a:rPr lang="ru-RU" smtClean="0"/>
              <a:t>26.06.2023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D4596-E04D-2AED-2518-2A634B15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652C97-31C1-888E-CD60-FE0279F8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2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F13CD-74D7-2EB5-CB3E-5A5E2006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92086-810F-21D2-1678-74DFBF5B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6265C-3F43-A2AC-F685-996E56488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BAA705-A6D9-296E-C39B-DD9D305A9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480B47-4478-ED37-945C-1250D9872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7F2B5D-6CCC-1B1A-F9FE-0ACC3A0C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BC0-954D-574A-B718-9AC5BA38F594}" type="datetime1">
              <a:rPr lang="ru-RU" smtClean="0"/>
              <a:t>26.06.2023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ECC461-C4FA-0922-E9B4-A8CB36CF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24425A-D2F8-91A2-9601-DD13A9B5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94EB7-F1EC-D273-18CB-CF54E969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EE5B12-AE9E-D85C-5EE3-04E41EA3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E0E5-6A5D-B946-81FE-6E08F652DBEC}" type="datetime1">
              <a:rPr lang="ru-RU" smtClean="0"/>
              <a:t>26.06.2023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987FD-15C2-BB37-A3EB-11EBB498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37D302-2361-12BF-6855-31EA517E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774B-4B78-E507-E067-EA1DBD9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4C39-E5DB-E54F-B950-3C233BE23EE9}" type="datetime1">
              <a:rPr lang="ru-RU" smtClean="0"/>
              <a:t>26.06.2023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ACBD6F-714E-6385-D4B0-9BE3171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F01DE-1C0C-DC43-9EFE-08D0AB6F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C9646-95DA-2462-79B5-7663F4D0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F4F6F-5E03-7ADD-FEE8-977C9C06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7077E-2E12-3F63-685F-75DFAC3B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9FA5A-9AA7-2120-C2CD-6642224B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87DE-D460-3E49-AF73-3D84F55F7416}" type="datetime1">
              <a:rPr lang="ru-RU" smtClean="0"/>
              <a:t>26.06.2023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5C969-A465-EA62-F0C9-FC0C5E41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08675E-B5CF-7DD3-9149-594E5A95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9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4CDC4-5665-3B69-37AB-82C82D0C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854CE5-0920-0301-17C4-151F938AB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AF34FC-B3DD-3F04-86E6-0D6A9883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F7845-6851-5AF8-5DD9-2E1CA0CD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7186-4D3F-044C-84DF-364EAC2321BE}" type="datetime1">
              <a:rPr lang="ru-RU" smtClean="0"/>
              <a:t>26.06.2023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2E9A31-DF04-606B-B9AB-C245FC30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0BFE1C-640D-73C3-FE03-F8F0625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2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5B7AF-9BA5-166C-58F4-EBC1AE97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C0671-2038-021D-D20D-862C2003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A74B8-2479-3D2D-2DA6-9E2F4B1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DBC9-9AED-534F-A306-629D9D578390}" type="datetime1">
              <a:rPr lang="ru-RU" smtClean="0"/>
              <a:t>26.06.2023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4CB35-4331-3934-CEFF-76A68922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illya.drebot@mi.infn.mi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35B8F-D1AA-1D60-4938-101B16B3F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9737-77CD-9745-8DB1-5A750026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ac23.org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EF7C3C6-EF13-B5A7-473F-F273800CD543}"/>
              </a:ext>
            </a:extLst>
          </p:cNvPr>
          <p:cNvSpPr/>
          <p:nvPr/>
        </p:nvSpPr>
        <p:spPr>
          <a:xfrm>
            <a:off x="1812880" y="1318437"/>
            <a:ext cx="8309318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INFN-Milano beam dynamics activities in the frame of FCC study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br>
              <a:rPr lang="en-US" sz="2800" b="1" dirty="0"/>
            </a:br>
            <a:r>
              <a:rPr lang="en-US" sz="2800" b="1" dirty="0"/>
              <a:t>A. Bacci, F. </a:t>
            </a:r>
            <a:r>
              <a:rPr lang="en-US" sz="2800" b="1" dirty="0" err="1"/>
              <a:t>Broggi</a:t>
            </a:r>
            <a:r>
              <a:rPr lang="en-US" sz="2800" b="1" dirty="0"/>
              <a:t>, Illya </a:t>
            </a:r>
            <a:r>
              <a:rPr lang="en-US" sz="2800" b="1" dirty="0" err="1"/>
              <a:t>Drebot</a:t>
            </a:r>
            <a:r>
              <a:rPr lang="en-US" sz="2800" b="1" dirty="0"/>
              <a:t>, M. Rossetti Conti</a:t>
            </a:r>
          </a:p>
        </p:txBody>
      </p:sp>
    </p:spTree>
    <p:extLst>
      <p:ext uri="{BB962C8B-B14F-4D97-AF65-F5344CB8AC3E}">
        <p14:creationId xmlns:p14="http://schemas.microsoft.com/office/powerpoint/2010/main" val="380624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AD11FB-90EE-D9B0-54B0-C16AED6F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4" y="85607"/>
            <a:ext cx="1844107" cy="25937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3BB61A09-BDC8-AEC7-24E2-F73461E376CA}"/>
              </a:ext>
            </a:extLst>
          </p:cNvPr>
          <p:cNvSpPr/>
          <p:nvPr/>
        </p:nvSpPr>
        <p:spPr>
          <a:xfrm>
            <a:off x="2238181" y="0"/>
            <a:ext cx="9370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/>
              <a:t>G</a:t>
            </a:r>
            <a:r>
              <a:rPr lang="en-US" sz="2800" b="1" dirty="0"/>
              <a:t>enetic </a:t>
            </a:r>
            <a:r>
              <a:rPr lang="en-US" sz="2800" b="1" u="sng" dirty="0"/>
              <a:t>I</a:t>
            </a:r>
            <a:r>
              <a:rPr lang="en-US" sz="2800" b="1" dirty="0"/>
              <a:t>nterface for </a:t>
            </a:r>
            <a:r>
              <a:rPr lang="en-US" sz="2800" b="1" u="sng" dirty="0"/>
              <a:t>O</a:t>
            </a:r>
            <a:r>
              <a:rPr lang="en-US" sz="2800" b="1" dirty="0"/>
              <a:t>p</a:t>
            </a:r>
            <a:r>
              <a:rPr lang="en-US" sz="2800" b="1" u="sng" dirty="0"/>
              <a:t>T</a:t>
            </a:r>
            <a:r>
              <a:rPr lang="en-US" sz="2800" b="1" dirty="0"/>
              <a:t>imizing </a:t>
            </a:r>
            <a:r>
              <a:rPr lang="en-US" sz="2800" b="1" u="sng" dirty="0"/>
              <a:t>T</a:t>
            </a:r>
            <a:r>
              <a:rPr lang="en-US" sz="2800" b="1" dirty="0"/>
              <a:t>racking with </a:t>
            </a:r>
            <a:r>
              <a:rPr lang="en-US" sz="2800" b="1" u="sng" dirty="0"/>
              <a:t>O</a:t>
            </a:r>
            <a:r>
              <a:rPr lang="en-US" sz="2800" b="1" dirty="0"/>
              <a:t>ptics</a:t>
            </a:r>
            <a:endParaRPr lang="en-US" sz="2800" b="1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FB1049-E653-E3A4-A362-43C724845D19}"/>
              </a:ext>
            </a:extLst>
          </p:cNvPr>
          <p:cNvSpPr txBox="1"/>
          <p:nvPr/>
        </p:nvSpPr>
        <p:spPr>
          <a:xfrm>
            <a:off x="2413591" y="668861"/>
            <a:ext cx="96933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One of first AI codes for beam line design &amp; optimization born @ INFN-Milano. </a:t>
            </a:r>
            <a:br>
              <a:rPr lang="en-US" dirty="0"/>
            </a:br>
            <a:r>
              <a:rPr lang="en-US" b="1" dirty="0"/>
              <a:t>Solves</a:t>
            </a:r>
            <a:r>
              <a:rPr lang="en-US" dirty="0"/>
              <a:t> </a:t>
            </a:r>
            <a:r>
              <a:rPr lang="en-US" b="1" dirty="0"/>
              <a:t>complex multi-objective problems</a:t>
            </a:r>
            <a:r>
              <a:rPr lang="en-US" dirty="0"/>
              <a:t> (space-charge BD) &amp; statistical analysis (BD jitters studies).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00980C-FAEE-DCEE-070F-7591CEA2DD53}"/>
              </a:ext>
            </a:extLst>
          </p:cNvPr>
          <p:cNvSpPr txBox="1"/>
          <p:nvPr/>
        </p:nvSpPr>
        <p:spPr>
          <a:xfrm>
            <a:off x="2397668" y="1521766"/>
            <a:ext cx="969154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Successfully used in important </a:t>
            </a:r>
            <a:r>
              <a:rPr lang="en-US" b="1" dirty="0">
                <a:solidFill>
                  <a:srgbClr val="214C26"/>
                </a:solidFill>
              </a:rPr>
              <a:t>projects</a:t>
            </a:r>
            <a:r>
              <a:rPr lang="en-US" b="1" dirty="0"/>
              <a:t>, as:</a:t>
            </a:r>
          </a:p>
          <a:p>
            <a:r>
              <a:rPr lang="en-US" b="1" dirty="0"/>
              <a:t>Publication on major journals: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sz="1600" dirty="0"/>
              <a:t>PRAB </a:t>
            </a:r>
            <a:r>
              <a:rPr lang="en-US" sz="1600" b="1" dirty="0"/>
              <a:t>22 </a:t>
            </a:r>
            <a:r>
              <a:rPr lang="en-US" sz="1600" dirty="0"/>
              <a:t>(2019) - NIM A </a:t>
            </a:r>
            <a:r>
              <a:rPr lang="en-US" sz="1600" b="1" dirty="0"/>
              <a:t>909</a:t>
            </a:r>
            <a:r>
              <a:rPr lang="en-US" sz="1600" dirty="0"/>
              <a:t> (2019) - JAP </a:t>
            </a:r>
            <a:r>
              <a:rPr lang="en-US" sz="1600" b="1" dirty="0"/>
              <a:t>133</a:t>
            </a:r>
            <a:r>
              <a:rPr lang="en-US" sz="1600" dirty="0"/>
              <a:t> (2013)</a:t>
            </a:r>
            <a:br>
              <a:rPr lang="en-US" sz="1600" dirty="0"/>
            </a:br>
            <a:r>
              <a:rPr lang="en-US" sz="1600" dirty="0"/>
              <a:t>New study Submitted @ PRAB in January (2023) </a:t>
            </a:r>
          </a:p>
        </p:txBody>
      </p:sp>
      <p:pic>
        <p:nvPicPr>
          <p:cNvPr id="9" name="Picture 6" descr="EuPRAXIA - Home">
            <a:extLst>
              <a:ext uri="{FF2B5EF4-FFF2-40B4-BE49-F238E27FC236}">
                <a16:creationId xmlns:a16="http://schemas.microsoft.com/office/drawing/2014/main" id="{86CB90F5-B0E5-9AF0-B3E6-07DB7334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12" y="1545522"/>
            <a:ext cx="1226752" cy="5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LI ERIC | Home">
            <a:extLst>
              <a:ext uri="{FF2B5EF4-FFF2-40B4-BE49-F238E27FC236}">
                <a16:creationId xmlns:a16="http://schemas.microsoft.com/office/drawing/2014/main" id="{239E2680-5B9A-099A-5BCE-761D4DC7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29" y="1568300"/>
            <a:ext cx="1203211" cy="5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1B64E1C-B6B9-09A5-DBEF-A79E9027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5" y="1695754"/>
            <a:ext cx="1513076" cy="3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C98D6662-912B-9B21-5E6A-9BBA00DB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93" y="1569813"/>
            <a:ext cx="1011675" cy="5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A382C6C4-829C-6FFC-C7AD-1E21ED7E6C6F}"/>
              </a:ext>
            </a:extLst>
          </p:cNvPr>
          <p:cNvGrpSpPr/>
          <p:nvPr/>
        </p:nvGrpSpPr>
        <p:grpSpPr>
          <a:xfrm>
            <a:off x="3581400" y="4024676"/>
            <a:ext cx="7067258" cy="2549089"/>
            <a:chOff x="1013544" y="4125834"/>
            <a:chExt cx="7067258" cy="2549089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23D1C12C-8E8F-E49E-1035-95195F81549C}"/>
                </a:ext>
              </a:extLst>
            </p:cNvPr>
            <p:cNvGrpSpPr/>
            <p:nvPr/>
          </p:nvGrpSpPr>
          <p:grpSpPr>
            <a:xfrm>
              <a:off x="1013544" y="4385339"/>
              <a:ext cx="3717593" cy="2289584"/>
              <a:chOff x="3096378" y="4161278"/>
              <a:chExt cx="3717593" cy="2289584"/>
            </a:xfrm>
          </p:grpSpPr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6588C0C-1B23-1B83-DD6C-F31BEE11A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6378" y="4161278"/>
                <a:ext cx="3272281" cy="2289584"/>
              </a:xfrm>
              <a:prstGeom prst="rect">
                <a:avLst/>
              </a:prstGeom>
            </p:spPr>
          </p:pic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CD8C12F-1538-3476-E589-8291183E93CB}"/>
                  </a:ext>
                </a:extLst>
              </p:cNvPr>
              <p:cNvSpPr txBox="1"/>
              <p:nvPr/>
            </p:nvSpPr>
            <p:spPr>
              <a:xfrm>
                <a:off x="3330044" y="4345030"/>
                <a:ext cx="3483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highlight>
                      <a:srgbClr val="FFC30F"/>
                    </a:highlight>
                  </a:rPr>
                  <a:t>4</a:t>
                </a:r>
                <a:r>
                  <a:rPr lang="it-IT" sz="1200" b="1" i="0" dirty="0">
                    <a:effectLst/>
                    <a:highlight>
                      <a:srgbClr val="FFC30F"/>
                    </a:highlight>
                  </a:rPr>
                  <a:t>0.7</a:t>
                </a:r>
                <a:r>
                  <a:rPr lang="en-US" sz="1200" b="1" dirty="0">
                    <a:highlight>
                      <a:srgbClr val="FFC30F"/>
                    </a:highlight>
                  </a:rPr>
                  <a:t>%</a:t>
                </a:r>
                <a:r>
                  <a:rPr lang="en-US" sz="1200" b="1" dirty="0"/>
                  <a:t> of extracted e</a:t>
                </a:r>
                <a:r>
                  <a:rPr lang="en-US" sz="1200" b="1" baseline="30000" dirty="0"/>
                  <a:t>+</a:t>
                </a:r>
                <a:r>
                  <a:rPr lang="en-US" sz="1200" b="1" dirty="0"/>
                  <a:t> in 1</a:t>
                </a:r>
                <a:r>
                  <a:rPr lang="en-US" sz="1200" b="1" baseline="30000" dirty="0"/>
                  <a:t>st</a:t>
                </a:r>
                <a:r>
                  <a:rPr lang="en-US" sz="1200" b="1" dirty="0"/>
                  <a:t> RF bucket</a:t>
                </a:r>
                <a:br>
                  <a:rPr lang="en-US" sz="1200" dirty="0"/>
                </a:br>
                <a:r>
                  <a:rPr lang="en-US" sz="1200" dirty="0"/>
                  <a:t>E = 45 MeV (64% </a:t>
                </a:r>
                <a:r>
                  <a:rPr lang="el-GR" sz="1200" dirty="0"/>
                  <a:t>Δ</a:t>
                </a:r>
                <a:r>
                  <a:rPr lang="en-US" sz="1200" dirty="0"/>
                  <a:t>E/E)</a:t>
                </a:r>
                <a:br>
                  <a:rPr lang="en-US" sz="1200" dirty="0"/>
                </a:br>
                <a:endParaRPr lang="en-US" sz="1200" dirty="0"/>
              </a:p>
            </p:txBody>
          </p: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3F78AF2-01D4-DCB4-2773-BE7D15CF0140}"/>
                </a:ext>
              </a:extLst>
            </p:cNvPr>
            <p:cNvSpPr txBox="1"/>
            <p:nvPr/>
          </p:nvSpPr>
          <p:spPr>
            <a:xfrm>
              <a:off x="1013544" y="4125834"/>
              <a:ext cx="3347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Starting</a:t>
              </a:r>
              <a:r>
                <a:rPr lang="it-IT" b="1" dirty="0"/>
                <a:t> Point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D35C862-6089-9D79-BDE1-228EB703584D}"/>
                </a:ext>
              </a:extLst>
            </p:cNvPr>
            <p:cNvSpPr txBox="1"/>
            <p:nvPr/>
          </p:nvSpPr>
          <p:spPr>
            <a:xfrm>
              <a:off x="4808520" y="4169716"/>
              <a:ext cx="32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highlight>
                    <a:srgbClr val="FFC30F"/>
                  </a:highlight>
                </a:rPr>
                <a:t>GIOTTO</a:t>
              </a:r>
              <a:r>
                <a:rPr lang="it-IT" b="1" dirty="0"/>
                <a:t> </a:t>
              </a:r>
              <a:r>
                <a:rPr lang="it-IT" b="1" dirty="0" err="1"/>
                <a:t>Optimized</a:t>
              </a:r>
              <a:r>
                <a:rPr lang="it-IT" b="1" dirty="0"/>
                <a:t> Point</a:t>
              </a: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9B39C74B-4A46-87A7-4CAC-B80007509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458" t="26073" r="46409" b="22249"/>
            <a:stretch/>
          </p:blipFill>
          <p:spPr>
            <a:xfrm>
              <a:off x="4808520" y="4474378"/>
              <a:ext cx="3272282" cy="2200545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C071964-2DD8-0F38-7CE4-41AF6961734B}"/>
                </a:ext>
              </a:extLst>
            </p:cNvPr>
            <p:cNvSpPr txBox="1"/>
            <p:nvPr/>
          </p:nvSpPr>
          <p:spPr>
            <a:xfrm>
              <a:off x="5094158" y="4652385"/>
              <a:ext cx="2687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i="0" dirty="0">
                  <a:effectLst/>
                  <a:highlight>
                    <a:srgbClr val="00FF00"/>
                  </a:highlight>
                </a:rPr>
                <a:t>59.4</a:t>
              </a:r>
              <a:r>
                <a:rPr lang="en-US" sz="1200" b="1" dirty="0">
                  <a:highlight>
                    <a:srgbClr val="00FF00"/>
                  </a:highlight>
                </a:rPr>
                <a:t>% </a:t>
              </a:r>
              <a:r>
                <a:rPr lang="en-US" sz="1200" b="1" dirty="0"/>
                <a:t>of extracted e</a:t>
              </a:r>
              <a:r>
                <a:rPr lang="en-US" sz="1200" b="1" baseline="30000" dirty="0"/>
                <a:t>+</a:t>
              </a:r>
              <a:r>
                <a:rPr lang="en-US" sz="1200" b="1" dirty="0"/>
                <a:t> in 1</a:t>
              </a:r>
              <a:r>
                <a:rPr lang="en-US" sz="1200" b="1" baseline="30000" dirty="0"/>
                <a:t>st</a:t>
              </a:r>
              <a:r>
                <a:rPr lang="en-US" sz="1200" b="1" dirty="0"/>
                <a:t> RF bucket</a:t>
              </a:r>
              <a:br>
                <a:rPr lang="en-US" sz="1200" dirty="0"/>
              </a:br>
              <a:r>
                <a:rPr lang="en-US" sz="1200" dirty="0"/>
                <a:t>E = 100 MeV (24% </a:t>
              </a:r>
              <a:r>
                <a:rPr lang="el-GR" sz="1200" dirty="0"/>
                <a:t>Δ</a:t>
              </a:r>
              <a:r>
                <a:rPr lang="en-US" sz="1200" dirty="0"/>
                <a:t>E/E)</a:t>
              </a:r>
            </a:p>
            <a:p>
              <a:endParaRPr lang="en-US" sz="1200" dirty="0"/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0239C9CD-94EC-3FC8-AA4C-46E44AEA59A1}"/>
                </a:ext>
              </a:extLst>
            </p:cNvPr>
            <p:cNvCxnSpPr>
              <a:cxnSpLocks/>
            </p:cNvCxnSpPr>
            <p:nvPr/>
          </p:nvCxnSpPr>
          <p:spPr>
            <a:xfrm>
              <a:off x="4221291" y="5505598"/>
              <a:ext cx="566806" cy="0"/>
            </a:xfrm>
            <a:prstGeom prst="straightConnector1">
              <a:avLst/>
            </a:prstGeom>
            <a:ln w="88900">
              <a:gradFill flip="none" rotWithShape="1">
                <a:gsLst>
                  <a:gs pos="9000">
                    <a:schemeClr val="accent4">
                      <a:lumMod val="20000"/>
                      <a:lumOff val="80000"/>
                    </a:schemeClr>
                  </a:gs>
                  <a:gs pos="0">
                    <a:schemeClr val="bg1"/>
                  </a:gs>
                  <a:gs pos="98851">
                    <a:srgbClr val="FFC30F"/>
                  </a:gs>
                </a:gsLst>
                <a:lin ang="0" scaled="1"/>
                <a:tileRect/>
              </a:gradFill>
              <a:headEnd type="none" w="lg" len="lg"/>
              <a:tailEnd type="stealth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076CB35-53DB-A004-F7AB-10F44053E6E9}"/>
              </a:ext>
            </a:extLst>
          </p:cNvPr>
          <p:cNvSpPr txBox="1"/>
          <p:nvPr/>
        </p:nvSpPr>
        <p:spPr>
          <a:xfrm>
            <a:off x="3697081" y="3227264"/>
            <a:ext cx="7518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C30F"/>
                </a:highlight>
              </a:rPr>
              <a:t>@ FCC-</a:t>
            </a:r>
            <a:r>
              <a:rPr lang="en-US" sz="2400" dirty="0" err="1">
                <a:highlight>
                  <a:srgbClr val="FFC30F"/>
                </a:highlight>
              </a:rPr>
              <a:t>ee</a:t>
            </a:r>
            <a:r>
              <a:rPr lang="en-US" sz="2400" dirty="0"/>
              <a:t>: first application in e</a:t>
            </a:r>
            <a:r>
              <a:rPr lang="en-US" sz="2400" baseline="30000" dirty="0"/>
              <a:t>+</a:t>
            </a:r>
            <a:r>
              <a:rPr lang="en-US" sz="2400" dirty="0"/>
              <a:t> capture line</a:t>
            </a:r>
            <a:br>
              <a:rPr lang="en-US" sz="2400" dirty="0"/>
            </a:br>
            <a:r>
              <a:rPr lang="en-US" sz="2000" i="1" dirty="0"/>
              <a:t>presented by </a:t>
            </a:r>
            <a:r>
              <a:rPr lang="en-US" sz="2000" i="1" dirty="0">
                <a:highlight>
                  <a:srgbClr val="FFFF00"/>
                </a:highlight>
              </a:rPr>
              <a:t>M. Rossetti Conti in Lyon FCC-workshop 21-nov-22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AF5FA7-E7E0-2F94-01C8-DD8E5F797AF5}"/>
              </a:ext>
            </a:extLst>
          </p:cNvPr>
          <p:cNvSpPr txBox="1"/>
          <p:nvPr/>
        </p:nvSpPr>
        <p:spPr>
          <a:xfrm>
            <a:off x="241300" y="3073400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Disponibilità</a:t>
            </a:r>
            <a:r>
              <a:rPr lang="en-US" dirty="0"/>
              <a:t> di GIOTTO + la nostra </a:t>
            </a:r>
            <a:r>
              <a:rPr lang="en-US" dirty="0" err="1"/>
              <a:t>compentenza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fasci.</a:t>
            </a:r>
          </a:p>
        </p:txBody>
      </p:sp>
    </p:spTree>
    <p:extLst>
      <p:ext uri="{BB962C8B-B14F-4D97-AF65-F5344CB8AC3E}">
        <p14:creationId xmlns:p14="http://schemas.microsoft.com/office/powerpoint/2010/main" val="97057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CE2B7B9-3251-1F90-5AAD-A6F8FBF8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631000"/>
            <a:ext cx="11341100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BC2DF2E-03B4-03BC-82BE-C8167A561A46}"/>
              </a:ext>
            </a:extLst>
          </p:cNvPr>
          <p:cNvCxnSpPr>
            <a:cxnSpLocks/>
          </p:cNvCxnSpPr>
          <p:nvPr/>
        </p:nvCxnSpPr>
        <p:spPr>
          <a:xfrm>
            <a:off x="1692613" y="5340486"/>
            <a:ext cx="900781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CD28EC3-0B34-0697-1D01-7F3ECD0E18C1}"/>
              </a:ext>
            </a:extLst>
          </p:cNvPr>
          <p:cNvCxnSpPr>
            <a:cxnSpLocks/>
          </p:cNvCxnSpPr>
          <p:nvPr/>
        </p:nvCxnSpPr>
        <p:spPr>
          <a:xfrm>
            <a:off x="1682885" y="5522068"/>
            <a:ext cx="9024026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84C9CE-FA72-29D0-B251-604BB5ED8702}"/>
              </a:ext>
            </a:extLst>
          </p:cNvPr>
          <p:cNvSpPr txBox="1"/>
          <p:nvPr/>
        </p:nvSpPr>
        <p:spPr>
          <a:xfrm>
            <a:off x="7029516" y="5004626"/>
            <a:ext cx="29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Few weeks ago update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BFCBC0-7945-FDC2-D2E0-02E14C36ED23}"/>
              </a:ext>
            </a:extLst>
          </p:cNvPr>
          <p:cNvSpPr txBox="1"/>
          <p:nvPr/>
        </p:nvSpPr>
        <p:spPr>
          <a:xfrm rot="16200000">
            <a:off x="7541715" y="3680377"/>
            <a:ext cx="407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Capability to optimize into a rf bucket</a:t>
            </a:r>
          </a:p>
        </p:txBody>
      </p:sp>
    </p:spTree>
    <p:extLst>
      <p:ext uri="{BB962C8B-B14F-4D97-AF65-F5344CB8AC3E}">
        <p14:creationId xmlns:p14="http://schemas.microsoft.com/office/powerpoint/2010/main" val="1377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3BB993F-3FDF-3456-C619-B3DB9C3F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15" y="584007"/>
            <a:ext cx="10710000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6C579C-EFC4-C4BF-21C4-3B753E757AD7}"/>
              </a:ext>
            </a:extLst>
          </p:cNvPr>
          <p:cNvSpPr txBox="1"/>
          <p:nvPr/>
        </p:nvSpPr>
        <p:spPr>
          <a:xfrm>
            <a:off x="5614737" y="4335197"/>
            <a:ext cx="100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dirty="0">
                <a:effectLst/>
                <a:highlight>
                  <a:srgbClr val="00FF00"/>
                </a:highlight>
              </a:rPr>
              <a:t>59.4</a:t>
            </a:r>
            <a:r>
              <a:rPr lang="en-US" sz="1800" b="1" dirty="0">
                <a:highlight>
                  <a:srgbClr val="00FF00"/>
                </a:highlight>
              </a:rPr>
              <a:t>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0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CC6FEF-3A9E-2DD6-542E-1BC53701405E}"/>
              </a:ext>
            </a:extLst>
          </p:cNvPr>
          <p:cNvSpPr txBox="1"/>
          <p:nvPr/>
        </p:nvSpPr>
        <p:spPr>
          <a:xfrm>
            <a:off x="1010557" y="-119743"/>
            <a:ext cx="724444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Contribute recap beam dynamics Milano group</a:t>
            </a:r>
          </a:p>
          <a:p>
            <a:endParaRPr lang="en-US" sz="2800" dirty="0"/>
          </a:p>
          <a:p>
            <a:r>
              <a:rPr lang="en-US" sz="2800" dirty="0" err="1">
                <a:highlight>
                  <a:srgbClr val="00FFFF"/>
                </a:highlight>
              </a:rPr>
              <a:t>Lione</a:t>
            </a:r>
            <a:r>
              <a:rPr lang="en-US" sz="2800" dirty="0">
                <a:highlight>
                  <a:srgbClr val="00FFFF"/>
                </a:highlight>
              </a:rPr>
              <a:t>:</a:t>
            </a:r>
            <a:br>
              <a:rPr lang="en-US" sz="2800" dirty="0">
                <a:highlight>
                  <a:srgbClr val="00FFFF"/>
                </a:highlight>
              </a:rPr>
            </a:br>
            <a:r>
              <a:rPr lang="en-US" sz="2800" dirty="0">
                <a:highlight>
                  <a:srgbClr val="00FFFF"/>
                </a:highlight>
              </a:rPr>
              <a:t>Marcello Rossetti Conti talk</a:t>
            </a:r>
            <a:br>
              <a:rPr lang="en-US" sz="2800" dirty="0">
                <a:highlight>
                  <a:srgbClr val="00FFFF"/>
                </a:highlight>
              </a:rPr>
            </a:br>
            <a:r>
              <a:rPr lang="en-US" sz="2800" dirty="0">
                <a:highlight>
                  <a:srgbClr val="00FFFF"/>
                </a:highlight>
              </a:rPr>
              <a:t>Illya </a:t>
            </a:r>
            <a:r>
              <a:rPr lang="en-US" sz="2800" dirty="0" err="1">
                <a:highlight>
                  <a:srgbClr val="00FFFF"/>
                </a:highlight>
              </a:rPr>
              <a:t>Drebot</a:t>
            </a:r>
            <a:r>
              <a:rPr lang="en-US" sz="2800" dirty="0">
                <a:highlight>
                  <a:srgbClr val="00FFFF"/>
                </a:highlight>
              </a:rPr>
              <a:t> talk </a:t>
            </a:r>
          </a:p>
          <a:p>
            <a:endParaRPr lang="en-US" sz="2800" dirty="0"/>
          </a:p>
          <a:p>
            <a:r>
              <a:rPr lang="en-US" sz="2800" dirty="0">
                <a:highlight>
                  <a:srgbClr val="00FF00"/>
                </a:highlight>
              </a:rPr>
              <a:t>Orsay: Iryna talk</a:t>
            </a:r>
          </a:p>
          <a:p>
            <a:endParaRPr lang="en-US" sz="2800" dirty="0">
              <a:highlight>
                <a:srgbClr val="00FF00"/>
              </a:highlight>
            </a:endParaRPr>
          </a:p>
          <a:p>
            <a:r>
              <a:rPr lang="en-US" sz="2800" dirty="0">
                <a:highlight>
                  <a:srgbClr val="00FFFF"/>
                </a:highlight>
              </a:rPr>
              <a:t>Frascati: Marcello Rossetti Conti talk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>
                <a:highlight>
                  <a:srgbClr val="00FF00"/>
                </a:highlight>
              </a:rPr>
              <a:t>IPAC 2023:</a:t>
            </a:r>
          </a:p>
          <a:p>
            <a:r>
              <a:rPr lang="en-US" sz="2800" dirty="0">
                <a:highlight>
                  <a:srgbClr val="00FF00"/>
                </a:highlight>
              </a:rPr>
              <a:t>2 Posters &amp; proceedings</a:t>
            </a:r>
          </a:p>
          <a:p>
            <a:endParaRPr lang="en-US" sz="2800" dirty="0"/>
          </a:p>
          <a:p>
            <a:r>
              <a:rPr lang="en-US" sz="2800" dirty="0">
                <a:highlight>
                  <a:srgbClr val="00FFFF"/>
                </a:highlight>
              </a:rPr>
              <a:t>London:</a:t>
            </a:r>
            <a:br>
              <a:rPr lang="en-US" sz="2800" dirty="0">
                <a:highlight>
                  <a:srgbClr val="00FFFF"/>
                </a:highlight>
              </a:rPr>
            </a:br>
            <a:r>
              <a:rPr lang="en-US" sz="2800" dirty="0">
                <a:highlight>
                  <a:srgbClr val="00FFFF"/>
                </a:highlight>
              </a:rPr>
              <a:t>Iryna </a:t>
            </a:r>
            <a:r>
              <a:rPr lang="it-IT" sz="2800" dirty="0" err="1">
                <a:highlight>
                  <a:srgbClr val="00FFFF"/>
                </a:highlight>
                <a:latin typeface="+mn-lt"/>
                <a:ea typeface="Lora"/>
                <a:cs typeface="Lora"/>
                <a:sym typeface="Lora"/>
              </a:rPr>
              <a:t>Chaikovska</a:t>
            </a:r>
            <a:r>
              <a:rPr lang="it-IT" sz="2800" dirty="0">
                <a:highlight>
                  <a:srgbClr val="00FFFF"/>
                </a:highlight>
                <a:latin typeface="+mn-lt"/>
                <a:ea typeface="Lora"/>
                <a:cs typeface="Lora"/>
                <a:sym typeface="Lora"/>
              </a:rPr>
              <a:t> </a:t>
            </a:r>
            <a:r>
              <a:rPr lang="en-US" sz="2800" dirty="0">
                <a:highlight>
                  <a:srgbClr val="00FFFF"/>
                </a:highlight>
              </a:rPr>
              <a:t>talk</a:t>
            </a:r>
          </a:p>
          <a:p>
            <a:endParaRPr lang="en-US" sz="2800" dirty="0">
              <a:highlight>
                <a:srgbClr val="00FFFF"/>
              </a:highlight>
            </a:endParaRPr>
          </a:p>
          <a:p>
            <a:endParaRPr lang="en-US" sz="28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863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6E8A9D-CA61-CDCB-A699-91A0896921F9}"/>
              </a:ext>
            </a:extLst>
          </p:cNvPr>
          <p:cNvSpPr txBox="1"/>
          <p:nvPr/>
        </p:nvSpPr>
        <p:spPr>
          <a:xfrm>
            <a:off x="584200" y="190500"/>
            <a:ext cx="10604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1 </a:t>
            </a:r>
            <a:r>
              <a:rPr lang="en-US" sz="2400" dirty="0" err="1">
                <a:highlight>
                  <a:srgbClr val="00FFFF"/>
                </a:highlight>
              </a:rPr>
              <a:t>missione</a:t>
            </a:r>
            <a:r>
              <a:rPr lang="en-US" sz="2400" dirty="0">
                <a:highlight>
                  <a:srgbClr val="00FFFF"/>
                </a:highlight>
              </a:rPr>
              <a:t> Illya Orsay  ~800 € </a:t>
            </a:r>
            <a:r>
              <a:rPr lang="en-US" sz="2400" dirty="0" err="1">
                <a:highlight>
                  <a:srgbClr val="00FF00"/>
                </a:highlight>
              </a:rPr>
              <a:t>altri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fondi</a:t>
            </a:r>
            <a:r>
              <a:rPr lang="en-US" sz="2400" dirty="0">
                <a:highlight>
                  <a:srgbClr val="00FFFF"/>
                </a:highlight>
              </a:rPr>
              <a:t> + 1 Marcello </a:t>
            </a:r>
            <a:r>
              <a:rPr lang="en-US" sz="2400" dirty="0" err="1">
                <a:highlight>
                  <a:srgbClr val="00FFFF"/>
                </a:highlight>
              </a:rPr>
              <a:t>su</a:t>
            </a:r>
            <a:r>
              <a:rPr lang="en-US" sz="2400" dirty="0">
                <a:highlight>
                  <a:srgbClr val="00FFFF"/>
                </a:highlight>
              </a:rPr>
              <a:t> Milano 1000 €</a:t>
            </a:r>
          </a:p>
          <a:p>
            <a:r>
              <a:rPr lang="en-US" sz="2400" dirty="0">
                <a:highlight>
                  <a:srgbClr val="00FFFF"/>
                </a:highlight>
              </a:rPr>
              <a:t>Io </a:t>
            </a:r>
            <a:r>
              <a:rPr lang="en-US" sz="2400" dirty="0" err="1">
                <a:highlight>
                  <a:srgbClr val="00FFFF"/>
                </a:highlight>
              </a:rPr>
              <a:t>escluso</a:t>
            </a:r>
            <a:r>
              <a:rPr lang="en-US" sz="2400" dirty="0">
                <a:highlight>
                  <a:srgbClr val="00FFFF"/>
                </a:highlight>
              </a:rPr>
              <a:t> per </a:t>
            </a:r>
            <a:r>
              <a:rPr lang="en-US" sz="2400" dirty="0" err="1">
                <a:highlight>
                  <a:srgbClr val="00FFFF"/>
                </a:highlight>
              </a:rPr>
              <a:t>infortunino</a:t>
            </a:r>
            <a:endParaRPr lang="en-US" sz="2400" dirty="0">
              <a:highlight>
                <a:srgbClr val="00FFFF"/>
              </a:highlight>
            </a:endParaRPr>
          </a:p>
          <a:p>
            <a:endParaRPr lang="en-US" sz="2400" dirty="0">
              <a:highlight>
                <a:srgbClr val="00FFFF"/>
              </a:highlight>
            </a:endParaRPr>
          </a:p>
          <a:p>
            <a:br>
              <a:rPr lang="en-US" sz="2400" dirty="0">
                <a:highlight>
                  <a:srgbClr val="00FFFF"/>
                </a:highlight>
              </a:rPr>
            </a:br>
            <a:r>
              <a:rPr lang="en-US" sz="2400" dirty="0">
                <a:highlight>
                  <a:srgbClr val="00FFFF"/>
                </a:highlight>
              </a:rPr>
              <a:t>1 </a:t>
            </a:r>
            <a:r>
              <a:rPr lang="en-US" sz="2400" dirty="0" err="1">
                <a:highlight>
                  <a:srgbClr val="00FFFF"/>
                </a:highlight>
              </a:rPr>
              <a:t>missione</a:t>
            </a:r>
            <a:r>
              <a:rPr lang="en-US" sz="2400" dirty="0">
                <a:highlight>
                  <a:srgbClr val="00FFFF"/>
                </a:highlight>
              </a:rPr>
              <a:t> Illya IPAC  ~2000 € Pisa</a:t>
            </a:r>
            <a:br>
              <a:rPr lang="en-US" sz="2400" dirty="0">
                <a:highlight>
                  <a:srgbClr val="00FFFF"/>
                </a:highlight>
              </a:rPr>
            </a:br>
            <a:r>
              <a:rPr lang="en-US" sz="2400" dirty="0">
                <a:highlight>
                  <a:srgbClr val="00FFFF"/>
                </a:highlight>
              </a:rPr>
              <a:t>1 </a:t>
            </a:r>
            <a:r>
              <a:rPr lang="en-US" sz="2400" dirty="0" err="1">
                <a:highlight>
                  <a:srgbClr val="00FFFF"/>
                </a:highlight>
              </a:rPr>
              <a:t>missione</a:t>
            </a:r>
            <a:r>
              <a:rPr lang="en-US" sz="2400" dirty="0">
                <a:highlight>
                  <a:srgbClr val="00FFFF"/>
                </a:highlight>
              </a:rPr>
              <a:t> Marcello IPAC ~2000 € </a:t>
            </a:r>
            <a:r>
              <a:rPr lang="en-US" sz="2400" dirty="0" err="1">
                <a:highlight>
                  <a:srgbClr val="00FF00"/>
                </a:highlight>
              </a:rPr>
              <a:t>altri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fondi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</a:p>
          <a:p>
            <a:r>
              <a:rPr lang="en-US" sz="2400" dirty="0">
                <a:highlight>
                  <a:srgbClr val="00FFFF"/>
                </a:highlight>
              </a:rPr>
              <a:t>1missione 2 </a:t>
            </a:r>
            <a:r>
              <a:rPr lang="en-US" sz="2400" dirty="0" err="1">
                <a:highlight>
                  <a:srgbClr val="00FFFF"/>
                </a:highlight>
              </a:rPr>
              <a:t>persone</a:t>
            </a:r>
            <a:r>
              <a:rPr lang="en-US" sz="2400" dirty="0">
                <a:highlight>
                  <a:srgbClr val="00FFFF"/>
                </a:highlight>
              </a:rPr>
              <a:t> Frascati ~500 € Milano  </a:t>
            </a:r>
          </a:p>
          <a:p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00FFFF"/>
                </a:highlight>
              </a:rPr>
              <a:t>Milano (Romualdo): 1.5k€</a:t>
            </a:r>
            <a:br>
              <a:rPr lang="en-US" sz="2400" dirty="0">
                <a:highlight>
                  <a:srgbClr val="00FFFF"/>
                </a:highlight>
              </a:rPr>
            </a:br>
            <a:r>
              <a:rPr lang="en-US" sz="2400" dirty="0">
                <a:highlight>
                  <a:srgbClr val="00FFFF"/>
                </a:highlight>
              </a:rPr>
              <a:t>Pisa:2.5k€</a:t>
            </a:r>
          </a:p>
          <a:p>
            <a:r>
              <a:rPr lang="en-US" sz="2400" dirty="0" err="1">
                <a:highlight>
                  <a:srgbClr val="00FF00"/>
                </a:highlight>
              </a:rPr>
              <a:t>Altri</a:t>
            </a:r>
            <a:r>
              <a:rPr lang="en-US" sz="2400" dirty="0">
                <a:highlight>
                  <a:srgbClr val="00FF00"/>
                </a:highlight>
              </a:rPr>
              <a:t> fondi:2.8k€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disposizione</a:t>
            </a:r>
            <a:r>
              <a:rPr lang="en-US" sz="2400" dirty="0"/>
              <a:t> circa </a:t>
            </a:r>
            <a:r>
              <a:rPr lang="en-US" sz="2400" dirty="0">
                <a:highlight>
                  <a:srgbClr val="00FF00"/>
                </a:highlight>
              </a:rPr>
              <a:t>20k€ di workstation</a:t>
            </a:r>
          </a:p>
          <a:p>
            <a:endParaRPr lang="en-US" sz="2400" dirty="0">
              <a:highlight>
                <a:srgbClr val="00FF00"/>
              </a:highlight>
            </a:endParaRPr>
          </a:p>
          <a:p>
            <a:r>
              <a:rPr lang="en-US" sz="2400" b="1" dirty="0" err="1"/>
              <a:t>Totale</a:t>
            </a:r>
            <a:r>
              <a:rPr lang="en-US" sz="2400" b="1" dirty="0"/>
              <a:t> </a:t>
            </a:r>
            <a:r>
              <a:rPr lang="en-US" sz="2400" b="1" dirty="0" err="1"/>
              <a:t>Missioni</a:t>
            </a:r>
            <a:r>
              <a:rPr lang="en-US" sz="2400" b="1" dirty="0"/>
              <a:t> 2023: 6.8k€ (</a:t>
            </a:r>
            <a:r>
              <a:rPr lang="en-US" sz="2400" b="1" dirty="0" err="1"/>
              <a:t>nessuno</a:t>
            </a:r>
            <a:r>
              <a:rPr lang="en-US" sz="2400" b="1" dirty="0"/>
              <a:t> è </a:t>
            </a:r>
            <a:r>
              <a:rPr lang="en-US" sz="2400" b="1" dirty="0" err="1"/>
              <a:t>andato</a:t>
            </a:r>
            <a:r>
              <a:rPr lang="en-US" sz="2400" b="1" dirty="0"/>
              <a:t> </a:t>
            </a:r>
            <a:r>
              <a:rPr lang="en-US" sz="2400" b="1" dirty="0" err="1"/>
              <a:t>alla</a:t>
            </a:r>
            <a:r>
              <a:rPr lang="en-US" sz="2400" b="1" dirty="0"/>
              <a:t> FCC week)</a:t>
            </a:r>
          </a:p>
          <a:p>
            <a:r>
              <a:rPr lang="en-US" sz="2400" b="1" dirty="0" err="1">
                <a:highlight>
                  <a:srgbClr val="FFFF00"/>
                </a:highlight>
              </a:rPr>
              <a:t>Richieste</a:t>
            </a:r>
            <a:r>
              <a:rPr lang="en-US" sz="2400" b="1" dirty="0">
                <a:highlight>
                  <a:srgbClr val="FFFF00"/>
                </a:highlight>
              </a:rPr>
              <a:t> solo </a:t>
            </a:r>
            <a:r>
              <a:rPr lang="en-US" sz="2400" b="1" dirty="0" err="1">
                <a:highlight>
                  <a:srgbClr val="FFFF00"/>
                </a:highlight>
              </a:rPr>
              <a:t>missioni</a:t>
            </a:r>
            <a:r>
              <a:rPr lang="en-US" sz="2400" b="1" dirty="0">
                <a:highlight>
                  <a:srgbClr val="FFFF00"/>
                </a:highlight>
              </a:rPr>
              <a:t> 2024: 7 k€ </a:t>
            </a:r>
            <a:r>
              <a:rPr lang="en-US" sz="2400" b="1" dirty="0"/>
              <a:t>(</a:t>
            </a:r>
            <a:r>
              <a:rPr lang="en-US" sz="2400" b="1" dirty="0" err="1"/>
              <a:t>deve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possono</a:t>
            </a:r>
            <a:r>
              <a:rPr lang="en-US" sz="2400" b="1" dirty="0"/>
              <a:t> </a:t>
            </a:r>
            <a:r>
              <a:rPr lang="en-US" sz="2400" b="1" dirty="0" err="1"/>
              <a:t>allocare</a:t>
            </a:r>
            <a:r>
              <a:rPr lang="en-US" sz="2400" b="1" dirty="0"/>
              <a:t>?)</a:t>
            </a:r>
            <a:br>
              <a:rPr lang="en-US" sz="2400" b="1" dirty="0"/>
            </a:br>
            <a:r>
              <a:rPr lang="en-US" sz="2400" b="1" dirty="0"/>
              <a:t>Non sempre straight forward </a:t>
            </a:r>
            <a:r>
              <a:rPr lang="en-US" sz="2400" b="1" dirty="0" err="1"/>
              <a:t>l’utilizzo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fondi</a:t>
            </a:r>
            <a:r>
              <a:rPr lang="en-US" sz="2400" b="1" dirty="0"/>
              <a:t> </a:t>
            </a:r>
            <a:r>
              <a:rPr lang="en-US" sz="2400" b="1" dirty="0" err="1"/>
              <a:t>missione</a:t>
            </a:r>
            <a:endParaRPr lang="en-US" sz="2400" b="1" dirty="0"/>
          </a:p>
          <a:p>
            <a:endParaRPr lang="en-US" sz="2400" dirty="0">
              <a:highlight>
                <a:srgbClr val="00FF00"/>
              </a:highlight>
            </a:endParaRPr>
          </a:p>
          <a:p>
            <a:r>
              <a:rPr lang="en-US" sz="2400" dirty="0"/>
              <a:t>FTE Marcello (5 -&gt; </a:t>
            </a:r>
            <a:r>
              <a:rPr lang="en-US" sz="2400" b="1" dirty="0"/>
              <a:t>15)</a:t>
            </a:r>
            <a:r>
              <a:rPr lang="en-US" sz="2400" dirty="0"/>
              <a:t>, Illya (5 -&gt; </a:t>
            </a:r>
            <a:r>
              <a:rPr lang="en-US" sz="2400" b="1" dirty="0"/>
              <a:t>15</a:t>
            </a:r>
            <a:r>
              <a:rPr lang="en-US" sz="2400" dirty="0"/>
              <a:t>), Alberto (5 -&gt; </a:t>
            </a:r>
            <a:r>
              <a:rPr lang="en-US" sz="2400" b="1" dirty="0"/>
              <a:t>15</a:t>
            </a:r>
            <a:r>
              <a:rPr lang="en-US" sz="2400" dirty="0"/>
              <a:t>), Francesco (10)</a:t>
            </a:r>
          </a:p>
        </p:txBody>
      </p:sp>
    </p:spTree>
    <p:extLst>
      <p:ext uri="{BB962C8B-B14F-4D97-AF65-F5344CB8AC3E}">
        <p14:creationId xmlns:p14="http://schemas.microsoft.com/office/powerpoint/2010/main" val="9938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643169E-EA8E-0AB6-39F6-9D705C4556C7}"/>
              </a:ext>
            </a:extLst>
          </p:cNvPr>
          <p:cNvSpPr/>
          <p:nvPr/>
        </p:nvSpPr>
        <p:spPr>
          <a:xfrm>
            <a:off x="1700784" y="222530"/>
            <a:ext cx="8860662" cy="929182"/>
          </a:xfrm>
          <a:prstGeom prst="roundRect">
            <a:avLst>
              <a:gd name="adj" fmla="val 6045"/>
            </a:avLst>
          </a:prstGeom>
          <a:ln w="412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1A963-4A29-0B00-4DFA-7EBDE0D23C69}"/>
              </a:ext>
            </a:extLst>
          </p:cNvPr>
          <p:cNvSpPr txBox="1"/>
          <p:nvPr/>
        </p:nvSpPr>
        <p:spPr>
          <a:xfrm>
            <a:off x="2955589" y="278296"/>
            <a:ext cx="62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Diagnostics and bunch intensity control via Compton scattering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DBA21-6276-6D3D-B7EC-6340FFF6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836" y="1392528"/>
            <a:ext cx="5154915" cy="3866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F0C79-25AF-1BCF-E5C4-56297330B295}"/>
              </a:ext>
            </a:extLst>
          </p:cNvPr>
          <p:cNvSpPr txBox="1"/>
          <p:nvPr/>
        </p:nvSpPr>
        <p:spPr>
          <a:xfrm>
            <a:off x="7018844" y="1193299"/>
            <a:ext cx="16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Before collision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E6F28-DA67-61E4-D091-5EF3BD65D04A}"/>
              </a:ext>
            </a:extLst>
          </p:cNvPr>
          <p:cNvSpPr txBox="1"/>
          <p:nvPr/>
        </p:nvSpPr>
        <p:spPr>
          <a:xfrm>
            <a:off x="9494631" y="1193299"/>
            <a:ext cx="152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collision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F7BD2-1A00-0572-A68D-DADD3292E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3" r="24642" b="91630"/>
          <a:stretch/>
        </p:blipFill>
        <p:spPr>
          <a:xfrm>
            <a:off x="6547751" y="5404923"/>
            <a:ext cx="2804985" cy="369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820154-9C3B-39B5-1B7D-F9A3BB6716E4}"/>
              </a:ext>
            </a:extLst>
          </p:cNvPr>
          <p:cNvSpPr txBox="1"/>
          <p:nvPr/>
        </p:nvSpPr>
        <p:spPr>
          <a:xfrm>
            <a:off x="487815" y="1294669"/>
            <a:ext cx="5840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future circular electron-positron collider “FCC-</a:t>
            </a:r>
            <a:r>
              <a:rPr lang="en-US" dirty="0" err="1"/>
              <a:t>ee</a:t>
            </a:r>
            <a:r>
              <a:rPr lang="en-US" dirty="0"/>
              <a:t>”, the intensity of colliding bunches must be tightly controlled, with a maximum charge imbalance between collision partner bunches of less than 3–5%. Laser Compton back scattering could be used to adjust and fine-tune the bunch intensity.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D662D-DB65-5076-E777-97739D8C6FDB}"/>
              </a:ext>
            </a:extLst>
          </p:cNvPr>
          <p:cNvSpPr txBox="1"/>
          <p:nvPr/>
        </p:nvSpPr>
        <p:spPr>
          <a:xfrm>
            <a:off x="1410367" y="5425147"/>
            <a:ext cx="399491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Sketch of the Compton collision inside a single 10 m long dipole.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A6CCA-1DC3-BE0E-037D-C55797363E93}"/>
              </a:ext>
            </a:extLst>
          </p:cNvPr>
          <p:cNvSpPr txBox="1"/>
          <p:nvPr/>
        </p:nvSpPr>
        <p:spPr>
          <a:xfrm>
            <a:off x="801451" y="6829354"/>
            <a:ext cx="1085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</a:t>
            </a:r>
            <a:r>
              <a:rPr lang="ru-RU" dirty="0"/>
              <a:t>-</a:t>
            </a:r>
            <a:r>
              <a:rPr lang="en-GB" dirty="0"/>
              <a:t>Do: Find better position for Compton IP and optimise focusing parameters to increase efficiency of collision</a:t>
            </a:r>
          </a:p>
          <a:p>
            <a:r>
              <a:rPr lang="en-GB" dirty="0"/>
              <a:t>Next step start simulation with polarisation for beam diagnostic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3851B8-7395-5F90-4DA7-7FE04C3FA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74703" cy="6810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B05327-C604-DBBE-0E4F-20628717D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283" y="5278089"/>
            <a:ext cx="1809841" cy="135738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A8A3A2F-5CAA-8FB2-2DE8-B7216EBC5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9" y="3103825"/>
            <a:ext cx="5660811" cy="2163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7D9DE4-E6A5-B95E-E230-ECC4D8763818}"/>
              </a:ext>
            </a:extLst>
          </p:cNvPr>
          <p:cNvSpPr txBox="1"/>
          <p:nvPr/>
        </p:nvSpPr>
        <p:spPr>
          <a:xfrm>
            <a:off x="1895291" y="586661"/>
            <a:ext cx="86661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/>
                <a:latin typeface="TeXGyreTermes"/>
              </a:rPr>
              <a:t>I. </a:t>
            </a:r>
            <a:r>
              <a:rPr lang="it-IT" sz="1600" b="1" dirty="0" err="1">
                <a:effectLst/>
                <a:latin typeface="TeXGyreTermes"/>
              </a:rPr>
              <a:t>Drebot</a:t>
            </a:r>
            <a:r>
              <a:rPr lang="it-IT" sz="1600" dirty="0">
                <a:effectLst/>
                <a:latin typeface="TeXGyreTermes"/>
              </a:rPr>
              <a:t>, </a:t>
            </a:r>
            <a:r>
              <a:rPr lang="it-IT" sz="1600" b="1" dirty="0">
                <a:effectLst/>
                <a:latin typeface="TeXGyreTermes"/>
              </a:rPr>
              <a:t>S. Cialdi</a:t>
            </a:r>
            <a:r>
              <a:rPr lang="it-IT" sz="1600" baseline="30000" dirty="0">
                <a:effectLst/>
                <a:latin typeface="TeXGyreTermes"/>
              </a:rPr>
              <a:t>2</a:t>
            </a:r>
            <a:r>
              <a:rPr lang="it-IT" sz="1600" dirty="0">
                <a:effectLst/>
                <a:latin typeface="TeXGyreTermes"/>
              </a:rPr>
              <a:t>, INFN-Milano, [20133] Milano </a:t>
            </a:r>
            <a:r>
              <a:rPr lang="it-IT" sz="1600" baseline="30000" dirty="0">
                <a:effectLst/>
                <a:latin typeface="TeXGyreTermes"/>
              </a:rPr>
              <a:t>2</a:t>
            </a:r>
            <a:r>
              <a:rPr lang="it-IT" sz="1600" dirty="0">
                <a:effectLst/>
                <a:latin typeface="TeXGyreTermes"/>
              </a:rPr>
              <a:t>also </a:t>
            </a:r>
            <a:r>
              <a:rPr lang="it-IT" sz="1600" dirty="0" err="1">
                <a:effectLst/>
                <a:latin typeface="TeXGyreTermes"/>
              </a:rPr>
              <a:t>at</a:t>
            </a:r>
            <a:r>
              <a:rPr lang="it-IT" sz="1600" dirty="0">
                <a:effectLst/>
                <a:latin typeface="TeXGyreTermes"/>
              </a:rPr>
              <a:t> </a:t>
            </a:r>
            <a:r>
              <a:rPr lang="it-IT" sz="1600" dirty="0" err="1">
                <a:effectLst/>
                <a:latin typeface="TeXGyreTermes"/>
              </a:rPr>
              <a:t>Universita</a:t>
            </a:r>
            <a:r>
              <a:rPr lang="it-IT" sz="1600" dirty="0">
                <a:effectLst/>
                <a:latin typeface="TeXGyreTermes"/>
              </a:rPr>
              <a:t>́ degli Studi, [20133], Milano, </a:t>
            </a:r>
            <a:r>
              <a:rPr lang="it-IT" sz="1600" dirty="0" err="1">
                <a:effectLst/>
                <a:latin typeface="TeXGyreTermes"/>
              </a:rPr>
              <a:t>Italy</a:t>
            </a:r>
            <a:r>
              <a:rPr lang="it-IT" sz="1600" dirty="0">
                <a:effectLst/>
                <a:latin typeface="TeXGyreTermes"/>
              </a:rPr>
              <a:t> </a:t>
            </a:r>
            <a:br>
              <a:rPr lang="it-IT" sz="1600" dirty="0">
                <a:effectLst/>
                <a:latin typeface="TeXGyreTermes"/>
              </a:rPr>
            </a:br>
            <a:r>
              <a:rPr lang="it-IT" sz="1600" b="1" dirty="0">
                <a:effectLst/>
                <a:latin typeface="TeXGyreTermes"/>
              </a:rPr>
              <a:t>A. Abramov</a:t>
            </a:r>
            <a:r>
              <a:rPr lang="it-IT" sz="1600" dirty="0">
                <a:effectLst/>
                <a:latin typeface="TeXGyreTermes"/>
              </a:rPr>
              <a:t>, </a:t>
            </a:r>
            <a:r>
              <a:rPr lang="it-IT" sz="1600" b="1" dirty="0">
                <a:effectLst/>
                <a:latin typeface="TeXGyreTermes"/>
              </a:rPr>
              <a:t>M. Hofer</a:t>
            </a:r>
            <a:r>
              <a:rPr lang="it-IT" sz="1600" dirty="0">
                <a:effectLst/>
                <a:latin typeface="TeXGyreTermes"/>
              </a:rPr>
              <a:t>, </a:t>
            </a:r>
            <a:r>
              <a:rPr lang="it-IT" sz="1600" b="1" dirty="0" err="1">
                <a:effectLst/>
                <a:latin typeface="TeXGyreTermes"/>
              </a:rPr>
              <a:t>F</a:t>
            </a:r>
            <a:r>
              <a:rPr lang="it-IT" sz="1600" b="1" dirty="0">
                <a:effectLst/>
                <a:latin typeface="TeXGyreTermes"/>
              </a:rPr>
              <a:t>. Zimmermann</a:t>
            </a:r>
            <a:r>
              <a:rPr lang="it-IT" sz="1600" dirty="0">
                <a:effectLst/>
                <a:latin typeface="TeXGyreTermes"/>
              </a:rPr>
              <a:t>, CERN, [1211] Geneva, </a:t>
            </a:r>
            <a:r>
              <a:rPr lang="it-IT" sz="1600" dirty="0" err="1">
                <a:effectLst/>
                <a:latin typeface="TeXGyreTermes"/>
              </a:rPr>
              <a:t>Switzerland</a:t>
            </a:r>
            <a:endParaRPr lang="it-IT" sz="1600" dirty="0"/>
          </a:p>
          <a:p>
            <a:endParaRPr lang="en-GB" dirty="0"/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ADC7D71A-7283-20C6-C9F1-4E7B6158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illya.drebot@mi.infn.mi</a:t>
            </a:r>
          </a:p>
        </p:txBody>
      </p:sp>
    </p:spTree>
    <p:extLst>
      <p:ext uri="{BB962C8B-B14F-4D97-AF65-F5344CB8AC3E}">
        <p14:creationId xmlns:p14="http://schemas.microsoft.com/office/powerpoint/2010/main" val="229973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56672D9C-5011-7E6F-1274-9C4277DE0698}"/>
              </a:ext>
            </a:extLst>
          </p:cNvPr>
          <p:cNvSpPr/>
          <p:nvPr/>
        </p:nvSpPr>
        <p:spPr>
          <a:xfrm>
            <a:off x="8945151" y="222530"/>
            <a:ext cx="3189614" cy="6394178"/>
          </a:xfrm>
          <a:prstGeom prst="roundRect">
            <a:avLst>
              <a:gd name="adj" fmla="val 6045"/>
            </a:avLst>
          </a:prstGeom>
          <a:ln w="412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149387D-8C7F-A40F-84FF-1E82552DEC9A}"/>
              </a:ext>
            </a:extLst>
          </p:cNvPr>
          <p:cNvSpPr/>
          <p:nvPr/>
        </p:nvSpPr>
        <p:spPr>
          <a:xfrm>
            <a:off x="146892" y="222530"/>
            <a:ext cx="5774051" cy="6437188"/>
          </a:xfrm>
          <a:prstGeom prst="roundRect">
            <a:avLst>
              <a:gd name="adj" fmla="val 6045"/>
            </a:avLst>
          </a:prstGeom>
          <a:ln w="412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15B7B91-2AC4-A371-5B8A-EA5BD960ADB6}"/>
              </a:ext>
            </a:extLst>
          </p:cNvPr>
          <p:cNvSpPr/>
          <p:nvPr/>
        </p:nvSpPr>
        <p:spPr>
          <a:xfrm>
            <a:off x="5926957" y="222530"/>
            <a:ext cx="3019222" cy="6394178"/>
          </a:xfrm>
          <a:prstGeom prst="roundRect">
            <a:avLst>
              <a:gd name="adj" fmla="val 10004"/>
            </a:avLst>
          </a:prstGeom>
          <a:ln w="412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Рисунок 3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982CC5D-7804-1C4F-31F8-97CDC2FBE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5" y="903102"/>
            <a:ext cx="2196163" cy="1830136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линия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9394CB71-8E8F-5B95-AFB8-FEE5D9A1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8" y="1221844"/>
            <a:ext cx="2808906" cy="15893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06E04B07-4BFF-3900-AE4C-4006717DE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2" y="3398114"/>
            <a:ext cx="2874205" cy="190235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линия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9B68EBB-FC8D-B362-BC61-4C0A6091C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84" y="3576524"/>
            <a:ext cx="2491450" cy="2311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1F0C9-5BF3-B4A2-6D8F-2BC5780C4C44}"/>
              </a:ext>
            </a:extLst>
          </p:cNvPr>
          <p:cNvSpPr txBox="1"/>
          <p:nvPr/>
        </p:nvSpPr>
        <p:spPr>
          <a:xfrm>
            <a:off x="295236" y="2733238"/>
            <a:ext cx="302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+mj-lt"/>
              </a:rPr>
              <a:t>Layout of the collimation section under study for the FCC-</a:t>
            </a:r>
            <a:r>
              <a:rPr lang="en-GB" sz="1000" dirty="0" err="1">
                <a:effectLst/>
                <a:latin typeface="+mj-lt"/>
              </a:rPr>
              <a:t>ee</a:t>
            </a:r>
            <a:r>
              <a:rPr lang="en-GB" sz="1000" dirty="0">
                <a:effectLst/>
                <a:latin typeface="+mj-lt"/>
              </a:rPr>
              <a:t> at the Z operation mode. The location of the laser interaction is indicated by black bars, together with the optics functions. </a:t>
            </a:r>
            <a:endParaRPr lang="en-GB" sz="1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3493F-4B47-8FF1-FC56-AACF01FBA936}"/>
              </a:ext>
            </a:extLst>
          </p:cNvPr>
          <p:cNvSpPr txBox="1"/>
          <p:nvPr/>
        </p:nvSpPr>
        <p:spPr>
          <a:xfrm>
            <a:off x="378556" y="5377726"/>
            <a:ext cx="2768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+mj-lt"/>
              </a:rPr>
              <a:t>Single-bunch loss map after 500 turns with laser interaction for the Z operation mode and a laser spot size of 100 </a:t>
            </a:r>
            <a:r>
              <a:rPr lang="en-GB" sz="1000" dirty="0" err="1">
                <a:effectLst/>
                <a:latin typeface="+mj-lt"/>
              </a:rPr>
              <a:t>μm</a:t>
            </a:r>
            <a:r>
              <a:rPr lang="en-GB" sz="1000" dirty="0">
                <a:effectLst/>
                <a:latin typeface="+mj-lt"/>
              </a:rPr>
              <a:t>. Aperture losses in normal conducting magnets are shown in red, and losses on superconducting magnets are shown in blue. </a:t>
            </a:r>
            <a:endParaRPr lang="en-GB" sz="1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456F9-0D85-3C76-FA71-455BEE70F567}"/>
              </a:ext>
            </a:extLst>
          </p:cNvPr>
          <p:cNvSpPr txBox="1"/>
          <p:nvPr/>
        </p:nvSpPr>
        <p:spPr>
          <a:xfrm>
            <a:off x="3259978" y="5808613"/>
            <a:ext cx="2751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+mj-lt"/>
              </a:rPr>
              <a:t>Emittance evolution of the particle bunch for different laser spot size and for the Z operation mode. </a:t>
            </a:r>
            <a:endParaRPr lang="en-GB" sz="12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A984F8-4E8B-5C6C-C21A-3ACA63994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180" y="976254"/>
            <a:ext cx="2808905" cy="3965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449D2E-504E-7FB2-0E41-657E41C7E2DD}"/>
              </a:ext>
            </a:extLst>
          </p:cNvPr>
          <p:cNvSpPr txBox="1"/>
          <p:nvPr/>
        </p:nvSpPr>
        <p:spPr>
          <a:xfrm>
            <a:off x="6199691" y="367288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presented at </a:t>
            </a:r>
          </a:p>
          <a:p>
            <a:pPr algn="ctr"/>
            <a:r>
              <a:rPr lang="en-US" dirty="0"/>
              <a:t>IPAC23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CAD45-2A23-3597-8C87-CF1AB4E742D9}"/>
              </a:ext>
            </a:extLst>
          </p:cNvPr>
          <p:cNvSpPr txBox="1"/>
          <p:nvPr/>
        </p:nvSpPr>
        <p:spPr>
          <a:xfrm>
            <a:off x="354486" y="321122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Defined</a:t>
            </a:r>
            <a:r>
              <a:rPr lang="en-GB" dirty="0"/>
              <a:t> optimal place for 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9FBD1-CE7A-80BD-00BA-62A4A0DAF29C}"/>
              </a:ext>
            </a:extLst>
          </p:cNvPr>
          <p:cNvSpPr txBox="1"/>
          <p:nvPr/>
        </p:nvSpPr>
        <p:spPr>
          <a:xfrm>
            <a:off x="3289029" y="228789"/>
            <a:ext cx="266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Improved tracking code to simulate CBS during injection in the FCC ring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8D1AC0-ADA9-A5E8-CB52-126F088412F3}"/>
                  </a:ext>
                </a:extLst>
              </p:cNvPr>
              <p:cNvSpPr txBox="1"/>
              <p:nvPr/>
            </p:nvSpPr>
            <p:spPr>
              <a:xfrm>
                <a:off x="3390180" y="2714750"/>
                <a:ext cx="24914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effectLst/>
                    <a:latin typeface="+mj-lt"/>
                  </a:rPr>
                  <a:t>Surviving fraction of the initial particle bunch of 10</a:t>
                </a:r>
                <a:r>
                  <a:rPr lang="en-GB" sz="1000" baseline="30000" dirty="0">
                    <a:effectLst/>
                    <a:latin typeface="+mj-lt"/>
                  </a:rPr>
                  <a:t>6</a:t>
                </a:r>
                <a:r>
                  <a:rPr lang="en-GB" sz="1000" dirty="0">
                    <a:effectLst/>
                    <a:latin typeface="+mj-lt"/>
                  </a:rPr>
                  <a:t> particles for different laser spot size. The dashed line indicates the results for the 𝑍 operation mode, whereas the solid line is for tracking with 𝑡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000" b="0" i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GB" sz="10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000" dirty="0">
                    <a:effectLst/>
                    <a:latin typeface="+mj-lt"/>
                  </a:rPr>
                  <a:t> parameters.</a:t>
                </a:r>
                <a:endParaRPr lang="en-GB" sz="1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8D1AC0-ADA9-A5E8-CB52-126F08841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80" y="2714750"/>
                <a:ext cx="2491450" cy="861774"/>
              </a:xfrm>
              <a:prstGeom prst="rect">
                <a:avLst/>
              </a:prstGeom>
              <a:blipFill>
                <a:blip r:embed="rId7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688577C-C846-7EF5-16CE-07C7A51E4B93}"/>
              </a:ext>
            </a:extLst>
          </p:cNvPr>
          <p:cNvSpPr txBox="1"/>
          <p:nvPr/>
        </p:nvSpPr>
        <p:spPr>
          <a:xfrm>
            <a:off x="6068180" y="4941355"/>
            <a:ext cx="2723329" cy="65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https://www.ipac23.org/</a:t>
            </a:r>
            <a:endParaRPr lang="en-GB" dirty="0"/>
          </a:p>
          <a:p>
            <a:r>
              <a:rPr lang="en-GB" dirty="0" err="1"/>
              <a:t>preproc</a:t>
            </a:r>
            <a:r>
              <a:rPr lang="en-GB" dirty="0"/>
              <a:t>/pdf/MOPA074.pdf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7AC2F-C45D-D534-E4F1-1FBFF0D2B776}"/>
              </a:ext>
            </a:extLst>
          </p:cNvPr>
          <p:cNvSpPr txBox="1"/>
          <p:nvPr/>
        </p:nvSpPr>
        <p:spPr>
          <a:xfrm>
            <a:off x="9014245" y="492154"/>
            <a:ext cx="31287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List </a:t>
            </a:r>
            <a:r>
              <a:rPr lang="en-GB" dirty="0" err="1"/>
              <a:t>ToDo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00FF00"/>
                </a:highlight>
              </a:rPr>
              <a:t>Improve IP </a:t>
            </a:r>
            <a:r>
              <a:rPr lang="en-GB" dirty="0"/>
              <a:t>inside bending magnet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optimum between reducing bunch charge to exclude </a:t>
            </a:r>
            <a:r>
              <a:rPr lang="en-GB" dirty="0">
                <a:highlight>
                  <a:srgbClr val="00FF00"/>
                </a:highlight>
              </a:rPr>
              <a:t>flip-flop instability  </a:t>
            </a:r>
            <a:r>
              <a:rPr lang="en-GB" dirty="0"/>
              <a:t>and </a:t>
            </a:r>
            <a:r>
              <a:rPr lang="en-GB" dirty="0">
                <a:highlight>
                  <a:srgbClr val="00FF00"/>
                </a:highlight>
              </a:rPr>
              <a:t>emittance 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possibility to </a:t>
            </a:r>
            <a:r>
              <a:rPr lang="en-GB" dirty="0">
                <a:highlight>
                  <a:srgbClr val="00FF00"/>
                </a:highlight>
              </a:rPr>
              <a:t>optimise energy distribution e</a:t>
            </a:r>
            <a:r>
              <a:rPr lang="en-GB" baseline="30000" dirty="0">
                <a:highlight>
                  <a:srgbClr val="00FF00"/>
                </a:highlight>
              </a:rPr>
              <a:t>-</a:t>
            </a:r>
            <a:r>
              <a:rPr lang="en-GB" dirty="0">
                <a:highlight>
                  <a:srgbClr val="00FF00"/>
                </a:highlight>
              </a:rPr>
              <a:t> e</a:t>
            </a:r>
            <a:r>
              <a:rPr lang="en-GB" baseline="30000" dirty="0">
                <a:highlight>
                  <a:srgbClr val="00FF00"/>
                </a:highlight>
              </a:rPr>
              <a:t>+ </a:t>
            </a:r>
            <a:r>
              <a:rPr lang="en-GB" dirty="0">
                <a:highlight>
                  <a:srgbClr val="00FF00"/>
                </a:highlight>
              </a:rPr>
              <a:t>using dispersion</a:t>
            </a:r>
            <a:r>
              <a:rPr lang="en-GB" dirty="0"/>
              <a:t> inside b</a:t>
            </a:r>
            <a:r>
              <a:rPr lang="en-US" dirty="0"/>
              <a:t>e</a:t>
            </a:r>
            <a:r>
              <a:rPr lang="en-GB" dirty="0" err="1"/>
              <a:t>nding</a:t>
            </a:r>
            <a:r>
              <a:rPr lang="en-GB" dirty="0"/>
              <a:t>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possibility to </a:t>
            </a:r>
            <a:r>
              <a:rPr lang="en-GB" dirty="0">
                <a:highlight>
                  <a:srgbClr val="00FF00"/>
                </a:highlight>
              </a:rPr>
              <a:t>reduce beam halo using </a:t>
            </a:r>
            <a:r>
              <a:rPr lang="en-GB" sz="1800" dirty="0">
                <a:effectLst/>
                <a:highlight>
                  <a:srgbClr val="00FF00"/>
                </a:highlight>
                <a:latin typeface="CMBX12"/>
              </a:rPr>
              <a:t>Donuts-shaped</a:t>
            </a:r>
            <a:r>
              <a:rPr lang="en-GB" sz="1800" dirty="0">
                <a:effectLst/>
                <a:latin typeface="CMBX12"/>
              </a:rPr>
              <a:t> laser beam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MBX12"/>
              </a:rPr>
              <a:t>Study </a:t>
            </a:r>
            <a:r>
              <a:rPr lang="en-GB" dirty="0">
                <a:highlight>
                  <a:srgbClr val="00FF00"/>
                </a:highlight>
                <a:latin typeface="CMBX12"/>
              </a:rPr>
              <a:t>polarization of scattered photons </a:t>
            </a:r>
            <a:r>
              <a:rPr lang="en-GB" dirty="0">
                <a:latin typeface="CMBX12"/>
              </a:rPr>
              <a:t>for diagnostic</a:t>
            </a:r>
            <a:endParaRPr lang="en-GB" sz="1800" dirty="0">
              <a:effectLst/>
              <a:latin typeface="CMBX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cs typeface="Courier New" panose="02070309020205020404" pitchFamily="49" charset="0"/>
              </a:rPr>
              <a:t>Find application and </a:t>
            </a:r>
            <a:r>
              <a:rPr lang="en-GB" sz="1800" dirty="0">
                <a:highlight>
                  <a:srgbClr val="00FF00"/>
                </a:highlight>
                <a:cs typeface="Courier New" panose="02070309020205020404" pitchFamily="49" charset="0"/>
              </a:rPr>
              <a:t>users for 25 and 150 GeV photon </a:t>
            </a:r>
            <a:r>
              <a:rPr lang="en-GB" sz="1800" dirty="0">
                <a:cs typeface="Courier New" panose="02070309020205020404" pitchFamily="49" charset="0"/>
              </a:rPr>
              <a:t>beam 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MBX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MBX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B0068373-3981-1E69-AC77-42F6BA6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5880" y="6264086"/>
            <a:ext cx="4114800" cy="365125"/>
          </a:xfrm>
        </p:spPr>
        <p:txBody>
          <a:bodyPr/>
          <a:lstStyle/>
          <a:p>
            <a:r>
              <a:rPr lang="en-GB" dirty="0" err="1"/>
              <a:t>illya.drebot@mi.infn.mi</a:t>
            </a:r>
            <a:endParaRPr lang="en-GB" dirty="0"/>
          </a:p>
        </p:txBody>
      </p:sp>
      <p:pic>
        <p:nvPicPr>
          <p:cNvPr id="25" name="Рисунок 56">
            <a:extLst>
              <a:ext uri="{FF2B5EF4-FFF2-40B4-BE49-F238E27FC236}">
                <a16:creationId xmlns:a16="http://schemas.microsoft.com/office/drawing/2014/main" id="{11BBE0D8-7F0A-307C-FC09-3EC99B5C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21" y="365666"/>
            <a:ext cx="841019" cy="4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9E485B-682F-5DAC-408A-8BCFF4BFE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90" y="307272"/>
            <a:ext cx="565950" cy="5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77E8FF89-F281-0B57-29F6-7DF6CB2A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1" y="550968"/>
            <a:ext cx="10895888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CDF170E-B787-EE8C-540C-27533B116361}"/>
              </a:ext>
            </a:extLst>
          </p:cNvPr>
          <p:cNvCxnSpPr/>
          <p:nvPr/>
        </p:nvCxnSpPr>
        <p:spPr>
          <a:xfrm>
            <a:off x="5347504" y="5092861"/>
            <a:ext cx="31020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AB5FE8-F807-33D1-8F1A-4EDD3F4444EC}"/>
              </a:ext>
            </a:extLst>
          </p:cNvPr>
          <p:cNvSpPr txBox="1"/>
          <p:nvPr/>
        </p:nvSpPr>
        <p:spPr>
          <a:xfrm>
            <a:off x="1203765" y="138893"/>
            <a:ext cx="2916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FCC Week 2023 – London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1CB6D8-74AD-D4FB-DC54-5CC124B54FB4}"/>
              </a:ext>
            </a:extLst>
          </p:cNvPr>
          <p:cNvSpPr txBox="1"/>
          <p:nvPr/>
        </p:nvSpPr>
        <p:spPr>
          <a:xfrm>
            <a:off x="8661400" y="6199526"/>
            <a:ext cx="32825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Iryna </a:t>
            </a:r>
            <a:r>
              <a:rPr lang="en-US" b="1" dirty="0" err="1"/>
              <a:t>Iryna</a:t>
            </a:r>
            <a:r>
              <a:rPr lang="en-US" b="1" dirty="0"/>
              <a:t> </a:t>
            </a:r>
            <a:r>
              <a:rPr lang="en-US" b="1" dirty="0" err="1"/>
              <a:t>Chaikovska</a:t>
            </a:r>
            <a:r>
              <a:rPr lang="en-US" b="1" dirty="0"/>
              <a:t> courtesy</a:t>
            </a:r>
          </a:p>
        </p:txBody>
      </p:sp>
    </p:spTree>
    <p:extLst>
      <p:ext uri="{BB962C8B-B14F-4D97-AF65-F5344CB8AC3E}">
        <p14:creationId xmlns:p14="http://schemas.microsoft.com/office/powerpoint/2010/main" val="159109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37A9564-C48F-B196-8051-EA28CB2C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3" y="547156"/>
            <a:ext cx="10869424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6B4FA8-35D6-9CD9-BBEE-F34E0AEAA04C}"/>
              </a:ext>
            </a:extLst>
          </p:cNvPr>
          <p:cNvSpPr txBox="1"/>
          <p:nvPr/>
        </p:nvSpPr>
        <p:spPr>
          <a:xfrm>
            <a:off x="1203765" y="138893"/>
            <a:ext cx="2916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FCC Week 2023 – London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061873-34DF-122D-43CD-6B41E8A93D9F}"/>
              </a:ext>
            </a:extLst>
          </p:cNvPr>
          <p:cNvSpPr txBox="1"/>
          <p:nvPr/>
        </p:nvSpPr>
        <p:spPr>
          <a:xfrm>
            <a:off x="8661400" y="6199526"/>
            <a:ext cx="32825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Iryna </a:t>
            </a:r>
            <a:r>
              <a:rPr lang="en-US" b="1" dirty="0" err="1"/>
              <a:t>Iryna</a:t>
            </a:r>
            <a:r>
              <a:rPr lang="en-US" b="1" dirty="0"/>
              <a:t> </a:t>
            </a:r>
            <a:r>
              <a:rPr lang="en-US" b="1" dirty="0" err="1"/>
              <a:t>Chaikovska</a:t>
            </a:r>
            <a:r>
              <a:rPr lang="en-US" b="1" dirty="0"/>
              <a:t> courtesy</a:t>
            </a:r>
          </a:p>
        </p:txBody>
      </p:sp>
    </p:spTree>
    <p:extLst>
      <p:ext uri="{BB962C8B-B14F-4D97-AF65-F5344CB8AC3E}">
        <p14:creationId xmlns:p14="http://schemas.microsoft.com/office/powerpoint/2010/main" val="246550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B525C7C-3550-F3D9-38F1-BE91715E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4" y="544618"/>
            <a:ext cx="10933376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BEC7E4-536E-FF86-D5AF-76BB4FB9129A}"/>
              </a:ext>
            </a:extLst>
          </p:cNvPr>
          <p:cNvSpPr txBox="1"/>
          <p:nvPr/>
        </p:nvSpPr>
        <p:spPr>
          <a:xfrm>
            <a:off x="1203765" y="138893"/>
            <a:ext cx="29168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FCC Week 2023 – London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3692BC-9D9A-DAFD-B135-4B723E1A360E}"/>
              </a:ext>
            </a:extLst>
          </p:cNvPr>
          <p:cNvSpPr txBox="1"/>
          <p:nvPr/>
        </p:nvSpPr>
        <p:spPr>
          <a:xfrm>
            <a:off x="8483600" y="6250326"/>
            <a:ext cx="32825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Iryna </a:t>
            </a:r>
            <a:r>
              <a:rPr lang="en-US" b="1" dirty="0" err="1"/>
              <a:t>Iryna</a:t>
            </a:r>
            <a:r>
              <a:rPr lang="en-US" b="1" dirty="0"/>
              <a:t> </a:t>
            </a:r>
            <a:r>
              <a:rPr lang="en-US" b="1" dirty="0" err="1"/>
              <a:t>Chaikovska</a:t>
            </a:r>
            <a:r>
              <a:rPr lang="en-US" b="1" dirty="0"/>
              <a:t> courtesy</a:t>
            </a:r>
          </a:p>
        </p:txBody>
      </p:sp>
    </p:spTree>
    <p:extLst>
      <p:ext uri="{BB962C8B-B14F-4D97-AF65-F5344CB8AC3E}">
        <p14:creationId xmlns:p14="http://schemas.microsoft.com/office/powerpoint/2010/main" val="230954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60B3F854-4007-2390-9302-6164D3FF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55851"/>
            <a:ext cx="11834082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17D9E7-53F5-9E74-FD38-0A1F3821D7D3}"/>
              </a:ext>
            </a:extLst>
          </p:cNvPr>
          <p:cNvSpPr txBox="1"/>
          <p:nvPr/>
        </p:nvSpPr>
        <p:spPr>
          <a:xfrm>
            <a:off x="625026" y="138893"/>
            <a:ext cx="7373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  <a:ea typeface="Lora"/>
                <a:cs typeface="Lora"/>
                <a:sym typeface="Lora"/>
              </a:rPr>
              <a:t>FCC-</a:t>
            </a:r>
            <a:r>
              <a:rPr lang="en-US" sz="1800" b="1" dirty="0" err="1">
                <a:latin typeface="+mn-lt"/>
                <a:ea typeface="Lora"/>
                <a:cs typeface="Lora"/>
                <a:sym typeface="Lora"/>
              </a:rPr>
              <a:t>ee</a:t>
            </a:r>
            <a:r>
              <a:rPr lang="en-US" sz="1800" b="1" dirty="0">
                <a:latin typeface="+mn-lt"/>
                <a:ea typeface="Lora"/>
                <a:cs typeface="Lora"/>
                <a:sym typeface="Lora"/>
              </a:rPr>
              <a:t> Pre-Injector: CHART Collaboration Meeting</a:t>
            </a:r>
            <a:r>
              <a:rPr lang="en-US" sz="1800" dirty="0">
                <a:latin typeface="+mn-lt"/>
                <a:ea typeface="Lora"/>
                <a:cs typeface="Lora"/>
                <a:sym typeface="Lora"/>
              </a:rPr>
              <a:t>, </a:t>
            </a:r>
            <a:r>
              <a:rPr lang="en-US" i="1" dirty="0"/>
              <a:t>21 April 2023, LNF, Italy</a:t>
            </a:r>
            <a:r>
              <a:rPr lang="en-US" b="1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882788-1581-E82A-DA68-E4DB2B851BA8}"/>
              </a:ext>
            </a:extLst>
          </p:cNvPr>
          <p:cNvSpPr txBox="1"/>
          <p:nvPr/>
        </p:nvSpPr>
        <p:spPr>
          <a:xfrm>
            <a:off x="9017000" y="6180878"/>
            <a:ext cx="28701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Marcello Rossetti Conti Talk</a:t>
            </a:r>
          </a:p>
        </p:txBody>
      </p:sp>
    </p:spTree>
    <p:extLst>
      <p:ext uri="{BB962C8B-B14F-4D97-AF65-F5344CB8AC3E}">
        <p14:creationId xmlns:p14="http://schemas.microsoft.com/office/powerpoint/2010/main" val="366100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B4539DE0-F32D-3315-9BB3-6981FCE52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00"/>
          <a:stretch/>
        </p:blipFill>
        <p:spPr>
          <a:xfrm>
            <a:off x="520700" y="3683000"/>
            <a:ext cx="4057746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4CBABAD6-5C21-AFAE-3F97-4E6D6D28D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" t="11409" r="3637" b="1953"/>
          <a:stretch/>
        </p:blipFill>
        <p:spPr>
          <a:xfrm>
            <a:off x="546100" y="863601"/>
            <a:ext cx="4120512" cy="2146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03100C0-2257-F28F-3770-99EDAD69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30" y="97664"/>
            <a:ext cx="4846740" cy="290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866315F-D9DF-33A2-0E25-61B9808DC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54442" y="5494741"/>
            <a:ext cx="837007" cy="1533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73D7CE6-BFA8-F249-CC04-9E7CFB5EE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254" y="3237109"/>
            <a:ext cx="4273309" cy="240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DB588C-FB1D-1522-FBF2-0A5F241D82AE}"/>
              </a:ext>
            </a:extLst>
          </p:cNvPr>
          <p:cNvSpPr txBox="1"/>
          <p:nvPr/>
        </p:nvSpPr>
        <p:spPr>
          <a:xfrm rot="16200000">
            <a:off x="6817057" y="4094329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Bz</a:t>
            </a:r>
            <a:r>
              <a:rPr lang="en-US" dirty="0"/>
              <a:t> [T]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EB0F92-DC53-7C52-CC9D-EC527764BD96}"/>
              </a:ext>
            </a:extLst>
          </p:cNvPr>
          <p:cNvSpPr txBox="1"/>
          <p:nvPr/>
        </p:nvSpPr>
        <p:spPr>
          <a:xfrm>
            <a:off x="10904562" y="5322627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[m]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CD2D520F-C8EE-3162-B0F6-B451ACBCBF22}"/>
              </a:ext>
            </a:extLst>
          </p:cNvPr>
          <p:cNvCxnSpPr>
            <a:stCxn id="12" idx="3"/>
          </p:cNvCxnSpPr>
          <p:nvPr/>
        </p:nvCxnSpPr>
        <p:spPr>
          <a:xfrm flipH="1" flipV="1">
            <a:off x="8877869" y="4967785"/>
            <a:ext cx="295077" cy="875410"/>
          </a:xfrm>
          <a:prstGeom prst="straightConnector1">
            <a:avLst/>
          </a:prstGeom>
          <a:ln w="31750">
            <a:solidFill>
              <a:srgbClr val="FB00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378CAA8-30EA-BF19-4745-35F4186D1E6D}"/>
              </a:ext>
            </a:extLst>
          </p:cNvPr>
          <p:cNvCxnSpPr>
            <a:cxnSpLocks/>
          </p:cNvCxnSpPr>
          <p:nvPr/>
        </p:nvCxnSpPr>
        <p:spPr>
          <a:xfrm flipV="1">
            <a:off x="8854498" y="2558955"/>
            <a:ext cx="671639" cy="2385762"/>
          </a:xfrm>
          <a:prstGeom prst="straightConnector1">
            <a:avLst/>
          </a:prstGeom>
          <a:ln w="31750">
            <a:solidFill>
              <a:srgbClr val="FB00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2DA0F9D-1D6B-3631-A85D-7747C34CB31C}"/>
              </a:ext>
            </a:extLst>
          </p:cNvPr>
          <p:cNvCxnSpPr>
            <a:cxnSpLocks/>
          </p:cNvCxnSpPr>
          <p:nvPr/>
        </p:nvCxnSpPr>
        <p:spPr>
          <a:xfrm flipH="1" flipV="1">
            <a:off x="10099343" y="2558955"/>
            <a:ext cx="381514" cy="225838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543F782-F3A9-CEEE-EDA0-6C10CD069865}"/>
              </a:ext>
            </a:extLst>
          </p:cNvPr>
          <p:cNvCxnSpPr>
            <a:cxnSpLocks/>
          </p:cNvCxnSpPr>
          <p:nvPr/>
        </p:nvCxnSpPr>
        <p:spPr>
          <a:xfrm flipV="1">
            <a:off x="4619143" y="2408830"/>
            <a:ext cx="2777944" cy="2005899"/>
          </a:xfrm>
          <a:prstGeom prst="straightConnector1">
            <a:avLst/>
          </a:prstGeom>
          <a:ln w="31750">
            <a:solidFill>
              <a:srgbClr val="FB00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B6E1287-43F6-868E-9D0A-D6284D8C73A1}"/>
              </a:ext>
            </a:extLst>
          </p:cNvPr>
          <p:cNvSpPr txBox="1"/>
          <p:nvPr/>
        </p:nvSpPr>
        <p:spPr>
          <a:xfrm>
            <a:off x="262647" y="0"/>
            <a:ext cx="439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beam dynamic optics regenerated by us to maximize optimization knobs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8C1100D-6241-A045-B348-809BC629C577}"/>
              </a:ext>
            </a:extLst>
          </p:cNvPr>
          <p:cNvSpPr txBox="1"/>
          <p:nvPr/>
        </p:nvSpPr>
        <p:spPr>
          <a:xfrm>
            <a:off x="1699098" y="3158247"/>
            <a:ext cx="190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concentrator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BBDDDE5-66D8-141F-6D39-18B84218ECC3}"/>
              </a:ext>
            </a:extLst>
          </p:cNvPr>
          <p:cNvSpPr txBox="1"/>
          <p:nvPr/>
        </p:nvSpPr>
        <p:spPr>
          <a:xfrm>
            <a:off x="10188102" y="1919592"/>
            <a:ext cx="157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Acc. cavities solenoids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5C15FB5-586E-4A43-8B40-86D63C64B5DB}"/>
              </a:ext>
            </a:extLst>
          </p:cNvPr>
          <p:cNvSpPr txBox="1"/>
          <p:nvPr/>
        </p:nvSpPr>
        <p:spPr>
          <a:xfrm>
            <a:off x="8735438" y="1896894"/>
            <a:ext cx="157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B00FB"/>
                </a:solidFill>
              </a:rPr>
              <a:t>Bridge</a:t>
            </a:r>
            <a:br>
              <a:rPr lang="en-US" dirty="0">
                <a:solidFill>
                  <a:srgbClr val="FB00FB"/>
                </a:solidFill>
              </a:rPr>
            </a:br>
            <a:r>
              <a:rPr lang="en-US" dirty="0">
                <a:solidFill>
                  <a:srgbClr val="FB00FB"/>
                </a:solidFill>
              </a:rPr>
              <a:t>Solenoids</a:t>
            </a:r>
          </a:p>
        </p:txBody>
      </p:sp>
    </p:spTree>
    <p:extLst>
      <p:ext uri="{BB962C8B-B14F-4D97-AF65-F5344CB8AC3E}">
        <p14:creationId xmlns:p14="http://schemas.microsoft.com/office/powerpoint/2010/main" val="143036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2D5EFCB-F8CE-4E47-4AD6-2C90FF7AF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4" y="599245"/>
            <a:ext cx="10871876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B88C01-9D29-03F7-B716-85B65D47B211}"/>
              </a:ext>
            </a:extLst>
          </p:cNvPr>
          <p:cNvSpPr txBox="1"/>
          <p:nvPr/>
        </p:nvSpPr>
        <p:spPr>
          <a:xfrm>
            <a:off x="1203765" y="138893"/>
            <a:ext cx="73730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  <a:ea typeface="Lora"/>
                <a:cs typeface="Lora"/>
                <a:sym typeface="Lora"/>
              </a:rPr>
              <a:t>FCC-</a:t>
            </a:r>
            <a:r>
              <a:rPr lang="en-US" sz="1800" b="1" dirty="0" err="1">
                <a:latin typeface="+mn-lt"/>
                <a:ea typeface="Lora"/>
                <a:cs typeface="Lora"/>
                <a:sym typeface="Lora"/>
              </a:rPr>
              <a:t>ee</a:t>
            </a:r>
            <a:r>
              <a:rPr lang="en-US" sz="1800" b="1" dirty="0">
                <a:latin typeface="+mn-lt"/>
                <a:ea typeface="Lora"/>
                <a:cs typeface="Lora"/>
                <a:sym typeface="Lora"/>
              </a:rPr>
              <a:t> Pre-Injector: CHART Collaboration Meeting</a:t>
            </a:r>
            <a:r>
              <a:rPr lang="en-US" sz="1800" dirty="0">
                <a:latin typeface="+mn-lt"/>
                <a:ea typeface="Lora"/>
                <a:cs typeface="Lora"/>
                <a:sym typeface="Lora"/>
              </a:rPr>
              <a:t>, </a:t>
            </a:r>
            <a:r>
              <a:rPr lang="en-US" i="1" dirty="0"/>
              <a:t>21 April 2023, LNF, Italy</a:t>
            </a:r>
            <a:r>
              <a:rPr lang="en-US" b="1" dirty="0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D1A553-8158-ECBC-55FB-8D3A6583ADAB}"/>
              </a:ext>
            </a:extLst>
          </p:cNvPr>
          <p:cNvSpPr txBox="1"/>
          <p:nvPr/>
        </p:nvSpPr>
        <p:spPr>
          <a:xfrm>
            <a:off x="9029700" y="5736378"/>
            <a:ext cx="28701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Marcello Rossetti Conti Talk</a:t>
            </a:r>
          </a:p>
        </p:txBody>
      </p:sp>
    </p:spTree>
    <p:extLst>
      <p:ext uri="{BB962C8B-B14F-4D97-AF65-F5344CB8AC3E}">
        <p14:creationId xmlns:p14="http://schemas.microsoft.com/office/powerpoint/2010/main" val="2316844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875</Words>
  <Application>Microsoft Office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CMBX12</vt:lpstr>
      <vt:lpstr>TeXGyreTermes</vt:lpstr>
      <vt:lpstr>Тема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Illya Drebot</dc:creator>
  <cp:lastModifiedBy>Alberto Luigi Bacci</cp:lastModifiedBy>
  <cp:revision>24</cp:revision>
  <dcterms:created xsi:type="dcterms:W3CDTF">2023-06-23T12:40:45Z</dcterms:created>
  <dcterms:modified xsi:type="dcterms:W3CDTF">2023-06-27T13:25:00Z</dcterms:modified>
</cp:coreProperties>
</file>