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282CC-309D-0741-97CC-9C520ACAF167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09EBF-BADA-A34F-A08E-0D673A75812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988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e4ce62743673abc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e4ce62743673abc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5592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e4ce62743673abc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6e4ce62743673abc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40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e4ce62743673abc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e4ce62743673abc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839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e4ce62743673abc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e4ce62743673abc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2013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e4ce62743673abc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e4ce62743673abc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098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13AD-00E3-EE46-A00C-96D43A888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9F9EA-6FEA-8948-965C-4D7848463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B7CC9-4001-C14B-A1B9-60D2B648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467F-BCC6-9243-AA78-378E58D6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5E28A-ABA3-9546-A9E9-7A839640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34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7BE2-AB45-F24E-B551-D94BDE9A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AC0AF-C012-1E46-8E97-A9B005BC3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00502-C4DA-9845-85EE-B792B453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5C0BD-8679-6649-974E-0780EBD86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A3CB8-F882-4440-AEEF-5FBC4494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4674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D922D1-8CCA-4A44-B199-197C367916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86C8A-9291-4745-8AE9-32F3A6A98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B93A3-2264-3846-9D1D-E76641D40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87F4A-BD9F-284A-B100-EC8C47344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C0F8A-E244-044F-86C7-2426A2A9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87656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4128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5C6F4-5434-CC49-B483-FA51BC43B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13B47-72D5-5047-B1F3-BD19910C8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816C9-A761-8C41-9209-45BFE28D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FD8A-349D-E447-89A9-9CE1139B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47D0E-C573-2343-9CD1-C1A33B3D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4898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F659E-BEE4-4F40-BD9A-B63A20A1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9A959-8403-FC4C-A3F2-13FCD7BAC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1122C-A95F-D849-A5A2-9D07C116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13CE5-E82C-224A-B435-F3736E6B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F7C3-734B-FA43-8FD2-6DEB266B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759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78A9F-A9BC-DE40-9470-A56F7C0FF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4A3C6-E01A-3249-B89B-17AD2B63E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2946-7621-9C46-887B-6F47BE5C2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D33E8-B4D6-D142-BD26-A8B4C8CD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4E0A3-1785-4A45-8934-0A9FF66D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FF7D4-32C0-B649-A3D9-4B2837DD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5363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B13B9-2058-8B43-A935-70BAF0424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3DEA6-01B6-8A4F-AB26-837394FF4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1F97D-3589-2D42-A006-D26D0D2ED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260A4-DE4B-0D4C-8C90-617F53A82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35CA8F-1D0E-4544-8F4E-CF5E5423E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816223-A01F-1946-97AD-78B5287E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40719-16E8-5549-B578-7CE011D6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2B9421-32DA-6840-88C2-690F9096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9111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AFE9B-D222-6C4C-9FDF-43E9086C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E85F7-201E-434D-99AF-74C06EA1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F7013-C236-2B47-BCDC-84270EE6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FC3C5-BAB6-D24B-8903-2FF29473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7853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6D4FC7-BB0A-EF40-A48A-843CF1FD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E43BEF-B026-0F4E-B00C-8DC6E5A7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80012-41CF-7442-8517-511B08B6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6367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8A240-F321-984A-94E7-5BD5E48DE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C35D5-E811-8D44-BD63-1646C9F27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CFBDC-E9DB-9E4E-AF6E-F760D126E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F22F1-1EAA-F24A-9425-07C9E788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82F47-6427-BF46-8712-DCF6A3D2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1AAED-F306-CA4A-9A57-4BFD1D64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5636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08628-F0C4-394F-8404-F29BD4B9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99ECBC-3481-B446-9D99-771228E24B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563F1-E8BC-B54C-9C64-2D8D87E13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8798A-6D04-5943-BF95-C34E64CC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8D90A-A473-DE42-9BE7-03A6FCA62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87285-16E2-D94A-8167-0FA7688D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501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92A042-F10E-1E4E-9E3A-D85471277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7E064-C3CB-B940-A1AC-99D934F65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18DE7-A118-1E42-AC53-B3ECD70C8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5B96F-39DE-9E4C-BF67-42EE3D27A614}" type="datetimeFigureOut">
              <a:rPr lang="en-IT" smtClean="0"/>
              <a:t>16/06/2023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66571-B173-F546-8349-83B6EC33F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E8A34-98D4-1446-AE20-D155D2872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80F9-DC13-214F-A82B-BC7938C22D4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039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WCL19ZMjeLlSWEWubB_BY-17kvs6HvHO?usp=drive_lin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94E8-FBD3-854A-B6C0-DF05D1DC7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IT" dirty="0"/>
              <a:t>ews 16 giugno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075EE-331E-CF4B-8CFA-70EDEE96F4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391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1EB31-ACCB-A748-A7B5-834DD6978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FCDA6-3B09-3841-A18C-6FE9C0A1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IT" dirty="0"/>
              <a:t>nnovation grants – fine del primo giro</a:t>
            </a:r>
          </a:p>
          <a:p>
            <a:r>
              <a:rPr lang="en-GB" dirty="0"/>
              <a:t>Recap report </a:t>
            </a:r>
            <a:r>
              <a:rPr lang="en-GB" dirty="0" err="1"/>
              <a:t>mandato</a:t>
            </a:r>
            <a:r>
              <a:rPr lang="en-GB" dirty="0"/>
              <a:t> &amp; deliverables M6 (Aug 2023) – le </a:t>
            </a:r>
            <a:r>
              <a:rPr lang="en-GB" dirty="0" err="1"/>
              <a:t>stesse</a:t>
            </a:r>
            <a:r>
              <a:rPr lang="en-GB" dirty="0"/>
              <a:t> </a:t>
            </a:r>
            <a:r>
              <a:rPr lang="en-GB" dirty="0" err="1"/>
              <a:t>dell’altra</a:t>
            </a:r>
            <a:r>
              <a:rPr lang="en-GB" dirty="0"/>
              <a:t> volta</a:t>
            </a:r>
          </a:p>
          <a:p>
            <a:r>
              <a:rPr lang="en-GB" dirty="0"/>
              <a:t>R</a:t>
            </a:r>
            <a:r>
              <a:rPr lang="en-IT" dirty="0"/>
              <a:t>ound table</a:t>
            </a:r>
          </a:p>
          <a:p>
            <a:r>
              <a:rPr lang="en-IT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158104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0C50-3CDE-9943-A702-9336EE5A2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Innovation grants – sottomissione 9 Giugno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57DA2-0072-334B-B55B-D7AEABD71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00600" cy="4351338"/>
          </a:xfrm>
        </p:spPr>
        <p:txBody>
          <a:bodyPr>
            <a:normAutofit fontScale="77500" lnSpcReduction="20000"/>
          </a:bodyPr>
          <a:lstStyle/>
          <a:p>
            <a:r>
              <a:rPr lang="en-IT" dirty="0"/>
              <a:t>Spoke2: 6 progetti (tutti sottomessi)</a:t>
            </a:r>
          </a:p>
          <a:p>
            <a:pPr lvl="1"/>
            <a:r>
              <a:rPr lang="en-GB" dirty="0"/>
              <a:t>ENI: PINN + Predictive maintenance</a:t>
            </a:r>
          </a:p>
          <a:p>
            <a:pPr lvl="1"/>
            <a:r>
              <a:rPr lang="en-GB" dirty="0"/>
              <a:t>Intesa: </a:t>
            </a:r>
            <a:r>
              <a:rPr lang="en-GB" dirty="0" err="1"/>
              <a:t>immagini</a:t>
            </a:r>
            <a:r>
              <a:rPr lang="en-GB" dirty="0"/>
              <a:t> </a:t>
            </a:r>
            <a:r>
              <a:rPr lang="en-GB" dirty="0" err="1"/>
              <a:t>aziende</a:t>
            </a:r>
            <a:r>
              <a:rPr lang="en-GB" dirty="0"/>
              <a:t> </a:t>
            </a:r>
            <a:r>
              <a:rPr lang="en-GB" dirty="0" err="1"/>
              <a:t>agricole</a:t>
            </a:r>
            <a:r>
              <a:rPr lang="en-GB" dirty="0"/>
              <a:t> + fraud detection</a:t>
            </a:r>
          </a:p>
          <a:p>
            <a:pPr lvl="1"/>
            <a:r>
              <a:rPr lang="en-GB" dirty="0" err="1"/>
              <a:t>Sogei+UnipolSAI</a:t>
            </a:r>
            <a:r>
              <a:rPr lang="en-GB" dirty="0"/>
              <a:t>: </a:t>
            </a:r>
            <a:r>
              <a:rPr lang="en-GB" dirty="0" err="1"/>
              <a:t>caratterizzazione</a:t>
            </a:r>
            <a:r>
              <a:rPr lang="en-GB" dirty="0"/>
              <a:t> </a:t>
            </a:r>
            <a:r>
              <a:rPr lang="en-GB" dirty="0" err="1"/>
              <a:t>edifici</a:t>
            </a:r>
            <a:r>
              <a:rPr lang="en-GB" dirty="0"/>
              <a:t> in </a:t>
            </a:r>
            <a:r>
              <a:rPr lang="en-GB" dirty="0" err="1"/>
              <a:t>ambiente</a:t>
            </a:r>
            <a:r>
              <a:rPr lang="en-GB" dirty="0"/>
              <a:t> </a:t>
            </a:r>
            <a:r>
              <a:rPr lang="en-GB" dirty="0" err="1"/>
              <a:t>urbano</a:t>
            </a:r>
            <a:endParaRPr lang="en-GB" dirty="0"/>
          </a:p>
          <a:p>
            <a:pPr lvl="1"/>
            <a:r>
              <a:rPr lang="en-GB" dirty="0"/>
              <a:t>Leonardo: data management e blockchain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immagini</a:t>
            </a:r>
            <a:r>
              <a:rPr lang="en-GB" dirty="0"/>
              <a:t> di </a:t>
            </a:r>
            <a:r>
              <a:rPr lang="en-GB" dirty="0" err="1"/>
              <a:t>detriti</a:t>
            </a:r>
            <a:r>
              <a:rPr lang="en-GB" dirty="0"/>
              <a:t> </a:t>
            </a:r>
            <a:r>
              <a:rPr lang="en-GB" dirty="0" err="1"/>
              <a:t>atmosferici</a:t>
            </a:r>
            <a:endParaRPr lang="en-GB" dirty="0"/>
          </a:p>
          <a:p>
            <a:pPr lvl="1"/>
            <a:r>
              <a:rPr lang="en-GB" dirty="0"/>
              <a:t>(+ </a:t>
            </a:r>
            <a:r>
              <a:rPr lang="en-GB" dirty="0" err="1"/>
              <a:t>c’e</a:t>
            </a:r>
            <a:r>
              <a:rPr lang="en-GB" dirty="0"/>
              <a:t>’ un Progetto ENI-Spoke 0 in cui ci </a:t>
            </a:r>
            <a:r>
              <a:rPr lang="en-GB" dirty="0" err="1"/>
              <a:t>siamo</a:t>
            </a:r>
            <a:r>
              <a:rPr lang="en-GB" dirty="0"/>
              <a:t> ma senza budget)</a:t>
            </a:r>
            <a:endParaRPr lang="en-IT" dirty="0"/>
          </a:p>
          <a:p>
            <a:r>
              <a:rPr lang="en-IT" dirty="0"/>
              <a:t>4 su 6 sono multispoke, con Spoke 0, 1, 3, 4, 5, 10</a:t>
            </a:r>
          </a:p>
          <a:p>
            <a:r>
              <a:rPr lang="en-IT" dirty="0"/>
              <a:t>Budget sforato leggermente</a:t>
            </a:r>
          </a:p>
          <a:p>
            <a:r>
              <a:rPr lang="en-IT" dirty="0"/>
              <a:t>Quota SUD ok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3913DE-3B7C-5543-B824-89164C053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989" y="1265129"/>
            <a:ext cx="6122924" cy="35887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FB071E-E849-0A4B-985C-A01C2B40773E}"/>
              </a:ext>
            </a:extLst>
          </p:cNvPr>
          <p:cNvSpPr txBox="1"/>
          <p:nvPr/>
        </p:nvSpPr>
        <p:spPr>
          <a:xfrm>
            <a:off x="5810989" y="4946540"/>
            <a:ext cx="6226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In totale 41 progetti sottomessi</a:t>
            </a:r>
          </a:p>
          <a:p>
            <a:r>
              <a:rPr lang="en-IT" dirty="0"/>
              <a:t>Ora: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</a:t>
            </a:r>
            <a:r>
              <a:rPr lang="en-IT" dirty="0"/>
              <a:t>unedi’ 19/6: prime valutazione spokes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7/7: valutazione Industrial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IT" dirty="0"/>
              <a:t>econda meta’ di luglio: approvazione CdA (?)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IT" dirty="0"/>
              <a:t>nizio sperato 1 Settembre, ma c’e’ la questione degli accordi che non abbiamo apito come verra’ risolta</a:t>
            </a: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7573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Ultimo report scientifico mandato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Ecco link: </a:t>
            </a:r>
            <a:r>
              <a:rPr lang="en" u="sng">
                <a:solidFill>
                  <a:schemeClr val="hlink"/>
                </a:solidFill>
                <a:hlinkClick r:id="rId3"/>
              </a:rPr>
              <a:t>qui</a:t>
            </a:r>
            <a:endParaRPr/>
          </a:p>
          <a:p>
            <a:r>
              <a:rPr lang="en"/>
              <a:t>Attenzione, si entra in periodo di rendicontazione “MS6” (fine aug 2023)</a:t>
            </a:r>
            <a:endParaRPr/>
          </a:p>
          <a:p>
            <a:r>
              <a:rPr lang="en"/>
              <a:t>Cosa abbiamo messo come milestones / deliverables: (quelli da progetto)</a:t>
            </a:r>
            <a:endParaRPr/>
          </a:p>
          <a:p>
            <a:pPr mar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en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Spoke 2 </a:t>
            </a:r>
            <a:endParaRPr sz="1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390">
              <a:lnSpc>
                <a:spcPct val="100000"/>
              </a:lnSpc>
              <a:buClr>
                <a:srgbClr val="9900FF"/>
              </a:buClr>
              <a:buSzPts val="1200"/>
              <a:buFont typeface="Calibri"/>
              <a:buAutoNum type="arabicPeriod"/>
            </a:pPr>
            <a:r>
              <a:rPr lang="en" sz="1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Assessment of the state of the art of scientific codes and tools;  </a:t>
            </a:r>
            <a:endParaRPr sz="1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390">
              <a:lnSpc>
                <a:spcPct val="100000"/>
              </a:lnSpc>
              <a:buClr>
                <a:srgbClr val="9900FF"/>
              </a:buClr>
              <a:buSzPts val="1200"/>
              <a:buFont typeface="Noto Sans Symbols"/>
              <a:buAutoNum type="arabicPeriod"/>
            </a:pPr>
            <a:r>
              <a:rPr lang="en" sz="1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selection of </a:t>
            </a:r>
            <a:r>
              <a:rPr lang="en" sz="1600" b="1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at least</a:t>
            </a:r>
            <a:r>
              <a:rPr lang="en" sz="1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 2 (TWO) use cases per WP on which the Spoke will perform R&amp;D in the second part of the project; the use cases can be shared between more than one WP, for example between a scientific WP and a technological WP. </a:t>
            </a:r>
            <a:endParaRPr sz="1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390">
              <a:lnSpc>
                <a:spcPct val="100000"/>
              </a:lnSpc>
              <a:buClr>
                <a:srgbClr val="9900FF"/>
              </a:buClr>
              <a:buSzPts val="1200"/>
              <a:buFont typeface="Calibri"/>
              <a:buAutoNum type="arabicPeriod"/>
            </a:pPr>
            <a:r>
              <a:rPr lang="en" sz="1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Best practices for heterogeneous computing and data lake solutions and  technologies for high rate analysis activities</a:t>
            </a:r>
            <a:endParaRPr sz="1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lnSpc>
                <a:spcPct val="100000"/>
              </a:lnSpc>
              <a:buNone/>
            </a:pPr>
            <a:endParaRPr sz="1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1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Discutiamone un momento</a:t>
            </a:r>
            <a:endParaRPr sz="1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032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en" sz="3093"/>
              <a:t>Assessment of the state of the art of scientific codes and tools</a:t>
            </a:r>
            <a:endParaRPr sz="3093"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Quando abbiamo scritto il proposal, era pensato come una specie di documento di accompagnamento ai flagship, in cui si descrivono brevemente quali sono le tendenze e le necessita’ dei codici di Spoke2</a:t>
            </a:r>
            <a:endParaRPr/>
          </a:p>
          <a:p>
            <a:r>
              <a:rPr lang="en"/>
              <a:t>Soprattutto per WP 1 2 3 (e forse 6?):</a:t>
            </a:r>
            <a:endParaRPr/>
          </a:p>
          <a:p>
            <a:pPr lvl="1"/>
            <a:r>
              <a:rPr lang="en"/>
              <a:t>Utilizzando documenti in gran parte esistenti, descrivere quali sono le prospettive (dal punto di vista del computing) e le necessita’ del campo</a:t>
            </a:r>
            <a:endParaRPr/>
          </a:p>
          <a:p>
            <a:pPr lvl="2"/>
            <a:r>
              <a:rPr lang="en"/>
              <a:t>Per esempio da documento referaggio del calcolo per WP1, da WLCG per WP2, ?? per WP3; WP6: uso di </a:t>
            </a:r>
            <a:endParaRPr/>
          </a:p>
          <a:p>
            <a:pPr lvl="2"/>
            <a:r>
              <a:rPr lang="en"/>
              <a:t>Manteniamolo snello: 4-5 pagine per WP max?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845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flagship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indent="-406390">
              <a:lnSpc>
                <a:spcPct val="100000"/>
              </a:lnSpc>
              <a:buClr>
                <a:srgbClr val="9900FF"/>
              </a:buClr>
              <a:buSzPts val="1200"/>
              <a:buFont typeface="Noto Sans Symbols"/>
              <a:buAutoNum type="arabicPeriod"/>
            </a:pPr>
            <a:r>
              <a:rPr lang="en" sz="1600" dirty="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selection of </a:t>
            </a:r>
            <a:r>
              <a:rPr lang="en" sz="1600" b="1" dirty="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at least</a:t>
            </a:r>
            <a:r>
              <a:rPr lang="en" sz="1600" dirty="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 2 (TWO) use cases per WP on which the Spoke will perform R&amp;D in the second part of the project; the use cases can be shared between more than one WP, for example between a scientific WP and a technological WP. </a:t>
            </a:r>
            <a:endParaRPr sz="1600" dirty="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Nel report </a:t>
            </a:r>
            <a:r>
              <a:rPr lang="en" dirty="0" err="1"/>
              <a:t>abbiamo</a:t>
            </a:r>
            <a:r>
              <a:rPr lang="en" dirty="0"/>
              <a:t> </a:t>
            </a:r>
            <a:r>
              <a:rPr lang="en" dirty="0" err="1"/>
              <a:t>scritto</a:t>
            </a:r>
            <a:r>
              <a:rPr lang="en" dirty="0"/>
              <a:t> </a:t>
            </a:r>
            <a:r>
              <a:rPr lang="en" dirty="0" err="1"/>
              <a:t>esplicitamente</a:t>
            </a:r>
            <a:r>
              <a:rPr lang="en" dirty="0"/>
              <a:t> </a:t>
            </a:r>
            <a:r>
              <a:rPr lang="en" dirty="0" err="1"/>
              <a:t>che</a:t>
            </a:r>
            <a:r>
              <a:rPr lang="en" dirty="0"/>
              <a:t> </a:t>
            </a:r>
            <a:r>
              <a:rPr lang="en" dirty="0" err="1"/>
              <a:t>possiamo</a:t>
            </a:r>
            <a:r>
              <a:rPr lang="en" dirty="0"/>
              <a:t> fare double counting: use cases </a:t>
            </a:r>
            <a:r>
              <a:rPr lang="en" dirty="0" err="1"/>
              <a:t>che</a:t>
            </a:r>
            <a:r>
              <a:rPr lang="en" dirty="0"/>
              <a:t> </a:t>
            </a:r>
            <a:r>
              <a:rPr lang="en" dirty="0" err="1"/>
              <a:t>valgono</a:t>
            </a:r>
            <a:r>
              <a:rPr lang="en" dirty="0"/>
              <a:t> </a:t>
            </a:r>
            <a:r>
              <a:rPr lang="en" dirty="0" err="1"/>
              <a:t>sia</a:t>
            </a:r>
            <a:r>
              <a:rPr lang="en" dirty="0"/>
              <a:t> per WP2 (per </a:t>
            </a:r>
            <a:r>
              <a:rPr lang="en" dirty="0" err="1"/>
              <a:t>esempio</a:t>
            </a:r>
            <a:r>
              <a:rPr lang="en" dirty="0"/>
              <a:t>) </a:t>
            </a:r>
            <a:r>
              <a:rPr lang="en" dirty="0" err="1"/>
              <a:t>che</a:t>
            </a:r>
            <a:r>
              <a:rPr lang="en" dirty="0"/>
              <a:t> per WP5 (per </a:t>
            </a:r>
            <a:r>
              <a:rPr lang="en" dirty="0" err="1"/>
              <a:t>esempio</a:t>
            </a:r>
            <a:r>
              <a:rPr lang="en" dirty="0"/>
              <a:t>).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In </a:t>
            </a:r>
            <a:r>
              <a:rPr lang="en" dirty="0" err="1"/>
              <a:t>questo</a:t>
            </a:r>
            <a:r>
              <a:rPr lang="en" dirty="0"/>
              <a:t> modo non e’ </a:t>
            </a:r>
            <a:r>
              <a:rPr lang="en" dirty="0" err="1"/>
              <a:t>necessario</a:t>
            </a:r>
            <a:r>
              <a:rPr lang="en" dirty="0"/>
              <a:t> </a:t>
            </a:r>
            <a:r>
              <a:rPr lang="en" dirty="0" err="1"/>
              <a:t>che</a:t>
            </a:r>
            <a:r>
              <a:rPr lang="en" dirty="0"/>
              <a:t> WP4 e WP5 (per </a:t>
            </a:r>
            <a:r>
              <a:rPr lang="en" dirty="0" err="1"/>
              <a:t>esempio</a:t>
            </a:r>
            <a:r>
              <a:rPr lang="en" dirty="0"/>
              <a:t>) </a:t>
            </a:r>
            <a:r>
              <a:rPr lang="en" dirty="0" err="1"/>
              <a:t>abbiano</a:t>
            </a:r>
            <a:r>
              <a:rPr lang="en" dirty="0"/>
              <a:t> </a:t>
            </a:r>
            <a:r>
              <a:rPr lang="en" dirty="0" err="1"/>
              <a:t>degli</a:t>
            </a:r>
            <a:r>
              <a:rPr lang="en" dirty="0"/>
              <a:t> use cases </a:t>
            </a:r>
            <a:r>
              <a:rPr lang="en" dirty="0" err="1"/>
              <a:t>esclusivi</a:t>
            </a:r>
            <a:r>
              <a:rPr lang="en" dirty="0"/>
              <a:t> … </a:t>
            </a:r>
            <a:r>
              <a:rPr lang="en" dirty="0" err="1"/>
              <a:t>ovviamente</a:t>
            </a:r>
            <a:r>
              <a:rPr lang="en" dirty="0"/>
              <a:t> non e’ </a:t>
            </a:r>
            <a:r>
              <a:rPr lang="en" dirty="0" err="1"/>
              <a:t>neppure</a:t>
            </a:r>
            <a:r>
              <a:rPr lang="en" dirty="0"/>
              <a:t> </a:t>
            </a:r>
            <a:r>
              <a:rPr lang="en" dirty="0" err="1"/>
              <a:t>vietato</a:t>
            </a:r>
            <a:r>
              <a:rPr lang="en" dirty="0"/>
              <a:t>!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WP1 ha </a:t>
            </a:r>
            <a:r>
              <a:rPr lang="en" dirty="0" err="1"/>
              <a:t>finalizzato</a:t>
            </a:r>
            <a:r>
              <a:rPr lang="en" dirty="0"/>
              <a:t> una flagship → </a:t>
            </a:r>
            <a:r>
              <a:rPr lang="en" dirty="0" err="1"/>
              <a:t>distribuiamo</a:t>
            </a:r>
            <a:r>
              <a:rPr lang="en" dirty="0"/>
              <a:t> come template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FATTO!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779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buClr>
                <a:schemeClr val="dk1"/>
              </a:buClr>
              <a:buSzPct val="39285"/>
            </a:pPr>
            <a:r>
              <a:rPr lang="en"/>
              <a:t>Best practices for heterogeneous computing and data lake solutions and technologies for high rate analysis activities</a:t>
            </a:r>
            <a:endParaRPr/>
          </a:p>
          <a:p>
            <a:pPr>
              <a:buClr>
                <a:schemeClr val="dk1"/>
              </a:buClr>
              <a:buSzPct val="39285"/>
            </a:pPr>
            <a:endParaRPr/>
          </a:p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415600" y="2131767"/>
            <a:ext cx="11360800" cy="396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Questo era pensato come un analogo al primo documento, ma specifico per WP4 e WP5.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Anche qui si puo’ utilizzare letteratura presente.</a:t>
            </a:r>
            <a:endParaRPr/>
          </a:p>
          <a:p>
            <a:pPr marL="0" indent="0">
              <a:spcBef>
                <a:spcPts val="1600"/>
              </a:spcBef>
              <a:buNone/>
            </a:pP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Proposta: SP leaders propongono una outline di questi documenti e organizzano meeting specifici con i WP leaders</a:t>
            </a:r>
            <a:endParaRPr b="1"/>
          </a:p>
        </p:txBody>
      </p:sp>
    </p:spTree>
    <p:extLst>
      <p:ext uri="{BB962C8B-B14F-4D97-AF65-F5344CB8AC3E}">
        <p14:creationId xmlns:p14="http://schemas.microsoft.com/office/powerpoint/2010/main" val="99481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AoB</a:t>
            </a:r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6932257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10000"/>
          </a:bodyPr>
          <a:lstStyle/>
          <a:p>
            <a:r>
              <a:rPr lang="en" dirty="0"/>
              <a:t>Meeting slides </a:t>
            </a:r>
            <a:r>
              <a:rPr lang="en" dirty="0" err="1"/>
              <a:t>etc</a:t>
            </a:r>
            <a:r>
              <a:rPr lang="en" dirty="0"/>
              <a:t>: </a:t>
            </a:r>
            <a:endParaRPr dirty="0"/>
          </a:p>
          <a:p>
            <a:pPr lvl="1">
              <a:buClr>
                <a:srgbClr val="0000FF"/>
              </a:buClr>
            </a:pPr>
            <a:r>
              <a:rPr lang="en" dirty="0">
                <a:solidFill>
                  <a:srgbClr val="0000FF"/>
                </a:solidFill>
              </a:rPr>
              <a:t>E’ </a:t>
            </a:r>
            <a:r>
              <a:rPr lang="en" dirty="0" err="1">
                <a:solidFill>
                  <a:srgbClr val="0000FF"/>
                </a:solidFill>
              </a:rPr>
              <a:t>possibile</a:t>
            </a:r>
            <a:r>
              <a:rPr lang="en" dirty="0">
                <a:solidFill>
                  <a:srgbClr val="0000FF"/>
                </a:solidFill>
              </a:rPr>
              <a:t> </a:t>
            </a:r>
            <a:r>
              <a:rPr lang="en" dirty="0" err="1">
                <a:solidFill>
                  <a:srgbClr val="0000FF"/>
                </a:solidFill>
              </a:rPr>
              <a:t>che</a:t>
            </a:r>
            <a:r>
              <a:rPr lang="en" dirty="0">
                <a:solidFill>
                  <a:srgbClr val="0000FF"/>
                </a:solidFill>
              </a:rPr>
              <a:t> </a:t>
            </a:r>
            <a:r>
              <a:rPr lang="en" dirty="0" err="1">
                <a:solidFill>
                  <a:srgbClr val="0000FF"/>
                </a:solidFill>
              </a:rPr>
              <a:t>dovremo</a:t>
            </a:r>
            <a:r>
              <a:rPr lang="en" dirty="0">
                <a:solidFill>
                  <a:srgbClr val="0000FF"/>
                </a:solidFill>
              </a:rPr>
              <a:t> </a:t>
            </a:r>
            <a:r>
              <a:rPr lang="en" dirty="0" err="1">
                <a:solidFill>
                  <a:srgbClr val="0000FF"/>
                </a:solidFill>
              </a:rPr>
              <a:t>mandare</a:t>
            </a:r>
            <a:r>
              <a:rPr lang="en" dirty="0">
                <a:solidFill>
                  <a:srgbClr val="0000FF"/>
                </a:solidFill>
              </a:rPr>
              <a:t> il link </a:t>
            </a:r>
            <a:r>
              <a:rPr lang="en" dirty="0" err="1">
                <a:solidFill>
                  <a:srgbClr val="0000FF"/>
                </a:solidFill>
              </a:rPr>
              <a:t>alla</a:t>
            </a:r>
            <a:r>
              <a:rPr lang="en" dirty="0">
                <a:solidFill>
                  <a:srgbClr val="0000FF"/>
                </a:solidFill>
              </a:rPr>
              <a:t> </a:t>
            </a:r>
            <a:r>
              <a:rPr lang="en" dirty="0" err="1">
                <a:solidFill>
                  <a:srgbClr val="0000FF"/>
                </a:solidFill>
              </a:rPr>
              <a:t>categoria</a:t>
            </a:r>
            <a:r>
              <a:rPr lang="en" dirty="0">
                <a:solidFill>
                  <a:srgbClr val="0000FF"/>
                </a:solidFill>
              </a:rPr>
              <a:t> ai refs a un </a:t>
            </a:r>
            <a:r>
              <a:rPr lang="en" dirty="0" err="1">
                <a:solidFill>
                  <a:srgbClr val="0000FF"/>
                </a:solidFill>
              </a:rPr>
              <a:t>certo</a:t>
            </a:r>
            <a:r>
              <a:rPr lang="en" dirty="0">
                <a:solidFill>
                  <a:srgbClr val="0000FF"/>
                </a:solidFill>
              </a:rPr>
              <a:t> punto … </a:t>
            </a:r>
            <a:r>
              <a:rPr lang="en" dirty="0" err="1">
                <a:solidFill>
                  <a:srgbClr val="0000FF"/>
                </a:solidFill>
              </a:rPr>
              <a:t>inoltre</a:t>
            </a:r>
            <a:r>
              <a:rPr lang="en" dirty="0">
                <a:solidFill>
                  <a:srgbClr val="0000FF"/>
                </a:solidFill>
              </a:rPr>
              <a:t>:</a:t>
            </a:r>
            <a:endParaRPr dirty="0">
              <a:solidFill>
                <a:srgbClr val="0000FF"/>
              </a:solidFill>
            </a:endParaRPr>
          </a:p>
          <a:p>
            <a:pPr lvl="1"/>
            <a:r>
              <a:rPr lang="en" dirty="0" err="1"/>
              <a:t>All’ultimo</a:t>
            </a:r>
            <a:r>
              <a:rPr lang="en" dirty="0"/>
              <a:t> meeting WP2 </a:t>
            </a:r>
            <a:r>
              <a:rPr lang="en" dirty="0" err="1"/>
              <a:t>c’era</a:t>
            </a:r>
            <a:r>
              <a:rPr lang="en" dirty="0"/>
              <a:t> un nuovo </a:t>
            </a:r>
            <a:r>
              <a:rPr lang="en" dirty="0" err="1"/>
              <a:t>assunto</a:t>
            </a:r>
            <a:r>
              <a:rPr lang="en" dirty="0"/>
              <a:t> </a:t>
            </a:r>
            <a:r>
              <a:rPr lang="en" dirty="0" err="1"/>
              <a:t>straniero</a:t>
            </a:r>
            <a:r>
              <a:rPr lang="en" dirty="0"/>
              <a:t>.</a:t>
            </a:r>
            <a:endParaRPr dirty="0"/>
          </a:p>
          <a:p>
            <a:r>
              <a:rPr lang="en" dirty="0" err="1"/>
              <a:t>Proposta</a:t>
            </a:r>
            <a:r>
              <a:rPr lang="en" dirty="0"/>
              <a:t>: </a:t>
            </a:r>
            <a:endParaRPr dirty="0"/>
          </a:p>
          <a:p>
            <a:pPr lvl="1">
              <a:buClr>
                <a:srgbClr val="0000FF"/>
              </a:buClr>
            </a:pPr>
            <a:r>
              <a:rPr lang="en" dirty="0" err="1">
                <a:solidFill>
                  <a:srgbClr val="0000FF"/>
                </a:solidFill>
              </a:rPr>
              <a:t>Chiedere</a:t>
            </a:r>
            <a:r>
              <a:rPr lang="en" dirty="0">
                <a:solidFill>
                  <a:srgbClr val="0000FF"/>
                </a:solidFill>
              </a:rPr>
              <a:t> di fare le slides in inglese in </a:t>
            </a:r>
            <a:r>
              <a:rPr lang="en" dirty="0" err="1">
                <a:solidFill>
                  <a:srgbClr val="0000FF"/>
                </a:solidFill>
              </a:rPr>
              <a:t>ogni</a:t>
            </a:r>
            <a:r>
              <a:rPr lang="en" dirty="0">
                <a:solidFill>
                  <a:srgbClr val="0000FF"/>
                </a:solidFill>
              </a:rPr>
              <a:t> </a:t>
            </a:r>
            <a:r>
              <a:rPr lang="en" dirty="0" err="1">
                <a:solidFill>
                  <a:srgbClr val="0000FF"/>
                </a:solidFill>
              </a:rPr>
              <a:t>caso</a:t>
            </a:r>
            <a:r>
              <a:rPr lang="en" dirty="0">
                <a:solidFill>
                  <a:srgbClr val="0000FF"/>
                </a:solidFill>
              </a:rPr>
              <a:t>, e </a:t>
            </a:r>
            <a:r>
              <a:rPr lang="en" dirty="0" err="1">
                <a:solidFill>
                  <a:srgbClr val="0000FF"/>
                </a:solidFill>
              </a:rPr>
              <a:t>decidere</a:t>
            </a:r>
            <a:r>
              <a:rPr lang="en" dirty="0">
                <a:solidFill>
                  <a:srgbClr val="0000FF"/>
                </a:solidFill>
              </a:rPr>
              <a:t> se </a:t>
            </a:r>
            <a:r>
              <a:rPr lang="en" dirty="0" err="1">
                <a:solidFill>
                  <a:srgbClr val="0000FF"/>
                </a:solidFill>
              </a:rPr>
              <a:t>parlare</a:t>
            </a:r>
            <a:r>
              <a:rPr lang="en" dirty="0">
                <a:solidFill>
                  <a:srgbClr val="0000FF"/>
                </a:solidFill>
              </a:rPr>
              <a:t> inglese o </a:t>
            </a:r>
            <a:r>
              <a:rPr lang="en" dirty="0" err="1">
                <a:solidFill>
                  <a:srgbClr val="0000FF"/>
                </a:solidFill>
              </a:rPr>
              <a:t>italiano</a:t>
            </a:r>
            <a:r>
              <a:rPr lang="en" dirty="0">
                <a:solidFill>
                  <a:srgbClr val="0000FF"/>
                </a:solidFill>
              </a:rPr>
              <a:t> volta per volta ai meetings</a:t>
            </a:r>
            <a:endParaRPr dirty="0">
              <a:solidFill>
                <a:srgbClr val="0000FF"/>
              </a:solidFill>
            </a:endParaRPr>
          </a:p>
          <a:p>
            <a:r>
              <a:rPr lang="en" dirty="0" err="1"/>
              <a:t>Dobbiamo</a:t>
            </a:r>
            <a:r>
              <a:rPr lang="en" dirty="0"/>
              <a:t> </a:t>
            </a:r>
            <a:r>
              <a:rPr lang="en" dirty="0" err="1"/>
              <a:t>organizzare</a:t>
            </a:r>
            <a:r>
              <a:rPr lang="en" dirty="0"/>
              <a:t> un meeting per </a:t>
            </a:r>
            <a:r>
              <a:rPr lang="en" dirty="0" err="1"/>
              <a:t>vedere</a:t>
            </a:r>
            <a:r>
              <a:rPr lang="en" dirty="0"/>
              <a:t> lo </a:t>
            </a:r>
            <a:r>
              <a:rPr lang="en" dirty="0" err="1"/>
              <a:t>stato</a:t>
            </a:r>
            <a:r>
              <a:rPr lang="en" dirty="0"/>
              <a:t> </a:t>
            </a:r>
            <a:r>
              <a:rPr lang="en" dirty="0" err="1"/>
              <a:t>delle</a:t>
            </a:r>
            <a:r>
              <a:rPr lang="en" dirty="0"/>
              <a:t> flagship / del </a:t>
            </a:r>
            <a:r>
              <a:rPr lang="en" dirty="0" err="1"/>
              <a:t>lavoro</a:t>
            </a:r>
            <a:r>
              <a:rPr lang="en" dirty="0"/>
              <a:t> per le milestones</a:t>
            </a:r>
            <a:endParaRPr dirty="0"/>
          </a:p>
          <a:p>
            <a:pPr lvl="1">
              <a:buClr>
                <a:srgbClr val="FF0000"/>
              </a:buClr>
            </a:pPr>
            <a:r>
              <a:rPr lang="en" b="1" dirty="0" err="1">
                <a:solidFill>
                  <a:srgbClr val="FF0000"/>
                </a:solidFill>
              </a:rPr>
              <a:t>Probabilmente</a:t>
            </a:r>
            <a:r>
              <a:rPr lang="en" b="1" dirty="0">
                <a:solidFill>
                  <a:srgbClr val="FF0000"/>
                </a:solidFill>
              </a:rPr>
              <a:t> a </a:t>
            </a:r>
            <a:r>
              <a:rPr lang="en" b="1" dirty="0" err="1">
                <a:solidFill>
                  <a:srgbClr val="FF0000"/>
                </a:solidFill>
              </a:rPr>
              <a:t>luglio</a:t>
            </a:r>
            <a:r>
              <a:rPr lang="en" b="1" dirty="0">
                <a:solidFill>
                  <a:srgbClr val="FF0000"/>
                </a:solidFill>
              </a:rPr>
              <a:t>; </a:t>
            </a:r>
            <a:r>
              <a:rPr lang="en" b="1" dirty="0" err="1">
                <a:solidFill>
                  <a:srgbClr val="FF0000"/>
                </a:solidFill>
              </a:rPr>
              <a:t>manderemo</a:t>
            </a:r>
            <a:r>
              <a:rPr lang="en" b="1" dirty="0">
                <a:solidFill>
                  <a:srgbClr val="FF0000"/>
                </a:solidFill>
              </a:rPr>
              <a:t> doodle a breve</a:t>
            </a:r>
            <a:endParaRPr b="1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875368-B5CF-F442-BDAF-D3E5CE777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815" y="679080"/>
            <a:ext cx="4419585" cy="567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65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675</Words>
  <Application>Microsoft Macintosh PowerPoint</Application>
  <PresentationFormat>Widescreen</PresentationFormat>
  <Paragraphs>59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Noto Sans Symbols</vt:lpstr>
      <vt:lpstr>Times New Roman</vt:lpstr>
      <vt:lpstr>Office Theme</vt:lpstr>
      <vt:lpstr>News 16 giugno</vt:lpstr>
      <vt:lpstr>outline</vt:lpstr>
      <vt:lpstr>Innovation grants – sottomissione 9 Giugno</vt:lpstr>
      <vt:lpstr>Ultimo report scientifico mandato</vt:lpstr>
      <vt:lpstr>Assessment of the state of the art of scientific codes and tools</vt:lpstr>
      <vt:lpstr>flagship</vt:lpstr>
      <vt:lpstr>Best practices for heterogeneous computing and data lake solutions and technologies for high rate analysis activities  </vt:lpstr>
      <vt:lpstr>AoB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16 giugno</dc:title>
  <dc:creator>Tommaso Boccali</dc:creator>
  <cp:lastModifiedBy>Tommaso Boccali</cp:lastModifiedBy>
  <cp:revision>1</cp:revision>
  <dcterms:created xsi:type="dcterms:W3CDTF">2023-06-16T07:15:22Z</dcterms:created>
  <dcterms:modified xsi:type="dcterms:W3CDTF">2023-06-16T07:33:09Z</dcterms:modified>
</cp:coreProperties>
</file>