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483" r:id="rId3"/>
    <p:sldId id="484" r:id="rId5"/>
    <p:sldId id="485" r:id="rId6"/>
    <p:sldId id="486" r:id="rId7"/>
    <p:sldId id="487" r:id="rId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8313"/>
    <a:srgbClr val="FCAD36"/>
    <a:srgbClr val="F329D8"/>
    <a:srgbClr val="60045B"/>
    <a:srgbClr val="8037B9"/>
    <a:srgbClr val="F37A29"/>
    <a:srgbClr val="E3FFF0"/>
    <a:srgbClr val="F2EAF9"/>
    <a:srgbClr val="FFF4E4"/>
    <a:srgbClr val="FF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382"/>
        <p:guide pos="37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" name="Group 11"/>
          <p:cNvGrpSpPr/>
          <p:nvPr/>
        </p:nvGrpSpPr>
        <p:grpSpPr>
          <a:xfrm>
            <a:off x="-6985" y="281940"/>
            <a:ext cx="12203430" cy="4210685"/>
            <a:chOff x="-11" y="-4"/>
            <a:chExt cx="19218" cy="66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/>
            <a:srcRect b="4457"/>
            <a:stretch>
              <a:fillRect/>
            </a:stretch>
          </p:blipFill>
          <p:spPr>
            <a:xfrm>
              <a:off x="-11" y="-4"/>
              <a:ext cx="19218" cy="513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10" y="3735"/>
              <a:ext cx="4991" cy="1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4256" y="3735"/>
              <a:ext cx="4950" cy="1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93" y="5104"/>
              <a:ext cx="10035" cy="1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175" y="4872"/>
              <a:ext cx="1867" cy="4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30766"/>
          <a:stretch>
            <a:fillRect/>
          </a:stretch>
        </p:blipFill>
        <p:spPr>
          <a:xfrm>
            <a:off x="-6985" y="3895090"/>
            <a:ext cx="12203430" cy="23634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Text Box 51"/>
          <p:cNvSpPr txBox="1"/>
          <p:nvPr/>
        </p:nvSpPr>
        <p:spPr>
          <a:xfrm>
            <a:off x="10119360" y="752475"/>
            <a:ext cx="20681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 fontAlgn="ctr"/>
            <a:r>
              <a:rPr lang="en-US" altLang="en-US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SCIENCE SCOPE</a:t>
            </a:r>
            <a:endParaRPr lang="en-US" altLang="en-US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17805" y="162560"/>
            <a:ext cx="1028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sz="2800" b="1">
                <a:gradFill>
                  <a:gsLst>
                    <a:gs pos="100000">
                      <a:srgbClr val="00B050"/>
                    </a:gs>
                    <a:gs pos="0">
                      <a:srgbClr val="0B6E38"/>
                    </a:gs>
                  </a:gsLst>
                  <a:lin ang="0" scaled="0"/>
                </a:gradFill>
                <a:latin typeface="C059" charset="0"/>
                <a:cs typeface="C059" charset="0"/>
              </a:rPr>
              <a:t>T</a:t>
            </a:r>
            <a:r>
              <a:rPr lang="en-US" sz="2400" b="1">
                <a:gradFill>
                  <a:gsLst>
                    <a:gs pos="100000">
                      <a:srgbClr val="00B050"/>
                    </a:gs>
                    <a:gs pos="0">
                      <a:srgbClr val="0B6E38"/>
                    </a:gs>
                  </a:gsLst>
                  <a:lin ang="0" scaled="0"/>
                </a:gradFill>
                <a:latin typeface="C059" charset="0"/>
                <a:cs typeface="C059" charset="0"/>
              </a:rPr>
              <a:t>HE NUSES SPACE MISSION</a:t>
            </a:r>
            <a:endParaRPr lang="en-US" sz="2400" b="1">
              <a:gradFill>
                <a:gsLst>
                  <a:gs pos="100000">
                    <a:srgbClr val="00B050"/>
                  </a:gs>
                  <a:gs pos="0">
                    <a:srgbClr val="0B6E38"/>
                  </a:gs>
                </a:gsLst>
                <a:lin ang="0" scaled="0"/>
              </a:gradFill>
              <a:latin typeface="C059" charset="0"/>
              <a:cs typeface="C059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617325" y="6274435"/>
            <a:ext cx="574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Dyuthi" panose="02000603000000000000" charset="0"/>
                <a:cs typeface="Dyuthi" panose="02000603000000000000" charset="0"/>
              </a:rPr>
              <a:t>1</a:t>
            </a:r>
            <a:endParaRPr lang="en-US" sz="3200" b="1">
              <a:latin typeface="Dyuthi" panose="02000603000000000000" charset="0"/>
              <a:cs typeface="Dyuthi" panose="02000603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-5080" y="521208"/>
            <a:ext cx="80518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2400" b="1">
                <a:solidFill>
                  <a:schemeClr val="bg1"/>
                </a:solidFill>
                <a:latin typeface="C059" charset="0"/>
                <a:cs typeface="C059" charset="0"/>
                <a:sym typeface="+mn-ea"/>
              </a:rPr>
              <a:t>N</a:t>
            </a: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e</a:t>
            </a:r>
            <a:r>
              <a:rPr lang="en-US" sz="2400" b="1">
                <a:solidFill>
                  <a:schemeClr val="bg1"/>
                </a:solidFill>
                <a:latin typeface="C059" charset="0"/>
                <a:cs typeface="C059" charset="0"/>
                <a:sym typeface="+mn-ea"/>
              </a:rPr>
              <a:t>U</a:t>
            </a: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trino and </a:t>
            </a:r>
            <a:r>
              <a:rPr lang="en-US" sz="2400" b="1">
                <a:solidFill>
                  <a:schemeClr val="bg1"/>
                </a:solidFill>
                <a:latin typeface="C059" charset="0"/>
                <a:cs typeface="C059" charset="0"/>
                <a:sym typeface="+mn-ea"/>
              </a:rPr>
              <a:t>S</a:t>
            </a: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eismic </a:t>
            </a:r>
            <a:r>
              <a:rPr lang="en-US" sz="2400" b="1">
                <a:solidFill>
                  <a:schemeClr val="bg1"/>
                </a:solidFill>
                <a:latin typeface="C059" charset="0"/>
                <a:cs typeface="C059" charset="0"/>
                <a:sym typeface="+mn-ea"/>
              </a:rPr>
              <a:t>E</a:t>
            </a: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lectromagnetic </a:t>
            </a:r>
            <a:r>
              <a:rPr lang="en-US" sz="2400" b="1">
                <a:solidFill>
                  <a:schemeClr val="bg1"/>
                </a:solidFill>
                <a:latin typeface="C059" charset="0"/>
                <a:cs typeface="C059" charset="0"/>
                <a:sym typeface="+mn-ea"/>
              </a:rPr>
              <a:t>S</a:t>
            </a: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ignals</a:t>
            </a:r>
            <a:endParaRPr lang="en-US" sz="2400" b="1">
              <a:solidFill>
                <a:schemeClr val="tx1"/>
              </a:solidFill>
              <a:latin typeface="C059" charset="0"/>
              <a:cs typeface="C059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74320" y="525145"/>
            <a:ext cx="36258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N</a:t>
            </a:r>
            <a:endParaRPr lang="en-US" sz="2400" b="1">
              <a:solidFill>
                <a:schemeClr val="tx1"/>
              </a:solidFill>
              <a:latin typeface="C059" charset="0"/>
              <a:cs typeface="C059" charset="0"/>
              <a:sym typeface="+mn-ea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87070" y="526415"/>
            <a:ext cx="36258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U</a:t>
            </a:r>
            <a:endParaRPr lang="en-US" sz="2400" b="1">
              <a:solidFill>
                <a:schemeClr val="tx1"/>
              </a:solidFill>
              <a:latin typeface="C059" charset="0"/>
              <a:cs typeface="C059" charset="0"/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489200" y="525145"/>
            <a:ext cx="36258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S</a:t>
            </a:r>
            <a:endParaRPr lang="en-US" sz="2400" b="1">
              <a:solidFill>
                <a:schemeClr val="tx1"/>
              </a:solidFill>
              <a:latin typeface="C059" charset="0"/>
              <a:cs typeface="C059" charset="0"/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6482715" y="536575"/>
            <a:ext cx="36258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S</a:t>
            </a:r>
            <a:endParaRPr lang="en-US" sz="2400" b="1">
              <a:solidFill>
                <a:schemeClr val="tx1"/>
              </a:solidFill>
              <a:latin typeface="C059" charset="0"/>
              <a:cs typeface="C059" charset="0"/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3805555" y="516890"/>
            <a:ext cx="36258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sz="2400" b="1">
                <a:solidFill>
                  <a:schemeClr val="tx1"/>
                </a:solidFill>
                <a:latin typeface="C059" charset="0"/>
                <a:cs typeface="C059" charset="0"/>
                <a:sym typeface="+mn-ea"/>
              </a:rPr>
              <a:t>E</a:t>
            </a:r>
            <a:endParaRPr lang="en-US" sz="2400" b="1">
              <a:solidFill>
                <a:schemeClr val="tx1"/>
              </a:solidFill>
              <a:latin typeface="C059" charset="0"/>
              <a:cs typeface="C059" charset="0"/>
              <a:sym typeface="+mn-ea"/>
            </a:endParaRPr>
          </a:p>
        </p:txBody>
      </p:sp>
      <p:pic>
        <p:nvPicPr>
          <p:cNvPr id="23" name="Picture 22" descr="/home/shideh/Downloads/images__1_-removebg-preview.pngimages__1_-removebg-preview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05555" y="2731135"/>
            <a:ext cx="1303655" cy="1303655"/>
          </a:xfrm>
          <a:prstGeom prst="rect">
            <a:avLst/>
          </a:prstGeom>
        </p:spPr>
      </p:pic>
      <p:pic>
        <p:nvPicPr>
          <p:cNvPr id="5" name="Picture 4" descr="Rotating_earth_animated_transparent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25" y="4418330"/>
            <a:ext cx="4572000" cy="4572000"/>
          </a:xfrm>
          <a:prstGeom prst="rect">
            <a:avLst/>
          </a:prstGeom>
        </p:spPr>
      </p:pic>
      <p:pic>
        <p:nvPicPr>
          <p:cNvPr id="22" name="Picture 21" descr="/home/shideh/Downloads/Left-panel-Schematic-view-of-the-NUSES-mission-satellite-The-Terzina-optical-telescope-removebg-preview.pngLeft-panel-Schematic-view-of-the-NUSES-mission-satellite-The-Terzina-optical-telescope-removebg-preview"/>
          <p:cNvPicPr>
            <a:picLocks noChangeAspect="1"/>
          </p:cNvPicPr>
          <p:nvPr/>
        </p:nvPicPr>
        <p:blipFill>
          <a:blip r:embed="rId3"/>
          <a:srcRect l="29348" r="5551"/>
          <a:stretch>
            <a:fillRect/>
          </a:stretch>
        </p:blipFill>
        <p:spPr>
          <a:xfrm rot="480000" flipH="1">
            <a:off x="5246370" y="1334770"/>
            <a:ext cx="3346450" cy="3941445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1" name="Text Box 10"/>
          <p:cNvSpPr txBox="1"/>
          <p:nvPr>
            <p:custDataLst>
              <p:tags r:id="rId4"/>
            </p:custDataLst>
          </p:nvPr>
        </p:nvSpPr>
        <p:spPr>
          <a:xfrm>
            <a:off x="321945" y="1120775"/>
            <a:ext cx="21558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/>
              <a:t>3 years mission</a:t>
            </a:r>
            <a:endParaRPr lang="en-US" sz="2000"/>
          </a:p>
        </p:txBody>
      </p:sp>
      <p:sp>
        <p:nvSpPr>
          <p:cNvPr id="13" name="Text Box 12"/>
          <p:cNvSpPr txBox="1"/>
          <p:nvPr/>
        </p:nvSpPr>
        <p:spPr>
          <a:xfrm>
            <a:off x="321945" y="1519555"/>
            <a:ext cx="1668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en-US" sz="2000"/>
              <a:t>mid-</a:t>
            </a:r>
            <a:r>
              <a:rPr lang="en-US" sz="2000"/>
              <a:t>2026</a:t>
            </a:r>
            <a:endParaRPr lang="en-US" sz="2000"/>
          </a:p>
        </p:txBody>
      </p:sp>
      <p:sp>
        <p:nvSpPr>
          <p:cNvPr id="15" name="Text Box 14"/>
          <p:cNvSpPr txBox="1"/>
          <p:nvPr/>
        </p:nvSpPr>
        <p:spPr>
          <a:xfrm>
            <a:off x="321945" y="1918335"/>
            <a:ext cx="2804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/>
              <a:t>Low Earth orbit 535km</a:t>
            </a:r>
            <a:endParaRPr lang="en-US" sz="2000"/>
          </a:p>
        </p:txBody>
      </p:sp>
      <p:sp>
        <p:nvSpPr>
          <p:cNvPr id="16" name="Text Box 15"/>
          <p:cNvSpPr txBox="1"/>
          <p:nvPr/>
        </p:nvSpPr>
        <p:spPr>
          <a:xfrm>
            <a:off x="321945" y="2317115"/>
            <a:ext cx="2804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/>
              <a:t>Sun-sunchronous</a:t>
            </a:r>
            <a:endParaRPr lang="en-US" sz="2000"/>
          </a:p>
        </p:txBody>
      </p:sp>
      <p:grpSp>
        <p:nvGrpSpPr>
          <p:cNvPr id="27" name="Group 26"/>
          <p:cNvGrpSpPr/>
          <p:nvPr/>
        </p:nvGrpSpPr>
        <p:grpSpPr>
          <a:xfrm>
            <a:off x="8698865" y="3835400"/>
            <a:ext cx="1066800" cy="665480"/>
            <a:chOff x="3425" y="6543"/>
            <a:chExt cx="1680" cy="1048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3425" y="6784"/>
              <a:ext cx="1533" cy="807"/>
            </a:xfrm>
            <a:prstGeom prst="straightConnector1">
              <a:avLst/>
            </a:prstGeom>
            <a:ln w="34925"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24"/>
            <p:cNvSpPr txBox="1"/>
            <p:nvPr/>
          </p:nvSpPr>
          <p:spPr>
            <a:xfrm rot="1800000">
              <a:off x="3720" y="6543"/>
              <a:ext cx="1385" cy="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b="1"/>
                <a:t>to limb</a:t>
              </a:r>
              <a:endParaRPr lang="en-US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214610" y="1610995"/>
            <a:ext cx="1228725" cy="3216910"/>
            <a:chOff x="5473" y="2370"/>
            <a:chExt cx="1935" cy="5066"/>
          </a:xfrm>
        </p:grpSpPr>
        <p:sp>
          <p:nvSpPr>
            <p:cNvPr id="31" name="Text Box 30"/>
            <p:cNvSpPr txBox="1"/>
            <p:nvPr/>
          </p:nvSpPr>
          <p:spPr>
            <a:xfrm>
              <a:off x="5854" y="2370"/>
              <a:ext cx="1172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b="1"/>
                <a:t>ZIRÈ</a:t>
              </a:r>
              <a:endParaRPr lang="en-US" b="1"/>
            </a:p>
          </p:txBody>
        </p:sp>
        <p:sp>
          <p:nvSpPr>
            <p:cNvPr id="33" name="Text Box 32"/>
            <p:cNvSpPr txBox="1"/>
            <p:nvPr/>
          </p:nvSpPr>
          <p:spPr>
            <a:xfrm>
              <a:off x="5473" y="6856"/>
              <a:ext cx="1935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b="1"/>
                <a:t>TERZINA</a:t>
              </a:r>
              <a:endParaRPr lang="en-US" b="1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6214" y="2950"/>
              <a:ext cx="2" cy="1117"/>
            </a:xfrm>
            <a:prstGeom prst="straightConnector1">
              <a:avLst/>
            </a:prstGeom>
            <a:ln w="31750">
              <a:solidFill>
                <a:srgbClr val="131B0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6723" y="5994"/>
              <a:ext cx="28" cy="826"/>
            </a:xfrm>
            <a:prstGeom prst="straightConnector1">
              <a:avLst/>
            </a:prstGeom>
            <a:ln w="31750">
              <a:solidFill>
                <a:srgbClr val="131B0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Box 39"/>
          <p:cNvSpPr txBox="1"/>
          <p:nvPr/>
        </p:nvSpPr>
        <p:spPr>
          <a:xfrm>
            <a:off x="4561205" y="2715895"/>
            <a:ext cx="13792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 b="1">
                <a:sym typeface="+mn-ea"/>
              </a:rPr>
              <a:t>T</a:t>
            </a:r>
            <a:r>
              <a:rPr lang="en-US" sz="2000" b="1">
                <a:sym typeface="+mn-ea"/>
              </a:rPr>
              <a:t>ERZINA</a:t>
            </a:r>
            <a:endParaRPr lang="en-US" sz="2000" b="1">
              <a:sym typeface="+mn-ea"/>
            </a:endParaRPr>
          </a:p>
        </p:txBody>
      </p:sp>
      <p:sp>
        <p:nvSpPr>
          <p:cNvPr id="42" name="Text Box 41"/>
          <p:cNvSpPr txBox="1"/>
          <p:nvPr/>
        </p:nvSpPr>
        <p:spPr>
          <a:xfrm>
            <a:off x="4507865" y="3299460"/>
            <a:ext cx="440753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" altLang="en-US" sz="2000" b="1">
                <a:sym typeface="+mn-ea"/>
              </a:rPr>
              <a:t>First</a:t>
            </a:r>
            <a:r>
              <a:rPr lang="en-US" sz="2000" b="1">
                <a:sym typeface="+mn-ea"/>
              </a:rPr>
              <a:t> </a:t>
            </a:r>
            <a:r>
              <a:rPr lang="" altLang="en-US" sz="2000" b="1">
                <a:sym typeface="+mn-ea"/>
              </a:rPr>
              <a:t>o</a:t>
            </a:r>
            <a:r>
              <a:rPr lang="en-US" sz="2000" b="1">
                <a:sym typeface="+mn-ea"/>
              </a:rPr>
              <a:t>bservation of </a:t>
            </a:r>
            <a:r>
              <a:rPr lang="" altLang="en-US" sz="2000" b="1">
                <a:sym typeface="+mn-ea"/>
              </a:rPr>
              <a:t>Cherenkov light emitted by atmospheric showers from space!</a:t>
            </a:r>
            <a:r>
              <a:rPr lang="en-US" sz="2000" b="1"/>
              <a:t>  </a:t>
            </a:r>
            <a:endParaRPr lang="en-US" sz="2000" b="1"/>
          </a:p>
        </p:txBody>
      </p:sp>
      <p:sp>
        <p:nvSpPr>
          <p:cNvPr id="4" name="Text Box 3"/>
          <p:cNvSpPr txBox="1"/>
          <p:nvPr/>
        </p:nvSpPr>
        <p:spPr>
          <a:xfrm>
            <a:off x="-5080" y="6536055"/>
            <a:ext cx="15373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2">
                    <a:lumMod val="75000"/>
                  </a:schemeClr>
                </a:solidFill>
              </a:rPr>
              <a:t>S Davarpanah</a:t>
            </a:r>
            <a:endParaRPr lang="en-US" sz="16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74320" y="2731135"/>
            <a:ext cx="33585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000"/>
              <a:t>Technology pathfinder for New processing, Low power,</a:t>
            </a:r>
            <a:endParaRPr lang="en-US" sz="2000"/>
          </a:p>
          <a:p>
            <a:pPr algn="l">
              <a:buClrTx/>
              <a:buSzTx/>
              <a:buFontTx/>
            </a:pPr>
            <a:r>
              <a:rPr lang="en-US" sz="2000"/>
              <a:t>High speed electronics</a:t>
            </a:r>
            <a:r>
              <a:rPr lang="en-US" sz="2000">
                <a:sym typeface="+mn-ea"/>
              </a:rPr>
              <a:t> of novel silicon photosensors</a:t>
            </a:r>
            <a:r>
              <a:rPr lang="en-US" sz="2000"/>
              <a:t> </a:t>
            </a:r>
            <a:r>
              <a:rPr lang="en-US" altLang="en-US" sz="2000"/>
              <a:t>and </a:t>
            </a:r>
            <a:r>
              <a:rPr lang="en-US" sz="2000"/>
              <a:t>radiation hardness</a:t>
            </a:r>
            <a:endParaRPr lang="en-US" sz="2000"/>
          </a:p>
          <a:p>
            <a:pPr algn="l">
              <a:buClrTx/>
              <a:buSzTx/>
              <a:buFontTx/>
            </a:pPr>
            <a:endParaRPr lang="en-US" sz="2000"/>
          </a:p>
        </p:txBody>
      </p:sp>
      <p:sp>
        <p:nvSpPr>
          <p:cNvPr id="8" name="Text Box 7"/>
          <p:cNvSpPr txBox="1"/>
          <p:nvPr/>
        </p:nvSpPr>
        <p:spPr>
          <a:xfrm>
            <a:off x="-5080" y="6137275"/>
            <a:ext cx="178371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en-US" sz="2000"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(not in scale)</a:t>
            </a:r>
            <a:endParaRPr lang="en-US" altLang="en-US" sz="2000"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3542 -0.442222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2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2083 -0.299167 " pathEditMode="relative" rAng="0" ptsTypes="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8616 -0.299816 C 0.22068 -0.299816 0.141194 -0.13777 0.141194 0.0618957 C 0.141194 0.261561 0.22068 0.423609 0.318616 0.423609 C 0.416553 0.423609 0.496039 0.261561 0.496039 0.0618957 C 0.496039 -0.13777 0.416553 -0.299816 0.318616 -0.299816 Z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865 -0.299259 L 0.270938 -0.0325926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1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5" grpId="1"/>
      <p:bldP spid="13" grpId="1"/>
      <p:bldP spid="16" grpId="1"/>
      <p:bldP spid="40" grpId="0"/>
      <p:bldP spid="40" grpId="1"/>
      <p:bldP spid="42" grpId="0"/>
      <p:bldP spid="4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63652" y="186436"/>
            <a:ext cx="10674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gradFill>
                  <a:gsLst>
                    <a:gs pos="100000">
                      <a:srgbClr val="00B050"/>
                    </a:gs>
                    <a:gs pos="0">
                      <a:srgbClr val="0B6E38"/>
                    </a:gs>
                  </a:gsLst>
                  <a:lin ang="0" scaled="0"/>
                </a:gradFill>
                <a:latin typeface="C059" charset="0"/>
                <a:cs typeface="C059" charset="0"/>
              </a:rPr>
              <a:t>Radiation Background at the NUSES Orbit</a:t>
            </a:r>
            <a:endParaRPr lang="en-US" sz="2400" b="1">
              <a:gradFill>
                <a:gsLst>
                  <a:gs pos="0">
                    <a:srgbClr val="0024C0"/>
                  </a:gs>
                  <a:gs pos="100000">
                    <a:srgbClr val="8229A7"/>
                  </a:gs>
                </a:gsLst>
                <a:lin ang="0" scaled="0"/>
              </a:gradFill>
              <a:latin typeface="C059" charset="0"/>
              <a:cs typeface="C059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617325" y="6274435"/>
            <a:ext cx="574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en-US" sz="3200" b="1">
                <a:latin typeface="Dyuthi" panose="02000603000000000000" charset="0"/>
                <a:cs typeface="Dyuthi" panose="02000603000000000000" charset="0"/>
              </a:rPr>
              <a:t>2</a:t>
            </a:r>
            <a:endParaRPr lang="" altLang="en-US" sz="3200" b="1">
              <a:latin typeface="Dyuthi" panose="02000603000000000000" charset="0"/>
              <a:cs typeface="Dyuthi" panose="02000603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63652" y="561086"/>
            <a:ext cx="37338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400" b="1">
                <a:latin typeface="C059" charset="0"/>
                <a:cs typeface="C059" charset="0"/>
              </a:rPr>
              <a:t>No atmospheric shield</a:t>
            </a:r>
            <a:endParaRPr lang="en-US" sz="2400" b="1">
              <a:latin typeface="C059" charset="0"/>
              <a:cs typeface="C059" charset="0"/>
            </a:endParaRPr>
          </a:p>
        </p:txBody>
      </p:sp>
      <p:pic>
        <p:nvPicPr>
          <p:cNvPr id="15" name="Picture 14" descr="/home/shideh/Downloads/When-solar-wind-collides-with-Earths-magnetic-field_National-Geophysical-Data-Cantre-1.jpegWhen-solar-wind-collides-with-Earths-magnetic-field_National-Geophysical-Data-Cantre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3525" y="2025015"/>
            <a:ext cx="5532755" cy="357378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-7620" y="6520815"/>
            <a:ext cx="159385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2">
                    <a:lumMod val="75000"/>
                  </a:schemeClr>
                </a:solidFill>
              </a:rPr>
              <a:t>S. </a:t>
            </a:r>
            <a:r>
              <a:rPr lang="" altLang="en-US" sz="1600" b="1">
                <a:solidFill>
                  <a:schemeClr val="bg2">
                    <a:lumMod val="75000"/>
                  </a:schemeClr>
                </a:solidFill>
              </a:rPr>
              <a:t>Davarpanah</a:t>
            </a:r>
            <a:endParaRPr lang="" altLang="en-US" sz="16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39725" y="1123950"/>
            <a:ext cx="2708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/>
              <a:t>Background radiation</a:t>
            </a:r>
            <a:endParaRPr lang="en-US" sz="2000"/>
          </a:p>
        </p:txBody>
      </p:sp>
      <p:sp>
        <p:nvSpPr>
          <p:cNvPr id="23" name="Oval 22"/>
          <p:cNvSpPr/>
          <p:nvPr/>
        </p:nvSpPr>
        <p:spPr>
          <a:xfrm>
            <a:off x="10173970" y="561340"/>
            <a:ext cx="457200" cy="457200"/>
          </a:xfrm>
          <a:prstGeom prst="ellipse">
            <a:avLst/>
          </a:prstGeom>
          <a:gradFill>
            <a:gsLst>
              <a:gs pos="4300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7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500000" scaled="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ctr"/>
            <a:r>
              <a:rPr lang="en-US" sz="3200" b="1">
                <a:solidFill>
                  <a:srgbClr val="131B0C"/>
                </a:solidFill>
              </a:rPr>
              <a:t>e</a:t>
            </a:r>
            <a:endParaRPr lang="en-US" sz="3200" b="1">
              <a:solidFill>
                <a:srgbClr val="131B0C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195050" y="1217930"/>
            <a:ext cx="548640" cy="490220"/>
          </a:xfrm>
          <a:prstGeom prst="ellipse">
            <a:avLst/>
          </a:prstGeom>
          <a:gradFill>
            <a:gsLst>
              <a:gs pos="43000">
                <a:schemeClr val="accent1">
                  <a:lumMod val="5000"/>
                  <a:lumOff val="95000"/>
                </a:schemeClr>
              </a:gs>
              <a:gs pos="0">
                <a:srgbClr val="FF4F4F"/>
              </a:gs>
              <a:gs pos="71000">
                <a:srgbClr val="FF8585"/>
              </a:gs>
              <a:gs pos="100000">
                <a:srgbClr val="FF4F4F"/>
              </a:gs>
            </a:gsLst>
            <a:lin ang="10500000" scaled="0"/>
          </a:gradFill>
          <a:ln>
            <a:solidFill>
              <a:srgbClr val="FF8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ctr">
              <a:lnSpc>
                <a:spcPct val="90000"/>
              </a:lnSpc>
            </a:pPr>
            <a:r>
              <a:rPr lang="en-US" sz="3200" b="1">
                <a:solidFill>
                  <a:srgbClr val="131B0C"/>
                </a:solidFill>
              </a:rPr>
              <a:t>p</a:t>
            </a:r>
            <a:endParaRPr lang="en-US" sz="3200" b="1">
              <a:solidFill>
                <a:srgbClr val="131B0C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0437495" y="1566545"/>
            <a:ext cx="687705" cy="447040"/>
          </a:xfrm>
          <a:prstGeom prst="line">
            <a:avLst/>
          </a:prstGeom>
          <a:ln w="412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162540" y="1130935"/>
            <a:ext cx="183515" cy="584200"/>
          </a:xfrm>
          <a:prstGeom prst="line">
            <a:avLst/>
          </a:prstGeom>
          <a:ln w="412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6186170" y="1156970"/>
            <a:ext cx="5546725" cy="5309870"/>
            <a:chOff x="1605" y="2096"/>
            <a:chExt cx="8735" cy="8362"/>
          </a:xfrm>
        </p:grpSpPr>
        <p:pic>
          <p:nvPicPr>
            <p:cNvPr id="20" name="Picture 19" descr="man-holding-shield-covering-from-cyber-or-virus-vector-44040368-removebg-previe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" y="2096"/>
              <a:ext cx="7750" cy="8362"/>
            </a:xfrm>
            <a:prstGeom prst="rect">
              <a:avLst/>
            </a:prstGeom>
          </p:spPr>
        </p:pic>
        <p:pic>
          <p:nvPicPr>
            <p:cNvPr id="41" name="Picture 40" descr="istockphoto-172177355-612x612-removebg-previe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5" y="5795"/>
              <a:ext cx="3329" cy="3329"/>
            </a:xfrm>
            <a:prstGeom prst="rect">
              <a:avLst/>
            </a:prstGeom>
          </p:spPr>
        </p:pic>
        <p:pic>
          <p:nvPicPr>
            <p:cNvPr id="45" name="Picture 44" descr="ur_pin_large_front_square_1000x1000-Photoroom-removebg-preview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40000">
              <a:off x="2603" y="5665"/>
              <a:ext cx="1778" cy="1778"/>
            </a:xfrm>
            <a:prstGeom prst="rect">
              <a:avLst/>
            </a:prstGeom>
          </p:spPr>
        </p:pic>
      </p:grpSp>
      <p:pic>
        <p:nvPicPr>
          <p:cNvPr id="48" name="Picture 47" descr="Left-panel-Schematic-view-of-the-NUSES-mission-satellite-The-Terzina-optical-telescope-removebg-preview"/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8157845" y="1708150"/>
            <a:ext cx="2228850" cy="1703705"/>
          </a:xfrm>
          <a:prstGeom prst="rect">
            <a:avLst/>
          </a:prstGeom>
        </p:spPr>
      </p:pic>
      <p:sp>
        <p:nvSpPr>
          <p:cNvPr id="44" name="Text Box 43"/>
          <p:cNvSpPr txBox="1"/>
          <p:nvPr/>
        </p:nvSpPr>
        <p:spPr>
          <a:xfrm>
            <a:off x="5509895" y="2423795"/>
            <a:ext cx="27082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/>
              <a:t>Energy loss</a:t>
            </a:r>
            <a:endParaRPr lang="en-US"/>
          </a:p>
          <a:p>
            <a:pPr algn="r"/>
            <a:r>
              <a:rPr lang="en-US"/>
              <a:t>Absorption</a:t>
            </a:r>
            <a:endParaRPr lang="en-US"/>
          </a:p>
          <a:p>
            <a:pPr algn="r"/>
            <a:r>
              <a:rPr lang="en-US"/>
              <a:t>Multiple Scattering</a:t>
            </a:r>
            <a:endParaRPr lang="en-US"/>
          </a:p>
        </p:txBody>
      </p:sp>
      <p:sp>
        <p:nvSpPr>
          <p:cNvPr id="50" name="Text Box 49"/>
          <p:cNvSpPr txBox="1"/>
          <p:nvPr/>
        </p:nvSpPr>
        <p:spPr>
          <a:xfrm>
            <a:off x="9387840" y="3844925"/>
            <a:ext cx="2708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/>
              <a:t>Radiation damage</a:t>
            </a:r>
            <a:endParaRPr lang="en-US" sz="2000"/>
          </a:p>
        </p:txBody>
      </p:sp>
      <p:grpSp>
        <p:nvGrpSpPr>
          <p:cNvPr id="60" name="Group 59"/>
          <p:cNvGrpSpPr/>
          <p:nvPr/>
        </p:nvGrpSpPr>
        <p:grpSpPr>
          <a:xfrm>
            <a:off x="9380855" y="4267835"/>
            <a:ext cx="2708275" cy="1014730"/>
            <a:chOff x="13819" y="2217"/>
            <a:chExt cx="4265" cy="1598"/>
          </a:xfrm>
        </p:grpSpPr>
        <p:sp>
          <p:nvSpPr>
            <p:cNvPr id="51" name="Text Box 50"/>
            <p:cNvSpPr txBox="1"/>
            <p:nvPr/>
          </p:nvSpPr>
          <p:spPr>
            <a:xfrm>
              <a:off x="13819" y="2217"/>
              <a:ext cx="4265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000"/>
                <a:t>Sensor noise</a:t>
              </a:r>
              <a:endParaRPr lang="en-US" sz="2000"/>
            </a:p>
            <a:p>
              <a:r>
                <a:rPr lang="en-US" sz="2000"/>
                <a:t>Image quality</a:t>
              </a:r>
              <a:endParaRPr lang="en-US" sz="2000"/>
            </a:p>
            <a:p>
              <a:r>
                <a:rPr lang="en-US" sz="2000"/>
                <a:t>Energy threshold</a:t>
              </a:r>
              <a:endParaRPr lang="en-US" sz="2000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16405" y="2348"/>
              <a:ext cx="330" cy="354"/>
            </a:xfrm>
            <a:prstGeom prst="straightConnector1">
              <a:avLst/>
            </a:prstGeom>
            <a:ln w="25400">
              <a:solidFill>
                <a:srgbClr val="131B0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17021" y="3361"/>
              <a:ext cx="330" cy="354"/>
            </a:xfrm>
            <a:prstGeom prst="straightConnector1">
              <a:avLst/>
            </a:prstGeom>
            <a:ln w="25400">
              <a:solidFill>
                <a:srgbClr val="131B0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16493" y="2857"/>
              <a:ext cx="330" cy="318"/>
            </a:xfrm>
            <a:prstGeom prst="straightConnector1">
              <a:avLst/>
            </a:prstGeom>
            <a:ln w="25400">
              <a:solidFill>
                <a:srgbClr val="131B0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13"/>
          <p:cNvSpPr txBox="1"/>
          <p:nvPr/>
        </p:nvSpPr>
        <p:spPr>
          <a:xfrm>
            <a:off x="1635760" y="6098540"/>
            <a:ext cx="23615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" altLang="en-US">
                <a:solidFill>
                  <a:schemeClr val="tx1"/>
                </a:solidFill>
                <a:sym typeface="+mn-ea"/>
              </a:rPr>
              <a:t>Flux from SPENVIS</a:t>
            </a:r>
            <a:endParaRPr lang="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05765" y="5730240"/>
            <a:ext cx="5480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" altLang="en-US">
                <a:solidFill>
                  <a:schemeClr val="tx1"/>
                </a:solidFill>
                <a:sym typeface="+mn-ea"/>
              </a:rPr>
              <a:t>trapped electrons, trapped protons, solar protons</a:t>
            </a:r>
            <a:endParaRPr lang="" altLang="en-US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78125 0.0811111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ext Box 6"/>
          <p:cNvSpPr txBox="1"/>
          <p:nvPr/>
        </p:nvSpPr>
        <p:spPr>
          <a:xfrm>
            <a:off x="11617325" y="6274435"/>
            <a:ext cx="574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en-US" sz="3200" b="1">
                <a:latin typeface="Dyuthi" panose="02000603000000000000" charset="0"/>
                <a:cs typeface="Dyuthi" panose="02000603000000000000" charset="0"/>
              </a:rPr>
              <a:t>3</a:t>
            </a:r>
            <a:endParaRPr lang="" altLang="en-US" sz="3200" b="1">
              <a:latin typeface="Dyuthi" panose="02000603000000000000" charset="0"/>
              <a:cs typeface="Dyuthi" panose="02000603000000000000" charset="0"/>
            </a:endParaRPr>
          </a:p>
        </p:txBody>
      </p:sp>
      <p:pic>
        <p:nvPicPr>
          <p:cNvPr id="6" name="Picture 5" descr="Picture5"/>
          <p:cNvPicPr>
            <a:picLocks noChangeAspect="1"/>
          </p:cNvPicPr>
          <p:nvPr/>
        </p:nvPicPr>
        <p:blipFill>
          <a:blip r:embed="rId1"/>
          <a:srcRect r="43505"/>
          <a:stretch>
            <a:fillRect/>
          </a:stretch>
        </p:blipFill>
        <p:spPr>
          <a:xfrm>
            <a:off x="989330" y="1847215"/>
            <a:ext cx="5201920" cy="2524760"/>
          </a:xfrm>
          <a:prstGeom prst="rect">
            <a:avLst/>
          </a:prstGeom>
        </p:spPr>
      </p:pic>
      <p:pic>
        <p:nvPicPr>
          <p:cNvPr id="8" name="Picture 7" descr="Picture5"/>
          <p:cNvPicPr>
            <a:picLocks noChangeAspect="1"/>
          </p:cNvPicPr>
          <p:nvPr/>
        </p:nvPicPr>
        <p:blipFill>
          <a:blip r:embed="rId1"/>
          <a:srcRect l="56675"/>
          <a:stretch>
            <a:fillRect/>
          </a:stretch>
        </p:blipFill>
        <p:spPr>
          <a:xfrm>
            <a:off x="6749415" y="1665605"/>
            <a:ext cx="3924935" cy="24847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63652" y="186436"/>
            <a:ext cx="106743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" altLang="en-US" sz="2400" b="1">
                <a:gradFill>
                  <a:gsLst>
                    <a:gs pos="100000">
                      <a:srgbClr val="00B050"/>
                    </a:gs>
                    <a:gs pos="0">
                      <a:srgbClr val="0B6E38"/>
                    </a:gs>
                  </a:gsLst>
                  <a:lin ang="0" scaled="0"/>
                </a:gradFill>
                <a:latin typeface="C059" charset="0"/>
                <a:cs typeface="C059" charset="0"/>
              </a:rPr>
              <a:t>Measurements and results</a:t>
            </a:r>
            <a:endParaRPr lang="" altLang="en-US" sz="2400" b="1">
              <a:gradFill>
                <a:gsLst>
                  <a:gs pos="100000">
                    <a:srgbClr val="00B050"/>
                  </a:gs>
                  <a:gs pos="0">
                    <a:srgbClr val="0B6E38"/>
                  </a:gs>
                </a:gsLst>
                <a:lin ang="0" scaled="0"/>
              </a:gradFill>
              <a:latin typeface="C059" charset="0"/>
              <a:cs typeface="C059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-7620" y="6520815"/>
            <a:ext cx="14897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2">
                    <a:lumMod val="75000"/>
                  </a:schemeClr>
                </a:solidFill>
              </a:rPr>
              <a:t>S. Davarpanah</a:t>
            </a:r>
            <a:endParaRPr lang="en-US" sz="1600" b="1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263525" y="963295"/>
            <a:ext cx="89128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tx1"/>
                </a:solidFill>
                <a:sym typeface="+mn-ea"/>
              </a:rPr>
              <a:t>IV measurement </a:t>
            </a:r>
            <a:r>
              <a:rPr lang="" altLang="en-US">
                <a:solidFill>
                  <a:schemeClr val="tx1"/>
                </a:solidFill>
                <a:sym typeface="+mn-ea"/>
              </a:rPr>
              <a:t>during </a:t>
            </a:r>
            <a:r>
              <a:rPr lang="" altLang="en-US">
                <a:solidFill>
                  <a:schemeClr val="tx1"/>
                </a:solidFill>
                <a:sym typeface="+mn-ea"/>
              </a:rPr>
              <a:t>irradiation:</a:t>
            </a:r>
            <a:endParaRPr lang="en-US" altLang="en-US">
              <a:solidFill>
                <a:srgbClr val="0070C0"/>
              </a:solidFill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0070C0"/>
                </a:solidFill>
                <a:sym typeface="+mn-ea"/>
              </a:rPr>
              <a:t>Proton irradiation</a:t>
            </a:r>
            <a:r>
              <a:rPr lang="en-US" altLang="en-US">
                <a:sym typeface="+mn-ea"/>
              </a:rPr>
              <a:t>: </a:t>
            </a:r>
            <a:r>
              <a:rPr lang="en-US">
                <a:sym typeface="+mn-ea"/>
              </a:rPr>
              <a:t>50MeV </a:t>
            </a:r>
            <a:r>
              <a:rPr lang="en-US">
                <a:solidFill>
                  <a:schemeClr val="tx1"/>
                </a:solidFill>
                <a:sym typeface="+mn-ea"/>
              </a:rPr>
              <a:t>proton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beam </a:t>
            </a:r>
            <a:endParaRPr lang="en-US"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FF0000"/>
                </a:solidFill>
              </a:rPr>
              <a:t>Electron irradiation</a:t>
            </a:r>
            <a:r>
              <a:rPr lang="en-US" altLang="en-US"/>
              <a:t>: β-source strontium-90, up to 2.2MeV</a:t>
            </a:r>
            <a:endParaRPr lang="en-US" altLang="en-US">
              <a:sym typeface="+mn-e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26455" y="1204595"/>
            <a:ext cx="1266825" cy="0"/>
          </a:xfrm>
          <a:prstGeom prst="straightConnector1">
            <a:avLst/>
          </a:prstGeom>
          <a:ln w="34925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7410450" y="882015"/>
            <a:ext cx="34353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" altLang="en-US">
                <a:solidFill>
                  <a:schemeClr val="tx1"/>
                </a:solidFill>
                <a:sym typeface="+mn-ea"/>
              </a:rPr>
              <a:t>Realistic simulation with Geant4 gives us Non-ionizing dose</a:t>
            </a:r>
            <a:endParaRPr lang="" altLang="en-US">
              <a:sym typeface="+mn-ea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490085" y="4770755"/>
            <a:ext cx="112585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" altLang="en-US" sz="2400">
                <a:sym typeface="+mn-ea"/>
              </a:rPr>
              <a:t>Dark Count Rate</a:t>
            </a:r>
            <a:endParaRPr lang="" altLang="en-US" sz="2400"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263525" y="4436110"/>
            <a:ext cx="260731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Font typeface="Arial" panose="020B0604020202020204" pitchFamily="34" charset="0"/>
              <a:buNone/>
            </a:pPr>
            <a:r>
              <a:rPr lang="" altLang="en-US">
                <a:sym typeface="+mn-ea"/>
              </a:rPr>
              <a:t>SiPM response to the irradiation</a:t>
            </a:r>
            <a:endParaRPr lang="" altLang="en-US">
              <a:sym typeface="+mn-ea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" altLang="en-US">
                <a:sym typeface="+mn-ea"/>
              </a:rPr>
              <a:t>+</a:t>
            </a:r>
            <a:endParaRPr lang="" altLang="en-US">
              <a:sym typeface="+mn-ea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" altLang="en-US">
                <a:sym typeface="+mn-ea"/>
              </a:rPr>
              <a:t>non-ionizing dose</a:t>
            </a:r>
            <a:endParaRPr lang="" altLang="en-US">
              <a:sym typeface="+mn-ea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" altLang="en-US">
                <a:sym typeface="+mn-ea"/>
              </a:rPr>
              <a:t>+</a:t>
            </a:r>
            <a:endParaRPr lang="" altLang="en-US">
              <a:sym typeface="+mn-ea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lang="" altLang="en-US">
                <a:sym typeface="+mn-ea"/>
              </a:rPr>
              <a:t> SiPM specification</a:t>
            </a:r>
            <a:endParaRPr lang="" altLang="en-US">
              <a:sym typeface="+mn-e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57195" y="5313045"/>
            <a:ext cx="1266825" cy="0"/>
          </a:xfrm>
          <a:prstGeom prst="straightConnector1">
            <a:avLst/>
          </a:prstGeom>
          <a:ln w="34925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82640" y="4371975"/>
            <a:ext cx="0" cy="2209800"/>
          </a:xfrm>
          <a:prstGeom prst="line">
            <a:avLst/>
          </a:prstGeom>
          <a:ln w="50800">
            <a:solidFill>
              <a:srgbClr val="2B83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8"/>
          <p:cNvSpPr txBox="1"/>
          <p:nvPr/>
        </p:nvSpPr>
        <p:spPr>
          <a:xfrm>
            <a:off x="6191250" y="4371975"/>
            <a:ext cx="1673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" altLang="en-US" sz="2400">
                <a:sym typeface="+mn-ea"/>
              </a:rPr>
              <a:t>Annealing</a:t>
            </a:r>
            <a:endParaRPr lang="" altLang="en-US" sz="2400"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6132195" y="4770755"/>
            <a:ext cx="58350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" altLang="en-US"/>
              <a:t>by </a:t>
            </a:r>
            <a:r>
              <a:rPr lang="en-US"/>
              <a:t>placing the devices in a climatic chamber </a:t>
            </a:r>
            <a:endParaRPr lang="en-US"/>
          </a:p>
          <a:p>
            <a:r>
              <a:rPr lang="" altLang="en-US"/>
              <a:t>@ </a:t>
            </a:r>
            <a:r>
              <a:rPr lang="en-US"/>
              <a:t>fixed temperature for a set period </a:t>
            </a:r>
            <a:r>
              <a:rPr lang="" altLang="en-US"/>
              <a:t>of time</a:t>
            </a:r>
            <a:endParaRPr lang="en-US"/>
          </a:p>
          <a:p>
            <a:endParaRPr lang="en-US"/>
          </a:p>
          <a:p>
            <a:r>
              <a:rPr lang="en-US"/>
              <a:t>at </a:t>
            </a:r>
            <a:r>
              <a:rPr lang="" altLang="en-US"/>
              <a:t>T</a:t>
            </a:r>
            <a:r>
              <a:rPr lang="en-US"/>
              <a:t> </a:t>
            </a:r>
            <a:r>
              <a:rPr lang="" altLang="en-US"/>
              <a:t>&gt;</a:t>
            </a:r>
            <a:r>
              <a:rPr lang="en-US"/>
              <a:t> </a:t>
            </a:r>
            <a:r>
              <a:rPr lang="" altLang="en-US"/>
              <a:t>50</a:t>
            </a:r>
            <a:r>
              <a:rPr>
                <a:sym typeface="+mn-ea"/>
              </a:rPr>
              <a:t>°C</a:t>
            </a:r>
            <a:r>
              <a:rPr lang="">
                <a:sym typeface="+mn-ea"/>
              </a:rPr>
              <a:t>,</a:t>
            </a:r>
            <a:r>
              <a:rPr lang="en-US"/>
              <a:t> annealing cycle </a:t>
            </a:r>
            <a:r>
              <a:rPr lang="en-US">
                <a:sym typeface="+mn-ea"/>
              </a:rPr>
              <a:t>~ </a:t>
            </a:r>
            <a:r>
              <a:rPr lang="en-US"/>
              <a:t>84 hours </a:t>
            </a:r>
            <a:endParaRPr lang="en-US"/>
          </a:p>
          <a:p>
            <a:r>
              <a:rPr lang="" altLang="en-US"/>
              <a:t>                   recovery up to</a:t>
            </a:r>
            <a:r>
              <a:rPr lang="en-US"/>
              <a:t> 40% </a:t>
            </a: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366510" y="6096000"/>
            <a:ext cx="878205" cy="1270"/>
          </a:xfrm>
          <a:prstGeom prst="straightConnector1">
            <a:avLst/>
          </a:prstGeom>
          <a:ln w="34925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 Box 22"/>
          <p:cNvSpPr txBox="1"/>
          <p:nvPr/>
        </p:nvSpPr>
        <p:spPr>
          <a:xfrm>
            <a:off x="263652" y="646811"/>
            <a:ext cx="58477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en-US" sz="2000">
                <a:latin typeface="C059" charset="0"/>
                <a:cs typeface="C059" charset="0"/>
              </a:rPr>
              <a:t>FBK NUV-HD_MT  </a:t>
            </a:r>
            <a:r>
              <a:rPr lang="" altLang="en-US" sz="2000">
                <a:latin typeface="C059" charset="0"/>
                <a:cs typeface="C059" charset="0"/>
              </a:rPr>
              <a:t>(</a:t>
            </a:r>
            <a:r>
              <a:rPr lang="en-US" altLang="en-US" sz="2000">
                <a:latin typeface="C059" charset="0"/>
                <a:cs typeface="C059" charset="0"/>
              </a:rPr>
              <a:t> </a:t>
            </a:r>
            <a:r>
              <a:rPr lang="" altLang="en-US" sz="2000">
                <a:latin typeface="C059" charset="0"/>
                <a:cs typeface="C059" charset="0"/>
              </a:rPr>
              <a:t>3x3 mm</a:t>
            </a:r>
            <a:r>
              <a:rPr lang="" altLang="en-US" sz="2000" baseline="30000">
                <a:latin typeface="C059" charset="0"/>
                <a:cs typeface="C059" charset="0"/>
              </a:rPr>
              <a:t>2</a:t>
            </a:r>
            <a:r>
              <a:rPr lang="" altLang="en-US" sz="2000">
                <a:latin typeface="C059" charset="0"/>
                <a:cs typeface="C059" charset="0"/>
              </a:rPr>
              <a:t>,   30um cell size )</a:t>
            </a:r>
            <a:endParaRPr lang="" altLang="en-US" sz="2000">
              <a:latin typeface="C059" charset="0"/>
              <a:cs typeface="C059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354" r="753"/>
          <a:stretch>
            <a:fillRect/>
          </a:stretch>
        </p:blipFill>
        <p:spPr>
          <a:xfrm>
            <a:off x="7511415" y="215900"/>
            <a:ext cx="4516755" cy="6426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Text Box 8"/>
          <p:cNvSpPr txBox="1"/>
          <p:nvPr/>
        </p:nvSpPr>
        <p:spPr>
          <a:xfrm>
            <a:off x="263525" y="186690"/>
            <a:ext cx="66459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" altLang="en-US" sz="2800" b="1">
                <a:gradFill>
                  <a:gsLst>
                    <a:gs pos="100000">
                      <a:srgbClr val="00B050"/>
                    </a:gs>
                    <a:gs pos="0">
                      <a:srgbClr val="0B6E38"/>
                    </a:gs>
                  </a:gsLst>
                  <a:lin ang="0" scaled="0"/>
                </a:gradFill>
                <a:latin typeface="C059" charset="0"/>
                <a:cs typeface="C059" charset="0"/>
              </a:rPr>
              <a:t>Thank you for your attention!</a:t>
            </a:r>
            <a:endParaRPr lang="" altLang="en-US" sz="2800" b="1">
              <a:gradFill>
                <a:gsLst>
                  <a:gs pos="100000">
                    <a:srgbClr val="00B050"/>
                  </a:gs>
                  <a:gs pos="0">
                    <a:srgbClr val="0B6E38"/>
                  </a:gs>
                </a:gsLst>
                <a:lin ang="0" scaled="0"/>
              </a:gradFill>
              <a:latin typeface="C059" charset="0"/>
              <a:cs typeface="C059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-7620" y="6520815"/>
            <a:ext cx="14897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1600" b="1">
                <a:solidFill>
                  <a:schemeClr val="bg2">
                    <a:lumMod val="75000"/>
                  </a:schemeClr>
                </a:solidFill>
              </a:rPr>
              <a:t>S. Davarpanah</a:t>
            </a:r>
            <a:endParaRPr lang="en-US" sz="16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227" t="714"/>
          <a:stretch>
            <a:fillRect/>
          </a:stretch>
        </p:blipFill>
        <p:spPr>
          <a:xfrm>
            <a:off x="1858645" y="3943350"/>
            <a:ext cx="4328160" cy="2731770"/>
          </a:xfrm>
          <a:prstGeom prst="rect">
            <a:avLst/>
          </a:prstGeom>
        </p:spPr>
      </p:pic>
      <p:pic>
        <p:nvPicPr>
          <p:cNvPr id="4" name="Picture 3" descr="/home/shideh/Downloads/DCR_proton_electron.pngDCR_proton_electro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525" y="887095"/>
            <a:ext cx="7091680" cy="30562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06797734242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1236</Words>
  <Application>WPS Presentation</Application>
  <PresentationFormat>宽屏</PresentationFormat>
  <Paragraphs>106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9" baseType="lpstr">
      <vt:lpstr>Arial</vt:lpstr>
      <vt:lpstr>SimSun</vt:lpstr>
      <vt:lpstr>Wingdings</vt:lpstr>
      <vt:lpstr>Open Sans Extrabold</vt:lpstr>
      <vt:lpstr>C059</vt:lpstr>
      <vt:lpstr>Dyuthi</vt:lpstr>
      <vt:lpstr>DejaVu Math TeX Gyre</vt:lpstr>
      <vt:lpstr>Wingdings</vt:lpstr>
      <vt:lpstr>MS Mincho</vt:lpstr>
      <vt:lpstr>Gubbi</vt:lpstr>
      <vt:lpstr>微软雅黑</vt:lpstr>
      <vt:lpstr>Arial Unicode MS</vt:lpstr>
      <vt:lpstr>Arial Black</vt:lpstr>
      <vt:lpstr>宋体</vt:lpstr>
      <vt:lpstr>D050000L [urw]</vt:lpstr>
      <vt:lpstr>Comic Sans MS</vt:lpstr>
      <vt:lpstr>东文宋体</vt:lpstr>
      <vt:lpstr>Droid Sans Fallback</vt:lpstr>
      <vt:lpstr>Times New Roman</vt:lpstr>
      <vt:lpstr>Karumbi</vt:lpstr>
      <vt:lpstr>Chilanka</vt:lpstr>
      <vt:lpstr>Baekmuk Headline</vt:lpstr>
      <vt:lpstr>Open Sans Condensed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shideh</cp:lastModifiedBy>
  <cp:revision>1564</cp:revision>
  <dcterms:created xsi:type="dcterms:W3CDTF">2024-06-17T19:56:49Z</dcterms:created>
  <dcterms:modified xsi:type="dcterms:W3CDTF">2024-06-17T19:56:49Z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1033-11.1.0.9505</vt:lpwstr>
  </property>
  <property fmtid="{D5CDD505-2E9C-101B-9397-08002B2CF9AE}" pid="3" name="ICV">
    <vt:lpwstr/>
  </property>
</Properties>
</file>