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9" r:id="rId2"/>
  </p:sldMasterIdLst>
  <p:notesMasterIdLst>
    <p:notesMasterId r:id="rId27"/>
  </p:notesMasterIdLst>
  <p:sldIdLst>
    <p:sldId id="292" r:id="rId3"/>
    <p:sldId id="339" r:id="rId4"/>
    <p:sldId id="338" r:id="rId5"/>
    <p:sldId id="337" r:id="rId6"/>
    <p:sldId id="342" r:id="rId7"/>
    <p:sldId id="343" r:id="rId8"/>
    <p:sldId id="344" r:id="rId9"/>
    <p:sldId id="361" r:id="rId10"/>
    <p:sldId id="365" r:id="rId11"/>
    <p:sldId id="366" r:id="rId12"/>
    <p:sldId id="327" r:id="rId13"/>
    <p:sldId id="326" r:id="rId14"/>
    <p:sldId id="288" r:id="rId15"/>
    <p:sldId id="367" r:id="rId16"/>
    <p:sldId id="368" r:id="rId17"/>
    <p:sldId id="369" r:id="rId18"/>
    <p:sldId id="259" r:id="rId19"/>
    <p:sldId id="330" r:id="rId20"/>
    <p:sldId id="331" r:id="rId21"/>
    <p:sldId id="329" r:id="rId22"/>
    <p:sldId id="357" r:id="rId23"/>
    <p:sldId id="358" r:id="rId24"/>
    <p:sldId id="291" r:id="rId25"/>
    <p:sldId id="332" r:id="rId2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66" y="525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2304D-0B6B-471E-8C96-7EAF5864F9B9}" type="datetimeFigureOut">
              <a:rPr lang="it-IT" smtClean="0"/>
              <a:t>17/06/2024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7ED8D5-9CD3-4AA5-9C25-57661896018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93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Joint </a:t>
            </a:r>
            <a:r>
              <a:rPr lang="it-IT" dirty="0" err="1"/>
              <a:t>effort</a:t>
            </a:r>
            <a:r>
              <a:rPr lang="it-IT" dirty="0"/>
              <a:t> of US and </a:t>
            </a:r>
            <a:r>
              <a:rPr lang="it-IT" dirty="0" err="1"/>
              <a:t>Italian</a:t>
            </a:r>
            <a:r>
              <a:rPr lang="it-IT" baseline="0" dirty="0"/>
              <a:t> </a:t>
            </a:r>
            <a:r>
              <a:rPr lang="it-IT" baseline="0" dirty="0" err="1"/>
              <a:t>institutes</a:t>
            </a:r>
            <a:r>
              <a:rPr lang="it-IT" baseline="0" dirty="0"/>
              <a:t>, </a:t>
            </a:r>
          </a:p>
          <a:p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MRI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Consortium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Development Of A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WideField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-of-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View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Camera For The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Schwarzschild-Couder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Gamma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Ray</a:t>
            </a:r>
            <a:r>
              <a:rPr lang="it-I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Telescope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5EDD1D-AEFD-48FE-AA06-F43C3F42940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983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EDD1D-AEFD-48FE-AA06-F43C3F429400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5095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Google Shape;1442;g214ebd426a4_0_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3" name="Google Shape;1443;g214ebd426a4_0_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/>
              <a:t>Ratio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dirty="0" err="1"/>
              <a:t>detected</a:t>
            </a:r>
            <a:r>
              <a:rPr lang="it-IT" dirty="0"/>
              <a:t>/</a:t>
            </a:r>
            <a:r>
              <a:rPr lang="it-IT" dirty="0" err="1"/>
              <a:t>incident</a:t>
            </a:r>
            <a:r>
              <a:rPr lang="it-IT" dirty="0"/>
              <a:t> </a:t>
            </a:r>
            <a:r>
              <a:rPr lang="it-IT" dirty="0" err="1"/>
              <a:t>photons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9484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afc30f6751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afc30f6751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500"/>
              <a:t>Two batches of 24 wafers each were produced by FBK. Each wafer contains approximately 600 SiPM, of which 447 are 40um, giving a total of 21k SiPM of 40 micrometres. Initially, current measurements were carried out with a 200mV step, but to shorten the measurement time, the step was increased first to 250 and finally to 300mV.</a:t>
            </a: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/>
              <a:t> </a:t>
            </a:r>
            <a:endParaRPr sz="15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56C2B-0CD9-4E6A-8A7C-B67D7B67B809}" type="datetime1">
              <a:rPr lang="it-IT" smtClean="0"/>
              <a:t>17/06/2024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of the prototype Schwarzschild-Couder Telescope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57B21-0B84-4E39-803B-D58BEACF02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9184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1A28-116D-4E4B-8307-6620BA8128CD}" type="datetime1">
              <a:rPr lang="it-IT" smtClean="0"/>
              <a:t>17/06/2024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of the prototype Schwarzschild-Couder Telescope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57B21-0B84-4E39-803B-D58BEACF02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0846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14C3-B75A-4DD2-A26F-3603F9259B9B}" type="datetime1">
              <a:rPr lang="it-IT" smtClean="0"/>
              <a:t>17/06/2024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of the prototype Schwarzschild-Couder Telescope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57B21-0B84-4E39-803B-D58BEACF02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1901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5546" y="262466"/>
            <a:ext cx="7349066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675" y="3631142"/>
            <a:ext cx="7161213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September 13,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Di Venere L.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78926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798" y="66144"/>
            <a:ext cx="10770561" cy="1507067"/>
          </a:xfrm>
        </p:spPr>
        <p:txBody>
          <a:bodyPr/>
          <a:lstStyle>
            <a:lvl1pPr>
              <a:defRPr cap="none"/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513893" y="6431771"/>
            <a:ext cx="16002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it-IT"/>
              <a:t>September 13,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87554" y="6431771"/>
            <a:ext cx="7543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r>
              <a:rPr lang="it-IT"/>
              <a:t>Di Venere L.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71848" y="5761846"/>
            <a:ext cx="1142245" cy="6699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360" y="177142"/>
            <a:ext cx="1230640" cy="779591"/>
          </a:xfrm>
          <a:prstGeom prst="rect">
            <a:avLst/>
          </a:prstGeom>
        </p:spPr>
      </p:pic>
      <p:grpSp>
        <p:nvGrpSpPr>
          <p:cNvPr id="8" name="Gruppo 7"/>
          <p:cNvGrpSpPr/>
          <p:nvPr userDrawn="1"/>
        </p:nvGrpSpPr>
        <p:grpSpPr>
          <a:xfrm>
            <a:off x="730182" y="6323832"/>
            <a:ext cx="857372" cy="506628"/>
            <a:chOff x="-54313" y="6061918"/>
            <a:chExt cx="1098021" cy="642204"/>
          </a:xfrm>
        </p:grpSpPr>
        <p:sp>
          <p:nvSpPr>
            <p:cNvPr id="11" name="Rettangolo 10"/>
            <p:cNvSpPr/>
            <p:nvPr userDrawn="1"/>
          </p:nvSpPr>
          <p:spPr>
            <a:xfrm>
              <a:off x="73930" y="6089016"/>
              <a:ext cx="871599" cy="5948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" name="Immagine 8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313" y="6061918"/>
              <a:ext cx="1098021" cy="642204"/>
            </a:xfrm>
            <a:prstGeom prst="rect">
              <a:avLst/>
            </a:prstGeom>
          </p:spPr>
        </p:pic>
      </p:grpSp>
      <p:pic>
        <p:nvPicPr>
          <p:cNvPr id="10" name="Picture 13">
            <a:extLst>
              <a:ext uri="{FF2B5EF4-FFF2-40B4-BE49-F238E27FC236}">
                <a16:creationId xmlns:a16="http://schemas.microsoft.com/office/drawing/2014/main" id="{E408581F-546E-8D4E-AAD9-81E7F4369F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340356"/>
            <a:ext cx="829314" cy="47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53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September 13,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Di Venere L.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919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September 13,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Di Venere L.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750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September 13, 2022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Di Venere L.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374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September 13,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Di Venere L.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9623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September 13, 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Di Venere 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560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September 13,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Di Venere L.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533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CAF21-6F8C-48DC-8325-20D5B3D85298}" type="datetime1">
              <a:rPr lang="it-IT" smtClean="0"/>
              <a:t>17/06/2024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of the prototype Schwarzschild-Couder Telescope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57B21-0B84-4E39-803B-D58BEACF02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82817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September 13,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Di Venere L.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1730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September 13, 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Di Venere L.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550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September 13,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Di Venere L.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4566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September 13,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Di Venere L.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789570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September 13,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Di Venere L.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6100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September 13,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Di Venere L.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24197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Modifica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September 13,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Di Venere L.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7190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September 13,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Di Venere L.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8739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September 13,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Di Venere L.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529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296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CB68F-69BB-4F61-91A0-200FB30E3413}" type="datetime1">
              <a:rPr lang="it-IT" smtClean="0"/>
              <a:t>17/06/2024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of the prototype Schwarzschild-Couder Telescope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57B21-0B84-4E39-803B-D58BEACF02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80707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/>
          <p:nvPr/>
        </p:nvSpPr>
        <p:spPr>
          <a:xfrm>
            <a:off x="11118233" y="6021967"/>
            <a:ext cx="245600" cy="2456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16"/>
          <p:cNvSpPr/>
          <p:nvPr/>
        </p:nvSpPr>
        <p:spPr>
          <a:xfrm>
            <a:off x="828167" y="6021967"/>
            <a:ext cx="245600" cy="2456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1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subTitle" idx="1"/>
          </p:nvPr>
        </p:nvSpPr>
        <p:spPr>
          <a:xfrm>
            <a:off x="4643400" y="3705999"/>
            <a:ext cx="29052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ubTitle" idx="2"/>
          </p:nvPr>
        </p:nvSpPr>
        <p:spPr>
          <a:xfrm>
            <a:off x="951000" y="3705999"/>
            <a:ext cx="29052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3"/>
          </p:nvPr>
        </p:nvSpPr>
        <p:spPr>
          <a:xfrm>
            <a:off x="951000" y="3099767"/>
            <a:ext cx="2905200" cy="7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933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subTitle" idx="4"/>
          </p:nvPr>
        </p:nvSpPr>
        <p:spPr>
          <a:xfrm>
            <a:off x="4643400" y="3099767"/>
            <a:ext cx="2905200" cy="7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933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5"/>
          </p:nvPr>
        </p:nvSpPr>
        <p:spPr>
          <a:xfrm>
            <a:off x="8335800" y="3705999"/>
            <a:ext cx="29052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subTitle" idx="6"/>
          </p:nvPr>
        </p:nvSpPr>
        <p:spPr>
          <a:xfrm>
            <a:off x="8335800" y="3099767"/>
            <a:ext cx="2905200" cy="7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933">
                <a:solidFill>
                  <a:schemeClr val="lt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75A089A9-3A4A-B4E4-D46A-099217F158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r>
              <a:rPr lang="en-GB" kern="0">
                <a:solidFill>
                  <a:srgbClr val="F4F9FF">
                    <a:tint val="75000"/>
                  </a:srgbClr>
                </a:solidFill>
                <a:cs typeface="Arial"/>
                <a:sym typeface="Arial"/>
              </a:rPr>
              <a:t>Pierpaolo Loizzo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7B998FD-E23C-923C-6A55-8F2CDC71AB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CA940630-7B8E-4BDA-B1C9-076D219020B3}" type="slidenum">
              <a:rPr lang="en-GB" kern="0" smtClean="0">
                <a:solidFill>
                  <a:srgbClr val="F4F9FF">
                    <a:tint val="75000"/>
                  </a:srgbClr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‹N›</a:t>
            </a:fld>
            <a:endParaRPr lang="en-GB" kern="0">
              <a:solidFill>
                <a:srgbClr val="F4F9FF">
                  <a:tint val="75000"/>
                </a:srgb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6844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0A883-6801-43AF-9EAB-C046FF71B73F}" type="datetime1">
              <a:rPr lang="it-IT" smtClean="0"/>
              <a:t>17/06/2024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of the prototype Schwarzschild-Couder Telescope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57B21-0B84-4E39-803B-D58BEACF02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6549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18DD1-9BA5-4005-AA89-2FEB841DE659}" type="datetime1">
              <a:rPr lang="it-IT" smtClean="0"/>
              <a:t>17/06/2024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of the prototype Schwarzschild-Couder Telescope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57B21-0B84-4E39-803B-D58BEACF02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4758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75A86-14D5-4430-8495-5272507A5449}" type="datetime1">
              <a:rPr lang="it-IT" smtClean="0"/>
              <a:t>17/06/2024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of the prototype Schwarzschild-Couder Telescope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57B21-0B84-4E39-803B-D58BEACF02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423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91B68-E28A-42A2-9B8B-5089B2235E0E}" type="datetime1">
              <a:rPr lang="it-IT" smtClean="0"/>
              <a:t>17/06/2024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of the prototype Schwarzschild-Couder Telescope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57B21-0B84-4E39-803B-D58BEACF02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5936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F906C-E205-497C-A6D1-202A780495B0}" type="datetime1">
              <a:rPr lang="it-IT" smtClean="0"/>
              <a:t>17/06/2024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of the prototype Schwarzschild-Couder Telescope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57B21-0B84-4E39-803B-D58BEACF02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2310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3748C-BB7E-4CF9-91FC-A602E3F2F68C}" type="datetime1">
              <a:rPr lang="it-IT" smtClean="0"/>
              <a:t>17/06/2024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Status of the prototype Schwarzschild-Couder Telescope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57B21-0B84-4E39-803B-D58BEACF02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6889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AB6A4-883C-4548-B41C-34F4A3F0B280}" type="datetime1">
              <a:rPr lang="it-IT" smtClean="0"/>
              <a:t>17/06/2024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Status of the prototype Schwarzschild-Couder Telescope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57B21-0B84-4E39-803B-D58BEACF025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2978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6332" y="66144"/>
            <a:ext cx="1168773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6332" y="1749022"/>
            <a:ext cx="10006770" cy="4183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it-IT"/>
              <a:t>September 13, 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it-IT"/>
              <a:t>Di Venere L.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8797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emf"/><Relationship Id="rId5" Type="http://schemas.openxmlformats.org/officeDocument/2006/relationships/image" Target="../media/image7.png"/><Relationship Id="rId4" Type="http://schemas.openxmlformats.org/officeDocument/2006/relationships/hyperlink" Target="https://www.sciencedirect.com/science/article/abs/pii/S016890022300013X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iencedirect.com/science/article/abs/pii/S016890022300013X" TargetMode="External"/><Relationship Id="rId3" Type="http://schemas.openxmlformats.org/officeDocument/2006/relationships/image" Target="../media/image37.emf"/><Relationship Id="rId7" Type="http://schemas.openxmlformats.org/officeDocument/2006/relationships/image" Target="../media/image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91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hyperlink" Target="https://doi.org/10.1016/j.astropartphys.2021.102562" TargetMode="External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pos.sissa.it/444/587/" TargetMode="External"/><Relationship Id="rId5" Type="http://schemas.openxmlformats.org/officeDocument/2006/relationships/hyperlink" Target="https://pos.sissa.it/444/726/" TargetMode="Externa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325189" y="4149253"/>
            <a:ext cx="7115694" cy="1206238"/>
          </a:xfrm>
        </p:spPr>
        <p:txBody>
          <a:bodyPr>
            <a:normAutofit/>
          </a:bodyPr>
          <a:lstStyle/>
          <a:p>
            <a:r>
              <a:rPr lang="en-US" sz="4000" dirty="0"/>
              <a:t>Status of the prototype </a:t>
            </a:r>
            <a:br>
              <a:rPr lang="en-US" sz="4000" dirty="0"/>
            </a:br>
            <a:r>
              <a:rPr lang="en-US" sz="4000" dirty="0"/>
              <a:t>Schwarzschild-Couder Telescope</a:t>
            </a:r>
            <a:endParaRPr lang="it-IT" sz="4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046435" y="5416370"/>
            <a:ext cx="7536873" cy="1206237"/>
          </a:xfrm>
        </p:spPr>
        <p:txBody>
          <a:bodyPr>
            <a:noAutofit/>
          </a:bodyPr>
          <a:lstStyle/>
          <a:p>
            <a:r>
              <a:rPr lang="it-IT" dirty="0">
                <a:latin typeface="+mj-lt"/>
              </a:rPr>
              <a:t>Francesco Giordano</a:t>
            </a:r>
            <a:br>
              <a:rPr lang="it-IT" dirty="0">
                <a:latin typeface="+mj-lt"/>
              </a:rPr>
            </a:br>
            <a:r>
              <a:rPr lang="it-IT" dirty="0">
                <a:latin typeface="+mj-lt"/>
              </a:rPr>
              <a:t>for the CTA SCT Project</a:t>
            </a:r>
            <a:endParaRPr lang="en-US" sz="1800" dirty="0">
              <a:latin typeface="+mj-lt"/>
            </a:endParaRPr>
          </a:p>
          <a:p>
            <a:r>
              <a:rPr lang="en-US" sz="1800" dirty="0">
                <a:latin typeface="+mj-lt"/>
              </a:rPr>
              <a:t>13</a:t>
            </a:r>
            <a:r>
              <a:rPr lang="en-US" sz="1800" baseline="30000" dirty="0">
                <a:latin typeface="+mj-lt"/>
              </a:rPr>
              <a:t>th</a:t>
            </a:r>
            <a:r>
              <a:rPr lang="en-US" sz="1800" dirty="0">
                <a:latin typeface="+mj-lt"/>
              </a:rPr>
              <a:t> CRIS-MAC 2024			June 17, 2024</a:t>
            </a:r>
            <a:endParaRPr lang="it-IT" sz="18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27"/>
          <a:stretch/>
        </p:blipFill>
        <p:spPr>
          <a:xfrm>
            <a:off x="5624071" y="-1"/>
            <a:ext cx="6567929" cy="4025591"/>
          </a:xfrm>
          <a:prstGeom prst="rect">
            <a:avLst/>
          </a:prstGeom>
        </p:spPr>
      </p:pic>
      <p:pic>
        <p:nvPicPr>
          <p:cNvPr id="7" name="Segnaposto contenuto 6"/>
          <p:cNvPicPr>
            <a:picLocks noChangeAspect="1"/>
          </p:cNvPicPr>
          <p:nvPr/>
        </p:nvPicPr>
        <p:blipFill rotWithShape="1">
          <a:blip r:embed="rId3"/>
          <a:srcRect l="2189" t="1244" r="1901" b="28539"/>
          <a:stretch/>
        </p:blipFill>
        <p:spPr>
          <a:xfrm>
            <a:off x="0" y="1"/>
            <a:ext cx="5624071" cy="4025590"/>
          </a:xfrm>
          <a:prstGeom prst="rect">
            <a:avLst/>
          </a:prstGeom>
        </p:spPr>
      </p:pic>
      <p:pic>
        <p:nvPicPr>
          <p:cNvPr id="1026" name="Picture 2" descr="CTAO">
            <a:extLst>
              <a:ext uri="{FF2B5EF4-FFF2-40B4-BE49-F238E27FC236}">
                <a16:creationId xmlns:a16="http://schemas.microsoft.com/office/drawing/2014/main" id="{29DC7F89-5889-B166-AC59-FE8E874DA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04" y="4351355"/>
            <a:ext cx="1447615" cy="144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B4C00C9-0345-D22E-FCD3-5A85C87706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66" y="5495611"/>
            <a:ext cx="2066830" cy="1206238"/>
          </a:xfrm>
          <a:prstGeom prst="rect">
            <a:avLst/>
          </a:prstGeom>
        </p:spPr>
      </p:pic>
      <p:pic>
        <p:nvPicPr>
          <p:cNvPr id="6" name="Picture 2" descr="13th Cosmic-Ray International Studies and Multi-messenger ...">
            <a:extLst>
              <a:ext uri="{FF2B5EF4-FFF2-40B4-BE49-F238E27FC236}">
                <a16:creationId xmlns:a16="http://schemas.microsoft.com/office/drawing/2014/main" id="{57FF0F09-080F-136A-5227-F82555D7A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72" y="6124735"/>
            <a:ext cx="1675705" cy="58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E1A7B0B-EBA0-9B70-B296-A478571D7BB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9"/>
          <a:stretch/>
        </p:blipFill>
        <p:spPr>
          <a:xfrm>
            <a:off x="9633497" y="4354541"/>
            <a:ext cx="2345569" cy="54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04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390" y="580039"/>
            <a:ext cx="7245415" cy="207892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308" y="-272020"/>
            <a:ext cx="10770561" cy="1507067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FBK NUV-HD </a:t>
            </a:r>
            <a:r>
              <a:rPr lang="it-IT" dirty="0" err="1">
                <a:solidFill>
                  <a:schemeClr val="bg1"/>
                </a:solidFill>
              </a:rPr>
              <a:t>SiPM</a:t>
            </a:r>
            <a:r>
              <a:rPr lang="it-IT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4" name="Segnaposto contenuto 2"/>
          <p:cNvSpPr txBox="1">
            <a:spLocks/>
          </p:cNvSpPr>
          <p:nvPr/>
        </p:nvSpPr>
        <p:spPr>
          <a:xfrm>
            <a:off x="211912" y="878686"/>
            <a:ext cx="4175530" cy="52704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chemeClr val="bg1"/>
                </a:solidFill>
              </a:rPr>
              <a:t>INFN </a:t>
            </a:r>
            <a:r>
              <a:rPr lang="it-IT" dirty="0" err="1">
                <a:solidFill>
                  <a:schemeClr val="bg1"/>
                </a:solidFill>
              </a:rPr>
              <a:t>involved</a:t>
            </a:r>
            <a:r>
              <a:rPr lang="it-IT" dirty="0">
                <a:solidFill>
                  <a:schemeClr val="bg1"/>
                </a:solidFill>
              </a:rPr>
              <a:t> in the </a:t>
            </a:r>
            <a:r>
              <a:rPr lang="it-IT" dirty="0" err="1">
                <a:solidFill>
                  <a:schemeClr val="bg1"/>
                </a:solidFill>
              </a:rPr>
              <a:t>development</a:t>
            </a:r>
            <a:r>
              <a:rPr lang="it-IT" dirty="0">
                <a:solidFill>
                  <a:schemeClr val="bg1"/>
                </a:solidFill>
              </a:rPr>
              <a:t> and </a:t>
            </a:r>
            <a:r>
              <a:rPr lang="it-IT" dirty="0" err="1">
                <a:solidFill>
                  <a:schemeClr val="bg1"/>
                </a:solidFill>
              </a:rPr>
              <a:t>testing</a:t>
            </a:r>
            <a:r>
              <a:rPr lang="it-IT" dirty="0">
                <a:solidFill>
                  <a:schemeClr val="bg1"/>
                </a:solidFill>
              </a:rPr>
              <a:t> of </a:t>
            </a:r>
            <a:r>
              <a:rPr lang="it-IT" dirty="0" err="1">
                <a:solidFill>
                  <a:schemeClr val="bg1"/>
                </a:solidFill>
              </a:rPr>
              <a:t>SiPMs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suitable</a:t>
            </a:r>
            <a:r>
              <a:rPr lang="it-IT" dirty="0">
                <a:solidFill>
                  <a:schemeClr val="bg1"/>
                </a:solidFill>
              </a:rPr>
              <a:t> for </a:t>
            </a:r>
            <a:r>
              <a:rPr lang="it-IT" dirty="0" err="1">
                <a:solidFill>
                  <a:schemeClr val="bg1"/>
                </a:solidFill>
              </a:rPr>
              <a:t>Cherenkov</a:t>
            </a:r>
            <a:r>
              <a:rPr lang="it-IT" dirty="0">
                <a:solidFill>
                  <a:schemeClr val="bg1"/>
                </a:solidFill>
              </a:rPr>
              <a:t> light </a:t>
            </a:r>
            <a:r>
              <a:rPr lang="it-IT" dirty="0" err="1">
                <a:solidFill>
                  <a:schemeClr val="bg1"/>
                </a:solidFill>
              </a:rPr>
              <a:t>detection</a:t>
            </a:r>
            <a:r>
              <a:rPr lang="it-IT" dirty="0">
                <a:solidFill>
                  <a:schemeClr val="bg1"/>
                </a:solidFill>
              </a:rPr>
              <a:t> in the </a:t>
            </a:r>
            <a:r>
              <a:rPr lang="it-IT" dirty="0" err="1">
                <a:solidFill>
                  <a:schemeClr val="bg1"/>
                </a:solidFill>
              </a:rPr>
              <a:t>Near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Ultraviolet</a:t>
            </a:r>
            <a:r>
              <a:rPr lang="it-IT" dirty="0">
                <a:solidFill>
                  <a:schemeClr val="bg1"/>
                </a:solidFill>
              </a:rPr>
              <a:t> (NUV </a:t>
            </a:r>
            <a:r>
              <a:rPr lang="it-IT" dirty="0" err="1">
                <a:solidFill>
                  <a:schemeClr val="bg1"/>
                </a:solidFill>
              </a:rPr>
              <a:t>SiPMs</a:t>
            </a:r>
            <a:r>
              <a:rPr lang="it-IT" dirty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it-IT" dirty="0">
                <a:solidFill>
                  <a:schemeClr val="bg1"/>
                </a:solidFill>
              </a:rPr>
              <a:t>NUV High-</a:t>
            </a:r>
            <a:r>
              <a:rPr lang="it-IT" dirty="0" err="1">
                <a:solidFill>
                  <a:schemeClr val="bg1"/>
                </a:solidFill>
              </a:rPr>
              <a:t>density</a:t>
            </a:r>
            <a:r>
              <a:rPr lang="it-IT" dirty="0">
                <a:solidFill>
                  <a:schemeClr val="bg1"/>
                </a:solidFill>
              </a:rPr>
              <a:t> (HD) </a:t>
            </a:r>
            <a:r>
              <a:rPr lang="it-IT" dirty="0" err="1">
                <a:solidFill>
                  <a:schemeClr val="bg1"/>
                </a:solidFill>
              </a:rPr>
              <a:t>SiPMs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produced</a:t>
            </a:r>
            <a:r>
              <a:rPr lang="it-IT" dirty="0">
                <a:solidFill>
                  <a:schemeClr val="bg1"/>
                </a:solidFill>
              </a:rPr>
              <a:t> by Fondazione Bruno Kessler (FBK, Trento, </a:t>
            </a:r>
            <a:r>
              <a:rPr lang="it-IT" dirty="0" err="1">
                <a:solidFill>
                  <a:schemeClr val="bg1"/>
                </a:solidFill>
              </a:rPr>
              <a:t>Italy</a:t>
            </a:r>
            <a:r>
              <a:rPr lang="it-IT" dirty="0">
                <a:solidFill>
                  <a:schemeClr val="bg1"/>
                </a:solidFill>
              </a:rPr>
              <a:t>)</a:t>
            </a:r>
          </a:p>
          <a:p>
            <a:r>
              <a:rPr lang="it-IT" dirty="0" err="1">
                <a:solidFill>
                  <a:schemeClr val="bg1"/>
                </a:solidFill>
              </a:rPr>
              <a:t>Main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features</a:t>
            </a:r>
            <a:r>
              <a:rPr lang="it-IT" dirty="0">
                <a:solidFill>
                  <a:schemeClr val="bg1"/>
                </a:solidFill>
              </a:rPr>
              <a:t>:</a:t>
            </a:r>
          </a:p>
          <a:p>
            <a:pPr lvl="1"/>
            <a:r>
              <a:rPr lang="it-IT" dirty="0">
                <a:solidFill>
                  <a:schemeClr val="bg1"/>
                </a:solidFill>
              </a:rPr>
              <a:t>Wide </a:t>
            </a:r>
            <a:r>
              <a:rPr lang="it-IT" dirty="0" err="1">
                <a:solidFill>
                  <a:schemeClr val="bg1"/>
                </a:solidFill>
              </a:rPr>
              <a:t>dynamic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range</a:t>
            </a:r>
            <a:endParaRPr lang="it-IT" dirty="0">
              <a:solidFill>
                <a:schemeClr val="bg1"/>
              </a:solidFill>
            </a:endParaRPr>
          </a:p>
          <a:p>
            <a:pPr lvl="1"/>
            <a:r>
              <a:rPr lang="it-IT" dirty="0">
                <a:solidFill>
                  <a:schemeClr val="bg1"/>
                </a:solidFill>
              </a:rPr>
              <a:t>High </a:t>
            </a:r>
            <a:r>
              <a:rPr lang="it-IT" dirty="0" err="1">
                <a:solidFill>
                  <a:schemeClr val="bg1"/>
                </a:solidFill>
              </a:rPr>
              <a:t>Fill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Factor</a:t>
            </a:r>
            <a:r>
              <a:rPr lang="it-IT" dirty="0">
                <a:solidFill>
                  <a:schemeClr val="bg1"/>
                </a:solidFill>
              </a:rPr>
              <a:t> (FF)</a:t>
            </a:r>
          </a:p>
          <a:p>
            <a:pPr lvl="1"/>
            <a:r>
              <a:rPr lang="it-IT" dirty="0" err="1">
                <a:solidFill>
                  <a:schemeClr val="bg1"/>
                </a:solidFill>
              </a:rPr>
              <a:t>Increased</a:t>
            </a:r>
            <a:r>
              <a:rPr lang="it-IT" dirty="0">
                <a:solidFill>
                  <a:schemeClr val="bg1"/>
                </a:solidFill>
              </a:rPr>
              <a:t> PDE </a:t>
            </a:r>
            <a:r>
              <a:rPr lang="it-IT" dirty="0" err="1">
                <a:solidFill>
                  <a:schemeClr val="bg1"/>
                </a:solidFill>
              </a:rPr>
              <a:t>at</a:t>
            </a:r>
            <a:r>
              <a:rPr lang="it-IT" dirty="0">
                <a:solidFill>
                  <a:schemeClr val="bg1"/>
                </a:solidFill>
              </a:rPr>
              <a:t> NUV </a:t>
            </a:r>
            <a:r>
              <a:rPr lang="it-IT" dirty="0" err="1">
                <a:solidFill>
                  <a:schemeClr val="bg1"/>
                </a:solidFill>
              </a:rPr>
              <a:t>wavelengths</a:t>
            </a:r>
            <a:endParaRPr lang="it-IT" dirty="0">
              <a:solidFill>
                <a:schemeClr val="bg1"/>
              </a:solidFill>
            </a:endParaRPr>
          </a:p>
          <a:p>
            <a:pPr lvl="1"/>
            <a:r>
              <a:rPr lang="it-IT" dirty="0" err="1">
                <a:solidFill>
                  <a:schemeClr val="bg1"/>
                </a:solidFill>
              </a:rPr>
              <a:t>Low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correlated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noise</a:t>
            </a:r>
            <a:endParaRPr lang="it-IT" dirty="0">
              <a:solidFill>
                <a:schemeClr val="bg1"/>
              </a:solidFill>
            </a:endParaRPr>
          </a:p>
          <a:p>
            <a:pPr lvl="1"/>
            <a:r>
              <a:rPr lang="it-IT" dirty="0">
                <a:solidFill>
                  <a:schemeClr val="bg1"/>
                </a:solidFill>
              </a:rPr>
              <a:t>40 x 40 </a:t>
            </a:r>
            <a:r>
              <a:rPr lang="it-IT" dirty="0">
                <a:solidFill>
                  <a:schemeClr val="bg1"/>
                </a:solidFill>
                <a:latin typeface="Symbol" panose="05050102010706020507" pitchFamily="18" charset="2"/>
              </a:rPr>
              <a:t>m</a:t>
            </a:r>
            <a:r>
              <a:rPr lang="it-IT" dirty="0">
                <a:solidFill>
                  <a:schemeClr val="bg1"/>
                </a:solidFill>
              </a:rPr>
              <a:t>m</a:t>
            </a:r>
            <a:r>
              <a:rPr lang="it-IT" baseline="30000" dirty="0">
                <a:solidFill>
                  <a:schemeClr val="bg1"/>
                </a:solidFill>
              </a:rPr>
              <a:t>2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cell</a:t>
            </a:r>
            <a:endParaRPr lang="it-IT" dirty="0">
              <a:solidFill>
                <a:schemeClr val="bg1"/>
              </a:solidFill>
            </a:endParaRPr>
          </a:p>
          <a:p>
            <a:pPr lvl="1"/>
            <a:r>
              <a:rPr lang="it-IT" dirty="0">
                <a:solidFill>
                  <a:schemeClr val="bg1"/>
                </a:solidFill>
              </a:rPr>
              <a:t>6 x 6 mm</a:t>
            </a:r>
            <a:r>
              <a:rPr lang="it-IT" baseline="30000" dirty="0">
                <a:solidFill>
                  <a:schemeClr val="bg1"/>
                </a:solidFill>
              </a:rPr>
              <a:t>2</a:t>
            </a:r>
            <a:r>
              <a:rPr lang="it-IT" dirty="0">
                <a:solidFill>
                  <a:schemeClr val="bg1"/>
                </a:solidFill>
              </a:rPr>
              <a:t> area</a:t>
            </a:r>
          </a:p>
          <a:p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503" y="2783001"/>
            <a:ext cx="4637728" cy="3493574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2456849" y="6404019"/>
            <a:ext cx="38731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G. </a:t>
            </a:r>
            <a:r>
              <a:rPr lang="en-US" sz="1200" b="1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Ambrosi</a:t>
            </a:r>
            <a:r>
              <a:rPr lang="en-US" sz="1200" b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et al. 2023, NIMA 1049(2023)168023</a:t>
            </a:r>
            <a:endParaRPr lang="it-IT" sz="1200" b="1" dirty="0"/>
          </a:p>
        </p:txBody>
      </p:sp>
      <p:pic>
        <p:nvPicPr>
          <p:cNvPr id="4" name="Picture 2" descr="CTAO">
            <a:extLst>
              <a:ext uri="{FF2B5EF4-FFF2-40B4-BE49-F238E27FC236}">
                <a16:creationId xmlns:a16="http://schemas.microsoft.com/office/drawing/2014/main" id="{E7520898-708F-24E8-07F3-435F773B0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385" y="0"/>
            <a:ext cx="1447615" cy="144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7292" y="3109126"/>
            <a:ext cx="3414708" cy="260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94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308" y="-272020"/>
            <a:ext cx="10770561" cy="1507067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FBK NUV-HD </a:t>
            </a:r>
            <a:r>
              <a:rPr lang="it-IT" dirty="0" err="1">
                <a:solidFill>
                  <a:schemeClr val="bg1"/>
                </a:solidFill>
              </a:rPr>
              <a:t>SiPM</a:t>
            </a:r>
            <a:r>
              <a:rPr lang="it-IT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4" name="Segnaposto contenuto 2"/>
          <p:cNvSpPr txBox="1">
            <a:spLocks/>
          </p:cNvSpPr>
          <p:nvPr/>
        </p:nvSpPr>
        <p:spPr>
          <a:xfrm>
            <a:off x="211911" y="1004521"/>
            <a:ext cx="5964713" cy="25451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>
                <a:solidFill>
                  <a:schemeClr val="bg1"/>
                </a:solidFill>
              </a:rPr>
              <a:t>4x4 </a:t>
            </a:r>
            <a:r>
              <a:rPr lang="it-IT" dirty="0" err="1">
                <a:solidFill>
                  <a:schemeClr val="bg1"/>
                </a:solidFill>
              </a:rPr>
              <a:t>SiPM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matrices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assembled</a:t>
            </a:r>
            <a:r>
              <a:rPr lang="it-IT" dirty="0">
                <a:solidFill>
                  <a:schemeClr val="bg1"/>
                </a:solidFill>
              </a:rPr>
              <a:t> and </a:t>
            </a:r>
            <a:r>
              <a:rPr lang="it-IT" dirty="0" err="1">
                <a:solidFill>
                  <a:schemeClr val="bg1"/>
                </a:solidFill>
              </a:rPr>
              <a:t>tested</a:t>
            </a:r>
            <a:endParaRPr lang="it-IT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36 FBK NUV HD3 optical units assembled, tested and characterized at INFN laboratories in Italy</a:t>
            </a:r>
          </a:p>
          <a:p>
            <a:r>
              <a:rPr lang="en-US" dirty="0">
                <a:solidFill>
                  <a:schemeClr val="bg1"/>
                </a:solidFill>
              </a:rPr>
              <a:t>Study of performance and homogeneity in terms of breakdown voltage, gain, signal to noise ratio (SNR), and dark count rate </a:t>
            </a:r>
            <a:r>
              <a:rPr lang="en-US" dirty="0">
                <a:solidFill>
                  <a:schemeClr val="tx1"/>
                </a:solidFill>
              </a:rPr>
              <a:t>(DCR)</a:t>
            </a:r>
            <a:endParaRPr lang="it-IT" dirty="0">
              <a:solidFill>
                <a:schemeClr val="tx1"/>
              </a:solidFill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6293096" y="439800"/>
            <a:ext cx="5279710" cy="1883300"/>
            <a:chOff x="5433818" y="1163767"/>
            <a:chExt cx="6588855" cy="2548333"/>
          </a:xfrm>
        </p:grpSpPr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33818" y="1166392"/>
              <a:ext cx="2823277" cy="2545708"/>
            </a:xfrm>
            <a:prstGeom prst="rect">
              <a:avLst/>
            </a:prstGeom>
          </p:spPr>
        </p:pic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01943" y="1163767"/>
              <a:ext cx="3320730" cy="2481600"/>
            </a:xfrm>
            <a:prstGeom prst="rect">
              <a:avLst/>
            </a:prstGeom>
          </p:spPr>
        </p:pic>
        <p:sp>
          <p:nvSpPr>
            <p:cNvPr id="15" name="Rettangolo 14"/>
            <p:cNvSpPr/>
            <p:nvPr/>
          </p:nvSpPr>
          <p:spPr>
            <a:xfrm>
              <a:off x="7170487" y="1775706"/>
              <a:ext cx="262700" cy="24187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6" name="Connettore diritto 15"/>
            <p:cNvCxnSpPr/>
            <p:nvPr/>
          </p:nvCxnSpPr>
          <p:spPr>
            <a:xfrm flipV="1">
              <a:off x="7444986" y="1163768"/>
              <a:ext cx="1256957" cy="61193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diritto 16"/>
            <p:cNvCxnSpPr/>
            <p:nvPr/>
          </p:nvCxnSpPr>
          <p:spPr>
            <a:xfrm>
              <a:off x="7444986" y="2017580"/>
              <a:ext cx="1256957" cy="16277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6">
            <a:extLst>
              <a:ext uri="{FF2B5EF4-FFF2-40B4-BE49-F238E27FC236}">
                <a16:creationId xmlns:a16="http://schemas.microsoft.com/office/drawing/2014/main" id="{BB7C1377-BD12-7448-AAEF-D99E77938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5761" y="2519820"/>
            <a:ext cx="4809577" cy="3104594"/>
          </a:xfrm>
          <a:prstGeom prst="rect">
            <a:avLst/>
          </a:prstGeom>
        </p:spPr>
      </p:pic>
      <p:pic>
        <p:nvPicPr>
          <p:cNvPr id="19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91CA8473-2A70-25C5-B2D1-18CA6FB86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911" y="3694264"/>
            <a:ext cx="3506925" cy="2546230"/>
          </a:xfrm>
          <a:prstGeom prst="rect">
            <a:avLst/>
          </a:prstGeom>
        </p:spPr>
      </p:pic>
      <p:pic>
        <p:nvPicPr>
          <p:cNvPr id="20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9D8F1255-A11A-9E90-2F8D-21B4AC4972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8836" y="3694264"/>
            <a:ext cx="3353189" cy="2546230"/>
          </a:xfrm>
          <a:prstGeom prst="rect">
            <a:avLst/>
          </a:prstGeom>
        </p:spPr>
      </p:pic>
      <p:pic>
        <p:nvPicPr>
          <p:cNvPr id="3" name="Picture 2" descr="CTAO">
            <a:extLst>
              <a:ext uri="{FF2B5EF4-FFF2-40B4-BE49-F238E27FC236}">
                <a16:creationId xmlns:a16="http://schemas.microsoft.com/office/drawing/2014/main" id="{5CEA6F4B-D565-08F2-87EE-9337C9FF2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385" y="0"/>
            <a:ext cx="1447615" cy="144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5EC35E4-21A9-734A-21BE-FF8CCB2CB190}"/>
              </a:ext>
            </a:extLst>
          </p:cNvPr>
          <p:cNvSpPr txBox="1"/>
          <p:nvPr/>
        </p:nvSpPr>
        <p:spPr>
          <a:xfrm>
            <a:off x="7669840" y="5741357"/>
            <a:ext cx="38731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G. </a:t>
            </a:r>
            <a:r>
              <a:rPr lang="en-US" sz="1200" b="1" dirty="0" err="1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Ambrosi</a:t>
            </a:r>
            <a:r>
              <a:rPr lang="en-US" sz="1200" b="1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et al. 2023, NIMA 1049(2023)168023</a:t>
            </a:r>
            <a:endParaRPr lang="it-IT" sz="1200" b="1" dirty="0"/>
          </a:p>
        </p:txBody>
      </p:sp>
    </p:spTree>
    <p:extLst>
      <p:ext uri="{BB962C8B-B14F-4D97-AF65-F5344CB8AC3E}">
        <p14:creationId xmlns:p14="http://schemas.microsoft.com/office/powerpoint/2010/main" val="1224707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1287" y="-205226"/>
            <a:ext cx="10770561" cy="1507067"/>
          </a:xfrm>
        </p:spPr>
        <p:txBody>
          <a:bodyPr/>
          <a:lstStyle/>
          <a:p>
            <a:r>
              <a:rPr lang="it-IT" dirty="0" err="1">
                <a:solidFill>
                  <a:schemeClr val="bg1"/>
                </a:solidFill>
              </a:rPr>
              <a:t>Frontend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electronics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0" name="Segnaposto contenuto 2"/>
          <p:cNvSpPr txBox="1">
            <a:spLocks/>
          </p:cNvSpPr>
          <p:nvPr/>
        </p:nvSpPr>
        <p:spPr>
          <a:xfrm>
            <a:off x="209639" y="990590"/>
            <a:ext cx="5769438" cy="527598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dirty="0">
                <a:solidFill>
                  <a:schemeClr val="bg1"/>
                </a:solidFill>
              </a:rPr>
              <a:t>Front-End Electronics (FEE) functionalities: </a:t>
            </a:r>
          </a:p>
          <a:p>
            <a:pPr marL="457200" lvl="1" indent="0">
              <a:buNone/>
            </a:pPr>
            <a:r>
              <a:rPr lang="en-US" sz="1500" dirty="0">
                <a:solidFill>
                  <a:schemeClr val="bg1"/>
                </a:solidFill>
              </a:rPr>
              <a:t>Amplification and digitization of </a:t>
            </a:r>
            <a:r>
              <a:rPr lang="en-US" sz="1500" dirty="0" err="1">
                <a:solidFill>
                  <a:schemeClr val="bg1"/>
                </a:solidFill>
              </a:rPr>
              <a:t>SiPM</a:t>
            </a:r>
            <a:r>
              <a:rPr lang="en-US" sz="1500" dirty="0">
                <a:solidFill>
                  <a:schemeClr val="bg1"/>
                </a:solidFill>
              </a:rPr>
              <a:t> signals</a:t>
            </a:r>
          </a:p>
          <a:p>
            <a:pPr marL="457200" lvl="1" indent="0">
              <a:buNone/>
            </a:pPr>
            <a:r>
              <a:rPr lang="en-US" sz="1500" dirty="0">
                <a:solidFill>
                  <a:schemeClr val="bg1"/>
                </a:solidFill>
              </a:rPr>
              <a:t>Waveform data sampling and transfer to storage</a:t>
            </a:r>
          </a:p>
          <a:p>
            <a:pPr marL="457200" lvl="1" indent="0">
              <a:buNone/>
            </a:pPr>
            <a:r>
              <a:rPr lang="en-US" sz="1500" dirty="0">
                <a:solidFill>
                  <a:schemeClr val="bg1"/>
                </a:solidFill>
              </a:rPr>
              <a:t>Low-level trigger generation</a:t>
            </a:r>
          </a:p>
          <a:p>
            <a:pPr marL="457200" lvl="1" indent="0">
              <a:buNone/>
            </a:pPr>
            <a:r>
              <a:rPr lang="en-US" sz="1500" dirty="0">
                <a:solidFill>
                  <a:schemeClr val="bg1"/>
                </a:solidFill>
              </a:rPr>
              <a:t>Control of </a:t>
            </a:r>
            <a:r>
              <a:rPr lang="en-US" sz="1500" dirty="0" err="1">
                <a:solidFill>
                  <a:schemeClr val="bg1"/>
                </a:solidFill>
              </a:rPr>
              <a:t>SiPM</a:t>
            </a:r>
            <a:r>
              <a:rPr lang="en-US" sz="1500" dirty="0">
                <a:solidFill>
                  <a:schemeClr val="bg1"/>
                </a:solidFill>
              </a:rPr>
              <a:t> bias voltage</a:t>
            </a:r>
          </a:p>
          <a:p>
            <a:pPr marL="457200" lvl="1" indent="0">
              <a:buNone/>
            </a:pPr>
            <a:r>
              <a:rPr lang="en-US" sz="1500" dirty="0">
                <a:solidFill>
                  <a:schemeClr val="bg1"/>
                </a:solidFill>
              </a:rPr>
              <a:t>Temperature monitoring and stabilization of FPM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bg1"/>
                </a:solidFill>
              </a:rPr>
              <a:t>Electronics distributed over 2 circuit boards, </a:t>
            </a:r>
            <a:br>
              <a:rPr lang="en-US" sz="1500" dirty="0">
                <a:solidFill>
                  <a:schemeClr val="bg1"/>
                </a:solidFill>
              </a:rPr>
            </a:br>
            <a:r>
              <a:rPr lang="en-US" sz="1500" dirty="0">
                <a:solidFill>
                  <a:schemeClr val="bg1"/>
                </a:solidFill>
              </a:rPr>
              <a:t>primary and auxiliary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bg1"/>
                </a:solidFill>
              </a:rPr>
              <a:t>Based on TARGET7 chips</a:t>
            </a:r>
          </a:p>
          <a:p>
            <a:pPr marL="457200" lvl="1" indent="0">
              <a:buNone/>
            </a:pPr>
            <a:r>
              <a:rPr lang="en-US" sz="1500" dirty="0">
                <a:solidFill>
                  <a:schemeClr val="bg1"/>
                </a:solidFill>
              </a:rPr>
              <a:t>7th generation </a:t>
            </a:r>
            <a:r>
              <a:rPr lang="en-US" sz="1500" dirty="0" err="1">
                <a:solidFill>
                  <a:schemeClr val="bg1"/>
                </a:solidFill>
              </a:rPr>
              <a:t>TeV</a:t>
            </a:r>
            <a:r>
              <a:rPr lang="en-US" sz="1500" dirty="0">
                <a:solidFill>
                  <a:schemeClr val="bg1"/>
                </a:solidFill>
              </a:rPr>
              <a:t> Array Readout with </a:t>
            </a:r>
            <a:r>
              <a:rPr lang="en-US" sz="1500" dirty="0" err="1">
                <a:solidFill>
                  <a:schemeClr val="bg1"/>
                </a:solidFill>
              </a:rPr>
              <a:t>GSa</a:t>
            </a:r>
            <a:r>
              <a:rPr lang="en-US" sz="1500" dirty="0">
                <a:solidFill>
                  <a:schemeClr val="bg1"/>
                </a:solidFill>
              </a:rPr>
              <a:t>/s sampling and Event Trigger</a:t>
            </a:r>
          </a:p>
          <a:p>
            <a:pPr marL="457200" lvl="1" indent="0">
              <a:buNone/>
            </a:pPr>
            <a:r>
              <a:rPr lang="en-US" sz="1500" dirty="0">
                <a:solidFill>
                  <a:schemeClr val="bg1"/>
                </a:solidFill>
              </a:rPr>
              <a:t>Samples and digitizes 16 input channels</a:t>
            </a:r>
          </a:p>
          <a:p>
            <a:pPr marL="914400" lvl="2" indent="0">
              <a:buNone/>
            </a:pPr>
            <a:r>
              <a:rPr lang="en-US" sz="1500" dirty="0">
                <a:solidFill>
                  <a:schemeClr val="bg1"/>
                </a:solidFill>
              </a:rPr>
              <a:t>Analogue ring buffer of 16k capacitors</a:t>
            </a:r>
          </a:p>
          <a:p>
            <a:pPr marL="914400" lvl="2" indent="0">
              <a:buNone/>
            </a:pPr>
            <a:r>
              <a:rPr lang="en-US" sz="1500" dirty="0">
                <a:solidFill>
                  <a:schemeClr val="bg1"/>
                </a:solidFill>
              </a:rPr>
              <a:t>Storage of analogue waveforms @1GSa/s</a:t>
            </a:r>
          </a:p>
          <a:p>
            <a:pPr marL="457200" lvl="1" indent="0">
              <a:buNone/>
            </a:pPr>
            <a:r>
              <a:rPr lang="en-US" sz="1500" dirty="0">
                <a:solidFill>
                  <a:schemeClr val="bg1"/>
                </a:solidFill>
              </a:rPr>
              <a:t>Trigger generation based on the sum of four </a:t>
            </a:r>
            <a:br>
              <a:rPr lang="en-US" sz="1500" dirty="0">
                <a:solidFill>
                  <a:schemeClr val="bg1"/>
                </a:solidFill>
              </a:rPr>
            </a:br>
            <a:r>
              <a:rPr lang="en-US" sz="1500" dirty="0" err="1">
                <a:solidFill>
                  <a:schemeClr val="bg1"/>
                </a:solidFill>
              </a:rPr>
              <a:t>adiacent</a:t>
            </a:r>
            <a:r>
              <a:rPr lang="en-US" sz="1500" dirty="0">
                <a:solidFill>
                  <a:schemeClr val="bg1"/>
                </a:solidFill>
              </a:rPr>
              <a:t> pixels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9379476" y="5954490"/>
            <a:ext cx="22224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/>
              <a:t>Adams+2022</a:t>
            </a:r>
          </a:p>
          <a:p>
            <a:r>
              <a:rPr lang="it-IT" sz="1400" b="1" dirty="0"/>
              <a:t>https://doi.org/10.1117/1.JATIS.8.1.014007</a:t>
            </a:r>
          </a:p>
        </p:txBody>
      </p:sp>
      <p:pic>
        <p:nvPicPr>
          <p:cNvPr id="3" name="Picture 2" descr="CTAO">
            <a:extLst>
              <a:ext uri="{FF2B5EF4-FFF2-40B4-BE49-F238E27FC236}">
                <a16:creationId xmlns:a16="http://schemas.microsoft.com/office/drawing/2014/main" id="{019592F8-A84D-EE0D-1632-31FBA12BB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385" y="0"/>
            <a:ext cx="1447615" cy="144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013" y="4543789"/>
            <a:ext cx="3170463" cy="211609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1195" y="990590"/>
            <a:ext cx="4879710" cy="341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102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0798" y="-254866"/>
            <a:ext cx="10770561" cy="1507067"/>
          </a:xfrm>
        </p:spPr>
        <p:txBody>
          <a:bodyPr/>
          <a:lstStyle/>
          <a:p>
            <a:r>
              <a:rPr lang="it-IT" dirty="0" err="1">
                <a:solidFill>
                  <a:schemeClr val="bg1"/>
                </a:solidFill>
              </a:rPr>
              <a:t>Crab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detection</a:t>
            </a:r>
            <a:r>
              <a:rPr lang="it-IT" dirty="0">
                <a:solidFill>
                  <a:schemeClr val="bg1"/>
                </a:solidFill>
              </a:rPr>
              <a:t> with </a:t>
            </a:r>
            <a:r>
              <a:rPr lang="it-IT" dirty="0" err="1">
                <a:solidFill>
                  <a:schemeClr val="bg1"/>
                </a:solidFill>
              </a:rPr>
              <a:t>pSCT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401" y="3881405"/>
            <a:ext cx="5528430" cy="2751349"/>
          </a:xfrm>
          <a:prstGeom prst="rect">
            <a:avLst/>
          </a:prstGeom>
        </p:spPr>
      </p:pic>
      <p:sp>
        <p:nvSpPr>
          <p:cNvPr id="13" name="Segnaposto contenuto 2"/>
          <p:cNvSpPr txBox="1">
            <a:spLocks/>
          </p:cNvSpPr>
          <p:nvPr/>
        </p:nvSpPr>
        <p:spPr>
          <a:xfrm>
            <a:off x="237877" y="1561481"/>
            <a:ext cx="5594068" cy="363130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First </a:t>
            </a:r>
            <a:r>
              <a:rPr lang="en-US" dirty="0" err="1">
                <a:solidFill>
                  <a:schemeClr val="bg1"/>
                </a:solidFill>
              </a:rPr>
              <a:t>pSCT</a:t>
            </a:r>
            <a:r>
              <a:rPr lang="en-US" dirty="0">
                <a:solidFill>
                  <a:schemeClr val="bg1"/>
                </a:solidFill>
              </a:rPr>
              <a:t> observation campaign conducted in January and February 2020</a:t>
            </a:r>
          </a:p>
          <a:p>
            <a:r>
              <a:rPr lang="en-US" dirty="0">
                <a:solidFill>
                  <a:schemeClr val="bg1"/>
                </a:solidFill>
              </a:rPr>
              <a:t>Total exposure (without correction for acquisition </a:t>
            </a:r>
            <a:r>
              <a:rPr lang="en-US" dirty="0" err="1">
                <a:solidFill>
                  <a:schemeClr val="bg1"/>
                </a:solidFill>
              </a:rPr>
              <a:t>deadtime</a:t>
            </a:r>
            <a:r>
              <a:rPr lang="en-US" dirty="0">
                <a:solidFill>
                  <a:schemeClr val="bg1"/>
                </a:solidFill>
              </a:rPr>
              <a:t>):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21.6 hours OFF, 17.6 hours ON</a:t>
            </a:r>
          </a:p>
          <a:p>
            <a:r>
              <a:rPr lang="en-US" dirty="0">
                <a:solidFill>
                  <a:schemeClr val="bg1"/>
                </a:solidFill>
              </a:rPr>
              <a:t>No full MC simulations 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simultaneous </a:t>
            </a:r>
            <a:r>
              <a:rPr lang="en-US" dirty="0">
                <a:solidFill>
                  <a:schemeClr val="bg1"/>
                </a:solidFill>
              </a:rPr>
              <a:t>VERITAS observations used to identify gamma-rays in shower events (2.2 hours)</a:t>
            </a:r>
          </a:p>
          <a:p>
            <a:r>
              <a:rPr lang="en-US" dirty="0">
                <a:solidFill>
                  <a:schemeClr val="bg1"/>
                </a:solidFill>
              </a:rPr>
              <a:t>Coincident events detected through time tagging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216" y="726128"/>
            <a:ext cx="4279972" cy="2953640"/>
          </a:xfrm>
          <a:prstGeom prst="rect">
            <a:avLst/>
          </a:prstGeom>
        </p:spPr>
      </p:pic>
      <p:pic>
        <p:nvPicPr>
          <p:cNvPr id="4" name="Picture 2" descr="CTAO">
            <a:extLst>
              <a:ext uri="{FF2B5EF4-FFF2-40B4-BE49-F238E27FC236}">
                <a16:creationId xmlns:a16="http://schemas.microsoft.com/office/drawing/2014/main" id="{03EA97B5-C491-64D8-D2B7-68852C6AD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385" y="0"/>
            <a:ext cx="1447615" cy="144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33B82D0-93B1-D463-59B5-36B596ED8C7D}"/>
              </a:ext>
            </a:extLst>
          </p:cNvPr>
          <p:cNvSpPr txBox="1"/>
          <p:nvPr/>
        </p:nvSpPr>
        <p:spPr>
          <a:xfrm>
            <a:off x="537512" y="5549493"/>
            <a:ext cx="4748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/>
              <a:t>Adams+2021</a:t>
            </a:r>
            <a:br>
              <a:rPr lang="it-IT" sz="1400" b="1" dirty="0"/>
            </a:br>
            <a:r>
              <a:rPr lang="it-IT" sz="1400" b="1" dirty="0"/>
              <a:t>https://doi.org/10.1016/j.astropartphys.2021.102562</a:t>
            </a:r>
          </a:p>
        </p:txBody>
      </p:sp>
    </p:spTree>
    <p:extLst>
      <p:ext uri="{BB962C8B-B14F-4D97-AF65-F5344CB8AC3E}">
        <p14:creationId xmlns:p14="http://schemas.microsoft.com/office/powerpoint/2010/main" val="567827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0798" y="-254866"/>
            <a:ext cx="10770561" cy="1507067"/>
          </a:xfrm>
        </p:spPr>
        <p:txBody>
          <a:bodyPr/>
          <a:lstStyle/>
          <a:p>
            <a:r>
              <a:rPr lang="it-IT" dirty="0" err="1">
                <a:solidFill>
                  <a:schemeClr val="bg1"/>
                </a:solidFill>
              </a:rPr>
              <a:t>Crab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detection</a:t>
            </a:r>
            <a:r>
              <a:rPr lang="it-IT" dirty="0">
                <a:solidFill>
                  <a:schemeClr val="bg1"/>
                </a:solidFill>
              </a:rPr>
              <a:t> with </a:t>
            </a:r>
            <a:r>
              <a:rPr lang="it-IT" dirty="0" err="1">
                <a:solidFill>
                  <a:schemeClr val="bg1"/>
                </a:solidFill>
              </a:rPr>
              <a:t>pSCT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342" y="3398651"/>
            <a:ext cx="4325177" cy="2980675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07" y="3061689"/>
            <a:ext cx="3561398" cy="2854415"/>
          </a:xfrm>
          <a:prstGeom prst="rect">
            <a:avLst/>
          </a:prstGeom>
        </p:spPr>
      </p:pic>
      <p:sp>
        <p:nvSpPr>
          <p:cNvPr id="13" name="Segnaposto contenuto 2"/>
          <p:cNvSpPr txBox="1">
            <a:spLocks/>
          </p:cNvSpPr>
          <p:nvPr/>
        </p:nvSpPr>
        <p:spPr>
          <a:xfrm>
            <a:off x="658347" y="1202560"/>
            <a:ext cx="6383568" cy="15070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Gamma-rays identified by Veritas used to define cuts on the pSCT sample</a:t>
            </a:r>
          </a:p>
          <a:p>
            <a:r>
              <a:rPr lang="en-US" dirty="0">
                <a:solidFill>
                  <a:schemeClr val="bg1"/>
                </a:solidFill>
              </a:rPr>
              <a:t>Detection of gamma-ray signal from the Crab Nebula with a statistical significance of 8.6 σ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3574327" y="2795719"/>
            <a:ext cx="4748563" cy="57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/>
              <a:t>Adams+2021</a:t>
            </a:r>
            <a:br>
              <a:rPr lang="it-IT" sz="1400" b="1" dirty="0"/>
            </a:br>
            <a:r>
              <a:rPr lang="it-IT" sz="1400" b="1" dirty="0"/>
              <a:t>https://doi.org/10.1016/j.astropartphys.2021.102562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2556" y="1515456"/>
            <a:ext cx="3841537" cy="4409037"/>
          </a:xfrm>
          <a:prstGeom prst="rect">
            <a:avLst/>
          </a:prstGeom>
        </p:spPr>
      </p:pic>
      <p:pic>
        <p:nvPicPr>
          <p:cNvPr id="3" name="Picture 2" descr="CTAO">
            <a:extLst>
              <a:ext uri="{FF2B5EF4-FFF2-40B4-BE49-F238E27FC236}">
                <a16:creationId xmlns:a16="http://schemas.microsoft.com/office/drawing/2014/main" id="{94138191-9C4C-A371-9142-ECF8F8A3E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385" y="0"/>
            <a:ext cx="1447615" cy="144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313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1287" y="-126708"/>
            <a:ext cx="10770561" cy="1507067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Camera upgrade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0" name="Segnaposto contenuto 2"/>
          <p:cNvSpPr txBox="1">
            <a:spLocks/>
          </p:cNvSpPr>
          <p:nvPr/>
        </p:nvSpPr>
        <p:spPr>
          <a:xfrm>
            <a:off x="247233" y="1063083"/>
            <a:ext cx="11337963" cy="51501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Populate all 9 camera sectors: 177 modules, 11328 pixels</a:t>
            </a:r>
          </a:p>
          <a:p>
            <a:r>
              <a:rPr lang="en-US" dirty="0" err="1">
                <a:solidFill>
                  <a:schemeClr val="bg1"/>
                </a:solidFill>
              </a:rPr>
              <a:t>SiPMs</a:t>
            </a:r>
            <a:r>
              <a:rPr lang="en-US" dirty="0">
                <a:solidFill>
                  <a:schemeClr val="bg1"/>
                </a:solidFill>
              </a:rPr>
              <a:t> produced by FBK with high PDE and low optical CT</a:t>
            </a:r>
          </a:p>
          <a:p>
            <a:r>
              <a:rPr lang="en-US" dirty="0">
                <a:solidFill>
                  <a:schemeClr val="bg1"/>
                </a:solidFill>
              </a:rPr>
              <a:t>New electronics to reduce noise: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SMART ASIC: Integrated preamplifier attached to </a:t>
            </a:r>
            <a:r>
              <a:rPr lang="en-US" dirty="0" err="1">
                <a:solidFill>
                  <a:schemeClr val="bg1"/>
                </a:solidFill>
              </a:rPr>
              <a:t>SiPM</a:t>
            </a:r>
            <a:r>
              <a:rPr lang="en-US" dirty="0">
                <a:solidFill>
                  <a:schemeClr val="bg1"/>
                </a:solidFill>
              </a:rPr>
              <a:t> boards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CTC ASIC: 16-channel 1GSa/s digitizer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Analog buffer with 16k cells per channel 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chemeClr val="bg1"/>
                </a:solidFill>
              </a:rPr>
              <a:t> 16 us storage depth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CT5TEA ASIC: 16-channel trigger ASIC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Channels are summed in groups of 4 to obtain 4 trigger pixels per ASIC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Adjustable threshold for each group</a:t>
            </a:r>
          </a:p>
          <a:p>
            <a:r>
              <a:rPr lang="en-US" dirty="0">
                <a:solidFill>
                  <a:schemeClr val="bg1"/>
                </a:solidFill>
              </a:rPr>
              <a:t>New backend electronics and mechanics 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US" dirty="0">
                <a:solidFill>
                  <a:schemeClr val="bg1"/>
                </a:solidFill>
              </a:rPr>
              <a:t>Improvement in single photon resolution, lower minimum threshold and lower noise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US" dirty="0">
                <a:solidFill>
                  <a:schemeClr val="bg1"/>
                </a:solidFill>
              </a:rPr>
              <a:t>Reduction of noise both on digitized signals and in the trigger circuit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92873EF9-D0BB-0E80-9AC0-4D143D754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1161" y="764891"/>
            <a:ext cx="1907491" cy="143527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4BE00A1-AADD-4E00-43EB-D116BEC2E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009" y="2674638"/>
            <a:ext cx="3955314" cy="131843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0074375" y="1815349"/>
            <a:ext cx="1651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SMART ASIC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8631587" y="2313695"/>
            <a:ext cx="3094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CTC+CT5TEA FEE </a:t>
            </a:r>
            <a:r>
              <a:rPr lang="it-IT" dirty="0" err="1">
                <a:solidFill>
                  <a:schemeClr val="bg1"/>
                </a:solidFill>
              </a:rPr>
              <a:t>module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4" name="Picture 2" descr="CTAO">
            <a:extLst>
              <a:ext uri="{FF2B5EF4-FFF2-40B4-BE49-F238E27FC236}">
                <a16:creationId xmlns:a16="http://schemas.microsoft.com/office/drawing/2014/main" id="{E1B9A2CA-8639-B9BA-901B-92DCB48A7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385" y="0"/>
            <a:ext cx="1447615" cy="144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636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Google Shape;1445;p4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6030496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SiPM NUV-HD MT</a:t>
            </a:r>
            <a:endParaRPr dirty="0"/>
          </a:p>
        </p:txBody>
      </p:sp>
      <p:sp>
        <p:nvSpPr>
          <p:cNvPr id="1497" name="Google Shape;1497;p41"/>
          <p:cNvSpPr/>
          <p:nvPr/>
        </p:nvSpPr>
        <p:spPr>
          <a:xfrm>
            <a:off x="359203" y="380367"/>
            <a:ext cx="426000" cy="4260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98" name="Google Shape;1498;p41"/>
          <p:cNvSpPr/>
          <p:nvPr/>
        </p:nvSpPr>
        <p:spPr>
          <a:xfrm>
            <a:off x="11587197" y="470567"/>
            <a:ext cx="245600" cy="245600"/>
          </a:xfrm>
          <a:prstGeom prst="star4">
            <a:avLst>
              <a:gd name="adj" fmla="val 125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Google Shape;867;p37">
            <a:extLst>
              <a:ext uri="{FF2B5EF4-FFF2-40B4-BE49-F238E27FC236}">
                <a16:creationId xmlns:a16="http://schemas.microsoft.com/office/drawing/2014/main" id="{344CEAB0-8AA0-FC82-99BD-CD999F02EF3F}"/>
              </a:ext>
            </a:extLst>
          </p:cNvPr>
          <p:cNvSpPr txBox="1">
            <a:spLocks/>
          </p:cNvSpPr>
          <p:nvPr/>
        </p:nvSpPr>
        <p:spPr>
          <a:xfrm>
            <a:off x="1046611" y="1693307"/>
            <a:ext cx="5630732" cy="687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 algn="l" defTabSz="1219170">
              <a:buClr>
                <a:srgbClr val="F4F9FF"/>
              </a:buClr>
            </a:pPr>
            <a:r>
              <a:rPr lang="en-GB" sz="2000" kern="0" dirty="0" err="1">
                <a:solidFill>
                  <a:schemeClr val="tx1"/>
                </a:solidFill>
              </a:rPr>
              <a:t>SiPM</a:t>
            </a:r>
            <a:r>
              <a:rPr lang="en-GB" sz="2000" kern="0" dirty="0">
                <a:solidFill>
                  <a:schemeClr val="tx1"/>
                </a:solidFill>
              </a:rPr>
              <a:t> technology developed by FBK </a:t>
            </a:r>
          </a:p>
        </p:txBody>
      </p:sp>
      <p:sp>
        <p:nvSpPr>
          <p:cNvPr id="9" name="Google Shape;1095;p38">
            <a:extLst>
              <a:ext uri="{FF2B5EF4-FFF2-40B4-BE49-F238E27FC236}">
                <a16:creationId xmlns:a16="http://schemas.microsoft.com/office/drawing/2014/main" id="{B04448CE-2CCD-D47B-2453-A71CB81B0754}"/>
              </a:ext>
            </a:extLst>
          </p:cNvPr>
          <p:cNvSpPr txBox="1">
            <a:spLocks/>
          </p:cNvSpPr>
          <p:nvPr/>
        </p:nvSpPr>
        <p:spPr>
          <a:xfrm>
            <a:off x="950967" y="2220755"/>
            <a:ext cx="5145033" cy="2904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chemeClr val="tx1"/>
                </a:solidFill>
              </a:rPr>
              <a:t>Reduced </a:t>
            </a:r>
            <a:r>
              <a:rPr lang="en-GB" sz="2000" kern="0" dirty="0">
                <a:solidFill>
                  <a:srgbClr val="FFC654"/>
                </a:solidFill>
              </a:rPr>
              <a:t>Cross Talk probability</a:t>
            </a:r>
            <a:r>
              <a:rPr lang="en-GB" sz="2000" kern="0" dirty="0">
                <a:solidFill>
                  <a:schemeClr val="tx1"/>
                </a:solidFill>
              </a:rPr>
              <a:t> (&lt;5%)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1"/>
                </a:solidFill>
              </a:rPr>
              <a:t>Maximum </a:t>
            </a:r>
            <a:r>
              <a:rPr lang="en-GB" sz="2000" kern="0" dirty="0">
                <a:solidFill>
                  <a:srgbClr val="FFC654"/>
                </a:solidFill>
              </a:rPr>
              <a:t>Photon Detection Efficiency (PDE) </a:t>
            </a:r>
            <a:r>
              <a:rPr lang="en-GB" sz="2000" dirty="0">
                <a:solidFill>
                  <a:schemeClr val="tx1"/>
                </a:solidFill>
              </a:rPr>
              <a:t>for wavelengths ranging between 420 nm to 450 nm</a:t>
            </a:r>
          </a:p>
          <a:p>
            <a:pPr marL="0" indent="0" algn="l"/>
            <a:endParaRPr lang="en-GB" sz="2000" dirty="0"/>
          </a:p>
          <a:p>
            <a:pPr marL="0" indent="0" algn="l"/>
            <a:r>
              <a:rPr lang="en-GB" sz="2000" dirty="0">
                <a:solidFill>
                  <a:srgbClr val="FFC654"/>
                </a:solidFill>
              </a:rPr>
              <a:t>NUV-HD MT </a:t>
            </a:r>
            <a:r>
              <a:rPr lang="en-GB" sz="2000" dirty="0">
                <a:solidFill>
                  <a:schemeClr val="tx1"/>
                </a:solidFill>
              </a:rPr>
              <a:t>technology is well suited for Cherenkov light detection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</a:p>
          <a:p>
            <a:pPr marL="380990" indent="-380990" algn="l">
              <a:buBlip>
                <a:blip r:embed="rId3"/>
              </a:buBlip>
            </a:pPr>
            <a:r>
              <a:rPr lang="it-IT" sz="2000" dirty="0">
                <a:solidFill>
                  <a:schemeClr val="tx1"/>
                </a:solidFill>
              </a:rPr>
              <a:t>Maximum PDE &gt;60%</a:t>
            </a:r>
          </a:p>
          <a:p>
            <a:pPr marL="380990" indent="-380990" algn="l">
              <a:buBlip>
                <a:blip r:embed="rId3"/>
              </a:buBlip>
            </a:pPr>
            <a:r>
              <a:rPr lang="it-IT" sz="2000" dirty="0">
                <a:solidFill>
                  <a:schemeClr val="tx1"/>
                </a:solidFill>
              </a:rPr>
              <a:t>Close to 50% </a:t>
            </a:r>
            <a:r>
              <a:rPr lang="it-IT" sz="2000" dirty="0" err="1">
                <a:solidFill>
                  <a:schemeClr val="tx1"/>
                </a:solidFill>
              </a:rPr>
              <a:t>at</a:t>
            </a:r>
            <a:r>
              <a:rPr lang="it-IT" sz="2000" dirty="0">
                <a:solidFill>
                  <a:schemeClr val="tx1"/>
                </a:solidFill>
              </a:rPr>
              <a:t> 400 nm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E3D9E7F7-F21E-B08F-309E-29EFE434753F}"/>
              </a:ext>
            </a:extLst>
          </p:cNvPr>
          <p:cNvGrpSpPr/>
          <p:nvPr/>
        </p:nvGrpSpPr>
        <p:grpSpPr>
          <a:xfrm>
            <a:off x="6337512" y="470567"/>
            <a:ext cx="4807877" cy="3434199"/>
            <a:chOff x="4824867" y="2338322"/>
            <a:chExt cx="3605908" cy="2575649"/>
          </a:xfrm>
        </p:grpSpPr>
        <p:pic>
          <p:nvPicPr>
            <p:cNvPr id="5" name="Immagine 4" descr="Immagine che contiene grafico&#10;&#10;Descrizione generata automaticamente">
              <a:extLst>
                <a:ext uri="{FF2B5EF4-FFF2-40B4-BE49-F238E27FC236}">
                  <a16:creationId xmlns:a16="http://schemas.microsoft.com/office/drawing/2014/main" id="{69217477-2DC3-C0F3-D81E-FFB99F782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24867" y="2338322"/>
              <a:ext cx="3605908" cy="257564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CasellaDiTesto 2">
                  <a:extLst>
                    <a:ext uri="{FF2B5EF4-FFF2-40B4-BE49-F238E27FC236}">
                      <a16:creationId xmlns:a16="http://schemas.microsoft.com/office/drawing/2014/main" id="{525FB01B-EFAE-A837-9600-B3E937054A2B}"/>
                    </a:ext>
                  </a:extLst>
                </p:cNvPr>
                <p:cNvSpPr txBox="1"/>
                <p:nvPr/>
              </p:nvSpPr>
              <p:spPr>
                <a:xfrm>
                  <a:off x="6400799" y="3818722"/>
                  <a:ext cx="1464527" cy="2847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sz="186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𝜆</m:t>
                        </m:r>
                        <m:r>
                          <a:rPr lang="it-IT" sz="186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=420 </m:t>
                        </m:r>
                        <m:r>
                          <a:rPr lang="it-IT" sz="1867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𝑛𝑚</m:t>
                        </m:r>
                      </m:oMath>
                    </m:oMathPara>
                  </a14:m>
                  <a:endParaRPr lang="en-GB" sz="1867" kern="0" dirty="0">
                    <a:solidFill>
                      <a:srgbClr val="000000"/>
                    </a:solidFill>
                    <a:latin typeface="Barlow" panose="00000500000000000000" pitchFamily="2" charset="0"/>
                    <a:cs typeface="Arial"/>
                    <a:sym typeface="Arial"/>
                  </a:endParaRPr>
                </a:p>
              </p:txBody>
            </p:sp>
          </mc:Choice>
          <mc:Fallback xmlns="">
            <p:sp>
              <p:nvSpPr>
                <p:cNvPr id="3" name="CasellaDiTesto 2">
                  <a:extLst>
                    <a:ext uri="{FF2B5EF4-FFF2-40B4-BE49-F238E27FC236}">
                      <a16:creationId xmlns:a16="http://schemas.microsoft.com/office/drawing/2014/main" id="{525FB01B-EFAE-A837-9600-B3E937054A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00799" y="3818722"/>
                  <a:ext cx="1464527" cy="28474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35DB393-62D5-C1FA-7206-A894F775B5E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r>
              <a:rPr lang="en-GB" kern="0" dirty="0" err="1">
                <a:solidFill>
                  <a:srgbClr val="F4F9FF">
                    <a:tint val="75000"/>
                  </a:srgbClr>
                </a:solidFill>
                <a:latin typeface="Arial"/>
                <a:cs typeface="Arial"/>
                <a:sym typeface="Arial"/>
              </a:rPr>
              <a:t>Pierpaolo</a:t>
            </a:r>
            <a:r>
              <a:rPr lang="en-GB" kern="0" dirty="0">
                <a:solidFill>
                  <a:srgbClr val="F4F9FF">
                    <a:tint val="75000"/>
                  </a:srgbClr>
                </a:solidFill>
                <a:latin typeface="Arial"/>
                <a:cs typeface="Arial"/>
                <a:sym typeface="Arial"/>
              </a:rPr>
              <a:t> </a:t>
            </a:r>
            <a:r>
              <a:rPr lang="en-GB" kern="0" dirty="0" err="1">
                <a:solidFill>
                  <a:srgbClr val="F4F9FF">
                    <a:tint val="75000"/>
                  </a:srgbClr>
                </a:solidFill>
                <a:latin typeface="Arial"/>
                <a:cs typeface="Arial"/>
                <a:sym typeface="Arial"/>
              </a:rPr>
              <a:t>Loizzo</a:t>
            </a:r>
            <a:endParaRPr lang="en-GB" kern="0" dirty="0">
              <a:solidFill>
                <a:srgbClr val="F4F9FF">
                  <a:tint val="75000"/>
                </a:srgb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B6FB199-8EB0-5939-0014-06AF3B3DED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CA940630-7B8E-4BDA-B1C9-076D219020B3}" type="slidenum">
              <a:rPr lang="en-GB" kern="0">
                <a:solidFill>
                  <a:srgbClr val="F4F9FF">
                    <a:tint val="75000"/>
                  </a:srgb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16</a:t>
            </a:fld>
            <a:endParaRPr lang="en-GB" kern="0">
              <a:solidFill>
                <a:srgbClr val="F4F9FF">
                  <a:tint val="75000"/>
                </a:srgb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7480383" y="70599"/>
            <a:ext cx="3628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P. </a:t>
            </a:r>
            <a:r>
              <a:rPr lang="it-IT" dirty="0" err="1"/>
              <a:t>Loizzo</a:t>
            </a:r>
            <a:r>
              <a:rPr lang="it-IT" dirty="0"/>
              <a:t>, </a:t>
            </a:r>
            <a:r>
              <a:rPr lang="it-IT" dirty="0" err="1"/>
              <a:t>Master’s</a:t>
            </a:r>
            <a:r>
              <a:rPr lang="it-IT" dirty="0"/>
              <a:t> </a:t>
            </a:r>
            <a:r>
              <a:rPr lang="it-IT" dirty="0" err="1"/>
              <a:t>thesis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9415106" y="2946878"/>
            <a:ext cx="2460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b="1" dirty="0">
                <a:solidFill>
                  <a:srgbClr val="FF0000"/>
                </a:solidFill>
              </a:rPr>
              <a:t>PRELIMINARY</a:t>
            </a:r>
          </a:p>
        </p:txBody>
      </p:sp>
      <p:pic>
        <p:nvPicPr>
          <p:cNvPr id="11" name="Immagine 10" descr="Immagine che contiene grafico&#10;&#10;Descrizione generata automaticamente">
            <a:extLst>
              <a:ext uri="{FF2B5EF4-FFF2-40B4-BE49-F238E27FC236}">
                <a16:creationId xmlns:a16="http://schemas.microsoft.com/office/drawing/2014/main" id="{954AB4B8-3BF3-E0D4-961C-846B28043E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2918" y="3673052"/>
            <a:ext cx="4180321" cy="2985944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DAE8122-7E97-9411-38C8-9ACC9E9D04E7}"/>
              </a:ext>
            </a:extLst>
          </p:cNvPr>
          <p:cNvSpPr txBox="1"/>
          <p:nvPr/>
        </p:nvSpPr>
        <p:spPr>
          <a:xfrm>
            <a:off x="7289100" y="5898587"/>
            <a:ext cx="2460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b="1" dirty="0">
                <a:solidFill>
                  <a:srgbClr val="FF0000"/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10214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buSzPts val="990"/>
            </a:pPr>
            <a:r>
              <a:rPr lang="en" sz="3200" dirty="0"/>
              <a:t>SiPM mass production</a:t>
            </a:r>
            <a:endParaRPr sz="3227" b="1" dirty="0"/>
          </a:p>
        </p:txBody>
      </p:sp>
      <p:sp>
        <p:nvSpPr>
          <p:cNvPr id="84" name="Google Shape;84;p1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 fontScale="70000" lnSpcReduction="20000"/>
          </a:bodyPr>
          <a:lstStyle/>
          <a:p>
            <a:fld id="{00000000-1234-1234-1234-123412341234}" type="slidenum">
              <a:rPr lang="it"/>
              <a:pPr/>
              <a:t>17</a:t>
            </a:fld>
            <a:endParaRPr/>
          </a:p>
        </p:txBody>
      </p:sp>
      <p:sp>
        <p:nvSpPr>
          <p:cNvPr id="85" name="Google Shape;85;p16"/>
          <p:cNvSpPr txBox="1"/>
          <p:nvPr/>
        </p:nvSpPr>
        <p:spPr>
          <a:xfrm>
            <a:off x="415600" y="1610300"/>
            <a:ext cx="11360800" cy="4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48 wafers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SiPMs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produced in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Lfoundry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for a total amount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of about 20k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SiPMs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Quality check with IV measurements on wafer performed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  <a:tabLst/>
              <a:defRPr/>
            </a:pPr>
            <a:r>
              <a:rPr lang="en-US" dirty="0">
                <a:latin typeface="Century Gothic" panose="020B0502020202020204"/>
              </a:rPr>
              <a:t>Assembly on </a:t>
            </a:r>
            <a:r>
              <a:rPr lang="en-US" dirty="0" err="1">
                <a:latin typeface="Century Gothic" panose="020B0502020202020204"/>
              </a:rPr>
              <a:t>SiPM</a:t>
            </a:r>
            <a:r>
              <a:rPr lang="en-US" dirty="0">
                <a:latin typeface="Century Gothic" panose="020B0502020202020204"/>
              </a:rPr>
              <a:t> matrices for </a:t>
            </a:r>
            <a:r>
              <a:rPr lang="en-US" dirty="0" err="1">
                <a:latin typeface="Century Gothic" panose="020B0502020202020204"/>
              </a:rPr>
              <a:t>pSCT</a:t>
            </a:r>
            <a:r>
              <a:rPr lang="en-US" dirty="0">
                <a:latin typeface="Century Gothic" panose="020B0502020202020204"/>
              </a:rPr>
              <a:t> telescope ongoing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86" name="Google Shape;86;p16"/>
          <p:cNvPicPr preferRelativeResize="0"/>
          <p:nvPr/>
        </p:nvPicPr>
        <p:blipFill rotWithShape="1">
          <a:blip r:embed="rId3">
            <a:alphaModFix/>
          </a:blip>
          <a:srcRect t="13254" b="12862"/>
          <a:stretch/>
        </p:blipFill>
        <p:spPr>
          <a:xfrm>
            <a:off x="8546761" y="117150"/>
            <a:ext cx="3031465" cy="298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03;p17">
            <a:extLst>
              <a:ext uri="{FF2B5EF4-FFF2-40B4-BE49-F238E27FC236}">
                <a16:creationId xmlns:a16="http://schemas.microsoft.com/office/drawing/2014/main" id="{A1B45774-EB01-8564-E2C4-EF0271096C4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849" t="8645" r="7454" b="1207"/>
          <a:stretch/>
        </p:blipFill>
        <p:spPr>
          <a:xfrm>
            <a:off x="1841073" y="3335263"/>
            <a:ext cx="3686265" cy="3407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78;p15">
            <a:extLst>
              <a:ext uri="{FF2B5EF4-FFF2-40B4-BE49-F238E27FC236}">
                <a16:creationId xmlns:a16="http://schemas.microsoft.com/office/drawing/2014/main" id="{7B6289EB-E57D-9AF1-A33B-723CFA0A6D8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10450" y="3382131"/>
            <a:ext cx="4019244" cy="3313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SMART: </a:t>
            </a:r>
            <a:r>
              <a:rPr lang="en-GB" dirty="0">
                <a:solidFill>
                  <a:schemeClr val="bg1"/>
                </a:solidFill>
              </a:rPr>
              <a:t>a </a:t>
            </a:r>
            <a:r>
              <a:rPr lang="en-GB" b="1" dirty="0">
                <a:solidFill>
                  <a:schemeClr val="bg1"/>
                </a:solidFill>
              </a:rPr>
              <a:t>S</a:t>
            </a:r>
            <a:r>
              <a:rPr lang="en-GB" dirty="0">
                <a:solidFill>
                  <a:schemeClr val="bg1"/>
                </a:solidFill>
              </a:rPr>
              <a:t>iPM</a:t>
            </a:r>
            <a:r>
              <a:rPr lang="en-GB" b="1" dirty="0">
                <a:solidFill>
                  <a:schemeClr val="bg1"/>
                </a:solidFill>
              </a:rPr>
              <a:t> M</a:t>
            </a:r>
            <a:r>
              <a:rPr lang="en-GB" dirty="0">
                <a:solidFill>
                  <a:schemeClr val="bg1"/>
                </a:solidFill>
              </a:rPr>
              <a:t>ultichannel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A</a:t>
            </a:r>
            <a:r>
              <a:rPr lang="en-GB" dirty="0" err="1">
                <a:solidFill>
                  <a:schemeClr val="bg1"/>
                </a:solidFill>
              </a:rPr>
              <a:t>sic</a:t>
            </a:r>
            <a:r>
              <a:rPr lang="en-GB" dirty="0">
                <a:solidFill>
                  <a:schemeClr val="bg1"/>
                </a:solidFill>
              </a:rPr>
              <a:t> for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high-</a:t>
            </a:r>
            <a:r>
              <a:rPr lang="en-GB" b="1" dirty="0">
                <a:solidFill>
                  <a:schemeClr val="bg1"/>
                </a:solidFill>
              </a:rPr>
              <a:t>R</a:t>
            </a:r>
            <a:r>
              <a:rPr lang="en-GB" dirty="0">
                <a:solidFill>
                  <a:schemeClr val="bg1"/>
                </a:solidFill>
              </a:rPr>
              <a:t>esolution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dirty="0">
                <a:solidFill>
                  <a:schemeClr val="bg1"/>
                </a:solidFill>
              </a:rPr>
              <a:t>Cherenkov </a:t>
            </a:r>
            <a:r>
              <a:rPr lang="en-GB" b="1" dirty="0">
                <a:solidFill>
                  <a:schemeClr val="bg1"/>
                </a:solidFill>
              </a:rPr>
              <a:t>T</a:t>
            </a:r>
            <a:r>
              <a:rPr lang="en-GB" dirty="0">
                <a:solidFill>
                  <a:schemeClr val="bg1"/>
                </a:solidFill>
              </a:rPr>
              <a:t>elescopes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35686" y="1749022"/>
            <a:ext cx="5201864" cy="4183561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err="1">
                <a:solidFill>
                  <a:schemeClr val="bg1"/>
                </a:solidFill>
              </a:rPr>
              <a:t>Pre-amplifier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designed</a:t>
            </a:r>
            <a:r>
              <a:rPr lang="it-IT" dirty="0">
                <a:solidFill>
                  <a:schemeClr val="bg1"/>
                </a:solidFill>
              </a:rPr>
              <a:t> for </a:t>
            </a:r>
            <a:r>
              <a:rPr lang="it-IT" dirty="0" err="1">
                <a:solidFill>
                  <a:schemeClr val="bg1"/>
                </a:solidFill>
              </a:rPr>
              <a:t>photon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counting</a:t>
            </a:r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16-channel trans-</a:t>
            </a:r>
            <a:r>
              <a:rPr lang="it-IT" dirty="0" err="1">
                <a:solidFill>
                  <a:schemeClr val="bg1"/>
                </a:solidFill>
              </a:rPr>
              <a:t>impedance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amplifier</a:t>
            </a:r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20-bit global </a:t>
            </a:r>
            <a:r>
              <a:rPr lang="it-IT" dirty="0" err="1">
                <a:solidFill>
                  <a:schemeClr val="bg1"/>
                </a:solidFill>
              </a:rPr>
              <a:t>adjustment</a:t>
            </a:r>
            <a:r>
              <a:rPr lang="it-IT" dirty="0">
                <a:solidFill>
                  <a:schemeClr val="bg1"/>
                </a:solidFill>
              </a:rPr>
              <a:t>: gain (8 bits), </a:t>
            </a:r>
            <a:r>
              <a:rPr lang="it-IT" dirty="0" err="1">
                <a:solidFill>
                  <a:schemeClr val="bg1"/>
                </a:solidFill>
              </a:rPr>
              <a:t>bandwidth</a:t>
            </a:r>
            <a:r>
              <a:rPr lang="it-IT" dirty="0">
                <a:solidFill>
                  <a:schemeClr val="bg1"/>
                </a:solidFill>
              </a:rPr>
              <a:t> (6 bits), Pole-Zero (6 bits)</a:t>
            </a:r>
          </a:p>
          <a:p>
            <a:r>
              <a:rPr lang="it-IT" dirty="0">
                <a:solidFill>
                  <a:schemeClr val="bg1"/>
                </a:solidFill>
              </a:rPr>
              <a:t>8-bit DAC for </a:t>
            </a:r>
            <a:r>
              <a:rPr lang="it-IT" dirty="0" err="1">
                <a:solidFill>
                  <a:schemeClr val="bg1"/>
                </a:solidFill>
              </a:rPr>
              <a:t>SiPM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bias</a:t>
            </a:r>
            <a:r>
              <a:rPr lang="it-IT" dirty="0">
                <a:solidFill>
                  <a:schemeClr val="bg1"/>
                </a:solidFill>
              </a:rPr>
              <a:t> fine </a:t>
            </a:r>
            <a:r>
              <a:rPr lang="it-IT" dirty="0" err="1">
                <a:solidFill>
                  <a:schemeClr val="bg1"/>
                </a:solidFill>
              </a:rPr>
              <a:t>tuning</a:t>
            </a:r>
            <a:r>
              <a:rPr lang="it-IT" dirty="0">
                <a:solidFill>
                  <a:schemeClr val="bg1"/>
                </a:solidFill>
              </a:rPr>
              <a:t> </a:t>
            </a:r>
            <a:br>
              <a:rPr lang="it-IT" dirty="0">
                <a:solidFill>
                  <a:schemeClr val="bg1"/>
                </a:solidFill>
              </a:rPr>
            </a:br>
            <a:r>
              <a:rPr lang="it-IT" dirty="0">
                <a:solidFill>
                  <a:schemeClr val="bg1"/>
                </a:solidFill>
              </a:rPr>
              <a:t>(1 DAC per </a:t>
            </a:r>
            <a:r>
              <a:rPr lang="it-IT" dirty="0" err="1">
                <a:solidFill>
                  <a:schemeClr val="bg1"/>
                </a:solidFill>
              </a:rPr>
              <a:t>channel</a:t>
            </a:r>
            <a:r>
              <a:rPr lang="it-IT" dirty="0">
                <a:solidFill>
                  <a:schemeClr val="bg1"/>
                </a:solidFill>
              </a:rPr>
              <a:t>)</a:t>
            </a:r>
          </a:p>
          <a:p>
            <a:r>
              <a:rPr lang="it-IT" dirty="0">
                <a:solidFill>
                  <a:schemeClr val="bg1"/>
                </a:solidFill>
              </a:rPr>
              <a:t>Slow </a:t>
            </a:r>
            <a:r>
              <a:rPr lang="it-IT" dirty="0" err="1">
                <a:solidFill>
                  <a:schemeClr val="bg1"/>
                </a:solidFill>
              </a:rPr>
              <a:t>monitoring</a:t>
            </a:r>
            <a:r>
              <a:rPr lang="it-IT" dirty="0">
                <a:solidFill>
                  <a:schemeClr val="bg1"/>
                </a:solidFill>
              </a:rPr>
              <a:t> of </a:t>
            </a:r>
            <a:r>
              <a:rPr lang="it-IT" dirty="0" err="1">
                <a:solidFill>
                  <a:schemeClr val="bg1"/>
                </a:solidFill>
              </a:rPr>
              <a:t>SiPM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current</a:t>
            </a:r>
            <a:r>
              <a:rPr lang="it-IT" dirty="0">
                <a:solidFill>
                  <a:schemeClr val="bg1"/>
                </a:solidFill>
              </a:rPr>
              <a:t> </a:t>
            </a:r>
            <a:br>
              <a:rPr lang="it-IT" dirty="0">
                <a:solidFill>
                  <a:schemeClr val="bg1"/>
                </a:solidFill>
              </a:rPr>
            </a:br>
            <a:r>
              <a:rPr lang="it-IT" dirty="0">
                <a:solidFill>
                  <a:schemeClr val="bg1"/>
                </a:solidFill>
              </a:rPr>
              <a:t>(10-bit ADC)</a:t>
            </a:r>
          </a:p>
          <a:p>
            <a:r>
              <a:rPr lang="it-IT" dirty="0">
                <a:solidFill>
                  <a:schemeClr val="bg1"/>
                </a:solidFill>
              </a:rPr>
              <a:t>1 MHz LVDS SPI </a:t>
            </a:r>
            <a:r>
              <a:rPr lang="it-IT" dirty="0" err="1">
                <a:solidFill>
                  <a:schemeClr val="bg1"/>
                </a:solidFill>
              </a:rPr>
              <a:t>interface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124" name="Gruppo 123"/>
          <p:cNvGrpSpPr/>
          <p:nvPr/>
        </p:nvGrpSpPr>
        <p:grpSpPr>
          <a:xfrm>
            <a:off x="5439717" y="1687216"/>
            <a:ext cx="6577781" cy="4147246"/>
            <a:chOff x="1533832" y="1704914"/>
            <a:chExt cx="6577781" cy="4147246"/>
          </a:xfrm>
        </p:grpSpPr>
        <p:sp>
          <p:nvSpPr>
            <p:cNvPr id="123" name="Rettangolo 122"/>
            <p:cNvSpPr/>
            <p:nvPr/>
          </p:nvSpPr>
          <p:spPr>
            <a:xfrm>
              <a:off x="1533832" y="1704914"/>
              <a:ext cx="6577781" cy="41472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85" name="Gruppo 84">
              <a:extLst>
                <a:ext uri="{FF2B5EF4-FFF2-40B4-BE49-F238E27FC236}">
                  <a16:creationId xmlns:a16="http://schemas.microsoft.com/office/drawing/2014/main" id="{1D27C04A-42A7-6438-EA3E-FAEFDDCCAC16}"/>
                </a:ext>
              </a:extLst>
            </p:cNvPr>
            <p:cNvGrpSpPr/>
            <p:nvPr/>
          </p:nvGrpSpPr>
          <p:grpSpPr>
            <a:xfrm>
              <a:off x="1568403" y="1763666"/>
              <a:ext cx="6479394" cy="4036220"/>
              <a:chOff x="3362326" y="1248667"/>
              <a:chExt cx="8721331" cy="5314375"/>
            </a:xfrm>
          </p:grpSpPr>
          <p:sp>
            <p:nvSpPr>
              <p:cNvPr id="86" name="Rettangolo 85">
                <a:extLst>
                  <a:ext uri="{FF2B5EF4-FFF2-40B4-BE49-F238E27FC236}">
                    <a16:creationId xmlns:a16="http://schemas.microsoft.com/office/drawing/2014/main" id="{9E991F71-5E9D-7EF8-29DE-A22A8886913D}"/>
                  </a:ext>
                </a:extLst>
              </p:cNvPr>
              <p:cNvSpPr/>
              <p:nvPr/>
            </p:nvSpPr>
            <p:spPr>
              <a:xfrm>
                <a:off x="6350996" y="5907774"/>
                <a:ext cx="2094544" cy="655268"/>
              </a:xfrm>
              <a:prstGeom prst="rect">
                <a:avLst/>
              </a:prstGeom>
              <a:solidFill>
                <a:srgbClr val="1CADE4"/>
              </a:solidFill>
              <a:ln w="34925" cap="flat" cmpd="sng" algn="in">
                <a:solidFill>
                  <a:srgbClr val="1CADE4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rPr>
                  <a:t>Global </a:t>
                </a:r>
                <a:r>
                  <a:rPr kumimoji="0" lang="it-IT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rPr>
                  <a:t>Bias</a:t>
                </a: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endParaRPr>
              </a:p>
            </p:txBody>
          </p:sp>
          <p:grpSp>
            <p:nvGrpSpPr>
              <p:cNvPr id="87" name="Gruppo 86">
                <a:extLst>
                  <a:ext uri="{FF2B5EF4-FFF2-40B4-BE49-F238E27FC236}">
                    <a16:creationId xmlns:a16="http://schemas.microsoft.com/office/drawing/2014/main" id="{D65CD34E-721B-038D-1D20-82056B1C3E91}"/>
                  </a:ext>
                </a:extLst>
              </p:cNvPr>
              <p:cNvGrpSpPr/>
              <p:nvPr/>
            </p:nvGrpSpPr>
            <p:grpSpPr>
              <a:xfrm>
                <a:off x="3362326" y="1248667"/>
                <a:ext cx="8721331" cy="4791922"/>
                <a:chOff x="3362326" y="1248667"/>
                <a:chExt cx="8721331" cy="4791922"/>
              </a:xfrm>
            </p:grpSpPr>
            <p:sp>
              <p:nvSpPr>
                <p:cNvPr id="88" name="Rettangolo 87">
                  <a:extLst>
                    <a:ext uri="{FF2B5EF4-FFF2-40B4-BE49-F238E27FC236}">
                      <a16:creationId xmlns:a16="http://schemas.microsoft.com/office/drawing/2014/main" id="{67369E34-4395-1F0D-EDCA-4E7EF4026807}"/>
                    </a:ext>
                  </a:extLst>
                </p:cNvPr>
                <p:cNvSpPr/>
                <p:nvPr/>
              </p:nvSpPr>
              <p:spPr>
                <a:xfrm>
                  <a:off x="6116054" y="2788867"/>
                  <a:ext cx="2564431" cy="655268"/>
                </a:xfrm>
                <a:prstGeom prst="rect">
                  <a:avLst/>
                </a:prstGeom>
                <a:solidFill>
                  <a:srgbClr val="1CADE4"/>
                </a:solidFill>
                <a:ln w="34925" cap="flat" cmpd="sng" algn="in">
                  <a:solidFill>
                    <a:srgbClr val="1CADE4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rPr>
                    <a:t>Analog</a:t>
                  </a:r>
                  <a:r>
                    <a:rPr kumimoji="0" lang="it-IT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rPr>
                    <a:t> Channel 0</a:t>
                  </a:r>
                  <a:endParaRPr kumimoji="0" lang="en-GB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89" name="Connettore 2 88">
                  <a:extLst>
                    <a:ext uri="{FF2B5EF4-FFF2-40B4-BE49-F238E27FC236}">
                      <a16:creationId xmlns:a16="http://schemas.microsoft.com/office/drawing/2014/main" id="{DF8A249F-6039-E1F2-7F84-319CC628FD7B}"/>
                    </a:ext>
                  </a:extLst>
                </p:cNvPr>
                <p:cNvCxnSpPr/>
                <p:nvPr/>
              </p:nvCxnSpPr>
              <p:spPr>
                <a:xfrm>
                  <a:off x="4629849" y="3001001"/>
                  <a:ext cx="1486205" cy="0"/>
                </a:xfrm>
                <a:prstGeom prst="straightConnector1">
                  <a:avLst/>
                </a:prstGeom>
                <a:noFill/>
                <a:ln w="31750" cap="flat" cmpd="sng" algn="in">
                  <a:solidFill>
                    <a:srgbClr val="1CADE4"/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90" name="Connettore 2 89">
                  <a:extLst>
                    <a:ext uri="{FF2B5EF4-FFF2-40B4-BE49-F238E27FC236}">
                      <a16:creationId xmlns:a16="http://schemas.microsoft.com/office/drawing/2014/main" id="{37ACF7F6-4BF9-A002-73CF-AA7AC7BC9331}"/>
                    </a:ext>
                  </a:extLst>
                </p:cNvPr>
                <p:cNvCxnSpPr/>
                <p:nvPr/>
              </p:nvCxnSpPr>
              <p:spPr>
                <a:xfrm>
                  <a:off x="4629849" y="3803789"/>
                  <a:ext cx="1486205" cy="0"/>
                </a:xfrm>
                <a:prstGeom prst="straightConnector1">
                  <a:avLst/>
                </a:prstGeom>
                <a:noFill/>
                <a:ln w="31750" cap="flat" cmpd="sng" algn="in">
                  <a:solidFill>
                    <a:srgbClr val="1CADE4"/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91" name="Connettore 2 90">
                  <a:extLst>
                    <a:ext uri="{FF2B5EF4-FFF2-40B4-BE49-F238E27FC236}">
                      <a16:creationId xmlns:a16="http://schemas.microsoft.com/office/drawing/2014/main" id="{D7D54CB5-A513-5E7B-EC63-E66864C4E3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29849" y="4966805"/>
                  <a:ext cx="1494351" cy="0"/>
                </a:xfrm>
                <a:prstGeom prst="straightConnector1">
                  <a:avLst/>
                </a:prstGeom>
                <a:noFill/>
                <a:ln w="31750" cap="flat" cmpd="sng" algn="in">
                  <a:solidFill>
                    <a:srgbClr val="1CADE4"/>
                  </a:solidFill>
                  <a:prstDash val="solid"/>
                  <a:tailEnd type="triangle"/>
                </a:ln>
                <a:effectLst/>
              </p:spPr>
            </p:cxnSp>
            <p:sp>
              <p:nvSpPr>
                <p:cNvPr id="92" name="Rettangolo 91">
                  <a:extLst>
                    <a:ext uri="{FF2B5EF4-FFF2-40B4-BE49-F238E27FC236}">
                      <a16:creationId xmlns:a16="http://schemas.microsoft.com/office/drawing/2014/main" id="{BFC48E41-CF7E-D2C7-0EA2-8C32225FD1E1}"/>
                    </a:ext>
                  </a:extLst>
                </p:cNvPr>
                <p:cNvSpPr/>
                <p:nvPr/>
              </p:nvSpPr>
              <p:spPr>
                <a:xfrm>
                  <a:off x="5292370" y="1365273"/>
                  <a:ext cx="1871433" cy="781996"/>
                </a:xfrm>
                <a:prstGeom prst="rect">
                  <a:avLst/>
                </a:prstGeom>
                <a:solidFill>
                  <a:srgbClr val="1CADE4"/>
                </a:solidFill>
                <a:ln w="34925" cap="flat" cmpd="sng" algn="in">
                  <a:solidFill>
                    <a:srgbClr val="1CADE4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rPr>
                    <a:t>Digital</a:t>
                  </a:r>
                </a:p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rPr>
                    <a:t>Control Unit</a:t>
                  </a:r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Pentagono 17">
                  <a:extLst>
                    <a:ext uri="{FF2B5EF4-FFF2-40B4-BE49-F238E27FC236}">
                      <a16:creationId xmlns:a16="http://schemas.microsoft.com/office/drawing/2014/main" id="{1A581B56-D4D2-8D8F-28E0-5F59B160DA4F}"/>
                    </a:ext>
                  </a:extLst>
                </p:cNvPr>
                <p:cNvSpPr/>
                <p:nvPr/>
              </p:nvSpPr>
              <p:spPr>
                <a:xfrm>
                  <a:off x="7818822" y="1365271"/>
                  <a:ext cx="1371784" cy="791521"/>
                </a:xfrm>
                <a:prstGeom prst="homePlate">
                  <a:avLst/>
                </a:prstGeom>
                <a:solidFill>
                  <a:srgbClr val="1CADE4"/>
                </a:solidFill>
                <a:ln w="34925" cap="flat" cmpd="sng" algn="in">
                  <a:solidFill>
                    <a:srgbClr val="1CADE4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rPr>
                    <a:t>10 bit</a:t>
                  </a:r>
                </a:p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rPr>
                    <a:t>ADC</a:t>
                  </a:r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Freccia bidirezionale orizzontale 93">
                  <a:extLst>
                    <a:ext uri="{FF2B5EF4-FFF2-40B4-BE49-F238E27FC236}">
                      <a16:creationId xmlns:a16="http://schemas.microsoft.com/office/drawing/2014/main" id="{07E15082-ABB9-57B8-4642-98157E39059A}"/>
                    </a:ext>
                  </a:extLst>
                </p:cNvPr>
                <p:cNvSpPr/>
                <p:nvPr/>
              </p:nvSpPr>
              <p:spPr>
                <a:xfrm>
                  <a:off x="7163803" y="1656776"/>
                  <a:ext cx="655019" cy="209550"/>
                </a:xfrm>
                <a:prstGeom prst="leftRightArrow">
                  <a:avLst/>
                </a:prstGeom>
                <a:solidFill>
                  <a:srgbClr val="2683C6"/>
                </a:solidFill>
                <a:ln w="34925" cap="flat" cmpd="sng" algn="in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Rettangolo 94">
                  <a:extLst>
                    <a:ext uri="{FF2B5EF4-FFF2-40B4-BE49-F238E27FC236}">
                      <a16:creationId xmlns:a16="http://schemas.microsoft.com/office/drawing/2014/main" id="{D3B4F751-0D90-E432-DE40-C6FF4D6C66E9}"/>
                    </a:ext>
                  </a:extLst>
                </p:cNvPr>
                <p:cNvSpPr/>
                <p:nvPr/>
              </p:nvSpPr>
              <p:spPr>
                <a:xfrm>
                  <a:off x="9612435" y="2082819"/>
                  <a:ext cx="1368964" cy="706048"/>
                </a:xfrm>
                <a:prstGeom prst="rect">
                  <a:avLst/>
                </a:prstGeom>
                <a:solidFill>
                  <a:srgbClr val="1CADE4"/>
                </a:solidFill>
                <a:ln w="34925" cap="flat" cmpd="sng" algn="in">
                  <a:solidFill>
                    <a:srgbClr val="1CADE4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8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rPr>
                    <a:t>Analog</a:t>
                  </a:r>
                  <a:endParaRPr kumimoji="0" lang="it-IT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rPr>
                    <a:t>MUX</a:t>
                  </a:r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CasellaDiTesto 95">
                  <a:extLst>
                    <a:ext uri="{FF2B5EF4-FFF2-40B4-BE49-F238E27FC236}">
                      <a16:creationId xmlns:a16="http://schemas.microsoft.com/office/drawing/2014/main" id="{8B939162-E835-3DA6-4C0A-1DC610980D58}"/>
                    </a:ext>
                  </a:extLst>
                </p:cNvPr>
                <p:cNvSpPr txBox="1"/>
                <p:nvPr/>
              </p:nvSpPr>
              <p:spPr>
                <a:xfrm>
                  <a:off x="3362326" y="1248667"/>
                  <a:ext cx="1864907" cy="10941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6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335B74"/>
                      </a:solidFill>
                      <a:effectLst/>
                      <a:uLnTx/>
                      <a:uFillTx/>
                      <a:latin typeface="Franklin Gothic Book" panose="020B0503020102020204"/>
                    </a:rPr>
                    <a:t>SPI</a:t>
                  </a:r>
                </a:p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6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335B74"/>
                      </a:solidFill>
                      <a:effectLst/>
                      <a:uLnTx/>
                      <a:uFillTx/>
                      <a:latin typeface="Franklin Gothic Book" panose="020B0503020102020204"/>
                    </a:rPr>
                    <a:t>&amp; </a:t>
                  </a:r>
                </a:p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6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335B74"/>
                      </a:solidFill>
                      <a:effectLst/>
                      <a:uLnTx/>
                      <a:uFillTx/>
                      <a:latin typeface="Franklin Gothic Book" panose="020B0503020102020204"/>
                    </a:rPr>
                    <a:t>Digital control</a:t>
                  </a:r>
                  <a:endParaRPr kumimoji="0" lang="en-GB" sz="16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335B74"/>
                    </a:solidFill>
                    <a:effectLst/>
                    <a:uLnTx/>
                    <a:uFillTx/>
                    <a:latin typeface="Franklin Gothic Book" panose="020B0503020102020204"/>
                  </a:endParaRPr>
                </a:p>
              </p:txBody>
            </p:sp>
            <p:sp>
              <p:nvSpPr>
                <p:cNvPr id="97" name="Rettangolo 96">
                  <a:extLst>
                    <a:ext uri="{FF2B5EF4-FFF2-40B4-BE49-F238E27FC236}">
                      <a16:creationId xmlns:a16="http://schemas.microsoft.com/office/drawing/2014/main" id="{7F97BC4F-D7A6-F4A2-2653-84F9CEE47000}"/>
                    </a:ext>
                  </a:extLst>
                </p:cNvPr>
                <p:cNvSpPr/>
                <p:nvPr/>
              </p:nvSpPr>
              <p:spPr>
                <a:xfrm>
                  <a:off x="6116054" y="3601568"/>
                  <a:ext cx="2564431" cy="655268"/>
                </a:xfrm>
                <a:prstGeom prst="rect">
                  <a:avLst/>
                </a:prstGeom>
                <a:solidFill>
                  <a:srgbClr val="1CADE4"/>
                </a:solidFill>
                <a:ln w="34925" cap="flat" cmpd="sng" algn="in">
                  <a:solidFill>
                    <a:srgbClr val="1CADE4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rPr>
                    <a:t>Analog</a:t>
                  </a:r>
                  <a:r>
                    <a:rPr kumimoji="0" lang="it-IT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rPr>
                    <a:t> Channel 1</a:t>
                  </a:r>
                  <a:endParaRPr kumimoji="0" lang="en-GB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Rettangolo 97">
                  <a:extLst>
                    <a:ext uri="{FF2B5EF4-FFF2-40B4-BE49-F238E27FC236}">
                      <a16:creationId xmlns:a16="http://schemas.microsoft.com/office/drawing/2014/main" id="{BF8711F8-7421-E0D6-16B9-BB5D0F0DC401}"/>
                    </a:ext>
                  </a:extLst>
                </p:cNvPr>
                <p:cNvSpPr/>
                <p:nvPr/>
              </p:nvSpPr>
              <p:spPr>
                <a:xfrm>
                  <a:off x="6116054" y="4754671"/>
                  <a:ext cx="2564431" cy="655268"/>
                </a:xfrm>
                <a:prstGeom prst="rect">
                  <a:avLst/>
                </a:prstGeom>
                <a:solidFill>
                  <a:srgbClr val="1CADE4"/>
                </a:solidFill>
                <a:ln w="34925" cap="flat" cmpd="sng" algn="in">
                  <a:solidFill>
                    <a:srgbClr val="1CADE4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rPr>
                    <a:t>Analog</a:t>
                  </a:r>
                  <a:r>
                    <a:rPr kumimoji="0" lang="it-IT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Franklin Gothic Book" panose="020B0503020102020204"/>
                      <a:ea typeface="+mn-ea"/>
                      <a:cs typeface="+mn-cs"/>
                    </a:rPr>
                    <a:t> Channel 15</a:t>
                  </a:r>
                  <a:endParaRPr kumimoji="0" lang="en-GB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99" name="Connettore 1 27">
                  <a:extLst>
                    <a:ext uri="{FF2B5EF4-FFF2-40B4-BE49-F238E27FC236}">
                      <a16:creationId xmlns:a16="http://schemas.microsoft.com/office/drawing/2014/main" id="{58535BE3-7B2D-5C40-5A72-5A75E91297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023510" y="2788867"/>
                  <a:ext cx="35570" cy="2152795"/>
                </a:xfrm>
                <a:prstGeom prst="line">
                  <a:avLst/>
                </a:prstGeom>
                <a:noFill/>
                <a:ln w="44450" cap="flat" cmpd="sng" algn="in">
                  <a:solidFill>
                    <a:srgbClr val="1CADE4"/>
                  </a:solidFill>
                  <a:prstDash val="solid"/>
                </a:ln>
                <a:effectLst/>
              </p:spPr>
            </p:cxnSp>
            <p:cxnSp>
              <p:nvCxnSpPr>
                <p:cNvPr id="100" name="Connettore 2 99">
                  <a:extLst>
                    <a:ext uri="{FF2B5EF4-FFF2-40B4-BE49-F238E27FC236}">
                      <a16:creationId xmlns:a16="http://schemas.microsoft.com/office/drawing/2014/main" id="{2B0F032B-47F2-5D43-2144-B6A2626EA307}"/>
                    </a:ext>
                  </a:extLst>
                </p:cNvPr>
                <p:cNvCxnSpPr/>
                <p:nvPr/>
              </p:nvCxnSpPr>
              <p:spPr>
                <a:xfrm>
                  <a:off x="8680485" y="2992212"/>
                  <a:ext cx="1390650" cy="0"/>
                </a:xfrm>
                <a:prstGeom prst="straightConnector1">
                  <a:avLst/>
                </a:prstGeom>
                <a:noFill/>
                <a:ln w="31750" cap="flat" cmpd="sng" algn="in">
                  <a:solidFill>
                    <a:srgbClr val="1CADE4"/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101" name="Connettore 2 100">
                  <a:extLst>
                    <a:ext uri="{FF2B5EF4-FFF2-40B4-BE49-F238E27FC236}">
                      <a16:creationId xmlns:a16="http://schemas.microsoft.com/office/drawing/2014/main" id="{B34F3CDA-37EE-ABB2-854A-91073127B232}"/>
                    </a:ext>
                  </a:extLst>
                </p:cNvPr>
                <p:cNvCxnSpPr/>
                <p:nvPr/>
              </p:nvCxnSpPr>
              <p:spPr>
                <a:xfrm>
                  <a:off x="8680485" y="3795487"/>
                  <a:ext cx="1390650" cy="0"/>
                </a:xfrm>
                <a:prstGeom prst="straightConnector1">
                  <a:avLst/>
                </a:prstGeom>
                <a:noFill/>
                <a:ln w="31750" cap="flat" cmpd="sng" algn="in">
                  <a:solidFill>
                    <a:srgbClr val="1CADE4"/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102" name="Connettore 2 101">
                  <a:extLst>
                    <a:ext uri="{FF2B5EF4-FFF2-40B4-BE49-F238E27FC236}">
                      <a16:creationId xmlns:a16="http://schemas.microsoft.com/office/drawing/2014/main" id="{935AC973-BF8B-FE8F-44B3-2BD6EDBFCE68}"/>
                    </a:ext>
                  </a:extLst>
                </p:cNvPr>
                <p:cNvCxnSpPr/>
                <p:nvPr/>
              </p:nvCxnSpPr>
              <p:spPr>
                <a:xfrm>
                  <a:off x="8680485" y="4941662"/>
                  <a:ext cx="1390650" cy="0"/>
                </a:xfrm>
                <a:prstGeom prst="straightConnector1">
                  <a:avLst/>
                </a:prstGeom>
                <a:noFill/>
                <a:ln w="31750" cap="flat" cmpd="sng" algn="in">
                  <a:solidFill>
                    <a:srgbClr val="1CADE4"/>
                  </a:solidFill>
                  <a:prstDash val="solid"/>
                  <a:tailEnd type="triangle"/>
                </a:ln>
                <a:effectLst/>
              </p:spPr>
            </p:cxnSp>
            <p:sp>
              <p:nvSpPr>
                <p:cNvPr id="103" name="Freccia bidirezionale orizzontale 102">
                  <a:extLst>
                    <a:ext uri="{FF2B5EF4-FFF2-40B4-BE49-F238E27FC236}">
                      <a16:creationId xmlns:a16="http://schemas.microsoft.com/office/drawing/2014/main" id="{A36AC144-2D18-DF61-3ACA-68A90C9CE609}"/>
                    </a:ext>
                  </a:extLst>
                </p:cNvPr>
                <p:cNvSpPr/>
                <p:nvPr/>
              </p:nvSpPr>
              <p:spPr>
                <a:xfrm>
                  <a:off x="4629849" y="1651496"/>
                  <a:ext cx="655019" cy="209550"/>
                </a:xfrm>
                <a:prstGeom prst="leftRightArrow">
                  <a:avLst/>
                </a:prstGeom>
                <a:solidFill>
                  <a:srgbClr val="2683C6"/>
                </a:solidFill>
                <a:ln w="34925" cap="flat" cmpd="sng" algn="in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ranklin Gothic Book" panose="020B050302010202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04" name="Connettore 4 38">
                  <a:extLst>
                    <a:ext uri="{FF2B5EF4-FFF2-40B4-BE49-F238E27FC236}">
                      <a16:creationId xmlns:a16="http://schemas.microsoft.com/office/drawing/2014/main" id="{1ADF8521-ACBB-69C8-7994-C85EC23B5959}"/>
                    </a:ext>
                  </a:extLst>
                </p:cNvPr>
                <p:cNvCxnSpPr>
                  <a:cxnSpLocks/>
                  <a:stCxn id="95" idx="0"/>
                  <a:endCxn id="93" idx="3"/>
                </p:cNvCxnSpPr>
                <p:nvPr/>
              </p:nvCxnSpPr>
              <p:spPr>
                <a:xfrm rot="16200000" flipV="1">
                  <a:off x="9582869" y="1368769"/>
                  <a:ext cx="321787" cy="1106311"/>
                </a:xfrm>
                <a:prstGeom prst="bentConnector2">
                  <a:avLst/>
                </a:prstGeom>
                <a:noFill/>
                <a:ln w="31750" cap="flat" cmpd="sng" algn="in">
                  <a:solidFill>
                    <a:srgbClr val="2683C6"/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105" name="Connettore 4 42">
                  <a:extLst>
                    <a:ext uri="{FF2B5EF4-FFF2-40B4-BE49-F238E27FC236}">
                      <a16:creationId xmlns:a16="http://schemas.microsoft.com/office/drawing/2014/main" id="{0C9A7C5E-74FC-A25F-E606-70EDE20B0AE6}"/>
                    </a:ext>
                  </a:extLst>
                </p:cNvPr>
                <p:cNvCxnSpPr>
                  <a:cxnSpLocks/>
                  <a:stCxn id="92" idx="2"/>
                  <a:endCxn id="95" idx="1"/>
                </p:cNvCxnSpPr>
                <p:nvPr/>
              </p:nvCxnSpPr>
              <p:spPr>
                <a:xfrm rot="16200000" flipH="1">
                  <a:off x="7775973" y="599381"/>
                  <a:ext cx="288575" cy="3384348"/>
                </a:xfrm>
                <a:prstGeom prst="bentConnector2">
                  <a:avLst/>
                </a:prstGeom>
                <a:noFill/>
                <a:ln w="31750" cap="flat" cmpd="sng" algn="in">
                  <a:solidFill>
                    <a:srgbClr val="2683C6"/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106" name="Connettore 1 47">
                  <a:extLst>
                    <a:ext uri="{FF2B5EF4-FFF2-40B4-BE49-F238E27FC236}">
                      <a16:creationId xmlns:a16="http://schemas.microsoft.com/office/drawing/2014/main" id="{98F79D20-B65B-E05E-4BD0-DAC77ABCFD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714278" y="2140741"/>
                  <a:ext cx="6458" cy="3899848"/>
                </a:xfrm>
                <a:prstGeom prst="line">
                  <a:avLst/>
                </a:prstGeom>
                <a:noFill/>
                <a:ln w="44450" cap="flat" cmpd="sng" algn="in">
                  <a:solidFill>
                    <a:srgbClr val="2683C6"/>
                  </a:solidFill>
                  <a:prstDash val="solid"/>
                </a:ln>
                <a:effectLst/>
              </p:spPr>
            </p:cxnSp>
            <p:cxnSp>
              <p:nvCxnSpPr>
                <p:cNvPr id="107" name="Connettore 2 106">
                  <a:extLst>
                    <a:ext uri="{FF2B5EF4-FFF2-40B4-BE49-F238E27FC236}">
                      <a16:creationId xmlns:a16="http://schemas.microsoft.com/office/drawing/2014/main" id="{FD061666-DEDE-4D66-B9F8-ABAFFFFB1282}"/>
                    </a:ext>
                  </a:extLst>
                </p:cNvPr>
                <p:cNvCxnSpPr/>
                <p:nvPr/>
              </p:nvCxnSpPr>
              <p:spPr>
                <a:xfrm>
                  <a:off x="5749767" y="3332216"/>
                  <a:ext cx="363906" cy="0"/>
                </a:xfrm>
                <a:prstGeom prst="straightConnector1">
                  <a:avLst/>
                </a:prstGeom>
                <a:noFill/>
                <a:ln w="31750" cap="flat" cmpd="sng" algn="in">
                  <a:solidFill>
                    <a:srgbClr val="2683C6"/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108" name="Connettore 2 107">
                  <a:extLst>
                    <a:ext uri="{FF2B5EF4-FFF2-40B4-BE49-F238E27FC236}">
                      <a16:creationId xmlns:a16="http://schemas.microsoft.com/office/drawing/2014/main" id="{1F90B88A-6B3B-9915-5344-4078B230D6E6}"/>
                    </a:ext>
                  </a:extLst>
                </p:cNvPr>
                <p:cNvCxnSpPr/>
                <p:nvPr/>
              </p:nvCxnSpPr>
              <p:spPr>
                <a:xfrm>
                  <a:off x="5749767" y="4108503"/>
                  <a:ext cx="363906" cy="0"/>
                </a:xfrm>
                <a:prstGeom prst="straightConnector1">
                  <a:avLst/>
                </a:prstGeom>
                <a:noFill/>
                <a:ln w="31750" cap="flat" cmpd="sng" algn="in">
                  <a:solidFill>
                    <a:srgbClr val="2683C6"/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109" name="Connettore 2 108">
                  <a:extLst>
                    <a:ext uri="{FF2B5EF4-FFF2-40B4-BE49-F238E27FC236}">
                      <a16:creationId xmlns:a16="http://schemas.microsoft.com/office/drawing/2014/main" id="{40674989-7885-6A2C-52FD-B128918C8B23}"/>
                    </a:ext>
                  </a:extLst>
                </p:cNvPr>
                <p:cNvCxnSpPr/>
                <p:nvPr/>
              </p:nvCxnSpPr>
              <p:spPr>
                <a:xfrm>
                  <a:off x="5749767" y="5256265"/>
                  <a:ext cx="363906" cy="0"/>
                </a:xfrm>
                <a:prstGeom prst="straightConnector1">
                  <a:avLst/>
                </a:prstGeom>
                <a:noFill/>
                <a:ln w="31750" cap="flat" cmpd="sng" algn="in">
                  <a:solidFill>
                    <a:srgbClr val="2683C6"/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110" name="Connettore 2 109">
                  <a:extLst>
                    <a:ext uri="{FF2B5EF4-FFF2-40B4-BE49-F238E27FC236}">
                      <a16:creationId xmlns:a16="http://schemas.microsoft.com/office/drawing/2014/main" id="{FB0404D6-FDBD-FB5B-BE85-A9594430DE84}"/>
                    </a:ext>
                  </a:extLst>
                </p:cNvPr>
                <p:cNvCxnSpPr/>
                <p:nvPr/>
              </p:nvCxnSpPr>
              <p:spPr>
                <a:xfrm>
                  <a:off x="8680485" y="3305850"/>
                  <a:ext cx="2008168" cy="0"/>
                </a:xfrm>
                <a:prstGeom prst="straightConnector1">
                  <a:avLst/>
                </a:prstGeom>
                <a:noFill/>
                <a:ln w="31750" cap="flat" cmpd="sng" algn="in">
                  <a:solidFill>
                    <a:srgbClr val="FF0000"/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111" name="Connettore 2 110">
                  <a:extLst>
                    <a:ext uri="{FF2B5EF4-FFF2-40B4-BE49-F238E27FC236}">
                      <a16:creationId xmlns:a16="http://schemas.microsoft.com/office/drawing/2014/main" id="{68AC5E01-B566-8929-B410-53597B0F41BB}"/>
                    </a:ext>
                  </a:extLst>
                </p:cNvPr>
                <p:cNvCxnSpPr/>
                <p:nvPr/>
              </p:nvCxnSpPr>
              <p:spPr>
                <a:xfrm>
                  <a:off x="8680485" y="4108503"/>
                  <a:ext cx="2008168" cy="0"/>
                </a:xfrm>
                <a:prstGeom prst="straightConnector1">
                  <a:avLst/>
                </a:prstGeom>
                <a:noFill/>
                <a:ln w="31750" cap="flat" cmpd="sng" algn="in">
                  <a:solidFill>
                    <a:srgbClr val="FF0000"/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112" name="Connettore 2 111">
                  <a:extLst>
                    <a:ext uri="{FF2B5EF4-FFF2-40B4-BE49-F238E27FC236}">
                      <a16:creationId xmlns:a16="http://schemas.microsoft.com/office/drawing/2014/main" id="{8B7DEE82-0DF0-C38F-9425-26B328659249}"/>
                    </a:ext>
                  </a:extLst>
                </p:cNvPr>
                <p:cNvCxnSpPr/>
                <p:nvPr/>
              </p:nvCxnSpPr>
              <p:spPr>
                <a:xfrm>
                  <a:off x="8680485" y="5256265"/>
                  <a:ext cx="2008169" cy="0"/>
                </a:xfrm>
                <a:prstGeom prst="straightConnector1">
                  <a:avLst/>
                </a:prstGeom>
                <a:noFill/>
                <a:ln w="31750" cap="flat" cmpd="sng" algn="in">
                  <a:solidFill>
                    <a:srgbClr val="FF0000"/>
                  </a:solidFill>
                  <a:prstDash val="solid"/>
                  <a:tailEnd type="triangle"/>
                </a:ln>
                <a:effectLst/>
              </p:spPr>
            </p:cxnSp>
            <p:sp>
              <p:nvSpPr>
                <p:cNvPr id="113" name="CasellaDiTesto 112">
                  <a:extLst>
                    <a:ext uri="{FF2B5EF4-FFF2-40B4-BE49-F238E27FC236}">
                      <a16:creationId xmlns:a16="http://schemas.microsoft.com/office/drawing/2014/main" id="{488098A0-C469-A088-0B74-8E12D9774845}"/>
                    </a:ext>
                  </a:extLst>
                </p:cNvPr>
                <p:cNvSpPr txBox="1"/>
                <p:nvPr/>
              </p:nvSpPr>
              <p:spPr>
                <a:xfrm>
                  <a:off x="3476165" y="2806359"/>
                  <a:ext cx="1234440" cy="4457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6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335B74"/>
                      </a:solidFill>
                      <a:effectLst/>
                      <a:uLnTx/>
                      <a:uFillTx/>
                      <a:latin typeface="Franklin Gothic Book" panose="020B0503020102020204"/>
                    </a:rPr>
                    <a:t>In_Ch0</a:t>
                  </a:r>
                  <a:endParaRPr kumimoji="0" lang="en-GB" sz="16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335B74"/>
                    </a:solidFill>
                    <a:effectLst/>
                    <a:uLnTx/>
                    <a:uFillTx/>
                    <a:latin typeface="Franklin Gothic Book" panose="020B0503020102020204"/>
                  </a:endParaRPr>
                </a:p>
              </p:txBody>
            </p:sp>
            <p:sp>
              <p:nvSpPr>
                <p:cNvPr id="114" name="CasellaDiTesto 113">
                  <a:extLst>
                    <a:ext uri="{FF2B5EF4-FFF2-40B4-BE49-F238E27FC236}">
                      <a16:creationId xmlns:a16="http://schemas.microsoft.com/office/drawing/2014/main" id="{35413053-DB08-D418-AB87-569625012679}"/>
                    </a:ext>
                  </a:extLst>
                </p:cNvPr>
                <p:cNvSpPr txBox="1"/>
                <p:nvPr/>
              </p:nvSpPr>
              <p:spPr>
                <a:xfrm>
                  <a:off x="3500692" y="3615311"/>
                  <a:ext cx="1079262" cy="4457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6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335B74"/>
                      </a:solidFill>
                      <a:effectLst/>
                      <a:uLnTx/>
                      <a:uFillTx/>
                      <a:latin typeface="Franklin Gothic Book" panose="020B0503020102020204"/>
                    </a:rPr>
                    <a:t>In_Ch1</a:t>
                  </a:r>
                  <a:endParaRPr kumimoji="0" lang="en-GB" sz="16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335B74"/>
                    </a:solidFill>
                    <a:effectLst/>
                    <a:uLnTx/>
                    <a:uFillTx/>
                    <a:latin typeface="Franklin Gothic Book" panose="020B0503020102020204"/>
                  </a:endParaRPr>
                </a:p>
              </p:txBody>
            </p:sp>
            <p:sp>
              <p:nvSpPr>
                <p:cNvPr id="115" name="CasellaDiTesto 114">
                  <a:extLst>
                    <a:ext uri="{FF2B5EF4-FFF2-40B4-BE49-F238E27FC236}">
                      <a16:creationId xmlns:a16="http://schemas.microsoft.com/office/drawing/2014/main" id="{E976797D-7ADF-D2BA-110E-C6D34DAF2374}"/>
                    </a:ext>
                  </a:extLst>
                </p:cNvPr>
                <p:cNvSpPr txBox="1"/>
                <p:nvPr/>
              </p:nvSpPr>
              <p:spPr>
                <a:xfrm>
                  <a:off x="3490605" y="4779157"/>
                  <a:ext cx="1234441" cy="4457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6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335B74"/>
                      </a:solidFill>
                      <a:effectLst/>
                      <a:uLnTx/>
                      <a:uFillTx/>
                      <a:latin typeface="Franklin Gothic Book" panose="020B0503020102020204"/>
                    </a:rPr>
                    <a:t>In_Ch15</a:t>
                  </a:r>
                  <a:endParaRPr kumimoji="0" lang="en-GB" sz="16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335B74"/>
                    </a:solidFill>
                    <a:effectLst/>
                    <a:uLnTx/>
                    <a:uFillTx/>
                    <a:latin typeface="Franklin Gothic Book" panose="020B0503020102020204"/>
                  </a:endParaRPr>
                </a:p>
              </p:txBody>
            </p:sp>
            <p:sp>
              <p:nvSpPr>
                <p:cNvPr id="116" name="CasellaDiTesto 115">
                  <a:extLst>
                    <a:ext uri="{FF2B5EF4-FFF2-40B4-BE49-F238E27FC236}">
                      <a16:creationId xmlns:a16="http://schemas.microsoft.com/office/drawing/2014/main" id="{720BAFB3-30FA-F888-ADD6-46F9A52291F3}"/>
                    </a:ext>
                  </a:extLst>
                </p:cNvPr>
                <p:cNvSpPr txBox="1"/>
                <p:nvPr/>
              </p:nvSpPr>
              <p:spPr>
                <a:xfrm>
                  <a:off x="10714693" y="3121183"/>
                  <a:ext cx="1217217" cy="4376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8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Franklin Gothic Book" panose="020B0503020102020204"/>
                    </a:rPr>
                    <a:t>Out_Ch0</a:t>
                  </a:r>
                  <a:endParaRPr kumimoji="0" lang="en-GB" sz="18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Franklin Gothic Book" panose="020B0503020102020204"/>
                  </a:endParaRPr>
                </a:p>
              </p:txBody>
            </p:sp>
            <p:sp>
              <p:nvSpPr>
                <p:cNvPr id="117" name="CasellaDiTesto 116">
                  <a:extLst>
                    <a:ext uri="{FF2B5EF4-FFF2-40B4-BE49-F238E27FC236}">
                      <a16:creationId xmlns:a16="http://schemas.microsoft.com/office/drawing/2014/main" id="{D0ED2038-D72F-0BDB-28E6-A5576A7FD20B}"/>
                    </a:ext>
                  </a:extLst>
                </p:cNvPr>
                <p:cNvSpPr txBox="1"/>
                <p:nvPr/>
              </p:nvSpPr>
              <p:spPr>
                <a:xfrm>
                  <a:off x="10714693" y="3880842"/>
                  <a:ext cx="1217217" cy="4376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8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Franklin Gothic Book" panose="020B0503020102020204"/>
                    </a:rPr>
                    <a:t>Out_Ch1</a:t>
                  </a:r>
                  <a:endParaRPr kumimoji="0" lang="en-GB" sz="18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Franklin Gothic Book" panose="020B0503020102020204"/>
                  </a:endParaRPr>
                </a:p>
              </p:txBody>
            </p:sp>
            <p:sp>
              <p:nvSpPr>
                <p:cNvPr id="118" name="CasellaDiTesto 117">
                  <a:extLst>
                    <a:ext uri="{FF2B5EF4-FFF2-40B4-BE49-F238E27FC236}">
                      <a16:creationId xmlns:a16="http://schemas.microsoft.com/office/drawing/2014/main" id="{62487008-497F-473D-745D-BC822267FFFC}"/>
                    </a:ext>
                  </a:extLst>
                </p:cNvPr>
                <p:cNvSpPr txBox="1"/>
                <p:nvPr/>
              </p:nvSpPr>
              <p:spPr>
                <a:xfrm>
                  <a:off x="10714693" y="5050518"/>
                  <a:ext cx="1368964" cy="4376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8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Franklin Gothic Book" panose="020B0503020102020204"/>
                    </a:rPr>
                    <a:t>Out_Ch15</a:t>
                  </a:r>
                  <a:endParaRPr kumimoji="0" lang="en-GB" sz="18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Franklin Gothic Book" panose="020B0503020102020204"/>
                  </a:endParaRPr>
                </a:p>
              </p:txBody>
            </p:sp>
            <p:cxnSp>
              <p:nvCxnSpPr>
                <p:cNvPr id="119" name="Connettore 2 118">
                  <a:extLst>
                    <a:ext uri="{FF2B5EF4-FFF2-40B4-BE49-F238E27FC236}">
                      <a16:creationId xmlns:a16="http://schemas.microsoft.com/office/drawing/2014/main" id="{8A15765C-783E-C9B6-872D-30585EE24C67}"/>
                    </a:ext>
                  </a:extLst>
                </p:cNvPr>
                <p:cNvCxnSpPr/>
                <p:nvPr/>
              </p:nvCxnSpPr>
              <p:spPr>
                <a:xfrm>
                  <a:off x="5749767" y="5994587"/>
                  <a:ext cx="653139" cy="0"/>
                </a:xfrm>
                <a:prstGeom prst="straightConnector1">
                  <a:avLst/>
                </a:prstGeom>
                <a:noFill/>
                <a:ln w="31750" cap="flat" cmpd="sng" algn="in">
                  <a:solidFill>
                    <a:srgbClr val="2683C6"/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120" name="Connettore 1 82">
                  <a:extLst>
                    <a:ext uri="{FF2B5EF4-FFF2-40B4-BE49-F238E27FC236}">
                      <a16:creationId xmlns:a16="http://schemas.microsoft.com/office/drawing/2014/main" id="{4A8F0AD4-7763-7BA5-6259-B1D0F095F820}"/>
                    </a:ext>
                  </a:extLst>
                </p:cNvPr>
                <p:cNvCxnSpPr>
                  <a:stCxn id="97" idx="2"/>
                  <a:endCxn id="98" idx="0"/>
                </p:cNvCxnSpPr>
                <p:nvPr/>
              </p:nvCxnSpPr>
              <p:spPr>
                <a:xfrm>
                  <a:off x="7398270" y="4256836"/>
                  <a:ext cx="0" cy="497835"/>
                </a:xfrm>
                <a:prstGeom prst="line">
                  <a:avLst/>
                </a:prstGeom>
                <a:noFill/>
                <a:ln w="31750" cap="flat" cmpd="sng" algn="in">
                  <a:solidFill>
                    <a:srgbClr val="1CADE4"/>
                  </a:solidFill>
                  <a:prstDash val="sysDash"/>
                </a:ln>
                <a:effectLst/>
              </p:spPr>
            </p:cxnSp>
            <p:cxnSp>
              <p:nvCxnSpPr>
                <p:cNvPr id="121" name="Connettore 2 120">
                  <a:extLst>
                    <a:ext uri="{FF2B5EF4-FFF2-40B4-BE49-F238E27FC236}">
                      <a16:creationId xmlns:a16="http://schemas.microsoft.com/office/drawing/2014/main" id="{8FD5FE60-19B9-4772-EB04-89A0D8CE2A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21346" y="5409939"/>
                  <a:ext cx="1" cy="497835"/>
                </a:xfrm>
                <a:prstGeom prst="straightConnector1">
                  <a:avLst/>
                </a:prstGeom>
                <a:noFill/>
                <a:ln w="31750" cap="flat" cmpd="sng" algn="in">
                  <a:solidFill>
                    <a:srgbClr val="1CADE4"/>
                  </a:solidFill>
                  <a:prstDash val="sysDash"/>
                  <a:tailEnd type="triangle"/>
                </a:ln>
                <a:effectLst/>
              </p:spPr>
            </p:cxnSp>
            <p:cxnSp>
              <p:nvCxnSpPr>
                <p:cNvPr id="122" name="Connettore 1 86">
                  <a:extLst>
                    <a:ext uri="{FF2B5EF4-FFF2-40B4-BE49-F238E27FC236}">
                      <a16:creationId xmlns:a16="http://schemas.microsoft.com/office/drawing/2014/main" id="{7BE5CEEB-0CA6-95DB-F216-2C644FB20BE8}"/>
                    </a:ext>
                  </a:extLst>
                </p:cNvPr>
                <p:cNvCxnSpPr>
                  <a:stCxn id="97" idx="0"/>
                  <a:endCxn id="88" idx="2"/>
                </p:cNvCxnSpPr>
                <p:nvPr/>
              </p:nvCxnSpPr>
              <p:spPr>
                <a:xfrm flipV="1">
                  <a:off x="7398270" y="3444135"/>
                  <a:ext cx="0" cy="157433"/>
                </a:xfrm>
                <a:prstGeom prst="line">
                  <a:avLst/>
                </a:prstGeom>
                <a:noFill/>
                <a:ln w="31750" cap="flat" cmpd="sng" algn="in">
                  <a:solidFill>
                    <a:srgbClr val="1CADE4"/>
                  </a:solidFill>
                  <a:prstDash val="solid"/>
                </a:ln>
                <a:effectLst/>
              </p:spPr>
            </p:cxnSp>
          </p:grpSp>
        </p:grpSp>
      </p:grpSp>
      <p:sp>
        <p:nvSpPr>
          <p:cNvPr id="125" name="CasellaDiTesto 124">
            <a:extLst>
              <a:ext uri="{FF2B5EF4-FFF2-40B4-BE49-F238E27FC236}">
                <a16:creationId xmlns:a16="http://schemas.microsoft.com/office/drawing/2014/main" id="{5F7A1997-EBC5-18D3-5AC4-2C73F6C2128D}"/>
              </a:ext>
            </a:extLst>
          </p:cNvPr>
          <p:cNvSpPr txBox="1"/>
          <p:nvPr/>
        </p:nvSpPr>
        <p:spPr>
          <a:xfrm>
            <a:off x="5417367" y="5894385"/>
            <a:ext cx="4512168" cy="897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kumimoji="0" lang="it-IT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Designed</a:t>
            </a:r>
            <a:r>
              <a:rPr kumimoji="0" lang="it-IT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by F. </a:t>
            </a:r>
            <a:r>
              <a:rPr kumimoji="0" lang="it-IT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Licciulli</a:t>
            </a:r>
            <a:r>
              <a:rPr lang="it-IT" sz="2000" dirty="0">
                <a:latin typeface="Franklin Gothic Book" panose="020B0503020102020204"/>
              </a:rPr>
              <a:t> &amp;</a:t>
            </a:r>
            <a:r>
              <a:rPr kumimoji="0" lang="it-IT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G. De Robertis </a:t>
            </a:r>
            <a:r>
              <a:rPr kumimoji="0" lang="it-IT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at</a:t>
            </a:r>
            <a:r>
              <a:rPr kumimoji="0" lang="it-IT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the Electronics CAD INFN Bari</a:t>
            </a:r>
          </a:p>
          <a:p>
            <a:pPr marR="0" lvl="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lang="it-IT" sz="2000" dirty="0" err="1">
                <a:latin typeface="Franklin Gothic Book" panose="020B0503020102020204"/>
              </a:rPr>
              <a:t>Contact</a:t>
            </a:r>
            <a:r>
              <a:rPr lang="it-IT" sz="2000" dirty="0">
                <a:latin typeface="Franklin Gothic Book" panose="020B0503020102020204"/>
              </a:rPr>
              <a:t>: francesco.licciulli@ba.infn.it</a:t>
            </a:r>
            <a:endParaRPr kumimoji="0" lang="it-IT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4" name="Picture 2" descr="CTAO">
            <a:extLst>
              <a:ext uri="{FF2B5EF4-FFF2-40B4-BE49-F238E27FC236}">
                <a16:creationId xmlns:a16="http://schemas.microsoft.com/office/drawing/2014/main" id="{DFAF598C-CEBC-2ADF-237B-037A988DE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385" y="0"/>
            <a:ext cx="1447615" cy="144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219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1287" y="-106931"/>
            <a:ext cx="10770561" cy="1507067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SMART </a:t>
            </a:r>
            <a:r>
              <a:rPr lang="it-IT" dirty="0" err="1">
                <a:solidFill>
                  <a:schemeClr val="bg1"/>
                </a:solidFill>
              </a:rPr>
              <a:t>laboratory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tests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37831" y="1091035"/>
            <a:ext cx="6061634" cy="4670811"/>
          </a:xfrm>
          <a:solidFill>
            <a:schemeClr val="tx2">
              <a:lumMod val="90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Gain, signal-to-noise ratio and pulse width as a function of configuration bits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R : gain resistance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 : filtering capacitance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PZ: pole zero cancellation</a:t>
            </a:r>
          </a:p>
          <a:p>
            <a:r>
              <a:rPr lang="en-US" dirty="0">
                <a:solidFill>
                  <a:schemeClr val="bg1"/>
                </a:solidFill>
              </a:rPr>
              <a:t>External PZ fixed with discrete components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to match </a:t>
            </a:r>
            <a:r>
              <a:rPr lang="en-US" dirty="0" err="1">
                <a:solidFill>
                  <a:schemeClr val="bg1"/>
                </a:solidFill>
              </a:rPr>
              <a:t>SiPM</a:t>
            </a:r>
            <a:r>
              <a:rPr lang="en-US" dirty="0">
                <a:solidFill>
                  <a:schemeClr val="bg1"/>
                </a:solidFill>
              </a:rPr>
              <a:t> recovery time</a:t>
            </a:r>
          </a:p>
          <a:p>
            <a:r>
              <a:rPr lang="en-US" dirty="0">
                <a:solidFill>
                  <a:schemeClr val="bg1"/>
                </a:solidFill>
              </a:rPr>
              <a:t>Output dynamic range: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900 mV without external PZ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600 mV with external PZ</a:t>
            </a:r>
          </a:p>
          <a:p>
            <a:r>
              <a:rPr lang="en-US" dirty="0">
                <a:solidFill>
                  <a:schemeClr val="bg1"/>
                </a:solidFill>
              </a:rPr>
              <a:t>About 750 ASICs produced and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tested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14" name="Gruppo 13"/>
          <p:cNvGrpSpPr/>
          <p:nvPr/>
        </p:nvGrpSpPr>
        <p:grpSpPr>
          <a:xfrm>
            <a:off x="8396836" y="4188580"/>
            <a:ext cx="3717257" cy="2554036"/>
            <a:chOff x="3701858" y="4134295"/>
            <a:chExt cx="3417054" cy="2313911"/>
          </a:xfrm>
        </p:grpSpPr>
        <p:pic>
          <p:nvPicPr>
            <p:cNvPr id="8" name="Picture 14">
              <a:extLst>
                <a:ext uri="{FF2B5EF4-FFF2-40B4-BE49-F238E27FC236}">
                  <a16:creationId xmlns:a16="http://schemas.microsoft.com/office/drawing/2014/main" id="{6A056D2B-03A8-2E29-CAA0-3C2D68AEE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01858" y="4134295"/>
              <a:ext cx="3417054" cy="2313911"/>
            </a:xfrm>
            <a:prstGeom prst="rect">
              <a:avLst/>
            </a:prstGeom>
          </p:spPr>
        </p:pic>
        <p:sp>
          <p:nvSpPr>
            <p:cNvPr id="10" name="Rectangle 17">
              <a:extLst>
                <a:ext uri="{FF2B5EF4-FFF2-40B4-BE49-F238E27FC236}">
                  <a16:creationId xmlns:a16="http://schemas.microsoft.com/office/drawing/2014/main" id="{3C567561-8B16-D148-907C-6146BA0BAD0E}"/>
                </a:ext>
              </a:extLst>
            </p:cNvPr>
            <p:cNvSpPr/>
            <p:nvPr/>
          </p:nvSpPr>
          <p:spPr>
            <a:xfrm>
              <a:off x="5287942" y="5505042"/>
              <a:ext cx="177484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FWHM= (</a:t>
              </a:r>
              <a:r>
                <a:rPr lang="en-GB" sz="1200" b="1" dirty="0">
                  <a:solidFill>
                    <a:schemeClr val="bg1"/>
                  </a:solidFill>
                  <a:latin typeface="Cambria Math" panose="02040503050406030204" pitchFamily="18" charset="0"/>
                </a:rPr>
                <a:t>11.69±0.19</a:t>
              </a:r>
              <a:r>
                <a:rPr lang="en-GB" sz="1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) ns</a:t>
              </a:r>
              <a:endParaRPr lang="en-GB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11" name="Rectangle 21">
              <a:extLst>
                <a:ext uri="{FF2B5EF4-FFF2-40B4-BE49-F238E27FC236}">
                  <a16:creationId xmlns:a16="http://schemas.microsoft.com/office/drawing/2014/main" id="{D1E57D4B-C125-7259-54A4-1F98C126E963}"/>
                </a:ext>
              </a:extLst>
            </p:cNvPr>
            <p:cNvSpPr/>
            <p:nvPr/>
          </p:nvSpPr>
          <p:spPr>
            <a:xfrm>
              <a:off x="5287942" y="5687593"/>
              <a:ext cx="152932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tau = (</a:t>
              </a:r>
              <a:r>
                <a:rPr lang="en-GB" sz="1200" b="1" dirty="0">
                  <a:solidFill>
                    <a:schemeClr val="bg1"/>
                  </a:solidFill>
                  <a:latin typeface="Cambria Math" panose="02040503050406030204" pitchFamily="18" charset="0"/>
                </a:rPr>
                <a:t>5.81±0.43</a:t>
              </a:r>
              <a:r>
                <a:rPr lang="en-GB" sz="12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) ns </a:t>
              </a:r>
              <a:endParaRPr lang="en-GB" sz="1200" b="1" dirty="0">
                <a:solidFill>
                  <a:schemeClr val="bg1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grpSp>
        <p:nvGrpSpPr>
          <p:cNvPr id="17" name="Gruppo 16"/>
          <p:cNvGrpSpPr/>
          <p:nvPr/>
        </p:nvGrpSpPr>
        <p:grpSpPr>
          <a:xfrm>
            <a:off x="4576750" y="4188580"/>
            <a:ext cx="3813855" cy="2561701"/>
            <a:chOff x="8392993" y="1086180"/>
            <a:chExt cx="3393088" cy="2313911"/>
          </a:xfrm>
        </p:grpSpPr>
        <p:grpSp>
          <p:nvGrpSpPr>
            <p:cNvPr id="15" name="Gruppo 14"/>
            <p:cNvGrpSpPr/>
            <p:nvPr/>
          </p:nvGrpSpPr>
          <p:grpSpPr>
            <a:xfrm>
              <a:off x="8392993" y="1086180"/>
              <a:ext cx="3393088" cy="2313911"/>
              <a:chOff x="222571" y="4127325"/>
              <a:chExt cx="3393088" cy="2313911"/>
            </a:xfrm>
          </p:grpSpPr>
          <p:pic>
            <p:nvPicPr>
              <p:cNvPr id="7" name="Picture 13">
                <a:extLst>
                  <a:ext uri="{FF2B5EF4-FFF2-40B4-BE49-F238E27FC236}">
                    <a16:creationId xmlns:a16="http://schemas.microsoft.com/office/drawing/2014/main" id="{4934DC17-BBD0-5F42-A827-57BE5C013F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2571" y="4127325"/>
                <a:ext cx="3393088" cy="2313911"/>
              </a:xfrm>
              <a:prstGeom prst="rect">
                <a:avLst/>
              </a:prstGeom>
            </p:spPr>
          </p:pic>
          <p:sp>
            <p:nvSpPr>
              <p:cNvPr id="9" name="Rectangle 16">
                <a:extLst>
                  <a:ext uri="{FF2B5EF4-FFF2-40B4-BE49-F238E27FC236}">
                    <a16:creationId xmlns:a16="http://schemas.microsoft.com/office/drawing/2014/main" id="{0DACC85E-F6A8-FD17-8B47-6091800E023E}"/>
                  </a:ext>
                </a:extLst>
              </p:cNvPr>
              <p:cNvSpPr/>
              <p:nvPr/>
            </p:nvSpPr>
            <p:spPr>
              <a:xfrm>
                <a:off x="1423086" y="4637949"/>
                <a:ext cx="1995953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200" b="1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Gain= (</a:t>
                </a:r>
                <a:r>
                  <a:rPr lang="en-GB" sz="1200" b="1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2.41±0.01</a:t>
                </a:r>
                <a:r>
                  <a:rPr lang="en-GB" sz="1200" b="1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) mV/pe</a:t>
                </a:r>
              </a:p>
              <a:p>
                <a:r>
                  <a:rPr lang="en-GB" sz="1200" b="1" dirty="0" err="1">
                    <a:solidFill>
                      <a:schemeClr val="bg1"/>
                    </a:solidFill>
                    <a:latin typeface="Calibri" panose="020F0502020204030204" pitchFamily="34" charset="0"/>
                  </a:rPr>
                  <a:t>SNR_amplitude</a:t>
                </a:r>
                <a:r>
                  <a:rPr lang="en-GB" sz="1200" b="1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= </a:t>
                </a:r>
                <a:r>
                  <a:rPr lang="en-GB" sz="1200" b="1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4.93±0.08</a:t>
                </a:r>
              </a:p>
              <a:p>
                <a:r>
                  <a:rPr lang="en-GB" sz="1200" b="1" dirty="0" err="1">
                    <a:solidFill>
                      <a:schemeClr val="bg1"/>
                    </a:solidFill>
                  </a:rPr>
                  <a:t>SNR_charge</a:t>
                </a:r>
                <a:r>
                  <a:rPr lang="en-GB" sz="1200" b="1" dirty="0">
                    <a:solidFill>
                      <a:schemeClr val="bg1"/>
                    </a:solidFill>
                  </a:rPr>
                  <a:t>= 5.19±0.08</a:t>
                </a:r>
              </a:p>
            </p:txBody>
          </p:sp>
        </p:grpSp>
        <p:sp>
          <p:nvSpPr>
            <p:cNvPr id="16" name="Rettangolo 15"/>
            <p:cNvSpPr/>
            <p:nvPr/>
          </p:nvSpPr>
          <p:spPr>
            <a:xfrm>
              <a:off x="8949137" y="1113191"/>
              <a:ext cx="2212258" cy="9027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8" name="Picture 12" descr="Diagram&#10;&#10;Description automatically generated">
            <a:extLst>
              <a:ext uri="{FF2B5EF4-FFF2-40B4-BE49-F238E27FC236}">
                <a16:creationId xmlns:a16="http://schemas.microsoft.com/office/drawing/2014/main" id="{8CA2DC02-3888-B9BA-2932-A0A6D94AD4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8049" y="1979945"/>
            <a:ext cx="4263313" cy="2131657"/>
          </a:xfrm>
          <a:prstGeom prst="rect">
            <a:avLst/>
          </a:prstGeom>
        </p:spPr>
      </p:pic>
      <p:pic>
        <p:nvPicPr>
          <p:cNvPr id="19" name="Picture 21">
            <a:extLst>
              <a:ext uri="{FF2B5EF4-FFF2-40B4-BE49-F238E27FC236}">
                <a16:creationId xmlns:a16="http://schemas.microsoft.com/office/drawing/2014/main" id="{EC8840C0-02BF-DD55-34C6-713A1B3644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14" t="25394" r="23813"/>
          <a:stretch/>
        </p:blipFill>
        <p:spPr>
          <a:xfrm>
            <a:off x="8039155" y="182525"/>
            <a:ext cx="2184398" cy="1736316"/>
          </a:xfrm>
          <a:prstGeom prst="rect">
            <a:avLst/>
          </a:prstGeom>
        </p:spPr>
      </p:pic>
      <p:pic>
        <p:nvPicPr>
          <p:cNvPr id="4" name="Picture 2" descr="CTAO">
            <a:extLst>
              <a:ext uri="{FF2B5EF4-FFF2-40B4-BE49-F238E27FC236}">
                <a16:creationId xmlns:a16="http://schemas.microsoft.com/office/drawing/2014/main" id="{7F2177F1-C9FB-C7AD-E3F8-6BBF29B4F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385" y="0"/>
            <a:ext cx="1447615" cy="144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447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Di Venere L.</a:t>
            </a:r>
            <a:endParaRPr lang="en-US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v</a:t>
            </a: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58" t="-1" r="-17628" b="-1234"/>
          <a:stretch/>
        </p:blipFill>
        <p:spPr>
          <a:xfrm>
            <a:off x="-266700" y="-20141"/>
            <a:ext cx="12782551" cy="6925766"/>
          </a:xfrm>
          <a:solidFill>
            <a:srgbClr val="000000"/>
          </a:solidFill>
        </p:spPr>
      </p:pic>
      <p:pic>
        <p:nvPicPr>
          <p:cNvPr id="3" name="Immagine 2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7" y="4096276"/>
            <a:ext cx="4992000" cy="2808000"/>
          </a:xfrm>
          <a:prstGeom prst="rect">
            <a:avLst/>
          </a:prstGeom>
        </p:spPr>
      </p:pic>
      <p:pic>
        <p:nvPicPr>
          <p:cNvPr id="8" name="Immagine 7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710" y="4098039"/>
            <a:ext cx="4992000" cy="280800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8867939" y="6383500"/>
            <a:ext cx="21039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latin typeface="Tw Cen MT Condensed" panose="020B0606020104020203" pitchFamily="34" charset="0"/>
              </a:rPr>
              <a:t>https://www.ctao.org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1476375" y="1667222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800" b="1" dirty="0" err="1">
                <a:solidFill>
                  <a:schemeClr val="bg1"/>
                </a:solidFill>
              </a:rPr>
              <a:t>Imaging</a:t>
            </a:r>
            <a:r>
              <a:rPr lang="it-IT" sz="2800" b="1" dirty="0">
                <a:solidFill>
                  <a:schemeClr val="bg1"/>
                </a:solidFill>
              </a:rPr>
              <a:t> </a:t>
            </a:r>
          </a:p>
          <a:p>
            <a:r>
              <a:rPr lang="it-IT" sz="2800" b="1" dirty="0">
                <a:solidFill>
                  <a:schemeClr val="bg1"/>
                </a:solidFill>
              </a:rPr>
              <a:t>Air </a:t>
            </a:r>
            <a:r>
              <a:rPr lang="it-IT" sz="2800" b="1" dirty="0" err="1">
                <a:solidFill>
                  <a:schemeClr val="bg1"/>
                </a:solidFill>
              </a:rPr>
              <a:t>Cherenkov</a:t>
            </a:r>
            <a:endParaRPr lang="it-IT" sz="2800" b="1" dirty="0">
              <a:solidFill>
                <a:schemeClr val="bg1"/>
              </a:solidFill>
            </a:endParaRPr>
          </a:p>
          <a:p>
            <a:r>
              <a:rPr lang="it-IT" sz="2800" b="1" dirty="0" err="1">
                <a:solidFill>
                  <a:schemeClr val="bg1"/>
                </a:solidFill>
              </a:rPr>
              <a:t>Telescopes</a:t>
            </a:r>
            <a:endParaRPr lang="it-IT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4783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1287" y="-126708"/>
            <a:ext cx="10770561" cy="1507067"/>
          </a:xfrm>
        </p:spPr>
        <p:txBody>
          <a:bodyPr/>
          <a:lstStyle/>
          <a:p>
            <a:r>
              <a:rPr lang="it-IT" dirty="0" err="1">
                <a:solidFill>
                  <a:schemeClr val="bg1"/>
                </a:solidFill>
              </a:rPr>
              <a:t>Upgraded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electronics</a:t>
            </a:r>
            <a:r>
              <a:rPr lang="it-IT" dirty="0">
                <a:solidFill>
                  <a:schemeClr val="bg1"/>
                </a:solidFill>
              </a:rPr>
              <a:t> performance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0" name="Segnaposto contenuto 2"/>
          <p:cNvSpPr txBox="1">
            <a:spLocks/>
          </p:cNvSpPr>
          <p:nvPr/>
        </p:nvSpPr>
        <p:spPr>
          <a:xfrm>
            <a:off x="247233" y="1063083"/>
            <a:ext cx="10266660" cy="51501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0A382C38-8C35-A6A5-6CAC-0CB01DAB4A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998" y="1017079"/>
            <a:ext cx="10914805" cy="5242114"/>
          </a:xfrm>
        </p:spPr>
      </p:pic>
      <p:sp>
        <p:nvSpPr>
          <p:cNvPr id="3" name="Rettangolo 2"/>
          <p:cNvSpPr/>
          <p:nvPr/>
        </p:nvSpPr>
        <p:spPr>
          <a:xfrm>
            <a:off x="5586567" y="1552937"/>
            <a:ext cx="1126899" cy="12964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Picture 18">
            <a:extLst>
              <a:ext uri="{FF2B5EF4-FFF2-40B4-BE49-F238E27FC236}">
                <a16:creationId xmlns:a16="http://schemas.microsoft.com/office/drawing/2014/main" id="{B73C4FAF-669B-96E3-BEE2-5EBE87471E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63" r="13815"/>
          <a:stretch/>
        </p:blipFill>
        <p:spPr>
          <a:xfrm>
            <a:off x="5434463" y="1778304"/>
            <a:ext cx="1431105" cy="1018709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7492181" y="3321337"/>
            <a:ext cx="2288949" cy="2595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Picture 2" descr="CTAO">
            <a:extLst>
              <a:ext uri="{FF2B5EF4-FFF2-40B4-BE49-F238E27FC236}">
                <a16:creationId xmlns:a16="http://schemas.microsoft.com/office/drawing/2014/main" id="{4482F133-5E8C-CE44-F11B-54A283C70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385" y="0"/>
            <a:ext cx="1447615" cy="144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8140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225EEC-366D-4119-86F0-63BFC28E1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287" y="-209574"/>
            <a:ext cx="10770561" cy="1507067"/>
          </a:xfrm>
        </p:spPr>
        <p:txBody>
          <a:bodyPr/>
          <a:lstStyle/>
          <a:p>
            <a:r>
              <a:rPr lang="it-IT" dirty="0" err="1">
                <a:solidFill>
                  <a:schemeClr val="bg1"/>
                </a:solidFill>
              </a:rPr>
              <a:t>Upgraded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electronics</a:t>
            </a:r>
            <a:r>
              <a:rPr lang="it-IT" dirty="0">
                <a:solidFill>
                  <a:schemeClr val="bg1"/>
                </a:solidFill>
              </a:rPr>
              <a:t> performance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C115920-AA85-49DA-84AC-F4D0485B1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824" y="1065698"/>
            <a:ext cx="5612594" cy="2167148"/>
          </a:xfrm>
          <a:solidFill>
            <a:schemeClr val="tx2"/>
          </a:solidFill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Laser pulses to illuminate a full 64-channel module</a:t>
            </a:r>
          </a:p>
          <a:p>
            <a:r>
              <a:rPr lang="en-US" dirty="0">
                <a:solidFill>
                  <a:schemeClr val="bg1"/>
                </a:solidFill>
              </a:rPr>
              <a:t>Laser far away from </a:t>
            </a:r>
            <a:r>
              <a:rPr lang="en-US" dirty="0" err="1">
                <a:solidFill>
                  <a:schemeClr val="bg1"/>
                </a:solidFill>
              </a:rPr>
              <a:t>SiPM</a:t>
            </a:r>
            <a:r>
              <a:rPr lang="en-US" dirty="0">
                <a:solidFill>
                  <a:schemeClr val="bg1"/>
                </a:solidFill>
              </a:rPr>
              <a:t> arrays, 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diffusing lens placed in between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to achieve uniform illumination</a:t>
            </a:r>
            <a:endParaRPr lang="en-US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Readout consisting of + SMART + TC module</a:t>
            </a:r>
          </a:p>
          <a:p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Single </a:t>
            </a:r>
            <a:r>
              <a:rPr lang="en-US" dirty="0" err="1">
                <a:solidFill>
                  <a:schemeClr val="bg1"/>
                </a:solidFill>
                <a:sym typeface="Wingdings" panose="05000000000000000000" pitchFamily="2" charset="2"/>
              </a:rPr>
              <a:t>p.e.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 resolution achieved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34812F7-A633-401C-AB30-8781899F4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10EE74-94B0-4CC6-BE32-AED41EEE7EED}" type="slidenum">
              <a:rPr lang="en-US" smtClean="0"/>
              <a:t>21</a:t>
            </a:fld>
            <a:endParaRPr lang="en-US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DC7E3E69-5381-6189-0311-43E899607148}"/>
              </a:ext>
            </a:extLst>
          </p:cNvPr>
          <p:cNvSpPr txBox="1"/>
          <p:nvPr/>
        </p:nvSpPr>
        <p:spPr>
          <a:xfrm>
            <a:off x="9048664" y="4287248"/>
            <a:ext cx="2170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10 ns integration time</a:t>
            </a:r>
          </a:p>
          <a:p>
            <a:endParaRPr lang="en-US" sz="140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584" y="981579"/>
            <a:ext cx="5779509" cy="2651990"/>
          </a:xfrm>
          <a:prstGeom prst="rect">
            <a:avLst/>
          </a:prstGeom>
        </p:spPr>
      </p:pic>
      <p:pic>
        <p:nvPicPr>
          <p:cNvPr id="77" name="Immagine 76" descr="Immagine che contiene interni, computer&#10;&#10;Descrizione generata automaticamente">
            <a:extLst>
              <a:ext uri="{FF2B5EF4-FFF2-40B4-BE49-F238E27FC236}">
                <a16:creationId xmlns:a16="http://schemas.microsoft.com/office/drawing/2014/main" id="{9A2CC78D-79AA-43E6-9D5C-C868238E1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3" y="3423597"/>
            <a:ext cx="4009814" cy="2673211"/>
          </a:xfrm>
          <a:prstGeom prst="rect">
            <a:avLst/>
          </a:prstGeom>
        </p:spPr>
      </p:pic>
      <p:pic>
        <p:nvPicPr>
          <p:cNvPr id="78" name="Immagine 77">
            <a:extLst>
              <a:ext uri="{FF2B5EF4-FFF2-40B4-BE49-F238E27FC236}">
                <a16:creationId xmlns:a16="http://schemas.microsoft.com/office/drawing/2014/main" id="{B21E8391-AFA4-18CE-EAF7-8421E16DE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7" t="41720" r="2240" b="4602"/>
          <a:stretch/>
        </p:blipFill>
        <p:spPr>
          <a:xfrm>
            <a:off x="4485387" y="3454595"/>
            <a:ext cx="2477483" cy="2950287"/>
          </a:xfrm>
          <a:prstGeom prst="rect">
            <a:avLst/>
          </a:prstGeom>
        </p:spPr>
      </p:pic>
      <p:pic>
        <p:nvPicPr>
          <p:cNvPr id="79" name="Immagine 78">
            <a:extLst>
              <a:ext uri="{FF2B5EF4-FFF2-40B4-BE49-F238E27FC236}">
                <a16:creationId xmlns:a16="http://schemas.microsoft.com/office/drawing/2014/main" id="{4CEA8284-CAE4-5BC9-81B1-48935FFB24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" b="-647"/>
          <a:stretch/>
        </p:blipFill>
        <p:spPr>
          <a:xfrm>
            <a:off x="6962870" y="3587329"/>
            <a:ext cx="4362800" cy="2863793"/>
          </a:xfrm>
          <a:prstGeom prst="rect">
            <a:avLst/>
          </a:prstGeom>
        </p:spPr>
      </p:pic>
      <p:pic>
        <p:nvPicPr>
          <p:cNvPr id="4" name="Picture 2" descr="CTAO">
            <a:extLst>
              <a:ext uri="{FF2B5EF4-FFF2-40B4-BE49-F238E27FC236}">
                <a16:creationId xmlns:a16="http://schemas.microsoft.com/office/drawing/2014/main" id="{A564DDA8-F7AD-3C01-8D99-FE4019F2A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385" y="0"/>
            <a:ext cx="1447615" cy="144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9364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D2086E-910E-4454-9538-DAAEDEC7B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solidFill>
                  <a:schemeClr val="bg1"/>
                </a:solidFill>
              </a:rPr>
              <a:t>Upgraded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electronics</a:t>
            </a:r>
            <a:r>
              <a:rPr lang="it-IT" dirty="0">
                <a:solidFill>
                  <a:schemeClr val="bg1"/>
                </a:solidFill>
              </a:rPr>
              <a:t> performance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EAA3F3A-1307-4A38-8917-E5B268225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486" y="1258185"/>
            <a:ext cx="7331622" cy="1703129"/>
          </a:xfrm>
          <a:solidFill>
            <a:schemeClr val="tx2"/>
          </a:solidFill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Trigger on </a:t>
            </a:r>
            <a:r>
              <a:rPr lang="en-US" dirty="0" err="1">
                <a:solidFill>
                  <a:schemeClr val="bg1"/>
                </a:solidFill>
              </a:rPr>
              <a:t>SiPM</a:t>
            </a:r>
            <a:r>
              <a:rPr lang="en-US" dirty="0">
                <a:solidFill>
                  <a:schemeClr val="bg1"/>
                </a:solidFill>
              </a:rPr>
              <a:t> dark noise on groups of 4 pixels</a:t>
            </a:r>
          </a:p>
          <a:p>
            <a:r>
              <a:rPr lang="en-US" dirty="0">
                <a:solidFill>
                  <a:schemeClr val="bg1"/>
                </a:solidFill>
              </a:rPr>
              <a:t>Rate scan in threshold value trigger on one group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Possibility to disable individual channels through SMART</a:t>
            </a:r>
            <a:endParaRPr lang="en-US" b="1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Single </a:t>
            </a:r>
            <a:r>
              <a:rPr lang="en-US" dirty="0" err="1">
                <a:solidFill>
                  <a:schemeClr val="bg1"/>
                </a:solidFill>
              </a:rPr>
              <a:t>p.e.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plateaux</a:t>
            </a:r>
            <a:r>
              <a:rPr lang="en-US" dirty="0">
                <a:solidFill>
                  <a:schemeClr val="bg1"/>
                </a:solidFill>
              </a:rPr>
              <a:t> in the rates visible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635196F-6A8E-4F3E-BF17-9353C9D1A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391AB332-0C3D-440A-B7D0-92B857E9AFAA}" type="slidenum">
              <a:rPr lang="en-US" smtClean="0"/>
              <a:t>22</a:t>
            </a:fld>
            <a:endParaRPr lang="en-US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6FC3E7A-1EC7-40A0-A4E0-A7948B973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1442" y="3028178"/>
            <a:ext cx="4003956" cy="300296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49FB511-25BF-42D3-809A-688D4D4546E7}"/>
              </a:ext>
            </a:extLst>
          </p:cNvPr>
          <p:cNvSpPr txBox="1"/>
          <p:nvPr/>
        </p:nvSpPr>
        <p:spPr>
          <a:xfrm>
            <a:off x="8702836" y="3061339"/>
            <a:ext cx="2889915" cy="339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3 pixels on, 1 off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909B428-8822-440A-BB3D-248EBD19B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8450" y="3042037"/>
            <a:ext cx="3985478" cy="298910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218B0E4-902F-4D5E-935B-1B4B9631C97C}"/>
              </a:ext>
            </a:extLst>
          </p:cNvPr>
          <p:cNvSpPr txBox="1"/>
          <p:nvPr/>
        </p:nvSpPr>
        <p:spPr>
          <a:xfrm>
            <a:off x="4529133" y="3061338"/>
            <a:ext cx="3614260" cy="345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2 pixels on, 2 off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1234A3A7-D321-4D16-AF97-48E93F21E7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84" y="3061338"/>
            <a:ext cx="3931052" cy="2948289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5A783CF-C543-431B-B459-857A8415E63F}"/>
              </a:ext>
            </a:extLst>
          </p:cNvPr>
          <p:cNvSpPr txBox="1"/>
          <p:nvPr/>
        </p:nvSpPr>
        <p:spPr>
          <a:xfrm>
            <a:off x="497769" y="3052303"/>
            <a:ext cx="2959844" cy="345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</a:rPr>
              <a:t>1 pixel on, 3 off</a:t>
            </a:r>
          </a:p>
        </p:txBody>
      </p:sp>
      <p:pic>
        <p:nvPicPr>
          <p:cNvPr id="6" name="Picture 2" descr="CTAO">
            <a:extLst>
              <a:ext uri="{FF2B5EF4-FFF2-40B4-BE49-F238E27FC236}">
                <a16:creationId xmlns:a16="http://schemas.microsoft.com/office/drawing/2014/main" id="{2BBA49A4-62A6-8045-D336-74CDA9AC9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385" y="0"/>
            <a:ext cx="1447615" cy="144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7573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1287" y="-141848"/>
            <a:ext cx="10770561" cy="1507067"/>
          </a:xfrm>
        </p:spPr>
        <p:txBody>
          <a:bodyPr/>
          <a:lstStyle/>
          <a:p>
            <a:r>
              <a:rPr lang="it-IT" dirty="0" err="1"/>
              <a:t>Summary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2177" y="1243322"/>
            <a:ext cx="11667191" cy="4461354"/>
          </a:xfrm>
        </p:spPr>
        <p:txBody>
          <a:bodyPr anchor="t"/>
          <a:lstStyle/>
          <a:p>
            <a:r>
              <a:rPr lang="it-IT" dirty="0">
                <a:solidFill>
                  <a:schemeClr val="tx1"/>
                </a:solidFill>
              </a:rPr>
              <a:t>The Schwarzschild-Couder Telescope </a:t>
            </a:r>
            <a:r>
              <a:rPr lang="it-IT" dirty="0" err="1">
                <a:solidFill>
                  <a:schemeClr val="tx1"/>
                </a:solidFill>
              </a:rPr>
              <a:t>is</a:t>
            </a:r>
            <a:r>
              <a:rPr lang="it-IT" dirty="0">
                <a:solidFill>
                  <a:schemeClr val="tx1"/>
                </a:solidFill>
              </a:rPr>
              <a:t> one of the </a:t>
            </a:r>
            <a:r>
              <a:rPr lang="it-IT" dirty="0" err="1">
                <a:solidFill>
                  <a:schemeClr val="tx1"/>
                </a:solidFill>
              </a:rPr>
              <a:t>proposed</a:t>
            </a:r>
            <a:r>
              <a:rPr lang="it-IT" dirty="0">
                <a:solidFill>
                  <a:schemeClr val="tx1"/>
                </a:solidFill>
              </a:rPr>
              <a:t> designs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for the Medium-</a:t>
            </a:r>
            <a:r>
              <a:rPr lang="it-IT" dirty="0" err="1">
                <a:solidFill>
                  <a:schemeClr val="tx1"/>
                </a:solidFill>
              </a:rPr>
              <a:t>Sized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Telescopes</a:t>
            </a:r>
            <a:r>
              <a:rPr lang="it-IT" dirty="0">
                <a:solidFill>
                  <a:schemeClr val="tx1"/>
                </a:solidFill>
              </a:rPr>
              <a:t> for CTAO</a:t>
            </a:r>
          </a:p>
          <a:p>
            <a:pPr lvl="1"/>
            <a:r>
              <a:rPr lang="it-IT" sz="2000" dirty="0" err="1">
                <a:solidFill>
                  <a:schemeClr val="tx1"/>
                </a:solidFill>
              </a:rPr>
              <a:t>Improved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dirty="0" err="1">
                <a:solidFill>
                  <a:schemeClr val="tx1"/>
                </a:solidFill>
              </a:rPr>
              <a:t>angular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dirty="0" err="1">
                <a:solidFill>
                  <a:schemeClr val="tx1"/>
                </a:solidFill>
              </a:rPr>
              <a:t>resolution</a:t>
            </a:r>
            <a:r>
              <a:rPr lang="it-IT" sz="2000" dirty="0">
                <a:solidFill>
                  <a:schemeClr val="tx1"/>
                </a:solidFill>
              </a:rPr>
              <a:t> and </a:t>
            </a:r>
            <a:r>
              <a:rPr lang="it-IT" sz="2000" dirty="0" err="1">
                <a:solidFill>
                  <a:schemeClr val="tx1"/>
                </a:solidFill>
              </a:rPr>
              <a:t>sensitivity</a:t>
            </a:r>
            <a:r>
              <a:rPr lang="it-IT" sz="2000" dirty="0">
                <a:solidFill>
                  <a:schemeClr val="tx1"/>
                </a:solidFill>
              </a:rPr>
              <a:t> with </a:t>
            </a:r>
            <a:r>
              <a:rPr lang="it-IT" sz="2000" dirty="0" err="1">
                <a:solidFill>
                  <a:schemeClr val="tx1"/>
                </a:solidFill>
              </a:rPr>
              <a:t>respect</a:t>
            </a:r>
            <a:r>
              <a:rPr lang="it-IT" sz="2000" dirty="0">
                <a:solidFill>
                  <a:schemeClr val="tx1"/>
                </a:solidFill>
              </a:rPr>
              <a:t> to single-</a:t>
            </a:r>
            <a:r>
              <a:rPr lang="it-IT" sz="2000" dirty="0" err="1">
                <a:solidFill>
                  <a:schemeClr val="tx1"/>
                </a:solidFill>
              </a:rPr>
              <a:t>mirror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dirty="0" err="1">
                <a:solidFill>
                  <a:schemeClr val="tx1"/>
                </a:solidFill>
              </a:rPr>
              <a:t>telescope</a:t>
            </a:r>
            <a:endParaRPr lang="it-IT" sz="2000" dirty="0">
              <a:solidFill>
                <a:schemeClr val="tx1"/>
              </a:solidFill>
            </a:endParaRPr>
          </a:p>
          <a:p>
            <a:r>
              <a:rPr lang="it-IT" dirty="0">
                <a:solidFill>
                  <a:schemeClr val="tx1"/>
                </a:solidFill>
              </a:rPr>
              <a:t>First </a:t>
            </a:r>
            <a:r>
              <a:rPr lang="it-IT" dirty="0" err="1">
                <a:solidFill>
                  <a:schemeClr val="tx1"/>
                </a:solidFill>
              </a:rPr>
              <a:t>prototype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installed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at</a:t>
            </a:r>
            <a:r>
              <a:rPr lang="it-IT" dirty="0">
                <a:solidFill>
                  <a:schemeClr val="tx1"/>
                </a:solidFill>
              </a:rPr>
              <a:t> the FLWO in Arizona and </a:t>
            </a:r>
            <a:r>
              <a:rPr lang="it-IT" dirty="0" err="1">
                <a:solidFill>
                  <a:schemeClr val="tx1"/>
                </a:solidFill>
              </a:rPr>
              <a:t>inaugurated</a:t>
            </a:r>
            <a:r>
              <a:rPr lang="it-IT" dirty="0">
                <a:solidFill>
                  <a:schemeClr val="tx1"/>
                </a:solidFill>
              </a:rPr>
              <a:t> in </a:t>
            </a:r>
            <a:r>
              <a:rPr lang="it-IT" dirty="0" err="1">
                <a:solidFill>
                  <a:schemeClr val="tx1"/>
                </a:solidFill>
              </a:rPr>
              <a:t>Jan</a:t>
            </a:r>
            <a:r>
              <a:rPr lang="it-IT" dirty="0">
                <a:solidFill>
                  <a:schemeClr val="tx1"/>
                </a:solidFill>
              </a:rPr>
              <a:t> 2019</a:t>
            </a:r>
            <a:endParaRPr lang="it-IT" sz="2000" dirty="0">
              <a:solidFill>
                <a:schemeClr val="tx1"/>
              </a:solidFill>
            </a:endParaRPr>
          </a:p>
          <a:p>
            <a:pPr lvl="1"/>
            <a:r>
              <a:rPr lang="it-IT" sz="2000" dirty="0" err="1">
                <a:solidFill>
                  <a:schemeClr val="tx1"/>
                </a:solidFill>
              </a:rPr>
              <a:t>Optics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dirty="0" err="1">
                <a:solidFill>
                  <a:schemeClr val="tx1"/>
                </a:solidFill>
              </a:rPr>
              <a:t>aligned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dirty="0" err="1">
                <a:solidFill>
                  <a:schemeClr val="tx1"/>
                </a:solidFill>
              </a:rPr>
              <a:t>reaching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dirty="0" err="1">
                <a:solidFill>
                  <a:schemeClr val="tx1"/>
                </a:solidFill>
              </a:rPr>
              <a:t>pre-construction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dirty="0" err="1">
                <a:solidFill>
                  <a:schemeClr val="tx1"/>
                </a:solidFill>
              </a:rPr>
              <a:t>estimated</a:t>
            </a:r>
            <a:r>
              <a:rPr lang="it-IT" sz="2000" dirty="0">
                <a:solidFill>
                  <a:schemeClr val="tx1"/>
                </a:solidFill>
              </a:rPr>
              <a:t> PSF – </a:t>
            </a:r>
            <a:r>
              <a:rPr lang="it-IT" sz="2000" dirty="0" err="1">
                <a:solidFill>
                  <a:schemeClr val="tx1"/>
                </a:solidFill>
              </a:rPr>
              <a:t>Dec</a:t>
            </a:r>
            <a:r>
              <a:rPr lang="it-IT" sz="2000" dirty="0">
                <a:solidFill>
                  <a:schemeClr val="tx1"/>
                </a:solidFill>
              </a:rPr>
              <a:t> 2019</a:t>
            </a:r>
          </a:p>
          <a:p>
            <a:pPr lvl="1"/>
            <a:r>
              <a:rPr lang="it-IT" sz="2000" dirty="0" err="1">
                <a:solidFill>
                  <a:schemeClr val="tx1"/>
                </a:solidFill>
              </a:rPr>
              <a:t>Crab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dirty="0" err="1">
                <a:solidFill>
                  <a:schemeClr val="tx1"/>
                </a:solidFill>
              </a:rPr>
              <a:t>detection</a:t>
            </a:r>
            <a:r>
              <a:rPr lang="it-IT" sz="2000" dirty="0">
                <a:solidFill>
                  <a:schemeClr val="tx1"/>
                </a:solidFill>
              </a:rPr>
              <a:t> – </a:t>
            </a:r>
            <a:r>
              <a:rPr lang="it-IT" sz="2000" dirty="0" err="1">
                <a:solidFill>
                  <a:schemeClr val="tx1"/>
                </a:solidFill>
              </a:rPr>
              <a:t>May</a:t>
            </a:r>
            <a:r>
              <a:rPr lang="it-IT" sz="2000" dirty="0">
                <a:solidFill>
                  <a:schemeClr val="tx1"/>
                </a:solidFill>
              </a:rPr>
              <a:t> 2020</a:t>
            </a:r>
          </a:p>
          <a:p>
            <a:r>
              <a:rPr lang="it-IT" dirty="0">
                <a:solidFill>
                  <a:schemeClr val="tx1"/>
                </a:solidFill>
              </a:rPr>
              <a:t>Camera upgrade </a:t>
            </a:r>
            <a:r>
              <a:rPr lang="it-IT" dirty="0" err="1">
                <a:solidFill>
                  <a:schemeClr val="tx1"/>
                </a:solidFill>
              </a:rPr>
              <a:t>ongoing</a:t>
            </a:r>
            <a:r>
              <a:rPr lang="it-IT" dirty="0">
                <a:solidFill>
                  <a:schemeClr val="tx1"/>
                </a:solidFill>
              </a:rPr>
              <a:t>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it-IT" dirty="0" err="1">
                <a:solidFill>
                  <a:schemeClr val="tx1"/>
                </a:solidFill>
                <a:sym typeface="Wingdings" panose="05000000000000000000" pitchFamily="2" charset="2"/>
              </a:rPr>
              <a:t>install</a:t>
            </a:r>
            <a:r>
              <a:rPr lang="it-IT" dirty="0">
                <a:solidFill>
                  <a:schemeClr val="tx1"/>
                </a:solidFill>
                <a:sym typeface="Wingdings" panose="05000000000000000000" pitchFamily="2" charset="2"/>
              </a:rPr>
              <a:t> new camera on pSCT in 2024-2025</a:t>
            </a:r>
          </a:p>
          <a:p>
            <a:endParaRPr lang="it-IT" sz="2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it-IT" sz="2200" dirty="0">
                <a:solidFill>
                  <a:schemeClr val="tx1"/>
                </a:solidFill>
              </a:rPr>
              <a:t>										</a:t>
            </a:r>
            <a:r>
              <a:rPr lang="it-IT" sz="2800" b="1" dirty="0">
                <a:solidFill>
                  <a:srgbClr val="C00000"/>
                </a:solidFill>
              </a:rPr>
              <a:t>Stay </a:t>
            </a:r>
            <a:r>
              <a:rPr lang="it-IT" sz="2800" b="1" dirty="0" err="1">
                <a:solidFill>
                  <a:srgbClr val="C00000"/>
                </a:solidFill>
              </a:rPr>
              <a:t>tuned</a:t>
            </a:r>
            <a:r>
              <a:rPr lang="it-IT" sz="2800" b="1" dirty="0">
                <a:solidFill>
                  <a:srgbClr val="C00000"/>
                </a:solidFill>
              </a:rPr>
              <a:t>!</a:t>
            </a:r>
            <a:endParaRPr lang="it-IT" sz="2200" b="1" dirty="0">
              <a:solidFill>
                <a:srgbClr val="C00000"/>
              </a:solidFill>
            </a:endParaRPr>
          </a:p>
          <a:p>
            <a:endParaRPr lang="it-IT" sz="2400" dirty="0">
              <a:solidFill>
                <a:schemeClr val="tx1"/>
              </a:solidFill>
            </a:endParaRPr>
          </a:p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5429" y="3386110"/>
            <a:ext cx="3399321" cy="3334753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459572" y="5512033"/>
            <a:ext cx="6961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/>
              <a:t>Acknowledgements</a:t>
            </a:r>
            <a:r>
              <a:rPr lang="it-IT" sz="1600" dirty="0"/>
              <a:t>:</a:t>
            </a:r>
            <a:br>
              <a:rPr lang="it-IT" sz="1600" dirty="0"/>
            </a:br>
            <a:r>
              <a:rPr lang="it-IT" sz="1600" dirty="0"/>
              <a:t>https://www.cta-observatory.org/consortium_acknowledgments/</a:t>
            </a:r>
          </a:p>
        </p:txBody>
      </p:sp>
      <p:pic>
        <p:nvPicPr>
          <p:cNvPr id="4" name="Picture 2" descr="CTAO">
            <a:extLst>
              <a:ext uri="{FF2B5EF4-FFF2-40B4-BE49-F238E27FC236}">
                <a16:creationId xmlns:a16="http://schemas.microsoft.com/office/drawing/2014/main" id="{F9F7DE42-E915-0B61-20B6-632D1B5AC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385" y="0"/>
            <a:ext cx="1447615" cy="144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13th Cosmic-Ray International Studies and Multi-messenger ...">
            <a:extLst>
              <a:ext uri="{FF2B5EF4-FFF2-40B4-BE49-F238E27FC236}">
                <a16:creationId xmlns:a16="http://schemas.microsoft.com/office/drawing/2014/main" id="{3FE8EE7C-2783-3674-7062-36989DEBA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70" y="6139497"/>
            <a:ext cx="1675705" cy="58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6637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Di Venere L.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id="{D8230368-08DA-E04C-960C-E24DD2BCCA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10"/>
          <a:stretch/>
        </p:blipFill>
        <p:spPr>
          <a:xfrm>
            <a:off x="0" y="-26615"/>
            <a:ext cx="12192000" cy="7086634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EC1323AB-C00E-0F4A-970C-6BC0415C5857}"/>
              </a:ext>
            </a:extLst>
          </p:cNvPr>
          <p:cNvSpPr/>
          <p:nvPr/>
        </p:nvSpPr>
        <p:spPr>
          <a:xfrm>
            <a:off x="358425" y="5723673"/>
            <a:ext cx="70365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i="1"/>
              <a:t>Thanks!</a:t>
            </a:r>
            <a:endParaRPr lang="en-GB" sz="4400" b="1" i="1" dirty="0"/>
          </a:p>
        </p:txBody>
      </p:sp>
      <p:pic>
        <p:nvPicPr>
          <p:cNvPr id="9" name="Picture 2" descr="13th Cosmic-Ray International Studies and Multi-messenger ...">
            <a:extLst>
              <a:ext uri="{FF2B5EF4-FFF2-40B4-BE49-F238E27FC236}">
                <a16:creationId xmlns:a16="http://schemas.microsoft.com/office/drawing/2014/main" id="{ADDBBC62-4C1C-DC76-B758-56CA93374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3995" y="235129"/>
            <a:ext cx="1675705" cy="58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652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The Cherenkov Telescope Array </a:t>
            </a:r>
            <a:r>
              <a:rPr lang="it-IT" dirty="0" err="1">
                <a:solidFill>
                  <a:schemeClr val="bg1"/>
                </a:solidFill>
              </a:rPr>
              <a:t>Observatory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Rettangolo 8"/>
          <p:cNvSpPr/>
          <p:nvPr/>
        </p:nvSpPr>
        <p:spPr>
          <a:xfrm>
            <a:off x="237047" y="1614056"/>
            <a:ext cx="5610080" cy="16312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Next generation ground-based observatory for gamma-ray astronomy at very-high energies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It will employ several tens of telescopes located in two sites, one for each hemisphere, allowing for full-sky coverage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C8B92CA-5799-437C-0318-8AC91A0ACF8A}"/>
              </a:ext>
            </a:extLst>
          </p:cNvPr>
          <p:cNvSpPr/>
          <p:nvPr/>
        </p:nvSpPr>
        <p:spPr>
          <a:xfrm>
            <a:off x="6168705" y="1939176"/>
            <a:ext cx="5847125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Large Size Telescopes (LSTs), from ~20 GeV to ~1 TeV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Medium Size Telescopes (MSTs), from ~100 GeV to ~10 TeV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Small Size Telescopes (SSTs), from ~few TeV to ~100 TeV</a:t>
            </a:r>
          </a:p>
        </p:txBody>
      </p:sp>
    </p:spTree>
    <p:extLst>
      <p:ext uri="{BB962C8B-B14F-4D97-AF65-F5344CB8AC3E}">
        <p14:creationId xmlns:p14="http://schemas.microsoft.com/office/powerpoint/2010/main" val="3168772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The Cherenkov Telescope Array </a:t>
            </a:r>
            <a:r>
              <a:rPr lang="it-IT" dirty="0" err="1">
                <a:solidFill>
                  <a:schemeClr val="bg1"/>
                </a:solidFill>
              </a:rPr>
              <a:t>Observatory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Di Venere L.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Rettangolo 8"/>
          <p:cNvSpPr/>
          <p:nvPr/>
        </p:nvSpPr>
        <p:spPr>
          <a:xfrm>
            <a:off x="522272" y="1748669"/>
            <a:ext cx="7964695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000" dirty="0"/>
              <a:t>Schwarzschild-Couder Telescope (SCT)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 medium-sized double mirror telescope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Aim: increase sensitivity and performance of the CTAO Southern Array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1589973" y="3281860"/>
            <a:ext cx="1063271" cy="2550781"/>
            <a:chOff x="1165222" y="3281860"/>
            <a:chExt cx="1063271" cy="2550781"/>
          </a:xfrm>
        </p:grpSpPr>
        <p:sp>
          <p:nvSpPr>
            <p:cNvPr id="10" name="Oval 7">
              <a:extLst>
                <a:ext uri="{FF2B5EF4-FFF2-40B4-BE49-F238E27FC236}">
                  <a16:creationId xmlns:a16="http://schemas.microsoft.com/office/drawing/2014/main" id="{996C1E04-2A5E-B5D2-56F5-D541A3C3CAF3}"/>
                </a:ext>
              </a:extLst>
            </p:cNvPr>
            <p:cNvSpPr/>
            <p:nvPr/>
          </p:nvSpPr>
          <p:spPr>
            <a:xfrm>
              <a:off x="1165222" y="3972018"/>
              <a:ext cx="974062" cy="1860623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4948F2AF-D711-1C68-E1B8-10831685ADC8}"/>
                </a:ext>
              </a:extLst>
            </p:cNvPr>
            <p:cNvSpPr txBox="1"/>
            <p:nvPr/>
          </p:nvSpPr>
          <p:spPr>
            <a:xfrm>
              <a:off x="1283505" y="3281860"/>
              <a:ext cx="944988" cy="748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  SCT</a:t>
              </a:r>
            </a:p>
            <a:p>
              <a:r>
                <a:rPr lang="en-US" b="1" dirty="0">
                  <a:solidFill>
                    <a:srgbClr val="FF0000"/>
                  </a:solidFill>
                </a:rPr>
                <a:t>(MST)</a:t>
              </a:r>
            </a:p>
          </p:txBody>
        </p:sp>
      </p:grpSp>
      <p:grpSp>
        <p:nvGrpSpPr>
          <p:cNvPr id="12" name="Gruppo 11"/>
          <p:cNvGrpSpPr/>
          <p:nvPr/>
        </p:nvGrpSpPr>
        <p:grpSpPr>
          <a:xfrm>
            <a:off x="9969736" y="1243063"/>
            <a:ext cx="2149723" cy="5544480"/>
            <a:chOff x="9382506" y="924281"/>
            <a:chExt cx="2149723" cy="5544480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61C572FD-F05D-C50D-1CFA-5C8E8D16C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36243" y="3661637"/>
              <a:ext cx="2095986" cy="2807124"/>
            </a:xfrm>
            <a:prstGeom prst="rect">
              <a:avLst/>
            </a:prstGeom>
          </p:spPr>
        </p:pic>
        <p:pic>
          <p:nvPicPr>
            <p:cNvPr id="14" name="Picture 5">
              <a:extLst>
                <a:ext uri="{FF2B5EF4-FFF2-40B4-BE49-F238E27FC236}">
                  <a16:creationId xmlns:a16="http://schemas.microsoft.com/office/drawing/2014/main" id="{85677AE0-7D80-8730-721B-D1C311C8F6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4650"/>
            <a:stretch/>
          </p:blipFill>
          <p:spPr>
            <a:xfrm>
              <a:off x="9432383" y="1008962"/>
              <a:ext cx="2045558" cy="2462260"/>
            </a:xfrm>
            <a:prstGeom prst="rect">
              <a:avLst/>
            </a:prstGeom>
          </p:spPr>
        </p:pic>
        <p:sp>
          <p:nvSpPr>
            <p:cNvPr id="15" name="TextBox 18">
              <a:extLst>
                <a:ext uri="{FF2B5EF4-FFF2-40B4-BE49-F238E27FC236}">
                  <a16:creationId xmlns:a16="http://schemas.microsoft.com/office/drawing/2014/main" id="{99923260-7ECB-421B-8C0C-59EBBEAACBD0}"/>
                </a:ext>
              </a:extLst>
            </p:cNvPr>
            <p:cNvSpPr txBox="1"/>
            <p:nvPr/>
          </p:nvSpPr>
          <p:spPr>
            <a:xfrm>
              <a:off x="9382506" y="924281"/>
              <a:ext cx="193148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Schwarzschild-</a:t>
              </a:r>
              <a:r>
                <a:rPr lang="en-US" b="1" dirty="0" err="1">
                  <a:solidFill>
                    <a:srgbClr val="FF0000"/>
                  </a:solidFill>
                </a:rPr>
                <a:t>Couder</a:t>
              </a:r>
              <a:endParaRPr lang="en-US" dirty="0"/>
            </a:p>
          </p:txBody>
        </p:sp>
        <p:sp>
          <p:nvSpPr>
            <p:cNvPr id="16" name="TextBox 24">
              <a:extLst>
                <a:ext uri="{FF2B5EF4-FFF2-40B4-BE49-F238E27FC236}">
                  <a16:creationId xmlns:a16="http://schemas.microsoft.com/office/drawing/2014/main" id="{231595BF-5A4B-E83A-DD1A-8515FC7FBD8F}"/>
                </a:ext>
              </a:extLst>
            </p:cNvPr>
            <p:cNvSpPr txBox="1"/>
            <p:nvPr/>
          </p:nvSpPr>
          <p:spPr>
            <a:xfrm>
              <a:off x="9499999" y="3609576"/>
              <a:ext cx="191032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Davies-Cotton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93502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6697" y="-187529"/>
            <a:ext cx="10770561" cy="1507067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The Schwarzschild-Couder Telescope for CTAO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8533" y="1574168"/>
            <a:ext cx="7020940" cy="4361834"/>
          </a:xfrm>
          <a:solidFill>
            <a:schemeClr val="tx2">
              <a:lumMod val="90000"/>
            </a:schemeClr>
          </a:solidFill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Candidate for a Medium Sized Telescope for CTA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With an advanced telescope optical system</a:t>
            </a:r>
          </a:p>
          <a:p>
            <a:r>
              <a:rPr lang="en-US" b="1" dirty="0">
                <a:solidFill>
                  <a:schemeClr val="bg1"/>
                </a:solidFill>
              </a:rPr>
              <a:t>Aplanatic dual mirror optical system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Correction of spherical and </a:t>
            </a:r>
            <a:r>
              <a:rPr lang="en-US" b="1" dirty="0" err="1">
                <a:solidFill>
                  <a:schemeClr val="bg1"/>
                </a:solidFill>
              </a:rPr>
              <a:t>comatic</a:t>
            </a:r>
            <a:r>
              <a:rPr lang="en-US" b="1" dirty="0">
                <a:solidFill>
                  <a:schemeClr val="bg1"/>
                </a:solidFill>
              </a:rPr>
              <a:t> aberrations 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Increased </a:t>
            </a:r>
            <a:r>
              <a:rPr lang="en-US" b="1" dirty="0" err="1">
                <a:solidFill>
                  <a:schemeClr val="bg1"/>
                </a:solidFill>
              </a:rPr>
              <a:t>FoV</a:t>
            </a:r>
            <a:endParaRPr lang="en-US" b="1" dirty="0">
              <a:solidFill>
                <a:schemeClr val="bg1"/>
              </a:solidFill>
            </a:endParaRP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Demagnification of shower images to be compatible with a compact high-resolution </a:t>
            </a:r>
            <a:r>
              <a:rPr lang="en-US" b="1" dirty="0" err="1">
                <a:solidFill>
                  <a:schemeClr val="bg1"/>
                </a:solidFill>
              </a:rPr>
              <a:t>SiPM</a:t>
            </a:r>
            <a:r>
              <a:rPr lang="en-US" b="1" dirty="0">
                <a:solidFill>
                  <a:schemeClr val="bg1"/>
                </a:solidFill>
              </a:rPr>
              <a:t> camera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Main challenges: Mechanical stability and mirror alignment</a:t>
            </a:r>
          </a:p>
          <a:p>
            <a:r>
              <a:rPr lang="en-US" b="1" dirty="0">
                <a:solidFill>
                  <a:schemeClr val="bg1"/>
                </a:solidFill>
              </a:rPr>
              <a:t>First Prototype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pSCT</a:t>
            </a:r>
            <a:r>
              <a:rPr lang="en-US" dirty="0">
                <a:solidFill>
                  <a:schemeClr val="bg1"/>
                </a:solidFill>
              </a:rPr>
              <a:t>) inaugurated in January 2019 at the Fred Lawrence Whipple Observatory, Arizona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4" name="Picture 2" descr="CTAO">
            <a:extLst>
              <a:ext uri="{FF2B5EF4-FFF2-40B4-BE49-F238E27FC236}">
                <a16:creationId xmlns:a16="http://schemas.microsoft.com/office/drawing/2014/main" id="{2D500F98-A147-FAE8-0CF6-E2E904DCD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385" y="0"/>
            <a:ext cx="1447615" cy="144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2D67EE9E-AF79-6BD2-FA48-0F11B2211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7558" y="973363"/>
            <a:ext cx="2974202" cy="323608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911" y="4314937"/>
            <a:ext cx="3994023" cy="244834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616" y="4312525"/>
            <a:ext cx="1805689" cy="244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095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TAO">
            <a:extLst>
              <a:ext uri="{FF2B5EF4-FFF2-40B4-BE49-F238E27FC236}">
                <a16:creationId xmlns:a16="http://schemas.microsoft.com/office/drawing/2014/main" id="{674FCEF9-2569-B4E8-7BB1-3589C2260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385" y="0"/>
            <a:ext cx="1447615" cy="144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0FC001D-9957-0B8B-3A20-92A7794B8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27" y="944987"/>
            <a:ext cx="5450819" cy="535110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89DE795-A2AF-177B-795A-04B79542D8C3}"/>
              </a:ext>
            </a:extLst>
          </p:cNvPr>
          <p:cNvSpPr txBox="1"/>
          <p:nvPr/>
        </p:nvSpPr>
        <p:spPr>
          <a:xfrm>
            <a:off x="5831436" y="1547009"/>
            <a:ext cx="6161048" cy="480131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effectLst/>
                <a:latin typeface="Helvetica" pitchFamily="2" charset="0"/>
              </a:rPr>
              <a:t>Milestones: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1"/>
                </a:solidFill>
                <a:effectLst/>
                <a:latin typeface="Helvetica" pitchFamily="2" charset="0"/>
              </a:rPr>
              <a:t>1st construction: 06-23-2015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1"/>
                </a:solidFill>
                <a:effectLst/>
                <a:latin typeface="Helvetica" pitchFamily="2" charset="0"/>
              </a:rPr>
              <a:t>Inauguration: 01-17-2019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1"/>
                </a:solidFill>
                <a:effectLst/>
                <a:latin typeface="Helvetica" pitchFamily="2" charset="0"/>
              </a:rPr>
              <a:t>1st light: 01-23-2019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1"/>
                </a:solidFill>
                <a:effectLst/>
                <a:latin typeface="Helvetica" pitchFamily="2" charset="0"/>
              </a:rPr>
              <a:t>December 2019: optical alignment achieving preconstruction estimated PSF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1"/>
                </a:solidFill>
                <a:latin typeface="Helvetica" pitchFamily="2" charset="0"/>
              </a:rPr>
              <a:t>January</a:t>
            </a:r>
            <a:r>
              <a:rPr lang="en-GB" dirty="0">
                <a:solidFill>
                  <a:schemeClr val="bg1"/>
                </a:solidFill>
                <a:effectLst/>
                <a:latin typeface="Helvetica" pitchFamily="2" charset="0"/>
              </a:rPr>
              <a:t> 2020: detection of the Crab Nebula</a:t>
            </a:r>
          </a:p>
          <a:p>
            <a:r>
              <a:rPr lang="en-GB" dirty="0">
                <a:solidFill>
                  <a:schemeClr val="bg1"/>
                </a:solidFill>
                <a:effectLst/>
                <a:latin typeface="Helvetica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https://doi.org/10.1016/j.astropartphys.2021.102562</a:t>
            </a:r>
            <a:endParaRPr lang="en-GB" dirty="0">
              <a:solidFill>
                <a:schemeClr val="bg1"/>
              </a:solidFill>
              <a:effectLst/>
              <a:latin typeface="Helvetica" pitchFamily="2" charset="0"/>
            </a:endParaRPr>
          </a:p>
          <a:p>
            <a:endParaRPr lang="en-GB" dirty="0">
              <a:solidFill>
                <a:schemeClr val="bg1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1"/>
                </a:solidFill>
                <a:effectLst/>
                <a:latin typeface="Helvetica" pitchFamily="2" charset="0"/>
              </a:rPr>
              <a:t>Endorsement by the CTA Consortium for supporting</a:t>
            </a:r>
          </a:p>
          <a:p>
            <a:r>
              <a:rPr lang="en-GB" dirty="0">
                <a:solidFill>
                  <a:schemeClr val="bg1"/>
                </a:solidFill>
                <a:effectLst/>
                <a:latin typeface="Helvetica" pitchFamily="2" charset="0"/>
              </a:rPr>
              <a:t>the development and construction of SCTs to add to</a:t>
            </a:r>
          </a:p>
          <a:p>
            <a:r>
              <a:rPr lang="en-GB" dirty="0">
                <a:solidFill>
                  <a:schemeClr val="bg1"/>
                </a:solidFill>
                <a:effectLst/>
                <a:latin typeface="Helvetica" pitchFamily="2" charset="0"/>
              </a:rPr>
              <a:t>the array and complement single-mirror MSTs</a:t>
            </a:r>
          </a:p>
          <a:p>
            <a:r>
              <a:rPr lang="en-GB" dirty="0">
                <a:solidFill>
                  <a:schemeClr val="bg1"/>
                </a:solidFill>
                <a:effectLst/>
                <a:latin typeface="Helvetica" pitchFamily="2" charset="0"/>
              </a:rPr>
              <a:t>Next steps: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1"/>
                </a:solidFill>
                <a:effectLst/>
                <a:latin typeface="Helvetica" pitchFamily="2" charset="0"/>
              </a:rPr>
              <a:t>Ongoing (NSF/INFN funded MRI): </a:t>
            </a:r>
            <a:br>
              <a:rPr lang="en-GB" dirty="0">
                <a:solidFill>
                  <a:schemeClr val="bg1"/>
                </a:solidFill>
                <a:effectLst/>
                <a:latin typeface="Helvetica" pitchFamily="2" charset="0"/>
              </a:rPr>
            </a:br>
            <a:r>
              <a:rPr lang="en-GB" dirty="0">
                <a:solidFill>
                  <a:schemeClr val="bg1"/>
                </a:solidFill>
                <a:effectLst/>
                <a:latin typeface="Helvetica" pitchFamily="2" charset="0"/>
              </a:rPr>
              <a:t>population of the focal plane to </a:t>
            </a:r>
            <a:br>
              <a:rPr lang="en-GB" dirty="0">
                <a:solidFill>
                  <a:schemeClr val="bg1"/>
                </a:solidFill>
                <a:effectLst/>
                <a:latin typeface="Helvetica" pitchFamily="2" charset="0"/>
              </a:rPr>
            </a:br>
            <a:r>
              <a:rPr lang="en-GB" dirty="0">
                <a:solidFill>
                  <a:schemeClr val="bg1"/>
                </a:solidFill>
                <a:effectLst/>
                <a:latin typeface="Helvetica" pitchFamily="2" charset="0"/>
              </a:rPr>
              <a:t>~11k channels with upgraded</a:t>
            </a:r>
            <a:br>
              <a:rPr lang="en-GB" dirty="0">
                <a:solidFill>
                  <a:schemeClr val="bg1"/>
                </a:solidFill>
                <a:effectLst/>
                <a:latin typeface="Helvetica" pitchFamily="2" charset="0"/>
              </a:rPr>
            </a:br>
            <a:r>
              <a:rPr lang="en-GB" dirty="0">
                <a:solidFill>
                  <a:schemeClr val="bg1"/>
                </a:solidFill>
                <a:effectLst/>
                <a:latin typeface="Helvetica" pitchFamily="2" charset="0"/>
              </a:rPr>
              <a:t>SiPMs and electronics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9D4456-4E63-A1E3-096E-02D6DA93ADA0}"/>
              </a:ext>
            </a:extLst>
          </p:cNvPr>
          <p:cNvSpPr txBox="1"/>
          <p:nvPr/>
        </p:nvSpPr>
        <p:spPr>
          <a:xfrm>
            <a:off x="7446591" y="532410"/>
            <a:ext cx="3369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~30 participating Institutions</a:t>
            </a:r>
          </a:p>
        </p:txBody>
      </p:sp>
      <p:sp>
        <p:nvSpPr>
          <p:cNvPr id="16" name="Titolo 1"/>
          <p:cNvSpPr>
            <a:spLocks noGrp="1"/>
          </p:cNvSpPr>
          <p:nvPr>
            <p:ph type="title"/>
          </p:nvPr>
        </p:nvSpPr>
        <p:spPr>
          <a:xfrm>
            <a:off x="201287" y="-147660"/>
            <a:ext cx="10770561" cy="1507067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The CTA SCT </a:t>
            </a:r>
            <a:r>
              <a:rPr lang="it-IT" dirty="0" err="1">
                <a:solidFill>
                  <a:schemeClr val="bg1"/>
                </a:solidFill>
              </a:rPr>
              <a:t>project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8" name="Picture 29">
            <a:extLst>
              <a:ext uri="{FF2B5EF4-FFF2-40B4-BE49-F238E27FC236}">
                <a16:creationId xmlns:a16="http://schemas.microsoft.com/office/drawing/2014/main" id="{8773F460-27ED-6CE7-D94A-1E16B02245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4831" y="111021"/>
            <a:ext cx="558800" cy="368300"/>
          </a:xfrm>
          <a:prstGeom prst="rect">
            <a:avLst/>
          </a:prstGeom>
        </p:spPr>
      </p:pic>
      <p:pic>
        <p:nvPicPr>
          <p:cNvPr id="19" name="Picture 30">
            <a:extLst>
              <a:ext uri="{FF2B5EF4-FFF2-40B4-BE49-F238E27FC236}">
                <a16:creationId xmlns:a16="http://schemas.microsoft.com/office/drawing/2014/main" id="{72F6887D-BEBA-AE6F-26D9-20AF589EA5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3631" y="100558"/>
            <a:ext cx="558800" cy="368300"/>
          </a:xfrm>
          <a:prstGeom prst="rect">
            <a:avLst/>
          </a:prstGeom>
        </p:spPr>
      </p:pic>
      <p:pic>
        <p:nvPicPr>
          <p:cNvPr id="20" name="Picture 31">
            <a:extLst>
              <a:ext uri="{FF2B5EF4-FFF2-40B4-BE49-F238E27FC236}">
                <a16:creationId xmlns:a16="http://schemas.microsoft.com/office/drawing/2014/main" id="{E8A2103D-4614-168C-CFC6-469268CC8A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5345" y="111021"/>
            <a:ext cx="558800" cy="368300"/>
          </a:xfrm>
          <a:prstGeom prst="rect">
            <a:avLst/>
          </a:prstGeom>
        </p:spPr>
      </p:pic>
      <p:pic>
        <p:nvPicPr>
          <p:cNvPr id="21" name="Picture 32">
            <a:extLst>
              <a:ext uri="{FF2B5EF4-FFF2-40B4-BE49-F238E27FC236}">
                <a16:creationId xmlns:a16="http://schemas.microsoft.com/office/drawing/2014/main" id="{CB7BF21E-43CC-7D00-01C4-43205D1F25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50802" y="127232"/>
            <a:ext cx="546100" cy="368300"/>
          </a:xfrm>
          <a:prstGeom prst="rect">
            <a:avLst/>
          </a:prstGeom>
        </p:spPr>
      </p:pic>
      <p:pic>
        <p:nvPicPr>
          <p:cNvPr id="22" name="Picture 33">
            <a:extLst>
              <a:ext uri="{FF2B5EF4-FFF2-40B4-BE49-F238E27FC236}">
                <a16:creationId xmlns:a16="http://schemas.microsoft.com/office/drawing/2014/main" id="{08C7BB94-461D-F475-510B-BB5A029190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03559" y="127232"/>
            <a:ext cx="558800" cy="368300"/>
          </a:xfrm>
          <a:prstGeom prst="rect">
            <a:avLst/>
          </a:prstGeom>
        </p:spPr>
      </p:pic>
      <p:pic>
        <p:nvPicPr>
          <p:cNvPr id="23" name="Picture 4" descr="United Kingdom - Wikipedi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2359" y="127232"/>
            <a:ext cx="541714" cy="379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364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8612" y="-120311"/>
            <a:ext cx="10953750" cy="1507067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Project scope &amp; common CTAO </a:t>
            </a:r>
            <a:r>
              <a:rPr lang="it-IT" dirty="0" err="1">
                <a:solidFill>
                  <a:schemeClr val="bg1"/>
                </a:solidFill>
              </a:rPr>
              <a:t>technologies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7368295" y="6404567"/>
            <a:ext cx="3734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Slide by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V.V.Vassiliev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– SPIE 2022</a:t>
            </a:r>
          </a:p>
        </p:txBody>
      </p:sp>
      <p:pic>
        <p:nvPicPr>
          <p:cNvPr id="4" name="Picture 2" descr="CTAO">
            <a:extLst>
              <a:ext uri="{FF2B5EF4-FFF2-40B4-BE49-F238E27FC236}">
                <a16:creationId xmlns:a16="http://schemas.microsoft.com/office/drawing/2014/main" id="{424D2C9E-E63B-DE71-2C6D-CCB3FDA9B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385" y="0"/>
            <a:ext cx="1447615" cy="144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36" y="1143397"/>
            <a:ext cx="10953750" cy="52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189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0798" y="66144"/>
            <a:ext cx="10770561" cy="1259317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SCT in CTAO-S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0545" y="1174459"/>
            <a:ext cx="6183144" cy="1582767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Goal: enhance the performance of CTAO</a:t>
            </a:r>
          </a:p>
          <a:p>
            <a:r>
              <a:rPr lang="en-US" sz="1800" dirty="0">
                <a:solidFill>
                  <a:schemeClr val="bg1"/>
                </a:solidFill>
              </a:rPr>
              <a:t>Complete the medium-sized telescope array at CTAO-S with additional 11 SCTs</a:t>
            </a:r>
          </a:p>
          <a:p>
            <a:r>
              <a:rPr lang="en-US" sz="1800" dirty="0">
                <a:solidFill>
                  <a:schemeClr val="bg1"/>
                </a:solidFill>
              </a:rPr>
              <a:t>Simulation studies of performance w/ and w/o SCTs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7" name="Segnaposto contenut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33" y="3085363"/>
            <a:ext cx="5439000" cy="3184254"/>
          </a:xfrm>
          <a:prstGeom prst="rect">
            <a:avLst/>
          </a:prstGeom>
        </p:spPr>
      </p:pic>
      <p:pic>
        <p:nvPicPr>
          <p:cNvPr id="8" name="Segnaposto contenuto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370" y="3085363"/>
            <a:ext cx="5498097" cy="3218852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2560319" y="2772058"/>
            <a:ext cx="148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On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axis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8635671" y="2772058"/>
            <a:ext cx="1480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Off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axis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1" name="Picture 2" descr="CTAO">
            <a:extLst>
              <a:ext uri="{FF2B5EF4-FFF2-40B4-BE49-F238E27FC236}">
                <a16:creationId xmlns:a16="http://schemas.microsoft.com/office/drawing/2014/main" id="{1786AC5D-0767-314D-731C-A086CBC6C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385" y="0"/>
            <a:ext cx="1447615" cy="144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4800529-C777-C3ED-371F-7B5A8CCEFC1A}"/>
              </a:ext>
            </a:extLst>
          </p:cNvPr>
          <p:cNvSpPr txBox="1"/>
          <p:nvPr/>
        </p:nvSpPr>
        <p:spPr>
          <a:xfrm>
            <a:off x="6519939" y="1023191"/>
            <a:ext cx="472699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Performance studies for dedicated science cases: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Transients and </a:t>
            </a:r>
            <a:r>
              <a:rPr lang="en-US" b="1" dirty="0">
                <a:solidFill>
                  <a:schemeClr val="bg1"/>
                </a:solidFill>
              </a:rPr>
              <a:t>gamma-ray bursts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D. Cerasole et al., </a:t>
            </a:r>
            <a:r>
              <a:rPr lang="en-US" dirty="0" err="1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</a:t>
            </a:r>
            <a:r>
              <a:rPr lang="en-U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(ICRC2023)726</a:t>
            </a:r>
            <a:r>
              <a:rPr lang="en-US" dirty="0"/>
              <a:t>, 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bg1"/>
                </a:solidFill>
              </a:rPr>
              <a:t>Galactic </a:t>
            </a:r>
            <a:r>
              <a:rPr lang="en-US" b="1" dirty="0">
                <a:solidFill>
                  <a:schemeClr val="bg1"/>
                </a:solidFill>
              </a:rPr>
              <a:t>extended sources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R. Y. Shang et al., </a:t>
            </a:r>
            <a:r>
              <a:rPr lang="en-US" dirty="0" err="1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PoS</a:t>
            </a:r>
            <a:r>
              <a:rPr lang="en-US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(ICRC2023)587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801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egnaposto numero diapositiva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4353" y="-242924"/>
            <a:ext cx="10770561" cy="1507067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The </a:t>
            </a:r>
            <a:r>
              <a:rPr lang="it-IT" dirty="0" err="1">
                <a:solidFill>
                  <a:schemeClr val="bg1"/>
                </a:solidFill>
              </a:rPr>
              <a:t>pSCT</a:t>
            </a:r>
            <a:r>
              <a:rPr lang="it-IT" dirty="0">
                <a:solidFill>
                  <a:schemeClr val="bg1"/>
                </a:solidFill>
              </a:rPr>
              <a:t> camera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2611" y="1002891"/>
            <a:ext cx="4934070" cy="4886181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SiPM pixels </a:t>
            </a:r>
            <a:r>
              <a:rPr lang="en-US" dirty="0">
                <a:solidFill>
                  <a:schemeClr val="bg1"/>
                </a:solidFill>
              </a:rPr>
              <a:t>providing much higher resolution air shower image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Better angular resolution</a:t>
            </a:r>
          </a:p>
          <a:p>
            <a:pPr lvl="1"/>
            <a:r>
              <a:rPr lang="en-US" b="1" dirty="0">
                <a:solidFill>
                  <a:schemeClr val="bg1"/>
                </a:solidFill>
              </a:rPr>
              <a:t>Better background rejection</a:t>
            </a:r>
          </a:p>
          <a:p>
            <a:r>
              <a:rPr lang="en-US" dirty="0">
                <a:solidFill>
                  <a:schemeClr val="bg1"/>
                </a:solidFill>
              </a:rPr>
              <a:t>Modular design: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9 backplanes, 177 modules, 11’328 pixels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Each module contains focal-plane module (FPM) + Frontend electronics (FEE)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FPMs form a curved focal plane facing secondary mirror</a:t>
            </a:r>
          </a:p>
          <a:p>
            <a:r>
              <a:rPr lang="en-US" dirty="0">
                <a:solidFill>
                  <a:schemeClr val="bg1"/>
                </a:solidFill>
              </a:rPr>
              <a:t>Pre-upgrade configuration: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25 modules, 1536 pixels, 2.68° </a:t>
            </a:r>
            <a:r>
              <a:rPr lang="en-US" dirty="0" err="1">
                <a:solidFill>
                  <a:schemeClr val="bg1"/>
                </a:solidFill>
              </a:rPr>
              <a:t>FoV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Hamamatsu (S12642-0404PA-50(X), USA,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16 modules, 3x3 mm2 ) +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FBK (NUV-HD3, Italy, 9 modules, 6x6 mm2) Silicon Photomultipliers (SiPMs)</a:t>
            </a:r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C76B6061-4369-5943-8AF6-ACCBAEDA4B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73" r="4678" b="3585"/>
          <a:stretch/>
        </p:blipFill>
        <p:spPr>
          <a:xfrm>
            <a:off x="6208839" y="38204"/>
            <a:ext cx="5905254" cy="3592453"/>
          </a:xfrm>
          <a:prstGeom prst="rect">
            <a:avLst/>
          </a:prstGeom>
        </p:spPr>
      </p:pic>
      <p:grpSp>
        <p:nvGrpSpPr>
          <p:cNvPr id="48" name="Gruppo 47"/>
          <p:cNvGrpSpPr/>
          <p:nvPr/>
        </p:nvGrpSpPr>
        <p:grpSpPr>
          <a:xfrm>
            <a:off x="5404588" y="4796176"/>
            <a:ext cx="3793924" cy="2068832"/>
            <a:chOff x="4672289" y="4443474"/>
            <a:chExt cx="3896998" cy="2108836"/>
          </a:xfrm>
        </p:grpSpPr>
        <p:pic>
          <p:nvPicPr>
            <p:cNvPr id="41" name="Picture 5">
              <a:extLst>
                <a:ext uri="{FF2B5EF4-FFF2-40B4-BE49-F238E27FC236}">
                  <a16:creationId xmlns:a16="http://schemas.microsoft.com/office/drawing/2014/main" id="{8B4488CE-A029-85DE-A3C9-495BACAB1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72289" y="4443474"/>
              <a:ext cx="3881444" cy="1944296"/>
            </a:xfrm>
            <a:prstGeom prst="rect">
              <a:avLst/>
            </a:prstGeom>
          </p:spPr>
        </p:pic>
        <p:sp>
          <p:nvSpPr>
            <p:cNvPr id="42" name="TextBox 8">
              <a:extLst>
                <a:ext uri="{FF2B5EF4-FFF2-40B4-BE49-F238E27FC236}">
                  <a16:creationId xmlns:a16="http://schemas.microsoft.com/office/drawing/2014/main" id="{B0DED939-5A74-A572-4ABB-15CC2FFE6DDA}"/>
                </a:ext>
              </a:extLst>
            </p:cNvPr>
            <p:cNvSpPr txBox="1"/>
            <p:nvPr/>
          </p:nvSpPr>
          <p:spPr>
            <a:xfrm>
              <a:off x="4673870" y="6175836"/>
              <a:ext cx="3895417" cy="37647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rgbClr val="FF0000"/>
                  </a:solidFill>
                </a:rPr>
                <a:t>Hamamatsu MPPC                          FBK HD3</a:t>
              </a:r>
              <a:r>
                <a:rPr lang="en-GB" sz="1800" b="1" dirty="0">
                  <a:solidFill>
                    <a:srgbClr val="FF0000"/>
                  </a:solidFill>
                </a:rPr>
                <a:t> </a:t>
              </a:r>
              <a:endParaRPr lang="en-US" dirty="0"/>
            </a:p>
          </p:txBody>
        </p:sp>
      </p:grpSp>
      <p:sp>
        <p:nvSpPr>
          <p:cNvPr id="6" name="Rettangolo 5"/>
          <p:cNvSpPr/>
          <p:nvPr/>
        </p:nvSpPr>
        <p:spPr>
          <a:xfrm>
            <a:off x="6825554" y="1439443"/>
            <a:ext cx="460149" cy="4946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0" name="Picture 1">
            <a:extLst>
              <a:ext uri="{FF2B5EF4-FFF2-40B4-BE49-F238E27FC236}">
                <a16:creationId xmlns:a16="http://schemas.microsoft.com/office/drawing/2014/main" id="{15613B3B-63F3-57F8-6657-036F3DC9A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5913" y="3241204"/>
            <a:ext cx="2830752" cy="2868495"/>
          </a:xfrm>
          <a:prstGeom prst="rect">
            <a:avLst/>
          </a:prstGeom>
        </p:spPr>
      </p:pic>
      <p:cxnSp>
        <p:nvCxnSpPr>
          <p:cNvPr id="11" name="Connettore diritto 10"/>
          <p:cNvCxnSpPr/>
          <p:nvPr/>
        </p:nvCxnSpPr>
        <p:spPr>
          <a:xfrm>
            <a:off x="6825554" y="1934068"/>
            <a:ext cx="2420359" cy="1307136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diritto 43"/>
          <p:cNvCxnSpPr/>
          <p:nvPr/>
        </p:nvCxnSpPr>
        <p:spPr>
          <a:xfrm>
            <a:off x="7285703" y="1934068"/>
            <a:ext cx="4790962" cy="1307136"/>
          </a:xfrm>
          <a:prstGeom prst="line">
            <a:avLst/>
          </a:prstGeom>
          <a:ln w="28575">
            <a:solidFill>
              <a:srgbClr val="FF00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asellaDiTesto 45"/>
          <p:cNvSpPr txBox="1"/>
          <p:nvPr/>
        </p:nvSpPr>
        <p:spPr>
          <a:xfrm>
            <a:off x="9422329" y="3412625"/>
            <a:ext cx="749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FBK</a:t>
            </a:r>
          </a:p>
        </p:txBody>
      </p:sp>
      <p:sp>
        <p:nvSpPr>
          <p:cNvPr id="47" name="CasellaDiTesto 46"/>
          <p:cNvSpPr txBox="1"/>
          <p:nvPr/>
        </p:nvSpPr>
        <p:spPr>
          <a:xfrm>
            <a:off x="9383084" y="5610249"/>
            <a:ext cx="749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HAM</a:t>
            </a:r>
          </a:p>
        </p:txBody>
      </p:sp>
      <p:pic>
        <p:nvPicPr>
          <p:cNvPr id="4" name="Picture 2" descr="CTAO">
            <a:extLst>
              <a:ext uri="{FF2B5EF4-FFF2-40B4-BE49-F238E27FC236}">
                <a16:creationId xmlns:a16="http://schemas.microsoft.com/office/drawing/2014/main" id="{899E4354-B3FE-A7F2-9CF5-605A46CC3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385" y="0"/>
            <a:ext cx="1447615" cy="144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7813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zion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ezion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zion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3635</TotalTime>
  <Words>1674</Words>
  <Application>Microsoft Office PowerPoint</Application>
  <PresentationFormat>Widescreen</PresentationFormat>
  <Paragraphs>247</Paragraphs>
  <Slides>24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15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24</vt:i4>
      </vt:variant>
    </vt:vector>
  </HeadingPairs>
  <TitlesOfParts>
    <vt:vector size="41" baseType="lpstr">
      <vt:lpstr>Arial</vt:lpstr>
      <vt:lpstr>Barlow</vt:lpstr>
      <vt:lpstr>Barlow Medium</vt:lpstr>
      <vt:lpstr>Bebas Neue</vt:lpstr>
      <vt:lpstr>Calibri</vt:lpstr>
      <vt:lpstr>Calibri Light</vt:lpstr>
      <vt:lpstr>Cambria Math</vt:lpstr>
      <vt:lpstr>Century Gothic</vt:lpstr>
      <vt:lpstr>Courier New</vt:lpstr>
      <vt:lpstr>Franklin Gothic Book</vt:lpstr>
      <vt:lpstr>Helvetica</vt:lpstr>
      <vt:lpstr>Symbol</vt:lpstr>
      <vt:lpstr>Tw Cen MT Condensed</vt:lpstr>
      <vt:lpstr>Wingdings</vt:lpstr>
      <vt:lpstr>Wingdings 3</vt:lpstr>
      <vt:lpstr>Tema di Office</vt:lpstr>
      <vt:lpstr>Sezione</vt:lpstr>
      <vt:lpstr>Status of the prototype  Schwarzschild-Couder Telescope</vt:lpstr>
      <vt:lpstr>v</vt:lpstr>
      <vt:lpstr>The Cherenkov Telescope Array Observatory</vt:lpstr>
      <vt:lpstr>The Cherenkov Telescope Array Observatory</vt:lpstr>
      <vt:lpstr>The Schwarzschild-Couder Telescope for CTAO</vt:lpstr>
      <vt:lpstr>The CTA SCT project</vt:lpstr>
      <vt:lpstr>Project scope &amp; common CTAO technologies</vt:lpstr>
      <vt:lpstr>SCT in CTAO-S</vt:lpstr>
      <vt:lpstr>The pSCT camera</vt:lpstr>
      <vt:lpstr>FBK NUV-HD SiPM </vt:lpstr>
      <vt:lpstr>FBK NUV-HD SiPM </vt:lpstr>
      <vt:lpstr>Frontend electronics</vt:lpstr>
      <vt:lpstr>Crab detection with pSCT</vt:lpstr>
      <vt:lpstr>Crab detection with pSCT</vt:lpstr>
      <vt:lpstr>Camera upgrade</vt:lpstr>
      <vt:lpstr>SiPM NUV-HD MT</vt:lpstr>
      <vt:lpstr>SiPM mass production</vt:lpstr>
      <vt:lpstr>SMART: a SiPM Multichannel Asic for  high-Resolution Cherenkov Telescopes</vt:lpstr>
      <vt:lpstr>SMART laboratory tests</vt:lpstr>
      <vt:lpstr>Upgraded electronics performance</vt:lpstr>
      <vt:lpstr>Upgraded electronics performance</vt:lpstr>
      <vt:lpstr>Upgraded electronics performance</vt:lpstr>
      <vt:lpstr>Summary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pSCT update</dc:title>
  <dc:creator>Leonardo Di Venere</dc:creator>
  <cp:lastModifiedBy>francesco giordano</cp:lastModifiedBy>
  <cp:revision>71</cp:revision>
  <dcterms:created xsi:type="dcterms:W3CDTF">2021-12-16T13:26:12Z</dcterms:created>
  <dcterms:modified xsi:type="dcterms:W3CDTF">2024-06-17T08:24:02Z</dcterms:modified>
</cp:coreProperties>
</file>