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2" r:id="rId2"/>
    <p:sldId id="371" r:id="rId3"/>
    <p:sldId id="396" r:id="rId4"/>
    <p:sldId id="389" r:id="rId5"/>
    <p:sldId id="397" r:id="rId6"/>
    <p:sldId id="392" r:id="rId7"/>
    <p:sldId id="388" r:id="rId8"/>
    <p:sldId id="395" r:id="rId9"/>
    <p:sldId id="377" r:id="rId10"/>
    <p:sldId id="401" r:id="rId11"/>
    <p:sldId id="398" r:id="rId12"/>
    <p:sldId id="402" r:id="rId13"/>
    <p:sldId id="403" r:id="rId14"/>
    <p:sldId id="405" r:id="rId15"/>
    <p:sldId id="394" r:id="rId16"/>
    <p:sldId id="400" r:id="rId17"/>
    <p:sldId id="399" r:id="rId18"/>
    <p:sldId id="40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Grandi" initials="CG" lastIdx="1" clrIdx="0">
    <p:extLst>
      <p:ext uri="{19B8F6BF-5375-455C-9EA6-DF929625EA0E}">
        <p15:presenceInfo xmlns:p15="http://schemas.microsoft.com/office/powerpoint/2012/main" userId="S::grandi@infn.it::829bb2c5-7aed-430b-9500-78cef4b481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BE8761"/>
    <a:srgbClr val="AD7B59"/>
    <a:srgbClr val="CC3300"/>
    <a:srgbClr val="F2F90B"/>
    <a:srgbClr val="01FF09"/>
    <a:srgbClr val="F412CC"/>
    <a:srgbClr val="FF01D3"/>
    <a:srgbClr val="91D097"/>
    <a:srgbClr val="FF9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9"/>
    <p:restoredTop sz="96341"/>
  </p:normalViewPr>
  <p:slideViewPr>
    <p:cSldViewPr snapToGrid="0" snapToObjects="1">
      <p:cViewPr varScale="1">
        <p:scale>
          <a:sx n="118" d="100"/>
          <a:sy n="118" d="100"/>
        </p:scale>
        <p:origin x="216" y="2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B4D34EF-78FE-7313-672B-3FC4A95C7A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6E518F8-9AE7-78E6-BD9E-A8100F04CC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01F0-EDA7-F64E-BFCF-A28192DC2AAF}" type="datetimeFigureOut">
              <a:rPr lang="it-IT" smtClean="0"/>
              <a:t>08/07/23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CBAEE6-9CE6-FE9E-99C4-30FE26D3C5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800916-A9F0-2EEF-F3D5-AD388D8B25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AB5F0-1C4E-7C49-810D-E9FB214FF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0604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C4DB5-1258-2948-8491-65B758B8DF53}" type="datetimeFigureOut">
              <a:rPr lang="it-IT" smtClean="0"/>
              <a:t>08/07/23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01CD-D93C-A547-9607-FCF8E17142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1715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CB21B8-6443-1507-6A56-522BF02472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48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54"/>
            <a:ext cx="9144000" cy="155815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000760" y="6160134"/>
            <a:ext cx="2621214" cy="365125"/>
          </a:xfrm>
        </p:spPr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07664" y="6173787"/>
            <a:ext cx="6266868" cy="365125"/>
          </a:xfrm>
        </p:spPr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2522483"/>
            <a:ext cx="10515600" cy="203999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881351"/>
            <a:ext cx="5157787" cy="6237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82862"/>
            <a:ext cx="5157787" cy="3513138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881351"/>
            <a:ext cx="5183188" cy="623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82862"/>
            <a:ext cx="5183188" cy="35131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55"/>
            <a:ext cx="3932237" cy="26633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3"/>
            <a:ext cx="3932237" cy="11771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3"/>
            <a:ext cx="6172200" cy="39376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44"/>
            <a:ext cx="3932237" cy="267384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>
            <a:extLst>
              <a:ext uri="{FF2B5EF4-FFF2-40B4-BE49-F238E27FC236}">
                <a16:creationId xmlns:a16="http://schemas.microsoft.com/office/drawing/2014/main" id="{25D06AC3-99E0-BC43-97C7-DE23886B762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34709" y="199795"/>
            <a:ext cx="2659113" cy="1632861"/>
          </a:xfrm>
          <a:prstGeom prst="rect">
            <a:avLst/>
          </a:prstGeom>
          <a:noFill/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08" y="1877105"/>
            <a:ext cx="9301654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610600" y="6173787"/>
            <a:ext cx="1594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03/07/2023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38704" y="6173787"/>
            <a:ext cx="6266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G. Carlino - Preventivi C3SN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87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bk object 17"/>
          <p:cNvSpPr/>
          <p:nvPr userDrawn="1"/>
        </p:nvSpPr>
        <p:spPr>
          <a:xfrm>
            <a:off x="1429408" y="1690687"/>
            <a:ext cx="9564414" cy="14196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009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6"/>
          <p:cNvSpPr/>
          <p:nvPr userDrawn="1"/>
        </p:nvSpPr>
        <p:spPr>
          <a:xfrm>
            <a:off x="838201" y="1698625"/>
            <a:ext cx="496614" cy="134031"/>
          </a:xfrm>
          <a:custGeom>
            <a:avLst/>
            <a:gdLst/>
            <a:ahLst/>
            <a:cxnLst/>
            <a:rect l="l" t="t" r="r" b="b"/>
            <a:pathLst>
              <a:path w="533400" h="171450">
                <a:moveTo>
                  <a:pt x="0" y="0"/>
                </a:moveTo>
                <a:lnTo>
                  <a:pt x="533399" y="0"/>
                </a:lnTo>
                <a:lnTo>
                  <a:pt x="533399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1D3F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2DAB692A-F2ED-4EAC-8251-4D0BAC4D4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79904"/>
            <a:ext cx="9144000" cy="3345392"/>
          </a:xfrm>
        </p:spPr>
        <p:txBody>
          <a:bodyPr>
            <a:normAutofit/>
          </a:bodyPr>
          <a:lstStyle/>
          <a:p>
            <a:r>
              <a:rPr lang="it-IT" dirty="0"/>
              <a:t>Preventivi</a:t>
            </a:r>
            <a:r>
              <a:rPr lang="it-IT" noProof="0" dirty="0"/>
              <a:t> C3SN 2024</a:t>
            </a:r>
            <a:br>
              <a:rPr lang="it-IT" noProof="0" dirty="0"/>
            </a:br>
            <a:br>
              <a:rPr lang="it-IT" noProof="0" dirty="0"/>
            </a:br>
            <a:r>
              <a:rPr lang="it-IT" sz="2200" noProof="0" dirty="0"/>
              <a:t>G. Carlino</a:t>
            </a:r>
            <a:br>
              <a:rPr lang="it-IT" sz="2200" noProof="0" dirty="0"/>
            </a:br>
            <a:br>
              <a:rPr lang="it-IT" sz="2200" noProof="0" dirty="0"/>
            </a:br>
            <a:r>
              <a:rPr lang="it-IT" sz="2200" noProof="0" dirty="0"/>
              <a:t>Roma - </a:t>
            </a:r>
            <a:r>
              <a:rPr lang="it-IT" sz="2200" dirty="0"/>
              <a:t>03</a:t>
            </a:r>
            <a:r>
              <a:rPr lang="it-IT" sz="2200" noProof="0" dirty="0"/>
              <a:t>/07/23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66475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10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Proposta Bilancio 2024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5E384A1-7C25-D414-BF5C-381C88969DED}"/>
              </a:ext>
            </a:extLst>
          </p:cNvPr>
          <p:cNvSpPr txBox="1"/>
          <p:nvPr/>
        </p:nvSpPr>
        <p:spPr>
          <a:xfrm>
            <a:off x="3168503" y="1943724"/>
            <a:ext cx="4559998" cy="40934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Totale = 415 k€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r>
              <a:rPr lang="it-IT" sz="2000" dirty="0"/>
              <a:t>Suddivisione indicativa finanziamenti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Missioni = 320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C3SN = 150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DATACLOUD = 70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PROGETTI = 100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Consumo = 65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DATACLOUD = 30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C3SN = 35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Inventariabile = 30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DATACLOUD: Tasca R&amp;D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F8017F4-A39F-0CF9-39D9-60509705BA74}"/>
              </a:ext>
            </a:extLst>
          </p:cNvPr>
          <p:cNvSpPr txBox="1"/>
          <p:nvPr/>
        </p:nvSpPr>
        <p:spPr>
          <a:xfrm>
            <a:off x="8434552" y="3678427"/>
            <a:ext cx="2919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Come nel 2023, </a:t>
            </a:r>
          </a:p>
          <a:p>
            <a:r>
              <a:rPr lang="it-IT" dirty="0"/>
              <a:t>~ 30% da lasciare nell’indiviso (compreso le SP)</a:t>
            </a:r>
          </a:p>
        </p:txBody>
      </p:sp>
    </p:spTree>
    <p:extLst>
      <p:ext uri="{BB962C8B-B14F-4D97-AF65-F5344CB8AC3E}">
        <p14:creationId xmlns:p14="http://schemas.microsoft.com/office/powerpoint/2010/main" val="13112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11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Missioni 2024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5E384A1-7C25-D414-BF5C-381C88969DED}"/>
              </a:ext>
            </a:extLst>
          </p:cNvPr>
          <p:cNvSpPr txBox="1"/>
          <p:nvPr/>
        </p:nvSpPr>
        <p:spPr>
          <a:xfrm>
            <a:off x="1163882" y="2018153"/>
            <a:ext cx="9723858" cy="4278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C3SN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membri C3SN per attività C3SN: chair 10 k€ - membri </a:t>
            </a:r>
            <a:r>
              <a:rPr lang="it-IT" dirty="0">
                <a:solidFill>
                  <a:srgbClr val="FF0000"/>
                </a:solidFill>
              </a:rPr>
              <a:t>3 k€</a:t>
            </a:r>
            <a:r>
              <a:rPr lang="it-IT" dirty="0"/>
              <a:t> - rappresentanti CNS </a:t>
            </a:r>
            <a:r>
              <a:rPr lang="it-IT" dirty="0">
                <a:solidFill>
                  <a:srgbClr val="FF0000"/>
                </a:solidFill>
              </a:rPr>
              <a:t>1.5 k€</a:t>
            </a:r>
            <a:r>
              <a:rPr lang="it-IT" dirty="0"/>
              <a:t> </a:t>
            </a: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coordinatori WG non membri C3SN: 1.5 k€  </a:t>
            </a: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missioni sede chair: 15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 err="1"/>
              <a:t>supercomputing</a:t>
            </a:r>
            <a:r>
              <a:rPr lang="it-IT" dirty="0"/>
              <a:t>: 8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nuovi progetti sede coordinatore WG: 5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attività di interesse INFN (responsabilità/workshop/riunioni) non supportata da esperimenti: </a:t>
            </a:r>
            <a:r>
              <a:rPr lang="it-IT" dirty="0">
                <a:solidFill>
                  <a:srgbClr val="FF0000"/>
                </a:solidFill>
              </a:rPr>
              <a:t>75 k€</a:t>
            </a:r>
          </a:p>
          <a:p>
            <a:endParaRPr lang="it-IT" dirty="0"/>
          </a:p>
          <a:p>
            <a:pPr algn="ctr"/>
            <a:r>
              <a:rPr lang="it-IT" dirty="0"/>
              <a:t>DATACLOUD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Gettone per sede coinvolta: 1.5 k€ (referee valutano FTE)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Tasca indivisa missioni sede coordinatore: </a:t>
            </a:r>
            <a:r>
              <a:rPr lang="it-IT" dirty="0">
                <a:solidFill>
                  <a:srgbClr val="FF0000"/>
                </a:solidFill>
              </a:rPr>
              <a:t>40 k€</a:t>
            </a:r>
          </a:p>
          <a:p>
            <a:endParaRPr lang="it-IT" dirty="0"/>
          </a:p>
          <a:p>
            <a:pPr algn="ctr"/>
            <a:r>
              <a:rPr lang="it-IT" dirty="0"/>
              <a:t>PROGETTI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Stima: 100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522639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12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Consumo 2024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DC4E420-89B7-FA7A-4916-888C1891BF1F}"/>
              </a:ext>
            </a:extLst>
          </p:cNvPr>
          <p:cNvSpPr txBox="1"/>
          <p:nvPr/>
        </p:nvSpPr>
        <p:spPr>
          <a:xfrm>
            <a:off x="1550581" y="2212033"/>
            <a:ext cx="909083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C3SN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missioni sede chair (almeno metà in indiviso): </a:t>
            </a:r>
            <a:r>
              <a:rPr lang="it-IT" dirty="0">
                <a:solidFill>
                  <a:srgbClr val="FF0000"/>
                </a:solidFill>
              </a:rPr>
              <a:t>20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Supercomputing sede coordinatore WG: 13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Tasca Tecnologie Informatiche sede coordinatore: 7 k€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  <a:p>
            <a:pPr algn="ctr"/>
            <a:r>
              <a:rPr lang="it-IT" dirty="0"/>
              <a:t>DATACLOUD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Gettone siti (</a:t>
            </a:r>
            <a:r>
              <a:rPr lang="it-IT" dirty="0">
                <a:solidFill>
                  <a:srgbClr val="FF0000"/>
                </a:solidFill>
              </a:rPr>
              <a:t>senza differenziare Tier2/INFN Cloud</a:t>
            </a:r>
            <a:r>
              <a:rPr lang="it-IT" dirty="0"/>
              <a:t>): </a:t>
            </a:r>
            <a:r>
              <a:rPr lang="it-IT" dirty="0">
                <a:solidFill>
                  <a:srgbClr val="FF0000"/>
                </a:solidFill>
              </a:rPr>
              <a:t>2.5 k€ per 10 Tier2 + Tier1 + LNGS</a:t>
            </a:r>
          </a:p>
        </p:txBody>
      </p:sp>
    </p:spTree>
    <p:extLst>
      <p:ext uri="{BB962C8B-B14F-4D97-AF65-F5344CB8AC3E}">
        <p14:creationId xmlns:p14="http://schemas.microsoft.com/office/powerpoint/2010/main" val="1160850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13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Infrastruttura Tier1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AA63D0-C011-3079-3778-B05A739D7E50}"/>
              </a:ext>
            </a:extLst>
          </p:cNvPr>
          <p:cNvSpPr txBox="1"/>
          <p:nvPr/>
        </p:nvSpPr>
        <p:spPr>
          <a:xfrm>
            <a:off x="1568199" y="2396707"/>
            <a:ext cx="876006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dirty="0"/>
          </a:p>
          <a:p>
            <a:pPr fontAlgn="base"/>
            <a:r>
              <a:rPr lang="it-IT" dirty="0"/>
              <a:t>Le richieste infrastrutturali per il Tier1 – non impianti – vengono presentate sotto la sigla DATACLOUD e referate dal gruppo di referaggio della stessa sigla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Rete, server e storage per servizi, manutenzioni ……..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Finanziate dalla GE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Da azzerare nel DB assegnazioni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fontAlgn="base"/>
            <a:r>
              <a:rPr lang="it-IT" dirty="0">
                <a:solidFill>
                  <a:srgbClr val="FF0000"/>
                </a:solidFill>
              </a:rPr>
              <a:t>Le possibili future richieste per le analoghe infrastrutture dei Tier2 seguiranno una procedura analoga </a:t>
            </a:r>
          </a:p>
        </p:txBody>
      </p:sp>
    </p:spTree>
    <p:extLst>
      <p:ext uri="{BB962C8B-B14F-4D97-AF65-F5344CB8AC3E}">
        <p14:creationId xmlns:p14="http://schemas.microsoft.com/office/powerpoint/2010/main" val="4037419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14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Inventariabile 2024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AA63D0-C011-3079-3778-B05A739D7E50}"/>
              </a:ext>
            </a:extLst>
          </p:cNvPr>
          <p:cNvSpPr txBox="1"/>
          <p:nvPr/>
        </p:nvSpPr>
        <p:spPr>
          <a:xfrm>
            <a:off x="1550581" y="2440250"/>
            <a:ext cx="90908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C3SN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Materiale per R&amp;D non coperto da PNRR nella sede coordinatore WG Tecnologie: </a:t>
            </a:r>
            <a:r>
              <a:rPr lang="it-IT" dirty="0">
                <a:solidFill>
                  <a:srgbClr val="FF0000"/>
                </a:solidFill>
              </a:rPr>
              <a:t>30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fontAlgn="base"/>
            <a:r>
              <a:rPr lang="it-IT" sz="1800" dirty="0"/>
              <a:t>Nel futuro si riproporranno le esigenze di rete (su fondi CCR nel passato) e di gestione Tier2 (PNRR impone 10 anni di attività). Bisognerà aumentare la quota di inventariabile disponibile o ricorrere, come per il Tier1, a fondi speciali GE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44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15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Referee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399DB69-082A-A7EF-1ACB-D584ADBCA7EF}"/>
              </a:ext>
            </a:extLst>
          </p:cNvPr>
          <p:cNvSpPr txBox="1"/>
          <p:nvPr/>
        </p:nvSpPr>
        <p:spPr>
          <a:xfrm>
            <a:off x="650382" y="1969702"/>
            <a:ext cx="660132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Risorse di Calcolo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pledge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Coordinatore</a:t>
            </a: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: G.C.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CSN1: </a:t>
            </a: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T. Boccali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D. Bonacorsi, D. Elia, B. Giacobbe 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CSN2: </a:t>
            </a:r>
            <a:r>
              <a:rPr lang="it-IT" sz="17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Di Pierro, M. Duranti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CSN3: S. Pirrone, La Cognata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CSN4: L. Cosmai, M. Pepe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CSN5: A. Lonardo 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Infrastruttura: Alessandro De Salvo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4150" fontAlgn="base"/>
            <a:endParaRPr lang="it-IT" sz="17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851BA9-6E23-BE37-AFEB-263A1D6C8DDA}"/>
              </a:ext>
            </a:extLst>
          </p:cNvPr>
          <p:cNvSpPr txBox="1"/>
          <p:nvPr/>
        </p:nvSpPr>
        <p:spPr>
          <a:xfrm>
            <a:off x="6049078" y="2880578"/>
            <a:ext cx="483235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900" indent="-285750" fontAlgn="base">
              <a:buFont typeface="Arial" panose="020B0604020202020204" pitchFamily="34" charset="0"/>
              <a:buChar char="•"/>
            </a:pP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4150" fontAlgn="base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C3SN &amp;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Progetti Esterni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Francesco Prelz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Barbara Martelli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Silvio Pardi</a:t>
            </a:r>
          </a:p>
          <a:p>
            <a:pPr marL="184150" fontAlgn="base"/>
            <a:endParaRPr lang="it-IT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84150" fontAlgn="base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Datacloud </a:t>
            </a:r>
            <a:r>
              <a:rPr lang="it-IT" dirty="0"/>
              <a:t>(compreso infrastruttura Tier1)</a:t>
            </a: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Alessandro De Salvo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Roberto Alfieri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Antonio </a:t>
            </a:r>
            <a:r>
              <a:rPr lang="it-IT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Budano</a:t>
            </a:r>
            <a:endParaRPr lang="it-IT" sz="17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Stefano Bagnasco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Enrico </a:t>
            </a:r>
            <a:r>
              <a:rPr lang="it-IT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Fattibene</a:t>
            </a:r>
            <a:endParaRPr lang="it-IT" sz="17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678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16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Afferenza a esperimenti TD PRNN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706FD63-281F-F087-C00E-EB2D1E8B8E3B}"/>
              </a:ext>
            </a:extLst>
          </p:cNvPr>
          <p:cNvSpPr txBox="1"/>
          <p:nvPr/>
        </p:nvSpPr>
        <p:spPr>
          <a:xfrm>
            <a:off x="985011" y="1857975"/>
            <a:ext cx="1019048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Problema afferenza agli esperimenti  per il personale nuovo assunto nei progetti PNRR per firme e missioni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 linea di principio non si potrebbero pubblicare articoli su progetti diversi dal PNRR o nei quali non è evidente il contributo dovuto al progetto PNRR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Ringraziamenti non sufficienti</a:t>
            </a:r>
          </a:p>
          <a:p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Tecnologi INFN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Afferenza agli esperimenti giustificabile per attività pregressa (se le CSN pagano i MOF) o evidenza sinergia (es. KM3)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Personale non già negli esperimenti molto difficilmente potrà diventare nuovo membro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Missioni su fondi progetto PNRR 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1"/>
                </a:solidFill>
              </a:rPr>
              <a:t>Non chiaro ancora se si possono utilizzare fondi esperimenti esplicitando CUP etc ..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RTD-A Universitari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In linea di principio possono avere percentuali sugli esperimenti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Posizione dell’ Università non chiara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336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17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Anagrafica - 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608887-DD85-2352-9B26-83D4170C0F05}"/>
              </a:ext>
            </a:extLst>
          </p:cNvPr>
          <p:cNvSpPr txBox="1"/>
          <p:nvPr/>
        </p:nvSpPr>
        <p:spPr>
          <a:xfrm>
            <a:off x="1163320" y="2421501"/>
            <a:ext cx="1019048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TD INFN - FTE 100% su progetto e 0% su esperimento con nota attestante sinergia dove necessario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CSN1 e CSN3 sicuramente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RTD-A – FTE su esperimenti – non necessari FTE sul progetto PNRR cui appartengono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Missioni solo su eventuali fondi di esperimento - non possono usufruire dei fondi PNRR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lvl="1" fontAlgn="base"/>
            <a:r>
              <a:rPr lang="it-IT" dirty="0">
                <a:solidFill>
                  <a:srgbClr val="FF0000"/>
                </a:solidFill>
              </a:rPr>
              <a:t>Tutti i Responsabili Locali e le CSN sono informati?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66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18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Anagrafica - II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608887-DD85-2352-9B26-83D4170C0F05}"/>
              </a:ext>
            </a:extLst>
          </p:cNvPr>
          <p:cNvSpPr txBox="1"/>
          <p:nvPr/>
        </p:nvSpPr>
        <p:spPr>
          <a:xfrm>
            <a:off x="1000760" y="1926470"/>
            <a:ext cx="1019048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Sigla C3SN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Membri devono dichiarare afferenza anche con FTE 0% 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Sigla DATACLOUD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Partecipanti ai WP e siti devono allocare una percentuale significativa, almeno 30% - 40%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Sinergia con CSN garantita 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it-IT" dirty="0"/>
              <a:t>da indicare in nota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Sinergia con progetti PNRR garantita 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it-IT" dirty="0"/>
              <a:t> FTE su PNRR </a:t>
            </a:r>
            <a:r>
              <a:rPr lang="it-IT" dirty="0" err="1"/>
              <a:t>sottraibili</a:t>
            </a:r>
            <a:r>
              <a:rPr lang="it-IT" dirty="0"/>
              <a:t> a sigla DATACLOUD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I Responsabili Locali DATACLOUD devono essere informati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Sigle supporto Progetti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FTE non necessari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Possibile allocare 0% per evidenziare la partecipazione al progetto – soprattutto su progetti che non richiedono rendicontazione del personale (</a:t>
            </a:r>
            <a:r>
              <a:rPr lang="it-IT" dirty="0" err="1"/>
              <a:t>p.es</a:t>
            </a:r>
            <a:r>
              <a:rPr lang="it-IT" dirty="0"/>
              <a:t>. PON)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6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F7024FC1-84C3-004F-940C-5412F8F5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Bilancio CNC 2023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6B8F3-D31B-4F47-975B-283C43CE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391646-0A32-B682-6C3A-E42C5E91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DDAD61-25CC-8DF3-7AEC-4EE8551F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</a:t>
            </a:fld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41DF27D-7A9F-B528-D58D-EB510DB31A04}"/>
              </a:ext>
            </a:extLst>
          </p:cNvPr>
          <p:cNvSpPr txBox="1"/>
          <p:nvPr/>
        </p:nvSpPr>
        <p:spPr>
          <a:xfrm>
            <a:off x="4117009" y="1953413"/>
            <a:ext cx="2633798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Budget 2023 = 2.400 k€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C3SN = 415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CCR = 1.985 k€</a:t>
            </a:r>
          </a:p>
        </p:txBody>
      </p:sp>
      <p:graphicFrame>
        <p:nvGraphicFramePr>
          <p:cNvPr id="8" name="Tabella 9">
            <a:extLst>
              <a:ext uri="{FF2B5EF4-FFF2-40B4-BE49-F238E27FC236}">
                <a16:creationId xmlns:a16="http://schemas.microsoft.com/office/drawing/2014/main" id="{7302AB65-28DE-C849-7268-1F46C412B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91884"/>
              </p:ext>
            </p:extLst>
          </p:nvPr>
        </p:nvGraphicFramePr>
        <p:xfrm>
          <a:off x="844836" y="3555681"/>
          <a:ext cx="946581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825">
                  <a:extLst>
                    <a:ext uri="{9D8B030D-6E8A-4147-A177-3AD203B41FA5}">
                      <a16:colId xmlns:a16="http://schemas.microsoft.com/office/drawing/2014/main" val="1098732799"/>
                    </a:ext>
                  </a:extLst>
                </a:gridCol>
                <a:gridCol w="1039209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389959">
                  <a:extLst>
                    <a:ext uri="{9D8B030D-6E8A-4147-A177-3AD203B41FA5}">
                      <a16:colId xmlns:a16="http://schemas.microsoft.com/office/drawing/2014/main" val="1736278709"/>
                    </a:ext>
                  </a:extLst>
                </a:gridCol>
                <a:gridCol w="1375205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1555397">
                  <a:extLst>
                    <a:ext uri="{9D8B030D-6E8A-4147-A177-3AD203B41FA5}">
                      <a16:colId xmlns:a16="http://schemas.microsoft.com/office/drawing/2014/main" val="1653442811"/>
                    </a:ext>
                  </a:extLst>
                </a:gridCol>
                <a:gridCol w="1195012">
                  <a:extLst>
                    <a:ext uri="{9D8B030D-6E8A-4147-A177-3AD203B41FA5}">
                      <a16:colId xmlns:a16="http://schemas.microsoft.com/office/drawing/2014/main" val="3159322490"/>
                    </a:ext>
                  </a:extLst>
                </a:gridCol>
                <a:gridCol w="1375205">
                  <a:extLst>
                    <a:ext uri="{9D8B030D-6E8A-4147-A177-3AD203B41FA5}">
                      <a16:colId xmlns:a16="http://schemas.microsoft.com/office/drawing/2014/main" val="1297315077"/>
                    </a:ext>
                  </a:extLst>
                </a:gridCol>
              </a:tblGrid>
              <a:tr h="21581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Richieste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/>
                        <a:t>Assegnato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333,5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Consumo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36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Inventariabile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05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Altro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927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415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427,5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285,5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155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00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F7024FC1-84C3-004F-940C-5412F8F5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Sblocco SP Missioni Marzo 2023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6B8F3-D31B-4F47-975B-283C43CE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391646-0A32-B682-6C3A-E42C5E91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DDAD61-25CC-8DF3-7AEC-4EE8551F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3</a:t>
            </a:fld>
            <a:endParaRPr lang="it-IT"/>
          </a:p>
        </p:txBody>
      </p:sp>
      <p:graphicFrame>
        <p:nvGraphicFramePr>
          <p:cNvPr id="8" name="Tabella 9">
            <a:extLst>
              <a:ext uri="{FF2B5EF4-FFF2-40B4-BE49-F238E27FC236}">
                <a16:creationId xmlns:a16="http://schemas.microsoft.com/office/drawing/2014/main" id="{7302AB65-28DE-C849-7268-1F46C412B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64129"/>
              </p:ext>
            </p:extLst>
          </p:nvPr>
        </p:nvGraphicFramePr>
        <p:xfrm>
          <a:off x="2040402" y="2136403"/>
          <a:ext cx="7034130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013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045564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1125547">
                  <a:extLst>
                    <a:ext uri="{9D8B030D-6E8A-4147-A177-3AD203B41FA5}">
                      <a16:colId xmlns:a16="http://schemas.microsoft.com/office/drawing/2014/main" val="1653442811"/>
                    </a:ext>
                  </a:extLst>
                </a:gridCol>
                <a:gridCol w="1125547">
                  <a:extLst>
                    <a:ext uri="{9D8B030D-6E8A-4147-A177-3AD203B41FA5}">
                      <a16:colId xmlns:a16="http://schemas.microsoft.com/office/drawing/2014/main" val="968690895"/>
                    </a:ext>
                  </a:extLst>
                </a:gridCol>
                <a:gridCol w="1125547">
                  <a:extLst>
                    <a:ext uri="{9D8B030D-6E8A-4147-A177-3AD203B41FA5}">
                      <a16:colId xmlns:a16="http://schemas.microsoft.com/office/drawing/2014/main" val="3239161246"/>
                    </a:ext>
                  </a:extLst>
                </a:gridCol>
                <a:gridCol w="864759">
                  <a:extLst>
                    <a:ext uri="{9D8B030D-6E8A-4147-A177-3AD203B41FA5}">
                      <a16:colId xmlns:a16="http://schemas.microsoft.com/office/drawing/2014/main" val="3159322490"/>
                    </a:ext>
                  </a:extLst>
                </a:gridCol>
                <a:gridCol w="995153">
                  <a:extLst>
                    <a:ext uri="{9D8B030D-6E8A-4147-A177-3AD203B41FA5}">
                      <a16:colId xmlns:a16="http://schemas.microsoft.com/office/drawing/2014/main" val="1297315077"/>
                    </a:ext>
                  </a:extLst>
                </a:gridCol>
              </a:tblGrid>
              <a:tr h="2690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Bilancio missioni marzo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Sblocco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Residuo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  <p:graphicFrame>
        <p:nvGraphicFramePr>
          <p:cNvPr id="3" name="Tabella 9">
            <a:extLst>
              <a:ext uri="{FF2B5EF4-FFF2-40B4-BE49-F238E27FC236}">
                <a16:creationId xmlns:a16="http://schemas.microsoft.com/office/drawing/2014/main" id="{77ECD490-AD5D-A269-F744-1534E2BC6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55344"/>
              </p:ext>
            </p:extLst>
          </p:nvPr>
        </p:nvGraphicFramePr>
        <p:xfrm>
          <a:off x="1773742" y="3942288"/>
          <a:ext cx="8105981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064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268173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1103314">
                  <a:extLst>
                    <a:ext uri="{9D8B030D-6E8A-4147-A177-3AD203B41FA5}">
                      <a16:colId xmlns:a16="http://schemas.microsoft.com/office/drawing/2014/main" val="1653442811"/>
                    </a:ext>
                  </a:extLst>
                </a:gridCol>
                <a:gridCol w="1125830">
                  <a:extLst>
                    <a:ext uri="{9D8B030D-6E8A-4147-A177-3AD203B41FA5}">
                      <a16:colId xmlns:a16="http://schemas.microsoft.com/office/drawing/2014/main" val="968690895"/>
                    </a:ext>
                  </a:extLst>
                </a:gridCol>
                <a:gridCol w="1215897">
                  <a:extLst>
                    <a:ext uri="{9D8B030D-6E8A-4147-A177-3AD203B41FA5}">
                      <a16:colId xmlns:a16="http://schemas.microsoft.com/office/drawing/2014/main" val="3239161246"/>
                    </a:ext>
                  </a:extLst>
                </a:gridCol>
                <a:gridCol w="922008">
                  <a:extLst>
                    <a:ext uri="{9D8B030D-6E8A-4147-A177-3AD203B41FA5}">
                      <a16:colId xmlns:a16="http://schemas.microsoft.com/office/drawing/2014/main" val="2326565801"/>
                    </a:ext>
                  </a:extLst>
                </a:gridCol>
                <a:gridCol w="893264">
                  <a:extLst>
                    <a:ext uri="{9D8B030D-6E8A-4147-A177-3AD203B41FA5}">
                      <a16:colId xmlns:a16="http://schemas.microsoft.com/office/drawing/2014/main" val="3159322490"/>
                    </a:ext>
                  </a:extLst>
                </a:gridCol>
                <a:gridCol w="830431">
                  <a:extLst>
                    <a:ext uri="{9D8B030D-6E8A-4147-A177-3AD203B41FA5}">
                      <a16:colId xmlns:a16="http://schemas.microsoft.com/office/drawing/2014/main" val="1297315077"/>
                    </a:ext>
                  </a:extLst>
                </a:gridCol>
              </a:tblGrid>
              <a:tr h="2690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Bilancio missioni luglio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Residuo SP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Richieste sblocco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Richieste aggiuntive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Residuo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49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4</a:t>
            </a:fld>
            <a:endParaRPr lang="it-IT" dirty="0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Sigle Supporto Progetti Esterni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2184E8F-2663-2747-15BE-CA45A6C44AE1}"/>
              </a:ext>
            </a:extLst>
          </p:cNvPr>
          <p:cNvSpPr txBox="1"/>
          <p:nvPr/>
        </p:nvSpPr>
        <p:spPr>
          <a:xfrm>
            <a:off x="477164" y="1949553"/>
            <a:ext cx="3668406" cy="415498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Sigle 2023 confermate</a:t>
            </a:r>
          </a:p>
          <a:p>
            <a:pPr lvl="1" algn="ctr"/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AI4EOSC_CNC (Donvito)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CNRBIOMICS_CNC (Donvito)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ESG_CNC (</a:t>
            </a:r>
            <a:r>
              <a:rPr lang="it-IT" sz="2000" dirty="0" err="1"/>
              <a:t>Nicotri</a:t>
            </a:r>
            <a:r>
              <a:rPr lang="it-IT" sz="20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IBISCO_CNC (Carlino)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BA, CT, LNF, 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InterTwin_CNC (Spiga)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BA, CNAF, PG, PI, TO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LWPLUS (Donvito)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</a:t>
            </a:r>
            <a:endParaRPr lang="it-IT" sz="1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Skill4EOSC_CNC (Gaido)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BO, CNAF, MI, 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1AD7FEA-BA4A-A0D2-3A7D-FA435804F80F}"/>
              </a:ext>
            </a:extLst>
          </p:cNvPr>
          <p:cNvSpPr txBox="1"/>
          <p:nvPr/>
        </p:nvSpPr>
        <p:spPr>
          <a:xfrm>
            <a:off x="4145570" y="2009700"/>
            <a:ext cx="3573884" cy="2677656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Sigle 2023 in chiusura</a:t>
            </a:r>
          </a:p>
          <a:p>
            <a:pPr lvl="1"/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CSCALE_CNC (Donvito)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DICE_CNC (Salomoni)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BA, CNAF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EGI_ACE_CNC (Gaido)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BA, CNAF, PG,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EOSC_FUTURE_CNC (Gaido)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CNAF, PI, RM1, PD, 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9BD528F-9CC5-90AD-F503-95429C400CFC}"/>
              </a:ext>
            </a:extLst>
          </p:cNvPr>
          <p:cNvSpPr txBox="1"/>
          <p:nvPr/>
        </p:nvSpPr>
        <p:spPr>
          <a:xfrm>
            <a:off x="7556571" y="2069847"/>
            <a:ext cx="3573884" cy="2431435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Sigle PNRR inutili</a:t>
            </a:r>
          </a:p>
          <a:p>
            <a:pPr lvl="1"/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PNRR_ICSC_CNC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PNRR</a:t>
            </a:r>
            <a:r>
              <a:rPr lang="it-IT" sz="2000"/>
              <a:t>_TBIT</a:t>
            </a:r>
            <a:r>
              <a:rPr lang="it-IT" sz="2000" dirty="0"/>
              <a:t>_CNC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PNRR_ITINER_CNC </a:t>
            </a:r>
          </a:p>
          <a:p>
            <a:pPr lvl="1"/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55759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5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Sigle Supporto Progetti Esterni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1AD7FEA-BA4A-A0D2-3A7D-FA435804F80F}"/>
              </a:ext>
            </a:extLst>
          </p:cNvPr>
          <p:cNvSpPr txBox="1"/>
          <p:nvPr/>
        </p:nvSpPr>
        <p:spPr>
          <a:xfrm>
            <a:off x="1476989" y="2041946"/>
            <a:ext cx="3951889" cy="415498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Nuove Sigle 2024 </a:t>
            </a:r>
          </a:p>
          <a:p>
            <a:pPr lvl="1"/>
            <a:endParaRPr lang="it-IT" sz="2000" dirty="0"/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AARC_TREE_CNC (Giacomini)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CNAF , ??????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ACME_CNC (Bagnasco)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TO, ??</a:t>
            </a:r>
            <a:endParaRPr lang="it-IT" sz="2000" dirty="0"/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EOSC_BEYOND_CNC (Giacomini)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CNAF, ???</a:t>
            </a:r>
            <a:endParaRPr lang="it-IT" sz="2000" dirty="0"/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MARIBEL_CNC (Salomoni ??)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200" dirty="0"/>
              <a:t>CNAF, ???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RISC-V_CNC ?? (Vicini)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it-IT" sz="1200" dirty="0"/>
              <a:t>RM1, ???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SPECTRUM_CNC ?? (Boccali)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it-IT" sz="1200" dirty="0"/>
              <a:t>PI, ???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12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4BCEC3-BEAF-2268-C583-90AF0C315431}"/>
              </a:ext>
            </a:extLst>
          </p:cNvPr>
          <p:cNvSpPr txBox="1"/>
          <p:nvPr/>
        </p:nvSpPr>
        <p:spPr>
          <a:xfrm>
            <a:off x="6251027" y="2300204"/>
            <a:ext cx="47191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1, 3, 6 – Esito review a Luglio</a:t>
            </a:r>
          </a:p>
          <a:p>
            <a:endParaRPr lang="it-IT" sz="2000" dirty="0"/>
          </a:p>
          <a:p>
            <a:r>
              <a:rPr lang="it-IT" sz="2000" dirty="0"/>
              <a:t>5 – Deadline 31/08</a:t>
            </a:r>
          </a:p>
          <a:p>
            <a:endParaRPr lang="it-IT" sz="2000" dirty="0"/>
          </a:p>
          <a:p>
            <a:r>
              <a:rPr lang="it-IT" sz="2000" dirty="0"/>
              <a:t>Se non si hanno notizie entro la chiusura dei  preventivi: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Si aprono le sigle subito con fondi missione in SP</a:t>
            </a:r>
          </a:p>
          <a:p>
            <a:r>
              <a:rPr lang="it-IT" sz="2000" dirty="0"/>
              <a:t>oppure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Si aprono le sigle solo dopo l’approvazione, missioni valutate dai referee nell’indiviso ??</a:t>
            </a:r>
          </a:p>
        </p:txBody>
      </p:sp>
    </p:spTree>
    <p:extLst>
      <p:ext uri="{BB962C8B-B14F-4D97-AF65-F5344CB8AC3E}">
        <p14:creationId xmlns:p14="http://schemas.microsoft.com/office/powerpoint/2010/main" val="43645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6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Sigla C3SN e DATACLOUD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84686B0-EAA6-FB8E-1E9F-DFC8EBFAA743}"/>
              </a:ext>
            </a:extLst>
          </p:cNvPr>
          <p:cNvSpPr txBox="1"/>
          <p:nvPr/>
        </p:nvSpPr>
        <p:spPr>
          <a:xfrm>
            <a:off x="327034" y="1964680"/>
            <a:ext cx="5996343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it-IT" b="1" dirty="0">
                <a:solidFill>
                  <a:srgbClr val="FF0000"/>
                </a:solidFill>
              </a:rPr>
              <a:t>C3SN</a:t>
            </a:r>
            <a:r>
              <a:rPr lang="it-IT" b="1" dirty="0"/>
              <a:t>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b="1" dirty="0"/>
              <a:t>Consumo</a:t>
            </a:r>
            <a:r>
              <a:rPr lang="it-IT" dirty="0"/>
              <a:t>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Boot Supercomputing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b="1" dirty="0"/>
              <a:t>Missioni</a:t>
            </a:r>
            <a:r>
              <a:rPr lang="it-IT" dirty="0"/>
              <a:t> </a:t>
            </a:r>
          </a:p>
          <a:p>
            <a:pPr marL="800100" lvl="1" indent="-342900" fontAlgn="base">
              <a:buFont typeface="+mj-lt"/>
              <a:buAutoNum type="arabicPeriod"/>
            </a:pPr>
            <a:r>
              <a:rPr lang="it-IT" dirty="0"/>
              <a:t>gettone membri C3SN per attività C3SN</a:t>
            </a:r>
          </a:p>
          <a:p>
            <a:pPr marL="800100" lvl="1" indent="-342900" fontAlgn="base">
              <a:buFont typeface="+mj-lt"/>
              <a:buAutoNum type="arabicPeriod"/>
            </a:pPr>
            <a:r>
              <a:rPr lang="it-IT" dirty="0"/>
              <a:t>gettone coordinatori WG non membri C3SN</a:t>
            </a:r>
          </a:p>
          <a:p>
            <a:pPr marL="800100" lvl="1" indent="-342900" fontAlgn="base">
              <a:buFont typeface="+mj-lt"/>
              <a:buAutoNum type="arabicPeriod"/>
            </a:pPr>
            <a:r>
              <a:rPr lang="it-IT" dirty="0"/>
              <a:t>workshop o riunioni per attività di interesse INFN non supportata (completamente) da esperimenti. </a:t>
            </a:r>
          </a:p>
          <a:p>
            <a:pPr marL="800100" lvl="1" indent="-342900" fontAlgn="base">
              <a:buFont typeface="+mj-lt"/>
              <a:buAutoNum type="arabicPeriod"/>
            </a:pPr>
            <a:r>
              <a:rPr lang="it-IT" dirty="0"/>
              <a:t>Tasche</a:t>
            </a:r>
          </a:p>
          <a:p>
            <a:pPr marL="1371600" lvl="2" indent="-457200" fontAlgn="base">
              <a:buFont typeface="+mj-lt"/>
              <a:buAutoNum type="alphaLcPeriod"/>
            </a:pPr>
            <a:r>
              <a:rPr lang="it-IT" dirty="0"/>
              <a:t>indivisa missioni da assegnare in corso d’anno</a:t>
            </a:r>
          </a:p>
          <a:p>
            <a:pPr marL="1371600" lvl="2" indent="-457200" fontAlgn="base">
              <a:buFont typeface="+mj-lt"/>
              <a:buAutoNum type="alphaLcPeriod"/>
            </a:pPr>
            <a:r>
              <a:rPr lang="it-IT" dirty="0"/>
              <a:t>tasca indivisa nuovi progetti gestita dal coordinatore WG Progetti</a:t>
            </a:r>
          </a:p>
          <a:p>
            <a:pPr marL="1371600" lvl="2" indent="-457200" fontAlgn="base">
              <a:buFont typeface="+mj-lt"/>
              <a:buAutoNum type="alphaLcPeriod"/>
            </a:pPr>
            <a:r>
              <a:rPr lang="it-IT" dirty="0"/>
              <a:t>tasca indivisa nuovi progetti gestita dal coordinatore WG Tecnologie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18B688D-8989-30AA-F868-966CFA765C07}"/>
              </a:ext>
            </a:extLst>
          </p:cNvPr>
          <p:cNvSpPr txBox="1"/>
          <p:nvPr/>
        </p:nvSpPr>
        <p:spPr>
          <a:xfrm>
            <a:off x="6452264" y="1964680"/>
            <a:ext cx="5412702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DATACLOUD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Missioni</a:t>
            </a:r>
            <a:r>
              <a:rPr lang="it-IT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riunioni del personale dei WP per meeting periodici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riunioni del personale dei siti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workshop CNC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Inventariabile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R&amp;D in collaborazione con il WG Tecnologie Informatiche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Inventariabile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Infrastruttura per Tier1 e Tier2 non coperto da PNRR e fondi Tecnopolo.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Fondi GE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045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7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Analisi Bilancio 2023 - Consumo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651641" y="1856499"/>
            <a:ext cx="107021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Assegnato</a:t>
            </a:r>
          </a:p>
          <a:p>
            <a:pPr algn="ctr"/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DataCloud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9 Tier2 + 3 Cloud: 24 k€,  2 k€ a testa – </a:t>
            </a:r>
            <a:r>
              <a:rPr lang="it-IT" sz="2000" dirty="0">
                <a:solidFill>
                  <a:srgbClr val="008000"/>
                </a:solidFill>
              </a:rPr>
              <a:t>quasi tutto disponibile, in genere si spende a fine anno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C3SN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13 k€ -  Supercomputing – </a:t>
            </a:r>
            <a:r>
              <a:rPr lang="it-IT" sz="2000" dirty="0">
                <a:solidFill>
                  <a:srgbClr val="008000"/>
                </a:solidFill>
              </a:rPr>
              <a:t>da effettuare a Novembre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5 + </a:t>
            </a:r>
            <a:r>
              <a:rPr lang="it-IT" sz="2000" i="1" dirty="0"/>
              <a:t>2 SP </a:t>
            </a:r>
            <a:r>
              <a:rPr lang="it-IT" sz="2000" dirty="0"/>
              <a:t>k€ - Tasca WG Tecnologie Informatiche – </a:t>
            </a:r>
            <a:r>
              <a:rPr lang="it-IT" sz="2000" dirty="0">
                <a:solidFill>
                  <a:srgbClr val="008000"/>
                </a:solidFill>
              </a:rPr>
              <a:t>tutto disponibile</a:t>
            </a:r>
            <a:endParaRPr lang="it-IT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NA:  5 + </a:t>
            </a:r>
            <a:r>
              <a:rPr lang="it-IT" sz="2000" i="1" dirty="0"/>
              <a:t>5 SP </a:t>
            </a:r>
            <a:r>
              <a:rPr lang="it-IT" sz="2000" dirty="0"/>
              <a:t>k€ - Tasca per necessità C3SN – </a:t>
            </a:r>
            <a:r>
              <a:rPr lang="it-IT" sz="2000" dirty="0">
                <a:solidFill>
                  <a:srgbClr val="008000"/>
                </a:solidFill>
              </a:rPr>
              <a:t>tutto disponibile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Indiviso</a:t>
            </a:r>
            <a:r>
              <a:rPr lang="it-IT" sz="2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28 k€ = 21 + 7 SP k€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/>
                </a:solidFill>
              </a:rPr>
              <a:t>Non si sblocca il SP (</a:t>
            </a:r>
            <a:r>
              <a:rPr lang="it-IT" sz="2000" i="1" dirty="0">
                <a:solidFill>
                  <a:schemeClr val="accent1"/>
                </a:solidFill>
              </a:rPr>
              <a:t>7 SP </a:t>
            </a:r>
            <a:r>
              <a:rPr lang="it-IT" sz="2000" dirty="0">
                <a:solidFill>
                  <a:schemeClr val="accent1"/>
                </a:solidFill>
              </a:rPr>
              <a:t>k€) e si lascia in fondo indiviso con destinazione da decidere a Settembre</a:t>
            </a:r>
          </a:p>
        </p:txBody>
      </p:sp>
    </p:spTree>
    <p:extLst>
      <p:ext uri="{BB962C8B-B14F-4D97-AF65-F5344CB8AC3E}">
        <p14:creationId xmlns:p14="http://schemas.microsoft.com/office/powerpoint/2010/main" val="15732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8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Analisi Bilancio 2023 - Inventariabile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1093077" y="1941491"/>
            <a:ext cx="93174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Assegnato</a:t>
            </a:r>
          </a:p>
          <a:p>
            <a:pPr algn="ctr"/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DataCloud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20 k€ – Hardware per R&amp;D di integrazione cloud di storage/</a:t>
            </a:r>
            <a:r>
              <a:rPr lang="it-IT" sz="2000" dirty="0" err="1"/>
              <a:t>cpu</a:t>
            </a:r>
            <a:r>
              <a:rPr lang="it-IT" sz="2000" dirty="0"/>
              <a:t> con FPGA, GPU e </a:t>
            </a:r>
            <a:r>
              <a:rPr lang="it-IT" sz="2000" dirty="0" err="1"/>
              <a:t>edge</a:t>
            </a:r>
            <a:r>
              <a:rPr lang="it-IT" sz="2000" dirty="0"/>
              <a:t> devices – </a:t>
            </a:r>
            <a:r>
              <a:rPr lang="it-IT" sz="2000" dirty="0">
                <a:solidFill>
                  <a:srgbClr val="008000"/>
                </a:solidFill>
              </a:rPr>
              <a:t>tutto disponibile </a:t>
            </a:r>
            <a:endParaRPr lang="it-IT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r>
              <a:rPr lang="it-IT" sz="2000" dirty="0">
                <a:solidFill>
                  <a:schemeClr val="accent1"/>
                </a:solidFill>
              </a:rPr>
              <a:t>Acquisto server architetture non standard (ARM) ?</a:t>
            </a:r>
          </a:p>
          <a:p>
            <a:endParaRPr lang="it-IT" sz="2000" dirty="0">
              <a:solidFill>
                <a:schemeClr val="accent1"/>
              </a:solidFill>
            </a:endParaRPr>
          </a:p>
          <a:p>
            <a:r>
              <a:rPr lang="it-IT" sz="2000" dirty="0"/>
              <a:t>Esigenze basse di inventariabile attualmente: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infrastruttura Tier1 su fondi 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Infrastruttura Tier2 su fondi PNRR.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Nessuna richiesta 2024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Nel futuro si riproporranno le esigenze di rete (su fondi CCR nel passato) e di gestione Tier2 (PNRR impone 10 anni di attività). Su fondi GE?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1367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9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Analisi Bilancio 2023 - Missioni</a:t>
            </a:r>
          </a:p>
        </p:txBody>
      </p:sp>
      <p:graphicFrame>
        <p:nvGraphicFramePr>
          <p:cNvPr id="8" name="Tabella 9">
            <a:extLst>
              <a:ext uri="{FF2B5EF4-FFF2-40B4-BE49-F238E27FC236}">
                <a16:creationId xmlns:a16="http://schemas.microsoft.com/office/drawing/2014/main" id="{9812FC35-8B1F-7CBC-3542-7666A3FF7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348263"/>
              </p:ext>
            </p:extLst>
          </p:nvPr>
        </p:nvGraphicFramePr>
        <p:xfrm>
          <a:off x="1825045" y="2062015"/>
          <a:ext cx="5772684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958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624479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1063749">
                  <a:extLst>
                    <a:ext uri="{9D8B030D-6E8A-4147-A177-3AD203B41FA5}">
                      <a16:colId xmlns:a16="http://schemas.microsoft.com/office/drawing/2014/main" val="1297315077"/>
                    </a:ext>
                  </a:extLst>
                </a:gridCol>
                <a:gridCol w="1063749">
                  <a:extLst>
                    <a:ext uri="{9D8B030D-6E8A-4147-A177-3AD203B41FA5}">
                      <a16:colId xmlns:a16="http://schemas.microsoft.com/office/drawing/2014/main" val="3568100028"/>
                    </a:ext>
                  </a:extLst>
                </a:gridCol>
                <a:gridCol w="1063749">
                  <a:extLst>
                    <a:ext uri="{9D8B030D-6E8A-4147-A177-3AD203B41FA5}">
                      <a16:colId xmlns:a16="http://schemas.microsoft.com/office/drawing/2014/main" val="1381439869"/>
                    </a:ext>
                  </a:extLst>
                </a:gridCol>
              </a:tblGrid>
              <a:tr h="2690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Bilancio missioni luglio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Disponibile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287,5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44316EFC-6DB9-3B64-9137-B6DDB3B0BEC5}"/>
              </a:ext>
            </a:extLst>
          </p:cNvPr>
          <p:cNvSpPr txBox="1"/>
          <p:nvPr/>
        </p:nvSpPr>
        <p:spPr>
          <a:xfrm>
            <a:off x="8288332" y="2246125"/>
            <a:ext cx="3605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profilo di spesa regolare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tetto ragionevole, </a:t>
            </a:r>
            <a:r>
              <a:rPr lang="it-IT" dirty="0">
                <a:solidFill>
                  <a:srgbClr val="FF0000"/>
                </a:solidFill>
              </a:rPr>
              <a:t>si propone lo stesso nel 2024</a:t>
            </a:r>
          </a:p>
        </p:txBody>
      </p:sp>
      <p:graphicFrame>
        <p:nvGraphicFramePr>
          <p:cNvPr id="11" name="Tabella 11">
            <a:extLst>
              <a:ext uri="{FF2B5EF4-FFF2-40B4-BE49-F238E27FC236}">
                <a16:creationId xmlns:a16="http://schemas.microsoft.com/office/drawing/2014/main" id="{B3FE87BC-4494-F437-274D-798D532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20621"/>
              </p:ext>
            </p:extLst>
          </p:nvPr>
        </p:nvGraphicFramePr>
        <p:xfrm>
          <a:off x="648586" y="3529806"/>
          <a:ext cx="6949141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763">
                  <a:extLst>
                    <a:ext uri="{9D8B030D-6E8A-4147-A177-3AD203B41FA5}">
                      <a16:colId xmlns:a16="http://schemas.microsoft.com/office/drawing/2014/main" val="1995830170"/>
                    </a:ext>
                  </a:extLst>
                </a:gridCol>
                <a:gridCol w="1222744">
                  <a:extLst>
                    <a:ext uri="{9D8B030D-6E8A-4147-A177-3AD203B41FA5}">
                      <a16:colId xmlns:a16="http://schemas.microsoft.com/office/drawing/2014/main" val="770747209"/>
                    </a:ext>
                  </a:extLst>
                </a:gridCol>
                <a:gridCol w="827063">
                  <a:extLst>
                    <a:ext uri="{9D8B030D-6E8A-4147-A177-3AD203B41FA5}">
                      <a16:colId xmlns:a16="http://schemas.microsoft.com/office/drawing/2014/main" val="3854196712"/>
                    </a:ext>
                  </a:extLst>
                </a:gridCol>
                <a:gridCol w="1341979">
                  <a:extLst>
                    <a:ext uri="{9D8B030D-6E8A-4147-A177-3AD203B41FA5}">
                      <a16:colId xmlns:a16="http://schemas.microsoft.com/office/drawing/2014/main" val="3997199625"/>
                    </a:ext>
                  </a:extLst>
                </a:gridCol>
                <a:gridCol w="784603">
                  <a:extLst>
                    <a:ext uri="{9D8B030D-6E8A-4147-A177-3AD203B41FA5}">
                      <a16:colId xmlns:a16="http://schemas.microsoft.com/office/drawing/2014/main" val="3084605189"/>
                    </a:ext>
                  </a:extLst>
                </a:gridCol>
                <a:gridCol w="1347989">
                  <a:extLst>
                    <a:ext uri="{9D8B030D-6E8A-4147-A177-3AD203B41FA5}">
                      <a16:colId xmlns:a16="http://schemas.microsoft.com/office/drawing/2014/main" val="2305904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Suddivisione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Budget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Assegnato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Disponibile fine giugno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06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tot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% rispetto al totale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tot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% rispetto all’ assegnato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490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C3SN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67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015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PROGETTI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799272"/>
                  </a:ext>
                </a:extLst>
              </a:tr>
            </a:tbl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56EE31D-8D1C-FB32-B073-F37F1190F24D}"/>
              </a:ext>
            </a:extLst>
          </p:cNvPr>
          <p:cNvSpPr txBox="1"/>
          <p:nvPr/>
        </p:nvSpPr>
        <p:spPr>
          <a:xfrm>
            <a:off x="8288333" y="3547686"/>
            <a:ext cx="36051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Ottimizzare le proporzioni tra le sigle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sofferenza tasca DATACLOUD al CNAF, </a:t>
            </a:r>
            <a:r>
              <a:rPr lang="it-IT" dirty="0">
                <a:solidFill>
                  <a:srgbClr val="FF0000"/>
                </a:solidFill>
              </a:rPr>
              <a:t>si propone di aumentarla nel 2024 </a:t>
            </a:r>
            <a:r>
              <a:rPr lang="it-IT" dirty="0">
                <a:solidFill>
                  <a:schemeClr val="accent1"/>
                </a:solidFill>
              </a:rPr>
              <a:t>(richiesto 35 </a:t>
            </a:r>
            <a:r>
              <a:rPr lang="it-IT" sz="1800" dirty="0">
                <a:solidFill>
                  <a:schemeClr val="accent1"/>
                </a:solidFill>
              </a:rPr>
              <a:t>k€</a:t>
            </a:r>
            <a:r>
              <a:rPr lang="it-IT" dirty="0">
                <a:solidFill>
                  <a:schemeClr val="accent1"/>
                </a:solidFill>
              </a:rPr>
              <a:t> e assegnato 30 </a:t>
            </a:r>
            <a:r>
              <a:rPr lang="it-IT" sz="1800" dirty="0">
                <a:solidFill>
                  <a:schemeClr val="accent1"/>
                </a:solidFill>
              </a:rPr>
              <a:t>k€</a:t>
            </a:r>
            <a:r>
              <a:rPr lang="it-IT" dirty="0">
                <a:solidFill>
                  <a:schemeClr val="accent1"/>
                </a:solidFill>
              </a:rPr>
              <a:t> nel 2023)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Assegnazione su alcuni progetti eccessiva, </a:t>
            </a:r>
            <a:r>
              <a:rPr lang="it-IT" dirty="0">
                <a:solidFill>
                  <a:srgbClr val="FF0000"/>
                </a:solidFill>
              </a:rPr>
              <a:t>si propone di ridurre il tetto nel 2024 </a:t>
            </a:r>
            <a:r>
              <a:rPr lang="it-IT" dirty="0">
                <a:solidFill>
                  <a:schemeClr val="accent1"/>
                </a:solidFill>
              </a:rPr>
              <a:t>(115 nel 2023)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Aumento gettoni membri C3SN </a:t>
            </a:r>
          </a:p>
        </p:txBody>
      </p:sp>
    </p:spTree>
    <p:extLst>
      <p:ext uri="{BB962C8B-B14F-4D97-AF65-F5344CB8AC3E}">
        <p14:creationId xmlns:p14="http://schemas.microsoft.com/office/powerpoint/2010/main" val="2648854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9545</TotalTime>
  <Words>1714</Words>
  <Application>Microsoft Macintosh PowerPoint</Application>
  <PresentationFormat>Widescreen</PresentationFormat>
  <Paragraphs>394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Preventivi C3SN 2024  G. Carlino  Roma - 03/07/23</vt:lpstr>
      <vt:lpstr>Bilancio CNC 2023</vt:lpstr>
      <vt:lpstr>Sblocco SP Missioni Marzo 2023</vt:lpstr>
      <vt:lpstr>Sigle Supporto Progetti Esterni</vt:lpstr>
      <vt:lpstr>Sigle Supporto Progetti Esterni</vt:lpstr>
      <vt:lpstr>Sigla C3SN e DATACLOUD</vt:lpstr>
      <vt:lpstr>Analisi Bilancio 2023 - Consumo</vt:lpstr>
      <vt:lpstr>Analisi Bilancio 2023 - Inventariabile</vt:lpstr>
      <vt:lpstr>Analisi Bilancio 2023 - Missioni</vt:lpstr>
      <vt:lpstr>Proposta Bilancio 2024</vt:lpstr>
      <vt:lpstr>Proposta Bilancio Missioni 2024</vt:lpstr>
      <vt:lpstr>Proposta Bilancio Consumo 2024</vt:lpstr>
      <vt:lpstr>Infrastruttura Tier1 </vt:lpstr>
      <vt:lpstr>Proposta Bilancio Inventariabile 2024</vt:lpstr>
      <vt:lpstr>Referee</vt:lpstr>
      <vt:lpstr>Afferenza a esperimenti TD PRNN</vt:lpstr>
      <vt:lpstr>Anagrafica - I</vt:lpstr>
      <vt:lpstr>Anagrafica -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Grandi</dc:creator>
  <cp:lastModifiedBy>Gianpaolo Carlino</cp:lastModifiedBy>
  <cp:revision>398</cp:revision>
  <dcterms:created xsi:type="dcterms:W3CDTF">2017-06-26T12:04:20Z</dcterms:created>
  <dcterms:modified xsi:type="dcterms:W3CDTF">2023-07-08T15:31:33Z</dcterms:modified>
</cp:coreProperties>
</file>