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66" r:id="rId2"/>
    <p:sldId id="357" r:id="rId3"/>
    <p:sldId id="378" r:id="rId4"/>
    <p:sldId id="376" r:id="rId5"/>
    <p:sldId id="367" r:id="rId6"/>
    <p:sldId id="365" r:id="rId7"/>
    <p:sldId id="377" r:id="rId8"/>
    <p:sldId id="271" r:id="rId9"/>
    <p:sldId id="368" r:id="rId10"/>
    <p:sldId id="381" r:id="rId11"/>
    <p:sldId id="382" r:id="rId12"/>
    <p:sldId id="383" r:id="rId13"/>
    <p:sldId id="362" r:id="rId14"/>
    <p:sldId id="359" r:id="rId15"/>
    <p:sldId id="262" r:id="rId16"/>
    <p:sldId id="256" r:id="rId17"/>
    <p:sldId id="260" r:id="rId18"/>
    <p:sldId id="363" r:id="rId19"/>
    <p:sldId id="384" r:id="rId20"/>
    <p:sldId id="385" r:id="rId21"/>
    <p:sldId id="361" r:id="rId22"/>
    <p:sldId id="386" r:id="rId23"/>
    <p:sldId id="360" r:id="rId24"/>
    <p:sldId id="387" r:id="rId25"/>
    <p:sldId id="375" r:id="rId26"/>
    <p:sldId id="370" r:id="rId27"/>
    <p:sldId id="364" r:id="rId28"/>
    <p:sldId id="379" r:id="rId29"/>
    <p:sldId id="380" r:id="rId30"/>
    <p:sldId id="388" r:id="rId31"/>
    <p:sldId id="258" r:id="rId32"/>
    <p:sldId id="261" r:id="rId33"/>
    <p:sldId id="259" r:id="rId34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232399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58"/>
    <p:restoredTop sz="94737"/>
  </p:normalViewPr>
  <p:slideViewPr>
    <p:cSldViewPr snapToGrid="0">
      <p:cViewPr varScale="1">
        <p:scale>
          <a:sx n="83" d="100"/>
          <a:sy n="83" d="100"/>
        </p:scale>
        <p:origin x="208" y="6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Group replies versus countries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Sheet1!$D$1:$D$17</c:f>
              <c:strCache>
                <c:ptCount val="17"/>
                <c:pt idx="0">
                  <c:v>italy</c:v>
                </c:pt>
                <c:pt idx="1">
                  <c:v>Germany</c:v>
                </c:pt>
                <c:pt idx="2">
                  <c:v>USA</c:v>
                </c:pt>
                <c:pt idx="3">
                  <c:v>The Netherlands</c:v>
                </c:pt>
                <c:pt idx="4">
                  <c:v>South Korea</c:v>
                </c:pt>
                <c:pt idx="5">
                  <c:v>France</c:v>
                </c:pt>
                <c:pt idx="6">
                  <c:v>Australia</c:v>
                </c:pt>
                <c:pt idx="7">
                  <c:v>Poland</c:v>
                </c:pt>
                <c:pt idx="8">
                  <c:v>United Kingdom</c:v>
                </c:pt>
                <c:pt idx="9">
                  <c:v>UK</c:v>
                </c:pt>
                <c:pt idx="10">
                  <c:v>Romania</c:v>
                </c:pt>
                <c:pt idx="11">
                  <c:v>Armenia</c:v>
                </c:pt>
                <c:pt idx="12">
                  <c:v>Spain</c:v>
                </c:pt>
                <c:pt idx="13">
                  <c:v>Switzerland</c:v>
                </c:pt>
                <c:pt idx="14">
                  <c:v>Austria</c:v>
                </c:pt>
                <c:pt idx="15">
                  <c:v>Japan</c:v>
                </c:pt>
                <c:pt idx="16">
                  <c:v>CERN</c:v>
                </c:pt>
              </c:strCache>
            </c:strRef>
          </c:cat>
          <c:val>
            <c:numRef>
              <c:f>Sheet1!$E$1:$E$17</c:f>
              <c:numCache>
                <c:formatCode>General</c:formatCode>
                <c:ptCount val="17"/>
                <c:pt idx="0">
                  <c:v>9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A-2F4C-A996-E3F9E7BD1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5686184"/>
        <c:axId val="585686512"/>
      </c:barChart>
      <c:catAx>
        <c:axId val="58568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585686512"/>
        <c:crosses val="autoZero"/>
        <c:auto val="1"/>
        <c:lblAlgn val="ctr"/>
        <c:lblOffset val="100"/>
        <c:noMultiLvlLbl val="0"/>
      </c:catAx>
      <c:valAx>
        <c:axId val="58568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585686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A5151-65E8-0146-BA68-78E6CE1F0727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EED61-E1F3-C245-96F4-7FE55C9357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1633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EED61-E1F3-C245-96F4-7FE55C935740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2227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9956-DE0B-C37F-6688-074C4F506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E8D32-C6C5-464D-4B72-C78531712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07105-C65E-7C97-121D-F8EBC340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AE632-6310-7E9C-07A5-46913BA2A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384B0-188F-74F4-A9E9-F24D4695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1190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7098-A0B1-D89A-92E1-02843192B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AF309-2ECE-E8E8-7707-50E23BEB7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344E2-BD40-0D1A-0A61-831A4216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6717A-BA60-3E96-1991-503B958A9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1B155-14F0-47A4-2ED3-634310F2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1215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77099-1CAE-7AAD-82F6-9B79C28C6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75312-7FFC-CDAD-D066-6D1208B4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53FF1-6699-A554-F279-B79B7D08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AABBE-3C63-02A4-71EA-4DE87CCE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752F3-F458-C843-1793-7083D7F13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6589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1891462-D144-B436-4489-2FB8AEECAC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96732" y="6517263"/>
            <a:ext cx="8707299" cy="365125"/>
          </a:xfrm>
          <a:prstGeom prst="rect">
            <a:avLst/>
          </a:prstGeom>
          <a:solidFill>
            <a:srgbClr val="004586"/>
          </a:solidFill>
          <a:ln w="9360" cap="flat">
            <a:solidFill>
              <a:srgbClr val="9FB8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altLang="x-none">
              <a:solidFill>
                <a:prstClr val="black"/>
              </a:solidFill>
              <a:latin typeface="Calibri" panose="020F0502020204030204"/>
              <a:ea typeface="DejaVu Sans" charset="0"/>
              <a:cs typeface="DejaVu Sans" charset="0"/>
              <a:sym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7736" y="105787"/>
            <a:ext cx="8786379" cy="77632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kumimoji="0" lang="en-GB"/>
              <a:t>Click to edit Master title style</a:t>
            </a:r>
            <a:endParaRPr kumimoji="0"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147289" y="6535109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6" descr="Picture 6">
            <a:extLst>
              <a:ext uri="{FF2B5EF4-FFF2-40B4-BE49-F238E27FC236}">
                <a16:creationId xmlns:a16="http://schemas.microsoft.com/office/drawing/2014/main" id="{595CF372-A5BE-0011-B0FC-5548E14DA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517264"/>
            <a:ext cx="4416058" cy="36512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84701" y="6533554"/>
            <a:ext cx="5222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WP2  DRD3 Community Workshop, 22-23 March 2023, CERN</a:t>
            </a:r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B655552-77E5-0109-CCDA-CF18AB930B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40833" y="1006689"/>
            <a:ext cx="8217569" cy="45719"/>
          </a:xfrm>
          <a:prstGeom prst="rect">
            <a:avLst/>
          </a:prstGeom>
          <a:solidFill>
            <a:srgbClr val="004586"/>
          </a:solidFill>
          <a:ln w="9360" cap="flat">
            <a:solidFill>
              <a:srgbClr val="9FB8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altLang="x-none">
              <a:solidFill>
                <a:prstClr val="black"/>
              </a:solidFill>
              <a:latin typeface="Calibri" panose="020F0502020204030204"/>
              <a:ea typeface="DejaVu Sans" charset="0"/>
              <a:cs typeface="DejaVu Sans" charset="0"/>
              <a:sym typeface="Calibri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1F3AF2A-F828-7202-5A5B-9D6F0CE19A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488589" cy="104674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96F43-E681-2502-C372-76E91926CEDE}"/>
              </a:ext>
            </a:extLst>
          </p:cNvPr>
          <p:cNvSpPr txBox="1"/>
          <p:nvPr userDrawn="1"/>
        </p:nvSpPr>
        <p:spPr>
          <a:xfrm>
            <a:off x="10178716" y="32286"/>
            <a:ext cx="2013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DRD3</a:t>
            </a:r>
            <a:endParaRPr lang="en-GB" sz="5400" dirty="0">
              <a:solidFill>
                <a:schemeClr val="accent1">
                  <a:lumMod val="75000"/>
                </a:schemeClr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8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C71D-8913-73B6-718C-4EFEEB27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E277A-D7F1-A122-000D-04FB4E14A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D5991-F556-AE5F-46B7-311BE34F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E69C4-1EC2-E2DD-0393-F2F95427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7747A-7635-040D-7AF6-16D6ECFC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7847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597D-A32B-27EF-A8BF-46800201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B58DD-E978-4B31-4306-FF76BD675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F01C3-BBF2-E2FF-91FF-88327C40D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D22F5-78A7-ADB2-3094-1E664508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1380B-61C4-6C37-6F37-86CE8EC7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3045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8D6D-229E-FA36-4784-2ADDCBA5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899D9-634E-AFB7-C3F0-87573839F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A7FC6-5314-6847-C911-BCB8AD739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C4901-260A-EAAB-848F-6DC2164E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16E0-9904-DFC3-5116-27FC2F76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AB45C-EB60-B00D-6714-CF94AF66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1132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9F7F-A603-D5FF-52F8-872F855E8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9E56-D53B-10C9-CD40-9BC552DA1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F4D57-423F-840E-4CA4-F1ED024EB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787F4-3684-D002-97CE-46227AA4F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63555-ABC1-0925-6695-8DAD6F487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9E7252-F84B-4FFD-3F68-F2D837DA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621A1A-0E15-3DF1-FBF5-C8736906D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D4D09-5E09-3D74-A502-095D2A72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5776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19F8-1206-712F-123B-5F59E7FC1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EBE21-6AB4-8660-BEB6-A40BE575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08E0-D365-E2CD-8FD1-0BC22688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FE32E-FA9C-06DA-D332-B21537DD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3857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723A8-F9A9-2E43-9D22-10E50FC4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8600C-8516-AB1F-3D7B-3A0AC9275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32BAB-EAF1-B9F4-F31A-F8B737CA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8011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6BCE8-431E-9E11-66B2-5BE1EB28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FBF88-D986-7B32-34C1-3B49396C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A4623-C3EE-8927-B16C-4BA3A7C5E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71340-94FA-FCDC-2D04-26EE0FB1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2CA29-C78B-85B9-BA70-09F4FA62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734FA-4F4A-0E4F-212D-D71C35D2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0479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C3280-C9FD-F592-4073-9FF3DF4A6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7FAD05-F249-1E61-766B-B0F9CC9C4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E9B68-80A8-B86B-9D80-03D5B048C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0D884-231B-8BCB-F4DB-23D461023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56F1-7DEA-ED2B-223C-E1EA0DE5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C788F-2AF5-CD2C-D3C4-AA925C4A9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8938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FA8218-A469-7BBC-BBFD-AFDC8169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1FCEF-14FC-FBE1-93BA-6ED67F5AD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3C0BE-DB77-B124-B1FA-9484A48AC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6C19D-303B-3D46-81D7-2DEE4CD340C6}" type="datetimeFigureOut">
              <a:rPr lang="en-IT" smtClean="0"/>
              <a:t>09/06/2023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E8859-95A2-0C63-2260-7C8137F39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8B9C0-8984-935C-3B7D-A5313D216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28BDD-AA6D-F343-A2BE-46EC8017CC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2709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214404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214410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indico.cern.ch/event/1214407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957057/page/27294-implementation-of-the-ecfa-detector-rd-roadmap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46381/" TargetMode="External"/><Relationship Id="rId2" Type="http://schemas.openxmlformats.org/officeDocument/2006/relationships/hyperlink" Target="https://indico.cern.ch/event/121269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214423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indico.cern.ch/event/1229782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genda.infn.it/event/36188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10.23731/CYRM-2022-001" TargetMode="External"/><Relationship Id="rId4" Type="http://schemas.openxmlformats.org/officeDocument/2006/relationships/hyperlink" Target="10.17181/CERN.XDPL.W2EX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lists.infn.it/sympa/info/infn_drd7_elettronica" TargetMode="External"/><Relationship Id="rId3" Type="http://schemas.openxmlformats.org/officeDocument/2006/relationships/hyperlink" Target="https://lists.infn.it/sympa/info/infn_drd2_liquidi" TargetMode="External"/><Relationship Id="rId7" Type="http://schemas.openxmlformats.org/officeDocument/2006/relationships/hyperlink" Target="https://lists.infn.it/sympa/info/infn_drd6_calorimetry" TargetMode="External"/><Relationship Id="rId2" Type="http://schemas.openxmlformats.org/officeDocument/2006/relationships/hyperlink" Target="https://lists.infn.it/sympa/info/infn_drd1_g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sts.infn.it/sympa/info/infn_drd5_quantum" TargetMode="External"/><Relationship Id="rId5" Type="http://schemas.openxmlformats.org/officeDocument/2006/relationships/hyperlink" Target="https://lists.infn.it/sympa/info/infn_drd4_photonpid" TargetMode="External"/><Relationship Id="rId4" Type="http://schemas.openxmlformats.org/officeDocument/2006/relationships/hyperlink" Target="https://lists.infn.it/sympa/info/infn_drd3_solidstate" TargetMode="External"/><Relationship Id="rId9" Type="http://schemas.openxmlformats.org/officeDocument/2006/relationships/hyperlink" Target="https://lists.infn.it/sympa/info/infn_drd8_integration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837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97445/contributions/5034860/attachments/2517863/4329123/spc-e-1190-c-e-3679-Implementation_Detector_Roadmap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36436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45751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cern.ch/event/1273991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'INFN CAMBIA LOGO">
            <a:extLst>
              <a:ext uri="{FF2B5EF4-FFF2-40B4-BE49-F238E27FC236}">
                <a16:creationId xmlns:a16="http://schemas.microsoft.com/office/drawing/2014/main" id="{0C295802-DF26-28AC-3681-92EEA3174C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28765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B4A907-225A-6B17-DBF3-255F7FC98874}"/>
              </a:ext>
            </a:extLst>
          </p:cNvPr>
          <p:cNvSpPr/>
          <p:nvPr/>
        </p:nvSpPr>
        <p:spPr>
          <a:xfrm>
            <a:off x="653220" y="872629"/>
            <a:ext cx="111537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i="1" dirty="0" err="1">
                <a:solidFill>
                  <a:srgbClr val="941100"/>
                </a:solidFill>
              </a:rPr>
              <a:t>Discussione</a:t>
            </a:r>
            <a:r>
              <a:rPr lang="en-GB" sz="4800" i="1" dirty="0">
                <a:solidFill>
                  <a:srgbClr val="941100"/>
                </a:solidFill>
              </a:rPr>
              <a:t> </a:t>
            </a:r>
            <a:r>
              <a:rPr lang="en-GB" sz="4800" i="1" dirty="0" err="1">
                <a:solidFill>
                  <a:srgbClr val="941100"/>
                </a:solidFill>
              </a:rPr>
              <a:t>su</a:t>
            </a:r>
            <a:r>
              <a:rPr lang="en-GB" sz="4800" i="1" dirty="0">
                <a:solidFill>
                  <a:srgbClr val="941100"/>
                </a:solidFill>
              </a:rPr>
              <a:t> R&amp;D </a:t>
            </a:r>
            <a:r>
              <a:rPr lang="en-GB" sz="4800" i="1" dirty="0" err="1">
                <a:solidFill>
                  <a:srgbClr val="941100"/>
                </a:solidFill>
              </a:rPr>
              <a:t>rivelatori</a:t>
            </a:r>
            <a:r>
              <a:rPr lang="en-GB" sz="4800" i="1" dirty="0">
                <a:solidFill>
                  <a:srgbClr val="941100"/>
                </a:solidFill>
              </a:rPr>
              <a:t> @ Torino</a:t>
            </a:r>
          </a:p>
          <a:p>
            <a:pPr algn="ctr"/>
            <a:r>
              <a:rPr lang="en-GB" sz="4800" i="1" dirty="0" err="1">
                <a:solidFill>
                  <a:srgbClr val="941100"/>
                </a:solidFill>
              </a:rPr>
              <a:t>stato</a:t>
            </a:r>
            <a:r>
              <a:rPr lang="en-GB" sz="4800" i="1" dirty="0">
                <a:solidFill>
                  <a:srgbClr val="941100"/>
                </a:solidFill>
              </a:rPr>
              <a:t> DRD @ CERN</a:t>
            </a:r>
            <a:endParaRPr lang="en-US" sz="4800" i="1" dirty="0">
              <a:solidFill>
                <a:srgbClr val="8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41A244-5978-4842-9621-C2F0C0B64964}"/>
              </a:ext>
            </a:extLst>
          </p:cNvPr>
          <p:cNvSpPr/>
          <p:nvPr/>
        </p:nvSpPr>
        <p:spPr>
          <a:xfrm>
            <a:off x="0" y="57259"/>
            <a:ext cx="5220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en-US" sz="2400" b="1" i="1" dirty="0">
                <a:solidFill>
                  <a:srgbClr val="002060"/>
                </a:solidFill>
                <a:latin typeface="+mn-lt"/>
              </a:rPr>
              <a:t>Torino – 9 </a:t>
            </a:r>
            <a:r>
              <a:rPr lang="it-IT" altLang="en-US" sz="2400" b="1" i="1" dirty="0">
                <a:solidFill>
                  <a:srgbClr val="002060"/>
                </a:solidFill>
              </a:rPr>
              <a:t>giugno</a:t>
            </a:r>
            <a:r>
              <a:rPr lang="it-IT" altLang="en-US" sz="2400" b="1" i="1" dirty="0">
                <a:solidFill>
                  <a:srgbClr val="002060"/>
                </a:solidFill>
                <a:latin typeface="+mn-lt"/>
              </a:rPr>
              <a:t> 2023</a:t>
            </a:r>
            <a:endParaRPr lang="en-US" altLang="en-US" sz="24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07A291-5E42-1B01-D6DC-6BF7490CFDE2}"/>
              </a:ext>
            </a:extLst>
          </p:cNvPr>
          <p:cNvSpPr txBox="1"/>
          <p:nvPr/>
        </p:nvSpPr>
        <p:spPr>
          <a:xfrm>
            <a:off x="268225" y="2627108"/>
            <a:ext cx="11923775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IT" sz="2800" dirty="0"/>
              <a:t> Aggiornamento generale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IT" sz="2800" dirty="0"/>
              <a:t> Preparazione programmi di ciascun DRD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IT" sz="2800" dirty="0"/>
              <a:t> R&amp;D di interesse INFN </a:t>
            </a:r>
            <a:r>
              <a:rPr lang="en-US" sz="2800" b="1" dirty="0">
                <a:cs typeface="Calibri" panose="020F0502020204030204" pitchFamily="34" charset="0"/>
                <a:sym typeface="Wingdings" pitchFamily="2" charset="2"/>
              </a:rPr>
              <a:t> Quadro </a:t>
            </a:r>
            <a:r>
              <a:rPr lang="en-US" sz="2800" b="1" dirty="0" err="1">
                <a:cs typeface="Calibri" panose="020F0502020204030204" pitchFamily="34" charset="0"/>
                <a:sym typeface="Wingdings" pitchFamily="2" charset="2"/>
              </a:rPr>
              <a:t>complessivo</a:t>
            </a:r>
            <a:r>
              <a:rPr lang="en-US" sz="2800" b="1" dirty="0">
                <a:cs typeface="Calibri" panose="020F0502020204030204" pitchFamily="34" charset="0"/>
                <a:sym typeface="Wingdings" pitchFamily="2" charset="2"/>
              </a:rPr>
              <a:t>: DRD et al.:  call, PRIN…</a:t>
            </a:r>
            <a:r>
              <a:rPr lang="en-US" sz="2800" dirty="0">
                <a:cs typeface="Calibri" panose="020F0502020204030204" pitchFamily="34" charset="0"/>
                <a:sym typeface="Wingdings" pitchFamily="2" charset="2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cs typeface="Calibri" panose="020F0502020204030204" pitchFamily="34" charset="0"/>
                <a:sym typeface="Wingdings" pitchFamily="2" charset="2"/>
              </a:rPr>
              <a:t>Prossimi</a:t>
            </a:r>
            <a:r>
              <a:rPr lang="en-US" sz="2800" dirty="0"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cs typeface="Calibri" panose="020F0502020204030204" pitchFamily="34" charset="0"/>
                <a:sym typeface="Wingdings" pitchFamily="2" charset="2"/>
              </a:rPr>
              <a:t>passi</a:t>
            </a:r>
            <a:r>
              <a:rPr lang="en-US" sz="2800" dirty="0">
                <a:cs typeface="Calibri" panose="020F0502020204030204" pitchFamily="34" charset="0"/>
                <a:sym typeface="Wingdings" pitchFamily="2" charset="2"/>
              </a:rPr>
              <a:t> e </a:t>
            </a:r>
            <a:r>
              <a:rPr lang="en-US" sz="2800" dirty="0" err="1">
                <a:cs typeface="Calibri" panose="020F0502020204030204" pitchFamily="34" charset="0"/>
                <a:sym typeface="Wingdings" pitchFamily="2" charset="2"/>
              </a:rPr>
              <a:t>tempistica</a:t>
            </a:r>
            <a:endParaRPr lang="en-IT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F6E36-7A49-9C8E-5E7B-88DD0709499E}"/>
              </a:ext>
            </a:extLst>
          </p:cNvPr>
          <p:cNvSpPr txBox="1"/>
          <p:nvPr/>
        </p:nvSpPr>
        <p:spPr>
          <a:xfrm>
            <a:off x="6117403" y="5292873"/>
            <a:ext cx="5553456" cy="1384995"/>
          </a:xfrm>
          <a:prstGeom prst="rect">
            <a:avLst/>
          </a:prstGeom>
          <a:ln>
            <a:solidFill>
              <a:srgbClr val="9411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T" sz="2800" b="1" dirty="0">
                <a:solidFill>
                  <a:srgbClr val="941100"/>
                </a:solidFill>
              </a:rPr>
              <a:t>RICHIESTO CONTRIBUTO DA:</a:t>
            </a:r>
            <a:br>
              <a:rPr lang="en-IT" sz="2800" b="1" dirty="0">
                <a:solidFill>
                  <a:srgbClr val="941100"/>
                </a:solidFill>
              </a:rPr>
            </a:br>
            <a:r>
              <a:rPr lang="en-IT" sz="2800" b="1" dirty="0">
                <a:solidFill>
                  <a:srgbClr val="002060"/>
                </a:solidFill>
              </a:rPr>
              <a:t>presidenti CSN1, CSN2, CSN3, CSN5 </a:t>
            </a:r>
            <a:br>
              <a:rPr lang="en-IT" sz="2800" b="1" dirty="0">
                <a:solidFill>
                  <a:srgbClr val="002060"/>
                </a:solidFill>
              </a:rPr>
            </a:br>
            <a:r>
              <a:rPr lang="en-IT" sz="2800" b="1" dirty="0">
                <a:solidFill>
                  <a:srgbClr val="002060"/>
                </a:solidFill>
              </a:rPr>
              <a:t>coordinatori – direttori  …..</a:t>
            </a:r>
          </a:p>
        </p:txBody>
      </p:sp>
    </p:spTree>
    <p:extLst>
      <p:ext uri="{BB962C8B-B14F-4D97-AF65-F5344CB8AC3E}">
        <p14:creationId xmlns:p14="http://schemas.microsoft.com/office/powerpoint/2010/main" val="312835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4CA22B0-1D39-F467-70BF-F285D1B7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53" y="211912"/>
            <a:ext cx="10206494" cy="664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9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E7E02664-FC1A-6350-CDB7-6F4715A7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08"/>
            <a:ext cx="6186484" cy="4058189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609ADC9-F587-9753-9913-60F1341F2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484" y="2670510"/>
            <a:ext cx="6005516" cy="41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5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F9A433-D4B2-44A5-50C3-1C38F281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292912" cy="367309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BB9D827-C685-1907-5C82-B5EA40087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046" y="1844298"/>
            <a:ext cx="7203954" cy="50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42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217A7C0-F08B-DEDE-BCF4-65FBDF947816}"/>
              </a:ext>
            </a:extLst>
          </p:cNvPr>
          <p:cNvSpPr txBox="1"/>
          <p:nvPr/>
        </p:nvSpPr>
        <p:spPr>
          <a:xfrm>
            <a:off x="189989" y="56138"/>
            <a:ext cx="1186789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 </a:t>
            </a:r>
            <a:endParaRPr lang="en-GB" sz="1000" b="1" dirty="0"/>
          </a:p>
          <a:p>
            <a:r>
              <a:rPr lang="en-GB" sz="3200" b="1" dirty="0"/>
              <a:t>DRD2 – Liquid Detectors    		</a:t>
            </a:r>
            <a:r>
              <a:rPr lang="en-GB" sz="3200" i="1" dirty="0"/>
              <a:t>                          </a:t>
            </a:r>
            <a:r>
              <a:rPr lang="en-GB" sz="2400" i="1" dirty="0"/>
              <a:t>Community meeting April 20</a:t>
            </a:r>
          </a:p>
          <a:p>
            <a:pPr algn="r"/>
            <a:r>
              <a:rPr lang="en-GB" dirty="0">
                <a:hlinkClick r:id="rId2"/>
              </a:rPr>
              <a:t>https://indico.cern.ch/event/1214404/</a:t>
            </a:r>
            <a:endParaRPr lang="en-GB" b="1" dirty="0">
              <a:solidFill>
                <a:srgbClr val="941100"/>
              </a:solidFill>
            </a:endParaRPr>
          </a:p>
          <a:p>
            <a:endParaRPr lang="en-GB" sz="1600" b="1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Conveners</a:t>
            </a:r>
            <a:r>
              <a:rPr lang="en-GB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dirty="0">
                <a:solidFill>
                  <a:srgbClr val="002060"/>
                </a:solidFill>
              </a:rPr>
              <a:t>Ian </a:t>
            </a:r>
            <a:r>
              <a:rPr lang="en-GB" dirty="0" err="1">
                <a:solidFill>
                  <a:srgbClr val="002060"/>
                </a:solidFill>
              </a:rPr>
              <a:t>Shipsey</a:t>
            </a:r>
            <a:r>
              <a:rPr lang="en-GB" dirty="0">
                <a:solidFill>
                  <a:srgbClr val="002060"/>
                </a:solidFill>
              </a:rPr>
              <a:t> (Oxford, UK),  Jocelyn Rebecca Monroe (Royal Holloway, UK), Roxanne Guenette (Harvard, U.S.)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Contact</a:t>
            </a:r>
            <a:r>
              <a:rPr lang="en-GB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b="1" dirty="0">
                <a:solidFill>
                  <a:srgbClr val="941100"/>
                </a:solidFill>
              </a:rPr>
              <a:t>Giuliana </a:t>
            </a:r>
            <a:r>
              <a:rPr lang="en-GB" b="1" dirty="0" err="1">
                <a:solidFill>
                  <a:srgbClr val="941100"/>
                </a:solidFill>
              </a:rPr>
              <a:t>Fiorillo</a:t>
            </a:r>
            <a:r>
              <a:rPr lang="en-GB" b="1" dirty="0">
                <a:solidFill>
                  <a:srgbClr val="94110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(INFN Napoli), </a:t>
            </a:r>
            <a:r>
              <a:rPr lang="en-GB" b="1" dirty="0">
                <a:solidFill>
                  <a:srgbClr val="941100"/>
                </a:solidFill>
              </a:rPr>
              <a:t>Walter </a:t>
            </a:r>
            <a:r>
              <a:rPr lang="en-GB" b="1" dirty="0" err="1">
                <a:solidFill>
                  <a:srgbClr val="941100"/>
                </a:solidFill>
              </a:rPr>
              <a:t>Bonivento</a:t>
            </a:r>
            <a:r>
              <a:rPr lang="en-GB" b="1" dirty="0">
                <a:solidFill>
                  <a:srgbClr val="94110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(INFN Cagliari)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Charged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Light readout (Improved sensors for liquid scintillators and water-based detectors….)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Target properties (Purification….)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Scaling-up Challenges (radiopurity and background mitigation…..)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E374DE-4E15-DE3C-C071-B5156C9C0BB9}"/>
              </a:ext>
            </a:extLst>
          </p:cNvPr>
          <p:cNvSpPr txBox="1"/>
          <p:nvPr/>
        </p:nvSpPr>
        <p:spPr>
          <a:xfrm rot="20795136">
            <a:off x="6747475" y="5002997"/>
            <a:ext cx="53368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941100"/>
                </a:solidFill>
              </a:rPr>
              <a:t>D</a:t>
            </a:r>
            <a:r>
              <a:rPr lang="en-GB" sz="2000" b="1" dirty="0">
                <a:solidFill>
                  <a:srgbClr val="941100"/>
                </a:solidFill>
                <a:effectLst/>
              </a:rPr>
              <a:t>raft proposal document in preparation</a:t>
            </a:r>
            <a:endParaRPr lang="en-IT" sz="2400" b="1" dirty="0">
              <a:solidFill>
                <a:srgbClr val="94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39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217A7C0-F08B-DEDE-BCF4-65FBDF947816}"/>
              </a:ext>
            </a:extLst>
          </p:cNvPr>
          <p:cNvSpPr txBox="1"/>
          <p:nvPr/>
        </p:nvSpPr>
        <p:spPr>
          <a:xfrm>
            <a:off x="207172" y="176908"/>
            <a:ext cx="11694316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DRD3 – Solid State Detectors             </a:t>
            </a:r>
            <a:r>
              <a:rPr lang="en-GB" sz="2400" i="1" dirty="0"/>
              <a:t>Community meeting March 22-23</a:t>
            </a:r>
          </a:p>
          <a:p>
            <a:r>
              <a:rPr lang="en-GB" sz="2400" b="1" i="1" dirty="0"/>
              <a:t>							 </a:t>
            </a:r>
            <a:r>
              <a:rPr lang="en-GB" i="1" dirty="0">
                <a:hlinkClick r:id="rId2"/>
              </a:rPr>
              <a:t>https://indico.cern.ch/event/1214410/</a:t>
            </a:r>
            <a:endParaRPr lang="en-GB" sz="1600" b="1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Conveners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sz="1600" dirty="0"/>
              <a:t>Eva </a:t>
            </a:r>
            <a:r>
              <a:rPr lang="en-GB" sz="1600" dirty="0" err="1"/>
              <a:t>Vilella</a:t>
            </a:r>
            <a:r>
              <a:rPr lang="en-GB" sz="1600" dirty="0"/>
              <a:t> </a:t>
            </a:r>
            <a:r>
              <a:rPr lang="en-GB" sz="1600" dirty="0" err="1"/>
              <a:t>Figueras</a:t>
            </a:r>
            <a:r>
              <a:rPr lang="en-GB" sz="1600" dirty="0"/>
              <a:t>, Gianluigi </a:t>
            </a:r>
            <a:r>
              <a:rPr lang="en-GB" sz="1600" dirty="0" err="1"/>
              <a:t>Casse</a:t>
            </a:r>
            <a:r>
              <a:rPr lang="en-GB" sz="1600" dirty="0"/>
              <a:t>, Giulio Pellegrini, Gregor </a:t>
            </a:r>
            <a:r>
              <a:rPr lang="en-GB" sz="1600" dirty="0" err="1"/>
              <a:t>Kramberger</a:t>
            </a:r>
            <a:r>
              <a:rPr lang="en-GB" sz="1600" dirty="0"/>
              <a:t>, Ioana </a:t>
            </a:r>
            <a:r>
              <a:rPr lang="en-GB" sz="1600" dirty="0" err="1"/>
              <a:t>Pintilie</a:t>
            </a:r>
            <a:r>
              <a:rPr lang="en-GB" sz="1600" dirty="0"/>
              <a:t>, Ivan Vila Alvarez, Michael Moll,</a:t>
            </a:r>
            <a:br>
              <a:rPr lang="en-GB" sz="1600" dirty="0"/>
            </a:br>
            <a:r>
              <a:rPr lang="en-GB" sz="1600" b="1" dirty="0">
                <a:solidFill>
                  <a:srgbClr val="941100"/>
                </a:solidFill>
              </a:rPr>
              <a:t>Nicolo </a:t>
            </a:r>
            <a:r>
              <a:rPr lang="en-GB" sz="1600" b="1" dirty="0" err="1">
                <a:solidFill>
                  <a:srgbClr val="941100"/>
                </a:solidFill>
              </a:rPr>
              <a:t>Cartiglia</a:t>
            </a:r>
            <a:r>
              <a:rPr lang="en-GB" sz="1600" b="1" dirty="0">
                <a:solidFill>
                  <a:srgbClr val="941100"/>
                </a:solidFill>
              </a:rPr>
              <a:t> </a:t>
            </a:r>
            <a:r>
              <a:rPr lang="en-GB" sz="1600" dirty="0"/>
              <a:t>(INFN Torino) </a:t>
            </a:r>
          </a:p>
          <a:p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Monolithic CMOS Sensors</a:t>
            </a:r>
            <a:br>
              <a:rPr lang="en-GB" sz="2000" dirty="0"/>
            </a:br>
            <a:r>
              <a:rPr lang="en-GB" sz="1600" dirty="0"/>
              <a:t>Eva </a:t>
            </a:r>
            <a:r>
              <a:rPr lang="en-GB" sz="1600" dirty="0" err="1"/>
              <a:t>Vilella</a:t>
            </a:r>
            <a:r>
              <a:rPr lang="en-GB" sz="1600" dirty="0"/>
              <a:t> </a:t>
            </a:r>
            <a:r>
              <a:rPr lang="en-GB" sz="1600" dirty="0" err="1"/>
              <a:t>Figueras</a:t>
            </a:r>
            <a:r>
              <a:rPr lang="en-GB" sz="1600" dirty="0"/>
              <a:t>, Didier </a:t>
            </a:r>
            <a:r>
              <a:rPr lang="en-GB" sz="1600" dirty="0" err="1"/>
              <a:t>Contardo</a:t>
            </a: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Solid state sensors for tracking and calorimetry. Community structure, interests, and blue sky R&amp;D</a:t>
            </a:r>
            <a:br>
              <a:rPr lang="en-GB" sz="1600" dirty="0"/>
            </a:br>
            <a:r>
              <a:rPr lang="en-GB" sz="1600" b="1" dirty="0">
                <a:solidFill>
                  <a:srgbClr val="941100"/>
                </a:solidFill>
              </a:rPr>
              <a:t>Nicolo’ </a:t>
            </a:r>
            <a:r>
              <a:rPr lang="en-GB" sz="1600" b="1" dirty="0" err="1">
                <a:solidFill>
                  <a:srgbClr val="941100"/>
                </a:solidFill>
              </a:rPr>
              <a:t>Cartiglia</a:t>
            </a:r>
            <a:r>
              <a:rPr lang="en-GB" sz="1600" b="1" dirty="0">
                <a:solidFill>
                  <a:srgbClr val="941100"/>
                </a:solidFill>
              </a:rPr>
              <a:t> </a:t>
            </a:r>
            <a:r>
              <a:rPr lang="en-GB" sz="1600" dirty="0"/>
              <a:t>(INFN-Torino), </a:t>
            </a:r>
            <a:r>
              <a:rPr lang="en-GB" sz="1600" b="1" dirty="0">
                <a:solidFill>
                  <a:srgbClr val="941100"/>
                </a:solidFill>
              </a:rPr>
              <a:t>Claudia </a:t>
            </a:r>
            <a:r>
              <a:rPr lang="en-GB" sz="1600" b="1" dirty="0" err="1">
                <a:solidFill>
                  <a:srgbClr val="941100"/>
                </a:solidFill>
              </a:rPr>
              <a:t>Gemme</a:t>
            </a:r>
            <a:r>
              <a:rPr lang="en-GB" sz="1600" b="1" dirty="0">
                <a:solidFill>
                  <a:srgbClr val="941100"/>
                </a:solidFill>
              </a:rPr>
              <a:t> </a:t>
            </a:r>
            <a:r>
              <a:rPr lang="en-GB" sz="1600" dirty="0"/>
              <a:t>(INFN-Genova), Anna </a:t>
            </a:r>
            <a:r>
              <a:rPr lang="en-GB" sz="1600" dirty="0" err="1"/>
              <a:t>Macchiolo</a:t>
            </a:r>
            <a:endParaRPr lang="en-GB" sz="1600" dirty="0"/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GB" sz="2000" dirty="0"/>
              <a:t>Sensors requirements for the next generation of trackers (~&lt;2035)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Radiation Damage and Extreme Fluences</a:t>
            </a:r>
            <a:br>
              <a:rPr lang="en-GB" sz="1600" dirty="0"/>
            </a:br>
            <a:r>
              <a:rPr lang="en-GB" sz="1600" dirty="0"/>
              <a:t>Michael Moll, Sally Seidel, Marko </a:t>
            </a:r>
            <a:r>
              <a:rPr lang="en-GB" sz="1600" dirty="0" err="1"/>
              <a:t>Mikuz</a:t>
            </a:r>
            <a:r>
              <a:rPr lang="en-GB" sz="1600" dirty="0"/>
              <a:t>, Ioana </a:t>
            </a:r>
            <a:r>
              <a:rPr lang="en-GB" sz="1600" dirty="0" err="1"/>
              <a:t>Pintilie</a:t>
            </a: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Simulations</a:t>
            </a:r>
            <a:endParaRPr lang="en-GB" sz="1600" dirty="0"/>
          </a:p>
          <a:p>
            <a:r>
              <a:rPr lang="en-GB" sz="1600" dirty="0"/>
              <a:t>       Gregor </a:t>
            </a:r>
            <a:r>
              <a:rPr lang="en-GB" sz="1600" dirty="0" err="1"/>
              <a:t>Kramberger</a:t>
            </a:r>
            <a:r>
              <a:rPr lang="en-GB" sz="1600" dirty="0"/>
              <a:t>, Marco </a:t>
            </a:r>
            <a:r>
              <a:rPr lang="en-GB" sz="1600" dirty="0" err="1"/>
              <a:t>Bomben</a:t>
            </a:r>
            <a:r>
              <a:rPr lang="en-GB" sz="1600" dirty="0"/>
              <a:t>, Simon Spannagel, </a:t>
            </a:r>
            <a:r>
              <a:rPr lang="en-GB" sz="1600" b="1" dirty="0">
                <a:solidFill>
                  <a:srgbClr val="941100"/>
                </a:solidFill>
              </a:rPr>
              <a:t>Arianna </a:t>
            </a:r>
            <a:r>
              <a:rPr lang="en-GB" sz="1600" b="1" dirty="0" err="1">
                <a:solidFill>
                  <a:srgbClr val="941100"/>
                </a:solidFill>
              </a:rPr>
              <a:t>Morozzi</a:t>
            </a:r>
            <a:r>
              <a:rPr lang="en-GB" sz="1600" b="1" dirty="0">
                <a:solidFill>
                  <a:srgbClr val="941100"/>
                </a:solidFill>
              </a:rPr>
              <a:t> </a:t>
            </a:r>
            <a:r>
              <a:rPr lang="en-GB" sz="1600" dirty="0"/>
              <a:t>(INFN-Perugia)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New characterization techniques and facilities of common interest</a:t>
            </a:r>
          </a:p>
          <a:p>
            <a:r>
              <a:rPr lang="en-GB" sz="2000" dirty="0"/>
              <a:t>      </a:t>
            </a:r>
            <a:r>
              <a:rPr lang="en-GB" sz="1600" dirty="0"/>
              <a:t>Ivan Vila Alvarez, Marcos Fernandez Garcia, Dominik Dannheim, Milko </a:t>
            </a:r>
            <a:r>
              <a:rPr lang="en-GB" sz="1600" dirty="0" err="1"/>
              <a:t>Jaksic</a:t>
            </a:r>
            <a:r>
              <a:rPr lang="en-GB" sz="1600" dirty="0"/>
              <a:t> 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Non-silicon semiconductor and other material studies, introduction</a:t>
            </a:r>
            <a:br>
              <a:rPr lang="en-GB" sz="2000" dirty="0"/>
            </a:br>
            <a:r>
              <a:rPr lang="en-GB" sz="1600" dirty="0"/>
              <a:t>Giulio Pellegrini, Thomas </a:t>
            </a:r>
            <a:r>
              <a:rPr lang="en-GB" sz="1600" dirty="0" err="1"/>
              <a:t>Bergauer</a:t>
            </a:r>
            <a:r>
              <a:rPr lang="en-GB" sz="1600" dirty="0"/>
              <a:t>, Xin Shi, Alexander Oh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Interconnect and device fabrication technologies</a:t>
            </a:r>
            <a:br>
              <a:rPr lang="en-GB" sz="2000" dirty="0"/>
            </a:br>
            <a:r>
              <a:rPr lang="en-GB" sz="1600" dirty="0"/>
              <a:t>Giovanni </a:t>
            </a:r>
            <a:r>
              <a:rPr lang="en-GB" sz="1600" dirty="0" err="1"/>
              <a:t>Calderini</a:t>
            </a:r>
            <a:r>
              <a:rPr lang="en-GB" sz="1600" dirty="0"/>
              <a:t>, Dominik Dannheim, Fabian </a:t>
            </a:r>
            <a:r>
              <a:rPr lang="en-GB" sz="1600" dirty="0" err="1"/>
              <a:t>Huegging</a:t>
            </a:r>
            <a:r>
              <a:rPr lang="en-GB" sz="1600" dirty="0"/>
              <a:t> </a:t>
            </a:r>
            <a:endParaRPr lang="en-GB" sz="1600" b="1" dirty="0"/>
          </a:p>
          <a:p>
            <a:r>
              <a:rPr lang="en-GB" sz="3200" b="1" dirty="0"/>
              <a:t>   	</a:t>
            </a:r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13684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A312-AFBF-8B0C-150C-A821BAD6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DRD3 update: DRDT and WG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1979D0F-17E5-3FA2-BFEE-71CFF595E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289" y="6535109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71E9EA2-54F5-59D0-16DF-3BEF9AB3C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84701" y="6533554"/>
            <a:ext cx="5222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WP  DRD3 Community Workshop, 22-23 March 2023, CERN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34D65-4F1B-06EC-EED2-219F21181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882" y="3842232"/>
            <a:ext cx="5085264" cy="2691323"/>
          </a:xfrm>
          <a:prstGeom prst="rect">
            <a:avLst/>
          </a:prstGeom>
        </p:spPr>
      </p:pic>
      <p:pic>
        <p:nvPicPr>
          <p:cNvPr id="8" name="Picture 7" descr="A picture containing text, screenshot, font, algebra&#10;&#10;Description automatically generated">
            <a:extLst>
              <a:ext uri="{FF2B5EF4-FFF2-40B4-BE49-F238E27FC236}">
                <a16:creationId xmlns:a16="http://schemas.microsoft.com/office/drawing/2014/main" id="{6A7FB7B2-E6EF-928C-ACD1-ACFDDC76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196" y="2325585"/>
            <a:ext cx="4837872" cy="2764498"/>
          </a:xfrm>
          <a:prstGeom prst="rect">
            <a:avLst/>
          </a:prstGeom>
        </p:spPr>
      </p:pic>
      <p:pic>
        <p:nvPicPr>
          <p:cNvPr id="12" name="Picture 11" descr="A picture containing text, font, screenshot, line&#10;&#10;Description automatically generated">
            <a:extLst>
              <a:ext uri="{FF2B5EF4-FFF2-40B4-BE49-F238E27FC236}">
                <a16:creationId xmlns:a16="http://schemas.microsoft.com/office/drawing/2014/main" id="{3AA12D9E-9FA0-6A10-E5B2-41BB5F7EA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67869"/>
            <a:ext cx="5842518" cy="1273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77C4EB-0FEC-EAB7-13AC-6B87B2A41A59}"/>
              </a:ext>
            </a:extLst>
          </p:cNvPr>
          <p:cNvSpPr txBox="1"/>
          <p:nvPr/>
        </p:nvSpPr>
        <p:spPr>
          <a:xfrm>
            <a:off x="3852764" y="1283516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latin typeface="Century Gothic" panose="020B0502020202020204" pitchFamily="34" charset="0"/>
              </a:rPr>
              <a:t>Two building blocks: DRDTs and WGs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D655BC-ED90-5675-7DB7-E15403CCFB09}"/>
              </a:ext>
            </a:extLst>
          </p:cNvPr>
          <p:cNvSpPr txBox="1"/>
          <p:nvPr/>
        </p:nvSpPr>
        <p:spPr>
          <a:xfrm>
            <a:off x="1989753" y="1797343"/>
            <a:ext cx="18630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>
                <a:latin typeface="Century Gothic" panose="020B0502020202020204" pitchFamily="34" charset="0"/>
              </a:rPr>
              <a:t>From roadmap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B47D9-EF33-D19F-831B-CCFD6993F4EE}"/>
              </a:ext>
            </a:extLst>
          </p:cNvPr>
          <p:cNvSpPr txBox="1"/>
          <p:nvPr/>
        </p:nvSpPr>
        <p:spPr>
          <a:xfrm>
            <a:off x="8512632" y="1797343"/>
            <a:ext cx="19014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>
                <a:latin typeface="Century Gothic" panose="020B0502020202020204" pitchFamily="34" charset="0"/>
              </a:rPr>
              <a:t>Social networks</a:t>
            </a:r>
          </a:p>
        </p:txBody>
      </p:sp>
    </p:spTree>
    <p:extLst>
      <p:ext uri="{BB962C8B-B14F-4D97-AF65-F5344CB8AC3E}">
        <p14:creationId xmlns:p14="http://schemas.microsoft.com/office/powerpoint/2010/main" val="369643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A312-AFBF-8B0C-150C-A821BAD62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734" y="269372"/>
            <a:ext cx="8786379" cy="776327"/>
          </a:xfrm>
        </p:spPr>
        <p:txBody>
          <a:bodyPr/>
          <a:lstStyle/>
          <a:p>
            <a:r>
              <a:rPr lang="en-IT" sz="3600" dirty="0">
                <a:solidFill>
                  <a:schemeClr val="tx1"/>
                </a:solidFill>
              </a:rPr>
              <a:t>Implementation of the DRD3 mandate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1979D0F-17E5-3FA2-BFEE-71CFF595E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289" y="6535109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71E9EA2-54F5-59D0-16DF-3BEF9AB3C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84701" y="6533554"/>
            <a:ext cx="5222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WP  DRD3 Community Workshop, 22-23 March 2023, CERN</a:t>
            </a:r>
            <a:endParaRPr lang="en-US" dirty="0"/>
          </a:p>
        </p:txBody>
      </p:sp>
      <p:pic>
        <p:nvPicPr>
          <p:cNvPr id="6" name="Picture 5" descr="A screen 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13A9BD3-9232-E8F0-8BC2-BAE421E1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88" y="1151822"/>
            <a:ext cx="5912674" cy="2277178"/>
          </a:xfrm>
          <a:prstGeom prst="rect">
            <a:avLst/>
          </a:prstGeom>
        </p:spPr>
      </p:pic>
      <p:pic>
        <p:nvPicPr>
          <p:cNvPr id="8" name="Picture 7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D01E2A75-9454-5FE1-3A80-93C8B7B1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8" y="3659472"/>
            <a:ext cx="5171193" cy="2680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1D6D75-2383-298F-D155-A595059F846C}"/>
              </a:ext>
            </a:extLst>
          </p:cNvPr>
          <p:cNvSpPr txBox="1"/>
          <p:nvPr/>
        </p:nvSpPr>
        <p:spPr>
          <a:xfrm>
            <a:off x="308112" y="2013896"/>
            <a:ext cx="2474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b="1" dirty="0">
                <a:latin typeface="Century Gothic" panose="020B0502020202020204" pitchFamily="34" charset="0"/>
              </a:rPr>
              <a:t>Strategic R&amp;D via Work Package, </a:t>
            </a:r>
            <a:r>
              <a:rPr lang="en-IT" sz="1600" dirty="0">
                <a:latin typeface="Century Gothic" panose="020B0502020202020204" pitchFamily="34" charset="0"/>
              </a:rPr>
              <a:t> identified by technology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E0DE88-8C11-BC94-DEE1-B83162812089}"/>
              </a:ext>
            </a:extLst>
          </p:cNvPr>
          <p:cNvSpPr txBox="1"/>
          <p:nvPr/>
        </p:nvSpPr>
        <p:spPr>
          <a:xfrm>
            <a:off x="9409045" y="2067519"/>
            <a:ext cx="2474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b="1" dirty="0">
                <a:latin typeface="Century Gothic" panose="020B0502020202020204" pitchFamily="34" charset="0"/>
              </a:rPr>
              <a:t>Blue sky R&amp;D via common project, </a:t>
            </a:r>
            <a:r>
              <a:rPr lang="en-IT" sz="1600" dirty="0">
                <a:latin typeface="Century Gothic" panose="020B0502020202020204" pitchFamily="34" charset="0"/>
              </a:rPr>
              <a:t>approved by the DRD3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4D0D8-80AC-2D43-D853-76C08B544B55}"/>
              </a:ext>
            </a:extLst>
          </p:cNvPr>
          <p:cNvSpPr txBox="1"/>
          <p:nvPr/>
        </p:nvSpPr>
        <p:spPr>
          <a:xfrm>
            <a:off x="8650472" y="3720758"/>
            <a:ext cx="247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latin typeface="Century Gothic" panose="020B0502020202020204" pitchFamily="34" charset="0"/>
              </a:rPr>
              <a:t>Projects to be defined by the community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D4A5D-1484-5CB7-67F6-9D2DCF342C72}"/>
              </a:ext>
            </a:extLst>
          </p:cNvPr>
          <p:cNvSpPr txBox="1"/>
          <p:nvPr/>
        </p:nvSpPr>
        <p:spPr>
          <a:xfrm>
            <a:off x="5238405" y="4535736"/>
            <a:ext cx="6824133" cy="1200329"/>
          </a:xfrm>
          <a:prstGeom prst="rect">
            <a:avLst/>
          </a:prstGeom>
          <a:ln w="28575">
            <a:solidFill>
              <a:srgbClr val="9411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T" dirty="0">
                <a:latin typeface="Century Gothic" panose="020B0502020202020204" pitchFamily="34" charset="0"/>
              </a:rPr>
              <a:t>Shortly,  a new questionnaire to the community.</a:t>
            </a:r>
          </a:p>
          <a:p>
            <a:endParaRPr lang="en-IT" dirty="0">
              <a:latin typeface="Century Gothic" panose="020B0502020202020204" pitchFamily="34" charset="0"/>
            </a:endParaRPr>
          </a:p>
          <a:p>
            <a:r>
              <a:rPr lang="en-IT" dirty="0">
                <a:latin typeface="Century Gothic" panose="020B0502020202020204" pitchFamily="34" charset="0"/>
              </a:rPr>
              <a:t>This questionnaire will ask to indicate to which Milestones each group is interested and with what resources.</a:t>
            </a:r>
          </a:p>
        </p:txBody>
      </p:sp>
    </p:spTree>
    <p:extLst>
      <p:ext uri="{BB962C8B-B14F-4D97-AF65-F5344CB8AC3E}">
        <p14:creationId xmlns:p14="http://schemas.microsoft.com/office/powerpoint/2010/main" val="3504073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1B11-7B40-6B19-82C7-8A0FFC3A6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WG description</a:t>
            </a:r>
          </a:p>
        </p:txBody>
      </p:sp>
      <p:pic>
        <p:nvPicPr>
          <p:cNvPr id="4" name="Picture 3" descr="A picture containing text, font, screenshot, number&#10;&#10;Description automatically generated">
            <a:extLst>
              <a:ext uri="{FF2B5EF4-FFF2-40B4-BE49-F238E27FC236}">
                <a16:creationId xmlns:a16="http://schemas.microsoft.com/office/drawing/2014/main" id="{240A1EC0-F3F0-D066-3749-54C349214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30" y="2130288"/>
            <a:ext cx="5414618" cy="3108872"/>
          </a:xfrm>
          <a:prstGeom prst="rect">
            <a:avLst/>
          </a:prstGeom>
        </p:spPr>
      </p:pic>
      <p:pic>
        <p:nvPicPr>
          <p:cNvPr id="6" name="Picture 5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63C4833A-2415-4F0E-AB91-80FA8AFF9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40" y="2130287"/>
            <a:ext cx="6539360" cy="2729948"/>
          </a:xfrm>
          <a:prstGeom prst="rect">
            <a:avLst/>
          </a:prstGeom>
        </p:spPr>
      </p:pic>
      <p:pic>
        <p:nvPicPr>
          <p:cNvPr id="3" name="Picture 2" descr="A picture containing text, receipt, font, line&#10;&#10;Description automatically generated">
            <a:extLst>
              <a:ext uri="{FF2B5EF4-FFF2-40B4-BE49-F238E27FC236}">
                <a16:creationId xmlns:a16="http://schemas.microsoft.com/office/drawing/2014/main" id="{DAB4930A-3E0F-3CB9-3DF4-412B613C0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725" y="5282239"/>
            <a:ext cx="7772400" cy="12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36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217A7C0-F08B-DEDE-BCF4-65FBDF947816}"/>
              </a:ext>
            </a:extLst>
          </p:cNvPr>
          <p:cNvSpPr txBox="1"/>
          <p:nvPr/>
        </p:nvSpPr>
        <p:spPr>
          <a:xfrm>
            <a:off x="221458" y="219770"/>
            <a:ext cx="11970541" cy="3016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b="1" dirty="0"/>
              <a:t>DRD4 – Photon Detectors and PID           </a:t>
            </a:r>
            <a:r>
              <a:rPr lang="en-GB" sz="2400" i="1" dirty="0">
                <a:solidFill>
                  <a:schemeClr val="tx1"/>
                </a:solidFill>
              </a:rPr>
              <a:t>Community meeting May 16-17</a:t>
            </a:r>
          </a:p>
          <a:p>
            <a:r>
              <a:rPr lang="en-GB" sz="2400" b="1" i="1" dirty="0">
                <a:solidFill>
                  <a:srgbClr val="941100"/>
                </a:solidFill>
              </a:rPr>
              <a:t>							        </a:t>
            </a:r>
            <a:r>
              <a:rPr lang="en-GB" dirty="0">
                <a:hlinkClick r:id="rId2"/>
              </a:rPr>
              <a:t>https://indico.cern.ch/event/1214407/</a:t>
            </a:r>
            <a:endParaRPr lang="en-GB" b="1" dirty="0">
              <a:solidFill>
                <a:srgbClr val="94110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Conveners</a:t>
            </a:r>
            <a:r>
              <a:rPr lang="en-GB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dirty="0">
                <a:solidFill>
                  <a:srgbClr val="002060"/>
                </a:solidFill>
              </a:rPr>
              <a:t>Christian </a:t>
            </a:r>
            <a:r>
              <a:rPr lang="en-GB" dirty="0" err="1">
                <a:solidFill>
                  <a:srgbClr val="002060"/>
                </a:solidFill>
              </a:rPr>
              <a:t>Joram</a:t>
            </a:r>
            <a:r>
              <a:rPr lang="en-GB" dirty="0">
                <a:solidFill>
                  <a:srgbClr val="002060"/>
                </a:solidFill>
              </a:rPr>
              <a:t> (CERN), Peter </a:t>
            </a:r>
            <a:r>
              <a:rPr lang="en-GB" dirty="0" err="1">
                <a:solidFill>
                  <a:srgbClr val="002060"/>
                </a:solidFill>
              </a:rPr>
              <a:t>Krizan</a:t>
            </a:r>
            <a:r>
              <a:rPr lang="en-GB" dirty="0">
                <a:solidFill>
                  <a:srgbClr val="002060"/>
                </a:solidFill>
              </a:rPr>
              <a:t> (Ljubljana)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Contact</a:t>
            </a:r>
            <a:r>
              <a:rPr lang="en-GB" dirty="0">
                <a:solidFill>
                  <a:srgbClr val="002060"/>
                </a:solidFill>
              </a:rPr>
              <a:t>: </a:t>
            </a:r>
            <a:r>
              <a:rPr lang="en-GB" b="1" dirty="0">
                <a:solidFill>
                  <a:srgbClr val="941100"/>
                </a:solidFill>
              </a:rPr>
              <a:t>Eugenio Nappi </a:t>
            </a:r>
            <a:r>
              <a:rPr lang="en-GB" dirty="0">
                <a:solidFill>
                  <a:srgbClr val="002060"/>
                </a:solidFill>
              </a:rPr>
              <a:t>(BA), </a:t>
            </a:r>
            <a:r>
              <a:rPr lang="en-GB" b="1" dirty="0" err="1">
                <a:solidFill>
                  <a:srgbClr val="941100"/>
                </a:solidFill>
              </a:rPr>
              <a:t>Fulvio</a:t>
            </a:r>
            <a:r>
              <a:rPr lang="en-GB" b="1" dirty="0">
                <a:solidFill>
                  <a:srgbClr val="941100"/>
                </a:solidFill>
              </a:rPr>
              <a:t> </a:t>
            </a:r>
            <a:r>
              <a:rPr lang="en-GB" b="1" dirty="0" err="1">
                <a:solidFill>
                  <a:srgbClr val="941100"/>
                </a:solidFill>
              </a:rPr>
              <a:t>Tessarotto</a:t>
            </a:r>
            <a:r>
              <a:rPr lang="en-GB" b="1" dirty="0">
                <a:solidFill>
                  <a:srgbClr val="94110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(TS), </a:t>
            </a:r>
            <a:r>
              <a:rPr lang="en-GB" b="1" dirty="0">
                <a:solidFill>
                  <a:srgbClr val="941100"/>
                </a:solidFill>
              </a:rPr>
              <a:t>Alessandro </a:t>
            </a:r>
            <a:r>
              <a:rPr lang="en-GB" b="1" dirty="0" err="1">
                <a:solidFill>
                  <a:srgbClr val="941100"/>
                </a:solidFill>
              </a:rPr>
              <a:t>Petrolini</a:t>
            </a:r>
            <a:r>
              <a:rPr lang="en-GB" b="1" dirty="0">
                <a:solidFill>
                  <a:srgbClr val="94110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(GE), </a:t>
            </a:r>
            <a:r>
              <a:rPr lang="en-GB" b="1" dirty="0">
                <a:solidFill>
                  <a:srgbClr val="941100"/>
                </a:solidFill>
              </a:rPr>
              <a:t>Massimiliano </a:t>
            </a:r>
            <a:r>
              <a:rPr lang="en-GB" b="1" dirty="0" err="1">
                <a:solidFill>
                  <a:srgbClr val="941100"/>
                </a:solidFill>
              </a:rPr>
              <a:t>Fiorini</a:t>
            </a:r>
            <a:r>
              <a:rPr lang="en-GB" b="1" dirty="0">
                <a:solidFill>
                  <a:srgbClr val="94110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(FE)</a:t>
            </a:r>
          </a:p>
          <a:p>
            <a:endParaRPr lang="en-GB" sz="1600" b="1" dirty="0">
              <a:solidFill>
                <a:srgbClr val="002060"/>
              </a:solidFill>
            </a:endParaRPr>
          </a:p>
          <a:p>
            <a:endParaRPr lang="en-GB" sz="1600" b="1" dirty="0">
              <a:solidFill>
                <a:srgbClr val="002060"/>
              </a:solidFill>
            </a:endParaRPr>
          </a:p>
          <a:p>
            <a:endParaRPr lang="en-GB" sz="1600" b="1" dirty="0">
              <a:solidFill>
                <a:srgbClr val="002060"/>
              </a:solidFill>
            </a:endParaRPr>
          </a:p>
          <a:p>
            <a:endParaRPr lang="en-GB" sz="1600" b="1" dirty="0">
              <a:solidFill>
                <a:srgbClr val="002060"/>
              </a:solidFill>
            </a:endParaRPr>
          </a:p>
          <a:p>
            <a:endParaRPr lang="en-GB" sz="16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B906A87-ECFF-3F48-AE55-DA2E916972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100681"/>
              </p:ext>
            </p:extLst>
          </p:nvPr>
        </p:nvGraphicFramePr>
        <p:xfrm>
          <a:off x="9348190" y="2785108"/>
          <a:ext cx="2622352" cy="380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A976A5A-E901-A8CE-1473-C560AB9FE23D}"/>
              </a:ext>
            </a:extLst>
          </p:cNvPr>
          <p:cNvSpPr txBox="1"/>
          <p:nvPr/>
        </p:nvSpPr>
        <p:spPr>
          <a:xfrm>
            <a:off x="221458" y="2278251"/>
            <a:ext cx="8612576" cy="4308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3333B2"/>
                </a:solidFill>
                <a:effectLst/>
                <a:latin typeface="CMCSC10"/>
              </a:rPr>
              <a:t>DRDT 4.x </a:t>
            </a:r>
            <a:endParaRPr lang="en-GB" dirty="0">
              <a:effectLst/>
            </a:endParaRPr>
          </a:p>
          <a:p>
            <a:r>
              <a:rPr lang="en-GB" sz="1800" dirty="0">
                <a:effectLst/>
                <a:latin typeface="CMSSBX10"/>
              </a:rPr>
              <a:t>DRD4 - Particle Identification and Photon Detectors </a:t>
            </a:r>
            <a:endParaRPr lang="en-GB" dirty="0">
              <a:effectLst/>
            </a:endParaRPr>
          </a:p>
          <a:p>
            <a:r>
              <a:rPr lang="en-GB" sz="1800" dirty="0">
                <a:effectLst/>
                <a:latin typeface="CMSS9"/>
              </a:rPr>
              <a:t>4.1 - Enhance the timing resolution and spectral range of photon detectors</a:t>
            </a:r>
            <a:br>
              <a:rPr lang="en-GB" sz="1800" dirty="0">
                <a:effectLst/>
                <a:latin typeface="CMSS9"/>
              </a:rPr>
            </a:br>
            <a:r>
              <a:rPr lang="en-GB" sz="1800" dirty="0">
                <a:effectLst/>
                <a:latin typeface="CMSS9"/>
              </a:rPr>
              <a:t>4.2 - Develop photosensors for extreme environments</a:t>
            </a:r>
            <a:br>
              <a:rPr lang="en-GB" sz="1800" dirty="0">
                <a:effectLst/>
                <a:latin typeface="CMSS9"/>
              </a:rPr>
            </a:br>
            <a:r>
              <a:rPr lang="en-GB" sz="1800" dirty="0">
                <a:effectLst/>
                <a:latin typeface="CMSS9"/>
              </a:rPr>
              <a:t>4.3 - Develop RICH and imaging detectors with low mass and high timing resolution </a:t>
            </a:r>
          </a:p>
          <a:p>
            <a:r>
              <a:rPr lang="en-GB" sz="1800" dirty="0">
                <a:effectLst/>
                <a:latin typeface="CMSS9"/>
              </a:rPr>
              <a:t>4.4 - Develop compact high performance time-of-flight detectors </a:t>
            </a:r>
          </a:p>
          <a:p>
            <a:endParaRPr lang="en-GB" dirty="0">
              <a:effectLst/>
            </a:endParaRPr>
          </a:p>
          <a:p>
            <a:r>
              <a:rPr lang="en-GB" sz="1800" dirty="0">
                <a:effectLst/>
                <a:latin typeface="CMSS9"/>
              </a:rPr>
              <a:t>Late start: TF4 community meeting 16-17 May 2023. </a:t>
            </a:r>
          </a:p>
          <a:p>
            <a:endParaRPr lang="en-GB" dirty="0">
              <a:latin typeface="CMSS9"/>
            </a:endParaRPr>
          </a:p>
          <a:p>
            <a:r>
              <a:rPr lang="en-GB" sz="1800" dirty="0">
                <a:effectLst/>
                <a:latin typeface="CMSS9"/>
              </a:rPr>
              <a:t>Checkpoint at open meeting on June 15.</a:t>
            </a:r>
            <a:br>
              <a:rPr lang="en-GB" sz="1800" dirty="0">
                <a:effectLst/>
                <a:latin typeface="CMSS9"/>
              </a:rPr>
            </a:br>
            <a:endParaRPr lang="en-GB" sz="1800" dirty="0">
              <a:effectLst/>
              <a:latin typeface="CMSS9"/>
            </a:endParaRPr>
          </a:p>
          <a:p>
            <a:r>
              <a:rPr lang="en-GB" sz="1800" dirty="0">
                <a:effectLst/>
                <a:latin typeface="CMSS9"/>
              </a:rPr>
              <a:t>Try to have a draft by end of June... </a:t>
            </a:r>
          </a:p>
          <a:p>
            <a:endParaRPr lang="en-GB" dirty="0">
              <a:latin typeface="CMSS9"/>
            </a:endParaRPr>
          </a:p>
          <a:p>
            <a:r>
              <a:rPr lang="en-GB" sz="1800" dirty="0">
                <a:effectLst/>
                <a:latin typeface="CMSS9"/>
              </a:rPr>
              <a:t>Interaction/feedback/iterations with groups started/starting.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247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89A2A5-DEC4-AA1A-1805-9C868B49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17526"/>
            <a:ext cx="7937500" cy="597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4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>
            <a:extLst>
              <a:ext uri="{FF2B5EF4-FFF2-40B4-BE49-F238E27FC236}">
                <a16:creationId xmlns:a16="http://schemas.microsoft.com/office/drawing/2014/main" id="{9CECDCAC-D992-1430-E572-E431AC1FE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7" y="97344"/>
            <a:ext cx="1710024" cy="864364"/>
          </a:xfrm>
          <a:prstGeom prst="rect">
            <a:avLst/>
          </a:prstGeom>
        </p:spPr>
      </p:pic>
      <p:pic>
        <p:nvPicPr>
          <p:cNvPr id="11" name="Immagine 18">
            <a:extLst>
              <a:ext uri="{FF2B5EF4-FFF2-40B4-BE49-F238E27FC236}">
                <a16:creationId xmlns:a16="http://schemas.microsoft.com/office/drawing/2014/main" id="{32F28F45-199A-81AE-130C-2DC8DEBD7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26" b="29681"/>
          <a:stretch/>
        </p:blipFill>
        <p:spPr>
          <a:xfrm>
            <a:off x="221460" y="5987728"/>
            <a:ext cx="1224323" cy="717452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C59117E-1EA5-415C-D078-D4EAB102E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77" y="1375598"/>
            <a:ext cx="3540017" cy="20386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73CF4D-C871-203B-FF6C-D18D2819FA28}"/>
              </a:ext>
            </a:extLst>
          </p:cNvPr>
          <p:cNvSpPr txBox="1"/>
          <p:nvPr/>
        </p:nvSpPr>
        <p:spPr>
          <a:xfrm>
            <a:off x="1085851" y="134730"/>
            <a:ext cx="1110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i="1" dirty="0">
                <a:solidFill>
                  <a:srgbClr val="941100"/>
                </a:solidFill>
                <a:effectLst/>
              </a:rPr>
              <a:t>Detector Research and Development – DRD </a:t>
            </a:r>
          </a:p>
          <a:p>
            <a:pPr algn="ctr"/>
            <a:r>
              <a:rPr lang="en-GB" sz="3200" i="1" dirty="0">
                <a:solidFill>
                  <a:srgbClr val="941100"/>
                </a:solidFill>
                <a:effectLst/>
              </a:rPr>
              <a:t>international collaborations anchored at CERN: implementation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7A7C0-F08B-DEDE-BCF4-65FBDF947816}"/>
              </a:ext>
            </a:extLst>
          </p:cNvPr>
          <p:cNvSpPr txBox="1"/>
          <p:nvPr/>
        </p:nvSpPr>
        <p:spPr>
          <a:xfrm>
            <a:off x="6223174" y="1402370"/>
            <a:ext cx="572506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  DRD1 – Gaseous Detectors  	&lt;&lt;==   RD51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  DRD2 – Liquid Detectors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  DRD3 – Solid State Detectors    	     &lt;&lt;==   RD50-42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  DRD4 – Photon Detectors and PID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  DRD5 – Quantum and Emerging Technologies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  DRD6 – Calorimetry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  DRD7 – Electronics and On-detector Processing</a:t>
            </a:r>
          </a:p>
          <a:p>
            <a:r>
              <a:rPr lang="en-GB" sz="2000" b="1" dirty="0"/>
              <a:t>                  &lt;&lt;==   RD53</a:t>
            </a:r>
          </a:p>
          <a:p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  (DRD8 – Integration)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</a:t>
            </a:r>
            <a:r>
              <a:rPr lang="en-GB" sz="2000" dirty="0"/>
              <a:t> Starting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  (DRD9 – Training)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</a:t>
            </a:r>
            <a:r>
              <a:rPr lang="en-GB" sz="2000" dirty="0"/>
              <a:t> included in others / Starting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A90E5E-5755-11A7-7AF4-51F14B85BE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365" y="1505138"/>
            <a:ext cx="350349" cy="242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AE2252-0653-99D2-D5C4-DE0ED80269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943" y="2090662"/>
            <a:ext cx="350349" cy="2425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60518C-1396-EFCC-6899-B6EF878459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540" y="2717171"/>
            <a:ext cx="350349" cy="242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9D00D3-E25B-B6F8-7589-9FDBC8FB7F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64" y="3314651"/>
            <a:ext cx="350349" cy="2425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8396D9-1762-8775-86D7-A261C193EC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8036" y="3940610"/>
            <a:ext cx="350349" cy="2425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673706-5209-B3B0-43CA-991C0FA669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358" y="4547059"/>
            <a:ext cx="350349" cy="242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A1CC94-ACD4-D69F-BC72-F463C32261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3211" y="5179869"/>
            <a:ext cx="350349" cy="242549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39C165AF-535B-AEED-50A5-5A734ACB9FF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9955" y="3458658"/>
            <a:ext cx="5778872" cy="2638791"/>
          </a:xfrm>
          <a:prstGeom prst="rect">
            <a:avLst/>
          </a:prstGeom>
        </p:spPr>
      </p:pic>
      <p:pic>
        <p:nvPicPr>
          <p:cNvPr id="3" name="Picture 2" descr="EURO-LABS Logo">
            <a:extLst>
              <a:ext uri="{FF2B5EF4-FFF2-40B4-BE49-F238E27FC236}">
                <a16:creationId xmlns:a16="http://schemas.microsoft.com/office/drawing/2014/main" id="{BBDD6BB5-D281-8249-8AA5-4DFFD8800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85" y="6199101"/>
            <a:ext cx="1152665" cy="5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14C775-308C-C1AA-E98B-D6DEFCA10BCA}"/>
              </a:ext>
            </a:extLst>
          </p:cNvPr>
          <p:cNvSpPr txBox="1"/>
          <p:nvPr/>
        </p:nvSpPr>
        <p:spPr>
          <a:xfrm>
            <a:off x="3041450" y="1257080"/>
            <a:ext cx="293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linkClick r:id="rId8"/>
              </a:rPr>
              <a:t>E</a:t>
            </a:r>
            <a:r>
              <a:rPr lang="en-GB" dirty="0">
                <a:hlinkClick r:id="rId8"/>
              </a:rPr>
              <a:t>CFA Detector R&amp;D Roadmap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280782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CFBE5D51-C08C-940C-85E0-40E8C9BC6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09" y="0"/>
            <a:ext cx="10365782" cy="681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29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217A7C0-F08B-DEDE-BCF4-65FBDF947816}"/>
              </a:ext>
            </a:extLst>
          </p:cNvPr>
          <p:cNvSpPr txBox="1"/>
          <p:nvPr/>
        </p:nvSpPr>
        <p:spPr>
          <a:xfrm>
            <a:off x="221458" y="219770"/>
            <a:ext cx="11970541" cy="5570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b="1" dirty="0"/>
              <a:t>DRD6 – Calorimetry     </a:t>
            </a:r>
            <a:r>
              <a:rPr lang="en-GB" sz="2400" i="1" dirty="0"/>
              <a:t>Community meeting January 12                </a:t>
            </a:r>
            <a:r>
              <a:rPr lang="en-GB" sz="2400" i="1" dirty="0">
                <a:solidFill>
                  <a:schemeClr val="tx1"/>
                </a:solidFill>
              </a:rPr>
              <a:t>April 20</a:t>
            </a:r>
            <a:r>
              <a:rPr lang="en-GB" sz="2400" b="1" i="1" dirty="0">
                <a:solidFill>
                  <a:schemeClr val="tx1"/>
                </a:solidFill>
              </a:rPr>
              <a:t> </a:t>
            </a:r>
            <a:r>
              <a:rPr lang="en-GB" sz="2400" b="1" i="1" dirty="0">
                <a:solidFill>
                  <a:srgbClr val="941100"/>
                </a:solidFill>
              </a:rPr>
              <a:t>	 			        </a:t>
            </a:r>
            <a:r>
              <a:rPr lang="en-GB" b="1" i="1" dirty="0">
                <a:solidFill>
                  <a:srgbClr val="941100"/>
                </a:solidFill>
                <a:hlinkClick r:id="rId2"/>
              </a:rPr>
              <a:t>https://indico.cern.ch/event/12126</a:t>
            </a:r>
            <a:r>
              <a:rPr lang="en-GB" sz="2400" b="1" i="1" dirty="0">
                <a:solidFill>
                  <a:srgbClr val="941100"/>
                </a:solidFill>
              </a:rPr>
              <a:t>	</a:t>
            </a:r>
            <a:r>
              <a:rPr lang="en-GB" dirty="0">
                <a:hlinkClick r:id="rId3"/>
              </a:rPr>
              <a:t>https://indico.cern.ch/event/1246381/</a:t>
            </a:r>
            <a:endParaRPr lang="en-GB" b="1" dirty="0"/>
          </a:p>
          <a:p>
            <a:r>
              <a:rPr lang="en-GB" sz="16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Conveners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sz="1600" b="1" dirty="0">
                <a:solidFill>
                  <a:srgbClr val="941100"/>
                </a:solidFill>
              </a:rPr>
              <a:t>Roberto Ferrari </a:t>
            </a:r>
            <a:r>
              <a:rPr lang="en-GB" sz="1600" dirty="0"/>
              <a:t>(INFN Pavia), Roman </a:t>
            </a:r>
            <a:r>
              <a:rPr lang="en-GB" sz="1600" dirty="0" err="1"/>
              <a:t>Pöschl</a:t>
            </a:r>
            <a:r>
              <a:rPr lang="en-GB" sz="1600" dirty="0"/>
              <a:t> (CNRS/IN2P3/</a:t>
            </a:r>
            <a:r>
              <a:rPr lang="en-GB" sz="1600" dirty="0" err="1"/>
              <a:t>IJCLab</a:t>
            </a:r>
            <a:r>
              <a:rPr lang="en-GB" sz="1600" dirty="0"/>
              <a:t>)</a:t>
            </a:r>
          </a:p>
          <a:p>
            <a:r>
              <a:rPr lang="en-GB" sz="16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Experts: </a:t>
            </a:r>
            <a:r>
              <a:rPr lang="en-GB" sz="1600" dirty="0"/>
              <a:t>Martin </a:t>
            </a:r>
            <a:r>
              <a:rPr lang="en-GB" sz="1600" dirty="0" err="1"/>
              <a:t>Aleksa</a:t>
            </a:r>
            <a:r>
              <a:rPr lang="en-GB" sz="1600" dirty="0"/>
              <a:t> (CERN), </a:t>
            </a:r>
            <a:r>
              <a:rPr lang="en-GB" sz="1600" dirty="0" err="1"/>
              <a:t>Etiennette</a:t>
            </a:r>
            <a:r>
              <a:rPr lang="en-GB" sz="1600" dirty="0"/>
              <a:t> </a:t>
            </a:r>
            <a:r>
              <a:rPr lang="en-GB" sz="1600" dirty="0" err="1"/>
              <a:t>Auffray-Hillemanns</a:t>
            </a:r>
            <a:r>
              <a:rPr lang="en-GB" sz="1600" dirty="0"/>
              <a:t> (CERN), Dave Barney (CERN), </a:t>
            </a:r>
            <a:r>
              <a:rPr lang="en-GB" sz="1600" b="1" dirty="0">
                <a:solidFill>
                  <a:srgbClr val="941100"/>
                </a:solidFill>
              </a:rPr>
              <a:t>Gabriella </a:t>
            </a:r>
            <a:r>
              <a:rPr lang="en-GB" sz="1600" b="1" dirty="0" err="1">
                <a:solidFill>
                  <a:srgbClr val="941100"/>
                </a:solidFill>
              </a:rPr>
              <a:t>Gaudio</a:t>
            </a:r>
            <a:r>
              <a:rPr lang="en-GB" sz="1600" b="1" dirty="0">
                <a:solidFill>
                  <a:srgbClr val="941100"/>
                </a:solidFill>
              </a:rPr>
              <a:t> </a:t>
            </a:r>
            <a:r>
              <a:rPr lang="en-GB" sz="1600" dirty="0"/>
              <a:t>(INFN Pavia),</a:t>
            </a:r>
            <a:br>
              <a:rPr lang="en-GB" sz="1600" dirty="0"/>
            </a:br>
            <a:r>
              <a:rPr lang="en-GB" sz="1600" dirty="0"/>
              <a:t>Frank Simon (KIT/MPP), </a:t>
            </a:r>
            <a:r>
              <a:rPr lang="en-GB" sz="1600" b="1" dirty="0">
                <a:solidFill>
                  <a:srgbClr val="941100"/>
                </a:solidFill>
              </a:rPr>
              <a:t>Tommaso </a:t>
            </a:r>
            <a:r>
              <a:rPr lang="en-GB" sz="1600" b="1" dirty="0" err="1">
                <a:solidFill>
                  <a:srgbClr val="941100"/>
                </a:solidFill>
              </a:rPr>
              <a:t>Tabarelli</a:t>
            </a:r>
            <a:r>
              <a:rPr lang="en-GB" sz="1600" b="1" dirty="0">
                <a:solidFill>
                  <a:srgbClr val="941100"/>
                </a:solidFill>
              </a:rPr>
              <a:t> de </a:t>
            </a:r>
            <a:r>
              <a:rPr lang="en-GB" sz="1600" b="1" dirty="0" err="1">
                <a:solidFill>
                  <a:srgbClr val="941100"/>
                </a:solidFill>
              </a:rPr>
              <a:t>Fatis</a:t>
            </a:r>
            <a:r>
              <a:rPr lang="en-GB" sz="1600" b="1" dirty="0">
                <a:solidFill>
                  <a:srgbClr val="941100"/>
                </a:solidFill>
              </a:rPr>
              <a:t> </a:t>
            </a:r>
            <a:r>
              <a:rPr lang="en-GB" sz="1600" dirty="0"/>
              <a:t>(INFN Milano Bicocca),</a:t>
            </a:r>
          </a:p>
          <a:p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Link</a:t>
            </a:r>
            <a:r>
              <a:rPr lang="en-US" sz="1600" b="1" spc="-3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to</a:t>
            </a:r>
            <a:r>
              <a:rPr lang="en-US" sz="1600" b="1" spc="-3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the</a:t>
            </a:r>
            <a:r>
              <a:rPr lang="en-US" sz="1600" b="1" spc="-1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coordination</a:t>
            </a:r>
            <a:r>
              <a:rPr lang="en-US" sz="1600" b="1" spc="-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team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  <a:r>
              <a:rPr lang="en-US" sz="1600" spc="-2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GB" sz="1600" dirty="0"/>
              <a:t>Felix </a:t>
            </a:r>
            <a:r>
              <a:rPr lang="en-GB" sz="1600" dirty="0" err="1"/>
              <a:t>Sefkow</a:t>
            </a:r>
            <a:r>
              <a:rPr lang="en-GB" sz="1600" dirty="0"/>
              <a:t> (DESY)</a:t>
            </a:r>
          </a:p>
          <a:p>
            <a:endParaRPr lang="en-GB" sz="1600" dirty="0"/>
          </a:p>
          <a:p>
            <a:r>
              <a:rPr lang="en-GB" sz="1600" b="1" dirty="0">
                <a:solidFill>
                  <a:srgbClr val="002060"/>
                </a:solidFill>
              </a:rPr>
              <a:t>PROPOSAL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Track 1: Sandwich calorimeters with fully embedded Electronics – Main and forward calorimeters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Track conveners: </a:t>
            </a:r>
            <a:r>
              <a:rPr lang="en-GB" sz="1600" dirty="0">
                <a:solidFill>
                  <a:srgbClr val="002060"/>
                </a:solidFill>
              </a:rPr>
              <a:t>Adrian </a:t>
            </a:r>
            <a:r>
              <a:rPr lang="en-GB" sz="1600" dirty="0" err="1">
                <a:solidFill>
                  <a:srgbClr val="002060"/>
                </a:solidFill>
              </a:rPr>
              <a:t>Irles</a:t>
            </a:r>
            <a:r>
              <a:rPr lang="en-GB" sz="1600" dirty="0">
                <a:solidFill>
                  <a:srgbClr val="002060"/>
                </a:solidFill>
              </a:rPr>
              <a:t> (IFIC), Frank Simon (KIT), Jim </a:t>
            </a:r>
            <a:r>
              <a:rPr lang="en-GB" sz="1600" dirty="0" err="1">
                <a:solidFill>
                  <a:srgbClr val="002060"/>
                </a:solidFill>
              </a:rPr>
              <a:t>Brau</a:t>
            </a:r>
            <a:r>
              <a:rPr lang="en-GB" sz="1600" dirty="0">
                <a:solidFill>
                  <a:srgbClr val="002060"/>
                </a:solidFill>
              </a:rPr>
              <a:t> (University of Oregon), </a:t>
            </a:r>
            <a:r>
              <a:rPr lang="en-GB" sz="1600" dirty="0" err="1">
                <a:solidFill>
                  <a:srgbClr val="002060"/>
                </a:solidFill>
              </a:rPr>
              <a:t>Wataru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Ootani</a:t>
            </a:r>
            <a:r>
              <a:rPr lang="en-GB" sz="1600" dirty="0">
                <a:solidFill>
                  <a:srgbClr val="002060"/>
                </a:solidFill>
              </a:rPr>
              <a:t> (University of Tokyo)</a:t>
            </a:r>
          </a:p>
          <a:p>
            <a:endParaRPr lang="en-GB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Track 2: Liquified Noble Gas Calorimeters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Track Conveners: </a:t>
            </a:r>
            <a:r>
              <a:rPr lang="en-GB" sz="1600" dirty="0">
                <a:solidFill>
                  <a:srgbClr val="002060"/>
                </a:solidFill>
              </a:rPr>
              <a:t>Martin </a:t>
            </a:r>
            <a:r>
              <a:rPr lang="en-GB" sz="1600" dirty="0" err="1">
                <a:solidFill>
                  <a:srgbClr val="002060"/>
                </a:solidFill>
              </a:rPr>
              <a:t>Aleksa</a:t>
            </a:r>
            <a:r>
              <a:rPr lang="en-GB" sz="1600" dirty="0">
                <a:solidFill>
                  <a:srgbClr val="002060"/>
                </a:solidFill>
              </a:rPr>
              <a:t> (CERN), Nicolas </a:t>
            </a:r>
            <a:r>
              <a:rPr lang="en-GB" sz="1600" dirty="0" err="1">
                <a:solidFill>
                  <a:srgbClr val="002060"/>
                </a:solidFill>
              </a:rPr>
              <a:t>Morange</a:t>
            </a:r>
            <a:r>
              <a:rPr lang="en-GB" sz="1600" dirty="0">
                <a:solidFill>
                  <a:srgbClr val="002060"/>
                </a:solidFill>
              </a:rPr>
              <a:t> (</a:t>
            </a:r>
            <a:r>
              <a:rPr lang="en-GB" sz="1600" dirty="0" err="1">
                <a:solidFill>
                  <a:srgbClr val="002060"/>
                </a:solidFill>
              </a:rPr>
              <a:t>IJCLab</a:t>
            </a:r>
            <a:r>
              <a:rPr lang="en-GB" sz="1600" dirty="0">
                <a:solidFill>
                  <a:srgbClr val="002060"/>
                </a:solidFill>
              </a:rPr>
              <a:t>), Marc-André </a:t>
            </a:r>
            <a:r>
              <a:rPr lang="en-GB" sz="1600" dirty="0" err="1">
                <a:solidFill>
                  <a:srgbClr val="002060"/>
                </a:solidFill>
              </a:rPr>
              <a:t>Pleier</a:t>
            </a:r>
            <a:r>
              <a:rPr lang="en-GB" sz="1600" dirty="0">
                <a:solidFill>
                  <a:srgbClr val="002060"/>
                </a:solidFill>
              </a:rPr>
              <a:t> (BNL)</a:t>
            </a:r>
          </a:p>
          <a:p>
            <a:endParaRPr lang="en-GB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Track 3: Optical calorimeters: Scintillating based sampling and homogenous calorimeters</a:t>
            </a:r>
          </a:p>
          <a:p>
            <a:r>
              <a:rPr lang="en-GB" sz="1600" dirty="0"/>
              <a:t>Track Conveners: </a:t>
            </a:r>
            <a:r>
              <a:rPr lang="en-GB" sz="1600" dirty="0" err="1"/>
              <a:t>Etiennette</a:t>
            </a:r>
            <a:r>
              <a:rPr lang="en-GB" sz="1600" dirty="0"/>
              <a:t> </a:t>
            </a:r>
            <a:r>
              <a:rPr lang="en-GB" sz="1600" dirty="0" err="1"/>
              <a:t>Auffray</a:t>
            </a:r>
            <a:r>
              <a:rPr lang="en-GB" sz="1600" dirty="0"/>
              <a:t> (CERN), </a:t>
            </a:r>
            <a:r>
              <a:rPr lang="en-GB" sz="1600" b="1" dirty="0">
                <a:solidFill>
                  <a:srgbClr val="941100"/>
                </a:solidFill>
              </a:rPr>
              <a:t>Gabriella </a:t>
            </a:r>
            <a:r>
              <a:rPr lang="en-GB" sz="1600" b="1" dirty="0" err="1">
                <a:solidFill>
                  <a:srgbClr val="941100"/>
                </a:solidFill>
              </a:rPr>
              <a:t>Gaudio</a:t>
            </a:r>
            <a:r>
              <a:rPr lang="en-GB" sz="1600" b="1" dirty="0">
                <a:solidFill>
                  <a:srgbClr val="941100"/>
                </a:solidFill>
              </a:rPr>
              <a:t> (</a:t>
            </a:r>
            <a:r>
              <a:rPr lang="en-GB" sz="1600" dirty="0"/>
              <a:t>INFN Pavia</a:t>
            </a:r>
            <a:r>
              <a:rPr lang="en-GB" sz="1600" b="1" dirty="0">
                <a:solidFill>
                  <a:srgbClr val="941100"/>
                </a:solidFill>
              </a:rPr>
              <a:t>), Marco </a:t>
            </a:r>
            <a:r>
              <a:rPr lang="en-GB" sz="1600" b="1" dirty="0" err="1">
                <a:solidFill>
                  <a:srgbClr val="941100"/>
                </a:solidFill>
              </a:rPr>
              <a:t>Lucchini</a:t>
            </a:r>
            <a:r>
              <a:rPr lang="en-GB" sz="1600" b="1" dirty="0">
                <a:solidFill>
                  <a:srgbClr val="941100"/>
                </a:solidFill>
              </a:rPr>
              <a:t> </a:t>
            </a:r>
            <a:r>
              <a:rPr lang="en-GB" sz="1600" dirty="0"/>
              <a:t>(INFN Milano-Bicocca),  Philipp </a:t>
            </a:r>
            <a:r>
              <a:rPr lang="en-GB" sz="1600" dirty="0" err="1"/>
              <a:t>Roloff</a:t>
            </a:r>
            <a:r>
              <a:rPr lang="en-GB" sz="1600" dirty="0"/>
              <a:t> (CERN),</a:t>
            </a:r>
            <a:br>
              <a:rPr lang="en-GB" sz="1600" dirty="0"/>
            </a:br>
            <a:r>
              <a:rPr lang="en-GB" sz="1600" dirty="0"/>
              <a:t> Sarah Eno (University of Maryland), </a:t>
            </a:r>
            <a:r>
              <a:rPr lang="en-GB" sz="1600" dirty="0" err="1"/>
              <a:t>Hwidong</a:t>
            </a:r>
            <a:r>
              <a:rPr lang="en-GB" sz="1600" dirty="0"/>
              <a:t> </a:t>
            </a:r>
            <a:r>
              <a:rPr lang="en-GB" sz="1600" dirty="0" err="1"/>
              <a:t>Yoo</a:t>
            </a:r>
            <a:r>
              <a:rPr lang="en-GB" sz="1600" dirty="0"/>
              <a:t> (Yonsei University)</a:t>
            </a:r>
          </a:p>
          <a:p>
            <a:endParaRPr lang="en-GB" sz="3200" b="1" dirty="0"/>
          </a:p>
          <a:p>
            <a:endParaRPr lang="en-GB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24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F4FE55E0-FF23-88FE-9575-09661DE3F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" y="0"/>
            <a:ext cx="12174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26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A73316-76BB-A7CF-EA97-91FDA610599F}"/>
              </a:ext>
            </a:extLst>
          </p:cNvPr>
          <p:cNvSpPr txBox="1"/>
          <p:nvPr/>
        </p:nvSpPr>
        <p:spPr>
          <a:xfrm>
            <a:off x="437783" y="235451"/>
            <a:ext cx="11754217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DRD7 – Electronics and On-detector Processing </a:t>
            </a:r>
            <a:r>
              <a:rPr lang="en-GB" sz="2000" i="1" dirty="0"/>
              <a:t>Community meeting March 14-15</a:t>
            </a:r>
          </a:p>
          <a:p>
            <a:r>
              <a:rPr lang="en-GB" b="1" i="1" dirty="0"/>
              <a:t>							</a:t>
            </a:r>
            <a:r>
              <a:rPr lang="en-GB" i="1" dirty="0">
                <a:hlinkClick r:id="rId2"/>
              </a:rPr>
              <a:t>https://</a:t>
            </a:r>
            <a:r>
              <a:rPr lang="en-GB" i="1" dirty="0" err="1">
                <a:hlinkClick r:id="rId2"/>
              </a:rPr>
              <a:t>indico.cern.ch</a:t>
            </a:r>
            <a:r>
              <a:rPr lang="en-GB" i="1" dirty="0">
                <a:hlinkClick r:id="rId2"/>
              </a:rPr>
              <a:t>/event/1214423/</a:t>
            </a:r>
            <a:endParaRPr lang="en-GB" dirty="0"/>
          </a:p>
          <a:p>
            <a:r>
              <a:rPr lang="en-GB" sz="1600" b="1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Conveners</a:t>
            </a:r>
            <a:r>
              <a:rPr lang="en-GB" sz="160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</a:t>
            </a:r>
            <a:r>
              <a:rPr lang="en-GB" sz="1600" dirty="0" err="1">
                <a:solidFill>
                  <a:srgbClr val="002060"/>
                </a:solidFill>
              </a:rPr>
              <a:t>Dave</a:t>
            </a:r>
            <a:r>
              <a:rPr lang="en-GB" sz="1600" dirty="0">
                <a:solidFill>
                  <a:srgbClr val="002060"/>
                </a:solidFill>
              </a:rPr>
              <a:t> Newbold, Francois Vasey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Data Density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Track conveners: </a:t>
            </a:r>
            <a:r>
              <a:rPr lang="en-GB" sz="1600" dirty="0">
                <a:solidFill>
                  <a:srgbClr val="002060"/>
                </a:solidFill>
              </a:rPr>
              <a:t>Christophe </a:t>
            </a:r>
            <a:r>
              <a:rPr lang="en-GB" sz="1600" dirty="0" err="1">
                <a:solidFill>
                  <a:srgbClr val="002060"/>
                </a:solidFill>
              </a:rPr>
              <a:t>Flouzat</a:t>
            </a:r>
            <a:r>
              <a:rPr lang="en-GB" sz="1600" dirty="0">
                <a:solidFill>
                  <a:srgbClr val="002060"/>
                </a:solidFill>
              </a:rPr>
              <a:t>, Jeffrey </a:t>
            </a:r>
            <a:r>
              <a:rPr lang="en-GB" sz="1600" dirty="0" err="1">
                <a:solidFill>
                  <a:srgbClr val="002060"/>
                </a:solidFill>
              </a:rPr>
              <a:t>Prinzie</a:t>
            </a:r>
            <a:r>
              <a:rPr lang="en-GB" sz="1600" dirty="0">
                <a:solidFill>
                  <a:srgbClr val="002060"/>
                </a:solidFill>
              </a:rPr>
              <a:t>, Szymon </a:t>
            </a:r>
            <a:r>
              <a:rPr lang="en-GB" sz="1600" dirty="0" err="1">
                <a:solidFill>
                  <a:srgbClr val="002060"/>
                </a:solidFill>
              </a:rPr>
              <a:t>Kulis</a:t>
            </a:r>
            <a:endParaRPr lang="en-GB" sz="1600" dirty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Intelligence on detector 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Track conveners: </a:t>
            </a:r>
            <a:r>
              <a:rPr lang="en-GB" sz="1600" dirty="0">
                <a:solidFill>
                  <a:srgbClr val="002060"/>
                </a:solidFill>
              </a:rPr>
              <a:t>Davide </a:t>
            </a:r>
            <a:r>
              <a:rPr lang="en-GB" sz="1600" dirty="0" err="1">
                <a:solidFill>
                  <a:srgbClr val="002060"/>
                </a:solidFill>
              </a:rPr>
              <a:t>Ceresa</a:t>
            </a:r>
            <a:r>
              <a:rPr lang="en-GB" sz="1600" dirty="0">
                <a:solidFill>
                  <a:srgbClr val="002060"/>
                </a:solidFill>
              </a:rPr>
              <a:t>, Francesco </a:t>
            </a:r>
            <a:r>
              <a:rPr lang="en-GB" sz="1600" dirty="0" err="1">
                <a:solidFill>
                  <a:srgbClr val="002060"/>
                </a:solidFill>
              </a:rPr>
              <a:t>Crescioli</a:t>
            </a:r>
            <a:r>
              <a:rPr lang="en-GB" sz="1600" dirty="0">
                <a:solidFill>
                  <a:srgbClr val="002060"/>
                </a:solidFill>
              </a:rPr>
              <a:t>, Frederic </a:t>
            </a:r>
            <a:r>
              <a:rPr lang="en-GB" sz="1600" dirty="0" err="1">
                <a:solidFill>
                  <a:srgbClr val="002060"/>
                </a:solidFill>
              </a:rPr>
              <a:t>Magniette</a:t>
            </a:r>
            <a:endParaRPr lang="en-GB" sz="1600" dirty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4D techniques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1600" b="1" dirty="0">
                <a:solidFill>
                  <a:srgbClr val="002060"/>
                </a:solidFill>
              </a:rPr>
              <a:t>Track conveners: </a:t>
            </a:r>
            <a:r>
              <a:rPr lang="en-GB" sz="1600" b="1" dirty="0">
                <a:solidFill>
                  <a:srgbClr val="941100"/>
                </a:solidFill>
              </a:rPr>
              <a:t>Adriano Lai </a:t>
            </a:r>
            <a:r>
              <a:rPr lang="en-GB" sz="1600" dirty="0">
                <a:solidFill>
                  <a:srgbClr val="941100"/>
                </a:solidFill>
              </a:rPr>
              <a:t>(INFN Cagliari)</a:t>
            </a:r>
            <a:r>
              <a:rPr lang="en-GB" sz="1600" dirty="0">
                <a:solidFill>
                  <a:srgbClr val="002060"/>
                </a:solidFill>
              </a:rPr>
              <a:t>, Marek Idzik, Patrick </a:t>
            </a:r>
            <a:r>
              <a:rPr lang="en-GB" sz="1600" dirty="0" err="1">
                <a:solidFill>
                  <a:srgbClr val="002060"/>
                </a:solidFill>
              </a:rPr>
              <a:t>Robbe</a:t>
            </a:r>
            <a:r>
              <a:rPr lang="en-GB" sz="1600" dirty="0">
                <a:solidFill>
                  <a:srgbClr val="002060"/>
                </a:solidFill>
              </a:rPr>
              <a:t>, Sophie Baron</a:t>
            </a:r>
          </a:p>
          <a:p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Extreme environments and longevity 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Track conveners: </a:t>
            </a:r>
            <a:r>
              <a:rPr lang="en-GB" sz="1600" dirty="0">
                <a:solidFill>
                  <a:srgbClr val="002060"/>
                </a:solidFill>
              </a:rPr>
              <a:t>Giulio </a:t>
            </a:r>
            <a:r>
              <a:rPr lang="en-GB" sz="1600" dirty="0" err="1">
                <a:solidFill>
                  <a:srgbClr val="002060"/>
                </a:solidFill>
              </a:rPr>
              <a:t>Borghello</a:t>
            </a:r>
            <a:r>
              <a:rPr lang="en-GB" sz="1600" dirty="0">
                <a:solidFill>
                  <a:srgbClr val="002060"/>
                </a:solidFill>
              </a:rPr>
              <a:t>, </a:t>
            </a:r>
            <a:r>
              <a:rPr lang="en-GB" sz="1600" b="1" dirty="0">
                <a:solidFill>
                  <a:srgbClr val="941100"/>
                </a:solidFill>
              </a:rPr>
              <a:t>Manuel Dionisio Da Rocha </a:t>
            </a:r>
            <a:r>
              <a:rPr lang="en-GB" sz="1600" b="1" dirty="0" err="1">
                <a:solidFill>
                  <a:srgbClr val="941100"/>
                </a:solidFill>
              </a:rPr>
              <a:t>Rolo</a:t>
            </a:r>
            <a:r>
              <a:rPr lang="en-GB" sz="1600" b="1" dirty="0">
                <a:solidFill>
                  <a:srgbClr val="941100"/>
                </a:solidFill>
              </a:rPr>
              <a:t> </a:t>
            </a:r>
            <a:r>
              <a:rPr lang="en-GB" sz="1600" dirty="0">
                <a:solidFill>
                  <a:srgbClr val="941100"/>
                </a:solidFill>
              </a:rPr>
              <a:t>(INFN Torino), </a:t>
            </a:r>
            <a:r>
              <a:rPr lang="en-GB" sz="1600" dirty="0">
                <a:solidFill>
                  <a:srgbClr val="002060"/>
                </a:solidFill>
              </a:rPr>
              <a:t>Oscar Francisco</a:t>
            </a:r>
          </a:p>
          <a:p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Emerging technologies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Track conveners: </a:t>
            </a:r>
            <a:r>
              <a:rPr lang="en-GB" sz="1600" dirty="0">
                <a:solidFill>
                  <a:srgbClr val="002060"/>
                </a:solidFill>
              </a:rPr>
              <a:t>Conor Fitzpatrick, Jan </a:t>
            </a:r>
            <a:r>
              <a:rPr lang="en-GB" sz="1600" dirty="0" err="1">
                <a:solidFill>
                  <a:srgbClr val="002060"/>
                </a:solidFill>
              </a:rPr>
              <a:t>Troska</a:t>
            </a:r>
            <a:r>
              <a:rPr lang="en-GB" sz="1600" dirty="0">
                <a:solidFill>
                  <a:srgbClr val="002060"/>
                </a:solidFill>
              </a:rPr>
              <a:t>, Michele </a:t>
            </a:r>
            <a:r>
              <a:rPr lang="en-GB" sz="1600" dirty="0" err="1">
                <a:solidFill>
                  <a:srgbClr val="002060"/>
                </a:solidFill>
              </a:rPr>
              <a:t>Caselle</a:t>
            </a:r>
            <a:r>
              <a:rPr lang="en-GB" sz="1600" dirty="0">
                <a:solidFill>
                  <a:srgbClr val="002060"/>
                </a:solidFill>
              </a:rPr>
              <a:t>, Niko Neufeld</a:t>
            </a:r>
          </a:p>
          <a:p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Monolithic sensor ASICs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Track conveners: </a:t>
            </a:r>
            <a:r>
              <a:rPr lang="en-GB" sz="1600" dirty="0">
                <a:solidFill>
                  <a:srgbClr val="002060"/>
                </a:solidFill>
              </a:rPr>
              <a:t>Iain Sedgwick, Marlon B. </a:t>
            </a:r>
            <a:r>
              <a:rPr lang="en-GB" sz="1600" dirty="0" err="1">
                <a:solidFill>
                  <a:srgbClr val="002060"/>
                </a:solidFill>
              </a:rPr>
              <a:t>Barbero</a:t>
            </a:r>
            <a:r>
              <a:rPr lang="en-GB" sz="1600" dirty="0">
                <a:solidFill>
                  <a:srgbClr val="002060"/>
                </a:solidFill>
              </a:rPr>
              <a:t>, Walter </a:t>
            </a:r>
            <a:r>
              <a:rPr lang="en-GB" sz="1600" dirty="0" err="1">
                <a:solidFill>
                  <a:srgbClr val="002060"/>
                </a:solidFill>
              </a:rPr>
              <a:t>Snoeys</a:t>
            </a:r>
            <a:endParaRPr lang="en-GB" sz="1600" dirty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Technologies and tools 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Track conveners: </a:t>
            </a:r>
            <a:r>
              <a:rPr lang="en-GB" sz="1600" dirty="0">
                <a:solidFill>
                  <a:srgbClr val="002060"/>
                </a:solidFill>
              </a:rPr>
              <a:t>Kostas </a:t>
            </a:r>
            <a:r>
              <a:rPr lang="en-GB" sz="1600" dirty="0" err="1">
                <a:solidFill>
                  <a:srgbClr val="002060"/>
                </a:solidFill>
              </a:rPr>
              <a:t>Kloukinas</a:t>
            </a:r>
            <a:r>
              <a:rPr lang="en-GB" sz="1600" dirty="0">
                <a:solidFill>
                  <a:srgbClr val="002060"/>
                </a:solidFill>
              </a:rPr>
              <a:t>, Mark Willoughby, Xavi </a:t>
            </a:r>
            <a:r>
              <a:rPr lang="en-GB" sz="1600" dirty="0" err="1">
                <a:solidFill>
                  <a:srgbClr val="002060"/>
                </a:solidFill>
              </a:rPr>
              <a:t>Llopart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err="1">
                <a:solidFill>
                  <a:srgbClr val="002060"/>
                </a:solidFill>
              </a:rPr>
              <a:t>Cudie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2A298-579E-BA3F-E2C6-8264918B82CD}"/>
              </a:ext>
            </a:extLst>
          </p:cNvPr>
          <p:cNvSpPr txBox="1"/>
          <p:nvPr/>
        </p:nvSpPr>
        <p:spPr>
          <a:xfrm rot="20795136">
            <a:off x="6747475" y="5002997"/>
            <a:ext cx="53368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941100"/>
                </a:solidFill>
              </a:rPr>
              <a:t>Survey </a:t>
            </a:r>
            <a:r>
              <a:rPr lang="en-GB" sz="2000" b="1" dirty="0" err="1">
                <a:solidFill>
                  <a:srgbClr val="941100"/>
                </a:solidFill>
              </a:rPr>
              <a:t>entro</a:t>
            </a:r>
            <a:r>
              <a:rPr lang="en-GB" sz="2000" b="1" dirty="0">
                <a:solidFill>
                  <a:srgbClr val="941100"/>
                </a:solidFill>
              </a:rPr>
              <a:t> 30 </a:t>
            </a:r>
            <a:r>
              <a:rPr lang="en-GB" sz="2000" b="1" dirty="0" err="1">
                <a:solidFill>
                  <a:srgbClr val="941100"/>
                </a:solidFill>
              </a:rPr>
              <a:t>giugno</a:t>
            </a:r>
            <a:r>
              <a:rPr lang="en-GB" sz="2000" b="1" dirty="0">
                <a:solidFill>
                  <a:srgbClr val="941100"/>
                </a:solidFill>
              </a:rPr>
              <a:t>!!!</a:t>
            </a:r>
            <a:endParaRPr lang="en-IT" sz="2400" b="1" dirty="0">
              <a:solidFill>
                <a:srgbClr val="94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16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55A726-C993-AEA2-EB17-AA341239EED4}"/>
              </a:ext>
            </a:extLst>
          </p:cNvPr>
          <p:cNvSpPr txBox="1"/>
          <p:nvPr/>
        </p:nvSpPr>
        <p:spPr>
          <a:xfrm>
            <a:off x="201478" y="1457568"/>
            <a:ext cx="1199052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Dear Colleagues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You receive this message because you registered to the ECFA DRD7 interest group.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In view of drafting its Letter of Intent, DRD7 is now calling for projects in electronics, following the priorities established in the ECFA Detector R&amp;D roadmap document.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Interested scientists, groups or collaborations are invited to express their interest by contacting the relevant DRD7 WG conveners with their project intentions. </a:t>
            </a:r>
          </a:p>
          <a:p>
            <a:r>
              <a:rPr lang="en-US" dirty="0"/>
              <a:t>Conveners will collect the community feedback and aggregate it into a portfolio of projects in each WG. </a:t>
            </a:r>
          </a:p>
          <a:p>
            <a:r>
              <a:rPr lang="en-US" dirty="0"/>
              <a:t>These preliminary project intentions will form the basis of the Letter of Intent, due to be submitted in July 2023.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The two attached documents give all necessary information on the call for projects itself, and on the DRD7 future organization.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Please express your interest before 30 June 2023.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Francois Vasey, on behalf of the steering and technical committees.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13D26-26D7-B079-0308-CC25B1C31038}"/>
              </a:ext>
            </a:extLst>
          </p:cNvPr>
          <p:cNvSpPr txBox="1"/>
          <p:nvPr/>
        </p:nvSpPr>
        <p:spPr>
          <a:xfrm>
            <a:off x="708660" y="138136"/>
            <a:ext cx="6099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4400" i="1" dirty="0">
                <a:solidFill>
                  <a:srgbClr val="941100"/>
                </a:solidFill>
              </a:rPr>
              <a:t>DRD7 – call for projects</a:t>
            </a:r>
          </a:p>
        </p:txBody>
      </p:sp>
    </p:spTree>
    <p:extLst>
      <p:ext uri="{BB962C8B-B14F-4D97-AF65-F5344CB8AC3E}">
        <p14:creationId xmlns:p14="http://schemas.microsoft.com/office/powerpoint/2010/main" val="719773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E14283-7753-BC7A-1D9E-832FFDBB4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975469"/>
              </p:ext>
            </p:extLst>
          </p:nvPr>
        </p:nvGraphicFramePr>
        <p:xfrm>
          <a:off x="170686" y="1179672"/>
          <a:ext cx="11850627" cy="2249328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69919">
                  <a:extLst>
                    <a:ext uri="{9D8B030D-6E8A-4147-A177-3AD203B41FA5}">
                      <a16:colId xmlns:a16="http://schemas.microsoft.com/office/drawing/2014/main" val="1450838064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val="720698357"/>
                    </a:ext>
                  </a:extLst>
                </a:gridCol>
                <a:gridCol w="1365504">
                  <a:extLst>
                    <a:ext uri="{9D8B030D-6E8A-4147-A177-3AD203B41FA5}">
                      <a16:colId xmlns:a16="http://schemas.microsoft.com/office/drawing/2014/main" val="167562428"/>
                    </a:ext>
                  </a:extLst>
                </a:gridCol>
                <a:gridCol w="669919">
                  <a:extLst>
                    <a:ext uri="{9D8B030D-6E8A-4147-A177-3AD203B41FA5}">
                      <a16:colId xmlns:a16="http://schemas.microsoft.com/office/drawing/2014/main" val="4152818659"/>
                    </a:ext>
                  </a:extLst>
                </a:gridCol>
                <a:gridCol w="669919">
                  <a:extLst>
                    <a:ext uri="{9D8B030D-6E8A-4147-A177-3AD203B41FA5}">
                      <a16:colId xmlns:a16="http://schemas.microsoft.com/office/drawing/2014/main" val="3856776085"/>
                    </a:ext>
                  </a:extLst>
                </a:gridCol>
                <a:gridCol w="1334703">
                  <a:extLst>
                    <a:ext uri="{9D8B030D-6E8A-4147-A177-3AD203B41FA5}">
                      <a16:colId xmlns:a16="http://schemas.microsoft.com/office/drawing/2014/main" val="149287980"/>
                    </a:ext>
                  </a:extLst>
                </a:gridCol>
                <a:gridCol w="916325">
                  <a:extLst>
                    <a:ext uri="{9D8B030D-6E8A-4147-A177-3AD203B41FA5}">
                      <a16:colId xmlns:a16="http://schemas.microsoft.com/office/drawing/2014/main" val="436232611"/>
                    </a:ext>
                  </a:extLst>
                </a:gridCol>
                <a:gridCol w="916325">
                  <a:extLst>
                    <a:ext uri="{9D8B030D-6E8A-4147-A177-3AD203B41FA5}">
                      <a16:colId xmlns:a16="http://schemas.microsoft.com/office/drawing/2014/main" val="3664562889"/>
                    </a:ext>
                  </a:extLst>
                </a:gridCol>
                <a:gridCol w="669919">
                  <a:extLst>
                    <a:ext uri="{9D8B030D-6E8A-4147-A177-3AD203B41FA5}">
                      <a16:colId xmlns:a16="http://schemas.microsoft.com/office/drawing/2014/main" val="3587658333"/>
                    </a:ext>
                  </a:extLst>
                </a:gridCol>
                <a:gridCol w="669919">
                  <a:extLst>
                    <a:ext uri="{9D8B030D-6E8A-4147-A177-3AD203B41FA5}">
                      <a16:colId xmlns:a16="http://schemas.microsoft.com/office/drawing/2014/main" val="1735651780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348680453"/>
                    </a:ext>
                  </a:extLst>
                </a:gridCol>
                <a:gridCol w="1303902">
                  <a:extLst>
                    <a:ext uri="{9D8B030D-6E8A-4147-A177-3AD203B41FA5}">
                      <a16:colId xmlns:a16="http://schemas.microsoft.com/office/drawing/2014/main" val="4032323216"/>
                    </a:ext>
                  </a:extLst>
                </a:gridCol>
              </a:tblGrid>
              <a:tr h="14605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DRD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65362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45081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DRD1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WP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task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WG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DRDT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Delivery date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>
                          <a:effectLst/>
                        </a:rPr>
                        <a:t>TOTAL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>
                          <a:effectLst/>
                        </a:rPr>
                        <a:t>INFN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INFN Groups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Comments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420554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Cost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FTE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Cost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FTE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19487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22225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775732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DRD3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Milestone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Deliverable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WG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DRDT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Delivery date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>
                          <a:effectLst/>
                        </a:rPr>
                        <a:t>TOTAL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>
                          <a:effectLst/>
                        </a:rPr>
                        <a:t>INFN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INFN Groups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Comments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063127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Cost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FTE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Cost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FTE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7807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CDA4CAD-B2CD-5D05-1CD2-01F7C3DFE84C}"/>
              </a:ext>
            </a:extLst>
          </p:cNvPr>
          <p:cNvSpPr txBox="1"/>
          <p:nvPr/>
        </p:nvSpPr>
        <p:spPr>
          <a:xfrm>
            <a:off x="708660" y="138136"/>
            <a:ext cx="6099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4400" i="1" dirty="0">
                <a:solidFill>
                  <a:srgbClr val="941100"/>
                </a:solidFill>
              </a:rPr>
              <a:t>R&amp;D di interesse INFN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909A6B-B118-BCA8-D963-5539551AF857}"/>
              </a:ext>
            </a:extLst>
          </p:cNvPr>
          <p:cNvSpPr txBox="1"/>
          <p:nvPr/>
        </p:nvSpPr>
        <p:spPr>
          <a:xfrm>
            <a:off x="708660" y="3830278"/>
            <a:ext cx="6279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solidFill>
                  <a:srgbClr val="941100"/>
                </a:solidFill>
                <a:cs typeface="Calibri" panose="020F0502020204030204" pitchFamily="34" charset="0"/>
                <a:sym typeface="Wingdings" pitchFamily="2" charset="2"/>
              </a:rPr>
              <a:t>Prossimi</a:t>
            </a:r>
            <a:r>
              <a:rPr lang="en-US" sz="4400" i="1" dirty="0">
                <a:solidFill>
                  <a:srgbClr val="941100"/>
                </a:solidFill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4400" i="1" dirty="0" err="1">
                <a:solidFill>
                  <a:srgbClr val="941100"/>
                </a:solidFill>
                <a:cs typeface="Calibri" panose="020F0502020204030204" pitchFamily="34" charset="0"/>
                <a:sym typeface="Wingdings" pitchFamily="2" charset="2"/>
              </a:rPr>
              <a:t>passi</a:t>
            </a:r>
            <a:r>
              <a:rPr lang="en-US" sz="4400" i="1" dirty="0">
                <a:solidFill>
                  <a:srgbClr val="941100"/>
                </a:solidFill>
                <a:cs typeface="Calibri" panose="020F0502020204030204" pitchFamily="34" charset="0"/>
                <a:sym typeface="Wingdings" pitchFamily="2" charset="2"/>
              </a:rPr>
              <a:t> e </a:t>
            </a:r>
            <a:r>
              <a:rPr lang="en-US" sz="4400" i="1" dirty="0" err="1">
                <a:solidFill>
                  <a:srgbClr val="941100"/>
                </a:solidFill>
                <a:cs typeface="Calibri" panose="020F0502020204030204" pitchFamily="34" charset="0"/>
                <a:sym typeface="Wingdings" pitchFamily="2" charset="2"/>
              </a:rPr>
              <a:t>tempistica</a:t>
            </a:r>
            <a:endParaRPr lang="en-US" sz="4400" i="1" dirty="0">
              <a:solidFill>
                <a:srgbClr val="941100"/>
              </a:solidFill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9A82FB-5F64-D346-A725-965A5F3AB5CA}"/>
              </a:ext>
            </a:extLst>
          </p:cNvPr>
          <p:cNvSpPr txBox="1"/>
          <p:nvPr/>
        </p:nvSpPr>
        <p:spPr>
          <a:xfrm>
            <a:off x="438913" y="4744045"/>
            <a:ext cx="11582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CH" sz="2000" b="1" i="1" dirty="0"/>
              <a:t>31.07.2023       Official deadline for </a:t>
            </a:r>
            <a:r>
              <a:rPr lang="fr-CH" sz="2000" b="1" i="1" dirty="0" err="1"/>
              <a:t>proposal</a:t>
            </a:r>
            <a:r>
              <a:rPr lang="fr-CH" sz="2000" b="1" i="1" dirty="0"/>
              <a:t> </a:t>
            </a:r>
            <a:r>
              <a:rPr lang="fr-CH" sz="2000" b="1" i="1" dirty="0" err="1"/>
              <a:t>submission</a:t>
            </a:r>
            <a:endParaRPr lang="fr-CH" sz="2000" b="1" i="1" dirty="0"/>
          </a:p>
          <a:p>
            <a:pPr marL="285750" indent="-285750">
              <a:buFont typeface="Wingdings" pitchFamily="2" charset="2"/>
              <a:buChar char="ü"/>
            </a:pPr>
            <a:r>
              <a:rPr lang="fr-CH" sz="2000" b="1" i="1" dirty="0"/>
              <a:t>6 </a:t>
            </a:r>
            <a:r>
              <a:rPr lang="fr-CH" sz="2000" b="1" i="1" dirty="0" err="1"/>
              <a:t>giugno</a:t>
            </a:r>
            <a:r>
              <a:rPr lang="fr-CH" sz="2000" b="1" i="1" dirty="0"/>
              <a:t>     </a:t>
            </a:r>
            <a:r>
              <a:rPr lang="fr-CH" sz="2000" b="1" i="1" dirty="0" err="1"/>
              <a:t>Riunione</a:t>
            </a:r>
            <a:r>
              <a:rPr lang="fr-CH" sz="2000" b="1" i="1" dirty="0"/>
              <a:t> INFN ==&gt; TABELLA DRAFT ATTIVITA DRD INFN – FTE – RISORSE RICHIESTE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CH" sz="2000" b="1" i="1" dirty="0"/>
              <a:t>15 </a:t>
            </a:r>
            <a:r>
              <a:rPr lang="fr-CH" sz="2000" b="1" i="1" dirty="0" err="1"/>
              <a:t>giugno</a:t>
            </a:r>
            <a:r>
              <a:rPr lang="fr-CH" sz="2000" b="1" i="1" dirty="0"/>
              <a:t>         </a:t>
            </a:r>
            <a:r>
              <a:rPr lang="fr-CH" sz="2000" b="1" i="1" dirty="0" err="1"/>
              <a:t>Verifica</a:t>
            </a:r>
            <a:r>
              <a:rPr lang="fr-CH" sz="2000" b="1" i="1" dirty="0"/>
              <a:t> </a:t>
            </a:r>
            <a:r>
              <a:rPr lang="fr-CH" sz="2000" b="1" i="1" dirty="0" err="1"/>
              <a:t>stato</a:t>
            </a:r>
            <a:r>
              <a:rPr lang="fr-CH" sz="2000" b="1" i="1" dirty="0"/>
              <a:t> tutti </a:t>
            </a:r>
            <a:r>
              <a:rPr lang="fr-CH" sz="2000" b="1" i="1" dirty="0" err="1"/>
              <a:t>proposals</a:t>
            </a:r>
            <a:r>
              <a:rPr lang="fr-CH" sz="2000" b="1" i="1" dirty="0"/>
              <a:t> ==&gt; TABELLA DRAFT ATTIVITA</a:t>
            </a:r>
          </a:p>
          <a:p>
            <a:endParaRPr lang="fr-CH" sz="2000" b="1" i="1" dirty="0"/>
          </a:p>
        </p:txBody>
      </p:sp>
    </p:spTree>
    <p:extLst>
      <p:ext uri="{BB962C8B-B14F-4D97-AF65-F5344CB8AC3E}">
        <p14:creationId xmlns:p14="http://schemas.microsoft.com/office/powerpoint/2010/main" val="1713267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18FF-DC3B-1D51-8543-0D5B24AE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81487"/>
            <a:ext cx="11582400" cy="1325563"/>
          </a:xfrm>
        </p:spPr>
        <p:txBody>
          <a:bodyPr/>
          <a:lstStyle/>
          <a:p>
            <a:r>
              <a:rPr lang="en-GB" sz="4400" i="1" dirty="0">
                <a:solidFill>
                  <a:srgbClr val="941100"/>
                </a:solidFill>
                <a:effectLst/>
                <a:latin typeface="+mn-lt"/>
              </a:rPr>
              <a:t>ECFA-LDG WG for Detector R&amp;D Infrastructures</a:t>
            </a:r>
            <a:endParaRPr lang="en-IT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3E03F-3CA8-D0DD-E203-DF0BBD777B95}"/>
              </a:ext>
            </a:extLst>
          </p:cNvPr>
          <p:cNvSpPr txBox="1"/>
          <p:nvPr/>
        </p:nvSpPr>
        <p:spPr>
          <a:xfrm>
            <a:off x="0" y="1244076"/>
            <a:ext cx="1205484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dirty="0">
                <a:effectLst/>
                <a:latin typeface="BankGothic"/>
              </a:rPr>
              <a:t>Preparation of Questionnaire to assess Needs of DRDs for Infrastructure</a:t>
            </a:r>
          </a:p>
          <a:p>
            <a:r>
              <a:rPr lang="en-GB" sz="2000" dirty="0"/>
              <a:t>Ingrid-Maria Gregor (DESY &amp; Bonn Univ.) – Marko </a:t>
            </a:r>
            <a:r>
              <a:rPr lang="en-GB" sz="2000" dirty="0" err="1"/>
              <a:t>Mikuz</a:t>
            </a:r>
            <a:r>
              <a:rPr lang="en-GB" sz="2000" dirty="0"/>
              <a:t> (</a:t>
            </a:r>
            <a:r>
              <a:rPr lang="en-GB" sz="2000" dirty="0" err="1"/>
              <a:t>Jozef</a:t>
            </a:r>
            <a:r>
              <a:rPr lang="en-GB" sz="2000" dirty="0"/>
              <a:t> Stefan Institute (SI)) – Nadia </a:t>
            </a:r>
            <a:r>
              <a:rPr lang="en-GB" sz="2000" dirty="0" err="1"/>
              <a:t>Pastrone</a:t>
            </a:r>
            <a:r>
              <a:rPr lang="en-GB" sz="2000" dirty="0"/>
              <a:t> (INFN Torino)</a:t>
            </a:r>
          </a:p>
          <a:p>
            <a:endParaRPr lang="en-GB" sz="2400" b="0" dirty="0">
              <a:effectLst/>
              <a:latin typeface="Bank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Test beam Facilities 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Irradiation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Test set-up for characterisation and test-bench measurements </a:t>
            </a:r>
            <a:endParaRPr lang="en-GB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Engineering support for detector R&amp;D </a:t>
            </a:r>
            <a:endParaRPr lang="en-GB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Specific software for instrumentation </a:t>
            </a:r>
            <a:endParaRPr lang="en-GB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</a:endParaRPr>
          </a:p>
          <a:p>
            <a:endParaRPr lang="en-GB" sz="2400" b="1" dirty="0"/>
          </a:p>
          <a:p>
            <a:r>
              <a:rPr lang="en-GB" sz="2400" dirty="0">
                <a:effectLst/>
              </a:rPr>
              <a:t>Task to create a matrix to connect the requests from the DRD collaborations with the resources of the (national) labs and the institute facilities</a:t>
            </a:r>
          </a:p>
          <a:p>
            <a:endParaRPr lang="en-GB" sz="2400" dirty="0"/>
          </a:p>
          <a:p>
            <a:pPr algn="ctr"/>
            <a:r>
              <a:rPr lang="en-GB" sz="2400" b="1" dirty="0">
                <a:solidFill>
                  <a:srgbClr val="941100"/>
                </a:solidFill>
                <a:effectLst/>
              </a:rPr>
              <a:t>Matrix to be filled during summer to be ready for presentation at EPS meeting</a:t>
            </a:r>
            <a:r>
              <a:rPr lang="en-GB" sz="2400" dirty="0">
                <a:effectLst/>
                <a:latin typeface="ArialMT"/>
              </a:rPr>
              <a:t> </a:t>
            </a:r>
            <a:endParaRPr lang="en-GB" sz="2400" dirty="0">
              <a:effectLst/>
            </a:endParaRPr>
          </a:p>
          <a:p>
            <a:r>
              <a:rPr lang="en-GB" sz="2400" dirty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0060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217A7C0-F08B-DEDE-BCF4-65FBDF947816}"/>
              </a:ext>
            </a:extLst>
          </p:cNvPr>
          <p:cNvSpPr txBox="1"/>
          <p:nvPr/>
        </p:nvSpPr>
        <p:spPr>
          <a:xfrm>
            <a:off x="207172" y="176908"/>
            <a:ext cx="11694316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	</a:t>
            </a:r>
          </a:p>
          <a:p>
            <a:r>
              <a:rPr lang="en-GB" sz="3200" b="1" dirty="0"/>
              <a:t>DRD5 – Quantum and Emerging Technologies </a:t>
            </a:r>
            <a:r>
              <a:rPr lang="en-GB" sz="2400" i="1" dirty="0"/>
              <a:t>Community meeting  April 3-6</a:t>
            </a:r>
          </a:p>
          <a:p>
            <a:pPr algn="r"/>
            <a:r>
              <a:rPr lang="en-GB" dirty="0">
                <a:hlinkClick r:id="rId2"/>
              </a:rPr>
              <a:t>https://indico.cern.ch/event/1229782/</a:t>
            </a:r>
            <a:endParaRPr lang="en-GB" i="1" dirty="0">
              <a:solidFill>
                <a:srgbClr val="941100"/>
              </a:solidFill>
            </a:endParaRPr>
          </a:p>
          <a:p>
            <a:r>
              <a:rPr lang="en-GB" sz="16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Conveners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sz="1600" dirty="0"/>
              <a:t>Marcel </a:t>
            </a:r>
            <a:r>
              <a:rPr lang="en-GB" sz="1600" dirty="0" err="1"/>
              <a:t>Demarteau</a:t>
            </a:r>
            <a:r>
              <a:rPr lang="en-GB" sz="1600" dirty="0"/>
              <a:t>, Michael </a:t>
            </a:r>
            <a:r>
              <a:rPr lang="en-GB" sz="1600" dirty="0" err="1"/>
              <a:t>Doser</a:t>
            </a:r>
            <a:r>
              <a:rPr lang="en-GB" sz="1600" dirty="0"/>
              <a:t> </a:t>
            </a:r>
          </a:p>
          <a:p>
            <a:endParaRPr lang="en-GB" sz="900" b="1" dirty="0"/>
          </a:p>
          <a:p>
            <a:r>
              <a:rPr lang="en-GB" sz="16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Contact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sz="1600" b="1" dirty="0">
                <a:solidFill>
                  <a:srgbClr val="941100"/>
                </a:solidFill>
              </a:rPr>
              <a:t>Caterina </a:t>
            </a:r>
            <a:r>
              <a:rPr lang="en-GB" sz="1600" b="1" dirty="0" err="1">
                <a:solidFill>
                  <a:srgbClr val="941100"/>
                </a:solidFill>
              </a:rPr>
              <a:t>Braggio</a:t>
            </a:r>
            <a:r>
              <a:rPr lang="en-GB" sz="1600" b="1" dirty="0">
                <a:solidFill>
                  <a:srgbClr val="941100"/>
                </a:solidFill>
              </a:rPr>
              <a:t> </a:t>
            </a:r>
            <a:r>
              <a:rPr lang="en-GB" sz="1600" dirty="0">
                <a:solidFill>
                  <a:srgbClr val="002060"/>
                </a:solidFill>
              </a:rPr>
              <a:t>(INFN Padova), </a:t>
            </a:r>
            <a:r>
              <a:rPr lang="en-GB" sz="1600" b="1" dirty="0">
                <a:solidFill>
                  <a:srgbClr val="941100"/>
                </a:solidFill>
              </a:rPr>
              <a:t>Alberto </a:t>
            </a:r>
            <a:r>
              <a:rPr lang="en-GB" sz="1600" b="1" dirty="0" err="1">
                <a:solidFill>
                  <a:srgbClr val="941100"/>
                </a:solidFill>
              </a:rPr>
              <a:t>Quaranta</a:t>
            </a:r>
            <a:r>
              <a:rPr lang="en-GB" sz="1600" dirty="0">
                <a:solidFill>
                  <a:srgbClr val="002060"/>
                </a:solidFill>
              </a:rPr>
              <a:t> (INFN TIFPA)</a:t>
            </a:r>
          </a:p>
          <a:p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atomic clocks/networks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superconducting and spin-based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kinetic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atoms, ions, molecules and atom interferometry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optomechanical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metamaterials, 0-,1-,2-dimensional materials</a:t>
            </a:r>
            <a:endParaRPr lang="en-GB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2F846-9326-1460-01ED-853C93010201}"/>
              </a:ext>
            </a:extLst>
          </p:cNvPr>
          <p:cNvSpPr txBox="1"/>
          <p:nvPr/>
        </p:nvSpPr>
        <p:spPr>
          <a:xfrm>
            <a:off x="6423400" y="4910877"/>
            <a:ext cx="5287108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rgbClr val="941100"/>
                </a:solidFill>
              </a:rPr>
              <a:t>NEW COMMUNITY</a:t>
            </a:r>
          </a:p>
          <a:p>
            <a:r>
              <a:rPr lang="en-GB" b="1" dirty="0"/>
              <a:t>identify a limited number </a:t>
            </a:r>
          </a:p>
          <a:p>
            <a:r>
              <a:rPr lang="en-GB" b="1" dirty="0"/>
              <a:t>of key detector R&amp;D projects</a:t>
            </a:r>
            <a:r>
              <a:rPr lang="en-GB" dirty="0"/>
              <a:t> </a:t>
            </a:r>
          </a:p>
          <a:p>
            <a:r>
              <a:rPr lang="en-GB" dirty="0"/>
              <a:t>to form the backbone of a Letter of Intent to the DRDC</a:t>
            </a: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en-GB" dirty="0"/>
              <a:t>larger workshop in Autumn</a:t>
            </a:r>
            <a:endParaRPr lang="en-IT" dirty="0"/>
          </a:p>
        </p:txBody>
      </p:sp>
      <p:pic>
        <p:nvPicPr>
          <p:cNvPr id="1026" name="Picture 2" descr="Workshop INFN CSN4&amp;5 - Dipartimento di Fisica su Tecnologie Quantistiche">
            <a:extLst>
              <a:ext uri="{FF2B5EF4-FFF2-40B4-BE49-F238E27FC236}">
                <a16:creationId xmlns:a16="http://schemas.microsoft.com/office/drawing/2014/main" id="{F973BD39-BCD8-8B03-4A05-951C57D1F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15" y="2006390"/>
            <a:ext cx="3201959" cy="18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340484-45B7-C7DF-FB0C-1E95A97580CD}"/>
              </a:ext>
            </a:extLst>
          </p:cNvPr>
          <p:cNvSpPr txBox="1"/>
          <p:nvPr/>
        </p:nvSpPr>
        <p:spPr>
          <a:xfrm>
            <a:off x="7765042" y="3805186"/>
            <a:ext cx="3877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hlinkClick r:id="rId4"/>
              </a:rPr>
              <a:t>https://agenda.infn.it/event/36188/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264487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217A7C0-F08B-DEDE-BCF4-65FBDF947816}"/>
              </a:ext>
            </a:extLst>
          </p:cNvPr>
          <p:cNvSpPr txBox="1"/>
          <p:nvPr/>
        </p:nvSpPr>
        <p:spPr>
          <a:xfrm>
            <a:off x="481492" y="164786"/>
            <a:ext cx="6037841" cy="609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DRD8 – Integration</a:t>
            </a:r>
          </a:p>
          <a:p>
            <a:endParaRPr lang="en-GB" sz="1600" b="1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Conveners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 </a:t>
            </a:r>
            <a:r>
              <a:rPr lang="en-GB" sz="1600" dirty="0">
                <a:effectLst/>
                <a:cs typeface="Arial" panose="020B0604020202020204" pitchFamily="34" charset="0"/>
              </a:rPr>
              <a:t>Frank Hartmann, </a:t>
            </a:r>
            <a:r>
              <a:rPr lang="en-GB" sz="1600" dirty="0">
                <a:cs typeface="Arial" panose="020B0604020202020204" pitchFamily="34" charset="0"/>
              </a:rPr>
              <a:t>W</a:t>
            </a:r>
            <a:r>
              <a:rPr lang="en-GB" sz="1600" dirty="0">
                <a:effectLst/>
                <a:cs typeface="Arial" panose="020B0604020202020204" pitchFamily="34" charset="0"/>
              </a:rPr>
              <a:t>erner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R</a:t>
            </a:r>
            <a:r>
              <a:rPr lang="en-GB" sz="1600" dirty="0" err="1">
                <a:effectLst/>
                <a:cs typeface="Arial" panose="020B0604020202020204" pitchFamily="34" charset="0"/>
              </a:rPr>
              <a:t>iegler</a:t>
            </a:r>
            <a:endParaRPr lang="en-GB" sz="1600" b="1" dirty="0"/>
          </a:p>
          <a:p>
            <a:r>
              <a:rPr lang="en-GB" sz="16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Contact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</a:t>
            </a:r>
          </a:p>
          <a:p>
            <a:endParaRPr lang="en-GB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Lightweight Mechanics</a:t>
            </a: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Local Cooling</a:t>
            </a: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Cooling Systems</a:t>
            </a: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Magnet Systems</a:t>
            </a: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Machine Detector Interface</a:t>
            </a: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Environmental Monitoring</a:t>
            </a: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Radiation and Beam Monitoring</a:t>
            </a: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Integration of Liquid Calorimetry, Imaging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Calorimatry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Integration of Neutrino Detectors</a:t>
            </a: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Integration of Dark Matter Detectors</a:t>
            </a:r>
          </a:p>
          <a:p>
            <a:pPr algn="l">
              <a:lnSpc>
                <a:spcPct val="150000"/>
              </a:lnSpc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Robotics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982DC-ACA4-36AD-DDAF-39E4917F14D7}"/>
              </a:ext>
            </a:extLst>
          </p:cNvPr>
          <p:cNvSpPr txBox="1"/>
          <p:nvPr/>
        </p:nvSpPr>
        <p:spPr>
          <a:xfrm>
            <a:off x="6096000" y="2283936"/>
            <a:ext cx="6096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DRD9 – Training</a:t>
            </a:r>
          </a:p>
          <a:p>
            <a:endParaRPr lang="en-GB" sz="1800" b="1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r>
              <a:rPr lang="en-GB" sz="18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Conveners</a:t>
            </a:r>
            <a:r>
              <a:rPr lang="en-GB" sz="18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dirty="0"/>
              <a:t>Erika Garutti, Johann Collot </a:t>
            </a:r>
          </a:p>
          <a:p>
            <a:r>
              <a:rPr lang="en-GB" sz="18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 </a:t>
            </a:r>
          </a:p>
          <a:p>
            <a:r>
              <a:rPr lang="en-GB" sz="18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Contact</a:t>
            </a:r>
            <a:r>
              <a:rPr lang="en-GB" sz="18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882CA-960D-92DB-F542-75D4B5CDF47A}"/>
              </a:ext>
            </a:extLst>
          </p:cNvPr>
          <p:cNvSpPr txBox="1"/>
          <p:nvPr/>
        </p:nvSpPr>
        <p:spPr>
          <a:xfrm rot="20795136">
            <a:off x="5034211" y="4800841"/>
            <a:ext cx="671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941100"/>
                </a:solidFill>
              </a:rPr>
              <a:t>Nessuna</a:t>
            </a:r>
            <a:r>
              <a:rPr lang="en-GB" sz="2400" b="1" dirty="0">
                <a:solidFill>
                  <a:srgbClr val="941100"/>
                </a:solidFill>
              </a:rPr>
              <a:t> </a:t>
            </a:r>
            <a:r>
              <a:rPr lang="en-GB" sz="2400" b="1" dirty="0" err="1">
                <a:solidFill>
                  <a:srgbClr val="941100"/>
                </a:solidFill>
              </a:rPr>
              <a:t>novità</a:t>
            </a:r>
            <a:r>
              <a:rPr lang="en-GB" sz="2400" b="1" dirty="0">
                <a:solidFill>
                  <a:srgbClr val="941100"/>
                </a:solidFill>
              </a:rPr>
              <a:t> </a:t>
            </a:r>
            <a:r>
              <a:rPr lang="en-GB" sz="2400" b="1" dirty="0" err="1">
                <a:solidFill>
                  <a:srgbClr val="941100"/>
                </a:solidFill>
              </a:rPr>
              <a:t>su</a:t>
            </a:r>
            <a:r>
              <a:rPr lang="en-GB" sz="2400" b="1" dirty="0">
                <a:solidFill>
                  <a:srgbClr val="941100"/>
                </a:solidFill>
              </a:rPr>
              <a:t> </a:t>
            </a:r>
            <a:r>
              <a:rPr lang="en-GB" sz="2400" b="1" dirty="0" err="1">
                <a:solidFill>
                  <a:srgbClr val="941100"/>
                </a:solidFill>
              </a:rPr>
              <a:t>avanzamenti</a:t>
            </a:r>
            <a:r>
              <a:rPr lang="en-GB" sz="2400" b="1" dirty="0">
                <a:solidFill>
                  <a:srgbClr val="941100"/>
                </a:solidFill>
              </a:rPr>
              <a:t> – da </a:t>
            </a:r>
            <a:r>
              <a:rPr lang="en-GB" sz="2400" b="1" dirty="0" err="1">
                <a:solidFill>
                  <a:srgbClr val="941100"/>
                </a:solidFill>
              </a:rPr>
              <a:t>investigare</a:t>
            </a:r>
            <a:endParaRPr lang="en-GB" sz="2400" b="1" dirty="0">
              <a:solidFill>
                <a:srgbClr val="94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06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D060D-5B79-AEDC-ED11-EFAC054A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349" y="259793"/>
            <a:ext cx="5257800" cy="1325563"/>
          </a:xfrm>
        </p:spPr>
        <p:txBody>
          <a:bodyPr/>
          <a:lstStyle/>
          <a:p>
            <a:pPr algn="ctr"/>
            <a:r>
              <a:rPr lang="en-IT" b="1">
                <a:solidFill>
                  <a:srgbClr val="941100"/>
                </a:solidFill>
              </a:rPr>
              <a:t>Attività/DRD @ Torino </a:t>
            </a:r>
            <a:endParaRPr lang="en-IT" b="1" dirty="0">
              <a:solidFill>
                <a:srgbClr val="94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1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F33A04-BB94-D509-B80A-3E6F3FE11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104" y="190008"/>
            <a:ext cx="5762624" cy="6477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5F03C-08DB-57CA-7FC0-9FD974E7D5EF}"/>
              </a:ext>
            </a:extLst>
          </p:cNvPr>
          <p:cNvSpPr txBox="1"/>
          <p:nvPr/>
        </p:nvSpPr>
        <p:spPr>
          <a:xfrm>
            <a:off x="380757" y="3145781"/>
            <a:ext cx="5524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941100"/>
                </a:solidFill>
              </a:rPr>
              <a:t>Goal </a:t>
            </a:r>
            <a:r>
              <a:rPr lang="en-GB" sz="3600" i="1" dirty="0" err="1">
                <a:solidFill>
                  <a:srgbClr val="941100"/>
                </a:solidFill>
              </a:rPr>
              <a:t>della</a:t>
            </a:r>
            <a:r>
              <a:rPr lang="en-GB" sz="3600" i="1" dirty="0">
                <a:solidFill>
                  <a:srgbClr val="941100"/>
                </a:solidFill>
              </a:rPr>
              <a:t> Roadmap – DRDT </a:t>
            </a:r>
            <a:endParaRPr lang="en-GB" sz="3600" i="1" dirty="0">
              <a:solidFill>
                <a:srgbClr val="941100"/>
              </a:solidFill>
              <a:effectLst/>
            </a:endParaRPr>
          </a:p>
        </p:txBody>
      </p:sp>
      <p:pic>
        <p:nvPicPr>
          <p:cNvPr id="7" name="Picture 1" descr="page18image216408608">
            <a:extLst>
              <a:ext uri="{FF2B5EF4-FFF2-40B4-BE49-F238E27FC236}">
                <a16:creationId xmlns:a16="http://schemas.microsoft.com/office/drawing/2014/main" id="{40ADF167-99AC-8432-BA1E-497885A56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96091"/>
            <a:ext cx="5762624" cy="17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2F651-0FB2-9192-23C3-302F649EAC16}"/>
              </a:ext>
            </a:extLst>
          </p:cNvPr>
          <p:cNvSpPr txBox="1"/>
          <p:nvPr/>
        </p:nvSpPr>
        <p:spPr>
          <a:xfrm>
            <a:off x="744536" y="498902"/>
            <a:ext cx="5160963" cy="461665"/>
          </a:xfrm>
          <a:prstGeom prst="rect">
            <a:avLst/>
          </a:prstGeom>
          <a:noFill/>
          <a:ln w="28575">
            <a:solidFill>
              <a:srgbClr val="941100"/>
            </a:solidFill>
          </a:ln>
        </p:spPr>
        <p:txBody>
          <a:bodyPr wrap="square">
            <a:spAutoFit/>
          </a:bodyPr>
          <a:lstStyle/>
          <a:p>
            <a:r>
              <a:rPr lang="en-IT" sz="2400" dirty="0">
                <a:hlinkClick r:id="rId4"/>
              </a:rPr>
              <a:t>ECFA Detector R&amp;D Roadmap</a:t>
            </a:r>
            <a:r>
              <a:rPr lang="en-IT" sz="2400" dirty="0"/>
              <a:t>  dec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D4E28-12F7-8B55-A2AB-A230330434D4}"/>
              </a:ext>
            </a:extLst>
          </p:cNvPr>
          <p:cNvSpPr txBox="1"/>
          <p:nvPr/>
        </p:nvSpPr>
        <p:spPr>
          <a:xfrm>
            <a:off x="741425" y="5897433"/>
            <a:ext cx="4675011" cy="461665"/>
          </a:xfrm>
          <a:prstGeom prst="rect">
            <a:avLst/>
          </a:prstGeom>
          <a:ln w="28575">
            <a:solidFill>
              <a:srgbClr val="9411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dirty="0">
                <a:hlinkClick r:id="rId5"/>
              </a:rPr>
              <a:t>Accelerator R&amp;D Roadmap</a:t>
            </a:r>
            <a:r>
              <a:rPr lang="en-GB" sz="2400" dirty="0"/>
              <a:t> </a:t>
            </a:r>
            <a:r>
              <a:rPr lang="en-IT" sz="2400" dirty="0"/>
              <a:t>dec 2021</a:t>
            </a:r>
          </a:p>
        </p:txBody>
      </p:sp>
    </p:spTree>
    <p:extLst>
      <p:ext uri="{BB962C8B-B14F-4D97-AF65-F5344CB8AC3E}">
        <p14:creationId xmlns:p14="http://schemas.microsoft.com/office/powerpoint/2010/main" val="4162377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D060D-5B79-AEDC-ED11-EFAC054A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12241"/>
            <a:ext cx="5257800" cy="1325563"/>
          </a:xfrm>
        </p:spPr>
        <p:txBody>
          <a:bodyPr/>
          <a:lstStyle/>
          <a:p>
            <a:pPr algn="ctr"/>
            <a:r>
              <a:rPr lang="en-IT" b="1" dirty="0">
                <a:solidFill>
                  <a:srgbClr val="941100"/>
                </a:solidFill>
              </a:rPr>
              <a:t>extras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FC852-C984-E2ED-7533-B82508044018}"/>
              </a:ext>
            </a:extLst>
          </p:cNvPr>
          <p:cNvSpPr txBox="1"/>
          <p:nvPr/>
        </p:nvSpPr>
        <p:spPr>
          <a:xfrm>
            <a:off x="278970" y="399183"/>
            <a:ext cx="732040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Per </a:t>
            </a:r>
            <a:r>
              <a:rPr lang="en-GB" dirty="0" err="1"/>
              <a:t>ricevere</a:t>
            </a:r>
            <a:r>
              <a:rPr lang="en-GB" dirty="0"/>
              <a:t> aggiornamenti </a:t>
            </a:r>
            <a:r>
              <a:rPr lang="en-GB" dirty="0" err="1"/>
              <a:t>sulle</a:t>
            </a:r>
            <a:r>
              <a:rPr lang="en-GB" dirty="0"/>
              <a:t> </a:t>
            </a:r>
            <a:r>
              <a:rPr lang="en-GB" dirty="0" err="1"/>
              <a:t>varie</a:t>
            </a:r>
            <a:r>
              <a:rPr lang="en-GB" dirty="0"/>
              <a:t> </a:t>
            </a:r>
            <a:r>
              <a:rPr lang="en-GB" dirty="0" err="1"/>
              <a:t>tematiche</a:t>
            </a:r>
            <a:r>
              <a:rPr lang="en-GB" dirty="0"/>
              <a:t> </a:t>
            </a:r>
            <a:r>
              <a:rPr lang="en-GB" dirty="0" err="1"/>
              <a:t>registratevi</a:t>
            </a:r>
            <a:r>
              <a:rPr lang="en-GB" dirty="0"/>
              <a:t> alle mailing list </a:t>
            </a:r>
            <a:br>
              <a:rPr lang="en-GB" dirty="0"/>
            </a:br>
            <a:endParaRPr lang="en-GB" dirty="0"/>
          </a:p>
          <a:p>
            <a:r>
              <a:rPr lang="en-GB" dirty="0">
                <a:hlinkClick r:id="rId2"/>
              </a:rPr>
              <a:t>https://lists.infn.it/sympa/info/infn_drd1_gas</a:t>
            </a:r>
            <a:br>
              <a:rPr lang="en-GB" dirty="0"/>
            </a:br>
            <a:r>
              <a:rPr lang="en-GB" dirty="0"/>
              <a:t>R&amp;D Gas detectors</a:t>
            </a:r>
          </a:p>
          <a:p>
            <a:r>
              <a:rPr lang="en-GB" dirty="0">
                <a:hlinkClick r:id="rId3"/>
              </a:rPr>
              <a:t>https://lists.infn.it/sympa/info/infn_drd2_liquidi </a:t>
            </a:r>
            <a:br>
              <a:rPr lang="en-GB" dirty="0"/>
            </a:br>
            <a:r>
              <a:rPr lang="en-GB" dirty="0"/>
              <a:t>R&amp;D Liquid detectors</a:t>
            </a:r>
          </a:p>
          <a:p>
            <a:r>
              <a:rPr lang="en-GB" dirty="0">
                <a:hlinkClick r:id="rId4"/>
              </a:rPr>
              <a:t>https://lists.infn.it/sympa/info/infn_drd3_solidstate</a:t>
            </a:r>
            <a:br>
              <a:rPr lang="en-GB" dirty="0"/>
            </a:br>
            <a:r>
              <a:rPr lang="en-GB" dirty="0"/>
              <a:t>R&amp;D Solid State detectors</a:t>
            </a:r>
          </a:p>
          <a:p>
            <a:r>
              <a:rPr lang="en-GB" dirty="0">
                <a:hlinkClick r:id="rId5"/>
              </a:rPr>
              <a:t>https://lists.infn.it/sympa/info/infn_drd4_photonpid</a:t>
            </a:r>
            <a:br>
              <a:rPr lang="en-GB" dirty="0"/>
            </a:br>
            <a:r>
              <a:rPr lang="en-GB" dirty="0"/>
              <a:t>R&amp;D photon detectors - PID</a:t>
            </a:r>
          </a:p>
          <a:p>
            <a:r>
              <a:rPr lang="en-GB" dirty="0">
                <a:hlinkClick r:id="rId6"/>
              </a:rPr>
              <a:t>https://lists.infn.it/sympa/info/infn_drd5_quantum</a:t>
            </a:r>
            <a:br>
              <a:rPr lang="en-GB" dirty="0"/>
            </a:br>
            <a:r>
              <a:rPr lang="en-GB" dirty="0"/>
              <a:t>R&amp;D Quantum and emerging technologies</a:t>
            </a:r>
          </a:p>
          <a:p>
            <a:r>
              <a:rPr lang="en-GB" dirty="0">
                <a:hlinkClick r:id="rId7"/>
              </a:rPr>
              <a:t>https://lists.infn.it/sympa/info/infn_drd6_calorimetry</a:t>
            </a:r>
            <a:br>
              <a:rPr lang="en-GB" dirty="0"/>
            </a:br>
            <a:r>
              <a:rPr lang="en-GB" dirty="0"/>
              <a:t>R&amp;D Calorimetry</a:t>
            </a:r>
          </a:p>
          <a:p>
            <a:r>
              <a:rPr lang="en-GB" dirty="0">
                <a:hlinkClick r:id="rId8"/>
              </a:rPr>
              <a:t>https://lists.infn.it/sympa/info/infn_drd7_elettronica</a:t>
            </a:r>
            <a:br>
              <a:rPr lang="en-GB" dirty="0"/>
            </a:br>
            <a:r>
              <a:rPr lang="en-GB" dirty="0"/>
              <a:t>R&amp;D Electronics </a:t>
            </a:r>
          </a:p>
          <a:p>
            <a:r>
              <a:rPr lang="en-GB" dirty="0">
                <a:hlinkClick r:id="rId9"/>
              </a:rPr>
              <a:t>https://lists.infn.it/sympa/info/infn_drd8_integration</a:t>
            </a:r>
            <a:br>
              <a:rPr lang="en-GB" dirty="0"/>
            </a:br>
            <a:r>
              <a:rPr lang="en-GB" dirty="0"/>
              <a:t>R&amp;D detectors integration 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921642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C7AA-4A9D-2711-E0BA-F43C57AE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Relationship between WG and WP</a:t>
            </a:r>
          </a:p>
        </p:txBody>
      </p:sp>
      <p:pic>
        <p:nvPicPr>
          <p:cNvPr id="4" name="Picture 3" descr="A picture containing text, crossword puzzle, number, receipt&#10;&#10;Description automatically generated">
            <a:extLst>
              <a:ext uri="{FF2B5EF4-FFF2-40B4-BE49-F238E27FC236}">
                <a16:creationId xmlns:a16="http://schemas.microsoft.com/office/drawing/2014/main" id="{F624EC45-C260-3E9E-1AB8-2D19E923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957" y="1220381"/>
            <a:ext cx="4586945" cy="5180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E3A332-7582-64E1-9C0A-C43B43B42FC6}"/>
              </a:ext>
            </a:extLst>
          </p:cNvPr>
          <p:cNvSpPr txBox="1"/>
          <p:nvPr/>
        </p:nvSpPr>
        <p:spPr>
          <a:xfrm>
            <a:off x="526774" y="1461052"/>
            <a:ext cx="3945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latin typeface="Century Gothic" panose="020B0502020202020204" pitchFamily="34" charset="0"/>
              </a:rPr>
              <a:t>WGs define the milestones geared to meet the WP (strategic) and CP (blue sky) goals</a:t>
            </a:r>
          </a:p>
        </p:txBody>
      </p:sp>
    </p:spTree>
    <p:extLst>
      <p:ext uri="{BB962C8B-B14F-4D97-AF65-F5344CB8AC3E}">
        <p14:creationId xmlns:p14="http://schemas.microsoft.com/office/powerpoint/2010/main" val="3281358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01ADF-1519-0467-9034-3CB1FB56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Forming the collaboration</a:t>
            </a:r>
          </a:p>
        </p:txBody>
      </p:sp>
      <p:pic>
        <p:nvPicPr>
          <p:cNvPr id="4" name="Picture 3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5281A6B-DEB3-DAF8-47DB-C7F3EBE9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736" y="2102954"/>
            <a:ext cx="7772400" cy="12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5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EEF8-8B92-F30A-7EAA-255BEDA0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DRD3 interplay with DRDn, Industry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BE171-9CB3-5F91-0285-E3417D2710C7}"/>
              </a:ext>
            </a:extLst>
          </p:cNvPr>
          <p:cNvSpPr txBox="1"/>
          <p:nvPr/>
        </p:nvSpPr>
        <p:spPr>
          <a:xfrm>
            <a:off x="904462" y="1749287"/>
            <a:ext cx="9322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The most considerable interplay is with DRD7 (electronics), on the field of DMAPS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Presently, there is no DRD3 group that has expressed interest in silicon for calorimetry.  We still need to develop this field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Industry: the present plan is to collaborate with industry in the same way we did in RD50</a:t>
            </a:r>
          </a:p>
        </p:txBody>
      </p:sp>
    </p:spTree>
    <p:extLst>
      <p:ext uri="{BB962C8B-B14F-4D97-AF65-F5344CB8AC3E}">
        <p14:creationId xmlns:p14="http://schemas.microsoft.com/office/powerpoint/2010/main" val="30105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30115B-AD87-12CB-7482-8F0604C122E7}"/>
              </a:ext>
            </a:extLst>
          </p:cNvPr>
          <p:cNvSpPr txBox="1"/>
          <p:nvPr/>
        </p:nvSpPr>
        <p:spPr>
          <a:xfrm>
            <a:off x="525780" y="296316"/>
            <a:ext cx="105156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i="1" dirty="0">
                <a:solidFill>
                  <a:srgbClr val="941100"/>
                </a:solidFill>
                <a:effectLst/>
              </a:rPr>
              <a:t>U.S. Detector R&amp;D – CPAD</a:t>
            </a:r>
          </a:p>
          <a:p>
            <a:pPr algn="ctr"/>
            <a:r>
              <a:rPr lang="en-GB" sz="3200" b="1" dirty="0">
                <a:solidFill>
                  <a:srgbClr val="9335FF"/>
                </a:solidFill>
                <a:effectLst/>
              </a:rPr>
              <a:t>C</a:t>
            </a:r>
            <a:r>
              <a:rPr lang="en-GB" sz="3200" b="1" dirty="0">
                <a:effectLst/>
              </a:rPr>
              <a:t>oordinating </a:t>
            </a:r>
            <a:r>
              <a:rPr lang="en-GB" sz="3200" b="1" dirty="0">
                <a:solidFill>
                  <a:srgbClr val="9335FF"/>
                </a:solidFill>
                <a:effectLst/>
              </a:rPr>
              <a:t>P</a:t>
            </a:r>
            <a:r>
              <a:rPr lang="en-GB" sz="3200" b="1" dirty="0">
                <a:effectLst/>
              </a:rPr>
              <a:t>anel for </a:t>
            </a:r>
            <a:r>
              <a:rPr lang="en-GB" sz="3200" b="1" dirty="0">
                <a:solidFill>
                  <a:srgbClr val="9335FF"/>
                </a:solidFill>
                <a:effectLst/>
              </a:rPr>
              <a:t>A</a:t>
            </a:r>
            <a:r>
              <a:rPr lang="en-GB" sz="3200" b="1" dirty="0">
                <a:effectLst/>
              </a:rPr>
              <a:t>dvanced </a:t>
            </a:r>
            <a:r>
              <a:rPr lang="en-GB" sz="3200" b="1" dirty="0">
                <a:solidFill>
                  <a:srgbClr val="9335FF"/>
                </a:solidFill>
                <a:effectLst/>
              </a:rPr>
              <a:t>D</a:t>
            </a:r>
            <a:r>
              <a:rPr lang="en-GB" sz="3200" b="1" dirty="0">
                <a:effectLst/>
              </a:rPr>
              <a:t>etectors </a:t>
            </a:r>
            <a:endParaRPr lang="en-GB" sz="3200" dirty="0">
              <a:effectLst/>
            </a:endParaRPr>
          </a:p>
        </p:txBody>
      </p:sp>
      <p:pic>
        <p:nvPicPr>
          <p:cNvPr id="8" name="Picture 7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AADC8E47-87AE-BE9F-C4B1-C02D3FF6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1300"/>
            <a:ext cx="7772400" cy="43446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9A0C-A46B-1682-5C34-DADE44B41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20" y="1825625"/>
            <a:ext cx="4882896" cy="3441319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rgbClr val="9335FF"/>
                </a:solidFill>
                <a:effectLst/>
              </a:rPr>
              <a:t>Develop and maintain the critical and diverse technical workforce </a:t>
            </a:r>
            <a:endParaRPr lang="en-GB" sz="2000" dirty="0">
              <a:effectLst/>
            </a:endParaRPr>
          </a:p>
          <a:p>
            <a:r>
              <a:rPr lang="en-GB" sz="2000" b="1" dirty="0">
                <a:solidFill>
                  <a:srgbClr val="511991"/>
                </a:solidFill>
                <a:effectLst/>
              </a:rPr>
              <a:t>Double the US Detector R&amp;D budget over the next five years, and modify existing funding models to enable R&amp;D consortia along critical key technologies for the planned long-term science projects, sustaining the support for such collaborations for the needed duration and scale. </a:t>
            </a:r>
            <a:endParaRPr lang="en-GB" sz="2000" b="1" dirty="0">
              <a:effectLst/>
            </a:endParaRPr>
          </a:p>
          <a:p>
            <a:endParaRPr lang="en-IT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5B76C-B562-601F-4761-7D50A12561BF}"/>
              </a:ext>
            </a:extLst>
          </p:cNvPr>
          <p:cNvSpPr txBox="1"/>
          <p:nvPr/>
        </p:nvSpPr>
        <p:spPr>
          <a:xfrm>
            <a:off x="525780" y="1596395"/>
            <a:ext cx="6099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Marina </a:t>
            </a:r>
            <a:r>
              <a:rPr lang="en-GB" sz="2400" b="0" dirty="0" err="1">
                <a:effectLst/>
              </a:rPr>
              <a:t>Artuso</a:t>
            </a:r>
            <a:r>
              <a:rPr lang="en-GB" sz="2400" b="0" dirty="0">
                <a:effectLst/>
              </a:rPr>
              <a:t> Syracuse University </a:t>
            </a:r>
          </a:p>
          <a:p>
            <a:r>
              <a:rPr lang="en-GB" sz="2400" b="0" dirty="0">
                <a:effectLst/>
              </a:rPr>
              <a:t>@ </a:t>
            </a:r>
            <a:r>
              <a:rPr lang="en-GB" sz="2400" b="0" dirty="0">
                <a:effectLst/>
                <a:hlinkClick r:id="rId3"/>
              </a:rPr>
              <a:t>P5 Town Hall Meeting BNL April 12, 2023 </a:t>
            </a:r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661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81B69834-31CF-204E-60BE-9867E9DAC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43"/>
            <a:ext cx="11476070" cy="6241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A0A90-7CD1-62A9-884D-2DFFD3023ADF}"/>
              </a:ext>
            </a:extLst>
          </p:cNvPr>
          <p:cNvSpPr txBox="1"/>
          <p:nvPr/>
        </p:nvSpPr>
        <p:spPr>
          <a:xfrm>
            <a:off x="8061960" y="6098126"/>
            <a:ext cx="4130040" cy="646331"/>
          </a:xfrm>
          <a:prstGeom prst="rect">
            <a:avLst/>
          </a:prstGeom>
          <a:ln>
            <a:solidFill>
              <a:srgbClr val="9411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H" b="1" i="1" dirty="0">
                <a:solidFill>
                  <a:srgbClr val="941100"/>
                </a:solidFill>
              </a:rPr>
              <a:t>31.07.2023</a:t>
            </a:r>
          </a:p>
          <a:p>
            <a:pPr algn="ctr"/>
            <a:r>
              <a:rPr lang="fr-CH" b="1" i="1" dirty="0">
                <a:solidFill>
                  <a:srgbClr val="941100"/>
                </a:solidFill>
              </a:rPr>
              <a:t>Official deadline for </a:t>
            </a:r>
            <a:r>
              <a:rPr lang="fr-CH" b="1" i="1" dirty="0" err="1">
                <a:solidFill>
                  <a:srgbClr val="941100"/>
                </a:solidFill>
              </a:rPr>
              <a:t>proposal</a:t>
            </a:r>
            <a:r>
              <a:rPr lang="fr-CH" b="1" i="1" dirty="0">
                <a:solidFill>
                  <a:srgbClr val="941100"/>
                </a:solidFill>
              </a:rPr>
              <a:t> </a:t>
            </a:r>
            <a:r>
              <a:rPr lang="fr-CH" b="1" i="1" dirty="0" err="1">
                <a:solidFill>
                  <a:srgbClr val="941100"/>
                </a:solidFill>
              </a:rPr>
              <a:t>submission</a:t>
            </a:r>
            <a:endParaRPr lang="en-GB" b="1" i="1" dirty="0">
              <a:solidFill>
                <a:srgbClr val="9411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14AE1-376C-3ADC-AD02-62BE615C2A70}"/>
              </a:ext>
            </a:extLst>
          </p:cNvPr>
          <p:cNvSpPr txBox="1"/>
          <p:nvPr/>
        </p:nvSpPr>
        <p:spPr>
          <a:xfrm>
            <a:off x="429768" y="6412147"/>
            <a:ext cx="6739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Document approved by the SPC and CERN Council in September 2022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444576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73DD64E-0DA3-7E90-5516-77C4555BD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6" t="9726" r="20588" b="8079"/>
          <a:stretch/>
        </p:blipFill>
        <p:spPr>
          <a:xfrm>
            <a:off x="2490286" y="243840"/>
            <a:ext cx="6806114" cy="6278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04C27-EBB8-2274-A203-398703CE6D76}"/>
              </a:ext>
            </a:extLst>
          </p:cNvPr>
          <p:cNvSpPr txBox="1"/>
          <p:nvPr/>
        </p:nvSpPr>
        <p:spPr>
          <a:xfrm>
            <a:off x="5059680" y="81507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941100"/>
                </a:solidFill>
                <a:effectLst/>
              </a:rPr>
              <a:t>ECFA Detector Panel Members</a:t>
            </a:r>
            <a:endParaRPr lang="en-IT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C7121B-4FAE-2B93-B5B5-2BD5BB1BC256}"/>
              </a:ext>
            </a:extLst>
          </p:cNvPr>
          <p:cNvSpPr/>
          <p:nvPr/>
        </p:nvSpPr>
        <p:spPr>
          <a:xfrm>
            <a:off x="4930140" y="6117336"/>
            <a:ext cx="2385060" cy="405384"/>
          </a:xfrm>
          <a:prstGeom prst="ellipse">
            <a:avLst/>
          </a:prstGeom>
          <a:noFill/>
          <a:ln w="28575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7D35F0-E9F7-EFA9-9F70-DC203B2AF1EA}"/>
              </a:ext>
            </a:extLst>
          </p:cNvPr>
          <p:cNvSpPr/>
          <p:nvPr/>
        </p:nvSpPr>
        <p:spPr>
          <a:xfrm>
            <a:off x="4916459" y="5058911"/>
            <a:ext cx="1776914" cy="248520"/>
          </a:xfrm>
          <a:prstGeom prst="ellipse">
            <a:avLst/>
          </a:prstGeom>
          <a:noFill/>
          <a:ln w="28575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FB18D7-4B0E-BE21-9D40-0890041F23A8}"/>
              </a:ext>
            </a:extLst>
          </p:cNvPr>
          <p:cNvSpPr/>
          <p:nvPr/>
        </p:nvSpPr>
        <p:spPr>
          <a:xfrm>
            <a:off x="4965192" y="2895600"/>
            <a:ext cx="1679448" cy="363420"/>
          </a:xfrm>
          <a:prstGeom prst="ellipse">
            <a:avLst/>
          </a:prstGeom>
          <a:noFill/>
          <a:ln w="28575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FD8D83-8DAD-860F-E349-390FF5F835D8}"/>
              </a:ext>
            </a:extLst>
          </p:cNvPr>
          <p:cNvSpPr/>
          <p:nvPr/>
        </p:nvSpPr>
        <p:spPr>
          <a:xfrm>
            <a:off x="4867726" y="5868816"/>
            <a:ext cx="1776914" cy="248520"/>
          </a:xfrm>
          <a:prstGeom prst="ellipse">
            <a:avLst/>
          </a:prstGeom>
          <a:noFill/>
          <a:ln w="28575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1130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36FA95-233A-569F-6579-360952284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" t="4445" b="20494"/>
          <a:stretch/>
        </p:blipFill>
        <p:spPr>
          <a:xfrm>
            <a:off x="6396427" y="1"/>
            <a:ext cx="6152119" cy="6583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112FA-410D-F81A-8BCA-64D49FFBEB0B}"/>
              </a:ext>
            </a:extLst>
          </p:cNvPr>
          <p:cNvSpPr txBox="1"/>
          <p:nvPr/>
        </p:nvSpPr>
        <p:spPr>
          <a:xfrm>
            <a:off x="252362" y="662677"/>
            <a:ext cx="6504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 err="1">
                <a:solidFill>
                  <a:srgbClr val="941100"/>
                </a:solidFill>
                <a:effectLst/>
              </a:rPr>
              <a:t>Riunioni</a:t>
            </a:r>
            <a:r>
              <a:rPr lang="en-GB" sz="3600" i="1" dirty="0">
                <a:solidFill>
                  <a:srgbClr val="941100"/>
                </a:solidFill>
                <a:effectLst/>
              </a:rPr>
              <a:t> INFN –</a:t>
            </a:r>
            <a:r>
              <a:rPr lang="en-GB" sz="3600" i="1" dirty="0">
                <a:solidFill>
                  <a:srgbClr val="941100"/>
                </a:solidFill>
              </a:rPr>
              <a:t>  ultima 6 </a:t>
            </a:r>
            <a:r>
              <a:rPr lang="en-GB" sz="3600" i="1" dirty="0" err="1">
                <a:solidFill>
                  <a:srgbClr val="941100"/>
                </a:solidFill>
              </a:rPr>
              <a:t>giugno</a:t>
            </a:r>
            <a:endParaRPr lang="en-GB" sz="3600" i="1" dirty="0">
              <a:solidFill>
                <a:srgbClr val="941100"/>
              </a:solidFill>
              <a:effectLst/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B790FFDE-CEFA-A629-9C3A-79CA76FEAEDB}"/>
              </a:ext>
            </a:extLst>
          </p:cNvPr>
          <p:cNvSpPr txBox="1"/>
          <p:nvPr/>
        </p:nvSpPr>
        <p:spPr>
          <a:xfrm>
            <a:off x="1154849" y="1309008"/>
            <a:ext cx="4699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hlinkClick r:id="rId3"/>
              </a:rPr>
              <a:t>https://</a:t>
            </a:r>
            <a:r>
              <a:rPr lang="en-GB" sz="2400" dirty="0" err="1">
                <a:hlinkClick r:id="rId3"/>
              </a:rPr>
              <a:t>agenda.infn.it</a:t>
            </a:r>
            <a:r>
              <a:rPr lang="en-GB" sz="2400" dirty="0">
                <a:hlinkClick r:id="rId3"/>
              </a:rPr>
              <a:t>/event/36436/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77756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217A7C0-F08B-DEDE-BCF4-65FBDF947816}"/>
              </a:ext>
            </a:extLst>
          </p:cNvPr>
          <p:cNvSpPr txBox="1"/>
          <p:nvPr/>
        </p:nvSpPr>
        <p:spPr>
          <a:xfrm>
            <a:off x="189989" y="56138"/>
            <a:ext cx="12002011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 DRD1 – Gaseous Detectors              </a:t>
            </a:r>
            <a:r>
              <a:rPr lang="en-GB" sz="2400" i="1" dirty="0"/>
              <a:t>Community meeting March 1-2-3</a:t>
            </a:r>
          </a:p>
          <a:p>
            <a:r>
              <a:rPr lang="en-GB" sz="2400" i="1" dirty="0"/>
              <a:t>							</a:t>
            </a:r>
            <a:r>
              <a:rPr lang="en-GB" i="1" dirty="0">
                <a:hlinkClick r:id="rId3"/>
              </a:rPr>
              <a:t>https://</a:t>
            </a:r>
            <a:r>
              <a:rPr lang="en-GB" i="1" dirty="0" err="1">
                <a:hlinkClick r:id="rId3"/>
              </a:rPr>
              <a:t>indico.cern.ch</a:t>
            </a:r>
            <a:r>
              <a:rPr lang="en-GB" i="1" dirty="0">
                <a:hlinkClick r:id="rId3"/>
              </a:rPr>
              <a:t>/event/1245751/</a:t>
            </a:r>
            <a:endParaRPr lang="en-GB" i="1" dirty="0"/>
          </a:p>
          <a:p>
            <a:r>
              <a:rPr lang="en-GB" sz="16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Conveners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sz="1600" b="1" dirty="0">
                <a:solidFill>
                  <a:srgbClr val="941100"/>
                </a:solidFill>
                <a:effectLst/>
                <a:cs typeface="Arial" panose="020B0604020202020204" pitchFamily="34" charset="0"/>
              </a:rPr>
              <a:t>Anna </a:t>
            </a:r>
            <a:r>
              <a:rPr lang="en-GB" sz="1600" b="1" dirty="0" err="1">
                <a:solidFill>
                  <a:srgbClr val="941100"/>
                </a:solidFill>
                <a:effectLst/>
                <a:cs typeface="Arial" panose="020B0604020202020204" pitchFamily="34" charset="0"/>
              </a:rPr>
              <a:t>Colaleo</a:t>
            </a:r>
            <a:r>
              <a:rPr lang="en-GB" sz="1600" b="1" dirty="0">
                <a:solidFill>
                  <a:srgbClr val="9411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6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(University and INFN Bari) 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, Leszek </a:t>
            </a:r>
            <a:r>
              <a:rPr lang="en-GB" sz="160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Ropelewski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(CERN)</a:t>
            </a:r>
          </a:p>
          <a:p>
            <a:r>
              <a:rPr lang="en-GB" sz="16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Experts: 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Klaus </a:t>
            </a:r>
            <a:r>
              <a:rPr lang="en-GB" sz="160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Dehmelt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(</a:t>
            </a:r>
            <a:r>
              <a:rPr lang="en-GB" sz="1600" b="0" i="0" strike="noStrike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SUNY)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rgbClr val="941100"/>
                </a:solidFill>
                <a:effectLst/>
                <a:cs typeface="Arial" panose="020B0604020202020204" pitchFamily="34" charset="0"/>
              </a:rPr>
              <a:t>Barbara </a:t>
            </a:r>
            <a:r>
              <a:rPr lang="en-GB" sz="1600" b="1" dirty="0" err="1">
                <a:solidFill>
                  <a:srgbClr val="941100"/>
                </a:solidFill>
                <a:effectLst/>
                <a:cs typeface="Arial" panose="020B0604020202020204" pitchFamily="34" charset="0"/>
              </a:rPr>
              <a:t>Liberti</a:t>
            </a:r>
            <a:r>
              <a:rPr lang="en-GB" sz="1600" b="1" dirty="0">
                <a:solidFill>
                  <a:srgbClr val="9411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(</a:t>
            </a:r>
            <a:r>
              <a:rPr lang="en-GB" sz="16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INFN - Tor </a:t>
            </a:r>
            <a:r>
              <a:rPr lang="en-GB" sz="16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Vergata</a:t>
            </a:r>
            <a:r>
              <a:rPr lang="en-GB" sz="16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)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en-GB" sz="1600" dirty="0">
                <a:solidFill>
                  <a:srgbClr val="232399"/>
                </a:solidFill>
                <a:effectLst/>
                <a:cs typeface="Arial" panose="020B0604020202020204" pitchFamily="34" charset="0"/>
              </a:rPr>
              <a:t>Maxim </a:t>
            </a:r>
            <a:r>
              <a:rPr lang="en-GB" sz="1600" dirty="0" err="1">
                <a:solidFill>
                  <a:srgbClr val="232399"/>
                </a:solidFill>
                <a:effectLst/>
                <a:cs typeface="Arial" panose="020B0604020202020204" pitchFamily="34" charset="0"/>
              </a:rPr>
              <a:t>Titov</a:t>
            </a:r>
            <a:r>
              <a:rPr lang="en-GB" sz="1600" dirty="0">
                <a:solidFill>
                  <a:srgbClr val="23239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(</a:t>
            </a:r>
            <a:r>
              <a:rPr lang="en-GB" sz="16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CEA Paris-</a:t>
            </a:r>
            <a:r>
              <a:rPr lang="en-GB" sz="16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Saclay</a:t>
            </a:r>
            <a:r>
              <a:rPr lang="en-GB" sz="16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), Joao Veloso (</a:t>
            </a:r>
            <a:r>
              <a:rPr lang="en-GB" sz="16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University of Aveiro)</a:t>
            </a:r>
            <a:endParaRPr lang="en-GB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Link</a:t>
            </a:r>
            <a:r>
              <a:rPr lang="en-US" sz="1600" b="1" spc="-3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to</a:t>
            </a:r>
            <a:r>
              <a:rPr lang="en-US" sz="1600" b="1" spc="-3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the</a:t>
            </a:r>
            <a:r>
              <a:rPr lang="en-US" sz="1600" b="1" spc="-1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coordination</a:t>
            </a:r>
            <a:r>
              <a:rPr lang="en-US" sz="1600" b="1" spc="-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team</a:t>
            </a:r>
            <a:r>
              <a:rPr lang="en-US" sz="1600" b="1" spc="-2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  <a:r>
              <a:rPr lang="en-US" sz="1600" spc="-2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941100"/>
                </a:solidFill>
                <a:cs typeface="Arial" panose="020B0604020202020204" pitchFamily="34" charset="0"/>
              </a:rPr>
              <a:t>Silvia</a:t>
            </a:r>
            <a:r>
              <a:rPr lang="en-US" sz="1600" b="1" spc="-15" dirty="0">
                <a:solidFill>
                  <a:srgbClr val="94110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941100"/>
                </a:solidFill>
                <a:cs typeface="Arial" panose="020B0604020202020204" pitchFamily="34" charset="0"/>
              </a:rPr>
              <a:t>Dalla</a:t>
            </a:r>
            <a:r>
              <a:rPr lang="en-US" sz="1600" b="1" spc="-5" dirty="0">
                <a:solidFill>
                  <a:srgbClr val="941100"/>
                </a:solidFill>
                <a:cs typeface="Arial" panose="020B0604020202020204" pitchFamily="34" charset="0"/>
              </a:rPr>
              <a:t> </a:t>
            </a:r>
            <a:r>
              <a:rPr lang="en-US" sz="1600" b="1" spc="-25" dirty="0">
                <a:solidFill>
                  <a:srgbClr val="941100"/>
                </a:solidFill>
                <a:cs typeface="Arial" panose="020B0604020202020204" pitchFamily="34" charset="0"/>
              </a:rPr>
              <a:t>Torre</a:t>
            </a:r>
            <a:r>
              <a:rPr lang="en-US" sz="1600" b="1" spc="-20" dirty="0">
                <a:solidFill>
                  <a:srgbClr val="941100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(INFN</a:t>
            </a:r>
            <a:r>
              <a:rPr lang="en-US" sz="1600" spc="-25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cs typeface="Arial" panose="020B0604020202020204" pitchFamily="34" charset="0"/>
              </a:rPr>
              <a:t>Trieste)</a:t>
            </a:r>
            <a:endParaRPr lang="en-GB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41100"/>
                </a:solidFill>
              </a:rPr>
              <a:t>great contributions to MPGDs development in </a:t>
            </a:r>
            <a:r>
              <a:rPr lang="en-GB" sz="2400" b="1" dirty="0">
                <a:solidFill>
                  <a:srgbClr val="941100"/>
                </a:solidFill>
              </a:rPr>
              <a:t>RD51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Technologies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Applications (tracking, triggering, drift chambers, TPC, calorimeters….)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Gas and material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Detector physics, simulations, and software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Electronics for gaseous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Detector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Common test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b="1" dirty="0"/>
          </a:p>
          <a:p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EC3F3-565E-C533-31CD-F47041B1FAC4}"/>
              </a:ext>
            </a:extLst>
          </p:cNvPr>
          <p:cNvSpPr txBox="1"/>
          <p:nvPr/>
        </p:nvSpPr>
        <p:spPr>
          <a:xfrm>
            <a:off x="6829425" y="3663017"/>
            <a:ext cx="50179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941100"/>
                </a:solidFill>
                <a:effectLst/>
              </a:rPr>
              <a:t>DRD1 community meeting </a:t>
            </a:r>
          </a:p>
          <a:p>
            <a:pPr algn="ctr"/>
            <a:r>
              <a:rPr lang="en-GB" sz="2400" dirty="0">
                <a:solidFill>
                  <a:srgbClr val="941100"/>
                </a:solidFill>
              </a:rPr>
              <a:t>@</a:t>
            </a:r>
            <a:r>
              <a:rPr lang="en-GB" sz="2400" dirty="0">
                <a:solidFill>
                  <a:srgbClr val="941100"/>
                </a:solidFill>
                <a:effectLst/>
              </a:rPr>
              <a:t> </a:t>
            </a:r>
            <a:r>
              <a:rPr lang="en-GB" sz="2400" b="1" dirty="0">
                <a:solidFill>
                  <a:srgbClr val="941100"/>
                </a:solidFill>
                <a:effectLst/>
              </a:rPr>
              <a:t>CERN </a:t>
            </a:r>
            <a:r>
              <a:rPr lang="en-GB" sz="2400" b="1" dirty="0">
                <a:solidFill>
                  <a:srgbClr val="941100"/>
                </a:solidFill>
              </a:rPr>
              <a:t>June</a:t>
            </a:r>
            <a:r>
              <a:rPr lang="en-GB" sz="2400" b="1" dirty="0">
                <a:solidFill>
                  <a:srgbClr val="941100"/>
                </a:solidFill>
                <a:effectLst/>
              </a:rPr>
              <a:t> 22-23</a:t>
            </a:r>
            <a:endParaRPr lang="en-IT" sz="2400" dirty="0">
              <a:solidFill>
                <a:srgbClr val="9411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9A744-4B6D-1B96-355E-FFE655CEA1C6}"/>
              </a:ext>
            </a:extLst>
          </p:cNvPr>
          <p:cNvSpPr txBox="1"/>
          <p:nvPr/>
        </p:nvSpPr>
        <p:spPr>
          <a:xfrm>
            <a:off x="7019414" y="4494014"/>
            <a:ext cx="4982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hlinkClick r:id="rId4"/>
              </a:rPr>
              <a:t>https://indico.cern.ch/event/1273991</a:t>
            </a:r>
            <a:endParaRPr lang="en-IT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D7B1A-948A-9FA0-C5DA-57AED8408016}"/>
              </a:ext>
            </a:extLst>
          </p:cNvPr>
          <p:cNvSpPr txBox="1"/>
          <p:nvPr/>
        </p:nvSpPr>
        <p:spPr>
          <a:xfrm rot="20795136">
            <a:off x="6669977" y="1881844"/>
            <a:ext cx="53368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941100"/>
                </a:solidFill>
              </a:rPr>
              <a:t>Revised p</a:t>
            </a:r>
            <a:r>
              <a:rPr lang="en-GB" sz="2000" b="1" dirty="0">
                <a:solidFill>
                  <a:srgbClr val="941100"/>
                </a:solidFill>
                <a:effectLst/>
              </a:rPr>
              <a:t>reliminary draft proposal document</a:t>
            </a:r>
            <a:endParaRPr lang="en-IT" sz="2400" b="1" dirty="0">
              <a:solidFill>
                <a:srgbClr val="94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18FF-DC3B-1D51-8543-0D5B24AE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492304" cy="914400"/>
          </a:xfrm>
        </p:spPr>
        <p:txBody>
          <a:bodyPr/>
          <a:lstStyle/>
          <a:p>
            <a:r>
              <a:rPr lang="en-GB" sz="4400" i="1" dirty="0">
                <a:solidFill>
                  <a:srgbClr val="941100"/>
                </a:solidFill>
                <a:effectLst/>
                <a:latin typeface="+mn-lt"/>
              </a:rPr>
              <a:t>DRD proposal preparation – example DRD1</a:t>
            </a:r>
            <a:endParaRPr lang="en-IT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6305D-B5DF-5BEF-1C42-9594843A392C}"/>
              </a:ext>
            </a:extLst>
          </p:cNvPr>
          <p:cNvSpPr txBox="1"/>
          <p:nvPr/>
        </p:nvSpPr>
        <p:spPr>
          <a:xfrm>
            <a:off x="143228" y="3875901"/>
            <a:ext cx="7311456" cy="2708434"/>
          </a:xfrm>
          <a:prstGeom prst="rect">
            <a:avLst/>
          </a:prstGeom>
          <a:ln w="28575">
            <a:solidFill>
              <a:srgbClr val="9411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GB" sz="800" dirty="0">
              <a:latin typeface="CMSS8"/>
            </a:endParaRPr>
          </a:p>
          <a:p>
            <a:r>
              <a:rPr lang="en-GB" sz="1800" dirty="0">
                <a:effectLst/>
                <a:latin typeface="SFRM1095"/>
              </a:rPr>
              <a:t>• </a:t>
            </a:r>
            <a:r>
              <a:rPr lang="en-GB" sz="1800" dirty="0">
                <a:effectLst/>
                <a:latin typeface="CMR10"/>
              </a:rPr>
              <a:t>WG1 </a:t>
            </a:r>
            <a:r>
              <a:rPr lang="en-GB" sz="1800" dirty="0">
                <a:effectLst/>
                <a:latin typeface="NimbusRomNo9L"/>
              </a:rPr>
              <a:t>Technological Aspects and Developments </a:t>
            </a:r>
            <a:br>
              <a:rPr lang="en-GB" sz="1800" dirty="0">
                <a:effectLst/>
                <a:latin typeface="NimbusRomNo9L"/>
              </a:rPr>
            </a:br>
            <a:r>
              <a:rPr lang="en-GB" sz="1800" dirty="0">
                <a:effectLst/>
                <a:latin typeface="NimbusRomNo9L"/>
              </a:rPr>
              <a:t>of New Detector Structures, Common Characterization and Physics Issues </a:t>
            </a:r>
            <a:endParaRPr lang="en-GB" dirty="0"/>
          </a:p>
          <a:p>
            <a:r>
              <a:rPr lang="en-GB" sz="800" dirty="0">
                <a:effectLst/>
                <a:latin typeface="CMSS8"/>
              </a:rPr>
              <a:t> </a:t>
            </a:r>
            <a:r>
              <a:rPr lang="en-GB" sz="1800" dirty="0">
                <a:effectLst/>
                <a:latin typeface="SFRM1095"/>
              </a:rPr>
              <a:t>• </a:t>
            </a:r>
            <a:r>
              <a:rPr lang="en-GB" sz="1800" dirty="0">
                <a:effectLst/>
                <a:latin typeface="CMR10"/>
              </a:rPr>
              <a:t>WG2 </a:t>
            </a:r>
            <a:r>
              <a:rPr lang="en-GB" sz="1800" dirty="0">
                <a:effectLst/>
                <a:latin typeface="NimbusRomNo9L"/>
              </a:rPr>
              <a:t>Applications </a:t>
            </a:r>
            <a:endParaRPr lang="en-GB" dirty="0"/>
          </a:p>
          <a:p>
            <a:r>
              <a:rPr lang="en-GB" sz="800" dirty="0">
                <a:effectLst/>
                <a:latin typeface="CMSS8"/>
              </a:rPr>
              <a:t> </a:t>
            </a:r>
            <a:r>
              <a:rPr lang="en-GB" sz="1800" dirty="0">
                <a:effectLst/>
                <a:latin typeface="SFRM1095"/>
              </a:rPr>
              <a:t>• </a:t>
            </a:r>
            <a:r>
              <a:rPr lang="en-GB" sz="1800" dirty="0">
                <a:effectLst/>
                <a:latin typeface="CMR10"/>
              </a:rPr>
              <a:t>WG3 </a:t>
            </a:r>
            <a:r>
              <a:rPr lang="en-GB" sz="1800" dirty="0">
                <a:effectLst/>
                <a:latin typeface="NimbusRomNo9L"/>
              </a:rPr>
              <a:t>Gas and Materials </a:t>
            </a:r>
            <a:endParaRPr lang="en-GB" dirty="0"/>
          </a:p>
          <a:p>
            <a:r>
              <a:rPr lang="en-GB" sz="800" dirty="0">
                <a:effectLst/>
                <a:latin typeface="CMSS8"/>
              </a:rPr>
              <a:t> </a:t>
            </a:r>
            <a:r>
              <a:rPr lang="en-GB" sz="1800" dirty="0">
                <a:effectLst/>
                <a:latin typeface="SFRM1095"/>
              </a:rPr>
              <a:t>• </a:t>
            </a:r>
            <a:r>
              <a:rPr lang="en-GB" sz="1800" dirty="0">
                <a:effectLst/>
                <a:latin typeface="CMR10"/>
              </a:rPr>
              <a:t>WG4 </a:t>
            </a:r>
            <a:r>
              <a:rPr lang="en-GB" sz="1800" dirty="0">
                <a:effectLst/>
                <a:latin typeface="NimbusRomNo9L"/>
              </a:rPr>
              <a:t>Modelling and Simulation </a:t>
            </a:r>
            <a:endParaRPr lang="en-GB" dirty="0">
              <a:effectLst/>
            </a:endParaRPr>
          </a:p>
          <a:p>
            <a:r>
              <a:rPr lang="en-GB" sz="800" dirty="0">
                <a:effectLst/>
                <a:latin typeface="CMSS8"/>
              </a:rPr>
              <a:t> </a:t>
            </a:r>
            <a:r>
              <a:rPr lang="en-GB" sz="1800" dirty="0">
                <a:effectLst/>
                <a:latin typeface="SFRM1095"/>
              </a:rPr>
              <a:t>• </a:t>
            </a:r>
            <a:r>
              <a:rPr lang="en-GB" sz="1800" dirty="0">
                <a:effectLst/>
                <a:latin typeface="CMR10"/>
              </a:rPr>
              <a:t>WG5 </a:t>
            </a:r>
            <a:r>
              <a:rPr lang="en-GB" sz="1800" dirty="0">
                <a:effectLst/>
                <a:latin typeface="NimbusRomNo9L"/>
              </a:rPr>
              <a:t>Electronics for gaseous detectors </a:t>
            </a:r>
            <a:endParaRPr lang="en-GB" dirty="0">
              <a:effectLst/>
            </a:endParaRPr>
          </a:p>
          <a:p>
            <a:r>
              <a:rPr lang="en-GB" sz="800" dirty="0">
                <a:effectLst/>
                <a:latin typeface="CMSS8"/>
              </a:rPr>
              <a:t> </a:t>
            </a:r>
            <a:r>
              <a:rPr lang="en-GB" sz="1800" dirty="0">
                <a:effectLst/>
                <a:latin typeface="SFRM1095"/>
              </a:rPr>
              <a:t>• </a:t>
            </a:r>
            <a:r>
              <a:rPr lang="en-GB" sz="1800" dirty="0">
                <a:effectLst/>
                <a:latin typeface="CMR10"/>
              </a:rPr>
              <a:t>WG6 </a:t>
            </a:r>
            <a:r>
              <a:rPr lang="en-GB" sz="1800" dirty="0">
                <a:effectLst/>
                <a:latin typeface="NimbusRomNo9L"/>
              </a:rPr>
              <a:t>Production and Technology Transfer </a:t>
            </a:r>
            <a:endParaRPr lang="en-GB" dirty="0">
              <a:effectLst/>
            </a:endParaRPr>
          </a:p>
          <a:p>
            <a:r>
              <a:rPr lang="en-GB" sz="1800" dirty="0">
                <a:effectLst/>
                <a:latin typeface="SFRM1095"/>
              </a:rPr>
              <a:t>• </a:t>
            </a:r>
            <a:r>
              <a:rPr lang="en-GB" sz="1800" dirty="0">
                <a:effectLst/>
                <a:latin typeface="CMR10"/>
              </a:rPr>
              <a:t>WG7 </a:t>
            </a:r>
            <a:r>
              <a:rPr lang="en-GB" sz="1800" dirty="0">
                <a:effectLst/>
                <a:latin typeface="NimbusRomNo9L"/>
              </a:rPr>
              <a:t>Collaboration Laboratories and Facilities </a:t>
            </a:r>
            <a:endParaRPr lang="en-GB" dirty="0"/>
          </a:p>
          <a:p>
            <a:r>
              <a:rPr lang="en-GB" sz="1800" dirty="0">
                <a:effectLst/>
                <a:latin typeface="SFRM1095"/>
              </a:rPr>
              <a:t>• </a:t>
            </a:r>
            <a:r>
              <a:rPr lang="en-GB" sz="1800" dirty="0">
                <a:effectLst/>
                <a:latin typeface="CMR10"/>
              </a:rPr>
              <a:t>WG8 </a:t>
            </a:r>
            <a:r>
              <a:rPr lang="en-GB" sz="1800" dirty="0">
                <a:effectLst/>
                <a:latin typeface="NimbusRomNo9L"/>
              </a:rPr>
              <a:t>Knowledge Transfer, Training, Career 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9ECEE-F03E-1BA5-04B3-220F53DC4B45}"/>
              </a:ext>
            </a:extLst>
          </p:cNvPr>
          <p:cNvSpPr txBox="1"/>
          <p:nvPr/>
        </p:nvSpPr>
        <p:spPr>
          <a:xfrm>
            <a:off x="5651085" y="594346"/>
            <a:ext cx="6428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effectLst/>
              </a:rPr>
              <a:t>INFN: LNS, LNF, BA, FE, LE, NA, PD, PV, RM1, RM2, RM3, TS </a:t>
            </a:r>
            <a:endParaRPr lang="en-GB" sz="2000" b="1" dirty="0"/>
          </a:p>
          <a:p>
            <a:endParaRPr lang="en-IT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29078-87A7-5F59-5399-0467651F25E4}"/>
              </a:ext>
            </a:extLst>
          </p:cNvPr>
          <p:cNvSpPr txBox="1"/>
          <p:nvPr/>
        </p:nvSpPr>
        <p:spPr>
          <a:xfrm>
            <a:off x="112232" y="995748"/>
            <a:ext cx="10492304" cy="2585323"/>
          </a:xfrm>
          <a:prstGeom prst="rect">
            <a:avLst/>
          </a:prstGeom>
          <a:ln w="28575">
            <a:solidFill>
              <a:srgbClr val="232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CMBX10"/>
              </a:rPr>
              <a:t>DRDT 1.1 - Improve time and spatial resolution for gaseous detectors with long-term stability.</a:t>
            </a:r>
            <a:br>
              <a:rPr lang="en-GB" sz="1800" dirty="0">
                <a:effectLst/>
                <a:latin typeface="CMBX10"/>
              </a:rPr>
            </a:br>
            <a:endParaRPr lang="en-GB" sz="1800" dirty="0">
              <a:effectLst/>
              <a:latin typeface="CMBX10"/>
            </a:endParaRPr>
          </a:p>
          <a:p>
            <a:r>
              <a:rPr lang="en-GB" sz="1800" dirty="0">
                <a:effectLst/>
                <a:latin typeface="CMBX10"/>
              </a:rPr>
              <a:t>DRDT 1.2 - Achieve tracking in gaseous detectors with </a:t>
            </a:r>
            <a:r>
              <a:rPr lang="en-GB" sz="1800" dirty="0" err="1">
                <a:effectLst/>
                <a:latin typeface="CMBX10"/>
              </a:rPr>
              <a:t>dE</a:t>
            </a:r>
            <a:r>
              <a:rPr lang="en-GB" sz="1800" dirty="0">
                <a:effectLst/>
                <a:latin typeface="CMBX10"/>
              </a:rPr>
              <a:t>/dx and </a:t>
            </a:r>
            <a:r>
              <a:rPr lang="en-GB" sz="1800" dirty="0" err="1">
                <a:effectLst/>
                <a:latin typeface="CMBX10"/>
              </a:rPr>
              <a:t>dN</a:t>
            </a:r>
            <a:r>
              <a:rPr lang="en-GB" sz="1800" dirty="0">
                <a:effectLst/>
                <a:latin typeface="CMBX10"/>
              </a:rPr>
              <a:t>/dx capability in large volumes </a:t>
            </a:r>
            <a:br>
              <a:rPr lang="en-GB" sz="1800" dirty="0">
                <a:effectLst/>
                <a:latin typeface="CMBX10"/>
              </a:rPr>
            </a:br>
            <a:r>
              <a:rPr lang="en-GB" sz="1800" dirty="0">
                <a:effectLst/>
                <a:latin typeface="CMBX10"/>
              </a:rPr>
              <a:t>with very low material budget and different read- out schemes.</a:t>
            </a:r>
            <a:br>
              <a:rPr lang="en-GB" sz="1800" dirty="0">
                <a:effectLst/>
                <a:latin typeface="CMBX10"/>
              </a:rPr>
            </a:br>
            <a:endParaRPr lang="en-GB" sz="1800" dirty="0">
              <a:effectLst/>
              <a:latin typeface="CMBX10"/>
            </a:endParaRPr>
          </a:p>
          <a:p>
            <a:r>
              <a:rPr lang="en-GB" sz="1800" dirty="0">
                <a:effectLst/>
                <a:latin typeface="CMBX10"/>
              </a:rPr>
              <a:t>DRDT 1.3 - Develop environmentally friendly gaseous detectors for very large areas with high-rate capability.</a:t>
            </a:r>
            <a:br>
              <a:rPr lang="en-GB" sz="1800" dirty="0">
                <a:effectLst/>
                <a:latin typeface="CMBX10"/>
              </a:rPr>
            </a:br>
            <a:endParaRPr lang="en-GB" sz="1800" dirty="0">
              <a:effectLst/>
              <a:latin typeface="CMBX10"/>
            </a:endParaRPr>
          </a:p>
          <a:p>
            <a:r>
              <a:rPr lang="en-GB" sz="1800" dirty="0">
                <a:effectLst/>
                <a:latin typeface="CMBX10"/>
              </a:rPr>
              <a:t>DRDT 1.4 - Achieve high sensitivity in both low and high-pressure TPCs. </a:t>
            </a:r>
            <a:endParaRPr lang="en-GB" dirty="0"/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98EFB6-35D1-A06C-C2FF-05440A1FDF4E}"/>
              </a:ext>
            </a:extLst>
          </p:cNvPr>
          <p:cNvSpPr txBox="1"/>
          <p:nvPr/>
        </p:nvSpPr>
        <p:spPr>
          <a:xfrm>
            <a:off x="7555245" y="3662418"/>
            <a:ext cx="60985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MT"/>
              </a:rPr>
              <a:t>New structures operational and </a:t>
            </a:r>
          </a:p>
          <a:p>
            <a:r>
              <a:rPr lang="en-GB" sz="1800" dirty="0">
                <a:effectLst/>
                <a:latin typeface="ArialMT"/>
              </a:rPr>
              <a:t>new R&amp;D programmes underway </a:t>
            </a:r>
          </a:p>
          <a:p>
            <a:r>
              <a:rPr lang="en-GB" sz="1800" dirty="0">
                <a:solidFill>
                  <a:srgbClr val="FF0000"/>
                </a:solidFill>
                <a:effectLst/>
                <a:latin typeface="ArialMT"/>
              </a:rPr>
              <a:t>from beginning 2024</a:t>
            </a:r>
            <a:endParaRPr lang="en-GB" dirty="0">
              <a:solidFill>
                <a:srgbClr val="FF0000"/>
              </a:solidFill>
              <a:latin typeface="ArialMT"/>
            </a:endParaRPr>
          </a:p>
          <a:p>
            <a:endParaRPr lang="en-GB" sz="1800" dirty="0">
              <a:effectLst/>
              <a:latin typeface="ArialMT"/>
            </a:endParaRPr>
          </a:p>
          <a:p>
            <a:r>
              <a:rPr lang="en-GB" sz="1800" dirty="0">
                <a:solidFill>
                  <a:srgbClr val="FF0000"/>
                </a:solidFill>
                <a:effectLst/>
                <a:latin typeface="ArialMT"/>
              </a:rPr>
              <a:t>Through 2024, </a:t>
            </a:r>
            <a:br>
              <a:rPr lang="en-GB" sz="1800" dirty="0">
                <a:solidFill>
                  <a:srgbClr val="FF0000"/>
                </a:solidFill>
                <a:effectLst/>
                <a:latin typeface="ArialMT"/>
              </a:rPr>
            </a:br>
            <a:r>
              <a:rPr lang="en-GB" sz="1800" dirty="0">
                <a:solidFill>
                  <a:srgbClr val="FF0000"/>
                </a:solidFill>
                <a:effectLst/>
                <a:latin typeface="ArialMT"/>
              </a:rPr>
              <a:t>collection of MoU signatures </a:t>
            </a:r>
          </a:p>
          <a:p>
            <a:r>
              <a:rPr lang="en-GB" sz="1800" dirty="0">
                <a:solidFill>
                  <a:srgbClr val="FF0000"/>
                </a:solidFill>
                <a:effectLst/>
                <a:latin typeface="ArialMT"/>
              </a:rPr>
              <a:t>with defined contribution areas per institute</a:t>
            </a:r>
          </a:p>
          <a:p>
            <a:r>
              <a:rPr lang="en-GB" sz="1800" dirty="0">
                <a:solidFill>
                  <a:srgbClr val="FF0000"/>
                </a:solidFill>
                <a:effectLst/>
                <a:latin typeface="ArialMT"/>
              </a:rPr>
              <a:t> </a:t>
            </a:r>
          </a:p>
          <a:p>
            <a:r>
              <a:rPr lang="en-GB" sz="1800" dirty="0">
                <a:effectLst/>
                <a:latin typeface="ArialMT"/>
              </a:rPr>
              <a:t>Ramp up of new strategic funding </a:t>
            </a:r>
            <a:br>
              <a:rPr lang="en-GB" sz="1800" dirty="0">
                <a:effectLst/>
                <a:latin typeface="ArialMT"/>
              </a:rPr>
            </a:br>
            <a:r>
              <a:rPr lang="en-GB" sz="1800" dirty="0">
                <a:effectLst/>
                <a:latin typeface="ArialMT"/>
              </a:rPr>
              <a:t>and R&amp;D activities </a:t>
            </a:r>
            <a:r>
              <a:rPr lang="en-GB" sz="1800" dirty="0">
                <a:solidFill>
                  <a:srgbClr val="FF0000"/>
                </a:solidFill>
                <a:effectLst/>
                <a:latin typeface="ArialMT"/>
              </a:rPr>
              <a:t>2024-2026 </a:t>
            </a:r>
            <a:endParaRPr lang="en-GB" sz="1800" dirty="0"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72945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2439</Words>
  <Application>Microsoft Macintosh PowerPoint</Application>
  <PresentationFormat>Widescreen</PresentationFormat>
  <Paragraphs>327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Arial</vt:lpstr>
      <vt:lpstr>ArialMT</vt:lpstr>
      <vt:lpstr>BankGothic</vt:lpstr>
      <vt:lpstr>Bauhaus 93</vt:lpstr>
      <vt:lpstr>Calibri</vt:lpstr>
      <vt:lpstr>Calibri Light</vt:lpstr>
      <vt:lpstr>Century Gothic</vt:lpstr>
      <vt:lpstr>CMBX10</vt:lpstr>
      <vt:lpstr>CMCSC10</vt:lpstr>
      <vt:lpstr>CMR10</vt:lpstr>
      <vt:lpstr>CMSS8</vt:lpstr>
      <vt:lpstr>CMSS9</vt:lpstr>
      <vt:lpstr>CMSSBX10</vt:lpstr>
      <vt:lpstr>NimbusRomNo9L</vt:lpstr>
      <vt:lpstr>SFRM1095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DRD proposal preparation – example DRD1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DRD3 update: DRDT and WG</vt:lpstr>
      <vt:lpstr>Implementation of the DRD3 mandate</vt:lpstr>
      <vt:lpstr>WG description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ECFA-LDG WG for Detector R&amp;D Infrastructures</vt:lpstr>
      <vt:lpstr>PowerPoint Presentation</vt:lpstr>
      <vt:lpstr>PowerPoint Presentation</vt:lpstr>
      <vt:lpstr>Attività/DRD @ Torino </vt:lpstr>
      <vt:lpstr>extras</vt:lpstr>
      <vt:lpstr>Relationship between WG and WP</vt:lpstr>
      <vt:lpstr>Forming the collaboration</vt:lpstr>
      <vt:lpstr>DRD3 interplay with DRDn, Industry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e formato del workshop</dc:title>
  <dc:subject/>
  <dc:creator>Emilio Radicioni</dc:creator>
  <cp:keywords/>
  <dc:description/>
  <cp:lastModifiedBy>Nadia Pastrone</cp:lastModifiedBy>
  <cp:revision>138</cp:revision>
  <dcterms:created xsi:type="dcterms:W3CDTF">2022-10-16T16:33:29Z</dcterms:created>
  <dcterms:modified xsi:type="dcterms:W3CDTF">2023-06-09T13:02:59Z</dcterms:modified>
  <cp:category/>
</cp:coreProperties>
</file>