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7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</p:sldIdLst>
  <p:sldSz cx="17340263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37"/>
  </p:normalViewPr>
  <p:slideViewPr>
    <p:cSldViewPr snapToGrid="0" snapToObjects="1">
      <p:cViewPr varScale="1">
        <p:scale>
          <a:sx n="55" d="100"/>
          <a:sy n="55" d="100"/>
        </p:scale>
        <p:origin x="749" y="34"/>
      </p:cViewPr>
      <p:guideLst>
        <p:guide orient="horz" pos="3072"/>
        <p:guide pos="54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1" name="Shape 1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80569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1140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14627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>
            <a:spLocks noGrp="1"/>
          </p:cNvSpPr>
          <p:nvPr>
            <p:ph type="title"/>
          </p:nvPr>
        </p:nvSpPr>
        <p:spPr>
          <a:xfrm>
            <a:off x="1693385" y="1638300"/>
            <a:ext cx="13953493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693385" y="5041900"/>
            <a:ext cx="13953493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Giovanni Mela"/>
          <p:cNvSpPr txBox="1">
            <a:spLocks noGrp="1"/>
          </p:cNvSpPr>
          <p:nvPr>
            <p:ph type="body" sz="quarter" idx="13"/>
          </p:nvPr>
        </p:nvSpPr>
        <p:spPr>
          <a:xfrm>
            <a:off x="1693385" y="6362700"/>
            <a:ext cx="13953493" cy="47192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–Giovanni Mela</a:t>
            </a:r>
          </a:p>
        </p:txBody>
      </p:sp>
      <p:sp>
        <p:nvSpPr>
          <p:cNvPr id="94" name="“Inserisci qui una citazione”."/>
          <p:cNvSpPr txBox="1">
            <a:spLocks noGrp="1"/>
          </p:cNvSpPr>
          <p:nvPr>
            <p:ph type="body" sz="quarter" idx="14"/>
          </p:nvPr>
        </p:nvSpPr>
        <p:spPr>
          <a:xfrm>
            <a:off x="1693385" y="4259094"/>
            <a:ext cx="13953493" cy="62581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“Inserisci qui una citazione”. </a:t>
            </a:r>
          </a:p>
        </p:txBody>
      </p:sp>
      <p:sp>
        <p:nvSpPr>
          <p:cNvPr id="9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magine"/>
          <p:cNvSpPr>
            <a:spLocks noGrp="1"/>
          </p:cNvSpPr>
          <p:nvPr>
            <p:ph type="pic" idx="13"/>
          </p:nvPr>
        </p:nvSpPr>
        <p:spPr>
          <a:xfrm>
            <a:off x="0" y="0"/>
            <a:ext cx="17340263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ttangolo"/>
          <p:cNvSpPr/>
          <p:nvPr/>
        </p:nvSpPr>
        <p:spPr>
          <a:xfrm>
            <a:off x="169339" y="3060700"/>
            <a:ext cx="16070224" cy="3403600"/>
          </a:xfrm>
          <a:prstGeom prst="rect">
            <a:avLst/>
          </a:prstGeom>
          <a:gradFill>
            <a:gsLst>
              <a:gs pos="0">
                <a:srgbClr val="000000"/>
              </a:gs>
              <a:gs pos="78363">
                <a:srgbClr val="004B80"/>
              </a:gs>
              <a:gs pos="100000">
                <a:srgbClr val="0096FF"/>
              </a:gs>
            </a:gsLst>
            <a:lin ang="108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r">
              <a:defRPr sz="4000"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/>
          </a:p>
        </p:txBody>
      </p:sp>
      <p:sp>
        <p:nvSpPr>
          <p:cNvPr id="118" name="Rettangolo"/>
          <p:cNvSpPr/>
          <p:nvPr/>
        </p:nvSpPr>
        <p:spPr>
          <a:xfrm>
            <a:off x="0" y="9410700"/>
            <a:ext cx="17357197" cy="342900"/>
          </a:xfrm>
          <a:prstGeom prst="rect">
            <a:avLst/>
          </a:prstGeom>
          <a:solidFill>
            <a:srgbClr val="01199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/>
          </a:p>
        </p:txBody>
      </p:sp>
      <p:sp>
        <p:nvSpPr>
          <p:cNvPr id="119" name="Rettangolo"/>
          <p:cNvSpPr/>
          <p:nvPr/>
        </p:nvSpPr>
        <p:spPr>
          <a:xfrm>
            <a:off x="16324232" y="3048000"/>
            <a:ext cx="541883" cy="34036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/>
          </a:p>
        </p:txBody>
      </p:sp>
      <p:sp>
        <p:nvSpPr>
          <p:cNvPr id="120" name="Titolo Testo"/>
          <p:cNvSpPr txBox="1">
            <a:spLocks noGrp="1"/>
          </p:cNvSpPr>
          <p:nvPr>
            <p:ph type="title"/>
          </p:nvPr>
        </p:nvSpPr>
        <p:spPr>
          <a:xfrm>
            <a:off x="3369836" y="3035300"/>
            <a:ext cx="12277042" cy="3302000"/>
          </a:xfrm>
          <a:prstGeom prst="rect">
            <a:avLst/>
          </a:prstGeom>
        </p:spPr>
        <p:txBody>
          <a:bodyPr anchor="b"/>
          <a:lstStyle>
            <a:lvl1pPr algn="r">
              <a:defRPr sz="96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5000"/>
                    </a:srgbClr>
                  </a:outerShdw>
                </a:effectLst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r>
              <a:t>Titolo Testo</a:t>
            </a:r>
          </a:p>
        </p:txBody>
      </p:sp>
      <p:sp>
        <p:nvSpPr>
          <p:cNvPr id="121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2252202" y="6680200"/>
            <a:ext cx="13953493" cy="1130300"/>
          </a:xfrm>
          <a:prstGeom prst="rect">
            <a:avLst/>
          </a:prstGeom>
        </p:spPr>
        <p:txBody>
          <a:bodyPr lIns="0" tIns="0" rIns="0" bIns="0" anchor="t"/>
          <a:lstStyle>
            <a:lvl1pPr marL="0" indent="317500" algn="r">
              <a:spcBef>
                <a:spcPts val="0"/>
              </a:spcBef>
              <a:buSzTx/>
              <a:buNone/>
              <a:defRPr sz="3600" i="1">
                <a:solidFill>
                  <a:srgbClr val="7A7A7A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indent="762000" algn="r">
              <a:spcBef>
                <a:spcPts val="0"/>
              </a:spcBef>
              <a:buSzTx/>
              <a:buNone/>
              <a:defRPr sz="3600">
                <a:solidFill>
                  <a:srgbClr val="7A7A7A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indent="1206500" algn="r">
              <a:spcBef>
                <a:spcPts val="0"/>
              </a:spcBef>
              <a:buSzTx/>
              <a:buNone/>
              <a:defRPr sz="3600">
                <a:solidFill>
                  <a:srgbClr val="7A7A7A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indent="1651000" algn="r">
              <a:spcBef>
                <a:spcPts val="0"/>
              </a:spcBef>
              <a:buSzTx/>
              <a:buNone/>
              <a:defRPr sz="3600">
                <a:solidFill>
                  <a:srgbClr val="7A7A7A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indent="2095500" algn="r">
              <a:spcBef>
                <a:spcPts val="0"/>
              </a:spcBef>
              <a:buSzTx/>
              <a:buNone/>
              <a:defRPr sz="3600">
                <a:solidFill>
                  <a:srgbClr val="7A7A7A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6805670" y="9410700"/>
            <a:ext cx="408766" cy="37959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97D7E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ttangolo"/>
          <p:cNvSpPr/>
          <p:nvPr/>
        </p:nvSpPr>
        <p:spPr>
          <a:xfrm>
            <a:off x="0" y="1536700"/>
            <a:ext cx="1219237" cy="3429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/>
          </a:p>
        </p:txBody>
      </p:sp>
      <p:sp>
        <p:nvSpPr>
          <p:cNvPr id="130" name="Rettangolo"/>
          <p:cNvSpPr/>
          <p:nvPr/>
        </p:nvSpPr>
        <p:spPr>
          <a:xfrm>
            <a:off x="1286973" y="1536700"/>
            <a:ext cx="16070224" cy="342900"/>
          </a:xfrm>
          <a:prstGeom prst="rect">
            <a:avLst/>
          </a:prstGeom>
          <a:solidFill>
            <a:srgbClr val="01199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/>
          </a:p>
        </p:txBody>
      </p:sp>
      <p:sp>
        <p:nvSpPr>
          <p:cNvPr id="131" name="Rettangolo"/>
          <p:cNvSpPr/>
          <p:nvPr/>
        </p:nvSpPr>
        <p:spPr>
          <a:xfrm>
            <a:off x="0" y="9410700"/>
            <a:ext cx="17357197" cy="342900"/>
          </a:xfrm>
          <a:prstGeom prst="rect">
            <a:avLst/>
          </a:prstGeom>
          <a:solidFill>
            <a:srgbClr val="01199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/>
          </a:p>
        </p:txBody>
      </p:sp>
      <p:sp>
        <p:nvSpPr>
          <p:cNvPr id="132" name="Titolo Testo"/>
          <p:cNvSpPr txBox="1">
            <a:spLocks noGrp="1"/>
          </p:cNvSpPr>
          <p:nvPr>
            <p:ph type="title"/>
          </p:nvPr>
        </p:nvSpPr>
        <p:spPr>
          <a:xfrm>
            <a:off x="118537" y="241300"/>
            <a:ext cx="15037259" cy="1130300"/>
          </a:xfrm>
          <a:prstGeom prst="rect">
            <a:avLst/>
          </a:prstGeom>
          <a:effectLst>
            <a:outerShdw blurRad="63500" dist="25400" dir="2700000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algn="l">
              <a:defRPr sz="8400">
                <a:solidFill>
                  <a:srgbClr val="0329D7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r>
              <a:t>Titolo Testo</a:t>
            </a:r>
          </a:p>
        </p:txBody>
      </p:sp>
      <p:sp>
        <p:nvSpPr>
          <p:cNvPr id="13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396769" y="1524000"/>
            <a:ext cx="408766" cy="37959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  <p:pic>
        <p:nvPicPr>
          <p:cNvPr id="134" name="Schermata 2017-06-23 alle 22.06.23.png" descr="Schermata 2017-06-23 alle 22.06.23.png"/>
          <p:cNvPicPr>
            <a:picLocks noChangeAspect="1"/>
          </p:cNvPicPr>
          <p:nvPr/>
        </p:nvPicPr>
        <p:blipFill>
          <a:blip r:embed="rId2" cstate="print">
            <a:alphaModFix amt="48149"/>
          </a:blip>
          <a:srcRect l="10090" t="19021" r="2888" b="6149"/>
          <a:stretch>
            <a:fillRect/>
          </a:stretch>
        </p:blipFill>
        <p:spPr>
          <a:xfrm>
            <a:off x="15048365" y="257066"/>
            <a:ext cx="2181287" cy="10988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magine"/>
          <p:cNvSpPr>
            <a:spLocks noGrp="1"/>
          </p:cNvSpPr>
          <p:nvPr>
            <p:ph type="pic" idx="13"/>
          </p:nvPr>
        </p:nvSpPr>
        <p:spPr>
          <a:xfrm>
            <a:off x="2167533" y="673100"/>
            <a:ext cx="13005197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olo Testo"/>
          <p:cNvSpPr txBox="1">
            <a:spLocks noGrp="1"/>
          </p:cNvSpPr>
          <p:nvPr>
            <p:ph type="title"/>
          </p:nvPr>
        </p:nvSpPr>
        <p:spPr>
          <a:xfrm>
            <a:off x="1693385" y="6718300"/>
            <a:ext cx="13953493" cy="14224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2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693385" y="8153400"/>
            <a:ext cx="13953493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Testo"/>
          <p:cNvSpPr txBox="1">
            <a:spLocks noGrp="1"/>
          </p:cNvSpPr>
          <p:nvPr>
            <p:ph type="title"/>
          </p:nvPr>
        </p:nvSpPr>
        <p:spPr>
          <a:xfrm>
            <a:off x="1693385" y="3225800"/>
            <a:ext cx="13953493" cy="3302000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magine"/>
          <p:cNvSpPr>
            <a:spLocks noGrp="1"/>
          </p:cNvSpPr>
          <p:nvPr>
            <p:ph type="pic" sz="half" idx="13"/>
          </p:nvPr>
        </p:nvSpPr>
        <p:spPr>
          <a:xfrm>
            <a:off x="8958007" y="635000"/>
            <a:ext cx="7112217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olo Testo"/>
          <p:cNvSpPr txBox="1">
            <a:spLocks noGrp="1"/>
          </p:cNvSpPr>
          <p:nvPr>
            <p:ph type="title"/>
          </p:nvPr>
        </p:nvSpPr>
        <p:spPr>
          <a:xfrm>
            <a:off x="1270039" y="635000"/>
            <a:ext cx="7112217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Titolo Testo</a:t>
            </a:r>
          </a:p>
        </p:txBody>
      </p:sp>
      <p:sp>
        <p:nvSpPr>
          <p:cNvPr id="4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270039" y="4724400"/>
            <a:ext cx="7112217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7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magine"/>
          <p:cNvSpPr>
            <a:spLocks noGrp="1"/>
          </p:cNvSpPr>
          <p:nvPr>
            <p:ph type="pic" sz="half" idx="13"/>
          </p:nvPr>
        </p:nvSpPr>
        <p:spPr>
          <a:xfrm>
            <a:off x="8958007" y="2590800"/>
            <a:ext cx="7112217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67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1270039" y="2590800"/>
            <a:ext cx="7112217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470852" y="9296400"/>
            <a:ext cx="389529" cy="348813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270039" y="1270000"/>
            <a:ext cx="14800185" cy="72136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magine"/>
          <p:cNvSpPr>
            <a:spLocks noGrp="1"/>
          </p:cNvSpPr>
          <p:nvPr>
            <p:ph type="pic" sz="quarter" idx="13"/>
          </p:nvPr>
        </p:nvSpPr>
        <p:spPr>
          <a:xfrm>
            <a:off x="8958007" y="5092700"/>
            <a:ext cx="7112217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magine"/>
          <p:cNvSpPr>
            <a:spLocks noGrp="1"/>
          </p:cNvSpPr>
          <p:nvPr>
            <p:ph type="pic" sz="quarter" idx="14"/>
          </p:nvPr>
        </p:nvSpPr>
        <p:spPr>
          <a:xfrm>
            <a:off x="8958007" y="889000"/>
            <a:ext cx="7112217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magine"/>
          <p:cNvSpPr>
            <a:spLocks noGrp="1"/>
          </p:cNvSpPr>
          <p:nvPr>
            <p:ph type="pic" sz="half" idx="15"/>
          </p:nvPr>
        </p:nvSpPr>
        <p:spPr>
          <a:xfrm>
            <a:off x="1270039" y="889000"/>
            <a:ext cx="7112217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1270039" y="254000"/>
            <a:ext cx="14800185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270039" y="2590800"/>
            <a:ext cx="14800185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470852" y="9296400"/>
            <a:ext cx="389529" cy="34881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chermata 2017-06-23 alle 22.06.23.png" descr="Schermata 2017-06-23 alle 22.06.23.png"/>
          <p:cNvPicPr>
            <a:picLocks noChangeAspect="1"/>
          </p:cNvPicPr>
          <p:nvPr/>
        </p:nvPicPr>
        <p:blipFill>
          <a:blip r:embed="rId2">
            <a:alphaModFix amt="8741"/>
          </a:blip>
          <a:srcRect l="10090" t="19021" r="2888" b="6149"/>
          <a:stretch>
            <a:fillRect/>
          </a:stretch>
        </p:blipFill>
        <p:spPr>
          <a:xfrm>
            <a:off x="298484" y="3108050"/>
            <a:ext cx="4888685" cy="328364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itle">
            <a:extLst>
              <a:ext uri="{FF2B5EF4-FFF2-40B4-BE49-F238E27FC236}">
                <a16:creationId xmlns:a16="http://schemas.microsoft.com/office/drawing/2014/main" id="{BF777754-2A4F-5AB0-1FE9-CE1340DC4A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43745" y="3075269"/>
            <a:ext cx="12210409" cy="3374462"/>
          </a:xfrm>
          <a:prstGeom prst="rect">
            <a:avLst/>
          </a:prstGeom>
          <a:effectLst>
            <a:outerShdw blurRad="63500" dist="25400" dir="2700000" rotWithShape="0">
              <a:srgbClr val="000000">
                <a:alpha val="75000"/>
              </a:srgbClr>
            </a:outerShdw>
          </a:effectLst>
        </p:spPr>
        <p:txBody>
          <a:bodyPr anchor="ctr">
            <a:normAutofit/>
          </a:bodyPr>
          <a:lstStyle/>
          <a:p>
            <a:r>
              <a:rPr lang="it-IT" sz="8500" dirty="0"/>
              <a:t>DAQ system with </a:t>
            </a:r>
            <a:br>
              <a:rPr lang="it-IT" sz="8500" dirty="0"/>
            </a:br>
            <a:r>
              <a:rPr lang="it-IT" sz="8500" dirty="0"/>
              <a:t>TERA-08 chip</a:t>
            </a:r>
            <a:endParaRPr sz="8500" dirty="0"/>
          </a:p>
        </p:txBody>
      </p:sp>
      <p:sp>
        <p:nvSpPr>
          <p:cNvPr id="12" name="First Name1…">
            <a:extLst>
              <a:ext uri="{FF2B5EF4-FFF2-40B4-BE49-F238E27FC236}">
                <a16:creationId xmlns:a16="http://schemas.microsoft.com/office/drawing/2014/main" id="{593DBE02-6B4E-4AFC-C0F8-2197510207E9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678873" y="6680201"/>
            <a:ext cx="15907985" cy="2681821"/>
          </a:xfrm>
          <a:prstGeom prst="rect">
            <a:avLst/>
          </a:prstGeom>
        </p:spPr>
        <p:txBody>
          <a:bodyPr/>
          <a:lstStyle/>
          <a:p>
            <a:r>
              <a:rPr lang="it-IT" u="sng" dirty="0">
                <a:solidFill>
                  <a:srgbClr val="000000"/>
                </a:solidFill>
              </a:rPr>
              <a:t>Roberto Catalano</a:t>
            </a:r>
            <a:r>
              <a:rPr baseline="31999" dirty="0">
                <a:solidFill>
                  <a:srgbClr val="000000"/>
                </a:solidFill>
              </a:rPr>
              <a:t>1</a:t>
            </a:r>
            <a:r>
              <a:rPr lang="it-IT" dirty="0">
                <a:solidFill>
                  <a:srgbClr val="000000"/>
                </a:solidFill>
              </a:rPr>
              <a:t>, </a:t>
            </a:r>
            <a:r>
              <a:rPr dirty="0"/>
              <a:t> </a:t>
            </a:r>
            <a:r>
              <a:rPr lang="it-IT" dirty="0"/>
              <a:t>Pablo Cirrone</a:t>
            </a:r>
            <a:r>
              <a:rPr lang="it-IT" baseline="30000" dirty="0"/>
              <a:t>1</a:t>
            </a:r>
            <a:r>
              <a:rPr lang="it-IT" dirty="0"/>
              <a:t>, Giacomo Cuttone</a:t>
            </a:r>
            <a:r>
              <a:rPr lang="it-IT" baseline="30000" dirty="0"/>
              <a:t>1</a:t>
            </a:r>
            <a:r>
              <a:rPr lang="it-IT" dirty="0"/>
              <a:t>, Giada Petringa</a:t>
            </a:r>
            <a:r>
              <a:rPr baseline="31999" dirty="0"/>
              <a:t>1</a:t>
            </a:r>
          </a:p>
          <a:p>
            <a:endParaRPr sz="2000" baseline="31999" dirty="0"/>
          </a:p>
          <a:p>
            <a:pPr>
              <a:defRPr sz="2300"/>
            </a:pPr>
            <a:r>
              <a:rPr baseline="31999" dirty="0"/>
              <a:t>1</a:t>
            </a:r>
            <a:r>
              <a:rPr lang="it-IT" dirty="0"/>
              <a:t>Istituto Nazionale di Fisica Nucleare – Laboratori Nazionali del Sud</a:t>
            </a:r>
            <a:endParaRPr dirty="0"/>
          </a:p>
        </p:txBody>
      </p:sp>
      <p:sp>
        <p:nvSpPr>
          <p:cNvPr id="13" name="Numero diapositiva">
            <a:extLst>
              <a:ext uri="{FF2B5EF4-FFF2-40B4-BE49-F238E27FC236}">
                <a16:creationId xmlns:a16="http://schemas.microsoft.com/office/drawing/2014/main" id="{EF7C6E39-9D53-7BBD-1639-A3A68BC86C7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6879399" y="9410700"/>
            <a:ext cx="219611" cy="3795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</a:t>
            </a:fld>
            <a:endParaRPr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56E3D44-1D9E-B957-7C7D-ACB987C31A1F}"/>
              </a:ext>
            </a:extLst>
          </p:cNvPr>
          <p:cNvSpPr txBox="1"/>
          <p:nvPr/>
        </p:nvSpPr>
        <p:spPr>
          <a:xfrm>
            <a:off x="276276" y="9401778"/>
            <a:ext cx="7346563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it-IT" sz="1600" b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Roberto Catalano, </a:t>
            </a:r>
            <a:r>
              <a:rPr lang="it-IT" sz="1600" b="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PhD</a:t>
            </a:r>
            <a:r>
              <a:rPr lang="it-IT" sz="1600" b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it-IT" sz="1600" b="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INFN-LNS, Catania (Italy) - roberto.catalano@lns.infn.it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96570">
              <a:defRPr sz="7140"/>
            </a:lvl1pPr>
          </a:lstStyle>
          <a:p>
            <a:r>
              <a:rPr lang="it-IT" dirty="0" err="1"/>
              <a:t>Haspide</a:t>
            </a:r>
            <a:r>
              <a:rPr lang="it-IT" dirty="0"/>
              <a:t> Project at INFN-LNS</a:t>
            </a:r>
            <a:endParaRPr dirty="0"/>
          </a:p>
        </p:txBody>
      </p:sp>
      <p:sp>
        <p:nvSpPr>
          <p:cNvPr id="15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541423" y="1524000"/>
            <a:ext cx="219612" cy="3795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lang="it-IT" dirty="0"/>
              <a:t>1</a:t>
            </a:r>
            <a:endParaRPr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F40B2B3-E928-75F9-0355-2BCFC5590F4E}"/>
              </a:ext>
            </a:extLst>
          </p:cNvPr>
          <p:cNvSpPr txBox="1"/>
          <p:nvPr/>
        </p:nvSpPr>
        <p:spPr>
          <a:xfrm>
            <a:off x="276276" y="9401778"/>
            <a:ext cx="7346563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it-IT" sz="1600" b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Roberto Catalano, </a:t>
            </a:r>
            <a:r>
              <a:rPr lang="it-IT" sz="1600" b="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PhD</a:t>
            </a:r>
            <a:r>
              <a:rPr lang="it-IT" sz="1600" b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it-IT" sz="1600" b="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INFN-LNS, Catania (Italy) - roberto.catalano@lns.infn.it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7F9F8FD-19FB-5D7D-21C8-891B00157020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5803151" y="7796638"/>
            <a:ext cx="1135719" cy="1303685"/>
          </a:xfrm>
          <a:prstGeom prst="rect">
            <a:avLst/>
          </a:prstGeom>
          <a:ln w="0">
            <a:noFill/>
          </a:ln>
        </p:spPr>
      </p:pic>
      <p:sp>
        <p:nvSpPr>
          <p:cNvPr id="3" name="Text format">
            <a:extLst>
              <a:ext uri="{FF2B5EF4-FFF2-40B4-BE49-F238E27FC236}">
                <a16:creationId xmlns:a16="http://schemas.microsoft.com/office/drawing/2014/main" id="{41A1AD6F-C02D-284F-B8BC-974A0E0DBBC7}"/>
              </a:ext>
            </a:extLst>
          </p:cNvPr>
          <p:cNvSpPr txBox="1"/>
          <p:nvPr/>
        </p:nvSpPr>
        <p:spPr>
          <a:xfrm>
            <a:off x="541423" y="2409755"/>
            <a:ext cx="16236432" cy="1518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3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 algn="l"/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goal</a:t>
            </a:r>
          </a:p>
          <a:p>
            <a:pPr algn="just"/>
            <a:r>
              <a:rPr lang="en-US" dirty="0"/>
              <a:t>Realize an electronic chain based on the TERA-08 chip able to work in two different configu-rations: continuous and pulsed proton beams.</a:t>
            </a:r>
          </a:p>
          <a:p>
            <a:pPr algn="l"/>
            <a:endParaRPr dirty="0"/>
          </a:p>
        </p:txBody>
      </p:sp>
      <p:sp>
        <p:nvSpPr>
          <p:cNvPr id="4" name="Text format">
            <a:extLst>
              <a:ext uri="{FF2B5EF4-FFF2-40B4-BE49-F238E27FC236}">
                <a16:creationId xmlns:a16="http://schemas.microsoft.com/office/drawing/2014/main" id="{F7DF2F32-618F-E0FF-4E9A-6FBD453B45E4}"/>
              </a:ext>
            </a:extLst>
          </p:cNvPr>
          <p:cNvSpPr txBox="1"/>
          <p:nvPr/>
        </p:nvSpPr>
        <p:spPr>
          <a:xfrm>
            <a:off x="1289577" y="3887819"/>
            <a:ext cx="15155777" cy="2333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3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TERA-08 chip was realized by INFN-TO and available on the market through DE.TEC.TOR. s.r.l. company</a:t>
            </a:r>
          </a:p>
          <a:p>
            <a:pPr algn="l"/>
            <a:endParaRPr lang="en-US" sz="1000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It was designed for continuous beams</a:t>
            </a:r>
          </a:p>
          <a:p>
            <a:pPr algn="l"/>
            <a:endParaRPr lang="en-US" sz="1000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LNS-INFN group modified it for pulsed beams (laser-driven applications)</a:t>
            </a:r>
          </a:p>
          <a:p>
            <a:pPr algn="l"/>
            <a:endParaRPr lang="en-US" sz="1000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Acquisition by means of a PXIe FPGA 782x board</a:t>
            </a:r>
          </a:p>
        </p:txBody>
      </p:sp>
      <p:sp>
        <p:nvSpPr>
          <p:cNvPr id="5" name="Text format">
            <a:extLst>
              <a:ext uri="{FF2B5EF4-FFF2-40B4-BE49-F238E27FC236}">
                <a16:creationId xmlns:a16="http://schemas.microsoft.com/office/drawing/2014/main" id="{06FEAEDD-7F60-FE4B-7FDD-AADC519B83DE}"/>
              </a:ext>
            </a:extLst>
          </p:cNvPr>
          <p:cNvSpPr txBox="1"/>
          <p:nvPr/>
        </p:nvSpPr>
        <p:spPr>
          <a:xfrm>
            <a:off x="1289577" y="6595387"/>
            <a:ext cx="15155777" cy="1164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3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1-year post-doc position (Bando INFN N. 24956/2022)</a:t>
            </a:r>
          </a:p>
          <a:p>
            <a:pPr algn="l"/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(hardware assembling, software developing, electronic read-out characterization, ex-</a:t>
            </a:r>
          </a:p>
          <a:p>
            <a:pPr algn="l"/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perimental runs with pulsed beams)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96570">
              <a:defRPr sz="7140"/>
            </a:lvl1pPr>
          </a:lstStyle>
          <a:p>
            <a:r>
              <a:rPr lang="it-IT" dirty="0"/>
              <a:t>Features of TERA-08 chip</a:t>
            </a:r>
            <a:endParaRPr dirty="0"/>
          </a:p>
        </p:txBody>
      </p:sp>
      <p:sp>
        <p:nvSpPr>
          <p:cNvPr id="15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541423" y="1524000"/>
            <a:ext cx="219612" cy="3795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lang="it-IT" dirty="0"/>
              <a:t>2</a:t>
            </a:r>
            <a:endParaRPr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F40B2B3-E928-75F9-0355-2BCFC5590F4E}"/>
              </a:ext>
            </a:extLst>
          </p:cNvPr>
          <p:cNvSpPr txBox="1"/>
          <p:nvPr/>
        </p:nvSpPr>
        <p:spPr>
          <a:xfrm>
            <a:off x="276276" y="9401778"/>
            <a:ext cx="7346563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it-IT" sz="1600" b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Roberto Catalano, </a:t>
            </a:r>
            <a:r>
              <a:rPr lang="it-IT" sz="1600" b="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PhD</a:t>
            </a:r>
            <a:r>
              <a:rPr lang="it-IT" sz="1600" b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it-IT" sz="1600" b="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INFN-LNS, Catania (Italy) - roberto.catalano@lns.infn.it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7F9F8FD-19FB-5D7D-21C8-891B00157020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5803151" y="7796638"/>
            <a:ext cx="1135719" cy="1303685"/>
          </a:xfrm>
          <a:prstGeom prst="rect">
            <a:avLst/>
          </a:prstGeom>
          <a:ln w="0">
            <a:noFill/>
          </a:ln>
        </p:spPr>
      </p:pic>
      <p:sp>
        <p:nvSpPr>
          <p:cNvPr id="3" name="Text format">
            <a:extLst>
              <a:ext uri="{FF2B5EF4-FFF2-40B4-BE49-F238E27FC236}">
                <a16:creationId xmlns:a16="http://schemas.microsoft.com/office/drawing/2014/main" id="{41A1AD6F-C02D-284F-B8BC-974A0E0DBBC7}"/>
              </a:ext>
            </a:extLst>
          </p:cNvPr>
          <p:cNvSpPr txBox="1"/>
          <p:nvPr/>
        </p:nvSpPr>
        <p:spPr>
          <a:xfrm>
            <a:off x="541423" y="2160993"/>
            <a:ext cx="16236432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3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ighlight>
                  <a:srgbClr val="F5F5F5"/>
                </a:highlight>
                <a:latin typeface="Courier New" panose="02070309020205020404" pitchFamily="49" charset="0"/>
                <a:ea typeface="Roboto"/>
                <a:cs typeface="Courier New" panose="02070309020205020404" pitchFamily="49" charset="0"/>
                <a:sym typeface="Roboto"/>
              </a:rPr>
              <a:t>The TERA08 chip is based on </a:t>
            </a:r>
            <a:r>
              <a:rPr lang="en-US" b="1" dirty="0">
                <a:highlight>
                  <a:srgbClr val="F5F5F5"/>
                </a:highlight>
                <a:latin typeface="Courier New" panose="02070309020205020404" pitchFamily="49" charset="0"/>
                <a:ea typeface="Roboto"/>
                <a:cs typeface="Courier New" panose="02070309020205020404" pitchFamily="49" charset="0"/>
                <a:sym typeface="Roboto"/>
              </a:rPr>
              <a:t>64-channel</a:t>
            </a:r>
            <a:r>
              <a:rPr lang="en-US" dirty="0">
                <a:highlight>
                  <a:srgbClr val="F5F5F5"/>
                </a:highlight>
                <a:latin typeface="Courier New" panose="02070309020205020404" pitchFamily="49" charset="0"/>
                <a:ea typeface="Roboto"/>
                <a:cs typeface="Courier New" panose="02070309020205020404" pitchFamily="49" charset="0"/>
                <a:sym typeface="Roboto"/>
              </a:rPr>
              <a:t> </a:t>
            </a:r>
            <a:r>
              <a:rPr lang="en-US" b="1" dirty="0">
                <a:highlight>
                  <a:srgbClr val="F5F5F5"/>
                </a:highlight>
                <a:latin typeface="Courier New" panose="02070309020205020404" pitchFamily="49" charset="0"/>
                <a:ea typeface="Roboto"/>
                <a:cs typeface="Courier New" panose="02070309020205020404" pitchFamily="49" charset="0"/>
                <a:sym typeface="Roboto"/>
              </a:rPr>
              <a:t>ASIC </a:t>
            </a:r>
            <a:r>
              <a:rPr lang="en-US" dirty="0">
                <a:highlight>
                  <a:srgbClr val="F5F5F5"/>
                </a:highlight>
                <a:latin typeface="Courier New" panose="02070309020205020404" pitchFamily="49" charset="0"/>
                <a:ea typeface="Roboto"/>
                <a:cs typeface="Courier New" panose="02070309020205020404" pitchFamily="49" charset="0"/>
                <a:sym typeface="Roboto"/>
              </a:rPr>
              <a:t>integrated circuit (4.5 × 4.5 mm²), designed in the </a:t>
            </a:r>
            <a:r>
              <a:rPr lang="en-US" b="1" dirty="0">
                <a:highlight>
                  <a:srgbClr val="F5F5F5"/>
                </a:highlight>
                <a:latin typeface="Courier New" panose="02070309020205020404" pitchFamily="49" charset="0"/>
                <a:ea typeface="Roboto"/>
                <a:cs typeface="Courier New" panose="02070309020205020404" pitchFamily="49" charset="0"/>
                <a:sym typeface="Roboto"/>
              </a:rPr>
              <a:t>CMOS AMS 0.35 </a:t>
            </a:r>
            <a:r>
              <a:rPr lang="en-US" b="1" dirty="0" err="1">
                <a:highlight>
                  <a:srgbClr val="F5F5F5"/>
                </a:highlight>
                <a:latin typeface="Courier New" panose="02070309020205020404" pitchFamily="49" charset="0"/>
                <a:ea typeface="Roboto"/>
                <a:cs typeface="Courier New" panose="02070309020205020404" pitchFamily="49" charset="0"/>
                <a:sym typeface="Roboto"/>
              </a:rPr>
              <a:t>μm</a:t>
            </a:r>
            <a:r>
              <a:rPr lang="en-US" dirty="0">
                <a:highlight>
                  <a:srgbClr val="F5F5F5"/>
                </a:highlight>
                <a:latin typeface="Courier New" panose="02070309020205020404" pitchFamily="49" charset="0"/>
                <a:ea typeface="Roboto"/>
                <a:cs typeface="Courier New" panose="02070309020205020404" pitchFamily="49" charset="0"/>
                <a:sym typeface="Roboto"/>
              </a:rPr>
              <a:t> technology which hosts in every channel a </a:t>
            </a:r>
            <a:r>
              <a:rPr lang="en-US" b="1" dirty="0">
                <a:highlight>
                  <a:srgbClr val="F5F5F5"/>
                </a:highlight>
                <a:latin typeface="Courier New" panose="02070309020205020404" pitchFamily="49" charset="0"/>
                <a:ea typeface="Roboto"/>
                <a:cs typeface="Courier New" panose="02070309020205020404" pitchFamily="49" charset="0"/>
                <a:sym typeface="Roboto"/>
              </a:rPr>
              <a:t>current-to-frequency conver-ter</a:t>
            </a:r>
            <a:r>
              <a:rPr lang="en-US" dirty="0">
                <a:highlight>
                  <a:srgbClr val="F5F5F5"/>
                </a:highlight>
                <a:latin typeface="Courier New" panose="02070309020205020404" pitchFamily="49" charset="0"/>
                <a:ea typeface="Roboto"/>
                <a:cs typeface="Courier New" panose="02070309020205020404" pitchFamily="49" charset="0"/>
                <a:sym typeface="Roboto"/>
              </a:rPr>
              <a:t> followed by a </a:t>
            </a:r>
            <a:r>
              <a:rPr lang="en-US" b="1" dirty="0">
                <a:highlight>
                  <a:srgbClr val="F5F5F5"/>
                </a:highlight>
                <a:latin typeface="Courier New" panose="02070309020205020404" pitchFamily="49" charset="0"/>
                <a:ea typeface="Roboto"/>
                <a:cs typeface="Courier New" panose="02070309020205020404" pitchFamily="49" charset="0"/>
                <a:sym typeface="Roboto"/>
              </a:rPr>
              <a:t>32-bit synchronous up/down digital counter</a:t>
            </a:r>
            <a:r>
              <a:rPr lang="en-US" dirty="0">
                <a:highlight>
                  <a:srgbClr val="F5F5F5"/>
                </a:highlight>
                <a:latin typeface="Courier New" panose="02070309020205020404" pitchFamily="49" charset="0"/>
                <a:ea typeface="Roboto"/>
                <a:cs typeface="Courier New" panose="02070309020205020404" pitchFamily="49" charset="0"/>
                <a:sym typeface="Roboto"/>
              </a:rPr>
              <a:t>.</a:t>
            </a:r>
          </a:p>
        </p:txBody>
      </p:sp>
      <p:pic>
        <p:nvPicPr>
          <p:cNvPr id="7" name="Google Shape;129;p22">
            <a:extLst>
              <a:ext uri="{FF2B5EF4-FFF2-40B4-BE49-F238E27FC236}">
                <a16:creationId xmlns:a16="http://schemas.microsoft.com/office/drawing/2014/main" id="{32F6281D-37A4-1DAE-ED7E-77BFAD1AF874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b="12648"/>
          <a:stretch/>
        </p:blipFill>
        <p:spPr>
          <a:xfrm rot="-5400000">
            <a:off x="2217339" y="2455648"/>
            <a:ext cx="2792292" cy="49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36;p23">
            <a:extLst>
              <a:ext uri="{FF2B5EF4-FFF2-40B4-BE49-F238E27FC236}">
                <a16:creationId xmlns:a16="http://schemas.microsoft.com/office/drawing/2014/main" id="{63D68855-CB84-B2EA-E7A8-B3029F03B331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b="13644"/>
          <a:stretch/>
        </p:blipFill>
        <p:spPr>
          <a:xfrm rot="5400000">
            <a:off x="2204290" y="5310237"/>
            <a:ext cx="2818389" cy="49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C58569D-641E-D2D9-33B7-D9DF7D7E1C56}"/>
              </a:ext>
            </a:extLst>
          </p:cNvPr>
          <p:cNvSpPr txBox="1"/>
          <p:nvPr/>
        </p:nvSpPr>
        <p:spPr>
          <a:xfrm>
            <a:off x="1191923" y="3601781"/>
            <a:ext cx="1944000" cy="348813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TERA-08 front</a:t>
            </a:r>
            <a:endParaRPr kumimoji="0" lang="it-IT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urier New" panose="02070309020205020404" pitchFamily="49" charset="0"/>
              <a:cs typeface="Courier New" panose="02070309020205020404" pitchFamily="49" charset="0"/>
              <a:sym typeface="Helvetica Neue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C05E8AD-A3B1-306E-BEF5-07975939F783}"/>
              </a:ext>
            </a:extLst>
          </p:cNvPr>
          <p:cNvSpPr txBox="1"/>
          <p:nvPr/>
        </p:nvSpPr>
        <p:spPr>
          <a:xfrm>
            <a:off x="1191923" y="6463522"/>
            <a:ext cx="1944000" cy="348813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TERA-08 back</a:t>
            </a:r>
          </a:p>
        </p:txBody>
      </p:sp>
      <p:sp>
        <p:nvSpPr>
          <p:cNvPr id="9" name="Google Shape;143;p24">
            <a:extLst>
              <a:ext uri="{FF2B5EF4-FFF2-40B4-BE49-F238E27FC236}">
                <a16:creationId xmlns:a16="http://schemas.microsoft.com/office/drawing/2014/main" id="{35415281-D697-03AB-4019-0F20AF48A241}"/>
              </a:ext>
            </a:extLst>
          </p:cNvPr>
          <p:cNvSpPr txBox="1"/>
          <p:nvPr/>
        </p:nvSpPr>
        <p:spPr>
          <a:xfrm>
            <a:off x="6520600" y="4598806"/>
            <a:ext cx="10279720" cy="2708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3350" algn="just">
              <a:spcBef>
                <a:spcPts val="1000"/>
              </a:spcBef>
              <a:buSzPts val="1500"/>
            </a:pPr>
            <a:r>
              <a:rPr lang="it" sz="1900" dirty="0">
                <a:highlight>
                  <a:srgbClr val="F5F5F5"/>
                </a:highlight>
                <a:latin typeface="Courier New" panose="02070309020205020404" pitchFamily="49" charset="0"/>
                <a:ea typeface="Roboto"/>
                <a:cs typeface="Courier New" panose="02070309020205020404" pitchFamily="49" charset="0"/>
                <a:sym typeface="Roboto"/>
              </a:rPr>
              <a:t>1.   Bipolar input                                              </a:t>
            </a:r>
            <a:r>
              <a:rPr lang="it" sz="1900" dirty="0">
                <a:solidFill>
                  <a:schemeClr val="bg1">
                    <a:lumMod val="95000"/>
                  </a:schemeClr>
                </a:solidFill>
                <a:highlight>
                  <a:srgbClr val="F5F5F5"/>
                </a:highlight>
                <a:latin typeface="Courier New" panose="02070309020205020404" pitchFamily="49" charset="0"/>
                <a:ea typeface="Roboto"/>
                <a:cs typeface="Courier New" panose="02070309020205020404" pitchFamily="49" charset="0"/>
                <a:sym typeface="Roboto"/>
              </a:rPr>
              <a:t>.</a:t>
            </a:r>
            <a:endParaRPr lang="it-IT" sz="1900" dirty="0">
              <a:solidFill>
                <a:schemeClr val="bg1">
                  <a:lumMod val="95000"/>
                </a:schemeClr>
              </a:solidFill>
              <a:highlight>
                <a:srgbClr val="F5F5F5"/>
              </a:highlight>
              <a:latin typeface="Courier New" panose="02070309020205020404" pitchFamily="49" charset="0"/>
              <a:ea typeface="Roboto"/>
              <a:cs typeface="Courier New" panose="02070309020205020404" pitchFamily="49" charset="0"/>
              <a:sym typeface="Roboto"/>
            </a:endParaRPr>
          </a:p>
          <a:p>
            <a:pPr marL="133350" lvl="0" algn="just" rtl="0">
              <a:spcBef>
                <a:spcPts val="1000"/>
              </a:spcBef>
              <a:spcAft>
                <a:spcPts val="0"/>
              </a:spcAft>
              <a:buSzPts val="1500"/>
            </a:pPr>
            <a:r>
              <a:rPr lang="it" sz="1900" dirty="0">
                <a:highlight>
                  <a:srgbClr val="F5F5F5"/>
                </a:highlight>
                <a:latin typeface="Courier New" panose="02070309020205020404" pitchFamily="49" charset="0"/>
                <a:ea typeface="Roboto"/>
                <a:cs typeface="Courier New" panose="02070309020205020404" pitchFamily="49" charset="0"/>
                <a:sym typeface="Roboto"/>
              </a:rPr>
              <a:t>2.   32-bit digital output                                      </a:t>
            </a:r>
            <a:r>
              <a:rPr lang="it" sz="1900" dirty="0">
                <a:solidFill>
                  <a:schemeClr val="bg1">
                    <a:lumMod val="95000"/>
                  </a:schemeClr>
                </a:solidFill>
                <a:highlight>
                  <a:srgbClr val="F5F5F5"/>
                </a:highlight>
                <a:latin typeface="Courier New" panose="02070309020205020404" pitchFamily="49" charset="0"/>
                <a:ea typeface="Roboto"/>
                <a:cs typeface="Courier New" panose="02070309020205020404" pitchFamily="49" charset="0"/>
                <a:sym typeface="Roboto"/>
              </a:rPr>
              <a:t>.</a:t>
            </a:r>
            <a:endParaRPr sz="1900" dirty="0">
              <a:solidFill>
                <a:schemeClr val="bg1">
                  <a:lumMod val="95000"/>
                </a:schemeClr>
              </a:solidFill>
              <a:highlight>
                <a:srgbClr val="F5F5F5"/>
              </a:highlight>
              <a:latin typeface="Courier New" panose="02070309020205020404" pitchFamily="49" charset="0"/>
              <a:ea typeface="Roboto"/>
              <a:cs typeface="Courier New" panose="02070309020205020404" pitchFamily="49" charset="0"/>
              <a:sym typeface="Roboto"/>
            </a:endParaRPr>
          </a:p>
          <a:p>
            <a:pPr marL="114300" lvl="0" algn="just" rtl="0">
              <a:spcBef>
                <a:spcPts val="1000"/>
              </a:spcBef>
              <a:spcAft>
                <a:spcPts val="0"/>
              </a:spcAft>
              <a:buSzPts val="1800"/>
            </a:pPr>
            <a:r>
              <a:rPr lang="it" sz="1900" dirty="0">
                <a:highlight>
                  <a:srgbClr val="F5F5F5"/>
                </a:highlight>
                <a:latin typeface="Courier New" panose="02070309020205020404" pitchFamily="49" charset="0"/>
                <a:ea typeface="Roboto"/>
                <a:cs typeface="Courier New" panose="02070309020205020404" pitchFamily="49" charset="0"/>
                <a:sym typeface="Roboto"/>
              </a:rPr>
              <a:t>3.   Charge quantum set 			  </a:t>
            </a:r>
            <a:r>
              <a:rPr lang="it" sz="1900" b="1" dirty="0">
                <a:highlight>
                  <a:srgbClr val="F5F5F5"/>
                </a:highlight>
                <a:latin typeface="Courier New" panose="02070309020205020404" pitchFamily="49" charset="0"/>
                <a:ea typeface="Roboto"/>
                <a:cs typeface="Courier New" panose="02070309020205020404" pitchFamily="49" charset="0"/>
                <a:sym typeface="Roboto"/>
              </a:rPr>
              <a:t>qₒ= 25 fC - 1.155 pC   </a:t>
            </a:r>
            <a:r>
              <a:rPr lang="it" sz="1400" b="1" dirty="0">
                <a:highlight>
                  <a:srgbClr val="F5F5F5"/>
                </a:highlight>
                <a:latin typeface="Courier New" panose="02070309020205020404" pitchFamily="49" charset="0"/>
                <a:ea typeface="Roboto"/>
                <a:cs typeface="Courier New" panose="02070309020205020404" pitchFamily="49" charset="0"/>
                <a:sym typeface="Roboto"/>
              </a:rPr>
              <a:t> </a:t>
            </a:r>
            <a:r>
              <a:rPr lang="it" sz="1900" b="1" dirty="0">
                <a:highlight>
                  <a:srgbClr val="F5F5F5"/>
                </a:highlight>
                <a:latin typeface="Courier New" panose="02070309020205020404" pitchFamily="49" charset="0"/>
                <a:ea typeface="Roboto"/>
                <a:cs typeface="Courier New" panose="02070309020205020404" pitchFamily="49" charset="0"/>
                <a:sym typeface="Roboto"/>
              </a:rPr>
              <a:t> </a:t>
            </a:r>
            <a:r>
              <a:rPr lang="it" sz="1500" b="1" dirty="0">
                <a:highlight>
                  <a:srgbClr val="F5F5F5"/>
                </a:highlight>
                <a:latin typeface="Courier New" panose="02070309020205020404" pitchFamily="49" charset="0"/>
                <a:ea typeface="Roboto"/>
                <a:cs typeface="Courier New" panose="02070309020205020404" pitchFamily="49" charset="0"/>
                <a:sym typeface="Roboto"/>
              </a:rPr>
              <a:t> </a:t>
            </a:r>
            <a:r>
              <a:rPr lang="it" sz="1900" b="1" dirty="0">
                <a:highlight>
                  <a:srgbClr val="F5F5F5"/>
                </a:highlight>
                <a:latin typeface="Courier New" panose="02070309020205020404" pitchFamily="49" charset="0"/>
                <a:ea typeface="Roboto"/>
                <a:cs typeface="Courier New" panose="02070309020205020404" pitchFamily="49" charset="0"/>
                <a:sym typeface="Roboto"/>
              </a:rPr>
              <a:t> </a:t>
            </a:r>
            <a:r>
              <a:rPr lang="it" sz="1900" b="1" dirty="0">
                <a:solidFill>
                  <a:schemeClr val="bg1">
                    <a:lumMod val="95000"/>
                  </a:schemeClr>
                </a:solidFill>
                <a:highlight>
                  <a:srgbClr val="F5F5F5"/>
                </a:highlight>
                <a:latin typeface="Courier New" panose="02070309020205020404" pitchFamily="49" charset="0"/>
                <a:ea typeface="Roboto"/>
                <a:cs typeface="Courier New" panose="02070309020205020404" pitchFamily="49" charset="0"/>
                <a:sym typeface="Roboto"/>
              </a:rPr>
              <a:t>.</a:t>
            </a:r>
            <a:endParaRPr lang="en-US" sz="1900" b="1" dirty="0">
              <a:solidFill>
                <a:schemeClr val="bg1">
                  <a:lumMod val="95000"/>
                </a:schemeClr>
              </a:solidFill>
              <a:highlight>
                <a:srgbClr val="F5F5F5"/>
              </a:highlight>
              <a:latin typeface="Courier New" panose="02070309020205020404" pitchFamily="49" charset="0"/>
              <a:ea typeface="Roboto"/>
              <a:cs typeface="Courier New" panose="02070309020205020404" pitchFamily="49" charset="0"/>
              <a:sym typeface="Roboto"/>
            </a:endParaRPr>
          </a:p>
          <a:p>
            <a:pPr marL="114300" lvl="0" algn="just" rtl="0">
              <a:spcBef>
                <a:spcPts val="1000"/>
              </a:spcBef>
              <a:spcAft>
                <a:spcPts val="0"/>
              </a:spcAft>
              <a:buSzPts val="1800"/>
            </a:pPr>
            <a:r>
              <a:rPr lang="en-US" sz="1900" dirty="0">
                <a:highlight>
                  <a:srgbClr val="F5F5F5"/>
                </a:highlight>
                <a:latin typeface="Courier New" panose="02070309020205020404" pitchFamily="49" charset="0"/>
                <a:ea typeface="Roboto"/>
                <a:cs typeface="Courier New" panose="02070309020205020404" pitchFamily="49" charset="0"/>
                <a:sym typeface="Roboto"/>
              </a:rPr>
              <a:t>4.   Maximum conversion frequency</a:t>
            </a:r>
            <a:r>
              <a:rPr lang="en-US" sz="1900" b="1" dirty="0">
                <a:highlight>
                  <a:srgbClr val="F5F5F5"/>
                </a:highlight>
                <a:latin typeface="Courier New" panose="02070309020205020404" pitchFamily="49" charset="0"/>
                <a:ea typeface="Roboto"/>
                <a:cs typeface="Courier New" panose="02070309020205020404" pitchFamily="49" charset="0"/>
                <a:sym typeface="Roboto"/>
              </a:rPr>
              <a:t>  	  νmax = 20 MHz          </a:t>
            </a:r>
            <a:r>
              <a:rPr lang="en-US" sz="1000" b="1" dirty="0">
                <a:highlight>
                  <a:srgbClr val="F5F5F5"/>
                </a:highlight>
                <a:latin typeface="Courier New" panose="02070309020205020404" pitchFamily="49" charset="0"/>
                <a:ea typeface="Roboto"/>
                <a:cs typeface="Courier New" panose="02070309020205020404" pitchFamily="49" charset="0"/>
                <a:sym typeface="Roboto"/>
              </a:rPr>
              <a:t> </a:t>
            </a:r>
            <a:r>
              <a:rPr lang="en-US" sz="1900" b="1" dirty="0">
                <a:highlight>
                  <a:srgbClr val="F5F5F5"/>
                </a:highlight>
                <a:latin typeface="Courier New" panose="02070309020205020404" pitchFamily="49" charset="0"/>
                <a:ea typeface="Roboto"/>
                <a:cs typeface="Courier New" panose="02070309020205020404" pitchFamily="49" charset="0"/>
                <a:sym typeface="Roboto"/>
              </a:rPr>
              <a:t>   </a:t>
            </a:r>
            <a:r>
              <a:rPr lang="en-US" sz="1900" b="1" dirty="0">
                <a:solidFill>
                  <a:schemeClr val="bg1">
                    <a:lumMod val="95000"/>
                  </a:schemeClr>
                </a:solidFill>
                <a:highlight>
                  <a:srgbClr val="F5F5F5"/>
                </a:highlight>
                <a:latin typeface="Courier New" panose="02070309020205020404" pitchFamily="49" charset="0"/>
                <a:ea typeface="Roboto"/>
                <a:cs typeface="Courier New" panose="02070309020205020404" pitchFamily="49" charset="0"/>
                <a:sym typeface="Roboto"/>
              </a:rPr>
              <a:t>.</a:t>
            </a:r>
          </a:p>
          <a:p>
            <a:pPr marL="114300" lvl="0" algn="just" rtl="0">
              <a:spcBef>
                <a:spcPts val="1000"/>
              </a:spcBef>
              <a:spcAft>
                <a:spcPts val="0"/>
              </a:spcAft>
              <a:buSzPts val="1800"/>
            </a:pPr>
            <a:r>
              <a:rPr lang="it" sz="1900" dirty="0">
                <a:highlight>
                  <a:srgbClr val="F5F5F5"/>
                </a:highlight>
                <a:latin typeface="Courier New" panose="02070309020205020404" pitchFamily="49" charset="0"/>
                <a:ea typeface="Roboto"/>
                <a:cs typeface="Courier New" panose="02070309020205020404" pitchFamily="49" charset="0"/>
                <a:sym typeface="Roboto"/>
              </a:rPr>
              <a:t>5.   Maximum input current 			  </a:t>
            </a:r>
            <a:r>
              <a:rPr lang="it" sz="1900" b="1" dirty="0">
                <a:highlight>
                  <a:srgbClr val="F5F5F5"/>
                </a:highlight>
                <a:latin typeface="Courier New" panose="02070309020205020404" pitchFamily="49" charset="0"/>
                <a:ea typeface="Roboto"/>
                <a:cs typeface="Courier New" panose="02070309020205020404" pitchFamily="49" charset="0"/>
                <a:sym typeface="Roboto"/>
              </a:rPr>
              <a:t>Imax = qₒ × νmax = ± 22 μA</a:t>
            </a:r>
            <a:r>
              <a:rPr lang="it" sz="1400" b="1" dirty="0">
                <a:highlight>
                  <a:srgbClr val="F5F5F5"/>
                </a:highlight>
                <a:latin typeface="Courier New" panose="02070309020205020404" pitchFamily="49" charset="0"/>
                <a:ea typeface="Roboto"/>
                <a:cs typeface="Courier New" panose="02070309020205020404" pitchFamily="49" charset="0"/>
                <a:sym typeface="Roboto"/>
              </a:rPr>
              <a:t> </a:t>
            </a:r>
            <a:r>
              <a:rPr lang="it" sz="1900" b="1" dirty="0">
                <a:solidFill>
                  <a:schemeClr val="bg1">
                    <a:lumMod val="95000"/>
                  </a:schemeClr>
                </a:solidFill>
                <a:highlight>
                  <a:srgbClr val="F5F5F5"/>
                </a:highlight>
                <a:latin typeface="Courier New" panose="02070309020205020404" pitchFamily="49" charset="0"/>
                <a:ea typeface="Roboto"/>
                <a:cs typeface="Courier New" panose="02070309020205020404" pitchFamily="49" charset="0"/>
                <a:sym typeface="Roboto"/>
              </a:rPr>
              <a:t>.</a:t>
            </a:r>
            <a:endParaRPr sz="1900" b="1" dirty="0">
              <a:solidFill>
                <a:schemeClr val="bg1">
                  <a:lumMod val="95000"/>
                </a:schemeClr>
              </a:solidFill>
              <a:highlight>
                <a:srgbClr val="F5F5F5"/>
              </a:highlight>
              <a:latin typeface="Courier New" panose="02070309020205020404" pitchFamily="49" charset="0"/>
              <a:ea typeface="Roboto"/>
              <a:cs typeface="Courier New" panose="02070309020205020404" pitchFamily="49" charset="0"/>
              <a:sym typeface="Roboto"/>
            </a:endParaRPr>
          </a:p>
          <a:p>
            <a:pPr marL="133350" lvl="0" algn="just" rtl="0">
              <a:spcBef>
                <a:spcPts val="1000"/>
              </a:spcBef>
              <a:spcAft>
                <a:spcPts val="0"/>
              </a:spcAft>
              <a:buSzPts val="1500"/>
            </a:pPr>
            <a:r>
              <a:rPr lang="it" sz="1900" dirty="0">
                <a:highlight>
                  <a:srgbClr val="F5F5F5"/>
                </a:highlight>
                <a:latin typeface="Courier New" panose="02070309020205020404" pitchFamily="49" charset="0"/>
                <a:ea typeface="Roboto"/>
                <a:cs typeface="Courier New" panose="02070309020205020404" pitchFamily="49" charset="0"/>
                <a:sym typeface="Roboto"/>
              </a:rPr>
              <a:t>7.   Linearity range				  </a:t>
            </a:r>
            <a:r>
              <a:rPr lang="it" sz="1900" b="1" dirty="0">
                <a:highlight>
                  <a:srgbClr val="F5F5F5"/>
                </a:highlight>
                <a:latin typeface="Courier New" panose="02070309020205020404" pitchFamily="49" charset="0"/>
                <a:ea typeface="Roboto"/>
                <a:cs typeface="Courier New" panose="02070309020205020404" pitchFamily="49" charset="0"/>
                <a:sym typeface="Roboto"/>
              </a:rPr>
              <a:t>&lt; 1,5% from 500 pA to 3 μA</a:t>
            </a:r>
            <a:r>
              <a:rPr lang="it" sz="1000" b="1" dirty="0">
                <a:highlight>
                  <a:srgbClr val="F5F5F5"/>
                </a:highlight>
                <a:latin typeface="Courier New" panose="02070309020205020404" pitchFamily="49" charset="0"/>
                <a:ea typeface="Roboto"/>
                <a:cs typeface="Courier New" panose="02070309020205020404" pitchFamily="49" charset="0"/>
                <a:sym typeface="Roboto"/>
              </a:rPr>
              <a:t> </a:t>
            </a:r>
            <a:r>
              <a:rPr lang="it" sz="1900" b="1" dirty="0">
                <a:solidFill>
                  <a:schemeClr val="bg1">
                    <a:lumMod val="95000"/>
                  </a:schemeClr>
                </a:solidFill>
                <a:highlight>
                  <a:srgbClr val="F5F5F5"/>
                </a:highlight>
                <a:latin typeface="Courier New" panose="02070309020205020404" pitchFamily="49" charset="0"/>
                <a:ea typeface="Roboto"/>
                <a:cs typeface="Courier New" panose="02070309020205020404" pitchFamily="49" charset="0"/>
                <a:sym typeface="Roboto"/>
              </a:rPr>
              <a:t>.</a:t>
            </a:r>
            <a:endParaRPr sz="1900" b="1" dirty="0">
              <a:solidFill>
                <a:schemeClr val="bg1">
                  <a:lumMod val="95000"/>
                </a:schemeClr>
              </a:solidFill>
              <a:highlight>
                <a:srgbClr val="F5F5F5"/>
              </a:highlight>
              <a:latin typeface="Courier New" panose="02070309020205020404" pitchFamily="49" charset="0"/>
              <a:ea typeface="Roboto"/>
              <a:cs typeface="Courier New" panose="02070309020205020404" pitchFamily="49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17652399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FF0C3D11-73D6-EEA4-9EEC-E011B753C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496" y="3094444"/>
            <a:ext cx="9942513" cy="4234611"/>
          </a:xfrm>
          <a:prstGeom prst="rect">
            <a:avLst/>
          </a:prstGeom>
        </p:spPr>
      </p:pic>
      <p:sp>
        <p:nvSpPr>
          <p:cNvPr id="5" name="Text format">
            <a:extLst>
              <a:ext uri="{FF2B5EF4-FFF2-40B4-BE49-F238E27FC236}">
                <a16:creationId xmlns:a16="http://schemas.microsoft.com/office/drawing/2014/main" id="{1CCBEE05-F59D-DD89-3DEF-EEF1A8252D67}"/>
              </a:ext>
            </a:extLst>
          </p:cNvPr>
          <p:cNvSpPr txBox="1"/>
          <p:nvPr/>
        </p:nvSpPr>
        <p:spPr>
          <a:xfrm>
            <a:off x="540325" y="3227272"/>
            <a:ext cx="5957456" cy="1287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3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dirty="0"/>
              <a:t>The OTA amplifies the potential difference according to G:</a:t>
            </a:r>
          </a:p>
          <a:p>
            <a:pPr algn="just"/>
            <a:endParaRPr lang="en-US" sz="800" dirty="0"/>
          </a:p>
          <a:p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baseline="-25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G (V</a:t>
            </a:r>
            <a:r>
              <a:rPr lang="en-US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baseline="-25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OTA_ref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57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96570">
              <a:defRPr sz="7140"/>
            </a:lvl1pPr>
          </a:lstStyle>
          <a:p>
            <a:r>
              <a:rPr lang="it-IT" dirty="0"/>
              <a:t>Chip architecture</a:t>
            </a:r>
            <a:endParaRPr dirty="0"/>
          </a:p>
        </p:txBody>
      </p:sp>
      <p:sp>
        <p:nvSpPr>
          <p:cNvPr id="15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541423" y="1524000"/>
            <a:ext cx="219612" cy="3795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lang="it-IT" dirty="0"/>
              <a:t>3</a:t>
            </a:r>
            <a:endParaRPr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F40B2B3-E928-75F9-0355-2BCFC5590F4E}"/>
              </a:ext>
            </a:extLst>
          </p:cNvPr>
          <p:cNvSpPr txBox="1"/>
          <p:nvPr/>
        </p:nvSpPr>
        <p:spPr>
          <a:xfrm>
            <a:off x="276276" y="9401778"/>
            <a:ext cx="7346563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it-IT" sz="1600" b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Roberto Catalano, </a:t>
            </a:r>
            <a:r>
              <a:rPr lang="it-IT" sz="1600" b="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PhD</a:t>
            </a:r>
            <a:r>
              <a:rPr lang="it-IT" sz="1600" b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it-IT" sz="1600" b="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INFN-LNS, Catania (Italy) - roberto.catalano@lns.infn.it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7F9F8FD-19FB-5D7D-21C8-891B00157020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5803151" y="7796638"/>
            <a:ext cx="1135719" cy="1303685"/>
          </a:xfrm>
          <a:prstGeom prst="rect">
            <a:avLst/>
          </a:prstGeom>
          <a:ln w="0">
            <a:noFill/>
          </a:ln>
        </p:spPr>
      </p:pic>
      <p:sp>
        <p:nvSpPr>
          <p:cNvPr id="3" name="Text format">
            <a:extLst>
              <a:ext uri="{FF2B5EF4-FFF2-40B4-BE49-F238E27FC236}">
                <a16:creationId xmlns:a16="http://schemas.microsoft.com/office/drawing/2014/main" id="{DB3850E4-C98C-36F5-E9ED-537AED04EBF9}"/>
              </a:ext>
            </a:extLst>
          </p:cNvPr>
          <p:cNvSpPr txBox="1"/>
          <p:nvPr/>
        </p:nvSpPr>
        <p:spPr>
          <a:xfrm>
            <a:off x="540325" y="2515868"/>
            <a:ext cx="5957456" cy="456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3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Recycling integration principle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494A95EC-DA6F-9349-A013-3E5918E7BA7A}"/>
              </a:ext>
            </a:extLst>
          </p:cNvPr>
          <p:cNvSpPr/>
          <p:nvPr/>
        </p:nvSpPr>
        <p:spPr>
          <a:xfrm>
            <a:off x="7650549" y="3208788"/>
            <a:ext cx="2808000" cy="2412000"/>
          </a:xfrm>
          <a:prstGeom prst="rect">
            <a:avLst/>
          </a:prstGeom>
          <a:noFill/>
          <a:ln w="635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BB5C1F7-1864-2E48-9847-D0B775F6A7E9}"/>
              </a:ext>
            </a:extLst>
          </p:cNvPr>
          <p:cNvSpPr/>
          <p:nvPr/>
        </p:nvSpPr>
        <p:spPr>
          <a:xfrm>
            <a:off x="10458549" y="3207600"/>
            <a:ext cx="2340000" cy="2412000"/>
          </a:xfrm>
          <a:prstGeom prst="rect">
            <a:avLst/>
          </a:prstGeom>
          <a:noFill/>
          <a:ln w="635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Text format">
            <a:extLst>
              <a:ext uri="{FF2B5EF4-FFF2-40B4-BE49-F238E27FC236}">
                <a16:creationId xmlns:a16="http://schemas.microsoft.com/office/drawing/2014/main" id="{5BCADEB0-AEEA-9C04-28EC-E49876F7F581}"/>
              </a:ext>
            </a:extLst>
          </p:cNvPr>
          <p:cNvSpPr txBox="1"/>
          <p:nvPr/>
        </p:nvSpPr>
        <p:spPr>
          <a:xfrm>
            <a:off x="541423" y="4769673"/>
            <a:ext cx="5957456" cy="810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3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dirty="0" err="1"/>
              <a:t>V</a:t>
            </a:r>
            <a:r>
              <a:rPr lang="en-US" baseline="-25000" dirty="0" err="1"/>
              <a:t>out</a:t>
            </a:r>
            <a:r>
              <a:rPr lang="en-US" sz="1800" dirty="0"/>
              <a:t> </a:t>
            </a:r>
            <a:r>
              <a:rPr lang="en-US" dirty="0"/>
              <a:t>is</a:t>
            </a:r>
            <a:r>
              <a:rPr lang="en-US" sz="1800" dirty="0"/>
              <a:t>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compared</a:t>
            </a:r>
            <a:r>
              <a:rPr lang="en-US" sz="1800" dirty="0"/>
              <a:t> </a:t>
            </a:r>
            <a:r>
              <a:rPr lang="en-US" dirty="0"/>
              <a:t>to different fi-</a:t>
            </a:r>
            <a:r>
              <a:rPr lang="en-US" dirty="0" err="1"/>
              <a:t>xed</a:t>
            </a:r>
            <a:r>
              <a:rPr lang="en-US" dirty="0"/>
              <a:t> thresholds by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CMPs 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0184E425-8048-7CF0-5651-6457591D3E5F}"/>
              </a:ext>
            </a:extLst>
          </p:cNvPr>
          <p:cNvSpPr/>
          <p:nvPr/>
        </p:nvSpPr>
        <p:spPr>
          <a:xfrm>
            <a:off x="12802954" y="3207600"/>
            <a:ext cx="1548000" cy="2412000"/>
          </a:xfrm>
          <a:prstGeom prst="rect">
            <a:avLst/>
          </a:prstGeom>
          <a:noFill/>
          <a:ln w="635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" name="Text format">
            <a:extLst>
              <a:ext uri="{FF2B5EF4-FFF2-40B4-BE49-F238E27FC236}">
                <a16:creationId xmlns:a16="http://schemas.microsoft.com/office/drawing/2014/main" id="{99E09C31-CBC9-4BD9-E58D-E58B4FA2F2BB}"/>
              </a:ext>
            </a:extLst>
          </p:cNvPr>
          <p:cNvSpPr txBox="1"/>
          <p:nvPr/>
        </p:nvSpPr>
        <p:spPr>
          <a:xfrm>
            <a:off x="541423" y="5831351"/>
            <a:ext cx="5957456" cy="1164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3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dirty="0"/>
              <a:t>When </a:t>
            </a:r>
            <a:r>
              <a:rPr lang="en-US" dirty="0" err="1"/>
              <a:t>V</a:t>
            </a:r>
            <a:r>
              <a:rPr lang="en-US" baseline="-25000" dirty="0" err="1"/>
              <a:t>out</a:t>
            </a:r>
            <a:r>
              <a:rPr lang="en-US" dirty="0"/>
              <a:t> crosses the threshold, the related CMP sets a level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input of the PG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F684CC39-8E4A-7481-46D1-B3476FACF79D}"/>
              </a:ext>
            </a:extLst>
          </p:cNvPr>
          <p:cNvSpPr/>
          <p:nvPr/>
        </p:nvSpPr>
        <p:spPr>
          <a:xfrm>
            <a:off x="7650549" y="5610511"/>
            <a:ext cx="4176000" cy="864000"/>
          </a:xfrm>
          <a:prstGeom prst="rect">
            <a:avLst/>
          </a:prstGeom>
          <a:noFill/>
          <a:ln w="635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" name="Text format">
            <a:extLst>
              <a:ext uri="{FF2B5EF4-FFF2-40B4-BE49-F238E27FC236}">
                <a16:creationId xmlns:a16="http://schemas.microsoft.com/office/drawing/2014/main" id="{4297C53C-8007-CD68-638E-2443A5F0C337}"/>
              </a:ext>
            </a:extLst>
          </p:cNvPr>
          <p:cNvSpPr txBox="1"/>
          <p:nvPr/>
        </p:nvSpPr>
        <p:spPr>
          <a:xfrm>
            <a:off x="541423" y="7246972"/>
            <a:ext cx="5957456" cy="1518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3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dirty="0"/>
              <a:t>The</a:t>
            </a:r>
            <a:r>
              <a:rPr lang="en-US" sz="2000" dirty="0"/>
              <a:t> </a:t>
            </a:r>
            <a:r>
              <a:rPr lang="en-US" dirty="0" err="1"/>
              <a:t>C</a:t>
            </a:r>
            <a:r>
              <a:rPr lang="en-US" baseline="-25000" dirty="0" err="1"/>
              <a:t>sub</a:t>
            </a:r>
            <a:r>
              <a:rPr lang="en-US" sz="2000" dirty="0"/>
              <a:t> </a:t>
            </a:r>
            <a:r>
              <a:rPr lang="en-US" dirty="0"/>
              <a:t>output</a:t>
            </a:r>
            <a:r>
              <a:rPr lang="en-US" sz="2000" dirty="0"/>
              <a:t> </a:t>
            </a:r>
            <a:r>
              <a:rPr lang="en-US" dirty="0"/>
              <a:t>responses</a:t>
            </a:r>
            <a:r>
              <a:rPr lang="en-US" sz="2000" dirty="0"/>
              <a:t> </a:t>
            </a:r>
            <a:r>
              <a:rPr lang="en-US" dirty="0"/>
              <a:t>are two opposite</a:t>
            </a:r>
            <a:r>
              <a:rPr lang="en-US" sz="1800" dirty="0"/>
              <a:t> </a:t>
            </a:r>
            <a:r>
              <a:rPr lang="en-US" dirty="0"/>
              <a:t>current</a:t>
            </a:r>
            <a:r>
              <a:rPr lang="en-US" sz="1800" dirty="0"/>
              <a:t> </a:t>
            </a:r>
            <a:r>
              <a:rPr lang="en-US" dirty="0"/>
              <a:t>signals</a:t>
            </a:r>
            <a:r>
              <a:rPr lang="en-US" sz="1800" dirty="0"/>
              <a:t> </a:t>
            </a:r>
            <a:r>
              <a:rPr lang="el-G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it-IT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it-IT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po-sitive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it-IT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(negative)</a:t>
            </a:r>
            <a:r>
              <a:rPr lang="it-IT" sz="1400" dirty="0"/>
              <a:t> </a:t>
            </a:r>
            <a:r>
              <a:rPr lang="it-IT" dirty="0"/>
              <a:t>with the associated quantum charge:</a:t>
            </a:r>
            <a:endParaRPr lang="en-US" dirty="0"/>
          </a:p>
        </p:txBody>
      </p:sp>
      <p:pic>
        <p:nvPicPr>
          <p:cNvPr id="16" name="Google Shape;191;p30">
            <a:extLst>
              <a:ext uri="{FF2B5EF4-FFF2-40B4-BE49-F238E27FC236}">
                <a16:creationId xmlns:a16="http://schemas.microsoft.com/office/drawing/2014/main" id="{4CAA6EEB-154B-DA84-2F06-A73EDA161F0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84856" y="6677335"/>
            <a:ext cx="3484448" cy="1302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80760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4" grpId="1" animBg="1"/>
      <p:bldP spid="7" grpId="0" animBg="1"/>
      <p:bldP spid="7" grpId="1" animBg="1"/>
      <p:bldP spid="8" grpId="0" animBg="1"/>
      <p:bldP spid="9" grpId="0" animBg="1"/>
      <p:bldP spid="9" grpId="1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FF0C3D11-73D6-EEA4-9EEC-E011B753C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496" y="3094444"/>
            <a:ext cx="9942513" cy="4234611"/>
          </a:xfrm>
          <a:prstGeom prst="rect">
            <a:avLst/>
          </a:prstGeom>
        </p:spPr>
      </p:pic>
      <p:sp>
        <p:nvSpPr>
          <p:cNvPr id="157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96570">
              <a:defRPr sz="7140"/>
            </a:lvl1pPr>
          </a:lstStyle>
          <a:p>
            <a:r>
              <a:rPr lang="it-IT" dirty="0"/>
              <a:t>Chip architecture</a:t>
            </a:r>
            <a:endParaRPr dirty="0"/>
          </a:p>
        </p:txBody>
      </p:sp>
      <p:sp>
        <p:nvSpPr>
          <p:cNvPr id="15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541423" y="1524000"/>
            <a:ext cx="219612" cy="3795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lang="it-IT" dirty="0"/>
              <a:t>4</a:t>
            </a:r>
            <a:endParaRPr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F40B2B3-E928-75F9-0355-2BCFC5590F4E}"/>
              </a:ext>
            </a:extLst>
          </p:cNvPr>
          <p:cNvSpPr txBox="1"/>
          <p:nvPr/>
        </p:nvSpPr>
        <p:spPr>
          <a:xfrm>
            <a:off x="276276" y="9401778"/>
            <a:ext cx="7346563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it-IT" sz="1600" b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Roberto Catalano, </a:t>
            </a:r>
            <a:r>
              <a:rPr lang="it-IT" sz="1600" b="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PhD</a:t>
            </a:r>
            <a:r>
              <a:rPr lang="it-IT" sz="1600" b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it-IT" sz="1600" b="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INFN-LNS, Catania (Italy) - roberto.catalano@lns.infn.it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7F9F8FD-19FB-5D7D-21C8-891B00157020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5803151" y="7796638"/>
            <a:ext cx="1135719" cy="1303685"/>
          </a:xfrm>
          <a:prstGeom prst="rect">
            <a:avLst/>
          </a:prstGeom>
          <a:ln w="0">
            <a:noFill/>
          </a:ln>
        </p:spPr>
      </p:pic>
      <p:sp>
        <p:nvSpPr>
          <p:cNvPr id="3" name="Text format">
            <a:extLst>
              <a:ext uri="{FF2B5EF4-FFF2-40B4-BE49-F238E27FC236}">
                <a16:creationId xmlns:a16="http://schemas.microsoft.com/office/drawing/2014/main" id="{DB3850E4-C98C-36F5-E9ED-537AED04EBF9}"/>
              </a:ext>
            </a:extLst>
          </p:cNvPr>
          <p:cNvSpPr txBox="1"/>
          <p:nvPr/>
        </p:nvSpPr>
        <p:spPr>
          <a:xfrm>
            <a:off x="566215" y="2434686"/>
            <a:ext cx="5957456" cy="25801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3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dirty="0"/>
              <a:t>Acting</a:t>
            </a:r>
            <a:r>
              <a:rPr lang="en-US" sz="2000" dirty="0"/>
              <a:t> </a:t>
            </a:r>
            <a:r>
              <a:rPr lang="en-US" dirty="0"/>
              <a:t>on</a:t>
            </a:r>
            <a:r>
              <a:rPr lang="en-US" sz="2000" dirty="0"/>
              <a:t> </a:t>
            </a:r>
            <a:r>
              <a:rPr lang="en-US" dirty="0"/>
              <a:t>the</a:t>
            </a:r>
            <a:r>
              <a:rPr lang="en-US" sz="2000" dirty="0"/>
              <a:t> </a:t>
            </a:r>
            <a:r>
              <a:rPr lang="en-US" dirty="0"/>
              <a:t>timing</a:t>
            </a:r>
            <a:r>
              <a:rPr lang="en-US" sz="2000" dirty="0"/>
              <a:t> </a:t>
            </a:r>
            <a:r>
              <a:rPr lang="en-US" dirty="0"/>
              <a:t>of the com-</a:t>
            </a:r>
            <a:r>
              <a:rPr lang="en-US" dirty="0" err="1"/>
              <a:t>mands</a:t>
            </a:r>
            <a:r>
              <a:rPr lang="en-US" dirty="0"/>
              <a:t> on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sw1 and sw2</a:t>
            </a:r>
            <a:r>
              <a:rPr lang="en-US" dirty="0"/>
              <a:t>, Q+ and Q- can be addressed either to the OTA</a:t>
            </a:r>
            <a:r>
              <a:rPr lang="en-US" sz="2000" dirty="0"/>
              <a:t> </a:t>
            </a:r>
            <a:r>
              <a:rPr lang="en-US" dirty="0"/>
              <a:t>input</a:t>
            </a:r>
            <a:r>
              <a:rPr lang="en-US" sz="2000" dirty="0"/>
              <a:t> </a:t>
            </a:r>
            <a:r>
              <a:rPr lang="en-US" dirty="0"/>
              <a:t>or</a:t>
            </a:r>
            <a:r>
              <a:rPr lang="en-US" sz="2000" dirty="0"/>
              <a:t> </a:t>
            </a:r>
            <a:r>
              <a:rPr lang="en-US" dirty="0"/>
              <a:t>to</a:t>
            </a:r>
            <a:r>
              <a:rPr lang="en-US" sz="2000" dirty="0"/>
              <a:t> </a:t>
            </a:r>
            <a:r>
              <a:rPr lang="en-US" dirty="0"/>
              <a:t>the OTA </a:t>
            </a:r>
            <a:r>
              <a:rPr lang="en-US" dirty="0" err="1"/>
              <a:t>referen-ce</a:t>
            </a:r>
            <a:r>
              <a:rPr lang="en-US" dirty="0"/>
              <a:t> voltage, thus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adding or sub-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tracting</a:t>
            </a:r>
            <a:r>
              <a:rPr lang="en-US" dirty="0"/>
              <a:t> a fixed charge amount at each pulse generated by PG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494A95EC-DA6F-9349-A013-3E5918E7BA7A}"/>
              </a:ext>
            </a:extLst>
          </p:cNvPr>
          <p:cNvSpPr/>
          <p:nvPr/>
        </p:nvSpPr>
        <p:spPr>
          <a:xfrm>
            <a:off x="7650549" y="3208788"/>
            <a:ext cx="2808000" cy="2412000"/>
          </a:xfrm>
          <a:prstGeom prst="rect">
            <a:avLst/>
          </a:prstGeom>
          <a:noFill/>
          <a:ln w="635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0184E425-8048-7CF0-5651-6457591D3E5F}"/>
              </a:ext>
            </a:extLst>
          </p:cNvPr>
          <p:cNvSpPr/>
          <p:nvPr/>
        </p:nvSpPr>
        <p:spPr>
          <a:xfrm>
            <a:off x="6946807" y="5539091"/>
            <a:ext cx="576000" cy="432000"/>
          </a:xfrm>
          <a:prstGeom prst="rect">
            <a:avLst/>
          </a:prstGeom>
          <a:noFill/>
          <a:ln w="635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36C76DEB-4521-F291-2EA9-56C339C74B72}"/>
              </a:ext>
            </a:extLst>
          </p:cNvPr>
          <p:cNvSpPr/>
          <p:nvPr/>
        </p:nvSpPr>
        <p:spPr>
          <a:xfrm>
            <a:off x="6946807" y="6301438"/>
            <a:ext cx="576000" cy="432000"/>
          </a:xfrm>
          <a:prstGeom prst="rect">
            <a:avLst/>
          </a:prstGeom>
          <a:noFill/>
          <a:ln w="635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FF6FC292-1329-CCD5-AD6A-24584281FBCE}"/>
              </a:ext>
            </a:extLst>
          </p:cNvPr>
          <p:cNvCxnSpPr/>
          <p:nvPr/>
        </p:nvCxnSpPr>
        <p:spPr>
          <a:xfrm>
            <a:off x="7234807" y="6891426"/>
            <a:ext cx="0" cy="792000"/>
          </a:xfrm>
          <a:prstGeom prst="line">
            <a:avLst/>
          </a:prstGeom>
          <a:noFill/>
          <a:ln w="63500" cap="flat">
            <a:solidFill>
              <a:srgbClr val="0071B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5839D365-011B-3F85-B478-820AB0C8F138}"/>
              </a:ext>
            </a:extLst>
          </p:cNvPr>
          <p:cNvCxnSpPr>
            <a:cxnSpLocks/>
          </p:cNvCxnSpPr>
          <p:nvPr/>
        </p:nvCxnSpPr>
        <p:spPr>
          <a:xfrm rot="5400000">
            <a:off x="7602231" y="7268055"/>
            <a:ext cx="0" cy="792000"/>
          </a:xfrm>
          <a:prstGeom prst="line">
            <a:avLst/>
          </a:prstGeom>
          <a:noFill/>
          <a:ln w="63500" cap="flat">
            <a:solidFill>
              <a:srgbClr val="0071B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E3D948A0-B5FF-E2E3-9121-2FF6362296F4}"/>
              </a:ext>
            </a:extLst>
          </p:cNvPr>
          <p:cNvCxnSpPr/>
          <p:nvPr/>
        </p:nvCxnSpPr>
        <p:spPr>
          <a:xfrm flipV="1">
            <a:off x="7983943" y="7260756"/>
            <a:ext cx="0" cy="431874"/>
          </a:xfrm>
          <a:prstGeom prst="straightConnector1">
            <a:avLst/>
          </a:prstGeom>
          <a:noFill/>
          <a:ln w="63500" cap="flat">
            <a:solidFill>
              <a:srgbClr val="0071B0"/>
            </a:solidFill>
            <a:prstDash val="solid"/>
            <a:miter lim="400000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C5F610C0-2961-854A-EE83-16E6B22368D6}"/>
              </a:ext>
            </a:extLst>
          </p:cNvPr>
          <p:cNvCxnSpPr/>
          <p:nvPr/>
        </p:nvCxnSpPr>
        <p:spPr>
          <a:xfrm>
            <a:off x="7233941" y="4783245"/>
            <a:ext cx="0" cy="612000"/>
          </a:xfrm>
          <a:prstGeom prst="line">
            <a:avLst/>
          </a:prstGeom>
          <a:noFill/>
          <a:ln w="63500" cap="flat">
            <a:solidFill>
              <a:srgbClr val="0071B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D8335C47-FEA8-5E20-5F53-CC5197AF6DCB}"/>
              </a:ext>
            </a:extLst>
          </p:cNvPr>
          <p:cNvCxnSpPr>
            <a:cxnSpLocks/>
          </p:cNvCxnSpPr>
          <p:nvPr/>
        </p:nvCxnSpPr>
        <p:spPr>
          <a:xfrm rot="5400000">
            <a:off x="7659071" y="4349591"/>
            <a:ext cx="0" cy="900000"/>
          </a:xfrm>
          <a:prstGeom prst="line">
            <a:avLst/>
          </a:prstGeom>
          <a:noFill/>
          <a:ln w="63500" cap="flat">
            <a:solidFill>
              <a:srgbClr val="0071B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EF17AB48-5935-F8F6-D5A6-A24052BE34A0}"/>
              </a:ext>
            </a:extLst>
          </p:cNvPr>
          <p:cNvCxnSpPr/>
          <p:nvPr/>
        </p:nvCxnSpPr>
        <p:spPr>
          <a:xfrm flipV="1">
            <a:off x="8080496" y="4453445"/>
            <a:ext cx="0" cy="360000"/>
          </a:xfrm>
          <a:prstGeom prst="straightConnector1">
            <a:avLst/>
          </a:prstGeom>
          <a:noFill/>
          <a:ln w="63500" cap="flat">
            <a:solidFill>
              <a:srgbClr val="0071B0"/>
            </a:solidFill>
            <a:prstDash val="solid"/>
            <a:miter lim="400000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AF38A420-A0CA-7D73-7EBC-C725DD129F4C}"/>
              </a:ext>
            </a:extLst>
          </p:cNvPr>
          <p:cNvSpPr txBox="1"/>
          <p:nvPr/>
        </p:nvSpPr>
        <p:spPr>
          <a:xfrm>
            <a:off x="7818694" y="7730395"/>
            <a:ext cx="359073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spc="0" normalizeH="0" baseline="0" dirty="0">
                <a:ln>
                  <a:noFill/>
                </a:ln>
                <a:solidFill>
                  <a:srgbClr val="0071B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Q</a:t>
            </a:r>
            <a:r>
              <a:rPr kumimoji="0" lang="it-IT" sz="2000" b="1" i="0" u="none" strike="noStrike" cap="none" spc="0" normalizeH="0" baseline="30000" dirty="0">
                <a:ln>
                  <a:noFill/>
                </a:ln>
                <a:solidFill>
                  <a:srgbClr val="0071B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-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04E0DD32-23FD-D2E3-8937-53DE90B1ADBB}"/>
              </a:ext>
            </a:extLst>
          </p:cNvPr>
          <p:cNvSpPr txBox="1"/>
          <p:nvPr/>
        </p:nvSpPr>
        <p:spPr>
          <a:xfrm>
            <a:off x="7818694" y="4852574"/>
            <a:ext cx="400751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spc="0" normalizeH="0" baseline="0" dirty="0">
                <a:ln>
                  <a:noFill/>
                </a:ln>
                <a:solidFill>
                  <a:srgbClr val="0071B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Q</a:t>
            </a:r>
            <a:r>
              <a:rPr kumimoji="0" lang="it-IT" sz="2000" b="1" i="0" u="none" strike="noStrike" cap="none" spc="0" normalizeH="0" baseline="30000" dirty="0">
                <a:ln>
                  <a:noFill/>
                </a:ln>
                <a:solidFill>
                  <a:srgbClr val="0071B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C17EF961-9AC4-5314-63A8-279B602E7E1B}"/>
              </a:ext>
            </a:extLst>
          </p:cNvPr>
          <p:cNvSpPr txBox="1"/>
          <p:nvPr/>
        </p:nvSpPr>
        <p:spPr>
          <a:xfrm>
            <a:off x="8346186" y="3287594"/>
            <a:ext cx="67646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spc="0" normalizeH="0" baseline="0" dirty="0">
                <a:ln>
                  <a:noFill/>
                </a:ln>
                <a:solidFill>
                  <a:srgbClr val="0071B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- </a:t>
            </a:r>
            <a:r>
              <a:rPr kumimoji="0" lang="it-IT" sz="2000" b="1" i="0" u="none" strike="noStrike" cap="none" spc="0" normalizeH="0" baseline="0" dirty="0" err="1">
                <a:ln>
                  <a:noFill/>
                </a:ln>
                <a:solidFill>
                  <a:srgbClr val="0071B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Q</a:t>
            </a:r>
            <a:r>
              <a:rPr lang="it-IT" sz="2000" baseline="-25000" dirty="0" err="1">
                <a:solidFill>
                  <a:srgbClr val="0071B0"/>
                </a:solidFill>
              </a:rPr>
              <a:t>tot</a:t>
            </a:r>
            <a:endParaRPr kumimoji="0" lang="it-IT" sz="2000" b="1" i="0" u="none" strike="noStrike" cap="none" spc="0" normalizeH="0" baseline="-25000" dirty="0">
              <a:ln>
                <a:noFill/>
              </a:ln>
              <a:solidFill>
                <a:srgbClr val="0071B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EA66A9B9-3C2A-54C4-DAA3-182D8AB8B90B}"/>
              </a:ext>
            </a:extLst>
          </p:cNvPr>
          <p:cNvSpPr/>
          <p:nvPr/>
        </p:nvSpPr>
        <p:spPr>
          <a:xfrm>
            <a:off x="14566361" y="3207600"/>
            <a:ext cx="1872000" cy="2412000"/>
          </a:xfrm>
          <a:prstGeom prst="rect">
            <a:avLst/>
          </a:prstGeom>
          <a:noFill/>
          <a:ln w="635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0" name="Text format">
            <a:extLst>
              <a:ext uri="{FF2B5EF4-FFF2-40B4-BE49-F238E27FC236}">
                <a16:creationId xmlns:a16="http://schemas.microsoft.com/office/drawing/2014/main" id="{8D9A6652-B7D7-F499-BDA4-B3F238F7C625}"/>
              </a:ext>
            </a:extLst>
          </p:cNvPr>
          <p:cNvSpPr txBox="1"/>
          <p:nvPr/>
        </p:nvSpPr>
        <p:spPr>
          <a:xfrm>
            <a:off x="540325" y="5395442"/>
            <a:ext cx="5957456" cy="1872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3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dirty="0"/>
              <a:t>If,</a:t>
            </a:r>
            <a:r>
              <a:rPr lang="en-US" sz="2000" dirty="0"/>
              <a:t> </a:t>
            </a:r>
            <a:r>
              <a:rPr lang="en-US" dirty="0"/>
              <a:t>after</a:t>
            </a:r>
            <a:r>
              <a:rPr lang="en-US" sz="2000" dirty="0"/>
              <a:t> </a:t>
            </a:r>
            <a:r>
              <a:rPr lang="en-US" dirty="0"/>
              <a:t>the</a:t>
            </a:r>
            <a:r>
              <a:rPr lang="en-US" sz="2000" dirty="0"/>
              <a:t> </a:t>
            </a:r>
            <a:r>
              <a:rPr lang="en-US" dirty="0"/>
              <a:t>recycling,</a:t>
            </a:r>
            <a:r>
              <a:rPr lang="en-US" sz="2000" dirty="0"/>
              <a:t> </a:t>
            </a:r>
            <a:r>
              <a:rPr lang="en-US" dirty="0" err="1"/>
              <a:t>V</a:t>
            </a:r>
            <a:r>
              <a:rPr lang="en-US" baseline="-25000" dirty="0" err="1"/>
              <a:t>out</a:t>
            </a:r>
            <a:r>
              <a:rPr lang="en-US" dirty="0"/>
              <a:t> re-mains</a:t>
            </a:r>
            <a:r>
              <a:rPr lang="en-US" sz="1900" dirty="0"/>
              <a:t> </a:t>
            </a:r>
            <a:r>
              <a:rPr lang="en-US" dirty="0"/>
              <a:t>below/above</a:t>
            </a:r>
            <a:r>
              <a:rPr lang="en-US" sz="2000" dirty="0"/>
              <a:t> </a:t>
            </a:r>
            <a:r>
              <a:rPr lang="en-US" dirty="0"/>
              <a:t>the</a:t>
            </a:r>
            <a:r>
              <a:rPr lang="en-US" sz="1900" dirty="0"/>
              <a:t> </a:t>
            </a:r>
            <a:r>
              <a:rPr lang="en-US" dirty="0"/>
              <a:t>threshold,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PG</a:t>
            </a:r>
            <a:r>
              <a:rPr lang="en-US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en-US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continue to issue pulses</a:t>
            </a:r>
            <a:r>
              <a:rPr lang="en-US" dirty="0"/>
              <a:t> until</a:t>
            </a:r>
            <a:r>
              <a:rPr lang="en-US" sz="1800" dirty="0"/>
              <a:t> </a:t>
            </a:r>
            <a:r>
              <a:rPr lang="en-US" dirty="0"/>
              <a:t>the</a:t>
            </a:r>
            <a:r>
              <a:rPr lang="en-US" sz="1800" dirty="0"/>
              <a:t> </a:t>
            </a:r>
            <a:r>
              <a:rPr lang="en-US" dirty="0"/>
              <a:t>voltage returns above/ below the threshold  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AC509786-61FD-BC44-5D1B-51CBFF68AD12}"/>
              </a:ext>
            </a:extLst>
          </p:cNvPr>
          <p:cNvSpPr/>
          <p:nvPr/>
        </p:nvSpPr>
        <p:spPr>
          <a:xfrm>
            <a:off x="16067231" y="3262373"/>
            <a:ext cx="576000" cy="432000"/>
          </a:xfrm>
          <a:prstGeom prst="rect">
            <a:avLst/>
          </a:prstGeom>
          <a:noFill/>
          <a:ln w="635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3" name="Text format">
            <a:extLst>
              <a:ext uri="{FF2B5EF4-FFF2-40B4-BE49-F238E27FC236}">
                <a16:creationId xmlns:a16="http://schemas.microsoft.com/office/drawing/2014/main" id="{2B4E93E7-02E6-F61A-70B1-EF8301C0B155}"/>
              </a:ext>
            </a:extLst>
          </p:cNvPr>
          <p:cNvSpPr txBox="1"/>
          <p:nvPr/>
        </p:nvSpPr>
        <p:spPr>
          <a:xfrm>
            <a:off x="540323" y="7648311"/>
            <a:ext cx="15262815" cy="1164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3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dirty="0"/>
              <a:t>All operations are synchronized to an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master clock </a:t>
            </a:r>
            <a:r>
              <a:rPr lang="en-US" dirty="0"/>
              <a:t>implemented in the block PG. The maximum conversion frequency of 20 MHz corresponds to one fifth of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clock frequency which is 100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MHz</a:t>
            </a:r>
            <a:r>
              <a:rPr lang="en-US" dirty="0" err="1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1089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25" grpId="0"/>
      <p:bldP spid="26" grpId="0"/>
      <p:bldP spid="27" grpId="0"/>
      <p:bldP spid="29" grpId="0" animBg="1"/>
      <p:bldP spid="29" grpId="1" animBg="1"/>
      <p:bldP spid="30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96570">
              <a:defRPr sz="7140"/>
            </a:lvl1pPr>
          </a:lstStyle>
          <a:p>
            <a:r>
              <a:rPr lang="it-IT" dirty="0"/>
              <a:t>Chip architecture: data storing and read-out</a:t>
            </a:r>
            <a:endParaRPr dirty="0"/>
          </a:p>
        </p:txBody>
      </p:sp>
      <p:sp>
        <p:nvSpPr>
          <p:cNvPr id="15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541423" y="1524000"/>
            <a:ext cx="219612" cy="3795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lang="it-IT" dirty="0"/>
              <a:t>5</a:t>
            </a:r>
            <a:endParaRPr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F40B2B3-E928-75F9-0355-2BCFC5590F4E}"/>
              </a:ext>
            </a:extLst>
          </p:cNvPr>
          <p:cNvSpPr txBox="1"/>
          <p:nvPr/>
        </p:nvSpPr>
        <p:spPr>
          <a:xfrm>
            <a:off x="276276" y="9401778"/>
            <a:ext cx="7346563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it-IT" sz="1600" b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Roberto Catalano, </a:t>
            </a:r>
            <a:r>
              <a:rPr lang="it-IT" sz="1600" b="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PhD</a:t>
            </a:r>
            <a:r>
              <a:rPr lang="it-IT" sz="1600" b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it-IT" sz="1600" b="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INFN-LNS, Catania (Italy) - roberto.catalano@lns.infn.it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7F9F8FD-19FB-5D7D-21C8-891B00157020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5803151" y="7796638"/>
            <a:ext cx="1135719" cy="1303685"/>
          </a:xfrm>
          <a:prstGeom prst="rect">
            <a:avLst/>
          </a:prstGeom>
          <a:ln w="0">
            <a:noFill/>
          </a:ln>
        </p:spPr>
      </p:pic>
      <p:pic>
        <p:nvPicPr>
          <p:cNvPr id="5" name="Google Shape;237;p35">
            <a:extLst>
              <a:ext uri="{FF2B5EF4-FFF2-40B4-BE49-F238E27FC236}">
                <a16:creationId xmlns:a16="http://schemas.microsoft.com/office/drawing/2014/main" id="{439B9991-5400-7C54-B33F-28382BB49632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3200" y="2922663"/>
            <a:ext cx="6804000" cy="4872632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" name="Text format">
            <a:extLst>
              <a:ext uri="{FF2B5EF4-FFF2-40B4-BE49-F238E27FC236}">
                <a16:creationId xmlns:a16="http://schemas.microsoft.com/office/drawing/2014/main" id="{32D76CA7-23FE-6077-69CD-605E4BD8157D}"/>
              </a:ext>
            </a:extLst>
          </p:cNvPr>
          <p:cNvSpPr txBox="1"/>
          <p:nvPr/>
        </p:nvSpPr>
        <p:spPr>
          <a:xfrm>
            <a:off x="8160328" y="2978083"/>
            <a:ext cx="8390615" cy="4703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3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 algn="just"/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counter is constructed of latches connected in cascade, used as data storage elements</a:t>
            </a:r>
          </a:p>
          <a:p>
            <a:pPr algn="just"/>
            <a:endParaRPr lang="en-US" sz="16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/>
              <a:t>each counter </a:t>
            </a:r>
            <a:r>
              <a:rPr lang="en-US" dirty="0"/>
              <a:t>is copied to a 32-bit register</a:t>
            </a:r>
          </a:p>
          <a:p>
            <a:pPr algn="just"/>
            <a:endParaRPr lang="en-US" sz="1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dirty="0"/>
              <a:t>this operation is done in parallel for all 64 channels</a:t>
            </a:r>
          </a:p>
          <a:p>
            <a:pPr algn="just"/>
            <a:endParaRPr lang="en-US" sz="1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dirty="0"/>
              <a:t>Each channel can be acquired by selecting it via a MUX that transfers the data to the out-put</a:t>
            </a:r>
          </a:p>
          <a:p>
            <a:pPr algn="just"/>
            <a:endParaRPr lang="en-US" sz="1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dirty="0"/>
              <a:t>Data</a:t>
            </a:r>
            <a:r>
              <a:rPr lang="en-US" sz="2000" dirty="0"/>
              <a:t> </a:t>
            </a:r>
            <a:r>
              <a:rPr lang="en-US" dirty="0"/>
              <a:t>acquisition</a:t>
            </a:r>
            <a:r>
              <a:rPr lang="en-US" sz="2000" dirty="0"/>
              <a:t> </a:t>
            </a:r>
            <a:r>
              <a:rPr lang="en-US" dirty="0"/>
              <a:t>does</a:t>
            </a:r>
            <a:r>
              <a:rPr lang="en-US" sz="2000" dirty="0"/>
              <a:t> </a:t>
            </a:r>
            <a:r>
              <a:rPr lang="en-US" dirty="0"/>
              <a:t>not</a:t>
            </a:r>
            <a:r>
              <a:rPr lang="en-US" sz="2000" dirty="0"/>
              <a:t> </a:t>
            </a:r>
            <a:r>
              <a:rPr lang="en-US" dirty="0"/>
              <a:t>stop the counter ac-</a:t>
            </a:r>
            <a:r>
              <a:rPr lang="en-US" dirty="0" err="1"/>
              <a:t>tivity</a:t>
            </a:r>
            <a:r>
              <a:rPr lang="en-US" dirty="0"/>
              <a:t>:</a:t>
            </a:r>
            <a:r>
              <a:rPr lang="en-US" sz="2000" dirty="0"/>
              <a:t>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means</a:t>
            </a: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dead-time related to read-out operation </a:t>
            </a:r>
          </a:p>
        </p:txBody>
      </p:sp>
    </p:spTree>
    <p:extLst>
      <p:ext uri="{BB962C8B-B14F-4D97-AF65-F5344CB8AC3E}">
        <p14:creationId xmlns:p14="http://schemas.microsoft.com/office/powerpoint/2010/main" val="409963796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96570">
              <a:defRPr sz="7140"/>
            </a:lvl1pPr>
          </a:lstStyle>
          <a:p>
            <a:r>
              <a:rPr lang="it-IT" dirty="0"/>
              <a:t>Electronic chain for pulsed beams</a:t>
            </a:r>
            <a:endParaRPr dirty="0"/>
          </a:p>
        </p:txBody>
      </p:sp>
      <p:sp>
        <p:nvSpPr>
          <p:cNvPr id="15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541423" y="1524000"/>
            <a:ext cx="219612" cy="3795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lang="it-IT" dirty="0"/>
              <a:t>6</a:t>
            </a:r>
            <a:endParaRPr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F40B2B3-E928-75F9-0355-2BCFC5590F4E}"/>
              </a:ext>
            </a:extLst>
          </p:cNvPr>
          <p:cNvSpPr txBox="1"/>
          <p:nvPr/>
        </p:nvSpPr>
        <p:spPr>
          <a:xfrm>
            <a:off x="276276" y="9401778"/>
            <a:ext cx="7346563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it-IT" sz="1600" b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Roberto Catalano, </a:t>
            </a:r>
            <a:r>
              <a:rPr lang="it-IT" sz="1600" b="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PhD</a:t>
            </a:r>
            <a:r>
              <a:rPr lang="it-IT" sz="1600" b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it-IT" sz="1600" b="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INFN-LNS, Catania (Italy) - roberto.catalano@lns.infn.it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7F9F8FD-19FB-5D7D-21C8-891B00157020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5803151" y="7796638"/>
            <a:ext cx="1135719" cy="1303685"/>
          </a:xfrm>
          <a:prstGeom prst="rect">
            <a:avLst/>
          </a:prstGeom>
          <a:ln w="0">
            <a:noFill/>
          </a:ln>
        </p:spPr>
      </p:pic>
      <p:pic>
        <p:nvPicPr>
          <p:cNvPr id="3" name="Schermata 2021-01-10 alle 14.34.24.png" descr="Schermata 2021-01-10 alle 14.34.24.png">
            <a:extLst>
              <a:ext uri="{FF2B5EF4-FFF2-40B4-BE49-F238E27FC236}">
                <a16:creationId xmlns:a16="http://schemas.microsoft.com/office/drawing/2014/main" id="{2570FB9F-3182-B205-D76D-A3B19B25B0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861" t="5197" r="2275"/>
          <a:stretch>
            <a:fillRect/>
          </a:stretch>
        </p:blipFill>
        <p:spPr>
          <a:xfrm>
            <a:off x="7858886" y="2918509"/>
            <a:ext cx="8797571" cy="38148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 format">
            <a:extLst>
              <a:ext uri="{FF2B5EF4-FFF2-40B4-BE49-F238E27FC236}">
                <a16:creationId xmlns:a16="http://schemas.microsoft.com/office/drawing/2014/main" id="{7B5F1492-9470-0787-8C5F-D3074A9DDBF4}"/>
              </a:ext>
            </a:extLst>
          </p:cNvPr>
          <p:cNvSpPr txBox="1"/>
          <p:nvPr/>
        </p:nvSpPr>
        <p:spPr>
          <a:xfrm>
            <a:off x="8755950" y="6733309"/>
            <a:ext cx="7003441" cy="456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3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rPr lang="en-US" dirty="0"/>
              <a:t>Thanks to: Antonino Amato (INFN-LNS)</a:t>
            </a:r>
          </a:p>
        </p:txBody>
      </p:sp>
      <p:pic>
        <p:nvPicPr>
          <p:cNvPr id="8" name="Google Shape;259;p37">
            <a:extLst>
              <a:ext uri="{FF2B5EF4-FFF2-40B4-BE49-F238E27FC236}">
                <a16:creationId xmlns:a16="http://schemas.microsoft.com/office/drawing/2014/main" id="{94E17266-C35C-9FFA-C817-23BDA11684DA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99008" y="2278611"/>
            <a:ext cx="5103480" cy="3240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58;p37">
            <a:extLst>
              <a:ext uri="{FF2B5EF4-FFF2-40B4-BE49-F238E27FC236}">
                <a16:creationId xmlns:a16="http://schemas.microsoft.com/office/drawing/2014/main" id="{BBFD7ACB-C892-5C56-E068-E7CC0521498B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65818" y="2050766"/>
            <a:ext cx="2990850" cy="933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269;p38">
            <a:extLst>
              <a:ext uri="{FF2B5EF4-FFF2-40B4-BE49-F238E27FC236}">
                <a16:creationId xmlns:a16="http://schemas.microsoft.com/office/drawing/2014/main" id="{BE5F7BB6-17B8-8756-794B-32BC79D6B20F}"/>
              </a:ext>
            </a:extLst>
          </p:cNvPr>
          <p:cNvSpPr txBox="1"/>
          <p:nvPr/>
        </p:nvSpPr>
        <p:spPr>
          <a:xfrm>
            <a:off x="511200" y="7929082"/>
            <a:ext cx="15037259" cy="115413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We will</a:t>
            </a:r>
            <a:r>
              <a:rPr lang="it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use</a:t>
            </a:r>
            <a:r>
              <a:rPr lang="it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LabView</a:t>
            </a:r>
            <a:r>
              <a:rPr lang="it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it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configure the FPGA and thus set the characteristics of the acquisition system (as the externally settable parameters of TERA08). In addition, LabView enables on-line data processing, resulting </a:t>
            </a:r>
            <a:r>
              <a:rPr lang="it" sz="2100">
                <a:latin typeface="Courier New" panose="02070309020205020404" pitchFamily="49" charset="0"/>
                <a:cs typeface="Courier New" panose="02070309020205020404" pitchFamily="49" charset="0"/>
              </a:rPr>
              <a:t>in a </a:t>
            </a:r>
            <a:r>
              <a:rPr lang="it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significant spare of time. </a:t>
            </a:r>
            <a:endParaRPr sz="2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 format">
            <a:extLst>
              <a:ext uri="{FF2B5EF4-FFF2-40B4-BE49-F238E27FC236}">
                <a16:creationId xmlns:a16="http://schemas.microsoft.com/office/drawing/2014/main" id="{F2AA25A1-1D3A-F274-A6FF-57391A817B4B}"/>
              </a:ext>
            </a:extLst>
          </p:cNvPr>
          <p:cNvSpPr txBox="1"/>
          <p:nvPr/>
        </p:nvSpPr>
        <p:spPr>
          <a:xfrm>
            <a:off x="540325" y="5813260"/>
            <a:ext cx="5957456" cy="456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3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NI PXIe-1071 chassis</a:t>
            </a:r>
          </a:p>
        </p:txBody>
      </p:sp>
      <p:sp>
        <p:nvSpPr>
          <p:cNvPr id="14" name="Text format">
            <a:extLst>
              <a:ext uri="{FF2B5EF4-FFF2-40B4-BE49-F238E27FC236}">
                <a16:creationId xmlns:a16="http://schemas.microsoft.com/office/drawing/2014/main" id="{8F6F61DF-4A68-3D19-6C34-7024D56A0A61}"/>
              </a:ext>
            </a:extLst>
          </p:cNvPr>
          <p:cNvSpPr txBox="1"/>
          <p:nvPr/>
        </p:nvSpPr>
        <p:spPr>
          <a:xfrm>
            <a:off x="541423" y="6080931"/>
            <a:ext cx="5957456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3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NI PXIe-7821R </a:t>
            </a:r>
            <a:r>
              <a:rPr lang="it" sz="4000" b="1" dirty="0"/>
              <a:t>→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Digital I/O</a:t>
            </a:r>
            <a:endParaRPr lang="en-US" dirty="0"/>
          </a:p>
        </p:txBody>
      </p:sp>
      <p:sp>
        <p:nvSpPr>
          <p:cNvPr id="15" name="Google Shape;268;p38">
            <a:extLst>
              <a:ext uri="{FF2B5EF4-FFF2-40B4-BE49-F238E27FC236}">
                <a16:creationId xmlns:a16="http://schemas.microsoft.com/office/drawing/2014/main" id="{AE5A6567-C879-BC41-69CA-A34A65B83FC8}"/>
              </a:ext>
            </a:extLst>
          </p:cNvPr>
          <p:cNvSpPr txBox="1"/>
          <p:nvPr/>
        </p:nvSpPr>
        <p:spPr>
          <a:xfrm>
            <a:off x="512324" y="6965746"/>
            <a:ext cx="6789021" cy="83096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The Digital I/O module include a </a:t>
            </a:r>
            <a:r>
              <a:rPr lang="it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FPGA (</a:t>
            </a:r>
            <a:r>
              <a:rPr lang="it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Kintex-7</a:t>
            </a:r>
            <a:r>
              <a:rPr lang="it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160T</a:t>
            </a:r>
            <a:r>
              <a:rPr lang="it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type,</a:t>
            </a:r>
            <a:r>
              <a:rPr lang="it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National</a:t>
            </a:r>
            <a:r>
              <a:rPr lang="it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Instruments)</a:t>
            </a:r>
            <a:endParaRPr sz="2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22778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96570">
              <a:defRPr sz="7140"/>
            </a:lvl1pPr>
          </a:lstStyle>
          <a:p>
            <a:r>
              <a:rPr lang="it-IT" dirty="0"/>
              <a:t>Electronic chain for pulsed beams</a:t>
            </a:r>
            <a:endParaRPr dirty="0"/>
          </a:p>
        </p:txBody>
      </p:sp>
      <p:sp>
        <p:nvSpPr>
          <p:cNvPr id="15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541423" y="1524000"/>
            <a:ext cx="219612" cy="3795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lang="it-IT" dirty="0"/>
              <a:t>6</a:t>
            </a:r>
            <a:endParaRPr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F40B2B3-E928-75F9-0355-2BCFC5590F4E}"/>
              </a:ext>
            </a:extLst>
          </p:cNvPr>
          <p:cNvSpPr txBox="1"/>
          <p:nvPr/>
        </p:nvSpPr>
        <p:spPr>
          <a:xfrm>
            <a:off x="276276" y="9401778"/>
            <a:ext cx="7346563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it-IT" sz="1600" b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Roberto Catalano, </a:t>
            </a:r>
            <a:r>
              <a:rPr lang="it-IT" sz="1600" b="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PhD</a:t>
            </a:r>
            <a:r>
              <a:rPr lang="it-IT" sz="1600" b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it-IT" sz="1600" b="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INFN-LNS, Catania (Italy) - roberto.catalano@lns.infn.it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7F9F8FD-19FB-5D7D-21C8-891B00157020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5803151" y="7796638"/>
            <a:ext cx="1135719" cy="1303685"/>
          </a:xfrm>
          <a:prstGeom prst="rect">
            <a:avLst/>
          </a:prstGeom>
          <a:ln w="0">
            <a:noFill/>
          </a:ln>
        </p:spPr>
      </p:pic>
      <p:sp>
        <p:nvSpPr>
          <p:cNvPr id="4" name="Text format">
            <a:extLst>
              <a:ext uri="{FF2B5EF4-FFF2-40B4-BE49-F238E27FC236}">
                <a16:creationId xmlns:a16="http://schemas.microsoft.com/office/drawing/2014/main" id="{7B5F1492-9470-0787-8C5F-D3074A9DDBF4}"/>
              </a:ext>
            </a:extLst>
          </p:cNvPr>
          <p:cNvSpPr txBox="1"/>
          <p:nvPr/>
        </p:nvSpPr>
        <p:spPr>
          <a:xfrm>
            <a:off x="11313802" y="2311909"/>
            <a:ext cx="5625068" cy="625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3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SETUP CONFIGURATION FOR ACQUISITION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WITH NI PXI CRATE AND PXIe FPGA 782x BOARD</a:t>
            </a:r>
          </a:p>
        </p:txBody>
      </p:sp>
      <p:pic>
        <p:nvPicPr>
          <p:cNvPr id="8" name="Google Shape;259;p37">
            <a:extLst>
              <a:ext uri="{FF2B5EF4-FFF2-40B4-BE49-F238E27FC236}">
                <a16:creationId xmlns:a16="http://schemas.microsoft.com/office/drawing/2014/main" id="{94E17266-C35C-9FFA-C817-23BDA11684D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9008" y="2278611"/>
            <a:ext cx="5103480" cy="3240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58;p37">
            <a:extLst>
              <a:ext uri="{FF2B5EF4-FFF2-40B4-BE49-F238E27FC236}">
                <a16:creationId xmlns:a16="http://schemas.microsoft.com/office/drawing/2014/main" id="{BBFD7ACB-C892-5C56-E068-E7CC0521498B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65818" y="2050766"/>
            <a:ext cx="2990850" cy="933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269;p38">
            <a:extLst>
              <a:ext uri="{FF2B5EF4-FFF2-40B4-BE49-F238E27FC236}">
                <a16:creationId xmlns:a16="http://schemas.microsoft.com/office/drawing/2014/main" id="{BE5F7BB6-17B8-8756-794B-32BC79D6B20F}"/>
              </a:ext>
            </a:extLst>
          </p:cNvPr>
          <p:cNvSpPr txBox="1"/>
          <p:nvPr/>
        </p:nvSpPr>
        <p:spPr>
          <a:xfrm>
            <a:off x="511200" y="7929082"/>
            <a:ext cx="15037259" cy="115413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Roboto"/>
                <a:cs typeface="Courier New" panose="02070309020205020404" pitchFamily="49" charset="0"/>
                <a:sym typeface="Roboto"/>
              </a:rPr>
              <a:t>We will use an electronic board to connect the chassis input/output modules to the TERA08. The board </a:t>
            </a:r>
            <a:r>
              <a:rPr lang="en-US" sz="21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Roboto"/>
                <a:cs typeface="Courier New" panose="02070309020205020404" pitchFamily="49" charset="0"/>
                <a:sym typeface="Roboto"/>
              </a:rPr>
              <a:t>was specifically </a:t>
            </a:r>
            <a:r>
              <a:rPr lang="en-US" sz="2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Roboto"/>
                <a:cs typeface="Courier New" panose="02070309020205020404" pitchFamily="49" charset="0"/>
                <a:sym typeface="Roboto"/>
              </a:rPr>
              <a:t>designed by DE.TEC.TOR. s.r.l. to allow the connection between the two devices, which have different binning characteristics.</a:t>
            </a:r>
          </a:p>
        </p:txBody>
      </p:sp>
      <p:sp>
        <p:nvSpPr>
          <p:cNvPr id="13" name="Text format">
            <a:extLst>
              <a:ext uri="{FF2B5EF4-FFF2-40B4-BE49-F238E27FC236}">
                <a16:creationId xmlns:a16="http://schemas.microsoft.com/office/drawing/2014/main" id="{F2AA25A1-1D3A-F274-A6FF-57391A817B4B}"/>
              </a:ext>
            </a:extLst>
          </p:cNvPr>
          <p:cNvSpPr txBox="1"/>
          <p:nvPr/>
        </p:nvSpPr>
        <p:spPr>
          <a:xfrm>
            <a:off x="540325" y="5813260"/>
            <a:ext cx="5957456" cy="456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3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NI PXIe-1071 chassis</a:t>
            </a:r>
          </a:p>
        </p:txBody>
      </p:sp>
      <p:sp>
        <p:nvSpPr>
          <p:cNvPr id="14" name="Text format">
            <a:extLst>
              <a:ext uri="{FF2B5EF4-FFF2-40B4-BE49-F238E27FC236}">
                <a16:creationId xmlns:a16="http://schemas.microsoft.com/office/drawing/2014/main" id="{8F6F61DF-4A68-3D19-6C34-7024D56A0A61}"/>
              </a:ext>
            </a:extLst>
          </p:cNvPr>
          <p:cNvSpPr txBox="1"/>
          <p:nvPr/>
        </p:nvSpPr>
        <p:spPr>
          <a:xfrm>
            <a:off x="541423" y="6080931"/>
            <a:ext cx="5957456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3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NI PXIe-7821R </a:t>
            </a:r>
            <a:r>
              <a:rPr lang="it" sz="4000" b="1" dirty="0"/>
              <a:t>→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Digital I/O</a:t>
            </a:r>
            <a:endParaRPr lang="en-US" dirty="0"/>
          </a:p>
        </p:txBody>
      </p:sp>
      <p:pic>
        <p:nvPicPr>
          <p:cNvPr id="5" name="Google Shape;276;p39">
            <a:extLst>
              <a:ext uri="{FF2B5EF4-FFF2-40B4-BE49-F238E27FC236}">
                <a16:creationId xmlns:a16="http://schemas.microsoft.com/office/drawing/2014/main" id="{D210BFFD-47FC-8432-52B8-9BB3B4459031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27541" y="3015009"/>
            <a:ext cx="7713714" cy="4618392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" name="Google Shape;268;p38">
            <a:extLst>
              <a:ext uri="{FF2B5EF4-FFF2-40B4-BE49-F238E27FC236}">
                <a16:creationId xmlns:a16="http://schemas.microsoft.com/office/drawing/2014/main" id="{DEB9A968-F34A-B9DB-A50F-1AD35D10EC88}"/>
              </a:ext>
            </a:extLst>
          </p:cNvPr>
          <p:cNvSpPr txBox="1"/>
          <p:nvPr/>
        </p:nvSpPr>
        <p:spPr>
          <a:xfrm>
            <a:off x="512324" y="6965746"/>
            <a:ext cx="6789021" cy="83096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The Digital I/O module include a </a:t>
            </a:r>
            <a:r>
              <a:rPr lang="it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FPGA (</a:t>
            </a:r>
            <a:r>
              <a:rPr lang="it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Kintex-7</a:t>
            </a:r>
            <a:r>
              <a:rPr lang="it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160T</a:t>
            </a:r>
            <a:r>
              <a:rPr lang="it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type,</a:t>
            </a:r>
            <a:r>
              <a:rPr lang="it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National</a:t>
            </a:r>
            <a:r>
              <a:rPr lang="it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Instruments)</a:t>
            </a:r>
            <a:endParaRPr sz="2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75469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96570">
              <a:defRPr sz="7140"/>
            </a:lvl1pPr>
          </a:lstStyle>
          <a:p>
            <a:r>
              <a:rPr lang="it-IT" dirty="0" err="1"/>
              <a:t>Haspide</a:t>
            </a:r>
            <a:r>
              <a:rPr lang="it-IT" dirty="0"/>
              <a:t> Project at INFN-LNS: </a:t>
            </a:r>
            <a:r>
              <a:rPr lang="it-IT" dirty="0" err="1"/>
              <a:t>next</a:t>
            </a:r>
            <a:r>
              <a:rPr lang="it-IT" dirty="0"/>
              <a:t> steps</a:t>
            </a:r>
            <a:endParaRPr dirty="0"/>
          </a:p>
        </p:txBody>
      </p:sp>
      <p:sp>
        <p:nvSpPr>
          <p:cNvPr id="15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541423" y="1524000"/>
            <a:ext cx="219612" cy="3795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lang="it-IT" dirty="0"/>
              <a:t>7</a:t>
            </a:r>
            <a:endParaRPr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F40B2B3-E928-75F9-0355-2BCFC5590F4E}"/>
              </a:ext>
            </a:extLst>
          </p:cNvPr>
          <p:cNvSpPr txBox="1"/>
          <p:nvPr/>
        </p:nvSpPr>
        <p:spPr>
          <a:xfrm>
            <a:off x="276276" y="9401778"/>
            <a:ext cx="7346563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it-IT" sz="1600" b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Roberto Catalano, </a:t>
            </a:r>
            <a:r>
              <a:rPr lang="it-IT" sz="1600" b="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PhD</a:t>
            </a:r>
            <a:r>
              <a:rPr lang="it-IT" sz="1600" b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it-IT" sz="1600" b="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INFN-LNS, Catania (Italy) - roberto.catalano@lns.infn.it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7F9F8FD-19FB-5D7D-21C8-891B00157020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5803151" y="7796638"/>
            <a:ext cx="1135719" cy="1303685"/>
          </a:xfrm>
          <a:prstGeom prst="rect">
            <a:avLst/>
          </a:prstGeom>
          <a:ln w="0">
            <a:noFill/>
          </a:ln>
        </p:spPr>
      </p:pic>
      <p:sp>
        <p:nvSpPr>
          <p:cNvPr id="4" name="Text format">
            <a:extLst>
              <a:ext uri="{FF2B5EF4-FFF2-40B4-BE49-F238E27FC236}">
                <a16:creationId xmlns:a16="http://schemas.microsoft.com/office/drawing/2014/main" id="{F7DF2F32-618F-E0FF-4E9A-6FBD453B45E4}"/>
              </a:ext>
            </a:extLst>
          </p:cNvPr>
          <p:cNvSpPr txBox="1"/>
          <p:nvPr/>
        </p:nvSpPr>
        <p:spPr>
          <a:xfrm>
            <a:off x="1039089" y="2910423"/>
            <a:ext cx="15323136" cy="3041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3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dirty="0"/>
              <a:t>Hardware assembling - april 2023</a:t>
            </a:r>
          </a:p>
          <a:p>
            <a:pPr algn="just"/>
            <a:endParaRPr lang="en-US" sz="1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dirty="0"/>
              <a:t>Realization and optimization of the software control system – </a:t>
            </a:r>
            <a:r>
              <a:rPr lang="en-US" dirty="0" err="1"/>
              <a:t>june</a:t>
            </a:r>
            <a:r>
              <a:rPr lang="en-US" dirty="0"/>
              <a:t> 2023</a:t>
            </a:r>
          </a:p>
          <a:p>
            <a:pPr algn="just"/>
            <a:endParaRPr lang="en-US" sz="1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dirty="0"/>
              <a:t>Read-out characterization (background current, linearity of current-to-frequency con-version, charge conversion efficiency, gain uniformity, channel cross-talking) – </a:t>
            </a:r>
            <a:r>
              <a:rPr lang="en-US" dirty="0" err="1"/>
              <a:t>july</a:t>
            </a:r>
            <a:r>
              <a:rPr lang="en-US" dirty="0"/>
              <a:t> 2023</a:t>
            </a:r>
          </a:p>
          <a:p>
            <a:pPr algn="just"/>
            <a:endParaRPr lang="en-US" sz="1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dirty="0"/>
              <a:t>Detector tests and characterization with pulsed proton beams accelerated by laser-matter interaction at ELI-Beamlines (Prague, Czech Republic) – from august 2023</a:t>
            </a:r>
          </a:p>
        </p:txBody>
      </p:sp>
      <p:sp>
        <p:nvSpPr>
          <p:cNvPr id="7" name="Text format">
            <a:extLst>
              <a:ext uri="{FF2B5EF4-FFF2-40B4-BE49-F238E27FC236}">
                <a16:creationId xmlns:a16="http://schemas.microsoft.com/office/drawing/2014/main" id="{E65A21B7-E7C5-244A-0444-D58D020B7FDA}"/>
              </a:ext>
            </a:extLst>
          </p:cNvPr>
          <p:cNvSpPr txBox="1"/>
          <p:nvPr/>
        </p:nvSpPr>
        <p:spPr>
          <a:xfrm>
            <a:off x="1008563" y="7133939"/>
            <a:ext cx="15323136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3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rPr lang="en-US" sz="4400" dirty="0"/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18244392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983</Words>
  <Application>Microsoft Office PowerPoint</Application>
  <PresentationFormat>Personalizzato</PresentationFormat>
  <Paragraphs>92</Paragraphs>
  <Slides>9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9" baseType="lpstr">
      <vt:lpstr>Courier New</vt:lpstr>
      <vt:lpstr>Gill Sans</vt:lpstr>
      <vt:lpstr>Gill Sans Light</vt:lpstr>
      <vt:lpstr>Helvetica Light</vt:lpstr>
      <vt:lpstr>Helvetica Neue</vt:lpstr>
      <vt:lpstr>Helvetica Neue Light</vt:lpstr>
      <vt:lpstr>Helvetica Neue Medium</vt:lpstr>
      <vt:lpstr>Helvetica Neue Thin</vt:lpstr>
      <vt:lpstr>Wingdings</vt:lpstr>
      <vt:lpstr>White</vt:lpstr>
      <vt:lpstr>DAQ system with  TERA-08 chip</vt:lpstr>
      <vt:lpstr>Haspide Project at INFN-LNS</vt:lpstr>
      <vt:lpstr>Features of TERA-08 chip</vt:lpstr>
      <vt:lpstr>Chip architecture</vt:lpstr>
      <vt:lpstr>Chip architecture</vt:lpstr>
      <vt:lpstr>Chip architecture: data storing and read-out</vt:lpstr>
      <vt:lpstr>Electronic chain for pulsed beams</vt:lpstr>
      <vt:lpstr>Electronic chain for pulsed beams</vt:lpstr>
      <vt:lpstr>Haspide Project at INFN-LNS: 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cp:lastModifiedBy>ROBERTO CATALANO</cp:lastModifiedBy>
  <cp:revision>50</cp:revision>
  <dcterms:modified xsi:type="dcterms:W3CDTF">2023-02-01T17:00:57Z</dcterms:modified>
</cp:coreProperties>
</file>