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73" r:id="rId7"/>
    <p:sldId id="267" r:id="rId8"/>
    <p:sldId id="268" r:id="rId9"/>
    <p:sldId id="269" r:id="rId10"/>
    <p:sldId id="270" r:id="rId11"/>
    <p:sldId id="271" r:id="rId12"/>
    <p:sldId id="265" r:id="rId13"/>
    <p:sldId id="272" r:id="rId14"/>
    <p:sldId id="262" r:id="rId15"/>
    <p:sldId id="260" r:id="rId16"/>
    <p:sldId id="26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197"/>
  </p:normalViewPr>
  <p:slideViewPr>
    <p:cSldViewPr snapToGrid="0">
      <p:cViewPr varScale="1">
        <p:scale>
          <a:sx n="90" d="100"/>
          <a:sy n="90" d="100"/>
        </p:scale>
        <p:origin x="23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2/9789811253591_fmatter" TargetMode="External"/><Relationship Id="rId2" Type="http://schemas.openxmlformats.org/officeDocument/2006/relationships/hyperlink" Target="https://doi.org/10.1098/rsta.2021.017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DEB9E-8BA2-2695-174E-60CA2A3663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WP4 </a:t>
            </a:r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22155EF-60AD-7CDC-A855-AB6DEB51DA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Gianpiero Mangano and Francesco </a:t>
            </a:r>
            <a:r>
              <a:rPr lang="it-IT" dirty="0" err="1"/>
              <a:t>Villante</a:t>
            </a:r>
            <a:endParaRPr lang="it-IT" dirty="0"/>
          </a:p>
          <a:p>
            <a:r>
              <a:rPr lang="it-IT" dirty="0" err="1"/>
              <a:t>Nat</a:t>
            </a:r>
            <a:r>
              <a:rPr lang="it-IT" dirty="0"/>
              <a:t>-net meeting L’Aquila 18 </a:t>
            </a:r>
            <a:r>
              <a:rPr lang="it-IT" dirty="0" err="1"/>
              <a:t>july</a:t>
            </a:r>
            <a:r>
              <a:rPr lang="it-IT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72351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BDDCB-A490-4377-1794-E33148FD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Ptolemy</a:t>
            </a:r>
            <a:r>
              <a:rPr lang="it-IT" dirty="0"/>
              <a:t>, neutrino                                                       mass and NCB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BC376-6DA3-AC91-9B18-7DF626F10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Heisenberg’s uncertainty principle in the PTOLEMY project: a theory update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Apponi</a:t>
            </a: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sz="1400" kern="1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Phys. Rev. D 106 (2022) 5, 053002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9C72CB-461C-3660-DC60-E8AB0AA5F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6" y="3055797"/>
            <a:ext cx="6032500" cy="304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C28E38E-9BAD-3EFB-7935-5B03D5A6A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16" y="3360597"/>
            <a:ext cx="6032500" cy="103617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CC4CB9D-B7D3-FE2B-3AB0-509F5EA1A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678" y="310145"/>
            <a:ext cx="3403600" cy="5156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EC04FAE-6993-CF1D-AA42-6100FDCF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3278" y="1118451"/>
            <a:ext cx="2091160" cy="48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1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568ACC-C58F-F1E7-7EBB-D4398DE69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AI for dark </a:t>
            </a:r>
            <a:r>
              <a:rPr lang="it-IT" dirty="0" err="1"/>
              <a:t>matter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507ABD-2044-780F-F20D-C9AC0C4A8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Limits of DM </a:t>
            </a:r>
            <a:r>
              <a:rPr lang="it-IT" dirty="0" err="1"/>
              <a:t>distribution</a:t>
            </a:r>
            <a:r>
              <a:rPr lang="it-IT" dirty="0"/>
              <a:t> in </a:t>
            </a:r>
            <a:r>
              <a:rPr lang="it-IT" dirty="0" err="1"/>
              <a:t>galaxies</a:t>
            </a:r>
            <a:r>
              <a:rPr lang="it-IT" dirty="0"/>
              <a:t>: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35AD20-6DFB-361D-2AFD-5D0BE462B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82037"/>
            <a:ext cx="6035841" cy="44981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48B82D4-71A0-9445-AEC6-7C28CC5C2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734"/>
            <a:ext cx="6057900" cy="812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CC689A0-9C56-12F1-B7AC-4296717AC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3429000"/>
            <a:ext cx="60452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17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5C5AB-FC06-DC45-5A63-3A714CE0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PBH’s</a:t>
            </a:r>
            <a:r>
              <a:rPr lang="it-IT" dirty="0"/>
              <a:t> in </a:t>
            </a:r>
            <a:r>
              <a:rPr lang="it-IT" dirty="0" err="1"/>
              <a:t>cosmology</a:t>
            </a:r>
            <a:r>
              <a:rPr lang="it-IT" dirty="0"/>
              <a:t> I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E16FCFD-B3AC-8D36-FDC6-3581F8FEB1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05648" y="2220288"/>
            <a:ext cx="10845524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“Towards baryogenesis via absorption from primordial black holes”.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A.  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Ambrosone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R. Calabrese, Damiano F.G. 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Fiorillo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G. Miele, S. 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Morisi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Arxiv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: 2106.11980 [hep-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ph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]. 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Phys.Rev.D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105 (2022) 4, 0450015)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 startAt="3"/>
              <a:tabLst/>
            </a:pPr>
            <a:endParaRPr lang="en-US" altLang="it-IT" sz="1200" dirty="0"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“Limits on light primordial black holes from high-scale 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Leptogenesis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”.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R. Calabrese, M. 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Chianese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J.Gunn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G. Miele, 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S.Morisi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N. Saviano.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Arxiv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: 2305.13369 [hep-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ph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]. </a:t>
            </a:r>
            <a:r>
              <a:rPr kumimoji="0" lang="en-US" altLang="it-IT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Phys.Rev.D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107 (2023) 12, 123537</a:t>
            </a:r>
            <a:r>
              <a:rPr kumimoji="0" lang="en-US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1896B5-08B3-79C1-DD05-90DE00BCC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76" y="1954924"/>
            <a:ext cx="6731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27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74623B-AAA3-469C-21D4-75842BCA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PBH’s</a:t>
            </a:r>
            <a:r>
              <a:rPr lang="it-IT" dirty="0"/>
              <a:t> in </a:t>
            </a:r>
            <a:r>
              <a:rPr lang="it-IT" dirty="0" err="1"/>
              <a:t>cosmology</a:t>
            </a:r>
            <a:r>
              <a:rPr lang="it-IT" dirty="0"/>
              <a:t> II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68B3C9E-A5CB-7F4B-6170-9194EF150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189" y="2184400"/>
            <a:ext cx="66675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C60175-61B4-EFF6-9007-AFCCC9A2D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Archimedes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BE58DA-EC7C-CB48-68D1-52E2E012B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03" y="1942160"/>
            <a:ext cx="10582766" cy="345061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1)  Quantum zero point  electromagnetic energy difference between the 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superconducting and the normal phase in a high-Tc superconducting metal </a:t>
            </a:r>
            <a:r>
              <a:rPr lang="it-IT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bulk sample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Annalisa Allocca, et al.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Phys. Rev. B 106, 134502 – Published 3 October 2022</a:t>
            </a:r>
            <a:endParaRPr lang="it-IT" sz="4800" kern="1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4800" kern="1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Casimir energy for N superconducting cavities: a model for the YBCO 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GdBCO</a:t>
            </a: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sample to be used in the Archimedes experiment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Annalisa </a:t>
            </a:r>
            <a:r>
              <a:rPr lang="en-US" sz="48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Allocca</a:t>
            </a: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  et al.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European Physical Journal Plus volume 137, Article number: 826 (2022)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800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48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Picoradiant</a:t>
            </a: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tiltmeter and direct ground tilt measurements at the </a:t>
            </a:r>
            <a:r>
              <a:rPr lang="en-US" sz="48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Sos</a:t>
            </a: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48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Enattos</a:t>
            </a:r>
            <a:r>
              <a:rPr lang="it-IT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site</a:t>
            </a:r>
            <a:r>
              <a:rPr lang="it-IT" sz="4800" kern="1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Annalisa Allocca,  et al.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European Physical Journal Plus volume 136, Article number: 1069 (2021)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8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4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657E5A-2AD1-6017-5981-460D0906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998" y="704193"/>
            <a:ext cx="4742578" cy="479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63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AD6E51-7C65-CE44-A43A-7C531624B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 francesco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2296E4-F849-29E6-AA42-9A1F8A2C3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Lascio a te la cura dei seguenti papers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EFDF0A-FD33-EC56-9A1C-E5126335B6E2}"/>
              </a:ext>
            </a:extLst>
          </p:cNvPr>
          <p:cNvSpPr txBox="1"/>
          <p:nvPr/>
        </p:nvSpPr>
        <p:spPr>
          <a:xfrm>
            <a:off x="1451580" y="2528650"/>
            <a:ext cx="9603274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Gasperini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From pre- to post-big bang: an (almost) self-dual cosmological history,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``The future of mathematical cosmology''',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ed. by S.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Cotsakis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A.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Yefremov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published in 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Phil.Trans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Roy. Soc. A 380, 2230 (2022).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solidFill>
                  <a:srgbClr val="0000FF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https://doi.org/10.1098/rsta.2021.0179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[arXiv:2106.12865 [hep-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]]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Gasperini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Gravity at finite temperature, equivalence principle, and local Lorentz 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invariance,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``Breakdown of the Einstein's Equivalence Principle'',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ed. by A. G. Lebed  (World Scientific, 2023), Cap. 3, p. 77.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ISBN: 978-981-125-358-4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>
                <a:solidFill>
                  <a:srgbClr val="0000FF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https://doi.org/10.1142/9789811253591_fmatter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[arXiv:2101.00458 [gr-</a:t>
            </a:r>
            <a:r>
              <a:rPr lang="it-IT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</a:t>
            </a: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]]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M. Gasperini and G. Veneziano,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"Non-singular pre-big bang scenarios from all-order $\alpha'$ corrections",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arXiv:2305.00222 [</a:t>
            </a:r>
            <a:r>
              <a:rPr lang="it-IT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hep-th</a:t>
            </a: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57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452482-05C2-9DA2-7E9E-0CFFB0D9D272}"/>
              </a:ext>
            </a:extLst>
          </p:cNvPr>
          <p:cNvSpPr txBox="1"/>
          <p:nvPr/>
        </p:nvSpPr>
        <p:spPr>
          <a:xfrm>
            <a:off x="1766206" y="1972304"/>
            <a:ext cx="784587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Unfinished fabric of the three neutrino paradigm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Capozzi et al, </a:t>
            </a:r>
            <a:r>
              <a:rPr lang="it-IT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Rev. D 104 (2021) 8,083031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Precession shift in curvature base extended theories of gravity and quintessence fields A.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Capolupo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Lambiase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A. Tedesco Eur. Phys. J C82 (2022) 4, 286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Axion-like particles from primordial black holes shining through the Universe, F. Schiavone, D.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Montanino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Mirizzi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F.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Capozzi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JCAP 08(2021) 063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Massive sterile neutrinos in the early universe: from thermal decoupling to cosmological constraints, L.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Mastrototaro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P.D. Serpico, A. </a:t>
            </a:r>
            <a:r>
              <a:rPr lang="en-US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Mirizzi</a:t>
            </a: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N. Saviano, Phys. Rev. D 104 (2021 1 016026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Thermal axions with multi-eV masses are possible in low reheating scenarios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P. Carenza, M. Lattanzi, A. Mirizzi and </a:t>
            </a:r>
            <a:r>
              <a:rPr lang="it-IT" sz="1100" kern="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100" kern="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Forastieri JCAP 07 (2021) 031</a:t>
            </a:r>
            <a:endParaRPr lang="it-IT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555165-470E-8B2A-1F1A-91E342BE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Plan of the session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B8D355-F70C-B5AA-687B-DD093FB6A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of the WP4 activity (Gianpiero Mangano &amp; Francesco </a:t>
            </a:r>
            <a:r>
              <a:rPr lang="it-IT" dirty="0" err="1"/>
              <a:t>Villante</a:t>
            </a:r>
            <a:r>
              <a:rPr lang="it-IT" dirty="0"/>
              <a:t>)</a:t>
            </a:r>
          </a:p>
          <a:p>
            <a:r>
              <a:rPr lang="it-IT" dirty="0"/>
              <a:t>Highlight talk: Impact of trans-</a:t>
            </a:r>
            <a:r>
              <a:rPr lang="it-IT" dirty="0" err="1"/>
              <a:t>Planckian</a:t>
            </a:r>
            <a:r>
              <a:rPr lang="it-IT" dirty="0"/>
              <a:t> quantum </a:t>
            </a:r>
            <a:r>
              <a:rPr lang="it-IT" dirty="0" err="1"/>
              <a:t>noise</a:t>
            </a:r>
            <a:r>
              <a:rPr lang="it-IT" dirty="0"/>
              <a:t> on the  </a:t>
            </a:r>
            <a:r>
              <a:rPr lang="it-IT" dirty="0" err="1"/>
              <a:t>Primordial</a:t>
            </a:r>
            <a:r>
              <a:rPr lang="it-IT" dirty="0"/>
              <a:t> </a:t>
            </a:r>
            <a:r>
              <a:rPr lang="it-IT" dirty="0" err="1"/>
              <a:t>Gravitational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and scalar </a:t>
            </a:r>
            <a:r>
              <a:rPr lang="it-IT" dirty="0" err="1"/>
              <a:t>spectrum</a:t>
            </a:r>
            <a:r>
              <a:rPr lang="it-IT" dirty="0"/>
              <a:t> (Mattia Cielo)</a:t>
            </a:r>
          </a:p>
          <a:p>
            <a:r>
              <a:rPr lang="it-IT" dirty="0" err="1"/>
              <a:t>Higlight</a:t>
            </a:r>
            <a:r>
              <a:rPr lang="it-IT" dirty="0"/>
              <a:t> talk: </a:t>
            </a:r>
            <a:r>
              <a:rPr lang="it-IT" dirty="0" err="1"/>
              <a:t>Primordial</a:t>
            </a:r>
            <a:r>
              <a:rPr lang="it-IT" dirty="0"/>
              <a:t> </a:t>
            </a:r>
            <a:r>
              <a:rPr lang="it-IT" dirty="0" err="1"/>
              <a:t>Blach</a:t>
            </a:r>
            <a:r>
              <a:rPr lang="it-IT" dirty="0"/>
              <a:t> </a:t>
            </a:r>
            <a:r>
              <a:rPr lang="it-IT" dirty="0" err="1"/>
              <a:t>Holes</a:t>
            </a:r>
            <a:r>
              <a:rPr lang="it-IT" dirty="0"/>
              <a:t> (PBH) in </a:t>
            </a:r>
            <a:r>
              <a:rPr lang="it-IT" dirty="0" err="1"/>
              <a:t>cosmology</a:t>
            </a:r>
            <a:r>
              <a:rPr lang="it-IT" dirty="0"/>
              <a:t> (Roberta Calabrese)</a:t>
            </a:r>
          </a:p>
        </p:txBody>
      </p:sp>
    </p:spTree>
    <p:extLst>
      <p:ext uri="{BB962C8B-B14F-4D97-AF65-F5344CB8AC3E}">
        <p14:creationId xmlns:p14="http://schemas.microsoft.com/office/powerpoint/2010/main" val="319763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EA1EA1-4298-8753-EB65-6A9F60281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WP4 </a:t>
            </a:r>
            <a:r>
              <a:rPr lang="it-IT" dirty="0" err="1"/>
              <a:t>issues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75A7B6-A6E5-0F85-BD9B-3B587BA8D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THE STANDARD COSMOLOGICAL MODEL AND BEYOND:</a:t>
            </a:r>
          </a:p>
          <a:p>
            <a:r>
              <a:rPr lang="it-IT" dirty="0" err="1"/>
              <a:t>Cosmological</a:t>
            </a:r>
            <a:r>
              <a:rPr lang="it-IT" dirty="0"/>
              <a:t> </a:t>
            </a:r>
            <a:r>
              <a:rPr lang="it-IT" dirty="0" err="1"/>
              <a:t>perturbations</a:t>
            </a:r>
            <a:endParaRPr lang="it-IT" dirty="0"/>
          </a:p>
          <a:p>
            <a:r>
              <a:rPr lang="it-IT" dirty="0"/>
              <a:t>Neutrino </a:t>
            </a:r>
            <a:r>
              <a:rPr lang="it-IT" dirty="0" err="1"/>
              <a:t>cosmology</a:t>
            </a:r>
            <a:r>
              <a:rPr lang="it-IT" dirty="0"/>
              <a:t>  and dark </a:t>
            </a:r>
            <a:r>
              <a:rPr lang="it-IT" dirty="0" err="1"/>
              <a:t>radiation</a:t>
            </a:r>
            <a:r>
              <a:rPr lang="it-IT" dirty="0"/>
              <a:t> (</a:t>
            </a:r>
            <a:r>
              <a:rPr lang="it-IT" dirty="0" err="1"/>
              <a:t>N</a:t>
            </a:r>
            <a:r>
              <a:rPr lang="it-IT" baseline="-25000" dirty="0" err="1"/>
              <a:t>eff</a:t>
            </a:r>
            <a:r>
              <a:rPr lang="it-IT" dirty="0"/>
              <a:t>)</a:t>
            </a:r>
          </a:p>
          <a:p>
            <a:r>
              <a:rPr lang="it-IT" dirty="0"/>
              <a:t>Big bang </a:t>
            </a:r>
            <a:r>
              <a:rPr lang="it-IT" dirty="0" err="1"/>
              <a:t>Nucleosynthesis</a:t>
            </a:r>
            <a:endParaRPr lang="it-IT" dirty="0"/>
          </a:p>
          <a:p>
            <a:r>
              <a:rPr lang="it-IT" dirty="0"/>
              <a:t>Dark </a:t>
            </a:r>
            <a:r>
              <a:rPr lang="it-IT" dirty="0" err="1"/>
              <a:t>matter</a:t>
            </a:r>
            <a:r>
              <a:rPr lang="it-IT" dirty="0"/>
              <a:t> </a:t>
            </a:r>
          </a:p>
          <a:p>
            <a:r>
              <a:rPr lang="it-IT" dirty="0"/>
              <a:t>Archimedes project</a:t>
            </a:r>
          </a:p>
          <a:p>
            <a:r>
              <a:rPr lang="it-IT" dirty="0" err="1"/>
              <a:t>Pre</a:t>
            </a:r>
            <a:r>
              <a:rPr lang="it-IT" dirty="0"/>
              <a:t>-big bang </a:t>
            </a:r>
            <a:r>
              <a:rPr lang="it-IT" dirty="0" err="1"/>
              <a:t>cosmology</a:t>
            </a:r>
            <a:endParaRPr lang="it-IT" dirty="0"/>
          </a:p>
          <a:p>
            <a:r>
              <a:rPr lang="it-IT" dirty="0" err="1"/>
              <a:t>Axion</a:t>
            </a:r>
            <a:r>
              <a:rPr lang="it-IT" dirty="0"/>
              <a:t> </a:t>
            </a:r>
            <a:r>
              <a:rPr lang="it-IT" dirty="0" err="1"/>
              <a:t>cosmology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0585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4005F6-774F-E7D6-F069-FB35564B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papers in the WP4 (2021 – </a:t>
            </a:r>
            <a:r>
              <a:rPr lang="it-IT" dirty="0" err="1"/>
              <a:t>today</a:t>
            </a:r>
            <a:r>
              <a:rPr lang="it-IT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B2E7D0-ADA5-9968-A452-3A38213AA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22 papers in peer review journals (PRD, JHEP, JCAP, …)</a:t>
            </a:r>
          </a:p>
          <a:p>
            <a:r>
              <a:rPr lang="it-IT" dirty="0"/>
              <a:t>14 </a:t>
            </a:r>
            <a:r>
              <a:rPr lang="it-IT" dirty="0" err="1"/>
              <a:t>published</a:t>
            </a:r>
            <a:endParaRPr lang="it-IT" dirty="0"/>
          </a:p>
          <a:p>
            <a:r>
              <a:rPr lang="it-IT" dirty="0"/>
              <a:t>2 </a:t>
            </a:r>
            <a:r>
              <a:rPr lang="it-IT" dirty="0" err="1"/>
              <a:t>submitted</a:t>
            </a:r>
            <a:endParaRPr lang="it-IT" dirty="0"/>
          </a:p>
          <a:p>
            <a:r>
              <a:rPr lang="it-IT" dirty="0"/>
              <a:t>5 no </a:t>
            </a:r>
            <a:r>
              <a:rPr lang="it-IT" dirty="0" err="1"/>
              <a:t>acknowledgments</a:t>
            </a:r>
            <a:r>
              <a:rPr lang="it-IT" dirty="0"/>
              <a:t> to NAT-NET </a:t>
            </a:r>
          </a:p>
          <a:p>
            <a:r>
              <a:rPr lang="it-IT" dirty="0"/>
              <a:t>1 </a:t>
            </a:r>
            <a:r>
              <a:rPr lang="it-IT" dirty="0" err="1"/>
              <a:t>experimental</a:t>
            </a:r>
            <a:r>
              <a:rPr lang="it-IT" dirty="0"/>
              <a:t> paper of the PTOLEMY Collaboration</a:t>
            </a:r>
          </a:p>
        </p:txBody>
      </p:sp>
      <p:pic>
        <p:nvPicPr>
          <p:cNvPr id="5" name="Elemento grafico 4" descr="Faccina piangente con riempimento a tinta unita">
            <a:extLst>
              <a:ext uri="{FF2B5EF4-FFF2-40B4-BE49-F238E27FC236}">
                <a16:creationId xmlns:a16="http://schemas.microsoft.com/office/drawing/2014/main" id="{515306A8-73E3-82A6-AF4E-04A475FFB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4962" y="3432452"/>
            <a:ext cx="500065" cy="500065"/>
          </a:xfrm>
          <a:prstGeom prst="rect">
            <a:avLst/>
          </a:prstGeom>
        </p:spPr>
      </p:pic>
      <p:pic>
        <p:nvPicPr>
          <p:cNvPr id="7" name="Elemento grafico 6" descr="Faccina angelo con riempimento a tinta unita">
            <a:extLst>
              <a:ext uri="{FF2B5EF4-FFF2-40B4-BE49-F238E27FC236}">
                <a16:creationId xmlns:a16="http://schemas.microsoft.com/office/drawing/2014/main" id="{7620137A-7F91-0D70-EC4F-560569603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3190" y="2766956"/>
            <a:ext cx="500065" cy="5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19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74FC51-AD07-26FA-9E13-7113DEE9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BIG BANG NUCLEOSYNTHESIS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9881C1-CEED-BEEF-9EED-373628AD8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63" y="1449999"/>
            <a:ext cx="9603275" cy="3450613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 follow up of the Nature paper on LUNA </a:t>
            </a:r>
            <a:r>
              <a:rPr lang="it-IT" dirty="0" err="1"/>
              <a:t>results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/>
              <a:t>on d(</a:t>
            </a:r>
            <a:r>
              <a:rPr lang="it-IT" dirty="0" err="1"/>
              <a:t>p,gamma</a:t>
            </a:r>
            <a:r>
              <a:rPr lang="it-IT" dirty="0"/>
              <a:t>)</a:t>
            </a:r>
            <a:r>
              <a:rPr lang="it-IT" baseline="30000" dirty="0"/>
              <a:t>3</a:t>
            </a:r>
            <a:r>
              <a:rPr lang="it-IT" dirty="0"/>
              <a:t>He</a:t>
            </a:r>
          </a:p>
          <a:p>
            <a:pPr marL="0" lv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Primordial Deuterium after LUNA, concordances and error budget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O. Pisanti, G. Mangano, G. Miele and P. Mazzella</a:t>
            </a:r>
            <a:r>
              <a:rPr lang="it-IT" sz="1400" kern="1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JCAP 04 (2021) 020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60A1B4-FAFB-4C44-BE48-5AAA8BAF5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449999"/>
            <a:ext cx="5486400" cy="42037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7F8399E-B8C8-D448-731C-98C81F438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215299"/>
            <a:ext cx="3429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6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84B5F0-A0A8-1A2F-3EC4-3404505D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BIG bang </a:t>
            </a:r>
            <a:r>
              <a:rPr lang="it-IT" dirty="0" err="1"/>
              <a:t>nucleosynthesis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97EB280-2356-C9E5-83BC-E1B2E8CB7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41" y="1992722"/>
            <a:ext cx="5283200" cy="2235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FB3F74-354F-606A-07E2-BADE5AC59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441" y="1992722"/>
            <a:ext cx="53848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7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3FD68D-3E7A-79E1-59F4-F397733F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Violation</a:t>
            </a:r>
            <a:r>
              <a:rPr lang="it-IT" dirty="0"/>
              <a:t> of </a:t>
            </a:r>
            <a:r>
              <a:rPr lang="it-IT" dirty="0" err="1"/>
              <a:t>Equivalence</a:t>
            </a:r>
            <a:r>
              <a:rPr lang="it-IT" dirty="0"/>
              <a:t> </a:t>
            </a:r>
            <a:r>
              <a:rPr lang="it-IT" dirty="0" err="1"/>
              <a:t>principle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B95211-B65E-0253-0DCA-4D72B388B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IceCube</a:t>
            </a: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constraints on violation of equivalence principle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D.F.G. Fiorillo, G. Mangano, S. Morisi and O. Pisanti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JCAP 04 (2021) 079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3D7151-ADB6-B788-8BF4-A6C70F374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060" y="1391655"/>
            <a:ext cx="5829300" cy="4292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C1BAC14-1ED2-F3FA-0BD5-5DA70307F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3168650"/>
            <a:ext cx="3962400" cy="5207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5F966B3-EDDB-5C9E-747F-B55F27EFF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073" y="3741038"/>
            <a:ext cx="3806278" cy="30745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FCA3CD-0054-4ABB-00CE-A6938EC12B26}"/>
              </a:ext>
            </a:extLst>
          </p:cNvPr>
          <p:cNvSpPr txBox="1"/>
          <p:nvPr/>
        </p:nvSpPr>
        <p:spPr>
          <a:xfrm>
            <a:off x="5935060" y="6259649"/>
            <a:ext cx="6101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See also: Sensitivity of Km3Net to Violation of Equivalence Principle</a:t>
            </a:r>
            <a:r>
              <a:rPr lang="it-IT" sz="1400" kern="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400" kern="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Chianese</a:t>
            </a:r>
            <a:r>
              <a:rPr lang="en-US" sz="14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sz="1400" kern="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Symmetry 13( 2021) 8, 1353</a:t>
            </a:r>
            <a:endParaRPr lang="it-IT" sz="14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90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62093E-D349-8658-A807-4521DA13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Primordial</a:t>
            </a:r>
            <a:r>
              <a:rPr lang="it-IT" dirty="0"/>
              <a:t> </a:t>
            </a:r>
            <a:r>
              <a:rPr lang="it-IT" dirty="0" err="1"/>
              <a:t>perturbation</a:t>
            </a:r>
            <a:r>
              <a:rPr lang="it-IT" dirty="0"/>
              <a:t> and </a:t>
            </a:r>
            <a:r>
              <a:rPr lang="it-IT" dirty="0" err="1"/>
              <a:t>Bunch</a:t>
            </a:r>
            <a:r>
              <a:rPr lang="it-IT" dirty="0"/>
              <a:t> Davis vacuum. BH (</a:t>
            </a:r>
            <a:r>
              <a:rPr lang="it-IT" dirty="0" err="1"/>
              <a:t>real</a:t>
            </a:r>
            <a:r>
              <a:rPr lang="it-IT" dirty="0"/>
              <a:t> and </a:t>
            </a:r>
            <a:r>
              <a:rPr lang="it-IT" dirty="0" err="1"/>
              <a:t>virtual</a:t>
            </a:r>
            <a:r>
              <a:rPr lang="it-IT" dirty="0"/>
              <a:t>) </a:t>
            </a:r>
            <a:r>
              <a:rPr lang="it-IT" dirty="0" err="1"/>
              <a:t>as</a:t>
            </a:r>
            <a:r>
              <a:rPr lang="it-IT" dirty="0"/>
              <a:t> a source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021243-9D88-20BB-8C7D-A57899620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Impact of trans-Planckian quantum noise on the Primordial </a:t>
            </a:r>
            <a:r>
              <a:rPr lang="en-US" sz="14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Gravitationa</a:t>
            </a:r>
            <a:r>
              <a:rPr lang="it-IT" sz="1400" kern="1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Wave spectrum</a:t>
            </a:r>
            <a:endParaRPr lang="it-IT" sz="1400" kern="1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M. Cielo, G. Mangano and O. Pisanti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2211.04316, in print in Phys. Rev. D (2023)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718F67-9D3C-2627-4FEE-D3D4E7F18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802" y="2367545"/>
            <a:ext cx="6337300" cy="3098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A134F61-56AB-7C0B-84C9-00173E9AC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91" y="3358450"/>
            <a:ext cx="3974400" cy="699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73E93C-B21B-8077-6E8F-C0B180E1B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91" y="4219628"/>
            <a:ext cx="3972836" cy="82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00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014B96-53E6-BC0E-708B-ACDF3E51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«ultimate» </a:t>
            </a:r>
            <a:r>
              <a:rPr lang="it-IT" dirty="0" err="1"/>
              <a:t>calculation</a:t>
            </a:r>
            <a:r>
              <a:rPr lang="it-IT" dirty="0"/>
              <a:t> of </a:t>
            </a:r>
            <a:r>
              <a:rPr lang="it-IT" dirty="0" err="1"/>
              <a:t>N</a:t>
            </a:r>
            <a:r>
              <a:rPr lang="it-IT" baseline="-25000" dirty="0" err="1"/>
              <a:t>eff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D90088-08AB-48F6-B64B-63112382B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Neff in the Standard Model at NLO is 3.043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it-IT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M. Cielo, M. </a:t>
            </a:r>
            <a:r>
              <a:rPr lang="it-IT" sz="1400" kern="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Escudero</a:t>
            </a:r>
            <a:r>
              <a:rPr lang="it-IT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G. Mangano and O. Pisanti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2306.05460, submitted to Phys. Rev. Lett. </a:t>
            </a:r>
            <a:endParaRPr lang="it-IT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921DF4-F37B-CB01-2355-A076B40C1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929" y="1879600"/>
            <a:ext cx="5461000" cy="254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A3A428-A308-B2AF-6098-61F4E16BA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19" y="3149600"/>
            <a:ext cx="3594100" cy="1549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D62888-D5E6-1E72-61EC-DBD6B1675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529" y="4212857"/>
            <a:ext cx="33274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27423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Raccolta</Template>
  <TotalTime>260</TotalTime>
  <Words>971</Words>
  <Application>Microsoft Macintosh PowerPoint</Application>
  <PresentationFormat>Widescreen</PresentationFormat>
  <Paragraphs>103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 New</vt:lpstr>
      <vt:lpstr>Gill Sans MT</vt:lpstr>
      <vt:lpstr>Raccolta</vt:lpstr>
      <vt:lpstr>WP4 summary</vt:lpstr>
      <vt:lpstr>Plan of the session</vt:lpstr>
      <vt:lpstr>WP4 issues</vt:lpstr>
      <vt:lpstr>papers in the WP4 (2021 – today)</vt:lpstr>
      <vt:lpstr>BIG BANG NUCLEOSYNTHESIS</vt:lpstr>
      <vt:lpstr>BIG bang nucleosynthesis</vt:lpstr>
      <vt:lpstr>Violation of Equivalence principle</vt:lpstr>
      <vt:lpstr>Primordial perturbation and Bunch Davis vacuum. BH (real and virtual) as a source</vt:lpstr>
      <vt:lpstr>The «ultimate» calculation of Neff</vt:lpstr>
      <vt:lpstr>Ptolemy, neutrino                                                       mass and NCB</vt:lpstr>
      <vt:lpstr>AI for dark matter</vt:lpstr>
      <vt:lpstr>PBH’s in cosmology I</vt:lpstr>
      <vt:lpstr>PBH’s in cosmology II</vt:lpstr>
      <vt:lpstr>Archimedes</vt:lpstr>
      <vt:lpstr>Per francesco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WP4 summary</dc:title>
  <dc:creator>GIANPIERO MANGANO</dc:creator>
  <cp:lastModifiedBy>GIANPIERO MANGANO</cp:lastModifiedBy>
  <cp:revision>45</cp:revision>
  <dcterms:created xsi:type="dcterms:W3CDTF">2023-07-12T18:31:17Z</dcterms:created>
  <dcterms:modified xsi:type="dcterms:W3CDTF">2023-07-18T08:14:32Z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2023-07-12T18:32:48Z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e7eb0d84-843c-4d2f-9bc7-8bf571335b27</vt:lpwstr>
  </property>
  <property fmtid="{D5CDD505-2E9C-101B-9397-08002B2CF9AE}" pid="8" name="MSIP_Label_2ad0b24d-6422-44b0-b3de-abb3a9e8c81a_ContentBits">
    <vt:lpwstr>0</vt:lpwstr>
  </property>
</Properties>
</file>