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315" r:id="rId3"/>
    <p:sldId id="293" r:id="rId4"/>
    <p:sldId id="428" r:id="rId5"/>
    <p:sldId id="429" r:id="rId6"/>
    <p:sldId id="1192" r:id="rId7"/>
    <p:sldId id="432" r:id="rId8"/>
    <p:sldId id="431" r:id="rId9"/>
    <p:sldId id="295" r:id="rId10"/>
    <p:sldId id="1197" r:id="rId11"/>
    <p:sldId id="1198" r:id="rId12"/>
    <p:sldId id="1199" r:id="rId13"/>
    <p:sldId id="1200" r:id="rId14"/>
    <p:sldId id="1201" r:id="rId15"/>
    <p:sldId id="1202" r:id="rId16"/>
    <p:sldId id="1203" r:id="rId17"/>
    <p:sldId id="263" r:id="rId18"/>
    <p:sldId id="264" r:id="rId19"/>
    <p:sldId id="257" r:id="rId20"/>
    <p:sldId id="1210" r:id="rId21"/>
    <p:sldId id="1211" r:id="rId22"/>
    <p:sldId id="258" r:id="rId23"/>
    <p:sldId id="259" r:id="rId24"/>
    <p:sldId id="260" r:id="rId25"/>
    <p:sldId id="321" r:id="rId26"/>
    <p:sldId id="323" r:id="rId27"/>
    <p:sldId id="1230" r:id="rId28"/>
    <p:sldId id="422" r:id="rId29"/>
    <p:sldId id="1231" r:id="rId30"/>
    <p:sldId id="1232" r:id="rId31"/>
    <p:sldId id="995" r:id="rId32"/>
    <p:sldId id="987" r:id="rId33"/>
    <p:sldId id="966" r:id="rId34"/>
    <p:sldId id="968" r:id="rId35"/>
    <p:sldId id="996" r:id="rId36"/>
    <p:sldId id="997" r:id="rId37"/>
    <p:sldId id="974" r:id="rId38"/>
    <p:sldId id="975" r:id="rId39"/>
    <p:sldId id="999" r:id="rId40"/>
    <p:sldId id="300" r:id="rId41"/>
    <p:sldId id="411" r:id="rId42"/>
    <p:sldId id="412" r:id="rId43"/>
    <p:sldId id="413" r:id="rId44"/>
    <p:sldId id="416" r:id="rId45"/>
    <p:sldId id="419" r:id="rId46"/>
    <p:sldId id="418" r:id="rId47"/>
    <p:sldId id="433" r:id="rId48"/>
    <p:sldId id="986" r:id="rId49"/>
    <p:sldId id="988" r:id="rId50"/>
    <p:sldId id="989" r:id="rId51"/>
    <p:sldId id="398" r:id="rId52"/>
    <p:sldId id="1223" r:id="rId53"/>
    <p:sldId id="1224" r:id="rId54"/>
    <p:sldId id="1225" r:id="rId55"/>
    <p:sldId id="1226" r:id="rId56"/>
    <p:sldId id="1227" r:id="rId57"/>
    <p:sldId id="425" r:id="rId58"/>
    <p:sldId id="421" r:id="rId59"/>
    <p:sldId id="427" r:id="rId60"/>
    <p:sldId id="1228" r:id="rId61"/>
    <p:sldId id="1229" r:id="rId62"/>
    <p:sldId id="307" r:id="rId63"/>
    <p:sldId id="1180" r:id="rId64"/>
    <p:sldId id="1165" r:id="rId65"/>
    <p:sldId id="1140" r:id="rId66"/>
    <p:sldId id="1188" r:id="rId67"/>
    <p:sldId id="1189" r:id="rId68"/>
    <p:sldId id="275" r:id="rId69"/>
    <p:sldId id="1237" r:id="rId70"/>
    <p:sldId id="123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7BF"/>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0" autoAdjust="0"/>
    <p:restoredTop sz="86050"/>
  </p:normalViewPr>
  <p:slideViewPr>
    <p:cSldViewPr snapToGrid="0">
      <p:cViewPr varScale="1">
        <p:scale>
          <a:sx n="99" d="100"/>
          <a:sy n="99" d="100"/>
        </p:scale>
        <p:origin x="120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B769F-6FD0-44E9-A6EC-024CFE02AAC4}"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C6875-F4FA-4F12-BB4A-FECB0F8043C3}" type="slidenum">
              <a:rPr lang="en-US" smtClean="0"/>
              <a:t>‹N›</a:t>
            </a:fld>
            <a:endParaRPr lang="en-US"/>
          </a:p>
        </p:txBody>
      </p:sp>
    </p:spTree>
    <p:extLst>
      <p:ext uri="{BB962C8B-B14F-4D97-AF65-F5344CB8AC3E}">
        <p14:creationId xmlns:p14="http://schemas.microsoft.com/office/powerpoint/2010/main" val="1541510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755650" y="5078412"/>
            <a:ext cx="6034087" cy="47974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94" name="Google Shape;94;p1: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7916AFFA-2B9F-4A94-8A80-DFC0B7608DD2}" type="slidenum">
              <a:rPr lang="en-US" smtClean="0"/>
              <a:t>26</a:t>
            </a:fld>
            <a:endParaRPr lang="en-US"/>
          </a:p>
        </p:txBody>
      </p:sp>
    </p:spTree>
    <p:extLst>
      <p:ext uri="{BB962C8B-B14F-4D97-AF65-F5344CB8AC3E}">
        <p14:creationId xmlns:p14="http://schemas.microsoft.com/office/powerpoint/2010/main" val="2948742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INFN  10 </a:t>
            </a:r>
            <a:r>
              <a:rPr lang="it-IT" sz="1200" dirty="0" err="1"/>
              <a:t>Researchers</a:t>
            </a:r>
            <a:r>
              <a:rPr lang="it-IT" sz="1200" dirty="0"/>
              <a:t>   6.5 FTE</a:t>
            </a:r>
          </a:p>
          <a:p>
            <a:endParaRPr lang="en-US" dirty="0"/>
          </a:p>
        </p:txBody>
      </p:sp>
      <p:sp>
        <p:nvSpPr>
          <p:cNvPr id="4" name="Segnaposto numero diapositiva 3"/>
          <p:cNvSpPr>
            <a:spLocks noGrp="1"/>
          </p:cNvSpPr>
          <p:nvPr>
            <p:ph type="sldNum" sz="quarter" idx="5"/>
          </p:nvPr>
        </p:nvSpPr>
        <p:spPr/>
        <p:txBody>
          <a:bodyPr/>
          <a:lstStyle/>
          <a:p>
            <a:fld id="{7916AFFA-2B9F-4A94-8A80-DFC0B7608DD2}" type="slidenum">
              <a:rPr lang="en-US" smtClean="0"/>
              <a:t>27</a:t>
            </a:fld>
            <a:endParaRPr lang="en-US"/>
          </a:p>
        </p:txBody>
      </p:sp>
    </p:spTree>
    <p:extLst>
      <p:ext uri="{BB962C8B-B14F-4D97-AF65-F5344CB8AC3E}">
        <p14:creationId xmlns:p14="http://schemas.microsoft.com/office/powerpoint/2010/main" val="275566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492D7B41-AC1B-224E-8E6F-244018D55B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7CD0287-CF0C-BC43-A3F4-FA5521C71FDB}" type="slidenum">
              <a:rPr lang="en-US" altLang="ja-JP">
                <a:ea typeface="ＭＳ Ｐゴシック" panose="020B0600070205080204" pitchFamily="34" charset="-128"/>
              </a:rPr>
              <a:pPr>
                <a:spcBef>
                  <a:spcPct val="0"/>
                </a:spcBef>
              </a:pPr>
              <a:t>33</a:t>
            </a:fld>
            <a:endParaRPr lang="en-US" altLang="ja-JP">
              <a:ea typeface="ＭＳ Ｐゴシック" panose="020B0600070205080204" pitchFamily="34" charset="-128"/>
            </a:endParaRPr>
          </a:p>
        </p:txBody>
      </p:sp>
      <p:sp>
        <p:nvSpPr>
          <p:cNvPr id="5122" name="Rectangle 2">
            <a:extLst>
              <a:ext uri="{FF2B5EF4-FFF2-40B4-BE49-F238E27FC236}">
                <a16:creationId xmlns:a16="http://schemas.microsoft.com/office/drawing/2014/main" id="{A7286F3D-30E4-D74F-9B43-B955106D2E7E}"/>
              </a:ext>
            </a:extLst>
          </p:cNvPr>
          <p:cNvSpPr>
            <a:spLocks noGrp="1" noRot="1" noChangeAspect="1" noChangeArrowheads="1" noTextEdit="1"/>
          </p:cNvSpPr>
          <p:nvPr>
            <p:ph type="sldImg"/>
          </p:nvPr>
        </p:nvSpPr>
        <p:spPr>
          <a:xfrm>
            <a:off x="2709863" y="504825"/>
            <a:ext cx="4495800" cy="2530475"/>
          </a:xfrm>
          <a:ln/>
        </p:spPr>
      </p:sp>
      <p:sp>
        <p:nvSpPr>
          <p:cNvPr id="5123" name="Rectangle 3">
            <a:extLst>
              <a:ext uri="{FF2B5EF4-FFF2-40B4-BE49-F238E27FC236}">
                <a16:creationId xmlns:a16="http://schemas.microsoft.com/office/drawing/2014/main" id="{38534988-EA90-F643-9675-BE038166AE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CH">
              <a:latin typeface="Times New Roman" panose="02020603050405020304" pitchFamily="18" charset="0"/>
              <a:ea typeface="ＭＳ Ｐ明朝" panose="02020600040205080304" pitchFamily="18"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INFN  11 </a:t>
            </a:r>
            <a:r>
              <a:rPr lang="it-IT" sz="1200" dirty="0" err="1"/>
              <a:t>researchers</a:t>
            </a:r>
            <a:r>
              <a:rPr lang="it-IT" sz="1200" dirty="0"/>
              <a:t>   8.5 FTE</a:t>
            </a:r>
          </a:p>
          <a:p>
            <a:endParaRPr lang="en-US" dirty="0"/>
          </a:p>
        </p:txBody>
      </p:sp>
      <p:sp>
        <p:nvSpPr>
          <p:cNvPr id="4" name="Segnaposto numero diapositiva 3"/>
          <p:cNvSpPr>
            <a:spLocks noGrp="1"/>
          </p:cNvSpPr>
          <p:nvPr>
            <p:ph type="sldNum" sz="quarter" idx="5"/>
          </p:nvPr>
        </p:nvSpPr>
        <p:spPr/>
        <p:txBody>
          <a:bodyPr/>
          <a:lstStyle/>
          <a:p>
            <a:fld id="{7916AFFA-2B9F-4A94-8A80-DFC0B7608DD2}" type="slidenum">
              <a:rPr lang="en-US" smtClean="0"/>
              <a:t>40</a:t>
            </a:fld>
            <a:endParaRPr lang="en-US"/>
          </a:p>
        </p:txBody>
      </p:sp>
    </p:spTree>
    <p:extLst>
      <p:ext uri="{BB962C8B-B14F-4D97-AF65-F5344CB8AC3E}">
        <p14:creationId xmlns:p14="http://schemas.microsoft.com/office/powerpoint/2010/main" val="697447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info generali su N_TOF</a:t>
            </a:r>
          </a:p>
        </p:txBody>
      </p:sp>
      <p:sp>
        <p:nvSpPr>
          <p:cNvPr id="4" name="Segnaposto numero diapositiva 3"/>
          <p:cNvSpPr>
            <a:spLocks noGrp="1"/>
          </p:cNvSpPr>
          <p:nvPr>
            <p:ph type="sldNum" sz="quarter" idx="5"/>
          </p:nvPr>
        </p:nvSpPr>
        <p:spPr/>
        <p:txBody>
          <a:bodyPr/>
          <a:lstStyle/>
          <a:p>
            <a:fld id="{2845C301-3C2A-C74E-B61E-EA7978CACB2D}" type="slidenum">
              <a:rPr lang="it-IT" smtClean="0"/>
              <a:t>64</a:t>
            </a:fld>
            <a:endParaRPr lang="it-IT"/>
          </a:p>
        </p:txBody>
      </p:sp>
    </p:spTree>
    <p:extLst>
      <p:ext uri="{BB962C8B-B14F-4D97-AF65-F5344CB8AC3E}">
        <p14:creationId xmlns:p14="http://schemas.microsoft.com/office/powerpoint/2010/main" val="3739347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2845C301-3C2A-C74E-B61E-EA7978CACB2D}" type="slidenum">
              <a:rPr lang="it-IT" smtClean="0"/>
              <a:t>65</a:t>
            </a:fld>
            <a:endParaRPr lang="it-IT"/>
          </a:p>
        </p:txBody>
      </p:sp>
    </p:spTree>
    <p:extLst>
      <p:ext uri="{BB962C8B-B14F-4D97-AF65-F5344CB8AC3E}">
        <p14:creationId xmlns:p14="http://schemas.microsoft.com/office/powerpoint/2010/main" val="3289910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2845C301-3C2A-C74E-B61E-EA7978CACB2D}" type="slidenum">
              <a:rPr lang="it-IT" smtClean="0"/>
              <a:t>66</a:t>
            </a:fld>
            <a:endParaRPr lang="it-IT"/>
          </a:p>
        </p:txBody>
      </p:sp>
    </p:spTree>
    <p:extLst>
      <p:ext uri="{BB962C8B-B14F-4D97-AF65-F5344CB8AC3E}">
        <p14:creationId xmlns:p14="http://schemas.microsoft.com/office/powerpoint/2010/main" val="3478987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2845C301-3C2A-C74E-B61E-EA7978CACB2D}" type="slidenum">
              <a:rPr lang="it-IT" smtClean="0"/>
              <a:t>67</a:t>
            </a:fld>
            <a:endParaRPr lang="it-IT"/>
          </a:p>
        </p:txBody>
      </p:sp>
    </p:spTree>
    <p:extLst>
      <p:ext uri="{BB962C8B-B14F-4D97-AF65-F5344CB8AC3E}">
        <p14:creationId xmlns:p14="http://schemas.microsoft.com/office/powerpoint/2010/main" val="3411121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A7E11F-1AF2-E049-8645-549313938138}" type="slidenum">
              <a:rPr lang="it-IT" smtClean="0"/>
              <a:t>69</a:t>
            </a:fld>
            <a:endParaRPr lang="it-IT"/>
          </a:p>
        </p:txBody>
      </p:sp>
    </p:spTree>
    <p:extLst>
      <p:ext uri="{BB962C8B-B14F-4D97-AF65-F5344CB8AC3E}">
        <p14:creationId xmlns:p14="http://schemas.microsoft.com/office/powerpoint/2010/main" val="164646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2845C301-3C2A-C74E-B61E-EA7978CACB2D}" type="slidenum">
              <a:rPr lang="it-IT" smtClean="0"/>
              <a:t>70</a:t>
            </a:fld>
            <a:endParaRPr lang="it-IT"/>
          </a:p>
        </p:txBody>
      </p:sp>
    </p:spTree>
    <p:extLst>
      <p:ext uri="{BB962C8B-B14F-4D97-AF65-F5344CB8AC3E}">
        <p14:creationId xmlns:p14="http://schemas.microsoft.com/office/powerpoint/2010/main" val="239394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 name="Google Shape;104;p2:notes"/>
          <p:cNvSpPr txBox="1">
            <a:spLocks noGrp="1"/>
          </p:cNvSpPr>
          <p:nvPr>
            <p:ph type="body" idx="1"/>
          </p:nvPr>
        </p:nvSpPr>
        <p:spPr>
          <a:xfrm>
            <a:off x="755650" y="5078412"/>
            <a:ext cx="6034200" cy="479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2:notes"/>
          <p:cNvSpPr txBox="1">
            <a:spLocks noGrp="1"/>
          </p:cNvSpPr>
          <p:nvPr>
            <p:ph type="sldNum" idx="12"/>
          </p:nvPr>
        </p:nvSpPr>
        <p:spPr>
          <a:xfrm>
            <a:off x="4278312" y="10156825"/>
            <a:ext cx="3267000" cy="5208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en-US"/>
              <a:t>11</a:t>
            </a:fld>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p3:notes"/>
          <p:cNvSpPr txBox="1">
            <a:spLocks noGrp="1"/>
          </p:cNvSpPr>
          <p:nvPr>
            <p:ph type="body" idx="1"/>
          </p:nvPr>
        </p:nvSpPr>
        <p:spPr>
          <a:xfrm>
            <a:off x="755650" y="5078412"/>
            <a:ext cx="6034200" cy="479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3:notes"/>
          <p:cNvSpPr txBox="1">
            <a:spLocks noGrp="1"/>
          </p:cNvSpPr>
          <p:nvPr>
            <p:ph type="sldNum" idx="12"/>
          </p:nvPr>
        </p:nvSpPr>
        <p:spPr>
          <a:xfrm>
            <a:off x="4278312" y="10156825"/>
            <a:ext cx="3267000" cy="5208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en-US"/>
              <a:t>12</a:t>
            </a:fld>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755650" y="5078412"/>
            <a:ext cx="6034087" cy="47974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4: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755650" y="5078412"/>
            <a:ext cx="6034087" cy="47974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5: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755650" y="5078412"/>
            <a:ext cx="6034087" cy="47974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6: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755650" y="5078412"/>
            <a:ext cx="6034200" cy="479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755650" y="5078412"/>
            <a:ext cx="6034200" cy="479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8: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p9:notes"/>
          <p:cNvSpPr txBox="1">
            <a:spLocks noGrp="1"/>
          </p:cNvSpPr>
          <p:nvPr>
            <p:ph type="body" idx="1"/>
          </p:nvPr>
        </p:nvSpPr>
        <p:spPr>
          <a:xfrm>
            <a:off x="755650" y="5078412"/>
            <a:ext cx="6034200" cy="479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9:notes"/>
          <p:cNvSpPr txBox="1">
            <a:spLocks noGrp="1"/>
          </p:cNvSpPr>
          <p:nvPr>
            <p:ph type="sldNum" idx="12"/>
          </p:nvPr>
        </p:nvSpPr>
        <p:spPr>
          <a:xfrm>
            <a:off x="4278312" y="10156825"/>
            <a:ext cx="3267000" cy="5208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en-US"/>
              <a:t>18</a:t>
            </a:fld>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E6EAB9-747D-4C6A-BD01-8DF7C20B5821}"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1893590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E6EAB9-747D-4C6A-BD01-8DF7C20B5821}"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91295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E6EAB9-747D-4C6A-BD01-8DF7C20B5821}"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1004456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422"/>
            <a:ext cx="10971684" cy="1144631"/>
          </a:xfrm>
          <a:prstGeom prst="rect">
            <a:avLst/>
          </a:prstGeom>
        </p:spPr>
        <p:txBody>
          <a:bodyPr lIns="0" tIns="0" rIns="0" bIns="0" anchor="ctr">
            <a:noAutofit/>
          </a:bodyPr>
          <a:lstStyle/>
          <a:p>
            <a:pPr algn="ctr"/>
            <a:endParaRPr lang="en-US" sz="5321" b="0" strike="noStrike" spc="-1">
              <a:latin typeface="Arial"/>
            </a:endParaRPr>
          </a:p>
        </p:txBody>
      </p:sp>
      <p:sp>
        <p:nvSpPr>
          <p:cNvPr id="6" name="PlaceHolder 2"/>
          <p:cNvSpPr>
            <a:spLocks noGrp="1"/>
          </p:cNvSpPr>
          <p:nvPr>
            <p:ph type="subTitle"/>
          </p:nvPr>
        </p:nvSpPr>
        <p:spPr>
          <a:xfrm>
            <a:off x="609562" y="1604399"/>
            <a:ext cx="10971684" cy="3976819"/>
          </a:xfrm>
          <a:prstGeom prst="rect">
            <a:avLst/>
          </a:prstGeom>
        </p:spPr>
        <p:txBody>
          <a:bodyPr lIns="0" tIns="0" rIns="0" bIns="0" anchor="ctr">
            <a:noAutofit/>
          </a:bodyPr>
          <a:lstStyle/>
          <a:p>
            <a:pPr algn="ctr"/>
            <a:endParaRPr lang="en-US" sz="3870" b="0" strike="noStrike" spc="-1">
              <a:latin typeface="Arial"/>
            </a:endParaRPr>
          </a:p>
        </p:txBody>
      </p:sp>
    </p:spTree>
    <p:extLst>
      <p:ext uri="{BB962C8B-B14F-4D97-AF65-F5344CB8AC3E}">
        <p14:creationId xmlns:p14="http://schemas.microsoft.com/office/powerpoint/2010/main" val="363954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E6EAB9-747D-4C6A-BD01-8DF7C20B5821}"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552822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E6EAB9-747D-4C6A-BD01-8DF7C20B5821}"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1669457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E6EAB9-747D-4C6A-BD01-8DF7C20B5821}"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4267121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E6EAB9-747D-4C6A-BD01-8DF7C20B5821}"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3502953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6EAB9-747D-4C6A-BD01-8DF7C20B5821}"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3474550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6EAB9-747D-4C6A-BD01-8DF7C20B5821}"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258060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E6EAB9-747D-4C6A-BD01-8DF7C20B5821}"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55864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E6EAB9-747D-4C6A-BD01-8DF7C20B5821}"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1598634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6EAB9-747D-4C6A-BD01-8DF7C20B5821}" type="datetimeFigureOut">
              <a:rPr lang="en-US" smtClean="0"/>
              <a:t>6/14/2023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B48FAE-B52A-4232-9447-3E6DE3E3EBA3}" type="slidenum">
              <a:rPr lang="en-US" smtClean="0"/>
              <a:t>‹N›</a:t>
            </a:fld>
            <a:endParaRPr lang="en-US"/>
          </a:p>
        </p:txBody>
      </p:sp>
    </p:spTree>
    <p:extLst>
      <p:ext uri="{BB962C8B-B14F-4D97-AF65-F5344CB8AC3E}">
        <p14:creationId xmlns:p14="http://schemas.microsoft.com/office/powerpoint/2010/main" val="501544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emf"/></Relationships>
</file>

<file path=ppt/slides/_rels/slide28.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emf"/></Relationships>
</file>

<file path=ppt/slides/_rels/slide29.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sites.google.com/view/nnp2022/Home" TargetMode="External"/><Relationship Id="rId2" Type="http://schemas.openxmlformats.org/officeDocument/2006/relationships/hyperlink" Target="https://www.helsinki.fi/en/conferences/icpa-19/plenary-speakers" TargetMode="External"/><Relationship Id="rId1" Type="http://schemas.openxmlformats.org/officeDocument/2006/relationships/slideLayout" Target="../slideLayouts/slideLayout1.xml"/><Relationship Id="rId5" Type="http://schemas.openxmlformats.org/officeDocument/2006/relationships/hyperlink" Target="https://agenda.infn.it/event/31853/" TargetMode="External"/><Relationship Id="rId4" Type="http://schemas.openxmlformats.org/officeDocument/2006/relationships/hyperlink" Target="https://moriond.in2p3.fr/2022/Gravitation/"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21" Type="http://schemas.openxmlformats.org/officeDocument/2006/relationships/image" Target="../media/image68.jpe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12.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emf"/></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emf"/><Relationship Id="rId18" Type="http://schemas.openxmlformats.org/officeDocument/2006/relationships/image" Target="../media/image96.jpeg"/><Relationship Id="rId3" Type="http://schemas.openxmlformats.org/officeDocument/2006/relationships/image" Target="../media/image81.png"/><Relationship Id="rId7" Type="http://schemas.openxmlformats.org/officeDocument/2006/relationships/image" Target="../media/image85.jpe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13.xml"/><Relationship Id="rId16" Type="http://schemas.openxmlformats.org/officeDocument/2006/relationships/image" Target="../media/image94.emf"/><Relationship Id="rId1" Type="http://schemas.openxmlformats.org/officeDocument/2006/relationships/slideLayout" Target="../slideLayouts/slideLayout1.xml"/><Relationship Id="rId6" Type="http://schemas.openxmlformats.org/officeDocument/2006/relationships/image" Target="../media/image84.emf"/><Relationship Id="rId11" Type="http://schemas.openxmlformats.org/officeDocument/2006/relationships/image" Target="../media/image89.png"/><Relationship Id="rId5" Type="http://schemas.openxmlformats.org/officeDocument/2006/relationships/image" Target="../media/image83.gif"/><Relationship Id="rId15" Type="http://schemas.openxmlformats.org/officeDocument/2006/relationships/image" Target="../media/image93.emf"/><Relationship Id="rId10" Type="http://schemas.openxmlformats.org/officeDocument/2006/relationships/image" Target="../media/image88.emf"/><Relationship Id="rId4" Type="http://schemas.openxmlformats.org/officeDocument/2006/relationships/image" Target="../media/image82.png"/><Relationship Id="rId9" Type="http://schemas.openxmlformats.org/officeDocument/2006/relationships/image" Target="../media/image87.jpeg"/><Relationship Id="rId14" Type="http://schemas.openxmlformats.org/officeDocument/2006/relationships/image" Target="../media/image92.emf"/></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emf"/><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103.emf"/><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4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7.xml"/><Relationship Id="rId5" Type="http://schemas.openxmlformats.org/officeDocument/2006/relationships/image" Target="../media/image111.emf"/><Relationship Id="rId4" Type="http://schemas.openxmlformats.org/officeDocument/2006/relationships/image" Target="../media/image110.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lice-notes.web.cern.ch/node/1394"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50.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40.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36.png"/><Relationship Id="rId5" Type="http://schemas.openxmlformats.org/officeDocument/2006/relationships/image" Target="../media/image118.png"/><Relationship Id="rId10" Type="http://schemas.openxmlformats.org/officeDocument/2006/relationships/image" Target="../media/image12.png"/><Relationship Id="rId4" Type="http://schemas.openxmlformats.org/officeDocument/2006/relationships/image" Target="../media/image117.png"/><Relationship Id="rId9" Type="http://schemas.openxmlformats.org/officeDocument/2006/relationships/image" Target="../media/image110.png"/><Relationship Id="rId14" Type="http://schemas.openxmlformats.org/officeDocument/2006/relationships/image" Target="../media/image1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20.pn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23.jp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1.xml"/><Relationship Id="rId5" Type="http://schemas.openxmlformats.org/officeDocument/2006/relationships/image" Target="../media/image127.emf"/><Relationship Id="rId4" Type="http://schemas.openxmlformats.org/officeDocument/2006/relationships/image" Target="../media/image126.emf"/></Relationships>
</file>

<file path=ppt/slides/_rels/slide64.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png"/></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208543" y="409074"/>
            <a:ext cx="4339650" cy="646331"/>
          </a:xfrm>
          <a:prstGeom prst="rect">
            <a:avLst/>
          </a:prstGeom>
          <a:noFill/>
          <a:ln>
            <a:noFill/>
          </a:ln>
        </p:spPr>
        <p:txBody>
          <a:bodyPr wrap="none" rtlCol="0">
            <a:spAutoFit/>
          </a:bodyPr>
          <a:lstStyle/>
          <a:p>
            <a:r>
              <a:rPr lang="it-IT" sz="3600" dirty="0">
                <a:solidFill>
                  <a:schemeClr val="bg1"/>
                </a:solidFill>
                <a:latin typeface="Times New Roman" panose="02020603050405020304" pitchFamily="18" charset="0"/>
                <a:cs typeface="Times New Roman" panose="02020603050405020304" pitchFamily="18" charset="0"/>
              </a:rPr>
              <a:t>Pavia, 14 giugno 2023</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596882" y="409074"/>
            <a:ext cx="5583580" cy="646331"/>
          </a:xfrm>
          <a:prstGeom prst="rect">
            <a:avLst/>
          </a:prstGeom>
          <a:noFill/>
          <a:ln>
            <a:noFill/>
          </a:ln>
        </p:spPr>
        <p:txBody>
          <a:bodyPr wrap="none" rtlCol="0">
            <a:spAutoFit/>
          </a:bodyPr>
          <a:lstStyle/>
          <a:p>
            <a:r>
              <a:rPr lang="it-IT" sz="3600" dirty="0">
                <a:solidFill>
                  <a:schemeClr val="bg1"/>
                </a:solidFill>
                <a:latin typeface="Times New Roman" panose="02020603050405020304" pitchFamily="18" charset="0"/>
                <a:cs typeface="Times New Roman" panose="02020603050405020304" pitchFamily="18" charset="0"/>
              </a:rPr>
              <a:t>Consuntivi  esperimenti GR3</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807826" y="1609061"/>
            <a:ext cx="2576346" cy="4524315"/>
          </a:xfrm>
          <a:prstGeom prst="rect">
            <a:avLst/>
          </a:prstGeom>
          <a:noFill/>
          <a:ln>
            <a:noFill/>
          </a:ln>
        </p:spPr>
        <p:txBody>
          <a:bodyPr wrap="none" rtlCol="0">
            <a:spAutoFit/>
          </a:bodyPr>
          <a:lstStyle/>
          <a:p>
            <a:pPr algn="ctr"/>
            <a:r>
              <a:rPr lang="it-IT" sz="4800" dirty="0">
                <a:solidFill>
                  <a:schemeClr val="bg1"/>
                </a:solidFill>
                <a:latin typeface="Times New Roman" panose="02020603050405020304" pitchFamily="18" charset="0"/>
                <a:cs typeface="Times New Roman" panose="02020603050405020304" pitchFamily="18" charset="0"/>
              </a:rPr>
              <a:t>ALICE</a:t>
            </a:r>
          </a:p>
          <a:p>
            <a:pPr algn="ctr"/>
            <a:r>
              <a:rPr lang="it-IT" sz="4800" dirty="0">
                <a:solidFill>
                  <a:schemeClr val="bg1"/>
                </a:solidFill>
                <a:latin typeface="Times New Roman" panose="02020603050405020304" pitchFamily="18" charset="0"/>
                <a:cs typeface="Times New Roman" panose="02020603050405020304" pitchFamily="18" charset="0"/>
              </a:rPr>
              <a:t>FAMU</a:t>
            </a:r>
          </a:p>
          <a:p>
            <a:pPr algn="ctr"/>
            <a:r>
              <a:rPr lang="it-IT" sz="4800" dirty="0">
                <a:solidFill>
                  <a:schemeClr val="bg1"/>
                </a:solidFill>
                <a:latin typeface="Times New Roman" panose="02020603050405020304" pitchFamily="18" charset="0"/>
                <a:cs typeface="Times New Roman" panose="02020603050405020304" pitchFamily="18" charset="0"/>
              </a:rPr>
              <a:t>JLAB12</a:t>
            </a:r>
          </a:p>
          <a:p>
            <a:pPr algn="ctr"/>
            <a:r>
              <a:rPr lang="it-IT" sz="4800" dirty="0">
                <a:solidFill>
                  <a:schemeClr val="bg1"/>
                </a:solidFill>
                <a:latin typeface="Times New Roman" panose="02020603050405020304" pitchFamily="18" charset="0"/>
                <a:cs typeface="Times New Roman" panose="02020603050405020304" pitchFamily="18" charset="0"/>
              </a:rPr>
              <a:t>LEA</a:t>
            </a:r>
          </a:p>
          <a:p>
            <a:pPr algn="ctr"/>
            <a:r>
              <a:rPr lang="it-IT" sz="4800" dirty="0">
                <a:solidFill>
                  <a:schemeClr val="bg1"/>
                </a:solidFill>
                <a:latin typeface="Times New Roman" panose="02020603050405020304" pitchFamily="18" charset="0"/>
                <a:cs typeface="Times New Roman" panose="02020603050405020304" pitchFamily="18" charset="0"/>
              </a:rPr>
              <a:t>MAMBO</a:t>
            </a:r>
          </a:p>
          <a:p>
            <a:pPr algn="ctr"/>
            <a:r>
              <a:rPr lang="it-IT" sz="4800" dirty="0">
                <a:solidFill>
                  <a:schemeClr val="bg1"/>
                </a:solidFill>
                <a:latin typeface="Times New Roman" panose="02020603050405020304" pitchFamily="18" charset="0"/>
                <a:cs typeface="Times New Roman" panose="02020603050405020304" pitchFamily="18" charset="0"/>
              </a:rPr>
              <a:t>N-</a:t>
            </a:r>
            <a:r>
              <a:rPr lang="it-IT" sz="4800" dirty="0" err="1">
                <a:solidFill>
                  <a:schemeClr val="bg1"/>
                </a:solidFill>
                <a:latin typeface="Times New Roman" panose="02020603050405020304" pitchFamily="18" charset="0"/>
                <a:cs typeface="Times New Roman" panose="02020603050405020304" pitchFamily="18" charset="0"/>
              </a:rPr>
              <a:t>ToF</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698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title"/>
          </p:nvPr>
        </p:nvSpPr>
        <p:spPr>
          <a:xfrm>
            <a:off x="2340300" y="741700"/>
            <a:ext cx="7543800" cy="10701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000"/>
            </a:pPr>
            <a:r>
              <a:rPr lang="en-US" sz="3800">
                <a:solidFill>
                  <a:srgbClr val="0000FF"/>
                </a:solidFill>
              </a:rPr>
              <a:t>Consuntivi FAMU 2022</a:t>
            </a:r>
            <a:br>
              <a:rPr lang="en-US" sz="3800">
                <a:solidFill>
                  <a:srgbClr val="0000FF"/>
                </a:solidFill>
              </a:rPr>
            </a:br>
            <a:r>
              <a:rPr lang="en-US" sz="1800">
                <a:solidFill>
                  <a:srgbClr val="0000FF"/>
                </a:solidFill>
              </a:rPr>
              <a:t>CdS, giugno 2023</a:t>
            </a:r>
            <a:endParaRPr sz="4200">
              <a:solidFill>
                <a:srgbClr val="0000FF"/>
              </a:solidFill>
            </a:endParaRPr>
          </a:p>
        </p:txBody>
      </p:sp>
      <p:pic>
        <p:nvPicPr>
          <p:cNvPr id="97" name="Google Shape;97;p1"/>
          <p:cNvPicPr preferRelativeResize="0"/>
          <p:nvPr/>
        </p:nvPicPr>
        <p:blipFill rotWithShape="1">
          <a:blip r:embed="rId3">
            <a:alphaModFix/>
          </a:blip>
          <a:srcRect/>
          <a:stretch/>
        </p:blipFill>
        <p:spPr>
          <a:xfrm>
            <a:off x="1943651" y="291928"/>
            <a:ext cx="1623925" cy="2143500"/>
          </a:xfrm>
          <a:prstGeom prst="rect">
            <a:avLst/>
          </a:prstGeom>
          <a:noFill/>
          <a:ln>
            <a:noFill/>
          </a:ln>
        </p:spPr>
      </p:pic>
      <p:sp>
        <p:nvSpPr>
          <p:cNvPr id="98" name="Google Shape;98;p1"/>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10</a:t>
            </a:fld>
            <a:endParaRPr/>
          </a:p>
        </p:txBody>
      </p:sp>
      <p:pic>
        <p:nvPicPr>
          <p:cNvPr id="99" name="Google Shape;99;p1" descr="C:\Users\bonesini\Documents\My Projects\Famu\Famu_meeting_Ts_2016\famu-logo.png"/>
          <p:cNvPicPr preferRelativeResize="0"/>
          <p:nvPr/>
        </p:nvPicPr>
        <p:blipFill rotWithShape="1">
          <a:blip r:embed="rId4">
            <a:alphaModFix/>
          </a:blip>
          <a:srcRect/>
          <a:stretch/>
        </p:blipFill>
        <p:spPr>
          <a:xfrm>
            <a:off x="8925119" y="513882"/>
            <a:ext cx="1520625" cy="1373325"/>
          </a:xfrm>
          <a:prstGeom prst="rect">
            <a:avLst/>
          </a:prstGeom>
          <a:noFill/>
          <a:ln>
            <a:noFill/>
          </a:ln>
        </p:spPr>
      </p:pic>
      <p:sp>
        <p:nvSpPr>
          <p:cNvPr id="100" name="Google Shape;100;p1"/>
          <p:cNvSpPr txBox="1">
            <a:spLocks noGrp="1"/>
          </p:cNvSpPr>
          <p:nvPr>
            <p:ph type="title"/>
          </p:nvPr>
        </p:nvSpPr>
        <p:spPr>
          <a:xfrm>
            <a:off x="2826612" y="3211187"/>
            <a:ext cx="6683400" cy="5763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900">
                <a:solidFill>
                  <a:schemeClr val="dk1"/>
                </a:solidFill>
              </a:rPr>
              <a:t>La Collaborazione FAMU (2</a:t>
            </a:r>
            <a:r>
              <a:rPr lang="en-US" sz="2900"/>
              <a:t>022</a:t>
            </a:r>
            <a:r>
              <a:rPr lang="en-US" sz="2900">
                <a:solidFill>
                  <a:schemeClr val="dk1"/>
                </a:solidFill>
              </a:rPr>
              <a:t>)</a:t>
            </a:r>
            <a:endParaRPr sz="4500"/>
          </a:p>
        </p:txBody>
      </p:sp>
      <p:sp>
        <p:nvSpPr>
          <p:cNvPr id="101" name="Google Shape;101;p1"/>
          <p:cNvSpPr txBox="1"/>
          <p:nvPr/>
        </p:nvSpPr>
        <p:spPr>
          <a:xfrm>
            <a:off x="1751400" y="4099175"/>
            <a:ext cx="8694300" cy="1938000"/>
          </a:xfrm>
          <a:prstGeom prst="rect">
            <a:avLst/>
          </a:prstGeom>
          <a:noFill/>
          <a:ln>
            <a:noFill/>
          </a:ln>
        </p:spPr>
        <p:txBody>
          <a:bodyPr spcFirstLastPara="1" wrap="square" lIns="90000" tIns="45000" rIns="90000" bIns="45000" anchor="t" anchorCtr="0">
            <a:noAutofit/>
          </a:bodyPr>
          <a:lstStyle/>
          <a:p>
            <a:pPr marL="342900" indent="-342900" algn="just">
              <a:buClr>
                <a:srgbClr val="2F2B20"/>
              </a:buClr>
              <a:buSzPts val="2000"/>
              <a:buFont typeface="Calibri"/>
              <a:buChar char="-"/>
            </a:pPr>
            <a:r>
              <a:rPr lang="en-US" sz="2000" dirty="0">
                <a:solidFill>
                  <a:srgbClr val="2F2B20"/>
                </a:solidFill>
                <a:latin typeface="Calibri"/>
                <a:ea typeface="Calibri"/>
                <a:cs typeface="Calibri"/>
                <a:sym typeface="Calibri"/>
              </a:rPr>
              <a:t>Spokesperson: </a:t>
            </a:r>
            <a:r>
              <a:rPr lang="en-US" sz="2000" i="1" dirty="0">
                <a:solidFill>
                  <a:srgbClr val="2F2B20"/>
                </a:solidFill>
                <a:latin typeface="Calibri"/>
                <a:ea typeface="Calibri"/>
                <a:cs typeface="Calibri"/>
                <a:sym typeface="Calibri"/>
              </a:rPr>
              <a:t>Andrea </a:t>
            </a:r>
            <a:r>
              <a:rPr lang="en-US" sz="2000" i="1" dirty="0" err="1">
                <a:solidFill>
                  <a:srgbClr val="2F2B20"/>
                </a:solidFill>
                <a:latin typeface="Calibri"/>
                <a:ea typeface="Calibri"/>
                <a:cs typeface="Calibri"/>
                <a:sym typeface="Calibri"/>
              </a:rPr>
              <a:t>Vacchi</a:t>
            </a:r>
            <a:r>
              <a:rPr lang="en-US" sz="2000" i="1" dirty="0">
                <a:solidFill>
                  <a:srgbClr val="2F2B20"/>
                </a:solidFill>
                <a:latin typeface="Calibri"/>
                <a:ea typeface="Calibri"/>
                <a:cs typeface="Calibri"/>
                <a:sym typeface="Calibri"/>
              </a:rPr>
              <a:t> (Univ. Udine)</a:t>
            </a:r>
            <a:endParaRPr sz="2000" i="1" dirty="0">
              <a:solidFill>
                <a:srgbClr val="2F2B20"/>
              </a:solidFill>
              <a:latin typeface="Calibri"/>
              <a:ea typeface="Calibri"/>
              <a:cs typeface="Calibri"/>
              <a:sym typeface="Calibri"/>
            </a:endParaRPr>
          </a:p>
          <a:p>
            <a:pPr marL="342900" indent="-342900" algn="just">
              <a:buClr>
                <a:srgbClr val="2F2B20"/>
              </a:buClr>
              <a:buSzPts val="2000"/>
              <a:buFont typeface="Calibri"/>
              <a:buChar char="-"/>
            </a:pPr>
            <a:r>
              <a:rPr lang="en-US" sz="2000" dirty="0" err="1">
                <a:solidFill>
                  <a:srgbClr val="2F2B20"/>
                </a:solidFill>
                <a:latin typeface="Calibri"/>
                <a:ea typeface="Calibri"/>
                <a:cs typeface="Calibri"/>
                <a:sym typeface="Calibri"/>
              </a:rPr>
              <a:t>Responsabile</a:t>
            </a:r>
            <a:r>
              <a:rPr lang="en-US" sz="2000" dirty="0">
                <a:solidFill>
                  <a:srgbClr val="2F2B20"/>
                </a:solidFill>
                <a:latin typeface="Calibri"/>
                <a:ea typeface="Calibri"/>
                <a:cs typeface="Calibri"/>
                <a:sym typeface="Calibri"/>
              </a:rPr>
              <a:t> Nazionale: </a:t>
            </a:r>
            <a:r>
              <a:rPr lang="en-US" sz="2000" i="1" dirty="0">
                <a:solidFill>
                  <a:srgbClr val="2F2B20"/>
                </a:solidFill>
                <a:latin typeface="Calibri"/>
                <a:ea typeface="Calibri"/>
                <a:cs typeface="Calibri"/>
                <a:sym typeface="Calibri"/>
              </a:rPr>
              <a:t>Emiliano </a:t>
            </a:r>
            <a:r>
              <a:rPr lang="en-US" sz="2000" i="1" dirty="0" err="1">
                <a:solidFill>
                  <a:srgbClr val="2F2B20"/>
                </a:solidFill>
                <a:latin typeface="Calibri"/>
                <a:ea typeface="Calibri"/>
                <a:cs typeface="Calibri"/>
                <a:sym typeface="Calibri"/>
              </a:rPr>
              <a:t>Mocchiutti</a:t>
            </a:r>
            <a:r>
              <a:rPr lang="en-US" sz="2000" i="1" dirty="0">
                <a:solidFill>
                  <a:srgbClr val="2F2B20"/>
                </a:solidFill>
                <a:latin typeface="Calibri"/>
                <a:ea typeface="Calibri"/>
                <a:cs typeface="Calibri"/>
                <a:sym typeface="Calibri"/>
              </a:rPr>
              <a:t> (INFN Trieste)</a:t>
            </a:r>
            <a:endParaRPr sz="1400" dirty="0">
              <a:solidFill>
                <a:srgbClr val="000000"/>
              </a:solidFill>
              <a:latin typeface="Calibri"/>
              <a:ea typeface="Calibri"/>
              <a:cs typeface="Calibri"/>
              <a:sym typeface="Calibri"/>
            </a:endParaRPr>
          </a:p>
          <a:p>
            <a:pPr marL="342900" indent="-342900" algn="just">
              <a:buClr>
                <a:srgbClr val="2F2B20"/>
              </a:buClr>
              <a:buSzPts val="2000"/>
              <a:buFont typeface="Calibri"/>
              <a:buChar char="-"/>
            </a:pPr>
            <a:r>
              <a:rPr lang="en-US" sz="2000" dirty="0" err="1">
                <a:solidFill>
                  <a:srgbClr val="2F2B20"/>
                </a:solidFill>
                <a:latin typeface="Calibri"/>
                <a:ea typeface="Calibri"/>
                <a:cs typeface="Calibri"/>
                <a:sym typeface="Calibri"/>
              </a:rPr>
              <a:t>Sezioni</a:t>
            </a:r>
            <a:r>
              <a:rPr lang="en-US" sz="2000" dirty="0">
                <a:solidFill>
                  <a:srgbClr val="2F2B20"/>
                </a:solidFill>
                <a:latin typeface="Calibri"/>
                <a:ea typeface="Calibri"/>
                <a:cs typeface="Calibri"/>
                <a:sym typeface="Calibri"/>
              </a:rPr>
              <a:t> INFN di: </a:t>
            </a:r>
            <a:r>
              <a:rPr lang="en-US" sz="2000" i="1" dirty="0">
                <a:solidFill>
                  <a:srgbClr val="2F2B20"/>
                </a:solidFill>
                <a:latin typeface="Calibri"/>
                <a:ea typeface="Calibri"/>
                <a:cs typeface="Calibri"/>
                <a:sym typeface="Calibri"/>
              </a:rPr>
              <a:t>Bologna, Milano, Milano Bicocca, Pavia, Roma 3, Trieste, Napoli</a:t>
            </a:r>
            <a:endParaRPr sz="1400" dirty="0">
              <a:solidFill>
                <a:srgbClr val="000000"/>
              </a:solidFill>
              <a:latin typeface="Calibri"/>
              <a:ea typeface="Calibri"/>
              <a:cs typeface="Calibri"/>
              <a:sym typeface="Calibri"/>
            </a:endParaRPr>
          </a:p>
          <a:p>
            <a:pPr marL="342900" indent="-342900" algn="just">
              <a:buClr>
                <a:srgbClr val="2F2B20"/>
              </a:buClr>
              <a:buSzPts val="2000"/>
              <a:buFont typeface="Calibri"/>
              <a:buChar char="-"/>
            </a:pPr>
            <a:r>
              <a:rPr lang="en-US" sz="2000" dirty="0" err="1">
                <a:solidFill>
                  <a:srgbClr val="2F2B20"/>
                </a:solidFill>
                <a:latin typeface="Calibri"/>
                <a:ea typeface="Calibri"/>
                <a:cs typeface="Calibri"/>
                <a:sym typeface="Calibri"/>
              </a:rPr>
              <a:t>Collaborazioni</a:t>
            </a:r>
            <a:r>
              <a:rPr lang="en-US" sz="2000" dirty="0">
                <a:solidFill>
                  <a:srgbClr val="2F2B20"/>
                </a:solidFill>
                <a:latin typeface="Calibri"/>
                <a:ea typeface="Calibri"/>
                <a:cs typeface="Calibri"/>
                <a:sym typeface="Calibri"/>
              </a:rPr>
              <a:t> </a:t>
            </a:r>
            <a:r>
              <a:rPr lang="en-US" sz="2000" dirty="0" err="1">
                <a:solidFill>
                  <a:srgbClr val="2F2B20"/>
                </a:solidFill>
                <a:latin typeface="Calibri"/>
                <a:ea typeface="Calibri"/>
                <a:cs typeface="Calibri"/>
                <a:sym typeface="Calibri"/>
              </a:rPr>
              <a:t>estere</a:t>
            </a:r>
            <a:r>
              <a:rPr lang="en-US" sz="2000" dirty="0">
                <a:solidFill>
                  <a:srgbClr val="2F2B20"/>
                </a:solidFill>
                <a:latin typeface="Calibri"/>
                <a:ea typeface="Calibri"/>
                <a:cs typeface="Calibri"/>
                <a:sym typeface="Calibri"/>
              </a:rPr>
              <a:t>: </a:t>
            </a:r>
            <a:r>
              <a:rPr lang="en-US" sz="2000" i="1" dirty="0">
                <a:solidFill>
                  <a:srgbClr val="2F2B20"/>
                </a:solidFill>
                <a:latin typeface="Calibri"/>
                <a:ea typeface="Calibri"/>
                <a:cs typeface="Calibri"/>
                <a:sym typeface="Calibri"/>
              </a:rPr>
              <a:t>Krakow (Pol.), Sofia (Bul.), RIKEN (Jap.). RAL (UK)</a:t>
            </a:r>
            <a:endParaRPr sz="1400" dirty="0">
              <a:solidFill>
                <a:srgbClr val="000000"/>
              </a:solidFill>
              <a:latin typeface="Calibri"/>
              <a:ea typeface="Calibri"/>
              <a:cs typeface="Calibri"/>
              <a:sym typeface="Calibri"/>
            </a:endParaRPr>
          </a:p>
          <a:p>
            <a:pPr marL="342900" indent="-342900" algn="just">
              <a:buClr>
                <a:srgbClr val="2F2B20"/>
              </a:buClr>
              <a:buSzPts val="2000"/>
              <a:buFont typeface="Calibri"/>
              <a:buChar char="-"/>
            </a:pPr>
            <a:r>
              <a:rPr lang="en-US" sz="2000" b="1" dirty="0">
                <a:solidFill>
                  <a:srgbClr val="2F2B20"/>
                </a:solidFill>
                <a:latin typeface="Calibri"/>
                <a:ea typeface="Calibri"/>
                <a:cs typeface="Calibri"/>
                <a:sym typeface="Calibri"/>
              </a:rPr>
              <a:t>FAMU-Pavia</a:t>
            </a:r>
            <a:r>
              <a:rPr lang="en-US" sz="2000" dirty="0">
                <a:solidFill>
                  <a:srgbClr val="2F2B20"/>
                </a:solidFill>
                <a:latin typeface="Calibri"/>
                <a:ea typeface="Calibri"/>
                <a:cs typeface="Calibri"/>
                <a:sym typeface="Calibri"/>
              </a:rPr>
              <a:t>: 1.6 </a:t>
            </a:r>
            <a:r>
              <a:rPr lang="en-US" sz="2000" i="1" dirty="0">
                <a:solidFill>
                  <a:srgbClr val="2F2B20"/>
                </a:solidFill>
                <a:latin typeface="Calibri"/>
                <a:ea typeface="Calibri"/>
                <a:cs typeface="Calibri"/>
                <a:sym typeface="Calibri"/>
              </a:rPr>
              <a:t>FTE, 5 </a:t>
            </a:r>
            <a:r>
              <a:rPr lang="en-US" sz="2000" i="1" dirty="0" err="1">
                <a:solidFill>
                  <a:srgbClr val="2F2B20"/>
                </a:solidFill>
                <a:latin typeface="Calibri"/>
                <a:ea typeface="Calibri"/>
                <a:cs typeface="Calibri"/>
                <a:sym typeface="Calibri"/>
              </a:rPr>
              <a:t>persone</a:t>
            </a:r>
            <a:r>
              <a:rPr lang="en-US" sz="2000" i="1" dirty="0">
                <a:solidFill>
                  <a:srgbClr val="2F2B20"/>
                </a:solidFill>
                <a:latin typeface="Calibri"/>
                <a:ea typeface="Calibri"/>
                <a:cs typeface="Calibri"/>
                <a:sym typeface="Calibri"/>
              </a:rPr>
              <a:t> (1 PA, 2 </a:t>
            </a:r>
            <a:r>
              <a:rPr lang="en-US" sz="2000" i="1" dirty="0" err="1">
                <a:solidFill>
                  <a:srgbClr val="2F2B20"/>
                </a:solidFill>
                <a:latin typeface="Calibri"/>
                <a:ea typeface="Calibri"/>
                <a:cs typeface="Calibri"/>
                <a:sym typeface="Calibri"/>
              </a:rPr>
              <a:t>ricercatori</a:t>
            </a:r>
            <a:r>
              <a:rPr lang="en-US" sz="2000" i="1" dirty="0">
                <a:solidFill>
                  <a:srgbClr val="2F2B20"/>
                </a:solidFill>
                <a:latin typeface="Calibri"/>
                <a:ea typeface="Calibri"/>
                <a:cs typeface="Calibri"/>
                <a:sym typeface="Calibri"/>
              </a:rPr>
              <a:t>, 2 </a:t>
            </a:r>
            <a:r>
              <a:rPr lang="en-US" sz="2000" i="1" dirty="0" err="1">
                <a:solidFill>
                  <a:srgbClr val="2F2B20"/>
                </a:solidFill>
                <a:latin typeface="Calibri"/>
                <a:ea typeface="Calibri"/>
                <a:cs typeface="Calibri"/>
                <a:sym typeface="Calibri"/>
              </a:rPr>
              <a:t>tecnologi</a:t>
            </a:r>
            <a:r>
              <a:rPr lang="en-US" sz="2000" i="1" dirty="0">
                <a:solidFill>
                  <a:srgbClr val="2F2B20"/>
                </a:solidFill>
                <a:latin typeface="Calibri"/>
                <a:ea typeface="Calibri"/>
                <a:cs typeface="Calibri"/>
                <a:sym typeface="Calibri"/>
              </a:rPr>
              <a:t>)</a:t>
            </a:r>
            <a:endParaRPr sz="1400" dirty="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11</a:t>
            </a:fld>
            <a:endParaRPr/>
          </a:p>
        </p:txBody>
      </p:sp>
      <p:sp>
        <p:nvSpPr>
          <p:cNvPr id="108" name="Google Shape;108;p2"/>
          <p:cNvSpPr txBox="1"/>
          <p:nvPr/>
        </p:nvSpPr>
        <p:spPr>
          <a:xfrm>
            <a:off x="1622250" y="620850"/>
            <a:ext cx="8947500" cy="2130300"/>
          </a:xfrm>
          <a:prstGeom prst="rect">
            <a:avLst/>
          </a:prstGeom>
          <a:noFill/>
          <a:ln>
            <a:noFill/>
          </a:ln>
        </p:spPr>
        <p:txBody>
          <a:bodyPr spcFirstLastPara="1" wrap="square" lIns="91425" tIns="91425" rIns="91425" bIns="91425" anchor="t" anchorCtr="0">
            <a:spAutoFit/>
          </a:bodyPr>
          <a:lstStyle/>
          <a:p>
            <a:pPr marL="457200" indent="-330200" algn="just">
              <a:lnSpc>
                <a:spcPct val="115000"/>
              </a:lnSpc>
              <a:buClr>
                <a:srgbClr val="FF0000"/>
              </a:buClr>
              <a:buSzPts val="1600"/>
              <a:buFont typeface="Calibri"/>
              <a:buChar char="●"/>
            </a:pPr>
            <a:r>
              <a:rPr lang="en-US" sz="1600">
                <a:solidFill>
                  <a:schemeClr val="dk1"/>
                </a:solidFill>
                <a:latin typeface="Calibri"/>
                <a:ea typeface="Calibri"/>
                <a:cs typeface="Calibri"/>
                <a:sym typeface="Calibri"/>
              </a:rPr>
              <a:t>Gli atomi muonici sono sistemi atomici legati simili all'idrogeno, con raggio di Bohr 200 volte più piccolo rispetto ai normali atomi elettronici. Ciò si traduce in una sovrapposizione tra le funzioni d'onda muonica e nucleare causando spostamenti dei livelli di energia atomica. </a:t>
            </a:r>
            <a:endParaRPr sz="1600">
              <a:solidFill>
                <a:schemeClr val="dk1"/>
              </a:solidFill>
              <a:latin typeface="Calibri"/>
              <a:ea typeface="Calibri"/>
              <a:cs typeface="Calibri"/>
              <a:sym typeface="Calibri"/>
            </a:endParaRPr>
          </a:p>
          <a:p>
            <a:pPr marL="457200" algn="just">
              <a:lnSpc>
                <a:spcPct val="115000"/>
              </a:lnSpc>
              <a:buClr>
                <a:srgbClr val="000000"/>
              </a:buClr>
              <a:buSzPts val="1600"/>
            </a:pPr>
            <a:endParaRPr sz="1600">
              <a:solidFill>
                <a:schemeClr val="dk1"/>
              </a:solidFill>
              <a:latin typeface="Calibri"/>
              <a:ea typeface="Calibri"/>
              <a:cs typeface="Calibri"/>
              <a:sym typeface="Calibri"/>
            </a:endParaRPr>
          </a:p>
          <a:p>
            <a:pPr marL="457200" indent="-330200" algn="just">
              <a:lnSpc>
                <a:spcPct val="115000"/>
              </a:lnSpc>
              <a:buClr>
                <a:srgbClr val="FF0000"/>
              </a:buClr>
              <a:buSzPts val="1600"/>
              <a:buFont typeface="Calibri"/>
              <a:buChar char="●"/>
            </a:pPr>
            <a:r>
              <a:rPr lang="en-US" sz="1600">
                <a:solidFill>
                  <a:schemeClr val="dk1"/>
                </a:solidFill>
                <a:latin typeface="Calibri"/>
                <a:ea typeface="Calibri"/>
                <a:cs typeface="Calibri"/>
                <a:sym typeface="Calibri"/>
              </a:rPr>
              <a:t>Le misurazioni ad alta precisione delle frequenze di transizione negli atomi muonici possono essere utilizzate quindi come sonde precise delle proprietà a bassa energia dei nuclei.</a:t>
            </a:r>
            <a:endParaRPr sz="1600">
              <a:solidFill>
                <a:schemeClr val="dk1"/>
              </a:solidFill>
              <a:latin typeface="Calibri"/>
              <a:ea typeface="Calibri"/>
              <a:cs typeface="Calibri"/>
              <a:sym typeface="Calibri"/>
            </a:endParaRPr>
          </a:p>
          <a:p>
            <a:pPr marL="457200" algn="just">
              <a:buClr>
                <a:srgbClr val="000000"/>
              </a:buClr>
              <a:buSzPts val="1600"/>
            </a:pPr>
            <a:endParaRPr sz="1600">
              <a:solidFill>
                <a:schemeClr val="dk1"/>
              </a:solidFill>
              <a:latin typeface="Calibri"/>
              <a:ea typeface="Calibri"/>
              <a:cs typeface="Calibri"/>
              <a:sym typeface="Calibri"/>
            </a:endParaRPr>
          </a:p>
        </p:txBody>
      </p:sp>
      <p:sp>
        <p:nvSpPr>
          <p:cNvPr id="109" name="Google Shape;109;p2"/>
          <p:cNvSpPr txBox="1">
            <a:spLocks noGrp="1"/>
          </p:cNvSpPr>
          <p:nvPr>
            <p:ph type="title"/>
          </p:nvPr>
        </p:nvSpPr>
        <p:spPr>
          <a:xfrm>
            <a:off x="2076450" y="80962"/>
            <a:ext cx="7620000" cy="4224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t>FAMU: un recap sugli obiettivi</a:t>
            </a:r>
            <a:endParaRPr/>
          </a:p>
        </p:txBody>
      </p:sp>
      <p:pic>
        <p:nvPicPr>
          <p:cNvPr id="110" name="Google Shape;110;p2"/>
          <p:cNvPicPr preferRelativeResize="0"/>
          <p:nvPr/>
        </p:nvPicPr>
        <p:blipFill rotWithShape="1">
          <a:blip r:embed="rId3">
            <a:alphaModFix/>
          </a:blip>
          <a:srcRect/>
          <a:stretch/>
        </p:blipFill>
        <p:spPr>
          <a:xfrm>
            <a:off x="1966876" y="2560973"/>
            <a:ext cx="5421951" cy="2545325"/>
          </a:xfrm>
          <a:prstGeom prst="rect">
            <a:avLst/>
          </a:prstGeom>
          <a:noFill/>
          <a:ln>
            <a:noFill/>
          </a:ln>
        </p:spPr>
      </p:pic>
      <p:sp>
        <p:nvSpPr>
          <p:cNvPr id="111" name="Google Shape;111;p2"/>
          <p:cNvSpPr txBox="1"/>
          <p:nvPr/>
        </p:nvSpPr>
        <p:spPr>
          <a:xfrm>
            <a:off x="1768425" y="5095526"/>
            <a:ext cx="8749200" cy="1143873"/>
          </a:xfrm>
          <a:prstGeom prst="rect">
            <a:avLst/>
          </a:prstGeom>
          <a:noFill/>
          <a:ln>
            <a:noFill/>
          </a:ln>
        </p:spPr>
        <p:txBody>
          <a:bodyPr spcFirstLastPara="1" wrap="square" lIns="91425" tIns="91425" rIns="91425" bIns="91425" anchor="t" anchorCtr="0">
            <a:spAutoFit/>
          </a:bodyPr>
          <a:lstStyle/>
          <a:p>
            <a:pPr algn="just">
              <a:buClr>
                <a:srgbClr val="000000"/>
              </a:buClr>
              <a:buSzPts val="1700"/>
            </a:pPr>
            <a:r>
              <a:rPr lang="en-US" sz="1700">
                <a:solidFill>
                  <a:schemeClr val="dk1"/>
                </a:solidFill>
                <a:latin typeface="Calibri"/>
                <a:ea typeface="Calibri"/>
                <a:cs typeface="Calibri"/>
                <a:sym typeface="Calibri"/>
              </a:rPr>
              <a:t>Misura dello splitting iperfine (hfs) nello stato base dell’idrogeno muonico con precisione ~ 10</a:t>
            </a:r>
            <a:r>
              <a:rPr lang="en-US" sz="1700" baseline="30000">
                <a:solidFill>
                  <a:schemeClr val="dk1"/>
                </a:solidFill>
                <a:latin typeface="Calibri"/>
                <a:ea typeface="Calibri"/>
                <a:cs typeface="Calibri"/>
                <a:sym typeface="Calibri"/>
              </a:rPr>
              <a:t>-5</a:t>
            </a:r>
            <a:endParaRPr sz="1700" baseline="30000">
              <a:solidFill>
                <a:schemeClr val="dk1"/>
              </a:solidFill>
              <a:latin typeface="Calibri"/>
              <a:ea typeface="Calibri"/>
              <a:cs typeface="Calibri"/>
              <a:sym typeface="Calibri"/>
            </a:endParaRPr>
          </a:p>
          <a:p>
            <a:pPr marL="457200" algn="just">
              <a:buClr>
                <a:srgbClr val="000000"/>
              </a:buClr>
              <a:buSzPts val="1700"/>
            </a:pPr>
            <a:endParaRPr sz="1700" baseline="30000">
              <a:solidFill>
                <a:schemeClr val="dk1"/>
              </a:solidFill>
              <a:latin typeface="Calibri"/>
              <a:ea typeface="Calibri"/>
              <a:cs typeface="Calibri"/>
              <a:sym typeface="Calibri"/>
            </a:endParaRPr>
          </a:p>
          <a:p>
            <a:pPr marL="914400" lvl="1" indent="-336550" algn="just">
              <a:buClr>
                <a:srgbClr val="FF0000"/>
              </a:buClr>
              <a:buSzPts val="1700"/>
              <a:buFont typeface="Calibri"/>
              <a:buChar char="➢"/>
            </a:pPr>
            <a:r>
              <a:rPr lang="en-US" sz="1700">
                <a:solidFill>
                  <a:schemeClr val="dk1"/>
                </a:solidFill>
                <a:latin typeface="Calibri"/>
                <a:ea typeface="Calibri"/>
                <a:cs typeface="Calibri"/>
                <a:sym typeface="Calibri"/>
              </a:rPr>
              <a:t>Misura del raggio Zemach del protone con precisione dell’1%. </a:t>
            </a:r>
            <a:endParaRPr sz="1700">
              <a:solidFill>
                <a:schemeClr val="dk1"/>
              </a:solidFill>
              <a:latin typeface="Calibri"/>
              <a:ea typeface="Calibri"/>
              <a:cs typeface="Calibri"/>
              <a:sym typeface="Calibri"/>
            </a:endParaRPr>
          </a:p>
          <a:p>
            <a:pPr marL="914400" lvl="1" indent="-336550" algn="just">
              <a:buClr>
                <a:srgbClr val="FF0000"/>
              </a:buClr>
              <a:buSzPts val="1700"/>
              <a:buFont typeface="Calibri"/>
              <a:buChar char="➢"/>
            </a:pPr>
            <a:r>
              <a:rPr lang="en-US" sz="1700">
                <a:solidFill>
                  <a:schemeClr val="dk1"/>
                </a:solidFill>
                <a:latin typeface="Calibri"/>
                <a:ea typeface="Calibri"/>
                <a:cs typeface="Calibri"/>
                <a:sym typeface="Calibri"/>
              </a:rPr>
              <a:t>benchmark per modelli del protone.</a:t>
            </a:r>
            <a:endParaRPr sz="1700">
              <a:solidFill>
                <a:schemeClr val="dk1"/>
              </a:solidFill>
              <a:latin typeface="Calibri"/>
              <a:ea typeface="Calibri"/>
              <a:cs typeface="Calibri"/>
              <a:sym typeface="Calibri"/>
            </a:endParaRPr>
          </a:p>
        </p:txBody>
      </p:sp>
      <p:pic>
        <p:nvPicPr>
          <p:cNvPr id="112" name="Google Shape;112;p2"/>
          <p:cNvPicPr preferRelativeResize="0"/>
          <p:nvPr/>
        </p:nvPicPr>
        <p:blipFill rotWithShape="1">
          <a:blip r:embed="rId4">
            <a:alphaModFix/>
          </a:blip>
          <a:srcRect/>
          <a:stretch/>
        </p:blipFill>
        <p:spPr>
          <a:xfrm>
            <a:off x="7799252" y="2575975"/>
            <a:ext cx="1981976" cy="2008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12</a:t>
            </a:fld>
            <a:endParaRPr/>
          </a:p>
        </p:txBody>
      </p:sp>
      <p:sp>
        <p:nvSpPr>
          <p:cNvPr id="119" name="Google Shape;119;p3"/>
          <p:cNvSpPr txBox="1"/>
          <p:nvPr/>
        </p:nvSpPr>
        <p:spPr>
          <a:xfrm>
            <a:off x="1694800" y="667900"/>
            <a:ext cx="8721600" cy="3632700"/>
          </a:xfrm>
          <a:prstGeom prst="rect">
            <a:avLst/>
          </a:prstGeom>
          <a:noFill/>
          <a:ln>
            <a:noFill/>
          </a:ln>
        </p:spPr>
        <p:txBody>
          <a:bodyPr spcFirstLastPara="1" wrap="square" lIns="91425" tIns="91425" rIns="91425" bIns="91425" anchor="t" anchorCtr="0">
            <a:spAutoFit/>
          </a:bodyPr>
          <a:lstStyle/>
          <a:p>
            <a:pPr marL="457200" indent="-330200" algn="just">
              <a:buClr>
                <a:srgbClr val="FF0000"/>
              </a:buClr>
              <a:buSzPts val="1600"/>
              <a:buFont typeface="Calibri"/>
              <a:buChar char="●"/>
            </a:pPr>
            <a:r>
              <a:rPr lang="en-US" sz="1600">
                <a:solidFill>
                  <a:srgbClr val="000000"/>
                </a:solidFill>
                <a:latin typeface="Calibri"/>
                <a:ea typeface="Calibri"/>
                <a:cs typeface="Calibri"/>
                <a:sym typeface="Calibri"/>
              </a:rPr>
              <a:t>L’atomo di 𝜇p assorbe un fotone da un laser IR alla lunghezza d’onda della risonanza 𝜆</a:t>
            </a:r>
            <a:r>
              <a:rPr lang="en-US" sz="1600" baseline="-25000">
                <a:solidFill>
                  <a:srgbClr val="000000"/>
                </a:solidFill>
                <a:latin typeface="Calibri"/>
                <a:ea typeface="Calibri"/>
                <a:cs typeface="Calibri"/>
                <a:sym typeface="Calibri"/>
              </a:rPr>
              <a:t>0 </a:t>
            </a:r>
            <a:r>
              <a:rPr lang="en-US" sz="1600">
                <a:solidFill>
                  <a:srgbClr val="000000"/>
                </a:solidFill>
                <a:latin typeface="Calibri"/>
                <a:ea typeface="Calibri"/>
                <a:cs typeface="Calibri"/>
                <a:sym typeface="Calibri"/>
              </a:rPr>
              <a:t>= hc/𝛥E</a:t>
            </a:r>
            <a:r>
              <a:rPr lang="en-US" sz="1600" baseline="30000">
                <a:solidFill>
                  <a:srgbClr val="000000"/>
                </a:solidFill>
                <a:latin typeface="Calibri"/>
                <a:ea typeface="Calibri"/>
                <a:cs typeface="Calibri"/>
                <a:sym typeface="Calibri"/>
              </a:rPr>
              <a:t>1S</a:t>
            </a:r>
            <a:r>
              <a:rPr lang="en-US" sz="1600" baseline="-25000">
                <a:solidFill>
                  <a:srgbClr val="000000"/>
                </a:solidFill>
                <a:latin typeface="Calibri"/>
                <a:ea typeface="Calibri"/>
                <a:cs typeface="Calibri"/>
                <a:sym typeface="Calibri"/>
              </a:rPr>
              <a:t>HFS </a:t>
            </a:r>
            <a:r>
              <a:rPr lang="en-US" sz="1600">
                <a:solidFill>
                  <a:srgbClr val="000000"/>
                </a:solidFill>
                <a:latin typeface="Calibri"/>
                <a:ea typeface="Calibri"/>
                <a:cs typeface="Calibri"/>
                <a:sym typeface="Calibri"/>
              </a:rPr>
              <a:t>≈ 6.8 𝜇m della transizione da singoletto a tripletto (spin flip).</a:t>
            </a:r>
            <a:endParaRPr sz="1600">
              <a:solidFill>
                <a:srgbClr val="000000"/>
              </a:solidFill>
              <a:latin typeface="Calibri"/>
              <a:ea typeface="Calibri"/>
              <a:cs typeface="Calibri"/>
              <a:sym typeface="Calibri"/>
            </a:endParaRPr>
          </a:p>
          <a:p>
            <a:pPr marL="457200" algn="just">
              <a:buClr>
                <a:srgbClr val="000000"/>
              </a:buClr>
              <a:buSzPts val="1600"/>
            </a:pPr>
            <a:endParaRPr sz="1600">
              <a:solidFill>
                <a:srgbClr val="000000"/>
              </a:solidFill>
              <a:latin typeface="Calibri"/>
              <a:ea typeface="Calibri"/>
              <a:cs typeface="Calibri"/>
              <a:sym typeface="Calibri"/>
            </a:endParaRPr>
          </a:p>
          <a:p>
            <a:pPr marL="457200" indent="-330200" algn="just">
              <a:buClr>
                <a:srgbClr val="FF0000"/>
              </a:buClr>
              <a:buSzPts val="1600"/>
              <a:buFont typeface="Calibri"/>
              <a:buChar char="●"/>
            </a:pPr>
            <a:r>
              <a:rPr lang="en-US" sz="1600">
                <a:solidFill>
                  <a:srgbClr val="000000"/>
                </a:solidFill>
                <a:latin typeface="Calibri"/>
                <a:ea typeface="Calibri"/>
                <a:cs typeface="Calibri"/>
                <a:sym typeface="Calibri"/>
              </a:rPr>
              <a:t>Quando l’atomo viene de-eccitato</a:t>
            </a:r>
            <a:r>
              <a:rPr lang="en-US" sz="1600">
                <a:latin typeface="Calibri"/>
                <a:ea typeface="Calibri"/>
                <a:cs typeface="Calibri"/>
                <a:sym typeface="Calibri"/>
              </a:rPr>
              <a:t> </a:t>
            </a:r>
            <a:r>
              <a:rPr lang="en-US" sz="1600">
                <a:solidFill>
                  <a:srgbClr val="000000"/>
                </a:solidFill>
                <a:latin typeface="Calibri"/>
                <a:ea typeface="Calibri"/>
                <a:cs typeface="Calibri"/>
                <a:sym typeface="Calibri"/>
              </a:rPr>
              <a:t>collisionalmente allo stato 1S, viene accelerato di 0.12 eV (≈2/3 dell’energia di transizione iperfine).</a:t>
            </a:r>
            <a:endParaRPr sz="1600">
              <a:solidFill>
                <a:srgbClr val="000000"/>
              </a:solidFill>
              <a:latin typeface="Calibri"/>
              <a:ea typeface="Calibri"/>
              <a:cs typeface="Calibri"/>
              <a:sym typeface="Calibri"/>
            </a:endParaRPr>
          </a:p>
          <a:p>
            <a:pPr marL="457200" algn="just">
              <a:buClr>
                <a:srgbClr val="000000"/>
              </a:buClr>
              <a:buSzPts val="1600"/>
            </a:pPr>
            <a:endParaRPr sz="1600">
              <a:solidFill>
                <a:srgbClr val="000000"/>
              </a:solidFill>
              <a:latin typeface="Calibri"/>
              <a:ea typeface="Calibri"/>
              <a:cs typeface="Calibri"/>
              <a:sym typeface="Calibri"/>
            </a:endParaRPr>
          </a:p>
          <a:p>
            <a:pPr marL="457200" indent="-330200" algn="just">
              <a:buClr>
                <a:srgbClr val="FF0000"/>
              </a:buClr>
              <a:buSzPts val="1600"/>
              <a:buFont typeface="Calibri"/>
              <a:buChar char="●"/>
            </a:pPr>
            <a:r>
              <a:rPr lang="en-US" sz="1600">
                <a:solidFill>
                  <a:srgbClr val="000000"/>
                </a:solidFill>
                <a:latin typeface="Calibri"/>
                <a:ea typeface="Calibri"/>
                <a:cs typeface="Calibri"/>
                <a:sym typeface="Calibri"/>
              </a:rPr>
              <a:t>Questa sequenza di processi viene rivelata tramite i prodotti di reazioni la cui rate dipende dalla velocità del </a:t>
            </a:r>
            <a:r>
              <a:rPr lang="en-US" sz="1600">
                <a:solidFill>
                  <a:schemeClr val="dk1"/>
                </a:solidFill>
                <a:latin typeface="Calibri"/>
                <a:ea typeface="Calibri"/>
                <a:cs typeface="Calibri"/>
                <a:sym typeface="Calibri"/>
              </a:rPr>
              <a:t>𝜇</a:t>
            </a:r>
            <a:r>
              <a:rPr lang="en-US" sz="1600">
                <a:solidFill>
                  <a:srgbClr val="000000"/>
                </a:solidFill>
                <a:latin typeface="Calibri"/>
                <a:ea typeface="Calibri"/>
                <a:cs typeface="Calibri"/>
                <a:sym typeface="Calibri"/>
              </a:rPr>
              <a:t>p. In particolare, viene osservato il trasferimento del  </a:t>
            </a:r>
            <a:r>
              <a:rPr lang="en-US" sz="1600">
                <a:solidFill>
                  <a:schemeClr val="dk1"/>
                </a:solidFill>
                <a:latin typeface="Calibri"/>
                <a:ea typeface="Calibri"/>
                <a:cs typeface="Calibri"/>
                <a:sym typeface="Calibri"/>
              </a:rPr>
              <a:t>𝜇 </a:t>
            </a:r>
            <a:r>
              <a:rPr lang="en-US" sz="1600">
                <a:solidFill>
                  <a:srgbClr val="000000"/>
                </a:solidFill>
                <a:latin typeface="Calibri"/>
                <a:ea typeface="Calibri"/>
                <a:cs typeface="Calibri"/>
                <a:sym typeface="Calibri"/>
              </a:rPr>
              <a:t>dal protone a nuclei di un gas pesante appropriato, che abbia una dipendenza importante dell’energia dalla rate di trasferimento.</a:t>
            </a:r>
            <a:endParaRPr sz="1600">
              <a:solidFill>
                <a:srgbClr val="000000"/>
              </a:solidFill>
              <a:latin typeface="Calibri"/>
              <a:ea typeface="Calibri"/>
              <a:cs typeface="Calibri"/>
              <a:sym typeface="Calibri"/>
            </a:endParaRPr>
          </a:p>
          <a:p>
            <a:pPr marL="457200" algn="just">
              <a:buClr>
                <a:srgbClr val="000000"/>
              </a:buClr>
              <a:buSzPts val="1600"/>
            </a:pPr>
            <a:endParaRPr sz="1600">
              <a:solidFill>
                <a:srgbClr val="000000"/>
              </a:solidFill>
              <a:latin typeface="Calibri"/>
              <a:ea typeface="Calibri"/>
              <a:cs typeface="Calibri"/>
              <a:sym typeface="Calibri"/>
            </a:endParaRPr>
          </a:p>
          <a:p>
            <a:pPr marL="457200" indent="-330200" algn="just">
              <a:buClr>
                <a:srgbClr val="FF0000"/>
              </a:buClr>
              <a:buSzPts val="1600"/>
              <a:buFont typeface="Calibri"/>
              <a:buChar char="●"/>
            </a:pPr>
            <a:r>
              <a:rPr lang="en-US" sz="1600">
                <a:solidFill>
                  <a:srgbClr val="000000"/>
                </a:solidFill>
                <a:latin typeface="Calibri"/>
                <a:ea typeface="Calibri"/>
                <a:cs typeface="Calibri"/>
                <a:sym typeface="Calibri"/>
              </a:rPr>
              <a:t>Il trasferimento del </a:t>
            </a:r>
            <a:r>
              <a:rPr lang="en-US" sz="1600">
                <a:solidFill>
                  <a:schemeClr val="dk1"/>
                </a:solidFill>
                <a:latin typeface="Calibri"/>
                <a:ea typeface="Calibri"/>
                <a:cs typeface="Calibri"/>
                <a:sym typeface="Calibri"/>
              </a:rPr>
              <a:t>𝜇</a:t>
            </a:r>
            <a:r>
              <a:rPr lang="en-US" sz="1600">
                <a:solidFill>
                  <a:srgbClr val="000000"/>
                </a:solidFill>
                <a:latin typeface="Calibri"/>
                <a:ea typeface="Calibri"/>
                <a:cs typeface="Calibri"/>
                <a:sym typeface="Calibri"/>
              </a:rPr>
              <a:t> è identificato da raggi X caratteristici emessi durante la diseccitazione dell’atomo muonico piu pesante. </a:t>
            </a:r>
            <a:r>
              <a:rPr lang="en-US" sz="1600">
                <a:solidFill>
                  <a:schemeClr val="dk1"/>
                </a:solidFill>
                <a:latin typeface="Calibri"/>
                <a:ea typeface="Calibri"/>
                <a:cs typeface="Calibri"/>
                <a:sym typeface="Calibri"/>
              </a:rPr>
              <a:t>𝜆</a:t>
            </a:r>
            <a:r>
              <a:rPr lang="en-US" sz="1600" baseline="-25000">
                <a:solidFill>
                  <a:srgbClr val="000000"/>
                </a:solidFill>
                <a:latin typeface="Calibri"/>
                <a:ea typeface="Calibri"/>
                <a:cs typeface="Calibri"/>
                <a:sym typeface="Calibri"/>
              </a:rPr>
              <a:t>0</a:t>
            </a:r>
            <a:r>
              <a:rPr lang="en-US" sz="1600">
                <a:solidFill>
                  <a:srgbClr val="000000"/>
                </a:solidFill>
                <a:latin typeface="Calibri"/>
                <a:ea typeface="Calibri"/>
                <a:cs typeface="Calibri"/>
                <a:sym typeface="Calibri"/>
              </a:rPr>
              <a:t> (da cui si ricava </a:t>
            </a:r>
            <a:r>
              <a:rPr lang="en-US" sz="1600">
                <a:solidFill>
                  <a:schemeClr val="dk1"/>
                </a:solidFill>
                <a:latin typeface="Calibri"/>
                <a:ea typeface="Calibri"/>
                <a:cs typeface="Calibri"/>
                <a:sym typeface="Calibri"/>
              </a:rPr>
              <a:t>𝛥E</a:t>
            </a:r>
            <a:r>
              <a:rPr lang="en-US" sz="1600" baseline="30000">
                <a:solidFill>
                  <a:schemeClr val="dk1"/>
                </a:solidFill>
                <a:latin typeface="Calibri"/>
                <a:ea typeface="Calibri"/>
                <a:cs typeface="Calibri"/>
                <a:sym typeface="Calibri"/>
              </a:rPr>
              <a:t>1S</a:t>
            </a:r>
            <a:r>
              <a:rPr lang="en-US" sz="1600" baseline="-25000">
                <a:solidFill>
                  <a:schemeClr val="dk1"/>
                </a:solidFill>
                <a:latin typeface="Calibri"/>
                <a:ea typeface="Calibri"/>
                <a:cs typeface="Calibri"/>
                <a:sym typeface="Calibri"/>
              </a:rPr>
              <a:t>HFS</a:t>
            </a:r>
            <a:r>
              <a:rPr lang="en-US" sz="1600">
                <a:solidFill>
                  <a:srgbClr val="000000"/>
                </a:solidFill>
                <a:latin typeface="Calibri"/>
                <a:ea typeface="Calibri"/>
                <a:cs typeface="Calibri"/>
                <a:sym typeface="Calibri"/>
              </a:rPr>
              <a:t>) viene identificata dalla risposta massimale.</a:t>
            </a:r>
            <a:endParaRPr sz="1600">
              <a:solidFill>
                <a:srgbClr val="000000"/>
              </a:solidFill>
              <a:latin typeface="Calibri"/>
              <a:ea typeface="Calibri"/>
              <a:cs typeface="Calibri"/>
              <a:sym typeface="Calibri"/>
            </a:endParaRPr>
          </a:p>
        </p:txBody>
      </p:sp>
      <p:sp>
        <p:nvSpPr>
          <p:cNvPr id="120" name="Google Shape;120;p3"/>
          <p:cNvSpPr txBox="1">
            <a:spLocks noGrp="1"/>
          </p:cNvSpPr>
          <p:nvPr>
            <p:ph type="title"/>
          </p:nvPr>
        </p:nvSpPr>
        <p:spPr>
          <a:xfrm>
            <a:off x="2076450" y="80962"/>
            <a:ext cx="7620000" cy="4224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t>FAMU: metodologia</a:t>
            </a:r>
            <a:endParaRPr/>
          </a:p>
        </p:txBody>
      </p:sp>
      <p:pic>
        <p:nvPicPr>
          <p:cNvPr id="121" name="Google Shape;121;p3"/>
          <p:cNvPicPr preferRelativeResize="0"/>
          <p:nvPr/>
        </p:nvPicPr>
        <p:blipFill rotWithShape="1">
          <a:blip r:embed="rId3">
            <a:alphaModFix/>
          </a:blip>
          <a:srcRect/>
          <a:stretch/>
        </p:blipFill>
        <p:spPr>
          <a:xfrm>
            <a:off x="6730126" y="4030600"/>
            <a:ext cx="2756525" cy="2782900"/>
          </a:xfrm>
          <a:prstGeom prst="rect">
            <a:avLst/>
          </a:prstGeom>
          <a:noFill/>
          <a:ln>
            <a:noFill/>
          </a:ln>
        </p:spPr>
      </p:pic>
      <p:sp>
        <p:nvSpPr>
          <p:cNvPr id="122" name="Google Shape;122;p3"/>
          <p:cNvSpPr txBox="1"/>
          <p:nvPr/>
        </p:nvSpPr>
        <p:spPr>
          <a:xfrm>
            <a:off x="2450675" y="4711125"/>
            <a:ext cx="4090200" cy="1015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algn="just">
              <a:buClr>
                <a:srgbClr val="000000"/>
              </a:buClr>
              <a:buSzPts val="1800"/>
            </a:pPr>
            <a:r>
              <a:rPr lang="en-US">
                <a:solidFill>
                  <a:srgbClr val="000000"/>
                </a:solidFill>
                <a:latin typeface="Calibri"/>
                <a:ea typeface="Calibri"/>
                <a:cs typeface="Calibri"/>
                <a:sym typeface="Calibri"/>
              </a:rPr>
              <a:t>Transfer rate di </a:t>
            </a:r>
            <a:r>
              <a:rPr lang="en-US">
                <a:solidFill>
                  <a:schemeClr val="dk1"/>
                </a:solidFill>
                <a:latin typeface="Calibri"/>
                <a:ea typeface="Calibri"/>
                <a:cs typeface="Calibri"/>
                <a:sym typeface="Calibri"/>
              </a:rPr>
              <a:t>𝜇 dal protone all’Ossigeno misurata per la prima volta  da FAMU nei test run 2016-2018.</a:t>
            </a:r>
            <a:r>
              <a:rPr lang="en-US">
                <a:solidFill>
                  <a:srgbClr val="000000"/>
                </a:solidFill>
                <a:latin typeface="Calibri"/>
                <a:ea typeface="Calibri"/>
                <a:cs typeface="Calibri"/>
                <a:sym typeface="Calibri"/>
              </a:rPr>
              <a:t> </a:t>
            </a:r>
            <a:endParaRPr>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a:spLocks noGrp="1"/>
          </p:cNvSpPr>
          <p:nvPr>
            <p:ph type="title"/>
          </p:nvPr>
        </p:nvSpPr>
        <p:spPr>
          <a:xfrm>
            <a:off x="2076450" y="80963"/>
            <a:ext cx="7620000" cy="422275"/>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solidFill>
                  <a:schemeClr val="dk1"/>
                </a:solidFill>
              </a:rPr>
              <a:t>Progressi nel 2022 verso il run spettroscopico </a:t>
            </a:r>
            <a:endParaRPr/>
          </a:p>
        </p:txBody>
      </p:sp>
      <p:sp>
        <p:nvSpPr>
          <p:cNvPr id="128" name="Google Shape;128;p4"/>
          <p:cNvSpPr txBox="1"/>
          <p:nvPr/>
        </p:nvSpPr>
        <p:spPr>
          <a:xfrm>
            <a:off x="1668450" y="851050"/>
            <a:ext cx="4669800" cy="4233600"/>
          </a:xfrm>
          <a:prstGeom prst="rect">
            <a:avLst/>
          </a:prstGeom>
          <a:noFill/>
          <a:ln>
            <a:noFill/>
          </a:ln>
        </p:spPr>
        <p:txBody>
          <a:bodyPr spcFirstLastPara="1" wrap="square" lIns="91425" tIns="45700" rIns="91425" bIns="45700" anchor="t" anchorCtr="0">
            <a:noAutofit/>
          </a:bodyPr>
          <a:lstStyle/>
          <a:p>
            <a:pPr algn="just">
              <a:spcBef>
                <a:spcPts val="400"/>
              </a:spcBef>
              <a:buClr>
                <a:srgbClr val="000000"/>
              </a:buClr>
              <a:buSzPts val="1900"/>
            </a:pPr>
            <a:endParaRPr sz="1700">
              <a:solidFill>
                <a:srgbClr val="2F2B20"/>
              </a:solidFill>
              <a:latin typeface="Calibri"/>
              <a:ea typeface="Calibri"/>
              <a:cs typeface="Calibri"/>
              <a:sym typeface="Calibri"/>
            </a:endParaRPr>
          </a:p>
          <a:p>
            <a:pPr marL="457200" indent="-336550" algn="just">
              <a:spcBef>
                <a:spcPts val="400"/>
              </a:spcBef>
              <a:buClr>
                <a:srgbClr val="FF0000"/>
              </a:buClr>
              <a:buSzPts val="1700"/>
              <a:buFont typeface="Calibri"/>
              <a:buChar char="●"/>
            </a:pPr>
            <a:r>
              <a:rPr lang="en-US" sz="1700">
                <a:solidFill>
                  <a:srgbClr val="2F2B20"/>
                </a:solidFill>
                <a:latin typeface="Calibri"/>
                <a:ea typeface="Calibri"/>
                <a:cs typeface="Calibri"/>
                <a:sym typeface="Calibri"/>
              </a:rPr>
              <a:t>2020/2021: installazione laser</a:t>
            </a:r>
            <a:endParaRPr sz="1700">
              <a:solidFill>
                <a:srgbClr val="2F2B20"/>
              </a:solidFill>
              <a:latin typeface="Calibri"/>
              <a:ea typeface="Calibri"/>
              <a:cs typeface="Calibri"/>
              <a:sym typeface="Calibri"/>
            </a:endParaRPr>
          </a:p>
          <a:p>
            <a:pPr marL="457200" algn="just">
              <a:spcBef>
                <a:spcPts val="400"/>
              </a:spcBef>
              <a:buClr>
                <a:srgbClr val="000000"/>
              </a:buClr>
              <a:buSzPts val="1700"/>
            </a:pPr>
            <a:endParaRPr sz="1700">
              <a:solidFill>
                <a:srgbClr val="2F2B20"/>
              </a:solidFill>
              <a:latin typeface="Calibri"/>
              <a:ea typeface="Calibri"/>
              <a:cs typeface="Calibri"/>
              <a:sym typeface="Calibri"/>
            </a:endParaRPr>
          </a:p>
          <a:p>
            <a:pPr marL="457200" indent="-336550" algn="just">
              <a:spcBef>
                <a:spcPts val="400"/>
              </a:spcBef>
              <a:buClr>
                <a:srgbClr val="FF0000"/>
              </a:buClr>
              <a:buSzPts val="1700"/>
              <a:buFont typeface="Calibri"/>
              <a:buChar char="●"/>
            </a:pPr>
            <a:r>
              <a:rPr lang="en-US" sz="1700" b="1">
                <a:solidFill>
                  <a:srgbClr val="2F2B20"/>
                </a:solidFill>
                <a:latin typeface="Calibri"/>
                <a:ea typeface="Calibri"/>
                <a:cs typeface="Calibri"/>
                <a:sym typeface="Calibri"/>
              </a:rPr>
              <a:t>2022</a:t>
            </a:r>
            <a:r>
              <a:rPr lang="en-US" sz="1700">
                <a:solidFill>
                  <a:srgbClr val="2F2B20"/>
                </a:solidFill>
                <a:latin typeface="Calibri"/>
                <a:ea typeface="Calibri"/>
                <a:cs typeface="Calibri"/>
                <a:sym typeface="Calibri"/>
              </a:rPr>
              <a:t>: installazione del target e dei rivelatori → setup pronto per il run spettroscopico.</a:t>
            </a:r>
            <a:endParaRPr sz="1700">
              <a:solidFill>
                <a:srgbClr val="2F2B20"/>
              </a:solidFill>
              <a:latin typeface="Calibri"/>
              <a:ea typeface="Calibri"/>
              <a:cs typeface="Calibri"/>
              <a:sym typeface="Calibri"/>
            </a:endParaRPr>
          </a:p>
          <a:p>
            <a:pPr marL="457200" algn="just">
              <a:spcBef>
                <a:spcPts val="400"/>
              </a:spcBef>
              <a:buClr>
                <a:srgbClr val="000000"/>
              </a:buClr>
              <a:buSzPts val="1700"/>
            </a:pPr>
            <a:endParaRPr sz="1700">
              <a:solidFill>
                <a:srgbClr val="2F2B20"/>
              </a:solidFill>
              <a:latin typeface="Calibri"/>
              <a:ea typeface="Calibri"/>
              <a:cs typeface="Calibri"/>
              <a:sym typeface="Calibri"/>
            </a:endParaRPr>
          </a:p>
          <a:p>
            <a:pPr marL="457200" indent="-336550" algn="just">
              <a:spcBef>
                <a:spcPts val="400"/>
              </a:spcBef>
              <a:buClr>
                <a:srgbClr val="FF0000"/>
              </a:buClr>
              <a:buSzPts val="1700"/>
              <a:buFont typeface="Calibri"/>
              <a:buChar char="●"/>
            </a:pPr>
            <a:r>
              <a:rPr lang="en-US" sz="1700">
                <a:solidFill>
                  <a:srgbClr val="2F2B20"/>
                </a:solidFill>
                <a:latin typeface="Calibri"/>
                <a:ea typeface="Calibri"/>
                <a:cs typeface="Calibri"/>
                <a:sym typeface="Calibri"/>
              </a:rPr>
              <a:t>Sono stati effettuati test di funzionamento del setup sperimentale tramite sorgenti nel 2022, senza però poter effettuare alcun run sperimentale a causa dei ritardi nell’operatività dell’acceleratore di ISIS, inizialmente prevista per metà 2022 e attualmente (metà 2023) in fase di finalizzazione.</a:t>
            </a:r>
            <a:endParaRPr sz="1700">
              <a:solidFill>
                <a:srgbClr val="2F2B20"/>
              </a:solidFill>
              <a:latin typeface="Calibri"/>
              <a:ea typeface="Calibri"/>
              <a:cs typeface="Calibri"/>
              <a:sym typeface="Calibri"/>
            </a:endParaRPr>
          </a:p>
          <a:p>
            <a:pPr marL="457200" algn="just">
              <a:spcBef>
                <a:spcPts val="400"/>
              </a:spcBef>
              <a:buClr>
                <a:srgbClr val="000000"/>
              </a:buClr>
              <a:buSzPts val="1700"/>
            </a:pPr>
            <a:endParaRPr sz="1700">
              <a:solidFill>
                <a:srgbClr val="2F2B20"/>
              </a:solidFill>
              <a:latin typeface="Calibri"/>
              <a:ea typeface="Calibri"/>
              <a:cs typeface="Calibri"/>
              <a:sym typeface="Calibri"/>
            </a:endParaRPr>
          </a:p>
          <a:p>
            <a:pPr marL="457200" indent="-336550" algn="just">
              <a:spcBef>
                <a:spcPts val="400"/>
              </a:spcBef>
              <a:buClr>
                <a:srgbClr val="FF0000"/>
              </a:buClr>
              <a:buSzPts val="1700"/>
              <a:buFont typeface="Calibri"/>
              <a:buChar char="●"/>
            </a:pPr>
            <a:r>
              <a:rPr lang="en-US" sz="1700">
                <a:solidFill>
                  <a:srgbClr val="2F2B20"/>
                </a:solidFill>
                <a:latin typeface="Calibri"/>
                <a:ea typeface="Calibri"/>
                <a:cs typeface="Calibri"/>
                <a:sym typeface="Calibri"/>
              </a:rPr>
              <a:t>Anticipazione: nel </a:t>
            </a:r>
            <a:r>
              <a:rPr lang="en-US" sz="1700" b="1">
                <a:solidFill>
                  <a:srgbClr val="2F2B20"/>
                </a:solidFill>
                <a:latin typeface="Calibri"/>
                <a:ea typeface="Calibri"/>
                <a:cs typeface="Calibri"/>
                <a:sym typeface="Calibri"/>
              </a:rPr>
              <a:t>2023</a:t>
            </a:r>
            <a:r>
              <a:rPr lang="en-US" sz="1700">
                <a:solidFill>
                  <a:srgbClr val="2F2B20"/>
                </a:solidFill>
                <a:latin typeface="Calibri"/>
                <a:ea typeface="Calibri"/>
                <a:cs typeface="Calibri"/>
                <a:sym typeface="Calibri"/>
              </a:rPr>
              <a:t> è stato effettuato il commissioning del fascio e si prevede l’inizio dell’attività sperimentale vera e propria a partire da metà anno.</a:t>
            </a:r>
            <a:endParaRPr sz="1700">
              <a:solidFill>
                <a:srgbClr val="2F2B20"/>
              </a:solidFill>
              <a:latin typeface="Calibri"/>
              <a:ea typeface="Calibri"/>
              <a:cs typeface="Calibri"/>
              <a:sym typeface="Calibri"/>
            </a:endParaRPr>
          </a:p>
          <a:p>
            <a:pPr algn="just">
              <a:spcBef>
                <a:spcPts val="400"/>
              </a:spcBef>
              <a:buClr>
                <a:srgbClr val="000000"/>
              </a:buClr>
              <a:buSzPts val="1700"/>
            </a:pPr>
            <a:endParaRPr sz="1700">
              <a:solidFill>
                <a:srgbClr val="2F2B20"/>
              </a:solidFill>
              <a:latin typeface="Calibri"/>
              <a:ea typeface="Calibri"/>
              <a:cs typeface="Calibri"/>
              <a:sym typeface="Calibri"/>
            </a:endParaRPr>
          </a:p>
          <a:p>
            <a:pPr algn="just">
              <a:spcBef>
                <a:spcPts val="400"/>
              </a:spcBef>
              <a:buClr>
                <a:srgbClr val="000000"/>
              </a:buClr>
              <a:buSzPts val="1700"/>
            </a:pPr>
            <a:endParaRPr sz="1700">
              <a:solidFill>
                <a:srgbClr val="2F2B20"/>
              </a:solidFill>
              <a:latin typeface="Calibri"/>
              <a:ea typeface="Calibri"/>
              <a:cs typeface="Calibri"/>
              <a:sym typeface="Calibri"/>
            </a:endParaRPr>
          </a:p>
          <a:p>
            <a:pPr algn="just">
              <a:spcBef>
                <a:spcPts val="400"/>
              </a:spcBef>
              <a:buClr>
                <a:srgbClr val="000000"/>
              </a:buClr>
              <a:buSzPts val="1700"/>
            </a:pPr>
            <a:endParaRPr sz="1700">
              <a:solidFill>
                <a:srgbClr val="2F2B20"/>
              </a:solidFill>
              <a:latin typeface="Calibri"/>
              <a:ea typeface="Calibri"/>
              <a:cs typeface="Calibri"/>
              <a:sym typeface="Calibri"/>
            </a:endParaRPr>
          </a:p>
          <a:p>
            <a:pPr algn="just">
              <a:spcBef>
                <a:spcPts val="400"/>
              </a:spcBef>
              <a:buClr>
                <a:srgbClr val="000000"/>
              </a:buClr>
              <a:buSzPts val="1700"/>
            </a:pPr>
            <a:endParaRPr sz="1700">
              <a:solidFill>
                <a:srgbClr val="2F2B20"/>
              </a:solidFill>
              <a:latin typeface="Calibri"/>
              <a:ea typeface="Calibri"/>
              <a:cs typeface="Calibri"/>
              <a:sym typeface="Calibri"/>
            </a:endParaRPr>
          </a:p>
          <a:p>
            <a:pPr marL="209550" indent="-209550" algn="just">
              <a:spcBef>
                <a:spcPts val="400"/>
              </a:spcBef>
              <a:buClr>
                <a:schemeClr val="lt1"/>
              </a:buClr>
              <a:buSzPts val="2000"/>
            </a:pPr>
            <a:endParaRPr sz="1900">
              <a:solidFill>
                <a:srgbClr val="2F2B20"/>
              </a:solidFill>
              <a:latin typeface="Calibri"/>
              <a:ea typeface="Calibri"/>
              <a:cs typeface="Calibri"/>
              <a:sym typeface="Calibri"/>
            </a:endParaRPr>
          </a:p>
          <a:p>
            <a:pPr>
              <a:lnSpc>
                <a:spcPct val="94000"/>
              </a:lnSpc>
              <a:buClr>
                <a:srgbClr val="000000"/>
              </a:buClr>
              <a:buSzPts val="2100"/>
            </a:pPr>
            <a:endParaRPr sz="1900">
              <a:solidFill>
                <a:srgbClr val="2F2B20"/>
              </a:solidFill>
              <a:latin typeface="Calibri"/>
              <a:ea typeface="Calibri"/>
              <a:cs typeface="Calibri"/>
              <a:sym typeface="Calibri"/>
            </a:endParaRPr>
          </a:p>
        </p:txBody>
      </p:sp>
      <p:sp>
        <p:nvSpPr>
          <p:cNvPr id="129" name="Google Shape;129;p4"/>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13</a:t>
            </a:fld>
            <a:endParaRPr/>
          </a:p>
        </p:txBody>
      </p:sp>
      <p:pic>
        <p:nvPicPr>
          <p:cNvPr id="130" name="Google Shape;130;p4"/>
          <p:cNvPicPr preferRelativeResize="0"/>
          <p:nvPr/>
        </p:nvPicPr>
        <p:blipFill rotWithShape="1">
          <a:blip r:embed="rId3">
            <a:alphaModFix/>
          </a:blip>
          <a:srcRect t="17472" b="9847"/>
          <a:stretch/>
        </p:blipFill>
        <p:spPr>
          <a:xfrm>
            <a:off x="6729626" y="1948225"/>
            <a:ext cx="3711425" cy="3596726"/>
          </a:xfrm>
          <a:prstGeom prst="rect">
            <a:avLst/>
          </a:prstGeom>
          <a:noFill/>
          <a:ln>
            <a:noFill/>
          </a:ln>
        </p:spPr>
      </p:pic>
      <p:sp>
        <p:nvSpPr>
          <p:cNvPr id="131" name="Google Shape;131;p4"/>
          <p:cNvSpPr txBox="1"/>
          <p:nvPr/>
        </p:nvSpPr>
        <p:spPr>
          <a:xfrm>
            <a:off x="6729613" y="1332625"/>
            <a:ext cx="3348300" cy="615600"/>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400">
                <a:solidFill>
                  <a:srgbClr val="000000"/>
                </a:solidFill>
                <a:latin typeface="Calibri"/>
                <a:ea typeface="Calibri"/>
                <a:cs typeface="Calibri"/>
                <a:sym typeface="Calibri"/>
              </a:rPr>
              <a:t>Assembly di target e rivelatori durante il montaggio sul tavolo ottico del laser.</a:t>
            </a:r>
            <a:endParaRPr sz="1400">
              <a:solidFill>
                <a:srgbClr val="000000"/>
              </a:solidFill>
              <a:latin typeface="Calibri"/>
              <a:ea typeface="Calibri"/>
              <a:cs typeface="Calibri"/>
              <a:sym typeface="Calibri"/>
            </a:endParaRPr>
          </a:p>
        </p:txBody>
      </p:sp>
      <p:cxnSp>
        <p:nvCxnSpPr>
          <p:cNvPr id="132" name="Google Shape;132;p4"/>
          <p:cNvCxnSpPr/>
          <p:nvPr/>
        </p:nvCxnSpPr>
        <p:spPr>
          <a:xfrm>
            <a:off x="9935000" y="2714625"/>
            <a:ext cx="130500" cy="1025100"/>
          </a:xfrm>
          <a:prstGeom prst="straightConnector1">
            <a:avLst/>
          </a:prstGeom>
          <a:noFill/>
          <a:ln w="28575" cap="flat" cmpd="sng">
            <a:solidFill>
              <a:srgbClr val="FF0000"/>
            </a:solidFill>
            <a:prstDash val="solid"/>
            <a:round/>
            <a:headEnd type="none" w="sm" len="sm"/>
            <a:tailEnd type="triangle" w="med" len="med"/>
          </a:ln>
        </p:spPr>
      </p:cxnSp>
      <p:sp>
        <p:nvSpPr>
          <p:cNvPr id="133" name="Google Shape;133;p4"/>
          <p:cNvSpPr txBox="1"/>
          <p:nvPr/>
        </p:nvSpPr>
        <p:spPr>
          <a:xfrm>
            <a:off x="8739450" y="2314425"/>
            <a:ext cx="1701600" cy="400200"/>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400">
                <a:solidFill>
                  <a:srgbClr val="FF0000"/>
                </a:solidFill>
                <a:latin typeface="Calibri"/>
                <a:ea typeface="Calibri"/>
                <a:cs typeface="Calibri"/>
                <a:sym typeface="Calibri"/>
              </a:rPr>
              <a:t>Collimatore muoni</a:t>
            </a:r>
            <a:endParaRPr sz="1400">
              <a:solidFill>
                <a:srgbClr val="FF0000"/>
              </a:solidFill>
              <a:latin typeface="Arial"/>
              <a:ea typeface="Arial"/>
              <a:cs typeface="Arial"/>
              <a:sym typeface="Arial"/>
            </a:endParaRPr>
          </a:p>
        </p:txBody>
      </p:sp>
      <p:cxnSp>
        <p:nvCxnSpPr>
          <p:cNvPr id="134" name="Google Shape;134;p4"/>
          <p:cNvCxnSpPr/>
          <p:nvPr/>
        </p:nvCxnSpPr>
        <p:spPr>
          <a:xfrm rot="10800000">
            <a:off x="7866550" y="5342250"/>
            <a:ext cx="74400" cy="764100"/>
          </a:xfrm>
          <a:prstGeom prst="straightConnector1">
            <a:avLst/>
          </a:prstGeom>
          <a:noFill/>
          <a:ln w="28575" cap="flat" cmpd="sng">
            <a:solidFill>
              <a:srgbClr val="FF0000"/>
            </a:solidFill>
            <a:prstDash val="solid"/>
            <a:round/>
            <a:headEnd type="none" w="sm" len="sm"/>
            <a:tailEnd type="triangle" w="med" len="med"/>
          </a:ln>
        </p:spPr>
      </p:cxnSp>
      <p:sp>
        <p:nvSpPr>
          <p:cNvPr id="135" name="Google Shape;135;p4"/>
          <p:cNvSpPr txBox="1"/>
          <p:nvPr/>
        </p:nvSpPr>
        <p:spPr>
          <a:xfrm>
            <a:off x="7705375" y="6030150"/>
            <a:ext cx="1701600" cy="400200"/>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400">
                <a:solidFill>
                  <a:srgbClr val="FF0000"/>
                </a:solidFill>
                <a:latin typeface="Calibri"/>
                <a:ea typeface="Calibri"/>
                <a:cs typeface="Calibri"/>
                <a:sym typeface="Calibri"/>
              </a:rPr>
              <a:t>Laser</a:t>
            </a:r>
            <a:endParaRPr sz="1400">
              <a:solidFill>
                <a:srgbClr val="FF0000"/>
              </a:solidFill>
              <a:latin typeface="Arial"/>
              <a:ea typeface="Arial"/>
              <a:cs typeface="Arial"/>
              <a:sym typeface="Arial"/>
            </a:endParaRPr>
          </a:p>
        </p:txBody>
      </p:sp>
      <p:sp>
        <p:nvSpPr>
          <p:cNvPr id="136" name="Google Shape;136;p4"/>
          <p:cNvSpPr txBox="1"/>
          <p:nvPr/>
        </p:nvSpPr>
        <p:spPr>
          <a:xfrm>
            <a:off x="8739450" y="5847100"/>
            <a:ext cx="1701600" cy="400200"/>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400">
                <a:solidFill>
                  <a:srgbClr val="FF0000"/>
                </a:solidFill>
                <a:latin typeface="Calibri"/>
                <a:ea typeface="Calibri"/>
                <a:cs typeface="Calibri"/>
                <a:sym typeface="Calibri"/>
              </a:rPr>
              <a:t>Target e rivelatori</a:t>
            </a:r>
            <a:endParaRPr sz="1400">
              <a:solidFill>
                <a:srgbClr val="FF0000"/>
              </a:solidFill>
              <a:latin typeface="Arial"/>
              <a:ea typeface="Arial"/>
              <a:cs typeface="Arial"/>
              <a:sym typeface="Arial"/>
            </a:endParaRPr>
          </a:p>
        </p:txBody>
      </p:sp>
      <p:cxnSp>
        <p:nvCxnSpPr>
          <p:cNvPr id="137" name="Google Shape;137;p4"/>
          <p:cNvCxnSpPr/>
          <p:nvPr/>
        </p:nvCxnSpPr>
        <p:spPr>
          <a:xfrm rot="10800000">
            <a:off x="8034000" y="3869950"/>
            <a:ext cx="1147200" cy="1978800"/>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p:nvPr/>
        </p:nvSpPr>
        <p:spPr>
          <a:xfrm>
            <a:off x="1677475" y="793425"/>
            <a:ext cx="4418400" cy="2874000"/>
          </a:xfrm>
          <a:prstGeom prst="rect">
            <a:avLst/>
          </a:prstGeom>
          <a:noFill/>
          <a:ln>
            <a:noFill/>
          </a:ln>
        </p:spPr>
        <p:txBody>
          <a:bodyPr spcFirstLastPara="1" wrap="square" lIns="91425" tIns="45700" rIns="91425" bIns="45700" anchor="t" anchorCtr="0">
            <a:noAutofit/>
          </a:bodyPr>
          <a:lstStyle/>
          <a:p>
            <a:pPr marL="457200" indent="-330200" algn="just">
              <a:lnSpc>
                <a:spcPct val="90000"/>
              </a:lnSpc>
              <a:buClr>
                <a:srgbClr val="FF0000"/>
              </a:buClr>
              <a:buSzPts val="1600"/>
              <a:buFont typeface="Calibri"/>
              <a:buChar char="●"/>
            </a:pPr>
            <a:r>
              <a:rPr lang="en-US" sz="1600">
                <a:solidFill>
                  <a:schemeClr val="dk1"/>
                </a:solidFill>
                <a:latin typeface="Calibri"/>
                <a:ea typeface="Calibri"/>
                <a:cs typeface="Calibri"/>
                <a:sym typeface="Calibri"/>
              </a:rPr>
              <a:t>Attività MIB+PV per la realizzazione di rivelatori LaBr3 da 1 pollice letti da SiPM, con controllo dell’alimentazione in funzione della temperatura.</a:t>
            </a:r>
            <a:endParaRPr sz="1600">
              <a:solidFill>
                <a:schemeClr val="dk1"/>
              </a:solidFill>
              <a:latin typeface="Calibri"/>
              <a:ea typeface="Calibri"/>
              <a:cs typeface="Calibri"/>
              <a:sym typeface="Calibri"/>
            </a:endParaRPr>
          </a:p>
          <a:p>
            <a:pPr marL="457200" algn="just">
              <a:lnSpc>
                <a:spcPct val="90000"/>
              </a:lnSpc>
              <a:buClr>
                <a:srgbClr val="000000"/>
              </a:buClr>
              <a:buSzPts val="1600"/>
            </a:pPr>
            <a:endParaRPr sz="1600">
              <a:solidFill>
                <a:schemeClr val="dk1"/>
              </a:solidFill>
              <a:latin typeface="Calibri"/>
              <a:ea typeface="Calibri"/>
              <a:cs typeface="Calibri"/>
              <a:sym typeface="Calibri"/>
            </a:endParaRPr>
          </a:p>
          <a:p>
            <a:pPr marL="457200" indent="-330200">
              <a:lnSpc>
                <a:spcPct val="90000"/>
              </a:lnSpc>
              <a:buClr>
                <a:srgbClr val="FF0000"/>
              </a:buClr>
              <a:buSzPts val="1600"/>
              <a:buFont typeface="Calibri"/>
              <a:buChar char="●"/>
            </a:pPr>
            <a:r>
              <a:rPr lang="en-US" sz="1600">
                <a:solidFill>
                  <a:schemeClr val="dk1"/>
                </a:solidFill>
                <a:latin typeface="Calibri"/>
                <a:ea typeface="Calibri"/>
                <a:cs typeface="Calibri"/>
                <a:sym typeface="Calibri"/>
              </a:rPr>
              <a:t>Lavoro congiunto con la sezione MIB e con Nuclear Instruments per la riduzione della lunghezza temporale in modo da evitare l’aumento di capacità dovuto all’aumento della dimensione del cristallo da ½ pollice a 1 pollice. A destra: differenza rise/fall time nel caso di ganging parallelo e nel caso di PCB NI.</a:t>
            </a:r>
            <a:endParaRPr sz="1600">
              <a:solidFill>
                <a:schemeClr val="dk1"/>
              </a:solidFill>
              <a:latin typeface="Calibri"/>
              <a:ea typeface="Calibri"/>
              <a:cs typeface="Calibri"/>
              <a:sym typeface="Calibri"/>
            </a:endParaRPr>
          </a:p>
        </p:txBody>
      </p:sp>
      <p:sp>
        <p:nvSpPr>
          <p:cNvPr id="143" name="Google Shape;143;p5"/>
          <p:cNvSpPr txBox="1">
            <a:spLocks noGrp="1"/>
          </p:cNvSpPr>
          <p:nvPr>
            <p:ph type="title"/>
          </p:nvPr>
        </p:nvSpPr>
        <p:spPr>
          <a:xfrm>
            <a:off x="1992299" y="115875"/>
            <a:ext cx="8510700" cy="493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solidFill>
                  <a:schemeClr val="dk1"/>
                </a:solidFill>
              </a:rPr>
              <a:t>Attività FAMU-PV 20</a:t>
            </a:r>
            <a:r>
              <a:rPr lang="en-US" sz="2800"/>
              <a:t>22: Rivelatori LaBr</a:t>
            </a:r>
            <a:r>
              <a:rPr lang="en-US" sz="2800" baseline="-25000"/>
              <a:t>3</a:t>
            </a:r>
            <a:r>
              <a:rPr lang="en-US" sz="2800"/>
              <a:t> letti da SiPMs </a:t>
            </a:r>
            <a:endParaRPr/>
          </a:p>
        </p:txBody>
      </p:sp>
      <p:sp>
        <p:nvSpPr>
          <p:cNvPr id="144" name="Google Shape;144;p5"/>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14</a:t>
            </a:fld>
            <a:endParaRPr/>
          </a:p>
        </p:txBody>
      </p:sp>
      <p:pic>
        <p:nvPicPr>
          <p:cNvPr id="145" name="Google Shape;145;p5"/>
          <p:cNvPicPr preferRelativeResize="0"/>
          <p:nvPr/>
        </p:nvPicPr>
        <p:blipFill rotWithShape="1">
          <a:blip r:embed="rId3">
            <a:alphaModFix/>
          </a:blip>
          <a:srcRect/>
          <a:stretch/>
        </p:blipFill>
        <p:spPr>
          <a:xfrm>
            <a:off x="1675851" y="3679226"/>
            <a:ext cx="1970625" cy="1751025"/>
          </a:xfrm>
          <a:prstGeom prst="rect">
            <a:avLst/>
          </a:prstGeom>
          <a:noFill/>
          <a:ln>
            <a:noFill/>
          </a:ln>
        </p:spPr>
      </p:pic>
      <p:grpSp>
        <p:nvGrpSpPr>
          <p:cNvPr id="146" name="Google Shape;146;p5"/>
          <p:cNvGrpSpPr/>
          <p:nvPr/>
        </p:nvGrpSpPr>
        <p:grpSpPr>
          <a:xfrm>
            <a:off x="6524200" y="763576"/>
            <a:ext cx="4131200" cy="5598701"/>
            <a:chOff x="4847800" y="992175"/>
            <a:chExt cx="4131200" cy="5598701"/>
          </a:xfrm>
        </p:grpSpPr>
        <p:pic>
          <p:nvPicPr>
            <p:cNvPr id="147" name="Google Shape;147;p5"/>
            <p:cNvPicPr preferRelativeResize="0"/>
            <p:nvPr/>
          </p:nvPicPr>
          <p:blipFill rotWithShape="1">
            <a:blip r:embed="rId4">
              <a:alphaModFix/>
            </a:blip>
            <a:srcRect l="13344" r="18082"/>
            <a:stretch/>
          </p:blipFill>
          <p:spPr>
            <a:xfrm>
              <a:off x="4847800" y="992175"/>
              <a:ext cx="3839000" cy="5598701"/>
            </a:xfrm>
            <a:prstGeom prst="rect">
              <a:avLst/>
            </a:prstGeom>
            <a:noFill/>
            <a:ln>
              <a:noFill/>
            </a:ln>
          </p:spPr>
        </p:pic>
        <p:sp>
          <p:nvSpPr>
            <p:cNvPr id="148" name="Google Shape;148;p5"/>
            <p:cNvSpPr txBox="1"/>
            <p:nvPr/>
          </p:nvSpPr>
          <p:spPr>
            <a:xfrm>
              <a:off x="5407200" y="1708300"/>
              <a:ext cx="3571800" cy="400200"/>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400">
                  <a:solidFill>
                    <a:srgbClr val="000000"/>
                  </a:solidFill>
                  <a:latin typeface="Calibri"/>
                  <a:ea typeface="Calibri"/>
                  <a:cs typeface="Calibri"/>
                  <a:sym typeface="Calibri"/>
                </a:rPr>
                <a:t>parallel			parallel</a:t>
              </a:r>
              <a:endParaRPr sz="1400">
                <a:solidFill>
                  <a:srgbClr val="000000"/>
                </a:solidFill>
                <a:latin typeface="Calibri"/>
                <a:ea typeface="Calibri"/>
                <a:cs typeface="Calibri"/>
                <a:sym typeface="Calibri"/>
              </a:endParaRPr>
            </a:p>
          </p:txBody>
        </p:sp>
        <p:sp>
          <p:nvSpPr>
            <p:cNvPr id="149" name="Google Shape;149;p5"/>
            <p:cNvSpPr txBox="1"/>
            <p:nvPr/>
          </p:nvSpPr>
          <p:spPr>
            <a:xfrm>
              <a:off x="5280075" y="4264750"/>
              <a:ext cx="3571800" cy="615523"/>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400">
                  <a:solidFill>
                    <a:srgbClr val="000000"/>
                  </a:solidFill>
                  <a:latin typeface="Calibri"/>
                  <a:ea typeface="Calibri"/>
                  <a:cs typeface="Calibri"/>
                  <a:sym typeface="Calibri"/>
                </a:rPr>
                <a:t>Nuclear Instr.		Nuclear Instr.</a:t>
              </a:r>
              <a:endParaRPr sz="1400">
                <a:solidFill>
                  <a:srgbClr val="000000"/>
                </a:solidFill>
                <a:latin typeface="Calibri"/>
                <a:ea typeface="Calibri"/>
                <a:cs typeface="Calibri"/>
                <a:sym typeface="Calibri"/>
              </a:endParaRPr>
            </a:p>
          </p:txBody>
        </p:sp>
      </p:grpSp>
      <p:pic>
        <p:nvPicPr>
          <p:cNvPr id="150" name="Google Shape;150;p5"/>
          <p:cNvPicPr preferRelativeResize="0"/>
          <p:nvPr/>
        </p:nvPicPr>
        <p:blipFill>
          <a:blip r:embed="rId5">
            <a:alphaModFix/>
          </a:blip>
          <a:stretch>
            <a:fillRect/>
          </a:stretch>
        </p:blipFill>
        <p:spPr>
          <a:xfrm>
            <a:off x="3556374" y="5215926"/>
            <a:ext cx="3047200" cy="1560225"/>
          </a:xfrm>
          <a:prstGeom prst="rect">
            <a:avLst/>
          </a:prstGeom>
          <a:noFill/>
          <a:ln>
            <a:noFill/>
          </a:ln>
        </p:spPr>
      </p:pic>
      <p:sp>
        <p:nvSpPr>
          <p:cNvPr id="151" name="Google Shape;151;p5"/>
          <p:cNvSpPr txBox="1"/>
          <p:nvPr/>
        </p:nvSpPr>
        <p:spPr>
          <a:xfrm>
            <a:off x="3859500" y="4583675"/>
            <a:ext cx="2653200" cy="1015632"/>
          </a:xfrm>
          <a:prstGeom prst="rect">
            <a:avLst/>
          </a:prstGeom>
          <a:noFill/>
          <a:ln>
            <a:noFill/>
          </a:ln>
        </p:spPr>
        <p:txBody>
          <a:bodyPr spcFirstLastPara="1" wrap="square" lIns="91425" tIns="91425" rIns="91425" bIns="91425" anchor="t" anchorCtr="0">
            <a:spAutoFit/>
          </a:bodyPr>
          <a:lstStyle/>
          <a:p>
            <a:r>
              <a:rPr lang="en-US">
                <a:latin typeface="Calibri"/>
                <a:ea typeface="Calibri"/>
                <a:cs typeface="Calibri"/>
                <a:sym typeface="Calibri"/>
              </a:rPr>
              <a:t>Circuito di test per soppressione polo zero (M. Prata, M. Rosella)</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title"/>
          </p:nvPr>
        </p:nvSpPr>
        <p:spPr>
          <a:xfrm>
            <a:off x="1668950" y="192075"/>
            <a:ext cx="8914500" cy="493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solidFill>
                  <a:schemeClr val="dk1"/>
                </a:solidFill>
              </a:rPr>
              <a:t>Attività FAMU-PV 20</a:t>
            </a:r>
            <a:r>
              <a:rPr lang="en-US" sz="2800"/>
              <a:t>22: test dell’odoscopio (monitor del fascio di muoni) a CNAO</a:t>
            </a:r>
            <a:endParaRPr/>
          </a:p>
        </p:txBody>
      </p:sp>
      <p:sp>
        <p:nvSpPr>
          <p:cNvPr id="157" name="Google Shape;157;p6"/>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15</a:t>
            </a:fld>
            <a:endParaRPr/>
          </a:p>
        </p:txBody>
      </p:sp>
      <p:pic>
        <p:nvPicPr>
          <p:cNvPr id="158" name="Google Shape;158;p6"/>
          <p:cNvPicPr preferRelativeResize="0"/>
          <p:nvPr/>
        </p:nvPicPr>
        <p:blipFill rotWithShape="1">
          <a:blip r:embed="rId3">
            <a:alphaModFix/>
          </a:blip>
          <a:srcRect/>
          <a:stretch/>
        </p:blipFill>
        <p:spPr>
          <a:xfrm>
            <a:off x="1981675" y="982075"/>
            <a:ext cx="3526676" cy="2645000"/>
          </a:xfrm>
          <a:prstGeom prst="rect">
            <a:avLst/>
          </a:prstGeom>
          <a:noFill/>
          <a:ln>
            <a:noFill/>
          </a:ln>
        </p:spPr>
      </p:pic>
      <p:pic>
        <p:nvPicPr>
          <p:cNvPr id="159" name="Google Shape;159;p6"/>
          <p:cNvPicPr preferRelativeResize="0"/>
          <p:nvPr/>
        </p:nvPicPr>
        <p:blipFill rotWithShape="1">
          <a:blip r:embed="rId4">
            <a:alphaModFix/>
          </a:blip>
          <a:srcRect t="33024" b="24510"/>
          <a:stretch/>
        </p:blipFill>
        <p:spPr>
          <a:xfrm>
            <a:off x="5759479" y="982075"/>
            <a:ext cx="4671571" cy="2644998"/>
          </a:xfrm>
          <a:prstGeom prst="rect">
            <a:avLst/>
          </a:prstGeom>
          <a:noFill/>
          <a:ln>
            <a:noFill/>
          </a:ln>
        </p:spPr>
      </p:pic>
      <p:sp>
        <p:nvSpPr>
          <p:cNvPr id="160" name="Google Shape;160;p6"/>
          <p:cNvSpPr txBox="1"/>
          <p:nvPr/>
        </p:nvSpPr>
        <p:spPr>
          <a:xfrm>
            <a:off x="5615675" y="4281450"/>
            <a:ext cx="4505700" cy="2124000"/>
          </a:xfrm>
          <a:prstGeom prst="rect">
            <a:avLst/>
          </a:prstGeom>
          <a:noFill/>
          <a:ln>
            <a:noFill/>
          </a:ln>
        </p:spPr>
        <p:txBody>
          <a:bodyPr spcFirstLastPara="1" wrap="square" lIns="91425" tIns="91425" rIns="91425" bIns="91425" anchor="t" anchorCtr="0">
            <a:spAutoFit/>
          </a:bodyPr>
          <a:lstStyle/>
          <a:p>
            <a:pPr marL="457200" indent="-342900" algn="just">
              <a:buClr>
                <a:srgbClr val="FF0000"/>
              </a:buClr>
              <a:buSzPts val="1800"/>
              <a:buFont typeface="Calibri"/>
              <a:buChar char="●"/>
            </a:pPr>
            <a:r>
              <a:rPr lang="en-US">
                <a:solidFill>
                  <a:schemeClr val="dk1"/>
                </a:solidFill>
                <a:latin typeface="Calibri"/>
                <a:ea typeface="Calibri"/>
                <a:cs typeface="Calibri"/>
                <a:sym typeface="Calibri"/>
              </a:rPr>
              <a:t>caratterizzazione con fascio di protoni.</a:t>
            </a:r>
            <a:endParaRPr>
              <a:solidFill>
                <a:schemeClr val="dk1"/>
              </a:solidFill>
              <a:latin typeface="Calibri"/>
              <a:ea typeface="Calibri"/>
              <a:cs typeface="Calibri"/>
              <a:sym typeface="Calibri"/>
            </a:endParaRPr>
          </a:p>
          <a:p>
            <a:pPr marL="457200" indent="-342900" algn="just">
              <a:buClr>
                <a:srgbClr val="FF0000"/>
              </a:buClr>
              <a:buSzPts val="1800"/>
              <a:buFont typeface="Calibri"/>
              <a:buChar char="●"/>
            </a:pPr>
            <a:r>
              <a:rPr lang="en-US">
                <a:solidFill>
                  <a:schemeClr val="dk1"/>
                </a:solidFill>
                <a:latin typeface="Calibri"/>
                <a:ea typeface="Calibri"/>
                <a:cs typeface="Calibri"/>
                <a:sym typeface="Calibri"/>
              </a:rPr>
              <a:t>inter-calibrazione delle fibre.</a:t>
            </a:r>
            <a:endParaRPr>
              <a:solidFill>
                <a:schemeClr val="dk1"/>
              </a:solidFill>
              <a:latin typeface="Calibri"/>
              <a:ea typeface="Calibri"/>
              <a:cs typeface="Calibri"/>
              <a:sym typeface="Calibri"/>
            </a:endParaRPr>
          </a:p>
          <a:p>
            <a:pPr marL="457200" indent="-342900" algn="just">
              <a:buClr>
                <a:srgbClr val="FF0000"/>
              </a:buClr>
              <a:buSzPts val="1800"/>
              <a:buFont typeface="Calibri"/>
              <a:buChar char="●"/>
            </a:pPr>
            <a:r>
              <a:rPr lang="en-US">
                <a:solidFill>
                  <a:schemeClr val="dk1"/>
                </a:solidFill>
                <a:latin typeface="Calibri"/>
                <a:ea typeface="Calibri"/>
                <a:cs typeface="Calibri"/>
                <a:sym typeface="Calibri"/>
              </a:rPr>
              <a:t>determinazione della carica depositata da una singola particella nel range energetico di lavoro in FAMU.</a:t>
            </a:r>
            <a:endParaRPr>
              <a:solidFill>
                <a:schemeClr val="dk1"/>
              </a:solidFill>
              <a:latin typeface="Calibri"/>
              <a:ea typeface="Calibri"/>
              <a:cs typeface="Calibri"/>
              <a:sym typeface="Calibri"/>
            </a:endParaRPr>
          </a:p>
          <a:p>
            <a:pPr marL="457200" algn="just"/>
            <a:endParaRPr>
              <a:solidFill>
                <a:schemeClr val="dk1"/>
              </a:solidFill>
              <a:latin typeface="Calibri"/>
              <a:ea typeface="Calibri"/>
              <a:cs typeface="Calibri"/>
              <a:sym typeface="Calibri"/>
            </a:endParaRPr>
          </a:p>
          <a:p>
            <a:pPr algn="just">
              <a:buClr>
                <a:srgbClr val="000000"/>
              </a:buClr>
              <a:buSzPts val="1800"/>
            </a:pPr>
            <a:r>
              <a:rPr lang="en-US">
                <a:solidFill>
                  <a:schemeClr val="dk1"/>
                </a:solidFill>
                <a:latin typeface="Calibri"/>
                <a:ea typeface="Calibri"/>
                <a:cs typeface="Calibri"/>
                <a:sym typeface="Calibri"/>
              </a:rPr>
              <a:t>Attività in prosecuzione nel 2023.</a:t>
            </a:r>
            <a:endParaRPr>
              <a:solidFill>
                <a:schemeClr val="dk1"/>
              </a:solidFill>
              <a:latin typeface="Calibri"/>
              <a:ea typeface="Calibri"/>
              <a:cs typeface="Calibri"/>
              <a:sym typeface="Calibri"/>
            </a:endParaRPr>
          </a:p>
        </p:txBody>
      </p:sp>
      <p:pic>
        <p:nvPicPr>
          <p:cNvPr id="161" name="Google Shape;161;p6"/>
          <p:cNvPicPr preferRelativeResize="0"/>
          <p:nvPr/>
        </p:nvPicPr>
        <p:blipFill rotWithShape="1">
          <a:blip r:embed="rId5">
            <a:alphaModFix/>
          </a:blip>
          <a:srcRect/>
          <a:stretch/>
        </p:blipFill>
        <p:spPr>
          <a:xfrm>
            <a:off x="1904500" y="4076450"/>
            <a:ext cx="3178042" cy="2645000"/>
          </a:xfrm>
          <a:prstGeom prst="rect">
            <a:avLst/>
          </a:prstGeom>
          <a:noFill/>
          <a:ln>
            <a:noFill/>
          </a:ln>
        </p:spPr>
      </p:pic>
      <p:sp>
        <p:nvSpPr>
          <p:cNvPr id="162" name="Google Shape;162;p6"/>
          <p:cNvSpPr txBox="1"/>
          <p:nvPr/>
        </p:nvSpPr>
        <p:spPr>
          <a:xfrm>
            <a:off x="3786650" y="5406300"/>
            <a:ext cx="1091400" cy="431100"/>
          </a:xfrm>
          <a:prstGeom prst="rect">
            <a:avLst/>
          </a:prstGeom>
          <a:noFill/>
          <a:ln>
            <a:noFill/>
          </a:ln>
        </p:spPr>
        <p:txBody>
          <a:bodyPr spcFirstLastPara="1" wrap="square" lIns="91425" tIns="91425" rIns="91425" bIns="91425" anchor="t" anchorCtr="0">
            <a:spAutoFit/>
          </a:bodyPr>
          <a:lstStyle/>
          <a:p>
            <a:r>
              <a:rPr lang="en-US" sz="1600" b="1">
                <a:solidFill>
                  <a:srgbClr val="0000FF"/>
                </a:solidFill>
                <a:latin typeface="Calibri"/>
                <a:ea typeface="Calibri"/>
                <a:cs typeface="Calibri"/>
                <a:sym typeface="Calibri"/>
              </a:rPr>
              <a:t>R. Rossini</a:t>
            </a:r>
            <a:endParaRPr sz="1600" b="1">
              <a:solidFill>
                <a:srgbClr val="0000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txBox="1">
            <a:spLocks noGrp="1"/>
          </p:cNvSpPr>
          <p:nvPr>
            <p:ph type="title"/>
          </p:nvPr>
        </p:nvSpPr>
        <p:spPr>
          <a:xfrm>
            <a:off x="1816025" y="115875"/>
            <a:ext cx="8661000" cy="493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600">
                <a:solidFill>
                  <a:schemeClr val="dk1"/>
                </a:solidFill>
              </a:rPr>
              <a:t>Attività FAMU-PV</a:t>
            </a:r>
            <a:r>
              <a:rPr lang="en-US" sz="2600"/>
              <a:t> 2022: simulazione dell’odoscopio in Geant4</a:t>
            </a:r>
            <a:endParaRPr sz="4200"/>
          </a:p>
        </p:txBody>
      </p:sp>
      <p:sp>
        <p:nvSpPr>
          <p:cNvPr id="168" name="Google Shape;168;p7"/>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16</a:t>
            </a:fld>
            <a:endParaRPr/>
          </a:p>
        </p:txBody>
      </p:sp>
      <p:sp>
        <p:nvSpPr>
          <p:cNvPr id="169" name="Google Shape;169;p7"/>
          <p:cNvSpPr txBox="1"/>
          <p:nvPr/>
        </p:nvSpPr>
        <p:spPr>
          <a:xfrm>
            <a:off x="1754125" y="957350"/>
            <a:ext cx="8661000" cy="2124000"/>
          </a:xfrm>
          <a:prstGeom prst="rect">
            <a:avLst/>
          </a:prstGeom>
          <a:noFill/>
          <a:ln>
            <a:noFill/>
          </a:ln>
        </p:spPr>
        <p:txBody>
          <a:bodyPr spcFirstLastPara="1" wrap="square" lIns="91425" tIns="91425" rIns="91425" bIns="91425" anchor="t" anchorCtr="0">
            <a:spAutoFit/>
          </a:bodyPr>
          <a:lstStyle/>
          <a:p>
            <a:pPr marL="457200" indent="-342900" algn="just">
              <a:buClr>
                <a:srgbClr val="FF0000"/>
              </a:buClr>
              <a:buSzPts val="1800"/>
              <a:buFont typeface="Calibri"/>
              <a:buChar char="●"/>
            </a:pPr>
            <a:r>
              <a:rPr lang="en-US">
                <a:solidFill>
                  <a:srgbClr val="000000"/>
                </a:solidFill>
                <a:latin typeface="Calibri"/>
                <a:ea typeface="Calibri"/>
                <a:cs typeface="Calibri"/>
                <a:sym typeface="Calibri"/>
              </a:rPr>
              <a:t>Simulazione in Geant4 dei vari modelli disponibili di odoscopio per la migliore comprensione della funzione di risposta del rivelatore a diverse configurazioni di fasci di particelle cariche.</a:t>
            </a:r>
            <a:endParaRPr>
              <a:solidFill>
                <a:srgbClr val="000000"/>
              </a:solidFill>
              <a:latin typeface="Calibri"/>
              <a:ea typeface="Calibri"/>
              <a:cs typeface="Calibri"/>
              <a:sym typeface="Calibri"/>
            </a:endParaRPr>
          </a:p>
          <a:p>
            <a:pPr marL="457200" indent="-342900" algn="just">
              <a:buClr>
                <a:srgbClr val="FF0000"/>
              </a:buClr>
              <a:buSzPts val="1800"/>
              <a:buFont typeface="Calibri"/>
              <a:buChar char="●"/>
            </a:pPr>
            <a:r>
              <a:rPr lang="en-US">
                <a:solidFill>
                  <a:srgbClr val="000000"/>
                </a:solidFill>
                <a:latin typeface="Calibri"/>
                <a:ea typeface="Calibri"/>
                <a:cs typeface="Calibri"/>
                <a:sym typeface="Calibri"/>
              </a:rPr>
              <a:t>Attività di supporto sia per i test a CNAO con protoni a basso rate, sia per i run sperimentali ad alto rate di muoni a RAL.</a:t>
            </a:r>
            <a:endParaRPr>
              <a:solidFill>
                <a:srgbClr val="000000"/>
              </a:solidFill>
              <a:latin typeface="Calibri"/>
              <a:ea typeface="Calibri"/>
              <a:cs typeface="Calibri"/>
              <a:sym typeface="Calibri"/>
            </a:endParaRPr>
          </a:p>
          <a:p>
            <a:pPr marL="457200" algn="just">
              <a:buClr>
                <a:srgbClr val="000000"/>
              </a:buClr>
              <a:buSzPts val="1800"/>
            </a:pPr>
            <a:endParaRPr>
              <a:solidFill>
                <a:srgbClr val="000000"/>
              </a:solidFill>
              <a:latin typeface="Calibri"/>
              <a:ea typeface="Calibri"/>
              <a:cs typeface="Calibri"/>
              <a:sym typeface="Calibri"/>
            </a:endParaRPr>
          </a:p>
          <a:p>
            <a:pPr algn="just">
              <a:buClr>
                <a:srgbClr val="000000"/>
              </a:buClr>
              <a:buSzPts val="1800"/>
            </a:pPr>
            <a:r>
              <a:rPr lang="en-US">
                <a:solidFill>
                  <a:srgbClr val="000000"/>
                </a:solidFill>
                <a:latin typeface="Calibri"/>
                <a:ea typeface="Calibri"/>
                <a:cs typeface="Calibri"/>
                <a:sym typeface="Calibri"/>
              </a:rPr>
              <a:t>Attività in prosecuzione nel 2023.</a:t>
            </a:r>
            <a:endParaRPr>
              <a:solidFill>
                <a:srgbClr val="000000"/>
              </a:solidFill>
              <a:latin typeface="Calibri"/>
              <a:ea typeface="Calibri"/>
              <a:cs typeface="Calibri"/>
              <a:sym typeface="Calibri"/>
            </a:endParaRPr>
          </a:p>
        </p:txBody>
      </p:sp>
      <p:pic>
        <p:nvPicPr>
          <p:cNvPr id="170" name="Google Shape;170;p7"/>
          <p:cNvPicPr preferRelativeResize="0"/>
          <p:nvPr/>
        </p:nvPicPr>
        <p:blipFill rotWithShape="1">
          <a:blip r:embed="rId3">
            <a:alphaModFix/>
          </a:blip>
          <a:srcRect r="-2489"/>
          <a:stretch/>
        </p:blipFill>
        <p:spPr>
          <a:xfrm>
            <a:off x="2790018" y="3180726"/>
            <a:ext cx="6753624" cy="3605925"/>
          </a:xfrm>
          <a:prstGeom prst="rect">
            <a:avLst/>
          </a:prstGeom>
          <a:noFill/>
          <a:ln>
            <a:noFill/>
          </a:ln>
        </p:spPr>
      </p:pic>
      <p:sp>
        <p:nvSpPr>
          <p:cNvPr id="171" name="Google Shape;171;p7"/>
          <p:cNvSpPr txBox="1"/>
          <p:nvPr/>
        </p:nvSpPr>
        <p:spPr>
          <a:xfrm>
            <a:off x="6938650" y="2967900"/>
            <a:ext cx="1138500" cy="431100"/>
          </a:xfrm>
          <a:prstGeom prst="rect">
            <a:avLst/>
          </a:prstGeom>
          <a:noFill/>
          <a:ln>
            <a:noFill/>
          </a:ln>
        </p:spPr>
        <p:txBody>
          <a:bodyPr spcFirstLastPara="1" wrap="square" lIns="91425" tIns="91425" rIns="91425" bIns="91425" anchor="t" anchorCtr="0">
            <a:spAutoFit/>
          </a:bodyPr>
          <a:lstStyle/>
          <a:p>
            <a:r>
              <a:rPr lang="en-US" sz="1600" b="1">
                <a:solidFill>
                  <a:srgbClr val="0000FF"/>
                </a:solidFill>
                <a:latin typeface="Calibri"/>
                <a:ea typeface="Calibri"/>
                <a:cs typeface="Calibri"/>
                <a:sym typeface="Calibri"/>
              </a:rPr>
              <a:t>R. Rossini</a:t>
            </a:r>
            <a:endParaRPr sz="1600" b="1">
              <a:solidFill>
                <a:srgbClr val="0000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8"/>
          <p:cNvSpPr txBox="1">
            <a:spLocks noGrp="1"/>
          </p:cNvSpPr>
          <p:nvPr>
            <p:ph type="title"/>
          </p:nvPr>
        </p:nvSpPr>
        <p:spPr>
          <a:xfrm>
            <a:off x="1668950" y="192075"/>
            <a:ext cx="8914500" cy="493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solidFill>
                  <a:schemeClr val="dk1"/>
                </a:solidFill>
              </a:rPr>
              <a:t>Attività FAMU-PV 20</a:t>
            </a:r>
            <a:r>
              <a:rPr lang="en-US" sz="2800"/>
              <a:t>22: test del rivelatore HPGe</a:t>
            </a:r>
            <a:endParaRPr/>
          </a:p>
        </p:txBody>
      </p:sp>
      <p:sp>
        <p:nvSpPr>
          <p:cNvPr id="177" name="Google Shape;177;p8"/>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17</a:t>
            </a:fld>
            <a:endParaRPr/>
          </a:p>
        </p:txBody>
      </p:sp>
      <p:sp>
        <p:nvSpPr>
          <p:cNvPr id="178" name="Google Shape;178;p8"/>
          <p:cNvSpPr txBox="1"/>
          <p:nvPr/>
        </p:nvSpPr>
        <p:spPr>
          <a:xfrm>
            <a:off x="2210400" y="1020175"/>
            <a:ext cx="8133900" cy="2124000"/>
          </a:xfrm>
          <a:prstGeom prst="rect">
            <a:avLst/>
          </a:prstGeom>
          <a:noFill/>
          <a:ln>
            <a:noFill/>
          </a:ln>
        </p:spPr>
        <p:txBody>
          <a:bodyPr spcFirstLastPara="1" wrap="square" lIns="91425" tIns="91425" rIns="91425" bIns="91425" anchor="t" anchorCtr="0">
            <a:spAutoFit/>
          </a:bodyPr>
          <a:lstStyle/>
          <a:p>
            <a:pPr marL="457200" indent="-342900" algn="just">
              <a:buClr>
                <a:srgbClr val="FF0000"/>
              </a:buClr>
              <a:buSzPts val="1800"/>
              <a:buFont typeface="Calibri"/>
              <a:buChar char="●"/>
            </a:pPr>
            <a:r>
              <a:rPr lang="en-US" dirty="0" err="1">
                <a:solidFill>
                  <a:schemeClr val="dk1"/>
                </a:solidFill>
                <a:latin typeface="Calibri"/>
                <a:ea typeface="Calibri"/>
                <a:cs typeface="Calibri"/>
                <a:sym typeface="Calibri"/>
              </a:rPr>
              <a:t>Rivelatore</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fondamentale</a:t>
            </a:r>
            <a:r>
              <a:rPr lang="en-US" dirty="0">
                <a:solidFill>
                  <a:schemeClr val="dk1"/>
                </a:solidFill>
                <a:latin typeface="Calibri"/>
                <a:ea typeface="Calibri"/>
                <a:cs typeface="Calibri"/>
                <a:sym typeface="Calibri"/>
              </a:rPr>
              <a:t> per la </a:t>
            </a:r>
            <a:r>
              <a:rPr lang="en-US" dirty="0" err="1">
                <a:solidFill>
                  <a:schemeClr val="dk1"/>
                </a:solidFill>
                <a:latin typeface="Calibri"/>
                <a:ea typeface="Calibri"/>
                <a:cs typeface="Calibri"/>
                <a:sym typeface="Calibri"/>
              </a:rPr>
              <a:t>calibrazione</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dei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cristalli</a:t>
            </a:r>
            <a:r>
              <a:rPr lang="en-US" dirty="0">
                <a:solidFill>
                  <a:schemeClr val="dk1"/>
                </a:solidFill>
                <a:latin typeface="Calibri"/>
                <a:ea typeface="Calibri"/>
                <a:cs typeface="Calibri"/>
                <a:sym typeface="Calibri"/>
              </a:rPr>
              <a:t> di LaBr3 </a:t>
            </a:r>
            <a:r>
              <a:rPr lang="en-US" dirty="0" err="1">
                <a:solidFill>
                  <a:schemeClr val="dk1"/>
                </a:solidFill>
                <a:latin typeface="Calibri"/>
                <a:ea typeface="Calibri"/>
                <a:cs typeface="Calibri"/>
                <a:sym typeface="Calibri"/>
              </a:rPr>
              <a:t>tramite</a:t>
            </a:r>
            <a:r>
              <a:rPr lang="en-US" dirty="0">
                <a:solidFill>
                  <a:schemeClr val="dk1"/>
                </a:solidFill>
                <a:latin typeface="Calibri"/>
                <a:ea typeface="Calibri"/>
                <a:cs typeface="Calibri"/>
                <a:sym typeface="Calibri"/>
              </a:rPr>
              <a:t> le </a:t>
            </a:r>
            <a:r>
              <a:rPr lang="en-US" dirty="0" err="1">
                <a:solidFill>
                  <a:schemeClr val="dk1"/>
                </a:solidFill>
                <a:latin typeface="Calibri"/>
                <a:ea typeface="Calibri"/>
                <a:cs typeface="Calibri"/>
                <a:sym typeface="Calibri"/>
              </a:rPr>
              <a:t>emissioni</a:t>
            </a:r>
            <a:r>
              <a:rPr lang="en-US" dirty="0">
                <a:solidFill>
                  <a:schemeClr val="dk1"/>
                </a:solidFill>
                <a:latin typeface="Calibri"/>
                <a:ea typeface="Calibri"/>
                <a:cs typeface="Calibri"/>
                <a:sym typeface="Calibri"/>
              </a:rPr>
              <a:t> X prompt </a:t>
            </a:r>
            <a:r>
              <a:rPr lang="en-US" dirty="0" err="1">
                <a:solidFill>
                  <a:schemeClr val="dk1"/>
                </a:solidFill>
                <a:latin typeface="Calibri"/>
                <a:ea typeface="Calibri"/>
                <a:cs typeface="Calibri"/>
                <a:sym typeface="Calibri"/>
              </a:rPr>
              <a:t>dei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materiali</a:t>
            </a:r>
            <a:r>
              <a:rPr lang="en-US" dirty="0">
                <a:solidFill>
                  <a:schemeClr val="dk1"/>
                </a:solidFill>
                <a:latin typeface="Calibri"/>
                <a:ea typeface="Calibri"/>
                <a:cs typeface="Calibri"/>
                <a:sym typeface="Calibri"/>
              </a:rPr>
              <a:t> di cui è </a:t>
            </a:r>
            <a:r>
              <a:rPr lang="en-US" dirty="0" err="1">
                <a:solidFill>
                  <a:schemeClr val="dk1"/>
                </a:solidFill>
                <a:latin typeface="Calibri"/>
                <a:ea typeface="Calibri"/>
                <a:cs typeface="Calibri"/>
                <a:sym typeface="Calibri"/>
              </a:rPr>
              <a:t>composto</a:t>
            </a:r>
            <a:r>
              <a:rPr lang="en-US" dirty="0">
                <a:solidFill>
                  <a:schemeClr val="dk1"/>
                </a:solidFill>
                <a:latin typeface="Calibri"/>
                <a:ea typeface="Calibri"/>
                <a:cs typeface="Calibri"/>
                <a:sym typeface="Calibri"/>
              </a:rPr>
              <a:t> il target per </a:t>
            </a:r>
            <a:r>
              <a:rPr lang="en-US" dirty="0" err="1">
                <a:solidFill>
                  <a:schemeClr val="dk1"/>
                </a:solidFill>
                <a:latin typeface="Calibri"/>
                <a:ea typeface="Calibri"/>
                <a:cs typeface="Calibri"/>
                <a:sym typeface="Calibri"/>
              </a:rPr>
              <a:t>l’individuazione</a:t>
            </a:r>
            <a:r>
              <a:rPr lang="en-US" dirty="0">
                <a:solidFill>
                  <a:schemeClr val="dk1"/>
                </a:solidFill>
                <a:latin typeface="Calibri"/>
                <a:ea typeface="Calibri"/>
                <a:cs typeface="Calibri"/>
                <a:sym typeface="Calibri"/>
              </a:rPr>
              <a:t> di </a:t>
            </a:r>
            <a:r>
              <a:rPr lang="en-US" dirty="0" err="1">
                <a:solidFill>
                  <a:schemeClr val="dk1"/>
                </a:solidFill>
                <a:latin typeface="Calibri"/>
                <a:ea typeface="Calibri"/>
                <a:cs typeface="Calibri"/>
                <a:sym typeface="Calibri"/>
              </a:rPr>
              <a:t>eventuali</a:t>
            </a:r>
            <a:r>
              <a:rPr lang="en-US" dirty="0">
                <a:solidFill>
                  <a:schemeClr val="dk1"/>
                </a:solidFill>
                <a:latin typeface="Calibri"/>
                <a:ea typeface="Calibri"/>
                <a:cs typeface="Calibri"/>
                <a:sym typeface="Calibri"/>
              </a:rPr>
              <a:t> gas </a:t>
            </a:r>
            <a:r>
              <a:rPr lang="en-US" dirty="0" err="1">
                <a:solidFill>
                  <a:schemeClr val="dk1"/>
                </a:solidFill>
                <a:latin typeface="Calibri"/>
                <a:ea typeface="Calibri"/>
                <a:cs typeface="Calibri"/>
                <a:sym typeface="Calibri"/>
              </a:rPr>
              <a:t>contaminanti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nel</a:t>
            </a:r>
            <a:r>
              <a:rPr lang="en-US" dirty="0">
                <a:solidFill>
                  <a:schemeClr val="dk1"/>
                </a:solidFill>
                <a:latin typeface="Calibri"/>
                <a:ea typeface="Calibri"/>
                <a:cs typeface="Calibri"/>
                <a:sym typeface="Calibri"/>
              </a:rPr>
              <a:t> target.</a:t>
            </a:r>
            <a:endParaRPr dirty="0">
              <a:solidFill>
                <a:schemeClr val="dk1"/>
              </a:solidFill>
              <a:latin typeface="Calibri"/>
              <a:ea typeface="Calibri"/>
              <a:cs typeface="Calibri"/>
              <a:sym typeface="Calibri"/>
            </a:endParaRPr>
          </a:p>
          <a:p>
            <a:pPr marL="457200" indent="-342900" algn="just">
              <a:buClr>
                <a:srgbClr val="FF0000"/>
              </a:buClr>
              <a:buSzPts val="1800"/>
              <a:buFont typeface="Calibri"/>
              <a:buChar char="●"/>
            </a:pPr>
            <a:r>
              <a:rPr lang="en-US" dirty="0" err="1">
                <a:solidFill>
                  <a:schemeClr val="dk1"/>
                </a:solidFill>
                <a:latin typeface="Calibri"/>
                <a:ea typeface="Calibri"/>
                <a:cs typeface="Calibri"/>
                <a:sym typeface="Calibri"/>
              </a:rPr>
              <a:t>Caratterizzazione</a:t>
            </a:r>
            <a:r>
              <a:rPr lang="en-US" dirty="0">
                <a:solidFill>
                  <a:schemeClr val="dk1"/>
                </a:solidFill>
                <a:latin typeface="Calibri"/>
                <a:ea typeface="Calibri"/>
                <a:cs typeface="Calibri"/>
                <a:sym typeface="Calibri"/>
              </a:rPr>
              <a:t> con </a:t>
            </a:r>
            <a:r>
              <a:rPr lang="en-US" dirty="0" err="1">
                <a:solidFill>
                  <a:schemeClr val="dk1"/>
                </a:solidFill>
                <a:latin typeface="Calibri"/>
                <a:ea typeface="Calibri"/>
                <a:cs typeface="Calibri"/>
                <a:sym typeface="Calibri"/>
              </a:rPr>
              <a:t>sorgenti</a:t>
            </a:r>
            <a:r>
              <a:rPr lang="en-US" dirty="0">
                <a:solidFill>
                  <a:schemeClr val="dk1"/>
                </a:solidFill>
                <a:latin typeface="Calibri"/>
                <a:ea typeface="Calibri"/>
                <a:cs typeface="Calibri"/>
                <a:sym typeface="Calibri"/>
              </a:rPr>
              <a:t> e </a:t>
            </a:r>
            <a:r>
              <a:rPr lang="en-US" dirty="0" err="1">
                <a:solidFill>
                  <a:schemeClr val="dk1"/>
                </a:solidFill>
                <a:latin typeface="Calibri"/>
                <a:ea typeface="Calibri"/>
                <a:cs typeface="Calibri"/>
                <a:sym typeface="Calibri"/>
              </a:rPr>
              <a:t>simulazioni</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effettuata</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presso</a:t>
            </a:r>
            <a:r>
              <a:rPr lang="en-US" dirty="0">
                <a:solidFill>
                  <a:schemeClr val="dk1"/>
                </a:solidFill>
                <a:latin typeface="Calibri"/>
                <a:ea typeface="Calibri"/>
                <a:cs typeface="Calibri"/>
                <a:sym typeface="Calibri"/>
              </a:rPr>
              <a:t> il </a:t>
            </a:r>
            <a:r>
              <a:rPr lang="en-US" dirty="0" err="1">
                <a:solidFill>
                  <a:schemeClr val="dk1"/>
                </a:solidFill>
                <a:latin typeface="Calibri"/>
                <a:ea typeface="Calibri"/>
                <a:cs typeface="Calibri"/>
                <a:sym typeface="Calibri"/>
              </a:rPr>
              <a:t>Laboratorio</a:t>
            </a:r>
            <a:r>
              <a:rPr lang="en-US" dirty="0">
                <a:solidFill>
                  <a:schemeClr val="dk1"/>
                </a:solidFill>
                <a:latin typeface="Calibri"/>
                <a:ea typeface="Calibri"/>
                <a:cs typeface="Calibri"/>
                <a:sym typeface="Calibri"/>
              </a:rPr>
              <a:t> di </a:t>
            </a:r>
            <a:r>
              <a:rPr lang="en-US" dirty="0" err="1">
                <a:solidFill>
                  <a:schemeClr val="dk1"/>
                </a:solidFill>
                <a:latin typeface="Calibri"/>
                <a:ea typeface="Calibri"/>
                <a:cs typeface="Calibri"/>
                <a:sym typeface="Calibri"/>
              </a:rPr>
              <a:t>Radioattività</a:t>
            </a:r>
            <a:r>
              <a:rPr lang="en-US" dirty="0">
                <a:solidFill>
                  <a:schemeClr val="dk1"/>
                </a:solidFill>
                <a:latin typeface="Calibri"/>
                <a:ea typeface="Calibri"/>
                <a:cs typeface="Calibri"/>
                <a:sym typeface="Calibri"/>
              </a:rPr>
              <a:t> UNIMIB da </a:t>
            </a:r>
            <a:r>
              <a:rPr lang="en-US" dirty="0" err="1">
                <a:solidFill>
                  <a:schemeClr val="dk1"/>
                </a:solidFill>
                <a:latin typeface="Calibri"/>
                <a:ea typeface="Calibri"/>
                <a:cs typeface="Calibri"/>
                <a:sym typeface="Calibri"/>
              </a:rPr>
              <a:t>una</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collaborazione</a:t>
            </a:r>
            <a:r>
              <a:rPr lang="en-US" dirty="0">
                <a:solidFill>
                  <a:schemeClr val="dk1"/>
                </a:solidFill>
                <a:latin typeface="Calibri"/>
                <a:ea typeface="Calibri"/>
                <a:cs typeface="Calibri"/>
                <a:sym typeface="Calibri"/>
              </a:rPr>
              <a:t> INFN PV-MIB. </a:t>
            </a:r>
            <a:endParaRPr dirty="0">
              <a:solidFill>
                <a:schemeClr val="dk1"/>
              </a:solidFill>
              <a:latin typeface="Calibri"/>
              <a:ea typeface="Calibri"/>
              <a:cs typeface="Calibri"/>
              <a:sym typeface="Calibri"/>
            </a:endParaRPr>
          </a:p>
          <a:p>
            <a:pPr marL="457200" indent="-342900" algn="just">
              <a:buClr>
                <a:srgbClr val="FF0000"/>
              </a:buClr>
              <a:buSzPts val="1800"/>
              <a:buFont typeface="Calibri"/>
              <a:buChar char="●"/>
            </a:pPr>
            <a:r>
              <a:rPr lang="en-US" dirty="0" err="1">
                <a:solidFill>
                  <a:schemeClr val="dk1"/>
                </a:solidFill>
                <a:latin typeface="Calibri"/>
                <a:ea typeface="Calibri"/>
                <a:cs typeface="Calibri"/>
                <a:sym typeface="Calibri"/>
              </a:rPr>
              <a:t>Installazione</a:t>
            </a:r>
            <a:r>
              <a:rPr lang="en-US" dirty="0">
                <a:solidFill>
                  <a:schemeClr val="dk1"/>
                </a:solidFill>
                <a:latin typeface="Calibri"/>
                <a:ea typeface="Calibri"/>
                <a:cs typeface="Calibri"/>
                <a:sym typeface="Calibri"/>
              </a:rPr>
              <a:t> del </a:t>
            </a:r>
            <a:r>
              <a:rPr lang="en-US" dirty="0" err="1">
                <a:solidFill>
                  <a:schemeClr val="dk1"/>
                </a:solidFill>
                <a:latin typeface="Calibri"/>
                <a:ea typeface="Calibri"/>
                <a:cs typeface="Calibri"/>
                <a:sym typeface="Calibri"/>
              </a:rPr>
              <a:t>rivelatore</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nel</a:t>
            </a:r>
            <a:r>
              <a:rPr lang="en-US" dirty="0">
                <a:solidFill>
                  <a:schemeClr val="dk1"/>
                </a:solidFill>
                <a:latin typeface="Calibri"/>
                <a:ea typeface="Calibri"/>
                <a:cs typeface="Calibri"/>
                <a:sym typeface="Calibri"/>
              </a:rPr>
              <a:t> setup </a:t>
            </a:r>
            <a:r>
              <a:rPr lang="en-US" dirty="0" err="1">
                <a:solidFill>
                  <a:schemeClr val="dk1"/>
                </a:solidFill>
                <a:latin typeface="Calibri"/>
                <a:ea typeface="Calibri"/>
                <a:cs typeface="Calibri"/>
                <a:sym typeface="Calibri"/>
              </a:rPr>
              <a:t>definitivo</a:t>
            </a:r>
            <a:r>
              <a:rPr lang="en-US" dirty="0">
                <a:solidFill>
                  <a:schemeClr val="dk1"/>
                </a:solidFill>
                <a:latin typeface="Calibri"/>
                <a:ea typeface="Calibri"/>
                <a:cs typeface="Calibri"/>
                <a:sym typeface="Calibri"/>
              </a:rPr>
              <a:t> di FAMU al RAL.</a:t>
            </a:r>
            <a:endParaRPr dirty="0">
              <a:solidFill>
                <a:schemeClr val="dk1"/>
              </a:solidFill>
              <a:latin typeface="Calibri"/>
              <a:ea typeface="Calibri"/>
              <a:cs typeface="Calibri"/>
              <a:sym typeface="Calibri"/>
            </a:endParaRPr>
          </a:p>
          <a:p>
            <a:pPr algn="just">
              <a:buClr>
                <a:srgbClr val="000000"/>
              </a:buClr>
              <a:buSzPts val="1800"/>
            </a:pPr>
            <a:endParaRPr dirty="0">
              <a:solidFill>
                <a:schemeClr val="dk1"/>
              </a:solidFill>
              <a:latin typeface="Calibri"/>
              <a:ea typeface="Calibri"/>
              <a:cs typeface="Calibri"/>
              <a:sym typeface="Calibri"/>
            </a:endParaRPr>
          </a:p>
        </p:txBody>
      </p:sp>
      <p:pic>
        <p:nvPicPr>
          <p:cNvPr id="179" name="Google Shape;179;p8"/>
          <p:cNvPicPr preferRelativeResize="0"/>
          <p:nvPr/>
        </p:nvPicPr>
        <p:blipFill rotWithShape="1">
          <a:blip r:embed="rId3">
            <a:alphaModFix/>
          </a:blip>
          <a:srcRect/>
          <a:stretch/>
        </p:blipFill>
        <p:spPr>
          <a:xfrm>
            <a:off x="5432977" y="3544420"/>
            <a:ext cx="4166412" cy="2811930"/>
          </a:xfrm>
          <a:prstGeom prst="rect">
            <a:avLst/>
          </a:prstGeom>
          <a:noFill/>
          <a:ln>
            <a:noFill/>
          </a:ln>
        </p:spPr>
      </p:pic>
      <p:pic>
        <p:nvPicPr>
          <p:cNvPr id="180" name="Google Shape;180;p8"/>
          <p:cNvPicPr preferRelativeResize="0"/>
          <p:nvPr/>
        </p:nvPicPr>
        <p:blipFill rotWithShape="1">
          <a:blip r:embed="rId4">
            <a:alphaModFix/>
          </a:blip>
          <a:srcRect/>
          <a:stretch/>
        </p:blipFill>
        <p:spPr>
          <a:xfrm>
            <a:off x="2788100" y="3245876"/>
            <a:ext cx="1804432" cy="3409025"/>
          </a:xfrm>
          <a:prstGeom prst="rect">
            <a:avLst/>
          </a:prstGeom>
          <a:noFill/>
          <a:ln>
            <a:noFill/>
          </a:ln>
        </p:spPr>
      </p:pic>
      <p:sp>
        <p:nvSpPr>
          <p:cNvPr id="181" name="Google Shape;181;p8"/>
          <p:cNvSpPr txBox="1"/>
          <p:nvPr/>
        </p:nvSpPr>
        <p:spPr>
          <a:xfrm>
            <a:off x="6938650" y="3044100"/>
            <a:ext cx="1138500" cy="431100"/>
          </a:xfrm>
          <a:prstGeom prst="rect">
            <a:avLst/>
          </a:prstGeom>
          <a:noFill/>
          <a:ln>
            <a:noFill/>
          </a:ln>
        </p:spPr>
        <p:txBody>
          <a:bodyPr spcFirstLastPara="1" wrap="square" lIns="91425" tIns="91425" rIns="91425" bIns="91425" anchor="t" anchorCtr="0">
            <a:spAutoFit/>
          </a:bodyPr>
          <a:lstStyle/>
          <a:p>
            <a:r>
              <a:rPr lang="en-US" sz="1600" b="1">
                <a:solidFill>
                  <a:srgbClr val="0000FF"/>
                </a:solidFill>
                <a:latin typeface="Calibri"/>
                <a:ea typeface="Calibri"/>
                <a:cs typeface="Calibri"/>
                <a:sym typeface="Calibri"/>
              </a:rPr>
              <a:t>R. Rossini</a:t>
            </a:r>
            <a:endParaRPr sz="1600" b="1">
              <a:solidFill>
                <a:srgbClr val="0000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9"/>
          <p:cNvSpPr txBox="1">
            <a:spLocks noGrp="1"/>
          </p:cNvSpPr>
          <p:nvPr>
            <p:ph type="body" idx="1"/>
          </p:nvPr>
        </p:nvSpPr>
        <p:spPr>
          <a:xfrm>
            <a:off x="1981200" y="1600200"/>
            <a:ext cx="8326500" cy="4897500"/>
          </a:xfrm>
          <a:prstGeom prst="rect">
            <a:avLst/>
          </a:prstGeom>
          <a:noFill/>
          <a:ln>
            <a:noFill/>
          </a:ln>
        </p:spPr>
        <p:txBody>
          <a:bodyPr spcFirstLastPara="1" vert="horz" wrap="square" lIns="91425" tIns="45700" rIns="91425" bIns="45700" rtlCol="0" anchor="t" anchorCtr="0">
            <a:noAutofit/>
          </a:bodyPr>
          <a:lstStyle/>
          <a:p>
            <a:pPr marL="457200" indent="-330200">
              <a:lnSpc>
                <a:spcPct val="100000"/>
              </a:lnSpc>
              <a:spcBef>
                <a:spcPts val="360"/>
              </a:spcBef>
              <a:buSzPts val="1600"/>
            </a:pPr>
            <a:r>
              <a:rPr lang="en-US" sz="1600"/>
              <a:t>9th Conference on New Development in Photodetection - NDIP22 (Troyes, Francia, 4-8 July 2022). Poster:</a:t>
            </a:r>
            <a:endParaRPr sz="1600"/>
          </a:p>
          <a:p>
            <a:pPr marL="914400" lvl="1" indent="-330200">
              <a:lnSpc>
                <a:spcPct val="100000"/>
              </a:lnSpc>
              <a:spcBef>
                <a:spcPts val="0"/>
              </a:spcBef>
              <a:buSzPts val="1600"/>
              <a:buChar char="–"/>
            </a:pPr>
            <a:r>
              <a:rPr lang="en-US" sz="1600" u="sng"/>
              <a:t>R. Rossini</a:t>
            </a:r>
            <a:r>
              <a:rPr lang="en-US" sz="1600"/>
              <a:t>: </a:t>
            </a:r>
            <a:r>
              <a:rPr lang="en-US" sz="1600" i="1"/>
              <a:t>Characterisation of muon and proton beam monitors based on scintillating fibers with a SiPM read-out</a:t>
            </a:r>
            <a:r>
              <a:rPr lang="en-US" sz="1600"/>
              <a:t>. </a:t>
            </a:r>
            <a:endParaRPr sz="1600"/>
          </a:p>
          <a:p>
            <a:pPr marL="914400" lvl="1" indent="-330200">
              <a:lnSpc>
                <a:spcPct val="100000"/>
              </a:lnSpc>
              <a:spcBef>
                <a:spcPts val="0"/>
              </a:spcBef>
              <a:buSzPts val="1600"/>
              <a:buChar char="–"/>
            </a:pPr>
            <a:r>
              <a:rPr lang="en-US" sz="1600" u="sng"/>
              <a:t>R. Rossini</a:t>
            </a:r>
            <a:r>
              <a:rPr lang="en-US" sz="1600"/>
              <a:t>: </a:t>
            </a:r>
            <a:r>
              <a:rPr lang="en-US" sz="1600" i="1"/>
              <a:t>Comparison of new SiPM models for applications in High-Energy Physics</a:t>
            </a:r>
            <a:r>
              <a:rPr lang="en-US" sz="1600"/>
              <a:t>.</a:t>
            </a:r>
            <a:endParaRPr sz="1600"/>
          </a:p>
          <a:p>
            <a:pPr marL="914400" lvl="1" indent="-330200">
              <a:lnSpc>
                <a:spcPct val="100000"/>
              </a:lnSpc>
              <a:spcBef>
                <a:spcPts val="0"/>
              </a:spcBef>
              <a:buSzPts val="1600"/>
              <a:buChar char="–"/>
            </a:pPr>
            <a:r>
              <a:rPr lang="en-US" sz="1600" u="sng"/>
              <a:t>R. Rossini</a:t>
            </a:r>
            <a:r>
              <a:rPr lang="en-US" sz="1600"/>
              <a:t>: </a:t>
            </a:r>
            <a:r>
              <a:rPr lang="en-US" sz="1600" i="1"/>
              <a:t>Large area LaBr3:Ce crystals read by SiPM arrays with improved timing and temperature gain drift control</a:t>
            </a:r>
            <a:r>
              <a:rPr lang="en-US" sz="1600"/>
              <a:t>.</a:t>
            </a:r>
            <a:endParaRPr sz="1600"/>
          </a:p>
          <a:p>
            <a:pPr marL="914400" lvl="1" indent="-330200">
              <a:lnSpc>
                <a:spcPct val="100000"/>
              </a:lnSpc>
              <a:spcBef>
                <a:spcPts val="0"/>
              </a:spcBef>
              <a:buSzPts val="1600"/>
              <a:buChar char="–"/>
            </a:pPr>
            <a:r>
              <a:rPr lang="en-US" sz="1600" u="sng"/>
              <a:t>R. Rossini</a:t>
            </a:r>
            <a:r>
              <a:rPr lang="en-US" sz="1600"/>
              <a:t>: </a:t>
            </a:r>
            <a:r>
              <a:rPr lang="en-US" sz="1600" i="1"/>
              <a:t>Characterisation of solid-state detectors for MIR radiation around 7 µm</a:t>
            </a:r>
            <a:r>
              <a:rPr lang="en-US" sz="1600"/>
              <a:t>.</a:t>
            </a:r>
            <a:endParaRPr sz="1600"/>
          </a:p>
          <a:p>
            <a:pPr marL="914400" indent="0">
              <a:lnSpc>
                <a:spcPct val="100000"/>
              </a:lnSpc>
              <a:spcBef>
                <a:spcPts val="360"/>
              </a:spcBef>
              <a:buSzPts val="1800"/>
              <a:buNone/>
            </a:pPr>
            <a:endParaRPr sz="1600"/>
          </a:p>
          <a:p>
            <a:pPr marL="457200" indent="-330200">
              <a:lnSpc>
                <a:spcPct val="100000"/>
              </a:lnSpc>
              <a:spcBef>
                <a:spcPts val="360"/>
              </a:spcBef>
              <a:buSzPts val="1600"/>
            </a:pPr>
            <a:r>
              <a:rPr lang="en-US" sz="1600"/>
              <a:t>15th Pisa Meeting on Advanced Detectors (La Biodola, Isola d’Elba, 22-28 May 2022). Poster:</a:t>
            </a:r>
            <a:endParaRPr sz="1600"/>
          </a:p>
          <a:p>
            <a:pPr marL="914400" lvl="1" indent="-330200">
              <a:lnSpc>
                <a:spcPct val="100000"/>
              </a:lnSpc>
              <a:spcBef>
                <a:spcPts val="0"/>
              </a:spcBef>
              <a:buSzPts val="1600"/>
              <a:buChar char="–"/>
            </a:pPr>
            <a:r>
              <a:rPr lang="en-US" sz="1600" u="sng"/>
              <a:t>R. Rossini</a:t>
            </a:r>
            <a:r>
              <a:rPr lang="en-US" sz="1600"/>
              <a:t>: </a:t>
            </a:r>
            <a:r>
              <a:rPr lang="en-US" sz="1600" i="1"/>
              <a:t>Characterisation of a scintillating fibre-based hodoscope exposed to the CNAO low-energy proton beam</a:t>
            </a:r>
            <a:r>
              <a:rPr lang="en-US" sz="1600"/>
              <a:t>.</a:t>
            </a:r>
            <a:endParaRPr sz="1600"/>
          </a:p>
          <a:p>
            <a:pPr marL="914400" lvl="1" indent="-330200">
              <a:lnSpc>
                <a:spcPct val="100000"/>
              </a:lnSpc>
              <a:spcBef>
                <a:spcPts val="0"/>
              </a:spcBef>
              <a:buSzPts val="1600"/>
              <a:buChar char="–"/>
            </a:pPr>
            <a:r>
              <a:rPr lang="en-US" sz="1600" u="sng"/>
              <a:t>M. Rossella</a:t>
            </a:r>
            <a:r>
              <a:rPr lang="en-US" sz="1600"/>
              <a:t>: </a:t>
            </a:r>
            <a:r>
              <a:rPr lang="en-US" sz="1600" i="1"/>
              <a:t>Comparison of new SiPM models for applications in High-Energy Physics</a:t>
            </a:r>
            <a:r>
              <a:rPr lang="en-US" sz="1600"/>
              <a:t>.</a:t>
            </a:r>
            <a:endParaRPr sz="1600"/>
          </a:p>
          <a:p>
            <a:pPr marL="914400" indent="0">
              <a:lnSpc>
                <a:spcPct val="100000"/>
              </a:lnSpc>
              <a:spcBef>
                <a:spcPts val="360"/>
              </a:spcBef>
              <a:buSzPts val="1800"/>
              <a:buNone/>
            </a:pPr>
            <a:endParaRPr sz="1600"/>
          </a:p>
          <a:p>
            <a:pPr marL="457200" indent="-330200">
              <a:lnSpc>
                <a:spcPct val="100000"/>
              </a:lnSpc>
              <a:spcBef>
                <a:spcPts val="360"/>
              </a:spcBef>
              <a:buSzPts val="1600"/>
            </a:pPr>
            <a:r>
              <a:rPr lang="en-US" sz="1600"/>
              <a:t>108th SIF (Milano, 12-16 Settembre 2022):</a:t>
            </a:r>
            <a:endParaRPr sz="1600"/>
          </a:p>
          <a:p>
            <a:pPr marL="914400" lvl="1" indent="-330200">
              <a:lnSpc>
                <a:spcPct val="100000"/>
              </a:lnSpc>
              <a:spcBef>
                <a:spcPts val="0"/>
              </a:spcBef>
              <a:buSzPts val="1600"/>
              <a:buChar char="–"/>
            </a:pPr>
            <a:r>
              <a:rPr lang="en-US" sz="1600" u="sng"/>
              <a:t>R. Rossini</a:t>
            </a:r>
            <a:r>
              <a:rPr lang="en-US" sz="1600"/>
              <a:t>: </a:t>
            </a:r>
            <a:r>
              <a:rPr lang="en-US" sz="1600" i="1"/>
              <a:t>Determination of the Zemach radius of the proton by exciting the spin-flip in muonic atoms: the FAMU experiment</a:t>
            </a:r>
            <a:r>
              <a:rPr lang="en-US" sz="1600"/>
              <a:t>.</a:t>
            </a:r>
            <a:endParaRPr sz="1600"/>
          </a:p>
        </p:txBody>
      </p:sp>
      <p:sp>
        <p:nvSpPr>
          <p:cNvPr id="188" name="Google Shape;188;p9"/>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18</a:t>
            </a:fld>
            <a:endParaRPr/>
          </a:p>
        </p:txBody>
      </p:sp>
      <p:sp>
        <p:nvSpPr>
          <p:cNvPr id="189" name="Google Shape;189;p9"/>
          <p:cNvSpPr txBox="1">
            <a:spLocks noGrp="1"/>
          </p:cNvSpPr>
          <p:nvPr>
            <p:ph type="title"/>
          </p:nvPr>
        </p:nvSpPr>
        <p:spPr>
          <a:xfrm>
            <a:off x="1668950" y="192075"/>
            <a:ext cx="8914500" cy="493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solidFill>
                  <a:schemeClr val="dk1"/>
                </a:solidFill>
              </a:rPr>
              <a:t>Attività FAMU-PV 20</a:t>
            </a:r>
            <a:r>
              <a:rPr lang="en-US" sz="2800"/>
              <a:t>22: partecipazione a conferenze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4208304" y="2828836"/>
            <a:ext cx="3313728"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a:latin typeface="Times New Roman" panose="02020603050405020304" pitchFamily="18" charset="0"/>
                <a:cs typeface="Times New Roman" panose="02020603050405020304" pitchFamily="18" charset="0"/>
              </a:rPr>
              <a:t>JLAB12</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916824"/>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451141" y="290945"/>
            <a:ext cx="9289723" cy="954107"/>
          </a:xfrm>
          <a:prstGeom prst="rect">
            <a:avLst/>
          </a:prstGeom>
          <a:noFill/>
        </p:spPr>
        <p:txBody>
          <a:bodyPr wrap="none" rtlCol="0">
            <a:spAutoFit/>
          </a:bodyPr>
          <a:lstStyle/>
          <a:p>
            <a:pPr algn="ctr"/>
            <a:r>
              <a:rPr lang="it-IT" sz="2800" dirty="0">
                <a:latin typeface="Times New Roman" panose="02020603050405020304" pitchFamily="18" charset="0"/>
                <a:cs typeface="Times New Roman" panose="02020603050405020304" pitchFamily="18" charset="0"/>
              </a:rPr>
              <a:t>Esperimenti di GR3-Pavia, sommario finanziamenti per il 2022</a:t>
            </a:r>
          </a:p>
          <a:p>
            <a:pPr algn="ctr"/>
            <a:r>
              <a:rPr lang="it-IT" sz="2800" dirty="0">
                <a:latin typeface="Times New Roman" panose="02020603050405020304" pitchFamily="18" charset="0"/>
                <a:cs typeface="Times New Roman" panose="02020603050405020304" pitchFamily="18" charset="0"/>
              </a:rPr>
              <a:t>(</a:t>
            </a:r>
            <a:r>
              <a:rPr lang="it-IT" sz="2800" dirty="0" err="1">
                <a:latin typeface="Times New Roman" panose="02020603050405020304" pitchFamily="18" charset="0"/>
                <a:cs typeface="Times New Roman" panose="02020603050405020304" pitchFamily="18" charset="0"/>
              </a:rPr>
              <a:t>Eic</a:t>
            </a:r>
            <a:r>
              <a:rPr lang="it-IT" sz="2800" dirty="0">
                <a:latin typeface="Times New Roman" panose="02020603050405020304" pitchFamily="18" charset="0"/>
                <a:cs typeface="Times New Roman" panose="02020603050405020304" pitchFamily="18" charset="0"/>
              </a:rPr>
              <a:t> non esisteva ancora come sigla di GR3 a </a:t>
            </a:r>
            <a:r>
              <a:rPr lang="it-IT" sz="2800" dirty="0" err="1">
                <a:latin typeface="Times New Roman" panose="02020603050405020304" pitchFamily="18" charset="0"/>
                <a:cs typeface="Times New Roman" panose="02020603050405020304" pitchFamily="18" charset="0"/>
              </a:rPr>
              <a:t>Pv</a:t>
            </a:r>
            <a:r>
              <a:rPr lang="it-IT"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82226149"/>
              </p:ext>
            </p:extLst>
          </p:nvPr>
        </p:nvGraphicFramePr>
        <p:xfrm>
          <a:off x="597558" y="1607936"/>
          <a:ext cx="10985933" cy="4382866"/>
        </p:xfrm>
        <a:graphic>
          <a:graphicData uri="http://schemas.openxmlformats.org/drawingml/2006/table">
            <a:tbl>
              <a:tblPr firstRow="1" bandRow="1">
                <a:tableStyleId>{5C22544A-7EE6-4342-B048-85BDC9FD1C3A}</a:tableStyleId>
              </a:tblPr>
              <a:tblGrid>
                <a:gridCol w="1841932">
                  <a:extLst>
                    <a:ext uri="{9D8B030D-6E8A-4147-A177-3AD203B41FA5}">
                      <a16:colId xmlns:a16="http://schemas.microsoft.com/office/drawing/2014/main" val="3314847442"/>
                    </a:ext>
                  </a:extLst>
                </a:gridCol>
                <a:gridCol w="1035231">
                  <a:extLst>
                    <a:ext uri="{9D8B030D-6E8A-4147-A177-3AD203B41FA5}">
                      <a16:colId xmlns:a16="http://schemas.microsoft.com/office/drawing/2014/main" val="4208380257"/>
                    </a:ext>
                  </a:extLst>
                </a:gridCol>
                <a:gridCol w="2389533">
                  <a:extLst>
                    <a:ext uri="{9D8B030D-6E8A-4147-A177-3AD203B41FA5}">
                      <a16:colId xmlns:a16="http://schemas.microsoft.com/office/drawing/2014/main" val="1453329598"/>
                    </a:ext>
                  </a:extLst>
                </a:gridCol>
                <a:gridCol w="2156342">
                  <a:extLst>
                    <a:ext uri="{9D8B030D-6E8A-4147-A177-3AD203B41FA5}">
                      <a16:colId xmlns:a16="http://schemas.microsoft.com/office/drawing/2014/main" val="2120380886"/>
                    </a:ext>
                  </a:extLst>
                </a:gridCol>
                <a:gridCol w="914400">
                  <a:extLst>
                    <a:ext uri="{9D8B030D-6E8A-4147-A177-3AD203B41FA5}">
                      <a16:colId xmlns:a16="http://schemas.microsoft.com/office/drawing/2014/main" val="3348056704"/>
                    </a:ext>
                  </a:extLst>
                </a:gridCol>
                <a:gridCol w="1596934">
                  <a:extLst>
                    <a:ext uri="{9D8B030D-6E8A-4147-A177-3AD203B41FA5}">
                      <a16:colId xmlns:a16="http://schemas.microsoft.com/office/drawing/2014/main" val="3027952515"/>
                    </a:ext>
                  </a:extLst>
                </a:gridCol>
                <a:gridCol w="1051561">
                  <a:extLst>
                    <a:ext uri="{9D8B030D-6E8A-4147-A177-3AD203B41FA5}">
                      <a16:colId xmlns:a16="http://schemas.microsoft.com/office/drawing/2014/main" val="650407999"/>
                    </a:ext>
                  </a:extLst>
                </a:gridCol>
              </a:tblGrid>
              <a:tr h="508558">
                <a:tc>
                  <a:txBody>
                    <a:bodyPr/>
                    <a:lstStyle/>
                    <a:p>
                      <a:pPr algn="ctr"/>
                      <a:r>
                        <a:rPr lang="it-IT" sz="2400" b="0" dirty="0">
                          <a:solidFill>
                            <a:schemeClr val="tx1"/>
                          </a:solidFill>
                          <a:latin typeface="Times New Roman" panose="02020603050405020304" pitchFamily="18" charset="0"/>
                          <a:cs typeface="Times New Roman" panose="02020603050405020304" pitchFamily="18" charset="0"/>
                        </a:rPr>
                        <a:t>Sigla</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b="0" dirty="0">
                          <a:solidFill>
                            <a:schemeClr val="tx1"/>
                          </a:solidFill>
                          <a:latin typeface="Times New Roman" panose="02020603050405020304" pitchFamily="18" charset="0"/>
                          <a:cs typeface="Times New Roman" panose="02020603050405020304" pitchFamily="18" charset="0"/>
                        </a:rPr>
                        <a:t>FTE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Assegnazioni</a:t>
                      </a:r>
                      <a:r>
                        <a:rPr lang="it-IT" sz="2400" b="0" baseline="0" dirty="0">
                          <a:solidFill>
                            <a:srgbClr val="FF0066"/>
                          </a:solidFill>
                          <a:latin typeface="Times New Roman" panose="02020603050405020304" pitchFamily="18" charset="0"/>
                          <a:cs typeface="Times New Roman" panose="02020603050405020304" pitchFamily="18" charset="0"/>
                        </a:rPr>
                        <a:t> totali (kE)</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chemeClr val="tx1"/>
                          </a:solidFill>
                          <a:latin typeface="Times New Roman" panose="02020603050405020304" pitchFamily="18" charset="0"/>
                          <a:cs typeface="Times New Roman" panose="02020603050405020304" pitchFamily="18" charset="0"/>
                        </a:rPr>
                        <a:t>Missioni</a:t>
                      </a:r>
                    </a:p>
                    <a:p>
                      <a:pPr algn="ctr"/>
                      <a:r>
                        <a:rPr lang="it-IT" sz="2400" b="0" dirty="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chemeClr val="tx1"/>
                          </a:solidFill>
                          <a:latin typeface="Times New Roman" panose="02020603050405020304" pitchFamily="18" charset="0"/>
                          <a:cs typeface="Times New Roman" panose="02020603050405020304" pitchFamily="18" charset="0"/>
                        </a:rPr>
                        <a:t>Cons</a:t>
                      </a:r>
                    </a:p>
                    <a:p>
                      <a:pPr algn="ctr"/>
                      <a:r>
                        <a:rPr lang="it-IT" sz="2400" b="0" dirty="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chemeClr val="tx1"/>
                          </a:solidFill>
                          <a:latin typeface="Times New Roman" panose="02020603050405020304" pitchFamily="18" charset="0"/>
                          <a:cs typeface="Times New Roman" panose="02020603050405020304" pitchFamily="18" charset="0"/>
                        </a:rPr>
                        <a:t>Inv</a:t>
                      </a:r>
                    </a:p>
                    <a:p>
                      <a:pPr algn="ctr"/>
                      <a:r>
                        <a:rPr lang="it-IT" sz="2400" b="0" dirty="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chemeClr val="tx1"/>
                          </a:solidFill>
                          <a:latin typeface="Times New Roman" panose="02020603050405020304" pitchFamily="18" charset="0"/>
                          <a:cs typeface="Times New Roman" panose="02020603050405020304" pitchFamily="18" charset="0"/>
                        </a:rPr>
                        <a:t>Altro</a:t>
                      </a:r>
                    </a:p>
                    <a:p>
                      <a:pPr algn="ctr"/>
                      <a:r>
                        <a:rPr lang="it-IT" sz="2400" b="0" dirty="0">
                          <a:solidFill>
                            <a:schemeClr val="tx1"/>
                          </a:solidFill>
                          <a:latin typeface="Times New Roman" panose="02020603050405020304" pitchFamily="18" charset="0"/>
                          <a:cs typeface="Times New Roman" panose="02020603050405020304" pitchFamily="18" charset="0"/>
                        </a:rPr>
                        <a:t>(kE)</a:t>
                      </a:r>
                      <a:endParaRPr lang="en-US" sz="2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2086456"/>
                  </a:ext>
                </a:extLst>
              </a:tr>
              <a:tr h="508558">
                <a:tc>
                  <a:txBody>
                    <a:bodyPr/>
                    <a:lstStyle/>
                    <a:p>
                      <a:pPr algn="l"/>
                      <a:r>
                        <a:rPr lang="it-IT" sz="2400" dirty="0">
                          <a:solidFill>
                            <a:schemeClr val="tx1"/>
                          </a:solidFill>
                          <a:latin typeface="Times New Roman" panose="02020603050405020304" pitchFamily="18" charset="0"/>
                          <a:cs typeface="Times New Roman" panose="02020603050405020304" pitchFamily="18" charset="0"/>
                        </a:rPr>
                        <a:t>ALICE</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5.7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rgbClr val="FF0066"/>
                          </a:solidFill>
                          <a:latin typeface="Times New Roman" panose="02020603050405020304" pitchFamily="18" charset="0"/>
                          <a:cs typeface="Times New Roman" panose="02020603050405020304" pitchFamily="18" charset="0"/>
                        </a:rPr>
                        <a:t>24.5</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24.5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16169289"/>
                  </a:ext>
                </a:extLst>
              </a:tr>
              <a:tr h="508558">
                <a:tc>
                  <a:txBody>
                    <a:bodyPr/>
                    <a:lstStyle/>
                    <a:p>
                      <a:pPr algn="l"/>
                      <a:r>
                        <a:rPr lang="it-IT" sz="2400" dirty="0">
                          <a:solidFill>
                            <a:schemeClr val="tx1"/>
                          </a:solidFill>
                          <a:latin typeface="Times New Roman" panose="02020603050405020304" pitchFamily="18" charset="0"/>
                          <a:cs typeface="Times New Roman" panose="02020603050405020304" pitchFamily="18" charset="0"/>
                        </a:rPr>
                        <a:t>FAMU</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1.6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rgbClr val="FF0066"/>
                          </a:solidFill>
                          <a:latin typeface="Times New Roman" panose="02020603050405020304" pitchFamily="18" charset="0"/>
                          <a:cs typeface="Times New Roman" panose="02020603050405020304" pitchFamily="18" charset="0"/>
                        </a:rPr>
                        <a:t>17</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7.5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2</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7.5</a:t>
                      </a: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44803303"/>
                  </a:ext>
                </a:extLst>
              </a:tr>
              <a:tr h="508558">
                <a:tc>
                  <a:txBody>
                    <a:bodyPr/>
                    <a:lstStyle/>
                    <a:p>
                      <a:pPr algn="l"/>
                      <a:r>
                        <a:rPr lang="it-IT" sz="2400" dirty="0">
                          <a:latin typeface="Times New Roman" panose="02020603050405020304" pitchFamily="18" charset="0"/>
                          <a:cs typeface="Times New Roman" panose="02020603050405020304" pitchFamily="18" charset="0"/>
                        </a:rPr>
                        <a:t>JLAB12</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3.2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aseline="0" dirty="0">
                          <a:solidFill>
                            <a:srgbClr val="FF0066"/>
                          </a:solidFill>
                          <a:latin typeface="Times New Roman" panose="02020603050405020304" pitchFamily="18" charset="0"/>
                          <a:cs typeface="Times New Roman" panose="02020603050405020304" pitchFamily="18" charset="0"/>
                        </a:rPr>
                        <a:t>18.5</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13.5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a:tc>
                <a:extLst>
                  <a:ext uri="{0D108BD9-81ED-4DB2-BD59-A6C34878D82A}">
                    <a16:rowId xmlns:a16="http://schemas.microsoft.com/office/drawing/2014/main" val="540239962"/>
                  </a:ext>
                </a:extLst>
              </a:tr>
              <a:tr h="508558">
                <a:tc>
                  <a:txBody>
                    <a:bodyPr/>
                    <a:lstStyle/>
                    <a:p>
                      <a:pPr algn="l"/>
                      <a:r>
                        <a:rPr lang="it-IT" sz="2400" dirty="0">
                          <a:solidFill>
                            <a:schemeClr val="tx1"/>
                          </a:solidFill>
                          <a:latin typeface="Times New Roman" panose="02020603050405020304" pitchFamily="18" charset="0"/>
                          <a:cs typeface="Times New Roman" panose="02020603050405020304" pitchFamily="18" charset="0"/>
                        </a:rPr>
                        <a:t>LEA</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7.1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rgbClr val="FF0066"/>
                          </a:solidFill>
                          <a:latin typeface="Times New Roman" panose="02020603050405020304" pitchFamily="18" charset="0"/>
                          <a:cs typeface="Times New Roman" panose="02020603050405020304" pitchFamily="18" charset="0"/>
                        </a:rPr>
                        <a:t>90</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58</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32</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59122543"/>
                  </a:ext>
                </a:extLst>
              </a:tr>
              <a:tr h="508558">
                <a:tc>
                  <a:txBody>
                    <a:bodyPr/>
                    <a:lstStyle/>
                    <a:p>
                      <a:pPr algn="l"/>
                      <a:r>
                        <a:rPr lang="it-IT" sz="2400" dirty="0">
                          <a:solidFill>
                            <a:schemeClr val="tx1"/>
                          </a:solidFill>
                          <a:latin typeface="Times New Roman" panose="02020603050405020304" pitchFamily="18" charset="0"/>
                          <a:cs typeface="Times New Roman" panose="02020603050405020304" pitchFamily="18" charset="0"/>
                        </a:rPr>
                        <a:t>MAMBO</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aseline="0" dirty="0">
                          <a:latin typeface="Times New Roman" panose="02020603050405020304" pitchFamily="18" charset="0"/>
                          <a:cs typeface="Times New Roman" panose="02020603050405020304" pitchFamily="18" charset="0"/>
                        </a:rPr>
                        <a:t>1.6 </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rgbClr val="FF0066"/>
                          </a:solidFill>
                          <a:latin typeface="Times New Roman" panose="02020603050405020304" pitchFamily="18" charset="0"/>
                          <a:cs typeface="Times New Roman" panose="02020603050405020304" pitchFamily="18" charset="0"/>
                        </a:rPr>
                        <a:t>22</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13</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9</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6004973"/>
                  </a:ext>
                </a:extLst>
              </a:tr>
              <a:tr h="508558">
                <a:tc>
                  <a:txBody>
                    <a:bodyPr/>
                    <a:lstStyle/>
                    <a:p>
                      <a:r>
                        <a:rPr lang="en-US" sz="2400" dirty="0">
                          <a:latin typeface="Times New Roman" panose="02020603050405020304" pitchFamily="18" charset="0"/>
                          <a:cs typeface="Times New Roman" panose="02020603050405020304" pitchFamily="18" charset="0"/>
                        </a:rPr>
                        <a:t>n-</a:t>
                      </a:r>
                      <a:r>
                        <a:rPr lang="en-US" sz="2400" dirty="0" err="1">
                          <a:latin typeface="Times New Roman" panose="02020603050405020304" pitchFamily="18" charset="0"/>
                          <a:cs typeface="Times New Roman" panose="02020603050405020304" pitchFamily="18" charset="0"/>
                        </a:rPr>
                        <a:t>ToF</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1</a:t>
                      </a:r>
                    </a:p>
                  </a:txBody>
                  <a:tcPr/>
                </a:tc>
                <a:tc>
                  <a:txBody>
                    <a:bodyPr/>
                    <a:lstStyle/>
                    <a:p>
                      <a:pPr algn="ctr"/>
                      <a:r>
                        <a:rPr lang="en-US" sz="2400" dirty="0">
                          <a:solidFill>
                            <a:srgbClr val="FF0000"/>
                          </a:solidFill>
                          <a:latin typeface="Times New Roman" panose="02020603050405020304" pitchFamily="18" charset="0"/>
                          <a:cs typeface="Times New Roman" panose="02020603050405020304" pitchFamily="18" charset="0"/>
                        </a:rPr>
                        <a:t>11.5</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4.5</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a:tc>
                <a:extLst>
                  <a:ext uri="{0D108BD9-81ED-4DB2-BD59-A6C34878D82A}">
                    <a16:rowId xmlns:a16="http://schemas.microsoft.com/office/drawing/2014/main" val="1109817926"/>
                  </a:ext>
                </a:extLst>
              </a:tr>
              <a:tr h="508558">
                <a:tc>
                  <a:txBody>
                    <a:bodyPr/>
                    <a:lstStyle/>
                    <a:p>
                      <a:pPr algn="l"/>
                      <a:r>
                        <a:rPr lang="it-IT" sz="2400" b="0" dirty="0">
                          <a:solidFill>
                            <a:srgbClr val="FF0066"/>
                          </a:solidFill>
                          <a:latin typeface="Times New Roman" panose="02020603050405020304" pitchFamily="18" charset="0"/>
                          <a:cs typeface="Times New Roman" panose="02020603050405020304" pitchFamily="18" charset="0"/>
                        </a:rPr>
                        <a:t>TOTALE</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a:solidFill>
                            <a:srgbClr val="FF0066"/>
                          </a:solidFill>
                          <a:latin typeface="Times New Roman" panose="02020603050405020304" pitchFamily="18" charset="0"/>
                          <a:cs typeface="Times New Roman" panose="02020603050405020304" pitchFamily="18" charset="0"/>
                        </a:rPr>
                        <a:t>20.2</a:t>
                      </a:r>
                      <a:r>
                        <a:rPr lang="it-IT" sz="2400" baseline="0" dirty="0">
                          <a:solidFill>
                            <a:srgbClr val="FF0066"/>
                          </a:solidFill>
                          <a:latin typeface="Times New Roman" panose="02020603050405020304" pitchFamily="18" charset="0"/>
                          <a:cs typeface="Times New Roman" panose="02020603050405020304" pitchFamily="18" charset="0"/>
                        </a:rPr>
                        <a:t> </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183.5</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121</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4</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16.5</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42</a:t>
                      </a:r>
                      <a:endParaRPr lang="en-US" sz="2400" b="0" dirty="0">
                        <a:solidFill>
                          <a:srgbClr val="FF0066"/>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51806166"/>
                  </a:ext>
                </a:extLst>
              </a:tr>
            </a:tbl>
          </a:graphicData>
        </a:graphic>
      </p:graphicFrame>
    </p:spTree>
    <p:extLst>
      <p:ext uri="{BB962C8B-B14F-4D97-AF65-F5344CB8AC3E}">
        <p14:creationId xmlns:p14="http://schemas.microsoft.com/office/powerpoint/2010/main" val="1851859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Shape 1"/>
          <p:cNvSpPr txBox="1"/>
          <p:nvPr/>
        </p:nvSpPr>
        <p:spPr>
          <a:xfrm>
            <a:off x="770619" y="337926"/>
            <a:ext cx="10837637" cy="6300476"/>
          </a:xfrm>
          <a:prstGeom prst="rect">
            <a:avLst/>
          </a:prstGeom>
          <a:noFill/>
          <a:ln>
            <a:noFill/>
          </a:ln>
        </p:spPr>
        <p:txBody>
          <a:bodyPr lIns="108847" tIns="54423" rIns="108847" bIns="54423">
            <a:noAutofit/>
          </a:bodyPr>
          <a:lstStyle/>
          <a:p>
            <a:r>
              <a:rPr lang="en-US" sz="2000" b="1" spc="-1" dirty="0">
                <a:latin typeface="Arial"/>
              </a:rPr>
              <a:t>Jlab12:</a:t>
            </a:r>
            <a:r>
              <a:rPr lang="en-US" sz="2000" spc="-1" dirty="0">
                <a:latin typeface="Arial"/>
              </a:rPr>
              <a:t> Sigla </a:t>
            </a:r>
            <a:r>
              <a:rPr lang="en-US" sz="2000" spc="-1" dirty="0" err="1">
                <a:latin typeface="Arial"/>
              </a:rPr>
              <a:t>che</a:t>
            </a:r>
            <a:r>
              <a:rPr lang="en-US" sz="2000" spc="-1" dirty="0">
                <a:latin typeface="Arial"/>
              </a:rPr>
              <a:t> </a:t>
            </a:r>
            <a:r>
              <a:rPr lang="en-US" sz="2000" spc="-1" dirty="0" err="1">
                <a:latin typeface="Arial"/>
              </a:rPr>
              <a:t>accorpa</a:t>
            </a:r>
            <a:r>
              <a:rPr lang="en-US" sz="2000" spc="-1" dirty="0">
                <a:latin typeface="Arial"/>
              </a:rPr>
              <a:t> </a:t>
            </a:r>
            <a:r>
              <a:rPr lang="en-US" sz="2000" spc="-1" dirty="0" err="1">
                <a:latin typeface="Arial"/>
              </a:rPr>
              <a:t>tutte</a:t>
            </a:r>
            <a:r>
              <a:rPr lang="en-US" sz="2000" spc="-1" dirty="0">
                <a:latin typeface="Arial"/>
              </a:rPr>
              <a:t> la </a:t>
            </a:r>
            <a:r>
              <a:rPr lang="en-US" sz="2000" spc="-1" dirty="0" err="1">
                <a:latin typeface="Arial"/>
              </a:rPr>
              <a:t>attività</a:t>
            </a:r>
            <a:r>
              <a:rPr lang="en-US" sz="2000" spc="-1" dirty="0">
                <a:latin typeface="Arial"/>
              </a:rPr>
              <a:t> INFN al Thomas Jefferson Laboratory, Virginia. Centro di </a:t>
            </a:r>
            <a:r>
              <a:rPr lang="en-US" sz="2000" spc="-1" dirty="0" err="1">
                <a:latin typeface="Arial"/>
              </a:rPr>
              <a:t>ricerca</a:t>
            </a:r>
            <a:r>
              <a:rPr lang="en-US" sz="2000" spc="-1" dirty="0">
                <a:latin typeface="Arial"/>
              </a:rPr>
              <a:t> </a:t>
            </a:r>
            <a:r>
              <a:rPr lang="en-US" sz="2000" spc="-1" dirty="0" err="1">
                <a:latin typeface="Arial"/>
              </a:rPr>
              <a:t>attorno</a:t>
            </a:r>
            <a:r>
              <a:rPr lang="en-US" sz="2000" spc="-1" dirty="0">
                <a:latin typeface="Arial"/>
              </a:rPr>
              <a:t> ad un </a:t>
            </a:r>
            <a:r>
              <a:rPr lang="en-US" sz="2000" spc="-1" dirty="0" err="1">
                <a:latin typeface="Arial"/>
              </a:rPr>
              <a:t>acceleratore</a:t>
            </a:r>
            <a:r>
              <a:rPr lang="en-US" sz="2000" spc="-1" dirty="0">
                <a:latin typeface="Arial"/>
              </a:rPr>
              <a:t> di </a:t>
            </a:r>
            <a:r>
              <a:rPr lang="en-US" sz="2000" spc="-1" dirty="0" err="1">
                <a:latin typeface="Arial"/>
              </a:rPr>
              <a:t>elettroni</a:t>
            </a:r>
            <a:r>
              <a:rPr lang="en-US" sz="2000" spc="-1" dirty="0">
                <a:latin typeface="Arial"/>
              </a:rPr>
              <a:t> con </a:t>
            </a:r>
            <a:r>
              <a:rPr lang="en-US" sz="2000" spc="-1" dirty="0" err="1">
                <a:latin typeface="Arial"/>
              </a:rPr>
              <a:t>varie</a:t>
            </a:r>
            <a:r>
              <a:rPr lang="en-US" sz="2000" spc="-1" dirty="0">
                <a:latin typeface="Arial"/>
              </a:rPr>
              <a:t> sale </a:t>
            </a:r>
            <a:r>
              <a:rPr lang="en-US" sz="2000" spc="-1" dirty="0" err="1">
                <a:latin typeface="Arial"/>
              </a:rPr>
              <a:t>bersaglio</a:t>
            </a:r>
            <a:r>
              <a:rPr lang="en-US" sz="2000" spc="-1" dirty="0">
                <a:latin typeface="Arial"/>
              </a:rPr>
              <a:t> </a:t>
            </a:r>
            <a:r>
              <a:rPr lang="en-US" sz="2000" spc="-1" dirty="0" err="1">
                <a:latin typeface="Arial"/>
              </a:rPr>
              <a:t>fisso</a:t>
            </a:r>
            <a:r>
              <a:rPr lang="en-US" sz="2000" spc="-1" dirty="0">
                <a:latin typeface="Arial"/>
              </a:rPr>
              <a:t>. Noto per 20 anni </a:t>
            </a:r>
            <a:r>
              <a:rPr lang="en-US" sz="2000" spc="-1" dirty="0" err="1">
                <a:latin typeface="Arial"/>
              </a:rPr>
              <a:t>attività</a:t>
            </a:r>
            <a:r>
              <a:rPr lang="en-US" sz="2000" spc="-1" dirty="0">
                <a:latin typeface="Arial"/>
              </a:rPr>
              <a:t> fascio 6 GeV, poi upgrade a 12 GeV. </a:t>
            </a:r>
          </a:p>
          <a:p>
            <a:endParaRPr lang="en-US" sz="2000" spc="-1" dirty="0">
              <a:latin typeface="Arial"/>
            </a:endParaRPr>
          </a:p>
          <a:p>
            <a:r>
              <a:rPr lang="en-US" sz="2000" b="1" spc="-1" dirty="0">
                <a:latin typeface="Arial"/>
              </a:rPr>
              <a:t>Gruppo </a:t>
            </a:r>
            <a:r>
              <a:rPr lang="en-US" sz="2000" b="1" spc="-1" dirty="0" err="1">
                <a:latin typeface="Arial"/>
              </a:rPr>
              <a:t>Jlab</a:t>
            </a:r>
            <a:r>
              <a:rPr lang="en-US" sz="2000" b="1" spc="-1" dirty="0">
                <a:latin typeface="Arial"/>
              </a:rPr>
              <a:t> PV/BS</a:t>
            </a:r>
            <a:r>
              <a:rPr lang="en-US" sz="2000" spc="-1" dirty="0">
                <a:latin typeface="Arial"/>
              </a:rPr>
              <a:t> </a:t>
            </a:r>
            <a:r>
              <a:rPr lang="en-US" sz="2000" spc="-1" dirty="0" err="1">
                <a:latin typeface="Arial"/>
              </a:rPr>
              <a:t>impegnato</a:t>
            </a:r>
            <a:r>
              <a:rPr lang="en-US" sz="2000" spc="-1" dirty="0">
                <a:latin typeface="Arial"/>
              </a:rPr>
              <a:t> </a:t>
            </a:r>
            <a:r>
              <a:rPr lang="en-US" sz="2000" spc="-1" dirty="0" err="1">
                <a:latin typeface="Arial"/>
              </a:rPr>
              <a:t>collaborazioni</a:t>
            </a:r>
            <a:r>
              <a:rPr lang="en-US" sz="2000" spc="-1" dirty="0">
                <a:latin typeface="Arial"/>
              </a:rPr>
              <a:t> </a:t>
            </a:r>
            <a:r>
              <a:rPr lang="en-US" sz="2000" b="1" spc="-1" dirty="0">
                <a:latin typeface="Arial"/>
              </a:rPr>
              <a:t>CLAS</a:t>
            </a:r>
            <a:r>
              <a:rPr lang="en-US" sz="2000" spc="-1" dirty="0">
                <a:latin typeface="Arial"/>
              </a:rPr>
              <a:t> e </a:t>
            </a:r>
            <a:r>
              <a:rPr lang="en-US" sz="2000" b="1" spc="-1" dirty="0">
                <a:latin typeface="Arial"/>
              </a:rPr>
              <a:t>BDX</a:t>
            </a:r>
            <a:r>
              <a:rPr lang="en-US" sz="2000" spc="-1" dirty="0">
                <a:latin typeface="Arial"/>
              </a:rPr>
              <a:t>:  </a:t>
            </a:r>
          </a:p>
          <a:p>
            <a:endParaRPr lang="en-US" sz="2000" spc="-1" dirty="0">
              <a:latin typeface="Arial"/>
            </a:endParaRPr>
          </a:p>
          <a:p>
            <a:r>
              <a:rPr lang="en-US" sz="2000" spc="-1" dirty="0" err="1">
                <a:latin typeface="Arial"/>
              </a:rPr>
              <a:t>Ricercatori</a:t>
            </a:r>
            <a:r>
              <a:rPr lang="en-US" sz="2000" spc="-1" dirty="0">
                <a:latin typeface="Arial"/>
              </a:rPr>
              <a:t>: </a:t>
            </a:r>
          </a:p>
          <a:p>
            <a:r>
              <a:rPr lang="en-US" sz="2000" spc="-1" dirty="0">
                <a:latin typeface="Arial"/>
              </a:rPr>
              <a:t>	Andrea </a:t>
            </a:r>
            <a:r>
              <a:rPr lang="en-US" sz="2000" spc="-1" dirty="0" err="1">
                <a:latin typeface="Arial"/>
              </a:rPr>
              <a:t>Bianconi</a:t>
            </a:r>
            <a:r>
              <a:rPr lang="en-US" sz="2000" spc="-1" dirty="0">
                <a:latin typeface="Arial"/>
              </a:rPr>
              <a:t> 100 %, </a:t>
            </a:r>
          </a:p>
          <a:p>
            <a:r>
              <a:rPr lang="en-US" sz="2000" spc="-1" dirty="0">
                <a:latin typeface="Arial"/>
              </a:rPr>
              <a:t>	Luca </a:t>
            </a:r>
            <a:r>
              <a:rPr lang="en-US" sz="2000" spc="-1" dirty="0" err="1">
                <a:latin typeface="Arial"/>
              </a:rPr>
              <a:t>Venturelli</a:t>
            </a:r>
            <a:r>
              <a:rPr lang="en-US" sz="2000" spc="-1" dirty="0">
                <a:latin typeface="Arial"/>
              </a:rPr>
              <a:t> 30 %, </a:t>
            </a:r>
          </a:p>
          <a:p>
            <a:r>
              <a:rPr lang="en-US" sz="2000" spc="-1" dirty="0">
                <a:latin typeface="Arial"/>
              </a:rPr>
              <a:t>	Giulia </a:t>
            </a:r>
            <a:r>
              <a:rPr lang="en-US" sz="2000" spc="-1" dirty="0" err="1">
                <a:latin typeface="Arial"/>
              </a:rPr>
              <a:t>Gosta</a:t>
            </a:r>
            <a:r>
              <a:rPr lang="en-US" sz="2000" spc="-1" dirty="0">
                <a:latin typeface="Arial"/>
              </a:rPr>
              <a:t> 50 %, </a:t>
            </a:r>
          </a:p>
          <a:p>
            <a:r>
              <a:rPr lang="en-US" sz="2000" spc="-1" dirty="0">
                <a:latin typeface="Arial"/>
              </a:rPr>
              <a:t>	Valerio </a:t>
            </a:r>
            <a:r>
              <a:rPr lang="en-US" sz="2000" spc="-1" dirty="0" err="1">
                <a:latin typeface="Arial"/>
              </a:rPr>
              <a:t>Mascagna</a:t>
            </a:r>
            <a:r>
              <a:rPr lang="en-US" sz="2000" spc="-1" dirty="0">
                <a:latin typeface="Arial"/>
              </a:rPr>
              <a:t> 40 %, </a:t>
            </a:r>
          </a:p>
          <a:p>
            <a:r>
              <a:rPr lang="en-US" sz="2000" spc="-1" dirty="0">
                <a:latin typeface="Arial"/>
              </a:rPr>
              <a:t>	Giovanni </a:t>
            </a:r>
            <a:r>
              <a:rPr lang="en-US" sz="2000" spc="-1" dirty="0" err="1">
                <a:latin typeface="Arial"/>
              </a:rPr>
              <a:t>Costantini</a:t>
            </a:r>
            <a:r>
              <a:rPr lang="en-US" sz="2000" spc="-1" dirty="0">
                <a:latin typeface="Arial"/>
              </a:rPr>
              <a:t> 0, </a:t>
            </a:r>
          </a:p>
          <a:p>
            <a:r>
              <a:rPr lang="en-US" sz="2000" spc="-1" dirty="0">
                <a:latin typeface="Arial"/>
              </a:rPr>
              <a:t>	Stefano </a:t>
            </a:r>
            <a:r>
              <a:rPr lang="en-US" sz="2000" spc="-1" dirty="0" err="1">
                <a:latin typeface="Arial"/>
              </a:rPr>
              <a:t>Migliorati</a:t>
            </a:r>
            <a:r>
              <a:rPr lang="en-US" sz="2000" spc="-1" dirty="0">
                <a:latin typeface="Arial"/>
              </a:rPr>
              <a:t> 0, </a:t>
            </a:r>
          </a:p>
          <a:p>
            <a:r>
              <a:rPr lang="en-US" sz="2000" spc="-1" dirty="0" err="1">
                <a:latin typeface="Arial"/>
              </a:rPr>
              <a:t>Tecnologi</a:t>
            </a:r>
            <a:r>
              <a:rPr lang="en-US" sz="2000" spc="-1" dirty="0">
                <a:latin typeface="Arial"/>
              </a:rPr>
              <a:t>: </a:t>
            </a:r>
          </a:p>
          <a:p>
            <a:r>
              <a:rPr lang="en-US" sz="2000" spc="-1" dirty="0">
                <a:latin typeface="Arial"/>
              </a:rPr>
              <a:t>	Marco </a:t>
            </a:r>
            <a:r>
              <a:rPr lang="en-US" sz="2000" spc="-1" dirty="0" err="1">
                <a:latin typeface="Arial"/>
              </a:rPr>
              <a:t>Leali</a:t>
            </a:r>
            <a:r>
              <a:rPr lang="en-US" sz="2000" spc="-1" dirty="0">
                <a:latin typeface="Arial"/>
              </a:rPr>
              <a:t> 50 %, </a:t>
            </a:r>
          </a:p>
          <a:p>
            <a:r>
              <a:rPr lang="en-US" sz="2000" spc="-1" dirty="0">
                <a:latin typeface="Arial"/>
              </a:rPr>
              <a:t>	Luigi </a:t>
            </a:r>
            <a:r>
              <a:rPr lang="en-US" sz="2000" spc="-1" dirty="0" err="1">
                <a:latin typeface="Arial"/>
              </a:rPr>
              <a:t>Solazzi</a:t>
            </a:r>
            <a:r>
              <a:rPr lang="en-US" sz="2000" spc="-1" dirty="0">
                <a:latin typeface="Arial"/>
              </a:rPr>
              <a:t> 50 %. </a:t>
            </a:r>
          </a:p>
          <a:p>
            <a:r>
              <a:rPr lang="en-US" sz="2000" spc="-1" dirty="0">
                <a:latin typeface="Arial"/>
              </a:rPr>
              <a:t>                                   </a:t>
            </a:r>
            <a:r>
              <a:rPr lang="en-US" sz="2000" b="1" spc="-1" dirty="0">
                <a:latin typeface="Arial"/>
              </a:rPr>
              <a:t>Tot 3.2 FTE</a:t>
            </a:r>
          </a:p>
          <a:p>
            <a:endParaRPr lang="en-US" sz="2000" spc="-1" dirty="0">
              <a:latin typeface="Arial"/>
            </a:endParaRPr>
          </a:p>
          <a:p>
            <a:r>
              <a:rPr lang="en-US" sz="2000" spc="-1" dirty="0">
                <a:latin typeface="Arial"/>
              </a:rPr>
              <a:t>(</a:t>
            </a:r>
            <a:r>
              <a:rPr lang="en-US" sz="2000" spc="-1" dirty="0" err="1">
                <a:latin typeface="Arial"/>
              </a:rPr>
              <a:t>Costantini</a:t>
            </a:r>
            <a:r>
              <a:rPr lang="en-US" sz="2000" spc="-1" dirty="0">
                <a:latin typeface="Arial"/>
              </a:rPr>
              <a:t>, </a:t>
            </a:r>
            <a:r>
              <a:rPr lang="en-US" sz="2000" spc="-1" dirty="0" err="1">
                <a:latin typeface="Arial"/>
              </a:rPr>
              <a:t>recentemente</a:t>
            </a:r>
            <a:r>
              <a:rPr lang="en-US" sz="2000" spc="-1" dirty="0">
                <a:latin typeface="Arial"/>
              </a:rPr>
              <a:t> </a:t>
            </a:r>
            <a:r>
              <a:rPr lang="en-US" sz="2000" spc="-1" dirty="0" err="1">
                <a:latin typeface="Arial"/>
              </a:rPr>
              <a:t>dottorato</a:t>
            </a:r>
            <a:r>
              <a:rPr lang="en-US" sz="2000" spc="-1" dirty="0">
                <a:latin typeface="Arial"/>
              </a:rPr>
              <a:t>, e </a:t>
            </a:r>
            <a:r>
              <a:rPr lang="en-US" sz="2000" spc="-1" dirty="0" err="1">
                <a:latin typeface="Arial"/>
              </a:rPr>
              <a:t>Migliorati</a:t>
            </a:r>
            <a:r>
              <a:rPr lang="en-US" sz="2000" spc="-1" dirty="0">
                <a:latin typeface="Arial"/>
              </a:rPr>
              <a:t>, </a:t>
            </a:r>
            <a:r>
              <a:rPr lang="en-US" sz="2000" spc="-1" dirty="0" err="1">
                <a:latin typeface="Arial"/>
              </a:rPr>
              <a:t>dottorando</a:t>
            </a:r>
            <a:r>
              <a:rPr lang="en-US" sz="2000" spc="-1" dirty="0">
                <a:latin typeface="Arial"/>
              </a:rPr>
              <a:t>, non </a:t>
            </a:r>
            <a:r>
              <a:rPr lang="en-US" sz="2000" spc="-1" dirty="0" err="1">
                <a:latin typeface="Arial"/>
              </a:rPr>
              <a:t>hanno</a:t>
            </a:r>
            <a:r>
              <a:rPr lang="en-US" sz="2000" spc="-1" dirty="0">
                <a:latin typeface="Arial"/>
              </a:rPr>
              <a:t> </a:t>
            </a:r>
            <a:r>
              <a:rPr lang="en-US" sz="2000" spc="-1" dirty="0" err="1">
                <a:latin typeface="Arial"/>
              </a:rPr>
              <a:t>percentuali</a:t>
            </a:r>
            <a:r>
              <a:rPr lang="en-US" sz="2000" spc="-1" dirty="0">
                <a:latin typeface="Arial"/>
              </a:rPr>
              <a:t> in Jlab12 ma </a:t>
            </a:r>
            <a:r>
              <a:rPr lang="en-US" sz="2000" spc="-1" dirty="0" err="1">
                <a:latin typeface="Arial"/>
              </a:rPr>
              <a:t>hanno</a:t>
            </a:r>
            <a:r>
              <a:rPr lang="en-US" sz="2000" spc="-1" dirty="0">
                <a:latin typeface="Arial"/>
              </a:rPr>
              <a:t> </a:t>
            </a:r>
            <a:r>
              <a:rPr lang="en-US" sz="2000" spc="-1" dirty="0" err="1">
                <a:latin typeface="Arial"/>
              </a:rPr>
              <a:t>collaborato</a:t>
            </a:r>
            <a:r>
              <a:rPr lang="en-US" sz="2000" spc="-1" dirty="0">
                <a:latin typeface="Arial"/>
              </a:rPr>
              <a:t> a </a:t>
            </a:r>
            <a:r>
              <a:rPr lang="en-US" sz="2000" spc="-1" dirty="0" err="1">
                <a:latin typeface="Arial"/>
              </a:rPr>
              <a:t>vari</a:t>
            </a:r>
            <a:r>
              <a:rPr lang="en-US" sz="2000" spc="-1" dirty="0">
                <a:latin typeface="Arial"/>
              </a:rPr>
              <a:t> </a:t>
            </a:r>
            <a:r>
              <a:rPr lang="en-US" sz="2000" spc="-1" dirty="0" err="1">
                <a:latin typeface="Arial"/>
              </a:rPr>
              <a:t>progetti</a:t>
            </a:r>
            <a:r>
              <a:rPr lang="en-US" sz="2000" spc="-1" dirty="0">
                <a:latin typeface="Arial"/>
              </a:rPr>
              <a:t> </a:t>
            </a:r>
            <a:r>
              <a:rPr lang="en-US" sz="2000" spc="-1" dirty="0" err="1">
                <a:latin typeface="Arial"/>
              </a:rPr>
              <a:t>Jlab</a:t>
            </a:r>
            <a:r>
              <a:rPr lang="en-US" sz="2000" spc="-1" dirty="0">
                <a:latin typeface="Arial"/>
              </a:rPr>
              <a:t> e </a:t>
            </a:r>
            <a:r>
              <a:rPr lang="en-US" sz="2000" spc="-1" dirty="0" err="1">
                <a:latin typeface="Arial"/>
              </a:rPr>
              <a:t>sono</a:t>
            </a:r>
            <a:r>
              <a:rPr lang="en-US" sz="2000" spc="-1" dirty="0">
                <a:latin typeface="Arial"/>
              </a:rPr>
              <a:t> </a:t>
            </a:r>
            <a:r>
              <a:rPr lang="en-US" sz="2000" spc="-1" dirty="0" err="1">
                <a:latin typeface="Arial"/>
              </a:rPr>
              <a:t>membri</a:t>
            </a:r>
            <a:r>
              <a:rPr lang="en-US" sz="2000" spc="-1" dirty="0">
                <a:latin typeface="Arial"/>
              </a:rPr>
              <a:t> di CLAS).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Shape 1"/>
          <p:cNvSpPr txBox="1"/>
          <p:nvPr/>
        </p:nvSpPr>
        <p:spPr>
          <a:xfrm>
            <a:off x="485943" y="399701"/>
            <a:ext cx="11279989" cy="5963000"/>
          </a:xfrm>
          <a:prstGeom prst="rect">
            <a:avLst/>
          </a:prstGeom>
          <a:noFill/>
          <a:ln>
            <a:noFill/>
          </a:ln>
        </p:spPr>
        <p:txBody>
          <a:bodyPr lIns="108847" tIns="54423" rIns="108847" bIns="54423">
            <a:noAutofit/>
          </a:bodyPr>
          <a:lstStyle/>
          <a:p>
            <a:r>
              <a:rPr lang="en-US" sz="2000" spc="-1" dirty="0" err="1">
                <a:latin typeface="Arial"/>
              </a:rPr>
              <a:t>Collaborazione</a:t>
            </a:r>
            <a:r>
              <a:rPr lang="en-US" sz="2000" spc="-1" dirty="0">
                <a:latin typeface="Arial"/>
              </a:rPr>
              <a:t> </a:t>
            </a:r>
            <a:r>
              <a:rPr lang="en-US" sz="2000" b="1" spc="-1" dirty="0">
                <a:latin typeface="Arial"/>
              </a:rPr>
              <a:t>BDX</a:t>
            </a:r>
            <a:r>
              <a:rPr lang="en-US" sz="2000" spc="-1" dirty="0">
                <a:latin typeface="Arial"/>
              </a:rPr>
              <a:t> (+ spinoff): </a:t>
            </a:r>
          </a:p>
          <a:p>
            <a:endParaRPr lang="en-US" sz="2000" spc="-1" dirty="0">
              <a:latin typeface="Arial"/>
            </a:endParaRPr>
          </a:p>
          <a:p>
            <a:r>
              <a:rPr lang="en-US" sz="2000" spc="-1" dirty="0" err="1">
                <a:latin typeface="Arial"/>
              </a:rPr>
              <a:t>Obiettivo</a:t>
            </a:r>
            <a:r>
              <a:rPr lang="en-US" sz="2000" spc="-1" dirty="0">
                <a:latin typeface="Arial"/>
              </a:rPr>
              <a:t> di </a:t>
            </a:r>
            <a:r>
              <a:rPr lang="en-US" sz="2000" spc="-1" dirty="0" err="1">
                <a:latin typeface="Arial"/>
              </a:rPr>
              <a:t>bandiera</a:t>
            </a:r>
            <a:r>
              <a:rPr lang="en-US" sz="2000" spc="-1" dirty="0">
                <a:latin typeface="Arial"/>
              </a:rPr>
              <a:t>: Dark Matter </a:t>
            </a:r>
            <a:r>
              <a:rPr lang="en-US" sz="2000" spc="-1" dirty="0" err="1">
                <a:latin typeface="Arial"/>
              </a:rPr>
              <a:t>leggera</a:t>
            </a:r>
            <a:r>
              <a:rPr lang="en-US" sz="2000" spc="-1" dirty="0">
                <a:latin typeface="Arial"/>
              </a:rPr>
              <a:t> </a:t>
            </a:r>
            <a:r>
              <a:rPr lang="en-US" sz="2000" spc="-1" dirty="0" err="1">
                <a:latin typeface="Arial"/>
              </a:rPr>
              <a:t>nel</a:t>
            </a:r>
            <a:r>
              <a:rPr lang="en-US" sz="2000" spc="-1" dirty="0">
                <a:latin typeface="Arial"/>
              </a:rPr>
              <a:t> </a:t>
            </a:r>
            <a:r>
              <a:rPr lang="en-US" sz="2000" spc="-1" dirty="0" err="1">
                <a:latin typeface="Arial"/>
              </a:rPr>
              <a:t>flusso</a:t>
            </a:r>
            <a:r>
              <a:rPr lang="en-US" sz="2000" spc="-1" dirty="0">
                <a:latin typeface="Arial"/>
              </a:rPr>
              <a:t> </a:t>
            </a:r>
            <a:r>
              <a:rPr lang="en-US" sz="2000" spc="-1" dirty="0" err="1">
                <a:latin typeface="Arial"/>
              </a:rPr>
              <a:t>secondario</a:t>
            </a:r>
            <a:r>
              <a:rPr lang="en-US" sz="2000" spc="-1" dirty="0">
                <a:latin typeface="Arial"/>
              </a:rPr>
              <a:t> a </a:t>
            </a:r>
            <a:r>
              <a:rPr lang="en-US" sz="2000" spc="-1" dirty="0" err="1">
                <a:latin typeface="Arial"/>
              </a:rPr>
              <a:t>valle</a:t>
            </a:r>
            <a:r>
              <a:rPr lang="en-US" sz="2000" spc="-1" dirty="0">
                <a:latin typeface="Arial"/>
              </a:rPr>
              <a:t> del beam dump di </a:t>
            </a:r>
            <a:r>
              <a:rPr lang="en-US" sz="2000" spc="-1" dirty="0" err="1">
                <a:latin typeface="Arial"/>
              </a:rPr>
              <a:t>Jlab</a:t>
            </a:r>
            <a:r>
              <a:rPr lang="en-US" sz="2000" spc="-1" dirty="0">
                <a:latin typeface="Arial"/>
              </a:rPr>
              <a:t>. </a:t>
            </a:r>
          </a:p>
          <a:p>
            <a:r>
              <a:rPr lang="en-US" sz="2000" spc="-1" dirty="0" err="1">
                <a:latin typeface="Arial"/>
              </a:rPr>
              <a:t>Stato</a:t>
            </a:r>
            <a:r>
              <a:rPr lang="en-US" sz="2000" spc="-1" dirty="0">
                <a:latin typeface="Arial"/>
              </a:rPr>
              <a:t> </a:t>
            </a:r>
            <a:r>
              <a:rPr lang="en-US" sz="2000" spc="-1" dirty="0" err="1">
                <a:latin typeface="Arial"/>
              </a:rPr>
              <a:t>arte</a:t>
            </a:r>
            <a:r>
              <a:rPr lang="en-US" sz="2000" spc="-1" dirty="0">
                <a:latin typeface="Arial"/>
              </a:rPr>
              <a:t>: in standby per la </a:t>
            </a:r>
            <a:r>
              <a:rPr lang="en-US" sz="2000" spc="-1" dirty="0" err="1">
                <a:latin typeface="Arial"/>
              </a:rPr>
              <a:t>difficoltà</a:t>
            </a:r>
            <a:r>
              <a:rPr lang="en-US" sz="2000" spc="-1" dirty="0">
                <a:latin typeface="Arial"/>
              </a:rPr>
              <a:t> a </a:t>
            </a:r>
            <a:r>
              <a:rPr lang="en-US" sz="2000" spc="-1" dirty="0" err="1">
                <a:latin typeface="Arial"/>
              </a:rPr>
              <a:t>reperire</a:t>
            </a:r>
            <a:r>
              <a:rPr lang="en-US" sz="2000" spc="-1" dirty="0">
                <a:latin typeface="Arial"/>
              </a:rPr>
              <a:t> </a:t>
            </a:r>
            <a:r>
              <a:rPr lang="en-US" sz="2000" spc="-1" dirty="0" err="1">
                <a:latin typeface="Arial"/>
              </a:rPr>
              <a:t>fondi</a:t>
            </a:r>
            <a:r>
              <a:rPr lang="en-US" sz="2000" spc="-1" dirty="0">
                <a:latin typeface="Arial"/>
              </a:rPr>
              <a:t> extra per </a:t>
            </a:r>
            <a:r>
              <a:rPr lang="en-US" sz="2000" spc="-1" dirty="0" err="1">
                <a:latin typeface="Arial"/>
              </a:rPr>
              <a:t>ampliamento</a:t>
            </a:r>
            <a:r>
              <a:rPr lang="en-US" sz="2000" spc="-1" dirty="0">
                <a:latin typeface="Arial"/>
              </a:rPr>
              <a:t> </a:t>
            </a:r>
            <a:r>
              <a:rPr lang="en-US" sz="2000" spc="-1" dirty="0" err="1">
                <a:latin typeface="Arial"/>
              </a:rPr>
              <a:t>sito</a:t>
            </a:r>
            <a:r>
              <a:rPr lang="en-US" sz="2000" spc="-1" dirty="0">
                <a:latin typeface="Arial"/>
              </a:rPr>
              <a:t> </a:t>
            </a:r>
            <a:r>
              <a:rPr lang="en-US" sz="2000" spc="-1" dirty="0" err="1">
                <a:latin typeface="Arial"/>
              </a:rPr>
              <a:t>sotterraneo</a:t>
            </a:r>
            <a:r>
              <a:rPr lang="en-US" sz="2000" spc="-1" dirty="0">
                <a:latin typeface="Arial"/>
              </a:rPr>
              <a:t> per </a:t>
            </a:r>
            <a:r>
              <a:rPr lang="en-US" sz="2000" spc="-1" dirty="0" err="1">
                <a:latin typeface="Arial"/>
              </a:rPr>
              <a:t>apparato</a:t>
            </a:r>
            <a:r>
              <a:rPr lang="en-US" sz="2000" spc="-1" dirty="0">
                <a:latin typeface="Arial"/>
              </a:rPr>
              <a:t> </a:t>
            </a:r>
            <a:r>
              <a:rPr lang="en-US" sz="2000" spc="-1" dirty="0" err="1">
                <a:latin typeface="Arial"/>
              </a:rPr>
              <a:t>completo</a:t>
            </a:r>
            <a:r>
              <a:rPr lang="en-US" sz="2000" spc="-1" dirty="0">
                <a:latin typeface="Arial"/>
              </a:rPr>
              <a:t>. </a:t>
            </a:r>
          </a:p>
          <a:p>
            <a:endParaRPr lang="en-US" sz="2000" spc="-1" dirty="0">
              <a:latin typeface="Arial"/>
            </a:endParaRPr>
          </a:p>
          <a:p>
            <a:r>
              <a:rPr lang="en-US" sz="2000" b="1" spc="-1" dirty="0">
                <a:latin typeface="Arial"/>
              </a:rPr>
              <a:t>BDX-mini</a:t>
            </a:r>
            <a:r>
              <a:rPr lang="en-US" sz="2000" spc="-1" dirty="0">
                <a:latin typeface="Arial"/>
              </a:rPr>
              <a:t>: </a:t>
            </a:r>
            <a:r>
              <a:rPr lang="en-US" sz="2000" spc="-1" dirty="0" err="1">
                <a:latin typeface="Arial"/>
              </a:rPr>
              <a:t>versione</a:t>
            </a:r>
            <a:r>
              <a:rPr lang="en-US" sz="2000" spc="-1" dirty="0">
                <a:latin typeface="Arial"/>
              </a:rPr>
              <a:t> </a:t>
            </a:r>
            <a:r>
              <a:rPr lang="en-US" sz="2000" spc="-1" dirty="0" err="1">
                <a:latin typeface="Arial"/>
              </a:rPr>
              <a:t>prototipo</a:t>
            </a:r>
            <a:r>
              <a:rPr lang="en-US" sz="2000" spc="-1" dirty="0">
                <a:latin typeface="Arial"/>
              </a:rPr>
              <a:t>, ha </a:t>
            </a:r>
            <a:r>
              <a:rPr lang="en-US" sz="2000" spc="-1" dirty="0" err="1">
                <a:latin typeface="Arial"/>
              </a:rPr>
              <a:t>raccolto</a:t>
            </a:r>
            <a:r>
              <a:rPr lang="en-US" sz="2000" spc="-1" dirty="0">
                <a:latin typeface="Arial"/>
              </a:rPr>
              <a:t> </a:t>
            </a:r>
            <a:r>
              <a:rPr lang="en-US" sz="2000" spc="-1" dirty="0" err="1">
                <a:latin typeface="Arial"/>
              </a:rPr>
              <a:t>misure</a:t>
            </a:r>
            <a:r>
              <a:rPr lang="en-US" sz="2000" spc="-1" dirty="0">
                <a:latin typeface="Arial"/>
              </a:rPr>
              <a:t> competitive </a:t>
            </a:r>
            <a:r>
              <a:rPr lang="en-US" sz="2000" spc="-1" dirty="0" err="1">
                <a:latin typeface="Arial"/>
              </a:rPr>
              <a:t>su</a:t>
            </a:r>
            <a:r>
              <a:rPr lang="en-US" sz="2000" spc="-1" dirty="0">
                <a:latin typeface="Arial"/>
              </a:rPr>
              <a:t> </a:t>
            </a:r>
            <a:r>
              <a:rPr lang="en-US" sz="2000" spc="-1" dirty="0" err="1">
                <a:latin typeface="Arial"/>
              </a:rPr>
              <a:t>limiti</a:t>
            </a:r>
            <a:r>
              <a:rPr lang="en-US" sz="2000" spc="-1" dirty="0">
                <a:latin typeface="Arial"/>
              </a:rPr>
              <a:t> </a:t>
            </a:r>
            <a:r>
              <a:rPr lang="en-US" sz="2000" spc="-1" dirty="0" err="1">
                <a:latin typeface="Arial"/>
              </a:rPr>
              <a:t>superiori</a:t>
            </a:r>
            <a:r>
              <a:rPr lang="en-US" sz="2000" spc="-1" dirty="0">
                <a:latin typeface="Arial"/>
              </a:rPr>
              <a:t>, destinate </a:t>
            </a:r>
            <a:r>
              <a:rPr lang="en-US" sz="2000" spc="-1" dirty="0" err="1">
                <a:latin typeface="Arial"/>
              </a:rPr>
              <a:t>pubblicazione</a:t>
            </a:r>
            <a:r>
              <a:rPr lang="en-US" sz="2000" spc="-1" dirty="0">
                <a:latin typeface="Arial"/>
              </a:rPr>
              <a:t>. </a:t>
            </a:r>
          </a:p>
          <a:p>
            <a:endParaRPr lang="en-US" sz="2000" spc="-1" dirty="0">
              <a:latin typeface="Arial"/>
            </a:endParaRPr>
          </a:p>
          <a:p>
            <a:r>
              <a:rPr lang="en-US" sz="2000" b="1" spc="-1" dirty="0" err="1">
                <a:latin typeface="Arial"/>
              </a:rPr>
              <a:t>NuBDX</a:t>
            </a:r>
            <a:r>
              <a:rPr lang="en-US" sz="2000" spc="-1" dirty="0">
                <a:latin typeface="Arial"/>
              </a:rPr>
              <a:t>: </a:t>
            </a:r>
            <a:r>
              <a:rPr lang="en-US" sz="2000" spc="-1" dirty="0" err="1">
                <a:latin typeface="Arial"/>
              </a:rPr>
              <a:t>misure</a:t>
            </a:r>
            <a:r>
              <a:rPr lang="en-US" sz="2000" spc="-1" dirty="0">
                <a:latin typeface="Arial"/>
              </a:rPr>
              <a:t> con </a:t>
            </a:r>
            <a:r>
              <a:rPr lang="en-US" sz="2000" spc="-1" dirty="0" err="1">
                <a:latin typeface="Arial"/>
              </a:rPr>
              <a:t>neutrini</a:t>
            </a:r>
            <a:r>
              <a:rPr lang="en-US" sz="2000" spc="-1" dirty="0">
                <a:latin typeface="Arial"/>
              </a:rPr>
              <a:t> e/o </a:t>
            </a:r>
            <a:r>
              <a:rPr lang="en-US" sz="2000" spc="-1" dirty="0" err="1">
                <a:latin typeface="Arial"/>
              </a:rPr>
              <a:t>muoni</a:t>
            </a:r>
            <a:r>
              <a:rPr lang="en-US" sz="2000" spc="-1" dirty="0">
                <a:latin typeface="Arial"/>
              </a:rPr>
              <a:t>, </a:t>
            </a:r>
            <a:r>
              <a:rPr lang="en-US" sz="2000" spc="-1" dirty="0" err="1">
                <a:latin typeface="Arial"/>
              </a:rPr>
              <a:t>presenti</a:t>
            </a:r>
            <a:r>
              <a:rPr lang="en-US" sz="2000" spc="-1" dirty="0">
                <a:latin typeface="Arial"/>
              </a:rPr>
              <a:t> a </a:t>
            </a:r>
            <a:r>
              <a:rPr lang="en-US" sz="2000" spc="-1" dirty="0" err="1">
                <a:latin typeface="Arial"/>
              </a:rPr>
              <a:t>valle</a:t>
            </a:r>
            <a:r>
              <a:rPr lang="en-US" sz="2000" spc="-1" dirty="0">
                <a:latin typeface="Arial"/>
              </a:rPr>
              <a:t> del beam dump. </a:t>
            </a:r>
            <a:r>
              <a:rPr lang="en-US" sz="2000" spc="-1" dirty="0" err="1">
                <a:latin typeface="Arial"/>
              </a:rPr>
              <a:t>Fase</a:t>
            </a:r>
            <a:r>
              <a:rPr lang="en-US" sz="2000" spc="-1" dirty="0">
                <a:latin typeface="Arial"/>
              </a:rPr>
              <a:t> </a:t>
            </a:r>
            <a:r>
              <a:rPr lang="en-US" sz="2000" spc="-1" dirty="0" err="1">
                <a:latin typeface="Arial"/>
              </a:rPr>
              <a:t>simulazioni</a:t>
            </a:r>
            <a:r>
              <a:rPr lang="en-US" sz="2000" spc="-1" dirty="0">
                <a:latin typeface="Arial"/>
              </a:rPr>
              <a:t>. </a:t>
            </a:r>
          </a:p>
          <a:p>
            <a:endParaRPr lang="en-US" sz="2000" spc="-1" dirty="0">
              <a:latin typeface="Arial"/>
            </a:endParaRPr>
          </a:p>
          <a:p>
            <a:r>
              <a:rPr lang="en-US" sz="2000" b="1" spc="-1" dirty="0" err="1">
                <a:latin typeface="Arial"/>
              </a:rPr>
              <a:t>Positroni</a:t>
            </a:r>
            <a:r>
              <a:rPr lang="en-US" sz="2000" spc="-1" dirty="0">
                <a:latin typeface="Arial"/>
              </a:rPr>
              <a:t>: La </a:t>
            </a:r>
            <a:r>
              <a:rPr lang="en-US" sz="2000" spc="-1" dirty="0" err="1">
                <a:latin typeface="Arial"/>
              </a:rPr>
              <a:t>collaborazione</a:t>
            </a:r>
            <a:r>
              <a:rPr lang="en-US" sz="2000" spc="-1" dirty="0">
                <a:latin typeface="Arial"/>
              </a:rPr>
              <a:t> BDX ha </a:t>
            </a:r>
            <a:r>
              <a:rPr lang="en-US" sz="2000" spc="-1" dirty="0" err="1">
                <a:latin typeface="Arial"/>
              </a:rPr>
              <a:t>pubblicato</a:t>
            </a:r>
            <a:r>
              <a:rPr lang="en-US" sz="2000" spc="-1" dirty="0">
                <a:latin typeface="Arial"/>
              </a:rPr>
              <a:t> studio </a:t>
            </a:r>
            <a:r>
              <a:rPr lang="en-US" sz="2000" spc="-1" dirty="0" err="1">
                <a:latin typeface="Arial"/>
              </a:rPr>
              <a:t>su</a:t>
            </a:r>
            <a:r>
              <a:rPr lang="en-US" sz="2000" spc="-1" dirty="0">
                <a:latin typeface="Arial"/>
              </a:rPr>
              <a:t> </a:t>
            </a:r>
            <a:r>
              <a:rPr lang="en-US" sz="2000" spc="-1" dirty="0" err="1">
                <a:latin typeface="Arial"/>
              </a:rPr>
              <a:t>misure</a:t>
            </a:r>
            <a:r>
              <a:rPr lang="en-US" sz="2000" spc="-1" dirty="0">
                <a:latin typeface="Arial"/>
              </a:rPr>
              <a:t> DM in </a:t>
            </a:r>
            <a:r>
              <a:rPr lang="en-US" sz="2000" spc="-1" dirty="0" err="1">
                <a:latin typeface="Arial"/>
              </a:rPr>
              <a:t>caso</a:t>
            </a:r>
            <a:r>
              <a:rPr lang="en-US" sz="2000" spc="-1" dirty="0">
                <a:latin typeface="Arial"/>
              </a:rPr>
              <a:t> </a:t>
            </a:r>
            <a:r>
              <a:rPr lang="en-US" sz="2000" spc="-1" dirty="0" err="1">
                <a:latin typeface="Arial"/>
              </a:rPr>
              <a:t>realizzazione</a:t>
            </a:r>
            <a:r>
              <a:rPr lang="en-US" sz="2000" spc="-1" dirty="0">
                <a:latin typeface="Arial"/>
              </a:rPr>
              <a:t> fascio </a:t>
            </a:r>
            <a:r>
              <a:rPr lang="en-US" sz="2000" spc="-1" dirty="0" err="1">
                <a:latin typeface="Arial"/>
              </a:rPr>
              <a:t>positroni</a:t>
            </a:r>
            <a:r>
              <a:rPr lang="en-US" sz="2000" spc="-1" dirty="0">
                <a:latin typeface="Arial"/>
              </a:rPr>
              <a:t> al </a:t>
            </a:r>
            <a:r>
              <a:rPr lang="en-US" sz="2000" spc="-1" dirty="0" err="1">
                <a:latin typeface="Arial"/>
              </a:rPr>
              <a:t>Jlab</a:t>
            </a:r>
            <a:r>
              <a:rPr lang="en-US" sz="2000" spc="-1" dirty="0">
                <a:latin typeface="Arial"/>
              </a:rPr>
              <a:t>.</a:t>
            </a:r>
          </a:p>
          <a:p>
            <a:endParaRPr lang="en-US" sz="2000" spc="-1" dirty="0">
              <a:latin typeface="Arial"/>
            </a:endParaRPr>
          </a:p>
          <a:p>
            <a:pPr>
              <a:lnSpc>
                <a:spcPct val="100000"/>
              </a:lnSpc>
            </a:pPr>
            <a:r>
              <a:rPr lang="en-US" sz="2000" b="1" spc="-1" dirty="0" err="1">
                <a:latin typeface="Arial"/>
              </a:rPr>
              <a:t>Nostre</a:t>
            </a:r>
            <a:r>
              <a:rPr lang="en-US" sz="2000" b="1" spc="-1" dirty="0">
                <a:latin typeface="Arial"/>
              </a:rPr>
              <a:t> </a:t>
            </a:r>
            <a:r>
              <a:rPr lang="en-US" sz="2000" b="1" spc="-1" dirty="0" err="1">
                <a:latin typeface="Arial"/>
              </a:rPr>
              <a:t>attività</a:t>
            </a:r>
            <a:r>
              <a:rPr lang="en-US" sz="2000" b="1" spc="-1" dirty="0">
                <a:latin typeface="Arial"/>
              </a:rPr>
              <a:t> in BDX: </a:t>
            </a:r>
            <a:endParaRPr lang="en-US" sz="2000" spc="-1" dirty="0">
              <a:latin typeface="Arial"/>
            </a:endParaRPr>
          </a:p>
          <a:p>
            <a:pPr>
              <a:lnSpc>
                <a:spcPct val="100000"/>
              </a:lnSpc>
            </a:pPr>
            <a:endParaRPr lang="en-US" sz="2000" spc="-1" dirty="0">
              <a:latin typeface="Arial"/>
            </a:endParaRPr>
          </a:p>
          <a:p>
            <a:pPr>
              <a:lnSpc>
                <a:spcPct val="100000"/>
              </a:lnSpc>
            </a:pPr>
            <a:r>
              <a:rPr lang="en-US" sz="2000" spc="-1" dirty="0">
                <a:latin typeface="Arial"/>
              </a:rPr>
              <a:t>- </a:t>
            </a:r>
            <a:r>
              <a:rPr lang="en-US" sz="2000" spc="-1" dirty="0" err="1">
                <a:latin typeface="Arial"/>
              </a:rPr>
              <a:t>nuBDX</a:t>
            </a:r>
            <a:r>
              <a:rPr lang="en-US" sz="2000" spc="-1" dirty="0">
                <a:latin typeface="Arial"/>
              </a:rPr>
              <a:t>: </a:t>
            </a:r>
            <a:r>
              <a:rPr lang="en-US" sz="2000" spc="-1" dirty="0" err="1">
                <a:latin typeface="Arial"/>
              </a:rPr>
              <a:t>simulazione</a:t>
            </a:r>
            <a:r>
              <a:rPr lang="en-US" sz="2000" spc="-1" dirty="0">
                <a:latin typeface="Arial"/>
              </a:rPr>
              <a:t> GEMC </a:t>
            </a:r>
            <a:r>
              <a:rPr lang="en-US" sz="2000" spc="-1" dirty="0" err="1">
                <a:latin typeface="Arial"/>
              </a:rPr>
              <a:t>dello</a:t>
            </a:r>
            <a:r>
              <a:rPr lang="en-US" sz="2000" spc="-1" dirty="0">
                <a:latin typeface="Arial"/>
              </a:rPr>
              <a:t> </a:t>
            </a:r>
            <a:r>
              <a:rPr lang="en-US" sz="2000" spc="-1" dirty="0" err="1">
                <a:latin typeface="Arial"/>
              </a:rPr>
              <a:t>schermaggio</a:t>
            </a:r>
            <a:r>
              <a:rPr lang="en-US" sz="2000" spc="-1" dirty="0">
                <a:latin typeface="Arial"/>
              </a:rPr>
              <a:t> </a:t>
            </a:r>
            <a:r>
              <a:rPr lang="en-US" sz="2000" spc="-1" dirty="0" err="1">
                <a:latin typeface="Arial"/>
              </a:rPr>
              <a:t>attivo</a:t>
            </a:r>
            <a:r>
              <a:rPr lang="en-US" sz="2000" spc="-1" dirty="0">
                <a:latin typeface="Arial"/>
              </a:rPr>
              <a:t>/</a:t>
            </a:r>
            <a:r>
              <a:rPr lang="en-US" sz="2000" spc="-1" dirty="0" err="1">
                <a:latin typeface="Arial"/>
              </a:rPr>
              <a:t>passivo</a:t>
            </a:r>
            <a:r>
              <a:rPr lang="en-US" sz="2000" spc="-1" dirty="0">
                <a:latin typeface="Arial"/>
              </a:rPr>
              <a:t> di </a:t>
            </a:r>
            <a:r>
              <a:rPr lang="en-US" sz="2000" spc="-1" dirty="0" err="1">
                <a:latin typeface="Arial"/>
              </a:rPr>
              <a:t>neutroni</a:t>
            </a:r>
            <a:r>
              <a:rPr lang="en-US" sz="2000" spc="-1" dirty="0">
                <a:latin typeface="Arial"/>
              </a:rPr>
              <a:t>. </a:t>
            </a:r>
          </a:p>
          <a:p>
            <a:r>
              <a:rPr lang="en-US" sz="2000" spc="-1" dirty="0">
                <a:latin typeface="Arial"/>
              </a:rPr>
              <a:t>- </a:t>
            </a:r>
            <a:r>
              <a:rPr lang="en-US" sz="2000" spc="-1" dirty="0" err="1">
                <a:latin typeface="Arial"/>
              </a:rPr>
              <a:t>Contributo</a:t>
            </a:r>
            <a:r>
              <a:rPr lang="en-US" sz="2000" spc="-1" dirty="0">
                <a:latin typeface="Arial"/>
              </a:rPr>
              <a:t> ad </a:t>
            </a:r>
            <a:r>
              <a:rPr lang="en-US" sz="2000" spc="-1" dirty="0" err="1">
                <a:latin typeface="Arial"/>
              </a:rPr>
              <a:t>articolo</a:t>
            </a:r>
            <a:r>
              <a:rPr lang="en-US" sz="2000" spc="-1" dirty="0">
                <a:latin typeface="Arial"/>
              </a:rPr>
              <a:t> in </a:t>
            </a:r>
            <a:r>
              <a:rPr lang="en-US" sz="2000" spc="-1" dirty="0" err="1">
                <a:latin typeface="Arial"/>
              </a:rPr>
              <a:t>preparazione</a:t>
            </a:r>
            <a:r>
              <a:rPr lang="en-US" sz="2000" spc="-1" dirty="0">
                <a:latin typeface="Arial"/>
              </a:rPr>
              <a:t> </a:t>
            </a:r>
            <a:r>
              <a:rPr lang="en-US" sz="2000" spc="-1" dirty="0" err="1">
                <a:latin typeface="Arial"/>
              </a:rPr>
              <a:t>sul</a:t>
            </a:r>
            <a:r>
              <a:rPr lang="en-US" sz="2000" spc="-1" dirty="0">
                <a:latin typeface="Arial"/>
              </a:rPr>
              <a:t> </a:t>
            </a:r>
            <a:r>
              <a:rPr lang="en-US" sz="2000" spc="-1" dirty="0" err="1">
                <a:latin typeface="Arial"/>
              </a:rPr>
              <a:t>programma</a:t>
            </a:r>
            <a:r>
              <a:rPr lang="en-US" sz="2000" spc="-1" dirty="0">
                <a:latin typeface="Arial"/>
              </a:rPr>
              <a:t> per </a:t>
            </a:r>
            <a:r>
              <a:rPr lang="en-US" sz="2000" spc="-1" dirty="0" err="1">
                <a:latin typeface="Arial"/>
              </a:rPr>
              <a:t>l’upgrade</a:t>
            </a:r>
            <a:r>
              <a:rPr lang="en-US" sz="2000" spc="-1" dirty="0">
                <a:latin typeface="Arial"/>
              </a:rPr>
              <a:t> di </a:t>
            </a:r>
            <a:r>
              <a:rPr lang="en-US" sz="2000" spc="-1" dirty="0" err="1">
                <a:latin typeface="Arial"/>
              </a:rPr>
              <a:t>Jlab</a:t>
            </a:r>
            <a:r>
              <a:rPr lang="en-US" sz="2000" spc="-1" dirty="0">
                <a:latin typeface="Arial"/>
              </a:rPr>
              <a:t> a 22 GeV ed </a:t>
            </a:r>
            <a:r>
              <a:rPr lang="en-US" sz="2000" spc="-1" dirty="0" err="1">
                <a:latin typeface="Arial"/>
              </a:rPr>
              <a:t>alta</a:t>
            </a:r>
            <a:r>
              <a:rPr lang="en-US" sz="2000" spc="-1" dirty="0">
                <a:latin typeface="Arial"/>
              </a:rPr>
              <a:t> </a:t>
            </a:r>
            <a:r>
              <a:rPr lang="en-US" sz="2000" spc="-1" dirty="0" err="1">
                <a:latin typeface="Arial"/>
              </a:rPr>
              <a:t>luminosità</a:t>
            </a:r>
            <a:r>
              <a:rPr lang="en-US" sz="2000" spc="-1" dirty="0">
                <a:latin typeface="Arial"/>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Shape 1"/>
          <p:cNvSpPr txBox="1"/>
          <p:nvPr/>
        </p:nvSpPr>
        <p:spPr>
          <a:xfrm>
            <a:off x="540455" y="408851"/>
            <a:ext cx="11169401" cy="6030050"/>
          </a:xfrm>
          <a:prstGeom prst="rect">
            <a:avLst/>
          </a:prstGeom>
          <a:noFill/>
          <a:ln>
            <a:noFill/>
          </a:ln>
        </p:spPr>
        <p:txBody>
          <a:bodyPr lIns="108847" tIns="54423" rIns="108847" bIns="54423">
            <a:noAutofit/>
          </a:bodyPr>
          <a:lstStyle/>
          <a:p>
            <a:r>
              <a:rPr lang="en-US" sz="2000" b="1" spc="-1" dirty="0">
                <a:latin typeface="Arial"/>
              </a:rPr>
              <a:t>CLAS</a:t>
            </a:r>
            <a:r>
              <a:rPr lang="en-US" sz="2000" spc="-1" dirty="0">
                <a:latin typeface="Arial"/>
              </a:rPr>
              <a:t>: </a:t>
            </a:r>
            <a:r>
              <a:rPr lang="en-US" sz="2000" spc="-1" dirty="0" err="1">
                <a:latin typeface="Arial"/>
              </a:rPr>
              <a:t>Collaborazione</a:t>
            </a:r>
            <a:r>
              <a:rPr lang="en-US" sz="2000" spc="-1" dirty="0">
                <a:latin typeface="Arial"/>
              </a:rPr>
              <a:t> multipurpose </a:t>
            </a:r>
            <a:r>
              <a:rPr lang="en-US" sz="2000" spc="-1" dirty="0" err="1">
                <a:latin typeface="Arial"/>
              </a:rPr>
              <a:t>su</a:t>
            </a:r>
            <a:r>
              <a:rPr lang="en-US" sz="2000" spc="-1" dirty="0">
                <a:latin typeface="Arial"/>
              </a:rPr>
              <a:t> </a:t>
            </a:r>
            <a:r>
              <a:rPr lang="en-US" sz="2000" spc="-1" dirty="0" err="1">
                <a:latin typeface="Arial"/>
              </a:rPr>
              <a:t>apparato</a:t>
            </a:r>
            <a:r>
              <a:rPr lang="en-US" sz="2000" spc="-1" dirty="0">
                <a:latin typeface="Arial"/>
              </a:rPr>
              <a:t> </a:t>
            </a:r>
            <a:r>
              <a:rPr lang="en-US" sz="2000" spc="-1" dirty="0" err="1">
                <a:latin typeface="Arial"/>
              </a:rPr>
              <a:t>sala</a:t>
            </a:r>
            <a:r>
              <a:rPr lang="en-US" sz="2000" spc="-1" dirty="0">
                <a:latin typeface="Arial"/>
              </a:rPr>
              <a:t> B, </a:t>
            </a:r>
            <a:r>
              <a:rPr lang="en-US" sz="2000" spc="-1" dirty="0" err="1">
                <a:latin typeface="Arial"/>
              </a:rPr>
              <a:t>misure</a:t>
            </a:r>
            <a:r>
              <a:rPr lang="en-US" sz="2000" spc="-1" dirty="0">
                <a:latin typeface="Arial"/>
              </a:rPr>
              <a:t> </a:t>
            </a:r>
            <a:r>
              <a:rPr lang="en-US" sz="2000" spc="-1" dirty="0" err="1">
                <a:latin typeface="Arial"/>
              </a:rPr>
              <a:t>sia</a:t>
            </a:r>
            <a:r>
              <a:rPr lang="en-US" sz="2000" spc="-1" dirty="0">
                <a:latin typeface="Arial"/>
              </a:rPr>
              <a:t> </a:t>
            </a:r>
            <a:r>
              <a:rPr lang="en-US" sz="2000" spc="-1" dirty="0" err="1">
                <a:latin typeface="Arial"/>
              </a:rPr>
              <a:t>esclusive</a:t>
            </a:r>
            <a:r>
              <a:rPr lang="en-US" sz="2000" spc="-1" dirty="0">
                <a:latin typeface="Arial"/>
              </a:rPr>
              <a:t> a </a:t>
            </a:r>
            <a:r>
              <a:rPr lang="en-US" sz="2000" spc="-1" dirty="0" err="1">
                <a:latin typeface="Arial"/>
              </a:rPr>
              <a:t>pochi</a:t>
            </a:r>
            <a:r>
              <a:rPr lang="en-US" sz="2000" spc="-1" dirty="0">
                <a:latin typeface="Arial"/>
              </a:rPr>
              <a:t> </a:t>
            </a:r>
            <a:r>
              <a:rPr lang="en-US" sz="2000" spc="-1" dirty="0" err="1">
                <a:latin typeface="Arial"/>
              </a:rPr>
              <a:t>adroni</a:t>
            </a:r>
            <a:r>
              <a:rPr lang="en-US" sz="2000" spc="-1" dirty="0">
                <a:latin typeface="Arial"/>
              </a:rPr>
              <a:t>, </a:t>
            </a:r>
            <a:r>
              <a:rPr lang="en-US" sz="2000" spc="-1" dirty="0" err="1">
                <a:latin typeface="Arial"/>
              </a:rPr>
              <a:t>sia</a:t>
            </a:r>
            <a:r>
              <a:rPr lang="en-US" sz="2000" spc="-1" dirty="0">
                <a:latin typeface="Arial"/>
              </a:rPr>
              <a:t> semi-inclusive, </a:t>
            </a:r>
            <a:r>
              <a:rPr lang="en-US" sz="2000" spc="-1" dirty="0" err="1">
                <a:latin typeface="Arial"/>
              </a:rPr>
              <a:t>polarizzazione</a:t>
            </a:r>
            <a:r>
              <a:rPr lang="en-US" sz="2000" spc="-1" dirty="0">
                <a:latin typeface="Arial"/>
              </a:rPr>
              <a:t> </a:t>
            </a:r>
            <a:r>
              <a:rPr lang="en-US" sz="2000" spc="-1" dirty="0" err="1">
                <a:latin typeface="Arial"/>
              </a:rPr>
              <a:t>elettroni</a:t>
            </a:r>
            <a:r>
              <a:rPr lang="en-US" sz="2000" spc="-1" dirty="0">
                <a:latin typeface="Arial"/>
              </a:rPr>
              <a:t> ed Longitudinal/Transversal target, p, n, nuclei. </a:t>
            </a:r>
          </a:p>
          <a:p>
            <a:endParaRPr lang="en-US" sz="2000" spc="-1" dirty="0">
              <a:latin typeface="Arial"/>
            </a:endParaRPr>
          </a:p>
          <a:p>
            <a:r>
              <a:rPr lang="en-US" sz="2000" b="1" spc="-1" dirty="0" err="1">
                <a:latin typeface="Arial"/>
              </a:rPr>
              <a:t>Attività</a:t>
            </a:r>
            <a:r>
              <a:rPr lang="en-US" sz="2000" b="1" spc="-1" dirty="0">
                <a:latin typeface="Arial"/>
              </a:rPr>
              <a:t> </a:t>
            </a:r>
            <a:r>
              <a:rPr lang="en-US" sz="2000" b="1" spc="-1" dirty="0" err="1">
                <a:latin typeface="Arial"/>
              </a:rPr>
              <a:t>recenti</a:t>
            </a:r>
            <a:r>
              <a:rPr lang="en-US" sz="2000" b="1" spc="-1" dirty="0">
                <a:latin typeface="Arial"/>
              </a:rPr>
              <a:t> o in </a:t>
            </a:r>
            <a:r>
              <a:rPr lang="en-US" sz="2000" b="1" spc="-1" dirty="0" err="1">
                <a:latin typeface="Arial"/>
              </a:rPr>
              <a:t>corso</a:t>
            </a:r>
            <a:r>
              <a:rPr lang="en-US" sz="2000" b="1" spc="-1" dirty="0">
                <a:latin typeface="Arial"/>
              </a:rPr>
              <a:t>: </a:t>
            </a:r>
            <a:endParaRPr lang="en-US" sz="2000" spc="-1" dirty="0">
              <a:latin typeface="Arial"/>
            </a:endParaRPr>
          </a:p>
          <a:p>
            <a:r>
              <a:rPr lang="en-US" sz="2000" spc="-1" dirty="0">
                <a:latin typeface="Arial"/>
              </a:rPr>
              <a:t>Ri-</a:t>
            </a:r>
            <a:r>
              <a:rPr lang="en-US" sz="2000" spc="-1" dirty="0" err="1">
                <a:latin typeface="Arial"/>
              </a:rPr>
              <a:t>calibrazione</a:t>
            </a:r>
            <a:r>
              <a:rPr lang="en-US" sz="2000" spc="-1" dirty="0">
                <a:latin typeface="Arial"/>
              </a:rPr>
              <a:t> (</a:t>
            </a:r>
            <a:r>
              <a:rPr lang="en-US" sz="2000" spc="-1" dirty="0" err="1">
                <a:latin typeface="Arial"/>
              </a:rPr>
              <a:t>finalizzata</a:t>
            </a:r>
            <a:r>
              <a:rPr lang="en-US" sz="2000" spc="-1" dirty="0">
                <a:latin typeface="Arial"/>
              </a:rPr>
              <a:t> “pass-2” = </a:t>
            </a:r>
            <a:r>
              <a:rPr lang="en-US" sz="2000" spc="-1" dirty="0" err="1">
                <a:latin typeface="Arial"/>
              </a:rPr>
              <a:t>revisione</a:t>
            </a:r>
            <a:r>
              <a:rPr lang="en-US" sz="2000" spc="-1" dirty="0">
                <a:latin typeface="Arial"/>
              </a:rPr>
              <a:t> </a:t>
            </a:r>
            <a:r>
              <a:rPr lang="en-US" sz="2000" spc="-1" dirty="0" err="1">
                <a:latin typeface="Arial"/>
              </a:rPr>
              <a:t>dati</a:t>
            </a:r>
            <a:r>
              <a:rPr lang="en-US" sz="2000" spc="-1" dirty="0">
                <a:latin typeface="Arial"/>
              </a:rPr>
              <a:t> 2019) </a:t>
            </a:r>
          </a:p>
          <a:p>
            <a:r>
              <a:rPr lang="en-US" sz="2000" spc="-1" dirty="0" err="1">
                <a:latin typeface="Arial"/>
              </a:rPr>
              <a:t>Integrazione</a:t>
            </a:r>
            <a:r>
              <a:rPr lang="en-US" sz="2000" spc="-1" dirty="0">
                <a:latin typeface="Arial"/>
              </a:rPr>
              <a:t> hardware: </a:t>
            </a:r>
            <a:r>
              <a:rPr lang="en-US" sz="2000" spc="-1" dirty="0" err="1">
                <a:latin typeface="Arial"/>
              </a:rPr>
              <a:t>recente</a:t>
            </a:r>
            <a:r>
              <a:rPr lang="en-US" sz="2000" spc="-1" dirty="0">
                <a:latin typeface="Arial"/>
              </a:rPr>
              <a:t> </a:t>
            </a:r>
            <a:r>
              <a:rPr lang="en-US" sz="2000" spc="-1" dirty="0" err="1">
                <a:latin typeface="Arial"/>
              </a:rPr>
              <a:t>montaggio</a:t>
            </a:r>
            <a:r>
              <a:rPr lang="en-US" sz="2000" spc="-1" dirty="0">
                <a:latin typeface="Arial"/>
              </a:rPr>
              <a:t> Cerenkov RICH.  </a:t>
            </a:r>
          </a:p>
          <a:p>
            <a:r>
              <a:rPr lang="en-US" sz="2000" spc="-1" dirty="0" err="1">
                <a:latin typeface="Arial"/>
              </a:rPr>
              <a:t>Iniziate</a:t>
            </a:r>
            <a:r>
              <a:rPr lang="en-US" sz="2000" spc="-1" dirty="0">
                <a:latin typeface="Arial"/>
              </a:rPr>
              <a:t> prese </a:t>
            </a:r>
            <a:r>
              <a:rPr lang="en-US" sz="2000" spc="-1" dirty="0" err="1">
                <a:latin typeface="Arial"/>
              </a:rPr>
              <a:t>dati</a:t>
            </a:r>
            <a:r>
              <a:rPr lang="en-US" sz="2000" spc="-1" dirty="0">
                <a:latin typeface="Arial"/>
              </a:rPr>
              <a:t> con target </a:t>
            </a:r>
            <a:r>
              <a:rPr lang="en-US" sz="2000" spc="-1" dirty="0" err="1">
                <a:latin typeface="Arial"/>
              </a:rPr>
              <a:t>polarizzato</a:t>
            </a:r>
            <a:r>
              <a:rPr lang="en-US" sz="2000" spc="-1" dirty="0">
                <a:latin typeface="Arial"/>
              </a:rPr>
              <a:t> L. </a:t>
            </a:r>
          </a:p>
          <a:p>
            <a:endParaRPr lang="en-US" sz="2000" spc="-1" dirty="0">
              <a:latin typeface="Arial"/>
            </a:endParaRPr>
          </a:p>
          <a:p>
            <a:r>
              <a:rPr lang="en-US" sz="2000" b="1" spc="-1" dirty="0" err="1">
                <a:latin typeface="Arial"/>
              </a:rPr>
              <a:t>Criticità</a:t>
            </a:r>
            <a:r>
              <a:rPr lang="en-US" sz="2000" b="1" spc="-1" dirty="0">
                <a:latin typeface="Arial"/>
              </a:rPr>
              <a:t>: </a:t>
            </a:r>
            <a:endParaRPr lang="en-US" sz="2000" spc="-1" dirty="0">
              <a:latin typeface="Arial"/>
            </a:endParaRPr>
          </a:p>
          <a:p>
            <a:r>
              <a:rPr lang="en-US" sz="2000" spc="-1" dirty="0" err="1">
                <a:latin typeface="Arial"/>
              </a:rPr>
              <a:t>Polarizzazione</a:t>
            </a:r>
            <a:r>
              <a:rPr lang="en-US" sz="2000" spc="-1" dirty="0">
                <a:latin typeface="Arial"/>
              </a:rPr>
              <a:t> T: </a:t>
            </a:r>
            <a:r>
              <a:rPr lang="en-US" sz="2000" spc="-1" dirty="0" err="1">
                <a:latin typeface="Arial"/>
              </a:rPr>
              <a:t>accantonato</a:t>
            </a:r>
            <a:r>
              <a:rPr lang="en-US" sz="2000" spc="-1" dirty="0">
                <a:latin typeface="Arial"/>
              </a:rPr>
              <a:t> </a:t>
            </a:r>
            <a:r>
              <a:rPr lang="en-US" sz="2000" spc="-1" dirty="0" err="1">
                <a:latin typeface="Arial"/>
              </a:rPr>
              <a:t>progetto</a:t>
            </a:r>
            <a:r>
              <a:rPr lang="en-US" sz="2000" spc="-1" dirty="0">
                <a:latin typeface="Arial"/>
              </a:rPr>
              <a:t> </a:t>
            </a:r>
            <a:r>
              <a:rPr lang="en-US" sz="2000" spc="-1" dirty="0" err="1">
                <a:latin typeface="Arial"/>
              </a:rPr>
              <a:t>iniziale</a:t>
            </a:r>
            <a:r>
              <a:rPr lang="en-US" sz="2000" spc="-1" dirty="0">
                <a:latin typeface="Arial"/>
              </a:rPr>
              <a:t> “Dice” target HD. </a:t>
            </a:r>
            <a:r>
              <a:rPr lang="en-US" sz="2000" spc="-1" dirty="0" err="1">
                <a:latin typeface="Arial"/>
              </a:rPr>
              <a:t>Ripiegherà</a:t>
            </a:r>
            <a:r>
              <a:rPr lang="en-US" sz="2000" spc="-1" dirty="0">
                <a:latin typeface="Arial"/>
              </a:rPr>
              <a:t> </a:t>
            </a:r>
            <a:r>
              <a:rPr lang="en-US" sz="2000" spc="-1" dirty="0" err="1">
                <a:latin typeface="Arial"/>
              </a:rPr>
              <a:t>su</a:t>
            </a:r>
            <a:r>
              <a:rPr lang="en-US" sz="2000" spc="-1" dirty="0">
                <a:latin typeface="Arial"/>
              </a:rPr>
              <a:t> </a:t>
            </a:r>
            <a:r>
              <a:rPr lang="en-US" sz="2000" spc="-1" dirty="0" err="1">
                <a:latin typeface="Arial"/>
              </a:rPr>
              <a:t>bersagli</a:t>
            </a:r>
            <a:r>
              <a:rPr lang="en-US" sz="2000" spc="-1" dirty="0">
                <a:latin typeface="Arial"/>
              </a:rPr>
              <a:t> </a:t>
            </a:r>
            <a:r>
              <a:rPr lang="en-US" sz="2000" spc="-1" dirty="0" err="1">
                <a:latin typeface="Arial"/>
              </a:rPr>
              <a:t>tradizionali</a:t>
            </a:r>
            <a:r>
              <a:rPr lang="en-US" sz="2000" spc="-1" dirty="0">
                <a:latin typeface="Arial"/>
              </a:rPr>
              <a:t> --&gt; </a:t>
            </a:r>
            <a:r>
              <a:rPr lang="en-US" sz="2000" spc="-1" dirty="0" err="1">
                <a:latin typeface="Arial"/>
              </a:rPr>
              <a:t>ostacolo</a:t>
            </a:r>
            <a:r>
              <a:rPr lang="en-US" sz="2000" spc="-1" dirty="0">
                <a:latin typeface="Arial"/>
              </a:rPr>
              <a:t>: </a:t>
            </a:r>
            <a:r>
              <a:rPr lang="en-US" sz="2000" spc="-1" dirty="0" err="1">
                <a:latin typeface="Arial"/>
              </a:rPr>
              <a:t>ristrutturare</a:t>
            </a:r>
            <a:r>
              <a:rPr lang="en-US" sz="2000" spc="-1" dirty="0">
                <a:latin typeface="Arial"/>
              </a:rPr>
              <a:t> </a:t>
            </a:r>
            <a:r>
              <a:rPr lang="en-US" sz="2000" spc="-1" dirty="0" err="1">
                <a:latin typeface="Arial"/>
              </a:rPr>
              <a:t>campi</a:t>
            </a:r>
            <a:r>
              <a:rPr lang="en-US" sz="2000" spc="-1" dirty="0">
                <a:latin typeface="Arial"/>
              </a:rPr>
              <a:t> </a:t>
            </a:r>
            <a:r>
              <a:rPr lang="en-US" sz="2000" spc="-1" dirty="0" err="1">
                <a:latin typeface="Arial"/>
              </a:rPr>
              <a:t>magnetici</a:t>
            </a:r>
            <a:r>
              <a:rPr lang="en-US" sz="2000" spc="-1" dirty="0">
                <a:latin typeface="Arial"/>
              </a:rPr>
              <a:t> e </a:t>
            </a:r>
            <a:r>
              <a:rPr lang="en-US" sz="2000" spc="-1" dirty="0" err="1">
                <a:latin typeface="Arial"/>
              </a:rPr>
              <a:t>rivelatori</a:t>
            </a:r>
            <a:r>
              <a:rPr lang="en-US" sz="2000" spc="-1" dirty="0">
                <a:latin typeface="Arial"/>
              </a:rPr>
              <a:t> in zona target </a:t>
            </a:r>
            <a:r>
              <a:rPr lang="en-US" sz="2000" spc="-1" dirty="0" err="1">
                <a:latin typeface="Arial"/>
              </a:rPr>
              <a:t>che</a:t>
            </a:r>
            <a:r>
              <a:rPr lang="en-US" sz="2000" spc="-1" dirty="0">
                <a:latin typeface="Arial"/>
              </a:rPr>
              <a:t> e’ al </a:t>
            </a:r>
            <a:r>
              <a:rPr lang="en-US" sz="2000" spc="-1" dirty="0" err="1">
                <a:latin typeface="Arial"/>
              </a:rPr>
              <a:t>centro</a:t>
            </a:r>
            <a:r>
              <a:rPr lang="en-US" sz="2000" spc="-1" dirty="0">
                <a:latin typeface="Arial"/>
              </a:rPr>
              <a:t> del </a:t>
            </a:r>
            <a:r>
              <a:rPr lang="en-US" sz="2000" spc="-1" dirty="0" err="1">
                <a:latin typeface="Arial"/>
              </a:rPr>
              <a:t>rivelatore</a:t>
            </a:r>
            <a:r>
              <a:rPr lang="en-US" sz="2000" spc="-1" dirty="0">
                <a:latin typeface="Arial"/>
              </a:rPr>
              <a:t> 4 </a:t>
            </a:r>
            <a:r>
              <a:rPr lang="en-US" sz="2000" spc="-1" dirty="0">
                <a:latin typeface="Symbol" panose="05050102010706020507" pitchFamily="18" charset="2"/>
              </a:rPr>
              <a:t>p</a:t>
            </a:r>
            <a:r>
              <a:rPr lang="en-US" sz="2000" spc="-1" dirty="0">
                <a:latin typeface="Arial"/>
              </a:rPr>
              <a:t> </a:t>
            </a:r>
            <a:r>
              <a:rPr lang="en-US" sz="2000" spc="-1" dirty="0">
                <a:latin typeface="Arial"/>
                <a:sym typeface="Symbol" panose="05050102010706020507" pitchFamily="18" charset="2"/>
              </a:rPr>
              <a:t></a:t>
            </a:r>
            <a:r>
              <a:rPr lang="en-US" sz="2000" spc="-1" dirty="0">
                <a:latin typeface="Arial"/>
              </a:rPr>
              <a:t> zona delicata </a:t>
            </a:r>
            <a:r>
              <a:rPr lang="en-US" sz="2000" spc="-1" dirty="0" err="1">
                <a:latin typeface="Arial"/>
              </a:rPr>
              <a:t>su</a:t>
            </a:r>
            <a:r>
              <a:rPr lang="en-US" sz="2000" spc="-1" dirty="0">
                <a:latin typeface="Arial"/>
              </a:rPr>
              <a:t> cui dover </a:t>
            </a:r>
            <a:r>
              <a:rPr lang="en-US" sz="2000" spc="-1" dirty="0" err="1">
                <a:latin typeface="Arial"/>
              </a:rPr>
              <a:t>intervenire</a:t>
            </a:r>
            <a:r>
              <a:rPr lang="en-US" sz="2000" spc="-1" dirty="0">
                <a:latin typeface="Arial"/>
              </a:rPr>
              <a:t>.</a:t>
            </a:r>
          </a:p>
          <a:p>
            <a:endParaRPr lang="en-US" sz="2000" spc="-1" dirty="0">
              <a:latin typeface="Arial"/>
            </a:endParaRPr>
          </a:p>
          <a:p>
            <a:r>
              <a:rPr lang="en-US" sz="2000" b="1" spc="-1" dirty="0" err="1">
                <a:latin typeface="Arial"/>
              </a:rPr>
              <a:t>Raccolta</a:t>
            </a:r>
            <a:r>
              <a:rPr lang="en-US" sz="2000" b="1" spc="-1" dirty="0">
                <a:latin typeface="Arial"/>
              </a:rPr>
              <a:t> </a:t>
            </a:r>
            <a:r>
              <a:rPr lang="en-US" sz="2000" b="1" spc="-1" dirty="0" err="1">
                <a:latin typeface="Arial"/>
              </a:rPr>
              <a:t>dati</a:t>
            </a:r>
            <a:r>
              <a:rPr lang="en-US" sz="2000" b="1" spc="-1" dirty="0">
                <a:latin typeface="Arial"/>
              </a:rPr>
              <a:t>: </a:t>
            </a:r>
            <a:endParaRPr lang="en-US" sz="2000" spc="-1" dirty="0">
              <a:latin typeface="Arial"/>
            </a:endParaRPr>
          </a:p>
          <a:p>
            <a:r>
              <a:rPr lang="en-US" sz="2000" spc="-1" dirty="0">
                <a:latin typeface="Arial"/>
              </a:rPr>
              <a:t>Dopo </a:t>
            </a:r>
            <a:r>
              <a:rPr lang="en-US" sz="2000" spc="-1" dirty="0" err="1">
                <a:latin typeface="Arial"/>
              </a:rPr>
              <a:t>lunga</a:t>
            </a:r>
            <a:r>
              <a:rPr lang="en-US" sz="2000" spc="-1" dirty="0">
                <a:latin typeface="Arial"/>
              </a:rPr>
              <a:t> </a:t>
            </a:r>
            <a:r>
              <a:rPr lang="en-US" sz="2000" spc="-1" dirty="0" err="1">
                <a:latin typeface="Arial"/>
              </a:rPr>
              <a:t>sosta</a:t>
            </a:r>
            <a:r>
              <a:rPr lang="en-US" sz="2000" spc="-1" dirty="0">
                <a:latin typeface="Arial"/>
              </a:rPr>
              <a:t> </a:t>
            </a:r>
            <a:r>
              <a:rPr lang="en-US" sz="2000" spc="-1" dirty="0" err="1">
                <a:latin typeface="Arial"/>
              </a:rPr>
              <a:t>programmata</a:t>
            </a:r>
            <a:r>
              <a:rPr lang="en-US" sz="2000" spc="-1" dirty="0">
                <a:latin typeface="Arial"/>
              </a:rPr>
              <a:t> prima </a:t>
            </a:r>
            <a:r>
              <a:rPr lang="en-US" sz="2000" spc="-1" dirty="0" err="1">
                <a:latin typeface="Arial"/>
              </a:rPr>
              <a:t>parte</a:t>
            </a:r>
            <a:r>
              <a:rPr lang="en-US" sz="2000" spc="-1" dirty="0">
                <a:latin typeface="Arial"/>
              </a:rPr>
              <a:t> 2021, prese </a:t>
            </a:r>
            <a:r>
              <a:rPr lang="en-US" sz="2000" spc="-1" dirty="0" err="1">
                <a:latin typeface="Arial"/>
              </a:rPr>
              <a:t>dati</a:t>
            </a:r>
            <a:r>
              <a:rPr lang="en-US" sz="2000" spc="-1" dirty="0">
                <a:latin typeface="Arial"/>
              </a:rPr>
              <a:t> </a:t>
            </a:r>
            <a:r>
              <a:rPr lang="en-US" sz="2000" spc="-1" dirty="0" err="1">
                <a:latin typeface="Arial"/>
              </a:rPr>
              <a:t>intervallate</a:t>
            </a:r>
            <a:r>
              <a:rPr lang="en-US" sz="2000" spc="-1" dirty="0">
                <a:latin typeface="Arial"/>
              </a:rPr>
              <a:t> da </a:t>
            </a:r>
            <a:r>
              <a:rPr lang="en-US" sz="2000" spc="-1" dirty="0" err="1">
                <a:latin typeface="Arial"/>
              </a:rPr>
              <a:t>qualche</a:t>
            </a:r>
            <a:r>
              <a:rPr lang="en-US" sz="2000" spc="-1" dirty="0">
                <a:latin typeface="Arial"/>
              </a:rPr>
              <a:t> </a:t>
            </a:r>
            <a:r>
              <a:rPr lang="en-US" sz="2000" spc="-1" dirty="0" err="1">
                <a:latin typeface="Arial"/>
              </a:rPr>
              <a:t>sosta</a:t>
            </a:r>
            <a:r>
              <a:rPr lang="en-US" sz="2000" spc="-1" dirty="0">
                <a:latin typeface="Arial"/>
              </a:rPr>
              <a:t> di </a:t>
            </a:r>
            <a:r>
              <a:rPr lang="en-US" sz="2000" spc="-1" dirty="0" err="1">
                <a:latin typeface="Arial"/>
              </a:rPr>
              <a:t>alcuni</a:t>
            </a:r>
            <a:r>
              <a:rPr lang="en-US" sz="2000" spc="-1" dirty="0">
                <a:latin typeface="Arial"/>
              </a:rPr>
              <a:t> </a:t>
            </a:r>
            <a:r>
              <a:rPr lang="en-US" sz="2000" spc="-1" dirty="0" err="1">
                <a:latin typeface="Arial"/>
              </a:rPr>
              <a:t>mesi</a:t>
            </a:r>
            <a:r>
              <a:rPr lang="en-US" sz="2000" spc="-1" dirty="0">
                <a:latin typeface="Arial"/>
              </a:rPr>
              <a:t> </a:t>
            </a:r>
            <a:r>
              <a:rPr lang="en-US" sz="2000" spc="-1" dirty="0" err="1">
                <a:latin typeface="Arial"/>
              </a:rPr>
              <a:t>fino</a:t>
            </a:r>
            <a:r>
              <a:rPr lang="en-US" sz="2000" spc="-1" dirty="0">
                <a:latin typeface="Arial"/>
              </a:rPr>
              <a:t> a </a:t>
            </a:r>
            <a:r>
              <a:rPr lang="en-US" sz="2000" spc="-1" dirty="0" err="1">
                <a:latin typeface="Arial"/>
              </a:rPr>
              <a:t>marzo</a:t>
            </a:r>
            <a:r>
              <a:rPr lang="en-US" sz="2000" spc="-1" dirty="0">
                <a:latin typeface="Arial"/>
              </a:rPr>
              <a:t> 2023. </a:t>
            </a:r>
            <a:r>
              <a:rPr lang="en-US" sz="2000" spc="-1" dirty="0" err="1">
                <a:latin typeface="Arial"/>
              </a:rPr>
              <a:t>Prevista</a:t>
            </a:r>
            <a:r>
              <a:rPr lang="en-US" sz="2000" spc="-1" dirty="0">
                <a:latin typeface="Arial"/>
              </a:rPr>
              <a:t> </a:t>
            </a:r>
            <a:r>
              <a:rPr lang="en-US" sz="2000" spc="-1" dirty="0" err="1">
                <a:latin typeface="Arial"/>
              </a:rPr>
              <a:t>intensa</a:t>
            </a:r>
            <a:r>
              <a:rPr lang="en-US" sz="2000" spc="-1" dirty="0">
                <a:latin typeface="Arial"/>
              </a:rPr>
              <a:t> </a:t>
            </a:r>
            <a:r>
              <a:rPr lang="en-US" sz="2000" spc="-1" dirty="0" err="1">
                <a:latin typeface="Arial"/>
              </a:rPr>
              <a:t>attività</a:t>
            </a:r>
            <a:r>
              <a:rPr lang="en-US" sz="2000" spc="-1" dirty="0">
                <a:latin typeface="Arial"/>
              </a:rPr>
              <a:t> </a:t>
            </a:r>
            <a:r>
              <a:rPr lang="en-US" sz="2000" spc="-1" dirty="0" err="1">
                <a:latin typeface="Arial"/>
              </a:rPr>
              <a:t>nei</a:t>
            </a:r>
            <a:r>
              <a:rPr lang="en-US" sz="2000" spc="-1" dirty="0">
                <a:latin typeface="Arial"/>
              </a:rPr>
              <a:t> </a:t>
            </a:r>
            <a:r>
              <a:rPr lang="en-US" sz="2000" spc="-1" dirty="0" err="1">
                <a:latin typeface="Arial"/>
              </a:rPr>
              <a:t>mesi</a:t>
            </a:r>
            <a:r>
              <a:rPr lang="en-US" sz="2000" spc="-1" dirty="0">
                <a:latin typeface="Arial"/>
              </a:rPr>
              <a:t> </a:t>
            </a:r>
            <a:r>
              <a:rPr lang="en-US" sz="2000" spc="-1" dirty="0" err="1">
                <a:latin typeface="Arial"/>
              </a:rPr>
              <a:t>estivi</a:t>
            </a:r>
            <a:r>
              <a:rPr lang="en-US" sz="2000" spc="-1" dirty="0">
                <a:latin typeface="Arial"/>
              </a:rPr>
              <a:t> e a </a:t>
            </a:r>
            <a:r>
              <a:rPr lang="en-US" sz="2000" spc="-1" dirty="0" err="1">
                <a:latin typeface="Arial"/>
              </a:rPr>
              <a:t>seguire</a:t>
            </a:r>
            <a:r>
              <a:rPr lang="en-US" sz="2000" spc="-1" dirty="0">
                <a:latin typeface="Arial"/>
              </a:rPr>
              <a:t>. </a:t>
            </a:r>
          </a:p>
          <a:p>
            <a:endParaRPr lang="en-US" sz="2000" spc="-1" dirty="0">
              <a:latin typeface="Arial"/>
            </a:endParaRPr>
          </a:p>
          <a:p>
            <a:r>
              <a:rPr lang="en-US" sz="2000" b="1" spc="-1" dirty="0" err="1">
                <a:latin typeface="Arial"/>
              </a:rPr>
              <a:t>Pubblicati</a:t>
            </a:r>
            <a:r>
              <a:rPr lang="en-US" sz="2000" spc="-1" dirty="0">
                <a:latin typeface="Arial"/>
              </a:rPr>
              <a:t> il primo </a:t>
            </a:r>
            <a:r>
              <a:rPr lang="en-US" sz="2000" spc="-1" dirty="0" err="1">
                <a:latin typeface="Arial"/>
              </a:rPr>
              <a:t>articolo</a:t>
            </a:r>
            <a:r>
              <a:rPr lang="en-US" sz="2000" spc="-1" dirty="0">
                <a:latin typeface="Arial"/>
              </a:rPr>
              <a:t> con </a:t>
            </a:r>
            <a:r>
              <a:rPr lang="en-US" sz="2000" spc="-1" dirty="0" err="1">
                <a:latin typeface="Arial"/>
              </a:rPr>
              <a:t>dati</a:t>
            </a:r>
            <a:r>
              <a:rPr lang="en-US" sz="2000" spc="-1" dirty="0">
                <a:latin typeface="Arial"/>
              </a:rPr>
              <a:t> 12 GeV è </a:t>
            </a:r>
            <a:r>
              <a:rPr lang="en-US" sz="2000" spc="-1" dirty="0" err="1">
                <a:latin typeface="Arial"/>
              </a:rPr>
              <a:t>ormai</a:t>
            </a:r>
            <a:r>
              <a:rPr lang="en-US" sz="2000" spc="-1" dirty="0">
                <a:latin typeface="Arial"/>
              </a:rPr>
              <a:t> del 2021. 7 </a:t>
            </a:r>
            <a:r>
              <a:rPr lang="en-US" sz="2000" spc="-1" dirty="0" err="1">
                <a:latin typeface="Arial"/>
              </a:rPr>
              <a:t>articoli</a:t>
            </a:r>
            <a:r>
              <a:rPr lang="en-US" sz="2000" spc="-1" dirty="0">
                <a:latin typeface="Arial"/>
              </a:rPr>
              <a:t> </a:t>
            </a:r>
            <a:r>
              <a:rPr lang="en-US" sz="2000" spc="-1" dirty="0" err="1">
                <a:latin typeface="Arial"/>
              </a:rPr>
              <a:t>nel</a:t>
            </a:r>
            <a:r>
              <a:rPr lang="en-US" sz="2000" spc="-1" dirty="0">
                <a:latin typeface="Arial"/>
              </a:rPr>
              <a:t> 2022 ed </a:t>
            </a:r>
            <a:r>
              <a:rPr lang="en-US" sz="2000" spc="-1" dirty="0" err="1">
                <a:latin typeface="Arial"/>
              </a:rPr>
              <a:t>altri</a:t>
            </a:r>
            <a:r>
              <a:rPr lang="en-US" sz="2000" spc="-1" dirty="0">
                <a:latin typeface="Arial"/>
              </a:rPr>
              <a:t> 7 ad </a:t>
            </a:r>
            <a:r>
              <a:rPr lang="en-US" sz="2000" spc="-1" dirty="0" err="1">
                <a:latin typeface="Arial"/>
              </a:rPr>
              <a:t>inizio</a:t>
            </a:r>
            <a:r>
              <a:rPr lang="en-US" sz="2000" spc="-1" dirty="0">
                <a:latin typeface="Arial"/>
              </a:rPr>
              <a:t> 2023. Sotto </a:t>
            </a:r>
            <a:r>
              <a:rPr lang="en-US" sz="2000" spc="-1" dirty="0" err="1">
                <a:latin typeface="Arial"/>
              </a:rPr>
              <a:t>questo</a:t>
            </a:r>
            <a:r>
              <a:rPr lang="en-US" sz="2000" spc="-1" dirty="0">
                <a:latin typeface="Arial"/>
              </a:rPr>
              <a:t> </a:t>
            </a:r>
            <a:r>
              <a:rPr lang="en-US" sz="2000" spc="-1" dirty="0" err="1">
                <a:latin typeface="Arial"/>
              </a:rPr>
              <a:t>aspetto</a:t>
            </a:r>
            <a:r>
              <a:rPr lang="en-US" sz="2000" spc="-1" dirty="0">
                <a:latin typeface="Arial"/>
              </a:rPr>
              <a:t> 2022 ha </a:t>
            </a:r>
            <a:r>
              <a:rPr lang="en-US" sz="2000" spc="-1" dirty="0" err="1">
                <a:latin typeface="Arial"/>
              </a:rPr>
              <a:t>sofferto</a:t>
            </a:r>
            <a:r>
              <a:rPr lang="en-US" sz="2000" spc="-1" dirty="0">
                <a:latin typeface="Arial"/>
              </a:rPr>
              <a:t> </a:t>
            </a:r>
            <a:r>
              <a:rPr lang="en-US" sz="2000" spc="-1" dirty="0" err="1">
                <a:latin typeface="Arial"/>
              </a:rPr>
              <a:t>della</a:t>
            </a:r>
            <a:r>
              <a:rPr lang="en-US" sz="2000" spc="-1" dirty="0">
                <a:latin typeface="Arial"/>
              </a:rPr>
              <a:t> </a:t>
            </a:r>
            <a:r>
              <a:rPr lang="en-US" sz="2000" spc="-1" dirty="0" err="1">
                <a:latin typeface="Arial"/>
              </a:rPr>
              <a:t>intensa</a:t>
            </a:r>
            <a:r>
              <a:rPr lang="en-US" sz="2000" spc="-1" dirty="0">
                <a:latin typeface="Arial"/>
              </a:rPr>
              <a:t> </a:t>
            </a:r>
            <a:r>
              <a:rPr lang="en-US" sz="2000" spc="-1" dirty="0" err="1">
                <a:latin typeface="Arial"/>
              </a:rPr>
              <a:t>attività</a:t>
            </a:r>
            <a:r>
              <a:rPr lang="en-US" sz="2000" spc="-1" dirty="0">
                <a:latin typeface="Arial"/>
              </a:rPr>
              <a:t> di </a:t>
            </a:r>
            <a:r>
              <a:rPr lang="en-US" sz="2000" spc="-1" dirty="0" err="1">
                <a:latin typeface="Arial"/>
              </a:rPr>
              <a:t>messa</a:t>
            </a:r>
            <a:r>
              <a:rPr lang="en-US" sz="2000" spc="-1" dirty="0">
                <a:latin typeface="Arial"/>
              </a:rPr>
              <a:t> a punto hardware </a:t>
            </a:r>
            <a:r>
              <a:rPr lang="en-US" sz="2000" spc="-1" dirty="0" err="1">
                <a:latin typeface="Arial"/>
              </a:rPr>
              <a:t>svoltasi</a:t>
            </a:r>
            <a:r>
              <a:rPr lang="en-US" sz="2000" spc="-1" dirty="0">
                <a:latin typeface="Arial"/>
              </a:rPr>
              <a:t> </a:t>
            </a:r>
            <a:r>
              <a:rPr lang="en-US" sz="2000" spc="-1" dirty="0" err="1">
                <a:latin typeface="Arial"/>
              </a:rPr>
              <a:t>nel</a:t>
            </a:r>
            <a:r>
              <a:rPr lang="en-US" sz="2000" spc="-1" dirty="0">
                <a:latin typeface="Arial"/>
              </a:rPr>
              <a:t> 2021 e 2022. </a:t>
            </a:r>
          </a:p>
          <a:p>
            <a:r>
              <a:rPr lang="en-US" sz="2000" spc="-1" dirty="0">
                <a:latin typeface="Arial"/>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331979" y="331764"/>
            <a:ext cx="11390577" cy="6146857"/>
          </a:xfrm>
          <a:prstGeom prst="rect">
            <a:avLst/>
          </a:prstGeom>
          <a:noFill/>
          <a:ln>
            <a:noFill/>
          </a:ln>
        </p:spPr>
        <p:txBody>
          <a:bodyPr lIns="108847" tIns="54423" rIns="108847" bIns="54423">
            <a:noAutofit/>
          </a:bodyPr>
          <a:lstStyle/>
          <a:p>
            <a:r>
              <a:rPr lang="en-US" sz="2000" b="1" spc="-1" dirty="0" err="1">
                <a:latin typeface="Arial"/>
              </a:rPr>
              <a:t>Attivita</a:t>
            </a:r>
            <a:r>
              <a:rPr lang="en-US" sz="2000" b="1" spc="-1" dirty="0">
                <a:latin typeface="Arial"/>
              </a:rPr>
              <a:t>' 2022-23 del nostro </a:t>
            </a:r>
            <a:r>
              <a:rPr lang="en-US" sz="2000" b="1" spc="-1" dirty="0" err="1">
                <a:latin typeface="Arial"/>
              </a:rPr>
              <a:t>gruppo</a:t>
            </a:r>
            <a:r>
              <a:rPr lang="en-US" sz="2000" b="1" spc="-1" dirty="0">
                <a:latin typeface="Arial"/>
              </a:rPr>
              <a:t> in CLAS</a:t>
            </a:r>
            <a:endParaRPr lang="en-US" sz="2000" spc="-1" dirty="0">
              <a:latin typeface="Arial"/>
            </a:endParaRPr>
          </a:p>
          <a:p>
            <a:endParaRPr lang="en-US" sz="2000" spc="-1" dirty="0">
              <a:latin typeface="Arial"/>
            </a:endParaRPr>
          </a:p>
          <a:p>
            <a:r>
              <a:rPr lang="en-US" sz="2000" b="1" spc="-1" dirty="0">
                <a:latin typeface="Arial"/>
              </a:rPr>
              <a:t>Shift 2022: </a:t>
            </a:r>
            <a:endParaRPr lang="en-US" sz="2000" spc="-1" dirty="0">
              <a:latin typeface="Arial"/>
            </a:endParaRPr>
          </a:p>
          <a:p>
            <a:r>
              <a:rPr lang="en-US" sz="2000" spc="-1" dirty="0">
                <a:latin typeface="Arial"/>
              </a:rPr>
              <a:t>  3 </a:t>
            </a:r>
            <a:r>
              <a:rPr lang="en-US" sz="2000" spc="-1" dirty="0" err="1">
                <a:latin typeface="Arial"/>
              </a:rPr>
              <a:t>blocchi</a:t>
            </a:r>
            <a:r>
              <a:rPr lang="en-US" sz="2000" spc="-1" dirty="0">
                <a:latin typeface="Arial"/>
              </a:rPr>
              <a:t> da </a:t>
            </a:r>
            <a:r>
              <a:rPr lang="en-US" sz="2000" spc="-1" dirty="0" err="1">
                <a:latin typeface="Arial"/>
              </a:rPr>
              <a:t>remoto</a:t>
            </a:r>
            <a:r>
              <a:rPr lang="en-US" sz="2000" spc="-1" dirty="0">
                <a:latin typeface="Arial"/>
              </a:rPr>
              <a:t> ed 8 in </a:t>
            </a:r>
            <a:r>
              <a:rPr lang="en-US" sz="2000" spc="-1" dirty="0" err="1">
                <a:latin typeface="Arial"/>
              </a:rPr>
              <a:t>presenza</a:t>
            </a:r>
            <a:r>
              <a:rPr lang="en-US" sz="2000" spc="-1" dirty="0">
                <a:latin typeface="Arial"/>
              </a:rPr>
              <a:t> (1 </a:t>
            </a:r>
            <a:r>
              <a:rPr lang="en-US" sz="2000" spc="-1" dirty="0" err="1">
                <a:latin typeface="Arial"/>
              </a:rPr>
              <a:t>blocco</a:t>
            </a:r>
            <a:r>
              <a:rPr lang="en-US" sz="2000" spc="-1" dirty="0">
                <a:latin typeface="Arial"/>
              </a:rPr>
              <a:t> = 4 </a:t>
            </a:r>
            <a:r>
              <a:rPr lang="en-US" sz="2000" spc="-1" dirty="0" err="1">
                <a:latin typeface="Arial"/>
              </a:rPr>
              <a:t>turni</a:t>
            </a:r>
            <a:r>
              <a:rPr lang="en-US" sz="2000" spc="-1" dirty="0">
                <a:latin typeface="Arial"/>
              </a:rPr>
              <a:t> da 8 ore).</a:t>
            </a:r>
          </a:p>
          <a:p>
            <a:pPr>
              <a:lnSpc>
                <a:spcPct val="100000"/>
              </a:lnSpc>
            </a:pPr>
            <a:r>
              <a:rPr lang="en-US" sz="2000" spc="-1" dirty="0">
                <a:latin typeface="Arial"/>
              </a:rPr>
              <a:t> </a:t>
            </a:r>
          </a:p>
          <a:p>
            <a:pPr>
              <a:lnSpc>
                <a:spcPct val="100000"/>
              </a:lnSpc>
            </a:pPr>
            <a:r>
              <a:rPr lang="en-US" sz="2000" spc="-1" dirty="0">
                <a:latin typeface="Arial"/>
              </a:rPr>
              <a:t>Per </a:t>
            </a:r>
            <a:r>
              <a:rPr lang="en-US" sz="2000" spc="-1" dirty="0" err="1">
                <a:latin typeface="Arial"/>
              </a:rPr>
              <a:t>esigenze</a:t>
            </a:r>
            <a:r>
              <a:rPr lang="en-US" sz="2000" spc="-1" dirty="0">
                <a:latin typeface="Arial"/>
              </a:rPr>
              <a:t> di </a:t>
            </a:r>
            <a:r>
              <a:rPr lang="en-US" sz="2000" spc="-1" dirty="0" err="1">
                <a:latin typeface="Arial"/>
              </a:rPr>
              <a:t>economia</a:t>
            </a:r>
            <a:r>
              <a:rPr lang="en-US" sz="2000" spc="-1" dirty="0">
                <a:latin typeface="Arial"/>
              </a:rPr>
              <a:t> ci </a:t>
            </a:r>
            <a:r>
              <a:rPr lang="en-US" sz="2000" spc="-1" dirty="0" err="1">
                <a:latin typeface="Arial"/>
              </a:rPr>
              <a:t>siamo</a:t>
            </a:r>
            <a:r>
              <a:rPr lang="en-US" sz="2000" spc="-1" dirty="0">
                <a:latin typeface="Arial"/>
              </a:rPr>
              <a:t> </a:t>
            </a:r>
            <a:r>
              <a:rPr lang="en-US" sz="2000" spc="-1" dirty="0" err="1">
                <a:latin typeface="Arial"/>
              </a:rPr>
              <a:t>organizzati</a:t>
            </a:r>
            <a:r>
              <a:rPr lang="en-US" sz="2000" spc="-1" dirty="0">
                <a:latin typeface="Arial"/>
              </a:rPr>
              <a:t> in modo </a:t>
            </a:r>
            <a:r>
              <a:rPr lang="en-US" sz="2000" spc="-1" dirty="0" err="1">
                <a:latin typeface="Arial"/>
              </a:rPr>
              <a:t>che</a:t>
            </a:r>
            <a:r>
              <a:rPr lang="en-US" sz="2000" spc="-1" dirty="0">
                <a:latin typeface="Arial"/>
              </a:rPr>
              <a:t> </a:t>
            </a:r>
            <a:r>
              <a:rPr lang="en-US" sz="2000" spc="-1" dirty="0" err="1">
                <a:latin typeface="Arial"/>
              </a:rPr>
              <a:t>ogni</a:t>
            </a:r>
            <a:r>
              <a:rPr lang="en-US" sz="2000" spc="-1" dirty="0">
                <a:latin typeface="Arial"/>
              </a:rPr>
              <a:t> </a:t>
            </a:r>
            <a:r>
              <a:rPr lang="en-US" sz="2000" spc="-1" dirty="0" err="1">
                <a:latin typeface="Arial"/>
              </a:rPr>
              <a:t>ricercatore</a:t>
            </a:r>
            <a:r>
              <a:rPr lang="en-US" sz="2000" spc="-1" dirty="0">
                <a:latin typeface="Arial"/>
              </a:rPr>
              <a:t> </a:t>
            </a:r>
            <a:r>
              <a:rPr lang="en-US" sz="2000" spc="-1" dirty="0" err="1">
                <a:latin typeface="Arial"/>
              </a:rPr>
              <a:t>coinvolto</a:t>
            </a:r>
            <a:r>
              <a:rPr lang="en-US" sz="2000" spc="-1" dirty="0">
                <a:latin typeface="Arial"/>
              </a:rPr>
              <a:t> </a:t>
            </a:r>
            <a:r>
              <a:rPr lang="en-US" sz="2000" spc="-1" dirty="0" err="1">
                <a:latin typeface="Arial"/>
              </a:rPr>
              <a:t>svolga</a:t>
            </a:r>
            <a:r>
              <a:rPr lang="en-US" sz="2000" spc="-1" dirty="0">
                <a:latin typeface="Arial"/>
              </a:rPr>
              <a:t> 2 </a:t>
            </a:r>
            <a:r>
              <a:rPr lang="en-US" sz="2000" spc="-1" dirty="0" err="1">
                <a:latin typeface="Arial"/>
              </a:rPr>
              <a:t>blocchi</a:t>
            </a:r>
            <a:r>
              <a:rPr lang="en-US" sz="2000" spc="-1" dirty="0">
                <a:latin typeface="Arial"/>
              </a:rPr>
              <a:t> </a:t>
            </a:r>
            <a:r>
              <a:rPr lang="en-US" sz="2000" spc="-1" dirty="0" err="1">
                <a:latin typeface="Arial"/>
              </a:rPr>
              <a:t>consecutivi</a:t>
            </a:r>
            <a:r>
              <a:rPr lang="en-US" sz="2000" spc="-1" dirty="0">
                <a:latin typeface="Arial"/>
              </a:rPr>
              <a:t> (</a:t>
            </a:r>
            <a:r>
              <a:rPr lang="en-US" sz="2000" spc="-1" dirty="0" err="1">
                <a:latin typeface="Arial"/>
              </a:rPr>
              <a:t>costo</a:t>
            </a:r>
            <a:r>
              <a:rPr lang="en-US" sz="2000" spc="-1" dirty="0">
                <a:latin typeface="Arial"/>
              </a:rPr>
              <a:t> standard di </a:t>
            </a:r>
            <a:r>
              <a:rPr lang="en-US" sz="2000" spc="-1" dirty="0" err="1">
                <a:latin typeface="Arial"/>
              </a:rPr>
              <a:t>una</a:t>
            </a:r>
            <a:r>
              <a:rPr lang="en-US" sz="2000" spc="-1" dirty="0">
                <a:latin typeface="Arial"/>
              </a:rPr>
              <a:t> </a:t>
            </a:r>
            <a:r>
              <a:rPr lang="en-US" sz="2000" spc="-1" dirty="0" err="1">
                <a:latin typeface="Arial"/>
              </a:rPr>
              <a:t>trasferta</a:t>
            </a:r>
            <a:r>
              <a:rPr lang="en-US" sz="2000" spc="-1" dirty="0">
                <a:latin typeface="Arial"/>
              </a:rPr>
              <a:t> da due </a:t>
            </a:r>
            <a:r>
              <a:rPr lang="en-US" sz="2000" spc="-1" dirty="0" err="1">
                <a:latin typeface="Arial"/>
              </a:rPr>
              <a:t>blocchi</a:t>
            </a:r>
            <a:r>
              <a:rPr lang="en-US" sz="2000" spc="-1" dirty="0">
                <a:latin typeface="Arial"/>
              </a:rPr>
              <a:t> 3000 euro). </a:t>
            </a:r>
          </a:p>
          <a:p>
            <a:endParaRPr lang="en-US" sz="2000" spc="-1" dirty="0">
              <a:latin typeface="Arial"/>
            </a:endParaRPr>
          </a:p>
          <a:p>
            <a:r>
              <a:rPr lang="en-US" sz="2000" b="1" spc="-1" dirty="0">
                <a:latin typeface="Arial"/>
              </a:rPr>
              <a:t>Hardware: </a:t>
            </a:r>
            <a:endParaRPr lang="en-US" sz="2000" spc="-1" dirty="0">
              <a:latin typeface="Arial"/>
            </a:endParaRPr>
          </a:p>
          <a:p>
            <a:r>
              <a:rPr lang="en-US" sz="2000" spc="-1" dirty="0">
                <a:latin typeface="Arial"/>
              </a:rPr>
              <a:t>- </a:t>
            </a:r>
            <a:r>
              <a:rPr lang="en-US" sz="2000" spc="-1" dirty="0" err="1">
                <a:latin typeface="Arial"/>
              </a:rPr>
              <a:t>Lavoro</a:t>
            </a:r>
            <a:r>
              <a:rPr lang="en-US" sz="2000" spc="-1" dirty="0">
                <a:latin typeface="Arial"/>
              </a:rPr>
              <a:t>/</a:t>
            </a:r>
            <a:r>
              <a:rPr lang="en-US" sz="2000" spc="-1" dirty="0" err="1">
                <a:latin typeface="Arial"/>
              </a:rPr>
              <a:t>calibrazione</a:t>
            </a:r>
            <a:r>
              <a:rPr lang="en-US" sz="2000" spc="-1" dirty="0">
                <a:latin typeface="Arial"/>
              </a:rPr>
              <a:t> </a:t>
            </a:r>
            <a:r>
              <a:rPr lang="en-US" sz="2000" spc="-1" dirty="0" err="1">
                <a:latin typeface="Arial"/>
              </a:rPr>
              <a:t>su</a:t>
            </a:r>
            <a:r>
              <a:rPr lang="en-US" sz="2000" spc="-1" dirty="0">
                <a:latin typeface="Arial"/>
              </a:rPr>
              <a:t> LTCC (</a:t>
            </a:r>
            <a:r>
              <a:rPr lang="en-US" sz="2000" spc="-1" dirty="0" err="1">
                <a:latin typeface="Arial"/>
              </a:rPr>
              <a:t>Contatore</a:t>
            </a:r>
            <a:r>
              <a:rPr lang="en-US" sz="2000" spc="-1" dirty="0">
                <a:latin typeface="Arial"/>
              </a:rPr>
              <a:t> Cherenkov ex CLAS-6 </a:t>
            </a:r>
            <a:r>
              <a:rPr lang="en-US" sz="2000" spc="-1" dirty="0" err="1">
                <a:latin typeface="Arial"/>
              </a:rPr>
              <a:t>riadattato</a:t>
            </a:r>
            <a:r>
              <a:rPr lang="en-US" sz="2000" spc="-1" dirty="0">
                <a:latin typeface="Arial"/>
              </a:rPr>
              <a:t> per CLAS12):  </a:t>
            </a:r>
          </a:p>
          <a:p>
            <a:r>
              <a:rPr lang="en-US" sz="2000" spc="-1" dirty="0">
                <a:latin typeface="Arial"/>
              </a:rPr>
              <a:t>	</a:t>
            </a:r>
            <a:r>
              <a:rPr lang="en-US" sz="2000" spc="-1" dirty="0" err="1">
                <a:latin typeface="Arial"/>
              </a:rPr>
              <a:t>Calibrazione</a:t>
            </a:r>
            <a:r>
              <a:rPr lang="en-US" sz="2000" spc="-1" dirty="0">
                <a:latin typeface="Arial"/>
              </a:rPr>
              <a:t> </a:t>
            </a:r>
            <a:r>
              <a:rPr lang="en-US" sz="2000" spc="-1" dirty="0" err="1">
                <a:latin typeface="Arial"/>
              </a:rPr>
              <a:t>periodica</a:t>
            </a:r>
            <a:r>
              <a:rPr lang="en-US" sz="2000" spc="-1" dirty="0">
                <a:latin typeface="Arial"/>
              </a:rPr>
              <a:t>: </a:t>
            </a:r>
            <a:r>
              <a:rPr lang="en-US" sz="2000" spc="-1" dirty="0" err="1">
                <a:latin typeface="Arial"/>
              </a:rPr>
              <a:t>analisi</a:t>
            </a:r>
            <a:r>
              <a:rPr lang="en-US" sz="2000" spc="-1" dirty="0">
                <a:latin typeface="Arial"/>
              </a:rPr>
              <a:t> </a:t>
            </a:r>
            <a:r>
              <a:rPr lang="en-US" sz="2000" spc="-1" dirty="0" err="1">
                <a:latin typeface="Arial"/>
              </a:rPr>
              <a:t>dei</a:t>
            </a:r>
            <a:r>
              <a:rPr lang="en-US" sz="2000" spc="-1" dirty="0">
                <a:latin typeface="Arial"/>
              </a:rPr>
              <a:t> </a:t>
            </a:r>
            <a:r>
              <a:rPr lang="en-US" sz="2000" spc="-1" dirty="0" err="1">
                <a:latin typeface="Arial"/>
              </a:rPr>
              <a:t>segnali</a:t>
            </a:r>
            <a:r>
              <a:rPr lang="en-US" sz="2000" spc="-1" dirty="0">
                <a:latin typeface="Arial"/>
              </a:rPr>
              <a:t> </a:t>
            </a:r>
            <a:r>
              <a:rPr lang="en-US" sz="2000" spc="-1" dirty="0" err="1">
                <a:latin typeface="Arial"/>
              </a:rPr>
              <a:t>dovuti</a:t>
            </a:r>
            <a:r>
              <a:rPr lang="en-US" sz="2000" spc="-1" dirty="0">
                <a:latin typeface="Arial"/>
              </a:rPr>
              <a:t> a </a:t>
            </a:r>
            <a:r>
              <a:rPr lang="en-US" sz="2000" spc="-1" dirty="0" err="1">
                <a:latin typeface="Arial"/>
              </a:rPr>
              <a:t>singolo</a:t>
            </a:r>
            <a:r>
              <a:rPr lang="en-US" sz="2000" spc="-1" dirty="0">
                <a:latin typeface="Arial"/>
              </a:rPr>
              <a:t> </a:t>
            </a:r>
            <a:r>
              <a:rPr lang="en-US" sz="2000" spc="-1" dirty="0" err="1">
                <a:latin typeface="Arial"/>
              </a:rPr>
              <a:t>fotoelettrone</a:t>
            </a:r>
            <a:r>
              <a:rPr lang="en-US" sz="2000" spc="-1" dirty="0">
                <a:latin typeface="Arial"/>
              </a:rPr>
              <a:t>, con 				aggiornamento </a:t>
            </a:r>
            <a:r>
              <a:rPr lang="en-US" sz="2000" spc="-1" dirty="0" err="1">
                <a:latin typeface="Arial"/>
              </a:rPr>
              <a:t>periodico</a:t>
            </a:r>
            <a:r>
              <a:rPr lang="en-US" sz="2000" spc="-1" dirty="0">
                <a:latin typeface="Arial"/>
              </a:rPr>
              <a:t> del database di </a:t>
            </a:r>
            <a:r>
              <a:rPr lang="en-US" sz="2000" spc="-1" dirty="0" err="1">
                <a:latin typeface="Arial"/>
              </a:rPr>
              <a:t>parametri</a:t>
            </a:r>
            <a:r>
              <a:rPr lang="en-US" sz="2000" spc="-1" dirty="0">
                <a:latin typeface="Arial"/>
              </a:rPr>
              <a:t> di CLAS. </a:t>
            </a:r>
          </a:p>
          <a:p>
            <a:r>
              <a:rPr lang="en-US" sz="2000" spc="-1" dirty="0">
                <a:latin typeface="Arial"/>
              </a:rPr>
              <a:t>- </a:t>
            </a:r>
            <a:r>
              <a:rPr lang="en-US" sz="2000" spc="-1" dirty="0" err="1">
                <a:latin typeface="Arial"/>
              </a:rPr>
              <a:t>Collaborazione</a:t>
            </a:r>
            <a:r>
              <a:rPr lang="en-US" sz="2000" spc="-1" dirty="0">
                <a:latin typeface="Arial"/>
              </a:rPr>
              <a:t> con Ferrara </a:t>
            </a:r>
            <a:r>
              <a:rPr lang="en-US" sz="2000" spc="-1" dirty="0" err="1">
                <a:latin typeface="Arial"/>
              </a:rPr>
              <a:t>lavoro</a:t>
            </a:r>
            <a:r>
              <a:rPr lang="en-US" sz="2000" spc="-1" dirty="0">
                <a:latin typeface="Arial"/>
              </a:rPr>
              <a:t>/</a:t>
            </a:r>
            <a:r>
              <a:rPr lang="en-US" sz="2000" spc="-1" dirty="0" err="1">
                <a:latin typeface="Arial"/>
              </a:rPr>
              <a:t>calibrazione</a:t>
            </a:r>
            <a:r>
              <a:rPr lang="en-US" sz="2000" spc="-1" dirty="0">
                <a:latin typeface="Arial"/>
              </a:rPr>
              <a:t> RICH (</a:t>
            </a:r>
            <a:r>
              <a:rPr lang="en-US" sz="2000" spc="-1" dirty="0" err="1">
                <a:latin typeface="Arial"/>
              </a:rPr>
              <a:t>altro</a:t>
            </a:r>
            <a:r>
              <a:rPr lang="en-US" sz="2000" spc="-1" dirty="0">
                <a:latin typeface="Arial"/>
              </a:rPr>
              <a:t> Cherenkov, </a:t>
            </a:r>
            <a:r>
              <a:rPr lang="en-US" sz="2000" spc="-1" dirty="0" err="1">
                <a:latin typeface="Arial"/>
              </a:rPr>
              <a:t>realizzato</a:t>
            </a:r>
            <a:r>
              <a:rPr lang="en-US" sz="2000" spc="-1" dirty="0">
                <a:latin typeface="Arial"/>
              </a:rPr>
              <a:t> a 			Ferrara e </a:t>
            </a:r>
            <a:r>
              <a:rPr lang="en-US" sz="2000" spc="-1" dirty="0" err="1">
                <a:latin typeface="Arial"/>
              </a:rPr>
              <a:t>recentemente</a:t>
            </a:r>
            <a:r>
              <a:rPr lang="en-US" sz="2000" spc="-1" dirty="0">
                <a:latin typeface="Arial"/>
              </a:rPr>
              <a:t> </a:t>
            </a:r>
            <a:r>
              <a:rPr lang="en-US" sz="2000" spc="-1" dirty="0" err="1">
                <a:latin typeface="Arial"/>
              </a:rPr>
              <a:t>installato</a:t>
            </a:r>
            <a:r>
              <a:rPr lang="en-US" sz="2000" spc="-1" dirty="0">
                <a:latin typeface="Arial"/>
              </a:rPr>
              <a:t> CLAS12):</a:t>
            </a:r>
          </a:p>
          <a:p>
            <a:r>
              <a:rPr lang="en-US" sz="2000" spc="-1" dirty="0">
                <a:latin typeface="Arial"/>
              </a:rPr>
              <a:t>- </a:t>
            </a:r>
            <a:r>
              <a:rPr lang="en-US" sz="2000" spc="-1" dirty="0" err="1">
                <a:latin typeface="Arial"/>
              </a:rPr>
              <a:t>Partecipazione</a:t>
            </a:r>
            <a:r>
              <a:rPr lang="en-US" sz="2000" spc="-1" dirty="0">
                <a:latin typeface="Arial"/>
              </a:rPr>
              <a:t> </a:t>
            </a:r>
            <a:r>
              <a:rPr lang="en-US" sz="2000" spc="-1" dirty="0" err="1">
                <a:latin typeface="Arial"/>
              </a:rPr>
              <a:t>lavori</a:t>
            </a:r>
            <a:r>
              <a:rPr lang="en-US" sz="2000" spc="-1" dirty="0">
                <a:latin typeface="Arial"/>
              </a:rPr>
              <a:t> </a:t>
            </a:r>
            <a:r>
              <a:rPr lang="en-US" sz="2000" spc="-1" dirty="0" err="1">
                <a:latin typeface="Arial"/>
              </a:rPr>
              <a:t>gruppo</a:t>
            </a:r>
            <a:r>
              <a:rPr lang="en-US" sz="2000" spc="-1" dirty="0">
                <a:latin typeface="Arial"/>
              </a:rPr>
              <a:t> “high luminosity” </a:t>
            </a:r>
            <a:r>
              <a:rPr lang="en-US" sz="2000" spc="-1" dirty="0" err="1">
                <a:latin typeface="Arial"/>
              </a:rPr>
              <a:t>attualmente</a:t>
            </a:r>
            <a:r>
              <a:rPr lang="en-US" sz="2000" spc="-1" dirty="0">
                <a:latin typeface="Arial"/>
              </a:rPr>
              <a:t> </a:t>
            </a:r>
            <a:r>
              <a:rPr lang="en-US" sz="2000" spc="-1" dirty="0" err="1">
                <a:latin typeface="Arial"/>
              </a:rPr>
              <a:t>focalizzato</a:t>
            </a:r>
            <a:r>
              <a:rPr lang="en-US" sz="2000" spc="-1" dirty="0">
                <a:latin typeface="Arial"/>
              </a:rPr>
              <a:t> </a:t>
            </a:r>
            <a:r>
              <a:rPr lang="en-US" sz="2000" spc="-1" dirty="0" err="1">
                <a:latin typeface="Arial"/>
              </a:rPr>
              <a:t>su</a:t>
            </a:r>
            <a:r>
              <a:rPr lang="en-US" sz="2000" spc="-1" dirty="0">
                <a:latin typeface="Arial"/>
              </a:rPr>
              <a:t> </a:t>
            </a:r>
            <a:r>
              <a:rPr lang="en-US" sz="2000" spc="-1" dirty="0" err="1">
                <a:latin typeface="Arial"/>
              </a:rPr>
              <a:t>analisi</a:t>
            </a:r>
            <a:r>
              <a:rPr lang="en-US" sz="2000" spc="-1" dirty="0">
                <a:latin typeface="Arial"/>
              </a:rPr>
              <a:t> </a:t>
            </a:r>
            <a:r>
              <a:rPr lang="en-US" sz="2000" spc="-1" dirty="0" err="1">
                <a:latin typeface="Arial"/>
              </a:rPr>
              <a:t>prototipi</a:t>
            </a:r>
            <a:r>
              <a:rPr lang="en-US" sz="2000" spc="-1" dirty="0">
                <a:latin typeface="Arial"/>
              </a:rPr>
              <a:t> </a:t>
            </a:r>
            <a:r>
              <a:rPr lang="en-US" sz="2000" spc="-1" dirty="0" err="1">
                <a:latin typeface="Arial"/>
              </a:rPr>
              <a:t>nuovi</a:t>
            </a:r>
            <a:r>
              <a:rPr lang="en-US" sz="2000" spc="-1" dirty="0">
                <a:latin typeface="Arial"/>
              </a:rPr>
              <a:t> </a:t>
            </a:r>
            <a:r>
              <a:rPr lang="en-US" sz="2000" spc="-1" dirty="0" err="1">
                <a:latin typeface="Arial"/>
              </a:rPr>
              <a:t>rivelatori</a:t>
            </a:r>
            <a:r>
              <a:rPr lang="en-US" sz="2000" spc="-1" dirty="0">
                <a:latin typeface="Arial"/>
              </a:rPr>
              <a:t> di </a:t>
            </a:r>
            <a:r>
              <a:rPr lang="en-US" sz="2000" spc="-1" dirty="0" err="1">
                <a:latin typeface="Arial"/>
              </a:rPr>
              <a:t>integrazione</a:t>
            </a:r>
            <a:r>
              <a:rPr lang="en-US" sz="2000" spc="-1" dirty="0">
                <a:latin typeface="Arial"/>
              </a:rPr>
              <a:t> al </a:t>
            </a:r>
            <a:r>
              <a:rPr lang="en-US" sz="2000" spc="-1" dirty="0" err="1">
                <a:latin typeface="Arial"/>
              </a:rPr>
              <a:t>tracciamento</a:t>
            </a:r>
            <a:r>
              <a:rPr lang="en-US" sz="2000" spc="-1" dirty="0">
                <a:latin typeface="Arial"/>
              </a:rPr>
              <a:t> (</a:t>
            </a:r>
            <a:r>
              <a:rPr lang="en-US" sz="2000" spc="-1" dirty="0" err="1">
                <a:latin typeface="Arial"/>
              </a:rPr>
              <a:t>i</a:t>
            </a:r>
            <a:r>
              <a:rPr lang="en-US" sz="2000" spc="-1" dirty="0">
                <a:latin typeface="Arial"/>
              </a:rPr>
              <a:t> </a:t>
            </a:r>
            <a:r>
              <a:rPr lang="en-US" sz="2000" spc="-1" dirty="0" err="1">
                <a:latin typeface="Arial"/>
              </a:rPr>
              <a:t>limiti</a:t>
            </a:r>
            <a:r>
              <a:rPr lang="en-US" sz="2000" spc="-1" dirty="0">
                <a:latin typeface="Arial"/>
              </a:rPr>
              <a:t> </a:t>
            </a:r>
            <a:r>
              <a:rPr lang="en-US" sz="2000" spc="-1" dirty="0" err="1">
                <a:latin typeface="Arial"/>
              </a:rPr>
              <a:t>sul</a:t>
            </a:r>
            <a:r>
              <a:rPr lang="en-US" sz="2000" spc="-1" dirty="0">
                <a:latin typeface="Arial"/>
              </a:rPr>
              <a:t> </a:t>
            </a:r>
            <a:r>
              <a:rPr lang="en-US" sz="2000" spc="-1" dirty="0" err="1">
                <a:latin typeface="Arial"/>
              </a:rPr>
              <a:t>flusso</a:t>
            </a:r>
            <a:r>
              <a:rPr lang="en-US" sz="2000" spc="-1" dirty="0">
                <a:latin typeface="Arial"/>
              </a:rPr>
              <a:t> di </a:t>
            </a:r>
            <a:r>
              <a:rPr lang="en-US" sz="2000" spc="-1" dirty="0" err="1">
                <a:latin typeface="Arial"/>
              </a:rPr>
              <a:t>tracce</a:t>
            </a:r>
            <a:r>
              <a:rPr lang="en-US" sz="2000" spc="-1" dirty="0">
                <a:latin typeface="Arial"/>
              </a:rPr>
              <a:t> </a:t>
            </a:r>
            <a:r>
              <a:rPr lang="en-US" sz="2000" spc="-1" dirty="0" err="1">
                <a:latin typeface="Arial"/>
              </a:rPr>
              <a:t>analizzabile</a:t>
            </a:r>
            <a:r>
              <a:rPr lang="en-US" sz="2000" spc="-1" dirty="0">
                <a:latin typeface="Arial"/>
              </a:rPr>
              <a:t> di </a:t>
            </a:r>
            <a:r>
              <a:rPr lang="en-US" sz="2000" spc="-1" dirty="0" err="1">
                <a:latin typeface="Arial"/>
              </a:rPr>
              <a:t>fatto</a:t>
            </a:r>
            <a:r>
              <a:rPr lang="en-US" sz="2000" spc="-1" dirty="0">
                <a:latin typeface="Arial"/>
              </a:rPr>
              <a:t> </a:t>
            </a:r>
            <a:r>
              <a:rPr lang="en-US" sz="2000" spc="-1" dirty="0" err="1">
                <a:latin typeface="Arial"/>
              </a:rPr>
              <a:t>rendono</a:t>
            </a:r>
            <a:r>
              <a:rPr lang="en-US" sz="2000" spc="-1" dirty="0">
                <a:latin typeface="Arial"/>
              </a:rPr>
              <a:t> inutile </a:t>
            </a:r>
            <a:r>
              <a:rPr lang="en-US" sz="2000" spc="-1" dirty="0" err="1">
                <a:latin typeface="Arial"/>
              </a:rPr>
              <a:t>anche</a:t>
            </a:r>
            <a:r>
              <a:rPr lang="en-US" sz="2000" spc="-1" dirty="0">
                <a:latin typeface="Arial"/>
              </a:rPr>
              <a:t> la </a:t>
            </a:r>
            <a:r>
              <a:rPr lang="en-US" sz="2000" spc="-1" dirty="0" err="1">
                <a:latin typeface="Arial"/>
              </a:rPr>
              <a:t>luminosità</a:t>
            </a:r>
            <a:r>
              <a:rPr lang="en-US" sz="2000" spc="-1" dirty="0">
                <a:latin typeface="Arial"/>
              </a:rPr>
              <a:t> </a:t>
            </a:r>
            <a:r>
              <a:rPr lang="en-US" sz="2000" spc="-1" dirty="0" err="1">
                <a:latin typeface="Arial"/>
              </a:rPr>
              <a:t>già</a:t>
            </a:r>
            <a:r>
              <a:rPr lang="en-US" sz="2000" spc="-1" dirty="0">
                <a:latin typeface="Arial"/>
              </a:rPr>
              <a:t> </a:t>
            </a:r>
            <a:r>
              <a:rPr lang="en-US" sz="2000" spc="-1" dirty="0" err="1">
                <a:latin typeface="Arial"/>
              </a:rPr>
              <a:t>disponibile</a:t>
            </a:r>
            <a:r>
              <a:rPr lang="en-US" sz="2000" spc="-1" dirty="0">
                <a:latin typeface="Arial"/>
              </a:rPr>
              <a:t>).  </a:t>
            </a:r>
          </a:p>
          <a:p>
            <a:r>
              <a:rPr lang="en-US" sz="2000" spc="-1" dirty="0">
                <a:latin typeface="Arial"/>
              </a:rPr>
              <a:t>	</a:t>
            </a:r>
          </a:p>
          <a:p>
            <a:endParaRPr lang="en-US" sz="2000" spc="-1" dirty="0">
              <a:latin typeface="Arial"/>
            </a:endParaRPr>
          </a:p>
          <a:p>
            <a:endParaRPr lang="en-US" sz="2000" spc="-1" dirty="0">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1"/>
          <p:cNvSpPr txBox="1"/>
          <p:nvPr/>
        </p:nvSpPr>
        <p:spPr>
          <a:xfrm>
            <a:off x="539222" y="444553"/>
            <a:ext cx="11058813" cy="4364953"/>
          </a:xfrm>
          <a:prstGeom prst="rect">
            <a:avLst/>
          </a:prstGeom>
          <a:noFill/>
          <a:ln>
            <a:noFill/>
          </a:ln>
        </p:spPr>
        <p:txBody>
          <a:bodyPr lIns="108847" tIns="54423" rIns="108847" bIns="54423">
            <a:noAutofit/>
          </a:bodyPr>
          <a:lstStyle/>
          <a:p>
            <a:r>
              <a:rPr lang="en-US" sz="2000" b="1" spc="-1" dirty="0" err="1">
                <a:latin typeface="Arial"/>
              </a:rPr>
              <a:t>Analisi</a:t>
            </a:r>
            <a:r>
              <a:rPr lang="en-US" sz="2000" b="1" spc="-1" dirty="0">
                <a:latin typeface="Arial"/>
              </a:rPr>
              <a:t> </a:t>
            </a:r>
            <a:r>
              <a:rPr lang="en-US" sz="2000" b="1" spc="-1" dirty="0" err="1">
                <a:latin typeface="Arial"/>
              </a:rPr>
              <a:t>dati</a:t>
            </a:r>
            <a:r>
              <a:rPr lang="en-US" sz="2000" b="1" spc="-1" dirty="0">
                <a:latin typeface="Arial"/>
              </a:rPr>
              <a:t>:</a:t>
            </a:r>
            <a:r>
              <a:rPr lang="en-US" sz="2000" spc="-1" dirty="0">
                <a:latin typeface="Arial"/>
              </a:rPr>
              <a:t> </a:t>
            </a:r>
          </a:p>
          <a:p>
            <a:r>
              <a:rPr lang="en-US" sz="2000" spc="-1" dirty="0">
                <a:latin typeface="Arial"/>
              </a:rPr>
              <a:t>- </a:t>
            </a:r>
            <a:r>
              <a:rPr lang="en-US" sz="2000" spc="-1" dirty="0" err="1">
                <a:latin typeface="Arial"/>
              </a:rPr>
              <a:t>Partecipazione</a:t>
            </a:r>
            <a:r>
              <a:rPr lang="en-US" sz="2000" spc="-1" dirty="0">
                <a:latin typeface="Arial"/>
              </a:rPr>
              <a:t> </a:t>
            </a:r>
            <a:r>
              <a:rPr lang="en-US" sz="2000" spc="-1" dirty="0" err="1">
                <a:latin typeface="Arial"/>
              </a:rPr>
              <a:t>analisi</a:t>
            </a:r>
            <a:r>
              <a:rPr lang="en-US" sz="2000" spc="-1" dirty="0">
                <a:latin typeface="Arial"/>
              </a:rPr>
              <a:t> </a:t>
            </a:r>
            <a:r>
              <a:rPr lang="en-US" sz="2000" spc="-1" dirty="0" err="1">
                <a:latin typeface="Arial"/>
              </a:rPr>
              <a:t>dati</a:t>
            </a:r>
            <a:r>
              <a:rPr lang="en-US" sz="2000" spc="-1" dirty="0">
                <a:latin typeface="Arial"/>
              </a:rPr>
              <a:t> </a:t>
            </a:r>
            <a:r>
              <a:rPr lang="en-US" sz="2000" spc="-1" dirty="0" err="1">
                <a:latin typeface="Arial"/>
              </a:rPr>
              <a:t>MesonEx</a:t>
            </a:r>
            <a:r>
              <a:rPr lang="en-US" sz="2000" spc="-1" dirty="0">
                <a:latin typeface="Arial"/>
              </a:rPr>
              <a:t>: </a:t>
            </a:r>
            <a:r>
              <a:rPr lang="en-US" sz="2000" spc="-1" dirty="0" err="1">
                <a:latin typeface="Arial"/>
              </a:rPr>
              <a:t>dati</a:t>
            </a:r>
            <a:r>
              <a:rPr lang="en-US" sz="2000" spc="-1" dirty="0">
                <a:latin typeface="Arial"/>
              </a:rPr>
              <a:t> 10.4 GeV (2019) per </a:t>
            </a:r>
            <a:r>
              <a:rPr lang="en-US" sz="2000" spc="-1" dirty="0" err="1">
                <a:latin typeface="Arial"/>
              </a:rPr>
              <a:t>eventi</a:t>
            </a:r>
            <a:r>
              <a:rPr lang="en-US" sz="2000" spc="-1" dirty="0">
                <a:latin typeface="Arial"/>
              </a:rPr>
              <a:t> </a:t>
            </a:r>
            <a:r>
              <a:rPr lang="en-US" sz="2000" spc="-1" dirty="0" err="1">
                <a:latin typeface="Arial"/>
              </a:rPr>
              <a:t>esclusivi</a:t>
            </a:r>
            <a:r>
              <a:rPr lang="en-US" sz="2000" spc="-1" dirty="0">
                <a:latin typeface="Arial"/>
              </a:rPr>
              <a:t> 			quasi-</a:t>
            </a:r>
            <a:r>
              <a:rPr lang="en-US" sz="2000" spc="-1" dirty="0" err="1">
                <a:latin typeface="Arial"/>
              </a:rPr>
              <a:t>foto</a:t>
            </a:r>
            <a:r>
              <a:rPr lang="en-US" sz="2000" spc="-1" dirty="0">
                <a:latin typeface="Arial"/>
              </a:rPr>
              <a:t>-</a:t>
            </a:r>
            <a:r>
              <a:rPr lang="en-US" sz="2000" spc="-1" dirty="0" err="1">
                <a:latin typeface="Arial"/>
              </a:rPr>
              <a:t>produzione</a:t>
            </a:r>
            <a:r>
              <a:rPr lang="en-US" sz="2000" spc="-1" dirty="0">
                <a:latin typeface="Arial"/>
              </a:rPr>
              <a:t> poche </a:t>
            </a:r>
            <a:r>
              <a:rPr lang="en-US" sz="2000" spc="-1" dirty="0" err="1">
                <a:latin typeface="Arial"/>
              </a:rPr>
              <a:t>particelle</a:t>
            </a:r>
            <a:r>
              <a:rPr lang="en-US" sz="2000" spc="-1" dirty="0">
                <a:latin typeface="Arial"/>
              </a:rPr>
              <a:t> piccolo </a:t>
            </a:r>
            <a:r>
              <a:rPr lang="en-US" sz="2000" spc="-1" dirty="0" err="1">
                <a:latin typeface="Arial"/>
              </a:rPr>
              <a:t>angolo</a:t>
            </a:r>
            <a:r>
              <a:rPr lang="en-US" sz="2000" spc="-1" dirty="0">
                <a:latin typeface="Arial"/>
              </a:rPr>
              <a:t>. </a:t>
            </a:r>
            <a:r>
              <a:rPr lang="en-US" sz="2000" spc="-1" dirty="0" err="1">
                <a:latin typeface="Arial"/>
              </a:rPr>
              <a:t>Attualmente</a:t>
            </a:r>
            <a:r>
              <a:rPr lang="en-US" sz="2000" spc="-1" dirty="0">
                <a:latin typeface="Arial"/>
              </a:rPr>
              <a:t> in standby in </a:t>
            </a:r>
            <a:r>
              <a:rPr lang="en-US" sz="2000" spc="-1" dirty="0" err="1">
                <a:latin typeface="Arial"/>
              </a:rPr>
              <a:t>attesa</a:t>
            </a:r>
            <a:r>
              <a:rPr lang="en-US" sz="2000" spc="-1" dirty="0">
                <a:latin typeface="Arial"/>
              </a:rPr>
              <a:t> </a:t>
            </a:r>
            <a:r>
              <a:rPr lang="en-US" sz="2000" spc="-1" dirty="0" err="1">
                <a:latin typeface="Arial"/>
              </a:rPr>
              <a:t>dati</a:t>
            </a:r>
            <a:r>
              <a:rPr lang="en-US" sz="2000" spc="-1" dirty="0">
                <a:latin typeface="Arial"/>
              </a:rPr>
              <a:t> </a:t>
            </a:r>
            <a:r>
              <a:rPr lang="en-US" sz="2000" spc="-1" dirty="0" err="1">
                <a:latin typeface="Arial"/>
              </a:rPr>
              <a:t>revisionati</a:t>
            </a:r>
            <a:r>
              <a:rPr lang="en-US" sz="2000" spc="-1" dirty="0">
                <a:latin typeface="Arial"/>
              </a:rPr>
              <a:t> pass-2. </a:t>
            </a:r>
          </a:p>
          <a:p>
            <a:endParaRPr lang="en-US" sz="2000" spc="-1" dirty="0">
              <a:latin typeface="Arial"/>
            </a:endParaRPr>
          </a:p>
          <a:p>
            <a:r>
              <a:rPr lang="en-US" sz="2000" b="1" spc="-1" dirty="0">
                <a:latin typeface="Arial"/>
              </a:rPr>
              <a:t>Review interne di </a:t>
            </a:r>
            <a:r>
              <a:rPr lang="en-US" sz="2000" b="1" spc="-1" dirty="0" err="1">
                <a:latin typeface="Arial"/>
              </a:rPr>
              <a:t>analisi</a:t>
            </a:r>
            <a:r>
              <a:rPr lang="en-US" sz="2000" b="1" spc="-1" dirty="0">
                <a:latin typeface="Arial"/>
              </a:rPr>
              <a:t> o draft:</a:t>
            </a:r>
            <a:r>
              <a:rPr lang="en-US" sz="2000" spc="-1" dirty="0">
                <a:latin typeface="Arial"/>
              </a:rPr>
              <a:t> </a:t>
            </a:r>
          </a:p>
          <a:p>
            <a:r>
              <a:rPr lang="en-US" sz="2000" spc="-1" dirty="0">
                <a:latin typeface="Arial"/>
              </a:rPr>
              <a:t>3 review di </a:t>
            </a:r>
            <a:r>
              <a:rPr lang="en-US" sz="2000" spc="-1" dirty="0" err="1">
                <a:latin typeface="Arial"/>
              </a:rPr>
              <a:t>articoli</a:t>
            </a:r>
            <a:r>
              <a:rPr lang="en-US" sz="2000" spc="-1" dirty="0">
                <a:latin typeface="Arial"/>
              </a:rPr>
              <a:t> in via di </a:t>
            </a:r>
            <a:r>
              <a:rPr lang="en-US" sz="2000" spc="-1" dirty="0" err="1">
                <a:latin typeface="Arial"/>
              </a:rPr>
              <a:t>sottomissione</a:t>
            </a:r>
            <a:r>
              <a:rPr lang="en-US" sz="2000" spc="-1" dirty="0">
                <a:latin typeface="Arial"/>
              </a:rPr>
              <a:t> per </a:t>
            </a:r>
            <a:r>
              <a:rPr lang="en-US" sz="2000" spc="-1" dirty="0" err="1">
                <a:latin typeface="Arial"/>
              </a:rPr>
              <a:t>pubblicazione</a:t>
            </a:r>
            <a:r>
              <a:rPr lang="en-US" sz="2000" spc="-1" dirty="0">
                <a:latin typeface="Arial"/>
              </a:rPr>
              <a:t>, 1 review di </a:t>
            </a:r>
            <a:r>
              <a:rPr lang="en-US" sz="2000" spc="-1" dirty="0" err="1">
                <a:latin typeface="Arial"/>
              </a:rPr>
              <a:t>proposta</a:t>
            </a:r>
            <a:r>
              <a:rPr lang="en-US" sz="2000" spc="-1" dirty="0">
                <a:latin typeface="Arial"/>
              </a:rPr>
              <a:t> </a:t>
            </a:r>
            <a:r>
              <a:rPr lang="en-US" sz="2000" spc="-1" dirty="0" err="1">
                <a:latin typeface="Arial"/>
              </a:rPr>
              <a:t>nuova</a:t>
            </a:r>
            <a:r>
              <a:rPr lang="en-US" sz="2000" spc="-1" dirty="0">
                <a:latin typeface="Arial"/>
              </a:rPr>
              <a:t> </a:t>
            </a:r>
            <a:r>
              <a:rPr lang="en-US" sz="2000" spc="-1" dirty="0" err="1">
                <a:latin typeface="Arial"/>
              </a:rPr>
              <a:t>analisi</a:t>
            </a:r>
            <a:r>
              <a:rPr lang="en-US" sz="2000" spc="-1" dirty="0">
                <a:latin typeface="Arial"/>
              </a:rPr>
              <a:t> </a:t>
            </a:r>
            <a:r>
              <a:rPr lang="en-US" sz="2000" spc="-1" dirty="0" err="1">
                <a:latin typeface="Arial"/>
              </a:rPr>
              <a:t>dati</a:t>
            </a:r>
            <a:r>
              <a:rPr lang="en-US" sz="2000" spc="-1" dirty="0">
                <a:latin typeface="Arial"/>
              </a:rPr>
              <a:t>. </a:t>
            </a:r>
          </a:p>
          <a:p>
            <a:endParaRPr lang="en-US" sz="2000" spc="-1" dirty="0">
              <a:latin typeface="Arial"/>
            </a:endParaRPr>
          </a:p>
          <a:p>
            <a:r>
              <a:rPr lang="en-US" sz="2000" b="1" spc="-1" dirty="0">
                <a:latin typeface="Arial"/>
              </a:rPr>
              <a:t>SPESE.</a:t>
            </a:r>
            <a:endParaRPr lang="en-US" sz="2000" spc="-1" dirty="0">
              <a:latin typeface="Arial"/>
            </a:endParaRPr>
          </a:p>
          <a:p>
            <a:endParaRPr lang="en-US" sz="2000" spc="-1" dirty="0">
              <a:latin typeface="Arial"/>
            </a:endParaRPr>
          </a:p>
          <a:p>
            <a:r>
              <a:rPr lang="en-US" sz="2000" b="1" spc="-1" dirty="0">
                <a:latin typeface="Arial"/>
              </a:rPr>
              <a:t>2022: </a:t>
            </a:r>
            <a:r>
              <a:rPr lang="en-US" sz="2000" spc="-1" dirty="0" err="1">
                <a:latin typeface="Arial"/>
              </a:rPr>
              <a:t>Spesi</a:t>
            </a:r>
            <a:r>
              <a:rPr lang="en-US" sz="2000" spc="-1" dirty="0">
                <a:latin typeface="Arial"/>
              </a:rPr>
              <a:t> circa 12 </a:t>
            </a:r>
            <a:r>
              <a:rPr lang="en-US" sz="2000" spc="-1" dirty="0" err="1">
                <a:latin typeface="Arial"/>
              </a:rPr>
              <a:t>keuro</a:t>
            </a:r>
            <a:r>
              <a:rPr lang="en-US" sz="2000" spc="-1" dirty="0">
                <a:latin typeface="Arial"/>
              </a:rPr>
              <a:t> in 4 </a:t>
            </a:r>
            <a:r>
              <a:rPr lang="en-US" sz="2000" spc="-1" dirty="0" err="1">
                <a:latin typeface="Arial"/>
              </a:rPr>
              <a:t>missioni</a:t>
            </a:r>
            <a:r>
              <a:rPr lang="en-US" sz="2000" spc="-1" dirty="0">
                <a:latin typeface="Arial"/>
              </a:rPr>
              <a:t> presa </a:t>
            </a:r>
            <a:r>
              <a:rPr lang="en-US" sz="2000" spc="-1" dirty="0" err="1">
                <a:latin typeface="Arial"/>
              </a:rPr>
              <a:t>dati</a:t>
            </a:r>
            <a:r>
              <a:rPr lang="en-US" sz="2000" spc="-1" dirty="0">
                <a:latin typeface="Arial"/>
              </a:rPr>
              <a:t> Hall B da 2 </a:t>
            </a:r>
            <a:r>
              <a:rPr lang="en-US" sz="2000" spc="-1" dirty="0" err="1">
                <a:latin typeface="Arial"/>
              </a:rPr>
              <a:t>blocchi</a:t>
            </a:r>
            <a:r>
              <a:rPr lang="en-US" sz="2000" spc="-1" dirty="0">
                <a:latin typeface="Arial"/>
              </a:rPr>
              <a:t> </a:t>
            </a:r>
            <a:r>
              <a:rPr lang="en-US" sz="2000" spc="-1" dirty="0" err="1">
                <a:latin typeface="Arial"/>
              </a:rPr>
              <a:t>ciascuna</a:t>
            </a:r>
            <a:r>
              <a:rPr lang="en-US" sz="2000" spc="-1" dirty="0">
                <a:latin typeface="Arial"/>
              </a:rPr>
              <a:t>, + 5 </a:t>
            </a:r>
            <a:r>
              <a:rPr lang="en-US" sz="2000" spc="-1" dirty="0" err="1">
                <a:latin typeface="Arial"/>
              </a:rPr>
              <a:t>keuro</a:t>
            </a:r>
            <a:r>
              <a:rPr lang="en-US" sz="2000" spc="-1" dirty="0">
                <a:latin typeface="Arial"/>
              </a:rPr>
              <a:t> per hardware BDX. </a:t>
            </a:r>
          </a:p>
          <a:p>
            <a:endParaRPr lang="en-US" sz="2000" spc="-1" dirty="0">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948596" y="125087"/>
            <a:ext cx="10294805" cy="6617196"/>
          </a:xfrm>
          <a:prstGeom prst="rect">
            <a:avLst/>
          </a:prstGeom>
          <a:solidFill>
            <a:schemeClr val="accent6">
              <a:lumMod val="20000"/>
              <a:lumOff val="80000"/>
            </a:schemeClr>
          </a:solidFill>
          <a:ln>
            <a:solidFill>
              <a:schemeClr val="tx1"/>
            </a:solidFill>
          </a:ln>
        </p:spPr>
        <p:txBody>
          <a:bodyPr wrap="none" rtlCol="0">
            <a:spAutoFit/>
          </a:bodyPr>
          <a:lstStyle/>
          <a:p>
            <a:pPr algn="ctr"/>
            <a:r>
              <a:rPr lang="it-IT" sz="6600" dirty="0">
                <a:latin typeface="Times New Roman" panose="02020603050405020304" pitchFamily="18" charset="0"/>
                <a:cs typeface="Times New Roman" panose="02020603050405020304" pitchFamily="18" charset="0"/>
              </a:rPr>
              <a:t>LEA</a:t>
            </a:r>
          </a:p>
          <a:p>
            <a:pPr algn="ctr"/>
            <a:r>
              <a:rPr lang="it-IT" sz="3200" dirty="0">
                <a:latin typeface="Times New Roman" panose="02020603050405020304" pitchFamily="18" charset="0"/>
                <a:cs typeface="Times New Roman" panose="02020603050405020304" pitchFamily="18" charset="0"/>
              </a:rPr>
              <a:t>Low Energy </a:t>
            </a:r>
            <a:r>
              <a:rPr lang="it-IT" sz="3200" dirty="0" err="1">
                <a:latin typeface="Times New Roman" panose="02020603050405020304" pitchFamily="18" charset="0"/>
                <a:cs typeface="Times New Roman" panose="02020603050405020304" pitchFamily="18" charset="0"/>
              </a:rPr>
              <a:t>Antimatter</a:t>
            </a:r>
            <a:endParaRPr lang="it-IT" sz="3200" dirty="0">
              <a:latin typeface="Times New Roman" panose="02020603050405020304" pitchFamily="18" charset="0"/>
              <a:cs typeface="Times New Roman" panose="02020603050405020304" pitchFamily="18" charset="0"/>
            </a:endParaRPr>
          </a:p>
          <a:p>
            <a:pPr algn="ctr"/>
            <a:r>
              <a:rPr lang="it-IT" sz="3200" dirty="0">
                <a:latin typeface="Times New Roman" panose="02020603050405020304" pitchFamily="18" charset="0"/>
                <a:cs typeface="Times New Roman" panose="02020603050405020304" pitchFamily="18" charset="0"/>
              </a:rPr>
              <a:t> sigla che comprende</a:t>
            </a:r>
            <a:endParaRPr lang="it-IT" sz="4400" dirty="0">
              <a:latin typeface="Times New Roman" panose="02020603050405020304" pitchFamily="18" charset="0"/>
              <a:cs typeface="Times New Roman" panose="02020603050405020304" pitchFamily="18" charset="0"/>
            </a:endParaRPr>
          </a:p>
          <a:p>
            <a:pPr algn="ctr"/>
            <a:r>
              <a:rPr lang="it-IT" sz="6600" dirty="0">
                <a:latin typeface="Times New Roman" panose="02020603050405020304" pitchFamily="18" charset="0"/>
                <a:cs typeface="Times New Roman" panose="02020603050405020304" pitchFamily="18" charset="0"/>
              </a:rPr>
              <a:t>AEGIS, ALPHA, ASACUSA</a:t>
            </a:r>
            <a:endParaRPr lang="it-IT" sz="4400" dirty="0">
              <a:latin typeface="Times New Roman" panose="02020603050405020304" pitchFamily="18" charset="0"/>
              <a:cs typeface="Times New Roman" panose="02020603050405020304" pitchFamily="18" charset="0"/>
            </a:endParaRPr>
          </a:p>
          <a:p>
            <a:pPr algn="ctr"/>
            <a:r>
              <a:rPr lang="it-IT" sz="3200" dirty="0">
                <a:latin typeface="Times New Roman" panose="02020603050405020304" pitchFamily="18" charset="0"/>
                <a:cs typeface="Times New Roman" panose="02020603050405020304" pitchFamily="18" charset="0"/>
              </a:rPr>
              <a:t>ovvero, esperimenti con antiprotoni  a bassa energia</a:t>
            </a:r>
          </a:p>
          <a:p>
            <a:pPr algn="ctr"/>
            <a:r>
              <a:rPr lang="it-IT" sz="6600" dirty="0">
                <a:latin typeface="Times New Roman" panose="02020603050405020304" pitchFamily="18" charset="0"/>
                <a:cs typeface="Times New Roman" panose="02020603050405020304" pitchFamily="18" charset="0"/>
              </a:rPr>
              <a:t>+</a:t>
            </a:r>
          </a:p>
          <a:p>
            <a:pPr algn="ctr"/>
            <a:r>
              <a:rPr lang="it-IT" sz="6600" dirty="0">
                <a:latin typeface="Times New Roman" panose="02020603050405020304" pitchFamily="18" charset="0"/>
                <a:cs typeface="Times New Roman" panose="02020603050405020304" pitchFamily="18" charset="0"/>
              </a:rPr>
              <a:t> </a:t>
            </a:r>
            <a:r>
              <a:rPr lang="it-IT" sz="6600" dirty="0" err="1">
                <a:latin typeface="Times New Roman" panose="02020603050405020304" pitchFamily="18" charset="0"/>
                <a:cs typeface="Times New Roman" panose="02020603050405020304" pitchFamily="18" charset="0"/>
              </a:rPr>
              <a:t>PsICO,QUPLAS</a:t>
            </a:r>
            <a:endParaRPr lang="it-IT" sz="6600" dirty="0">
              <a:latin typeface="Times New Roman" panose="02020603050405020304" pitchFamily="18" charset="0"/>
              <a:cs typeface="Times New Roman" panose="02020603050405020304" pitchFamily="18" charset="0"/>
            </a:endParaRPr>
          </a:p>
          <a:p>
            <a:pPr algn="ctr"/>
            <a:r>
              <a:rPr lang="it-IT" sz="3200" dirty="0">
                <a:latin typeface="Times New Roman" panose="02020603050405020304" pitchFamily="18" charset="0"/>
                <a:cs typeface="Times New Roman" panose="02020603050405020304" pitchFamily="18" charset="0"/>
              </a:rPr>
              <a:t>esperimenti con positronio, nessun partecipante di Pavia</a:t>
            </a:r>
          </a:p>
          <a:p>
            <a:pPr algn="ct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4679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41B22774-23DC-4743-AC6C-D69FBDB57C63}"/>
              </a:ext>
            </a:extLst>
          </p:cNvPr>
          <p:cNvSpPr>
            <a:spLocks noGrp="1"/>
          </p:cNvSpPr>
          <p:nvPr>
            <p:ph type="ftr" sz="quarter" idx="11"/>
          </p:nvPr>
        </p:nvSpPr>
        <p:spPr>
          <a:xfrm>
            <a:off x="4050036" y="6356350"/>
            <a:ext cx="4114800" cy="365125"/>
          </a:xfrm>
        </p:spPr>
        <p:txBody>
          <a:bodyPr/>
          <a:lstStyle/>
          <a:p>
            <a:r>
              <a:rPr lang="it-IT"/>
              <a:t>LEA  Consuntivi2022  PV 14-6-2023</a:t>
            </a:r>
            <a:endParaRPr lang="en-US"/>
          </a:p>
        </p:txBody>
      </p:sp>
      <p:sp>
        <p:nvSpPr>
          <p:cNvPr id="5" name="Segnaposto numero diapositiva 4">
            <a:extLst>
              <a:ext uri="{FF2B5EF4-FFF2-40B4-BE49-F238E27FC236}">
                <a16:creationId xmlns:a16="http://schemas.microsoft.com/office/drawing/2014/main" id="{7715CB9F-5FEE-461A-AE0F-5368FDDF9161}"/>
              </a:ext>
            </a:extLst>
          </p:cNvPr>
          <p:cNvSpPr>
            <a:spLocks noGrp="1"/>
          </p:cNvSpPr>
          <p:nvPr>
            <p:ph type="sldNum" sz="quarter" idx="12"/>
          </p:nvPr>
        </p:nvSpPr>
        <p:spPr/>
        <p:txBody>
          <a:bodyPr/>
          <a:lstStyle/>
          <a:p>
            <a:fld id="{2EE8E55D-E4C8-403F-9298-FB00F34642C6}" type="slidenum">
              <a:rPr lang="en-US" smtClean="0"/>
              <a:t>26</a:t>
            </a:fld>
            <a:endParaRPr lang="en-US"/>
          </a:p>
        </p:txBody>
      </p:sp>
      <p:sp>
        <p:nvSpPr>
          <p:cNvPr id="7" name="CasellaDiTesto 6">
            <a:extLst>
              <a:ext uri="{FF2B5EF4-FFF2-40B4-BE49-F238E27FC236}">
                <a16:creationId xmlns:a16="http://schemas.microsoft.com/office/drawing/2014/main" id="{9F001821-3833-4B79-B1B4-011E5274CB0D}"/>
              </a:ext>
            </a:extLst>
          </p:cNvPr>
          <p:cNvSpPr txBox="1"/>
          <p:nvPr/>
        </p:nvSpPr>
        <p:spPr>
          <a:xfrm>
            <a:off x="4386237" y="74635"/>
            <a:ext cx="3778599" cy="707886"/>
          </a:xfrm>
          <a:prstGeom prst="rect">
            <a:avLst/>
          </a:prstGeom>
          <a:noFill/>
        </p:spPr>
        <p:txBody>
          <a:bodyPr wrap="none" rtlCol="0">
            <a:spAutoFit/>
          </a:bodyPr>
          <a:lstStyle/>
          <a:p>
            <a:r>
              <a:rPr lang="it-IT" sz="4000" dirty="0"/>
              <a:t>LEA  </a:t>
            </a:r>
            <a:r>
              <a:rPr lang="it-IT" sz="4000" dirty="0" err="1"/>
              <a:t>Experiments</a:t>
            </a:r>
            <a:endParaRPr lang="en-US" sz="4000" dirty="0"/>
          </a:p>
        </p:txBody>
      </p:sp>
      <p:sp>
        <p:nvSpPr>
          <p:cNvPr id="8" name="CasellaDiTesto 7">
            <a:extLst>
              <a:ext uri="{FF2B5EF4-FFF2-40B4-BE49-F238E27FC236}">
                <a16:creationId xmlns:a16="http://schemas.microsoft.com/office/drawing/2014/main" id="{967BA6CB-8AF2-4BD8-BB98-884ED9C344A5}"/>
              </a:ext>
            </a:extLst>
          </p:cNvPr>
          <p:cNvSpPr txBox="1"/>
          <p:nvPr/>
        </p:nvSpPr>
        <p:spPr>
          <a:xfrm>
            <a:off x="703497" y="892305"/>
            <a:ext cx="2023311" cy="4401205"/>
          </a:xfrm>
          <a:prstGeom prst="rect">
            <a:avLst/>
          </a:prstGeom>
          <a:noFill/>
        </p:spPr>
        <p:txBody>
          <a:bodyPr wrap="none" rtlCol="0">
            <a:spAutoFit/>
          </a:bodyPr>
          <a:lstStyle/>
          <a:p>
            <a:pPr marL="457200" indent="-457200">
              <a:buFont typeface="Wingdings" panose="05000000000000000000" pitchFamily="2" charset="2"/>
              <a:buChar char="§"/>
            </a:pPr>
            <a:r>
              <a:rPr lang="en-US" sz="2800" dirty="0" err="1"/>
              <a:t>AEgIS</a:t>
            </a:r>
            <a:endParaRPr lang="en-US" sz="2800" dirty="0"/>
          </a:p>
          <a:p>
            <a:pPr marL="457200" indent="-457200">
              <a:buAutoNum type="arabicPeriod"/>
            </a:pPr>
            <a:endParaRPr lang="en-US" sz="2800" dirty="0"/>
          </a:p>
          <a:p>
            <a:pPr marL="457200" indent="-457200">
              <a:buFont typeface="Wingdings" panose="05000000000000000000" pitchFamily="2" charset="2"/>
              <a:buChar char="§"/>
            </a:pPr>
            <a:r>
              <a:rPr lang="en-US" sz="2800" dirty="0"/>
              <a:t>ALPHA</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a:t>ASACUSA</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err="1"/>
              <a:t>PsICO</a:t>
            </a:r>
            <a:endParaRPr lang="en-US" sz="2800" dirty="0"/>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a:t>QUPLAS</a:t>
            </a:r>
          </a:p>
        </p:txBody>
      </p:sp>
      <p:sp>
        <p:nvSpPr>
          <p:cNvPr id="9" name="Rettangolo 8">
            <a:extLst>
              <a:ext uri="{FF2B5EF4-FFF2-40B4-BE49-F238E27FC236}">
                <a16:creationId xmlns:a16="http://schemas.microsoft.com/office/drawing/2014/main" id="{E6333AB9-F23A-4391-999D-07F3D47B2564}"/>
              </a:ext>
            </a:extLst>
          </p:cNvPr>
          <p:cNvSpPr/>
          <p:nvPr/>
        </p:nvSpPr>
        <p:spPr>
          <a:xfrm>
            <a:off x="3564815" y="1011499"/>
            <a:ext cx="1469812" cy="461665"/>
          </a:xfrm>
          <a:prstGeom prst="rect">
            <a:avLst/>
          </a:prstGeom>
        </p:spPr>
        <p:txBody>
          <a:bodyPr wrap="square">
            <a:spAutoFit/>
          </a:bodyPr>
          <a:lstStyle/>
          <a:p>
            <a:r>
              <a:rPr lang="en-US" sz="2400" dirty="0"/>
              <a:t>   e+    Ps</a:t>
            </a:r>
          </a:p>
        </p:txBody>
      </p:sp>
      <p:sp>
        <p:nvSpPr>
          <p:cNvPr id="10" name="Rettangolo 9">
            <a:extLst>
              <a:ext uri="{FF2B5EF4-FFF2-40B4-BE49-F238E27FC236}">
                <a16:creationId xmlns:a16="http://schemas.microsoft.com/office/drawing/2014/main" id="{A387F4D6-D7FB-4F51-B54B-A60492647383}"/>
              </a:ext>
            </a:extLst>
          </p:cNvPr>
          <p:cNvSpPr/>
          <p:nvPr/>
        </p:nvSpPr>
        <p:spPr>
          <a:xfrm>
            <a:off x="3564814" y="1833202"/>
            <a:ext cx="1456235" cy="461665"/>
          </a:xfrm>
          <a:prstGeom prst="rect">
            <a:avLst/>
          </a:prstGeom>
        </p:spPr>
        <p:txBody>
          <a:bodyPr wrap="square">
            <a:spAutoFit/>
          </a:bodyPr>
          <a:lstStyle/>
          <a:p>
            <a:r>
              <a:rPr lang="en-US" sz="2400" dirty="0"/>
              <a:t>   e+</a:t>
            </a:r>
          </a:p>
        </p:txBody>
      </p:sp>
      <p:sp>
        <p:nvSpPr>
          <p:cNvPr id="11" name="Rettangolo 10">
            <a:extLst>
              <a:ext uri="{FF2B5EF4-FFF2-40B4-BE49-F238E27FC236}">
                <a16:creationId xmlns:a16="http://schemas.microsoft.com/office/drawing/2014/main" id="{70CBF65E-A5CA-465E-8ADA-533E676FC69D}"/>
              </a:ext>
            </a:extLst>
          </p:cNvPr>
          <p:cNvSpPr/>
          <p:nvPr/>
        </p:nvSpPr>
        <p:spPr>
          <a:xfrm>
            <a:off x="3564814" y="2716591"/>
            <a:ext cx="1469813" cy="461665"/>
          </a:xfrm>
          <a:prstGeom prst="rect">
            <a:avLst/>
          </a:prstGeom>
        </p:spPr>
        <p:txBody>
          <a:bodyPr wrap="square">
            <a:spAutoFit/>
          </a:bodyPr>
          <a:lstStyle/>
          <a:p>
            <a:r>
              <a:rPr lang="en-US" sz="2400" dirty="0"/>
              <a:t>    e+</a:t>
            </a:r>
          </a:p>
        </p:txBody>
      </p:sp>
      <p:sp>
        <p:nvSpPr>
          <p:cNvPr id="12" name="Rettangolo 11">
            <a:extLst>
              <a:ext uri="{FF2B5EF4-FFF2-40B4-BE49-F238E27FC236}">
                <a16:creationId xmlns:a16="http://schemas.microsoft.com/office/drawing/2014/main" id="{556F2CC5-09D0-4549-BB0B-5F95379EDFD6}"/>
              </a:ext>
            </a:extLst>
          </p:cNvPr>
          <p:cNvSpPr/>
          <p:nvPr/>
        </p:nvSpPr>
        <p:spPr>
          <a:xfrm>
            <a:off x="3611564" y="3815671"/>
            <a:ext cx="1469814" cy="461665"/>
          </a:xfrm>
          <a:prstGeom prst="rect">
            <a:avLst/>
          </a:prstGeom>
        </p:spPr>
        <p:txBody>
          <a:bodyPr wrap="square">
            <a:spAutoFit/>
          </a:bodyPr>
          <a:lstStyle/>
          <a:p>
            <a:r>
              <a:rPr lang="en-US" sz="2400" dirty="0"/>
              <a:t>   e+    Ps</a:t>
            </a:r>
          </a:p>
        </p:txBody>
      </p:sp>
      <p:sp>
        <p:nvSpPr>
          <p:cNvPr id="13" name="Rettangolo 12">
            <a:extLst>
              <a:ext uri="{FF2B5EF4-FFF2-40B4-BE49-F238E27FC236}">
                <a16:creationId xmlns:a16="http://schemas.microsoft.com/office/drawing/2014/main" id="{1E5F1D26-A8D2-4231-BB2B-86661CA7F97C}"/>
              </a:ext>
            </a:extLst>
          </p:cNvPr>
          <p:cNvSpPr/>
          <p:nvPr/>
        </p:nvSpPr>
        <p:spPr>
          <a:xfrm>
            <a:off x="3755571" y="4699060"/>
            <a:ext cx="1244696" cy="461665"/>
          </a:xfrm>
          <a:prstGeom prst="rect">
            <a:avLst/>
          </a:prstGeom>
        </p:spPr>
        <p:txBody>
          <a:bodyPr wrap="square">
            <a:spAutoFit/>
          </a:bodyPr>
          <a:lstStyle/>
          <a:p>
            <a:r>
              <a:rPr lang="en-US" sz="2400" dirty="0"/>
              <a:t> e+    Ps</a:t>
            </a:r>
          </a:p>
        </p:txBody>
      </p:sp>
      <p:pic>
        <p:nvPicPr>
          <p:cNvPr id="18" name="Immagine 17" descr="Immagine che contiene edificio, esterni, città&#10;&#10;Descrizione generata automaticamente">
            <a:extLst>
              <a:ext uri="{FF2B5EF4-FFF2-40B4-BE49-F238E27FC236}">
                <a16:creationId xmlns:a16="http://schemas.microsoft.com/office/drawing/2014/main" id="{61EE15C1-1C1C-41BA-9338-B27C36615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3194" y="3962964"/>
            <a:ext cx="2045924" cy="1366613"/>
          </a:xfrm>
          <a:prstGeom prst="rect">
            <a:avLst/>
          </a:prstGeom>
        </p:spPr>
      </p:pic>
      <p:pic>
        <p:nvPicPr>
          <p:cNvPr id="19" name="Immagine 18">
            <a:extLst>
              <a:ext uri="{FF2B5EF4-FFF2-40B4-BE49-F238E27FC236}">
                <a16:creationId xmlns:a16="http://schemas.microsoft.com/office/drawing/2014/main" id="{BFEA0D7C-2556-46F6-AC68-A24C974F2B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2826" y="5263099"/>
            <a:ext cx="2141933" cy="133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20">
            <a:extLst>
              <a:ext uri="{FF2B5EF4-FFF2-40B4-BE49-F238E27FC236}">
                <a16:creationId xmlns:a16="http://schemas.microsoft.com/office/drawing/2014/main" id="{931AD137-7BDA-47D3-9061-B3E42E761DA3}"/>
              </a:ext>
            </a:extLst>
          </p:cNvPr>
          <p:cNvPicPr>
            <a:picLocks noChangeAspect="1"/>
          </p:cNvPicPr>
          <p:nvPr/>
        </p:nvPicPr>
        <p:blipFill>
          <a:blip r:embed="rId5"/>
          <a:stretch>
            <a:fillRect/>
          </a:stretch>
        </p:blipFill>
        <p:spPr>
          <a:xfrm>
            <a:off x="7122851" y="892171"/>
            <a:ext cx="3628249" cy="2781333"/>
          </a:xfrm>
          <a:prstGeom prst="rect">
            <a:avLst/>
          </a:prstGeom>
        </p:spPr>
      </p:pic>
      <p:cxnSp>
        <p:nvCxnSpPr>
          <p:cNvPr id="23" name="Connettore 2 22">
            <a:extLst>
              <a:ext uri="{FF2B5EF4-FFF2-40B4-BE49-F238E27FC236}">
                <a16:creationId xmlns:a16="http://schemas.microsoft.com/office/drawing/2014/main" id="{2CB58EFB-4FD0-456D-8A59-257592925FC0}"/>
              </a:ext>
            </a:extLst>
          </p:cNvPr>
          <p:cNvCxnSpPr>
            <a:cxnSpLocks/>
          </p:cNvCxnSpPr>
          <p:nvPr/>
        </p:nvCxnSpPr>
        <p:spPr>
          <a:xfrm>
            <a:off x="5773075" y="1227792"/>
            <a:ext cx="2029631" cy="10670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DB0173BB-DE9E-4C19-85FD-597637058FF8}"/>
              </a:ext>
            </a:extLst>
          </p:cNvPr>
          <p:cNvCxnSpPr>
            <a:cxnSpLocks/>
          </p:cNvCxnSpPr>
          <p:nvPr/>
        </p:nvCxnSpPr>
        <p:spPr>
          <a:xfrm>
            <a:off x="5720045" y="2102507"/>
            <a:ext cx="1946826" cy="3336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FA40288E-6D91-4B84-8E72-D32D722E8E2E}"/>
              </a:ext>
            </a:extLst>
          </p:cNvPr>
          <p:cNvCxnSpPr>
            <a:cxnSpLocks/>
          </p:cNvCxnSpPr>
          <p:nvPr/>
        </p:nvCxnSpPr>
        <p:spPr>
          <a:xfrm flipV="1">
            <a:off x="5750768" y="2549727"/>
            <a:ext cx="1916103" cy="3976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D312C270-583B-4F2D-9E6D-9FD2DC771626}"/>
              </a:ext>
            </a:extLst>
          </p:cNvPr>
          <p:cNvCxnSpPr>
            <a:cxnSpLocks/>
          </p:cNvCxnSpPr>
          <p:nvPr/>
        </p:nvCxnSpPr>
        <p:spPr>
          <a:xfrm>
            <a:off x="1315469" y="5271177"/>
            <a:ext cx="418698" cy="3736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7EFE94FD-D807-406F-B4E1-72758910F83D}"/>
              </a:ext>
            </a:extLst>
          </p:cNvPr>
          <p:cNvSpPr txBox="1"/>
          <p:nvPr/>
        </p:nvSpPr>
        <p:spPr>
          <a:xfrm>
            <a:off x="7326844" y="832011"/>
            <a:ext cx="3522118" cy="646331"/>
          </a:xfrm>
          <a:prstGeom prst="rect">
            <a:avLst/>
          </a:prstGeom>
          <a:noFill/>
        </p:spPr>
        <p:txBody>
          <a:bodyPr wrap="none" rtlCol="0">
            <a:spAutoFit/>
          </a:bodyPr>
          <a:lstStyle/>
          <a:p>
            <a:r>
              <a:rPr lang="it-IT" sz="3600" dirty="0">
                <a:solidFill>
                  <a:srgbClr val="FF0000"/>
                </a:solidFill>
                <a:highlight>
                  <a:srgbClr val="C0C0C0"/>
                </a:highlight>
              </a:rPr>
              <a:t>AD-ELENA@CERN</a:t>
            </a:r>
            <a:endParaRPr lang="en-US" sz="3600" dirty="0">
              <a:solidFill>
                <a:srgbClr val="FF0000"/>
              </a:solidFill>
              <a:highlight>
                <a:srgbClr val="C0C0C0"/>
              </a:highlight>
            </a:endParaRPr>
          </a:p>
        </p:txBody>
      </p:sp>
      <p:sp>
        <p:nvSpPr>
          <p:cNvPr id="24" name="CasellaDiTesto 23">
            <a:extLst>
              <a:ext uri="{FF2B5EF4-FFF2-40B4-BE49-F238E27FC236}">
                <a16:creationId xmlns:a16="http://schemas.microsoft.com/office/drawing/2014/main" id="{63AF4B3A-CD28-4B48-BD9B-9D53305AE7EE}"/>
              </a:ext>
            </a:extLst>
          </p:cNvPr>
          <p:cNvSpPr txBox="1"/>
          <p:nvPr/>
        </p:nvSpPr>
        <p:spPr>
          <a:xfrm>
            <a:off x="7403451" y="3947155"/>
            <a:ext cx="1499898" cy="523220"/>
          </a:xfrm>
          <a:prstGeom prst="rect">
            <a:avLst/>
          </a:prstGeom>
          <a:noFill/>
        </p:spPr>
        <p:txBody>
          <a:bodyPr wrap="none" rtlCol="0">
            <a:spAutoFit/>
          </a:bodyPr>
          <a:lstStyle/>
          <a:p>
            <a:r>
              <a:rPr lang="it-IT" sz="2800" dirty="0">
                <a:solidFill>
                  <a:srgbClr val="FF0000"/>
                </a:solidFill>
                <a:highlight>
                  <a:srgbClr val="C0C0C0"/>
                </a:highlight>
              </a:rPr>
              <a:t>TIFPA-TN</a:t>
            </a:r>
            <a:endParaRPr lang="en-US" sz="2800" dirty="0">
              <a:solidFill>
                <a:srgbClr val="FF0000"/>
              </a:solidFill>
              <a:highlight>
                <a:srgbClr val="C0C0C0"/>
              </a:highlight>
            </a:endParaRPr>
          </a:p>
        </p:txBody>
      </p:sp>
      <p:sp>
        <p:nvSpPr>
          <p:cNvPr id="25" name="CasellaDiTesto 24">
            <a:extLst>
              <a:ext uri="{FF2B5EF4-FFF2-40B4-BE49-F238E27FC236}">
                <a16:creationId xmlns:a16="http://schemas.microsoft.com/office/drawing/2014/main" id="{5396672F-E427-40BC-A35F-8266C8F2C884}"/>
              </a:ext>
            </a:extLst>
          </p:cNvPr>
          <p:cNvSpPr txBox="1"/>
          <p:nvPr/>
        </p:nvSpPr>
        <p:spPr>
          <a:xfrm>
            <a:off x="480287" y="5798305"/>
            <a:ext cx="1715278" cy="523220"/>
          </a:xfrm>
          <a:prstGeom prst="rect">
            <a:avLst/>
          </a:prstGeom>
          <a:noFill/>
        </p:spPr>
        <p:txBody>
          <a:bodyPr wrap="none" rtlCol="0">
            <a:spAutoFit/>
          </a:bodyPr>
          <a:lstStyle/>
          <a:p>
            <a:r>
              <a:rPr lang="it-IT" sz="2800">
                <a:solidFill>
                  <a:srgbClr val="FF0000"/>
                </a:solidFill>
                <a:highlight>
                  <a:srgbClr val="C0C0C0"/>
                </a:highlight>
              </a:rPr>
              <a:t>L-NESS-CO</a:t>
            </a:r>
            <a:endParaRPr lang="en-US" sz="2800" dirty="0">
              <a:solidFill>
                <a:srgbClr val="FF0000"/>
              </a:solidFill>
              <a:highlight>
                <a:srgbClr val="C0C0C0"/>
              </a:highlight>
            </a:endParaRPr>
          </a:p>
        </p:txBody>
      </p:sp>
      <p:sp>
        <p:nvSpPr>
          <p:cNvPr id="27" name="Rectangle 15">
            <a:extLst>
              <a:ext uri="{FF2B5EF4-FFF2-40B4-BE49-F238E27FC236}">
                <a16:creationId xmlns:a16="http://schemas.microsoft.com/office/drawing/2014/main" id="{54ECF6A3-D495-4A55-B311-0A71FC8DAC14}"/>
              </a:ext>
            </a:extLst>
          </p:cNvPr>
          <p:cNvSpPr>
            <a:spLocks/>
          </p:cNvSpPr>
          <p:nvPr/>
        </p:nvSpPr>
        <p:spPr bwMode="auto">
          <a:xfrm>
            <a:off x="3369156" y="1048065"/>
            <a:ext cx="229095" cy="369332"/>
          </a:xfrm>
          <a:prstGeom prst="rect">
            <a:avLst/>
          </a:prstGeom>
          <a:noFill/>
          <a:ln w="12700" cap="flat">
            <a:noFill/>
            <a:miter lim="800000"/>
            <a:headEnd type="none" w="med" len="med"/>
            <a:tailEnd type="none" w="med" len="med"/>
          </a:ln>
        </p:spPr>
        <p:txBody>
          <a:bodyPr wrap="square" lIns="0" tIns="0" rIns="0" bIns="0" anchor="ctr">
            <a:spAutoFit/>
          </a:bodyPr>
          <a:lstStyle/>
          <a:p>
            <a:r>
              <a:rPr lang="en-US" sz="2400" dirty="0">
                <a:solidFill>
                  <a:schemeClr val="tx1"/>
                </a:solidFill>
                <a:ea typeface="Gill Sans" charset="0"/>
                <a:cs typeface="Gill Sans" charset="0"/>
              </a:rPr>
              <a:t>p</a:t>
            </a:r>
            <a:r>
              <a:rPr lang="en-US" sz="2400" dirty="0">
                <a:solidFill>
                  <a:schemeClr val="tx1"/>
                </a:solidFill>
                <a:ea typeface="Lucida Grande" charset="0"/>
                <a:cs typeface="Lucida Grande" charset="0"/>
              </a:rPr>
              <a:t>̅</a:t>
            </a:r>
          </a:p>
        </p:txBody>
      </p:sp>
      <p:sp>
        <p:nvSpPr>
          <p:cNvPr id="29" name="Rectangle 15">
            <a:extLst>
              <a:ext uri="{FF2B5EF4-FFF2-40B4-BE49-F238E27FC236}">
                <a16:creationId xmlns:a16="http://schemas.microsoft.com/office/drawing/2014/main" id="{7AAFA088-9C6F-4FD3-A0E0-12EF4D4CCB13}"/>
              </a:ext>
            </a:extLst>
          </p:cNvPr>
          <p:cNvSpPr>
            <a:spLocks/>
          </p:cNvSpPr>
          <p:nvPr/>
        </p:nvSpPr>
        <p:spPr bwMode="auto">
          <a:xfrm>
            <a:off x="3369156" y="1886941"/>
            <a:ext cx="229095" cy="369332"/>
          </a:xfrm>
          <a:prstGeom prst="rect">
            <a:avLst/>
          </a:prstGeom>
          <a:noFill/>
          <a:ln w="12700" cap="flat">
            <a:noFill/>
            <a:miter lim="800000"/>
            <a:headEnd type="none" w="med" len="med"/>
            <a:tailEnd type="none" w="med" len="med"/>
          </a:ln>
        </p:spPr>
        <p:txBody>
          <a:bodyPr wrap="square" lIns="0" tIns="0" rIns="0" bIns="0" anchor="ctr">
            <a:spAutoFit/>
          </a:bodyPr>
          <a:lstStyle/>
          <a:p>
            <a:r>
              <a:rPr lang="en-US" sz="2400" dirty="0">
                <a:solidFill>
                  <a:schemeClr val="tx1"/>
                </a:solidFill>
                <a:ea typeface="Gill Sans" charset="0"/>
                <a:cs typeface="Gill Sans" charset="0"/>
              </a:rPr>
              <a:t>p</a:t>
            </a:r>
            <a:r>
              <a:rPr lang="en-US" sz="2400" dirty="0">
                <a:solidFill>
                  <a:schemeClr val="tx1"/>
                </a:solidFill>
                <a:ea typeface="Lucida Grande" charset="0"/>
                <a:cs typeface="Lucida Grande" charset="0"/>
              </a:rPr>
              <a:t>̅</a:t>
            </a:r>
          </a:p>
        </p:txBody>
      </p:sp>
      <p:sp>
        <p:nvSpPr>
          <p:cNvPr id="31" name="Rectangle 15">
            <a:extLst>
              <a:ext uri="{FF2B5EF4-FFF2-40B4-BE49-F238E27FC236}">
                <a16:creationId xmlns:a16="http://schemas.microsoft.com/office/drawing/2014/main" id="{36BDCB1D-AC78-4E50-91E4-E75BF05FF67C}"/>
              </a:ext>
            </a:extLst>
          </p:cNvPr>
          <p:cNvSpPr>
            <a:spLocks/>
          </p:cNvSpPr>
          <p:nvPr/>
        </p:nvSpPr>
        <p:spPr bwMode="auto">
          <a:xfrm>
            <a:off x="3369156" y="2745300"/>
            <a:ext cx="229095" cy="369332"/>
          </a:xfrm>
          <a:prstGeom prst="rect">
            <a:avLst/>
          </a:prstGeom>
          <a:noFill/>
          <a:ln w="12700" cap="flat">
            <a:noFill/>
            <a:miter lim="800000"/>
            <a:headEnd type="none" w="med" len="med"/>
            <a:tailEnd type="none" w="med" len="med"/>
          </a:ln>
        </p:spPr>
        <p:txBody>
          <a:bodyPr wrap="square" lIns="0" tIns="0" rIns="0" bIns="0" anchor="ctr">
            <a:spAutoFit/>
          </a:bodyPr>
          <a:lstStyle/>
          <a:p>
            <a:r>
              <a:rPr lang="en-US" sz="2400" dirty="0">
                <a:solidFill>
                  <a:schemeClr val="tx1"/>
                </a:solidFill>
                <a:ea typeface="Gill Sans" charset="0"/>
                <a:cs typeface="Gill Sans" charset="0"/>
              </a:rPr>
              <a:t>p</a:t>
            </a:r>
            <a:r>
              <a:rPr lang="en-US" sz="2400" dirty="0">
                <a:solidFill>
                  <a:schemeClr val="tx1"/>
                </a:solidFill>
                <a:ea typeface="Lucida Grande" charset="0"/>
                <a:cs typeface="Lucida Grande" charset="0"/>
              </a:rPr>
              <a:t>̅</a:t>
            </a:r>
          </a:p>
        </p:txBody>
      </p:sp>
      <p:grpSp>
        <p:nvGrpSpPr>
          <p:cNvPr id="33" name="Gruppo 32">
            <a:extLst>
              <a:ext uri="{FF2B5EF4-FFF2-40B4-BE49-F238E27FC236}">
                <a16:creationId xmlns:a16="http://schemas.microsoft.com/office/drawing/2014/main" id="{C0FB6F50-8C95-4CAC-A88D-B28DDE124070}"/>
              </a:ext>
            </a:extLst>
          </p:cNvPr>
          <p:cNvGrpSpPr/>
          <p:nvPr/>
        </p:nvGrpSpPr>
        <p:grpSpPr>
          <a:xfrm>
            <a:off x="5108478" y="1041463"/>
            <a:ext cx="370614" cy="400110"/>
            <a:chOff x="7740352" y="3296859"/>
            <a:chExt cx="370614" cy="400110"/>
          </a:xfrm>
        </p:grpSpPr>
        <p:sp>
          <p:nvSpPr>
            <p:cNvPr id="34" name="CasellaDiTesto 33">
              <a:extLst>
                <a:ext uri="{FF2B5EF4-FFF2-40B4-BE49-F238E27FC236}">
                  <a16:creationId xmlns:a16="http://schemas.microsoft.com/office/drawing/2014/main" id="{9EE173EC-B955-423C-82E6-ED0E46BB633A}"/>
                </a:ext>
              </a:extLst>
            </p:cNvPr>
            <p:cNvSpPr txBox="1"/>
            <p:nvPr/>
          </p:nvSpPr>
          <p:spPr>
            <a:xfrm>
              <a:off x="7740352" y="3296859"/>
              <a:ext cx="370614" cy="400110"/>
            </a:xfrm>
            <a:prstGeom prst="rect">
              <a:avLst/>
            </a:prstGeom>
            <a:noFill/>
          </p:spPr>
          <p:txBody>
            <a:bodyPr wrap="none" rtlCol="0">
              <a:spAutoFit/>
            </a:bodyPr>
            <a:lstStyle/>
            <a:p>
              <a:r>
                <a:rPr lang="it-IT" sz="2000" dirty="0">
                  <a:latin typeface="Arial" pitchFamily="34" charset="0"/>
                  <a:cs typeface="Arial" pitchFamily="34" charset="0"/>
                </a:rPr>
                <a:t>H</a:t>
              </a:r>
            </a:p>
          </p:txBody>
        </p:sp>
        <p:cxnSp>
          <p:nvCxnSpPr>
            <p:cNvPr id="36" name="Connettore 1 17">
              <a:extLst>
                <a:ext uri="{FF2B5EF4-FFF2-40B4-BE49-F238E27FC236}">
                  <a16:creationId xmlns:a16="http://schemas.microsoft.com/office/drawing/2014/main" id="{79123957-2CF4-4DD0-A318-8DFB9BEA7E73}"/>
                </a:ext>
              </a:extLst>
            </p:cNvPr>
            <p:cNvCxnSpPr/>
            <p:nvPr/>
          </p:nvCxnSpPr>
          <p:spPr>
            <a:xfrm flipV="1">
              <a:off x="7834072" y="3323928"/>
              <a:ext cx="139841" cy="28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uppo 36">
            <a:extLst>
              <a:ext uri="{FF2B5EF4-FFF2-40B4-BE49-F238E27FC236}">
                <a16:creationId xmlns:a16="http://schemas.microsoft.com/office/drawing/2014/main" id="{938BDDAD-C919-43FD-8EDA-6BA9535880D5}"/>
              </a:ext>
            </a:extLst>
          </p:cNvPr>
          <p:cNvGrpSpPr/>
          <p:nvPr/>
        </p:nvGrpSpPr>
        <p:grpSpPr>
          <a:xfrm>
            <a:off x="5102159" y="1890081"/>
            <a:ext cx="370614" cy="400110"/>
            <a:chOff x="7740352" y="3296859"/>
            <a:chExt cx="370614" cy="400110"/>
          </a:xfrm>
        </p:grpSpPr>
        <p:sp>
          <p:nvSpPr>
            <p:cNvPr id="38" name="CasellaDiTesto 37">
              <a:extLst>
                <a:ext uri="{FF2B5EF4-FFF2-40B4-BE49-F238E27FC236}">
                  <a16:creationId xmlns:a16="http://schemas.microsoft.com/office/drawing/2014/main" id="{BD80525B-33DB-4DF3-B5CA-A98BA5660C0F}"/>
                </a:ext>
              </a:extLst>
            </p:cNvPr>
            <p:cNvSpPr txBox="1"/>
            <p:nvPr/>
          </p:nvSpPr>
          <p:spPr>
            <a:xfrm>
              <a:off x="7740352" y="3296859"/>
              <a:ext cx="370614" cy="400110"/>
            </a:xfrm>
            <a:prstGeom prst="rect">
              <a:avLst/>
            </a:prstGeom>
            <a:noFill/>
          </p:spPr>
          <p:txBody>
            <a:bodyPr wrap="none" rtlCol="0">
              <a:spAutoFit/>
            </a:bodyPr>
            <a:lstStyle/>
            <a:p>
              <a:r>
                <a:rPr lang="it-IT" sz="2000" dirty="0">
                  <a:latin typeface="Arial" pitchFamily="34" charset="0"/>
                  <a:cs typeface="Arial" pitchFamily="34" charset="0"/>
                </a:rPr>
                <a:t>H</a:t>
              </a:r>
            </a:p>
          </p:txBody>
        </p:sp>
        <p:cxnSp>
          <p:nvCxnSpPr>
            <p:cNvPr id="39" name="Connettore 1 17">
              <a:extLst>
                <a:ext uri="{FF2B5EF4-FFF2-40B4-BE49-F238E27FC236}">
                  <a16:creationId xmlns:a16="http://schemas.microsoft.com/office/drawing/2014/main" id="{219C72CC-F832-4799-9CDD-76E471050BE6}"/>
                </a:ext>
              </a:extLst>
            </p:cNvPr>
            <p:cNvCxnSpPr/>
            <p:nvPr/>
          </p:nvCxnSpPr>
          <p:spPr>
            <a:xfrm flipV="1">
              <a:off x="7834072" y="3323928"/>
              <a:ext cx="139841" cy="28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uppo 39">
            <a:extLst>
              <a:ext uri="{FF2B5EF4-FFF2-40B4-BE49-F238E27FC236}">
                <a16:creationId xmlns:a16="http://schemas.microsoft.com/office/drawing/2014/main" id="{DD654752-F4B3-4379-98E6-AA47DF2BAD63}"/>
              </a:ext>
            </a:extLst>
          </p:cNvPr>
          <p:cNvGrpSpPr/>
          <p:nvPr/>
        </p:nvGrpSpPr>
        <p:grpSpPr>
          <a:xfrm>
            <a:off x="5116502" y="2703673"/>
            <a:ext cx="370614" cy="400110"/>
            <a:chOff x="7740352" y="3296859"/>
            <a:chExt cx="370614" cy="400110"/>
          </a:xfrm>
        </p:grpSpPr>
        <p:sp>
          <p:nvSpPr>
            <p:cNvPr id="41" name="CasellaDiTesto 40">
              <a:extLst>
                <a:ext uri="{FF2B5EF4-FFF2-40B4-BE49-F238E27FC236}">
                  <a16:creationId xmlns:a16="http://schemas.microsoft.com/office/drawing/2014/main" id="{04E27E8C-0DE1-4D8D-A24B-1125C7F8BC9E}"/>
                </a:ext>
              </a:extLst>
            </p:cNvPr>
            <p:cNvSpPr txBox="1"/>
            <p:nvPr/>
          </p:nvSpPr>
          <p:spPr>
            <a:xfrm>
              <a:off x="7740352" y="3296859"/>
              <a:ext cx="370614" cy="400110"/>
            </a:xfrm>
            <a:prstGeom prst="rect">
              <a:avLst/>
            </a:prstGeom>
            <a:noFill/>
          </p:spPr>
          <p:txBody>
            <a:bodyPr wrap="none" rtlCol="0">
              <a:spAutoFit/>
            </a:bodyPr>
            <a:lstStyle/>
            <a:p>
              <a:r>
                <a:rPr lang="it-IT" sz="2000" dirty="0">
                  <a:latin typeface="Arial" pitchFamily="34" charset="0"/>
                  <a:cs typeface="Arial" pitchFamily="34" charset="0"/>
                </a:rPr>
                <a:t>H</a:t>
              </a:r>
            </a:p>
          </p:txBody>
        </p:sp>
        <p:cxnSp>
          <p:nvCxnSpPr>
            <p:cNvPr id="42" name="Connettore 1 17">
              <a:extLst>
                <a:ext uri="{FF2B5EF4-FFF2-40B4-BE49-F238E27FC236}">
                  <a16:creationId xmlns:a16="http://schemas.microsoft.com/office/drawing/2014/main" id="{EAFC02EC-3DFC-416B-8CF2-48C796E3C418}"/>
                </a:ext>
              </a:extLst>
            </p:cNvPr>
            <p:cNvCxnSpPr/>
            <p:nvPr/>
          </p:nvCxnSpPr>
          <p:spPr>
            <a:xfrm flipV="1">
              <a:off x="7834072" y="3323928"/>
              <a:ext cx="139841" cy="28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ttangolo 1">
            <a:extLst>
              <a:ext uri="{FF2B5EF4-FFF2-40B4-BE49-F238E27FC236}">
                <a16:creationId xmlns:a16="http://schemas.microsoft.com/office/drawing/2014/main" id="{CC090FE9-45A4-413A-B01D-2F25B3BE955F}"/>
              </a:ext>
            </a:extLst>
          </p:cNvPr>
          <p:cNvSpPr/>
          <p:nvPr/>
        </p:nvSpPr>
        <p:spPr>
          <a:xfrm>
            <a:off x="446910" y="782197"/>
            <a:ext cx="10759736" cy="293866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ttangolo 42">
            <a:extLst>
              <a:ext uri="{FF2B5EF4-FFF2-40B4-BE49-F238E27FC236}">
                <a16:creationId xmlns:a16="http://schemas.microsoft.com/office/drawing/2014/main" id="{DE3E203E-A0A0-4A4B-9F71-79BA7287CD47}"/>
              </a:ext>
            </a:extLst>
          </p:cNvPr>
          <p:cNvSpPr/>
          <p:nvPr/>
        </p:nvSpPr>
        <p:spPr>
          <a:xfrm>
            <a:off x="446910" y="3903463"/>
            <a:ext cx="10759736" cy="281801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Connettore 2 43">
            <a:extLst>
              <a:ext uri="{FF2B5EF4-FFF2-40B4-BE49-F238E27FC236}">
                <a16:creationId xmlns:a16="http://schemas.microsoft.com/office/drawing/2014/main" id="{F21E8347-6427-476F-8BB0-14B30A1AC8F1}"/>
              </a:ext>
            </a:extLst>
          </p:cNvPr>
          <p:cNvCxnSpPr>
            <a:cxnSpLocks/>
          </p:cNvCxnSpPr>
          <p:nvPr/>
        </p:nvCxnSpPr>
        <p:spPr>
          <a:xfrm>
            <a:off x="2349565" y="4205889"/>
            <a:ext cx="3148942" cy="2750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283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41B22774-23DC-4743-AC6C-D69FBDB57C63}"/>
              </a:ext>
            </a:extLst>
          </p:cNvPr>
          <p:cNvSpPr>
            <a:spLocks noGrp="1"/>
          </p:cNvSpPr>
          <p:nvPr>
            <p:ph type="ftr" sz="quarter" idx="11"/>
          </p:nvPr>
        </p:nvSpPr>
        <p:spPr/>
        <p:txBody>
          <a:bodyPr/>
          <a:lstStyle/>
          <a:p>
            <a:r>
              <a:rPr lang="it-IT"/>
              <a:t>LEA  Consuntivi2022  PV 14-6-2023</a:t>
            </a:r>
            <a:endParaRPr lang="en-US"/>
          </a:p>
        </p:txBody>
      </p:sp>
      <p:sp>
        <p:nvSpPr>
          <p:cNvPr id="5" name="Segnaposto numero diapositiva 4">
            <a:extLst>
              <a:ext uri="{FF2B5EF4-FFF2-40B4-BE49-F238E27FC236}">
                <a16:creationId xmlns:a16="http://schemas.microsoft.com/office/drawing/2014/main" id="{7715CB9F-5FEE-461A-AE0F-5368FDDF9161}"/>
              </a:ext>
            </a:extLst>
          </p:cNvPr>
          <p:cNvSpPr>
            <a:spLocks noGrp="1"/>
          </p:cNvSpPr>
          <p:nvPr>
            <p:ph type="sldNum" sz="quarter" idx="12"/>
          </p:nvPr>
        </p:nvSpPr>
        <p:spPr/>
        <p:txBody>
          <a:bodyPr/>
          <a:lstStyle/>
          <a:p>
            <a:fld id="{2EE8E55D-E4C8-403F-9298-FB00F34642C6}" type="slidenum">
              <a:rPr lang="en-US" smtClean="0"/>
              <a:t>27</a:t>
            </a:fld>
            <a:endParaRPr lang="en-US"/>
          </a:p>
        </p:txBody>
      </p:sp>
      <p:sp>
        <p:nvSpPr>
          <p:cNvPr id="8" name="CasellaDiTesto 8">
            <a:extLst>
              <a:ext uri="{FF2B5EF4-FFF2-40B4-BE49-F238E27FC236}">
                <a16:creationId xmlns:a16="http://schemas.microsoft.com/office/drawing/2014/main" id="{2CFE3B0B-3C01-49CD-BA13-67E00D7F9429}"/>
              </a:ext>
            </a:extLst>
          </p:cNvPr>
          <p:cNvSpPr txBox="1">
            <a:spLocks noChangeArrowheads="1"/>
          </p:cNvSpPr>
          <p:nvPr/>
        </p:nvSpPr>
        <p:spPr bwMode="auto">
          <a:xfrm>
            <a:off x="2246794" y="17711"/>
            <a:ext cx="7913205" cy="1015663"/>
          </a:xfrm>
          <a:prstGeom prst="rect">
            <a:avLst/>
          </a:prstGeom>
          <a:noFill/>
          <a:ln w="9525">
            <a:noFill/>
            <a:miter lim="800000"/>
            <a:headEnd/>
            <a:tailEnd/>
          </a:ln>
        </p:spPr>
        <p:txBody>
          <a:bodyPr wrap="square">
            <a:spAutoFit/>
          </a:bodyPr>
          <a:lstStyle/>
          <a:p>
            <a:pPr algn="ctr"/>
            <a:r>
              <a:rPr lang="en-GB" sz="4000" b="1" dirty="0" err="1"/>
              <a:t>AEgIS</a:t>
            </a:r>
            <a:r>
              <a:rPr lang="en-GB" sz="4000" dirty="0"/>
              <a:t> </a:t>
            </a:r>
          </a:p>
          <a:p>
            <a:pPr algn="ctr"/>
            <a:r>
              <a:rPr lang="en-GB" sz="2000" b="1" dirty="0"/>
              <a:t>Antihydrogen Experiment: Gravity, Interferometry and Spectroscopy</a:t>
            </a:r>
          </a:p>
        </p:txBody>
      </p:sp>
      <p:sp>
        <p:nvSpPr>
          <p:cNvPr id="10" name="CasellaDiTesto 9">
            <a:extLst>
              <a:ext uri="{FF2B5EF4-FFF2-40B4-BE49-F238E27FC236}">
                <a16:creationId xmlns:a16="http://schemas.microsoft.com/office/drawing/2014/main" id="{554A867B-17C2-4CD7-98B3-9D178670459B}"/>
              </a:ext>
            </a:extLst>
          </p:cNvPr>
          <p:cNvSpPr txBox="1"/>
          <p:nvPr/>
        </p:nvSpPr>
        <p:spPr>
          <a:xfrm>
            <a:off x="118856" y="4727630"/>
            <a:ext cx="4533499" cy="1600438"/>
          </a:xfrm>
          <a:prstGeom prst="rect">
            <a:avLst/>
          </a:prstGeom>
          <a:noFill/>
        </p:spPr>
        <p:txBody>
          <a:bodyPr wrap="square" rtlCol="0">
            <a:spAutoFit/>
          </a:bodyPr>
          <a:lstStyle/>
          <a:p>
            <a:r>
              <a:rPr lang="it-IT" b="1" dirty="0"/>
              <a:t>The </a:t>
            </a:r>
            <a:r>
              <a:rPr lang="it-IT" b="1" dirty="0" err="1"/>
              <a:t>spokesperson</a:t>
            </a:r>
            <a:r>
              <a:rPr lang="it-IT" b="1" dirty="0"/>
              <a:t> </a:t>
            </a:r>
            <a:r>
              <a:rPr lang="it-IT" b="1" dirty="0" err="1"/>
              <a:t>is</a:t>
            </a:r>
            <a:r>
              <a:rPr lang="it-IT" b="1" dirty="0"/>
              <a:t> an INFN </a:t>
            </a:r>
            <a:r>
              <a:rPr lang="it-IT" b="1" dirty="0" err="1"/>
              <a:t>member</a:t>
            </a:r>
            <a:r>
              <a:rPr lang="it-IT" b="1" dirty="0"/>
              <a:t> </a:t>
            </a:r>
          </a:p>
          <a:p>
            <a:endParaRPr lang="it-IT" sz="800" dirty="0"/>
          </a:p>
          <a:p>
            <a:r>
              <a:rPr lang="it-IT" dirty="0"/>
              <a:t>INFN  groups </a:t>
            </a:r>
            <a:r>
              <a:rPr lang="it-IT" dirty="0" err="1"/>
              <a:t>have</a:t>
            </a:r>
            <a:r>
              <a:rPr lang="it-IT" dirty="0"/>
              <a:t> </a:t>
            </a:r>
            <a:r>
              <a:rPr lang="it-IT" dirty="0" err="1"/>
              <a:t>responsabilities</a:t>
            </a:r>
            <a:r>
              <a:rPr lang="it-IT" dirty="0"/>
              <a:t> on:    </a:t>
            </a:r>
          </a:p>
          <a:p>
            <a:r>
              <a:rPr lang="it-IT" dirty="0" err="1"/>
              <a:t>Antiprotons</a:t>
            </a:r>
            <a:r>
              <a:rPr lang="it-IT" dirty="0"/>
              <a:t> </a:t>
            </a:r>
            <a:r>
              <a:rPr lang="it-IT" dirty="0" err="1"/>
              <a:t>traps</a:t>
            </a:r>
            <a:r>
              <a:rPr lang="it-IT" dirty="0"/>
              <a:t>; </a:t>
            </a:r>
            <a:r>
              <a:rPr lang="it-IT" dirty="0" err="1"/>
              <a:t>Positron</a:t>
            </a:r>
            <a:r>
              <a:rPr lang="it-IT" dirty="0"/>
              <a:t> </a:t>
            </a:r>
            <a:r>
              <a:rPr lang="it-IT" dirty="0" err="1"/>
              <a:t>beam</a:t>
            </a:r>
            <a:r>
              <a:rPr lang="it-IT" dirty="0"/>
              <a:t>; </a:t>
            </a:r>
          </a:p>
          <a:p>
            <a:r>
              <a:rPr lang="it-IT" dirty="0" err="1"/>
              <a:t>External</a:t>
            </a:r>
            <a:r>
              <a:rPr lang="it-IT" dirty="0"/>
              <a:t> Detector; </a:t>
            </a:r>
            <a:r>
              <a:rPr lang="it-IT" dirty="0" err="1"/>
              <a:t>Positronium</a:t>
            </a:r>
            <a:r>
              <a:rPr lang="it-IT" dirty="0"/>
              <a:t> </a:t>
            </a:r>
            <a:r>
              <a:rPr lang="it-IT" dirty="0" err="1"/>
              <a:t>formation</a:t>
            </a:r>
            <a:r>
              <a:rPr lang="it-IT" dirty="0"/>
              <a:t>; </a:t>
            </a:r>
          </a:p>
          <a:p>
            <a:r>
              <a:rPr lang="it-IT" dirty="0" err="1"/>
              <a:t>Lasers</a:t>
            </a:r>
            <a:r>
              <a:rPr lang="it-IT" dirty="0"/>
              <a:t> for Ps </a:t>
            </a:r>
            <a:r>
              <a:rPr lang="it-IT" dirty="0" err="1"/>
              <a:t>excitation</a:t>
            </a:r>
            <a:r>
              <a:rPr lang="it-IT" dirty="0"/>
              <a:t>; </a:t>
            </a:r>
          </a:p>
        </p:txBody>
      </p:sp>
      <p:sp>
        <p:nvSpPr>
          <p:cNvPr id="11" name="CasellaDiTesto 10">
            <a:extLst>
              <a:ext uri="{FF2B5EF4-FFF2-40B4-BE49-F238E27FC236}">
                <a16:creationId xmlns:a16="http://schemas.microsoft.com/office/drawing/2014/main" id="{CD729A23-4AF8-4A68-AE2F-E2D353872BBB}"/>
              </a:ext>
            </a:extLst>
          </p:cNvPr>
          <p:cNvSpPr txBox="1"/>
          <p:nvPr/>
        </p:nvSpPr>
        <p:spPr>
          <a:xfrm>
            <a:off x="696264" y="1669694"/>
            <a:ext cx="4156907" cy="461665"/>
          </a:xfrm>
          <a:prstGeom prst="rect">
            <a:avLst/>
          </a:prstGeom>
          <a:noFill/>
        </p:spPr>
        <p:txBody>
          <a:bodyPr wrap="none" rtlCol="0">
            <a:spAutoFit/>
          </a:bodyPr>
          <a:lstStyle/>
          <a:p>
            <a:r>
              <a:rPr lang="it-IT" sz="2400" dirty="0"/>
              <a:t>16 Institutions    35 </a:t>
            </a:r>
            <a:r>
              <a:rPr lang="it-IT" sz="2400" dirty="0" err="1"/>
              <a:t>Researchers</a:t>
            </a:r>
            <a:endParaRPr lang="it-IT" sz="2400" dirty="0"/>
          </a:p>
        </p:txBody>
      </p:sp>
      <p:pic>
        <p:nvPicPr>
          <p:cNvPr id="13" name="Immagine 12"/>
          <p:cNvPicPr>
            <a:picLocks noChangeAspect="1"/>
          </p:cNvPicPr>
          <p:nvPr/>
        </p:nvPicPr>
        <p:blipFill>
          <a:blip r:embed="rId3"/>
          <a:stretch>
            <a:fillRect/>
          </a:stretch>
        </p:blipFill>
        <p:spPr>
          <a:xfrm>
            <a:off x="308119" y="1635817"/>
            <a:ext cx="4444644" cy="2870145"/>
          </a:xfrm>
          <a:prstGeom prst="rect">
            <a:avLst/>
          </a:prstGeom>
        </p:spPr>
      </p:pic>
      <p:pic>
        <p:nvPicPr>
          <p:cNvPr id="14" name="Immagine 13"/>
          <p:cNvPicPr>
            <a:picLocks noChangeAspect="1"/>
          </p:cNvPicPr>
          <p:nvPr/>
        </p:nvPicPr>
        <p:blipFill>
          <a:blip r:embed="rId4"/>
          <a:stretch>
            <a:fillRect/>
          </a:stretch>
        </p:blipFill>
        <p:spPr>
          <a:xfrm>
            <a:off x="4818093" y="2131359"/>
            <a:ext cx="7294574" cy="4523874"/>
          </a:xfrm>
          <a:prstGeom prst="rect">
            <a:avLst/>
          </a:prstGeom>
        </p:spPr>
      </p:pic>
      <p:sp>
        <p:nvSpPr>
          <p:cNvPr id="2" name="CasellaDiTesto 1"/>
          <p:cNvSpPr txBox="1"/>
          <p:nvPr/>
        </p:nvSpPr>
        <p:spPr>
          <a:xfrm>
            <a:off x="300508" y="1182761"/>
            <a:ext cx="3961277" cy="369332"/>
          </a:xfrm>
          <a:prstGeom prst="rect">
            <a:avLst/>
          </a:prstGeom>
          <a:noFill/>
        </p:spPr>
        <p:txBody>
          <a:bodyPr wrap="none" rtlCol="0">
            <a:spAutoFit/>
          </a:bodyPr>
          <a:lstStyle/>
          <a:p>
            <a:r>
              <a:rPr lang="en-US" dirty="0"/>
              <a:t>INFN contact person: Roberto </a:t>
            </a:r>
            <a:r>
              <a:rPr lang="en-US" dirty="0" err="1"/>
              <a:t>Brusa</a:t>
            </a:r>
            <a:r>
              <a:rPr lang="en-US" dirty="0"/>
              <a:t> (</a:t>
            </a:r>
            <a:r>
              <a:rPr lang="en-US" dirty="0" err="1"/>
              <a:t>Tn</a:t>
            </a:r>
            <a:r>
              <a:rPr lang="en-US" dirty="0"/>
              <a:t>)</a:t>
            </a:r>
          </a:p>
        </p:txBody>
      </p:sp>
      <p:pic>
        <p:nvPicPr>
          <p:cNvPr id="3" name="Immagine 2"/>
          <p:cNvPicPr>
            <a:picLocks noChangeAspect="1"/>
          </p:cNvPicPr>
          <p:nvPr/>
        </p:nvPicPr>
        <p:blipFill>
          <a:blip r:embed="rId5"/>
          <a:stretch>
            <a:fillRect/>
          </a:stretch>
        </p:blipFill>
        <p:spPr>
          <a:xfrm>
            <a:off x="3831473" y="4673411"/>
            <a:ext cx="647663" cy="518131"/>
          </a:xfrm>
          <a:prstGeom prst="rect">
            <a:avLst/>
          </a:prstGeom>
        </p:spPr>
      </p:pic>
    </p:spTree>
    <p:extLst>
      <p:ext uri="{BB962C8B-B14F-4D97-AF65-F5344CB8AC3E}">
        <p14:creationId xmlns:p14="http://schemas.microsoft.com/office/powerpoint/2010/main" val="921541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3" name="Segnaposto numero diapositiva 2"/>
          <p:cNvSpPr>
            <a:spLocks noGrp="1"/>
          </p:cNvSpPr>
          <p:nvPr>
            <p:ph type="sldNum" sz="quarter" idx="12"/>
          </p:nvPr>
        </p:nvSpPr>
        <p:spPr/>
        <p:txBody>
          <a:bodyPr/>
          <a:lstStyle/>
          <a:p>
            <a:fld id="{2EE8E55D-E4C8-403F-9298-FB00F34642C6}" type="slidenum">
              <a:rPr lang="en-US" smtClean="0"/>
              <a:t>28</a:t>
            </a:fld>
            <a:endParaRPr lang="en-US"/>
          </a:p>
        </p:txBody>
      </p:sp>
      <p:grpSp>
        <p:nvGrpSpPr>
          <p:cNvPr id="4" name="Group 9">
            <a:extLst>
              <a:ext uri="{FF2B5EF4-FFF2-40B4-BE49-F238E27FC236}">
                <a16:creationId xmlns:a16="http://schemas.microsoft.com/office/drawing/2014/main" id="{DD75DDC7-53E7-C87F-35EC-BC48460950C8}"/>
              </a:ext>
            </a:extLst>
          </p:cNvPr>
          <p:cNvGrpSpPr/>
          <p:nvPr/>
        </p:nvGrpSpPr>
        <p:grpSpPr>
          <a:xfrm>
            <a:off x="835812" y="704500"/>
            <a:ext cx="1708110" cy="2444480"/>
            <a:chOff x="684078" y="622571"/>
            <a:chExt cx="1708110" cy="2444480"/>
          </a:xfrm>
        </p:grpSpPr>
        <p:pic>
          <p:nvPicPr>
            <p:cNvPr id="5" name="MotoreCriogenic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213" b="11773"/>
            <a:stretch/>
          </p:blipFill>
          <p:spPr>
            <a:xfrm>
              <a:off x="684078" y="622571"/>
              <a:ext cx="1708110" cy="2444480"/>
            </a:xfrm>
            <a:prstGeom prst="rect">
              <a:avLst/>
            </a:prstGeom>
            <a:ln>
              <a:noFill/>
            </a:ln>
            <a:effectLst>
              <a:outerShdw blurRad="190500" algn="tl" rotWithShape="0">
                <a:srgbClr val="000000">
                  <a:alpha val="70000"/>
                </a:srgbClr>
              </a:outerShdw>
            </a:effectLst>
          </p:spPr>
        </p:pic>
        <p:sp>
          <p:nvSpPr>
            <p:cNvPr id="6" name="TextBox 33"/>
            <p:cNvSpPr txBox="1"/>
            <p:nvPr/>
          </p:nvSpPr>
          <p:spPr>
            <a:xfrm>
              <a:off x="731226" y="695023"/>
              <a:ext cx="1573612" cy="430887"/>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Cryoactuators for magnetic alignment</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7" name="Group 10">
            <a:extLst>
              <a:ext uri="{FF2B5EF4-FFF2-40B4-BE49-F238E27FC236}">
                <a16:creationId xmlns:a16="http://schemas.microsoft.com/office/drawing/2014/main" id="{CD863719-6D9E-1034-FD37-36ADC08B8853}"/>
              </a:ext>
            </a:extLst>
          </p:cNvPr>
          <p:cNvGrpSpPr/>
          <p:nvPr/>
        </p:nvGrpSpPr>
        <p:grpSpPr>
          <a:xfrm rot="5400000">
            <a:off x="5697756" y="315973"/>
            <a:ext cx="1386022" cy="2143248"/>
            <a:chOff x="2508419" y="656957"/>
            <a:chExt cx="1792659" cy="2772043"/>
          </a:xfrm>
        </p:grpSpPr>
        <p:pic>
          <p:nvPicPr>
            <p:cNvPr id="8"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t="1135" r="7048" b="18014"/>
            <a:stretch/>
          </p:blipFill>
          <p:spPr>
            <a:xfrm>
              <a:off x="2508419" y="656957"/>
              <a:ext cx="1792659" cy="2772043"/>
            </a:xfrm>
            <a:prstGeom prst="rect">
              <a:avLst/>
            </a:prstGeom>
            <a:ln>
              <a:noFill/>
            </a:ln>
            <a:effectLst>
              <a:outerShdw blurRad="190500" algn="tl" rotWithShape="0">
                <a:srgbClr val="000000">
                  <a:alpha val="70000"/>
                </a:srgbClr>
              </a:outerShdw>
            </a:effectLst>
          </p:spPr>
        </p:pic>
        <p:sp>
          <p:nvSpPr>
            <p:cNvPr id="9" name="TextBox 34"/>
            <p:cNvSpPr txBox="1"/>
            <p:nvPr/>
          </p:nvSpPr>
          <p:spPr>
            <a:xfrm rot="16200000">
              <a:off x="1584264" y="1974634"/>
              <a:ext cx="2399350" cy="338362"/>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Full ground isolation</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10" name="Group 11">
            <a:extLst>
              <a:ext uri="{FF2B5EF4-FFF2-40B4-BE49-F238E27FC236}">
                <a16:creationId xmlns:a16="http://schemas.microsoft.com/office/drawing/2014/main" id="{4C6D9CE3-E36A-2A7E-3CDE-C2F54DB08C92}"/>
              </a:ext>
            </a:extLst>
          </p:cNvPr>
          <p:cNvGrpSpPr/>
          <p:nvPr/>
        </p:nvGrpSpPr>
        <p:grpSpPr>
          <a:xfrm>
            <a:off x="2766512" y="685450"/>
            <a:ext cx="2332616" cy="1395158"/>
            <a:chOff x="4580605" y="2648656"/>
            <a:chExt cx="2332616" cy="1395158"/>
          </a:xfrm>
        </p:grpSpPr>
        <p:pic>
          <p:nvPicPr>
            <p:cNvPr id="11"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0883" t="20027" r="11497" b="18072"/>
            <a:stretch/>
          </p:blipFill>
          <p:spPr>
            <a:xfrm>
              <a:off x="4580605" y="2648656"/>
              <a:ext cx="2332616" cy="1395158"/>
            </a:xfrm>
            <a:prstGeom prst="rect">
              <a:avLst/>
            </a:prstGeom>
            <a:ln>
              <a:noFill/>
            </a:ln>
            <a:effectLst>
              <a:outerShdw blurRad="190500" algn="tl" rotWithShape="0">
                <a:srgbClr val="000000">
                  <a:alpha val="70000"/>
                </a:srgbClr>
              </a:outerShdw>
            </a:effectLst>
          </p:spPr>
        </p:pic>
        <p:sp>
          <p:nvSpPr>
            <p:cNvPr id="12" name="TextBox 35"/>
            <p:cNvSpPr txBox="1"/>
            <p:nvPr/>
          </p:nvSpPr>
          <p:spPr>
            <a:xfrm>
              <a:off x="4679734" y="2726819"/>
              <a:ext cx="2059656" cy="261610"/>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Low-noise, shielded cables</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13" name="Group 8">
            <a:extLst>
              <a:ext uri="{FF2B5EF4-FFF2-40B4-BE49-F238E27FC236}">
                <a16:creationId xmlns:a16="http://schemas.microsoft.com/office/drawing/2014/main" id="{FDA130CE-9B2C-88EB-5E97-BC0BF79EBC01}"/>
              </a:ext>
            </a:extLst>
          </p:cNvPr>
          <p:cNvGrpSpPr/>
          <p:nvPr/>
        </p:nvGrpSpPr>
        <p:grpSpPr>
          <a:xfrm>
            <a:off x="9529688" y="4449376"/>
            <a:ext cx="1782918" cy="1818458"/>
            <a:chOff x="1005867" y="4059298"/>
            <a:chExt cx="2184887" cy="2228440"/>
          </a:xfrm>
        </p:grpSpPr>
        <p:pic>
          <p:nvPicPr>
            <p:cNvPr id="14"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2048" t="36237" r="16462" b="9078"/>
            <a:stretch/>
          </p:blipFill>
          <p:spPr>
            <a:xfrm>
              <a:off x="1005867" y="4059298"/>
              <a:ext cx="2184887" cy="2228440"/>
            </a:xfrm>
            <a:prstGeom prst="rect">
              <a:avLst/>
            </a:prstGeom>
            <a:ln>
              <a:noFill/>
            </a:ln>
            <a:effectLst>
              <a:outerShdw blurRad="190500" algn="tl" rotWithShape="0">
                <a:srgbClr val="000000">
                  <a:alpha val="70000"/>
                </a:srgbClr>
              </a:outerShdw>
            </a:effectLst>
          </p:spPr>
        </p:pic>
        <p:sp>
          <p:nvSpPr>
            <p:cNvPr id="15" name="TextBox 37"/>
            <p:cNvSpPr txBox="1"/>
            <p:nvPr/>
          </p:nvSpPr>
          <p:spPr>
            <a:xfrm>
              <a:off x="1093029" y="4106646"/>
              <a:ext cx="2029480" cy="320592"/>
            </a:xfrm>
            <a:prstGeom prst="rect">
              <a:avLst/>
            </a:prstGeom>
            <a:solidFill>
              <a:srgbClr val="FFFFFF">
                <a:alpha val="69804"/>
              </a:srgbClr>
            </a:solidFill>
          </p:spPr>
          <p:txBody>
            <a:bodyPr wrap="square" rtlCol="0" anchor="ctr">
              <a:spAutoFit/>
            </a:bodyPr>
            <a:lstStyle/>
            <a:p>
              <a:pPr algn="ctr"/>
              <a:r>
                <a:rPr lang="it-IT" sz="1100" b="1" dirty="0">
                  <a:solidFill>
                    <a:srgbClr val="102088"/>
                  </a:solidFill>
                  <a:latin typeface="Arial" panose="020B0604020202020204" pitchFamily="34" charset="0"/>
                  <a:cs typeface="Arial" panose="020B0604020202020204" pitchFamily="34" charset="0"/>
                </a:rPr>
                <a:t>Laser retroreflector</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16" name="Group 4">
            <a:extLst>
              <a:ext uri="{FF2B5EF4-FFF2-40B4-BE49-F238E27FC236}">
                <a16:creationId xmlns:a16="http://schemas.microsoft.com/office/drawing/2014/main" id="{8680FEBE-661F-DCCF-A58D-F23836E92953}"/>
              </a:ext>
            </a:extLst>
          </p:cNvPr>
          <p:cNvGrpSpPr/>
          <p:nvPr/>
        </p:nvGrpSpPr>
        <p:grpSpPr>
          <a:xfrm>
            <a:off x="7682406" y="702338"/>
            <a:ext cx="2006657" cy="1361382"/>
            <a:chOff x="9370890" y="4530158"/>
            <a:chExt cx="2607895" cy="1769282"/>
          </a:xfrm>
        </p:grpSpPr>
        <p:pic>
          <p:nvPicPr>
            <p:cNvPr id="17" name="Picture 19"/>
            <p:cNvPicPr>
              <a:picLocks noChangeAspect="1"/>
            </p:cNvPicPr>
            <p:nvPr/>
          </p:nvPicPr>
          <p:blipFill rotWithShape="1">
            <a:blip r:embed="rId8"/>
            <a:srcRect l="234" t="27301" r="1" b="5014"/>
            <a:stretch/>
          </p:blipFill>
          <p:spPr>
            <a:xfrm>
              <a:off x="9370890" y="4530158"/>
              <a:ext cx="2607895" cy="1769282"/>
            </a:xfrm>
            <a:prstGeom prst="rect">
              <a:avLst/>
            </a:prstGeom>
            <a:ln>
              <a:noFill/>
            </a:ln>
            <a:effectLst>
              <a:outerShdw blurRad="190500" algn="tl" rotWithShape="0">
                <a:srgbClr val="000000">
                  <a:alpha val="70000"/>
                </a:srgbClr>
              </a:outerShdw>
            </a:effectLst>
          </p:spPr>
        </p:pic>
        <p:sp>
          <p:nvSpPr>
            <p:cNvPr id="18" name="TextBox 38"/>
            <p:cNvSpPr txBox="1"/>
            <p:nvPr/>
          </p:nvSpPr>
          <p:spPr>
            <a:xfrm>
              <a:off x="9447319" y="5878638"/>
              <a:ext cx="2144605" cy="339994"/>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Miniaturized Ps target</a:t>
              </a:r>
              <a:endParaRPr lang="en-US" sz="1100" b="1" dirty="0">
                <a:solidFill>
                  <a:srgbClr val="102088"/>
                </a:solidFill>
                <a:latin typeface="Arial" panose="020B0604020202020204" pitchFamily="34" charset="0"/>
                <a:cs typeface="Arial" panose="020B0604020202020204" pitchFamily="34" charset="0"/>
              </a:endParaRPr>
            </a:p>
          </p:txBody>
        </p:sp>
      </p:grpSp>
      <p:pic>
        <p:nvPicPr>
          <p:cNvPr id="19" name="Picture 3" descr="A close-up of a car engine&#10;&#10;Description automatically generated with medium confidence">
            <a:extLst>
              <a:ext uri="{FF2B5EF4-FFF2-40B4-BE49-F238E27FC236}">
                <a16:creationId xmlns:a16="http://schemas.microsoft.com/office/drawing/2014/main" id="{2FE6C470-034D-89DA-3020-8F27212E60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8380" y="2288280"/>
            <a:ext cx="5363842" cy="4059297"/>
          </a:xfrm>
          <a:prstGeom prst="rect">
            <a:avLst/>
          </a:prstGeom>
          <a:ln>
            <a:noFill/>
          </a:ln>
          <a:effectLst>
            <a:outerShdw blurRad="190500" algn="tl" rotWithShape="0">
              <a:srgbClr val="000000">
                <a:alpha val="70000"/>
              </a:srgbClr>
            </a:outerShdw>
          </a:effectLst>
        </p:spPr>
      </p:pic>
      <p:grpSp>
        <p:nvGrpSpPr>
          <p:cNvPr id="20" name="Group 39">
            <a:extLst>
              <a:ext uri="{FF2B5EF4-FFF2-40B4-BE49-F238E27FC236}">
                <a16:creationId xmlns:a16="http://schemas.microsoft.com/office/drawing/2014/main" id="{16AAD88F-CC27-F8BF-28D4-B9D773EC6BC7}"/>
              </a:ext>
            </a:extLst>
          </p:cNvPr>
          <p:cNvGrpSpPr/>
          <p:nvPr/>
        </p:nvGrpSpPr>
        <p:grpSpPr>
          <a:xfrm>
            <a:off x="9909078" y="694586"/>
            <a:ext cx="1403529" cy="1386022"/>
            <a:chOff x="4524017" y="664159"/>
            <a:chExt cx="1898583" cy="1874901"/>
          </a:xfrm>
        </p:grpSpPr>
        <p:pic>
          <p:nvPicPr>
            <p:cNvPr id="21"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992" t="17730" r="17965" b="14894"/>
            <a:stretch/>
          </p:blipFill>
          <p:spPr>
            <a:xfrm>
              <a:off x="4524017" y="664159"/>
              <a:ext cx="1898583" cy="1874901"/>
            </a:xfrm>
            <a:prstGeom prst="rect">
              <a:avLst/>
            </a:prstGeom>
            <a:ln>
              <a:noFill/>
            </a:ln>
            <a:effectLst>
              <a:outerShdw blurRad="190500" algn="tl" rotWithShape="0">
                <a:srgbClr val="000000">
                  <a:alpha val="70000"/>
                </a:srgbClr>
              </a:outerShdw>
            </a:effectLst>
          </p:spPr>
        </p:pic>
        <p:sp>
          <p:nvSpPr>
            <p:cNvPr id="22" name="TextBox 17">
              <a:extLst>
                <a:ext uri="{FF2B5EF4-FFF2-40B4-BE49-F238E27FC236}">
                  <a16:creationId xmlns:a16="http://schemas.microsoft.com/office/drawing/2014/main" id="{EBBC9742-2338-E26F-D947-5D57846ED6E3}"/>
                </a:ext>
              </a:extLst>
            </p:cNvPr>
            <p:cNvSpPr txBox="1"/>
            <p:nvPr/>
          </p:nvSpPr>
          <p:spPr>
            <a:xfrm>
              <a:off x="4648221" y="776732"/>
              <a:ext cx="1650175" cy="353885"/>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Mini heater</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23" name="Group 43">
            <a:extLst>
              <a:ext uri="{FF2B5EF4-FFF2-40B4-BE49-F238E27FC236}">
                <a16:creationId xmlns:a16="http://schemas.microsoft.com/office/drawing/2014/main" id="{7FF7F449-5732-53D0-3299-4FA7243EF21E}"/>
              </a:ext>
            </a:extLst>
          </p:cNvPr>
          <p:cNvGrpSpPr/>
          <p:nvPr/>
        </p:nvGrpSpPr>
        <p:grpSpPr>
          <a:xfrm>
            <a:off x="826520" y="3342899"/>
            <a:ext cx="1719722" cy="2908119"/>
            <a:chOff x="4743042" y="1913641"/>
            <a:chExt cx="1725089" cy="2917195"/>
          </a:xfrm>
        </p:grpSpPr>
        <p:pic>
          <p:nvPicPr>
            <p:cNvPr id="24" name="Picture 41" descr="A picture containing text&#10;&#10;Description automatically generated">
              <a:extLst>
                <a:ext uri="{FF2B5EF4-FFF2-40B4-BE49-F238E27FC236}">
                  <a16:creationId xmlns:a16="http://schemas.microsoft.com/office/drawing/2014/main" id="{ADC6D9C4-573E-EE41-C6E6-6CCC2C32608D}"/>
                </a:ext>
              </a:extLst>
            </p:cNvPr>
            <p:cNvPicPr>
              <a:picLocks noChangeAspect="1"/>
            </p:cNvPicPr>
            <p:nvPr/>
          </p:nvPicPr>
          <p:blipFill rotWithShape="1">
            <a:blip r:embed="rId11">
              <a:extLst>
                <a:ext uri="{28A0092B-C50C-407E-A947-70E740481C1C}">
                  <a14:useLocalDpi xmlns:a14="http://schemas.microsoft.com/office/drawing/2010/main" val="0"/>
                </a:ext>
              </a:extLst>
            </a:blip>
            <a:srcRect l="12918" t="18871" r="39800" b="21202"/>
            <a:stretch/>
          </p:blipFill>
          <p:spPr>
            <a:xfrm>
              <a:off x="4743042" y="1913641"/>
              <a:ext cx="1725089" cy="2917195"/>
            </a:xfrm>
            <a:prstGeom prst="rect">
              <a:avLst/>
            </a:prstGeom>
            <a:ln>
              <a:noFill/>
            </a:ln>
            <a:effectLst>
              <a:outerShdw blurRad="190500" algn="tl" rotWithShape="0">
                <a:srgbClr val="000000">
                  <a:alpha val="70000"/>
                </a:srgbClr>
              </a:outerShdw>
            </a:effectLst>
          </p:spPr>
        </p:pic>
        <p:sp>
          <p:nvSpPr>
            <p:cNvPr id="25" name="TextBox 42">
              <a:extLst>
                <a:ext uri="{FF2B5EF4-FFF2-40B4-BE49-F238E27FC236}">
                  <a16:creationId xmlns:a16="http://schemas.microsoft.com/office/drawing/2014/main" id="{3C20F47B-F632-3255-3741-BEDCB15AAD8D}"/>
                </a:ext>
              </a:extLst>
            </p:cNvPr>
            <p:cNvSpPr txBox="1"/>
            <p:nvPr/>
          </p:nvSpPr>
          <p:spPr>
            <a:xfrm>
              <a:off x="4824052" y="4470280"/>
              <a:ext cx="1563067" cy="261610"/>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Noise cryofilters</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26" name="Group 49">
            <a:extLst>
              <a:ext uri="{FF2B5EF4-FFF2-40B4-BE49-F238E27FC236}">
                <a16:creationId xmlns:a16="http://schemas.microsoft.com/office/drawing/2014/main" id="{4D362092-78EF-A184-199F-C70671BBB8C4}"/>
              </a:ext>
            </a:extLst>
          </p:cNvPr>
          <p:cNvGrpSpPr/>
          <p:nvPr/>
        </p:nvGrpSpPr>
        <p:grpSpPr>
          <a:xfrm>
            <a:off x="9529688" y="2196419"/>
            <a:ext cx="1782919" cy="2140560"/>
            <a:chOff x="2399285" y="3276224"/>
            <a:chExt cx="1949727" cy="2340829"/>
          </a:xfrm>
        </p:grpSpPr>
        <p:pic>
          <p:nvPicPr>
            <p:cNvPr id="27" name="Picture 47" descr="A close-up of a car engine&#10;&#10;Description automatically generated with low confidence">
              <a:extLst>
                <a:ext uri="{FF2B5EF4-FFF2-40B4-BE49-F238E27FC236}">
                  <a16:creationId xmlns:a16="http://schemas.microsoft.com/office/drawing/2014/main" id="{56BCFFC3-B51C-3712-0DAB-D8DEC9387C7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5720" t="30330" r="17998" b="39468"/>
            <a:stretch/>
          </p:blipFill>
          <p:spPr>
            <a:xfrm>
              <a:off x="2399285" y="3276224"/>
              <a:ext cx="1949727" cy="2340829"/>
            </a:xfrm>
            <a:prstGeom prst="rect">
              <a:avLst/>
            </a:prstGeom>
            <a:ln>
              <a:noFill/>
            </a:ln>
            <a:effectLst>
              <a:outerShdw blurRad="190500" algn="tl" rotWithShape="0">
                <a:srgbClr val="000000">
                  <a:alpha val="70000"/>
                </a:srgbClr>
              </a:outerShdw>
            </a:effectLst>
          </p:spPr>
        </p:pic>
        <p:sp>
          <p:nvSpPr>
            <p:cNvPr id="28" name="TextBox 48">
              <a:extLst>
                <a:ext uri="{FF2B5EF4-FFF2-40B4-BE49-F238E27FC236}">
                  <a16:creationId xmlns:a16="http://schemas.microsoft.com/office/drawing/2014/main" id="{1DF2EBD0-82B4-8114-0530-490E90477542}"/>
                </a:ext>
              </a:extLst>
            </p:cNvPr>
            <p:cNvSpPr txBox="1"/>
            <p:nvPr/>
          </p:nvSpPr>
          <p:spPr>
            <a:xfrm>
              <a:off x="2532266" y="3383106"/>
              <a:ext cx="1558204" cy="471200"/>
            </a:xfrm>
            <a:prstGeom prst="rect">
              <a:avLst/>
            </a:prstGeom>
            <a:solidFill>
              <a:srgbClr val="FFFFFF">
                <a:alpha val="69804"/>
              </a:srgbClr>
            </a:solidFill>
          </p:spPr>
          <p:txBody>
            <a:bodyPr wrap="square" rtlCol="0" anchor="ctr">
              <a:spAutoFit/>
            </a:bodyPr>
            <a:lstStyle/>
            <a:p>
              <a:pPr algn="ctr"/>
              <a:r>
                <a:rPr lang="it-IT" sz="1100" b="1" dirty="0">
                  <a:solidFill>
                    <a:srgbClr val="102088"/>
                  </a:solidFill>
                  <a:latin typeface="Arial" panose="020B0604020202020204" pitchFamily="34" charset="0"/>
                  <a:cs typeface="Arial" panose="020B0604020202020204" pitchFamily="34" charset="0"/>
                </a:rPr>
                <a:t>Fiber bundle laser monitoring</a:t>
              </a:r>
              <a:endParaRPr lang="en-US" sz="1100" b="1" dirty="0">
                <a:solidFill>
                  <a:srgbClr val="102088"/>
                </a:solidFill>
                <a:latin typeface="Arial" panose="020B0604020202020204" pitchFamily="34" charset="0"/>
                <a:cs typeface="Arial" panose="020B0604020202020204" pitchFamily="34" charset="0"/>
              </a:endParaRPr>
            </a:p>
          </p:txBody>
        </p:sp>
      </p:grpSp>
      <p:pic>
        <p:nvPicPr>
          <p:cNvPr id="31" name="Immagine 30"/>
          <p:cNvPicPr>
            <a:picLocks noChangeAspect="1"/>
          </p:cNvPicPr>
          <p:nvPr/>
        </p:nvPicPr>
        <p:blipFill>
          <a:blip r:embed="rId13"/>
          <a:stretch>
            <a:fillRect/>
          </a:stretch>
        </p:blipFill>
        <p:spPr>
          <a:xfrm>
            <a:off x="1416914" y="63589"/>
            <a:ext cx="9358171" cy="536494"/>
          </a:xfrm>
          <a:prstGeom prst="rect">
            <a:avLst/>
          </a:prstGeom>
        </p:spPr>
      </p:pic>
      <p:pic>
        <p:nvPicPr>
          <p:cNvPr id="32" name="Immagine 31"/>
          <p:cNvPicPr>
            <a:picLocks noChangeAspect="1"/>
          </p:cNvPicPr>
          <p:nvPr/>
        </p:nvPicPr>
        <p:blipFill>
          <a:blip r:embed="rId14"/>
          <a:stretch>
            <a:fillRect/>
          </a:stretch>
        </p:blipFill>
        <p:spPr>
          <a:xfrm>
            <a:off x="1061249" y="1201015"/>
            <a:ext cx="10069500" cy="4040834"/>
          </a:xfrm>
          <a:prstGeom prst="rect">
            <a:avLst/>
          </a:prstGeom>
        </p:spPr>
      </p:pic>
      <p:sp>
        <p:nvSpPr>
          <p:cNvPr id="29" name="Rettangolo 28"/>
          <p:cNvSpPr/>
          <p:nvPr/>
        </p:nvSpPr>
        <p:spPr>
          <a:xfrm>
            <a:off x="7124603" y="1688358"/>
            <a:ext cx="3798501" cy="430887"/>
          </a:xfrm>
          <a:prstGeom prst="rect">
            <a:avLst/>
          </a:prstGeom>
        </p:spPr>
        <p:txBody>
          <a:bodyPr wrap="square">
            <a:spAutoFit/>
          </a:bodyPr>
          <a:lstStyle/>
          <a:p>
            <a:r>
              <a:rPr lang="en-US" sz="1100" dirty="0">
                <a:latin typeface="CMR10"/>
              </a:rPr>
              <a:t>The motional Stark effect preventing Ps atoms being excited to higher Rydberg states is cancelled at first order</a:t>
            </a:r>
            <a:endParaRPr lang="en-US" dirty="0"/>
          </a:p>
        </p:txBody>
      </p:sp>
      <p:sp>
        <p:nvSpPr>
          <p:cNvPr id="30" name="CasellaDiTesto 29"/>
          <p:cNvSpPr txBox="1"/>
          <p:nvPr/>
        </p:nvSpPr>
        <p:spPr>
          <a:xfrm>
            <a:off x="4545561" y="1323978"/>
            <a:ext cx="583814" cy="369332"/>
          </a:xfrm>
          <a:prstGeom prst="rect">
            <a:avLst/>
          </a:prstGeom>
          <a:noFill/>
        </p:spPr>
        <p:txBody>
          <a:bodyPr wrap="none" rtlCol="0">
            <a:spAutoFit/>
          </a:bodyPr>
          <a:lstStyle/>
          <a:p>
            <a:r>
              <a:rPr lang="en-US" b="1" dirty="0"/>
              <a:t>OLD</a:t>
            </a:r>
          </a:p>
        </p:txBody>
      </p:sp>
      <p:sp>
        <p:nvSpPr>
          <p:cNvPr id="33" name="CasellaDiTesto 32"/>
          <p:cNvSpPr txBox="1"/>
          <p:nvPr/>
        </p:nvSpPr>
        <p:spPr>
          <a:xfrm>
            <a:off x="8372713" y="1299948"/>
            <a:ext cx="659155" cy="369332"/>
          </a:xfrm>
          <a:prstGeom prst="rect">
            <a:avLst/>
          </a:prstGeom>
          <a:noFill/>
        </p:spPr>
        <p:txBody>
          <a:bodyPr wrap="none" rtlCol="0">
            <a:spAutoFit/>
          </a:bodyPr>
          <a:lstStyle/>
          <a:p>
            <a:r>
              <a:rPr lang="en-US" b="1" dirty="0"/>
              <a:t>NEW</a:t>
            </a:r>
          </a:p>
        </p:txBody>
      </p:sp>
    </p:spTree>
    <p:extLst>
      <p:ext uri="{BB962C8B-B14F-4D97-AF65-F5344CB8AC3E}">
        <p14:creationId xmlns:p14="http://schemas.microsoft.com/office/powerpoint/2010/main" val="28699889"/>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3" name="Segnaposto numero diapositiva 2"/>
          <p:cNvSpPr>
            <a:spLocks noGrp="1"/>
          </p:cNvSpPr>
          <p:nvPr>
            <p:ph type="sldNum" sz="quarter" idx="12"/>
          </p:nvPr>
        </p:nvSpPr>
        <p:spPr/>
        <p:txBody>
          <a:bodyPr/>
          <a:lstStyle/>
          <a:p>
            <a:fld id="{2EE8E55D-E4C8-403F-9298-FB00F34642C6}" type="slidenum">
              <a:rPr lang="en-US" smtClean="0"/>
              <a:t>29</a:t>
            </a:fld>
            <a:endParaRPr lang="en-US"/>
          </a:p>
        </p:txBody>
      </p:sp>
      <p:grpSp>
        <p:nvGrpSpPr>
          <p:cNvPr id="4" name="Group 9">
            <a:extLst>
              <a:ext uri="{FF2B5EF4-FFF2-40B4-BE49-F238E27FC236}">
                <a16:creationId xmlns:a16="http://schemas.microsoft.com/office/drawing/2014/main" id="{DD75DDC7-53E7-C87F-35EC-BC48460950C8}"/>
              </a:ext>
            </a:extLst>
          </p:cNvPr>
          <p:cNvGrpSpPr/>
          <p:nvPr/>
        </p:nvGrpSpPr>
        <p:grpSpPr>
          <a:xfrm>
            <a:off x="835812" y="704500"/>
            <a:ext cx="1708110" cy="2444480"/>
            <a:chOff x="684078" y="622571"/>
            <a:chExt cx="1708110" cy="2444480"/>
          </a:xfrm>
        </p:grpSpPr>
        <p:pic>
          <p:nvPicPr>
            <p:cNvPr id="5" name="MotoreCriogenic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213" b="11773"/>
            <a:stretch/>
          </p:blipFill>
          <p:spPr>
            <a:xfrm>
              <a:off x="684078" y="622571"/>
              <a:ext cx="1708110" cy="2444480"/>
            </a:xfrm>
            <a:prstGeom prst="rect">
              <a:avLst/>
            </a:prstGeom>
            <a:ln>
              <a:noFill/>
            </a:ln>
            <a:effectLst>
              <a:outerShdw blurRad="190500" algn="tl" rotWithShape="0">
                <a:srgbClr val="000000">
                  <a:alpha val="70000"/>
                </a:srgbClr>
              </a:outerShdw>
            </a:effectLst>
          </p:spPr>
        </p:pic>
        <p:sp>
          <p:nvSpPr>
            <p:cNvPr id="6" name="TextBox 33"/>
            <p:cNvSpPr txBox="1"/>
            <p:nvPr/>
          </p:nvSpPr>
          <p:spPr>
            <a:xfrm>
              <a:off x="731226" y="695023"/>
              <a:ext cx="1573612" cy="430887"/>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Cryoactuators for magnetic alignment</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7" name="Group 10">
            <a:extLst>
              <a:ext uri="{FF2B5EF4-FFF2-40B4-BE49-F238E27FC236}">
                <a16:creationId xmlns:a16="http://schemas.microsoft.com/office/drawing/2014/main" id="{CD863719-6D9E-1034-FD37-36ADC08B8853}"/>
              </a:ext>
            </a:extLst>
          </p:cNvPr>
          <p:cNvGrpSpPr/>
          <p:nvPr/>
        </p:nvGrpSpPr>
        <p:grpSpPr>
          <a:xfrm rot="5400000">
            <a:off x="5697756" y="315973"/>
            <a:ext cx="1386022" cy="2143248"/>
            <a:chOff x="2508419" y="656957"/>
            <a:chExt cx="1792659" cy="2772043"/>
          </a:xfrm>
        </p:grpSpPr>
        <p:pic>
          <p:nvPicPr>
            <p:cNvPr id="8"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t="1135" r="7048" b="18014"/>
            <a:stretch/>
          </p:blipFill>
          <p:spPr>
            <a:xfrm>
              <a:off x="2508419" y="656957"/>
              <a:ext cx="1792659" cy="2772043"/>
            </a:xfrm>
            <a:prstGeom prst="rect">
              <a:avLst/>
            </a:prstGeom>
            <a:ln>
              <a:noFill/>
            </a:ln>
            <a:effectLst>
              <a:outerShdw blurRad="190500" algn="tl" rotWithShape="0">
                <a:srgbClr val="000000">
                  <a:alpha val="70000"/>
                </a:srgbClr>
              </a:outerShdw>
            </a:effectLst>
          </p:spPr>
        </p:pic>
        <p:sp>
          <p:nvSpPr>
            <p:cNvPr id="9" name="TextBox 34"/>
            <p:cNvSpPr txBox="1"/>
            <p:nvPr/>
          </p:nvSpPr>
          <p:spPr>
            <a:xfrm rot="16200000">
              <a:off x="1584264" y="1974634"/>
              <a:ext cx="2399350" cy="338362"/>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Full ground isolation</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10" name="Group 11">
            <a:extLst>
              <a:ext uri="{FF2B5EF4-FFF2-40B4-BE49-F238E27FC236}">
                <a16:creationId xmlns:a16="http://schemas.microsoft.com/office/drawing/2014/main" id="{4C6D9CE3-E36A-2A7E-3CDE-C2F54DB08C92}"/>
              </a:ext>
            </a:extLst>
          </p:cNvPr>
          <p:cNvGrpSpPr/>
          <p:nvPr/>
        </p:nvGrpSpPr>
        <p:grpSpPr>
          <a:xfrm>
            <a:off x="2766512" y="685450"/>
            <a:ext cx="2332616" cy="1395158"/>
            <a:chOff x="4580605" y="2648656"/>
            <a:chExt cx="2332616" cy="1395158"/>
          </a:xfrm>
        </p:grpSpPr>
        <p:pic>
          <p:nvPicPr>
            <p:cNvPr id="11"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0883" t="20027" r="11497" b="18072"/>
            <a:stretch/>
          </p:blipFill>
          <p:spPr>
            <a:xfrm>
              <a:off x="4580605" y="2648656"/>
              <a:ext cx="2332616" cy="1395158"/>
            </a:xfrm>
            <a:prstGeom prst="rect">
              <a:avLst/>
            </a:prstGeom>
            <a:ln>
              <a:noFill/>
            </a:ln>
            <a:effectLst>
              <a:outerShdw blurRad="190500" algn="tl" rotWithShape="0">
                <a:srgbClr val="000000">
                  <a:alpha val="70000"/>
                </a:srgbClr>
              </a:outerShdw>
            </a:effectLst>
          </p:spPr>
        </p:pic>
        <p:sp>
          <p:nvSpPr>
            <p:cNvPr id="12" name="TextBox 35"/>
            <p:cNvSpPr txBox="1"/>
            <p:nvPr/>
          </p:nvSpPr>
          <p:spPr>
            <a:xfrm>
              <a:off x="4679734" y="2726819"/>
              <a:ext cx="2059656" cy="261610"/>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Low-noise, shielded cables</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13" name="Group 8">
            <a:extLst>
              <a:ext uri="{FF2B5EF4-FFF2-40B4-BE49-F238E27FC236}">
                <a16:creationId xmlns:a16="http://schemas.microsoft.com/office/drawing/2014/main" id="{FDA130CE-9B2C-88EB-5E97-BC0BF79EBC01}"/>
              </a:ext>
            </a:extLst>
          </p:cNvPr>
          <p:cNvGrpSpPr/>
          <p:nvPr/>
        </p:nvGrpSpPr>
        <p:grpSpPr>
          <a:xfrm>
            <a:off x="9529688" y="4449376"/>
            <a:ext cx="1782918" cy="1818458"/>
            <a:chOff x="1005867" y="4059298"/>
            <a:chExt cx="2184887" cy="2228440"/>
          </a:xfrm>
        </p:grpSpPr>
        <p:pic>
          <p:nvPicPr>
            <p:cNvPr id="14"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2048" t="36237" r="16462" b="9078"/>
            <a:stretch/>
          </p:blipFill>
          <p:spPr>
            <a:xfrm>
              <a:off x="1005867" y="4059298"/>
              <a:ext cx="2184887" cy="2228440"/>
            </a:xfrm>
            <a:prstGeom prst="rect">
              <a:avLst/>
            </a:prstGeom>
            <a:ln>
              <a:noFill/>
            </a:ln>
            <a:effectLst>
              <a:outerShdw blurRad="190500" algn="tl" rotWithShape="0">
                <a:srgbClr val="000000">
                  <a:alpha val="70000"/>
                </a:srgbClr>
              </a:outerShdw>
            </a:effectLst>
          </p:spPr>
        </p:pic>
        <p:sp>
          <p:nvSpPr>
            <p:cNvPr id="15" name="TextBox 37"/>
            <p:cNvSpPr txBox="1"/>
            <p:nvPr/>
          </p:nvSpPr>
          <p:spPr>
            <a:xfrm>
              <a:off x="1093029" y="4106646"/>
              <a:ext cx="2029480" cy="320592"/>
            </a:xfrm>
            <a:prstGeom prst="rect">
              <a:avLst/>
            </a:prstGeom>
            <a:solidFill>
              <a:srgbClr val="FFFFFF">
                <a:alpha val="69804"/>
              </a:srgbClr>
            </a:solidFill>
          </p:spPr>
          <p:txBody>
            <a:bodyPr wrap="square" rtlCol="0" anchor="ctr">
              <a:spAutoFit/>
            </a:bodyPr>
            <a:lstStyle/>
            <a:p>
              <a:pPr algn="ctr"/>
              <a:r>
                <a:rPr lang="it-IT" sz="1100" b="1" dirty="0">
                  <a:solidFill>
                    <a:srgbClr val="102088"/>
                  </a:solidFill>
                  <a:latin typeface="Arial" panose="020B0604020202020204" pitchFamily="34" charset="0"/>
                  <a:cs typeface="Arial" panose="020B0604020202020204" pitchFamily="34" charset="0"/>
                </a:rPr>
                <a:t>Laser retroreflector</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16" name="Group 4">
            <a:extLst>
              <a:ext uri="{FF2B5EF4-FFF2-40B4-BE49-F238E27FC236}">
                <a16:creationId xmlns:a16="http://schemas.microsoft.com/office/drawing/2014/main" id="{8680FEBE-661F-DCCF-A58D-F23836E92953}"/>
              </a:ext>
            </a:extLst>
          </p:cNvPr>
          <p:cNvGrpSpPr/>
          <p:nvPr/>
        </p:nvGrpSpPr>
        <p:grpSpPr>
          <a:xfrm>
            <a:off x="7682406" y="702338"/>
            <a:ext cx="2006657" cy="1361382"/>
            <a:chOff x="9370890" y="4530158"/>
            <a:chExt cx="2607895" cy="1769282"/>
          </a:xfrm>
        </p:grpSpPr>
        <p:pic>
          <p:nvPicPr>
            <p:cNvPr id="17" name="Picture 19"/>
            <p:cNvPicPr>
              <a:picLocks noChangeAspect="1"/>
            </p:cNvPicPr>
            <p:nvPr/>
          </p:nvPicPr>
          <p:blipFill rotWithShape="1">
            <a:blip r:embed="rId8"/>
            <a:srcRect l="234" t="27301" r="1" b="5014"/>
            <a:stretch/>
          </p:blipFill>
          <p:spPr>
            <a:xfrm>
              <a:off x="9370890" y="4530158"/>
              <a:ext cx="2607895" cy="1769282"/>
            </a:xfrm>
            <a:prstGeom prst="rect">
              <a:avLst/>
            </a:prstGeom>
            <a:ln>
              <a:noFill/>
            </a:ln>
            <a:effectLst>
              <a:outerShdw blurRad="190500" algn="tl" rotWithShape="0">
                <a:srgbClr val="000000">
                  <a:alpha val="70000"/>
                </a:srgbClr>
              </a:outerShdw>
            </a:effectLst>
          </p:spPr>
        </p:pic>
        <p:sp>
          <p:nvSpPr>
            <p:cNvPr id="18" name="TextBox 38"/>
            <p:cNvSpPr txBox="1"/>
            <p:nvPr/>
          </p:nvSpPr>
          <p:spPr>
            <a:xfrm>
              <a:off x="9447319" y="5878638"/>
              <a:ext cx="2144605" cy="339994"/>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Miniaturized Ps target</a:t>
              </a:r>
              <a:endParaRPr lang="en-US" sz="1100" b="1" dirty="0">
                <a:solidFill>
                  <a:srgbClr val="102088"/>
                </a:solidFill>
                <a:latin typeface="Arial" panose="020B0604020202020204" pitchFamily="34" charset="0"/>
                <a:cs typeface="Arial" panose="020B0604020202020204" pitchFamily="34" charset="0"/>
              </a:endParaRPr>
            </a:p>
          </p:txBody>
        </p:sp>
      </p:grpSp>
      <p:pic>
        <p:nvPicPr>
          <p:cNvPr id="19" name="Picture 3" descr="A close-up of a car engine&#10;&#10;Description automatically generated with medium confidence">
            <a:extLst>
              <a:ext uri="{FF2B5EF4-FFF2-40B4-BE49-F238E27FC236}">
                <a16:creationId xmlns:a16="http://schemas.microsoft.com/office/drawing/2014/main" id="{2FE6C470-034D-89DA-3020-8F27212E60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8380" y="2288280"/>
            <a:ext cx="5363842" cy="4059297"/>
          </a:xfrm>
          <a:prstGeom prst="rect">
            <a:avLst/>
          </a:prstGeom>
          <a:ln>
            <a:noFill/>
          </a:ln>
          <a:effectLst>
            <a:outerShdw blurRad="190500" algn="tl" rotWithShape="0">
              <a:srgbClr val="000000">
                <a:alpha val="70000"/>
              </a:srgbClr>
            </a:outerShdw>
          </a:effectLst>
        </p:spPr>
      </p:pic>
      <p:grpSp>
        <p:nvGrpSpPr>
          <p:cNvPr id="20" name="Group 39">
            <a:extLst>
              <a:ext uri="{FF2B5EF4-FFF2-40B4-BE49-F238E27FC236}">
                <a16:creationId xmlns:a16="http://schemas.microsoft.com/office/drawing/2014/main" id="{16AAD88F-CC27-F8BF-28D4-B9D773EC6BC7}"/>
              </a:ext>
            </a:extLst>
          </p:cNvPr>
          <p:cNvGrpSpPr/>
          <p:nvPr/>
        </p:nvGrpSpPr>
        <p:grpSpPr>
          <a:xfrm>
            <a:off x="9909078" y="694586"/>
            <a:ext cx="1403529" cy="1386022"/>
            <a:chOff x="4524017" y="664159"/>
            <a:chExt cx="1898583" cy="1874901"/>
          </a:xfrm>
        </p:grpSpPr>
        <p:pic>
          <p:nvPicPr>
            <p:cNvPr id="21"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992" t="17730" r="17965" b="14894"/>
            <a:stretch/>
          </p:blipFill>
          <p:spPr>
            <a:xfrm>
              <a:off x="4524017" y="664159"/>
              <a:ext cx="1898583" cy="1874901"/>
            </a:xfrm>
            <a:prstGeom prst="rect">
              <a:avLst/>
            </a:prstGeom>
            <a:ln>
              <a:noFill/>
            </a:ln>
            <a:effectLst>
              <a:outerShdw blurRad="190500" algn="tl" rotWithShape="0">
                <a:srgbClr val="000000">
                  <a:alpha val="70000"/>
                </a:srgbClr>
              </a:outerShdw>
            </a:effectLst>
          </p:spPr>
        </p:pic>
        <p:sp>
          <p:nvSpPr>
            <p:cNvPr id="22" name="TextBox 17">
              <a:extLst>
                <a:ext uri="{FF2B5EF4-FFF2-40B4-BE49-F238E27FC236}">
                  <a16:creationId xmlns:a16="http://schemas.microsoft.com/office/drawing/2014/main" id="{EBBC9742-2338-E26F-D947-5D57846ED6E3}"/>
                </a:ext>
              </a:extLst>
            </p:cNvPr>
            <p:cNvSpPr txBox="1"/>
            <p:nvPr/>
          </p:nvSpPr>
          <p:spPr>
            <a:xfrm>
              <a:off x="4648221" y="776732"/>
              <a:ext cx="1650175" cy="353885"/>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Mini heater</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23" name="Group 43">
            <a:extLst>
              <a:ext uri="{FF2B5EF4-FFF2-40B4-BE49-F238E27FC236}">
                <a16:creationId xmlns:a16="http://schemas.microsoft.com/office/drawing/2014/main" id="{7FF7F449-5732-53D0-3299-4FA7243EF21E}"/>
              </a:ext>
            </a:extLst>
          </p:cNvPr>
          <p:cNvGrpSpPr/>
          <p:nvPr/>
        </p:nvGrpSpPr>
        <p:grpSpPr>
          <a:xfrm>
            <a:off x="826520" y="3342899"/>
            <a:ext cx="1719722" cy="2908119"/>
            <a:chOff x="4743042" y="1913641"/>
            <a:chExt cx="1725089" cy="2917195"/>
          </a:xfrm>
        </p:grpSpPr>
        <p:pic>
          <p:nvPicPr>
            <p:cNvPr id="24" name="Picture 41" descr="A picture containing text&#10;&#10;Description automatically generated">
              <a:extLst>
                <a:ext uri="{FF2B5EF4-FFF2-40B4-BE49-F238E27FC236}">
                  <a16:creationId xmlns:a16="http://schemas.microsoft.com/office/drawing/2014/main" id="{ADC6D9C4-573E-EE41-C6E6-6CCC2C32608D}"/>
                </a:ext>
              </a:extLst>
            </p:cNvPr>
            <p:cNvPicPr>
              <a:picLocks noChangeAspect="1"/>
            </p:cNvPicPr>
            <p:nvPr/>
          </p:nvPicPr>
          <p:blipFill rotWithShape="1">
            <a:blip r:embed="rId11">
              <a:extLst>
                <a:ext uri="{28A0092B-C50C-407E-A947-70E740481C1C}">
                  <a14:useLocalDpi xmlns:a14="http://schemas.microsoft.com/office/drawing/2010/main" val="0"/>
                </a:ext>
              </a:extLst>
            </a:blip>
            <a:srcRect l="12918" t="18871" r="39800" b="21202"/>
            <a:stretch/>
          </p:blipFill>
          <p:spPr>
            <a:xfrm>
              <a:off x="4743042" y="1913641"/>
              <a:ext cx="1725089" cy="2917195"/>
            </a:xfrm>
            <a:prstGeom prst="rect">
              <a:avLst/>
            </a:prstGeom>
            <a:ln>
              <a:noFill/>
            </a:ln>
            <a:effectLst>
              <a:outerShdw blurRad="190500" algn="tl" rotWithShape="0">
                <a:srgbClr val="000000">
                  <a:alpha val="70000"/>
                </a:srgbClr>
              </a:outerShdw>
            </a:effectLst>
          </p:spPr>
        </p:pic>
        <p:sp>
          <p:nvSpPr>
            <p:cNvPr id="25" name="TextBox 42">
              <a:extLst>
                <a:ext uri="{FF2B5EF4-FFF2-40B4-BE49-F238E27FC236}">
                  <a16:creationId xmlns:a16="http://schemas.microsoft.com/office/drawing/2014/main" id="{3C20F47B-F632-3255-3741-BEDCB15AAD8D}"/>
                </a:ext>
              </a:extLst>
            </p:cNvPr>
            <p:cNvSpPr txBox="1"/>
            <p:nvPr/>
          </p:nvSpPr>
          <p:spPr>
            <a:xfrm>
              <a:off x="4824052" y="4470280"/>
              <a:ext cx="1563067" cy="261610"/>
            </a:xfrm>
            <a:prstGeom prst="rect">
              <a:avLst/>
            </a:prstGeom>
            <a:solidFill>
              <a:srgbClr val="FFFFFF">
                <a:alpha val="69804"/>
              </a:srgbClr>
            </a:solidFill>
          </p:spPr>
          <p:txBody>
            <a:bodyPr wrap="square" rtlCol="0">
              <a:spAutoFit/>
            </a:bodyPr>
            <a:lstStyle/>
            <a:p>
              <a:pPr algn="ctr"/>
              <a:r>
                <a:rPr lang="it-IT" sz="1100" b="1" dirty="0">
                  <a:solidFill>
                    <a:srgbClr val="102088"/>
                  </a:solidFill>
                  <a:latin typeface="Arial" panose="020B0604020202020204" pitchFamily="34" charset="0"/>
                  <a:cs typeface="Arial" panose="020B0604020202020204" pitchFamily="34" charset="0"/>
                </a:rPr>
                <a:t>Noise cryofilters</a:t>
              </a:r>
              <a:endParaRPr lang="en-US" sz="1100" b="1" dirty="0">
                <a:solidFill>
                  <a:srgbClr val="102088"/>
                </a:solidFill>
                <a:latin typeface="Arial" panose="020B0604020202020204" pitchFamily="34" charset="0"/>
                <a:cs typeface="Arial" panose="020B0604020202020204" pitchFamily="34" charset="0"/>
              </a:endParaRPr>
            </a:p>
          </p:txBody>
        </p:sp>
      </p:grpSp>
      <p:grpSp>
        <p:nvGrpSpPr>
          <p:cNvPr id="26" name="Group 49">
            <a:extLst>
              <a:ext uri="{FF2B5EF4-FFF2-40B4-BE49-F238E27FC236}">
                <a16:creationId xmlns:a16="http://schemas.microsoft.com/office/drawing/2014/main" id="{4D362092-78EF-A184-199F-C70671BBB8C4}"/>
              </a:ext>
            </a:extLst>
          </p:cNvPr>
          <p:cNvGrpSpPr/>
          <p:nvPr/>
        </p:nvGrpSpPr>
        <p:grpSpPr>
          <a:xfrm>
            <a:off x="9529688" y="2196419"/>
            <a:ext cx="1782919" cy="2140560"/>
            <a:chOff x="2399285" y="3276224"/>
            <a:chExt cx="1949727" cy="2340829"/>
          </a:xfrm>
        </p:grpSpPr>
        <p:pic>
          <p:nvPicPr>
            <p:cNvPr id="27" name="Picture 47" descr="A close-up of a car engine&#10;&#10;Description automatically generated with low confidence">
              <a:extLst>
                <a:ext uri="{FF2B5EF4-FFF2-40B4-BE49-F238E27FC236}">
                  <a16:creationId xmlns:a16="http://schemas.microsoft.com/office/drawing/2014/main" id="{56BCFFC3-B51C-3712-0DAB-D8DEC9387C7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5720" t="30330" r="17998" b="39468"/>
            <a:stretch/>
          </p:blipFill>
          <p:spPr>
            <a:xfrm>
              <a:off x="2399285" y="3276224"/>
              <a:ext cx="1949727" cy="2340829"/>
            </a:xfrm>
            <a:prstGeom prst="rect">
              <a:avLst/>
            </a:prstGeom>
            <a:ln>
              <a:noFill/>
            </a:ln>
            <a:effectLst>
              <a:outerShdw blurRad="190500" algn="tl" rotWithShape="0">
                <a:srgbClr val="000000">
                  <a:alpha val="70000"/>
                </a:srgbClr>
              </a:outerShdw>
            </a:effectLst>
          </p:spPr>
        </p:pic>
        <p:sp>
          <p:nvSpPr>
            <p:cNvPr id="28" name="TextBox 48">
              <a:extLst>
                <a:ext uri="{FF2B5EF4-FFF2-40B4-BE49-F238E27FC236}">
                  <a16:creationId xmlns:a16="http://schemas.microsoft.com/office/drawing/2014/main" id="{1DF2EBD0-82B4-8114-0530-490E90477542}"/>
                </a:ext>
              </a:extLst>
            </p:cNvPr>
            <p:cNvSpPr txBox="1"/>
            <p:nvPr/>
          </p:nvSpPr>
          <p:spPr>
            <a:xfrm>
              <a:off x="2532266" y="3383106"/>
              <a:ext cx="1558204" cy="471200"/>
            </a:xfrm>
            <a:prstGeom prst="rect">
              <a:avLst/>
            </a:prstGeom>
            <a:solidFill>
              <a:srgbClr val="FFFFFF">
                <a:alpha val="69804"/>
              </a:srgbClr>
            </a:solidFill>
          </p:spPr>
          <p:txBody>
            <a:bodyPr wrap="square" rtlCol="0" anchor="ctr">
              <a:spAutoFit/>
            </a:bodyPr>
            <a:lstStyle/>
            <a:p>
              <a:pPr algn="ctr"/>
              <a:r>
                <a:rPr lang="it-IT" sz="1100" b="1" dirty="0">
                  <a:solidFill>
                    <a:srgbClr val="102088"/>
                  </a:solidFill>
                  <a:latin typeface="Arial" panose="020B0604020202020204" pitchFamily="34" charset="0"/>
                  <a:cs typeface="Arial" panose="020B0604020202020204" pitchFamily="34" charset="0"/>
                </a:rPr>
                <a:t>Fiber bundle laser monitoring</a:t>
              </a:r>
              <a:endParaRPr lang="en-US" sz="1100" b="1" dirty="0">
                <a:solidFill>
                  <a:srgbClr val="102088"/>
                </a:solidFill>
                <a:latin typeface="Arial" panose="020B0604020202020204" pitchFamily="34" charset="0"/>
                <a:cs typeface="Arial" panose="020B0604020202020204" pitchFamily="34" charset="0"/>
              </a:endParaRPr>
            </a:p>
          </p:txBody>
        </p:sp>
      </p:grpSp>
      <p:pic>
        <p:nvPicPr>
          <p:cNvPr id="31" name="Immagine 30"/>
          <p:cNvPicPr>
            <a:picLocks noChangeAspect="1"/>
          </p:cNvPicPr>
          <p:nvPr/>
        </p:nvPicPr>
        <p:blipFill>
          <a:blip r:embed="rId13"/>
          <a:stretch>
            <a:fillRect/>
          </a:stretch>
        </p:blipFill>
        <p:spPr>
          <a:xfrm>
            <a:off x="1416914" y="63589"/>
            <a:ext cx="9358171" cy="536494"/>
          </a:xfrm>
          <a:prstGeom prst="rect">
            <a:avLst/>
          </a:prstGeom>
        </p:spPr>
      </p:pic>
    </p:spTree>
    <p:extLst>
      <p:ext uri="{BB962C8B-B14F-4D97-AF65-F5344CB8AC3E}">
        <p14:creationId xmlns:p14="http://schemas.microsoft.com/office/powerpoint/2010/main" val="4032749228"/>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4644321" y="2828836"/>
            <a:ext cx="2903359"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a:latin typeface="Times New Roman" panose="02020603050405020304" pitchFamily="18" charset="0"/>
                <a:cs typeface="Times New Roman" panose="02020603050405020304" pitchFamily="18" charset="0"/>
              </a:rPr>
              <a:t>ALICE</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7223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ttangolo 64">
            <a:extLst>
              <a:ext uri="{FF2B5EF4-FFF2-40B4-BE49-F238E27FC236}">
                <a16:creationId xmlns:a16="http://schemas.microsoft.com/office/drawing/2014/main" id="{D1CCBA27-3EBD-D68B-B132-0E6A13E5A06B}"/>
              </a:ext>
            </a:extLst>
          </p:cNvPr>
          <p:cNvSpPr/>
          <p:nvPr/>
        </p:nvSpPr>
        <p:spPr>
          <a:xfrm>
            <a:off x="7505699" y="3119846"/>
            <a:ext cx="4254501" cy="221708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3" name="Segnaposto numero diapositiva 2"/>
          <p:cNvSpPr>
            <a:spLocks noGrp="1"/>
          </p:cNvSpPr>
          <p:nvPr>
            <p:ph type="sldNum" sz="quarter" idx="12"/>
          </p:nvPr>
        </p:nvSpPr>
        <p:spPr/>
        <p:txBody>
          <a:bodyPr/>
          <a:lstStyle/>
          <a:p>
            <a:fld id="{2EE8E55D-E4C8-403F-9298-FB00F34642C6}" type="slidenum">
              <a:rPr lang="en-US" smtClean="0"/>
              <a:t>30</a:t>
            </a:fld>
            <a:endParaRPr lang="en-US"/>
          </a:p>
        </p:txBody>
      </p:sp>
      <p:pic>
        <p:nvPicPr>
          <p:cNvPr id="4" name="Content Placeholder 4" descr="Chart&#10;&#10;Description automatically generated">
            <a:extLst>
              <a:ext uri="{FF2B5EF4-FFF2-40B4-BE49-F238E27FC236}">
                <a16:creationId xmlns:a16="http://schemas.microsoft.com/office/drawing/2014/main" id="{E2A3AF42-21C4-658E-EB31-684E1F236B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2307" y="2887303"/>
            <a:ext cx="4675841" cy="3580733"/>
          </a:xfrm>
          <a:prstGeom prst="rect">
            <a:avLst/>
          </a:prstGeom>
        </p:spPr>
      </p:pic>
      <p:pic>
        <p:nvPicPr>
          <p:cNvPr id="5" name="Picture 34">
            <a:extLst>
              <a:ext uri="{FF2B5EF4-FFF2-40B4-BE49-F238E27FC236}">
                <a16:creationId xmlns:a16="http://schemas.microsoft.com/office/drawing/2014/main" id="{FDEE987E-DABF-8827-6641-839D53C0AB78}"/>
              </a:ext>
            </a:extLst>
          </p:cNvPr>
          <p:cNvPicPr>
            <a:picLocks noChangeAspect="1"/>
          </p:cNvPicPr>
          <p:nvPr/>
        </p:nvPicPr>
        <p:blipFill>
          <a:blip r:embed="rId3"/>
          <a:stretch>
            <a:fillRect/>
          </a:stretch>
        </p:blipFill>
        <p:spPr>
          <a:xfrm>
            <a:off x="794825" y="3335963"/>
            <a:ext cx="2228850" cy="1028700"/>
          </a:xfrm>
          <a:prstGeom prst="rect">
            <a:avLst/>
          </a:prstGeom>
        </p:spPr>
      </p:pic>
      <p:sp>
        <p:nvSpPr>
          <p:cNvPr id="6" name="TextBox 90">
            <a:extLst>
              <a:ext uri="{FF2B5EF4-FFF2-40B4-BE49-F238E27FC236}">
                <a16:creationId xmlns:a16="http://schemas.microsoft.com/office/drawing/2014/main" id="{8BB98562-0BF0-92FF-CC9E-A657C437A559}"/>
              </a:ext>
            </a:extLst>
          </p:cNvPr>
          <p:cNvSpPr txBox="1"/>
          <p:nvPr/>
        </p:nvSpPr>
        <p:spPr>
          <a:xfrm>
            <a:off x="574263" y="2842914"/>
            <a:ext cx="3185359" cy="338554"/>
          </a:xfrm>
          <a:prstGeom prst="rect">
            <a:avLst/>
          </a:prstGeom>
          <a:noFill/>
        </p:spPr>
        <p:txBody>
          <a:bodyPr wrap="none" rtlCol="0">
            <a:spAutoFit/>
          </a:bodyPr>
          <a:lstStyle/>
          <a:p>
            <a:r>
              <a:rPr lang="en-US" sz="1600" b="1" dirty="0">
                <a:solidFill>
                  <a:srgbClr val="102088"/>
                </a:solidFill>
                <a:latin typeface="Arial" panose="020B0604020202020204" pitchFamily="34" charset="0"/>
                <a:cs typeface="Arial" panose="020B0604020202020204" pitchFamily="34" charset="0"/>
              </a:rPr>
              <a:t>Validation 1) measuring losses</a:t>
            </a:r>
          </a:p>
        </p:txBody>
      </p:sp>
      <p:sp>
        <p:nvSpPr>
          <p:cNvPr id="7" name="TextBox 92">
            <a:extLst>
              <a:ext uri="{FF2B5EF4-FFF2-40B4-BE49-F238E27FC236}">
                <a16:creationId xmlns:a16="http://schemas.microsoft.com/office/drawing/2014/main" id="{6311DA97-2CEF-1596-ADF4-3197A0166D2C}"/>
              </a:ext>
            </a:extLst>
          </p:cNvPr>
          <p:cNvSpPr txBox="1"/>
          <p:nvPr/>
        </p:nvSpPr>
        <p:spPr>
          <a:xfrm>
            <a:off x="3984956" y="2836924"/>
            <a:ext cx="3720762" cy="338554"/>
          </a:xfrm>
          <a:prstGeom prst="rect">
            <a:avLst/>
          </a:prstGeom>
          <a:noFill/>
        </p:spPr>
        <p:txBody>
          <a:bodyPr wrap="none" rtlCol="0">
            <a:spAutoFit/>
          </a:bodyPr>
          <a:lstStyle/>
          <a:p>
            <a:r>
              <a:rPr lang="en-US" sz="1600" b="1" dirty="0">
                <a:solidFill>
                  <a:srgbClr val="102088"/>
                </a:solidFill>
                <a:latin typeface="Arial" panose="020B0604020202020204" pitchFamily="34" charset="0"/>
                <a:cs typeface="Arial" panose="020B0604020202020204" pitchFamily="34" charset="0"/>
              </a:rPr>
              <a:t>Validation 2) absolute pbar counting</a:t>
            </a:r>
          </a:p>
        </p:txBody>
      </p:sp>
      <p:sp>
        <p:nvSpPr>
          <p:cNvPr id="8" name="TextBox 93">
            <a:extLst>
              <a:ext uri="{FF2B5EF4-FFF2-40B4-BE49-F238E27FC236}">
                <a16:creationId xmlns:a16="http://schemas.microsoft.com/office/drawing/2014/main" id="{4021E5C3-0F74-46E5-1827-817A7F9D8379}"/>
              </a:ext>
            </a:extLst>
          </p:cNvPr>
          <p:cNvSpPr txBox="1"/>
          <p:nvPr/>
        </p:nvSpPr>
        <p:spPr>
          <a:xfrm>
            <a:off x="7816692" y="3243315"/>
            <a:ext cx="3765769" cy="1077218"/>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In 2022, AEgIS has </a:t>
            </a:r>
            <a:r>
              <a:rPr lang="en-US" sz="1600" b="1" dirty="0">
                <a:solidFill>
                  <a:srgbClr val="102088"/>
                </a:solidFill>
                <a:latin typeface="Arial" panose="020B0604020202020204" pitchFamily="34" charset="0"/>
                <a:cs typeface="Arial" panose="020B0604020202020204" pitchFamily="34" charset="0"/>
              </a:rPr>
              <a:t>achieved efficient antiproton trapping from ELENA</a:t>
            </a:r>
            <a:r>
              <a:rPr lang="en-US" sz="1600" dirty="0">
                <a:latin typeface="Arial" panose="020B0604020202020204" pitchFamily="34" charset="0"/>
                <a:cs typeface="Arial" panose="020B0604020202020204" pitchFamily="34" charset="0"/>
              </a:rPr>
              <a:t>, routinely trapping </a:t>
            </a:r>
            <a:r>
              <a:rPr lang="en-US" sz="1600" b="1" dirty="0">
                <a:solidFill>
                  <a:srgbClr val="FF0000"/>
                </a:solidFill>
                <a:latin typeface="Arial" panose="020B0604020202020204" pitchFamily="34" charset="0"/>
                <a:cs typeface="Arial" panose="020B0604020202020204" pitchFamily="34" charset="0"/>
              </a:rPr>
              <a:t>3.7 million </a:t>
            </a:r>
            <a:r>
              <a:rPr lang="en-US" sz="1600" b="1" dirty="0" err="1">
                <a:solidFill>
                  <a:srgbClr val="FF0000"/>
                </a:solidFill>
                <a:latin typeface="Arial" panose="020B0604020202020204" pitchFamily="34" charset="0"/>
                <a:cs typeface="Arial" panose="020B0604020202020204" pitchFamily="34" charset="0"/>
              </a:rPr>
              <a:t>pbars</a:t>
            </a:r>
            <a:r>
              <a:rPr lang="en-US" sz="1600" b="1" dirty="0">
                <a:solidFill>
                  <a:srgbClr val="FF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per bunch (6 x 10</a:t>
            </a:r>
            <a:r>
              <a:rPr lang="en-US" sz="1600" baseline="30000" dirty="0">
                <a:latin typeface="Arial" panose="020B0604020202020204" pitchFamily="34" charset="0"/>
                <a:cs typeface="Arial" panose="020B0604020202020204" pitchFamily="34" charset="0"/>
              </a:rPr>
              <a:t>6</a:t>
            </a:r>
            <a:r>
              <a:rPr lang="en-US" sz="1600" dirty="0">
                <a:latin typeface="Arial" panose="020B0604020202020204" pitchFamily="34" charset="0"/>
                <a:cs typeface="Arial" panose="020B0604020202020204" pitchFamily="34" charset="0"/>
              </a:rPr>
              <a:t>) </a:t>
            </a:r>
          </a:p>
        </p:txBody>
      </p:sp>
      <p:grpSp>
        <p:nvGrpSpPr>
          <p:cNvPr id="9" name="Group 135">
            <a:extLst>
              <a:ext uri="{FF2B5EF4-FFF2-40B4-BE49-F238E27FC236}">
                <a16:creationId xmlns:a16="http://schemas.microsoft.com/office/drawing/2014/main" id="{FEB5A458-5AB6-5304-5593-48E930EDB3C6}"/>
              </a:ext>
            </a:extLst>
          </p:cNvPr>
          <p:cNvGrpSpPr/>
          <p:nvPr/>
        </p:nvGrpSpPr>
        <p:grpSpPr>
          <a:xfrm>
            <a:off x="574263" y="883578"/>
            <a:ext cx="11367655" cy="1694735"/>
            <a:chOff x="574263" y="951674"/>
            <a:chExt cx="11367655" cy="1694735"/>
          </a:xfrm>
        </p:grpSpPr>
        <p:sp>
          <p:nvSpPr>
            <p:cNvPr id="10" name="TextBox 24">
              <a:extLst>
                <a:ext uri="{FF2B5EF4-FFF2-40B4-BE49-F238E27FC236}">
                  <a16:creationId xmlns:a16="http://schemas.microsoft.com/office/drawing/2014/main" id="{BBE252E1-C92B-57D6-C37C-4DDE9D4701F9}"/>
                </a:ext>
              </a:extLst>
            </p:cNvPr>
            <p:cNvSpPr txBox="1"/>
            <p:nvPr/>
          </p:nvSpPr>
          <p:spPr>
            <a:xfrm>
              <a:off x="856818" y="1714257"/>
              <a:ext cx="1947367" cy="307777"/>
            </a:xfrm>
            <a:prstGeom prst="rect">
              <a:avLst/>
            </a:prstGeom>
            <a:noFill/>
          </p:spPr>
          <p:txBody>
            <a:bodyPr wrap="square" rtlCol="0">
              <a:spAutoFit/>
            </a:bodyPr>
            <a:lstStyle/>
            <a:p>
              <a:r>
                <a:rPr lang="it-IT" sz="1400" b="1" dirty="0">
                  <a:solidFill>
                    <a:srgbClr val="009900"/>
                  </a:solidFill>
                  <a:latin typeface="Myriad Pro Light" panose="020B0603030403020204" pitchFamily="34" charset="0"/>
                </a:rPr>
                <a:t>ELENA bunch</a:t>
              </a:r>
              <a:endParaRPr lang="en-US" sz="1400" b="1" dirty="0">
                <a:solidFill>
                  <a:srgbClr val="009900"/>
                </a:solidFill>
                <a:latin typeface="Myriad Pro Light" panose="020B0603030403020204" pitchFamily="34" charset="0"/>
              </a:endParaRPr>
            </a:p>
          </p:txBody>
        </p:sp>
        <p:pic>
          <p:nvPicPr>
            <p:cNvPr id="11" name="Picture 3" descr="C:\Users\Mozart487\Desktop\Thesis\figures\exp_overview\aegis_traps_electrodes.png">
              <a:extLst>
                <a:ext uri="{FF2B5EF4-FFF2-40B4-BE49-F238E27FC236}">
                  <a16:creationId xmlns:a16="http://schemas.microsoft.com/office/drawing/2014/main" id="{B9F2564F-90DC-8AC4-42D7-E325E403E5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961" r="5064" b="66273"/>
            <a:stretch/>
          </p:blipFill>
          <p:spPr bwMode="auto">
            <a:xfrm>
              <a:off x="2987668" y="1006174"/>
              <a:ext cx="6686030" cy="92980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6">
              <a:extLst>
                <a:ext uri="{FF2B5EF4-FFF2-40B4-BE49-F238E27FC236}">
                  <a16:creationId xmlns:a16="http://schemas.microsoft.com/office/drawing/2014/main" id="{9FF1513F-E8DB-B5D8-3C20-8A20B60104A6}"/>
                </a:ext>
              </a:extLst>
            </p:cNvPr>
            <p:cNvSpPr/>
            <p:nvPr/>
          </p:nvSpPr>
          <p:spPr>
            <a:xfrm flipH="1">
              <a:off x="3085783" y="1344769"/>
              <a:ext cx="45719" cy="6616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31">
              <a:extLst>
                <a:ext uri="{FF2B5EF4-FFF2-40B4-BE49-F238E27FC236}">
                  <a16:creationId xmlns:a16="http://schemas.microsoft.com/office/drawing/2014/main" id="{06A859EB-75A7-2811-4276-D06307AC1505}"/>
                </a:ext>
              </a:extLst>
            </p:cNvPr>
            <p:cNvSpPr/>
            <p:nvPr/>
          </p:nvSpPr>
          <p:spPr>
            <a:xfrm rot="10800000">
              <a:off x="4009576" y="2225859"/>
              <a:ext cx="999205" cy="93196"/>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9">
              <a:extLst>
                <a:ext uri="{FF2B5EF4-FFF2-40B4-BE49-F238E27FC236}">
                  <a16:creationId xmlns:a16="http://schemas.microsoft.com/office/drawing/2014/main" id="{D7B12973-1118-649D-E1A9-6FE861EE8279}"/>
                </a:ext>
              </a:extLst>
            </p:cNvPr>
            <p:cNvSpPr txBox="1"/>
            <p:nvPr/>
          </p:nvSpPr>
          <p:spPr>
            <a:xfrm>
              <a:off x="8766182" y="1242251"/>
              <a:ext cx="1423123" cy="307777"/>
            </a:xfrm>
            <a:prstGeom prst="rect">
              <a:avLst/>
            </a:prstGeom>
            <a:noFill/>
          </p:spPr>
          <p:txBody>
            <a:bodyPr wrap="square" rtlCol="0">
              <a:spAutoFit/>
            </a:bodyPr>
            <a:lstStyle/>
            <a:p>
              <a:r>
                <a:rPr lang="it-IT" sz="1400" b="1" dirty="0">
                  <a:solidFill>
                    <a:srgbClr val="009900"/>
                  </a:solidFill>
                  <a:latin typeface="Myriad Pro Light" panose="020B0603030403020204" pitchFamily="34" charset="0"/>
                </a:rPr>
                <a:t>transm. losses</a:t>
              </a:r>
              <a:endParaRPr lang="en-US" sz="1400" b="1" dirty="0">
                <a:solidFill>
                  <a:srgbClr val="009900"/>
                </a:solidFill>
                <a:latin typeface="Myriad Pro Light" panose="020B0603030403020204" pitchFamily="34" charset="0"/>
              </a:endParaRPr>
            </a:p>
          </p:txBody>
        </p:sp>
        <p:sp>
          <p:nvSpPr>
            <p:cNvPr id="15" name="Rounded Rectangle 83">
              <a:extLst>
                <a:ext uri="{FF2B5EF4-FFF2-40B4-BE49-F238E27FC236}">
                  <a16:creationId xmlns:a16="http://schemas.microsoft.com/office/drawing/2014/main" id="{831806E6-07D8-2367-0AB7-5E9861954251}"/>
                </a:ext>
              </a:extLst>
            </p:cNvPr>
            <p:cNvSpPr/>
            <p:nvPr/>
          </p:nvSpPr>
          <p:spPr>
            <a:xfrm>
              <a:off x="7954974" y="1490736"/>
              <a:ext cx="242596" cy="360902"/>
            </a:xfrm>
            <a:prstGeom prst="round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20">
              <a:extLst>
                <a:ext uri="{FF2B5EF4-FFF2-40B4-BE49-F238E27FC236}">
                  <a16:creationId xmlns:a16="http://schemas.microsoft.com/office/drawing/2014/main" id="{2D2A77B0-5F0C-2216-595E-34C3E36BD287}"/>
                </a:ext>
              </a:extLst>
            </p:cNvPr>
            <p:cNvSpPr txBox="1"/>
            <p:nvPr/>
          </p:nvSpPr>
          <p:spPr>
            <a:xfrm>
              <a:off x="10102041" y="1459446"/>
              <a:ext cx="697627" cy="369332"/>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MCP</a:t>
              </a:r>
              <a:endParaRPr lang="en-US" dirty="0">
                <a:latin typeface="Arial" panose="020B0604020202020204" pitchFamily="34" charset="0"/>
                <a:cs typeface="Arial" panose="020B0604020202020204" pitchFamily="34" charset="0"/>
              </a:endParaRPr>
            </a:p>
          </p:txBody>
        </p:sp>
        <p:sp>
          <p:nvSpPr>
            <p:cNvPr id="17" name="Rectangle 21">
              <a:extLst>
                <a:ext uri="{FF2B5EF4-FFF2-40B4-BE49-F238E27FC236}">
                  <a16:creationId xmlns:a16="http://schemas.microsoft.com/office/drawing/2014/main" id="{FCEEC7BE-5847-9A84-3671-C1F8CEED31B8}"/>
                </a:ext>
              </a:extLst>
            </p:cNvPr>
            <p:cNvSpPr/>
            <p:nvPr/>
          </p:nvSpPr>
          <p:spPr>
            <a:xfrm>
              <a:off x="10047080" y="1469049"/>
              <a:ext cx="73071" cy="36774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2">
              <a:extLst>
                <a:ext uri="{FF2B5EF4-FFF2-40B4-BE49-F238E27FC236}">
                  <a16:creationId xmlns:a16="http://schemas.microsoft.com/office/drawing/2014/main" id="{2BC36E9D-F3C3-8E1C-E173-58828D6F2B52}"/>
                </a:ext>
              </a:extLst>
            </p:cNvPr>
            <p:cNvGrpSpPr/>
            <p:nvPr/>
          </p:nvGrpSpPr>
          <p:grpSpPr>
            <a:xfrm>
              <a:off x="1173033" y="1624589"/>
              <a:ext cx="1092231" cy="93196"/>
              <a:chOff x="1683082" y="1564154"/>
              <a:chExt cx="1092231" cy="93196"/>
            </a:xfrm>
          </p:grpSpPr>
          <p:sp>
            <p:nvSpPr>
              <p:cNvPr id="43" name="Oval 27">
                <a:extLst>
                  <a:ext uri="{FF2B5EF4-FFF2-40B4-BE49-F238E27FC236}">
                    <a16:creationId xmlns:a16="http://schemas.microsoft.com/office/drawing/2014/main" id="{1F3A484E-0A29-CC72-B2F6-285DB614E8F3}"/>
                  </a:ext>
                </a:extLst>
              </p:cNvPr>
              <p:cNvSpPr/>
              <p:nvPr/>
            </p:nvSpPr>
            <p:spPr>
              <a:xfrm>
                <a:off x="1683082" y="1564154"/>
                <a:ext cx="999205" cy="93196"/>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28">
                <a:extLst>
                  <a:ext uri="{FF2B5EF4-FFF2-40B4-BE49-F238E27FC236}">
                    <a16:creationId xmlns:a16="http://schemas.microsoft.com/office/drawing/2014/main" id="{20E73D8D-8A24-5226-BB92-F2C8052BE1B1}"/>
                  </a:ext>
                </a:extLst>
              </p:cNvPr>
              <p:cNvCxnSpPr>
                <a:cxnSpLocks/>
                <a:stCxn id="43" idx="6"/>
              </p:cNvCxnSpPr>
              <p:nvPr/>
            </p:nvCxnSpPr>
            <p:spPr>
              <a:xfrm flipV="1">
                <a:off x="2682287" y="1608495"/>
                <a:ext cx="93026" cy="2257"/>
              </a:xfrm>
              <a:prstGeom prst="straightConnector1">
                <a:avLst/>
              </a:prstGeom>
              <a:ln w="38100">
                <a:solidFill>
                  <a:srgbClr val="009900"/>
                </a:solidFill>
                <a:tailEnd type="stealth" w="lg" len="lg"/>
              </a:ln>
            </p:spPr>
            <p:style>
              <a:lnRef idx="1">
                <a:schemeClr val="accent1"/>
              </a:lnRef>
              <a:fillRef idx="0">
                <a:schemeClr val="accent1"/>
              </a:fillRef>
              <a:effectRef idx="0">
                <a:schemeClr val="accent1"/>
              </a:effectRef>
              <a:fontRef idx="minor">
                <a:schemeClr val="tx1"/>
              </a:fontRef>
            </p:style>
          </p:cxnSp>
        </p:grpSp>
        <p:pic>
          <p:nvPicPr>
            <p:cNvPr id="19" name="Picture 50">
              <a:extLst>
                <a:ext uri="{FF2B5EF4-FFF2-40B4-BE49-F238E27FC236}">
                  <a16:creationId xmlns:a16="http://schemas.microsoft.com/office/drawing/2014/main" id="{FD0ED933-4505-B25F-F959-D69A5F0B0B21}"/>
                </a:ext>
              </a:extLst>
            </p:cNvPr>
            <p:cNvPicPr>
              <a:picLocks noChangeAspect="1"/>
            </p:cNvPicPr>
            <p:nvPr/>
          </p:nvPicPr>
          <p:blipFill rotWithShape="1">
            <a:blip r:embed="rId5"/>
            <a:srcRect t="1" r="70964" b="-10345"/>
            <a:stretch/>
          </p:blipFill>
          <p:spPr>
            <a:xfrm>
              <a:off x="1322160" y="951674"/>
              <a:ext cx="456334" cy="304801"/>
            </a:xfrm>
            <a:prstGeom prst="rect">
              <a:avLst/>
            </a:prstGeom>
          </p:spPr>
        </p:pic>
        <p:sp>
          <p:nvSpPr>
            <p:cNvPr id="20" name="Up Arrow 93">
              <a:extLst>
                <a:ext uri="{FF2B5EF4-FFF2-40B4-BE49-F238E27FC236}">
                  <a16:creationId xmlns:a16="http://schemas.microsoft.com/office/drawing/2014/main" id="{039591D1-23AE-9941-8FBC-F06BB55B0EC0}"/>
                </a:ext>
              </a:extLst>
            </p:cNvPr>
            <p:cNvSpPr/>
            <p:nvPr/>
          </p:nvSpPr>
          <p:spPr>
            <a:xfrm>
              <a:off x="3340246" y="1480371"/>
              <a:ext cx="337152" cy="367743"/>
            </a:xfrm>
            <a:prstGeom prst="upArrow">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53">
              <a:extLst>
                <a:ext uri="{FF2B5EF4-FFF2-40B4-BE49-F238E27FC236}">
                  <a16:creationId xmlns:a16="http://schemas.microsoft.com/office/drawing/2014/main" id="{84CF7298-C6A7-7496-26F7-F03078767BED}"/>
                </a:ext>
              </a:extLst>
            </p:cNvPr>
            <p:cNvPicPr>
              <a:picLocks noChangeAspect="1"/>
            </p:cNvPicPr>
            <p:nvPr/>
          </p:nvPicPr>
          <p:blipFill rotWithShape="1">
            <a:blip r:embed="rId6"/>
            <a:srcRect t="1" r="69634" b="812"/>
            <a:stretch/>
          </p:blipFill>
          <p:spPr>
            <a:xfrm>
              <a:off x="2047019" y="2040307"/>
              <a:ext cx="436750" cy="255085"/>
            </a:xfrm>
            <a:prstGeom prst="rect">
              <a:avLst/>
            </a:prstGeom>
          </p:spPr>
        </p:pic>
        <p:sp>
          <p:nvSpPr>
            <p:cNvPr id="22" name="TextBox 54">
              <a:extLst>
                <a:ext uri="{FF2B5EF4-FFF2-40B4-BE49-F238E27FC236}">
                  <a16:creationId xmlns:a16="http://schemas.microsoft.com/office/drawing/2014/main" id="{E029A945-5E38-EFC6-4702-B02548DB08E7}"/>
                </a:ext>
              </a:extLst>
            </p:cNvPr>
            <p:cNvSpPr txBox="1"/>
            <p:nvPr/>
          </p:nvSpPr>
          <p:spPr>
            <a:xfrm>
              <a:off x="4142392" y="2328844"/>
              <a:ext cx="1947367" cy="307777"/>
            </a:xfrm>
            <a:prstGeom prst="rect">
              <a:avLst/>
            </a:prstGeom>
            <a:noFill/>
          </p:spPr>
          <p:txBody>
            <a:bodyPr wrap="square" rtlCol="0">
              <a:spAutoFit/>
            </a:bodyPr>
            <a:lstStyle/>
            <a:p>
              <a:r>
                <a:rPr lang="it-IT" sz="1400" b="1" dirty="0">
                  <a:solidFill>
                    <a:srgbClr val="009900"/>
                  </a:solidFill>
                  <a:latin typeface="Myriad Pro Light" panose="020B0603030403020204" pitchFamily="34" charset="0"/>
                </a:rPr>
                <a:t>trapped fraction</a:t>
              </a:r>
              <a:endParaRPr lang="en-US" sz="1400" b="1" dirty="0">
                <a:solidFill>
                  <a:srgbClr val="009900"/>
                </a:solidFill>
                <a:latin typeface="Myriad Pro Light" panose="020B0603030403020204" pitchFamily="34" charset="0"/>
              </a:endParaRPr>
            </a:p>
          </p:txBody>
        </p:sp>
        <p:cxnSp>
          <p:nvCxnSpPr>
            <p:cNvPr id="23" name="Straight Arrow Connector 59">
              <a:extLst>
                <a:ext uri="{FF2B5EF4-FFF2-40B4-BE49-F238E27FC236}">
                  <a16:creationId xmlns:a16="http://schemas.microsoft.com/office/drawing/2014/main" id="{09F93A50-5CDB-6C07-F6CA-A8E0BB71F57F}"/>
                </a:ext>
              </a:extLst>
            </p:cNvPr>
            <p:cNvCxnSpPr>
              <a:cxnSpLocks/>
              <a:endCxn id="24" idx="0"/>
            </p:cNvCxnSpPr>
            <p:nvPr/>
          </p:nvCxnSpPr>
          <p:spPr>
            <a:xfrm>
              <a:off x="2308151" y="1657030"/>
              <a:ext cx="5498857" cy="12285"/>
            </a:xfrm>
            <a:prstGeom prst="straightConnector1">
              <a:avLst/>
            </a:prstGeom>
            <a:ln w="44450">
              <a:solidFill>
                <a:srgbClr val="009900"/>
              </a:solidFill>
              <a:tailEnd type="triangle" w="sm" len="sm"/>
            </a:ln>
          </p:spPr>
          <p:style>
            <a:lnRef idx="1">
              <a:schemeClr val="accent1"/>
            </a:lnRef>
            <a:fillRef idx="0">
              <a:schemeClr val="accent1"/>
            </a:fillRef>
            <a:effectRef idx="0">
              <a:schemeClr val="accent1"/>
            </a:effectRef>
            <a:fontRef idx="minor">
              <a:schemeClr val="tx1"/>
            </a:fontRef>
          </p:style>
        </p:cxnSp>
        <p:sp>
          <p:nvSpPr>
            <p:cNvPr id="24" name="Arrow: Circular 61">
              <a:extLst>
                <a:ext uri="{FF2B5EF4-FFF2-40B4-BE49-F238E27FC236}">
                  <a16:creationId xmlns:a16="http://schemas.microsoft.com/office/drawing/2014/main" id="{9D891FA0-B879-F124-6CEC-F7396BD1CA1C}"/>
                </a:ext>
              </a:extLst>
            </p:cNvPr>
            <p:cNvSpPr/>
            <p:nvPr/>
          </p:nvSpPr>
          <p:spPr>
            <a:xfrm rot="5400000">
              <a:off x="7635413" y="1622384"/>
              <a:ext cx="343191" cy="366555"/>
            </a:xfrm>
            <a:prstGeom prst="circularArrow">
              <a:avLst>
                <a:gd name="adj1" fmla="val 12500"/>
                <a:gd name="adj2" fmla="val 1142319"/>
                <a:gd name="adj3" fmla="val 20457681"/>
                <a:gd name="adj4" fmla="val 10800000"/>
                <a:gd name="adj5" fmla="val 10271"/>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 name="Straight Arrow Connector 64">
              <a:extLst>
                <a:ext uri="{FF2B5EF4-FFF2-40B4-BE49-F238E27FC236}">
                  <a16:creationId xmlns:a16="http://schemas.microsoft.com/office/drawing/2014/main" id="{5C1F02F6-42C1-C08B-F151-4AA93478F009}"/>
                </a:ext>
              </a:extLst>
            </p:cNvPr>
            <p:cNvCxnSpPr>
              <a:cxnSpLocks/>
              <a:stCxn id="24" idx="2"/>
              <a:endCxn id="26" idx="0"/>
            </p:cNvCxnSpPr>
            <p:nvPr/>
          </p:nvCxnSpPr>
          <p:spPr>
            <a:xfrm flipH="1" flipV="1">
              <a:off x="3992040" y="1926286"/>
              <a:ext cx="3814969" cy="15722"/>
            </a:xfrm>
            <a:prstGeom prst="straightConnector1">
              <a:avLst/>
            </a:prstGeom>
            <a:ln w="44450">
              <a:solidFill>
                <a:srgbClr val="009900"/>
              </a:solidFill>
              <a:tailEnd type="triangle" w="sm" len="sm"/>
            </a:ln>
          </p:spPr>
          <p:style>
            <a:lnRef idx="1">
              <a:schemeClr val="accent1"/>
            </a:lnRef>
            <a:fillRef idx="0">
              <a:schemeClr val="accent1"/>
            </a:fillRef>
            <a:effectRef idx="0">
              <a:schemeClr val="accent1"/>
            </a:effectRef>
            <a:fontRef idx="minor">
              <a:schemeClr val="tx1"/>
            </a:fontRef>
          </p:style>
        </p:cxnSp>
        <p:sp>
          <p:nvSpPr>
            <p:cNvPr id="26" name="Arrow: Circular 66">
              <a:extLst>
                <a:ext uri="{FF2B5EF4-FFF2-40B4-BE49-F238E27FC236}">
                  <a16:creationId xmlns:a16="http://schemas.microsoft.com/office/drawing/2014/main" id="{3877ACA4-0890-860A-0742-D9420D42B463}"/>
                </a:ext>
              </a:extLst>
            </p:cNvPr>
            <p:cNvSpPr/>
            <p:nvPr/>
          </p:nvSpPr>
          <p:spPr>
            <a:xfrm rot="16200000" flipH="1">
              <a:off x="3794316" y="1872209"/>
              <a:ext cx="395447" cy="422369"/>
            </a:xfrm>
            <a:prstGeom prst="circularArrow">
              <a:avLst>
                <a:gd name="adj1" fmla="val 12500"/>
                <a:gd name="adj2" fmla="val 1142319"/>
                <a:gd name="adj3" fmla="val 20457681"/>
                <a:gd name="adj4" fmla="val 10800000"/>
                <a:gd name="adj5" fmla="val 10271"/>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7" name="Straight Arrow Connector 73">
              <a:extLst>
                <a:ext uri="{FF2B5EF4-FFF2-40B4-BE49-F238E27FC236}">
                  <a16:creationId xmlns:a16="http://schemas.microsoft.com/office/drawing/2014/main" id="{10984914-B02A-E716-E89B-CC6260132A45}"/>
                </a:ext>
              </a:extLst>
            </p:cNvPr>
            <p:cNvCxnSpPr>
              <a:cxnSpLocks/>
            </p:cNvCxnSpPr>
            <p:nvPr/>
          </p:nvCxnSpPr>
          <p:spPr>
            <a:xfrm>
              <a:off x="7954559" y="1670058"/>
              <a:ext cx="2020615" cy="0"/>
            </a:xfrm>
            <a:prstGeom prst="straightConnector1">
              <a:avLst/>
            </a:prstGeom>
            <a:ln w="19050">
              <a:solidFill>
                <a:srgbClr val="0099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 name="Straight Arrow Connector 78">
              <a:extLst>
                <a:ext uri="{FF2B5EF4-FFF2-40B4-BE49-F238E27FC236}">
                  <a16:creationId xmlns:a16="http://schemas.microsoft.com/office/drawing/2014/main" id="{B9176563-63B4-6C4A-14F1-97B99D97D7A8}"/>
                </a:ext>
              </a:extLst>
            </p:cNvPr>
            <p:cNvCxnSpPr>
              <a:cxnSpLocks/>
            </p:cNvCxnSpPr>
            <p:nvPr/>
          </p:nvCxnSpPr>
          <p:spPr>
            <a:xfrm flipH="1">
              <a:off x="3179270" y="1984801"/>
              <a:ext cx="546768" cy="0"/>
            </a:xfrm>
            <a:prstGeom prst="straightConnector1">
              <a:avLst/>
            </a:prstGeom>
            <a:ln w="38100">
              <a:solidFill>
                <a:srgbClr val="009900"/>
              </a:solidFill>
              <a:tailEnd type="triangle" w="sm" len="sm"/>
            </a:ln>
          </p:spPr>
          <p:style>
            <a:lnRef idx="1">
              <a:schemeClr val="accent1"/>
            </a:lnRef>
            <a:fillRef idx="0">
              <a:schemeClr val="accent1"/>
            </a:fillRef>
            <a:effectRef idx="0">
              <a:schemeClr val="accent1"/>
            </a:effectRef>
            <a:fontRef idx="minor">
              <a:schemeClr val="tx1"/>
            </a:fontRef>
          </p:style>
        </p:cxnSp>
        <p:sp>
          <p:nvSpPr>
            <p:cNvPr id="29" name="TextBox 81">
              <a:extLst>
                <a:ext uri="{FF2B5EF4-FFF2-40B4-BE49-F238E27FC236}">
                  <a16:creationId xmlns:a16="http://schemas.microsoft.com/office/drawing/2014/main" id="{47B2BD48-ADF0-B34C-C6FD-B92699E7CB60}"/>
                </a:ext>
              </a:extLst>
            </p:cNvPr>
            <p:cNvSpPr txBox="1"/>
            <p:nvPr/>
          </p:nvSpPr>
          <p:spPr>
            <a:xfrm>
              <a:off x="2426016" y="2030938"/>
              <a:ext cx="1423123" cy="307777"/>
            </a:xfrm>
            <a:prstGeom prst="rect">
              <a:avLst/>
            </a:prstGeom>
            <a:noFill/>
          </p:spPr>
          <p:txBody>
            <a:bodyPr wrap="square" rtlCol="0">
              <a:spAutoFit/>
            </a:bodyPr>
            <a:lstStyle/>
            <a:p>
              <a:r>
                <a:rPr lang="it-IT" sz="1400" b="1" dirty="0">
                  <a:solidFill>
                    <a:srgbClr val="009900"/>
                  </a:solidFill>
                  <a:latin typeface="Myriad Pro Light" panose="020B0603030403020204" pitchFamily="34" charset="0"/>
                </a:rPr>
                <a:t>reflected losses</a:t>
              </a:r>
              <a:endParaRPr lang="en-US" sz="1400" b="1" dirty="0">
                <a:solidFill>
                  <a:srgbClr val="009900"/>
                </a:solidFill>
                <a:latin typeface="Myriad Pro Light" panose="020B0603030403020204" pitchFamily="34" charset="0"/>
              </a:endParaRPr>
            </a:p>
          </p:txBody>
        </p:sp>
        <p:sp>
          <p:nvSpPr>
            <p:cNvPr id="30" name="TextBox 83">
              <a:extLst>
                <a:ext uri="{FF2B5EF4-FFF2-40B4-BE49-F238E27FC236}">
                  <a16:creationId xmlns:a16="http://schemas.microsoft.com/office/drawing/2014/main" id="{A7AA65C8-DB6E-B846-1907-966D9FC285F8}"/>
                </a:ext>
              </a:extLst>
            </p:cNvPr>
            <p:cNvSpPr txBox="1"/>
            <p:nvPr/>
          </p:nvSpPr>
          <p:spPr>
            <a:xfrm>
              <a:off x="1685100" y="963857"/>
              <a:ext cx="1573922" cy="307777"/>
            </a:xfrm>
            <a:prstGeom prst="rect">
              <a:avLst/>
            </a:prstGeom>
            <a:noFill/>
          </p:spPr>
          <p:txBody>
            <a:bodyPr wrap="square" rtlCol="0">
              <a:spAutoFit/>
            </a:bodyPr>
            <a:lstStyle/>
            <a:p>
              <a:r>
                <a:rPr lang="it-IT" sz="1400" b="1" dirty="0">
                  <a:solidFill>
                    <a:srgbClr val="009900"/>
                  </a:solidFill>
                  <a:latin typeface="Myriad Pro Light" panose="020B0603030403020204" pitchFamily="34" charset="0"/>
                </a:rPr>
                <a:t>degrading losses</a:t>
              </a:r>
              <a:endParaRPr lang="en-US" sz="1400" b="1" dirty="0">
                <a:solidFill>
                  <a:srgbClr val="009900"/>
                </a:solidFill>
                <a:latin typeface="Myriad Pro Light" panose="020B0603030403020204" pitchFamily="34" charset="0"/>
              </a:endParaRPr>
            </a:p>
          </p:txBody>
        </p:sp>
        <p:pic>
          <p:nvPicPr>
            <p:cNvPr id="31" name="Picture 85">
              <a:extLst>
                <a:ext uri="{FF2B5EF4-FFF2-40B4-BE49-F238E27FC236}">
                  <a16:creationId xmlns:a16="http://schemas.microsoft.com/office/drawing/2014/main" id="{5338BAC9-6D3A-167B-1217-98AA85DF890A}"/>
                </a:ext>
              </a:extLst>
            </p:cNvPr>
            <p:cNvPicPr>
              <a:picLocks noChangeAspect="1"/>
            </p:cNvPicPr>
            <p:nvPr/>
          </p:nvPicPr>
          <p:blipFill rotWithShape="1">
            <a:blip r:embed="rId7"/>
            <a:srcRect r="70870" b="3065"/>
            <a:stretch/>
          </p:blipFill>
          <p:spPr>
            <a:xfrm>
              <a:off x="3749113" y="2314017"/>
              <a:ext cx="471686" cy="332392"/>
            </a:xfrm>
            <a:prstGeom prst="rect">
              <a:avLst/>
            </a:prstGeom>
          </p:spPr>
        </p:pic>
        <p:pic>
          <p:nvPicPr>
            <p:cNvPr id="32" name="Picture 86">
              <a:extLst>
                <a:ext uri="{FF2B5EF4-FFF2-40B4-BE49-F238E27FC236}">
                  <a16:creationId xmlns:a16="http://schemas.microsoft.com/office/drawing/2014/main" id="{D623A842-ECEC-FDD8-5033-43C973C0B31E}"/>
                </a:ext>
              </a:extLst>
            </p:cNvPr>
            <p:cNvPicPr>
              <a:picLocks noChangeAspect="1"/>
            </p:cNvPicPr>
            <p:nvPr/>
          </p:nvPicPr>
          <p:blipFill rotWithShape="1">
            <a:blip r:embed="rId8"/>
            <a:srcRect r="68715" b="-4234"/>
            <a:stretch/>
          </p:blipFill>
          <p:spPr>
            <a:xfrm>
              <a:off x="8386350" y="1804207"/>
              <a:ext cx="542338" cy="307777"/>
            </a:xfrm>
            <a:prstGeom prst="rect">
              <a:avLst/>
            </a:prstGeom>
          </p:spPr>
        </p:pic>
        <p:cxnSp>
          <p:nvCxnSpPr>
            <p:cNvPr id="33" name="Straight Arrow Connector 95">
              <a:extLst>
                <a:ext uri="{FF2B5EF4-FFF2-40B4-BE49-F238E27FC236}">
                  <a16:creationId xmlns:a16="http://schemas.microsoft.com/office/drawing/2014/main" id="{6CC2CC43-4F6A-E72A-E496-A129DA3973C8}"/>
                </a:ext>
              </a:extLst>
            </p:cNvPr>
            <p:cNvCxnSpPr>
              <a:cxnSpLocks/>
            </p:cNvCxnSpPr>
            <p:nvPr/>
          </p:nvCxnSpPr>
          <p:spPr>
            <a:xfrm>
              <a:off x="6804570" y="2281554"/>
              <a:ext cx="3170604" cy="0"/>
            </a:xfrm>
            <a:prstGeom prst="straightConnector1">
              <a:avLst/>
            </a:prstGeom>
            <a:ln w="44450">
              <a:solidFill>
                <a:srgbClr val="0099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104">
              <a:extLst>
                <a:ext uri="{FF2B5EF4-FFF2-40B4-BE49-F238E27FC236}">
                  <a16:creationId xmlns:a16="http://schemas.microsoft.com/office/drawing/2014/main" id="{4FD9CD45-B585-E1B9-E71E-76DE0841C285}"/>
                </a:ext>
              </a:extLst>
            </p:cNvPr>
            <p:cNvCxnSpPr>
              <a:cxnSpLocks/>
            </p:cNvCxnSpPr>
            <p:nvPr/>
          </p:nvCxnSpPr>
          <p:spPr>
            <a:xfrm>
              <a:off x="5070199" y="2270809"/>
              <a:ext cx="1607532" cy="0"/>
            </a:xfrm>
            <a:prstGeom prst="straightConnector1">
              <a:avLst/>
            </a:prstGeom>
            <a:ln w="44450">
              <a:solidFill>
                <a:srgbClr val="009900"/>
              </a:solidFill>
              <a:tailEnd type="none" w="sm" len="sm"/>
            </a:ln>
          </p:spPr>
          <p:style>
            <a:lnRef idx="1">
              <a:schemeClr val="accent1"/>
            </a:lnRef>
            <a:fillRef idx="0">
              <a:schemeClr val="accent1"/>
            </a:fillRef>
            <a:effectRef idx="0">
              <a:schemeClr val="accent1"/>
            </a:effectRef>
            <a:fontRef idx="minor">
              <a:schemeClr val="tx1"/>
            </a:fontRef>
          </p:style>
        </p:cxnSp>
        <p:cxnSp>
          <p:nvCxnSpPr>
            <p:cNvPr id="35" name="Straight Connector 99">
              <a:extLst>
                <a:ext uri="{FF2B5EF4-FFF2-40B4-BE49-F238E27FC236}">
                  <a16:creationId xmlns:a16="http://schemas.microsoft.com/office/drawing/2014/main" id="{96FF84A4-3D7B-0223-4572-EF204D838280}"/>
                </a:ext>
              </a:extLst>
            </p:cNvPr>
            <p:cNvCxnSpPr/>
            <p:nvPr/>
          </p:nvCxnSpPr>
          <p:spPr>
            <a:xfrm flipH="1">
              <a:off x="6613025" y="2123646"/>
              <a:ext cx="136187" cy="294326"/>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6" name="Straight Connector 101">
              <a:extLst>
                <a:ext uri="{FF2B5EF4-FFF2-40B4-BE49-F238E27FC236}">
                  <a16:creationId xmlns:a16="http://schemas.microsoft.com/office/drawing/2014/main" id="{AD93C6DA-D55F-DC52-B3E7-036F843FEA4D}"/>
                </a:ext>
              </a:extLst>
            </p:cNvPr>
            <p:cNvCxnSpPr/>
            <p:nvPr/>
          </p:nvCxnSpPr>
          <p:spPr>
            <a:xfrm flipH="1">
              <a:off x="6736477" y="2127224"/>
              <a:ext cx="136187" cy="294326"/>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sp>
          <p:nvSpPr>
            <p:cNvPr id="37" name="Rectangle 109">
              <a:extLst>
                <a:ext uri="{FF2B5EF4-FFF2-40B4-BE49-F238E27FC236}">
                  <a16:creationId xmlns:a16="http://schemas.microsoft.com/office/drawing/2014/main" id="{2466E7C3-3946-A018-52DD-C0BEF87C6A0F}"/>
                </a:ext>
              </a:extLst>
            </p:cNvPr>
            <p:cNvSpPr/>
            <p:nvPr/>
          </p:nvSpPr>
          <p:spPr>
            <a:xfrm>
              <a:off x="10061971" y="2128787"/>
              <a:ext cx="45719" cy="3271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110">
              <a:extLst>
                <a:ext uri="{FF2B5EF4-FFF2-40B4-BE49-F238E27FC236}">
                  <a16:creationId xmlns:a16="http://schemas.microsoft.com/office/drawing/2014/main" id="{C16180F6-70CC-9DF0-B2CD-9E8F23FD6674}"/>
                </a:ext>
              </a:extLst>
            </p:cNvPr>
            <p:cNvSpPr txBox="1"/>
            <p:nvPr/>
          </p:nvSpPr>
          <p:spPr>
            <a:xfrm>
              <a:off x="10109365" y="2115828"/>
              <a:ext cx="1832553" cy="369332"/>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Dump + counter</a:t>
              </a:r>
              <a:endParaRPr lang="en-US" dirty="0">
                <a:latin typeface="Arial" panose="020B0604020202020204" pitchFamily="34" charset="0"/>
                <a:cs typeface="Arial" panose="020B0604020202020204" pitchFamily="34" charset="0"/>
              </a:endParaRPr>
            </a:p>
          </p:txBody>
        </p:sp>
        <p:sp>
          <p:nvSpPr>
            <p:cNvPr id="39" name="TextBox 111">
              <a:extLst>
                <a:ext uri="{FF2B5EF4-FFF2-40B4-BE49-F238E27FC236}">
                  <a16:creationId xmlns:a16="http://schemas.microsoft.com/office/drawing/2014/main" id="{B8125E19-F835-648D-1274-928441F828E4}"/>
                </a:ext>
              </a:extLst>
            </p:cNvPr>
            <p:cNvSpPr txBox="1"/>
            <p:nvPr/>
          </p:nvSpPr>
          <p:spPr>
            <a:xfrm>
              <a:off x="2446081" y="1218569"/>
              <a:ext cx="671979" cy="369332"/>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Deg.</a:t>
              </a:r>
              <a:endParaRPr lang="en-US" dirty="0">
                <a:latin typeface="Arial" panose="020B0604020202020204" pitchFamily="34" charset="0"/>
                <a:cs typeface="Arial" panose="020B0604020202020204" pitchFamily="34" charset="0"/>
              </a:endParaRPr>
            </a:p>
          </p:txBody>
        </p:sp>
        <p:pic>
          <p:nvPicPr>
            <p:cNvPr id="40" name="Picture 115" descr="Shape&#10;&#10;Description automatically generated with medium confidence">
              <a:extLst>
                <a:ext uri="{FF2B5EF4-FFF2-40B4-BE49-F238E27FC236}">
                  <a16:creationId xmlns:a16="http://schemas.microsoft.com/office/drawing/2014/main" id="{2EC90F5A-722C-3D54-51BE-E6ECA4990A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5084" y="2379615"/>
              <a:ext cx="498324" cy="212354"/>
            </a:xfrm>
            <a:prstGeom prst="rect">
              <a:avLst/>
            </a:prstGeom>
          </p:spPr>
        </p:pic>
        <p:pic>
          <p:nvPicPr>
            <p:cNvPr id="41" name="Picture 117" descr="Shape&#10;&#10;Description automatically generated with medium confidence">
              <a:extLst>
                <a:ext uri="{FF2B5EF4-FFF2-40B4-BE49-F238E27FC236}">
                  <a16:creationId xmlns:a16="http://schemas.microsoft.com/office/drawing/2014/main" id="{F5AB65CB-DECF-2CF2-3285-6A2EEF8F8E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09684" y="2396981"/>
              <a:ext cx="498325" cy="223608"/>
            </a:xfrm>
            <a:prstGeom prst="rect">
              <a:avLst/>
            </a:prstGeom>
          </p:spPr>
        </p:pic>
        <p:pic>
          <p:nvPicPr>
            <p:cNvPr id="42" name="Picture 119" descr="Shape&#10;&#10;Description automatically generated with medium confidence">
              <a:extLst>
                <a:ext uri="{FF2B5EF4-FFF2-40B4-BE49-F238E27FC236}">
                  <a16:creationId xmlns:a16="http://schemas.microsoft.com/office/drawing/2014/main" id="{DBCCFFAC-F33A-5344-A231-89A7D0B8E3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4263" y="1788911"/>
              <a:ext cx="335811" cy="196364"/>
            </a:xfrm>
            <a:prstGeom prst="rect">
              <a:avLst/>
            </a:prstGeom>
          </p:spPr>
        </p:pic>
      </p:grpSp>
      <p:grpSp>
        <p:nvGrpSpPr>
          <p:cNvPr id="45" name="Group 122">
            <a:extLst>
              <a:ext uri="{FF2B5EF4-FFF2-40B4-BE49-F238E27FC236}">
                <a16:creationId xmlns:a16="http://schemas.microsoft.com/office/drawing/2014/main" id="{7951F912-C3C3-E3B9-DB27-FC6D367F221E}"/>
              </a:ext>
            </a:extLst>
          </p:cNvPr>
          <p:cNvGrpSpPr/>
          <p:nvPr/>
        </p:nvGrpSpPr>
        <p:grpSpPr>
          <a:xfrm>
            <a:off x="922871" y="4455895"/>
            <a:ext cx="1881314" cy="1467742"/>
            <a:chOff x="1061263" y="4668253"/>
            <a:chExt cx="1881314" cy="1467742"/>
          </a:xfrm>
        </p:grpSpPr>
        <p:grpSp>
          <p:nvGrpSpPr>
            <p:cNvPr id="46" name="Group 89">
              <a:extLst>
                <a:ext uri="{FF2B5EF4-FFF2-40B4-BE49-F238E27FC236}">
                  <a16:creationId xmlns:a16="http://schemas.microsoft.com/office/drawing/2014/main" id="{49D29F50-8F4B-C926-50B5-0481FA99D725}"/>
                </a:ext>
              </a:extLst>
            </p:cNvPr>
            <p:cNvGrpSpPr/>
            <p:nvPr/>
          </p:nvGrpSpPr>
          <p:grpSpPr>
            <a:xfrm>
              <a:off x="1061263" y="4668253"/>
              <a:ext cx="1881314" cy="1467742"/>
              <a:chOff x="1573173" y="4453954"/>
              <a:chExt cx="1881314" cy="1467742"/>
            </a:xfrm>
          </p:grpSpPr>
          <p:pic>
            <p:nvPicPr>
              <p:cNvPr id="48" name="Picture 41">
                <a:extLst>
                  <a:ext uri="{FF2B5EF4-FFF2-40B4-BE49-F238E27FC236}">
                    <a16:creationId xmlns:a16="http://schemas.microsoft.com/office/drawing/2014/main" id="{EA20FEA6-449D-DDF9-CB1A-3FFFDEB32EA5}"/>
                  </a:ext>
                </a:extLst>
              </p:cNvPr>
              <p:cNvPicPr>
                <a:picLocks noChangeAspect="1"/>
              </p:cNvPicPr>
              <p:nvPr/>
            </p:nvPicPr>
            <p:blipFill>
              <a:blip r:embed="rId5"/>
              <a:stretch>
                <a:fillRect/>
              </a:stretch>
            </p:blipFill>
            <p:spPr>
              <a:xfrm>
                <a:off x="1725370" y="4453954"/>
                <a:ext cx="1571625" cy="276225"/>
              </a:xfrm>
              <a:prstGeom prst="rect">
                <a:avLst/>
              </a:prstGeom>
            </p:spPr>
          </p:pic>
          <p:pic>
            <p:nvPicPr>
              <p:cNvPr id="49" name="Picture 43">
                <a:extLst>
                  <a:ext uri="{FF2B5EF4-FFF2-40B4-BE49-F238E27FC236}">
                    <a16:creationId xmlns:a16="http://schemas.microsoft.com/office/drawing/2014/main" id="{EDB2B9F4-A06A-1B2D-5024-47AD871943BC}"/>
                  </a:ext>
                </a:extLst>
              </p:cNvPr>
              <p:cNvPicPr>
                <a:picLocks noChangeAspect="1"/>
              </p:cNvPicPr>
              <p:nvPr/>
            </p:nvPicPr>
            <p:blipFill>
              <a:blip r:embed="rId8"/>
              <a:stretch>
                <a:fillRect/>
              </a:stretch>
            </p:blipFill>
            <p:spPr>
              <a:xfrm>
                <a:off x="1573173" y="4721739"/>
                <a:ext cx="1733550" cy="295275"/>
              </a:xfrm>
              <a:prstGeom prst="rect">
                <a:avLst/>
              </a:prstGeom>
            </p:spPr>
          </p:pic>
          <p:pic>
            <p:nvPicPr>
              <p:cNvPr id="50" name="Picture 45">
                <a:extLst>
                  <a:ext uri="{FF2B5EF4-FFF2-40B4-BE49-F238E27FC236}">
                    <a16:creationId xmlns:a16="http://schemas.microsoft.com/office/drawing/2014/main" id="{2C324808-1B13-B6EA-E243-494CEC784D77}"/>
                  </a:ext>
                </a:extLst>
              </p:cNvPr>
              <p:cNvPicPr>
                <a:picLocks noChangeAspect="1"/>
              </p:cNvPicPr>
              <p:nvPr/>
            </p:nvPicPr>
            <p:blipFill>
              <a:blip r:embed="rId6"/>
              <a:stretch>
                <a:fillRect/>
              </a:stretch>
            </p:blipFill>
            <p:spPr>
              <a:xfrm>
                <a:off x="1684982" y="5004397"/>
                <a:ext cx="1438275" cy="257175"/>
              </a:xfrm>
              <a:prstGeom prst="rect">
                <a:avLst/>
              </a:prstGeom>
            </p:spPr>
          </p:pic>
          <p:pic>
            <p:nvPicPr>
              <p:cNvPr id="51" name="Picture 47">
                <a:extLst>
                  <a:ext uri="{FF2B5EF4-FFF2-40B4-BE49-F238E27FC236}">
                    <a16:creationId xmlns:a16="http://schemas.microsoft.com/office/drawing/2014/main" id="{5CB301B2-F6B0-B2BD-9ADD-1BAE61659455}"/>
                  </a:ext>
                </a:extLst>
              </p:cNvPr>
              <p:cNvPicPr>
                <a:picLocks noChangeAspect="1"/>
              </p:cNvPicPr>
              <p:nvPr/>
            </p:nvPicPr>
            <p:blipFill>
              <a:blip r:embed="rId7"/>
              <a:stretch>
                <a:fillRect/>
              </a:stretch>
            </p:blipFill>
            <p:spPr>
              <a:xfrm>
                <a:off x="1573173" y="5523301"/>
                <a:ext cx="1881314" cy="398395"/>
              </a:xfrm>
              <a:prstGeom prst="rect">
                <a:avLst/>
              </a:prstGeom>
            </p:spPr>
          </p:pic>
        </p:grpSp>
        <p:pic>
          <p:nvPicPr>
            <p:cNvPr id="47" name="Picture 121" descr="Shape&#10;&#10;Description automatically generated with medium confidence">
              <a:extLst>
                <a:ext uri="{FF2B5EF4-FFF2-40B4-BE49-F238E27FC236}">
                  <a16:creationId xmlns:a16="http://schemas.microsoft.com/office/drawing/2014/main" id="{B774D46C-12B4-7970-91BA-998344F302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772" y="5480162"/>
              <a:ext cx="1159923" cy="207787"/>
            </a:xfrm>
            <a:prstGeom prst="rect">
              <a:avLst/>
            </a:prstGeom>
          </p:spPr>
        </p:pic>
      </p:grpSp>
      <p:grpSp>
        <p:nvGrpSpPr>
          <p:cNvPr id="52" name="Group 3"/>
          <p:cNvGrpSpPr/>
          <p:nvPr/>
        </p:nvGrpSpPr>
        <p:grpSpPr>
          <a:xfrm>
            <a:off x="5057579" y="5123104"/>
            <a:ext cx="2267063" cy="704973"/>
            <a:chOff x="4334637" y="4944534"/>
            <a:chExt cx="2589716" cy="805306"/>
          </a:xfrm>
        </p:grpSpPr>
        <p:sp>
          <p:nvSpPr>
            <p:cNvPr id="53" name="Rectangle 2"/>
            <p:cNvSpPr/>
            <p:nvPr/>
          </p:nvSpPr>
          <p:spPr>
            <a:xfrm>
              <a:off x="4334637" y="4944534"/>
              <a:ext cx="2589716" cy="805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134">
              <a:extLst>
                <a:ext uri="{FF2B5EF4-FFF2-40B4-BE49-F238E27FC236}">
                  <a16:creationId xmlns:a16="http://schemas.microsoft.com/office/drawing/2014/main" id="{8F9DE900-3D3C-8104-283C-48BEE55137F4}"/>
                </a:ext>
              </a:extLst>
            </p:cNvPr>
            <p:cNvGrpSpPr/>
            <p:nvPr/>
          </p:nvGrpSpPr>
          <p:grpSpPr>
            <a:xfrm>
              <a:off x="4409480" y="5074894"/>
              <a:ext cx="2424106" cy="593605"/>
              <a:chOff x="8461213" y="3428569"/>
              <a:chExt cx="2971530" cy="727656"/>
            </a:xfrm>
            <a:solidFill>
              <a:schemeClr val="bg1"/>
            </a:solidFill>
          </p:grpSpPr>
          <p:pic>
            <p:nvPicPr>
              <p:cNvPr id="55" name="Picture 130" descr="Shape&#10;&#10;Description automatically generated with medium confidence">
                <a:extLst>
                  <a:ext uri="{FF2B5EF4-FFF2-40B4-BE49-F238E27FC236}">
                    <a16:creationId xmlns:a16="http://schemas.microsoft.com/office/drawing/2014/main" id="{C9605B91-E6F0-B980-EC54-6C9D6543B1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61213" y="3750860"/>
                <a:ext cx="2971530" cy="405365"/>
              </a:xfrm>
              <a:prstGeom prst="rect">
                <a:avLst/>
              </a:prstGeom>
              <a:grpFill/>
            </p:spPr>
          </p:pic>
          <p:pic>
            <p:nvPicPr>
              <p:cNvPr id="56" name="Picture 133">
                <a:extLst>
                  <a:ext uri="{FF2B5EF4-FFF2-40B4-BE49-F238E27FC236}">
                    <a16:creationId xmlns:a16="http://schemas.microsoft.com/office/drawing/2014/main" id="{59C464A1-52E7-3005-D9D1-E996645A414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4913" y="3428569"/>
                <a:ext cx="2405395" cy="250562"/>
              </a:xfrm>
              <a:prstGeom prst="rect">
                <a:avLst/>
              </a:prstGeom>
              <a:grpFill/>
            </p:spPr>
          </p:pic>
        </p:grpSp>
      </p:grpSp>
      <p:grpSp>
        <p:nvGrpSpPr>
          <p:cNvPr id="57" name="Group 140">
            <a:extLst>
              <a:ext uri="{FF2B5EF4-FFF2-40B4-BE49-F238E27FC236}">
                <a16:creationId xmlns:a16="http://schemas.microsoft.com/office/drawing/2014/main" id="{68E126CD-5ED2-B5D1-8726-69EA248039B0}"/>
              </a:ext>
            </a:extLst>
          </p:cNvPr>
          <p:cNvGrpSpPr/>
          <p:nvPr/>
        </p:nvGrpSpPr>
        <p:grpSpPr>
          <a:xfrm>
            <a:off x="7812893" y="4411867"/>
            <a:ext cx="3765769" cy="1569660"/>
            <a:chOff x="8265400" y="5158567"/>
            <a:chExt cx="3765769" cy="1569660"/>
          </a:xfrm>
        </p:grpSpPr>
        <p:sp>
          <p:nvSpPr>
            <p:cNvPr id="58" name="Star: 4 Points 136">
              <a:extLst>
                <a:ext uri="{FF2B5EF4-FFF2-40B4-BE49-F238E27FC236}">
                  <a16:creationId xmlns:a16="http://schemas.microsoft.com/office/drawing/2014/main" id="{509E6E76-C502-3920-EFF1-BF73008DA930}"/>
                </a:ext>
              </a:extLst>
            </p:cNvPr>
            <p:cNvSpPr/>
            <p:nvPr/>
          </p:nvSpPr>
          <p:spPr>
            <a:xfrm>
              <a:off x="8401581" y="5463542"/>
              <a:ext cx="233634" cy="233634"/>
            </a:xfrm>
            <a:prstGeom prst="star4">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4 Points 137">
              <a:extLst>
                <a:ext uri="{FF2B5EF4-FFF2-40B4-BE49-F238E27FC236}">
                  <a16:creationId xmlns:a16="http://schemas.microsoft.com/office/drawing/2014/main" id="{68412697-F233-EC75-2110-F5F78FA496BC}"/>
                </a:ext>
              </a:extLst>
            </p:cNvPr>
            <p:cNvSpPr/>
            <p:nvPr/>
          </p:nvSpPr>
          <p:spPr>
            <a:xfrm>
              <a:off x="8396842" y="5697176"/>
              <a:ext cx="233634" cy="233634"/>
            </a:xfrm>
            <a:prstGeom prst="star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139">
              <a:extLst>
                <a:ext uri="{FF2B5EF4-FFF2-40B4-BE49-F238E27FC236}">
                  <a16:creationId xmlns:a16="http://schemas.microsoft.com/office/drawing/2014/main" id="{44AE012A-1DCB-A610-9245-16C9EA9E7EC7}"/>
                </a:ext>
              </a:extLst>
            </p:cNvPr>
            <p:cNvSpPr txBox="1"/>
            <p:nvPr/>
          </p:nvSpPr>
          <p:spPr>
            <a:xfrm>
              <a:off x="8265400" y="5158567"/>
              <a:ext cx="3765769" cy="1569660"/>
            </a:xfrm>
            <a:prstGeom prst="rect">
              <a:avLst/>
            </a:prstGeom>
            <a:noFill/>
          </p:spPr>
          <p:txBody>
            <a:bodyPr wrap="square">
              <a:spAutoFit/>
            </a:bodyPr>
            <a:lstStyle/>
            <a:p>
              <a:r>
                <a:rPr lang="en-US" sz="1600" b="1" dirty="0">
                  <a:solidFill>
                    <a:srgbClr val="102088"/>
                  </a:solidFill>
                  <a:latin typeface="Arial" panose="020B0604020202020204" pitchFamily="34" charset="0"/>
                  <a:cs typeface="Arial" panose="020B0604020202020204" pitchFamily="34" charset="0"/>
                </a:rPr>
                <a:t>Improving the antihydrogen flux</a:t>
              </a:r>
            </a:p>
            <a:p>
              <a:r>
                <a:rPr lang="en-US" sz="1600" dirty="0">
                  <a:latin typeface="Arial" panose="020B0604020202020204" pitchFamily="34" charset="0"/>
                  <a:cs typeface="Arial" panose="020B0604020202020204" pitchFamily="34" charset="0"/>
                </a:rPr>
                <a:t>      x20 from ELENA</a:t>
              </a:r>
            </a:p>
            <a:p>
              <a:r>
                <a:rPr lang="en-US" sz="1600" dirty="0">
                  <a:latin typeface="Arial" panose="020B0604020202020204" pitchFamily="34" charset="0"/>
                  <a:cs typeface="Arial" panose="020B0604020202020204" pitchFamily="34" charset="0"/>
                </a:rPr>
                <a:t>      x10 </a:t>
              </a:r>
              <a:r>
                <a:rPr lang="en-US" sz="1600" dirty="0" err="1">
                  <a:latin typeface="Arial" panose="020B0604020202020204" pitchFamily="34" charset="0"/>
                  <a:cs typeface="Arial" panose="020B0604020202020204" pitchFamily="34" charset="0"/>
                </a:rPr>
                <a:t>Hbar</a:t>
              </a:r>
              <a:r>
                <a:rPr lang="en-US" sz="1600" dirty="0">
                  <a:latin typeface="Arial" panose="020B0604020202020204" pitchFamily="34" charset="0"/>
                  <a:cs typeface="Arial" panose="020B0604020202020204" pitchFamily="34" charset="0"/>
                </a:rPr>
                <a:t> from Ps/collinear scheme</a:t>
              </a:r>
              <a:endParaRPr lang="it-IT" sz="1600" dirty="0">
                <a:latin typeface="Arial" panose="020B0604020202020204" pitchFamily="34" charset="0"/>
                <a:cs typeface="Arial" panose="020B0604020202020204" pitchFamily="34" charset="0"/>
              </a:endParaRPr>
            </a:p>
            <a:p>
              <a:pPr algn="r"/>
              <a:endParaRPr lang="it-IT" sz="1600" dirty="0">
                <a:latin typeface="Arial" panose="020B0604020202020204" pitchFamily="34" charset="0"/>
                <a:cs typeface="Arial" panose="020B0604020202020204" pitchFamily="34" charset="0"/>
              </a:endParaRPr>
            </a:p>
            <a:p>
              <a:pPr algn="r"/>
              <a:endParaRPr lang="it-IT" sz="1600" dirty="0">
                <a:latin typeface="Arial" panose="020B0604020202020204" pitchFamily="34" charset="0"/>
                <a:cs typeface="Arial" panose="020B0604020202020204" pitchFamily="34" charset="0"/>
              </a:endParaRPr>
            </a:p>
            <a:p>
              <a:pPr algn="r"/>
              <a:r>
                <a:rPr lang="it-IT" sz="1600" dirty="0">
                  <a:latin typeface="Arial" panose="020B0604020202020204" pitchFamily="34" charset="0"/>
                  <a:cs typeface="Arial" panose="020B0604020202020204" pitchFamily="34" charset="0"/>
                </a:rPr>
                <a:t>Main goal for 2023</a:t>
              </a:r>
              <a:endParaRPr lang="en-US" sz="1600" dirty="0">
                <a:latin typeface="Arial" panose="020B0604020202020204" pitchFamily="34" charset="0"/>
                <a:cs typeface="Arial" panose="020B0604020202020204" pitchFamily="34" charset="0"/>
              </a:endParaRPr>
            </a:p>
          </p:txBody>
        </p:sp>
      </p:grpSp>
      <p:sp>
        <p:nvSpPr>
          <p:cNvPr id="61" name="TextBox 6"/>
          <p:cNvSpPr txBox="1"/>
          <p:nvPr/>
        </p:nvSpPr>
        <p:spPr>
          <a:xfrm rot="16200000">
            <a:off x="2362533" y="4412187"/>
            <a:ext cx="2861681" cy="276999"/>
          </a:xfrm>
          <a:prstGeom prst="rect">
            <a:avLst/>
          </a:prstGeom>
          <a:solidFill>
            <a:schemeClr val="bg1"/>
          </a:solidFill>
        </p:spPr>
        <p:txBody>
          <a:bodyPr wrap="none" rtlCol="0">
            <a:spAutoFit/>
          </a:bodyPr>
          <a:lstStyle/>
          <a:p>
            <a:r>
              <a:rPr lang="it-IT" sz="1200" dirty="0">
                <a:latin typeface="Arial" panose="020B0604020202020204" pitchFamily="34" charset="0"/>
                <a:cs typeface="Arial" panose="020B0604020202020204" pitchFamily="34" charset="0"/>
              </a:rPr>
              <a:t>Number of caught antiprotons (millions)</a:t>
            </a:r>
            <a:endParaRPr lang="en-US" sz="1200" dirty="0">
              <a:latin typeface="Arial" panose="020B0604020202020204" pitchFamily="34" charset="0"/>
              <a:cs typeface="Arial" panose="020B0604020202020204" pitchFamily="34" charset="0"/>
            </a:endParaRPr>
          </a:p>
        </p:txBody>
      </p:sp>
      <p:sp>
        <p:nvSpPr>
          <p:cNvPr id="62" name="TextBox 63"/>
          <p:cNvSpPr txBox="1"/>
          <p:nvPr/>
        </p:nvSpPr>
        <p:spPr>
          <a:xfrm>
            <a:off x="4220799" y="3722288"/>
            <a:ext cx="2432120" cy="461665"/>
          </a:xfrm>
          <a:prstGeom prst="rect">
            <a:avLst/>
          </a:prstGeom>
          <a:noFill/>
        </p:spPr>
        <p:txBody>
          <a:bodyPr wrap="square" rtlCol="0">
            <a:spAutoFit/>
          </a:bodyPr>
          <a:lstStyle/>
          <a:p>
            <a:r>
              <a:rPr lang="it-IT" sz="2400" dirty="0">
                <a:solidFill>
                  <a:schemeClr val="bg1">
                    <a:lumMod val="50000"/>
                    <a:alpha val="30000"/>
                  </a:schemeClr>
                </a:solidFill>
                <a:latin typeface="Arial" panose="020B0604020202020204" pitchFamily="34" charset="0"/>
                <a:cs typeface="Arial" panose="020B0604020202020204" pitchFamily="34" charset="0"/>
              </a:rPr>
              <a:t>PRELIMINARY</a:t>
            </a:r>
            <a:endParaRPr lang="en-US" sz="2400" dirty="0">
              <a:solidFill>
                <a:schemeClr val="bg1">
                  <a:lumMod val="50000"/>
                  <a:alpha val="30000"/>
                </a:schemeClr>
              </a:solidFill>
              <a:latin typeface="Arial" panose="020B0604020202020204" pitchFamily="34" charset="0"/>
              <a:cs typeface="Arial" panose="020B0604020202020204" pitchFamily="34" charset="0"/>
            </a:endParaRPr>
          </a:p>
        </p:txBody>
      </p:sp>
      <p:pic>
        <p:nvPicPr>
          <p:cNvPr id="63" name="Immagine 62"/>
          <p:cNvPicPr>
            <a:picLocks noChangeAspect="1"/>
          </p:cNvPicPr>
          <p:nvPr/>
        </p:nvPicPr>
        <p:blipFill>
          <a:blip r:embed="rId15"/>
          <a:stretch>
            <a:fillRect/>
          </a:stretch>
        </p:blipFill>
        <p:spPr>
          <a:xfrm>
            <a:off x="3456203" y="53751"/>
            <a:ext cx="5279594" cy="536494"/>
          </a:xfrm>
          <a:prstGeom prst="rect">
            <a:avLst/>
          </a:prstGeom>
        </p:spPr>
      </p:pic>
    </p:spTree>
    <p:extLst>
      <p:ext uri="{BB962C8B-B14F-4D97-AF65-F5344CB8AC3E}">
        <p14:creationId xmlns:p14="http://schemas.microsoft.com/office/powerpoint/2010/main" val="1377386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3" name="Segnaposto numero diapositiva 2"/>
          <p:cNvSpPr>
            <a:spLocks noGrp="1"/>
          </p:cNvSpPr>
          <p:nvPr>
            <p:ph type="sldNum" sz="quarter" idx="12"/>
          </p:nvPr>
        </p:nvSpPr>
        <p:spPr/>
        <p:txBody>
          <a:bodyPr/>
          <a:lstStyle/>
          <a:p>
            <a:fld id="{2EE8E55D-E4C8-403F-9298-FB00F34642C6}" type="slidenum">
              <a:rPr lang="en-US" smtClean="0"/>
              <a:t>31</a:t>
            </a:fld>
            <a:endParaRPr lang="en-US"/>
          </a:p>
        </p:txBody>
      </p:sp>
      <p:sp>
        <p:nvSpPr>
          <p:cNvPr id="4" name="TextBox 141">
            <a:extLst>
              <a:ext uri="{FF2B5EF4-FFF2-40B4-BE49-F238E27FC236}">
                <a16:creationId xmlns:a16="http://schemas.microsoft.com/office/drawing/2014/main" id="{0DDAD844-71A5-FA9D-8EB1-E9F3CE6705CF}"/>
              </a:ext>
            </a:extLst>
          </p:cNvPr>
          <p:cNvSpPr txBox="1"/>
          <p:nvPr/>
        </p:nvSpPr>
        <p:spPr>
          <a:xfrm>
            <a:off x="398477" y="687277"/>
            <a:ext cx="11223252" cy="1846659"/>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External unforeseen impacts on </a:t>
            </a:r>
            <a:r>
              <a:rPr lang="en-US" sz="1600" b="1" dirty="0" err="1">
                <a:latin typeface="Arial" panose="020B0604020202020204" pitchFamily="34" charset="0"/>
                <a:cs typeface="Arial" panose="020B0604020202020204" pitchFamily="34" charset="0"/>
              </a:rPr>
              <a:t>AEgIS</a:t>
            </a:r>
            <a:r>
              <a:rPr lang="en-US" sz="1600" b="1" dirty="0">
                <a:latin typeface="Arial" panose="020B0604020202020204" pitchFamily="34" charset="0"/>
                <a:cs typeface="Arial" panose="020B0604020202020204" pitchFamily="34" charset="0"/>
              </a:rPr>
              <a:t> schedule in 2022</a:t>
            </a:r>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Long-term COVID-19 impacts: </a:t>
            </a:r>
            <a:r>
              <a:rPr lang="en-US" sz="1400" dirty="0">
                <a:latin typeface="Arial" panose="020B0604020202020204" pitchFamily="34" charset="0"/>
                <a:cs typeface="Arial" panose="020B0604020202020204" pitchFamily="34" charset="0"/>
              </a:rPr>
              <a:t>long queue at CERN mechanical facilities after COVID plus electronics shortage (4 months delay)</a:t>
            </a:r>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Personnel boundary conditions: </a:t>
            </a:r>
            <a:r>
              <a:rPr lang="en-US" sz="1400" dirty="0">
                <a:latin typeface="Arial" panose="020B0604020202020204" pitchFamily="34" charset="0"/>
                <a:cs typeface="Arial" panose="020B0604020202020204" pitchFamily="34" charset="0"/>
              </a:rPr>
              <a:t>four postdocs very active on-site (including the PC) had to apply for new jobs (4 delay slowdown)</a:t>
            </a:r>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The onset of the Ukrainian crisis:</a:t>
            </a:r>
            <a:r>
              <a:rPr lang="en-US" sz="1400" dirty="0">
                <a:latin typeface="Arial" panose="020B0604020202020204" pitchFamily="34" charset="0"/>
                <a:cs typeface="Arial" panose="020B0604020202020204" pitchFamily="34" charset="0"/>
              </a:rPr>
              <a:t> </a:t>
            </a:r>
          </a:p>
          <a:p>
            <a:pPr marL="62865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Reduced antiproton beam time in the last part of the year (2 weeks lost + 1 month uncertain)</a:t>
            </a:r>
          </a:p>
          <a:p>
            <a:pPr marL="62865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One Byelorussian collaborator active on lasers suffered travel restrictions (1 month slowdown)</a:t>
            </a:r>
          </a:p>
          <a:p>
            <a:pPr marL="62865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One post.doc active on site had direct familiar impacts</a:t>
            </a:r>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Critical liquid helium request:</a:t>
            </a:r>
            <a:r>
              <a:rPr lang="en-US" sz="1400" dirty="0">
                <a:latin typeface="Arial" panose="020B0604020202020204" pitchFamily="34" charset="0"/>
                <a:cs typeface="Arial" panose="020B0604020202020204" pitchFamily="34" charset="0"/>
              </a:rPr>
              <a:t> huge discussion triggered by our cooldown, escalated to CERN Research Board (2 weeks slowdown)</a:t>
            </a:r>
            <a:endParaRPr lang="en-US" sz="1400" b="1" dirty="0">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FD2AB3DB-F378-E47D-5DF3-5B9DB3ECE949}"/>
              </a:ext>
            </a:extLst>
          </p:cNvPr>
          <p:cNvSpPr txBox="1"/>
          <p:nvPr/>
        </p:nvSpPr>
        <p:spPr>
          <a:xfrm>
            <a:off x="4237728" y="2699747"/>
            <a:ext cx="730199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~5 months of delay on the pbar schedule (compensated by a longer Ps physics run)</a:t>
            </a:r>
          </a:p>
        </p:txBody>
      </p:sp>
      <p:sp>
        <p:nvSpPr>
          <p:cNvPr id="7" name="TextBox 9">
            <a:extLst>
              <a:ext uri="{FF2B5EF4-FFF2-40B4-BE49-F238E27FC236}">
                <a16:creationId xmlns:a16="http://schemas.microsoft.com/office/drawing/2014/main" id="{94569143-F09B-AB3E-5C7D-931AE78371E1}"/>
              </a:ext>
            </a:extLst>
          </p:cNvPr>
          <p:cNvSpPr txBox="1"/>
          <p:nvPr/>
        </p:nvSpPr>
        <p:spPr>
          <a:xfrm>
            <a:off x="2836085" y="5962994"/>
            <a:ext cx="741741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Main goal of 2023</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form antihydrogen </a:t>
            </a:r>
            <a:r>
              <a:rPr lang="en-US" dirty="0">
                <a:latin typeface="Arial" panose="020B0604020202020204" pitchFamily="34" charset="0"/>
                <a:cs typeface="Arial" panose="020B0604020202020204" pitchFamily="34" charset="0"/>
              </a:rPr>
              <a:t>with the new collinear scheme</a:t>
            </a:r>
          </a:p>
        </p:txBody>
      </p:sp>
      <p:pic>
        <p:nvPicPr>
          <p:cNvPr id="8" name="Immagine 7"/>
          <p:cNvPicPr>
            <a:picLocks noChangeAspect="1"/>
          </p:cNvPicPr>
          <p:nvPr/>
        </p:nvPicPr>
        <p:blipFill>
          <a:blip r:embed="rId2"/>
          <a:stretch>
            <a:fillRect/>
          </a:stretch>
        </p:blipFill>
        <p:spPr>
          <a:xfrm>
            <a:off x="2755102" y="132413"/>
            <a:ext cx="6681795" cy="536494"/>
          </a:xfrm>
          <a:prstGeom prst="rect">
            <a:avLst/>
          </a:prstGeom>
        </p:spPr>
      </p:pic>
      <p:graphicFrame>
        <p:nvGraphicFramePr>
          <p:cNvPr id="9" name="Table 3">
            <a:extLst>
              <a:ext uri="{FF2B5EF4-FFF2-40B4-BE49-F238E27FC236}">
                <a16:creationId xmlns:a16="http://schemas.microsoft.com/office/drawing/2014/main" id="{DECE0B16-D6C0-22DB-71A3-85C58EA3B26A}"/>
              </a:ext>
            </a:extLst>
          </p:cNvPr>
          <p:cNvGraphicFramePr>
            <a:graphicFrameLocks noGrp="1"/>
          </p:cNvGraphicFramePr>
          <p:nvPr/>
        </p:nvGraphicFramePr>
        <p:xfrm>
          <a:off x="1103972" y="3173338"/>
          <a:ext cx="9567748" cy="2709427"/>
        </p:xfrm>
        <a:graphic>
          <a:graphicData uri="http://schemas.openxmlformats.org/drawingml/2006/table">
            <a:tbl>
              <a:tblPr firstRow="1" firstCol="1" bandRow="1">
                <a:tableStyleId>{5C22544A-7EE6-4342-B048-85BDC9FD1C3A}</a:tableStyleId>
              </a:tblPr>
              <a:tblGrid>
                <a:gridCol w="4509908">
                  <a:extLst>
                    <a:ext uri="{9D8B030D-6E8A-4147-A177-3AD203B41FA5}">
                      <a16:colId xmlns:a16="http://schemas.microsoft.com/office/drawing/2014/main" val="1094466033"/>
                    </a:ext>
                  </a:extLst>
                </a:gridCol>
                <a:gridCol w="632230">
                  <a:extLst>
                    <a:ext uri="{9D8B030D-6E8A-4147-A177-3AD203B41FA5}">
                      <a16:colId xmlns:a16="http://schemas.microsoft.com/office/drawing/2014/main" val="1178845205"/>
                    </a:ext>
                  </a:extLst>
                </a:gridCol>
                <a:gridCol w="632230">
                  <a:extLst>
                    <a:ext uri="{9D8B030D-6E8A-4147-A177-3AD203B41FA5}">
                      <a16:colId xmlns:a16="http://schemas.microsoft.com/office/drawing/2014/main" val="3985254203"/>
                    </a:ext>
                  </a:extLst>
                </a:gridCol>
                <a:gridCol w="632230">
                  <a:extLst>
                    <a:ext uri="{9D8B030D-6E8A-4147-A177-3AD203B41FA5}">
                      <a16:colId xmlns:a16="http://schemas.microsoft.com/office/drawing/2014/main" val="1251790986"/>
                    </a:ext>
                  </a:extLst>
                </a:gridCol>
                <a:gridCol w="632230">
                  <a:extLst>
                    <a:ext uri="{9D8B030D-6E8A-4147-A177-3AD203B41FA5}">
                      <a16:colId xmlns:a16="http://schemas.microsoft.com/office/drawing/2014/main" val="2073729727"/>
                    </a:ext>
                  </a:extLst>
                </a:gridCol>
                <a:gridCol w="632230">
                  <a:extLst>
                    <a:ext uri="{9D8B030D-6E8A-4147-A177-3AD203B41FA5}">
                      <a16:colId xmlns:a16="http://schemas.microsoft.com/office/drawing/2014/main" val="4032767930"/>
                    </a:ext>
                  </a:extLst>
                </a:gridCol>
                <a:gridCol w="632230">
                  <a:extLst>
                    <a:ext uri="{9D8B030D-6E8A-4147-A177-3AD203B41FA5}">
                      <a16:colId xmlns:a16="http://schemas.microsoft.com/office/drawing/2014/main" val="1271562939"/>
                    </a:ext>
                  </a:extLst>
                </a:gridCol>
                <a:gridCol w="632230">
                  <a:extLst>
                    <a:ext uri="{9D8B030D-6E8A-4147-A177-3AD203B41FA5}">
                      <a16:colId xmlns:a16="http://schemas.microsoft.com/office/drawing/2014/main" val="1452444116"/>
                    </a:ext>
                  </a:extLst>
                </a:gridCol>
                <a:gridCol w="632230">
                  <a:extLst>
                    <a:ext uri="{9D8B030D-6E8A-4147-A177-3AD203B41FA5}">
                      <a16:colId xmlns:a16="http://schemas.microsoft.com/office/drawing/2014/main" val="4241345430"/>
                    </a:ext>
                  </a:extLst>
                </a:gridCol>
              </a:tblGrid>
              <a:tr h="327611">
                <a:tc>
                  <a:txBody>
                    <a:bodyPr/>
                    <a:lstStyle/>
                    <a:p>
                      <a:pPr marL="0" marR="0" algn="ctr">
                        <a:lnSpc>
                          <a:spcPct val="107000"/>
                        </a:lnSpc>
                        <a:spcBef>
                          <a:spcPts val="0"/>
                        </a:spcBef>
                        <a:spcAft>
                          <a:spcPts val="0"/>
                        </a:spcAft>
                      </a:pPr>
                      <a:r>
                        <a:rPr lang="it-IT"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AEgIS activities (CERN run3)</a:t>
                      </a:r>
                      <a:endParaRPr lang="en-US"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1">
                        <a:lumMod val="75000"/>
                      </a:schemeClr>
                    </a:solidFill>
                  </a:tcPr>
                </a:tc>
                <a:tc gridSpan="2">
                  <a:txBody>
                    <a:bodyPr/>
                    <a:lstStyle/>
                    <a:p>
                      <a:pPr marL="0" marR="0" algn="ctr">
                        <a:lnSpc>
                          <a:spcPct val="107000"/>
                        </a:lnSpc>
                        <a:spcBef>
                          <a:spcPts val="0"/>
                        </a:spcBef>
                        <a:spcAft>
                          <a:spcPts val="0"/>
                        </a:spcAft>
                      </a:pPr>
                      <a:r>
                        <a:rPr lang="it-IT" sz="1100" dirty="0">
                          <a:effectLst/>
                          <a:latin typeface="Arial" panose="020B0604020202020204" pitchFamily="34" charset="0"/>
                          <a:cs typeface="Arial" panose="020B0604020202020204" pitchFamily="34" charset="0"/>
                        </a:rPr>
                        <a:t>2022</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2"/>
                      </a:solidFill>
                      <a:prstDash val="sysDot"/>
                      <a:round/>
                      <a:headEnd type="none" w="med" len="med"/>
                      <a:tailEnd type="none" w="med" len="med"/>
                    </a:lnR>
                    <a:solidFill>
                      <a:schemeClr val="accent1">
                        <a:lumMod val="75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it-IT" sz="1100" dirty="0">
                          <a:effectLst/>
                          <a:latin typeface="Arial" panose="020B0604020202020204" pitchFamily="34" charset="0"/>
                          <a:cs typeface="Arial" panose="020B0604020202020204" pitchFamily="34" charset="0"/>
                        </a:rPr>
                        <a:t>2023</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2"/>
                      </a:solidFill>
                      <a:prstDash val="sysDot"/>
                      <a:round/>
                      <a:headEnd type="none" w="med" len="med"/>
                      <a:tailEnd type="none" w="med" len="med"/>
                    </a:lnL>
                    <a:solidFill>
                      <a:schemeClr val="accent1">
                        <a:lumMod val="75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it-IT" sz="1100" dirty="0">
                          <a:effectLst/>
                          <a:latin typeface="Arial" panose="020B0604020202020204" pitchFamily="34" charset="0"/>
                          <a:cs typeface="Arial" panose="020B0604020202020204" pitchFamily="34" charset="0"/>
                        </a:rPr>
                        <a:t>2024</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it-IT" sz="1100" dirty="0">
                          <a:effectLst/>
                          <a:latin typeface="Arial" panose="020B0604020202020204" pitchFamily="34" charset="0"/>
                          <a:cs typeface="Arial" panose="020B0604020202020204" pitchFamily="34" charset="0"/>
                        </a:rPr>
                        <a:t>2025</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177054488"/>
                  </a:ext>
                </a:extLst>
              </a:tr>
              <a:tr h="297727">
                <a:tc>
                  <a:txBody>
                    <a:bodyPr/>
                    <a:lstStyle/>
                    <a:p>
                      <a:pPr marL="0" marR="0">
                        <a:lnSpc>
                          <a:spcPct val="107000"/>
                        </a:lnSpc>
                        <a:spcBef>
                          <a:spcPts val="0"/>
                        </a:spcBef>
                        <a:spcAft>
                          <a:spcPts val="0"/>
                        </a:spcAft>
                      </a:pP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Apparatus upgrade (new trap, new degraders)</a:t>
                      </a:r>
                    </a:p>
                  </a:txBody>
                  <a:tcPr marL="68580" marR="68580" marT="0" marB="0">
                    <a:solidFill>
                      <a:srgbClr val="E9EDF4"/>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2"/>
                      </a:solidFill>
                      <a:prstDash val="sysDot"/>
                      <a:round/>
                      <a:headEnd type="none" w="med" len="med"/>
                      <a:tailEnd type="none" w="med" len="med"/>
                    </a:lnR>
                  </a:tcPr>
                </a:tc>
                <a:tc>
                  <a:txBody>
                    <a:bodyPr/>
                    <a:lstStyle/>
                    <a:p>
                      <a:pPr marL="0" marR="0" algn="ctr">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2"/>
                      </a:solidFill>
                      <a:prstDash val="sysDot"/>
                      <a:round/>
                      <a:headEnd type="none" w="med" len="med"/>
                      <a:tailEnd type="none" w="med" len="med"/>
                    </a:lnL>
                  </a:tcPr>
                </a:tc>
                <a:tc>
                  <a:txBody>
                    <a:bodyPr/>
                    <a:lstStyle/>
                    <a:p>
                      <a:pPr marL="0" marR="0" algn="ctr">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52199093"/>
                  </a:ext>
                </a:extLst>
              </a:tr>
              <a:tr h="297727">
                <a:tc>
                  <a:txBody>
                    <a:bodyPr/>
                    <a:lstStyle/>
                    <a:p>
                      <a:pPr marL="0" marR="0">
                        <a:lnSpc>
                          <a:spcPct val="107000"/>
                        </a:lnSpc>
                        <a:spcBef>
                          <a:spcPts val="0"/>
                        </a:spcBef>
                        <a:spcAft>
                          <a:spcPts val="0"/>
                        </a:spcAft>
                      </a:pPr>
                      <a:r>
                        <a:rPr lang="en-US" sz="1000" dirty="0">
                          <a:solidFill>
                            <a:schemeClr val="tx1"/>
                          </a:solidFill>
                          <a:effectLst/>
                          <a:latin typeface="Arial" panose="020B0604020202020204" pitchFamily="34" charset="0"/>
                          <a:cs typeface="Arial" panose="020B0604020202020204" pitchFamily="34" charset="0"/>
                        </a:rPr>
                        <a:t>Efficient catching of antiprotons from ELENA</a:t>
                      </a: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9EDF4"/>
                    </a:solidFill>
                  </a:tcPr>
                </a:tc>
                <a:tc>
                  <a:txBody>
                    <a:bodyPr/>
                    <a:lstStyle/>
                    <a:p>
                      <a:pPr marL="0" marR="0" algn="ctr">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2"/>
                      </a:solidFill>
                      <a:prstDash val="sysDot"/>
                      <a:round/>
                      <a:headEnd type="none" w="med" len="med"/>
                      <a:tailEnd type="none" w="med" len="med"/>
                    </a:lnR>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2"/>
                      </a:solidFill>
                      <a:prstDash val="sysDot"/>
                      <a:round/>
                      <a:headEnd type="none" w="med" len="med"/>
                      <a:tailEnd type="none" w="med" len="med"/>
                    </a:lnL>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62022658"/>
                  </a:ext>
                </a:extLst>
              </a:tr>
              <a:tr h="297727">
                <a:tc>
                  <a:txBody>
                    <a:bodyPr/>
                    <a:lstStyle/>
                    <a:p>
                      <a:pPr marL="0" marR="0">
                        <a:lnSpc>
                          <a:spcPct val="107000"/>
                        </a:lnSpc>
                        <a:spcBef>
                          <a:spcPts val="0"/>
                        </a:spcBef>
                        <a:spcAft>
                          <a:spcPts val="0"/>
                        </a:spcAft>
                      </a:pPr>
                      <a:r>
                        <a:rPr lang="en-US" sz="1000" dirty="0">
                          <a:solidFill>
                            <a:schemeClr val="tx1"/>
                          </a:solidFill>
                          <a:effectLst/>
                          <a:latin typeface="Arial" panose="020B0604020202020204" pitchFamily="34" charset="0"/>
                          <a:cs typeface="Arial" panose="020B0604020202020204" pitchFamily="34" charset="0"/>
                        </a:rPr>
                        <a:t>Formation of Rydberg </a:t>
                      </a:r>
                      <a:r>
                        <a:rPr lang="en-US" sz="1000" dirty="0" err="1">
                          <a:solidFill>
                            <a:schemeClr val="tx1"/>
                          </a:solidFill>
                          <a:effectLst/>
                          <a:latin typeface="Arial" panose="020B0604020202020204" pitchFamily="34" charset="0"/>
                          <a:cs typeface="Arial" panose="020B0604020202020204" pitchFamily="34" charset="0"/>
                        </a:rPr>
                        <a:t>Hbar</a:t>
                      </a:r>
                      <a:r>
                        <a:rPr lang="en-US" sz="1000" dirty="0">
                          <a:solidFill>
                            <a:schemeClr val="tx1"/>
                          </a:solidFill>
                          <a:effectLst/>
                          <a:latin typeface="Arial" panose="020B0604020202020204" pitchFamily="34" charset="0"/>
                          <a:cs typeface="Arial" panose="020B0604020202020204" pitchFamily="34" charset="0"/>
                        </a:rPr>
                        <a:t> with on-axis scheme</a:t>
                      </a: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9EDF4"/>
                    </a:solidFill>
                  </a:tcPr>
                </a:tc>
                <a:tc>
                  <a:txBody>
                    <a:bodyPr/>
                    <a:lstStyle/>
                    <a:p>
                      <a:pPr marL="0" marR="0" algn="ctr">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2"/>
                      </a:solidFill>
                      <a:prstDash val="sysDot"/>
                      <a:round/>
                      <a:headEnd type="none" w="med" len="med"/>
                      <a:tailEnd type="none" w="med" len="med"/>
                    </a:lnR>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O</a:t>
                      </a:r>
                    </a:p>
                  </a:txBody>
                  <a:tcPr marL="68580" marR="68580" marT="0" marB="0" anchor="ctr">
                    <a:lnL w="12700" cap="flat" cmpd="sng" algn="ctr">
                      <a:solidFill>
                        <a:schemeClr val="tx2"/>
                      </a:solidFill>
                      <a:prstDash val="sysDot"/>
                      <a:round/>
                      <a:headEnd type="none" w="med" len="med"/>
                      <a:tailEnd type="none" w="med" len="med"/>
                    </a:lnL>
                  </a:tcPr>
                </a:tc>
                <a:tc>
                  <a:txBody>
                    <a:bodyPr/>
                    <a:lstStyle/>
                    <a:p>
                      <a:pPr marL="0" marR="0" algn="ctr">
                        <a:lnSpc>
                          <a:spcPct val="107000"/>
                        </a:lnSpc>
                        <a:spcBef>
                          <a:spcPts val="0"/>
                        </a:spcBef>
                        <a:spcAft>
                          <a:spcPts val="0"/>
                        </a:spcAft>
                      </a:pPr>
                      <a:r>
                        <a:rPr lang="it-IT" sz="1000" dirty="0">
                          <a:effectLst/>
                          <a:latin typeface="Arial" panose="020B0604020202020204" pitchFamily="34" charset="0"/>
                          <a:ea typeface="Calibri" panose="020F0502020204030204" pitchFamily="34" charset="0"/>
                          <a:cs typeface="Arial" panose="020B0604020202020204" pitchFamily="34" charset="0"/>
                        </a:rPr>
                        <a:t>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22960154"/>
                  </a:ext>
                </a:extLst>
              </a:tr>
              <a:tr h="297727">
                <a:tc>
                  <a:txBody>
                    <a:bodyPr/>
                    <a:lstStyle/>
                    <a:p>
                      <a:pPr marL="0" marR="0">
                        <a:lnSpc>
                          <a:spcPct val="107000"/>
                        </a:lnSpc>
                        <a:spcBef>
                          <a:spcPts val="0"/>
                        </a:spcBef>
                        <a:spcAft>
                          <a:spcPts val="0"/>
                        </a:spcAft>
                      </a:pPr>
                      <a:r>
                        <a:rPr lang="en-US" sz="1000" dirty="0">
                          <a:solidFill>
                            <a:schemeClr val="tx1"/>
                          </a:solidFill>
                          <a:effectLst/>
                          <a:latin typeface="Arial" panose="020B0604020202020204" pitchFamily="34" charset="0"/>
                          <a:cs typeface="Arial" panose="020B0604020202020204" pitchFamily="34" charset="0"/>
                        </a:rPr>
                        <a:t>Rydberg </a:t>
                      </a:r>
                      <a:r>
                        <a:rPr lang="en-US" sz="1000" dirty="0" err="1">
                          <a:solidFill>
                            <a:schemeClr val="tx1"/>
                          </a:solidFill>
                          <a:effectLst/>
                          <a:latin typeface="Arial" panose="020B0604020202020204" pitchFamily="34" charset="0"/>
                          <a:cs typeface="Arial" panose="020B0604020202020204" pitchFamily="34" charset="0"/>
                        </a:rPr>
                        <a:t>Hbar</a:t>
                      </a:r>
                      <a:r>
                        <a:rPr lang="en-US" sz="1000" dirty="0">
                          <a:solidFill>
                            <a:schemeClr val="tx1"/>
                          </a:solidFill>
                          <a:effectLst/>
                          <a:latin typeface="Arial" panose="020B0604020202020204" pitchFamily="34" charset="0"/>
                          <a:cs typeface="Arial" panose="020B0604020202020204" pitchFamily="34" charset="0"/>
                        </a:rPr>
                        <a:t> beam formation and characterization</a:t>
                      </a: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9EDF4"/>
                    </a:solidFill>
                  </a:tcPr>
                </a:tc>
                <a:tc>
                  <a:txBody>
                    <a:bodyPr/>
                    <a:lstStyle/>
                    <a:p>
                      <a:pPr marL="0" marR="0" algn="ctr">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2"/>
                      </a:solidFill>
                      <a:prstDash val="sysDot"/>
                      <a:round/>
                      <a:headEnd type="none" w="med" len="med"/>
                      <a:tailEnd type="none" w="med" len="med"/>
                    </a:lnR>
                  </a:tcPr>
                </a:tc>
                <a:tc>
                  <a:txBody>
                    <a:bodyPr/>
                    <a:lstStyle/>
                    <a:p>
                      <a:pPr marL="0" marR="0" algn="ctr">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2"/>
                      </a:solidFill>
                      <a:prstDash val="sysDot"/>
                      <a:round/>
                      <a:headEnd type="none" w="med" len="med"/>
                      <a:tailEnd type="none" w="med" len="med"/>
                    </a:ln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O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55979614"/>
                  </a:ext>
                </a:extLst>
              </a:tr>
              <a:tr h="297727">
                <a:tc>
                  <a:txBody>
                    <a:bodyPr/>
                    <a:lstStyle/>
                    <a:p>
                      <a:pPr marL="0" marR="0">
                        <a:lnSpc>
                          <a:spcPct val="107000"/>
                        </a:lnSpc>
                        <a:spcBef>
                          <a:spcPts val="0"/>
                        </a:spcBef>
                        <a:spcAft>
                          <a:spcPts val="0"/>
                        </a:spcAft>
                      </a:pPr>
                      <a:r>
                        <a:rPr lang="en-US" sz="1000" dirty="0">
                          <a:solidFill>
                            <a:schemeClr val="tx1"/>
                          </a:solidFill>
                          <a:effectLst/>
                          <a:latin typeface="Arial" panose="020B0604020202020204" pitchFamily="34" charset="0"/>
                          <a:cs typeface="Arial" panose="020B0604020202020204" pitchFamily="34" charset="0"/>
                        </a:rPr>
                        <a:t>Gravity detector design</a:t>
                      </a: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9EDF4"/>
                    </a:solidFill>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X</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X</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2"/>
                      </a:solidFill>
                      <a:prstDash val="sysDot"/>
                      <a:round/>
                      <a:headEnd type="none" w="med" len="med"/>
                      <a:tailEnd type="none" w="med" len="med"/>
                    </a:lnR>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2"/>
                      </a:solidFill>
                      <a:prstDash val="sysDot"/>
                      <a:round/>
                      <a:headEnd type="none" w="med" len="med"/>
                      <a:tailEnd type="none" w="med" len="med"/>
                    </a:lnL>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O</a:t>
                      </a: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90668533"/>
                  </a:ext>
                </a:extLst>
              </a:tr>
              <a:tr h="297727">
                <a:tc>
                  <a:txBody>
                    <a:bodyPr/>
                    <a:lstStyle/>
                    <a:p>
                      <a:pPr marL="0" marR="0">
                        <a:lnSpc>
                          <a:spcPct val="107000"/>
                        </a:lnSpc>
                        <a:spcBef>
                          <a:spcPts val="0"/>
                        </a:spcBef>
                        <a:spcAft>
                          <a:spcPts val="0"/>
                        </a:spcAft>
                      </a:pPr>
                      <a:r>
                        <a:rPr lang="en-US" sz="1000" dirty="0">
                          <a:solidFill>
                            <a:schemeClr val="tx1"/>
                          </a:solidFill>
                          <a:effectLst/>
                          <a:latin typeface="Arial" panose="020B0604020202020204" pitchFamily="34" charset="0"/>
                          <a:cs typeface="Arial" panose="020B0604020202020204" pitchFamily="34" charset="0"/>
                        </a:rPr>
                        <a:t>Gravity detector construction and installation</a:t>
                      </a: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9EDF4"/>
                    </a:solidFill>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2"/>
                      </a:solidFill>
                      <a:prstDash val="sysDot"/>
                      <a:round/>
                      <a:headEnd type="none" w="med" len="med"/>
                      <a:tailEnd type="none" w="med" len="med"/>
                    </a:lnR>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2"/>
                      </a:solidFill>
                      <a:prstDash val="sysDot"/>
                      <a:round/>
                      <a:headEnd type="none" w="med" len="med"/>
                      <a:tailEnd type="none" w="med" len="med"/>
                    </a:lnL>
                  </a:tcPr>
                </a:tc>
                <a:tc>
                  <a:txBody>
                    <a:bodyPr/>
                    <a:lstStyle/>
                    <a:p>
                      <a:pPr marL="0" marR="0" algn="ctr">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O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39335428"/>
                  </a:ext>
                </a:extLst>
              </a:tr>
              <a:tr h="297727">
                <a:tc>
                  <a:txBody>
                    <a:bodyPr/>
                    <a:lstStyle/>
                    <a:p>
                      <a:pPr marL="0" marR="0">
                        <a:lnSpc>
                          <a:spcPct val="107000"/>
                        </a:lnSpc>
                        <a:spcBef>
                          <a:spcPts val="0"/>
                        </a:spcBef>
                        <a:spcAft>
                          <a:spcPts val="0"/>
                        </a:spcAft>
                      </a:pP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Gravity</a:t>
                      </a:r>
                      <a:r>
                        <a:rPr lang="en-US" sz="10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measurement with a Rydberg </a:t>
                      </a:r>
                      <a:r>
                        <a:rPr lang="en-US" sz="100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Hbar</a:t>
                      </a:r>
                      <a:r>
                        <a:rPr lang="en-US" sz="10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beam</a:t>
                      </a: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B w="12700" cap="flat" cmpd="sng" algn="ctr">
                      <a:solidFill>
                        <a:schemeClr val="tx2"/>
                      </a:solidFill>
                      <a:prstDash val="sysDot"/>
                      <a:round/>
                      <a:headEnd type="none" w="med" len="med"/>
                      <a:tailEnd type="none" w="med" len="med"/>
                    </a:lnB>
                    <a:solidFill>
                      <a:srgbClr val="E9EDF4"/>
                    </a:solidFill>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2"/>
                      </a:solidFill>
                      <a:prstDash val="sysDot"/>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2"/>
                      </a:solidFill>
                      <a:prstDash val="sysDot"/>
                      <a:round/>
                      <a:headEnd type="none" w="med" len="med"/>
                      <a:tailEnd type="none" w="med" len="med"/>
                    </a:lnR>
                    <a:lnB w="12700" cap="flat" cmpd="sng" algn="ctr">
                      <a:solidFill>
                        <a:schemeClr val="tx2"/>
                      </a:solidFill>
                      <a:prstDash val="sysDot"/>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2"/>
                      </a:solidFill>
                      <a:prstDash val="sysDot"/>
                      <a:round/>
                      <a:headEnd type="none" w="med" len="med"/>
                      <a:tailEnd type="none" w="med" len="med"/>
                    </a:lnL>
                    <a:lnB w="12700" cap="flat" cmpd="sng" algn="ctr">
                      <a:solidFill>
                        <a:schemeClr val="tx2"/>
                      </a:solidFill>
                      <a:prstDash val="sysDot"/>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2"/>
                      </a:solidFill>
                      <a:prstDash val="sysDot"/>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2"/>
                      </a:solidFill>
                      <a:prstDash val="sysDot"/>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2"/>
                      </a:solidFill>
                      <a:prstDash val="sysDot"/>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O</a:t>
                      </a:r>
                    </a:p>
                  </a:txBody>
                  <a:tcPr marL="68580" marR="68580" marT="0" marB="0" anchor="ctr">
                    <a:lnB w="12700" cap="flat" cmpd="sng" algn="ctr">
                      <a:solidFill>
                        <a:schemeClr val="tx2"/>
                      </a:solidFill>
                      <a:prstDash val="sysDot"/>
                      <a:round/>
                      <a:headEnd type="none" w="med" len="med"/>
                      <a:tailEnd type="none" w="med" len="med"/>
                    </a:lnB>
                  </a:tcPr>
                </a:tc>
                <a:tc>
                  <a:txBody>
                    <a:bodyPr/>
                    <a:lstStyle/>
                    <a:p>
                      <a:pPr marL="0" marR="0" algn="ctr">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O</a:t>
                      </a:r>
                    </a:p>
                  </a:txBody>
                  <a:tcPr marL="68580" marR="68580" marT="0" marB="0" anchor="ctr">
                    <a:lnB w="12700" cap="flat" cmpd="sng" algn="ctr">
                      <a:solidFill>
                        <a:schemeClr val="tx2"/>
                      </a:solidFill>
                      <a:prstDash val="sysDot"/>
                      <a:round/>
                      <a:headEnd type="none" w="med" len="med"/>
                      <a:tailEnd type="none" w="med" len="med"/>
                    </a:lnB>
                  </a:tcPr>
                </a:tc>
                <a:extLst>
                  <a:ext uri="{0D108BD9-81ED-4DB2-BD59-A6C34878D82A}">
                    <a16:rowId xmlns:a16="http://schemas.microsoft.com/office/drawing/2014/main" val="1879614752"/>
                  </a:ext>
                </a:extLst>
              </a:tr>
              <a:tr h="297727">
                <a:tc>
                  <a:txBody>
                    <a:bodyPr/>
                    <a:lstStyle/>
                    <a:p>
                      <a:pPr marL="0" marR="0">
                        <a:lnSpc>
                          <a:spcPct val="107000"/>
                        </a:lnSpc>
                        <a:spcBef>
                          <a:spcPts val="0"/>
                        </a:spcBef>
                        <a:spcAft>
                          <a:spcPts val="0"/>
                        </a:spcAft>
                      </a:pPr>
                      <a:r>
                        <a:rPr lang="en-US" sz="1000" dirty="0">
                          <a:solidFill>
                            <a:schemeClr val="tx1"/>
                          </a:solidFill>
                          <a:effectLst/>
                          <a:latin typeface="Arial" panose="020B0604020202020204" pitchFamily="34" charset="0"/>
                          <a:cs typeface="Arial" panose="020B0604020202020204" pitchFamily="34" charset="0"/>
                        </a:rPr>
                        <a:t>Test of Positronium cooling</a:t>
                      </a:r>
                      <a:endPar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2"/>
                      </a:solidFill>
                      <a:prstDash val="sysDot"/>
                      <a:round/>
                      <a:headEnd type="none" w="med" len="med"/>
                      <a:tailEnd type="none" w="med" len="med"/>
                    </a:lnT>
                    <a:solidFill>
                      <a:srgbClr val="E9EDF4"/>
                    </a:solidFill>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X</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2"/>
                      </a:solidFill>
                      <a:prstDash val="sysDot"/>
                      <a:round/>
                      <a:headEnd type="none" w="med" len="med"/>
                      <a:tailEnd type="none" w="med" len="med"/>
                    </a:lnT>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X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2"/>
                      </a:solidFill>
                      <a:prstDash val="sysDot"/>
                      <a:round/>
                      <a:headEnd type="none" w="med" len="med"/>
                      <a:tailEnd type="none" w="med" len="med"/>
                    </a:lnR>
                    <a:lnT w="12700" cap="flat" cmpd="sng" algn="ctr">
                      <a:solidFill>
                        <a:schemeClr val="tx2"/>
                      </a:solidFill>
                      <a:prstDash val="sysDot"/>
                      <a:round/>
                      <a:headEnd type="none" w="med" len="med"/>
                      <a:tailEnd type="none" w="med" len="med"/>
                    </a:lnT>
                  </a:tcPr>
                </a:tc>
                <a:tc>
                  <a:txBody>
                    <a:bodyPr/>
                    <a:lstStyle/>
                    <a:p>
                      <a:pPr marL="0" marR="0" algn="ctr">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2"/>
                      </a:solidFill>
                      <a:prstDash val="sysDot"/>
                      <a:round/>
                      <a:headEnd type="none" w="med" len="med"/>
                      <a:tailEnd type="none" w="med" len="med"/>
                    </a:lnL>
                    <a:lnT w="12700" cap="flat" cmpd="sng" algn="ctr">
                      <a:solidFill>
                        <a:schemeClr val="tx2"/>
                      </a:solidFill>
                      <a:prstDash val="sysDot"/>
                      <a:round/>
                      <a:headEnd type="none" w="med" len="med"/>
                      <a:tailEnd type="none" w="med" len="med"/>
                    </a:lnT>
                  </a:tcPr>
                </a:tc>
                <a:tc>
                  <a:txBody>
                    <a:bodyPr/>
                    <a:lstStyle/>
                    <a:p>
                      <a:pPr marL="0" marR="0" algn="ctr">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2"/>
                      </a:solidFill>
                      <a:prstDash val="sysDot"/>
                      <a:round/>
                      <a:headEnd type="none" w="med" len="med"/>
                      <a:tailEnd type="none" w="med" len="med"/>
                    </a:lnT>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2"/>
                      </a:solidFill>
                      <a:prstDash val="sysDot"/>
                      <a:round/>
                      <a:headEnd type="none" w="med" len="med"/>
                      <a:tailEnd type="none" w="med" len="med"/>
                    </a:lnT>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2"/>
                      </a:solidFill>
                      <a:prstDash val="sysDot"/>
                      <a:round/>
                      <a:headEnd type="none" w="med" len="med"/>
                      <a:tailEnd type="none" w="med" len="med"/>
                    </a:lnT>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2"/>
                      </a:solidFill>
                      <a:prstDash val="sysDot"/>
                      <a:round/>
                      <a:headEnd type="none" w="med" len="med"/>
                      <a:tailEnd type="none" w="med" len="med"/>
                    </a:lnT>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2"/>
                      </a:solidFill>
                      <a:prstDash val="sysDot"/>
                      <a:round/>
                      <a:headEnd type="none" w="med" len="med"/>
                      <a:tailEnd type="none" w="med" len="med"/>
                    </a:lnT>
                  </a:tcPr>
                </a:tc>
                <a:extLst>
                  <a:ext uri="{0D108BD9-81ED-4DB2-BD59-A6C34878D82A}">
                    <a16:rowId xmlns:a16="http://schemas.microsoft.com/office/drawing/2014/main" val="3168488036"/>
                  </a:ext>
                </a:extLst>
              </a:tr>
            </a:tbl>
          </a:graphicData>
        </a:graphic>
      </p:graphicFrame>
    </p:spTree>
    <p:extLst>
      <p:ext uri="{BB962C8B-B14F-4D97-AF65-F5344CB8AC3E}">
        <p14:creationId xmlns:p14="http://schemas.microsoft.com/office/powerpoint/2010/main" val="1802509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flipH="1">
            <a:off x="345687" y="1282776"/>
            <a:ext cx="1378528" cy="369332"/>
          </a:xfrm>
          <a:prstGeom prst="rect">
            <a:avLst/>
          </a:prstGeom>
          <a:noFill/>
        </p:spPr>
        <p:txBody>
          <a:bodyPr wrap="square" rtlCol="0">
            <a:spAutoFit/>
          </a:bodyPr>
          <a:lstStyle/>
          <a:p>
            <a:r>
              <a:rPr lang="en-GB" b="1" dirty="0"/>
              <a:t>Conferences</a:t>
            </a:r>
          </a:p>
        </p:txBody>
      </p:sp>
      <p:sp>
        <p:nvSpPr>
          <p:cNvPr id="5" name="CasellaDiTesto 4"/>
          <p:cNvSpPr txBox="1"/>
          <p:nvPr/>
        </p:nvSpPr>
        <p:spPr>
          <a:xfrm>
            <a:off x="279538" y="1700795"/>
            <a:ext cx="10462952" cy="1692771"/>
          </a:xfrm>
          <a:prstGeom prst="rect">
            <a:avLst/>
          </a:prstGeom>
          <a:noFill/>
        </p:spPr>
        <p:txBody>
          <a:bodyPr wrap="square" rtlCol="0">
            <a:spAutoFit/>
          </a:bodyPr>
          <a:lstStyle/>
          <a:p>
            <a:r>
              <a:rPr lang="it-IT" sz="1600" dirty="0"/>
              <a:t>11ᵗʰ International Conference on New </a:t>
            </a:r>
            <a:r>
              <a:rPr lang="it-IT" sz="1600" dirty="0" err="1"/>
              <a:t>Frontiers</a:t>
            </a:r>
            <a:r>
              <a:rPr lang="it-IT" sz="1600" dirty="0"/>
              <a:t> in </a:t>
            </a:r>
            <a:r>
              <a:rPr lang="it-IT" sz="1600" dirty="0" err="1"/>
              <a:t>Physics</a:t>
            </a:r>
            <a:r>
              <a:rPr lang="it-IT" sz="1600" dirty="0"/>
              <a:t>, 30 Agosto - 10 Settembre 2022, </a:t>
            </a:r>
            <a:r>
              <a:rPr lang="it-IT" sz="1600" dirty="0" err="1"/>
              <a:t>Kolymbari</a:t>
            </a:r>
            <a:r>
              <a:rPr lang="it-IT" sz="1600" dirty="0"/>
              <a:t>, Crete, </a:t>
            </a:r>
            <a:r>
              <a:rPr lang="it-IT" sz="1600" dirty="0" err="1"/>
              <a:t>Greece</a:t>
            </a:r>
            <a:r>
              <a:rPr lang="it-IT" sz="1600" dirty="0"/>
              <a:t>: </a:t>
            </a:r>
            <a:r>
              <a:rPr lang="en-US" sz="1600" dirty="0"/>
              <a:t>"</a:t>
            </a:r>
            <a:r>
              <a:rPr lang="en-US" sz="1600" dirty="0" err="1"/>
              <a:t>AEgIS</a:t>
            </a:r>
            <a:r>
              <a:rPr lang="en-US" sz="1600" dirty="0"/>
              <a:t> Phase 2: Updates and First Data".  M. </a:t>
            </a:r>
            <a:r>
              <a:rPr lang="en-US" sz="1600" dirty="0" err="1"/>
              <a:t>Volponi</a:t>
            </a:r>
            <a:endParaRPr lang="it-IT" sz="1600" dirty="0"/>
          </a:p>
          <a:p>
            <a:pPr marL="285750" indent="-285750">
              <a:buFont typeface="Arial" panose="020B0604020202020204" pitchFamily="34" charset="0"/>
              <a:buChar char="•"/>
            </a:pPr>
            <a:endParaRPr lang="it-IT" sz="800" dirty="0"/>
          </a:p>
          <a:p>
            <a:r>
              <a:rPr lang="it-IT" sz="1600" dirty="0"/>
              <a:t>Congresso Nazionale della SIF, 12-16 Settembre, Milano: </a:t>
            </a:r>
            <a:r>
              <a:rPr lang="en-US" sz="1600" dirty="0"/>
              <a:t>"</a:t>
            </a:r>
            <a:r>
              <a:rPr lang="en-US" sz="1600" dirty="0" err="1"/>
              <a:t>AEgIS</a:t>
            </a:r>
            <a:r>
              <a:rPr lang="en-US" sz="1600" dirty="0"/>
              <a:t> Phase 2: Updates and First Data".</a:t>
            </a:r>
            <a:endParaRPr lang="it-IT" sz="1600" dirty="0"/>
          </a:p>
          <a:p>
            <a:pPr lvl="1"/>
            <a:r>
              <a:rPr lang="it-IT" sz="1600" dirty="0"/>
              <a:t>Marco Volponi ha vinto il premio per le Migliori Comunicazioni per il talk, questo dà diritto alla pubblicazione on-line in "open </a:t>
            </a:r>
            <a:r>
              <a:rPr lang="it-IT" sz="1600" dirty="0" err="1"/>
              <a:t>access</a:t>
            </a:r>
            <a:r>
              <a:rPr lang="it-IT" sz="1600" dirty="0"/>
              <a:t>" della sua comunicazione al Congresso Nazionale SIF 2022, in un fascicolo speciale de Il Nuovo Cimento - Colloquia and Communications in </a:t>
            </a:r>
            <a:r>
              <a:rPr lang="it-IT" sz="1600" dirty="0" err="1"/>
              <a:t>Physics</a:t>
            </a:r>
            <a:endParaRPr lang="it-IT" sz="1600" dirty="0"/>
          </a:p>
        </p:txBody>
      </p:sp>
      <p:sp>
        <p:nvSpPr>
          <p:cNvPr id="3" name="Rettangolo 2"/>
          <p:cNvSpPr/>
          <p:nvPr/>
        </p:nvSpPr>
        <p:spPr>
          <a:xfrm>
            <a:off x="-138222" y="3350458"/>
            <a:ext cx="12123774" cy="584775"/>
          </a:xfrm>
          <a:prstGeom prst="rect">
            <a:avLst/>
          </a:prstGeom>
        </p:spPr>
        <p:txBody>
          <a:bodyPr wrap="square">
            <a:spAutoFit/>
          </a:bodyPr>
          <a:lstStyle/>
          <a:p>
            <a:pPr lvl="1"/>
            <a:r>
              <a:rPr lang="it-IT" sz="1600" dirty="0"/>
              <a:t>ICPA-19- </a:t>
            </a:r>
            <a:r>
              <a:rPr lang="en-US" sz="1600" b="0" i="0" dirty="0">
                <a:effectLst/>
              </a:rPr>
              <a:t>19th International Conference on Positron Annihilation, 22-26 August 2022, Helsinki, Finland (Online Conference): “</a:t>
            </a:r>
            <a:r>
              <a:rPr lang="it-IT" sz="1600" dirty="0"/>
              <a:t>Laser </a:t>
            </a:r>
            <a:r>
              <a:rPr lang="it-IT" sz="1600" dirty="0" err="1"/>
              <a:t>cooling</a:t>
            </a:r>
            <a:r>
              <a:rPr lang="it-IT" sz="1600" dirty="0"/>
              <a:t> of </a:t>
            </a:r>
            <a:r>
              <a:rPr lang="it-IT" sz="1600" dirty="0" err="1"/>
              <a:t>positronium</a:t>
            </a:r>
            <a:r>
              <a:rPr lang="it-IT" sz="1600" dirty="0"/>
              <a:t> for </a:t>
            </a:r>
            <a:r>
              <a:rPr lang="it-IT" sz="1600" dirty="0" err="1"/>
              <a:t>efficient</a:t>
            </a:r>
            <a:r>
              <a:rPr lang="it-IT" sz="1600" dirty="0"/>
              <a:t> </a:t>
            </a:r>
            <a:r>
              <a:rPr lang="it-IT" sz="1600" dirty="0" err="1"/>
              <a:t>antihydrogen</a:t>
            </a:r>
            <a:r>
              <a:rPr lang="it-IT" sz="1600" dirty="0"/>
              <a:t> production» </a:t>
            </a:r>
            <a:r>
              <a:rPr lang="it-IT" altLang="it-IT" sz="1600" dirty="0">
                <a:solidFill>
                  <a:srgbClr val="222222"/>
                </a:solidFill>
                <a:cs typeface="Arial" panose="020B0604020202020204" pitchFamily="34" charset="0"/>
              </a:rPr>
              <a:t>(</a:t>
            </a:r>
            <a:r>
              <a:rPr lang="it-IT" altLang="it-IT" sz="1600" dirty="0">
                <a:solidFill>
                  <a:srgbClr val="1155CC"/>
                </a:solidFill>
                <a:cs typeface="Arial" panose="020B0604020202020204" pitchFamily="34" charset="0"/>
                <a:hlinkClick r:id="rId2"/>
              </a:rPr>
              <a:t>https://www.helsinki.fi/en/conferences/icpa-19/plenary-speakers</a:t>
            </a:r>
            <a:r>
              <a:rPr lang="it-IT" altLang="it-IT" sz="1600" dirty="0">
                <a:solidFill>
                  <a:srgbClr val="222222"/>
                </a:solidFill>
                <a:cs typeface="Arial" panose="020B0604020202020204" pitchFamily="34" charset="0"/>
              </a:rPr>
              <a:t>). R. Caravita</a:t>
            </a:r>
            <a:endParaRPr lang="it-IT" sz="1600" dirty="0"/>
          </a:p>
        </p:txBody>
      </p:sp>
      <p:sp>
        <p:nvSpPr>
          <p:cNvPr id="7" name="Rettangolo 6"/>
          <p:cNvSpPr/>
          <p:nvPr/>
        </p:nvSpPr>
        <p:spPr>
          <a:xfrm>
            <a:off x="322795" y="5479958"/>
            <a:ext cx="9878289" cy="646331"/>
          </a:xfrm>
          <a:prstGeom prst="rect">
            <a:avLst/>
          </a:prstGeom>
        </p:spPr>
        <p:txBody>
          <a:bodyPr wrap="square">
            <a:spAutoFit/>
          </a:bodyPr>
          <a:lstStyle/>
          <a:p>
            <a:r>
              <a:rPr lang="en-GB" dirty="0" err="1"/>
              <a:t>ESoA</a:t>
            </a:r>
            <a:r>
              <a:rPr lang="en-GB" dirty="0"/>
              <a:t> Course 2022 - Quantum Electromagnetics: </a:t>
            </a:r>
            <a:r>
              <a:rPr lang="en-GB" dirty="0" err="1"/>
              <a:t>Modeling</a:t>
            </a:r>
            <a:r>
              <a:rPr lang="en-GB" dirty="0"/>
              <a:t> the Nanoscale in the Real World</a:t>
            </a:r>
          </a:p>
          <a:p>
            <a:r>
              <a:rPr lang="en-GB" dirty="0"/>
              <a:t>Madonna di Campiglio, 21-25 November 2022.  L. </a:t>
            </a:r>
            <a:r>
              <a:rPr lang="en-GB" dirty="0" err="1"/>
              <a:t>Penasa</a:t>
            </a:r>
            <a:endParaRPr lang="it-IT" dirty="0"/>
          </a:p>
        </p:txBody>
      </p:sp>
      <p:sp>
        <p:nvSpPr>
          <p:cNvPr id="2" name="Rettangolo 1"/>
          <p:cNvSpPr/>
          <p:nvPr/>
        </p:nvSpPr>
        <p:spPr>
          <a:xfrm>
            <a:off x="322795" y="3860273"/>
            <a:ext cx="9011378" cy="584775"/>
          </a:xfrm>
          <a:prstGeom prst="rect">
            <a:avLst/>
          </a:prstGeom>
        </p:spPr>
        <p:txBody>
          <a:bodyPr wrap="none">
            <a:spAutoFit/>
          </a:bodyPr>
          <a:lstStyle/>
          <a:p>
            <a:pPr lvl="0"/>
            <a:r>
              <a:rPr lang="it-IT" altLang="it-IT" sz="1600" dirty="0">
                <a:solidFill>
                  <a:srgbClr val="222222"/>
                </a:solidFill>
                <a:cs typeface="Arial" panose="020B0604020202020204" pitchFamily="34" charset="0"/>
              </a:rPr>
              <a:t>13th International Workshop on Non-</a:t>
            </a:r>
            <a:r>
              <a:rPr lang="it-IT" altLang="it-IT" sz="1600" dirty="0" err="1">
                <a:solidFill>
                  <a:srgbClr val="222222"/>
                </a:solidFill>
                <a:cs typeface="Arial" panose="020B0604020202020204" pitchFamily="34" charset="0"/>
              </a:rPr>
              <a:t>Neutral</a:t>
            </a:r>
            <a:r>
              <a:rPr lang="it-IT" altLang="it-IT" sz="1600" dirty="0">
                <a:solidFill>
                  <a:srgbClr val="222222"/>
                </a:solidFill>
                <a:cs typeface="Arial" panose="020B0604020202020204" pitchFamily="34" charset="0"/>
              </a:rPr>
              <a:t> </a:t>
            </a:r>
            <a:r>
              <a:rPr lang="it-IT" altLang="it-IT" sz="1600" dirty="0" err="1">
                <a:solidFill>
                  <a:srgbClr val="222222"/>
                </a:solidFill>
                <a:cs typeface="Arial" panose="020B0604020202020204" pitchFamily="34" charset="0"/>
              </a:rPr>
              <a:t>Plasmas</a:t>
            </a:r>
            <a:r>
              <a:rPr lang="it-IT" altLang="it-IT" sz="1600" dirty="0">
                <a:solidFill>
                  <a:srgbClr val="222222"/>
                </a:solidFill>
                <a:cs typeface="Arial" panose="020B0604020202020204" pitchFamily="34" charset="0"/>
              </a:rPr>
              <a:t> (</a:t>
            </a:r>
            <a:r>
              <a:rPr lang="it-IT" altLang="it-IT" sz="1600" dirty="0">
                <a:solidFill>
                  <a:srgbClr val="1155CC"/>
                </a:solidFill>
                <a:cs typeface="Arial" panose="020B0604020202020204" pitchFamily="34" charset="0"/>
                <a:hlinkClick r:id="rId3"/>
              </a:rPr>
              <a:t>https://sites.google.com/view/nnp2022/Home</a:t>
            </a:r>
            <a:r>
              <a:rPr lang="it-IT" altLang="it-IT" sz="1600" dirty="0">
                <a:solidFill>
                  <a:srgbClr val="222222"/>
                </a:solidFill>
                <a:cs typeface="Arial" panose="020B0604020202020204" pitchFamily="34" charset="0"/>
              </a:rPr>
              <a:t>)</a:t>
            </a:r>
          </a:p>
          <a:p>
            <a:r>
              <a:rPr lang="en-US" sz="1600" dirty="0">
                <a:solidFill>
                  <a:srgbClr val="000000"/>
                </a:solidFill>
              </a:rPr>
              <a:t>“Pulsed production of antihydrogen in the </a:t>
            </a:r>
            <a:r>
              <a:rPr lang="en-US" sz="1600" dirty="0" err="1">
                <a:solidFill>
                  <a:srgbClr val="000000"/>
                </a:solidFill>
              </a:rPr>
              <a:t>AEgIS</a:t>
            </a:r>
            <a:r>
              <a:rPr lang="en-US" sz="1600" dirty="0">
                <a:solidFill>
                  <a:srgbClr val="000000"/>
                </a:solidFill>
              </a:rPr>
              <a:t> experiment”  R. </a:t>
            </a:r>
            <a:r>
              <a:rPr lang="en-US" sz="1600" dirty="0" err="1">
                <a:solidFill>
                  <a:srgbClr val="000000"/>
                </a:solidFill>
              </a:rPr>
              <a:t>Caravita</a:t>
            </a:r>
            <a:endParaRPr lang="en-GB" sz="1600" dirty="0"/>
          </a:p>
        </p:txBody>
      </p:sp>
      <p:sp>
        <p:nvSpPr>
          <p:cNvPr id="8" name="Rectangle 1"/>
          <p:cNvSpPr>
            <a:spLocks noChangeArrowheads="1"/>
          </p:cNvSpPr>
          <p:nvPr/>
        </p:nvSpPr>
        <p:spPr bwMode="auto">
          <a:xfrm>
            <a:off x="698269" y="4821797"/>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9" name="Rettangolo 8"/>
          <p:cNvSpPr/>
          <p:nvPr/>
        </p:nvSpPr>
        <p:spPr>
          <a:xfrm>
            <a:off x="345687" y="4532968"/>
            <a:ext cx="12090862" cy="338554"/>
          </a:xfrm>
          <a:prstGeom prst="rect">
            <a:avLst/>
          </a:prstGeom>
        </p:spPr>
        <p:txBody>
          <a:bodyPr wrap="square">
            <a:spAutoFit/>
          </a:bodyPr>
          <a:lstStyle/>
          <a:p>
            <a:pPr lvl="0"/>
            <a:r>
              <a:rPr lang="it-IT" altLang="it-IT" sz="1600" dirty="0">
                <a:solidFill>
                  <a:srgbClr val="222222"/>
                </a:solidFill>
                <a:cs typeface="Arial" panose="020B0604020202020204" pitchFamily="34" charset="0"/>
              </a:rPr>
              <a:t>56th </a:t>
            </a:r>
            <a:r>
              <a:rPr lang="it-IT" altLang="it-IT" sz="1600" dirty="0" err="1">
                <a:solidFill>
                  <a:srgbClr val="222222"/>
                </a:solidFill>
                <a:cs typeface="Arial" panose="020B0604020202020204" pitchFamily="34" charset="0"/>
              </a:rPr>
              <a:t>Rencontres</a:t>
            </a:r>
            <a:r>
              <a:rPr lang="it-IT" altLang="it-IT" sz="1600" dirty="0">
                <a:solidFill>
                  <a:srgbClr val="222222"/>
                </a:solidFill>
                <a:cs typeface="Arial" panose="020B0604020202020204" pitchFamily="34" charset="0"/>
              </a:rPr>
              <a:t> de </a:t>
            </a:r>
            <a:r>
              <a:rPr lang="it-IT" altLang="it-IT" sz="1600" dirty="0" err="1">
                <a:solidFill>
                  <a:srgbClr val="222222"/>
                </a:solidFill>
                <a:cs typeface="Arial" panose="020B0604020202020204" pitchFamily="34" charset="0"/>
              </a:rPr>
              <a:t>Moriond</a:t>
            </a:r>
            <a:r>
              <a:rPr lang="it-IT" altLang="it-IT" sz="1600" dirty="0">
                <a:solidFill>
                  <a:srgbClr val="222222"/>
                </a:solidFill>
                <a:cs typeface="Arial" panose="020B0604020202020204" pitchFamily="34" charset="0"/>
              </a:rPr>
              <a:t> 2022, </a:t>
            </a:r>
            <a:r>
              <a:rPr lang="it-IT" altLang="it-IT" sz="1600" dirty="0" err="1">
                <a:solidFill>
                  <a:srgbClr val="222222"/>
                </a:solidFill>
                <a:cs typeface="Arial" panose="020B0604020202020204" pitchFamily="34" charset="0"/>
              </a:rPr>
              <a:t>Gravitation</a:t>
            </a:r>
            <a:r>
              <a:rPr lang="it-IT" altLang="it-IT" sz="1600" b="1" dirty="0">
                <a:solidFill>
                  <a:srgbClr val="222222"/>
                </a:solidFill>
                <a:cs typeface="Arial" panose="020B0604020202020204" pitchFamily="34" charset="0"/>
              </a:rPr>
              <a:t>.</a:t>
            </a:r>
            <a:r>
              <a:rPr lang="it-IT" altLang="it-IT" sz="1600" b="1" dirty="0">
                <a:solidFill>
                  <a:srgbClr val="000000"/>
                </a:solidFill>
              </a:rPr>
              <a:t> «</a:t>
            </a:r>
            <a:r>
              <a:rPr lang="it-IT" altLang="it-IT" sz="1600" b="1" dirty="0" err="1">
                <a:solidFill>
                  <a:srgbClr val="000000"/>
                </a:solidFill>
              </a:rPr>
              <a:t>AEgIS</a:t>
            </a:r>
            <a:r>
              <a:rPr lang="it-IT" altLang="it-IT" sz="1600" b="1" dirty="0">
                <a:solidFill>
                  <a:srgbClr val="000000"/>
                </a:solidFill>
              </a:rPr>
              <a:t>: status and </a:t>
            </a:r>
            <a:r>
              <a:rPr lang="it-IT" altLang="it-IT" sz="1600" b="1" dirty="0" err="1">
                <a:solidFill>
                  <a:srgbClr val="000000"/>
                </a:solidFill>
              </a:rPr>
              <a:t>prospects</a:t>
            </a:r>
            <a:r>
              <a:rPr lang="it-IT" altLang="it-IT" sz="1600" b="1" dirty="0">
                <a:solidFill>
                  <a:srgbClr val="000000"/>
                </a:solidFill>
              </a:rPr>
              <a:t>» R. Caravita</a:t>
            </a:r>
            <a:r>
              <a:rPr lang="it-IT" altLang="it-IT" sz="1600" b="1" dirty="0"/>
              <a:t> </a:t>
            </a:r>
            <a:r>
              <a:rPr lang="it-IT" altLang="it-IT" sz="1600" dirty="0">
                <a:solidFill>
                  <a:srgbClr val="222222"/>
                </a:solidFill>
                <a:cs typeface="Arial" panose="020B0604020202020204" pitchFamily="34" charset="0"/>
              </a:rPr>
              <a:t>(</a:t>
            </a:r>
            <a:r>
              <a:rPr lang="it-IT" altLang="it-IT" sz="1600" dirty="0">
                <a:solidFill>
                  <a:srgbClr val="1155CC"/>
                </a:solidFill>
                <a:cs typeface="Arial" panose="020B0604020202020204" pitchFamily="34" charset="0"/>
                <a:hlinkClick r:id="rId4"/>
              </a:rPr>
              <a:t>https://moriond.in2p3.fr/2022/Gravitation/</a:t>
            </a:r>
            <a:r>
              <a:rPr lang="it-IT" altLang="it-IT" sz="1600" dirty="0">
                <a:solidFill>
                  <a:srgbClr val="222222"/>
                </a:solidFill>
                <a:cs typeface="Arial" panose="020B0604020202020204" pitchFamily="34" charset="0"/>
              </a:rPr>
              <a:t>)</a:t>
            </a:r>
            <a:endParaRPr lang="en-GB" sz="1600" dirty="0"/>
          </a:p>
        </p:txBody>
      </p:sp>
      <p:sp>
        <p:nvSpPr>
          <p:cNvPr id="10" name="Rettangolo 9"/>
          <p:cNvSpPr/>
          <p:nvPr/>
        </p:nvSpPr>
        <p:spPr>
          <a:xfrm>
            <a:off x="345687" y="4992706"/>
            <a:ext cx="7642231" cy="369332"/>
          </a:xfrm>
          <a:prstGeom prst="rect">
            <a:avLst/>
          </a:prstGeom>
        </p:spPr>
        <p:txBody>
          <a:bodyPr wrap="square">
            <a:spAutoFit/>
          </a:bodyPr>
          <a:lstStyle/>
          <a:p>
            <a:pPr lvl="0" eaLnBrk="0" fontAlgn="base" hangingPunct="0">
              <a:spcBef>
                <a:spcPct val="0"/>
              </a:spcBef>
              <a:spcAft>
                <a:spcPct val="0"/>
              </a:spcAft>
            </a:pPr>
            <a:r>
              <a:rPr lang="it-IT" altLang="it-IT" sz="1600" dirty="0">
                <a:solidFill>
                  <a:srgbClr val="222222"/>
                </a:solidFill>
                <a:latin typeface="Arial" panose="020B0604020202020204" pitchFamily="34" charset="0"/>
                <a:cs typeface="Arial" panose="020B0604020202020204" pitchFamily="34" charset="0"/>
              </a:rPr>
              <a:t>Fellini Seminar : R. Caravita (</a:t>
            </a:r>
            <a:r>
              <a:rPr lang="it-IT" altLang="it-IT" sz="1600" dirty="0">
                <a:solidFill>
                  <a:srgbClr val="1155CC"/>
                </a:solidFill>
                <a:latin typeface="Arial" panose="020B0604020202020204" pitchFamily="34" charset="0"/>
                <a:cs typeface="Arial" panose="020B0604020202020204" pitchFamily="34" charset="0"/>
                <a:hlinkClick r:id="rId5"/>
              </a:rPr>
              <a:t>https://agenda.infn.it/event/31853</a:t>
            </a:r>
            <a:r>
              <a:rPr lang="it-IT" altLang="it-IT" dirty="0">
                <a:solidFill>
                  <a:srgbClr val="1155CC"/>
                </a:solidFill>
                <a:latin typeface="Arial" panose="020B0604020202020204" pitchFamily="34" charset="0"/>
                <a:cs typeface="Arial" panose="020B0604020202020204" pitchFamily="34" charset="0"/>
                <a:hlinkClick r:id="rId5"/>
              </a:rPr>
              <a:t>/</a:t>
            </a:r>
            <a:r>
              <a:rPr lang="it-IT" altLang="it-IT" dirty="0">
                <a:solidFill>
                  <a:srgbClr val="222222"/>
                </a:solidFill>
                <a:latin typeface="Arial" panose="020B0604020202020204" pitchFamily="34" charset="0"/>
                <a:cs typeface="Arial" panose="020B0604020202020204" pitchFamily="34" charset="0"/>
              </a:rPr>
              <a:t>)</a:t>
            </a:r>
          </a:p>
        </p:txBody>
      </p:sp>
      <p:sp>
        <p:nvSpPr>
          <p:cNvPr id="12" name="CasellaDiTesto 11"/>
          <p:cNvSpPr txBox="1"/>
          <p:nvPr/>
        </p:nvSpPr>
        <p:spPr>
          <a:xfrm>
            <a:off x="467833" y="499726"/>
            <a:ext cx="1225015" cy="646331"/>
          </a:xfrm>
          <a:prstGeom prst="rect">
            <a:avLst/>
          </a:prstGeom>
          <a:noFill/>
        </p:spPr>
        <p:txBody>
          <a:bodyPr wrap="none" rtlCol="0">
            <a:spAutoFit/>
          </a:bodyPr>
          <a:lstStyle/>
          <a:p>
            <a:r>
              <a:rPr lang="en-US" sz="3600" dirty="0" err="1"/>
              <a:t>AEgIS</a:t>
            </a:r>
            <a:endParaRPr lang="en-US" dirty="0"/>
          </a:p>
        </p:txBody>
      </p:sp>
      <p:sp>
        <p:nvSpPr>
          <p:cNvPr id="13" name="CasellaDiTesto 12"/>
          <p:cNvSpPr txBox="1"/>
          <p:nvPr/>
        </p:nvSpPr>
        <p:spPr>
          <a:xfrm>
            <a:off x="4274288" y="138740"/>
            <a:ext cx="2614818" cy="584775"/>
          </a:xfrm>
          <a:prstGeom prst="rect">
            <a:avLst/>
          </a:prstGeom>
          <a:noFill/>
        </p:spPr>
        <p:txBody>
          <a:bodyPr wrap="none" rtlCol="0">
            <a:spAutoFit/>
          </a:bodyPr>
          <a:lstStyle/>
          <a:p>
            <a:r>
              <a:rPr lang="en-US" sz="3200" dirty="0"/>
              <a:t>PUBLICATIONS</a:t>
            </a:r>
            <a:endParaRPr lang="en-US" dirty="0"/>
          </a:p>
        </p:txBody>
      </p:sp>
      <p:sp>
        <p:nvSpPr>
          <p:cNvPr id="6" name="Segnaposto piè di pagina 5"/>
          <p:cNvSpPr>
            <a:spLocks noGrp="1"/>
          </p:cNvSpPr>
          <p:nvPr>
            <p:ph type="ftr" sz="quarter" idx="11"/>
          </p:nvPr>
        </p:nvSpPr>
        <p:spPr/>
        <p:txBody>
          <a:bodyPr/>
          <a:lstStyle/>
          <a:p>
            <a:r>
              <a:rPr lang="it-IT"/>
              <a:t>LEA  Consuntivi2022  PV 14-6-2023</a:t>
            </a:r>
            <a:endParaRPr lang="en-US"/>
          </a:p>
        </p:txBody>
      </p:sp>
      <p:sp>
        <p:nvSpPr>
          <p:cNvPr id="11" name="Segnaposto numero diapositiva 10"/>
          <p:cNvSpPr>
            <a:spLocks noGrp="1"/>
          </p:cNvSpPr>
          <p:nvPr>
            <p:ph type="sldNum" sz="quarter" idx="12"/>
          </p:nvPr>
        </p:nvSpPr>
        <p:spPr/>
        <p:txBody>
          <a:bodyPr/>
          <a:lstStyle/>
          <a:p>
            <a:fld id="{2EE8E55D-E4C8-403F-9298-FB00F34642C6}" type="slidenum">
              <a:rPr lang="en-US" smtClean="0"/>
              <a:t>32</a:t>
            </a:fld>
            <a:endParaRPr lang="en-US"/>
          </a:p>
        </p:txBody>
      </p:sp>
    </p:spTree>
    <p:extLst>
      <p:ext uri="{BB962C8B-B14F-4D97-AF65-F5344CB8AC3E}">
        <p14:creationId xmlns:p14="http://schemas.microsoft.com/office/powerpoint/2010/main" val="1057939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7846D99C-7FD4-5449-8D81-24D8D87A360C}"/>
              </a:ext>
            </a:extLst>
          </p:cNvPr>
          <p:cNvSpPr>
            <a:spLocks noChangeArrowheads="1"/>
          </p:cNvSpPr>
          <p:nvPr/>
        </p:nvSpPr>
        <p:spPr bwMode="auto">
          <a:xfrm>
            <a:off x="2670175" y="22225"/>
            <a:ext cx="70945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600" b="1">
                <a:solidFill>
                  <a:schemeClr val="bg1"/>
                </a:solidFill>
              </a:rPr>
              <a:t>THE ALPHA COLLABORATION</a:t>
            </a:r>
          </a:p>
        </p:txBody>
      </p:sp>
      <p:grpSp>
        <p:nvGrpSpPr>
          <p:cNvPr id="4" name="Group 3">
            <a:extLst>
              <a:ext uri="{FF2B5EF4-FFF2-40B4-BE49-F238E27FC236}">
                <a16:creationId xmlns:a16="http://schemas.microsoft.com/office/drawing/2014/main" id="{EBD20F87-47FE-8F42-2CC1-A9536A933ECF}"/>
              </a:ext>
            </a:extLst>
          </p:cNvPr>
          <p:cNvGrpSpPr/>
          <p:nvPr/>
        </p:nvGrpSpPr>
        <p:grpSpPr>
          <a:xfrm>
            <a:off x="1257472" y="1306778"/>
            <a:ext cx="1225477" cy="1442882"/>
            <a:chOff x="123825" y="889000"/>
            <a:chExt cx="1425575" cy="1738313"/>
          </a:xfrm>
        </p:grpSpPr>
        <p:pic>
          <p:nvPicPr>
            <p:cNvPr id="4098" name="Picture 10">
              <a:extLst>
                <a:ext uri="{FF2B5EF4-FFF2-40B4-BE49-F238E27FC236}">
                  <a16:creationId xmlns:a16="http://schemas.microsoft.com/office/drawing/2014/main" id="{84BA9393-EFDA-AF44-89FD-A67DA70F2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889000"/>
              <a:ext cx="1258887"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099" name="Rectangle 21">
              <a:extLst>
                <a:ext uri="{FF2B5EF4-FFF2-40B4-BE49-F238E27FC236}">
                  <a16:creationId xmlns:a16="http://schemas.microsoft.com/office/drawing/2014/main" id="{52139B6C-9A34-1D43-9814-E714D8201A4D}"/>
                </a:ext>
              </a:extLst>
            </p:cNvPr>
            <p:cNvSpPr>
              <a:spLocks noChangeArrowheads="1"/>
            </p:cNvSpPr>
            <p:nvPr/>
          </p:nvSpPr>
          <p:spPr bwMode="auto">
            <a:xfrm>
              <a:off x="123825" y="2166938"/>
              <a:ext cx="1425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a:solidFill>
                    <a:srgbClr val="FF0000"/>
                  </a:solidFill>
                </a:rPr>
                <a:t>Aarhus University, </a:t>
              </a:r>
            </a:p>
            <a:p>
              <a:pPr eaLnBrk="1" hangingPunct="1"/>
              <a:r>
                <a:rPr lang="en-US" altLang="en-CH" sz="1200" b="1">
                  <a:solidFill>
                    <a:srgbClr val="FF0000"/>
                  </a:solidFill>
                </a:rPr>
                <a:t>Denmark</a:t>
              </a:r>
            </a:p>
          </p:txBody>
        </p:sp>
      </p:grpSp>
      <p:grpSp>
        <p:nvGrpSpPr>
          <p:cNvPr id="4100" name="Group 40">
            <a:extLst>
              <a:ext uri="{FF2B5EF4-FFF2-40B4-BE49-F238E27FC236}">
                <a16:creationId xmlns:a16="http://schemas.microsoft.com/office/drawing/2014/main" id="{F54212E5-E827-6645-8FF6-980D352CC402}"/>
              </a:ext>
            </a:extLst>
          </p:cNvPr>
          <p:cNvGrpSpPr>
            <a:grpSpLocks/>
          </p:cNvGrpSpPr>
          <p:nvPr/>
        </p:nvGrpSpPr>
        <p:grpSpPr bwMode="auto">
          <a:xfrm>
            <a:off x="4334529" y="1431763"/>
            <a:ext cx="1303982" cy="1409057"/>
            <a:chOff x="5453063" y="822325"/>
            <a:chExt cx="1581150" cy="1770063"/>
          </a:xfrm>
        </p:grpSpPr>
        <p:pic>
          <p:nvPicPr>
            <p:cNvPr id="4142" name="Picture 8">
              <a:extLst>
                <a:ext uri="{FF2B5EF4-FFF2-40B4-BE49-F238E27FC236}">
                  <a16:creationId xmlns:a16="http://schemas.microsoft.com/office/drawing/2014/main" id="{32063228-61F3-454D-B1B7-C662B671D0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6125" y="822325"/>
              <a:ext cx="922338"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143" name="Rectangle 24">
              <a:extLst>
                <a:ext uri="{FF2B5EF4-FFF2-40B4-BE49-F238E27FC236}">
                  <a16:creationId xmlns:a16="http://schemas.microsoft.com/office/drawing/2014/main" id="{59209043-673C-2C46-94DC-4D4980B3FCF7}"/>
                </a:ext>
              </a:extLst>
            </p:cNvPr>
            <p:cNvSpPr>
              <a:spLocks noChangeArrowheads="1"/>
            </p:cNvSpPr>
            <p:nvPr/>
          </p:nvSpPr>
          <p:spPr bwMode="auto">
            <a:xfrm>
              <a:off x="5453063" y="2135188"/>
              <a:ext cx="1581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University of British </a:t>
              </a:r>
            </a:p>
            <a:p>
              <a:pPr eaLnBrk="1" hangingPunct="1"/>
              <a:r>
                <a:rPr lang="en-US" altLang="en-CH" sz="1200" b="1" dirty="0">
                  <a:solidFill>
                    <a:srgbClr val="FF0000"/>
                  </a:solidFill>
                </a:rPr>
                <a:t>Columbia, Canada </a:t>
              </a:r>
            </a:p>
          </p:txBody>
        </p:sp>
      </p:grpSp>
      <p:grpSp>
        <p:nvGrpSpPr>
          <p:cNvPr id="4101" name="Group 41">
            <a:extLst>
              <a:ext uri="{FF2B5EF4-FFF2-40B4-BE49-F238E27FC236}">
                <a16:creationId xmlns:a16="http://schemas.microsoft.com/office/drawing/2014/main" id="{D1ABBE58-3976-1F45-9BCA-FE1F3FDF4C74}"/>
              </a:ext>
            </a:extLst>
          </p:cNvPr>
          <p:cNvGrpSpPr>
            <a:grpSpLocks/>
          </p:cNvGrpSpPr>
          <p:nvPr/>
        </p:nvGrpSpPr>
        <p:grpSpPr bwMode="auto">
          <a:xfrm>
            <a:off x="5882695" y="1361912"/>
            <a:ext cx="1425575" cy="1348582"/>
            <a:chOff x="7899400" y="820738"/>
            <a:chExt cx="1809750" cy="1770062"/>
          </a:xfrm>
        </p:grpSpPr>
        <p:pic>
          <p:nvPicPr>
            <p:cNvPr id="4140" name="Picture 11">
              <a:extLst>
                <a:ext uri="{FF2B5EF4-FFF2-40B4-BE49-F238E27FC236}">
                  <a16:creationId xmlns:a16="http://schemas.microsoft.com/office/drawing/2014/main" id="{DA8824A0-6D6C-1149-AEAF-57A1A96194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3088" y="820738"/>
              <a:ext cx="1258887"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141" name="Rectangle 25">
              <a:extLst>
                <a:ext uri="{FF2B5EF4-FFF2-40B4-BE49-F238E27FC236}">
                  <a16:creationId xmlns:a16="http://schemas.microsoft.com/office/drawing/2014/main" id="{AEAE0A8A-4031-824F-8B59-52A05D188850}"/>
                </a:ext>
              </a:extLst>
            </p:cNvPr>
            <p:cNvSpPr>
              <a:spLocks noChangeArrowheads="1"/>
            </p:cNvSpPr>
            <p:nvPr/>
          </p:nvSpPr>
          <p:spPr bwMode="auto">
            <a:xfrm>
              <a:off x="7899400" y="2133600"/>
              <a:ext cx="180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University of California </a:t>
              </a:r>
            </a:p>
            <a:p>
              <a:pPr eaLnBrk="1" hangingPunct="1"/>
              <a:r>
                <a:rPr lang="en-US" altLang="en-CH" sz="1200" b="1" dirty="0">
                  <a:solidFill>
                    <a:srgbClr val="FF0000"/>
                  </a:solidFill>
                </a:rPr>
                <a:t>Berkeley, USA </a:t>
              </a:r>
            </a:p>
          </p:txBody>
        </p:sp>
      </p:grpSp>
      <p:grpSp>
        <p:nvGrpSpPr>
          <p:cNvPr id="4102" name="Group 37">
            <a:extLst>
              <a:ext uri="{FF2B5EF4-FFF2-40B4-BE49-F238E27FC236}">
                <a16:creationId xmlns:a16="http://schemas.microsoft.com/office/drawing/2014/main" id="{02D422C7-7268-2447-ABE0-1535C22C3CD2}"/>
              </a:ext>
            </a:extLst>
          </p:cNvPr>
          <p:cNvGrpSpPr>
            <a:grpSpLocks/>
          </p:cNvGrpSpPr>
          <p:nvPr/>
        </p:nvGrpSpPr>
        <p:grpSpPr bwMode="auto">
          <a:xfrm>
            <a:off x="2601614" y="4993408"/>
            <a:ext cx="1583531" cy="1335087"/>
            <a:chOff x="1963738" y="4843463"/>
            <a:chExt cx="1860550" cy="1516062"/>
          </a:xfrm>
        </p:grpSpPr>
        <p:pic>
          <p:nvPicPr>
            <p:cNvPr id="4138" name="Picture 17">
              <a:extLst>
                <a:ext uri="{FF2B5EF4-FFF2-40B4-BE49-F238E27FC236}">
                  <a16:creationId xmlns:a16="http://schemas.microsoft.com/office/drawing/2014/main" id="{F1803E8B-62E8-914B-B16D-B1CDD5B350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088" y="4843463"/>
              <a:ext cx="179228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139" name="Rectangle 26">
              <a:extLst>
                <a:ext uri="{FF2B5EF4-FFF2-40B4-BE49-F238E27FC236}">
                  <a16:creationId xmlns:a16="http://schemas.microsoft.com/office/drawing/2014/main" id="{B654D4C7-8FAB-B44C-A12B-26BED995E641}"/>
                </a:ext>
              </a:extLst>
            </p:cNvPr>
            <p:cNvSpPr>
              <a:spLocks noChangeArrowheads="1"/>
            </p:cNvSpPr>
            <p:nvPr/>
          </p:nvSpPr>
          <p:spPr bwMode="auto">
            <a:xfrm>
              <a:off x="1963738" y="5902325"/>
              <a:ext cx="186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a:solidFill>
                    <a:srgbClr val="FF0000"/>
                  </a:solidFill>
                </a:rPr>
                <a:t>Simon Fraser University,</a:t>
              </a:r>
            </a:p>
            <a:p>
              <a:pPr eaLnBrk="1" hangingPunct="1"/>
              <a:r>
                <a:rPr lang="en-US" altLang="en-CH" sz="1200" b="1">
                  <a:solidFill>
                    <a:srgbClr val="FF0000"/>
                  </a:solidFill>
                </a:rPr>
                <a:t>Canada `</a:t>
              </a:r>
            </a:p>
          </p:txBody>
        </p:sp>
      </p:grpSp>
      <p:grpSp>
        <p:nvGrpSpPr>
          <p:cNvPr id="4103" name="Group 42">
            <a:extLst>
              <a:ext uri="{FF2B5EF4-FFF2-40B4-BE49-F238E27FC236}">
                <a16:creationId xmlns:a16="http://schemas.microsoft.com/office/drawing/2014/main" id="{642B0D09-65FB-E142-8D19-F0AB5A123E8D}"/>
              </a:ext>
            </a:extLst>
          </p:cNvPr>
          <p:cNvGrpSpPr>
            <a:grpSpLocks/>
          </p:cNvGrpSpPr>
          <p:nvPr/>
        </p:nvGrpSpPr>
        <p:grpSpPr bwMode="auto">
          <a:xfrm>
            <a:off x="7483743" y="1431762"/>
            <a:ext cx="2161862" cy="1350155"/>
            <a:chOff x="-31750" y="2863850"/>
            <a:chExt cx="2857500" cy="1495425"/>
          </a:xfrm>
        </p:grpSpPr>
        <p:pic>
          <p:nvPicPr>
            <p:cNvPr id="4136" name="Picture 12">
              <a:extLst>
                <a:ext uri="{FF2B5EF4-FFF2-40B4-BE49-F238E27FC236}">
                  <a16:creationId xmlns:a16="http://schemas.microsoft.com/office/drawing/2014/main" id="{617130D6-E576-114C-A1F7-57992DF704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275" y="2863850"/>
              <a:ext cx="2530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137" name="Rectangle 27">
              <a:extLst>
                <a:ext uri="{FF2B5EF4-FFF2-40B4-BE49-F238E27FC236}">
                  <a16:creationId xmlns:a16="http://schemas.microsoft.com/office/drawing/2014/main" id="{DAE67A4D-47B4-AD4F-A34F-4E11EB5E353F}"/>
                </a:ext>
              </a:extLst>
            </p:cNvPr>
            <p:cNvSpPr>
              <a:spLocks noChangeArrowheads="1"/>
            </p:cNvSpPr>
            <p:nvPr/>
          </p:nvSpPr>
          <p:spPr bwMode="auto">
            <a:xfrm>
              <a:off x="-31750" y="3902075"/>
              <a:ext cx="1644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University of Calgary,</a:t>
              </a:r>
            </a:p>
            <a:p>
              <a:pPr eaLnBrk="1" hangingPunct="1"/>
              <a:r>
                <a:rPr lang="en-US" altLang="en-CH" sz="1200" b="1" dirty="0">
                  <a:solidFill>
                    <a:srgbClr val="FF0000"/>
                  </a:solidFill>
                </a:rPr>
                <a:t>Canada </a:t>
              </a:r>
            </a:p>
          </p:txBody>
        </p:sp>
      </p:grpSp>
      <p:grpSp>
        <p:nvGrpSpPr>
          <p:cNvPr id="4104" name="Group 46">
            <a:extLst>
              <a:ext uri="{FF2B5EF4-FFF2-40B4-BE49-F238E27FC236}">
                <a16:creationId xmlns:a16="http://schemas.microsoft.com/office/drawing/2014/main" id="{86F68DA7-1C2C-4447-A0AE-BCD12E896073}"/>
              </a:ext>
            </a:extLst>
          </p:cNvPr>
          <p:cNvGrpSpPr>
            <a:grpSpLocks/>
          </p:cNvGrpSpPr>
          <p:nvPr/>
        </p:nvGrpSpPr>
        <p:grpSpPr bwMode="auto">
          <a:xfrm>
            <a:off x="1162712" y="3153256"/>
            <a:ext cx="1682750" cy="1435100"/>
            <a:chOff x="1776442" y="2918123"/>
            <a:chExt cx="2056029" cy="1727499"/>
          </a:xfrm>
        </p:grpSpPr>
        <p:pic>
          <p:nvPicPr>
            <p:cNvPr id="4134" name="Picture 13">
              <a:extLst>
                <a:ext uri="{FF2B5EF4-FFF2-40B4-BE49-F238E27FC236}">
                  <a16:creationId xmlns:a16="http://schemas.microsoft.com/office/drawing/2014/main" id="{09515940-4492-924C-BE77-6926C8F0AE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9046" y="2918123"/>
              <a:ext cx="200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135" name="Rectangle 28">
              <a:extLst>
                <a:ext uri="{FF2B5EF4-FFF2-40B4-BE49-F238E27FC236}">
                  <a16:creationId xmlns:a16="http://schemas.microsoft.com/office/drawing/2014/main" id="{355C6A0F-D321-7E4C-87B6-DAC0F2D6DF25}"/>
                </a:ext>
              </a:extLst>
            </p:cNvPr>
            <p:cNvSpPr>
              <a:spLocks noChangeArrowheads="1"/>
            </p:cNvSpPr>
            <p:nvPr/>
          </p:nvSpPr>
          <p:spPr bwMode="auto">
            <a:xfrm>
              <a:off x="1776442" y="3867706"/>
              <a:ext cx="2051050" cy="77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University of Liverpool, UK	 </a:t>
              </a:r>
            </a:p>
          </p:txBody>
        </p:sp>
      </p:grpSp>
      <p:grpSp>
        <p:nvGrpSpPr>
          <p:cNvPr id="4105" name="Group 40">
            <a:extLst>
              <a:ext uri="{FF2B5EF4-FFF2-40B4-BE49-F238E27FC236}">
                <a16:creationId xmlns:a16="http://schemas.microsoft.com/office/drawing/2014/main" id="{ADFEC78B-7D2C-F248-B2A7-65B3EAD61297}"/>
              </a:ext>
            </a:extLst>
          </p:cNvPr>
          <p:cNvGrpSpPr>
            <a:grpSpLocks/>
          </p:cNvGrpSpPr>
          <p:nvPr/>
        </p:nvGrpSpPr>
        <p:grpSpPr bwMode="auto">
          <a:xfrm>
            <a:off x="4798205" y="3076413"/>
            <a:ext cx="1368425" cy="1477962"/>
            <a:chOff x="3876" y="1747"/>
            <a:chExt cx="1075" cy="1162"/>
          </a:xfrm>
        </p:grpSpPr>
        <p:pic>
          <p:nvPicPr>
            <p:cNvPr id="4132" name="Picture 14">
              <a:extLst>
                <a:ext uri="{FF2B5EF4-FFF2-40B4-BE49-F238E27FC236}">
                  <a16:creationId xmlns:a16="http://schemas.microsoft.com/office/drawing/2014/main" id="{C206D68A-3340-694F-A146-154C0974B4D0}"/>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4" y="1747"/>
              <a:ext cx="525"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133" name="Rectangle 29">
              <a:extLst>
                <a:ext uri="{FF2B5EF4-FFF2-40B4-BE49-F238E27FC236}">
                  <a16:creationId xmlns:a16="http://schemas.microsoft.com/office/drawing/2014/main" id="{CCD64515-6B45-BA40-9491-33F183C6C7E4}"/>
                </a:ext>
              </a:extLst>
            </p:cNvPr>
            <p:cNvSpPr>
              <a:spLocks noChangeArrowheads="1"/>
            </p:cNvSpPr>
            <p:nvPr/>
          </p:nvSpPr>
          <p:spPr bwMode="auto">
            <a:xfrm>
              <a:off x="3876" y="2595"/>
              <a:ext cx="1075"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000" b="1" dirty="0">
                  <a:solidFill>
                    <a:srgbClr val="FF0000"/>
                  </a:solidFill>
                </a:rPr>
                <a:t>NRCN - Nuclear Res. </a:t>
              </a:r>
            </a:p>
            <a:p>
              <a:pPr eaLnBrk="1" hangingPunct="1"/>
              <a:r>
                <a:rPr lang="en-US" altLang="en-CH" sz="1000" b="1" dirty="0">
                  <a:solidFill>
                    <a:srgbClr val="FF0000"/>
                  </a:solidFill>
                </a:rPr>
                <a:t>Center Negev, Israel</a:t>
              </a:r>
            </a:p>
          </p:txBody>
        </p:sp>
      </p:grpSp>
      <p:grpSp>
        <p:nvGrpSpPr>
          <p:cNvPr id="4106" name="Group 36">
            <a:extLst>
              <a:ext uri="{FF2B5EF4-FFF2-40B4-BE49-F238E27FC236}">
                <a16:creationId xmlns:a16="http://schemas.microsoft.com/office/drawing/2014/main" id="{C65987C2-4E03-4741-B5D4-F05721D95B31}"/>
              </a:ext>
            </a:extLst>
          </p:cNvPr>
          <p:cNvGrpSpPr>
            <a:grpSpLocks/>
          </p:cNvGrpSpPr>
          <p:nvPr/>
        </p:nvGrpSpPr>
        <p:grpSpPr bwMode="auto">
          <a:xfrm>
            <a:off x="8187182" y="2876191"/>
            <a:ext cx="1257300" cy="2005013"/>
            <a:chOff x="395995" y="4564035"/>
            <a:chExt cx="1257443" cy="2004510"/>
          </a:xfrm>
        </p:grpSpPr>
        <p:pic>
          <p:nvPicPr>
            <p:cNvPr id="4130" name="Picture 16">
              <a:extLst>
                <a:ext uri="{FF2B5EF4-FFF2-40B4-BE49-F238E27FC236}">
                  <a16:creationId xmlns:a16="http://schemas.microsoft.com/office/drawing/2014/main" id="{3C85419C-899E-E349-B45F-B8BEE401EC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148" y="4564035"/>
              <a:ext cx="924572" cy="107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131" name="Rectangle 30">
              <a:extLst>
                <a:ext uri="{FF2B5EF4-FFF2-40B4-BE49-F238E27FC236}">
                  <a16:creationId xmlns:a16="http://schemas.microsoft.com/office/drawing/2014/main" id="{CB17B956-5081-3B4A-97B8-8FF00E5073B0}"/>
                </a:ext>
              </a:extLst>
            </p:cNvPr>
            <p:cNvSpPr>
              <a:spLocks noChangeArrowheads="1"/>
            </p:cNvSpPr>
            <p:nvPr/>
          </p:nvSpPr>
          <p:spPr bwMode="auto">
            <a:xfrm>
              <a:off x="395995" y="5737548"/>
              <a:ext cx="12574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Federal University of</a:t>
              </a:r>
            </a:p>
            <a:p>
              <a:pPr eaLnBrk="1" hangingPunct="1"/>
              <a:r>
                <a:rPr lang="en-US" altLang="en-CH" sz="1200" b="1" dirty="0">
                  <a:solidFill>
                    <a:srgbClr val="FF0000"/>
                  </a:solidFill>
                </a:rPr>
                <a:t>Rio de Janeiro, Brazil </a:t>
              </a:r>
            </a:p>
          </p:txBody>
        </p:sp>
      </p:grpSp>
      <p:grpSp>
        <p:nvGrpSpPr>
          <p:cNvPr id="4107" name="Group 37">
            <a:extLst>
              <a:ext uri="{FF2B5EF4-FFF2-40B4-BE49-F238E27FC236}">
                <a16:creationId xmlns:a16="http://schemas.microsoft.com/office/drawing/2014/main" id="{CB8FAFDA-266E-754C-B6E6-3DEED33D746C}"/>
              </a:ext>
            </a:extLst>
          </p:cNvPr>
          <p:cNvGrpSpPr>
            <a:grpSpLocks/>
          </p:cNvGrpSpPr>
          <p:nvPr/>
        </p:nvGrpSpPr>
        <p:grpSpPr bwMode="auto">
          <a:xfrm>
            <a:off x="6515794" y="4960337"/>
            <a:ext cx="1298575" cy="1569246"/>
            <a:chOff x="2517" y="2881"/>
            <a:chExt cx="956" cy="1200"/>
          </a:xfrm>
        </p:grpSpPr>
        <p:pic>
          <p:nvPicPr>
            <p:cNvPr id="4128" name="Picture 18">
              <a:extLst>
                <a:ext uri="{FF2B5EF4-FFF2-40B4-BE49-F238E27FC236}">
                  <a16:creationId xmlns:a16="http://schemas.microsoft.com/office/drawing/2014/main" id="{6C0387C6-473B-DB4E-9043-EA416141E1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37" y="2881"/>
              <a:ext cx="712"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129" name="Rectangle 32">
              <a:extLst>
                <a:ext uri="{FF2B5EF4-FFF2-40B4-BE49-F238E27FC236}">
                  <a16:creationId xmlns:a16="http://schemas.microsoft.com/office/drawing/2014/main" id="{BB36D723-CA01-2F49-96B4-8977E8869FCF}"/>
                </a:ext>
              </a:extLst>
            </p:cNvPr>
            <p:cNvSpPr>
              <a:spLocks noChangeArrowheads="1"/>
            </p:cNvSpPr>
            <p:nvPr/>
          </p:nvSpPr>
          <p:spPr bwMode="auto">
            <a:xfrm>
              <a:off x="2517" y="3793"/>
              <a:ext cx="9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a:solidFill>
                    <a:srgbClr val="FF0000"/>
                  </a:solidFill>
                </a:rPr>
                <a:t>University of Wales </a:t>
              </a:r>
            </a:p>
            <a:p>
              <a:pPr eaLnBrk="1" hangingPunct="1"/>
              <a:r>
                <a:rPr lang="en-US" altLang="en-CH" sz="1200" b="1">
                  <a:solidFill>
                    <a:srgbClr val="FF0000"/>
                  </a:solidFill>
                </a:rPr>
                <a:t>Swansea, UK	 </a:t>
              </a:r>
            </a:p>
          </p:txBody>
        </p:sp>
      </p:grpSp>
      <p:grpSp>
        <p:nvGrpSpPr>
          <p:cNvPr id="4108" name="Group 36">
            <a:extLst>
              <a:ext uri="{FF2B5EF4-FFF2-40B4-BE49-F238E27FC236}">
                <a16:creationId xmlns:a16="http://schemas.microsoft.com/office/drawing/2014/main" id="{CD1EE2A9-D2EA-CF4D-9852-0E090719A933}"/>
              </a:ext>
            </a:extLst>
          </p:cNvPr>
          <p:cNvGrpSpPr>
            <a:grpSpLocks/>
          </p:cNvGrpSpPr>
          <p:nvPr/>
        </p:nvGrpSpPr>
        <p:grpSpPr bwMode="auto">
          <a:xfrm>
            <a:off x="4555627" y="5050619"/>
            <a:ext cx="1583531" cy="1163638"/>
            <a:chOff x="4895" y="3156"/>
            <a:chExt cx="1240" cy="772"/>
          </a:xfrm>
        </p:grpSpPr>
        <p:pic>
          <p:nvPicPr>
            <p:cNvPr id="4126" name="Picture 20">
              <a:extLst>
                <a:ext uri="{FF2B5EF4-FFF2-40B4-BE49-F238E27FC236}">
                  <a16:creationId xmlns:a16="http://schemas.microsoft.com/office/drawing/2014/main" id="{AA4D57B0-BA17-DA4B-A8B9-096214F92E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95" y="3156"/>
              <a:ext cx="1240"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127" name="Rectangle 34">
              <a:extLst>
                <a:ext uri="{FF2B5EF4-FFF2-40B4-BE49-F238E27FC236}">
                  <a16:creationId xmlns:a16="http://schemas.microsoft.com/office/drawing/2014/main" id="{635887E9-78D0-374F-8D74-CF9F079E9F4D}"/>
                </a:ext>
              </a:extLst>
            </p:cNvPr>
            <p:cNvSpPr>
              <a:spLocks noChangeArrowheads="1"/>
            </p:cNvSpPr>
            <p:nvPr/>
          </p:nvSpPr>
          <p:spPr bwMode="auto">
            <a:xfrm>
              <a:off x="5233" y="3640"/>
              <a:ext cx="5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TRIUMF,</a:t>
              </a:r>
            </a:p>
            <a:p>
              <a:pPr eaLnBrk="1" hangingPunct="1"/>
              <a:r>
                <a:rPr lang="en-US" altLang="en-CH" sz="1200" b="1" dirty="0">
                  <a:solidFill>
                    <a:srgbClr val="FF0000"/>
                  </a:solidFill>
                </a:rPr>
                <a:t>Canada </a:t>
              </a:r>
            </a:p>
          </p:txBody>
        </p:sp>
      </p:grpSp>
      <p:grpSp>
        <p:nvGrpSpPr>
          <p:cNvPr id="9" name="Group 8">
            <a:extLst>
              <a:ext uri="{FF2B5EF4-FFF2-40B4-BE49-F238E27FC236}">
                <a16:creationId xmlns:a16="http://schemas.microsoft.com/office/drawing/2014/main" id="{2F2BD6FC-1074-103E-A981-0822698BBAF3}"/>
              </a:ext>
            </a:extLst>
          </p:cNvPr>
          <p:cNvGrpSpPr/>
          <p:nvPr/>
        </p:nvGrpSpPr>
        <p:grpSpPr>
          <a:xfrm>
            <a:off x="9645606" y="4973475"/>
            <a:ext cx="1235075" cy="1312863"/>
            <a:chOff x="7785100" y="4641850"/>
            <a:chExt cx="2120900" cy="1739900"/>
          </a:xfrm>
        </p:grpSpPr>
        <p:pic>
          <p:nvPicPr>
            <p:cNvPr id="4109" name="Picture 34">
              <a:extLst>
                <a:ext uri="{FF2B5EF4-FFF2-40B4-BE49-F238E27FC236}">
                  <a16:creationId xmlns:a16="http://schemas.microsoft.com/office/drawing/2014/main" id="{22BEBFB6-0186-8348-829F-F26BD59A522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85100" y="4641850"/>
              <a:ext cx="21209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Rectangle 33">
              <a:extLst>
                <a:ext uri="{FF2B5EF4-FFF2-40B4-BE49-F238E27FC236}">
                  <a16:creationId xmlns:a16="http://schemas.microsoft.com/office/drawing/2014/main" id="{E918A451-B99F-E44C-8AD9-71CD96F4B338}"/>
                </a:ext>
              </a:extLst>
            </p:cNvPr>
            <p:cNvSpPr>
              <a:spLocks noChangeArrowheads="1"/>
            </p:cNvSpPr>
            <p:nvPr/>
          </p:nvSpPr>
          <p:spPr bwMode="auto">
            <a:xfrm>
              <a:off x="8275638" y="5919788"/>
              <a:ext cx="1274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a:solidFill>
                    <a:srgbClr val="FF0000"/>
                  </a:solidFill>
                </a:rPr>
                <a:t>York University,</a:t>
              </a:r>
            </a:p>
            <a:p>
              <a:pPr eaLnBrk="1" hangingPunct="1"/>
              <a:r>
                <a:rPr lang="en-US" altLang="en-CH" sz="1200" b="1">
                  <a:solidFill>
                    <a:srgbClr val="FF0000"/>
                  </a:solidFill>
                </a:rPr>
                <a:t>Canada</a:t>
              </a:r>
            </a:p>
          </p:txBody>
        </p:sp>
      </p:grpSp>
      <p:grpSp>
        <p:nvGrpSpPr>
          <p:cNvPr id="4111" name="Group 47">
            <a:extLst>
              <a:ext uri="{FF2B5EF4-FFF2-40B4-BE49-F238E27FC236}">
                <a16:creationId xmlns:a16="http://schemas.microsoft.com/office/drawing/2014/main" id="{AF0DE419-7560-4143-BFD9-83FB585AE8F5}"/>
              </a:ext>
            </a:extLst>
          </p:cNvPr>
          <p:cNvGrpSpPr>
            <a:grpSpLocks/>
          </p:cNvGrpSpPr>
          <p:nvPr/>
        </p:nvGrpSpPr>
        <p:grpSpPr bwMode="auto">
          <a:xfrm>
            <a:off x="1255750" y="4896922"/>
            <a:ext cx="1235075" cy="1627187"/>
            <a:chOff x="8267886" y="2798901"/>
            <a:chExt cx="1638114" cy="2015902"/>
          </a:xfrm>
        </p:grpSpPr>
        <p:pic>
          <p:nvPicPr>
            <p:cNvPr id="4124" name="Picture 42">
              <a:extLst>
                <a:ext uri="{FF2B5EF4-FFF2-40B4-BE49-F238E27FC236}">
                  <a16:creationId xmlns:a16="http://schemas.microsoft.com/office/drawing/2014/main" id="{14D43FAC-2283-4C45-8FB4-1D1DF0DF765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389703" y="2798901"/>
              <a:ext cx="1394481" cy="125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5" name="Rectangle 28">
              <a:extLst>
                <a:ext uri="{FF2B5EF4-FFF2-40B4-BE49-F238E27FC236}">
                  <a16:creationId xmlns:a16="http://schemas.microsoft.com/office/drawing/2014/main" id="{1A0B5043-04C1-7548-9CCE-753D821618A1}"/>
                </a:ext>
              </a:extLst>
            </p:cNvPr>
            <p:cNvSpPr>
              <a:spLocks noChangeArrowheads="1"/>
            </p:cNvSpPr>
            <p:nvPr/>
          </p:nvSpPr>
          <p:spPr bwMode="auto">
            <a:xfrm>
              <a:off x="8267886" y="4013964"/>
              <a:ext cx="1638114" cy="80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Stockholm University,</a:t>
              </a:r>
            </a:p>
            <a:p>
              <a:pPr eaLnBrk="1" hangingPunct="1"/>
              <a:r>
                <a:rPr lang="en-US" altLang="en-CH" sz="1200" b="1" dirty="0">
                  <a:solidFill>
                    <a:srgbClr val="FF0000"/>
                  </a:solidFill>
                </a:rPr>
                <a:t>     Sweden	 </a:t>
              </a:r>
            </a:p>
          </p:txBody>
        </p:sp>
      </p:grpSp>
      <p:grpSp>
        <p:nvGrpSpPr>
          <p:cNvPr id="8" name="Group 7">
            <a:extLst>
              <a:ext uri="{FF2B5EF4-FFF2-40B4-BE49-F238E27FC236}">
                <a16:creationId xmlns:a16="http://schemas.microsoft.com/office/drawing/2014/main" id="{87278EB8-6681-6A10-B7B3-AA321055B8D2}"/>
              </a:ext>
            </a:extLst>
          </p:cNvPr>
          <p:cNvGrpSpPr/>
          <p:nvPr/>
        </p:nvGrpSpPr>
        <p:grpSpPr>
          <a:xfrm>
            <a:off x="8252104" y="4993407"/>
            <a:ext cx="1409859" cy="1385888"/>
            <a:chOff x="6111875" y="4683125"/>
            <a:chExt cx="1741488" cy="1662113"/>
          </a:xfrm>
        </p:grpSpPr>
        <p:grpSp>
          <p:nvGrpSpPr>
            <p:cNvPr id="4112" name="Group 50">
              <a:extLst>
                <a:ext uri="{FF2B5EF4-FFF2-40B4-BE49-F238E27FC236}">
                  <a16:creationId xmlns:a16="http://schemas.microsoft.com/office/drawing/2014/main" id="{D54A0AE4-454A-BA4B-B292-A79C99C3300C}"/>
                </a:ext>
              </a:extLst>
            </p:cNvPr>
            <p:cNvGrpSpPr>
              <a:grpSpLocks/>
            </p:cNvGrpSpPr>
            <p:nvPr/>
          </p:nvGrpSpPr>
          <p:grpSpPr bwMode="auto">
            <a:xfrm>
              <a:off x="6115050" y="4683125"/>
              <a:ext cx="1614488" cy="1298575"/>
              <a:chOff x="3064233" y="3358238"/>
              <a:chExt cx="3200615" cy="1434431"/>
            </a:xfrm>
          </p:grpSpPr>
          <p:pic>
            <p:nvPicPr>
              <p:cNvPr id="4122" name="Picture 48" descr="CILogo.png">
                <a:extLst>
                  <a:ext uri="{FF2B5EF4-FFF2-40B4-BE49-F238E27FC236}">
                    <a16:creationId xmlns:a16="http://schemas.microsoft.com/office/drawing/2014/main" id="{DEF804CD-A4FD-534E-883B-692EA852FC8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64233" y="3358238"/>
                <a:ext cx="1352568" cy="90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49" descr="CI_LogoTextB.gif">
                <a:extLst>
                  <a:ext uri="{FF2B5EF4-FFF2-40B4-BE49-F238E27FC236}">
                    <a16:creationId xmlns:a16="http://schemas.microsoft.com/office/drawing/2014/main" id="{00295843-34D8-F943-9D37-F28F10049B1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077019" y="4322730"/>
                <a:ext cx="3187829" cy="46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13" name="Rectangle 28">
              <a:extLst>
                <a:ext uri="{FF2B5EF4-FFF2-40B4-BE49-F238E27FC236}">
                  <a16:creationId xmlns:a16="http://schemas.microsoft.com/office/drawing/2014/main" id="{CE023740-A280-124C-9527-827CE5CF438D}"/>
                </a:ext>
              </a:extLst>
            </p:cNvPr>
            <p:cNvSpPr>
              <a:spLocks noChangeArrowheads="1"/>
            </p:cNvSpPr>
            <p:nvPr/>
          </p:nvSpPr>
          <p:spPr bwMode="auto">
            <a:xfrm>
              <a:off x="6111875" y="6069013"/>
              <a:ext cx="1741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a:solidFill>
                    <a:srgbClr val="FF0000"/>
                  </a:solidFill>
                </a:rPr>
                <a:t>Cockcroft Institute, UK </a:t>
              </a:r>
            </a:p>
          </p:txBody>
        </p:sp>
      </p:grpSp>
      <p:grpSp>
        <p:nvGrpSpPr>
          <p:cNvPr id="14" name="Group 13">
            <a:extLst>
              <a:ext uri="{FF2B5EF4-FFF2-40B4-BE49-F238E27FC236}">
                <a16:creationId xmlns:a16="http://schemas.microsoft.com/office/drawing/2014/main" id="{437946A8-AF32-5855-C975-2D4282A501EF}"/>
              </a:ext>
            </a:extLst>
          </p:cNvPr>
          <p:cNvGrpSpPr/>
          <p:nvPr/>
        </p:nvGrpSpPr>
        <p:grpSpPr>
          <a:xfrm>
            <a:off x="2962728" y="3386643"/>
            <a:ext cx="1839913" cy="922337"/>
            <a:chOff x="2082800" y="3040063"/>
            <a:chExt cx="1839913" cy="922337"/>
          </a:xfrm>
        </p:grpSpPr>
        <p:pic>
          <p:nvPicPr>
            <p:cNvPr id="4120" name="Picture 50" descr="Manchester_University_Logo.png">
              <a:extLst>
                <a:ext uri="{FF2B5EF4-FFF2-40B4-BE49-F238E27FC236}">
                  <a16:creationId xmlns:a16="http://schemas.microsoft.com/office/drawing/2014/main" id="{30EDE962-8664-7640-8852-1E3FEF648B2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37433" y="3040063"/>
              <a:ext cx="1543363" cy="48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1" name="Rectangle 28">
              <a:extLst>
                <a:ext uri="{FF2B5EF4-FFF2-40B4-BE49-F238E27FC236}">
                  <a16:creationId xmlns:a16="http://schemas.microsoft.com/office/drawing/2014/main" id="{3C183857-FCBF-2345-B989-DB48472C2B3B}"/>
                </a:ext>
              </a:extLst>
            </p:cNvPr>
            <p:cNvSpPr>
              <a:spLocks noChangeArrowheads="1"/>
            </p:cNvSpPr>
            <p:nvPr/>
          </p:nvSpPr>
          <p:spPr bwMode="auto">
            <a:xfrm>
              <a:off x="2082800" y="3715915"/>
              <a:ext cx="1839913" cy="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000" b="1" dirty="0">
                  <a:solidFill>
                    <a:srgbClr val="FF0000"/>
                  </a:solidFill>
                </a:rPr>
                <a:t>University of Manchester, UK </a:t>
              </a:r>
            </a:p>
          </p:txBody>
        </p:sp>
      </p:grpSp>
      <p:grpSp>
        <p:nvGrpSpPr>
          <p:cNvPr id="15" name="Group 14">
            <a:extLst>
              <a:ext uri="{FF2B5EF4-FFF2-40B4-BE49-F238E27FC236}">
                <a16:creationId xmlns:a16="http://schemas.microsoft.com/office/drawing/2014/main" id="{50FE4042-A206-B765-78F7-42B00A38E608}"/>
              </a:ext>
            </a:extLst>
          </p:cNvPr>
          <p:cNvGrpSpPr/>
          <p:nvPr/>
        </p:nvGrpSpPr>
        <p:grpSpPr>
          <a:xfrm>
            <a:off x="6284848" y="3009737"/>
            <a:ext cx="1758950" cy="1466701"/>
            <a:chOff x="5480050" y="2719388"/>
            <a:chExt cx="1758950" cy="1466701"/>
          </a:xfrm>
        </p:grpSpPr>
        <p:pic>
          <p:nvPicPr>
            <p:cNvPr id="4115" name="Picture 1">
              <a:extLst>
                <a:ext uri="{FF2B5EF4-FFF2-40B4-BE49-F238E27FC236}">
                  <a16:creationId xmlns:a16="http://schemas.microsoft.com/office/drawing/2014/main" id="{94A978DC-3ADD-FF4A-89CB-C1A0224B2D0D}"/>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480050" y="2719388"/>
              <a:ext cx="17589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 name="Rectangle 21">
              <a:extLst>
                <a:ext uri="{FF2B5EF4-FFF2-40B4-BE49-F238E27FC236}">
                  <a16:creationId xmlns:a16="http://schemas.microsoft.com/office/drawing/2014/main" id="{B040B627-E0DB-3347-B2E7-960EC314C468}"/>
                </a:ext>
              </a:extLst>
            </p:cNvPr>
            <p:cNvSpPr>
              <a:spLocks noChangeArrowheads="1"/>
            </p:cNvSpPr>
            <p:nvPr/>
          </p:nvSpPr>
          <p:spPr bwMode="auto">
            <a:xfrm>
              <a:off x="5677824" y="3724424"/>
              <a:ext cx="14634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Purdue University, </a:t>
              </a:r>
            </a:p>
            <a:p>
              <a:pPr eaLnBrk="1" hangingPunct="1"/>
              <a:r>
                <a:rPr lang="en-US" altLang="en-CH" sz="1200" b="1" dirty="0">
                  <a:solidFill>
                    <a:srgbClr val="FF0000"/>
                  </a:solidFill>
                </a:rPr>
                <a:t>USA</a:t>
              </a:r>
            </a:p>
          </p:txBody>
        </p:sp>
      </p:grpSp>
      <p:sp>
        <p:nvSpPr>
          <p:cNvPr id="2" name="TextBox 1">
            <a:extLst>
              <a:ext uri="{FF2B5EF4-FFF2-40B4-BE49-F238E27FC236}">
                <a16:creationId xmlns:a16="http://schemas.microsoft.com/office/drawing/2014/main" id="{BFD2BE5B-D595-C048-AA80-89B668AA58A3}"/>
              </a:ext>
            </a:extLst>
          </p:cNvPr>
          <p:cNvSpPr txBox="1"/>
          <p:nvPr/>
        </p:nvSpPr>
        <p:spPr>
          <a:xfrm>
            <a:off x="1128712" y="1"/>
            <a:ext cx="9990138" cy="830263"/>
          </a:xfrm>
          <a:prstGeom prst="rect">
            <a:avLst/>
          </a:prstGeom>
          <a:solidFill>
            <a:schemeClr val="accent3"/>
          </a:solidFill>
        </p:spPr>
        <p:txBody>
          <a:bodyPr wrap="square">
            <a:spAutoFit/>
          </a:bodyPr>
          <a:lstStyle/>
          <a:p>
            <a:pPr eaLnBrk="1" hangingPunct="1">
              <a:defRPr/>
            </a:pPr>
            <a:r>
              <a:rPr lang="en-US" sz="4800" dirty="0" err="1">
                <a:solidFill>
                  <a:srgbClr val="FF0000"/>
                </a:solidFill>
                <a:latin typeface="Times New Roman" charset="0"/>
                <a:ea typeface="ＭＳ Ｐゴシック" charset="0"/>
              </a:rPr>
              <a:t>Antihydrogen</a:t>
            </a:r>
            <a:r>
              <a:rPr lang="en-US" sz="4800" dirty="0">
                <a:solidFill>
                  <a:srgbClr val="FF0000"/>
                </a:solidFill>
                <a:latin typeface="Times New Roman" charset="0"/>
                <a:ea typeface="ＭＳ Ｐゴシック" charset="0"/>
              </a:rPr>
              <a:t> Laser </a:t>
            </a:r>
            <a:r>
              <a:rPr lang="en-US" sz="4800" dirty="0" err="1">
                <a:solidFill>
                  <a:srgbClr val="FF0000"/>
                </a:solidFill>
                <a:latin typeface="Times New Roman" charset="0"/>
                <a:ea typeface="ＭＳ Ｐゴシック" charset="0"/>
              </a:rPr>
              <a:t>PHysics</a:t>
            </a:r>
            <a:r>
              <a:rPr lang="en-US" sz="4800" dirty="0">
                <a:solidFill>
                  <a:srgbClr val="FF0000"/>
                </a:solidFill>
                <a:latin typeface="Times New Roman" charset="0"/>
                <a:ea typeface="ＭＳ Ｐゴシック" charset="0"/>
              </a:rPr>
              <a:t> Apparatus</a:t>
            </a:r>
          </a:p>
        </p:txBody>
      </p:sp>
      <p:pic>
        <p:nvPicPr>
          <p:cNvPr id="4119" name="Picture 3">
            <a:extLst>
              <a:ext uri="{FF2B5EF4-FFF2-40B4-BE49-F238E27FC236}">
                <a16:creationId xmlns:a16="http://schemas.microsoft.com/office/drawing/2014/main" id="{FA7C4E49-E1EE-9C4B-A236-E1C953F68C0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839346" y="1385688"/>
            <a:ext cx="1081965" cy="107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597DA73-74A1-5611-CC39-BB9185AC22B5}"/>
              </a:ext>
            </a:extLst>
          </p:cNvPr>
          <p:cNvPicPr>
            <a:picLocks noChangeAspect="1"/>
          </p:cNvPicPr>
          <p:nvPr/>
        </p:nvPicPr>
        <p:blipFill>
          <a:blip r:embed="rId20"/>
          <a:stretch>
            <a:fillRect/>
          </a:stretch>
        </p:blipFill>
        <p:spPr>
          <a:xfrm>
            <a:off x="2928115" y="1296906"/>
            <a:ext cx="1066596" cy="1157066"/>
          </a:xfrm>
          <a:prstGeom prst="rect">
            <a:avLst/>
          </a:prstGeom>
        </p:spPr>
      </p:pic>
      <p:sp>
        <p:nvSpPr>
          <p:cNvPr id="7" name="Rectangle 21">
            <a:extLst>
              <a:ext uri="{FF2B5EF4-FFF2-40B4-BE49-F238E27FC236}">
                <a16:creationId xmlns:a16="http://schemas.microsoft.com/office/drawing/2014/main" id="{86201522-D5EB-C1D3-2B14-04184FF7CE46}"/>
              </a:ext>
            </a:extLst>
          </p:cNvPr>
          <p:cNvSpPr>
            <a:spLocks noChangeArrowheads="1"/>
          </p:cNvSpPr>
          <p:nvPr/>
        </p:nvSpPr>
        <p:spPr bwMode="auto">
          <a:xfrm>
            <a:off x="2619359" y="2388677"/>
            <a:ext cx="1598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University of Brescia,</a:t>
            </a:r>
          </a:p>
          <a:p>
            <a:pPr eaLnBrk="1" hangingPunct="1"/>
            <a:r>
              <a:rPr lang="en-US" altLang="en-CH" sz="1200" b="1" dirty="0">
                <a:solidFill>
                  <a:srgbClr val="FF0000"/>
                </a:solidFill>
              </a:rPr>
              <a:t>Italy</a:t>
            </a:r>
          </a:p>
        </p:txBody>
      </p:sp>
      <p:pic>
        <p:nvPicPr>
          <p:cNvPr id="3" name="Picture 2">
            <a:extLst>
              <a:ext uri="{FF2B5EF4-FFF2-40B4-BE49-F238E27FC236}">
                <a16:creationId xmlns:a16="http://schemas.microsoft.com/office/drawing/2014/main" id="{7E4C9F63-E7F9-2CC1-F2A7-947D2A70581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813730" y="2924900"/>
            <a:ext cx="859872" cy="8526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1">
            <a:extLst>
              <a:ext uri="{FF2B5EF4-FFF2-40B4-BE49-F238E27FC236}">
                <a16:creationId xmlns:a16="http://schemas.microsoft.com/office/drawing/2014/main" id="{B514B83B-A1DD-24B0-CBAD-1645F3711B9C}"/>
              </a:ext>
            </a:extLst>
          </p:cNvPr>
          <p:cNvSpPr>
            <a:spLocks noChangeArrowheads="1"/>
          </p:cNvSpPr>
          <p:nvPr/>
        </p:nvSpPr>
        <p:spPr bwMode="auto">
          <a:xfrm>
            <a:off x="9493983" y="3953503"/>
            <a:ext cx="1420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INFN (Pavia, Pisa)</a:t>
            </a:r>
          </a:p>
          <a:p>
            <a:pPr eaLnBrk="1" hangingPunct="1"/>
            <a:r>
              <a:rPr lang="en-US" altLang="en-CH" sz="1200" b="1" dirty="0">
                <a:solidFill>
                  <a:srgbClr val="FF0000"/>
                </a:solidFill>
              </a:rPr>
              <a:t>Italy</a:t>
            </a:r>
          </a:p>
        </p:txBody>
      </p:sp>
      <p:sp>
        <p:nvSpPr>
          <p:cNvPr id="6" name="CasellaDiTesto 5">
            <a:extLst>
              <a:ext uri="{FF2B5EF4-FFF2-40B4-BE49-F238E27FC236}">
                <a16:creationId xmlns:a16="http://schemas.microsoft.com/office/drawing/2014/main" id="{4A607F2A-A440-61E1-C947-721DE041ADBD}"/>
              </a:ext>
            </a:extLst>
          </p:cNvPr>
          <p:cNvSpPr txBox="1"/>
          <p:nvPr/>
        </p:nvSpPr>
        <p:spPr>
          <a:xfrm>
            <a:off x="1126957" y="781454"/>
            <a:ext cx="4574073" cy="369332"/>
          </a:xfrm>
          <a:prstGeom prst="rect">
            <a:avLst/>
          </a:prstGeom>
          <a:noFill/>
        </p:spPr>
        <p:txBody>
          <a:bodyPr wrap="none" rtlCol="0">
            <a:spAutoFit/>
          </a:bodyPr>
          <a:lstStyle/>
          <a:p>
            <a:r>
              <a:rPr lang="en-US" dirty="0"/>
              <a:t>INFN contact person: </a:t>
            </a:r>
            <a:r>
              <a:rPr lang="en-US" dirty="0" err="1"/>
              <a:t>Germano</a:t>
            </a:r>
            <a:r>
              <a:rPr lang="en-US" dirty="0"/>
              <a:t> Bonomi (</a:t>
            </a:r>
            <a:r>
              <a:rPr lang="en-US" dirty="0" err="1"/>
              <a:t>Bs-Pv</a:t>
            </a:r>
            <a:r>
              <a:rPr lang="en-US" dirty="0"/>
              <a:t>)</a:t>
            </a:r>
          </a:p>
        </p:txBody>
      </p:sp>
      <p:sp>
        <p:nvSpPr>
          <p:cNvPr id="58" name="Segnaposto piè di pagina 1"/>
          <p:cNvSpPr txBox="1">
            <a:spLocks/>
          </p:cNvSpPr>
          <p:nvPr/>
        </p:nvSpPr>
        <p:spPr>
          <a:xfrm>
            <a:off x="3994711" y="646829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solidFill>
                  <a:prstClr val="black">
                    <a:tint val="75000"/>
                  </a:prstClr>
                </a:solidFill>
                <a:latin typeface="Calibri" panose="020F0502020204030204"/>
              </a:rPr>
              <a:t>LEA  16/2/2023 CSN3 INFN</a:t>
            </a:r>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343865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LPHA-g.jpg">
            <a:extLst>
              <a:ext uri="{FF2B5EF4-FFF2-40B4-BE49-F238E27FC236}">
                <a16:creationId xmlns:a16="http://schemas.microsoft.com/office/drawing/2014/main" id="{BFF6BD6D-D018-5C44-85F8-E0ED62D4BA55}"/>
              </a:ext>
            </a:extLst>
          </p:cNvPr>
          <p:cNvPicPr>
            <a:picLocks noChangeAspect="1"/>
          </p:cNvPicPr>
          <p:nvPr/>
        </p:nvPicPr>
        <p:blipFill rotWithShape="1">
          <a:blip r:embed="rId2">
            <a:extLst>
              <a:ext uri="{28A0092B-C50C-407E-A947-70E740481C1C}">
                <a14:useLocalDpi xmlns:a14="http://schemas.microsoft.com/office/drawing/2010/main" val="0"/>
              </a:ext>
            </a:extLst>
          </a:blip>
          <a:srcRect t="7234" b="12788"/>
          <a:stretch/>
        </p:blipFill>
        <p:spPr bwMode="auto">
          <a:xfrm>
            <a:off x="1517758" y="793477"/>
            <a:ext cx="9531242" cy="539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 name="TextBox 1">
            <a:extLst>
              <a:ext uri="{FF2B5EF4-FFF2-40B4-BE49-F238E27FC236}">
                <a16:creationId xmlns:a16="http://schemas.microsoft.com/office/drawing/2014/main" id="{69C7603A-0242-4844-9290-8C61AABBD700}"/>
              </a:ext>
            </a:extLst>
          </p:cNvPr>
          <p:cNvSpPr txBox="1">
            <a:spLocks noChangeArrowheads="1"/>
          </p:cNvSpPr>
          <p:nvPr/>
        </p:nvSpPr>
        <p:spPr bwMode="auto">
          <a:xfrm>
            <a:off x="3254542" y="54660"/>
            <a:ext cx="54940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CH" sz="3600" b="1" dirty="0"/>
              <a:t>ALPHA-g and ALPHA-2/3</a:t>
            </a:r>
          </a:p>
        </p:txBody>
      </p:sp>
      <p:sp>
        <p:nvSpPr>
          <p:cNvPr id="3" name="Rounded Rectangle 2">
            <a:extLst>
              <a:ext uri="{FF2B5EF4-FFF2-40B4-BE49-F238E27FC236}">
                <a16:creationId xmlns:a16="http://schemas.microsoft.com/office/drawing/2014/main" id="{0A387777-D1A5-0841-89BF-D206DA451A38}"/>
              </a:ext>
            </a:extLst>
          </p:cNvPr>
          <p:cNvSpPr/>
          <p:nvPr/>
        </p:nvSpPr>
        <p:spPr bwMode="auto">
          <a:xfrm>
            <a:off x="1221828" y="3226679"/>
            <a:ext cx="6148554" cy="2815017"/>
          </a:xfrm>
          <a:prstGeom prst="roundRect">
            <a:avLst/>
          </a:prstGeom>
          <a:noFill/>
          <a:ln w="38100" cap="flat" cmpd="sng" algn="ctr">
            <a:solidFill>
              <a:schemeClr val="bg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IT" sz="2000" b="0" i="0" u="none" strike="noStrike" cap="none" normalizeH="0" baseline="0">
              <a:ln>
                <a:noFill/>
              </a:ln>
              <a:solidFill>
                <a:schemeClr val="tx1"/>
              </a:solidFill>
              <a:effectLst/>
              <a:latin typeface="Times New Roman" pitchFamily="-105" charset="0"/>
              <a:ea typeface="ＭＳ Ｐゴシック" pitchFamily="-105" charset="-128"/>
              <a:cs typeface="ＭＳ Ｐゴシック" pitchFamily="-105" charset="-128"/>
            </a:endParaRPr>
          </a:p>
        </p:txBody>
      </p:sp>
      <p:sp>
        <p:nvSpPr>
          <p:cNvPr id="7" name="Rounded Rectangle 6">
            <a:extLst>
              <a:ext uri="{FF2B5EF4-FFF2-40B4-BE49-F238E27FC236}">
                <a16:creationId xmlns:a16="http://schemas.microsoft.com/office/drawing/2014/main" id="{51494208-654A-9E4D-A617-9C1A354F68CF}"/>
              </a:ext>
            </a:extLst>
          </p:cNvPr>
          <p:cNvSpPr/>
          <p:nvPr/>
        </p:nvSpPr>
        <p:spPr bwMode="auto">
          <a:xfrm>
            <a:off x="7459718" y="825251"/>
            <a:ext cx="3436885" cy="5216445"/>
          </a:xfrm>
          <a:prstGeom prst="roundRect">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IT" sz="2000" b="0" i="0" u="none" strike="noStrike" cap="none" normalizeH="0" baseline="0">
              <a:ln>
                <a:noFill/>
              </a:ln>
              <a:solidFill>
                <a:schemeClr val="tx1"/>
              </a:solidFill>
              <a:effectLst/>
              <a:latin typeface="Times New Roman" pitchFamily="-105" charset="0"/>
              <a:ea typeface="ＭＳ Ｐゴシック" pitchFamily="-105" charset="-128"/>
              <a:cs typeface="ＭＳ Ｐゴシック" pitchFamily="-105" charset="-128"/>
            </a:endParaRPr>
          </a:p>
        </p:txBody>
      </p:sp>
      <p:sp>
        <p:nvSpPr>
          <p:cNvPr id="9" name="TextBox 8">
            <a:extLst>
              <a:ext uri="{FF2B5EF4-FFF2-40B4-BE49-F238E27FC236}">
                <a16:creationId xmlns:a16="http://schemas.microsoft.com/office/drawing/2014/main" id="{486DDBBD-8999-2940-AB30-C7CDB76C26FF}"/>
              </a:ext>
            </a:extLst>
          </p:cNvPr>
          <p:cNvSpPr txBox="1"/>
          <p:nvPr/>
        </p:nvSpPr>
        <p:spPr>
          <a:xfrm>
            <a:off x="7764517" y="952661"/>
            <a:ext cx="1295400" cy="400110"/>
          </a:xfrm>
          <a:prstGeom prst="rect">
            <a:avLst/>
          </a:prstGeom>
          <a:noFill/>
        </p:spPr>
        <p:txBody>
          <a:bodyPr wrap="square">
            <a:spAutoFit/>
          </a:bodyPr>
          <a:lstStyle/>
          <a:p>
            <a:r>
              <a:rPr lang="en-US" altLang="en-CH" sz="2000" b="1" dirty="0">
                <a:solidFill>
                  <a:srgbClr val="C00000"/>
                </a:solidFill>
              </a:rPr>
              <a:t>ALPHA-g</a:t>
            </a:r>
            <a:endParaRPr lang="en-IT" sz="2000" dirty="0">
              <a:solidFill>
                <a:srgbClr val="C00000"/>
              </a:solidFill>
            </a:endParaRPr>
          </a:p>
        </p:txBody>
      </p:sp>
      <p:sp>
        <p:nvSpPr>
          <p:cNvPr id="10" name="TextBox 9">
            <a:extLst>
              <a:ext uri="{FF2B5EF4-FFF2-40B4-BE49-F238E27FC236}">
                <a16:creationId xmlns:a16="http://schemas.microsoft.com/office/drawing/2014/main" id="{289ECB75-29EA-E64C-9B6B-027AEDAF7E24}"/>
              </a:ext>
            </a:extLst>
          </p:cNvPr>
          <p:cNvSpPr txBox="1"/>
          <p:nvPr/>
        </p:nvSpPr>
        <p:spPr>
          <a:xfrm>
            <a:off x="1876097" y="3673006"/>
            <a:ext cx="1463565" cy="400110"/>
          </a:xfrm>
          <a:prstGeom prst="rect">
            <a:avLst/>
          </a:prstGeom>
          <a:noFill/>
        </p:spPr>
        <p:txBody>
          <a:bodyPr wrap="square">
            <a:spAutoFit/>
          </a:bodyPr>
          <a:lstStyle/>
          <a:p>
            <a:r>
              <a:rPr lang="en-US" altLang="en-CH" sz="2000" b="1" dirty="0">
                <a:solidFill>
                  <a:schemeClr val="bg2">
                    <a:lumMod val="60000"/>
                    <a:lumOff val="40000"/>
                  </a:schemeClr>
                </a:solidFill>
              </a:rPr>
              <a:t>ALPHA-2</a:t>
            </a:r>
            <a:endParaRPr lang="en-IT" sz="2000" dirty="0">
              <a:solidFill>
                <a:schemeClr val="bg2">
                  <a:lumMod val="60000"/>
                  <a:lumOff val="40000"/>
                </a:schemeClr>
              </a:solidFill>
            </a:endParaRPr>
          </a:p>
        </p:txBody>
      </p:sp>
      <p:sp>
        <p:nvSpPr>
          <p:cNvPr id="2" name="TextBox 1">
            <a:extLst>
              <a:ext uri="{FF2B5EF4-FFF2-40B4-BE49-F238E27FC236}">
                <a16:creationId xmlns:a16="http://schemas.microsoft.com/office/drawing/2014/main" id="{5F9E0476-9FDE-C27E-D6FB-F32365D9563B}"/>
              </a:ext>
            </a:extLst>
          </p:cNvPr>
          <p:cNvSpPr txBox="1"/>
          <p:nvPr/>
        </p:nvSpPr>
        <p:spPr>
          <a:xfrm>
            <a:off x="1222811" y="2130810"/>
            <a:ext cx="6186565" cy="800219"/>
          </a:xfrm>
          <a:prstGeom prst="rect">
            <a:avLst/>
          </a:prstGeom>
          <a:noFill/>
        </p:spPr>
        <p:txBody>
          <a:bodyPr wrap="square" rtlCol="0">
            <a:spAutoFit/>
          </a:bodyPr>
          <a:lstStyle/>
          <a:p>
            <a:r>
              <a:rPr lang="en-IT" sz="2300" dirty="0">
                <a:latin typeface="Garamond" panose="02020404030301010803" pitchFamily="18" charset="0"/>
              </a:rPr>
              <a:t>Two apparatus “regions” (only 1 can work at a time)</a:t>
            </a:r>
          </a:p>
          <a:p>
            <a:r>
              <a:rPr lang="en-IT" sz="2300" b="1" dirty="0">
                <a:latin typeface="Garamond" panose="02020404030301010803" pitchFamily="18" charset="0"/>
              </a:rPr>
              <a:t>ALPHA-2</a:t>
            </a:r>
            <a:r>
              <a:rPr lang="en-IT" sz="2300" dirty="0">
                <a:latin typeface="Garamond" panose="02020404030301010803" pitchFamily="18" charset="0"/>
              </a:rPr>
              <a:t> for spectroscopy - </a:t>
            </a:r>
            <a:r>
              <a:rPr lang="en-IT" sz="2300" b="1" dirty="0">
                <a:latin typeface="Garamond" panose="02020404030301010803" pitchFamily="18" charset="0"/>
              </a:rPr>
              <a:t>ALPHA-g</a:t>
            </a:r>
            <a:r>
              <a:rPr lang="en-IT" sz="2300" dirty="0">
                <a:latin typeface="Garamond" panose="02020404030301010803" pitchFamily="18" charset="0"/>
              </a:rPr>
              <a:t> for gra</a:t>
            </a:r>
            <a:r>
              <a:rPr lang="en-US" sz="2300" dirty="0">
                <a:latin typeface="Garamond" panose="02020404030301010803" pitchFamily="18" charset="0"/>
              </a:rPr>
              <a:t>v</a:t>
            </a:r>
            <a:r>
              <a:rPr lang="en-IT" sz="2300" dirty="0">
                <a:latin typeface="Garamond" panose="02020404030301010803" pitchFamily="18" charset="0"/>
              </a:rPr>
              <a:t>i</a:t>
            </a:r>
            <a:r>
              <a:rPr lang="en-US" sz="2300" dirty="0">
                <a:latin typeface="Garamond" panose="02020404030301010803" pitchFamily="18" charset="0"/>
              </a:rPr>
              <a:t>t</a:t>
            </a:r>
            <a:r>
              <a:rPr lang="en-IT" sz="2300" dirty="0">
                <a:latin typeface="Garamond" panose="02020404030301010803" pitchFamily="18" charset="0"/>
              </a:rPr>
              <a:t>y</a:t>
            </a:r>
          </a:p>
        </p:txBody>
      </p:sp>
      <p:sp>
        <p:nvSpPr>
          <p:cNvPr id="6" name="TextBox 5">
            <a:extLst>
              <a:ext uri="{FF2B5EF4-FFF2-40B4-BE49-F238E27FC236}">
                <a16:creationId xmlns:a16="http://schemas.microsoft.com/office/drawing/2014/main" id="{39FFA50F-D828-8C23-FE3A-2A5D8F095400}"/>
              </a:ext>
            </a:extLst>
          </p:cNvPr>
          <p:cNvSpPr txBox="1"/>
          <p:nvPr/>
        </p:nvSpPr>
        <p:spPr>
          <a:xfrm>
            <a:off x="1517759" y="6155201"/>
            <a:ext cx="9086037" cy="400110"/>
          </a:xfrm>
          <a:prstGeom prst="rect">
            <a:avLst/>
          </a:prstGeom>
          <a:noFill/>
        </p:spPr>
        <p:txBody>
          <a:bodyPr wrap="square">
            <a:spAutoFit/>
          </a:bodyPr>
          <a:lstStyle/>
          <a:p>
            <a:pPr algn="ctr"/>
            <a:r>
              <a:rPr lang="en-IT" sz="2000" b="1" dirty="0">
                <a:solidFill>
                  <a:srgbClr val="C00000"/>
                </a:solidFill>
                <a:latin typeface="Garamond" panose="02020404030301010803" pitchFamily="18" charset="0"/>
              </a:rPr>
              <a:t>In 2022 the FOCUS was on ALPHA-g (with two run windows for ALPHA-2)</a:t>
            </a:r>
            <a:endParaRPr lang="en-IT" sz="2000" dirty="0">
              <a:solidFill>
                <a:srgbClr val="C00000"/>
              </a:solidFill>
              <a:latin typeface="Garamond" panose="02020404030301010803" pitchFamily="18" charset="0"/>
            </a:endParaRPr>
          </a:p>
        </p:txBody>
      </p:sp>
      <p:sp>
        <p:nvSpPr>
          <p:cNvPr id="11" name="Segnaposto piè di pagina 1"/>
          <p:cNvSpPr txBox="1">
            <a:spLocks/>
          </p:cNvSpPr>
          <p:nvPr/>
        </p:nvSpPr>
        <p:spPr>
          <a:xfrm>
            <a:off x="3994711" y="646829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solidFill>
                  <a:prstClr val="black">
                    <a:tint val="75000"/>
                  </a:prstClr>
                </a:solidFill>
                <a:latin typeface="Calibri" panose="020F0502020204030204"/>
              </a:rPr>
              <a:t>LEA  16/2/2023 CSN3 INFN</a:t>
            </a:r>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60592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3" name="Segnaposto numero diapositiva 2"/>
          <p:cNvSpPr>
            <a:spLocks noGrp="1"/>
          </p:cNvSpPr>
          <p:nvPr>
            <p:ph type="sldNum" sz="quarter" idx="12"/>
          </p:nvPr>
        </p:nvSpPr>
        <p:spPr/>
        <p:txBody>
          <a:bodyPr/>
          <a:lstStyle/>
          <a:p>
            <a:fld id="{2EE8E55D-E4C8-403F-9298-FB00F34642C6}" type="slidenum">
              <a:rPr lang="en-US" smtClean="0"/>
              <a:t>35</a:t>
            </a:fld>
            <a:endParaRPr lang="en-US"/>
          </a:p>
        </p:txBody>
      </p:sp>
      <p:sp>
        <p:nvSpPr>
          <p:cNvPr id="4" name="TextBox 3">
            <a:extLst>
              <a:ext uri="{FF2B5EF4-FFF2-40B4-BE49-F238E27FC236}">
                <a16:creationId xmlns:a16="http://schemas.microsoft.com/office/drawing/2014/main" id="{3EE2D988-9042-0E46-BFA7-A04D5E201485}"/>
              </a:ext>
            </a:extLst>
          </p:cNvPr>
          <p:cNvSpPr txBox="1"/>
          <p:nvPr/>
        </p:nvSpPr>
        <p:spPr>
          <a:xfrm>
            <a:off x="2326599" y="110645"/>
            <a:ext cx="8545866" cy="523220"/>
          </a:xfrm>
          <a:prstGeom prst="rect">
            <a:avLst/>
          </a:prstGeom>
          <a:noFill/>
        </p:spPr>
        <p:txBody>
          <a:bodyPr wrap="square" rtlCol="0">
            <a:spAutoFit/>
          </a:bodyPr>
          <a:lstStyle/>
          <a:p>
            <a:r>
              <a:rPr lang="en-US" sz="2800" b="1" dirty="0"/>
              <a:t>2022 activities (foreseen and </a:t>
            </a:r>
            <a:r>
              <a:rPr lang="en-US" sz="2800" b="1" dirty="0">
                <a:solidFill>
                  <a:srgbClr val="00B050"/>
                </a:solidFill>
              </a:rPr>
              <a:t>completed</a:t>
            </a:r>
            <a:r>
              <a:rPr lang="en-US" sz="2800" b="1" dirty="0"/>
              <a:t>/</a:t>
            </a:r>
            <a:r>
              <a:rPr lang="en-US" sz="2800" b="1" dirty="0">
                <a:solidFill>
                  <a:srgbClr val="FF0000"/>
                </a:solidFill>
              </a:rPr>
              <a:t>not completed</a:t>
            </a:r>
            <a:r>
              <a:rPr lang="en-US" sz="2800" b="1" dirty="0"/>
              <a:t>)</a:t>
            </a:r>
            <a:endParaRPr lang="en-CH" sz="2800" b="1" dirty="0"/>
          </a:p>
        </p:txBody>
      </p:sp>
      <p:sp>
        <p:nvSpPr>
          <p:cNvPr id="5" name="TextBox 4">
            <a:extLst>
              <a:ext uri="{FF2B5EF4-FFF2-40B4-BE49-F238E27FC236}">
                <a16:creationId xmlns:a16="http://schemas.microsoft.com/office/drawing/2014/main" id="{47C2F7A3-3B31-054E-9A89-5EF05F17FA0E}"/>
              </a:ext>
            </a:extLst>
          </p:cNvPr>
          <p:cNvSpPr txBox="1"/>
          <p:nvPr/>
        </p:nvSpPr>
        <p:spPr>
          <a:xfrm>
            <a:off x="1154240" y="738789"/>
            <a:ext cx="9906000" cy="4431983"/>
          </a:xfrm>
          <a:prstGeom prst="rect">
            <a:avLst/>
          </a:prstGeom>
          <a:noFill/>
        </p:spPr>
        <p:txBody>
          <a:bodyPr wrap="square" rtlCol="0">
            <a:spAutoFit/>
          </a:bodyPr>
          <a:lstStyle/>
          <a:p>
            <a:r>
              <a:rPr lang="en-CH" sz="2400" b="1" dirty="0">
                <a:latin typeface="Garamond" panose="02020404030301010803" pitchFamily="18" charset="0"/>
              </a:rPr>
              <a:t>Pre-run</a:t>
            </a:r>
          </a:p>
          <a:p>
            <a:pPr marL="342900" indent="-342900">
              <a:buFont typeface="Arial" panose="020B0604020202020204" pitchFamily="34" charset="0"/>
              <a:buChar char="•"/>
            </a:pPr>
            <a:r>
              <a:rPr lang="en-CH" sz="1800" dirty="0">
                <a:solidFill>
                  <a:srgbClr val="00B050"/>
                </a:solidFill>
                <a:latin typeface="Garamond" panose="02020404030301010803" pitchFamily="18" charset="0"/>
              </a:rPr>
              <a:t>studies of particle temperatures in ALPHA-g</a:t>
            </a:r>
          </a:p>
          <a:p>
            <a:pPr marL="342900" indent="-342900">
              <a:buFont typeface="Arial" panose="020B0604020202020204" pitchFamily="34" charset="0"/>
              <a:buChar char="•"/>
            </a:pPr>
            <a:r>
              <a:rPr lang="en-CH" sz="1800" dirty="0">
                <a:solidFill>
                  <a:srgbClr val="00B050"/>
                </a:solidFill>
                <a:latin typeface="Garamond" panose="02020404030301010803" pitchFamily="18" charset="0"/>
              </a:rPr>
              <a:t>prepare new degrading foils for the Catching Trap</a:t>
            </a:r>
          </a:p>
          <a:p>
            <a:pPr marL="342900" indent="-342900">
              <a:buFont typeface="Arial" panose="020B0604020202020204" pitchFamily="34" charset="0"/>
              <a:buChar char="•"/>
            </a:pPr>
            <a:r>
              <a:rPr lang="en-CH" sz="1800" dirty="0">
                <a:solidFill>
                  <a:srgbClr val="00B050"/>
                </a:solidFill>
                <a:latin typeface="Garamond" panose="02020404030301010803" pitchFamily="18" charset="0"/>
              </a:rPr>
              <a:t>prepare alternative Penning traps in case we cannot work with the current one (plating,</a:t>
            </a:r>
            <a:r>
              <a:rPr lang="en-US" sz="1800" dirty="0">
                <a:solidFill>
                  <a:srgbClr val="00B050"/>
                </a:solidFill>
                <a:latin typeface="Garamond" panose="02020404030301010803" pitchFamily="18" charset="0"/>
              </a:rPr>
              <a:t> </a:t>
            </a:r>
            <a:r>
              <a:rPr lang="en-CH" sz="1800" dirty="0">
                <a:solidFill>
                  <a:srgbClr val="00B050"/>
                </a:solidFill>
                <a:latin typeface="Garamond" panose="02020404030301010803" pitchFamily="18" charset="0"/>
              </a:rPr>
              <a:t>coating, etc.)</a:t>
            </a:r>
          </a:p>
          <a:p>
            <a:pPr marL="342900" indent="-342900">
              <a:buFont typeface="Arial" panose="020B0604020202020204" pitchFamily="34" charset="0"/>
              <a:buChar char="•"/>
            </a:pPr>
            <a:r>
              <a:rPr lang="en-CH" sz="1800" dirty="0">
                <a:solidFill>
                  <a:srgbClr val="00B050"/>
                </a:solidFill>
                <a:latin typeface="Garamond" panose="02020404030301010803" pitchFamily="18" charset="0"/>
              </a:rPr>
              <a:t>continue magnet commissioning in ALPHA-g</a:t>
            </a:r>
          </a:p>
          <a:p>
            <a:pPr marL="342900" indent="-342900">
              <a:buFont typeface="Arial" panose="020B0604020202020204" pitchFamily="34" charset="0"/>
              <a:buChar char="•"/>
            </a:pPr>
            <a:r>
              <a:rPr lang="en-CH" sz="1800" dirty="0">
                <a:solidFill>
                  <a:srgbClr val="00B050"/>
                </a:solidFill>
                <a:latin typeface="Garamond" panose="02020404030301010803" pitchFamily="18" charset="0"/>
              </a:rPr>
              <a:t>minor mods to ALPHA-g cryostat</a:t>
            </a:r>
          </a:p>
          <a:p>
            <a:pPr marL="342900" indent="-342900">
              <a:buFont typeface="Arial" panose="020B0604020202020204" pitchFamily="34" charset="0"/>
              <a:buChar char="•"/>
            </a:pPr>
            <a:r>
              <a:rPr lang="en-CH" sz="1800" dirty="0">
                <a:solidFill>
                  <a:srgbClr val="00B050"/>
                </a:solidFill>
                <a:latin typeface="Garamond" panose="02020404030301010803" pitchFamily="18" charset="0"/>
              </a:rPr>
              <a:t>work on frequency metrology and spectroscopy:   </a:t>
            </a:r>
            <a:r>
              <a:rPr lang="en-CH" sz="1800" b="1" dirty="0">
                <a:solidFill>
                  <a:srgbClr val="00B050"/>
                </a:solidFill>
                <a:latin typeface="Garamond" panose="02020404030301010803" pitchFamily="18" charset="0"/>
              </a:rPr>
              <a:t>ALPHA-3</a:t>
            </a:r>
          </a:p>
          <a:p>
            <a:pPr marL="342900" indent="-342900">
              <a:buFont typeface="Arial" panose="020B0604020202020204" pitchFamily="34" charset="0"/>
              <a:buChar char="•"/>
            </a:pPr>
            <a:r>
              <a:rPr lang="en-CH" sz="1800" dirty="0">
                <a:solidFill>
                  <a:srgbClr val="00B050"/>
                </a:solidFill>
                <a:latin typeface="Garamond" panose="02020404030301010803" pitchFamily="18" charset="0"/>
              </a:rPr>
              <a:t>work on magnetrometry for ALPHA-g</a:t>
            </a:r>
          </a:p>
          <a:p>
            <a:pPr marL="342900" indent="-342900">
              <a:buFont typeface="Arial" panose="020B0604020202020204" pitchFamily="34" charset="0"/>
              <a:buChar char="•"/>
            </a:pPr>
            <a:r>
              <a:rPr lang="en-CH" sz="1800" dirty="0">
                <a:solidFill>
                  <a:srgbClr val="00B050"/>
                </a:solidFill>
                <a:latin typeface="Garamond" panose="02020404030301010803" pitchFamily="18" charset="0"/>
              </a:rPr>
              <a:t>continue characterisation of the detectors</a:t>
            </a:r>
          </a:p>
          <a:p>
            <a:pPr marL="342900" indent="-342900">
              <a:buFont typeface="Arial" panose="020B0604020202020204" pitchFamily="34" charset="0"/>
              <a:buChar char="•"/>
            </a:pPr>
            <a:r>
              <a:rPr lang="en-CH" sz="1800" dirty="0">
                <a:solidFill>
                  <a:srgbClr val="00B050"/>
                </a:solidFill>
                <a:latin typeface="Garamond" panose="02020404030301010803" pitchFamily="18" charset="0"/>
              </a:rPr>
              <a:t>prepare microwave hardware for ALPHA-g</a:t>
            </a:r>
          </a:p>
          <a:p>
            <a:pPr marL="342900" indent="-342900">
              <a:buFont typeface="Arial" panose="020B0604020202020204" pitchFamily="34" charset="0"/>
              <a:buChar char="•"/>
            </a:pPr>
            <a:r>
              <a:rPr lang="en-CH" sz="1800" dirty="0">
                <a:solidFill>
                  <a:srgbClr val="FF0000"/>
                </a:solidFill>
                <a:latin typeface="Garamond" panose="02020404030301010803" pitchFamily="18" charset="0"/>
              </a:rPr>
              <a:t>prepare Lyman-alpha light for ALPHA-g   </a:t>
            </a:r>
            <a:r>
              <a:rPr lang="en-CH" sz="1800" dirty="0">
                <a:latin typeface="Garamond" panose="02020404030301010803" pitchFamily="18" charset="0"/>
              </a:rPr>
              <a:t>(focussed on ALPHA-2 instead)</a:t>
            </a:r>
            <a:endParaRPr lang="en-CH" sz="1800" dirty="0">
              <a:solidFill>
                <a:srgbClr val="FF0000"/>
              </a:solidFill>
              <a:latin typeface="Garamond" panose="02020404030301010803" pitchFamily="18" charset="0"/>
            </a:endParaRPr>
          </a:p>
          <a:p>
            <a:endParaRPr lang="en-CH" sz="1800" dirty="0">
              <a:latin typeface="Garamond" panose="02020404030301010803" pitchFamily="18" charset="0"/>
            </a:endParaRPr>
          </a:p>
          <a:p>
            <a:r>
              <a:rPr lang="en-CH" sz="2400" b="1" dirty="0">
                <a:latin typeface="Garamond" panose="02020404030301010803" pitchFamily="18" charset="0"/>
              </a:rPr>
              <a:t>Run 2022</a:t>
            </a:r>
          </a:p>
          <a:p>
            <a:pPr marL="342900" indent="-342900">
              <a:buFont typeface="Arial" panose="020B0604020202020204" pitchFamily="34" charset="0"/>
              <a:buChar char="•"/>
            </a:pPr>
            <a:r>
              <a:rPr lang="en-CH" sz="1800" b="1" dirty="0">
                <a:solidFill>
                  <a:srgbClr val="00B050"/>
                </a:solidFill>
                <a:latin typeface="Garamond" panose="02020404030301010803" pitchFamily="18" charset="0"/>
              </a:rPr>
              <a:t>start up with ALPHA-g </a:t>
            </a:r>
            <a:r>
              <a:rPr lang="en-US" sz="1800" b="1" dirty="0">
                <a:solidFill>
                  <a:srgbClr val="00B050"/>
                </a:solidFill>
                <a:latin typeface="Garamond" panose="02020404030301010803" pitchFamily="18" charset="0"/>
              </a:rPr>
              <a:t>and </a:t>
            </a:r>
            <a:r>
              <a:rPr lang="en-CH" sz="1800" b="1" dirty="0">
                <a:solidFill>
                  <a:srgbClr val="00B050"/>
                </a:solidFill>
                <a:latin typeface="Garamond" panose="02020404030301010803" pitchFamily="18" charset="0"/>
              </a:rPr>
              <a:t>priority </a:t>
            </a:r>
            <a:r>
              <a:rPr lang="en-US" sz="1800" b="1" dirty="0">
                <a:solidFill>
                  <a:srgbClr val="00B050"/>
                </a:solidFill>
                <a:latin typeface="Garamond" panose="02020404030301010803" pitchFamily="18" charset="0"/>
              </a:rPr>
              <a:t>on</a:t>
            </a:r>
            <a:r>
              <a:rPr lang="en-CH" sz="1800" b="1" dirty="0">
                <a:solidFill>
                  <a:srgbClr val="00B050"/>
                </a:solidFill>
                <a:latin typeface="Garamond" panose="02020404030301010803" pitchFamily="18" charset="0"/>
              </a:rPr>
              <a:t> the up/down measurement</a:t>
            </a:r>
          </a:p>
          <a:p>
            <a:pPr marL="342900" indent="-342900">
              <a:buFont typeface="Arial" panose="020B0604020202020204" pitchFamily="34" charset="0"/>
              <a:buChar char="•"/>
            </a:pPr>
            <a:r>
              <a:rPr lang="en-CH" sz="1800" dirty="0">
                <a:solidFill>
                  <a:srgbClr val="FF0000"/>
                </a:solidFill>
                <a:latin typeface="Garamond" panose="02020404030301010803" pitchFamily="18" charset="0"/>
              </a:rPr>
              <a:t>improve the precision of the 1s-2s transition frequency measurement in 2022</a:t>
            </a:r>
          </a:p>
        </p:txBody>
      </p:sp>
      <p:sp>
        <p:nvSpPr>
          <p:cNvPr id="6" name="TextBox 1">
            <a:extLst>
              <a:ext uri="{FF2B5EF4-FFF2-40B4-BE49-F238E27FC236}">
                <a16:creationId xmlns:a16="http://schemas.microsoft.com/office/drawing/2014/main" id="{9D9A63A6-D80F-DB4C-AAE0-E1F01CB167DF}"/>
              </a:ext>
            </a:extLst>
          </p:cNvPr>
          <p:cNvSpPr txBox="1"/>
          <p:nvPr/>
        </p:nvSpPr>
        <p:spPr>
          <a:xfrm>
            <a:off x="1143000" y="5314014"/>
            <a:ext cx="9906000" cy="923330"/>
          </a:xfrm>
          <a:prstGeom prst="rect">
            <a:avLst/>
          </a:prstGeom>
          <a:solidFill>
            <a:schemeClr val="bg1">
              <a:lumMod val="85000"/>
            </a:schemeClr>
          </a:solidFill>
        </p:spPr>
        <p:txBody>
          <a:bodyPr wrap="square" rtlCol="0">
            <a:spAutoFit/>
          </a:bodyPr>
          <a:lstStyle/>
          <a:p>
            <a:pPr algn="just"/>
            <a:r>
              <a:rPr lang="en-GB" sz="1800" dirty="0">
                <a:effectLst/>
                <a:latin typeface="Garamond" panose="02020404030301010803" pitchFamily="18" charset="0"/>
              </a:rPr>
              <a:t>The cryo-cooler of </a:t>
            </a:r>
            <a:r>
              <a:rPr lang="en-GB" sz="1800" dirty="0">
                <a:latin typeface="Garamond" panose="02020404030301010803" pitchFamily="18" charset="0"/>
              </a:rPr>
              <a:t>t</a:t>
            </a:r>
            <a:r>
              <a:rPr lang="en-GB" sz="1800" dirty="0">
                <a:effectLst/>
                <a:latin typeface="Garamond" panose="02020404030301010803" pitchFamily="18" charset="0"/>
              </a:rPr>
              <a:t>he external solenoid magnet for ALPHA-g required the entire system to be warmed up to room temperature occasionally, resulting in a </a:t>
            </a:r>
            <a:r>
              <a:rPr lang="en-GB" sz="1800" b="1" dirty="0">
                <a:effectLst/>
                <a:latin typeface="Garamond" panose="02020404030301010803" pitchFamily="18" charset="0"/>
              </a:rPr>
              <a:t>three-week downtime for ALPHA-g. These downtimes were used for ALPHA-2 data taking</a:t>
            </a:r>
            <a:r>
              <a:rPr lang="en-GB" sz="1800" dirty="0">
                <a:effectLst/>
                <a:latin typeface="Garamond" panose="02020404030301010803" pitchFamily="18" charset="0"/>
              </a:rPr>
              <a:t>. To change the cryo-cooler it may needed to </a:t>
            </a:r>
            <a:r>
              <a:rPr lang="en-GB" sz="1800" dirty="0">
                <a:latin typeface="Garamond" panose="02020404030301010803" pitchFamily="18" charset="0"/>
              </a:rPr>
              <a:t>open </a:t>
            </a:r>
            <a:r>
              <a:rPr lang="en-GB" sz="1800" dirty="0">
                <a:effectLst/>
                <a:latin typeface="Garamond" panose="02020404030301010803" pitchFamily="18" charset="0"/>
              </a:rPr>
              <a:t>ALPHA-g in 2023</a:t>
            </a:r>
            <a:endParaRPr lang="en-GB" sz="2000" dirty="0">
              <a:latin typeface="Garamond" panose="02020404030301010803" pitchFamily="18" charset="0"/>
            </a:endParaRPr>
          </a:p>
        </p:txBody>
      </p:sp>
    </p:spTree>
    <p:extLst>
      <p:ext uri="{BB962C8B-B14F-4D97-AF65-F5344CB8AC3E}">
        <p14:creationId xmlns:p14="http://schemas.microsoft.com/office/powerpoint/2010/main" val="1905227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3" name="Segnaposto numero diapositiva 2"/>
          <p:cNvSpPr>
            <a:spLocks noGrp="1"/>
          </p:cNvSpPr>
          <p:nvPr>
            <p:ph type="sldNum" sz="quarter" idx="12"/>
          </p:nvPr>
        </p:nvSpPr>
        <p:spPr/>
        <p:txBody>
          <a:bodyPr/>
          <a:lstStyle/>
          <a:p>
            <a:fld id="{2EE8E55D-E4C8-403F-9298-FB00F34642C6}" type="slidenum">
              <a:rPr lang="en-US" smtClean="0"/>
              <a:t>36</a:t>
            </a:fld>
            <a:endParaRPr lang="en-US"/>
          </a:p>
        </p:txBody>
      </p:sp>
      <p:pic>
        <p:nvPicPr>
          <p:cNvPr id="7" name="Picture 6">
            <a:extLst>
              <a:ext uri="{FF2B5EF4-FFF2-40B4-BE49-F238E27FC236}">
                <a16:creationId xmlns:a16="http://schemas.microsoft.com/office/drawing/2014/main" id="{3D864F58-03F4-1B62-04AA-3EDAB0D89DDC}"/>
              </a:ext>
            </a:extLst>
          </p:cNvPr>
          <p:cNvPicPr>
            <a:picLocks noChangeAspect="1"/>
          </p:cNvPicPr>
          <p:nvPr/>
        </p:nvPicPr>
        <p:blipFill>
          <a:blip r:embed="rId2"/>
          <a:stretch>
            <a:fillRect/>
          </a:stretch>
        </p:blipFill>
        <p:spPr>
          <a:xfrm rot="5400000">
            <a:off x="5092089" y="-349276"/>
            <a:ext cx="3361003" cy="4756244"/>
          </a:xfrm>
          <a:prstGeom prst="rect">
            <a:avLst/>
          </a:prstGeom>
        </p:spPr>
      </p:pic>
      <p:sp>
        <p:nvSpPr>
          <p:cNvPr id="8" name="TextBox 9">
            <a:extLst>
              <a:ext uri="{FF2B5EF4-FFF2-40B4-BE49-F238E27FC236}">
                <a16:creationId xmlns:a16="http://schemas.microsoft.com/office/drawing/2014/main" id="{47B7DBF2-D360-588E-44D2-3E9889828221}"/>
              </a:ext>
            </a:extLst>
          </p:cNvPr>
          <p:cNvSpPr txBox="1"/>
          <p:nvPr/>
        </p:nvSpPr>
        <p:spPr>
          <a:xfrm>
            <a:off x="2451754" y="141615"/>
            <a:ext cx="6942798" cy="523220"/>
          </a:xfrm>
          <a:prstGeom prst="rect">
            <a:avLst/>
          </a:prstGeom>
          <a:noFill/>
        </p:spPr>
        <p:txBody>
          <a:bodyPr wrap="square" rtlCol="0">
            <a:spAutoFit/>
          </a:bodyPr>
          <a:lstStyle/>
          <a:p>
            <a:r>
              <a:rPr lang="en-CH" sz="2800" b="1" dirty="0"/>
              <a:t>ALPHA-2 </a:t>
            </a:r>
            <a:r>
              <a:rPr lang="en-US" sz="2800" b="1" dirty="0"/>
              <a:t>run: re-establishing laser cooling </a:t>
            </a:r>
            <a:endParaRPr lang="en-CH" sz="2800" b="1" dirty="0"/>
          </a:p>
        </p:txBody>
      </p:sp>
      <p:sp>
        <p:nvSpPr>
          <p:cNvPr id="9" name="TextBox 10">
            <a:extLst>
              <a:ext uri="{FF2B5EF4-FFF2-40B4-BE49-F238E27FC236}">
                <a16:creationId xmlns:a16="http://schemas.microsoft.com/office/drawing/2014/main" id="{6A8F7665-CA1B-43DD-6502-B1636E681F48}"/>
              </a:ext>
            </a:extLst>
          </p:cNvPr>
          <p:cNvSpPr txBox="1"/>
          <p:nvPr/>
        </p:nvSpPr>
        <p:spPr>
          <a:xfrm rot="19706341">
            <a:off x="4185581" y="1491125"/>
            <a:ext cx="4839082" cy="769441"/>
          </a:xfrm>
          <a:prstGeom prst="rect">
            <a:avLst/>
          </a:prstGeom>
          <a:noFill/>
        </p:spPr>
        <p:txBody>
          <a:bodyPr wrap="square" rtlCol="0">
            <a:spAutoFit/>
          </a:bodyPr>
          <a:lstStyle/>
          <a:p>
            <a:r>
              <a:rPr lang="en-CH" sz="4400" dirty="0">
                <a:solidFill>
                  <a:schemeClr val="tx1">
                    <a:alpha val="10873"/>
                  </a:schemeClr>
                </a:solidFill>
              </a:rPr>
              <a:t>ALPHA Preliminary</a:t>
            </a:r>
          </a:p>
        </p:txBody>
      </p:sp>
      <p:sp>
        <p:nvSpPr>
          <p:cNvPr id="10" name="Segnaposto piè di pagina 1"/>
          <p:cNvSpPr txBox="1">
            <a:spLocks/>
          </p:cNvSpPr>
          <p:nvPr/>
        </p:nvSpPr>
        <p:spPr>
          <a:xfrm>
            <a:off x="4038601"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LEA  Consuntivi2022  PV 14-6-2023</a:t>
            </a:r>
            <a:endParaRPr lang="en-CH" dirty="0"/>
          </a:p>
        </p:txBody>
      </p:sp>
      <p:sp>
        <p:nvSpPr>
          <p:cNvPr id="11" name="TextBox 2">
            <a:extLst>
              <a:ext uri="{FF2B5EF4-FFF2-40B4-BE49-F238E27FC236}">
                <a16:creationId xmlns:a16="http://schemas.microsoft.com/office/drawing/2014/main" id="{1185E308-824C-3B11-E83C-E3A9F07C1FE9}"/>
              </a:ext>
            </a:extLst>
          </p:cNvPr>
          <p:cNvSpPr txBox="1"/>
          <p:nvPr/>
        </p:nvSpPr>
        <p:spPr>
          <a:xfrm>
            <a:off x="2451754" y="3248983"/>
            <a:ext cx="5817555" cy="523220"/>
          </a:xfrm>
          <a:prstGeom prst="rect">
            <a:avLst/>
          </a:prstGeom>
          <a:noFill/>
        </p:spPr>
        <p:txBody>
          <a:bodyPr wrap="square" rtlCol="0">
            <a:spAutoFit/>
          </a:bodyPr>
          <a:lstStyle/>
          <a:p>
            <a:r>
              <a:rPr lang="en-CH" sz="2800" b="1" dirty="0"/>
              <a:t>ALPHA-2 </a:t>
            </a:r>
            <a:r>
              <a:rPr lang="en-US" sz="2800" b="1" dirty="0"/>
              <a:t>run: re-establishing 1S-2S</a:t>
            </a:r>
            <a:endParaRPr lang="en-CH" sz="2800" b="1" dirty="0"/>
          </a:p>
        </p:txBody>
      </p:sp>
      <p:pic>
        <p:nvPicPr>
          <p:cNvPr id="12" name="Picture 6">
            <a:extLst>
              <a:ext uri="{FF2B5EF4-FFF2-40B4-BE49-F238E27FC236}">
                <a16:creationId xmlns:a16="http://schemas.microsoft.com/office/drawing/2014/main" id="{7CB40B08-F27C-5824-F244-1A2F091A83E1}"/>
              </a:ext>
            </a:extLst>
          </p:cNvPr>
          <p:cNvPicPr>
            <a:picLocks noChangeAspect="1"/>
          </p:cNvPicPr>
          <p:nvPr/>
        </p:nvPicPr>
        <p:blipFill>
          <a:blip r:embed="rId3"/>
          <a:stretch>
            <a:fillRect/>
          </a:stretch>
        </p:blipFill>
        <p:spPr>
          <a:xfrm>
            <a:off x="324719" y="3943481"/>
            <a:ext cx="3221120" cy="2147413"/>
          </a:xfrm>
          <a:prstGeom prst="rect">
            <a:avLst/>
          </a:prstGeom>
        </p:spPr>
      </p:pic>
      <p:pic>
        <p:nvPicPr>
          <p:cNvPr id="13" name="Picture 8">
            <a:extLst>
              <a:ext uri="{FF2B5EF4-FFF2-40B4-BE49-F238E27FC236}">
                <a16:creationId xmlns:a16="http://schemas.microsoft.com/office/drawing/2014/main" id="{6500A4AD-7B9B-082D-E4C4-2D734B08D00E}"/>
              </a:ext>
            </a:extLst>
          </p:cNvPr>
          <p:cNvPicPr>
            <a:picLocks noChangeAspect="1"/>
          </p:cNvPicPr>
          <p:nvPr/>
        </p:nvPicPr>
        <p:blipFill>
          <a:blip r:embed="rId4"/>
          <a:stretch>
            <a:fillRect/>
          </a:stretch>
        </p:blipFill>
        <p:spPr>
          <a:xfrm>
            <a:off x="3513499" y="3943481"/>
            <a:ext cx="3091621" cy="2061080"/>
          </a:xfrm>
          <a:prstGeom prst="rect">
            <a:avLst/>
          </a:prstGeom>
        </p:spPr>
      </p:pic>
      <p:sp>
        <p:nvSpPr>
          <p:cNvPr id="14" name="TextBox 10">
            <a:extLst>
              <a:ext uri="{FF2B5EF4-FFF2-40B4-BE49-F238E27FC236}">
                <a16:creationId xmlns:a16="http://schemas.microsoft.com/office/drawing/2014/main" id="{D86FC88A-05AC-3918-20A4-35765728EAF5}"/>
              </a:ext>
            </a:extLst>
          </p:cNvPr>
          <p:cNvSpPr txBox="1"/>
          <p:nvPr/>
        </p:nvSpPr>
        <p:spPr>
          <a:xfrm>
            <a:off x="6645717" y="3981412"/>
            <a:ext cx="5221163" cy="2231380"/>
          </a:xfrm>
          <a:prstGeom prst="rect">
            <a:avLst/>
          </a:prstGeom>
          <a:noFill/>
        </p:spPr>
        <p:txBody>
          <a:bodyPr wrap="square" rtlCol="0">
            <a:spAutoFit/>
          </a:bodyPr>
          <a:lstStyle/>
          <a:p>
            <a:r>
              <a:rPr lang="en-CH" sz="2000" dirty="0"/>
              <a:t>total of 3 weeks of beamtime for laser cooling and spectroscopy</a:t>
            </a:r>
          </a:p>
          <a:p>
            <a:endParaRPr lang="en-CH" sz="1100" dirty="0"/>
          </a:p>
          <a:p>
            <a:r>
              <a:rPr lang="en-CH" sz="2000" dirty="0"/>
              <a:t>about 15 trapped atoms per mixing</a:t>
            </a:r>
          </a:p>
          <a:p>
            <a:endParaRPr lang="en-CH" sz="1200" dirty="0"/>
          </a:p>
          <a:p>
            <a:r>
              <a:rPr lang="en-CH" sz="2000" dirty="0"/>
              <a:t>everything works – no time for improvements</a:t>
            </a:r>
          </a:p>
          <a:p>
            <a:endParaRPr lang="en-CH" sz="1200" dirty="0"/>
          </a:p>
          <a:p>
            <a:r>
              <a:rPr lang="en-CH" sz="2000" dirty="0"/>
              <a:t>focus for 2023</a:t>
            </a:r>
          </a:p>
        </p:txBody>
      </p:sp>
      <p:sp>
        <p:nvSpPr>
          <p:cNvPr id="15" name="TextBox 10">
            <a:extLst>
              <a:ext uri="{FF2B5EF4-FFF2-40B4-BE49-F238E27FC236}">
                <a16:creationId xmlns:a16="http://schemas.microsoft.com/office/drawing/2014/main" id="{6A8F7665-CA1B-43DD-6502-B1636E681F48}"/>
              </a:ext>
            </a:extLst>
          </p:cNvPr>
          <p:cNvSpPr txBox="1"/>
          <p:nvPr/>
        </p:nvSpPr>
        <p:spPr>
          <a:xfrm rot="19706341">
            <a:off x="603813" y="4746272"/>
            <a:ext cx="4839082" cy="769441"/>
          </a:xfrm>
          <a:prstGeom prst="rect">
            <a:avLst/>
          </a:prstGeom>
          <a:noFill/>
        </p:spPr>
        <p:txBody>
          <a:bodyPr wrap="square" rtlCol="0">
            <a:spAutoFit/>
          </a:bodyPr>
          <a:lstStyle/>
          <a:p>
            <a:r>
              <a:rPr lang="en-CH" sz="4400" dirty="0">
                <a:solidFill>
                  <a:schemeClr val="tx1">
                    <a:alpha val="10873"/>
                  </a:schemeClr>
                </a:solidFill>
              </a:rPr>
              <a:t>ALPHA Preliminary</a:t>
            </a:r>
          </a:p>
        </p:txBody>
      </p:sp>
      <p:pic>
        <p:nvPicPr>
          <p:cNvPr id="16" name="Picture 4">
            <a:extLst>
              <a:ext uri="{FF2B5EF4-FFF2-40B4-BE49-F238E27FC236}">
                <a16:creationId xmlns:a16="http://schemas.microsoft.com/office/drawing/2014/main" id="{04FEAC57-1B9C-FC8B-475E-A376C033120C}"/>
              </a:ext>
            </a:extLst>
          </p:cNvPr>
          <p:cNvPicPr>
            <a:picLocks noChangeAspect="1"/>
          </p:cNvPicPr>
          <p:nvPr/>
        </p:nvPicPr>
        <p:blipFill>
          <a:blip r:embed="rId5"/>
          <a:stretch>
            <a:fillRect/>
          </a:stretch>
        </p:blipFill>
        <p:spPr>
          <a:xfrm rot="5400000">
            <a:off x="788341" y="215593"/>
            <a:ext cx="2293874" cy="3246121"/>
          </a:xfrm>
          <a:prstGeom prst="rect">
            <a:avLst/>
          </a:prstGeom>
        </p:spPr>
      </p:pic>
    </p:spTree>
    <p:extLst>
      <p:ext uri="{BB962C8B-B14F-4D97-AF65-F5344CB8AC3E}">
        <p14:creationId xmlns:p14="http://schemas.microsoft.com/office/powerpoint/2010/main" val="2030680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123AE2-68BB-6F74-20F5-AAD6DCF919DE}"/>
              </a:ext>
            </a:extLst>
          </p:cNvPr>
          <p:cNvSpPr txBox="1"/>
          <p:nvPr/>
        </p:nvSpPr>
        <p:spPr>
          <a:xfrm>
            <a:off x="8120056" y="651870"/>
            <a:ext cx="3480440" cy="646331"/>
          </a:xfrm>
          <a:prstGeom prst="rect">
            <a:avLst/>
          </a:prstGeom>
          <a:noFill/>
        </p:spPr>
        <p:txBody>
          <a:bodyPr wrap="square" rtlCol="0">
            <a:spAutoFit/>
          </a:bodyPr>
          <a:lstStyle/>
          <a:p>
            <a:r>
              <a:rPr lang="en-CH" sz="3600" b="1" dirty="0"/>
              <a:t>Magnetic </a:t>
            </a:r>
            <a:r>
              <a:rPr lang="en-US" sz="3600" b="1" dirty="0"/>
              <a:t>“</a:t>
            </a:r>
            <a:r>
              <a:rPr lang="en-CH" sz="3600" b="1" dirty="0"/>
              <a:t>Bias</a:t>
            </a:r>
            <a:r>
              <a:rPr lang="en-US" sz="3600" b="1" dirty="0"/>
              <a:t>”</a:t>
            </a:r>
            <a:endParaRPr lang="en-CH" sz="3600" b="1" dirty="0"/>
          </a:p>
        </p:txBody>
      </p:sp>
      <p:sp>
        <p:nvSpPr>
          <p:cNvPr id="7" name="Rectangle 6">
            <a:extLst>
              <a:ext uri="{FF2B5EF4-FFF2-40B4-BE49-F238E27FC236}">
                <a16:creationId xmlns:a16="http://schemas.microsoft.com/office/drawing/2014/main" id="{94009A3B-545E-BD7E-779A-4ADEB0EADC16}"/>
              </a:ext>
            </a:extLst>
          </p:cNvPr>
          <p:cNvSpPr/>
          <p:nvPr/>
        </p:nvSpPr>
        <p:spPr bwMode="auto">
          <a:xfrm>
            <a:off x="4027557" y="1948954"/>
            <a:ext cx="3207026" cy="357809"/>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CH" sz="2000" b="0" i="0" u="none" strike="noStrike" cap="none" normalizeH="0" baseline="0">
              <a:ln>
                <a:noFill/>
              </a:ln>
              <a:solidFill>
                <a:schemeClr val="tx1"/>
              </a:solidFill>
              <a:effectLst/>
              <a:latin typeface="Times New Roman" pitchFamily="-105" charset="0"/>
              <a:ea typeface="ＭＳ Ｐゴシック" pitchFamily="-105" charset="-128"/>
              <a:cs typeface="ＭＳ Ｐゴシック" pitchFamily="-105" charset="-128"/>
            </a:endParaRPr>
          </a:p>
        </p:txBody>
      </p:sp>
      <p:sp>
        <p:nvSpPr>
          <p:cNvPr id="8" name="Rectangle 7">
            <a:extLst>
              <a:ext uri="{FF2B5EF4-FFF2-40B4-BE49-F238E27FC236}">
                <a16:creationId xmlns:a16="http://schemas.microsoft.com/office/drawing/2014/main" id="{6B866957-08C5-5D3B-8F5E-A3CA8736970C}"/>
              </a:ext>
            </a:extLst>
          </p:cNvPr>
          <p:cNvSpPr/>
          <p:nvPr/>
        </p:nvSpPr>
        <p:spPr bwMode="auto">
          <a:xfrm>
            <a:off x="8129819" y="5052127"/>
            <a:ext cx="4094922" cy="357809"/>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R="0" defTabSz="914400" rtl="0" eaLnBrk="1" fontAlgn="base" latinLnBrk="0" hangingPunct="1">
              <a:lnSpc>
                <a:spcPct val="100000"/>
              </a:lnSpc>
              <a:spcBef>
                <a:spcPct val="0"/>
              </a:spcBef>
              <a:spcAft>
                <a:spcPct val="0"/>
              </a:spcAft>
              <a:buClrTx/>
              <a:buSzTx/>
              <a:tabLst/>
            </a:pPr>
            <a:r>
              <a:rPr kumimoji="1" lang="en-CH" sz="2000" b="0" i="0" u="none" strike="noStrike" cap="none" normalizeH="0" baseline="0" dirty="0">
                <a:ln>
                  <a:noFill/>
                </a:ln>
                <a:solidFill>
                  <a:schemeClr val="tx1"/>
                </a:solidFill>
                <a:effectLst/>
                <a:latin typeface="Times New Roman" pitchFamily="-105" charset="0"/>
                <a:ea typeface="ＭＳ Ｐゴシック" pitchFamily="-105" charset="-128"/>
                <a:cs typeface="ＭＳ Ｐゴシック" pitchFamily="-105" charset="-128"/>
              </a:rPr>
              <a:t>The strategy:</a:t>
            </a:r>
            <a:endParaRPr lang="en-CH" sz="2000" dirty="0">
              <a:latin typeface="Times New Roman" pitchFamily="-105" charset="0"/>
              <a:ea typeface="ＭＳ Ｐゴシック" pitchFamily="-105" charset="-128"/>
              <a:cs typeface="ＭＳ Ｐゴシック" pitchFamily="-105" charset="-128"/>
            </a:endParaRPr>
          </a:p>
          <a:p>
            <a:pPr marL="342900" marR="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1" lang="en-CH" sz="1600" b="0" i="0" u="none" strike="noStrike" cap="none" normalizeH="0" baseline="0" dirty="0">
                <a:ln>
                  <a:noFill/>
                </a:ln>
                <a:solidFill>
                  <a:schemeClr val="tx1"/>
                </a:solidFill>
                <a:effectLst/>
                <a:latin typeface="Times New Roman" pitchFamily="-105" charset="0"/>
                <a:ea typeface="ＭＳ Ｐゴシック" pitchFamily="-105" charset="-128"/>
                <a:cs typeface="ＭＳ Ｐゴシック" pitchFamily="-105" charset="-128"/>
              </a:rPr>
              <a:t>accumulate antihydrogen atoms</a:t>
            </a:r>
          </a:p>
          <a:p>
            <a:pPr marL="342900" marR="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1" lang="en-CH" sz="1600" b="0" i="0" u="none" strike="noStrike" cap="none" normalizeH="0" baseline="0" dirty="0">
                <a:ln>
                  <a:noFill/>
                </a:ln>
                <a:solidFill>
                  <a:schemeClr val="tx1"/>
                </a:solidFill>
                <a:effectLst/>
                <a:latin typeface="Times New Roman" pitchFamily="-105" charset="0"/>
                <a:ea typeface="ＭＳ Ｐゴシック" pitchFamily="-105" charset="-128"/>
                <a:cs typeface="ＭＳ Ｐゴシック" pitchFamily="-105" charset="-128"/>
              </a:rPr>
              <a:t>slowly ramp down the end mirror coils,</a:t>
            </a:r>
          </a:p>
          <a:p>
            <a:pPr marR="0" defTabSz="914400" rtl="0" eaLnBrk="1" fontAlgn="base" latinLnBrk="0" hangingPunct="1">
              <a:lnSpc>
                <a:spcPct val="100000"/>
              </a:lnSpc>
              <a:spcBef>
                <a:spcPct val="0"/>
              </a:spcBef>
              <a:spcAft>
                <a:spcPct val="0"/>
              </a:spcAft>
              <a:buClrTx/>
              <a:buSzTx/>
              <a:tabLst/>
            </a:pPr>
            <a:r>
              <a:rPr lang="en-CH" sz="1600" dirty="0">
                <a:latin typeface="Times New Roman" pitchFamily="-105" charset="0"/>
                <a:ea typeface="ＭＳ Ｐゴシック" pitchFamily="-105" charset="-128"/>
                <a:cs typeface="ＭＳ Ｐゴシック" pitchFamily="-105" charset="-128"/>
              </a:rPr>
              <a:t>     maintaining the bias</a:t>
            </a:r>
            <a:endParaRPr kumimoji="1" lang="en-CH" sz="1600" b="0" i="0" u="none" strike="noStrike" cap="none" normalizeH="0" baseline="0" dirty="0">
              <a:ln>
                <a:noFill/>
              </a:ln>
              <a:solidFill>
                <a:schemeClr val="tx1"/>
              </a:solidFill>
              <a:effectLst/>
              <a:latin typeface="Times New Roman" pitchFamily="-105" charset="0"/>
              <a:ea typeface="ＭＳ Ｐゴシック" pitchFamily="-105" charset="-128"/>
              <a:cs typeface="ＭＳ Ｐゴシック" pitchFamily="-105" charset="-128"/>
            </a:endParaRPr>
          </a:p>
          <a:p>
            <a:pPr marL="342900" marR="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CH" sz="1600" dirty="0">
                <a:latin typeface="Times New Roman" pitchFamily="-105" charset="0"/>
                <a:ea typeface="ＭＳ Ｐゴシック" pitchFamily="-105" charset="-128"/>
                <a:cs typeface="ＭＳ Ｐゴシック" pitchFamily="-105" charset="-128"/>
              </a:rPr>
              <a:t>record annihilations going up or down</a:t>
            </a:r>
          </a:p>
          <a:p>
            <a:pPr marL="342900" marR="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1" lang="en-CH" sz="1600" b="0" i="0" u="none" strike="noStrike" cap="none" normalizeH="0" baseline="0" dirty="0">
                <a:ln>
                  <a:noFill/>
                </a:ln>
                <a:solidFill>
                  <a:schemeClr val="tx1"/>
                </a:solidFill>
                <a:effectLst/>
                <a:latin typeface="Times New Roman" pitchFamily="-105" charset="0"/>
                <a:ea typeface="ＭＳ Ｐゴシック" pitchFamily="-105" charset="-128"/>
                <a:cs typeface="ＭＳ Ｐゴシック" pitchFamily="-105" charset="-128"/>
              </a:rPr>
              <a:t>repeat for various bias values</a:t>
            </a:r>
          </a:p>
          <a:p>
            <a:pPr marL="342900" marR="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en-CH" sz="1600" dirty="0">
                <a:latin typeface="Times New Roman" pitchFamily="-105" charset="0"/>
                <a:ea typeface="ＭＳ Ｐゴシック" pitchFamily="-105" charset="-128"/>
                <a:cs typeface="ＭＳ Ｐゴシック" pitchFamily="-105" charset="-128"/>
              </a:rPr>
              <a:t>ECR field measurements at start and end</a:t>
            </a:r>
          </a:p>
          <a:p>
            <a:pPr marL="342900" marR="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1" lang="en-CH" sz="1600" b="0" i="0" u="none" strike="noStrike" cap="none" normalizeH="0" baseline="0" dirty="0">
                <a:ln>
                  <a:noFill/>
                </a:ln>
                <a:solidFill>
                  <a:schemeClr val="tx1"/>
                </a:solidFill>
                <a:effectLst/>
                <a:latin typeface="Times New Roman" pitchFamily="-105" charset="0"/>
                <a:ea typeface="ＭＳ Ｐゴシック" pitchFamily="-105" charset="-128"/>
                <a:cs typeface="ＭＳ Ｐゴシック" pitchFamily="-105" charset="-128"/>
              </a:rPr>
              <a:t>lots</a:t>
            </a:r>
            <a:r>
              <a:rPr kumimoji="1" lang="en-CH" sz="1600" b="0" i="0" u="none" strike="noStrike" cap="none" normalizeH="0" dirty="0">
                <a:ln>
                  <a:noFill/>
                </a:ln>
                <a:solidFill>
                  <a:schemeClr val="tx1"/>
                </a:solidFill>
                <a:effectLst/>
                <a:latin typeface="Times New Roman" pitchFamily="-105" charset="0"/>
                <a:ea typeface="ＭＳ Ｐゴシック" pitchFamily="-105" charset="-128"/>
                <a:cs typeface="ＭＳ Ｐゴシック" pitchFamily="-105" charset="-128"/>
              </a:rPr>
              <a:t> of offline magnetometry</a:t>
            </a:r>
            <a:endParaRPr kumimoji="1" lang="en-CH" sz="1600" b="0" i="0" u="none" strike="noStrike" cap="none" normalizeH="0" baseline="0" dirty="0">
              <a:ln>
                <a:noFill/>
              </a:ln>
              <a:solidFill>
                <a:schemeClr val="tx1"/>
              </a:solidFill>
              <a:effectLst/>
              <a:latin typeface="Times New Roman" pitchFamily="-105" charset="0"/>
              <a:ea typeface="ＭＳ Ｐゴシック" pitchFamily="-105" charset="-128"/>
              <a:cs typeface="ＭＳ Ｐゴシック" pitchFamily="-105" charset="-128"/>
            </a:endParaRPr>
          </a:p>
        </p:txBody>
      </p:sp>
      <p:pic>
        <p:nvPicPr>
          <p:cNvPr id="3" name="Picture 2">
            <a:extLst>
              <a:ext uri="{FF2B5EF4-FFF2-40B4-BE49-F238E27FC236}">
                <a16:creationId xmlns:a16="http://schemas.microsoft.com/office/drawing/2014/main" id="{FF76649B-6E4E-CA7F-F2EC-41F0C9C8FB49}"/>
              </a:ext>
            </a:extLst>
          </p:cNvPr>
          <p:cNvPicPr>
            <a:picLocks noChangeAspect="1"/>
          </p:cNvPicPr>
          <p:nvPr/>
        </p:nvPicPr>
        <p:blipFill>
          <a:blip r:embed="rId2"/>
          <a:stretch>
            <a:fillRect/>
          </a:stretch>
        </p:blipFill>
        <p:spPr>
          <a:xfrm>
            <a:off x="8366897" y="1733082"/>
            <a:ext cx="3401980" cy="2404012"/>
          </a:xfrm>
          <a:prstGeom prst="rect">
            <a:avLst/>
          </a:prstGeom>
        </p:spPr>
      </p:pic>
      <p:sp>
        <p:nvSpPr>
          <p:cNvPr id="10" name="TextBox 9">
            <a:extLst>
              <a:ext uri="{FF2B5EF4-FFF2-40B4-BE49-F238E27FC236}">
                <a16:creationId xmlns:a16="http://schemas.microsoft.com/office/drawing/2014/main" id="{304C16F4-4B7F-961E-9A87-60E4CF141B76}"/>
              </a:ext>
            </a:extLst>
          </p:cNvPr>
          <p:cNvSpPr txBox="1"/>
          <p:nvPr/>
        </p:nvSpPr>
        <p:spPr>
          <a:xfrm>
            <a:off x="8366897" y="1231111"/>
            <a:ext cx="3506088" cy="646331"/>
          </a:xfrm>
          <a:prstGeom prst="rect">
            <a:avLst/>
          </a:prstGeom>
          <a:noFill/>
        </p:spPr>
        <p:txBody>
          <a:bodyPr wrap="none" rtlCol="0">
            <a:spAutoFit/>
          </a:bodyPr>
          <a:lstStyle/>
          <a:p>
            <a:r>
              <a:rPr lang="en-CH" dirty="0"/>
              <a:t>illustration of balance point concept</a:t>
            </a:r>
          </a:p>
          <a:p>
            <a:r>
              <a:rPr lang="en-CH" dirty="0"/>
              <a:t>for matter – in one dimension</a:t>
            </a:r>
          </a:p>
        </p:txBody>
      </p:sp>
      <p:sp>
        <p:nvSpPr>
          <p:cNvPr id="2" name="TextBox 1">
            <a:extLst>
              <a:ext uri="{FF2B5EF4-FFF2-40B4-BE49-F238E27FC236}">
                <a16:creationId xmlns:a16="http://schemas.microsoft.com/office/drawing/2014/main" id="{1D62AAF2-7176-61DF-AA13-AE6BC04A5820}"/>
              </a:ext>
            </a:extLst>
          </p:cNvPr>
          <p:cNvSpPr txBox="1"/>
          <p:nvPr/>
        </p:nvSpPr>
        <p:spPr>
          <a:xfrm rot="19706341">
            <a:off x="8404696" y="2558834"/>
            <a:ext cx="3303167" cy="523220"/>
          </a:xfrm>
          <a:prstGeom prst="rect">
            <a:avLst/>
          </a:prstGeom>
          <a:noFill/>
        </p:spPr>
        <p:txBody>
          <a:bodyPr wrap="square" rtlCol="0">
            <a:spAutoFit/>
          </a:bodyPr>
          <a:lstStyle/>
          <a:p>
            <a:r>
              <a:rPr lang="en-CH" sz="2800" dirty="0">
                <a:solidFill>
                  <a:schemeClr val="tx1">
                    <a:alpha val="10873"/>
                  </a:schemeClr>
                </a:solidFill>
              </a:rPr>
              <a:t>ALPHA Preliminary</a:t>
            </a:r>
          </a:p>
        </p:txBody>
      </p:sp>
      <p:sp>
        <p:nvSpPr>
          <p:cNvPr id="9" name="Segnaposto piè di pagina 1"/>
          <p:cNvSpPr txBox="1">
            <a:spLocks/>
          </p:cNvSpPr>
          <p:nvPr/>
        </p:nvSpPr>
        <p:spPr>
          <a:xfrm>
            <a:off x="3994711" y="646829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solidFill>
                  <a:prstClr val="black">
                    <a:tint val="75000"/>
                  </a:prstClr>
                </a:solidFill>
                <a:latin typeface="Calibri" panose="020F0502020204030204"/>
              </a:rPr>
              <a:t>LEA  16/2/2023 CSN3 INFN</a:t>
            </a:r>
            <a:endParaRPr lang="en-US">
              <a:solidFill>
                <a:prstClr val="black">
                  <a:tint val="75000"/>
                </a:prstClr>
              </a:solidFill>
              <a:latin typeface="Calibri" panose="020F0502020204030204"/>
            </a:endParaRPr>
          </a:p>
        </p:txBody>
      </p:sp>
      <p:sp>
        <p:nvSpPr>
          <p:cNvPr id="11" name="TextBox 3">
            <a:extLst>
              <a:ext uri="{FF2B5EF4-FFF2-40B4-BE49-F238E27FC236}">
                <a16:creationId xmlns:a16="http://schemas.microsoft.com/office/drawing/2014/main" id="{564C0476-D429-962D-7630-EE996F1F8B7A}"/>
              </a:ext>
            </a:extLst>
          </p:cNvPr>
          <p:cNvSpPr txBox="1"/>
          <p:nvPr/>
        </p:nvSpPr>
        <p:spPr>
          <a:xfrm>
            <a:off x="2293191" y="93451"/>
            <a:ext cx="8602035" cy="553998"/>
          </a:xfrm>
          <a:prstGeom prst="rect">
            <a:avLst/>
          </a:prstGeom>
          <a:noFill/>
        </p:spPr>
        <p:txBody>
          <a:bodyPr wrap="square" rtlCol="0">
            <a:spAutoFit/>
          </a:bodyPr>
          <a:lstStyle/>
          <a:p>
            <a:r>
              <a:rPr lang="en-CH" sz="3000" b="1" dirty="0"/>
              <a:t>ALPHA-g bottom trap</a:t>
            </a:r>
            <a:r>
              <a:rPr lang="en-US" sz="3000" b="1" dirty="0"/>
              <a:t> commissioned and used</a:t>
            </a:r>
            <a:endParaRPr lang="en-CH" sz="3000" b="1" dirty="0"/>
          </a:p>
        </p:txBody>
      </p:sp>
      <p:pic>
        <p:nvPicPr>
          <p:cNvPr id="12" name="Picture 1">
            <a:extLst>
              <a:ext uri="{FF2B5EF4-FFF2-40B4-BE49-F238E27FC236}">
                <a16:creationId xmlns:a16="http://schemas.microsoft.com/office/drawing/2014/main" id="{FFFE3A50-10B8-211E-82F8-F3A0B8E40CE7}"/>
              </a:ext>
            </a:extLst>
          </p:cNvPr>
          <p:cNvPicPr>
            <a:picLocks noChangeAspect="1"/>
          </p:cNvPicPr>
          <p:nvPr/>
        </p:nvPicPr>
        <p:blipFill>
          <a:blip r:embed="rId3"/>
          <a:stretch>
            <a:fillRect/>
          </a:stretch>
        </p:blipFill>
        <p:spPr>
          <a:xfrm>
            <a:off x="68819" y="1231111"/>
            <a:ext cx="5949775" cy="4787638"/>
          </a:xfrm>
          <a:prstGeom prst="rect">
            <a:avLst/>
          </a:prstGeom>
        </p:spPr>
      </p:pic>
      <p:pic>
        <p:nvPicPr>
          <p:cNvPr id="13" name="Content Placeholder 4">
            <a:extLst>
              <a:ext uri="{FF2B5EF4-FFF2-40B4-BE49-F238E27FC236}">
                <a16:creationId xmlns:a16="http://schemas.microsoft.com/office/drawing/2014/main" id="{61B47E63-0AE5-BA2B-7892-5D4DC89FA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001695" y="2641012"/>
            <a:ext cx="5616608" cy="1629482"/>
          </a:xfrm>
          <a:prstGeom prst="rect">
            <a:avLst/>
          </a:prstGeom>
        </p:spPr>
      </p:pic>
    </p:spTree>
    <p:extLst>
      <p:ext uri="{BB962C8B-B14F-4D97-AF65-F5344CB8AC3E}">
        <p14:creationId xmlns:p14="http://schemas.microsoft.com/office/powerpoint/2010/main" val="1318873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8785C-A717-0551-FD17-68024F6D084A}"/>
              </a:ext>
            </a:extLst>
          </p:cNvPr>
          <p:cNvPicPr>
            <a:picLocks noChangeAspect="1"/>
          </p:cNvPicPr>
          <p:nvPr/>
        </p:nvPicPr>
        <p:blipFill>
          <a:blip r:embed="rId2"/>
          <a:stretch>
            <a:fillRect/>
          </a:stretch>
        </p:blipFill>
        <p:spPr>
          <a:xfrm>
            <a:off x="103437" y="815192"/>
            <a:ext cx="5747662" cy="3685688"/>
          </a:xfrm>
          <a:prstGeom prst="rect">
            <a:avLst/>
          </a:prstGeom>
        </p:spPr>
      </p:pic>
      <p:sp>
        <p:nvSpPr>
          <p:cNvPr id="4" name="TextBox 3">
            <a:extLst>
              <a:ext uri="{FF2B5EF4-FFF2-40B4-BE49-F238E27FC236}">
                <a16:creationId xmlns:a16="http://schemas.microsoft.com/office/drawing/2014/main" id="{F122439C-B346-E2DC-C50B-B2F11A98E866}"/>
              </a:ext>
            </a:extLst>
          </p:cNvPr>
          <p:cNvSpPr txBox="1"/>
          <p:nvPr/>
        </p:nvSpPr>
        <p:spPr>
          <a:xfrm>
            <a:off x="929660" y="90428"/>
            <a:ext cx="3773790" cy="584775"/>
          </a:xfrm>
          <a:prstGeom prst="rect">
            <a:avLst/>
          </a:prstGeom>
          <a:noFill/>
        </p:spPr>
        <p:txBody>
          <a:bodyPr wrap="square" rtlCol="0">
            <a:spAutoFit/>
          </a:bodyPr>
          <a:lstStyle/>
          <a:p>
            <a:r>
              <a:rPr lang="en-CH" sz="3200" b="1" dirty="0"/>
              <a:t>Simulated ‘s-curves’</a:t>
            </a:r>
          </a:p>
        </p:txBody>
      </p:sp>
      <p:sp>
        <p:nvSpPr>
          <p:cNvPr id="5" name="TextBox 4">
            <a:extLst>
              <a:ext uri="{FF2B5EF4-FFF2-40B4-BE49-F238E27FC236}">
                <a16:creationId xmlns:a16="http://schemas.microsoft.com/office/drawing/2014/main" id="{A5B02643-16C7-17BB-5823-78672BCBD974}"/>
              </a:ext>
            </a:extLst>
          </p:cNvPr>
          <p:cNvSpPr txBox="1"/>
          <p:nvPr/>
        </p:nvSpPr>
        <p:spPr>
          <a:xfrm>
            <a:off x="4111655" y="2431708"/>
            <a:ext cx="1649066" cy="1490052"/>
          </a:xfrm>
          <a:prstGeom prst="rect">
            <a:avLst/>
          </a:prstGeom>
          <a:noFill/>
          <a:ln>
            <a:solidFill>
              <a:schemeClr val="tx1"/>
            </a:solidFill>
          </a:ln>
        </p:spPr>
        <p:txBody>
          <a:bodyPr wrap="square" rtlCol="0">
            <a:spAutoFit/>
          </a:bodyPr>
          <a:lstStyle/>
          <a:p>
            <a:r>
              <a:rPr lang="en-CH" dirty="0"/>
              <a:t>gravity strength</a:t>
            </a:r>
            <a:endParaRPr lang="en-CH" dirty="0">
              <a:solidFill>
                <a:srgbClr val="FF0000"/>
              </a:solidFill>
            </a:endParaRPr>
          </a:p>
          <a:p>
            <a:pPr algn="ctr"/>
            <a:r>
              <a:rPr lang="en-CH" dirty="0">
                <a:solidFill>
                  <a:srgbClr val="FF0000"/>
                </a:solidFill>
              </a:rPr>
              <a:t> 1.0g</a:t>
            </a:r>
          </a:p>
          <a:p>
            <a:pPr algn="ctr"/>
            <a:r>
              <a:rPr lang="en-CH" dirty="0">
                <a:solidFill>
                  <a:srgbClr val="ADFF3D"/>
                </a:solidFill>
              </a:rPr>
              <a:t> 0.5g</a:t>
            </a:r>
          </a:p>
          <a:p>
            <a:pPr algn="ctr"/>
            <a:r>
              <a:rPr lang="en-CH" dirty="0">
                <a:solidFill>
                  <a:srgbClr val="80FFE8"/>
                </a:solidFill>
              </a:rPr>
              <a:t>    0g</a:t>
            </a:r>
          </a:p>
          <a:p>
            <a:pPr algn="ctr"/>
            <a:r>
              <a:rPr lang="en-CH" dirty="0">
                <a:solidFill>
                  <a:srgbClr val="0070C0"/>
                </a:solidFill>
              </a:rPr>
              <a:t>-1.0g</a:t>
            </a:r>
          </a:p>
        </p:txBody>
      </p:sp>
      <p:sp>
        <p:nvSpPr>
          <p:cNvPr id="6" name="TextBox 5">
            <a:extLst>
              <a:ext uri="{FF2B5EF4-FFF2-40B4-BE49-F238E27FC236}">
                <a16:creationId xmlns:a16="http://schemas.microsoft.com/office/drawing/2014/main" id="{6D52FB3F-7148-1BE5-4786-70D6FA9A519D}"/>
              </a:ext>
            </a:extLst>
          </p:cNvPr>
          <p:cNvSpPr txBox="1"/>
          <p:nvPr/>
        </p:nvSpPr>
        <p:spPr>
          <a:xfrm rot="19706341">
            <a:off x="397015" y="1911436"/>
            <a:ext cx="4839082" cy="769441"/>
          </a:xfrm>
          <a:prstGeom prst="rect">
            <a:avLst/>
          </a:prstGeom>
          <a:noFill/>
        </p:spPr>
        <p:txBody>
          <a:bodyPr wrap="square" rtlCol="0">
            <a:spAutoFit/>
          </a:bodyPr>
          <a:lstStyle/>
          <a:p>
            <a:r>
              <a:rPr lang="en-CH" sz="4400" dirty="0">
                <a:solidFill>
                  <a:schemeClr val="tx1">
                    <a:alpha val="10873"/>
                  </a:schemeClr>
                </a:solidFill>
              </a:rPr>
              <a:t>ALPHA Preliminary</a:t>
            </a:r>
          </a:p>
        </p:txBody>
      </p:sp>
      <p:sp>
        <p:nvSpPr>
          <p:cNvPr id="2" name="TextBox 1">
            <a:extLst>
              <a:ext uri="{FF2B5EF4-FFF2-40B4-BE49-F238E27FC236}">
                <a16:creationId xmlns:a16="http://schemas.microsoft.com/office/drawing/2014/main" id="{BA8156CA-8E6C-B882-CCEF-758BE6DC6E04}"/>
              </a:ext>
            </a:extLst>
          </p:cNvPr>
          <p:cNvSpPr txBox="1"/>
          <p:nvPr/>
        </p:nvSpPr>
        <p:spPr>
          <a:xfrm>
            <a:off x="825112" y="815192"/>
            <a:ext cx="1991443" cy="707886"/>
          </a:xfrm>
          <a:prstGeom prst="rect">
            <a:avLst/>
          </a:prstGeom>
          <a:noFill/>
        </p:spPr>
        <p:txBody>
          <a:bodyPr wrap="square" rtlCol="0">
            <a:spAutoFit/>
          </a:bodyPr>
          <a:lstStyle/>
          <a:p>
            <a:r>
              <a:rPr lang="en-IT" sz="2000" b="1" dirty="0">
                <a:latin typeface="Garamond" panose="02020404030301010803" pitchFamily="18" charset="0"/>
              </a:rPr>
              <a:t>SIMULATIONS</a:t>
            </a:r>
          </a:p>
          <a:p>
            <a:r>
              <a:rPr lang="en-IT" sz="2000" b="1" dirty="0">
                <a:latin typeface="Garamond" panose="02020404030301010803" pitchFamily="18" charset="0"/>
              </a:rPr>
              <a:t>NO DATA</a:t>
            </a:r>
          </a:p>
        </p:txBody>
      </p:sp>
      <p:sp>
        <p:nvSpPr>
          <p:cNvPr id="7" name="Segnaposto piè di pagina 1"/>
          <p:cNvSpPr txBox="1">
            <a:spLocks/>
          </p:cNvSpPr>
          <p:nvPr/>
        </p:nvSpPr>
        <p:spPr>
          <a:xfrm>
            <a:off x="3994711" y="646829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solidFill>
                  <a:prstClr val="black">
                    <a:tint val="75000"/>
                  </a:prstClr>
                </a:solidFill>
                <a:latin typeface="Calibri" panose="020F0502020204030204"/>
              </a:rPr>
              <a:t>LEA  16/2/2023 CSN3 INFN</a:t>
            </a:r>
            <a:endParaRPr lang="en-US">
              <a:solidFill>
                <a:prstClr val="black">
                  <a:tint val="75000"/>
                </a:prstClr>
              </a:solidFill>
              <a:latin typeface="Calibri" panose="020F0502020204030204"/>
            </a:endParaRPr>
          </a:p>
        </p:txBody>
      </p:sp>
      <p:sp>
        <p:nvSpPr>
          <p:cNvPr id="8" name="TextBox 3">
            <a:extLst>
              <a:ext uri="{FF2B5EF4-FFF2-40B4-BE49-F238E27FC236}">
                <a16:creationId xmlns:a16="http://schemas.microsoft.com/office/drawing/2014/main" id="{C020EAB8-02D4-0BBA-B878-823FF29ABF1C}"/>
              </a:ext>
            </a:extLst>
          </p:cNvPr>
          <p:cNvSpPr txBox="1"/>
          <p:nvPr/>
        </p:nvSpPr>
        <p:spPr>
          <a:xfrm>
            <a:off x="6506359" y="90428"/>
            <a:ext cx="5045562" cy="954107"/>
          </a:xfrm>
          <a:prstGeom prst="rect">
            <a:avLst/>
          </a:prstGeom>
          <a:noFill/>
        </p:spPr>
        <p:txBody>
          <a:bodyPr wrap="square" rtlCol="0">
            <a:spAutoFit/>
          </a:bodyPr>
          <a:lstStyle/>
          <a:p>
            <a:pPr algn="ctr"/>
            <a:r>
              <a:rPr lang="en-CH" sz="2800" b="1" dirty="0"/>
              <a:t>ALPHA-g single mirror release proof of principle</a:t>
            </a:r>
          </a:p>
        </p:txBody>
      </p:sp>
      <p:pic>
        <p:nvPicPr>
          <p:cNvPr id="9" name="Picture 2">
            <a:extLst>
              <a:ext uri="{FF2B5EF4-FFF2-40B4-BE49-F238E27FC236}">
                <a16:creationId xmlns:a16="http://schemas.microsoft.com/office/drawing/2014/main" id="{C26CD00B-014F-EDB5-539C-22E495B4E0A8}"/>
              </a:ext>
            </a:extLst>
          </p:cNvPr>
          <p:cNvPicPr>
            <a:picLocks noChangeAspect="1"/>
          </p:cNvPicPr>
          <p:nvPr/>
        </p:nvPicPr>
        <p:blipFill rotWithShape="1">
          <a:blip r:embed="rId3"/>
          <a:srcRect t="24840" b="26758"/>
          <a:stretch/>
        </p:blipFill>
        <p:spPr>
          <a:xfrm>
            <a:off x="6301201" y="675203"/>
            <a:ext cx="5687599" cy="3895702"/>
          </a:xfrm>
          <a:prstGeom prst="rect">
            <a:avLst/>
          </a:prstGeom>
        </p:spPr>
      </p:pic>
      <p:grpSp>
        <p:nvGrpSpPr>
          <p:cNvPr id="10" name="Group 11">
            <a:extLst>
              <a:ext uri="{FF2B5EF4-FFF2-40B4-BE49-F238E27FC236}">
                <a16:creationId xmlns:a16="http://schemas.microsoft.com/office/drawing/2014/main" id="{5349ED40-4B3D-B1B2-0824-FB362F1FE2C2}"/>
              </a:ext>
            </a:extLst>
          </p:cNvPr>
          <p:cNvGrpSpPr/>
          <p:nvPr/>
        </p:nvGrpSpPr>
        <p:grpSpPr>
          <a:xfrm>
            <a:off x="10358754" y="4266840"/>
            <a:ext cx="1630046" cy="608129"/>
            <a:chOff x="8130265" y="4253415"/>
            <a:chExt cx="1630046" cy="608129"/>
          </a:xfrm>
        </p:grpSpPr>
        <p:sp>
          <p:nvSpPr>
            <p:cNvPr id="11" name="TextBox 4">
              <a:extLst>
                <a:ext uri="{FF2B5EF4-FFF2-40B4-BE49-F238E27FC236}">
                  <a16:creationId xmlns:a16="http://schemas.microsoft.com/office/drawing/2014/main" id="{8337E496-6F84-DBB9-4836-109BA68DBCEE}"/>
                </a:ext>
              </a:extLst>
            </p:cNvPr>
            <p:cNvSpPr txBox="1"/>
            <p:nvPr/>
          </p:nvSpPr>
          <p:spPr>
            <a:xfrm>
              <a:off x="8130265" y="4282312"/>
              <a:ext cx="663964" cy="523220"/>
            </a:xfrm>
            <a:prstGeom prst="rect">
              <a:avLst/>
            </a:prstGeom>
            <a:noFill/>
          </p:spPr>
          <p:txBody>
            <a:bodyPr wrap="none" rtlCol="0">
              <a:spAutoFit/>
            </a:bodyPr>
            <a:lstStyle/>
            <a:p>
              <a:r>
                <a:rPr lang="en-CH" sz="2800" b="1" dirty="0"/>
                <a:t>UP</a:t>
              </a:r>
            </a:p>
          </p:txBody>
        </p:sp>
        <p:sp>
          <p:nvSpPr>
            <p:cNvPr id="12" name="Right Arrow 5">
              <a:extLst>
                <a:ext uri="{FF2B5EF4-FFF2-40B4-BE49-F238E27FC236}">
                  <a16:creationId xmlns:a16="http://schemas.microsoft.com/office/drawing/2014/main" id="{43EA2352-9CBA-7F1A-F851-A0ADCAE2743B}"/>
                </a:ext>
              </a:extLst>
            </p:cNvPr>
            <p:cNvSpPr/>
            <p:nvPr/>
          </p:nvSpPr>
          <p:spPr bwMode="auto">
            <a:xfrm>
              <a:off x="8781903" y="4253415"/>
              <a:ext cx="978408" cy="608129"/>
            </a:xfrm>
            <a:prstGeom prst="rightArrow">
              <a:avLst/>
            </a:prstGeom>
            <a:solidFill>
              <a:schemeClr val="tx2"/>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CH" sz="2000" b="0" i="0" u="none" strike="noStrike" cap="none" normalizeH="0" baseline="0">
                <a:ln>
                  <a:noFill/>
                </a:ln>
                <a:solidFill>
                  <a:schemeClr val="tx1"/>
                </a:solidFill>
                <a:effectLst/>
                <a:latin typeface="Times New Roman" pitchFamily="-105" charset="0"/>
                <a:ea typeface="ＭＳ Ｐゴシック" pitchFamily="-105" charset="-128"/>
                <a:cs typeface="ＭＳ Ｐゴシック" pitchFamily="-105" charset="-128"/>
              </a:endParaRPr>
            </a:p>
          </p:txBody>
        </p:sp>
      </p:grpSp>
      <p:grpSp>
        <p:nvGrpSpPr>
          <p:cNvPr id="13" name="Group 10">
            <a:extLst>
              <a:ext uri="{FF2B5EF4-FFF2-40B4-BE49-F238E27FC236}">
                <a16:creationId xmlns:a16="http://schemas.microsoft.com/office/drawing/2014/main" id="{91315323-37FA-5239-300A-A1A40D5C6C85}"/>
              </a:ext>
            </a:extLst>
          </p:cNvPr>
          <p:cNvGrpSpPr/>
          <p:nvPr/>
        </p:nvGrpSpPr>
        <p:grpSpPr>
          <a:xfrm>
            <a:off x="6481505" y="4266839"/>
            <a:ext cx="2367620" cy="608129"/>
            <a:chOff x="145689" y="4282312"/>
            <a:chExt cx="2367620" cy="608129"/>
          </a:xfrm>
        </p:grpSpPr>
        <p:sp>
          <p:nvSpPr>
            <p:cNvPr id="14" name="TextBox 6">
              <a:extLst>
                <a:ext uri="{FF2B5EF4-FFF2-40B4-BE49-F238E27FC236}">
                  <a16:creationId xmlns:a16="http://schemas.microsoft.com/office/drawing/2014/main" id="{7E51C841-47DA-4863-5712-3FC987D0F9B5}"/>
                </a:ext>
              </a:extLst>
            </p:cNvPr>
            <p:cNvSpPr txBox="1"/>
            <p:nvPr/>
          </p:nvSpPr>
          <p:spPr>
            <a:xfrm>
              <a:off x="1171275" y="4301855"/>
              <a:ext cx="1342034" cy="523220"/>
            </a:xfrm>
            <a:prstGeom prst="rect">
              <a:avLst/>
            </a:prstGeom>
            <a:noFill/>
          </p:spPr>
          <p:txBody>
            <a:bodyPr wrap="square" rtlCol="0">
              <a:spAutoFit/>
            </a:bodyPr>
            <a:lstStyle/>
            <a:p>
              <a:r>
                <a:rPr lang="en-CH" sz="2800" b="1" dirty="0"/>
                <a:t>DOWN</a:t>
              </a:r>
            </a:p>
          </p:txBody>
        </p:sp>
        <p:sp>
          <p:nvSpPr>
            <p:cNvPr id="15" name="Right Arrow 7">
              <a:extLst>
                <a:ext uri="{FF2B5EF4-FFF2-40B4-BE49-F238E27FC236}">
                  <a16:creationId xmlns:a16="http://schemas.microsoft.com/office/drawing/2014/main" id="{BC2B9BD8-EFC0-F35C-E79A-E9AB25C5CDB0}"/>
                </a:ext>
              </a:extLst>
            </p:cNvPr>
            <p:cNvSpPr/>
            <p:nvPr/>
          </p:nvSpPr>
          <p:spPr bwMode="auto">
            <a:xfrm flipH="1">
              <a:off x="145689" y="4282312"/>
              <a:ext cx="978408" cy="608129"/>
            </a:xfrm>
            <a:prstGeom prst="rightArrow">
              <a:avLst/>
            </a:prstGeom>
            <a:solidFill>
              <a:schemeClr val="tx2"/>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CH" sz="2000" b="0" i="0" u="none" strike="noStrike" cap="none" normalizeH="0" baseline="0">
                <a:ln>
                  <a:noFill/>
                </a:ln>
                <a:solidFill>
                  <a:schemeClr val="tx1"/>
                </a:solidFill>
                <a:effectLst/>
                <a:latin typeface="Times New Roman" pitchFamily="-105" charset="0"/>
                <a:ea typeface="ＭＳ Ｐゴシック" pitchFamily="-105" charset="-128"/>
                <a:cs typeface="ＭＳ Ｐゴシック" pitchFamily="-105" charset="-128"/>
              </a:endParaRPr>
            </a:p>
          </p:txBody>
        </p:sp>
      </p:grpSp>
      <p:sp>
        <p:nvSpPr>
          <p:cNvPr id="16" name="TextBox 9">
            <a:extLst>
              <a:ext uri="{FF2B5EF4-FFF2-40B4-BE49-F238E27FC236}">
                <a16:creationId xmlns:a16="http://schemas.microsoft.com/office/drawing/2014/main" id="{98F73B49-E820-0E3F-AC16-CDB162F0F484}"/>
              </a:ext>
            </a:extLst>
          </p:cNvPr>
          <p:cNvSpPr txBox="1"/>
          <p:nvPr/>
        </p:nvSpPr>
        <p:spPr>
          <a:xfrm>
            <a:off x="6993811" y="4847854"/>
            <a:ext cx="4505785" cy="1569660"/>
          </a:xfrm>
          <a:prstGeom prst="rect">
            <a:avLst/>
          </a:prstGeom>
          <a:noFill/>
          <a:ln>
            <a:solidFill>
              <a:schemeClr val="tx1"/>
            </a:solidFill>
          </a:ln>
        </p:spPr>
        <p:txBody>
          <a:bodyPr wrap="square" rtlCol="0">
            <a:spAutoFit/>
          </a:bodyPr>
          <a:lstStyle/>
          <a:p>
            <a:r>
              <a:rPr lang="en-CH" sz="2400" dirty="0">
                <a:solidFill>
                  <a:srgbClr val="FF0000"/>
                </a:solidFill>
              </a:rPr>
              <a:t>The first ALPHA-g trap is </a:t>
            </a:r>
            <a:r>
              <a:rPr lang="en-CH" sz="2400" b="1" dirty="0">
                <a:solidFill>
                  <a:srgbClr val="FF0000"/>
                </a:solidFill>
              </a:rPr>
              <a:t>fully commissioned and capable of systematic investigations of the effect of gravity on antimatter.</a:t>
            </a:r>
          </a:p>
        </p:txBody>
      </p:sp>
      <p:sp>
        <p:nvSpPr>
          <p:cNvPr id="17" name="TextBox 5">
            <a:extLst>
              <a:ext uri="{FF2B5EF4-FFF2-40B4-BE49-F238E27FC236}">
                <a16:creationId xmlns:a16="http://schemas.microsoft.com/office/drawing/2014/main" id="{6D52FB3F-7148-1BE5-4786-70D6FA9A519D}"/>
              </a:ext>
            </a:extLst>
          </p:cNvPr>
          <p:cNvSpPr txBox="1"/>
          <p:nvPr/>
        </p:nvSpPr>
        <p:spPr>
          <a:xfrm rot="19706341">
            <a:off x="6989674" y="1833916"/>
            <a:ext cx="4839082" cy="769441"/>
          </a:xfrm>
          <a:prstGeom prst="rect">
            <a:avLst/>
          </a:prstGeom>
          <a:noFill/>
        </p:spPr>
        <p:txBody>
          <a:bodyPr wrap="square" rtlCol="0">
            <a:spAutoFit/>
          </a:bodyPr>
          <a:lstStyle/>
          <a:p>
            <a:r>
              <a:rPr lang="en-CH" sz="4400" dirty="0">
                <a:solidFill>
                  <a:schemeClr val="tx1">
                    <a:alpha val="10873"/>
                  </a:schemeClr>
                </a:solidFill>
              </a:rPr>
              <a:t>ALPHA Preliminary</a:t>
            </a:r>
          </a:p>
        </p:txBody>
      </p:sp>
    </p:spTree>
    <p:extLst>
      <p:ext uri="{BB962C8B-B14F-4D97-AF65-F5344CB8AC3E}">
        <p14:creationId xmlns:p14="http://schemas.microsoft.com/office/powerpoint/2010/main" val="2199822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piè di pagina 1"/>
          <p:cNvSpPr txBox="1">
            <a:spLocks/>
          </p:cNvSpPr>
          <p:nvPr/>
        </p:nvSpPr>
        <p:spPr>
          <a:xfrm>
            <a:off x="3994711" y="646829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solidFill>
                  <a:prstClr val="black">
                    <a:tint val="75000"/>
                  </a:prstClr>
                </a:solidFill>
                <a:latin typeface="Calibri" panose="020F0502020204030204"/>
              </a:rPr>
              <a:t>LEA  16/2/2023 CSN3 INFN</a:t>
            </a:r>
            <a:endParaRPr lang="en-US">
              <a:solidFill>
                <a:prstClr val="black">
                  <a:tint val="75000"/>
                </a:prstClr>
              </a:solidFill>
              <a:latin typeface="Calibri" panose="020F0502020204030204"/>
            </a:endParaRPr>
          </a:p>
        </p:txBody>
      </p:sp>
      <p:sp>
        <p:nvSpPr>
          <p:cNvPr id="11" name="TextBox 3">
            <a:extLst>
              <a:ext uri="{FF2B5EF4-FFF2-40B4-BE49-F238E27FC236}">
                <a16:creationId xmlns:a16="http://schemas.microsoft.com/office/drawing/2014/main" id="{3EE2D988-9042-0E46-BFA7-A04D5E201485}"/>
              </a:ext>
            </a:extLst>
          </p:cNvPr>
          <p:cNvSpPr txBox="1"/>
          <p:nvPr/>
        </p:nvSpPr>
        <p:spPr>
          <a:xfrm>
            <a:off x="3799117" y="119743"/>
            <a:ext cx="4977645" cy="523220"/>
          </a:xfrm>
          <a:prstGeom prst="rect">
            <a:avLst/>
          </a:prstGeom>
          <a:noFill/>
        </p:spPr>
        <p:txBody>
          <a:bodyPr wrap="square" rtlCol="0">
            <a:spAutoFit/>
          </a:bodyPr>
          <a:lstStyle/>
          <a:p>
            <a:r>
              <a:rPr lang="en-US" sz="2800" b="1" dirty="0"/>
              <a:t>INFN contributions -</a:t>
            </a:r>
            <a:r>
              <a:rPr lang="en-CH" sz="2800" b="1" dirty="0"/>
              <a:t> 2022</a:t>
            </a:r>
          </a:p>
        </p:txBody>
      </p:sp>
      <p:sp>
        <p:nvSpPr>
          <p:cNvPr id="12" name="TextBox 4">
            <a:extLst>
              <a:ext uri="{FF2B5EF4-FFF2-40B4-BE49-F238E27FC236}">
                <a16:creationId xmlns:a16="http://schemas.microsoft.com/office/drawing/2014/main" id="{47C2F7A3-3B31-054E-9A89-5EF05F17FA0E}"/>
              </a:ext>
            </a:extLst>
          </p:cNvPr>
          <p:cNvSpPr txBox="1"/>
          <p:nvPr/>
        </p:nvSpPr>
        <p:spPr>
          <a:xfrm>
            <a:off x="202352" y="573098"/>
            <a:ext cx="8961107" cy="461665"/>
          </a:xfrm>
          <a:prstGeom prst="rect">
            <a:avLst/>
          </a:prstGeom>
          <a:noFill/>
        </p:spPr>
        <p:txBody>
          <a:bodyPr wrap="square" rtlCol="0">
            <a:spAutoFit/>
          </a:bodyPr>
          <a:lstStyle/>
          <a:p>
            <a:r>
              <a:rPr lang="en-US" sz="2400" b="1" dirty="0">
                <a:solidFill>
                  <a:srgbClr val="FF0000"/>
                </a:solidFill>
              </a:rPr>
              <a:t>INFN activities </a:t>
            </a:r>
            <a:r>
              <a:rPr lang="en-US" sz="1400" dirty="0">
                <a:solidFill>
                  <a:srgbClr val="FF0000"/>
                </a:solidFill>
              </a:rPr>
              <a:t>(Germano Bonomi, Simone </a:t>
            </a:r>
            <a:r>
              <a:rPr lang="en-US" sz="1400" dirty="0" err="1">
                <a:solidFill>
                  <a:srgbClr val="FF0000"/>
                </a:solidFill>
              </a:rPr>
              <a:t>Stracka</a:t>
            </a:r>
            <a:r>
              <a:rPr lang="en-US" sz="1400" dirty="0">
                <a:solidFill>
                  <a:srgbClr val="FF0000"/>
                </a:solidFill>
              </a:rPr>
              <a:t>, Marta </a:t>
            </a:r>
            <a:r>
              <a:rPr lang="en-US" sz="1400" dirty="0" err="1">
                <a:solidFill>
                  <a:srgbClr val="FF0000"/>
                </a:solidFill>
              </a:rPr>
              <a:t>Urioni</a:t>
            </a:r>
            <a:r>
              <a:rPr lang="en-US" sz="1400" dirty="0">
                <a:solidFill>
                  <a:srgbClr val="FF0000"/>
                </a:solidFill>
              </a:rPr>
              <a:t>)</a:t>
            </a:r>
            <a:endParaRPr lang="en-CH" sz="1400" dirty="0">
              <a:solidFill>
                <a:srgbClr val="FF0000"/>
              </a:solidFill>
            </a:endParaRPr>
          </a:p>
        </p:txBody>
      </p:sp>
      <p:sp>
        <p:nvSpPr>
          <p:cNvPr id="14" name="TextBox 5">
            <a:extLst>
              <a:ext uri="{FF2B5EF4-FFF2-40B4-BE49-F238E27FC236}">
                <a16:creationId xmlns:a16="http://schemas.microsoft.com/office/drawing/2014/main" id="{86BBF219-86AF-3C41-A266-2DFBD179B7DA}"/>
              </a:ext>
            </a:extLst>
          </p:cNvPr>
          <p:cNvSpPr txBox="1"/>
          <p:nvPr/>
        </p:nvSpPr>
        <p:spPr>
          <a:xfrm>
            <a:off x="209737" y="1076934"/>
            <a:ext cx="9046024" cy="2862322"/>
          </a:xfrm>
          <a:prstGeom prst="rect">
            <a:avLst/>
          </a:prstGeom>
          <a:noFill/>
          <a:ln>
            <a:solidFill>
              <a:srgbClr val="C00000"/>
            </a:solidFill>
          </a:ln>
        </p:spPr>
        <p:txBody>
          <a:bodyPr wrap="square">
            <a:spAutoFit/>
          </a:bodyPr>
          <a:lstStyle/>
          <a:p>
            <a:pPr marL="342900" indent="-342900">
              <a:buFont typeface="Arial" panose="020B0604020202020204" pitchFamily="34" charset="0"/>
              <a:buChar char="•"/>
            </a:pPr>
            <a:r>
              <a:rPr lang="en-US" sz="1800" b="1" dirty="0"/>
              <a:t>Barrel Veto analysis </a:t>
            </a:r>
            <a:r>
              <a:rPr lang="en-US" sz="1800" dirty="0"/>
              <a:t>– use of the ADCs of the </a:t>
            </a:r>
            <a:r>
              <a:rPr lang="en-US" sz="1800" dirty="0" err="1"/>
              <a:t>SiPM</a:t>
            </a:r>
            <a:r>
              <a:rPr lang="en-US" sz="1800" dirty="0"/>
              <a:t> signals (to cope with the TDCs info)</a:t>
            </a:r>
          </a:p>
          <a:p>
            <a:pPr marL="342900" indent="-342900">
              <a:buFont typeface="Arial" panose="020B0604020202020204" pitchFamily="34" charset="0"/>
              <a:buChar char="•"/>
            </a:pPr>
            <a:r>
              <a:rPr lang="en-US" sz="1800" b="1" dirty="0">
                <a:solidFill>
                  <a:srgbClr val="00B050"/>
                </a:solidFill>
              </a:rPr>
              <a:t>Monte Carlo improvements for the Barrel Veto </a:t>
            </a:r>
            <a:r>
              <a:rPr lang="en-US" sz="1800" dirty="0">
                <a:solidFill>
                  <a:srgbClr val="00B050"/>
                </a:solidFill>
              </a:rPr>
              <a:t>[MC tuning on data with ML techniques]</a:t>
            </a:r>
          </a:p>
          <a:p>
            <a:pPr marL="342900" indent="-342900">
              <a:buFont typeface="Arial" panose="020B0604020202020204" pitchFamily="34" charset="0"/>
              <a:buChar char="•"/>
            </a:pPr>
            <a:r>
              <a:rPr lang="en-US" sz="1800" dirty="0">
                <a:solidFill>
                  <a:srgbClr val="00B050"/>
                </a:solidFill>
              </a:rPr>
              <a:t>Development of a </a:t>
            </a:r>
            <a:r>
              <a:rPr lang="en-US" sz="1800" b="1" dirty="0">
                <a:solidFill>
                  <a:srgbClr val="00B050"/>
                </a:solidFill>
              </a:rPr>
              <a:t>ML strategy to distinguish between “antiproton annihilation events” </a:t>
            </a:r>
            <a:br>
              <a:rPr lang="en-US" sz="1800" b="1" dirty="0">
                <a:solidFill>
                  <a:srgbClr val="00B050"/>
                </a:solidFill>
              </a:rPr>
            </a:br>
            <a:r>
              <a:rPr lang="en-US" sz="1800" b="1" dirty="0">
                <a:solidFill>
                  <a:srgbClr val="00B050"/>
                </a:solidFill>
              </a:rPr>
              <a:t>and “cosmic muon events” </a:t>
            </a:r>
            <a:r>
              <a:rPr lang="en-US" sz="1800" dirty="0">
                <a:solidFill>
                  <a:srgbClr val="00B050"/>
                </a:solidFill>
              </a:rPr>
              <a:t>with the Barrel Veto (background rejection)</a:t>
            </a:r>
          </a:p>
          <a:p>
            <a:pPr marL="342900" indent="-342900">
              <a:buFont typeface="Arial" panose="020B0604020202020204" pitchFamily="34" charset="0"/>
              <a:buChar char="•"/>
            </a:pPr>
            <a:endParaRPr lang="en-US" sz="1800" dirty="0">
              <a:solidFill>
                <a:srgbClr val="00B050"/>
              </a:solidFill>
            </a:endParaRPr>
          </a:p>
          <a:p>
            <a:pPr marL="342900" indent="-342900">
              <a:buFont typeface="Arial" panose="020B0604020202020204" pitchFamily="34" charset="0"/>
              <a:buChar char="•"/>
            </a:pPr>
            <a:endParaRPr lang="en-US" sz="1800" dirty="0">
              <a:solidFill>
                <a:srgbClr val="00B050"/>
              </a:solidFill>
            </a:endParaRPr>
          </a:p>
          <a:p>
            <a:pPr marL="342900" indent="-342900">
              <a:buFont typeface="Arial" panose="020B0604020202020204" pitchFamily="34" charset="0"/>
              <a:buChar char="•"/>
            </a:pPr>
            <a:endParaRPr lang="en-US" sz="1800" dirty="0">
              <a:solidFill>
                <a:srgbClr val="00B050"/>
              </a:solidFill>
            </a:endParaRPr>
          </a:p>
          <a:p>
            <a:pPr marL="342900" indent="-342900">
              <a:buFont typeface="Arial" panose="020B0604020202020204" pitchFamily="34" charset="0"/>
              <a:buChar char="•"/>
            </a:pPr>
            <a:endParaRPr lang="en-US" sz="1800" dirty="0">
              <a:solidFill>
                <a:srgbClr val="00B050"/>
              </a:solidFill>
            </a:endParaRPr>
          </a:p>
          <a:p>
            <a:pPr marL="342900" indent="-342900">
              <a:buFont typeface="Arial" panose="020B0604020202020204" pitchFamily="34" charset="0"/>
              <a:buChar char="•"/>
            </a:pPr>
            <a:endParaRPr lang="en-US" sz="1800" dirty="0">
              <a:solidFill>
                <a:srgbClr val="00B050"/>
              </a:solidFill>
            </a:endParaRPr>
          </a:p>
          <a:p>
            <a:pPr marL="342900" indent="-342900">
              <a:buFont typeface="Arial" panose="020B0604020202020204" pitchFamily="34" charset="0"/>
              <a:buChar char="•"/>
            </a:pPr>
            <a:endParaRPr lang="en-US" sz="1800" dirty="0">
              <a:solidFill>
                <a:srgbClr val="00B050"/>
              </a:solidFill>
            </a:endParaRPr>
          </a:p>
        </p:txBody>
      </p:sp>
      <p:pic>
        <p:nvPicPr>
          <p:cNvPr id="15" name="Picture 8">
            <a:extLst>
              <a:ext uri="{FF2B5EF4-FFF2-40B4-BE49-F238E27FC236}">
                <a16:creationId xmlns:a16="http://schemas.microsoft.com/office/drawing/2014/main" id="{633D99CB-2CCB-9C43-AA04-CF13B098750D}"/>
              </a:ext>
            </a:extLst>
          </p:cNvPr>
          <p:cNvPicPr>
            <a:picLocks noChangeAspect="1"/>
          </p:cNvPicPr>
          <p:nvPr/>
        </p:nvPicPr>
        <p:blipFill>
          <a:blip r:embed="rId2"/>
          <a:stretch>
            <a:fillRect/>
          </a:stretch>
        </p:blipFill>
        <p:spPr>
          <a:xfrm rot="5400000">
            <a:off x="1870698" y="1006526"/>
            <a:ext cx="1536141" cy="4088273"/>
          </a:xfrm>
          <a:prstGeom prst="rect">
            <a:avLst/>
          </a:prstGeom>
        </p:spPr>
      </p:pic>
      <p:sp>
        <p:nvSpPr>
          <p:cNvPr id="16" name="TextBox 9">
            <a:extLst>
              <a:ext uri="{FF2B5EF4-FFF2-40B4-BE49-F238E27FC236}">
                <a16:creationId xmlns:a16="http://schemas.microsoft.com/office/drawing/2014/main" id="{54ECB176-87D0-684B-8836-D9C96BD03CEA}"/>
              </a:ext>
            </a:extLst>
          </p:cNvPr>
          <p:cNvSpPr txBox="1"/>
          <p:nvPr/>
        </p:nvSpPr>
        <p:spPr>
          <a:xfrm>
            <a:off x="4819944" y="2184046"/>
            <a:ext cx="4185859" cy="1738938"/>
          </a:xfrm>
          <a:prstGeom prst="rect">
            <a:avLst/>
          </a:prstGeom>
          <a:noFill/>
        </p:spPr>
        <p:txBody>
          <a:bodyPr wrap="square" rtlCol="0">
            <a:spAutoFit/>
          </a:bodyPr>
          <a:lstStyle/>
          <a:p>
            <a:pPr algn="just"/>
            <a:r>
              <a:rPr lang="en-GB" sz="1400" dirty="0"/>
              <a:t>The Barrel Veto (BV):</a:t>
            </a:r>
          </a:p>
          <a:p>
            <a:pPr algn="just"/>
            <a:r>
              <a:rPr lang="en-GB" sz="1400" dirty="0"/>
              <a:t>- 64 trapezoidal scintillating bars arranged in a barrel shape around the TPC;</a:t>
            </a:r>
          </a:p>
          <a:p>
            <a:pPr algn="just"/>
            <a:r>
              <a:rPr lang="en-GB" sz="1050" dirty="0"/>
              <a:t> </a:t>
            </a:r>
          </a:p>
          <a:p>
            <a:pPr algn="just"/>
            <a:r>
              <a:rPr lang="en-GB" sz="1400" dirty="0"/>
              <a:t>- each bar is readout by two </a:t>
            </a:r>
            <a:r>
              <a:rPr lang="en-GB" sz="1400" dirty="0" err="1"/>
              <a:t>SiPM</a:t>
            </a:r>
            <a:r>
              <a:rPr lang="en-GB" sz="1400" dirty="0"/>
              <a:t> at the bar ends (ADC and TDC signals)</a:t>
            </a:r>
          </a:p>
          <a:p>
            <a:pPr marL="285750" indent="-285750" algn="just">
              <a:buFontTx/>
              <a:buChar char="-"/>
            </a:pPr>
            <a:endParaRPr lang="en-GB" sz="1050" dirty="0"/>
          </a:p>
          <a:p>
            <a:pPr algn="just"/>
            <a:r>
              <a:rPr lang="en-GB" sz="1400" dirty="0"/>
              <a:t>- barrel length 2.5 m, diameter of 0.5 m </a:t>
            </a:r>
          </a:p>
        </p:txBody>
      </p:sp>
      <p:sp>
        <p:nvSpPr>
          <p:cNvPr id="17" name="TextBox 1">
            <a:extLst>
              <a:ext uri="{FF2B5EF4-FFF2-40B4-BE49-F238E27FC236}">
                <a16:creationId xmlns:a16="http://schemas.microsoft.com/office/drawing/2014/main" id="{067ACD9C-8922-91B3-15FF-153E98877555}"/>
              </a:ext>
            </a:extLst>
          </p:cNvPr>
          <p:cNvSpPr txBox="1"/>
          <p:nvPr/>
        </p:nvSpPr>
        <p:spPr>
          <a:xfrm>
            <a:off x="209737" y="4039927"/>
            <a:ext cx="6760024" cy="646331"/>
          </a:xfrm>
          <a:prstGeom prst="rect">
            <a:avLst/>
          </a:prstGeom>
          <a:noFill/>
          <a:ln>
            <a:solidFill>
              <a:srgbClr val="C00000"/>
            </a:solidFill>
          </a:ln>
        </p:spPr>
        <p:txBody>
          <a:bodyPr wrap="square">
            <a:spAutoFit/>
          </a:bodyPr>
          <a:lstStyle/>
          <a:p>
            <a:pPr marL="342900" indent="-342900">
              <a:buFont typeface="Arial" panose="020B0604020202020204" pitchFamily="34" charset="0"/>
              <a:buChar char="•"/>
            </a:pPr>
            <a:r>
              <a:rPr lang="en-US" sz="1800" dirty="0">
                <a:solidFill>
                  <a:srgbClr val="00B050"/>
                </a:solidFill>
              </a:rPr>
              <a:t>Service works for the improvements of the online/offline software</a:t>
            </a:r>
          </a:p>
          <a:p>
            <a:pPr marL="342900" indent="-342900">
              <a:buFont typeface="Arial" panose="020B0604020202020204" pitchFamily="34" charset="0"/>
              <a:buChar char="•"/>
            </a:pPr>
            <a:r>
              <a:rPr lang="en-US" sz="1800" b="1" dirty="0">
                <a:solidFill>
                  <a:srgbClr val="00B050"/>
                </a:solidFill>
              </a:rPr>
              <a:t>Participation to the shift data taking </a:t>
            </a:r>
            <a:r>
              <a:rPr lang="en-US" sz="1800" dirty="0">
                <a:solidFill>
                  <a:srgbClr val="00B050"/>
                </a:solidFill>
              </a:rPr>
              <a:t>(about 20 weeks at CERN)</a:t>
            </a:r>
          </a:p>
        </p:txBody>
      </p:sp>
      <p:sp>
        <p:nvSpPr>
          <p:cNvPr id="18" name="TextBox 11">
            <a:extLst>
              <a:ext uri="{FF2B5EF4-FFF2-40B4-BE49-F238E27FC236}">
                <a16:creationId xmlns:a16="http://schemas.microsoft.com/office/drawing/2014/main" id="{C51EF09A-FA44-1AEE-E045-F8AF7E6F6FF2}"/>
              </a:ext>
            </a:extLst>
          </p:cNvPr>
          <p:cNvSpPr txBox="1"/>
          <p:nvPr/>
        </p:nvSpPr>
        <p:spPr>
          <a:xfrm>
            <a:off x="209736" y="4870897"/>
            <a:ext cx="4809304" cy="923330"/>
          </a:xfrm>
          <a:prstGeom prst="rect">
            <a:avLst/>
          </a:prstGeom>
          <a:noFill/>
          <a:ln>
            <a:solidFill>
              <a:srgbClr val="C00000"/>
            </a:solidFill>
          </a:ln>
        </p:spPr>
        <p:txBody>
          <a:bodyPr wrap="square">
            <a:spAutoFit/>
          </a:bodyPr>
          <a:lstStyle/>
          <a:p>
            <a:pPr marL="342900" indent="-342900">
              <a:buFont typeface="Arial" panose="020B0604020202020204" pitchFamily="34" charset="0"/>
              <a:buChar char="•"/>
            </a:pPr>
            <a:r>
              <a:rPr lang="en-US" sz="1800" b="1" dirty="0">
                <a:solidFill>
                  <a:srgbClr val="00B050"/>
                </a:solidFill>
              </a:rPr>
              <a:t>Data analysis </a:t>
            </a:r>
            <a:r>
              <a:rPr lang="en-US" sz="1800" dirty="0">
                <a:solidFill>
                  <a:srgbClr val="00B050"/>
                </a:solidFill>
              </a:rPr>
              <a:t>of the ALPHA-g data</a:t>
            </a:r>
          </a:p>
          <a:p>
            <a:r>
              <a:rPr lang="en-US" sz="1800" dirty="0">
                <a:solidFill>
                  <a:srgbClr val="00B050"/>
                </a:solidFill>
              </a:rPr>
              <a:t>	- working on the up/down data</a:t>
            </a:r>
          </a:p>
          <a:p>
            <a:r>
              <a:rPr lang="en-US" sz="1800" dirty="0">
                <a:solidFill>
                  <a:srgbClr val="00B050"/>
                </a:solidFill>
              </a:rPr>
              <a:t>	- comparison with the simulations</a:t>
            </a:r>
          </a:p>
        </p:txBody>
      </p:sp>
      <p:sp>
        <p:nvSpPr>
          <p:cNvPr id="19" name="TextBox 3">
            <a:extLst>
              <a:ext uri="{FF2B5EF4-FFF2-40B4-BE49-F238E27FC236}">
                <a16:creationId xmlns:a16="http://schemas.microsoft.com/office/drawing/2014/main" id="{3EE2D988-9042-0E46-BFA7-A04D5E201485}"/>
              </a:ext>
            </a:extLst>
          </p:cNvPr>
          <p:cNvSpPr txBox="1"/>
          <p:nvPr/>
        </p:nvSpPr>
        <p:spPr>
          <a:xfrm>
            <a:off x="7383049" y="4119884"/>
            <a:ext cx="4808951" cy="400110"/>
          </a:xfrm>
          <a:prstGeom prst="rect">
            <a:avLst/>
          </a:prstGeom>
          <a:noFill/>
        </p:spPr>
        <p:txBody>
          <a:bodyPr wrap="square" rtlCol="0">
            <a:spAutoFit/>
          </a:bodyPr>
          <a:lstStyle/>
          <a:p>
            <a:pPr algn="ctr"/>
            <a:r>
              <a:rPr lang="en-US" sz="2000" b="1" dirty="0"/>
              <a:t>ALPHA Annual Collaboration Meeting</a:t>
            </a:r>
            <a:endParaRPr lang="en-CH" sz="2000" b="1" dirty="0"/>
          </a:p>
        </p:txBody>
      </p:sp>
      <p:pic>
        <p:nvPicPr>
          <p:cNvPr id="20" name="Picture 1">
            <a:extLst>
              <a:ext uri="{FF2B5EF4-FFF2-40B4-BE49-F238E27FC236}">
                <a16:creationId xmlns:a16="http://schemas.microsoft.com/office/drawing/2014/main" id="{6B62BEFC-CA5B-5BE9-C327-D2B8D09A1305}"/>
              </a:ext>
            </a:extLst>
          </p:cNvPr>
          <p:cNvPicPr>
            <a:picLocks noChangeAspect="1"/>
          </p:cNvPicPr>
          <p:nvPr/>
        </p:nvPicPr>
        <p:blipFill>
          <a:blip r:embed="rId3"/>
          <a:stretch>
            <a:fillRect/>
          </a:stretch>
        </p:blipFill>
        <p:spPr>
          <a:xfrm>
            <a:off x="8024385" y="4632059"/>
            <a:ext cx="3526277" cy="1890435"/>
          </a:xfrm>
          <a:prstGeom prst="rect">
            <a:avLst/>
          </a:prstGeom>
        </p:spPr>
      </p:pic>
      <p:sp>
        <p:nvSpPr>
          <p:cNvPr id="22" name="TextBox 5">
            <a:extLst>
              <a:ext uri="{FF2B5EF4-FFF2-40B4-BE49-F238E27FC236}">
                <a16:creationId xmlns:a16="http://schemas.microsoft.com/office/drawing/2014/main" id="{975EAB36-0C00-BB13-ED24-2A8309CBBC3D}"/>
              </a:ext>
            </a:extLst>
          </p:cNvPr>
          <p:cNvSpPr txBox="1"/>
          <p:nvPr/>
        </p:nvSpPr>
        <p:spPr>
          <a:xfrm>
            <a:off x="9975106" y="4519994"/>
            <a:ext cx="1678414" cy="584775"/>
          </a:xfrm>
          <a:prstGeom prst="rect">
            <a:avLst/>
          </a:prstGeom>
          <a:solidFill>
            <a:schemeClr val="bg1"/>
          </a:solidFill>
        </p:spPr>
        <p:txBody>
          <a:bodyPr wrap="square" rtlCol="0">
            <a:spAutoFit/>
          </a:bodyPr>
          <a:lstStyle/>
          <a:p>
            <a:pPr algn="ctr"/>
            <a:r>
              <a:rPr lang="en-IT" sz="1600" dirty="0">
                <a:latin typeface="Garamond" panose="02020404030301010803" pitchFamily="18" charset="0"/>
              </a:rPr>
              <a:t>2-4 February 2023 </a:t>
            </a:r>
            <a:br>
              <a:rPr lang="en-IT" sz="1600" dirty="0">
                <a:latin typeface="Garamond" panose="02020404030301010803" pitchFamily="18" charset="0"/>
              </a:rPr>
            </a:br>
            <a:r>
              <a:rPr lang="en-IT" sz="1600" dirty="0">
                <a:latin typeface="Garamond" panose="02020404030301010803" pitchFamily="18" charset="0"/>
              </a:rPr>
              <a:t>Brescia</a:t>
            </a:r>
          </a:p>
        </p:txBody>
      </p:sp>
    </p:spTree>
    <p:extLst>
      <p:ext uri="{BB962C8B-B14F-4D97-AF65-F5344CB8AC3E}">
        <p14:creationId xmlns:p14="http://schemas.microsoft.com/office/powerpoint/2010/main" val="241846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6ECE175-BBFF-6940-8E26-806BD4620F59}"/>
              </a:ext>
            </a:extLst>
          </p:cNvPr>
          <p:cNvPicPr>
            <a:picLocks noChangeAspect="1"/>
          </p:cNvPicPr>
          <p:nvPr/>
        </p:nvPicPr>
        <p:blipFill rotWithShape="1">
          <a:blip r:embed="rId2"/>
          <a:srcRect b="52029"/>
          <a:stretch/>
        </p:blipFill>
        <p:spPr>
          <a:xfrm>
            <a:off x="1524000" y="0"/>
            <a:ext cx="9144000" cy="3289852"/>
          </a:xfrm>
          <a:prstGeom prst="rect">
            <a:avLst/>
          </a:prstGeom>
        </p:spPr>
      </p:pic>
      <p:sp>
        <p:nvSpPr>
          <p:cNvPr id="5" name="Rettangolo 4">
            <a:extLst>
              <a:ext uri="{FF2B5EF4-FFF2-40B4-BE49-F238E27FC236}">
                <a16:creationId xmlns:a16="http://schemas.microsoft.com/office/drawing/2014/main" id="{F91AF7C5-165D-0345-B768-395B09DDA6ED}"/>
              </a:ext>
            </a:extLst>
          </p:cNvPr>
          <p:cNvSpPr/>
          <p:nvPr/>
        </p:nvSpPr>
        <p:spPr>
          <a:xfrm>
            <a:off x="3144079" y="3611422"/>
            <a:ext cx="5903843" cy="1015663"/>
          </a:xfrm>
          <a:prstGeom prst="rect">
            <a:avLst/>
          </a:prstGeom>
        </p:spPr>
        <p:txBody>
          <a:bodyPr wrap="square">
            <a:spAutoFit/>
          </a:bodyPr>
          <a:lstStyle/>
          <a:p>
            <a:r>
              <a:rPr lang="it-IT" sz="2000" dirty="0">
                <a:latin typeface="Helvetica Light" panose="020B0403020202020204" pitchFamily="34" charset="0"/>
              </a:rPr>
              <a:t>Gianluigi Boca, Germano Bonomi, Susanna Costanza, Ramona Lea, Davide Pagano, Deb </a:t>
            </a:r>
            <a:r>
              <a:rPr lang="it-IT" sz="2000" dirty="0" err="1">
                <a:latin typeface="Helvetica Light" panose="020B0403020202020204" pitchFamily="34" charset="0"/>
              </a:rPr>
              <a:t>Rohaan</a:t>
            </a:r>
            <a:r>
              <a:rPr lang="it-IT" sz="2000" dirty="0">
                <a:latin typeface="Helvetica Light" panose="020B0403020202020204" pitchFamily="34" charset="0"/>
              </a:rPr>
              <a:t>, Nicolò Valle, Nicola Zurlo</a:t>
            </a:r>
          </a:p>
        </p:txBody>
      </p:sp>
    </p:spTree>
    <p:extLst>
      <p:ext uri="{BB962C8B-B14F-4D97-AF65-F5344CB8AC3E}">
        <p14:creationId xmlns:p14="http://schemas.microsoft.com/office/powerpoint/2010/main" val="3074236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41B22774-23DC-4743-AC6C-D69FBDB57C63}"/>
              </a:ext>
            </a:extLst>
          </p:cNvPr>
          <p:cNvSpPr>
            <a:spLocks noGrp="1"/>
          </p:cNvSpPr>
          <p:nvPr>
            <p:ph type="ftr" sz="quarter" idx="11"/>
          </p:nvPr>
        </p:nvSpPr>
        <p:spPr/>
        <p:txBody>
          <a:bodyPr/>
          <a:lstStyle/>
          <a:p>
            <a:r>
              <a:rPr lang="it-IT"/>
              <a:t>LEA  Consuntivi2022  PV 14-6-2023</a:t>
            </a:r>
            <a:endParaRPr lang="en-US"/>
          </a:p>
        </p:txBody>
      </p:sp>
      <p:sp>
        <p:nvSpPr>
          <p:cNvPr id="5" name="Segnaposto numero diapositiva 4">
            <a:extLst>
              <a:ext uri="{FF2B5EF4-FFF2-40B4-BE49-F238E27FC236}">
                <a16:creationId xmlns:a16="http://schemas.microsoft.com/office/drawing/2014/main" id="{7715CB9F-5FEE-461A-AE0F-5368FDDF9161}"/>
              </a:ext>
            </a:extLst>
          </p:cNvPr>
          <p:cNvSpPr>
            <a:spLocks noGrp="1"/>
          </p:cNvSpPr>
          <p:nvPr>
            <p:ph type="sldNum" sz="quarter" idx="12"/>
          </p:nvPr>
        </p:nvSpPr>
        <p:spPr/>
        <p:txBody>
          <a:bodyPr/>
          <a:lstStyle/>
          <a:p>
            <a:fld id="{2EE8E55D-E4C8-403F-9298-FB00F34642C6}" type="slidenum">
              <a:rPr lang="en-US" smtClean="0"/>
              <a:t>40</a:t>
            </a:fld>
            <a:endParaRPr lang="en-US"/>
          </a:p>
        </p:txBody>
      </p:sp>
      <p:sp>
        <p:nvSpPr>
          <p:cNvPr id="6" name="CasellaDiTesto 8">
            <a:extLst>
              <a:ext uri="{FF2B5EF4-FFF2-40B4-BE49-F238E27FC236}">
                <a16:creationId xmlns:a16="http://schemas.microsoft.com/office/drawing/2014/main" id="{31624C8B-10A2-4980-A26F-51658AF21314}"/>
              </a:ext>
            </a:extLst>
          </p:cNvPr>
          <p:cNvSpPr txBox="1">
            <a:spLocks noChangeArrowheads="1"/>
          </p:cNvSpPr>
          <p:nvPr/>
        </p:nvSpPr>
        <p:spPr bwMode="auto">
          <a:xfrm>
            <a:off x="163284" y="104445"/>
            <a:ext cx="11767457" cy="1169551"/>
          </a:xfrm>
          <a:prstGeom prst="rect">
            <a:avLst/>
          </a:prstGeom>
          <a:noFill/>
          <a:ln w="9525">
            <a:noFill/>
            <a:miter lim="800000"/>
            <a:headEnd/>
            <a:tailEnd/>
          </a:ln>
        </p:spPr>
        <p:txBody>
          <a:bodyPr wrap="square">
            <a:spAutoFit/>
          </a:bodyPr>
          <a:lstStyle/>
          <a:p>
            <a:pPr algn="ctr"/>
            <a:r>
              <a:rPr lang="en-GB" sz="4000" b="1" dirty="0"/>
              <a:t>ASACUSA</a:t>
            </a:r>
            <a:r>
              <a:rPr lang="en-GB" sz="4000" dirty="0"/>
              <a:t> </a:t>
            </a:r>
          </a:p>
          <a:p>
            <a:pPr algn="ctr"/>
            <a:r>
              <a:rPr lang="en-US" sz="3000" dirty="0"/>
              <a:t>Atomic Spectroscopy And Collisions Using Slow Antiprotons</a:t>
            </a:r>
            <a:endParaRPr lang="en-GB" sz="3000" dirty="0"/>
          </a:p>
        </p:txBody>
      </p:sp>
      <p:pic>
        <p:nvPicPr>
          <p:cNvPr id="13" name="Grafik 7">
            <a:extLst>
              <a:ext uri="{FF2B5EF4-FFF2-40B4-BE49-F238E27FC236}">
                <a16:creationId xmlns:a16="http://schemas.microsoft.com/office/drawing/2014/main" id="{CC1C1F1A-5563-4652-8A9F-F932AD9AD2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09" y="2592463"/>
            <a:ext cx="736449" cy="736291"/>
          </a:xfrm>
          <a:prstGeom prst="rect">
            <a:avLst/>
          </a:prstGeom>
        </p:spPr>
      </p:pic>
      <p:pic>
        <p:nvPicPr>
          <p:cNvPr id="14" name="Grafik 9" descr="Ein Bild, das Uhr, Gerät, schwarz, Anzeige enthält.&#10;&#10;Mit sehr hoher Zuverlässigkeit generierte Beschreibung">
            <a:extLst>
              <a:ext uri="{FF2B5EF4-FFF2-40B4-BE49-F238E27FC236}">
                <a16:creationId xmlns:a16="http://schemas.microsoft.com/office/drawing/2014/main" id="{5B5B6004-BA9C-4376-AA12-7EFC171DA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598" y="3579344"/>
            <a:ext cx="878670" cy="880554"/>
          </a:xfrm>
          <a:prstGeom prst="rect">
            <a:avLst/>
          </a:prstGeom>
        </p:spPr>
      </p:pic>
      <p:pic>
        <p:nvPicPr>
          <p:cNvPr id="15" name="Grafik 12" descr="Ein Bild, das Vektorgrafiken enthält.&#10;&#10;Mit sehr hoher Zuverlässigkeit generierte Beschreibung">
            <a:extLst>
              <a:ext uri="{FF2B5EF4-FFF2-40B4-BE49-F238E27FC236}">
                <a16:creationId xmlns:a16="http://schemas.microsoft.com/office/drawing/2014/main" id="{C4A8A653-F674-48C5-8093-D12FF9670E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846" y="4661901"/>
            <a:ext cx="606983" cy="1030968"/>
          </a:xfrm>
          <a:prstGeom prst="rect">
            <a:avLst/>
          </a:prstGeom>
        </p:spPr>
      </p:pic>
      <p:pic>
        <p:nvPicPr>
          <p:cNvPr id="16" name="Grafik 14">
            <a:extLst>
              <a:ext uri="{FF2B5EF4-FFF2-40B4-BE49-F238E27FC236}">
                <a16:creationId xmlns:a16="http://schemas.microsoft.com/office/drawing/2014/main" id="{BAAA2D97-8F2E-4DE4-AFC0-E91CF1C075F0}"/>
              </a:ext>
            </a:extLst>
          </p:cNvPr>
          <p:cNvPicPr>
            <a:picLocks noChangeAspect="1"/>
          </p:cNvPicPr>
          <p:nvPr/>
        </p:nvPicPr>
        <p:blipFill>
          <a:blip r:embed="rId6" cstate="print"/>
          <a:stretch>
            <a:fillRect/>
          </a:stretch>
        </p:blipFill>
        <p:spPr>
          <a:xfrm>
            <a:off x="3659576" y="2628263"/>
            <a:ext cx="777182" cy="1019213"/>
          </a:xfrm>
          <a:prstGeom prst="rect">
            <a:avLst/>
          </a:prstGeom>
        </p:spPr>
      </p:pic>
      <p:pic>
        <p:nvPicPr>
          <p:cNvPr id="17" name="Grafik 16" descr="Ein Bild, das Vektorgrafiken enthält.&#10;&#10;Mit hoher Zuverlässigkeit generierte Beschreibung">
            <a:extLst>
              <a:ext uri="{FF2B5EF4-FFF2-40B4-BE49-F238E27FC236}">
                <a16:creationId xmlns:a16="http://schemas.microsoft.com/office/drawing/2014/main" id="{CF32E287-B8AC-463C-A1EA-0C3A064916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4365" y="3841538"/>
            <a:ext cx="739812" cy="645873"/>
          </a:xfrm>
          <a:prstGeom prst="rect">
            <a:avLst/>
          </a:prstGeom>
        </p:spPr>
      </p:pic>
      <p:pic>
        <p:nvPicPr>
          <p:cNvPr id="18" name="Grafik 18">
            <a:extLst>
              <a:ext uri="{FF2B5EF4-FFF2-40B4-BE49-F238E27FC236}">
                <a16:creationId xmlns:a16="http://schemas.microsoft.com/office/drawing/2014/main" id="{4EB930FF-A4E3-45CB-9025-DC094826D9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8486" y="4837715"/>
            <a:ext cx="661331" cy="910246"/>
          </a:xfrm>
          <a:prstGeom prst="rect">
            <a:avLst/>
          </a:prstGeom>
        </p:spPr>
      </p:pic>
      <p:pic>
        <p:nvPicPr>
          <p:cNvPr id="19" name="Grafik 20">
            <a:extLst>
              <a:ext uri="{FF2B5EF4-FFF2-40B4-BE49-F238E27FC236}">
                <a16:creationId xmlns:a16="http://schemas.microsoft.com/office/drawing/2014/main" id="{F003A967-11E6-4364-9A9F-39BABB2BAD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4418" y="4948048"/>
            <a:ext cx="683015" cy="668095"/>
          </a:xfrm>
          <a:prstGeom prst="rect">
            <a:avLst/>
          </a:prstGeom>
        </p:spPr>
      </p:pic>
      <p:pic>
        <p:nvPicPr>
          <p:cNvPr id="20" name="Grafik 21">
            <a:extLst>
              <a:ext uri="{FF2B5EF4-FFF2-40B4-BE49-F238E27FC236}">
                <a16:creationId xmlns:a16="http://schemas.microsoft.com/office/drawing/2014/main" id="{82E04197-2CFF-4DCD-9801-5A8A38772ED8}"/>
              </a:ext>
            </a:extLst>
          </p:cNvPr>
          <p:cNvPicPr>
            <a:picLocks noChangeAspect="1"/>
          </p:cNvPicPr>
          <p:nvPr/>
        </p:nvPicPr>
        <p:blipFill>
          <a:blip r:embed="rId10" cstate="print"/>
          <a:stretch>
            <a:fillRect/>
          </a:stretch>
        </p:blipFill>
        <p:spPr>
          <a:xfrm>
            <a:off x="5074670" y="3870284"/>
            <a:ext cx="733725" cy="719498"/>
          </a:xfrm>
          <a:prstGeom prst="rect">
            <a:avLst/>
          </a:prstGeom>
        </p:spPr>
      </p:pic>
      <p:pic>
        <p:nvPicPr>
          <p:cNvPr id="22" name="Picture 2" descr="Image result for wigner institute budapest logo">
            <a:extLst>
              <a:ext uri="{FF2B5EF4-FFF2-40B4-BE49-F238E27FC236}">
                <a16:creationId xmlns:a16="http://schemas.microsoft.com/office/drawing/2014/main" id="{B10D555E-E38D-43EA-A2A7-CB7EB54E9E6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15608" y="4996068"/>
            <a:ext cx="1134119" cy="4178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logoinfn-piccolo">
            <a:hlinkClick r:id="" action="ppaction://noaction"/>
            <a:extLst>
              <a:ext uri="{FF2B5EF4-FFF2-40B4-BE49-F238E27FC236}">
                <a16:creationId xmlns:a16="http://schemas.microsoft.com/office/drawing/2014/main" id="{436E1C94-97AA-457F-AF49-FD9B12738F6E}"/>
              </a:ext>
            </a:extLst>
          </p:cNvPr>
          <p:cNvPicPr>
            <a:picLocks noChangeAspect="1" noChangeArrowheads="1"/>
          </p:cNvPicPr>
          <p:nvPr/>
        </p:nvPicPr>
        <p:blipFill>
          <a:blip r:embed="rId12" cstate="print"/>
          <a:srcRect/>
          <a:stretch>
            <a:fillRect/>
          </a:stretch>
        </p:blipFill>
        <p:spPr bwMode="auto">
          <a:xfrm>
            <a:off x="2239919" y="2654228"/>
            <a:ext cx="1050030" cy="788820"/>
          </a:xfrm>
          <a:prstGeom prst="rect">
            <a:avLst/>
          </a:prstGeom>
          <a:noFill/>
          <a:ln w="9525">
            <a:noFill/>
            <a:miter lim="800000"/>
            <a:headEnd/>
            <a:tailEnd/>
          </a:ln>
        </p:spPr>
      </p:pic>
      <p:pic>
        <p:nvPicPr>
          <p:cNvPr id="3" name="Immagine 2">
            <a:extLst>
              <a:ext uri="{FF2B5EF4-FFF2-40B4-BE49-F238E27FC236}">
                <a16:creationId xmlns:a16="http://schemas.microsoft.com/office/drawing/2014/main" id="{2B686525-5407-4002-898E-560AC62AC43A}"/>
              </a:ext>
            </a:extLst>
          </p:cNvPr>
          <p:cNvPicPr>
            <a:picLocks noChangeAspect="1"/>
          </p:cNvPicPr>
          <p:nvPr/>
        </p:nvPicPr>
        <p:blipFill>
          <a:blip r:embed="rId13"/>
          <a:stretch>
            <a:fillRect/>
          </a:stretch>
        </p:blipFill>
        <p:spPr>
          <a:xfrm>
            <a:off x="1915608" y="3870284"/>
            <a:ext cx="1052063" cy="529762"/>
          </a:xfrm>
          <a:prstGeom prst="rect">
            <a:avLst/>
          </a:prstGeom>
        </p:spPr>
      </p:pic>
      <p:pic>
        <p:nvPicPr>
          <p:cNvPr id="26" name="Immagine 25">
            <a:extLst>
              <a:ext uri="{FF2B5EF4-FFF2-40B4-BE49-F238E27FC236}">
                <a16:creationId xmlns:a16="http://schemas.microsoft.com/office/drawing/2014/main" id="{E75DC26E-9DB2-4167-87A4-183B0652BBF3}"/>
              </a:ext>
            </a:extLst>
          </p:cNvPr>
          <p:cNvPicPr>
            <a:picLocks noChangeAspect="1"/>
          </p:cNvPicPr>
          <p:nvPr/>
        </p:nvPicPr>
        <p:blipFill>
          <a:blip r:embed="rId14"/>
          <a:stretch>
            <a:fillRect/>
          </a:stretch>
        </p:blipFill>
        <p:spPr>
          <a:xfrm>
            <a:off x="3178386" y="3767913"/>
            <a:ext cx="686739" cy="719498"/>
          </a:xfrm>
          <a:prstGeom prst="rect">
            <a:avLst/>
          </a:prstGeom>
        </p:spPr>
      </p:pic>
      <p:pic>
        <p:nvPicPr>
          <p:cNvPr id="28" name="Immagine 27">
            <a:extLst>
              <a:ext uri="{FF2B5EF4-FFF2-40B4-BE49-F238E27FC236}">
                <a16:creationId xmlns:a16="http://schemas.microsoft.com/office/drawing/2014/main" id="{2F522318-F362-44D4-9EF6-8A7D233821E6}"/>
              </a:ext>
            </a:extLst>
          </p:cNvPr>
          <p:cNvPicPr>
            <a:picLocks noChangeAspect="1"/>
          </p:cNvPicPr>
          <p:nvPr/>
        </p:nvPicPr>
        <p:blipFill>
          <a:blip r:embed="rId15"/>
          <a:stretch>
            <a:fillRect/>
          </a:stretch>
        </p:blipFill>
        <p:spPr>
          <a:xfrm>
            <a:off x="4998133" y="2571212"/>
            <a:ext cx="824248" cy="849549"/>
          </a:xfrm>
          <a:prstGeom prst="rect">
            <a:avLst/>
          </a:prstGeom>
        </p:spPr>
      </p:pic>
      <p:sp>
        <p:nvSpPr>
          <p:cNvPr id="24" name="CasellaDiTesto 23">
            <a:extLst>
              <a:ext uri="{FF2B5EF4-FFF2-40B4-BE49-F238E27FC236}">
                <a16:creationId xmlns:a16="http://schemas.microsoft.com/office/drawing/2014/main" id="{21523212-1EC0-469B-AA53-FAD9A6051183}"/>
              </a:ext>
            </a:extLst>
          </p:cNvPr>
          <p:cNvSpPr txBox="1"/>
          <p:nvPr/>
        </p:nvSpPr>
        <p:spPr>
          <a:xfrm>
            <a:off x="1206260" y="1899178"/>
            <a:ext cx="4138312" cy="461665"/>
          </a:xfrm>
          <a:prstGeom prst="rect">
            <a:avLst/>
          </a:prstGeom>
          <a:noFill/>
        </p:spPr>
        <p:txBody>
          <a:bodyPr wrap="none" rtlCol="0">
            <a:spAutoFit/>
          </a:bodyPr>
          <a:lstStyle/>
          <a:p>
            <a:r>
              <a:rPr lang="it-IT" sz="2400" dirty="0"/>
              <a:t>17 Institutions    41 </a:t>
            </a:r>
            <a:r>
              <a:rPr lang="it-IT" sz="2400" dirty="0" err="1"/>
              <a:t>Researchers</a:t>
            </a:r>
            <a:endParaRPr lang="it-IT" sz="2400" dirty="0"/>
          </a:p>
        </p:txBody>
      </p:sp>
      <p:sp>
        <p:nvSpPr>
          <p:cNvPr id="29" name="CasellaDiTesto 28">
            <a:extLst>
              <a:ext uri="{FF2B5EF4-FFF2-40B4-BE49-F238E27FC236}">
                <a16:creationId xmlns:a16="http://schemas.microsoft.com/office/drawing/2014/main" id="{588C287B-F77B-4B31-98A7-CDCCE273CA12}"/>
              </a:ext>
            </a:extLst>
          </p:cNvPr>
          <p:cNvSpPr txBox="1"/>
          <p:nvPr/>
        </p:nvSpPr>
        <p:spPr>
          <a:xfrm>
            <a:off x="6669957" y="2748021"/>
            <a:ext cx="5152142" cy="2308324"/>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t>antiprotonic helium atoms with laser spectroscopy to test CPT</a:t>
            </a:r>
          </a:p>
          <a:p>
            <a:pPr marL="285750" indent="-285750" algn="l">
              <a:buFont typeface="Arial" panose="020B0604020202020204" pitchFamily="34" charset="0"/>
              <a:buChar char="•"/>
            </a:pPr>
            <a:endParaRPr lang="en-US" sz="1800" b="0" i="0" u="none" strike="noStrike" baseline="0" dirty="0"/>
          </a:p>
          <a:p>
            <a:pPr marL="285750" indent="-285750" algn="l">
              <a:buFont typeface="Arial" panose="020B0604020202020204" pitchFamily="34" charset="0"/>
              <a:buChar char="•"/>
            </a:pPr>
            <a:r>
              <a:rPr lang="en-US" sz="1800" b="0" i="0" u="none" strike="noStrike" baseline="0" dirty="0"/>
              <a:t>antihydrogen ground-state hyperfine structure to test CPT.</a:t>
            </a:r>
          </a:p>
          <a:p>
            <a:pPr marL="285750" indent="-285750" algn="l">
              <a:buFont typeface="Arial" panose="020B0604020202020204" pitchFamily="34" charset="0"/>
              <a:buChar char="•"/>
            </a:pPr>
            <a:endParaRPr lang="en-US" sz="1800" b="0" i="0" u="none" strike="noStrike" baseline="0" dirty="0"/>
          </a:p>
          <a:p>
            <a:pPr marL="285750" indent="-285750" algn="l">
              <a:buFont typeface="Arial" panose="020B0604020202020204" pitchFamily="34" charset="0"/>
              <a:buChar char="•"/>
            </a:pPr>
            <a:r>
              <a:rPr lang="en-US" sz="1800" b="0" i="0" u="none" strike="noStrike" baseline="0" dirty="0"/>
              <a:t>atomic and nuclear collision cross sections of antiprotons at low energies.</a:t>
            </a:r>
            <a:endParaRPr lang="en-US" dirty="0"/>
          </a:p>
        </p:txBody>
      </p:sp>
      <p:pic>
        <p:nvPicPr>
          <p:cNvPr id="7" name="Immagine 6">
            <a:extLst>
              <a:ext uri="{FF2B5EF4-FFF2-40B4-BE49-F238E27FC236}">
                <a16:creationId xmlns:a16="http://schemas.microsoft.com/office/drawing/2014/main" id="{D1B20822-A8D6-404F-A5E2-9B9C1CEADDC0}"/>
              </a:ext>
            </a:extLst>
          </p:cNvPr>
          <p:cNvPicPr>
            <a:picLocks noChangeAspect="1"/>
          </p:cNvPicPr>
          <p:nvPr/>
        </p:nvPicPr>
        <p:blipFill>
          <a:blip r:embed="rId16"/>
          <a:stretch>
            <a:fillRect/>
          </a:stretch>
        </p:blipFill>
        <p:spPr>
          <a:xfrm>
            <a:off x="5107519" y="5006258"/>
            <a:ext cx="1090528" cy="551673"/>
          </a:xfrm>
          <a:prstGeom prst="rect">
            <a:avLst/>
          </a:prstGeom>
        </p:spPr>
      </p:pic>
      <p:sp>
        <p:nvSpPr>
          <p:cNvPr id="25" name="CasellaDiTesto 24"/>
          <p:cNvSpPr txBox="1"/>
          <p:nvPr/>
        </p:nvSpPr>
        <p:spPr>
          <a:xfrm>
            <a:off x="609747" y="1367968"/>
            <a:ext cx="4297458" cy="369332"/>
          </a:xfrm>
          <a:prstGeom prst="rect">
            <a:avLst/>
          </a:prstGeom>
          <a:noFill/>
        </p:spPr>
        <p:txBody>
          <a:bodyPr wrap="none" rtlCol="0">
            <a:spAutoFit/>
          </a:bodyPr>
          <a:lstStyle/>
          <a:p>
            <a:r>
              <a:rPr lang="en-US" dirty="0"/>
              <a:t>INFN contact person: Luca Venturelli (</a:t>
            </a:r>
            <a:r>
              <a:rPr lang="en-US" dirty="0" err="1"/>
              <a:t>Bs-Pv</a:t>
            </a:r>
            <a:r>
              <a:rPr lang="en-US" dirty="0"/>
              <a:t>)</a:t>
            </a:r>
          </a:p>
        </p:txBody>
      </p:sp>
      <p:pic>
        <p:nvPicPr>
          <p:cNvPr id="30" name="Picture 4" descr="johannes-gutenberg-university-mainz-330-logo">
            <a:extLst>
              <a:ext uri="{FF2B5EF4-FFF2-40B4-BE49-F238E27FC236}">
                <a16:creationId xmlns:a16="http://schemas.microsoft.com/office/drawing/2014/main" id="{31BA146A-A272-1B8E-A9A7-BB8B81E4974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441829" y="5811806"/>
            <a:ext cx="1420857" cy="7365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perial College London">
            <a:extLst>
              <a:ext uri="{FF2B5EF4-FFF2-40B4-BE49-F238E27FC236}">
                <a16:creationId xmlns:a16="http://schemas.microsoft.com/office/drawing/2014/main" id="{0B1D022A-2566-2BB8-402E-A2189EF9AC93}"/>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499316" y="5811806"/>
            <a:ext cx="1498817" cy="68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355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3" name="Segnaposto numero diapositiva 2"/>
          <p:cNvSpPr>
            <a:spLocks noGrp="1"/>
          </p:cNvSpPr>
          <p:nvPr>
            <p:ph type="sldNum" sz="quarter" idx="12"/>
          </p:nvPr>
        </p:nvSpPr>
        <p:spPr/>
        <p:txBody>
          <a:bodyPr/>
          <a:lstStyle/>
          <a:p>
            <a:fld id="{2EE8E55D-E4C8-403F-9298-FB00F34642C6}" type="slidenum">
              <a:rPr lang="en-US" smtClean="0"/>
              <a:t>41</a:t>
            </a:fld>
            <a:endParaRPr lang="en-US" dirty="0"/>
          </a:p>
        </p:txBody>
      </p:sp>
      <p:sp>
        <p:nvSpPr>
          <p:cNvPr id="7" name="Rettangolo 6"/>
          <p:cNvSpPr/>
          <p:nvPr/>
        </p:nvSpPr>
        <p:spPr>
          <a:xfrm>
            <a:off x="3325400" y="106498"/>
            <a:ext cx="5814605" cy="707886"/>
          </a:xfrm>
          <a:prstGeom prst="rect">
            <a:avLst/>
          </a:prstGeom>
        </p:spPr>
        <p:txBody>
          <a:bodyPr wrap="none">
            <a:spAutoFit/>
          </a:bodyPr>
          <a:lstStyle/>
          <a:p>
            <a:r>
              <a:rPr lang="en-US" sz="4000" dirty="0"/>
              <a:t>ASACUSA-Cusp experiment</a:t>
            </a:r>
          </a:p>
        </p:txBody>
      </p:sp>
      <p:grpSp>
        <p:nvGrpSpPr>
          <p:cNvPr id="15" name="Gruppo 14"/>
          <p:cNvGrpSpPr/>
          <p:nvPr/>
        </p:nvGrpSpPr>
        <p:grpSpPr>
          <a:xfrm>
            <a:off x="143899" y="882506"/>
            <a:ext cx="11903734" cy="5457523"/>
            <a:chOff x="186431" y="882506"/>
            <a:chExt cx="11903734" cy="5457523"/>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83" y="882506"/>
              <a:ext cx="11429082" cy="5457523"/>
            </a:xfrm>
            <a:prstGeom prst="rect">
              <a:avLst/>
            </a:prstGeom>
          </p:spPr>
        </p:pic>
        <p:sp>
          <p:nvSpPr>
            <p:cNvPr id="5" name="CasellaDiTesto 4">
              <a:extLst>
                <a:ext uri="{FF2B5EF4-FFF2-40B4-BE49-F238E27FC236}">
                  <a16:creationId xmlns:a16="http://schemas.microsoft.com/office/drawing/2014/main" id="{78AAEA7C-93B0-A427-2DCB-67CA7B90FE49}"/>
                </a:ext>
              </a:extLst>
            </p:cNvPr>
            <p:cNvSpPr txBox="1"/>
            <p:nvPr/>
          </p:nvSpPr>
          <p:spPr>
            <a:xfrm>
              <a:off x="186431" y="3340684"/>
              <a:ext cx="1135247" cy="369332"/>
            </a:xfrm>
            <a:prstGeom prst="rect">
              <a:avLst/>
            </a:prstGeom>
            <a:noFill/>
          </p:spPr>
          <p:txBody>
            <a:bodyPr wrap="none" rtlCol="0">
              <a:spAutoFit/>
            </a:bodyPr>
            <a:lstStyle/>
            <a:p>
              <a:r>
                <a:rPr lang="it-IT" dirty="0"/>
                <a:t>AD-ELENA</a:t>
              </a:r>
              <a:endParaRPr lang="en-US" dirty="0"/>
            </a:p>
          </p:txBody>
        </p:sp>
        <p:sp>
          <p:nvSpPr>
            <p:cNvPr id="6" name="Freccia a destra 5">
              <a:extLst>
                <a:ext uri="{FF2B5EF4-FFF2-40B4-BE49-F238E27FC236}">
                  <a16:creationId xmlns:a16="http://schemas.microsoft.com/office/drawing/2014/main" id="{DD03BE6B-1F7E-A8C4-7AA7-6AE723449D8A}"/>
                </a:ext>
              </a:extLst>
            </p:cNvPr>
            <p:cNvSpPr/>
            <p:nvPr/>
          </p:nvSpPr>
          <p:spPr>
            <a:xfrm>
              <a:off x="204187" y="3038847"/>
              <a:ext cx="1135247" cy="195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7"/>
            <p:cNvSpPr/>
            <p:nvPr/>
          </p:nvSpPr>
          <p:spPr>
            <a:xfrm>
              <a:off x="3364155" y="3986155"/>
              <a:ext cx="2304189" cy="830997"/>
            </a:xfrm>
            <a:prstGeom prst="rect">
              <a:avLst/>
            </a:prstGeom>
          </p:spPr>
          <p:txBody>
            <a:bodyPr wrap="square">
              <a:spAutoFit/>
            </a:bodyPr>
            <a:lstStyle/>
            <a:p>
              <a:pPr algn="ctr"/>
              <a:r>
                <a:rPr lang="en-US" sz="2400" dirty="0"/>
                <a:t>scintillating bar detector</a:t>
              </a:r>
            </a:p>
          </p:txBody>
        </p:sp>
        <p:cxnSp>
          <p:nvCxnSpPr>
            <p:cNvPr id="10" name="Connettore 2 9"/>
            <p:cNvCxnSpPr/>
            <p:nvPr/>
          </p:nvCxnSpPr>
          <p:spPr>
            <a:xfrm flipV="1">
              <a:off x="5551381" y="2169043"/>
              <a:ext cx="859248" cy="2188803"/>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V="1">
              <a:off x="5551381" y="4254537"/>
              <a:ext cx="658033" cy="21574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Immagine 15">
            <a:extLst>
              <a:ext uri="{FF2B5EF4-FFF2-40B4-BE49-F238E27FC236}">
                <a16:creationId xmlns:a16="http://schemas.microsoft.com/office/drawing/2014/main" id="{0F9151F9-78CD-48AB-BF4C-61BF34B9CAF0}"/>
              </a:ext>
            </a:extLst>
          </p:cNvPr>
          <p:cNvPicPr>
            <a:picLocks noChangeAspect="1"/>
          </p:cNvPicPr>
          <p:nvPr/>
        </p:nvPicPr>
        <p:blipFill rotWithShape="1">
          <a:blip r:embed="rId3"/>
          <a:srcRect l="66783" b="52659"/>
          <a:stretch/>
        </p:blipFill>
        <p:spPr>
          <a:xfrm>
            <a:off x="161655" y="4906154"/>
            <a:ext cx="2746784" cy="1632758"/>
          </a:xfrm>
          <a:prstGeom prst="rect">
            <a:avLst/>
          </a:prstGeom>
        </p:spPr>
      </p:pic>
    </p:spTree>
    <p:extLst>
      <p:ext uri="{BB962C8B-B14F-4D97-AF65-F5344CB8AC3E}">
        <p14:creationId xmlns:p14="http://schemas.microsoft.com/office/powerpoint/2010/main" val="2983679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3" name="Segnaposto numero diapositiva 2"/>
          <p:cNvSpPr>
            <a:spLocks noGrp="1"/>
          </p:cNvSpPr>
          <p:nvPr>
            <p:ph type="sldNum" sz="quarter" idx="12"/>
          </p:nvPr>
        </p:nvSpPr>
        <p:spPr/>
        <p:txBody>
          <a:bodyPr/>
          <a:lstStyle/>
          <a:p>
            <a:fld id="{2EE8E55D-E4C8-403F-9298-FB00F34642C6}" type="slidenum">
              <a:rPr lang="en-US" smtClean="0"/>
              <a:t>42</a:t>
            </a:fld>
            <a:endParaRPr lang="en-US"/>
          </a:p>
        </p:txBody>
      </p:sp>
      <p:grpSp>
        <p:nvGrpSpPr>
          <p:cNvPr id="130" name="Group 39">
            <a:extLst>
              <a:ext uri="{FF2B5EF4-FFF2-40B4-BE49-F238E27FC236}">
                <a16:creationId xmlns:a16="http://schemas.microsoft.com/office/drawing/2014/main" id="{BE0871C5-2A44-8B5B-D113-1C1EB6C92985}"/>
              </a:ext>
            </a:extLst>
          </p:cNvPr>
          <p:cNvGrpSpPr/>
          <p:nvPr/>
        </p:nvGrpSpPr>
        <p:grpSpPr>
          <a:xfrm>
            <a:off x="2454709" y="885648"/>
            <a:ext cx="6627860" cy="4655262"/>
            <a:chOff x="2447997" y="1631807"/>
            <a:chExt cx="6628062" cy="4655404"/>
          </a:xfrm>
        </p:grpSpPr>
        <p:pic>
          <p:nvPicPr>
            <p:cNvPr id="131" name="Grafik 12">
              <a:extLst>
                <a:ext uri="{FF2B5EF4-FFF2-40B4-BE49-F238E27FC236}">
                  <a16:creationId xmlns:a16="http://schemas.microsoft.com/office/drawing/2014/main" id="{C742788A-F346-E2A9-2A70-5AD2FA7DD7F9}"/>
                </a:ext>
              </a:extLst>
            </p:cNvPr>
            <p:cNvPicPr>
              <a:picLocks noChangeAspect="1"/>
            </p:cNvPicPr>
            <p:nvPr/>
          </p:nvPicPr>
          <p:blipFill>
            <a:blip r:embed="rId2"/>
            <a:stretch>
              <a:fillRect/>
            </a:stretch>
          </p:blipFill>
          <p:spPr>
            <a:xfrm>
              <a:off x="2850232" y="1712886"/>
              <a:ext cx="6225827" cy="4574325"/>
            </a:xfrm>
            <a:prstGeom prst="rect">
              <a:avLst/>
            </a:prstGeom>
            <a:ln>
              <a:noFill/>
            </a:ln>
          </p:spPr>
        </p:pic>
        <p:sp>
          <p:nvSpPr>
            <p:cNvPr id="132" name="Rectangle 27">
              <a:extLst>
                <a:ext uri="{FF2B5EF4-FFF2-40B4-BE49-F238E27FC236}">
                  <a16:creationId xmlns:a16="http://schemas.microsoft.com/office/drawing/2014/main" id="{BEC2E5D5-730B-0DF6-50AA-C97F662F08CE}"/>
                </a:ext>
              </a:extLst>
            </p:cNvPr>
            <p:cNvSpPr/>
            <p:nvPr/>
          </p:nvSpPr>
          <p:spPr>
            <a:xfrm>
              <a:off x="7520804" y="1997120"/>
              <a:ext cx="1239148"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GB" sz="3600" kern="0">
                <a:solidFill>
                  <a:prstClr val="white"/>
                </a:solidFill>
                <a:latin typeface="Calibri"/>
                <a:cs typeface="Arial"/>
              </a:endParaRPr>
            </a:p>
          </p:txBody>
        </p:sp>
        <p:sp>
          <p:nvSpPr>
            <p:cNvPr id="133" name="Rectangle 28">
              <a:extLst>
                <a:ext uri="{FF2B5EF4-FFF2-40B4-BE49-F238E27FC236}">
                  <a16:creationId xmlns:a16="http://schemas.microsoft.com/office/drawing/2014/main" id="{F11C208A-4AFA-A789-7AF4-3CD1AF5100C1}"/>
                </a:ext>
              </a:extLst>
            </p:cNvPr>
            <p:cNvSpPr/>
            <p:nvPr/>
          </p:nvSpPr>
          <p:spPr>
            <a:xfrm>
              <a:off x="7727267" y="3438143"/>
              <a:ext cx="1239148"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GB" sz="3600" kern="0">
                <a:solidFill>
                  <a:prstClr val="white"/>
                </a:solidFill>
                <a:latin typeface="Calibri"/>
                <a:cs typeface="Arial"/>
              </a:endParaRPr>
            </a:p>
          </p:txBody>
        </p:sp>
        <p:sp>
          <p:nvSpPr>
            <p:cNvPr id="134" name="Rectangle 29">
              <a:extLst>
                <a:ext uri="{FF2B5EF4-FFF2-40B4-BE49-F238E27FC236}">
                  <a16:creationId xmlns:a16="http://schemas.microsoft.com/office/drawing/2014/main" id="{556FFEFB-1162-7032-F02A-A06913EFE350}"/>
                </a:ext>
              </a:extLst>
            </p:cNvPr>
            <p:cNvSpPr/>
            <p:nvPr/>
          </p:nvSpPr>
          <p:spPr>
            <a:xfrm>
              <a:off x="7373686" y="4029804"/>
              <a:ext cx="1239148"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GB" sz="3600" kern="0">
                <a:solidFill>
                  <a:prstClr val="white"/>
                </a:solidFill>
                <a:latin typeface="Calibri"/>
                <a:cs typeface="Arial"/>
              </a:endParaRPr>
            </a:p>
          </p:txBody>
        </p:sp>
        <p:sp>
          <p:nvSpPr>
            <p:cNvPr id="135" name="Rectangle 30">
              <a:extLst>
                <a:ext uri="{FF2B5EF4-FFF2-40B4-BE49-F238E27FC236}">
                  <a16:creationId xmlns:a16="http://schemas.microsoft.com/office/drawing/2014/main" id="{11C620EB-6680-D9AD-C53F-7BC51DD7200C}"/>
                </a:ext>
              </a:extLst>
            </p:cNvPr>
            <p:cNvSpPr/>
            <p:nvPr/>
          </p:nvSpPr>
          <p:spPr>
            <a:xfrm>
              <a:off x="6972475" y="4384876"/>
              <a:ext cx="1239148"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GB" sz="3600" kern="0">
                <a:solidFill>
                  <a:prstClr val="white"/>
                </a:solidFill>
                <a:latin typeface="Calibri"/>
                <a:cs typeface="Arial"/>
              </a:endParaRPr>
            </a:p>
          </p:txBody>
        </p:sp>
        <p:sp>
          <p:nvSpPr>
            <p:cNvPr id="136" name="Rectangle 31">
              <a:extLst>
                <a:ext uri="{FF2B5EF4-FFF2-40B4-BE49-F238E27FC236}">
                  <a16:creationId xmlns:a16="http://schemas.microsoft.com/office/drawing/2014/main" id="{1D9C7072-796C-E5DA-8D0C-D36DA707ED4F}"/>
                </a:ext>
              </a:extLst>
            </p:cNvPr>
            <p:cNvSpPr/>
            <p:nvPr/>
          </p:nvSpPr>
          <p:spPr>
            <a:xfrm>
              <a:off x="6564767" y="4584396"/>
              <a:ext cx="1239148"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GB" sz="3600" kern="0">
                <a:solidFill>
                  <a:prstClr val="white"/>
                </a:solidFill>
                <a:latin typeface="Calibri"/>
                <a:cs typeface="Arial"/>
              </a:endParaRPr>
            </a:p>
          </p:txBody>
        </p:sp>
        <p:sp>
          <p:nvSpPr>
            <p:cNvPr id="137" name="Rectangle 32">
              <a:extLst>
                <a:ext uri="{FF2B5EF4-FFF2-40B4-BE49-F238E27FC236}">
                  <a16:creationId xmlns:a16="http://schemas.microsoft.com/office/drawing/2014/main" id="{5B620AFA-913F-47A8-3C6D-65B315B50A9A}"/>
                </a:ext>
              </a:extLst>
            </p:cNvPr>
            <p:cNvSpPr/>
            <p:nvPr/>
          </p:nvSpPr>
          <p:spPr>
            <a:xfrm>
              <a:off x="6070736" y="4891600"/>
              <a:ext cx="1450068"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GB" sz="3600" kern="0">
                <a:solidFill>
                  <a:prstClr val="white"/>
                </a:solidFill>
                <a:latin typeface="Calibri"/>
                <a:cs typeface="Arial"/>
              </a:endParaRPr>
            </a:p>
          </p:txBody>
        </p:sp>
        <p:sp>
          <p:nvSpPr>
            <p:cNvPr id="138" name="Rectangle 33">
              <a:extLst>
                <a:ext uri="{FF2B5EF4-FFF2-40B4-BE49-F238E27FC236}">
                  <a16:creationId xmlns:a16="http://schemas.microsoft.com/office/drawing/2014/main" id="{236576E2-3D21-6E87-078B-3D97A3A8EFA5}"/>
                </a:ext>
              </a:extLst>
            </p:cNvPr>
            <p:cNvSpPr/>
            <p:nvPr/>
          </p:nvSpPr>
          <p:spPr>
            <a:xfrm>
              <a:off x="3495518" y="2201049"/>
              <a:ext cx="1689350"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GB" sz="3600" kern="0">
                <a:solidFill>
                  <a:prstClr val="white"/>
                </a:solidFill>
                <a:latin typeface="Calibri"/>
                <a:cs typeface="Arial"/>
              </a:endParaRPr>
            </a:p>
          </p:txBody>
        </p:sp>
        <p:sp>
          <p:nvSpPr>
            <p:cNvPr id="139" name="Rectangle 34">
              <a:extLst>
                <a:ext uri="{FF2B5EF4-FFF2-40B4-BE49-F238E27FC236}">
                  <a16:creationId xmlns:a16="http://schemas.microsoft.com/office/drawing/2014/main" id="{D812ABCE-CCA0-C8B6-3107-AF6F3E4F68D4}"/>
                </a:ext>
              </a:extLst>
            </p:cNvPr>
            <p:cNvSpPr/>
            <p:nvPr/>
          </p:nvSpPr>
          <p:spPr>
            <a:xfrm>
              <a:off x="4153212" y="1631807"/>
              <a:ext cx="1689350"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GB" sz="3600" kern="0">
                <a:solidFill>
                  <a:prstClr val="white"/>
                </a:solidFill>
                <a:latin typeface="Calibri"/>
                <a:cs typeface="Arial"/>
              </a:endParaRPr>
            </a:p>
          </p:txBody>
        </p:sp>
        <p:sp>
          <p:nvSpPr>
            <p:cNvPr id="140" name="Rectangle 35">
              <a:extLst>
                <a:ext uri="{FF2B5EF4-FFF2-40B4-BE49-F238E27FC236}">
                  <a16:creationId xmlns:a16="http://schemas.microsoft.com/office/drawing/2014/main" id="{2BF610AA-7801-EEFB-EAA5-E2D629CD5A68}"/>
                </a:ext>
              </a:extLst>
            </p:cNvPr>
            <p:cNvSpPr/>
            <p:nvPr/>
          </p:nvSpPr>
          <p:spPr>
            <a:xfrm>
              <a:off x="2447997" y="4015779"/>
              <a:ext cx="1689350"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GB" sz="3600" kern="0">
                <a:solidFill>
                  <a:prstClr val="white"/>
                </a:solidFill>
                <a:latin typeface="Calibri"/>
                <a:cs typeface="Arial"/>
              </a:endParaRPr>
            </a:p>
          </p:txBody>
        </p:sp>
      </p:grpSp>
      <p:sp>
        <p:nvSpPr>
          <p:cNvPr id="141" name="Title 1">
            <a:extLst>
              <a:ext uri="{FF2B5EF4-FFF2-40B4-BE49-F238E27FC236}">
                <a16:creationId xmlns:a16="http://schemas.microsoft.com/office/drawing/2014/main" id="{3081B4F2-F617-EE52-1AC3-44220FC64B84}"/>
              </a:ext>
            </a:extLst>
          </p:cNvPr>
          <p:cNvSpPr txBox="1">
            <a:spLocks/>
          </p:cNvSpPr>
          <p:nvPr/>
        </p:nvSpPr>
        <p:spPr>
          <a:xfrm>
            <a:off x="1611149" y="95828"/>
            <a:ext cx="10201624" cy="6713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All planned upgrades finished in 2022! </a:t>
            </a:r>
          </a:p>
        </p:txBody>
      </p:sp>
      <p:sp>
        <p:nvSpPr>
          <p:cNvPr id="142" name="Rectangle: Rounded Corners 4">
            <a:extLst>
              <a:ext uri="{FF2B5EF4-FFF2-40B4-BE49-F238E27FC236}">
                <a16:creationId xmlns:a16="http://schemas.microsoft.com/office/drawing/2014/main" id="{0F2EB372-0A80-2167-7F61-3E81E1999FEA}"/>
              </a:ext>
            </a:extLst>
          </p:cNvPr>
          <p:cNvSpPr/>
          <p:nvPr/>
        </p:nvSpPr>
        <p:spPr>
          <a:xfrm rot="19305540">
            <a:off x="5511253" y="2888105"/>
            <a:ext cx="1158741" cy="1044048"/>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AU" sz="3600" kern="0">
              <a:solidFill>
                <a:prstClr val="white"/>
              </a:solidFill>
              <a:latin typeface="Calibri"/>
              <a:cs typeface="Arial"/>
            </a:endParaRPr>
          </a:p>
        </p:txBody>
      </p:sp>
      <p:sp>
        <p:nvSpPr>
          <p:cNvPr id="143" name="Rectangle: Rounded Corners 5">
            <a:extLst>
              <a:ext uri="{FF2B5EF4-FFF2-40B4-BE49-F238E27FC236}">
                <a16:creationId xmlns:a16="http://schemas.microsoft.com/office/drawing/2014/main" id="{D9F04E32-2679-9681-9349-8E8F8F738547}"/>
              </a:ext>
            </a:extLst>
          </p:cNvPr>
          <p:cNvSpPr/>
          <p:nvPr/>
        </p:nvSpPr>
        <p:spPr>
          <a:xfrm rot="19305540">
            <a:off x="4455495" y="2716248"/>
            <a:ext cx="675465" cy="351459"/>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AU" sz="3600" kern="0">
              <a:solidFill>
                <a:srgbClr val="00B050"/>
              </a:solidFill>
              <a:latin typeface="Calibri"/>
              <a:cs typeface="Arial"/>
            </a:endParaRPr>
          </a:p>
        </p:txBody>
      </p:sp>
      <p:sp>
        <p:nvSpPr>
          <p:cNvPr id="144" name="Rectangle: Rounded Corners 6">
            <a:extLst>
              <a:ext uri="{FF2B5EF4-FFF2-40B4-BE49-F238E27FC236}">
                <a16:creationId xmlns:a16="http://schemas.microsoft.com/office/drawing/2014/main" id="{F1C1EF7D-5D8E-BEEF-ACA2-E33B30458762}"/>
              </a:ext>
            </a:extLst>
          </p:cNvPr>
          <p:cNvSpPr/>
          <p:nvPr/>
        </p:nvSpPr>
        <p:spPr>
          <a:xfrm rot="19305540">
            <a:off x="3538497" y="4867621"/>
            <a:ext cx="675465" cy="351459"/>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AU" sz="3600" kern="0">
              <a:solidFill>
                <a:prstClr val="white"/>
              </a:solidFill>
              <a:latin typeface="Calibri"/>
              <a:cs typeface="Arial"/>
            </a:endParaRPr>
          </a:p>
        </p:txBody>
      </p:sp>
      <p:sp>
        <p:nvSpPr>
          <p:cNvPr id="145" name="Rectangle: Rounded Corners 9">
            <a:extLst>
              <a:ext uri="{FF2B5EF4-FFF2-40B4-BE49-F238E27FC236}">
                <a16:creationId xmlns:a16="http://schemas.microsoft.com/office/drawing/2014/main" id="{FE2D3FBE-A031-1543-FEC4-EBECFDD5F6C7}"/>
              </a:ext>
            </a:extLst>
          </p:cNvPr>
          <p:cNvSpPr/>
          <p:nvPr/>
        </p:nvSpPr>
        <p:spPr>
          <a:xfrm rot="19305540">
            <a:off x="5723753" y="3153951"/>
            <a:ext cx="666117" cy="482051"/>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AU" sz="3600" kern="0">
              <a:solidFill>
                <a:prstClr val="white"/>
              </a:solidFill>
              <a:latin typeface="Calibri"/>
              <a:cs typeface="Arial"/>
            </a:endParaRPr>
          </a:p>
        </p:txBody>
      </p:sp>
      <p:sp>
        <p:nvSpPr>
          <p:cNvPr id="146" name="TextBox 10">
            <a:extLst>
              <a:ext uri="{FF2B5EF4-FFF2-40B4-BE49-F238E27FC236}">
                <a16:creationId xmlns:a16="http://schemas.microsoft.com/office/drawing/2014/main" id="{7517AC57-DBC1-3296-1971-16BE9DA8929F}"/>
              </a:ext>
            </a:extLst>
          </p:cNvPr>
          <p:cNvSpPr txBox="1"/>
          <p:nvPr/>
        </p:nvSpPr>
        <p:spPr>
          <a:xfrm>
            <a:off x="7700201" y="3957527"/>
            <a:ext cx="3040323" cy="400110"/>
          </a:xfrm>
          <a:prstGeom prst="rect">
            <a:avLst/>
          </a:prstGeom>
          <a:noFill/>
        </p:spPr>
        <p:txBody>
          <a:bodyPr wrap="square" rtlCol="0">
            <a:spAutoFit/>
          </a:bodyPr>
          <a:lstStyle/>
          <a:p>
            <a:pPr defTabSz="410751"/>
            <a:r>
              <a:rPr lang="en-GB" sz="2000" b="1" kern="0" dirty="0">
                <a:solidFill>
                  <a:srgbClr val="00B050"/>
                </a:solidFill>
                <a:latin typeface="Times" panose="02020603050405020304" pitchFamily="18" charset="0"/>
                <a:cs typeface="Times" panose="02020603050405020304" pitchFamily="18" charset="0"/>
              </a:rPr>
              <a:t>New Electrode Stack </a:t>
            </a:r>
            <a:r>
              <a:rPr lang="en-GB" sz="2000" b="1" kern="0" dirty="0">
                <a:solidFill>
                  <a:srgbClr val="00B050"/>
                </a:solidFill>
                <a:latin typeface="Wingdings" panose="05000000000000000000" pitchFamily="2" charset="2"/>
                <a:cs typeface="Times" panose="02020603050405020304" pitchFamily="18" charset="0"/>
              </a:rPr>
              <a:t>ü</a:t>
            </a:r>
            <a:endParaRPr lang="en-AU" sz="2000" b="1" kern="0" dirty="0">
              <a:solidFill>
                <a:srgbClr val="00B050"/>
              </a:solidFill>
              <a:latin typeface="Times" panose="02020603050405020304" pitchFamily="18" charset="0"/>
              <a:cs typeface="Times" panose="02020603050405020304" pitchFamily="18" charset="0"/>
            </a:endParaRPr>
          </a:p>
        </p:txBody>
      </p:sp>
      <p:sp>
        <p:nvSpPr>
          <p:cNvPr id="147" name="TextBox 11">
            <a:extLst>
              <a:ext uri="{FF2B5EF4-FFF2-40B4-BE49-F238E27FC236}">
                <a16:creationId xmlns:a16="http://schemas.microsoft.com/office/drawing/2014/main" id="{3C40A9D2-A56E-3EE0-44B0-70421B645BC8}"/>
              </a:ext>
            </a:extLst>
          </p:cNvPr>
          <p:cNvSpPr txBox="1"/>
          <p:nvPr/>
        </p:nvSpPr>
        <p:spPr>
          <a:xfrm>
            <a:off x="1087975" y="2144813"/>
            <a:ext cx="3440065" cy="400110"/>
          </a:xfrm>
          <a:prstGeom prst="rect">
            <a:avLst/>
          </a:prstGeom>
          <a:noFill/>
        </p:spPr>
        <p:txBody>
          <a:bodyPr wrap="square" rtlCol="0">
            <a:spAutoFit/>
          </a:bodyPr>
          <a:lstStyle/>
          <a:p>
            <a:pPr defTabSz="410751"/>
            <a:r>
              <a:rPr lang="en-GB" sz="2000" b="1" kern="0" dirty="0">
                <a:solidFill>
                  <a:srgbClr val="00B050"/>
                </a:solidFill>
                <a:latin typeface="Times" panose="02020603050405020304" pitchFamily="18" charset="0"/>
                <a:cs typeface="Times" panose="02020603050405020304" pitchFamily="18" charset="0"/>
              </a:rPr>
              <a:t>New Positron Accumulator </a:t>
            </a:r>
            <a:r>
              <a:rPr lang="en-GB" sz="2000" b="1" kern="0" dirty="0">
                <a:solidFill>
                  <a:srgbClr val="00B050"/>
                </a:solidFill>
                <a:latin typeface="Wingdings" panose="05000000000000000000" pitchFamily="2" charset="2"/>
                <a:cs typeface="Times" panose="02020603050405020304" pitchFamily="18" charset="0"/>
              </a:rPr>
              <a:t>ü</a:t>
            </a:r>
            <a:r>
              <a:rPr lang="en-GB" sz="2000" b="1" kern="0" dirty="0">
                <a:solidFill>
                  <a:srgbClr val="00B050"/>
                </a:solidFill>
                <a:latin typeface="Times" panose="02020603050405020304" pitchFamily="18" charset="0"/>
                <a:cs typeface="Times" panose="02020603050405020304" pitchFamily="18" charset="0"/>
              </a:rPr>
              <a:t> </a:t>
            </a:r>
            <a:endParaRPr lang="en-AU" sz="2000" b="1" kern="0" dirty="0">
              <a:solidFill>
                <a:srgbClr val="00B050"/>
              </a:solidFill>
              <a:latin typeface="Times" panose="02020603050405020304" pitchFamily="18" charset="0"/>
              <a:cs typeface="Times" panose="02020603050405020304" pitchFamily="18" charset="0"/>
            </a:endParaRPr>
          </a:p>
        </p:txBody>
      </p:sp>
      <p:sp>
        <p:nvSpPr>
          <p:cNvPr id="148" name="TextBox 12">
            <a:extLst>
              <a:ext uri="{FF2B5EF4-FFF2-40B4-BE49-F238E27FC236}">
                <a16:creationId xmlns:a16="http://schemas.microsoft.com/office/drawing/2014/main" id="{5AFB7DE7-963E-FE35-F1FC-DD2BFCD685FB}"/>
              </a:ext>
            </a:extLst>
          </p:cNvPr>
          <p:cNvSpPr txBox="1"/>
          <p:nvPr/>
        </p:nvSpPr>
        <p:spPr>
          <a:xfrm>
            <a:off x="2833753" y="5515240"/>
            <a:ext cx="3633836" cy="400110"/>
          </a:xfrm>
          <a:prstGeom prst="rect">
            <a:avLst/>
          </a:prstGeom>
          <a:noFill/>
        </p:spPr>
        <p:txBody>
          <a:bodyPr wrap="square" rtlCol="0">
            <a:spAutoFit/>
          </a:bodyPr>
          <a:lstStyle/>
          <a:p>
            <a:pPr defTabSz="410751"/>
            <a:r>
              <a:rPr lang="en-GB" sz="2000" b="1" kern="0" dirty="0">
                <a:solidFill>
                  <a:srgbClr val="00B050"/>
                </a:solidFill>
                <a:latin typeface="Times" panose="02020603050405020304" pitchFamily="18" charset="0"/>
                <a:cs typeface="Times" panose="02020603050405020304" pitchFamily="18" charset="0"/>
              </a:rPr>
              <a:t>Upgrade for ELENA beam </a:t>
            </a:r>
            <a:r>
              <a:rPr lang="en-GB" sz="2000" b="1" kern="0" dirty="0">
                <a:solidFill>
                  <a:srgbClr val="00B050"/>
                </a:solidFill>
                <a:latin typeface="Wingdings" panose="05000000000000000000" pitchFamily="2" charset="2"/>
                <a:cs typeface="Times" panose="02020603050405020304" pitchFamily="18" charset="0"/>
              </a:rPr>
              <a:t>ü</a:t>
            </a:r>
            <a:endParaRPr lang="en-AU" sz="2000" b="1" kern="0" dirty="0">
              <a:solidFill>
                <a:srgbClr val="00B050"/>
              </a:solidFill>
              <a:latin typeface="Times" panose="02020603050405020304" pitchFamily="18" charset="0"/>
              <a:cs typeface="Times" panose="02020603050405020304" pitchFamily="18" charset="0"/>
            </a:endParaRPr>
          </a:p>
        </p:txBody>
      </p:sp>
      <p:sp>
        <p:nvSpPr>
          <p:cNvPr id="149" name="TextBox 13">
            <a:extLst>
              <a:ext uri="{FF2B5EF4-FFF2-40B4-BE49-F238E27FC236}">
                <a16:creationId xmlns:a16="http://schemas.microsoft.com/office/drawing/2014/main" id="{7812E99A-7100-C04B-ED37-35F77A16F377}"/>
              </a:ext>
            </a:extLst>
          </p:cNvPr>
          <p:cNvSpPr txBox="1"/>
          <p:nvPr/>
        </p:nvSpPr>
        <p:spPr>
          <a:xfrm>
            <a:off x="7999802" y="3362043"/>
            <a:ext cx="2377433" cy="400110"/>
          </a:xfrm>
          <a:prstGeom prst="rect">
            <a:avLst/>
          </a:prstGeom>
          <a:noFill/>
        </p:spPr>
        <p:txBody>
          <a:bodyPr wrap="square" rtlCol="0">
            <a:spAutoFit/>
          </a:bodyPr>
          <a:lstStyle/>
          <a:p>
            <a:pPr defTabSz="410751"/>
            <a:r>
              <a:rPr lang="en-GB" sz="2000" b="1" kern="0" dirty="0">
                <a:solidFill>
                  <a:srgbClr val="00B050"/>
                </a:solidFill>
                <a:latin typeface="Times" panose="02020603050405020304" pitchFamily="18" charset="0"/>
                <a:cs typeface="Times" panose="02020603050405020304" pitchFamily="18" charset="0"/>
              </a:rPr>
              <a:t>New Cold Bore </a:t>
            </a:r>
            <a:r>
              <a:rPr lang="en-GB" sz="2000" b="1" kern="0" dirty="0">
                <a:solidFill>
                  <a:srgbClr val="00B050"/>
                </a:solidFill>
                <a:latin typeface="Wingdings" panose="05000000000000000000" pitchFamily="2" charset="2"/>
                <a:cs typeface="Times" panose="02020603050405020304" pitchFamily="18" charset="0"/>
              </a:rPr>
              <a:t>ü</a:t>
            </a:r>
            <a:endParaRPr lang="en-AU" sz="2000" i="1" kern="0" dirty="0">
              <a:solidFill>
                <a:srgbClr val="00B050"/>
              </a:solidFill>
              <a:latin typeface="Times" panose="02020603050405020304" pitchFamily="18" charset="0"/>
              <a:cs typeface="Times" panose="02020603050405020304" pitchFamily="18" charset="0"/>
            </a:endParaRPr>
          </a:p>
        </p:txBody>
      </p:sp>
      <p:cxnSp>
        <p:nvCxnSpPr>
          <p:cNvPr id="150" name="Straight Connector 14">
            <a:extLst>
              <a:ext uri="{FF2B5EF4-FFF2-40B4-BE49-F238E27FC236}">
                <a16:creationId xmlns:a16="http://schemas.microsoft.com/office/drawing/2014/main" id="{937420DE-75A3-5FEB-E3F5-2F8BF54F7C20}"/>
              </a:ext>
            </a:extLst>
          </p:cNvPr>
          <p:cNvCxnSpPr>
            <a:cxnSpLocks/>
            <a:endCxn id="142" idx="3"/>
          </p:cNvCxnSpPr>
          <p:nvPr/>
        </p:nvCxnSpPr>
        <p:spPr>
          <a:xfrm flipH="1" flipV="1">
            <a:off x="6545668" y="3051517"/>
            <a:ext cx="1401444" cy="4291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
            <a:extLst>
              <a:ext uri="{FF2B5EF4-FFF2-40B4-BE49-F238E27FC236}">
                <a16:creationId xmlns:a16="http://schemas.microsoft.com/office/drawing/2014/main" id="{58FCFD82-5856-C663-42AD-D4B1DF2A24C4}"/>
              </a:ext>
            </a:extLst>
          </p:cNvPr>
          <p:cNvCxnSpPr>
            <a:cxnSpLocks/>
            <a:endCxn id="147" idx="2"/>
          </p:cNvCxnSpPr>
          <p:nvPr/>
        </p:nvCxnSpPr>
        <p:spPr>
          <a:xfrm flipH="1" flipV="1">
            <a:off x="2808008" y="2517470"/>
            <a:ext cx="1620154" cy="48591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2" name="Straight Connector 17">
            <a:extLst>
              <a:ext uri="{FF2B5EF4-FFF2-40B4-BE49-F238E27FC236}">
                <a16:creationId xmlns:a16="http://schemas.microsoft.com/office/drawing/2014/main" id="{A11D2AD6-5A8E-5A9E-88FD-5CF3034AD85D}"/>
              </a:ext>
            </a:extLst>
          </p:cNvPr>
          <p:cNvCxnSpPr>
            <a:cxnSpLocks/>
          </p:cNvCxnSpPr>
          <p:nvPr/>
        </p:nvCxnSpPr>
        <p:spPr>
          <a:xfrm flipH="1" flipV="1">
            <a:off x="6298276" y="3527251"/>
            <a:ext cx="1401925" cy="6002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53" name="Rectangle: Rounded Corners 18">
            <a:extLst>
              <a:ext uri="{FF2B5EF4-FFF2-40B4-BE49-F238E27FC236}">
                <a16:creationId xmlns:a16="http://schemas.microsoft.com/office/drawing/2014/main" id="{C07AFFC2-2849-3F74-F64F-87A13A2DF72D}"/>
              </a:ext>
            </a:extLst>
          </p:cNvPr>
          <p:cNvSpPr/>
          <p:nvPr/>
        </p:nvSpPr>
        <p:spPr>
          <a:xfrm rot="19305540">
            <a:off x="5006443" y="1369165"/>
            <a:ext cx="2055139" cy="1097220"/>
          </a:xfrm>
          <a:prstGeom prst="roundRect">
            <a:avLst/>
          </a:prstGeom>
          <a:noFill/>
          <a:ln w="57150">
            <a:solidFill>
              <a:srgbClr val="00B050"/>
            </a:solidFill>
            <a:prstDash val="solid"/>
            <a:extLst>
              <a:ext uri="{C807C97D-BFC1-408E-A445-0C87EB9F89A2}">
                <ask:lineSketchStyleProps xmlns:ask="http://schemas.microsoft.com/office/drawing/2018/sketchyshapes" xmlns="" sd="1219033472">
                  <a:custGeom>
                    <a:avLst/>
                    <a:gdLst>
                      <a:gd name="connsiteX0" fmla="*/ 0 w 2055265"/>
                      <a:gd name="connsiteY0" fmla="*/ 182885 h 1097288"/>
                      <a:gd name="connsiteX1" fmla="*/ 182885 w 2055265"/>
                      <a:gd name="connsiteY1" fmla="*/ 0 h 1097288"/>
                      <a:gd name="connsiteX2" fmla="*/ 779840 w 2055265"/>
                      <a:gd name="connsiteY2" fmla="*/ 0 h 1097288"/>
                      <a:gd name="connsiteX3" fmla="*/ 1326110 w 2055265"/>
                      <a:gd name="connsiteY3" fmla="*/ 0 h 1097288"/>
                      <a:gd name="connsiteX4" fmla="*/ 1872380 w 2055265"/>
                      <a:gd name="connsiteY4" fmla="*/ 0 h 1097288"/>
                      <a:gd name="connsiteX5" fmla="*/ 2055265 w 2055265"/>
                      <a:gd name="connsiteY5" fmla="*/ 182885 h 1097288"/>
                      <a:gd name="connsiteX6" fmla="*/ 2055265 w 2055265"/>
                      <a:gd name="connsiteY6" fmla="*/ 534014 h 1097288"/>
                      <a:gd name="connsiteX7" fmla="*/ 2055265 w 2055265"/>
                      <a:gd name="connsiteY7" fmla="*/ 914403 h 1097288"/>
                      <a:gd name="connsiteX8" fmla="*/ 1872380 w 2055265"/>
                      <a:gd name="connsiteY8" fmla="*/ 1097288 h 1097288"/>
                      <a:gd name="connsiteX9" fmla="*/ 1343005 w 2055265"/>
                      <a:gd name="connsiteY9" fmla="*/ 1097288 h 1097288"/>
                      <a:gd name="connsiteX10" fmla="*/ 779840 w 2055265"/>
                      <a:gd name="connsiteY10" fmla="*/ 1097288 h 1097288"/>
                      <a:gd name="connsiteX11" fmla="*/ 182885 w 2055265"/>
                      <a:gd name="connsiteY11" fmla="*/ 1097288 h 1097288"/>
                      <a:gd name="connsiteX12" fmla="*/ 0 w 2055265"/>
                      <a:gd name="connsiteY12" fmla="*/ 914403 h 1097288"/>
                      <a:gd name="connsiteX13" fmla="*/ 0 w 2055265"/>
                      <a:gd name="connsiteY13" fmla="*/ 548644 h 1097288"/>
                      <a:gd name="connsiteX14" fmla="*/ 0 w 2055265"/>
                      <a:gd name="connsiteY14" fmla="*/ 182885 h 109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5265" h="1097288" extrusionOk="0">
                        <a:moveTo>
                          <a:pt x="0" y="182885"/>
                        </a:moveTo>
                        <a:cubicBezTo>
                          <a:pt x="-14760" y="72776"/>
                          <a:pt x="55574" y="9873"/>
                          <a:pt x="182885" y="0"/>
                        </a:cubicBezTo>
                        <a:cubicBezTo>
                          <a:pt x="302496" y="-56923"/>
                          <a:pt x="493549" y="45223"/>
                          <a:pt x="779840" y="0"/>
                        </a:cubicBezTo>
                        <a:cubicBezTo>
                          <a:pt x="1066131" y="-45223"/>
                          <a:pt x="1197766" y="460"/>
                          <a:pt x="1326110" y="0"/>
                        </a:cubicBezTo>
                        <a:cubicBezTo>
                          <a:pt x="1454454" y="-460"/>
                          <a:pt x="1636728" y="60664"/>
                          <a:pt x="1872380" y="0"/>
                        </a:cubicBezTo>
                        <a:cubicBezTo>
                          <a:pt x="1972235" y="-3705"/>
                          <a:pt x="2055966" y="79285"/>
                          <a:pt x="2055265" y="182885"/>
                        </a:cubicBezTo>
                        <a:cubicBezTo>
                          <a:pt x="2078939" y="315362"/>
                          <a:pt x="2014005" y="385384"/>
                          <a:pt x="2055265" y="534014"/>
                        </a:cubicBezTo>
                        <a:cubicBezTo>
                          <a:pt x="2096525" y="682644"/>
                          <a:pt x="2017259" y="800069"/>
                          <a:pt x="2055265" y="914403"/>
                        </a:cubicBezTo>
                        <a:cubicBezTo>
                          <a:pt x="2047384" y="1028445"/>
                          <a:pt x="1969952" y="1093306"/>
                          <a:pt x="1872380" y="1097288"/>
                        </a:cubicBezTo>
                        <a:cubicBezTo>
                          <a:pt x="1627042" y="1108760"/>
                          <a:pt x="1476877" y="1037475"/>
                          <a:pt x="1343005" y="1097288"/>
                        </a:cubicBezTo>
                        <a:cubicBezTo>
                          <a:pt x="1209133" y="1157101"/>
                          <a:pt x="999337" y="1052587"/>
                          <a:pt x="779840" y="1097288"/>
                        </a:cubicBezTo>
                        <a:cubicBezTo>
                          <a:pt x="560344" y="1141989"/>
                          <a:pt x="427937" y="1069127"/>
                          <a:pt x="182885" y="1097288"/>
                        </a:cubicBezTo>
                        <a:cubicBezTo>
                          <a:pt x="84543" y="1100550"/>
                          <a:pt x="22796" y="995449"/>
                          <a:pt x="0" y="914403"/>
                        </a:cubicBezTo>
                        <a:cubicBezTo>
                          <a:pt x="-28617" y="753852"/>
                          <a:pt x="19723" y="660233"/>
                          <a:pt x="0" y="548644"/>
                        </a:cubicBezTo>
                        <a:cubicBezTo>
                          <a:pt x="-19723" y="437055"/>
                          <a:pt x="28691" y="355160"/>
                          <a:pt x="0" y="18288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AU" sz="3600" kern="0" dirty="0">
              <a:solidFill>
                <a:prstClr val="white"/>
              </a:solidFill>
              <a:latin typeface="Calibri"/>
              <a:cs typeface="Arial"/>
            </a:endParaRPr>
          </a:p>
        </p:txBody>
      </p:sp>
      <p:sp>
        <p:nvSpPr>
          <p:cNvPr id="154" name="TextBox 19">
            <a:extLst>
              <a:ext uri="{FF2B5EF4-FFF2-40B4-BE49-F238E27FC236}">
                <a16:creationId xmlns:a16="http://schemas.microsoft.com/office/drawing/2014/main" id="{A1F8E241-A61F-4A6A-D7F5-ADF362B5299A}"/>
              </a:ext>
            </a:extLst>
          </p:cNvPr>
          <p:cNvSpPr txBox="1"/>
          <p:nvPr/>
        </p:nvSpPr>
        <p:spPr>
          <a:xfrm>
            <a:off x="7034832" y="992315"/>
            <a:ext cx="3816694" cy="400110"/>
          </a:xfrm>
          <a:prstGeom prst="rect">
            <a:avLst/>
          </a:prstGeom>
          <a:noFill/>
        </p:spPr>
        <p:txBody>
          <a:bodyPr wrap="square" rtlCol="0">
            <a:spAutoFit/>
          </a:bodyPr>
          <a:lstStyle/>
          <a:p>
            <a:pPr defTabSz="410751"/>
            <a:r>
              <a:rPr lang="en-GB" sz="2000" b="1" kern="0" dirty="0">
                <a:solidFill>
                  <a:srgbClr val="00B050"/>
                </a:solidFill>
                <a:latin typeface="Times" panose="02020603050405020304" pitchFamily="18" charset="0"/>
                <a:cs typeface="Times" panose="02020603050405020304" pitchFamily="18" charset="0"/>
              </a:rPr>
              <a:t>Exchanged for Aarhus trap </a:t>
            </a:r>
            <a:r>
              <a:rPr lang="en-GB" sz="2000" b="1" kern="0" dirty="0">
                <a:solidFill>
                  <a:srgbClr val="00B050"/>
                </a:solidFill>
                <a:latin typeface="Wingdings" panose="05000000000000000000" pitchFamily="2" charset="2"/>
                <a:cs typeface="Times" panose="02020603050405020304" pitchFamily="18" charset="0"/>
              </a:rPr>
              <a:t>ü</a:t>
            </a:r>
            <a:endParaRPr lang="en-AU" sz="2000" b="1" kern="0" dirty="0">
              <a:solidFill>
                <a:srgbClr val="00B050"/>
              </a:solidFill>
              <a:latin typeface="Times" panose="02020603050405020304" pitchFamily="18" charset="0"/>
              <a:cs typeface="Times" panose="02020603050405020304" pitchFamily="18" charset="0"/>
            </a:endParaRPr>
          </a:p>
        </p:txBody>
      </p:sp>
      <p:pic>
        <p:nvPicPr>
          <p:cNvPr id="155" name="Picture 20">
            <a:extLst>
              <a:ext uri="{FF2B5EF4-FFF2-40B4-BE49-F238E27FC236}">
                <a16:creationId xmlns:a16="http://schemas.microsoft.com/office/drawing/2014/main" id="{59F5CADD-D294-A13C-BF2E-4CEC7012A9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2560" y="4399102"/>
            <a:ext cx="3306515" cy="753226"/>
          </a:xfrm>
          <a:prstGeom prst="rect">
            <a:avLst/>
          </a:prstGeom>
        </p:spPr>
      </p:pic>
      <p:pic>
        <p:nvPicPr>
          <p:cNvPr id="156" name="Content Placeholder 5">
            <a:extLst>
              <a:ext uri="{FF2B5EF4-FFF2-40B4-BE49-F238E27FC236}">
                <a16:creationId xmlns:a16="http://schemas.microsoft.com/office/drawing/2014/main" id="{34F63088-FB85-CD5F-21B4-E5BC1F5C5B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839" y="3735116"/>
            <a:ext cx="2413330" cy="1569507"/>
          </a:xfrm>
          <a:prstGeom prst="rect">
            <a:avLst/>
          </a:prstGeom>
        </p:spPr>
      </p:pic>
      <p:sp>
        <p:nvSpPr>
          <p:cNvPr id="157" name="Rectangle: Rounded Corners 24">
            <a:extLst>
              <a:ext uri="{FF2B5EF4-FFF2-40B4-BE49-F238E27FC236}">
                <a16:creationId xmlns:a16="http://schemas.microsoft.com/office/drawing/2014/main" id="{CC0DC225-5581-2227-17BB-00F317DB3FF3}"/>
              </a:ext>
            </a:extLst>
          </p:cNvPr>
          <p:cNvSpPr/>
          <p:nvPr/>
        </p:nvSpPr>
        <p:spPr>
          <a:xfrm rot="19305540">
            <a:off x="6417347" y="1881447"/>
            <a:ext cx="2055139" cy="1097220"/>
          </a:xfrm>
          <a:prstGeom prst="roundRect">
            <a:avLst/>
          </a:prstGeom>
          <a:noFill/>
          <a:ln w="57150">
            <a:solidFill>
              <a:srgbClr val="00B050"/>
            </a:solidFill>
            <a:prstDash val="solid"/>
            <a:extLst>
              <a:ext uri="{C807C97D-BFC1-408E-A445-0C87EB9F89A2}">
                <ask:lineSketchStyleProps xmlns:ask="http://schemas.microsoft.com/office/drawing/2018/sketchyshapes" xmlns="" sd="1219033472">
                  <a:custGeom>
                    <a:avLst/>
                    <a:gdLst>
                      <a:gd name="connsiteX0" fmla="*/ 0 w 2055265"/>
                      <a:gd name="connsiteY0" fmla="*/ 182885 h 1097288"/>
                      <a:gd name="connsiteX1" fmla="*/ 182885 w 2055265"/>
                      <a:gd name="connsiteY1" fmla="*/ 0 h 1097288"/>
                      <a:gd name="connsiteX2" fmla="*/ 779840 w 2055265"/>
                      <a:gd name="connsiteY2" fmla="*/ 0 h 1097288"/>
                      <a:gd name="connsiteX3" fmla="*/ 1326110 w 2055265"/>
                      <a:gd name="connsiteY3" fmla="*/ 0 h 1097288"/>
                      <a:gd name="connsiteX4" fmla="*/ 1872380 w 2055265"/>
                      <a:gd name="connsiteY4" fmla="*/ 0 h 1097288"/>
                      <a:gd name="connsiteX5" fmla="*/ 2055265 w 2055265"/>
                      <a:gd name="connsiteY5" fmla="*/ 182885 h 1097288"/>
                      <a:gd name="connsiteX6" fmla="*/ 2055265 w 2055265"/>
                      <a:gd name="connsiteY6" fmla="*/ 534014 h 1097288"/>
                      <a:gd name="connsiteX7" fmla="*/ 2055265 w 2055265"/>
                      <a:gd name="connsiteY7" fmla="*/ 914403 h 1097288"/>
                      <a:gd name="connsiteX8" fmla="*/ 1872380 w 2055265"/>
                      <a:gd name="connsiteY8" fmla="*/ 1097288 h 1097288"/>
                      <a:gd name="connsiteX9" fmla="*/ 1343005 w 2055265"/>
                      <a:gd name="connsiteY9" fmla="*/ 1097288 h 1097288"/>
                      <a:gd name="connsiteX10" fmla="*/ 779840 w 2055265"/>
                      <a:gd name="connsiteY10" fmla="*/ 1097288 h 1097288"/>
                      <a:gd name="connsiteX11" fmla="*/ 182885 w 2055265"/>
                      <a:gd name="connsiteY11" fmla="*/ 1097288 h 1097288"/>
                      <a:gd name="connsiteX12" fmla="*/ 0 w 2055265"/>
                      <a:gd name="connsiteY12" fmla="*/ 914403 h 1097288"/>
                      <a:gd name="connsiteX13" fmla="*/ 0 w 2055265"/>
                      <a:gd name="connsiteY13" fmla="*/ 548644 h 1097288"/>
                      <a:gd name="connsiteX14" fmla="*/ 0 w 2055265"/>
                      <a:gd name="connsiteY14" fmla="*/ 182885 h 109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5265" h="1097288" extrusionOk="0">
                        <a:moveTo>
                          <a:pt x="0" y="182885"/>
                        </a:moveTo>
                        <a:cubicBezTo>
                          <a:pt x="-14760" y="72776"/>
                          <a:pt x="55574" y="9873"/>
                          <a:pt x="182885" y="0"/>
                        </a:cubicBezTo>
                        <a:cubicBezTo>
                          <a:pt x="302496" y="-56923"/>
                          <a:pt x="493549" y="45223"/>
                          <a:pt x="779840" y="0"/>
                        </a:cubicBezTo>
                        <a:cubicBezTo>
                          <a:pt x="1066131" y="-45223"/>
                          <a:pt x="1197766" y="460"/>
                          <a:pt x="1326110" y="0"/>
                        </a:cubicBezTo>
                        <a:cubicBezTo>
                          <a:pt x="1454454" y="-460"/>
                          <a:pt x="1636728" y="60664"/>
                          <a:pt x="1872380" y="0"/>
                        </a:cubicBezTo>
                        <a:cubicBezTo>
                          <a:pt x="1972235" y="-3705"/>
                          <a:pt x="2055966" y="79285"/>
                          <a:pt x="2055265" y="182885"/>
                        </a:cubicBezTo>
                        <a:cubicBezTo>
                          <a:pt x="2078939" y="315362"/>
                          <a:pt x="2014005" y="385384"/>
                          <a:pt x="2055265" y="534014"/>
                        </a:cubicBezTo>
                        <a:cubicBezTo>
                          <a:pt x="2096525" y="682644"/>
                          <a:pt x="2017259" y="800069"/>
                          <a:pt x="2055265" y="914403"/>
                        </a:cubicBezTo>
                        <a:cubicBezTo>
                          <a:pt x="2047384" y="1028445"/>
                          <a:pt x="1969952" y="1093306"/>
                          <a:pt x="1872380" y="1097288"/>
                        </a:cubicBezTo>
                        <a:cubicBezTo>
                          <a:pt x="1627042" y="1108760"/>
                          <a:pt x="1476877" y="1037475"/>
                          <a:pt x="1343005" y="1097288"/>
                        </a:cubicBezTo>
                        <a:cubicBezTo>
                          <a:pt x="1209133" y="1157101"/>
                          <a:pt x="999337" y="1052587"/>
                          <a:pt x="779840" y="1097288"/>
                        </a:cubicBezTo>
                        <a:cubicBezTo>
                          <a:pt x="560344" y="1141989"/>
                          <a:pt x="427937" y="1069127"/>
                          <a:pt x="182885" y="1097288"/>
                        </a:cubicBezTo>
                        <a:cubicBezTo>
                          <a:pt x="84543" y="1100550"/>
                          <a:pt x="22796" y="995449"/>
                          <a:pt x="0" y="914403"/>
                        </a:cubicBezTo>
                        <a:cubicBezTo>
                          <a:pt x="-28617" y="753852"/>
                          <a:pt x="19723" y="660233"/>
                          <a:pt x="0" y="548644"/>
                        </a:cubicBezTo>
                        <a:cubicBezTo>
                          <a:pt x="-19723" y="437055"/>
                          <a:pt x="28691" y="355160"/>
                          <a:pt x="0" y="18288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endParaRPr lang="en-AU" sz="3600" kern="0">
              <a:solidFill>
                <a:prstClr val="white"/>
              </a:solidFill>
              <a:latin typeface="Calibri"/>
              <a:cs typeface="Arial"/>
            </a:endParaRPr>
          </a:p>
        </p:txBody>
      </p:sp>
      <p:sp>
        <p:nvSpPr>
          <p:cNvPr id="158" name="TextBox 26">
            <a:extLst>
              <a:ext uri="{FF2B5EF4-FFF2-40B4-BE49-F238E27FC236}">
                <a16:creationId xmlns:a16="http://schemas.microsoft.com/office/drawing/2014/main" id="{BDAEFB74-C079-BB8A-88AF-34B7BA909A64}"/>
              </a:ext>
            </a:extLst>
          </p:cNvPr>
          <p:cNvSpPr txBox="1"/>
          <p:nvPr/>
        </p:nvSpPr>
        <p:spPr>
          <a:xfrm>
            <a:off x="8560761" y="1756077"/>
            <a:ext cx="3007462" cy="400110"/>
          </a:xfrm>
          <a:prstGeom prst="rect">
            <a:avLst/>
          </a:prstGeom>
          <a:noFill/>
        </p:spPr>
        <p:txBody>
          <a:bodyPr wrap="square" rtlCol="0">
            <a:spAutoFit/>
          </a:bodyPr>
          <a:lstStyle/>
          <a:p>
            <a:pPr defTabSz="410751"/>
            <a:r>
              <a:rPr lang="en-GB" sz="2000" b="1" kern="0" dirty="0">
                <a:solidFill>
                  <a:srgbClr val="00B050"/>
                </a:solidFill>
                <a:latin typeface="Times" panose="02020603050405020304" pitchFamily="18" charset="0"/>
                <a:cs typeface="Times" panose="02020603050405020304" pitchFamily="18" charset="0"/>
              </a:rPr>
              <a:t>Upgraded Hodoscope </a:t>
            </a:r>
            <a:r>
              <a:rPr lang="en-GB" sz="2000" b="1" kern="0" dirty="0">
                <a:solidFill>
                  <a:srgbClr val="00B050"/>
                </a:solidFill>
                <a:latin typeface="Wingdings" panose="05000000000000000000" pitchFamily="2" charset="2"/>
                <a:cs typeface="Times" panose="02020603050405020304" pitchFamily="18" charset="0"/>
              </a:rPr>
              <a:t>ü</a:t>
            </a:r>
            <a:endParaRPr lang="en-AU" sz="2000" b="1" kern="0" dirty="0">
              <a:solidFill>
                <a:srgbClr val="00B050"/>
              </a:solidFill>
              <a:latin typeface="Times" panose="02020603050405020304" pitchFamily="18" charset="0"/>
              <a:cs typeface="Times" panose="02020603050405020304" pitchFamily="18" charset="0"/>
            </a:endParaRPr>
          </a:p>
        </p:txBody>
      </p:sp>
      <p:sp>
        <p:nvSpPr>
          <p:cNvPr id="159" name="TextBox 41">
            <a:extLst>
              <a:ext uri="{FF2B5EF4-FFF2-40B4-BE49-F238E27FC236}">
                <a16:creationId xmlns:a16="http://schemas.microsoft.com/office/drawing/2014/main" id="{D28ABEC0-19D8-AFA0-0874-8AE47492DA07}"/>
              </a:ext>
            </a:extLst>
          </p:cNvPr>
          <p:cNvSpPr txBox="1"/>
          <p:nvPr/>
        </p:nvSpPr>
        <p:spPr>
          <a:xfrm>
            <a:off x="7842513" y="2696784"/>
            <a:ext cx="3695584" cy="400110"/>
          </a:xfrm>
          <a:prstGeom prst="rect">
            <a:avLst/>
          </a:prstGeom>
          <a:noFill/>
        </p:spPr>
        <p:txBody>
          <a:bodyPr wrap="square" rtlCol="0">
            <a:spAutoFit/>
          </a:bodyPr>
          <a:lstStyle/>
          <a:p>
            <a:pPr defTabSz="410751"/>
            <a:r>
              <a:rPr lang="en-GB" sz="2000" b="1" kern="0" dirty="0">
                <a:solidFill>
                  <a:srgbClr val="00B050"/>
                </a:solidFill>
                <a:latin typeface="Times" panose="02020603050405020304" pitchFamily="18" charset="0"/>
                <a:cs typeface="Times" panose="02020603050405020304" pitchFamily="18" charset="0"/>
              </a:rPr>
              <a:t>SC Magnet recommissioned </a:t>
            </a:r>
            <a:r>
              <a:rPr lang="en-GB" sz="2000" b="1" kern="0" dirty="0">
                <a:solidFill>
                  <a:srgbClr val="00B050"/>
                </a:solidFill>
                <a:latin typeface="Wingdings" panose="05000000000000000000" pitchFamily="2" charset="2"/>
                <a:cs typeface="Times" panose="02020603050405020304" pitchFamily="18" charset="0"/>
              </a:rPr>
              <a:t>ü</a:t>
            </a:r>
            <a:endParaRPr lang="en-AU" sz="2000" b="1" kern="0" dirty="0">
              <a:solidFill>
                <a:srgbClr val="00B050"/>
              </a:solidFill>
              <a:latin typeface="Times" panose="02020603050405020304" pitchFamily="18" charset="0"/>
              <a:cs typeface="Times" panose="02020603050405020304" pitchFamily="18" charset="0"/>
            </a:endParaRPr>
          </a:p>
        </p:txBody>
      </p:sp>
      <p:sp>
        <p:nvSpPr>
          <p:cNvPr id="160" name="TextBox 44">
            <a:extLst>
              <a:ext uri="{FF2B5EF4-FFF2-40B4-BE49-F238E27FC236}">
                <a16:creationId xmlns:a16="http://schemas.microsoft.com/office/drawing/2014/main" id="{97D6770F-4391-DBEA-6418-CEDD575D1AE6}"/>
              </a:ext>
            </a:extLst>
          </p:cNvPr>
          <p:cNvSpPr txBox="1"/>
          <p:nvPr/>
        </p:nvSpPr>
        <p:spPr>
          <a:xfrm>
            <a:off x="5258570" y="4487250"/>
            <a:ext cx="3302191" cy="707886"/>
          </a:xfrm>
          <a:prstGeom prst="rect">
            <a:avLst/>
          </a:prstGeom>
          <a:noFill/>
        </p:spPr>
        <p:txBody>
          <a:bodyPr wrap="square" rtlCol="0">
            <a:spAutoFit/>
          </a:bodyPr>
          <a:lstStyle/>
          <a:p>
            <a:pPr defTabSz="410751"/>
            <a:r>
              <a:rPr lang="en-GB" sz="2000" b="1" kern="0" dirty="0">
                <a:solidFill>
                  <a:srgbClr val="00B050"/>
                </a:solidFill>
                <a:latin typeface="Times" panose="02020603050405020304" pitchFamily="18" charset="0"/>
                <a:cs typeface="Times" panose="02020603050405020304" pitchFamily="18" charset="0"/>
              </a:rPr>
              <a:t>Upgraded </a:t>
            </a:r>
            <a:r>
              <a:rPr lang="en-GB" sz="2000" b="1" kern="0" dirty="0" err="1">
                <a:solidFill>
                  <a:srgbClr val="00B050"/>
                </a:solidFill>
                <a:latin typeface="Times" panose="02020603050405020304" pitchFamily="18" charset="0"/>
                <a:cs typeface="Times" panose="02020603050405020304" pitchFamily="18" charset="0"/>
              </a:rPr>
              <a:t>Scintilating</a:t>
            </a:r>
            <a:r>
              <a:rPr lang="en-GB" sz="2000" b="1" kern="0" dirty="0">
                <a:solidFill>
                  <a:srgbClr val="00B050"/>
                </a:solidFill>
                <a:latin typeface="Times" panose="02020603050405020304" pitchFamily="18" charset="0"/>
                <a:cs typeface="Times" panose="02020603050405020304" pitchFamily="18" charset="0"/>
              </a:rPr>
              <a:t> Bar</a:t>
            </a:r>
          </a:p>
          <a:p>
            <a:pPr algn="ctr" defTabSz="410751"/>
            <a:r>
              <a:rPr lang="en-GB" sz="2000" b="1" kern="0" dirty="0">
                <a:solidFill>
                  <a:srgbClr val="00B050"/>
                </a:solidFill>
                <a:latin typeface="Times" panose="02020603050405020304" pitchFamily="18" charset="0"/>
                <a:cs typeface="Times" panose="02020603050405020304" pitchFamily="18" charset="0"/>
              </a:rPr>
              <a:t>Detectors </a:t>
            </a:r>
            <a:r>
              <a:rPr lang="en-GB" sz="2000" b="1" kern="0" dirty="0">
                <a:solidFill>
                  <a:srgbClr val="00B050"/>
                </a:solidFill>
                <a:latin typeface="Wingdings" panose="05000000000000000000" pitchFamily="2" charset="2"/>
                <a:cs typeface="Times" panose="02020603050405020304" pitchFamily="18" charset="0"/>
              </a:rPr>
              <a:t>ü</a:t>
            </a:r>
            <a:endParaRPr lang="en-AU" sz="2000" b="1" kern="0" dirty="0">
              <a:solidFill>
                <a:srgbClr val="00B050"/>
              </a:solidFill>
              <a:latin typeface="Times" panose="02020603050405020304" pitchFamily="18" charset="0"/>
              <a:cs typeface="Times" panose="02020603050405020304" pitchFamily="18" charset="0"/>
            </a:endParaRPr>
          </a:p>
        </p:txBody>
      </p:sp>
      <p:sp>
        <p:nvSpPr>
          <p:cNvPr id="161" name="TextBox 7">
            <a:extLst>
              <a:ext uri="{FF2B5EF4-FFF2-40B4-BE49-F238E27FC236}">
                <a16:creationId xmlns:a16="http://schemas.microsoft.com/office/drawing/2014/main" id="{B5085E0E-A8D0-DA38-B21B-6A8E9DB57BA6}"/>
              </a:ext>
            </a:extLst>
          </p:cNvPr>
          <p:cNvSpPr txBox="1"/>
          <p:nvPr/>
        </p:nvSpPr>
        <p:spPr>
          <a:xfrm>
            <a:off x="6419659" y="5341560"/>
            <a:ext cx="5772341" cy="1015663"/>
          </a:xfrm>
          <a:prstGeom prst="rect">
            <a:avLst/>
          </a:prstGeom>
          <a:noFill/>
        </p:spPr>
        <p:txBody>
          <a:bodyPr wrap="square">
            <a:spAutoFit/>
          </a:bodyPr>
          <a:lstStyle/>
          <a:p>
            <a:pPr marL="342882" indent="-342882" defTabSz="410751">
              <a:buFont typeface="Arial" panose="020B0604020202020204" pitchFamily="34" charset="0"/>
              <a:buChar char="•"/>
            </a:pPr>
            <a:r>
              <a:rPr lang="en-GB" sz="2000" kern="0" dirty="0">
                <a:solidFill>
                  <a:srgbClr val="000000"/>
                </a:solidFill>
                <a:latin typeface="Calibri"/>
                <a:cs typeface="Calibri" panose="020F0502020204030204" pitchFamily="34" charset="0"/>
              </a:rPr>
              <a:t>results for cooling electron plasma in the new Cusp trap were published: Physics of Plasmas 29, 083303 (2022)</a:t>
            </a:r>
          </a:p>
        </p:txBody>
      </p:sp>
      <p:sp>
        <p:nvSpPr>
          <p:cNvPr id="36" name="CasellaDiTesto 35"/>
          <p:cNvSpPr txBox="1"/>
          <p:nvPr/>
        </p:nvSpPr>
        <p:spPr>
          <a:xfrm>
            <a:off x="10751457" y="168019"/>
            <a:ext cx="1061316" cy="369332"/>
          </a:xfrm>
          <a:prstGeom prst="rect">
            <a:avLst/>
          </a:prstGeom>
          <a:noFill/>
        </p:spPr>
        <p:txBody>
          <a:bodyPr wrap="none" rtlCol="0">
            <a:spAutoFit/>
          </a:bodyPr>
          <a:lstStyle/>
          <a:p>
            <a:r>
              <a:rPr lang="en-US" dirty="0"/>
              <a:t>ASACUSA</a:t>
            </a:r>
          </a:p>
        </p:txBody>
      </p:sp>
    </p:spTree>
    <p:extLst>
      <p:ext uri="{BB962C8B-B14F-4D97-AF65-F5344CB8AC3E}">
        <p14:creationId xmlns:p14="http://schemas.microsoft.com/office/powerpoint/2010/main" val="50623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3" name="Segnaposto numero diapositiva 2"/>
          <p:cNvSpPr>
            <a:spLocks noGrp="1"/>
          </p:cNvSpPr>
          <p:nvPr>
            <p:ph type="sldNum" sz="quarter" idx="12"/>
          </p:nvPr>
        </p:nvSpPr>
        <p:spPr/>
        <p:txBody>
          <a:bodyPr/>
          <a:lstStyle/>
          <a:p>
            <a:fld id="{2EE8E55D-E4C8-403F-9298-FB00F34642C6}" type="slidenum">
              <a:rPr lang="en-US" smtClean="0"/>
              <a:t>43</a:t>
            </a:fld>
            <a:endParaRPr lang="en-US"/>
          </a:p>
        </p:txBody>
      </p:sp>
      <p:sp>
        <p:nvSpPr>
          <p:cNvPr id="22" name="TextBox 11">
            <a:extLst>
              <a:ext uri="{FF2B5EF4-FFF2-40B4-BE49-F238E27FC236}">
                <a16:creationId xmlns:a16="http://schemas.microsoft.com/office/drawing/2014/main" id="{6BFC4342-D844-5846-3729-44C15167A316}"/>
              </a:ext>
            </a:extLst>
          </p:cNvPr>
          <p:cNvSpPr txBox="1"/>
          <p:nvPr/>
        </p:nvSpPr>
        <p:spPr>
          <a:xfrm>
            <a:off x="481795" y="1170004"/>
            <a:ext cx="6537930" cy="387798"/>
          </a:xfrm>
          <a:prstGeom prst="rect">
            <a:avLst/>
          </a:prstGeom>
          <a:noFill/>
        </p:spPr>
        <p:txBody>
          <a:bodyPr wrap="square" rtlCol="0">
            <a:spAutoFit/>
          </a:bodyPr>
          <a:lstStyle/>
          <a:p>
            <a:pPr>
              <a:lnSpc>
                <a:spcPct val="120000"/>
              </a:lnSpc>
            </a:pPr>
            <a:r>
              <a:rPr lang="en-US" sz="1600" dirty="0">
                <a:sym typeface="Wingdings" panose="05000000000000000000" pitchFamily="2" charset="2"/>
              </a:rPr>
              <a:t>We still observed losses at the upstream of </a:t>
            </a:r>
            <a:r>
              <a:rPr lang="en-US" sz="1600" dirty="0" err="1">
                <a:sym typeface="Wingdings" panose="05000000000000000000" pitchFamily="2" charset="2"/>
              </a:rPr>
              <a:t>Dtube</a:t>
            </a:r>
            <a:r>
              <a:rPr lang="en-US" sz="1600" dirty="0">
                <a:sym typeface="Wingdings" panose="05000000000000000000" pitchFamily="2" charset="2"/>
              </a:rPr>
              <a:t>. </a:t>
            </a:r>
            <a:r>
              <a:rPr lang="en-GB" sz="1600" dirty="0">
                <a:sym typeface="Wingdings" panose="05000000000000000000" pitchFamily="2" charset="2"/>
              </a:rPr>
              <a:t>Spot is still elliptical. </a:t>
            </a:r>
            <a:endParaRPr lang="en-US" sz="1600" dirty="0">
              <a:sym typeface="Wingdings" panose="05000000000000000000" pitchFamily="2" charset="2"/>
            </a:endParaRPr>
          </a:p>
        </p:txBody>
      </p:sp>
      <p:pic>
        <p:nvPicPr>
          <p:cNvPr id="23" name="Immagine 22">
            <a:extLst>
              <a:ext uri="{FF2B5EF4-FFF2-40B4-BE49-F238E27FC236}">
                <a16:creationId xmlns:a16="http://schemas.microsoft.com/office/drawing/2014/main" id="{5195D9D9-B3C1-25D6-B1C3-A898969FF143}"/>
              </a:ext>
            </a:extLst>
          </p:cNvPr>
          <p:cNvPicPr>
            <a:picLocks noChangeAspect="1"/>
          </p:cNvPicPr>
          <p:nvPr/>
        </p:nvPicPr>
        <p:blipFill>
          <a:blip r:embed="rId3"/>
          <a:stretch>
            <a:fillRect/>
          </a:stretch>
        </p:blipFill>
        <p:spPr>
          <a:xfrm>
            <a:off x="7858729" y="421162"/>
            <a:ext cx="3525795" cy="1470667"/>
          </a:xfrm>
          <a:prstGeom prst="rect">
            <a:avLst/>
          </a:prstGeom>
        </p:spPr>
      </p:pic>
      <p:pic>
        <p:nvPicPr>
          <p:cNvPr id="24" name="Immagine 23">
            <a:extLst>
              <a:ext uri="{FF2B5EF4-FFF2-40B4-BE49-F238E27FC236}">
                <a16:creationId xmlns:a16="http://schemas.microsoft.com/office/drawing/2014/main" id="{30D8590B-7952-DE5C-0589-E0F17A38E7C0}"/>
              </a:ext>
            </a:extLst>
          </p:cNvPr>
          <p:cNvPicPr>
            <a:picLocks noChangeAspect="1"/>
          </p:cNvPicPr>
          <p:nvPr/>
        </p:nvPicPr>
        <p:blipFill rotWithShape="1">
          <a:blip r:embed="rId4"/>
          <a:srcRect t="1" r="55695" b="-8922"/>
          <a:stretch/>
        </p:blipFill>
        <p:spPr>
          <a:xfrm>
            <a:off x="8153400" y="588133"/>
            <a:ext cx="1226477" cy="294924"/>
          </a:xfrm>
          <a:prstGeom prst="rect">
            <a:avLst/>
          </a:prstGeom>
        </p:spPr>
      </p:pic>
      <p:pic>
        <p:nvPicPr>
          <p:cNvPr id="26" name="Immagine 25">
            <a:extLst>
              <a:ext uri="{FF2B5EF4-FFF2-40B4-BE49-F238E27FC236}">
                <a16:creationId xmlns:a16="http://schemas.microsoft.com/office/drawing/2014/main" id="{30D8590B-7952-DE5C-0589-E0F17A38E7C0}"/>
              </a:ext>
            </a:extLst>
          </p:cNvPr>
          <p:cNvPicPr>
            <a:picLocks noChangeAspect="1"/>
          </p:cNvPicPr>
          <p:nvPr/>
        </p:nvPicPr>
        <p:blipFill rotWithShape="1">
          <a:blip r:embed="rId4"/>
          <a:srcRect l="46982" t="-2938"/>
          <a:stretch/>
        </p:blipFill>
        <p:spPr>
          <a:xfrm>
            <a:off x="9789997" y="562965"/>
            <a:ext cx="1366985" cy="259601"/>
          </a:xfrm>
          <a:prstGeom prst="rect">
            <a:avLst/>
          </a:prstGeom>
        </p:spPr>
      </p:pic>
      <p:sp>
        <p:nvSpPr>
          <p:cNvPr id="29" name="CasellaDiTesto 28">
            <a:extLst>
              <a:ext uri="{FF2B5EF4-FFF2-40B4-BE49-F238E27FC236}">
                <a16:creationId xmlns:a16="http://schemas.microsoft.com/office/drawing/2014/main" id="{CCD35278-0C60-4A13-9FEF-AEEDC2C1DC50}"/>
              </a:ext>
            </a:extLst>
          </p:cNvPr>
          <p:cNvSpPr txBox="1"/>
          <p:nvPr/>
        </p:nvSpPr>
        <p:spPr>
          <a:xfrm>
            <a:off x="307516" y="450470"/>
            <a:ext cx="3628178" cy="438582"/>
          </a:xfrm>
          <a:prstGeom prst="rect">
            <a:avLst/>
          </a:prstGeom>
          <a:noFill/>
        </p:spPr>
        <p:txBody>
          <a:bodyPr wrap="square">
            <a:spAutoFit/>
          </a:bodyPr>
          <a:lstStyle/>
          <a:p>
            <a:r>
              <a:rPr lang="en-US" sz="2250" b="1" dirty="0"/>
              <a:t>From ELENA</a:t>
            </a:r>
          </a:p>
        </p:txBody>
      </p:sp>
      <p:cxnSp>
        <p:nvCxnSpPr>
          <p:cNvPr id="30" name="Connettore 2 29"/>
          <p:cNvCxnSpPr/>
          <p:nvPr/>
        </p:nvCxnSpPr>
        <p:spPr>
          <a:xfrm flipV="1">
            <a:off x="6550921" y="1396939"/>
            <a:ext cx="1377482" cy="314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11">
            <a:extLst>
              <a:ext uri="{FF2B5EF4-FFF2-40B4-BE49-F238E27FC236}">
                <a16:creationId xmlns:a16="http://schemas.microsoft.com/office/drawing/2014/main" id="{6BFC4342-D844-5846-3729-44C15167A316}"/>
              </a:ext>
            </a:extLst>
          </p:cNvPr>
          <p:cNvSpPr txBox="1"/>
          <p:nvPr/>
        </p:nvSpPr>
        <p:spPr>
          <a:xfrm>
            <a:off x="307516" y="1834210"/>
            <a:ext cx="8624932" cy="1674754"/>
          </a:xfrm>
          <a:prstGeom prst="rect">
            <a:avLst/>
          </a:prstGeom>
          <a:noFill/>
        </p:spPr>
        <p:txBody>
          <a:bodyPr wrap="square" rtlCol="0">
            <a:spAutoFit/>
          </a:bodyPr>
          <a:lstStyle/>
          <a:p>
            <a:pPr>
              <a:lnSpc>
                <a:spcPct val="120000"/>
              </a:lnSpc>
            </a:pPr>
            <a:endParaRPr lang="en-GB" sz="1969" dirty="0">
              <a:sym typeface="Wingdings" panose="05000000000000000000" pitchFamily="2" charset="2"/>
            </a:endParaRPr>
          </a:p>
          <a:p>
            <a:pPr marL="342882" indent="-342882">
              <a:lnSpc>
                <a:spcPct val="120000"/>
              </a:lnSpc>
              <a:buFont typeface="Arial" panose="020B0604020202020204" pitchFamily="34" charset="0"/>
              <a:buChar char="•"/>
            </a:pPr>
            <a:r>
              <a:rPr lang="en-GB" sz="1600" dirty="0"/>
              <a:t>Degrader is a Ag-coated Mylar. Future change to Al coating to trap more </a:t>
            </a:r>
            <a:r>
              <a:rPr lang="en-GB" sz="1600" dirty="0" err="1"/>
              <a:t>pbars</a:t>
            </a:r>
            <a:r>
              <a:rPr lang="en-GB" sz="1600" dirty="0"/>
              <a:t>?</a:t>
            </a:r>
          </a:p>
          <a:p>
            <a:pPr marL="342882" indent="-342882">
              <a:lnSpc>
                <a:spcPct val="120000"/>
              </a:lnSpc>
              <a:buFont typeface="Arial" panose="020B0604020202020204" pitchFamily="34" charset="0"/>
              <a:buChar char="•"/>
            </a:pPr>
            <a:r>
              <a:rPr lang="en-GB" sz="1600" dirty="0"/>
              <a:t>Control system upgraded </a:t>
            </a:r>
          </a:p>
          <a:p>
            <a:pPr marL="342882" indent="-342882">
              <a:lnSpc>
                <a:spcPct val="120000"/>
              </a:lnSpc>
              <a:buFont typeface="Arial" panose="020B0604020202020204" pitchFamily="34" charset="0"/>
              <a:buChar char="•"/>
            </a:pPr>
            <a:r>
              <a:rPr lang="en-GB" sz="1600" dirty="0"/>
              <a:t>Cycle time </a:t>
            </a:r>
            <a:r>
              <a:rPr lang="en-GB" sz="1600" u="sng" dirty="0"/>
              <a:t>shortened to </a:t>
            </a:r>
            <a:r>
              <a:rPr lang="en-GB" sz="1600" dirty="0"/>
              <a:t>~110s (one ELENA cycle) </a:t>
            </a:r>
            <a:endParaRPr lang="en-GB" sz="1600" dirty="0">
              <a:sym typeface="Wingdings" panose="05000000000000000000" pitchFamily="2" charset="2"/>
            </a:endParaRPr>
          </a:p>
          <a:p>
            <a:pPr marL="342882" indent="-342882">
              <a:lnSpc>
                <a:spcPct val="120000"/>
              </a:lnSpc>
              <a:buFont typeface="Arial" panose="020B0604020202020204" pitchFamily="34" charset="0"/>
              <a:buChar char="•"/>
            </a:pPr>
            <a:r>
              <a:rPr lang="en-GB" sz="1600" dirty="0">
                <a:sym typeface="Wingdings" panose="05000000000000000000" pitchFamily="2" charset="2"/>
              </a:rPr>
              <a:t>Extraction @100 eV</a:t>
            </a:r>
          </a:p>
        </p:txBody>
      </p:sp>
      <p:sp>
        <p:nvSpPr>
          <p:cNvPr id="33" name="CasellaDiTesto 32"/>
          <p:cNvSpPr txBox="1"/>
          <p:nvPr/>
        </p:nvSpPr>
        <p:spPr>
          <a:xfrm>
            <a:off x="317414" y="1842496"/>
            <a:ext cx="10228666" cy="395365"/>
          </a:xfrm>
          <a:prstGeom prst="rect">
            <a:avLst/>
          </a:prstGeom>
          <a:noFill/>
        </p:spPr>
        <p:txBody>
          <a:bodyPr wrap="square" rtlCol="0">
            <a:spAutoFit/>
          </a:bodyPr>
          <a:lstStyle/>
          <a:p>
            <a:pPr marL="321457" indent="-321457">
              <a:buFont typeface="Arial" panose="020B0604020202020204" pitchFamily="34" charset="0"/>
              <a:buChar char="•"/>
            </a:pPr>
            <a:r>
              <a:rPr lang="en-US" sz="1969" dirty="0"/>
              <a:t>The </a:t>
            </a:r>
            <a:r>
              <a:rPr lang="en-US" sz="1969" u="sng" dirty="0"/>
              <a:t>trapped and cooled </a:t>
            </a:r>
            <a:r>
              <a:rPr lang="en-US" sz="1969" dirty="0" err="1"/>
              <a:t>pbars</a:t>
            </a:r>
            <a:r>
              <a:rPr lang="en-US" sz="1969" dirty="0"/>
              <a:t> were 1.6 x 10</a:t>
            </a:r>
            <a:r>
              <a:rPr lang="en-US" sz="1969" baseline="30000" dirty="0"/>
              <a:t>6</a:t>
            </a:r>
            <a:r>
              <a:rPr lang="en-US" sz="1969" dirty="0"/>
              <a:t> / 6.5 x 10</a:t>
            </a:r>
            <a:r>
              <a:rPr lang="en-US" sz="1969" baseline="30000" dirty="0"/>
              <a:t>6</a:t>
            </a:r>
            <a:r>
              <a:rPr lang="en-US" sz="1969" dirty="0"/>
              <a:t> ELENA beam (60% more than in 2021)</a:t>
            </a:r>
            <a:r>
              <a:rPr lang="en-US" sz="1266" dirty="0"/>
              <a:t> </a:t>
            </a:r>
          </a:p>
        </p:txBody>
      </p:sp>
      <p:sp>
        <p:nvSpPr>
          <p:cNvPr id="34" name="CasellaDiTesto 33">
            <a:extLst>
              <a:ext uri="{FF2B5EF4-FFF2-40B4-BE49-F238E27FC236}">
                <a16:creationId xmlns:a16="http://schemas.microsoft.com/office/drawing/2014/main" id="{CCD35278-0C60-4A13-9FEF-AEEDC2C1DC50}"/>
              </a:ext>
            </a:extLst>
          </p:cNvPr>
          <p:cNvSpPr txBox="1"/>
          <p:nvPr/>
        </p:nvSpPr>
        <p:spPr>
          <a:xfrm>
            <a:off x="307516" y="812480"/>
            <a:ext cx="6522689" cy="395365"/>
          </a:xfrm>
          <a:prstGeom prst="rect">
            <a:avLst/>
          </a:prstGeom>
          <a:noFill/>
        </p:spPr>
        <p:txBody>
          <a:bodyPr wrap="square">
            <a:spAutoFit/>
          </a:bodyPr>
          <a:lstStyle/>
          <a:p>
            <a:pPr marL="321457" indent="-321457">
              <a:buFont typeface="Arial" panose="020B0604020202020204" pitchFamily="34" charset="0"/>
              <a:buChar char="•"/>
            </a:pPr>
            <a:r>
              <a:rPr lang="en-US" sz="1969" dirty="0"/>
              <a:t>in 2022, </a:t>
            </a:r>
            <a:r>
              <a:rPr lang="en-US" sz="1969" b="1" dirty="0"/>
              <a:t>5–7 x 10</a:t>
            </a:r>
            <a:r>
              <a:rPr lang="en-US" sz="1969" b="1" baseline="30000" dirty="0"/>
              <a:t>6</a:t>
            </a:r>
            <a:r>
              <a:rPr lang="en-US" sz="1969" b="1" dirty="0"/>
              <a:t> antiprotons </a:t>
            </a:r>
            <a:r>
              <a:rPr lang="en-US" sz="1969" dirty="0"/>
              <a:t>/ one ELENA shot</a:t>
            </a:r>
          </a:p>
        </p:txBody>
      </p:sp>
      <p:sp>
        <p:nvSpPr>
          <p:cNvPr id="35" name="CasellaDiTesto 34"/>
          <p:cNvSpPr txBox="1"/>
          <p:nvPr/>
        </p:nvSpPr>
        <p:spPr>
          <a:xfrm>
            <a:off x="4774698" y="65532"/>
            <a:ext cx="2664447" cy="584775"/>
          </a:xfrm>
          <a:prstGeom prst="rect">
            <a:avLst/>
          </a:prstGeom>
          <a:noFill/>
        </p:spPr>
        <p:txBody>
          <a:bodyPr wrap="none" rtlCol="0">
            <a:spAutoFit/>
          </a:bodyPr>
          <a:lstStyle/>
          <a:p>
            <a:r>
              <a:rPr lang="en-US" sz="3200" b="1" dirty="0"/>
              <a:t>ANTIPROTONS</a:t>
            </a:r>
            <a:endParaRPr lang="en-US" sz="3200" dirty="0"/>
          </a:p>
        </p:txBody>
      </p:sp>
      <p:sp>
        <p:nvSpPr>
          <p:cNvPr id="36" name="CasellaDiTesto 35">
            <a:extLst>
              <a:ext uri="{FF2B5EF4-FFF2-40B4-BE49-F238E27FC236}">
                <a16:creationId xmlns:a16="http://schemas.microsoft.com/office/drawing/2014/main" id="{CCD35278-0C60-4A13-9FEF-AEEDC2C1DC50}"/>
              </a:ext>
            </a:extLst>
          </p:cNvPr>
          <p:cNvSpPr txBox="1"/>
          <p:nvPr/>
        </p:nvSpPr>
        <p:spPr>
          <a:xfrm>
            <a:off x="250834" y="1443323"/>
            <a:ext cx="3628178" cy="438582"/>
          </a:xfrm>
          <a:prstGeom prst="rect">
            <a:avLst/>
          </a:prstGeom>
          <a:noFill/>
        </p:spPr>
        <p:txBody>
          <a:bodyPr wrap="square">
            <a:spAutoFit/>
          </a:bodyPr>
          <a:lstStyle/>
          <a:p>
            <a:r>
              <a:rPr lang="en-US" sz="2250" b="1" dirty="0"/>
              <a:t>Trapping in MUSASHI</a:t>
            </a:r>
          </a:p>
        </p:txBody>
      </p:sp>
      <p:sp>
        <p:nvSpPr>
          <p:cNvPr id="37" name="CasellaDiTesto 36">
            <a:extLst>
              <a:ext uri="{FF2B5EF4-FFF2-40B4-BE49-F238E27FC236}">
                <a16:creationId xmlns:a16="http://schemas.microsoft.com/office/drawing/2014/main" id="{7C3068EB-1B64-AB01-6342-3320A80EF8BB}"/>
              </a:ext>
            </a:extLst>
          </p:cNvPr>
          <p:cNvSpPr txBox="1"/>
          <p:nvPr/>
        </p:nvSpPr>
        <p:spPr>
          <a:xfrm>
            <a:off x="4899164" y="3085466"/>
            <a:ext cx="3862082" cy="308674"/>
          </a:xfrm>
          <a:prstGeom prst="rect">
            <a:avLst/>
          </a:prstGeom>
          <a:noFill/>
        </p:spPr>
        <p:txBody>
          <a:bodyPr wrap="square" rtlCol="0">
            <a:spAutoFit/>
          </a:bodyPr>
          <a:lstStyle/>
          <a:p>
            <a:r>
              <a:rPr lang="it-IT" sz="1406" dirty="0"/>
              <a:t>(</a:t>
            </a:r>
            <a:r>
              <a:rPr lang="it-IT" sz="1406" dirty="0" err="1"/>
              <a:t>We</a:t>
            </a:r>
            <a:r>
              <a:rPr lang="it-IT" sz="1406" dirty="0"/>
              <a:t> can use 1 </a:t>
            </a:r>
            <a:r>
              <a:rPr lang="it-IT" sz="1406" dirty="0" err="1"/>
              <a:t>cycle</a:t>
            </a:r>
            <a:r>
              <a:rPr lang="it-IT" sz="1406" dirty="0"/>
              <a:t> </a:t>
            </a:r>
            <a:r>
              <a:rPr lang="it-IT" sz="1406" dirty="0" err="1"/>
              <a:t>instead</a:t>
            </a:r>
            <a:r>
              <a:rPr lang="it-IT" sz="1406" dirty="0"/>
              <a:t> of 3-5 in the </a:t>
            </a:r>
            <a:r>
              <a:rPr lang="it-IT" sz="1406" dirty="0" err="1"/>
              <a:t>past</a:t>
            </a:r>
            <a:r>
              <a:rPr lang="it-IT" sz="1406" dirty="0"/>
              <a:t>) </a:t>
            </a:r>
            <a:endParaRPr lang="en-US" sz="1406" dirty="0"/>
          </a:p>
        </p:txBody>
      </p:sp>
      <p:sp>
        <p:nvSpPr>
          <p:cNvPr id="38" name="Ovale 37">
            <a:extLst>
              <a:ext uri="{FF2B5EF4-FFF2-40B4-BE49-F238E27FC236}">
                <a16:creationId xmlns:a16="http://schemas.microsoft.com/office/drawing/2014/main" id="{C9AC5109-0043-28FF-EE25-5E50ACBD1303}"/>
              </a:ext>
            </a:extLst>
          </p:cNvPr>
          <p:cNvSpPr/>
          <p:nvPr/>
        </p:nvSpPr>
        <p:spPr>
          <a:xfrm>
            <a:off x="4323982" y="1819268"/>
            <a:ext cx="1014221" cy="40503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40" name="TextBox 11">
            <a:extLst>
              <a:ext uri="{FF2B5EF4-FFF2-40B4-BE49-F238E27FC236}">
                <a16:creationId xmlns:a16="http://schemas.microsoft.com/office/drawing/2014/main" id="{6BFC4342-D844-5846-3729-44C15167A316}"/>
              </a:ext>
            </a:extLst>
          </p:cNvPr>
          <p:cNvSpPr txBox="1"/>
          <p:nvPr/>
        </p:nvSpPr>
        <p:spPr>
          <a:xfrm>
            <a:off x="339008" y="3839037"/>
            <a:ext cx="6537930" cy="455959"/>
          </a:xfrm>
          <a:prstGeom prst="rect">
            <a:avLst/>
          </a:prstGeom>
          <a:noFill/>
        </p:spPr>
        <p:txBody>
          <a:bodyPr wrap="square" rtlCol="0">
            <a:spAutoFit/>
          </a:bodyPr>
          <a:lstStyle/>
          <a:p>
            <a:pPr marL="342882" indent="-342882">
              <a:lnSpc>
                <a:spcPct val="120000"/>
              </a:lnSpc>
              <a:buFont typeface="Arial" panose="020B0604020202020204" pitchFamily="34" charset="0"/>
              <a:buChar char="•"/>
            </a:pPr>
            <a:r>
              <a:rPr lang="en-GB" sz="1969" dirty="0">
                <a:sym typeface="Wingdings" panose="05000000000000000000" pitchFamily="2" charset="2"/>
              </a:rPr>
              <a:t>Antiprotons transferred into the new Cusp trap: </a:t>
            </a:r>
          </a:p>
        </p:txBody>
      </p:sp>
      <p:sp>
        <p:nvSpPr>
          <p:cNvPr id="41" name="CasellaDiTesto 40">
            <a:extLst>
              <a:ext uri="{FF2B5EF4-FFF2-40B4-BE49-F238E27FC236}">
                <a16:creationId xmlns:a16="http://schemas.microsoft.com/office/drawing/2014/main" id="{CCD35278-0C60-4A13-9FEF-AEEDC2C1DC50}"/>
              </a:ext>
            </a:extLst>
          </p:cNvPr>
          <p:cNvSpPr txBox="1"/>
          <p:nvPr/>
        </p:nvSpPr>
        <p:spPr>
          <a:xfrm>
            <a:off x="273656" y="3441150"/>
            <a:ext cx="3628178" cy="438582"/>
          </a:xfrm>
          <a:prstGeom prst="rect">
            <a:avLst/>
          </a:prstGeom>
          <a:noFill/>
        </p:spPr>
        <p:txBody>
          <a:bodyPr wrap="square">
            <a:spAutoFit/>
          </a:bodyPr>
          <a:lstStyle/>
          <a:p>
            <a:r>
              <a:rPr lang="en-US" sz="2250" b="1" dirty="0"/>
              <a:t>Trapping in the Double CUSP</a:t>
            </a:r>
          </a:p>
        </p:txBody>
      </p:sp>
      <p:pic>
        <p:nvPicPr>
          <p:cNvPr id="42" name="Immagine 41">
            <a:extLst>
              <a:ext uri="{FF2B5EF4-FFF2-40B4-BE49-F238E27FC236}">
                <a16:creationId xmlns:a16="http://schemas.microsoft.com/office/drawing/2014/main" id="{C2F7D8AE-F18D-93E0-33ED-11ADDCE94891}"/>
              </a:ext>
            </a:extLst>
          </p:cNvPr>
          <p:cNvPicPr>
            <a:picLocks noChangeAspect="1"/>
          </p:cNvPicPr>
          <p:nvPr/>
        </p:nvPicPr>
        <p:blipFill rotWithShape="1">
          <a:blip r:embed="rId5"/>
          <a:srcRect r="54388" b="-14304"/>
          <a:stretch/>
        </p:blipFill>
        <p:spPr>
          <a:xfrm>
            <a:off x="5781916" y="3845459"/>
            <a:ext cx="1802135" cy="449537"/>
          </a:xfrm>
          <a:prstGeom prst="rect">
            <a:avLst/>
          </a:prstGeom>
        </p:spPr>
      </p:pic>
      <p:sp>
        <p:nvSpPr>
          <p:cNvPr id="43" name="Ovale 42">
            <a:extLst>
              <a:ext uri="{FF2B5EF4-FFF2-40B4-BE49-F238E27FC236}">
                <a16:creationId xmlns:a16="http://schemas.microsoft.com/office/drawing/2014/main" id="{C9AC5109-0043-28FF-EE25-5E50ACBD1303}"/>
              </a:ext>
            </a:extLst>
          </p:cNvPr>
          <p:cNvSpPr/>
          <p:nvPr/>
        </p:nvSpPr>
        <p:spPr>
          <a:xfrm>
            <a:off x="5660146" y="3857113"/>
            <a:ext cx="1216792" cy="44400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45" name="CasellaDiTesto 44"/>
          <p:cNvSpPr txBox="1"/>
          <p:nvPr/>
        </p:nvSpPr>
        <p:spPr>
          <a:xfrm>
            <a:off x="317414" y="4235939"/>
            <a:ext cx="2451524" cy="395365"/>
          </a:xfrm>
          <a:prstGeom prst="rect">
            <a:avLst/>
          </a:prstGeom>
          <a:noFill/>
        </p:spPr>
        <p:txBody>
          <a:bodyPr wrap="square" rtlCol="0">
            <a:spAutoFit/>
          </a:bodyPr>
          <a:lstStyle/>
          <a:p>
            <a:pPr marL="342900" indent="-342900">
              <a:buFont typeface="Arial" panose="020B0604020202020204" pitchFamily="34" charset="0"/>
              <a:buChar char="•"/>
            </a:pPr>
            <a:r>
              <a:rPr lang="en-US" sz="1969" dirty="0"/>
              <a:t>for mixing: </a:t>
            </a:r>
          </a:p>
        </p:txBody>
      </p:sp>
      <p:pic>
        <p:nvPicPr>
          <p:cNvPr id="47" name="Immagine 46">
            <a:extLst>
              <a:ext uri="{FF2B5EF4-FFF2-40B4-BE49-F238E27FC236}">
                <a16:creationId xmlns:a16="http://schemas.microsoft.com/office/drawing/2014/main" id="{E8CD1E7F-4FFA-F5DC-7146-C3B658472890}"/>
              </a:ext>
            </a:extLst>
          </p:cNvPr>
          <p:cNvPicPr>
            <a:picLocks noChangeAspect="1"/>
          </p:cNvPicPr>
          <p:nvPr/>
        </p:nvPicPr>
        <p:blipFill rotWithShape="1">
          <a:blip r:embed="rId6"/>
          <a:srcRect l="4767" t="28328" r="41524" b="34998"/>
          <a:stretch/>
        </p:blipFill>
        <p:spPr>
          <a:xfrm>
            <a:off x="1849121" y="4257040"/>
            <a:ext cx="3495040" cy="335280"/>
          </a:xfrm>
          <a:prstGeom prst="rect">
            <a:avLst/>
          </a:prstGeom>
        </p:spPr>
      </p:pic>
      <p:pic>
        <p:nvPicPr>
          <p:cNvPr id="48" name="Immagine 47">
            <a:extLst>
              <a:ext uri="{FF2B5EF4-FFF2-40B4-BE49-F238E27FC236}">
                <a16:creationId xmlns:a16="http://schemas.microsoft.com/office/drawing/2014/main" id="{E8CD1E7F-4FFA-F5DC-7146-C3B658472890}"/>
              </a:ext>
            </a:extLst>
          </p:cNvPr>
          <p:cNvPicPr>
            <a:picLocks noChangeAspect="1"/>
          </p:cNvPicPr>
          <p:nvPr/>
        </p:nvPicPr>
        <p:blipFill rotWithShape="1">
          <a:blip r:embed="rId6"/>
          <a:srcRect l="5365" t="65321" r="77357" b="1519"/>
          <a:stretch/>
        </p:blipFill>
        <p:spPr>
          <a:xfrm>
            <a:off x="5313680" y="4328160"/>
            <a:ext cx="1124334" cy="303144"/>
          </a:xfrm>
          <a:prstGeom prst="rect">
            <a:avLst/>
          </a:prstGeom>
        </p:spPr>
      </p:pic>
      <p:sp>
        <p:nvSpPr>
          <p:cNvPr id="44" name="Ovale 43">
            <a:extLst>
              <a:ext uri="{FF2B5EF4-FFF2-40B4-BE49-F238E27FC236}">
                <a16:creationId xmlns:a16="http://schemas.microsoft.com/office/drawing/2014/main" id="{C9AC5109-0043-28FF-EE25-5E50ACBD1303}"/>
              </a:ext>
            </a:extLst>
          </p:cNvPr>
          <p:cNvSpPr/>
          <p:nvPr/>
        </p:nvSpPr>
        <p:spPr>
          <a:xfrm>
            <a:off x="5380147" y="4234565"/>
            <a:ext cx="1179637" cy="48553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49" name="TextBox 11">
            <a:extLst>
              <a:ext uri="{FF2B5EF4-FFF2-40B4-BE49-F238E27FC236}">
                <a16:creationId xmlns:a16="http://schemas.microsoft.com/office/drawing/2014/main" id="{6BFC4342-D844-5846-3729-44C15167A316}"/>
              </a:ext>
            </a:extLst>
          </p:cNvPr>
          <p:cNvSpPr txBox="1"/>
          <p:nvPr/>
        </p:nvSpPr>
        <p:spPr>
          <a:xfrm>
            <a:off x="273656" y="4739624"/>
            <a:ext cx="6537930" cy="1962332"/>
          </a:xfrm>
          <a:prstGeom prst="rect">
            <a:avLst/>
          </a:prstGeom>
          <a:noFill/>
        </p:spPr>
        <p:txBody>
          <a:bodyPr wrap="square" rtlCol="0">
            <a:spAutoFit/>
          </a:bodyPr>
          <a:lstStyle/>
          <a:p>
            <a:pPr marL="342882" indent="-342882">
              <a:lnSpc>
                <a:spcPct val="120000"/>
              </a:lnSpc>
              <a:buFont typeface="Arial" panose="020B0604020202020204" pitchFamily="34" charset="0"/>
              <a:buChar char="•"/>
            </a:pPr>
            <a:r>
              <a:rPr lang="en-GB" sz="2250" b="1" dirty="0">
                <a:sym typeface="Wingdings" panose="05000000000000000000" pitchFamily="2" charset="2"/>
              </a:rPr>
              <a:t>Scintillating Bar Detector</a:t>
            </a:r>
          </a:p>
          <a:p>
            <a:pPr marL="800059" lvl="1" indent="-342882">
              <a:lnSpc>
                <a:spcPct val="120000"/>
              </a:lnSpc>
              <a:buFont typeface="Arial" panose="020B0604020202020204" pitchFamily="34" charset="0"/>
              <a:buChar char="•"/>
            </a:pPr>
            <a:r>
              <a:rPr lang="en-GB" sz="1969" dirty="0"/>
              <a:t>Upgraded from multi-anode PMT to </a:t>
            </a:r>
            <a:r>
              <a:rPr lang="en-GB" sz="1969" dirty="0" err="1"/>
              <a:t>SiPM</a:t>
            </a:r>
            <a:endParaRPr lang="en-GB" sz="1969" dirty="0"/>
          </a:p>
          <a:p>
            <a:pPr marL="800059" lvl="1" indent="-342882">
              <a:lnSpc>
                <a:spcPct val="120000"/>
              </a:lnSpc>
              <a:buFont typeface="Arial" panose="020B0604020202020204" pitchFamily="34" charset="0"/>
              <a:buChar char="•"/>
            </a:pPr>
            <a:r>
              <a:rPr lang="en-GB" sz="1969" dirty="0"/>
              <a:t>Upgraded front end electronics </a:t>
            </a:r>
          </a:p>
          <a:p>
            <a:pPr marL="800059" lvl="1" indent="-342882">
              <a:lnSpc>
                <a:spcPct val="120000"/>
              </a:lnSpc>
              <a:buFont typeface="Arial" panose="020B0604020202020204" pitchFamily="34" charset="0"/>
              <a:buChar char="•"/>
            </a:pPr>
            <a:r>
              <a:rPr lang="en-GB" sz="1969" dirty="0"/>
              <a:t>Antiproton annihilation data taken in 2022 used to calibrate detectors </a:t>
            </a:r>
          </a:p>
        </p:txBody>
      </p:sp>
      <p:graphicFrame>
        <p:nvGraphicFramePr>
          <p:cNvPr id="50" name="Object 2">
            <a:extLst>
              <a:ext uri="{FF2B5EF4-FFF2-40B4-BE49-F238E27FC236}">
                <a16:creationId xmlns:a16="http://schemas.microsoft.com/office/drawing/2014/main" id="{C1C912BA-D9C2-AED5-A75D-43D9AE9CDE38}"/>
              </a:ext>
            </a:extLst>
          </p:cNvPr>
          <p:cNvGraphicFramePr>
            <a:graphicFrameLocks noChangeAspect="1"/>
          </p:cNvGraphicFramePr>
          <p:nvPr/>
        </p:nvGraphicFramePr>
        <p:xfrm>
          <a:off x="7639260" y="4356569"/>
          <a:ext cx="3481233" cy="2320822"/>
        </p:xfrm>
        <a:graphic>
          <a:graphicData uri="http://schemas.openxmlformats.org/presentationml/2006/ole">
            <mc:AlternateContent xmlns:mc="http://schemas.openxmlformats.org/markup-compatibility/2006">
              <mc:Choice xmlns:v="urn:schemas-microsoft-com:vml" Requires="v">
                <p:oleObj spid="_x0000_s1026" name="Acrobat Document" r:id="rId7" imgW="4114626" imgH="2743084" progId="Acrobat.Document.DC">
                  <p:embed/>
                </p:oleObj>
              </mc:Choice>
              <mc:Fallback>
                <p:oleObj name="Acrobat Document" r:id="rId7" imgW="4114626" imgH="2743084" progId="Acrobat.Document.DC">
                  <p:embed/>
                  <p:pic>
                    <p:nvPicPr>
                      <p:cNvPr id="50" name="Object 2">
                        <a:extLst>
                          <a:ext uri="{FF2B5EF4-FFF2-40B4-BE49-F238E27FC236}">
                            <a16:creationId xmlns:a16="http://schemas.microsoft.com/office/drawing/2014/main" id="{C1C912BA-D9C2-AED5-A75D-43D9AE9CDE38}"/>
                          </a:ext>
                        </a:extLst>
                      </p:cNvPr>
                      <p:cNvPicPr/>
                      <p:nvPr/>
                    </p:nvPicPr>
                    <p:blipFill>
                      <a:blip r:embed="rId8"/>
                      <a:stretch>
                        <a:fillRect/>
                      </a:stretch>
                    </p:blipFill>
                    <p:spPr>
                      <a:xfrm>
                        <a:off x="7639260" y="4356569"/>
                        <a:ext cx="3481233" cy="2320822"/>
                      </a:xfrm>
                      <a:prstGeom prst="rect">
                        <a:avLst/>
                      </a:prstGeom>
                    </p:spPr>
                  </p:pic>
                </p:oleObj>
              </mc:Fallback>
            </mc:AlternateContent>
          </a:graphicData>
        </a:graphic>
      </p:graphicFrame>
      <p:sp>
        <p:nvSpPr>
          <p:cNvPr id="51" name="CasellaDiTesto 50"/>
          <p:cNvSpPr txBox="1"/>
          <p:nvPr/>
        </p:nvSpPr>
        <p:spPr>
          <a:xfrm>
            <a:off x="10751457" y="168019"/>
            <a:ext cx="1061316" cy="369332"/>
          </a:xfrm>
          <a:prstGeom prst="rect">
            <a:avLst/>
          </a:prstGeom>
          <a:noFill/>
        </p:spPr>
        <p:txBody>
          <a:bodyPr wrap="none" rtlCol="0">
            <a:spAutoFit/>
          </a:bodyPr>
          <a:lstStyle/>
          <a:p>
            <a:r>
              <a:rPr lang="en-US" dirty="0"/>
              <a:t>ASACUSA</a:t>
            </a:r>
          </a:p>
        </p:txBody>
      </p:sp>
    </p:spTree>
    <p:extLst>
      <p:ext uri="{BB962C8B-B14F-4D97-AF65-F5344CB8AC3E}">
        <p14:creationId xmlns:p14="http://schemas.microsoft.com/office/powerpoint/2010/main" val="2627356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a:t>LEA  Consuntivi2022  PV 14-6-2023</a:t>
            </a:r>
            <a:endParaRPr lang="en-US"/>
          </a:p>
        </p:txBody>
      </p:sp>
      <p:sp>
        <p:nvSpPr>
          <p:cNvPr id="4" name="Segnaposto numero diapositiva 3"/>
          <p:cNvSpPr>
            <a:spLocks noGrp="1"/>
          </p:cNvSpPr>
          <p:nvPr>
            <p:ph type="sldNum" sz="quarter" idx="12"/>
          </p:nvPr>
        </p:nvSpPr>
        <p:spPr/>
        <p:txBody>
          <a:bodyPr/>
          <a:lstStyle/>
          <a:p>
            <a:fld id="{2EE8E55D-E4C8-403F-9298-FB00F34642C6}" type="slidenum">
              <a:rPr lang="en-US" smtClean="0"/>
              <a:t>44</a:t>
            </a:fld>
            <a:endParaRPr lang="en-US"/>
          </a:p>
        </p:txBody>
      </p:sp>
      <p:sp>
        <p:nvSpPr>
          <p:cNvPr id="5" name="TextBox 9">
            <a:extLst>
              <a:ext uri="{FF2B5EF4-FFF2-40B4-BE49-F238E27FC236}">
                <a16:creationId xmlns:a16="http://schemas.microsoft.com/office/drawing/2014/main" id="{0DCBAE9E-B069-71F6-F840-BDB10A06FD81}"/>
              </a:ext>
            </a:extLst>
          </p:cNvPr>
          <p:cNvSpPr txBox="1"/>
          <p:nvPr/>
        </p:nvSpPr>
        <p:spPr>
          <a:xfrm>
            <a:off x="262792" y="1061730"/>
            <a:ext cx="6901304" cy="5286062"/>
          </a:xfrm>
          <a:prstGeom prst="rect">
            <a:avLst/>
          </a:prstGeom>
          <a:noFill/>
        </p:spPr>
        <p:txBody>
          <a:bodyPr wrap="square" rtlCol="0">
            <a:spAutoFit/>
          </a:bodyPr>
          <a:lstStyle/>
          <a:p>
            <a:pPr marL="342882" indent="-342882">
              <a:buFont typeface="Arial" panose="020B0604020202020204" pitchFamily="34" charset="0"/>
              <a:buChar char="•"/>
            </a:pPr>
            <a:r>
              <a:rPr lang="en-GB" sz="2250" dirty="0"/>
              <a:t>We replaced the previous positron trap employing a superconducting magnet, with a commercial room temperature model</a:t>
            </a:r>
          </a:p>
          <a:p>
            <a:pPr marL="800059" lvl="1" indent="-342882">
              <a:buFont typeface="Arial" panose="020B0604020202020204" pitchFamily="34" charset="0"/>
              <a:buChar char="•"/>
            </a:pPr>
            <a:r>
              <a:rPr lang="en-GB" sz="2250" dirty="0">
                <a:solidFill>
                  <a:srgbClr val="FF0000"/>
                </a:solidFill>
              </a:rPr>
              <a:t>Removed weekly requirement for 1000l of </a:t>
            </a:r>
            <a:r>
              <a:rPr lang="en-GB" sz="2250" dirty="0" err="1">
                <a:solidFill>
                  <a:srgbClr val="FF0000"/>
                </a:solidFill>
              </a:rPr>
              <a:t>LHe</a:t>
            </a:r>
            <a:endParaRPr lang="en-GB" sz="2250" dirty="0">
              <a:solidFill>
                <a:srgbClr val="FF0000"/>
              </a:solidFill>
            </a:endParaRPr>
          </a:p>
          <a:p>
            <a:pPr marL="342882" indent="-342882">
              <a:buFont typeface="Arial" panose="020B0604020202020204" pitchFamily="34" charset="0"/>
              <a:buChar char="•"/>
            </a:pPr>
            <a:r>
              <a:rPr lang="en-GB" sz="2250" dirty="0"/>
              <a:t>Moderator and trap damaged during shipping from Aarhus to CERN, had to be repaired.</a:t>
            </a:r>
          </a:p>
          <a:p>
            <a:pPr marL="342882" indent="-342882">
              <a:buFont typeface="Arial" panose="020B0604020202020204" pitchFamily="34" charset="0"/>
              <a:buChar char="•"/>
            </a:pPr>
            <a:r>
              <a:rPr lang="en-GB" sz="2250" dirty="0">
                <a:sym typeface="Wingdings" panose="05000000000000000000" pitchFamily="2" charset="2"/>
              </a:rPr>
              <a:t>Positron beam produced and trapped, but efficiencies were much lower than nominal.</a:t>
            </a:r>
          </a:p>
          <a:p>
            <a:pPr marL="342882" indent="-342882">
              <a:buFont typeface="Arial" panose="020B0604020202020204" pitchFamily="34" charset="0"/>
              <a:buChar char="•"/>
            </a:pPr>
            <a:r>
              <a:rPr lang="en-GB" sz="2250" dirty="0"/>
              <a:t>Multiple bunches were transferred to the </a:t>
            </a:r>
            <a:r>
              <a:rPr lang="en-GB" sz="2250" dirty="0">
                <a:solidFill>
                  <a:srgbClr val="FF0000"/>
                </a:solidFill>
              </a:rPr>
              <a:t>new accumulation stage.</a:t>
            </a:r>
            <a:r>
              <a:rPr lang="en-GB" sz="2250" dirty="0"/>
              <a:t> The lifetime was shorter than expected when cooling gas was present.</a:t>
            </a:r>
          </a:p>
          <a:p>
            <a:pPr marL="342882" indent="-342882">
              <a:buFont typeface="Arial" panose="020B0604020202020204" pitchFamily="34" charset="0"/>
              <a:buChar char="•"/>
            </a:pPr>
            <a:r>
              <a:rPr lang="en-GB" sz="2250" dirty="0">
                <a:solidFill>
                  <a:srgbClr val="00B050"/>
                </a:solidFill>
              </a:rPr>
              <a:t>Nevertheless, all new techniques and methods were demonstrated.</a:t>
            </a:r>
          </a:p>
          <a:p>
            <a:pPr marL="342882" indent="-342882">
              <a:buFont typeface="Arial" panose="020B0604020202020204" pitchFamily="34" charset="0"/>
              <a:buChar char="•"/>
            </a:pPr>
            <a:r>
              <a:rPr lang="en-GB" sz="2250" dirty="0"/>
              <a:t>New source ordered from supplier delayed to 2023.</a:t>
            </a:r>
            <a:endParaRPr lang="en-GB" sz="2250" dirty="0">
              <a:sym typeface="Wingdings" panose="05000000000000000000" pitchFamily="2" charset="2"/>
            </a:endParaRPr>
          </a:p>
          <a:p>
            <a:pPr marL="800059" lvl="1" indent="-342882">
              <a:buFont typeface="Arial" panose="020B0604020202020204" pitchFamily="34" charset="0"/>
              <a:buChar char="•"/>
            </a:pPr>
            <a:r>
              <a:rPr lang="en-GB" sz="2250" dirty="0">
                <a:solidFill>
                  <a:srgbClr val="FF0000"/>
                </a:solidFill>
                <a:sym typeface="Wingdings" panose="05000000000000000000" pitchFamily="2" charset="2"/>
              </a:rPr>
              <a:t>Should increase intensity by factor of 20.</a:t>
            </a:r>
            <a:endParaRPr lang="en-GB" sz="2250" dirty="0">
              <a:solidFill>
                <a:srgbClr val="FF0000"/>
              </a:solidFill>
            </a:endParaRPr>
          </a:p>
        </p:txBody>
      </p:sp>
      <p:sp>
        <p:nvSpPr>
          <p:cNvPr id="6" name="Title 1">
            <a:extLst>
              <a:ext uri="{FF2B5EF4-FFF2-40B4-BE49-F238E27FC236}">
                <a16:creationId xmlns:a16="http://schemas.microsoft.com/office/drawing/2014/main" id="{E55064B0-49A8-F458-593C-DF7C3A83748F}"/>
              </a:ext>
            </a:extLst>
          </p:cNvPr>
          <p:cNvSpPr>
            <a:spLocks noGrp="1"/>
          </p:cNvSpPr>
          <p:nvPr>
            <p:ph type="title"/>
          </p:nvPr>
        </p:nvSpPr>
        <p:spPr>
          <a:xfrm>
            <a:off x="838361" y="68507"/>
            <a:ext cx="10515279" cy="1325522"/>
          </a:xfrm>
        </p:spPr>
        <p:txBody>
          <a:bodyPr/>
          <a:lstStyle/>
          <a:p>
            <a:r>
              <a:rPr lang="en-GB" dirty="0"/>
              <a:t>Positrons</a:t>
            </a:r>
          </a:p>
        </p:txBody>
      </p:sp>
      <p:grpSp>
        <p:nvGrpSpPr>
          <p:cNvPr id="7" name="Group 15">
            <a:extLst>
              <a:ext uri="{FF2B5EF4-FFF2-40B4-BE49-F238E27FC236}">
                <a16:creationId xmlns:a16="http://schemas.microsoft.com/office/drawing/2014/main" id="{C9AA76C0-1EF3-7C5B-9136-A7418326D1FD}"/>
              </a:ext>
            </a:extLst>
          </p:cNvPr>
          <p:cNvGrpSpPr/>
          <p:nvPr/>
        </p:nvGrpSpPr>
        <p:grpSpPr>
          <a:xfrm>
            <a:off x="7343155" y="304550"/>
            <a:ext cx="4625122" cy="6166829"/>
            <a:chOff x="7343192" y="304454"/>
            <a:chExt cx="4625263" cy="6167017"/>
          </a:xfrm>
        </p:grpSpPr>
        <p:pic>
          <p:nvPicPr>
            <p:cNvPr id="8" name="Picture 3" descr="A high angle view of a factory&#10;&#10;Description automatically generated with medium confidence">
              <a:extLst>
                <a:ext uri="{FF2B5EF4-FFF2-40B4-BE49-F238E27FC236}">
                  <a16:creationId xmlns:a16="http://schemas.microsoft.com/office/drawing/2014/main" id="{036942C3-331B-CE94-E9EE-3B51F0F43F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3192" y="304454"/>
              <a:ext cx="4625263" cy="6167017"/>
            </a:xfrm>
            <a:prstGeom prst="rect">
              <a:avLst/>
            </a:prstGeom>
            <a:ln>
              <a:solidFill>
                <a:schemeClr val="tx1"/>
              </a:solidFill>
            </a:ln>
          </p:spPr>
        </p:pic>
        <p:sp>
          <p:nvSpPr>
            <p:cNvPr id="9" name="TextBox 4">
              <a:extLst>
                <a:ext uri="{FF2B5EF4-FFF2-40B4-BE49-F238E27FC236}">
                  <a16:creationId xmlns:a16="http://schemas.microsoft.com/office/drawing/2014/main" id="{3DE08597-42ED-A51A-256A-CDD869B3D64E}"/>
                </a:ext>
              </a:extLst>
            </p:cNvPr>
            <p:cNvSpPr txBox="1"/>
            <p:nvPr/>
          </p:nvSpPr>
          <p:spPr>
            <a:xfrm>
              <a:off x="8213017" y="4069919"/>
              <a:ext cx="1588945" cy="1200366"/>
            </a:xfrm>
            <a:prstGeom prst="rect">
              <a:avLst/>
            </a:prstGeom>
            <a:noFill/>
          </p:spPr>
          <p:txBody>
            <a:bodyPr wrap="none" rtlCol="0">
              <a:spAutoFit/>
            </a:bodyPr>
            <a:lstStyle/>
            <a:p>
              <a:pPr algn="ctr"/>
              <a:r>
                <a:rPr lang="en-GB" sz="2400" dirty="0">
                  <a:ln>
                    <a:solidFill>
                      <a:schemeClr val="tx1"/>
                    </a:solidFill>
                  </a:ln>
                  <a:solidFill>
                    <a:schemeClr val="bg1"/>
                  </a:solidFill>
                  <a:latin typeface="Abadi" panose="020B0604020104020204" pitchFamily="34" charset="0"/>
                </a:rPr>
                <a:t>Moderator</a:t>
              </a:r>
            </a:p>
            <a:p>
              <a:pPr algn="ctr"/>
              <a:r>
                <a:rPr lang="en-GB" sz="2400" dirty="0">
                  <a:ln>
                    <a:solidFill>
                      <a:schemeClr val="tx1"/>
                    </a:solidFill>
                  </a:ln>
                  <a:solidFill>
                    <a:schemeClr val="bg1"/>
                  </a:solidFill>
                  <a:latin typeface="Abadi" panose="020B0604020104020204" pitchFamily="34" charset="0"/>
                </a:rPr>
                <a:t>&amp;</a:t>
              </a:r>
            </a:p>
            <a:p>
              <a:pPr algn="ctr"/>
              <a:r>
                <a:rPr lang="en-GB" sz="2400" dirty="0">
                  <a:ln>
                    <a:solidFill>
                      <a:schemeClr val="tx1"/>
                    </a:solidFill>
                  </a:ln>
                  <a:solidFill>
                    <a:schemeClr val="bg1"/>
                  </a:solidFill>
                  <a:latin typeface="Abadi" panose="020B0604020104020204" pitchFamily="34" charset="0"/>
                </a:rPr>
                <a:t>Source</a:t>
              </a:r>
            </a:p>
          </p:txBody>
        </p:sp>
        <p:sp>
          <p:nvSpPr>
            <p:cNvPr id="10" name="TextBox 6">
              <a:extLst>
                <a:ext uri="{FF2B5EF4-FFF2-40B4-BE49-F238E27FC236}">
                  <a16:creationId xmlns:a16="http://schemas.microsoft.com/office/drawing/2014/main" id="{3B3C116F-2886-C24F-75DD-8E69E60A6110}"/>
                </a:ext>
              </a:extLst>
            </p:cNvPr>
            <p:cNvSpPr txBox="1"/>
            <p:nvPr/>
          </p:nvSpPr>
          <p:spPr>
            <a:xfrm>
              <a:off x="9088347" y="3125240"/>
              <a:ext cx="817878" cy="461679"/>
            </a:xfrm>
            <a:prstGeom prst="rect">
              <a:avLst/>
            </a:prstGeom>
            <a:noFill/>
          </p:spPr>
          <p:txBody>
            <a:bodyPr wrap="none" rtlCol="0">
              <a:spAutoFit/>
            </a:bodyPr>
            <a:lstStyle/>
            <a:p>
              <a:r>
                <a:rPr lang="en-GB" sz="2400" dirty="0">
                  <a:ln>
                    <a:solidFill>
                      <a:schemeClr val="tx1"/>
                    </a:solidFill>
                  </a:ln>
                  <a:solidFill>
                    <a:schemeClr val="bg1"/>
                  </a:solidFill>
                  <a:latin typeface="Abadi" panose="020B0604020104020204" pitchFamily="34" charset="0"/>
                </a:rPr>
                <a:t>Trap</a:t>
              </a:r>
            </a:p>
          </p:txBody>
        </p:sp>
        <p:sp>
          <p:nvSpPr>
            <p:cNvPr id="11" name="TextBox 10">
              <a:extLst>
                <a:ext uri="{FF2B5EF4-FFF2-40B4-BE49-F238E27FC236}">
                  <a16:creationId xmlns:a16="http://schemas.microsoft.com/office/drawing/2014/main" id="{058CE6F9-A57F-CFE6-DA72-083109E10CE3}"/>
                </a:ext>
              </a:extLst>
            </p:cNvPr>
            <p:cNvSpPr txBox="1"/>
            <p:nvPr/>
          </p:nvSpPr>
          <p:spPr>
            <a:xfrm>
              <a:off x="8043189" y="2088384"/>
              <a:ext cx="1898335" cy="461679"/>
            </a:xfrm>
            <a:prstGeom prst="rect">
              <a:avLst/>
            </a:prstGeom>
            <a:noFill/>
          </p:spPr>
          <p:txBody>
            <a:bodyPr wrap="none" rtlCol="0">
              <a:spAutoFit/>
            </a:bodyPr>
            <a:lstStyle/>
            <a:p>
              <a:r>
                <a:rPr lang="en-GB" sz="2400" dirty="0">
                  <a:ln>
                    <a:solidFill>
                      <a:schemeClr val="tx1"/>
                    </a:solidFill>
                  </a:ln>
                  <a:solidFill>
                    <a:schemeClr val="bg1"/>
                  </a:solidFill>
                  <a:latin typeface="Abadi" panose="020B0604020104020204" pitchFamily="34" charset="0"/>
                </a:rPr>
                <a:t>Accumulator</a:t>
              </a:r>
            </a:p>
          </p:txBody>
        </p:sp>
        <p:sp>
          <p:nvSpPr>
            <p:cNvPr id="12" name="Arrow: Right 11">
              <a:extLst>
                <a:ext uri="{FF2B5EF4-FFF2-40B4-BE49-F238E27FC236}">
                  <a16:creationId xmlns:a16="http://schemas.microsoft.com/office/drawing/2014/main" id="{8D49A716-FBEA-6D45-2214-85DDF9CDC81F}"/>
                </a:ext>
              </a:extLst>
            </p:cNvPr>
            <p:cNvSpPr/>
            <p:nvPr/>
          </p:nvSpPr>
          <p:spPr>
            <a:xfrm>
              <a:off x="9353725" y="2550049"/>
              <a:ext cx="411060" cy="19315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3" name="Arrow: Right 12">
              <a:extLst>
                <a:ext uri="{FF2B5EF4-FFF2-40B4-BE49-F238E27FC236}">
                  <a16:creationId xmlns:a16="http://schemas.microsoft.com/office/drawing/2014/main" id="{DDC97845-DE99-14B5-1F70-D46657CBBE4B}"/>
                </a:ext>
              </a:extLst>
            </p:cNvPr>
            <p:cNvSpPr/>
            <p:nvPr/>
          </p:nvSpPr>
          <p:spPr>
            <a:xfrm>
              <a:off x="9353725" y="3490330"/>
              <a:ext cx="411060" cy="19315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4" name="Arrow: Right 13">
              <a:extLst>
                <a:ext uri="{FF2B5EF4-FFF2-40B4-BE49-F238E27FC236}">
                  <a16:creationId xmlns:a16="http://schemas.microsoft.com/office/drawing/2014/main" id="{210EEC4A-8688-1647-C978-3AE0042DDB99}"/>
                </a:ext>
              </a:extLst>
            </p:cNvPr>
            <p:cNvSpPr/>
            <p:nvPr/>
          </p:nvSpPr>
          <p:spPr>
            <a:xfrm>
              <a:off x="9525699" y="4670084"/>
              <a:ext cx="411060" cy="19315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grpSp>
      <p:cxnSp>
        <p:nvCxnSpPr>
          <p:cNvPr id="15" name="Connettore 2 14"/>
          <p:cNvCxnSpPr/>
          <p:nvPr/>
        </p:nvCxnSpPr>
        <p:spPr>
          <a:xfrm>
            <a:off x="5835769" y="1877014"/>
            <a:ext cx="3422428" cy="14037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10741297" y="25254"/>
            <a:ext cx="1061316" cy="369332"/>
          </a:xfrm>
          <a:prstGeom prst="rect">
            <a:avLst/>
          </a:prstGeom>
          <a:noFill/>
        </p:spPr>
        <p:txBody>
          <a:bodyPr wrap="none" rtlCol="0">
            <a:spAutoFit/>
          </a:bodyPr>
          <a:lstStyle/>
          <a:p>
            <a:r>
              <a:rPr lang="en-US" dirty="0"/>
              <a:t>ASACUSA</a:t>
            </a:r>
          </a:p>
        </p:txBody>
      </p:sp>
    </p:spTree>
    <p:extLst>
      <p:ext uri="{BB962C8B-B14F-4D97-AF65-F5344CB8AC3E}">
        <p14:creationId xmlns:p14="http://schemas.microsoft.com/office/powerpoint/2010/main" val="3552254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0CE84EE-9DDE-D42C-099A-F91C325DBEF7}"/>
              </a:ext>
            </a:extLst>
          </p:cNvPr>
          <p:cNvSpPr txBox="1"/>
          <p:nvPr/>
        </p:nvSpPr>
        <p:spPr>
          <a:xfrm>
            <a:off x="2212257" y="39399"/>
            <a:ext cx="8036643" cy="523220"/>
          </a:xfrm>
          <a:prstGeom prst="rect">
            <a:avLst/>
          </a:prstGeom>
          <a:noFill/>
        </p:spPr>
        <p:txBody>
          <a:bodyPr wrap="square">
            <a:spAutoFit/>
          </a:bodyPr>
          <a:lstStyle/>
          <a:p>
            <a:r>
              <a:rPr lang="en-US" sz="2800" dirty="0"/>
              <a:t>Study of annihilations with slow extracted antiprotons</a:t>
            </a:r>
          </a:p>
        </p:txBody>
      </p:sp>
      <p:sp>
        <p:nvSpPr>
          <p:cNvPr id="5" name="CasellaDiTesto 4">
            <a:extLst>
              <a:ext uri="{FF2B5EF4-FFF2-40B4-BE49-F238E27FC236}">
                <a16:creationId xmlns:a16="http://schemas.microsoft.com/office/drawing/2014/main" id="{011DFEB3-9A65-4629-94CA-1F9321AE1CEA}"/>
              </a:ext>
            </a:extLst>
          </p:cNvPr>
          <p:cNvSpPr txBox="1"/>
          <p:nvPr/>
        </p:nvSpPr>
        <p:spPr>
          <a:xfrm>
            <a:off x="186812" y="505173"/>
            <a:ext cx="11700388" cy="438582"/>
          </a:xfrm>
          <a:prstGeom prst="rect">
            <a:avLst/>
          </a:prstGeom>
          <a:noFill/>
        </p:spPr>
        <p:txBody>
          <a:bodyPr wrap="square">
            <a:spAutoFit/>
          </a:bodyPr>
          <a:lstStyle/>
          <a:p>
            <a:r>
              <a:rPr lang="en-US" sz="2250" dirty="0"/>
              <a:t>Design and construction of beam optics elements for the transport of slow extracted antiprotons</a:t>
            </a:r>
          </a:p>
        </p:txBody>
      </p:sp>
      <p:pic>
        <p:nvPicPr>
          <p:cNvPr id="7" name="Immagine 6">
            <a:extLst>
              <a:ext uri="{FF2B5EF4-FFF2-40B4-BE49-F238E27FC236}">
                <a16:creationId xmlns:a16="http://schemas.microsoft.com/office/drawing/2014/main" id="{501B7C0F-001F-02F5-FCFE-846905BEB8C5}"/>
              </a:ext>
            </a:extLst>
          </p:cNvPr>
          <p:cNvPicPr>
            <a:picLocks noChangeAspect="1"/>
          </p:cNvPicPr>
          <p:nvPr/>
        </p:nvPicPr>
        <p:blipFill>
          <a:blip r:embed="rId2"/>
          <a:stretch>
            <a:fillRect/>
          </a:stretch>
        </p:blipFill>
        <p:spPr>
          <a:xfrm>
            <a:off x="6123201" y="1014283"/>
            <a:ext cx="1860875" cy="1420744"/>
          </a:xfrm>
          <a:prstGeom prst="rect">
            <a:avLst/>
          </a:prstGeom>
        </p:spPr>
      </p:pic>
      <p:pic>
        <p:nvPicPr>
          <p:cNvPr id="9" name="Immagine 8">
            <a:extLst>
              <a:ext uri="{FF2B5EF4-FFF2-40B4-BE49-F238E27FC236}">
                <a16:creationId xmlns:a16="http://schemas.microsoft.com/office/drawing/2014/main" id="{D1E9F58B-F1AF-BEC7-7735-A79E8DD0A2F1}"/>
              </a:ext>
            </a:extLst>
          </p:cNvPr>
          <p:cNvPicPr>
            <a:picLocks noChangeAspect="1"/>
          </p:cNvPicPr>
          <p:nvPr/>
        </p:nvPicPr>
        <p:blipFill>
          <a:blip r:embed="rId3"/>
          <a:stretch>
            <a:fillRect/>
          </a:stretch>
        </p:blipFill>
        <p:spPr>
          <a:xfrm>
            <a:off x="8109275" y="1014104"/>
            <a:ext cx="2313903" cy="1420923"/>
          </a:xfrm>
          <a:prstGeom prst="rect">
            <a:avLst/>
          </a:prstGeom>
        </p:spPr>
      </p:pic>
      <p:sp>
        <p:nvSpPr>
          <p:cNvPr id="11" name="CasellaDiTesto 10">
            <a:extLst>
              <a:ext uri="{FF2B5EF4-FFF2-40B4-BE49-F238E27FC236}">
                <a16:creationId xmlns:a16="http://schemas.microsoft.com/office/drawing/2014/main" id="{E0362EB9-C36F-9CC5-6F19-4B28687E110D}"/>
              </a:ext>
            </a:extLst>
          </p:cNvPr>
          <p:cNvSpPr txBox="1"/>
          <p:nvPr/>
        </p:nvSpPr>
        <p:spPr>
          <a:xfrm>
            <a:off x="234662" y="970075"/>
            <a:ext cx="3220065" cy="369332"/>
          </a:xfrm>
          <a:prstGeom prst="rect">
            <a:avLst/>
          </a:prstGeom>
          <a:noFill/>
        </p:spPr>
        <p:txBody>
          <a:bodyPr wrap="square">
            <a:spAutoFit/>
          </a:bodyPr>
          <a:lstStyle/>
          <a:p>
            <a:r>
              <a:rPr lang="en-US" dirty="0"/>
              <a:t>Common e+/pbar transfer line</a:t>
            </a:r>
          </a:p>
        </p:txBody>
      </p:sp>
      <p:sp>
        <p:nvSpPr>
          <p:cNvPr id="13" name="CasellaDiTesto 12">
            <a:extLst>
              <a:ext uri="{FF2B5EF4-FFF2-40B4-BE49-F238E27FC236}">
                <a16:creationId xmlns:a16="http://schemas.microsoft.com/office/drawing/2014/main" id="{F98072B2-BF0E-91F2-009B-FCDBCB37B835}"/>
              </a:ext>
            </a:extLst>
          </p:cNvPr>
          <p:cNvSpPr txBox="1"/>
          <p:nvPr/>
        </p:nvSpPr>
        <p:spPr>
          <a:xfrm>
            <a:off x="460804" y="1667174"/>
            <a:ext cx="5579807" cy="369332"/>
          </a:xfrm>
          <a:prstGeom prst="rect">
            <a:avLst/>
          </a:prstGeom>
          <a:noFill/>
        </p:spPr>
        <p:txBody>
          <a:bodyPr wrap="square">
            <a:spAutoFit/>
          </a:bodyPr>
          <a:lstStyle/>
          <a:p>
            <a:r>
              <a:rPr lang="en-US" dirty="0"/>
              <a:t>electrostatic quadrupole (retractable) and 3 </a:t>
            </a:r>
            <a:r>
              <a:rPr lang="en-US" dirty="0" err="1"/>
              <a:t>Einzel</a:t>
            </a:r>
            <a:r>
              <a:rPr lang="en-US" dirty="0"/>
              <a:t> lenses.</a:t>
            </a:r>
          </a:p>
        </p:txBody>
      </p:sp>
      <p:sp>
        <p:nvSpPr>
          <p:cNvPr id="15" name="CasellaDiTesto 14">
            <a:extLst>
              <a:ext uri="{FF2B5EF4-FFF2-40B4-BE49-F238E27FC236}">
                <a16:creationId xmlns:a16="http://schemas.microsoft.com/office/drawing/2014/main" id="{0D66AC4D-98EA-C4E2-BDA6-07B96B742300}"/>
              </a:ext>
            </a:extLst>
          </p:cNvPr>
          <p:cNvSpPr txBox="1"/>
          <p:nvPr/>
        </p:nvSpPr>
        <p:spPr>
          <a:xfrm>
            <a:off x="234661" y="1356880"/>
            <a:ext cx="6263148" cy="369332"/>
          </a:xfrm>
          <a:prstGeom prst="rect">
            <a:avLst/>
          </a:prstGeom>
          <a:noFill/>
        </p:spPr>
        <p:txBody>
          <a:bodyPr wrap="square">
            <a:spAutoFit/>
          </a:bodyPr>
          <a:lstStyle/>
          <a:p>
            <a:r>
              <a:rPr lang="en-US" b="1" dirty="0"/>
              <a:t>Design</a:t>
            </a:r>
            <a:r>
              <a:rPr lang="en-US" dirty="0"/>
              <a:t> of the electrostatic system is </a:t>
            </a:r>
            <a:r>
              <a:rPr lang="en-US" b="1" dirty="0"/>
              <a:t>completed</a:t>
            </a:r>
            <a:r>
              <a:rPr lang="en-US" dirty="0"/>
              <a:t>:</a:t>
            </a:r>
          </a:p>
        </p:txBody>
      </p:sp>
      <p:pic>
        <p:nvPicPr>
          <p:cNvPr id="18" name="Immagine 17">
            <a:extLst>
              <a:ext uri="{FF2B5EF4-FFF2-40B4-BE49-F238E27FC236}">
                <a16:creationId xmlns:a16="http://schemas.microsoft.com/office/drawing/2014/main" id="{EC0AD663-DC23-B468-3FC9-9699B5B0DC2B}"/>
              </a:ext>
            </a:extLst>
          </p:cNvPr>
          <p:cNvPicPr>
            <a:picLocks noChangeAspect="1"/>
          </p:cNvPicPr>
          <p:nvPr/>
        </p:nvPicPr>
        <p:blipFill>
          <a:blip r:embed="rId4"/>
          <a:stretch>
            <a:fillRect/>
          </a:stretch>
        </p:blipFill>
        <p:spPr>
          <a:xfrm>
            <a:off x="10506754" y="1413173"/>
            <a:ext cx="1603045" cy="767853"/>
          </a:xfrm>
          <a:prstGeom prst="rect">
            <a:avLst/>
          </a:prstGeom>
        </p:spPr>
      </p:pic>
      <p:sp>
        <p:nvSpPr>
          <p:cNvPr id="22" name="CasellaDiTesto 21">
            <a:extLst>
              <a:ext uri="{FF2B5EF4-FFF2-40B4-BE49-F238E27FC236}">
                <a16:creationId xmlns:a16="http://schemas.microsoft.com/office/drawing/2014/main" id="{3C8FA5CD-42A6-7548-4635-B3F133960E4E}"/>
              </a:ext>
            </a:extLst>
          </p:cNvPr>
          <p:cNvSpPr txBox="1"/>
          <p:nvPr/>
        </p:nvSpPr>
        <p:spPr>
          <a:xfrm>
            <a:off x="2212257" y="5987018"/>
            <a:ext cx="7418440" cy="369332"/>
          </a:xfrm>
          <a:prstGeom prst="rect">
            <a:avLst/>
          </a:prstGeom>
          <a:noFill/>
        </p:spPr>
        <p:txBody>
          <a:bodyPr wrap="square">
            <a:spAutoFit/>
          </a:bodyPr>
          <a:lstStyle/>
          <a:p>
            <a:r>
              <a:rPr lang="en-US" dirty="0"/>
              <a:t>installation and commissioning in the first weeks of beam time in 2023</a:t>
            </a:r>
          </a:p>
        </p:txBody>
      </p:sp>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4" name="Segnaposto numero diapositiva 3"/>
          <p:cNvSpPr>
            <a:spLocks noGrp="1"/>
          </p:cNvSpPr>
          <p:nvPr>
            <p:ph type="sldNum" sz="quarter" idx="12"/>
          </p:nvPr>
        </p:nvSpPr>
        <p:spPr/>
        <p:txBody>
          <a:bodyPr/>
          <a:lstStyle/>
          <a:p>
            <a:fld id="{2EE8E55D-E4C8-403F-9298-FB00F34642C6}" type="slidenum">
              <a:rPr lang="en-US" smtClean="0"/>
              <a:t>45</a:t>
            </a:fld>
            <a:endParaRPr lang="en-US"/>
          </a:p>
        </p:txBody>
      </p:sp>
      <p:sp>
        <p:nvSpPr>
          <p:cNvPr id="17" name="CasellaDiTesto 16">
            <a:extLst>
              <a:ext uri="{FF2B5EF4-FFF2-40B4-BE49-F238E27FC236}">
                <a16:creationId xmlns:a16="http://schemas.microsoft.com/office/drawing/2014/main" id="{953CB1D6-5909-D56F-D566-29618DBD96C4}"/>
              </a:ext>
            </a:extLst>
          </p:cNvPr>
          <p:cNvSpPr txBox="1"/>
          <p:nvPr/>
        </p:nvSpPr>
        <p:spPr>
          <a:xfrm>
            <a:off x="186812" y="2661497"/>
            <a:ext cx="3185653" cy="438582"/>
          </a:xfrm>
          <a:prstGeom prst="rect">
            <a:avLst/>
          </a:prstGeom>
          <a:noFill/>
        </p:spPr>
        <p:txBody>
          <a:bodyPr wrap="square">
            <a:spAutoFit/>
          </a:bodyPr>
          <a:lstStyle/>
          <a:p>
            <a:r>
              <a:rPr lang="en-US" sz="2250" dirty="0"/>
              <a:t>Detector development</a:t>
            </a:r>
          </a:p>
        </p:txBody>
      </p:sp>
      <p:sp>
        <p:nvSpPr>
          <p:cNvPr id="19" name="CasellaDiTesto 18">
            <a:extLst>
              <a:ext uri="{FF2B5EF4-FFF2-40B4-BE49-F238E27FC236}">
                <a16:creationId xmlns:a16="http://schemas.microsoft.com/office/drawing/2014/main" id="{565D8993-EDE2-5DFC-CC32-9422959184D8}"/>
              </a:ext>
            </a:extLst>
          </p:cNvPr>
          <p:cNvSpPr txBox="1"/>
          <p:nvPr/>
        </p:nvSpPr>
        <p:spPr>
          <a:xfrm>
            <a:off x="211109" y="3055750"/>
            <a:ext cx="5964812" cy="646331"/>
          </a:xfrm>
          <a:prstGeom prst="rect">
            <a:avLst/>
          </a:prstGeom>
          <a:noFill/>
        </p:spPr>
        <p:txBody>
          <a:bodyPr wrap="square">
            <a:spAutoFit/>
          </a:bodyPr>
          <a:lstStyle/>
          <a:p>
            <a:r>
              <a:rPr lang="en-US" b="1" dirty="0"/>
              <a:t>Simulations</a:t>
            </a:r>
            <a:r>
              <a:rPr lang="en-US" dirty="0"/>
              <a:t> for the design of the detection system were performed</a:t>
            </a:r>
          </a:p>
        </p:txBody>
      </p:sp>
      <p:pic>
        <p:nvPicPr>
          <p:cNvPr id="21" name="Immagine 20">
            <a:extLst>
              <a:ext uri="{FF2B5EF4-FFF2-40B4-BE49-F238E27FC236}">
                <a16:creationId xmlns:a16="http://schemas.microsoft.com/office/drawing/2014/main" id="{1CF2A6A0-F89D-F29B-6868-03650B462457}"/>
              </a:ext>
            </a:extLst>
          </p:cNvPr>
          <p:cNvPicPr>
            <a:picLocks noChangeAspect="1"/>
          </p:cNvPicPr>
          <p:nvPr/>
        </p:nvPicPr>
        <p:blipFill>
          <a:blip r:embed="rId5"/>
          <a:stretch>
            <a:fillRect/>
          </a:stretch>
        </p:blipFill>
        <p:spPr>
          <a:xfrm>
            <a:off x="7180384" y="2599249"/>
            <a:ext cx="5005506" cy="3278746"/>
          </a:xfrm>
          <a:prstGeom prst="rect">
            <a:avLst/>
          </a:prstGeom>
        </p:spPr>
      </p:pic>
      <p:sp>
        <p:nvSpPr>
          <p:cNvPr id="23" name="CasellaDiTesto 22">
            <a:extLst>
              <a:ext uri="{FF2B5EF4-FFF2-40B4-BE49-F238E27FC236}">
                <a16:creationId xmlns:a16="http://schemas.microsoft.com/office/drawing/2014/main" id="{0D0D91BC-8C7C-F4A7-30DB-D77652406552}"/>
              </a:ext>
            </a:extLst>
          </p:cNvPr>
          <p:cNvSpPr txBox="1"/>
          <p:nvPr/>
        </p:nvSpPr>
        <p:spPr>
          <a:xfrm>
            <a:off x="234661" y="3741439"/>
            <a:ext cx="5085813" cy="646331"/>
          </a:xfrm>
          <a:prstGeom prst="rect">
            <a:avLst/>
          </a:prstGeom>
          <a:noFill/>
        </p:spPr>
        <p:txBody>
          <a:bodyPr wrap="square">
            <a:spAutoFit/>
          </a:bodyPr>
          <a:lstStyle/>
          <a:p>
            <a:r>
              <a:rPr lang="en-US" b="1" dirty="0"/>
              <a:t>new Timepix4 </a:t>
            </a:r>
            <a:r>
              <a:rPr lang="en-US" dirty="0"/>
              <a:t>chip is currently in development (</a:t>
            </a:r>
            <a:r>
              <a:rPr lang="en-US" sz="1800" b="0" i="0" u="none" strike="noStrike" baseline="0" dirty="0">
                <a:latin typeface="CMR10"/>
              </a:rPr>
              <a:t>available in summer 2023</a:t>
            </a:r>
            <a:r>
              <a:rPr lang="en-US" dirty="0"/>
              <a:t>)</a:t>
            </a:r>
          </a:p>
        </p:txBody>
      </p:sp>
      <p:sp>
        <p:nvSpPr>
          <p:cNvPr id="24" name="CasellaDiTesto 23">
            <a:extLst>
              <a:ext uri="{FF2B5EF4-FFF2-40B4-BE49-F238E27FC236}">
                <a16:creationId xmlns:a16="http://schemas.microsoft.com/office/drawing/2014/main" id="{2637F8F1-9224-D4F1-81A0-6460BF37A1E1}"/>
              </a:ext>
            </a:extLst>
          </p:cNvPr>
          <p:cNvSpPr txBox="1"/>
          <p:nvPr/>
        </p:nvSpPr>
        <p:spPr>
          <a:xfrm>
            <a:off x="405413" y="4365725"/>
            <a:ext cx="6724939" cy="584775"/>
          </a:xfrm>
          <a:prstGeom prst="rect">
            <a:avLst/>
          </a:prstGeom>
          <a:noFill/>
        </p:spPr>
        <p:txBody>
          <a:bodyPr wrap="square">
            <a:spAutoFit/>
          </a:bodyPr>
          <a:lstStyle/>
          <a:p>
            <a:r>
              <a:rPr lang="en-US" sz="1600" b="1" dirty="0"/>
              <a:t>Test of a prototype </a:t>
            </a:r>
            <a:r>
              <a:rPr lang="en-US" sz="1600" dirty="0"/>
              <a:t>at the Vienna Environmental Research Accelerator (VERA) in March 2022, using proton ( 1-4 MeV) and carbon beams (10.8 MeV)</a:t>
            </a:r>
          </a:p>
        </p:txBody>
      </p:sp>
      <p:sp>
        <p:nvSpPr>
          <p:cNvPr id="25" name="CasellaDiTesto 24">
            <a:extLst>
              <a:ext uri="{FF2B5EF4-FFF2-40B4-BE49-F238E27FC236}">
                <a16:creationId xmlns:a16="http://schemas.microsoft.com/office/drawing/2014/main" id="{D678A0F6-4E92-060C-E94A-482A87EB3BDD}"/>
              </a:ext>
            </a:extLst>
          </p:cNvPr>
          <p:cNvSpPr txBox="1"/>
          <p:nvPr/>
        </p:nvSpPr>
        <p:spPr>
          <a:xfrm>
            <a:off x="405413" y="4924921"/>
            <a:ext cx="7366987" cy="338554"/>
          </a:xfrm>
          <a:prstGeom prst="rect">
            <a:avLst/>
          </a:prstGeom>
          <a:noFill/>
        </p:spPr>
        <p:txBody>
          <a:bodyPr wrap="square">
            <a:spAutoFit/>
          </a:bodyPr>
          <a:lstStyle/>
          <a:p>
            <a:r>
              <a:rPr lang="en-US" sz="1600" dirty="0"/>
              <a:t>improved </a:t>
            </a:r>
            <a:r>
              <a:rPr lang="en-US" sz="1600" b="1" dirty="0"/>
              <a:t>time resolution = 200 </a:t>
            </a:r>
            <a:r>
              <a:rPr lang="en-US" sz="1600" b="1" dirty="0" err="1"/>
              <a:t>ps</a:t>
            </a:r>
            <a:r>
              <a:rPr lang="en-US" sz="1600" b="1" dirty="0"/>
              <a:t> </a:t>
            </a:r>
            <a:r>
              <a:rPr lang="en-US" sz="1600" dirty="0"/>
              <a:t>(crucial for the annihilation vertex reconstruction)</a:t>
            </a:r>
          </a:p>
        </p:txBody>
      </p:sp>
      <p:sp>
        <p:nvSpPr>
          <p:cNvPr id="26" name="CasellaDiTesto 25">
            <a:extLst>
              <a:ext uri="{FF2B5EF4-FFF2-40B4-BE49-F238E27FC236}">
                <a16:creationId xmlns:a16="http://schemas.microsoft.com/office/drawing/2014/main" id="{5310EFCD-B18A-094B-AD1E-E2BA1ADD2224}"/>
              </a:ext>
            </a:extLst>
          </p:cNvPr>
          <p:cNvSpPr txBox="1"/>
          <p:nvPr/>
        </p:nvSpPr>
        <p:spPr>
          <a:xfrm>
            <a:off x="407513" y="5319832"/>
            <a:ext cx="6094428" cy="338554"/>
          </a:xfrm>
          <a:prstGeom prst="rect">
            <a:avLst/>
          </a:prstGeom>
          <a:noFill/>
        </p:spPr>
        <p:txBody>
          <a:bodyPr wrap="square">
            <a:spAutoFit/>
          </a:bodyPr>
          <a:lstStyle/>
          <a:p>
            <a:r>
              <a:rPr lang="en-US" sz="1600" dirty="0"/>
              <a:t>Timepix4 also showed no volcano effect (good linearity)</a:t>
            </a:r>
          </a:p>
        </p:txBody>
      </p:sp>
      <p:sp>
        <p:nvSpPr>
          <p:cNvPr id="27" name="CasellaDiTesto 26"/>
          <p:cNvSpPr txBox="1"/>
          <p:nvPr/>
        </p:nvSpPr>
        <p:spPr>
          <a:xfrm>
            <a:off x="10751457" y="168019"/>
            <a:ext cx="1061316" cy="369332"/>
          </a:xfrm>
          <a:prstGeom prst="rect">
            <a:avLst/>
          </a:prstGeom>
          <a:noFill/>
        </p:spPr>
        <p:txBody>
          <a:bodyPr wrap="none" rtlCol="0">
            <a:spAutoFit/>
          </a:bodyPr>
          <a:lstStyle/>
          <a:p>
            <a:r>
              <a:rPr lang="en-US" dirty="0"/>
              <a:t>ASACUSA</a:t>
            </a:r>
          </a:p>
        </p:txBody>
      </p:sp>
    </p:spTree>
    <p:extLst>
      <p:ext uri="{BB962C8B-B14F-4D97-AF65-F5344CB8AC3E}">
        <p14:creationId xmlns:p14="http://schemas.microsoft.com/office/powerpoint/2010/main" val="2806350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3" name="Segnaposto numero diapositiva 2"/>
          <p:cNvSpPr>
            <a:spLocks noGrp="1"/>
          </p:cNvSpPr>
          <p:nvPr>
            <p:ph type="sldNum" sz="quarter" idx="12"/>
          </p:nvPr>
        </p:nvSpPr>
        <p:spPr/>
        <p:txBody>
          <a:bodyPr/>
          <a:lstStyle/>
          <a:p>
            <a:fld id="{2EE8E55D-E4C8-403F-9298-FB00F34642C6}" type="slidenum">
              <a:rPr lang="en-US" smtClean="0"/>
              <a:t>46</a:t>
            </a:fld>
            <a:endParaRPr lang="en-US"/>
          </a:p>
        </p:txBody>
      </p:sp>
      <p:sp>
        <p:nvSpPr>
          <p:cNvPr id="4" name="Title 1">
            <a:extLst>
              <a:ext uri="{FF2B5EF4-FFF2-40B4-BE49-F238E27FC236}">
                <a16:creationId xmlns:a16="http://schemas.microsoft.com/office/drawing/2014/main" id="{A51361D1-DFDD-AB29-7ABD-C2076FFF3BBC}"/>
              </a:ext>
            </a:extLst>
          </p:cNvPr>
          <p:cNvSpPr txBox="1">
            <a:spLocks/>
          </p:cNvSpPr>
          <p:nvPr/>
        </p:nvSpPr>
        <p:spPr>
          <a:xfrm>
            <a:off x="4823215" y="85060"/>
            <a:ext cx="2268701" cy="591845"/>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797" b="1" dirty="0"/>
              <a:t>Conclusions</a:t>
            </a:r>
          </a:p>
        </p:txBody>
      </p:sp>
      <p:sp>
        <p:nvSpPr>
          <p:cNvPr id="5" name="TextBox 11">
            <a:extLst>
              <a:ext uri="{FF2B5EF4-FFF2-40B4-BE49-F238E27FC236}">
                <a16:creationId xmlns:a16="http://schemas.microsoft.com/office/drawing/2014/main" id="{6BFC4342-D844-5846-3729-44C15167A316}"/>
              </a:ext>
            </a:extLst>
          </p:cNvPr>
          <p:cNvSpPr txBox="1"/>
          <p:nvPr/>
        </p:nvSpPr>
        <p:spPr>
          <a:xfrm>
            <a:off x="572475" y="845629"/>
            <a:ext cx="10547810" cy="3554819"/>
          </a:xfrm>
          <a:prstGeom prst="rect">
            <a:avLst/>
          </a:prstGeom>
          <a:noFill/>
        </p:spPr>
        <p:txBody>
          <a:bodyPr wrap="square" rtlCol="0">
            <a:spAutoFit/>
          </a:bodyPr>
          <a:lstStyle/>
          <a:p>
            <a:pPr marL="342882" indent="-342882">
              <a:lnSpc>
                <a:spcPts val="2953"/>
              </a:lnSpc>
              <a:buFont typeface="Arial" panose="020B0604020202020204" pitchFamily="34" charset="0"/>
              <a:buChar char="•"/>
            </a:pPr>
            <a:endParaRPr lang="en-GB" sz="1969" dirty="0"/>
          </a:p>
          <a:p>
            <a:pPr marL="342882" indent="-342882">
              <a:lnSpc>
                <a:spcPts val="2953"/>
              </a:lnSpc>
              <a:buFont typeface="Arial" panose="020B0604020202020204" pitchFamily="34" charset="0"/>
              <a:buChar char="•"/>
            </a:pPr>
            <a:r>
              <a:rPr lang="en-GB" sz="1969" b="1" dirty="0">
                <a:cs typeface="Calibri" panose="020F0502020204030204" pitchFamily="34" charset="0"/>
              </a:rPr>
              <a:t>Published </a:t>
            </a:r>
            <a:r>
              <a:rPr lang="en-GB" sz="1969" b="1" dirty="0">
                <a:solidFill>
                  <a:srgbClr val="000000"/>
                </a:solidFill>
                <a:cs typeface="Calibri" panose="020F0502020204030204" pitchFamily="34" charset="0"/>
              </a:rPr>
              <a:t>results </a:t>
            </a:r>
            <a:r>
              <a:rPr lang="en-GB" sz="1969" dirty="0">
                <a:solidFill>
                  <a:srgbClr val="000000"/>
                </a:solidFill>
                <a:cs typeface="Calibri" panose="020F0502020204030204" pitchFamily="34" charset="0"/>
              </a:rPr>
              <a:t>showing the production </a:t>
            </a:r>
            <a:r>
              <a:rPr lang="en-GB" sz="1969" b="1" dirty="0">
                <a:solidFill>
                  <a:srgbClr val="000000"/>
                </a:solidFill>
                <a:cs typeface="Calibri" panose="020F0502020204030204" pitchFamily="34" charset="0"/>
              </a:rPr>
              <a:t>of cold e- plasmas </a:t>
            </a:r>
            <a:r>
              <a:rPr lang="en-GB" sz="1969" dirty="0">
                <a:solidFill>
                  <a:srgbClr val="000000"/>
                </a:solidFill>
                <a:cs typeface="Calibri" panose="020F0502020204030204" pitchFamily="34" charset="0"/>
              </a:rPr>
              <a:t>over a wide range of particle densities in the cusp trap. Essential for cold antihydrogen production.</a:t>
            </a:r>
          </a:p>
          <a:p>
            <a:pPr marL="342882" indent="-342882">
              <a:lnSpc>
                <a:spcPts val="2953"/>
              </a:lnSpc>
              <a:buFont typeface="Arial" panose="020B0604020202020204" pitchFamily="34" charset="0"/>
              <a:buChar char="•"/>
            </a:pPr>
            <a:r>
              <a:rPr lang="en-GB" sz="1969" b="1" dirty="0">
                <a:cs typeface="Calibri" panose="020F0502020204030204" pitchFamily="34" charset="0"/>
              </a:rPr>
              <a:t>Antiproton trap was optimized </a:t>
            </a:r>
            <a:r>
              <a:rPr lang="en-GB" sz="1969" dirty="0">
                <a:cs typeface="Calibri" panose="020F0502020204030204" pitchFamily="34" charset="0"/>
              </a:rPr>
              <a:t>for rapid accumulation and cooling.</a:t>
            </a:r>
            <a:endParaRPr lang="en-GB" sz="1969" dirty="0">
              <a:solidFill>
                <a:srgbClr val="000000"/>
              </a:solidFill>
              <a:cs typeface="Calibri" panose="020F0502020204030204" pitchFamily="34" charset="0"/>
            </a:endParaRPr>
          </a:p>
          <a:p>
            <a:pPr marL="342882" indent="-342882">
              <a:lnSpc>
                <a:spcPts val="2953"/>
              </a:lnSpc>
              <a:buFont typeface="Arial" panose="020B0604020202020204" pitchFamily="34" charset="0"/>
              <a:buChar char="•"/>
            </a:pPr>
            <a:r>
              <a:rPr lang="en-GB" sz="1969" b="1" dirty="0">
                <a:solidFill>
                  <a:srgbClr val="000000"/>
                </a:solidFill>
                <a:cs typeface="Calibri" panose="020F0502020204030204" pitchFamily="34" charset="0"/>
              </a:rPr>
              <a:t>New positron source, trap, and accumulator </a:t>
            </a:r>
            <a:r>
              <a:rPr lang="en-GB" sz="1969" dirty="0">
                <a:solidFill>
                  <a:srgbClr val="000000"/>
                </a:solidFill>
                <a:cs typeface="Calibri" panose="020F0502020204030204" pitchFamily="34" charset="0"/>
              </a:rPr>
              <a:t>that do not use liquid helium were installed. Positron intensity is still low, commissioning ongoing.</a:t>
            </a:r>
          </a:p>
          <a:p>
            <a:pPr marL="342882" indent="-342882">
              <a:lnSpc>
                <a:spcPts val="2953"/>
              </a:lnSpc>
              <a:buFont typeface="Arial" panose="020B0604020202020204" pitchFamily="34" charset="0"/>
              <a:buChar char="•"/>
            </a:pPr>
            <a:r>
              <a:rPr lang="en-GB" sz="1969" dirty="0">
                <a:solidFill>
                  <a:srgbClr val="000000"/>
                </a:solidFill>
                <a:cs typeface="Calibri" panose="020F0502020204030204" pitchFamily="34" charset="0"/>
              </a:rPr>
              <a:t>Upgraded antiproton and antihydrogen de</a:t>
            </a:r>
            <a:r>
              <a:rPr lang="en-GB" sz="1969" dirty="0">
                <a:cs typeface="Calibri" panose="020F0502020204030204" pitchFamily="34" charset="0"/>
              </a:rPr>
              <a:t>tectors, and data acquisition.</a:t>
            </a:r>
            <a:endParaRPr lang="en-GB" sz="1969" dirty="0">
              <a:solidFill>
                <a:srgbClr val="000000"/>
              </a:solidFill>
              <a:cs typeface="Calibri" panose="020F0502020204030204" pitchFamily="34" charset="0"/>
            </a:endParaRPr>
          </a:p>
          <a:p>
            <a:pPr marL="342882" indent="-342882">
              <a:lnSpc>
                <a:spcPts val="2953"/>
              </a:lnSpc>
              <a:buFont typeface="Arial" panose="020B0604020202020204" pitchFamily="34" charset="0"/>
              <a:buChar char="•"/>
            </a:pPr>
            <a:r>
              <a:rPr lang="en-GB" sz="1969" dirty="0">
                <a:cs typeface="Calibri" panose="020F0502020204030204" pitchFamily="34" charset="0"/>
              </a:rPr>
              <a:t>Antihydrogen spectroscopy beamline being readied for first measurements in 2023.</a:t>
            </a:r>
            <a:endParaRPr lang="en-GB" sz="1969" dirty="0"/>
          </a:p>
          <a:p>
            <a:pPr marL="342882" indent="-342882">
              <a:lnSpc>
                <a:spcPts val="2953"/>
              </a:lnSpc>
              <a:buFont typeface="Arial" panose="020B0604020202020204" pitchFamily="34" charset="0"/>
              <a:buChar char="•"/>
            </a:pPr>
            <a:r>
              <a:rPr lang="en-GB" sz="1969" dirty="0"/>
              <a:t>Job consolidation to secure long-term future of collaboration ongoing.</a:t>
            </a:r>
          </a:p>
        </p:txBody>
      </p:sp>
      <p:sp>
        <p:nvSpPr>
          <p:cNvPr id="6" name="CasellaDiTesto 5"/>
          <p:cNvSpPr txBox="1"/>
          <p:nvPr/>
        </p:nvSpPr>
        <p:spPr>
          <a:xfrm>
            <a:off x="6931742" y="345381"/>
            <a:ext cx="1061316" cy="369332"/>
          </a:xfrm>
          <a:prstGeom prst="rect">
            <a:avLst/>
          </a:prstGeom>
          <a:noFill/>
        </p:spPr>
        <p:txBody>
          <a:bodyPr wrap="none" rtlCol="0">
            <a:spAutoFit/>
          </a:bodyPr>
          <a:lstStyle/>
          <a:p>
            <a:r>
              <a:rPr lang="en-US" dirty="0"/>
              <a:t>ASACUSA</a:t>
            </a:r>
          </a:p>
        </p:txBody>
      </p:sp>
    </p:spTree>
    <p:extLst>
      <p:ext uri="{BB962C8B-B14F-4D97-AF65-F5344CB8AC3E}">
        <p14:creationId xmlns:p14="http://schemas.microsoft.com/office/powerpoint/2010/main" val="3647083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a:t>LEA  Consuntivi2022  PV 14-6-2023</a:t>
            </a:r>
            <a:endParaRPr lang="en-US"/>
          </a:p>
        </p:txBody>
      </p:sp>
      <p:sp>
        <p:nvSpPr>
          <p:cNvPr id="3" name="Segnaposto numero diapositiva 2"/>
          <p:cNvSpPr>
            <a:spLocks noGrp="1"/>
          </p:cNvSpPr>
          <p:nvPr>
            <p:ph type="sldNum" sz="quarter" idx="12"/>
          </p:nvPr>
        </p:nvSpPr>
        <p:spPr/>
        <p:txBody>
          <a:bodyPr/>
          <a:lstStyle/>
          <a:p>
            <a:fld id="{2EE8E55D-E4C8-403F-9298-FB00F34642C6}" type="slidenum">
              <a:rPr lang="en-US" smtClean="0"/>
              <a:t>47</a:t>
            </a:fld>
            <a:endParaRPr lang="en-US"/>
          </a:p>
        </p:txBody>
      </p:sp>
      <p:sp>
        <p:nvSpPr>
          <p:cNvPr id="4" name="CasellaDiTesto 3"/>
          <p:cNvSpPr txBox="1"/>
          <p:nvPr/>
        </p:nvSpPr>
        <p:spPr>
          <a:xfrm>
            <a:off x="3480621" y="117988"/>
            <a:ext cx="6238246" cy="646331"/>
          </a:xfrm>
          <a:prstGeom prst="rect">
            <a:avLst/>
          </a:prstGeom>
          <a:noFill/>
        </p:spPr>
        <p:txBody>
          <a:bodyPr wrap="none" rtlCol="0">
            <a:spAutoFit/>
          </a:bodyPr>
          <a:lstStyle/>
          <a:p>
            <a:r>
              <a:rPr lang="en-US" sz="3600" dirty="0"/>
              <a:t>Memorandum of Understanding</a:t>
            </a:r>
            <a:endParaRPr lang="en-US" sz="2400" dirty="0"/>
          </a:p>
        </p:txBody>
      </p:sp>
      <p:sp>
        <p:nvSpPr>
          <p:cNvPr id="6" name="CasellaDiTesto 5">
            <a:extLst>
              <a:ext uri="{FF2B5EF4-FFF2-40B4-BE49-F238E27FC236}">
                <a16:creationId xmlns:a16="http://schemas.microsoft.com/office/drawing/2014/main" id="{967BA6CB-8AF2-4BD8-BB98-884ED9C344A5}"/>
              </a:ext>
            </a:extLst>
          </p:cNvPr>
          <p:cNvSpPr txBox="1"/>
          <p:nvPr/>
        </p:nvSpPr>
        <p:spPr>
          <a:xfrm>
            <a:off x="742826" y="1374086"/>
            <a:ext cx="2015424" cy="3108543"/>
          </a:xfrm>
          <a:prstGeom prst="rect">
            <a:avLst/>
          </a:prstGeom>
          <a:noFill/>
        </p:spPr>
        <p:txBody>
          <a:bodyPr wrap="none" rtlCol="0">
            <a:spAutoFit/>
          </a:bodyPr>
          <a:lstStyle/>
          <a:p>
            <a:pPr marL="457200" indent="-457200">
              <a:buFont typeface="Wingdings" panose="05000000000000000000" pitchFamily="2" charset="2"/>
              <a:buChar char="§"/>
            </a:pPr>
            <a:r>
              <a:rPr lang="en-US" sz="2800" dirty="0" err="1"/>
              <a:t>AEgIS</a:t>
            </a:r>
            <a:endParaRPr lang="en-US" sz="2800" dirty="0"/>
          </a:p>
          <a:p>
            <a:pPr marL="457200" indent="-457200">
              <a:buAutoNum type="arabicPeriod"/>
            </a:pPr>
            <a:endParaRPr lang="en-US" sz="2800" dirty="0"/>
          </a:p>
          <a:p>
            <a:pPr marL="457200" indent="-457200">
              <a:buFont typeface="Wingdings" panose="05000000000000000000" pitchFamily="2" charset="2"/>
              <a:buChar char="§"/>
            </a:pPr>
            <a:r>
              <a:rPr lang="en-US" sz="2800" dirty="0"/>
              <a:t>ALPHA</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r>
              <a:rPr lang="en-US" sz="2800" dirty="0"/>
              <a:t>ASACUSA</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endParaRPr lang="en-US" sz="2800" dirty="0"/>
          </a:p>
        </p:txBody>
      </p:sp>
      <p:sp>
        <p:nvSpPr>
          <p:cNvPr id="7" name="CasellaDiTesto 6"/>
          <p:cNvSpPr txBox="1"/>
          <p:nvPr/>
        </p:nvSpPr>
        <p:spPr>
          <a:xfrm>
            <a:off x="3903407" y="1504337"/>
            <a:ext cx="2296526" cy="400110"/>
          </a:xfrm>
          <a:prstGeom prst="rect">
            <a:avLst/>
          </a:prstGeom>
          <a:noFill/>
        </p:spPr>
        <p:txBody>
          <a:bodyPr wrap="none" rtlCol="0">
            <a:spAutoFit/>
          </a:bodyPr>
          <a:lstStyle/>
          <a:p>
            <a:r>
              <a:rPr lang="en-US" sz="2000" dirty="0"/>
              <a:t>Completed &amp; signed</a:t>
            </a:r>
          </a:p>
        </p:txBody>
      </p:sp>
      <p:sp>
        <p:nvSpPr>
          <p:cNvPr id="10" name="CasellaDiTesto 9"/>
          <p:cNvSpPr txBox="1"/>
          <p:nvPr/>
        </p:nvSpPr>
        <p:spPr>
          <a:xfrm>
            <a:off x="3878829" y="2276171"/>
            <a:ext cx="2296526" cy="400110"/>
          </a:xfrm>
          <a:prstGeom prst="rect">
            <a:avLst/>
          </a:prstGeom>
          <a:noFill/>
        </p:spPr>
        <p:txBody>
          <a:bodyPr wrap="none" rtlCol="0">
            <a:spAutoFit/>
          </a:bodyPr>
          <a:lstStyle/>
          <a:p>
            <a:r>
              <a:rPr lang="en-US" sz="2000" dirty="0"/>
              <a:t>Completed &amp; signed</a:t>
            </a:r>
          </a:p>
        </p:txBody>
      </p:sp>
      <p:sp>
        <p:nvSpPr>
          <p:cNvPr id="11" name="CasellaDiTesto 10"/>
          <p:cNvSpPr txBox="1"/>
          <p:nvPr/>
        </p:nvSpPr>
        <p:spPr>
          <a:xfrm>
            <a:off x="3878829" y="3146983"/>
            <a:ext cx="4898329" cy="400110"/>
          </a:xfrm>
          <a:prstGeom prst="rect">
            <a:avLst/>
          </a:prstGeom>
          <a:noFill/>
        </p:spPr>
        <p:txBody>
          <a:bodyPr wrap="none" rtlCol="0">
            <a:spAutoFit/>
          </a:bodyPr>
          <a:lstStyle/>
          <a:p>
            <a:r>
              <a:rPr lang="en-US" sz="2000" dirty="0"/>
              <a:t>Almost ready to be sent to INFN for signature</a:t>
            </a:r>
          </a:p>
        </p:txBody>
      </p:sp>
    </p:spTree>
    <p:extLst>
      <p:ext uri="{BB962C8B-B14F-4D97-AF65-F5344CB8AC3E}">
        <p14:creationId xmlns:p14="http://schemas.microsoft.com/office/powerpoint/2010/main" val="1394509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00360" y="1714389"/>
            <a:ext cx="11044580" cy="369332"/>
          </a:xfrm>
          <a:prstGeom prst="rect">
            <a:avLst/>
          </a:prstGeom>
          <a:noFill/>
        </p:spPr>
        <p:txBody>
          <a:bodyPr wrap="square" rtlCol="0">
            <a:spAutoFit/>
          </a:bodyPr>
          <a:lstStyle/>
          <a:p>
            <a:r>
              <a:rPr lang="en-GB" dirty="0"/>
              <a:t>B. </a:t>
            </a:r>
            <a:r>
              <a:rPr lang="en-GB" dirty="0" err="1"/>
              <a:t>Rienacker</a:t>
            </a:r>
            <a:r>
              <a:rPr lang="en-GB" dirty="0"/>
              <a:t> et al. A </a:t>
            </a:r>
            <a:r>
              <a:rPr lang="en-GB" dirty="0" err="1"/>
              <a:t>fiber</a:t>
            </a:r>
            <a:r>
              <a:rPr lang="en-GB" dirty="0"/>
              <a:t> detector to monitor </a:t>
            </a:r>
            <a:r>
              <a:rPr lang="en-GB" dirty="0" err="1"/>
              <a:t>ortho</a:t>
            </a:r>
            <a:r>
              <a:rPr lang="en-GB" dirty="0"/>
              <a:t>-Ps formation and decay NIM A 1027, 166275 (2022)</a:t>
            </a:r>
          </a:p>
        </p:txBody>
      </p:sp>
      <p:sp>
        <p:nvSpPr>
          <p:cNvPr id="7" name="CasellaDiTesto 6"/>
          <p:cNvSpPr txBox="1"/>
          <p:nvPr/>
        </p:nvSpPr>
        <p:spPr>
          <a:xfrm>
            <a:off x="349134" y="2163073"/>
            <a:ext cx="10294057" cy="646331"/>
          </a:xfrm>
          <a:prstGeom prst="rect">
            <a:avLst/>
          </a:prstGeom>
          <a:noFill/>
        </p:spPr>
        <p:txBody>
          <a:bodyPr wrap="square" rtlCol="0">
            <a:spAutoFit/>
          </a:bodyPr>
          <a:lstStyle/>
          <a:p>
            <a:r>
              <a:rPr lang="en-GB" dirty="0"/>
              <a:t>B. </a:t>
            </a:r>
            <a:r>
              <a:rPr lang="en-GB" dirty="0" err="1"/>
              <a:t>Rienacker</a:t>
            </a:r>
            <a:r>
              <a:rPr lang="en-GB" dirty="0"/>
              <a:t> et al. Method for measuring positron number in high intensity nanosecond positron bunches based on Poisson statistic NIM A 1033, 166661 (2022)</a:t>
            </a:r>
          </a:p>
        </p:txBody>
      </p:sp>
      <p:sp>
        <p:nvSpPr>
          <p:cNvPr id="9" name="CasellaDiTesto 8"/>
          <p:cNvSpPr txBox="1"/>
          <p:nvPr/>
        </p:nvSpPr>
        <p:spPr>
          <a:xfrm>
            <a:off x="349134" y="2899391"/>
            <a:ext cx="11453006" cy="646331"/>
          </a:xfrm>
          <a:prstGeom prst="rect">
            <a:avLst/>
          </a:prstGeom>
          <a:noFill/>
        </p:spPr>
        <p:txBody>
          <a:bodyPr wrap="square" rtlCol="0">
            <a:spAutoFit/>
          </a:bodyPr>
          <a:lstStyle/>
          <a:p>
            <a:r>
              <a:rPr lang="en-GB" dirty="0"/>
              <a:t>L. </a:t>
            </a:r>
            <a:r>
              <a:rPr lang="en-GB" dirty="0" err="1"/>
              <a:t>Gloggler</a:t>
            </a:r>
            <a:r>
              <a:rPr lang="en-GB" dirty="0"/>
              <a:t> et al. High-resolution MCP-TimePix3 imaging/timing detector for antimatter physics Meas. Sci. Technol. 33, 115105 (2022)</a:t>
            </a:r>
          </a:p>
        </p:txBody>
      </p:sp>
      <p:sp>
        <p:nvSpPr>
          <p:cNvPr id="12" name="CasellaDiTesto 11"/>
          <p:cNvSpPr txBox="1"/>
          <p:nvPr/>
        </p:nvSpPr>
        <p:spPr>
          <a:xfrm>
            <a:off x="349133" y="1248204"/>
            <a:ext cx="826573" cy="369332"/>
          </a:xfrm>
          <a:prstGeom prst="rect">
            <a:avLst/>
          </a:prstGeom>
          <a:noFill/>
        </p:spPr>
        <p:txBody>
          <a:bodyPr wrap="none" rtlCol="0">
            <a:spAutoFit/>
          </a:bodyPr>
          <a:lstStyle/>
          <a:p>
            <a:r>
              <a:rPr lang="en-GB" b="1" dirty="0"/>
              <a:t>Papers</a:t>
            </a:r>
          </a:p>
        </p:txBody>
      </p:sp>
      <p:sp>
        <p:nvSpPr>
          <p:cNvPr id="8" name="CasellaDiTesto 7"/>
          <p:cNvSpPr txBox="1"/>
          <p:nvPr/>
        </p:nvSpPr>
        <p:spPr>
          <a:xfrm>
            <a:off x="349133" y="3560731"/>
            <a:ext cx="11633759" cy="369332"/>
          </a:xfrm>
          <a:prstGeom prst="rect">
            <a:avLst/>
          </a:prstGeom>
          <a:noFill/>
        </p:spPr>
        <p:txBody>
          <a:bodyPr wrap="square" rtlCol="0">
            <a:spAutoFit/>
          </a:bodyPr>
          <a:lstStyle/>
          <a:p>
            <a:r>
              <a:rPr lang="en-GB" dirty="0"/>
              <a:t>G. </a:t>
            </a:r>
            <a:r>
              <a:rPr lang="en-GB" dirty="0" err="1"/>
              <a:t>Kornakov</a:t>
            </a:r>
            <a:r>
              <a:rPr lang="en-GB" dirty="0"/>
              <a:t> et al. Experiments with mid-heavy </a:t>
            </a:r>
            <a:r>
              <a:rPr lang="en-GB" dirty="0" err="1"/>
              <a:t>antiprotonic</a:t>
            </a:r>
            <a:r>
              <a:rPr lang="en-GB" dirty="0"/>
              <a:t> atoms in </a:t>
            </a:r>
            <a:r>
              <a:rPr lang="en-GB" dirty="0" err="1"/>
              <a:t>AEgIS</a:t>
            </a:r>
            <a:r>
              <a:rPr lang="en-GB" dirty="0"/>
              <a:t> Proceedings of science 380, 446 (2022)</a:t>
            </a:r>
          </a:p>
        </p:txBody>
      </p:sp>
      <p:sp>
        <p:nvSpPr>
          <p:cNvPr id="14" name="CasellaDiTesto 13"/>
          <p:cNvSpPr txBox="1"/>
          <p:nvPr/>
        </p:nvSpPr>
        <p:spPr>
          <a:xfrm>
            <a:off x="349133" y="3924433"/>
            <a:ext cx="11453007" cy="646331"/>
          </a:xfrm>
          <a:prstGeom prst="rect">
            <a:avLst/>
          </a:prstGeom>
          <a:noFill/>
        </p:spPr>
        <p:txBody>
          <a:bodyPr wrap="square" rtlCol="0">
            <a:spAutoFit/>
          </a:bodyPr>
          <a:lstStyle/>
          <a:p>
            <a:r>
              <a:rPr lang="en-GB" dirty="0"/>
              <a:t>D. </a:t>
            </a:r>
            <a:r>
              <a:rPr lang="en-GB" dirty="0" err="1"/>
              <a:t>Nowicka</a:t>
            </a:r>
            <a:r>
              <a:rPr lang="en-GB" dirty="0"/>
              <a:t> et al. Control system for ion Penning traps at the </a:t>
            </a:r>
            <a:r>
              <a:rPr lang="en-GB" dirty="0" err="1"/>
              <a:t>AEgIS</a:t>
            </a:r>
            <a:r>
              <a:rPr lang="en-GB" dirty="0"/>
              <a:t> experiment at CERN Journal of Physics: Conferences series 2374, 012038 (2022)</a:t>
            </a:r>
          </a:p>
        </p:txBody>
      </p:sp>
      <p:sp>
        <p:nvSpPr>
          <p:cNvPr id="16" name="CasellaDiTesto 15"/>
          <p:cNvSpPr txBox="1"/>
          <p:nvPr/>
        </p:nvSpPr>
        <p:spPr>
          <a:xfrm>
            <a:off x="349133" y="4660266"/>
            <a:ext cx="11842867" cy="646331"/>
          </a:xfrm>
          <a:prstGeom prst="rect">
            <a:avLst/>
          </a:prstGeom>
          <a:noFill/>
        </p:spPr>
        <p:txBody>
          <a:bodyPr wrap="square" rtlCol="0">
            <a:spAutoFit/>
          </a:bodyPr>
          <a:lstStyle/>
          <a:p>
            <a:r>
              <a:rPr lang="en-GB" dirty="0"/>
              <a:t>L.T.  </a:t>
            </a:r>
            <a:r>
              <a:rPr lang="en-GB" dirty="0" err="1"/>
              <a:t>Glöggler</a:t>
            </a:r>
            <a:r>
              <a:rPr lang="en-GB" dirty="0"/>
              <a:t> et al. Development of a detector for inertial sensing of </a:t>
            </a:r>
            <a:r>
              <a:rPr lang="en-GB" dirty="0" err="1"/>
              <a:t>positronium</a:t>
            </a:r>
            <a:r>
              <a:rPr lang="en-GB" dirty="0"/>
              <a:t> at </a:t>
            </a:r>
            <a:r>
              <a:rPr lang="en-GB" dirty="0" err="1"/>
              <a:t>AEgIS</a:t>
            </a:r>
            <a:r>
              <a:rPr lang="en-GB" dirty="0"/>
              <a:t> (CERN) Journal of Physics: Conferences series 2374, 012037 (2022)</a:t>
            </a:r>
          </a:p>
        </p:txBody>
      </p:sp>
      <p:sp>
        <p:nvSpPr>
          <p:cNvPr id="2" name="CasellaDiTesto 1"/>
          <p:cNvSpPr txBox="1"/>
          <p:nvPr/>
        </p:nvSpPr>
        <p:spPr>
          <a:xfrm>
            <a:off x="467833" y="489093"/>
            <a:ext cx="1225015" cy="646331"/>
          </a:xfrm>
          <a:prstGeom prst="rect">
            <a:avLst/>
          </a:prstGeom>
          <a:noFill/>
        </p:spPr>
        <p:txBody>
          <a:bodyPr wrap="none" rtlCol="0">
            <a:spAutoFit/>
          </a:bodyPr>
          <a:lstStyle/>
          <a:p>
            <a:r>
              <a:rPr lang="en-US" sz="3600" dirty="0" err="1"/>
              <a:t>AEgIS</a:t>
            </a:r>
            <a:endParaRPr lang="en-US" dirty="0"/>
          </a:p>
        </p:txBody>
      </p:sp>
      <p:sp>
        <p:nvSpPr>
          <p:cNvPr id="10" name="Rettangolo 9"/>
          <p:cNvSpPr/>
          <p:nvPr/>
        </p:nvSpPr>
        <p:spPr>
          <a:xfrm>
            <a:off x="349133" y="5852134"/>
            <a:ext cx="8300542" cy="369332"/>
          </a:xfrm>
          <a:prstGeom prst="rect">
            <a:avLst/>
          </a:prstGeom>
        </p:spPr>
        <p:txBody>
          <a:bodyPr wrap="none">
            <a:spAutoFit/>
          </a:bodyPr>
          <a:lstStyle/>
          <a:p>
            <a:pPr marL="285750" indent="-285750">
              <a:buFont typeface="Arial" panose="020B0604020202020204" pitchFamily="34" charset="0"/>
              <a:buChar char="•"/>
            </a:pPr>
            <a:r>
              <a:rPr lang="it-IT" b="1" dirty="0"/>
              <a:t>Incontro di LEA a Trento il 13 Maggio 2022 (ripetuto a Brescia il 13-14 aprile 2023) </a:t>
            </a:r>
          </a:p>
        </p:txBody>
      </p:sp>
      <p:sp>
        <p:nvSpPr>
          <p:cNvPr id="3" name="CasellaDiTesto 2"/>
          <p:cNvSpPr txBox="1"/>
          <p:nvPr/>
        </p:nvSpPr>
        <p:spPr>
          <a:xfrm>
            <a:off x="4274288" y="138740"/>
            <a:ext cx="2614818" cy="584775"/>
          </a:xfrm>
          <a:prstGeom prst="rect">
            <a:avLst/>
          </a:prstGeom>
          <a:noFill/>
        </p:spPr>
        <p:txBody>
          <a:bodyPr wrap="none" rtlCol="0">
            <a:spAutoFit/>
          </a:bodyPr>
          <a:lstStyle/>
          <a:p>
            <a:r>
              <a:rPr lang="en-US" sz="3200" dirty="0"/>
              <a:t>PUBLICATIONS</a:t>
            </a:r>
            <a:endParaRPr lang="en-US" dirty="0"/>
          </a:p>
        </p:txBody>
      </p:sp>
      <p:sp>
        <p:nvSpPr>
          <p:cNvPr id="4" name="Segnaposto piè di pagina 3"/>
          <p:cNvSpPr>
            <a:spLocks noGrp="1"/>
          </p:cNvSpPr>
          <p:nvPr>
            <p:ph type="ftr" sz="quarter" idx="11"/>
          </p:nvPr>
        </p:nvSpPr>
        <p:spPr/>
        <p:txBody>
          <a:bodyPr/>
          <a:lstStyle/>
          <a:p>
            <a:r>
              <a:rPr lang="it-IT"/>
              <a:t>LEA  Consuntivi2022  PV 14-6-2023</a:t>
            </a:r>
            <a:endParaRPr lang="en-US"/>
          </a:p>
        </p:txBody>
      </p:sp>
      <p:sp>
        <p:nvSpPr>
          <p:cNvPr id="6" name="Segnaposto numero diapositiva 5"/>
          <p:cNvSpPr>
            <a:spLocks noGrp="1"/>
          </p:cNvSpPr>
          <p:nvPr>
            <p:ph type="sldNum" sz="quarter" idx="12"/>
          </p:nvPr>
        </p:nvSpPr>
        <p:spPr/>
        <p:txBody>
          <a:bodyPr/>
          <a:lstStyle/>
          <a:p>
            <a:fld id="{2EE8E55D-E4C8-403F-9298-FB00F34642C6}" type="slidenum">
              <a:rPr lang="en-US" smtClean="0"/>
              <a:t>48</a:t>
            </a:fld>
            <a:endParaRPr lang="en-US"/>
          </a:p>
        </p:txBody>
      </p:sp>
    </p:spTree>
    <p:extLst>
      <p:ext uri="{BB962C8B-B14F-4D97-AF65-F5344CB8AC3E}">
        <p14:creationId xmlns:p14="http://schemas.microsoft.com/office/powerpoint/2010/main" val="3890339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49133" y="1555396"/>
            <a:ext cx="11282886" cy="4524315"/>
          </a:xfrm>
          <a:prstGeom prst="rect">
            <a:avLst/>
          </a:prstGeom>
        </p:spPr>
        <p:txBody>
          <a:bodyPr wrap="square">
            <a:spAutoFit/>
          </a:bodyPr>
          <a:lstStyle/>
          <a:p>
            <a:r>
              <a:rPr lang="en-US" b="1" dirty="0"/>
              <a:t>2023</a:t>
            </a:r>
          </a:p>
          <a:p>
            <a:r>
              <a:rPr lang="en-US" dirty="0" err="1"/>
              <a:t>Kraxberger</a:t>
            </a:r>
            <a:r>
              <a:rPr lang="en-US" dirty="0"/>
              <a:t>, V. et al 	Upgrade of ASACUSA's antihydrogen detector NIMA 2023</a:t>
            </a:r>
          </a:p>
          <a:p>
            <a:endParaRPr lang="en-US" dirty="0"/>
          </a:p>
          <a:p>
            <a:r>
              <a:rPr lang="en-US" dirty="0" err="1"/>
              <a:t>Bianconi</a:t>
            </a:r>
            <a:r>
              <a:rPr lang="en-US" dirty="0"/>
              <a:t> et al. Optical channeling of low energy antiprotons in thin crystal targets, SYMMETRY 2023</a:t>
            </a:r>
          </a:p>
          <a:p>
            <a:endParaRPr lang="en-US" dirty="0"/>
          </a:p>
          <a:p>
            <a:r>
              <a:rPr lang="en-US" dirty="0" err="1"/>
              <a:t>Costantini</a:t>
            </a:r>
            <a:r>
              <a:rPr lang="en-US" dirty="0"/>
              <a:t>, G et al. 	The upgrade of the ASACUSA scintillating bar detector for 2 antiproton annihilation measurements, JINST 2023</a:t>
            </a:r>
          </a:p>
          <a:p>
            <a:endParaRPr lang="en-US" dirty="0"/>
          </a:p>
          <a:p>
            <a:r>
              <a:rPr lang="en-US" b="1" dirty="0"/>
              <a:t>2022</a:t>
            </a:r>
          </a:p>
          <a:p>
            <a:r>
              <a:rPr lang="en-US" dirty="0" err="1"/>
              <a:t>Soter</a:t>
            </a:r>
            <a:r>
              <a:rPr lang="en-US" dirty="0"/>
              <a:t>, A et al. High-resolution laser resonances of </a:t>
            </a:r>
            <a:r>
              <a:rPr lang="en-US" dirty="0" err="1"/>
              <a:t>antiprotonic</a:t>
            </a:r>
            <a:r>
              <a:rPr lang="en-US" dirty="0"/>
              <a:t> helium in superfluid He-4    NATURE	2022	</a:t>
            </a:r>
          </a:p>
          <a:p>
            <a:endParaRPr lang="en-US" dirty="0"/>
          </a:p>
          <a:p>
            <a:r>
              <a:rPr lang="en-US" dirty="0" err="1"/>
              <a:t>Amsler</a:t>
            </a:r>
            <a:r>
              <a:rPr lang="en-US" dirty="0"/>
              <a:t>, C et al. Reducing the background temperature for cyclotron cooling in a cryogenic Penning-</a:t>
            </a:r>
            <a:r>
              <a:rPr lang="en-US" dirty="0" err="1"/>
              <a:t>Malmberg</a:t>
            </a:r>
            <a:r>
              <a:rPr lang="en-US" dirty="0"/>
              <a:t> trap </a:t>
            </a:r>
          </a:p>
          <a:p>
            <a:r>
              <a:rPr lang="en-US" dirty="0"/>
              <a:t>PHYS PLASMAS</a:t>
            </a:r>
          </a:p>
          <a:p>
            <a:endParaRPr lang="en-US" dirty="0"/>
          </a:p>
          <a:p>
            <a:r>
              <a:rPr lang="en-US" dirty="0"/>
              <a:t>E. </a:t>
            </a:r>
            <a:r>
              <a:rPr lang="en-US" dirty="0" err="1"/>
              <a:t>Widmann</a:t>
            </a:r>
            <a:r>
              <a:rPr lang="en-US" dirty="0"/>
              <a:t> (for the ASACUSA Cusp Collaboration) Hyperfine Spectroscopy of Antihydrogen, Hydrogen, and Deuterium  Physics of Particles and Nuclei volume 53, pages790–794 (2022)</a:t>
            </a:r>
          </a:p>
        </p:txBody>
      </p:sp>
      <p:sp>
        <p:nvSpPr>
          <p:cNvPr id="3" name="CasellaDiTesto 2"/>
          <p:cNvSpPr txBox="1"/>
          <p:nvPr/>
        </p:nvSpPr>
        <p:spPr>
          <a:xfrm>
            <a:off x="212650" y="552499"/>
            <a:ext cx="1944187" cy="646331"/>
          </a:xfrm>
          <a:prstGeom prst="rect">
            <a:avLst/>
          </a:prstGeom>
          <a:noFill/>
        </p:spPr>
        <p:txBody>
          <a:bodyPr wrap="none" rtlCol="0">
            <a:spAutoFit/>
          </a:bodyPr>
          <a:lstStyle/>
          <a:p>
            <a:r>
              <a:rPr lang="en-US" sz="3600" dirty="0"/>
              <a:t>ASACUSA</a:t>
            </a:r>
            <a:endParaRPr lang="en-US" dirty="0"/>
          </a:p>
        </p:txBody>
      </p:sp>
      <p:sp>
        <p:nvSpPr>
          <p:cNvPr id="4" name="CasellaDiTesto 3"/>
          <p:cNvSpPr txBox="1"/>
          <p:nvPr/>
        </p:nvSpPr>
        <p:spPr>
          <a:xfrm>
            <a:off x="349133" y="1233087"/>
            <a:ext cx="826573" cy="369332"/>
          </a:xfrm>
          <a:prstGeom prst="rect">
            <a:avLst/>
          </a:prstGeom>
          <a:noFill/>
        </p:spPr>
        <p:txBody>
          <a:bodyPr wrap="none" rtlCol="0">
            <a:spAutoFit/>
          </a:bodyPr>
          <a:lstStyle/>
          <a:p>
            <a:r>
              <a:rPr lang="en-GB" b="1" dirty="0"/>
              <a:t>Papers</a:t>
            </a:r>
          </a:p>
        </p:txBody>
      </p:sp>
      <p:sp>
        <p:nvSpPr>
          <p:cNvPr id="5" name="CasellaDiTesto 4"/>
          <p:cNvSpPr txBox="1"/>
          <p:nvPr/>
        </p:nvSpPr>
        <p:spPr>
          <a:xfrm>
            <a:off x="4274288" y="138740"/>
            <a:ext cx="2614818" cy="584775"/>
          </a:xfrm>
          <a:prstGeom prst="rect">
            <a:avLst/>
          </a:prstGeom>
          <a:noFill/>
        </p:spPr>
        <p:txBody>
          <a:bodyPr wrap="none" rtlCol="0">
            <a:spAutoFit/>
          </a:bodyPr>
          <a:lstStyle/>
          <a:p>
            <a:r>
              <a:rPr lang="en-US" sz="3200" dirty="0"/>
              <a:t>PUBLICATIONS</a:t>
            </a:r>
            <a:endParaRPr lang="en-US" dirty="0"/>
          </a:p>
        </p:txBody>
      </p:sp>
      <p:sp>
        <p:nvSpPr>
          <p:cNvPr id="6" name="Segnaposto piè di pagina 5"/>
          <p:cNvSpPr>
            <a:spLocks noGrp="1"/>
          </p:cNvSpPr>
          <p:nvPr>
            <p:ph type="ftr" sz="quarter" idx="11"/>
          </p:nvPr>
        </p:nvSpPr>
        <p:spPr>
          <a:xfrm>
            <a:off x="4038600" y="6224270"/>
            <a:ext cx="4114800" cy="365125"/>
          </a:xfrm>
        </p:spPr>
        <p:txBody>
          <a:bodyPr/>
          <a:lstStyle/>
          <a:p>
            <a:r>
              <a:rPr lang="it-IT"/>
              <a:t>LEA  Consuntivi2022  PV 14-6-2023</a:t>
            </a:r>
            <a:endParaRPr lang="en-US"/>
          </a:p>
        </p:txBody>
      </p:sp>
      <p:sp>
        <p:nvSpPr>
          <p:cNvPr id="7" name="Segnaposto numero diapositiva 6"/>
          <p:cNvSpPr>
            <a:spLocks noGrp="1"/>
          </p:cNvSpPr>
          <p:nvPr>
            <p:ph type="sldNum" sz="quarter" idx="12"/>
          </p:nvPr>
        </p:nvSpPr>
        <p:spPr/>
        <p:txBody>
          <a:bodyPr/>
          <a:lstStyle/>
          <a:p>
            <a:fld id="{2EE8E55D-E4C8-403F-9298-FB00F34642C6}" type="slidenum">
              <a:rPr lang="en-US" smtClean="0"/>
              <a:t>49</a:t>
            </a:fld>
            <a:endParaRPr lang="en-US"/>
          </a:p>
        </p:txBody>
      </p:sp>
    </p:spTree>
    <p:extLst>
      <p:ext uri="{BB962C8B-B14F-4D97-AF65-F5344CB8AC3E}">
        <p14:creationId xmlns:p14="http://schemas.microsoft.com/office/powerpoint/2010/main" val="2919335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824" y="203610"/>
            <a:ext cx="8774353" cy="994172"/>
          </a:xfrm>
        </p:spPr>
        <p:txBody>
          <a:bodyPr>
            <a:noAutofit/>
          </a:bodyPr>
          <a:lstStyle/>
          <a:p>
            <a:pPr algn="ctr"/>
            <a:r>
              <a:rPr lang="it-IT" sz="2800" b="1" dirty="0">
                <a:latin typeface="Helvetica" pitchFamily="2" charset="0"/>
              </a:rPr>
              <a:t>Principali attività del gruppo nel 2022</a:t>
            </a:r>
          </a:p>
        </p:txBody>
      </p:sp>
      <mc:AlternateContent xmlns:mc="http://schemas.openxmlformats.org/markup-compatibility/2006" xmlns:a14="http://schemas.microsoft.com/office/drawing/2010/main">
        <mc:Choice Requires="a14">
          <p:sp>
            <p:nvSpPr>
              <p:cNvPr id="4" name="Rettangolo 3">
                <a:extLst>
                  <a:ext uri="{FF2B5EF4-FFF2-40B4-BE49-F238E27FC236}">
                    <a16:creationId xmlns:a16="http://schemas.microsoft.com/office/drawing/2014/main" id="{6D09EED5-25F5-034F-992C-8E6F735D9427}"/>
                  </a:ext>
                </a:extLst>
              </p:cNvPr>
              <p:cNvSpPr/>
              <p:nvPr/>
            </p:nvSpPr>
            <p:spPr>
              <a:xfrm>
                <a:off x="1708824" y="1008939"/>
                <a:ext cx="8774353" cy="5635645"/>
              </a:xfrm>
              <a:prstGeom prst="rect">
                <a:avLst/>
              </a:prstGeom>
            </p:spPr>
            <p:txBody>
              <a:bodyPr wrap="square">
                <a:spAutoFit/>
              </a:bodyPr>
              <a:lstStyle/>
              <a:p>
                <a:pPr>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PWG-LF </a:t>
                </a:r>
              </a:p>
              <a:p>
                <a:pPr lvl="1">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it-IT" sz="2000" dirty="0" err="1">
                    <a:solidFill>
                      <a:srgbClr val="000000"/>
                    </a:solidFill>
                    <a:latin typeface="Helvetica" pitchFamily="2" charset="0"/>
                  </a:rPr>
                  <a:t>Physical</a:t>
                </a:r>
                <a:r>
                  <a:rPr lang="it-IT" sz="2000" dirty="0">
                    <a:solidFill>
                      <a:srgbClr val="000000"/>
                    </a:solidFill>
                    <a:latin typeface="Helvetica" pitchFamily="2" charset="0"/>
                  </a:rPr>
                  <a:t> Working Group che include analisi che studiano la produzione di particelle formate da light </a:t>
                </a:r>
                <a:r>
                  <a:rPr lang="it-IT" sz="2000" dirty="0" err="1">
                    <a:solidFill>
                      <a:srgbClr val="000000"/>
                    </a:solidFill>
                    <a:latin typeface="Helvetica" pitchFamily="2" charset="0"/>
                  </a:rPr>
                  <a:t>flavour</a:t>
                </a:r>
                <a:r>
                  <a:rPr lang="it-IT" sz="2000" dirty="0">
                    <a:solidFill>
                      <a:srgbClr val="000000"/>
                    </a:solidFill>
                    <a:latin typeface="Helvetica" pitchFamily="2" charset="0"/>
                  </a:rPr>
                  <a:t> quarks (spettri di produzione di </a:t>
                </a:r>
                <a:r>
                  <a:rPr lang="el-GR" sz="2000" dirty="0">
                    <a:solidFill>
                      <a:srgbClr val="000000"/>
                    </a:solidFill>
                    <a:latin typeface="Helvetica" pitchFamily="2" charset="0"/>
                  </a:rPr>
                  <a:t>π, </a:t>
                </a:r>
                <a:r>
                  <a:rPr lang="it-IT" sz="2000" dirty="0">
                    <a:solidFill>
                      <a:srgbClr val="000000"/>
                    </a:solidFill>
                    <a:latin typeface="Helvetica" pitchFamily="2" charset="0"/>
                  </a:rPr>
                  <a:t>K, </a:t>
                </a:r>
                <a:r>
                  <a:rPr lang="it-IT" sz="2000" dirty="0" err="1">
                    <a:solidFill>
                      <a:srgbClr val="000000"/>
                    </a:solidFill>
                    <a:latin typeface="Helvetica" pitchFamily="2" charset="0"/>
                  </a:rPr>
                  <a:t>p</a:t>
                </a:r>
                <a:r>
                  <a:rPr lang="it-IT" sz="2000" dirty="0">
                    <a:solidFill>
                      <a:srgbClr val="000000"/>
                    </a:solidFill>
                    <a:latin typeface="Helvetica" pitchFamily="2" charset="0"/>
                  </a:rPr>
                  <a:t>, risonanze, nuclei e </a:t>
                </a:r>
                <a:r>
                  <a:rPr lang="it-IT" sz="2000" dirty="0" err="1">
                    <a:solidFill>
                      <a:srgbClr val="000000"/>
                    </a:solidFill>
                    <a:latin typeface="Helvetica" pitchFamily="2" charset="0"/>
                  </a:rPr>
                  <a:t>ipernuclei</a:t>
                </a:r>
                <a:r>
                  <a:rPr lang="it-IT" sz="2000" dirty="0">
                    <a:solidFill>
                      <a:srgbClr val="000000"/>
                    </a:solidFill>
                    <a:latin typeface="Helvetica" pitchFamily="2" charset="0"/>
                  </a:rPr>
                  <a:t> leggeri, etc.).</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lvl="1">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b="1" dirty="0">
                    <a:latin typeface="Helvetica Neue" panose="02000503000000020004" pitchFamily="2" charset="0"/>
                    <a:ea typeface="Helvetica Neue" panose="02000503000000020004" pitchFamily="2" charset="0"/>
                    <a:cs typeface="Helvetica Neue" panose="02000503000000020004" pitchFamily="2" charset="0"/>
                  </a:rPr>
                  <a:t>Convener (Ramona Lea)</a:t>
                </a:r>
              </a:p>
              <a:p>
                <a:pPr lvl="1"/>
                <a:r>
                  <a:rPr lang="en-US" sz="2000" dirty="0">
                    <a:latin typeface="Helvetica Neue" panose="02000503000000020004" pitchFamily="2" charset="0"/>
                    <a:ea typeface="Helvetica Neue" panose="02000503000000020004" pitchFamily="2" charset="0"/>
                    <a:cs typeface="Helvetica Neue" panose="02000503000000020004" pitchFamily="2" charset="0"/>
                  </a:rPr>
                  <a:t> </a:t>
                </a:r>
              </a:p>
              <a:p>
                <a:pPr>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Inner Tracking System (ITS)</a:t>
                </a:r>
              </a:p>
              <a:p>
                <a:pPr lvl="1">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6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mesi</a:t>
                </a:r>
                <a:r>
                  <a:rPr lang="en-US" sz="2000" dirty="0">
                    <a:latin typeface="Helvetica Neue" panose="02000503000000020004" pitchFamily="2" charset="0"/>
                    <a:ea typeface="Helvetica Neue" panose="02000503000000020004" pitchFamily="2" charset="0"/>
                    <a:cs typeface="Helvetica Neue" panose="02000503000000020004" pitchFamily="2" charset="0"/>
                  </a:rPr>
                  <a:t> di </a:t>
                </a:r>
                <a:r>
                  <a:rPr lang="en-US" sz="2000" b="1" dirty="0">
                    <a:latin typeface="Helvetica Neue" panose="02000503000000020004" pitchFamily="2" charset="0"/>
                    <a:ea typeface="Helvetica Neue" panose="02000503000000020004" pitchFamily="2" charset="0"/>
                    <a:cs typeface="Helvetica Neue" panose="02000503000000020004" pitchFamily="2" charset="0"/>
                  </a:rPr>
                  <a:t>Deputy System Run Coordinator ITS (</a:t>
                </a:r>
                <a:r>
                  <a:rPr lang="en-US" sz="2000" b="1" dirty="0" err="1">
                    <a:latin typeface="Helvetica Neue" panose="02000503000000020004" pitchFamily="2" charset="0"/>
                    <a:ea typeface="Helvetica Neue" panose="02000503000000020004" pitchFamily="2" charset="0"/>
                    <a:cs typeface="Helvetica Neue" panose="02000503000000020004" pitchFamily="2" charset="0"/>
                  </a:rPr>
                  <a:t>Nicolò</a:t>
                </a:r>
                <a:r>
                  <a:rPr lang="en-US" sz="2000" b="1" dirty="0">
                    <a:latin typeface="Helvetica Neue" panose="02000503000000020004" pitchFamily="2" charset="0"/>
                    <a:ea typeface="Helvetica Neue" panose="02000503000000020004" pitchFamily="2" charset="0"/>
                    <a:cs typeface="Helvetica Neue" panose="02000503000000020004" pitchFamily="2" charset="0"/>
                  </a:rPr>
                  <a:t> Valle)</a:t>
                </a:r>
              </a:p>
              <a:p>
                <a:pPr lvl="1">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6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mesi</a:t>
                </a:r>
                <a:r>
                  <a:rPr lang="en-US" sz="2000" dirty="0">
                    <a:latin typeface="Helvetica Neue" panose="02000503000000020004" pitchFamily="2" charset="0"/>
                    <a:ea typeface="Helvetica Neue" panose="02000503000000020004" pitchFamily="2" charset="0"/>
                    <a:cs typeface="Helvetica Neue" panose="02000503000000020004" pitchFamily="2" charset="0"/>
                  </a:rPr>
                  <a:t> di </a:t>
                </a:r>
                <a:r>
                  <a:rPr lang="en-US" sz="2000" b="1" dirty="0">
                    <a:latin typeface="Helvetica Neue" panose="02000503000000020004" pitchFamily="2" charset="0"/>
                    <a:ea typeface="Helvetica Neue" panose="02000503000000020004" pitchFamily="2" charset="0"/>
                    <a:cs typeface="Helvetica Neue" panose="02000503000000020004" pitchFamily="2" charset="0"/>
                  </a:rPr>
                  <a:t>System Run Coordinator ITS (</a:t>
                </a:r>
                <a:r>
                  <a:rPr lang="en-US" sz="2000" b="1" dirty="0" err="1">
                    <a:latin typeface="Helvetica Neue" panose="02000503000000020004" pitchFamily="2" charset="0"/>
                    <a:ea typeface="Helvetica Neue" panose="02000503000000020004" pitchFamily="2" charset="0"/>
                    <a:cs typeface="Helvetica Neue" panose="02000503000000020004" pitchFamily="2" charset="0"/>
                  </a:rPr>
                  <a:t>Nicolò</a:t>
                </a:r>
                <a:r>
                  <a:rPr lang="en-US" sz="2000" b="1" dirty="0">
                    <a:latin typeface="Helvetica Neue" panose="02000503000000020004" pitchFamily="2" charset="0"/>
                    <a:ea typeface="Helvetica Neue" panose="02000503000000020004" pitchFamily="2" charset="0"/>
                    <a:cs typeface="Helvetica Neue" panose="02000503000000020004" pitchFamily="2" charset="0"/>
                  </a:rPr>
                  <a:t> Valle)</a:t>
                </a:r>
              </a:p>
              <a:p>
                <a:pPr lvl="1">
                  <a:buFont typeface="Arial" panose="020B0604020202020204" pitchFamily="34" charset="0"/>
                  <a:buChar char="•"/>
                </a:pPr>
                <a:r>
                  <a:rPr lang="en-US" sz="2000" b="1" dirty="0">
                    <a:latin typeface="Helvetica Neue" panose="02000503000000020004" pitchFamily="2" charset="0"/>
                    <a:ea typeface="Helvetica Neue" panose="02000503000000020004" pitchFamily="2" charset="0"/>
                    <a:cs typeface="Helvetica Neue" panose="02000503000000020004" pitchFamily="2" charset="0"/>
                  </a:rPr>
                  <a:t> ITS Expert on call (</a:t>
                </a:r>
                <a:r>
                  <a:rPr lang="en-US" sz="2000" b="1" dirty="0" err="1">
                    <a:latin typeface="Helvetica Neue" panose="02000503000000020004" pitchFamily="2" charset="0"/>
                    <a:ea typeface="Helvetica Neue" panose="02000503000000020004" pitchFamily="2" charset="0"/>
                    <a:cs typeface="Helvetica Neue" panose="02000503000000020004" pitchFamily="2" charset="0"/>
                  </a:rPr>
                  <a:t>Nicolò</a:t>
                </a:r>
                <a:r>
                  <a:rPr lang="en-US" sz="2000" b="1" dirty="0">
                    <a:latin typeface="Helvetica Neue" panose="02000503000000020004" pitchFamily="2" charset="0"/>
                    <a:ea typeface="Helvetica Neue" panose="02000503000000020004" pitchFamily="2" charset="0"/>
                    <a:cs typeface="Helvetica Neue" panose="02000503000000020004" pitchFamily="2" charset="0"/>
                  </a:rPr>
                  <a:t> Valle)</a:t>
                </a:r>
              </a:p>
              <a:p>
                <a:pPr lvl="1">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a:buFont typeface="Arial" panose="020B0604020202020204" pitchFamily="34" charset="0"/>
                  <a:buChar char="•"/>
                </a:pPr>
                <a:endParaRPr lang="en-US" sz="2000" dirty="0">
                  <a:latin typeface="Helvetica Neue" panose="02000503000000020004" pitchFamily="2" charset="0"/>
                </a:endParaRPr>
              </a:p>
              <a:p>
                <a:pPr>
                  <a:buFont typeface="Arial" panose="020B0604020202020204" pitchFamily="34" charset="0"/>
                  <a:buChar char="•"/>
                </a:pPr>
                <a:r>
                  <a:rPr lang="en-US" sz="2000" dirty="0">
                    <a:latin typeface="Helvetica Neue" panose="02000503000000020004" pitchFamily="2" charset="0"/>
                  </a:rPr>
                  <a:t> A</a:t>
                </a:r>
                <a:r>
                  <a:rPr lang="it-IT" sz="2000" dirty="0" err="1">
                    <a:latin typeface="Helvetica Neue" panose="02000503000000020004"/>
                  </a:rPr>
                  <a:t>ttività</a:t>
                </a:r>
                <a:r>
                  <a:rPr lang="it-IT" sz="2000" dirty="0">
                    <a:latin typeface="Helvetica Neue" panose="02000503000000020004"/>
                  </a:rPr>
                  <a:t> di analisi </a:t>
                </a:r>
                <a:r>
                  <a:rPr lang="it-IT" sz="2000" b="1" dirty="0">
                    <a:latin typeface="Helvetica Neue" panose="02000503000000020004"/>
                  </a:rPr>
                  <a:t>(Susanna Costanza) </a:t>
                </a:r>
                <a:r>
                  <a:rPr lang="it-IT" sz="2000" dirty="0">
                    <a:latin typeface="Helvetica Neue" panose="02000503000000020004"/>
                  </a:rPr>
                  <a:t>:</a:t>
                </a:r>
              </a:p>
              <a:p>
                <a:r>
                  <a:rPr lang="it-IT" sz="2000" dirty="0">
                    <a:latin typeface="Helvetica Neue" panose="02000503000000020004"/>
                  </a:rPr>
                  <a:t>        production cross </a:t>
                </a:r>
                <a:r>
                  <a:rPr lang="it-IT" sz="2000" dirty="0" err="1">
                    <a:latin typeface="Helvetica Neue" panose="02000503000000020004"/>
                  </a:rPr>
                  <a:t>section</a:t>
                </a:r>
                <a:r>
                  <a:rPr lang="it-IT" sz="2000" dirty="0">
                    <a:latin typeface="Helvetica Neue" panose="02000503000000020004"/>
                  </a:rPr>
                  <a:t> del mesone D</a:t>
                </a:r>
                <a:r>
                  <a:rPr lang="it-IT" sz="2000" baseline="30000" dirty="0">
                    <a:latin typeface="Helvetica Neue" panose="02000503000000020004"/>
                  </a:rPr>
                  <a:t>0</a:t>
                </a:r>
                <a:r>
                  <a:rPr lang="it-IT" sz="2000" dirty="0">
                    <a:latin typeface="Helvetica Neue" panose="02000503000000020004"/>
                  </a:rPr>
                  <a:t> in collisioni pp a </a:t>
                </a:r>
                <a14:m>
                  <m:oMath xmlns:m="http://schemas.openxmlformats.org/officeDocument/2006/math">
                    <m:rad>
                      <m:radPr>
                        <m:degHide m:val="on"/>
                        <m:ctrlPr>
                          <a:rPr lang="it-IT" sz="2000" i="1" smtClean="0">
                            <a:latin typeface="Cambria Math" panose="02040503050406030204" pitchFamily="18" charset="0"/>
                          </a:rPr>
                        </m:ctrlPr>
                      </m:radPr>
                      <m:deg/>
                      <m:e>
                        <m:r>
                          <a:rPr lang="it-IT" sz="2000" b="0" i="1" smtClean="0">
                            <a:latin typeface="Cambria Math" panose="02040503050406030204" pitchFamily="18" charset="0"/>
                          </a:rPr>
                          <m:t>𝑠</m:t>
                        </m:r>
                      </m:e>
                    </m:rad>
                  </m:oMath>
                </a14:m>
                <a:r>
                  <a:rPr lang="it-IT" sz="2000" dirty="0">
                    <a:latin typeface="Helvetica Neue" panose="02000503000000020004"/>
                  </a:rPr>
                  <a:t> = 13 TeV, </a:t>
                </a:r>
              </a:p>
              <a:p>
                <a:r>
                  <a:rPr lang="it-IT" sz="2000" dirty="0">
                    <a:latin typeface="Helvetica Neue" panose="02000503000000020004"/>
                  </a:rPr>
                  <a:t>        che è terminata </a:t>
                </a:r>
                <a:r>
                  <a:rPr lang="it-IT" sz="2000" dirty="0" err="1">
                    <a:latin typeface="Helvetica Neue" panose="02000503000000020004"/>
                  </a:rPr>
                  <a:t>nell'analysis</a:t>
                </a:r>
                <a:r>
                  <a:rPr lang="it-IT" sz="2000" dirty="0">
                    <a:latin typeface="Helvetica Neue" panose="02000503000000020004"/>
                  </a:rPr>
                  <a:t> note ANA-1394</a:t>
                </a:r>
              </a:p>
              <a:p>
                <a:r>
                  <a:rPr lang="it-IT" sz="2000" dirty="0">
                    <a:latin typeface="Helvetica Neue" panose="02000503000000020004"/>
                  </a:rPr>
                  <a:t>        (</a:t>
                </a:r>
                <a:r>
                  <a:rPr lang="it-IT" sz="2000" dirty="0">
                    <a:latin typeface="Helvetica Neue" panose="02000503000000020004"/>
                    <a:hlinkClick r:id="rId2"/>
                  </a:rPr>
                  <a:t>https://alice  notes.web.cern.ch/</a:t>
                </a:r>
                <a:r>
                  <a:rPr lang="it-IT" sz="2000" dirty="0" err="1">
                    <a:latin typeface="Helvetica Neue" panose="02000503000000020004"/>
                    <a:hlinkClick r:id="rId2"/>
                  </a:rPr>
                  <a:t>node</a:t>
                </a:r>
                <a:r>
                  <a:rPr lang="it-IT" sz="2000" dirty="0">
                    <a:latin typeface="Helvetica Neue" panose="02000503000000020004"/>
                    <a:hlinkClick r:id="rId2"/>
                  </a:rPr>
                  <a:t>/1394</a:t>
                </a:r>
                <a:r>
                  <a:rPr lang="it-IT" sz="2000" dirty="0">
                    <a:latin typeface="Helvetica Neue" panose="02000503000000020004"/>
                  </a:rPr>
                  <a:t>) e nel paper "Charm</a:t>
                </a:r>
              </a:p>
              <a:p>
                <a:r>
                  <a:rPr lang="it-IT" sz="2000" dirty="0">
                    <a:latin typeface="Helvetica Neue" panose="02000503000000020004"/>
                  </a:rPr>
                  <a:t>         production and </a:t>
                </a:r>
                <a:r>
                  <a:rPr lang="it-IT" sz="2000" dirty="0" err="1">
                    <a:latin typeface="Helvetica Neue" panose="02000503000000020004"/>
                  </a:rPr>
                  <a:t>fragmentation</a:t>
                </a:r>
                <a:r>
                  <a:rPr lang="it-IT" sz="2000" dirty="0">
                    <a:latin typeface="Helvetica Neue" panose="02000503000000020004"/>
                  </a:rPr>
                  <a:t> </a:t>
                </a:r>
                <a:r>
                  <a:rPr lang="it-IT" sz="2000" dirty="0" err="1">
                    <a:latin typeface="Helvetica Neue" panose="02000503000000020004"/>
                  </a:rPr>
                  <a:t>fractions</a:t>
                </a:r>
                <a:r>
                  <a:rPr lang="it-IT" sz="2000" dirty="0">
                    <a:latin typeface="Helvetica Neue" panose="02000503000000020004"/>
                  </a:rPr>
                  <a:t> in pp </a:t>
                </a:r>
                <a:r>
                  <a:rPr lang="it-IT" sz="2000" dirty="0" err="1">
                    <a:latin typeface="Helvetica Neue" panose="02000503000000020004"/>
                  </a:rPr>
                  <a:t>at</a:t>
                </a:r>
                <a:r>
                  <a:rPr lang="it-IT" sz="2000" dirty="0">
                    <a:latin typeface="Helvetica Neue" panose="02000503000000020004"/>
                  </a:rPr>
                  <a:t> 13 TeV", per il quale si</a:t>
                </a:r>
              </a:p>
              <a:p>
                <a:r>
                  <a:rPr lang="it-IT" sz="2000" dirty="0">
                    <a:latin typeface="Helvetica Neue" panose="02000503000000020004"/>
                  </a:rPr>
                  <a:t>         è appena concluso lo step CR1</a:t>
                </a:r>
                <a:r>
                  <a:rPr lang="en-US" sz="2000" b="1" dirty="0">
                    <a:latin typeface="Helvetica Neue" panose="02000503000000020004"/>
                  </a:rPr>
                  <a:t>.</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4" name="Rettangolo 3">
                <a:extLst>
                  <a:ext uri="{FF2B5EF4-FFF2-40B4-BE49-F238E27FC236}">
                    <a16:creationId xmlns:a16="http://schemas.microsoft.com/office/drawing/2014/main" id="{6D09EED5-25F5-034F-992C-8E6F735D9427}"/>
                  </a:ext>
                </a:extLst>
              </p:cNvPr>
              <p:cNvSpPr>
                <a:spLocks noRot="1" noChangeAspect="1" noMove="1" noResize="1" noEditPoints="1" noAdjustHandles="1" noChangeArrowheads="1" noChangeShapeType="1" noTextEdit="1"/>
              </p:cNvSpPr>
              <p:nvPr/>
            </p:nvSpPr>
            <p:spPr>
              <a:xfrm>
                <a:off x="1708824" y="1008939"/>
                <a:ext cx="8774353" cy="5635645"/>
              </a:xfrm>
              <a:prstGeom prst="rect">
                <a:avLst/>
              </a:prstGeom>
              <a:blipFill>
                <a:blip r:embed="rId3"/>
                <a:stretch>
                  <a:fillRect l="-625" t="-541" r="-1528" b="-1082"/>
                </a:stretch>
              </a:blipFill>
            </p:spPr>
            <p:txBody>
              <a:bodyPr/>
              <a:lstStyle/>
              <a:p>
                <a:r>
                  <a:rPr lang="it-IT">
                    <a:noFill/>
                  </a:rPr>
                  <a:t> </a:t>
                </a:r>
              </a:p>
            </p:txBody>
          </p:sp>
        </mc:Fallback>
      </mc:AlternateContent>
    </p:spTree>
    <p:extLst>
      <p:ext uri="{BB962C8B-B14F-4D97-AF65-F5344CB8AC3E}">
        <p14:creationId xmlns:p14="http://schemas.microsoft.com/office/powerpoint/2010/main" val="2728581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49133" y="1768756"/>
            <a:ext cx="11281143" cy="1815882"/>
          </a:xfrm>
          <a:prstGeom prst="rect">
            <a:avLst/>
          </a:prstGeom>
        </p:spPr>
        <p:txBody>
          <a:bodyPr wrap="square">
            <a:spAutoFit/>
          </a:bodyPr>
          <a:lstStyle/>
          <a:p>
            <a:endParaRPr lang="en-US" sz="1100" dirty="0"/>
          </a:p>
          <a:p>
            <a:r>
              <a:rPr lang="en-US" dirty="0"/>
              <a:t>ASACUSA, SDR, EVC, and SDREVC: Limitations and Extensions, submitted to Journal of Plasma Physics</a:t>
            </a:r>
          </a:p>
          <a:p>
            <a:endParaRPr lang="en-US" dirty="0"/>
          </a:p>
          <a:p>
            <a:r>
              <a:rPr lang="en-US" dirty="0"/>
              <a:t>ASACUSA  Injection and capture of antiprotons in a Penning-</a:t>
            </a:r>
            <a:r>
              <a:rPr lang="en-US" dirty="0" err="1"/>
              <a:t>Malmberg</a:t>
            </a:r>
            <a:r>
              <a:rPr lang="en-US" dirty="0"/>
              <a:t> trap using a drift tube accelerator and degrader foil, in preparation</a:t>
            </a:r>
          </a:p>
          <a:p>
            <a:endParaRPr lang="en-US" sz="1100" dirty="0"/>
          </a:p>
          <a:p>
            <a:r>
              <a:rPr lang="en-US" dirty="0"/>
              <a:t>ASACUSA  Study of annihilations with slow extracted antiprotons, in preparation</a:t>
            </a:r>
          </a:p>
        </p:txBody>
      </p:sp>
      <p:sp>
        <p:nvSpPr>
          <p:cNvPr id="3" name="CasellaDiTesto 2"/>
          <p:cNvSpPr txBox="1"/>
          <p:nvPr/>
        </p:nvSpPr>
        <p:spPr>
          <a:xfrm>
            <a:off x="4274288" y="138740"/>
            <a:ext cx="2614818" cy="584775"/>
          </a:xfrm>
          <a:prstGeom prst="rect">
            <a:avLst/>
          </a:prstGeom>
          <a:noFill/>
        </p:spPr>
        <p:txBody>
          <a:bodyPr wrap="none" rtlCol="0">
            <a:spAutoFit/>
          </a:bodyPr>
          <a:lstStyle/>
          <a:p>
            <a:r>
              <a:rPr lang="en-US" sz="3200" dirty="0"/>
              <a:t>PUBLICATIONS</a:t>
            </a:r>
            <a:endParaRPr lang="en-US" dirty="0"/>
          </a:p>
        </p:txBody>
      </p:sp>
      <p:sp>
        <p:nvSpPr>
          <p:cNvPr id="4" name="CasellaDiTesto 3"/>
          <p:cNvSpPr txBox="1"/>
          <p:nvPr/>
        </p:nvSpPr>
        <p:spPr>
          <a:xfrm>
            <a:off x="349133" y="1365167"/>
            <a:ext cx="3595728" cy="369332"/>
          </a:xfrm>
          <a:prstGeom prst="rect">
            <a:avLst/>
          </a:prstGeom>
          <a:noFill/>
        </p:spPr>
        <p:txBody>
          <a:bodyPr wrap="none" rtlCol="0">
            <a:spAutoFit/>
          </a:bodyPr>
          <a:lstStyle/>
          <a:p>
            <a:r>
              <a:rPr lang="en-GB" b="1" dirty="0"/>
              <a:t>Papers- submitted or in preparation</a:t>
            </a:r>
          </a:p>
        </p:txBody>
      </p:sp>
      <p:sp>
        <p:nvSpPr>
          <p:cNvPr id="5" name="CasellaDiTesto 4"/>
          <p:cNvSpPr txBox="1"/>
          <p:nvPr/>
        </p:nvSpPr>
        <p:spPr>
          <a:xfrm>
            <a:off x="212650" y="684579"/>
            <a:ext cx="1944187" cy="646331"/>
          </a:xfrm>
          <a:prstGeom prst="rect">
            <a:avLst/>
          </a:prstGeom>
          <a:noFill/>
        </p:spPr>
        <p:txBody>
          <a:bodyPr wrap="none" rtlCol="0">
            <a:spAutoFit/>
          </a:bodyPr>
          <a:lstStyle/>
          <a:p>
            <a:r>
              <a:rPr lang="en-US" sz="3600" dirty="0"/>
              <a:t>ASACUSA</a:t>
            </a:r>
            <a:endParaRPr lang="en-US" dirty="0"/>
          </a:p>
        </p:txBody>
      </p:sp>
      <p:sp>
        <p:nvSpPr>
          <p:cNvPr id="7" name="Rettangolo 6"/>
          <p:cNvSpPr/>
          <p:nvPr/>
        </p:nvSpPr>
        <p:spPr>
          <a:xfrm>
            <a:off x="349133" y="4119606"/>
            <a:ext cx="11281143" cy="1938992"/>
          </a:xfrm>
          <a:prstGeom prst="rect">
            <a:avLst/>
          </a:prstGeom>
        </p:spPr>
        <p:txBody>
          <a:bodyPr wrap="square">
            <a:spAutoFit/>
          </a:bodyPr>
          <a:lstStyle/>
          <a:p>
            <a:r>
              <a:rPr lang="en-US" b="1" dirty="0"/>
              <a:t>Proceedings</a:t>
            </a:r>
          </a:p>
          <a:p>
            <a:endParaRPr lang="en-US" sz="800" dirty="0"/>
          </a:p>
          <a:p>
            <a:r>
              <a:rPr lang="en-US" dirty="0" err="1"/>
              <a:t>Costantini</a:t>
            </a:r>
            <a:r>
              <a:rPr lang="en-US" dirty="0"/>
              <a:t>, G. et al Upgrade of the scintillating bars detector for the ASACUSA experiment  EPJ Web of Conferences 262, 01013 (2022)</a:t>
            </a:r>
          </a:p>
          <a:p>
            <a:endParaRPr lang="en-US" sz="1100" dirty="0"/>
          </a:p>
          <a:p>
            <a:r>
              <a:rPr lang="en-US" dirty="0"/>
              <a:t>E. D. Hunter et al. Minimizing plasma temperature for antimatter mixing experiments EPJ Web Conf. Volume 262, 2022</a:t>
            </a:r>
          </a:p>
          <a:p>
            <a:endParaRPr lang="en-US" sz="1100" dirty="0"/>
          </a:p>
          <a:p>
            <a:r>
              <a:rPr lang="en-US" dirty="0"/>
              <a:t>T. </a:t>
            </a:r>
            <a:r>
              <a:rPr lang="en-US" dirty="0" err="1"/>
              <a:t>Wolz</a:t>
            </a:r>
            <a:r>
              <a:rPr lang="en-US" dirty="0"/>
              <a:t> et al. A Rydberg hydrogen beam for studies of stimulated </a:t>
            </a:r>
            <a:r>
              <a:rPr lang="en-US" dirty="0" err="1"/>
              <a:t>deexcitation</a:t>
            </a:r>
            <a:r>
              <a:rPr lang="en-US" dirty="0"/>
              <a:t>  EPJ Web Conf. 262 01002 (2022)</a:t>
            </a:r>
          </a:p>
        </p:txBody>
      </p:sp>
      <p:sp>
        <p:nvSpPr>
          <p:cNvPr id="6" name="Segnaposto piè di pagina 5"/>
          <p:cNvSpPr>
            <a:spLocks noGrp="1"/>
          </p:cNvSpPr>
          <p:nvPr>
            <p:ph type="ftr" sz="quarter" idx="11"/>
          </p:nvPr>
        </p:nvSpPr>
        <p:spPr/>
        <p:txBody>
          <a:bodyPr/>
          <a:lstStyle/>
          <a:p>
            <a:r>
              <a:rPr lang="it-IT"/>
              <a:t>LEA  Consuntivi2022  PV 14-6-2023</a:t>
            </a:r>
            <a:endParaRPr lang="en-US"/>
          </a:p>
        </p:txBody>
      </p:sp>
      <p:sp>
        <p:nvSpPr>
          <p:cNvPr id="8" name="Segnaposto numero diapositiva 7"/>
          <p:cNvSpPr>
            <a:spLocks noGrp="1"/>
          </p:cNvSpPr>
          <p:nvPr>
            <p:ph type="sldNum" sz="quarter" idx="12"/>
          </p:nvPr>
        </p:nvSpPr>
        <p:spPr/>
        <p:txBody>
          <a:bodyPr/>
          <a:lstStyle/>
          <a:p>
            <a:fld id="{2EE8E55D-E4C8-403F-9298-FB00F34642C6}" type="slidenum">
              <a:rPr lang="en-US" smtClean="0"/>
              <a:t>50</a:t>
            </a:fld>
            <a:endParaRPr lang="en-US"/>
          </a:p>
        </p:txBody>
      </p:sp>
    </p:spTree>
    <p:extLst>
      <p:ext uri="{BB962C8B-B14F-4D97-AF65-F5344CB8AC3E}">
        <p14:creationId xmlns:p14="http://schemas.microsoft.com/office/powerpoint/2010/main" val="4288770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4208304" y="2828836"/>
            <a:ext cx="3775393"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a:latin typeface="Times New Roman" panose="02020603050405020304" pitchFamily="18" charset="0"/>
                <a:cs typeface="Times New Roman" panose="02020603050405020304" pitchFamily="18" charset="0"/>
              </a:rPr>
              <a:t>MAMBO</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729227"/>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184213" y="116934"/>
            <a:ext cx="8229600" cy="1143000"/>
          </a:xfrm>
        </p:spPr>
        <p:txBody>
          <a:bodyPr/>
          <a:lstStyle/>
          <a:p>
            <a:r>
              <a:rPr lang="it-IT" dirty="0"/>
              <a:t>MAMBO </a:t>
            </a:r>
          </a:p>
        </p:txBody>
      </p:sp>
      <p:sp>
        <p:nvSpPr>
          <p:cNvPr id="7" name="Text Box 2"/>
          <p:cNvSpPr txBox="1">
            <a:spLocks noChangeArrowheads="1"/>
          </p:cNvSpPr>
          <p:nvPr/>
        </p:nvSpPr>
        <p:spPr bwMode="auto">
          <a:xfrm>
            <a:off x="1775521" y="1196753"/>
            <a:ext cx="3249613" cy="769937"/>
          </a:xfrm>
          <a:prstGeom prst="rect">
            <a:avLst/>
          </a:prstGeom>
          <a:solidFill>
            <a:srgbClr val="FFFF00"/>
          </a:solidFill>
          <a:ln w="9525">
            <a:noFill/>
            <a:miter lim="800000"/>
            <a:headEnd/>
            <a:tailEnd/>
          </a:ln>
          <a:effectLst/>
        </p:spPr>
        <p:txBody>
          <a:bodyPr>
            <a:spAutoFit/>
          </a:bodyPr>
          <a:lstStyle/>
          <a:p>
            <a:pPr>
              <a:spcBef>
                <a:spcPct val="50000"/>
              </a:spcBef>
              <a:defRPr/>
            </a:pPr>
            <a:r>
              <a:rPr lang="it-IT" sz="4400" b="1" dirty="0" err="1">
                <a:solidFill>
                  <a:srgbClr val="FF0000"/>
                </a:solidFill>
                <a:effectLst>
                  <a:outerShdw blurRad="38100" dist="38100" dir="2700000" algn="tl">
                    <a:srgbClr val="000000"/>
                  </a:outerShdw>
                </a:effectLst>
                <a:latin typeface="Arial" pitchFamily="34" charset="0"/>
              </a:rPr>
              <a:t>MAM</a:t>
            </a:r>
            <a:r>
              <a:rPr lang="it-IT" sz="2800" b="1" dirty="0" err="1">
                <a:latin typeface="Arial" pitchFamily="34" charset="0"/>
              </a:rPr>
              <a:t>i</a:t>
            </a:r>
            <a:r>
              <a:rPr lang="it-IT" sz="4400" b="1" dirty="0" err="1">
                <a:solidFill>
                  <a:srgbClr val="FF0000"/>
                </a:solidFill>
                <a:effectLst>
                  <a:outerShdw blurRad="38100" dist="38100" dir="2700000" algn="tl">
                    <a:srgbClr val="000000"/>
                  </a:outerShdw>
                </a:effectLst>
                <a:latin typeface="Arial" pitchFamily="34" charset="0"/>
              </a:rPr>
              <a:t>BO</a:t>
            </a:r>
            <a:r>
              <a:rPr lang="it-IT" sz="2800" b="1" dirty="0" err="1">
                <a:latin typeface="Arial" pitchFamily="34" charset="0"/>
              </a:rPr>
              <a:t>nn</a:t>
            </a:r>
            <a:endParaRPr lang="en-GB" sz="2800" b="1" dirty="0">
              <a:latin typeface="Arial" pitchFamily="34" charset="0"/>
            </a:endParaRPr>
          </a:p>
        </p:txBody>
      </p:sp>
      <p:sp>
        <p:nvSpPr>
          <p:cNvPr id="9" name="Rectangle 4"/>
          <p:cNvSpPr>
            <a:spLocks noChangeArrowheads="1"/>
          </p:cNvSpPr>
          <p:nvPr/>
        </p:nvSpPr>
        <p:spPr bwMode="auto">
          <a:xfrm>
            <a:off x="1524001" y="2060849"/>
            <a:ext cx="914400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800" b="1" dirty="0">
                <a:solidFill>
                  <a:srgbClr val="0000FF"/>
                </a:solidFill>
              </a:rPr>
              <a:t>Studio di fotoreazioni indotte </a:t>
            </a:r>
          </a:p>
          <a:p>
            <a:r>
              <a:rPr lang="it-IT" sz="2800" b="1" dirty="0">
                <a:solidFill>
                  <a:srgbClr val="0000FF"/>
                </a:solidFill>
              </a:rPr>
              <a:t>su nucleoni e nuclei utilizzando  gli acceleratori</a:t>
            </a:r>
          </a:p>
          <a:p>
            <a:endParaRPr lang="it-IT" sz="2800" b="1" dirty="0">
              <a:solidFill>
                <a:srgbClr val="0000FF"/>
              </a:solidFill>
            </a:endParaRPr>
          </a:p>
          <a:p>
            <a:pPr marL="457200" indent="-457200">
              <a:buFont typeface="Wingdings" pitchFamily="2" charset="2"/>
              <a:buChar char="Ø"/>
            </a:pPr>
            <a:r>
              <a:rPr lang="it-IT" sz="2800" b="1" dirty="0">
                <a:solidFill>
                  <a:srgbClr val="0000FF"/>
                </a:solidFill>
              </a:rPr>
              <a:t> </a:t>
            </a:r>
            <a:r>
              <a:rPr lang="it-IT" sz="2800" b="1" dirty="0">
                <a:solidFill>
                  <a:srgbClr val="FF0000"/>
                </a:solidFill>
              </a:rPr>
              <a:t>MAMI </a:t>
            </a:r>
            <a:r>
              <a:rPr lang="it-IT" sz="2800" b="1" dirty="0">
                <a:solidFill>
                  <a:srgbClr val="0000FF"/>
                </a:solidFill>
              </a:rPr>
              <a:t> </a:t>
            </a:r>
            <a:r>
              <a:rPr lang="it-IT" sz="2800" b="1" i="1" dirty="0" err="1">
                <a:solidFill>
                  <a:srgbClr val="0000FF"/>
                </a:solidFill>
              </a:rPr>
              <a:t>E</a:t>
            </a:r>
            <a:r>
              <a:rPr lang="it-IT" sz="2800" b="1" baseline="-12000" dirty="0" err="1">
                <a:solidFill>
                  <a:srgbClr val="0000FF"/>
                </a:solidFill>
                <a:latin typeface="Symbol" pitchFamily="18" charset="2"/>
              </a:rPr>
              <a:t>g</a:t>
            </a:r>
            <a:r>
              <a:rPr lang="it-IT" sz="2800" b="1" dirty="0">
                <a:solidFill>
                  <a:srgbClr val="0000FF"/>
                </a:solidFill>
                <a:latin typeface="Symbol" pitchFamily="18" charset="2"/>
              </a:rPr>
              <a:t> </a:t>
            </a:r>
            <a:r>
              <a:rPr lang="it-IT" sz="2800" b="1" dirty="0">
                <a:solidFill>
                  <a:srgbClr val="0000FF"/>
                </a:solidFill>
              </a:rPr>
              <a:t> </a:t>
            </a:r>
            <a:r>
              <a:rPr lang="it-IT" sz="2800" b="1" dirty="0">
                <a:solidFill>
                  <a:srgbClr val="0000FF"/>
                </a:solidFill>
                <a:sym typeface="Symbol" pitchFamily="18" charset="2"/>
              </a:rPr>
              <a:t> </a:t>
            </a:r>
            <a:r>
              <a:rPr lang="it-IT" sz="2800" b="1" dirty="0">
                <a:solidFill>
                  <a:srgbClr val="0000FF"/>
                </a:solidFill>
              </a:rPr>
              <a:t>1.6 </a:t>
            </a:r>
            <a:r>
              <a:rPr lang="it-IT" sz="2800" b="1" dirty="0" err="1">
                <a:solidFill>
                  <a:srgbClr val="0000FF"/>
                </a:solidFill>
              </a:rPr>
              <a:t>GeV</a:t>
            </a:r>
            <a:r>
              <a:rPr lang="it-IT" sz="2800" b="1" dirty="0">
                <a:solidFill>
                  <a:srgbClr val="0000FF"/>
                </a:solidFill>
              </a:rPr>
              <a:t>  </a:t>
            </a:r>
            <a:r>
              <a:rPr lang="it-IT" sz="2800" b="1" dirty="0">
                <a:solidFill>
                  <a:srgbClr val="FF0000"/>
                </a:solidFill>
              </a:rPr>
              <a:t>(Mainz)        </a:t>
            </a:r>
          </a:p>
          <a:p>
            <a:pPr marL="457200" indent="-457200"/>
            <a:r>
              <a:rPr lang="it-IT" sz="2800" dirty="0">
                <a:solidFill>
                  <a:srgbClr val="FF0000"/>
                </a:solidFill>
              </a:rPr>
              <a:t>      </a:t>
            </a:r>
            <a:r>
              <a:rPr lang="it-IT" sz="2800" dirty="0">
                <a:solidFill>
                  <a:srgbClr val="002060"/>
                </a:solidFill>
              </a:rPr>
              <a:t>A2 Collaboration   </a:t>
            </a:r>
            <a:r>
              <a:rPr lang="it-IT" sz="2400" dirty="0">
                <a:solidFill>
                  <a:srgbClr val="002060"/>
                </a:solidFill>
              </a:rPr>
              <a:t>(</a:t>
            </a:r>
            <a:r>
              <a:rPr lang="it-IT" sz="2400" dirty="0" err="1">
                <a:solidFill>
                  <a:srgbClr val="002060"/>
                </a:solidFill>
              </a:rPr>
              <a:t>spokepersons</a:t>
            </a:r>
            <a:r>
              <a:rPr lang="it-IT" sz="2400" dirty="0">
                <a:solidFill>
                  <a:srgbClr val="002060"/>
                </a:solidFill>
              </a:rPr>
              <a:t> : A. Thomas Mainz  </a:t>
            </a:r>
          </a:p>
          <a:p>
            <a:pPr marL="457200" indent="-457200"/>
            <a:r>
              <a:rPr lang="it-IT" sz="2400" dirty="0">
                <a:solidFill>
                  <a:srgbClr val="002060"/>
                </a:solidFill>
              </a:rPr>
              <a:t>       (circa 60 persone)                                     P. </a:t>
            </a:r>
            <a:r>
              <a:rPr lang="it-IT" sz="2400" dirty="0" err="1">
                <a:solidFill>
                  <a:srgbClr val="002060"/>
                </a:solidFill>
              </a:rPr>
              <a:t>Pedroni</a:t>
            </a:r>
            <a:r>
              <a:rPr lang="it-IT" sz="2400" dirty="0">
                <a:solidFill>
                  <a:srgbClr val="002060"/>
                </a:solidFill>
              </a:rPr>
              <a:t> INFN-PV)</a:t>
            </a:r>
          </a:p>
          <a:p>
            <a:pPr marL="457200" indent="-457200">
              <a:buClr>
                <a:srgbClr val="0000FF"/>
              </a:buClr>
              <a:buFont typeface="Wingdings" pitchFamily="2" charset="2"/>
              <a:buChar char="Ø"/>
            </a:pPr>
            <a:r>
              <a:rPr lang="it-IT" sz="2800" b="1" dirty="0">
                <a:solidFill>
                  <a:srgbClr val="FF0000"/>
                </a:solidFill>
              </a:rPr>
              <a:t> ELSA     </a:t>
            </a:r>
            <a:r>
              <a:rPr lang="it-IT" sz="2800" b="1" i="1" dirty="0" err="1">
                <a:solidFill>
                  <a:srgbClr val="0000FF"/>
                </a:solidFill>
              </a:rPr>
              <a:t>E</a:t>
            </a:r>
            <a:r>
              <a:rPr lang="it-IT" sz="2800" b="1" baseline="-12000" dirty="0" err="1">
                <a:solidFill>
                  <a:srgbClr val="0000FF"/>
                </a:solidFill>
                <a:latin typeface="Symbol" pitchFamily="18" charset="2"/>
              </a:rPr>
              <a:t>g</a:t>
            </a:r>
            <a:r>
              <a:rPr lang="it-IT" sz="2800" b="1" dirty="0">
                <a:solidFill>
                  <a:srgbClr val="0000FF"/>
                </a:solidFill>
                <a:latin typeface="Symbol" pitchFamily="18" charset="2"/>
              </a:rPr>
              <a:t> </a:t>
            </a:r>
            <a:r>
              <a:rPr lang="it-IT" sz="2800" b="1" dirty="0">
                <a:solidFill>
                  <a:srgbClr val="0000FF"/>
                </a:solidFill>
              </a:rPr>
              <a:t> </a:t>
            </a:r>
            <a:r>
              <a:rPr lang="it-IT" sz="2800" b="1" dirty="0">
                <a:solidFill>
                  <a:srgbClr val="0000FF"/>
                </a:solidFill>
                <a:sym typeface="Symbol" pitchFamily="18" charset="2"/>
              </a:rPr>
              <a:t> 3.0</a:t>
            </a:r>
            <a:r>
              <a:rPr lang="it-IT" sz="2800" b="1" dirty="0">
                <a:solidFill>
                  <a:srgbClr val="0000FF"/>
                </a:solidFill>
              </a:rPr>
              <a:t> </a:t>
            </a:r>
            <a:r>
              <a:rPr lang="it-IT" sz="2800" b="1" dirty="0" err="1">
                <a:solidFill>
                  <a:srgbClr val="0000FF"/>
                </a:solidFill>
              </a:rPr>
              <a:t>GeV</a:t>
            </a:r>
            <a:r>
              <a:rPr lang="it-IT" sz="2800" b="1" dirty="0">
                <a:solidFill>
                  <a:srgbClr val="0000FF"/>
                </a:solidFill>
              </a:rPr>
              <a:t>  </a:t>
            </a:r>
            <a:r>
              <a:rPr lang="it-IT" sz="2800" b="1" dirty="0">
                <a:solidFill>
                  <a:srgbClr val="FF0000"/>
                </a:solidFill>
              </a:rPr>
              <a:t>(Bonn)    </a:t>
            </a:r>
          </a:p>
          <a:p>
            <a:pPr marL="914400" lvl="1" indent="-457200">
              <a:buClr>
                <a:srgbClr val="0000FF"/>
              </a:buClr>
            </a:pPr>
            <a:r>
              <a:rPr lang="it-IT" sz="2800" dirty="0">
                <a:solidFill>
                  <a:srgbClr val="FF0000"/>
                </a:solidFill>
              </a:rPr>
              <a:t> </a:t>
            </a:r>
            <a:r>
              <a:rPr lang="it-IT" sz="2800" dirty="0">
                <a:solidFill>
                  <a:srgbClr val="002060"/>
                </a:solidFill>
              </a:rPr>
              <a:t>BGO-OD </a:t>
            </a:r>
            <a:r>
              <a:rPr lang="it-IT" sz="2800" dirty="0" err="1">
                <a:solidFill>
                  <a:srgbClr val="002060"/>
                </a:solidFill>
              </a:rPr>
              <a:t>collaboration</a:t>
            </a:r>
            <a:r>
              <a:rPr lang="it-IT" sz="2800" dirty="0">
                <a:solidFill>
                  <a:srgbClr val="002060"/>
                </a:solidFill>
              </a:rPr>
              <a:t> </a:t>
            </a:r>
            <a:r>
              <a:rPr lang="it-IT" sz="2400" dirty="0">
                <a:solidFill>
                  <a:srgbClr val="002060"/>
                </a:solidFill>
              </a:rPr>
              <a:t>(</a:t>
            </a:r>
            <a:r>
              <a:rPr lang="it-IT" sz="2400" dirty="0" err="1">
                <a:solidFill>
                  <a:srgbClr val="002060"/>
                </a:solidFill>
              </a:rPr>
              <a:t>spokepersons</a:t>
            </a:r>
            <a:r>
              <a:rPr lang="it-IT" sz="2400" dirty="0">
                <a:solidFill>
                  <a:srgbClr val="002060"/>
                </a:solidFill>
              </a:rPr>
              <a:t> : H. </a:t>
            </a:r>
            <a:r>
              <a:rPr lang="it-IT" sz="2400" dirty="0" err="1">
                <a:solidFill>
                  <a:srgbClr val="002060"/>
                </a:solidFill>
              </a:rPr>
              <a:t>Schmieden</a:t>
            </a:r>
            <a:r>
              <a:rPr lang="it-IT" sz="2400" dirty="0">
                <a:solidFill>
                  <a:srgbClr val="002060"/>
                </a:solidFill>
              </a:rPr>
              <a:t>  Bonn  </a:t>
            </a:r>
          </a:p>
          <a:p>
            <a:pPr marL="914400" lvl="1" indent="-457200">
              <a:buClr>
                <a:srgbClr val="0000FF"/>
              </a:buClr>
            </a:pPr>
            <a:r>
              <a:rPr lang="it-IT" sz="2400" dirty="0">
                <a:solidFill>
                  <a:srgbClr val="002060"/>
                </a:solidFill>
              </a:rPr>
              <a:t> (circa 50 persone)                                              P. </a:t>
            </a:r>
            <a:r>
              <a:rPr lang="it-IT" sz="2400" dirty="0" err="1">
                <a:solidFill>
                  <a:srgbClr val="002060"/>
                </a:solidFill>
              </a:rPr>
              <a:t>LeviSandri</a:t>
            </a:r>
            <a:r>
              <a:rPr lang="it-IT" sz="2400" dirty="0">
                <a:solidFill>
                  <a:srgbClr val="002060"/>
                </a:solidFill>
              </a:rPr>
              <a:t> INFN-LNF)</a:t>
            </a:r>
          </a:p>
          <a:p>
            <a:pPr marL="914400" lvl="1" indent="-457200">
              <a:buClr>
                <a:srgbClr val="0000FF"/>
              </a:buClr>
            </a:pPr>
            <a:endParaRPr lang="it-IT" sz="2800" dirty="0">
              <a:solidFill>
                <a:srgbClr val="002060"/>
              </a:solidFill>
            </a:endParaRPr>
          </a:p>
          <a:p>
            <a:r>
              <a:rPr lang="it-IT" sz="2800" b="1" dirty="0">
                <a:solidFill>
                  <a:srgbClr val="0000FF"/>
                </a:solidFill>
              </a:rPr>
              <a:t>Sezioni INFN Partecipanti:</a:t>
            </a:r>
            <a:r>
              <a:rPr lang="it-IT" b="1" dirty="0">
                <a:solidFill>
                  <a:srgbClr val="7030A0"/>
                </a:solidFill>
              </a:rPr>
              <a:t>  </a:t>
            </a:r>
            <a:r>
              <a:rPr lang="it-IT" b="1" dirty="0">
                <a:solidFill>
                  <a:srgbClr val="00B050"/>
                </a:solidFill>
              </a:rPr>
              <a:t>RM1, LNF, PV, RM2, TO</a:t>
            </a:r>
            <a:endParaRPr lang="en-GB" b="1" dirty="0">
              <a:solidFill>
                <a:srgbClr val="00B050"/>
              </a:solidFill>
            </a:endParaRPr>
          </a:p>
        </p:txBody>
      </p:sp>
    </p:spTree>
    <p:extLst>
      <p:ext uri="{BB962C8B-B14F-4D97-AF65-F5344CB8AC3E}">
        <p14:creationId xmlns:p14="http://schemas.microsoft.com/office/powerpoint/2010/main" val="1701915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b="53870"/>
          <a:stretch/>
        </p:blipFill>
        <p:spPr>
          <a:xfrm>
            <a:off x="1482219" y="1122012"/>
            <a:ext cx="8726118" cy="2021450"/>
          </a:xfrm>
          <a:prstGeom prst="rect">
            <a:avLst/>
          </a:prstGeom>
        </p:spPr>
      </p:pic>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t="53870" b="24570"/>
          <a:stretch/>
        </p:blipFill>
        <p:spPr>
          <a:xfrm>
            <a:off x="1482219" y="3141409"/>
            <a:ext cx="8726118" cy="944816"/>
          </a:xfrm>
          <a:prstGeom prst="rect">
            <a:avLst/>
          </a:prstGeom>
        </p:spPr>
      </p:pic>
      <p:sp>
        <p:nvSpPr>
          <p:cNvPr id="6" name="Text Box 2"/>
          <p:cNvSpPr txBox="1">
            <a:spLocks noChangeArrowheads="1"/>
          </p:cNvSpPr>
          <p:nvPr/>
        </p:nvSpPr>
        <p:spPr bwMode="auto">
          <a:xfrm>
            <a:off x="3299891" y="293794"/>
            <a:ext cx="5918538" cy="455057"/>
          </a:xfrm>
          <a:prstGeom prst="rect">
            <a:avLst/>
          </a:prstGeom>
          <a:solidFill>
            <a:srgbClr val="FFFF99"/>
          </a:solidFill>
          <a:ln w="1908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31" tIns="42448" rIns="81631" bIns="42448">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ea typeface="DejaVu Sans" charset="0"/>
                <a:cs typeface="DejaVu Sans" charset="0"/>
              </a:defRPr>
            </a:lvl9pPr>
          </a:lstStyle>
          <a:p>
            <a:pPr>
              <a:spcBef>
                <a:spcPts val="1020"/>
              </a:spcBef>
            </a:pPr>
            <a:r>
              <a:rPr lang="it-IT" altLang="it-IT" sz="2400" b="1" dirty="0">
                <a:latin typeface="Times New Roman" pitchFamily="18" charset="0"/>
              </a:rPr>
              <a:t>COLLABORAZIONE  MAMBO -2022</a:t>
            </a:r>
          </a:p>
        </p:txBody>
      </p:sp>
      <p:sp>
        <p:nvSpPr>
          <p:cNvPr id="7" name="CasellaDiTesto 6"/>
          <p:cNvSpPr txBox="1"/>
          <p:nvPr/>
        </p:nvSpPr>
        <p:spPr>
          <a:xfrm>
            <a:off x="261576" y="4086225"/>
            <a:ext cx="4208823" cy="461655"/>
          </a:xfrm>
          <a:prstGeom prst="rect">
            <a:avLst/>
          </a:prstGeom>
          <a:noFill/>
        </p:spPr>
        <p:txBody>
          <a:bodyPr wrap="square" lIns="91430" tIns="45715" rIns="91430" bIns="45715" rtlCol="0">
            <a:spAutoFit/>
          </a:bodyPr>
          <a:lstStyle/>
          <a:p>
            <a:r>
              <a:rPr lang="it-IT" sz="2400" b="1" dirty="0">
                <a:solidFill>
                  <a:srgbClr val="00B050"/>
                </a:solidFill>
              </a:rPr>
              <a:t>15 ricercatori;  9.3 FTE in Italia </a:t>
            </a:r>
          </a:p>
        </p:txBody>
      </p:sp>
      <p:sp>
        <p:nvSpPr>
          <p:cNvPr id="8" name="CasellaDiTesto 6">
            <a:extLst>
              <a:ext uri="{FF2B5EF4-FFF2-40B4-BE49-F238E27FC236}">
                <a16:creationId xmlns:a16="http://schemas.microsoft.com/office/drawing/2014/main" id="{4537EAE5-4B9A-4404-A79E-7B483BF3CB96}"/>
              </a:ext>
            </a:extLst>
          </p:cNvPr>
          <p:cNvSpPr txBox="1"/>
          <p:nvPr/>
        </p:nvSpPr>
        <p:spPr>
          <a:xfrm>
            <a:off x="4094893" y="4567405"/>
            <a:ext cx="7763732" cy="1938982"/>
          </a:xfrm>
          <a:prstGeom prst="rect">
            <a:avLst/>
          </a:prstGeom>
          <a:noFill/>
        </p:spPr>
        <p:txBody>
          <a:bodyPr wrap="square" lIns="91430" tIns="45715" rIns="91430" bIns="45715" rtlCol="0">
            <a:spAutoFit/>
          </a:bodyPr>
          <a:lstStyle/>
          <a:p>
            <a:r>
              <a:rPr lang="it-IT" sz="2400" b="1" dirty="0">
                <a:latin typeface="Times New Roman" panose="02020603050405020304" pitchFamily="18" charset="0"/>
                <a:cs typeface="Times New Roman" panose="02020603050405020304" pitchFamily="18" charset="0"/>
              </a:rPr>
              <a:t>   </a:t>
            </a:r>
            <a:r>
              <a:rPr lang="it-IT" sz="2400" b="1" dirty="0">
                <a:solidFill>
                  <a:srgbClr val="0000FF"/>
                </a:solidFill>
                <a:latin typeface="Times New Roman" panose="02020603050405020304" pitchFamily="18" charset="0"/>
                <a:cs typeface="Times New Roman" panose="02020603050405020304" pitchFamily="18" charset="0"/>
              </a:rPr>
              <a:t>Pavia</a:t>
            </a:r>
          </a:p>
          <a:p>
            <a:r>
              <a:rPr lang="it-IT" sz="2400" b="1" dirty="0">
                <a:solidFill>
                  <a:srgbClr val="0000FF"/>
                </a:solidFill>
                <a:latin typeface="Times New Roman" panose="02020603050405020304" pitchFamily="18" charset="0"/>
                <a:cs typeface="Times New Roman" panose="02020603050405020304" pitchFamily="18" charset="0"/>
              </a:rPr>
              <a:t>   Braghieri Alessandro 20 %</a:t>
            </a:r>
          </a:p>
          <a:p>
            <a:r>
              <a:rPr lang="it-IT" sz="2400" b="1" dirty="0">
                <a:solidFill>
                  <a:srgbClr val="0000FF"/>
                </a:solidFill>
                <a:latin typeface="Times New Roman" panose="02020603050405020304" pitchFamily="18" charset="0"/>
                <a:cs typeface="Times New Roman" panose="02020603050405020304" pitchFamily="18" charset="0"/>
              </a:rPr>
              <a:t>   Costanza Susanna      20 %</a:t>
            </a:r>
          </a:p>
          <a:p>
            <a:r>
              <a:rPr lang="it-IT" sz="2400" b="1" dirty="0">
                <a:solidFill>
                  <a:srgbClr val="0000FF"/>
                </a:solidFill>
                <a:latin typeface="Times New Roman" panose="02020603050405020304" pitchFamily="18" charset="0"/>
                <a:cs typeface="Times New Roman" panose="02020603050405020304" pitchFamily="18" charset="0"/>
              </a:rPr>
              <a:t>   Montagna Paolo         30 %</a:t>
            </a:r>
          </a:p>
          <a:p>
            <a:r>
              <a:rPr lang="it-IT" sz="2400" b="1" dirty="0">
                <a:solidFill>
                  <a:srgbClr val="0000FF"/>
                </a:solidFill>
                <a:latin typeface="Times New Roman" panose="02020603050405020304" pitchFamily="18" charset="0"/>
                <a:cs typeface="Times New Roman" panose="02020603050405020304" pitchFamily="18" charset="0"/>
              </a:rPr>
              <a:t>   Pedroni Paolo             90 %   </a:t>
            </a:r>
            <a:r>
              <a:rPr lang="it-IT" sz="2000" b="1" dirty="0">
                <a:solidFill>
                  <a:srgbClr val="0000FF"/>
                </a:solidFill>
                <a:latin typeface="Times New Roman" panose="02020603050405020304" pitchFamily="18" charset="0"/>
                <a:cs typeface="Times New Roman" panose="02020603050405020304" pitchFamily="18" charset="0"/>
              </a:rPr>
              <a:t>(10%  EU-STRONG2020)</a:t>
            </a:r>
          </a:p>
        </p:txBody>
      </p:sp>
    </p:spTree>
    <p:extLst>
      <p:ext uri="{BB962C8B-B14F-4D97-AF65-F5344CB8AC3E}">
        <p14:creationId xmlns:p14="http://schemas.microsoft.com/office/powerpoint/2010/main" val="2117442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1981200" y="-99392"/>
            <a:ext cx="8229600" cy="1143000"/>
          </a:xfrm>
        </p:spPr>
        <p:txBody>
          <a:bodyPr/>
          <a:lstStyle/>
          <a:p>
            <a:r>
              <a:rPr lang="it-IT" dirty="0"/>
              <a:t>MAMBO- </a:t>
            </a:r>
            <a:r>
              <a:rPr lang="it-IT" dirty="0" err="1"/>
              <a:t>Physics</a:t>
            </a:r>
            <a:r>
              <a:rPr lang="it-IT" dirty="0"/>
              <a:t> </a:t>
            </a:r>
            <a:r>
              <a:rPr lang="it-IT" dirty="0" err="1"/>
              <a:t>Topics</a:t>
            </a:r>
            <a:endParaRPr lang="it-IT" dirty="0"/>
          </a:p>
        </p:txBody>
      </p:sp>
      <p:grpSp>
        <p:nvGrpSpPr>
          <p:cNvPr id="7" name="Gruppo 6"/>
          <p:cNvGrpSpPr/>
          <p:nvPr/>
        </p:nvGrpSpPr>
        <p:grpSpPr>
          <a:xfrm>
            <a:off x="1830512" y="874936"/>
            <a:ext cx="8748712" cy="5046252"/>
            <a:chOff x="71760" y="257213"/>
            <a:chExt cx="8748712" cy="6889848"/>
          </a:xfrm>
        </p:grpSpPr>
        <p:sp>
          <p:nvSpPr>
            <p:cNvPr id="8" name="Text Box 2"/>
            <p:cNvSpPr txBox="1">
              <a:spLocks noChangeArrowheads="1"/>
            </p:cNvSpPr>
            <p:nvPr/>
          </p:nvSpPr>
          <p:spPr bwMode="auto">
            <a:xfrm>
              <a:off x="107504" y="257213"/>
              <a:ext cx="8645525" cy="117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it-IT" sz="2000" b="1" dirty="0">
                  <a:solidFill>
                    <a:srgbClr val="FF0000"/>
                  </a:solidFill>
                  <a:latin typeface="Arial" pitchFamily="34" charset="0"/>
                </a:rPr>
                <a:t>(</a:t>
              </a:r>
              <a:r>
                <a:rPr lang="it-IT" sz="2000" b="1" dirty="0" err="1">
                  <a:solidFill>
                    <a:srgbClr val="FF0000"/>
                  </a:solidFill>
                  <a:latin typeface="Arial" pitchFamily="34" charset="0"/>
                </a:rPr>
                <a:t>mainly</a:t>
              </a:r>
              <a:r>
                <a:rPr lang="it-IT" sz="2000" b="1" dirty="0">
                  <a:solidFill>
                    <a:srgbClr val="FF0000"/>
                  </a:solidFill>
                  <a:latin typeface="Arial" pitchFamily="34" charset="0"/>
                </a:rPr>
                <a:t> </a:t>
              </a:r>
              <a:r>
                <a:rPr lang="it-IT" sz="2000" b="1" dirty="0" err="1">
                  <a:solidFill>
                    <a:srgbClr val="FF0000"/>
                  </a:solidFill>
                  <a:latin typeface="Arial" pitchFamily="34" charset="0"/>
                </a:rPr>
                <a:t>involving</a:t>
              </a:r>
              <a:r>
                <a:rPr lang="it-IT" sz="2000" b="1" dirty="0">
                  <a:solidFill>
                    <a:srgbClr val="FF0000"/>
                  </a:solidFill>
                  <a:latin typeface="Arial" pitchFamily="34" charset="0"/>
                </a:rPr>
                <a:t> </a:t>
              </a:r>
              <a:r>
                <a:rPr lang="it-IT" sz="2000" b="1" dirty="0" err="1">
                  <a:solidFill>
                    <a:srgbClr val="FF0000"/>
                  </a:solidFill>
                  <a:latin typeface="Arial" pitchFamily="34" charset="0"/>
                </a:rPr>
                <a:t>low</a:t>
              </a:r>
              <a:r>
                <a:rPr lang="it-IT" sz="2000" b="1" dirty="0">
                  <a:solidFill>
                    <a:srgbClr val="FF0000"/>
                  </a:solidFill>
                  <a:latin typeface="Arial" pitchFamily="34" charset="0"/>
                </a:rPr>
                <a:t> cross </a:t>
              </a:r>
              <a:r>
                <a:rPr lang="it-IT" sz="2000" b="1" dirty="0" err="1">
                  <a:solidFill>
                    <a:srgbClr val="FF0000"/>
                  </a:solidFill>
                  <a:latin typeface="Arial" pitchFamily="34" charset="0"/>
                </a:rPr>
                <a:t>sections</a:t>
              </a:r>
              <a:r>
                <a:rPr lang="it-IT" sz="2000" b="1" dirty="0">
                  <a:solidFill>
                    <a:srgbClr val="FF0000"/>
                  </a:solidFill>
                  <a:latin typeface="Arial" pitchFamily="34" charset="0"/>
                </a:rPr>
                <a:t> and/or </a:t>
              </a:r>
              <a:r>
                <a:rPr lang="it-IT" sz="2000" b="1" dirty="0" err="1">
                  <a:solidFill>
                    <a:srgbClr val="FF0000"/>
                  </a:solidFill>
                  <a:latin typeface="Arial" pitchFamily="34" charset="0"/>
                </a:rPr>
                <a:t>precision</a:t>
              </a:r>
              <a:r>
                <a:rPr lang="it-IT" sz="2000" b="1" dirty="0">
                  <a:solidFill>
                    <a:srgbClr val="FF0000"/>
                  </a:solidFill>
                  <a:latin typeface="Arial" pitchFamily="34" charset="0"/>
                </a:rPr>
                <a:t> </a:t>
              </a:r>
              <a:r>
                <a:rPr lang="it-IT" sz="2000" b="1" dirty="0" err="1">
                  <a:solidFill>
                    <a:srgbClr val="FF0000"/>
                  </a:solidFill>
                  <a:latin typeface="Arial" pitchFamily="34" charset="0"/>
                </a:rPr>
                <a:t>measurements</a:t>
              </a:r>
              <a:r>
                <a:rPr lang="it-IT" sz="2000" b="1" dirty="0">
                  <a:solidFill>
                    <a:srgbClr val="FF0000"/>
                  </a:solidFill>
                  <a:latin typeface="Arial" pitchFamily="34" charset="0"/>
                </a:rPr>
                <a:t>)</a:t>
              </a:r>
            </a:p>
            <a:p>
              <a:pPr algn="ctr" eaLnBrk="1" hangingPunct="1">
                <a:spcBef>
                  <a:spcPct val="50000"/>
                </a:spcBef>
              </a:pPr>
              <a:endParaRPr lang="it-IT" sz="2000" b="1" dirty="0">
                <a:solidFill>
                  <a:srgbClr val="FF0000"/>
                </a:solidFill>
                <a:latin typeface="Arial" pitchFamily="34" charset="0"/>
              </a:endParaRPr>
            </a:p>
          </p:txBody>
        </p:sp>
        <p:sp>
          <p:nvSpPr>
            <p:cNvPr id="9" name="Text Box 3"/>
            <p:cNvSpPr txBox="1">
              <a:spLocks noChangeArrowheads="1"/>
            </p:cNvSpPr>
            <p:nvPr/>
          </p:nvSpPr>
          <p:spPr bwMode="auto">
            <a:xfrm>
              <a:off x="71760" y="1196752"/>
              <a:ext cx="8748712" cy="595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buClr>
                  <a:schemeClr val="tx1"/>
                </a:buClr>
                <a:buFontTx/>
                <a:buChar char="•"/>
              </a:pPr>
              <a:r>
                <a:rPr lang="en-GB" sz="2400" b="1" dirty="0">
                  <a:solidFill>
                    <a:srgbClr val="0000FF"/>
                  </a:solidFill>
                </a:rPr>
                <a:t>Threshold meson production: </a:t>
              </a:r>
              <a:r>
                <a:rPr lang="en-GB" sz="2400" dirty="0">
                  <a:solidFill>
                    <a:srgbClr val="0000FF"/>
                  </a:solidFill>
                </a:rPr>
                <a:t>(test of LET/ </a:t>
              </a:r>
              <a:r>
                <a:rPr lang="en-GB" sz="2400" dirty="0" err="1">
                  <a:solidFill>
                    <a:srgbClr val="0000FF"/>
                  </a:solidFill>
                </a:rPr>
                <a:t>ChPT</a:t>
              </a:r>
              <a:r>
                <a:rPr lang="en-GB" sz="2400" dirty="0">
                  <a:solidFill>
                    <a:srgbClr val="0000FF"/>
                  </a:solidFill>
                </a:rPr>
                <a:t>): </a:t>
              </a:r>
            </a:p>
            <a:p>
              <a:pPr>
                <a:lnSpc>
                  <a:spcPct val="90000"/>
                </a:lnSpc>
                <a:buClr>
                  <a:schemeClr val="tx1"/>
                </a:buClr>
              </a:pPr>
              <a:r>
                <a:rPr lang="it-IT" sz="2400" dirty="0">
                  <a:latin typeface="Arial" pitchFamily="34" charset="0"/>
                </a:rPr>
                <a:t>                </a:t>
              </a:r>
              <a:r>
                <a:rPr lang="it-IT" sz="2400" dirty="0" err="1"/>
                <a:t>Strangeness</a:t>
              </a:r>
              <a:r>
                <a:rPr lang="it-IT" sz="2400" dirty="0"/>
                <a:t> (</a:t>
              </a:r>
              <a:r>
                <a:rPr lang="it-IT" sz="2400" dirty="0">
                  <a:latin typeface="Symbol" pitchFamily="18" charset="2"/>
                </a:rPr>
                <a:t>g </a:t>
              </a:r>
              <a:r>
                <a:rPr lang="it-IT" sz="2400" dirty="0"/>
                <a:t>N</a:t>
              </a:r>
              <a:r>
                <a:rPr lang="it-IT" sz="2400" dirty="0">
                  <a:latin typeface="cmsy10"/>
                </a:rPr>
                <a:t> </a:t>
              </a:r>
              <a:r>
                <a:rPr lang="it-IT" sz="2400" dirty="0">
                  <a:latin typeface="Times New Roman" pitchFamily="18" charset="0"/>
                </a:rPr>
                <a:t>→</a:t>
              </a:r>
              <a:r>
                <a:rPr lang="it-IT" sz="2400" dirty="0">
                  <a:latin typeface="Symbol" pitchFamily="18" charset="2"/>
                </a:rPr>
                <a:t>L</a:t>
              </a:r>
              <a:r>
                <a:rPr lang="it-IT" sz="2400" dirty="0"/>
                <a:t>K) </a:t>
              </a:r>
              <a:endParaRPr lang="it-IT" sz="2400" dirty="0">
                <a:latin typeface="Arial" pitchFamily="34" charset="0"/>
              </a:endParaRPr>
            </a:p>
            <a:p>
              <a:pPr>
                <a:lnSpc>
                  <a:spcPct val="90000"/>
                </a:lnSpc>
                <a:buClr>
                  <a:schemeClr val="tx1"/>
                </a:buClr>
              </a:pPr>
              <a:r>
                <a:rPr lang="en-GB" sz="2400" dirty="0">
                  <a:latin typeface="Symbol" pitchFamily="18" charset="2"/>
                </a:rPr>
                <a:t>                  p</a:t>
              </a:r>
              <a:r>
                <a:rPr lang="en-GB" sz="2400" baseline="33000" dirty="0"/>
                <a:t>0</a:t>
              </a:r>
              <a:r>
                <a:rPr lang="it-IT" sz="2400" dirty="0"/>
                <a:t> </a:t>
              </a:r>
              <a:r>
                <a:rPr lang="it-IT" sz="2400" dirty="0" err="1"/>
                <a:t>meson</a:t>
              </a:r>
              <a:r>
                <a:rPr lang="it-IT" sz="2400" dirty="0"/>
                <a:t> </a:t>
              </a:r>
              <a:r>
                <a:rPr lang="it-IT" sz="2400" dirty="0" err="1"/>
                <a:t>photoproduction</a:t>
              </a:r>
              <a:r>
                <a:rPr lang="it-IT" sz="2400" dirty="0"/>
                <a:t>  </a:t>
              </a:r>
              <a:r>
                <a:rPr lang="it-IT" sz="2400" dirty="0" err="1"/>
                <a:t>at</a:t>
              </a:r>
              <a:r>
                <a:rPr lang="it-IT" sz="2400" dirty="0"/>
                <a:t> </a:t>
              </a:r>
              <a:r>
                <a:rPr lang="it-IT" sz="2400" dirty="0" err="1"/>
                <a:t>threshold</a:t>
              </a:r>
              <a:endParaRPr lang="it-IT" sz="2400" dirty="0"/>
            </a:p>
            <a:p>
              <a:pPr>
                <a:lnSpc>
                  <a:spcPct val="90000"/>
                </a:lnSpc>
                <a:buClr>
                  <a:schemeClr val="tx1"/>
                </a:buClr>
                <a:buFontTx/>
                <a:buChar char="•"/>
              </a:pPr>
              <a:r>
                <a:rPr lang="it-IT" sz="2400" dirty="0"/>
                <a:t> </a:t>
              </a:r>
              <a:r>
                <a:rPr lang="it-IT" sz="2400" b="1" dirty="0" err="1">
                  <a:solidFill>
                    <a:srgbClr val="0000FF"/>
                  </a:solidFill>
                </a:rPr>
                <a:t>Ambiguity</a:t>
              </a:r>
              <a:r>
                <a:rPr lang="it-IT" sz="2400" b="1" dirty="0">
                  <a:solidFill>
                    <a:srgbClr val="0000FF"/>
                  </a:solidFill>
                </a:rPr>
                <a:t> free </a:t>
              </a:r>
              <a:r>
                <a:rPr lang="it-IT" sz="2400" b="1" dirty="0" err="1">
                  <a:solidFill>
                    <a:srgbClr val="0000FF"/>
                  </a:solidFill>
                </a:rPr>
                <a:t>amplitude</a:t>
              </a:r>
              <a:r>
                <a:rPr lang="it-IT" sz="2400" b="1" dirty="0">
                  <a:solidFill>
                    <a:srgbClr val="0000FF"/>
                  </a:solidFill>
                </a:rPr>
                <a:t> </a:t>
              </a:r>
              <a:r>
                <a:rPr lang="it-IT" sz="2400" b="1" dirty="0" err="1">
                  <a:solidFill>
                    <a:srgbClr val="0000FF"/>
                  </a:solidFill>
                </a:rPr>
                <a:t>analysis</a:t>
              </a:r>
              <a:r>
                <a:rPr lang="it-IT" sz="2400" b="1" dirty="0">
                  <a:solidFill>
                    <a:srgbClr val="0000FF"/>
                  </a:solidFill>
                </a:rPr>
                <a:t> of </a:t>
              </a:r>
              <a:r>
                <a:rPr lang="it-IT" sz="2400" b="1" dirty="0" err="1">
                  <a:solidFill>
                    <a:srgbClr val="0000FF"/>
                  </a:solidFill>
                </a:rPr>
                <a:t>meson</a:t>
              </a:r>
              <a:r>
                <a:rPr lang="it-IT" sz="2400" b="1" dirty="0">
                  <a:solidFill>
                    <a:srgbClr val="0000FF"/>
                  </a:solidFill>
                </a:rPr>
                <a:t> </a:t>
              </a:r>
              <a:r>
                <a:rPr lang="it-IT" sz="2400" b="1" dirty="0" err="1">
                  <a:solidFill>
                    <a:srgbClr val="0000FF"/>
                  </a:solidFill>
                </a:rPr>
                <a:t>photoproduction</a:t>
              </a:r>
              <a:endParaRPr lang="it-IT" sz="2400" b="1" dirty="0">
                <a:solidFill>
                  <a:srgbClr val="0000FF"/>
                </a:solidFill>
              </a:endParaRPr>
            </a:p>
            <a:p>
              <a:pPr>
                <a:lnSpc>
                  <a:spcPct val="90000"/>
                </a:lnSpc>
                <a:buClr>
                  <a:schemeClr val="tx1"/>
                </a:buClr>
              </a:pPr>
              <a:r>
                <a:rPr lang="en-GB" sz="2400" dirty="0">
                  <a:latin typeface="Arial" pitchFamily="34" charset="0"/>
                </a:rPr>
                <a:t>               </a:t>
              </a:r>
              <a:r>
                <a:rPr lang="en-GB" sz="2400" dirty="0"/>
                <a:t>Requires Double polarization measurements: </a:t>
              </a:r>
            </a:p>
            <a:p>
              <a:pPr>
                <a:lnSpc>
                  <a:spcPct val="90000"/>
                </a:lnSpc>
                <a:buClr>
                  <a:schemeClr val="tx1"/>
                </a:buClr>
              </a:pPr>
              <a:r>
                <a:rPr lang="en-GB" sz="2400" dirty="0">
                  <a:latin typeface="Arial" pitchFamily="34" charset="0"/>
                </a:rPr>
                <a:t>               </a:t>
              </a:r>
              <a:r>
                <a:rPr lang="en-GB" sz="2400" dirty="0">
                  <a:latin typeface="Symbol" pitchFamily="18" charset="2"/>
                </a:rPr>
                <a:t>g</a:t>
              </a:r>
              <a:r>
                <a:rPr lang="it-IT" sz="2400" dirty="0" err="1"/>
                <a:t>N</a:t>
              </a:r>
              <a:r>
                <a:rPr lang="it-IT" sz="2400" dirty="0" err="1">
                  <a:latin typeface="Times New Roman" pitchFamily="18" charset="0"/>
                </a:rPr>
                <a:t>→</a:t>
              </a:r>
              <a:r>
                <a:rPr lang="it-IT" sz="2400" dirty="0" err="1"/>
                <a:t>N</a:t>
              </a:r>
              <a:r>
                <a:rPr lang="it-IT" sz="2400" dirty="0" err="1">
                  <a:latin typeface="Symbol" pitchFamily="18" charset="2"/>
                </a:rPr>
                <a:t>p</a:t>
              </a:r>
              <a:r>
                <a:rPr lang="it-IT" sz="2400" dirty="0"/>
                <a:t>(</a:t>
              </a:r>
              <a:r>
                <a:rPr lang="it-IT" sz="2400" dirty="0">
                  <a:latin typeface="Symbol" pitchFamily="18" charset="2"/>
                </a:rPr>
                <a:t>p</a:t>
              </a:r>
              <a:r>
                <a:rPr lang="it-IT" sz="2400" dirty="0"/>
                <a:t>); </a:t>
              </a:r>
              <a:r>
                <a:rPr lang="it-IT" sz="2400" dirty="0" err="1"/>
                <a:t>N</a:t>
              </a:r>
              <a:r>
                <a:rPr lang="it-IT" sz="2400" dirty="0" err="1">
                  <a:latin typeface="Symbol" pitchFamily="18" charset="2"/>
                </a:rPr>
                <a:t>h</a:t>
              </a:r>
              <a:r>
                <a:rPr lang="it-IT" sz="2400" dirty="0"/>
                <a:t> (</a:t>
              </a:r>
              <a:r>
                <a:rPr lang="it-IT" sz="2400" dirty="0">
                  <a:latin typeface="Symbol" pitchFamily="18" charset="2"/>
                </a:rPr>
                <a:t>r</a:t>
              </a:r>
              <a:r>
                <a:rPr lang="it-IT" sz="2400" dirty="0"/>
                <a:t>,…) </a:t>
              </a:r>
              <a:r>
                <a:rPr lang="it-IT" sz="2400" dirty="0" err="1"/>
                <a:t>channels</a:t>
              </a:r>
              <a:endParaRPr lang="en-GB" sz="2400" dirty="0"/>
            </a:p>
            <a:p>
              <a:pPr>
                <a:lnSpc>
                  <a:spcPct val="90000"/>
                </a:lnSpc>
                <a:buClr>
                  <a:schemeClr val="tx1"/>
                </a:buClr>
                <a:buFontTx/>
                <a:buChar char="•"/>
              </a:pPr>
              <a:r>
                <a:rPr lang="en-GB" sz="2400" b="1" dirty="0">
                  <a:latin typeface="Arial" pitchFamily="34" charset="0"/>
                </a:rPr>
                <a:t> </a:t>
              </a:r>
              <a:r>
                <a:rPr lang="en-GB" sz="2400" b="1" dirty="0">
                  <a:solidFill>
                    <a:srgbClr val="0000FF"/>
                  </a:solidFill>
                </a:rPr>
                <a:t>Tests of fundamental symmetries (C,CP,CPT…)</a:t>
              </a:r>
            </a:p>
            <a:p>
              <a:pPr>
                <a:lnSpc>
                  <a:spcPct val="90000"/>
                </a:lnSpc>
                <a:buClr>
                  <a:schemeClr val="tx1"/>
                </a:buClr>
              </a:pPr>
              <a:r>
                <a:rPr lang="en-GB" sz="2400" b="1" dirty="0">
                  <a:latin typeface="Arial" pitchFamily="34" charset="0"/>
                </a:rPr>
                <a:t>              </a:t>
              </a:r>
              <a:r>
                <a:rPr lang="en-GB" sz="2400" b="1" dirty="0"/>
                <a:t> (</a:t>
              </a:r>
              <a:r>
                <a:rPr lang="en-GB" sz="2400" dirty="0"/>
                <a:t>Rare) </a:t>
              </a:r>
              <a:r>
                <a:rPr lang="en-GB" sz="2400" b="1" dirty="0">
                  <a:latin typeface="Symbol" pitchFamily="18" charset="2"/>
                </a:rPr>
                <a:t>, h</a:t>
              </a:r>
              <a:r>
                <a:rPr lang="en-GB" sz="2400" b="1" baseline="30000" dirty="0">
                  <a:latin typeface="Arial" pitchFamily="34" charset="0"/>
                </a:rPr>
                <a:t>/</a:t>
              </a:r>
              <a:r>
                <a:rPr lang="en-GB" sz="2400" dirty="0"/>
                <a:t> decays</a:t>
              </a:r>
            </a:p>
            <a:p>
              <a:pPr>
                <a:lnSpc>
                  <a:spcPct val="90000"/>
                </a:lnSpc>
                <a:buClr>
                  <a:schemeClr val="tx1"/>
                </a:buClr>
                <a:buFontTx/>
                <a:buChar char="•"/>
              </a:pPr>
              <a:r>
                <a:rPr lang="en-GB" sz="2400" dirty="0"/>
                <a:t> </a:t>
              </a:r>
              <a:r>
                <a:rPr lang="en-GB" sz="2400" b="1" dirty="0">
                  <a:solidFill>
                    <a:srgbClr val="0000FF"/>
                  </a:solidFill>
                </a:rPr>
                <a:t>In medium properties of hadrons &amp; nuclear physics:</a:t>
              </a:r>
            </a:p>
            <a:p>
              <a:pPr>
                <a:lnSpc>
                  <a:spcPct val="90000"/>
                </a:lnSpc>
                <a:buClr>
                  <a:schemeClr val="tx1"/>
                </a:buClr>
              </a:pPr>
              <a:r>
                <a:rPr lang="en-GB" sz="2400" dirty="0"/>
                <a:t>                  Meson photo production on nuclei</a:t>
              </a:r>
              <a:endParaRPr lang="en-GB" sz="2400" b="1" dirty="0">
                <a:solidFill>
                  <a:srgbClr val="0000FF"/>
                </a:solidFill>
              </a:endParaRPr>
            </a:p>
            <a:p>
              <a:pPr>
                <a:lnSpc>
                  <a:spcPct val="90000"/>
                </a:lnSpc>
                <a:buClr>
                  <a:schemeClr val="tx1"/>
                </a:buClr>
                <a:buFontTx/>
                <a:buChar char="•"/>
              </a:pPr>
              <a:r>
                <a:rPr lang="en-GB" sz="2400" b="1" dirty="0">
                  <a:solidFill>
                    <a:srgbClr val="0000FF"/>
                  </a:solidFill>
                </a:rPr>
                <a:t> Search for “missing” baryon resonances </a:t>
              </a:r>
            </a:p>
            <a:p>
              <a:pPr>
                <a:lnSpc>
                  <a:spcPct val="90000"/>
                </a:lnSpc>
                <a:buClr>
                  <a:schemeClr val="tx1"/>
                </a:buClr>
              </a:pPr>
              <a:r>
                <a:rPr lang="en-GB" sz="2400" b="1" dirty="0">
                  <a:latin typeface="Arial" pitchFamily="34" charset="0"/>
                </a:rPr>
                <a:t>              </a:t>
              </a:r>
              <a:r>
                <a:rPr lang="en-GB" sz="2400" dirty="0"/>
                <a:t>Vector meson (</a:t>
              </a:r>
              <a:r>
                <a:rPr lang="en-GB" sz="2400" dirty="0">
                  <a:sym typeface="Symbol"/>
                </a:rPr>
                <a:t>, ) </a:t>
              </a:r>
              <a:r>
                <a:rPr lang="en-GB" sz="2400" dirty="0"/>
                <a:t>photo production</a:t>
              </a:r>
            </a:p>
            <a:p>
              <a:pPr>
                <a:lnSpc>
                  <a:spcPct val="90000"/>
                </a:lnSpc>
                <a:buClr>
                  <a:schemeClr val="tx1"/>
                </a:buClr>
              </a:pPr>
              <a:endParaRPr lang="it-IT" sz="2000" dirty="0"/>
            </a:p>
          </p:txBody>
        </p:sp>
      </p:grpSp>
      <p:sp>
        <p:nvSpPr>
          <p:cNvPr id="2" name="CasellaDiTesto 1"/>
          <p:cNvSpPr txBox="1"/>
          <p:nvPr/>
        </p:nvSpPr>
        <p:spPr>
          <a:xfrm>
            <a:off x="127000" y="6020782"/>
            <a:ext cx="11887200" cy="707886"/>
          </a:xfrm>
          <a:prstGeom prst="rect">
            <a:avLst/>
          </a:prstGeom>
          <a:noFill/>
        </p:spPr>
        <p:txBody>
          <a:bodyPr wrap="square" rtlCol="0">
            <a:spAutoFit/>
          </a:bodyPr>
          <a:lstStyle/>
          <a:p>
            <a:r>
              <a:rPr lang="it-IT" sz="2000" b="1" dirty="0"/>
              <a:t>Use of state-the-art </a:t>
            </a:r>
            <a:r>
              <a:rPr lang="it-IT" sz="2000" b="1" dirty="0" err="1"/>
              <a:t>technology</a:t>
            </a:r>
            <a:r>
              <a:rPr lang="it-IT" sz="2000" b="1" dirty="0"/>
              <a:t>  (</a:t>
            </a:r>
            <a:r>
              <a:rPr lang="it-IT" sz="2000" b="1" dirty="0" err="1"/>
              <a:t>circularly</a:t>
            </a:r>
            <a:r>
              <a:rPr lang="it-IT" sz="2000" b="1" dirty="0"/>
              <a:t> and </a:t>
            </a:r>
            <a:r>
              <a:rPr lang="it-IT" sz="2000" b="1" dirty="0" err="1"/>
              <a:t>linearly</a:t>
            </a:r>
            <a:r>
              <a:rPr lang="it-IT" sz="2000" b="1" dirty="0"/>
              <a:t> </a:t>
            </a:r>
            <a:r>
              <a:rPr lang="it-IT" sz="2000" b="1" dirty="0" err="1"/>
              <a:t>polarised</a:t>
            </a:r>
            <a:r>
              <a:rPr lang="it-IT" sz="2000" b="1" dirty="0"/>
              <a:t> </a:t>
            </a:r>
            <a:r>
              <a:rPr lang="it-IT" sz="2000" b="1" dirty="0" err="1"/>
              <a:t>photon</a:t>
            </a:r>
            <a:r>
              <a:rPr lang="it-IT" sz="2000" b="1" dirty="0"/>
              <a:t> </a:t>
            </a:r>
            <a:r>
              <a:rPr lang="it-IT" sz="2000" b="1" dirty="0" err="1"/>
              <a:t>beams</a:t>
            </a:r>
            <a:r>
              <a:rPr lang="it-IT" sz="2000" b="1" dirty="0"/>
              <a:t>; </a:t>
            </a:r>
            <a:r>
              <a:rPr lang="it-IT" sz="2000" b="1" dirty="0" err="1"/>
              <a:t>longitudinally</a:t>
            </a:r>
            <a:r>
              <a:rPr lang="it-IT" sz="2000" b="1" dirty="0"/>
              <a:t> and </a:t>
            </a:r>
            <a:r>
              <a:rPr lang="it-IT" sz="2000" b="1" dirty="0" err="1"/>
              <a:t>transverse</a:t>
            </a:r>
            <a:r>
              <a:rPr lang="it-IT" sz="2000" b="1" dirty="0"/>
              <a:t> </a:t>
            </a:r>
            <a:r>
              <a:rPr lang="it-IT" sz="2000" b="1" dirty="0" err="1"/>
              <a:t>polarised</a:t>
            </a:r>
            <a:r>
              <a:rPr lang="it-IT" sz="2000" b="1" dirty="0"/>
              <a:t> </a:t>
            </a:r>
            <a:r>
              <a:rPr lang="it-IT" sz="2000" b="1" dirty="0" err="1"/>
              <a:t>proton</a:t>
            </a:r>
            <a:r>
              <a:rPr lang="it-IT" sz="2000" b="1" dirty="0"/>
              <a:t>/</a:t>
            </a:r>
            <a:r>
              <a:rPr lang="it-IT" sz="2000" b="1" dirty="0" err="1"/>
              <a:t>deuteron</a:t>
            </a:r>
            <a:r>
              <a:rPr lang="it-IT" sz="2000" b="1" dirty="0"/>
              <a:t>/3He targets)  </a:t>
            </a:r>
            <a:r>
              <a:rPr lang="it-IT" sz="2000" b="1" dirty="0" err="1"/>
              <a:t>is</a:t>
            </a:r>
            <a:r>
              <a:rPr lang="it-IT" sz="2000" b="1" dirty="0"/>
              <a:t>  </a:t>
            </a:r>
            <a:r>
              <a:rPr lang="it-IT" sz="2000" b="1" dirty="0" err="1"/>
              <a:t>required</a:t>
            </a:r>
            <a:endParaRPr lang="it-IT" sz="2000" b="1" dirty="0"/>
          </a:p>
        </p:txBody>
      </p:sp>
    </p:spTree>
    <p:extLst>
      <p:ext uri="{BB962C8B-B14F-4D97-AF65-F5344CB8AC3E}">
        <p14:creationId xmlns:p14="http://schemas.microsoft.com/office/powerpoint/2010/main" val="2529722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t="13264" r="12259"/>
          <a:stretch/>
        </p:blipFill>
        <p:spPr>
          <a:xfrm rot="5400000">
            <a:off x="1222440" y="-1336740"/>
            <a:ext cx="6699119" cy="9372599"/>
          </a:xfrm>
          <a:prstGeom prst="rect">
            <a:avLst/>
          </a:prstGeom>
        </p:spPr>
      </p:pic>
      <p:sp>
        <p:nvSpPr>
          <p:cNvPr id="4" name="Text Box 5"/>
          <p:cNvSpPr txBox="1">
            <a:spLocks noChangeArrowheads="1"/>
          </p:cNvSpPr>
          <p:nvPr/>
        </p:nvSpPr>
        <p:spPr bwMode="auto">
          <a:xfrm>
            <a:off x="9029699" y="1373857"/>
            <a:ext cx="5400601" cy="738664"/>
          </a:xfrm>
          <a:prstGeom prst="rect">
            <a:avLst/>
          </a:prstGeom>
          <a:noFill/>
          <a:ln w="9525">
            <a:noFill/>
            <a:miter lim="800000"/>
            <a:headEnd/>
            <a:tailEnd/>
          </a:ln>
        </p:spPr>
        <p:txBody>
          <a:bodyPr wrap="square" lIns="0" tIns="0" rIns="0" bIns="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buClr>
                <a:srgbClr val="000000"/>
              </a:buClr>
              <a:buSzPct val="45000"/>
              <a:tabLst>
                <a:tab pos="723900" algn="l"/>
                <a:tab pos="1447800" algn="l"/>
                <a:tab pos="2171700" algn="l"/>
              </a:tabLst>
            </a:pPr>
            <a:r>
              <a:rPr lang="en-GB" sz="2400" dirty="0">
                <a:solidFill>
                  <a:srgbClr val="008000"/>
                </a:solidFill>
                <a:latin typeface="Nimbus Roman No9 L" pitchFamily="16" charset="0"/>
              </a:rPr>
              <a:t>MWPC:2 cylindrical</a:t>
            </a:r>
          </a:p>
          <a:p>
            <a:pPr hangingPunct="0">
              <a:buClr>
                <a:srgbClr val="000000"/>
              </a:buClr>
              <a:buSzPct val="45000"/>
              <a:tabLst>
                <a:tab pos="723900" algn="l"/>
                <a:tab pos="1447800" algn="l"/>
                <a:tab pos="2171700" algn="l"/>
              </a:tabLst>
            </a:pPr>
            <a:r>
              <a:rPr lang="en-GB" sz="2400" dirty="0">
                <a:solidFill>
                  <a:srgbClr val="008000"/>
                </a:solidFill>
                <a:latin typeface="Nimbus Roman No9 L" pitchFamily="16" charset="0"/>
              </a:rPr>
              <a:t> detectors</a:t>
            </a:r>
            <a:r>
              <a:rPr lang="it-IT" sz="2400" dirty="0">
                <a:solidFill>
                  <a:srgbClr val="008000"/>
                </a:solidFill>
                <a:latin typeface="Nimbus Roman No9 L" pitchFamily="16" charset="0"/>
              </a:rPr>
              <a:t> (PAVIA)</a:t>
            </a:r>
            <a:endParaRPr lang="en-GB" sz="2400" dirty="0">
              <a:solidFill>
                <a:srgbClr val="008000"/>
              </a:solidFill>
              <a:latin typeface="Nimbus Roman No9 L" pitchFamily="16" charset="0"/>
            </a:endParaRPr>
          </a:p>
        </p:txBody>
      </p:sp>
    </p:spTree>
    <p:extLst>
      <p:ext uri="{BB962C8B-B14F-4D97-AF65-F5344CB8AC3E}">
        <p14:creationId xmlns:p14="http://schemas.microsoft.com/office/powerpoint/2010/main" val="2225273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1981200" y="44624"/>
            <a:ext cx="8229600" cy="1143000"/>
          </a:xfrm>
        </p:spPr>
        <p:txBody>
          <a:bodyPr/>
          <a:lstStyle/>
          <a:p>
            <a:r>
              <a:rPr lang="it-IT" dirty="0"/>
              <a:t>MAMBO – Bonn - Apparato</a:t>
            </a:r>
          </a:p>
        </p:txBody>
      </p:sp>
      <p:grpSp>
        <p:nvGrpSpPr>
          <p:cNvPr id="7" name="Gruppo 6"/>
          <p:cNvGrpSpPr/>
          <p:nvPr/>
        </p:nvGrpSpPr>
        <p:grpSpPr>
          <a:xfrm>
            <a:off x="1524000" y="1192684"/>
            <a:ext cx="9073008" cy="5188644"/>
            <a:chOff x="-36512" y="1702581"/>
            <a:chExt cx="9073008" cy="5188644"/>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583"/>
            <a:stretch/>
          </p:blipFill>
          <p:spPr bwMode="auto">
            <a:xfrm>
              <a:off x="-36512" y="2636912"/>
              <a:ext cx="9036496" cy="425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asellaDiTesto 8"/>
            <p:cNvSpPr txBox="1"/>
            <p:nvPr/>
          </p:nvSpPr>
          <p:spPr>
            <a:xfrm>
              <a:off x="107504" y="3492297"/>
              <a:ext cx="576064" cy="523220"/>
            </a:xfrm>
            <a:prstGeom prst="rect">
              <a:avLst/>
            </a:prstGeom>
            <a:noFill/>
          </p:spPr>
          <p:txBody>
            <a:bodyPr wrap="square" rtlCol="0">
              <a:spAutoFit/>
            </a:bodyPr>
            <a:lstStyle/>
            <a:p>
              <a:r>
                <a:rPr lang="it-IT" sz="2800" b="1" dirty="0"/>
                <a:t>e</a:t>
              </a:r>
              <a:r>
                <a:rPr lang="it-IT" sz="2800" b="1" baseline="30000" dirty="0"/>
                <a:t>- </a:t>
              </a:r>
              <a:endParaRPr lang="it-IT" sz="2800" dirty="0"/>
            </a:p>
          </p:txBody>
        </p:sp>
        <p:sp>
          <p:nvSpPr>
            <p:cNvPr id="10" name="Freccia a destra 9"/>
            <p:cNvSpPr/>
            <p:nvPr/>
          </p:nvSpPr>
          <p:spPr>
            <a:xfrm>
              <a:off x="107504" y="4077072"/>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1" name="CasellaDiTesto 10"/>
            <p:cNvSpPr txBox="1"/>
            <p:nvPr/>
          </p:nvSpPr>
          <p:spPr>
            <a:xfrm>
              <a:off x="971600" y="2865710"/>
              <a:ext cx="1152128" cy="1015663"/>
            </a:xfrm>
            <a:prstGeom prst="rect">
              <a:avLst/>
            </a:prstGeom>
            <a:noFill/>
          </p:spPr>
          <p:txBody>
            <a:bodyPr wrap="square" rtlCol="0">
              <a:spAutoFit/>
            </a:bodyPr>
            <a:lstStyle/>
            <a:p>
              <a:r>
                <a:rPr lang="it-IT" sz="2000" b="1" dirty="0" err="1">
                  <a:solidFill>
                    <a:srgbClr val="0000FF"/>
                  </a:solidFill>
                </a:rPr>
                <a:t>Photon</a:t>
              </a:r>
              <a:r>
                <a:rPr lang="it-IT" sz="2000" b="1" dirty="0">
                  <a:solidFill>
                    <a:srgbClr val="0000FF"/>
                  </a:solidFill>
                </a:rPr>
                <a:t> </a:t>
              </a:r>
              <a:r>
                <a:rPr lang="it-IT" sz="2000" b="1" dirty="0" err="1">
                  <a:solidFill>
                    <a:srgbClr val="0000FF"/>
                  </a:solidFill>
                </a:rPr>
                <a:t>Tagging</a:t>
              </a:r>
              <a:r>
                <a:rPr lang="it-IT" sz="2000" b="1" dirty="0">
                  <a:solidFill>
                    <a:srgbClr val="0000FF"/>
                  </a:solidFill>
                </a:rPr>
                <a:t> </a:t>
              </a:r>
            </a:p>
            <a:p>
              <a:r>
                <a:rPr lang="it-IT" sz="2000" b="1" dirty="0" err="1">
                  <a:solidFill>
                    <a:srgbClr val="0000FF"/>
                  </a:solidFill>
                </a:rPr>
                <a:t>magnet</a:t>
              </a:r>
              <a:endParaRPr lang="it-IT" sz="2000" b="1" dirty="0">
                <a:solidFill>
                  <a:srgbClr val="0000FF"/>
                </a:solidFill>
              </a:endParaRPr>
            </a:p>
          </p:txBody>
        </p:sp>
        <p:sp>
          <p:nvSpPr>
            <p:cNvPr id="12" name="Freccia a destra 11"/>
            <p:cNvSpPr/>
            <p:nvPr/>
          </p:nvSpPr>
          <p:spPr>
            <a:xfrm>
              <a:off x="2339752" y="4077072"/>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3" name="CasellaDiTesto 12"/>
            <p:cNvSpPr txBox="1"/>
            <p:nvPr/>
          </p:nvSpPr>
          <p:spPr>
            <a:xfrm>
              <a:off x="1943200" y="3794881"/>
              <a:ext cx="576064" cy="523220"/>
            </a:xfrm>
            <a:prstGeom prst="rect">
              <a:avLst/>
            </a:prstGeom>
            <a:noFill/>
          </p:spPr>
          <p:txBody>
            <a:bodyPr wrap="square" rtlCol="0">
              <a:spAutoFit/>
            </a:bodyPr>
            <a:lstStyle/>
            <a:p>
              <a:r>
                <a:rPr lang="it-IT" sz="2800" b="1" dirty="0">
                  <a:sym typeface="Symbol"/>
                </a:rPr>
                <a:t></a:t>
              </a:r>
              <a:r>
                <a:rPr lang="it-IT" sz="2800" b="1" baseline="30000" dirty="0"/>
                <a:t> </a:t>
              </a:r>
              <a:endParaRPr lang="it-IT" sz="2800" dirty="0"/>
            </a:p>
          </p:txBody>
        </p:sp>
        <p:sp>
          <p:nvSpPr>
            <p:cNvPr id="14" name="CasellaDiTesto 13"/>
            <p:cNvSpPr txBox="1"/>
            <p:nvPr/>
          </p:nvSpPr>
          <p:spPr>
            <a:xfrm>
              <a:off x="2339752" y="1702581"/>
              <a:ext cx="1944216" cy="1938992"/>
            </a:xfrm>
            <a:prstGeom prst="rect">
              <a:avLst/>
            </a:prstGeom>
            <a:noFill/>
            <a:ln w="38100">
              <a:solidFill>
                <a:srgbClr val="FF0000"/>
              </a:solidFill>
            </a:ln>
          </p:spPr>
          <p:txBody>
            <a:bodyPr wrap="square" rtlCol="0">
              <a:spAutoFit/>
            </a:bodyPr>
            <a:lstStyle/>
            <a:p>
              <a:r>
                <a:rPr lang="it-IT" sz="2000" b="1" dirty="0">
                  <a:solidFill>
                    <a:srgbClr val="002060"/>
                  </a:solidFill>
                </a:rPr>
                <a:t>Central  part</a:t>
              </a:r>
            </a:p>
            <a:p>
              <a:endParaRPr lang="it-IT" sz="2000" dirty="0"/>
            </a:p>
            <a:p>
              <a:r>
                <a:rPr lang="it-IT" sz="2000" b="1" dirty="0">
                  <a:solidFill>
                    <a:srgbClr val="0000FF"/>
                  </a:solidFill>
                </a:rPr>
                <a:t>BGO </a:t>
              </a:r>
              <a:r>
                <a:rPr lang="it-IT" sz="2000" b="1" dirty="0" err="1">
                  <a:solidFill>
                    <a:srgbClr val="0000FF"/>
                  </a:solidFill>
                </a:rPr>
                <a:t>calorimeter</a:t>
              </a:r>
              <a:endParaRPr lang="it-IT" sz="2000" b="1" dirty="0">
                <a:solidFill>
                  <a:srgbClr val="0000FF"/>
                </a:solidFill>
              </a:endParaRPr>
            </a:p>
            <a:p>
              <a:r>
                <a:rPr lang="it-IT" sz="2000" b="1" dirty="0" err="1">
                  <a:solidFill>
                    <a:srgbClr val="0000FF"/>
                  </a:solidFill>
                </a:rPr>
                <a:t>Scintillator</a:t>
              </a:r>
              <a:r>
                <a:rPr lang="it-IT" sz="2000" b="1" dirty="0">
                  <a:solidFill>
                    <a:srgbClr val="0000FF"/>
                  </a:solidFill>
                </a:rPr>
                <a:t>  </a:t>
              </a:r>
              <a:r>
                <a:rPr lang="it-IT" sz="2000" b="1" dirty="0" err="1">
                  <a:solidFill>
                    <a:srgbClr val="0000FF"/>
                  </a:solidFill>
                </a:rPr>
                <a:t>barrel</a:t>
              </a:r>
              <a:endParaRPr lang="it-IT" sz="2000" b="1" dirty="0">
                <a:solidFill>
                  <a:srgbClr val="0000FF"/>
                </a:solidFill>
              </a:endParaRPr>
            </a:p>
            <a:p>
              <a:r>
                <a:rPr lang="it-IT" sz="2000" b="1" dirty="0" err="1">
                  <a:solidFill>
                    <a:srgbClr val="0000FF"/>
                  </a:solidFill>
                </a:rPr>
                <a:t>MWPCs</a:t>
              </a:r>
              <a:r>
                <a:rPr lang="it-IT" sz="2000" b="1" dirty="0">
                  <a:solidFill>
                    <a:srgbClr val="0000FF"/>
                  </a:solidFill>
                </a:rPr>
                <a:t> </a:t>
              </a:r>
            </a:p>
          </p:txBody>
        </p:sp>
        <p:sp>
          <p:nvSpPr>
            <p:cNvPr id="15" name="CasellaDiTesto 14"/>
            <p:cNvSpPr txBox="1"/>
            <p:nvPr/>
          </p:nvSpPr>
          <p:spPr>
            <a:xfrm>
              <a:off x="4427984" y="1774494"/>
              <a:ext cx="4499992" cy="1631216"/>
            </a:xfrm>
            <a:prstGeom prst="rect">
              <a:avLst/>
            </a:prstGeom>
            <a:noFill/>
            <a:ln w="38100">
              <a:solidFill>
                <a:srgbClr val="FF0000"/>
              </a:solidFill>
            </a:ln>
          </p:spPr>
          <p:txBody>
            <a:bodyPr wrap="square" rtlCol="0">
              <a:spAutoFit/>
            </a:bodyPr>
            <a:lstStyle/>
            <a:p>
              <a:r>
                <a:rPr lang="it-IT" sz="2000" b="1" dirty="0">
                  <a:solidFill>
                    <a:srgbClr val="FF0000"/>
                  </a:solidFill>
                </a:rPr>
                <a:t>              </a:t>
              </a:r>
              <a:r>
                <a:rPr lang="it-IT" sz="2000" b="1" dirty="0" err="1">
                  <a:solidFill>
                    <a:srgbClr val="002060"/>
                  </a:solidFill>
                </a:rPr>
                <a:t>Forward</a:t>
              </a:r>
              <a:r>
                <a:rPr lang="it-IT" sz="2000" b="1" dirty="0">
                  <a:solidFill>
                    <a:srgbClr val="002060"/>
                  </a:solidFill>
                </a:rPr>
                <a:t>   part</a:t>
              </a:r>
            </a:p>
            <a:p>
              <a:endParaRPr lang="it-IT" sz="2000" dirty="0"/>
            </a:p>
            <a:p>
              <a:r>
                <a:rPr lang="it-IT" b="1" dirty="0" err="1">
                  <a:solidFill>
                    <a:srgbClr val="0000FF"/>
                  </a:solidFill>
                </a:rPr>
                <a:t>MRPCs</a:t>
              </a:r>
              <a:r>
                <a:rPr lang="it-IT" b="1" dirty="0">
                  <a:solidFill>
                    <a:srgbClr val="0000FF"/>
                  </a:solidFill>
                </a:rPr>
                <a:t>            Open </a:t>
              </a:r>
              <a:r>
                <a:rPr lang="it-IT" b="1" dirty="0" err="1">
                  <a:solidFill>
                    <a:srgbClr val="0000FF"/>
                  </a:solidFill>
                </a:rPr>
                <a:t>Dipole</a:t>
              </a:r>
              <a:r>
                <a:rPr lang="it-IT" b="1" dirty="0">
                  <a:solidFill>
                    <a:srgbClr val="0000FF"/>
                  </a:solidFill>
                </a:rPr>
                <a:t>      </a:t>
              </a:r>
              <a:r>
                <a:rPr lang="it-IT" b="1" dirty="0" err="1">
                  <a:solidFill>
                    <a:srgbClr val="0000FF"/>
                  </a:solidFill>
                </a:rPr>
                <a:t>Drift</a:t>
              </a:r>
              <a:r>
                <a:rPr lang="it-IT" b="1" dirty="0">
                  <a:solidFill>
                    <a:srgbClr val="0000FF"/>
                  </a:solidFill>
                </a:rPr>
                <a:t>   TOF </a:t>
              </a:r>
              <a:r>
                <a:rPr lang="it-IT" b="1" dirty="0" err="1">
                  <a:solidFill>
                    <a:srgbClr val="0000FF"/>
                  </a:solidFill>
                </a:rPr>
                <a:t>Scint</a:t>
              </a:r>
              <a:r>
                <a:rPr lang="it-IT" b="1" dirty="0">
                  <a:solidFill>
                    <a:srgbClr val="0000FF"/>
                  </a:solidFill>
                </a:rPr>
                <a:t>. </a:t>
              </a:r>
              <a:r>
                <a:rPr lang="it-IT" b="1" dirty="0" err="1">
                  <a:solidFill>
                    <a:srgbClr val="0000FF"/>
                  </a:solidFill>
                </a:rPr>
                <a:t>Fibers</a:t>
              </a:r>
              <a:r>
                <a:rPr lang="it-IT" b="1" dirty="0">
                  <a:solidFill>
                    <a:srgbClr val="0000FF"/>
                  </a:solidFill>
                </a:rPr>
                <a:t>      </a:t>
              </a:r>
              <a:r>
                <a:rPr lang="it-IT" b="1" dirty="0" err="1">
                  <a:solidFill>
                    <a:srgbClr val="0000FF"/>
                  </a:solidFill>
                </a:rPr>
                <a:t>Magnet</a:t>
              </a:r>
              <a:r>
                <a:rPr lang="it-IT" b="1" dirty="0">
                  <a:solidFill>
                    <a:srgbClr val="0000FF"/>
                  </a:solidFill>
                </a:rPr>
                <a:t>          Cham.</a:t>
              </a:r>
            </a:p>
            <a:p>
              <a:r>
                <a:rPr lang="it-IT" sz="2000" dirty="0"/>
                <a:t>                                  </a:t>
              </a:r>
            </a:p>
          </p:txBody>
        </p:sp>
        <p:sp>
          <p:nvSpPr>
            <p:cNvPr id="16" name="Freccia a destra 15"/>
            <p:cNvSpPr/>
            <p:nvPr/>
          </p:nvSpPr>
          <p:spPr>
            <a:xfrm rot="16200000" flipV="1">
              <a:off x="3820773" y="5224342"/>
              <a:ext cx="1116123"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7" name="CasellaDiTesto 16"/>
            <p:cNvSpPr txBox="1"/>
            <p:nvPr/>
          </p:nvSpPr>
          <p:spPr>
            <a:xfrm>
              <a:off x="3563888" y="5830027"/>
              <a:ext cx="2592288" cy="369332"/>
            </a:xfrm>
            <a:prstGeom prst="rect">
              <a:avLst/>
            </a:prstGeom>
            <a:noFill/>
          </p:spPr>
          <p:txBody>
            <a:bodyPr wrap="square" rtlCol="0">
              <a:spAutoFit/>
            </a:bodyPr>
            <a:lstStyle/>
            <a:p>
              <a:r>
                <a:rPr lang="it-IT" b="1" dirty="0"/>
                <a:t>Target position</a:t>
              </a:r>
            </a:p>
          </p:txBody>
        </p:sp>
        <p:sp>
          <p:nvSpPr>
            <p:cNvPr id="18" name="Freccia a destra 17"/>
            <p:cNvSpPr/>
            <p:nvPr/>
          </p:nvSpPr>
          <p:spPr>
            <a:xfrm rot="5400000">
              <a:off x="3812874" y="3579549"/>
              <a:ext cx="576064" cy="292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9" name="Freccia a destra 18"/>
            <p:cNvSpPr/>
            <p:nvPr/>
          </p:nvSpPr>
          <p:spPr>
            <a:xfrm rot="5400000">
              <a:off x="4595374" y="3304002"/>
              <a:ext cx="533672" cy="148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0" name="Freccia a destra 19"/>
            <p:cNvSpPr/>
            <p:nvPr/>
          </p:nvSpPr>
          <p:spPr>
            <a:xfrm rot="5400000">
              <a:off x="5891518" y="3333618"/>
              <a:ext cx="533672" cy="148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1" name="Freccia a destra 20"/>
            <p:cNvSpPr/>
            <p:nvPr/>
          </p:nvSpPr>
          <p:spPr>
            <a:xfrm rot="7352048">
              <a:off x="7027374" y="3400470"/>
              <a:ext cx="837739" cy="134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2" name="Freccia a destra 21"/>
            <p:cNvSpPr/>
            <p:nvPr/>
          </p:nvSpPr>
          <p:spPr>
            <a:xfrm rot="6536460">
              <a:off x="7891470" y="3188488"/>
              <a:ext cx="837739" cy="134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3" name="Freccia a destra 22"/>
            <p:cNvSpPr/>
            <p:nvPr/>
          </p:nvSpPr>
          <p:spPr>
            <a:xfrm rot="16200000" flipV="1">
              <a:off x="305525" y="5283206"/>
              <a:ext cx="684075"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4" name="CasellaDiTesto 23"/>
            <p:cNvSpPr txBox="1"/>
            <p:nvPr/>
          </p:nvSpPr>
          <p:spPr>
            <a:xfrm>
              <a:off x="107504" y="5661248"/>
              <a:ext cx="2016224" cy="646331"/>
            </a:xfrm>
            <a:prstGeom prst="rect">
              <a:avLst/>
            </a:prstGeom>
            <a:noFill/>
          </p:spPr>
          <p:txBody>
            <a:bodyPr wrap="square" rtlCol="0">
              <a:spAutoFit/>
            </a:bodyPr>
            <a:lstStyle/>
            <a:p>
              <a:r>
                <a:rPr lang="it-IT" b="1" dirty="0"/>
                <a:t>Bremsstrahlung target</a:t>
              </a:r>
            </a:p>
          </p:txBody>
        </p:sp>
        <p:sp>
          <p:nvSpPr>
            <p:cNvPr id="25" name="CasellaDiTesto 24"/>
            <p:cNvSpPr txBox="1"/>
            <p:nvPr/>
          </p:nvSpPr>
          <p:spPr>
            <a:xfrm>
              <a:off x="7762892" y="6269250"/>
              <a:ext cx="1273604" cy="369332"/>
            </a:xfrm>
            <a:prstGeom prst="rect">
              <a:avLst/>
            </a:prstGeom>
            <a:noFill/>
          </p:spPr>
          <p:txBody>
            <a:bodyPr wrap="square" rtlCol="0">
              <a:spAutoFit/>
            </a:bodyPr>
            <a:lstStyle/>
            <a:p>
              <a:r>
                <a:rPr lang="it-IT" b="1" dirty="0"/>
                <a:t>Side </a:t>
              </a:r>
              <a:r>
                <a:rPr lang="it-IT" b="1" dirty="0" err="1"/>
                <a:t>view</a:t>
              </a:r>
              <a:endParaRPr lang="it-IT" b="1" dirty="0"/>
            </a:p>
          </p:txBody>
        </p:sp>
      </p:grpSp>
      <p:sp>
        <p:nvSpPr>
          <p:cNvPr id="26" name="Text Box 5"/>
          <p:cNvSpPr txBox="1">
            <a:spLocks noChangeArrowheads="1"/>
          </p:cNvSpPr>
          <p:nvPr/>
        </p:nvSpPr>
        <p:spPr bwMode="auto">
          <a:xfrm>
            <a:off x="941039" y="1341541"/>
            <a:ext cx="2743201" cy="738664"/>
          </a:xfrm>
          <a:prstGeom prst="rect">
            <a:avLst/>
          </a:prstGeom>
          <a:noFill/>
          <a:ln w="9525">
            <a:noFill/>
            <a:miter lim="800000"/>
            <a:headEnd/>
            <a:tailEnd/>
          </a:ln>
        </p:spPr>
        <p:txBody>
          <a:bodyPr wrap="square" lIns="0" tIns="0" rIns="0" bIns="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buClr>
                <a:srgbClr val="000000"/>
              </a:buClr>
              <a:buSzPct val="45000"/>
              <a:tabLst>
                <a:tab pos="723900" algn="l"/>
                <a:tab pos="1447800" algn="l"/>
                <a:tab pos="2171700" algn="l"/>
              </a:tabLst>
            </a:pPr>
            <a:r>
              <a:rPr lang="en-GB" sz="2400" dirty="0">
                <a:solidFill>
                  <a:srgbClr val="008000"/>
                </a:solidFill>
                <a:latin typeface="Nimbus Roman No9 L" pitchFamily="16" charset="0"/>
              </a:rPr>
              <a:t>MWPC:2 cylindrical</a:t>
            </a:r>
          </a:p>
          <a:p>
            <a:pPr hangingPunct="0">
              <a:buClr>
                <a:srgbClr val="000000"/>
              </a:buClr>
              <a:buSzPct val="45000"/>
              <a:tabLst>
                <a:tab pos="723900" algn="l"/>
                <a:tab pos="1447800" algn="l"/>
                <a:tab pos="2171700" algn="l"/>
              </a:tabLst>
            </a:pPr>
            <a:r>
              <a:rPr lang="en-GB" sz="2400" dirty="0">
                <a:solidFill>
                  <a:srgbClr val="008000"/>
                </a:solidFill>
                <a:latin typeface="Nimbus Roman No9 L" pitchFamily="16" charset="0"/>
              </a:rPr>
              <a:t> detectors</a:t>
            </a:r>
            <a:r>
              <a:rPr lang="it-IT" sz="2400" dirty="0">
                <a:solidFill>
                  <a:srgbClr val="008000"/>
                </a:solidFill>
                <a:latin typeface="Nimbus Roman No9 L" pitchFamily="16" charset="0"/>
              </a:rPr>
              <a:t> (PAVIA)</a:t>
            </a:r>
            <a:endParaRPr lang="en-GB" sz="2400" dirty="0">
              <a:solidFill>
                <a:srgbClr val="008000"/>
              </a:solidFill>
              <a:latin typeface="Nimbus Roman No9 L" pitchFamily="16" charset="0"/>
            </a:endParaRPr>
          </a:p>
        </p:txBody>
      </p:sp>
    </p:spTree>
    <p:extLst>
      <p:ext uri="{BB962C8B-B14F-4D97-AF65-F5344CB8AC3E}">
        <p14:creationId xmlns:p14="http://schemas.microsoft.com/office/powerpoint/2010/main" val="28810088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374900" y="0"/>
            <a:ext cx="7226299" cy="523220"/>
          </a:xfrm>
          <a:prstGeom prst="rect">
            <a:avLst/>
          </a:prstGeom>
          <a:noFill/>
        </p:spPr>
        <p:txBody>
          <a:bodyPr wrap="square" rtlCol="0">
            <a:spAutoFit/>
          </a:bodyPr>
          <a:lstStyle/>
          <a:p>
            <a:pPr algn="ctr"/>
            <a:r>
              <a:rPr lang="it-IT" sz="2800" b="1" dirty="0"/>
              <a:t>Attività svolta 2022-2023 </a:t>
            </a:r>
          </a:p>
        </p:txBody>
      </p:sp>
      <p:sp>
        <p:nvSpPr>
          <p:cNvPr id="4" name="CasellaDiTesto 3"/>
          <p:cNvSpPr txBox="1"/>
          <p:nvPr/>
        </p:nvSpPr>
        <p:spPr>
          <a:xfrm>
            <a:off x="0" y="498078"/>
            <a:ext cx="12195256" cy="5170646"/>
          </a:xfrm>
          <a:prstGeom prst="rect">
            <a:avLst/>
          </a:prstGeom>
          <a:noFill/>
        </p:spPr>
        <p:txBody>
          <a:bodyPr wrap="square" rtlCol="0">
            <a:spAutoFit/>
          </a:bodyPr>
          <a:lstStyle/>
          <a:p>
            <a:pPr marL="285750" indent="-285750">
              <a:buFont typeface="Wingdings" panose="05000000000000000000" pitchFamily="2" charset="2"/>
              <a:buChar char="Ø"/>
            </a:pPr>
            <a:r>
              <a:rPr lang="it-IT" sz="2400" b="1" dirty="0">
                <a:solidFill>
                  <a:srgbClr val="FF0000"/>
                </a:solidFill>
              </a:rPr>
              <a:t>Mainz: </a:t>
            </a:r>
            <a:r>
              <a:rPr lang="it-IT" sz="1800" dirty="0"/>
              <a:t>   -)  </a:t>
            </a:r>
            <a:r>
              <a:rPr lang="it-IT" sz="1800" dirty="0">
                <a:solidFill>
                  <a:srgbClr val="0000FF"/>
                </a:solidFill>
              </a:rPr>
              <a:t>Dopo un breve test in fascio  effettuato  per  verificare la funzionalità dell’intero set-up di misura, sono state   	    </a:t>
            </a:r>
          </a:p>
          <a:p>
            <a:r>
              <a:rPr lang="it-IT" dirty="0">
                <a:solidFill>
                  <a:srgbClr val="0000FF"/>
                </a:solidFill>
              </a:rPr>
              <a:t>                               </a:t>
            </a:r>
            <a:r>
              <a:rPr lang="it-IT" sz="1800" dirty="0">
                <a:solidFill>
                  <a:srgbClr val="0000FF"/>
                </a:solidFill>
              </a:rPr>
              <a:t>effettuate  prese dati </a:t>
            </a:r>
            <a:r>
              <a:rPr lang="it-IT" sz="1800" dirty="0">
                <a:solidFill>
                  <a:srgbClr val="0000FF"/>
                </a:solidFill>
                <a:effectLst/>
                <a:ea typeface="Calibri" panose="020F0502020204030204" pitchFamily="34" charset="0"/>
                <a:cs typeface="Times New Roman" panose="02020603050405020304" pitchFamily="18" charset="0"/>
              </a:rPr>
              <a:t>per lo studio proprietà dello stato ad </a:t>
            </a:r>
            <a:r>
              <a:rPr lang="it-IT" sz="1800" dirty="0" err="1">
                <a:solidFill>
                  <a:srgbClr val="0000FF"/>
                </a:solidFill>
                <a:effectLst/>
                <a:ea typeface="Calibri" panose="020F0502020204030204" pitchFamily="34" charset="0"/>
                <a:cs typeface="Times New Roman" panose="02020603050405020304" pitchFamily="18" charset="0"/>
              </a:rPr>
              <a:t>exaquark</a:t>
            </a:r>
            <a:r>
              <a:rPr lang="it-IT" sz="1800" dirty="0">
                <a:solidFill>
                  <a:srgbClr val="0000FF"/>
                </a:solidFill>
                <a:effectLst/>
                <a:ea typeface="Calibri" panose="020F0502020204030204" pitchFamily="34" charset="0"/>
                <a:cs typeface="Times New Roman" panose="02020603050405020304" pitchFamily="18" charset="0"/>
              </a:rPr>
              <a:t> d*(2380) attraverso la misura della </a:t>
            </a:r>
          </a:p>
          <a:p>
            <a:r>
              <a:rPr lang="it-IT" dirty="0">
                <a:solidFill>
                  <a:srgbClr val="0000FF"/>
                </a:solidFill>
                <a:ea typeface="Calibri" panose="020F0502020204030204" pitchFamily="34" charset="0"/>
                <a:cs typeface="Times New Roman" panose="02020603050405020304" pitchFamily="18" charset="0"/>
              </a:rPr>
              <a:t>                               </a:t>
            </a:r>
            <a:r>
              <a:rPr lang="it-IT" sz="1800" dirty="0">
                <a:solidFill>
                  <a:srgbClr val="0000FF"/>
                </a:solidFill>
                <a:effectLst/>
                <a:ea typeface="Calibri" panose="020F0502020204030204" pitchFamily="34" charset="0"/>
                <a:cs typeface="Times New Roman" panose="02020603050405020304" pitchFamily="18" charset="0"/>
              </a:rPr>
              <a:t>fotodisintegrazione del deuterio  con un fasci di fotoni linearmente e circolarmente polarizzati (con </a:t>
            </a:r>
          </a:p>
          <a:p>
            <a:r>
              <a:rPr lang="it-IT" dirty="0">
                <a:solidFill>
                  <a:srgbClr val="0000FF"/>
                </a:solidFill>
                <a:ea typeface="Calibri" panose="020F0502020204030204" pitchFamily="34" charset="0"/>
                <a:cs typeface="Times New Roman" panose="02020603050405020304" pitchFamily="18" charset="0"/>
              </a:rPr>
              <a:t>                                misura della polarizzazione del neutrone di rinculo)</a:t>
            </a:r>
            <a:r>
              <a:rPr lang="it-IT" sz="1800" dirty="0">
                <a:solidFill>
                  <a:srgbClr val="0000FF"/>
                </a:solidFill>
                <a:effectLst/>
                <a:ea typeface="Calibri" panose="020F0502020204030204" pitchFamily="34" charset="0"/>
                <a:cs typeface="Times New Roman" panose="02020603050405020304" pitchFamily="18" charset="0"/>
              </a:rPr>
              <a:t> </a:t>
            </a:r>
          </a:p>
          <a:p>
            <a:endParaRPr lang="it-IT" dirty="0">
              <a:ea typeface="Calibri" panose="020F0502020204030204" pitchFamily="34" charset="0"/>
              <a:cs typeface="Times New Roman" panose="02020603050405020304" pitchFamily="18" charset="0"/>
            </a:endParaRPr>
          </a:p>
          <a:p>
            <a:r>
              <a:rPr lang="it-IT" sz="1800" dirty="0">
                <a:effectLst/>
                <a:ea typeface="Calibri" panose="020F0502020204030204" pitchFamily="34" charset="0"/>
                <a:cs typeface="Times New Roman" panose="02020603050405020304" pitchFamily="18" charset="0"/>
              </a:rPr>
              <a:t>                           -)  La sospensione della collaborazione con le istituzioni scientifiche russ</a:t>
            </a:r>
            <a:r>
              <a:rPr lang="it-IT" sz="1800" dirty="0">
                <a:ea typeface="Calibri" panose="020F0502020204030204" pitchFamily="34" charset="0"/>
                <a:cs typeface="Times New Roman" panose="02020603050405020304" pitchFamily="18" charset="0"/>
              </a:rPr>
              <a:t>e (dal 3/22) ha causato:  </a:t>
            </a:r>
          </a:p>
          <a:p>
            <a:r>
              <a:rPr lang="it-IT" sz="1800" dirty="0">
                <a:ea typeface="Calibri" panose="020F0502020204030204" pitchFamily="34" charset="0"/>
                <a:cs typeface="Times New Roman" panose="02020603050405020304" pitchFamily="18" charset="0"/>
              </a:rPr>
              <a:t>                                  =) rallentamento delle operazioni  di ripristino e </a:t>
            </a:r>
            <a:r>
              <a:rPr lang="it-IT" sz="1800" dirty="0" err="1">
                <a:ea typeface="Calibri" panose="020F0502020204030204" pitchFamily="34" charset="0"/>
                <a:cs typeface="Times New Roman" panose="02020603050405020304" pitchFamily="18" charset="0"/>
              </a:rPr>
              <a:t>commissioning</a:t>
            </a:r>
            <a:r>
              <a:rPr lang="it-IT" sz="1800" dirty="0">
                <a:ea typeface="Calibri" panose="020F0502020204030204" pitchFamily="34" charset="0"/>
                <a:cs typeface="Times New Roman" panose="02020603050405020304" pitchFamily="18" charset="0"/>
              </a:rPr>
              <a:t> del sistema di bersaglio criogenico </a:t>
            </a:r>
          </a:p>
          <a:p>
            <a:r>
              <a:rPr lang="it-IT" sz="1800" dirty="0">
                <a:ea typeface="Calibri" panose="020F0502020204030204" pitchFamily="34" charset="0"/>
                <a:cs typeface="Times New Roman" panose="02020603050405020304" pitchFamily="18" charset="0"/>
              </a:rPr>
              <a:t>                                       polarizzato di butanolo (costruito e sotto la responsabilità di un gruppo di JINR-</a:t>
            </a:r>
            <a:r>
              <a:rPr lang="it-IT" sz="1800" dirty="0" err="1">
                <a:ea typeface="Calibri" panose="020F0502020204030204" pitchFamily="34" charset="0"/>
                <a:cs typeface="Times New Roman" panose="02020603050405020304" pitchFamily="18" charset="0"/>
              </a:rPr>
              <a:t>Dubna</a:t>
            </a:r>
            <a:r>
              <a:rPr lang="it-IT" sz="1800" dirty="0">
                <a:ea typeface="Calibri" panose="020F0502020204030204" pitchFamily="34" charset="0"/>
                <a:cs typeface="Times New Roman" panose="02020603050405020304" pitchFamily="18" charset="0"/>
              </a:rPr>
              <a:t>).</a:t>
            </a:r>
          </a:p>
          <a:p>
            <a:r>
              <a:rPr lang="it-IT" sz="1800" dirty="0">
                <a:effectLst/>
                <a:ea typeface="Calibri" panose="020F0502020204030204" pitchFamily="34" charset="0"/>
                <a:cs typeface="Times New Roman" panose="02020603050405020304" pitchFamily="18" charset="0"/>
              </a:rPr>
              <a:t>                                       Una equipe congiunta </a:t>
            </a:r>
            <a:r>
              <a:rPr lang="it-IT" sz="1800" dirty="0">
                <a:ea typeface="Calibri" panose="020F0502020204030204" pitchFamily="34" charset="0"/>
                <a:cs typeface="Times New Roman" panose="02020603050405020304" pitchFamily="18" charset="0"/>
              </a:rPr>
              <a:t>formata da tecnici dei servizi criogenici di Mainz e Bonn sta cercando di ripristinare</a:t>
            </a:r>
          </a:p>
          <a:p>
            <a:r>
              <a:rPr lang="it-IT" dirty="0">
                <a:ea typeface="Calibri" panose="020F0502020204030204" pitchFamily="34" charset="0"/>
                <a:cs typeface="Times New Roman" panose="02020603050405020304" pitchFamily="18" charset="0"/>
              </a:rPr>
              <a:t>                                        la piena operatività del sistema</a:t>
            </a:r>
            <a:endParaRPr lang="it-IT" sz="1800" dirty="0">
              <a:ea typeface="Calibri" panose="020F0502020204030204" pitchFamily="34" charset="0"/>
              <a:cs typeface="Times New Roman" panose="02020603050405020304" pitchFamily="18" charset="0"/>
            </a:endParaRPr>
          </a:p>
          <a:p>
            <a:endParaRPr lang="it-IT" sz="1800" dirty="0">
              <a:ea typeface="Calibri" panose="020F0502020204030204" pitchFamily="34" charset="0"/>
              <a:cs typeface="Times New Roman" panose="02020603050405020304" pitchFamily="18" charset="0"/>
            </a:endParaRPr>
          </a:p>
          <a:p>
            <a:r>
              <a:rPr lang="it-IT" sz="1800" dirty="0">
                <a:ea typeface="Calibri" panose="020F0502020204030204" pitchFamily="34" charset="0"/>
                <a:cs typeface="Times New Roman" panose="02020603050405020304" pitchFamily="18" charset="0"/>
              </a:rPr>
              <a:t>                                  =)  sospensione del progetto di una  </a:t>
            </a:r>
            <a:r>
              <a:rPr lang="it-IT" sz="1800" dirty="0"/>
              <a:t>(mini) TPC cilindrica (costruita da un gruppo di PNPI-</a:t>
            </a:r>
            <a:r>
              <a:rPr lang="it-IT" sz="1800" dirty="0" err="1"/>
              <a:t>Gatchina</a:t>
            </a:r>
            <a:r>
              <a:rPr lang="it-IT" dirty="0"/>
              <a:t>)</a:t>
            </a:r>
            <a:r>
              <a:rPr lang="it-IT" sz="1800" dirty="0"/>
              <a:t>  da inserire                       		     da utilizzare come </a:t>
            </a:r>
            <a:r>
              <a:rPr lang="it-IT" sz="1800" dirty="0" err="1"/>
              <a:t>active</a:t>
            </a:r>
            <a:r>
              <a:rPr lang="it-IT" sz="1800" dirty="0"/>
              <a:t> target all’interno di CB </a:t>
            </a:r>
            <a:endParaRPr lang="it-IT" sz="1800" dirty="0">
              <a:effectLst/>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it-IT" b="1" kern="0" dirty="0">
              <a:solidFill>
                <a:srgbClr val="0000FF"/>
              </a:solidFill>
              <a:latin typeface="Comic Sans MS" pitchFamily="66" charset="0"/>
            </a:endParaRPr>
          </a:p>
          <a:p>
            <a:r>
              <a:rPr lang="it-IT" dirty="0">
                <a:solidFill>
                  <a:srgbClr val="FF0000"/>
                </a:solidFill>
              </a:rPr>
              <a:t> </a:t>
            </a:r>
          </a:p>
          <a:p>
            <a:endParaRPr lang="it-IT" dirty="0">
              <a:solidFill>
                <a:srgbClr val="FF0000"/>
              </a:solidFill>
            </a:endParaRPr>
          </a:p>
          <a:p>
            <a:endParaRPr lang="it-IT" dirty="0">
              <a:solidFill>
                <a:srgbClr val="FF0000"/>
              </a:solidFill>
            </a:endParaRPr>
          </a:p>
          <a:p>
            <a:endParaRPr lang="it-IT" dirty="0"/>
          </a:p>
        </p:txBody>
      </p:sp>
      <p:sp>
        <p:nvSpPr>
          <p:cNvPr id="2" name="CasellaDiTesto 1">
            <a:extLst>
              <a:ext uri="{FF2B5EF4-FFF2-40B4-BE49-F238E27FC236}">
                <a16:creationId xmlns:a16="http://schemas.microsoft.com/office/drawing/2014/main" id="{C0C53563-9198-C790-90F4-ED0B15270DB0}"/>
              </a:ext>
            </a:extLst>
          </p:cNvPr>
          <p:cNvSpPr txBox="1"/>
          <p:nvPr/>
        </p:nvSpPr>
        <p:spPr>
          <a:xfrm>
            <a:off x="0" y="3941584"/>
            <a:ext cx="12811760" cy="2954655"/>
          </a:xfrm>
          <a:prstGeom prst="rect">
            <a:avLst/>
          </a:prstGeom>
          <a:noFill/>
        </p:spPr>
        <p:txBody>
          <a:bodyPr wrap="square" rtlCol="0">
            <a:spAutoFit/>
          </a:bodyPr>
          <a:lstStyle/>
          <a:p>
            <a:endParaRPr lang="it-IT" dirty="0"/>
          </a:p>
          <a:p>
            <a:pPr marL="285750" indent="-285750">
              <a:buFont typeface="Wingdings" panose="05000000000000000000" pitchFamily="2" charset="2"/>
              <a:buChar char="Ø"/>
            </a:pPr>
            <a:r>
              <a:rPr lang="it-IT" sz="2400" b="1" dirty="0">
                <a:solidFill>
                  <a:srgbClr val="FF0000"/>
                </a:solidFill>
              </a:rPr>
              <a:t>Bonn </a:t>
            </a:r>
            <a:r>
              <a:rPr lang="it-IT" dirty="0"/>
              <a:t>:    </a:t>
            </a:r>
            <a:r>
              <a:rPr lang="it-IT" sz="1800" dirty="0">
                <a:effectLst/>
                <a:ea typeface="Calibri" panose="020F0502020204030204" pitchFamily="34" charset="0"/>
                <a:cs typeface="Times New Roman" panose="02020603050405020304" pitchFamily="18" charset="0"/>
              </a:rPr>
              <a:t>-)  La sospensione della collaborazione con le istituzioni scientifiche russ</a:t>
            </a:r>
            <a:r>
              <a:rPr lang="it-IT" sz="1800" dirty="0">
                <a:ea typeface="Calibri" panose="020F0502020204030204" pitchFamily="34" charset="0"/>
                <a:cs typeface="Times New Roman" panose="02020603050405020304" pitchFamily="18" charset="0"/>
              </a:rPr>
              <a:t>e (dal 3/22) ha causato:  </a:t>
            </a:r>
          </a:p>
          <a:p>
            <a:pPr marL="285750" indent="-285750">
              <a:buFont typeface="Wingdings" panose="05000000000000000000" pitchFamily="2" charset="2"/>
              <a:buChar char="Ø"/>
            </a:pPr>
            <a:endParaRPr lang="it-IT" dirty="0">
              <a:ea typeface="Calibri" panose="020F0502020204030204" pitchFamily="34" charset="0"/>
              <a:cs typeface="Times New Roman" panose="02020603050405020304" pitchFamily="18" charset="0"/>
            </a:endParaRPr>
          </a:p>
          <a:p>
            <a:r>
              <a:rPr lang="it-IT" dirty="0">
                <a:cs typeface="Times New Roman" panose="02020603050405020304" pitchFamily="18" charset="0"/>
              </a:rPr>
              <a:t>                               =) la non disponibilità per i turni di </a:t>
            </a:r>
            <a:r>
              <a:rPr lang="it-IT" dirty="0"/>
              <a:t>circa il 30% della forza lavoro della collaborazione BGOOD</a:t>
            </a:r>
          </a:p>
          <a:p>
            <a:r>
              <a:rPr lang="it-IT" dirty="0"/>
              <a:t>                               (gruppo INR-Mosca)  questo ha causato un cambiamento della modalità delle prese dati </a:t>
            </a:r>
          </a:p>
          <a:p>
            <a:r>
              <a:rPr lang="it-IT" dirty="0"/>
              <a:t>                              (riduzione tempo di fascio da 3 a 2 settimane, personale notturno on call, …)</a:t>
            </a:r>
          </a:p>
          <a:p>
            <a:r>
              <a:rPr lang="it-IT" dirty="0"/>
              <a:t>                               =)  Sospensione del progetto per un nuovo rivelatore </a:t>
            </a:r>
            <a:r>
              <a:rPr lang="it-IT" dirty="0" err="1"/>
              <a:t>Cerenkov</a:t>
            </a:r>
            <a:r>
              <a:rPr lang="it-IT" dirty="0"/>
              <a:t>-Aerogel da inserire nella regione </a:t>
            </a:r>
            <a:r>
              <a:rPr lang="it-IT" dirty="0" err="1"/>
              <a:t>forward</a:t>
            </a:r>
            <a:endParaRPr lang="it-IT" dirty="0"/>
          </a:p>
          <a:p>
            <a:r>
              <a:rPr lang="it-IT" dirty="0"/>
              <a:t>                                                      </a:t>
            </a:r>
            <a:endParaRPr lang="it-IT" b="1" kern="0" dirty="0">
              <a:solidFill>
                <a:srgbClr val="0000FF"/>
              </a:solidFill>
              <a:latin typeface="Comic Sans MS" pitchFamily="66" charset="0"/>
            </a:endParaRPr>
          </a:p>
          <a:p>
            <a:r>
              <a:rPr lang="it-IT" dirty="0"/>
              <a:t>                         -)    </a:t>
            </a:r>
            <a:r>
              <a:rPr lang="it-IT" dirty="0">
                <a:solidFill>
                  <a:srgbClr val="0000FF"/>
                </a:solidFill>
              </a:rPr>
              <a:t>Prese dati  effettuate  per misure di  fotoproduzione coerente di pioni  e  di K</a:t>
            </a:r>
            <a:r>
              <a:rPr lang="it-IT" dirty="0">
                <a:solidFill>
                  <a:srgbClr val="0000FF"/>
                </a:solidFill>
                <a:sym typeface="Symbol" panose="05050102010706020507" pitchFamily="18" charset="2"/>
              </a:rPr>
              <a:t> </a:t>
            </a:r>
            <a:r>
              <a:rPr lang="it-IT" dirty="0">
                <a:solidFill>
                  <a:srgbClr val="0000FF"/>
                </a:solidFill>
              </a:rPr>
              <a:t>su deuterio </a:t>
            </a:r>
          </a:p>
          <a:p>
            <a:endParaRPr lang="it-IT" dirty="0"/>
          </a:p>
        </p:txBody>
      </p:sp>
    </p:spTree>
    <p:extLst>
      <p:ext uri="{BB962C8B-B14F-4D97-AF65-F5344CB8AC3E}">
        <p14:creationId xmlns:p14="http://schemas.microsoft.com/office/powerpoint/2010/main" val="1085350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5DA5C42A-CB95-4FFA-CF61-DED1D23F673F}"/>
                  </a:ext>
                </a:extLst>
              </p:cNvPr>
              <p:cNvSpPr txBox="1"/>
              <p:nvPr/>
            </p:nvSpPr>
            <p:spPr>
              <a:xfrm>
                <a:off x="177328" y="1417267"/>
                <a:ext cx="7646200" cy="2354684"/>
              </a:xfrm>
              <a:prstGeom prst="rect">
                <a:avLst/>
              </a:prstGeom>
              <a:noFill/>
              <a:ln w="25400">
                <a:solidFill>
                  <a:srgbClr val="FF0000"/>
                </a:solidFill>
              </a:ln>
            </p:spPr>
            <p:txBody>
              <a:bodyPr wrap="square" rtlCol="0">
                <a:spAutoFit/>
              </a:bodyPr>
              <a:lstStyle/>
              <a:p>
                <a:r>
                  <a:rPr lang="it-IT" dirty="0"/>
                  <a:t>Espansione in energia dell’Hamiltoniana di scattering Compton </a:t>
                </a:r>
              </a:p>
              <a:p>
                <a:endParaRPr lang="it-IT" dirty="0"/>
              </a:p>
              <a:p>
                <a:pPr marL="285750" indent="-285750">
                  <a:buFont typeface="Wingdings" panose="05000000000000000000" pitchFamily="2" charset="2"/>
                  <a:buChar char="Ø"/>
                </a:pPr>
                <a:r>
                  <a:rPr lang="it-IT" dirty="0"/>
                  <a:t> ordine 0            massa,  carica</a:t>
                </a:r>
              </a:p>
              <a:p>
                <a:pPr marL="285750" indent="-285750">
                  <a:buFont typeface="Wingdings" panose="05000000000000000000" pitchFamily="2" charset="2"/>
                  <a:buChar char="Ø"/>
                </a:pPr>
                <a:r>
                  <a:rPr lang="it-IT" dirty="0"/>
                  <a:t> ordine 1            momento magnetico</a:t>
                </a:r>
              </a:p>
              <a:p>
                <a:pPr marL="285750" indent="-285750">
                  <a:buFont typeface="Wingdings" panose="05000000000000000000" pitchFamily="2" charset="2"/>
                  <a:buChar char="Ø"/>
                </a:pPr>
                <a:r>
                  <a:rPr lang="it-IT" dirty="0"/>
                  <a:t> ordine 2           </a:t>
                </a:r>
                <a14:m>
                  <m:oMath xmlns:m="http://schemas.openxmlformats.org/officeDocument/2006/math">
                    <m:sSubSup>
                      <m:sSubSupPr>
                        <m:ctrlPr>
                          <a:rPr lang="it-IT" sz="1800" b="1" i="1" smtClean="0">
                            <a:solidFill>
                              <a:srgbClr val="0000CC"/>
                            </a:solidFill>
                            <a:latin typeface="Cambria Math" panose="02040503050406030204" pitchFamily="18" charset="0"/>
                          </a:rPr>
                        </m:ctrlPr>
                      </m:sSubSupPr>
                      <m:e>
                        <m:r>
                          <a:rPr lang="it-IT" sz="1800" b="1" i="1" smtClean="0">
                            <a:solidFill>
                              <a:srgbClr val="0000CC"/>
                            </a:solidFill>
                            <a:latin typeface="Cambria Math" panose="02040503050406030204" pitchFamily="18" charset="0"/>
                          </a:rPr>
                          <m:t>𝑯</m:t>
                        </m:r>
                      </m:e>
                      <m:sub>
                        <m:r>
                          <a:rPr lang="it-IT" sz="1800" b="1" i="1" smtClean="0">
                            <a:solidFill>
                              <a:srgbClr val="0000CC"/>
                            </a:solidFill>
                            <a:latin typeface="Cambria Math" panose="02040503050406030204" pitchFamily="18" charset="0"/>
                          </a:rPr>
                          <m:t>𝒆𝒇𝒇</m:t>
                        </m:r>
                      </m:sub>
                      <m:sup>
                        <m:r>
                          <a:rPr lang="it-IT" sz="1800" b="1" i="1" smtClean="0">
                            <a:solidFill>
                              <a:srgbClr val="0000CC"/>
                            </a:solidFill>
                            <a:latin typeface="Cambria Math" panose="02040503050406030204" pitchFamily="18" charset="0"/>
                          </a:rPr>
                          <m:t>(</m:t>
                        </m:r>
                        <m:r>
                          <a:rPr lang="it-IT" sz="1800" b="1" i="1" smtClean="0">
                            <a:solidFill>
                              <a:srgbClr val="0000CC"/>
                            </a:solidFill>
                            <a:latin typeface="Cambria Math" panose="02040503050406030204" pitchFamily="18" charset="0"/>
                          </a:rPr>
                          <m:t>𝟐</m:t>
                        </m:r>
                        <m:r>
                          <a:rPr lang="it-IT" sz="1800" b="1" i="1" smtClean="0">
                            <a:solidFill>
                              <a:srgbClr val="0000CC"/>
                            </a:solidFill>
                            <a:latin typeface="Cambria Math" panose="02040503050406030204" pitchFamily="18" charset="0"/>
                          </a:rPr>
                          <m:t>)</m:t>
                        </m:r>
                      </m:sup>
                    </m:sSubSup>
                    <m:r>
                      <a:rPr lang="it-IT" sz="1800" b="1" i="1" smtClean="0">
                        <a:solidFill>
                          <a:srgbClr val="0000CC"/>
                        </a:solidFill>
                        <a:latin typeface="Cambria Math" panose="02040503050406030204" pitchFamily="18" charset="0"/>
                      </a:rPr>
                      <m:t>=−</m:t>
                    </m:r>
                    <m:r>
                      <a:rPr lang="it-IT" sz="1800" b="1" i="1" smtClean="0">
                        <a:solidFill>
                          <a:srgbClr val="0000CC"/>
                        </a:solidFill>
                        <a:latin typeface="Cambria Math" panose="02040503050406030204" pitchFamily="18" charset="0"/>
                      </a:rPr>
                      <m:t>𝟒</m:t>
                    </m:r>
                    <m:r>
                      <a:rPr lang="it-IT" sz="1800" b="1" i="1" smtClean="0">
                        <a:solidFill>
                          <a:srgbClr val="0000CC"/>
                        </a:solidFill>
                        <a:latin typeface="Cambria Math" panose="02040503050406030204" pitchFamily="18" charset="0"/>
                        <a:ea typeface="Cambria Math" panose="02040503050406030204" pitchFamily="18" charset="0"/>
                      </a:rPr>
                      <m:t>𝝅</m:t>
                    </m:r>
                    <m:d>
                      <m:dPr>
                        <m:begChr m:val="["/>
                        <m:endChr m:val="]"/>
                        <m:ctrlPr>
                          <a:rPr lang="it-IT" sz="1800" b="1" i="1" smtClean="0">
                            <a:solidFill>
                              <a:srgbClr val="0000CC"/>
                            </a:solidFill>
                            <a:latin typeface="Cambria Math" panose="02040503050406030204" pitchFamily="18" charset="0"/>
                          </a:rPr>
                        </m:ctrlPr>
                      </m:dPr>
                      <m:e>
                        <m:f>
                          <m:fPr>
                            <m:ctrlPr>
                              <a:rPr lang="it-IT" sz="1800" b="1" i="1" smtClean="0">
                                <a:solidFill>
                                  <a:srgbClr val="0000CC"/>
                                </a:solidFill>
                                <a:latin typeface="Cambria Math" panose="02040503050406030204" pitchFamily="18" charset="0"/>
                              </a:rPr>
                            </m:ctrlPr>
                          </m:fPr>
                          <m:num>
                            <m:r>
                              <a:rPr lang="it-IT" sz="1800" b="1" i="1" smtClean="0">
                                <a:solidFill>
                                  <a:srgbClr val="0000CC"/>
                                </a:solidFill>
                                <a:latin typeface="Cambria Math" panose="02040503050406030204" pitchFamily="18" charset="0"/>
                              </a:rPr>
                              <m:t>𝟏</m:t>
                            </m:r>
                          </m:num>
                          <m:den>
                            <m:r>
                              <a:rPr lang="it-IT" sz="1800" b="1" i="1" smtClean="0">
                                <a:solidFill>
                                  <a:srgbClr val="0000CC"/>
                                </a:solidFill>
                                <a:latin typeface="Cambria Math" panose="02040503050406030204" pitchFamily="18" charset="0"/>
                              </a:rPr>
                              <m:t>𝟐</m:t>
                            </m:r>
                          </m:den>
                        </m:f>
                        <m:sSub>
                          <m:sSubPr>
                            <m:ctrlPr>
                              <a:rPr lang="it-IT" sz="1800" b="1" i="1" smtClean="0">
                                <a:solidFill>
                                  <a:srgbClr val="FF0000"/>
                                </a:solidFill>
                                <a:latin typeface="Cambria Math" panose="02040503050406030204" pitchFamily="18" charset="0"/>
                              </a:rPr>
                            </m:ctrlPr>
                          </m:sSubPr>
                          <m:e>
                            <m:r>
                              <a:rPr lang="it-IT" sz="1800" b="1" i="1" smtClean="0">
                                <a:solidFill>
                                  <a:srgbClr val="FF0000"/>
                                </a:solidFill>
                                <a:latin typeface="Cambria Math" panose="02040503050406030204" pitchFamily="18" charset="0"/>
                                <a:ea typeface="Cambria Math" panose="02040503050406030204" pitchFamily="18" charset="0"/>
                              </a:rPr>
                              <m:t>𝜶</m:t>
                            </m:r>
                          </m:e>
                          <m:sub>
                            <m:r>
                              <a:rPr lang="it-IT" sz="1800" b="1" i="1" smtClean="0">
                                <a:solidFill>
                                  <a:srgbClr val="FF0000"/>
                                </a:solidFill>
                                <a:latin typeface="Cambria Math" panose="02040503050406030204" pitchFamily="18" charset="0"/>
                                <a:ea typeface="Cambria Math" panose="02040503050406030204" pitchFamily="18" charset="0"/>
                              </a:rPr>
                              <m:t>𝑬</m:t>
                            </m:r>
                            <m:r>
                              <a:rPr lang="it-IT" sz="1800" b="1" i="1" smtClean="0">
                                <a:solidFill>
                                  <a:srgbClr val="FF0000"/>
                                </a:solidFill>
                                <a:latin typeface="Cambria Math" panose="02040503050406030204" pitchFamily="18" charset="0"/>
                                <a:ea typeface="Cambria Math" panose="02040503050406030204" pitchFamily="18" charset="0"/>
                              </a:rPr>
                              <m:t>𝟏</m:t>
                            </m:r>
                          </m:sub>
                        </m:sSub>
                        <m:sSup>
                          <m:sSupPr>
                            <m:ctrlPr>
                              <a:rPr lang="it-IT" sz="1800" b="1" i="1" smtClean="0">
                                <a:solidFill>
                                  <a:srgbClr val="0000CC"/>
                                </a:solidFill>
                                <a:latin typeface="Cambria Math" panose="02040503050406030204" pitchFamily="18" charset="0"/>
                              </a:rPr>
                            </m:ctrlPr>
                          </m:sSupPr>
                          <m:e>
                            <m:acc>
                              <m:accPr>
                                <m:chr m:val="⃗"/>
                                <m:ctrlPr>
                                  <a:rPr lang="it-IT" sz="1800" b="1" i="1" smtClean="0">
                                    <a:solidFill>
                                      <a:srgbClr val="0000CC"/>
                                    </a:solidFill>
                                    <a:latin typeface="Cambria Math" panose="02040503050406030204" pitchFamily="18" charset="0"/>
                                  </a:rPr>
                                </m:ctrlPr>
                              </m:accPr>
                              <m:e>
                                <m:r>
                                  <a:rPr lang="it-IT" sz="1800" b="1" i="1" smtClean="0">
                                    <a:solidFill>
                                      <a:srgbClr val="0000CC"/>
                                    </a:solidFill>
                                    <a:latin typeface="Cambria Math" panose="02040503050406030204" pitchFamily="18" charset="0"/>
                                  </a:rPr>
                                  <m:t>𝑬</m:t>
                                </m:r>
                              </m:e>
                            </m:acc>
                          </m:e>
                          <m:sup>
                            <m:r>
                              <a:rPr lang="it-IT" sz="1800" b="1" i="1" smtClean="0">
                                <a:solidFill>
                                  <a:srgbClr val="0000CC"/>
                                </a:solidFill>
                                <a:latin typeface="Cambria Math" panose="02040503050406030204" pitchFamily="18" charset="0"/>
                              </a:rPr>
                              <m:t>𝟐</m:t>
                            </m:r>
                          </m:sup>
                        </m:sSup>
                        <m:r>
                          <a:rPr lang="it-IT" sz="1800" b="1" i="1" smtClean="0">
                            <a:solidFill>
                              <a:srgbClr val="0000CC"/>
                            </a:solidFill>
                            <a:latin typeface="Cambria Math" panose="02040503050406030204" pitchFamily="18" charset="0"/>
                          </a:rPr>
                          <m:t>+</m:t>
                        </m:r>
                        <m:f>
                          <m:fPr>
                            <m:ctrlPr>
                              <a:rPr lang="it-IT" sz="1800" b="1" i="1" smtClean="0">
                                <a:solidFill>
                                  <a:srgbClr val="0000CC"/>
                                </a:solidFill>
                                <a:latin typeface="Cambria Math" panose="02040503050406030204" pitchFamily="18" charset="0"/>
                              </a:rPr>
                            </m:ctrlPr>
                          </m:fPr>
                          <m:num>
                            <m:r>
                              <a:rPr lang="it-IT" sz="1800" b="1" i="1" smtClean="0">
                                <a:solidFill>
                                  <a:srgbClr val="0000CC"/>
                                </a:solidFill>
                                <a:latin typeface="Cambria Math" panose="02040503050406030204" pitchFamily="18" charset="0"/>
                              </a:rPr>
                              <m:t>𝟏</m:t>
                            </m:r>
                          </m:num>
                          <m:den>
                            <m:r>
                              <a:rPr lang="it-IT" sz="1800" b="1" i="1" smtClean="0">
                                <a:solidFill>
                                  <a:srgbClr val="0000CC"/>
                                </a:solidFill>
                                <a:latin typeface="Cambria Math" panose="02040503050406030204" pitchFamily="18" charset="0"/>
                              </a:rPr>
                              <m:t>𝟐</m:t>
                            </m:r>
                          </m:den>
                        </m:f>
                        <m:sSub>
                          <m:sSubPr>
                            <m:ctrlPr>
                              <a:rPr lang="it-IT" sz="1800" b="1" i="1" smtClean="0">
                                <a:solidFill>
                                  <a:srgbClr val="FF0000"/>
                                </a:solidFill>
                                <a:latin typeface="Cambria Math" panose="02040503050406030204" pitchFamily="18" charset="0"/>
                              </a:rPr>
                            </m:ctrlPr>
                          </m:sSubPr>
                          <m:e>
                            <m:r>
                              <a:rPr lang="it-IT" sz="1800" b="1" i="1" smtClean="0">
                                <a:solidFill>
                                  <a:srgbClr val="FF0000"/>
                                </a:solidFill>
                                <a:latin typeface="Cambria Math" panose="02040503050406030204" pitchFamily="18" charset="0"/>
                                <a:ea typeface="Cambria Math" panose="02040503050406030204" pitchFamily="18" charset="0"/>
                              </a:rPr>
                              <m:t>𝜷</m:t>
                            </m:r>
                          </m:e>
                          <m:sub>
                            <m:r>
                              <a:rPr lang="it-IT" sz="1800" b="1" i="1" smtClean="0">
                                <a:solidFill>
                                  <a:srgbClr val="FF0000"/>
                                </a:solidFill>
                                <a:latin typeface="Cambria Math" panose="02040503050406030204" pitchFamily="18" charset="0"/>
                                <a:ea typeface="Cambria Math" panose="02040503050406030204" pitchFamily="18" charset="0"/>
                              </a:rPr>
                              <m:t>𝑴</m:t>
                            </m:r>
                            <m:r>
                              <a:rPr lang="it-IT" sz="1800" b="1" i="1" smtClean="0">
                                <a:solidFill>
                                  <a:srgbClr val="FF0000"/>
                                </a:solidFill>
                                <a:latin typeface="Cambria Math" panose="02040503050406030204" pitchFamily="18" charset="0"/>
                                <a:ea typeface="Cambria Math" panose="02040503050406030204" pitchFamily="18" charset="0"/>
                              </a:rPr>
                              <m:t>𝟏</m:t>
                            </m:r>
                          </m:sub>
                        </m:sSub>
                        <m:sSup>
                          <m:sSupPr>
                            <m:ctrlPr>
                              <a:rPr lang="it-IT" sz="1800" b="1" i="1" smtClean="0">
                                <a:solidFill>
                                  <a:srgbClr val="0000CC"/>
                                </a:solidFill>
                                <a:latin typeface="Cambria Math" panose="02040503050406030204" pitchFamily="18" charset="0"/>
                              </a:rPr>
                            </m:ctrlPr>
                          </m:sSupPr>
                          <m:e>
                            <m:acc>
                              <m:accPr>
                                <m:chr m:val="⃗"/>
                                <m:ctrlPr>
                                  <a:rPr lang="it-IT" sz="1800" b="1" i="1" smtClean="0">
                                    <a:solidFill>
                                      <a:srgbClr val="0000CC"/>
                                    </a:solidFill>
                                    <a:latin typeface="Cambria Math" panose="02040503050406030204" pitchFamily="18" charset="0"/>
                                  </a:rPr>
                                </m:ctrlPr>
                              </m:accPr>
                              <m:e>
                                <m:r>
                                  <a:rPr lang="it-IT" sz="1800" b="1" i="1" smtClean="0">
                                    <a:solidFill>
                                      <a:srgbClr val="0000CC"/>
                                    </a:solidFill>
                                    <a:latin typeface="Cambria Math" panose="02040503050406030204" pitchFamily="18" charset="0"/>
                                  </a:rPr>
                                  <m:t>𝑯</m:t>
                                </m:r>
                              </m:e>
                            </m:acc>
                          </m:e>
                          <m:sup>
                            <m:r>
                              <a:rPr lang="it-IT" sz="1800" b="1" i="1" smtClean="0">
                                <a:solidFill>
                                  <a:srgbClr val="0000CC"/>
                                </a:solidFill>
                                <a:latin typeface="Cambria Math" panose="02040503050406030204" pitchFamily="18" charset="0"/>
                              </a:rPr>
                              <m:t>𝟐</m:t>
                            </m:r>
                          </m:sup>
                        </m:sSup>
                      </m:e>
                    </m:d>
                  </m:oMath>
                </a14:m>
                <a:endParaRPr lang="it-IT" dirty="0"/>
              </a:p>
              <a:p>
                <a:pPr marL="285750" indent="-285750">
                  <a:buFont typeface="Wingdings" panose="05000000000000000000" pitchFamily="2" charset="2"/>
                  <a:buChar char="Ø"/>
                </a:pPr>
                <a:r>
                  <a:rPr lang="it-IT" dirty="0"/>
                  <a:t> ordine 3           </a:t>
                </a:r>
                <a14:m>
                  <m:oMath xmlns:m="http://schemas.openxmlformats.org/officeDocument/2006/math">
                    <m:sSubSup>
                      <m:sSubSupPr>
                        <m:ctrlPr>
                          <a:rPr lang="it-IT" sz="1800" b="1" i="1" smtClean="0">
                            <a:solidFill>
                              <a:srgbClr val="0000CC"/>
                            </a:solidFill>
                            <a:latin typeface="Cambria Math" panose="02040503050406030204" pitchFamily="18" charset="0"/>
                          </a:rPr>
                        </m:ctrlPr>
                      </m:sSubSupPr>
                      <m:e>
                        <m:r>
                          <a:rPr lang="it-IT" sz="1800" b="1" i="1" smtClean="0">
                            <a:solidFill>
                              <a:srgbClr val="0000CC"/>
                            </a:solidFill>
                            <a:latin typeface="Cambria Math" panose="02040503050406030204" pitchFamily="18" charset="0"/>
                          </a:rPr>
                          <m:t>𝑯</m:t>
                        </m:r>
                      </m:e>
                      <m:sub>
                        <m:r>
                          <a:rPr lang="it-IT" sz="1800" b="1" i="1" smtClean="0">
                            <a:solidFill>
                              <a:srgbClr val="0000CC"/>
                            </a:solidFill>
                            <a:latin typeface="Cambria Math" panose="02040503050406030204" pitchFamily="18" charset="0"/>
                          </a:rPr>
                          <m:t>𝒆𝒇𝒇</m:t>
                        </m:r>
                      </m:sub>
                      <m:sup>
                        <m:r>
                          <a:rPr lang="it-IT" sz="1800" b="1" i="1" smtClean="0">
                            <a:solidFill>
                              <a:srgbClr val="0000CC"/>
                            </a:solidFill>
                            <a:latin typeface="Cambria Math" panose="02040503050406030204" pitchFamily="18" charset="0"/>
                          </a:rPr>
                          <m:t>(</m:t>
                        </m:r>
                        <m:r>
                          <a:rPr lang="it-IT" sz="1800" b="1" i="1" smtClean="0">
                            <a:solidFill>
                              <a:srgbClr val="0000CC"/>
                            </a:solidFill>
                            <a:latin typeface="Cambria Math" panose="02040503050406030204" pitchFamily="18" charset="0"/>
                          </a:rPr>
                          <m:t>𝟑</m:t>
                        </m:r>
                        <m:r>
                          <a:rPr lang="it-IT" sz="1800" b="1" i="1" smtClean="0">
                            <a:solidFill>
                              <a:srgbClr val="0000CC"/>
                            </a:solidFill>
                            <a:latin typeface="Cambria Math" panose="02040503050406030204" pitchFamily="18" charset="0"/>
                          </a:rPr>
                          <m:t>)</m:t>
                        </m:r>
                      </m:sup>
                    </m:sSubSup>
                    <m:r>
                      <a:rPr lang="it-IT" sz="1800" b="1" i="1" smtClean="0">
                        <a:solidFill>
                          <a:srgbClr val="0000CC"/>
                        </a:solidFill>
                        <a:latin typeface="Cambria Math" panose="02040503050406030204" pitchFamily="18" charset="0"/>
                      </a:rPr>
                      <m:t>=−</m:t>
                    </m:r>
                    <m:r>
                      <a:rPr lang="it-IT" sz="1800" b="1" i="1" smtClean="0">
                        <a:solidFill>
                          <a:srgbClr val="0000CC"/>
                        </a:solidFill>
                        <a:latin typeface="Cambria Math" panose="02040503050406030204" pitchFamily="18" charset="0"/>
                      </a:rPr>
                      <m:t>𝟒</m:t>
                    </m:r>
                    <m:r>
                      <a:rPr lang="it-IT" sz="1800" b="1" i="1" smtClean="0">
                        <a:solidFill>
                          <a:srgbClr val="0000CC"/>
                        </a:solidFill>
                        <a:latin typeface="Cambria Math" panose="02040503050406030204" pitchFamily="18" charset="0"/>
                        <a:ea typeface="Cambria Math" panose="02040503050406030204" pitchFamily="18" charset="0"/>
                      </a:rPr>
                      <m:t>𝝅</m:t>
                    </m:r>
                    <m:d>
                      <m:dPr>
                        <m:begChr m:val="["/>
                        <m:endChr m:val="]"/>
                        <m:ctrlPr>
                          <a:rPr lang="it-IT" sz="1800" b="1" i="1" smtClean="0">
                            <a:solidFill>
                              <a:srgbClr val="0000CC"/>
                            </a:solidFill>
                            <a:latin typeface="Cambria Math" panose="02040503050406030204" pitchFamily="18" charset="0"/>
                          </a:rPr>
                        </m:ctrlPr>
                      </m:dPr>
                      <m:e>
                        <m:eqArr>
                          <m:eqArrPr>
                            <m:ctrlPr>
                              <a:rPr lang="it-IT" sz="1800" b="1" i="1" smtClean="0">
                                <a:solidFill>
                                  <a:srgbClr val="0000CC"/>
                                </a:solidFill>
                                <a:latin typeface="Cambria Math" panose="02040503050406030204" pitchFamily="18" charset="0"/>
                              </a:rPr>
                            </m:ctrlPr>
                          </m:eqArrPr>
                          <m:e>
                            <m:f>
                              <m:fPr>
                                <m:ctrlPr>
                                  <a:rPr lang="it-IT" sz="1800" b="1" i="1" smtClean="0">
                                    <a:solidFill>
                                      <a:srgbClr val="0000CC"/>
                                    </a:solidFill>
                                    <a:latin typeface="Cambria Math" panose="02040503050406030204" pitchFamily="18" charset="0"/>
                                  </a:rPr>
                                </m:ctrlPr>
                              </m:fPr>
                              <m:num>
                                <m:r>
                                  <a:rPr lang="it-IT" sz="1800" b="1" i="1" smtClean="0">
                                    <a:solidFill>
                                      <a:srgbClr val="0000CC"/>
                                    </a:solidFill>
                                    <a:latin typeface="Cambria Math" panose="02040503050406030204" pitchFamily="18" charset="0"/>
                                  </a:rPr>
                                  <m:t>𝟏</m:t>
                                </m:r>
                              </m:num>
                              <m:den>
                                <m:r>
                                  <a:rPr lang="it-IT" sz="1800" b="1" i="1" smtClean="0">
                                    <a:solidFill>
                                      <a:srgbClr val="0000CC"/>
                                    </a:solidFill>
                                    <a:latin typeface="Cambria Math" panose="02040503050406030204" pitchFamily="18" charset="0"/>
                                  </a:rPr>
                                  <m:t>𝟐</m:t>
                                </m:r>
                              </m:den>
                            </m:f>
                            <m:sSub>
                              <m:sSubPr>
                                <m:ctrlPr>
                                  <a:rPr lang="it-IT" sz="1800" b="1" i="1" smtClean="0">
                                    <a:solidFill>
                                      <a:srgbClr val="FF0000"/>
                                    </a:solidFill>
                                    <a:latin typeface="Cambria Math" panose="02040503050406030204" pitchFamily="18" charset="0"/>
                                  </a:rPr>
                                </m:ctrlPr>
                              </m:sSubPr>
                              <m:e>
                                <m:r>
                                  <a:rPr lang="it-IT" sz="1800" b="1" i="1" smtClean="0">
                                    <a:solidFill>
                                      <a:srgbClr val="FF0000"/>
                                    </a:solidFill>
                                    <a:latin typeface="Cambria Math" panose="02040503050406030204" pitchFamily="18" charset="0"/>
                                    <a:ea typeface="Cambria Math" panose="02040503050406030204" pitchFamily="18" charset="0"/>
                                  </a:rPr>
                                  <m:t>𝜸</m:t>
                                </m:r>
                              </m:e>
                              <m:sub>
                                <m:r>
                                  <a:rPr lang="it-IT" sz="1800" b="1" i="1" smtClean="0">
                                    <a:solidFill>
                                      <a:srgbClr val="FF0000"/>
                                    </a:solidFill>
                                    <a:latin typeface="Cambria Math" panose="02040503050406030204" pitchFamily="18" charset="0"/>
                                    <a:ea typeface="Cambria Math" panose="02040503050406030204" pitchFamily="18" charset="0"/>
                                  </a:rPr>
                                  <m:t>𝑬</m:t>
                                </m:r>
                                <m:r>
                                  <a:rPr lang="it-IT" sz="1800" b="1" i="1" smtClean="0">
                                    <a:solidFill>
                                      <a:srgbClr val="FF0000"/>
                                    </a:solidFill>
                                    <a:latin typeface="Cambria Math" panose="02040503050406030204" pitchFamily="18" charset="0"/>
                                    <a:ea typeface="Cambria Math" panose="02040503050406030204" pitchFamily="18" charset="0"/>
                                  </a:rPr>
                                  <m:t>𝟏</m:t>
                                </m:r>
                                <m:r>
                                  <a:rPr lang="it-IT" sz="1800" b="1" i="1" smtClean="0">
                                    <a:solidFill>
                                      <a:srgbClr val="FF0000"/>
                                    </a:solidFill>
                                    <a:latin typeface="Cambria Math" panose="02040503050406030204" pitchFamily="18" charset="0"/>
                                  </a:rPr>
                                  <m:t>𝑬</m:t>
                                </m:r>
                                <m:r>
                                  <a:rPr lang="it-IT" sz="1800" b="1" i="1" smtClean="0">
                                    <a:solidFill>
                                      <a:srgbClr val="FF0000"/>
                                    </a:solidFill>
                                    <a:latin typeface="Cambria Math" panose="02040503050406030204" pitchFamily="18" charset="0"/>
                                  </a:rPr>
                                  <m:t>𝟏</m:t>
                                </m:r>
                              </m:sub>
                            </m:sSub>
                            <m:acc>
                              <m:accPr>
                                <m:chr m:val="⃗"/>
                                <m:ctrlPr>
                                  <a:rPr lang="it-IT" sz="1800" b="1" i="1" smtClean="0">
                                    <a:solidFill>
                                      <a:srgbClr val="0000CC"/>
                                    </a:solidFill>
                                    <a:latin typeface="Cambria Math" panose="02040503050406030204" pitchFamily="18" charset="0"/>
                                  </a:rPr>
                                </m:ctrlPr>
                              </m:accPr>
                              <m:e>
                                <m:r>
                                  <a:rPr lang="it-IT" sz="1800" b="1" i="1" smtClean="0">
                                    <a:solidFill>
                                      <a:srgbClr val="0000CC"/>
                                    </a:solidFill>
                                    <a:latin typeface="Cambria Math" panose="02040503050406030204" pitchFamily="18" charset="0"/>
                                    <a:ea typeface="Cambria Math" panose="02040503050406030204" pitchFamily="18" charset="0"/>
                                  </a:rPr>
                                  <m:t>𝝈</m:t>
                                </m:r>
                              </m:e>
                            </m:acc>
                            <m:r>
                              <a:rPr lang="it-IT" sz="1800" b="1" i="1" smtClean="0">
                                <a:solidFill>
                                  <a:srgbClr val="0000CC"/>
                                </a:solidFill>
                                <a:latin typeface="Cambria Math" panose="02040503050406030204" pitchFamily="18" charset="0"/>
                                <a:ea typeface="Cambria Math" panose="02040503050406030204" pitchFamily="18" charset="0"/>
                              </a:rPr>
                              <m:t>∙</m:t>
                            </m:r>
                            <m:d>
                              <m:dPr>
                                <m:ctrlPr>
                                  <a:rPr lang="it-IT" sz="1800" b="1" i="1" smtClean="0">
                                    <a:solidFill>
                                      <a:srgbClr val="0000CC"/>
                                    </a:solidFill>
                                    <a:latin typeface="Cambria Math" panose="02040503050406030204" pitchFamily="18" charset="0"/>
                                    <a:ea typeface="Cambria Math" panose="02040503050406030204" pitchFamily="18" charset="0"/>
                                  </a:rPr>
                                </m:ctrlPr>
                              </m:dPr>
                              <m:e>
                                <m:acc>
                                  <m:accPr>
                                    <m:chr m:val="⃗"/>
                                    <m:ctrlPr>
                                      <a:rPr lang="it-IT" sz="1800" b="1" i="1" smtClean="0">
                                        <a:solidFill>
                                          <a:srgbClr val="0000CC"/>
                                        </a:solidFill>
                                        <a:latin typeface="Cambria Math" panose="02040503050406030204" pitchFamily="18" charset="0"/>
                                        <a:ea typeface="Cambria Math" panose="02040503050406030204" pitchFamily="18" charset="0"/>
                                      </a:rPr>
                                    </m:ctrlPr>
                                  </m:accPr>
                                  <m:e>
                                    <m:r>
                                      <a:rPr lang="it-IT" sz="1800" b="1" i="1" smtClean="0">
                                        <a:solidFill>
                                          <a:srgbClr val="0000CC"/>
                                        </a:solidFill>
                                        <a:latin typeface="Cambria Math" panose="02040503050406030204" pitchFamily="18" charset="0"/>
                                        <a:ea typeface="Cambria Math" panose="02040503050406030204" pitchFamily="18" charset="0"/>
                                      </a:rPr>
                                      <m:t>𝑬</m:t>
                                    </m:r>
                                  </m:e>
                                </m:acc>
                                <m:r>
                                  <a:rPr lang="it-IT" sz="1800" b="1" i="1" smtClean="0">
                                    <a:solidFill>
                                      <a:srgbClr val="0000CC"/>
                                    </a:solidFill>
                                    <a:latin typeface="Cambria Math" panose="02040503050406030204" pitchFamily="18" charset="0"/>
                                    <a:ea typeface="Cambria Math" panose="02040503050406030204" pitchFamily="18" charset="0"/>
                                  </a:rPr>
                                  <m:t>×</m:t>
                                </m:r>
                                <m:acc>
                                  <m:accPr>
                                    <m:chr m:val="̇"/>
                                    <m:ctrlPr>
                                      <a:rPr lang="it-IT" sz="1800" b="1" i="1" smtClean="0">
                                        <a:solidFill>
                                          <a:srgbClr val="0000CC"/>
                                        </a:solidFill>
                                        <a:latin typeface="Cambria Math" panose="02040503050406030204" pitchFamily="18" charset="0"/>
                                        <a:ea typeface="Cambria Math" panose="02040503050406030204" pitchFamily="18" charset="0"/>
                                      </a:rPr>
                                    </m:ctrlPr>
                                  </m:accPr>
                                  <m:e>
                                    <m:acc>
                                      <m:accPr>
                                        <m:chr m:val="⃗"/>
                                        <m:ctrlPr>
                                          <a:rPr lang="it-IT" sz="1800" b="1" i="1" smtClean="0">
                                            <a:solidFill>
                                              <a:srgbClr val="0000CC"/>
                                            </a:solidFill>
                                            <a:latin typeface="Cambria Math" panose="02040503050406030204" pitchFamily="18" charset="0"/>
                                            <a:ea typeface="Cambria Math" panose="02040503050406030204" pitchFamily="18" charset="0"/>
                                          </a:rPr>
                                        </m:ctrlPr>
                                      </m:accPr>
                                      <m:e>
                                        <m:r>
                                          <a:rPr lang="it-IT" sz="1800" b="1" i="1" smtClean="0">
                                            <a:solidFill>
                                              <a:srgbClr val="0000CC"/>
                                            </a:solidFill>
                                            <a:latin typeface="Cambria Math" panose="02040503050406030204" pitchFamily="18" charset="0"/>
                                            <a:ea typeface="Cambria Math" panose="02040503050406030204" pitchFamily="18" charset="0"/>
                                          </a:rPr>
                                          <m:t>𝑬</m:t>
                                        </m:r>
                                      </m:e>
                                    </m:acc>
                                  </m:e>
                                </m:acc>
                              </m:e>
                            </m:d>
                            <m:r>
                              <a:rPr lang="it-IT" sz="1800" b="1" i="1" smtClean="0">
                                <a:solidFill>
                                  <a:srgbClr val="0000CC"/>
                                </a:solidFill>
                                <a:latin typeface="Cambria Math" panose="02040503050406030204" pitchFamily="18" charset="0"/>
                              </a:rPr>
                              <m:t>+</m:t>
                            </m:r>
                            <m:f>
                              <m:fPr>
                                <m:ctrlPr>
                                  <a:rPr lang="it-IT" sz="1800" b="1" i="1" smtClean="0">
                                    <a:solidFill>
                                      <a:srgbClr val="0000CC"/>
                                    </a:solidFill>
                                    <a:latin typeface="Cambria Math" panose="02040503050406030204" pitchFamily="18" charset="0"/>
                                  </a:rPr>
                                </m:ctrlPr>
                              </m:fPr>
                              <m:num>
                                <m:r>
                                  <a:rPr lang="it-IT" sz="1800" b="1" i="1" smtClean="0">
                                    <a:solidFill>
                                      <a:srgbClr val="0000CC"/>
                                    </a:solidFill>
                                    <a:latin typeface="Cambria Math" panose="02040503050406030204" pitchFamily="18" charset="0"/>
                                  </a:rPr>
                                  <m:t>𝟏</m:t>
                                </m:r>
                              </m:num>
                              <m:den>
                                <m:r>
                                  <a:rPr lang="it-IT" sz="1800" b="1" i="1" smtClean="0">
                                    <a:solidFill>
                                      <a:srgbClr val="0000CC"/>
                                    </a:solidFill>
                                    <a:latin typeface="Cambria Math" panose="02040503050406030204" pitchFamily="18" charset="0"/>
                                  </a:rPr>
                                  <m:t>𝟐</m:t>
                                </m:r>
                              </m:den>
                            </m:f>
                            <m:sSub>
                              <m:sSubPr>
                                <m:ctrlPr>
                                  <a:rPr lang="it-IT" sz="1800" b="1" i="1" smtClean="0">
                                    <a:solidFill>
                                      <a:srgbClr val="FF0000"/>
                                    </a:solidFill>
                                    <a:latin typeface="Cambria Math" panose="02040503050406030204" pitchFamily="18" charset="0"/>
                                  </a:rPr>
                                </m:ctrlPr>
                              </m:sSubPr>
                              <m:e>
                                <m:r>
                                  <a:rPr lang="it-IT" sz="1800" b="1" i="1" smtClean="0">
                                    <a:solidFill>
                                      <a:srgbClr val="FF0000"/>
                                    </a:solidFill>
                                    <a:latin typeface="Cambria Math" panose="02040503050406030204" pitchFamily="18" charset="0"/>
                                    <a:ea typeface="Cambria Math" panose="02040503050406030204" pitchFamily="18" charset="0"/>
                                  </a:rPr>
                                  <m:t>𝜸</m:t>
                                </m:r>
                              </m:e>
                              <m:sub>
                                <m:r>
                                  <a:rPr lang="it-IT" sz="1800" b="1" i="1" smtClean="0">
                                    <a:solidFill>
                                      <a:srgbClr val="FF0000"/>
                                    </a:solidFill>
                                    <a:latin typeface="Cambria Math" panose="02040503050406030204" pitchFamily="18" charset="0"/>
                                    <a:ea typeface="Cambria Math" panose="02040503050406030204" pitchFamily="18" charset="0"/>
                                  </a:rPr>
                                  <m:t>𝑴</m:t>
                                </m:r>
                                <m:r>
                                  <a:rPr lang="it-IT" sz="1800" b="1" i="1" smtClean="0">
                                    <a:solidFill>
                                      <a:srgbClr val="FF0000"/>
                                    </a:solidFill>
                                    <a:latin typeface="Cambria Math" panose="02040503050406030204" pitchFamily="18" charset="0"/>
                                    <a:ea typeface="Cambria Math" panose="02040503050406030204" pitchFamily="18" charset="0"/>
                                  </a:rPr>
                                  <m:t>𝟏</m:t>
                                </m:r>
                                <m:r>
                                  <a:rPr lang="it-IT" sz="1800" b="1" i="1" smtClean="0">
                                    <a:solidFill>
                                      <a:srgbClr val="FF0000"/>
                                    </a:solidFill>
                                    <a:latin typeface="Cambria Math" panose="02040503050406030204" pitchFamily="18" charset="0"/>
                                    <a:ea typeface="Cambria Math" panose="02040503050406030204" pitchFamily="18" charset="0"/>
                                  </a:rPr>
                                  <m:t>𝑴</m:t>
                                </m:r>
                                <m:r>
                                  <a:rPr lang="it-IT" sz="1800" b="1" i="1" smtClean="0">
                                    <a:solidFill>
                                      <a:srgbClr val="FF0000"/>
                                    </a:solidFill>
                                    <a:latin typeface="Cambria Math" panose="02040503050406030204" pitchFamily="18" charset="0"/>
                                  </a:rPr>
                                  <m:t>𝟏</m:t>
                                </m:r>
                              </m:sub>
                            </m:sSub>
                            <m:acc>
                              <m:accPr>
                                <m:chr m:val="⃗"/>
                                <m:ctrlPr>
                                  <a:rPr lang="it-IT" sz="1800" b="1" i="1" smtClean="0">
                                    <a:solidFill>
                                      <a:srgbClr val="0000CC"/>
                                    </a:solidFill>
                                    <a:latin typeface="Cambria Math" panose="02040503050406030204" pitchFamily="18" charset="0"/>
                                  </a:rPr>
                                </m:ctrlPr>
                              </m:accPr>
                              <m:e>
                                <m:r>
                                  <a:rPr lang="it-IT" sz="1800" b="1" i="1" smtClean="0">
                                    <a:solidFill>
                                      <a:srgbClr val="0000CC"/>
                                    </a:solidFill>
                                    <a:latin typeface="Cambria Math" panose="02040503050406030204" pitchFamily="18" charset="0"/>
                                    <a:ea typeface="Cambria Math" panose="02040503050406030204" pitchFamily="18" charset="0"/>
                                  </a:rPr>
                                  <m:t>𝝈</m:t>
                                </m:r>
                              </m:e>
                            </m:acc>
                            <m:r>
                              <a:rPr lang="it-IT" sz="1800" b="1" i="1" smtClean="0">
                                <a:solidFill>
                                  <a:srgbClr val="0000CC"/>
                                </a:solidFill>
                                <a:latin typeface="Cambria Math" panose="02040503050406030204" pitchFamily="18" charset="0"/>
                                <a:ea typeface="Cambria Math" panose="02040503050406030204" pitchFamily="18" charset="0"/>
                              </a:rPr>
                              <m:t>∙</m:t>
                            </m:r>
                            <m:d>
                              <m:dPr>
                                <m:ctrlPr>
                                  <a:rPr lang="it-IT" sz="1800" b="1" i="1" smtClean="0">
                                    <a:solidFill>
                                      <a:srgbClr val="0000CC"/>
                                    </a:solidFill>
                                    <a:latin typeface="Cambria Math" panose="02040503050406030204" pitchFamily="18" charset="0"/>
                                    <a:ea typeface="Cambria Math" panose="02040503050406030204" pitchFamily="18" charset="0"/>
                                  </a:rPr>
                                </m:ctrlPr>
                              </m:dPr>
                              <m:e>
                                <m:acc>
                                  <m:accPr>
                                    <m:chr m:val="⃗"/>
                                    <m:ctrlPr>
                                      <a:rPr lang="it-IT" sz="1800" b="1" i="1" smtClean="0">
                                        <a:solidFill>
                                          <a:srgbClr val="0000CC"/>
                                        </a:solidFill>
                                        <a:latin typeface="Cambria Math" panose="02040503050406030204" pitchFamily="18" charset="0"/>
                                        <a:ea typeface="Cambria Math" panose="02040503050406030204" pitchFamily="18" charset="0"/>
                                      </a:rPr>
                                    </m:ctrlPr>
                                  </m:accPr>
                                  <m:e>
                                    <m:r>
                                      <a:rPr lang="it-IT" sz="1800" b="1" i="1" smtClean="0">
                                        <a:solidFill>
                                          <a:srgbClr val="0000CC"/>
                                        </a:solidFill>
                                        <a:latin typeface="Cambria Math" panose="02040503050406030204" pitchFamily="18" charset="0"/>
                                        <a:ea typeface="Cambria Math" panose="02040503050406030204" pitchFamily="18" charset="0"/>
                                      </a:rPr>
                                      <m:t>𝑯</m:t>
                                    </m:r>
                                  </m:e>
                                </m:acc>
                                <m:r>
                                  <a:rPr lang="it-IT" sz="1800" b="1" i="1" smtClean="0">
                                    <a:solidFill>
                                      <a:srgbClr val="0000CC"/>
                                    </a:solidFill>
                                    <a:latin typeface="Cambria Math" panose="02040503050406030204" pitchFamily="18" charset="0"/>
                                    <a:ea typeface="Cambria Math" panose="02040503050406030204" pitchFamily="18" charset="0"/>
                                  </a:rPr>
                                  <m:t>×</m:t>
                                </m:r>
                                <m:acc>
                                  <m:accPr>
                                    <m:chr m:val="̇"/>
                                    <m:ctrlPr>
                                      <a:rPr lang="it-IT" sz="1800" b="1" i="1" smtClean="0">
                                        <a:solidFill>
                                          <a:srgbClr val="0000CC"/>
                                        </a:solidFill>
                                        <a:latin typeface="Cambria Math" panose="02040503050406030204" pitchFamily="18" charset="0"/>
                                        <a:ea typeface="Cambria Math" panose="02040503050406030204" pitchFamily="18" charset="0"/>
                                      </a:rPr>
                                    </m:ctrlPr>
                                  </m:accPr>
                                  <m:e>
                                    <m:acc>
                                      <m:accPr>
                                        <m:chr m:val="⃗"/>
                                        <m:ctrlPr>
                                          <a:rPr lang="it-IT" sz="1800" b="1" i="1" smtClean="0">
                                            <a:solidFill>
                                              <a:srgbClr val="0000CC"/>
                                            </a:solidFill>
                                            <a:latin typeface="Cambria Math" panose="02040503050406030204" pitchFamily="18" charset="0"/>
                                            <a:ea typeface="Cambria Math" panose="02040503050406030204" pitchFamily="18" charset="0"/>
                                          </a:rPr>
                                        </m:ctrlPr>
                                      </m:accPr>
                                      <m:e>
                                        <m:r>
                                          <a:rPr lang="it-IT" sz="1800" b="1" i="1" smtClean="0">
                                            <a:solidFill>
                                              <a:srgbClr val="0000CC"/>
                                            </a:solidFill>
                                            <a:latin typeface="Cambria Math" panose="02040503050406030204" pitchFamily="18" charset="0"/>
                                            <a:ea typeface="Cambria Math" panose="02040503050406030204" pitchFamily="18" charset="0"/>
                                          </a:rPr>
                                          <m:t>𝑯</m:t>
                                        </m:r>
                                      </m:e>
                                    </m:acc>
                                  </m:e>
                                </m:acc>
                              </m:e>
                            </m:d>
                            <m:r>
                              <a:rPr lang="it-IT" sz="1800" b="1" i="1" smtClean="0">
                                <a:solidFill>
                                  <a:srgbClr val="0000CC"/>
                                </a:solidFill>
                                <a:latin typeface="Cambria Math" panose="02040503050406030204" pitchFamily="18" charset="0"/>
                                <a:ea typeface="Cambria Math" panose="02040503050406030204" pitchFamily="18" charset="0"/>
                              </a:rPr>
                              <m:t>  </m:t>
                            </m:r>
                          </m:e>
                          <m:e>
                            <m:r>
                              <a:rPr lang="it-IT" sz="1800" b="1" i="1" smtClean="0">
                                <a:solidFill>
                                  <a:srgbClr val="0000CC"/>
                                </a:solidFill>
                                <a:latin typeface="Cambria Math" panose="02040503050406030204" pitchFamily="18" charset="0"/>
                                <a:ea typeface="Cambria Math" panose="02040503050406030204" pitchFamily="18" charset="0"/>
                              </a:rPr>
                              <m:t>−</m:t>
                            </m:r>
                            <m:sSub>
                              <m:sSubPr>
                                <m:ctrlPr>
                                  <a:rPr lang="it-IT" sz="1800" b="1" i="1" smtClean="0">
                                    <a:solidFill>
                                      <a:srgbClr val="FF0000"/>
                                    </a:solidFill>
                                    <a:latin typeface="Cambria Math" panose="02040503050406030204" pitchFamily="18" charset="0"/>
                                  </a:rPr>
                                </m:ctrlPr>
                              </m:sSubPr>
                              <m:e>
                                <m:r>
                                  <a:rPr lang="it-IT" sz="1800" b="1" i="1" smtClean="0">
                                    <a:solidFill>
                                      <a:srgbClr val="FF0000"/>
                                    </a:solidFill>
                                    <a:latin typeface="Cambria Math" panose="02040503050406030204" pitchFamily="18" charset="0"/>
                                    <a:ea typeface="Cambria Math" panose="02040503050406030204" pitchFamily="18" charset="0"/>
                                  </a:rPr>
                                  <m:t>𝜸</m:t>
                                </m:r>
                              </m:e>
                              <m:sub>
                                <m:r>
                                  <a:rPr lang="it-IT" sz="1800" b="1" i="1" smtClean="0">
                                    <a:solidFill>
                                      <a:srgbClr val="FF0000"/>
                                    </a:solidFill>
                                    <a:latin typeface="Cambria Math" panose="02040503050406030204" pitchFamily="18" charset="0"/>
                                    <a:ea typeface="Cambria Math" panose="02040503050406030204" pitchFamily="18" charset="0"/>
                                  </a:rPr>
                                  <m:t>𝑴</m:t>
                                </m:r>
                                <m:r>
                                  <a:rPr lang="it-IT" sz="1800" b="1" i="1" smtClean="0">
                                    <a:solidFill>
                                      <a:srgbClr val="FF0000"/>
                                    </a:solidFill>
                                    <a:latin typeface="Cambria Math" panose="02040503050406030204" pitchFamily="18" charset="0"/>
                                    <a:ea typeface="Cambria Math" panose="02040503050406030204" pitchFamily="18" charset="0"/>
                                  </a:rPr>
                                  <m:t>𝟏</m:t>
                                </m:r>
                                <m:r>
                                  <a:rPr lang="it-IT" sz="1800" b="1" i="1" smtClean="0">
                                    <a:solidFill>
                                      <a:srgbClr val="FF0000"/>
                                    </a:solidFill>
                                    <a:latin typeface="Cambria Math" panose="02040503050406030204" pitchFamily="18" charset="0"/>
                                  </a:rPr>
                                  <m:t>𝑬</m:t>
                                </m:r>
                                <m:r>
                                  <a:rPr lang="it-IT" sz="1800" b="1" i="1" smtClean="0">
                                    <a:solidFill>
                                      <a:srgbClr val="FF0000"/>
                                    </a:solidFill>
                                    <a:latin typeface="Cambria Math" panose="02040503050406030204" pitchFamily="18" charset="0"/>
                                  </a:rPr>
                                  <m:t>𝟐</m:t>
                                </m:r>
                              </m:sub>
                            </m:sSub>
                            <m:sSub>
                              <m:sSubPr>
                                <m:ctrlPr>
                                  <a:rPr lang="it-IT" sz="1800" b="1" i="1" smtClean="0">
                                    <a:solidFill>
                                      <a:srgbClr val="0000CC"/>
                                    </a:solidFill>
                                    <a:latin typeface="Cambria Math" panose="02040503050406030204" pitchFamily="18" charset="0"/>
                                  </a:rPr>
                                </m:ctrlPr>
                              </m:sSubPr>
                              <m:e>
                                <m:r>
                                  <a:rPr lang="it-IT" sz="1800" b="1" i="1" smtClean="0">
                                    <a:solidFill>
                                      <a:srgbClr val="0000CC"/>
                                    </a:solidFill>
                                    <a:latin typeface="Cambria Math" panose="02040503050406030204" pitchFamily="18" charset="0"/>
                                  </a:rPr>
                                  <m:t>𝑬</m:t>
                                </m:r>
                              </m:e>
                              <m:sub>
                                <m:r>
                                  <a:rPr lang="it-IT" sz="1800" b="1" i="1" smtClean="0">
                                    <a:solidFill>
                                      <a:srgbClr val="0000CC"/>
                                    </a:solidFill>
                                    <a:latin typeface="Cambria Math" panose="02040503050406030204" pitchFamily="18" charset="0"/>
                                  </a:rPr>
                                  <m:t>𝒊𝒋</m:t>
                                </m:r>
                              </m:sub>
                            </m:sSub>
                            <m:sSub>
                              <m:sSubPr>
                                <m:ctrlPr>
                                  <a:rPr lang="it-IT" sz="1800" b="1" i="1" smtClean="0">
                                    <a:solidFill>
                                      <a:srgbClr val="0000CC"/>
                                    </a:solidFill>
                                    <a:latin typeface="Cambria Math" panose="02040503050406030204" pitchFamily="18" charset="0"/>
                                  </a:rPr>
                                </m:ctrlPr>
                              </m:sSubPr>
                              <m:e>
                                <m:r>
                                  <a:rPr lang="it-IT" sz="1800" b="1" i="1" smtClean="0">
                                    <a:solidFill>
                                      <a:srgbClr val="0000CC"/>
                                    </a:solidFill>
                                    <a:latin typeface="Cambria Math" panose="02040503050406030204" pitchFamily="18" charset="0"/>
                                    <a:ea typeface="Cambria Math" panose="02040503050406030204" pitchFamily="18" charset="0"/>
                                  </a:rPr>
                                  <m:t>𝝈</m:t>
                                </m:r>
                              </m:e>
                              <m:sub>
                                <m:r>
                                  <a:rPr lang="it-IT" sz="1800" b="1" i="1" smtClean="0">
                                    <a:solidFill>
                                      <a:srgbClr val="0000CC"/>
                                    </a:solidFill>
                                    <a:latin typeface="Cambria Math" panose="02040503050406030204" pitchFamily="18" charset="0"/>
                                  </a:rPr>
                                  <m:t>𝒊</m:t>
                                </m:r>
                              </m:sub>
                            </m:sSub>
                            <m:sSub>
                              <m:sSubPr>
                                <m:ctrlPr>
                                  <a:rPr lang="it-IT" sz="1800" b="1" i="1" smtClean="0">
                                    <a:solidFill>
                                      <a:srgbClr val="0000CC"/>
                                    </a:solidFill>
                                    <a:latin typeface="Cambria Math" panose="02040503050406030204" pitchFamily="18" charset="0"/>
                                  </a:rPr>
                                </m:ctrlPr>
                              </m:sSubPr>
                              <m:e>
                                <m:r>
                                  <a:rPr lang="it-IT" sz="1800" b="1" i="1" smtClean="0">
                                    <a:solidFill>
                                      <a:srgbClr val="0000CC"/>
                                    </a:solidFill>
                                    <a:latin typeface="Cambria Math" panose="02040503050406030204" pitchFamily="18" charset="0"/>
                                  </a:rPr>
                                  <m:t>𝑯</m:t>
                                </m:r>
                              </m:e>
                              <m:sub>
                                <m:r>
                                  <a:rPr lang="it-IT" sz="1800" b="1" i="1" smtClean="0">
                                    <a:solidFill>
                                      <a:srgbClr val="0000CC"/>
                                    </a:solidFill>
                                    <a:latin typeface="Cambria Math" panose="02040503050406030204" pitchFamily="18" charset="0"/>
                                  </a:rPr>
                                  <m:t>𝒋</m:t>
                                </m:r>
                              </m:sub>
                            </m:sSub>
                            <m:r>
                              <a:rPr lang="it-IT" sz="1800" b="1" i="1" smtClean="0">
                                <a:solidFill>
                                  <a:srgbClr val="0000CC"/>
                                </a:solidFill>
                                <a:latin typeface="Cambria Math" panose="02040503050406030204" pitchFamily="18" charset="0"/>
                              </a:rPr>
                              <m:t>+</m:t>
                            </m:r>
                            <m:sSub>
                              <m:sSubPr>
                                <m:ctrlPr>
                                  <a:rPr lang="it-IT" sz="1800" b="1" i="1" smtClean="0">
                                    <a:solidFill>
                                      <a:srgbClr val="0000CC"/>
                                    </a:solidFill>
                                    <a:latin typeface="Cambria Math" panose="02040503050406030204" pitchFamily="18" charset="0"/>
                                  </a:rPr>
                                </m:ctrlPr>
                              </m:sSubPr>
                              <m:e>
                                <m:sSub>
                                  <m:sSubPr>
                                    <m:ctrlPr>
                                      <a:rPr lang="it-IT" sz="1800" b="1" i="1" smtClean="0">
                                        <a:solidFill>
                                          <a:srgbClr val="FF0000"/>
                                        </a:solidFill>
                                        <a:latin typeface="Cambria Math" panose="02040503050406030204" pitchFamily="18" charset="0"/>
                                      </a:rPr>
                                    </m:ctrlPr>
                                  </m:sSubPr>
                                  <m:e>
                                    <m:r>
                                      <a:rPr lang="it-IT" sz="1800" b="1" i="1" smtClean="0">
                                        <a:solidFill>
                                          <a:srgbClr val="FF0000"/>
                                        </a:solidFill>
                                        <a:latin typeface="Cambria Math" panose="02040503050406030204" pitchFamily="18" charset="0"/>
                                        <a:ea typeface="Cambria Math" panose="02040503050406030204" pitchFamily="18" charset="0"/>
                                      </a:rPr>
                                      <m:t>𝜸</m:t>
                                    </m:r>
                                  </m:e>
                                  <m:sub>
                                    <m:r>
                                      <a:rPr lang="it-IT" sz="1800" b="1" i="1" smtClean="0">
                                        <a:solidFill>
                                          <a:srgbClr val="FF0000"/>
                                        </a:solidFill>
                                        <a:latin typeface="Cambria Math" panose="02040503050406030204" pitchFamily="18" charset="0"/>
                                        <a:ea typeface="Cambria Math" panose="02040503050406030204" pitchFamily="18" charset="0"/>
                                      </a:rPr>
                                      <m:t>𝑬</m:t>
                                    </m:r>
                                    <m:r>
                                      <a:rPr lang="it-IT" sz="1800" b="1" i="1" smtClean="0">
                                        <a:solidFill>
                                          <a:srgbClr val="FF0000"/>
                                        </a:solidFill>
                                        <a:latin typeface="Cambria Math" panose="02040503050406030204" pitchFamily="18" charset="0"/>
                                        <a:ea typeface="Cambria Math" panose="02040503050406030204" pitchFamily="18" charset="0"/>
                                      </a:rPr>
                                      <m:t>𝟏</m:t>
                                    </m:r>
                                    <m:r>
                                      <a:rPr lang="it-IT" sz="1800" b="1" i="1" smtClean="0">
                                        <a:solidFill>
                                          <a:srgbClr val="FF0000"/>
                                        </a:solidFill>
                                        <a:latin typeface="Cambria Math" panose="02040503050406030204" pitchFamily="18" charset="0"/>
                                        <a:ea typeface="Cambria Math" panose="02040503050406030204" pitchFamily="18" charset="0"/>
                                      </a:rPr>
                                      <m:t>𝑴</m:t>
                                    </m:r>
                                    <m:r>
                                      <a:rPr lang="it-IT" sz="1800" b="1" i="1" smtClean="0">
                                        <a:solidFill>
                                          <a:srgbClr val="FF0000"/>
                                        </a:solidFill>
                                        <a:latin typeface="Cambria Math" panose="02040503050406030204" pitchFamily="18" charset="0"/>
                                      </a:rPr>
                                      <m:t>𝟐</m:t>
                                    </m:r>
                                  </m:sub>
                                </m:sSub>
                                <m:r>
                                  <a:rPr lang="it-IT" sz="1800" b="1" i="1" smtClean="0">
                                    <a:solidFill>
                                      <a:srgbClr val="0000CC"/>
                                    </a:solidFill>
                                    <a:latin typeface="Cambria Math" panose="02040503050406030204" pitchFamily="18" charset="0"/>
                                  </a:rPr>
                                  <m:t>𝑯</m:t>
                                </m:r>
                              </m:e>
                              <m:sub>
                                <m:r>
                                  <a:rPr lang="it-IT" sz="1800" b="1" i="1" smtClean="0">
                                    <a:solidFill>
                                      <a:srgbClr val="0000CC"/>
                                    </a:solidFill>
                                    <a:latin typeface="Cambria Math" panose="02040503050406030204" pitchFamily="18" charset="0"/>
                                  </a:rPr>
                                  <m:t>𝒊𝒋</m:t>
                                </m:r>
                              </m:sub>
                            </m:sSub>
                            <m:sSub>
                              <m:sSubPr>
                                <m:ctrlPr>
                                  <a:rPr lang="it-IT" sz="1800" b="1" i="1" smtClean="0">
                                    <a:solidFill>
                                      <a:srgbClr val="0000CC"/>
                                    </a:solidFill>
                                    <a:latin typeface="Cambria Math" panose="02040503050406030204" pitchFamily="18" charset="0"/>
                                  </a:rPr>
                                </m:ctrlPr>
                              </m:sSubPr>
                              <m:e>
                                <m:r>
                                  <a:rPr lang="it-IT" sz="1800" b="1" i="1" smtClean="0">
                                    <a:solidFill>
                                      <a:srgbClr val="0000CC"/>
                                    </a:solidFill>
                                    <a:latin typeface="Cambria Math" panose="02040503050406030204" pitchFamily="18" charset="0"/>
                                    <a:ea typeface="Cambria Math" panose="02040503050406030204" pitchFamily="18" charset="0"/>
                                  </a:rPr>
                                  <m:t>𝝈</m:t>
                                </m:r>
                              </m:e>
                              <m:sub>
                                <m:r>
                                  <a:rPr lang="it-IT" sz="1800" b="1" i="1" smtClean="0">
                                    <a:solidFill>
                                      <a:srgbClr val="0000CC"/>
                                    </a:solidFill>
                                    <a:latin typeface="Cambria Math" panose="02040503050406030204" pitchFamily="18" charset="0"/>
                                  </a:rPr>
                                  <m:t>𝒊</m:t>
                                </m:r>
                              </m:sub>
                            </m:sSub>
                            <m:sSub>
                              <m:sSubPr>
                                <m:ctrlPr>
                                  <a:rPr lang="it-IT" sz="1800" b="1" i="1" smtClean="0">
                                    <a:solidFill>
                                      <a:srgbClr val="0000CC"/>
                                    </a:solidFill>
                                    <a:latin typeface="Cambria Math" panose="02040503050406030204" pitchFamily="18" charset="0"/>
                                  </a:rPr>
                                </m:ctrlPr>
                              </m:sSubPr>
                              <m:e>
                                <m:r>
                                  <a:rPr lang="it-IT" sz="1800" b="1" i="1" smtClean="0">
                                    <a:solidFill>
                                      <a:srgbClr val="0000CC"/>
                                    </a:solidFill>
                                    <a:latin typeface="Cambria Math" panose="02040503050406030204" pitchFamily="18" charset="0"/>
                                  </a:rPr>
                                  <m:t>𝑬</m:t>
                                </m:r>
                              </m:e>
                              <m:sub>
                                <m:r>
                                  <a:rPr lang="it-IT" sz="1800" b="1" i="1" smtClean="0">
                                    <a:solidFill>
                                      <a:srgbClr val="0000CC"/>
                                    </a:solidFill>
                                    <a:latin typeface="Cambria Math" panose="02040503050406030204" pitchFamily="18" charset="0"/>
                                  </a:rPr>
                                  <m:t>𝒋</m:t>
                                </m:r>
                              </m:sub>
                            </m:sSub>
                          </m:e>
                        </m:eqArr>
                      </m:e>
                    </m:d>
                  </m:oMath>
                </a14:m>
                <a:endParaRPr lang="it-IT" dirty="0"/>
              </a:p>
            </p:txBody>
          </p:sp>
        </mc:Choice>
        <mc:Fallback xmlns="">
          <p:sp>
            <p:nvSpPr>
              <p:cNvPr id="2" name="CasellaDiTesto 1">
                <a:extLst>
                  <a:ext uri="{FF2B5EF4-FFF2-40B4-BE49-F238E27FC236}">
                    <a16:creationId xmlns:a16="http://schemas.microsoft.com/office/drawing/2014/main" id="{5DA5C42A-CB95-4FFA-CF61-DED1D23F673F}"/>
                  </a:ext>
                </a:extLst>
              </p:cNvPr>
              <p:cNvSpPr txBox="1">
                <a:spLocks noRot="1" noChangeAspect="1" noMove="1" noResize="1" noEditPoints="1" noAdjustHandles="1" noChangeArrowheads="1" noChangeShapeType="1" noTextEdit="1"/>
              </p:cNvSpPr>
              <p:nvPr/>
            </p:nvSpPr>
            <p:spPr>
              <a:xfrm>
                <a:off x="177328" y="1417267"/>
                <a:ext cx="7646200" cy="2354684"/>
              </a:xfrm>
              <a:prstGeom prst="rect">
                <a:avLst/>
              </a:prstGeom>
              <a:blipFill>
                <a:blip r:embed="rId2"/>
                <a:stretch>
                  <a:fillRect l="-477" t="-767"/>
                </a:stretch>
              </a:blipFill>
              <a:ln w="25400">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C6B541B5-9374-9ED5-3D6C-3E61F5B096F9}"/>
                  </a:ext>
                </a:extLst>
              </p:cNvPr>
              <p:cNvSpPr txBox="1"/>
              <p:nvPr/>
            </p:nvSpPr>
            <p:spPr>
              <a:xfrm>
                <a:off x="7929356" y="1727031"/>
                <a:ext cx="4058706" cy="2031325"/>
              </a:xfrm>
              <a:prstGeom prst="rect">
                <a:avLst/>
              </a:prstGeom>
              <a:noFill/>
              <a:ln w="25400">
                <a:solidFill>
                  <a:srgbClr val="FF0000"/>
                </a:solidFill>
              </a:ln>
            </p:spPr>
            <p:txBody>
              <a:bodyPr wrap="square">
                <a:spAutoFit/>
              </a:bodyPr>
              <a:lstStyle/>
              <a:p>
                <a:r>
                  <a:rPr lang="it-IT" dirty="0"/>
                  <a:t>I valori delle  polarizzabilità elettrica  </a:t>
                </a:r>
                <a:r>
                  <a:rPr lang="it-IT" b="1" dirty="0">
                    <a:solidFill>
                      <a:srgbClr val="FF0000"/>
                    </a:solidFill>
                  </a:rPr>
                  <a:t>(</a:t>
                </a:r>
                <a:r>
                  <a:rPr lang="it-IT" b="1" dirty="0">
                    <a:solidFill>
                      <a:srgbClr val="FF0000"/>
                    </a:solidFill>
                    <a:sym typeface="Symbol" panose="05050102010706020507" pitchFamily="18" charset="2"/>
                  </a:rPr>
                  <a:t> )</a:t>
                </a:r>
                <a:r>
                  <a:rPr lang="it-IT" dirty="0">
                    <a:sym typeface="Symbol" panose="05050102010706020507" pitchFamily="18" charset="2"/>
                  </a:rPr>
                  <a:t> e magnetica </a:t>
                </a:r>
                <a:r>
                  <a:rPr lang="it-IT" b="1" dirty="0">
                    <a:solidFill>
                      <a:srgbClr val="FF0000"/>
                    </a:solidFill>
                  </a:rPr>
                  <a:t> (</a:t>
                </a:r>
                <a:r>
                  <a:rPr lang="it-IT" b="1" dirty="0">
                    <a:solidFill>
                      <a:srgbClr val="FF0000"/>
                    </a:solidFill>
                    <a:sym typeface="Symbol" panose="05050102010706020507" pitchFamily="18" charset="2"/>
                  </a:rPr>
                  <a:t>) </a:t>
                </a:r>
                <a:r>
                  <a:rPr lang="it-IT" dirty="0">
                    <a:sym typeface="Symbol" panose="05050102010706020507" pitchFamily="18" charset="2"/>
                  </a:rPr>
                  <a:t>, e delle polarizzabilità di spin </a:t>
                </a:r>
                <a:r>
                  <a:rPr lang="it-IT" b="1" dirty="0">
                    <a:solidFill>
                      <a:srgbClr val="FF0000"/>
                    </a:solidFill>
                    <a:sym typeface="Symbol" panose="05050102010706020507" pitchFamily="18" charset="2"/>
                  </a:rPr>
                  <a:t>(</a:t>
                </a:r>
                <a14:m>
                  <m:oMath xmlns:m="http://schemas.openxmlformats.org/officeDocument/2006/math">
                    <m:sSub>
                      <m:sSubPr>
                        <m:ctrlPr>
                          <a:rPr lang="it-IT" sz="1800" b="1" i="1" smtClean="0">
                            <a:solidFill>
                              <a:srgbClr val="FF0000"/>
                            </a:solidFill>
                            <a:latin typeface="Cambria Math" panose="02040503050406030204" pitchFamily="18" charset="0"/>
                          </a:rPr>
                        </m:ctrlPr>
                      </m:sSubPr>
                      <m:e>
                        <m:r>
                          <a:rPr lang="it-IT" sz="1800" b="1" i="1" smtClean="0">
                            <a:solidFill>
                              <a:srgbClr val="FF0000"/>
                            </a:solidFill>
                            <a:latin typeface="Cambria Math" panose="02040503050406030204" pitchFamily="18" charset="0"/>
                            <a:ea typeface="Cambria Math" panose="02040503050406030204" pitchFamily="18" charset="0"/>
                          </a:rPr>
                          <m:t>𝜸</m:t>
                        </m:r>
                      </m:e>
                      <m:sub>
                        <m:r>
                          <a:rPr lang="it-IT" sz="1800" b="1" i="1" smtClean="0">
                            <a:solidFill>
                              <a:srgbClr val="FF0000"/>
                            </a:solidFill>
                            <a:latin typeface="Cambria Math" panose="02040503050406030204" pitchFamily="18" charset="0"/>
                            <a:ea typeface="Cambria Math" panose="02040503050406030204" pitchFamily="18" charset="0"/>
                          </a:rPr>
                          <m:t>𝑬</m:t>
                        </m:r>
                        <m:r>
                          <a:rPr lang="it-IT" sz="1800" b="1" i="1" smtClean="0">
                            <a:solidFill>
                              <a:srgbClr val="FF0000"/>
                            </a:solidFill>
                            <a:latin typeface="Cambria Math" panose="02040503050406030204" pitchFamily="18" charset="0"/>
                            <a:ea typeface="Cambria Math" panose="02040503050406030204" pitchFamily="18" charset="0"/>
                          </a:rPr>
                          <m:t>𝟏</m:t>
                        </m:r>
                        <m:r>
                          <a:rPr lang="it-IT" sz="1800" b="1" i="1" smtClean="0">
                            <a:solidFill>
                              <a:srgbClr val="FF0000"/>
                            </a:solidFill>
                            <a:latin typeface="Cambria Math" panose="02040503050406030204" pitchFamily="18" charset="0"/>
                          </a:rPr>
                          <m:t>𝑬</m:t>
                        </m:r>
                        <m:r>
                          <a:rPr lang="it-IT" sz="1800" b="1" i="1" smtClean="0">
                            <a:solidFill>
                              <a:srgbClr val="FF0000"/>
                            </a:solidFill>
                            <a:latin typeface="Cambria Math" panose="02040503050406030204" pitchFamily="18" charset="0"/>
                          </a:rPr>
                          <m:t>𝟏</m:t>
                        </m:r>
                      </m:sub>
                    </m:sSub>
                    <m:r>
                      <a:rPr lang="it-IT" sz="1800" b="0" i="0" smtClean="0">
                        <a:solidFill>
                          <a:srgbClr val="FF0000"/>
                        </a:solidFill>
                        <a:latin typeface="Cambria Math" panose="02040503050406030204" pitchFamily="18" charset="0"/>
                      </a:rPr>
                      <m:t>, </m:t>
                    </m:r>
                    <m:sSub>
                      <m:sSubPr>
                        <m:ctrlPr>
                          <a:rPr lang="it-IT" b="1" i="1">
                            <a:solidFill>
                              <a:srgbClr val="FF0000"/>
                            </a:solidFill>
                            <a:latin typeface="Cambria Math" panose="02040503050406030204" pitchFamily="18" charset="0"/>
                          </a:rPr>
                        </m:ctrlPr>
                      </m:sSubPr>
                      <m:e>
                        <m:r>
                          <a:rPr lang="it-IT" b="1" i="1">
                            <a:solidFill>
                              <a:srgbClr val="FF0000"/>
                            </a:solidFill>
                            <a:latin typeface="Cambria Math" panose="02040503050406030204" pitchFamily="18" charset="0"/>
                            <a:ea typeface="Cambria Math" panose="02040503050406030204" pitchFamily="18" charset="0"/>
                          </a:rPr>
                          <m:t>𝜸</m:t>
                        </m:r>
                      </m:e>
                      <m:sub>
                        <m:r>
                          <a:rPr lang="it-IT" b="1" i="1" smtClean="0">
                            <a:solidFill>
                              <a:srgbClr val="FF0000"/>
                            </a:solidFill>
                            <a:latin typeface="Cambria Math" panose="02040503050406030204" pitchFamily="18" charset="0"/>
                            <a:ea typeface="Cambria Math" panose="02040503050406030204" pitchFamily="18" charset="0"/>
                          </a:rPr>
                          <m:t>𝑴</m:t>
                        </m:r>
                        <m:r>
                          <a:rPr lang="it-IT" b="1" i="1">
                            <a:solidFill>
                              <a:srgbClr val="FF0000"/>
                            </a:solidFill>
                            <a:latin typeface="Cambria Math" panose="02040503050406030204" pitchFamily="18" charset="0"/>
                            <a:ea typeface="Cambria Math" panose="02040503050406030204" pitchFamily="18" charset="0"/>
                          </a:rPr>
                          <m:t>𝟏</m:t>
                        </m:r>
                        <m:r>
                          <a:rPr lang="it-IT" b="1" i="1" smtClean="0">
                            <a:solidFill>
                              <a:srgbClr val="FF0000"/>
                            </a:solidFill>
                            <a:latin typeface="Cambria Math" panose="02040503050406030204" pitchFamily="18" charset="0"/>
                            <a:ea typeface="Cambria Math" panose="02040503050406030204" pitchFamily="18" charset="0"/>
                          </a:rPr>
                          <m:t>𝑴</m:t>
                        </m:r>
                        <m:r>
                          <a:rPr lang="it-IT" b="1" i="1">
                            <a:solidFill>
                              <a:srgbClr val="FF0000"/>
                            </a:solidFill>
                            <a:latin typeface="Cambria Math" panose="02040503050406030204" pitchFamily="18" charset="0"/>
                          </a:rPr>
                          <m:t>𝟏</m:t>
                        </m:r>
                      </m:sub>
                    </m:sSub>
                    <m:r>
                      <a:rPr lang="it-IT" b="1" i="1" smtClean="0">
                        <a:solidFill>
                          <a:srgbClr val="FF0000"/>
                        </a:solidFill>
                        <a:latin typeface="Cambria Math" panose="02040503050406030204" pitchFamily="18" charset="0"/>
                      </a:rPr>
                      <m:t>,</m:t>
                    </m:r>
                  </m:oMath>
                </a14:m>
                <a:r>
                  <a:rPr lang="it-IT" b="1" dirty="0">
                    <a:solidFill>
                      <a:srgbClr val="FF0000"/>
                    </a:solidFill>
                  </a:rPr>
                  <a:t> </a:t>
                </a:r>
                <a14:m>
                  <m:oMath xmlns:m="http://schemas.openxmlformats.org/officeDocument/2006/math">
                    <m:sSub>
                      <m:sSubPr>
                        <m:ctrlPr>
                          <a:rPr lang="it-IT" b="1" i="1">
                            <a:solidFill>
                              <a:srgbClr val="FF0000"/>
                            </a:solidFill>
                            <a:latin typeface="Cambria Math" panose="02040503050406030204" pitchFamily="18" charset="0"/>
                          </a:rPr>
                        </m:ctrlPr>
                      </m:sSubPr>
                      <m:e>
                        <m:r>
                          <a:rPr lang="it-IT" b="1" i="1">
                            <a:solidFill>
                              <a:srgbClr val="FF0000"/>
                            </a:solidFill>
                            <a:latin typeface="Cambria Math" panose="02040503050406030204" pitchFamily="18" charset="0"/>
                            <a:ea typeface="Cambria Math" panose="02040503050406030204" pitchFamily="18" charset="0"/>
                          </a:rPr>
                          <m:t>𝜸</m:t>
                        </m:r>
                      </m:e>
                      <m:sub>
                        <m:r>
                          <a:rPr lang="it-IT" b="1" i="1" smtClean="0">
                            <a:solidFill>
                              <a:srgbClr val="FF0000"/>
                            </a:solidFill>
                            <a:latin typeface="Cambria Math" panose="02040503050406030204" pitchFamily="18" charset="0"/>
                            <a:ea typeface="Cambria Math" panose="02040503050406030204" pitchFamily="18" charset="0"/>
                          </a:rPr>
                          <m:t>𝑴</m:t>
                        </m:r>
                        <m:r>
                          <a:rPr lang="it-IT" b="1" i="1">
                            <a:solidFill>
                              <a:srgbClr val="FF0000"/>
                            </a:solidFill>
                            <a:latin typeface="Cambria Math" panose="02040503050406030204" pitchFamily="18" charset="0"/>
                            <a:ea typeface="Cambria Math" panose="02040503050406030204" pitchFamily="18" charset="0"/>
                          </a:rPr>
                          <m:t>𝟏</m:t>
                        </m:r>
                        <m:r>
                          <a:rPr lang="it-IT" b="1" i="1">
                            <a:solidFill>
                              <a:srgbClr val="FF0000"/>
                            </a:solidFill>
                            <a:latin typeface="Cambria Math" panose="02040503050406030204" pitchFamily="18" charset="0"/>
                          </a:rPr>
                          <m:t>𝑬</m:t>
                        </m:r>
                        <m:r>
                          <a:rPr lang="it-IT" b="1" i="1" smtClean="0">
                            <a:solidFill>
                              <a:srgbClr val="FF0000"/>
                            </a:solidFill>
                            <a:latin typeface="Cambria Math" panose="02040503050406030204" pitchFamily="18" charset="0"/>
                          </a:rPr>
                          <m:t>𝟐</m:t>
                        </m:r>
                      </m:sub>
                    </m:sSub>
                    <m:r>
                      <a:rPr lang="it-IT" b="1" i="1" smtClean="0">
                        <a:solidFill>
                          <a:srgbClr val="FF0000"/>
                        </a:solidFill>
                        <a:latin typeface="Cambria Math" panose="02040503050406030204" pitchFamily="18" charset="0"/>
                      </a:rPr>
                      <m:t>,</m:t>
                    </m:r>
                  </m:oMath>
                </a14:m>
                <a:r>
                  <a:rPr lang="it-IT" b="1" dirty="0">
                    <a:solidFill>
                      <a:srgbClr val="FF0000"/>
                    </a:solidFill>
                  </a:rPr>
                  <a:t> </a:t>
                </a:r>
                <a14:m>
                  <m:oMath xmlns:m="http://schemas.openxmlformats.org/officeDocument/2006/math">
                    <m:sSub>
                      <m:sSubPr>
                        <m:ctrlPr>
                          <a:rPr lang="it-IT" b="1" i="1">
                            <a:solidFill>
                              <a:srgbClr val="FF0000"/>
                            </a:solidFill>
                            <a:latin typeface="Cambria Math" panose="02040503050406030204" pitchFamily="18" charset="0"/>
                          </a:rPr>
                        </m:ctrlPr>
                      </m:sSubPr>
                      <m:e>
                        <m:r>
                          <a:rPr lang="it-IT" b="1" i="1">
                            <a:solidFill>
                              <a:srgbClr val="FF0000"/>
                            </a:solidFill>
                            <a:latin typeface="Cambria Math" panose="02040503050406030204" pitchFamily="18" charset="0"/>
                            <a:ea typeface="Cambria Math" panose="02040503050406030204" pitchFamily="18" charset="0"/>
                          </a:rPr>
                          <m:t>𝜸</m:t>
                        </m:r>
                      </m:e>
                      <m:sub>
                        <m:r>
                          <a:rPr lang="it-IT" b="1" i="1">
                            <a:solidFill>
                              <a:srgbClr val="FF0000"/>
                            </a:solidFill>
                            <a:latin typeface="Cambria Math" panose="02040503050406030204" pitchFamily="18" charset="0"/>
                            <a:ea typeface="Cambria Math" panose="02040503050406030204" pitchFamily="18" charset="0"/>
                          </a:rPr>
                          <m:t>𝑬</m:t>
                        </m:r>
                        <m:r>
                          <a:rPr lang="it-IT" b="1" i="1">
                            <a:solidFill>
                              <a:srgbClr val="FF0000"/>
                            </a:solidFill>
                            <a:latin typeface="Cambria Math" panose="02040503050406030204" pitchFamily="18" charset="0"/>
                            <a:ea typeface="Cambria Math" panose="02040503050406030204" pitchFamily="18" charset="0"/>
                          </a:rPr>
                          <m:t>𝟏</m:t>
                        </m:r>
                        <m:r>
                          <a:rPr lang="it-IT" b="1" i="1" smtClean="0">
                            <a:solidFill>
                              <a:srgbClr val="FF0000"/>
                            </a:solidFill>
                            <a:latin typeface="Cambria Math" panose="02040503050406030204" pitchFamily="18" charset="0"/>
                            <a:ea typeface="Cambria Math" panose="02040503050406030204" pitchFamily="18" charset="0"/>
                          </a:rPr>
                          <m:t>𝑴</m:t>
                        </m:r>
                        <m:r>
                          <a:rPr lang="it-IT" b="1" i="1" smtClean="0">
                            <a:solidFill>
                              <a:srgbClr val="FF0000"/>
                            </a:solidFill>
                            <a:latin typeface="Cambria Math" panose="02040503050406030204" pitchFamily="18" charset="0"/>
                            <a:ea typeface="Cambria Math" panose="02040503050406030204" pitchFamily="18" charset="0"/>
                          </a:rPr>
                          <m:t>𝟐</m:t>
                        </m:r>
                      </m:sub>
                    </m:sSub>
                  </m:oMath>
                </a14:m>
                <a:r>
                  <a:rPr lang="it-IT" b="1" dirty="0">
                    <a:solidFill>
                      <a:srgbClr val="FF0000"/>
                    </a:solidFill>
                    <a:sym typeface="Symbol" panose="05050102010706020507" pitchFamily="18" charset="2"/>
                  </a:rPr>
                  <a:t>) </a:t>
                </a:r>
                <a:r>
                  <a:rPr lang="it-IT" dirty="0">
                    <a:sym typeface="Symbol" panose="05050102010706020507" pitchFamily="18" charset="2"/>
                  </a:rPr>
                  <a:t>sono </a:t>
                </a:r>
              </a:p>
              <a:p>
                <a:r>
                  <a:rPr lang="it-IT" dirty="0">
                    <a:sym typeface="Symbol" panose="05050102010706020507" pitchFamily="18" charset="2"/>
                  </a:rPr>
                  <a:t>parametri fondamentali  (al pari di carica e massa) che  descrivono la distribuzione di carica e magnetismo all’interno del protone</a:t>
                </a:r>
                <a:endParaRPr lang="it-IT" dirty="0"/>
              </a:p>
            </p:txBody>
          </p:sp>
        </mc:Choice>
        <mc:Fallback xmlns="">
          <p:sp>
            <p:nvSpPr>
              <p:cNvPr id="3" name="CasellaDiTesto 2">
                <a:extLst>
                  <a:ext uri="{FF2B5EF4-FFF2-40B4-BE49-F238E27FC236}">
                    <a16:creationId xmlns:a16="http://schemas.microsoft.com/office/drawing/2014/main" id="{C6B541B5-9374-9ED5-3D6C-3E61F5B096F9}"/>
                  </a:ext>
                </a:extLst>
              </p:cNvPr>
              <p:cNvSpPr txBox="1">
                <a:spLocks noRot="1" noChangeAspect="1" noMove="1" noResize="1" noEditPoints="1" noAdjustHandles="1" noChangeArrowheads="1" noChangeShapeType="1" noTextEdit="1"/>
              </p:cNvSpPr>
              <p:nvPr/>
            </p:nvSpPr>
            <p:spPr>
              <a:xfrm>
                <a:off x="7929356" y="1727031"/>
                <a:ext cx="4058706" cy="2031325"/>
              </a:xfrm>
              <a:prstGeom prst="rect">
                <a:avLst/>
              </a:prstGeom>
              <a:blipFill>
                <a:blip r:embed="rId3"/>
                <a:stretch>
                  <a:fillRect l="-1045" t="-1479" r="-1493" b="-2959"/>
                </a:stretch>
              </a:blipFill>
              <a:ln w="25400">
                <a:solidFill>
                  <a:srgbClr val="FF0000"/>
                </a:solidFill>
              </a:ln>
            </p:spPr>
            <p:txBody>
              <a:bodyPr/>
              <a:lstStyle/>
              <a:p>
                <a:r>
                  <a:rPr lang="it-IT">
                    <a:noFill/>
                  </a:rPr>
                  <a:t> </a:t>
                </a:r>
              </a:p>
            </p:txBody>
          </p:sp>
        </mc:Fallback>
      </mc:AlternateContent>
      <p:sp>
        <p:nvSpPr>
          <p:cNvPr id="4" name="CasellaDiTesto 3">
            <a:extLst>
              <a:ext uri="{FF2B5EF4-FFF2-40B4-BE49-F238E27FC236}">
                <a16:creationId xmlns:a16="http://schemas.microsoft.com/office/drawing/2014/main" id="{F8D68D64-1BBA-4DD4-B1A4-A49943B34CD9}"/>
              </a:ext>
            </a:extLst>
          </p:cNvPr>
          <p:cNvSpPr txBox="1"/>
          <p:nvPr/>
        </p:nvSpPr>
        <p:spPr>
          <a:xfrm>
            <a:off x="0" y="602281"/>
            <a:ext cx="11988062" cy="707886"/>
          </a:xfrm>
          <a:prstGeom prst="rect">
            <a:avLst/>
          </a:prstGeom>
          <a:noFill/>
        </p:spPr>
        <p:txBody>
          <a:bodyPr wrap="square" rtlCol="0">
            <a:spAutoFit/>
          </a:bodyPr>
          <a:lstStyle/>
          <a:p>
            <a:pPr marL="285750" indent="-285750">
              <a:buFont typeface="Wingdings" panose="05000000000000000000" pitchFamily="2" charset="2"/>
              <a:buChar char="Ø"/>
            </a:pPr>
            <a:r>
              <a:rPr lang="it-IT" sz="2200" dirty="0">
                <a:solidFill>
                  <a:srgbClr val="0000CC"/>
                </a:solidFill>
              </a:rPr>
              <a:t> </a:t>
            </a:r>
            <a:r>
              <a:rPr lang="it-IT" sz="2200" b="1" dirty="0">
                <a:solidFill>
                  <a:srgbClr val="FF0000"/>
                </a:solidFill>
              </a:rPr>
              <a:t>Prima  estrazione simultanea e model-</a:t>
            </a:r>
            <a:r>
              <a:rPr lang="it-IT" sz="2200" b="1" dirty="0" err="1">
                <a:solidFill>
                  <a:srgbClr val="FF0000"/>
                </a:solidFill>
              </a:rPr>
              <a:t>independent</a:t>
            </a:r>
            <a:r>
              <a:rPr lang="it-IT" sz="2200" b="1" dirty="0">
                <a:solidFill>
                  <a:srgbClr val="FF0000"/>
                </a:solidFill>
              </a:rPr>
              <a:t> dei valori delle </a:t>
            </a:r>
            <a:r>
              <a:rPr lang="it-IT" sz="2200" b="1" dirty="0" err="1">
                <a:solidFill>
                  <a:srgbClr val="FF0000"/>
                </a:solidFill>
              </a:rPr>
              <a:t>polarizzabiltà</a:t>
            </a:r>
            <a:r>
              <a:rPr lang="it-IT" sz="2200" b="1" dirty="0">
                <a:solidFill>
                  <a:srgbClr val="FF0000"/>
                </a:solidFill>
              </a:rPr>
              <a:t> del protone</a:t>
            </a:r>
          </a:p>
          <a:p>
            <a:endParaRPr lang="it-IT" dirty="0"/>
          </a:p>
        </p:txBody>
      </p:sp>
      <p:sp>
        <p:nvSpPr>
          <p:cNvPr id="6" name="CasellaDiTesto 5">
            <a:extLst>
              <a:ext uri="{FF2B5EF4-FFF2-40B4-BE49-F238E27FC236}">
                <a16:creationId xmlns:a16="http://schemas.microsoft.com/office/drawing/2014/main" id="{558C1770-B7D5-7321-6EE9-829EA508A513}"/>
              </a:ext>
            </a:extLst>
          </p:cNvPr>
          <p:cNvSpPr txBox="1"/>
          <p:nvPr/>
        </p:nvSpPr>
        <p:spPr>
          <a:xfrm>
            <a:off x="8859528" y="955751"/>
            <a:ext cx="2641592" cy="646331"/>
          </a:xfrm>
          <a:prstGeom prst="rect">
            <a:avLst/>
          </a:prstGeom>
          <a:noFill/>
        </p:spPr>
        <p:txBody>
          <a:bodyPr wrap="square" rtlCol="0">
            <a:spAutoFit/>
          </a:bodyPr>
          <a:lstStyle/>
          <a:p>
            <a:pPr algn="ctr"/>
            <a:r>
              <a:rPr lang="it-IT" b="1" dirty="0"/>
              <a:t>E. </a:t>
            </a:r>
            <a:r>
              <a:rPr lang="it-IT" b="1" dirty="0" err="1"/>
              <a:t>Mornacchi</a:t>
            </a:r>
            <a:r>
              <a:rPr lang="it-IT" b="1" dirty="0"/>
              <a:t> et al. PRL 129, 102501 (2022) </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52EF4BEB-0145-D097-AFB2-9131E4B23886}"/>
                  </a:ext>
                </a:extLst>
              </p:cNvPr>
              <p:cNvSpPr txBox="1"/>
              <p:nvPr/>
            </p:nvSpPr>
            <p:spPr>
              <a:xfrm>
                <a:off x="360049" y="932672"/>
                <a:ext cx="9820275" cy="400110"/>
              </a:xfrm>
              <a:prstGeom prst="rect">
                <a:avLst/>
              </a:prstGeom>
              <a:noFill/>
            </p:spPr>
            <p:txBody>
              <a:bodyPr wrap="square" rtlCol="0">
                <a:spAutoFit/>
              </a:bodyPr>
              <a:lstStyle/>
              <a:p>
                <a:r>
                  <a:rPr lang="it-IT" sz="2000" dirty="0">
                    <a:solidFill>
                      <a:srgbClr val="0000CC"/>
                    </a:solidFill>
                    <a:ea typeface="Cambria Math" panose="02040503050406030204" pitchFamily="18" charset="0"/>
                  </a:rPr>
                  <a:t>determinati attraverso un </a:t>
                </a:r>
                <a:r>
                  <a:rPr lang="it-IT" sz="2000" dirty="0" err="1">
                    <a:solidFill>
                      <a:srgbClr val="0000CC"/>
                    </a:solidFill>
                    <a:ea typeface="Cambria Math" panose="02040503050406030204" pitchFamily="18" charset="0"/>
                  </a:rPr>
                  <a:t>fit</a:t>
                </a:r>
                <a:r>
                  <a:rPr lang="it-IT" sz="2000" dirty="0">
                    <a:solidFill>
                      <a:srgbClr val="0000CC"/>
                    </a:solidFill>
                    <a:ea typeface="Cambria Math" panose="02040503050406030204" pitchFamily="18" charset="0"/>
                  </a:rPr>
                  <a:t> di tutti  i dati su scattering Compton  </a:t>
                </a:r>
                <a14:m>
                  <m:oMath xmlns:m="http://schemas.openxmlformats.org/officeDocument/2006/math">
                    <m:r>
                      <a:rPr lang="it-IT" sz="2000" i="1" smtClean="0">
                        <a:solidFill>
                          <a:srgbClr val="0000CC"/>
                        </a:solidFill>
                        <a:latin typeface="Cambria Math" panose="02040503050406030204" pitchFamily="18" charset="0"/>
                        <a:ea typeface="Cambria Math" panose="02040503050406030204" pitchFamily="18" charset="0"/>
                      </a:rPr>
                      <m:t>𝛾</m:t>
                    </m:r>
                    <m:r>
                      <a:rPr lang="it-IT" sz="2000" b="0" i="1" smtClean="0">
                        <a:solidFill>
                          <a:srgbClr val="0000CC"/>
                        </a:solidFill>
                        <a:latin typeface="Cambria Math" panose="02040503050406030204" pitchFamily="18" charset="0"/>
                        <a:ea typeface="Cambria Math" panose="02040503050406030204" pitchFamily="18" charset="0"/>
                      </a:rPr>
                      <m:t>𝑝</m:t>
                    </m:r>
                    <m:r>
                      <a:rPr lang="it-IT" sz="2000" b="0" i="1" smtClean="0">
                        <a:solidFill>
                          <a:srgbClr val="0000CC"/>
                        </a:solidFill>
                        <a:latin typeface="Cambria Math" panose="02040503050406030204" pitchFamily="18" charset="0"/>
                        <a:ea typeface="Cambria Math" panose="02040503050406030204" pitchFamily="18" charset="0"/>
                      </a:rPr>
                      <m:t>→</m:t>
                    </m:r>
                    <m:sSup>
                      <m:sSupPr>
                        <m:ctrlPr>
                          <a:rPr lang="it-IT" sz="2000" b="0" i="1" smtClean="0">
                            <a:solidFill>
                              <a:srgbClr val="0000CC"/>
                            </a:solidFill>
                            <a:latin typeface="Cambria Math" panose="02040503050406030204" pitchFamily="18" charset="0"/>
                            <a:ea typeface="Cambria Math" panose="02040503050406030204" pitchFamily="18" charset="0"/>
                          </a:rPr>
                        </m:ctrlPr>
                      </m:sSupPr>
                      <m:e>
                        <m:r>
                          <a:rPr lang="it-IT" sz="2000" b="0" i="1" smtClean="0">
                            <a:solidFill>
                              <a:srgbClr val="0000CC"/>
                            </a:solidFill>
                            <a:latin typeface="Cambria Math" panose="02040503050406030204" pitchFamily="18" charset="0"/>
                            <a:ea typeface="Cambria Math" panose="02040503050406030204" pitchFamily="18" charset="0"/>
                          </a:rPr>
                          <m:t>𝛾</m:t>
                        </m:r>
                      </m:e>
                      <m:sup>
                        <m:r>
                          <a:rPr lang="it-IT" sz="2000" b="0" i="1" smtClean="0">
                            <a:solidFill>
                              <a:srgbClr val="0000CC"/>
                            </a:solidFill>
                            <a:latin typeface="Cambria Math" panose="02040503050406030204" pitchFamily="18" charset="0"/>
                            <a:ea typeface="Cambria Math" panose="02040503050406030204" pitchFamily="18" charset="0"/>
                          </a:rPr>
                          <m:t>′</m:t>
                        </m:r>
                      </m:sup>
                    </m:sSup>
                    <m:r>
                      <a:rPr lang="it-IT" sz="2000" b="0" i="1" smtClean="0">
                        <a:solidFill>
                          <a:srgbClr val="0000CC"/>
                        </a:solidFill>
                        <a:latin typeface="Cambria Math" panose="02040503050406030204" pitchFamily="18" charset="0"/>
                        <a:ea typeface="Cambria Math" panose="02040503050406030204" pitchFamily="18" charset="0"/>
                      </a:rPr>
                      <m:t>𝑝</m:t>
                    </m:r>
                  </m:oMath>
                </a14:m>
                <a:endParaRPr lang="it-IT" sz="2000" dirty="0"/>
              </a:p>
            </p:txBody>
          </p:sp>
        </mc:Choice>
        <mc:Fallback xmlns="">
          <p:sp>
            <p:nvSpPr>
              <p:cNvPr id="7" name="CasellaDiTesto 6">
                <a:extLst>
                  <a:ext uri="{FF2B5EF4-FFF2-40B4-BE49-F238E27FC236}">
                    <a16:creationId xmlns:a16="http://schemas.microsoft.com/office/drawing/2014/main" id="{52EF4BEB-0145-D097-AFB2-9131E4B23886}"/>
                  </a:ext>
                </a:extLst>
              </p:cNvPr>
              <p:cNvSpPr txBox="1">
                <a:spLocks noRot="1" noChangeAspect="1" noMove="1" noResize="1" noEditPoints="1" noAdjustHandles="1" noChangeArrowheads="1" noChangeShapeType="1" noTextEdit="1"/>
              </p:cNvSpPr>
              <p:nvPr/>
            </p:nvSpPr>
            <p:spPr>
              <a:xfrm>
                <a:off x="360049" y="932672"/>
                <a:ext cx="9820275" cy="400110"/>
              </a:xfrm>
              <a:prstGeom prst="rect">
                <a:avLst/>
              </a:prstGeom>
              <a:blipFill>
                <a:blip r:embed="rId4"/>
                <a:stretch>
                  <a:fillRect l="-621" t="-9091" b="-25758"/>
                </a:stretch>
              </a:blipFill>
            </p:spPr>
            <p:txBody>
              <a:bodyPr/>
              <a:lstStyle/>
              <a:p>
                <a:r>
                  <a:rPr lang="it-IT">
                    <a:noFill/>
                  </a:rPr>
                  <a:t> </a:t>
                </a:r>
              </a:p>
            </p:txBody>
          </p:sp>
        </mc:Fallback>
      </mc:AlternateContent>
      <p:sp>
        <p:nvSpPr>
          <p:cNvPr id="8" name="CasellaDiTesto 7">
            <a:extLst>
              <a:ext uri="{FF2B5EF4-FFF2-40B4-BE49-F238E27FC236}">
                <a16:creationId xmlns:a16="http://schemas.microsoft.com/office/drawing/2014/main" id="{ACF8B9FD-2140-EF98-27FD-514AC97DD5EC}"/>
              </a:ext>
            </a:extLst>
          </p:cNvPr>
          <p:cNvSpPr txBox="1"/>
          <p:nvPr/>
        </p:nvSpPr>
        <p:spPr>
          <a:xfrm>
            <a:off x="-27137" y="3856436"/>
            <a:ext cx="12295337" cy="3416320"/>
          </a:xfrm>
          <a:prstGeom prst="rect">
            <a:avLst/>
          </a:prstGeom>
          <a:noFill/>
        </p:spPr>
        <p:txBody>
          <a:bodyPr wrap="square" rtlCol="0">
            <a:spAutoFit/>
          </a:bodyPr>
          <a:lstStyle/>
          <a:p>
            <a:pPr marL="285750" indent="-285750">
              <a:buFont typeface="Wingdings" panose="05000000000000000000" pitchFamily="2" charset="2"/>
              <a:buChar char="Ø"/>
            </a:pPr>
            <a:r>
              <a:rPr lang="it-IT" sz="2200" dirty="0">
                <a:solidFill>
                  <a:srgbClr val="0000CC"/>
                </a:solidFill>
              </a:rPr>
              <a:t> Nonostante la loro importanza, finora c’erano state solo estrazioni model-</a:t>
            </a:r>
            <a:r>
              <a:rPr lang="it-IT" sz="2200" dirty="0" err="1">
                <a:solidFill>
                  <a:srgbClr val="0000CC"/>
                </a:solidFill>
              </a:rPr>
              <a:t>dependent</a:t>
            </a:r>
            <a:r>
              <a:rPr lang="it-IT" sz="2200" dirty="0">
                <a:solidFill>
                  <a:srgbClr val="0000CC"/>
                </a:solidFill>
              </a:rPr>
              <a:t> (solo alcuni valori fittati direttamente dai dati; </a:t>
            </a:r>
            <a:r>
              <a:rPr lang="it-IT" sz="2200">
                <a:solidFill>
                  <a:srgbClr val="0000CC"/>
                </a:solidFill>
              </a:rPr>
              <a:t>gli altri venivano </a:t>
            </a:r>
            <a:r>
              <a:rPr lang="it-IT" sz="2200" dirty="0">
                <a:solidFill>
                  <a:srgbClr val="0000CC"/>
                </a:solidFill>
              </a:rPr>
              <a:t>fissati utilizzando modelli o risultati di altri esperimenti). </a:t>
            </a:r>
          </a:p>
          <a:p>
            <a:pPr marL="285750" indent="-285750">
              <a:buFont typeface="Wingdings" panose="05000000000000000000" pitchFamily="2" charset="2"/>
              <a:buChar char="Ø"/>
            </a:pPr>
            <a:r>
              <a:rPr lang="it-IT" sz="2200" dirty="0">
                <a:solidFill>
                  <a:srgbClr val="0000CC"/>
                </a:solidFill>
              </a:rPr>
              <a:t> </a:t>
            </a:r>
            <a:r>
              <a:rPr lang="it-IT" sz="2200" b="1" dirty="0">
                <a:solidFill>
                  <a:srgbClr val="0000CC"/>
                </a:solidFill>
              </a:rPr>
              <a:t>Questo notevole progresso è stato reso possibile da:</a:t>
            </a:r>
          </a:p>
          <a:p>
            <a:r>
              <a:rPr lang="it-IT" sz="2200" dirty="0">
                <a:solidFill>
                  <a:srgbClr val="0000CC"/>
                </a:solidFill>
              </a:rPr>
              <a:t>      </a:t>
            </a:r>
            <a:r>
              <a:rPr lang="it-IT" sz="2200" dirty="0">
                <a:solidFill>
                  <a:srgbClr val="0000CC"/>
                </a:solidFill>
                <a:sym typeface="Symbol" panose="05050102010706020507" pitchFamily="18" charset="2"/>
              </a:rPr>
              <a:t> Recenti dati pubblicati da A2-Mainz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E.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Mornacchi</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et al. PRL 128, 132403 (2022) )  </a:t>
            </a:r>
            <a:r>
              <a:rPr kumimoji="0" lang="it-IT" sz="2200" i="0" u="none" strike="noStrike" kern="1200" cap="none" spc="0" normalizeH="0" baseline="0" noProof="0" dirty="0">
                <a:ln>
                  <a:noFill/>
                </a:ln>
                <a:solidFill>
                  <a:srgbClr val="0000CC"/>
                </a:solidFill>
                <a:effectLst/>
                <a:uLnTx/>
                <a:uFillTx/>
                <a:latin typeface="Calibri" panose="020F0502020204030204"/>
                <a:ea typeface="+mn-ea"/>
                <a:cs typeface="+mn-cs"/>
              </a:rPr>
              <a:t>che hanno </a:t>
            </a:r>
            <a:r>
              <a:rPr lang="it-IT" sz="2200" dirty="0">
                <a:solidFill>
                  <a:srgbClr val="0000CC"/>
                </a:solidFill>
                <a:latin typeface="Calibri" panose="020F0502020204030204"/>
              </a:rPr>
              <a:t>n</a:t>
            </a:r>
            <a:r>
              <a:rPr kumimoji="0" lang="it-IT" sz="2200" i="0" u="none" strike="noStrike" kern="1200" cap="none" spc="0" normalizeH="0" baseline="0" noProof="0" dirty="0" err="1">
                <a:ln>
                  <a:noFill/>
                </a:ln>
                <a:solidFill>
                  <a:srgbClr val="0000CC"/>
                </a:solidFill>
                <a:effectLst/>
                <a:uLnTx/>
                <a:uFillTx/>
                <a:latin typeface="Calibri" panose="020F0502020204030204"/>
                <a:ea typeface="+mn-ea"/>
                <a:cs typeface="+mn-cs"/>
              </a:rPr>
              <a:t>otevolmente</a:t>
            </a:r>
            <a:r>
              <a:rPr kumimoji="0" lang="it-IT" sz="2200" i="0" u="none" strike="noStrike" kern="1200" cap="none" spc="0" normalizeH="0" baseline="0" noProof="0" dirty="0">
                <a:ln>
                  <a:noFill/>
                </a:ln>
                <a:solidFill>
                  <a:srgbClr val="0000CC"/>
                </a:solidFill>
                <a:effectLst/>
                <a:uLnTx/>
                <a:uFillTx/>
                <a:latin typeface="Calibri" panose="020F0502020204030204"/>
                <a:ea typeface="+mn-ea"/>
                <a:cs typeface="+mn-cs"/>
              </a:rPr>
              <a:t>   </a:t>
            </a:r>
          </a:p>
          <a:p>
            <a:r>
              <a:rPr lang="it-IT" sz="2200" noProof="0" dirty="0">
                <a:solidFill>
                  <a:srgbClr val="0000CC"/>
                </a:solidFill>
                <a:latin typeface="Calibri" panose="020F0502020204030204"/>
              </a:rPr>
              <a:t>         </a:t>
            </a:r>
            <a:r>
              <a:rPr kumimoji="0" lang="it-IT" sz="2200" i="0" u="none" strike="noStrike" kern="1200" cap="none" spc="0" normalizeH="0" baseline="0" noProof="0" dirty="0">
                <a:ln>
                  <a:noFill/>
                </a:ln>
                <a:solidFill>
                  <a:srgbClr val="0000CC"/>
                </a:solidFill>
                <a:effectLst/>
                <a:uLnTx/>
                <a:uFillTx/>
                <a:latin typeface="Calibri" panose="020F0502020204030204"/>
                <a:ea typeface="+mn-ea"/>
                <a:cs typeface="+mn-cs"/>
              </a:rPr>
              <a:t>incrementato sia la qualità che la quantità del Data Base esistente</a:t>
            </a:r>
            <a:r>
              <a:rPr kumimoji="0" lang="it-IT" sz="1800" b="1" i="0" u="none" strike="noStrike" kern="1200" cap="none" spc="0" normalizeH="0" baseline="0" noProof="0" dirty="0">
                <a:ln>
                  <a:noFill/>
                </a:ln>
                <a:solidFill>
                  <a:srgbClr val="0000CC"/>
                </a:solidFill>
                <a:effectLst/>
                <a:uLnTx/>
                <a:uFillTx/>
                <a:latin typeface="Calibri" panose="020F0502020204030204"/>
                <a:ea typeface="+mn-ea"/>
                <a:cs typeface="+mn-cs"/>
              </a:rPr>
              <a:t> </a:t>
            </a:r>
            <a:endParaRPr lang="it-IT" sz="2200" dirty="0">
              <a:solidFill>
                <a:srgbClr val="0000CC"/>
              </a:solidFill>
              <a:sym typeface="Symbol" panose="05050102010706020507" pitchFamily="18" charset="2"/>
            </a:endParaRPr>
          </a:p>
          <a:p>
            <a:r>
              <a:rPr lang="it-IT" sz="2200" dirty="0">
                <a:solidFill>
                  <a:srgbClr val="0000CC"/>
                </a:solidFill>
                <a:sym typeface="Symbol" panose="05050102010706020507" pitchFamily="18" charset="2"/>
              </a:rPr>
              <a:t>      </a:t>
            </a:r>
            <a:r>
              <a:rPr lang="it-IT" sz="2200" dirty="0">
                <a:solidFill>
                  <a:srgbClr val="0000CC"/>
                </a:solidFill>
              </a:rPr>
              <a:t> Un innovativo metodo di </a:t>
            </a:r>
            <a:r>
              <a:rPr lang="it-IT" sz="2200" dirty="0" err="1">
                <a:solidFill>
                  <a:srgbClr val="0000CC"/>
                </a:solidFill>
              </a:rPr>
              <a:t>fit</a:t>
            </a:r>
            <a:r>
              <a:rPr lang="it-IT" sz="2200" dirty="0">
                <a:solidFill>
                  <a:srgbClr val="0000CC"/>
                </a:solidFill>
              </a:rPr>
              <a:t> basato sulla tecnica di bootstrap </a:t>
            </a:r>
            <a:r>
              <a:rPr lang="it-IT" b="1" dirty="0"/>
              <a:t>(</a:t>
            </a:r>
            <a:r>
              <a:rPr lang="it-IT" b="1" dirty="0" err="1"/>
              <a:t>P.Pedroni</a:t>
            </a:r>
            <a:r>
              <a:rPr lang="it-IT" b="1" dirty="0"/>
              <a:t>, </a:t>
            </a:r>
            <a:r>
              <a:rPr lang="it-IT" b="1" dirty="0" err="1"/>
              <a:t>S.Sconfietti</a:t>
            </a:r>
            <a:r>
              <a:rPr lang="it-IT" b="1" dirty="0"/>
              <a:t>,  JPG 47, 054001(2020))</a:t>
            </a:r>
            <a:r>
              <a:rPr lang="it-IT" dirty="0">
                <a:solidFill>
                  <a:srgbClr val="0000CC"/>
                </a:solidFill>
              </a:rPr>
              <a:t>   </a:t>
            </a:r>
          </a:p>
          <a:p>
            <a:r>
              <a:rPr lang="it-IT" sz="2200" dirty="0">
                <a:solidFill>
                  <a:srgbClr val="0000CC"/>
                </a:solidFill>
              </a:rPr>
              <a:t>         che consente di includere in maniera semplice e consistente errori sistematici e di ricavare in maniera     </a:t>
            </a:r>
          </a:p>
          <a:p>
            <a:r>
              <a:rPr lang="it-IT" sz="2200" dirty="0">
                <a:solidFill>
                  <a:srgbClr val="0000CC"/>
                </a:solidFill>
              </a:rPr>
              <a:t>         esatta gli intervalli di confidenza sui parametri di </a:t>
            </a:r>
            <a:r>
              <a:rPr lang="it-IT" sz="2200" dirty="0" err="1">
                <a:solidFill>
                  <a:srgbClr val="0000CC"/>
                </a:solidFill>
              </a:rPr>
              <a:t>fit</a:t>
            </a:r>
            <a:r>
              <a:rPr lang="it-IT" sz="2200" dirty="0">
                <a:solidFill>
                  <a:srgbClr val="0000CC"/>
                </a:solidFill>
              </a:rPr>
              <a:t> con qualunque tipo di errori statistici e sistematici</a:t>
            </a:r>
          </a:p>
          <a:p>
            <a:r>
              <a:rPr lang="it-IT" sz="2200" dirty="0">
                <a:solidFill>
                  <a:srgbClr val="0000CC"/>
                </a:solidFill>
              </a:rPr>
              <a:t>       </a:t>
            </a:r>
          </a:p>
          <a:p>
            <a:endParaRPr lang="it-IT" dirty="0"/>
          </a:p>
        </p:txBody>
      </p:sp>
      <p:sp>
        <p:nvSpPr>
          <p:cNvPr id="9" name="CasellaDiTesto 8">
            <a:extLst>
              <a:ext uri="{FF2B5EF4-FFF2-40B4-BE49-F238E27FC236}">
                <a16:creationId xmlns:a16="http://schemas.microsoft.com/office/drawing/2014/main" id="{3821D968-76C6-E442-5D50-48B6301CD7A4}"/>
              </a:ext>
            </a:extLst>
          </p:cNvPr>
          <p:cNvSpPr txBox="1"/>
          <p:nvPr/>
        </p:nvSpPr>
        <p:spPr>
          <a:xfrm>
            <a:off x="2554637" y="32499"/>
            <a:ext cx="7082725" cy="523220"/>
          </a:xfrm>
          <a:prstGeom prst="rect">
            <a:avLst/>
          </a:prstGeom>
          <a:solidFill>
            <a:srgbClr val="FFFF00"/>
          </a:solidFill>
          <a:ln w="38100">
            <a:solidFill>
              <a:schemeClr val="accent1"/>
            </a:solidFill>
          </a:ln>
        </p:spPr>
        <p:txBody>
          <a:bodyPr wrap="square" rtlCol="0">
            <a:spAutoFit/>
          </a:bodyPr>
          <a:lstStyle/>
          <a:p>
            <a:pPr algn="ctr"/>
            <a:r>
              <a:rPr lang="it-IT" sz="2800" b="1" dirty="0">
                <a:solidFill>
                  <a:srgbClr val="FF0000"/>
                </a:solidFill>
              </a:rPr>
              <a:t>Mainz – risultati principali </a:t>
            </a:r>
          </a:p>
        </p:txBody>
      </p:sp>
    </p:spTree>
    <p:extLst>
      <p:ext uri="{BB962C8B-B14F-4D97-AF65-F5344CB8AC3E}">
        <p14:creationId xmlns:p14="http://schemas.microsoft.com/office/powerpoint/2010/main" val="2660008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E129142-C0F8-189D-2F86-E15A675E2F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 y="1323737"/>
            <a:ext cx="4037332" cy="2018666"/>
          </a:xfrm>
          <a:prstGeom prst="rect">
            <a:avLst/>
          </a:prstGeom>
        </p:spPr>
      </p:pic>
      <p:pic>
        <p:nvPicPr>
          <p:cNvPr id="5" name="Immagine 4">
            <a:extLst>
              <a:ext uri="{FF2B5EF4-FFF2-40B4-BE49-F238E27FC236}">
                <a16:creationId xmlns:a16="http://schemas.microsoft.com/office/drawing/2014/main" id="{E1DE1CD2-C28A-5E14-9F15-C60A43471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8391" y="1312689"/>
            <a:ext cx="4059429" cy="2029714"/>
          </a:xfrm>
          <a:prstGeom prst="rect">
            <a:avLst/>
          </a:prstGeom>
        </p:spPr>
      </p:pic>
      <p:pic>
        <p:nvPicPr>
          <p:cNvPr id="7" name="Immagine 6">
            <a:extLst>
              <a:ext uri="{FF2B5EF4-FFF2-40B4-BE49-F238E27FC236}">
                <a16:creationId xmlns:a16="http://schemas.microsoft.com/office/drawing/2014/main" id="{9339B7E4-9776-2E21-3319-38B1BD9A92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8792" y="1313227"/>
            <a:ext cx="4059944" cy="2029972"/>
          </a:xfrm>
          <a:prstGeom prst="rect">
            <a:avLst/>
          </a:prstGeom>
        </p:spPr>
      </p:pic>
      <p:pic>
        <p:nvPicPr>
          <p:cNvPr id="9" name="Immagine 8">
            <a:extLst>
              <a:ext uri="{FF2B5EF4-FFF2-40B4-BE49-F238E27FC236}">
                <a16:creationId xmlns:a16="http://schemas.microsoft.com/office/drawing/2014/main" id="{96C514CD-322C-6922-A786-A73631FCC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9" y="3668646"/>
            <a:ext cx="4059944" cy="2029972"/>
          </a:xfrm>
          <a:prstGeom prst="rect">
            <a:avLst/>
          </a:prstGeom>
        </p:spPr>
      </p:pic>
      <p:pic>
        <p:nvPicPr>
          <p:cNvPr id="11" name="Immagine 10">
            <a:extLst>
              <a:ext uri="{FF2B5EF4-FFF2-40B4-BE49-F238E27FC236}">
                <a16:creationId xmlns:a16="http://schemas.microsoft.com/office/drawing/2014/main" id="{63A92842-2D9A-886A-7E33-EC1B95BA64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0363" y="3668646"/>
            <a:ext cx="4059944" cy="2029972"/>
          </a:xfrm>
          <a:prstGeom prst="rect">
            <a:avLst/>
          </a:prstGeom>
        </p:spPr>
      </p:pic>
      <p:pic>
        <p:nvPicPr>
          <p:cNvPr id="13" name="Immagine 12">
            <a:extLst>
              <a:ext uri="{FF2B5EF4-FFF2-40B4-BE49-F238E27FC236}">
                <a16:creationId xmlns:a16="http://schemas.microsoft.com/office/drawing/2014/main" id="{C2061421-4105-12F8-FEFB-3363CA68C7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7820" y="3668646"/>
            <a:ext cx="4059944" cy="2029972"/>
          </a:xfrm>
          <a:prstGeom prst="rect">
            <a:avLst/>
          </a:prstGeom>
        </p:spPr>
      </p:pic>
      <p:sp>
        <p:nvSpPr>
          <p:cNvPr id="14" name="CasellaDiTesto 13">
            <a:extLst>
              <a:ext uri="{FF2B5EF4-FFF2-40B4-BE49-F238E27FC236}">
                <a16:creationId xmlns:a16="http://schemas.microsoft.com/office/drawing/2014/main" id="{A4A5D556-8B68-7551-F2B3-4830DD78927E}"/>
              </a:ext>
            </a:extLst>
          </p:cNvPr>
          <p:cNvSpPr txBox="1"/>
          <p:nvPr/>
        </p:nvSpPr>
        <p:spPr>
          <a:xfrm>
            <a:off x="240665" y="67557"/>
            <a:ext cx="11707495" cy="769441"/>
          </a:xfrm>
          <a:prstGeom prst="rect">
            <a:avLst/>
          </a:prstGeom>
          <a:noFill/>
        </p:spPr>
        <p:txBody>
          <a:bodyPr wrap="square" rtlCol="0">
            <a:spAutoFit/>
          </a:bodyPr>
          <a:lstStyle/>
          <a:p>
            <a:pPr marL="285750" indent="-285750">
              <a:buFont typeface="Wingdings" panose="05000000000000000000" pitchFamily="2" charset="2"/>
              <a:buChar char="Ø"/>
            </a:pPr>
            <a:r>
              <a:rPr lang="it-IT" sz="2200" dirty="0">
                <a:solidFill>
                  <a:srgbClr val="0000CC"/>
                </a:solidFill>
              </a:rPr>
              <a:t> DB Compton utilizzato: 388 punti  totali su diverse osservabili (25 (!) data sets – 92 punti da  A2)</a:t>
            </a:r>
          </a:p>
          <a:p>
            <a:pPr marL="285750" indent="-285750">
              <a:buFont typeface="Wingdings" panose="05000000000000000000" pitchFamily="2" charset="2"/>
              <a:buChar char="Ø"/>
            </a:pPr>
            <a:r>
              <a:rPr lang="it-IT" sz="2200" dirty="0">
                <a:solidFill>
                  <a:srgbClr val="0000CC"/>
                </a:solidFill>
              </a:rPr>
              <a:t> </a:t>
            </a:r>
            <a:r>
              <a:rPr lang="it-IT" sz="2200" b="1" dirty="0">
                <a:solidFill>
                  <a:srgbClr val="0000CC"/>
                </a:solidFill>
              </a:rPr>
              <a:t>Primo check consistente con i modelli esistenti </a:t>
            </a:r>
            <a:endParaRPr lang="it-IT" b="1" dirty="0"/>
          </a:p>
        </p:txBody>
      </p:sp>
      <p:sp>
        <p:nvSpPr>
          <p:cNvPr id="15" name="Rettangolo 14">
            <a:extLst>
              <a:ext uri="{FF2B5EF4-FFF2-40B4-BE49-F238E27FC236}">
                <a16:creationId xmlns:a16="http://schemas.microsoft.com/office/drawing/2014/main" id="{0C456AA4-5CE1-BFF5-EB9C-6A1596FAE152}"/>
              </a:ext>
            </a:extLst>
          </p:cNvPr>
          <p:cNvSpPr/>
          <p:nvPr/>
        </p:nvSpPr>
        <p:spPr>
          <a:xfrm>
            <a:off x="4097876" y="1307165"/>
            <a:ext cx="494444" cy="1232835"/>
          </a:xfrm>
          <a:prstGeom prst="rect">
            <a:avLst/>
          </a:prstGeom>
          <a:solidFill>
            <a:srgbClr val="FFC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E8F54D08-CC91-BE5E-18E2-94064DE6D799}"/>
              </a:ext>
            </a:extLst>
          </p:cNvPr>
          <p:cNvSpPr txBox="1"/>
          <p:nvPr/>
        </p:nvSpPr>
        <p:spPr>
          <a:xfrm>
            <a:off x="6380480" y="790050"/>
            <a:ext cx="2337912" cy="369332"/>
          </a:xfrm>
          <a:prstGeom prst="rect">
            <a:avLst/>
          </a:prstGeom>
          <a:noFill/>
        </p:spPr>
        <p:txBody>
          <a:bodyPr wrap="square" rtlCol="0">
            <a:spAutoFit/>
          </a:bodyPr>
          <a:lstStyle/>
          <a:p>
            <a:r>
              <a:rPr lang="it-IT" dirty="0"/>
              <a:t>«PDG </a:t>
            </a:r>
            <a:r>
              <a:rPr lang="it-IT" dirty="0" err="1"/>
              <a:t>average</a:t>
            </a:r>
            <a:r>
              <a:rPr lang="it-IT" dirty="0"/>
              <a:t>»</a:t>
            </a:r>
          </a:p>
        </p:txBody>
      </p:sp>
      <p:sp>
        <p:nvSpPr>
          <p:cNvPr id="17" name="Freccia angolare in su 16">
            <a:extLst>
              <a:ext uri="{FF2B5EF4-FFF2-40B4-BE49-F238E27FC236}">
                <a16:creationId xmlns:a16="http://schemas.microsoft.com/office/drawing/2014/main" id="{FA687E44-5F72-72CE-33B6-9CE91A42E9C0}"/>
              </a:ext>
            </a:extLst>
          </p:cNvPr>
          <p:cNvSpPr/>
          <p:nvPr/>
        </p:nvSpPr>
        <p:spPr>
          <a:xfrm rot="5400000" flipH="1">
            <a:off x="6135550" y="969652"/>
            <a:ext cx="369332" cy="22491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6EA11EDE-B8E6-AA23-558A-8F4016EC4AE8}"/>
              </a:ext>
            </a:extLst>
          </p:cNvPr>
          <p:cNvSpPr txBox="1"/>
          <p:nvPr/>
        </p:nvSpPr>
        <p:spPr>
          <a:xfrm>
            <a:off x="3982720" y="855235"/>
            <a:ext cx="1219200" cy="369332"/>
          </a:xfrm>
          <a:prstGeom prst="rect">
            <a:avLst/>
          </a:prstGeom>
          <a:noFill/>
        </p:spPr>
        <p:txBody>
          <a:bodyPr wrap="square" rtlCol="0">
            <a:spAutoFit/>
          </a:bodyPr>
          <a:lstStyle/>
          <a:p>
            <a:r>
              <a:rPr lang="it-IT" dirty="0"/>
              <a:t>modelli</a:t>
            </a:r>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EC944951-8EBB-0E37-CBD1-F07D84B5373E}"/>
                  </a:ext>
                </a:extLst>
              </p:cNvPr>
              <p:cNvSpPr txBox="1"/>
              <p:nvPr/>
            </p:nvSpPr>
            <p:spPr>
              <a:xfrm>
                <a:off x="410591" y="1307165"/>
                <a:ext cx="109576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000" b="1" i="1" smtClean="0">
                              <a:solidFill>
                                <a:srgbClr val="FF0000"/>
                              </a:solidFill>
                              <a:latin typeface="Cambria Math" panose="02040503050406030204" pitchFamily="18" charset="0"/>
                            </a:rPr>
                          </m:ctrlPr>
                        </m:sSubPr>
                        <m:e>
                          <m:r>
                            <a:rPr lang="it-IT" sz="2000" b="1" i="1" smtClean="0">
                              <a:solidFill>
                                <a:srgbClr val="FF0000"/>
                              </a:solidFill>
                              <a:latin typeface="Cambria Math" panose="02040503050406030204" pitchFamily="18" charset="0"/>
                              <a:ea typeface="Cambria Math" panose="02040503050406030204" pitchFamily="18" charset="0"/>
                            </a:rPr>
                            <m:t>𝜶</m:t>
                          </m:r>
                        </m:e>
                        <m:sub>
                          <m:r>
                            <a:rPr lang="it-IT" sz="2000" b="1" i="1" smtClean="0">
                              <a:solidFill>
                                <a:srgbClr val="FF0000"/>
                              </a:solidFill>
                              <a:latin typeface="Cambria Math" panose="02040503050406030204" pitchFamily="18" charset="0"/>
                              <a:ea typeface="Cambria Math" panose="02040503050406030204" pitchFamily="18" charset="0"/>
                            </a:rPr>
                            <m:t>𝑬</m:t>
                          </m:r>
                          <m:r>
                            <a:rPr lang="it-IT" sz="2000" b="1" i="1" smtClean="0">
                              <a:solidFill>
                                <a:srgbClr val="FF0000"/>
                              </a:solidFill>
                              <a:latin typeface="Cambria Math" panose="02040503050406030204" pitchFamily="18" charset="0"/>
                              <a:ea typeface="Cambria Math" panose="02040503050406030204" pitchFamily="18" charset="0"/>
                            </a:rPr>
                            <m:t>𝟏</m:t>
                          </m:r>
                        </m:sub>
                      </m:sSub>
                    </m:oMath>
                  </m:oMathPara>
                </a14:m>
                <a:endParaRPr lang="it-IT" sz="2000" dirty="0"/>
              </a:p>
            </p:txBody>
          </p:sp>
        </mc:Choice>
        <mc:Fallback xmlns="">
          <p:sp>
            <p:nvSpPr>
              <p:cNvPr id="22" name="CasellaDiTesto 21">
                <a:extLst>
                  <a:ext uri="{FF2B5EF4-FFF2-40B4-BE49-F238E27FC236}">
                    <a16:creationId xmlns:a16="http://schemas.microsoft.com/office/drawing/2014/main" id="{EC944951-8EBB-0E37-CBD1-F07D84B5373E}"/>
                  </a:ext>
                </a:extLst>
              </p:cNvPr>
              <p:cNvSpPr txBox="1">
                <a:spLocks noRot="1" noChangeAspect="1" noMove="1" noResize="1" noEditPoints="1" noAdjustHandles="1" noChangeArrowheads="1" noChangeShapeType="1" noTextEdit="1"/>
              </p:cNvSpPr>
              <p:nvPr/>
            </p:nvSpPr>
            <p:spPr>
              <a:xfrm>
                <a:off x="410591" y="1307165"/>
                <a:ext cx="1095763" cy="400110"/>
              </a:xfrm>
              <a:prstGeom prst="rect">
                <a:avLst/>
              </a:prstGeom>
              <a:blipFill>
                <a:blip r:embed="rId8"/>
                <a:stretch>
                  <a:fillRect b="-151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4B102E3A-2C1E-DCE8-CE49-FB4A738A67ED}"/>
                  </a:ext>
                </a:extLst>
              </p:cNvPr>
              <p:cNvSpPr txBox="1"/>
              <p:nvPr/>
            </p:nvSpPr>
            <p:spPr>
              <a:xfrm>
                <a:off x="4509031" y="1323737"/>
                <a:ext cx="102758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000" b="1" i="1" smtClean="0">
                              <a:solidFill>
                                <a:srgbClr val="FF0000"/>
                              </a:solidFill>
                              <a:latin typeface="Cambria Math" panose="02040503050406030204" pitchFamily="18" charset="0"/>
                            </a:rPr>
                          </m:ctrlPr>
                        </m:sSubPr>
                        <m:e>
                          <m:r>
                            <a:rPr lang="it-IT" sz="2000" b="1" i="1" smtClean="0">
                              <a:solidFill>
                                <a:srgbClr val="FF0000"/>
                              </a:solidFill>
                              <a:latin typeface="Cambria Math" panose="02040503050406030204" pitchFamily="18" charset="0"/>
                              <a:ea typeface="Cambria Math" panose="02040503050406030204" pitchFamily="18" charset="0"/>
                            </a:rPr>
                            <m:t>𝜷</m:t>
                          </m:r>
                        </m:e>
                        <m:sub>
                          <m:r>
                            <a:rPr lang="it-IT" sz="2000" b="1" i="1" smtClean="0">
                              <a:solidFill>
                                <a:srgbClr val="FF0000"/>
                              </a:solidFill>
                              <a:latin typeface="Cambria Math" panose="02040503050406030204" pitchFamily="18" charset="0"/>
                              <a:ea typeface="Cambria Math" panose="02040503050406030204" pitchFamily="18" charset="0"/>
                            </a:rPr>
                            <m:t>𝑴</m:t>
                          </m:r>
                          <m:r>
                            <a:rPr lang="it-IT" sz="2000" b="1" i="1" smtClean="0">
                              <a:solidFill>
                                <a:srgbClr val="FF0000"/>
                              </a:solidFill>
                              <a:latin typeface="Cambria Math" panose="02040503050406030204" pitchFamily="18" charset="0"/>
                              <a:ea typeface="Cambria Math" panose="02040503050406030204" pitchFamily="18" charset="0"/>
                            </a:rPr>
                            <m:t>𝟏</m:t>
                          </m:r>
                        </m:sub>
                      </m:sSub>
                    </m:oMath>
                  </m:oMathPara>
                </a14:m>
                <a:endParaRPr lang="it-IT" sz="2000" dirty="0"/>
              </a:p>
            </p:txBody>
          </p:sp>
        </mc:Choice>
        <mc:Fallback xmlns="">
          <p:sp>
            <p:nvSpPr>
              <p:cNvPr id="24" name="CasellaDiTesto 23">
                <a:extLst>
                  <a:ext uri="{FF2B5EF4-FFF2-40B4-BE49-F238E27FC236}">
                    <a16:creationId xmlns:a16="http://schemas.microsoft.com/office/drawing/2014/main" id="{4B102E3A-2C1E-DCE8-CE49-FB4A738A67ED}"/>
                  </a:ext>
                </a:extLst>
              </p:cNvPr>
              <p:cNvSpPr txBox="1">
                <a:spLocks noRot="1" noChangeAspect="1" noMove="1" noResize="1" noEditPoints="1" noAdjustHandles="1" noChangeArrowheads="1" noChangeShapeType="1" noTextEdit="1"/>
              </p:cNvSpPr>
              <p:nvPr/>
            </p:nvSpPr>
            <p:spPr>
              <a:xfrm>
                <a:off x="4509031" y="1323737"/>
                <a:ext cx="1027589" cy="400110"/>
              </a:xfrm>
              <a:prstGeom prst="rect">
                <a:avLst/>
              </a:prstGeom>
              <a:blipFill>
                <a:blip r:embed="rId9"/>
                <a:stretch>
                  <a:fillRect b="-1363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5C2F2506-57F0-8927-CD53-6D0956743376}"/>
                  </a:ext>
                </a:extLst>
              </p:cNvPr>
              <p:cNvSpPr txBox="1"/>
              <p:nvPr/>
            </p:nvSpPr>
            <p:spPr>
              <a:xfrm>
                <a:off x="8466529" y="1221341"/>
                <a:ext cx="118110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000" b="1" i="1" smtClean="0">
                              <a:solidFill>
                                <a:srgbClr val="FF0000"/>
                              </a:solidFill>
                              <a:latin typeface="Cambria Math" panose="02040503050406030204" pitchFamily="18" charset="0"/>
                            </a:rPr>
                          </m:ctrlPr>
                        </m:sSubPr>
                        <m:e>
                          <m:r>
                            <a:rPr lang="it-IT" sz="2000" b="1" i="1" smtClean="0">
                              <a:solidFill>
                                <a:srgbClr val="FF0000"/>
                              </a:solidFill>
                              <a:latin typeface="Cambria Math" panose="02040503050406030204" pitchFamily="18" charset="0"/>
                              <a:ea typeface="Cambria Math" panose="02040503050406030204" pitchFamily="18" charset="0"/>
                            </a:rPr>
                            <m:t>𝜸</m:t>
                          </m:r>
                        </m:e>
                        <m:sub>
                          <m:r>
                            <a:rPr lang="it-IT" sz="2000" b="1" i="1" smtClean="0">
                              <a:solidFill>
                                <a:srgbClr val="FF0000"/>
                              </a:solidFill>
                              <a:latin typeface="Cambria Math" panose="02040503050406030204" pitchFamily="18" charset="0"/>
                              <a:ea typeface="Cambria Math" panose="02040503050406030204" pitchFamily="18" charset="0"/>
                            </a:rPr>
                            <m:t>𝑬</m:t>
                          </m:r>
                          <m:r>
                            <a:rPr lang="it-IT" sz="2000" b="1" i="1" smtClean="0">
                              <a:solidFill>
                                <a:srgbClr val="FF0000"/>
                              </a:solidFill>
                              <a:latin typeface="Cambria Math" panose="02040503050406030204" pitchFamily="18" charset="0"/>
                              <a:ea typeface="Cambria Math" panose="02040503050406030204" pitchFamily="18" charset="0"/>
                            </a:rPr>
                            <m:t>𝟏</m:t>
                          </m:r>
                          <m:r>
                            <a:rPr lang="it-IT" sz="2000" b="1" i="1" smtClean="0">
                              <a:solidFill>
                                <a:srgbClr val="FF0000"/>
                              </a:solidFill>
                              <a:latin typeface="Cambria Math" panose="02040503050406030204" pitchFamily="18" charset="0"/>
                            </a:rPr>
                            <m:t>𝑬</m:t>
                          </m:r>
                          <m:r>
                            <a:rPr lang="it-IT" sz="2000" b="1" i="1" smtClean="0">
                              <a:solidFill>
                                <a:srgbClr val="FF0000"/>
                              </a:solidFill>
                              <a:latin typeface="Cambria Math" panose="02040503050406030204" pitchFamily="18" charset="0"/>
                            </a:rPr>
                            <m:t>𝟏</m:t>
                          </m:r>
                        </m:sub>
                      </m:sSub>
                    </m:oMath>
                  </m:oMathPara>
                </a14:m>
                <a:endParaRPr lang="it-IT" sz="2000" dirty="0"/>
              </a:p>
            </p:txBody>
          </p:sp>
        </mc:Choice>
        <mc:Fallback xmlns="">
          <p:sp>
            <p:nvSpPr>
              <p:cNvPr id="26" name="CasellaDiTesto 25">
                <a:extLst>
                  <a:ext uri="{FF2B5EF4-FFF2-40B4-BE49-F238E27FC236}">
                    <a16:creationId xmlns:a16="http://schemas.microsoft.com/office/drawing/2014/main" id="{5C2F2506-57F0-8927-CD53-6D0956743376}"/>
                  </a:ext>
                </a:extLst>
              </p:cNvPr>
              <p:cNvSpPr txBox="1">
                <a:spLocks noRot="1" noChangeAspect="1" noMove="1" noResize="1" noEditPoints="1" noAdjustHandles="1" noChangeArrowheads="1" noChangeShapeType="1" noTextEdit="1"/>
              </p:cNvSpPr>
              <p:nvPr/>
            </p:nvSpPr>
            <p:spPr>
              <a:xfrm>
                <a:off x="8466529" y="1221341"/>
                <a:ext cx="1181100" cy="400110"/>
              </a:xfrm>
              <a:prstGeom prst="rect">
                <a:avLst/>
              </a:prstGeom>
              <a:blipFill>
                <a:blip r:embed="rId10"/>
                <a:stretch>
                  <a:fillRect b="-606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2B025C2C-CBB3-01AD-6708-146A47C2C2D3}"/>
                  </a:ext>
                </a:extLst>
              </p:cNvPr>
              <p:cNvSpPr txBox="1"/>
              <p:nvPr/>
            </p:nvSpPr>
            <p:spPr>
              <a:xfrm>
                <a:off x="484440" y="3629087"/>
                <a:ext cx="118110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000" b="1" i="1" smtClean="0">
                              <a:solidFill>
                                <a:srgbClr val="FF0000"/>
                              </a:solidFill>
                              <a:latin typeface="Cambria Math" panose="02040503050406030204" pitchFamily="18" charset="0"/>
                            </a:rPr>
                          </m:ctrlPr>
                        </m:sSubPr>
                        <m:e>
                          <m:r>
                            <a:rPr lang="it-IT" sz="2000" b="1" i="1" smtClean="0">
                              <a:solidFill>
                                <a:srgbClr val="FF0000"/>
                              </a:solidFill>
                              <a:latin typeface="Cambria Math" panose="02040503050406030204" pitchFamily="18" charset="0"/>
                              <a:ea typeface="Cambria Math" panose="02040503050406030204" pitchFamily="18" charset="0"/>
                            </a:rPr>
                            <m:t>𝜸</m:t>
                          </m:r>
                        </m:e>
                        <m:sub>
                          <m:r>
                            <a:rPr lang="it-IT" sz="2000" b="1" i="1" smtClean="0">
                              <a:solidFill>
                                <a:srgbClr val="FF0000"/>
                              </a:solidFill>
                              <a:latin typeface="Cambria Math" panose="02040503050406030204" pitchFamily="18" charset="0"/>
                              <a:ea typeface="Cambria Math" panose="02040503050406030204" pitchFamily="18" charset="0"/>
                            </a:rPr>
                            <m:t>𝑴</m:t>
                          </m:r>
                          <m:r>
                            <a:rPr lang="it-IT" sz="2000" b="1" i="1" smtClean="0">
                              <a:solidFill>
                                <a:srgbClr val="FF0000"/>
                              </a:solidFill>
                              <a:latin typeface="Cambria Math" panose="02040503050406030204" pitchFamily="18" charset="0"/>
                              <a:ea typeface="Cambria Math" panose="02040503050406030204" pitchFamily="18" charset="0"/>
                            </a:rPr>
                            <m:t>𝟏</m:t>
                          </m:r>
                          <m:r>
                            <a:rPr lang="it-IT" sz="2000" b="1" i="1" smtClean="0">
                              <a:solidFill>
                                <a:srgbClr val="FF0000"/>
                              </a:solidFill>
                              <a:latin typeface="Cambria Math" panose="02040503050406030204" pitchFamily="18" charset="0"/>
                            </a:rPr>
                            <m:t>𝑬</m:t>
                          </m:r>
                          <m:r>
                            <a:rPr lang="it-IT" sz="2000" b="1" i="1" smtClean="0">
                              <a:solidFill>
                                <a:srgbClr val="FF0000"/>
                              </a:solidFill>
                              <a:latin typeface="Cambria Math" panose="02040503050406030204" pitchFamily="18" charset="0"/>
                            </a:rPr>
                            <m:t>𝟐</m:t>
                          </m:r>
                        </m:sub>
                      </m:sSub>
                    </m:oMath>
                  </m:oMathPara>
                </a14:m>
                <a:endParaRPr lang="it-IT" sz="2000" dirty="0"/>
              </a:p>
            </p:txBody>
          </p:sp>
        </mc:Choice>
        <mc:Fallback xmlns="">
          <p:sp>
            <p:nvSpPr>
              <p:cNvPr id="27" name="CasellaDiTesto 26">
                <a:extLst>
                  <a:ext uri="{FF2B5EF4-FFF2-40B4-BE49-F238E27FC236}">
                    <a16:creationId xmlns:a16="http://schemas.microsoft.com/office/drawing/2014/main" id="{2B025C2C-CBB3-01AD-6708-146A47C2C2D3}"/>
                  </a:ext>
                </a:extLst>
              </p:cNvPr>
              <p:cNvSpPr txBox="1">
                <a:spLocks noRot="1" noChangeAspect="1" noMove="1" noResize="1" noEditPoints="1" noAdjustHandles="1" noChangeArrowheads="1" noChangeShapeType="1" noTextEdit="1"/>
              </p:cNvSpPr>
              <p:nvPr/>
            </p:nvSpPr>
            <p:spPr>
              <a:xfrm>
                <a:off x="484440" y="3629087"/>
                <a:ext cx="1181100" cy="400110"/>
              </a:xfrm>
              <a:prstGeom prst="rect">
                <a:avLst/>
              </a:prstGeom>
              <a:blipFill>
                <a:blip r:embed="rId11"/>
                <a:stretch>
                  <a:fillRect b="-606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E60FA0E5-5DE0-9D26-180D-69D8BAAC1085}"/>
                  </a:ext>
                </a:extLst>
              </p:cNvPr>
              <p:cNvSpPr txBox="1"/>
              <p:nvPr/>
            </p:nvSpPr>
            <p:spPr>
              <a:xfrm>
                <a:off x="4511897" y="3583963"/>
                <a:ext cx="118110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000" b="1" i="1" smtClean="0">
                              <a:solidFill>
                                <a:srgbClr val="FF0000"/>
                              </a:solidFill>
                              <a:latin typeface="Cambria Math" panose="02040503050406030204" pitchFamily="18" charset="0"/>
                            </a:rPr>
                          </m:ctrlPr>
                        </m:sSubPr>
                        <m:e>
                          <m:r>
                            <a:rPr lang="it-IT" sz="2000" b="1" i="1" smtClean="0">
                              <a:solidFill>
                                <a:srgbClr val="FF0000"/>
                              </a:solidFill>
                              <a:latin typeface="Cambria Math" panose="02040503050406030204" pitchFamily="18" charset="0"/>
                              <a:ea typeface="Cambria Math" panose="02040503050406030204" pitchFamily="18" charset="0"/>
                            </a:rPr>
                            <m:t>𝜸</m:t>
                          </m:r>
                        </m:e>
                        <m:sub>
                          <m:r>
                            <a:rPr lang="it-IT" sz="2000" b="1" i="1" smtClean="0">
                              <a:solidFill>
                                <a:srgbClr val="FF0000"/>
                              </a:solidFill>
                              <a:latin typeface="Cambria Math" panose="02040503050406030204" pitchFamily="18" charset="0"/>
                              <a:ea typeface="Cambria Math" panose="02040503050406030204" pitchFamily="18" charset="0"/>
                            </a:rPr>
                            <m:t>𝑴</m:t>
                          </m:r>
                          <m:r>
                            <a:rPr lang="it-IT" sz="2000" b="1" i="1" smtClean="0">
                              <a:solidFill>
                                <a:srgbClr val="FF0000"/>
                              </a:solidFill>
                              <a:latin typeface="Cambria Math" panose="02040503050406030204" pitchFamily="18" charset="0"/>
                              <a:ea typeface="Cambria Math" panose="02040503050406030204" pitchFamily="18" charset="0"/>
                            </a:rPr>
                            <m:t>𝟏</m:t>
                          </m:r>
                          <m:r>
                            <a:rPr lang="it-IT" sz="2000" b="1" i="1" smtClean="0">
                              <a:solidFill>
                                <a:srgbClr val="FF0000"/>
                              </a:solidFill>
                              <a:latin typeface="Cambria Math" panose="02040503050406030204" pitchFamily="18" charset="0"/>
                              <a:ea typeface="Cambria Math" panose="02040503050406030204" pitchFamily="18" charset="0"/>
                            </a:rPr>
                            <m:t>𝑴</m:t>
                          </m:r>
                          <m:r>
                            <a:rPr lang="it-IT" sz="2000" b="1" i="1" smtClean="0">
                              <a:solidFill>
                                <a:srgbClr val="FF0000"/>
                              </a:solidFill>
                              <a:latin typeface="Cambria Math" panose="02040503050406030204" pitchFamily="18" charset="0"/>
                            </a:rPr>
                            <m:t>𝟏</m:t>
                          </m:r>
                        </m:sub>
                      </m:sSub>
                    </m:oMath>
                  </m:oMathPara>
                </a14:m>
                <a:endParaRPr lang="it-IT" sz="2000" dirty="0"/>
              </a:p>
            </p:txBody>
          </p:sp>
        </mc:Choice>
        <mc:Fallback xmlns="">
          <p:sp>
            <p:nvSpPr>
              <p:cNvPr id="28" name="CasellaDiTesto 27">
                <a:extLst>
                  <a:ext uri="{FF2B5EF4-FFF2-40B4-BE49-F238E27FC236}">
                    <a16:creationId xmlns:a16="http://schemas.microsoft.com/office/drawing/2014/main" id="{E60FA0E5-5DE0-9D26-180D-69D8BAAC1085}"/>
                  </a:ext>
                </a:extLst>
              </p:cNvPr>
              <p:cNvSpPr txBox="1">
                <a:spLocks noRot="1" noChangeAspect="1" noMove="1" noResize="1" noEditPoints="1" noAdjustHandles="1" noChangeArrowheads="1" noChangeShapeType="1" noTextEdit="1"/>
              </p:cNvSpPr>
              <p:nvPr/>
            </p:nvSpPr>
            <p:spPr>
              <a:xfrm>
                <a:off x="4511897" y="3583963"/>
                <a:ext cx="1181100" cy="400110"/>
              </a:xfrm>
              <a:prstGeom prst="rect">
                <a:avLst/>
              </a:prstGeom>
              <a:blipFill>
                <a:blip r:embed="rId12"/>
                <a:stretch>
                  <a:fillRect b="-454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A02BD928-FC0A-6652-56D8-8DD1FD3B921E}"/>
                  </a:ext>
                </a:extLst>
              </p:cNvPr>
              <p:cNvSpPr txBox="1"/>
              <p:nvPr/>
            </p:nvSpPr>
            <p:spPr>
              <a:xfrm>
                <a:off x="8571841" y="3635347"/>
                <a:ext cx="118110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000" b="1" i="1" smtClean="0">
                              <a:solidFill>
                                <a:srgbClr val="FF0000"/>
                              </a:solidFill>
                              <a:latin typeface="Cambria Math" panose="02040503050406030204" pitchFamily="18" charset="0"/>
                            </a:rPr>
                          </m:ctrlPr>
                        </m:sSubPr>
                        <m:e>
                          <m:r>
                            <a:rPr lang="it-IT" sz="2000" b="1" i="1" smtClean="0">
                              <a:solidFill>
                                <a:srgbClr val="FF0000"/>
                              </a:solidFill>
                              <a:latin typeface="Cambria Math" panose="02040503050406030204" pitchFamily="18" charset="0"/>
                              <a:ea typeface="Cambria Math" panose="02040503050406030204" pitchFamily="18" charset="0"/>
                            </a:rPr>
                            <m:t>𝜸</m:t>
                          </m:r>
                        </m:e>
                        <m:sub>
                          <m:r>
                            <a:rPr lang="it-IT" sz="2000" b="1" i="1" smtClean="0">
                              <a:solidFill>
                                <a:srgbClr val="FF0000"/>
                              </a:solidFill>
                              <a:latin typeface="Cambria Math" panose="02040503050406030204" pitchFamily="18" charset="0"/>
                              <a:ea typeface="Cambria Math" panose="02040503050406030204" pitchFamily="18" charset="0"/>
                            </a:rPr>
                            <m:t>𝑬</m:t>
                          </m:r>
                          <m:r>
                            <a:rPr lang="it-IT" sz="2000" b="1" i="1" smtClean="0">
                              <a:solidFill>
                                <a:srgbClr val="FF0000"/>
                              </a:solidFill>
                              <a:latin typeface="Cambria Math" panose="02040503050406030204" pitchFamily="18" charset="0"/>
                              <a:ea typeface="Cambria Math" panose="02040503050406030204" pitchFamily="18" charset="0"/>
                            </a:rPr>
                            <m:t>𝟏</m:t>
                          </m:r>
                          <m:r>
                            <a:rPr lang="it-IT" sz="2000" b="1" i="1" smtClean="0">
                              <a:solidFill>
                                <a:srgbClr val="FF0000"/>
                              </a:solidFill>
                              <a:latin typeface="Cambria Math" panose="02040503050406030204" pitchFamily="18" charset="0"/>
                              <a:ea typeface="Cambria Math" panose="02040503050406030204" pitchFamily="18" charset="0"/>
                            </a:rPr>
                            <m:t>𝑴</m:t>
                          </m:r>
                          <m:r>
                            <a:rPr lang="it-IT" sz="2000" b="1" i="1" smtClean="0">
                              <a:solidFill>
                                <a:srgbClr val="FF0000"/>
                              </a:solidFill>
                              <a:latin typeface="Cambria Math" panose="02040503050406030204" pitchFamily="18" charset="0"/>
                              <a:ea typeface="Cambria Math" panose="02040503050406030204" pitchFamily="18" charset="0"/>
                            </a:rPr>
                            <m:t>𝟐</m:t>
                          </m:r>
                        </m:sub>
                      </m:sSub>
                    </m:oMath>
                  </m:oMathPara>
                </a14:m>
                <a:endParaRPr lang="it-IT" sz="2000" dirty="0"/>
              </a:p>
            </p:txBody>
          </p:sp>
        </mc:Choice>
        <mc:Fallback xmlns="">
          <p:sp>
            <p:nvSpPr>
              <p:cNvPr id="29" name="CasellaDiTesto 28">
                <a:extLst>
                  <a:ext uri="{FF2B5EF4-FFF2-40B4-BE49-F238E27FC236}">
                    <a16:creationId xmlns:a16="http://schemas.microsoft.com/office/drawing/2014/main" id="{A02BD928-FC0A-6652-56D8-8DD1FD3B921E}"/>
                  </a:ext>
                </a:extLst>
              </p:cNvPr>
              <p:cNvSpPr txBox="1">
                <a:spLocks noRot="1" noChangeAspect="1" noMove="1" noResize="1" noEditPoints="1" noAdjustHandles="1" noChangeArrowheads="1" noChangeShapeType="1" noTextEdit="1"/>
              </p:cNvSpPr>
              <p:nvPr/>
            </p:nvSpPr>
            <p:spPr>
              <a:xfrm>
                <a:off x="8571841" y="3635347"/>
                <a:ext cx="1181100" cy="400110"/>
              </a:xfrm>
              <a:prstGeom prst="rect">
                <a:avLst/>
              </a:prstGeom>
              <a:blipFill>
                <a:blip r:embed="rId13"/>
                <a:stretch>
                  <a:fillRect b="-606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EA1A4ACC-108D-6E1B-E359-44EF5C8D01FD}"/>
                  </a:ext>
                </a:extLst>
              </p:cNvPr>
              <p:cNvSpPr txBox="1"/>
              <p:nvPr/>
            </p:nvSpPr>
            <p:spPr>
              <a:xfrm>
                <a:off x="1967204" y="5960132"/>
                <a:ext cx="9279915" cy="623548"/>
              </a:xfrm>
              <a:prstGeom prst="rect">
                <a:avLst/>
              </a:prstGeom>
              <a:noFill/>
              <a:ln w="22225">
                <a:solidFill>
                  <a:srgbClr val="0000CC"/>
                </a:solidFill>
              </a:ln>
            </p:spPr>
            <p:txBody>
              <a:bodyPr wrap="square">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lang="it-IT" b="1" i="1" smtClean="0">
                              <a:solidFill>
                                <a:srgbClr val="FF0000"/>
                              </a:solidFill>
                              <a:latin typeface="Cambria Math" panose="02040503050406030204" pitchFamily="18" charset="0"/>
                            </a:rPr>
                          </m:ctrlPr>
                        </m:mPr>
                        <m:mr>
                          <m:e>
                            <m:sSub>
                              <m:sSubPr>
                                <m:ctrlPr>
                                  <a:rPr lang="it-IT" b="1" i="1">
                                    <a:solidFill>
                                      <a:srgbClr val="FF0000"/>
                                    </a:solidFill>
                                    <a:latin typeface="Cambria Math" panose="02040503050406030204" pitchFamily="18" charset="0"/>
                                  </a:rPr>
                                </m:ctrlPr>
                              </m:sSubPr>
                              <m:e>
                                <m:r>
                                  <a:rPr lang="it-IT" b="1" i="1">
                                    <a:solidFill>
                                      <a:srgbClr val="FF0000"/>
                                    </a:solidFill>
                                    <a:latin typeface="Cambria Math" panose="02040503050406030204" pitchFamily="18" charset="0"/>
                                    <a:ea typeface="Cambria Math" panose="02040503050406030204" pitchFamily="18" charset="0"/>
                                  </a:rPr>
                                  <m:t>𝜶</m:t>
                                </m:r>
                              </m:e>
                              <m:sub>
                                <m:r>
                                  <a:rPr lang="it-IT" b="1" i="1">
                                    <a:solidFill>
                                      <a:srgbClr val="FF0000"/>
                                    </a:solidFill>
                                    <a:latin typeface="Cambria Math" panose="02040503050406030204" pitchFamily="18" charset="0"/>
                                  </a:rPr>
                                  <m:t>𝑬</m:t>
                                </m:r>
                                <m:r>
                                  <a:rPr lang="it-IT" b="1" i="1">
                                    <a:solidFill>
                                      <a:srgbClr val="FF0000"/>
                                    </a:solidFill>
                                    <a:latin typeface="Cambria Math" panose="02040503050406030204" pitchFamily="18" charset="0"/>
                                  </a:rPr>
                                  <m:t>𝟏</m:t>
                                </m:r>
                              </m:sub>
                            </m:sSub>
                            <m:r>
                              <a:rPr lang="it-IT" b="1" i="1">
                                <a:solidFill>
                                  <a:srgbClr val="FF0000"/>
                                </a:solidFill>
                                <a:latin typeface="Cambria Math" panose="02040503050406030204" pitchFamily="18" charset="0"/>
                              </a:rPr>
                              <m:t>=</m:t>
                            </m:r>
                            <m:r>
                              <a:rPr lang="it-IT" b="1" i="1">
                                <a:solidFill>
                                  <a:srgbClr val="FF0000"/>
                                </a:solidFill>
                                <a:latin typeface="Cambria Math" panose="02040503050406030204" pitchFamily="18" charset="0"/>
                              </a:rPr>
                              <m:t>𝟏𝟐</m:t>
                            </m:r>
                            <m:r>
                              <a:rPr lang="it-IT" b="1" i="1">
                                <a:solidFill>
                                  <a:srgbClr val="FF0000"/>
                                </a:solidFill>
                                <a:latin typeface="Cambria Math" panose="02040503050406030204" pitchFamily="18" charset="0"/>
                              </a:rPr>
                              <m:t>.</m:t>
                            </m:r>
                            <m:r>
                              <a:rPr lang="it-IT" b="1" i="1">
                                <a:solidFill>
                                  <a:srgbClr val="FF0000"/>
                                </a:solidFill>
                                <a:latin typeface="Cambria Math" panose="02040503050406030204" pitchFamily="18" charset="0"/>
                              </a:rPr>
                              <m:t>𝟕</m:t>
                            </m:r>
                            <m:r>
                              <a:rPr lang="it-IT" b="1" i="1">
                                <a:solidFill>
                                  <a:srgbClr val="FF0000"/>
                                </a:solidFill>
                                <a:latin typeface="Cambria Math" panose="02040503050406030204" pitchFamily="18" charset="0"/>
                              </a:rPr>
                              <m:t> ±</m:t>
                            </m:r>
                            <m:r>
                              <a:rPr lang="it-IT" b="1" i="1">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𝟖</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𝟏</m:t>
                            </m:r>
                          </m:e>
                          <m:e>
                            <m:sSub>
                              <m:sSubPr>
                                <m:ctrlPr>
                                  <a:rPr lang="it-IT" b="1" i="1">
                                    <a:solidFill>
                                      <a:srgbClr val="FF0000"/>
                                    </a:solidFill>
                                    <a:latin typeface="Cambria Math" panose="02040503050406030204" pitchFamily="18" charset="0"/>
                                  </a:rPr>
                                </m:ctrlPr>
                              </m:sSubPr>
                              <m:e>
                                <m:r>
                                  <a:rPr lang="it-IT" b="1" i="1" smtClean="0">
                                    <a:solidFill>
                                      <a:srgbClr val="FF0000"/>
                                    </a:solidFill>
                                    <a:latin typeface="Cambria Math" panose="02040503050406030204" pitchFamily="18" charset="0"/>
                                    <a:ea typeface="Cambria Math" panose="02040503050406030204" pitchFamily="18" charset="0"/>
                                  </a:rPr>
                                  <m:t>𝜷</m:t>
                                </m:r>
                              </m:e>
                              <m:sub>
                                <m:r>
                                  <a:rPr lang="it-IT" b="1" i="1" smtClean="0">
                                    <a:solidFill>
                                      <a:srgbClr val="FF0000"/>
                                    </a:solidFill>
                                    <a:latin typeface="Cambria Math" panose="02040503050406030204" pitchFamily="18" charset="0"/>
                                    <a:ea typeface="Cambria Math" panose="02040503050406030204" pitchFamily="18" charset="0"/>
                                  </a:rPr>
                                  <m:t>𝑴</m:t>
                                </m:r>
                                <m:r>
                                  <a:rPr lang="it-IT" b="1" i="1">
                                    <a:solidFill>
                                      <a:srgbClr val="FF0000"/>
                                    </a:solidFill>
                                    <a:latin typeface="Cambria Math" panose="02040503050406030204" pitchFamily="18" charset="0"/>
                                  </a:rPr>
                                  <m:t>𝟏</m:t>
                                </m:r>
                              </m:sub>
                            </m:sSub>
                            <m:r>
                              <a:rPr lang="it-IT" b="1" i="1">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𝟐</m:t>
                            </m:r>
                            <m:r>
                              <a:rPr lang="it-IT" b="1" i="1" smtClean="0">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𝟒</m:t>
                            </m:r>
                            <m:r>
                              <a:rPr lang="it-IT" b="1" i="1">
                                <a:solidFill>
                                  <a:srgbClr val="FF0000"/>
                                </a:solidFill>
                                <a:latin typeface="Cambria Math" panose="02040503050406030204" pitchFamily="18" charset="0"/>
                              </a:rPr>
                              <m:t> </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smtClean="0">
                                <a:solidFill>
                                  <a:srgbClr val="FF0000"/>
                                </a:solidFill>
                                <a:latin typeface="Cambria Math" panose="02040503050406030204" pitchFamily="18" charset="0"/>
                                <a:ea typeface="Cambria Math" panose="02040503050406030204" pitchFamily="18" charset="0"/>
                              </a:rPr>
                              <m:t>𝟔</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𝟏</m:t>
                            </m:r>
                          </m:e>
                          <m:e>
                            <m:sSub>
                              <m:sSubPr>
                                <m:ctrlPr>
                                  <a:rPr lang="it-IT" b="1" i="1">
                                    <a:solidFill>
                                      <a:srgbClr val="FF0000"/>
                                    </a:solidFill>
                                    <a:latin typeface="Cambria Math" panose="02040503050406030204" pitchFamily="18" charset="0"/>
                                  </a:rPr>
                                </m:ctrlPr>
                              </m:sSubPr>
                              <m:e>
                                <m:r>
                                  <a:rPr lang="it-IT" b="1" i="1" smtClean="0">
                                    <a:solidFill>
                                      <a:srgbClr val="FF0000"/>
                                    </a:solidFill>
                                    <a:latin typeface="Cambria Math" panose="02040503050406030204" pitchFamily="18" charset="0"/>
                                    <a:ea typeface="Cambria Math" panose="02040503050406030204" pitchFamily="18" charset="0"/>
                                  </a:rPr>
                                  <m:t>𝜸</m:t>
                                </m:r>
                              </m:e>
                              <m:sub>
                                <m:r>
                                  <a:rPr lang="it-IT" b="1" i="1" smtClean="0">
                                    <a:solidFill>
                                      <a:srgbClr val="FF0000"/>
                                    </a:solidFill>
                                    <a:latin typeface="Cambria Math" panose="02040503050406030204" pitchFamily="18" charset="0"/>
                                    <a:ea typeface="Cambria Math" panose="02040503050406030204" pitchFamily="18" charset="0"/>
                                  </a:rPr>
                                  <m:t>𝑬</m:t>
                                </m:r>
                                <m:r>
                                  <a:rPr lang="it-IT" b="1" i="1" smtClean="0">
                                    <a:solidFill>
                                      <a:srgbClr val="FF0000"/>
                                    </a:solidFill>
                                    <a:latin typeface="Cambria Math" panose="02040503050406030204" pitchFamily="18" charset="0"/>
                                    <a:ea typeface="Cambria Math" panose="02040503050406030204" pitchFamily="18" charset="0"/>
                                  </a:rPr>
                                  <m:t>𝟏</m:t>
                                </m:r>
                                <m:r>
                                  <a:rPr lang="it-IT" b="1" i="1">
                                    <a:solidFill>
                                      <a:srgbClr val="FF0000"/>
                                    </a:solidFill>
                                    <a:latin typeface="Cambria Math" panose="02040503050406030204" pitchFamily="18" charset="0"/>
                                  </a:rPr>
                                  <m:t>𝑬</m:t>
                                </m:r>
                                <m:r>
                                  <a:rPr lang="it-IT" b="1" i="1">
                                    <a:solidFill>
                                      <a:srgbClr val="FF0000"/>
                                    </a:solidFill>
                                    <a:latin typeface="Cambria Math" panose="02040503050406030204" pitchFamily="18" charset="0"/>
                                  </a:rPr>
                                  <m:t>𝟏</m:t>
                                </m:r>
                              </m:sub>
                            </m:sSub>
                            <m:r>
                              <a:rPr lang="it-IT" b="1" i="1">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𝟑</m:t>
                            </m:r>
                            <m:r>
                              <a:rPr lang="it-IT" b="1" i="1" smtClean="0">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𝟎</m:t>
                            </m:r>
                            <m:r>
                              <a:rPr lang="it-IT" b="1" i="1">
                                <a:solidFill>
                                  <a:srgbClr val="FF0000"/>
                                </a:solidFill>
                                <a:latin typeface="Cambria Math" panose="02040503050406030204" pitchFamily="18" charset="0"/>
                              </a:rPr>
                              <m:t> </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smtClean="0">
                                <a:solidFill>
                                  <a:srgbClr val="FF0000"/>
                                </a:solidFill>
                                <a:latin typeface="Cambria Math" panose="02040503050406030204" pitchFamily="18" charset="0"/>
                                <a:ea typeface="Cambria Math" panose="02040503050406030204" pitchFamily="18" charset="0"/>
                              </a:rPr>
                              <m:t>𝟔</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smtClean="0">
                                <a:solidFill>
                                  <a:srgbClr val="FF0000"/>
                                </a:solidFill>
                                <a:latin typeface="Cambria Math" panose="02040503050406030204" pitchFamily="18" charset="0"/>
                                <a:ea typeface="Cambria Math" panose="02040503050406030204" pitchFamily="18" charset="0"/>
                              </a:rPr>
                              <m:t>𝟒</m:t>
                            </m:r>
                          </m:e>
                        </m:mr>
                        <m:mr>
                          <m:e>
                            <m:sSub>
                              <m:sSubPr>
                                <m:ctrlPr>
                                  <a:rPr lang="it-IT" b="1" i="1">
                                    <a:solidFill>
                                      <a:srgbClr val="FF0000"/>
                                    </a:solidFill>
                                    <a:latin typeface="Cambria Math" panose="02040503050406030204" pitchFamily="18" charset="0"/>
                                  </a:rPr>
                                </m:ctrlPr>
                              </m:sSubPr>
                              <m:e>
                                <m:r>
                                  <a:rPr lang="it-IT" b="1" i="1">
                                    <a:solidFill>
                                      <a:srgbClr val="FF0000"/>
                                    </a:solidFill>
                                    <a:latin typeface="Cambria Math" panose="02040503050406030204" pitchFamily="18" charset="0"/>
                                    <a:ea typeface="Cambria Math" panose="02040503050406030204" pitchFamily="18" charset="0"/>
                                  </a:rPr>
                                  <m:t>𝜸</m:t>
                                </m:r>
                              </m:e>
                              <m:sub>
                                <m:r>
                                  <a:rPr lang="it-IT" b="1" i="1" smtClean="0">
                                    <a:solidFill>
                                      <a:srgbClr val="FF0000"/>
                                    </a:solidFill>
                                    <a:latin typeface="Cambria Math" panose="02040503050406030204" pitchFamily="18" charset="0"/>
                                    <a:ea typeface="Cambria Math" panose="02040503050406030204" pitchFamily="18" charset="0"/>
                                  </a:rPr>
                                  <m:t>𝑴</m:t>
                                </m:r>
                                <m:r>
                                  <a:rPr lang="it-IT" b="1" i="1">
                                    <a:solidFill>
                                      <a:srgbClr val="FF0000"/>
                                    </a:solidFill>
                                    <a:latin typeface="Cambria Math" panose="02040503050406030204" pitchFamily="18" charset="0"/>
                                    <a:ea typeface="Cambria Math" panose="02040503050406030204" pitchFamily="18" charset="0"/>
                                  </a:rPr>
                                  <m:t>𝟏</m:t>
                                </m:r>
                                <m:r>
                                  <a:rPr lang="it-IT" b="1" i="1" smtClean="0">
                                    <a:solidFill>
                                      <a:srgbClr val="FF0000"/>
                                    </a:solidFill>
                                    <a:latin typeface="Cambria Math" panose="02040503050406030204" pitchFamily="18" charset="0"/>
                                    <a:ea typeface="Cambria Math" panose="02040503050406030204" pitchFamily="18" charset="0"/>
                                  </a:rPr>
                                  <m:t>𝑴</m:t>
                                </m:r>
                                <m:r>
                                  <a:rPr lang="it-IT" b="1" i="1">
                                    <a:solidFill>
                                      <a:srgbClr val="FF0000"/>
                                    </a:solidFill>
                                    <a:latin typeface="Cambria Math" panose="02040503050406030204" pitchFamily="18" charset="0"/>
                                  </a:rPr>
                                  <m:t>𝟏</m:t>
                                </m:r>
                              </m:sub>
                            </m:sSub>
                            <m:r>
                              <a:rPr lang="it-IT" b="1" i="1">
                                <a:solidFill>
                                  <a:srgbClr val="FF0000"/>
                                </a:solidFill>
                                <a:latin typeface="Cambria Math" panose="02040503050406030204" pitchFamily="18" charset="0"/>
                              </a:rPr>
                              <m:t>=</m:t>
                            </m:r>
                            <m:r>
                              <a:rPr lang="it-IT" b="1" i="1">
                                <a:solidFill>
                                  <a:srgbClr val="FF0000"/>
                                </a:solidFill>
                                <a:latin typeface="Cambria Math" panose="02040503050406030204" pitchFamily="18" charset="0"/>
                              </a:rPr>
                              <m:t>𝟑</m:t>
                            </m:r>
                            <m:r>
                              <a:rPr lang="it-IT" b="1" i="1">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𝟕</m:t>
                            </m:r>
                            <m:r>
                              <a:rPr lang="it-IT" b="1" i="1">
                                <a:solidFill>
                                  <a:srgbClr val="FF0000"/>
                                </a:solidFill>
                                <a:latin typeface="Cambria Math" panose="02040503050406030204" pitchFamily="18" charset="0"/>
                              </a:rPr>
                              <m:t> </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smtClean="0">
                                <a:solidFill>
                                  <a:srgbClr val="FF0000"/>
                                </a:solidFill>
                                <a:latin typeface="Cambria Math" panose="02040503050406030204" pitchFamily="18" charset="0"/>
                                <a:ea typeface="Cambria Math" panose="02040503050406030204" pitchFamily="18" charset="0"/>
                              </a:rPr>
                              <m:t>𝟓</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smtClean="0">
                                <a:solidFill>
                                  <a:srgbClr val="FF0000"/>
                                </a:solidFill>
                                <a:latin typeface="Cambria Math" panose="02040503050406030204" pitchFamily="18" charset="0"/>
                                <a:ea typeface="Cambria Math" panose="02040503050406030204" pitchFamily="18" charset="0"/>
                              </a:rPr>
                              <m:t>𝟏</m:t>
                            </m:r>
                          </m:e>
                          <m:e>
                            <m:sSub>
                              <m:sSubPr>
                                <m:ctrlPr>
                                  <a:rPr lang="it-IT" b="1" i="1">
                                    <a:solidFill>
                                      <a:srgbClr val="FF0000"/>
                                    </a:solidFill>
                                    <a:latin typeface="Cambria Math" panose="02040503050406030204" pitchFamily="18" charset="0"/>
                                  </a:rPr>
                                </m:ctrlPr>
                              </m:sSubPr>
                              <m:e>
                                <m:r>
                                  <a:rPr lang="it-IT" b="1" i="1">
                                    <a:solidFill>
                                      <a:srgbClr val="FF0000"/>
                                    </a:solidFill>
                                    <a:latin typeface="Cambria Math" panose="02040503050406030204" pitchFamily="18" charset="0"/>
                                    <a:ea typeface="Cambria Math" panose="02040503050406030204" pitchFamily="18" charset="0"/>
                                  </a:rPr>
                                  <m:t>𝜸</m:t>
                                </m:r>
                              </m:e>
                              <m:sub>
                                <m:r>
                                  <a:rPr lang="it-IT" b="1" i="1">
                                    <a:solidFill>
                                      <a:srgbClr val="FF0000"/>
                                    </a:solidFill>
                                    <a:latin typeface="Cambria Math" panose="02040503050406030204" pitchFamily="18" charset="0"/>
                                    <a:ea typeface="Cambria Math" panose="02040503050406030204" pitchFamily="18" charset="0"/>
                                  </a:rPr>
                                  <m:t>𝑬</m:t>
                                </m:r>
                                <m:r>
                                  <a:rPr lang="it-IT" b="1" i="1">
                                    <a:solidFill>
                                      <a:srgbClr val="FF0000"/>
                                    </a:solidFill>
                                    <a:latin typeface="Cambria Math" panose="02040503050406030204" pitchFamily="18" charset="0"/>
                                    <a:ea typeface="Cambria Math" panose="02040503050406030204" pitchFamily="18" charset="0"/>
                                  </a:rPr>
                                  <m:t>𝟏</m:t>
                                </m:r>
                                <m:r>
                                  <a:rPr lang="it-IT" b="1" i="1" smtClean="0">
                                    <a:solidFill>
                                      <a:srgbClr val="FF0000"/>
                                    </a:solidFill>
                                    <a:latin typeface="Cambria Math" panose="02040503050406030204" pitchFamily="18" charset="0"/>
                                    <a:ea typeface="Cambria Math" panose="02040503050406030204" pitchFamily="18" charset="0"/>
                                  </a:rPr>
                                  <m:t>𝑴</m:t>
                                </m:r>
                                <m:r>
                                  <a:rPr lang="it-IT" b="1" i="1" smtClean="0">
                                    <a:solidFill>
                                      <a:srgbClr val="FF0000"/>
                                    </a:solidFill>
                                    <a:latin typeface="Cambria Math" panose="02040503050406030204" pitchFamily="18" charset="0"/>
                                    <a:ea typeface="Cambria Math" panose="02040503050406030204" pitchFamily="18" charset="0"/>
                                  </a:rPr>
                                  <m:t>𝟐</m:t>
                                </m:r>
                              </m:sub>
                            </m:sSub>
                            <m:r>
                              <a:rPr lang="it-IT" b="1" i="1">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𝟏</m:t>
                            </m:r>
                            <m:r>
                              <a:rPr lang="it-IT" b="1" i="1">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𝟐</m:t>
                            </m:r>
                            <m:r>
                              <a:rPr lang="it-IT" b="1" i="1">
                                <a:solidFill>
                                  <a:srgbClr val="FF0000"/>
                                </a:solidFill>
                                <a:latin typeface="Cambria Math" panose="02040503050406030204" pitchFamily="18" charset="0"/>
                              </a:rPr>
                              <m:t> </m:t>
                            </m:r>
                            <m:r>
                              <a:rPr lang="it-IT" b="1" i="1">
                                <a:solidFill>
                                  <a:srgbClr val="FF0000"/>
                                </a:solidFill>
                                <a:latin typeface="Cambria Math" panose="02040503050406030204" pitchFamily="18" charset="0"/>
                                <a:ea typeface="Cambria Math" panose="02040503050406030204" pitchFamily="18" charset="0"/>
                              </a:rPr>
                              <m:t>±</m:t>
                            </m:r>
                            <m:r>
                              <a:rPr lang="it-IT" b="1" i="1" smtClean="0">
                                <a:solidFill>
                                  <a:srgbClr val="FF0000"/>
                                </a:solidFill>
                                <a:latin typeface="Cambria Math" panose="02040503050406030204" pitchFamily="18" charset="0"/>
                                <a:ea typeface="Cambria Math" panose="02040503050406030204" pitchFamily="18" charset="0"/>
                              </a:rPr>
                              <m:t>𝟏</m:t>
                            </m:r>
                            <m:r>
                              <a:rPr lang="it-IT" b="1" i="1">
                                <a:solidFill>
                                  <a:srgbClr val="FF0000"/>
                                </a:solidFill>
                                <a:latin typeface="Cambria Math" panose="02040503050406030204" pitchFamily="18" charset="0"/>
                                <a:ea typeface="Cambria Math" panose="02040503050406030204" pitchFamily="18" charset="0"/>
                              </a:rPr>
                              <m:t>.</m:t>
                            </m:r>
                            <m:r>
                              <a:rPr lang="it-IT" b="1" i="1" smtClean="0">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smtClean="0">
                                <a:solidFill>
                                  <a:srgbClr val="FF0000"/>
                                </a:solidFill>
                                <a:latin typeface="Cambria Math" panose="02040503050406030204" pitchFamily="18" charset="0"/>
                                <a:ea typeface="Cambria Math" panose="02040503050406030204" pitchFamily="18" charset="0"/>
                              </a:rPr>
                              <m:t>𝟑</m:t>
                            </m:r>
                          </m:e>
                          <m:e>
                            <m:sSub>
                              <m:sSubPr>
                                <m:ctrlPr>
                                  <a:rPr lang="it-IT" b="1" i="1">
                                    <a:solidFill>
                                      <a:srgbClr val="FF0000"/>
                                    </a:solidFill>
                                    <a:latin typeface="Cambria Math" panose="02040503050406030204" pitchFamily="18" charset="0"/>
                                  </a:rPr>
                                </m:ctrlPr>
                              </m:sSubPr>
                              <m:e>
                                <m:r>
                                  <a:rPr lang="it-IT" b="1" i="1">
                                    <a:solidFill>
                                      <a:srgbClr val="FF0000"/>
                                    </a:solidFill>
                                    <a:latin typeface="Cambria Math" panose="02040503050406030204" pitchFamily="18" charset="0"/>
                                    <a:ea typeface="Cambria Math" panose="02040503050406030204" pitchFamily="18" charset="0"/>
                                  </a:rPr>
                                  <m:t>𝜸</m:t>
                                </m:r>
                              </m:e>
                              <m:sub>
                                <m:r>
                                  <a:rPr lang="it-IT" b="1" i="1" smtClean="0">
                                    <a:solidFill>
                                      <a:srgbClr val="FF0000"/>
                                    </a:solidFill>
                                    <a:latin typeface="Cambria Math" panose="02040503050406030204" pitchFamily="18" charset="0"/>
                                    <a:ea typeface="Cambria Math" panose="02040503050406030204" pitchFamily="18" charset="0"/>
                                  </a:rPr>
                                  <m:t>𝑴</m:t>
                                </m:r>
                                <m:r>
                                  <a:rPr lang="it-IT" b="1" i="1">
                                    <a:solidFill>
                                      <a:srgbClr val="FF0000"/>
                                    </a:solidFill>
                                    <a:latin typeface="Cambria Math" panose="02040503050406030204" pitchFamily="18" charset="0"/>
                                    <a:ea typeface="Cambria Math" panose="02040503050406030204" pitchFamily="18" charset="0"/>
                                  </a:rPr>
                                  <m:t>𝟏</m:t>
                                </m:r>
                                <m:r>
                                  <a:rPr lang="it-IT" b="1" i="1">
                                    <a:solidFill>
                                      <a:srgbClr val="FF0000"/>
                                    </a:solidFill>
                                    <a:latin typeface="Cambria Math" panose="02040503050406030204" pitchFamily="18" charset="0"/>
                                  </a:rPr>
                                  <m:t>𝑬</m:t>
                                </m:r>
                                <m:r>
                                  <a:rPr lang="it-IT" b="1" i="1" smtClean="0">
                                    <a:solidFill>
                                      <a:srgbClr val="FF0000"/>
                                    </a:solidFill>
                                    <a:latin typeface="Cambria Math" panose="02040503050406030204" pitchFamily="18" charset="0"/>
                                  </a:rPr>
                                  <m:t>𝟐</m:t>
                                </m:r>
                              </m:sub>
                            </m:sSub>
                            <m:r>
                              <a:rPr lang="it-IT" b="1" i="1">
                                <a:solidFill>
                                  <a:srgbClr val="FF0000"/>
                                </a:solidFill>
                                <a:latin typeface="Cambria Math" panose="02040503050406030204" pitchFamily="18" charset="0"/>
                              </a:rPr>
                              <m:t>=</m:t>
                            </m:r>
                            <m:r>
                              <a:rPr lang="it-IT" b="1" i="1" smtClean="0">
                                <a:solidFill>
                                  <a:srgbClr val="FF0000"/>
                                </a:solidFill>
                                <a:latin typeface="Cambria Math" panose="02040503050406030204" pitchFamily="18" charset="0"/>
                              </a:rPr>
                              <m:t>𝟐</m:t>
                            </m:r>
                            <m:r>
                              <a:rPr lang="it-IT" b="1" i="1">
                                <a:solidFill>
                                  <a:srgbClr val="FF0000"/>
                                </a:solidFill>
                                <a:latin typeface="Cambria Math" panose="02040503050406030204" pitchFamily="18" charset="0"/>
                              </a:rPr>
                              <m:t>.</m:t>
                            </m:r>
                            <m:r>
                              <a:rPr lang="it-IT" b="1" i="1">
                                <a:solidFill>
                                  <a:srgbClr val="FF0000"/>
                                </a:solidFill>
                                <a:latin typeface="Cambria Math" panose="02040503050406030204" pitchFamily="18" charset="0"/>
                              </a:rPr>
                              <m:t>𝟎</m:t>
                            </m:r>
                            <m:r>
                              <a:rPr lang="it-IT" b="1" i="1">
                                <a:solidFill>
                                  <a:srgbClr val="FF0000"/>
                                </a:solidFill>
                                <a:latin typeface="Cambria Math" panose="02040503050406030204" pitchFamily="18" charset="0"/>
                              </a:rPr>
                              <m:t> ±</m:t>
                            </m:r>
                            <m:r>
                              <a:rPr lang="it-IT" b="1" i="1">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smtClean="0">
                                <a:solidFill>
                                  <a:srgbClr val="FF0000"/>
                                </a:solidFill>
                                <a:latin typeface="Cambria Math" panose="02040503050406030204" pitchFamily="18" charset="0"/>
                                <a:ea typeface="Cambria Math" panose="02040503050406030204" pitchFamily="18" charset="0"/>
                              </a:rPr>
                              <m:t>𝟕</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𝟎</m:t>
                            </m:r>
                            <m:r>
                              <a:rPr lang="it-IT" b="1" i="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𝟒</m:t>
                            </m:r>
                          </m:e>
                        </m:mr>
                      </m:m>
                    </m:oMath>
                  </m:oMathPara>
                </a14:m>
                <a:endParaRPr lang="it-IT" dirty="0"/>
              </a:p>
            </p:txBody>
          </p:sp>
        </mc:Choice>
        <mc:Fallback xmlns="">
          <p:sp>
            <p:nvSpPr>
              <p:cNvPr id="31" name="CasellaDiTesto 30">
                <a:extLst>
                  <a:ext uri="{FF2B5EF4-FFF2-40B4-BE49-F238E27FC236}">
                    <a16:creationId xmlns:a16="http://schemas.microsoft.com/office/drawing/2014/main" id="{EA1A4ACC-108D-6E1B-E359-44EF5C8D01FD}"/>
                  </a:ext>
                </a:extLst>
              </p:cNvPr>
              <p:cNvSpPr txBox="1">
                <a:spLocks noRot="1" noChangeAspect="1" noMove="1" noResize="1" noEditPoints="1" noAdjustHandles="1" noChangeArrowheads="1" noChangeShapeType="1" noTextEdit="1"/>
              </p:cNvSpPr>
              <p:nvPr/>
            </p:nvSpPr>
            <p:spPr>
              <a:xfrm>
                <a:off x="1967204" y="5960132"/>
                <a:ext cx="9279915" cy="623548"/>
              </a:xfrm>
              <a:prstGeom prst="rect">
                <a:avLst/>
              </a:prstGeom>
              <a:blipFill>
                <a:blip r:embed="rId14"/>
                <a:stretch>
                  <a:fillRect/>
                </a:stretch>
              </a:blipFill>
              <a:ln w="22225">
                <a:solidFill>
                  <a:srgbClr val="0000CC"/>
                </a:solidFill>
              </a:ln>
            </p:spPr>
            <p:txBody>
              <a:bodyPr/>
              <a:lstStyle/>
              <a:p>
                <a:r>
                  <a:rPr lang="it-IT">
                    <a:noFill/>
                  </a:rPr>
                  <a:t> </a:t>
                </a:r>
              </a:p>
            </p:txBody>
          </p:sp>
        </mc:Fallback>
      </mc:AlternateContent>
      <p:cxnSp>
        <p:nvCxnSpPr>
          <p:cNvPr id="33" name="Connettore diritto 32">
            <a:extLst>
              <a:ext uri="{FF2B5EF4-FFF2-40B4-BE49-F238E27FC236}">
                <a16:creationId xmlns:a16="http://schemas.microsoft.com/office/drawing/2014/main" id="{DE139E70-1FEC-4CFC-98B0-3DDED304111A}"/>
              </a:ext>
            </a:extLst>
          </p:cNvPr>
          <p:cNvCxnSpPr>
            <a:cxnSpLocks/>
          </p:cNvCxnSpPr>
          <p:nvPr/>
        </p:nvCxnSpPr>
        <p:spPr>
          <a:xfrm>
            <a:off x="641192" y="2508876"/>
            <a:ext cx="3341528"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F92C30D5-14AE-0A85-60EA-4A37C637FCA0}"/>
              </a:ext>
            </a:extLst>
          </p:cNvPr>
          <p:cNvCxnSpPr>
            <a:cxnSpLocks/>
          </p:cNvCxnSpPr>
          <p:nvPr/>
        </p:nvCxnSpPr>
        <p:spPr>
          <a:xfrm>
            <a:off x="4647629" y="2540000"/>
            <a:ext cx="3341528"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62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824" y="203610"/>
            <a:ext cx="8774353" cy="994172"/>
          </a:xfrm>
        </p:spPr>
        <p:txBody>
          <a:bodyPr>
            <a:noAutofit/>
          </a:bodyPr>
          <a:lstStyle/>
          <a:p>
            <a:pPr algn="ctr"/>
            <a:r>
              <a:rPr lang="it-IT" sz="2800" b="1" dirty="0">
                <a:latin typeface="Helvetica" pitchFamily="2" charset="0"/>
              </a:rPr>
              <a:t>Principali attività del gruppo nel 2022</a:t>
            </a:r>
          </a:p>
        </p:txBody>
      </p:sp>
      <p:sp>
        <p:nvSpPr>
          <p:cNvPr id="4" name="Rettangolo 3">
            <a:extLst>
              <a:ext uri="{FF2B5EF4-FFF2-40B4-BE49-F238E27FC236}">
                <a16:creationId xmlns:a16="http://schemas.microsoft.com/office/drawing/2014/main" id="{6D09EED5-25F5-034F-992C-8E6F735D9427}"/>
              </a:ext>
            </a:extLst>
          </p:cNvPr>
          <p:cNvSpPr/>
          <p:nvPr/>
        </p:nvSpPr>
        <p:spPr>
          <a:xfrm>
            <a:off x="1708824" y="1662078"/>
            <a:ext cx="8774353" cy="4606389"/>
          </a:xfrm>
          <a:prstGeom prst="rect">
            <a:avLst/>
          </a:prstGeom>
        </p:spPr>
        <p:txBody>
          <a:bodyPr wrap="square">
            <a:spAutoFit/>
          </a:bodyPr>
          <a:lstStyle/>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Statistical group</a:t>
            </a:r>
          </a:p>
          <a:p>
            <a:pPr lvl="1">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Working group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dedicato</a:t>
            </a:r>
            <a:r>
              <a:rPr lang="en-US" sz="2000" dirty="0">
                <a:latin typeface="Helvetica Neue" panose="02000503000000020004" pitchFamily="2" charset="0"/>
                <a:ea typeface="Helvetica Neue" panose="02000503000000020004" pitchFamily="2" charset="0"/>
                <a:cs typeface="Helvetica Neue" panose="02000503000000020004" pitchFamily="2" charset="0"/>
              </a:rPr>
              <a:t> alle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questioni</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inerenti</a:t>
            </a:r>
            <a:r>
              <a:rPr lang="en-US" sz="2000" dirty="0">
                <a:latin typeface="Helvetica Neue" panose="02000503000000020004" pitchFamily="2" charset="0"/>
                <a:ea typeface="Helvetica Neue" panose="02000503000000020004" pitchFamily="2" charset="0"/>
                <a:cs typeface="Helvetica Neue" panose="02000503000000020004" pitchFamily="2" charset="0"/>
              </a:rPr>
              <a:t> la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statistica</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trattazione</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incertezze</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sistematiche</a:t>
            </a:r>
            <a:r>
              <a:rPr lang="en-US" sz="2000" dirty="0">
                <a:latin typeface="Helvetica Neue" panose="02000503000000020004" pitchFamily="2" charset="0"/>
                <a:ea typeface="Helvetica Neue" panose="02000503000000020004" pitchFamily="2" charset="0"/>
                <a:cs typeface="Helvetica Neue" panose="02000503000000020004" pitchFamily="2" charset="0"/>
              </a:rPr>
              <a:t>, intervalli di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confidenza</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limiti</a:t>
            </a:r>
            <a:r>
              <a:rPr lang="en-US" sz="2000" dirty="0">
                <a:latin typeface="Helvetica Neue" panose="02000503000000020004" pitchFamily="2" charset="0"/>
                <a:ea typeface="Helvetica Neue" panose="02000503000000020004" pitchFamily="2" charset="0"/>
                <a:cs typeface="Helvetica Neue" panose="02000503000000020004" pitchFamily="2" charset="0"/>
              </a:rPr>
              <a:t>, etc.)</a:t>
            </a:r>
          </a:p>
          <a:p>
            <a:pPr lvl="1">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b="1" dirty="0">
                <a:latin typeface="Helvetica Neue" panose="02000503000000020004" pitchFamily="2" charset="0"/>
                <a:ea typeface="Helvetica Neue" panose="02000503000000020004" pitchFamily="2" charset="0"/>
                <a:cs typeface="Helvetica Neue" panose="02000503000000020004" pitchFamily="2" charset="0"/>
              </a:rPr>
              <a:t>Chair (Davide Pagano)</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a:spcAft>
                <a:spcPts val="2000"/>
              </a:spcAft>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Hyperloop </a:t>
            </a:r>
          </a:p>
          <a:p>
            <a:pPr lvl="1">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Il cluster Brescia-Pavia è uno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dei</a:t>
            </a:r>
            <a:r>
              <a:rPr lang="en-US" sz="2000" dirty="0">
                <a:latin typeface="Helvetica Neue" panose="02000503000000020004" pitchFamily="2" charset="0"/>
                <a:ea typeface="Helvetica Neue" panose="02000503000000020004" pitchFamily="2" charset="0"/>
                <a:cs typeface="Helvetica Neue" panose="02000503000000020004" pitchFamily="2" charset="0"/>
              </a:rPr>
              <a:t> 4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istituti</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che</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si</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occupano</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della</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gestione</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dei</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i="1" dirty="0" err="1">
                <a:latin typeface="Helvetica Neue" panose="02000503000000020004" pitchFamily="2" charset="0"/>
                <a:ea typeface="Helvetica Neue" panose="02000503000000020004" pitchFamily="2" charset="0"/>
                <a:cs typeface="Helvetica Neue" panose="02000503000000020004" pitchFamily="2" charset="0"/>
              </a:rPr>
              <a:t>treni</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ovvero</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i</a:t>
            </a:r>
            <a:r>
              <a:rPr lang="en-US" sz="2000" dirty="0">
                <a:latin typeface="Helvetica Neue" panose="02000503000000020004" pitchFamily="2" charset="0"/>
                <a:ea typeface="Helvetica Neue" panose="02000503000000020004" pitchFamily="2" charset="0"/>
                <a:cs typeface="Helvetica Neue" panose="02000503000000020004" pitchFamily="2" charset="0"/>
              </a:rPr>
              <a:t> job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che</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vanno</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eseguiti</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sulla</a:t>
            </a:r>
            <a:r>
              <a:rPr lang="en-US" sz="2000" dirty="0">
                <a:latin typeface="Helvetica Neue" panose="02000503000000020004" pitchFamily="2" charset="0"/>
                <a:ea typeface="Helvetica Neue" panose="02000503000000020004" pitchFamily="2" charset="0"/>
                <a:cs typeface="Helvetica Neue" panose="02000503000000020004" pitchFamily="2" charset="0"/>
              </a:rPr>
              <a:t> grid)</a:t>
            </a:r>
          </a:p>
          <a:p>
            <a:pPr lvl="1">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Rientra</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nella</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attività</a:t>
            </a:r>
            <a:r>
              <a:rPr lang="en-US" sz="2000" dirty="0">
                <a:latin typeface="Helvetica Neue" panose="02000503000000020004" pitchFamily="2" charset="0"/>
                <a:ea typeface="Helvetica Neue" panose="02000503000000020004" pitchFamily="2" charset="0"/>
                <a:cs typeface="Helvetica Neue" panose="02000503000000020004" pitchFamily="2" charset="0"/>
              </a:rPr>
              <a:t> di </a:t>
            </a:r>
            <a:r>
              <a:rPr lang="en-US" sz="2000" i="1" dirty="0">
                <a:latin typeface="Helvetica Neue" panose="02000503000000020004" pitchFamily="2" charset="0"/>
                <a:ea typeface="Helvetica Neue" panose="02000503000000020004" pitchFamily="2" charset="0"/>
                <a:cs typeface="Helvetica Neue" panose="02000503000000020004" pitchFamily="2" charset="0"/>
              </a:rPr>
              <a:t>service work.</a:t>
            </a:r>
            <a:endParaRPr lang="it-IT" sz="2000" i="1" dirty="0">
              <a:latin typeface="Helvetica Neue" panose="02000503000000020004" pitchFamily="2" charset="0"/>
              <a:ea typeface="Helvetica Neue" panose="02000503000000020004" pitchFamily="2" charset="0"/>
              <a:cs typeface="Helvetica Neue" panose="02000503000000020004" pitchFamily="2" charset="0"/>
            </a:endParaRPr>
          </a:p>
          <a:p>
            <a:pPr>
              <a:spcAft>
                <a:spcPts val="2000"/>
              </a:spcAft>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spcAft>
                <a:spcPts val="2000"/>
              </a:spcAft>
              <a:buFont typeface="Arial" panose="020B0604020202020204" pitchFamily="34" charset="0"/>
              <a:buChar char="•"/>
            </a:pPr>
            <a:r>
              <a:rPr lang="it-IT" sz="2000" dirty="0">
                <a:latin typeface="Helvetica Neue" panose="02000503000000020004"/>
              </a:rPr>
              <a:t>Organizzazione di tutte le masterclass pavesi (ALICE, ATLAS e </a:t>
            </a:r>
            <a:r>
              <a:rPr lang="it-IT" sz="2000" dirty="0" err="1">
                <a:latin typeface="Helvetica Neue" panose="02000503000000020004"/>
              </a:rPr>
              <a:t>Particle</a:t>
            </a:r>
            <a:r>
              <a:rPr lang="it-IT" sz="2000" dirty="0">
                <a:latin typeface="Helvetica Neue" panose="02000503000000020004"/>
              </a:rPr>
              <a:t> </a:t>
            </a:r>
            <a:r>
              <a:rPr lang="it-IT" sz="2000" dirty="0" err="1">
                <a:latin typeface="Helvetica Neue" panose="02000503000000020004"/>
              </a:rPr>
              <a:t>Physics</a:t>
            </a:r>
            <a:r>
              <a:rPr lang="it-IT" sz="2000" dirty="0">
                <a:latin typeface="Helvetica Neue" panose="02000503000000020004"/>
              </a:rPr>
              <a:t>), in particolar modo di quella di ALICE (talk e laboratorio </a:t>
            </a:r>
            <a:r>
              <a:rPr lang="it-IT" sz="2000" b="1" dirty="0">
                <a:latin typeface="Helvetica Neue" panose="02000503000000020004"/>
              </a:rPr>
              <a:t>Susanna Costanza </a:t>
            </a:r>
            <a:r>
              <a:rPr lang="it-IT" sz="2000" dirty="0">
                <a:latin typeface="Helvetica Neue" panose="02000503000000020004"/>
              </a:rPr>
              <a:t>)</a:t>
            </a:r>
          </a:p>
        </p:txBody>
      </p:sp>
    </p:spTree>
    <p:extLst>
      <p:ext uri="{BB962C8B-B14F-4D97-AF65-F5344CB8AC3E}">
        <p14:creationId xmlns:p14="http://schemas.microsoft.com/office/powerpoint/2010/main" val="964962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software, Software per la grafica&#10;&#10;Descrizione generata automaticamente">
            <a:extLst>
              <a:ext uri="{FF2B5EF4-FFF2-40B4-BE49-F238E27FC236}">
                <a16:creationId xmlns:a16="http://schemas.microsoft.com/office/drawing/2014/main" id="{92074336-0474-CC73-7C26-656D889A10FC}"/>
              </a:ext>
            </a:extLst>
          </p:cNvPr>
          <p:cNvPicPr>
            <a:picLocks noChangeAspect="1"/>
          </p:cNvPicPr>
          <p:nvPr/>
        </p:nvPicPr>
        <p:blipFill rotWithShape="1">
          <a:blip r:embed="rId2">
            <a:extLst>
              <a:ext uri="{28A0092B-C50C-407E-A947-70E740481C1C}">
                <a14:useLocalDpi xmlns:a14="http://schemas.microsoft.com/office/drawing/2010/main" val="0"/>
              </a:ext>
            </a:extLst>
          </a:blip>
          <a:srcRect l="10269" t="20035" r="31407" b="46049"/>
          <a:stretch/>
        </p:blipFill>
        <p:spPr>
          <a:xfrm>
            <a:off x="5417595" y="652295"/>
            <a:ext cx="6486559" cy="2121696"/>
          </a:xfrm>
          <a:prstGeom prst="rect">
            <a:avLst/>
          </a:prstGeom>
        </p:spPr>
      </p:pic>
      <p:sp>
        <p:nvSpPr>
          <p:cNvPr id="9" name="CasellaDiTesto 8">
            <a:extLst>
              <a:ext uri="{FF2B5EF4-FFF2-40B4-BE49-F238E27FC236}">
                <a16:creationId xmlns:a16="http://schemas.microsoft.com/office/drawing/2014/main" id="{D0F9EFF0-F8FE-DCB0-E1D8-298C51B4CEC6}"/>
              </a:ext>
            </a:extLst>
          </p:cNvPr>
          <p:cNvSpPr txBox="1"/>
          <p:nvPr/>
        </p:nvSpPr>
        <p:spPr>
          <a:xfrm>
            <a:off x="3735383" y="82214"/>
            <a:ext cx="4460825" cy="523220"/>
          </a:xfrm>
          <a:prstGeom prst="rect">
            <a:avLst/>
          </a:prstGeom>
          <a:solidFill>
            <a:srgbClr val="FFFF00"/>
          </a:solidFill>
          <a:ln w="38100">
            <a:solidFill>
              <a:schemeClr val="accent1"/>
            </a:solidFill>
          </a:ln>
        </p:spPr>
        <p:txBody>
          <a:bodyPr wrap="square" rtlCol="0">
            <a:spAutoFit/>
          </a:bodyPr>
          <a:lstStyle/>
          <a:p>
            <a:pPr algn="ctr"/>
            <a:r>
              <a:rPr lang="it-IT" sz="2800" b="1" dirty="0">
                <a:solidFill>
                  <a:srgbClr val="FF0000"/>
                </a:solidFill>
              </a:rPr>
              <a:t>Bonn - risultati principali</a:t>
            </a:r>
          </a:p>
        </p:txBody>
      </p:sp>
      <p:sp>
        <p:nvSpPr>
          <p:cNvPr id="10" name="CasellaDiTesto 9">
            <a:extLst>
              <a:ext uri="{FF2B5EF4-FFF2-40B4-BE49-F238E27FC236}">
                <a16:creationId xmlns:a16="http://schemas.microsoft.com/office/drawing/2014/main" id="{488D270D-475C-D041-B996-19882DDDFD3C}"/>
              </a:ext>
            </a:extLst>
          </p:cNvPr>
          <p:cNvSpPr txBox="1"/>
          <p:nvPr/>
        </p:nvSpPr>
        <p:spPr>
          <a:xfrm>
            <a:off x="6523235" y="1852686"/>
            <a:ext cx="5067300" cy="384721"/>
          </a:xfrm>
          <a:prstGeom prst="rect">
            <a:avLst/>
          </a:prstGeom>
          <a:noFill/>
        </p:spPr>
        <p:txBody>
          <a:bodyPr wrap="square" rtlCol="0">
            <a:spAutoFit/>
          </a:bodyPr>
          <a:lstStyle/>
          <a:p>
            <a:r>
              <a:rPr lang="it-IT" sz="1900" b="1" i="1" dirty="0">
                <a:solidFill>
                  <a:srgbClr val="0000FF"/>
                </a:solidFill>
                <a:effectLst/>
                <a:latin typeface="-apple-system"/>
              </a:rPr>
              <a:t>T. </a:t>
            </a:r>
            <a:r>
              <a:rPr lang="it-IT" sz="1900" b="1" i="1" dirty="0" err="1">
                <a:solidFill>
                  <a:srgbClr val="0000FF"/>
                </a:solidFill>
                <a:effectLst/>
                <a:latin typeface="-apple-system"/>
              </a:rPr>
              <a:t>Jude</a:t>
            </a:r>
            <a:r>
              <a:rPr lang="it-IT" sz="1900" b="1" i="1" dirty="0">
                <a:solidFill>
                  <a:srgbClr val="0000FF"/>
                </a:solidFill>
                <a:effectLst/>
                <a:latin typeface="-apple-system"/>
              </a:rPr>
              <a:t> et al., </a:t>
            </a:r>
            <a:r>
              <a:rPr lang="it-IT" sz="1900" b="1" i="1" dirty="0" err="1">
                <a:solidFill>
                  <a:srgbClr val="0000FF"/>
                </a:solidFill>
                <a:effectLst/>
                <a:latin typeface="-apple-system"/>
              </a:rPr>
              <a:t>Phys.Lett.B</a:t>
            </a:r>
            <a:r>
              <a:rPr lang="it-IT" sz="1900" b="1" i="0" dirty="0">
                <a:solidFill>
                  <a:srgbClr val="0000FF"/>
                </a:solidFill>
                <a:effectLst/>
                <a:latin typeface="-apple-system"/>
              </a:rPr>
              <a:t> 832 (2022) 137277</a:t>
            </a:r>
            <a:endParaRPr lang="it-IT" sz="1900" b="1" dirty="0">
              <a:solidFill>
                <a:srgbClr val="0000FF"/>
              </a:solidFill>
            </a:endParaRPr>
          </a:p>
        </p:txBody>
      </p:sp>
      <p:pic>
        <p:nvPicPr>
          <p:cNvPr id="3" name="Immagine 2" descr="Immagine che contiene diagramma, testo, linea, Piano&#10;&#10;Descrizione generata automaticamente">
            <a:extLst>
              <a:ext uri="{FF2B5EF4-FFF2-40B4-BE49-F238E27FC236}">
                <a16:creationId xmlns:a16="http://schemas.microsoft.com/office/drawing/2014/main" id="{F5905107-B735-C370-556E-8AB49EC6CCD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74516" y="706334"/>
            <a:ext cx="5067300" cy="6122986"/>
          </a:xfrm>
          <a:prstGeom prst="rect">
            <a:avLst/>
          </a:prstGeom>
        </p:spPr>
      </p:pic>
      <p:pic>
        <p:nvPicPr>
          <p:cNvPr id="13" name="Immagine 12" descr="Immagine che contiene linea, schizzo, diagramma, bianco&#10;&#10;Descrizione generata automaticamente">
            <a:extLst>
              <a:ext uri="{FF2B5EF4-FFF2-40B4-BE49-F238E27FC236}">
                <a16:creationId xmlns:a16="http://schemas.microsoft.com/office/drawing/2014/main" id="{538FC121-05DB-1A8C-3548-9F7B62FCB0B9}"/>
              </a:ext>
            </a:extLst>
          </p:cNvPr>
          <p:cNvPicPr>
            <a:picLocks noChangeAspect="1"/>
          </p:cNvPicPr>
          <p:nvPr/>
        </p:nvPicPr>
        <p:blipFill rotWithShape="1">
          <a:blip r:embed="rId5">
            <a:extLst>
              <a:ext uri="{28A0092B-C50C-407E-A947-70E740481C1C}">
                <a14:useLocalDpi xmlns:a14="http://schemas.microsoft.com/office/drawing/2010/main" val="0"/>
              </a:ext>
            </a:extLst>
          </a:blip>
          <a:srcRect l="50364"/>
          <a:stretch/>
        </p:blipFill>
        <p:spPr>
          <a:xfrm>
            <a:off x="8696688" y="3781621"/>
            <a:ext cx="3098776" cy="1102665"/>
          </a:xfrm>
          <a:prstGeom prst="rect">
            <a:avLst/>
          </a:prstGeom>
        </p:spPr>
      </p:pic>
      <p:cxnSp>
        <p:nvCxnSpPr>
          <p:cNvPr id="16" name="Connettore diritto 15">
            <a:extLst>
              <a:ext uri="{FF2B5EF4-FFF2-40B4-BE49-F238E27FC236}">
                <a16:creationId xmlns:a16="http://schemas.microsoft.com/office/drawing/2014/main" id="{1D0ED26C-6987-880A-87B0-60D359834BF8}"/>
              </a:ext>
            </a:extLst>
          </p:cNvPr>
          <p:cNvCxnSpPr/>
          <p:nvPr/>
        </p:nvCxnSpPr>
        <p:spPr>
          <a:xfrm>
            <a:off x="5633077" y="4178663"/>
            <a:ext cx="798991" cy="0"/>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B4A73030-9877-DF50-13D3-F6B679A3CE42}"/>
              </a:ext>
            </a:extLst>
          </p:cNvPr>
          <p:cNvCxnSpPr/>
          <p:nvPr/>
        </p:nvCxnSpPr>
        <p:spPr>
          <a:xfrm>
            <a:off x="5633078" y="3461897"/>
            <a:ext cx="798991"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A999C7BA-966D-A80E-C2A4-92D3B9D3C0CF}"/>
              </a:ext>
            </a:extLst>
          </p:cNvPr>
          <p:cNvCxnSpPr/>
          <p:nvPr/>
        </p:nvCxnSpPr>
        <p:spPr>
          <a:xfrm>
            <a:off x="5566301" y="4999511"/>
            <a:ext cx="798991"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E063B4D7-B996-5E1A-E014-8D60EF7CBBDB}"/>
                  </a:ext>
                </a:extLst>
              </p:cNvPr>
              <p:cNvSpPr txBox="1"/>
              <p:nvPr/>
            </p:nvSpPr>
            <p:spPr>
              <a:xfrm>
                <a:off x="6438808" y="3287825"/>
                <a:ext cx="102275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2000" b="0" i="1" smtClean="0">
                          <a:latin typeface="Cambria Math" panose="02040503050406030204" pitchFamily="18" charset="0"/>
                        </a:rPr>
                        <m:t>𝑑</m:t>
                      </m:r>
                      <m:r>
                        <a:rPr lang="it-IT" sz="2000" b="0" i="1" smtClean="0">
                          <a:latin typeface="Cambria Math" panose="02040503050406030204" pitchFamily="18" charset="0"/>
                        </a:rPr>
                        <m:t> </m:t>
                      </m:r>
                      <m:sSup>
                        <m:sSupPr>
                          <m:ctrlPr>
                            <a:rPr lang="it-IT" sz="2000" i="1" smtClean="0">
                              <a:latin typeface="Cambria Math" panose="02040503050406030204" pitchFamily="18" charset="0"/>
                            </a:rPr>
                          </m:ctrlPr>
                        </m:sSupPr>
                        <m:e>
                          <m:r>
                            <a:rPr lang="it-IT" sz="2000" i="1" smtClean="0">
                              <a:latin typeface="Cambria Math" panose="02040503050406030204" pitchFamily="18" charset="0"/>
                              <a:ea typeface="Cambria Math" panose="02040503050406030204" pitchFamily="18" charset="0"/>
                            </a:rPr>
                            <m:t>𝜋</m:t>
                          </m:r>
                        </m:e>
                        <m:sup>
                          <m:r>
                            <a:rPr lang="it-IT" sz="2000" b="0" i="1" smtClean="0">
                              <a:latin typeface="Cambria Math" panose="02040503050406030204" pitchFamily="18" charset="0"/>
                            </a:rPr>
                            <m:t>0</m:t>
                          </m:r>
                        </m:sup>
                      </m:sSup>
                      <m:sSup>
                        <m:sSupPr>
                          <m:ctrlPr>
                            <a:rPr lang="it-IT" sz="2000" i="1" smtClean="0">
                              <a:latin typeface="Cambria Math" panose="02040503050406030204" pitchFamily="18" charset="0"/>
                            </a:rPr>
                          </m:ctrlPr>
                        </m:sSupPr>
                        <m:e>
                          <m:r>
                            <a:rPr lang="it-IT" sz="2000" i="1" smtClean="0">
                              <a:latin typeface="Cambria Math" panose="02040503050406030204" pitchFamily="18" charset="0"/>
                              <a:ea typeface="Cambria Math" panose="02040503050406030204" pitchFamily="18" charset="0"/>
                            </a:rPr>
                            <m:t>𝜋</m:t>
                          </m:r>
                        </m:e>
                        <m:sup>
                          <m:r>
                            <a:rPr lang="it-IT" sz="2000" b="0" i="1" smtClean="0">
                              <a:latin typeface="Cambria Math" panose="02040503050406030204" pitchFamily="18" charset="0"/>
                            </a:rPr>
                            <m:t>0</m:t>
                          </m:r>
                        </m:sup>
                      </m:sSup>
                    </m:oMath>
                  </m:oMathPara>
                </a14:m>
                <a:endParaRPr lang="it-IT" sz="2000" dirty="0"/>
              </a:p>
            </p:txBody>
          </p:sp>
        </mc:Choice>
        <mc:Fallback xmlns="">
          <p:sp>
            <p:nvSpPr>
              <p:cNvPr id="19" name="CasellaDiTesto 18">
                <a:extLst>
                  <a:ext uri="{FF2B5EF4-FFF2-40B4-BE49-F238E27FC236}">
                    <a16:creationId xmlns:a16="http://schemas.microsoft.com/office/drawing/2014/main" id="{E063B4D7-B996-5E1A-E014-8D60EF7CBBDB}"/>
                  </a:ext>
                </a:extLst>
              </p:cNvPr>
              <p:cNvSpPr txBox="1">
                <a:spLocks noRot="1" noChangeAspect="1" noMove="1" noResize="1" noEditPoints="1" noAdjustHandles="1" noChangeArrowheads="1" noChangeShapeType="1" noTextEdit="1"/>
              </p:cNvSpPr>
              <p:nvPr/>
            </p:nvSpPr>
            <p:spPr>
              <a:xfrm>
                <a:off x="6438808" y="3287825"/>
                <a:ext cx="1022755" cy="400110"/>
              </a:xfrm>
              <a:prstGeom prst="rect">
                <a:avLst/>
              </a:prstGeom>
              <a:blipFill>
                <a:blip r:embed="rId6"/>
                <a:stretch>
                  <a:fillRect/>
                </a:stretch>
              </a:blipFill>
            </p:spPr>
            <p:txBody>
              <a:bodyPr/>
              <a:lstStyle/>
              <a:p>
                <a:r>
                  <a:rPr lang="it-IT">
                    <a:noFill/>
                  </a:rPr>
                  <a:t> </a:t>
                </a:r>
              </a:p>
            </p:txBody>
          </p:sp>
        </mc:Fallback>
      </mc:AlternateContent>
      <p:sp>
        <p:nvSpPr>
          <p:cNvPr id="20" name="CasellaDiTesto 19">
            <a:extLst>
              <a:ext uri="{FF2B5EF4-FFF2-40B4-BE49-F238E27FC236}">
                <a16:creationId xmlns:a16="http://schemas.microsoft.com/office/drawing/2014/main" id="{04AB5BCE-81AD-D163-2CEC-306550123CBC}"/>
              </a:ext>
            </a:extLst>
          </p:cNvPr>
          <p:cNvSpPr txBox="1"/>
          <p:nvPr/>
        </p:nvSpPr>
        <p:spPr>
          <a:xfrm>
            <a:off x="6706115" y="3287825"/>
            <a:ext cx="3291840" cy="400110"/>
          </a:xfrm>
          <a:prstGeom prst="rect">
            <a:avLst/>
          </a:prstGeom>
          <a:noFill/>
        </p:spPr>
        <p:txBody>
          <a:bodyPr wrap="square" rtlCol="0">
            <a:spAutoFit/>
          </a:bodyPr>
          <a:lstStyle/>
          <a:p>
            <a:r>
              <a:rPr lang="it-IT" dirty="0"/>
              <a:t>           </a:t>
            </a:r>
            <a:r>
              <a:rPr lang="it-IT" sz="2000" dirty="0" err="1"/>
              <a:t>Phase</a:t>
            </a:r>
            <a:r>
              <a:rPr lang="it-IT" sz="2000" dirty="0"/>
              <a:t> </a:t>
            </a:r>
            <a:r>
              <a:rPr lang="it-IT" sz="2000" dirty="0" err="1"/>
              <a:t>space</a:t>
            </a:r>
            <a:r>
              <a:rPr lang="it-IT" sz="2000" dirty="0"/>
              <a:t> </a:t>
            </a:r>
          </a:p>
        </p:txBody>
      </p:sp>
      <p:sp>
        <p:nvSpPr>
          <p:cNvPr id="21" name="CasellaDiTesto 20">
            <a:extLst>
              <a:ext uri="{FF2B5EF4-FFF2-40B4-BE49-F238E27FC236}">
                <a16:creationId xmlns:a16="http://schemas.microsoft.com/office/drawing/2014/main" id="{6D5189EE-E649-C713-6766-F336C9F018CB}"/>
              </a:ext>
            </a:extLst>
          </p:cNvPr>
          <p:cNvSpPr txBox="1"/>
          <p:nvPr/>
        </p:nvSpPr>
        <p:spPr>
          <a:xfrm>
            <a:off x="6523235" y="3986500"/>
            <a:ext cx="2082286" cy="646331"/>
          </a:xfrm>
          <a:prstGeom prst="rect">
            <a:avLst/>
          </a:prstGeom>
          <a:noFill/>
        </p:spPr>
        <p:txBody>
          <a:bodyPr wrap="square" rtlCol="0">
            <a:spAutoFit/>
          </a:bodyPr>
          <a:lstStyle/>
          <a:p>
            <a:r>
              <a:rPr lang="it-IT" dirty="0" err="1"/>
              <a:t>Sequential</a:t>
            </a:r>
            <a:r>
              <a:rPr lang="it-IT" dirty="0"/>
              <a:t> </a:t>
            </a:r>
            <a:r>
              <a:rPr lang="it-IT" dirty="0" err="1"/>
              <a:t>dibaryon</a:t>
            </a:r>
            <a:r>
              <a:rPr lang="it-IT" dirty="0"/>
              <a:t> </a:t>
            </a:r>
          </a:p>
          <a:p>
            <a:r>
              <a:rPr lang="it-IT" dirty="0" err="1"/>
              <a:t>decay</a:t>
            </a:r>
            <a:r>
              <a:rPr lang="it-IT" dirty="0"/>
              <a:t> </a:t>
            </a:r>
          </a:p>
        </p:txBody>
      </p:sp>
      <p:sp>
        <p:nvSpPr>
          <p:cNvPr id="22" name="CasellaDiTesto 21">
            <a:extLst>
              <a:ext uri="{FF2B5EF4-FFF2-40B4-BE49-F238E27FC236}">
                <a16:creationId xmlns:a16="http://schemas.microsoft.com/office/drawing/2014/main" id="{F4C81DDC-9BE6-22BF-B65A-68156F4E756C}"/>
              </a:ext>
            </a:extLst>
          </p:cNvPr>
          <p:cNvSpPr txBox="1"/>
          <p:nvPr/>
        </p:nvSpPr>
        <p:spPr>
          <a:xfrm>
            <a:off x="6432069" y="4837710"/>
            <a:ext cx="798992" cy="369332"/>
          </a:xfrm>
          <a:prstGeom prst="rect">
            <a:avLst/>
          </a:prstGeom>
          <a:noFill/>
        </p:spPr>
        <p:txBody>
          <a:bodyPr wrap="square" rtlCol="0">
            <a:spAutoFit/>
          </a:bodyPr>
          <a:lstStyle/>
          <a:p>
            <a:r>
              <a:rPr lang="it-IT" dirty="0"/>
              <a:t>Sum  </a:t>
            </a:r>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81F1D96D-22DC-65EB-EAB8-13E46AB42BCF}"/>
                  </a:ext>
                </a:extLst>
              </p:cNvPr>
              <p:cNvSpPr txBox="1"/>
              <p:nvPr/>
            </p:nvSpPr>
            <p:spPr>
              <a:xfrm>
                <a:off x="6950185" y="5291877"/>
                <a:ext cx="520320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sz="2000" b="1" i="1" smtClean="0">
                              <a:solidFill>
                                <a:srgbClr val="0000FF"/>
                              </a:solidFill>
                              <a:latin typeface="Cambria Math" panose="02040503050406030204" pitchFamily="18" charset="0"/>
                            </a:rPr>
                          </m:ctrlPr>
                        </m:sSupPr>
                        <m:e>
                          <m:r>
                            <a:rPr lang="it-IT" sz="2000" b="1" i="1" smtClean="0">
                              <a:solidFill>
                                <a:srgbClr val="0000FF"/>
                              </a:solidFill>
                              <a:latin typeface="Cambria Math" panose="02040503050406030204" pitchFamily="18" charset="0"/>
                            </a:rPr>
                            <m:t>𝒅</m:t>
                          </m:r>
                        </m:e>
                        <m:sup>
                          <m:r>
                            <a:rPr lang="it-IT" sz="2000" b="1" i="1" smtClean="0">
                              <a:solidFill>
                                <a:srgbClr val="0000FF"/>
                              </a:solidFill>
                              <a:latin typeface="Cambria Math" panose="02040503050406030204" pitchFamily="18" charset="0"/>
                            </a:rPr>
                            <m:t>∗</m:t>
                          </m:r>
                        </m:sup>
                      </m:sSup>
                      <m:r>
                        <a:rPr lang="it-IT" sz="2000" b="1" i="1" smtClean="0">
                          <a:solidFill>
                            <a:srgbClr val="0000FF"/>
                          </a:solidFill>
                          <a:latin typeface="Cambria Math" panose="02040503050406030204" pitchFamily="18" charset="0"/>
                        </a:rPr>
                        <m:t>→</m:t>
                      </m:r>
                      <m:r>
                        <a:rPr lang="it-IT" sz="2000" b="1" i="0" smtClean="0">
                          <a:solidFill>
                            <a:srgbClr val="0000FF"/>
                          </a:solidFill>
                          <a:latin typeface="Cambria Math" panose="02040503050406030204" pitchFamily="18" charset="0"/>
                        </a:rPr>
                        <m:t>𝐌𝐚𝐬𝐬</m:t>
                      </m:r>
                      <m:r>
                        <a:rPr lang="it-IT" sz="2000" b="1" i="0" smtClean="0">
                          <a:solidFill>
                            <a:srgbClr val="0000FF"/>
                          </a:solidFill>
                          <a:latin typeface="Cambria Math" panose="02040503050406030204" pitchFamily="18" charset="0"/>
                        </a:rPr>
                        <m:t>  =</m:t>
                      </m:r>
                      <m:r>
                        <a:rPr lang="it-IT" sz="2000" b="1" i="0" smtClean="0">
                          <a:solidFill>
                            <a:srgbClr val="0000FF"/>
                          </a:solidFill>
                          <a:latin typeface="Cambria Math" panose="02040503050406030204" pitchFamily="18" charset="0"/>
                        </a:rPr>
                        <m:t>𝟐𝟏𝟏𝟕</m:t>
                      </m:r>
                      <m:r>
                        <a:rPr lang="it-IT" sz="2000" b="1" i="0" smtClean="0">
                          <a:solidFill>
                            <a:srgbClr val="0000FF"/>
                          </a:solidFill>
                          <a:latin typeface="Cambria Math" panose="02040503050406030204" pitchFamily="18" charset="0"/>
                        </a:rPr>
                        <m:t> </m:t>
                      </m:r>
                      <m:r>
                        <a:rPr lang="it-IT" sz="2000" b="1" i="0" smtClean="0">
                          <a:solidFill>
                            <a:srgbClr val="0000FF"/>
                          </a:solidFill>
                          <a:latin typeface="Cambria Math" panose="02040503050406030204" pitchFamily="18" charset="0"/>
                        </a:rPr>
                        <m:t>𝐌𝐞𝐕</m:t>
                      </m:r>
                      <m:r>
                        <a:rPr lang="it-IT" sz="2000" b="1" i="0" smtClean="0">
                          <a:solidFill>
                            <a:srgbClr val="0000FF"/>
                          </a:solidFill>
                          <a:latin typeface="Cambria Math" panose="02040503050406030204" pitchFamily="18" charset="0"/>
                        </a:rPr>
                        <m:t>   </m:t>
                      </m:r>
                      <m:r>
                        <a:rPr lang="it-IT" sz="2000" b="1" i="0" smtClean="0">
                          <a:solidFill>
                            <a:srgbClr val="0000FF"/>
                          </a:solidFill>
                          <a:latin typeface="Cambria Math" panose="02040503050406030204" pitchFamily="18" charset="0"/>
                        </a:rPr>
                        <m:t>𝐖𝐢𝐝𝐭𝐡</m:t>
                      </m:r>
                      <m:r>
                        <a:rPr lang="it-IT" sz="2000" b="1" i="0" smtClean="0">
                          <a:solidFill>
                            <a:srgbClr val="0000FF"/>
                          </a:solidFill>
                          <a:latin typeface="Cambria Math" panose="02040503050406030204" pitchFamily="18" charset="0"/>
                        </a:rPr>
                        <m:t>=</m:t>
                      </m:r>
                      <m:r>
                        <a:rPr lang="it-IT" sz="2000" b="1" i="0" smtClean="0">
                          <a:solidFill>
                            <a:srgbClr val="0000FF"/>
                          </a:solidFill>
                          <a:latin typeface="Cambria Math" panose="02040503050406030204" pitchFamily="18" charset="0"/>
                        </a:rPr>
                        <m:t>𝟐𝟎</m:t>
                      </m:r>
                      <m:r>
                        <a:rPr lang="it-IT" sz="2000" b="1" i="0" smtClean="0">
                          <a:solidFill>
                            <a:srgbClr val="0000FF"/>
                          </a:solidFill>
                          <a:latin typeface="Cambria Math" panose="02040503050406030204" pitchFamily="18" charset="0"/>
                        </a:rPr>
                        <m:t> </m:t>
                      </m:r>
                      <m:r>
                        <a:rPr lang="it-IT" sz="2000" b="1" i="0" smtClean="0">
                          <a:solidFill>
                            <a:srgbClr val="0000FF"/>
                          </a:solidFill>
                          <a:latin typeface="Cambria Math" panose="02040503050406030204" pitchFamily="18" charset="0"/>
                        </a:rPr>
                        <m:t>𝐌𝐞𝐕</m:t>
                      </m:r>
                    </m:oMath>
                  </m:oMathPara>
                </a14:m>
                <a:endParaRPr lang="it-IT" sz="2000" b="1" dirty="0"/>
              </a:p>
            </p:txBody>
          </p:sp>
        </mc:Choice>
        <mc:Fallback xmlns="">
          <p:sp>
            <p:nvSpPr>
              <p:cNvPr id="25" name="CasellaDiTesto 24">
                <a:extLst>
                  <a:ext uri="{FF2B5EF4-FFF2-40B4-BE49-F238E27FC236}">
                    <a16:creationId xmlns:a16="http://schemas.microsoft.com/office/drawing/2014/main" id="{81F1D96D-22DC-65EB-EAB8-13E46AB42BCF}"/>
                  </a:ext>
                </a:extLst>
              </p:cNvPr>
              <p:cNvSpPr txBox="1">
                <a:spLocks noRot="1" noChangeAspect="1" noMove="1" noResize="1" noEditPoints="1" noAdjustHandles="1" noChangeArrowheads="1" noChangeShapeType="1" noTextEdit="1"/>
              </p:cNvSpPr>
              <p:nvPr/>
            </p:nvSpPr>
            <p:spPr>
              <a:xfrm>
                <a:off x="6950185" y="5291877"/>
                <a:ext cx="5203203" cy="400110"/>
              </a:xfrm>
              <a:prstGeom prst="rect">
                <a:avLst/>
              </a:prstGeom>
              <a:blipFill>
                <a:blip r:embed="rId7"/>
                <a:stretch>
                  <a:fillRect/>
                </a:stretch>
              </a:blipFill>
            </p:spPr>
            <p:txBody>
              <a:bodyPr/>
              <a:lstStyle/>
              <a:p>
                <a:r>
                  <a:rPr lang="it-IT">
                    <a:noFill/>
                  </a:rPr>
                  <a:t> </a:t>
                </a:r>
              </a:p>
            </p:txBody>
          </p:sp>
        </mc:Fallback>
      </mc:AlternateContent>
      <p:sp>
        <p:nvSpPr>
          <p:cNvPr id="26" name="CasellaDiTesto 25">
            <a:extLst>
              <a:ext uri="{FF2B5EF4-FFF2-40B4-BE49-F238E27FC236}">
                <a16:creationId xmlns:a16="http://schemas.microsoft.com/office/drawing/2014/main" id="{4FE61C61-7E58-08B0-B692-27CFE6443B3C}"/>
              </a:ext>
            </a:extLst>
          </p:cNvPr>
          <p:cNvSpPr txBox="1"/>
          <p:nvPr/>
        </p:nvSpPr>
        <p:spPr>
          <a:xfrm>
            <a:off x="5398084" y="6051473"/>
            <a:ext cx="6752240" cy="646331"/>
          </a:xfrm>
          <a:prstGeom prst="rect">
            <a:avLst/>
          </a:prstGeom>
          <a:noFill/>
          <a:ln w="28575">
            <a:solidFill>
              <a:schemeClr val="accent1"/>
            </a:solidFill>
          </a:ln>
        </p:spPr>
        <p:txBody>
          <a:bodyPr wrap="square" rtlCol="0">
            <a:spAutoFit/>
          </a:bodyPr>
          <a:lstStyle/>
          <a:p>
            <a:pPr algn="ctr"/>
            <a:r>
              <a:rPr lang="it-IT" b="1" dirty="0"/>
              <a:t>Possibilità di separazione  (grazie a spettrometro magnetico) tra fotoproduzione coerente e incoerente  ( deuterio </a:t>
            </a:r>
            <a:r>
              <a:rPr lang="it-IT" b="1" dirty="0">
                <a:sym typeface="Symbol" panose="05050102010706020507" pitchFamily="18" charset="2"/>
              </a:rPr>
              <a:t> </a:t>
            </a:r>
            <a:r>
              <a:rPr lang="it-IT" b="1" dirty="0"/>
              <a:t>E= 2.2 MeV !)  </a:t>
            </a:r>
          </a:p>
        </p:txBody>
      </p:sp>
      <p:sp>
        <p:nvSpPr>
          <p:cNvPr id="27" name="Rettangolo 26">
            <a:extLst>
              <a:ext uri="{FF2B5EF4-FFF2-40B4-BE49-F238E27FC236}">
                <a16:creationId xmlns:a16="http://schemas.microsoft.com/office/drawing/2014/main" id="{CD93E17F-C20B-A513-2AD0-CF607B3FCA5C}"/>
              </a:ext>
            </a:extLst>
          </p:cNvPr>
          <p:cNvSpPr/>
          <p:nvPr/>
        </p:nvSpPr>
        <p:spPr>
          <a:xfrm>
            <a:off x="939800" y="2528223"/>
            <a:ext cx="1894840" cy="154017"/>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a:extLst>
              <a:ext uri="{FF2B5EF4-FFF2-40B4-BE49-F238E27FC236}">
                <a16:creationId xmlns:a16="http://schemas.microsoft.com/office/drawing/2014/main" id="{BC7C7FC6-782B-A75F-9EA1-650990D52680}"/>
              </a:ext>
            </a:extLst>
          </p:cNvPr>
          <p:cNvSpPr txBox="1"/>
          <p:nvPr/>
        </p:nvSpPr>
        <p:spPr>
          <a:xfrm>
            <a:off x="8872596" y="2596893"/>
            <a:ext cx="2975394" cy="923330"/>
          </a:xfrm>
          <a:prstGeom prst="rect">
            <a:avLst/>
          </a:prstGeom>
          <a:noFill/>
          <a:ln w="19050">
            <a:solidFill>
              <a:schemeClr val="accent1">
                <a:shade val="50000"/>
              </a:schemeClr>
            </a:solidFill>
          </a:ln>
        </p:spPr>
        <p:txBody>
          <a:bodyPr wrap="square" rtlCol="0">
            <a:spAutoFit/>
          </a:bodyPr>
          <a:lstStyle/>
          <a:p>
            <a:r>
              <a:rPr lang="it-IT" dirty="0"/>
              <a:t>Condizioni cinematiche dove processi «standard» sono molto soppressi  </a:t>
            </a:r>
          </a:p>
        </p:txBody>
      </p:sp>
    </p:spTree>
    <p:extLst>
      <p:ext uri="{BB962C8B-B14F-4D97-AF65-F5344CB8AC3E}">
        <p14:creationId xmlns:p14="http://schemas.microsoft.com/office/powerpoint/2010/main" val="42623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647728" y="44625"/>
            <a:ext cx="4824536" cy="954107"/>
          </a:xfrm>
          <a:prstGeom prst="rect">
            <a:avLst/>
          </a:prstGeom>
          <a:noFill/>
        </p:spPr>
        <p:txBody>
          <a:bodyPr wrap="square" lIns="91430" tIns="45715" rIns="91430" bIns="45715" rtlCol="0">
            <a:spAutoFit/>
          </a:bodyPr>
          <a:lstStyle/>
          <a:p>
            <a:pPr algn="ctr"/>
            <a:r>
              <a:rPr lang="it-IT" sz="2800" b="1" dirty="0">
                <a:solidFill>
                  <a:srgbClr val="FF0000"/>
                </a:solidFill>
              </a:rPr>
              <a:t>Publications</a:t>
            </a:r>
          </a:p>
          <a:p>
            <a:pPr algn="ctr"/>
            <a:r>
              <a:rPr lang="it-IT" sz="2800" b="1" dirty="0">
                <a:solidFill>
                  <a:srgbClr val="FF0000"/>
                </a:solidFill>
              </a:rPr>
              <a:t>(</a:t>
            </a:r>
            <a:r>
              <a:rPr lang="it-IT" sz="2800" b="1" dirty="0" err="1">
                <a:solidFill>
                  <a:srgbClr val="FF0000"/>
                </a:solidFill>
              </a:rPr>
              <a:t>refereed</a:t>
            </a:r>
            <a:r>
              <a:rPr lang="it-IT" sz="2800" b="1" dirty="0">
                <a:solidFill>
                  <a:srgbClr val="FF0000"/>
                </a:solidFill>
              </a:rPr>
              <a:t> </a:t>
            </a:r>
            <a:r>
              <a:rPr lang="it-IT" sz="2800" b="1" dirty="0" err="1">
                <a:solidFill>
                  <a:srgbClr val="FF0000"/>
                </a:solidFill>
              </a:rPr>
              <a:t>journals</a:t>
            </a:r>
            <a:r>
              <a:rPr lang="it-IT" sz="2800" b="1" dirty="0">
                <a:solidFill>
                  <a:srgbClr val="FF0000"/>
                </a:solidFill>
              </a:rPr>
              <a:t>)</a:t>
            </a:r>
          </a:p>
        </p:txBody>
      </p:sp>
      <p:sp>
        <p:nvSpPr>
          <p:cNvPr id="3" name="CasellaDiTesto 2"/>
          <p:cNvSpPr txBox="1"/>
          <p:nvPr/>
        </p:nvSpPr>
        <p:spPr>
          <a:xfrm>
            <a:off x="1593035" y="1119519"/>
            <a:ext cx="6120680" cy="5693856"/>
          </a:xfrm>
          <a:prstGeom prst="rect">
            <a:avLst/>
          </a:prstGeom>
          <a:noFill/>
        </p:spPr>
        <p:txBody>
          <a:bodyPr wrap="square" lIns="91430" tIns="45715" rIns="91430" bIns="45715" rtlCol="0">
            <a:spAutoFit/>
          </a:bodyPr>
          <a:lstStyle/>
          <a:p>
            <a:r>
              <a:rPr lang="it-IT" sz="2800" dirty="0">
                <a:solidFill>
                  <a:srgbClr val="0000CC"/>
                </a:solidFill>
              </a:rPr>
              <a:t>2011    4   (1  PLB)</a:t>
            </a:r>
          </a:p>
          <a:p>
            <a:r>
              <a:rPr lang="it-IT" sz="2800" dirty="0">
                <a:solidFill>
                  <a:srgbClr val="0000CC"/>
                </a:solidFill>
              </a:rPr>
              <a:t>2012    4   (1  PLB) </a:t>
            </a:r>
          </a:p>
          <a:p>
            <a:r>
              <a:rPr lang="it-IT" sz="2800" dirty="0">
                <a:solidFill>
                  <a:srgbClr val="0000CC"/>
                </a:solidFill>
              </a:rPr>
              <a:t>2013  10   (2 PRL;  4 PLB)</a:t>
            </a:r>
          </a:p>
          <a:p>
            <a:pPr marL="514350" indent="-514350">
              <a:buAutoNum type="arabicPlain" startAt="2014"/>
            </a:pPr>
            <a:r>
              <a:rPr lang="it-IT" sz="2800" dirty="0">
                <a:solidFill>
                  <a:srgbClr val="0000CC"/>
                </a:solidFill>
              </a:rPr>
              <a:t>  11   (4 PRL;  1 PLB)</a:t>
            </a:r>
          </a:p>
          <a:p>
            <a:pPr marL="514350" indent="-514350">
              <a:buAutoNum type="arabicPlain" startAt="2014"/>
            </a:pPr>
            <a:r>
              <a:rPr lang="it-IT" sz="2800" dirty="0">
                <a:solidFill>
                  <a:srgbClr val="0000CC"/>
                </a:solidFill>
              </a:rPr>
              <a:t>  10   (1 PRL;  2 PLB)</a:t>
            </a:r>
          </a:p>
          <a:p>
            <a:pPr marL="514350" indent="-514350">
              <a:buAutoNum type="arabicPlain" startAt="2014"/>
            </a:pPr>
            <a:r>
              <a:rPr lang="it-IT" sz="2800" dirty="0">
                <a:solidFill>
                  <a:srgbClr val="0000CC"/>
                </a:solidFill>
              </a:rPr>
              <a:t>    7   (1 PRL)</a:t>
            </a:r>
          </a:p>
          <a:p>
            <a:pPr marL="514350" indent="-514350">
              <a:buAutoNum type="arabicPlain" startAt="2014"/>
            </a:pPr>
            <a:r>
              <a:rPr lang="it-IT" sz="2800" dirty="0">
                <a:solidFill>
                  <a:srgbClr val="0000CC"/>
                </a:solidFill>
              </a:rPr>
              <a:t>    6   (1 PRL; 1 PLB)</a:t>
            </a:r>
          </a:p>
          <a:p>
            <a:pPr marL="514350" indent="-514350">
              <a:buAutoNum type="arabicPlain" startAt="2014"/>
            </a:pPr>
            <a:r>
              <a:rPr lang="it-IT" sz="2800" dirty="0">
                <a:solidFill>
                  <a:srgbClr val="0000CC"/>
                </a:solidFill>
              </a:rPr>
              <a:t>    6   (1 PLB)</a:t>
            </a:r>
          </a:p>
          <a:p>
            <a:pPr marL="514350" indent="-514350">
              <a:buAutoNum type="arabicPlain" startAt="2014"/>
            </a:pPr>
            <a:r>
              <a:rPr lang="it-IT" sz="2800" dirty="0">
                <a:solidFill>
                  <a:srgbClr val="0000CC"/>
                </a:solidFill>
              </a:rPr>
              <a:t>    6   (1 PLB)</a:t>
            </a:r>
          </a:p>
          <a:p>
            <a:pPr marL="514350" indent="-514350">
              <a:buAutoNum type="arabicPlain" startAt="2020"/>
            </a:pPr>
            <a:r>
              <a:rPr lang="it-IT" sz="2800" dirty="0">
                <a:solidFill>
                  <a:srgbClr val="0000CC"/>
                </a:solidFill>
              </a:rPr>
              <a:t>    7   (2 PRL)</a:t>
            </a:r>
          </a:p>
          <a:p>
            <a:pPr marL="514350" indent="-514350">
              <a:buFontTx/>
              <a:buAutoNum type="arabicPlain" startAt="2020"/>
            </a:pPr>
            <a:r>
              <a:rPr lang="it-IT" sz="2800" b="1" dirty="0">
                <a:solidFill>
                  <a:srgbClr val="0000CC"/>
                </a:solidFill>
              </a:rPr>
              <a:t>    </a:t>
            </a:r>
            <a:r>
              <a:rPr lang="it-IT" sz="2800" dirty="0">
                <a:solidFill>
                  <a:srgbClr val="0000CC"/>
                </a:solidFill>
              </a:rPr>
              <a:t>5   (1 PLB)</a:t>
            </a:r>
          </a:p>
          <a:p>
            <a:pPr marL="514350" indent="-514350">
              <a:buFontTx/>
              <a:buAutoNum type="arabicPlain" startAt="2020"/>
            </a:pPr>
            <a:r>
              <a:rPr lang="it-IT" sz="2800" b="1" dirty="0">
                <a:solidFill>
                  <a:srgbClr val="0000CC"/>
                </a:solidFill>
              </a:rPr>
              <a:t>    5    (2 PRL; 2 PLB)  </a:t>
            </a:r>
          </a:p>
          <a:p>
            <a:pPr marL="514350" indent="-514350">
              <a:buAutoNum type="arabicPlain" startAt="2020"/>
            </a:pPr>
            <a:endParaRPr lang="it-IT" sz="2800" b="1" dirty="0">
              <a:solidFill>
                <a:srgbClr val="0000CC"/>
              </a:solidFill>
            </a:endParaRPr>
          </a:p>
        </p:txBody>
      </p:sp>
    </p:spTree>
    <p:extLst>
      <p:ext uri="{BB962C8B-B14F-4D97-AF65-F5344CB8AC3E}">
        <p14:creationId xmlns:p14="http://schemas.microsoft.com/office/powerpoint/2010/main" val="3048723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4779133" y="2828836"/>
            <a:ext cx="2633734"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a:latin typeface="Times New Roman" panose="02020603050405020304" pitchFamily="18" charset="0"/>
                <a:cs typeface="Times New Roman" panose="02020603050405020304" pitchFamily="18" charset="0"/>
              </a:rPr>
              <a:t>N-</a:t>
            </a:r>
            <a:r>
              <a:rPr lang="it-IT" sz="7200" dirty="0" err="1">
                <a:latin typeface="Times New Roman" panose="02020603050405020304" pitchFamily="18" charset="0"/>
                <a:cs typeface="Times New Roman" panose="02020603050405020304" pitchFamily="18" charset="0"/>
              </a:rPr>
              <a:t>ToF</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0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969850A-68F0-2C4C-9D10-AC2180F1A11A}"/>
              </a:ext>
            </a:extLst>
          </p:cNvPr>
          <p:cNvPicPr>
            <a:picLocks noChangeAspect="1"/>
          </p:cNvPicPr>
          <p:nvPr/>
        </p:nvPicPr>
        <p:blipFill>
          <a:blip r:embed="rId2"/>
          <a:stretch>
            <a:fillRect/>
          </a:stretch>
        </p:blipFill>
        <p:spPr>
          <a:xfrm>
            <a:off x="2017053" y="413141"/>
            <a:ext cx="8242300" cy="2120900"/>
          </a:xfrm>
          <a:prstGeom prst="rect">
            <a:avLst/>
          </a:prstGeom>
        </p:spPr>
      </p:pic>
      <p:pic>
        <p:nvPicPr>
          <p:cNvPr id="6" name="Immagine 5">
            <a:extLst>
              <a:ext uri="{FF2B5EF4-FFF2-40B4-BE49-F238E27FC236}">
                <a16:creationId xmlns:a16="http://schemas.microsoft.com/office/drawing/2014/main" id="{5988F7A8-0D6E-7A48-B49A-A0BCBB668876}"/>
              </a:ext>
            </a:extLst>
          </p:cNvPr>
          <p:cNvPicPr>
            <a:picLocks noChangeAspect="1"/>
          </p:cNvPicPr>
          <p:nvPr/>
        </p:nvPicPr>
        <p:blipFill>
          <a:blip r:embed="rId3"/>
          <a:stretch>
            <a:fillRect/>
          </a:stretch>
        </p:blipFill>
        <p:spPr>
          <a:xfrm>
            <a:off x="4423703" y="4723130"/>
            <a:ext cx="3429000" cy="1435100"/>
          </a:xfrm>
          <a:prstGeom prst="rect">
            <a:avLst/>
          </a:prstGeom>
        </p:spPr>
      </p:pic>
      <p:pic>
        <p:nvPicPr>
          <p:cNvPr id="7" name="Immagine 6">
            <a:extLst>
              <a:ext uri="{FF2B5EF4-FFF2-40B4-BE49-F238E27FC236}">
                <a16:creationId xmlns:a16="http://schemas.microsoft.com/office/drawing/2014/main" id="{12FA4BCF-333E-8146-AD58-A0E1B227F520}"/>
              </a:ext>
            </a:extLst>
          </p:cNvPr>
          <p:cNvPicPr>
            <a:picLocks noChangeAspect="1"/>
          </p:cNvPicPr>
          <p:nvPr/>
        </p:nvPicPr>
        <p:blipFill>
          <a:blip r:embed="rId4"/>
          <a:stretch>
            <a:fillRect/>
          </a:stretch>
        </p:blipFill>
        <p:spPr>
          <a:xfrm>
            <a:off x="779682" y="5294826"/>
            <a:ext cx="1460500" cy="1079500"/>
          </a:xfrm>
          <a:prstGeom prst="rect">
            <a:avLst/>
          </a:prstGeom>
        </p:spPr>
      </p:pic>
      <p:pic>
        <p:nvPicPr>
          <p:cNvPr id="8" name="Immagine 7">
            <a:extLst>
              <a:ext uri="{FF2B5EF4-FFF2-40B4-BE49-F238E27FC236}">
                <a16:creationId xmlns:a16="http://schemas.microsoft.com/office/drawing/2014/main" id="{B915B5A5-ABF9-FD4B-83DD-906AF22E768F}"/>
              </a:ext>
            </a:extLst>
          </p:cNvPr>
          <p:cNvPicPr>
            <a:picLocks noChangeAspect="1"/>
          </p:cNvPicPr>
          <p:nvPr/>
        </p:nvPicPr>
        <p:blipFill>
          <a:blip r:embed="rId5"/>
          <a:stretch>
            <a:fillRect/>
          </a:stretch>
        </p:blipFill>
        <p:spPr>
          <a:xfrm>
            <a:off x="9262501" y="4583626"/>
            <a:ext cx="2387600" cy="1790700"/>
          </a:xfrm>
          <a:prstGeom prst="rect">
            <a:avLst/>
          </a:prstGeom>
        </p:spPr>
      </p:pic>
      <p:sp>
        <p:nvSpPr>
          <p:cNvPr id="2" name="Segnaposto piè di pagina 1">
            <a:extLst>
              <a:ext uri="{FF2B5EF4-FFF2-40B4-BE49-F238E27FC236}">
                <a16:creationId xmlns:a16="http://schemas.microsoft.com/office/drawing/2014/main" id="{8FE4B0C4-412E-AABD-3A9B-02DE848BA876}"/>
              </a:ext>
            </a:extLst>
          </p:cNvPr>
          <p:cNvSpPr>
            <a:spLocks noGrp="1"/>
          </p:cNvSpPr>
          <p:nvPr>
            <p:ph type="ftr" sz="quarter" idx="11"/>
          </p:nvPr>
        </p:nvSpPr>
        <p:spPr>
          <a:xfrm>
            <a:off x="4038600" y="6356350"/>
            <a:ext cx="4114800" cy="365125"/>
          </a:xfrm>
        </p:spPr>
        <p:txBody>
          <a:bodyPr/>
          <a:lstStyle/>
          <a:p>
            <a:r>
              <a:rPr lang="en-US" dirty="0"/>
              <a:t>N_TOF PV </a:t>
            </a:r>
            <a:r>
              <a:rPr lang="en-US" dirty="0" err="1"/>
              <a:t>Consuntivi</a:t>
            </a:r>
            <a:r>
              <a:rPr lang="en-US" dirty="0"/>
              <a:t> 2022 </a:t>
            </a:r>
            <a:r>
              <a:rPr lang="en-US" dirty="0" err="1"/>
              <a:t>CdS</a:t>
            </a:r>
            <a:r>
              <a:rPr lang="en-US" dirty="0"/>
              <a:t>  14/06/23</a:t>
            </a:r>
          </a:p>
        </p:txBody>
      </p:sp>
    </p:spTree>
    <p:extLst>
      <p:ext uri="{BB962C8B-B14F-4D97-AF65-F5344CB8AC3E}">
        <p14:creationId xmlns:p14="http://schemas.microsoft.com/office/powerpoint/2010/main" val="4256457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FDA8902-99A0-EE4E-A00C-8CB1FE169934}"/>
              </a:ext>
            </a:extLst>
          </p:cNvPr>
          <p:cNvPicPr>
            <a:picLocks noChangeAspect="1"/>
          </p:cNvPicPr>
          <p:nvPr/>
        </p:nvPicPr>
        <p:blipFill rotWithShape="1">
          <a:blip r:embed="rId3"/>
          <a:srcRect l="3337"/>
          <a:stretch/>
        </p:blipFill>
        <p:spPr>
          <a:xfrm>
            <a:off x="1386419" y="-184872"/>
            <a:ext cx="9789710" cy="6464105"/>
          </a:xfrm>
          <a:prstGeom prst="rect">
            <a:avLst/>
          </a:prstGeom>
        </p:spPr>
      </p:pic>
      <p:sp>
        <p:nvSpPr>
          <p:cNvPr id="5" name="Rectangle 16">
            <a:extLst>
              <a:ext uri="{FF2B5EF4-FFF2-40B4-BE49-F238E27FC236}">
                <a16:creationId xmlns:a16="http://schemas.microsoft.com/office/drawing/2014/main" id="{ED37DA77-F941-DF49-BF1C-FF8ED2E254EE}"/>
              </a:ext>
            </a:extLst>
          </p:cNvPr>
          <p:cNvSpPr/>
          <p:nvPr/>
        </p:nvSpPr>
        <p:spPr>
          <a:xfrm flipV="1">
            <a:off x="1524000" y="6237313"/>
            <a:ext cx="9144000" cy="45719"/>
          </a:xfrm>
          <a:prstGeom prst="rect">
            <a:avLst/>
          </a:prstGeom>
          <a:solidFill>
            <a:srgbClr val="38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6" name="Picture 17" descr="tof_small.jpg">
            <a:extLst>
              <a:ext uri="{FF2B5EF4-FFF2-40B4-BE49-F238E27FC236}">
                <a16:creationId xmlns:a16="http://schemas.microsoft.com/office/drawing/2014/main" id="{FB4415A3-737E-8241-BEFB-3A6FE3F99E52}"/>
              </a:ext>
            </a:extLst>
          </p:cNvPr>
          <p:cNvPicPr>
            <a:picLocks noChangeAspect="1"/>
          </p:cNvPicPr>
          <p:nvPr/>
        </p:nvPicPr>
        <p:blipFill>
          <a:blip r:embed="rId4" cstate="print"/>
          <a:stretch>
            <a:fillRect/>
          </a:stretch>
        </p:blipFill>
        <p:spPr>
          <a:xfrm>
            <a:off x="9686636" y="6279233"/>
            <a:ext cx="999784" cy="578767"/>
          </a:xfrm>
          <a:prstGeom prst="rect">
            <a:avLst/>
          </a:prstGeom>
        </p:spPr>
      </p:pic>
      <p:pic>
        <p:nvPicPr>
          <p:cNvPr id="7" name="Immagine 6">
            <a:extLst>
              <a:ext uri="{FF2B5EF4-FFF2-40B4-BE49-F238E27FC236}">
                <a16:creationId xmlns:a16="http://schemas.microsoft.com/office/drawing/2014/main" id="{4A1B9760-31F8-DE4D-8C01-C78ACD3D1E88}"/>
              </a:ext>
            </a:extLst>
          </p:cNvPr>
          <p:cNvPicPr>
            <a:picLocks noChangeAspect="1"/>
          </p:cNvPicPr>
          <p:nvPr/>
        </p:nvPicPr>
        <p:blipFill>
          <a:blip r:embed="rId5"/>
          <a:stretch>
            <a:fillRect/>
          </a:stretch>
        </p:blipFill>
        <p:spPr>
          <a:xfrm>
            <a:off x="1612150" y="6283032"/>
            <a:ext cx="877540" cy="574969"/>
          </a:xfrm>
          <a:prstGeom prst="rect">
            <a:avLst/>
          </a:prstGeom>
        </p:spPr>
      </p:pic>
      <p:sp>
        <p:nvSpPr>
          <p:cNvPr id="8" name="Rectangle 13">
            <a:extLst>
              <a:ext uri="{FF2B5EF4-FFF2-40B4-BE49-F238E27FC236}">
                <a16:creationId xmlns:a16="http://schemas.microsoft.com/office/drawing/2014/main" id="{DF10E555-05E0-0742-8BED-314035D3DAC9}"/>
              </a:ext>
            </a:extLst>
          </p:cNvPr>
          <p:cNvSpPr/>
          <p:nvPr/>
        </p:nvSpPr>
        <p:spPr>
          <a:xfrm flipV="1">
            <a:off x="1524000" y="646978"/>
            <a:ext cx="9144000" cy="45719"/>
          </a:xfrm>
          <a:prstGeom prst="rect">
            <a:avLst/>
          </a:prstGeom>
          <a:solidFill>
            <a:srgbClr val="38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Segnaposto piè di pagina 1">
            <a:extLst>
              <a:ext uri="{FF2B5EF4-FFF2-40B4-BE49-F238E27FC236}">
                <a16:creationId xmlns:a16="http://schemas.microsoft.com/office/drawing/2014/main" id="{5F589E25-A3A0-2B10-6EE4-9394F068D07D}"/>
              </a:ext>
            </a:extLst>
          </p:cNvPr>
          <p:cNvSpPr>
            <a:spLocks noGrp="1"/>
          </p:cNvSpPr>
          <p:nvPr>
            <p:ph type="ftr" sz="quarter" idx="11"/>
          </p:nvPr>
        </p:nvSpPr>
        <p:spPr>
          <a:xfrm>
            <a:off x="4038600" y="6356350"/>
            <a:ext cx="4114800" cy="365125"/>
          </a:xfrm>
        </p:spPr>
        <p:txBody>
          <a:bodyPr/>
          <a:lstStyle/>
          <a:p>
            <a:r>
              <a:rPr lang="en-US" dirty="0"/>
              <a:t>N_TOF PV </a:t>
            </a:r>
            <a:r>
              <a:rPr lang="en-US" dirty="0" err="1"/>
              <a:t>Consuntivi</a:t>
            </a:r>
            <a:r>
              <a:rPr lang="en-US" dirty="0"/>
              <a:t> 2022 </a:t>
            </a:r>
            <a:r>
              <a:rPr lang="en-US" dirty="0" err="1"/>
              <a:t>CdS</a:t>
            </a:r>
            <a:r>
              <a:rPr lang="en-US" dirty="0"/>
              <a:t>  14/06/23</a:t>
            </a:r>
          </a:p>
        </p:txBody>
      </p:sp>
    </p:spTree>
    <p:extLst>
      <p:ext uri="{BB962C8B-B14F-4D97-AF65-F5344CB8AC3E}">
        <p14:creationId xmlns:p14="http://schemas.microsoft.com/office/powerpoint/2010/main" val="22180803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1C1E80C-CAC5-704A-A2F9-3FE7815E1FE7}"/>
              </a:ext>
            </a:extLst>
          </p:cNvPr>
          <p:cNvSpPr txBox="1">
            <a:spLocks/>
          </p:cNvSpPr>
          <p:nvPr/>
        </p:nvSpPr>
        <p:spPr>
          <a:xfrm>
            <a:off x="1991544" y="0"/>
            <a:ext cx="8676456" cy="69269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it-IT" sz="3600" dirty="0">
                <a:solidFill>
                  <a:srgbClr val="000090"/>
                </a:solidFill>
                <a:latin typeface="Calibri" pitchFamily="34" charset="0"/>
              </a:rPr>
              <a:t> </a:t>
            </a:r>
            <a:r>
              <a:rPr lang="it-IT" sz="3200" b="1" dirty="0">
                <a:solidFill>
                  <a:srgbClr val="C00000"/>
                </a:solidFill>
                <a:latin typeface="Calibri" pitchFamily="34" charset="0"/>
              </a:rPr>
              <a:t>Anagrafica PV</a:t>
            </a:r>
          </a:p>
        </p:txBody>
      </p:sp>
      <p:sp>
        <p:nvSpPr>
          <p:cNvPr id="20" name="Rectangle 13">
            <a:extLst>
              <a:ext uri="{FF2B5EF4-FFF2-40B4-BE49-F238E27FC236}">
                <a16:creationId xmlns:a16="http://schemas.microsoft.com/office/drawing/2014/main" id="{B1A6A185-479A-6A4E-B88B-EE93353FD25F}"/>
              </a:ext>
            </a:extLst>
          </p:cNvPr>
          <p:cNvSpPr/>
          <p:nvPr/>
        </p:nvSpPr>
        <p:spPr>
          <a:xfrm flipV="1">
            <a:off x="1524000" y="646978"/>
            <a:ext cx="9144000" cy="45719"/>
          </a:xfrm>
          <a:prstGeom prst="rect">
            <a:avLst/>
          </a:prstGeom>
          <a:solidFill>
            <a:srgbClr val="38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7" name="Rectangle 16">
            <a:extLst>
              <a:ext uri="{FF2B5EF4-FFF2-40B4-BE49-F238E27FC236}">
                <a16:creationId xmlns:a16="http://schemas.microsoft.com/office/drawing/2014/main" id="{5E3FFB25-0E76-9643-A687-1BEF701DDFA0}"/>
              </a:ext>
            </a:extLst>
          </p:cNvPr>
          <p:cNvSpPr/>
          <p:nvPr/>
        </p:nvSpPr>
        <p:spPr>
          <a:xfrm flipV="1">
            <a:off x="1524000" y="6237313"/>
            <a:ext cx="9144000" cy="45719"/>
          </a:xfrm>
          <a:prstGeom prst="rect">
            <a:avLst/>
          </a:prstGeom>
          <a:solidFill>
            <a:srgbClr val="38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33" name="Picture 17" descr="tof_small.jpg">
            <a:extLst>
              <a:ext uri="{FF2B5EF4-FFF2-40B4-BE49-F238E27FC236}">
                <a16:creationId xmlns:a16="http://schemas.microsoft.com/office/drawing/2014/main" id="{50E5EBF2-316E-5E45-8706-5839B1A6D86A}"/>
              </a:ext>
            </a:extLst>
          </p:cNvPr>
          <p:cNvPicPr>
            <a:picLocks noChangeAspect="1"/>
          </p:cNvPicPr>
          <p:nvPr/>
        </p:nvPicPr>
        <p:blipFill>
          <a:blip r:embed="rId3" cstate="print"/>
          <a:stretch>
            <a:fillRect/>
          </a:stretch>
        </p:blipFill>
        <p:spPr>
          <a:xfrm>
            <a:off x="9686636" y="6279233"/>
            <a:ext cx="999784" cy="578767"/>
          </a:xfrm>
          <a:prstGeom prst="rect">
            <a:avLst/>
          </a:prstGeom>
        </p:spPr>
      </p:pic>
      <p:pic>
        <p:nvPicPr>
          <p:cNvPr id="36" name="Immagine 35">
            <a:extLst>
              <a:ext uri="{FF2B5EF4-FFF2-40B4-BE49-F238E27FC236}">
                <a16:creationId xmlns:a16="http://schemas.microsoft.com/office/drawing/2014/main" id="{C6A64DF2-481D-9E44-A4A9-78140838E96E}"/>
              </a:ext>
            </a:extLst>
          </p:cNvPr>
          <p:cNvPicPr>
            <a:picLocks noChangeAspect="1"/>
          </p:cNvPicPr>
          <p:nvPr/>
        </p:nvPicPr>
        <p:blipFill>
          <a:blip r:embed="rId4"/>
          <a:stretch>
            <a:fillRect/>
          </a:stretch>
        </p:blipFill>
        <p:spPr>
          <a:xfrm>
            <a:off x="1612150" y="6283032"/>
            <a:ext cx="877540" cy="574969"/>
          </a:xfrm>
          <a:prstGeom prst="rect">
            <a:avLst/>
          </a:prstGeom>
        </p:spPr>
      </p:pic>
      <p:pic>
        <p:nvPicPr>
          <p:cNvPr id="3" name="Immagine 2">
            <a:extLst>
              <a:ext uri="{FF2B5EF4-FFF2-40B4-BE49-F238E27FC236}">
                <a16:creationId xmlns:a16="http://schemas.microsoft.com/office/drawing/2014/main" id="{A73B1459-83D9-CC49-AC3C-83F242F21450}"/>
              </a:ext>
            </a:extLst>
          </p:cNvPr>
          <p:cNvPicPr>
            <a:picLocks noChangeAspect="1"/>
          </p:cNvPicPr>
          <p:nvPr/>
        </p:nvPicPr>
        <p:blipFill rotWithShape="1">
          <a:blip r:embed="rId5"/>
          <a:srcRect r="15171"/>
          <a:stretch/>
        </p:blipFill>
        <p:spPr>
          <a:xfrm>
            <a:off x="602879" y="1620253"/>
            <a:ext cx="11282810" cy="3117347"/>
          </a:xfrm>
          <a:prstGeom prst="rect">
            <a:avLst/>
          </a:prstGeom>
        </p:spPr>
      </p:pic>
      <p:sp>
        <p:nvSpPr>
          <p:cNvPr id="4" name="Segnaposto piè di pagina 1">
            <a:extLst>
              <a:ext uri="{FF2B5EF4-FFF2-40B4-BE49-F238E27FC236}">
                <a16:creationId xmlns:a16="http://schemas.microsoft.com/office/drawing/2014/main" id="{B5D8EEF9-0AD4-DEF1-E7ED-412FFB7F8D83}"/>
              </a:ext>
            </a:extLst>
          </p:cNvPr>
          <p:cNvSpPr>
            <a:spLocks noGrp="1"/>
          </p:cNvSpPr>
          <p:nvPr>
            <p:ph type="ftr" sz="quarter" idx="11"/>
          </p:nvPr>
        </p:nvSpPr>
        <p:spPr>
          <a:xfrm>
            <a:off x="4038600" y="6356350"/>
            <a:ext cx="4114800" cy="365125"/>
          </a:xfrm>
        </p:spPr>
        <p:txBody>
          <a:bodyPr/>
          <a:lstStyle/>
          <a:p>
            <a:r>
              <a:rPr lang="en-US" dirty="0"/>
              <a:t>N_TOF PV </a:t>
            </a:r>
            <a:r>
              <a:rPr lang="en-US" dirty="0" err="1"/>
              <a:t>Consuntivi</a:t>
            </a:r>
            <a:r>
              <a:rPr lang="en-US" dirty="0"/>
              <a:t> 2022 </a:t>
            </a:r>
            <a:r>
              <a:rPr lang="en-US" dirty="0" err="1"/>
              <a:t>CdS</a:t>
            </a:r>
            <a:r>
              <a:rPr lang="en-US" dirty="0"/>
              <a:t>  14/06/23</a:t>
            </a:r>
          </a:p>
        </p:txBody>
      </p:sp>
    </p:spTree>
    <p:extLst>
      <p:ext uri="{BB962C8B-B14F-4D97-AF65-F5344CB8AC3E}">
        <p14:creationId xmlns:p14="http://schemas.microsoft.com/office/powerpoint/2010/main" val="588890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B1A6A185-479A-6A4E-B88B-EE93353FD25F}"/>
              </a:ext>
            </a:extLst>
          </p:cNvPr>
          <p:cNvSpPr/>
          <p:nvPr/>
        </p:nvSpPr>
        <p:spPr>
          <a:xfrm flipV="1">
            <a:off x="1524000" y="646978"/>
            <a:ext cx="9144000" cy="45719"/>
          </a:xfrm>
          <a:prstGeom prst="rect">
            <a:avLst/>
          </a:prstGeom>
          <a:solidFill>
            <a:srgbClr val="38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7" name="Rectangle 16">
            <a:extLst>
              <a:ext uri="{FF2B5EF4-FFF2-40B4-BE49-F238E27FC236}">
                <a16:creationId xmlns:a16="http://schemas.microsoft.com/office/drawing/2014/main" id="{5E3FFB25-0E76-9643-A687-1BEF701DDFA0}"/>
              </a:ext>
            </a:extLst>
          </p:cNvPr>
          <p:cNvSpPr/>
          <p:nvPr/>
        </p:nvSpPr>
        <p:spPr>
          <a:xfrm flipV="1">
            <a:off x="1524000" y="6237313"/>
            <a:ext cx="9144000" cy="45719"/>
          </a:xfrm>
          <a:prstGeom prst="rect">
            <a:avLst/>
          </a:prstGeom>
          <a:solidFill>
            <a:srgbClr val="38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33" name="Picture 17" descr="tof_small.jpg">
            <a:extLst>
              <a:ext uri="{FF2B5EF4-FFF2-40B4-BE49-F238E27FC236}">
                <a16:creationId xmlns:a16="http://schemas.microsoft.com/office/drawing/2014/main" id="{50E5EBF2-316E-5E45-8706-5839B1A6D86A}"/>
              </a:ext>
            </a:extLst>
          </p:cNvPr>
          <p:cNvPicPr>
            <a:picLocks noChangeAspect="1"/>
          </p:cNvPicPr>
          <p:nvPr/>
        </p:nvPicPr>
        <p:blipFill>
          <a:blip r:embed="rId3" cstate="print"/>
          <a:stretch>
            <a:fillRect/>
          </a:stretch>
        </p:blipFill>
        <p:spPr>
          <a:xfrm>
            <a:off x="9686636" y="6279233"/>
            <a:ext cx="999784" cy="578767"/>
          </a:xfrm>
          <a:prstGeom prst="rect">
            <a:avLst/>
          </a:prstGeom>
        </p:spPr>
      </p:pic>
      <p:pic>
        <p:nvPicPr>
          <p:cNvPr id="36" name="Immagine 35">
            <a:extLst>
              <a:ext uri="{FF2B5EF4-FFF2-40B4-BE49-F238E27FC236}">
                <a16:creationId xmlns:a16="http://schemas.microsoft.com/office/drawing/2014/main" id="{C6A64DF2-481D-9E44-A4A9-78140838E96E}"/>
              </a:ext>
            </a:extLst>
          </p:cNvPr>
          <p:cNvPicPr>
            <a:picLocks noChangeAspect="1"/>
          </p:cNvPicPr>
          <p:nvPr/>
        </p:nvPicPr>
        <p:blipFill>
          <a:blip r:embed="rId4"/>
          <a:stretch>
            <a:fillRect/>
          </a:stretch>
        </p:blipFill>
        <p:spPr>
          <a:xfrm>
            <a:off x="1612150" y="6283032"/>
            <a:ext cx="877540" cy="574969"/>
          </a:xfrm>
          <a:prstGeom prst="rect">
            <a:avLst/>
          </a:prstGeom>
        </p:spPr>
      </p:pic>
      <p:sp>
        <p:nvSpPr>
          <p:cNvPr id="5" name="Rettangolo 4">
            <a:extLst>
              <a:ext uri="{FF2B5EF4-FFF2-40B4-BE49-F238E27FC236}">
                <a16:creationId xmlns:a16="http://schemas.microsoft.com/office/drawing/2014/main" id="{8030D676-6F73-BB42-ADD0-1CEFEEBCBE1A}"/>
              </a:ext>
            </a:extLst>
          </p:cNvPr>
          <p:cNvSpPr/>
          <p:nvPr/>
        </p:nvSpPr>
        <p:spPr>
          <a:xfrm>
            <a:off x="443345" y="805747"/>
            <a:ext cx="8797637" cy="584775"/>
          </a:xfrm>
          <a:prstGeom prst="rect">
            <a:avLst/>
          </a:prstGeom>
        </p:spPr>
        <p:txBody>
          <a:bodyPr wrap="square">
            <a:spAutoFit/>
          </a:bodyPr>
          <a:lstStyle/>
          <a:p>
            <a:pPr marL="742950" lvl="1" indent="-285750">
              <a:spcAft>
                <a:spcPts val="0"/>
              </a:spcAft>
              <a:buSzPts val="1000"/>
              <a:buFont typeface="Arial" panose="020B0604020202020204" pitchFamily="34" charset="0"/>
              <a:buChar char="•"/>
              <a:tabLst>
                <a:tab pos="914400" algn="l"/>
              </a:tabLs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Completed the unfolding evaluation of the neutron flux at the NEAR station;</a:t>
            </a:r>
            <a:endParaRPr lang="it-IT" sz="16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spcAft>
                <a:spcPts val="0"/>
              </a:spcAft>
              <a:buSzPts val="1000"/>
              <a:buFont typeface="Arial" panose="020B0604020202020204" pitchFamily="34" charset="0"/>
              <a:buChar char="•"/>
              <a:tabLst>
                <a:tab pos="914400" algn="l"/>
              </a:tabLs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Irradiation test at LENA  of Aluminum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Floride</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powder.</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D6E58CD2-3B29-FA41-AB17-3177AD3C28AE}"/>
              </a:ext>
            </a:extLst>
          </p:cNvPr>
          <p:cNvSpPr txBox="1">
            <a:spLocks/>
          </p:cNvSpPr>
          <p:nvPr/>
        </p:nvSpPr>
        <p:spPr>
          <a:xfrm>
            <a:off x="1991544" y="0"/>
            <a:ext cx="8676456" cy="69269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it-IT" sz="3600" dirty="0">
                <a:solidFill>
                  <a:srgbClr val="000090"/>
                </a:solidFill>
                <a:latin typeface="Calibri" pitchFamily="34" charset="0"/>
              </a:rPr>
              <a:t> </a:t>
            </a:r>
            <a:r>
              <a:rPr lang="it-IT" sz="3200" b="1" dirty="0">
                <a:solidFill>
                  <a:srgbClr val="C00000"/>
                </a:solidFill>
                <a:latin typeface="Calibri" pitchFamily="34" charset="0"/>
              </a:rPr>
              <a:t>Principali attività nel 2022 -  PAVIA</a:t>
            </a:r>
          </a:p>
        </p:txBody>
      </p:sp>
      <p:pic>
        <p:nvPicPr>
          <p:cNvPr id="3" name="Immagine 2">
            <a:extLst>
              <a:ext uri="{FF2B5EF4-FFF2-40B4-BE49-F238E27FC236}">
                <a16:creationId xmlns:a16="http://schemas.microsoft.com/office/drawing/2014/main" id="{CEF508C4-B77D-394D-811A-31946FD9AE06}"/>
              </a:ext>
            </a:extLst>
          </p:cNvPr>
          <p:cNvPicPr>
            <a:picLocks noChangeAspect="1"/>
          </p:cNvPicPr>
          <p:nvPr/>
        </p:nvPicPr>
        <p:blipFill>
          <a:blip r:embed="rId5"/>
          <a:stretch>
            <a:fillRect/>
          </a:stretch>
        </p:blipFill>
        <p:spPr>
          <a:xfrm>
            <a:off x="913384" y="2443516"/>
            <a:ext cx="3914925" cy="2350897"/>
          </a:xfrm>
          <a:prstGeom prst="rect">
            <a:avLst/>
          </a:prstGeom>
        </p:spPr>
      </p:pic>
      <p:pic>
        <p:nvPicPr>
          <p:cNvPr id="7" name="Immagine 6">
            <a:extLst>
              <a:ext uri="{FF2B5EF4-FFF2-40B4-BE49-F238E27FC236}">
                <a16:creationId xmlns:a16="http://schemas.microsoft.com/office/drawing/2014/main" id="{195DB2C9-E566-F64F-BFB2-389C55A3992B}"/>
              </a:ext>
            </a:extLst>
          </p:cNvPr>
          <p:cNvPicPr>
            <a:picLocks noChangeAspect="1"/>
          </p:cNvPicPr>
          <p:nvPr/>
        </p:nvPicPr>
        <p:blipFill>
          <a:blip r:embed="rId6"/>
          <a:stretch>
            <a:fillRect/>
          </a:stretch>
        </p:blipFill>
        <p:spPr>
          <a:xfrm>
            <a:off x="5061122" y="2053611"/>
            <a:ext cx="6696241" cy="2957593"/>
          </a:xfrm>
          <a:prstGeom prst="rect">
            <a:avLst/>
          </a:prstGeom>
        </p:spPr>
      </p:pic>
      <p:sp>
        <p:nvSpPr>
          <p:cNvPr id="10" name="CasellaDiTesto 9">
            <a:extLst>
              <a:ext uri="{FF2B5EF4-FFF2-40B4-BE49-F238E27FC236}">
                <a16:creationId xmlns:a16="http://schemas.microsoft.com/office/drawing/2014/main" id="{BBF97188-AA51-414D-92F8-980426FB2BC0}"/>
              </a:ext>
            </a:extLst>
          </p:cNvPr>
          <p:cNvSpPr txBox="1"/>
          <p:nvPr/>
        </p:nvSpPr>
        <p:spPr>
          <a:xfrm>
            <a:off x="6967082" y="1659176"/>
            <a:ext cx="2107180" cy="338554"/>
          </a:xfrm>
          <a:prstGeom prst="rect">
            <a:avLst/>
          </a:prstGeom>
          <a:noFill/>
        </p:spPr>
        <p:txBody>
          <a:bodyPr wrap="none" rtlCol="0">
            <a:spAutoFit/>
          </a:bodyPr>
          <a:lstStyle/>
          <a:p>
            <a:r>
              <a:rPr lang="it-IT" sz="1600" dirty="0" err="1"/>
              <a:t>Results</a:t>
            </a:r>
            <a:r>
              <a:rPr lang="it-IT" sz="1600" dirty="0"/>
              <a:t> of the </a:t>
            </a:r>
            <a:r>
              <a:rPr lang="it-IT" sz="1600" dirty="0" err="1"/>
              <a:t>unfoding</a:t>
            </a:r>
            <a:endParaRPr lang="it-IT" sz="1600" dirty="0"/>
          </a:p>
        </p:txBody>
      </p:sp>
      <p:sp>
        <p:nvSpPr>
          <p:cNvPr id="11" name="CasellaDiTesto 10">
            <a:extLst>
              <a:ext uri="{FF2B5EF4-FFF2-40B4-BE49-F238E27FC236}">
                <a16:creationId xmlns:a16="http://schemas.microsoft.com/office/drawing/2014/main" id="{09F002EA-3639-9043-A14A-D560204CC8EF}"/>
              </a:ext>
            </a:extLst>
          </p:cNvPr>
          <p:cNvSpPr txBox="1"/>
          <p:nvPr/>
        </p:nvSpPr>
        <p:spPr>
          <a:xfrm>
            <a:off x="2037066" y="2053611"/>
            <a:ext cx="1368516" cy="338554"/>
          </a:xfrm>
          <a:prstGeom prst="rect">
            <a:avLst/>
          </a:prstGeom>
          <a:noFill/>
        </p:spPr>
        <p:txBody>
          <a:bodyPr wrap="none" rtlCol="0">
            <a:spAutoFit/>
          </a:bodyPr>
          <a:lstStyle/>
          <a:p>
            <a:r>
              <a:rPr lang="it-IT" sz="1600" dirty="0"/>
              <a:t>Energy </a:t>
            </a:r>
            <a:r>
              <a:rPr lang="it-IT" sz="1600" dirty="0" err="1"/>
              <a:t>groups</a:t>
            </a:r>
            <a:endParaRPr lang="it-IT" sz="1600" dirty="0"/>
          </a:p>
        </p:txBody>
      </p:sp>
    </p:spTree>
    <p:extLst>
      <p:ext uri="{BB962C8B-B14F-4D97-AF65-F5344CB8AC3E}">
        <p14:creationId xmlns:p14="http://schemas.microsoft.com/office/powerpoint/2010/main" val="792559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B1A6A185-479A-6A4E-B88B-EE93353FD25F}"/>
              </a:ext>
            </a:extLst>
          </p:cNvPr>
          <p:cNvSpPr/>
          <p:nvPr/>
        </p:nvSpPr>
        <p:spPr>
          <a:xfrm flipV="1">
            <a:off x="1524000" y="646978"/>
            <a:ext cx="9144000" cy="45719"/>
          </a:xfrm>
          <a:prstGeom prst="rect">
            <a:avLst/>
          </a:prstGeom>
          <a:solidFill>
            <a:srgbClr val="38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7" name="Rectangle 16">
            <a:extLst>
              <a:ext uri="{FF2B5EF4-FFF2-40B4-BE49-F238E27FC236}">
                <a16:creationId xmlns:a16="http://schemas.microsoft.com/office/drawing/2014/main" id="{5E3FFB25-0E76-9643-A687-1BEF701DDFA0}"/>
              </a:ext>
            </a:extLst>
          </p:cNvPr>
          <p:cNvSpPr/>
          <p:nvPr/>
        </p:nvSpPr>
        <p:spPr>
          <a:xfrm flipV="1">
            <a:off x="1524000" y="6237313"/>
            <a:ext cx="9144000" cy="45719"/>
          </a:xfrm>
          <a:prstGeom prst="rect">
            <a:avLst/>
          </a:prstGeom>
          <a:solidFill>
            <a:srgbClr val="38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33" name="Picture 17" descr="tof_small.jpg">
            <a:extLst>
              <a:ext uri="{FF2B5EF4-FFF2-40B4-BE49-F238E27FC236}">
                <a16:creationId xmlns:a16="http://schemas.microsoft.com/office/drawing/2014/main" id="{50E5EBF2-316E-5E45-8706-5839B1A6D86A}"/>
              </a:ext>
            </a:extLst>
          </p:cNvPr>
          <p:cNvPicPr>
            <a:picLocks noChangeAspect="1"/>
          </p:cNvPicPr>
          <p:nvPr/>
        </p:nvPicPr>
        <p:blipFill>
          <a:blip r:embed="rId3" cstate="print"/>
          <a:stretch>
            <a:fillRect/>
          </a:stretch>
        </p:blipFill>
        <p:spPr>
          <a:xfrm>
            <a:off x="9686636" y="6279233"/>
            <a:ext cx="999784" cy="578767"/>
          </a:xfrm>
          <a:prstGeom prst="rect">
            <a:avLst/>
          </a:prstGeom>
        </p:spPr>
      </p:pic>
      <p:pic>
        <p:nvPicPr>
          <p:cNvPr id="36" name="Immagine 35">
            <a:extLst>
              <a:ext uri="{FF2B5EF4-FFF2-40B4-BE49-F238E27FC236}">
                <a16:creationId xmlns:a16="http://schemas.microsoft.com/office/drawing/2014/main" id="{C6A64DF2-481D-9E44-A4A9-78140838E96E}"/>
              </a:ext>
            </a:extLst>
          </p:cNvPr>
          <p:cNvPicPr>
            <a:picLocks noChangeAspect="1"/>
          </p:cNvPicPr>
          <p:nvPr/>
        </p:nvPicPr>
        <p:blipFill>
          <a:blip r:embed="rId4"/>
          <a:stretch>
            <a:fillRect/>
          </a:stretch>
        </p:blipFill>
        <p:spPr>
          <a:xfrm>
            <a:off x="1612150" y="6283032"/>
            <a:ext cx="877540" cy="574969"/>
          </a:xfrm>
          <a:prstGeom prst="rect">
            <a:avLst/>
          </a:prstGeom>
        </p:spPr>
      </p:pic>
      <p:sp>
        <p:nvSpPr>
          <p:cNvPr id="5" name="Rettangolo 4">
            <a:extLst>
              <a:ext uri="{FF2B5EF4-FFF2-40B4-BE49-F238E27FC236}">
                <a16:creationId xmlns:a16="http://schemas.microsoft.com/office/drawing/2014/main" id="{8030D676-6F73-BB42-ADD0-1CEFEEBCBE1A}"/>
              </a:ext>
            </a:extLst>
          </p:cNvPr>
          <p:cNvSpPr/>
          <p:nvPr/>
        </p:nvSpPr>
        <p:spPr>
          <a:xfrm>
            <a:off x="443345" y="805747"/>
            <a:ext cx="8797637" cy="861774"/>
          </a:xfrm>
          <a:prstGeom prst="rect">
            <a:avLst/>
          </a:prstGeom>
        </p:spPr>
        <p:txBody>
          <a:bodyPr wrap="square">
            <a:spAutoFit/>
          </a:bodyPr>
          <a:lstStyle/>
          <a:p>
            <a:pPr marL="742950" lvl="1" indent="-285750">
              <a:spcAft>
                <a:spcPts val="0"/>
              </a:spcAft>
              <a:buSzPts val="1000"/>
              <a:buFont typeface="Arial" panose="020B0604020202020204" pitchFamily="34" charset="0"/>
              <a:buChar char="•"/>
              <a:tabLst>
                <a:tab pos="914400" algn="l"/>
              </a:tabLs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New test at LENA on the borated GEM;</a:t>
            </a:r>
            <a:endParaRPr lang="it-IT" sz="16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spcAft>
                <a:spcPts val="0"/>
              </a:spcAft>
              <a:buSzPts val="1000"/>
              <a:buFont typeface="Arial" panose="020B0604020202020204" pitchFamily="34" charset="0"/>
              <a:buChar char="•"/>
              <a:tabLst>
                <a:tab pos="914400" algn="l"/>
              </a:tabLs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Completed the unfolding evaluation of the neutron flux at the NEAR station;</a:t>
            </a:r>
            <a:endParaRPr lang="it-IT" sz="16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spcAft>
                <a:spcPts val="0"/>
              </a:spcAft>
              <a:buSzPts val="1000"/>
              <a:buFont typeface="Arial" panose="020B0604020202020204" pitchFamily="34" charset="0"/>
              <a:buChar char="•"/>
              <a:tabLst>
                <a:tab pos="914400" algn="l"/>
              </a:tabLs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Irradiation test at LENA  of Aluminum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Floride</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powder.</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D6E58CD2-3B29-FA41-AB17-3177AD3C28AE}"/>
              </a:ext>
            </a:extLst>
          </p:cNvPr>
          <p:cNvSpPr txBox="1">
            <a:spLocks/>
          </p:cNvSpPr>
          <p:nvPr/>
        </p:nvSpPr>
        <p:spPr>
          <a:xfrm>
            <a:off x="1991544" y="0"/>
            <a:ext cx="8676456" cy="69269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it-IT" sz="3600" dirty="0">
                <a:solidFill>
                  <a:srgbClr val="000090"/>
                </a:solidFill>
                <a:latin typeface="Calibri" pitchFamily="34" charset="0"/>
              </a:rPr>
              <a:t> </a:t>
            </a:r>
            <a:r>
              <a:rPr lang="it-IT" sz="3200" b="1" dirty="0">
                <a:solidFill>
                  <a:srgbClr val="C00000"/>
                </a:solidFill>
                <a:latin typeface="Calibri" pitchFamily="34" charset="0"/>
              </a:rPr>
              <a:t>Principali attività nel 2022 -  PAVIA</a:t>
            </a:r>
          </a:p>
        </p:txBody>
      </p:sp>
      <p:pic>
        <p:nvPicPr>
          <p:cNvPr id="12" name="Immagine 11">
            <a:extLst>
              <a:ext uri="{FF2B5EF4-FFF2-40B4-BE49-F238E27FC236}">
                <a16:creationId xmlns:a16="http://schemas.microsoft.com/office/drawing/2014/main" id="{39DCC72C-62EC-0F4A-AD8D-8191C375BC40}"/>
              </a:ext>
            </a:extLst>
          </p:cNvPr>
          <p:cNvPicPr>
            <a:picLocks noChangeAspect="1"/>
          </p:cNvPicPr>
          <p:nvPr/>
        </p:nvPicPr>
        <p:blipFill>
          <a:blip r:embed="rId5"/>
          <a:stretch>
            <a:fillRect/>
          </a:stretch>
        </p:blipFill>
        <p:spPr>
          <a:xfrm>
            <a:off x="2179144" y="1780571"/>
            <a:ext cx="7507492" cy="3881773"/>
          </a:xfrm>
          <a:prstGeom prst="rect">
            <a:avLst/>
          </a:prstGeom>
        </p:spPr>
      </p:pic>
    </p:spTree>
    <p:extLst>
      <p:ext uri="{BB962C8B-B14F-4D97-AF65-F5344CB8AC3E}">
        <p14:creationId xmlns:p14="http://schemas.microsoft.com/office/powerpoint/2010/main" val="1124767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484C8AA1-E441-8D47-A0FF-8A837F199F81}"/>
              </a:ext>
            </a:extLst>
          </p:cNvPr>
          <p:cNvGraphicFramePr>
            <a:graphicFrameLocks noGrp="1"/>
          </p:cNvGraphicFramePr>
          <p:nvPr/>
        </p:nvGraphicFramePr>
        <p:xfrm>
          <a:off x="2186946" y="1252395"/>
          <a:ext cx="8059422" cy="3439494"/>
        </p:xfrm>
        <a:graphic>
          <a:graphicData uri="http://schemas.openxmlformats.org/drawingml/2006/table">
            <a:tbl>
              <a:tblPr firstRow="1" bandRow="1">
                <a:tableStyleId>{5C22544A-7EE6-4342-B048-85BDC9FD1C3A}</a:tableStyleId>
              </a:tblPr>
              <a:tblGrid>
                <a:gridCol w="2622007">
                  <a:extLst>
                    <a:ext uri="{9D8B030D-6E8A-4147-A177-3AD203B41FA5}">
                      <a16:colId xmlns:a16="http://schemas.microsoft.com/office/drawing/2014/main" val="1313126094"/>
                    </a:ext>
                  </a:extLst>
                </a:gridCol>
                <a:gridCol w="1338943">
                  <a:extLst>
                    <a:ext uri="{9D8B030D-6E8A-4147-A177-3AD203B41FA5}">
                      <a16:colId xmlns:a16="http://schemas.microsoft.com/office/drawing/2014/main" val="1564921516"/>
                    </a:ext>
                  </a:extLst>
                </a:gridCol>
                <a:gridCol w="1175657">
                  <a:extLst>
                    <a:ext uri="{9D8B030D-6E8A-4147-A177-3AD203B41FA5}">
                      <a16:colId xmlns:a16="http://schemas.microsoft.com/office/drawing/2014/main" val="2563727147"/>
                    </a:ext>
                  </a:extLst>
                </a:gridCol>
                <a:gridCol w="1502229">
                  <a:extLst>
                    <a:ext uri="{9D8B030D-6E8A-4147-A177-3AD203B41FA5}">
                      <a16:colId xmlns:a16="http://schemas.microsoft.com/office/drawing/2014/main" val="127134436"/>
                    </a:ext>
                  </a:extLst>
                </a:gridCol>
                <a:gridCol w="1420586">
                  <a:extLst>
                    <a:ext uri="{9D8B030D-6E8A-4147-A177-3AD203B41FA5}">
                      <a16:colId xmlns:a16="http://schemas.microsoft.com/office/drawing/2014/main" val="1787730145"/>
                    </a:ext>
                  </a:extLst>
                </a:gridCol>
              </a:tblGrid>
              <a:tr h="776123">
                <a:tc rowSpan="2">
                  <a:txBody>
                    <a:bodyPr/>
                    <a:lstStyle/>
                    <a:p>
                      <a:pPr algn="ctr"/>
                      <a:endParaRPr lang="it-IT" dirty="0"/>
                    </a:p>
                    <a:p>
                      <a:pPr algn="ctr"/>
                      <a:r>
                        <a:rPr lang="it-IT" dirty="0"/>
                        <a:t>Energy </a:t>
                      </a:r>
                    </a:p>
                  </a:txBody>
                  <a:tcPr/>
                </a:tc>
                <a:tc gridSpan="2">
                  <a:txBody>
                    <a:bodyPr/>
                    <a:lstStyle/>
                    <a:p>
                      <a:pPr algn="ctr"/>
                      <a:r>
                        <a:rPr lang="it-IT" dirty="0" err="1"/>
                        <a:t>Flux</a:t>
                      </a:r>
                      <a:r>
                        <a:rPr lang="it-IT" dirty="0"/>
                        <a:t> </a:t>
                      </a:r>
                    </a:p>
                    <a:p>
                      <a:pPr algn="ctr"/>
                      <a:r>
                        <a:rPr lang="it-IT" dirty="0"/>
                        <a:t>(cm</a:t>
                      </a:r>
                      <a:r>
                        <a:rPr lang="it-IT" baseline="30000" dirty="0"/>
                        <a:t>-2</a:t>
                      </a:r>
                      <a:r>
                        <a:rPr lang="it-IT" dirty="0"/>
                        <a:t>s</a:t>
                      </a:r>
                      <a:r>
                        <a:rPr lang="it-IT" baseline="30000" dirty="0"/>
                        <a:t>-1</a:t>
                      </a:r>
                      <a:r>
                        <a:rPr lang="it-IT" dirty="0"/>
                        <a:t>)</a:t>
                      </a:r>
                    </a:p>
                  </a:txBody>
                  <a:tcPr/>
                </a:tc>
                <a:tc hMerge="1">
                  <a:txBody>
                    <a:bodyPr/>
                    <a:lstStyle/>
                    <a:p>
                      <a:pPr algn="ctr"/>
                      <a:endParaRPr lang="it-IT"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err="1"/>
                        <a:t>Fluence</a:t>
                      </a:r>
                      <a:r>
                        <a:rPr lang="it-IT" dirty="0"/>
                        <a:t> 4.77 h </a:t>
                      </a:r>
                      <a:r>
                        <a:rPr lang="it-IT" dirty="0" err="1"/>
                        <a:t>irradiation</a:t>
                      </a:r>
                      <a:endParaRPr lang="it-IT"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(cm-</a:t>
                      </a:r>
                      <a:r>
                        <a:rPr lang="it-IT" baseline="30000" dirty="0"/>
                        <a:t>2</a:t>
                      </a:r>
                      <a:r>
                        <a:rPr lang="it-IT" dirty="0"/>
                        <a:t>)</a:t>
                      </a:r>
                    </a:p>
                  </a:txBody>
                  <a:tcPr/>
                </a:tc>
                <a:tc hMerge="1">
                  <a:txBody>
                    <a:bodyPr/>
                    <a:lstStyle/>
                    <a:p>
                      <a:pPr algn="ctr"/>
                      <a:endParaRPr lang="it-IT" dirty="0"/>
                    </a:p>
                  </a:txBody>
                  <a:tcPr/>
                </a:tc>
                <a:extLst>
                  <a:ext uri="{0D108BD9-81ED-4DB2-BD59-A6C34878D82A}">
                    <a16:rowId xmlns:a16="http://schemas.microsoft.com/office/drawing/2014/main" val="1658668526"/>
                  </a:ext>
                </a:extLst>
              </a:tr>
              <a:tr h="372291">
                <a:tc vMerge="1">
                  <a:txBody>
                    <a:bodyPr/>
                    <a:lstStyle/>
                    <a:p>
                      <a:endParaRPr lang="it-IT"/>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err="1"/>
                        <a:t>Neutrons</a:t>
                      </a:r>
                      <a:endParaRPr lang="it-IT" dirty="0"/>
                    </a:p>
                  </a:txBody>
                  <a:tcPr/>
                </a:tc>
                <a:tc>
                  <a:txBody>
                    <a:bodyPr/>
                    <a:lstStyle/>
                    <a:p>
                      <a:pPr algn="ctr"/>
                      <a:r>
                        <a:rPr lang="it-IT" dirty="0" err="1"/>
                        <a:t>Photons</a:t>
                      </a:r>
                      <a:endParaRPr lang="it-IT"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err="1"/>
                        <a:t>Neutrons</a:t>
                      </a:r>
                      <a:endParaRPr lang="it-IT" dirty="0"/>
                    </a:p>
                  </a:txBody>
                  <a:tcPr/>
                </a:tc>
                <a:tc>
                  <a:txBody>
                    <a:bodyPr/>
                    <a:lstStyle/>
                    <a:p>
                      <a:pPr algn="ctr"/>
                      <a:r>
                        <a:rPr lang="it-IT" dirty="0" err="1"/>
                        <a:t>Photons</a:t>
                      </a:r>
                      <a:endParaRPr lang="it-IT" dirty="0"/>
                    </a:p>
                  </a:txBody>
                  <a:tcPr/>
                </a:tc>
                <a:extLst>
                  <a:ext uri="{0D108BD9-81ED-4DB2-BD59-A6C34878D82A}">
                    <a16:rowId xmlns:a16="http://schemas.microsoft.com/office/drawing/2014/main" val="3257585837"/>
                  </a:ext>
                </a:extLst>
              </a:tr>
              <a:tr h="370840">
                <a:tc>
                  <a:txBody>
                    <a:bodyPr/>
                    <a:lstStyle/>
                    <a:p>
                      <a:pPr algn="ctr"/>
                      <a:r>
                        <a:rPr lang="it-IT" dirty="0"/>
                        <a:t>Thermal </a:t>
                      </a:r>
                    </a:p>
                    <a:p>
                      <a:pPr algn="ctr"/>
                      <a:r>
                        <a:rPr lang="it-IT" dirty="0"/>
                        <a:t>&lt; 0.5 </a:t>
                      </a:r>
                      <a:r>
                        <a:rPr lang="it-IT" dirty="0" err="1"/>
                        <a:t>eV</a:t>
                      </a:r>
                      <a:endParaRPr lang="it-IT" dirty="0"/>
                    </a:p>
                  </a:txBody>
                  <a:tcPr/>
                </a:tc>
                <a:tc>
                  <a:txBody>
                    <a:bodyPr/>
                    <a:lstStyle/>
                    <a:p>
                      <a:pPr algn="ctr"/>
                      <a:endParaRPr lang="it-IT" sz="1800" dirty="0"/>
                    </a:p>
                    <a:p>
                      <a:pPr algn="ctr"/>
                      <a:r>
                        <a:rPr lang="it-IT" sz="1800" dirty="0"/>
                        <a:t>6.30E+12</a:t>
                      </a:r>
                    </a:p>
                  </a:txBody>
                  <a:tcPr/>
                </a:tc>
                <a:tc>
                  <a:txBody>
                    <a:bodyPr/>
                    <a:lstStyle/>
                    <a:p>
                      <a:pPr algn="ctr"/>
                      <a:endParaRPr lang="it-IT" dirty="0"/>
                    </a:p>
                    <a:p>
                      <a:pPr algn="ctr"/>
                      <a:r>
                        <a:rPr lang="it-IT" dirty="0"/>
                        <a:t>-</a:t>
                      </a:r>
                    </a:p>
                  </a:txBody>
                  <a:tcPr/>
                </a:tc>
                <a:tc>
                  <a:txBody>
                    <a:bodyPr/>
                    <a:lstStyle/>
                    <a:p>
                      <a:pPr algn="ctr"/>
                      <a:endParaRPr lang="it-IT" dirty="0"/>
                    </a:p>
                    <a:p>
                      <a:pPr algn="ctr"/>
                      <a:r>
                        <a:rPr lang="it-IT" dirty="0"/>
                        <a:t>1.08E+17</a:t>
                      </a:r>
                    </a:p>
                  </a:txBody>
                  <a:tcPr/>
                </a:tc>
                <a:tc>
                  <a:txBody>
                    <a:bodyPr/>
                    <a:lstStyle/>
                    <a:p>
                      <a:pPr algn="ctr"/>
                      <a:endParaRPr lang="it-IT" dirty="0"/>
                    </a:p>
                  </a:txBody>
                  <a:tcPr/>
                </a:tc>
                <a:extLst>
                  <a:ext uri="{0D108BD9-81ED-4DB2-BD59-A6C34878D82A}">
                    <a16:rowId xmlns:a16="http://schemas.microsoft.com/office/drawing/2014/main" val="231030033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kern="1200" dirty="0">
                          <a:solidFill>
                            <a:schemeClr val="dk1"/>
                          </a:solidFill>
                          <a:latin typeface="+mn-lt"/>
                          <a:ea typeface="+mn-ea"/>
                          <a:cs typeface="+mn-cs"/>
                        </a:rPr>
                        <a:t>Fast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0.5 </a:t>
                      </a:r>
                      <a:r>
                        <a:rPr lang="it-IT" dirty="0" err="1"/>
                        <a:t>eV</a:t>
                      </a:r>
                      <a:r>
                        <a:rPr lang="it-IT" dirty="0"/>
                        <a:t> &lt; E</a:t>
                      </a:r>
                      <a:r>
                        <a:rPr lang="it-IT" baseline="-25000" dirty="0"/>
                        <a:t>n</a:t>
                      </a:r>
                      <a:r>
                        <a:rPr lang="it-IT" baseline="0" dirty="0"/>
                        <a:t> &lt; 17.3 </a:t>
                      </a:r>
                      <a:r>
                        <a:rPr lang="it-IT" baseline="0" dirty="0" err="1"/>
                        <a:t>MeV</a:t>
                      </a:r>
                      <a:endParaRPr lang="it-IT" baseline="-25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it-IT"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dirty="0"/>
                        <a:t>1.190E+13</a:t>
                      </a:r>
                    </a:p>
                  </a:txBody>
                  <a:tcPr/>
                </a:tc>
                <a:tc>
                  <a:txBody>
                    <a:bodyPr/>
                    <a:lstStyle/>
                    <a:p>
                      <a:pPr algn="ctr"/>
                      <a:endParaRPr lang="it-IT" sz="1800" kern="1200" dirty="0">
                        <a:solidFill>
                          <a:schemeClr val="dk1"/>
                        </a:solidFill>
                        <a:latin typeface="+mn-lt"/>
                        <a:ea typeface="+mn-ea"/>
                        <a:cs typeface="+mn-cs"/>
                      </a:endParaRPr>
                    </a:p>
                    <a:p>
                      <a:pPr algn="ctr"/>
                      <a:r>
                        <a:rPr lang="it-IT" sz="1800" kern="1200" dirty="0">
                          <a:solidFill>
                            <a:schemeClr val="dk1"/>
                          </a:solidFill>
                          <a:latin typeface="+mn-lt"/>
                          <a:ea typeface="+mn-ea"/>
                          <a:cs typeface="+mn-cs"/>
                        </a:rPr>
                        <a:t>-</a:t>
                      </a:r>
                    </a:p>
                  </a:txBody>
                  <a:tcPr/>
                </a:tc>
                <a:tc>
                  <a:txBody>
                    <a:bodyPr/>
                    <a:lstStyle/>
                    <a:p>
                      <a:pPr algn="ctr"/>
                      <a:endParaRPr lang="it-IT" sz="1800" kern="1200" dirty="0">
                        <a:solidFill>
                          <a:schemeClr val="dk1"/>
                        </a:solidFill>
                        <a:latin typeface="+mn-lt"/>
                        <a:ea typeface="+mn-ea"/>
                        <a:cs typeface="+mn-cs"/>
                      </a:endParaRPr>
                    </a:p>
                    <a:p>
                      <a:pPr algn="ctr"/>
                      <a:r>
                        <a:rPr lang="it-IT" dirty="0"/>
                        <a:t>2.040E+17</a:t>
                      </a:r>
                      <a:endParaRPr lang="it-IT" sz="1800" kern="1200" dirty="0">
                        <a:solidFill>
                          <a:schemeClr val="dk1"/>
                        </a:solidFill>
                        <a:latin typeface="+mn-lt"/>
                        <a:ea typeface="+mn-ea"/>
                        <a:cs typeface="+mn-cs"/>
                      </a:endParaRPr>
                    </a:p>
                  </a:txBody>
                  <a:tcPr/>
                </a:tc>
                <a:tc>
                  <a:txBody>
                    <a:bodyPr/>
                    <a:lstStyle/>
                    <a:p>
                      <a:pPr algn="ctr"/>
                      <a:endParaRPr lang="it-IT" sz="1800" kern="1200" dirty="0">
                        <a:solidFill>
                          <a:schemeClr val="dk1"/>
                        </a:solidFill>
                        <a:latin typeface="+mn-lt"/>
                        <a:ea typeface="+mn-ea"/>
                        <a:cs typeface="+mn-cs"/>
                      </a:endParaRPr>
                    </a:p>
                  </a:txBody>
                  <a:tcPr/>
                </a:tc>
                <a:extLst>
                  <a:ext uri="{0D108BD9-81ED-4DB2-BD59-A6C34878D82A}">
                    <a16:rowId xmlns:a16="http://schemas.microsoft.com/office/drawing/2014/main" val="3116886492"/>
                  </a:ext>
                </a:extLst>
              </a:tr>
              <a:tr h="370840">
                <a:tc>
                  <a:txBody>
                    <a:bodyPr/>
                    <a:lstStyle/>
                    <a:p>
                      <a:pPr algn="ctr"/>
                      <a:r>
                        <a:rPr lang="it-IT" dirty="0"/>
                        <a:t>Total LENA</a:t>
                      </a:r>
                    </a:p>
                  </a:txBody>
                  <a:tcPr/>
                </a:tc>
                <a:tc>
                  <a:txBody>
                    <a:bodyPr/>
                    <a:lstStyle/>
                    <a:p>
                      <a:pPr algn="ctr"/>
                      <a:r>
                        <a:rPr lang="it-IT" sz="1800" dirty="0"/>
                        <a:t>1.820E+13</a:t>
                      </a:r>
                      <a:endParaRPr lang="it-IT"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1.72E+13</a:t>
                      </a:r>
                    </a:p>
                  </a:txBody>
                  <a:tcPr/>
                </a:tc>
                <a:tc>
                  <a:txBody>
                    <a:bodyPr/>
                    <a:lstStyle/>
                    <a:p>
                      <a:pPr algn="ctr"/>
                      <a:r>
                        <a:rPr lang="it-IT" dirty="0"/>
                        <a:t>3.13E+17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2.95E+17</a:t>
                      </a:r>
                    </a:p>
                  </a:txBody>
                  <a:tcPr/>
                </a:tc>
                <a:extLst>
                  <a:ext uri="{0D108BD9-81ED-4DB2-BD59-A6C34878D82A}">
                    <a16:rowId xmlns:a16="http://schemas.microsoft.com/office/drawing/2014/main" val="3600963194"/>
                  </a:ext>
                </a:extLst>
              </a:tr>
              <a:tr h="370840">
                <a:tc>
                  <a:txBody>
                    <a:bodyPr/>
                    <a:lstStyle/>
                    <a:p>
                      <a:pPr algn="ctr"/>
                      <a:r>
                        <a:rPr lang="it-IT" dirty="0"/>
                        <a:t> </a:t>
                      </a:r>
                      <a:r>
                        <a:rPr lang="it-IT" dirty="0" err="1"/>
                        <a:t>nTOF</a:t>
                      </a:r>
                      <a:endParaRPr lang="it-IT" dirty="0"/>
                    </a:p>
                  </a:txBody>
                  <a:tcPr/>
                </a:tc>
                <a:tc>
                  <a:txBody>
                    <a:bodyPr/>
                    <a:lstStyle/>
                    <a:p>
                      <a:pPr algn="ctr"/>
                      <a:endParaRPr lang="it-IT" dirty="0"/>
                    </a:p>
                  </a:txBody>
                  <a:tcPr/>
                </a:tc>
                <a:tc>
                  <a:txBody>
                    <a:bodyPr/>
                    <a:lstStyle/>
                    <a:p>
                      <a:pPr algn="ctr"/>
                      <a:endParaRPr lang="it-IT" dirty="0"/>
                    </a:p>
                  </a:txBody>
                  <a:tcPr/>
                </a:tc>
                <a:tc>
                  <a:txBody>
                    <a:bodyPr/>
                    <a:lstStyle/>
                    <a:p>
                      <a:pPr algn="ct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1x10</a:t>
                      </a:r>
                      <a:r>
                        <a:rPr lang="en-US" b="1"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17</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cm</a:t>
                      </a:r>
                      <a:r>
                        <a:rPr lang="en-US" b="1"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p>
                    <a:p>
                      <a:pPr algn="ctr"/>
                      <a:r>
                        <a:rPr lang="it-IT" dirty="0"/>
                        <a:t>6 </a:t>
                      </a:r>
                      <a:r>
                        <a:rPr lang="it-IT" dirty="0" err="1"/>
                        <a:t>months</a:t>
                      </a:r>
                      <a:r>
                        <a:rPr lang="it-IT" dirty="0"/>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it-IT" dirty="0"/>
                    </a:p>
                  </a:txBody>
                  <a:tcPr/>
                </a:tc>
                <a:extLst>
                  <a:ext uri="{0D108BD9-81ED-4DB2-BD59-A6C34878D82A}">
                    <a16:rowId xmlns:a16="http://schemas.microsoft.com/office/drawing/2014/main" val="913413876"/>
                  </a:ext>
                </a:extLst>
              </a:tr>
            </a:tbl>
          </a:graphicData>
        </a:graphic>
      </p:graphicFrame>
      <p:sp>
        <p:nvSpPr>
          <p:cNvPr id="4" name="CasellaDiTesto 3">
            <a:extLst>
              <a:ext uri="{FF2B5EF4-FFF2-40B4-BE49-F238E27FC236}">
                <a16:creationId xmlns:a16="http://schemas.microsoft.com/office/drawing/2014/main" id="{5D5C352E-7F0F-204F-A5BF-67DCC865DBC7}"/>
              </a:ext>
            </a:extLst>
          </p:cNvPr>
          <p:cNvSpPr txBox="1"/>
          <p:nvPr/>
        </p:nvSpPr>
        <p:spPr>
          <a:xfrm>
            <a:off x="2870136" y="792681"/>
            <a:ext cx="6134052" cy="369332"/>
          </a:xfrm>
          <a:prstGeom prst="rect">
            <a:avLst/>
          </a:prstGeom>
          <a:noFill/>
        </p:spPr>
        <p:txBody>
          <a:bodyPr wrap="none" rtlCol="0">
            <a:spAutoFit/>
          </a:bodyPr>
          <a:lstStyle/>
          <a:p>
            <a:r>
              <a:rPr lang="it-IT" dirty="0" err="1"/>
              <a:t>Neutron</a:t>
            </a:r>
            <a:r>
              <a:rPr lang="it-IT" dirty="0"/>
              <a:t> and </a:t>
            </a:r>
            <a:r>
              <a:rPr lang="it-IT" dirty="0" err="1"/>
              <a:t>photon</a:t>
            </a:r>
            <a:r>
              <a:rPr lang="it-IT" dirty="0"/>
              <a:t> </a:t>
            </a:r>
            <a:r>
              <a:rPr lang="it-IT" dirty="0" err="1"/>
              <a:t>flux</a:t>
            </a:r>
            <a:r>
              <a:rPr lang="it-IT" dirty="0"/>
              <a:t>  </a:t>
            </a:r>
            <a:r>
              <a:rPr lang="it-IT" dirty="0" err="1"/>
              <a:t>at</a:t>
            </a:r>
            <a:r>
              <a:rPr lang="it-IT" dirty="0"/>
              <a:t> 250 kW in the Central </a:t>
            </a:r>
            <a:r>
              <a:rPr lang="it-IT" dirty="0" err="1"/>
              <a:t>Thimble</a:t>
            </a:r>
            <a:r>
              <a:rPr lang="it-IT" dirty="0"/>
              <a:t> (CT)</a:t>
            </a:r>
          </a:p>
        </p:txBody>
      </p:sp>
      <p:sp>
        <p:nvSpPr>
          <p:cNvPr id="5" name="CasellaDiTesto 4">
            <a:extLst>
              <a:ext uri="{FF2B5EF4-FFF2-40B4-BE49-F238E27FC236}">
                <a16:creationId xmlns:a16="http://schemas.microsoft.com/office/drawing/2014/main" id="{9249BF87-E9AB-1F4C-AE5D-501DB3B24F89}"/>
              </a:ext>
            </a:extLst>
          </p:cNvPr>
          <p:cNvSpPr txBox="1"/>
          <p:nvPr/>
        </p:nvSpPr>
        <p:spPr>
          <a:xfrm>
            <a:off x="8303336" y="4653280"/>
            <a:ext cx="1943032" cy="307777"/>
          </a:xfrm>
          <a:prstGeom prst="rect">
            <a:avLst/>
          </a:prstGeom>
          <a:noFill/>
        </p:spPr>
        <p:txBody>
          <a:bodyPr wrap="none" rtlCol="0">
            <a:spAutoFit/>
          </a:bodyPr>
          <a:lstStyle/>
          <a:p>
            <a:r>
              <a:rPr lang="it-IT" sz="1400" dirty="0" err="1"/>
              <a:t>statistical</a:t>
            </a:r>
            <a:r>
              <a:rPr lang="it-IT" sz="1400" dirty="0"/>
              <a:t> </a:t>
            </a:r>
            <a:r>
              <a:rPr lang="it-IT" sz="1400" dirty="0" err="1"/>
              <a:t>error</a:t>
            </a:r>
            <a:r>
              <a:rPr lang="it-IT" sz="1400" dirty="0"/>
              <a:t> &lt; 1E-3 %</a:t>
            </a:r>
          </a:p>
        </p:txBody>
      </p:sp>
      <p:sp>
        <p:nvSpPr>
          <p:cNvPr id="9" name="Rettangolo 8">
            <a:extLst>
              <a:ext uri="{FF2B5EF4-FFF2-40B4-BE49-F238E27FC236}">
                <a16:creationId xmlns:a16="http://schemas.microsoft.com/office/drawing/2014/main" id="{E424FCDA-521D-4C48-8EC4-1ECF891E5569}"/>
              </a:ext>
            </a:extLst>
          </p:cNvPr>
          <p:cNvSpPr/>
          <p:nvPr/>
        </p:nvSpPr>
        <p:spPr>
          <a:xfrm>
            <a:off x="2186946" y="193617"/>
            <a:ext cx="8204682" cy="584775"/>
          </a:xfrm>
          <a:prstGeom prst="rect">
            <a:avLst/>
          </a:prstGeom>
        </p:spPr>
        <p:txBody>
          <a:bodyPr wrap="none">
            <a:spAutoFit/>
          </a:bodyPr>
          <a:lstStyle/>
          <a:p>
            <a:r>
              <a:rPr lang="it-IT" sz="3200" dirty="0" err="1"/>
              <a:t>Neutron</a:t>
            </a:r>
            <a:r>
              <a:rPr lang="it-IT" sz="3200" dirty="0"/>
              <a:t> and </a:t>
            </a:r>
            <a:r>
              <a:rPr lang="it-IT" sz="3200" dirty="0" err="1"/>
              <a:t>photon</a:t>
            </a:r>
            <a:r>
              <a:rPr lang="it-IT" sz="3200" dirty="0"/>
              <a:t> </a:t>
            </a:r>
            <a:r>
              <a:rPr lang="it-IT" sz="3200" dirty="0" err="1"/>
              <a:t>flux</a:t>
            </a:r>
            <a:r>
              <a:rPr lang="it-IT" sz="3200" dirty="0"/>
              <a:t> and </a:t>
            </a:r>
            <a:r>
              <a:rPr lang="it-IT" sz="3200" dirty="0" err="1"/>
              <a:t>fluence</a:t>
            </a:r>
            <a:r>
              <a:rPr lang="it-IT" sz="3200" dirty="0"/>
              <a:t> by MCNP6</a:t>
            </a:r>
          </a:p>
        </p:txBody>
      </p:sp>
      <p:sp>
        <p:nvSpPr>
          <p:cNvPr id="15" name="Rettangolo 14">
            <a:extLst>
              <a:ext uri="{FF2B5EF4-FFF2-40B4-BE49-F238E27FC236}">
                <a16:creationId xmlns:a16="http://schemas.microsoft.com/office/drawing/2014/main" id="{657774A0-EBEC-9A46-9629-FD646DF3F1FA}"/>
              </a:ext>
            </a:extLst>
          </p:cNvPr>
          <p:cNvSpPr/>
          <p:nvPr/>
        </p:nvSpPr>
        <p:spPr>
          <a:xfrm>
            <a:off x="619592" y="4989116"/>
            <a:ext cx="10952815" cy="1367234"/>
          </a:xfrm>
          <a:prstGeom prst="rect">
            <a:avLst/>
          </a:prstGeom>
        </p:spPr>
        <p:txBody>
          <a:bodyPr wrap="square">
            <a:spAutoFit/>
          </a:bodyPr>
          <a:lstStyle/>
          <a:p>
            <a:pPr algn="just">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At </a:t>
            </a:r>
            <a:r>
              <a:rPr lang="en-US" dirty="0" err="1">
                <a:latin typeface="Calibri" panose="020F0502020204030204" pitchFamily="34" charset="0"/>
                <a:ea typeface="Calibri" panose="020F0502020204030204" pitchFamily="34" charset="0"/>
                <a:cs typeface="Times New Roman" panose="02020603050405020304" pitchFamily="18" charset="0"/>
              </a:rPr>
              <a:t>n_TOF</a:t>
            </a:r>
            <a:r>
              <a:rPr lang="en-US" dirty="0">
                <a:latin typeface="Calibri" panose="020F0502020204030204" pitchFamily="34" charset="0"/>
                <a:ea typeface="Calibri" panose="020F0502020204030204" pitchFamily="34" charset="0"/>
                <a:cs typeface="Times New Roman" panose="02020603050405020304" pitchFamily="18" charset="0"/>
              </a:rPr>
              <a:t> neutron fluxes in the NEAR Station irradiation zone are expected to be of the order of 5x10</a:t>
            </a:r>
            <a:r>
              <a:rPr lang="en-US" baseline="30000" dirty="0">
                <a:latin typeface="Calibri" panose="020F0502020204030204" pitchFamily="34" charset="0"/>
                <a:ea typeface="Calibri" panose="020F0502020204030204" pitchFamily="34" charset="0"/>
                <a:cs typeface="Times New Roman" panose="02020603050405020304" pitchFamily="18" charset="0"/>
              </a:rPr>
              <a:t>10 </a:t>
            </a:r>
            <a:r>
              <a:rPr lang="en-US" dirty="0">
                <a:latin typeface="Calibri" panose="020F0502020204030204" pitchFamily="34" charset="0"/>
                <a:ea typeface="Calibri" panose="020F0502020204030204" pitchFamily="34" charset="0"/>
                <a:cs typeface="Times New Roman" panose="02020603050405020304" pitchFamily="18" charset="0"/>
              </a:rPr>
              <a:t>cm</a:t>
            </a:r>
            <a:r>
              <a:rPr lang="en-US" baseline="30000" dirty="0">
                <a:latin typeface="Calibri" panose="020F0502020204030204" pitchFamily="34" charset="0"/>
                <a:ea typeface="Calibri" panose="020F0502020204030204" pitchFamily="34" charset="0"/>
                <a:cs typeface="Times New Roman" panose="02020603050405020304" pitchFamily="18" charset="0"/>
              </a:rPr>
              <a:t>-2</a:t>
            </a:r>
            <a:r>
              <a:rPr lang="en-US" dirty="0">
                <a:latin typeface="Calibri" panose="020F0502020204030204" pitchFamily="34" charset="0"/>
                <a:ea typeface="Calibri" panose="020F0502020204030204" pitchFamily="34" charset="0"/>
                <a:cs typeface="Times New Roman" panose="02020603050405020304" pitchFamily="18" charset="0"/>
              </a:rPr>
              <a:t> pulse</a:t>
            </a:r>
            <a:r>
              <a:rPr lang="en-US" baseline="30000" dirty="0">
                <a:latin typeface="Calibri" panose="020F0502020204030204" pitchFamily="34" charset="0"/>
                <a:ea typeface="Calibri" panose="020F0502020204030204" pitchFamily="34" charset="0"/>
                <a:cs typeface="Times New Roman" panose="02020603050405020304" pitchFamily="18" charset="0"/>
              </a:rPr>
              <a:t>-1</a:t>
            </a:r>
            <a:r>
              <a:rPr lang="en-US" dirty="0">
                <a:latin typeface="Calibri" panose="020F0502020204030204" pitchFamily="34" charset="0"/>
                <a:ea typeface="Calibri" panose="020F0502020204030204" pitchFamily="34" charset="0"/>
                <a:cs typeface="Times New Roman" panose="02020603050405020304" pitchFamily="18" charset="0"/>
              </a:rPr>
              <a:t>, i.e. 7x10</a:t>
            </a:r>
            <a:r>
              <a:rPr lang="en-US" baseline="30000" dirty="0">
                <a:latin typeface="Calibri" panose="020F0502020204030204" pitchFamily="34" charset="0"/>
                <a:ea typeface="Calibri" panose="020F0502020204030204" pitchFamily="34" charset="0"/>
                <a:cs typeface="Times New Roman" panose="02020603050405020304" pitchFamily="18" charset="0"/>
              </a:rPr>
              <a:t>14</a:t>
            </a:r>
            <a:r>
              <a:rPr lang="en-US" dirty="0">
                <a:latin typeface="Calibri" panose="020F0502020204030204" pitchFamily="34" charset="0"/>
                <a:ea typeface="Calibri" panose="020F0502020204030204" pitchFamily="34" charset="0"/>
                <a:cs typeface="Times New Roman" panose="02020603050405020304" pitchFamily="18" charset="0"/>
              </a:rPr>
              <a:t> cm</a:t>
            </a:r>
            <a:r>
              <a:rPr lang="en-US" baseline="30000" dirty="0">
                <a:latin typeface="Calibri" panose="020F0502020204030204" pitchFamily="34" charset="0"/>
                <a:ea typeface="Calibri" panose="020F0502020204030204" pitchFamily="34" charset="0"/>
                <a:cs typeface="Times New Roman" panose="02020603050405020304" pitchFamily="18" charset="0"/>
              </a:rPr>
              <a:t>-2</a:t>
            </a:r>
            <a:r>
              <a:rPr lang="en-US" dirty="0">
                <a:latin typeface="Calibri" panose="020F0502020204030204" pitchFamily="34" charset="0"/>
                <a:ea typeface="Calibri" panose="020F0502020204030204" pitchFamily="34" charset="0"/>
                <a:cs typeface="Times New Roman" panose="02020603050405020304" pitchFamily="18" charset="0"/>
              </a:rPr>
              <a:t> day</a:t>
            </a:r>
            <a:r>
              <a:rPr lang="en-US" baseline="30000" dirty="0">
                <a:latin typeface="Calibri" panose="020F0502020204030204" pitchFamily="34" charset="0"/>
                <a:ea typeface="Calibri" panose="020F0502020204030204" pitchFamily="34" charset="0"/>
                <a:cs typeface="Times New Roman" panose="02020603050405020304" pitchFamily="18" charset="0"/>
              </a:rPr>
              <a:t>-1</a:t>
            </a:r>
            <a:r>
              <a:rPr lang="en-US" dirty="0">
                <a:latin typeface="Calibri" panose="020F0502020204030204" pitchFamily="34" charset="0"/>
                <a:ea typeface="Calibri" panose="020F0502020204030204" pitchFamily="34" charset="0"/>
                <a:cs typeface="Times New Roman" panose="02020603050405020304" pitchFamily="18" charset="0"/>
              </a:rPr>
              <a:t> (on average). This means that it takes a little less than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6 months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of irradiation to get a neutron fluence of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1x10</a:t>
            </a:r>
            <a:r>
              <a:rPr lang="en-US" b="1"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17</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cm</a:t>
            </a:r>
            <a:r>
              <a:rPr lang="en-US" b="1"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a:t>
            </a:r>
            <a:r>
              <a:rPr lang="en-US" dirty="0">
                <a:latin typeface="Calibri" panose="020F0502020204030204" pitchFamily="34" charset="0"/>
                <a:ea typeface="Calibri" panose="020F0502020204030204" pitchFamily="34" charset="0"/>
                <a:cs typeface="Times New Roman" panose="02020603050405020304" pitchFamily="18" charset="0"/>
              </a:rPr>
              <a:t>. The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irradiation at LENA is equivalent to 1.5 years at </a:t>
            </a:r>
            <a:r>
              <a:rPr lang="en-US"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n_TOF</a:t>
            </a:r>
            <a:r>
              <a:rPr lang="en-US"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It is important to remember that at </a:t>
            </a:r>
            <a:r>
              <a:rPr lang="en-US" dirty="0" err="1">
                <a:latin typeface="Calibri" panose="020F0502020204030204" pitchFamily="34" charset="0"/>
                <a:ea typeface="Calibri" panose="020F0502020204030204" pitchFamily="34" charset="0"/>
                <a:cs typeface="Times New Roman" panose="02020603050405020304" pitchFamily="18" charset="0"/>
              </a:rPr>
              <a:t>n_TOF</a:t>
            </a:r>
            <a:r>
              <a:rPr lang="en-US" dirty="0">
                <a:latin typeface="Calibri" panose="020F0502020204030204" pitchFamily="34" charset="0"/>
                <a:ea typeface="Calibri" panose="020F0502020204030204" pitchFamily="34" charset="0"/>
                <a:cs typeface="Times New Roman" panose="02020603050405020304" pitchFamily="18" charset="0"/>
              </a:rPr>
              <a:t> neutrons have energies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up to 1 GeV</a:t>
            </a:r>
            <a:r>
              <a:rPr lang="en-US" dirty="0">
                <a:latin typeface="Calibri" panose="020F0502020204030204" pitchFamily="34" charset="0"/>
                <a:ea typeface="Calibri" panose="020F0502020204030204" pitchFamily="34" charset="0"/>
                <a:cs typeface="Times New Roman" panose="02020603050405020304" pitchFamily="18" charset="0"/>
              </a:rPr>
              <a:t>, while at Lena </a:t>
            </a:r>
            <a:r>
              <a:rPr lang="en-US"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a:t>
            </a:r>
            <a:r>
              <a:rPr lang="en-US" baseline="-250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&lt; 10 MeV</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9A30655F-DC37-2547-819B-8BE4AEA5BEEA}"/>
              </a:ext>
            </a:extLst>
          </p:cNvPr>
          <p:cNvSpPr txBox="1"/>
          <p:nvPr/>
        </p:nvSpPr>
        <p:spPr>
          <a:xfrm>
            <a:off x="163277" y="2249340"/>
            <a:ext cx="1799370" cy="923330"/>
          </a:xfrm>
          <a:prstGeom prst="rect">
            <a:avLst/>
          </a:prstGeom>
          <a:noFill/>
        </p:spPr>
        <p:txBody>
          <a:bodyPr wrap="square" rtlCol="0">
            <a:spAutoFit/>
          </a:bodyPr>
          <a:lstStyle/>
          <a:p>
            <a:pPr algn="ctr"/>
            <a:r>
              <a:rPr lang="it-IT" dirty="0"/>
              <a:t>4.77 h of </a:t>
            </a:r>
            <a:r>
              <a:rPr lang="it-IT" dirty="0" err="1"/>
              <a:t>irradiation</a:t>
            </a:r>
            <a:r>
              <a:rPr lang="it-IT" dirty="0"/>
              <a:t> in Central </a:t>
            </a:r>
            <a:r>
              <a:rPr lang="it-IT" dirty="0" err="1"/>
              <a:t>Thimble</a:t>
            </a:r>
            <a:endParaRPr lang="it-IT" dirty="0"/>
          </a:p>
        </p:txBody>
      </p:sp>
    </p:spTree>
    <p:extLst>
      <p:ext uri="{BB962C8B-B14F-4D97-AF65-F5344CB8AC3E}">
        <p14:creationId xmlns:p14="http://schemas.microsoft.com/office/powerpoint/2010/main" val="3450955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E424FCDA-521D-4C48-8EC4-1ECF891E5569}"/>
              </a:ext>
            </a:extLst>
          </p:cNvPr>
          <p:cNvSpPr/>
          <p:nvPr/>
        </p:nvSpPr>
        <p:spPr>
          <a:xfrm>
            <a:off x="2756144" y="335766"/>
            <a:ext cx="6338787" cy="584775"/>
          </a:xfrm>
          <a:prstGeom prst="rect">
            <a:avLst/>
          </a:prstGeom>
        </p:spPr>
        <p:txBody>
          <a:bodyPr wrap="none">
            <a:spAutoFit/>
          </a:bodyPr>
          <a:lstStyle/>
          <a:p>
            <a:r>
              <a:rPr lang="it-IT" sz="3200" dirty="0" err="1"/>
              <a:t>Neutron</a:t>
            </a:r>
            <a:r>
              <a:rPr lang="it-IT" sz="3200" dirty="0"/>
              <a:t> and </a:t>
            </a:r>
            <a:r>
              <a:rPr lang="it-IT" sz="3200" dirty="0" err="1"/>
              <a:t>photon</a:t>
            </a:r>
            <a:r>
              <a:rPr lang="it-IT" sz="3200" dirty="0"/>
              <a:t> dose by MCNP6</a:t>
            </a:r>
          </a:p>
        </p:txBody>
      </p:sp>
      <p:graphicFrame>
        <p:nvGraphicFramePr>
          <p:cNvPr id="10" name="Tabella 9">
            <a:extLst>
              <a:ext uri="{FF2B5EF4-FFF2-40B4-BE49-F238E27FC236}">
                <a16:creationId xmlns:a16="http://schemas.microsoft.com/office/drawing/2014/main" id="{4911591F-FBB6-6E45-B80B-A4CC47D81C80}"/>
              </a:ext>
            </a:extLst>
          </p:cNvPr>
          <p:cNvGraphicFramePr>
            <a:graphicFrameLocks noGrp="1"/>
          </p:cNvGraphicFramePr>
          <p:nvPr/>
        </p:nvGraphicFramePr>
        <p:xfrm>
          <a:off x="1939660" y="2114647"/>
          <a:ext cx="3136670" cy="2560320"/>
        </p:xfrm>
        <a:graphic>
          <a:graphicData uri="http://schemas.openxmlformats.org/drawingml/2006/table">
            <a:tbl>
              <a:tblPr firstRow="1" bandRow="1">
                <a:tableStyleId>{5C22544A-7EE6-4342-B048-85BDC9FD1C3A}</a:tableStyleId>
              </a:tblPr>
              <a:tblGrid>
                <a:gridCol w="1997352">
                  <a:extLst>
                    <a:ext uri="{9D8B030D-6E8A-4147-A177-3AD203B41FA5}">
                      <a16:colId xmlns:a16="http://schemas.microsoft.com/office/drawing/2014/main" val="2769262271"/>
                    </a:ext>
                  </a:extLst>
                </a:gridCol>
                <a:gridCol w="1139318">
                  <a:extLst>
                    <a:ext uri="{9D8B030D-6E8A-4147-A177-3AD203B41FA5}">
                      <a16:colId xmlns:a16="http://schemas.microsoft.com/office/drawing/2014/main" val="1141850685"/>
                    </a:ext>
                  </a:extLst>
                </a:gridCol>
              </a:tblGrid>
              <a:tr h="370840">
                <a:tc gridSpan="2">
                  <a:txBody>
                    <a:bodyPr/>
                    <a:lstStyle/>
                    <a:p>
                      <a:pPr algn="ctr"/>
                      <a:r>
                        <a:rPr lang="it-IT" sz="2400" dirty="0"/>
                        <a:t>dose </a:t>
                      </a:r>
                      <a:r>
                        <a:rPr lang="it-IT" sz="2400" dirty="0" err="1"/>
                        <a:t>at</a:t>
                      </a:r>
                      <a:r>
                        <a:rPr lang="it-IT" sz="2400" dirty="0"/>
                        <a:t> 4.77 hours </a:t>
                      </a:r>
                      <a:r>
                        <a:rPr lang="it-IT" sz="2400" dirty="0" err="1"/>
                        <a:t>irradiation</a:t>
                      </a:r>
                      <a:endParaRPr lang="it-IT" sz="2400" dirty="0"/>
                    </a:p>
                    <a:p>
                      <a:pPr algn="ctr"/>
                      <a:r>
                        <a:rPr lang="it-IT" sz="2400" dirty="0" err="1"/>
                        <a:t>kGy</a:t>
                      </a:r>
                      <a:endParaRPr lang="it-IT" sz="2400" dirty="0"/>
                    </a:p>
                  </a:txBody>
                  <a:tcPr/>
                </a:tc>
                <a:tc hMerge="1">
                  <a:txBody>
                    <a:bodyPr/>
                    <a:lstStyle/>
                    <a:p>
                      <a:endParaRPr lang="it-IT"/>
                    </a:p>
                  </a:txBody>
                  <a:tcPr/>
                </a:tc>
                <a:extLst>
                  <a:ext uri="{0D108BD9-81ED-4DB2-BD59-A6C34878D82A}">
                    <a16:rowId xmlns:a16="http://schemas.microsoft.com/office/drawing/2014/main" val="3018945138"/>
                  </a:ext>
                </a:extLst>
              </a:tr>
              <a:tr h="370840">
                <a:tc>
                  <a:txBody>
                    <a:bodyPr/>
                    <a:lstStyle/>
                    <a:p>
                      <a:pPr algn="ctr"/>
                      <a:r>
                        <a:rPr lang="it-IT" sz="2400" dirty="0" err="1"/>
                        <a:t>neutrons</a:t>
                      </a:r>
                      <a:endParaRPr lang="it-IT" sz="2400" dirty="0"/>
                    </a:p>
                  </a:txBody>
                  <a:tcPr/>
                </a:tc>
                <a:tc>
                  <a:txBody>
                    <a:bodyPr/>
                    <a:lstStyle/>
                    <a:p>
                      <a:pPr algn="ctr"/>
                      <a:r>
                        <a:rPr lang="it-IT" sz="2400" dirty="0"/>
                        <a:t>130.9</a:t>
                      </a:r>
                    </a:p>
                  </a:txBody>
                  <a:tcPr/>
                </a:tc>
                <a:extLst>
                  <a:ext uri="{0D108BD9-81ED-4DB2-BD59-A6C34878D82A}">
                    <a16:rowId xmlns:a16="http://schemas.microsoft.com/office/drawing/2014/main" val="769768263"/>
                  </a:ext>
                </a:extLst>
              </a:tr>
              <a:tr h="370840">
                <a:tc>
                  <a:txBody>
                    <a:bodyPr/>
                    <a:lstStyle/>
                    <a:p>
                      <a:pPr algn="ctr"/>
                      <a:r>
                        <a:rPr lang="it-IT" sz="2400" dirty="0" err="1"/>
                        <a:t>photons</a:t>
                      </a:r>
                      <a:endParaRPr lang="it-IT" sz="2400" dirty="0"/>
                    </a:p>
                  </a:txBody>
                  <a:tcPr/>
                </a:tc>
                <a:tc>
                  <a:txBody>
                    <a:bodyPr/>
                    <a:lstStyle/>
                    <a:p>
                      <a:pPr algn="ctr"/>
                      <a:r>
                        <a:rPr lang="it-IT" sz="2400" dirty="0"/>
                        <a:t>925.6</a:t>
                      </a:r>
                    </a:p>
                  </a:txBody>
                  <a:tcPr/>
                </a:tc>
                <a:extLst>
                  <a:ext uri="{0D108BD9-81ED-4DB2-BD59-A6C34878D82A}">
                    <a16:rowId xmlns:a16="http://schemas.microsoft.com/office/drawing/2014/main" val="176391478"/>
                  </a:ext>
                </a:extLst>
              </a:tr>
              <a:tr h="370840">
                <a:tc>
                  <a:txBody>
                    <a:bodyPr/>
                    <a:lstStyle/>
                    <a:p>
                      <a:pPr algn="ctr"/>
                      <a:r>
                        <a:rPr lang="it-IT" sz="2400" dirty="0" err="1"/>
                        <a:t>total</a:t>
                      </a:r>
                      <a:endParaRPr lang="it-IT" sz="2400" dirty="0"/>
                    </a:p>
                  </a:txBody>
                  <a:tcPr/>
                </a:tc>
                <a:tc>
                  <a:txBody>
                    <a:bodyPr/>
                    <a:lstStyle/>
                    <a:p>
                      <a:pPr algn="ctr"/>
                      <a:r>
                        <a:rPr lang="it-IT" sz="2400" dirty="0"/>
                        <a:t>1057.8</a:t>
                      </a:r>
                    </a:p>
                  </a:txBody>
                  <a:tcPr/>
                </a:tc>
                <a:extLst>
                  <a:ext uri="{0D108BD9-81ED-4DB2-BD59-A6C34878D82A}">
                    <a16:rowId xmlns:a16="http://schemas.microsoft.com/office/drawing/2014/main" val="3245068345"/>
                  </a:ext>
                </a:extLst>
              </a:tr>
            </a:tbl>
          </a:graphicData>
        </a:graphic>
      </p:graphicFrame>
      <p:sp>
        <p:nvSpPr>
          <p:cNvPr id="11" name="CasellaDiTesto 10">
            <a:extLst>
              <a:ext uri="{FF2B5EF4-FFF2-40B4-BE49-F238E27FC236}">
                <a16:creationId xmlns:a16="http://schemas.microsoft.com/office/drawing/2014/main" id="{576F4127-33F0-ED48-B1EC-3FF4F8375385}"/>
              </a:ext>
            </a:extLst>
          </p:cNvPr>
          <p:cNvSpPr txBox="1"/>
          <p:nvPr/>
        </p:nvSpPr>
        <p:spPr>
          <a:xfrm>
            <a:off x="1548505" y="1275528"/>
            <a:ext cx="3980394" cy="707886"/>
          </a:xfrm>
          <a:prstGeom prst="rect">
            <a:avLst/>
          </a:prstGeom>
          <a:noFill/>
        </p:spPr>
        <p:txBody>
          <a:bodyPr wrap="square" rtlCol="0">
            <a:spAutoFit/>
          </a:bodyPr>
          <a:lstStyle/>
          <a:p>
            <a:pPr algn="ctr"/>
            <a:r>
              <a:rPr lang="it-IT" sz="2000" dirty="0"/>
              <a:t>dose in the AlF</a:t>
            </a:r>
            <a:r>
              <a:rPr lang="it-IT" sz="2000" baseline="-25000" dirty="0"/>
              <a:t>3</a:t>
            </a:r>
            <a:r>
              <a:rPr lang="it-IT" sz="2000" dirty="0"/>
              <a:t> </a:t>
            </a:r>
            <a:r>
              <a:rPr lang="it-IT" sz="2000" dirty="0" err="1"/>
              <a:t>material</a:t>
            </a:r>
            <a:r>
              <a:rPr lang="it-IT" sz="2000" dirty="0"/>
              <a:t> </a:t>
            </a:r>
            <a:r>
              <a:rPr lang="it-IT" sz="2000" dirty="0" err="1"/>
              <a:t>at</a:t>
            </a:r>
            <a:r>
              <a:rPr lang="it-IT" sz="2000" dirty="0"/>
              <a:t> LENA</a:t>
            </a:r>
          </a:p>
          <a:p>
            <a:pPr algn="ctr"/>
            <a:r>
              <a:rPr lang="it-IT" sz="2000" dirty="0"/>
              <a:t>MCNP6 F6 </a:t>
            </a:r>
            <a:r>
              <a:rPr lang="it-IT" sz="2000" dirty="0" err="1"/>
              <a:t>tally</a:t>
            </a:r>
            <a:r>
              <a:rPr lang="it-IT" sz="2000" dirty="0"/>
              <a:t>*</a:t>
            </a:r>
          </a:p>
        </p:txBody>
      </p:sp>
      <p:sp>
        <p:nvSpPr>
          <p:cNvPr id="12" name="CasellaDiTesto 11">
            <a:extLst>
              <a:ext uri="{FF2B5EF4-FFF2-40B4-BE49-F238E27FC236}">
                <a16:creationId xmlns:a16="http://schemas.microsoft.com/office/drawing/2014/main" id="{E0EEBD70-5825-D84B-A1D1-AD5459B1C138}"/>
              </a:ext>
            </a:extLst>
          </p:cNvPr>
          <p:cNvSpPr txBox="1"/>
          <p:nvPr/>
        </p:nvSpPr>
        <p:spPr>
          <a:xfrm>
            <a:off x="3908026" y="4774367"/>
            <a:ext cx="1162178" cy="646331"/>
          </a:xfrm>
          <a:prstGeom prst="rect">
            <a:avLst/>
          </a:prstGeom>
          <a:noFill/>
        </p:spPr>
        <p:txBody>
          <a:bodyPr wrap="none" rtlCol="0">
            <a:spAutoFit/>
          </a:bodyPr>
          <a:lstStyle/>
          <a:p>
            <a:pPr algn="ctr"/>
            <a:r>
              <a:rPr lang="it-IT" dirty="0"/>
              <a:t>*CPE </a:t>
            </a:r>
          </a:p>
          <a:p>
            <a:pPr algn="ctr"/>
            <a:r>
              <a:rPr lang="it-IT" dirty="0" err="1"/>
              <a:t>conditions</a:t>
            </a:r>
            <a:endParaRPr lang="it-IT" dirty="0"/>
          </a:p>
        </p:txBody>
      </p:sp>
      <p:sp>
        <p:nvSpPr>
          <p:cNvPr id="13" name="Rettangolo 12">
            <a:extLst>
              <a:ext uri="{FF2B5EF4-FFF2-40B4-BE49-F238E27FC236}">
                <a16:creationId xmlns:a16="http://schemas.microsoft.com/office/drawing/2014/main" id="{EA7384DA-F318-D446-A85A-AA3B03C145E0}"/>
              </a:ext>
            </a:extLst>
          </p:cNvPr>
          <p:cNvSpPr/>
          <p:nvPr/>
        </p:nvSpPr>
        <p:spPr>
          <a:xfrm>
            <a:off x="6101443" y="1916498"/>
            <a:ext cx="5040086" cy="2585323"/>
          </a:xfrm>
          <a:prstGeom prst="rect">
            <a:avLst/>
          </a:prstGeom>
        </p:spPr>
        <p:txBody>
          <a:bodyPr wrap="square">
            <a:spAutoFit/>
          </a:bodyPr>
          <a:lstStyle/>
          <a:p>
            <a:r>
              <a:rPr lang="it-IT" dirty="0" err="1">
                <a:latin typeface="Arial" panose="020B0604020202020204" pitchFamily="34" charset="0"/>
              </a:rPr>
              <a:t>According</a:t>
            </a:r>
            <a:r>
              <a:rPr lang="it-IT" dirty="0">
                <a:latin typeface="Arial" panose="020B0604020202020204" pitchFamily="34" charset="0"/>
              </a:rPr>
              <a:t> to </a:t>
            </a:r>
            <a:r>
              <a:rPr lang="it-IT" dirty="0" err="1">
                <a:latin typeface="Arial" panose="020B0604020202020204" pitchFamily="34" charset="0"/>
              </a:rPr>
              <a:t>readings</a:t>
            </a:r>
            <a:r>
              <a:rPr lang="it-IT" dirty="0">
                <a:latin typeface="Arial" panose="020B0604020202020204" pitchFamily="34" charset="0"/>
              </a:rPr>
              <a:t> from RPL </a:t>
            </a:r>
            <a:r>
              <a:rPr lang="it-IT" dirty="0" err="1">
                <a:latin typeface="Arial" panose="020B0604020202020204" pitchFamily="34" charset="0"/>
              </a:rPr>
              <a:t>dosimeters</a:t>
            </a:r>
            <a:r>
              <a:rPr lang="it-IT" dirty="0">
                <a:latin typeface="Arial" panose="020B0604020202020204" pitchFamily="34" charset="0"/>
              </a:rPr>
              <a:t>, </a:t>
            </a:r>
          </a:p>
          <a:p>
            <a:pPr marL="285750" indent="-285750">
              <a:buFont typeface="Arial" panose="020B0604020202020204" pitchFamily="34" charset="0"/>
              <a:buChar char="•"/>
            </a:pPr>
            <a:r>
              <a:rPr lang="it-IT" dirty="0">
                <a:latin typeface="Arial" panose="020B0604020202020204" pitchFamily="34" charset="0"/>
              </a:rPr>
              <a:t>2 </a:t>
            </a:r>
            <a:r>
              <a:rPr lang="it-IT" dirty="0" err="1">
                <a:latin typeface="Arial" panose="020B0604020202020204" pitchFamily="34" charset="0"/>
              </a:rPr>
              <a:t>samples</a:t>
            </a:r>
            <a:r>
              <a:rPr lang="it-IT" dirty="0">
                <a:latin typeface="Arial" panose="020B0604020202020204" pitchFamily="34" charset="0"/>
              </a:rPr>
              <a:t> </a:t>
            </a:r>
            <a:r>
              <a:rPr lang="it-IT" dirty="0" err="1">
                <a:latin typeface="Arial" panose="020B0604020202020204" pitchFamily="34" charset="0"/>
              </a:rPr>
              <a:t>have</a:t>
            </a:r>
            <a:r>
              <a:rPr lang="it-IT" dirty="0">
                <a:latin typeface="Arial" panose="020B0604020202020204" pitchFamily="34" charset="0"/>
              </a:rPr>
              <a:t> </a:t>
            </a:r>
            <a:r>
              <a:rPr lang="it-IT" dirty="0" err="1">
                <a:latin typeface="Arial" panose="020B0604020202020204" pitchFamily="34" charset="0"/>
              </a:rPr>
              <a:t>received</a:t>
            </a:r>
            <a:r>
              <a:rPr lang="it-IT" dirty="0">
                <a:latin typeface="Arial" panose="020B0604020202020204" pitchFamily="34" charset="0"/>
              </a:rPr>
              <a:t> ~41.5 </a:t>
            </a:r>
            <a:r>
              <a:rPr lang="it-IT" dirty="0" err="1">
                <a:latin typeface="Arial" panose="020B0604020202020204" pitchFamily="34" charset="0"/>
              </a:rPr>
              <a:t>kGy</a:t>
            </a:r>
            <a:r>
              <a:rPr lang="it-IT" dirty="0">
                <a:latin typeface="Arial" panose="020B0604020202020204" pitchFamily="34" charset="0"/>
              </a:rPr>
              <a:t> </a:t>
            </a:r>
          </a:p>
          <a:p>
            <a:pPr marL="285750" indent="-285750">
              <a:buFont typeface="Arial" panose="020B0604020202020204" pitchFamily="34" charset="0"/>
              <a:buChar char="•"/>
            </a:pPr>
            <a:r>
              <a:rPr lang="it-IT" dirty="0">
                <a:latin typeface="Arial" panose="020B0604020202020204" pitchFamily="34" charset="0"/>
              </a:rPr>
              <a:t>2 ~37.5 </a:t>
            </a:r>
            <a:r>
              <a:rPr lang="it-IT" dirty="0" err="1">
                <a:latin typeface="Arial" panose="020B0604020202020204" pitchFamily="34" charset="0"/>
              </a:rPr>
              <a:t>kGy</a:t>
            </a:r>
            <a:r>
              <a:rPr lang="it-IT" dirty="0">
                <a:latin typeface="Arial" panose="020B0604020202020204" pitchFamily="34" charset="0"/>
              </a:rPr>
              <a:t> </a:t>
            </a:r>
          </a:p>
          <a:p>
            <a:endParaRPr lang="it-IT" dirty="0">
              <a:latin typeface="Arial" panose="020B0604020202020204" pitchFamily="34" charset="0"/>
            </a:endParaRPr>
          </a:p>
          <a:p>
            <a:r>
              <a:rPr lang="it-IT" dirty="0">
                <a:latin typeface="Arial" panose="020B0604020202020204" pitchFamily="34" charset="0"/>
              </a:rPr>
              <a:t>with </a:t>
            </a:r>
            <a:r>
              <a:rPr lang="it-IT" dirty="0" err="1">
                <a:latin typeface="Arial" panose="020B0604020202020204" pitchFamily="34" charset="0"/>
              </a:rPr>
              <a:t>roughly</a:t>
            </a:r>
            <a:r>
              <a:rPr lang="it-IT" dirty="0">
                <a:latin typeface="Arial" panose="020B0604020202020204" pitchFamily="34" charset="0"/>
              </a:rPr>
              <a:t> a 5% </a:t>
            </a:r>
            <a:r>
              <a:rPr lang="it-IT" dirty="0" err="1">
                <a:latin typeface="Arial" panose="020B0604020202020204" pitchFamily="34" charset="0"/>
              </a:rPr>
              <a:t>uncertainty</a:t>
            </a:r>
            <a:r>
              <a:rPr lang="it-IT" dirty="0">
                <a:latin typeface="Arial" panose="020B0604020202020204" pitchFamily="34" charset="0"/>
              </a:rPr>
              <a:t> on the dose. </a:t>
            </a:r>
          </a:p>
          <a:p>
            <a:endParaRPr lang="it-IT" dirty="0">
              <a:latin typeface="Arial" panose="020B0604020202020204" pitchFamily="34" charset="0"/>
            </a:endParaRPr>
          </a:p>
          <a:p>
            <a:r>
              <a:rPr lang="it-IT" dirty="0" err="1">
                <a:latin typeface="Arial" panose="020B0604020202020204" pitchFamily="34" charset="0"/>
              </a:rPr>
              <a:t>During</a:t>
            </a:r>
            <a:r>
              <a:rPr lang="it-IT" dirty="0">
                <a:latin typeface="Arial" panose="020B0604020202020204" pitchFamily="34" charset="0"/>
              </a:rPr>
              <a:t> the time the </a:t>
            </a:r>
            <a:r>
              <a:rPr lang="it-IT" dirty="0" err="1">
                <a:latin typeface="Arial" panose="020B0604020202020204" pitchFamily="34" charset="0"/>
              </a:rPr>
              <a:t>samples</a:t>
            </a:r>
            <a:r>
              <a:rPr lang="it-IT" dirty="0">
                <a:latin typeface="Arial" panose="020B0604020202020204" pitchFamily="34" charset="0"/>
              </a:rPr>
              <a:t> </a:t>
            </a:r>
            <a:r>
              <a:rPr lang="it-IT" dirty="0" err="1">
                <a:latin typeface="Arial" panose="020B0604020202020204" pitchFamily="34" charset="0"/>
              </a:rPr>
              <a:t>were</a:t>
            </a:r>
            <a:r>
              <a:rPr lang="it-IT" dirty="0">
                <a:latin typeface="Arial" panose="020B0604020202020204" pitchFamily="34" charset="0"/>
              </a:rPr>
              <a:t> </a:t>
            </a:r>
            <a:r>
              <a:rPr lang="it-IT" dirty="0" err="1">
                <a:latin typeface="Arial" panose="020B0604020202020204" pitchFamily="34" charset="0"/>
              </a:rPr>
              <a:t>installed</a:t>
            </a:r>
            <a:r>
              <a:rPr lang="it-IT" dirty="0">
                <a:latin typeface="Arial" panose="020B0604020202020204" pitchFamily="34" charset="0"/>
              </a:rPr>
              <a:t> </a:t>
            </a:r>
            <a:r>
              <a:rPr lang="it-IT" dirty="0" err="1">
                <a:latin typeface="Arial" panose="020B0604020202020204" pitchFamily="34" charset="0"/>
              </a:rPr>
              <a:t>at</a:t>
            </a:r>
            <a:r>
              <a:rPr lang="it-IT" dirty="0">
                <a:latin typeface="Arial" panose="020B0604020202020204" pitchFamily="34" charset="0"/>
              </a:rPr>
              <a:t> NEAR, </a:t>
            </a:r>
            <a:r>
              <a:rPr lang="it-IT" dirty="0" err="1">
                <a:latin typeface="Arial" panose="020B0604020202020204" pitchFamily="34" charset="0"/>
              </a:rPr>
              <a:t>around</a:t>
            </a:r>
            <a:r>
              <a:rPr lang="it-IT" dirty="0">
                <a:latin typeface="Arial" panose="020B0604020202020204" pitchFamily="34" charset="0"/>
              </a:rPr>
              <a:t> </a:t>
            </a:r>
            <a:r>
              <a:rPr lang="it-IT" dirty="0">
                <a:solidFill>
                  <a:srgbClr val="FF0000"/>
                </a:solidFill>
                <a:latin typeface="Arial" panose="020B0604020202020204" pitchFamily="34" charset="0"/>
              </a:rPr>
              <a:t>50e17</a:t>
            </a:r>
            <a:r>
              <a:rPr lang="it-IT" dirty="0">
                <a:latin typeface="Arial" panose="020B0604020202020204" pitchFamily="34" charset="0"/>
              </a:rPr>
              <a:t> </a:t>
            </a:r>
            <a:r>
              <a:rPr lang="it-IT" dirty="0" err="1">
                <a:latin typeface="Arial" panose="020B0604020202020204" pitchFamily="34" charset="0"/>
              </a:rPr>
              <a:t>protons</a:t>
            </a:r>
            <a:r>
              <a:rPr lang="it-IT" dirty="0">
                <a:latin typeface="Arial" panose="020B0604020202020204" pitchFamily="34" charset="0"/>
              </a:rPr>
              <a:t> </a:t>
            </a:r>
            <a:r>
              <a:rPr lang="it-IT" dirty="0" err="1">
                <a:latin typeface="Arial" panose="020B0604020202020204" pitchFamily="34" charset="0"/>
              </a:rPr>
              <a:t>were</a:t>
            </a:r>
            <a:r>
              <a:rPr lang="it-IT" dirty="0">
                <a:latin typeface="Arial" panose="020B0604020202020204" pitchFamily="34" charset="0"/>
              </a:rPr>
              <a:t> </a:t>
            </a:r>
            <a:r>
              <a:rPr lang="it-IT" dirty="0" err="1">
                <a:latin typeface="Arial" panose="020B0604020202020204" pitchFamily="34" charset="0"/>
              </a:rPr>
              <a:t>expected</a:t>
            </a:r>
            <a:r>
              <a:rPr lang="it-IT" dirty="0">
                <a:latin typeface="Arial" panose="020B0604020202020204" pitchFamily="34" charset="0"/>
              </a:rPr>
              <a:t> on the </a:t>
            </a:r>
            <a:r>
              <a:rPr lang="it-IT" dirty="0" err="1">
                <a:latin typeface="Arial" panose="020B0604020202020204" pitchFamily="34" charset="0"/>
              </a:rPr>
              <a:t>nTOF</a:t>
            </a:r>
            <a:r>
              <a:rPr lang="it-IT" dirty="0">
                <a:latin typeface="Arial" panose="020B0604020202020204" pitchFamily="34" charset="0"/>
              </a:rPr>
              <a:t> target. </a:t>
            </a:r>
          </a:p>
        </p:txBody>
      </p:sp>
      <p:sp>
        <p:nvSpPr>
          <p:cNvPr id="14" name="CasellaDiTesto 13">
            <a:extLst>
              <a:ext uri="{FF2B5EF4-FFF2-40B4-BE49-F238E27FC236}">
                <a16:creationId xmlns:a16="http://schemas.microsoft.com/office/drawing/2014/main" id="{05A659E0-37F7-4840-9210-BDD4820B09C9}"/>
              </a:ext>
            </a:extLst>
          </p:cNvPr>
          <p:cNvSpPr txBox="1"/>
          <p:nvPr/>
        </p:nvSpPr>
        <p:spPr>
          <a:xfrm>
            <a:off x="7312568" y="1158576"/>
            <a:ext cx="1990197" cy="400110"/>
          </a:xfrm>
          <a:prstGeom prst="rect">
            <a:avLst/>
          </a:prstGeom>
          <a:noFill/>
        </p:spPr>
        <p:txBody>
          <a:bodyPr wrap="square" rtlCol="0">
            <a:spAutoFit/>
          </a:bodyPr>
          <a:lstStyle/>
          <a:p>
            <a:pPr algn="ctr"/>
            <a:r>
              <a:rPr lang="it-IT" sz="2000" dirty="0"/>
              <a:t>dose </a:t>
            </a:r>
            <a:r>
              <a:rPr lang="it-IT" sz="2000" dirty="0" err="1"/>
              <a:t>at</a:t>
            </a:r>
            <a:r>
              <a:rPr lang="it-IT" sz="2000" dirty="0"/>
              <a:t> </a:t>
            </a:r>
            <a:r>
              <a:rPr lang="it-IT" sz="2000" dirty="0" err="1"/>
              <a:t>n_TOF</a:t>
            </a:r>
            <a:endParaRPr lang="it-IT" sz="2000" dirty="0"/>
          </a:p>
        </p:txBody>
      </p:sp>
      <p:sp>
        <p:nvSpPr>
          <p:cNvPr id="2" name="Rettangolo 1">
            <a:extLst>
              <a:ext uri="{FF2B5EF4-FFF2-40B4-BE49-F238E27FC236}">
                <a16:creationId xmlns:a16="http://schemas.microsoft.com/office/drawing/2014/main" id="{E985B9FD-8BA0-5740-ADB9-CFB09922F7AE}"/>
              </a:ext>
            </a:extLst>
          </p:cNvPr>
          <p:cNvSpPr/>
          <p:nvPr/>
        </p:nvSpPr>
        <p:spPr>
          <a:xfrm>
            <a:off x="6226256" y="4490301"/>
            <a:ext cx="4162820" cy="369332"/>
          </a:xfrm>
          <a:prstGeom prst="rect">
            <a:avLst/>
          </a:prstGeom>
        </p:spPr>
        <p:txBody>
          <a:bodyPr wrap="square">
            <a:spAutoFit/>
          </a:bodyPr>
          <a:lstStyle/>
          <a:p>
            <a:r>
              <a:rPr lang="it-IT" b="1" dirty="0" err="1">
                <a:latin typeface="Arial" panose="020B0604020202020204" pitchFamily="34" charset="0"/>
              </a:rPr>
              <a:t>Dominika</a:t>
            </a:r>
            <a:r>
              <a:rPr lang="it-IT" b="1" dirty="0">
                <a:latin typeface="Arial" panose="020B0604020202020204" pitchFamily="34" charset="0"/>
              </a:rPr>
              <a:t> </a:t>
            </a:r>
            <a:r>
              <a:rPr lang="it-IT" b="1" dirty="0" err="1">
                <a:latin typeface="Arial" panose="020B0604020202020204" pitchFamily="34" charset="0"/>
              </a:rPr>
              <a:t>Senajova</a:t>
            </a:r>
            <a:r>
              <a:rPr lang="it-IT" b="1" dirty="0">
                <a:latin typeface="Arial" panose="020B0604020202020204" pitchFamily="34" charset="0"/>
              </a:rPr>
              <a:t>  </a:t>
            </a:r>
            <a:r>
              <a:rPr lang="it-IT" dirty="0"/>
              <a:t> 3 febbraio 2022 </a:t>
            </a:r>
          </a:p>
        </p:txBody>
      </p:sp>
      <p:sp>
        <p:nvSpPr>
          <p:cNvPr id="5" name="CasellaDiTesto 4">
            <a:extLst>
              <a:ext uri="{FF2B5EF4-FFF2-40B4-BE49-F238E27FC236}">
                <a16:creationId xmlns:a16="http://schemas.microsoft.com/office/drawing/2014/main" id="{2E7BDFCE-B3F0-2F4C-8B5D-D668B9DB2577}"/>
              </a:ext>
            </a:extLst>
          </p:cNvPr>
          <p:cNvSpPr txBox="1"/>
          <p:nvPr/>
        </p:nvSpPr>
        <p:spPr>
          <a:xfrm>
            <a:off x="3315998" y="5624991"/>
            <a:ext cx="5986767" cy="369332"/>
          </a:xfrm>
          <a:prstGeom prst="rect">
            <a:avLst/>
          </a:prstGeom>
          <a:noFill/>
        </p:spPr>
        <p:txBody>
          <a:bodyPr wrap="none" rtlCol="0">
            <a:spAutoFit/>
          </a:bodyPr>
          <a:lstStyle/>
          <a:p>
            <a:r>
              <a:rPr lang="it-IT" dirty="0"/>
              <a:t>Test on the </a:t>
            </a:r>
            <a:r>
              <a:rPr lang="it-IT" dirty="0" err="1"/>
              <a:t>effect</a:t>
            </a:r>
            <a:r>
              <a:rPr lang="it-IT" dirty="0"/>
              <a:t> of </a:t>
            </a:r>
            <a:r>
              <a:rPr lang="it-IT" dirty="0" err="1"/>
              <a:t>irradiation</a:t>
            </a:r>
            <a:r>
              <a:rPr lang="it-IT" dirty="0"/>
              <a:t> </a:t>
            </a:r>
            <a:r>
              <a:rPr lang="it-IT" dirty="0" err="1"/>
              <a:t>will</a:t>
            </a:r>
            <a:r>
              <a:rPr lang="it-IT" dirty="0"/>
              <a:t> be </a:t>
            </a:r>
            <a:r>
              <a:rPr lang="it-IT" dirty="0" err="1"/>
              <a:t>completed</a:t>
            </a:r>
            <a:r>
              <a:rPr lang="it-IT" dirty="0"/>
              <a:t> </a:t>
            </a:r>
            <a:r>
              <a:rPr lang="it-IT" dirty="0" err="1"/>
              <a:t>during</a:t>
            </a:r>
            <a:r>
              <a:rPr lang="it-IT" dirty="0"/>
              <a:t> 2023</a:t>
            </a:r>
          </a:p>
        </p:txBody>
      </p:sp>
    </p:spTree>
    <p:extLst>
      <p:ext uri="{BB962C8B-B14F-4D97-AF65-F5344CB8AC3E}">
        <p14:creationId xmlns:p14="http://schemas.microsoft.com/office/powerpoint/2010/main" val="301955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94CF94B0-A4FF-633F-1306-335CF473180B}"/>
              </a:ext>
            </a:extLst>
          </p:cNvPr>
          <p:cNvSpPr/>
          <p:nvPr/>
        </p:nvSpPr>
        <p:spPr>
          <a:xfrm>
            <a:off x="1853958" y="4731663"/>
            <a:ext cx="8774353" cy="137498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p:nvPr>
        </p:nvSpPr>
        <p:spPr>
          <a:xfrm>
            <a:off x="1708824" y="203610"/>
            <a:ext cx="8774353" cy="994172"/>
          </a:xfrm>
        </p:spPr>
        <p:txBody>
          <a:bodyPr>
            <a:noAutofit/>
          </a:bodyPr>
          <a:lstStyle/>
          <a:p>
            <a:pPr algn="ctr"/>
            <a:r>
              <a:rPr lang="it-IT" sz="2800" b="1" dirty="0">
                <a:latin typeface="Helvetica" pitchFamily="2" charset="0"/>
              </a:rPr>
              <a:t>Partecipazione alla presa dati 2022</a:t>
            </a:r>
          </a:p>
        </p:txBody>
      </p:sp>
      <p:sp>
        <p:nvSpPr>
          <p:cNvPr id="4" name="Rettangolo 3">
            <a:extLst>
              <a:ext uri="{FF2B5EF4-FFF2-40B4-BE49-F238E27FC236}">
                <a16:creationId xmlns:a16="http://schemas.microsoft.com/office/drawing/2014/main" id="{6D09EED5-25F5-034F-992C-8E6F735D9427}"/>
              </a:ext>
            </a:extLst>
          </p:cNvPr>
          <p:cNvSpPr/>
          <p:nvPr/>
        </p:nvSpPr>
        <p:spPr>
          <a:xfrm>
            <a:off x="1838392" y="1076672"/>
            <a:ext cx="8774353" cy="4811574"/>
          </a:xfrm>
          <a:prstGeom prst="rect">
            <a:avLst/>
          </a:prstGeom>
        </p:spPr>
        <p:txBody>
          <a:bodyPr wrap="square">
            <a:spAutoFit/>
          </a:bodyPr>
          <a:lstStyle/>
          <a:p>
            <a:pPr>
              <a:spcAft>
                <a:spcPts val="20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Crediti</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dovuti</a:t>
            </a:r>
            <a:r>
              <a:rPr lang="en-US" sz="2000" dirty="0">
                <a:latin typeface="Helvetica Neue" panose="02000503000000020004" pitchFamily="2" charset="0"/>
                <a:ea typeface="Helvetica Neue" panose="02000503000000020004" pitchFamily="2" charset="0"/>
                <a:cs typeface="Helvetica Neue" panose="02000503000000020004" pitchFamily="2" charset="0"/>
              </a:rPr>
              <a:t> come cluster (7 M&amp;O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nel</a:t>
            </a:r>
            <a:r>
              <a:rPr lang="en-US" sz="2000" dirty="0">
                <a:latin typeface="Helvetica Neue" panose="02000503000000020004" pitchFamily="2" charset="0"/>
                <a:ea typeface="Helvetica Neue" panose="02000503000000020004" pitchFamily="2" charset="0"/>
                <a:cs typeface="Helvetica Neue" panose="02000503000000020004" pitchFamily="2" charset="0"/>
              </a:rPr>
              <a:t> 2022): </a:t>
            </a:r>
            <a:r>
              <a:rPr lang="en-US" sz="2000" b="1" dirty="0">
                <a:latin typeface="Helvetica Neue" panose="02000503000000020004" pitchFamily="2" charset="0"/>
                <a:ea typeface="Helvetica Neue" panose="02000503000000020004" pitchFamily="2" charset="0"/>
                <a:cs typeface="Helvetica Neue" panose="02000503000000020004" pitchFamily="2" charset="0"/>
              </a:rPr>
              <a:t>72.35</a:t>
            </a:r>
          </a:p>
          <a:p>
            <a:pPr lvl="1">
              <a:spcAft>
                <a:spcPts val="20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1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credito</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è</a:t>
            </a:r>
            <a:r>
              <a:rPr lang="en-US" sz="2000" dirty="0">
                <a:latin typeface="Helvetica Neue" panose="02000503000000020004" pitchFamily="2" charset="0"/>
                <a:ea typeface="Helvetica Neue" panose="02000503000000020004" pitchFamily="2" charset="0"/>
                <a:cs typeface="Helvetica Neue" panose="02000503000000020004" pitchFamily="2" charset="0"/>
              </a:rPr>
              <a:t> di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norma</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equivalente</a:t>
            </a:r>
            <a:r>
              <a:rPr lang="en-US" sz="2000" dirty="0">
                <a:latin typeface="Helvetica Neue" panose="02000503000000020004" pitchFamily="2" charset="0"/>
                <a:ea typeface="Helvetica Neue" panose="02000503000000020004" pitchFamily="2" charset="0"/>
                <a:cs typeface="Helvetica Neue" panose="02000503000000020004" pitchFamily="2" charset="0"/>
              </a:rPr>
              <a:t> a 1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turno</a:t>
            </a:r>
            <a:r>
              <a:rPr lang="en-US" sz="2000" dirty="0">
                <a:latin typeface="Helvetica Neue" panose="02000503000000020004" pitchFamily="2" charset="0"/>
                <a:ea typeface="Helvetica Neue" panose="02000503000000020004" pitchFamily="2" charset="0"/>
                <a:cs typeface="Helvetica Neue" panose="02000503000000020004" pitchFamily="2" charset="0"/>
              </a:rPr>
              <a:t> di presa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dati</a:t>
            </a:r>
            <a:r>
              <a:rPr lang="en-US" sz="2000" dirty="0">
                <a:latin typeface="Helvetica Neue" panose="02000503000000020004" pitchFamily="2" charset="0"/>
                <a:ea typeface="Helvetica Neue" panose="02000503000000020004" pitchFamily="2" charset="0"/>
                <a:cs typeface="Helvetica Neue" panose="02000503000000020004" pitchFamily="2" charset="0"/>
              </a:rPr>
              <a:t> (8 h) </a:t>
            </a:r>
          </a:p>
          <a:p>
            <a:pPr lvl="1">
              <a:spcAft>
                <a:spcPts val="20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Crediti</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fatti</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b="1" dirty="0">
                <a:latin typeface="Helvetica Neue" panose="02000503000000020004" pitchFamily="2" charset="0"/>
                <a:ea typeface="Helvetica Neue" panose="02000503000000020004" pitchFamily="2" charset="0"/>
                <a:cs typeface="Helvetica Neue" panose="02000503000000020004" pitchFamily="2" charset="0"/>
              </a:rPr>
              <a:t>71.9</a:t>
            </a:r>
          </a:p>
          <a:p>
            <a:pPr lvl="1">
              <a:spcAft>
                <a:spcPts val="20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Soglia</a:t>
            </a:r>
            <a:r>
              <a:rPr lang="en-US" sz="2000" dirty="0">
                <a:latin typeface="Helvetica Neue" panose="02000503000000020004" pitchFamily="2" charset="0"/>
                <a:ea typeface="Helvetica Neue" panose="02000503000000020004" pitchFamily="2" charset="0"/>
                <a:cs typeface="Helvetica Neue" panose="02000503000000020004" pitchFamily="2" charset="0"/>
              </a:rPr>
              <a:t> per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essere</a:t>
            </a:r>
            <a:r>
              <a:rPr lang="en-US" sz="2000" dirty="0">
                <a:latin typeface="Helvetica Neue" panose="02000503000000020004" pitchFamily="2" charset="0"/>
                <a:ea typeface="Helvetica Neue" panose="02000503000000020004" pitchFamily="2" charset="0"/>
                <a:cs typeface="Helvetica Neue" panose="02000503000000020004" pitchFamily="2" charset="0"/>
              </a:rPr>
              <a:t> il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regola</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b="1" dirty="0">
                <a:latin typeface="Helvetica Neue" panose="02000503000000020004" pitchFamily="2" charset="0"/>
                <a:ea typeface="Helvetica Neue" panose="02000503000000020004" pitchFamily="2" charset="0"/>
                <a:cs typeface="Helvetica Neue" panose="02000503000000020004" pitchFamily="2" charset="0"/>
              </a:rPr>
              <a:t>54,3</a:t>
            </a:r>
            <a:r>
              <a:rPr lang="en-US" sz="2000" dirty="0">
                <a:latin typeface="Helvetica Neue" panose="02000503000000020004" pitchFamily="2" charset="0"/>
                <a:ea typeface="Helvetica Neue" panose="02000503000000020004" pitchFamily="2" charset="0"/>
                <a:cs typeface="Helvetica Neue" panose="02000503000000020004" pitchFamily="2" charset="0"/>
              </a:rPr>
              <a:t> (75% del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dovuto</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Abbiamo</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ricoperto</a:t>
            </a:r>
            <a:r>
              <a:rPr lang="en-US" sz="2000" dirty="0">
                <a:latin typeface="Helvetica Neue" panose="02000503000000020004" pitchFamily="2" charset="0"/>
                <a:ea typeface="Helvetica Neue" panose="02000503000000020004" pitchFamily="2" charset="0"/>
                <a:cs typeface="Helvetica Neue" panose="02000503000000020004" pitchFamily="2" charset="0"/>
              </a:rPr>
              <a:t> shift in </a:t>
            </a:r>
            <a:r>
              <a:rPr lang="it-IT" sz="2000" dirty="0">
                <a:latin typeface="Helvetica Neue" panose="02000503000000020004"/>
              </a:rPr>
              <a:t>per tutt’e 4 le mansioni esistenti nella sala</a:t>
            </a:r>
          </a:p>
          <a:p>
            <a:r>
              <a:rPr lang="it-IT" sz="2000" dirty="0">
                <a:latin typeface="Helvetica Neue" panose="02000503000000020004"/>
              </a:rPr>
              <a:t>       controllo di ALICE : Quality Control,  Detector Control System,</a:t>
            </a:r>
          </a:p>
          <a:p>
            <a:r>
              <a:rPr lang="it-IT" sz="2000" dirty="0">
                <a:latin typeface="Helvetica Neue" panose="02000503000000020004"/>
              </a:rPr>
              <a:t>      Experiment Control System, Shift Leader.</a:t>
            </a:r>
          </a:p>
          <a:p>
            <a:endParaRPr lang="it-IT" sz="2000" dirty="0">
              <a:latin typeface="Helvetica Neue" panose="02000503000000020004"/>
            </a:endParaRPr>
          </a:p>
          <a:p>
            <a:r>
              <a:rPr lang="it-IT" sz="2000" dirty="0"/>
              <a:t/>
            </a:r>
            <a:br>
              <a:rPr lang="it-IT" sz="2000" dirty="0"/>
            </a:br>
            <a:r>
              <a:rPr lang="en-US" sz="2000" dirty="0">
                <a:latin typeface="Helvetica Neue" panose="02000503000000020004" pitchFamily="2" charset="0"/>
                <a:ea typeface="Helvetica Neue" panose="02000503000000020004" pitchFamily="2" charset="0"/>
                <a:cs typeface="Helvetica Neue" panose="02000503000000020004" pitchFamily="2" charset="0"/>
              </a:rPr>
              <a:t>Dal 01/12/2022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abbiamo</a:t>
            </a:r>
            <a:r>
              <a:rPr lang="en-US" sz="2000" dirty="0">
                <a:latin typeface="Helvetica Neue" panose="02000503000000020004" pitchFamily="2" charset="0"/>
                <a:ea typeface="Helvetica Neue" panose="02000503000000020004" pitchFamily="2" charset="0"/>
                <a:cs typeface="Helvetica Neue" panose="02000503000000020004" pitchFamily="2" charset="0"/>
              </a:rPr>
              <a:t> un nuovo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dottorando</a:t>
            </a:r>
            <a:r>
              <a:rPr lang="en-US" sz="2000" dirty="0">
                <a:latin typeface="Helvetica Neue" panose="02000503000000020004" pitchFamily="2" charset="0"/>
                <a:ea typeface="Helvetica Neue" panose="02000503000000020004" pitchFamily="2" charset="0"/>
                <a:cs typeface="Helvetica Neue" panose="02000503000000020004" pitchFamily="2" charset="0"/>
              </a:rPr>
              <a:t> in ALICE: </a:t>
            </a:r>
            <a:r>
              <a:rPr lang="en-US" sz="2000" b="1" dirty="0">
                <a:latin typeface="Helvetica Neue" panose="02000503000000020004" pitchFamily="2" charset="0"/>
                <a:ea typeface="Helvetica Neue" panose="02000503000000020004" pitchFamily="2" charset="0"/>
                <a:cs typeface="Helvetica Neue" panose="02000503000000020004" pitchFamily="2" charset="0"/>
              </a:rPr>
              <a:t>Deb Rohaan .</a:t>
            </a:r>
            <a:r>
              <a:rPr lang="en-US" sz="2000" dirty="0">
                <a:latin typeface="Helvetica Neue" panose="02000503000000020004" pitchFamily="2" charset="0"/>
                <a:ea typeface="Helvetica Neue" panose="02000503000000020004" pitchFamily="2" charset="0"/>
                <a:cs typeface="Helvetica Neue" panose="02000503000000020004" pitchFamily="2" charset="0"/>
              </a:rPr>
              <a:t>La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sua</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borsa</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rientra</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nel</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Dottorato</a:t>
            </a:r>
            <a:r>
              <a:rPr lang="en-US" sz="2000" dirty="0">
                <a:latin typeface="Helvetica Neue" panose="02000503000000020004" pitchFamily="2" charset="0"/>
                <a:ea typeface="Helvetica Neue" panose="02000503000000020004" pitchFamily="2" charset="0"/>
                <a:cs typeface="Helvetica Neue" panose="02000503000000020004" pitchFamily="2" charset="0"/>
              </a:rPr>
              <a:t> Nazionale in Space, Science and Technology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coordinato</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dall’Università</a:t>
            </a:r>
            <a:r>
              <a:rPr lang="en-US" sz="2000" dirty="0">
                <a:latin typeface="Helvetica Neue" panose="02000503000000020004" pitchFamily="2" charset="0"/>
                <a:ea typeface="Helvetica Neue" panose="02000503000000020004" pitchFamily="2" charset="0"/>
                <a:cs typeface="Helvetica Neue" panose="02000503000000020004" pitchFamily="2" charset="0"/>
              </a:rPr>
              <a:t> di Trento) </a:t>
            </a:r>
          </a:p>
        </p:txBody>
      </p:sp>
    </p:spTree>
    <p:extLst>
      <p:ext uri="{BB962C8B-B14F-4D97-AF65-F5344CB8AC3E}">
        <p14:creationId xmlns:p14="http://schemas.microsoft.com/office/powerpoint/2010/main" val="19811764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1C1E80C-CAC5-704A-A2F9-3FE7815E1FE7}"/>
              </a:ext>
            </a:extLst>
          </p:cNvPr>
          <p:cNvSpPr txBox="1">
            <a:spLocks/>
          </p:cNvSpPr>
          <p:nvPr/>
        </p:nvSpPr>
        <p:spPr>
          <a:xfrm>
            <a:off x="1991544" y="0"/>
            <a:ext cx="8676456" cy="69269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it-IT" sz="3600" dirty="0">
                <a:solidFill>
                  <a:srgbClr val="000090"/>
                </a:solidFill>
                <a:latin typeface="Calibri" pitchFamily="34" charset="0"/>
              </a:rPr>
              <a:t>Tesi a Pavia</a:t>
            </a:r>
            <a:endParaRPr lang="it-IT" sz="3200" b="1" dirty="0">
              <a:solidFill>
                <a:srgbClr val="C00000"/>
              </a:solidFill>
              <a:latin typeface="Calibri" pitchFamily="34" charset="0"/>
            </a:endParaRPr>
          </a:p>
        </p:txBody>
      </p:sp>
      <p:sp>
        <p:nvSpPr>
          <p:cNvPr id="20" name="Rectangle 13">
            <a:extLst>
              <a:ext uri="{FF2B5EF4-FFF2-40B4-BE49-F238E27FC236}">
                <a16:creationId xmlns:a16="http://schemas.microsoft.com/office/drawing/2014/main" id="{B1A6A185-479A-6A4E-B88B-EE93353FD25F}"/>
              </a:ext>
            </a:extLst>
          </p:cNvPr>
          <p:cNvSpPr/>
          <p:nvPr/>
        </p:nvSpPr>
        <p:spPr>
          <a:xfrm flipV="1">
            <a:off x="1524000" y="646978"/>
            <a:ext cx="9144000" cy="45719"/>
          </a:xfrm>
          <a:prstGeom prst="rect">
            <a:avLst/>
          </a:prstGeom>
          <a:solidFill>
            <a:srgbClr val="38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7" name="Rectangle 16">
            <a:extLst>
              <a:ext uri="{FF2B5EF4-FFF2-40B4-BE49-F238E27FC236}">
                <a16:creationId xmlns:a16="http://schemas.microsoft.com/office/drawing/2014/main" id="{5E3FFB25-0E76-9643-A687-1BEF701DDFA0}"/>
              </a:ext>
            </a:extLst>
          </p:cNvPr>
          <p:cNvSpPr/>
          <p:nvPr/>
        </p:nvSpPr>
        <p:spPr>
          <a:xfrm flipV="1">
            <a:off x="1524000" y="6237313"/>
            <a:ext cx="9144000" cy="45719"/>
          </a:xfrm>
          <a:prstGeom prst="rect">
            <a:avLst/>
          </a:prstGeom>
          <a:solidFill>
            <a:srgbClr val="38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33" name="Picture 17" descr="tof_small.jpg">
            <a:extLst>
              <a:ext uri="{FF2B5EF4-FFF2-40B4-BE49-F238E27FC236}">
                <a16:creationId xmlns:a16="http://schemas.microsoft.com/office/drawing/2014/main" id="{50E5EBF2-316E-5E45-8706-5839B1A6D86A}"/>
              </a:ext>
            </a:extLst>
          </p:cNvPr>
          <p:cNvPicPr>
            <a:picLocks noChangeAspect="1"/>
          </p:cNvPicPr>
          <p:nvPr/>
        </p:nvPicPr>
        <p:blipFill>
          <a:blip r:embed="rId3" cstate="print"/>
          <a:stretch>
            <a:fillRect/>
          </a:stretch>
        </p:blipFill>
        <p:spPr>
          <a:xfrm>
            <a:off x="9686636" y="6279233"/>
            <a:ext cx="999784" cy="578767"/>
          </a:xfrm>
          <a:prstGeom prst="rect">
            <a:avLst/>
          </a:prstGeom>
        </p:spPr>
      </p:pic>
      <p:pic>
        <p:nvPicPr>
          <p:cNvPr id="36" name="Immagine 35">
            <a:extLst>
              <a:ext uri="{FF2B5EF4-FFF2-40B4-BE49-F238E27FC236}">
                <a16:creationId xmlns:a16="http://schemas.microsoft.com/office/drawing/2014/main" id="{C6A64DF2-481D-9E44-A4A9-78140838E96E}"/>
              </a:ext>
            </a:extLst>
          </p:cNvPr>
          <p:cNvPicPr>
            <a:picLocks noChangeAspect="1"/>
          </p:cNvPicPr>
          <p:nvPr/>
        </p:nvPicPr>
        <p:blipFill>
          <a:blip r:embed="rId4"/>
          <a:stretch>
            <a:fillRect/>
          </a:stretch>
        </p:blipFill>
        <p:spPr>
          <a:xfrm>
            <a:off x="1612150" y="6283032"/>
            <a:ext cx="877540" cy="574969"/>
          </a:xfrm>
          <a:prstGeom prst="rect">
            <a:avLst/>
          </a:prstGeom>
        </p:spPr>
      </p:pic>
      <p:pic>
        <p:nvPicPr>
          <p:cNvPr id="5" name="Immagine 4">
            <a:extLst>
              <a:ext uri="{FF2B5EF4-FFF2-40B4-BE49-F238E27FC236}">
                <a16:creationId xmlns:a16="http://schemas.microsoft.com/office/drawing/2014/main" id="{831518F5-C4B1-CB41-8FE2-92A91A12AAD2}"/>
              </a:ext>
            </a:extLst>
          </p:cNvPr>
          <p:cNvPicPr>
            <a:picLocks noChangeAspect="1"/>
          </p:cNvPicPr>
          <p:nvPr/>
        </p:nvPicPr>
        <p:blipFill>
          <a:blip r:embed="rId5"/>
          <a:stretch>
            <a:fillRect/>
          </a:stretch>
        </p:blipFill>
        <p:spPr>
          <a:xfrm>
            <a:off x="2643344" y="1617319"/>
            <a:ext cx="6777747" cy="3806078"/>
          </a:xfrm>
          <a:prstGeom prst="rect">
            <a:avLst/>
          </a:prstGeom>
        </p:spPr>
      </p:pic>
    </p:spTree>
    <p:extLst>
      <p:ext uri="{BB962C8B-B14F-4D97-AF65-F5344CB8AC3E}">
        <p14:creationId xmlns:p14="http://schemas.microsoft.com/office/powerpoint/2010/main" val="3797251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824" y="203610"/>
            <a:ext cx="8774353" cy="994172"/>
          </a:xfrm>
        </p:spPr>
        <p:txBody>
          <a:bodyPr>
            <a:noAutofit/>
          </a:bodyPr>
          <a:lstStyle/>
          <a:p>
            <a:pPr algn="ctr"/>
            <a:r>
              <a:rPr lang="en-US" sz="2800" b="1" dirty="0" err="1">
                <a:latin typeface="Helvetica" pitchFamily="2" charset="0"/>
              </a:rPr>
              <a:t>Pubblicazioni</a:t>
            </a:r>
            <a:endParaRPr lang="it-IT" sz="2800" b="1" dirty="0">
              <a:latin typeface="Helvetica" pitchFamily="2" charset="0"/>
            </a:endParaRPr>
          </a:p>
        </p:txBody>
      </p:sp>
      <p:sp>
        <p:nvSpPr>
          <p:cNvPr id="10" name="Rettangolo 9">
            <a:extLst>
              <a:ext uri="{FF2B5EF4-FFF2-40B4-BE49-F238E27FC236}">
                <a16:creationId xmlns:a16="http://schemas.microsoft.com/office/drawing/2014/main" id="{3434F771-D748-294E-9E6C-6F77CAFB09F3}"/>
              </a:ext>
            </a:extLst>
          </p:cNvPr>
          <p:cNvSpPr/>
          <p:nvPr/>
        </p:nvSpPr>
        <p:spPr>
          <a:xfrm>
            <a:off x="1838392" y="1076672"/>
            <a:ext cx="8774353" cy="707886"/>
          </a:xfrm>
          <a:prstGeom prst="rect">
            <a:avLst/>
          </a:prstGeom>
        </p:spPr>
        <p:txBody>
          <a:bodyPr wrap="square">
            <a:spAutoFit/>
          </a:bodyPr>
          <a:lstStyle/>
          <a:p>
            <a:pPr>
              <a:buFont typeface="Arial" panose="020B0604020202020204" pitchFamily="34" charset="0"/>
              <a:buChar char="•"/>
            </a:pPr>
            <a:r>
              <a:rPr lang="en-US" sz="2000" dirty="0">
                <a:latin typeface="Helvetica Neue" panose="02000503000000020004" pitchFamily="2" charset="0"/>
              </a:rPr>
              <a:t> 31 </a:t>
            </a:r>
            <a:r>
              <a:rPr lang="en-US" sz="2000" dirty="0" err="1">
                <a:latin typeface="Helvetica Neue" panose="02000503000000020004" pitchFamily="2" charset="0"/>
              </a:rPr>
              <a:t>pubblicazioni</a:t>
            </a:r>
            <a:r>
              <a:rPr lang="en-US" sz="2000" dirty="0">
                <a:latin typeface="Helvetica Neue" panose="02000503000000020004" pitchFamily="2" charset="0"/>
              </a:rPr>
              <a:t> </a:t>
            </a:r>
            <a:r>
              <a:rPr lang="en-US" sz="2000" dirty="0" err="1">
                <a:latin typeface="Helvetica Neue" panose="02000503000000020004" pitchFamily="2" charset="0"/>
              </a:rPr>
              <a:t>nel</a:t>
            </a:r>
            <a:r>
              <a:rPr lang="en-US" sz="2000" dirty="0">
                <a:latin typeface="Helvetica Neue" panose="02000503000000020004" pitchFamily="2" charset="0"/>
              </a:rPr>
              <a:t> 2022</a:t>
            </a:r>
            <a:endParaRPr lang="it-IT" sz="2000" dirty="0">
              <a:latin typeface="Helvetica Neue" panose="02000503000000020004" pitchFamily="2" charset="0"/>
            </a:endParaRPr>
          </a:p>
          <a:p>
            <a:pPr>
              <a:buFont typeface="Arial" panose="020B0604020202020204" pitchFamily="34" charset="0"/>
              <a:buChar char="•"/>
            </a:pPr>
            <a:endParaRPr lang="it-IT" sz="2000" dirty="0">
              <a:latin typeface="Helvetica Neue" panose="02000503000000020004" pitchFamily="2" charset="0"/>
            </a:endParaRPr>
          </a:p>
        </p:txBody>
      </p:sp>
      <p:sp>
        <p:nvSpPr>
          <p:cNvPr id="11" name="Title 1">
            <a:extLst>
              <a:ext uri="{FF2B5EF4-FFF2-40B4-BE49-F238E27FC236}">
                <a16:creationId xmlns:a16="http://schemas.microsoft.com/office/drawing/2014/main" id="{A44EE4A3-C750-1C4A-A88E-7FA2F7D32E76}"/>
              </a:ext>
            </a:extLst>
          </p:cNvPr>
          <p:cNvSpPr txBox="1">
            <a:spLocks/>
          </p:cNvSpPr>
          <p:nvPr/>
        </p:nvSpPr>
        <p:spPr>
          <a:xfrm>
            <a:off x="1708824" y="1349129"/>
            <a:ext cx="8774353" cy="9941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Helvetica" pitchFamily="2" charset="0"/>
              </a:rPr>
              <a:t>Talks</a:t>
            </a:r>
            <a:endParaRPr lang="it-IT" sz="2800" b="1" dirty="0">
              <a:latin typeface="Helvetica" pitchFamily="2" charset="0"/>
            </a:endParaRPr>
          </a:p>
        </p:txBody>
      </p:sp>
      <p:sp>
        <p:nvSpPr>
          <p:cNvPr id="6" name="CasellaDiTesto 5">
            <a:extLst>
              <a:ext uri="{FF2B5EF4-FFF2-40B4-BE49-F238E27FC236}">
                <a16:creationId xmlns:a16="http://schemas.microsoft.com/office/drawing/2014/main" id="{BCBBCCD6-8214-C68F-6CB9-A93A6831CF9F}"/>
              </a:ext>
            </a:extLst>
          </p:cNvPr>
          <p:cNvSpPr txBox="1"/>
          <p:nvPr/>
        </p:nvSpPr>
        <p:spPr>
          <a:xfrm>
            <a:off x="1708824" y="2517477"/>
            <a:ext cx="8959177" cy="3570208"/>
          </a:xfrm>
          <a:prstGeom prst="rect">
            <a:avLst/>
          </a:prstGeom>
          <a:noFill/>
        </p:spPr>
        <p:txBody>
          <a:bodyPr wrap="square">
            <a:spAutoFit/>
          </a:bodyPr>
          <a:lstStyle/>
          <a:p>
            <a:pPr marL="285750" indent="-285750">
              <a:spcAft>
                <a:spcPts val="600"/>
              </a:spcAft>
              <a:buFont typeface="Arial" panose="020B0604020202020204" pitchFamily="34" charset="0"/>
              <a:buChar char="•"/>
            </a:pPr>
            <a:r>
              <a:rPr lang="it-IT" sz="1400" dirty="0">
                <a:solidFill>
                  <a:srgbClr val="000000"/>
                </a:solidFill>
                <a:latin typeface="Helvetica" pitchFamily="2" charset="0"/>
              </a:rPr>
              <a:t>The 20th International Conference on </a:t>
            </a:r>
            <a:r>
              <a:rPr lang="it-IT" sz="1400" dirty="0" err="1">
                <a:solidFill>
                  <a:srgbClr val="000000"/>
                </a:solidFill>
                <a:latin typeface="Helvetica" pitchFamily="2" charset="0"/>
              </a:rPr>
              <a:t>Strangeness</a:t>
            </a:r>
            <a:r>
              <a:rPr lang="it-IT" sz="1400" dirty="0">
                <a:solidFill>
                  <a:srgbClr val="000000"/>
                </a:solidFill>
                <a:latin typeface="Helvetica" pitchFamily="2" charset="0"/>
              </a:rPr>
              <a:t> in Quark Matter (SQM 2022)(Busan - Corea del Sud) “Two and </a:t>
            </a:r>
            <a:r>
              <a:rPr lang="it-IT" sz="1400" dirty="0" err="1">
                <a:solidFill>
                  <a:srgbClr val="000000"/>
                </a:solidFill>
                <a:latin typeface="Helvetica" pitchFamily="2" charset="0"/>
              </a:rPr>
              <a:t>three</a:t>
            </a:r>
            <a:r>
              <a:rPr lang="it-IT" sz="1400" dirty="0">
                <a:solidFill>
                  <a:srgbClr val="000000"/>
                </a:solidFill>
                <a:latin typeface="Helvetica" pitchFamily="2" charset="0"/>
              </a:rPr>
              <a:t>-body interactions </a:t>
            </a:r>
            <a:r>
              <a:rPr lang="it-IT" sz="1400" dirty="0" err="1">
                <a:solidFill>
                  <a:srgbClr val="000000"/>
                </a:solidFill>
                <a:latin typeface="Helvetica" pitchFamily="2" charset="0"/>
              </a:rPr>
              <a:t>among</a:t>
            </a:r>
            <a:r>
              <a:rPr lang="it-IT" sz="1400" dirty="0">
                <a:solidFill>
                  <a:srgbClr val="000000"/>
                </a:solidFill>
                <a:latin typeface="Helvetica" pitchFamily="2" charset="0"/>
              </a:rPr>
              <a:t> </a:t>
            </a:r>
            <a:r>
              <a:rPr lang="it-IT" sz="1400" dirty="0" err="1">
                <a:solidFill>
                  <a:srgbClr val="000000"/>
                </a:solidFill>
                <a:latin typeface="Helvetica" pitchFamily="2" charset="0"/>
              </a:rPr>
              <a:t>kaons</a:t>
            </a:r>
            <a:r>
              <a:rPr lang="it-IT" sz="1400" dirty="0">
                <a:solidFill>
                  <a:srgbClr val="000000"/>
                </a:solidFill>
                <a:latin typeface="Helvetica" pitchFamily="2" charset="0"/>
              </a:rPr>
              <a:t> and - </a:t>
            </a:r>
            <a:r>
              <a:rPr lang="it-IT" sz="1400" dirty="0" err="1">
                <a:solidFill>
                  <a:srgbClr val="000000"/>
                </a:solidFill>
                <a:latin typeface="Helvetica" pitchFamily="2" charset="0"/>
              </a:rPr>
              <a:t>nucleons</a:t>
            </a:r>
            <a:r>
              <a:rPr lang="it-IT" sz="1400" dirty="0">
                <a:solidFill>
                  <a:srgbClr val="000000"/>
                </a:solidFill>
                <a:latin typeface="Helvetica" pitchFamily="2" charset="0"/>
              </a:rPr>
              <a:t> </a:t>
            </a:r>
            <a:r>
              <a:rPr lang="it-IT" sz="1400" dirty="0" err="1">
                <a:solidFill>
                  <a:srgbClr val="000000"/>
                </a:solidFill>
                <a:latin typeface="Helvetica" pitchFamily="2" charset="0"/>
              </a:rPr>
              <a:t>tested</a:t>
            </a:r>
            <a:r>
              <a:rPr lang="it-IT" sz="1400" dirty="0">
                <a:solidFill>
                  <a:srgbClr val="000000"/>
                </a:solidFill>
                <a:latin typeface="Helvetica" pitchFamily="2" charset="0"/>
              </a:rPr>
              <a:t> </a:t>
            </a:r>
            <a:r>
              <a:rPr lang="it-IT" sz="1400" dirty="0" err="1">
                <a:solidFill>
                  <a:srgbClr val="000000"/>
                </a:solidFill>
                <a:latin typeface="Helvetica" pitchFamily="2" charset="0"/>
              </a:rPr>
              <a:t>at</a:t>
            </a:r>
            <a:r>
              <a:rPr lang="it-IT" sz="1400" dirty="0">
                <a:solidFill>
                  <a:srgbClr val="000000"/>
                </a:solidFill>
                <a:latin typeface="Helvetica" pitchFamily="2" charset="0"/>
              </a:rPr>
              <a:t> the LHC” (Ramona Lea)</a:t>
            </a:r>
          </a:p>
          <a:p>
            <a:pPr marL="285750" indent="-285750">
              <a:spcAft>
                <a:spcPts val="600"/>
              </a:spcAft>
              <a:buFont typeface="Arial" panose="020B0604020202020204" pitchFamily="34" charset="0"/>
              <a:buChar char="•"/>
            </a:pPr>
            <a:r>
              <a:rPr lang="it-IT" sz="1400" dirty="0">
                <a:solidFill>
                  <a:srgbClr val="000000"/>
                </a:solidFill>
                <a:latin typeface="Helvetica" pitchFamily="2" charset="0"/>
              </a:rPr>
              <a:t>14th International Conference on </a:t>
            </a:r>
            <a:r>
              <a:rPr lang="it-IT" sz="1400" dirty="0" err="1">
                <a:solidFill>
                  <a:srgbClr val="000000"/>
                </a:solidFill>
                <a:latin typeface="Helvetica" pitchFamily="2" charset="0"/>
              </a:rPr>
              <a:t>Hypernuclear</a:t>
            </a:r>
            <a:r>
              <a:rPr lang="it-IT" sz="1400" dirty="0">
                <a:solidFill>
                  <a:srgbClr val="000000"/>
                </a:solidFill>
                <a:latin typeface="Helvetica" pitchFamily="2" charset="0"/>
              </a:rPr>
              <a:t> and Strange </a:t>
            </a:r>
            <a:r>
              <a:rPr lang="it-IT" sz="1400" dirty="0" err="1">
                <a:solidFill>
                  <a:srgbClr val="000000"/>
                </a:solidFill>
                <a:latin typeface="Helvetica" pitchFamily="2" charset="0"/>
              </a:rPr>
              <a:t>Particle</a:t>
            </a:r>
            <a:r>
              <a:rPr lang="it-IT" sz="1400" dirty="0">
                <a:solidFill>
                  <a:srgbClr val="000000"/>
                </a:solidFill>
                <a:latin typeface="Helvetica" pitchFamily="2" charset="0"/>
              </a:rPr>
              <a:t> </a:t>
            </a:r>
            <a:r>
              <a:rPr lang="it-IT" sz="1400" dirty="0" err="1">
                <a:solidFill>
                  <a:srgbClr val="000000"/>
                </a:solidFill>
                <a:latin typeface="Helvetica" pitchFamily="2" charset="0"/>
              </a:rPr>
              <a:t>Physics</a:t>
            </a:r>
            <a:r>
              <a:rPr lang="it-IT" sz="1400" dirty="0">
                <a:solidFill>
                  <a:srgbClr val="000000"/>
                </a:solidFill>
                <a:latin typeface="Helvetica" pitchFamily="2" charset="0"/>
              </a:rPr>
              <a:t>, HYP2022, (Praga – Repubblica Ceca) “</a:t>
            </a:r>
            <a:r>
              <a:rPr lang="it-IT" sz="1400" dirty="0" err="1">
                <a:solidFill>
                  <a:srgbClr val="000000"/>
                </a:solidFill>
                <a:latin typeface="Helvetica" pitchFamily="2" charset="0"/>
              </a:rPr>
              <a:t>Constraining</a:t>
            </a:r>
            <a:r>
              <a:rPr lang="it-IT" sz="1400" dirty="0">
                <a:solidFill>
                  <a:srgbClr val="000000"/>
                </a:solidFill>
                <a:latin typeface="Helvetica" pitchFamily="2" charset="0"/>
              </a:rPr>
              <a:t> the K̄N </a:t>
            </a:r>
            <a:r>
              <a:rPr lang="it-IT" sz="1400" dirty="0" err="1">
                <a:solidFill>
                  <a:srgbClr val="000000"/>
                </a:solidFill>
                <a:latin typeface="Helvetica" pitchFamily="2" charset="0"/>
              </a:rPr>
              <a:t>coupled</a:t>
            </a:r>
            <a:r>
              <a:rPr lang="it-IT" sz="1400" dirty="0">
                <a:solidFill>
                  <a:srgbClr val="000000"/>
                </a:solidFill>
                <a:latin typeface="Helvetica" pitchFamily="2" charset="0"/>
              </a:rPr>
              <a:t> </a:t>
            </a:r>
            <a:r>
              <a:rPr lang="it-IT" sz="1400" dirty="0" err="1">
                <a:solidFill>
                  <a:srgbClr val="000000"/>
                </a:solidFill>
                <a:latin typeface="Helvetica" pitchFamily="2" charset="0"/>
              </a:rPr>
              <a:t>channel</a:t>
            </a:r>
            <a:r>
              <a:rPr lang="it-IT" sz="1400" dirty="0">
                <a:solidFill>
                  <a:srgbClr val="000000"/>
                </a:solidFill>
                <a:latin typeface="Helvetica" pitchFamily="2" charset="0"/>
              </a:rPr>
              <a:t> dynamics </a:t>
            </a:r>
            <a:r>
              <a:rPr lang="it-IT" sz="1400" dirty="0" err="1">
                <a:solidFill>
                  <a:srgbClr val="000000"/>
                </a:solidFill>
                <a:latin typeface="Helvetica" pitchFamily="2" charset="0"/>
              </a:rPr>
              <a:t>using</a:t>
            </a:r>
            <a:r>
              <a:rPr lang="it-IT" sz="1400" dirty="0">
                <a:solidFill>
                  <a:srgbClr val="000000"/>
                </a:solidFill>
                <a:latin typeface="Helvetica" pitchFamily="2" charset="0"/>
              </a:rPr>
              <a:t> </a:t>
            </a:r>
            <a:r>
              <a:rPr lang="it-IT" sz="1400" dirty="0" err="1">
                <a:solidFill>
                  <a:srgbClr val="000000"/>
                </a:solidFill>
                <a:latin typeface="Helvetica" pitchFamily="2" charset="0"/>
              </a:rPr>
              <a:t>femtoscopic</a:t>
            </a:r>
            <a:r>
              <a:rPr lang="it-IT" sz="1400" dirty="0">
                <a:solidFill>
                  <a:srgbClr val="000000"/>
                </a:solidFill>
                <a:latin typeface="Helvetica" pitchFamily="2" charset="0"/>
              </a:rPr>
              <a:t> </a:t>
            </a:r>
            <a:r>
              <a:rPr lang="it-IT" sz="1400" dirty="0" err="1">
                <a:solidFill>
                  <a:srgbClr val="000000"/>
                </a:solidFill>
                <a:latin typeface="Helvetica" pitchFamily="2" charset="0"/>
              </a:rPr>
              <a:t>correlations</a:t>
            </a:r>
            <a:r>
              <a:rPr lang="it-IT" sz="1400" dirty="0">
                <a:solidFill>
                  <a:srgbClr val="000000"/>
                </a:solidFill>
                <a:latin typeface="Helvetica" pitchFamily="2" charset="0"/>
              </a:rPr>
              <a:t> with ALICE </a:t>
            </a:r>
            <a:r>
              <a:rPr lang="it-IT" sz="1400" dirty="0" err="1">
                <a:solidFill>
                  <a:srgbClr val="000000"/>
                </a:solidFill>
                <a:latin typeface="Helvetica" pitchFamily="2" charset="0"/>
              </a:rPr>
              <a:t>at</a:t>
            </a:r>
            <a:r>
              <a:rPr lang="it-IT" sz="1400" dirty="0">
                <a:solidFill>
                  <a:srgbClr val="000000"/>
                </a:solidFill>
                <a:latin typeface="Helvetica" pitchFamily="2" charset="0"/>
              </a:rPr>
              <a:t> the LHC” (Ramona Lea)</a:t>
            </a:r>
          </a:p>
          <a:p>
            <a:pPr marL="285750" indent="-285750">
              <a:spcAft>
                <a:spcPts val="600"/>
              </a:spcAft>
              <a:buFont typeface="Arial" panose="020B0604020202020204" pitchFamily="34" charset="0"/>
              <a:buChar char="•"/>
            </a:pPr>
            <a:r>
              <a:rPr lang="it-IT" sz="1400" dirty="0" err="1">
                <a:solidFill>
                  <a:srgbClr val="000000"/>
                </a:solidFill>
                <a:latin typeface="Helvetica" pitchFamily="2" charset="0"/>
              </a:rPr>
              <a:t>PHENOmenal</a:t>
            </a:r>
            <a:r>
              <a:rPr lang="it-IT" sz="1400" dirty="0">
                <a:solidFill>
                  <a:srgbClr val="000000"/>
                </a:solidFill>
                <a:latin typeface="Helvetica" pitchFamily="2" charset="0"/>
              </a:rPr>
              <a:t> Workshop (CERN- Svizzera) “Light-nuclei production </a:t>
            </a:r>
            <a:r>
              <a:rPr lang="it-IT" sz="1400" dirty="0" err="1">
                <a:solidFill>
                  <a:srgbClr val="000000"/>
                </a:solidFill>
                <a:latin typeface="Helvetica" pitchFamily="2" charset="0"/>
              </a:rPr>
              <a:t>at</a:t>
            </a:r>
            <a:r>
              <a:rPr lang="it-IT" sz="1400" dirty="0">
                <a:solidFill>
                  <a:srgbClr val="000000"/>
                </a:solidFill>
                <a:latin typeface="Helvetica" pitchFamily="2" charset="0"/>
              </a:rPr>
              <a:t> LHC” (Ramona)</a:t>
            </a:r>
          </a:p>
          <a:p>
            <a:pPr marL="285750" indent="-285750">
              <a:spcAft>
                <a:spcPts val="600"/>
              </a:spcAft>
              <a:buFont typeface="Arial" panose="020B0604020202020204" pitchFamily="34" charset="0"/>
              <a:buChar char="•"/>
            </a:pPr>
            <a:r>
              <a:rPr lang="it-IT" sz="1400" dirty="0">
                <a:solidFill>
                  <a:srgbClr val="000000"/>
                </a:solidFill>
                <a:latin typeface="Helvetica" pitchFamily="2" charset="0"/>
              </a:rPr>
              <a:t>EXOTICO workshop (Trento - Italia) “Study of the </a:t>
            </a:r>
            <a:r>
              <a:rPr lang="it-IT" sz="1400" dirty="0" err="1">
                <a:solidFill>
                  <a:srgbClr val="000000"/>
                </a:solidFill>
                <a:latin typeface="Helvetica" pitchFamily="2" charset="0"/>
              </a:rPr>
              <a:t>meson-baryon</a:t>
            </a:r>
            <a:r>
              <a:rPr lang="it-IT" sz="1400" dirty="0">
                <a:solidFill>
                  <a:srgbClr val="000000"/>
                </a:solidFill>
                <a:latin typeface="Helvetica" pitchFamily="2" charset="0"/>
              </a:rPr>
              <a:t> strong interaction via </a:t>
            </a:r>
            <a:r>
              <a:rPr lang="it-IT" sz="1400" dirty="0" err="1">
                <a:solidFill>
                  <a:srgbClr val="000000"/>
                </a:solidFill>
                <a:latin typeface="Helvetica" pitchFamily="2" charset="0"/>
              </a:rPr>
              <a:t>femtoscopy</a:t>
            </a:r>
            <a:r>
              <a:rPr lang="it-IT" sz="1400" dirty="0">
                <a:solidFill>
                  <a:srgbClr val="000000"/>
                </a:solidFill>
                <a:latin typeface="Helvetica" pitchFamily="2" charset="0"/>
              </a:rPr>
              <a:t> in pp and p-Pb </a:t>
            </a:r>
            <a:r>
              <a:rPr lang="it-IT" sz="1400" dirty="0" err="1">
                <a:solidFill>
                  <a:srgbClr val="000000"/>
                </a:solidFill>
                <a:latin typeface="Helvetica" pitchFamily="2" charset="0"/>
              </a:rPr>
              <a:t>collisions</a:t>
            </a:r>
            <a:r>
              <a:rPr lang="it-IT" sz="1400" dirty="0">
                <a:solidFill>
                  <a:srgbClr val="000000"/>
                </a:solidFill>
                <a:latin typeface="Helvetica" pitchFamily="2" charset="0"/>
              </a:rPr>
              <a:t> with ALICE” (Ramona Lea)</a:t>
            </a:r>
          </a:p>
          <a:p>
            <a:pPr marL="285750" indent="-285750">
              <a:spcAft>
                <a:spcPts val="600"/>
              </a:spcAft>
              <a:buFont typeface="Arial" panose="020B0604020202020204" pitchFamily="34" charset="0"/>
              <a:buChar char="•"/>
            </a:pPr>
            <a:r>
              <a:rPr lang="it-IT" sz="1400" dirty="0">
                <a:solidFill>
                  <a:srgbClr val="000000"/>
                </a:solidFill>
                <a:latin typeface="Helvetica" pitchFamily="2" charset="0"/>
              </a:rPr>
              <a:t>International workshop on "</a:t>
            </a:r>
            <a:r>
              <a:rPr lang="it-IT" sz="1400" dirty="0" err="1">
                <a:solidFill>
                  <a:srgbClr val="000000"/>
                </a:solidFill>
                <a:latin typeface="Helvetica" pitchFamily="2" charset="0"/>
              </a:rPr>
              <a:t>Hadron</a:t>
            </a:r>
            <a:r>
              <a:rPr lang="it-IT" sz="1400" dirty="0">
                <a:solidFill>
                  <a:srgbClr val="000000"/>
                </a:solidFill>
                <a:latin typeface="Helvetica" pitchFamily="2" charset="0"/>
              </a:rPr>
              <a:t> </a:t>
            </a:r>
            <a:r>
              <a:rPr lang="it-IT" sz="1400" dirty="0" err="1">
                <a:solidFill>
                  <a:srgbClr val="000000"/>
                </a:solidFill>
                <a:latin typeface="Helvetica" pitchFamily="2" charset="0"/>
              </a:rPr>
              <a:t>physics</a:t>
            </a:r>
            <a:r>
              <a:rPr lang="it-IT" sz="1400" dirty="0">
                <a:solidFill>
                  <a:srgbClr val="000000"/>
                </a:solidFill>
                <a:latin typeface="Helvetica" pitchFamily="2" charset="0"/>
              </a:rPr>
              <a:t> with </a:t>
            </a:r>
            <a:r>
              <a:rPr lang="it-IT" sz="1400" dirty="0" err="1">
                <a:solidFill>
                  <a:srgbClr val="000000"/>
                </a:solidFill>
                <a:latin typeface="Helvetica" pitchFamily="2" charset="0"/>
              </a:rPr>
              <a:t>kaon</a:t>
            </a:r>
            <a:r>
              <a:rPr lang="it-IT" sz="1400" dirty="0">
                <a:solidFill>
                  <a:srgbClr val="000000"/>
                </a:solidFill>
                <a:latin typeface="Helvetica" pitchFamily="2" charset="0"/>
              </a:rPr>
              <a:t> </a:t>
            </a:r>
            <a:r>
              <a:rPr lang="it-IT" sz="1400" dirty="0" err="1">
                <a:solidFill>
                  <a:srgbClr val="000000"/>
                </a:solidFill>
                <a:latin typeface="Helvetica" pitchFamily="2" charset="0"/>
              </a:rPr>
              <a:t>beam</a:t>
            </a:r>
            <a:r>
              <a:rPr lang="it-IT" sz="1400" dirty="0">
                <a:solidFill>
                  <a:srgbClr val="000000"/>
                </a:solidFill>
                <a:latin typeface="Helvetica" pitchFamily="2" charset="0"/>
              </a:rPr>
              <a:t> and </a:t>
            </a:r>
            <a:r>
              <a:rPr lang="it-IT" sz="1400" dirty="0" err="1">
                <a:solidFill>
                  <a:srgbClr val="000000"/>
                </a:solidFill>
                <a:latin typeface="Helvetica" pitchFamily="2" charset="0"/>
              </a:rPr>
              <a:t>related</a:t>
            </a:r>
            <a:r>
              <a:rPr lang="it-IT" sz="1400" dirty="0">
                <a:solidFill>
                  <a:srgbClr val="000000"/>
                </a:solidFill>
                <a:latin typeface="Helvetica" pitchFamily="2" charset="0"/>
              </a:rPr>
              <a:t> </a:t>
            </a:r>
            <a:r>
              <a:rPr lang="it-IT" sz="1400" dirty="0" err="1">
                <a:solidFill>
                  <a:srgbClr val="000000"/>
                </a:solidFill>
                <a:latin typeface="Helvetica" pitchFamily="2" charset="0"/>
              </a:rPr>
              <a:t>topics</a:t>
            </a:r>
            <a:r>
              <a:rPr lang="it-IT" sz="1400" dirty="0">
                <a:solidFill>
                  <a:srgbClr val="000000"/>
                </a:solidFill>
                <a:latin typeface="Helvetica" pitchFamily="2" charset="0"/>
              </a:rPr>
              <a:t>" (RIKEN - Online) “KN and </a:t>
            </a:r>
            <a:r>
              <a:rPr lang="it-IT" sz="1400" dirty="0" err="1">
                <a:solidFill>
                  <a:srgbClr val="000000"/>
                </a:solidFill>
                <a:latin typeface="Helvetica" pitchFamily="2" charset="0"/>
              </a:rPr>
              <a:t>KbarN</a:t>
            </a:r>
            <a:r>
              <a:rPr lang="it-IT" sz="1400" dirty="0">
                <a:solidFill>
                  <a:srgbClr val="000000"/>
                </a:solidFill>
                <a:latin typeface="Helvetica" pitchFamily="2" charset="0"/>
              </a:rPr>
              <a:t> interactions via </a:t>
            </a:r>
            <a:r>
              <a:rPr lang="it-IT" sz="1400" dirty="0" err="1">
                <a:solidFill>
                  <a:srgbClr val="000000"/>
                </a:solidFill>
                <a:latin typeface="Helvetica" pitchFamily="2" charset="0"/>
              </a:rPr>
              <a:t>femtoscopy</a:t>
            </a:r>
            <a:r>
              <a:rPr lang="it-IT" sz="1400" dirty="0">
                <a:solidFill>
                  <a:srgbClr val="000000"/>
                </a:solidFill>
                <a:latin typeface="Helvetica" pitchFamily="2" charset="0"/>
              </a:rPr>
              <a:t> </a:t>
            </a:r>
            <a:r>
              <a:rPr lang="it-IT" sz="1400" dirty="0" err="1">
                <a:solidFill>
                  <a:srgbClr val="000000"/>
                </a:solidFill>
                <a:latin typeface="Helvetica" pitchFamily="2" charset="0"/>
              </a:rPr>
              <a:t>at</a:t>
            </a:r>
            <a:r>
              <a:rPr lang="it-IT" sz="1400" dirty="0">
                <a:solidFill>
                  <a:srgbClr val="000000"/>
                </a:solidFill>
                <a:latin typeface="Helvetica" pitchFamily="2" charset="0"/>
              </a:rPr>
              <a:t> ALICE” (Ramona Lea)</a:t>
            </a:r>
          </a:p>
          <a:p>
            <a:pPr marL="285750" indent="-285750">
              <a:spcAft>
                <a:spcPts val="600"/>
              </a:spcAft>
              <a:buFont typeface="Arial" panose="020B0604020202020204" pitchFamily="34" charset="0"/>
              <a:buChar char="•"/>
            </a:pPr>
            <a:r>
              <a:rPr lang="it-IT" sz="1400" dirty="0">
                <a:solidFill>
                  <a:srgbClr val="000000"/>
                </a:solidFill>
                <a:latin typeface="Helvetica" pitchFamily="2" charset="0"/>
              </a:rPr>
              <a:t>FemTUM2022 (TUM - Monaco di Baviera - Germania) “pK- and pK0 S: </a:t>
            </a:r>
            <a:r>
              <a:rPr lang="it-IT" sz="1400" dirty="0" err="1">
                <a:solidFill>
                  <a:srgbClr val="000000"/>
                </a:solidFill>
                <a:latin typeface="Helvetica" pitchFamily="2" charset="0"/>
              </a:rPr>
              <a:t>experimental</a:t>
            </a:r>
            <a:r>
              <a:rPr lang="it-IT" sz="1400" dirty="0">
                <a:solidFill>
                  <a:srgbClr val="000000"/>
                </a:solidFill>
                <a:latin typeface="Helvetica" pitchFamily="2" charset="0"/>
              </a:rPr>
              <a:t> and </a:t>
            </a:r>
            <a:r>
              <a:rPr lang="it-IT" sz="1400" dirty="0" err="1">
                <a:solidFill>
                  <a:srgbClr val="000000"/>
                </a:solidFill>
                <a:latin typeface="Helvetica" pitchFamily="2" charset="0"/>
              </a:rPr>
              <a:t>theoretical</a:t>
            </a:r>
            <a:r>
              <a:rPr lang="it-IT" sz="1400" dirty="0">
                <a:solidFill>
                  <a:srgbClr val="000000"/>
                </a:solidFill>
                <a:latin typeface="Helvetica" pitchFamily="2" charset="0"/>
              </a:rPr>
              <a:t> </a:t>
            </a:r>
            <a:r>
              <a:rPr lang="it-IT" sz="1400" dirty="0" err="1">
                <a:solidFill>
                  <a:srgbClr val="000000"/>
                </a:solidFill>
                <a:latin typeface="Helvetica" pitchFamily="2" charset="0"/>
              </a:rPr>
              <a:t>overview</a:t>
            </a:r>
            <a:r>
              <a:rPr lang="it-IT" sz="1400" dirty="0">
                <a:solidFill>
                  <a:srgbClr val="000000"/>
                </a:solidFill>
                <a:latin typeface="Helvetica" pitchFamily="2" charset="0"/>
              </a:rPr>
              <a:t>” (Ramona Lea)</a:t>
            </a:r>
          </a:p>
          <a:p>
            <a:pPr marL="285750" indent="-285750">
              <a:spcAft>
                <a:spcPts val="600"/>
              </a:spcAft>
              <a:buFont typeface="Arial" panose="020B0604020202020204" pitchFamily="34" charset="0"/>
              <a:buChar char="•"/>
            </a:pPr>
            <a:r>
              <a:rPr lang="it-IT" sz="1400" dirty="0">
                <a:solidFill>
                  <a:srgbClr val="000000"/>
                </a:solidFill>
                <a:latin typeface="Helvetica" pitchFamily="2" charset="0"/>
              </a:rPr>
              <a:t>Talk : «Open heavy </a:t>
            </a:r>
            <a:r>
              <a:rPr lang="it-IT" sz="1400" dirty="0" err="1">
                <a:solidFill>
                  <a:srgbClr val="000000"/>
                </a:solidFill>
                <a:latin typeface="Helvetica" pitchFamily="2" charset="0"/>
              </a:rPr>
              <a:t>flavour</a:t>
            </a:r>
            <a:r>
              <a:rPr lang="it-IT" sz="1400" dirty="0">
                <a:solidFill>
                  <a:srgbClr val="000000"/>
                </a:solidFill>
                <a:latin typeface="Helvetica" pitchFamily="2" charset="0"/>
              </a:rPr>
              <a:t> production in small systems with ALICE»  alla 25° International Conference in QCD, 4-7 </a:t>
            </a:r>
            <a:r>
              <a:rPr lang="it-IT" sz="1400" dirty="0" err="1">
                <a:solidFill>
                  <a:srgbClr val="000000"/>
                </a:solidFill>
                <a:latin typeface="Helvetica" pitchFamily="2" charset="0"/>
              </a:rPr>
              <a:t>July</a:t>
            </a:r>
            <a:r>
              <a:rPr lang="it-IT" sz="1400" dirty="0">
                <a:solidFill>
                  <a:srgbClr val="000000"/>
                </a:solidFill>
                <a:latin typeface="Helvetica" pitchFamily="2" charset="0"/>
              </a:rPr>
              <a:t> 2022, Montpellier, Fr (Susanna Costanza)</a:t>
            </a:r>
          </a:p>
        </p:txBody>
      </p:sp>
    </p:spTree>
    <p:extLst>
      <p:ext uri="{BB962C8B-B14F-4D97-AF65-F5344CB8AC3E}">
        <p14:creationId xmlns:p14="http://schemas.microsoft.com/office/powerpoint/2010/main" val="1947811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4704241" y="2828836"/>
            <a:ext cx="2783519"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a:latin typeface="Times New Roman" panose="02020603050405020304" pitchFamily="18" charset="0"/>
                <a:cs typeface="Times New Roman" panose="02020603050405020304" pitchFamily="18" charset="0"/>
              </a:rPr>
              <a:t>FAMU</a:t>
            </a:r>
            <a:endParaRPr lang="en-US" sz="7200" dirty="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925" y="3954464"/>
            <a:ext cx="2133600" cy="2816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39650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5722</Words>
  <Application>Microsoft Office PowerPoint</Application>
  <PresentationFormat>Widescreen</PresentationFormat>
  <Paragraphs>957</Paragraphs>
  <Slides>70</Slides>
  <Notes>19</Notes>
  <HiddenSlides>0</HiddenSlides>
  <MMClips>2</MMClips>
  <ScaleCrop>false</ScaleCrop>
  <HeadingPairs>
    <vt:vector size="8" baseType="variant">
      <vt:variant>
        <vt:lpstr>Caratteri utilizzati</vt:lpstr>
      </vt:variant>
      <vt:variant>
        <vt:i4>24</vt:i4>
      </vt:variant>
      <vt:variant>
        <vt:lpstr>Tema</vt:lpstr>
      </vt:variant>
      <vt:variant>
        <vt:i4>1</vt:i4>
      </vt:variant>
      <vt:variant>
        <vt:lpstr>Server OLE incorporati</vt:lpstr>
      </vt:variant>
      <vt:variant>
        <vt:i4>1</vt:i4>
      </vt:variant>
      <vt:variant>
        <vt:lpstr>Titoli diapositive</vt:lpstr>
      </vt:variant>
      <vt:variant>
        <vt:i4>70</vt:i4>
      </vt:variant>
    </vt:vector>
  </HeadingPairs>
  <TitlesOfParts>
    <vt:vector size="96" baseType="lpstr">
      <vt:lpstr>ＭＳ Ｐゴシック</vt:lpstr>
      <vt:lpstr>Abadi</vt:lpstr>
      <vt:lpstr>-apple-system</vt:lpstr>
      <vt:lpstr>Arial</vt:lpstr>
      <vt:lpstr>Calibri</vt:lpstr>
      <vt:lpstr>Calibri Light</vt:lpstr>
      <vt:lpstr>Cambria Math</vt:lpstr>
      <vt:lpstr>CMR10</vt:lpstr>
      <vt:lpstr>cmsy10</vt:lpstr>
      <vt:lpstr>Comic Sans MS</vt:lpstr>
      <vt:lpstr>DejaVu Sans</vt:lpstr>
      <vt:lpstr>Garamond</vt:lpstr>
      <vt:lpstr>Gill Sans</vt:lpstr>
      <vt:lpstr>Helvetica</vt:lpstr>
      <vt:lpstr>Helvetica Light</vt:lpstr>
      <vt:lpstr>Helvetica Neue</vt:lpstr>
      <vt:lpstr>Lucida Grande</vt:lpstr>
      <vt:lpstr>ＭＳ Ｐ明朝</vt:lpstr>
      <vt:lpstr>Myriad Pro Light</vt:lpstr>
      <vt:lpstr>Nimbus Roman No9 L</vt:lpstr>
      <vt:lpstr>Symbol</vt:lpstr>
      <vt:lpstr>Times</vt:lpstr>
      <vt:lpstr>Times New Roman</vt:lpstr>
      <vt:lpstr>Wingdings</vt:lpstr>
      <vt:lpstr>Office Theme</vt:lpstr>
      <vt:lpstr>Acrobat Document</vt:lpstr>
      <vt:lpstr>Presentazione standard di PowerPoint</vt:lpstr>
      <vt:lpstr>Presentazione standard di PowerPoint</vt:lpstr>
      <vt:lpstr>Presentazione standard di PowerPoint</vt:lpstr>
      <vt:lpstr>Presentazione standard di PowerPoint</vt:lpstr>
      <vt:lpstr>Principali attività del gruppo nel 2022</vt:lpstr>
      <vt:lpstr>Principali attività del gruppo nel 2022</vt:lpstr>
      <vt:lpstr>Partecipazione alla presa dati 2022</vt:lpstr>
      <vt:lpstr>Pubblicazioni</vt:lpstr>
      <vt:lpstr>Presentazione standard di PowerPoint</vt:lpstr>
      <vt:lpstr>Consuntivi FAMU 2022 CdS, giugno 2023</vt:lpstr>
      <vt:lpstr>FAMU: un recap sugli obiettivi</vt:lpstr>
      <vt:lpstr>FAMU: metodologia</vt:lpstr>
      <vt:lpstr>Progressi nel 2022 verso il run spettroscopico </vt:lpstr>
      <vt:lpstr>Attività FAMU-PV 2022: Rivelatori LaBr3 letti da SiPMs </vt:lpstr>
      <vt:lpstr>Attività FAMU-PV 2022: test dell’odoscopio (monitor del fascio di muoni) a CNAO</vt:lpstr>
      <vt:lpstr>Attività FAMU-PV 2022: simulazione dell’odoscopio in Geant4</vt:lpstr>
      <vt:lpstr>Attività FAMU-PV 2022: test del rivelatore HPGe</vt:lpstr>
      <vt:lpstr>Attività FAMU-PV 2022: partecipazione a conferenze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Positrons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MAMBO </vt:lpstr>
      <vt:lpstr>Presentazione standard di PowerPoint</vt:lpstr>
      <vt:lpstr>MAMBO- Physics Topics</vt:lpstr>
      <vt:lpstr>Presentazione standard di PowerPoint</vt:lpstr>
      <vt:lpstr>MAMBO – Bonn - Apparato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boca</dc:creator>
  <cp:lastModifiedBy>Angelica Vitali</cp:lastModifiedBy>
  <cp:revision>192</cp:revision>
  <dcterms:created xsi:type="dcterms:W3CDTF">2018-04-30T19:46:42Z</dcterms:created>
  <dcterms:modified xsi:type="dcterms:W3CDTF">2023-06-14T07:34:03Z</dcterms:modified>
</cp:coreProperties>
</file>