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56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AA7D"/>
    <a:srgbClr val="FBEFB9"/>
    <a:srgbClr val="FBE59B"/>
    <a:srgbClr val="FF7100"/>
    <a:srgbClr val="0000FF"/>
    <a:srgbClr val="00FF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D6813D-2AD4-4838-75C1-7DF748F7DF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10245F3-4FE1-E15C-9BCA-02FF98C342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FA8F7A4-99E4-0928-A4EF-24684A8DB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1A49-760F-4C50-9E01-2D8B4ECAC92B}" type="datetimeFigureOut">
              <a:rPr lang="it-IT" smtClean="0"/>
              <a:t>21/06/2023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1569639-4980-6AF0-8C49-C3F16EF12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8E09424-ECAD-AC50-B7BE-7935C5F55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D1FDB-172F-4D56-B087-8566EBC25322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114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165EA5-04A2-8DE8-E3A9-9C89D423D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7A64131-3C76-C158-F58B-0EA3C89C70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04AB330-36F5-1315-BE62-2BB6B9ADB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1A49-760F-4C50-9E01-2D8B4ECAC92B}" type="datetimeFigureOut">
              <a:rPr lang="it-IT" smtClean="0"/>
              <a:t>21/06/2023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9FD43A0-92B2-B355-0950-AC030B888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01737F4-B577-7098-D80F-B87F1395C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D1FDB-172F-4D56-B087-8566EBC25322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0694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9718A85-8062-AC61-CCBB-2F1C7A6432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E8D63E1-76B2-1905-C319-A5EAF004C7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81CC21A-E75C-D319-C3D3-5FC80BC02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1A49-760F-4C50-9E01-2D8B4ECAC92B}" type="datetimeFigureOut">
              <a:rPr lang="it-IT" smtClean="0"/>
              <a:t>21/06/2023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53482AD-EE42-BA32-5B81-BC6BDCC0D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D4D9FB-80CF-0AFA-1D38-F76E2CC1F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D1FDB-172F-4D56-B087-8566EBC25322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193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501DEE-7FE4-68B6-BC38-F722EEB02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D579E77-F206-C449-6FD8-E1C69664DC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B4E2508-14AB-D66D-1073-997510E9F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1A49-760F-4C50-9E01-2D8B4ECAC92B}" type="datetimeFigureOut">
              <a:rPr lang="it-IT" smtClean="0"/>
              <a:t>21/06/2023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C872586-EBE5-D40B-00FA-02AEC6B10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FCB02A9-04F5-DF2D-036E-E1B142AE1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D1FDB-172F-4D56-B087-8566EBC25322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1121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F1B6E3-A831-7183-AC08-6F57199F8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3C8A0EA-BEBF-8B9D-A267-2819B7C15B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5571872-547A-CEAD-49D7-461490573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1A49-760F-4C50-9E01-2D8B4ECAC92B}" type="datetimeFigureOut">
              <a:rPr lang="it-IT" smtClean="0"/>
              <a:t>21/06/2023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BBA5772-5ED8-0B0C-AAD7-2381AB377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FD85320-D687-5CDE-C1AD-DDBA2EA89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D1FDB-172F-4D56-B087-8566EBC25322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2927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DE2815-C2F5-0032-6C68-BD27C672D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EAE58A-7D9B-684B-33C4-7418660560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835BCC0-71E5-57BC-4173-7D46703313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7F173D6-BD90-D408-D817-B730D63F5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1A49-760F-4C50-9E01-2D8B4ECAC92B}" type="datetimeFigureOut">
              <a:rPr lang="it-IT" smtClean="0"/>
              <a:t>21/06/2023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1DA461D-2289-DC16-03BF-EBD6A7DD2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D9076F2-F0C7-3809-A527-56C10ACFC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D1FDB-172F-4D56-B087-8566EBC25322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559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D33D8D-321D-A1AD-2E4F-95CA3BCB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D5EB8F2-8486-366E-661D-13EDEAC664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315A7C6-AE84-85E9-0EA3-F940E73EB2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ED76273-BD38-E30D-30D6-4357D61BBE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40AE767-8E98-49ED-489A-BB61339CC0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5779454-78F7-F678-14A3-2AFA08524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1A49-760F-4C50-9E01-2D8B4ECAC92B}" type="datetimeFigureOut">
              <a:rPr lang="it-IT" smtClean="0"/>
              <a:t>21/06/2023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BE77DC1-426D-A8A5-DDE2-18362FB1A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D23FACC-CA6E-B926-E770-287549B19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D1FDB-172F-4D56-B087-8566EBC25322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6127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712942-3CE2-62B2-C08C-303449F7C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29B3DC4-4BD3-41AD-B080-6DD73076A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1A49-760F-4C50-9E01-2D8B4ECAC92B}" type="datetimeFigureOut">
              <a:rPr lang="it-IT" smtClean="0"/>
              <a:t>21/06/2023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99B98F3-03D6-BDC8-355F-FDCA54B90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9BACA5E-0EFC-E330-AB72-556AE8C39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D1FDB-172F-4D56-B087-8566EBC25322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010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B0AFEDA-EA54-5683-8BD9-AB3B65EDB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1A49-760F-4C50-9E01-2D8B4ECAC92B}" type="datetimeFigureOut">
              <a:rPr lang="it-IT" smtClean="0"/>
              <a:t>21/06/2023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A32FA42-9D59-0D38-B7CB-62D0A891F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240A61E-B071-2BA9-00DE-261860FB8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D1FDB-172F-4D56-B087-8566EBC25322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7089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15EFE6-5E14-B49B-224A-FE0D3038B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BDC8B3B-E922-A1E2-5032-8CF355B96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4C64F0E-B2D8-5F5F-0764-5B36867DE5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4E6B9DC-D424-DF3A-2D6E-8F055B321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1A49-760F-4C50-9E01-2D8B4ECAC92B}" type="datetimeFigureOut">
              <a:rPr lang="it-IT" smtClean="0"/>
              <a:t>21/06/2023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EC20778-BDEC-EA46-CE2C-39950E3BE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D7358CA-8D20-331A-970C-D1199AC24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D1FDB-172F-4D56-B087-8566EBC25322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714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1DD80C-7BBF-2F37-5375-7ADA964C2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EE5021B-F617-7B97-3F77-F04FE185C6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B87F51A-A90A-AE40-B827-CB304736E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60CDFB3-0A5A-6248-111E-30DBE9BEF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1A49-760F-4C50-9E01-2D8B4ECAC92B}" type="datetimeFigureOut">
              <a:rPr lang="it-IT" smtClean="0"/>
              <a:t>21/06/2023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A33CFD1-2516-B948-7B88-ACECA7295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DAF9FA4-765E-8D2D-E817-C5552EC65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D1FDB-172F-4D56-B087-8566EBC25322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8380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5CBE822-4348-F8BB-57CF-E0BB629BF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56AD58C-1276-DCA3-15BF-6BBCDAADEA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20D134F-F0B4-01E5-0F5A-A81EE63FB7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D1A49-760F-4C50-9E01-2D8B4ECAC92B}" type="datetimeFigureOut">
              <a:rPr lang="it-IT" smtClean="0"/>
              <a:t>21/06/2023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678E1CD-EDC8-D2AE-AE39-44207397E0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29BC79B-187A-FE70-EDB7-6141593B54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D1FDB-172F-4D56-B087-8566EBC25322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2653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DE887DF-FA69-731D-AE50-F0DB1384F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anchor="ctr">
            <a:normAutofit/>
          </a:bodyPr>
          <a:lstStyle/>
          <a:p>
            <a:pPr algn="ctr"/>
            <a:r>
              <a:rPr lang="it-IT" sz="4000" b="1"/>
              <a:t>Ansys Hfss - Recipe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72FA3E0-CDCB-47A8-082C-BF15E38A1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8184" y="1459907"/>
            <a:ext cx="10175630" cy="76790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2000"/>
              <a:t>For the calculation of the effective distance d</a:t>
            </a:r>
            <a:r>
              <a:rPr lang="en-US" sz="2000" baseline="-25000"/>
              <a:t>eff</a:t>
            </a:r>
            <a:r>
              <a:rPr lang="en-US" sz="2000"/>
              <a:t> of a dipole antenna</a:t>
            </a:r>
            <a:endParaRPr lang="it-IT" sz="2000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2ABDAF3C-7F9B-0FD2-AAC5-9F3CF3F0E9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2362" y="2405149"/>
            <a:ext cx="8481179" cy="3899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856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>
            <a:extLst>
              <a:ext uri="{FF2B5EF4-FFF2-40B4-BE49-F238E27FC236}">
                <a16:creationId xmlns:a16="http://schemas.microsoft.com/office/drawing/2014/main" id="{DBBC7396-D62C-4F7F-AD7C-AF70253D8D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57" y="1338591"/>
            <a:ext cx="5336607" cy="4180818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FBECE530-AE4E-40A4-97A1-2243D4071C3E}"/>
              </a:ext>
            </a:extLst>
          </p:cNvPr>
          <p:cNvSpPr txBox="1"/>
          <p:nvPr/>
        </p:nvSpPr>
        <p:spPr>
          <a:xfrm>
            <a:off x="6096000" y="782281"/>
            <a:ext cx="6974731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latin typeface="Corbel" panose="020B0503020204020204" pitchFamily="34" charset="0"/>
              </a:rPr>
              <a:t>Setup:</a:t>
            </a:r>
          </a:p>
          <a:p>
            <a:endParaRPr lang="it-IT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000" dirty="0"/>
              <a:t>RF </a:t>
            </a:r>
            <a:r>
              <a:rPr lang="it-IT" sz="2000" dirty="0" err="1"/>
              <a:t>cavity</a:t>
            </a:r>
            <a:r>
              <a:rPr lang="it-IT" sz="2000" dirty="0"/>
              <a:t> </a:t>
            </a:r>
            <a:r>
              <a:rPr lang="it-IT" sz="2000" dirty="0" err="1"/>
              <a:t>dimensions</a:t>
            </a:r>
            <a:r>
              <a:rPr lang="it-IT" sz="2000" dirty="0"/>
              <a:t>: 26x36x8 mm (vacuum)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000" dirty="0"/>
              <a:t>Silicon </a:t>
            </a:r>
            <a:r>
              <a:rPr lang="it-IT" sz="2000" dirty="0" err="1"/>
              <a:t>substrate</a:t>
            </a:r>
            <a:r>
              <a:rPr lang="it-IT" sz="2000" dirty="0"/>
              <a:t> (silicon)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000" dirty="0" err="1"/>
              <a:t>QuBit</a:t>
            </a:r>
            <a:endParaRPr lang="it-IT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2x 3D </a:t>
            </a:r>
            <a:r>
              <a:rPr lang="it-IT" sz="2000" dirty="0" err="1"/>
              <a:t>Superconducting</a:t>
            </a:r>
            <a:r>
              <a:rPr lang="it-IT" sz="2000" dirty="0"/>
              <a:t> </a:t>
            </a:r>
            <a:r>
              <a:rPr lang="it-IT" sz="2000" dirty="0" err="1"/>
              <a:t>pads</a:t>
            </a:r>
            <a:r>
              <a:rPr lang="it-IT" sz="2000" dirty="0"/>
              <a:t> </a:t>
            </a:r>
            <a:br>
              <a:rPr lang="it-IT" sz="2000" dirty="0"/>
            </a:br>
            <a:r>
              <a:rPr lang="it-IT" sz="2000" dirty="0"/>
              <a:t>0.15mm x 100nm x 0.556mm (</a:t>
            </a:r>
            <a:r>
              <a:rPr lang="it-IT" sz="2000" dirty="0" err="1"/>
              <a:t>perfect</a:t>
            </a:r>
            <a:r>
              <a:rPr lang="it-IT" sz="2000" dirty="0"/>
              <a:t> </a:t>
            </a:r>
            <a:r>
              <a:rPr lang="it-IT" sz="2000" dirty="0" err="1"/>
              <a:t>conductor</a:t>
            </a:r>
            <a:r>
              <a:rPr lang="it-IT" sz="2000" dirty="0"/>
              <a:t>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sz="2000" dirty="0"/>
              <a:t>(2D </a:t>
            </a:r>
            <a:r>
              <a:rPr lang="it-IT" sz="2000" dirty="0" err="1"/>
              <a:t>Pads</a:t>
            </a:r>
            <a:r>
              <a:rPr lang="it-IT" sz="2000" dirty="0"/>
              <a:t> with </a:t>
            </a:r>
            <a:r>
              <a:rPr lang="it-IT" sz="2000" dirty="0" err="1"/>
              <a:t>boundary</a:t>
            </a:r>
            <a:r>
              <a:rPr lang="it-IT" sz="2000" dirty="0"/>
              <a:t> condition: Perfect E </a:t>
            </a:r>
            <a:br>
              <a:rPr lang="it-IT" sz="2000" dirty="0"/>
            </a:br>
            <a:r>
              <a:rPr lang="it-IT" sz="2000" dirty="0"/>
              <a:t>work the </a:t>
            </a:r>
            <a:r>
              <a:rPr lang="it-IT" sz="2000" dirty="0" err="1"/>
              <a:t>same</a:t>
            </a:r>
            <a:r>
              <a:rPr lang="it-IT" sz="2000" dirty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JJ in </a:t>
            </a:r>
            <a:r>
              <a:rPr lang="it-IT" sz="2000" dirty="0" err="1"/>
              <a:t>between</a:t>
            </a:r>
            <a:r>
              <a:rPr lang="it-IT" sz="2000" dirty="0"/>
              <a:t> (vacuum)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sz="2000" dirty="0" err="1"/>
              <a:t>Modeld</a:t>
            </a:r>
            <a:r>
              <a:rPr lang="it-IT" sz="2000" dirty="0"/>
              <a:t> with </a:t>
            </a:r>
            <a:r>
              <a:rPr lang="it-IT" sz="2000" dirty="0" err="1"/>
              <a:t>Lumped</a:t>
            </a:r>
            <a:r>
              <a:rPr lang="it-IT" sz="2000" dirty="0"/>
              <a:t> RLC </a:t>
            </a:r>
            <a:r>
              <a:rPr lang="it-IT" sz="2000" dirty="0" err="1"/>
              <a:t>boundary</a:t>
            </a:r>
            <a:r>
              <a:rPr lang="it-IT" sz="2000" dirty="0"/>
              <a:t> condition </a:t>
            </a:r>
          </a:p>
          <a:p>
            <a:pPr lvl="2"/>
            <a:r>
              <a:rPr lang="it-IT" sz="2000" dirty="0"/>
              <a:t>      L = 10 </a:t>
            </a:r>
            <a:r>
              <a:rPr lang="it-IT" sz="2000" dirty="0" err="1"/>
              <a:t>nH</a:t>
            </a:r>
            <a:r>
              <a:rPr lang="it-IT" sz="2000" dirty="0"/>
              <a:t> (</a:t>
            </a:r>
            <a:r>
              <a:rPr lang="it-IT" sz="2000" dirty="0" err="1"/>
              <a:t>also</a:t>
            </a:r>
            <a:r>
              <a:rPr lang="it-IT" sz="2000" dirty="0"/>
              <a:t> added C = 0.8 </a:t>
            </a:r>
            <a:r>
              <a:rPr lang="it-IT" sz="2000" dirty="0" err="1"/>
              <a:t>fF</a:t>
            </a:r>
            <a:r>
              <a:rPr lang="it-IT" sz="2000" dirty="0"/>
              <a:t>, </a:t>
            </a:r>
            <a:r>
              <a:rPr lang="it-IT" sz="2000" dirty="0" err="1"/>
              <a:t>only</a:t>
            </a:r>
            <a:r>
              <a:rPr lang="it-IT" sz="2000" dirty="0"/>
              <a:t> minor </a:t>
            </a:r>
            <a:r>
              <a:rPr lang="it-IT" sz="2000" dirty="0" err="1"/>
              <a:t>difference</a:t>
            </a:r>
            <a:r>
              <a:rPr lang="it-IT" sz="2000" dirty="0"/>
              <a:t>)</a:t>
            </a:r>
          </a:p>
          <a:p>
            <a:endParaRPr lang="en-US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68CCEE4B-5625-4DBE-A05E-43B437AFA612}"/>
              </a:ext>
            </a:extLst>
          </p:cNvPr>
          <p:cNvSpPr txBox="1"/>
          <p:nvPr/>
        </p:nvSpPr>
        <p:spPr>
          <a:xfrm>
            <a:off x="6096000" y="5010613"/>
            <a:ext cx="519457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Settings:</a:t>
            </a:r>
          </a:p>
          <a:p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/>
              <a:t>Solution Type: Eigenmode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/>
              <a:t>Field Source: Mode 1 TE</a:t>
            </a:r>
            <a:r>
              <a:rPr lang="en-US" sz="2000" baseline="-25000" dirty="0"/>
              <a:t>101</a:t>
            </a:r>
            <a:r>
              <a:rPr lang="en-US" sz="2000" dirty="0"/>
              <a:t> 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954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5841BCED-88E0-431F-B228-DB9EB8511D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652" y="1233986"/>
            <a:ext cx="4960022" cy="4627971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8DB4EA20-0626-4135-A499-12C11BDA3926}"/>
              </a:ext>
            </a:extLst>
          </p:cNvPr>
          <p:cNvSpPr txBox="1"/>
          <p:nvPr/>
        </p:nvSpPr>
        <p:spPr>
          <a:xfrm>
            <a:off x="3603342" y="59710"/>
            <a:ext cx="31712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Fields Calculator</a:t>
            </a:r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5F1B0D1B-10A7-4BF4-BCAD-04ADE9D93847}"/>
              </a:ext>
            </a:extLst>
          </p:cNvPr>
          <p:cNvGrpSpPr>
            <a:grpSpLocks noChangeAspect="1"/>
          </p:cNvGrpSpPr>
          <p:nvPr/>
        </p:nvGrpSpPr>
        <p:grpSpPr>
          <a:xfrm>
            <a:off x="9204419" y="4245777"/>
            <a:ext cx="2682065" cy="2246769"/>
            <a:chOff x="6884667" y="2270847"/>
            <a:chExt cx="4380164" cy="3839611"/>
          </a:xfrm>
          <a:solidFill>
            <a:schemeClr val="bg1"/>
          </a:solidFill>
        </p:grpSpPr>
        <p:sp>
          <p:nvSpPr>
            <p:cNvPr id="11" name="Textfeld 10">
              <a:extLst>
                <a:ext uri="{FF2B5EF4-FFF2-40B4-BE49-F238E27FC236}">
                  <a16:creationId xmlns:a16="http://schemas.microsoft.com/office/drawing/2014/main" id="{157532EE-17FF-4699-85AA-9EF4A07B1EFF}"/>
                </a:ext>
              </a:extLst>
            </p:cNvPr>
            <p:cNvSpPr txBox="1"/>
            <p:nvPr/>
          </p:nvSpPr>
          <p:spPr>
            <a:xfrm>
              <a:off x="6884667" y="2270847"/>
              <a:ext cx="4380164" cy="3839611"/>
            </a:xfrm>
            <a:prstGeom prst="rect">
              <a:avLst/>
            </a:prstGeom>
            <a:grpFill/>
            <a:ln w="25400">
              <a:solidFill>
                <a:srgbClr val="1AAA7D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Introduction with examples how to use the Fields Calculator</a:t>
              </a:r>
            </a:p>
            <a:p>
              <a:endParaRPr lang="en-US" sz="1400" dirty="0"/>
            </a:p>
            <a:p>
              <a:endParaRPr lang="en-US" sz="1400" dirty="0"/>
            </a:p>
            <a:p>
              <a:endParaRPr lang="en-US" sz="1400" dirty="0"/>
            </a:p>
            <a:p>
              <a:endParaRPr lang="en-US" sz="1400" dirty="0"/>
            </a:p>
            <a:p>
              <a:endParaRPr lang="en-US" sz="1400" dirty="0"/>
            </a:p>
            <a:p>
              <a:endParaRPr lang="en-US" sz="1400" dirty="0"/>
            </a:p>
            <a:p>
              <a:endParaRPr lang="en-US" sz="1400" dirty="0"/>
            </a:p>
            <a:p>
              <a:endParaRPr lang="en-US" sz="1400" dirty="0"/>
            </a:p>
          </p:txBody>
        </p:sp>
        <p:pic>
          <p:nvPicPr>
            <p:cNvPr id="9" name="Grafik 8">
              <a:extLst>
                <a:ext uri="{FF2B5EF4-FFF2-40B4-BE49-F238E27FC236}">
                  <a16:creationId xmlns:a16="http://schemas.microsoft.com/office/drawing/2014/main" id="{AD2F83C3-FC22-4C0F-B23C-6315AFDBDE7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3065" r="2698"/>
            <a:stretch/>
          </p:blipFill>
          <p:spPr>
            <a:xfrm>
              <a:off x="7018921" y="3007085"/>
              <a:ext cx="4127761" cy="2842302"/>
            </a:xfrm>
            <a:prstGeom prst="rect">
              <a:avLst/>
            </a:prstGeom>
            <a:grpFill/>
          </p:spPr>
        </p:pic>
      </p:grpSp>
      <p:grpSp>
        <p:nvGrpSpPr>
          <p:cNvPr id="60" name="Gruppieren 59">
            <a:extLst>
              <a:ext uri="{FF2B5EF4-FFF2-40B4-BE49-F238E27FC236}">
                <a16:creationId xmlns:a16="http://schemas.microsoft.com/office/drawing/2014/main" id="{0A956CED-B4A9-4564-BE45-E644F93C20E1}"/>
              </a:ext>
            </a:extLst>
          </p:cNvPr>
          <p:cNvGrpSpPr/>
          <p:nvPr/>
        </p:nvGrpSpPr>
        <p:grpSpPr>
          <a:xfrm>
            <a:off x="657940" y="1901518"/>
            <a:ext cx="4197985" cy="3215583"/>
            <a:chOff x="286465" y="1532748"/>
            <a:chExt cx="4197985" cy="3215583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Textfeld 12">
                  <a:extLst>
                    <a:ext uri="{FF2B5EF4-FFF2-40B4-BE49-F238E27FC236}">
                      <a16:creationId xmlns:a16="http://schemas.microsoft.com/office/drawing/2014/main" id="{24C0B8D5-5BD5-4009-89A2-81D638FBD79C}"/>
                    </a:ext>
                  </a:extLst>
                </p:cNvPr>
                <p:cNvSpPr txBox="1"/>
                <p:nvPr/>
              </p:nvSpPr>
              <p:spPr>
                <a:xfrm>
                  <a:off x="286465" y="3011910"/>
                  <a:ext cx="4197985" cy="9818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𝑒𝑓𝑓</m:t>
                            </m:r>
                          </m:sub>
                        </m:s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= </m:t>
                        </m:r>
                        <m:nary>
                          <m:naryPr>
                            <m:chr m:val="∬"/>
                            <m:limLoc m:val="undOvr"/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sSub>
                              <m:sSubPr>
                                <m:ctrlP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𝑝𝑎𝑑</m:t>
                                </m:r>
                              </m:e>
                              <m:sub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sub>
                          <m:sup/>
                          <m:e>
                            <m:f>
                              <m:fPr>
                                <m:ctrlP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  <m:t>𝜌</m:t>
                                    </m:r>
                                  </m:e>
                                  <m:sub>
                                    <m: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acc>
                                  <m:accPr>
                                    <m:chr m:val="⃗"/>
                                    <m:ctrlP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</m:acc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num>
                              <m:den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</m:den>
                            </m:f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acc>
                              <m:accPr>
                                <m:chr m:val="⃗"/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acc>
                          </m:e>
                        </m:nary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hr m:val="∬"/>
                            <m:limLoc m:val="undOvr"/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𝑝𝑎</m:t>
                            </m:r>
                            <m:sSub>
                              <m:sSubPr>
                                <m:ctrlP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  <m:sup/>
                          <m:e>
                            <m:f>
                              <m:f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  <m:t>𝜌</m:t>
                                    </m:r>
                                  </m:e>
                                  <m:sub>
                                    <m: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acc>
                                  <m:accPr>
                                    <m:chr m:val="⃗"/>
                                    <m:ctrlP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</m:acc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num>
                              <m:den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</m:den>
                            </m:f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acc>
                              <m:accPr>
                                <m:chr m:val="⃗"/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acc>
                          </m:e>
                        </m:nary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13" name="Textfeld 12">
                  <a:extLst>
                    <a:ext uri="{FF2B5EF4-FFF2-40B4-BE49-F238E27FC236}">
                      <a16:creationId xmlns:a16="http://schemas.microsoft.com/office/drawing/2014/main" id="{24C0B8D5-5BD5-4009-89A2-81D638FBD79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6465" y="3011910"/>
                  <a:ext cx="4197985" cy="98180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ED405467-586D-4EF9-8F5D-B8606817D630}"/>
                </a:ext>
              </a:extLst>
            </p:cNvPr>
            <p:cNvSpPr txBox="1"/>
            <p:nvPr/>
          </p:nvSpPr>
          <p:spPr>
            <a:xfrm>
              <a:off x="444600" y="1532748"/>
              <a:ext cx="238407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Effective distance:</a:t>
              </a:r>
            </a:p>
          </p:txBody>
        </p:sp>
        <p:grpSp>
          <p:nvGrpSpPr>
            <p:cNvPr id="59" name="Gruppieren 58">
              <a:extLst>
                <a:ext uri="{FF2B5EF4-FFF2-40B4-BE49-F238E27FC236}">
                  <a16:creationId xmlns:a16="http://schemas.microsoft.com/office/drawing/2014/main" id="{3449A981-A1AC-4840-B046-345E59075129}"/>
                </a:ext>
              </a:extLst>
            </p:cNvPr>
            <p:cNvGrpSpPr/>
            <p:nvPr/>
          </p:nvGrpSpPr>
          <p:grpSpPr>
            <a:xfrm>
              <a:off x="1296101" y="3886352"/>
              <a:ext cx="3003845" cy="861979"/>
              <a:chOff x="1326749" y="3902402"/>
              <a:chExt cx="3003845" cy="861979"/>
            </a:xfrm>
          </p:grpSpPr>
          <p:cxnSp>
            <p:nvCxnSpPr>
              <p:cNvPr id="16" name="Gerade Verbindung mit Pfeil 15">
                <a:extLst>
                  <a:ext uri="{FF2B5EF4-FFF2-40B4-BE49-F238E27FC236}">
                    <a16:creationId xmlns:a16="http://schemas.microsoft.com/office/drawing/2014/main" id="{1682FE1E-1E90-4842-9AB8-8D3D9BE9D30D}"/>
                  </a:ext>
                </a:extLst>
              </p:cNvPr>
              <p:cNvCxnSpPr>
                <a:cxnSpLocks/>
                <a:stCxn id="23" idx="0"/>
              </p:cNvCxnSpPr>
              <p:nvPr/>
            </p:nvCxnSpPr>
            <p:spPr>
              <a:xfrm flipH="1" flipV="1">
                <a:off x="2023353" y="3903267"/>
                <a:ext cx="805319" cy="491782"/>
              </a:xfrm>
              <a:prstGeom prst="straightConnector1">
                <a:avLst/>
              </a:prstGeom>
              <a:ln>
                <a:solidFill>
                  <a:srgbClr val="1AAA7D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Textfeld 22">
                <a:extLst>
                  <a:ext uri="{FF2B5EF4-FFF2-40B4-BE49-F238E27FC236}">
                    <a16:creationId xmlns:a16="http://schemas.microsoft.com/office/drawing/2014/main" id="{7CD814CE-B1B2-4030-A5F2-2B5D01EF31AB}"/>
                  </a:ext>
                </a:extLst>
              </p:cNvPr>
              <p:cNvSpPr txBox="1"/>
              <p:nvPr/>
            </p:nvSpPr>
            <p:spPr>
              <a:xfrm>
                <a:off x="1326749" y="4395049"/>
                <a:ext cx="3003845" cy="369332"/>
              </a:xfrm>
              <a:prstGeom prst="rect">
                <a:avLst/>
              </a:prstGeom>
              <a:noFill/>
              <a:ln>
                <a:solidFill>
                  <a:srgbClr val="1AAA7D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Charge on each pad Q=Q</a:t>
                </a:r>
                <a:r>
                  <a:rPr lang="en-US" baseline="-25000" dirty="0"/>
                  <a:t>1</a:t>
                </a:r>
                <a:r>
                  <a:rPr lang="en-US" dirty="0"/>
                  <a:t>=-Q</a:t>
                </a:r>
                <a:r>
                  <a:rPr lang="en-US" baseline="-25000" dirty="0"/>
                  <a:t>2</a:t>
                </a:r>
                <a:endParaRPr lang="en-US" dirty="0"/>
              </a:p>
            </p:txBody>
          </p:sp>
          <p:cxnSp>
            <p:nvCxnSpPr>
              <p:cNvPr id="51" name="Gerade Verbindung mit Pfeil 50">
                <a:extLst>
                  <a:ext uri="{FF2B5EF4-FFF2-40B4-BE49-F238E27FC236}">
                    <a16:creationId xmlns:a16="http://schemas.microsoft.com/office/drawing/2014/main" id="{BDCC4CDE-291F-413C-9514-C4193C60779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828670" y="3902402"/>
                <a:ext cx="805319" cy="491782"/>
              </a:xfrm>
              <a:prstGeom prst="straightConnector1">
                <a:avLst/>
              </a:prstGeom>
              <a:ln>
                <a:solidFill>
                  <a:srgbClr val="1AAA7D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8" name="Gruppieren 57">
              <a:extLst>
                <a:ext uri="{FF2B5EF4-FFF2-40B4-BE49-F238E27FC236}">
                  <a16:creationId xmlns:a16="http://schemas.microsoft.com/office/drawing/2014/main" id="{F9DC4DFB-ACA7-410A-B855-E0292AFF75D9}"/>
                </a:ext>
              </a:extLst>
            </p:cNvPr>
            <p:cNvGrpSpPr/>
            <p:nvPr/>
          </p:nvGrpSpPr>
          <p:grpSpPr>
            <a:xfrm>
              <a:off x="1326749" y="2041954"/>
              <a:ext cx="3003845" cy="1137248"/>
              <a:chOff x="1326748" y="2177884"/>
              <a:chExt cx="3003845" cy="1137248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Textfeld 25">
                    <a:extLst>
                      <a:ext uri="{FF2B5EF4-FFF2-40B4-BE49-F238E27FC236}">
                        <a16:creationId xmlns:a16="http://schemas.microsoft.com/office/drawing/2014/main" id="{FF9A32A5-D663-4FE2-BF69-E835074BB1DA}"/>
                      </a:ext>
                    </a:extLst>
                  </p:cNvPr>
                  <p:cNvSpPr txBox="1"/>
                  <p:nvPr/>
                </p:nvSpPr>
                <p:spPr>
                  <a:xfrm>
                    <a:off x="1326748" y="2177884"/>
                    <a:ext cx="3003845" cy="646331"/>
                  </a:xfrm>
                  <a:prstGeom prst="rect">
                    <a:avLst/>
                  </a:prstGeom>
                  <a:noFill/>
                  <a:ln>
                    <a:solidFill>
                      <a:srgbClr val="1AAA7D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/>
                      <a:t>Surface charge densities </a:t>
                    </a:r>
                    <a:r>
                      <a:rPr lang="en-US" dirty="0" err="1"/>
                      <a:t>SmoothQ</a:t>
                    </a:r>
                    <a:r>
                      <a:rPr lang="en-US" dirty="0"/>
                      <a:t> at phase </a:t>
                    </a:r>
                    <a14:m>
                      <m:oMath xmlns:m="http://schemas.openxmlformats.org/officeDocument/2006/math"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= </m:t>
                        </m:r>
                      </m:oMath>
                    </a14:m>
                    <a:r>
                      <a:rPr lang="en-US" dirty="0"/>
                      <a:t>0 </a:t>
                    </a:r>
                  </a:p>
                </p:txBody>
              </p:sp>
            </mc:Choice>
            <mc:Fallback xmlns="">
              <p:sp>
                <p:nvSpPr>
                  <p:cNvPr id="26" name="Textfeld 25">
                    <a:extLst>
                      <a:ext uri="{FF2B5EF4-FFF2-40B4-BE49-F238E27FC236}">
                        <a16:creationId xmlns:a16="http://schemas.microsoft.com/office/drawing/2014/main" id="{FF9A32A5-D663-4FE2-BF69-E835074BB1DA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326748" y="2177884"/>
                    <a:ext cx="3003845" cy="646331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l="-1619" t="-3704" b="-12963"/>
                    </a:stretch>
                  </a:blipFill>
                  <a:ln>
                    <a:solidFill>
                      <a:srgbClr val="1AAA7D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57" name="Gruppieren 56">
                <a:extLst>
                  <a:ext uri="{FF2B5EF4-FFF2-40B4-BE49-F238E27FC236}">
                    <a16:creationId xmlns:a16="http://schemas.microsoft.com/office/drawing/2014/main" id="{FDD28979-A02F-4575-B83F-517547D3395D}"/>
                  </a:ext>
                </a:extLst>
              </p:cNvPr>
              <p:cNvGrpSpPr/>
              <p:nvPr/>
            </p:nvGrpSpPr>
            <p:grpSpPr>
              <a:xfrm>
                <a:off x="1992704" y="2823350"/>
                <a:ext cx="1610638" cy="491782"/>
                <a:chOff x="2594829" y="1224258"/>
                <a:chExt cx="1610638" cy="491782"/>
              </a:xfrm>
            </p:grpSpPr>
            <p:cxnSp>
              <p:nvCxnSpPr>
                <p:cNvPr id="55" name="Gerade Verbindung mit Pfeil 54">
                  <a:extLst>
                    <a:ext uri="{FF2B5EF4-FFF2-40B4-BE49-F238E27FC236}">
                      <a16:creationId xmlns:a16="http://schemas.microsoft.com/office/drawing/2014/main" id="{38C9F5DD-0DA4-404E-AB30-E1B3C207DF3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594829" y="1224258"/>
                  <a:ext cx="805319" cy="491782"/>
                </a:xfrm>
                <a:prstGeom prst="straightConnector1">
                  <a:avLst/>
                </a:prstGeom>
                <a:ln>
                  <a:solidFill>
                    <a:srgbClr val="1AAA7D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Gerade Verbindung mit Pfeil 55">
                  <a:extLst>
                    <a:ext uri="{FF2B5EF4-FFF2-40B4-BE49-F238E27FC236}">
                      <a16:creationId xmlns:a16="http://schemas.microsoft.com/office/drawing/2014/main" id="{E433565A-CE47-4EDE-A6DA-8188F850641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400148" y="1224258"/>
                  <a:ext cx="805319" cy="491782"/>
                </a:xfrm>
                <a:prstGeom prst="straightConnector1">
                  <a:avLst/>
                </a:prstGeom>
                <a:ln>
                  <a:solidFill>
                    <a:srgbClr val="1AAA7D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4" name="Gerade Verbindung mit Pfeil 3">
            <a:extLst>
              <a:ext uri="{FF2B5EF4-FFF2-40B4-BE49-F238E27FC236}">
                <a16:creationId xmlns:a16="http://schemas.microsoft.com/office/drawing/2014/main" id="{242D73BE-4769-4B17-8196-12ABF1708D8A}"/>
              </a:ext>
            </a:extLst>
          </p:cNvPr>
          <p:cNvCxnSpPr>
            <a:cxnSpLocks/>
          </p:cNvCxnSpPr>
          <p:nvPr/>
        </p:nvCxnSpPr>
        <p:spPr>
          <a:xfrm flipV="1">
            <a:off x="10433516" y="2733889"/>
            <a:ext cx="0" cy="38135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>
            <a:extLst>
              <a:ext uri="{FF2B5EF4-FFF2-40B4-BE49-F238E27FC236}">
                <a16:creationId xmlns:a16="http://schemas.microsoft.com/office/drawing/2014/main" id="{98AB37A8-8E37-461A-813B-FA484A3DFEED}"/>
              </a:ext>
            </a:extLst>
          </p:cNvPr>
          <p:cNvSpPr txBox="1"/>
          <p:nvPr/>
        </p:nvSpPr>
        <p:spPr>
          <a:xfrm>
            <a:off x="10299043" y="2410724"/>
            <a:ext cx="2260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3429333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A2A14839-222D-FDF6-C0A9-7AAEB0B7BD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7917654"/>
              </p:ext>
            </p:extLst>
          </p:nvPr>
        </p:nvGraphicFramePr>
        <p:xfrm>
          <a:off x="175846" y="584776"/>
          <a:ext cx="11840308" cy="58053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81238">
                  <a:extLst>
                    <a:ext uri="{9D8B030D-6E8A-4147-A177-3AD203B41FA5}">
                      <a16:colId xmlns:a16="http://schemas.microsoft.com/office/drawing/2014/main" val="2791508596"/>
                    </a:ext>
                  </a:extLst>
                </a:gridCol>
                <a:gridCol w="7459070">
                  <a:extLst>
                    <a:ext uri="{9D8B030D-6E8A-4147-A177-3AD203B41FA5}">
                      <a16:colId xmlns:a16="http://schemas.microsoft.com/office/drawing/2014/main" val="896488871"/>
                    </a:ext>
                  </a:extLst>
                </a:gridCol>
              </a:tblGrid>
              <a:tr h="382441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1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Calculator</a:t>
                      </a:r>
                      <a:r>
                        <a:rPr lang="it-IT" sz="2000" b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2000" b="1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Operation</a:t>
                      </a:r>
                      <a:endParaRPr lang="it-IT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952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1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Resulting</a:t>
                      </a:r>
                      <a:r>
                        <a:rPr lang="it-IT" sz="2000" b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2000" b="1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Stack</a:t>
                      </a:r>
                      <a:r>
                        <a:rPr lang="it-IT" sz="2000" b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Display</a:t>
                      </a:r>
                      <a:endParaRPr lang="it-IT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952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6448869"/>
                  </a:ext>
                </a:extLst>
              </a:tr>
              <a:tr h="508806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Namend Expressions&gt;SmoothQ(Copy to Stack)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952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7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Scl : SmoothQ</a:t>
                      </a:r>
                      <a:endParaRPr lang="it-IT" sz="1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952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2153662"/>
                  </a:ext>
                </a:extLst>
              </a:tr>
              <a:tr h="508806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Namend Expressions&gt;SmoothQ(Copy to Stack)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952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7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Scl : SmoothQ </a:t>
                      </a:r>
                      <a:br>
                        <a:rPr lang="it-IT" sz="17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7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Scl : SmoothQ</a:t>
                      </a:r>
                      <a:endParaRPr lang="it-IT" sz="1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952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9000182"/>
                  </a:ext>
                </a:extLst>
              </a:tr>
              <a:tr h="508806">
                <a:tc>
                  <a:txBody>
                    <a:bodyPr/>
                    <a:lstStyle/>
                    <a:p>
                      <a:pPr algn="l" fontAlgn="b"/>
                      <a:r>
                        <a:rPr lang="it-IT" sz="1700" b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Geometry</a:t>
                      </a:r>
                      <a:r>
                        <a:rPr lang="it-IT" sz="17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…&gt;Surface&gt;</a:t>
                      </a:r>
                      <a:r>
                        <a:rPr lang="it-IT" sz="1700" b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pad_bottom</a:t>
                      </a:r>
                      <a:endParaRPr lang="it-IT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952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700" b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SclSrf</a:t>
                      </a:r>
                      <a:r>
                        <a:rPr lang="it-IT" sz="17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: </a:t>
                      </a:r>
                      <a:r>
                        <a:rPr lang="it-IT" sz="1700" b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SurfaceValue</a:t>
                      </a:r>
                      <a:r>
                        <a:rPr lang="it-IT" sz="17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(Surface(pad_bottom_3D), </a:t>
                      </a:r>
                      <a:r>
                        <a:rPr lang="it-IT" sz="1700" b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SmoothQ</a:t>
                      </a:r>
                      <a:r>
                        <a:rPr lang="it-IT" sz="17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br>
                        <a:rPr lang="it-IT" sz="17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700" b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Scl</a:t>
                      </a:r>
                      <a:r>
                        <a:rPr lang="it-IT" sz="17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: </a:t>
                      </a:r>
                      <a:r>
                        <a:rPr lang="it-IT" sz="1700" b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SmoothQ</a:t>
                      </a:r>
                      <a:endParaRPr lang="it-IT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952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9335079"/>
                  </a:ext>
                </a:extLst>
              </a:tr>
              <a:tr h="508806">
                <a:tc>
                  <a:txBody>
                    <a:bodyPr/>
                    <a:lstStyle/>
                    <a:p>
                      <a:pPr algn="l" fontAlgn="b"/>
                      <a:r>
                        <a:rPr lang="it-IT" sz="1700" b="1" u="none" strike="noStrike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∫</a:t>
                      </a:r>
                      <a:endParaRPr lang="it-IT" sz="1700" b="1" i="0" u="none" strike="noStrike">
                        <a:solidFill>
                          <a:srgbClr val="20212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952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700" b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Scl</a:t>
                      </a:r>
                      <a:r>
                        <a:rPr lang="it-IT" sz="17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: Integrate(Surface(pad_bottom_3D), </a:t>
                      </a:r>
                      <a:r>
                        <a:rPr lang="it-IT" sz="1700" b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SmoothQ</a:t>
                      </a:r>
                      <a:r>
                        <a:rPr lang="it-IT" sz="17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br>
                        <a:rPr lang="it-IT" sz="17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700" b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Scl</a:t>
                      </a:r>
                      <a:r>
                        <a:rPr lang="it-IT" sz="17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it-IT" sz="1700" b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SmoothQ</a:t>
                      </a:r>
                      <a:endParaRPr lang="it-IT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952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4225821"/>
                  </a:ext>
                </a:extLst>
              </a:tr>
              <a:tr h="508806">
                <a:tc>
                  <a:txBody>
                    <a:bodyPr/>
                    <a:lstStyle/>
                    <a:p>
                      <a:pPr algn="l" fontAlgn="b"/>
                      <a:r>
                        <a:rPr lang="it-IT" sz="17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Abs</a:t>
                      </a:r>
                      <a:endParaRPr lang="it-IT" sz="1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952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700" b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Scl</a:t>
                      </a:r>
                      <a:r>
                        <a:rPr lang="it-IT" sz="17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: Abs(Integrate(Surface(pad_bottom_3D), </a:t>
                      </a:r>
                      <a:r>
                        <a:rPr lang="it-IT" sz="1700" b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SmoothQ</a:t>
                      </a:r>
                      <a:r>
                        <a:rPr lang="it-IT" sz="17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))</a:t>
                      </a:r>
                      <a:br>
                        <a:rPr lang="it-IT" sz="17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700" b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Scl</a:t>
                      </a:r>
                      <a:r>
                        <a:rPr lang="it-IT" sz="17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it-IT" sz="1700" b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SmoothQ</a:t>
                      </a:r>
                      <a:endParaRPr lang="it-IT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952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0589340"/>
                  </a:ext>
                </a:extLst>
              </a:tr>
              <a:tr h="382441">
                <a:tc>
                  <a:txBody>
                    <a:bodyPr/>
                    <a:lstStyle/>
                    <a:p>
                      <a:pPr algn="l" fontAlgn="b"/>
                      <a:r>
                        <a:rPr lang="it-IT" sz="17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it-IT" sz="1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952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Scl</a:t>
                      </a:r>
                      <a:r>
                        <a:rPr lang="en-US" sz="17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: /(</a:t>
                      </a:r>
                      <a:r>
                        <a:rPr lang="en-US" sz="1700" b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SmoothQ</a:t>
                      </a:r>
                      <a:r>
                        <a:rPr lang="en-US" sz="17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Abs(Integrate(Surface(pad_bottom_3D), </a:t>
                      </a:r>
                      <a:r>
                        <a:rPr lang="en-US" sz="1700" b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SmoothQ</a:t>
                      </a:r>
                      <a:r>
                        <a:rPr lang="en-US" sz="17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)))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952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8729030"/>
                  </a:ext>
                </a:extLst>
              </a:tr>
              <a:tr h="508806">
                <a:tc>
                  <a:txBody>
                    <a:bodyPr/>
                    <a:lstStyle/>
                    <a:p>
                      <a:pPr algn="l" fontAlgn="b"/>
                      <a:r>
                        <a:rPr lang="it-IT" sz="1700" b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Function</a:t>
                      </a:r>
                      <a:r>
                        <a:rPr lang="it-IT" sz="17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…(&gt;Scalar)&gt;Z</a:t>
                      </a:r>
                      <a:endParaRPr lang="it-IT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952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7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Scl : Z</a:t>
                      </a:r>
                      <a:br>
                        <a:rPr lang="it-IT" sz="17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7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Scl : /(SmoothQ, Abs(Integrate(Surface(pad_bottom_3D), SmoothQ)))</a:t>
                      </a:r>
                      <a:endParaRPr lang="it-IT" sz="1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952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5606160"/>
                  </a:ext>
                </a:extLst>
              </a:tr>
              <a:tr h="412344">
                <a:tc>
                  <a:txBody>
                    <a:bodyPr/>
                    <a:lstStyle/>
                    <a:p>
                      <a:pPr algn="l" fontAlgn="b"/>
                      <a:r>
                        <a:rPr lang="it-IT" sz="17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lang="it-IT" sz="1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952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7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Scl : *(/(SmoothQ, Abs(Integrate(Surface(pad_bottom_3D), SmoothQ))), Z)</a:t>
                      </a:r>
                      <a:endParaRPr lang="it-IT" sz="1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952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9071221"/>
                  </a:ext>
                </a:extLst>
              </a:tr>
              <a:tr h="618518">
                <a:tc>
                  <a:txBody>
                    <a:bodyPr/>
                    <a:lstStyle/>
                    <a:p>
                      <a:pPr algn="l" fontAlgn="b"/>
                      <a:r>
                        <a:rPr lang="it-IT" sz="17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Geometry…&gt;Surface&gt;pad_bottom</a:t>
                      </a:r>
                      <a:endParaRPr lang="it-IT" sz="1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952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7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Srf : Surface(pad_bottom_3D)</a:t>
                      </a:r>
                      <a:br>
                        <a:rPr lang="it-IT" sz="17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7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Scl : *(/(SmoothQ, Abs(Integrate(Surface(pad_bottom_3D), SmoothQ))), Z)</a:t>
                      </a:r>
                      <a:endParaRPr lang="it-IT" sz="1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952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2410622"/>
                  </a:ext>
                </a:extLst>
              </a:tr>
              <a:tr h="508806">
                <a:tc>
                  <a:txBody>
                    <a:bodyPr/>
                    <a:lstStyle/>
                    <a:p>
                      <a:pPr algn="l" fontAlgn="b"/>
                      <a:r>
                        <a:rPr lang="it-IT" sz="1700" b="1" u="none" strike="noStrike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∫</a:t>
                      </a:r>
                      <a:endParaRPr lang="it-IT" sz="1700" b="1" i="0" u="none" strike="noStrike">
                        <a:solidFill>
                          <a:srgbClr val="20212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952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7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Scl : Integrate(Surface(pad_bottom_3D), *(/(SmoothQ, Abs(Integrate</a:t>
                      </a:r>
                      <a:br>
                        <a:rPr lang="it-IT" sz="17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7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(Surface(pad_bottom_3D), SmoothQ))), Z))</a:t>
                      </a:r>
                      <a:endParaRPr lang="it-IT" sz="1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952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7681290"/>
                  </a:ext>
                </a:extLst>
              </a:tr>
              <a:tr h="382441">
                <a:tc>
                  <a:txBody>
                    <a:bodyPr/>
                    <a:lstStyle/>
                    <a:p>
                      <a:pPr algn="l" fontAlgn="b"/>
                      <a:r>
                        <a:rPr lang="it-IT" sz="1700" b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Eval</a:t>
                      </a:r>
                      <a:endParaRPr lang="it-IT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952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Scl</a:t>
                      </a:r>
                      <a:r>
                        <a:rPr lang="en-US" sz="17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: (value for </a:t>
                      </a:r>
                      <a:r>
                        <a:rPr lang="en-US" sz="1700" b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deff</a:t>
                      </a:r>
                      <a:r>
                        <a:rPr lang="en-US" sz="17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m)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952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3954689"/>
                  </a:ext>
                </a:extLst>
              </a:tr>
            </a:tbl>
          </a:graphicData>
        </a:graphic>
      </p:graphicFrame>
      <p:sp>
        <p:nvSpPr>
          <p:cNvPr id="3" name="Textfeld 2">
            <a:extLst>
              <a:ext uri="{FF2B5EF4-FFF2-40B4-BE49-F238E27FC236}">
                <a16:creationId xmlns:a16="http://schemas.microsoft.com/office/drawing/2014/main" id="{E541C8EF-CA81-45AB-A575-5727DDDA8798}"/>
              </a:ext>
            </a:extLst>
          </p:cNvPr>
          <p:cNvSpPr txBox="1"/>
          <p:nvPr/>
        </p:nvSpPr>
        <p:spPr>
          <a:xfrm>
            <a:off x="1961744" y="0"/>
            <a:ext cx="92931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Recipe to calculate </a:t>
            </a:r>
            <a:r>
              <a:rPr lang="en-US" sz="3200" b="1" dirty="0" err="1"/>
              <a:t>d</a:t>
            </a:r>
            <a:r>
              <a:rPr lang="en-US" sz="3200" b="1" baseline="-25000" dirty="0" err="1"/>
              <a:t>eff</a:t>
            </a:r>
            <a:r>
              <a:rPr lang="en-US" sz="3200" b="1" dirty="0"/>
              <a:t> with the Fields Calculator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E89BA859-41B8-436A-BFF9-4F877B6764A2}"/>
              </a:ext>
            </a:extLst>
          </p:cNvPr>
          <p:cNvSpPr txBox="1"/>
          <p:nvPr/>
        </p:nvSpPr>
        <p:spPr>
          <a:xfrm>
            <a:off x="2706290" y="6421706"/>
            <a:ext cx="6779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* Z is the position in the Global CS! So the junction has to sit at (X,Y,0)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CEB54C26-D270-4978-BDF4-A0794A3E4569}"/>
              </a:ext>
            </a:extLst>
          </p:cNvPr>
          <p:cNvSpPr txBox="1"/>
          <p:nvPr/>
        </p:nvSpPr>
        <p:spPr>
          <a:xfrm>
            <a:off x="5184775" y="3867150"/>
            <a:ext cx="295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2392513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422</Words>
  <Application>Microsoft Office PowerPoint</Application>
  <PresentationFormat>Breitbild</PresentationFormat>
  <Paragraphs>56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Corbel</vt:lpstr>
      <vt:lpstr>Wingdings</vt:lpstr>
      <vt:lpstr>Tema di Office</vt:lpstr>
      <vt:lpstr>Ansys Hfss - Recipe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Ansys Hfss - Recipe</dc:title>
  <dc:creator>Alessio Rettaroli</dc:creator>
  <cp:lastModifiedBy>Felix Henrich</cp:lastModifiedBy>
  <cp:revision>21</cp:revision>
  <dcterms:created xsi:type="dcterms:W3CDTF">2023-06-20T10:52:30Z</dcterms:created>
  <dcterms:modified xsi:type="dcterms:W3CDTF">2023-06-21T13:22:28Z</dcterms:modified>
</cp:coreProperties>
</file>