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9" r:id="rId6"/>
    <p:sldId id="259" r:id="rId7"/>
    <p:sldId id="260" r:id="rId8"/>
    <p:sldId id="270" r:id="rId9"/>
    <p:sldId id="261" r:id="rId10"/>
    <p:sldId id="262" r:id="rId11"/>
    <p:sldId id="263" r:id="rId12"/>
    <p:sldId id="267" r:id="rId13"/>
    <p:sldId id="264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328C9A"/>
    <a:srgbClr val="F8F0E8"/>
    <a:srgbClr val="C8A8E8"/>
    <a:srgbClr val="E0D898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1260" y="540"/>
      </p:cViewPr>
      <p:guideLst>
        <p:guide orient="horz" pos="238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8685-853B-45A0-5840-BEB739013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62820-5499-39BA-4CD5-6B6BEE8BB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2D667-55EC-C6B7-351E-748BF6A32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27B77-35E5-2B9B-804E-C2B7970E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A5965-1A5F-2022-2119-B1B34E35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80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99E9-7D36-FC18-BD12-25105B9B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2B408-1C95-5910-3A57-6F8CF9D94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BB73-80D2-AF75-D189-97ECC49A6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20573-1948-0DE0-F78F-5A9D5A8D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7086-7176-0DA7-ACFD-F0FF19A7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46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A6DE41-BEFA-9F73-5600-3A02E6A50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70D41-3B72-DC80-E77A-D55410DD4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9ECEA-CA87-4F3B-2C13-FC8B6B8D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8849A-5850-3E22-9E93-4462367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86B42-741C-4B8E-27D2-2CF1DD1B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1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D78C-A01D-FB29-3095-3A561E20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754EE-7A76-FEA5-EE68-073A573A1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DF067-6B27-C70B-825E-27FC38FB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94A43-6813-C27A-BFE3-BC0A8B75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09C8C-CE8B-179B-2EB1-A3EBA7FB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8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A72E7-FCF0-73ED-D88B-80D45270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E3759-E860-EE11-6769-904944DEA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B1101-DE81-1FCC-F75D-017604BAE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A1CB2-5E67-342A-2B97-95E9C2A3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0764E-FDA0-318A-C183-43721CF5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39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DE9F-DCDE-3436-5A96-EFC10877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10BD-D2B6-2F61-83FF-A91CF3B0E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FB96D-2B8F-FB05-2243-F771C3B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1CC8F-5A10-F556-A0B3-60E1BC86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A59D8-18EB-A1EF-2803-C4986DBD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716CD-C931-484A-7FBF-45DCC803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7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FA7D-2733-D558-BD33-E79BEA8A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12B12-2525-BA7E-11FA-900382949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82DC1-93C4-F9D0-CC77-3D3EBC0A8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87855-F412-E313-5A4E-2C60D18CF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01201-5DB2-83C4-A391-F36CF8181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1111C-8EA0-9671-F85E-2B3AF7FE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451FE6-2E88-8DC2-F583-4250E874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714BC-B57E-6D80-8736-72F1BCD8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64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0287-0AA0-3194-DC5D-7A4E70A6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F0D6D-FF05-F9C2-AB0B-94E83B7B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448E8-141B-ADE3-3C02-50390FF8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3B56F-C93B-C995-A560-E823425F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52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CF33B-15A8-1FFD-7827-DCF1A44C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4A2D5-8F46-817F-5503-62C0EA54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29C04-58CF-0A8F-927C-FC66C945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8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225A-446D-550F-7F82-D62D0AF6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67C3C-C1BC-D018-1E75-A2C0481ED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8E1E6-3C0B-A869-6E87-D6CBAC074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31ED6-C8A7-8CD7-274D-8CFBF0F8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A64F9-2C0D-1A46-5755-98E4BED3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C5B28-CCDB-91EE-4FF1-814A888E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88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DAB95-9255-FFD2-66D2-61C4F229D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FAD9CA-9F7E-1819-8FBD-594C64A0A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F40B0-8187-608B-E26C-A021FD311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14E88-0D76-5D95-1873-89F1159A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D4D7B-64B7-5552-5CBA-E6F5B24F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152F-DB72-1D8F-78EC-07206688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6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809F8-5E5A-F23D-F125-18E210F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488FC-8856-DEF6-E45C-5ED0F8BEC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A9883-E150-64D8-B1EA-9EB249E9E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9CDFF-B8DF-4571-BAF0-60A66F456D9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FBBAA-2377-0FB3-0885-7955BA593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80411-8010-5C8D-61E2-DC59B0000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92D0E-58D1-4063-ABD8-8E0C1EB29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.png"/><Relationship Id="rId5" Type="http://schemas.openxmlformats.org/officeDocument/2006/relationships/image" Target="../media/image35.png"/><Relationship Id="rId10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17/06/relationships/model3d" Target="../media/model3d1.glb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17/06/relationships/model3d" Target="../media/model3d2.glb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E78497B-8990-350B-4CAD-1C196BC0ED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9000">
                <a:schemeClr val="accent4">
                  <a:alpha val="44000"/>
                </a:schemeClr>
              </a:gs>
              <a:gs pos="35000">
                <a:schemeClr val="accent1">
                  <a:lumMod val="75000"/>
                  <a:alpha val="80000"/>
                </a:schemeClr>
              </a:gs>
              <a:gs pos="0">
                <a:schemeClr val="accent1">
                  <a:alpha val="87000"/>
                  <a:lumMod val="43000"/>
                </a:schemeClr>
              </a:gs>
              <a:gs pos="90000">
                <a:schemeClr val="accent4">
                  <a:alpha val="2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F58A2-A494-1112-F94B-A8E195BBD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33"/>
          <a:stretch/>
        </p:blipFill>
        <p:spPr>
          <a:xfrm rot="20484103">
            <a:off x="-27957" y="1040495"/>
            <a:ext cx="7645508" cy="1076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10AE-6C1F-F14C-7A86-771FB54C1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7"/>
          <a:stretch/>
        </p:blipFill>
        <p:spPr>
          <a:xfrm>
            <a:off x="519410" y="3011653"/>
            <a:ext cx="11153179" cy="107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BF1703-B285-EE93-36B0-611AAF67F368}"/>
              </a:ext>
            </a:extLst>
          </p:cNvPr>
          <p:cNvSpPr txBox="1"/>
          <p:nvPr/>
        </p:nvSpPr>
        <p:spPr>
          <a:xfrm>
            <a:off x="9944928" y="5497033"/>
            <a:ext cx="2247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Giuseppe Ronco</a:t>
            </a:r>
          </a:p>
          <a:p>
            <a:pPr algn="ctr"/>
            <a:r>
              <a:rPr lang="en-GB" sz="1800" dirty="0"/>
              <a:t>PhD Seminars</a:t>
            </a:r>
          </a:p>
          <a:p>
            <a:pPr algn="ctr"/>
            <a:r>
              <a:rPr lang="en-GB" sz="1800" dirty="0"/>
              <a:t>14/05/2023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19E793-6FD2-4B98-BD59-196ED07FA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19" t="6" b="1"/>
          <a:stretch/>
        </p:blipFill>
        <p:spPr>
          <a:xfrm>
            <a:off x="9272816" y="4851355"/>
            <a:ext cx="971510" cy="1958590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FBA17169-C23A-97CA-7313-5077B7175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9" y="5497033"/>
            <a:ext cx="5565476" cy="12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26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74E298A2-29AD-7E83-9786-BF77B58FC805}"/>
              </a:ext>
            </a:extLst>
          </p:cNvPr>
          <p:cNvSpPr/>
          <p:nvPr/>
        </p:nvSpPr>
        <p:spPr>
          <a:xfrm>
            <a:off x="0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ED8A13-22D4-D6BA-1003-FFF676904C72}"/>
              </a:ext>
            </a:extLst>
          </p:cNvPr>
          <p:cNvGrpSpPr/>
          <p:nvPr/>
        </p:nvGrpSpPr>
        <p:grpSpPr>
          <a:xfrm>
            <a:off x="0" y="0"/>
            <a:ext cx="4234070" cy="993913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9A1079-45AA-7F52-DDD7-FA9B0C43F012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4C82FC-574C-23F7-434E-69179C0CB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CE8BE35-6E14-C70C-CCA5-666D68829630}"/>
              </a:ext>
            </a:extLst>
          </p:cNvPr>
          <p:cNvSpPr txBox="1"/>
          <p:nvPr/>
        </p:nvSpPr>
        <p:spPr>
          <a:xfrm>
            <a:off x="151872" y="238678"/>
            <a:ext cx="408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2D single-photons sources</a:t>
            </a:r>
          </a:p>
        </p:txBody>
      </p:sp>
      <p:pic>
        <p:nvPicPr>
          <p:cNvPr id="8" name="Picture 7" descr="A picture containing pixel, screenshot, cartoon, stitch&#10;&#10;Description automatically generated">
            <a:extLst>
              <a:ext uri="{FF2B5EF4-FFF2-40B4-BE49-F238E27FC236}">
                <a16:creationId xmlns:a16="http://schemas.microsoft.com/office/drawing/2014/main" id="{15F1E435-3FA6-18FC-FA53-DF5ACD3F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11" y="2760017"/>
            <a:ext cx="4575278" cy="402738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8CC241B9-8254-B39D-65A5-240EB98D623F}"/>
              </a:ext>
            </a:extLst>
          </p:cNvPr>
          <p:cNvGrpSpPr/>
          <p:nvPr/>
        </p:nvGrpSpPr>
        <p:grpSpPr>
          <a:xfrm>
            <a:off x="60664" y="1044406"/>
            <a:ext cx="6305439" cy="4178285"/>
            <a:chOff x="-1466983" y="2301620"/>
            <a:chExt cx="6305439" cy="417828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BE5BD67-D267-7F95-C0B3-979D3F4FF495}"/>
                </a:ext>
              </a:extLst>
            </p:cNvPr>
            <p:cNvGrpSpPr/>
            <p:nvPr/>
          </p:nvGrpSpPr>
          <p:grpSpPr>
            <a:xfrm>
              <a:off x="-1466983" y="2301620"/>
              <a:ext cx="6305439" cy="4178285"/>
              <a:chOff x="3354875" y="952930"/>
              <a:chExt cx="6305439" cy="417828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4BFEC41-C194-EB5D-EEEE-9CBDD3C83CA6}"/>
                  </a:ext>
                </a:extLst>
              </p:cNvPr>
              <p:cNvGrpSpPr/>
              <p:nvPr/>
            </p:nvGrpSpPr>
            <p:grpSpPr>
              <a:xfrm>
                <a:off x="3354875" y="952930"/>
                <a:ext cx="6305439" cy="4178285"/>
                <a:chOff x="2942785" y="1471339"/>
                <a:chExt cx="7571704" cy="4700861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E0016661-AA9B-AC3C-EF13-185E0AA02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42785" y="1471339"/>
                  <a:ext cx="7571704" cy="470086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87D1F41-3E85-6407-F236-CC170E205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148" t="23932" r="81422" b="41393"/>
                <a:stretch/>
              </p:blipFill>
              <p:spPr>
                <a:xfrm>
                  <a:off x="4165600" y="2601291"/>
                  <a:ext cx="1308100" cy="1630017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A2AAFDD-D46D-34E9-7707-7DE412D534DC}"/>
                    </a:ext>
                  </a:extLst>
                </p:cNvPr>
                <p:cNvSpPr txBox="1"/>
                <p:nvPr/>
              </p:nvSpPr>
              <p:spPr>
                <a:xfrm>
                  <a:off x="3091070" y="1564065"/>
                  <a:ext cx="2382629" cy="400110"/>
                </a:xfrm>
                <a:prstGeom prst="rect">
                  <a:avLst/>
                </a:prstGeom>
                <a:solidFill>
                  <a:srgbClr val="E0D898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>
                      <a:ln w="10160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</a:ln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</a:rPr>
                    <a:t>CRYSTAL INFO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91A9F21-24F1-1651-7FE7-19B8025112B6}"/>
                    </a:ext>
                  </a:extLst>
                </p:cNvPr>
                <p:cNvSpPr/>
                <p:nvPr/>
              </p:nvSpPr>
              <p:spPr>
                <a:xfrm>
                  <a:off x="8172450" y="2601291"/>
                  <a:ext cx="1746250" cy="300658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 err="1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hBN</a:t>
                  </a:r>
                  <a:endParaRPr lang="en-GB" dirty="0">
                    <a:ln w="9525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1A8F478-B7CF-89D8-BD2C-C6DA923CA800}"/>
                    </a:ext>
                  </a:extLst>
                </p:cNvPr>
                <p:cNvSpPr/>
                <p:nvPr/>
              </p:nvSpPr>
              <p:spPr>
                <a:xfrm>
                  <a:off x="8172450" y="3003550"/>
                  <a:ext cx="2171700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Insulator</a:t>
                  </a:r>
                  <a:endParaRPr lang="en-GB" dirty="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F8C758D-0B30-6EEB-DF95-DBEF5BA6A78B}"/>
                    </a:ext>
                  </a:extLst>
                </p:cNvPr>
                <p:cNvSpPr/>
                <p:nvPr/>
              </p:nvSpPr>
              <p:spPr>
                <a:xfrm>
                  <a:off x="8172450" y="3429000"/>
                  <a:ext cx="2171700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Single-layer</a:t>
                  </a:r>
                  <a:endParaRPr lang="en-GB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83C34FD-25AA-8E85-BA88-06E8D9AC5947}"/>
                    </a:ext>
                  </a:extLst>
                </p:cNvPr>
                <p:cNvSpPr/>
                <p:nvPr/>
              </p:nvSpPr>
              <p:spPr>
                <a:xfrm>
                  <a:off x="8167480" y="3876207"/>
                  <a:ext cx="2171700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2017</a:t>
                  </a:r>
                  <a:endParaRPr lang="en-GB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B96365B-8729-D175-AB20-DD6CEC89A0A2}"/>
                    </a:ext>
                  </a:extLst>
                </p:cNvPr>
                <p:cNvSpPr/>
                <p:nvPr/>
              </p:nvSpPr>
              <p:spPr>
                <a:xfrm>
                  <a:off x="8167480" y="4290192"/>
                  <a:ext cx="2171700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 err="1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Color</a:t>
                  </a:r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 </a:t>
                  </a:r>
                  <a:r>
                    <a:rPr lang="en-GB" dirty="0" err="1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centers</a:t>
                  </a:r>
                  <a:endParaRPr lang="en-GB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F7EC12E-A42F-0C0B-EAE7-601161C21319}"/>
                    </a:ext>
                  </a:extLst>
                </p:cNvPr>
                <p:cNvSpPr/>
                <p:nvPr/>
              </p:nvSpPr>
              <p:spPr>
                <a:xfrm>
                  <a:off x="3196534" y="4911688"/>
                  <a:ext cx="7142646" cy="893440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0DB9039-4AAD-64EC-B700-2E7F7E1A4326}"/>
                  </a:ext>
                </a:extLst>
              </p:cNvPr>
              <p:cNvSpPr txBox="1"/>
              <p:nvPr/>
            </p:nvSpPr>
            <p:spPr>
              <a:xfrm>
                <a:off x="3502502" y="1472663"/>
                <a:ext cx="2830715" cy="369332"/>
              </a:xfrm>
              <a:prstGeom prst="rect">
                <a:avLst/>
              </a:prstGeom>
              <a:solidFill>
                <a:srgbClr val="C8A8E8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n w="1016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a:rPr>
                  <a:t>MONOLAYER </a:t>
                </a:r>
                <a:r>
                  <a:rPr lang="en-GB" b="1" dirty="0" err="1">
                    <a:ln w="1016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</a:rPr>
                  <a:t>hBN</a:t>
                </a:r>
                <a:endParaRPr lang="en-GB" b="1" dirty="0">
                  <a:ln w="10160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</a:endParaRPr>
              </a:p>
            </p:txBody>
          </p:sp>
          <p:pic>
            <p:nvPicPr>
              <p:cNvPr id="65" name="Picture 64" descr="A picture containing light, art&#10;&#10;Description automatically generated with low confidence">
                <a:extLst>
                  <a:ext uri="{FF2B5EF4-FFF2-40B4-BE49-F238E27FC236}">
                    <a16:creationId xmlns:a16="http://schemas.microsoft.com/office/drawing/2014/main" id="{B79569E5-6F78-2635-1A82-8DFA1B61F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8125" y="1772469"/>
                <a:ext cx="3066878" cy="172512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BB25E52-317F-B8C2-1493-AAEC3D77767D}"/>
                  </a:ext>
                </a:extLst>
              </p:cNvPr>
              <p:cNvSpPr txBox="1"/>
              <p:nvPr/>
            </p:nvSpPr>
            <p:spPr>
              <a:xfrm>
                <a:off x="3734690" y="3903628"/>
                <a:ext cx="4532908" cy="88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Hexagonal Boron-nitride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Vacancies of defects provide single-photon </a:t>
                </a: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B9FB072-3361-29C8-B578-1EDC7E1BE18C}"/>
                </a:ext>
              </a:extLst>
            </p:cNvPr>
            <p:cNvSpPr/>
            <p:nvPr/>
          </p:nvSpPr>
          <p:spPr>
            <a:xfrm>
              <a:off x="2907394" y="2939958"/>
              <a:ext cx="1454213" cy="267235"/>
            </a:xfrm>
            <a:prstGeom prst="rect">
              <a:avLst/>
            </a:prstGeom>
            <a:solidFill>
              <a:srgbClr val="F8F0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n w="9525">
                    <a:noFill/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002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148DCEA-F6E4-072E-F032-451706CED249}"/>
              </a:ext>
            </a:extLst>
          </p:cNvPr>
          <p:cNvGrpSpPr/>
          <p:nvPr/>
        </p:nvGrpSpPr>
        <p:grpSpPr>
          <a:xfrm>
            <a:off x="4265607" y="302290"/>
            <a:ext cx="6305439" cy="4027382"/>
            <a:chOff x="-2992971" y="1349189"/>
            <a:chExt cx="6305439" cy="402738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4EE1E93-91EF-9055-B521-ACC3145A3CBA}"/>
                </a:ext>
              </a:extLst>
            </p:cNvPr>
            <p:cNvGrpSpPr/>
            <p:nvPr/>
          </p:nvGrpSpPr>
          <p:grpSpPr>
            <a:xfrm>
              <a:off x="-2992971" y="1349189"/>
              <a:ext cx="6305439" cy="4027382"/>
              <a:chOff x="99877" y="1073361"/>
              <a:chExt cx="6305439" cy="402738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3B83344-C02D-27A9-86EE-9673BCEB0AAB}"/>
                  </a:ext>
                </a:extLst>
              </p:cNvPr>
              <p:cNvGrpSpPr/>
              <p:nvPr/>
            </p:nvGrpSpPr>
            <p:grpSpPr>
              <a:xfrm>
                <a:off x="99877" y="1073361"/>
                <a:ext cx="6305439" cy="4027382"/>
                <a:chOff x="2942785" y="1471339"/>
                <a:chExt cx="7571704" cy="4700861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499549F4-695D-A540-DC16-2F00A95FE0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42785" y="1471339"/>
                  <a:ext cx="7571704" cy="4700861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0FE455D-9B9C-A3D8-A5A5-7AEA1B2F4A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148" t="23932" r="81422" b="41393"/>
                <a:stretch/>
              </p:blipFill>
              <p:spPr>
                <a:xfrm>
                  <a:off x="4165600" y="2601291"/>
                  <a:ext cx="1308100" cy="1630017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922C1B4-B0CB-BB26-E6AA-35E66A1E86E2}"/>
                    </a:ext>
                  </a:extLst>
                </p:cNvPr>
                <p:cNvSpPr txBox="1"/>
                <p:nvPr/>
              </p:nvSpPr>
              <p:spPr>
                <a:xfrm>
                  <a:off x="3091070" y="1564065"/>
                  <a:ext cx="2382629" cy="400110"/>
                </a:xfrm>
                <a:prstGeom prst="rect">
                  <a:avLst/>
                </a:prstGeom>
                <a:solidFill>
                  <a:srgbClr val="E0D898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>
                      <a:ln w="10160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</a:ln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</a:rPr>
                    <a:t>CRYSTAL INFO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FCD53A9-00EA-C3FD-F743-D1C0C64E6D77}"/>
                    </a:ext>
                  </a:extLst>
                </p:cNvPr>
                <p:cNvSpPr txBox="1"/>
                <p:nvPr/>
              </p:nvSpPr>
              <p:spPr>
                <a:xfrm>
                  <a:off x="3091070" y="2033699"/>
                  <a:ext cx="3563246" cy="431094"/>
                </a:xfrm>
                <a:prstGeom prst="rect">
                  <a:avLst/>
                </a:prstGeom>
                <a:solidFill>
                  <a:srgbClr val="C8A8E8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n w="10160">
                        <a:solidFill>
                          <a:schemeClr val="bg2">
                            <a:lumMod val="75000"/>
                          </a:schemeClr>
                        </a:solidFill>
                        <a:prstDash val="solid"/>
                      </a:ln>
                    </a:rPr>
                    <a:t>MOIRE’ HETEROSTRUCTURES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447A125-8116-9DF9-476B-1CFDA31DAB7A}"/>
                    </a:ext>
                  </a:extLst>
                </p:cNvPr>
                <p:cNvSpPr/>
                <p:nvPr/>
              </p:nvSpPr>
              <p:spPr>
                <a:xfrm>
                  <a:off x="8172450" y="2601291"/>
                  <a:ext cx="1915325" cy="300658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MoSe2/WSe2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A1AD91C-89D9-DCB4-BD4A-4E3003AF82AE}"/>
                    </a:ext>
                  </a:extLst>
                </p:cNvPr>
                <p:cNvSpPr/>
                <p:nvPr/>
              </p:nvSpPr>
              <p:spPr>
                <a:xfrm>
                  <a:off x="8172450" y="3003550"/>
                  <a:ext cx="2171700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Semiconductor</a:t>
                  </a:r>
                  <a:endParaRPr lang="en-GB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754132B-6CAA-C756-4882-005D1E3055C3}"/>
                    </a:ext>
                  </a:extLst>
                </p:cNvPr>
                <p:cNvSpPr/>
                <p:nvPr/>
              </p:nvSpPr>
              <p:spPr>
                <a:xfrm>
                  <a:off x="8172450" y="3429000"/>
                  <a:ext cx="2171700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Bilayer</a:t>
                  </a:r>
                  <a:endParaRPr lang="en-GB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ADDDD95-C1ED-08B5-273A-FE417795E8BD}"/>
                    </a:ext>
                  </a:extLst>
                </p:cNvPr>
                <p:cNvSpPr/>
                <p:nvPr/>
              </p:nvSpPr>
              <p:spPr>
                <a:xfrm>
                  <a:off x="8167480" y="3876207"/>
                  <a:ext cx="2171700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2019</a:t>
                  </a:r>
                  <a:endParaRPr lang="en-GB" dirty="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E718B12-BD36-7F98-C9E0-C4D9D324332A}"/>
                    </a:ext>
                  </a:extLst>
                </p:cNvPr>
                <p:cNvSpPr/>
                <p:nvPr/>
              </p:nvSpPr>
              <p:spPr>
                <a:xfrm>
                  <a:off x="8167479" y="4278571"/>
                  <a:ext cx="1942925" cy="358775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dirty="0">
                      <a:ln w="9525">
                        <a:noFill/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Confinement</a:t>
                  </a:r>
                  <a:endParaRPr lang="en-GB" dirty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FF5AC35-A7FE-87DB-E98A-0A25322B9577}"/>
                    </a:ext>
                  </a:extLst>
                </p:cNvPr>
                <p:cNvSpPr/>
                <p:nvPr/>
              </p:nvSpPr>
              <p:spPr>
                <a:xfrm>
                  <a:off x="3196534" y="4911688"/>
                  <a:ext cx="7142646" cy="893440"/>
                </a:xfrm>
                <a:prstGeom prst="rect">
                  <a:avLst/>
                </a:prstGeom>
                <a:solidFill>
                  <a:srgbClr val="F8F0E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DAE6D46-BE87-1A8F-59BA-7704BAA0A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2720" y="1981806"/>
                <a:ext cx="2059578" cy="1490074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47DE301-559F-CDE6-A7C6-72496A733F96}"/>
                  </a:ext>
                </a:extLst>
              </p:cNvPr>
              <p:cNvSpPr txBox="1"/>
              <p:nvPr/>
            </p:nvSpPr>
            <p:spPr>
              <a:xfrm>
                <a:off x="458832" y="4009000"/>
                <a:ext cx="4791248" cy="88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Two layers of TMDs stacked with a small angle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Potential that confines carriers</a:t>
                </a: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9EFAA0C-0C1C-8B49-AF0D-CDFF9AE29EDF}"/>
                </a:ext>
              </a:extLst>
            </p:cNvPr>
            <p:cNvSpPr/>
            <p:nvPr/>
          </p:nvSpPr>
          <p:spPr>
            <a:xfrm>
              <a:off x="1362602" y="1944017"/>
              <a:ext cx="1454213" cy="267235"/>
            </a:xfrm>
            <a:prstGeom prst="rect">
              <a:avLst/>
            </a:prstGeom>
            <a:solidFill>
              <a:srgbClr val="F8F0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n w="9525">
                    <a:noFill/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001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4A128C-A1FA-4E5D-10D2-A0919AC74F7F}"/>
              </a:ext>
            </a:extLst>
          </p:cNvPr>
          <p:cNvGrpSpPr/>
          <p:nvPr/>
        </p:nvGrpSpPr>
        <p:grpSpPr>
          <a:xfrm>
            <a:off x="5788239" y="1319346"/>
            <a:ext cx="6305439" cy="4027382"/>
            <a:chOff x="5811528" y="926961"/>
            <a:chExt cx="6305439" cy="40273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0731AC0-8D5F-FA90-0C31-86489E1EA0B6}"/>
                </a:ext>
              </a:extLst>
            </p:cNvPr>
            <p:cNvGrpSpPr/>
            <p:nvPr/>
          </p:nvGrpSpPr>
          <p:grpSpPr>
            <a:xfrm>
              <a:off x="5811528" y="926961"/>
              <a:ext cx="6305439" cy="4027382"/>
              <a:chOff x="2942785" y="1471339"/>
              <a:chExt cx="7571704" cy="470086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FF1FEA2-4E20-CA16-9715-8B696D4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2785" y="1471339"/>
                <a:ext cx="7571704" cy="470086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355050F-5EB7-E487-CC10-0A2F13E173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48" t="23932" r="81422" b="41393"/>
              <a:stretch/>
            </p:blipFill>
            <p:spPr>
              <a:xfrm>
                <a:off x="4165600" y="2601291"/>
                <a:ext cx="1308100" cy="163001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9C5ED0-85D3-B56C-C6FC-B05C465DC0F9}"/>
                  </a:ext>
                </a:extLst>
              </p:cNvPr>
              <p:cNvSpPr txBox="1"/>
              <p:nvPr/>
            </p:nvSpPr>
            <p:spPr>
              <a:xfrm>
                <a:off x="3091070" y="1564065"/>
                <a:ext cx="2382629" cy="400110"/>
              </a:xfrm>
              <a:prstGeom prst="rect">
                <a:avLst/>
              </a:prstGeom>
              <a:solidFill>
                <a:srgbClr val="E0D898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n w="1016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CRYSTAL INFO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C89DF7-C84D-E82E-BD77-D8E62CAE7D4E}"/>
                  </a:ext>
                </a:extLst>
              </p:cNvPr>
              <p:cNvSpPr txBox="1"/>
              <p:nvPr/>
            </p:nvSpPr>
            <p:spPr>
              <a:xfrm>
                <a:off x="3091070" y="2056901"/>
                <a:ext cx="3399182" cy="400110"/>
              </a:xfrm>
              <a:prstGeom prst="rect">
                <a:avLst/>
              </a:prstGeom>
              <a:solidFill>
                <a:srgbClr val="C8A8E8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n w="10160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</a:ln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MONOLAYER WSe2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A1EEE9-8976-7302-0B7E-AF4280C9AC9B}"/>
                  </a:ext>
                </a:extLst>
              </p:cNvPr>
              <p:cNvSpPr/>
              <p:nvPr/>
            </p:nvSpPr>
            <p:spPr>
              <a:xfrm>
                <a:off x="8172450" y="2601291"/>
                <a:ext cx="1746250" cy="300658"/>
              </a:xfrm>
              <a:prstGeom prst="rect">
                <a:avLst/>
              </a:prstGeom>
              <a:solidFill>
                <a:srgbClr val="F8F0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n w="9525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WSe2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5ADE-7728-2F03-FF05-CEF5C0DE790F}"/>
                  </a:ext>
                </a:extLst>
              </p:cNvPr>
              <p:cNvSpPr/>
              <p:nvPr/>
            </p:nvSpPr>
            <p:spPr>
              <a:xfrm>
                <a:off x="8172450" y="3003550"/>
                <a:ext cx="2171700" cy="358775"/>
              </a:xfrm>
              <a:prstGeom prst="rect">
                <a:avLst/>
              </a:prstGeom>
              <a:solidFill>
                <a:srgbClr val="F8F0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n w="9525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Semiconductor</a:t>
                </a:r>
                <a:endParaRPr lang="en-GB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ACDBB8D-8817-D683-58A1-1004B812363D}"/>
                  </a:ext>
                </a:extLst>
              </p:cNvPr>
              <p:cNvSpPr/>
              <p:nvPr/>
            </p:nvSpPr>
            <p:spPr>
              <a:xfrm>
                <a:off x="8172450" y="3429000"/>
                <a:ext cx="2171700" cy="358775"/>
              </a:xfrm>
              <a:prstGeom prst="rect">
                <a:avLst/>
              </a:prstGeom>
              <a:solidFill>
                <a:srgbClr val="F8F0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n w="9525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Single-layer</a:t>
                </a:r>
                <a:endParaRPr lang="en-GB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AF5301-38B6-DA93-655F-05E92C75B4AB}"/>
                  </a:ext>
                </a:extLst>
              </p:cNvPr>
              <p:cNvSpPr/>
              <p:nvPr/>
            </p:nvSpPr>
            <p:spPr>
              <a:xfrm>
                <a:off x="8167480" y="3876207"/>
                <a:ext cx="2171700" cy="358775"/>
              </a:xfrm>
              <a:prstGeom prst="rect">
                <a:avLst/>
              </a:prstGeom>
              <a:solidFill>
                <a:srgbClr val="F8F0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n w="9525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2015</a:t>
                </a:r>
                <a:endParaRPr lang="en-GB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C6E113D-8BF7-4029-A704-3B9D7E560270}"/>
                  </a:ext>
                </a:extLst>
              </p:cNvPr>
              <p:cNvSpPr/>
              <p:nvPr/>
            </p:nvSpPr>
            <p:spPr>
              <a:xfrm>
                <a:off x="8167480" y="4290192"/>
                <a:ext cx="2171700" cy="358775"/>
              </a:xfrm>
              <a:prstGeom prst="rect">
                <a:avLst/>
              </a:prstGeom>
              <a:solidFill>
                <a:srgbClr val="F8F0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n w="9525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Strain + defects</a:t>
                </a:r>
                <a:endParaRPr lang="en-GB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7C7D4C9-6C48-4875-4AD8-6DF5ECC13A53}"/>
                  </a:ext>
                </a:extLst>
              </p:cNvPr>
              <p:cNvSpPr/>
              <p:nvPr/>
            </p:nvSpPr>
            <p:spPr>
              <a:xfrm>
                <a:off x="3196534" y="4911688"/>
                <a:ext cx="7142646" cy="893440"/>
              </a:xfrm>
              <a:prstGeom prst="rect">
                <a:avLst/>
              </a:prstGeom>
              <a:solidFill>
                <a:srgbClr val="F8F0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6" name="Picture 5" descr="A picture containing pattern, screenshot, art, light&#10;&#10;Description automatically generated">
              <a:extLst>
                <a:ext uri="{FF2B5EF4-FFF2-40B4-BE49-F238E27FC236}">
                  <a16:creationId xmlns:a16="http://schemas.microsoft.com/office/drawing/2014/main" id="{F65C8843-4C81-E2AA-24B9-613D3C7B6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450" y="1632193"/>
              <a:ext cx="2869798" cy="1614262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8B08F6F-496F-6A75-6748-6BC1EE099E73}"/>
                </a:ext>
              </a:extLst>
            </p:cNvPr>
            <p:cNvSpPr/>
            <p:nvPr/>
          </p:nvSpPr>
          <p:spPr>
            <a:xfrm>
              <a:off x="10181004" y="1525798"/>
              <a:ext cx="1454213" cy="267235"/>
            </a:xfrm>
            <a:prstGeom prst="rect">
              <a:avLst/>
            </a:prstGeom>
            <a:solidFill>
              <a:srgbClr val="F8F0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n w="9525">
                    <a:noFill/>
                    <a:prstDash val="solid"/>
                  </a:ln>
                  <a:solidFill>
                    <a:schemeClr val="tx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003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F1CD5BE-4737-E7ED-0228-27716DD2AA3C}"/>
                </a:ext>
              </a:extLst>
            </p:cNvPr>
            <p:cNvSpPr txBox="1"/>
            <p:nvPr/>
          </p:nvSpPr>
          <p:spPr>
            <a:xfrm>
              <a:off x="6173817" y="3747506"/>
              <a:ext cx="4695131" cy="88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dirty="0"/>
                <a:t>One layer of Transition-Metal Dichalcogenide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dirty="0"/>
                <a:t>Defects and strain provide single-photon 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2D150B08-FA4C-A491-FD88-552F30019E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51175F3-4E0E-5ECC-3347-994322303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1B10AC8-F367-93B3-5D49-9097EDDB5BC9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93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7292 L 0.01146 -0.07292 C -0.00586 -0.07176 -0.02591 -0.07222 -0.0427 -0.06389 C -0.04765 -0.06134 -0.0526 -0.05926 -0.05729 -0.05648 C -0.06406 -0.05232 -0.07044 -0.04699 -0.07708 -0.04352 C -0.08398 -0.03958 -0.09101 -0.0375 -0.09791 -0.03426 C -0.10247 -0.03194 -0.10703 -0.02894 -0.11145 -0.02685 C -0.11914 -0.02292 -0.12708 -0.02083 -0.13437 -0.01574 C -0.14336 -0.00926 -0.14596 -0.00671 -0.1552 -0.00278 C -0.15872 -0.00116 -0.16224 -0.00023 -0.16562 0.00093 C -0.1677 0.00278 -0.16979 0.00509 -0.17187 0.00648 C -0.17356 0.00764 -0.17539 0.00764 -0.17708 0.00833 C -0.17955 0.00949 -0.18203 0.01088 -0.18437 0.01204 C -0.18724 0.01343 -0.18997 0.01458 -0.1927 0.01574 C -0.19518 0.0169 -0.19765 0.01829 -0.2 0.01944 C -0.20143 0.02014 -0.20286 0.0206 -0.20416 0.0213 C -0.20742 0.02315 -0.21041 0.02593 -0.21354 0.02685 C -0.22916 0.03148 -0.20976 0.02593 -0.22708 0.03056 C -0.23203 0.03194 -0.23711 0.03333 -0.24166 0.03611 C -0.24518 0.03819 -0.24375 0.03796 -0.24583 0.03796 L -0.24583 0.03796 " pathEditMode="relative" ptsTypes="AAAAAAAAAAAAAAAAAAAAA">
                                      <p:cBhvr>
                                        <p:cTn id="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5D158D51-CD2D-256E-FB0B-104ACA6A9D44}"/>
              </a:ext>
            </a:extLst>
          </p:cNvPr>
          <p:cNvSpPr/>
          <p:nvPr/>
        </p:nvSpPr>
        <p:spPr>
          <a:xfrm>
            <a:off x="5094" y="6426270"/>
            <a:ext cx="11282445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B2A805-D045-CD7C-9F5A-6363A1ECD6FD}"/>
              </a:ext>
            </a:extLst>
          </p:cNvPr>
          <p:cNvGrpSpPr/>
          <p:nvPr/>
        </p:nvGrpSpPr>
        <p:grpSpPr>
          <a:xfrm>
            <a:off x="0" y="0"/>
            <a:ext cx="4234070" cy="993913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CE35BF-7661-F22D-FECD-FBBD9B5CF38E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388468-BB36-AB4C-7881-D57D60E6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92E7E8-CB61-90F3-1652-FFD603588707}"/>
              </a:ext>
            </a:extLst>
          </p:cNvPr>
          <p:cNvSpPr txBox="1"/>
          <p:nvPr/>
        </p:nvSpPr>
        <p:spPr>
          <a:xfrm>
            <a:off x="151872" y="238678"/>
            <a:ext cx="408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2D single-photons sources</a:t>
            </a:r>
          </a:p>
        </p:txBody>
      </p:sp>
      <p:pic>
        <p:nvPicPr>
          <p:cNvPr id="6" name="Picture 5" descr="A picture containing pattern, screenshot, art, light&#10;&#10;Description automatically generated">
            <a:extLst>
              <a:ext uri="{FF2B5EF4-FFF2-40B4-BE49-F238E27FC236}">
                <a16:creationId xmlns:a16="http://schemas.microsoft.com/office/drawing/2014/main" id="{B3D14EBE-BEDC-3EC9-8626-226786E50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0" y="590681"/>
            <a:ext cx="4332240" cy="2436884"/>
          </a:xfrm>
          <a:prstGeom prst="rect">
            <a:avLst/>
          </a:prstGeom>
        </p:spPr>
      </p:pic>
      <p:pic>
        <p:nvPicPr>
          <p:cNvPr id="8" name="Picture 7" descr="A picture containing sphere&#10;&#10;Description automatically generated">
            <a:extLst>
              <a:ext uri="{FF2B5EF4-FFF2-40B4-BE49-F238E27FC236}">
                <a16:creationId xmlns:a16="http://schemas.microsoft.com/office/drawing/2014/main" id="{B38FBD6E-8C4C-BB24-62E6-4411F6D40B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14087" r="27834" b="2321"/>
          <a:stretch/>
        </p:blipFill>
        <p:spPr>
          <a:xfrm>
            <a:off x="9992661" y="70601"/>
            <a:ext cx="1884599" cy="1609112"/>
          </a:xfrm>
          <a:prstGeom prst="rect">
            <a:avLst/>
          </a:prstGeom>
        </p:spPr>
      </p:pic>
      <p:pic>
        <p:nvPicPr>
          <p:cNvPr id="27" name="Modello 3D 9" descr="Emisfero rosso">
            <a:extLst>
              <a:ext uri="{FF2B5EF4-FFF2-40B4-BE49-F238E27FC236}">
                <a16:creationId xmlns:a16="http://schemas.microsoft.com/office/drawing/2014/main" id="{98C8899D-F01F-9954-DD58-AB715F59C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99" y="3326743"/>
            <a:ext cx="292576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odello 3D 10" descr="Emisfero">
            <a:extLst>
              <a:ext uri="{FF2B5EF4-FFF2-40B4-BE49-F238E27FC236}">
                <a16:creationId xmlns:a16="http://schemas.microsoft.com/office/drawing/2014/main" id="{7576E7A2-F579-98BF-3564-A17D4D930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34" y="4502554"/>
            <a:ext cx="2681288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odello 3D 11" descr="Sfera rossa">
            <a:extLst>
              <a:ext uri="{FF2B5EF4-FFF2-40B4-BE49-F238E27FC236}">
                <a16:creationId xmlns:a16="http://schemas.microsoft.com/office/drawing/2014/main" id="{46F2E50F-9B45-1954-6148-324A664A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52" y="5253384"/>
            <a:ext cx="450850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o 28">
            <a:extLst>
              <a:ext uri="{FF2B5EF4-FFF2-40B4-BE49-F238E27FC236}">
                <a16:creationId xmlns:a16="http://schemas.microsoft.com/office/drawing/2014/main" id="{46020DA3-9B62-90FE-21B1-BE3AF0873EF8}"/>
              </a:ext>
            </a:extLst>
          </p:cNvPr>
          <p:cNvGrpSpPr>
            <a:grpSpLocks/>
          </p:cNvGrpSpPr>
          <p:nvPr/>
        </p:nvGrpSpPr>
        <p:grpSpPr bwMode="auto">
          <a:xfrm>
            <a:off x="9387773" y="4423370"/>
            <a:ext cx="2590800" cy="1066800"/>
            <a:chOff x="7713260" y="2326942"/>
            <a:chExt cx="3193575" cy="1282891"/>
          </a:xfrm>
        </p:grpSpPr>
        <p:pic>
          <p:nvPicPr>
            <p:cNvPr id="31" name="Immagine 29" descr="Immagine che contiene oggetto, orologio&#10;&#10;Descrizione generata automaticamente">
              <a:extLst>
                <a:ext uri="{FF2B5EF4-FFF2-40B4-BE49-F238E27FC236}">
                  <a16:creationId xmlns:a16="http://schemas.microsoft.com/office/drawing/2014/main" id="{F04305EE-2122-FC11-39CE-D2036143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" t="39418" r="57529" b="32639"/>
            <a:stretch/>
          </p:blipFill>
          <p:spPr>
            <a:xfrm>
              <a:off x="8491181" y="2326942"/>
              <a:ext cx="2415654" cy="1282891"/>
            </a:xfrm>
            <a:prstGeom prst="bracketPair">
              <a:avLst/>
            </a:prstGeom>
          </p:spPr>
        </p:pic>
        <p:cxnSp>
          <p:nvCxnSpPr>
            <p:cNvPr id="32" name="Connettore 2 30">
              <a:extLst>
                <a:ext uri="{FF2B5EF4-FFF2-40B4-BE49-F238E27FC236}">
                  <a16:creationId xmlns:a16="http://schemas.microsoft.com/office/drawing/2014/main" id="{9D3AA8F3-C17B-0A2A-4F9A-A259A566762E}"/>
                </a:ext>
              </a:extLst>
            </p:cNvPr>
            <p:cNvCxnSpPr>
              <a:cxnSpLocks/>
            </p:cNvCxnSpPr>
            <p:nvPr/>
          </p:nvCxnSpPr>
          <p:spPr>
            <a:xfrm>
              <a:off x="7713260" y="2672483"/>
              <a:ext cx="0" cy="8208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CasellaDiTesto 31">
              <a:extLst>
                <a:ext uri="{FF2B5EF4-FFF2-40B4-BE49-F238E27FC236}">
                  <a16:creationId xmlns:a16="http://schemas.microsoft.com/office/drawing/2014/main" id="{C1F79EF4-E923-B585-7A0C-FB4F2762E14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01970" y="2673296"/>
              <a:ext cx="789060" cy="671263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r>
                <a:rPr lang="it-IT">
                  <a:noFill/>
                </a:rPr>
                <a:t> 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989DC26-DF55-2B75-7DA9-14B2B8EDCAD3}"/>
              </a:ext>
            </a:extLst>
          </p:cNvPr>
          <p:cNvGrpSpPr/>
          <p:nvPr/>
        </p:nvGrpSpPr>
        <p:grpSpPr>
          <a:xfrm>
            <a:off x="5211061" y="3678343"/>
            <a:ext cx="2835275" cy="2053127"/>
            <a:chOff x="900113" y="2312498"/>
            <a:chExt cx="2835275" cy="2053127"/>
          </a:xfrm>
        </p:grpSpPr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41280027-B4AA-DD32-0303-745B2F80C8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0113" y="2816225"/>
              <a:ext cx="2835275" cy="1549400"/>
              <a:chOff x="2376489" y="2483893"/>
              <a:chExt cx="3082616" cy="1596788"/>
            </a:xfrm>
          </p:grpSpPr>
          <p:pic>
            <p:nvPicPr>
              <p:cNvPr id="38" name="Immagine 37" descr="Immagine che contiene oggetto, orologio&#10;&#10;Descrizione generata automaticamente">
                <a:extLst>
                  <a:ext uri="{FF2B5EF4-FFF2-40B4-BE49-F238E27FC236}">
                    <a16:creationId xmlns:a16="http://schemas.microsoft.com/office/drawing/2014/main" id="{74DC8E47-54C5-150E-02F0-072F0784EA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" t="39418" r="57529" b="32639"/>
              <a:stretch/>
            </p:blipFill>
            <p:spPr>
              <a:xfrm>
                <a:off x="2376489" y="2483893"/>
                <a:ext cx="2004442" cy="1064507"/>
              </a:xfrm>
              <a:prstGeom prst="bracketPair">
                <a:avLst/>
              </a:prstGeom>
            </p:spPr>
          </p:pic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id="{27F74114-5F7A-DEC7-4573-05C70BCC8258}"/>
                  </a:ext>
                </a:extLst>
              </p:cNvPr>
              <p:cNvCxnSpPr/>
              <p:nvPr/>
            </p:nvCxnSpPr>
            <p:spPr>
              <a:xfrm flipV="1">
                <a:off x="4749723" y="2537883"/>
                <a:ext cx="0" cy="15427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661636F5-F179-67BE-EE73-A5EA80C973AB}"/>
                  </a:ext>
                </a:extLst>
              </p:cNvPr>
              <p:cNvSpPr txBox="1"/>
              <p:nvPr/>
            </p:nvSpPr>
            <p:spPr>
              <a:xfrm>
                <a:off x="4777339" y="2922355"/>
                <a:ext cx="681766" cy="5398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2800" dirty="0">
                    <a:solidFill>
                      <a:schemeClr val="tx1">
                        <a:lumMod val="75000"/>
                      </a:schemeClr>
                    </a:solidFill>
                    <a:latin typeface="Garamond" panose="02020404030301010803" pitchFamily="18" charset="0"/>
                    <a:sym typeface="Symbol" panose="05050102010706020507" pitchFamily="18" charset="2"/>
                  </a:rPr>
                  <a:t>ħ</a:t>
                </a:r>
                <a:endParaRPr lang="it-IT" sz="2800" dirty="0">
                  <a:solidFill>
                    <a:schemeClr val="tx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2FD7DD85-DAF2-C42A-B41C-C5F115A6E5D0}"/>
                </a:ext>
              </a:extLst>
            </p:cNvPr>
            <p:cNvSpPr txBox="1"/>
            <p:nvPr/>
          </p:nvSpPr>
          <p:spPr>
            <a:xfrm>
              <a:off x="1234369" y="2312498"/>
              <a:ext cx="1309974" cy="369332"/>
            </a:xfrm>
            <a:prstGeom prst="rect">
              <a:avLst/>
            </a:prstGeom>
            <a:noFill/>
            <a:effectLst>
              <a:reflection blurRad="177800" stA="45000" endPos="65000" dist="50800" dir="5400000" sy="-100000" algn="bl" rotWithShape="0"/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800" dirty="0" err="1">
                  <a:solidFill>
                    <a:srgbClr val="000000"/>
                  </a:solidFill>
                  <a:latin typeface="Domine" panose="020B0604020202020204" charset="0"/>
                </a:rPr>
                <a:t>Excitation</a:t>
              </a:r>
              <a:endParaRPr lang="it-IT" sz="1800" dirty="0">
                <a:solidFill>
                  <a:srgbClr val="000000"/>
                </a:solidFill>
                <a:latin typeface="Domine" panose="020B060402020202020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435F9B4-E403-30E3-219E-0A654AB02521}"/>
              </a:ext>
            </a:extLst>
          </p:cNvPr>
          <p:cNvSpPr txBox="1"/>
          <p:nvPr/>
        </p:nvSpPr>
        <p:spPr>
          <a:xfrm>
            <a:off x="646815" y="2984711"/>
            <a:ext cx="259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One layer of atoms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CA8A20-E2A2-28A2-D42C-0449B810B64C}"/>
              </a:ext>
            </a:extLst>
          </p:cNvPr>
          <p:cNvSpPr txBox="1"/>
          <p:nvPr/>
        </p:nvSpPr>
        <p:spPr>
          <a:xfrm>
            <a:off x="634774" y="1577291"/>
            <a:ext cx="433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Compounds with a transition metal and due chalcogens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82A391-5B41-BD39-A5AB-DA73C812E8BE}"/>
              </a:ext>
            </a:extLst>
          </p:cNvPr>
          <p:cNvSpPr txBox="1"/>
          <p:nvPr/>
        </p:nvSpPr>
        <p:spPr>
          <a:xfrm>
            <a:off x="646815" y="2401333"/>
            <a:ext cx="2103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Semiconductor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0B8CAE-AC1A-E3BE-1EC1-031825CCB680}"/>
              </a:ext>
            </a:extLst>
          </p:cNvPr>
          <p:cNvSpPr txBox="1"/>
          <p:nvPr/>
        </p:nvSpPr>
        <p:spPr>
          <a:xfrm>
            <a:off x="646815" y="1082158"/>
            <a:ext cx="433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TRANSITION METAL DICHALCOGENIDES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A059B7-F316-81E8-8EA4-8ABDDD7A994A}"/>
              </a:ext>
            </a:extLst>
          </p:cNvPr>
          <p:cNvSpPr txBox="1"/>
          <p:nvPr/>
        </p:nvSpPr>
        <p:spPr>
          <a:xfrm>
            <a:off x="11130295" y="96846"/>
            <a:ext cx="354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9EC4F9-2280-6CFF-DA04-A33228F00543}"/>
              </a:ext>
            </a:extLst>
          </p:cNvPr>
          <p:cNvSpPr txBox="1"/>
          <p:nvPr/>
        </p:nvSpPr>
        <p:spPr>
          <a:xfrm>
            <a:off x="11134386" y="476465"/>
            <a:ext cx="354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8EE23C-0D5B-E2DE-6D27-9875F045E449}"/>
              </a:ext>
            </a:extLst>
          </p:cNvPr>
          <p:cNvSpPr txBox="1"/>
          <p:nvPr/>
        </p:nvSpPr>
        <p:spPr>
          <a:xfrm>
            <a:off x="9899374" y="2177560"/>
            <a:ext cx="228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 =Transition Metal</a:t>
            </a:r>
          </a:p>
          <a:p>
            <a:r>
              <a:rPr lang="en-GB" sz="2000" dirty="0"/>
              <a:t>X = Chalcogen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F0F467-2E29-5DF1-2A7B-E5A7E1CEFFA9}"/>
              </a:ext>
            </a:extLst>
          </p:cNvPr>
          <p:cNvSpPr txBox="1"/>
          <p:nvPr/>
        </p:nvSpPr>
        <p:spPr>
          <a:xfrm>
            <a:off x="562426" y="3768144"/>
            <a:ext cx="433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PHOTOLUMINESCENCE SPECTROSCOPY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FE2831-DB3D-8219-404C-6B2397957DAE}"/>
              </a:ext>
            </a:extLst>
          </p:cNvPr>
          <p:cNvSpPr txBox="1"/>
          <p:nvPr/>
        </p:nvSpPr>
        <p:spPr>
          <a:xfrm>
            <a:off x="587543" y="4433626"/>
            <a:ext cx="433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Laser excite the crystal’s electrons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A06AF05-E379-3A67-AA7B-95C93C8374B9}"/>
              </a:ext>
            </a:extLst>
          </p:cNvPr>
          <p:cNvSpPr txBox="1"/>
          <p:nvPr/>
        </p:nvSpPr>
        <p:spPr>
          <a:xfrm>
            <a:off x="584210" y="5304124"/>
            <a:ext cx="433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crystal emits light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4EEEC3C-7F45-2123-4ADD-87F9791DD9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405457-099C-E790-A742-811C3CA08E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C898E82-79BC-F9EE-8C3B-F3DE78AEE948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28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0162 L -0.00729 -0.130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13032 C -0.003 -0.12546 0.04375 -0.11157 0.04518 -0.1120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8 -0.11203 L 0.04518 -0.030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7A20D7-F4F1-8962-A10A-30469B2C9DFF}"/>
              </a:ext>
            </a:extLst>
          </p:cNvPr>
          <p:cNvGrpSpPr/>
          <p:nvPr/>
        </p:nvGrpSpPr>
        <p:grpSpPr>
          <a:xfrm>
            <a:off x="0" y="0"/>
            <a:ext cx="4234070" cy="993913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A2DB89-EF7A-2679-6D5E-0D906DDA4E3A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45E97C-68DD-7F12-2918-24F04A18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D3D8E4-F4DF-143A-4823-62C25378F863}"/>
              </a:ext>
            </a:extLst>
          </p:cNvPr>
          <p:cNvSpPr txBox="1"/>
          <p:nvPr/>
        </p:nvSpPr>
        <p:spPr>
          <a:xfrm>
            <a:off x="151872" y="238678"/>
            <a:ext cx="408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2D single-photons sources</a:t>
            </a:r>
          </a:p>
        </p:txBody>
      </p:sp>
      <p:grpSp>
        <p:nvGrpSpPr>
          <p:cNvPr id="6" name="Gruppo 25">
            <a:extLst>
              <a:ext uri="{FF2B5EF4-FFF2-40B4-BE49-F238E27FC236}">
                <a16:creationId xmlns:a16="http://schemas.microsoft.com/office/drawing/2014/main" id="{7C72D71A-29BB-1D9F-356E-F2A931D31FA1}"/>
              </a:ext>
            </a:extLst>
          </p:cNvPr>
          <p:cNvGrpSpPr/>
          <p:nvPr/>
        </p:nvGrpSpPr>
        <p:grpSpPr>
          <a:xfrm>
            <a:off x="336030" y="2628440"/>
            <a:ext cx="2964812" cy="3881475"/>
            <a:chOff x="4843748" y="1700965"/>
            <a:chExt cx="2284165" cy="2990385"/>
          </a:xfrm>
        </p:grpSpPr>
        <p:grpSp>
          <p:nvGrpSpPr>
            <p:cNvPr id="7" name="Gruppo 7">
              <a:extLst>
                <a:ext uri="{FF2B5EF4-FFF2-40B4-BE49-F238E27FC236}">
                  <a16:creationId xmlns:a16="http://schemas.microsoft.com/office/drawing/2014/main" id="{55B786AB-D54D-2464-5FE0-E6514222320F}"/>
                </a:ext>
              </a:extLst>
            </p:cNvPr>
            <p:cNvGrpSpPr/>
            <p:nvPr/>
          </p:nvGrpSpPr>
          <p:grpSpPr>
            <a:xfrm>
              <a:off x="4843748" y="1700965"/>
              <a:ext cx="2284165" cy="2990385"/>
              <a:chOff x="2970881" y="1888252"/>
              <a:chExt cx="2284165" cy="2990385"/>
            </a:xfrm>
          </p:grpSpPr>
          <p:grpSp>
            <p:nvGrpSpPr>
              <p:cNvPr id="11" name="Gruppo 8">
                <a:extLst>
                  <a:ext uri="{FF2B5EF4-FFF2-40B4-BE49-F238E27FC236}">
                    <a16:creationId xmlns:a16="http://schemas.microsoft.com/office/drawing/2014/main" id="{483027D7-C52C-C7DC-7E20-7F5AC511FB51}"/>
                  </a:ext>
                </a:extLst>
              </p:cNvPr>
              <p:cNvGrpSpPr/>
              <p:nvPr/>
            </p:nvGrpSpPr>
            <p:grpSpPr>
              <a:xfrm>
                <a:off x="3224270" y="2555914"/>
                <a:ext cx="2030776" cy="1926114"/>
                <a:chOff x="438838" y="2787267"/>
                <a:chExt cx="1610299" cy="1520327"/>
              </a:xfrm>
            </p:grpSpPr>
            <p:cxnSp>
              <p:nvCxnSpPr>
                <p:cNvPr id="17" name="Connettore 2 17">
                  <a:extLst>
                    <a:ext uri="{FF2B5EF4-FFF2-40B4-BE49-F238E27FC236}">
                      <a16:creationId xmlns:a16="http://schemas.microsoft.com/office/drawing/2014/main" id="{40AC4D2C-6A48-5586-2F47-32EF50F0EC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7961" y="2787267"/>
                  <a:ext cx="0" cy="152032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ttore 2 18">
                  <a:extLst>
                    <a:ext uri="{FF2B5EF4-FFF2-40B4-BE49-F238E27FC236}">
                      <a16:creationId xmlns:a16="http://schemas.microsoft.com/office/drawing/2014/main" id="{58CC8BF6-C552-CE62-EC2C-2B80A41737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8838" y="4184573"/>
                  <a:ext cx="1610299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Arco 9">
                <a:extLst>
                  <a:ext uri="{FF2B5EF4-FFF2-40B4-BE49-F238E27FC236}">
                    <a16:creationId xmlns:a16="http://schemas.microsoft.com/office/drawing/2014/main" id="{F62ECD43-C7E9-3990-C991-6710D9F9B72B}"/>
                  </a:ext>
                </a:extLst>
              </p:cNvPr>
              <p:cNvSpPr/>
              <p:nvPr/>
            </p:nvSpPr>
            <p:spPr>
              <a:xfrm>
                <a:off x="3831116" y="3556611"/>
                <a:ext cx="1024568" cy="1322026"/>
              </a:xfrm>
              <a:prstGeom prst="arc">
                <a:avLst>
                  <a:gd name="adj1" fmla="val 10548010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Arco 10">
                <a:extLst>
                  <a:ext uri="{FF2B5EF4-FFF2-40B4-BE49-F238E27FC236}">
                    <a16:creationId xmlns:a16="http://schemas.microsoft.com/office/drawing/2014/main" id="{74DE5653-55A2-CC1F-7DEC-081574EEA4F7}"/>
                  </a:ext>
                </a:extLst>
              </p:cNvPr>
              <p:cNvSpPr/>
              <p:nvPr/>
            </p:nvSpPr>
            <p:spPr>
              <a:xfrm rot="10800000">
                <a:off x="3831116" y="1888252"/>
                <a:ext cx="1024568" cy="1322026"/>
              </a:xfrm>
              <a:prstGeom prst="arc">
                <a:avLst>
                  <a:gd name="adj1" fmla="val 10912901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CasellaDiTesto 11">
                <a:extLst>
                  <a:ext uri="{FF2B5EF4-FFF2-40B4-BE49-F238E27FC236}">
                    <a16:creationId xmlns:a16="http://schemas.microsoft.com/office/drawing/2014/main" id="{608E0F22-ECE1-8833-DDDF-F3D0CC6153BB}"/>
                  </a:ext>
                </a:extLst>
              </p:cNvPr>
              <p:cNvSpPr txBox="1"/>
              <p:nvPr/>
            </p:nvSpPr>
            <p:spPr>
              <a:xfrm>
                <a:off x="2970881" y="2511846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E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15" name="CasellaDiTesto 12">
                <a:extLst>
                  <a:ext uri="{FF2B5EF4-FFF2-40B4-BE49-F238E27FC236}">
                    <a16:creationId xmlns:a16="http://schemas.microsoft.com/office/drawing/2014/main" id="{48C64684-A34B-69D2-2388-9A2F92A8FCBD}"/>
                  </a:ext>
                </a:extLst>
              </p:cNvPr>
              <p:cNvSpPr txBox="1"/>
              <p:nvPr/>
            </p:nvSpPr>
            <p:spPr>
              <a:xfrm>
                <a:off x="4919030" y="4393894"/>
                <a:ext cx="292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k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16" name="CasellaDiTesto 16">
                <a:extLst>
                  <a:ext uri="{FF2B5EF4-FFF2-40B4-BE49-F238E27FC236}">
                    <a16:creationId xmlns:a16="http://schemas.microsoft.com/office/drawing/2014/main" id="{715B45AE-DE8C-34A2-1C51-C95119229C49}"/>
                  </a:ext>
                </a:extLst>
              </p:cNvPr>
              <p:cNvSpPr txBox="1"/>
              <p:nvPr/>
            </p:nvSpPr>
            <p:spPr>
              <a:xfrm>
                <a:off x="3641087" y="2994149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>
                    <a:latin typeface="Domine" panose="020B0604020202020204" charset="0"/>
                  </a:rPr>
                  <a:t>e</a:t>
                </a:r>
                <a:r>
                  <a:rPr lang="it-IT" sz="1200" dirty="0">
                    <a:latin typeface="Domine" panose="020B0604020202020204" charset="0"/>
                  </a:rPr>
                  <a:t>-</a:t>
                </a:r>
                <a:endParaRPr lang="en-GB" sz="1200" dirty="0">
                  <a:latin typeface="Domine" panose="020B0604020202020204" charset="0"/>
                </a:endParaRPr>
              </a:p>
            </p:txBody>
          </p:sp>
        </p:grpSp>
        <p:sp>
          <p:nvSpPr>
            <p:cNvPr id="8" name="CasellaDiTesto 21">
              <a:extLst>
                <a:ext uri="{FF2B5EF4-FFF2-40B4-BE49-F238E27FC236}">
                  <a16:creationId xmlns:a16="http://schemas.microsoft.com/office/drawing/2014/main" id="{759E3B97-0A50-F1EE-5FB7-B4A697A4C0BB}"/>
                </a:ext>
              </a:extLst>
            </p:cNvPr>
            <p:cNvSpPr txBox="1"/>
            <p:nvPr/>
          </p:nvSpPr>
          <p:spPr>
            <a:xfrm>
              <a:off x="5481004" y="33147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latin typeface="Domine" panose="020B0604020202020204" charset="0"/>
                </a:rPr>
                <a:t>h+</a:t>
              </a:r>
              <a:endParaRPr lang="en-GB" sz="2400" dirty="0">
                <a:latin typeface="Domine" panose="020B0604020202020204" charset="0"/>
              </a:endParaRP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lo 3D 23" descr="Sfera">
                  <a:extLst>
                    <a:ext uri="{FF2B5EF4-FFF2-40B4-BE49-F238E27FC236}">
                      <a16:creationId xmlns:a16="http://schemas.microsoft.com/office/drawing/2014/main" id="{7AEDCA9F-F9EA-CF84-8EAA-358D20611CA6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002834387"/>
                    </p:ext>
                  </p:extLst>
                </p:nvPr>
              </p:nvGraphicFramePr>
              <p:xfrm>
                <a:off x="5960732" y="3369326"/>
                <a:ext cx="131596" cy="123022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170810" cy="15968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332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lo 3D 23" descr="Sfera">
                  <a:extLst>
                    <a:ext uri="{FF2B5EF4-FFF2-40B4-BE49-F238E27FC236}">
                      <a16:creationId xmlns:a16="http://schemas.microsoft.com/office/drawing/2014/main" id="{7AEDCA9F-F9EA-CF84-8EAA-358D20611CA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85859" y="4793948"/>
                  <a:ext cx="170810" cy="1596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lo 3D 24" descr="Sfera rossa">
                  <a:extLst>
                    <a:ext uri="{FF2B5EF4-FFF2-40B4-BE49-F238E27FC236}">
                      <a16:creationId xmlns:a16="http://schemas.microsoft.com/office/drawing/2014/main" id="{4A93F562-26D8-4B59-C294-EA145B326996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078398109"/>
                    </p:ext>
                  </p:extLst>
                </p:nvPr>
              </p:nvGraphicFramePr>
              <p:xfrm>
                <a:off x="5949716" y="2891474"/>
                <a:ext cx="153037" cy="124712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8640" cy="16187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364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lo 3D 24" descr="Sfera rossa">
                  <a:extLst>
                    <a:ext uri="{FF2B5EF4-FFF2-40B4-BE49-F238E27FC236}">
                      <a16:creationId xmlns:a16="http://schemas.microsoft.com/office/drawing/2014/main" id="{4A93F562-26D8-4B59-C294-EA145B32699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71560" y="4173703"/>
                  <a:ext cx="198640" cy="16187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" name="Arco 10">
            <a:extLst>
              <a:ext uri="{FF2B5EF4-FFF2-40B4-BE49-F238E27FC236}">
                <a16:creationId xmlns:a16="http://schemas.microsoft.com/office/drawing/2014/main" id="{88C52F5D-EF99-2805-67DC-CD16AF43AB93}"/>
              </a:ext>
            </a:extLst>
          </p:cNvPr>
          <p:cNvSpPr/>
          <p:nvPr/>
        </p:nvSpPr>
        <p:spPr>
          <a:xfrm rot="10800000">
            <a:off x="9242472" y="2549143"/>
            <a:ext cx="1329874" cy="1715970"/>
          </a:xfrm>
          <a:prstGeom prst="arc">
            <a:avLst>
              <a:gd name="adj1" fmla="val 10912901"/>
              <a:gd name="adj2" fmla="val 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12">
            <a:extLst>
              <a:ext uri="{FF2B5EF4-FFF2-40B4-BE49-F238E27FC236}">
                <a16:creationId xmlns:a16="http://schemas.microsoft.com/office/drawing/2014/main" id="{7D9C6BDD-C791-2254-3E29-2DBDDE87529A}"/>
              </a:ext>
            </a:extLst>
          </p:cNvPr>
          <p:cNvSpPr txBox="1"/>
          <p:nvPr/>
        </p:nvSpPr>
        <p:spPr>
          <a:xfrm>
            <a:off x="10654568" y="5801429"/>
            <a:ext cx="379100" cy="399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Domine" panose="020B0604020202020204" charset="0"/>
              </a:rPr>
              <a:t>k</a:t>
            </a:r>
            <a:endParaRPr lang="en-GB" dirty="0">
              <a:latin typeface="Domine" panose="020B060402020202020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511438-285D-0507-3F10-163C8B74BEC4}"/>
              </a:ext>
            </a:extLst>
          </p:cNvPr>
          <p:cNvGrpSpPr/>
          <p:nvPr/>
        </p:nvGrpSpPr>
        <p:grpSpPr>
          <a:xfrm>
            <a:off x="8125900" y="3358559"/>
            <a:ext cx="2964812" cy="3072059"/>
            <a:chOff x="8125900" y="3358559"/>
            <a:chExt cx="2964812" cy="3072059"/>
          </a:xfrm>
        </p:grpSpPr>
        <p:sp>
          <p:nvSpPr>
            <p:cNvPr id="25" name="Arco 9">
              <a:extLst>
                <a:ext uri="{FF2B5EF4-FFF2-40B4-BE49-F238E27FC236}">
                  <a16:creationId xmlns:a16="http://schemas.microsoft.com/office/drawing/2014/main" id="{42D29ECC-91B8-527D-C418-8A625EA99CE4}"/>
                </a:ext>
              </a:extLst>
            </p:cNvPr>
            <p:cNvSpPr/>
            <p:nvPr/>
          </p:nvSpPr>
          <p:spPr>
            <a:xfrm>
              <a:off x="9242472" y="4714648"/>
              <a:ext cx="1329874" cy="1715970"/>
            </a:xfrm>
            <a:prstGeom prst="arc">
              <a:avLst>
                <a:gd name="adj1" fmla="val 10548010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88E14E8-E08F-09D3-3FEE-57DC85B117EF}"/>
                </a:ext>
              </a:extLst>
            </p:cNvPr>
            <p:cNvGrpSpPr/>
            <p:nvPr/>
          </p:nvGrpSpPr>
          <p:grpSpPr>
            <a:xfrm>
              <a:off x="8125900" y="3358559"/>
              <a:ext cx="2964812" cy="2557266"/>
              <a:chOff x="8125900" y="3358559"/>
              <a:chExt cx="2964812" cy="2557266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79C8D73-0FE4-9EB7-1B0F-12B153554613}"/>
                  </a:ext>
                </a:extLst>
              </p:cNvPr>
              <p:cNvCxnSpPr/>
              <p:nvPr/>
            </p:nvCxnSpPr>
            <p:spPr>
              <a:xfrm>
                <a:off x="9445486" y="4384455"/>
                <a:ext cx="944218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uppo 8">
                <a:extLst>
                  <a:ext uri="{FF2B5EF4-FFF2-40B4-BE49-F238E27FC236}">
                    <a16:creationId xmlns:a16="http://schemas.microsoft.com/office/drawing/2014/main" id="{19A253F5-007A-FB7D-B3CA-B433C55F807F}"/>
                  </a:ext>
                </a:extLst>
              </p:cNvPr>
              <p:cNvGrpSpPr/>
              <p:nvPr/>
            </p:nvGrpSpPr>
            <p:grpSpPr>
              <a:xfrm>
                <a:off x="8454795" y="3415758"/>
                <a:ext cx="2635917" cy="2500067"/>
                <a:chOff x="438838" y="2787267"/>
                <a:chExt cx="1610299" cy="1520327"/>
              </a:xfrm>
            </p:grpSpPr>
            <p:cxnSp>
              <p:nvCxnSpPr>
                <p:cNvPr id="30" name="Connettore 2 17">
                  <a:extLst>
                    <a:ext uri="{FF2B5EF4-FFF2-40B4-BE49-F238E27FC236}">
                      <a16:creationId xmlns:a16="http://schemas.microsoft.com/office/drawing/2014/main" id="{D5F6B16F-BFDD-0364-9F6D-2E2E104B7D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7961" y="2787267"/>
                  <a:ext cx="0" cy="152032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2 18">
                  <a:extLst>
                    <a:ext uri="{FF2B5EF4-FFF2-40B4-BE49-F238E27FC236}">
                      <a16:creationId xmlns:a16="http://schemas.microsoft.com/office/drawing/2014/main" id="{23035567-8240-A504-FCA5-8672A6A167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8838" y="4184573"/>
                  <a:ext cx="1610299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CasellaDiTesto 11">
                <a:extLst>
                  <a:ext uri="{FF2B5EF4-FFF2-40B4-BE49-F238E27FC236}">
                    <a16:creationId xmlns:a16="http://schemas.microsoft.com/office/drawing/2014/main" id="{F3392D1B-67D0-9878-6B26-7C4E483EF98A}"/>
                  </a:ext>
                </a:extLst>
              </p:cNvPr>
              <p:cNvSpPr txBox="1"/>
              <p:nvPr/>
            </p:nvSpPr>
            <p:spPr>
              <a:xfrm>
                <a:off x="8125900" y="3358559"/>
                <a:ext cx="399907" cy="399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E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29" name="CasellaDiTesto 16">
                <a:extLst>
                  <a:ext uri="{FF2B5EF4-FFF2-40B4-BE49-F238E27FC236}">
                    <a16:creationId xmlns:a16="http://schemas.microsoft.com/office/drawing/2014/main" id="{4D11C967-2FC7-88DA-03AB-6960D23924F6}"/>
                  </a:ext>
                </a:extLst>
              </p:cNvPr>
              <p:cNvSpPr txBox="1"/>
              <p:nvPr/>
            </p:nvSpPr>
            <p:spPr>
              <a:xfrm>
                <a:off x="8995817" y="3984581"/>
                <a:ext cx="478972" cy="47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>
                    <a:latin typeface="Domine" panose="020B0604020202020204" charset="0"/>
                  </a:rPr>
                  <a:t>e</a:t>
                </a:r>
                <a:r>
                  <a:rPr lang="it-IT" sz="1200" dirty="0">
                    <a:latin typeface="Domine" panose="020B0604020202020204" charset="0"/>
                  </a:rPr>
                  <a:t>-</a:t>
                </a:r>
                <a:endParaRPr lang="en-GB" sz="1200" dirty="0">
                  <a:latin typeface="Domine" panose="020B0604020202020204" charset="0"/>
                </a:endParaRPr>
              </a:p>
            </p:txBody>
          </p:sp>
          <p:sp>
            <p:nvSpPr>
              <p:cNvPr id="21" name="CasellaDiTesto 21">
                <a:extLst>
                  <a:ext uri="{FF2B5EF4-FFF2-40B4-BE49-F238E27FC236}">
                    <a16:creationId xmlns:a16="http://schemas.microsoft.com/office/drawing/2014/main" id="{2BBBD8E5-FCE2-A28F-4C30-45EB1F4E2638}"/>
                  </a:ext>
                </a:extLst>
              </p:cNvPr>
              <p:cNvSpPr txBox="1"/>
              <p:nvPr/>
            </p:nvSpPr>
            <p:spPr>
              <a:xfrm>
                <a:off x="8953049" y="4643871"/>
                <a:ext cx="578844" cy="47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>
                    <a:latin typeface="Domine" panose="020B0604020202020204" charset="0"/>
                  </a:rPr>
                  <a:t>h+</a:t>
                </a:r>
                <a:endParaRPr lang="en-GB" sz="2400" dirty="0">
                  <a:latin typeface="Domine" panose="020B0604020202020204" charset="0"/>
                </a:endParaRPr>
              </a:p>
            </p:txBody>
          </p:sp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2" name="Modello 3D 23" descr="Sfera">
                    <a:extLst>
                      <a:ext uri="{FF2B5EF4-FFF2-40B4-BE49-F238E27FC236}">
                        <a16:creationId xmlns:a16="http://schemas.microsoft.com/office/drawing/2014/main" id="{7014255E-7F4B-AF92-C193-6F12C6529BBA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806940000"/>
                      </p:ext>
                    </p:extLst>
                  </p:nvPr>
                </p:nvGraphicFramePr>
                <p:xfrm>
                  <a:off x="9575729" y="4714651"/>
                  <a:ext cx="170810" cy="159681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170810" cy="159681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184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7143146" d="1000000"/>
                        <am3d:preTrans dx="-2" dy="-18000000" dz="3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233221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2" name="Modello 3D 23" descr="Sfera">
                    <a:extLst>
                      <a:ext uri="{FF2B5EF4-FFF2-40B4-BE49-F238E27FC236}">
                        <a16:creationId xmlns:a16="http://schemas.microsoft.com/office/drawing/2014/main" id="{7014255E-7F4B-AF92-C193-6F12C6529BB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575729" y="4714651"/>
                    <a:ext cx="170810" cy="15968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Modello 3D 24" descr="Sfera rossa">
                <a:extLst>
                  <a:ext uri="{FF2B5EF4-FFF2-40B4-BE49-F238E27FC236}">
                    <a16:creationId xmlns:a16="http://schemas.microsoft.com/office/drawing/2014/main" id="{0EBCDF08-0B39-12CF-9BA0-52A17E8749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7848884"/>
                  </p:ext>
                </p:extLst>
              </p:nvPr>
            </p:nvGraphicFramePr>
            <p:xfrm>
              <a:off x="9579812" y="4094405"/>
              <a:ext cx="161873" cy="16187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1873" cy="16187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64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Modello 3D 24" descr="Sfera rossa">
                <a:extLst>
                  <a:ext uri="{FF2B5EF4-FFF2-40B4-BE49-F238E27FC236}">
                    <a16:creationId xmlns:a16="http://schemas.microsoft.com/office/drawing/2014/main" id="{0EBCDF08-0B39-12CF-9BA0-52A17E8749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79812" y="4094405"/>
                <a:ext cx="161873" cy="161873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25">
            <a:extLst>
              <a:ext uri="{FF2B5EF4-FFF2-40B4-BE49-F238E27FC236}">
                <a16:creationId xmlns:a16="http://schemas.microsoft.com/office/drawing/2014/main" id="{B0987249-E8FD-34BC-0A5F-FA98F9A3B54C}"/>
              </a:ext>
            </a:extLst>
          </p:cNvPr>
          <p:cNvGrpSpPr/>
          <p:nvPr/>
        </p:nvGrpSpPr>
        <p:grpSpPr>
          <a:xfrm>
            <a:off x="4352344" y="2630942"/>
            <a:ext cx="2964812" cy="3881475"/>
            <a:chOff x="4843748" y="1700965"/>
            <a:chExt cx="2284165" cy="2990385"/>
          </a:xfrm>
        </p:grpSpPr>
        <p:grpSp>
          <p:nvGrpSpPr>
            <p:cNvPr id="35" name="Gruppo 7">
              <a:extLst>
                <a:ext uri="{FF2B5EF4-FFF2-40B4-BE49-F238E27FC236}">
                  <a16:creationId xmlns:a16="http://schemas.microsoft.com/office/drawing/2014/main" id="{48BDFFD2-1C0A-0043-328A-6EEEBFED3A1F}"/>
                </a:ext>
              </a:extLst>
            </p:cNvPr>
            <p:cNvGrpSpPr/>
            <p:nvPr/>
          </p:nvGrpSpPr>
          <p:grpSpPr>
            <a:xfrm>
              <a:off x="4843748" y="1700965"/>
              <a:ext cx="2284165" cy="2990385"/>
              <a:chOff x="2970881" y="1888252"/>
              <a:chExt cx="2284165" cy="2990385"/>
            </a:xfrm>
          </p:grpSpPr>
          <p:grpSp>
            <p:nvGrpSpPr>
              <p:cNvPr id="39" name="Gruppo 8">
                <a:extLst>
                  <a:ext uri="{FF2B5EF4-FFF2-40B4-BE49-F238E27FC236}">
                    <a16:creationId xmlns:a16="http://schemas.microsoft.com/office/drawing/2014/main" id="{46F001AD-2933-9C41-A2F6-7ECD7E954D19}"/>
                  </a:ext>
                </a:extLst>
              </p:cNvPr>
              <p:cNvGrpSpPr/>
              <p:nvPr/>
            </p:nvGrpSpPr>
            <p:grpSpPr>
              <a:xfrm>
                <a:off x="3224270" y="2555914"/>
                <a:ext cx="2030776" cy="1926114"/>
                <a:chOff x="438838" y="2787267"/>
                <a:chExt cx="1610299" cy="1520327"/>
              </a:xfrm>
            </p:grpSpPr>
            <p:cxnSp>
              <p:nvCxnSpPr>
                <p:cNvPr id="45" name="Connettore 2 17">
                  <a:extLst>
                    <a:ext uri="{FF2B5EF4-FFF2-40B4-BE49-F238E27FC236}">
                      <a16:creationId xmlns:a16="http://schemas.microsoft.com/office/drawing/2014/main" id="{59CD12FA-BA96-8C1F-0DB5-D893E14D7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7961" y="2787267"/>
                  <a:ext cx="0" cy="152032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2 18">
                  <a:extLst>
                    <a:ext uri="{FF2B5EF4-FFF2-40B4-BE49-F238E27FC236}">
                      <a16:creationId xmlns:a16="http://schemas.microsoft.com/office/drawing/2014/main" id="{FAAEEF53-F2EE-AE32-1E9B-BB7BC65CAF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8838" y="4184573"/>
                  <a:ext cx="1610299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Arco 9">
                <a:extLst>
                  <a:ext uri="{FF2B5EF4-FFF2-40B4-BE49-F238E27FC236}">
                    <a16:creationId xmlns:a16="http://schemas.microsoft.com/office/drawing/2014/main" id="{D8ED1321-978C-5178-AE5E-4AB9ED49A647}"/>
                  </a:ext>
                </a:extLst>
              </p:cNvPr>
              <p:cNvSpPr/>
              <p:nvPr/>
            </p:nvSpPr>
            <p:spPr>
              <a:xfrm>
                <a:off x="3831116" y="3556611"/>
                <a:ext cx="1024568" cy="1322026"/>
              </a:xfrm>
              <a:prstGeom prst="arc">
                <a:avLst>
                  <a:gd name="adj1" fmla="val 10548010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Arco 10">
                <a:extLst>
                  <a:ext uri="{FF2B5EF4-FFF2-40B4-BE49-F238E27FC236}">
                    <a16:creationId xmlns:a16="http://schemas.microsoft.com/office/drawing/2014/main" id="{09A2F30A-B888-B2D0-78A2-56B859580AF4}"/>
                  </a:ext>
                </a:extLst>
              </p:cNvPr>
              <p:cNvSpPr/>
              <p:nvPr/>
            </p:nvSpPr>
            <p:spPr>
              <a:xfrm rot="10800000">
                <a:off x="3831116" y="1888252"/>
                <a:ext cx="1024568" cy="1322026"/>
              </a:xfrm>
              <a:prstGeom prst="arc">
                <a:avLst>
                  <a:gd name="adj1" fmla="val 10912901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CasellaDiTesto 11">
                <a:extLst>
                  <a:ext uri="{FF2B5EF4-FFF2-40B4-BE49-F238E27FC236}">
                    <a16:creationId xmlns:a16="http://schemas.microsoft.com/office/drawing/2014/main" id="{A6E67C0F-A55E-69FB-6766-B316E8FBAF0B}"/>
                  </a:ext>
                </a:extLst>
              </p:cNvPr>
              <p:cNvSpPr txBox="1"/>
              <p:nvPr/>
            </p:nvSpPr>
            <p:spPr>
              <a:xfrm>
                <a:off x="2970881" y="2511846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E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43" name="CasellaDiTesto 12">
                <a:extLst>
                  <a:ext uri="{FF2B5EF4-FFF2-40B4-BE49-F238E27FC236}">
                    <a16:creationId xmlns:a16="http://schemas.microsoft.com/office/drawing/2014/main" id="{F028BEF0-C57F-7301-67C3-FD4E1A7FF028}"/>
                  </a:ext>
                </a:extLst>
              </p:cNvPr>
              <p:cNvSpPr txBox="1"/>
              <p:nvPr/>
            </p:nvSpPr>
            <p:spPr>
              <a:xfrm>
                <a:off x="4919030" y="4393894"/>
                <a:ext cx="292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k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44" name="CasellaDiTesto 16">
                <a:extLst>
                  <a:ext uri="{FF2B5EF4-FFF2-40B4-BE49-F238E27FC236}">
                    <a16:creationId xmlns:a16="http://schemas.microsoft.com/office/drawing/2014/main" id="{2FDEF46C-43EB-9E45-625B-579AAD901C12}"/>
                  </a:ext>
                </a:extLst>
              </p:cNvPr>
              <p:cNvSpPr txBox="1"/>
              <p:nvPr/>
            </p:nvSpPr>
            <p:spPr>
              <a:xfrm>
                <a:off x="3641087" y="2994149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>
                    <a:latin typeface="Domine" panose="020B0604020202020204" charset="0"/>
                  </a:rPr>
                  <a:t>e</a:t>
                </a:r>
                <a:r>
                  <a:rPr lang="it-IT" sz="1200" dirty="0">
                    <a:latin typeface="Domine" panose="020B0604020202020204" charset="0"/>
                  </a:rPr>
                  <a:t>-</a:t>
                </a:r>
                <a:endParaRPr lang="en-GB" sz="1200" dirty="0">
                  <a:latin typeface="Domine" panose="020B0604020202020204" charset="0"/>
                </a:endParaRPr>
              </a:p>
            </p:txBody>
          </p:sp>
        </p:grpSp>
        <p:sp>
          <p:nvSpPr>
            <p:cNvPr id="36" name="CasellaDiTesto 21">
              <a:extLst>
                <a:ext uri="{FF2B5EF4-FFF2-40B4-BE49-F238E27FC236}">
                  <a16:creationId xmlns:a16="http://schemas.microsoft.com/office/drawing/2014/main" id="{078D5E1C-95A3-B700-00FF-7FA6BBAE9E7E}"/>
                </a:ext>
              </a:extLst>
            </p:cNvPr>
            <p:cNvSpPr txBox="1"/>
            <p:nvPr/>
          </p:nvSpPr>
          <p:spPr>
            <a:xfrm>
              <a:off x="5481004" y="3314796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latin typeface="Domine" panose="020B0604020202020204" charset="0"/>
                </a:rPr>
                <a:t>h+</a:t>
              </a:r>
              <a:endParaRPr lang="en-GB" sz="2400" dirty="0">
                <a:latin typeface="Domine" panose="020B0604020202020204" charset="0"/>
              </a:endParaRP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7" name="Modello 3D 23" descr="Sfera">
                  <a:extLst>
                    <a:ext uri="{FF2B5EF4-FFF2-40B4-BE49-F238E27FC236}">
                      <a16:creationId xmlns:a16="http://schemas.microsoft.com/office/drawing/2014/main" id="{AC410CFE-22D3-0508-D19C-67A932D06594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875487482"/>
                    </p:ext>
                  </p:extLst>
                </p:nvPr>
              </p:nvGraphicFramePr>
              <p:xfrm>
                <a:off x="5960732" y="3369326"/>
                <a:ext cx="131596" cy="123022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170810" cy="15968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332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7" name="Modello 3D 23" descr="Sfera">
                  <a:extLst>
                    <a:ext uri="{FF2B5EF4-FFF2-40B4-BE49-F238E27FC236}">
                      <a16:creationId xmlns:a16="http://schemas.microsoft.com/office/drawing/2014/main" id="{AC410CFE-22D3-0508-D19C-67A932D0659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02173" y="4796450"/>
                  <a:ext cx="170810" cy="1596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8" name="Modello 3D 24" descr="Sfera rossa">
                  <a:extLst>
                    <a:ext uri="{FF2B5EF4-FFF2-40B4-BE49-F238E27FC236}">
                      <a16:creationId xmlns:a16="http://schemas.microsoft.com/office/drawing/2014/main" id="{68EA902E-CF3D-FF3F-473C-D55BB5D0045B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802285494"/>
                    </p:ext>
                  </p:extLst>
                </p:nvPr>
              </p:nvGraphicFramePr>
              <p:xfrm>
                <a:off x="5949716" y="2891474"/>
                <a:ext cx="153037" cy="124712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198640" cy="161874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2364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8" name="Modello 3D 24" descr="Sfera rossa">
                  <a:extLst>
                    <a:ext uri="{FF2B5EF4-FFF2-40B4-BE49-F238E27FC236}">
                      <a16:creationId xmlns:a16="http://schemas.microsoft.com/office/drawing/2014/main" id="{68EA902E-CF3D-FF3F-473C-D55BB5D0045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87874" y="4176205"/>
                  <a:ext cx="198640" cy="161874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339601-B743-BB8C-C8CD-BF7EEE5F3535}"/>
              </a:ext>
            </a:extLst>
          </p:cNvPr>
          <p:cNvCxnSpPr/>
          <p:nvPr/>
        </p:nvCxnSpPr>
        <p:spPr>
          <a:xfrm>
            <a:off x="5671930" y="4466254"/>
            <a:ext cx="94421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C79A1F9-B67C-F3E4-58C9-2A5959C789D7}"/>
              </a:ext>
            </a:extLst>
          </p:cNvPr>
          <p:cNvSpPr txBox="1"/>
          <p:nvPr/>
        </p:nvSpPr>
        <p:spPr>
          <a:xfrm>
            <a:off x="562082" y="1663945"/>
            <a:ext cx="31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Energy levels are “bands”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CE24EE-838A-65CC-2147-78D66F47822E}"/>
              </a:ext>
            </a:extLst>
          </p:cNvPr>
          <p:cNvSpPr txBox="1"/>
          <p:nvPr/>
        </p:nvSpPr>
        <p:spPr>
          <a:xfrm>
            <a:off x="4442243" y="1640787"/>
            <a:ext cx="3307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Chemichal</a:t>
            </a:r>
            <a:r>
              <a:rPr lang="en-GB" sz="2000" dirty="0"/>
              <a:t> defects provide atomic-like energy levels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C3C571-1686-7AE6-798E-C5D4E413CDC3}"/>
              </a:ext>
            </a:extLst>
          </p:cNvPr>
          <p:cNvSpPr txBox="1"/>
          <p:nvPr/>
        </p:nvSpPr>
        <p:spPr>
          <a:xfrm>
            <a:off x="8325853" y="447650"/>
            <a:ext cx="3128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Stretching the crystal changes its bands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0955EF-F8DF-062C-6743-1EA1A41AB19F}"/>
              </a:ext>
            </a:extLst>
          </p:cNvPr>
          <p:cNvSpPr txBox="1"/>
          <p:nvPr/>
        </p:nvSpPr>
        <p:spPr>
          <a:xfrm>
            <a:off x="8330199" y="1432513"/>
            <a:ext cx="3128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Pulls the electron on the atomic-like level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F8C4DB-C7EC-1822-6B8B-818BE28F43F5}"/>
              </a:ext>
            </a:extLst>
          </p:cNvPr>
          <p:cNvSpPr txBox="1"/>
          <p:nvPr/>
        </p:nvSpPr>
        <p:spPr>
          <a:xfrm>
            <a:off x="8353465" y="2491497"/>
            <a:ext cx="31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Single-photon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D6B942-2C7E-9A3B-5A8C-96B354CE70A1}"/>
              </a:ext>
            </a:extLst>
          </p:cNvPr>
          <p:cNvSpPr/>
          <p:nvPr/>
        </p:nvSpPr>
        <p:spPr>
          <a:xfrm>
            <a:off x="0" y="6432170"/>
            <a:ext cx="112113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6F75443-12EC-7323-C767-0692059304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59EAA3-6197-996B-6B69-6EC891351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7747B81-14E5-5DE7-15F7-7D2F81DCEEA2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8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1D62D4D-192B-A0BD-E6D0-1C8FF7E03AD9}"/>
              </a:ext>
            </a:extLst>
          </p:cNvPr>
          <p:cNvGrpSpPr/>
          <p:nvPr/>
        </p:nvGrpSpPr>
        <p:grpSpPr>
          <a:xfrm>
            <a:off x="11090712" y="3486425"/>
            <a:ext cx="1025089" cy="977543"/>
            <a:chOff x="11090712" y="3486425"/>
            <a:chExt cx="1025089" cy="977543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54A25A1-934B-7759-16E5-ECF911131524}"/>
                </a:ext>
              </a:extLst>
            </p:cNvPr>
            <p:cNvCxnSpPr/>
            <p:nvPr/>
          </p:nvCxnSpPr>
          <p:spPr>
            <a:xfrm>
              <a:off x="11090712" y="3486425"/>
              <a:ext cx="0" cy="97754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56496A-113C-97A6-F6B1-70E3BD6C21BD}"/>
                </a:ext>
              </a:extLst>
            </p:cNvPr>
            <p:cNvSpPr txBox="1"/>
            <p:nvPr/>
          </p:nvSpPr>
          <p:spPr>
            <a:xfrm>
              <a:off x="11145365" y="3719940"/>
              <a:ext cx="9704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Strain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6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556 L 0.00078 0.01018 L 0.00078 0.0162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08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00065 0.01527 C 0.00065 0.01736 0.01367 0.02615 0.01367 0.02824 " pathEditMode="relative" rAng="0" ptsTypes="A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F952B9A-681F-816A-7106-2F5A885BADB3}"/>
              </a:ext>
            </a:extLst>
          </p:cNvPr>
          <p:cNvSpPr/>
          <p:nvPr/>
        </p:nvSpPr>
        <p:spPr>
          <a:xfrm>
            <a:off x="0" y="6432170"/>
            <a:ext cx="112113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792D9E-3AA0-E7BB-E701-E84045233107}"/>
              </a:ext>
            </a:extLst>
          </p:cNvPr>
          <p:cNvGrpSpPr/>
          <p:nvPr/>
        </p:nvGrpSpPr>
        <p:grpSpPr>
          <a:xfrm>
            <a:off x="-1" y="0"/>
            <a:ext cx="5088835" cy="1093304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DEE29-9389-2E19-BFDC-5B4977295429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2CDD80-C373-D966-B058-982C69AD7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E9AE28-7C45-1ED9-8841-8B4120FD1E71}"/>
              </a:ext>
            </a:extLst>
          </p:cNvPr>
          <p:cNvSpPr txBox="1"/>
          <p:nvPr/>
        </p:nvSpPr>
        <p:spPr>
          <a:xfrm>
            <a:off x="112115" y="262501"/>
            <a:ext cx="517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Stretching 2Ds for single photon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ACD07F-5B07-D8B0-F845-B95E961A73BC}"/>
              </a:ext>
            </a:extLst>
          </p:cNvPr>
          <p:cNvGrpSpPr/>
          <p:nvPr/>
        </p:nvGrpSpPr>
        <p:grpSpPr>
          <a:xfrm>
            <a:off x="8994729" y="1338542"/>
            <a:ext cx="2812959" cy="808139"/>
            <a:chOff x="9432050" y="391972"/>
            <a:chExt cx="1838740" cy="488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A94B0F-3AEF-18DD-4D63-D2DDD8CC4A2D}"/>
                </a:ext>
              </a:extLst>
            </p:cNvPr>
            <p:cNvSpPr/>
            <p:nvPr/>
          </p:nvSpPr>
          <p:spPr>
            <a:xfrm>
              <a:off x="10560050" y="428626"/>
              <a:ext cx="583188" cy="1179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093226-6563-AAEB-E630-7D39F51C1E35}"/>
                </a:ext>
              </a:extLst>
            </p:cNvPr>
            <p:cNvSpPr/>
            <p:nvPr/>
          </p:nvSpPr>
          <p:spPr>
            <a:xfrm>
              <a:off x="9569450" y="428626"/>
              <a:ext cx="583188" cy="1179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D6FD0A-48EC-BC46-ED10-95D95018D1D7}"/>
                </a:ext>
              </a:extLst>
            </p:cNvPr>
            <p:cNvSpPr/>
            <p:nvPr/>
          </p:nvSpPr>
          <p:spPr>
            <a:xfrm>
              <a:off x="9477474" y="391972"/>
              <a:ext cx="1793315" cy="114053"/>
            </a:xfrm>
            <a:custGeom>
              <a:avLst/>
              <a:gdLst>
                <a:gd name="connsiteX0" fmla="*/ 3351 w 1802981"/>
                <a:gd name="connsiteY0" fmla="*/ 103557 h 155221"/>
                <a:gd name="connsiteX1" fmla="*/ 98601 w 1802981"/>
                <a:gd name="connsiteY1" fmla="*/ 8307 h 155221"/>
                <a:gd name="connsiteX2" fmla="*/ 657401 w 1802981"/>
                <a:gd name="connsiteY2" fmla="*/ 17832 h 155221"/>
                <a:gd name="connsiteX3" fmla="*/ 806626 w 1802981"/>
                <a:gd name="connsiteY3" fmla="*/ 122607 h 155221"/>
                <a:gd name="connsiteX4" fmla="*/ 1000301 w 1802981"/>
                <a:gd name="connsiteY4" fmla="*/ 125782 h 155221"/>
                <a:gd name="connsiteX5" fmla="*/ 1054276 w 1802981"/>
                <a:gd name="connsiteY5" fmla="*/ 8307 h 155221"/>
                <a:gd name="connsiteX6" fmla="*/ 1679751 w 1802981"/>
                <a:gd name="connsiteY6" fmla="*/ 30532 h 155221"/>
                <a:gd name="connsiteX7" fmla="*/ 1689276 w 1802981"/>
                <a:gd name="connsiteY7" fmla="*/ 122607 h 155221"/>
                <a:gd name="connsiteX8" fmla="*/ 1790876 w 1802981"/>
                <a:gd name="connsiteY8" fmla="*/ 151182 h 155221"/>
                <a:gd name="connsiteX9" fmla="*/ 1797226 w 1802981"/>
                <a:gd name="connsiteY9" fmla="*/ 154357 h 155221"/>
                <a:gd name="connsiteX0" fmla="*/ 6297 w 1789258"/>
                <a:gd name="connsiteY0" fmla="*/ 154651 h 158690"/>
                <a:gd name="connsiteX1" fmla="*/ 84878 w 1789258"/>
                <a:gd name="connsiteY1" fmla="*/ 11776 h 158690"/>
                <a:gd name="connsiteX2" fmla="*/ 643678 w 1789258"/>
                <a:gd name="connsiteY2" fmla="*/ 21301 h 158690"/>
                <a:gd name="connsiteX3" fmla="*/ 792903 w 1789258"/>
                <a:gd name="connsiteY3" fmla="*/ 126076 h 158690"/>
                <a:gd name="connsiteX4" fmla="*/ 986578 w 1789258"/>
                <a:gd name="connsiteY4" fmla="*/ 129251 h 158690"/>
                <a:gd name="connsiteX5" fmla="*/ 1040553 w 1789258"/>
                <a:gd name="connsiteY5" fmla="*/ 11776 h 158690"/>
                <a:gd name="connsiteX6" fmla="*/ 1666028 w 1789258"/>
                <a:gd name="connsiteY6" fmla="*/ 34001 h 158690"/>
                <a:gd name="connsiteX7" fmla="*/ 1675553 w 1789258"/>
                <a:gd name="connsiteY7" fmla="*/ 126076 h 158690"/>
                <a:gd name="connsiteX8" fmla="*/ 1777153 w 1789258"/>
                <a:gd name="connsiteY8" fmla="*/ 154651 h 158690"/>
                <a:gd name="connsiteX9" fmla="*/ 1783503 w 1789258"/>
                <a:gd name="connsiteY9" fmla="*/ 157826 h 158690"/>
                <a:gd name="connsiteX0" fmla="*/ 0 w 1782961"/>
                <a:gd name="connsiteY0" fmla="*/ 154651 h 158690"/>
                <a:gd name="connsiteX1" fmla="*/ 78581 w 1782961"/>
                <a:gd name="connsiteY1" fmla="*/ 11776 h 158690"/>
                <a:gd name="connsiteX2" fmla="*/ 637381 w 1782961"/>
                <a:gd name="connsiteY2" fmla="*/ 21301 h 158690"/>
                <a:gd name="connsiteX3" fmla="*/ 786606 w 1782961"/>
                <a:gd name="connsiteY3" fmla="*/ 126076 h 158690"/>
                <a:gd name="connsiteX4" fmla="*/ 980281 w 1782961"/>
                <a:gd name="connsiteY4" fmla="*/ 129251 h 158690"/>
                <a:gd name="connsiteX5" fmla="*/ 1034256 w 1782961"/>
                <a:gd name="connsiteY5" fmla="*/ 11776 h 158690"/>
                <a:gd name="connsiteX6" fmla="*/ 1659731 w 1782961"/>
                <a:gd name="connsiteY6" fmla="*/ 34001 h 158690"/>
                <a:gd name="connsiteX7" fmla="*/ 1669256 w 1782961"/>
                <a:gd name="connsiteY7" fmla="*/ 126076 h 158690"/>
                <a:gd name="connsiteX8" fmla="*/ 1770856 w 1782961"/>
                <a:gd name="connsiteY8" fmla="*/ 154651 h 158690"/>
                <a:gd name="connsiteX9" fmla="*/ 1777206 w 1782961"/>
                <a:gd name="connsiteY9" fmla="*/ 157826 h 158690"/>
                <a:gd name="connsiteX0" fmla="*/ 0 w 1782961"/>
                <a:gd name="connsiteY0" fmla="*/ 154651 h 158690"/>
                <a:gd name="connsiteX1" fmla="*/ 78581 w 1782961"/>
                <a:gd name="connsiteY1" fmla="*/ 11776 h 158690"/>
                <a:gd name="connsiteX2" fmla="*/ 637381 w 1782961"/>
                <a:gd name="connsiteY2" fmla="*/ 21301 h 158690"/>
                <a:gd name="connsiteX3" fmla="*/ 786606 w 1782961"/>
                <a:gd name="connsiteY3" fmla="*/ 126076 h 158690"/>
                <a:gd name="connsiteX4" fmla="*/ 980281 w 1782961"/>
                <a:gd name="connsiteY4" fmla="*/ 129251 h 158690"/>
                <a:gd name="connsiteX5" fmla="*/ 1034256 w 1782961"/>
                <a:gd name="connsiteY5" fmla="*/ 11776 h 158690"/>
                <a:gd name="connsiteX6" fmla="*/ 1659731 w 1782961"/>
                <a:gd name="connsiteY6" fmla="*/ 34001 h 158690"/>
                <a:gd name="connsiteX7" fmla="*/ 1669256 w 1782961"/>
                <a:gd name="connsiteY7" fmla="*/ 126076 h 158690"/>
                <a:gd name="connsiteX8" fmla="*/ 1770856 w 1782961"/>
                <a:gd name="connsiteY8" fmla="*/ 154651 h 158690"/>
                <a:gd name="connsiteX9" fmla="*/ 1777206 w 1782961"/>
                <a:gd name="connsiteY9" fmla="*/ 157826 h 158690"/>
                <a:gd name="connsiteX0" fmla="*/ 0 w 1782961"/>
                <a:gd name="connsiteY0" fmla="*/ 148789 h 152828"/>
                <a:gd name="connsiteX1" fmla="*/ 116681 w 1782961"/>
                <a:gd name="connsiteY1" fmla="*/ 63064 h 152828"/>
                <a:gd name="connsiteX2" fmla="*/ 637381 w 1782961"/>
                <a:gd name="connsiteY2" fmla="*/ 15439 h 152828"/>
                <a:gd name="connsiteX3" fmla="*/ 786606 w 1782961"/>
                <a:gd name="connsiteY3" fmla="*/ 120214 h 152828"/>
                <a:gd name="connsiteX4" fmla="*/ 980281 w 1782961"/>
                <a:gd name="connsiteY4" fmla="*/ 123389 h 152828"/>
                <a:gd name="connsiteX5" fmla="*/ 1034256 w 1782961"/>
                <a:gd name="connsiteY5" fmla="*/ 5914 h 152828"/>
                <a:gd name="connsiteX6" fmla="*/ 1659731 w 1782961"/>
                <a:gd name="connsiteY6" fmla="*/ 28139 h 152828"/>
                <a:gd name="connsiteX7" fmla="*/ 1669256 w 1782961"/>
                <a:gd name="connsiteY7" fmla="*/ 120214 h 152828"/>
                <a:gd name="connsiteX8" fmla="*/ 1770856 w 1782961"/>
                <a:gd name="connsiteY8" fmla="*/ 148789 h 152828"/>
                <a:gd name="connsiteX9" fmla="*/ 1777206 w 1782961"/>
                <a:gd name="connsiteY9" fmla="*/ 151964 h 152828"/>
                <a:gd name="connsiteX0" fmla="*/ 0 w 1782961"/>
                <a:gd name="connsiteY0" fmla="*/ 148789 h 152828"/>
                <a:gd name="connsiteX1" fmla="*/ 116681 w 1782961"/>
                <a:gd name="connsiteY1" fmla="*/ 63064 h 152828"/>
                <a:gd name="connsiteX2" fmla="*/ 630238 w 1782961"/>
                <a:gd name="connsiteY2" fmla="*/ 60683 h 152828"/>
                <a:gd name="connsiteX3" fmla="*/ 786606 w 1782961"/>
                <a:gd name="connsiteY3" fmla="*/ 120214 h 152828"/>
                <a:gd name="connsiteX4" fmla="*/ 980281 w 1782961"/>
                <a:gd name="connsiteY4" fmla="*/ 123389 h 152828"/>
                <a:gd name="connsiteX5" fmla="*/ 1034256 w 1782961"/>
                <a:gd name="connsiteY5" fmla="*/ 5914 h 152828"/>
                <a:gd name="connsiteX6" fmla="*/ 1659731 w 1782961"/>
                <a:gd name="connsiteY6" fmla="*/ 28139 h 152828"/>
                <a:gd name="connsiteX7" fmla="*/ 1669256 w 1782961"/>
                <a:gd name="connsiteY7" fmla="*/ 120214 h 152828"/>
                <a:gd name="connsiteX8" fmla="*/ 1770856 w 1782961"/>
                <a:gd name="connsiteY8" fmla="*/ 148789 h 152828"/>
                <a:gd name="connsiteX9" fmla="*/ 1777206 w 1782961"/>
                <a:gd name="connsiteY9" fmla="*/ 151964 h 152828"/>
                <a:gd name="connsiteX0" fmla="*/ 0 w 1782961"/>
                <a:gd name="connsiteY0" fmla="*/ 148789 h 161148"/>
                <a:gd name="connsiteX1" fmla="*/ 116681 w 1782961"/>
                <a:gd name="connsiteY1" fmla="*/ 63064 h 161148"/>
                <a:gd name="connsiteX2" fmla="*/ 630238 w 1782961"/>
                <a:gd name="connsiteY2" fmla="*/ 60683 h 161148"/>
                <a:gd name="connsiteX3" fmla="*/ 743743 w 1782961"/>
                <a:gd name="connsiteY3" fmla="*/ 158314 h 161148"/>
                <a:gd name="connsiteX4" fmla="*/ 980281 w 1782961"/>
                <a:gd name="connsiteY4" fmla="*/ 123389 h 161148"/>
                <a:gd name="connsiteX5" fmla="*/ 1034256 w 1782961"/>
                <a:gd name="connsiteY5" fmla="*/ 5914 h 161148"/>
                <a:gd name="connsiteX6" fmla="*/ 1659731 w 1782961"/>
                <a:gd name="connsiteY6" fmla="*/ 28139 h 161148"/>
                <a:gd name="connsiteX7" fmla="*/ 1669256 w 1782961"/>
                <a:gd name="connsiteY7" fmla="*/ 120214 h 161148"/>
                <a:gd name="connsiteX8" fmla="*/ 1770856 w 1782961"/>
                <a:gd name="connsiteY8" fmla="*/ 148789 h 161148"/>
                <a:gd name="connsiteX9" fmla="*/ 1777206 w 1782961"/>
                <a:gd name="connsiteY9" fmla="*/ 151964 h 161148"/>
                <a:gd name="connsiteX0" fmla="*/ 0 w 1782961"/>
                <a:gd name="connsiteY0" fmla="*/ 150325 h 168473"/>
                <a:gd name="connsiteX1" fmla="*/ 116681 w 1782961"/>
                <a:gd name="connsiteY1" fmla="*/ 64600 h 168473"/>
                <a:gd name="connsiteX2" fmla="*/ 630238 w 1782961"/>
                <a:gd name="connsiteY2" fmla="*/ 62219 h 168473"/>
                <a:gd name="connsiteX3" fmla="*/ 743743 w 1782961"/>
                <a:gd name="connsiteY3" fmla="*/ 159850 h 168473"/>
                <a:gd name="connsiteX4" fmla="*/ 1046956 w 1782961"/>
                <a:gd name="connsiteY4" fmla="*/ 146356 h 168473"/>
                <a:gd name="connsiteX5" fmla="*/ 1034256 w 1782961"/>
                <a:gd name="connsiteY5" fmla="*/ 7450 h 168473"/>
                <a:gd name="connsiteX6" fmla="*/ 1659731 w 1782961"/>
                <a:gd name="connsiteY6" fmla="*/ 29675 h 168473"/>
                <a:gd name="connsiteX7" fmla="*/ 1669256 w 1782961"/>
                <a:gd name="connsiteY7" fmla="*/ 121750 h 168473"/>
                <a:gd name="connsiteX8" fmla="*/ 1770856 w 1782961"/>
                <a:gd name="connsiteY8" fmla="*/ 150325 h 168473"/>
                <a:gd name="connsiteX9" fmla="*/ 1777206 w 1782961"/>
                <a:gd name="connsiteY9" fmla="*/ 153500 h 168473"/>
                <a:gd name="connsiteX0" fmla="*/ 0 w 1782961"/>
                <a:gd name="connsiteY0" fmla="*/ 122044 h 137614"/>
                <a:gd name="connsiteX1" fmla="*/ 116681 w 1782961"/>
                <a:gd name="connsiteY1" fmla="*/ 36319 h 137614"/>
                <a:gd name="connsiteX2" fmla="*/ 630238 w 1782961"/>
                <a:gd name="connsiteY2" fmla="*/ 33938 h 137614"/>
                <a:gd name="connsiteX3" fmla="*/ 743743 w 1782961"/>
                <a:gd name="connsiteY3" fmla="*/ 131569 h 137614"/>
                <a:gd name="connsiteX4" fmla="*/ 1046956 w 1782961"/>
                <a:gd name="connsiteY4" fmla="*/ 118075 h 137614"/>
                <a:gd name="connsiteX5" fmla="*/ 1096169 w 1782961"/>
                <a:gd name="connsiteY5" fmla="*/ 43462 h 137614"/>
                <a:gd name="connsiteX6" fmla="*/ 1659731 w 1782961"/>
                <a:gd name="connsiteY6" fmla="*/ 1394 h 137614"/>
                <a:gd name="connsiteX7" fmla="*/ 1669256 w 1782961"/>
                <a:gd name="connsiteY7" fmla="*/ 93469 h 137614"/>
                <a:gd name="connsiteX8" fmla="*/ 1770856 w 1782961"/>
                <a:gd name="connsiteY8" fmla="*/ 122044 h 137614"/>
                <a:gd name="connsiteX9" fmla="*/ 1777206 w 1782961"/>
                <a:gd name="connsiteY9" fmla="*/ 125219 h 137614"/>
                <a:gd name="connsiteX0" fmla="*/ 0 w 1782961"/>
                <a:gd name="connsiteY0" fmla="*/ 123992 h 139817"/>
                <a:gd name="connsiteX1" fmla="*/ 116681 w 1782961"/>
                <a:gd name="connsiteY1" fmla="*/ 38267 h 139817"/>
                <a:gd name="connsiteX2" fmla="*/ 630238 w 1782961"/>
                <a:gd name="connsiteY2" fmla="*/ 35886 h 139817"/>
                <a:gd name="connsiteX3" fmla="*/ 743743 w 1782961"/>
                <a:gd name="connsiteY3" fmla="*/ 133517 h 139817"/>
                <a:gd name="connsiteX4" fmla="*/ 1046956 w 1782961"/>
                <a:gd name="connsiteY4" fmla="*/ 120023 h 139817"/>
                <a:gd name="connsiteX5" fmla="*/ 1096169 w 1782961"/>
                <a:gd name="connsiteY5" fmla="*/ 45410 h 139817"/>
                <a:gd name="connsiteX6" fmla="*/ 1659731 w 1782961"/>
                <a:gd name="connsiteY6" fmla="*/ 3342 h 139817"/>
                <a:gd name="connsiteX7" fmla="*/ 1697831 w 1782961"/>
                <a:gd name="connsiteY7" fmla="*/ 133517 h 139817"/>
                <a:gd name="connsiteX8" fmla="*/ 1770856 w 1782961"/>
                <a:gd name="connsiteY8" fmla="*/ 123992 h 139817"/>
                <a:gd name="connsiteX9" fmla="*/ 1777206 w 1782961"/>
                <a:gd name="connsiteY9" fmla="*/ 127167 h 139817"/>
                <a:gd name="connsiteX0" fmla="*/ 0 w 1793315"/>
                <a:gd name="connsiteY0" fmla="*/ 123992 h 139817"/>
                <a:gd name="connsiteX1" fmla="*/ 116681 w 1793315"/>
                <a:gd name="connsiteY1" fmla="*/ 38267 h 139817"/>
                <a:gd name="connsiteX2" fmla="*/ 630238 w 1793315"/>
                <a:gd name="connsiteY2" fmla="*/ 35886 h 139817"/>
                <a:gd name="connsiteX3" fmla="*/ 743743 w 1793315"/>
                <a:gd name="connsiteY3" fmla="*/ 133517 h 139817"/>
                <a:gd name="connsiteX4" fmla="*/ 1046956 w 1793315"/>
                <a:gd name="connsiteY4" fmla="*/ 120023 h 139817"/>
                <a:gd name="connsiteX5" fmla="*/ 1096169 w 1793315"/>
                <a:gd name="connsiteY5" fmla="*/ 45410 h 139817"/>
                <a:gd name="connsiteX6" fmla="*/ 1659731 w 1793315"/>
                <a:gd name="connsiteY6" fmla="*/ 3342 h 139817"/>
                <a:gd name="connsiteX7" fmla="*/ 1697831 w 1793315"/>
                <a:gd name="connsiteY7" fmla="*/ 133517 h 139817"/>
                <a:gd name="connsiteX8" fmla="*/ 1770856 w 1793315"/>
                <a:gd name="connsiteY8" fmla="*/ 123992 h 139817"/>
                <a:gd name="connsiteX9" fmla="*/ 1791494 w 1793315"/>
                <a:gd name="connsiteY9" fmla="*/ 136692 h 139817"/>
                <a:gd name="connsiteX0" fmla="*/ 0 w 1793315"/>
                <a:gd name="connsiteY0" fmla="*/ 98483 h 114053"/>
                <a:gd name="connsiteX1" fmla="*/ 116681 w 1793315"/>
                <a:gd name="connsiteY1" fmla="*/ 12758 h 114053"/>
                <a:gd name="connsiteX2" fmla="*/ 630238 w 1793315"/>
                <a:gd name="connsiteY2" fmla="*/ 10377 h 114053"/>
                <a:gd name="connsiteX3" fmla="*/ 743743 w 1793315"/>
                <a:gd name="connsiteY3" fmla="*/ 108008 h 114053"/>
                <a:gd name="connsiteX4" fmla="*/ 1046956 w 1793315"/>
                <a:gd name="connsiteY4" fmla="*/ 94514 h 114053"/>
                <a:gd name="connsiteX5" fmla="*/ 1096169 w 1793315"/>
                <a:gd name="connsiteY5" fmla="*/ 19901 h 114053"/>
                <a:gd name="connsiteX6" fmla="*/ 1664494 w 1793315"/>
                <a:gd name="connsiteY6" fmla="*/ 27839 h 114053"/>
                <a:gd name="connsiteX7" fmla="*/ 1697831 w 1793315"/>
                <a:gd name="connsiteY7" fmla="*/ 108008 h 114053"/>
                <a:gd name="connsiteX8" fmla="*/ 1770856 w 1793315"/>
                <a:gd name="connsiteY8" fmla="*/ 98483 h 114053"/>
                <a:gd name="connsiteX9" fmla="*/ 1791494 w 1793315"/>
                <a:gd name="connsiteY9" fmla="*/ 111183 h 11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3315" h="114053">
                  <a:moveTo>
                    <a:pt x="0" y="98483"/>
                  </a:moveTo>
                  <a:cubicBezTo>
                    <a:pt x="152665" y="119913"/>
                    <a:pt x="11641" y="27442"/>
                    <a:pt x="116681" y="12758"/>
                  </a:cubicBezTo>
                  <a:cubicBezTo>
                    <a:pt x="221721" y="-1926"/>
                    <a:pt x="525728" y="-5498"/>
                    <a:pt x="630238" y="10377"/>
                  </a:cubicBezTo>
                  <a:cubicBezTo>
                    <a:pt x="734748" y="26252"/>
                    <a:pt x="674290" y="93985"/>
                    <a:pt x="743743" y="108008"/>
                  </a:cubicBezTo>
                  <a:cubicBezTo>
                    <a:pt x="813196" y="122031"/>
                    <a:pt x="988218" y="109198"/>
                    <a:pt x="1046956" y="94514"/>
                  </a:cubicBezTo>
                  <a:cubicBezTo>
                    <a:pt x="1105694" y="79830"/>
                    <a:pt x="993246" y="31013"/>
                    <a:pt x="1096169" y="19901"/>
                  </a:cubicBezTo>
                  <a:cubicBezTo>
                    <a:pt x="1199092" y="8789"/>
                    <a:pt x="1564217" y="13155"/>
                    <a:pt x="1664494" y="27839"/>
                  </a:cubicBezTo>
                  <a:cubicBezTo>
                    <a:pt x="1764771" y="42523"/>
                    <a:pt x="1680104" y="96234"/>
                    <a:pt x="1697831" y="108008"/>
                  </a:cubicBezTo>
                  <a:cubicBezTo>
                    <a:pt x="1715558" y="119782"/>
                    <a:pt x="1752864" y="93191"/>
                    <a:pt x="1770856" y="98483"/>
                  </a:cubicBezTo>
                  <a:cubicBezTo>
                    <a:pt x="1788848" y="103775"/>
                    <a:pt x="1797315" y="112241"/>
                    <a:pt x="1791494" y="111183"/>
                  </a:cubicBezTo>
                </a:path>
              </a:pathLst>
            </a:cu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0DB44F-0447-DAE9-849D-5F304337BEB0}"/>
                </a:ext>
              </a:extLst>
            </p:cNvPr>
            <p:cNvSpPr/>
            <p:nvPr/>
          </p:nvSpPr>
          <p:spPr>
            <a:xfrm>
              <a:off x="9432051" y="596347"/>
              <a:ext cx="1838739" cy="20519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D29D1C-1CA1-7DDE-C561-E70B0530D47A}"/>
                </a:ext>
              </a:extLst>
            </p:cNvPr>
            <p:cNvSpPr/>
            <p:nvPr/>
          </p:nvSpPr>
          <p:spPr>
            <a:xfrm>
              <a:off x="9432050" y="801537"/>
              <a:ext cx="1838739" cy="787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0FE560-EDBF-94F7-C0BC-C0C3438A018F}"/>
                </a:ext>
              </a:extLst>
            </p:cNvPr>
            <p:cNvSpPr/>
            <p:nvPr/>
          </p:nvSpPr>
          <p:spPr>
            <a:xfrm>
              <a:off x="9432050" y="517644"/>
              <a:ext cx="1838739" cy="787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534850-D1CE-24F5-C69C-F4153FC3BA3C}"/>
              </a:ext>
            </a:extLst>
          </p:cNvPr>
          <p:cNvGrpSpPr/>
          <p:nvPr/>
        </p:nvGrpSpPr>
        <p:grpSpPr>
          <a:xfrm>
            <a:off x="4621697" y="970561"/>
            <a:ext cx="7570304" cy="5948124"/>
            <a:chOff x="-1" y="1216928"/>
            <a:chExt cx="7372283" cy="5747720"/>
          </a:xfrm>
        </p:grpSpPr>
        <p:pic>
          <p:nvPicPr>
            <p:cNvPr id="25" name="Picture 24" descr="A picture containing screenshot, text, art, circle&#10;&#10;Description automatically generated">
              <a:extLst>
                <a:ext uri="{FF2B5EF4-FFF2-40B4-BE49-F238E27FC236}">
                  <a16:creationId xmlns:a16="http://schemas.microsoft.com/office/drawing/2014/main" id="{06F1FECD-0D84-CD08-645C-9B4DF8281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82"/>
            <a:stretch/>
          </p:blipFill>
          <p:spPr>
            <a:xfrm>
              <a:off x="0" y="1216928"/>
              <a:ext cx="7372282" cy="574772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892CE2-0429-ADD1-1E5D-36E727EA2376}"/>
                </a:ext>
              </a:extLst>
            </p:cNvPr>
            <p:cNvSpPr/>
            <p:nvPr/>
          </p:nvSpPr>
          <p:spPr>
            <a:xfrm>
              <a:off x="6907696" y="1216928"/>
              <a:ext cx="464586" cy="512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9A4E8C-A2E6-4BE5-0C34-F86D0746A14C}"/>
                </a:ext>
              </a:extLst>
            </p:cNvPr>
            <p:cNvSpPr/>
            <p:nvPr/>
          </p:nvSpPr>
          <p:spPr>
            <a:xfrm>
              <a:off x="6907696" y="3758347"/>
              <a:ext cx="464586" cy="512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AEDDCF-FD0B-CF53-BD43-A9AE2D0045D7}"/>
                </a:ext>
              </a:extLst>
            </p:cNvPr>
            <p:cNvSpPr/>
            <p:nvPr/>
          </p:nvSpPr>
          <p:spPr>
            <a:xfrm>
              <a:off x="-1" y="3578307"/>
              <a:ext cx="464586" cy="512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983318E-39E0-9FC7-CD59-51254BA30930}"/>
              </a:ext>
            </a:extLst>
          </p:cNvPr>
          <p:cNvSpPr txBox="1"/>
          <p:nvPr/>
        </p:nvSpPr>
        <p:spPr>
          <a:xfrm>
            <a:off x="9926269" y="1647086"/>
            <a:ext cx="94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PMN-PT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A5B035-6B94-BE2C-BBD7-FD4431F968C7}"/>
              </a:ext>
            </a:extLst>
          </p:cNvPr>
          <p:cNvSpPr txBox="1"/>
          <p:nvPr/>
        </p:nvSpPr>
        <p:spPr>
          <a:xfrm>
            <a:off x="10620258" y="788855"/>
            <a:ext cx="109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ML-WSe2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08C40B-12DC-5A51-55F3-9B1F02EEBB35}"/>
              </a:ext>
            </a:extLst>
          </p:cNvPr>
          <p:cNvSpPr txBox="1"/>
          <p:nvPr/>
        </p:nvSpPr>
        <p:spPr>
          <a:xfrm>
            <a:off x="9028475" y="675404"/>
            <a:ext cx="124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Nanopillars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0FCBA8-2F50-CFBD-A3BD-E821C6F184D5}"/>
              </a:ext>
            </a:extLst>
          </p:cNvPr>
          <p:cNvSpPr txBox="1"/>
          <p:nvPr/>
        </p:nvSpPr>
        <p:spPr>
          <a:xfrm>
            <a:off x="10122405" y="230162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Gold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9035B2-1248-A46E-B279-5BA204AAF442}"/>
              </a:ext>
            </a:extLst>
          </p:cNvPr>
          <p:cNvSpPr txBox="1"/>
          <p:nvPr/>
        </p:nvSpPr>
        <p:spPr>
          <a:xfrm>
            <a:off x="765954" y="1394338"/>
            <a:ext cx="31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How do we stretch them?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5AC359-631A-6CD2-5582-96579BB2BC64}"/>
              </a:ext>
            </a:extLst>
          </p:cNvPr>
          <p:cNvSpPr txBox="1"/>
          <p:nvPr/>
        </p:nvSpPr>
        <p:spPr>
          <a:xfrm>
            <a:off x="562082" y="2042568"/>
            <a:ext cx="367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Piezoelectric (PMN-PT) device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7FF16F-3A52-7BEE-1BB1-6B8C20AED0B4}"/>
              </a:ext>
            </a:extLst>
          </p:cNvPr>
          <p:cNvSpPr txBox="1"/>
          <p:nvPr/>
        </p:nvSpPr>
        <p:spPr>
          <a:xfrm>
            <a:off x="562082" y="2743712"/>
            <a:ext cx="31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Nanopillars arrays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DE55BF-D2EA-5554-D834-8C06B652835C}"/>
              </a:ext>
            </a:extLst>
          </p:cNvPr>
          <p:cNvSpPr txBox="1"/>
          <p:nvPr/>
        </p:nvSpPr>
        <p:spPr>
          <a:xfrm>
            <a:off x="562082" y="3444856"/>
            <a:ext cx="31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Gold Contacts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A3A7DF-0118-3695-2164-698B88B0E350}"/>
              </a:ext>
            </a:extLst>
          </p:cNvPr>
          <p:cNvSpPr txBox="1"/>
          <p:nvPr/>
        </p:nvSpPr>
        <p:spPr>
          <a:xfrm>
            <a:off x="562082" y="4831489"/>
            <a:ext cx="405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Apply voltage to the piezoelectric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187FF5-8513-A9A2-2735-0826A34D8633}"/>
              </a:ext>
            </a:extLst>
          </p:cNvPr>
          <p:cNvSpPr txBox="1"/>
          <p:nvPr/>
        </p:nvSpPr>
        <p:spPr>
          <a:xfrm>
            <a:off x="514608" y="4123796"/>
            <a:ext cx="405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WSe2 flake on top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8788A5A-4777-4762-C5FD-079D51D49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343E5F-241C-E21E-B035-3BFA74997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9A8E109-C892-FA4E-A588-DE23AFC748D7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66777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96D1108-934F-B3B6-27C4-A19D590C5E06}"/>
              </a:ext>
            </a:extLst>
          </p:cNvPr>
          <p:cNvSpPr/>
          <p:nvPr/>
        </p:nvSpPr>
        <p:spPr>
          <a:xfrm>
            <a:off x="-1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D9557C-6E69-237A-DD17-F6E60CF35B47}"/>
              </a:ext>
            </a:extLst>
          </p:cNvPr>
          <p:cNvGrpSpPr/>
          <p:nvPr/>
        </p:nvGrpSpPr>
        <p:grpSpPr>
          <a:xfrm>
            <a:off x="-1" y="0"/>
            <a:ext cx="5088835" cy="1093304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7513778-4CD9-A1F0-6807-B733A13BE92C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30C816-0551-0765-A1F4-D8BEDE99A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0368BAA-418C-D186-3BA5-99794F29DAF7}"/>
              </a:ext>
            </a:extLst>
          </p:cNvPr>
          <p:cNvSpPr txBox="1"/>
          <p:nvPr/>
        </p:nvSpPr>
        <p:spPr>
          <a:xfrm>
            <a:off x="112115" y="262501"/>
            <a:ext cx="517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Stretching 2Ds for single photon</a:t>
            </a:r>
          </a:p>
        </p:txBody>
      </p:sp>
      <p:pic>
        <p:nvPicPr>
          <p:cNvPr id="6" name="Picture 5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5CEBF139-1A1B-087E-8ADC-8D9D7DFE3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5"/>
          <a:stretch/>
        </p:blipFill>
        <p:spPr>
          <a:xfrm>
            <a:off x="6223502" y="1400598"/>
            <a:ext cx="5823186" cy="477752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AECAC0-43C1-705C-B151-CA15B8B51CE3}"/>
              </a:ext>
            </a:extLst>
          </p:cNvPr>
          <p:cNvCxnSpPr>
            <a:cxnSpLocks/>
          </p:cNvCxnSpPr>
          <p:nvPr/>
        </p:nvCxnSpPr>
        <p:spPr>
          <a:xfrm flipV="1">
            <a:off x="8176438" y="826946"/>
            <a:ext cx="0" cy="532716"/>
          </a:xfrm>
          <a:prstGeom prst="straightConnector1">
            <a:avLst/>
          </a:prstGeom>
          <a:ln w="28575">
            <a:solidFill>
              <a:srgbClr val="328C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04EB5D-689D-5BA5-FABA-FCEBE625ABA2}"/>
              </a:ext>
            </a:extLst>
          </p:cNvPr>
          <p:cNvSpPr txBox="1"/>
          <p:nvPr/>
        </p:nvSpPr>
        <p:spPr>
          <a:xfrm>
            <a:off x="7331355" y="324056"/>
            <a:ext cx="169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Single-photon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44915-73CD-1F75-2664-81A048DF3423}"/>
              </a:ext>
            </a:extLst>
          </p:cNvPr>
          <p:cNvSpPr txBox="1"/>
          <p:nvPr/>
        </p:nvSpPr>
        <p:spPr>
          <a:xfrm>
            <a:off x="333255" y="1532562"/>
            <a:ext cx="495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Do pillars enable single-photon emission?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D9E37-4B6C-0362-45B2-21D94F0C5785}"/>
              </a:ext>
            </a:extLst>
          </p:cNvPr>
          <p:cNvSpPr txBox="1"/>
          <p:nvPr/>
        </p:nvSpPr>
        <p:spPr>
          <a:xfrm>
            <a:off x="540817" y="2276485"/>
            <a:ext cx="421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Nanopillars stretch the monolayer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8239C0-7D79-96D1-1DC9-112D6F79BE22}"/>
              </a:ext>
            </a:extLst>
          </p:cNvPr>
          <p:cNvSpPr txBox="1"/>
          <p:nvPr/>
        </p:nvSpPr>
        <p:spPr>
          <a:xfrm>
            <a:off x="518830" y="3228945"/>
            <a:ext cx="495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Collecting light from the monolayer WSe2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3D60AA-A3C0-F7CB-C587-CEF2FDF0BB06}"/>
              </a:ext>
            </a:extLst>
          </p:cNvPr>
          <p:cNvSpPr txBox="1"/>
          <p:nvPr/>
        </p:nvSpPr>
        <p:spPr>
          <a:xfrm>
            <a:off x="220900" y="4181405"/>
            <a:ext cx="53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Are there signatures of single-photon emission?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AA486E-6EB4-DCD6-4200-D47B074AC897}"/>
              </a:ext>
            </a:extLst>
          </p:cNvPr>
          <p:cNvCxnSpPr>
            <a:cxnSpLocks/>
          </p:cNvCxnSpPr>
          <p:nvPr/>
        </p:nvCxnSpPr>
        <p:spPr>
          <a:xfrm>
            <a:off x="2804458" y="4742091"/>
            <a:ext cx="0" cy="499760"/>
          </a:xfrm>
          <a:prstGeom prst="straightConnector1">
            <a:avLst/>
          </a:prstGeom>
          <a:ln w="57150">
            <a:solidFill>
              <a:srgbClr val="328C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67F84A8-CBF3-F5AD-B85B-6F0ECCABF3E4}"/>
              </a:ext>
            </a:extLst>
          </p:cNvPr>
          <p:cNvSpPr txBox="1"/>
          <p:nvPr/>
        </p:nvSpPr>
        <p:spPr>
          <a:xfrm>
            <a:off x="2531645" y="5337920"/>
            <a:ext cx="58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YES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8145B6-6546-170D-C3F3-EA767A61C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991DEA-BF24-9703-617E-D3E13EFF7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DCE9BAE-340F-A11E-8541-5B87FD4B2D80}"/>
              </a:ext>
            </a:extLst>
          </p:cNvPr>
          <p:cNvSpPr txBox="1"/>
          <p:nvPr/>
        </p:nvSpPr>
        <p:spPr>
          <a:xfrm>
            <a:off x="11492318" y="62475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90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vehicle, cartoon, art&#10;&#10;Description automatically generated">
            <a:extLst>
              <a:ext uri="{FF2B5EF4-FFF2-40B4-BE49-F238E27FC236}">
                <a16:creationId xmlns:a16="http://schemas.microsoft.com/office/drawing/2014/main" id="{C63DF739-3922-F092-F4E0-BD512DF90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/>
          <a:stretch/>
        </p:blipFill>
        <p:spPr>
          <a:xfrm>
            <a:off x="1" y="1054100"/>
            <a:ext cx="12192000" cy="58038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C94F78-F0E3-E19C-7DD4-CEF6567B39DB}"/>
              </a:ext>
            </a:extLst>
          </p:cNvPr>
          <p:cNvSpPr/>
          <p:nvPr/>
        </p:nvSpPr>
        <p:spPr>
          <a:xfrm>
            <a:off x="0" y="1054100"/>
            <a:ext cx="7251405" cy="38892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DD5558-F25E-54A8-AEF5-26404C09B585}"/>
              </a:ext>
            </a:extLst>
          </p:cNvPr>
          <p:cNvGrpSpPr/>
          <p:nvPr/>
        </p:nvGrpSpPr>
        <p:grpSpPr>
          <a:xfrm>
            <a:off x="354110" y="155087"/>
            <a:ext cx="2736728" cy="738048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110962-F1A2-BE9B-2CFC-5BF19ABA1C39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A16114-3AFD-E305-6883-98C375B3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BB2D0D-5D90-B328-C057-261CF68034CD}"/>
              </a:ext>
            </a:extLst>
          </p:cNvPr>
          <p:cNvSpPr txBox="1"/>
          <p:nvPr/>
        </p:nvSpPr>
        <p:spPr>
          <a:xfrm>
            <a:off x="917294" y="262501"/>
            <a:ext cx="161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Outlooks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399B5-CA46-109A-6F01-855FB8C29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932" r="72699" b="17498"/>
          <a:stretch/>
        </p:blipFill>
        <p:spPr>
          <a:xfrm>
            <a:off x="1482131" y="1364668"/>
            <a:ext cx="459420" cy="459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CA09B-5CD7-A23D-E928-6F8C8978E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932" r="72699" b="17498"/>
          <a:stretch/>
        </p:blipFill>
        <p:spPr>
          <a:xfrm>
            <a:off x="1482131" y="2296145"/>
            <a:ext cx="459420" cy="459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1A1F9-75FC-5961-D09E-370B4284E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932" r="72699" b="17498"/>
          <a:stretch/>
        </p:blipFill>
        <p:spPr>
          <a:xfrm>
            <a:off x="1482131" y="3459900"/>
            <a:ext cx="459420" cy="459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8915DB-40BE-5B82-5CA2-DC0069F02CF2}"/>
              </a:ext>
            </a:extLst>
          </p:cNvPr>
          <p:cNvSpPr txBox="1"/>
          <p:nvPr/>
        </p:nvSpPr>
        <p:spPr>
          <a:xfrm>
            <a:off x="2185286" y="1385551"/>
            <a:ext cx="593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Quantum information potentialities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69C20-8CC9-4365-0BE7-369808670C96}"/>
              </a:ext>
            </a:extLst>
          </p:cNvPr>
          <p:cNvSpPr txBox="1"/>
          <p:nvPr/>
        </p:nvSpPr>
        <p:spPr>
          <a:xfrm>
            <a:off x="2185286" y="2317028"/>
            <a:ext cx="593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Single photons for quantum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A105A-D3DB-FDAB-97E9-F96FE9DA336A}"/>
              </a:ext>
            </a:extLst>
          </p:cNvPr>
          <p:cNvSpPr txBox="1"/>
          <p:nvPr/>
        </p:nvSpPr>
        <p:spPr>
          <a:xfrm>
            <a:off x="2185286" y="3480783"/>
            <a:ext cx="6837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Monolayers Transition-Metal Dichalcogenides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652FD3-3520-BD4D-9563-F24FA0D84761}"/>
              </a:ext>
            </a:extLst>
          </p:cNvPr>
          <p:cNvSpPr txBox="1"/>
          <p:nvPr/>
        </p:nvSpPr>
        <p:spPr>
          <a:xfrm>
            <a:off x="2185286" y="4504317"/>
            <a:ext cx="593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Stretrching</a:t>
            </a:r>
            <a:r>
              <a:rPr lang="en-GB" sz="2000" b="1" dirty="0"/>
              <a:t> 2D materials for quantum light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5B104E-4AD2-DC8A-0C77-EF816993A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932" r="72699" b="17498"/>
          <a:stretch/>
        </p:blipFill>
        <p:spPr>
          <a:xfrm>
            <a:off x="1482131" y="4453517"/>
            <a:ext cx="459420" cy="4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diagram, square, pixel&#10;&#10;Description automatically generated">
            <a:extLst>
              <a:ext uri="{FF2B5EF4-FFF2-40B4-BE49-F238E27FC236}">
                <a16:creationId xmlns:a16="http://schemas.microsoft.com/office/drawing/2014/main" id="{2C0B94B1-54DF-7AA9-64AD-D55135C5B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4314497" y="195262"/>
            <a:ext cx="7620000" cy="64674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ACD076-1804-5189-40F3-3E12938662F5}"/>
              </a:ext>
            </a:extLst>
          </p:cNvPr>
          <p:cNvGrpSpPr/>
          <p:nvPr/>
        </p:nvGrpSpPr>
        <p:grpSpPr>
          <a:xfrm>
            <a:off x="0" y="0"/>
            <a:ext cx="4234070" cy="1043609"/>
            <a:chOff x="0" y="0"/>
            <a:chExt cx="4981328" cy="15391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DE922E-A39B-D9DE-EBF3-D97AB8514E93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D9C91F-3208-A7CC-9468-A511BE597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9DA26A6-91B7-D1AA-0758-C23F676AB424}"/>
              </a:ext>
            </a:extLst>
          </p:cNvPr>
          <p:cNvSpPr txBox="1"/>
          <p:nvPr/>
        </p:nvSpPr>
        <p:spPr>
          <a:xfrm>
            <a:off x="660422" y="269455"/>
            <a:ext cx="2772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TABLE OF CONTENTS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19B6FD-9057-42E6-FEBD-C4E51CEC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141" r="78358" b="30886"/>
          <a:stretch/>
        </p:blipFill>
        <p:spPr>
          <a:xfrm>
            <a:off x="5481198" y="3802846"/>
            <a:ext cx="1088568" cy="13158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135FA2-7549-8BB6-A0AF-20150378A747}"/>
              </a:ext>
            </a:extLst>
          </p:cNvPr>
          <p:cNvSpPr txBox="1"/>
          <p:nvPr/>
        </p:nvSpPr>
        <p:spPr>
          <a:xfrm>
            <a:off x="475691" y="57933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0729E1-4E7D-7A4B-2959-99337848708F}"/>
              </a:ext>
            </a:extLst>
          </p:cNvPr>
          <p:cNvGrpSpPr/>
          <p:nvPr/>
        </p:nvGrpSpPr>
        <p:grpSpPr>
          <a:xfrm>
            <a:off x="257503" y="5229061"/>
            <a:ext cx="3633627" cy="795131"/>
            <a:chOff x="257503" y="5229061"/>
            <a:chExt cx="3633627" cy="7951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F659BB-BF29-4BA9-9455-61150A173782}"/>
                </a:ext>
              </a:extLst>
            </p:cNvPr>
            <p:cNvGrpSpPr/>
            <p:nvPr/>
          </p:nvGrpSpPr>
          <p:grpSpPr>
            <a:xfrm>
              <a:off x="257503" y="5229061"/>
              <a:ext cx="3633627" cy="795131"/>
              <a:chOff x="0" y="0"/>
              <a:chExt cx="4981328" cy="153914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E05A0A-FD6A-E6CA-B7F0-BFC98A08F642}"/>
                  </a:ext>
                </a:extLst>
              </p:cNvPr>
              <p:cNvSpPr/>
              <p:nvPr/>
            </p:nvSpPr>
            <p:spPr>
              <a:xfrm>
                <a:off x="178676" y="109330"/>
                <a:ext cx="4645572" cy="1257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58D66BC-6E15-10B0-8982-2F1EADB8C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4981328" cy="1539141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954469-AF56-193E-E4D5-691B11768347}"/>
                </a:ext>
              </a:extLst>
            </p:cNvPr>
            <p:cNvSpPr txBox="1"/>
            <p:nvPr/>
          </p:nvSpPr>
          <p:spPr>
            <a:xfrm>
              <a:off x="463037" y="5395793"/>
              <a:ext cx="323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Stretching 2D materials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AF337E6-A960-9773-58B6-D7E371FFE89C}"/>
              </a:ext>
            </a:extLst>
          </p:cNvPr>
          <p:cNvGrpSpPr/>
          <p:nvPr/>
        </p:nvGrpSpPr>
        <p:grpSpPr>
          <a:xfrm>
            <a:off x="257407" y="4065773"/>
            <a:ext cx="3633627" cy="795131"/>
            <a:chOff x="257407" y="4065773"/>
            <a:chExt cx="3633627" cy="7951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53B310E-46FF-8645-569F-08FF21F516C3}"/>
                </a:ext>
              </a:extLst>
            </p:cNvPr>
            <p:cNvGrpSpPr/>
            <p:nvPr/>
          </p:nvGrpSpPr>
          <p:grpSpPr>
            <a:xfrm>
              <a:off x="257407" y="4065773"/>
              <a:ext cx="3633627" cy="795131"/>
              <a:chOff x="0" y="0"/>
              <a:chExt cx="4981328" cy="153914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73DF8AD-0C8F-757A-0096-B687B96B8DB1}"/>
                  </a:ext>
                </a:extLst>
              </p:cNvPr>
              <p:cNvSpPr/>
              <p:nvPr/>
            </p:nvSpPr>
            <p:spPr>
              <a:xfrm>
                <a:off x="178676" y="109330"/>
                <a:ext cx="4645572" cy="1257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488E8C-C22D-5FC7-26D9-0E464C03B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4981328" cy="1539141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4B11AC-22AD-BB25-EE7C-706C1C665CFC}"/>
                </a:ext>
              </a:extLst>
            </p:cNvPr>
            <p:cNvSpPr txBox="1"/>
            <p:nvPr/>
          </p:nvSpPr>
          <p:spPr>
            <a:xfrm>
              <a:off x="375932" y="4237657"/>
              <a:ext cx="3482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2D Single-photons sources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0AC077-5806-FCA2-6A83-85FEFCE7F10C}"/>
              </a:ext>
            </a:extLst>
          </p:cNvPr>
          <p:cNvGrpSpPr/>
          <p:nvPr/>
        </p:nvGrpSpPr>
        <p:grpSpPr>
          <a:xfrm>
            <a:off x="257407" y="2897269"/>
            <a:ext cx="3633627" cy="795131"/>
            <a:chOff x="257407" y="2897269"/>
            <a:chExt cx="3633627" cy="79513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94EE4F4-C949-BE99-30CD-1F110C043EBA}"/>
                </a:ext>
              </a:extLst>
            </p:cNvPr>
            <p:cNvGrpSpPr/>
            <p:nvPr/>
          </p:nvGrpSpPr>
          <p:grpSpPr>
            <a:xfrm>
              <a:off x="257407" y="2897269"/>
              <a:ext cx="3633627" cy="795131"/>
              <a:chOff x="0" y="0"/>
              <a:chExt cx="4981328" cy="153914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6A2943C-D559-7F9F-3FA3-D026D9145EB7}"/>
                  </a:ext>
                </a:extLst>
              </p:cNvPr>
              <p:cNvSpPr/>
              <p:nvPr/>
            </p:nvSpPr>
            <p:spPr>
              <a:xfrm>
                <a:off x="178676" y="109330"/>
                <a:ext cx="4645572" cy="1257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97A2691-E774-19AF-159F-93497C30A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4981328" cy="1539141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42B17E-AF0D-1EAF-4B9E-9CCD12BDB6AF}"/>
                </a:ext>
              </a:extLst>
            </p:cNvPr>
            <p:cNvSpPr txBox="1"/>
            <p:nvPr/>
          </p:nvSpPr>
          <p:spPr>
            <a:xfrm>
              <a:off x="1040915" y="3038635"/>
              <a:ext cx="2082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Single-photons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0CE879-2430-06A6-6B5E-682CEA9A5191}"/>
              </a:ext>
            </a:extLst>
          </p:cNvPr>
          <p:cNvGrpSpPr/>
          <p:nvPr/>
        </p:nvGrpSpPr>
        <p:grpSpPr>
          <a:xfrm>
            <a:off x="257503" y="1758973"/>
            <a:ext cx="3633627" cy="795131"/>
            <a:chOff x="257503" y="1758973"/>
            <a:chExt cx="3633627" cy="79513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F24F81-7D04-1E7C-180D-FE17363A1513}"/>
                </a:ext>
              </a:extLst>
            </p:cNvPr>
            <p:cNvGrpSpPr/>
            <p:nvPr/>
          </p:nvGrpSpPr>
          <p:grpSpPr>
            <a:xfrm>
              <a:off x="257503" y="1758973"/>
              <a:ext cx="3633627" cy="795131"/>
              <a:chOff x="0" y="-20650"/>
              <a:chExt cx="4981328" cy="153914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82F250A-5613-F82A-6706-E160CAB1A6CB}"/>
                  </a:ext>
                </a:extLst>
              </p:cNvPr>
              <p:cNvSpPr/>
              <p:nvPr/>
            </p:nvSpPr>
            <p:spPr>
              <a:xfrm>
                <a:off x="178676" y="109330"/>
                <a:ext cx="4645572" cy="1257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4CAA3F4-7F38-FB5F-7306-B18BC2ACB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-20650"/>
                <a:ext cx="4981328" cy="1539141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4FAFE34-4F1B-F0E0-4D9A-ADD44794CB1E}"/>
                </a:ext>
              </a:extLst>
            </p:cNvPr>
            <p:cNvSpPr txBox="1"/>
            <p:nvPr/>
          </p:nvSpPr>
          <p:spPr>
            <a:xfrm>
              <a:off x="463037" y="1920189"/>
              <a:ext cx="323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The quantum revolution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6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1921 L 0.00143 -0.43009 L 0.09844 -0.43148 L 0.09844 -0.48217 L 0.25182 -0.48079 L 0.25091 -0.31852 L 0.25013 -0.31852 " pathEditMode="relative" rAng="0" ptsTypes="AAAAA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2 -0.31389 L 0.25742 -0.31389 C 0.25247 -0.22292 0.25573 -0.29375 0.25573 -0.10092 L 0.378 -0.09954 L 0.37891 0.02639 L 0.2875 0.02361 L 0.28594 0.11621 L 0.18815 0.125 L 0.18724 0.24537 L 0.00313 0.24537 L 0.00313 0.24537 " pathEditMode="relative" ptsTypes="AAAAAAAAAAA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24259 L 0.00313 -0.15324 L -0.06302 -0.15162 L -0.06458 -0.48495 L -0.06458 -0.48495 " pathEditMode="relative" ptsTypes="AAAAA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E5898-B132-0DAB-F612-7388FAAFAFCA}"/>
              </a:ext>
            </a:extLst>
          </p:cNvPr>
          <p:cNvGrpSpPr/>
          <p:nvPr/>
        </p:nvGrpSpPr>
        <p:grpSpPr>
          <a:xfrm>
            <a:off x="0" y="35929"/>
            <a:ext cx="3125841" cy="869235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CC08CE-E3FB-CEDE-F4BB-30B39CFF3D4B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615A9E-6076-9200-9787-0AC3FA615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271146F-EB3E-1D92-292F-93CFD43DEDAF}"/>
              </a:ext>
            </a:extLst>
          </p:cNvPr>
          <p:cNvSpPr txBox="1"/>
          <p:nvPr/>
        </p:nvSpPr>
        <p:spPr>
          <a:xfrm>
            <a:off x="681566" y="202280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/>
              <a:t>The </a:t>
            </a:r>
            <a:r>
              <a:rPr lang="en-GB" sz="2800" dirty="0"/>
              <a:t>Qubits</a:t>
            </a:r>
            <a:endParaRPr lang="en-GB" sz="2600" dirty="0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39E895A-F40E-F55B-34B4-11EB04FA413F}"/>
              </a:ext>
            </a:extLst>
          </p:cNvPr>
          <p:cNvGrpSpPr/>
          <p:nvPr/>
        </p:nvGrpSpPr>
        <p:grpSpPr>
          <a:xfrm>
            <a:off x="7688724" y="2377297"/>
            <a:ext cx="3029348" cy="3288178"/>
            <a:chOff x="9172822" y="725558"/>
            <a:chExt cx="2531163" cy="2691470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0527526C-AD4D-CC10-B0B2-0943E9C4D524}"/>
                </a:ext>
              </a:extLst>
            </p:cNvPr>
            <p:cNvSpPr/>
            <p:nvPr/>
          </p:nvSpPr>
          <p:spPr>
            <a:xfrm>
              <a:off x="9178681" y="1086945"/>
              <a:ext cx="2122466" cy="2125680"/>
            </a:xfrm>
            <a:prstGeom prst="ellipse">
              <a:avLst/>
            </a:prstGeom>
            <a:gradFill>
              <a:gsLst>
                <a:gs pos="25000">
                  <a:srgbClr val="6C90D0"/>
                </a:gs>
                <a:gs pos="0">
                  <a:schemeClr val="accent1"/>
                </a:gs>
                <a:gs pos="60000">
                  <a:schemeClr val="accent2">
                    <a:lumMod val="20000"/>
                    <a:lumOff val="80000"/>
                  </a:schemeClr>
                </a:gs>
                <a:gs pos="40000">
                  <a:schemeClr val="accent1">
                    <a:lumMod val="45000"/>
                    <a:lumOff val="55000"/>
                  </a:schemeClr>
                </a:gs>
                <a:gs pos="7500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8F2152-CEF3-A218-8DE5-813D52A3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2822" y="725558"/>
              <a:ext cx="2531163" cy="269147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97656F-E68B-F391-015B-FD54AC55B440}"/>
                  </a:ext>
                </a:extLst>
              </p:cNvPr>
              <p:cNvSpPr txBox="1"/>
              <p:nvPr/>
            </p:nvSpPr>
            <p:spPr>
              <a:xfrm>
                <a:off x="7606962" y="5742751"/>
                <a:ext cx="27002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m:rPr>
                        <m:nor/>
                      </m:rPr>
                      <a:rPr lang="it-IT" sz="2400" dirty="0" smtClean="0">
                        <a:solidFill>
                          <a:schemeClr val="tx1"/>
                        </a:solidFill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97656F-E68B-F391-015B-FD54AC55B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962" y="5742751"/>
                <a:ext cx="2700282" cy="461665"/>
              </a:xfrm>
              <a:prstGeom prst="rect">
                <a:avLst/>
              </a:prstGeom>
              <a:blipFill>
                <a:blip r:embed="rId4"/>
                <a:stretch>
                  <a:fillRect l="-4289" t="-130263" r="-20316" b="-194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92DC650-ADA6-62CE-C984-4FCBCDE2E421}"/>
              </a:ext>
            </a:extLst>
          </p:cNvPr>
          <p:cNvSpPr txBox="1"/>
          <p:nvPr/>
        </p:nvSpPr>
        <p:spPr>
          <a:xfrm>
            <a:off x="6424339" y="928849"/>
            <a:ext cx="465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Quantum information encoded in qubits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433F9-56DF-1BF6-E0C0-6465D3972F19}"/>
              </a:ext>
            </a:extLst>
          </p:cNvPr>
          <p:cNvSpPr txBox="1"/>
          <p:nvPr/>
        </p:nvSpPr>
        <p:spPr>
          <a:xfrm>
            <a:off x="6718786" y="1411665"/>
            <a:ext cx="4068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Superposition of quantum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289741-54DC-61C4-E6D2-06F2D769C9FF}"/>
              </a:ext>
            </a:extLst>
          </p:cNvPr>
          <p:cNvSpPr txBox="1"/>
          <p:nvPr/>
        </p:nvSpPr>
        <p:spPr>
          <a:xfrm>
            <a:off x="7146756" y="1894481"/>
            <a:ext cx="32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Both 0 and 1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5FBCFAD-A128-8172-4C73-99749D2D6C58}"/>
              </a:ext>
            </a:extLst>
          </p:cNvPr>
          <p:cNvSpPr txBox="1"/>
          <p:nvPr/>
        </p:nvSpPr>
        <p:spPr>
          <a:xfrm>
            <a:off x="531567" y="1145919"/>
            <a:ext cx="42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Classical information encoded in bit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440B9BE-3091-33A6-FF75-D8DC98D71E00}"/>
              </a:ext>
            </a:extLst>
          </p:cNvPr>
          <p:cNvSpPr/>
          <p:nvPr/>
        </p:nvSpPr>
        <p:spPr>
          <a:xfrm>
            <a:off x="570033" y="3068204"/>
            <a:ext cx="2256294" cy="22149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81E7AD0-8BEE-D9C2-7880-DA406C2F5549}"/>
              </a:ext>
            </a:extLst>
          </p:cNvPr>
          <p:cNvSpPr/>
          <p:nvPr/>
        </p:nvSpPr>
        <p:spPr>
          <a:xfrm>
            <a:off x="3271275" y="3059767"/>
            <a:ext cx="2313118" cy="22149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98B05C8-F17B-E355-F94F-818E63A83278}"/>
              </a:ext>
            </a:extLst>
          </p:cNvPr>
          <p:cNvSpPr/>
          <p:nvPr/>
        </p:nvSpPr>
        <p:spPr>
          <a:xfrm>
            <a:off x="1544142" y="3158423"/>
            <a:ext cx="308076" cy="18059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FDCCF929-839A-0ABE-16DC-4F1F29A90E77}"/>
              </a:ext>
            </a:extLst>
          </p:cNvPr>
          <p:cNvSpPr/>
          <p:nvPr/>
        </p:nvSpPr>
        <p:spPr>
          <a:xfrm>
            <a:off x="4255830" y="5035782"/>
            <a:ext cx="308076" cy="1805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AFF05583-7CF1-7F1B-9202-4F27397D4A34}"/>
              </a:ext>
            </a:extLst>
          </p:cNvPr>
          <p:cNvSpPr txBox="1"/>
          <p:nvPr/>
        </p:nvSpPr>
        <p:spPr>
          <a:xfrm>
            <a:off x="1473374" y="5373419"/>
            <a:ext cx="37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0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B57D6340-A804-42E5-6073-5AF38B79CE9F}"/>
              </a:ext>
            </a:extLst>
          </p:cNvPr>
          <p:cNvSpPr txBox="1"/>
          <p:nvPr/>
        </p:nvSpPr>
        <p:spPr>
          <a:xfrm>
            <a:off x="4206196" y="5381413"/>
            <a:ext cx="37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1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AE8173FC-2AC7-95F1-1E90-5CAB30CB0C38}"/>
              </a:ext>
            </a:extLst>
          </p:cNvPr>
          <p:cNvSpPr txBox="1"/>
          <p:nvPr/>
        </p:nvSpPr>
        <p:spPr>
          <a:xfrm>
            <a:off x="681566" y="2047620"/>
            <a:ext cx="396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They can be 0 or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6CFE3-1014-08DF-35D3-4295E02F4786}"/>
              </a:ext>
            </a:extLst>
          </p:cNvPr>
          <p:cNvSpPr/>
          <p:nvPr/>
        </p:nvSpPr>
        <p:spPr>
          <a:xfrm>
            <a:off x="0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02EF63-6028-0F29-AF5C-ADF5BB055D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9FFC7A0-72BC-664B-A2D4-F9EBF09D0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C9371F7-8A12-3BD5-D41F-010B11B25051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797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045;p48">
            <a:extLst>
              <a:ext uri="{FF2B5EF4-FFF2-40B4-BE49-F238E27FC236}">
                <a16:creationId xmlns:a16="http://schemas.microsoft.com/office/drawing/2014/main" id="{D064D5E3-BA42-AE49-1E60-4F0246207660}"/>
              </a:ext>
            </a:extLst>
          </p:cNvPr>
          <p:cNvCxnSpPr>
            <a:cxnSpLocks/>
          </p:cNvCxnSpPr>
          <p:nvPr/>
        </p:nvCxnSpPr>
        <p:spPr>
          <a:xfrm>
            <a:off x="456302" y="3504275"/>
            <a:ext cx="11391141" cy="0"/>
          </a:xfrm>
          <a:prstGeom prst="straightConnector1">
            <a:avLst/>
          </a:prstGeom>
          <a:noFill/>
          <a:ln w="571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Google Shape;1027;p48">
            <a:extLst>
              <a:ext uri="{FF2B5EF4-FFF2-40B4-BE49-F238E27FC236}">
                <a16:creationId xmlns:a16="http://schemas.microsoft.com/office/drawing/2014/main" id="{8B092A30-C4D8-47EB-97CB-9E3358936323}"/>
              </a:ext>
            </a:extLst>
          </p:cNvPr>
          <p:cNvSpPr txBox="1"/>
          <p:nvPr/>
        </p:nvSpPr>
        <p:spPr>
          <a:xfrm>
            <a:off x="7882668" y="3742465"/>
            <a:ext cx="1546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Rockwell" panose="02060603020205020403" pitchFamily="18" charset="0"/>
                <a:ea typeface="Domine"/>
                <a:cs typeface="Domine"/>
                <a:sym typeface="Domine"/>
              </a:rPr>
              <a:t>2021</a:t>
            </a:r>
            <a:endParaRPr sz="2000" b="1" dirty="0">
              <a:solidFill>
                <a:srgbClr val="262A29"/>
              </a:solidFill>
              <a:latin typeface="Rockwell" panose="02060603020205020403" pitchFamily="18" charset="0"/>
              <a:ea typeface="Domine"/>
              <a:cs typeface="Domine"/>
              <a:sym typeface="Domine"/>
            </a:endParaRPr>
          </a:p>
        </p:txBody>
      </p:sp>
      <p:sp>
        <p:nvSpPr>
          <p:cNvPr id="11" name="Google Shape;1029;p48">
            <a:extLst>
              <a:ext uri="{FF2B5EF4-FFF2-40B4-BE49-F238E27FC236}">
                <a16:creationId xmlns:a16="http://schemas.microsoft.com/office/drawing/2014/main" id="{2332FC7E-1D92-A11E-70E7-4EBF26794A0A}"/>
              </a:ext>
            </a:extLst>
          </p:cNvPr>
          <p:cNvSpPr txBox="1"/>
          <p:nvPr/>
        </p:nvSpPr>
        <p:spPr>
          <a:xfrm>
            <a:off x="3194782" y="3761490"/>
            <a:ext cx="1546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Rockwell" panose="02060603020205020403" pitchFamily="18" charset="0"/>
                <a:ea typeface="Domine"/>
                <a:cs typeface="Domine"/>
                <a:sym typeface="Domine"/>
              </a:rPr>
              <a:t>1997</a:t>
            </a:r>
            <a:endParaRPr sz="2000" b="1" dirty="0">
              <a:solidFill>
                <a:srgbClr val="262A29"/>
              </a:solidFill>
              <a:latin typeface="Rockwell" panose="02060603020205020403" pitchFamily="18" charset="0"/>
              <a:ea typeface="Domine"/>
              <a:cs typeface="Domine"/>
              <a:sym typeface="Domine"/>
            </a:endParaRPr>
          </a:p>
        </p:txBody>
      </p:sp>
      <p:sp>
        <p:nvSpPr>
          <p:cNvPr id="12" name="Google Shape;1031;p48">
            <a:extLst>
              <a:ext uri="{FF2B5EF4-FFF2-40B4-BE49-F238E27FC236}">
                <a16:creationId xmlns:a16="http://schemas.microsoft.com/office/drawing/2014/main" id="{BCDB28B3-E3F2-9E09-A899-38A0140CB613}"/>
              </a:ext>
            </a:extLst>
          </p:cNvPr>
          <p:cNvSpPr txBox="1"/>
          <p:nvPr/>
        </p:nvSpPr>
        <p:spPr>
          <a:xfrm>
            <a:off x="630816" y="3707640"/>
            <a:ext cx="1546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Rockwell" panose="02060603020205020403" pitchFamily="18" charset="0"/>
                <a:ea typeface="Domine"/>
                <a:cs typeface="Domine"/>
                <a:sym typeface="Domine"/>
              </a:rPr>
              <a:t>1984</a:t>
            </a:r>
            <a:endParaRPr sz="2000" b="1" dirty="0">
              <a:solidFill>
                <a:srgbClr val="262A29"/>
              </a:solidFill>
              <a:latin typeface="Rockwell" panose="02060603020205020403" pitchFamily="18" charset="0"/>
              <a:ea typeface="Domine"/>
              <a:cs typeface="Domine"/>
              <a:sym typeface="Domine"/>
            </a:endParaRPr>
          </a:p>
        </p:txBody>
      </p:sp>
      <p:sp>
        <p:nvSpPr>
          <p:cNvPr id="13" name="Google Shape;1033;p48">
            <a:extLst>
              <a:ext uri="{FF2B5EF4-FFF2-40B4-BE49-F238E27FC236}">
                <a16:creationId xmlns:a16="http://schemas.microsoft.com/office/drawing/2014/main" id="{19B840D6-056F-4241-9F72-87915F609A8D}"/>
              </a:ext>
            </a:extLst>
          </p:cNvPr>
          <p:cNvSpPr txBox="1"/>
          <p:nvPr/>
        </p:nvSpPr>
        <p:spPr>
          <a:xfrm>
            <a:off x="5485656" y="3794521"/>
            <a:ext cx="14169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Rockwell" panose="02060603020205020403" pitchFamily="18" charset="0"/>
                <a:ea typeface="Domine"/>
                <a:cs typeface="Domine"/>
                <a:sym typeface="Domine"/>
              </a:rPr>
              <a:t>2019</a:t>
            </a:r>
            <a:endParaRPr sz="2000" b="1" dirty="0">
              <a:solidFill>
                <a:srgbClr val="262A29"/>
              </a:solidFill>
              <a:latin typeface="Rockwell" panose="02060603020205020403" pitchFamily="18" charset="0"/>
              <a:ea typeface="Domine"/>
              <a:cs typeface="Domine"/>
              <a:sym typeface="Domine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3A95CA-48E7-82AF-9E2E-C4124401F496}"/>
              </a:ext>
            </a:extLst>
          </p:cNvPr>
          <p:cNvGrpSpPr/>
          <p:nvPr/>
        </p:nvGrpSpPr>
        <p:grpSpPr>
          <a:xfrm>
            <a:off x="0" y="35930"/>
            <a:ext cx="3955774" cy="926444"/>
            <a:chOff x="0" y="0"/>
            <a:chExt cx="4981328" cy="153914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40937D-FC97-4960-FF6B-E899ADD2EC14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C207F00-A016-7B74-5993-12000100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2C7CDA9-9804-752A-E41C-FCC7DFF413DD}"/>
              </a:ext>
            </a:extLst>
          </p:cNvPr>
          <p:cNvSpPr txBox="1"/>
          <p:nvPr/>
        </p:nvSpPr>
        <p:spPr>
          <a:xfrm>
            <a:off x="246162" y="238794"/>
            <a:ext cx="34634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/>
              <a:t>The quantum revolution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C8AC86-7EE8-0228-950B-EC0E33E60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92" t="-1" r="33644" b="5724"/>
          <a:stretch/>
        </p:blipFill>
        <p:spPr>
          <a:xfrm>
            <a:off x="3746111" y="3252264"/>
            <a:ext cx="494236" cy="5092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5CD79C-3F55-F32B-4D7B-75003B6D0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09"/>
          <a:stretch/>
        </p:blipFill>
        <p:spPr>
          <a:xfrm>
            <a:off x="8433996" y="3197750"/>
            <a:ext cx="443844" cy="566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82159E-52EB-C78D-6335-11F0D9B51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932" r="72699" b="17498"/>
          <a:stretch/>
        </p:blipFill>
        <p:spPr>
          <a:xfrm>
            <a:off x="1215829" y="3247696"/>
            <a:ext cx="459420" cy="4599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E70D81-DAED-EAB1-F2EA-4BE2B05D3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09"/>
          <a:stretch/>
        </p:blipFill>
        <p:spPr>
          <a:xfrm>
            <a:off x="5964476" y="3228467"/>
            <a:ext cx="443844" cy="5660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AB3D60-3DAB-F88C-C237-DADE33F3B158}"/>
              </a:ext>
            </a:extLst>
          </p:cNvPr>
          <p:cNvSpPr txBox="1"/>
          <p:nvPr/>
        </p:nvSpPr>
        <p:spPr>
          <a:xfrm>
            <a:off x="246162" y="4121665"/>
            <a:ext cx="260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Proposal for Quantum key distribution protocol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507576-22FC-3922-C4F1-CF7D655E7741}"/>
              </a:ext>
            </a:extLst>
          </p:cNvPr>
          <p:cNvSpPr txBox="1"/>
          <p:nvPr/>
        </p:nvSpPr>
        <p:spPr>
          <a:xfrm>
            <a:off x="2690749" y="4213238"/>
            <a:ext cx="260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Shor algorithm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F51013-FA36-74AC-0110-3BB0966DC5CE}"/>
              </a:ext>
            </a:extLst>
          </p:cNvPr>
          <p:cNvSpPr txBox="1"/>
          <p:nvPr/>
        </p:nvSpPr>
        <p:spPr>
          <a:xfrm>
            <a:off x="4926100" y="4229197"/>
            <a:ext cx="260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Quantum supremacy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FF863D-D80C-D9C1-CCF7-41442EDE7442}"/>
              </a:ext>
            </a:extLst>
          </p:cNvPr>
          <p:cNvSpPr txBox="1"/>
          <p:nvPr/>
        </p:nvSpPr>
        <p:spPr>
          <a:xfrm>
            <a:off x="7370687" y="4213238"/>
            <a:ext cx="260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QKD over 4600 km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7EFFAAD-BE57-1235-DE1E-B8BA2D92F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05" y="352419"/>
            <a:ext cx="4657898" cy="262532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73359FD-00A7-226F-9580-A83A259D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96" y="4674143"/>
            <a:ext cx="3696396" cy="13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27;p48">
            <a:extLst>
              <a:ext uri="{FF2B5EF4-FFF2-40B4-BE49-F238E27FC236}">
                <a16:creationId xmlns:a16="http://schemas.microsoft.com/office/drawing/2014/main" id="{EA33D221-8739-E55B-BE2C-59BF82331A64}"/>
              </a:ext>
            </a:extLst>
          </p:cNvPr>
          <p:cNvSpPr txBox="1"/>
          <p:nvPr/>
        </p:nvSpPr>
        <p:spPr>
          <a:xfrm>
            <a:off x="10068717" y="3734671"/>
            <a:ext cx="1546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Rockwell" panose="02060603020205020403" pitchFamily="18" charset="0"/>
                <a:ea typeface="Domine"/>
                <a:cs typeface="Domine"/>
                <a:sym typeface="Domine"/>
              </a:rPr>
              <a:t>20??</a:t>
            </a:r>
            <a:endParaRPr sz="2000" b="1" dirty="0">
              <a:solidFill>
                <a:srgbClr val="262A29"/>
              </a:solidFill>
              <a:latin typeface="Rockwell" panose="02060603020205020403" pitchFamily="18" charset="0"/>
              <a:ea typeface="Domine"/>
              <a:cs typeface="Domine"/>
              <a:sym typeface="Domi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04C8E-2F01-BD34-EDA8-8F8425FC9566}"/>
              </a:ext>
            </a:extLst>
          </p:cNvPr>
          <p:cNvSpPr txBox="1"/>
          <p:nvPr/>
        </p:nvSpPr>
        <p:spPr>
          <a:xfrm>
            <a:off x="9606038" y="4205444"/>
            <a:ext cx="260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Quantum Network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16953A-4EFB-BD4E-61B8-B26601054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8580" y="5474588"/>
            <a:ext cx="828675" cy="828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184A8F-53F8-2FAF-C36B-0150B45DC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2826" y="3254046"/>
            <a:ext cx="458526" cy="458526"/>
          </a:xfrm>
          <a:prstGeom prst="rect">
            <a:avLst/>
          </a:prstGeom>
        </p:spPr>
      </p:pic>
      <p:pic>
        <p:nvPicPr>
          <p:cNvPr id="1026" name="Picture 2" descr="Immagine che contiene disegnando, frutta, gioco&#10;&#10;Descrizione generata automaticamente">
            <a:extLst>
              <a:ext uri="{FF2B5EF4-FFF2-40B4-BE49-F238E27FC236}">
                <a16:creationId xmlns:a16="http://schemas.microsoft.com/office/drawing/2014/main" id="{E931B52A-14FE-71A5-92FA-DA5D7D0B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83139" y="1259660"/>
            <a:ext cx="4815220" cy="191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F79004-6311-3EFA-689E-42D7F2ADD751}"/>
              </a:ext>
            </a:extLst>
          </p:cNvPr>
          <p:cNvSpPr/>
          <p:nvPr/>
        </p:nvSpPr>
        <p:spPr>
          <a:xfrm>
            <a:off x="0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4E04C5-BE08-E7F2-8C4A-0A18FE5BA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30B131-60F0-FB2C-774B-EDA04BBA1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0F1D90-801F-87ED-1372-6C109978CC28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EC1144-B8BF-B04B-E270-91FDF9037643}"/>
              </a:ext>
            </a:extLst>
          </p:cNvPr>
          <p:cNvSpPr txBox="1"/>
          <p:nvPr/>
        </p:nvSpPr>
        <p:spPr>
          <a:xfrm>
            <a:off x="196052" y="5364137"/>
            <a:ext cx="260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BB84</a:t>
            </a:r>
          </a:p>
        </p:txBody>
      </p:sp>
    </p:spTree>
    <p:extLst>
      <p:ext uri="{BB962C8B-B14F-4D97-AF65-F5344CB8AC3E}">
        <p14:creationId xmlns:p14="http://schemas.microsoft.com/office/powerpoint/2010/main" val="11062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32" grpId="0"/>
      <p:bldP spid="33" grpId="0"/>
      <p:bldP spid="34" grpId="0"/>
      <p:bldP spid="2" grpId="0"/>
      <p:bldP spid="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9B1D86-8798-D1D2-88BB-0C875C3ADED7}"/>
              </a:ext>
            </a:extLst>
          </p:cNvPr>
          <p:cNvSpPr txBox="1"/>
          <p:nvPr/>
        </p:nvSpPr>
        <p:spPr>
          <a:xfrm>
            <a:off x="3336559" y="1982450"/>
            <a:ext cx="551888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WHICH QUBIT DO WE CHOOSE?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244A7-080F-56BF-7116-AD3B978F71D6}"/>
              </a:ext>
            </a:extLst>
          </p:cNvPr>
          <p:cNvSpPr/>
          <p:nvPr/>
        </p:nvSpPr>
        <p:spPr>
          <a:xfrm>
            <a:off x="0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1EA6B-A0AA-D755-E1DF-963DAAE8F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FC8DA-7F5E-6FBA-CAE8-3E540064C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980DB6-DEBD-AFDA-4B4F-E6524E5C9AD4}"/>
              </a:ext>
            </a:extLst>
          </p:cNvPr>
          <p:cNvCxnSpPr>
            <a:stCxn id="2" idx="2"/>
          </p:cNvCxnSpPr>
          <p:nvPr/>
        </p:nvCxnSpPr>
        <p:spPr>
          <a:xfrm>
            <a:off x="6096000" y="3429000"/>
            <a:ext cx="0" cy="1384300"/>
          </a:xfrm>
          <a:prstGeom prst="straightConnector1">
            <a:avLst/>
          </a:prstGeom>
          <a:ln w="38100">
            <a:solidFill>
              <a:srgbClr val="2038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4ECE52D-712F-ECD5-B132-59F4F260C2F0}"/>
              </a:ext>
            </a:extLst>
          </p:cNvPr>
          <p:cNvSpPr txBox="1"/>
          <p:nvPr/>
        </p:nvSpPr>
        <p:spPr>
          <a:xfrm>
            <a:off x="3336559" y="4875550"/>
            <a:ext cx="551888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SINGLE PHOTONS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11CD47-9B3A-09DB-EE98-201DD40EE1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0909" y="1811714"/>
            <a:ext cx="6135580" cy="17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468DBF-591A-C962-BED8-C71BD35285E6}"/>
              </a:ext>
            </a:extLst>
          </p:cNvPr>
          <p:cNvGrpSpPr/>
          <p:nvPr/>
        </p:nvGrpSpPr>
        <p:grpSpPr>
          <a:xfrm>
            <a:off x="125404" y="99987"/>
            <a:ext cx="3021496" cy="796402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E7206A-F952-9E88-CD01-2A25D99F781F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059359-973D-94A1-644B-E1789ABD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2C12F1-3243-FCF8-6D2F-41774DFA3516}"/>
              </a:ext>
            </a:extLst>
          </p:cNvPr>
          <p:cNvSpPr txBox="1"/>
          <p:nvPr/>
        </p:nvSpPr>
        <p:spPr>
          <a:xfrm>
            <a:off x="509727" y="232842"/>
            <a:ext cx="22829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/>
              <a:t>Single-photons </a:t>
            </a:r>
          </a:p>
        </p:txBody>
      </p:sp>
      <p:sp>
        <p:nvSpPr>
          <p:cNvPr id="11" name="CasellaDiTesto 17">
            <a:extLst>
              <a:ext uri="{FF2B5EF4-FFF2-40B4-BE49-F238E27FC236}">
                <a16:creationId xmlns:a16="http://schemas.microsoft.com/office/drawing/2014/main" id="{1A3F62AD-ABB5-0D0D-47CF-711537A1ABF8}"/>
              </a:ext>
            </a:extLst>
          </p:cNvPr>
          <p:cNvSpPr txBox="1"/>
          <p:nvPr/>
        </p:nvSpPr>
        <p:spPr>
          <a:xfrm>
            <a:off x="5914313" y="1578834"/>
            <a:ext cx="285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libri Body"/>
                <a:cs typeface="Arial" panose="020B0604020202020204" pitchFamily="34" charset="0"/>
              </a:rPr>
              <a:t>Single </a:t>
            </a:r>
            <a:r>
              <a:rPr lang="it-IT" sz="2000" dirty="0" err="1">
                <a:latin typeface="Calibri Body"/>
                <a:cs typeface="Arial" panose="020B0604020202020204" pitchFamily="34" charset="0"/>
              </a:rPr>
              <a:t>photon</a:t>
            </a:r>
            <a:endParaRPr lang="it-IT" sz="2000" dirty="0">
              <a:latin typeface="Calibri Body"/>
              <a:cs typeface="Arial" panose="020B0604020202020204" pitchFamily="34" charset="0"/>
            </a:endParaRPr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385F4767-38E4-F0C7-CC8A-6E8906D44836}"/>
              </a:ext>
            </a:extLst>
          </p:cNvPr>
          <p:cNvSpPr txBox="1"/>
          <p:nvPr/>
        </p:nvSpPr>
        <p:spPr>
          <a:xfrm>
            <a:off x="8846293" y="871835"/>
            <a:ext cx="285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Calibri Body"/>
                <a:cs typeface="Times New Roman" panose="02020603050405020304" pitchFamily="18" charset="0"/>
              </a:rPr>
              <a:t>Quantum source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2F43FE-A2C6-E010-D024-5676896A5E9C}"/>
              </a:ext>
            </a:extLst>
          </p:cNvPr>
          <p:cNvSpPr/>
          <p:nvPr/>
        </p:nvSpPr>
        <p:spPr>
          <a:xfrm>
            <a:off x="0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E8DF54-CA92-A2B6-E705-0ABD3DE2D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DE59A1-93C6-A11A-966F-8B63748A3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7ED270-5660-0C86-3AA9-03E0AF19EC92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699C7A-E03B-C4E3-3734-83131F1F1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16" y="1003760"/>
            <a:ext cx="2434944" cy="275664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EC1472-577D-1802-14AD-A048330604D5}"/>
              </a:ext>
            </a:extLst>
          </p:cNvPr>
          <p:cNvCxnSpPr/>
          <p:nvPr/>
        </p:nvCxnSpPr>
        <p:spPr>
          <a:xfrm>
            <a:off x="3810000" y="3429000"/>
            <a:ext cx="16637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AD98FC-FDED-796B-8300-C90BD9A48208}"/>
              </a:ext>
            </a:extLst>
          </p:cNvPr>
          <p:cNvCxnSpPr/>
          <p:nvPr/>
        </p:nvCxnSpPr>
        <p:spPr>
          <a:xfrm>
            <a:off x="3822700" y="1333500"/>
            <a:ext cx="16637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B77C98-612B-4440-4179-B768522DD429}"/>
                  </a:ext>
                </a:extLst>
              </p:cNvPr>
              <p:cNvSpPr txBox="1"/>
              <p:nvPr/>
            </p:nvSpPr>
            <p:spPr>
              <a:xfrm>
                <a:off x="5643769" y="3141060"/>
                <a:ext cx="14351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dirty="0">
                    <a:solidFill>
                      <a:schemeClr val="tx1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GS</m:t>
                        </m:r>
                      </m:e>
                    </m:d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B77C98-612B-4440-4179-B768522DD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69" y="3141060"/>
                <a:ext cx="1435100" cy="523220"/>
              </a:xfrm>
              <a:prstGeom prst="rect">
                <a:avLst/>
              </a:prstGeom>
              <a:blipFill>
                <a:blip r:embed="rId6"/>
                <a:stretch>
                  <a:fillRect l="-8936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4442FF-9857-0CF2-6893-14AB32EF03AA}"/>
                  </a:ext>
                </a:extLst>
              </p:cNvPr>
              <p:cNvSpPr txBox="1"/>
              <p:nvPr/>
            </p:nvSpPr>
            <p:spPr>
              <a:xfrm>
                <a:off x="5643769" y="1071890"/>
                <a:ext cx="14351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dirty="0">
                    <a:solidFill>
                      <a:schemeClr val="tx1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it-IT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ES</m:t>
                        </m:r>
                      </m:e>
                    </m:d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4442FF-9857-0CF2-6893-14AB32EF0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69" y="1071890"/>
                <a:ext cx="1435100" cy="523220"/>
              </a:xfrm>
              <a:prstGeom prst="rect">
                <a:avLst/>
              </a:prstGeom>
              <a:blipFill>
                <a:blip r:embed="rId7"/>
                <a:stretch>
                  <a:fillRect l="-8936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Modello 3D 11" descr="Sfera rossa">
            <a:extLst>
              <a:ext uri="{FF2B5EF4-FFF2-40B4-BE49-F238E27FC236}">
                <a16:creationId xmlns:a16="http://schemas.microsoft.com/office/drawing/2014/main" id="{3DE874F4-317A-BDD4-F356-3FBB1E63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20" y="1127984"/>
            <a:ext cx="450850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magine 29" descr="Immagine che contiene oggetto, orologio&#10;&#10;Descrizione generata automaticamente">
            <a:extLst>
              <a:ext uri="{FF2B5EF4-FFF2-40B4-BE49-F238E27FC236}">
                <a16:creationId xmlns:a16="http://schemas.microsoft.com/office/drawing/2014/main" id="{B70AD61E-7083-F81E-32D9-EFF85422DB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49139" r="57529" b="32639"/>
          <a:stretch/>
        </p:blipFill>
        <p:spPr bwMode="auto">
          <a:xfrm>
            <a:off x="6361319" y="2034232"/>
            <a:ext cx="1959709" cy="695698"/>
          </a:xfrm>
          <a:prstGeom prst="bracketPair">
            <a:avLst/>
          </a:prstGeom>
        </p:spPr>
      </p:pic>
      <p:pic>
        <p:nvPicPr>
          <p:cNvPr id="3075" name="Picture 3074">
            <a:extLst>
              <a:ext uri="{FF2B5EF4-FFF2-40B4-BE49-F238E27FC236}">
                <a16:creationId xmlns:a16="http://schemas.microsoft.com/office/drawing/2014/main" id="{3DB081BA-59DB-B8B3-17F3-8925EDF428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7802"/>
          <a:stretch/>
        </p:blipFill>
        <p:spPr>
          <a:xfrm>
            <a:off x="1486882" y="4636803"/>
            <a:ext cx="9218236" cy="1533758"/>
          </a:xfrm>
          <a:prstGeom prst="rect">
            <a:avLst/>
          </a:prstGeom>
        </p:spPr>
      </p:pic>
      <p:sp>
        <p:nvSpPr>
          <p:cNvPr id="3076" name="TextBox 3075">
            <a:extLst>
              <a:ext uri="{FF2B5EF4-FFF2-40B4-BE49-F238E27FC236}">
                <a16:creationId xmlns:a16="http://schemas.microsoft.com/office/drawing/2014/main" id="{9D5EFC6A-CBB9-0696-25B9-EEE4C5B7F308}"/>
              </a:ext>
            </a:extLst>
          </p:cNvPr>
          <p:cNvSpPr txBox="1"/>
          <p:nvPr/>
        </p:nvSpPr>
        <p:spPr>
          <a:xfrm>
            <a:off x="7872028" y="1327233"/>
            <a:ext cx="465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Atomic-like two level system</a:t>
            </a:r>
          </a:p>
        </p:txBody>
      </p:sp>
      <p:sp>
        <p:nvSpPr>
          <p:cNvPr id="3077" name="TextBox 3076">
            <a:extLst>
              <a:ext uri="{FF2B5EF4-FFF2-40B4-BE49-F238E27FC236}">
                <a16:creationId xmlns:a16="http://schemas.microsoft.com/office/drawing/2014/main" id="{E1B62B59-4CD3-431C-8D05-AAC2B5EBBC13}"/>
              </a:ext>
            </a:extLst>
          </p:cNvPr>
          <p:cNvSpPr txBox="1"/>
          <p:nvPr/>
        </p:nvSpPr>
        <p:spPr>
          <a:xfrm>
            <a:off x="7719628" y="2230545"/>
            <a:ext cx="465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Monochromatic emission</a:t>
            </a:r>
          </a:p>
        </p:txBody>
      </p:sp>
      <p:sp>
        <p:nvSpPr>
          <p:cNvPr id="3079" name="TextBox 3078">
            <a:extLst>
              <a:ext uri="{FF2B5EF4-FFF2-40B4-BE49-F238E27FC236}">
                <a16:creationId xmlns:a16="http://schemas.microsoft.com/office/drawing/2014/main" id="{B32436BF-7061-F833-FC65-904AE3EABED1}"/>
              </a:ext>
            </a:extLst>
          </p:cNvPr>
          <p:cNvSpPr txBox="1"/>
          <p:nvPr/>
        </p:nvSpPr>
        <p:spPr>
          <a:xfrm>
            <a:off x="3810000" y="4105347"/>
            <a:ext cx="465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spectrum looks like…</a:t>
            </a:r>
          </a:p>
        </p:txBody>
      </p:sp>
    </p:spTree>
    <p:extLst>
      <p:ext uri="{BB962C8B-B14F-4D97-AF65-F5344CB8AC3E}">
        <p14:creationId xmlns:p14="http://schemas.microsoft.com/office/powerpoint/2010/main" val="237529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671 L -0.00065 -0.00671 C -0.00091 0.07037 -0.0017 0.14746 -0.0017 0.22477 C -0.0017 0.26158 -0.00287 0.25324 0.00039 0.27107 C 0.00078 0.27894 0.00091 0.28704 0.00143 0.29514 C 0.00156 0.29699 0.00273 0.29861 0.00247 0.3007 C 0.00234 0.30278 0.00104 0.30417 0.00039 0.30625 C 0.00026 0.30672 0.00039 0.30741 0.00039 0.30811 L 0.00039 0.30811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6EBE25-09B8-B8C8-5F2D-2475712074D8}"/>
              </a:ext>
            </a:extLst>
          </p:cNvPr>
          <p:cNvGrpSpPr/>
          <p:nvPr/>
        </p:nvGrpSpPr>
        <p:grpSpPr>
          <a:xfrm>
            <a:off x="0" y="0"/>
            <a:ext cx="4234070" cy="1043609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13CA5F-B9A2-C36B-830D-7C3EE46B5101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7F06DA-D36F-F609-15D7-B0573ED33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0B61BA-A7C4-2F17-EF29-3D7704BDB048}"/>
              </a:ext>
            </a:extLst>
          </p:cNvPr>
          <p:cNvSpPr txBox="1"/>
          <p:nvPr/>
        </p:nvSpPr>
        <p:spPr>
          <a:xfrm>
            <a:off x="141933" y="260194"/>
            <a:ext cx="3972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Measuring single-photons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34">
                <a:extLst>
                  <a:ext uri="{FF2B5EF4-FFF2-40B4-BE49-F238E27FC236}">
                    <a16:creationId xmlns:a16="http://schemas.microsoft.com/office/drawing/2014/main" id="{5EB0019C-E7F4-7831-004D-6580E3E8F74F}"/>
                  </a:ext>
                </a:extLst>
              </p:cNvPr>
              <p:cNvSpPr txBox="1"/>
              <p:nvPr/>
            </p:nvSpPr>
            <p:spPr>
              <a:xfrm>
                <a:off x="6287237" y="756189"/>
                <a:ext cx="5505127" cy="917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m:rPr>
                              <m:nor/>
                            </m:rPr>
                            <a:rPr lang="it-IT" sz="2800" dirty="0"/>
                            <m:t>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280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  <m:r>
                            <m:rPr>
                              <m:nor/>
                            </m:rPr>
                            <a:rPr lang="it-IT" sz="2800" b="1" dirty="0">
                              <a:ln w="9525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ffectLst>
                                <a:outerShdw blurRad="12700" dist="38100" dir="2700000" algn="tl" rotWithShape="0">
                                  <a:schemeClr val="bg1">
                                    <a:lumMod val="50000"/>
                                  </a:schemeClr>
                                </a:outerShdw>
                              </a:effectLst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>
          <p:sp>
            <p:nvSpPr>
              <p:cNvPr id="7" name="CasellaDiTesto 34">
                <a:extLst>
                  <a:ext uri="{FF2B5EF4-FFF2-40B4-BE49-F238E27FC236}">
                    <a16:creationId xmlns:a16="http://schemas.microsoft.com/office/drawing/2014/main" id="{5EB0019C-E7F4-7831-004D-6580E3E8F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237" y="756189"/>
                <a:ext cx="5505127" cy="917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5B270DA-5ACA-7537-C085-3202FAC64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342" y="1887688"/>
            <a:ext cx="5877745" cy="4686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4DE005-1E30-CE7F-9350-D02F2AE3D5A8}"/>
              </a:ext>
            </a:extLst>
          </p:cNvPr>
          <p:cNvSpPr txBox="1"/>
          <p:nvPr/>
        </p:nvSpPr>
        <p:spPr>
          <a:xfrm>
            <a:off x="399636" y="1227383"/>
            <a:ext cx="465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Hanbury-Brown-Twiss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56BA9-37C6-C6C6-2D29-D5676E6AC5A1}"/>
              </a:ext>
            </a:extLst>
          </p:cNvPr>
          <p:cNvSpPr txBox="1"/>
          <p:nvPr/>
        </p:nvSpPr>
        <p:spPr>
          <a:xfrm>
            <a:off x="6711307" y="190664"/>
            <a:ext cx="465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Second order auto-correlation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411AAC-D414-FCAB-12FA-7A24857F794B}"/>
              </a:ext>
            </a:extLst>
          </p:cNvPr>
          <p:cNvSpPr/>
          <p:nvPr/>
        </p:nvSpPr>
        <p:spPr>
          <a:xfrm>
            <a:off x="0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FB3691-68A0-0EC2-29D2-A3744A54F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4D2130-31C7-54A5-547B-5846A701B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924690-5B1E-FB17-65A1-40C9477C3A07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D01EA5-C3B5-076B-97E1-07D4D3FE9CD3}"/>
              </a:ext>
            </a:extLst>
          </p:cNvPr>
          <p:cNvGrpSpPr/>
          <p:nvPr/>
        </p:nvGrpSpPr>
        <p:grpSpPr>
          <a:xfrm>
            <a:off x="-257268" y="1257997"/>
            <a:ext cx="6353268" cy="4689050"/>
            <a:chOff x="-257268" y="1257997"/>
            <a:chExt cx="6353268" cy="4689050"/>
          </a:xfrm>
        </p:grpSpPr>
        <p:pic>
          <p:nvPicPr>
            <p:cNvPr id="18" name="Picture 17" descr="A picture containing diagram, screenshot, text, line&#10;&#10;Description automatically generated">
              <a:extLst>
                <a:ext uri="{FF2B5EF4-FFF2-40B4-BE49-F238E27FC236}">
                  <a16:creationId xmlns:a16="http://schemas.microsoft.com/office/drawing/2014/main" id="{4C83C85F-EB86-57E2-EDA3-A7DB433E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268" y="1257997"/>
              <a:ext cx="6353268" cy="46890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B1B057-E97D-1D92-FBBD-084200781A7F}"/>
                </a:ext>
              </a:extLst>
            </p:cNvPr>
            <p:cNvSpPr/>
            <p:nvPr/>
          </p:nvSpPr>
          <p:spPr>
            <a:xfrm>
              <a:off x="2984662" y="1793692"/>
              <a:ext cx="507837" cy="72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F735FA-CCB9-B86B-8963-0E0D32B3369B}"/>
                </a:ext>
              </a:extLst>
            </p:cNvPr>
            <p:cNvSpPr/>
            <p:nvPr/>
          </p:nvSpPr>
          <p:spPr>
            <a:xfrm>
              <a:off x="3980151" y="3100669"/>
              <a:ext cx="507837" cy="72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BDE69D-F1FA-CC2F-7424-5E66E435153E}"/>
                </a:ext>
              </a:extLst>
            </p:cNvPr>
            <p:cNvSpPr/>
            <p:nvPr/>
          </p:nvSpPr>
          <p:spPr>
            <a:xfrm>
              <a:off x="3238580" y="3602522"/>
              <a:ext cx="507837" cy="72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42AAEF-3326-DD8D-BF88-0DB7CC82827A}"/>
                </a:ext>
              </a:extLst>
            </p:cNvPr>
            <p:cNvSpPr/>
            <p:nvPr/>
          </p:nvSpPr>
          <p:spPr>
            <a:xfrm>
              <a:off x="754299" y="3077369"/>
              <a:ext cx="507837" cy="72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2B2DDCB-1C06-C67A-0DE9-5D1DFB257CA2}"/>
                  </a:ext>
                </a:extLst>
              </p:cNvPr>
              <p:cNvSpPr txBox="1"/>
              <p:nvPr/>
            </p:nvSpPr>
            <p:spPr>
              <a:xfrm>
                <a:off x="3662651" y="3125996"/>
                <a:ext cx="634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2B2DDCB-1C06-C67A-0DE9-5D1DFB257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651" y="3125996"/>
                <a:ext cx="63499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2DD2C5-7E6F-AFDD-F11A-69C5E9974579}"/>
                  </a:ext>
                </a:extLst>
              </p:cNvPr>
              <p:cNvSpPr txBox="1"/>
              <p:nvPr/>
            </p:nvSpPr>
            <p:spPr>
              <a:xfrm>
                <a:off x="3216980" y="3605931"/>
                <a:ext cx="634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2DD2C5-7E6F-AFDD-F11A-69C5E9974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980" y="3605931"/>
                <a:ext cx="6349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29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11CD47-9B3A-09DB-EE98-201DD40EE1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476" y="1811714"/>
            <a:ext cx="7871048" cy="2188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B1D86-8798-D1D2-88BB-0C875C3ADED7}"/>
              </a:ext>
            </a:extLst>
          </p:cNvPr>
          <p:cNvSpPr txBox="1"/>
          <p:nvPr/>
        </p:nvSpPr>
        <p:spPr>
          <a:xfrm>
            <a:off x="2160476" y="2182832"/>
            <a:ext cx="7871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WHERE ARE SINGLE-PHOTONS FROM?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244A7-080F-56BF-7116-AD3B978F71D6}"/>
              </a:ext>
            </a:extLst>
          </p:cNvPr>
          <p:cNvSpPr/>
          <p:nvPr/>
        </p:nvSpPr>
        <p:spPr>
          <a:xfrm>
            <a:off x="0" y="6432170"/>
            <a:ext cx="11287539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1EA6B-A0AA-D755-E1DF-963DAAE8F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FC8DA-7F5E-6FBA-CAE8-3E540064C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8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C74ABD-753F-2FBC-FAB2-2EA40F34B55C}"/>
              </a:ext>
            </a:extLst>
          </p:cNvPr>
          <p:cNvGrpSpPr/>
          <p:nvPr/>
        </p:nvGrpSpPr>
        <p:grpSpPr>
          <a:xfrm>
            <a:off x="15679" y="94614"/>
            <a:ext cx="3878862" cy="767234"/>
            <a:chOff x="0" y="0"/>
            <a:chExt cx="4981328" cy="15391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C7274B-F7FD-EC3D-8D27-7CCF64356CD5}"/>
                </a:ext>
              </a:extLst>
            </p:cNvPr>
            <p:cNvSpPr/>
            <p:nvPr/>
          </p:nvSpPr>
          <p:spPr>
            <a:xfrm>
              <a:off x="178676" y="109330"/>
              <a:ext cx="4645572" cy="125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AED509-CA98-E3DE-F5DD-2716F0ECF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81328" cy="153914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CDEFE6D-A50D-4BD3-1964-42BA14AF001A}"/>
              </a:ext>
            </a:extLst>
          </p:cNvPr>
          <p:cNvSpPr txBox="1"/>
          <p:nvPr/>
        </p:nvSpPr>
        <p:spPr>
          <a:xfrm>
            <a:off x="154810" y="200802"/>
            <a:ext cx="3555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Single-photons sources</a:t>
            </a:r>
          </a:p>
        </p:txBody>
      </p:sp>
      <p:sp>
        <p:nvSpPr>
          <p:cNvPr id="9" name="CasellaDiTesto 17">
            <a:extLst>
              <a:ext uri="{FF2B5EF4-FFF2-40B4-BE49-F238E27FC236}">
                <a16:creationId xmlns:a16="http://schemas.microsoft.com/office/drawing/2014/main" id="{A3E9A015-D817-F760-21D5-937669812FB4}"/>
              </a:ext>
            </a:extLst>
          </p:cNvPr>
          <p:cNvSpPr txBox="1"/>
          <p:nvPr/>
        </p:nvSpPr>
        <p:spPr>
          <a:xfrm>
            <a:off x="3643462" y="3765148"/>
            <a:ext cx="285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Calibri Body"/>
                <a:cs typeface="Arial" panose="020B0604020202020204" pitchFamily="34" charset="0"/>
              </a:rPr>
              <a:t>Quantum dots</a:t>
            </a:r>
          </a:p>
        </p:txBody>
      </p:sp>
      <p:sp>
        <p:nvSpPr>
          <p:cNvPr id="10" name="CasellaDiTesto 17">
            <a:extLst>
              <a:ext uri="{FF2B5EF4-FFF2-40B4-BE49-F238E27FC236}">
                <a16:creationId xmlns:a16="http://schemas.microsoft.com/office/drawing/2014/main" id="{E14B1730-DBB2-A206-D9DD-DF42C4C343F9}"/>
              </a:ext>
            </a:extLst>
          </p:cNvPr>
          <p:cNvSpPr txBox="1"/>
          <p:nvPr/>
        </p:nvSpPr>
        <p:spPr>
          <a:xfrm>
            <a:off x="4172357" y="1043609"/>
            <a:ext cx="1795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latin typeface="Calibri Body"/>
                <a:cs typeface="Arial" panose="020B0604020202020204" pitchFamily="34" charset="0"/>
              </a:rPr>
              <a:t>SPDCs</a:t>
            </a:r>
            <a:endParaRPr lang="it-IT" sz="2000" b="1" dirty="0">
              <a:latin typeface="Calibri Body"/>
              <a:cs typeface="Arial" panose="020B0604020202020204" pitchFamily="34" charset="0"/>
            </a:endParaRPr>
          </a:p>
        </p:txBody>
      </p:sp>
      <p:sp>
        <p:nvSpPr>
          <p:cNvPr id="11" name="CasellaDiTesto 17">
            <a:extLst>
              <a:ext uri="{FF2B5EF4-FFF2-40B4-BE49-F238E27FC236}">
                <a16:creationId xmlns:a16="http://schemas.microsoft.com/office/drawing/2014/main" id="{73518689-97CB-3201-2166-19409D0571BE}"/>
              </a:ext>
            </a:extLst>
          </p:cNvPr>
          <p:cNvSpPr txBox="1"/>
          <p:nvPr/>
        </p:nvSpPr>
        <p:spPr>
          <a:xfrm>
            <a:off x="7418754" y="3757451"/>
            <a:ext cx="285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Calibri Body"/>
                <a:cs typeface="Arial" panose="020B0604020202020204" pitchFamily="34" charset="0"/>
              </a:rPr>
              <a:t>2D </a:t>
            </a:r>
            <a:r>
              <a:rPr lang="it-IT" sz="2000" b="1" dirty="0" err="1">
                <a:latin typeface="Calibri Body"/>
                <a:cs typeface="Arial" panose="020B0604020202020204" pitchFamily="34" charset="0"/>
              </a:rPr>
              <a:t>Materials</a:t>
            </a:r>
            <a:endParaRPr lang="it-IT" sz="2000" b="1" dirty="0">
              <a:latin typeface="Calibri Body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A2FF67-0637-F1E1-AB82-9892A3D9DCED}"/>
              </a:ext>
            </a:extLst>
          </p:cNvPr>
          <p:cNvSpPr/>
          <p:nvPr/>
        </p:nvSpPr>
        <p:spPr>
          <a:xfrm>
            <a:off x="9525" y="6432170"/>
            <a:ext cx="11274700" cy="42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685A00-7A5A-4A36-2BB2-FEF02EF4B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932" r="72699" b="17498"/>
          <a:stretch/>
        </p:blipFill>
        <p:spPr>
          <a:xfrm>
            <a:off x="112121" y="6516207"/>
            <a:ext cx="257462" cy="25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93BDFA-221F-9850-B4CB-52BC06603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539" y="6065916"/>
            <a:ext cx="828262" cy="775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731D8F-F75C-B307-EA3C-9601FBC4A2E7}"/>
              </a:ext>
            </a:extLst>
          </p:cNvPr>
          <p:cNvSpPr txBox="1"/>
          <p:nvPr/>
        </p:nvSpPr>
        <p:spPr>
          <a:xfrm>
            <a:off x="11549170" y="6257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pic>
        <p:nvPicPr>
          <p:cNvPr id="18" name="Picture 17" descr="A picture containing screenshot, LEGO, design&#10;&#10;Description automatically generated">
            <a:extLst>
              <a:ext uri="{FF2B5EF4-FFF2-40B4-BE49-F238E27FC236}">
                <a16:creationId xmlns:a16="http://schemas.microsoft.com/office/drawing/2014/main" id="{CF5E2A44-F60D-7561-E504-8816CFF73B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" y="3155816"/>
            <a:ext cx="3330709" cy="3702184"/>
          </a:xfrm>
          <a:prstGeom prst="rect">
            <a:avLst/>
          </a:prstGeom>
        </p:spPr>
      </p:pic>
      <p:pic>
        <p:nvPicPr>
          <p:cNvPr id="21" name="Picture 20" descr="A picture containing text, diagram, screenshot, tool&#10;&#10;Description automatically generated">
            <a:extLst>
              <a:ext uri="{FF2B5EF4-FFF2-40B4-BE49-F238E27FC236}">
                <a16:creationId xmlns:a16="http://schemas.microsoft.com/office/drawing/2014/main" id="{61565B1C-40F4-6B0A-3D8C-78B8911686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38435" r="6903" b="2164"/>
          <a:stretch/>
        </p:blipFill>
        <p:spPr>
          <a:xfrm>
            <a:off x="164941" y="994646"/>
            <a:ext cx="3845652" cy="2135614"/>
          </a:xfrm>
          <a:prstGeom prst="rect">
            <a:avLst/>
          </a:prstGeom>
        </p:spPr>
      </p:pic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A77B31C9-5C89-6CD6-B782-BC693B3E20EF}"/>
              </a:ext>
            </a:extLst>
          </p:cNvPr>
          <p:cNvGrpSpPr/>
          <p:nvPr/>
        </p:nvGrpSpPr>
        <p:grpSpPr>
          <a:xfrm>
            <a:off x="6609196" y="-770368"/>
            <a:ext cx="4916678" cy="4469494"/>
            <a:chOff x="6609196" y="-770368"/>
            <a:chExt cx="4916678" cy="4469494"/>
          </a:xfrm>
        </p:grpSpPr>
        <p:pic>
          <p:nvPicPr>
            <p:cNvPr id="8" name="Picture 7" descr="A picture containing pattern, screenshot, art, light&#10;&#10;Description automatically generated">
              <a:extLst>
                <a:ext uri="{FF2B5EF4-FFF2-40B4-BE49-F238E27FC236}">
                  <a16:creationId xmlns:a16="http://schemas.microsoft.com/office/drawing/2014/main" id="{57C6CE4C-BB0B-F14A-0ABB-FE1DCC0E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196" y="574309"/>
              <a:ext cx="4811464" cy="2706446"/>
            </a:xfrm>
            <a:prstGeom prst="rect">
              <a:avLst/>
            </a:prstGeom>
          </p:spPr>
        </p:pic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80254089-0DC9-8902-C6AC-6AD00909300E}"/>
                </a:ext>
              </a:extLst>
            </p:cNvPr>
            <p:cNvSpPr/>
            <p:nvPr/>
          </p:nvSpPr>
          <p:spPr>
            <a:xfrm>
              <a:off x="6609196" y="-770368"/>
              <a:ext cx="4916678" cy="4469494"/>
            </a:xfrm>
            <a:prstGeom prst="donut">
              <a:avLst>
                <a:gd name="adj" fmla="val 2231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4416E5-7BF6-EE48-29D5-71839E6B8AE3}"/>
              </a:ext>
            </a:extLst>
          </p:cNvPr>
          <p:cNvSpPr txBox="1"/>
          <p:nvPr/>
        </p:nvSpPr>
        <p:spPr>
          <a:xfrm>
            <a:off x="4068632" y="1498236"/>
            <a:ext cx="2428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Non-linear crystals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166944-E1DF-8775-330E-EE8DE610DD11}"/>
              </a:ext>
            </a:extLst>
          </p:cNvPr>
          <p:cNvSpPr txBox="1"/>
          <p:nvPr/>
        </p:nvSpPr>
        <p:spPr>
          <a:xfrm>
            <a:off x="4068632" y="2018932"/>
            <a:ext cx="242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Second-order process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5ED7C4-BDAD-EC20-4E04-FD9A53A2C87C}"/>
              </a:ext>
            </a:extLst>
          </p:cNvPr>
          <p:cNvSpPr txBox="1"/>
          <p:nvPr/>
        </p:nvSpPr>
        <p:spPr>
          <a:xfrm>
            <a:off x="4089476" y="2801873"/>
            <a:ext cx="242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Low single-photon purity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745F3F-9DDB-1877-AC88-7B44B10A4BFD}"/>
              </a:ext>
            </a:extLst>
          </p:cNvPr>
          <p:cNvSpPr txBox="1"/>
          <p:nvPr/>
        </p:nvSpPr>
        <p:spPr>
          <a:xfrm>
            <a:off x="3182154" y="4210975"/>
            <a:ext cx="3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Semiconductor nanostructures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AE1FE5-6B60-C6C6-219B-37FAF39C560E}"/>
              </a:ext>
            </a:extLst>
          </p:cNvPr>
          <p:cNvSpPr txBox="1"/>
          <p:nvPr/>
        </p:nvSpPr>
        <p:spPr>
          <a:xfrm>
            <a:off x="3182155" y="5118031"/>
            <a:ext cx="304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Quantum confinement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7F34E-8740-CA97-010F-30E7CFC58510}"/>
              </a:ext>
            </a:extLst>
          </p:cNvPr>
          <p:cNvSpPr txBox="1"/>
          <p:nvPr/>
        </p:nvSpPr>
        <p:spPr>
          <a:xfrm>
            <a:off x="3182153" y="5814391"/>
            <a:ext cx="304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Low brightness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34C787-4859-D910-EC8A-868C828E8FFF}"/>
              </a:ext>
            </a:extLst>
          </p:cNvPr>
          <p:cNvSpPr txBox="1"/>
          <p:nvPr/>
        </p:nvSpPr>
        <p:spPr>
          <a:xfrm>
            <a:off x="7225616" y="4236265"/>
            <a:ext cx="304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layer materials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EC7F43-2DA0-28A4-24A9-B7780FC44F45}"/>
              </a:ext>
            </a:extLst>
          </p:cNvPr>
          <p:cNvSpPr txBox="1"/>
          <p:nvPr/>
        </p:nvSpPr>
        <p:spPr>
          <a:xfrm>
            <a:off x="7225616" y="5043803"/>
            <a:ext cx="304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 confinement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7A8794-4623-4797-5114-4245116D49CA}"/>
              </a:ext>
            </a:extLst>
          </p:cNvPr>
          <p:cNvSpPr txBox="1"/>
          <p:nvPr/>
        </p:nvSpPr>
        <p:spPr>
          <a:xfrm>
            <a:off x="7225616" y="5814391"/>
            <a:ext cx="304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Largely deformable</a:t>
            </a:r>
          </a:p>
        </p:txBody>
      </p:sp>
    </p:spTree>
    <p:extLst>
      <p:ext uri="{BB962C8B-B14F-4D97-AF65-F5344CB8AC3E}">
        <p14:creationId xmlns:p14="http://schemas.microsoft.com/office/powerpoint/2010/main" val="40755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405</Words>
  <Application>Microsoft Office PowerPoint</Application>
  <PresentationFormat>Widescreen</PresentationFormat>
  <Paragraphs>157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Body</vt:lpstr>
      <vt:lpstr>Calibri Light</vt:lpstr>
      <vt:lpstr>Cambria Math</vt:lpstr>
      <vt:lpstr>Domine</vt:lpstr>
      <vt:lpstr>Garamond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Ronco</dc:creator>
  <cp:lastModifiedBy>Giuseppe Ronco</cp:lastModifiedBy>
  <cp:revision>31</cp:revision>
  <dcterms:created xsi:type="dcterms:W3CDTF">2023-06-13T14:03:50Z</dcterms:created>
  <dcterms:modified xsi:type="dcterms:W3CDTF">2023-06-14T15:52:18Z</dcterms:modified>
</cp:coreProperties>
</file>