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5" r:id="rId3"/>
    <p:sldId id="298" r:id="rId4"/>
    <p:sldId id="304" r:id="rId5"/>
    <p:sldId id="305" r:id="rId6"/>
    <p:sldId id="306" r:id="rId7"/>
    <p:sldId id="313" r:id="rId8"/>
    <p:sldId id="299" r:id="rId9"/>
    <p:sldId id="308" r:id="rId10"/>
    <p:sldId id="309" r:id="rId11"/>
    <p:sldId id="311" r:id="rId12"/>
    <p:sldId id="300" r:id="rId13"/>
    <p:sldId id="301" r:id="rId14"/>
    <p:sldId id="316" r:id="rId15"/>
    <p:sldId id="310" r:id="rId16"/>
    <p:sldId id="312" r:id="rId17"/>
    <p:sldId id="31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2" autoAdjust="0"/>
    <p:restoredTop sz="95164" autoAdjust="0"/>
  </p:normalViewPr>
  <p:slideViewPr>
    <p:cSldViewPr snapToGrid="0" showGuides="1">
      <p:cViewPr varScale="1">
        <p:scale>
          <a:sx n="83" d="100"/>
          <a:sy n="83" d="100"/>
        </p:scale>
        <p:origin x="816" y="90"/>
      </p:cViewPr>
      <p:guideLst>
        <p:guide orient="horz" pos="2183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82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3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36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54844" y="6087296"/>
            <a:ext cx="10882313" cy="324183"/>
          </a:xfrm>
          <a:prstGeom prst="rect">
            <a:avLst/>
          </a:prstGeom>
        </p:spPr>
        <p:txBody>
          <a:bodyPr anchor="b"/>
          <a:lstStyle>
            <a:lvl1pPr marL="0" indent="0" defTabSz="396226">
              <a:lnSpc>
                <a:spcPct val="100000"/>
              </a:lnSpc>
              <a:spcBef>
                <a:spcPts val="0"/>
              </a:spcBef>
              <a:buSzTx/>
              <a:buNone/>
              <a:defRPr sz="162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54844" y="1303734"/>
            <a:ext cx="10883491" cy="2321719"/>
          </a:xfrm>
          <a:prstGeom prst="rect">
            <a:avLst/>
          </a:prstGeom>
        </p:spPr>
        <p:txBody>
          <a:bodyPr anchor="b"/>
          <a:lstStyle>
            <a:lvl1pPr>
              <a:defRPr sz="5765" spc="-115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54844" y="3589735"/>
            <a:ext cx="10882313" cy="1024031"/>
          </a:xfrm>
          <a:prstGeom prst="rect">
            <a:avLst/>
          </a:prstGeom>
        </p:spPr>
        <p:txBody>
          <a:bodyPr/>
          <a:lstStyle>
            <a:lvl1pPr marL="0" indent="0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 b="1"/>
            </a:lvl1pPr>
            <a:lvl2pPr marL="0" indent="321457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 b="1"/>
            </a:lvl2pPr>
            <a:lvl3pPr marL="0" indent="642915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 b="1"/>
            </a:lvl3pPr>
            <a:lvl4pPr marL="0" indent="964372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 b="1"/>
            </a:lvl4pPr>
            <a:lvl5pPr marL="0" indent="1285829" defTabSz="412735">
              <a:lnSpc>
                <a:spcPct val="100000"/>
              </a:lnSpc>
              <a:spcBef>
                <a:spcPts val="0"/>
              </a:spcBef>
              <a:buSzTx/>
              <a:buNone/>
              <a:defRPr sz="2672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56363" y="6482953"/>
            <a:ext cx="279274" cy="20213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69467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58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11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32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6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64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17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75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40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E8016-6040-462C-9F33-3ADD7DFE3CAB}" type="datetimeFigureOut">
              <a:rPr lang="en-GB" smtClean="0"/>
              <a:t>31/05/2023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B0F9-B3FF-477E-A52B-834C6396B9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4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1692" y="2520463"/>
            <a:ext cx="10093570" cy="1481871"/>
          </a:xfrm>
          <a:solidFill>
            <a:srgbClr val="800000"/>
          </a:solidFill>
        </p:spPr>
        <p:txBody>
          <a:bodyPr>
            <a:normAutofit/>
          </a:bodyPr>
          <a:lstStyle/>
          <a:p>
            <a:pPr algn="l"/>
            <a:r>
              <a:rPr lang="it-IT" sz="3400" dirty="0" smtClean="0">
                <a:solidFill>
                  <a:schemeClr val="bg1">
                    <a:lumMod val="85000"/>
                  </a:schemeClr>
                </a:solidFill>
              </a:rPr>
              <a:t>DarkSide 20k – </a:t>
            </a:r>
            <a:br>
              <a:rPr lang="it-IT" sz="3400" dirty="0" smtClean="0">
                <a:solidFill>
                  <a:schemeClr val="bg1">
                    <a:lumMod val="85000"/>
                  </a:schemeClr>
                </a:solidFill>
              </a:rPr>
            </a:br>
            <a:r>
              <a:rPr lang="it-IT" sz="3400" dirty="0" smtClean="0">
                <a:solidFill>
                  <a:schemeClr val="bg1">
                    <a:lumMod val="85000"/>
                  </a:schemeClr>
                </a:solidFill>
              </a:rPr>
              <a:t>Financial Board Meeting May </a:t>
            </a:r>
            <a:r>
              <a:rPr lang="it-IT" sz="3400" dirty="0" smtClean="0">
                <a:solidFill>
                  <a:schemeClr val="bg1">
                    <a:lumMod val="85000"/>
                  </a:schemeClr>
                </a:solidFill>
              </a:rPr>
              <a:t>31, </a:t>
            </a:r>
            <a:r>
              <a:rPr lang="it-IT" sz="3400" dirty="0" smtClean="0">
                <a:solidFill>
                  <a:schemeClr val="bg1">
                    <a:lumMod val="85000"/>
                  </a:schemeClr>
                </a:solidFill>
              </a:rPr>
              <a:t>2023</a:t>
            </a:r>
            <a:endParaRPr lang="en-GB" sz="3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1692" y="4176468"/>
            <a:ext cx="10093570" cy="165576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/>
            <a:r>
              <a:rPr lang="it-IT" dirty="0" smtClean="0">
                <a:solidFill>
                  <a:srgbClr val="800000"/>
                </a:solidFill>
              </a:rPr>
              <a:t>Gemma Testera</a:t>
            </a:r>
            <a:endParaRPr lang="en-GB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026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1839" y="-2776"/>
            <a:ext cx="12192000" cy="558362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</a:t>
            </a:r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it-IT" sz="2400" b="1" dirty="0" smtClean="0">
                <a:solidFill>
                  <a:schemeClr val="bg1">
                    <a:lumMod val="85000"/>
                  </a:schemeClr>
                </a:solidFill>
              </a:rPr>
              <a:t>Extracosts, cost impact of new technical choices , critical funds (PON)             part 1) </a:t>
            </a:r>
            <a:endParaRPr lang="en-GB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963" y="752354"/>
            <a:ext cx="8236229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Plastic shell around the Stainless Steel vessel:  </a:t>
            </a:r>
          </a:p>
          <a:p>
            <a:pPr lvl="1"/>
            <a:r>
              <a:rPr lang="it-IT" dirty="0" smtClean="0"/>
              <a:t>Design to be done &amp; costs to be quantified</a:t>
            </a:r>
          </a:p>
          <a:p>
            <a:pPr lvl="1"/>
            <a:r>
              <a:rPr lang="it-IT" dirty="0" smtClean="0"/>
              <a:t>Funding source unassigned</a:t>
            </a:r>
          </a:p>
          <a:p>
            <a:pPr lvl="1"/>
            <a:r>
              <a:rPr lang="it-IT" dirty="0" smtClean="0"/>
              <a:t>Not listed in the costobook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TPC installation within the cryostat and not in CR2:  </a:t>
            </a:r>
          </a:p>
          <a:p>
            <a:pPr lvl="1"/>
            <a:r>
              <a:rPr lang="it-IT" dirty="0" smtClean="0"/>
              <a:t>no big modification of CR2 needed  (cost  was under-estimated in the cost book!)</a:t>
            </a:r>
          </a:p>
          <a:p>
            <a:pPr lvl="1"/>
            <a:r>
              <a:rPr lang="it-IT" dirty="0" smtClean="0"/>
              <a:t>no Rn abatement in NOA with DarkSide funds  (saving 850 k from INFN CIPE)  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       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Clean room on top of the cryostat</a:t>
            </a:r>
          </a:p>
          <a:p>
            <a:r>
              <a:rPr lang="it-IT" dirty="0"/>
              <a:t> </a:t>
            </a:r>
            <a:r>
              <a:rPr lang="it-IT" dirty="0" smtClean="0"/>
              <a:t>        design to be finalized</a:t>
            </a:r>
          </a:p>
          <a:p>
            <a:r>
              <a:rPr lang="it-IT" dirty="0"/>
              <a:t> </a:t>
            </a:r>
            <a:r>
              <a:rPr lang="it-IT" dirty="0" smtClean="0"/>
              <a:t>        it was assigned to CFI (to be rediscussed  ?)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Tools for assembly of the TPC in the cryostat </a:t>
            </a:r>
          </a:p>
          <a:p>
            <a:r>
              <a:rPr lang="it-IT" dirty="0"/>
              <a:t> </a:t>
            </a:r>
            <a:r>
              <a:rPr lang="it-IT" dirty="0" smtClean="0"/>
              <a:t>         design and cost estimation to be finalised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r>
              <a:rPr lang="it-IT" dirty="0" smtClean="0"/>
              <a:t>  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                                              </a:t>
            </a:r>
          </a:p>
          <a:p>
            <a:r>
              <a:rPr lang="it-IT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869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6"/>
            <a:ext cx="12192000" cy="558362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it-IT" sz="2800" b="1" dirty="0" smtClean="0">
                <a:solidFill>
                  <a:schemeClr val="bg1">
                    <a:lumMod val="85000"/>
                  </a:schemeClr>
                </a:solidFill>
              </a:rPr>
              <a:t>             Critical funds   - PON</a:t>
            </a:r>
            <a:r>
              <a:rPr lang="it-IT" sz="2800" b="1" dirty="0" smtClean="0">
                <a:solidFill>
                  <a:schemeClr val="bg1">
                    <a:lumMod val="85000"/>
                  </a:schemeClr>
                </a:solidFill>
              </a:rPr>
              <a:t>               </a:t>
            </a:r>
            <a:endParaRPr lang="en-GB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2436" y="555586"/>
            <a:ext cx="9210022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/>
              <a:t>AAr cryogenics  (PON funds) </a:t>
            </a:r>
          </a:p>
          <a:p>
            <a:pPr lvl="1"/>
            <a:r>
              <a:rPr lang="it-IT" dirty="0"/>
              <a:t>Tender in progress (CERN) (to be close  2 June, 2023): more details before the Forti meeting</a:t>
            </a:r>
          </a:p>
          <a:p>
            <a:pPr lvl="1"/>
            <a:r>
              <a:rPr lang="it-IT" dirty="0"/>
              <a:t>                                                                                                 extracost expected </a:t>
            </a:r>
          </a:p>
          <a:p>
            <a:pPr lvl="1"/>
            <a:r>
              <a:rPr lang="it-IT" dirty="0"/>
              <a:t>                                                                                                Baseline is 1372 k </a:t>
            </a:r>
            <a:r>
              <a:rPr lang="it-IT" dirty="0" smtClean="0"/>
              <a:t>Euro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Cryogenics support structure and ladder (PON funds, LNGS order) </a:t>
            </a:r>
          </a:p>
          <a:p>
            <a:pPr lvl="1"/>
            <a:r>
              <a:rPr lang="it-IT" dirty="0" smtClean="0"/>
              <a:t>Order preparation in progress: from LNGS</a:t>
            </a:r>
          </a:p>
          <a:p>
            <a:pPr lvl="1"/>
            <a:r>
              <a:rPr lang="it-IT" dirty="0" smtClean="0"/>
              <a:t>Work in progress about the approval of the engeneering design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WinCC licenses, slow control and detector safety system (PON funds, LNGS order)</a:t>
            </a:r>
          </a:p>
          <a:p>
            <a:r>
              <a:rPr lang="it-IT" dirty="0" smtClean="0"/>
              <a:t>        list of items to be finalised soon (see Camillo)</a:t>
            </a:r>
          </a:p>
          <a:p>
            <a:r>
              <a:rPr lang="it-IT" dirty="0"/>
              <a:t> </a:t>
            </a:r>
            <a:r>
              <a:rPr lang="it-IT" dirty="0" smtClean="0"/>
              <a:t>       support for CERN expert form VT : we need internal approval of this strategy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Several additional orders </a:t>
            </a:r>
            <a:r>
              <a:rPr lang="it-IT" dirty="0" smtClean="0"/>
              <a:t>to be placed by LNGS with PON funds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When the AAr tender is closed we will make </a:t>
            </a:r>
            <a:r>
              <a:rPr lang="it-IT" b="1" dirty="0" smtClean="0"/>
              <a:t>a full summary of the true cost of PON items</a:t>
            </a:r>
          </a:p>
          <a:p>
            <a:endParaRPr lang="it-IT" dirty="0"/>
          </a:p>
          <a:p>
            <a:r>
              <a:rPr lang="it-IT" dirty="0" smtClean="0"/>
              <a:t>Deadline: good news</a:t>
            </a:r>
          </a:p>
          <a:p>
            <a:r>
              <a:rPr lang="it-IT" dirty="0" smtClean="0"/>
              <a:t>                  extended to Dec 2023   (it was initially granted only to Oct. 2023)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542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/>
                </a:solidFill>
              </a:rPr>
              <a:t>     </a:t>
            </a:r>
            <a:r>
              <a:rPr lang="en-GB" sz="2400" b="1" dirty="0">
                <a:solidFill>
                  <a:schemeClr val="bg1"/>
                </a:solidFill>
              </a:rPr>
              <a:t>Status of the procurement plan for major </a:t>
            </a:r>
            <a:r>
              <a:rPr lang="en-GB" sz="2400" b="1" dirty="0" smtClean="0">
                <a:solidFill>
                  <a:schemeClr val="bg1"/>
                </a:solidFill>
              </a:rPr>
              <a:t>items</a:t>
            </a:r>
            <a:endParaRPr lang="en-GB" sz="24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85908"/>
              </p:ext>
            </p:extLst>
          </p:nvPr>
        </p:nvGraphicFramePr>
        <p:xfrm>
          <a:off x="787078" y="706058"/>
          <a:ext cx="7280476" cy="57696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27728">
                  <a:extLst>
                    <a:ext uri="{9D8B030D-6E8A-4147-A177-3AD203B41FA5}">
                      <a16:colId xmlns:a16="http://schemas.microsoft.com/office/drawing/2014/main" val="3022932863"/>
                    </a:ext>
                  </a:extLst>
                </a:gridCol>
                <a:gridCol w="4052748">
                  <a:extLst>
                    <a:ext uri="{9D8B030D-6E8A-4147-A177-3AD203B41FA5}">
                      <a16:colId xmlns:a16="http://schemas.microsoft.com/office/drawing/2014/main" val="617267775"/>
                    </a:ext>
                  </a:extLst>
                </a:gridCol>
              </a:tblGrid>
              <a:tr h="409454">
                <a:tc>
                  <a:txBody>
                    <a:bodyPr/>
                    <a:lstStyle/>
                    <a:p>
                      <a:r>
                        <a:rPr lang="it-IT" dirty="0" smtClean="0"/>
                        <a:t>Item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441593"/>
                  </a:ext>
                </a:extLst>
              </a:tr>
              <a:tr h="36604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Cryostat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In construction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7041"/>
                  </a:ext>
                </a:extLst>
              </a:tr>
              <a:tr h="30094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AAr</a:t>
                      </a:r>
                      <a:r>
                        <a:rPr lang="it-IT" sz="1600" baseline="0" dirty="0" smtClean="0"/>
                        <a:t> Cryogenics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Tender will close on June </a:t>
                      </a:r>
                      <a:r>
                        <a:rPr lang="it-IT" sz="1600" dirty="0" smtClean="0"/>
                        <a:t>2th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8712"/>
                  </a:ext>
                </a:extLst>
              </a:tr>
              <a:tr h="49076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Ladders+</a:t>
                      </a:r>
                      <a:r>
                        <a:rPr lang="it-IT" sz="1600" baseline="0" dirty="0" smtClean="0"/>
                        <a:t> Cryogenic support structure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Engeneering</a:t>
                      </a:r>
                      <a:r>
                        <a:rPr lang="it-IT" sz="1600" baseline="0" dirty="0" smtClean="0"/>
                        <a:t> project to be approved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818895"/>
                  </a:ext>
                </a:extLst>
              </a:tr>
              <a:tr h="409454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Cryogenics Slow</a:t>
                      </a:r>
                      <a:r>
                        <a:rPr lang="it-IT" sz="1600" baseline="0" dirty="0" smtClean="0"/>
                        <a:t> Control &amp; Safety system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List of parts under</a:t>
                      </a:r>
                      <a:r>
                        <a:rPr lang="it-IT" sz="1600" baseline="0" dirty="0" smtClean="0"/>
                        <a:t> revision, order in preparation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799965"/>
                  </a:ext>
                </a:extLst>
              </a:tr>
              <a:tr h="38582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PMMA</a:t>
                      </a:r>
                      <a:r>
                        <a:rPr lang="it-IT" sz="1600" baseline="0" dirty="0" smtClean="0"/>
                        <a:t> for anode/cathode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Order</a:t>
                      </a:r>
                      <a:r>
                        <a:rPr lang="it-IT" sz="1600" baseline="0" dirty="0" smtClean="0"/>
                        <a:t>  signed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168541"/>
                  </a:ext>
                </a:extLst>
              </a:tr>
              <a:tr h="25464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GdPMMA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Under discussion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165623"/>
                  </a:ext>
                </a:extLst>
              </a:tr>
              <a:tr h="30557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Printed circuit boards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Tender in progress,</a:t>
                      </a:r>
                      <a:r>
                        <a:rPr lang="it-IT" sz="1600" baseline="0" dirty="0" smtClean="0"/>
                        <a:t> samples of 2 vendors under test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726969"/>
                  </a:ext>
                </a:extLst>
              </a:tr>
              <a:tr h="356501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Electronics componenents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80% delivered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034383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Cables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PRR under preparation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527254"/>
                  </a:ext>
                </a:extLst>
              </a:tr>
              <a:tr h="331036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Digitizers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Approved (?)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15195"/>
                  </a:ext>
                </a:extLst>
              </a:tr>
              <a:tr h="409454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Power supplies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Decision</a:t>
                      </a:r>
                      <a:r>
                        <a:rPr lang="it-IT" sz="1600" baseline="0" dirty="0" smtClean="0"/>
                        <a:t> to be finalised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469482"/>
                  </a:ext>
                </a:extLst>
              </a:tr>
              <a:tr h="354475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UAr cryogenics parts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700577"/>
                  </a:ext>
                </a:extLst>
              </a:tr>
              <a:tr h="409454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Stainless Steel vessel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119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738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95039"/>
              </p:ext>
            </p:extLst>
          </p:nvPr>
        </p:nvGraphicFramePr>
        <p:xfrm>
          <a:off x="787078" y="706058"/>
          <a:ext cx="5822066" cy="57354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81156">
                  <a:extLst>
                    <a:ext uri="{9D8B030D-6E8A-4147-A177-3AD203B41FA5}">
                      <a16:colId xmlns:a16="http://schemas.microsoft.com/office/drawing/2014/main" val="3022932863"/>
                    </a:ext>
                  </a:extLst>
                </a:gridCol>
                <a:gridCol w="3240910">
                  <a:extLst>
                    <a:ext uri="{9D8B030D-6E8A-4147-A177-3AD203B41FA5}">
                      <a16:colId xmlns:a16="http://schemas.microsoft.com/office/drawing/2014/main" val="617267775"/>
                    </a:ext>
                  </a:extLst>
                </a:gridCol>
              </a:tblGrid>
              <a:tr h="409454">
                <a:tc>
                  <a:txBody>
                    <a:bodyPr/>
                    <a:lstStyle/>
                    <a:p>
                      <a:r>
                        <a:rPr lang="it-IT" dirty="0" smtClean="0"/>
                        <a:t>Item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Status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441593"/>
                  </a:ext>
                </a:extLst>
              </a:tr>
              <a:tr h="36604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Optical</a:t>
                      </a:r>
                      <a:r>
                        <a:rPr lang="it-IT" sz="1600" baseline="0" dirty="0" smtClean="0"/>
                        <a:t> plane mechanics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07041"/>
                  </a:ext>
                </a:extLst>
              </a:tr>
              <a:tr h="300942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Large</a:t>
                      </a:r>
                      <a:r>
                        <a:rPr lang="it-IT" sz="1600" baseline="0" dirty="0" smtClean="0"/>
                        <a:t> evaporator chamber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98712"/>
                  </a:ext>
                </a:extLst>
              </a:tr>
              <a:tr h="490767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.......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818895"/>
                  </a:ext>
                </a:extLst>
              </a:tr>
              <a:tr h="409454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Rn abatement in NOA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removed</a:t>
                      </a:r>
                      <a:r>
                        <a:rPr lang="it-IT" sz="1600" baseline="0" dirty="0" smtClean="0"/>
                        <a:t> from DS funds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799965"/>
                  </a:ext>
                </a:extLst>
              </a:tr>
              <a:tr h="38582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CR2 modifications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Simplified</a:t>
                      </a:r>
                      <a:r>
                        <a:rPr lang="it-IT" sz="1600" baseline="0" dirty="0" smtClean="0"/>
                        <a:t> thanks for </a:t>
                      </a:r>
                      <a:r>
                        <a:rPr lang="it-IT" sz="1600" baseline="0" dirty="0" smtClean="0"/>
                        <a:t>the installation inside the cryostat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168541"/>
                  </a:ext>
                </a:extLst>
              </a:tr>
              <a:tr h="254643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Clean Room on top of the cryostat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165623"/>
                  </a:ext>
                </a:extLst>
              </a:tr>
              <a:tr h="305572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726969"/>
                  </a:ext>
                </a:extLst>
              </a:tr>
              <a:tr h="356501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034383"/>
                  </a:ext>
                </a:extLst>
              </a:tr>
              <a:tr h="280108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9527254"/>
                  </a:ext>
                </a:extLst>
              </a:tr>
              <a:tr h="331036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715195"/>
                  </a:ext>
                </a:extLst>
              </a:tr>
              <a:tr h="40945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469482"/>
                  </a:ext>
                </a:extLst>
              </a:tr>
              <a:tr h="354475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700577"/>
                  </a:ext>
                </a:extLst>
              </a:tr>
              <a:tr h="409454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119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379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/>
                </a:solidFill>
              </a:rPr>
              <a:t>     </a:t>
            </a:r>
            <a:r>
              <a:rPr lang="it-IT" b="1" dirty="0" smtClean="0">
                <a:solidFill>
                  <a:schemeClr val="bg1"/>
                </a:solidFill>
              </a:rPr>
              <a:t>Strategy for VAT</a:t>
            </a:r>
            <a:endParaRPr lang="en-GB" sz="2400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574" y="1111169"/>
            <a:ext cx="1149507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Cryostat and cryogenics</a:t>
            </a:r>
            <a:r>
              <a:rPr lang="it-IT" dirty="0" smtClean="0"/>
              <a:t>: documentation done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VAT not paid, all material in customs warehouse in Hall C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saved 22% of 6.5 M€ (almost)</a:t>
            </a:r>
          </a:p>
          <a:p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Under discussion with Central Administration INFN:  </a:t>
            </a:r>
            <a:r>
              <a:rPr lang="it-IT" b="1" dirty="0" smtClean="0"/>
              <a:t>deposito IVA for material of Italian and EU origin</a:t>
            </a:r>
          </a:p>
          <a:p>
            <a:r>
              <a:rPr lang="it-IT" dirty="0"/>
              <a:t>	</a:t>
            </a:r>
            <a:r>
              <a:rPr lang="it-IT" dirty="0" smtClean="0"/>
              <a:t>				      LNGS lab may work as deposito IVA too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                                               interesting for Stainless Steel vessel and other major items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GdPMMA and PMMA</a:t>
            </a:r>
            <a:r>
              <a:rPr lang="it-IT" dirty="0" smtClean="0"/>
              <a:t>: Italian VAT will be saved thanks to the direct expedition underground, assembly in the cryostat 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without work in CR2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         USA to Canada, China  to Canada  VATs: I do not know</a:t>
            </a:r>
          </a:p>
          <a:p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Most of the detector components  will be VAT free is they will be directly delivered in Hall C </a:t>
            </a:r>
          </a:p>
          <a:p>
            <a:r>
              <a:rPr lang="it-IT" dirty="0"/>
              <a:t> </a:t>
            </a:r>
            <a:r>
              <a:rPr lang="it-IT" dirty="0" smtClean="0"/>
              <a:t>                               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438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6"/>
            <a:ext cx="12192000" cy="558362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</a:t>
            </a:r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Recommendation tracker</a:t>
            </a:r>
            <a:endParaRPr lang="en-GB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226" y="965058"/>
            <a:ext cx="98415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item 95 </a:t>
            </a:r>
            <a:r>
              <a:rPr lang="en-GB" i="1" dirty="0"/>
              <a:t>Develop the budget for commissioning, operations and decommissioning of the experiment.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                    My </a:t>
            </a:r>
            <a:r>
              <a:rPr lang="en-GB" dirty="0"/>
              <a:t>proposal is to delay this answer, we are not ready and we should not invent numbers.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item </a:t>
            </a:r>
            <a:r>
              <a:rPr lang="en-GB" dirty="0"/>
              <a:t>96 "</a:t>
            </a:r>
            <a:r>
              <a:rPr lang="en-GB" i="1" dirty="0"/>
              <a:t>Assess Urania and Aria cost shortfalls and find ways to cover them</a:t>
            </a:r>
            <a:r>
              <a:rPr lang="en-GB" dirty="0"/>
              <a:t>"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45390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/>
                </a:solidFill>
              </a:rPr>
              <a:t>     </a:t>
            </a:r>
            <a:r>
              <a:rPr lang="it-IT" b="1" dirty="0" smtClean="0">
                <a:solidFill>
                  <a:schemeClr val="bg1"/>
                </a:solidFill>
              </a:rPr>
              <a:t>Common funds</a:t>
            </a:r>
            <a:endParaRPr lang="en-GB" sz="2400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6446" y="1157189"/>
            <a:ext cx="843160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INFN CSN2 approved the Common funds may exist  during the  construction phase (new)</a:t>
            </a:r>
          </a:p>
          <a:p>
            <a:endParaRPr lang="it-IT" dirty="0"/>
          </a:p>
          <a:p>
            <a:r>
              <a:rPr lang="it-IT" dirty="0" smtClean="0"/>
              <a:t>Rules based on the FTE  to get the funds</a:t>
            </a:r>
          </a:p>
          <a:p>
            <a:endParaRPr lang="it-IT" dirty="0" smtClean="0"/>
          </a:p>
          <a:p>
            <a:r>
              <a:rPr lang="it-IT" dirty="0" smtClean="0"/>
              <a:t>We need to approve a sharing rule (IB duty): can we do during next IB?</a:t>
            </a:r>
          </a:p>
          <a:p>
            <a:endParaRPr lang="it-IT" dirty="0"/>
          </a:p>
          <a:p>
            <a:r>
              <a:rPr lang="it-IT" dirty="0" smtClean="0"/>
              <a:t>INFN needs this rule approved by July  1,  2023</a:t>
            </a:r>
          </a:p>
          <a:p>
            <a:r>
              <a:rPr lang="it-IT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194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/>
                </a:solidFill>
              </a:rPr>
              <a:t>     </a:t>
            </a:r>
            <a:r>
              <a:rPr lang="it-IT" sz="2400" b="1" dirty="0" smtClean="0">
                <a:solidFill>
                  <a:schemeClr val="bg1"/>
                </a:solidFill>
              </a:rPr>
              <a:t>Common funds: rules to be discussed/modified/approved</a:t>
            </a:r>
            <a:endParaRPr lang="en-GB" sz="2400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9756" y="2684663"/>
            <a:ext cx="905818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Proposal for a sharing rule   (to think about it and approve/modify at the next IB)</a:t>
            </a:r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Freeze the author list on June 1 of the current year</a:t>
            </a:r>
          </a:p>
          <a:p>
            <a:endParaRPr lang="it-IT" dirty="0" smtClean="0"/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Count the number of  authors of Collaboration papers and define </a:t>
            </a:r>
            <a:r>
              <a:rPr lang="it-IT" b="1" dirty="0" smtClean="0">
                <a:solidFill>
                  <a:srgbClr val="800000"/>
                </a:solidFill>
              </a:rPr>
              <a:t>N</a:t>
            </a:r>
            <a:r>
              <a:rPr lang="it-IT" b="1" baseline="-25000" dirty="0" smtClean="0">
                <a:solidFill>
                  <a:srgbClr val="800000"/>
                </a:solidFill>
              </a:rPr>
              <a:t>CF</a:t>
            </a:r>
            <a:r>
              <a:rPr lang="it-IT" dirty="0" smtClean="0"/>
              <a:t> by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/>
              <a:t>e</a:t>
            </a:r>
            <a:r>
              <a:rPr lang="it-IT" dirty="0" smtClean="0"/>
              <a:t>xcluding the technician  (they are not default authors according to our rules)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Excluding or not  the authors in the grace period    ?</a:t>
            </a:r>
          </a:p>
          <a:p>
            <a:pPr lvl="1"/>
            <a:endParaRPr lang="it-IT" dirty="0" smtClean="0"/>
          </a:p>
          <a:p>
            <a:pPr marL="342900" indent="-342900">
              <a:buFont typeface="+mj-lt"/>
              <a:buAutoNum type="arabicPeriod"/>
            </a:pPr>
            <a:r>
              <a:rPr lang="it-IT" dirty="0" smtClean="0"/>
              <a:t>Build a weight for each Institution considering that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it-IT" dirty="0" smtClean="0"/>
              <a:t>Each author has a weight equal to 1 (we do not consider FTE)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it-IT" dirty="0" smtClean="0"/>
              <a:t>Authors with double affiliation:  weight 0.5 for each Institute   (?) </a:t>
            </a:r>
          </a:p>
          <a:p>
            <a:pPr marL="1200150" lvl="2" indent="-285750">
              <a:buFont typeface="Wingdings" panose="05000000000000000000" pitchFamily="2" charset="2"/>
              <a:buChar char="q"/>
            </a:pPr>
            <a:r>
              <a:rPr lang="it-IT" dirty="0" smtClean="0"/>
              <a:t>Weight of the Institute: sum over the authors weight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Fraction of the Common fund to be paid by each Institution = </a:t>
            </a:r>
            <a:r>
              <a:rPr lang="it-IT" dirty="0" smtClean="0">
                <a:solidFill>
                  <a:srgbClr val="800000"/>
                </a:solidFill>
              </a:rPr>
              <a:t>(Weight of the Institute) / </a:t>
            </a:r>
            <a:r>
              <a:rPr lang="it-IT" b="1" dirty="0">
                <a:solidFill>
                  <a:srgbClr val="800000"/>
                </a:solidFill>
              </a:rPr>
              <a:t>N</a:t>
            </a:r>
            <a:r>
              <a:rPr lang="it-IT" b="1" baseline="-25000" dirty="0">
                <a:solidFill>
                  <a:srgbClr val="800000"/>
                </a:solidFill>
              </a:rPr>
              <a:t>CF</a:t>
            </a:r>
            <a:r>
              <a:rPr lang="it-IT" dirty="0" smtClean="0">
                <a:solidFill>
                  <a:srgbClr val="800000"/>
                </a:solidFill>
              </a:rPr>
              <a:t> </a:t>
            </a:r>
            <a:endParaRPr lang="en-GB" dirty="0" smtClean="0">
              <a:solidFill>
                <a:srgbClr val="8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59756" y="930337"/>
            <a:ext cx="90443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Define each year the items belonging to common fund   (</a:t>
            </a:r>
            <a:r>
              <a:rPr lang="it-IT" b="1" dirty="0" smtClean="0"/>
              <a:t>Collaboration and RRB</a:t>
            </a:r>
            <a:r>
              <a:rPr lang="it-IT" dirty="0" smtClean="0"/>
              <a:t>).</a:t>
            </a:r>
          </a:p>
          <a:p>
            <a:r>
              <a:rPr lang="it-IT" dirty="0" smtClean="0"/>
              <a:t>To match the INFN deadline for funding requests we need:</a:t>
            </a:r>
          </a:p>
          <a:p>
            <a:pPr lvl="1"/>
            <a:r>
              <a:rPr lang="it-IT" dirty="0" smtClean="0"/>
              <a:t>To approve the list of items </a:t>
            </a:r>
            <a:r>
              <a:rPr lang="it-IT" b="1" dirty="0" smtClean="0"/>
              <a:t>within June 1 of the current year   </a:t>
            </a:r>
            <a:r>
              <a:rPr lang="it-IT" dirty="0" smtClean="0"/>
              <a:t>(example within June 2023)</a:t>
            </a:r>
          </a:p>
          <a:p>
            <a:pPr lvl="1"/>
            <a:r>
              <a:rPr lang="it-IT" dirty="0" smtClean="0"/>
              <a:t>Expenses refer to the following calendar year                                (example year 2024) </a:t>
            </a:r>
          </a:p>
          <a:p>
            <a:endParaRPr lang="it-IT" dirty="0"/>
          </a:p>
          <a:p>
            <a:r>
              <a:rPr lang="it-IT" dirty="0" smtClean="0"/>
              <a:t>This year we are not ready... we need to compromise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936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35869" y="787612"/>
            <a:ext cx="13993767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Updates about approval of pending grants, new funds since Jan. 2023 </a:t>
            </a:r>
            <a:r>
              <a:rPr lang="en-US" altLang="en-US" sz="1600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en-US" altLang="en-US" sz="16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altLang="en-US" sz="1600" dirty="0" smtClean="0"/>
              <a:t>PMMA and </a:t>
            </a:r>
            <a:r>
              <a:rPr lang="en-US" altLang="en-US" sz="1600" dirty="0" err="1" smtClean="0"/>
              <a:t>Gd</a:t>
            </a:r>
            <a:r>
              <a:rPr lang="en-US" altLang="en-US" sz="1600" dirty="0" smtClean="0"/>
              <a:t>-PMMA acrylic procurement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en-US" altLang="en-US" sz="1600" dirty="0" smtClean="0"/>
          </a:p>
          <a:p>
            <a:pPr marL="342900" indent="-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Status update on  possible extra costs, uncovered, funds at risk (e.g. PON),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implication </a:t>
            </a:r>
            <a:r>
              <a:rPr lang="en-US" altLang="en-US" sz="1600" dirty="0"/>
              <a:t>on budget  </a:t>
            </a:r>
            <a:r>
              <a:rPr lang="en-US" altLang="en-US" sz="1600" dirty="0" smtClean="0"/>
              <a:t>                                                                                                                  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/>
              <a:t> </a:t>
            </a:r>
            <a:r>
              <a:rPr lang="en-US" altLang="en-US" sz="1600" dirty="0" smtClean="0"/>
              <a:t>      of </a:t>
            </a:r>
            <a:r>
              <a:rPr lang="en-US" altLang="en-US" sz="1600" dirty="0"/>
              <a:t>the procedure for the TPC assembly </a:t>
            </a:r>
            <a:r>
              <a:rPr lang="en-US" altLang="en-US" sz="1600" dirty="0" smtClean="0"/>
              <a:t>inside the cryostat</a:t>
            </a:r>
            <a:endParaRPr lang="en-US" altLang="en-US" sz="16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Status of the procurement plan for major items: 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GdPMMA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PMMA),  cryostat, cryogenics, slow control, other tenders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Strategy for VAT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altLang="en-US" sz="1600" dirty="0" smtClean="0"/>
              <a:t>Recommendation tracker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Common fund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lang="en-US" altLang="en-US" sz="16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Agreement</a:t>
            </a: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about sharing of costs for items with multiple responsibilities: Detector </a:t>
            </a:r>
            <a:r>
              <a:rPr lang="en-US" altLang="en-US" sz="1600" dirty="0"/>
              <a:t>S</a:t>
            </a: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afety </a:t>
            </a:r>
            <a:r>
              <a:rPr lang="en-US" altLang="en-US" sz="1600" dirty="0"/>
              <a:t>S</a:t>
            </a: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ystem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altLang="en-US" sz="1600" dirty="0" smtClean="0"/>
              <a:t>Money spent vs baseline: example of EVM light from NSF funds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 </a:t>
            </a:r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Agenda</a:t>
            </a:r>
            <a:endParaRPr lang="en-GB" sz="30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5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 Updates about pending grants </a:t>
            </a:r>
            <a:endParaRPr lang="en-GB" sz="3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93" y="4320793"/>
            <a:ext cx="10771867" cy="16748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242" y="1619189"/>
            <a:ext cx="10679783" cy="195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545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</a:t>
            </a:r>
            <a:r>
              <a:rPr lang="it-IT" sz="2800" b="1" dirty="0" smtClean="0">
                <a:solidFill>
                  <a:schemeClr val="bg1">
                    <a:lumMod val="85000"/>
                  </a:schemeClr>
                </a:solidFill>
              </a:rPr>
              <a:t>Acrylic     1) Pure Acrylic for anode &amp; cathode</a:t>
            </a:r>
            <a:endParaRPr lang="en-GB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1274" y="1314553"/>
            <a:ext cx="773775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Material only, no machining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1 cathode, 1 anode + 1  spare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Order to RPT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205387 USD from NSF Midscale , Williams College: order to </a:t>
            </a:r>
            <a:r>
              <a:rPr lang="it-IT" dirty="0" smtClean="0"/>
              <a:t>be signed </a:t>
            </a:r>
            <a:r>
              <a:rPr lang="it-IT" dirty="0"/>
              <a:t>today!  </a:t>
            </a:r>
          </a:p>
          <a:p>
            <a:endParaRPr lang="it-IT" dirty="0"/>
          </a:p>
          <a:p>
            <a:r>
              <a:rPr lang="it-IT" dirty="0" smtClean="0"/>
              <a:t>Machining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CFI Alberta 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PRR just completed: https://edms.cern.ch/document/2900178/1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220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1839" y="-2776"/>
            <a:ext cx="12192000" cy="558362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</a:t>
            </a:r>
            <a:r>
              <a:rPr lang="it-IT" sz="2800" b="1" dirty="0" smtClean="0">
                <a:solidFill>
                  <a:schemeClr val="bg1">
                    <a:lumMod val="85000"/>
                  </a:schemeClr>
                </a:solidFill>
              </a:rPr>
              <a:t>Acrylic     </a:t>
            </a:r>
            <a:r>
              <a:rPr lang="it-IT" sz="2800" b="1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it-IT" sz="2800" b="1" dirty="0" smtClean="0">
                <a:solidFill>
                  <a:schemeClr val="bg1">
                    <a:lumMod val="85000"/>
                  </a:schemeClr>
                </a:solidFill>
              </a:rPr>
              <a:t>) Gd-PMMA</a:t>
            </a:r>
            <a:endParaRPr lang="en-GB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918" y="682907"/>
            <a:ext cx="11063734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 smtClean="0"/>
              <a:t>R&amp;D and pre-production  </a:t>
            </a:r>
            <a:r>
              <a:rPr lang="it-IT" sz="1600" dirty="0" smtClean="0"/>
              <a:t>: from Yi e-mails : 10-20 kg Gd</a:t>
            </a:r>
            <a:r>
              <a:rPr lang="it-IT" sz="1600" baseline="-25000" dirty="0" smtClean="0"/>
              <a:t>2</a:t>
            </a:r>
            <a:r>
              <a:rPr lang="it-IT" sz="1600" dirty="0" smtClean="0"/>
              <a:t>O</a:t>
            </a:r>
            <a:r>
              <a:rPr lang="it-IT" sz="1600" baseline="-25000" dirty="0" smtClean="0"/>
              <a:t>3   </a:t>
            </a:r>
            <a:r>
              <a:rPr lang="it-IT" sz="1600" dirty="0" smtClean="0"/>
              <a:t>from Shin-Etsu       ≈10 k$ + VAT    (485 $ /kg + VAT for small orders)</a:t>
            </a:r>
          </a:p>
          <a:p>
            <a:r>
              <a:rPr lang="it-IT" sz="1600" dirty="0"/>
              <a:t> </a:t>
            </a:r>
            <a:r>
              <a:rPr lang="it-IT" sz="1600" dirty="0" smtClean="0"/>
              <a:t>                                                     pre-production?                                           27 kEuro from IHEP ( from our </a:t>
            </a:r>
            <a:r>
              <a:rPr lang="it-IT" sz="1600" dirty="0" smtClean="0"/>
              <a:t>costbook</a:t>
            </a:r>
            <a:r>
              <a:rPr lang="it-IT" sz="1600" dirty="0" smtClean="0"/>
              <a:t>) </a:t>
            </a:r>
          </a:p>
          <a:p>
            <a:r>
              <a:rPr lang="it-IT" sz="1600" dirty="0"/>
              <a:t> </a:t>
            </a:r>
            <a:r>
              <a:rPr lang="it-IT" sz="1600" dirty="0" smtClean="0"/>
              <a:t>                                                     additional R&amp;D finalization costs?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 smtClean="0"/>
              <a:t>Full production: polymerization </a:t>
            </a:r>
          </a:p>
          <a:p>
            <a:pPr lvl="1"/>
            <a:r>
              <a:rPr lang="it-IT" sz="1600" dirty="0" smtClean="0"/>
              <a:t>quote from DonChamp of Aug 2022  (see next slide) for polimerization  (we need an updated one) </a:t>
            </a:r>
          </a:p>
          <a:p>
            <a:pPr lvl="1"/>
            <a:r>
              <a:rPr lang="it-IT" sz="1600" dirty="0" smtClean="0"/>
              <a:t>Barrel, no spares  (4 sheets, 17 cm thick, 8m X 3.2 m ) :  </a:t>
            </a:r>
            <a:r>
              <a:rPr lang="it-IT" sz="1600" dirty="0" smtClean="0"/>
              <a:t>  840 </a:t>
            </a:r>
            <a:r>
              <a:rPr lang="it-IT" sz="1600" dirty="0" smtClean="0"/>
              <a:t>k USD  + 30 k USD  shipping  + VAT </a:t>
            </a:r>
            <a:endParaRPr lang="it-IT" sz="1600" dirty="0" smtClean="0"/>
          </a:p>
          <a:p>
            <a:pPr lvl="1"/>
            <a:r>
              <a:rPr lang="it-IT" sz="1600" dirty="0"/>
              <a:t>email update from Yi on Feb . 2023                                   ≈  780 k USD  + ≈40 k USD  shipping  + VAT </a:t>
            </a:r>
          </a:p>
          <a:p>
            <a:pPr lvl="1"/>
            <a:r>
              <a:rPr lang="it-IT" sz="1600" dirty="0"/>
              <a:t>Additional communication  about possible cost increase.....</a:t>
            </a:r>
          </a:p>
          <a:p>
            <a:pPr lvl="1"/>
            <a:endParaRPr lang="it-IT" sz="1600" dirty="0" smtClean="0"/>
          </a:p>
          <a:p>
            <a:pPr lvl="1"/>
            <a:r>
              <a:rPr lang="it-IT" sz="1600" dirty="0" smtClean="0"/>
              <a:t>Bricks for top&amp;bottom optical planes? </a:t>
            </a:r>
          </a:p>
          <a:p>
            <a:pPr lvl="1"/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 smtClean="0"/>
              <a:t>Full production: Gd oxide and final  Gd compound </a:t>
            </a:r>
          </a:p>
          <a:p>
            <a:pPr lvl="1"/>
            <a:r>
              <a:rPr lang="it-IT" sz="1600" dirty="0" smtClean="0"/>
              <a:t>≈100 k USD   (550 kg </a:t>
            </a:r>
            <a:r>
              <a:rPr lang="it-IT" sz="1600" dirty="0"/>
              <a:t>Gd</a:t>
            </a:r>
            <a:r>
              <a:rPr lang="it-IT" sz="1600" baseline="-25000" dirty="0"/>
              <a:t>2</a:t>
            </a:r>
            <a:r>
              <a:rPr lang="it-IT" sz="1600" dirty="0"/>
              <a:t>O</a:t>
            </a:r>
            <a:r>
              <a:rPr lang="it-IT" sz="1600" baseline="-25000" dirty="0"/>
              <a:t>3   </a:t>
            </a:r>
            <a:r>
              <a:rPr lang="it-IT" sz="1600" dirty="0"/>
              <a:t>from </a:t>
            </a:r>
            <a:r>
              <a:rPr lang="it-IT" sz="1600" dirty="0" smtClean="0"/>
              <a:t>Shin-Etsu, 180 USD /kg extrapolated from large amount orders of nanoparticles)</a:t>
            </a:r>
          </a:p>
          <a:p>
            <a:pPr lvl="1"/>
            <a:r>
              <a:rPr lang="it-IT" sz="1600" dirty="0" smtClean="0"/>
              <a:t>≈300 k USD   production of Gd(MAA)</a:t>
            </a:r>
            <a:r>
              <a:rPr lang="it-IT" sz="1600" baseline="-25000" dirty="0" smtClean="0"/>
              <a:t>3</a:t>
            </a:r>
          </a:p>
          <a:p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b="1" dirty="0" smtClean="0"/>
              <a:t>Full production: precise machining</a:t>
            </a:r>
          </a:p>
          <a:p>
            <a:pPr lvl="1"/>
            <a:r>
              <a:rPr lang="it-IT" sz="1600" dirty="0" smtClean="0"/>
              <a:t>Not </a:t>
            </a:r>
            <a:r>
              <a:rPr lang="it-IT" sz="1600" dirty="0" smtClean="0"/>
              <a:t>included</a:t>
            </a:r>
          </a:p>
          <a:p>
            <a:pPr lvl="1"/>
            <a:r>
              <a:rPr lang="it-IT" sz="1600" dirty="0" smtClean="0"/>
              <a:t>Cost to be defined</a:t>
            </a:r>
            <a:endParaRPr lang="it-IT" sz="1600" dirty="0" smtClean="0"/>
          </a:p>
          <a:p>
            <a:r>
              <a:rPr lang="it-IT" dirty="0" smtClean="0"/>
              <a:t> 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8816" y="5484221"/>
            <a:ext cx="102565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Note: rec. 63 in the recommendation tracker</a:t>
            </a:r>
          </a:p>
          <a:p>
            <a:r>
              <a:rPr lang="en-GB" i="1" dirty="0"/>
              <a:t>As soon as formal quotations will be available (March 2023?), </a:t>
            </a:r>
            <a:endParaRPr lang="en-GB" i="1" dirty="0" smtClean="0"/>
          </a:p>
          <a:p>
            <a:r>
              <a:rPr lang="en-GB" i="1" dirty="0" smtClean="0"/>
              <a:t>please </a:t>
            </a:r>
            <a:r>
              <a:rPr lang="en-GB" i="1" dirty="0"/>
              <a:t>send us a one-page update on the </a:t>
            </a:r>
            <a:r>
              <a:rPr lang="en-GB" i="1" dirty="0" err="1"/>
              <a:t>Gd</a:t>
            </a:r>
            <a:r>
              <a:rPr lang="en-GB" i="1" dirty="0"/>
              <a:t>-PMMA costs and proposed funds sharing between institutions</a:t>
            </a:r>
          </a:p>
        </p:txBody>
      </p:sp>
    </p:spTree>
    <p:extLst>
      <p:ext uri="{BB962C8B-B14F-4D97-AF65-F5344CB8AC3E}">
        <p14:creationId xmlns:p14="http://schemas.microsoft.com/office/powerpoint/2010/main" val="372804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528" y="733967"/>
            <a:ext cx="8721222" cy="5598153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 rot="10800000">
            <a:off x="9734309" y="3326617"/>
            <a:ext cx="1018572" cy="277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ight Arrow 3"/>
          <p:cNvSpPr/>
          <p:nvPr/>
        </p:nvSpPr>
        <p:spPr>
          <a:xfrm rot="10800000">
            <a:off x="9734309" y="4115625"/>
            <a:ext cx="1018572" cy="277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 rot="10800000">
            <a:off x="9734309" y="4541292"/>
            <a:ext cx="1018572" cy="2777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734309" y="3675351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????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839" y="-2776"/>
            <a:ext cx="12192000" cy="558362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</a:t>
            </a:r>
            <a:r>
              <a:rPr lang="it-IT" sz="2800" b="1" dirty="0" smtClean="0">
                <a:solidFill>
                  <a:schemeClr val="bg1">
                    <a:lumMod val="85000"/>
                  </a:schemeClr>
                </a:solidFill>
              </a:rPr>
              <a:t>Acrylic     </a:t>
            </a:r>
            <a:r>
              <a:rPr lang="it-IT" sz="2800" b="1" dirty="0">
                <a:solidFill>
                  <a:schemeClr val="bg1">
                    <a:lumMod val="85000"/>
                  </a:schemeClr>
                </a:solidFill>
              </a:rPr>
              <a:t>2</a:t>
            </a:r>
            <a:r>
              <a:rPr lang="it-IT" sz="2800" b="1" dirty="0" smtClean="0">
                <a:solidFill>
                  <a:schemeClr val="bg1">
                    <a:lumMod val="85000"/>
                  </a:schemeClr>
                </a:solidFill>
              </a:rPr>
              <a:t>) Gd-PMMA</a:t>
            </a:r>
            <a:endParaRPr lang="en-GB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99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959" y="571450"/>
            <a:ext cx="7470047" cy="57881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0063" y="109246"/>
            <a:ext cx="2296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Table from Graham G.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548989" y="869790"/>
            <a:ext cx="1954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No spares, no VAT, </a:t>
            </a:r>
          </a:p>
          <a:p>
            <a:r>
              <a:rPr lang="it-IT" dirty="0" smtClean="0"/>
              <a:t>no machining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287472" y="1724627"/>
            <a:ext cx="40166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Schedule for MOST/MAECI response</a:t>
            </a:r>
          </a:p>
          <a:p>
            <a:r>
              <a:rPr lang="it-IT" sz="1600" dirty="0"/>
              <a:t>n</a:t>
            </a:r>
            <a:r>
              <a:rPr lang="it-IT" sz="1600" dirty="0" smtClean="0"/>
              <a:t>ot known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Gd2O3 is the first component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Not easy to exchange scope of these funds</a:t>
            </a:r>
          </a:p>
          <a:p>
            <a:endParaRPr lang="it-IT" sz="1600" dirty="0"/>
          </a:p>
          <a:p>
            <a:r>
              <a:rPr lang="it-IT" sz="1600" dirty="0" smtClean="0"/>
              <a:t>Backup in case of not approval?</a:t>
            </a:r>
            <a:endParaRPr lang="en-GB" sz="1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994006" y="2858947"/>
            <a:ext cx="1126844" cy="1216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120850" y="4075346"/>
            <a:ext cx="2381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Saved from other items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78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09" y="864845"/>
            <a:ext cx="11363059" cy="21677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09" y="3302342"/>
            <a:ext cx="11363059" cy="129323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21839" y="-2777"/>
            <a:ext cx="12192000" cy="586153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 Updates about pending grants </a:t>
            </a:r>
            <a:endParaRPr lang="en-GB" sz="30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309" y="5220182"/>
            <a:ext cx="193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3) NSF </a:t>
            </a:r>
            <a:r>
              <a:rPr lang="it-IT" dirty="0" smtClean="0"/>
              <a:t>Base grant?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06056" y="128479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1)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17630" y="386594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973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700" y="2692922"/>
            <a:ext cx="7880469" cy="2052697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21839" y="-2776"/>
            <a:ext cx="12192000" cy="558362"/>
          </a:xfrm>
          <a:prstGeom prst="rect">
            <a:avLst/>
          </a:prstGeom>
          <a:solidFill>
            <a:srgbClr val="800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     </a:t>
            </a:r>
            <a:r>
              <a:rPr lang="it-IT" b="1" dirty="0" smtClean="0">
                <a:solidFill>
                  <a:schemeClr val="bg1">
                    <a:lumMod val="85000"/>
                  </a:schemeClr>
                </a:solidFill>
              </a:rPr>
              <a:t> Unfunded items (Gd-PMMA excluded)</a:t>
            </a:r>
            <a:endParaRPr lang="en-GB" sz="28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0618" y="1076446"/>
            <a:ext cx="36400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From the costbook, excluding: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GdPMMA (already discussed)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Cost classified  as Operations etc..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632031" y="4826644"/>
            <a:ext cx="803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Urania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1522010" y="3993265"/>
            <a:ext cx="4670445" cy="6366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>
            <a:stCxn id="6" idx="0"/>
          </p:cNvCxnSpPr>
          <p:nvPr/>
        </p:nvCxnSpPr>
        <p:spPr>
          <a:xfrm flipV="1">
            <a:off x="2033776" y="4618827"/>
            <a:ext cx="501080" cy="207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93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8776</TotalTime>
  <Words>1183</Words>
  <Application>Microsoft Office PowerPoint</Application>
  <PresentationFormat>Widescreen</PresentationFormat>
  <Paragraphs>209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DarkSide 20k –  Financial Board Meeting May 31,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DarkSide 20k</dc:title>
  <dc:creator>Gemma testera</dc:creator>
  <cp:lastModifiedBy>Gemma testera</cp:lastModifiedBy>
  <cp:revision>253</cp:revision>
  <dcterms:created xsi:type="dcterms:W3CDTF">2021-02-05T15:43:37Z</dcterms:created>
  <dcterms:modified xsi:type="dcterms:W3CDTF">2023-05-31T15:54:34Z</dcterms:modified>
</cp:coreProperties>
</file>