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5" r:id="rId1"/>
  </p:sldMasterIdLst>
  <p:notesMasterIdLst>
    <p:notesMasterId r:id="rId16"/>
  </p:notesMasterIdLst>
  <p:handoutMasterIdLst>
    <p:handoutMasterId r:id="rId17"/>
  </p:handoutMasterIdLst>
  <p:sldIdLst>
    <p:sldId id="259" r:id="rId2"/>
    <p:sldId id="1339" r:id="rId3"/>
    <p:sldId id="1343" r:id="rId4"/>
    <p:sldId id="1352" r:id="rId5"/>
    <p:sldId id="1344" r:id="rId6"/>
    <p:sldId id="1345" r:id="rId7"/>
    <p:sldId id="1346" r:id="rId8"/>
    <p:sldId id="1347" r:id="rId9"/>
    <p:sldId id="1348" r:id="rId10"/>
    <p:sldId id="1349" r:id="rId11"/>
    <p:sldId id="1350" r:id="rId12"/>
    <p:sldId id="1353" r:id="rId13"/>
    <p:sldId id="1340" r:id="rId14"/>
    <p:sldId id="1342" r:id="rId1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EF7EE16-9ADF-AD40-B0C2-628C1CC4D132}">
          <p14:sldIdLst>
            <p14:sldId id="259"/>
            <p14:sldId id="1339"/>
            <p14:sldId id="1343"/>
            <p14:sldId id="1352"/>
            <p14:sldId id="1344"/>
            <p14:sldId id="1345"/>
            <p14:sldId id="1346"/>
            <p14:sldId id="1347"/>
            <p14:sldId id="1348"/>
            <p14:sldId id="1349"/>
            <p14:sldId id="1350"/>
            <p14:sldId id="1353"/>
            <p14:sldId id="1340"/>
            <p14:sldId id="134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C0"/>
    <a:srgbClr val="CF2A30"/>
    <a:srgbClr val="B2ACBD"/>
    <a:srgbClr val="09009A"/>
    <a:srgbClr val="000000"/>
    <a:srgbClr val="1A1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85"/>
    <p:restoredTop sz="96018"/>
  </p:normalViewPr>
  <p:slideViewPr>
    <p:cSldViewPr snapToGrid="0">
      <p:cViewPr varScale="1">
        <p:scale>
          <a:sx n="113" d="100"/>
          <a:sy n="113" d="100"/>
        </p:scale>
        <p:origin x="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84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13A21F-98A0-A47D-33FB-34E747C45A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6D508-8F7D-FD5A-D78D-C42B4DEE0F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48761-B3DA-524B-8303-E989086C7E3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6D06B-FEE4-C175-79C3-197BAA1651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921CE1-D367-0CC2-78FA-FCDA0AEDAD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97CD4-AC8C-9D42-933A-7E61A62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87956-30B0-8546-8077-267569E820EF}" type="datetimeFigureOut">
              <a:rPr lang="en-US" smtClean="0"/>
              <a:t>6/22/23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484D7-918D-F54C-96CC-45F4D3F0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F1F46-2123-9611-8E44-92D33F17C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63422-6944-91B4-61E4-06832B3E5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948A5-9A7D-69D8-BD43-E700FE2E2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F44D5-F5F2-0DD9-E23F-05FA319A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B3A5F-99FD-E181-7144-C42503E4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782A-98BC-9C20-451A-378AAB98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A21B7-8B4B-8F6B-633B-5ACDA4EEF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2E194-466E-7338-7746-286A3397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80633-CD4D-1012-BF36-994009984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B13D5-B63B-D469-EA41-709D67E1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1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54946-B44C-C216-59DE-2018DCAB1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96E05-6D40-63D9-EB93-D000DD9CB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23B04-E8A7-CEA3-86F3-8FD889CA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22E79-F651-3A89-5C84-EF3DEE629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7468D-9BEA-D2B5-6AC1-3C849FD53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9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FC58-C1A6-6577-9541-66E9EBF34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7A686-2A69-BED4-1C06-A263872A4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CA43B-DF3B-B10F-8BD8-4B41E70A9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CCB07-99B9-8B6E-696B-8D22124E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0065F-19C6-8A3B-49B1-9E35FAABA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0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83973-E8A8-A00F-6F4E-6918C23B4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FA310-3652-57EB-C8E5-84A289E79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BBBC-7E7E-844D-035C-E514773A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6105B-CC12-3E10-E937-65CFAEEE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927E9-7B53-B9C8-4FC8-21469128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7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359D5-617F-5DCF-6AD7-005FFA32B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AD9A-E88D-9150-AA6E-0D1FBF4D1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05067-11D3-ECDF-0805-9E4EDB9D2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35B34-86E8-1E57-48F9-FEB3264E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D4E52-9C37-AABA-F92A-37184132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60B24-7048-89CB-9A3A-D9376610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B1AC-C89F-30FD-10F0-89EAECDB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24FD2-E5B0-B645-7FE9-534AE7AC1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EF080-A8EE-0891-C820-8396C4A39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2FE03-67B7-2795-8DC8-580A4EAEB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9AFB3E-5F7A-2223-2BD9-2D745D703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A0E8AF-B79C-8926-98EC-7E027A10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E22710-8092-05A3-39ED-CC752F94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5A87B5-C6BE-F107-3851-2BB8CDA2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23861-514B-681C-88E2-A0E96B92F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E095C-44B3-4B58-7388-B9ED70F9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4E38E-E5B4-9D07-B44C-A69D0087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07D0B-B9DB-59A8-DCA9-3F84CC2E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2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890087-69EF-6CB8-257E-679DAE0C9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880A4-0E45-9F3E-5F8E-138497F3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F5051-6143-B610-A3FD-EEAC4A23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2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3F97-288D-9F14-5B2C-4A1959965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C894F-85BC-4871-121F-2B6A33A37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1EB63-A0C5-EBAA-2582-145934D25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F6A4A-7883-3FC5-2086-58C23004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BF1F5-E690-25B8-4510-30511CBF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5A894-AAA8-F139-00BC-47F7600B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5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243C-A028-A91B-E430-72704BC78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92A89F-04B1-0C40-5283-6F64834DD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4CE6B-E24B-3666-2A0E-9145BEF83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275F4-86EA-3D2B-074F-19B5E9BB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Nov. 15th,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D7C8E-1D86-79DC-0F66-0906ED38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 Monthly Meeting - Feb 7th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0E1C1-11E6-F869-0C58-FA0F9C7C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6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6E1988-B162-E619-2E0A-E0ECD2863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992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F00AF-8C77-FB47-8176-DDF70600F796}"/>
              </a:ext>
            </a:extLst>
          </p:cNvPr>
          <p:cNvSpPr>
            <a:spLocks noGrp="1" noChangeAspect="1"/>
          </p:cNvSpPr>
          <p:nvPr>
            <p:ph type="body" idx="1"/>
          </p:nvPr>
        </p:nvSpPr>
        <p:spPr>
          <a:xfrm>
            <a:off x="462643" y="1351785"/>
            <a:ext cx="11266714" cy="4663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050A4-A261-CCC2-3CF9-34CAE8AB4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Nov. 15th,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B224F-84D3-7C72-E45E-E7CDF6A82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ET Monthly Meeting - Feb 7th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FE683-647A-8D6A-E2F3-1CD045823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59075-83B6-5446-8002-4ADFDBF3FC8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7;p21" descr="2nd ET GENERAL WORKSHOP (14-16 October 2009) · Agenda (Indico)">
            <a:extLst>
              <a:ext uri="{FF2B5EF4-FFF2-40B4-BE49-F238E27FC236}">
                <a16:creationId xmlns:a16="http://schemas.microsoft.com/office/drawing/2014/main" id="{3B8D689D-775D-BE47-6363-62E86A5A506D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</a:blip>
          <a:srcRect/>
          <a:stretch/>
        </p:blipFill>
        <p:spPr>
          <a:xfrm>
            <a:off x="10218479" y="18255"/>
            <a:ext cx="1973521" cy="610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474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2;p1" descr="A picture containing indoor&#10;&#10;Description automatically generated">
            <a:extLst>
              <a:ext uri="{FF2B5EF4-FFF2-40B4-BE49-F238E27FC236}">
                <a16:creationId xmlns:a16="http://schemas.microsoft.com/office/drawing/2014/main" id="{1FF8EC11-BFB5-A1B7-6C16-4FA0A7FD2D1D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-7367" y="0"/>
            <a:ext cx="12199366" cy="6858000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7D0F8EB-2B71-ECC9-5CE5-5B42AA02A7C6}"/>
              </a:ext>
            </a:extLst>
          </p:cNvPr>
          <p:cNvSpPr txBox="1">
            <a:spLocks/>
          </p:cNvSpPr>
          <p:nvPr/>
        </p:nvSpPr>
        <p:spPr>
          <a:xfrm>
            <a:off x="2095279" y="869867"/>
            <a:ext cx="7994073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D5457D-578D-7BFE-7831-23A363BD7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7244" y="1856141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INFN-IFAE Meeting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Round-table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8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0C5D5-912D-07F1-E300-32D7FAA9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Quantum Noise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518D-C1E4-6FE6-7421-6C26C53E2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QNR optical simulations</a:t>
            </a:r>
          </a:p>
          <a:p>
            <a:r>
              <a:rPr lang="en-US" dirty="0"/>
              <a:t> electronics development</a:t>
            </a:r>
          </a:p>
          <a:p>
            <a:r>
              <a:rPr lang="en-US" dirty="0"/>
              <a:t> integrated optics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97D6B-B4CB-DE6A-E6CC-0BD2F6B4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1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72801-42AC-3368-537B-46D92C87D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Scattered Light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8F938-BB2F-0D36-26BF-83764F3D1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Experimental facility to measure scattering properties</a:t>
            </a:r>
          </a:p>
          <a:p>
            <a:r>
              <a:rPr lang="en-US" dirty="0"/>
              <a:t> Dust qualification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1DF50-59E2-8D5C-FD1A-25C599DA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7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06E92-FADF-3028-7117-A90E33BF9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08EA7-52B3-DCA8-2A65-5DB01CC9F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Low-latency analysis and alert infrastructures</a:t>
            </a:r>
          </a:p>
          <a:p>
            <a:r>
              <a:rPr lang="en-US" dirty="0"/>
              <a:t>HPC access and interfaces</a:t>
            </a:r>
          </a:p>
          <a:p>
            <a:r>
              <a:rPr lang="en-US" dirty="0"/>
              <a:t>ML applications in low-latency</a:t>
            </a:r>
          </a:p>
          <a:p>
            <a:endParaRPr lang="en-US" dirty="0"/>
          </a:p>
          <a:p>
            <a:r>
              <a:rPr lang="en-US" dirty="0"/>
              <a:t> Support for the next Mock Data Challenge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C017D-8596-1364-91D7-5F1E9AB65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08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18E7-108A-4EB9-BFB8-4CD18649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R&amp;D activities and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3CD70-C4CD-AA48-1E57-C2156CB6B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ET R&amp;D Activities @ Italy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3G Vacuum Systems and Cryogenics</a:t>
            </a: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Cryogenic payload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Suspensions and Seismic Isolation Systems </a:t>
            </a: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Active Noise Mitigation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Core Optics and Coatings 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Wave front sensing and control </a:t>
            </a: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Quantum Enhancements 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Stray light mitigation </a:t>
            </a: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Computing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D9D20-734E-B1F3-78BF-97B79DF8F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04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18E7-108A-4EB9-BFB8-4CD18649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R&amp;D activities and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3CD70-C4CD-AA48-1E57-C2156CB6B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ET Infrastructure Consortium (ETIC)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 upgrade of existing facilities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setup of new R&amp;D facilities</a:t>
            </a:r>
          </a:p>
          <a:p>
            <a:pPr lvl="1"/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Ready by the end of 2025 (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Helvetica" pitchFamily="2" charset="0"/>
              </a:rPr>
              <a:t>PNRR timeline)</a:t>
            </a:r>
            <a:endParaRPr lang="en-US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D9D20-734E-B1F3-78BF-97B79DF8F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1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FABC8-2D92-62B6-EF23-CD85CB6EB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3E77-EEC0-4B01-86AF-237C88ECF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Electronics</a:t>
            </a:r>
          </a:p>
          <a:p>
            <a:pPr lvl="1"/>
            <a:r>
              <a:rPr lang="en-US" b="1" dirty="0"/>
              <a:t> radio comms to reduce cables in the vacuum chambers</a:t>
            </a:r>
          </a:p>
          <a:p>
            <a:pPr lvl="1"/>
            <a:r>
              <a:rPr lang="en-US" b="1" dirty="0"/>
              <a:t> </a:t>
            </a:r>
          </a:p>
          <a:p>
            <a:r>
              <a:rPr lang="en-US" b="1" dirty="0"/>
              <a:t> Optics</a:t>
            </a:r>
          </a:p>
          <a:p>
            <a:pPr lvl="1"/>
            <a:r>
              <a:rPr lang="en-US" b="1" dirty="0"/>
              <a:t> </a:t>
            </a:r>
          </a:p>
          <a:p>
            <a:endParaRPr lang="en-US" b="1" dirty="0"/>
          </a:p>
          <a:p>
            <a:r>
              <a:rPr lang="en-US" b="1" dirty="0"/>
              <a:t> New projects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CD16E-7755-7F2F-1C24-97430089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7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AA3B-DA75-64B1-6F85-49224D331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C583-3537-46C4-579B-F3975B9B8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of facilities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97107-6F5C-6BA9-4DE7-08467E33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0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0F1FB-D83F-99F3-2D89-56CAA0FDE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VACUUM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A682B-50F4-E199-C780-4A260A0FB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Facilities around Europe: Karlsruhe, </a:t>
            </a:r>
            <a:r>
              <a:rPr lang="en-US" dirty="0" err="1"/>
              <a:t>Nikhef</a:t>
            </a:r>
            <a:r>
              <a:rPr lang="en-US" dirty="0"/>
              <a:t>, …</a:t>
            </a:r>
          </a:p>
          <a:p>
            <a:r>
              <a:rPr lang="en-US" dirty="0"/>
              <a:t>ETIC (CALATIA)</a:t>
            </a:r>
          </a:p>
          <a:p>
            <a:pPr lvl="1"/>
            <a:r>
              <a:rPr lang="en-US" dirty="0"/>
              <a:t> new method to measure hydrocarbon partial pressure</a:t>
            </a:r>
          </a:p>
          <a:p>
            <a:pPr lvl="1"/>
            <a:r>
              <a:rPr lang="en-US" dirty="0"/>
              <a:t> study of hydrocarbon contamination on surface in UHV systems (procedures and cryostat)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408E8-3DBC-42A2-4AA9-A81771E1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5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92842-94ED-EDEC-9ADF-726DFF387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95BD2-5A06-82B5-BB96-912FF0586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cryogenic shields </a:t>
            </a:r>
          </a:p>
          <a:p>
            <a:r>
              <a:rPr lang="en-US" dirty="0"/>
              <a:t> mechanical engineers (already involved in the ET Pathfinder project)</a:t>
            </a:r>
          </a:p>
          <a:p>
            <a:r>
              <a:rPr lang="en-US" dirty="0"/>
              <a:t> Wireless DC tilt control of marionette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FC5C1-31BC-6477-B3DF-DB59A6510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2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58FF-5C7F-716A-1DDB-EB1125FF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B7D02-10D2-B2FF-724A-728262F84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electronics ? </a:t>
            </a:r>
          </a:p>
          <a:p>
            <a:r>
              <a:rPr lang="en-US" dirty="0"/>
              <a:t> optical sensors</a:t>
            </a:r>
          </a:p>
          <a:p>
            <a:r>
              <a:rPr lang="en-US" dirty="0"/>
              <a:t> cable reduction</a:t>
            </a:r>
          </a:p>
          <a:p>
            <a:r>
              <a:rPr lang="en-US" dirty="0"/>
              <a:t> low noise device for controlling suspensions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D96B4-104B-A763-07F0-250C8DDA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4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9C5DF-814D-B7C4-F204-9BDE5226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Wave front sensing and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44C4E-E83C-88B3-AAFE-583C879ED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Simulation</a:t>
            </a:r>
          </a:p>
          <a:p>
            <a:r>
              <a:rPr lang="en-US" dirty="0"/>
              <a:t> Thermal compensation for HF</a:t>
            </a:r>
          </a:p>
          <a:p>
            <a:r>
              <a:rPr lang="en-US" dirty="0"/>
              <a:t> radiative cooling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F0B80-1718-7087-A4C0-1F9596DA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9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D7B4-3093-A931-B327-63BEF816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280A5-6260-5342-29AB-4C7AF12C1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models and simulations </a:t>
            </a:r>
          </a:p>
          <a:p>
            <a:r>
              <a:rPr lang="en-US" dirty="0"/>
              <a:t> computing effort to support NN simulations</a:t>
            </a:r>
          </a:p>
          <a:p>
            <a:r>
              <a:rPr lang="en-US" dirty="0"/>
              <a:t> lidar test for atmospheric NN cancellation</a:t>
            </a:r>
          </a:p>
          <a:p>
            <a:r>
              <a:rPr lang="en-US" dirty="0"/>
              <a:t> FEA/FEM simulation</a:t>
            </a:r>
          </a:p>
          <a:p>
            <a:r>
              <a:rPr lang="en-US" dirty="0"/>
              <a:t> Comp. resources</a:t>
            </a:r>
          </a:p>
          <a:p>
            <a:r>
              <a:rPr lang="en-US" dirty="0"/>
              <a:t> manpower </a:t>
            </a:r>
          </a:p>
          <a:p>
            <a:r>
              <a:rPr lang="en-US" dirty="0"/>
              <a:t> custom DAQ systems</a:t>
            </a:r>
          </a:p>
          <a:p>
            <a:r>
              <a:rPr lang="en-US" dirty="0"/>
              <a:t> Electronics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1A794-6138-666D-B702-F82D70E6F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8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4EEFC7F1-EB1E-FFFA-37E6-F7B4230D9FE4}"/>
              </a:ext>
            </a:extLst>
          </p:cNvPr>
          <p:cNvSpPr/>
          <p:nvPr/>
        </p:nvSpPr>
        <p:spPr>
          <a:xfrm>
            <a:off x="8610599" y="3183467"/>
            <a:ext cx="443089" cy="15465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1239CC0D-B729-0DA1-83BE-37F85EC7F489}"/>
              </a:ext>
            </a:extLst>
          </p:cNvPr>
          <p:cNvSpPr/>
          <p:nvPr/>
        </p:nvSpPr>
        <p:spPr>
          <a:xfrm>
            <a:off x="8167510" y="1636890"/>
            <a:ext cx="443089" cy="15465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3D6A25-91B8-F1C7-FD63-4E250E34188B}"/>
              </a:ext>
            </a:extLst>
          </p:cNvPr>
          <p:cNvSpPr txBox="1"/>
          <p:nvPr/>
        </p:nvSpPr>
        <p:spPr>
          <a:xfrm>
            <a:off x="9629422" y="195297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DC9DB3-6642-0B08-3DBC-DDDC82BEB0A2}"/>
              </a:ext>
            </a:extLst>
          </p:cNvPr>
          <p:cNvSpPr txBox="1"/>
          <p:nvPr/>
        </p:nvSpPr>
        <p:spPr>
          <a:xfrm>
            <a:off x="9629422" y="368350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MN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6A1F2518-9F62-A6CE-7BFE-C56261FFBF22}"/>
              </a:ext>
            </a:extLst>
          </p:cNvPr>
          <p:cNvSpPr/>
          <p:nvPr/>
        </p:nvSpPr>
        <p:spPr>
          <a:xfrm>
            <a:off x="5036255" y="4555068"/>
            <a:ext cx="443089" cy="8184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0BAE9D-C430-2D1D-8F6C-17DF383131DA}"/>
              </a:ext>
            </a:extLst>
          </p:cNvPr>
          <p:cNvSpPr txBox="1"/>
          <p:nvPr/>
        </p:nvSpPr>
        <p:spPr>
          <a:xfrm>
            <a:off x="5717822" y="4779624"/>
            <a:ext cx="168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EnvSensorNoise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3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A139E-250A-C8E4-2256-84719EFC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Optics and Coatings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E0120-5C0E-16E6-80EA-82490FE19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coating facilities for small prototype samples</a:t>
            </a:r>
          </a:p>
          <a:p>
            <a:r>
              <a:rPr lang="en-US" dirty="0"/>
              <a:t> Possibility to qualify prototype samples for baffles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41F47-A3EE-4451-A4DA-871E1146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9075-83B6-5446-8002-4ADFDBF3FC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9032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0319_SPB_status" id="{7968A766-84F5-454D-A279-6376EB533906}" vid="{1C2343C8-FC36-5D4F-BC28-7C32CED06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2154</TotalTime>
  <Words>330</Words>
  <Application>Microsoft Macintosh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Helvetica</vt:lpstr>
      <vt:lpstr>Wingdings</vt:lpstr>
      <vt:lpstr>Custom Design</vt:lpstr>
      <vt:lpstr> INFN-IFAE Meeting Round-table</vt:lpstr>
      <vt:lpstr>PowerPoint Presentation</vt:lpstr>
      <vt:lpstr>ETIC</vt:lpstr>
      <vt:lpstr>VACUUM</vt:lpstr>
      <vt:lpstr>CRYOGENICS</vt:lpstr>
      <vt:lpstr>SUSPENSIONS</vt:lpstr>
      <vt:lpstr>Wave front sensing and control</vt:lpstr>
      <vt:lpstr>ANM</vt:lpstr>
      <vt:lpstr>Core Optics and Coatings</vt:lpstr>
      <vt:lpstr>Quantum Noise Reduction</vt:lpstr>
      <vt:lpstr>Scattered Light Mitigation</vt:lpstr>
      <vt:lpstr>Computing</vt:lpstr>
      <vt:lpstr>Agenda: R&amp;D activities and facilities</vt:lpstr>
      <vt:lpstr>Agenda: R&amp;D activities and facilities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Characterization &amp; Preparation Board  Updates From Sardinia</dc:title>
  <dc:creator>Domenico D'Urso</dc:creator>
  <cp:lastModifiedBy>Domenico D'Urso</cp:lastModifiedBy>
  <cp:revision>49</cp:revision>
  <dcterms:created xsi:type="dcterms:W3CDTF">2023-03-29T12:33:42Z</dcterms:created>
  <dcterms:modified xsi:type="dcterms:W3CDTF">2023-06-22T12:24:47Z</dcterms:modified>
</cp:coreProperties>
</file>