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 id="2147483732" r:id="rId2"/>
  </p:sldMasterIdLst>
  <p:notesMasterIdLst>
    <p:notesMasterId r:id="rId22"/>
  </p:notesMasterIdLst>
  <p:handoutMasterIdLst>
    <p:handoutMasterId r:id="rId23"/>
  </p:handoutMasterIdLst>
  <p:sldIdLst>
    <p:sldId id="260" r:id="rId3"/>
    <p:sldId id="930" r:id="rId4"/>
    <p:sldId id="932" r:id="rId5"/>
    <p:sldId id="825" r:id="rId6"/>
    <p:sldId id="939" r:id="rId7"/>
    <p:sldId id="937" r:id="rId8"/>
    <p:sldId id="938" r:id="rId9"/>
    <p:sldId id="924" r:id="rId10"/>
    <p:sldId id="925" r:id="rId11"/>
    <p:sldId id="940" r:id="rId12"/>
    <p:sldId id="923" r:id="rId13"/>
    <p:sldId id="261" r:id="rId14"/>
    <p:sldId id="286" r:id="rId15"/>
    <p:sldId id="281" r:id="rId16"/>
    <p:sldId id="288" r:id="rId17"/>
    <p:sldId id="282" r:id="rId18"/>
    <p:sldId id="283" r:id="rId19"/>
    <p:sldId id="284"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E55A0"/>
    <a:srgbClr val="804E31"/>
    <a:srgbClr val="C29562"/>
    <a:srgbClr val="7B9AAB"/>
    <a:srgbClr val="0432FF"/>
    <a:srgbClr val="283651"/>
    <a:srgbClr val="4297B7"/>
    <a:srgbClr val="FF2592"/>
    <a:srgbClr val="714E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7"/>
    <p:restoredTop sz="86398"/>
  </p:normalViewPr>
  <p:slideViewPr>
    <p:cSldViewPr snapToGrid="0" snapToObjects="1" showGuides="1">
      <p:cViewPr varScale="1">
        <p:scale>
          <a:sx n="118" d="100"/>
          <a:sy n="118" d="100"/>
        </p:scale>
        <p:origin x="224" y="224"/>
      </p:cViewPr>
      <p:guideLst>
        <p:guide orient="horz" pos="2183"/>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37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943ACA-CCE2-4347-B753-F733C72879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4D3F38FC-170E-D647-A194-1BE122AF6D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D64DC5-60FA-584B-B512-F9504370A090}" type="datetimeFigureOut">
              <a:rPr lang="it-IT" smtClean="0"/>
              <a:t>29/05/23</a:t>
            </a:fld>
            <a:endParaRPr lang="it-IT"/>
          </a:p>
        </p:txBody>
      </p:sp>
      <p:sp>
        <p:nvSpPr>
          <p:cNvPr id="4" name="Footer Placeholder 3">
            <a:extLst>
              <a:ext uri="{FF2B5EF4-FFF2-40B4-BE49-F238E27FC236}">
                <a16:creationId xmlns:a16="http://schemas.microsoft.com/office/drawing/2014/main" id="{47E8EEE3-1D3D-FE44-90CF-E2AE8BF525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BABBC9AC-FBA8-A244-BEFA-6A22314640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EBB35D-DAA1-3A46-ACFD-3D941FBF8053}" type="slidenum">
              <a:rPr lang="it-IT" smtClean="0"/>
              <a:t>‹#›</a:t>
            </a:fld>
            <a:endParaRPr lang="it-IT"/>
          </a:p>
        </p:txBody>
      </p:sp>
    </p:spTree>
    <p:extLst>
      <p:ext uri="{BB962C8B-B14F-4D97-AF65-F5344CB8AC3E}">
        <p14:creationId xmlns:p14="http://schemas.microsoft.com/office/powerpoint/2010/main" val="3698474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ECF073-1860-0C46-8856-88328EF4FFD3}" type="datetimeFigureOut">
              <a:rPr lang="it-IT" smtClean="0"/>
              <a:t>29/05/23</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6031E-9B50-7943-99E6-F5C2F105CC52}" type="slidenum">
              <a:rPr lang="it-IT" smtClean="0"/>
              <a:t>‹#›</a:t>
            </a:fld>
            <a:endParaRPr lang="it-IT"/>
          </a:p>
        </p:txBody>
      </p:sp>
    </p:spTree>
    <p:extLst>
      <p:ext uri="{BB962C8B-B14F-4D97-AF65-F5344CB8AC3E}">
        <p14:creationId xmlns:p14="http://schemas.microsoft.com/office/powerpoint/2010/main" val="2576290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D3A0A-F15E-4B90-85D9-F24FDC8BE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29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D3A0A-F15E-4B90-85D9-F24FDC8BE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PERTINA 1">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C925861-376C-6146-B10D-7FF8D3B9A5B5}"/>
              </a:ext>
            </a:extLst>
          </p:cNvPr>
          <p:cNvSpPr>
            <a:spLocks noGrp="1"/>
          </p:cNvSpPr>
          <p:nvPr>
            <p:ph type="pic" sz="quarter" idx="13"/>
          </p:nvPr>
        </p:nvSpPr>
        <p:spPr>
          <a:xfrm>
            <a:off x="1" y="2221374"/>
            <a:ext cx="7527294" cy="2629509"/>
          </a:xfrm>
        </p:spPr>
        <p:txBody>
          <a:bodyPr/>
          <a:lstStyle/>
          <a:p>
            <a:r>
              <a:rPr lang="it-IT" dirty="0"/>
              <a:t>Fare clic sull'icona per inserire un'immagine</a:t>
            </a:r>
          </a:p>
        </p:txBody>
      </p:sp>
      <p:sp>
        <p:nvSpPr>
          <p:cNvPr id="9" name="Title 1">
            <a:extLst>
              <a:ext uri="{FF2B5EF4-FFF2-40B4-BE49-F238E27FC236}">
                <a16:creationId xmlns:a16="http://schemas.microsoft.com/office/drawing/2014/main" id="{F7EA1C37-6459-B049-9FC3-CBFB1DF3160A}"/>
              </a:ext>
            </a:extLst>
          </p:cNvPr>
          <p:cNvSpPr>
            <a:spLocks noGrp="1"/>
          </p:cNvSpPr>
          <p:nvPr>
            <p:ph type="title"/>
          </p:nvPr>
        </p:nvSpPr>
        <p:spPr>
          <a:xfrm>
            <a:off x="1" y="531380"/>
            <a:ext cx="12192000" cy="590931"/>
          </a:xfrm>
        </p:spPr>
        <p:txBody>
          <a:bodyPr wrap="square" anchor="ctr" anchorCtr="1">
            <a:spAutoFit/>
          </a:bodyPr>
          <a:lstStyle>
            <a:lvl1pPr>
              <a:defRPr>
                <a:solidFill>
                  <a:schemeClr val="accent1"/>
                </a:solidFill>
              </a:defRPr>
            </a:lvl1pPr>
          </a:lstStyle>
          <a:p>
            <a:r>
              <a:rPr lang="it-IT"/>
              <a:t>Fare clic per modificare lo stile del titolo dello schema</a:t>
            </a:r>
            <a:endParaRPr lang="en-US" dirty="0"/>
          </a:p>
        </p:txBody>
      </p:sp>
      <p:sp>
        <p:nvSpPr>
          <p:cNvPr id="13" name="Text Placeholder 2">
            <a:extLst>
              <a:ext uri="{FF2B5EF4-FFF2-40B4-BE49-F238E27FC236}">
                <a16:creationId xmlns:a16="http://schemas.microsoft.com/office/drawing/2014/main" id="{4EACC6D7-2098-C04C-863E-1C489AFAB9FA}"/>
              </a:ext>
            </a:extLst>
          </p:cNvPr>
          <p:cNvSpPr>
            <a:spLocks noGrp="1"/>
          </p:cNvSpPr>
          <p:nvPr>
            <p:ph type="body" idx="1" hasCustomPrompt="1"/>
          </p:nvPr>
        </p:nvSpPr>
        <p:spPr>
          <a:xfrm>
            <a:off x="2438400" y="5005519"/>
            <a:ext cx="7315200" cy="730170"/>
          </a:xfrm>
        </p:spPr>
        <p:txBody>
          <a:bodyPr anchor="ctr" anchorCtr="1">
            <a:normAutofit/>
          </a:bodyPr>
          <a:lstStyle>
            <a:lvl1pPr marL="0" indent="0">
              <a:buNone/>
              <a:defRPr sz="2200" cap="none" spc="0" baseline="0">
                <a:solidFill>
                  <a:srgbClr val="28365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a:t>Istituto Nazionale di Fisica Nucleare</a:t>
            </a:r>
          </a:p>
        </p:txBody>
      </p:sp>
      <p:sp>
        <p:nvSpPr>
          <p:cNvPr id="4" name="Segnaposto testo 3">
            <a:extLst>
              <a:ext uri="{FF2B5EF4-FFF2-40B4-BE49-F238E27FC236}">
                <a16:creationId xmlns:a16="http://schemas.microsoft.com/office/drawing/2014/main" id="{49443648-EC3D-BE43-A087-162E85B7B224}"/>
              </a:ext>
            </a:extLst>
          </p:cNvPr>
          <p:cNvSpPr>
            <a:spLocks noGrp="1"/>
          </p:cNvSpPr>
          <p:nvPr>
            <p:ph type="body" sz="quarter" idx="14" hasCustomPrompt="1"/>
          </p:nvPr>
        </p:nvSpPr>
        <p:spPr>
          <a:xfrm>
            <a:off x="4429125" y="1402481"/>
            <a:ext cx="2965450" cy="590932"/>
          </a:xfrm>
        </p:spPr>
        <p:txBody>
          <a:bodyPr anchor="ctr" anchorCtr="1"/>
          <a:lstStyle>
            <a:lvl1pPr marL="0" indent="0">
              <a:buNone/>
              <a:defRPr/>
            </a:lvl1pPr>
          </a:lstStyle>
          <a:p>
            <a:pPr lvl="0"/>
            <a:r>
              <a:rPr lang="it-IT" dirty="0"/>
              <a:t>Inserire data</a:t>
            </a:r>
          </a:p>
        </p:txBody>
      </p:sp>
      <p:sp>
        <p:nvSpPr>
          <p:cNvPr id="10" name="Segnaposto testo 3">
            <a:extLst>
              <a:ext uri="{FF2B5EF4-FFF2-40B4-BE49-F238E27FC236}">
                <a16:creationId xmlns:a16="http://schemas.microsoft.com/office/drawing/2014/main" id="{42120736-D7DC-D54A-BC28-5263CCB271C8}"/>
              </a:ext>
            </a:extLst>
          </p:cNvPr>
          <p:cNvSpPr>
            <a:spLocks noGrp="1"/>
          </p:cNvSpPr>
          <p:nvPr>
            <p:ph type="body" sz="quarter" idx="15" hasCustomPrompt="1"/>
          </p:nvPr>
        </p:nvSpPr>
        <p:spPr>
          <a:xfrm>
            <a:off x="3547123" y="5808660"/>
            <a:ext cx="4729453" cy="590932"/>
          </a:xfrm>
        </p:spPr>
        <p:txBody>
          <a:bodyPr anchor="ctr" anchorCtr="1"/>
          <a:lstStyle>
            <a:lvl1pPr marL="0" indent="0">
              <a:buNone/>
              <a:defRPr/>
            </a:lvl1pPr>
          </a:lstStyle>
          <a:p>
            <a:pPr lvl="0"/>
            <a:r>
              <a:rPr lang="it-IT" dirty="0"/>
              <a:t>Inserire relatore</a:t>
            </a:r>
          </a:p>
        </p:txBody>
      </p:sp>
      <p:sp>
        <p:nvSpPr>
          <p:cNvPr id="8" name="Parallelogramma 7">
            <a:extLst>
              <a:ext uri="{FF2B5EF4-FFF2-40B4-BE49-F238E27FC236}">
                <a16:creationId xmlns:a16="http://schemas.microsoft.com/office/drawing/2014/main" id="{AFB68A2C-12C1-F44A-9745-8DEE5DEAEC8E}"/>
              </a:ext>
            </a:extLst>
          </p:cNvPr>
          <p:cNvSpPr/>
          <p:nvPr userDrawn="1"/>
        </p:nvSpPr>
        <p:spPr>
          <a:xfrm flipV="1">
            <a:off x="6001554" y="2219324"/>
            <a:ext cx="8124753" cy="2631559"/>
          </a:xfrm>
          <a:prstGeom prst="parallelogram">
            <a:avLst>
              <a:gd name="adj" fmla="val 474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descr="Immagine che contiene disegnando&#10;&#10;Descrizione generata automaticamente">
            <a:extLst>
              <a:ext uri="{FF2B5EF4-FFF2-40B4-BE49-F238E27FC236}">
                <a16:creationId xmlns:a16="http://schemas.microsoft.com/office/drawing/2014/main" id="{C2659881-7594-E14E-8132-EFA8CF997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5445" y="2219325"/>
            <a:ext cx="3939909" cy="2419350"/>
          </a:xfrm>
          <a:prstGeom prst="rect">
            <a:avLst/>
          </a:prstGeom>
        </p:spPr>
      </p:pic>
    </p:spTree>
    <p:extLst>
      <p:ext uri="{BB962C8B-B14F-4D97-AF65-F5344CB8AC3E}">
        <p14:creationId xmlns:p14="http://schemas.microsoft.com/office/powerpoint/2010/main" val="2398323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FONDO FOTO CHIAR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944EFA5F-72C9-8D4A-A0C8-421511FAFC54}"/>
              </a:ext>
            </a:extLst>
          </p:cNvPr>
          <p:cNvSpPr>
            <a:spLocks noGrp="1"/>
          </p:cNvSpPr>
          <p:nvPr>
            <p:ph type="pic" sz="quarter" idx="13"/>
          </p:nvPr>
        </p:nvSpPr>
        <p:spPr>
          <a:xfrm>
            <a:off x="0" y="0"/>
            <a:ext cx="12192000" cy="6858000"/>
          </a:xfrm>
        </p:spPr>
        <p:txBody>
          <a:bodyPr/>
          <a:lstStyle/>
          <a:p>
            <a:r>
              <a:rPr lang="it-IT"/>
              <a:t>Fare clic sull'icona per inserire un'immagine</a:t>
            </a:r>
          </a:p>
        </p:txBody>
      </p:sp>
      <p:sp>
        <p:nvSpPr>
          <p:cNvPr id="6" name="Footer Placeholder 5"/>
          <p:cNvSpPr>
            <a:spLocks noGrp="1"/>
          </p:cNvSpPr>
          <p:nvPr>
            <p:ph type="ftr" sz="quarter" idx="11"/>
          </p:nvPr>
        </p:nvSpPr>
        <p:spPr/>
        <p:txBody>
          <a:bodyPr/>
          <a:lstStyle/>
          <a:p>
            <a:r>
              <a:rPr lang="it-IT"/>
              <a:t>Andrea Passarelli</a:t>
            </a:r>
          </a:p>
        </p:txBody>
      </p:sp>
      <p:sp>
        <p:nvSpPr>
          <p:cNvPr id="7" name="Slide Number Placeholder 6"/>
          <p:cNvSpPr>
            <a:spLocks noGrp="1"/>
          </p:cNvSpPr>
          <p:nvPr>
            <p:ph type="sldNum" sz="quarter" idx="12"/>
          </p:nvPr>
        </p:nvSpPr>
        <p:spPr/>
        <p:txBody>
          <a:bodyPr/>
          <a:lstStyle/>
          <a:p>
            <a:fld id="{A6D6D798-1883-974D-96D0-4E82B243DEDE}" type="slidenum">
              <a:rPr lang="it-IT" smtClean="0"/>
              <a:t>‹#›</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
        <p:nvSpPr>
          <p:cNvPr id="11" name="Rectangle 6">
            <a:extLst>
              <a:ext uri="{FF2B5EF4-FFF2-40B4-BE49-F238E27FC236}">
                <a16:creationId xmlns:a16="http://schemas.microsoft.com/office/drawing/2014/main" id="{39B0B72A-A6C1-1249-88B9-6D9907833940}"/>
              </a:ext>
            </a:extLst>
          </p:cNvPr>
          <p:cNvSpPr/>
          <p:nvPr userDrawn="1"/>
        </p:nvSpPr>
        <p:spPr>
          <a:xfrm>
            <a:off x="8159505" y="758952"/>
            <a:ext cx="3443590" cy="5330952"/>
          </a:xfrm>
          <a:prstGeom prst="rect">
            <a:avLst/>
          </a:prstGeom>
          <a:solidFill>
            <a:schemeClr val="bg1">
              <a:lumMod val="8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itle Placeholder 1">
            <a:extLst>
              <a:ext uri="{FF2B5EF4-FFF2-40B4-BE49-F238E27FC236}">
                <a16:creationId xmlns:a16="http://schemas.microsoft.com/office/drawing/2014/main" id="{4699C15A-FD59-674C-B5BB-AD3BA9887745}"/>
              </a:ext>
            </a:extLst>
          </p:cNvPr>
          <p:cNvSpPr txBox="1">
            <a:spLocks/>
          </p:cNvSpPr>
          <p:nvPr userDrawn="1"/>
        </p:nvSpPr>
        <p:spPr>
          <a:xfrm>
            <a:off x="8412423"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152714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ENERICA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it-IT"/>
              <a:t>Andrea Passarelli</a:t>
            </a:r>
          </a:p>
        </p:txBody>
      </p:sp>
      <p:sp>
        <p:nvSpPr>
          <p:cNvPr id="7" name="Slide Number Placeholder 6"/>
          <p:cNvSpPr>
            <a:spLocks noGrp="1"/>
          </p:cNvSpPr>
          <p:nvPr>
            <p:ph type="sldNum" sz="quarter" idx="12"/>
          </p:nvPr>
        </p:nvSpPr>
        <p:spPr/>
        <p:txBody>
          <a:bodyPr/>
          <a:lstStyle/>
          <a:p>
            <a:fld id="{A6D6D798-1883-974D-96D0-4E82B243DEDE}" type="slidenum">
              <a:rPr lang="it-IT" smtClean="0"/>
              <a:t>‹#›</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5545666" y="2339471"/>
            <a:ext cx="6096001" cy="1089529"/>
          </a:xfrm>
        </p:spPr>
        <p:txBody>
          <a:bodyPr wrap="square" anchor="ctr" anchorCtr="1">
            <a:spAutoFit/>
          </a:bodyPr>
          <a:lstStyle>
            <a:lvl1pPr>
              <a:defRPr>
                <a:solidFill>
                  <a:schemeClr val="tx1"/>
                </a:solidFill>
              </a:defRPr>
            </a:lvl1pPr>
          </a:lstStyle>
          <a:p>
            <a:r>
              <a:rPr lang="it-IT" dirty="0"/>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
        <p:nvSpPr>
          <p:cNvPr id="3" name="Segnaposto immagine 2">
            <a:extLst>
              <a:ext uri="{FF2B5EF4-FFF2-40B4-BE49-F238E27FC236}">
                <a16:creationId xmlns:a16="http://schemas.microsoft.com/office/drawing/2014/main" id="{255A3EF7-880F-5B4D-A6F4-242C1C67F636}"/>
              </a:ext>
            </a:extLst>
          </p:cNvPr>
          <p:cNvSpPr>
            <a:spLocks noGrp="1"/>
          </p:cNvSpPr>
          <p:nvPr>
            <p:ph type="pic" sz="quarter" idx="13"/>
          </p:nvPr>
        </p:nvSpPr>
        <p:spPr>
          <a:xfrm>
            <a:off x="262465" y="136525"/>
            <a:ext cx="4953002" cy="6128808"/>
          </a:xfrm>
        </p:spPr>
        <p:txBody>
          <a:bodyPr/>
          <a:lstStyle/>
          <a:p>
            <a:r>
              <a:rPr lang="it-IT"/>
              <a:t>Fare clic sull'icona per inserire un'immagine</a:t>
            </a:r>
          </a:p>
        </p:txBody>
      </p:sp>
      <p:sp>
        <p:nvSpPr>
          <p:cNvPr id="11" name="Text Placeholder 2">
            <a:extLst>
              <a:ext uri="{FF2B5EF4-FFF2-40B4-BE49-F238E27FC236}">
                <a16:creationId xmlns:a16="http://schemas.microsoft.com/office/drawing/2014/main" id="{76BB11BE-9127-D841-A036-D1F80B8F557E}"/>
              </a:ext>
            </a:extLst>
          </p:cNvPr>
          <p:cNvSpPr>
            <a:spLocks noGrp="1"/>
          </p:cNvSpPr>
          <p:nvPr>
            <p:ph type="body" idx="1"/>
          </p:nvPr>
        </p:nvSpPr>
        <p:spPr>
          <a:xfrm>
            <a:off x="5545666" y="3605785"/>
            <a:ext cx="5122333"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a:t>Fare clic per modificare gli stili del testo dello schema</a:t>
            </a:r>
          </a:p>
        </p:txBody>
      </p:sp>
    </p:spTree>
    <p:extLst>
      <p:ext uri="{BB962C8B-B14F-4D97-AF65-F5344CB8AC3E}">
        <p14:creationId xmlns:p14="http://schemas.microsoft.com/office/powerpoint/2010/main" val="2038842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11"/>
          </p:nvPr>
        </p:nvSpPr>
        <p:spPr/>
        <p:txBody>
          <a:bodyPr/>
          <a:lstStyle/>
          <a:p>
            <a:r>
              <a:rPr lang="it-IT"/>
              <a:t>Andrea Passarelli</a:t>
            </a:r>
          </a:p>
        </p:txBody>
      </p:sp>
      <p:sp>
        <p:nvSpPr>
          <p:cNvPr id="6" name="Slide Number Placeholder 5"/>
          <p:cNvSpPr>
            <a:spLocks noGrp="1"/>
          </p:cNvSpPr>
          <p:nvPr>
            <p:ph type="sldNum" sz="quarter" idx="12"/>
          </p:nvPr>
        </p:nvSpPr>
        <p:spPr/>
        <p:txBody>
          <a:bodyPr/>
          <a:lstStyle/>
          <a:p>
            <a:fld id="{A6D6D798-1883-974D-96D0-4E82B243DEDE}" type="slidenum">
              <a:rPr lang="it-IT" smtClean="0"/>
              <a:t>‹#›</a:t>
            </a:fld>
            <a:endParaRPr lang="it-IT"/>
          </a:p>
        </p:txBody>
      </p:sp>
    </p:spTree>
    <p:extLst>
      <p:ext uri="{BB962C8B-B14F-4D97-AF65-F5344CB8AC3E}">
        <p14:creationId xmlns:p14="http://schemas.microsoft.com/office/powerpoint/2010/main" val="120207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Footer Placeholder 4"/>
          <p:cNvSpPr>
            <a:spLocks noGrp="1"/>
          </p:cNvSpPr>
          <p:nvPr>
            <p:ph type="ftr" sz="quarter" idx="11"/>
          </p:nvPr>
        </p:nvSpPr>
        <p:spPr/>
        <p:txBody>
          <a:bodyPr/>
          <a:lstStyle/>
          <a:p>
            <a:r>
              <a:rPr lang="it-IT"/>
              <a:t>Andrea Passarelli</a:t>
            </a:r>
          </a:p>
        </p:txBody>
      </p:sp>
      <p:sp>
        <p:nvSpPr>
          <p:cNvPr id="6" name="Slide Number Placeholder 5"/>
          <p:cNvSpPr>
            <a:spLocks noGrp="1"/>
          </p:cNvSpPr>
          <p:nvPr>
            <p:ph type="sldNum" sz="quarter" idx="12"/>
          </p:nvPr>
        </p:nvSpPr>
        <p:spPr/>
        <p:txBody>
          <a:bodyPr/>
          <a:lstStyle/>
          <a:p>
            <a:fld id="{A6D6D798-1883-974D-96D0-4E82B243DEDE}" type="slidenum">
              <a:rPr lang="it-IT" smtClean="0"/>
              <a:t>‹#›</a:t>
            </a:fld>
            <a:endParaRPr lang="it-IT"/>
          </a:p>
        </p:txBody>
      </p:sp>
    </p:spTree>
    <p:extLst>
      <p:ext uri="{BB962C8B-B14F-4D97-AF65-F5344CB8AC3E}">
        <p14:creationId xmlns:p14="http://schemas.microsoft.com/office/powerpoint/2010/main" val="3123989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9" name="Footer Placeholder 8"/>
          <p:cNvSpPr>
            <a:spLocks noGrp="1"/>
          </p:cNvSpPr>
          <p:nvPr>
            <p:ph type="ftr" sz="quarter" idx="11"/>
          </p:nvPr>
        </p:nvSpPr>
        <p:spPr/>
        <p:txBody>
          <a:bodyPr/>
          <a:lstStyle/>
          <a:p>
            <a:r>
              <a:rPr lang="it-IT"/>
              <a:t>Andrea Passarelli</a:t>
            </a:r>
          </a:p>
        </p:txBody>
      </p:sp>
      <p:sp>
        <p:nvSpPr>
          <p:cNvPr id="10" name="Slide Number Placeholder 9"/>
          <p:cNvSpPr>
            <a:spLocks noGrp="1"/>
          </p:cNvSpPr>
          <p:nvPr>
            <p:ph type="sldNum" sz="quarter" idx="12"/>
          </p:nvPr>
        </p:nvSpPr>
        <p:spPr/>
        <p:txBody>
          <a:bodyPr/>
          <a:lstStyle/>
          <a:p>
            <a:fld id="{A6D6D798-1883-974D-96D0-4E82B243DEDE}" type="slidenum">
              <a:rPr lang="it-IT" smtClean="0"/>
              <a:t>‹#›</a:t>
            </a:fld>
            <a:endParaRPr lang="it-IT"/>
          </a:p>
        </p:txBody>
      </p:sp>
    </p:spTree>
    <p:extLst>
      <p:ext uri="{BB962C8B-B14F-4D97-AF65-F5344CB8AC3E}">
        <p14:creationId xmlns:p14="http://schemas.microsoft.com/office/powerpoint/2010/main" val="871455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Footer Placeholder 10"/>
          <p:cNvSpPr>
            <a:spLocks noGrp="1"/>
          </p:cNvSpPr>
          <p:nvPr>
            <p:ph type="ftr" sz="quarter" idx="11"/>
          </p:nvPr>
        </p:nvSpPr>
        <p:spPr/>
        <p:txBody>
          <a:bodyPr/>
          <a:lstStyle/>
          <a:p>
            <a:r>
              <a:rPr lang="it-IT"/>
              <a:t>Andrea Passarelli</a:t>
            </a:r>
          </a:p>
        </p:txBody>
      </p:sp>
      <p:sp>
        <p:nvSpPr>
          <p:cNvPr id="12" name="Slide Number Placeholder 11"/>
          <p:cNvSpPr>
            <a:spLocks noGrp="1"/>
          </p:cNvSpPr>
          <p:nvPr>
            <p:ph type="sldNum" sz="quarter" idx="12"/>
          </p:nvPr>
        </p:nvSpPr>
        <p:spPr/>
        <p:txBody>
          <a:bodyPr/>
          <a:lstStyle/>
          <a:p>
            <a:fld id="{A6D6D798-1883-974D-96D0-4E82B243DEDE}" type="slidenum">
              <a:rPr lang="it-IT" smtClean="0"/>
              <a:t>‹#›</a:t>
            </a:fld>
            <a:endParaRPr lang="it-IT"/>
          </a:p>
        </p:txBody>
      </p:sp>
    </p:spTree>
    <p:extLst>
      <p:ext uri="{BB962C8B-B14F-4D97-AF65-F5344CB8AC3E}">
        <p14:creationId xmlns:p14="http://schemas.microsoft.com/office/powerpoint/2010/main" val="2840795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7" name="Footer Placeholder 6"/>
          <p:cNvSpPr>
            <a:spLocks noGrp="1"/>
          </p:cNvSpPr>
          <p:nvPr>
            <p:ph type="ftr" sz="quarter" idx="11"/>
          </p:nvPr>
        </p:nvSpPr>
        <p:spPr/>
        <p:txBody>
          <a:bodyPr/>
          <a:lstStyle/>
          <a:p>
            <a:r>
              <a:rPr lang="it-IT"/>
              <a:t>Andrea Passarelli</a:t>
            </a:r>
          </a:p>
        </p:txBody>
      </p:sp>
      <p:sp>
        <p:nvSpPr>
          <p:cNvPr id="8" name="Slide Number Placeholder 7"/>
          <p:cNvSpPr>
            <a:spLocks noGrp="1"/>
          </p:cNvSpPr>
          <p:nvPr>
            <p:ph type="sldNum" sz="quarter" idx="12"/>
          </p:nvPr>
        </p:nvSpPr>
        <p:spPr/>
        <p:txBody>
          <a:bodyPr/>
          <a:lstStyle/>
          <a:p>
            <a:fld id="{A6D6D798-1883-974D-96D0-4E82B243DEDE}" type="slidenum">
              <a:rPr lang="it-IT" smtClean="0"/>
              <a:t>‹#›</a:t>
            </a:fld>
            <a:endParaRPr lang="it-IT"/>
          </a:p>
        </p:txBody>
      </p:sp>
    </p:spTree>
    <p:extLst>
      <p:ext uri="{BB962C8B-B14F-4D97-AF65-F5344CB8AC3E}">
        <p14:creationId xmlns:p14="http://schemas.microsoft.com/office/powerpoint/2010/main" val="1465450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Footer Placeholder 8"/>
          <p:cNvSpPr>
            <a:spLocks noGrp="1"/>
          </p:cNvSpPr>
          <p:nvPr>
            <p:ph type="ftr" sz="quarter" idx="11"/>
          </p:nvPr>
        </p:nvSpPr>
        <p:spPr/>
        <p:txBody>
          <a:bodyPr/>
          <a:lstStyle/>
          <a:p>
            <a:r>
              <a:rPr lang="it-IT"/>
              <a:t>Andrea Passarelli</a:t>
            </a:r>
            <a:endParaRPr lang="it-IT" dirty="0"/>
          </a:p>
        </p:txBody>
      </p:sp>
      <p:sp>
        <p:nvSpPr>
          <p:cNvPr id="10" name="Slide Number Placeholder 9"/>
          <p:cNvSpPr>
            <a:spLocks noGrp="1"/>
          </p:cNvSpPr>
          <p:nvPr>
            <p:ph type="sldNum" sz="quarter" idx="12"/>
          </p:nvPr>
        </p:nvSpPr>
        <p:spPr/>
        <p:txBody>
          <a:bodyPr/>
          <a:lstStyle/>
          <a:p>
            <a:fld id="{A6D6D798-1883-974D-96D0-4E82B243DEDE}" type="slidenum">
              <a:rPr lang="it-IT" smtClean="0"/>
              <a:t>‹#›</a:t>
            </a:fld>
            <a:endParaRPr lang="it-IT"/>
          </a:p>
        </p:txBody>
      </p:sp>
    </p:spTree>
    <p:extLst>
      <p:ext uri="{BB962C8B-B14F-4D97-AF65-F5344CB8AC3E}">
        <p14:creationId xmlns:p14="http://schemas.microsoft.com/office/powerpoint/2010/main" val="876193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Footer Placeholder 8"/>
          <p:cNvSpPr>
            <a:spLocks noGrp="1"/>
          </p:cNvSpPr>
          <p:nvPr>
            <p:ph type="ftr" sz="quarter" idx="11"/>
          </p:nvPr>
        </p:nvSpPr>
        <p:spPr>
          <a:xfrm>
            <a:off x="3499101" y="6356350"/>
            <a:ext cx="5911517" cy="365125"/>
          </a:xfrm>
        </p:spPr>
        <p:txBody>
          <a:bodyPr/>
          <a:lstStyle/>
          <a:p>
            <a:r>
              <a:rPr lang="it-IT"/>
              <a:t>Andrea Passarelli</a:t>
            </a:r>
          </a:p>
        </p:txBody>
      </p:sp>
      <p:sp>
        <p:nvSpPr>
          <p:cNvPr id="10" name="Slide Number Placeholder 9"/>
          <p:cNvSpPr>
            <a:spLocks noGrp="1"/>
          </p:cNvSpPr>
          <p:nvPr>
            <p:ph type="sldNum" sz="quarter" idx="12"/>
          </p:nvPr>
        </p:nvSpPr>
        <p:spPr/>
        <p:txBody>
          <a:bodyPr/>
          <a:lstStyle/>
          <a:p>
            <a:fld id="{A6D6D798-1883-974D-96D0-4E82B243DEDE}" type="slidenum">
              <a:rPr lang="it-IT" smtClean="0"/>
              <a:t>‹#›</a:t>
            </a:fld>
            <a:endParaRPr lang="it-IT"/>
          </a:p>
        </p:txBody>
      </p:sp>
    </p:spTree>
    <p:extLst>
      <p:ext uri="{BB962C8B-B14F-4D97-AF65-F5344CB8AC3E}">
        <p14:creationId xmlns:p14="http://schemas.microsoft.com/office/powerpoint/2010/main" val="1276786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5C4DCE-45C2-4FDD-A352-11221E82F860}" type="datetime1">
              <a:rPr lang="en-US" smtClean="0"/>
              <a:t>5/29/23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118497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PERTINA 2">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6" name="Slide Number Placeholder 5"/>
          <p:cNvSpPr>
            <a:spLocks noGrp="1"/>
          </p:cNvSpPr>
          <p:nvPr>
            <p:ph type="sldNum" sz="quarter" idx="12"/>
          </p:nvPr>
        </p:nvSpPr>
        <p:spPr/>
        <p:txBody>
          <a:bodyPr/>
          <a:lstStyle/>
          <a:p>
            <a:fld id="{A6D6D798-1883-974D-96D0-4E82B243DEDE}" type="slidenum">
              <a:rPr lang="it-IT" smtClean="0"/>
              <a:t>‹#›</a:t>
            </a:fld>
            <a:endParaRPr lang="it-IT"/>
          </a:p>
        </p:txBody>
      </p:sp>
      <p:sp>
        <p:nvSpPr>
          <p:cNvPr id="9" name="Segnaposto testo 3">
            <a:extLst>
              <a:ext uri="{FF2B5EF4-FFF2-40B4-BE49-F238E27FC236}">
                <a16:creationId xmlns:a16="http://schemas.microsoft.com/office/drawing/2014/main" id="{0B738FA7-77CE-5442-A946-89B02CF3851C}"/>
              </a:ext>
            </a:extLst>
          </p:cNvPr>
          <p:cNvSpPr>
            <a:spLocks noGrp="1"/>
          </p:cNvSpPr>
          <p:nvPr>
            <p:ph type="body" sz="quarter" idx="14" hasCustomPrompt="1"/>
          </p:nvPr>
        </p:nvSpPr>
        <p:spPr>
          <a:xfrm>
            <a:off x="294005" y="6212534"/>
            <a:ext cx="2965450" cy="590932"/>
          </a:xfrm>
        </p:spPr>
        <p:txBody>
          <a:bodyPr anchor="ctr" anchorCtr="1"/>
          <a:lstStyle>
            <a:lvl1pPr marL="0" indent="0">
              <a:buNone/>
              <a:defRPr/>
            </a:lvl1pPr>
          </a:lstStyle>
          <a:p>
            <a:pPr lvl="0"/>
            <a:r>
              <a:rPr lang="it-IT" dirty="0"/>
              <a:t>Inserire data</a:t>
            </a:r>
          </a:p>
        </p:txBody>
      </p:sp>
      <p:pic>
        <p:nvPicPr>
          <p:cNvPr id="11" name="Immagine 10" descr="Immagine che contiene disegnando&#10;&#10;Descrizione generata automaticamente">
            <a:extLst>
              <a:ext uri="{FF2B5EF4-FFF2-40B4-BE49-F238E27FC236}">
                <a16:creationId xmlns:a16="http://schemas.microsoft.com/office/drawing/2014/main" id="{87281E72-E017-C946-BD0B-FC962B4D36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8641" y="538226"/>
            <a:ext cx="2686255" cy="1649528"/>
          </a:xfrm>
          <a:prstGeom prst="rect">
            <a:avLst/>
          </a:prstGeom>
        </p:spPr>
      </p:pic>
      <p:sp>
        <p:nvSpPr>
          <p:cNvPr id="13" name="Segnaposto immagine 12">
            <a:extLst>
              <a:ext uri="{FF2B5EF4-FFF2-40B4-BE49-F238E27FC236}">
                <a16:creationId xmlns:a16="http://schemas.microsoft.com/office/drawing/2014/main" id="{6E9FE7C0-73C1-4141-AA4B-2FC6FD3F94FF}"/>
              </a:ext>
            </a:extLst>
          </p:cNvPr>
          <p:cNvSpPr>
            <a:spLocks noGrp="1"/>
          </p:cNvSpPr>
          <p:nvPr>
            <p:ph type="pic" sz="quarter" idx="15"/>
          </p:nvPr>
        </p:nvSpPr>
        <p:spPr>
          <a:xfrm>
            <a:off x="9271000" y="762000"/>
            <a:ext cx="2921000" cy="5334000"/>
          </a:xfrm>
        </p:spPr>
        <p:txBody>
          <a:bodyPr/>
          <a:lstStyle/>
          <a:p>
            <a:r>
              <a:rPr lang="it-IT"/>
              <a:t>Fare clic sull'icona per inserire un'immagine</a:t>
            </a:r>
          </a:p>
        </p:txBody>
      </p:sp>
    </p:spTree>
    <p:extLst>
      <p:ext uri="{BB962C8B-B14F-4D97-AF65-F5344CB8AC3E}">
        <p14:creationId xmlns:p14="http://schemas.microsoft.com/office/powerpoint/2010/main" val="274358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CDB102-24A6-4B05-84A8-0D0D47278D52}" type="datetime1">
              <a:rPr lang="en-US" smtClean="0"/>
              <a:t>5/29/23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845657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2C95BE-BBFB-4BE1-BF61-BBE25B05CD4D}" type="datetime1">
              <a:rPr lang="en-US" smtClean="0"/>
              <a:t>5/29/23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448537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C52F7E-C1CC-4E40-84DF-92B7E139EF86}" type="datetime1">
              <a:rPr lang="en-US" smtClean="0"/>
              <a:t>5/29/23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2236615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E7AE6-40E8-4232-B54C-30DF2DCE79ED}" type="datetime1">
              <a:rPr lang="en-US" smtClean="0"/>
              <a:t>5/29/23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326521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07F7F-5720-424C-91EE-5967DB16119C}" type="datetime1">
              <a:rPr lang="en-US" smtClean="0"/>
              <a:t>5/29/23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1001667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0C8B7-446E-4AFF-92B3-A651325F82A9}" type="datetime1">
              <a:rPr lang="en-US" smtClean="0"/>
              <a:t>5/29/23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2233311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C342B6-5DFA-4F55-8108-B81D68948B9A}" type="datetime1">
              <a:rPr lang="en-US" smtClean="0"/>
              <a:t>5/29/23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2848980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306A01-A647-4632-A4E0-2A03EFA44EC9}" type="datetime1">
              <a:rPr lang="en-US" smtClean="0"/>
              <a:t>5/29/23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634844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A8241D-87C3-410D-8554-081F2733F5F4}" type="datetime1">
              <a:rPr lang="en-US" smtClean="0"/>
              <a:t>5/29/23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1725907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886A99-FD0E-4993-9F0D-AE795A6F7F52}" type="datetime1">
              <a:rPr lang="en-US" smtClean="0"/>
              <a:t>5/29/23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27368-C78D-4D83-801E-E01992852EBF}" type="slidenum">
              <a:rPr lang="en-US" smtClean="0"/>
              <a:pPr/>
              <a:t>‹#›</a:t>
            </a:fld>
            <a:endParaRPr lang="en-US"/>
          </a:p>
        </p:txBody>
      </p:sp>
    </p:spTree>
    <p:extLst>
      <p:ext uri="{BB962C8B-B14F-4D97-AF65-F5344CB8AC3E}">
        <p14:creationId xmlns:p14="http://schemas.microsoft.com/office/powerpoint/2010/main" val="161612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EPRTINA 3">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a:t>01/04/2021</a:t>
            </a:r>
            <a:endParaRPr lang="it-IT" dirty="0"/>
          </a:p>
        </p:txBody>
      </p:sp>
      <p:sp>
        <p:nvSpPr>
          <p:cNvPr id="6" name="Footer Placeholder 5"/>
          <p:cNvSpPr>
            <a:spLocks noGrp="1"/>
          </p:cNvSpPr>
          <p:nvPr>
            <p:ph type="ftr" sz="quarter" idx="11"/>
          </p:nvPr>
        </p:nvSpPr>
        <p:spPr/>
        <p:txBody>
          <a:bodyPr/>
          <a:lstStyle/>
          <a:p>
            <a:r>
              <a:rPr lang="it-IT"/>
              <a:t>Andrea Passarelli</a:t>
            </a:r>
            <a:endParaRPr lang="it-IT" dirty="0"/>
          </a:p>
        </p:txBody>
      </p:sp>
      <p:sp>
        <p:nvSpPr>
          <p:cNvPr id="7" name="Slide Number Placeholder 6"/>
          <p:cNvSpPr>
            <a:spLocks noGrp="1"/>
          </p:cNvSpPr>
          <p:nvPr>
            <p:ph type="sldNum" sz="quarter" idx="12"/>
          </p:nvPr>
        </p:nvSpPr>
        <p:spPr/>
        <p:txBody>
          <a:bodyPr/>
          <a:lstStyle/>
          <a:p>
            <a:fld id="{A6D6D798-1883-974D-96D0-4E82B243DEDE}" type="slidenum">
              <a:rPr lang="it-IT" smtClean="0"/>
              <a:t>‹#›</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8465" y="5649360"/>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10" name="Immagine 1">
            <a:extLst>
              <a:ext uri="{FF2B5EF4-FFF2-40B4-BE49-F238E27FC236}">
                <a16:creationId xmlns:a16="http://schemas.microsoft.com/office/drawing/2014/main" id="{B6E48B5A-B08E-CF46-ACD2-0C550C4B1B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5712" y="-1632674"/>
            <a:ext cx="11309350"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3" descr="Immagine che contiene clipart&#10;&#10;Descrizione generata automaticamente">
            <a:extLst>
              <a:ext uri="{FF2B5EF4-FFF2-40B4-BE49-F238E27FC236}">
                <a16:creationId xmlns:a16="http://schemas.microsoft.com/office/drawing/2014/main" id="{1EC46982-8F86-1646-85E2-CC96D5687E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1040" y="3429000"/>
            <a:ext cx="2549139" cy="1600200"/>
          </a:xfrm>
          <a:prstGeom prst="rect">
            <a:avLst/>
          </a:prstGeom>
          <a:noFill/>
          <a:ln>
            <a:noFill/>
          </a:ln>
          <a:effectLst>
            <a:reflection blurRad="76200" stA="51000" endPos="36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42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UOTA NERA">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it-IT"/>
              <a:t>Andrea Passarelli</a:t>
            </a:r>
          </a:p>
        </p:txBody>
      </p:sp>
      <p:sp>
        <p:nvSpPr>
          <p:cNvPr id="7" name="Slide Number Placeholder 6"/>
          <p:cNvSpPr>
            <a:spLocks noGrp="1"/>
          </p:cNvSpPr>
          <p:nvPr>
            <p:ph type="sldNum" sz="quarter" idx="12"/>
          </p:nvPr>
        </p:nvSpPr>
        <p:spPr/>
        <p:txBody>
          <a:bodyPr/>
          <a:lstStyle/>
          <a:p>
            <a:fld id="{A6D6D798-1883-974D-96D0-4E82B243DEDE}" type="slidenum">
              <a:rPr lang="it-IT" smtClean="0"/>
              <a:t>‹#›</a:t>
            </a:fld>
            <a:endParaRPr lang="it-IT"/>
          </a:p>
        </p:txBody>
      </p:sp>
      <p:sp>
        <p:nvSpPr>
          <p:cNvPr id="8" name="Title 1">
            <a:extLst>
              <a:ext uri="{FF2B5EF4-FFF2-40B4-BE49-F238E27FC236}">
                <a16:creationId xmlns:a16="http://schemas.microsoft.com/office/drawing/2014/main" id="{2603E513-6E3B-FD40-83E7-4A25CC1D0845}"/>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3" name="Immagine 2">
            <a:extLst>
              <a:ext uri="{FF2B5EF4-FFF2-40B4-BE49-F238E27FC236}">
                <a16:creationId xmlns:a16="http://schemas.microsoft.com/office/drawing/2014/main" id="{74E36ABE-CF9E-A24F-BF3A-1DB7650D98EC}"/>
              </a:ext>
            </a:extLst>
          </p:cNvPr>
          <p:cNvPicPr>
            <a:picLocks noChangeAspect="1"/>
          </p:cNvPicPr>
          <p:nvPr userDrawn="1"/>
        </p:nvPicPr>
        <p:blipFill>
          <a:blip r:embed="rId2"/>
          <a:stretch>
            <a:fillRect/>
          </a:stretch>
        </p:blipFill>
        <p:spPr>
          <a:xfrm>
            <a:off x="11277215" y="6361475"/>
            <a:ext cx="652320" cy="360000"/>
          </a:xfrm>
          <a:prstGeom prst="rect">
            <a:avLst/>
          </a:prstGeom>
        </p:spPr>
      </p:pic>
    </p:spTree>
    <p:extLst>
      <p:ext uri="{BB962C8B-B14F-4D97-AF65-F5344CB8AC3E}">
        <p14:creationId xmlns:p14="http://schemas.microsoft.com/office/powerpoint/2010/main" val="326388866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NDO FOTO SCURA">
    <p:bg>
      <p:bgRef idx="1001">
        <a:schemeClr val="bg1"/>
      </p:bgRef>
    </p:bg>
    <p:spTree>
      <p:nvGrpSpPr>
        <p:cNvPr id="1" name=""/>
        <p:cNvGrpSpPr/>
        <p:nvPr/>
      </p:nvGrpSpPr>
      <p:grpSpPr>
        <a:xfrm>
          <a:off x="0" y="0"/>
          <a:ext cx="0" cy="0"/>
          <a:chOff x="0" y="0"/>
          <a:chExt cx="0" cy="0"/>
        </a:xfrm>
      </p:grpSpPr>
      <p:sp>
        <p:nvSpPr>
          <p:cNvPr id="4" name="Segnaposto immagine 3">
            <a:extLst>
              <a:ext uri="{FF2B5EF4-FFF2-40B4-BE49-F238E27FC236}">
                <a16:creationId xmlns:a16="http://schemas.microsoft.com/office/drawing/2014/main" id="{9138E99E-1F07-D041-8818-1CE2AD2CF6D3}"/>
              </a:ext>
            </a:extLst>
          </p:cNvPr>
          <p:cNvSpPr>
            <a:spLocks noGrp="1"/>
          </p:cNvSpPr>
          <p:nvPr>
            <p:ph type="pic" sz="quarter" idx="13"/>
          </p:nvPr>
        </p:nvSpPr>
        <p:spPr>
          <a:xfrm>
            <a:off x="0" y="0"/>
            <a:ext cx="12192000" cy="6858000"/>
          </a:xfrm>
        </p:spPr>
        <p:txBody>
          <a:bodyPr/>
          <a:lstStyle/>
          <a:p>
            <a:r>
              <a:rPr lang="it-IT"/>
              <a:t>Fare clic sull'icona per inserire un'immagine</a:t>
            </a:r>
            <a:endParaRPr lang="it-IT" dirty="0"/>
          </a:p>
        </p:txBody>
      </p:sp>
      <p:sp>
        <p:nvSpPr>
          <p:cNvPr id="6" name="Footer Placeholder 5"/>
          <p:cNvSpPr>
            <a:spLocks noGrp="1"/>
          </p:cNvSpPr>
          <p:nvPr>
            <p:ph type="ftr" sz="quarter" idx="11"/>
          </p:nvPr>
        </p:nvSpPr>
        <p:spPr/>
        <p:txBody>
          <a:bodyPr/>
          <a:lstStyle/>
          <a:p>
            <a:r>
              <a:rPr lang="it-IT"/>
              <a:t>Andrea Passarelli</a:t>
            </a:r>
          </a:p>
        </p:txBody>
      </p:sp>
      <p:sp>
        <p:nvSpPr>
          <p:cNvPr id="7" name="Slide Number Placeholder 6"/>
          <p:cNvSpPr>
            <a:spLocks noGrp="1"/>
          </p:cNvSpPr>
          <p:nvPr>
            <p:ph type="sldNum" sz="quarter" idx="12"/>
          </p:nvPr>
        </p:nvSpPr>
        <p:spPr/>
        <p:txBody>
          <a:bodyPr/>
          <a:lstStyle/>
          <a:p>
            <a:fld id="{A6D6D798-1883-974D-96D0-4E82B243DEDE}" type="slidenum">
              <a:rPr lang="it-IT" smtClean="0"/>
              <a:t>‹#›</a:t>
            </a:fld>
            <a:endParaRPr lang="it-IT"/>
          </a:p>
        </p:txBody>
      </p:sp>
      <p:sp>
        <p:nvSpPr>
          <p:cNvPr id="8" name="Title 1">
            <a:extLst>
              <a:ext uri="{FF2B5EF4-FFF2-40B4-BE49-F238E27FC236}">
                <a16:creationId xmlns:a16="http://schemas.microsoft.com/office/drawing/2014/main" id="{2603E513-6E3B-FD40-83E7-4A25CC1D0845}"/>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3" name="Immagine 2">
            <a:extLst>
              <a:ext uri="{FF2B5EF4-FFF2-40B4-BE49-F238E27FC236}">
                <a16:creationId xmlns:a16="http://schemas.microsoft.com/office/drawing/2014/main" id="{74E36ABE-CF9E-A24F-BF3A-1DB7650D98EC}"/>
              </a:ext>
            </a:extLst>
          </p:cNvPr>
          <p:cNvPicPr>
            <a:picLocks noChangeAspect="1"/>
          </p:cNvPicPr>
          <p:nvPr userDrawn="1"/>
        </p:nvPicPr>
        <p:blipFill>
          <a:blip r:embed="rId2"/>
          <a:stretch>
            <a:fillRect/>
          </a:stretch>
        </p:blipFill>
        <p:spPr>
          <a:xfrm>
            <a:off x="11443698" y="6361475"/>
            <a:ext cx="652320" cy="360000"/>
          </a:xfrm>
          <a:prstGeom prst="rect">
            <a:avLst/>
          </a:prstGeom>
        </p:spPr>
      </p:pic>
    </p:spTree>
    <p:extLst>
      <p:ext uri="{BB962C8B-B14F-4D97-AF65-F5344CB8AC3E}">
        <p14:creationId xmlns:p14="http://schemas.microsoft.com/office/powerpoint/2010/main" val="334606417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FONDO FOTO SCURA_box testo">
    <p:bg>
      <p:bgRef idx="1001">
        <a:schemeClr val="bg1"/>
      </p:bgRef>
    </p:bg>
    <p:spTree>
      <p:nvGrpSpPr>
        <p:cNvPr id="1" name=""/>
        <p:cNvGrpSpPr/>
        <p:nvPr/>
      </p:nvGrpSpPr>
      <p:grpSpPr>
        <a:xfrm>
          <a:off x="0" y="0"/>
          <a:ext cx="0" cy="0"/>
          <a:chOff x="0" y="0"/>
          <a:chExt cx="0" cy="0"/>
        </a:xfrm>
      </p:grpSpPr>
      <p:sp>
        <p:nvSpPr>
          <p:cNvPr id="4" name="Segnaposto immagine 3">
            <a:extLst>
              <a:ext uri="{FF2B5EF4-FFF2-40B4-BE49-F238E27FC236}">
                <a16:creationId xmlns:a16="http://schemas.microsoft.com/office/drawing/2014/main" id="{9138E99E-1F07-D041-8818-1CE2AD2CF6D3}"/>
              </a:ext>
            </a:extLst>
          </p:cNvPr>
          <p:cNvSpPr>
            <a:spLocks noGrp="1"/>
          </p:cNvSpPr>
          <p:nvPr>
            <p:ph type="pic" sz="quarter" idx="13"/>
          </p:nvPr>
        </p:nvSpPr>
        <p:spPr>
          <a:xfrm>
            <a:off x="-1" y="0"/>
            <a:ext cx="12192000" cy="6858000"/>
          </a:xfrm>
        </p:spPr>
        <p:txBody>
          <a:bodyPr/>
          <a:lstStyle/>
          <a:p>
            <a:r>
              <a:rPr lang="it-IT"/>
              <a:t>Fare clic sull'icona per inserire un'immagine</a:t>
            </a:r>
            <a:endParaRPr lang="it-IT" dirty="0"/>
          </a:p>
        </p:txBody>
      </p:sp>
      <p:sp>
        <p:nvSpPr>
          <p:cNvPr id="6" name="Footer Placeholder 5"/>
          <p:cNvSpPr>
            <a:spLocks noGrp="1"/>
          </p:cNvSpPr>
          <p:nvPr>
            <p:ph type="ftr" sz="quarter" idx="11"/>
          </p:nvPr>
        </p:nvSpPr>
        <p:spPr/>
        <p:txBody>
          <a:bodyPr/>
          <a:lstStyle/>
          <a:p>
            <a:r>
              <a:rPr lang="it-IT"/>
              <a:t>Andrea Passarelli</a:t>
            </a:r>
          </a:p>
        </p:txBody>
      </p:sp>
      <p:sp>
        <p:nvSpPr>
          <p:cNvPr id="7" name="Slide Number Placeholder 6"/>
          <p:cNvSpPr>
            <a:spLocks noGrp="1"/>
          </p:cNvSpPr>
          <p:nvPr>
            <p:ph type="sldNum" sz="quarter" idx="12"/>
          </p:nvPr>
        </p:nvSpPr>
        <p:spPr/>
        <p:txBody>
          <a:bodyPr/>
          <a:lstStyle/>
          <a:p>
            <a:fld id="{A6D6D798-1883-974D-96D0-4E82B243DEDE}" type="slidenum">
              <a:rPr lang="it-IT" smtClean="0"/>
              <a:t>‹#›</a:t>
            </a:fld>
            <a:endParaRPr lang="it-IT"/>
          </a:p>
        </p:txBody>
      </p:sp>
      <p:sp>
        <p:nvSpPr>
          <p:cNvPr id="8" name="Title 1">
            <a:extLst>
              <a:ext uri="{FF2B5EF4-FFF2-40B4-BE49-F238E27FC236}">
                <a16:creationId xmlns:a16="http://schemas.microsoft.com/office/drawing/2014/main" id="{2603E513-6E3B-FD40-83E7-4A25CC1D0845}"/>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sp>
        <p:nvSpPr>
          <p:cNvPr id="9" name="Rectangle 6">
            <a:extLst>
              <a:ext uri="{FF2B5EF4-FFF2-40B4-BE49-F238E27FC236}">
                <a16:creationId xmlns:a16="http://schemas.microsoft.com/office/drawing/2014/main" id="{59E1088F-5AD7-6F4C-A34D-16EA33B5D842}"/>
              </a:ext>
            </a:extLst>
          </p:cNvPr>
          <p:cNvSpPr/>
          <p:nvPr userDrawn="1"/>
        </p:nvSpPr>
        <p:spPr>
          <a:xfrm>
            <a:off x="8159505" y="758952"/>
            <a:ext cx="3443590" cy="5330952"/>
          </a:xfrm>
          <a:prstGeom prst="rect">
            <a:avLst/>
          </a:prstGeom>
          <a:solidFill>
            <a:schemeClr val="bg1">
              <a:lumMod val="95000"/>
              <a:lumOff val="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Placeholder 1">
            <a:extLst>
              <a:ext uri="{FF2B5EF4-FFF2-40B4-BE49-F238E27FC236}">
                <a16:creationId xmlns:a16="http://schemas.microsoft.com/office/drawing/2014/main" id="{50299FF3-353A-9C41-A2AB-F30B56B6767F}"/>
              </a:ext>
            </a:extLst>
          </p:cNvPr>
          <p:cNvSpPr txBox="1">
            <a:spLocks/>
          </p:cNvSpPr>
          <p:nvPr userDrawn="1"/>
        </p:nvSpPr>
        <p:spPr>
          <a:xfrm>
            <a:off x="8412423"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it-IT" dirty="0"/>
              <a:t>Fare clic per modificare lo stile del titolo dello schema</a:t>
            </a:r>
            <a:endParaRPr lang="en-US" dirty="0"/>
          </a:p>
        </p:txBody>
      </p:sp>
      <p:pic>
        <p:nvPicPr>
          <p:cNvPr id="3" name="Immagine 2">
            <a:extLst>
              <a:ext uri="{FF2B5EF4-FFF2-40B4-BE49-F238E27FC236}">
                <a16:creationId xmlns:a16="http://schemas.microsoft.com/office/drawing/2014/main" id="{74E36ABE-CF9E-A24F-BF3A-1DB7650D98EC}"/>
              </a:ext>
            </a:extLst>
          </p:cNvPr>
          <p:cNvPicPr>
            <a:picLocks noChangeAspect="1"/>
          </p:cNvPicPr>
          <p:nvPr userDrawn="1"/>
        </p:nvPicPr>
        <p:blipFill>
          <a:blip r:embed="rId2"/>
          <a:stretch>
            <a:fillRect/>
          </a:stretch>
        </p:blipFill>
        <p:spPr>
          <a:xfrm>
            <a:off x="11437578" y="6361475"/>
            <a:ext cx="652320" cy="360000"/>
          </a:xfrm>
          <a:prstGeom prst="rect">
            <a:avLst/>
          </a:prstGeom>
        </p:spPr>
      </p:pic>
    </p:spTree>
    <p:extLst>
      <p:ext uri="{BB962C8B-B14F-4D97-AF65-F5344CB8AC3E}">
        <p14:creationId xmlns:p14="http://schemas.microsoft.com/office/powerpoint/2010/main" val="86476453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UOTA BIANCA">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it-IT"/>
              <a:t>Andrea Passarelli</a:t>
            </a:r>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389394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VUOTA BIANCA">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it-IT"/>
              <a:t>Andrea Passarelli</a:t>
            </a:r>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251990"/>
            <a:ext cx="715263" cy="360000"/>
          </a:xfrm>
          <a:prstGeom prst="rect">
            <a:avLst/>
          </a:prstGeom>
        </p:spPr>
      </p:pic>
    </p:spTree>
    <p:extLst>
      <p:ext uri="{BB962C8B-B14F-4D97-AF65-F5344CB8AC3E}">
        <p14:creationId xmlns:p14="http://schemas.microsoft.com/office/powerpoint/2010/main" val="3082485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NDO FOTO CHIAR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944EFA5F-72C9-8D4A-A0C8-421511FAFC54}"/>
              </a:ext>
            </a:extLst>
          </p:cNvPr>
          <p:cNvSpPr>
            <a:spLocks noGrp="1"/>
          </p:cNvSpPr>
          <p:nvPr>
            <p:ph type="pic" sz="quarter" idx="13"/>
          </p:nvPr>
        </p:nvSpPr>
        <p:spPr>
          <a:xfrm>
            <a:off x="0" y="0"/>
            <a:ext cx="12192000" cy="6858000"/>
          </a:xfrm>
        </p:spPr>
        <p:txBody>
          <a:bodyPr/>
          <a:lstStyle/>
          <a:p>
            <a:r>
              <a:rPr lang="it-IT"/>
              <a:t>Fare clic sull'icona per inserire un'immagine</a:t>
            </a:r>
            <a:endParaRPr lang="it-IT" dirty="0"/>
          </a:p>
        </p:txBody>
      </p:sp>
      <p:sp>
        <p:nvSpPr>
          <p:cNvPr id="6" name="Footer Placeholder 5"/>
          <p:cNvSpPr>
            <a:spLocks noGrp="1"/>
          </p:cNvSpPr>
          <p:nvPr>
            <p:ph type="ftr" sz="quarter" idx="11"/>
          </p:nvPr>
        </p:nvSpPr>
        <p:spPr/>
        <p:txBody>
          <a:bodyPr/>
          <a:lstStyle/>
          <a:p>
            <a:r>
              <a:rPr lang="it-IT"/>
              <a:t>Andrea Passarelli</a:t>
            </a:r>
          </a:p>
        </p:txBody>
      </p:sp>
      <p:sp>
        <p:nvSpPr>
          <p:cNvPr id="7" name="Slide Number Placeholder 6"/>
          <p:cNvSpPr>
            <a:spLocks noGrp="1"/>
          </p:cNvSpPr>
          <p:nvPr>
            <p:ph type="sldNum" sz="quarter" idx="12"/>
          </p:nvPr>
        </p:nvSpPr>
        <p:spPr/>
        <p:txBody>
          <a:bodyPr/>
          <a:lstStyle/>
          <a:p>
            <a:fld id="{A6D6D798-1883-974D-96D0-4E82B243DEDE}" type="slidenum">
              <a:rPr lang="it-IT" smtClean="0"/>
              <a:t>‹#›</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dirty="0"/>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10589991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262465" y="6356350"/>
            <a:ext cx="132015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it-IT"/>
              <a:t>01/04/2021</a:t>
            </a:r>
            <a:endParaRPr lang="it-IT"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it-IT"/>
              <a:t>Andrea Passarelli</a:t>
            </a:r>
            <a:endParaRPr lang="it-IT" dirty="0"/>
          </a:p>
        </p:txBody>
      </p:sp>
      <p:sp>
        <p:nvSpPr>
          <p:cNvPr id="6" name="Slide Number Placeholder 5"/>
          <p:cNvSpPr>
            <a:spLocks noGrp="1"/>
          </p:cNvSpPr>
          <p:nvPr>
            <p:ph type="sldNum" sz="quarter" idx="4"/>
          </p:nvPr>
        </p:nvSpPr>
        <p:spPr>
          <a:xfrm>
            <a:off x="10565091" y="127381"/>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A6D6D798-1883-974D-96D0-4E82B243DEDE}" type="slidenum">
              <a:rPr lang="it-IT" smtClean="0"/>
              <a:t>‹#›</a:t>
            </a:fld>
            <a:endParaRPr lang="it-IT" dirty="0"/>
          </a:p>
        </p:txBody>
      </p:sp>
      <p:pic>
        <p:nvPicPr>
          <p:cNvPr id="9" name="Immagine 8">
            <a:extLst>
              <a:ext uri="{FF2B5EF4-FFF2-40B4-BE49-F238E27FC236}">
                <a16:creationId xmlns:a16="http://schemas.microsoft.com/office/drawing/2014/main" id="{FF2BF5E6-30D1-3E49-BCD8-2D81D3171FD8}"/>
              </a:ext>
            </a:extLst>
          </p:cNvPr>
          <p:cNvPicPr>
            <a:picLocks noChangeAspect="1"/>
          </p:cNvPicPr>
          <p:nvPr userDrawn="1"/>
        </p:nvPicPr>
        <p:blipFill>
          <a:blip r:embed="rId20"/>
          <a:stretch>
            <a:fillRect/>
          </a:stretch>
        </p:blipFill>
        <p:spPr>
          <a:xfrm>
            <a:off x="11380755" y="6356350"/>
            <a:ext cx="715263" cy="360000"/>
          </a:xfrm>
          <a:prstGeom prst="rect">
            <a:avLst/>
          </a:prstGeom>
        </p:spPr>
      </p:pic>
    </p:spTree>
    <p:extLst>
      <p:ext uri="{BB962C8B-B14F-4D97-AF65-F5344CB8AC3E}">
        <p14:creationId xmlns:p14="http://schemas.microsoft.com/office/powerpoint/2010/main" val="1405801237"/>
      </p:ext>
    </p:extLst>
  </p:cSld>
  <p:clrMap bg1="lt1" tx1="dk1" bg2="lt2" tx2="dk2" accent1="accent1" accent2="accent2" accent3="accent3" accent4="accent4" accent5="accent5" accent6="accent6" hlink="hlink" folHlink="folHlink"/>
  <p:sldLayoutIdLst>
    <p:sldLayoutId id="2147483718" r:id="rId1"/>
    <p:sldLayoutId id="2147483712" r:id="rId2"/>
    <p:sldLayoutId id="2147483728" r:id="rId3"/>
    <p:sldLayoutId id="2147483723" r:id="rId4"/>
    <p:sldLayoutId id="2147483725" r:id="rId5"/>
    <p:sldLayoutId id="2147483729" r:id="rId6"/>
    <p:sldLayoutId id="2147483724" r:id="rId7"/>
    <p:sldLayoutId id="2147483731" r:id="rId8"/>
    <p:sldLayoutId id="2147483727" r:id="rId9"/>
    <p:sldLayoutId id="2147483730" r:id="rId10"/>
    <p:sldLayoutId id="2147483726" r:id="rId11"/>
    <p:sldLayoutId id="2147483713" r:id="rId12"/>
    <p:sldLayoutId id="2147483714" r:id="rId13"/>
    <p:sldLayoutId id="2147483715" r:id="rId14"/>
    <p:sldLayoutId id="2147483716" r:id="rId15"/>
    <p:sldLayoutId id="2147483717" r:id="rId16"/>
    <p:sldLayoutId id="2147483719" r:id="rId17"/>
    <p:sldLayoutId id="2147483720" r:id="rId18"/>
  </p:sldLayoutIdLst>
  <p:hf hd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A403D-FBF8-4051-A9F0-40CA5EB3736A}" type="datetime1">
              <a:rPr lang="en-US" smtClean="0"/>
              <a:t>5/29/23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27368-C78D-4D83-801E-E01992852EBF}" type="slidenum">
              <a:rPr lang="en-US" smtClean="0"/>
              <a:pPr/>
              <a:t>‹#›</a:t>
            </a:fld>
            <a:endParaRPr lang="en-US"/>
          </a:p>
        </p:txBody>
      </p:sp>
    </p:spTree>
    <p:extLst>
      <p:ext uri="{BB962C8B-B14F-4D97-AF65-F5344CB8AC3E}">
        <p14:creationId xmlns:p14="http://schemas.microsoft.com/office/powerpoint/2010/main" val="16370567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101.png"/><Relationship Id="rId5" Type="http://schemas.openxmlformats.org/officeDocument/2006/relationships/image" Target="../media/image9.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9.xml"/><Relationship Id="rId11" Type="http://schemas.openxmlformats.org/officeDocument/2006/relationships/image" Target="../media/image37.png"/><Relationship Id="rId10" Type="http://schemas.openxmlformats.org/officeDocument/2006/relationships/image" Target="../media/image36.png"/><Relationship Id="rId4" Type="http://schemas.openxmlformats.org/officeDocument/2006/relationships/image" Target="../media/image30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0.png"/><Relationship Id="rId2" Type="http://schemas.openxmlformats.org/officeDocument/2006/relationships/image" Target="../media/image40.jpe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9.xml"/><Relationship Id="rId5" Type="http://schemas.openxmlformats.org/officeDocument/2006/relationships/image" Target="../media/image53.jpg"/><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7" descr="Immagine che contiene testo, giallo, blu, colorato&#10;&#10;Descrizione generata automaticamente">
            <a:extLst>
              <a:ext uri="{FF2B5EF4-FFF2-40B4-BE49-F238E27FC236}">
                <a16:creationId xmlns:a16="http://schemas.microsoft.com/office/drawing/2014/main" id="{D9BEF8F9-1375-EE42-AF3C-CD059636E9B4}"/>
              </a:ext>
            </a:extLst>
          </p:cNvPr>
          <p:cNvPicPr>
            <a:picLocks noGrp="1" noChangeAspect="1"/>
          </p:cNvPicPr>
          <p:nvPr>
            <p:ph type="pic" sz="quarter" idx="13"/>
          </p:nvPr>
        </p:nvPicPr>
        <p:blipFill>
          <a:blip r:embed="rId2"/>
          <a:srcRect t="23104" b="23104"/>
          <a:stretch>
            <a:fillRect/>
          </a:stretch>
        </p:blipFill>
        <p:spPr>
          <a:xfrm>
            <a:off x="-1" y="2221374"/>
            <a:ext cx="7394576" cy="2629509"/>
          </a:xfrm>
        </p:spPr>
      </p:pic>
      <p:sp>
        <p:nvSpPr>
          <p:cNvPr id="3" name="Titolo 2">
            <a:extLst>
              <a:ext uri="{FF2B5EF4-FFF2-40B4-BE49-F238E27FC236}">
                <a16:creationId xmlns:a16="http://schemas.microsoft.com/office/drawing/2014/main" id="{83228786-D527-6842-82EB-C336E659EBD6}"/>
              </a:ext>
            </a:extLst>
          </p:cNvPr>
          <p:cNvSpPr>
            <a:spLocks noGrp="1"/>
          </p:cNvSpPr>
          <p:nvPr>
            <p:ph type="title"/>
          </p:nvPr>
        </p:nvSpPr>
        <p:spPr>
          <a:xfrm>
            <a:off x="1" y="282081"/>
            <a:ext cx="12192000" cy="1089529"/>
          </a:xfrm>
        </p:spPr>
        <p:txBody>
          <a:bodyPr/>
          <a:lstStyle/>
          <a:p>
            <a:pPr algn="ctr"/>
            <a:r>
              <a:rPr lang="it-IT" dirty="0"/>
              <a:t>Commemorazione Professor Vaccaro</a:t>
            </a:r>
            <a:br>
              <a:rPr lang="en-US" dirty="0"/>
            </a:br>
            <a:r>
              <a:rPr lang="en-US" dirty="0"/>
              <a:t>Last works (experimental and analytical researches)</a:t>
            </a:r>
          </a:p>
        </p:txBody>
      </p:sp>
      <p:sp>
        <p:nvSpPr>
          <p:cNvPr id="4" name="Segnaposto testo 3">
            <a:extLst>
              <a:ext uri="{FF2B5EF4-FFF2-40B4-BE49-F238E27FC236}">
                <a16:creationId xmlns:a16="http://schemas.microsoft.com/office/drawing/2014/main" id="{0642D4B1-6088-514E-8BEE-99B2B5896FDB}"/>
              </a:ext>
            </a:extLst>
          </p:cNvPr>
          <p:cNvSpPr>
            <a:spLocks noGrp="1"/>
          </p:cNvSpPr>
          <p:nvPr>
            <p:ph type="body" idx="1"/>
          </p:nvPr>
        </p:nvSpPr>
        <p:spPr/>
        <p:txBody>
          <a:bodyPr>
            <a:normAutofit fontScale="92500" lnSpcReduction="20000"/>
          </a:bodyPr>
          <a:lstStyle/>
          <a:p>
            <a:pPr algn="ctr"/>
            <a:r>
              <a:rPr lang="it-IT" dirty="0"/>
              <a:t>Istituto Nazionale di Fisica Nucleare</a:t>
            </a:r>
          </a:p>
          <a:p>
            <a:pPr algn="ctr"/>
            <a:r>
              <a:rPr lang="en-US" dirty="0">
                <a:solidFill>
                  <a:srgbClr val="4297B7"/>
                </a:solidFill>
              </a:rPr>
              <a:t>The Italian National Institute for Nuclear Physics</a:t>
            </a:r>
          </a:p>
        </p:txBody>
      </p:sp>
      <p:sp>
        <p:nvSpPr>
          <p:cNvPr id="5" name="Segnaposto testo 4">
            <a:extLst>
              <a:ext uri="{FF2B5EF4-FFF2-40B4-BE49-F238E27FC236}">
                <a16:creationId xmlns:a16="http://schemas.microsoft.com/office/drawing/2014/main" id="{C1D30094-D376-5648-A564-D9AB2386507A}"/>
              </a:ext>
            </a:extLst>
          </p:cNvPr>
          <p:cNvSpPr>
            <a:spLocks noGrp="1"/>
          </p:cNvSpPr>
          <p:nvPr>
            <p:ph type="body" sz="quarter" idx="14"/>
          </p:nvPr>
        </p:nvSpPr>
        <p:spPr/>
        <p:txBody>
          <a:bodyPr/>
          <a:lstStyle/>
          <a:p>
            <a:r>
              <a:rPr lang="it-IT" dirty="0"/>
              <a:t>29/05/2023</a:t>
            </a:r>
          </a:p>
        </p:txBody>
      </p:sp>
      <p:sp>
        <p:nvSpPr>
          <p:cNvPr id="6" name="Segnaposto testo 5">
            <a:extLst>
              <a:ext uri="{FF2B5EF4-FFF2-40B4-BE49-F238E27FC236}">
                <a16:creationId xmlns:a16="http://schemas.microsoft.com/office/drawing/2014/main" id="{A19CACCF-7464-DC43-8743-5B436E14E38D}"/>
              </a:ext>
            </a:extLst>
          </p:cNvPr>
          <p:cNvSpPr>
            <a:spLocks noGrp="1"/>
          </p:cNvSpPr>
          <p:nvPr>
            <p:ph type="body" sz="quarter" idx="15"/>
          </p:nvPr>
        </p:nvSpPr>
        <p:spPr/>
        <p:txBody>
          <a:bodyPr/>
          <a:lstStyle/>
          <a:p>
            <a:r>
              <a:rPr lang="it-IT" dirty="0"/>
              <a:t>Carlo Zannini &amp; Andrea Passarelli</a:t>
            </a:r>
          </a:p>
        </p:txBody>
      </p:sp>
    </p:spTree>
    <p:extLst>
      <p:ext uri="{BB962C8B-B14F-4D97-AF65-F5344CB8AC3E}">
        <p14:creationId xmlns:p14="http://schemas.microsoft.com/office/powerpoint/2010/main" val="1236262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7467600" y="3352800"/>
            <a:ext cx="3048000" cy="369332"/>
          </a:xfrm>
          <a:prstGeom prst="rect">
            <a:avLst/>
          </a:prstGeom>
          <a:solidFill>
            <a:srgbClr val="66FB5F"/>
          </a:solidFill>
        </p:spPr>
        <p:txBody>
          <a:bodyPr wrap="square" rtlCol="0">
            <a:spAutoFit/>
          </a:bodyPr>
          <a:lstStyle/>
          <a:p>
            <a:pPr defTabSz="914400"/>
            <a:r>
              <a:rPr lang="en-US" dirty="0">
                <a:solidFill>
                  <a:prstClr val="black"/>
                </a:solidFill>
                <a:latin typeface="Calibri"/>
              </a:rPr>
              <a:t>TEM            Propagation losses</a:t>
            </a:r>
          </a:p>
        </p:txBody>
      </p:sp>
      <p:sp>
        <p:nvSpPr>
          <p:cNvPr id="63" name="Rectangle 62"/>
          <p:cNvSpPr/>
          <p:nvPr/>
        </p:nvSpPr>
        <p:spPr>
          <a:xfrm>
            <a:off x="3962400" y="5334000"/>
            <a:ext cx="4648200" cy="1143000"/>
          </a:xfrm>
          <a:prstGeom prst="rect">
            <a:avLst/>
          </a:prstGeom>
          <a:solidFill>
            <a:srgbClr val="66FB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9395" name="Title 1"/>
          <p:cNvSpPr>
            <a:spLocks noGrp="1"/>
          </p:cNvSpPr>
          <p:nvPr>
            <p:ph type="title" idx="4294967295"/>
          </p:nvPr>
        </p:nvSpPr>
        <p:spPr>
          <a:xfrm>
            <a:off x="1828800" y="0"/>
            <a:ext cx="8534400" cy="990600"/>
          </a:xfrm>
        </p:spPr>
        <p:txBody>
          <a:bodyPr>
            <a:normAutofit fontScale="90000"/>
          </a:bodyPr>
          <a:lstStyle/>
          <a:p>
            <a:pPr eaLnBrk="1" hangingPunct="1"/>
            <a:r>
              <a:rPr lang="en-US" sz="3200" dirty="0"/>
              <a:t>Bench measurements of the beam coupling impedance: </a:t>
            </a:r>
            <a:br>
              <a:rPr lang="en-US" sz="3200" dirty="0"/>
            </a:br>
            <a:r>
              <a:rPr lang="en-US" sz="3200" dirty="0"/>
              <a:t>the wire method </a:t>
            </a:r>
          </a:p>
        </p:txBody>
      </p:sp>
      <p:sp>
        <p:nvSpPr>
          <p:cNvPr id="59" name="TextBox 58"/>
          <p:cNvSpPr txBox="1"/>
          <p:nvPr/>
        </p:nvSpPr>
        <p:spPr>
          <a:xfrm>
            <a:off x="3352800" y="1154668"/>
            <a:ext cx="4495800" cy="369332"/>
          </a:xfrm>
          <a:prstGeom prst="rect">
            <a:avLst/>
          </a:prstGeom>
          <a:solidFill>
            <a:srgbClr val="66FB5F"/>
          </a:solidFill>
          <a:ln>
            <a:solidFill>
              <a:schemeClr val="tx1"/>
            </a:solidFill>
          </a:ln>
        </p:spPr>
        <p:txBody>
          <a:bodyPr wrap="square" rtlCol="0">
            <a:spAutoFit/>
          </a:bodyPr>
          <a:lstStyle/>
          <a:p>
            <a:pPr defTabSz="914400"/>
            <a:r>
              <a:rPr lang="en-US" dirty="0">
                <a:solidFill>
                  <a:prstClr val="black"/>
                </a:solidFill>
                <a:latin typeface="Calibri"/>
              </a:rPr>
              <a:t>The measured quantity is the transmission S</a:t>
            </a:r>
            <a:r>
              <a:rPr lang="en-US" baseline="-25000" dirty="0">
                <a:solidFill>
                  <a:prstClr val="black"/>
                </a:solidFill>
                <a:latin typeface="Calibri"/>
              </a:rPr>
              <a:t>21</a:t>
            </a:r>
            <a:endParaRPr lang="en-US" dirty="0">
              <a:solidFill>
                <a:prstClr val="black"/>
              </a:solidFill>
              <a:latin typeface="Calibri"/>
            </a:endParaRPr>
          </a:p>
        </p:txBody>
      </p:sp>
      <p:graphicFrame>
        <p:nvGraphicFramePr>
          <p:cNvPr id="61" name="Object 60"/>
          <p:cNvGraphicFramePr>
            <a:graphicFrameLocks noChangeAspect="1"/>
          </p:cNvGraphicFramePr>
          <p:nvPr/>
        </p:nvGraphicFramePr>
        <p:xfrm>
          <a:off x="6273801" y="5438776"/>
          <a:ext cx="2200275" cy="885825"/>
        </p:xfrm>
        <a:graphic>
          <a:graphicData uri="http://schemas.openxmlformats.org/presentationml/2006/ole">
            <mc:AlternateContent xmlns:mc="http://schemas.openxmlformats.org/markup-compatibility/2006">
              <mc:Choice xmlns:v="urn:schemas-microsoft-com:vml" Requires="v">
                <p:oleObj name="Equation" r:id="rId4" imgW="1104840" imgH="444240" progId="Equation.3">
                  <p:embed/>
                </p:oleObj>
              </mc:Choice>
              <mc:Fallback>
                <p:oleObj name="Equation" r:id="rId4" imgW="1104840" imgH="444240" progId="Equation.3">
                  <p:embed/>
                  <p:pic>
                    <p:nvPicPr>
                      <p:cNvPr id="61" name="Object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01" y="5438776"/>
                        <a:ext cx="2200275"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 name="TextBox 61"/>
          <p:cNvSpPr txBox="1"/>
          <p:nvPr/>
        </p:nvSpPr>
        <p:spPr>
          <a:xfrm>
            <a:off x="4343400" y="5486400"/>
            <a:ext cx="1524000" cy="646330"/>
          </a:xfrm>
          <a:prstGeom prst="rect">
            <a:avLst/>
          </a:prstGeom>
          <a:noFill/>
        </p:spPr>
        <p:txBody>
          <a:bodyPr wrap="square" rtlCol="0">
            <a:spAutoFit/>
          </a:bodyPr>
          <a:lstStyle/>
          <a:p>
            <a:pPr defTabSz="914400"/>
            <a:r>
              <a:rPr lang="en-US" dirty="0">
                <a:solidFill>
                  <a:prstClr val="black"/>
                </a:solidFill>
                <a:latin typeface="Calibri"/>
              </a:rPr>
              <a:t>For resonant structures:</a:t>
            </a:r>
          </a:p>
        </p:txBody>
      </p:sp>
      <p:pic>
        <p:nvPicPr>
          <p:cNvPr id="30" name="Picture 29" descr="filo.bmp"/>
          <p:cNvPicPr>
            <a:picLocks noChangeAspect="1"/>
          </p:cNvPicPr>
          <p:nvPr/>
        </p:nvPicPr>
        <p:blipFill>
          <a:blip r:embed="rId6" cstate="print"/>
          <a:srcRect l="23856" t="14304" r="29085" b="16404"/>
          <a:stretch>
            <a:fillRect/>
          </a:stretch>
        </p:blipFill>
        <p:spPr>
          <a:xfrm>
            <a:off x="3733801" y="1676400"/>
            <a:ext cx="3429013" cy="2514624"/>
          </a:xfrm>
          <a:prstGeom prst="rect">
            <a:avLst/>
          </a:prstGeom>
        </p:spPr>
      </p:pic>
      <p:pic>
        <p:nvPicPr>
          <p:cNvPr id="32" name="Picture 31" descr="nowireimage.bmp"/>
          <p:cNvPicPr>
            <a:picLocks noChangeAspect="1"/>
          </p:cNvPicPr>
          <p:nvPr/>
        </p:nvPicPr>
        <p:blipFill>
          <a:blip r:embed="rId7" cstate="print"/>
          <a:srcRect l="24903" t="16404" r="28038" b="14305"/>
          <a:stretch>
            <a:fillRect/>
          </a:stretch>
        </p:blipFill>
        <p:spPr>
          <a:xfrm>
            <a:off x="3733800" y="1676400"/>
            <a:ext cx="3429000" cy="2514600"/>
          </a:xfrm>
          <a:prstGeom prst="rect">
            <a:avLst/>
          </a:prstGeom>
        </p:spPr>
      </p:pic>
      <p:sp>
        <p:nvSpPr>
          <p:cNvPr id="14" name="TextBox 13"/>
          <p:cNvSpPr txBox="1"/>
          <p:nvPr/>
        </p:nvSpPr>
        <p:spPr>
          <a:xfrm>
            <a:off x="3581400" y="4648200"/>
            <a:ext cx="5029200" cy="369332"/>
          </a:xfrm>
          <a:prstGeom prst="rect">
            <a:avLst/>
          </a:prstGeom>
          <a:solidFill>
            <a:srgbClr val="66FF33"/>
          </a:solidFill>
          <a:ln>
            <a:solidFill>
              <a:schemeClr val="tx1"/>
            </a:solidFill>
          </a:ln>
        </p:spPr>
        <p:txBody>
          <a:bodyPr wrap="square" rtlCol="0">
            <a:spAutoFit/>
          </a:bodyPr>
          <a:lstStyle/>
          <a:p>
            <a:pPr defTabSz="914400"/>
            <a:r>
              <a:rPr lang="en-US" dirty="0">
                <a:solidFill>
                  <a:prstClr val="black"/>
                </a:solidFill>
                <a:latin typeface="Calibri"/>
              </a:rPr>
              <a:t>Measured Losses = True Losses + Propagation losses</a:t>
            </a:r>
          </a:p>
        </p:txBody>
      </p:sp>
      <p:sp>
        <p:nvSpPr>
          <p:cNvPr id="12" name="TextBox 11">
            <a:extLst>
              <a:ext uri="{FF2B5EF4-FFF2-40B4-BE49-F238E27FC236}">
                <a16:creationId xmlns:a16="http://schemas.microsoft.com/office/drawing/2014/main" id="{E4B3CC4E-FDDF-41A5-AC91-EA72D570E73D}"/>
              </a:ext>
            </a:extLst>
          </p:cNvPr>
          <p:cNvSpPr txBox="1"/>
          <p:nvPr/>
        </p:nvSpPr>
        <p:spPr>
          <a:xfrm>
            <a:off x="5564258" y="4064914"/>
            <a:ext cx="4952427"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914400"/>
            <a:r>
              <a:rPr lang="en-CH" sz="1100" dirty="0">
                <a:solidFill>
                  <a:prstClr val="black"/>
                </a:solidFill>
                <a:latin typeface="Calibri"/>
              </a:rPr>
              <a:t>M.R. Masullo, V.G. Vaccaro, M. </a:t>
            </a:r>
            <a:r>
              <a:rPr lang="en-CH" sz="1100" dirty="0" err="1">
                <a:solidFill>
                  <a:prstClr val="black"/>
                </a:solidFill>
                <a:latin typeface="Calibri"/>
              </a:rPr>
              <a:t>Paniello</a:t>
            </a:r>
            <a:r>
              <a:rPr lang="en-CH" sz="1100" dirty="0">
                <a:solidFill>
                  <a:prstClr val="black"/>
                </a:solidFill>
                <a:latin typeface="Calibri"/>
              </a:rPr>
              <a:t>. The stretched wire method : a comparative analysis performed by means of the mode matching technique, LINAC10</a:t>
            </a:r>
          </a:p>
        </p:txBody>
      </p:sp>
      <p:sp>
        <p:nvSpPr>
          <p:cNvPr id="2" name="Right Arrow 1">
            <a:extLst>
              <a:ext uri="{FF2B5EF4-FFF2-40B4-BE49-F238E27FC236}">
                <a16:creationId xmlns:a16="http://schemas.microsoft.com/office/drawing/2014/main" id="{98A82E0E-3BC2-2666-F5F8-6934ABF5D892}"/>
              </a:ext>
            </a:extLst>
          </p:cNvPr>
          <p:cNvSpPr/>
          <p:nvPr/>
        </p:nvSpPr>
        <p:spPr>
          <a:xfrm>
            <a:off x="8061326" y="3429000"/>
            <a:ext cx="47307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H">
              <a:solidFill>
                <a:prstClr val="white"/>
              </a:solidFill>
              <a:latin typeface="Calibri"/>
            </a:endParaRPr>
          </a:p>
        </p:txBody>
      </p:sp>
    </p:spTree>
    <p:custDataLst>
      <p:tags r:id="rId1"/>
    </p:custDataLst>
    <p:extLst>
      <p:ext uri="{BB962C8B-B14F-4D97-AF65-F5344CB8AC3E}">
        <p14:creationId xmlns:p14="http://schemas.microsoft.com/office/powerpoint/2010/main" val="281635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linds(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63" grpId="0" animBg="1"/>
      <p:bldP spid="59" grpId="0" animBg="1"/>
      <p:bldP spid="62" grpId="0"/>
      <p:bldP spid="14" grpId="0" animBg="1"/>
      <p:bldP spid="12"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with medium confidence">
            <a:extLst>
              <a:ext uri="{FF2B5EF4-FFF2-40B4-BE49-F238E27FC236}">
                <a16:creationId xmlns:a16="http://schemas.microsoft.com/office/drawing/2014/main" id="{27531C2A-6402-81D9-064B-6A26FEF56BF1}"/>
              </a:ext>
            </a:extLst>
          </p:cNvPr>
          <p:cNvPicPr>
            <a:picLocks noChangeAspect="1"/>
          </p:cNvPicPr>
          <p:nvPr/>
        </p:nvPicPr>
        <p:blipFill rotWithShape="1">
          <a:blip r:embed="rId4"/>
          <a:srcRect t="32258" b="32258"/>
          <a:stretch/>
        </p:blipFill>
        <p:spPr>
          <a:xfrm>
            <a:off x="515105" y="671051"/>
            <a:ext cx="7194677" cy="5527361"/>
          </a:xfrm>
          <a:prstGeom prst="rect">
            <a:avLst/>
          </a:prstGeom>
        </p:spPr>
      </p:pic>
      <p:sp>
        <p:nvSpPr>
          <p:cNvPr id="7" name="Oval Callout 6">
            <a:extLst>
              <a:ext uri="{FF2B5EF4-FFF2-40B4-BE49-F238E27FC236}">
                <a16:creationId xmlns:a16="http://schemas.microsoft.com/office/drawing/2014/main" id="{40CA6122-780F-FA21-CA6D-DFC5196C169B}"/>
              </a:ext>
            </a:extLst>
          </p:cNvPr>
          <p:cNvSpPr/>
          <p:nvPr/>
        </p:nvSpPr>
        <p:spPr>
          <a:xfrm>
            <a:off x="3665833" y="84585"/>
            <a:ext cx="7557337" cy="244226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Title 1">
            <a:extLst>
              <a:ext uri="{FF2B5EF4-FFF2-40B4-BE49-F238E27FC236}">
                <a16:creationId xmlns:a16="http://schemas.microsoft.com/office/drawing/2014/main" id="{5190B951-811C-EABC-B388-6EC1DC5BF7D8}"/>
              </a:ext>
            </a:extLst>
          </p:cNvPr>
          <p:cNvSpPr txBox="1">
            <a:spLocks/>
          </p:cNvSpPr>
          <p:nvPr/>
        </p:nvSpPr>
        <p:spPr>
          <a:xfrm>
            <a:off x="3919637" y="566058"/>
            <a:ext cx="7194677" cy="1665514"/>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Non ho mai avuto il piacere di essere vostra studente però da voi ho imparato davvero molto. La vostra cultura andava ben al di là della fisica e le discussioni con voi erano un costante insegnamento.</a:t>
            </a:r>
          </a:p>
        </p:txBody>
      </p:sp>
    </p:spTree>
    <p:custDataLst>
      <p:tags r:id="rId1"/>
    </p:custDataLst>
    <p:extLst>
      <p:ext uri="{BB962C8B-B14F-4D97-AF65-F5344CB8AC3E}">
        <p14:creationId xmlns:p14="http://schemas.microsoft.com/office/powerpoint/2010/main" val="2808784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DA1E1C-02B3-0545-A4BB-1105750DEE32}"/>
              </a:ext>
            </a:extLst>
          </p:cNvPr>
          <p:cNvSpPr>
            <a:spLocks noGrp="1"/>
          </p:cNvSpPr>
          <p:nvPr>
            <p:ph type="title"/>
          </p:nvPr>
        </p:nvSpPr>
        <p:spPr>
          <a:xfrm>
            <a:off x="1661586" y="197040"/>
            <a:ext cx="8941853" cy="590931"/>
          </a:xfrm>
        </p:spPr>
        <p:txBody>
          <a:bodyPr/>
          <a:lstStyle/>
          <a:p>
            <a:r>
              <a:rPr lang="en-US" dirty="0"/>
              <a:t>Mode Matching Technique</a:t>
            </a:r>
          </a:p>
        </p:txBody>
      </p:sp>
      <p:sp>
        <p:nvSpPr>
          <p:cNvPr id="4" name="Footer Placeholder 3">
            <a:extLst>
              <a:ext uri="{FF2B5EF4-FFF2-40B4-BE49-F238E27FC236}">
                <a16:creationId xmlns:a16="http://schemas.microsoft.com/office/drawing/2014/main" id="{EB9EC41F-6324-004E-A312-705E786DAE6D}"/>
              </a:ext>
            </a:extLst>
          </p:cNvPr>
          <p:cNvSpPr>
            <a:spLocks noGrp="1"/>
          </p:cNvSpPr>
          <p:nvPr>
            <p:ph type="ftr" sz="quarter" idx="11"/>
          </p:nvPr>
        </p:nvSpPr>
        <p:spPr/>
        <p:txBody>
          <a:bodyPr/>
          <a:lstStyle/>
          <a:p>
            <a:r>
              <a:rPr lang="it-IT"/>
              <a:t>Andrea Passarelli</a:t>
            </a:r>
          </a:p>
        </p:txBody>
      </p:sp>
      <p:sp>
        <p:nvSpPr>
          <p:cNvPr id="5" name="Slide Number Placeholder 4">
            <a:extLst>
              <a:ext uri="{FF2B5EF4-FFF2-40B4-BE49-F238E27FC236}">
                <a16:creationId xmlns:a16="http://schemas.microsoft.com/office/drawing/2014/main" id="{1D847731-D146-6D4C-81DE-3B436F647238}"/>
              </a:ext>
            </a:extLst>
          </p:cNvPr>
          <p:cNvSpPr>
            <a:spLocks noGrp="1"/>
          </p:cNvSpPr>
          <p:nvPr>
            <p:ph type="sldNum" sz="quarter" idx="12"/>
          </p:nvPr>
        </p:nvSpPr>
        <p:spPr/>
        <p:txBody>
          <a:bodyPr/>
          <a:lstStyle/>
          <a:p>
            <a:fld id="{A6D6D798-1883-974D-96D0-4E82B243DEDE}" type="slidenum">
              <a:rPr lang="it-IT" smtClean="0"/>
              <a:t>12</a:t>
            </a:fld>
            <a:endParaRPr lang="it-IT"/>
          </a:p>
        </p:txBody>
      </p:sp>
      <p:sp>
        <p:nvSpPr>
          <p:cNvPr id="11" name="TextBox 10">
            <a:extLst>
              <a:ext uri="{FF2B5EF4-FFF2-40B4-BE49-F238E27FC236}">
                <a16:creationId xmlns:a16="http://schemas.microsoft.com/office/drawing/2014/main" id="{E9D1484A-1C6D-8E0D-9DC0-94B188E12D34}"/>
              </a:ext>
            </a:extLst>
          </p:cNvPr>
          <p:cNvSpPr txBox="1"/>
          <p:nvPr/>
        </p:nvSpPr>
        <p:spPr>
          <a:xfrm>
            <a:off x="707571" y="717458"/>
            <a:ext cx="4158343" cy="400110"/>
          </a:xfrm>
          <a:prstGeom prst="rect">
            <a:avLst/>
          </a:prstGeom>
          <a:noFill/>
        </p:spPr>
        <p:txBody>
          <a:bodyPr wrap="square" rtlCol="0">
            <a:spAutoFit/>
          </a:bodyPr>
          <a:lstStyle/>
          <a:p>
            <a:r>
              <a:rPr lang="en-US" sz="2000" dirty="0">
                <a:solidFill>
                  <a:srgbClr val="FF0000"/>
                </a:solidFill>
              </a:rPr>
              <a:t>Cavity </a:t>
            </a:r>
            <a:r>
              <a:rPr lang="en-US" sz="2000" dirty="0"/>
              <a:t>connected by two </a:t>
            </a:r>
            <a:r>
              <a:rPr lang="en-US" sz="2000" dirty="0">
                <a:solidFill>
                  <a:srgbClr val="FF0000"/>
                </a:solidFill>
              </a:rPr>
              <a:t>beam pipes</a:t>
            </a:r>
            <a:endParaRPr lang="en-US" sz="2000" dirty="0"/>
          </a:p>
        </p:txBody>
      </p:sp>
      <p:sp>
        <p:nvSpPr>
          <p:cNvPr id="13" name="TextBox 12">
            <a:extLst>
              <a:ext uri="{FF2B5EF4-FFF2-40B4-BE49-F238E27FC236}">
                <a16:creationId xmlns:a16="http://schemas.microsoft.com/office/drawing/2014/main" id="{415C15CB-A5A6-E919-9463-BA341DBD630C}"/>
              </a:ext>
            </a:extLst>
          </p:cNvPr>
          <p:cNvSpPr txBox="1"/>
          <p:nvPr/>
        </p:nvSpPr>
        <p:spPr>
          <a:xfrm>
            <a:off x="4968875" y="717458"/>
            <a:ext cx="6994525" cy="707886"/>
          </a:xfrm>
          <a:prstGeom prst="rect">
            <a:avLst/>
          </a:prstGeom>
          <a:noFill/>
        </p:spPr>
        <p:txBody>
          <a:bodyPr wrap="square" rtlCol="0">
            <a:spAutoFit/>
          </a:bodyPr>
          <a:lstStyle/>
          <a:p>
            <a:pPr algn="just"/>
            <a:r>
              <a:rPr lang="en-US" sz="2000" dirty="0"/>
              <a:t>The electromagnetic fields in the volume can be expanded in a sum of </a:t>
            </a:r>
            <a:r>
              <a:rPr lang="en-US" sz="2000" dirty="0">
                <a:solidFill>
                  <a:srgbClr val="FF0000"/>
                </a:solidFill>
              </a:rPr>
              <a:t>solenoidal </a:t>
            </a:r>
            <a:r>
              <a:rPr lang="en-US" sz="2000" dirty="0"/>
              <a:t>and </a:t>
            </a:r>
            <a:r>
              <a:rPr lang="en-US" sz="2000" dirty="0">
                <a:solidFill>
                  <a:srgbClr val="FF0000"/>
                </a:solidFill>
              </a:rPr>
              <a:t>irrotational </a:t>
            </a:r>
            <a:r>
              <a:rPr lang="en-US" sz="2000" dirty="0"/>
              <a:t>modes</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B9BB42E6-4AE3-253A-58BF-B432B0B9E9A5}"/>
                  </a:ext>
                </a:extLst>
              </p:cNvPr>
              <p:cNvSpPr/>
              <p:nvPr/>
            </p:nvSpPr>
            <p:spPr>
              <a:xfrm>
                <a:off x="6460138" y="1379433"/>
                <a:ext cx="4011998" cy="12872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rPr>
                          </m:ctrlPr>
                        </m:accPr>
                        <m:e>
                          <m:r>
                            <a:rPr lang="en-US" sz="1600" i="1">
                              <a:latin typeface="Cambria Math"/>
                            </a:rPr>
                            <m:t>𝐸</m:t>
                          </m:r>
                        </m:e>
                      </m:acc>
                      <m:r>
                        <a:rPr lang="en-US" sz="1600" i="1">
                          <a:latin typeface="Cambria Math"/>
                        </a:rPr>
                        <m:t>=</m:t>
                      </m:r>
                      <m:nary>
                        <m:naryPr>
                          <m:chr m:val="∑"/>
                          <m:supHide m:val="on"/>
                          <m:ctrlPr>
                            <a:rPr lang="en-US" sz="1600" i="1">
                              <a:latin typeface="Cambria Math" panose="02040503050406030204" pitchFamily="18" charset="0"/>
                            </a:rPr>
                          </m:ctrlPr>
                        </m:naryPr>
                        <m:sub>
                          <m:r>
                            <a:rPr lang="en-US" sz="1600" i="1">
                              <a:latin typeface="Cambria Math"/>
                            </a:rPr>
                            <m:t>𝑛</m:t>
                          </m:r>
                        </m:sub>
                        <m:sup/>
                        <m:e>
                          <m:sSub>
                            <m:sSubPr>
                              <m:ctrlPr>
                                <a:rPr lang="en-US" sz="1600" b="1" i="1">
                                  <a:latin typeface="Cambria Math" panose="02040503050406030204" pitchFamily="18" charset="0"/>
                                </a:rPr>
                              </m:ctrlPr>
                            </m:sSubPr>
                            <m:e>
                              <m:r>
                                <a:rPr lang="en-US" sz="1600" b="1" i="1">
                                  <a:latin typeface="Cambria Math"/>
                                </a:rPr>
                                <m:t>𝑽</m:t>
                              </m:r>
                            </m:e>
                            <m:sub>
                              <m:r>
                                <a:rPr lang="en-US" sz="1600" b="1" i="1">
                                  <a:latin typeface="Cambria Math"/>
                                </a:rPr>
                                <m:t>𝒏</m:t>
                              </m:r>
                            </m:sub>
                          </m:sSub>
                        </m:e>
                      </m:nary>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a:rPr>
                                <m:t>𝑒</m:t>
                              </m:r>
                            </m:e>
                          </m:acc>
                        </m:e>
                        <m:sub>
                          <m:r>
                            <a:rPr lang="en-US" sz="1600" i="1">
                              <a:latin typeface="Cambria Math"/>
                            </a:rPr>
                            <m:t>𝑛</m:t>
                          </m:r>
                        </m:sub>
                      </m:sSub>
                      <m:r>
                        <a:rPr lang="en-US" sz="1600" i="1">
                          <a:latin typeface="Cambria Math"/>
                        </a:rPr>
                        <m:t>+</m:t>
                      </m:r>
                      <m:nary>
                        <m:naryPr>
                          <m:chr m:val="∑"/>
                          <m:supHide m:val="on"/>
                          <m:ctrlPr>
                            <a:rPr lang="en-US" sz="1600" i="1">
                              <a:latin typeface="Cambria Math" panose="02040503050406030204" pitchFamily="18" charset="0"/>
                            </a:rPr>
                          </m:ctrlPr>
                        </m:naryPr>
                        <m:sub>
                          <m:r>
                            <a:rPr lang="en-US" sz="1600" i="1">
                              <a:latin typeface="Cambria Math"/>
                            </a:rPr>
                            <m:t>𝑛</m:t>
                          </m:r>
                        </m:sub>
                        <m:sup/>
                        <m:e>
                          <m:sSub>
                            <m:sSubPr>
                              <m:ctrlPr>
                                <a:rPr lang="en-US" sz="1600" b="1" i="1">
                                  <a:latin typeface="Cambria Math" panose="02040503050406030204" pitchFamily="18" charset="0"/>
                                </a:rPr>
                              </m:ctrlPr>
                            </m:sSubPr>
                            <m:e>
                              <m:r>
                                <a:rPr lang="en-US" sz="1600" b="1" i="1">
                                  <a:latin typeface="Cambria Math"/>
                                </a:rPr>
                                <m:t>𝑭</m:t>
                              </m:r>
                            </m:e>
                            <m:sub>
                              <m:r>
                                <a:rPr lang="en-US" sz="1600" b="1" i="1">
                                  <a:latin typeface="Cambria Math"/>
                                </a:rPr>
                                <m:t>𝒏</m:t>
                              </m:r>
                            </m:sub>
                          </m:sSub>
                        </m:e>
                      </m:nary>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a:rPr>
                                <m:t>𝑓</m:t>
                              </m:r>
                            </m:e>
                          </m:acc>
                        </m:e>
                        <m:sub>
                          <m:r>
                            <a:rPr lang="en-US" sz="1600" i="1">
                              <a:latin typeface="Cambria Math"/>
                            </a:rPr>
                            <m:t>𝑛</m:t>
                          </m:r>
                        </m:sub>
                      </m:sSub>
                    </m:oMath>
                  </m:oMathPara>
                </a14:m>
                <a:endParaRPr lang="en-US" sz="1600" dirty="0"/>
              </a:p>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rPr>
                          </m:ctrlPr>
                        </m:accPr>
                        <m:e>
                          <m:r>
                            <a:rPr lang="en-US" sz="1600" i="1">
                              <a:latin typeface="Cambria Math"/>
                            </a:rPr>
                            <m:t>𝐻</m:t>
                          </m:r>
                        </m:e>
                      </m:acc>
                      <m:r>
                        <a:rPr lang="en-US" sz="1600" i="1">
                          <a:latin typeface="Cambria Math"/>
                        </a:rPr>
                        <m:t>=</m:t>
                      </m:r>
                      <m:nary>
                        <m:naryPr>
                          <m:chr m:val="∑"/>
                          <m:supHide m:val="on"/>
                          <m:ctrlPr>
                            <a:rPr lang="en-US" sz="1600" i="1">
                              <a:latin typeface="Cambria Math" panose="02040503050406030204" pitchFamily="18" charset="0"/>
                            </a:rPr>
                          </m:ctrlPr>
                        </m:naryPr>
                        <m:sub>
                          <m:r>
                            <a:rPr lang="en-US" sz="1600" i="1">
                              <a:latin typeface="Cambria Math"/>
                            </a:rPr>
                            <m:t>𝑛</m:t>
                          </m:r>
                        </m:sub>
                        <m:sup/>
                        <m:e>
                          <m:sSub>
                            <m:sSubPr>
                              <m:ctrlPr>
                                <a:rPr lang="en-US" sz="1600" b="1" i="1">
                                  <a:latin typeface="Cambria Math" panose="02040503050406030204" pitchFamily="18" charset="0"/>
                                </a:rPr>
                              </m:ctrlPr>
                            </m:sSubPr>
                            <m:e>
                              <m:r>
                                <a:rPr lang="en-US" sz="1600" b="1" i="1">
                                  <a:latin typeface="Cambria Math"/>
                                </a:rPr>
                                <m:t>𝑰</m:t>
                              </m:r>
                            </m:e>
                            <m:sub>
                              <m:r>
                                <a:rPr lang="en-US" sz="1600" b="1" i="1">
                                  <a:latin typeface="Cambria Math"/>
                                </a:rPr>
                                <m:t>𝒏</m:t>
                              </m:r>
                            </m:sub>
                          </m:sSub>
                        </m:e>
                      </m:nary>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a:rPr>
                                <m:t>h</m:t>
                              </m:r>
                            </m:e>
                          </m:acc>
                        </m:e>
                        <m:sub>
                          <m:r>
                            <a:rPr lang="en-US" sz="1600" i="1">
                              <a:latin typeface="Cambria Math"/>
                            </a:rPr>
                            <m:t>𝑛</m:t>
                          </m:r>
                        </m:sub>
                      </m:sSub>
                      <m:r>
                        <a:rPr lang="en-US" sz="1600" i="1">
                          <a:latin typeface="Cambria Math"/>
                        </a:rPr>
                        <m:t>+</m:t>
                      </m:r>
                      <m:nary>
                        <m:naryPr>
                          <m:chr m:val="∑"/>
                          <m:supHide m:val="on"/>
                          <m:ctrlPr>
                            <a:rPr lang="en-US" sz="1600" i="1">
                              <a:latin typeface="Cambria Math" panose="02040503050406030204" pitchFamily="18" charset="0"/>
                            </a:rPr>
                          </m:ctrlPr>
                        </m:naryPr>
                        <m:sub>
                          <m:r>
                            <a:rPr lang="en-US" sz="1600" i="1">
                              <a:latin typeface="Cambria Math"/>
                            </a:rPr>
                            <m:t>𝑛</m:t>
                          </m:r>
                        </m:sub>
                        <m:sup/>
                        <m:e>
                          <m:sSub>
                            <m:sSubPr>
                              <m:ctrlPr>
                                <a:rPr lang="en-US" sz="1600" b="1" i="1">
                                  <a:latin typeface="Cambria Math" panose="02040503050406030204" pitchFamily="18" charset="0"/>
                                </a:rPr>
                              </m:ctrlPr>
                            </m:sSubPr>
                            <m:e>
                              <m:r>
                                <a:rPr lang="en-US" sz="1600" b="1" i="1">
                                  <a:latin typeface="Cambria Math"/>
                                </a:rPr>
                                <m:t>𝑮</m:t>
                              </m:r>
                            </m:e>
                            <m:sub>
                              <m:r>
                                <a:rPr lang="en-US" sz="1600" b="1" i="1">
                                  <a:latin typeface="Cambria Math"/>
                                </a:rPr>
                                <m:t>𝒏</m:t>
                              </m:r>
                            </m:sub>
                          </m:sSub>
                        </m:e>
                      </m:nary>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a:rPr>
                                <m:t>𝑔</m:t>
                              </m:r>
                            </m:e>
                          </m:acc>
                        </m:e>
                        <m:sub>
                          <m:r>
                            <a:rPr lang="en-US" sz="1600" i="1">
                              <a:latin typeface="Cambria Math"/>
                            </a:rPr>
                            <m:t>𝑛</m:t>
                          </m:r>
                        </m:sub>
                      </m:sSub>
                    </m:oMath>
                  </m:oMathPara>
                </a14:m>
                <a:endParaRPr lang="en-US" sz="1600" dirty="0"/>
              </a:p>
            </p:txBody>
          </p:sp>
        </mc:Choice>
        <mc:Fallback xmlns="">
          <p:sp>
            <p:nvSpPr>
              <p:cNvPr id="14" name="Rectangle 13">
                <a:extLst>
                  <a:ext uri="{FF2B5EF4-FFF2-40B4-BE49-F238E27FC236}">
                    <a16:creationId xmlns:a16="http://schemas.microsoft.com/office/drawing/2014/main" id="{B9BB42E6-4AE3-253A-58BF-B432B0B9E9A5}"/>
                  </a:ext>
                </a:extLst>
              </p:cNvPr>
              <p:cNvSpPr>
                <a:spLocks noRot="1" noChangeAspect="1" noMove="1" noResize="1" noEditPoints="1" noAdjustHandles="1" noChangeArrowheads="1" noChangeShapeType="1" noTextEdit="1"/>
              </p:cNvSpPr>
              <p:nvPr/>
            </p:nvSpPr>
            <p:spPr>
              <a:xfrm>
                <a:off x="6460138" y="1379433"/>
                <a:ext cx="4011998" cy="1287275"/>
              </a:xfrm>
              <a:prstGeom prst="rect">
                <a:avLst/>
              </a:prstGeom>
              <a:blipFill>
                <a:blip r:embed="rId2"/>
                <a:stretch>
                  <a:fillRect t="-66667" b="-941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950D4EC-1138-F158-65D3-C856BCDB801D}"/>
                  </a:ext>
                </a:extLst>
              </p:cNvPr>
              <p:cNvSpPr txBox="1"/>
              <p:nvPr/>
            </p:nvSpPr>
            <p:spPr>
              <a:xfrm>
                <a:off x="4865914" y="2581988"/>
                <a:ext cx="7097486" cy="1331070"/>
              </a:xfrm>
              <a:prstGeom prst="rect">
                <a:avLst/>
              </a:prstGeom>
              <a:noFill/>
            </p:spPr>
            <p:txBody>
              <a:bodyPr wrap="square" rtlCol="0">
                <a:spAutoFit/>
              </a:bodyPr>
              <a:lstStyle/>
              <a:p>
                <a:pPr algn="just"/>
                <a14:m>
                  <m:oMath xmlns:m="http://schemas.openxmlformats.org/officeDocument/2006/math">
                    <m:sSub>
                      <m:sSubPr>
                        <m:ctrlPr>
                          <a:rPr lang="en-US" sz="200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𝑒</m:t>
                            </m:r>
                          </m:e>
                        </m:acc>
                      </m:e>
                      <m:sub>
                        <m:r>
                          <a:rPr lang="en-US" sz="2000" i="1">
                            <a:latin typeface="Cambria Math"/>
                          </a:rPr>
                          <m:t>𝑛</m:t>
                        </m:r>
                      </m:sub>
                    </m:sSub>
                  </m:oMath>
                </a14:m>
                <a:r>
                  <a:rPr lang="en-US" sz="2000" dirty="0"/>
                  <a:t>, </a:t>
                </a:r>
                <a14:m>
                  <m:oMath xmlns:m="http://schemas.openxmlformats.org/officeDocument/2006/math">
                    <m:sSub>
                      <m:sSubPr>
                        <m:ctrlPr>
                          <a:rPr lang="en-US" sz="200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b="0" i="1" smtClean="0">
                                <a:latin typeface="Cambria Math"/>
                              </a:rPr>
                              <m:t>h</m:t>
                            </m:r>
                          </m:e>
                        </m:acc>
                      </m:e>
                      <m:sub>
                        <m:r>
                          <a:rPr lang="en-US" sz="2000" i="1">
                            <a:latin typeface="Cambria Math"/>
                          </a:rPr>
                          <m:t>𝑛</m:t>
                        </m:r>
                      </m:sub>
                    </m:sSub>
                  </m:oMath>
                </a14:m>
                <a:r>
                  <a:rPr lang="en-US" sz="2000" dirty="0"/>
                  <a:t>, </a:t>
                </a:r>
                <a14:m>
                  <m:oMath xmlns:m="http://schemas.openxmlformats.org/officeDocument/2006/math">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b="0" i="1" smtClean="0">
                                <a:latin typeface="Cambria Math"/>
                              </a:rPr>
                              <m:t>𝑓</m:t>
                            </m:r>
                          </m:e>
                        </m:acc>
                      </m:e>
                      <m:sub>
                        <m:r>
                          <a:rPr lang="en-US" sz="2000" i="1">
                            <a:latin typeface="Cambria Math"/>
                          </a:rPr>
                          <m:t>𝑛</m:t>
                        </m:r>
                      </m:sub>
                    </m:sSub>
                  </m:oMath>
                </a14:m>
                <a:r>
                  <a:rPr lang="en-US" sz="2000" dirty="0"/>
                  <a:t>, </a:t>
                </a:r>
                <a14:m>
                  <m:oMath xmlns:m="http://schemas.openxmlformats.org/officeDocument/2006/math">
                    <m:sSub>
                      <m:sSubPr>
                        <m:ctrlPr>
                          <a:rPr lang="en-US" sz="200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b="0" i="1" smtClean="0">
                                <a:latin typeface="Cambria Math"/>
                              </a:rPr>
                              <m:t>𝑔</m:t>
                            </m:r>
                          </m:e>
                        </m:acc>
                      </m:e>
                      <m:sub>
                        <m:r>
                          <a:rPr lang="en-US" sz="2000" i="1">
                            <a:latin typeface="Cambria Math"/>
                          </a:rPr>
                          <m:t>𝑛</m:t>
                        </m:r>
                      </m:sub>
                    </m:sSub>
                  </m:oMath>
                </a14:m>
                <a:r>
                  <a:rPr lang="en-US" sz="2000" dirty="0"/>
                  <a:t>  </a:t>
                </a:r>
                <a:r>
                  <a:rPr lang="en-US" sz="2000" dirty="0">
                    <a:solidFill>
                      <a:srgbClr val="FF0000"/>
                    </a:solidFill>
                  </a:rPr>
                  <a:t>known analytically for simple geometries</a:t>
                </a:r>
              </a:p>
              <a:p>
                <a:pPr algn="just"/>
                <a14:m>
                  <m:oMath xmlns:m="http://schemas.openxmlformats.org/officeDocument/2006/math">
                    <m:sSub>
                      <m:sSubPr>
                        <m:ctrlPr>
                          <a:rPr lang="en-US" sz="2000" b="1" i="1">
                            <a:latin typeface="Cambria Math" panose="02040503050406030204" pitchFamily="18" charset="0"/>
                          </a:rPr>
                        </m:ctrlPr>
                      </m:sSubPr>
                      <m:e>
                        <m:r>
                          <a:rPr lang="en-US" sz="2000" b="1" i="1">
                            <a:latin typeface="Cambria Math"/>
                          </a:rPr>
                          <m:t>𝑰</m:t>
                        </m:r>
                      </m:e>
                      <m:sub>
                        <m:r>
                          <a:rPr lang="en-US" sz="2000" b="1" i="1">
                            <a:latin typeface="Cambria Math"/>
                          </a:rPr>
                          <m:t>𝒏</m:t>
                        </m:r>
                      </m:sub>
                    </m:sSub>
                  </m:oMath>
                </a14:m>
                <a:r>
                  <a:rPr lang="en-US" sz="2000" dirty="0"/>
                  <a:t>,</a:t>
                </a:r>
                <a:r>
                  <a:rPr lang="en-US" sz="2000" b="1" dirty="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panose="02040503050406030204" pitchFamily="18" charset="0"/>
                          </a:rPr>
                          <m:t>𝑽</m:t>
                        </m:r>
                      </m:e>
                      <m:sub>
                        <m:r>
                          <a:rPr lang="en-US" sz="2000" b="1" i="1">
                            <a:latin typeface="Cambria Math"/>
                          </a:rPr>
                          <m:t>𝒏</m:t>
                        </m:r>
                      </m:sub>
                    </m:sSub>
                  </m:oMath>
                </a14:m>
                <a:r>
                  <a:rPr lang="en-US" sz="2000" dirty="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panose="02040503050406030204" pitchFamily="18" charset="0"/>
                          </a:rPr>
                          <m:t>𝑭</m:t>
                        </m:r>
                      </m:e>
                      <m:sub>
                        <m:r>
                          <a:rPr lang="en-US" sz="2000" b="1" i="1">
                            <a:latin typeface="Cambria Math"/>
                          </a:rPr>
                          <m:t>𝒏</m:t>
                        </m:r>
                      </m:sub>
                    </m:sSub>
                  </m:oMath>
                </a14:m>
                <a:r>
                  <a:rPr lang="en-US" sz="2000" dirty="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panose="02040503050406030204" pitchFamily="18" charset="0"/>
                          </a:rPr>
                          <m:t>𝑮</m:t>
                        </m:r>
                      </m:e>
                      <m:sub>
                        <m:r>
                          <a:rPr lang="en-US" sz="2000" b="1" i="1">
                            <a:latin typeface="Cambria Math"/>
                          </a:rPr>
                          <m:t>𝒏</m:t>
                        </m:r>
                      </m:sub>
                    </m:sSub>
                  </m:oMath>
                </a14:m>
                <a:r>
                  <a:rPr lang="en-US" sz="2000" dirty="0">
                    <a:solidFill>
                      <a:srgbClr val="FF0000"/>
                    </a:solidFill>
                  </a:rPr>
                  <a:t> coefficients</a:t>
                </a:r>
                <a:r>
                  <a:rPr lang="en-US" sz="2000" dirty="0"/>
                  <a:t> of the </a:t>
                </a:r>
                <a:r>
                  <a:rPr lang="en-US" sz="2000" dirty="0">
                    <a:solidFill>
                      <a:srgbClr val="FF0000"/>
                    </a:solidFill>
                  </a:rPr>
                  <a:t>modal expansion </a:t>
                </a:r>
              </a:p>
              <a:p>
                <a:r>
                  <a:rPr lang="en-US" sz="2000" dirty="0"/>
                  <a:t> </a:t>
                </a:r>
                <a14:m>
                  <m:oMath xmlns:m="http://schemas.openxmlformats.org/officeDocument/2006/math">
                    <m:acc>
                      <m:accPr>
                        <m:chr m:val="̅"/>
                        <m:ctrlPr>
                          <a:rPr lang="en-US" sz="2000" i="1" smtClean="0">
                            <a:latin typeface="Cambria Math" panose="02040503050406030204" pitchFamily="18" charset="0"/>
                          </a:rPr>
                        </m:ctrlPr>
                      </m:accPr>
                      <m:e>
                        <m:r>
                          <a:rPr lang="en-US" sz="2000" i="1">
                            <a:latin typeface="Cambria Math"/>
                          </a:rPr>
                          <m:t>𝐽</m:t>
                        </m:r>
                      </m:e>
                    </m:acc>
                  </m:oMath>
                </a14:m>
                <a:r>
                  <a:rPr lang="en-US" sz="2000" dirty="0">
                    <a:solidFill>
                      <a:srgbClr val="FF0000"/>
                    </a:solidFill>
                  </a:rPr>
                  <a:t> impressed current</a:t>
                </a:r>
                <a:r>
                  <a:rPr lang="en-US" sz="2000" dirty="0"/>
                  <a:t> → often replaced by beam self-fields </a:t>
                </a:r>
              </a:p>
              <a:p>
                <a:r>
                  <a:rPr lang="en-US" sz="2000" dirty="0">
                    <a:solidFill>
                      <a:srgbClr val="FF0000"/>
                    </a:solidFill>
                  </a:rPr>
                  <a:t>Fields in the pipes </a:t>
                </a:r>
                <a:r>
                  <a:rPr lang="en-US" sz="2000" dirty="0"/>
                  <a:t>assumed to be </a:t>
                </a:r>
                <a:r>
                  <a:rPr lang="en-US" sz="2000" dirty="0">
                    <a:solidFill>
                      <a:srgbClr val="FF0000"/>
                    </a:solidFill>
                  </a:rPr>
                  <a:t>known analytically</a:t>
                </a:r>
                <a:r>
                  <a:rPr lang="en-US" sz="2000" dirty="0"/>
                  <a:t> </a:t>
                </a:r>
              </a:p>
            </p:txBody>
          </p:sp>
        </mc:Choice>
        <mc:Fallback xmlns="">
          <p:sp>
            <p:nvSpPr>
              <p:cNvPr id="16" name="TextBox 15">
                <a:extLst>
                  <a:ext uri="{FF2B5EF4-FFF2-40B4-BE49-F238E27FC236}">
                    <a16:creationId xmlns:a16="http://schemas.microsoft.com/office/drawing/2014/main" id="{5950D4EC-1138-F158-65D3-C856BCDB801D}"/>
                  </a:ext>
                </a:extLst>
              </p:cNvPr>
              <p:cNvSpPr txBox="1">
                <a:spLocks noRot="1" noChangeAspect="1" noMove="1" noResize="1" noEditPoints="1" noAdjustHandles="1" noChangeArrowheads="1" noChangeShapeType="1" noTextEdit="1"/>
              </p:cNvSpPr>
              <p:nvPr/>
            </p:nvSpPr>
            <p:spPr>
              <a:xfrm>
                <a:off x="4865914" y="2581988"/>
                <a:ext cx="7097486" cy="1331070"/>
              </a:xfrm>
              <a:prstGeom prst="rect">
                <a:avLst/>
              </a:prstGeom>
              <a:blipFill>
                <a:blip r:embed="rId3"/>
                <a:stretch>
                  <a:fillRect l="-893" t="-1887" b="-7547"/>
                </a:stretch>
              </a:blipFill>
            </p:spPr>
            <p:txBody>
              <a:bodyPr/>
              <a:lstStyle/>
              <a:p>
                <a:r>
                  <a:rPr lang="en-IT">
                    <a:noFill/>
                  </a:rPr>
                  <a:t> </a:t>
                </a:r>
              </a:p>
            </p:txBody>
          </p:sp>
        </mc:Fallback>
      </mc:AlternateContent>
      <p:pic>
        <p:nvPicPr>
          <p:cNvPr id="2" name="Picture 1">
            <a:extLst>
              <a:ext uri="{FF2B5EF4-FFF2-40B4-BE49-F238E27FC236}">
                <a16:creationId xmlns:a16="http://schemas.microsoft.com/office/drawing/2014/main" id="{6F19B21A-714B-E9AA-4753-A16B2FEF6377}"/>
              </a:ext>
            </a:extLst>
          </p:cNvPr>
          <p:cNvPicPr>
            <a:picLocks noChangeAspect="1"/>
          </p:cNvPicPr>
          <p:nvPr/>
        </p:nvPicPr>
        <p:blipFill>
          <a:blip r:embed="rId4"/>
          <a:stretch>
            <a:fillRect/>
          </a:stretch>
        </p:blipFill>
        <p:spPr>
          <a:xfrm>
            <a:off x="688315" y="1127122"/>
            <a:ext cx="4011998" cy="2456177"/>
          </a:xfrm>
          <a:prstGeom prst="rect">
            <a:avLst/>
          </a:prstGeom>
        </p:spPr>
      </p:pic>
      <p:sp>
        <p:nvSpPr>
          <p:cNvPr id="21" name="TextBox 20">
            <a:extLst>
              <a:ext uri="{FF2B5EF4-FFF2-40B4-BE49-F238E27FC236}">
                <a16:creationId xmlns:a16="http://schemas.microsoft.com/office/drawing/2014/main" id="{5B7F816B-0452-0A25-6F0F-C87E364A767D}"/>
              </a:ext>
            </a:extLst>
          </p:cNvPr>
          <p:cNvSpPr txBox="1"/>
          <p:nvPr/>
        </p:nvSpPr>
        <p:spPr>
          <a:xfrm>
            <a:off x="707570" y="4167964"/>
            <a:ext cx="4158343" cy="707886"/>
          </a:xfrm>
          <a:prstGeom prst="rect">
            <a:avLst/>
          </a:prstGeom>
          <a:noFill/>
          <a:ln>
            <a:solidFill>
              <a:schemeClr val="tx1"/>
            </a:solidFill>
          </a:ln>
        </p:spPr>
        <p:txBody>
          <a:bodyPr wrap="square">
            <a:spAutoFit/>
          </a:bodyPr>
          <a:lstStyle/>
          <a:p>
            <a:pPr algn="ctr"/>
            <a:r>
              <a:rPr lang="en-US" sz="2000" dirty="0">
                <a:solidFill>
                  <a:srgbClr val="FF0000"/>
                </a:solidFill>
              </a:rPr>
              <a:t>Magnetic field </a:t>
            </a:r>
            <a:r>
              <a:rPr lang="en-US" sz="2000" dirty="0"/>
              <a:t>matching</a:t>
            </a:r>
            <a:r>
              <a:rPr lang="en-US" sz="2000" dirty="0">
                <a:solidFill>
                  <a:srgbClr val="FF0000"/>
                </a:solidFill>
              </a:rPr>
              <a:t> </a:t>
            </a:r>
            <a:r>
              <a:rPr lang="en-US" sz="2000" dirty="0"/>
              <a:t>between the closed volume and the access pipes</a:t>
            </a:r>
            <a:endParaRPr lang="en-IT" sz="2000" dirty="0"/>
          </a:p>
        </p:txBody>
      </p:sp>
      <p:sp>
        <p:nvSpPr>
          <p:cNvPr id="22" name="TextBox 21">
            <a:extLst>
              <a:ext uri="{FF2B5EF4-FFF2-40B4-BE49-F238E27FC236}">
                <a16:creationId xmlns:a16="http://schemas.microsoft.com/office/drawing/2014/main" id="{6BB5AB9D-018F-BF2E-1BF9-4672E4728A98}"/>
              </a:ext>
            </a:extLst>
          </p:cNvPr>
          <p:cNvSpPr txBox="1"/>
          <p:nvPr/>
        </p:nvSpPr>
        <p:spPr>
          <a:xfrm>
            <a:off x="6988628" y="4141566"/>
            <a:ext cx="4152871" cy="707886"/>
          </a:xfrm>
          <a:prstGeom prst="rect">
            <a:avLst/>
          </a:prstGeom>
          <a:noFill/>
          <a:ln>
            <a:solidFill>
              <a:schemeClr val="tx1"/>
            </a:solidFill>
          </a:ln>
        </p:spPr>
        <p:txBody>
          <a:bodyPr wrap="square">
            <a:spAutoFit/>
          </a:bodyPr>
          <a:lstStyle/>
          <a:p>
            <a:pPr algn="ctr"/>
            <a:r>
              <a:rPr lang="en-US" sz="2000" dirty="0">
                <a:solidFill>
                  <a:srgbClr val="FF0000"/>
                </a:solidFill>
              </a:rPr>
              <a:t>Electric field </a:t>
            </a:r>
            <a:r>
              <a:rPr lang="en-US" sz="2000" dirty="0"/>
              <a:t>matching</a:t>
            </a:r>
            <a:r>
              <a:rPr lang="en-US" sz="2000" dirty="0">
                <a:solidFill>
                  <a:srgbClr val="FF0000"/>
                </a:solidFill>
              </a:rPr>
              <a:t> </a:t>
            </a:r>
            <a:r>
              <a:rPr lang="en-US" sz="2000" dirty="0"/>
              <a:t>between the closed volume and the access pipes</a:t>
            </a:r>
            <a:endParaRPr lang="en-IT" sz="2000" dirty="0"/>
          </a:p>
        </p:txBody>
      </p:sp>
      <p:sp>
        <p:nvSpPr>
          <p:cNvPr id="27" name="TextBox 26">
            <a:extLst>
              <a:ext uri="{FF2B5EF4-FFF2-40B4-BE49-F238E27FC236}">
                <a16:creationId xmlns:a16="http://schemas.microsoft.com/office/drawing/2014/main" id="{0EFB2559-3074-7813-06FE-8427E222ED53}"/>
              </a:ext>
            </a:extLst>
          </p:cNvPr>
          <p:cNvSpPr txBox="1"/>
          <p:nvPr/>
        </p:nvSpPr>
        <p:spPr>
          <a:xfrm>
            <a:off x="1958443" y="4876941"/>
            <a:ext cx="1471742" cy="400110"/>
          </a:xfrm>
          <a:prstGeom prst="rect">
            <a:avLst/>
          </a:prstGeom>
          <a:noFill/>
          <a:ln>
            <a:solidFill>
              <a:schemeClr val="tx1"/>
            </a:solidFill>
          </a:ln>
        </p:spPr>
        <p:txBody>
          <a:bodyPr wrap="square">
            <a:spAutoFit/>
          </a:bodyPr>
          <a:lstStyle/>
          <a:p>
            <a:pPr algn="ctr"/>
            <a:r>
              <a:rPr lang="en-GB" sz="2000" b="0" i="0" u="none" strike="noStrike" dirty="0">
                <a:solidFill>
                  <a:srgbClr val="000000"/>
                </a:solidFill>
                <a:effectLst/>
                <a:latin typeface="Franklin Gothic Book" panose="020B0503020102020204" pitchFamily="34" charset="0"/>
              </a:rPr>
              <a:t>2 equations</a:t>
            </a:r>
            <a:endParaRPr lang="en-IT" sz="2000" dirty="0">
              <a:latin typeface="Franklin Gothic Book" panose="020B0503020102020204" pitchFamily="34" charset="0"/>
            </a:endParaRPr>
          </a:p>
        </p:txBody>
      </p:sp>
      <p:sp>
        <p:nvSpPr>
          <p:cNvPr id="33" name="TextBox 32">
            <a:extLst>
              <a:ext uri="{FF2B5EF4-FFF2-40B4-BE49-F238E27FC236}">
                <a16:creationId xmlns:a16="http://schemas.microsoft.com/office/drawing/2014/main" id="{5CA2EF72-E2A1-D643-FFF2-824BC72F79A5}"/>
              </a:ext>
            </a:extLst>
          </p:cNvPr>
          <p:cNvSpPr txBox="1"/>
          <p:nvPr/>
        </p:nvSpPr>
        <p:spPr>
          <a:xfrm>
            <a:off x="8377770" y="4846340"/>
            <a:ext cx="1374585" cy="400110"/>
          </a:xfrm>
          <a:prstGeom prst="rect">
            <a:avLst/>
          </a:prstGeom>
          <a:noFill/>
          <a:ln>
            <a:solidFill>
              <a:schemeClr val="tx1"/>
            </a:solidFill>
          </a:ln>
        </p:spPr>
        <p:txBody>
          <a:bodyPr wrap="square">
            <a:spAutoFit/>
          </a:bodyPr>
          <a:lstStyle/>
          <a:p>
            <a:r>
              <a:rPr lang="en-GB" sz="2000" dirty="0"/>
              <a:t>1 equation</a:t>
            </a:r>
          </a:p>
        </p:txBody>
      </p:sp>
      <p:sp>
        <p:nvSpPr>
          <p:cNvPr id="35" name="TextBox 34">
            <a:extLst>
              <a:ext uri="{FF2B5EF4-FFF2-40B4-BE49-F238E27FC236}">
                <a16:creationId xmlns:a16="http://schemas.microsoft.com/office/drawing/2014/main" id="{D2AACDAF-0EAB-00A0-0328-0FD857623A88}"/>
              </a:ext>
            </a:extLst>
          </p:cNvPr>
          <p:cNvSpPr txBox="1"/>
          <p:nvPr/>
        </p:nvSpPr>
        <p:spPr>
          <a:xfrm>
            <a:off x="2786741" y="5465966"/>
            <a:ext cx="6098458" cy="707886"/>
          </a:xfrm>
          <a:prstGeom prst="rect">
            <a:avLst/>
          </a:prstGeom>
          <a:noFill/>
          <a:ln>
            <a:solidFill>
              <a:schemeClr val="tx1"/>
            </a:solidFill>
          </a:ln>
        </p:spPr>
        <p:txBody>
          <a:bodyPr wrap="square">
            <a:spAutoFit/>
          </a:bodyPr>
          <a:lstStyle/>
          <a:p>
            <a:pPr algn="ctr"/>
            <a:r>
              <a:rPr lang="en-GB" sz="2000" dirty="0"/>
              <a:t>The source (beam) field is the known term</a:t>
            </a:r>
          </a:p>
          <a:p>
            <a:pPr algn="ctr"/>
            <a:r>
              <a:rPr lang="en-GB" sz="2000" dirty="0"/>
              <a:t>The system is </a:t>
            </a:r>
            <a:r>
              <a:rPr lang="en-GB" sz="2000" dirty="0">
                <a:solidFill>
                  <a:srgbClr val="FF0000"/>
                </a:solidFill>
              </a:rPr>
              <a:t>solvable</a:t>
            </a:r>
            <a:r>
              <a:rPr lang="en-GB" sz="2000" dirty="0"/>
              <a:t> with a unique non-zero solution</a:t>
            </a:r>
          </a:p>
        </p:txBody>
      </p:sp>
      <p:cxnSp>
        <p:nvCxnSpPr>
          <p:cNvPr id="44" name="Straight Arrow Connector 43">
            <a:extLst>
              <a:ext uri="{FF2B5EF4-FFF2-40B4-BE49-F238E27FC236}">
                <a16:creationId xmlns:a16="http://schemas.microsoft.com/office/drawing/2014/main" id="{427D14EF-C62F-0E91-EC3D-F6445C066EE9}"/>
              </a:ext>
            </a:extLst>
          </p:cNvPr>
          <p:cNvCxnSpPr/>
          <p:nvPr/>
        </p:nvCxnSpPr>
        <p:spPr>
          <a:xfrm>
            <a:off x="4188542" y="5031647"/>
            <a:ext cx="235974" cy="32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D6F314-2761-9B8F-C52D-AE2CB60FA8D9}"/>
              </a:ext>
            </a:extLst>
          </p:cNvPr>
          <p:cNvCxnSpPr>
            <a:cxnSpLocks/>
          </p:cNvCxnSpPr>
          <p:nvPr/>
        </p:nvCxnSpPr>
        <p:spPr>
          <a:xfrm rot="4320000">
            <a:off x="7113635" y="5036562"/>
            <a:ext cx="237600" cy="32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42DC3E6-B570-6507-C93A-70C457852D90}"/>
              </a:ext>
            </a:extLst>
          </p:cNvPr>
          <p:cNvCxnSpPr>
            <a:cxnSpLocks/>
          </p:cNvCxnSpPr>
          <p:nvPr/>
        </p:nvCxnSpPr>
        <p:spPr>
          <a:xfrm rot="5400000" flipH="1">
            <a:off x="2716561" y="2330388"/>
            <a:ext cx="828000" cy="0"/>
          </a:xfrm>
          <a:prstGeom prst="line">
            <a:avLst/>
          </a:prstGeom>
          <a:ln w="2857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7DADAE2-9013-95AD-E80E-BC3DE4ED7C53}"/>
              </a:ext>
            </a:extLst>
          </p:cNvPr>
          <p:cNvCxnSpPr>
            <a:cxnSpLocks/>
          </p:cNvCxnSpPr>
          <p:nvPr/>
        </p:nvCxnSpPr>
        <p:spPr>
          <a:xfrm rot="5400000" flipH="1">
            <a:off x="1620193" y="2323345"/>
            <a:ext cx="828000" cy="0"/>
          </a:xfrm>
          <a:prstGeom prst="line">
            <a:avLst/>
          </a:prstGeom>
          <a:ln w="2857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47520C0-24F7-0D80-C448-78F124BED4A7}"/>
                  </a:ext>
                </a:extLst>
              </p:cNvPr>
              <p:cNvSpPr txBox="1"/>
              <p:nvPr/>
            </p:nvSpPr>
            <p:spPr>
              <a:xfrm>
                <a:off x="2040543" y="2491148"/>
                <a:ext cx="2068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a:rPr>
                            <m:t>𝑆</m:t>
                          </m:r>
                        </m:e>
                        <m:sub>
                          <m:r>
                            <a:rPr lang="en-US" b="0" i="1" smtClean="0">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xmlns="">
          <p:sp>
            <p:nvSpPr>
              <p:cNvPr id="8" name="TextBox 7">
                <a:extLst>
                  <a:ext uri="{FF2B5EF4-FFF2-40B4-BE49-F238E27FC236}">
                    <a16:creationId xmlns:a16="http://schemas.microsoft.com/office/drawing/2014/main" id="{E47520C0-24F7-0D80-C448-78F124BED4A7}"/>
                  </a:ext>
                </a:extLst>
              </p:cNvPr>
              <p:cNvSpPr txBox="1">
                <a:spLocks noRot="1" noChangeAspect="1" noMove="1" noResize="1" noEditPoints="1" noAdjustHandles="1" noChangeArrowheads="1" noChangeShapeType="1" noTextEdit="1"/>
              </p:cNvSpPr>
              <p:nvPr/>
            </p:nvSpPr>
            <p:spPr>
              <a:xfrm>
                <a:off x="2040543" y="2491148"/>
                <a:ext cx="206831" cy="369332"/>
              </a:xfrm>
              <a:prstGeom prst="rect">
                <a:avLst/>
              </a:prstGeom>
              <a:blipFill>
                <a:blip r:embed="rId5"/>
                <a:stretch>
                  <a:fillRect r="-61111"/>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3BDCBD5-44DE-357D-2AC5-5D15228CB6CE}"/>
                  </a:ext>
                </a:extLst>
              </p:cNvPr>
              <p:cNvSpPr txBox="1"/>
              <p:nvPr/>
            </p:nvSpPr>
            <p:spPr>
              <a:xfrm>
                <a:off x="2747510" y="2491148"/>
                <a:ext cx="2068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a:rPr>
                            <m:t>𝑆</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C3BDCBD5-44DE-357D-2AC5-5D15228CB6CE}"/>
                  </a:ext>
                </a:extLst>
              </p:cNvPr>
              <p:cNvSpPr txBox="1">
                <a:spLocks noRot="1" noChangeAspect="1" noMove="1" noResize="1" noEditPoints="1" noAdjustHandles="1" noChangeArrowheads="1" noChangeShapeType="1" noTextEdit="1"/>
              </p:cNvSpPr>
              <p:nvPr/>
            </p:nvSpPr>
            <p:spPr>
              <a:xfrm>
                <a:off x="2747510" y="2491148"/>
                <a:ext cx="206831" cy="369332"/>
              </a:xfrm>
              <a:prstGeom prst="rect">
                <a:avLst/>
              </a:prstGeom>
              <a:blipFill>
                <a:blip r:embed="rId6"/>
                <a:stretch>
                  <a:fillRect r="-70588"/>
                </a:stretch>
              </a:blipFill>
            </p:spPr>
            <p:txBody>
              <a:bodyPr/>
              <a:lstStyle/>
              <a:p>
                <a:r>
                  <a:rPr lang="en-IT">
                    <a:noFill/>
                  </a:rPr>
                  <a:t> </a:t>
                </a:r>
              </a:p>
            </p:txBody>
          </p:sp>
        </mc:Fallback>
      </mc:AlternateContent>
    </p:spTree>
    <p:extLst>
      <p:ext uri="{BB962C8B-B14F-4D97-AF65-F5344CB8AC3E}">
        <p14:creationId xmlns:p14="http://schemas.microsoft.com/office/powerpoint/2010/main" val="3965269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9C1807-25A8-1767-B885-CD4FFF9A8520}"/>
              </a:ext>
            </a:extLst>
          </p:cNvPr>
          <p:cNvSpPr>
            <a:spLocks noGrp="1"/>
          </p:cNvSpPr>
          <p:nvPr>
            <p:ph type="ftr" sz="quarter" idx="11"/>
          </p:nvPr>
        </p:nvSpPr>
        <p:spPr/>
        <p:txBody>
          <a:bodyPr/>
          <a:lstStyle/>
          <a:p>
            <a:r>
              <a:rPr lang="it-IT"/>
              <a:t>Andrea Passarelli</a:t>
            </a:r>
          </a:p>
        </p:txBody>
      </p:sp>
      <p:sp>
        <p:nvSpPr>
          <p:cNvPr id="4" name="Slide Number Placeholder 3">
            <a:extLst>
              <a:ext uri="{FF2B5EF4-FFF2-40B4-BE49-F238E27FC236}">
                <a16:creationId xmlns:a16="http://schemas.microsoft.com/office/drawing/2014/main" id="{B7935010-75AB-FF64-A249-074632BD1874}"/>
              </a:ext>
            </a:extLst>
          </p:cNvPr>
          <p:cNvSpPr>
            <a:spLocks noGrp="1"/>
          </p:cNvSpPr>
          <p:nvPr>
            <p:ph type="sldNum" sz="quarter" idx="12"/>
          </p:nvPr>
        </p:nvSpPr>
        <p:spPr/>
        <p:txBody>
          <a:bodyPr/>
          <a:lstStyle/>
          <a:p>
            <a:fld id="{A6D6D798-1883-974D-96D0-4E82B243DEDE}" type="slidenum">
              <a:rPr lang="it-IT" smtClean="0"/>
              <a:t>13</a:t>
            </a:fld>
            <a:endParaRPr lang="it-IT"/>
          </a:p>
        </p:txBody>
      </p:sp>
      <p:sp>
        <p:nvSpPr>
          <p:cNvPr id="5" name="Title 4">
            <a:extLst>
              <a:ext uri="{FF2B5EF4-FFF2-40B4-BE49-F238E27FC236}">
                <a16:creationId xmlns:a16="http://schemas.microsoft.com/office/drawing/2014/main" id="{F17F9AFA-2CCA-5E3C-C6A7-C9CA071CDBB9}"/>
              </a:ext>
            </a:extLst>
          </p:cNvPr>
          <p:cNvSpPr>
            <a:spLocks noGrp="1"/>
          </p:cNvSpPr>
          <p:nvPr>
            <p:ph type="title"/>
          </p:nvPr>
        </p:nvSpPr>
        <p:spPr/>
        <p:txBody>
          <a:bodyPr/>
          <a:lstStyle/>
          <a:p>
            <a:r>
              <a:rPr lang="en-IT" dirty="0"/>
              <a:t>Mode Matching Technique</a:t>
            </a:r>
          </a:p>
        </p:txBody>
      </p:sp>
      <p:pic>
        <p:nvPicPr>
          <p:cNvPr id="6" name="Picture 5">
            <a:extLst>
              <a:ext uri="{FF2B5EF4-FFF2-40B4-BE49-F238E27FC236}">
                <a16:creationId xmlns:a16="http://schemas.microsoft.com/office/drawing/2014/main" id="{D758FCA8-110F-DBD8-154D-BA4CA5DCC689}"/>
              </a:ext>
            </a:extLst>
          </p:cNvPr>
          <p:cNvPicPr>
            <a:picLocks noChangeAspect="1"/>
          </p:cNvPicPr>
          <p:nvPr/>
        </p:nvPicPr>
        <p:blipFill>
          <a:blip r:embed="rId2"/>
          <a:stretch>
            <a:fillRect/>
          </a:stretch>
        </p:blipFill>
        <p:spPr>
          <a:xfrm>
            <a:off x="55568" y="1045115"/>
            <a:ext cx="6769458" cy="4915402"/>
          </a:xfrm>
          <a:prstGeom prst="rect">
            <a:avLst/>
          </a:prstGeom>
        </p:spPr>
      </p:pic>
      <p:sp>
        <p:nvSpPr>
          <p:cNvPr id="7" name="TextBox 6">
            <a:extLst>
              <a:ext uri="{FF2B5EF4-FFF2-40B4-BE49-F238E27FC236}">
                <a16:creationId xmlns:a16="http://schemas.microsoft.com/office/drawing/2014/main" id="{F881799B-15A6-3795-FF97-CE00EDC0C1E1}"/>
              </a:ext>
            </a:extLst>
          </p:cNvPr>
          <p:cNvSpPr txBox="1"/>
          <p:nvPr/>
        </p:nvSpPr>
        <p:spPr>
          <a:xfrm>
            <a:off x="275375" y="5916973"/>
            <a:ext cx="11916625" cy="369332"/>
          </a:xfrm>
          <a:prstGeom prst="rect">
            <a:avLst/>
          </a:prstGeom>
          <a:noFill/>
        </p:spPr>
        <p:txBody>
          <a:bodyPr wrap="square">
            <a:spAutoFit/>
          </a:bodyPr>
          <a:lstStyle/>
          <a:p>
            <a:r>
              <a:rPr lang="en-US" sz="1800" dirty="0" err="1"/>
              <a:t>M.Panniello</a:t>
            </a:r>
            <a:r>
              <a:rPr lang="en-US" sz="1800" dirty="0"/>
              <a:t>, “A numerical-analytical method for particle accelerators”, PhD thesis, University of Naples “Federico II”, 2009</a:t>
            </a:r>
          </a:p>
        </p:txBody>
      </p:sp>
      <p:sp>
        <p:nvSpPr>
          <p:cNvPr id="2" name="TextBox 1">
            <a:extLst>
              <a:ext uri="{FF2B5EF4-FFF2-40B4-BE49-F238E27FC236}">
                <a16:creationId xmlns:a16="http://schemas.microsoft.com/office/drawing/2014/main" id="{EA7E2549-A36D-F47E-E3B8-5C257EF7C625}"/>
              </a:ext>
            </a:extLst>
          </p:cNvPr>
          <p:cNvSpPr txBox="1"/>
          <p:nvPr/>
        </p:nvSpPr>
        <p:spPr>
          <a:xfrm>
            <a:off x="730482" y="601461"/>
            <a:ext cx="11178489" cy="400110"/>
          </a:xfrm>
          <a:prstGeom prst="rect">
            <a:avLst/>
          </a:prstGeom>
          <a:noFill/>
        </p:spPr>
        <p:txBody>
          <a:bodyPr wrap="square">
            <a:spAutoFit/>
          </a:bodyPr>
          <a:lstStyle/>
          <a:p>
            <a:pPr lvl="0" algn="just"/>
            <a:r>
              <a:rPr lang="en-US" sz="2000" dirty="0"/>
              <a:t>Study the </a:t>
            </a:r>
            <a:r>
              <a:rPr lang="en-US" sz="2000" dirty="0">
                <a:solidFill>
                  <a:srgbClr val="FF0000"/>
                </a:solidFill>
              </a:rPr>
              <a:t>loss-less </a:t>
            </a:r>
            <a:r>
              <a:rPr lang="en-US" sz="2000" dirty="0"/>
              <a:t>and</a:t>
            </a:r>
            <a:r>
              <a:rPr lang="en-US" sz="2000" dirty="0">
                <a:solidFill>
                  <a:srgbClr val="FF0000"/>
                </a:solidFill>
              </a:rPr>
              <a:t> with-losses</a:t>
            </a:r>
            <a:r>
              <a:rPr lang="en-US" sz="2000" dirty="0"/>
              <a:t> (perturbative analysis)</a:t>
            </a:r>
            <a:r>
              <a:rPr lang="en-US" sz="2000" dirty="0">
                <a:solidFill>
                  <a:srgbClr val="FF0000"/>
                </a:solidFill>
              </a:rPr>
              <a:t> pillbox </a:t>
            </a:r>
            <a:r>
              <a:rPr lang="en-US" sz="2000" dirty="0"/>
              <a:t>cavity with mode matching technique.</a:t>
            </a:r>
          </a:p>
        </p:txBody>
      </p:sp>
      <p:sp>
        <p:nvSpPr>
          <p:cNvPr id="13" name="TextBox 12">
            <a:extLst>
              <a:ext uri="{FF2B5EF4-FFF2-40B4-BE49-F238E27FC236}">
                <a16:creationId xmlns:a16="http://schemas.microsoft.com/office/drawing/2014/main" id="{FAA1D945-E99E-592E-3B56-A3AD8DEA1771}"/>
              </a:ext>
            </a:extLst>
          </p:cNvPr>
          <p:cNvSpPr txBox="1"/>
          <p:nvPr/>
        </p:nvSpPr>
        <p:spPr>
          <a:xfrm>
            <a:off x="6614294" y="1429388"/>
            <a:ext cx="5577706" cy="3785652"/>
          </a:xfrm>
          <a:prstGeom prst="rect">
            <a:avLst/>
          </a:prstGeom>
          <a:noFill/>
        </p:spPr>
        <p:txBody>
          <a:bodyPr wrap="square">
            <a:spAutoFit/>
          </a:bodyPr>
          <a:lstStyle/>
          <a:p>
            <a:pPr algn="ctr"/>
            <a:r>
              <a:rPr lang="en-GB" sz="2200" dirty="0"/>
              <a:t>Limitations of the stretched wire method </a:t>
            </a:r>
          </a:p>
          <a:p>
            <a:endParaRPr lang="en-GB" sz="2000" dirty="0"/>
          </a:p>
          <a:p>
            <a:pPr marL="342900" indent="-342900">
              <a:buFont typeface="Arial" panose="020B0604020202020204" pitchFamily="34" charset="0"/>
              <a:buChar char="•"/>
            </a:pPr>
            <a:r>
              <a:rPr lang="en-GB" sz="2000" dirty="0">
                <a:solidFill>
                  <a:srgbClr val="FF0000"/>
                </a:solidFill>
              </a:rPr>
              <a:t>Wrong results below cut-off</a:t>
            </a:r>
            <a:r>
              <a:rPr lang="en-GB" sz="2000" dirty="0"/>
              <a:t> frequency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 wire introduces a TEM wave (zero cut-off frequency).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All resonant frequencies depleted because of power drained in the pipes by the TEM mode.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Above frequency 30% larger than the cut-off, wire method gives fairly good results.</a:t>
            </a:r>
          </a:p>
        </p:txBody>
      </p:sp>
    </p:spTree>
    <p:extLst>
      <p:ext uri="{BB962C8B-B14F-4D97-AF65-F5344CB8AC3E}">
        <p14:creationId xmlns:p14="http://schemas.microsoft.com/office/powerpoint/2010/main" val="550241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3CE8AF-AE6B-3433-ED93-A1D8DF6856C3}"/>
              </a:ext>
            </a:extLst>
          </p:cNvPr>
          <p:cNvSpPr>
            <a:spLocks noGrp="1"/>
          </p:cNvSpPr>
          <p:nvPr>
            <p:ph type="ftr" sz="quarter" idx="11"/>
          </p:nvPr>
        </p:nvSpPr>
        <p:spPr/>
        <p:txBody>
          <a:bodyPr/>
          <a:lstStyle/>
          <a:p>
            <a:r>
              <a:rPr lang="it-IT" dirty="0"/>
              <a:t>Andrea Passarelli</a:t>
            </a:r>
          </a:p>
        </p:txBody>
      </p:sp>
      <p:sp>
        <p:nvSpPr>
          <p:cNvPr id="4" name="Slide Number Placeholder 3">
            <a:extLst>
              <a:ext uri="{FF2B5EF4-FFF2-40B4-BE49-F238E27FC236}">
                <a16:creationId xmlns:a16="http://schemas.microsoft.com/office/drawing/2014/main" id="{E6645B5D-0C6E-5F05-7A9E-D25CE95A8D7F}"/>
              </a:ext>
            </a:extLst>
          </p:cNvPr>
          <p:cNvSpPr>
            <a:spLocks noGrp="1"/>
          </p:cNvSpPr>
          <p:nvPr>
            <p:ph type="sldNum" sz="quarter" idx="12"/>
          </p:nvPr>
        </p:nvSpPr>
        <p:spPr/>
        <p:txBody>
          <a:bodyPr/>
          <a:lstStyle/>
          <a:p>
            <a:fld id="{A6D6D798-1883-974D-96D0-4E82B243DEDE}" type="slidenum">
              <a:rPr lang="it-IT" smtClean="0"/>
              <a:t>14</a:t>
            </a:fld>
            <a:endParaRPr lang="it-IT"/>
          </a:p>
        </p:txBody>
      </p:sp>
      <p:sp>
        <p:nvSpPr>
          <p:cNvPr id="5" name="Title 4">
            <a:extLst>
              <a:ext uri="{FF2B5EF4-FFF2-40B4-BE49-F238E27FC236}">
                <a16:creationId xmlns:a16="http://schemas.microsoft.com/office/drawing/2014/main" id="{FE2CB85C-E682-580D-9DE3-ABB09671BD8E}"/>
              </a:ext>
            </a:extLst>
          </p:cNvPr>
          <p:cNvSpPr>
            <a:spLocks noGrp="1"/>
          </p:cNvSpPr>
          <p:nvPr>
            <p:ph type="title"/>
          </p:nvPr>
        </p:nvSpPr>
        <p:spPr/>
        <p:txBody>
          <a:bodyPr/>
          <a:lstStyle/>
          <a:p>
            <a:r>
              <a:rPr lang="en-US" dirty="0"/>
              <a:t>Mode Matching Technique</a:t>
            </a:r>
            <a:endParaRPr lang="en-IT" dirty="0"/>
          </a:p>
        </p:txBody>
      </p:sp>
      <p:sp>
        <p:nvSpPr>
          <p:cNvPr id="7" name="TextBox 6">
            <a:extLst>
              <a:ext uri="{FF2B5EF4-FFF2-40B4-BE49-F238E27FC236}">
                <a16:creationId xmlns:a16="http://schemas.microsoft.com/office/drawing/2014/main" id="{68DA60CD-608B-DDAF-5CCD-8E85FBECD586}"/>
              </a:ext>
            </a:extLst>
          </p:cNvPr>
          <p:cNvSpPr txBox="1"/>
          <p:nvPr/>
        </p:nvSpPr>
        <p:spPr>
          <a:xfrm>
            <a:off x="853925" y="716054"/>
            <a:ext cx="3015343" cy="400110"/>
          </a:xfrm>
          <a:prstGeom prst="rect">
            <a:avLst/>
          </a:prstGeom>
          <a:noFill/>
        </p:spPr>
        <p:txBody>
          <a:bodyPr wrap="square">
            <a:spAutoFit/>
          </a:bodyPr>
          <a:lstStyle/>
          <a:p>
            <a:r>
              <a:rPr lang="en-US" sz="2000" dirty="0">
                <a:solidFill>
                  <a:srgbClr val="FF0000"/>
                </a:solidFill>
              </a:rPr>
              <a:t>Lossy-insert loaded pillbox</a:t>
            </a:r>
            <a:endParaRPr lang="en-IT" sz="2000" dirty="0"/>
          </a:p>
        </p:txBody>
      </p:sp>
      <p:pic>
        <p:nvPicPr>
          <p:cNvPr id="9" name="Picture 8" descr="A picture containing person, clothing, human face, indoor&#10;&#10;Description automatically generated">
            <a:extLst>
              <a:ext uri="{FF2B5EF4-FFF2-40B4-BE49-F238E27FC236}">
                <a16:creationId xmlns:a16="http://schemas.microsoft.com/office/drawing/2014/main" id="{A576423F-3BF3-B365-BF93-40CCE3338132}"/>
              </a:ext>
            </a:extLst>
          </p:cNvPr>
          <p:cNvPicPr>
            <a:picLocks noChangeAspect="1"/>
          </p:cNvPicPr>
          <p:nvPr/>
        </p:nvPicPr>
        <p:blipFill rotWithShape="1">
          <a:blip r:embed="rId2"/>
          <a:srcRect l="5793" t="25555"/>
          <a:stretch/>
        </p:blipFill>
        <p:spPr>
          <a:xfrm>
            <a:off x="8453947" y="921266"/>
            <a:ext cx="3642071" cy="5105400"/>
          </a:xfrm>
          <a:prstGeom prst="rect">
            <a:avLst/>
          </a:prstGeom>
        </p:spPr>
      </p:pic>
      <p:pic>
        <p:nvPicPr>
          <p:cNvPr id="10" name="Picture 9">
            <a:extLst>
              <a:ext uri="{FF2B5EF4-FFF2-40B4-BE49-F238E27FC236}">
                <a16:creationId xmlns:a16="http://schemas.microsoft.com/office/drawing/2014/main" id="{11095D02-FA41-FD46-8665-FCB0525202AE}"/>
              </a:ext>
            </a:extLst>
          </p:cNvPr>
          <p:cNvPicPr>
            <a:picLocks noChangeAspect="1"/>
          </p:cNvPicPr>
          <p:nvPr/>
        </p:nvPicPr>
        <p:blipFill>
          <a:blip r:embed="rId3"/>
          <a:stretch>
            <a:fillRect/>
          </a:stretch>
        </p:blipFill>
        <p:spPr>
          <a:xfrm>
            <a:off x="239486" y="1057140"/>
            <a:ext cx="3944823" cy="2306864"/>
          </a:xfrm>
          <a:prstGeom prst="rect">
            <a:avLst/>
          </a:prstGeom>
        </p:spPr>
      </p:pic>
      <p:cxnSp>
        <p:nvCxnSpPr>
          <p:cNvPr id="11" name="Straight Connector 10">
            <a:extLst>
              <a:ext uri="{FF2B5EF4-FFF2-40B4-BE49-F238E27FC236}">
                <a16:creationId xmlns:a16="http://schemas.microsoft.com/office/drawing/2014/main" id="{A717C252-5C85-528D-4D50-969FCE07CFA6}"/>
              </a:ext>
            </a:extLst>
          </p:cNvPr>
          <p:cNvCxnSpPr>
            <a:cxnSpLocks/>
          </p:cNvCxnSpPr>
          <p:nvPr/>
        </p:nvCxnSpPr>
        <p:spPr>
          <a:xfrm flipH="1">
            <a:off x="1317171" y="1741715"/>
            <a:ext cx="1719943" cy="0"/>
          </a:xfrm>
          <a:prstGeom prst="line">
            <a:avLst/>
          </a:prstGeom>
          <a:ln w="2857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857C76F-616C-DF30-16AE-7BAF7FBFCDC0}"/>
              </a:ext>
            </a:extLst>
          </p:cNvPr>
          <p:cNvCxnSpPr>
            <a:cxnSpLocks/>
          </p:cNvCxnSpPr>
          <p:nvPr/>
        </p:nvCxnSpPr>
        <p:spPr>
          <a:xfrm flipH="1">
            <a:off x="1328056" y="2667001"/>
            <a:ext cx="1719943" cy="0"/>
          </a:xfrm>
          <a:prstGeom prst="line">
            <a:avLst/>
          </a:prstGeom>
          <a:ln w="2857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FDCC11CC-B820-599C-AF6F-FB59969B5855}"/>
              </a:ext>
            </a:extLst>
          </p:cNvPr>
          <p:cNvPicPr>
            <a:picLocks noChangeAspect="1"/>
          </p:cNvPicPr>
          <p:nvPr/>
        </p:nvPicPr>
        <p:blipFill rotWithShape="1">
          <a:blip r:embed="rId3"/>
          <a:srcRect l="36425" t="32964" r="53641" b="52336"/>
          <a:stretch/>
        </p:blipFill>
        <p:spPr>
          <a:xfrm>
            <a:off x="2013857" y="1817601"/>
            <a:ext cx="391887" cy="339072"/>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136980E-D732-4D98-FB96-7687ACAD9ECA}"/>
                  </a:ext>
                </a:extLst>
              </p:cNvPr>
              <p:cNvSpPr txBox="1"/>
              <p:nvPr/>
            </p:nvSpPr>
            <p:spPr>
              <a:xfrm>
                <a:off x="1970311" y="1785333"/>
                <a:ext cx="2068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a:rPr>
                            <m:t>𝑆</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12" name="TextBox 11">
                <a:extLst>
                  <a:ext uri="{FF2B5EF4-FFF2-40B4-BE49-F238E27FC236}">
                    <a16:creationId xmlns:a16="http://schemas.microsoft.com/office/drawing/2014/main" id="{9136980E-D732-4D98-FB96-7687ACAD9ECA}"/>
                  </a:ext>
                </a:extLst>
              </p:cNvPr>
              <p:cNvSpPr txBox="1">
                <a:spLocks noRot="1" noChangeAspect="1" noMove="1" noResize="1" noEditPoints="1" noAdjustHandles="1" noChangeArrowheads="1" noChangeShapeType="1" noTextEdit="1"/>
              </p:cNvSpPr>
              <p:nvPr/>
            </p:nvSpPr>
            <p:spPr>
              <a:xfrm>
                <a:off x="1970311" y="1785333"/>
                <a:ext cx="206831" cy="369332"/>
              </a:xfrm>
              <a:prstGeom prst="rect">
                <a:avLst/>
              </a:prstGeom>
              <a:blipFill>
                <a:blip r:embed="rId4"/>
                <a:stretch>
                  <a:fillRect r="-64706"/>
                </a:stretch>
              </a:blipFill>
            </p:spPr>
            <p:txBody>
              <a:bodyPr/>
              <a:lstStyle/>
              <a:p>
                <a:r>
                  <a:rPr lang="en-IT">
                    <a:noFill/>
                  </a:rPr>
                  <a:t> </a:t>
                </a:r>
              </a:p>
            </p:txBody>
          </p:sp>
        </mc:Fallback>
      </mc:AlternateContent>
      <p:sp>
        <p:nvSpPr>
          <p:cNvPr id="18" name="TextBox 17">
            <a:extLst>
              <a:ext uri="{FF2B5EF4-FFF2-40B4-BE49-F238E27FC236}">
                <a16:creationId xmlns:a16="http://schemas.microsoft.com/office/drawing/2014/main" id="{EF2277F1-97C0-762C-ECC1-C5B3B3DAB0F6}"/>
              </a:ext>
            </a:extLst>
          </p:cNvPr>
          <p:cNvSpPr txBox="1"/>
          <p:nvPr/>
        </p:nvSpPr>
        <p:spPr>
          <a:xfrm>
            <a:off x="-1" y="3394502"/>
            <a:ext cx="8338457" cy="1077218"/>
          </a:xfrm>
          <a:prstGeom prst="rect">
            <a:avLst/>
          </a:prstGeom>
          <a:noFill/>
        </p:spPr>
        <p:txBody>
          <a:bodyPr wrap="square">
            <a:spAutoFit/>
          </a:bodyPr>
          <a:lstStyle/>
          <a:p>
            <a:pPr marL="285750" indent="-285750">
              <a:buFont typeface="Arial" panose="020B0604020202020204" pitchFamily="34" charset="0"/>
              <a:buChar char="•"/>
            </a:pPr>
            <a:r>
              <a:rPr lang="en-US" sz="1600" dirty="0" err="1"/>
              <a:t>N.Biancacci</a:t>
            </a:r>
            <a:r>
              <a:rPr lang="en-US" sz="1600" dirty="0"/>
              <a:t>, “Improved techniques of impedance calculation and localization in particle accelerators”, PhD thesis, University of Rome “La Sapienza”, 2014.</a:t>
            </a:r>
          </a:p>
          <a:p>
            <a:pPr marL="285750" indent="-285750">
              <a:buFont typeface="Arial" panose="020B0604020202020204" pitchFamily="34" charset="0"/>
              <a:buChar char="•"/>
            </a:pPr>
            <a:r>
              <a:rPr lang="en-US" sz="1600" dirty="0"/>
              <a:t>N. </a:t>
            </a:r>
            <a:r>
              <a:rPr lang="en-US" sz="1600" dirty="0" err="1"/>
              <a:t>Biancacci</a:t>
            </a:r>
            <a:r>
              <a:rPr lang="en-US" sz="1600" dirty="0"/>
              <a:t> et al. Phys. Rev. ST Accel. Beams 17, 021001 – Published 12 February 2014</a:t>
            </a:r>
          </a:p>
          <a:p>
            <a:pPr marL="285750" indent="-285750">
              <a:buFont typeface="Arial" panose="020B0604020202020204" pitchFamily="34" charset="0"/>
              <a:buChar char="•"/>
            </a:pPr>
            <a:r>
              <a:rPr lang="en-US" sz="1600" dirty="0"/>
              <a:t>N. </a:t>
            </a:r>
            <a:r>
              <a:rPr lang="en-US" sz="1600" dirty="0" err="1"/>
              <a:t>Biancacci</a:t>
            </a:r>
            <a:r>
              <a:rPr lang="en-US" sz="1600" dirty="0"/>
              <a:t> et al. Phys. Rev. Accel. Beams 26, 042001 – Published 13 April 2023</a:t>
            </a:r>
          </a:p>
        </p:txBody>
      </p:sp>
      <p:sp>
        <p:nvSpPr>
          <p:cNvPr id="19" name="TextBox 18">
            <a:extLst>
              <a:ext uri="{FF2B5EF4-FFF2-40B4-BE49-F238E27FC236}">
                <a16:creationId xmlns:a16="http://schemas.microsoft.com/office/drawing/2014/main" id="{7F36DC94-274D-CC87-4BA7-02B562D474E2}"/>
              </a:ext>
            </a:extLst>
          </p:cNvPr>
          <p:cNvSpPr txBox="1"/>
          <p:nvPr/>
        </p:nvSpPr>
        <p:spPr>
          <a:xfrm>
            <a:off x="4191236" y="735282"/>
            <a:ext cx="4211644" cy="1231106"/>
          </a:xfrm>
          <a:prstGeom prst="rect">
            <a:avLst/>
          </a:prstGeom>
          <a:noFill/>
        </p:spPr>
        <p:txBody>
          <a:bodyPr wrap="square">
            <a:spAutoFit/>
          </a:bodyPr>
          <a:lstStyle/>
          <a:p>
            <a:pPr algn="ctr"/>
            <a:r>
              <a:rPr lang="en-US" dirty="0"/>
              <a:t>Electric and magnetic field matching also between the cavity and the toroidal slab of lossy dielectric</a:t>
            </a:r>
          </a:p>
          <a:p>
            <a:endParaRPr lang="en-US" sz="2000" dirty="0" err="1"/>
          </a:p>
        </p:txBody>
      </p:sp>
      <p:sp>
        <p:nvSpPr>
          <p:cNvPr id="24" name="Title 4">
            <a:extLst>
              <a:ext uri="{FF2B5EF4-FFF2-40B4-BE49-F238E27FC236}">
                <a16:creationId xmlns:a16="http://schemas.microsoft.com/office/drawing/2014/main" id="{A7D1FAB4-A860-8A85-59B3-E2660DC32865}"/>
              </a:ext>
            </a:extLst>
          </p:cNvPr>
          <p:cNvSpPr txBox="1">
            <a:spLocks/>
          </p:cNvSpPr>
          <p:nvPr/>
        </p:nvSpPr>
        <p:spPr>
          <a:xfrm>
            <a:off x="3092714" y="4499417"/>
            <a:ext cx="2183189" cy="590931"/>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3600" kern="1200" spc="-60" baseline="0">
                <a:solidFill>
                  <a:schemeClr val="tx1"/>
                </a:solidFill>
                <a:latin typeface="+mj-lt"/>
                <a:ea typeface="+mj-ea"/>
                <a:cs typeface="+mj-cs"/>
              </a:defRPr>
            </a:lvl1pPr>
          </a:lstStyle>
          <a:p>
            <a:r>
              <a:rPr lang="en-US" dirty="0"/>
              <a:t>On going</a:t>
            </a:r>
            <a:endParaRPr lang="en-IT" dirty="0"/>
          </a:p>
        </p:txBody>
      </p:sp>
      <p:sp>
        <p:nvSpPr>
          <p:cNvPr id="26" name="TextBox 25">
            <a:extLst>
              <a:ext uri="{FF2B5EF4-FFF2-40B4-BE49-F238E27FC236}">
                <a16:creationId xmlns:a16="http://schemas.microsoft.com/office/drawing/2014/main" id="{561E1FFD-509E-7363-388C-41E915240DD9}"/>
              </a:ext>
            </a:extLst>
          </p:cNvPr>
          <p:cNvSpPr txBox="1"/>
          <p:nvPr/>
        </p:nvSpPr>
        <p:spPr>
          <a:xfrm>
            <a:off x="287224" y="5064065"/>
            <a:ext cx="5224946" cy="1477328"/>
          </a:xfrm>
          <a:prstGeom prst="rect">
            <a:avLst/>
          </a:prstGeom>
          <a:noFill/>
        </p:spPr>
        <p:txBody>
          <a:bodyPr wrap="square">
            <a:spAutoFit/>
          </a:bodyPr>
          <a:lstStyle/>
          <a:p>
            <a:r>
              <a:rPr lang="en-US" dirty="0">
                <a:solidFill>
                  <a:srgbClr val="FF0000"/>
                </a:solidFill>
              </a:rPr>
              <a:t>H</a:t>
            </a:r>
            <a:r>
              <a:rPr lang="en-US" sz="1800" dirty="0">
                <a:solidFill>
                  <a:srgbClr val="FF0000"/>
                </a:solidFill>
              </a:rPr>
              <a:t>ybrid mode matching </a:t>
            </a:r>
            <a:r>
              <a:rPr lang="en-US" sz="1800" dirty="0"/>
              <a:t>to study complex structures</a:t>
            </a:r>
          </a:p>
          <a:p>
            <a:pPr marL="285750" indent="-285750">
              <a:buFont typeface="Arial" panose="020B0604020202020204" pitchFamily="34" charset="0"/>
              <a:buChar char="•"/>
            </a:pPr>
            <a:r>
              <a:rPr lang="en-US" sz="1800" dirty="0"/>
              <a:t>CST Eigenmode </a:t>
            </a:r>
            <a:r>
              <a:rPr lang="en-US" sz="1800" dirty="0">
                <a:solidFill>
                  <a:srgbClr val="FF0000"/>
                </a:solidFill>
              </a:rPr>
              <a:t>simulations</a:t>
            </a:r>
            <a:r>
              <a:rPr lang="en-US" sz="1800" dirty="0"/>
              <a:t> for resonant modes</a:t>
            </a:r>
          </a:p>
          <a:p>
            <a:pPr marL="285750" indent="-285750">
              <a:buFont typeface="Arial" panose="020B0604020202020204" pitchFamily="34" charset="0"/>
              <a:buChar char="•"/>
            </a:pPr>
            <a:r>
              <a:rPr lang="en-US" sz="1800" dirty="0">
                <a:solidFill>
                  <a:srgbClr val="FF0000"/>
                </a:solidFill>
              </a:rPr>
              <a:t>Analytical</a:t>
            </a:r>
            <a:r>
              <a:rPr lang="en-US" sz="1800" dirty="0"/>
              <a:t> fields in canonical beam pipes</a:t>
            </a:r>
          </a:p>
          <a:p>
            <a:pPr marL="285750" indent="-285750">
              <a:buFont typeface="Arial" panose="020B0604020202020204" pitchFamily="34" charset="0"/>
              <a:buChar char="•"/>
            </a:pPr>
            <a:r>
              <a:rPr lang="en-US" sz="1800" dirty="0"/>
              <a:t>Matching integrals performed numerically at the interfaces</a:t>
            </a:r>
            <a:endParaRPr lang="en-IT" dirty="0"/>
          </a:p>
        </p:txBody>
      </p:sp>
      <p:sp>
        <p:nvSpPr>
          <p:cNvPr id="40" name="Rectangle 39">
            <a:extLst>
              <a:ext uri="{FF2B5EF4-FFF2-40B4-BE49-F238E27FC236}">
                <a16:creationId xmlns:a16="http://schemas.microsoft.com/office/drawing/2014/main" id="{81994A1D-0C4E-04FC-EF09-D03F0A0A503B}"/>
              </a:ext>
            </a:extLst>
          </p:cNvPr>
          <p:cNvSpPr/>
          <p:nvPr/>
        </p:nvSpPr>
        <p:spPr>
          <a:xfrm>
            <a:off x="5627620" y="5484271"/>
            <a:ext cx="2819400" cy="409669"/>
          </a:xfrm>
          <a:prstGeom prst="rect">
            <a:avLst/>
          </a:prstGeom>
          <a:solidFill>
            <a:sysClr val="window" lastClr="FFFFFF">
              <a:lumMod val="75000"/>
            </a:sys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1" name="Freeform 40">
            <a:extLst>
              <a:ext uri="{FF2B5EF4-FFF2-40B4-BE49-F238E27FC236}">
                <a16:creationId xmlns:a16="http://schemas.microsoft.com/office/drawing/2014/main" id="{E9E83848-9E32-5A29-B454-4BA41A257E6C}"/>
              </a:ext>
            </a:extLst>
          </p:cNvPr>
          <p:cNvSpPr/>
          <p:nvPr/>
        </p:nvSpPr>
        <p:spPr>
          <a:xfrm>
            <a:off x="6087521" y="4780972"/>
            <a:ext cx="1773472" cy="927578"/>
          </a:xfrm>
          <a:custGeom>
            <a:avLst/>
            <a:gdLst>
              <a:gd name="connsiteX0" fmla="*/ 0 w 1775595"/>
              <a:gd name="connsiteY0" fmla="*/ 679010 h 697117"/>
              <a:gd name="connsiteX1" fmla="*/ 63374 w 1775595"/>
              <a:gd name="connsiteY1" fmla="*/ 389299 h 697117"/>
              <a:gd name="connsiteX2" fmla="*/ 72427 w 1775595"/>
              <a:gd name="connsiteY2" fmla="*/ 334978 h 697117"/>
              <a:gd name="connsiteX3" fmla="*/ 81481 w 1775595"/>
              <a:gd name="connsiteY3" fmla="*/ 289711 h 697117"/>
              <a:gd name="connsiteX4" fmla="*/ 90534 w 1775595"/>
              <a:gd name="connsiteY4" fmla="*/ 217283 h 697117"/>
              <a:gd name="connsiteX5" fmla="*/ 99588 w 1775595"/>
              <a:gd name="connsiteY5" fmla="*/ 162962 h 697117"/>
              <a:gd name="connsiteX6" fmla="*/ 135802 w 1775595"/>
              <a:gd name="connsiteY6" fmla="*/ 63374 h 697117"/>
              <a:gd name="connsiteX7" fmla="*/ 199176 w 1775595"/>
              <a:gd name="connsiteY7" fmla="*/ 27160 h 697117"/>
              <a:gd name="connsiteX8" fmla="*/ 244443 w 1775595"/>
              <a:gd name="connsiteY8" fmla="*/ 18107 h 697117"/>
              <a:gd name="connsiteX9" fmla="*/ 307818 w 1775595"/>
              <a:gd name="connsiteY9" fmla="*/ 0 h 697117"/>
              <a:gd name="connsiteX10" fmla="*/ 615635 w 1775595"/>
              <a:gd name="connsiteY10" fmla="*/ 9053 h 697117"/>
              <a:gd name="connsiteX11" fmla="*/ 642796 w 1775595"/>
              <a:gd name="connsiteY11" fmla="*/ 27160 h 697117"/>
              <a:gd name="connsiteX12" fmla="*/ 679010 w 1775595"/>
              <a:gd name="connsiteY12" fmla="*/ 36214 h 697117"/>
              <a:gd name="connsiteX13" fmla="*/ 706170 w 1775595"/>
              <a:gd name="connsiteY13" fmla="*/ 54320 h 697117"/>
              <a:gd name="connsiteX14" fmla="*/ 724277 w 1775595"/>
              <a:gd name="connsiteY14" fmla="*/ 81481 h 697117"/>
              <a:gd name="connsiteX15" fmla="*/ 760491 w 1775595"/>
              <a:gd name="connsiteY15" fmla="*/ 99588 h 697117"/>
              <a:gd name="connsiteX16" fmla="*/ 814812 w 1775595"/>
              <a:gd name="connsiteY16" fmla="*/ 135802 h 697117"/>
              <a:gd name="connsiteX17" fmla="*/ 905346 w 1775595"/>
              <a:gd name="connsiteY17" fmla="*/ 162962 h 697117"/>
              <a:gd name="connsiteX18" fmla="*/ 1068309 w 1775595"/>
              <a:gd name="connsiteY18" fmla="*/ 153909 h 697117"/>
              <a:gd name="connsiteX19" fmla="*/ 1095469 w 1775595"/>
              <a:gd name="connsiteY19" fmla="*/ 126748 h 697117"/>
              <a:gd name="connsiteX20" fmla="*/ 1131683 w 1775595"/>
              <a:gd name="connsiteY20" fmla="*/ 99588 h 697117"/>
              <a:gd name="connsiteX21" fmla="*/ 1186004 w 1775595"/>
              <a:gd name="connsiteY21" fmla="*/ 63374 h 697117"/>
              <a:gd name="connsiteX22" fmla="*/ 1213164 w 1775595"/>
              <a:gd name="connsiteY22" fmla="*/ 54320 h 697117"/>
              <a:gd name="connsiteX23" fmla="*/ 1276538 w 1775595"/>
              <a:gd name="connsiteY23" fmla="*/ 36214 h 697117"/>
              <a:gd name="connsiteX24" fmla="*/ 1439501 w 1775595"/>
              <a:gd name="connsiteY24" fmla="*/ 54320 h 697117"/>
              <a:gd name="connsiteX25" fmla="*/ 1448554 w 1775595"/>
              <a:gd name="connsiteY25" fmla="*/ 108641 h 697117"/>
              <a:gd name="connsiteX26" fmla="*/ 1466661 w 1775595"/>
              <a:gd name="connsiteY26" fmla="*/ 162962 h 697117"/>
              <a:gd name="connsiteX27" fmla="*/ 1511928 w 1775595"/>
              <a:gd name="connsiteY27" fmla="*/ 244443 h 697117"/>
              <a:gd name="connsiteX28" fmla="*/ 1602463 w 1775595"/>
              <a:gd name="connsiteY28" fmla="*/ 298764 h 697117"/>
              <a:gd name="connsiteX29" fmla="*/ 1629623 w 1775595"/>
              <a:gd name="connsiteY29" fmla="*/ 325924 h 697117"/>
              <a:gd name="connsiteX30" fmla="*/ 1683944 w 1775595"/>
              <a:gd name="connsiteY30" fmla="*/ 344031 h 697117"/>
              <a:gd name="connsiteX31" fmla="*/ 1711105 w 1775595"/>
              <a:gd name="connsiteY31" fmla="*/ 362138 h 697117"/>
              <a:gd name="connsiteX32" fmla="*/ 1756372 w 1775595"/>
              <a:gd name="connsiteY32" fmla="*/ 452673 h 697117"/>
              <a:gd name="connsiteX33" fmla="*/ 1774479 w 1775595"/>
              <a:gd name="connsiteY33" fmla="*/ 516047 h 697117"/>
              <a:gd name="connsiteX34" fmla="*/ 1774479 w 1775595"/>
              <a:gd name="connsiteY34" fmla="*/ 697117 h 697117"/>
              <a:gd name="connsiteX0" fmla="*/ 0 w 1775595"/>
              <a:gd name="connsiteY0" fmla="*/ 679010 h 697117"/>
              <a:gd name="connsiteX1" fmla="*/ 25274 w 1775595"/>
              <a:gd name="connsiteY1" fmla="*/ 389299 h 697117"/>
              <a:gd name="connsiteX2" fmla="*/ 72427 w 1775595"/>
              <a:gd name="connsiteY2" fmla="*/ 334978 h 697117"/>
              <a:gd name="connsiteX3" fmla="*/ 81481 w 1775595"/>
              <a:gd name="connsiteY3" fmla="*/ 289711 h 697117"/>
              <a:gd name="connsiteX4" fmla="*/ 90534 w 1775595"/>
              <a:gd name="connsiteY4" fmla="*/ 217283 h 697117"/>
              <a:gd name="connsiteX5" fmla="*/ 99588 w 1775595"/>
              <a:gd name="connsiteY5" fmla="*/ 162962 h 697117"/>
              <a:gd name="connsiteX6" fmla="*/ 135802 w 1775595"/>
              <a:gd name="connsiteY6" fmla="*/ 63374 h 697117"/>
              <a:gd name="connsiteX7" fmla="*/ 199176 w 1775595"/>
              <a:gd name="connsiteY7" fmla="*/ 27160 h 697117"/>
              <a:gd name="connsiteX8" fmla="*/ 244443 w 1775595"/>
              <a:gd name="connsiteY8" fmla="*/ 18107 h 697117"/>
              <a:gd name="connsiteX9" fmla="*/ 307818 w 1775595"/>
              <a:gd name="connsiteY9" fmla="*/ 0 h 697117"/>
              <a:gd name="connsiteX10" fmla="*/ 615635 w 1775595"/>
              <a:gd name="connsiteY10" fmla="*/ 9053 h 697117"/>
              <a:gd name="connsiteX11" fmla="*/ 642796 w 1775595"/>
              <a:gd name="connsiteY11" fmla="*/ 27160 h 697117"/>
              <a:gd name="connsiteX12" fmla="*/ 679010 w 1775595"/>
              <a:gd name="connsiteY12" fmla="*/ 36214 h 697117"/>
              <a:gd name="connsiteX13" fmla="*/ 706170 w 1775595"/>
              <a:gd name="connsiteY13" fmla="*/ 54320 h 697117"/>
              <a:gd name="connsiteX14" fmla="*/ 724277 w 1775595"/>
              <a:gd name="connsiteY14" fmla="*/ 81481 h 697117"/>
              <a:gd name="connsiteX15" fmla="*/ 760491 w 1775595"/>
              <a:gd name="connsiteY15" fmla="*/ 99588 h 697117"/>
              <a:gd name="connsiteX16" fmla="*/ 814812 w 1775595"/>
              <a:gd name="connsiteY16" fmla="*/ 135802 h 697117"/>
              <a:gd name="connsiteX17" fmla="*/ 905346 w 1775595"/>
              <a:gd name="connsiteY17" fmla="*/ 162962 h 697117"/>
              <a:gd name="connsiteX18" fmla="*/ 1068309 w 1775595"/>
              <a:gd name="connsiteY18" fmla="*/ 153909 h 697117"/>
              <a:gd name="connsiteX19" fmla="*/ 1095469 w 1775595"/>
              <a:gd name="connsiteY19" fmla="*/ 126748 h 697117"/>
              <a:gd name="connsiteX20" fmla="*/ 1131683 w 1775595"/>
              <a:gd name="connsiteY20" fmla="*/ 99588 h 697117"/>
              <a:gd name="connsiteX21" fmla="*/ 1186004 w 1775595"/>
              <a:gd name="connsiteY21" fmla="*/ 63374 h 697117"/>
              <a:gd name="connsiteX22" fmla="*/ 1213164 w 1775595"/>
              <a:gd name="connsiteY22" fmla="*/ 54320 h 697117"/>
              <a:gd name="connsiteX23" fmla="*/ 1276538 w 1775595"/>
              <a:gd name="connsiteY23" fmla="*/ 36214 h 697117"/>
              <a:gd name="connsiteX24" fmla="*/ 1439501 w 1775595"/>
              <a:gd name="connsiteY24" fmla="*/ 54320 h 697117"/>
              <a:gd name="connsiteX25" fmla="*/ 1448554 w 1775595"/>
              <a:gd name="connsiteY25" fmla="*/ 108641 h 697117"/>
              <a:gd name="connsiteX26" fmla="*/ 1466661 w 1775595"/>
              <a:gd name="connsiteY26" fmla="*/ 162962 h 697117"/>
              <a:gd name="connsiteX27" fmla="*/ 1511928 w 1775595"/>
              <a:gd name="connsiteY27" fmla="*/ 244443 h 697117"/>
              <a:gd name="connsiteX28" fmla="*/ 1602463 w 1775595"/>
              <a:gd name="connsiteY28" fmla="*/ 298764 h 697117"/>
              <a:gd name="connsiteX29" fmla="*/ 1629623 w 1775595"/>
              <a:gd name="connsiteY29" fmla="*/ 325924 h 697117"/>
              <a:gd name="connsiteX30" fmla="*/ 1683944 w 1775595"/>
              <a:gd name="connsiteY30" fmla="*/ 344031 h 697117"/>
              <a:gd name="connsiteX31" fmla="*/ 1711105 w 1775595"/>
              <a:gd name="connsiteY31" fmla="*/ 362138 h 697117"/>
              <a:gd name="connsiteX32" fmla="*/ 1756372 w 1775595"/>
              <a:gd name="connsiteY32" fmla="*/ 452673 h 697117"/>
              <a:gd name="connsiteX33" fmla="*/ 1774479 w 1775595"/>
              <a:gd name="connsiteY33" fmla="*/ 516047 h 697117"/>
              <a:gd name="connsiteX34" fmla="*/ 1774479 w 1775595"/>
              <a:gd name="connsiteY34" fmla="*/ 697117 h 697117"/>
              <a:gd name="connsiteX0" fmla="*/ 29 w 1775624"/>
              <a:gd name="connsiteY0" fmla="*/ 679010 h 697117"/>
              <a:gd name="connsiteX1" fmla="*/ 19079 w 1775624"/>
              <a:gd name="connsiteY1" fmla="*/ 662159 h 697117"/>
              <a:gd name="connsiteX2" fmla="*/ 25303 w 1775624"/>
              <a:gd name="connsiteY2" fmla="*/ 389299 h 697117"/>
              <a:gd name="connsiteX3" fmla="*/ 72456 w 1775624"/>
              <a:gd name="connsiteY3" fmla="*/ 334978 h 697117"/>
              <a:gd name="connsiteX4" fmla="*/ 81510 w 1775624"/>
              <a:gd name="connsiteY4" fmla="*/ 289711 h 697117"/>
              <a:gd name="connsiteX5" fmla="*/ 90563 w 1775624"/>
              <a:gd name="connsiteY5" fmla="*/ 217283 h 697117"/>
              <a:gd name="connsiteX6" fmla="*/ 99617 w 1775624"/>
              <a:gd name="connsiteY6" fmla="*/ 162962 h 697117"/>
              <a:gd name="connsiteX7" fmla="*/ 135831 w 1775624"/>
              <a:gd name="connsiteY7" fmla="*/ 63374 h 697117"/>
              <a:gd name="connsiteX8" fmla="*/ 199205 w 1775624"/>
              <a:gd name="connsiteY8" fmla="*/ 27160 h 697117"/>
              <a:gd name="connsiteX9" fmla="*/ 244472 w 1775624"/>
              <a:gd name="connsiteY9" fmla="*/ 18107 h 697117"/>
              <a:gd name="connsiteX10" fmla="*/ 307847 w 1775624"/>
              <a:gd name="connsiteY10" fmla="*/ 0 h 697117"/>
              <a:gd name="connsiteX11" fmla="*/ 615664 w 1775624"/>
              <a:gd name="connsiteY11" fmla="*/ 9053 h 697117"/>
              <a:gd name="connsiteX12" fmla="*/ 642825 w 1775624"/>
              <a:gd name="connsiteY12" fmla="*/ 27160 h 697117"/>
              <a:gd name="connsiteX13" fmla="*/ 679039 w 1775624"/>
              <a:gd name="connsiteY13" fmla="*/ 36214 h 697117"/>
              <a:gd name="connsiteX14" fmla="*/ 706199 w 1775624"/>
              <a:gd name="connsiteY14" fmla="*/ 54320 h 697117"/>
              <a:gd name="connsiteX15" fmla="*/ 724306 w 1775624"/>
              <a:gd name="connsiteY15" fmla="*/ 81481 h 697117"/>
              <a:gd name="connsiteX16" fmla="*/ 760520 w 1775624"/>
              <a:gd name="connsiteY16" fmla="*/ 99588 h 697117"/>
              <a:gd name="connsiteX17" fmla="*/ 814841 w 1775624"/>
              <a:gd name="connsiteY17" fmla="*/ 135802 h 697117"/>
              <a:gd name="connsiteX18" fmla="*/ 905375 w 1775624"/>
              <a:gd name="connsiteY18" fmla="*/ 162962 h 697117"/>
              <a:gd name="connsiteX19" fmla="*/ 1068338 w 1775624"/>
              <a:gd name="connsiteY19" fmla="*/ 153909 h 697117"/>
              <a:gd name="connsiteX20" fmla="*/ 1095498 w 1775624"/>
              <a:gd name="connsiteY20" fmla="*/ 126748 h 697117"/>
              <a:gd name="connsiteX21" fmla="*/ 1131712 w 1775624"/>
              <a:gd name="connsiteY21" fmla="*/ 99588 h 697117"/>
              <a:gd name="connsiteX22" fmla="*/ 1186033 w 1775624"/>
              <a:gd name="connsiteY22" fmla="*/ 63374 h 697117"/>
              <a:gd name="connsiteX23" fmla="*/ 1213193 w 1775624"/>
              <a:gd name="connsiteY23" fmla="*/ 54320 h 697117"/>
              <a:gd name="connsiteX24" fmla="*/ 1276567 w 1775624"/>
              <a:gd name="connsiteY24" fmla="*/ 36214 h 697117"/>
              <a:gd name="connsiteX25" fmla="*/ 1439530 w 1775624"/>
              <a:gd name="connsiteY25" fmla="*/ 54320 h 697117"/>
              <a:gd name="connsiteX26" fmla="*/ 1448583 w 1775624"/>
              <a:gd name="connsiteY26" fmla="*/ 108641 h 697117"/>
              <a:gd name="connsiteX27" fmla="*/ 1466690 w 1775624"/>
              <a:gd name="connsiteY27" fmla="*/ 162962 h 697117"/>
              <a:gd name="connsiteX28" fmla="*/ 1511957 w 1775624"/>
              <a:gd name="connsiteY28" fmla="*/ 244443 h 697117"/>
              <a:gd name="connsiteX29" fmla="*/ 1602492 w 1775624"/>
              <a:gd name="connsiteY29" fmla="*/ 298764 h 697117"/>
              <a:gd name="connsiteX30" fmla="*/ 1629652 w 1775624"/>
              <a:gd name="connsiteY30" fmla="*/ 325924 h 697117"/>
              <a:gd name="connsiteX31" fmla="*/ 1683973 w 1775624"/>
              <a:gd name="connsiteY31" fmla="*/ 344031 h 697117"/>
              <a:gd name="connsiteX32" fmla="*/ 1711134 w 1775624"/>
              <a:gd name="connsiteY32" fmla="*/ 362138 h 697117"/>
              <a:gd name="connsiteX33" fmla="*/ 1756401 w 1775624"/>
              <a:gd name="connsiteY33" fmla="*/ 452673 h 697117"/>
              <a:gd name="connsiteX34" fmla="*/ 1774508 w 1775624"/>
              <a:gd name="connsiteY34" fmla="*/ 516047 h 697117"/>
              <a:gd name="connsiteX35" fmla="*/ 1774508 w 1775624"/>
              <a:gd name="connsiteY35" fmla="*/ 697117 h 697117"/>
              <a:gd name="connsiteX0" fmla="*/ 29 w 1775624"/>
              <a:gd name="connsiteY0" fmla="*/ 679010 h 697117"/>
              <a:gd name="connsiteX1" fmla="*/ 19079 w 1775624"/>
              <a:gd name="connsiteY1" fmla="*/ 662159 h 697117"/>
              <a:gd name="connsiteX2" fmla="*/ 25303 w 1775624"/>
              <a:gd name="connsiteY2" fmla="*/ 389299 h 697117"/>
              <a:gd name="connsiteX3" fmla="*/ 72456 w 1775624"/>
              <a:gd name="connsiteY3" fmla="*/ 334978 h 697117"/>
              <a:gd name="connsiteX4" fmla="*/ 81510 w 1775624"/>
              <a:gd name="connsiteY4" fmla="*/ 289711 h 697117"/>
              <a:gd name="connsiteX5" fmla="*/ 90563 w 1775624"/>
              <a:gd name="connsiteY5" fmla="*/ 217283 h 697117"/>
              <a:gd name="connsiteX6" fmla="*/ 99617 w 1775624"/>
              <a:gd name="connsiteY6" fmla="*/ 162962 h 697117"/>
              <a:gd name="connsiteX7" fmla="*/ 135831 w 1775624"/>
              <a:gd name="connsiteY7" fmla="*/ 63374 h 697117"/>
              <a:gd name="connsiteX8" fmla="*/ 199205 w 1775624"/>
              <a:gd name="connsiteY8" fmla="*/ 27160 h 697117"/>
              <a:gd name="connsiteX9" fmla="*/ 244472 w 1775624"/>
              <a:gd name="connsiteY9" fmla="*/ 18107 h 697117"/>
              <a:gd name="connsiteX10" fmla="*/ 307847 w 1775624"/>
              <a:gd name="connsiteY10" fmla="*/ 0 h 697117"/>
              <a:gd name="connsiteX11" fmla="*/ 615664 w 1775624"/>
              <a:gd name="connsiteY11" fmla="*/ 9053 h 697117"/>
              <a:gd name="connsiteX12" fmla="*/ 642825 w 1775624"/>
              <a:gd name="connsiteY12" fmla="*/ 27160 h 697117"/>
              <a:gd name="connsiteX13" fmla="*/ 679039 w 1775624"/>
              <a:gd name="connsiteY13" fmla="*/ 36214 h 697117"/>
              <a:gd name="connsiteX14" fmla="*/ 706199 w 1775624"/>
              <a:gd name="connsiteY14" fmla="*/ 54320 h 697117"/>
              <a:gd name="connsiteX15" fmla="*/ 724306 w 1775624"/>
              <a:gd name="connsiteY15" fmla="*/ 81481 h 697117"/>
              <a:gd name="connsiteX16" fmla="*/ 760520 w 1775624"/>
              <a:gd name="connsiteY16" fmla="*/ 99588 h 697117"/>
              <a:gd name="connsiteX17" fmla="*/ 814841 w 1775624"/>
              <a:gd name="connsiteY17" fmla="*/ 135802 h 697117"/>
              <a:gd name="connsiteX18" fmla="*/ 905375 w 1775624"/>
              <a:gd name="connsiteY18" fmla="*/ 162962 h 697117"/>
              <a:gd name="connsiteX19" fmla="*/ 1068338 w 1775624"/>
              <a:gd name="connsiteY19" fmla="*/ 153909 h 697117"/>
              <a:gd name="connsiteX20" fmla="*/ 1095498 w 1775624"/>
              <a:gd name="connsiteY20" fmla="*/ 126748 h 697117"/>
              <a:gd name="connsiteX21" fmla="*/ 1131712 w 1775624"/>
              <a:gd name="connsiteY21" fmla="*/ 99588 h 697117"/>
              <a:gd name="connsiteX22" fmla="*/ 1186033 w 1775624"/>
              <a:gd name="connsiteY22" fmla="*/ 63374 h 697117"/>
              <a:gd name="connsiteX23" fmla="*/ 1213193 w 1775624"/>
              <a:gd name="connsiteY23" fmla="*/ 54320 h 697117"/>
              <a:gd name="connsiteX24" fmla="*/ 1276567 w 1775624"/>
              <a:gd name="connsiteY24" fmla="*/ 36214 h 697117"/>
              <a:gd name="connsiteX25" fmla="*/ 1439530 w 1775624"/>
              <a:gd name="connsiteY25" fmla="*/ 54320 h 697117"/>
              <a:gd name="connsiteX26" fmla="*/ 1448583 w 1775624"/>
              <a:gd name="connsiteY26" fmla="*/ 108641 h 697117"/>
              <a:gd name="connsiteX27" fmla="*/ 1466690 w 1775624"/>
              <a:gd name="connsiteY27" fmla="*/ 162962 h 697117"/>
              <a:gd name="connsiteX28" fmla="*/ 1511957 w 1775624"/>
              <a:gd name="connsiteY28" fmla="*/ 244443 h 697117"/>
              <a:gd name="connsiteX29" fmla="*/ 1602492 w 1775624"/>
              <a:gd name="connsiteY29" fmla="*/ 298764 h 697117"/>
              <a:gd name="connsiteX30" fmla="*/ 1629652 w 1775624"/>
              <a:gd name="connsiteY30" fmla="*/ 325924 h 697117"/>
              <a:gd name="connsiteX31" fmla="*/ 1683973 w 1775624"/>
              <a:gd name="connsiteY31" fmla="*/ 344031 h 697117"/>
              <a:gd name="connsiteX32" fmla="*/ 1711134 w 1775624"/>
              <a:gd name="connsiteY32" fmla="*/ 362138 h 697117"/>
              <a:gd name="connsiteX33" fmla="*/ 1756401 w 1775624"/>
              <a:gd name="connsiteY33" fmla="*/ 452673 h 697117"/>
              <a:gd name="connsiteX34" fmla="*/ 1774508 w 1775624"/>
              <a:gd name="connsiteY34" fmla="*/ 516047 h 697117"/>
              <a:gd name="connsiteX35" fmla="*/ 1774508 w 1775624"/>
              <a:gd name="connsiteY35" fmla="*/ 697117 h 697117"/>
              <a:gd name="connsiteX0" fmla="*/ 29 w 1775624"/>
              <a:gd name="connsiteY0" fmla="*/ 679010 h 697117"/>
              <a:gd name="connsiteX1" fmla="*/ 19079 w 1775624"/>
              <a:gd name="connsiteY1" fmla="*/ 662159 h 697117"/>
              <a:gd name="connsiteX2" fmla="*/ 25303 w 1775624"/>
              <a:gd name="connsiteY2" fmla="*/ 389299 h 697117"/>
              <a:gd name="connsiteX3" fmla="*/ 72456 w 1775624"/>
              <a:gd name="connsiteY3" fmla="*/ 334978 h 697117"/>
              <a:gd name="connsiteX4" fmla="*/ 81510 w 1775624"/>
              <a:gd name="connsiteY4" fmla="*/ 289711 h 697117"/>
              <a:gd name="connsiteX5" fmla="*/ 90563 w 1775624"/>
              <a:gd name="connsiteY5" fmla="*/ 217283 h 697117"/>
              <a:gd name="connsiteX6" fmla="*/ 99617 w 1775624"/>
              <a:gd name="connsiteY6" fmla="*/ 162962 h 697117"/>
              <a:gd name="connsiteX7" fmla="*/ 135831 w 1775624"/>
              <a:gd name="connsiteY7" fmla="*/ 63374 h 697117"/>
              <a:gd name="connsiteX8" fmla="*/ 199205 w 1775624"/>
              <a:gd name="connsiteY8" fmla="*/ 27160 h 697117"/>
              <a:gd name="connsiteX9" fmla="*/ 244472 w 1775624"/>
              <a:gd name="connsiteY9" fmla="*/ 18107 h 697117"/>
              <a:gd name="connsiteX10" fmla="*/ 307847 w 1775624"/>
              <a:gd name="connsiteY10" fmla="*/ 0 h 697117"/>
              <a:gd name="connsiteX11" fmla="*/ 615664 w 1775624"/>
              <a:gd name="connsiteY11" fmla="*/ 9053 h 697117"/>
              <a:gd name="connsiteX12" fmla="*/ 642825 w 1775624"/>
              <a:gd name="connsiteY12" fmla="*/ 27160 h 697117"/>
              <a:gd name="connsiteX13" fmla="*/ 679039 w 1775624"/>
              <a:gd name="connsiteY13" fmla="*/ 36214 h 697117"/>
              <a:gd name="connsiteX14" fmla="*/ 706199 w 1775624"/>
              <a:gd name="connsiteY14" fmla="*/ 54320 h 697117"/>
              <a:gd name="connsiteX15" fmla="*/ 724306 w 1775624"/>
              <a:gd name="connsiteY15" fmla="*/ 81481 h 697117"/>
              <a:gd name="connsiteX16" fmla="*/ 760520 w 1775624"/>
              <a:gd name="connsiteY16" fmla="*/ 99588 h 697117"/>
              <a:gd name="connsiteX17" fmla="*/ 814841 w 1775624"/>
              <a:gd name="connsiteY17" fmla="*/ 135802 h 697117"/>
              <a:gd name="connsiteX18" fmla="*/ 905375 w 1775624"/>
              <a:gd name="connsiteY18" fmla="*/ 162962 h 697117"/>
              <a:gd name="connsiteX19" fmla="*/ 1068338 w 1775624"/>
              <a:gd name="connsiteY19" fmla="*/ 153909 h 697117"/>
              <a:gd name="connsiteX20" fmla="*/ 1095498 w 1775624"/>
              <a:gd name="connsiteY20" fmla="*/ 126748 h 697117"/>
              <a:gd name="connsiteX21" fmla="*/ 1131712 w 1775624"/>
              <a:gd name="connsiteY21" fmla="*/ 99588 h 697117"/>
              <a:gd name="connsiteX22" fmla="*/ 1186033 w 1775624"/>
              <a:gd name="connsiteY22" fmla="*/ 63374 h 697117"/>
              <a:gd name="connsiteX23" fmla="*/ 1213193 w 1775624"/>
              <a:gd name="connsiteY23" fmla="*/ 54320 h 697117"/>
              <a:gd name="connsiteX24" fmla="*/ 1276567 w 1775624"/>
              <a:gd name="connsiteY24" fmla="*/ 36214 h 697117"/>
              <a:gd name="connsiteX25" fmla="*/ 1439530 w 1775624"/>
              <a:gd name="connsiteY25" fmla="*/ 54320 h 697117"/>
              <a:gd name="connsiteX26" fmla="*/ 1448583 w 1775624"/>
              <a:gd name="connsiteY26" fmla="*/ 108641 h 697117"/>
              <a:gd name="connsiteX27" fmla="*/ 1466690 w 1775624"/>
              <a:gd name="connsiteY27" fmla="*/ 162962 h 697117"/>
              <a:gd name="connsiteX28" fmla="*/ 1511957 w 1775624"/>
              <a:gd name="connsiteY28" fmla="*/ 244443 h 697117"/>
              <a:gd name="connsiteX29" fmla="*/ 1602492 w 1775624"/>
              <a:gd name="connsiteY29" fmla="*/ 298764 h 697117"/>
              <a:gd name="connsiteX30" fmla="*/ 1629652 w 1775624"/>
              <a:gd name="connsiteY30" fmla="*/ 325924 h 697117"/>
              <a:gd name="connsiteX31" fmla="*/ 1683973 w 1775624"/>
              <a:gd name="connsiteY31" fmla="*/ 344031 h 697117"/>
              <a:gd name="connsiteX32" fmla="*/ 1711134 w 1775624"/>
              <a:gd name="connsiteY32" fmla="*/ 362138 h 697117"/>
              <a:gd name="connsiteX33" fmla="*/ 1756401 w 1775624"/>
              <a:gd name="connsiteY33" fmla="*/ 452673 h 697117"/>
              <a:gd name="connsiteX34" fmla="*/ 1774508 w 1775624"/>
              <a:gd name="connsiteY34" fmla="*/ 440884 h 697117"/>
              <a:gd name="connsiteX35" fmla="*/ 1774508 w 1775624"/>
              <a:gd name="connsiteY35" fmla="*/ 697117 h 697117"/>
              <a:gd name="connsiteX0" fmla="*/ 29 w 1776202"/>
              <a:gd name="connsiteY0" fmla="*/ 679010 h 697117"/>
              <a:gd name="connsiteX1" fmla="*/ 19079 w 1776202"/>
              <a:gd name="connsiteY1" fmla="*/ 662159 h 697117"/>
              <a:gd name="connsiteX2" fmla="*/ 25303 w 1776202"/>
              <a:gd name="connsiteY2" fmla="*/ 389299 h 697117"/>
              <a:gd name="connsiteX3" fmla="*/ 72456 w 1776202"/>
              <a:gd name="connsiteY3" fmla="*/ 334978 h 697117"/>
              <a:gd name="connsiteX4" fmla="*/ 81510 w 1776202"/>
              <a:gd name="connsiteY4" fmla="*/ 289711 h 697117"/>
              <a:gd name="connsiteX5" fmla="*/ 90563 w 1776202"/>
              <a:gd name="connsiteY5" fmla="*/ 217283 h 697117"/>
              <a:gd name="connsiteX6" fmla="*/ 99617 w 1776202"/>
              <a:gd name="connsiteY6" fmla="*/ 162962 h 697117"/>
              <a:gd name="connsiteX7" fmla="*/ 135831 w 1776202"/>
              <a:gd name="connsiteY7" fmla="*/ 63374 h 697117"/>
              <a:gd name="connsiteX8" fmla="*/ 199205 w 1776202"/>
              <a:gd name="connsiteY8" fmla="*/ 27160 h 697117"/>
              <a:gd name="connsiteX9" fmla="*/ 244472 w 1776202"/>
              <a:gd name="connsiteY9" fmla="*/ 18107 h 697117"/>
              <a:gd name="connsiteX10" fmla="*/ 307847 w 1776202"/>
              <a:gd name="connsiteY10" fmla="*/ 0 h 697117"/>
              <a:gd name="connsiteX11" fmla="*/ 615664 w 1776202"/>
              <a:gd name="connsiteY11" fmla="*/ 9053 h 697117"/>
              <a:gd name="connsiteX12" fmla="*/ 642825 w 1776202"/>
              <a:gd name="connsiteY12" fmla="*/ 27160 h 697117"/>
              <a:gd name="connsiteX13" fmla="*/ 679039 w 1776202"/>
              <a:gd name="connsiteY13" fmla="*/ 36214 h 697117"/>
              <a:gd name="connsiteX14" fmla="*/ 706199 w 1776202"/>
              <a:gd name="connsiteY14" fmla="*/ 54320 h 697117"/>
              <a:gd name="connsiteX15" fmla="*/ 724306 w 1776202"/>
              <a:gd name="connsiteY15" fmla="*/ 81481 h 697117"/>
              <a:gd name="connsiteX16" fmla="*/ 760520 w 1776202"/>
              <a:gd name="connsiteY16" fmla="*/ 99588 h 697117"/>
              <a:gd name="connsiteX17" fmla="*/ 814841 w 1776202"/>
              <a:gd name="connsiteY17" fmla="*/ 135802 h 697117"/>
              <a:gd name="connsiteX18" fmla="*/ 905375 w 1776202"/>
              <a:gd name="connsiteY18" fmla="*/ 162962 h 697117"/>
              <a:gd name="connsiteX19" fmla="*/ 1068338 w 1776202"/>
              <a:gd name="connsiteY19" fmla="*/ 153909 h 697117"/>
              <a:gd name="connsiteX20" fmla="*/ 1095498 w 1776202"/>
              <a:gd name="connsiteY20" fmla="*/ 126748 h 697117"/>
              <a:gd name="connsiteX21" fmla="*/ 1131712 w 1776202"/>
              <a:gd name="connsiteY21" fmla="*/ 99588 h 697117"/>
              <a:gd name="connsiteX22" fmla="*/ 1186033 w 1776202"/>
              <a:gd name="connsiteY22" fmla="*/ 63374 h 697117"/>
              <a:gd name="connsiteX23" fmla="*/ 1213193 w 1776202"/>
              <a:gd name="connsiteY23" fmla="*/ 54320 h 697117"/>
              <a:gd name="connsiteX24" fmla="*/ 1276567 w 1776202"/>
              <a:gd name="connsiteY24" fmla="*/ 36214 h 697117"/>
              <a:gd name="connsiteX25" fmla="*/ 1439530 w 1776202"/>
              <a:gd name="connsiteY25" fmla="*/ 54320 h 697117"/>
              <a:gd name="connsiteX26" fmla="*/ 1448583 w 1776202"/>
              <a:gd name="connsiteY26" fmla="*/ 108641 h 697117"/>
              <a:gd name="connsiteX27" fmla="*/ 1466690 w 1776202"/>
              <a:gd name="connsiteY27" fmla="*/ 162962 h 697117"/>
              <a:gd name="connsiteX28" fmla="*/ 1511957 w 1776202"/>
              <a:gd name="connsiteY28" fmla="*/ 244443 h 697117"/>
              <a:gd name="connsiteX29" fmla="*/ 1602492 w 1776202"/>
              <a:gd name="connsiteY29" fmla="*/ 298764 h 697117"/>
              <a:gd name="connsiteX30" fmla="*/ 1629652 w 1776202"/>
              <a:gd name="connsiteY30" fmla="*/ 325924 h 697117"/>
              <a:gd name="connsiteX31" fmla="*/ 1683973 w 1776202"/>
              <a:gd name="connsiteY31" fmla="*/ 344031 h 697117"/>
              <a:gd name="connsiteX32" fmla="*/ 1711134 w 1776202"/>
              <a:gd name="connsiteY32" fmla="*/ 362138 h 697117"/>
              <a:gd name="connsiteX33" fmla="*/ 1751638 w 1776202"/>
              <a:gd name="connsiteY33" fmla="*/ 484886 h 697117"/>
              <a:gd name="connsiteX34" fmla="*/ 1774508 w 1776202"/>
              <a:gd name="connsiteY34" fmla="*/ 440884 h 697117"/>
              <a:gd name="connsiteX35" fmla="*/ 1774508 w 1776202"/>
              <a:gd name="connsiteY35" fmla="*/ 697117 h 697117"/>
              <a:gd name="connsiteX0" fmla="*/ 29 w 1776202"/>
              <a:gd name="connsiteY0" fmla="*/ 679010 h 697117"/>
              <a:gd name="connsiteX1" fmla="*/ 19079 w 1776202"/>
              <a:gd name="connsiteY1" fmla="*/ 662159 h 697117"/>
              <a:gd name="connsiteX2" fmla="*/ 25303 w 1776202"/>
              <a:gd name="connsiteY2" fmla="*/ 389299 h 697117"/>
              <a:gd name="connsiteX3" fmla="*/ 72456 w 1776202"/>
              <a:gd name="connsiteY3" fmla="*/ 334978 h 697117"/>
              <a:gd name="connsiteX4" fmla="*/ 81510 w 1776202"/>
              <a:gd name="connsiteY4" fmla="*/ 289711 h 697117"/>
              <a:gd name="connsiteX5" fmla="*/ 90563 w 1776202"/>
              <a:gd name="connsiteY5" fmla="*/ 217283 h 697117"/>
              <a:gd name="connsiteX6" fmla="*/ 99617 w 1776202"/>
              <a:gd name="connsiteY6" fmla="*/ 162962 h 697117"/>
              <a:gd name="connsiteX7" fmla="*/ 135831 w 1776202"/>
              <a:gd name="connsiteY7" fmla="*/ 63374 h 697117"/>
              <a:gd name="connsiteX8" fmla="*/ 199205 w 1776202"/>
              <a:gd name="connsiteY8" fmla="*/ 27160 h 697117"/>
              <a:gd name="connsiteX9" fmla="*/ 244472 w 1776202"/>
              <a:gd name="connsiteY9" fmla="*/ 18107 h 697117"/>
              <a:gd name="connsiteX10" fmla="*/ 307847 w 1776202"/>
              <a:gd name="connsiteY10" fmla="*/ 0 h 697117"/>
              <a:gd name="connsiteX11" fmla="*/ 615664 w 1776202"/>
              <a:gd name="connsiteY11" fmla="*/ 9053 h 697117"/>
              <a:gd name="connsiteX12" fmla="*/ 642825 w 1776202"/>
              <a:gd name="connsiteY12" fmla="*/ 27160 h 697117"/>
              <a:gd name="connsiteX13" fmla="*/ 679039 w 1776202"/>
              <a:gd name="connsiteY13" fmla="*/ 36214 h 697117"/>
              <a:gd name="connsiteX14" fmla="*/ 706199 w 1776202"/>
              <a:gd name="connsiteY14" fmla="*/ 54320 h 697117"/>
              <a:gd name="connsiteX15" fmla="*/ 724306 w 1776202"/>
              <a:gd name="connsiteY15" fmla="*/ 81481 h 697117"/>
              <a:gd name="connsiteX16" fmla="*/ 760520 w 1776202"/>
              <a:gd name="connsiteY16" fmla="*/ 99588 h 697117"/>
              <a:gd name="connsiteX17" fmla="*/ 814841 w 1776202"/>
              <a:gd name="connsiteY17" fmla="*/ 135802 h 697117"/>
              <a:gd name="connsiteX18" fmla="*/ 905375 w 1776202"/>
              <a:gd name="connsiteY18" fmla="*/ 162962 h 697117"/>
              <a:gd name="connsiteX19" fmla="*/ 1068338 w 1776202"/>
              <a:gd name="connsiteY19" fmla="*/ 153909 h 697117"/>
              <a:gd name="connsiteX20" fmla="*/ 1095498 w 1776202"/>
              <a:gd name="connsiteY20" fmla="*/ 126748 h 697117"/>
              <a:gd name="connsiteX21" fmla="*/ 1131712 w 1776202"/>
              <a:gd name="connsiteY21" fmla="*/ 99588 h 697117"/>
              <a:gd name="connsiteX22" fmla="*/ 1186033 w 1776202"/>
              <a:gd name="connsiteY22" fmla="*/ 63374 h 697117"/>
              <a:gd name="connsiteX23" fmla="*/ 1213193 w 1776202"/>
              <a:gd name="connsiteY23" fmla="*/ 54320 h 697117"/>
              <a:gd name="connsiteX24" fmla="*/ 1276567 w 1776202"/>
              <a:gd name="connsiteY24" fmla="*/ 36214 h 697117"/>
              <a:gd name="connsiteX25" fmla="*/ 1439530 w 1776202"/>
              <a:gd name="connsiteY25" fmla="*/ 54320 h 697117"/>
              <a:gd name="connsiteX26" fmla="*/ 1448583 w 1776202"/>
              <a:gd name="connsiteY26" fmla="*/ 108641 h 697117"/>
              <a:gd name="connsiteX27" fmla="*/ 1466690 w 1776202"/>
              <a:gd name="connsiteY27" fmla="*/ 162962 h 697117"/>
              <a:gd name="connsiteX28" fmla="*/ 1511957 w 1776202"/>
              <a:gd name="connsiteY28" fmla="*/ 244443 h 697117"/>
              <a:gd name="connsiteX29" fmla="*/ 1602492 w 1776202"/>
              <a:gd name="connsiteY29" fmla="*/ 298764 h 697117"/>
              <a:gd name="connsiteX30" fmla="*/ 1629652 w 1776202"/>
              <a:gd name="connsiteY30" fmla="*/ 325924 h 697117"/>
              <a:gd name="connsiteX31" fmla="*/ 1683973 w 1776202"/>
              <a:gd name="connsiteY31" fmla="*/ 344031 h 697117"/>
              <a:gd name="connsiteX32" fmla="*/ 1711134 w 1776202"/>
              <a:gd name="connsiteY32" fmla="*/ 362138 h 697117"/>
              <a:gd name="connsiteX33" fmla="*/ 1751638 w 1776202"/>
              <a:gd name="connsiteY33" fmla="*/ 384667 h 697117"/>
              <a:gd name="connsiteX34" fmla="*/ 1774508 w 1776202"/>
              <a:gd name="connsiteY34" fmla="*/ 440884 h 697117"/>
              <a:gd name="connsiteX35" fmla="*/ 1774508 w 1776202"/>
              <a:gd name="connsiteY35" fmla="*/ 697117 h 697117"/>
              <a:gd name="connsiteX0" fmla="*/ 29 w 1776202"/>
              <a:gd name="connsiteY0" fmla="*/ 679010 h 697117"/>
              <a:gd name="connsiteX1" fmla="*/ 19079 w 1776202"/>
              <a:gd name="connsiteY1" fmla="*/ 662159 h 697117"/>
              <a:gd name="connsiteX2" fmla="*/ 25303 w 1776202"/>
              <a:gd name="connsiteY2" fmla="*/ 389299 h 697117"/>
              <a:gd name="connsiteX3" fmla="*/ 72456 w 1776202"/>
              <a:gd name="connsiteY3" fmla="*/ 334978 h 697117"/>
              <a:gd name="connsiteX4" fmla="*/ 81510 w 1776202"/>
              <a:gd name="connsiteY4" fmla="*/ 289711 h 697117"/>
              <a:gd name="connsiteX5" fmla="*/ 90563 w 1776202"/>
              <a:gd name="connsiteY5" fmla="*/ 217283 h 697117"/>
              <a:gd name="connsiteX6" fmla="*/ 99617 w 1776202"/>
              <a:gd name="connsiteY6" fmla="*/ 162962 h 697117"/>
              <a:gd name="connsiteX7" fmla="*/ 135831 w 1776202"/>
              <a:gd name="connsiteY7" fmla="*/ 63374 h 697117"/>
              <a:gd name="connsiteX8" fmla="*/ 199205 w 1776202"/>
              <a:gd name="connsiteY8" fmla="*/ 27160 h 697117"/>
              <a:gd name="connsiteX9" fmla="*/ 244472 w 1776202"/>
              <a:gd name="connsiteY9" fmla="*/ 18107 h 697117"/>
              <a:gd name="connsiteX10" fmla="*/ 307847 w 1776202"/>
              <a:gd name="connsiteY10" fmla="*/ 0 h 697117"/>
              <a:gd name="connsiteX11" fmla="*/ 615664 w 1776202"/>
              <a:gd name="connsiteY11" fmla="*/ 9053 h 697117"/>
              <a:gd name="connsiteX12" fmla="*/ 642825 w 1776202"/>
              <a:gd name="connsiteY12" fmla="*/ 27160 h 697117"/>
              <a:gd name="connsiteX13" fmla="*/ 679039 w 1776202"/>
              <a:gd name="connsiteY13" fmla="*/ 36214 h 697117"/>
              <a:gd name="connsiteX14" fmla="*/ 706199 w 1776202"/>
              <a:gd name="connsiteY14" fmla="*/ 54320 h 697117"/>
              <a:gd name="connsiteX15" fmla="*/ 724306 w 1776202"/>
              <a:gd name="connsiteY15" fmla="*/ 81481 h 697117"/>
              <a:gd name="connsiteX16" fmla="*/ 760520 w 1776202"/>
              <a:gd name="connsiteY16" fmla="*/ 99588 h 697117"/>
              <a:gd name="connsiteX17" fmla="*/ 814841 w 1776202"/>
              <a:gd name="connsiteY17" fmla="*/ 135802 h 697117"/>
              <a:gd name="connsiteX18" fmla="*/ 905375 w 1776202"/>
              <a:gd name="connsiteY18" fmla="*/ 162962 h 697117"/>
              <a:gd name="connsiteX19" fmla="*/ 1068338 w 1776202"/>
              <a:gd name="connsiteY19" fmla="*/ 153909 h 697117"/>
              <a:gd name="connsiteX20" fmla="*/ 1095498 w 1776202"/>
              <a:gd name="connsiteY20" fmla="*/ 126748 h 697117"/>
              <a:gd name="connsiteX21" fmla="*/ 1131712 w 1776202"/>
              <a:gd name="connsiteY21" fmla="*/ 99588 h 697117"/>
              <a:gd name="connsiteX22" fmla="*/ 1186033 w 1776202"/>
              <a:gd name="connsiteY22" fmla="*/ 63374 h 697117"/>
              <a:gd name="connsiteX23" fmla="*/ 1213193 w 1776202"/>
              <a:gd name="connsiteY23" fmla="*/ 54320 h 697117"/>
              <a:gd name="connsiteX24" fmla="*/ 1276567 w 1776202"/>
              <a:gd name="connsiteY24" fmla="*/ 36214 h 697117"/>
              <a:gd name="connsiteX25" fmla="*/ 1372855 w 1776202"/>
              <a:gd name="connsiteY25" fmla="*/ 68637 h 697117"/>
              <a:gd name="connsiteX26" fmla="*/ 1448583 w 1776202"/>
              <a:gd name="connsiteY26" fmla="*/ 108641 h 697117"/>
              <a:gd name="connsiteX27" fmla="*/ 1466690 w 1776202"/>
              <a:gd name="connsiteY27" fmla="*/ 162962 h 697117"/>
              <a:gd name="connsiteX28" fmla="*/ 1511957 w 1776202"/>
              <a:gd name="connsiteY28" fmla="*/ 244443 h 697117"/>
              <a:gd name="connsiteX29" fmla="*/ 1602492 w 1776202"/>
              <a:gd name="connsiteY29" fmla="*/ 298764 h 697117"/>
              <a:gd name="connsiteX30" fmla="*/ 1629652 w 1776202"/>
              <a:gd name="connsiteY30" fmla="*/ 325924 h 697117"/>
              <a:gd name="connsiteX31" fmla="*/ 1683973 w 1776202"/>
              <a:gd name="connsiteY31" fmla="*/ 344031 h 697117"/>
              <a:gd name="connsiteX32" fmla="*/ 1711134 w 1776202"/>
              <a:gd name="connsiteY32" fmla="*/ 362138 h 697117"/>
              <a:gd name="connsiteX33" fmla="*/ 1751638 w 1776202"/>
              <a:gd name="connsiteY33" fmla="*/ 384667 h 697117"/>
              <a:gd name="connsiteX34" fmla="*/ 1774508 w 1776202"/>
              <a:gd name="connsiteY34" fmla="*/ 440884 h 697117"/>
              <a:gd name="connsiteX35" fmla="*/ 1774508 w 1776202"/>
              <a:gd name="connsiteY35" fmla="*/ 697117 h 697117"/>
              <a:gd name="connsiteX0" fmla="*/ 216 w 1776389"/>
              <a:gd name="connsiteY0" fmla="*/ 679010 h 697117"/>
              <a:gd name="connsiteX1" fmla="*/ 4978 w 1776389"/>
              <a:gd name="connsiteY1" fmla="*/ 372241 h 697117"/>
              <a:gd name="connsiteX2" fmla="*/ 25490 w 1776389"/>
              <a:gd name="connsiteY2" fmla="*/ 389299 h 697117"/>
              <a:gd name="connsiteX3" fmla="*/ 72643 w 1776389"/>
              <a:gd name="connsiteY3" fmla="*/ 334978 h 697117"/>
              <a:gd name="connsiteX4" fmla="*/ 81697 w 1776389"/>
              <a:gd name="connsiteY4" fmla="*/ 289711 h 697117"/>
              <a:gd name="connsiteX5" fmla="*/ 90750 w 1776389"/>
              <a:gd name="connsiteY5" fmla="*/ 217283 h 697117"/>
              <a:gd name="connsiteX6" fmla="*/ 99804 w 1776389"/>
              <a:gd name="connsiteY6" fmla="*/ 162962 h 697117"/>
              <a:gd name="connsiteX7" fmla="*/ 136018 w 1776389"/>
              <a:gd name="connsiteY7" fmla="*/ 63374 h 697117"/>
              <a:gd name="connsiteX8" fmla="*/ 199392 w 1776389"/>
              <a:gd name="connsiteY8" fmla="*/ 27160 h 697117"/>
              <a:gd name="connsiteX9" fmla="*/ 244659 w 1776389"/>
              <a:gd name="connsiteY9" fmla="*/ 18107 h 697117"/>
              <a:gd name="connsiteX10" fmla="*/ 308034 w 1776389"/>
              <a:gd name="connsiteY10" fmla="*/ 0 h 697117"/>
              <a:gd name="connsiteX11" fmla="*/ 615851 w 1776389"/>
              <a:gd name="connsiteY11" fmla="*/ 9053 h 697117"/>
              <a:gd name="connsiteX12" fmla="*/ 643012 w 1776389"/>
              <a:gd name="connsiteY12" fmla="*/ 27160 h 697117"/>
              <a:gd name="connsiteX13" fmla="*/ 679226 w 1776389"/>
              <a:gd name="connsiteY13" fmla="*/ 36214 h 697117"/>
              <a:gd name="connsiteX14" fmla="*/ 706386 w 1776389"/>
              <a:gd name="connsiteY14" fmla="*/ 54320 h 697117"/>
              <a:gd name="connsiteX15" fmla="*/ 724493 w 1776389"/>
              <a:gd name="connsiteY15" fmla="*/ 81481 h 697117"/>
              <a:gd name="connsiteX16" fmla="*/ 760707 w 1776389"/>
              <a:gd name="connsiteY16" fmla="*/ 99588 h 697117"/>
              <a:gd name="connsiteX17" fmla="*/ 815028 w 1776389"/>
              <a:gd name="connsiteY17" fmla="*/ 135802 h 697117"/>
              <a:gd name="connsiteX18" fmla="*/ 905562 w 1776389"/>
              <a:gd name="connsiteY18" fmla="*/ 162962 h 697117"/>
              <a:gd name="connsiteX19" fmla="*/ 1068525 w 1776389"/>
              <a:gd name="connsiteY19" fmla="*/ 153909 h 697117"/>
              <a:gd name="connsiteX20" fmla="*/ 1095685 w 1776389"/>
              <a:gd name="connsiteY20" fmla="*/ 126748 h 697117"/>
              <a:gd name="connsiteX21" fmla="*/ 1131899 w 1776389"/>
              <a:gd name="connsiteY21" fmla="*/ 99588 h 697117"/>
              <a:gd name="connsiteX22" fmla="*/ 1186220 w 1776389"/>
              <a:gd name="connsiteY22" fmla="*/ 63374 h 697117"/>
              <a:gd name="connsiteX23" fmla="*/ 1213380 w 1776389"/>
              <a:gd name="connsiteY23" fmla="*/ 54320 h 697117"/>
              <a:gd name="connsiteX24" fmla="*/ 1276754 w 1776389"/>
              <a:gd name="connsiteY24" fmla="*/ 36214 h 697117"/>
              <a:gd name="connsiteX25" fmla="*/ 1373042 w 1776389"/>
              <a:gd name="connsiteY25" fmla="*/ 68637 h 697117"/>
              <a:gd name="connsiteX26" fmla="*/ 1448770 w 1776389"/>
              <a:gd name="connsiteY26" fmla="*/ 108641 h 697117"/>
              <a:gd name="connsiteX27" fmla="*/ 1466877 w 1776389"/>
              <a:gd name="connsiteY27" fmla="*/ 162962 h 697117"/>
              <a:gd name="connsiteX28" fmla="*/ 1512144 w 1776389"/>
              <a:gd name="connsiteY28" fmla="*/ 244443 h 697117"/>
              <a:gd name="connsiteX29" fmla="*/ 1602679 w 1776389"/>
              <a:gd name="connsiteY29" fmla="*/ 298764 h 697117"/>
              <a:gd name="connsiteX30" fmla="*/ 1629839 w 1776389"/>
              <a:gd name="connsiteY30" fmla="*/ 325924 h 697117"/>
              <a:gd name="connsiteX31" fmla="*/ 1684160 w 1776389"/>
              <a:gd name="connsiteY31" fmla="*/ 344031 h 697117"/>
              <a:gd name="connsiteX32" fmla="*/ 1711321 w 1776389"/>
              <a:gd name="connsiteY32" fmla="*/ 362138 h 697117"/>
              <a:gd name="connsiteX33" fmla="*/ 1751825 w 1776389"/>
              <a:gd name="connsiteY33" fmla="*/ 384667 h 697117"/>
              <a:gd name="connsiteX34" fmla="*/ 1774695 w 1776389"/>
              <a:gd name="connsiteY34" fmla="*/ 440884 h 697117"/>
              <a:gd name="connsiteX35" fmla="*/ 1774695 w 1776389"/>
              <a:gd name="connsiteY35" fmla="*/ 697117 h 697117"/>
              <a:gd name="connsiteX0" fmla="*/ 2062 w 1773472"/>
              <a:gd name="connsiteY0" fmla="*/ 679010 h 697117"/>
              <a:gd name="connsiteX1" fmla="*/ 2061 w 1773472"/>
              <a:gd name="connsiteY1" fmla="*/ 372241 h 697117"/>
              <a:gd name="connsiteX2" fmla="*/ 22573 w 1773472"/>
              <a:gd name="connsiteY2" fmla="*/ 389299 h 697117"/>
              <a:gd name="connsiteX3" fmla="*/ 69726 w 1773472"/>
              <a:gd name="connsiteY3" fmla="*/ 334978 h 697117"/>
              <a:gd name="connsiteX4" fmla="*/ 78780 w 1773472"/>
              <a:gd name="connsiteY4" fmla="*/ 289711 h 697117"/>
              <a:gd name="connsiteX5" fmla="*/ 87833 w 1773472"/>
              <a:gd name="connsiteY5" fmla="*/ 217283 h 697117"/>
              <a:gd name="connsiteX6" fmla="*/ 96887 w 1773472"/>
              <a:gd name="connsiteY6" fmla="*/ 162962 h 697117"/>
              <a:gd name="connsiteX7" fmla="*/ 133101 w 1773472"/>
              <a:gd name="connsiteY7" fmla="*/ 63374 h 697117"/>
              <a:gd name="connsiteX8" fmla="*/ 196475 w 1773472"/>
              <a:gd name="connsiteY8" fmla="*/ 27160 h 697117"/>
              <a:gd name="connsiteX9" fmla="*/ 241742 w 1773472"/>
              <a:gd name="connsiteY9" fmla="*/ 18107 h 697117"/>
              <a:gd name="connsiteX10" fmla="*/ 305117 w 1773472"/>
              <a:gd name="connsiteY10" fmla="*/ 0 h 697117"/>
              <a:gd name="connsiteX11" fmla="*/ 612934 w 1773472"/>
              <a:gd name="connsiteY11" fmla="*/ 9053 h 697117"/>
              <a:gd name="connsiteX12" fmla="*/ 640095 w 1773472"/>
              <a:gd name="connsiteY12" fmla="*/ 27160 h 697117"/>
              <a:gd name="connsiteX13" fmla="*/ 676309 w 1773472"/>
              <a:gd name="connsiteY13" fmla="*/ 36214 h 697117"/>
              <a:gd name="connsiteX14" fmla="*/ 703469 w 1773472"/>
              <a:gd name="connsiteY14" fmla="*/ 54320 h 697117"/>
              <a:gd name="connsiteX15" fmla="*/ 721576 w 1773472"/>
              <a:gd name="connsiteY15" fmla="*/ 81481 h 697117"/>
              <a:gd name="connsiteX16" fmla="*/ 757790 w 1773472"/>
              <a:gd name="connsiteY16" fmla="*/ 99588 h 697117"/>
              <a:gd name="connsiteX17" fmla="*/ 812111 w 1773472"/>
              <a:gd name="connsiteY17" fmla="*/ 135802 h 697117"/>
              <a:gd name="connsiteX18" fmla="*/ 902645 w 1773472"/>
              <a:gd name="connsiteY18" fmla="*/ 162962 h 697117"/>
              <a:gd name="connsiteX19" fmla="*/ 1065608 w 1773472"/>
              <a:gd name="connsiteY19" fmla="*/ 153909 h 697117"/>
              <a:gd name="connsiteX20" fmla="*/ 1092768 w 1773472"/>
              <a:gd name="connsiteY20" fmla="*/ 126748 h 697117"/>
              <a:gd name="connsiteX21" fmla="*/ 1128982 w 1773472"/>
              <a:gd name="connsiteY21" fmla="*/ 99588 h 697117"/>
              <a:gd name="connsiteX22" fmla="*/ 1183303 w 1773472"/>
              <a:gd name="connsiteY22" fmla="*/ 63374 h 697117"/>
              <a:gd name="connsiteX23" fmla="*/ 1210463 w 1773472"/>
              <a:gd name="connsiteY23" fmla="*/ 54320 h 697117"/>
              <a:gd name="connsiteX24" fmla="*/ 1273837 w 1773472"/>
              <a:gd name="connsiteY24" fmla="*/ 36214 h 697117"/>
              <a:gd name="connsiteX25" fmla="*/ 1370125 w 1773472"/>
              <a:gd name="connsiteY25" fmla="*/ 68637 h 697117"/>
              <a:gd name="connsiteX26" fmla="*/ 1445853 w 1773472"/>
              <a:gd name="connsiteY26" fmla="*/ 108641 h 697117"/>
              <a:gd name="connsiteX27" fmla="*/ 1463960 w 1773472"/>
              <a:gd name="connsiteY27" fmla="*/ 162962 h 697117"/>
              <a:gd name="connsiteX28" fmla="*/ 1509227 w 1773472"/>
              <a:gd name="connsiteY28" fmla="*/ 244443 h 697117"/>
              <a:gd name="connsiteX29" fmla="*/ 1599762 w 1773472"/>
              <a:gd name="connsiteY29" fmla="*/ 298764 h 697117"/>
              <a:gd name="connsiteX30" fmla="*/ 1626922 w 1773472"/>
              <a:gd name="connsiteY30" fmla="*/ 325924 h 697117"/>
              <a:gd name="connsiteX31" fmla="*/ 1681243 w 1773472"/>
              <a:gd name="connsiteY31" fmla="*/ 344031 h 697117"/>
              <a:gd name="connsiteX32" fmla="*/ 1708404 w 1773472"/>
              <a:gd name="connsiteY32" fmla="*/ 362138 h 697117"/>
              <a:gd name="connsiteX33" fmla="*/ 1748908 w 1773472"/>
              <a:gd name="connsiteY33" fmla="*/ 384667 h 697117"/>
              <a:gd name="connsiteX34" fmla="*/ 1771778 w 1773472"/>
              <a:gd name="connsiteY34" fmla="*/ 440884 h 697117"/>
              <a:gd name="connsiteX35" fmla="*/ 1771778 w 1773472"/>
              <a:gd name="connsiteY35" fmla="*/ 697117 h 697117"/>
              <a:gd name="connsiteX0" fmla="*/ 2062 w 1773472"/>
              <a:gd name="connsiteY0" fmla="*/ 689747 h 697117"/>
              <a:gd name="connsiteX1" fmla="*/ 2061 w 1773472"/>
              <a:gd name="connsiteY1" fmla="*/ 372241 h 697117"/>
              <a:gd name="connsiteX2" fmla="*/ 22573 w 1773472"/>
              <a:gd name="connsiteY2" fmla="*/ 389299 h 697117"/>
              <a:gd name="connsiteX3" fmla="*/ 69726 w 1773472"/>
              <a:gd name="connsiteY3" fmla="*/ 334978 h 697117"/>
              <a:gd name="connsiteX4" fmla="*/ 78780 w 1773472"/>
              <a:gd name="connsiteY4" fmla="*/ 289711 h 697117"/>
              <a:gd name="connsiteX5" fmla="*/ 87833 w 1773472"/>
              <a:gd name="connsiteY5" fmla="*/ 217283 h 697117"/>
              <a:gd name="connsiteX6" fmla="*/ 96887 w 1773472"/>
              <a:gd name="connsiteY6" fmla="*/ 162962 h 697117"/>
              <a:gd name="connsiteX7" fmla="*/ 133101 w 1773472"/>
              <a:gd name="connsiteY7" fmla="*/ 63374 h 697117"/>
              <a:gd name="connsiteX8" fmla="*/ 196475 w 1773472"/>
              <a:gd name="connsiteY8" fmla="*/ 27160 h 697117"/>
              <a:gd name="connsiteX9" fmla="*/ 241742 w 1773472"/>
              <a:gd name="connsiteY9" fmla="*/ 18107 h 697117"/>
              <a:gd name="connsiteX10" fmla="*/ 305117 w 1773472"/>
              <a:gd name="connsiteY10" fmla="*/ 0 h 697117"/>
              <a:gd name="connsiteX11" fmla="*/ 612934 w 1773472"/>
              <a:gd name="connsiteY11" fmla="*/ 9053 h 697117"/>
              <a:gd name="connsiteX12" fmla="*/ 640095 w 1773472"/>
              <a:gd name="connsiteY12" fmla="*/ 27160 h 697117"/>
              <a:gd name="connsiteX13" fmla="*/ 676309 w 1773472"/>
              <a:gd name="connsiteY13" fmla="*/ 36214 h 697117"/>
              <a:gd name="connsiteX14" fmla="*/ 703469 w 1773472"/>
              <a:gd name="connsiteY14" fmla="*/ 54320 h 697117"/>
              <a:gd name="connsiteX15" fmla="*/ 721576 w 1773472"/>
              <a:gd name="connsiteY15" fmla="*/ 81481 h 697117"/>
              <a:gd name="connsiteX16" fmla="*/ 757790 w 1773472"/>
              <a:gd name="connsiteY16" fmla="*/ 99588 h 697117"/>
              <a:gd name="connsiteX17" fmla="*/ 812111 w 1773472"/>
              <a:gd name="connsiteY17" fmla="*/ 135802 h 697117"/>
              <a:gd name="connsiteX18" fmla="*/ 902645 w 1773472"/>
              <a:gd name="connsiteY18" fmla="*/ 162962 h 697117"/>
              <a:gd name="connsiteX19" fmla="*/ 1065608 w 1773472"/>
              <a:gd name="connsiteY19" fmla="*/ 153909 h 697117"/>
              <a:gd name="connsiteX20" fmla="*/ 1092768 w 1773472"/>
              <a:gd name="connsiteY20" fmla="*/ 126748 h 697117"/>
              <a:gd name="connsiteX21" fmla="*/ 1128982 w 1773472"/>
              <a:gd name="connsiteY21" fmla="*/ 99588 h 697117"/>
              <a:gd name="connsiteX22" fmla="*/ 1183303 w 1773472"/>
              <a:gd name="connsiteY22" fmla="*/ 63374 h 697117"/>
              <a:gd name="connsiteX23" fmla="*/ 1210463 w 1773472"/>
              <a:gd name="connsiteY23" fmla="*/ 54320 h 697117"/>
              <a:gd name="connsiteX24" fmla="*/ 1273837 w 1773472"/>
              <a:gd name="connsiteY24" fmla="*/ 36214 h 697117"/>
              <a:gd name="connsiteX25" fmla="*/ 1370125 w 1773472"/>
              <a:gd name="connsiteY25" fmla="*/ 68637 h 697117"/>
              <a:gd name="connsiteX26" fmla="*/ 1445853 w 1773472"/>
              <a:gd name="connsiteY26" fmla="*/ 108641 h 697117"/>
              <a:gd name="connsiteX27" fmla="*/ 1463960 w 1773472"/>
              <a:gd name="connsiteY27" fmla="*/ 162962 h 697117"/>
              <a:gd name="connsiteX28" fmla="*/ 1509227 w 1773472"/>
              <a:gd name="connsiteY28" fmla="*/ 244443 h 697117"/>
              <a:gd name="connsiteX29" fmla="*/ 1599762 w 1773472"/>
              <a:gd name="connsiteY29" fmla="*/ 298764 h 697117"/>
              <a:gd name="connsiteX30" fmla="*/ 1626922 w 1773472"/>
              <a:gd name="connsiteY30" fmla="*/ 325924 h 697117"/>
              <a:gd name="connsiteX31" fmla="*/ 1681243 w 1773472"/>
              <a:gd name="connsiteY31" fmla="*/ 344031 h 697117"/>
              <a:gd name="connsiteX32" fmla="*/ 1708404 w 1773472"/>
              <a:gd name="connsiteY32" fmla="*/ 362138 h 697117"/>
              <a:gd name="connsiteX33" fmla="*/ 1748908 w 1773472"/>
              <a:gd name="connsiteY33" fmla="*/ 384667 h 697117"/>
              <a:gd name="connsiteX34" fmla="*/ 1771778 w 1773472"/>
              <a:gd name="connsiteY34" fmla="*/ 440884 h 697117"/>
              <a:gd name="connsiteX35" fmla="*/ 1771778 w 1773472"/>
              <a:gd name="connsiteY35" fmla="*/ 697117 h 697117"/>
              <a:gd name="connsiteX0" fmla="*/ 2062 w 1773472"/>
              <a:gd name="connsiteY0" fmla="*/ 689747 h 697117"/>
              <a:gd name="connsiteX1" fmla="*/ 2061 w 1773472"/>
              <a:gd name="connsiteY1" fmla="*/ 415192 h 697117"/>
              <a:gd name="connsiteX2" fmla="*/ 22573 w 1773472"/>
              <a:gd name="connsiteY2" fmla="*/ 389299 h 697117"/>
              <a:gd name="connsiteX3" fmla="*/ 69726 w 1773472"/>
              <a:gd name="connsiteY3" fmla="*/ 334978 h 697117"/>
              <a:gd name="connsiteX4" fmla="*/ 78780 w 1773472"/>
              <a:gd name="connsiteY4" fmla="*/ 289711 h 697117"/>
              <a:gd name="connsiteX5" fmla="*/ 87833 w 1773472"/>
              <a:gd name="connsiteY5" fmla="*/ 217283 h 697117"/>
              <a:gd name="connsiteX6" fmla="*/ 96887 w 1773472"/>
              <a:gd name="connsiteY6" fmla="*/ 162962 h 697117"/>
              <a:gd name="connsiteX7" fmla="*/ 133101 w 1773472"/>
              <a:gd name="connsiteY7" fmla="*/ 63374 h 697117"/>
              <a:gd name="connsiteX8" fmla="*/ 196475 w 1773472"/>
              <a:gd name="connsiteY8" fmla="*/ 27160 h 697117"/>
              <a:gd name="connsiteX9" fmla="*/ 241742 w 1773472"/>
              <a:gd name="connsiteY9" fmla="*/ 18107 h 697117"/>
              <a:gd name="connsiteX10" fmla="*/ 305117 w 1773472"/>
              <a:gd name="connsiteY10" fmla="*/ 0 h 697117"/>
              <a:gd name="connsiteX11" fmla="*/ 612934 w 1773472"/>
              <a:gd name="connsiteY11" fmla="*/ 9053 h 697117"/>
              <a:gd name="connsiteX12" fmla="*/ 640095 w 1773472"/>
              <a:gd name="connsiteY12" fmla="*/ 27160 h 697117"/>
              <a:gd name="connsiteX13" fmla="*/ 676309 w 1773472"/>
              <a:gd name="connsiteY13" fmla="*/ 36214 h 697117"/>
              <a:gd name="connsiteX14" fmla="*/ 703469 w 1773472"/>
              <a:gd name="connsiteY14" fmla="*/ 54320 h 697117"/>
              <a:gd name="connsiteX15" fmla="*/ 721576 w 1773472"/>
              <a:gd name="connsiteY15" fmla="*/ 81481 h 697117"/>
              <a:gd name="connsiteX16" fmla="*/ 757790 w 1773472"/>
              <a:gd name="connsiteY16" fmla="*/ 99588 h 697117"/>
              <a:gd name="connsiteX17" fmla="*/ 812111 w 1773472"/>
              <a:gd name="connsiteY17" fmla="*/ 135802 h 697117"/>
              <a:gd name="connsiteX18" fmla="*/ 902645 w 1773472"/>
              <a:gd name="connsiteY18" fmla="*/ 162962 h 697117"/>
              <a:gd name="connsiteX19" fmla="*/ 1065608 w 1773472"/>
              <a:gd name="connsiteY19" fmla="*/ 153909 h 697117"/>
              <a:gd name="connsiteX20" fmla="*/ 1092768 w 1773472"/>
              <a:gd name="connsiteY20" fmla="*/ 126748 h 697117"/>
              <a:gd name="connsiteX21" fmla="*/ 1128982 w 1773472"/>
              <a:gd name="connsiteY21" fmla="*/ 99588 h 697117"/>
              <a:gd name="connsiteX22" fmla="*/ 1183303 w 1773472"/>
              <a:gd name="connsiteY22" fmla="*/ 63374 h 697117"/>
              <a:gd name="connsiteX23" fmla="*/ 1210463 w 1773472"/>
              <a:gd name="connsiteY23" fmla="*/ 54320 h 697117"/>
              <a:gd name="connsiteX24" fmla="*/ 1273837 w 1773472"/>
              <a:gd name="connsiteY24" fmla="*/ 36214 h 697117"/>
              <a:gd name="connsiteX25" fmla="*/ 1370125 w 1773472"/>
              <a:gd name="connsiteY25" fmla="*/ 68637 h 697117"/>
              <a:gd name="connsiteX26" fmla="*/ 1445853 w 1773472"/>
              <a:gd name="connsiteY26" fmla="*/ 108641 h 697117"/>
              <a:gd name="connsiteX27" fmla="*/ 1463960 w 1773472"/>
              <a:gd name="connsiteY27" fmla="*/ 162962 h 697117"/>
              <a:gd name="connsiteX28" fmla="*/ 1509227 w 1773472"/>
              <a:gd name="connsiteY28" fmla="*/ 244443 h 697117"/>
              <a:gd name="connsiteX29" fmla="*/ 1599762 w 1773472"/>
              <a:gd name="connsiteY29" fmla="*/ 298764 h 697117"/>
              <a:gd name="connsiteX30" fmla="*/ 1626922 w 1773472"/>
              <a:gd name="connsiteY30" fmla="*/ 325924 h 697117"/>
              <a:gd name="connsiteX31" fmla="*/ 1681243 w 1773472"/>
              <a:gd name="connsiteY31" fmla="*/ 344031 h 697117"/>
              <a:gd name="connsiteX32" fmla="*/ 1708404 w 1773472"/>
              <a:gd name="connsiteY32" fmla="*/ 362138 h 697117"/>
              <a:gd name="connsiteX33" fmla="*/ 1748908 w 1773472"/>
              <a:gd name="connsiteY33" fmla="*/ 384667 h 697117"/>
              <a:gd name="connsiteX34" fmla="*/ 1771778 w 1773472"/>
              <a:gd name="connsiteY34" fmla="*/ 440884 h 697117"/>
              <a:gd name="connsiteX35" fmla="*/ 1771778 w 1773472"/>
              <a:gd name="connsiteY35" fmla="*/ 697117 h 69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3472" h="697117">
                <a:moveTo>
                  <a:pt x="2062" y="689747"/>
                </a:moveTo>
                <a:cubicBezTo>
                  <a:pt x="1268" y="685745"/>
                  <a:pt x="-2151" y="463477"/>
                  <a:pt x="2061" y="415192"/>
                </a:cubicBezTo>
                <a:cubicBezTo>
                  <a:pt x="6273" y="427755"/>
                  <a:pt x="11296" y="402668"/>
                  <a:pt x="22573" y="389299"/>
                </a:cubicBezTo>
                <a:cubicBezTo>
                  <a:pt x="33850" y="375930"/>
                  <a:pt x="60358" y="351576"/>
                  <a:pt x="69726" y="334978"/>
                </a:cubicBezTo>
                <a:cubicBezTo>
                  <a:pt x="79094" y="318380"/>
                  <a:pt x="76440" y="304920"/>
                  <a:pt x="78780" y="289711"/>
                </a:cubicBezTo>
                <a:cubicBezTo>
                  <a:pt x="82480" y="265663"/>
                  <a:pt x="84392" y="241369"/>
                  <a:pt x="87833" y="217283"/>
                </a:cubicBezTo>
                <a:cubicBezTo>
                  <a:pt x="90429" y="199111"/>
                  <a:pt x="93603" y="181023"/>
                  <a:pt x="96887" y="162962"/>
                </a:cubicBezTo>
                <a:cubicBezTo>
                  <a:pt x="102830" y="130273"/>
                  <a:pt x="107905" y="88570"/>
                  <a:pt x="133101" y="63374"/>
                </a:cubicBezTo>
                <a:cubicBezTo>
                  <a:pt x="143036" y="53439"/>
                  <a:pt x="185823" y="30711"/>
                  <a:pt x="196475" y="27160"/>
                </a:cubicBezTo>
                <a:cubicBezTo>
                  <a:pt x="211073" y="22294"/>
                  <a:pt x="226721" y="21445"/>
                  <a:pt x="241742" y="18107"/>
                </a:cubicBezTo>
                <a:cubicBezTo>
                  <a:pt x="275839" y="10530"/>
                  <a:pt x="274876" y="10079"/>
                  <a:pt x="305117" y="0"/>
                </a:cubicBezTo>
                <a:cubicBezTo>
                  <a:pt x="407723" y="3018"/>
                  <a:pt x="510620" y="757"/>
                  <a:pt x="612934" y="9053"/>
                </a:cubicBezTo>
                <a:cubicBezTo>
                  <a:pt x="623780" y="9932"/>
                  <a:pt x="630094" y="22874"/>
                  <a:pt x="640095" y="27160"/>
                </a:cubicBezTo>
                <a:cubicBezTo>
                  <a:pt x="651532" y="32062"/>
                  <a:pt x="664238" y="33196"/>
                  <a:pt x="676309" y="36214"/>
                </a:cubicBezTo>
                <a:cubicBezTo>
                  <a:pt x="685362" y="42249"/>
                  <a:pt x="695775" y="46626"/>
                  <a:pt x="703469" y="54320"/>
                </a:cubicBezTo>
                <a:cubicBezTo>
                  <a:pt x="711163" y="62014"/>
                  <a:pt x="713217" y="74515"/>
                  <a:pt x="721576" y="81481"/>
                </a:cubicBezTo>
                <a:cubicBezTo>
                  <a:pt x="731944" y="90121"/>
                  <a:pt x="746217" y="92644"/>
                  <a:pt x="757790" y="99588"/>
                </a:cubicBezTo>
                <a:cubicBezTo>
                  <a:pt x="776451" y="110784"/>
                  <a:pt x="791466" y="128920"/>
                  <a:pt x="812111" y="135802"/>
                </a:cubicBezTo>
                <a:cubicBezTo>
                  <a:pt x="878235" y="157844"/>
                  <a:pt x="847915" y="149280"/>
                  <a:pt x="902645" y="162962"/>
                </a:cubicBezTo>
                <a:cubicBezTo>
                  <a:pt x="956966" y="159944"/>
                  <a:pt x="1012164" y="164089"/>
                  <a:pt x="1065608" y="153909"/>
                </a:cubicBezTo>
                <a:cubicBezTo>
                  <a:pt x="1078185" y="151513"/>
                  <a:pt x="1083047" y="135080"/>
                  <a:pt x="1092768" y="126748"/>
                </a:cubicBezTo>
                <a:cubicBezTo>
                  <a:pt x="1104224" y="116928"/>
                  <a:pt x="1116621" y="108241"/>
                  <a:pt x="1128982" y="99588"/>
                </a:cubicBezTo>
                <a:cubicBezTo>
                  <a:pt x="1146810" y="87108"/>
                  <a:pt x="1162658" y="70256"/>
                  <a:pt x="1183303" y="63374"/>
                </a:cubicBezTo>
                <a:cubicBezTo>
                  <a:pt x="1192356" y="60356"/>
                  <a:pt x="1201287" y="56942"/>
                  <a:pt x="1210463" y="54320"/>
                </a:cubicBezTo>
                <a:cubicBezTo>
                  <a:pt x="1290065" y="31576"/>
                  <a:pt x="1208697" y="57927"/>
                  <a:pt x="1273837" y="36214"/>
                </a:cubicBezTo>
                <a:cubicBezTo>
                  <a:pt x="1328158" y="42249"/>
                  <a:pt x="1319753" y="47428"/>
                  <a:pt x="1370125" y="68637"/>
                </a:cubicBezTo>
                <a:cubicBezTo>
                  <a:pt x="1387043" y="75760"/>
                  <a:pt x="1430214" y="92920"/>
                  <a:pt x="1445853" y="108641"/>
                </a:cubicBezTo>
                <a:cubicBezTo>
                  <a:pt x="1461492" y="124362"/>
                  <a:pt x="1457924" y="144855"/>
                  <a:pt x="1463960" y="162962"/>
                </a:cubicBezTo>
                <a:cubicBezTo>
                  <a:pt x="1472614" y="188923"/>
                  <a:pt x="1484326" y="231993"/>
                  <a:pt x="1509227" y="244443"/>
                </a:cubicBezTo>
                <a:cubicBezTo>
                  <a:pt x="1537804" y="258731"/>
                  <a:pt x="1577912" y="276914"/>
                  <a:pt x="1599762" y="298764"/>
                </a:cubicBezTo>
                <a:cubicBezTo>
                  <a:pt x="1608815" y="307817"/>
                  <a:pt x="1615730" y="319706"/>
                  <a:pt x="1626922" y="325924"/>
                </a:cubicBezTo>
                <a:cubicBezTo>
                  <a:pt x="1643607" y="335193"/>
                  <a:pt x="1681243" y="344031"/>
                  <a:pt x="1681243" y="344031"/>
                </a:cubicBezTo>
                <a:cubicBezTo>
                  <a:pt x="1690297" y="350067"/>
                  <a:pt x="1697126" y="355365"/>
                  <a:pt x="1708404" y="362138"/>
                </a:cubicBezTo>
                <a:cubicBezTo>
                  <a:pt x="1719682" y="368911"/>
                  <a:pt x="1738346" y="371543"/>
                  <a:pt x="1748908" y="384667"/>
                </a:cubicBezTo>
                <a:cubicBezTo>
                  <a:pt x="1759470" y="397791"/>
                  <a:pt x="1767966" y="388809"/>
                  <a:pt x="1771778" y="440884"/>
                </a:cubicBezTo>
                <a:cubicBezTo>
                  <a:pt x="1775590" y="492959"/>
                  <a:pt x="1771778" y="636760"/>
                  <a:pt x="1771778" y="697117"/>
                </a:cubicBezTo>
              </a:path>
            </a:pathLst>
          </a:custGeom>
          <a:solidFill>
            <a:srgbClr val="0055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2" name="Freeform 41">
            <a:extLst>
              <a:ext uri="{FF2B5EF4-FFF2-40B4-BE49-F238E27FC236}">
                <a16:creationId xmlns:a16="http://schemas.microsoft.com/office/drawing/2014/main" id="{22F45092-6B81-81A1-2FB2-9FBB03F5DB3C}"/>
              </a:ext>
            </a:extLst>
          </p:cNvPr>
          <p:cNvSpPr/>
          <p:nvPr/>
        </p:nvSpPr>
        <p:spPr>
          <a:xfrm flipV="1">
            <a:off x="6078907" y="5686289"/>
            <a:ext cx="1773472" cy="795341"/>
          </a:xfrm>
          <a:custGeom>
            <a:avLst/>
            <a:gdLst>
              <a:gd name="connsiteX0" fmla="*/ 0 w 1775595"/>
              <a:gd name="connsiteY0" fmla="*/ 679010 h 697117"/>
              <a:gd name="connsiteX1" fmla="*/ 63374 w 1775595"/>
              <a:gd name="connsiteY1" fmla="*/ 389299 h 697117"/>
              <a:gd name="connsiteX2" fmla="*/ 72427 w 1775595"/>
              <a:gd name="connsiteY2" fmla="*/ 334978 h 697117"/>
              <a:gd name="connsiteX3" fmla="*/ 81481 w 1775595"/>
              <a:gd name="connsiteY3" fmla="*/ 289711 h 697117"/>
              <a:gd name="connsiteX4" fmla="*/ 90534 w 1775595"/>
              <a:gd name="connsiteY4" fmla="*/ 217283 h 697117"/>
              <a:gd name="connsiteX5" fmla="*/ 99588 w 1775595"/>
              <a:gd name="connsiteY5" fmla="*/ 162962 h 697117"/>
              <a:gd name="connsiteX6" fmla="*/ 135802 w 1775595"/>
              <a:gd name="connsiteY6" fmla="*/ 63374 h 697117"/>
              <a:gd name="connsiteX7" fmla="*/ 199176 w 1775595"/>
              <a:gd name="connsiteY7" fmla="*/ 27160 h 697117"/>
              <a:gd name="connsiteX8" fmla="*/ 244443 w 1775595"/>
              <a:gd name="connsiteY8" fmla="*/ 18107 h 697117"/>
              <a:gd name="connsiteX9" fmla="*/ 307818 w 1775595"/>
              <a:gd name="connsiteY9" fmla="*/ 0 h 697117"/>
              <a:gd name="connsiteX10" fmla="*/ 615635 w 1775595"/>
              <a:gd name="connsiteY10" fmla="*/ 9053 h 697117"/>
              <a:gd name="connsiteX11" fmla="*/ 642796 w 1775595"/>
              <a:gd name="connsiteY11" fmla="*/ 27160 h 697117"/>
              <a:gd name="connsiteX12" fmla="*/ 679010 w 1775595"/>
              <a:gd name="connsiteY12" fmla="*/ 36214 h 697117"/>
              <a:gd name="connsiteX13" fmla="*/ 706170 w 1775595"/>
              <a:gd name="connsiteY13" fmla="*/ 54320 h 697117"/>
              <a:gd name="connsiteX14" fmla="*/ 724277 w 1775595"/>
              <a:gd name="connsiteY14" fmla="*/ 81481 h 697117"/>
              <a:gd name="connsiteX15" fmla="*/ 760491 w 1775595"/>
              <a:gd name="connsiteY15" fmla="*/ 99588 h 697117"/>
              <a:gd name="connsiteX16" fmla="*/ 814812 w 1775595"/>
              <a:gd name="connsiteY16" fmla="*/ 135802 h 697117"/>
              <a:gd name="connsiteX17" fmla="*/ 905346 w 1775595"/>
              <a:gd name="connsiteY17" fmla="*/ 162962 h 697117"/>
              <a:gd name="connsiteX18" fmla="*/ 1068309 w 1775595"/>
              <a:gd name="connsiteY18" fmla="*/ 153909 h 697117"/>
              <a:gd name="connsiteX19" fmla="*/ 1095469 w 1775595"/>
              <a:gd name="connsiteY19" fmla="*/ 126748 h 697117"/>
              <a:gd name="connsiteX20" fmla="*/ 1131683 w 1775595"/>
              <a:gd name="connsiteY20" fmla="*/ 99588 h 697117"/>
              <a:gd name="connsiteX21" fmla="*/ 1186004 w 1775595"/>
              <a:gd name="connsiteY21" fmla="*/ 63374 h 697117"/>
              <a:gd name="connsiteX22" fmla="*/ 1213164 w 1775595"/>
              <a:gd name="connsiteY22" fmla="*/ 54320 h 697117"/>
              <a:gd name="connsiteX23" fmla="*/ 1276538 w 1775595"/>
              <a:gd name="connsiteY23" fmla="*/ 36214 h 697117"/>
              <a:gd name="connsiteX24" fmla="*/ 1439501 w 1775595"/>
              <a:gd name="connsiteY24" fmla="*/ 54320 h 697117"/>
              <a:gd name="connsiteX25" fmla="*/ 1448554 w 1775595"/>
              <a:gd name="connsiteY25" fmla="*/ 108641 h 697117"/>
              <a:gd name="connsiteX26" fmla="*/ 1466661 w 1775595"/>
              <a:gd name="connsiteY26" fmla="*/ 162962 h 697117"/>
              <a:gd name="connsiteX27" fmla="*/ 1511928 w 1775595"/>
              <a:gd name="connsiteY27" fmla="*/ 244443 h 697117"/>
              <a:gd name="connsiteX28" fmla="*/ 1602463 w 1775595"/>
              <a:gd name="connsiteY28" fmla="*/ 298764 h 697117"/>
              <a:gd name="connsiteX29" fmla="*/ 1629623 w 1775595"/>
              <a:gd name="connsiteY29" fmla="*/ 325924 h 697117"/>
              <a:gd name="connsiteX30" fmla="*/ 1683944 w 1775595"/>
              <a:gd name="connsiteY30" fmla="*/ 344031 h 697117"/>
              <a:gd name="connsiteX31" fmla="*/ 1711105 w 1775595"/>
              <a:gd name="connsiteY31" fmla="*/ 362138 h 697117"/>
              <a:gd name="connsiteX32" fmla="*/ 1756372 w 1775595"/>
              <a:gd name="connsiteY32" fmla="*/ 452673 h 697117"/>
              <a:gd name="connsiteX33" fmla="*/ 1774479 w 1775595"/>
              <a:gd name="connsiteY33" fmla="*/ 516047 h 697117"/>
              <a:gd name="connsiteX34" fmla="*/ 1774479 w 1775595"/>
              <a:gd name="connsiteY34" fmla="*/ 697117 h 697117"/>
              <a:gd name="connsiteX0" fmla="*/ 0 w 1775595"/>
              <a:gd name="connsiteY0" fmla="*/ 679010 h 697117"/>
              <a:gd name="connsiteX1" fmla="*/ 25274 w 1775595"/>
              <a:gd name="connsiteY1" fmla="*/ 389299 h 697117"/>
              <a:gd name="connsiteX2" fmla="*/ 72427 w 1775595"/>
              <a:gd name="connsiteY2" fmla="*/ 334978 h 697117"/>
              <a:gd name="connsiteX3" fmla="*/ 81481 w 1775595"/>
              <a:gd name="connsiteY3" fmla="*/ 289711 h 697117"/>
              <a:gd name="connsiteX4" fmla="*/ 90534 w 1775595"/>
              <a:gd name="connsiteY4" fmla="*/ 217283 h 697117"/>
              <a:gd name="connsiteX5" fmla="*/ 99588 w 1775595"/>
              <a:gd name="connsiteY5" fmla="*/ 162962 h 697117"/>
              <a:gd name="connsiteX6" fmla="*/ 135802 w 1775595"/>
              <a:gd name="connsiteY6" fmla="*/ 63374 h 697117"/>
              <a:gd name="connsiteX7" fmla="*/ 199176 w 1775595"/>
              <a:gd name="connsiteY7" fmla="*/ 27160 h 697117"/>
              <a:gd name="connsiteX8" fmla="*/ 244443 w 1775595"/>
              <a:gd name="connsiteY8" fmla="*/ 18107 h 697117"/>
              <a:gd name="connsiteX9" fmla="*/ 307818 w 1775595"/>
              <a:gd name="connsiteY9" fmla="*/ 0 h 697117"/>
              <a:gd name="connsiteX10" fmla="*/ 615635 w 1775595"/>
              <a:gd name="connsiteY10" fmla="*/ 9053 h 697117"/>
              <a:gd name="connsiteX11" fmla="*/ 642796 w 1775595"/>
              <a:gd name="connsiteY11" fmla="*/ 27160 h 697117"/>
              <a:gd name="connsiteX12" fmla="*/ 679010 w 1775595"/>
              <a:gd name="connsiteY12" fmla="*/ 36214 h 697117"/>
              <a:gd name="connsiteX13" fmla="*/ 706170 w 1775595"/>
              <a:gd name="connsiteY13" fmla="*/ 54320 h 697117"/>
              <a:gd name="connsiteX14" fmla="*/ 724277 w 1775595"/>
              <a:gd name="connsiteY14" fmla="*/ 81481 h 697117"/>
              <a:gd name="connsiteX15" fmla="*/ 760491 w 1775595"/>
              <a:gd name="connsiteY15" fmla="*/ 99588 h 697117"/>
              <a:gd name="connsiteX16" fmla="*/ 814812 w 1775595"/>
              <a:gd name="connsiteY16" fmla="*/ 135802 h 697117"/>
              <a:gd name="connsiteX17" fmla="*/ 905346 w 1775595"/>
              <a:gd name="connsiteY17" fmla="*/ 162962 h 697117"/>
              <a:gd name="connsiteX18" fmla="*/ 1068309 w 1775595"/>
              <a:gd name="connsiteY18" fmla="*/ 153909 h 697117"/>
              <a:gd name="connsiteX19" fmla="*/ 1095469 w 1775595"/>
              <a:gd name="connsiteY19" fmla="*/ 126748 h 697117"/>
              <a:gd name="connsiteX20" fmla="*/ 1131683 w 1775595"/>
              <a:gd name="connsiteY20" fmla="*/ 99588 h 697117"/>
              <a:gd name="connsiteX21" fmla="*/ 1186004 w 1775595"/>
              <a:gd name="connsiteY21" fmla="*/ 63374 h 697117"/>
              <a:gd name="connsiteX22" fmla="*/ 1213164 w 1775595"/>
              <a:gd name="connsiteY22" fmla="*/ 54320 h 697117"/>
              <a:gd name="connsiteX23" fmla="*/ 1276538 w 1775595"/>
              <a:gd name="connsiteY23" fmla="*/ 36214 h 697117"/>
              <a:gd name="connsiteX24" fmla="*/ 1439501 w 1775595"/>
              <a:gd name="connsiteY24" fmla="*/ 54320 h 697117"/>
              <a:gd name="connsiteX25" fmla="*/ 1448554 w 1775595"/>
              <a:gd name="connsiteY25" fmla="*/ 108641 h 697117"/>
              <a:gd name="connsiteX26" fmla="*/ 1466661 w 1775595"/>
              <a:gd name="connsiteY26" fmla="*/ 162962 h 697117"/>
              <a:gd name="connsiteX27" fmla="*/ 1511928 w 1775595"/>
              <a:gd name="connsiteY27" fmla="*/ 244443 h 697117"/>
              <a:gd name="connsiteX28" fmla="*/ 1602463 w 1775595"/>
              <a:gd name="connsiteY28" fmla="*/ 298764 h 697117"/>
              <a:gd name="connsiteX29" fmla="*/ 1629623 w 1775595"/>
              <a:gd name="connsiteY29" fmla="*/ 325924 h 697117"/>
              <a:gd name="connsiteX30" fmla="*/ 1683944 w 1775595"/>
              <a:gd name="connsiteY30" fmla="*/ 344031 h 697117"/>
              <a:gd name="connsiteX31" fmla="*/ 1711105 w 1775595"/>
              <a:gd name="connsiteY31" fmla="*/ 362138 h 697117"/>
              <a:gd name="connsiteX32" fmla="*/ 1756372 w 1775595"/>
              <a:gd name="connsiteY32" fmla="*/ 452673 h 697117"/>
              <a:gd name="connsiteX33" fmla="*/ 1774479 w 1775595"/>
              <a:gd name="connsiteY33" fmla="*/ 516047 h 697117"/>
              <a:gd name="connsiteX34" fmla="*/ 1774479 w 1775595"/>
              <a:gd name="connsiteY34" fmla="*/ 697117 h 697117"/>
              <a:gd name="connsiteX0" fmla="*/ 29 w 1775624"/>
              <a:gd name="connsiteY0" fmla="*/ 679010 h 697117"/>
              <a:gd name="connsiteX1" fmla="*/ 19079 w 1775624"/>
              <a:gd name="connsiteY1" fmla="*/ 662159 h 697117"/>
              <a:gd name="connsiteX2" fmla="*/ 25303 w 1775624"/>
              <a:gd name="connsiteY2" fmla="*/ 389299 h 697117"/>
              <a:gd name="connsiteX3" fmla="*/ 72456 w 1775624"/>
              <a:gd name="connsiteY3" fmla="*/ 334978 h 697117"/>
              <a:gd name="connsiteX4" fmla="*/ 81510 w 1775624"/>
              <a:gd name="connsiteY4" fmla="*/ 289711 h 697117"/>
              <a:gd name="connsiteX5" fmla="*/ 90563 w 1775624"/>
              <a:gd name="connsiteY5" fmla="*/ 217283 h 697117"/>
              <a:gd name="connsiteX6" fmla="*/ 99617 w 1775624"/>
              <a:gd name="connsiteY6" fmla="*/ 162962 h 697117"/>
              <a:gd name="connsiteX7" fmla="*/ 135831 w 1775624"/>
              <a:gd name="connsiteY7" fmla="*/ 63374 h 697117"/>
              <a:gd name="connsiteX8" fmla="*/ 199205 w 1775624"/>
              <a:gd name="connsiteY8" fmla="*/ 27160 h 697117"/>
              <a:gd name="connsiteX9" fmla="*/ 244472 w 1775624"/>
              <a:gd name="connsiteY9" fmla="*/ 18107 h 697117"/>
              <a:gd name="connsiteX10" fmla="*/ 307847 w 1775624"/>
              <a:gd name="connsiteY10" fmla="*/ 0 h 697117"/>
              <a:gd name="connsiteX11" fmla="*/ 615664 w 1775624"/>
              <a:gd name="connsiteY11" fmla="*/ 9053 h 697117"/>
              <a:gd name="connsiteX12" fmla="*/ 642825 w 1775624"/>
              <a:gd name="connsiteY12" fmla="*/ 27160 h 697117"/>
              <a:gd name="connsiteX13" fmla="*/ 679039 w 1775624"/>
              <a:gd name="connsiteY13" fmla="*/ 36214 h 697117"/>
              <a:gd name="connsiteX14" fmla="*/ 706199 w 1775624"/>
              <a:gd name="connsiteY14" fmla="*/ 54320 h 697117"/>
              <a:gd name="connsiteX15" fmla="*/ 724306 w 1775624"/>
              <a:gd name="connsiteY15" fmla="*/ 81481 h 697117"/>
              <a:gd name="connsiteX16" fmla="*/ 760520 w 1775624"/>
              <a:gd name="connsiteY16" fmla="*/ 99588 h 697117"/>
              <a:gd name="connsiteX17" fmla="*/ 814841 w 1775624"/>
              <a:gd name="connsiteY17" fmla="*/ 135802 h 697117"/>
              <a:gd name="connsiteX18" fmla="*/ 905375 w 1775624"/>
              <a:gd name="connsiteY18" fmla="*/ 162962 h 697117"/>
              <a:gd name="connsiteX19" fmla="*/ 1068338 w 1775624"/>
              <a:gd name="connsiteY19" fmla="*/ 153909 h 697117"/>
              <a:gd name="connsiteX20" fmla="*/ 1095498 w 1775624"/>
              <a:gd name="connsiteY20" fmla="*/ 126748 h 697117"/>
              <a:gd name="connsiteX21" fmla="*/ 1131712 w 1775624"/>
              <a:gd name="connsiteY21" fmla="*/ 99588 h 697117"/>
              <a:gd name="connsiteX22" fmla="*/ 1186033 w 1775624"/>
              <a:gd name="connsiteY22" fmla="*/ 63374 h 697117"/>
              <a:gd name="connsiteX23" fmla="*/ 1213193 w 1775624"/>
              <a:gd name="connsiteY23" fmla="*/ 54320 h 697117"/>
              <a:gd name="connsiteX24" fmla="*/ 1276567 w 1775624"/>
              <a:gd name="connsiteY24" fmla="*/ 36214 h 697117"/>
              <a:gd name="connsiteX25" fmla="*/ 1439530 w 1775624"/>
              <a:gd name="connsiteY25" fmla="*/ 54320 h 697117"/>
              <a:gd name="connsiteX26" fmla="*/ 1448583 w 1775624"/>
              <a:gd name="connsiteY26" fmla="*/ 108641 h 697117"/>
              <a:gd name="connsiteX27" fmla="*/ 1466690 w 1775624"/>
              <a:gd name="connsiteY27" fmla="*/ 162962 h 697117"/>
              <a:gd name="connsiteX28" fmla="*/ 1511957 w 1775624"/>
              <a:gd name="connsiteY28" fmla="*/ 244443 h 697117"/>
              <a:gd name="connsiteX29" fmla="*/ 1602492 w 1775624"/>
              <a:gd name="connsiteY29" fmla="*/ 298764 h 697117"/>
              <a:gd name="connsiteX30" fmla="*/ 1629652 w 1775624"/>
              <a:gd name="connsiteY30" fmla="*/ 325924 h 697117"/>
              <a:gd name="connsiteX31" fmla="*/ 1683973 w 1775624"/>
              <a:gd name="connsiteY31" fmla="*/ 344031 h 697117"/>
              <a:gd name="connsiteX32" fmla="*/ 1711134 w 1775624"/>
              <a:gd name="connsiteY32" fmla="*/ 362138 h 697117"/>
              <a:gd name="connsiteX33" fmla="*/ 1756401 w 1775624"/>
              <a:gd name="connsiteY33" fmla="*/ 452673 h 697117"/>
              <a:gd name="connsiteX34" fmla="*/ 1774508 w 1775624"/>
              <a:gd name="connsiteY34" fmla="*/ 516047 h 697117"/>
              <a:gd name="connsiteX35" fmla="*/ 1774508 w 1775624"/>
              <a:gd name="connsiteY35" fmla="*/ 697117 h 697117"/>
              <a:gd name="connsiteX0" fmla="*/ 29 w 1775624"/>
              <a:gd name="connsiteY0" fmla="*/ 679010 h 697117"/>
              <a:gd name="connsiteX1" fmla="*/ 19079 w 1775624"/>
              <a:gd name="connsiteY1" fmla="*/ 662159 h 697117"/>
              <a:gd name="connsiteX2" fmla="*/ 25303 w 1775624"/>
              <a:gd name="connsiteY2" fmla="*/ 389299 h 697117"/>
              <a:gd name="connsiteX3" fmla="*/ 72456 w 1775624"/>
              <a:gd name="connsiteY3" fmla="*/ 334978 h 697117"/>
              <a:gd name="connsiteX4" fmla="*/ 81510 w 1775624"/>
              <a:gd name="connsiteY4" fmla="*/ 289711 h 697117"/>
              <a:gd name="connsiteX5" fmla="*/ 90563 w 1775624"/>
              <a:gd name="connsiteY5" fmla="*/ 217283 h 697117"/>
              <a:gd name="connsiteX6" fmla="*/ 99617 w 1775624"/>
              <a:gd name="connsiteY6" fmla="*/ 162962 h 697117"/>
              <a:gd name="connsiteX7" fmla="*/ 135831 w 1775624"/>
              <a:gd name="connsiteY7" fmla="*/ 63374 h 697117"/>
              <a:gd name="connsiteX8" fmla="*/ 199205 w 1775624"/>
              <a:gd name="connsiteY8" fmla="*/ 27160 h 697117"/>
              <a:gd name="connsiteX9" fmla="*/ 244472 w 1775624"/>
              <a:gd name="connsiteY9" fmla="*/ 18107 h 697117"/>
              <a:gd name="connsiteX10" fmla="*/ 307847 w 1775624"/>
              <a:gd name="connsiteY10" fmla="*/ 0 h 697117"/>
              <a:gd name="connsiteX11" fmla="*/ 615664 w 1775624"/>
              <a:gd name="connsiteY11" fmla="*/ 9053 h 697117"/>
              <a:gd name="connsiteX12" fmla="*/ 642825 w 1775624"/>
              <a:gd name="connsiteY12" fmla="*/ 27160 h 697117"/>
              <a:gd name="connsiteX13" fmla="*/ 679039 w 1775624"/>
              <a:gd name="connsiteY13" fmla="*/ 36214 h 697117"/>
              <a:gd name="connsiteX14" fmla="*/ 706199 w 1775624"/>
              <a:gd name="connsiteY14" fmla="*/ 54320 h 697117"/>
              <a:gd name="connsiteX15" fmla="*/ 724306 w 1775624"/>
              <a:gd name="connsiteY15" fmla="*/ 81481 h 697117"/>
              <a:gd name="connsiteX16" fmla="*/ 760520 w 1775624"/>
              <a:gd name="connsiteY16" fmla="*/ 99588 h 697117"/>
              <a:gd name="connsiteX17" fmla="*/ 814841 w 1775624"/>
              <a:gd name="connsiteY17" fmla="*/ 135802 h 697117"/>
              <a:gd name="connsiteX18" fmla="*/ 905375 w 1775624"/>
              <a:gd name="connsiteY18" fmla="*/ 162962 h 697117"/>
              <a:gd name="connsiteX19" fmla="*/ 1068338 w 1775624"/>
              <a:gd name="connsiteY19" fmla="*/ 153909 h 697117"/>
              <a:gd name="connsiteX20" fmla="*/ 1095498 w 1775624"/>
              <a:gd name="connsiteY20" fmla="*/ 126748 h 697117"/>
              <a:gd name="connsiteX21" fmla="*/ 1131712 w 1775624"/>
              <a:gd name="connsiteY21" fmla="*/ 99588 h 697117"/>
              <a:gd name="connsiteX22" fmla="*/ 1186033 w 1775624"/>
              <a:gd name="connsiteY22" fmla="*/ 63374 h 697117"/>
              <a:gd name="connsiteX23" fmla="*/ 1213193 w 1775624"/>
              <a:gd name="connsiteY23" fmla="*/ 54320 h 697117"/>
              <a:gd name="connsiteX24" fmla="*/ 1276567 w 1775624"/>
              <a:gd name="connsiteY24" fmla="*/ 36214 h 697117"/>
              <a:gd name="connsiteX25" fmla="*/ 1439530 w 1775624"/>
              <a:gd name="connsiteY25" fmla="*/ 54320 h 697117"/>
              <a:gd name="connsiteX26" fmla="*/ 1448583 w 1775624"/>
              <a:gd name="connsiteY26" fmla="*/ 108641 h 697117"/>
              <a:gd name="connsiteX27" fmla="*/ 1466690 w 1775624"/>
              <a:gd name="connsiteY27" fmla="*/ 162962 h 697117"/>
              <a:gd name="connsiteX28" fmla="*/ 1511957 w 1775624"/>
              <a:gd name="connsiteY28" fmla="*/ 244443 h 697117"/>
              <a:gd name="connsiteX29" fmla="*/ 1602492 w 1775624"/>
              <a:gd name="connsiteY29" fmla="*/ 298764 h 697117"/>
              <a:gd name="connsiteX30" fmla="*/ 1629652 w 1775624"/>
              <a:gd name="connsiteY30" fmla="*/ 325924 h 697117"/>
              <a:gd name="connsiteX31" fmla="*/ 1683973 w 1775624"/>
              <a:gd name="connsiteY31" fmla="*/ 344031 h 697117"/>
              <a:gd name="connsiteX32" fmla="*/ 1711134 w 1775624"/>
              <a:gd name="connsiteY32" fmla="*/ 362138 h 697117"/>
              <a:gd name="connsiteX33" fmla="*/ 1756401 w 1775624"/>
              <a:gd name="connsiteY33" fmla="*/ 452673 h 697117"/>
              <a:gd name="connsiteX34" fmla="*/ 1774508 w 1775624"/>
              <a:gd name="connsiteY34" fmla="*/ 516047 h 697117"/>
              <a:gd name="connsiteX35" fmla="*/ 1774508 w 1775624"/>
              <a:gd name="connsiteY35" fmla="*/ 697117 h 697117"/>
              <a:gd name="connsiteX0" fmla="*/ 29 w 1775624"/>
              <a:gd name="connsiteY0" fmla="*/ 679010 h 697117"/>
              <a:gd name="connsiteX1" fmla="*/ 19079 w 1775624"/>
              <a:gd name="connsiteY1" fmla="*/ 662159 h 697117"/>
              <a:gd name="connsiteX2" fmla="*/ 25303 w 1775624"/>
              <a:gd name="connsiteY2" fmla="*/ 389299 h 697117"/>
              <a:gd name="connsiteX3" fmla="*/ 72456 w 1775624"/>
              <a:gd name="connsiteY3" fmla="*/ 334978 h 697117"/>
              <a:gd name="connsiteX4" fmla="*/ 81510 w 1775624"/>
              <a:gd name="connsiteY4" fmla="*/ 289711 h 697117"/>
              <a:gd name="connsiteX5" fmla="*/ 90563 w 1775624"/>
              <a:gd name="connsiteY5" fmla="*/ 217283 h 697117"/>
              <a:gd name="connsiteX6" fmla="*/ 99617 w 1775624"/>
              <a:gd name="connsiteY6" fmla="*/ 162962 h 697117"/>
              <a:gd name="connsiteX7" fmla="*/ 135831 w 1775624"/>
              <a:gd name="connsiteY7" fmla="*/ 63374 h 697117"/>
              <a:gd name="connsiteX8" fmla="*/ 199205 w 1775624"/>
              <a:gd name="connsiteY8" fmla="*/ 27160 h 697117"/>
              <a:gd name="connsiteX9" fmla="*/ 244472 w 1775624"/>
              <a:gd name="connsiteY9" fmla="*/ 18107 h 697117"/>
              <a:gd name="connsiteX10" fmla="*/ 307847 w 1775624"/>
              <a:gd name="connsiteY10" fmla="*/ 0 h 697117"/>
              <a:gd name="connsiteX11" fmla="*/ 615664 w 1775624"/>
              <a:gd name="connsiteY11" fmla="*/ 9053 h 697117"/>
              <a:gd name="connsiteX12" fmla="*/ 642825 w 1775624"/>
              <a:gd name="connsiteY12" fmla="*/ 27160 h 697117"/>
              <a:gd name="connsiteX13" fmla="*/ 679039 w 1775624"/>
              <a:gd name="connsiteY13" fmla="*/ 36214 h 697117"/>
              <a:gd name="connsiteX14" fmla="*/ 706199 w 1775624"/>
              <a:gd name="connsiteY14" fmla="*/ 54320 h 697117"/>
              <a:gd name="connsiteX15" fmla="*/ 724306 w 1775624"/>
              <a:gd name="connsiteY15" fmla="*/ 81481 h 697117"/>
              <a:gd name="connsiteX16" fmla="*/ 760520 w 1775624"/>
              <a:gd name="connsiteY16" fmla="*/ 99588 h 697117"/>
              <a:gd name="connsiteX17" fmla="*/ 814841 w 1775624"/>
              <a:gd name="connsiteY17" fmla="*/ 135802 h 697117"/>
              <a:gd name="connsiteX18" fmla="*/ 905375 w 1775624"/>
              <a:gd name="connsiteY18" fmla="*/ 162962 h 697117"/>
              <a:gd name="connsiteX19" fmla="*/ 1068338 w 1775624"/>
              <a:gd name="connsiteY19" fmla="*/ 153909 h 697117"/>
              <a:gd name="connsiteX20" fmla="*/ 1095498 w 1775624"/>
              <a:gd name="connsiteY20" fmla="*/ 126748 h 697117"/>
              <a:gd name="connsiteX21" fmla="*/ 1131712 w 1775624"/>
              <a:gd name="connsiteY21" fmla="*/ 99588 h 697117"/>
              <a:gd name="connsiteX22" fmla="*/ 1186033 w 1775624"/>
              <a:gd name="connsiteY22" fmla="*/ 63374 h 697117"/>
              <a:gd name="connsiteX23" fmla="*/ 1213193 w 1775624"/>
              <a:gd name="connsiteY23" fmla="*/ 54320 h 697117"/>
              <a:gd name="connsiteX24" fmla="*/ 1276567 w 1775624"/>
              <a:gd name="connsiteY24" fmla="*/ 36214 h 697117"/>
              <a:gd name="connsiteX25" fmla="*/ 1439530 w 1775624"/>
              <a:gd name="connsiteY25" fmla="*/ 54320 h 697117"/>
              <a:gd name="connsiteX26" fmla="*/ 1448583 w 1775624"/>
              <a:gd name="connsiteY26" fmla="*/ 108641 h 697117"/>
              <a:gd name="connsiteX27" fmla="*/ 1466690 w 1775624"/>
              <a:gd name="connsiteY27" fmla="*/ 162962 h 697117"/>
              <a:gd name="connsiteX28" fmla="*/ 1511957 w 1775624"/>
              <a:gd name="connsiteY28" fmla="*/ 244443 h 697117"/>
              <a:gd name="connsiteX29" fmla="*/ 1602492 w 1775624"/>
              <a:gd name="connsiteY29" fmla="*/ 298764 h 697117"/>
              <a:gd name="connsiteX30" fmla="*/ 1629652 w 1775624"/>
              <a:gd name="connsiteY30" fmla="*/ 325924 h 697117"/>
              <a:gd name="connsiteX31" fmla="*/ 1683973 w 1775624"/>
              <a:gd name="connsiteY31" fmla="*/ 344031 h 697117"/>
              <a:gd name="connsiteX32" fmla="*/ 1711134 w 1775624"/>
              <a:gd name="connsiteY32" fmla="*/ 362138 h 697117"/>
              <a:gd name="connsiteX33" fmla="*/ 1756401 w 1775624"/>
              <a:gd name="connsiteY33" fmla="*/ 452673 h 697117"/>
              <a:gd name="connsiteX34" fmla="*/ 1774508 w 1775624"/>
              <a:gd name="connsiteY34" fmla="*/ 440884 h 697117"/>
              <a:gd name="connsiteX35" fmla="*/ 1774508 w 1775624"/>
              <a:gd name="connsiteY35" fmla="*/ 697117 h 697117"/>
              <a:gd name="connsiteX0" fmla="*/ 29 w 1776202"/>
              <a:gd name="connsiteY0" fmla="*/ 679010 h 697117"/>
              <a:gd name="connsiteX1" fmla="*/ 19079 w 1776202"/>
              <a:gd name="connsiteY1" fmla="*/ 662159 h 697117"/>
              <a:gd name="connsiteX2" fmla="*/ 25303 w 1776202"/>
              <a:gd name="connsiteY2" fmla="*/ 389299 h 697117"/>
              <a:gd name="connsiteX3" fmla="*/ 72456 w 1776202"/>
              <a:gd name="connsiteY3" fmla="*/ 334978 h 697117"/>
              <a:gd name="connsiteX4" fmla="*/ 81510 w 1776202"/>
              <a:gd name="connsiteY4" fmla="*/ 289711 h 697117"/>
              <a:gd name="connsiteX5" fmla="*/ 90563 w 1776202"/>
              <a:gd name="connsiteY5" fmla="*/ 217283 h 697117"/>
              <a:gd name="connsiteX6" fmla="*/ 99617 w 1776202"/>
              <a:gd name="connsiteY6" fmla="*/ 162962 h 697117"/>
              <a:gd name="connsiteX7" fmla="*/ 135831 w 1776202"/>
              <a:gd name="connsiteY7" fmla="*/ 63374 h 697117"/>
              <a:gd name="connsiteX8" fmla="*/ 199205 w 1776202"/>
              <a:gd name="connsiteY8" fmla="*/ 27160 h 697117"/>
              <a:gd name="connsiteX9" fmla="*/ 244472 w 1776202"/>
              <a:gd name="connsiteY9" fmla="*/ 18107 h 697117"/>
              <a:gd name="connsiteX10" fmla="*/ 307847 w 1776202"/>
              <a:gd name="connsiteY10" fmla="*/ 0 h 697117"/>
              <a:gd name="connsiteX11" fmla="*/ 615664 w 1776202"/>
              <a:gd name="connsiteY11" fmla="*/ 9053 h 697117"/>
              <a:gd name="connsiteX12" fmla="*/ 642825 w 1776202"/>
              <a:gd name="connsiteY12" fmla="*/ 27160 h 697117"/>
              <a:gd name="connsiteX13" fmla="*/ 679039 w 1776202"/>
              <a:gd name="connsiteY13" fmla="*/ 36214 h 697117"/>
              <a:gd name="connsiteX14" fmla="*/ 706199 w 1776202"/>
              <a:gd name="connsiteY14" fmla="*/ 54320 h 697117"/>
              <a:gd name="connsiteX15" fmla="*/ 724306 w 1776202"/>
              <a:gd name="connsiteY15" fmla="*/ 81481 h 697117"/>
              <a:gd name="connsiteX16" fmla="*/ 760520 w 1776202"/>
              <a:gd name="connsiteY16" fmla="*/ 99588 h 697117"/>
              <a:gd name="connsiteX17" fmla="*/ 814841 w 1776202"/>
              <a:gd name="connsiteY17" fmla="*/ 135802 h 697117"/>
              <a:gd name="connsiteX18" fmla="*/ 905375 w 1776202"/>
              <a:gd name="connsiteY18" fmla="*/ 162962 h 697117"/>
              <a:gd name="connsiteX19" fmla="*/ 1068338 w 1776202"/>
              <a:gd name="connsiteY19" fmla="*/ 153909 h 697117"/>
              <a:gd name="connsiteX20" fmla="*/ 1095498 w 1776202"/>
              <a:gd name="connsiteY20" fmla="*/ 126748 h 697117"/>
              <a:gd name="connsiteX21" fmla="*/ 1131712 w 1776202"/>
              <a:gd name="connsiteY21" fmla="*/ 99588 h 697117"/>
              <a:gd name="connsiteX22" fmla="*/ 1186033 w 1776202"/>
              <a:gd name="connsiteY22" fmla="*/ 63374 h 697117"/>
              <a:gd name="connsiteX23" fmla="*/ 1213193 w 1776202"/>
              <a:gd name="connsiteY23" fmla="*/ 54320 h 697117"/>
              <a:gd name="connsiteX24" fmla="*/ 1276567 w 1776202"/>
              <a:gd name="connsiteY24" fmla="*/ 36214 h 697117"/>
              <a:gd name="connsiteX25" fmla="*/ 1439530 w 1776202"/>
              <a:gd name="connsiteY25" fmla="*/ 54320 h 697117"/>
              <a:gd name="connsiteX26" fmla="*/ 1448583 w 1776202"/>
              <a:gd name="connsiteY26" fmla="*/ 108641 h 697117"/>
              <a:gd name="connsiteX27" fmla="*/ 1466690 w 1776202"/>
              <a:gd name="connsiteY27" fmla="*/ 162962 h 697117"/>
              <a:gd name="connsiteX28" fmla="*/ 1511957 w 1776202"/>
              <a:gd name="connsiteY28" fmla="*/ 244443 h 697117"/>
              <a:gd name="connsiteX29" fmla="*/ 1602492 w 1776202"/>
              <a:gd name="connsiteY29" fmla="*/ 298764 h 697117"/>
              <a:gd name="connsiteX30" fmla="*/ 1629652 w 1776202"/>
              <a:gd name="connsiteY30" fmla="*/ 325924 h 697117"/>
              <a:gd name="connsiteX31" fmla="*/ 1683973 w 1776202"/>
              <a:gd name="connsiteY31" fmla="*/ 344031 h 697117"/>
              <a:gd name="connsiteX32" fmla="*/ 1711134 w 1776202"/>
              <a:gd name="connsiteY32" fmla="*/ 362138 h 697117"/>
              <a:gd name="connsiteX33" fmla="*/ 1751638 w 1776202"/>
              <a:gd name="connsiteY33" fmla="*/ 484886 h 697117"/>
              <a:gd name="connsiteX34" fmla="*/ 1774508 w 1776202"/>
              <a:gd name="connsiteY34" fmla="*/ 440884 h 697117"/>
              <a:gd name="connsiteX35" fmla="*/ 1774508 w 1776202"/>
              <a:gd name="connsiteY35" fmla="*/ 697117 h 697117"/>
              <a:gd name="connsiteX0" fmla="*/ 29 w 1776202"/>
              <a:gd name="connsiteY0" fmla="*/ 679010 h 697117"/>
              <a:gd name="connsiteX1" fmla="*/ 19079 w 1776202"/>
              <a:gd name="connsiteY1" fmla="*/ 662159 h 697117"/>
              <a:gd name="connsiteX2" fmla="*/ 25303 w 1776202"/>
              <a:gd name="connsiteY2" fmla="*/ 389299 h 697117"/>
              <a:gd name="connsiteX3" fmla="*/ 72456 w 1776202"/>
              <a:gd name="connsiteY3" fmla="*/ 334978 h 697117"/>
              <a:gd name="connsiteX4" fmla="*/ 81510 w 1776202"/>
              <a:gd name="connsiteY4" fmla="*/ 289711 h 697117"/>
              <a:gd name="connsiteX5" fmla="*/ 90563 w 1776202"/>
              <a:gd name="connsiteY5" fmla="*/ 217283 h 697117"/>
              <a:gd name="connsiteX6" fmla="*/ 99617 w 1776202"/>
              <a:gd name="connsiteY6" fmla="*/ 162962 h 697117"/>
              <a:gd name="connsiteX7" fmla="*/ 135831 w 1776202"/>
              <a:gd name="connsiteY7" fmla="*/ 63374 h 697117"/>
              <a:gd name="connsiteX8" fmla="*/ 199205 w 1776202"/>
              <a:gd name="connsiteY8" fmla="*/ 27160 h 697117"/>
              <a:gd name="connsiteX9" fmla="*/ 244472 w 1776202"/>
              <a:gd name="connsiteY9" fmla="*/ 18107 h 697117"/>
              <a:gd name="connsiteX10" fmla="*/ 307847 w 1776202"/>
              <a:gd name="connsiteY10" fmla="*/ 0 h 697117"/>
              <a:gd name="connsiteX11" fmla="*/ 615664 w 1776202"/>
              <a:gd name="connsiteY11" fmla="*/ 9053 h 697117"/>
              <a:gd name="connsiteX12" fmla="*/ 642825 w 1776202"/>
              <a:gd name="connsiteY12" fmla="*/ 27160 h 697117"/>
              <a:gd name="connsiteX13" fmla="*/ 679039 w 1776202"/>
              <a:gd name="connsiteY13" fmla="*/ 36214 h 697117"/>
              <a:gd name="connsiteX14" fmla="*/ 706199 w 1776202"/>
              <a:gd name="connsiteY14" fmla="*/ 54320 h 697117"/>
              <a:gd name="connsiteX15" fmla="*/ 724306 w 1776202"/>
              <a:gd name="connsiteY15" fmla="*/ 81481 h 697117"/>
              <a:gd name="connsiteX16" fmla="*/ 760520 w 1776202"/>
              <a:gd name="connsiteY16" fmla="*/ 99588 h 697117"/>
              <a:gd name="connsiteX17" fmla="*/ 814841 w 1776202"/>
              <a:gd name="connsiteY17" fmla="*/ 135802 h 697117"/>
              <a:gd name="connsiteX18" fmla="*/ 905375 w 1776202"/>
              <a:gd name="connsiteY18" fmla="*/ 162962 h 697117"/>
              <a:gd name="connsiteX19" fmla="*/ 1068338 w 1776202"/>
              <a:gd name="connsiteY19" fmla="*/ 153909 h 697117"/>
              <a:gd name="connsiteX20" fmla="*/ 1095498 w 1776202"/>
              <a:gd name="connsiteY20" fmla="*/ 126748 h 697117"/>
              <a:gd name="connsiteX21" fmla="*/ 1131712 w 1776202"/>
              <a:gd name="connsiteY21" fmla="*/ 99588 h 697117"/>
              <a:gd name="connsiteX22" fmla="*/ 1186033 w 1776202"/>
              <a:gd name="connsiteY22" fmla="*/ 63374 h 697117"/>
              <a:gd name="connsiteX23" fmla="*/ 1213193 w 1776202"/>
              <a:gd name="connsiteY23" fmla="*/ 54320 h 697117"/>
              <a:gd name="connsiteX24" fmla="*/ 1276567 w 1776202"/>
              <a:gd name="connsiteY24" fmla="*/ 36214 h 697117"/>
              <a:gd name="connsiteX25" fmla="*/ 1439530 w 1776202"/>
              <a:gd name="connsiteY25" fmla="*/ 54320 h 697117"/>
              <a:gd name="connsiteX26" fmla="*/ 1448583 w 1776202"/>
              <a:gd name="connsiteY26" fmla="*/ 108641 h 697117"/>
              <a:gd name="connsiteX27" fmla="*/ 1466690 w 1776202"/>
              <a:gd name="connsiteY27" fmla="*/ 162962 h 697117"/>
              <a:gd name="connsiteX28" fmla="*/ 1511957 w 1776202"/>
              <a:gd name="connsiteY28" fmla="*/ 244443 h 697117"/>
              <a:gd name="connsiteX29" fmla="*/ 1602492 w 1776202"/>
              <a:gd name="connsiteY29" fmla="*/ 298764 h 697117"/>
              <a:gd name="connsiteX30" fmla="*/ 1629652 w 1776202"/>
              <a:gd name="connsiteY30" fmla="*/ 325924 h 697117"/>
              <a:gd name="connsiteX31" fmla="*/ 1683973 w 1776202"/>
              <a:gd name="connsiteY31" fmla="*/ 344031 h 697117"/>
              <a:gd name="connsiteX32" fmla="*/ 1711134 w 1776202"/>
              <a:gd name="connsiteY32" fmla="*/ 362138 h 697117"/>
              <a:gd name="connsiteX33" fmla="*/ 1751638 w 1776202"/>
              <a:gd name="connsiteY33" fmla="*/ 384667 h 697117"/>
              <a:gd name="connsiteX34" fmla="*/ 1774508 w 1776202"/>
              <a:gd name="connsiteY34" fmla="*/ 440884 h 697117"/>
              <a:gd name="connsiteX35" fmla="*/ 1774508 w 1776202"/>
              <a:gd name="connsiteY35" fmla="*/ 697117 h 697117"/>
              <a:gd name="connsiteX0" fmla="*/ 29 w 1776202"/>
              <a:gd name="connsiteY0" fmla="*/ 679010 h 697117"/>
              <a:gd name="connsiteX1" fmla="*/ 19079 w 1776202"/>
              <a:gd name="connsiteY1" fmla="*/ 662159 h 697117"/>
              <a:gd name="connsiteX2" fmla="*/ 25303 w 1776202"/>
              <a:gd name="connsiteY2" fmla="*/ 389299 h 697117"/>
              <a:gd name="connsiteX3" fmla="*/ 72456 w 1776202"/>
              <a:gd name="connsiteY3" fmla="*/ 334978 h 697117"/>
              <a:gd name="connsiteX4" fmla="*/ 81510 w 1776202"/>
              <a:gd name="connsiteY4" fmla="*/ 289711 h 697117"/>
              <a:gd name="connsiteX5" fmla="*/ 90563 w 1776202"/>
              <a:gd name="connsiteY5" fmla="*/ 217283 h 697117"/>
              <a:gd name="connsiteX6" fmla="*/ 99617 w 1776202"/>
              <a:gd name="connsiteY6" fmla="*/ 162962 h 697117"/>
              <a:gd name="connsiteX7" fmla="*/ 135831 w 1776202"/>
              <a:gd name="connsiteY7" fmla="*/ 63374 h 697117"/>
              <a:gd name="connsiteX8" fmla="*/ 199205 w 1776202"/>
              <a:gd name="connsiteY8" fmla="*/ 27160 h 697117"/>
              <a:gd name="connsiteX9" fmla="*/ 244472 w 1776202"/>
              <a:gd name="connsiteY9" fmla="*/ 18107 h 697117"/>
              <a:gd name="connsiteX10" fmla="*/ 307847 w 1776202"/>
              <a:gd name="connsiteY10" fmla="*/ 0 h 697117"/>
              <a:gd name="connsiteX11" fmla="*/ 615664 w 1776202"/>
              <a:gd name="connsiteY11" fmla="*/ 9053 h 697117"/>
              <a:gd name="connsiteX12" fmla="*/ 642825 w 1776202"/>
              <a:gd name="connsiteY12" fmla="*/ 27160 h 697117"/>
              <a:gd name="connsiteX13" fmla="*/ 679039 w 1776202"/>
              <a:gd name="connsiteY13" fmla="*/ 36214 h 697117"/>
              <a:gd name="connsiteX14" fmla="*/ 706199 w 1776202"/>
              <a:gd name="connsiteY14" fmla="*/ 54320 h 697117"/>
              <a:gd name="connsiteX15" fmla="*/ 724306 w 1776202"/>
              <a:gd name="connsiteY15" fmla="*/ 81481 h 697117"/>
              <a:gd name="connsiteX16" fmla="*/ 760520 w 1776202"/>
              <a:gd name="connsiteY16" fmla="*/ 99588 h 697117"/>
              <a:gd name="connsiteX17" fmla="*/ 814841 w 1776202"/>
              <a:gd name="connsiteY17" fmla="*/ 135802 h 697117"/>
              <a:gd name="connsiteX18" fmla="*/ 905375 w 1776202"/>
              <a:gd name="connsiteY18" fmla="*/ 162962 h 697117"/>
              <a:gd name="connsiteX19" fmla="*/ 1068338 w 1776202"/>
              <a:gd name="connsiteY19" fmla="*/ 153909 h 697117"/>
              <a:gd name="connsiteX20" fmla="*/ 1095498 w 1776202"/>
              <a:gd name="connsiteY20" fmla="*/ 126748 h 697117"/>
              <a:gd name="connsiteX21" fmla="*/ 1131712 w 1776202"/>
              <a:gd name="connsiteY21" fmla="*/ 99588 h 697117"/>
              <a:gd name="connsiteX22" fmla="*/ 1186033 w 1776202"/>
              <a:gd name="connsiteY22" fmla="*/ 63374 h 697117"/>
              <a:gd name="connsiteX23" fmla="*/ 1213193 w 1776202"/>
              <a:gd name="connsiteY23" fmla="*/ 54320 h 697117"/>
              <a:gd name="connsiteX24" fmla="*/ 1276567 w 1776202"/>
              <a:gd name="connsiteY24" fmla="*/ 36214 h 697117"/>
              <a:gd name="connsiteX25" fmla="*/ 1372855 w 1776202"/>
              <a:gd name="connsiteY25" fmla="*/ 68637 h 697117"/>
              <a:gd name="connsiteX26" fmla="*/ 1448583 w 1776202"/>
              <a:gd name="connsiteY26" fmla="*/ 108641 h 697117"/>
              <a:gd name="connsiteX27" fmla="*/ 1466690 w 1776202"/>
              <a:gd name="connsiteY27" fmla="*/ 162962 h 697117"/>
              <a:gd name="connsiteX28" fmla="*/ 1511957 w 1776202"/>
              <a:gd name="connsiteY28" fmla="*/ 244443 h 697117"/>
              <a:gd name="connsiteX29" fmla="*/ 1602492 w 1776202"/>
              <a:gd name="connsiteY29" fmla="*/ 298764 h 697117"/>
              <a:gd name="connsiteX30" fmla="*/ 1629652 w 1776202"/>
              <a:gd name="connsiteY30" fmla="*/ 325924 h 697117"/>
              <a:gd name="connsiteX31" fmla="*/ 1683973 w 1776202"/>
              <a:gd name="connsiteY31" fmla="*/ 344031 h 697117"/>
              <a:gd name="connsiteX32" fmla="*/ 1711134 w 1776202"/>
              <a:gd name="connsiteY32" fmla="*/ 362138 h 697117"/>
              <a:gd name="connsiteX33" fmla="*/ 1751638 w 1776202"/>
              <a:gd name="connsiteY33" fmla="*/ 384667 h 697117"/>
              <a:gd name="connsiteX34" fmla="*/ 1774508 w 1776202"/>
              <a:gd name="connsiteY34" fmla="*/ 440884 h 697117"/>
              <a:gd name="connsiteX35" fmla="*/ 1774508 w 1776202"/>
              <a:gd name="connsiteY35" fmla="*/ 697117 h 697117"/>
              <a:gd name="connsiteX0" fmla="*/ 216 w 1776389"/>
              <a:gd name="connsiteY0" fmla="*/ 679010 h 697117"/>
              <a:gd name="connsiteX1" fmla="*/ 4978 w 1776389"/>
              <a:gd name="connsiteY1" fmla="*/ 372241 h 697117"/>
              <a:gd name="connsiteX2" fmla="*/ 25490 w 1776389"/>
              <a:gd name="connsiteY2" fmla="*/ 389299 h 697117"/>
              <a:gd name="connsiteX3" fmla="*/ 72643 w 1776389"/>
              <a:gd name="connsiteY3" fmla="*/ 334978 h 697117"/>
              <a:gd name="connsiteX4" fmla="*/ 81697 w 1776389"/>
              <a:gd name="connsiteY4" fmla="*/ 289711 h 697117"/>
              <a:gd name="connsiteX5" fmla="*/ 90750 w 1776389"/>
              <a:gd name="connsiteY5" fmla="*/ 217283 h 697117"/>
              <a:gd name="connsiteX6" fmla="*/ 99804 w 1776389"/>
              <a:gd name="connsiteY6" fmla="*/ 162962 h 697117"/>
              <a:gd name="connsiteX7" fmla="*/ 136018 w 1776389"/>
              <a:gd name="connsiteY7" fmla="*/ 63374 h 697117"/>
              <a:gd name="connsiteX8" fmla="*/ 199392 w 1776389"/>
              <a:gd name="connsiteY8" fmla="*/ 27160 h 697117"/>
              <a:gd name="connsiteX9" fmla="*/ 244659 w 1776389"/>
              <a:gd name="connsiteY9" fmla="*/ 18107 h 697117"/>
              <a:gd name="connsiteX10" fmla="*/ 308034 w 1776389"/>
              <a:gd name="connsiteY10" fmla="*/ 0 h 697117"/>
              <a:gd name="connsiteX11" fmla="*/ 615851 w 1776389"/>
              <a:gd name="connsiteY11" fmla="*/ 9053 h 697117"/>
              <a:gd name="connsiteX12" fmla="*/ 643012 w 1776389"/>
              <a:gd name="connsiteY12" fmla="*/ 27160 h 697117"/>
              <a:gd name="connsiteX13" fmla="*/ 679226 w 1776389"/>
              <a:gd name="connsiteY13" fmla="*/ 36214 h 697117"/>
              <a:gd name="connsiteX14" fmla="*/ 706386 w 1776389"/>
              <a:gd name="connsiteY14" fmla="*/ 54320 h 697117"/>
              <a:gd name="connsiteX15" fmla="*/ 724493 w 1776389"/>
              <a:gd name="connsiteY15" fmla="*/ 81481 h 697117"/>
              <a:gd name="connsiteX16" fmla="*/ 760707 w 1776389"/>
              <a:gd name="connsiteY16" fmla="*/ 99588 h 697117"/>
              <a:gd name="connsiteX17" fmla="*/ 815028 w 1776389"/>
              <a:gd name="connsiteY17" fmla="*/ 135802 h 697117"/>
              <a:gd name="connsiteX18" fmla="*/ 905562 w 1776389"/>
              <a:gd name="connsiteY18" fmla="*/ 162962 h 697117"/>
              <a:gd name="connsiteX19" fmla="*/ 1068525 w 1776389"/>
              <a:gd name="connsiteY19" fmla="*/ 153909 h 697117"/>
              <a:gd name="connsiteX20" fmla="*/ 1095685 w 1776389"/>
              <a:gd name="connsiteY20" fmla="*/ 126748 h 697117"/>
              <a:gd name="connsiteX21" fmla="*/ 1131899 w 1776389"/>
              <a:gd name="connsiteY21" fmla="*/ 99588 h 697117"/>
              <a:gd name="connsiteX22" fmla="*/ 1186220 w 1776389"/>
              <a:gd name="connsiteY22" fmla="*/ 63374 h 697117"/>
              <a:gd name="connsiteX23" fmla="*/ 1213380 w 1776389"/>
              <a:gd name="connsiteY23" fmla="*/ 54320 h 697117"/>
              <a:gd name="connsiteX24" fmla="*/ 1276754 w 1776389"/>
              <a:gd name="connsiteY24" fmla="*/ 36214 h 697117"/>
              <a:gd name="connsiteX25" fmla="*/ 1373042 w 1776389"/>
              <a:gd name="connsiteY25" fmla="*/ 68637 h 697117"/>
              <a:gd name="connsiteX26" fmla="*/ 1448770 w 1776389"/>
              <a:gd name="connsiteY26" fmla="*/ 108641 h 697117"/>
              <a:gd name="connsiteX27" fmla="*/ 1466877 w 1776389"/>
              <a:gd name="connsiteY27" fmla="*/ 162962 h 697117"/>
              <a:gd name="connsiteX28" fmla="*/ 1512144 w 1776389"/>
              <a:gd name="connsiteY28" fmla="*/ 244443 h 697117"/>
              <a:gd name="connsiteX29" fmla="*/ 1602679 w 1776389"/>
              <a:gd name="connsiteY29" fmla="*/ 298764 h 697117"/>
              <a:gd name="connsiteX30" fmla="*/ 1629839 w 1776389"/>
              <a:gd name="connsiteY30" fmla="*/ 325924 h 697117"/>
              <a:gd name="connsiteX31" fmla="*/ 1684160 w 1776389"/>
              <a:gd name="connsiteY31" fmla="*/ 344031 h 697117"/>
              <a:gd name="connsiteX32" fmla="*/ 1711321 w 1776389"/>
              <a:gd name="connsiteY32" fmla="*/ 362138 h 697117"/>
              <a:gd name="connsiteX33" fmla="*/ 1751825 w 1776389"/>
              <a:gd name="connsiteY33" fmla="*/ 384667 h 697117"/>
              <a:gd name="connsiteX34" fmla="*/ 1774695 w 1776389"/>
              <a:gd name="connsiteY34" fmla="*/ 440884 h 697117"/>
              <a:gd name="connsiteX35" fmla="*/ 1774695 w 1776389"/>
              <a:gd name="connsiteY35" fmla="*/ 697117 h 697117"/>
              <a:gd name="connsiteX0" fmla="*/ 2062 w 1773472"/>
              <a:gd name="connsiteY0" fmla="*/ 679010 h 697117"/>
              <a:gd name="connsiteX1" fmla="*/ 2061 w 1773472"/>
              <a:gd name="connsiteY1" fmla="*/ 372241 h 697117"/>
              <a:gd name="connsiteX2" fmla="*/ 22573 w 1773472"/>
              <a:gd name="connsiteY2" fmla="*/ 389299 h 697117"/>
              <a:gd name="connsiteX3" fmla="*/ 69726 w 1773472"/>
              <a:gd name="connsiteY3" fmla="*/ 334978 h 697117"/>
              <a:gd name="connsiteX4" fmla="*/ 78780 w 1773472"/>
              <a:gd name="connsiteY4" fmla="*/ 289711 h 697117"/>
              <a:gd name="connsiteX5" fmla="*/ 87833 w 1773472"/>
              <a:gd name="connsiteY5" fmla="*/ 217283 h 697117"/>
              <a:gd name="connsiteX6" fmla="*/ 96887 w 1773472"/>
              <a:gd name="connsiteY6" fmla="*/ 162962 h 697117"/>
              <a:gd name="connsiteX7" fmla="*/ 133101 w 1773472"/>
              <a:gd name="connsiteY7" fmla="*/ 63374 h 697117"/>
              <a:gd name="connsiteX8" fmla="*/ 196475 w 1773472"/>
              <a:gd name="connsiteY8" fmla="*/ 27160 h 697117"/>
              <a:gd name="connsiteX9" fmla="*/ 241742 w 1773472"/>
              <a:gd name="connsiteY9" fmla="*/ 18107 h 697117"/>
              <a:gd name="connsiteX10" fmla="*/ 305117 w 1773472"/>
              <a:gd name="connsiteY10" fmla="*/ 0 h 697117"/>
              <a:gd name="connsiteX11" fmla="*/ 612934 w 1773472"/>
              <a:gd name="connsiteY11" fmla="*/ 9053 h 697117"/>
              <a:gd name="connsiteX12" fmla="*/ 640095 w 1773472"/>
              <a:gd name="connsiteY12" fmla="*/ 27160 h 697117"/>
              <a:gd name="connsiteX13" fmla="*/ 676309 w 1773472"/>
              <a:gd name="connsiteY13" fmla="*/ 36214 h 697117"/>
              <a:gd name="connsiteX14" fmla="*/ 703469 w 1773472"/>
              <a:gd name="connsiteY14" fmla="*/ 54320 h 697117"/>
              <a:gd name="connsiteX15" fmla="*/ 721576 w 1773472"/>
              <a:gd name="connsiteY15" fmla="*/ 81481 h 697117"/>
              <a:gd name="connsiteX16" fmla="*/ 757790 w 1773472"/>
              <a:gd name="connsiteY16" fmla="*/ 99588 h 697117"/>
              <a:gd name="connsiteX17" fmla="*/ 812111 w 1773472"/>
              <a:gd name="connsiteY17" fmla="*/ 135802 h 697117"/>
              <a:gd name="connsiteX18" fmla="*/ 902645 w 1773472"/>
              <a:gd name="connsiteY18" fmla="*/ 162962 h 697117"/>
              <a:gd name="connsiteX19" fmla="*/ 1065608 w 1773472"/>
              <a:gd name="connsiteY19" fmla="*/ 153909 h 697117"/>
              <a:gd name="connsiteX20" fmla="*/ 1092768 w 1773472"/>
              <a:gd name="connsiteY20" fmla="*/ 126748 h 697117"/>
              <a:gd name="connsiteX21" fmla="*/ 1128982 w 1773472"/>
              <a:gd name="connsiteY21" fmla="*/ 99588 h 697117"/>
              <a:gd name="connsiteX22" fmla="*/ 1183303 w 1773472"/>
              <a:gd name="connsiteY22" fmla="*/ 63374 h 697117"/>
              <a:gd name="connsiteX23" fmla="*/ 1210463 w 1773472"/>
              <a:gd name="connsiteY23" fmla="*/ 54320 h 697117"/>
              <a:gd name="connsiteX24" fmla="*/ 1273837 w 1773472"/>
              <a:gd name="connsiteY24" fmla="*/ 36214 h 697117"/>
              <a:gd name="connsiteX25" fmla="*/ 1370125 w 1773472"/>
              <a:gd name="connsiteY25" fmla="*/ 68637 h 697117"/>
              <a:gd name="connsiteX26" fmla="*/ 1445853 w 1773472"/>
              <a:gd name="connsiteY26" fmla="*/ 108641 h 697117"/>
              <a:gd name="connsiteX27" fmla="*/ 1463960 w 1773472"/>
              <a:gd name="connsiteY27" fmla="*/ 162962 h 697117"/>
              <a:gd name="connsiteX28" fmla="*/ 1509227 w 1773472"/>
              <a:gd name="connsiteY28" fmla="*/ 244443 h 697117"/>
              <a:gd name="connsiteX29" fmla="*/ 1599762 w 1773472"/>
              <a:gd name="connsiteY29" fmla="*/ 298764 h 697117"/>
              <a:gd name="connsiteX30" fmla="*/ 1626922 w 1773472"/>
              <a:gd name="connsiteY30" fmla="*/ 325924 h 697117"/>
              <a:gd name="connsiteX31" fmla="*/ 1681243 w 1773472"/>
              <a:gd name="connsiteY31" fmla="*/ 344031 h 697117"/>
              <a:gd name="connsiteX32" fmla="*/ 1708404 w 1773472"/>
              <a:gd name="connsiteY32" fmla="*/ 362138 h 697117"/>
              <a:gd name="connsiteX33" fmla="*/ 1748908 w 1773472"/>
              <a:gd name="connsiteY33" fmla="*/ 384667 h 697117"/>
              <a:gd name="connsiteX34" fmla="*/ 1771778 w 1773472"/>
              <a:gd name="connsiteY34" fmla="*/ 440884 h 697117"/>
              <a:gd name="connsiteX35" fmla="*/ 1771778 w 1773472"/>
              <a:gd name="connsiteY35" fmla="*/ 697117 h 697117"/>
              <a:gd name="connsiteX0" fmla="*/ 2062 w 1773472"/>
              <a:gd name="connsiteY0" fmla="*/ 689747 h 697117"/>
              <a:gd name="connsiteX1" fmla="*/ 2061 w 1773472"/>
              <a:gd name="connsiteY1" fmla="*/ 372241 h 697117"/>
              <a:gd name="connsiteX2" fmla="*/ 22573 w 1773472"/>
              <a:gd name="connsiteY2" fmla="*/ 389299 h 697117"/>
              <a:gd name="connsiteX3" fmla="*/ 69726 w 1773472"/>
              <a:gd name="connsiteY3" fmla="*/ 334978 h 697117"/>
              <a:gd name="connsiteX4" fmla="*/ 78780 w 1773472"/>
              <a:gd name="connsiteY4" fmla="*/ 289711 h 697117"/>
              <a:gd name="connsiteX5" fmla="*/ 87833 w 1773472"/>
              <a:gd name="connsiteY5" fmla="*/ 217283 h 697117"/>
              <a:gd name="connsiteX6" fmla="*/ 96887 w 1773472"/>
              <a:gd name="connsiteY6" fmla="*/ 162962 h 697117"/>
              <a:gd name="connsiteX7" fmla="*/ 133101 w 1773472"/>
              <a:gd name="connsiteY7" fmla="*/ 63374 h 697117"/>
              <a:gd name="connsiteX8" fmla="*/ 196475 w 1773472"/>
              <a:gd name="connsiteY8" fmla="*/ 27160 h 697117"/>
              <a:gd name="connsiteX9" fmla="*/ 241742 w 1773472"/>
              <a:gd name="connsiteY9" fmla="*/ 18107 h 697117"/>
              <a:gd name="connsiteX10" fmla="*/ 305117 w 1773472"/>
              <a:gd name="connsiteY10" fmla="*/ 0 h 697117"/>
              <a:gd name="connsiteX11" fmla="*/ 612934 w 1773472"/>
              <a:gd name="connsiteY11" fmla="*/ 9053 h 697117"/>
              <a:gd name="connsiteX12" fmla="*/ 640095 w 1773472"/>
              <a:gd name="connsiteY12" fmla="*/ 27160 h 697117"/>
              <a:gd name="connsiteX13" fmla="*/ 676309 w 1773472"/>
              <a:gd name="connsiteY13" fmla="*/ 36214 h 697117"/>
              <a:gd name="connsiteX14" fmla="*/ 703469 w 1773472"/>
              <a:gd name="connsiteY14" fmla="*/ 54320 h 697117"/>
              <a:gd name="connsiteX15" fmla="*/ 721576 w 1773472"/>
              <a:gd name="connsiteY15" fmla="*/ 81481 h 697117"/>
              <a:gd name="connsiteX16" fmla="*/ 757790 w 1773472"/>
              <a:gd name="connsiteY16" fmla="*/ 99588 h 697117"/>
              <a:gd name="connsiteX17" fmla="*/ 812111 w 1773472"/>
              <a:gd name="connsiteY17" fmla="*/ 135802 h 697117"/>
              <a:gd name="connsiteX18" fmla="*/ 902645 w 1773472"/>
              <a:gd name="connsiteY18" fmla="*/ 162962 h 697117"/>
              <a:gd name="connsiteX19" fmla="*/ 1065608 w 1773472"/>
              <a:gd name="connsiteY19" fmla="*/ 153909 h 697117"/>
              <a:gd name="connsiteX20" fmla="*/ 1092768 w 1773472"/>
              <a:gd name="connsiteY20" fmla="*/ 126748 h 697117"/>
              <a:gd name="connsiteX21" fmla="*/ 1128982 w 1773472"/>
              <a:gd name="connsiteY21" fmla="*/ 99588 h 697117"/>
              <a:gd name="connsiteX22" fmla="*/ 1183303 w 1773472"/>
              <a:gd name="connsiteY22" fmla="*/ 63374 h 697117"/>
              <a:gd name="connsiteX23" fmla="*/ 1210463 w 1773472"/>
              <a:gd name="connsiteY23" fmla="*/ 54320 h 697117"/>
              <a:gd name="connsiteX24" fmla="*/ 1273837 w 1773472"/>
              <a:gd name="connsiteY24" fmla="*/ 36214 h 697117"/>
              <a:gd name="connsiteX25" fmla="*/ 1370125 w 1773472"/>
              <a:gd name="connsiteY25" fmla="*/ 68637 h 697117"/>
              <a:gd name="connsiteX26" fmla="*/ 1445853 w 1773472"/>
              <a:gd name="connsiteY26" fmla="*/ 108641 h 697117"/>
              <a:gd name="connsiteX27" fmla="*/ 1463960 w 1773472"/>
              <a:gd name="connsiteY27" fmla="*/ 162962 h 697117"/>
              <a:gd name="connsiteX28" fmla="*/ 1509227 w 1773472"/>
              <a:gd name="connsiteY28" fmla="*/ 244443 h 697117"/>
              <a:gd name="connsiteX29" fmla="*/ 1599762 w 1773472"/>
              <a:gd name="connsiteY29" fmla="*/ 298764 h 697117"/>
              <a:gd name="connsiteX30" fmla="*/ 1626922 w 1773472"/>
              <a:gd name="connsiteY30" fmla="*/ 325924 h 697117"/>
              <a:gd name="connsiteX31" fmla="*/ 1681243 w 1773472"/>
              <a:gd name="connsiteY31" fmla="*/ 344031 h 697117"/>
              <a:gd name="connsiteX32" fmla="*/ 1708404 w 1773472"/>
              <a:gd name="connsiteY32" fmla="*/ 362138 h 697117"/>
              <a:gd name="connsiteX33" fmla="*/ 1748908 w 1773472"/>
              <a:gd name="connsiteY33" fmla="*/ 384667 h 697117"/>
              <a:gd name="connsiteX34" fmla="*/ 1771778 w 1773472"/>
              <a:gd name="connsiteY34" fmla="*/ 440884 h 697117"/>
              <a:gd name="connsiteX35" fmla="*/ 1771778 w 1773472"/>
              <a:gd name="connsiteY35" fmla="*/ 697117 h 697117"/>
              <a:gd name="connsiteX0" fmla="*/ 2062 w 1773472"/>
              <a:gd name="connsiteY0" fmla="*/ 689747 h 697117"/>
              <a:gd name="connsiteX1" fmla="*/ 2061 w 1773472"/>
              <a:gd name="connsiteY1" fmla="*/ 415192 h 697117"/>
              <a:gd name="connsiteX2" fmla="*/ 22573 w 1773472"/>
              <a:gd name="connsiteY2" fmla="*/ 389299 h 697117"/>
              <a:gd name="connsiteX3" fmla="*/ 69726 w 1773472"/>
              <a:gd name="connsiteY3" fmla="*/ 334978 h 697117"/>
              <a:gd name="connsiteX4" fmla="*/ 78780 w 1773472"/>
              <a:gd name="connsiteY4" fmla="*/ 289711 h 697117"/>
              <a:gd name="connsiteX5" fmla="*/ 87833 w 1773472"/>
              <a:gd name="connsiteY5" fmla="*/ 217283 h 697117"/>
              <a:gd name="connsiteX6" fmla="*/ 96887 w 1773472"/>
              <a:gd name="connsiteY6" fmla="*/ 162962 h 697117"/>
              <a:gd name="connsiteX7" fmla="*/ 133101 w 1773472"/>
              <a:gd name="connsiteY7" fmla="*/ 63374 h 697117"/>
              <a:gd name="connsiteX8" fmla="*/ 196475 w 1773472"/>
              <a:gd name="connsiteY8" fmla="*/ 27160 h 697117"/>
              <a:gd name="connsiteX9" fmla="*/ 241742 w 1773472"/>
              <a:gd name="connsiteY9" fmla="*/ 18107 h 697117"/>
              <a:gd name="connsiteX10" fmla="*/ 305117 w 1773472"/>
              <a:gd name="connsiteY10" fmla="*/ 0 h 697117"/>
              <a:gd name="connsiteX11" fmla="*/ 612934 w 1773472"/>
              <a:gd name="connsiteY11" fmla="*/ 9053 h 697117"/>
              <a:gd name="connsiteX12" fmla="*/ 640095 w 1773472"/>
              <a:gd name="connsiteY12" fmla="*/ 27160 h 697117"/>
              <a:gd name="connsiteX13" fmla="*/ 676309 w 1773472"/>
              <a:gd name="connsiteY13" fmla="*/ 36214 h 697117"/>
              <a:gd name="connsiteX14" fmla="*/ 703469 w 1773472"/>
              <a:gd name="connsiteY14" fmla="*/ 54320 h 697117"/>
              <a:gd name="connsiteX15" fmla="*/ 721576 w 1773472"/>
              <a:gd name="connsiteY15" fmla="*/ 81481 h 697117"/>
              <a:gd name="connsiteX16" fmla="*/ 757790 w 1773472"/>
              <a:gd name="connsiteY16" fmla="*/ 99588 h 697117"/>
              <a:gd name="connsiteX17" fmla="*/ 812111 w 1773472"/>
              <a:gd name="connsiteY17" fmla="*/ 135802 h 697117"/>
              <a:gd name="connsiteX18" fmla="*/ 902645 w 1773472"/>
              <a:gd name="connsiteY18" fmla="*/ 162962 h 697117"/>
              <a:gd name="connsiteX19" fmla="*/ 1065608 w 1773472"/>
              <a:gd name="connsiteY19" fmla="*/ 153909 h 697117"/>
              <a:gd name="connsiteX20" fmla="*/ 1092768 w 1773472"/>
              <a:gd name="connsiteY20" fmla="*/ 126748 h 697117"/>
              <a:gd name="connsiteX21" fmla="*/ 1128982 w 1773472"/>
              <a:gd name="connsiteY21" fmla="*/ 99588 h 697117"/>
              <a:gd name="connsiteX22" fmla="*/ 1183303 w 1773472"/>
              <a:gd name="connsiteY22" fmla="*/ 63374 h 697117"/>
              <a:gd name="connsiteX23" fmla="*/ 1210463 w 1773472"/>
              <a:gd name="connsiteY23" fmla="*/ 54320 h 697117"/>
              <a:gd name="connsiteX24" fmla="*/ 1273837 w 1773472"/>
              <a:gd name="connsiteY24" fmla="*/ 36214 h 697117"/>
              <a:gd name="connsiteX25" fmla="*/ 1370125 w 1773472"/>
              <a:gd name="connsiteY25" fmla="*/ 68637 h 697117"/>
              <a:gd name="connsiteX26" fmla="*/ 1445853 w 1773472"/>
              <a:gd name="connsiteY26" fmla="*/ 108641 h 697117"/>
              <a:gd name="connsiteX27" fmla="*/ 1463960 w 1773472"/>
              <a:gd name="connsiteY27" fmla="*/ 162962 h 697117"/>
              <a:gd name="connsiteX28" fmla="*/ 1509227 w 1773472"/>
              <a:gd name="connsiteY28" fmla="*/ 244443 h 697117"/>
              <a:gd name="connsiteX29" fmla="*/ 1599762 w 1773472"/>
              <a:gd name="connsiteY29" fmla="*/ 298764 h 697117"/>
              <a:gd name="connsiteX30" fmla="*/ 1626922 w 1773472"/>
              <a:gd name="connsiteY30" fmla="*/ 325924 h 697117"/>
              <a:gd name="connsiteX31" fmla="*/ 1681243 w 1773472"/>
              <a:gd name="connsiteY31" fmla="*/ 344031 h 697117"/>
              <a:gd name="connsiteX32" fmla="*/ 1708404 w 1773472"/>
              <a:gd name="connsiteY32" fmla="*/ 362138 h 697117"/>
              <a:gd name="connsiteX33" fmla="*/ 1748908 w 1773472"/>
              <a:gd name="connsiteY33" fmla="*/ 384667 h 697117"/>
              <a:gd name="connsiteX34" fmla="*/ 1771778 w 1773472"/>
              <a:gd name="connsiteY34" fmla="*/ 440884 h 697117"/>
              <a:gd name="connsiteX35" fmla="*/ 1771778 w 1773472"/>
              <a:gd name="connsiteY35" fmla="*/ 697117 h 69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3472" h="697117">
                <a:moveTo>
                  <a:pt x="2062" y="689747"/>
                </a:moveTo>
                <a:cubicBezTo>
                  <a:pt x="1268" y="685745"/>
                  <a:pt x="-2151" y="463477"/>
                  <a:pt x="2061" y="415192"/>
                </a:cubicBezTo>
                <a:cubicBezTo>
                  <a:pt x="6273" y="427755"/>
                  <a:pt x="11296" y="402668"/>
                  <a:pt x="22573" y="389299"/>
                </a:cubicBezTo>
                <a:cubicBezTo>
                  <a:pt x="33850" y="375930"/>
                  <a:pt x="60358" y="351576"/>
                  <a:pt x="69726" y="334978"/>
                </a:cubicBezTo>
                <a:cubicBezTo>
                  <a:pt x="79094" y="318380"/>
                  <a:pt x="76440" y="304920"/>
                  <a:pt x="78780" y="289711"/>
                </a:cubicBezTo>
                <a:cubicBezTo>
                  <a:pt x="82480" y="265663"/>
                  <a:pt x="84392" y="241369"/>
                  <a:pt x="87833" y="217283"/>
                </a:cubicBezTo>
                <a:cubicBezTo>
                  <a:pt x="90429" y="199111"/>
                  <a:pt x="93603" y="181023"/>
                  <a:pt x="96887" y="162962"/>
                </a:cubicBezTo>
                <a:cubicBezTo>
                  <a:pt x="102830" y="130273"/>
                  <a:pt x="107905" y="88570"/>
                  <a:pt x="133101" y="63374"/>
                </a:cubicBezTo>
                <a:cubicBezTo>
                  <a:pt x="143036" y="53439"/>
                  <a:pt x="185823" y="30711"/>
                  <a:pt x="196475" y="27160"/>
                </a:cubicBezTo>
                <a:cubicBezTo>
                  <a:pt x="211073" y="22294"/>
                  <a:pt x="226721" y="21445"/>
                  <a:pt x="241742" y="18107"/>
                </a:cubicBezTo>
                <a:cubicBezTo>
                  <a:pt x="275839" y="10530"/>
                  <a:pt x="274876" y="10079"/>
                  <a:pt x="305117" y="0"/>
                </a:cubicBezTo>
                <a:cubicBezTo>
                  <a:pt x="407723" y="3018"/>
                  <a:pt x="510620" y="757"/>
                  <a:pt x="612934" y="9053"/>
                </a:cubicBezTo>
                <a:cubicBezTo>
                  <a:pt x="623780" y="9932"/>
                  <a:pt x="630094" y="22874"/>
                  <a:pt x="640095" y="27160"/>
                </a:cubicBezTo>
                <a:cubicBezTo>
                  <a:pt x="651532" y="32062"/>
                  <a:pt x="664238" y="33196"/>
                  <a:pt x="676309" y="36214"/>
                </a:cubicBezTo>
                <a:cubicBezTo>
                  <a:pt x="685362" y="42249"/>
                  <a:pt x="695775" y="46626"/>
                  <a:pt x="703469" y="54320"/>
                </a:cubicBezTo>
                <a:cubicBezTo>
                  <a:pt x="711163" y="62014"/>
                  <a:pt x="713217" y="74515"/>
                  <a:pt x="721576" y="81481"/>
                </a:cubicBezTo>
                <a:cubicBezTo>
                  <a:pt x="731944" y="90121"/>
                  <a:pt x="746217" y="92644"/>
                  <a:pt x="757790" y="99588"/>
                </a:cubicBezTo>
                <a:cubicBezTo>
                  <a:pt x="776451" y="110784"/>
                  <a:pt x="791466" y="128920"/>
                  <a:pt x="812111" y="135802"/>
                </a:cubicBezTo>
                <a:cubicBezTo>
                  <a:pt x="878235" y="157844"/>
                  <a:pt x="847915" y="149280"/>
                  <a:pt x="902645" y="162962"/>
                </a:cubicBezTo>
                <a:cubicBezTo>
                  <a:pt x="956966" y="159944"/>
                  <a:pt x="1012164" y="164089"/>
                  <a:pt x="1065608" y="153909"/>
                </a:cubicBezTo>
                <a:cubicBezTo>
                  <a:pt x="1078185" y="151513"/>
                  <a:pt x="1083047" y="135080"/>
                  <a:pt x="1092768" y="126748"/>
                </a:cubicBezTo>
                <a:cubicBezTo>
                  <a:pt x="1104224" y="116928"/>
                  <a:pt x="1116621" y="108241"/>
                  <a:pt x="1128982" y="99588"/>
                </a:cubicBezTo>
                <a:cubicBezTo>
                  <a:pt x="1146810" y="87108"/>
                  <a:pt x="1162658" y="70256"/>
                  <a:pt x="1183303" y="63374"/>
                </a:cubicBezTo>
                <a:cubicBezTo>
                  <a:pt x="1192356" y="60356"/>
                  <a:pt x="1201287" y="56942"/>
                  <a:pt x="1210463" y="54320"/>
                </a:cubicBezTo>
                <a:cubicBezTo>
                  <a:pt x="1290065" y="31576"/>
                  <a:pt x="1208697" y="57927"/>
                  <a:pt x="1273837" y="36214"/>
                </a:cubicBezTo>
                <a:cubicBezTo>
                  <a:pt x="1328158" y="42249"/>
                  <a:pt x="1319753" y="47428"/>
                  <a:pt x="1370125" y="68637"/>
                </a:cubicBezTo>
                <a:cubicBezTo>
                  <a:pt x="1387043" y="75760"/>
                  <a:pt x="1430214" y="92920"/>
                  <a:pt x="1445853" y="108641"/>
                </a:cubicBezTo>
                <a:cubicBezTo>
                  <a:pt x="1461492" y="124362"/>
                  <a:pt x="1457924" y="144855"/>
                  <a:pt x="1463960" y="162962"/>
                </a:cubicBezTo>
                <a:cubicBezTo>
                  <a:pt x="1472614" y="188923"/>
                  <a:pt x="1484326" y="231993"/>
                  <a:pt x="1509227" y="244443"/>
                </a:cubicBezTo>
                <a:cubicBezTo>
                  <a:pt x="1537804" y="258731"/>
                  <a:pt x="1577912" y="276914"/>
                  <a:pt x="1599762" y="298764"/>
                </a:cubicBezTo>
                <a:cubicBezTo>
                  <a:pt x="1608815" y="307817"/>
                  <a:pt x="1615730" y="319706"/>
                  <a:pt x="1626922" y="325924"/>
                </a:cubicBezTo>
                <a:cubicBezTo>
                  <a:pt x="1643607" y="335193"/>
                  <a:pt x="1681243" y="344031"/>
                  <a:pt x="1681243" y="344031"/>
                </a:cubicBezTo>
                <a:cubicBezTo>
                  <a:pt x="1690297" y="350067"/>
                  <a:pt x="1697126" y="355365"/>
                  <a:pt x="1708404" y="362138"/>
                </a:cubicBezTo>
                <a:cubicBezTo>
                  <a:pt x="1719682" y="368911"/>
                  <a:pt x="1738346" y="371543"/>
                  <a:pt x="1748908" y="384667"/>
                </a:cubicBezTo>
                <a:cubicBezTo>
                  <a:pt x="1759470" y="397791"/>
                  <a:pt x="1767966" y="388809"/>
                  <a:pt x="1771778" y="440884"/>
                </a:cubicBezTo>
                <a:cubicBezTo>
                  <a:pt x="1775590" y="492959"/>
                  <a:pt x="1771778" y="636760"/>
                  <a:pt x="1771778" y="697117"/>
                </a:cubicBezTo>
              </a:path>
            </a:pathLst>
          </a:custGeom>
          <a:solidFill>
            <a:srgbClr val="0055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774C3B0-3F89-82A1-4675-F85870DB47EE}"/>
                  </a:ext>
                </a:extLst>
              </p:cNvPr>
              <p:cNvSpPr txBox="1"/>
              <p:nvPr/>
            </p:nvSpPr>
            <p:spPr>
              <a:xfrm>
                <a:off x="7132254" y="4979891"/>
                <a:ext cx="400366" cy="369332"/>
              </a:xfrm>
              <a:prstGeom prst="rect">
                <a:avLst/>
              </a:prstGeom>
              <a:noFill/>
            </p:spPr>
            <p:txBody>
              <a:bodyPr wrap="none" rtlCol="0">
                <a:spAutoFit/>
              </a:bodyPr>
              <a:lstStyle/>
              <a:p>
                <a:pPr defTabSz="914400"/>
                <a14:m>
                  <m:oMathPara xmlns:m="http://schemas.openxmlformats.org/officeDocument/2006/math">
                    <m:oMathParaPr>
                      <m:jc m:val="centerGroup"/>
                    </m:oMathParaPr>
                    <m:oMath xmlns:m="http://schemas.openxmlformats.org/officeDocument/2006/math">
                      <m:r>
                        <a:rPr lang="en-US" i="1" dirty="0" smtClean="0">
                          <a:solidFill>
                            <a:prstClr val="white"/>
                          </a:solidFill>
                          <a:latin typeface="Cambria Math"/>
                        </a:rPr>
                        <m:t>𝑉</m:t>
                      </m:r>
                    </m:oMath>
                  </m:oMathPara>
                </a14:m>
                <a:endParaRPr lang="en-US" dirty="0">
                  <a:solidFill>
                    <a:prstClr val="white"/>
                  </a:solidFill>
                  <a:latin typeface="Arial"/>
                </a:endParaRPr>
              </a:p>
            </p:txBody>
          </p:sp>
        </mc:Choice>
        <mc:Fallback xmlns="">
          <p:sp>
            <p:nvSpPr>
              <p:cNvPr id="44" name="TextBox 43">
                <a:extLst>
                  <a:ext uri="{FF2B5EF4-FFF2-40B4-BE49-F238E27FC236}">
                    <a16:creationId xmlns:a16="http://schemas.microsoft.com/office/drawing/2014/main" id="{C774C3B0-3F89-82A1-4675-F85870DB47EE}"/>
                  </a:ext>
                </a:extLst>
              </p:cNvPr>
              <p:cNvSpPr txBox="1">
                <a:spLocks noRot="1" noChangeAspect="1" noMove="1" noResize="1" noEditPoints="1" noAdjustHandles="1" noChangeArrowheads="1" noChangeShapeType="1" noTextEdit="1"/>
              </p:cNvSpPr>
              <p:nvPr/>
            </p:nvSpPr>
            <p:spPr>
              <a:xfrm>
                <a:off x="7132254" y="4979891"/>
                <a:ext cx="400366" cy="369332"/>
              </a:xfrm>
              <a:prstGeom prst="rect">
                <a:avLst/>
              </a:prstGeom>
              <a:blipFill>
                <a:blip r:embed="rId8"/>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CD01F6C-8B07-DDA5-D2E6-2F3F7DD93D83}"/>
                  </a:ext>
                </a:extLst>
              </p:cNvPr>
              <p:cNvSpPr txBox="1"/>
              <p:nvPr/>
            </p:nvSpPr>
            <p:spPr>
              <a:xfrm>
                <a:off x="7970454" y="5513291"/>
                <a:ext cx="432426" cy="369332"/>
              </a:xfrm>
              <a:prstGeom prst="rect">
                <a:avLst/>
              </a:prstGeom>
              <a:noFill/>
            </p:spPr>
            <p:txBody>
              <a:bodyPr wrap="none" rtlCol="0">
                <a:spAutoFit/>
              </a:bodyPr>
              <a:lstStyle/>
              <a:p>
                <a:pPr defTabSz="914400"/>
                <a14:m>
                  <m:oMathPara xmlns:m="http://schemas.openxmlformats.org/officeDocument/2006/math">
                    <m:oMathParaPr>
                      <m:jc m:val="centerGroup"/>
                    </m:oMathParaPr>
                    <m:oMath xmlns:m="http://schemas.openxmlformats.org/officeDocument/2006/math">
                      <m:r>
                        <a:rPr lang="en-US" i="1" dirty="0" smtClean="0">
                          <a:solidFill>
                            <a:prstClr val="white"/>
                          </a:solidFill>
                          <a:latin typeface="Cambria Math"/>
                        </a:rPr>
                        <m:t>𝐼𝐼</m:t>
                      </m:r>
                    </m:oMath>
                  </m:oMathPara>
                </a14:m>
                <a:endParaRPr lang="en-US" dirty="0">
                  <a:solidFill>
                    <a:prstClr val="white"/>
                  </a:solidFill>
                  <a:latin typeface="Arial"/>
                </a:endParaRPr>
              </a:p>
            </p:txBody>
          </p:sp>
        </mc:Choice>
        <mc:Fallback xmlns="">
          <p:sp>
            <p:nvSpPr>
              <p:cNvPr id="45" name="TextBox 44">
                <a:extLst>
                  <a:ext uri="{FF2B5EF4-FFF2-40B4-BE49-F238E27FC236}">
                    <a16:creationId xmlns:a16="http://schemas.microsoft.com/office/drawing/2014/main" id="{7CD01F6C-8B07-DDA5-D2E6-2F3F7DD93D83}"/>
                  </a:ext>
                </a:extLst>
              </p:cNvPr>
              <p:cNvSpPr txBox="1">
                <a:spLocks noRot="1" noChangeAspect="1" noMove="1" noResize="1" noEditPoints="1" noAdjustHandles="1" noChangeArrowheads="1" noChangeShapeType="1" noTextEdit="1"/>
              </p:cNvSpPr>
              <p:nvPr/>
            </p:nvSpPr>
            <p:spPr>
              <a:xfrm>
                <a:off x="7970454" y="5513291"/>
                <a:ext cx="432426" cy="369332"/>
              </a:xfrm>
              <a:prstGeom prst="rect">
                <a:avLst/>
              </a:prstGeom>
              <a:blipFill>
                <a:blip r:embed="rId9"/>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01C33B0-815B-77E0-F8A3-2B3C7B2490D8}"/>
                  </a:ext>
                </a:extLst>
              </p:cNvPr>
              <p:cNvSpPr txBox="1"/>
              <p:nvPr/>
            </p:nvSpPr>
            <p:spPr>
              <a:xfrm>
                <a:off x="5627620" y="5501623"/>
                <a:ext cx="344261" cy="369332"/>
              </a:xfrm>
              <a:prstGeom prst="rect">
                <a:avLst/>
              </a:prstGeom>
              <a:noFill/>
            </p:spPr>
            <p:txBody>
              <a:bodyPr wrap="none" rtlCol="0">
                <a:spAutoFit/>
              </a:bodyPr>
              <a:lstStyle/>
              <a:p>
                <a:pPr defTabSz="914400"/>
                <a14:m>
                  <m:oMathPara xmlns:m="http://schemas.openxmlformats.org/officeDocument/2006/math">
                    <m:oMathParaPr>
                      <m:jc m:val="centerGroup"/>
                    </m:oMathParaPr>
                    <m:oMath xmlns:m="http://schemas.openxmlformats.org/officeDocument/2006/math">
                      <m:r>
                        <a:rPr lang="en-US" i="1" dirty="0" smtClean="0">
                          <a:solidFill>
                            <a:prstClr val="white"/>
                          </a:solidFill>
                          <a:latin typeface="Cambria Math"/>
                        </a:rPr>
                        <m:t>𝐼</m:t>
                      </m:r>
                    </m:oMath>
                  </m:oMathPara>
                </a14:m>
                <a:endParaRPr lang="en-US" dirty="0">
                  <a:solidFill>
                    <a:prstClr val="white"/>
                  </a:solidFill>
                  <a:latin typeface="Arial"/>
                </a:endParaRPr>
              </a:p>
            </p:txBody>
          </p:sp>
        </mc:Choice>
        <mc:Fallback xmlns="">
          <p:sp>
            <p:nvSpPr>
              <p:cNvPr id="46" name="TextBox 45">
                <a:extLst>
                  <a:ext uri="{FF2B5EF4-FFF2-40B4-BE49-F238E27FC236}">
                    <a16:creationId xmlns:a16="http://schemas.microsoft.com/office/drawing/2014/main" id="{901C33B0-815B-77E0-F8A3-2B3C7B2490D8}"/>
                  </a:ext>
                </a:extLst>
              </p:cNvPr>
              <p:cNvSpPr txBox="1">
                <a:spLocks noRot="1" noChangeAspect="1" noMove="1" noResize="1" noEditPoints="1" noAdjustHandles="1" noChangeArrowheads="1" noChangeShapeType="1" noTextEdit="1"/>
              </p:cNvSpPr>
              <p:nvPr/>
            </p:nvSpPr>
            <p:spPr>
              <a:xfrm>
                <a:off x="5627620" y="5501623"/>
                <a:ext cx="344261" cy="369332"/>
              </a:xfrm>
              <a:prstGeom prst="rect">
                <a:avLst/>
              </a:prstGeom>
              <a:blipFill>
                <a:blip r:embed="rId10"/>
                <a:stretch>
                  <a:fillRect/>
                </a:stretch>
              </a:blipFill>
            </p:spPr>
            <p:txBody>
              <a:bodyPr/>
              <a:lstStyle/>
              <a:p>
                <a:r>
                  <a:rPr lang="en-IT">
                    <a:noFill/>
                  </a:rPr>
                  <a:t> </a:t>
                </a:r>
              </a:p>
            </p:txBody>
          </p:sp>
        </mc:Fallback>
      </mc:AlternateContent>
      <p:cxnSp>
        <p:nvCxnSpPr>
          <p:cNvPr id="47" name="Straight Arrow Connector 46">
            <a:extLst>
              <a:ext uri="{FF2B5EF4-FFF2-40B4-BE49-F238E27FC236}">
                <a16:creationId xmlns:a16="http://schemas.microsoft.com/office/drawing/2014/main" id="{FEC613A0-8F93-C7A0-5A9A-9BA33D07301E}"/>
              </a:ext>
            </a:extLst>
          </p:cNvPr>
          <p:cNvCxnSpPr/>
          <p:nvPr/>
        </p:nvCxnSpPr>
        <p:spPr>
          <a:xfrm>
            <a:off x="6313420" y="5697957"/>
            <a:ext cx="636202" cy="0"/>
          </a:xfrm>
          <a:prstGeom prst="straightConnector1">
            <a:avLst/>
          </a:prstGeom>
          <a:noFill/>
          <a:ln w="19050" cap="flat" cmpd="sng" algn="ctr">
            <a:solidFill>
              <a:srgbClr val="DDDDDD"/>
            </a:solidFill>
            <a:prstDash val="solid"/>
            <a:tailEnd type="arrow"/>
          </a:ln>
          <a:effectLst>
            <a:glow rad="63500">
              <a:srgbClr val="DDDDDD">
                <a:tint val="30000"/>
                <a:shade val="95000"/>
                <a:satMod val="300000"/>
                <a:alpha val="50000"/>
              </a:srgbClr>
            </a:glow>
          </a:effectLst>
        </p:spPr>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165F54D-6C37-E7FB-D23B-2BFEEA31B75D}"/>
                  </a:ext>
                </a:extLst>
              </p:cNvPr>
              <p:cNvSpPr txBox="1"/>
              <p:nvPr/>
            </p:nvSpPr>
            <p:spPr>
              <a:xfrm>
                <a:off x="6389620" y="5296359"/>
                <a:ext cx="341440" cy="369332"/>
              </a:xfrm>
              <a:prstGeom prst="rect">
                <a:avLst/>
              </a:prstGeom>
              <a:noFill/>
            </p:spPr>
            <p:txBody>
              <a:bodyPr wrap="none" rtlCol="0">
                <a:spAutoFit/>
              </a:bodyPr>
              <a:lstStyle/>
              <a:p>
                <a:pPr defTabSz="914400"/>
                <a14:m>
                  <m:oMathPara xmlns:m="http://schemas.openxmlformats.org/officeDocument/2006/math">
                    <m:oMathParaPr>
                      <m:jc m:val="centerGroup"/>
                    </m:oMathParaPr>
                    <m:oMath xmlns:m="http://schemas.openxmlformats.org/officeDocument/2006/math">
                      <m:acc>
                        <m:accPr>
                          <m:chr m:val="̅"/>
                          <m:ctrlPr>
                            <a:rPr lang="en-US" i="1" dirty="0" smtClean="0">
                              <a:solidFill>
                                <a:prstClr val="white"/>
                              </a:solidFill>
                              <a:latin typeface="Cambria Math" panose="02040503050406030204" pitchFamily="18" charset="0"/>
                            </a:rPr>
                          </m:ctrlPr>
                        </m:accPr>
                        <m:e>
                          <m:r>
                            <a:rPr lang="en-US" i="1" dirty="0" smtClean="0">
                              <a:solidFill>
                                <a:prstClr val="white"/>
                              </a:solidFill>
                              <a:latin typeface="Cambria Math"/>
                            </a:rPr>
                            <m:t>𝐽</m:t>
                          </m:r>
                        </m:e>
                      </m:acc>
                    </m:oMath>
                  </m:oMathPara>
                </a14:m>
                <a:endParaRPr lang="en-US" dirty="0">
                  <a:solidFill>
                    <a:prstClr val="white"/>
                  </a:solidFill>
                  <a:latin typeface="Arial"/>
                </a:endParaRPr>
              </a:p>
            </p:txBody>
          </p:sp>
        </mc:Choice>
        <mc:Fallback xmlns="">
          <p:sp>
            <p:nvSpPr>
              <p:cNvPr id="48" name="TextBox 47">
                <a:extLst>
                  <a:ext uri="{FF2B5EF4-FFF2-40B4-BE49-F238E27FC236}">
                    <a16:creationId xmlns:a16="http://schemas.microsoft.com/office/drawing/2014/main" id="{7165F54D-6C37-E7FB-D23B-2BFEEA31B75D}"/>
                  </a:ext>
                </a:extLst>
              </p:cNvPr>
              <p:cNvSpPr txBox="1">
                <a:spLocks noRot="1" noChangeAspect="1" noMove="1" noResize="1" noEditPoints="1" noAdjustHandles="1" noChangeArrowheads="1" noChangeShapeType="1" noTextEdit="1"/>
              </p:cNvSpPr>
              <p:nvPr/>
            </p:nvSpPr>
            <p:spPr>
              <a:xfrm>
                <a:off x="6389620" y="5296359"/>
                <a:ext cx="341440" cy="369332"/>
              </a:xfrm>
              <a:prstGeom prst="rect">
                <a:avLst/>
              </a:prstGeom>
              <a:blipFill>
                <a:blip r:embed="rId11"/>
                <a:stretch>
                  <a:fillRect b="-13793"/>
                </a:stretch>
              </a:blipFill>
            </p:spPr>
            <p:txBody>
              <a:bodyPr/>
              <a:lstStyle/>
              <a:p>
                <a:r>
                  <a:rPr lang="en-IT">
                    <a:noFill/>
                  </a:rPr>
                  <a:t> </a:t>
                </a:r>
              </a:p>
            </p:txBody>
          </p:sp>
        </mc:Fallback>
      </mc:AlternateContent>
      <p:cxnSp>
        <p:nvCxnSpPr>
          <p:cNvPr id="49" name="Straight Connector 48">
            <a:extLst>
              <a:ext uri="{FF2B5EF4-FFF2-40B4-BE49-F238E27FC236}">
                <a16:creationId xmlns:a16="http://schemas.microsoft.com/office/drawing/2014/main" id="{B1E92288-5939-0119-E17A-4E7CA073D21C}"/>
              </a:ext>
            </a:extLst>
          </p:cNvPr>
          <p:cNvCxnSpPr/>
          <p:nvPr/>
        </p:nvCxnSpPr>
        <p:spPr>
          <a:xfrm flipV="1">
            <a:off x="7852379" y="5492097"/>
            <a:ext cx="2625" cy="407103"/>
          </a:xfrm>
          <a:prstGeom prst="line">
            <a:avLst/>
          </a:prstGeom>
          <a:noFill/>
          <a:ln w="19050" cap="flat" cmpd="sng" algn="ctr">
            <a:solidFill>
              <a:srgbClr val="002060"/>
            </a:solidFill>
            <a:prstDash val="sysDash"/>
          </a:ln>
          <a:effectLst/>
        </p:spPr>
      </p:cxnSp>
      <p:cxnSp>
        <p:nvCxnSpPr>
          <p:cNvPr id="50" name="Straight Connector 49">
            <a:extLst>
              <a:ext uri="{FF2B5EF4-FFF2-40B4-BE49-F238E27FC236}">
                <a16:creationId xmlns:a16="http://schemas.microsoft.com/office/drawing/2014/main" id="{C9470D12-B708-0FED-1F0B-908FF5B27088}"/>
              </a:ext>
            </a:extLst>
          </p:cNvPr>
          <p:cNvCxnSpPr/>
          <p:nvPr/>
        </p:nvCxnSpPr>
        <p:spPr>
          <a:xfrm flipV="1">
            <a:off x="6084820" y="5482571"/>
            <a:ext cx="2625" cy="407103"/>
          </a:xfrm>
          <a:prstGeom prst="line">
            <a:avLst/>
          </a:prstGeom>
          <a:noFill/>
          <a:ln w="19050" cap="flat" cmpd="sng" algn="ctr">
            <a:solidFill>
              <a:srgbClr val="002060"/>
            </a:solidFill>
            <a:prstDash val="sysDash"/>
          </a:ln>
          <a:effectLst/>
        </p:spPr>
      </p:cxnSp>
      <p:sp>
        <p:nvSpPr>
          <p:cNvPr id="6" name="TextBox 5">
            <a:extLst>
              <a:ext uri="{FF2B5EF4-FFF2-40B4-BE49-F238E27FC236}">
                <a16:creationId xmlns:a16="http://schemas.microsoft.com/office/drawing/2014/main" id="{813AD4E9-59FB-ACCE-4749-D521CA55731E}"/>
              </a:ext>
            </a:extLst>
          </p:cNvPr>
          <p:cNvSpPr txBox="1"/>
          <p:nvPr/>
        </p:nvSpPr>
        <p:spPr>
          <a:xfrm>
            <a:off x="4224739" y="1619360"/>
            <a:ext cx="4353204" cy="1754326"/>
          </a:xfrm>
          <a:prstGeom prst="rect">
            <a:avLst/>
          </a:prstGeom>
          <a:noFill/>
        </p:spPr>
        <p:txBody>
          <a:bodyPr wrap="square">
            <a:spAutoFit/>
          </a:bodyPr>
          <a:lstStyle/>
          <a:p>
            <a:r>
              <a:rPr lang="en-GB" b="0" i="0" u="none" strike="noStrike" dirty="0">
                <a:solidFill>
                  <a:srgbClr val="000000"/>
                </a:solidFill>
                <a:effectLst/>
                <a:latin typeface="Calibri" panose="020F0502020204030204" pitchFamily="34" charset="0"/>
              </a:rPr>
              <a:t>The model allows to study:</a:t>
            </a:r>
          </a:p>
          <a:p>
            <a:pPr marL="285750" indent="-285750">
              <a:buFont typeface="Arial" panose="020B0604020202020204" pitchFamily="34" charset="0"/>
              <a:buChar char="•"/>
            </a:pPr>
            <a:r>
              <a:rPr lang="en-GB" b="0" i="0" u="none" strike="noStrike" dirty="0">
                <a:solidFill>
                  <a:srgbClr val="000000"/>
                </a:solidFill>
                <a:effectLst/>
                <a:latin typeface="Calibri" panose="020F0502020204030204" pitchFamily="34" charset="0"/>
              </a:rPr>
              <a:t>resistive wall</a:t>
            </a:r>
          </a:p>
          <a:p>
            <a:pPr marL="285750" indent="-285750">
              <a:buFont typeface="Arial" panose="020B0604020202020204" pitchFamily="34" charset="0"/>
              <a:buChar char="•"/>
            </a:pPr>
            <a:r>
              <a:rPr lang="en-GB" b="0" i="0" u="none" strike="noStrike" dirty="0">
                <a:solidFill>
                  <a:srgbClr val="000000"/>
                </a:solidFill>
                <a:effectLst/>
                <a:latin typeface="Calibri" panose="020F0502020204030204" pitchFamily="34" charset="0"/>
              </a:rPr>
              <a:t>collimators</a:t>
            </a:r>
            <a:endParaRPr lang="en-GB" dirty="0">
              <a:solidFill>
                <a:srgbClr val="000000"/>
              </a:solidFill>
              <a:latin typeface="Calibri" panose="020F0502020204030204" pitchFamily="34" charset="0"/>
            </a:endParaRPr>
          </a:p>
          <a:p>
            <a:pPr marL="285750" indent="-285750">
              <a:buFont typeface="Arial" panose="020B0604020202020204" pitchFamily="34" charset="0"/>
              <a:buChar char="•"/>
            </a:pPr>
            <a:r>
              <a:rPr lang="en-GB" b="0" i="0" u="none" strike="noStrike" dirty="0">
                <a:solidFill>
                  <a:srgbClr val="000000"/>
                </a:solidFill>
                <a:effectLst/>
                <a:latin typeface="Calibri" panose="020F0502020204030204" pitchFamily="34" charset="0"/>
              </a:rPr>
              <a:t>loaded cavities </a:t>
            </a:r>
            <a:endParaRPr lang="en-GB" dirty="0">
              <a:solidFill>
                <a:srgbClr val="000000"/>
              </a:solidFill>
              <a:latin typeface="Calibri" panose="020F0502020204030204" pitchFamily="34" charset="0"/>
            </a:endParaRPr>
          </a:p>
          <a:p>
            <a:pPr marL="285750" indent="-285750">
              <a:buFont typeface="Arial" panose="020B0604020202020204" pitchFamily="34" charset="0"/>
              <a:buChar char="•"/>
            </a:pPr>
            <a:r>
              <a:rPr lang="en-GB" b="0" i="0" u="none" strike="noStrike" dirty="0">
                <a:solidFill>
                  <a:srgbClr val="000000"/>
                </a:solidFill>
                <a:effectLst/>
                <a:latin typeface="Calibri" panose="020F0502020204030204" pitchFamily="34" charset="0"/>
              </a:rPr>
              <a:t>small discontinuities, etc...</a:t>
            </a:r>
          </a:p>
          <a:p>
            <a:r>
              <a:rPr lang="en-GB" b="0" i="0" u="none" strike="noStrike" dirty="0">
                <a:solidFill>
                  <a:srgbClr val="000000"/>
                </a:solidFill>
                <a:effectLst/>
                <a:latin typeface="Calibri" panose="020F0502020204030204" pitchFamily="34" charset="0"/>
              </a:rPr>
              <a:t>Fully dispersive magnetic/electric materials!</a:t>
            </a:r>
            <a:endParaRPr lang="en-IT" dirty="0"/>
          </a:p>
        </p:txBody>
      </p:sp>
    </p:spTree>
    <p:extLst>
      <p:ext uri="{BB962C8B-B14F-4D97-AF65-F5344CB8AC3E}">
        <p14:creationId xmlns:p14="http://schemas.microsoft.com/office/powerpoint/2010/main" val="2343238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B9736D-A42E-728A-22A9-86B0BB93883D}"/>
              </a:ext>
            </a:extLst>
          </p:cNvPr>
          <p:cNvSpPr>
            <a:spLocks noGrp="1"/>
          </p:cNvSpPr>
          <p:nvPr>
            <p:ph type="ftr" sz="quarter" idx="11"/>
          </p:nvPr>
        </p:nvSpPr>
        <p:spPr/>
        <p:txBody>
          <a:bodyPr/>
          <a:lstStyle/>
          <a:p>
            <a:r>
              <a:rPr lang="it-IT"/>
              <a:t>Andrea Passarelli</a:t>
            </a:r>
          </a:p>
        </p:txBody>
      </p:sp>
      <p:sp>
        <p:nvSpPr>
          <p:cNvPr id="4" name="Slide Number Placeholder 3">
            <a:extLst>
              <a:ext uri="{FF2B5EF4-FFF2-40B4-BE49-F238E27FC236}">
                <a16:creationId xmlns:a16="http://schemas.microsoft.com/office/drawing/2014/main" id="{D7A329DF-0AFC-4CB6-CD5D-8A9F641A2D97}"/>
              </a:ext>
            </a:extLst>
          </p:cNvPr>
          <p:cNvSpPr>
            <a:spLocks noGrp="1"/>
          </p:cNvSpPr>
          <p:nvPr>
            <p:ph type="sldNum" sz="quarter" idx="12"/>
          </p:nvPr>
        </p:nvSpPr>
        <p:spPr/>
        <p:txBody>
          <a:bodyPr/>
          <a:lstStyle/>
          <a:p>
            <a:fld id="{A6D6D798-1883-974D-96D0-4E82B243DEDE}" type="slidenum">
              <a:rPr lang="it-IT" smtClean="0"/>
              <a:t>15</a:t>
            </a:fld>
            <a:endParaRPr lang="it-IT"/>
          </a:p>
        </p:txBody>
      </p:sp>
      <p:sp>
        <p:nvSpPr>
          <p:cNvPr id="5" name="Title 4">
            <a:extLst>
              <a:ext uri="{FF2B5EF4-FFF2-40B4-BE49-F238E27FC236}">
                <a16:creationId xmlns:a16="http://schemas.microsoft.com/office/drawing/2014/main" id="{59C237BF-161A-D33D-6A62-5C41456D9F8A}"/>
              </a:ext>
            </a:extLst>
          </p:cNvPr>
          <p:cNvSpPr>
            <a:spLocks noGrp="1"/>
          </p:cNvSpPr>
          <p:nvPr>
            <p:ph type="title"/>
          </p:nvPr>
        </p:nvSpPr>
        <p:spPr/>
        <p:txBody>
          <a:bodyPr/>
          <a:lstStyle/>
          <a:p>
            <a:r>
              <a:rPr lang="en-GB" dirty="0"/>
              <a:t>Elliptical vacuum chambers</a:t>
            </a:r>
            <a:endParaRPr lang="en-IT" dirty="0"/>
          </a:p>
        </p:txBody>
      </p:sp>
      <p:pic>
        <p:nvPicPr>
          <p:cNvPr id="6" name="Picture 5">
            <a:extLst>
              <a:ext uri="{FF2B5EF4-FFF2-40B4-BE49-F238E27FC236}">
                <a16:creationId xmlns:a16="http://schemas.microsoft.com/office/drawing/2014/main" id="{6513F99A-FB14-BEE3-47CE-D29D470C86A9}"/>
              </a:ext>
            </a:extLst>
          </p:cNvPr>
          <p:cNvPicPr>
            <a:picLocks noChangeAspect="1"/>
          </p:cNvPicPr>
          <p:nvPr/>
        </p:nvPicPr>
        <p:blipFill>
          <a:blip r:embed="rId2"/>
          <a:stretch>
            <a:fillRect/>
          </a:stretch>
        </p:blipFill>
        <p:spPr>
          <a:xfrm>
            <a:off x="101356" y="736600"/>
            <a:ext cx="3484751" cy="2351614"/>
          </a:xfrm>
          <a:prstGeom prst="rect">
            <a:avLst/>
          </a:prstGeom>
        </p:spPr>
      </p:pic>
      <p:pic>
        <p:nvPicPr>
          <p:cNvPr id="7" name="Picture 6">
            <a:extLst>
              <a:ext uri="{FF2B5EF4-FFF2-40B4-BE49-F238E27FC236}">
                <a16:creationId xmlns:a16="http://schemas.microsoft.com/office/drawing/2014/main" id="{714698F6-E407-7B64-14FF-7C303692163B}"/>
              </a:ext>
            </a:extLst>
          </p:cNvPr>
          <p:cNvPicPr>
            <a:picLocks noChangeAspect="1"/>
          </p:cNvPicPr>
          <p:nvPr/>
        </p:nvPicPr>
        <p:blipFill>
          <a:blip r:embed="rId3"/>
          <a:stretch>
            <a:fillRect/>
          </a:stretch>
        </p:blipFill>
        <p:spPr>
          <a:xfrm>
            <a:off x="3661778" y="770260"/>
            <a:ext cx="5607328" cy="2701662"/>
          </a:xfrm>
          <a:prstGeom prst="rect">
            <a:avLst/>
          </a:prstGeom>
        </p:spPr>
      </p:pic>
      <p:sp>
        <p:nvSpPr>
          <p:cNvPr id="10" name="TextBox 9">
            <a:extLst>
              <a:ext uri="{FF2B5EF4-FFF2-40B4-BE49-F238E27FC236}">
                <a16:creationId xmlns:a16="http://schemas.microsoft.com/office/drawing/2014/main" id="{D9C19D89-0445-653B-5F25-69222DB58A99}"/>
              </a:ext>
            </a:extLst>
          </p:cNvPr>
          <p:cNvSpPr txBox="1"/>
          <p:nvPr/>
        </p:nvSpPr>
        <p:spPr>
          <a:xfrm>
            <a:off x="9249176" y="904059"/>
            <a:ext cx="2821538" cy="1754326"/>
          </a:xfrm>
          <a:prstGeom prst="rect">
            <a:avLst/>
          </a:prstGeom>
          <a:noFill/>
          <a:ln>
            <a:solidFill>
              <a:schemeClr val="tx1"/>
            </a:solidFill>
          </a:ln>
        </p:spPr>
        <p:txBody>
          <a:bodyPr wrap="square" rtlCol="0">
            <a:spAutoFit/>
          </a:bodyPr>
          <a:lstStyle/>
          <a:p>
            <a:r>
              <a:rPr lang="en-IT"/>
              <a:t>Tra</a:t>
            </a:r>
            <a:r>
              <a:rPr lang="en-GB"/>
              <a:t>nsverse indirect space charge per unit of length </a:t>
            </a:r>
          </a:p>
          <a:p>
            <a:r>
              <a:rPr lang="en-GB"/>
              <a:t>for different q</a:t>
            </a:r>
            <a:r>
              <a:rPr lang="en-GB" baseline="-25000"/>
              <a:t>r</a:t>
            </a:r>
            <a:r>
              <a:rPr lang="en-GB"/>
              <a:t>=(a−b)/(a+b) </a:t>
            </a:r>
          </a:p>
          <a:p>
            <a:endParaRPr lang="en-GB"/>
          </a:p>
          <a:p>
            <a:r>
              <a:rPr lang="en-GB"/>
              <a:t>q</a:t>
            </a:r>
            <a:r>
              <a:rPr lang="en-GB" baseline="-25000"/>
              <a:t>r </a:t>
            </a:r>
            <a:r>
              <a:rPr lang="en-GB"/>
              <a:t>= 1e-3 → circular pipe </a:t>
            </a:r>
          </a:p>
          <a:p>
            <a:r>
              <a:rPr lang="en-GB"/>
              <a:t>q</a:t>
            </a:r>
            <a:r>
              <a:rPr lang="en-GB" baseline="-25000"/>
              <a:t>r </a:t>
            </a:r>
            <a:r>
              <a:rPr lang="en-GB"/>
              <a:t>&gt; 0.8 flat beam pipe</a:t>
            </a:r>
            <a:endParaRPr lang="en-GB" dirty="0"/>
          </a:p>
        </p:txBody>
      </p:sp>
      <p:pic>
        <p:nvPicPr>
          <p:cNvPr id="11" name="Picture 10">
            <a:extLst>
              <a:ext uri="{FF2B5EF4-FFF2-40B4-BE49-F238E27FC236}">
                <a16:creationId xmlns:a16="http://schemas.microsoft.com/office/drawing/2014/main" id="{3976AFDF-9247-7F0A-213A-094DE3C60362}"/>
              </a:ext>
            </a:extLst>
          </p:cNvPr>
          <p:cNvPicPr>
            <a:picLocks noChangeAspect="1"/>
          </p:cNvPicPr>
          <p:nvPr/>
        </p:nvPicPr>
        <p:blipFill>
          <a:blip r:embed="rId4"/>
          <a:stretch>
            <a:fillRect/>
          </a:stretch>
        </p:blipFill>
        <p:spPr>
          <a:xfrm>
            <a:off x="101357" y="3501907"/>
            <a:ext cx="3971284" cy="2983345"/>
          </a:xfrm>
          <a:prstGeom prst="rect">
            <a:avLst/>
          </a:prstGeom>
        </p:spPr>
      </p:pic>
      <p:sp>
        <p:nvSpPr>
          <p:cNvPr id="12" name="Title 4">
            <a:extLst>
              <a:ext uri="{FF2B5EF4-FFF2-40B4-BE49-F238E27FC236}">
                <a16:creationId xmlns:a16="http://schemas.microsoft.com/office/drawing/2014/main" id="{9367AF11-DC2B-855D-EC8E-CA72BE463C7F}"/>
              </a:ext>
            </a:extLst>
          </p:cNvPr>
          <p:cNvSpPr txBox="1">
            <a:spLocks/>
          </p:cNvSpPr>
          <p:nvPr/>
        </p:nvSpPr>
        <p:spPr>
          <a:xfrm>
            <a:off x="9780785" y="4012157"/>
            <a:ext cx="2183189" cy="590931"/>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3600" kern="1200" spc="-60" baseline="0">
                <a:solidFill>
                  <a:schemeClr val="tx1"/>
                </a:solidFill>
                <a:latin typeface="+mj-lt"/>
                <a:ea typeface="+mj-ea"/>
                <a:cs typeface="+mj-cs"/>
              </a:defRPr>
            </a:lvl1pPr>
          </a:lstStyle>
          <a:p>
            <a:r>
              <a:rPr lang="en-US" dirty="0"/>
              <a:t>The future</a:t>
            </a:r>
            <a:endParaRPr lang="en-IT" dirty="0"/>
          </a:p>
        </p:txBody>
      </p:sp>
      <p:sp>
        <p:nvSpPr>
          <p:cNvPr id="14" name="TextBox 13">
            <a:extLst>
              <a:ext uri="{FF2B5EF4-FFF2-40B4-BE49-F238E27FC236}">
                <a16:creationId xmlns:a16="http://schemas.microsoft.com/office/drawing/2014/main" id="{6B1DF918-8018-7425-8A76-43102EEC8B31}"/>
              </a:ext>
            </a:extLst>
          </p:cNvPr>
          <p:cNvSpPr txBox="1"/>
          <p:nvPr/>
        </p:nvSpPr>
        <p:spPr>
          <a:xfrm>
            <a:off x="9871938" y="4603088"/>
            <a:ext cx="2092036" cy="400110"/>
          </a:xfrm>
          <a:prstGeom prst="rect">
            <a:avLst/>
          </a:prstGeom>
          <a:noFill/>
        </p:spPr>
        <p:txBody>
          <a:bodyPr wrap="square">
            <a:spAutoFit/>
          </a:bodyPr>
          <a:lstStyle/>
          <a:p>
            <a:r>
              <a:rPr lang="en-US" sz="2000" dirty="0"/>
              <a:t>The elliptical step</a:t>
            </a:r>
          </a:p>
        </p:txBody>
      </p:sp>
      <p:sp>
        <p:nvSpPr>
          <p:cNvPr id="15" name="TextBox 14">
            <a:extLst>
              <a:ext uri="{FF2B5EF4-FFF2-40B4-BE49-F238E27FC236}">
                <a16:creationId xmlns:a16="http://schemas.microsoft.com/office/drawing/2014/main" id="{A2E5728D-1195-15F4-D937-789E486ED955}"/>
              </a:ext>
            </a:extLst>
          </p:cNvPr>
          <p:cNvSpPr txBox="1"/>
          <p:nvPr/>
        </p:nvSpPr>
        <p:spPr>
          <a:xfrm>
            <a:off x="4072641" y="5584648"/>
            <a:ext cx="8119359" cy="830997"/>
          </a:xfrm>
          <a:prstGeom prst="rect">
            <a:avLst/>
          </a:prstGeom>
          <a:noFill/>
        </p:spPr>
        <p:txBody>
          <a:bodyPr wrap="square">
            <a:spAutoFit/>
          </a:bodyPr>
          <a:lstStyle/>
          <a:p>
            <a:pPr marL="285750" indent="-285750">
              <a:buFont typeface="Arial" panose="020B0604020202020204" pitchFamily="34" charset="0"/>
              <a:buChar char="•"/>
            </a:pPr>
            <a:r>
              <a:rPr lang="en-US" sz="1600" dirty="0"/>
              <a:t>M. </a:t>
            </a:r>
            <a:r>
              <a:rPr lang="en-US" sz="1600" dirty="0" err="1"/>
              <a:t>Migliorati</a:t>
            </a:r>
            <a:r>
              <a:rPr lang="en-US" sz="1600" dirty="0"/>
              <a:t> et al. Phys. Rev. Accel. Beams 22, 121001 – Published 12 December 2019</a:t>
            </a:r>
          </a:p>
          <a:p>
            <a:pPr marL="285750" indent="-285750">
              <a:buFont typeface="Arial" panose="020B0604020202020204" pitchFamily="34" charset="0"/>
              <a:buChar char="•"/>
            </a:pPr>
            <a:r>
              <a:rPr lang="en-US" sz="1600" dirty="0"/>
              <a:t>M. </a:t>
            </a:r>
            <a:r>
              <a:rPr lang="en-US" sz="1600" dirty="0" err="1"/>
              <a:t>Migliorati</a:t>
            </a:r>
            <a:r>
              <a:rPr lang="en-US" sz="1600" dirty="0"/>
              <a:t> et al. Phys. Rev. Accel. Beams 21, 124201 – Published 20 December 2018</a:t>
            </a:r>
          </a:p>
          <a:p>
            <a:pPr marL="285750" indent="-285750">
              <a:buFont typeface="Arial" panose="020B0604020202020204" pitchFamily="34" charset="0"/>
              <a:buChar char="•"/>
            </a:pPr>
            <a:r>
              <a:rPr lang="en-US" sz="1600" dirty="0"/>
              <a:t>S. </a:t>
            </a:r>
            <a:r>
              <a:rPr lang="en-US" sz="1600" dirty="0" err="1"/>
              <a:t>Persichelli</a:t>
            </a:r>
            <a:r>
              <a:rPr lang="en-US" sz="1600" dirty="0"/>
              <a:t> et al. Phys. Rev. Accel. Beams 20, 101004 – Published 23 October 2017</a:t>
            </a:r>
          </a:p>
        </p:txBody>
      </p:sp>
      <p:sp>
        <p:nvSpPr>
          <p:cNvPr id="17" name="TextBox 16">
            <a:extLst>
              <a:ext uri="{FF2B5EF4-FFF2-40B4-BE49-F238E27FC236}">
                <a16:creationId xmlns:a16="http://schemas.microsoft.com/office/drawing/2014/main" id="{2860EFAD-3E68-7E66-D429-684B7E333C70}"/>
              </a:ext>
            </a:extLst>
          </p:cNvPr>
          <p:cNvSpPr txBox="1"/>
          <p:nvPr/>
        </p:nvSpPr>
        <p:spPr>
          <a:xfrm>
            <a:off x="4041155" y="3735181"/>
            <a:ext cx="3390946" cy="1754326"/>
          </a:xfrm>
          <a:prstGeom prst="rect">
            <a:avLst/>
          </a:prstGeom>
          <a:noFill/>
          <a:ln>
            <a:solidFill>
              <a:schemeClr val="tx1"/>
            </a:solidFill>
          </a:ln>
        </p:spPr>
        <p:txBody>
          <a:bodyPr wrap="square">
            <a:spAutoFit/>
          </a:bodyPr>
          <a:lstStyle/>
          <a:p>
            <a:r>
              <a:rPr lang="en-GB" dirty="0"/>
              <a:t>Space charge impedance of circular pipe (</a:t>
            </a:r>
            <a:r>
              <a:rPr lang="en-GB" dirty="0" err="1"/>
              <a:t>q</a:t>
            </a:r>
            <a:r>
              <a:rPr lang="en-GB" baseline="-25000" dirty="0" err="1"/>
              <a:t>r</a:t>
            </a:r>
            <a:r>
              <a:rPr lang="en-GB" dirty="0"/>
              <a:t> = 10</a:t>
            </a:r>
            <a:r>
              <a:rPr lang="en-GB" baseline="30000" dirty="0"/>
              <a:t>−3</a:t>
            </a:r>
            <a:r>
              <a:rPr lang="en-GB" dirty="0"/>
              <a:t>) and parallel plates (</a:t>
            </a:r>
            <a:r>
              <a:rPr lang="en-GB" dirty="0" err="1"/>
              <a:t>q</a:t>
            </a:r>
            <a:r>
              <a:rPr lang="en-GB" baseline="-25000" dirty="0" err="1"/>
              <a:t>r</a:t>
            </a:r>
            <a:r>
              <a:rPr lang="en-GB" dirty="0"/>
              <a:t> = 0.8) </a:t>
            </a:r>
          </a:p>
          <a:p>
            <a:endParaRPr lang="en-GB" dirty="0"/>
          </a:p>
          <a:p>
            <a:r>
              <a:rPr lang="en-GB" dirty="0">
                <a:solidFill>
                  <a:srgbClr val="FF0000"/>
                </a:solidFill>
              </a:rPr>
              <a:t>The space charge impedance changes with energy </a:t>
            </a:r>
            <a:r>
              <a:rPr lang="en-GB" dirty="0"/>
              <a:t>(and with β)</a:t>
            </a:r>
            <a:endParaRPr lang="en-IT" dirty="0"/>
          </a:p>
        </p:txBody>
      </p:sp>
      <p:sp>
        <p:nvSpPr>
          <p:cNvPr id="18" name="TextBox 17">
            <a:extLst>
              <a:ext uri="{FF2B5EF4-FFF2-40B4-BE49-F238E27FC236}">
                <a16:creationId xmlns:a16="http://schemas.microsoft.com/office/drawing/2014/main" id="{838B358E-5613-C0AA-3FD0-5FD14FC6E765}"/>
              </a:ext>
            </a:extLst>
          </p:cNvPr>
          <p:cNvSpPr txBox="1"/>
          <p:nvPr/>
        </p:nvSpPr>
        <p:spPr>
          <a:xfrm>
            <a:off x="7550778" y="3971946"/>
            <a:ext cx="2035494" cy="1267014"/>
          </a:xfrm>
          <a:prstGeom prst="rect">
            <a:avLst/>
          </a:prstGeom>
          <a:noFill/>
        </p:spPr>
        <p:txBody>
          <a:bodyPr wrap="none" rtlCol="0">
            <a:spAutoFit/>
          </a:bodyPr>
          <a:lstStyle/>
          <a:p>
            <a:r>
              <a:rPr lang="en-IT" sz="2000" dirty="0"/>
              <a:t>Impedance study</a:t>
            </a:r>
          </a:p>
          <a:p>
            <a:pPr marL="342900" indent="-342900">
              <a:lnSpc>
                <a:spcPct val="150000"/>
              </a:lnSpc>
              <a:buFont typeface="Arial" panose="020B0604020202020204" pitchFamily="34" charset="0"/>
              <a:buChar char="•"/>
            </a:pPr>
            <a:r>
              <a:rPr lang="en-IT" sz="2000" dirty="0"/>
              <a:t>Space charge</a:t>
            </a:r>
          </a:p>
          <a:p>
            <a:pPr marL="342900" indent="-342900">
              <a:lnSpc>
                <a:spcPct val="150000"/>
              </a:lnSpc>
              <a:buFont typeface="Arial" panose="020B0604020202020204" pitchFamily="34" charset="0"/>
              <a:buChar char="•"/>
            </a:pPr>
            <a:r>
              <a:rPr lang="en-IT" sz="2000" dirty="0"/>
              <a:t>Resistive wall</a:t>
            </a:r>
          </a:p>
        </p:txBody>
      </p:sp>
    </p:spTree>
    <p:extLst>
      <p:ext uri="{BB962C8B-B14F-4D97-AF65-F5344CB8AC3E}">
        <p14:creationId xmlns:p14="http://schemas.microsoft.com/office/powerpoint/2010/main" val="3619533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30797B84-68CB-A27A-F753-26BF69E39D0F}"/>
              </a:ext>
            </a:extLst>
          </p:cNvPr>
          <p:cNvSpPr txBox="1"/>
          <p:nvPr/>
        </p:nvSpPr>
        <p:spPr>
          <a:xfrm>
            <a:off x="6110096" y="6213207"/>
            <a:ext cx="5225598" cy="369332"/>
          </a:xfrm>
          <a:prstGeom prst="rect">
            <a:avLst/>
          </a:prstGeom>
          <a:noFill/>
          <a:ln>
            <a:solidFill>
              <a:schemeClr val="tx1"/>
            </a:solidFill>
          </a:ln>
        </p:spPr>
        <p:txBody>
          <a:bodyPr wrap="none" rtlCol="0">
            <a:spAutoFit/>
          </a:bodyPr>
          <a:lstStyle/>
          <a:p>
            <a:r>
              <a:rPr lang="en-IT" dirty="0"/>
              <a:t>Validated with simulations → Future measurements</a:t>
            </a:r>
          </a:p>
        </p:txBody>
      </p:sp>
      <p:pic>
        <p:nvPicPr>
          <p:cNvPr id="19" name="Immagine 7" descr="DSC_0033.JPG">
            <a:extLst>
              <a:ext uri="{FF2B5EF4-FFF2-40B4-BE49-F238E27FC236}">
                <a16:creationId xmlns:a16="http://schemas.microsoft.com/office/drawing/2014/main" id="{8B7F6D13-918B-8CBE-EFFA-9CF17EE4D2EA}"/>
              </a:ext>
            </a:extLst>
          </p:cNvPr>
          <p:cNvPicPr>
            <a:picLocks noChangeAspect="1"/>
          </p:cNvPicPr>
          <p:nvPr/>
        </p:nvPicPr>
        <p:blipFill rotWithShape="1">
          <a:blip r:embed="rId2" cstate="print"/>
          <a:srcRect t="18262" b="16914"/>
          <a:stretch/>
        </p:blipFill>
        <p:spPr>
          <a:xfrm>
            <a:off x="349384" y="616381"/>
            <a:ext cx="5235432" cy="1911919"/>
          </a:xfrm>
          <a:prstGeom prst="rect">
            <a:avLst/>
          </a:prstGeom>
        </p:spPr>
      </p:pic>
      <p:sp>
        <p:nvSpPr>
          <p:cNvPr id="3" name="Footer Placeholder 2">
            <a:extLst>
              <a:ext uri="{FF2B5EF4-FFF2-40B4-BE49-F238E27FC236}">
                <a16:creationId xmlns:a16="http://schemas.microsoft.com/office/drawing/2014/main" id="{96BD687B-4803-BE4C-B40B-DD6F63F62A76}"/>
              </a:ext>
            </a:extLst>
          </p:cNvPr>
          <p:cNvSpPr>
            <a:spLocks noGrp="1"/>
          </p:cNvSpPr>
          <p:nvPr>
            <p:ph type="ftr" sz="quarter" idx="11"/>
          </p:nvPr>
        </p:nvSpPr>
        <p:spPr/>
        <p:txBody>
          <a:bodyPr/>
          <a:lstStyle/>
          <a:p>
            <a:r>
              <a:rPr lang="it-IT" dirty="0"/>
              <a:t>Andrea Passarelli</a:t>
            </a:r>
          </a:p>
        </p:txBody>
      </p:sp>
      <p:sp>
        <p:nvSpPr>
          <p:cNvPr id="4" name="Slide Number Placeholder 3">
            <a:extLst>
              <a:ext uri="{FF2B5EF4-FFF2-40B4-BE49-F238E27FC236}">
                <a16:creationId xmlns:a16="http://schemas.microsoft.com/office/drawing/2014/main" id="{80ACED14-5D15-0120-CCA6-D5373760D0C1}"/>
              </a:ext>
            </a:extLst>
          </p:cNvPr>
          <p:cNvSpPr>
            <a:spLocks noGrp="1"/>
          </p:cNvSpPr>
          <p:nvPr>
            <p:ph type="sldNum" sz="quarter" idx="12"/>
          </p:nvPr>
        </p:nvSpPr>
        <p:spPr/>
        <p:txBody>
          <a:bodyPr/>
          <a:lstStyle/>
          <a:p>
            <a:fld id="{A6D6D798-1883-974D-96D0-4E82B243DEDE}" type="slidenum">
              <a:rPr lang="it-IT" smtClean="0"/>
              <a:t>16</a:t>
            </a:fld>
            <a:endParaRPr lang="it-IT"/>
          </a:p>
        </p:txBody>
      </p:sp>
      <p:sp>
        <p:nvSpPr>
          <p:cNvPr id="5" name="Title 4">
            <a:extLst>
              <a:ext uri="{FF2B5EF4-FFF2-40B4-BE49-F238E27FC236}">
                <a16:creationId xmlns:a16="http://schemas.microsoft.com/office/drawing/2014/main" id="{858B9A2E-40F0-24BD-DC9C-DEE915EBC220}"/>
              </a:ext>
            </a:extLst>
          </p:cNvPr>
          <p:cNvSpPr>
            <a:spLocks noGrp="1"/>
          </p:cNvSpPr>
          <p:nvPr>
            <p:ph type="title"/>
          </p:nvPr>
        </p:nvSpPr>
        <p:spPr/>
        <p:txBody>
          <a:bodyPr/>
          <a:lstStyle/>
          <a:p>
            <a:r>
              <a:rPr lang="en-IT" dirty="0"/>
              <a:t>Telescopic measurements on canonical structures</a:t>
            </a:r>
          </a:p>
        </p:txBody>
      </p:sp>
      <p:pic>
        <p:nvPicPr>
          <p:cNvPr id="18" name="Picture 3" descr="C:\Users\apassare\Dropbox\Tesi_Magistrale_Andrea_Passarelli\Template_tesi\Figures\Immagini_capitolo_6\Qvsfreqcomparison_measurements2.png">
            <a:extLst>
              <a:ext uri="{FF2B5EF4-FFF2-40B4-BE49-F238E27FC236}">
                <a16:creationId xmlns:a16="http://schemas.microsoft.com/office/drawing/2014/main" id="{2A50FC41-6BB5-2F96-FB25-5A7A01D25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49" r="7668"/>
          <a:stretch/>
        </p:blipFill>
        <p:spPr bwMode="auto">
          <a:xfrm>
            <a:off x="0" y="2415236"/>
            <a:ext cx="5689243" cy="2568614"/>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8" descr="DSC_0037.JPG">
            <a:extLst>
              <a:ext uri="{FF2B5EF4-FFF2-40B4-BE49-F238E27FC236}">
                <a16:creationId xmlns:a16="http://schemas.microsoft.com/office/drawing/2014/main" id="{BF3C11A4-0CB3-03D8-1597-FC1BAB929DD9}"/>
              </a:ext>
            </a:extLst>
          </p:cNvPr>
          <p:cNvPicPr>
            <a:picLocks noChangeAspect="1"/>
          </p:cNvPicPr>
          <p:nvPr/>
        </p:nvPicPr>
        <p:blipFill rotWithShape="1">
          <a:blip r:embed="rId4" cstate="print"/>
          <a:srcRect l="10845" t="48053" b="1"/>
          <a:stretch/>
        </p:blipFill>
        <p:spPr>
          <a:xfrm>
            <a:off x="6860586" y="644793"/>
            <a:ext cx="5235432" cy="1853106"/>
          </a:xfrm>
          <a:prstGeom prst="rect">
            <a:avLst/>
          </a:prstGeom>
        </p:spPr>
      </p:pic>
      <p:pic>
        <p:nvPicPr>
          <p:cNvPr id="21" name="Immagine 11" descr="DSC_0040.JPG">
            <a:extLst>
              <a:ext uri="{FF2B5EF4-FFF2-40B4-BE49-F238E27FC236}">
                <a16:creationId xmlns:a16="http://schemas.microsoft.com/office/drawing/2014/main" id="{AA4CCAF3-BBD6-EDAC-6F2F-2A087B61EFF2}"/>
              </a:ext>
            </a:extLst>
          </p:cNvPr>
          <p:cNvPicPr>
            <a:picLocks noChangeAspect="1"/>
          </p:cNvPicPr>
          <p:nvPr/>
        </p:nvPicPr>
        <p:blipFill rotWithShape="1">
          <a:blip r:embed="rId5" cstate="print"/>
          <a:srcRect l="16758" t="10209" r="17167" b="7849"/>
          <a:stretch/>
        </p:blipFill>
        <p:spPr>
          <a:xfrm>
            <a:off x="5356495" y="1460530"/>
            <a:ext cx="1941267" cy="1394181"/>
          </a:xfrm>
          <a:prstGeom prst="rect">
            <a:avLst/>
          </a:prstGeom>
          <a:ln w="19050">
            <a:solidFill>
              <a:srgbClr val="FF0000"/>
            </a:solidFill>
          </a:ln>
        </p:spPr>
      </p:pic>
      <p:pic>
        <p:nvPicPr>
          <p:cNvPr id="22" name="Picture 8">
            <a:extLst>
              <a:ext uri="{FF2B5EF4-FFF2-40B4-BE49-F238E27FC236}">
                <a16:creationId xmlns:a16="http://schemas.microsoft.com/office/drawing/2014/main" id="{0934FB18-83EC-1924-3F09-250E0C7D43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90" t="5568" r="7363"/>
          <a:stretch/>
        </p:blipFill>
        <p:spPr bwMode="auto">
          <a:xfrm>
            <a:off x="6379446" y="2600260"/>
            <a:ext cx="5595048" cy="23835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F1465DE-BBAB-B668-35B1-066B5BFF938F}"/>
                  </a:ext>
                </a:extLst>
              </p:cNvPr>
              <p:cNvSpPr txBox="1"/>
              <p:nvPr/>
            </p:nvSpPr>
            <p:spPr>
              <a:xfrm>
                <a:off x="8486360" y="3138064"/>
                <a:ext cx="3488134" cy="8168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𝑓</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𝑛</m:t>
                          </m:r>
                        </m:sub>
                        <m:sup/>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r>
                                <a:rPr lang="en-US" b="0" i="1" smtClean="0">
                                  <a:latin typeface="Cambria Math" panose="02040503050406030204" pitchFamily="18" charset="0"/>
                                </a:rPr>
                                <m:t>)</m:t>
                              </m:r>
                            </m:num>
                            <m:den>
                              <m:r>
                                <a:rPr lang="en-US" b="0" i="1" smtClean="0">
                                  <a:latin typeface="Cambria Math" panose="02040503050406030204" pitchFamily="18" charset="0"/>
                                </a:rPr>
                                <m:t>1+</m:t>
                              </m:r>
                              <m:r>
                                <a:rPr lang="en-US" b="0" i="1" smtClean="0">
                                  <a:latin typeface="Cambria Math" panose="02040503050406030204" pitchFamily="18" charset="0"/>
                                </a:rPr>
                                <m:t>𝑗</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𝑚</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𝑓</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num>
                                    <m:den>
                                      <m:r>
                                        <a:rPr lang="en-US" b="0" i="1" smtClean="0">
                                          <a:latin typeface="Cambria Math" panose="02040503050406030204" pitchFamily="18" charset="0"/>
                                        </a:rPr>
                                        <m:t>𝑓</m:t>
                                      </m:r>
                                    </m:den>
                                  </m:f>
                                </m:e>
                              </m:d>
                            </m:den>
                          </m:f>
                        </m:e>
                      </m:nary>
                    </m:oMath>
                  </m:oMathPara>
                </a14:m>
                <a:endParaRPr lang="it-IT" dirty="0"/>
              </a:p>
            </p:txBody>
          </p:sp>
        </mc:Choice>
        <mc:Fallback xmlns="">
          <p:sp>
            <p:nvSpPr>
              <p:cNvPr id="23" name="TextBox 22">
                <a:extLst>
                  <a:ext uri="{FF2B5EF4-FFF2-40B4-BE49-F238E27FC236}">
                    <a16:creationId xmlns:a16="http://schemas.microsoft.com/office/drawing/2014/main" id="{EF1465DE-BBAB-B668-35B1-066B5BFF938F}"/>
                  </a:ext>
                </a:extLst>
              </p:cNvPr>
              <p:cNvSpPr txBox="1">
                <a:spLocks noRot="1" noChangeAspect="1" noMove="1" noResize="1" noEditPoints="1" noAdjustHandles="1" noChangeArrowheads="1" noChangeShapeType="1" noTextEdit="1"/>
              </p:cNvSpPr>
              <p:nvPr/>
            </p:nvSpPr>
            <p:spPr>
              <a:xfrm>
                <a:off x="8486360" y="3138064"/>
                <a:ext cx="3488134" cy="816827"/>
              </a:xfrm>
              <a:prstGeom prst="rect">
                <a:avLst/>
              </a:prstGeom>
              <a:blipFill>
                <a:blip r:embed="rId7"/>
                <a:stretch>
                  <a:fillRect t="-121538" b="-147692"/>
                </a:stretch>
              </a:blipFill>
            </p:spPr>
            <p:txBody>
              <a:bodyPr/>
              <a:lstStyle/>
              <a:p>
                <a:r>
                  <a:rPr lang="en-IT">
                    <a:noFill/>
                  </a:rPr>
                  <a:t> </a:t>
                </a:r>
              </a:p>
            </p:txBody>
          </p:sp>
        </mc:Fallback>
      </mc:AlternateContent>
      <p:sp>
        <p:nvSpPr>
          <p:cNvPr id="24" name="TextBox 23">
            <a:extLst>
              <a:ext uri="{FF2B5EF4-FFF2-40B4-BE49-F238E27FC236}">
                <a16:creationId xmlns:a16="http://schemas.microsoft.com/office/drawing/2014/main" id="{EC9CB3DE-A4D0-3EB6-7DB1-469E0C3A029B}"/>
              </a:ext>
            </a:extLst>
          </p:cNvPr>
          <p:cNvSpPr txBox="1"/>
          <p:nvPr/>
        </p:nvSpPr>
        <p:spPr>
          <a:xfrm>
            <a:off x="349384" y="2752885"/>
            <a:ext cx="2905445" cy="923330"/>
          </a:xfrm>
          <a:prstGeom prst="rect">
            <a:avLst/>
          </a:prstGeom>
          <a:solidFill>
            <a:srgbClr val="FFFFFF">
              <a:alpha val="69804"/>
            </a:srgbClr>
          </a:solidFill>
        </p:spPr>
        <p:txBody>
          <a:bodyPr wrap="square" rtlCol="0">
            <a:spAutoFit/>
          </a:bodyPr>
          <a:lstStyle/>
          <a:p>
            <a:pPr algn="ctr"/>
            <a:r>
              <a:rPr lang="en-IT" dirty="0"/>
              <a:t>Accurate </a:t>
            </a:r>
            <a:r>
              <a:rPr lang="en-GB" dirty="0"/>
              <a:t>Q factor evaluation by varying antenna-cavity entrance distance</a:t>
            </a:r>
            <a:endParaRPr lang="en-IT" dirty="0"/>
          </a:p>
        </p:txBody>
      </p:sp>
      <p:sp>
        <p:nvSpPr>
          <p:cNvPr id="27" name="Rectangle 26">
            <a:extLst>
              <a:ext uri="{FF2B5EF4-FFF2-40B4-BE49-F238E27FC236}">
                <a16:creationId xmlns:a16="http://schemas.microsoft.com/office/drawing/2014/main" id="{5348454A-7EE8-29B9-5884-F46390616563}"/>
              </a:ext>
            </a:extLst>
          </p:cNvPr>
          <p:cNvSpPr/>
          <p:nvPr/>
        </p:nvSpPr>
        <p:spPr>
          <a:xfrm>
            <a:off x="2024743" y="2415236"/>
            <a:ext cx="1844525" cy="185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8" name="Rectangle 27">
            <a:extLst>
              <a:ext uri="{FF2B5EF4-FFF2-40B4-BE49-F238E27FC236}">
                <a16:creationId xmlns:a16="http://schemas.microsoft.com/office/drawing/2014/main" id="{358D3F90-A375-B3A3-5955-5ED8458ED903}"/>
              </a:ext>
            </a:extLst>
          </p:cNvPr>
          <p:cNvSpPr/>
          <p:nvPr/>
        </p:nvSpPr>
        <p:spPr>
          <a:xfrm>
            <a:off x="7664101" y="2507747"/>
            <a:ext cx="3069213" cy="245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6" name="TextBox 25">
            <a:extLst>
              <a:ext uri="{FF2B5EF4-FFF2-40B4-BE49-F238E27FC236}">
                <a16:creationId xmlns:a16="http://schemas.microsoft.com/office/drawing/2014/main" id="{4B3505D1-B206-C17A-4EA6-67AB443D9317}"/>
              </a:ext>
            </a:extLst>
          </p:cNvPr>
          <p:cNvSpPr txBox="1"/>
          <p:nvPr/>
        </p:nvSpPr>
        <p:spPr>
          <a:xfrm>
            <a:off x="8147271" y="2507606"/>
            <a:ext cx="2565987" cy="646331"/>
          </a:xfrm>
          <a:prstGeom prst="rect">
            <a:avLst/>
          </a:prstGeom>
          <a:solidFill>
            <a:srgbClr val="FFFFFF">
              <a:alpha val="70196"/>
            </a:srgbClr>
          </a:solidFill>
        </p:spPr>
        <p:txBody>
          <a:bodyPr wrap="square">
            <a:spAutoFit/>
          </a:bodyPr>
          <a:lstStyle/>
          <a:p>
            <a:r>
              <a:rPr lang="en-US" dirty="0">
                <a:solidFill>
                  <a:srgbClr val="FF0000"/>
                </a:solidFill>
              </a:rPr>
              <a:t>H</a:t>
            </a:r>
            <a:r>
              <a:rPr lang="en-US" sz="1800" dirty="0">
                <a:solidFill>
                  <a:srgbClr val="FF0000"/>
                </a:solidFill>
              </a:rPr>
              <a:t>ybrid method to compute the impedance</a:t>
            </a:r>
            <a:endParaRPr lang="en-IT" dirty="0"/>
          </a:p>
        </p:txBody>
      </p:sp>
      <p:cxnSp>
        <p:nvCxnSpPr>
          <p:cNvPr id="30" name="Straight Arrow Connector 29">
            <a:extLst>
              <a:ext uri="{FF2B5EF4-FFF2-40B4-BE49-F238E27FC236}">
                <a16:creationId xmlns:a16="http://schemas.microsoft.com/office/drawing/2014/main" id="{880FB00B-FF3E-A9C2-D9E9-981AB0BD7416}"/>
              </a:ext>
            </a:extLst>
          </p:cNvPr>
          <p:cNvCxnSpPr>
            <a:cxnSpLocks/>
            <a:stCxn id="21" idx="3"/>
          </p:cNvCxnSpPr>
          <p:nvPr/>
        </p:nvCxnSpPr>
        <p:spPr>
          <a:xfrm flipV="1">
            <a:off x="7297762" y="1571346"/>
            <a:ext cx="2180540" cy="5862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itle 4">
            <a:extLst>
              <a:ext uri="{FF2B5EF4-FFF2-40B4-BE49-F238E27FC236}">
                <a16:creationId xmlns:a16="http://schemas.microsoft.com/office/drawing/2014/main" id="{77922E3F-B69B-EC84-A6A4-234EE9CE5E5B}"/>
              </a:ext>
            </a:extLst>
          </p:cNvPr>
          <p:cNvSpPr txBox="1">
            <a:spLocks/>
          </p:cNvSpPr>
          <p:nvPr/>
        </p:nvSpPr>
        <p:spPr>
          <a:xfrm>
            <a:off x="5808986" y="5109823"/>
            <a:ext cx="1374285" cy="1089529"/>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3600" kern="1200" spc="-60" baseline="0">
                <a:solidFill>
                  <a:schemeClr val="tx1"/>
                </a:solidFill>
                <a:latin typeface="+mj-lt"/>
                <a:ea typeface="+mj-ea"/>
                <a:cs typeface="+mj-cs"/>
              </a:defRPr>
            </a:lvl1pPr>
          </a:lstStyle>
          <a:p>
            <a:pPr algn="ctr"/>
            <a:r>
              <a:rPr lang="en-US" dirty="0"/>
              <a:t>On </a:t>
            </a:r>
          </a:p>
          <a:p>
            <a:pPr algn="ctr"/>
            <a:r>
              <a:rPr lang="en-US" dirty="0"/>
              <a:t>going</a:t>
            </a:r>
            <a:endParaRPr lang="en-IT" dirty="0"/>
          </a:p>
        </p:txBody>
      </p:sp>
      <p:sp>
        <p:nvSpPr>
          <p:cNvPr id="34" name="TextBox 33">
            <a:extLst>
              <a:ext uri="{FF2B5EF4-FFF2-40B4-BE49-F238E27FC236}">
                <a16:creationId xmlns:a16="http://schemas.microsoft.com/office/drawing/2014/main" id="{8E3D2651-FBCE-1D4C-7DF9-186BE01EA211}"/>
              </a:ext>
            </a:extLst>
          </p:cNvPr>
          <p:cNvSpPr txBox="1"/>
          <p:nvPr/>
        </p:nvSpPr>
        <p:spPr>
          <a:xfrm>
            <a:off x="119743" y="4960796"/>
            <a:ext cx="5689243" cy="1569660"/>
          </a:xfrm>
          <a:prstGeom prst="rect">
            <a:avLst/>
          </a:prstGeom>
          <a:noFill/>
        </p:spPr>
        <p:txBody>
          <a:bodyPr wrap="square">
            <a:spAutoFit/>
          </a:bodyPr>
          <a:lstStyle/>
          <a:p>
            <a:pPr marL="285750" indent="-285750">
              <a:buFont typeface="Arial" panose="020B0604020202020204" pitchFamily="34" charset="0"/>
              <a:buChar char="•"/>
            </a:pPr>
            <a:r>
              <a:rPr lang="en-US" sz="1600" dirty="0"/>
              <a:t>A. </a:t>
            </a:r>
            <a:r>
              <a:rPr lang="en-US" sz="1600" dirty="0" err="1"/>
              <a:t>Passarelli</a:t>
            </a:r>
            <a:r>
              <a:rPr lang="en-US" sz="1600" dirty="0"/>
              <a:t>, “Beam equipment electromagnetic interaction in accelerators: simulation and experimental benchmarking”, Master thesis, University of Naples “Federico II”, 2014</a:t>
            </a:r>
          </a:p>
          <a:p>
            <a:pPr marL="285750" indent="-285750">
              <a:buFont typeface="Arial" panose="020B0604020202020204" pitchFamily="34" charset="0"/>
              <a:buChar char="•"/>
            </a:pPr>
            <a:r>
              <a:rPr lang="en-US" sz="1600" dirty="0"/>
              <a:t>S. Gallo, “</a:t>
            </a:r>
            <a:r>
              <a:rPr lang="en-US" sz="1600" dirty="0" err="1"/>
              <a:t>Caratterizzazione</a:t>
            </a:r>
            <a:r>
              <a:rPr lang="en-US" sz="1600" dirty="0"/>
              <a:t> </a:t>
            </a:r>
            <a:r>
              <a:rPr lang="en-US" sz="1600" dirty="0" err="1"/>
              <a:t>dell'interazione</a:t>
            </a:r>
            <a:r>
              <a:rPr lang="en-US" sz="1600" dirty="0"/>
              <a:t> </a:t>
            </a:r>
            <a:r>
              <a:rPr lang="en-US" sz="1600" dirty="0" err="1"/>
              <a:t>elettromagnetica</a:t>
            </a:r>
            <a:r>
              <a:rPr lang="en-US" sz="1600" dirty="0"/>
              <a:t> di uno "scraper" con il fascio di </a:t>
            </a:r>
            <a:r>
              <a:rPr lang="en-US" sz="1600" dirty="0" err="1"/>
              <a:t>particelle</a:t>
            </a:r>
            <a:r>
              <a:rPr lang="en-US" sz="1600" dirty="0"/>
              <a:t> in un </a:t>
            </a:r>
            <a:r>
              <a:rPr lang="en-US" sz="1600" dirty="0" err="1"/>
              <a:t>acceleratore</a:t>
            </a:r>
            <a:r>
              <a:rPr lang="en-US" sz="1600" dirty="0"/>
              <a:t>” , Master thesis, University of Naples “Federico II”, 2014</a:t>
            </a:r>
          </a:p>
        </p:txBody>
      </p:sp>
      <p:sp>
        <p:nvSpPr>
          <p:cNvPr id="36" name="TextBox 35">
            <a:extLst>
              <a:ext uri="{FF2B5EF4-FFF2-40B4-BE49-F238E27FC236}">
                <a16:creationId xmlns:a16="http://schemas.microsoft.com/office/drawing/2014/main" id="{67282BED-DC51-A53F-100A-09850CD2F3A9}"/>
              </a:ext>
            </a:extLst>
          </p:cNvPr>
          <p:cNvSpPr txBox="1"/>
          <p:nvPr/>
        </p:nvSpPr>
        <p:spPr>
          <a:xfrm>
            <a:off x="7183271" y="5012878"/>
            <a:ext cx="4461313" cy="1200329"/>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rPr>
              <a:t>T</a:t>
            </a:r>
            <a:r>
              <a:rPr lang="en-GB" sz="1800" dirty="0">
                <a:latin typeface="Calibri" panose="020F0502020204030204" pitchFamily="34" charset="0"/>
                <a:cs typeface="Calibri" panose="020F0502020204030204" pitchFamily="34" charset="0"/>
              </a:rPr>
              <a:t>o study the first propagating </a:t>
            </a:r>
            <a:r>
              <a:rPr lang="en-GB" sz="1800" b="1" dirty="0">
                <a:latin typeface="Calibri" panose="020F0502020204030204" pitchFamily="34" charset="0"/>
                <a:cs typeface="Calibri" panose="020F0502020204030204" pitchFamily="34" charset="0"/>
              </a:rPr>
              <a:t>TM mode </a:t>
            </a:r>
            <a:r>
              <a:rPr lang="en-GB" sz="1800" dirty="0">
                <a:latin typeface="Calibri" panose="020F0502020204030204" pitchFamily="34" charset="0"/>
                <a:cs typeface="Calibri" panose="020F0502020204030204" pitchFamily="34" charset="0"/>
              </a:rPr>
              <a:t>of the DUT</a:t>
            </a:r>
            <a:r>
              <a:rPr lang="en-GB"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instead of the TEM mode in the case of the Wire Method) to </a:t>
            </a:r>
            <a:r>
              <a:rPr lang="en-GB" sz="1800" b="1" dirty="0">
                <a:solidFill>
                  <a:srgbClr val="FF0000"/>
                </a:solidFill>
                <a:latin typeface="Calibri" panose="020F0502020204030204" pitchFamily="34" charset="0"/>
                <a:cs typeface="Calibri" panose="020F0502020204030204" pitchFamily="34" charset="0"/>
              </a:rPr>
              <a:t>directly compute the impedance</a:t>
            </a:r>
            <a:r>
              <a:rPr lang="en-GB" sz="1800" dirty="0">
                <a:latin typeface="Calibri" panose="020F0502020204030204" pitchFamily="34" charset="0"/>
                <a:cs typeface="Calibri" panose="020F0502020204030204" pitchFamily="34" charset="0"/>
              </a:rPr>
              <a:t> of a beam chamber.</a:t>
            </a:r>
            <a:endParaRPr lang="en-IT" dirty="0"/>
          </a:p>
        </p:txBody>
      </p:sp>
      <p:sp>
        <p:nvSpPr>
          <p:cNvPr id="37" name="Rectangle 36">
            <a:extLst>
              <a:ext uri="{FF2B5EF4-FFF2-40B4-BE49-F238E27FC236}">
                <a16:creationId xmlns:a16="http://schemas.microsoft.com/office/drawing/2014/main" id="{1E962C75-37B2-2573-F97C-FFCEDE6F7A5D}"/>
              </a:ext>
            </a:extLst>
          </p:cNvPr>
          <p:cNvSpPr/>
          <p:nvPr/>
        </p:nvSpPr>
        <p:spPr>
          <a:xfrm>
            <a:off x="5808986" y="5063852"/>
            <a:ext cx="5860500" cy="11493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288681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38E79-9B4A-B747-B5D1-07C4031C00FB}"/>
              </a:ext>
            </a:extLst>
          </p:cNvPr>
          <p:cNvSpPr>
            <a:spLocks noGrp="1"/>
          </p:cNvSpPr>
          <p:nvPr>
            <p:ph type="sldNum" sz="quarter" idx="12"/>
          </p:nvPr>
        </p:nvSpPr>
        <p:spPr/>
        <p:txBody>
          <a:bodyPr/>
          <a:lstStyle/>
          <a:p>
            <a:fld id="{A6D6D798-1883-974D-96D0-4E82B243DEDE}" type="slidenum">
              <a:rPr lang="it-IT" smtClean="0"/>
              <a:t>17</a:t>
            </a:fld>
            <a:endParaRPr lang="it-IT"/>
          </a:p>
        </p:txBody>
      </p:sp>
      <p:pic>
        <p:nvPicPr>
          <p:cNvPr id="10" name="Picture 9">
            <a:extLst>
              <a:ext uri="{FF2B5EF4-FFF2-40B4-BE49-F238E27FC236}">
                <a16:creationId xmlns:a16="http://schemas.microsoft.com/office/drawing/2014/main" id="{7E43C427-AC26-0344-B3E5-18EAF0C929C6}"/>
              </a:ext>
            </a:extLst>
          </p:cNvPr>
          <p:cNvPicPr>
            <a:picLocks noChangeAspect="1"/>
          </p:cNvPicPr>
          <p:nvPr/>
        </p:nvPicPr>
        <p:blipFill rotWithShape="1">
          <a:blip r:embed="rId2">
            <a:extLst>
              <a:ext uri="{28A0092B-C50C-407E-A947-70E740481C1C}">
                <a14:useLocalDpi xmlns:a14="http://schemas.microsoft.com/office/drawing/2010/main" val="0"/>
              </a:ext>
            </a:extLst>
          </a:blip>
          <a:srcRect r="6891" b="10802"/>
          <a:stretch/>
        </p:blipFill>
        <p:spPr>
          <a:xfrm>
            <a:off x="53789" y="895712"/>
            <a:ext cx="4457255" cy="2675820"/>
          </a:xfrm>
          <a:prstGeom prst="rect">
            <a:avLst/>
          </a:prstGeom>
        </p:spPr>
      </p:pic>
      <p:sp>
        <p:nvSpPr>
          <p:cNvPr id="6" name="Rectangle 5">
            <a:extLst>
              <a:ext uri="{FF2B5EF4-FFF2-40B4-BE49-F238E27FC236}">
                <a16:creationId xmlns:a16="http://schemas.microsoft.com/office/drawing/2014/main" id="{F5BC445F-94EC-4CCB-7667-4C59BCAEB31F}"/>
              </a:ext>
            </a:extLst>
          </p:cNvPr>
          <p:cNvSpPr/>
          <p:nvPr/>
        </p:nvSpPr>
        <p:spPr>
          <a:xfrm>
            <a:off x="0" y="621986"/>
            <a:ext cx="2323652" cy="862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1" name="TextBox 10">
            <a:extLst>
              <a:ext uri="{FF2B5EF4-FFF2-40B4-BE49-F238E27FC236}">
                <a16:creationId xmlns:a16="http://schemas.microsoft.com/office/drawing/2014/main" id="{E7EE0CC7-24B7-6A49-B3CC-EACA28A4B24C}"/>
              </a:ext>
            </a:extLst>
          </p:cNvPr>
          <p:cNvSpPr txBox="1"/>
          <p:nvPr/>
        </p:nvSpPr>
        <p:spPr>
          <a:xfrm>
            <a:off x="-13591" y="630634"/>
            <a:ext cx="2991011" cy="830997"/>
          </a:xfrm>
          <a:prstGeom prst="rect">
            <a:avLst/>
          </a:prstGeom>
          <a:noFill/>
          <a:ln>
            <a:solidFill>
              <a:srgbClr val="0055A0"/>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dirty="0">
                <a:ln>
                  <a:noFill/>
                </a:ln>
                <a:solidFill>
                  <a:srgbClr val="0E55A0"/>
                </a:solidFill>
                <a:effectLst/>
                <a:uLnTx/>
                <a:uFillTx/>
                <a:latin typeface="Arial"/>
              </a:rPr>
              <a:t>Signal attenuation in  DUT with coating</a:t>
            </a:r>
          </a:p>
        </p:txBody>
      </p:sp>
      <p:sp>
        <p:nvSpPr>
          <p:cNvPr id="13" name="Right Arrow 12">
            <a:extLst>
              <a:ext uri="{FF2B5EF4-FFF2-40B4-BE49-F238E27FC236}">
                <a16:creationId xmlns:a16="http://schemas.microsoft.com/office/drawing/2014/main" id="{57B52436-6445-BF43-BC99-FF20A2CD2C5A}"/>
              </a:ext>
            </a:extLst>
          </p:cNvPr>
          <p:cNvSpPr/>
          <p:nvPr/>
        </p:nvSpPr>
        <p:spPr>
          <a:xfrm>
            <a:off x="3041968" y="592998"/>
            <a:ext cx="670047" cy="931802"/>
          </a:xfrm>
          <a:prstGeom prst="rightArrow">
            <a:avLst/>
          </a:prstGeom>
          <a:gradFill flip="none" rotWithShape="1">
            <a:gsLst>
              <a:gs pos="0">
                <a:srgbClr val="0055A0">
                  <a:lumMod val="67000"/>
                </a:srgbClr>
              </a:gs>
              <a:gs pos="48000">
                <a:srgbClr val="0055A0">
                  <a:lumMod val="97000"/>
                  <a:lumOff val="3000"/>
                </a:srgbClr>
              </a:gs>
              <a:gs pos="100000">
                <a:srgbClr val="0055A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C2470D94-5DFF-5BA6-E742-D14BBD3986C3}"/>
              </a:ext>
            </a:extLst>
          </p:cNvPr>
          <p:cNvPicPr>
            <a:picLocks noChangeAspect="1"/>
          </p:cNvPicPr>
          <p:nvPr/>
        </p:nvPicPr>
        <p:blipFill rotWithShape="1">
          <a:blip r:embed="rId3">
            <a:extLst>
              <a:ext uri="{28A0092B-C50C-407E-A947-70E740481C1C}">
                <a14:useLocalDpi xmlns:a14="http://schemas.microsoft.com/office/drawing/2010/main" val="0"/>
              </a:ext>
            </a:extLst>
          </a:blip>
          <a:srcRect l="10115" t="6313" r="11022"/>
          <a:stretch/>
        </p:blipFill>
        <p:spPr>
          <a:xfrm>
            <a:off x="4501168" y="1322474"/>
            <a:ext cx="2879643" cy="2246174"/>
          </a:xfrm>
          <a:prstGeom prst="rect">
            <a:avLst/>
          </a:prstGeom>
        </p:spPr>
      </p:pic>
      <p:sp>
        <p:nvSpPr>
          <p:cNvPr id="12" name="TextBox 11">
            <a:extLst>
              <a:ext uri="{FF2B5EF4-FFF2-40B4-BE49-F238E27FC236}">
                <a16:creationId xmlns:a16="http://schemas.microsoft.com/office/drawing/2014/main" id="{180E5623-CF05-B340-BBA0-0F22CDF3F28D}"/>
              </a:ext>
            </a:extLst>
          </p:cNvPr>
          <p:cNvSpPr txBox="1"/>
          <p:nvPr/>
        </p:nvSpPr>
        <p:spPr>
          <a:xfrm>
            <a:off x="3776563" y="784714"/>
            <a:ext cx="3604249" cy="523220"/>
          </a:xfrm>
          <a:prstGeom prst="rect">
            <a:avLst/>
          </a:prstGeom>
          <a:noFill/>
          <a:ln>
            <a:solidFill>
              <a:srgbClr val="0055A0"/>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srgbClr val="FF0000"/>
                </a:solidFill>
                <a:effectLst/>
                <a:uLnTx/>
                <a:uFillTx/>
                <a:latin typeface="Arial"/>
              </a:rPr>
              <a:t>EM characterization</a:t>
            </a:r>
            <a:r>
              <a:rPr kumimoji="0" lang="en-US" sz="2800" b="0" i="0" u="none" strike="noStrike" kern="0" cap="none" spc="0" normalizeH="0" baseline="0" dirty="0">
                <a:ln>
                  <a:noFill/>
                </a:ln>
                <a:solidFill>
                  <a:srgbClr val="0055A0"/>
                </a:solidFill>
                <a:effectLst/>
                <a:uLnTx/>
                <a:uFillTx/>
                <a:latin typeface="Arial"/>
              </a:rPr>
              <a:t> </a:t>
            </a:r>
          </a:p>
        </p:txBody>
      </p:sp>
      <p:sp>
        <p:nvSpPr>
          <p:cNvPr id="3" name="Rectangle 2">
            <a:extLst>
              <a:ext uri="{FF2B5EF4-FFF2-40B4-BE49-F238E27FC236}">
                <a16:creationId xmlns:a16="http://schemas.microsoft.com/office/drawing/2014/main" id="{03E8C6FF-0B0F-4505-41B8-8DE2B7DA536C}"/>
              </a:ext>
            </a:extLst>
          </p:cNvPr>
          <p:cNvSpPr/>
          <p:nvPr/>
        </p:nvSpPr>
        <p:spPr>
          <a:xfrm>
            <a:off x="5928031" y="3487426"/>
            <a:ext cx="3389069" cy="430887"/>
          </a:xfrm>
          <a:prstGeom prst="rect">
            <a:avLst/>
          </a:prstGeom>
        </p:spPr>
        <p:txBody>
          <a:bodyPr wrap="none">
            <a:spAutoFit/>
          </a:bodyPr>
          <a:lstStyle/>
          <a:p>
            <a:r>
              <a:rPr lang="en-US" sz="2200" dirty="0">
                <a:solidFill>
                  <a:srgbClr val="0055A1"/>
                </a:solidFill>
                <a:latin typeface="Helvetica" pitchFamily="2" charset="0"/>
              </a:rPr>
              <a:t>In-house retrieval method</a:t>
            </a:r>
            <a:endParaRPr lang="en-US" sz="2200" dirty="0">
              <a:solidFill>
                <a:srgbClr val="0055A1"/>
              </a:solidFill>
              <a:effectLst/>
              <a:latin typeface="Helvetica" pitchFamily="2" charset="0"/>
            </a:endParaRPr>
          </a:p>
        </p:txBody>
      </p:sp>
      <p:sp>
        <p:nvSpPr>
          <p:cNvPr id="19" name="Rectangle 18">
            <a:extLst>
              <a:ext uri="{FF2B5EF4-FFF2-40B4-BE49-F238E27FC236}">
                <a16:creationId xmlns:a16="http://schemas.microsoft.com/office/drawing/2014/main" id="{16F58E15-F81F-756E-B1DE-332AB6A3AB54}"/>
              </a:ext>
            </a:extLst>
          </p:cNvPr>
          <p:cNvSpPr/>
          <p:nvPr/>
        </p:nvSpPr>
        <p:spPr>
          <a:xfrm>
            <a:off x="2478998" y="4061087"/>
            <a:ext cx="9786258" cy="430887"/>
          </a:xfrm>
          <a:prstGeom prst="rect">
            <a:avLst/>
          </a:prstGeom>
        </p:spPr>
        <p:txBody>
          <a:bodyPr wrap="square">
            <a:spAutoFit/>
          </a:bodyPr>
          <a:lstStyle/>
          <a:p>
            <a:r>
              <a:rPr lang="en-US" sz="2200" dirty="0">
                <a:solidFill>
                  <a:srgbClr val="F56100"/>
                </a:solidFill>
                <a:latin typeface="Helvetica" pitchFamily="2" charset="0"/>
              </a:rPr>
              <a:t>Waveguide of length l</a:t>
            </a:r>
            <a:r>
              <a:rPr lang="en-US" sz="2200" baseline="-25000" dirty="0">
                <a:solidFill>
                  <a:srgbClr val="F56100"/>
                </a:solidFill>
                <a:latin typeface="Helvetica" pitchFamily="2" charset="0"/>
              </a:rPr>
              <a:t>g</a:t>
            </a:r>
            <a:r>
              <a:rPr lang="en-US" sz="2200" dirty="0">
                <a:solidFill>
                  <a:srgbClr val="F56100"/>
                </a:solidFill>
                <a:latin typeface="Helvetica" pitchFamily="2" charset="0"/>
              </a:rPr>
              <a:t> (TE</a:t>
            </a:r>
            <a:r>
              <a:rPr lang="en-US" sz="2200" baseline="-25000" dirty="0">
                <a:solidFill>
                  <a:srgbClr val="F56100"/>
                </a:solidFill>
                <a:latin typeface="Helvetica" pitchFamily="2" charset="0"/>
              </a:rPr>
              <a:t>1,1</a:t>
            </a:r>
            <a:r>
              <a:rPr lang="en-US" sz="2200" dirty="0">
                <a:solidFill>
                  <a:srgbClr val="F56100"/>
                </a:solidFill>
                <a:latin typeface="Helvetica" pitchFamily="2" charset="0"/>
              </a:rPr>
              <a:t>) </a:t>
            </a:r>
            <a:r>
              <a:rPr lang="en-US" sz="2200" dirty="0">
                <a:solidFill>
                  <a:srgbClr val="0055A1"/>
                </a:solidFill>
                <a:latin typeface="Helvetica" pitchFamily="2" charset="0"/>
              </a:rPr>
              <a:t>+ </a:t>
            </a:r>
            <a:r>
              <a:rPr lang="en-US" sz="2200" dirty="0">
                <a:solidFill>
                  <a:srgbClr val="36C796"/>
                </a:solidFill>
                <a:latin typeface="Helvetica" pitchFamily="2" charset="0"/>
              </a:rPr>
              <a:t>pyramidal transitions of length </a:t>
            </a:r>
            <a:r>
              <a:rPr lang="en-US" sz="2200" dirty="0" err="1">
                <a:solidFill>
                  <a:srgbClr val="36C796"/>
                </a:solidFill>
                <a:latin typeface="Helvetica" pitchFamily="2" charset="0"/>
              </a:rPr>
              <a:t>l</a:t>
            </a:r>
            <a:r>
              <a:rPr lang="en-US" sz="2200" baseline="-25000" dirty="0" err="1">
                <a:solidFill>
                  <a:srgbClr val="36C796"/>
                </a:solidFill>
                <a:latin typeface="Helvetica" pitchFamily="2" charset="0"/>
              </a:rPr>
              <a:t>t</a:t>
            </a:r>
            <a:r>
              <a:rPr lang="en-US" sz="2200" dirty="0">
                <a:solidFill>
                  <a:srgbClr val="36C796"/>
                </a:solidFill>
                <a:latin typeface="Helvetica" pitchFamily="2" charset="0"/>
              </a:rPr>
              <a:t> (TE</a:t>
            </a:r>
            <a:r>
              <a:rPr lang="en-US" sz="2200" baseline="-25000" dirty="0">
                <a:solidFill>
                  <a:srgbClr val="36C796"/>
                </a:solidFill>
                <a:latin typeface="Helvetica" pitchFamily="2" charset="0"/>
              </a:rPr>
              <a:t>1,0</a:t>
            </a:r>
            <a:r>
              <a:rPr lang="en-US" sz="2200" dirty="0">
                <a:solidFill>
                  <a:srgbClr val="36C796"/>
                </a:solidFill>
                <a:latin typeface="Helvetica" pitchFamily="2" charset="0"/>
              </a:rPr>
              <a:t>&amp;TE</a:t>
            </a:r>
            <a:r>
              <a:rPr lang="en-US" sz="2200" baseline="-25000" dirty="0">
                <a:solidFill>
                  <a:srgbClr val="36C796"/>
                </a:solidFill>
                <a:latin typeface="Helvetica" pitchFamily="2" charset="0"/>
              </a:rPr>
              <a:t>0,1</a:t>
            </a:r>
            <a:r>
              <a:rPr lang="en-US" sz="2200" dirty="0">
                <a:solidFill>
                  <a:srgbClr val="36C796"/>
                </a:solidFill>
                <a:latin typeface="Helvetica" pitchFamily="2" charset="0"/>
              </a:rPr>
              <a:t>)</a:t>
            </a:r>
            <a:endParaRPr lang="en-US" sz="2200" dirty="0">
              <a:solidFill>
                <a:srgbClr val="36C796"/>
              </a:solidFill>
              <a:effectLst/>
              <a:latin typeface="Helvetica" pitchFamily="2" charset="0"/>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16853BE-6B6F-B834-4222-BF1AF5A1CAD1}"/>
                  </a:ext>
                </a:extLst>
              </p:cNvPr>
              <p:cNvSpPr/>
              <p:nvPr/>
            </p:nvSpPr>
            <p:spPr>
              <a:xfrm>
                <a:off x="2822348" y="4753936"/>
                <a:ext cx="8648265" cy="790794"/>
              </a:xfrm>
              <a:prstGeom prst="rect">
                <a:avLst/>
              </a:prstGeom>
            </p:spPr>
            <p:txBody>
              <a:bodyPr wrap="square">
                <a:spAutoFit/>
              </a:bodyPr>
              <a:lstStyle/>
              <a:p>
                <a:pPr lvl="0" defTabSz="914400"/>
                <a14:m>
                  <m:oMathPara xmlns:m="http://schemas.openxmlformats.org/officeDocument/2006/math">
                    <m:oMathParaPr>
                      <m:jc m:val="centerGroup"/>
                    </m:oMathParaPr>
                    <m:oMath xmlns:m="http://schemas.openxmlformats.org/officeDocument/2006/math">
                      <m:sSub>
                        <m:sSubPr>
                          <m:ctrlPr>
                            <a:rPr lang="en-GB" sz="2000" i="1" smtClean="0">
                              <a:solidFill>
                                <a:srgbClr val="0055A0"/>
                              </a:solidFill>
                              <a:latin typeface="Cambria Math" panose="02040503050406030204" pitchFamily="18" charset="0"/>
                              <a:ea typeface="Cambria Math" panose="02040503050406030204" pitchFamily="18" charset="0"/>
                            </a:rPr>
                          </m:ctrlPr>
                        </m:sSubPr>
                        <m:e>
                          <m:r>
                            <a:rPr lang="en-GB" sz="2000" i="1">
                              <a:solidFill>
                                <a:srgbClr val="0055A0"/>
                              </a:solidFill>
                              <a:latin typeface="Cambria Math" panose="02040503050406030204" pitchFamily="18" charset="0"/>
                              <a:ea typeface="Cambria Math" panose="02040503050406030204" pitchFamily="18" charset="0"/>
                            </a:rPr>
                            <m:t>𝐴</m:t>
                          </m:r>
                        </m:e>
                        <m:sub>
                          <m:r>
                            <a:rPr lang="en-US" sz="2000" b="0" i="1" smtClean="0">
                              <a:solidFill>
                                <a:srgbClr val="0055A0"/>
                              </a:solidFill>
                              <a:latin typeface="Cambria Math" panose="02040503050406030204" pitchFamily="18" charset="0"/>
                              <a:ea typeface="Cambria Math" panose="02040503050406030204" pitchFamily="18" charset="0"/>
                            </a:rPr>
                            <m:t>𝐷𝑈𝑇</m:t>
                          </m:r>
                        </m:sub>
                      </m:sSub>
                      <m:r>
                        <a:rPr lang="it-IT" sz="2000" i="1" smtClean="0">
                          <a:solidFill>
                            <a:srgbClr val="0055A0"/>
                          </a:solidFill>
                          <a:latin typeface="Cambria Math" panose="02040503050406030204" pitchFamily="18" charset="0"/>
                          <a:ea typeface="Cambria Math" panose="02040503050406030204" pitchFamily="18" charset="0"/>
                        </a:rPr>
                        <m:t>=</m:t>
                      </m:r>
                      <m:r>
                        <a:rPr lang="en-US" sz="2000" i="1">
                          <a:solidFill>
                            <a:srgbClr val="F56100"/>
                          </a:solidFill>
                          <a:latin typeface="Cambria Math" panose="02040503050406030204" pitchFamily="18" charset="0"/>
                          <a:ea typeface="Cambria Math" panose="02040503050406030204" pitchFamily="18" charset="0"/>
                        </a:rPr>
                        <m:t>𝛼</m:t>
                      </m:r>
                      <m:sSub>
                        <m:sSubPr>
                          <m:ctrlPr>
                            <a:rPr lang="en-GB" sz="2000" i="1">
                              <a:solidFill>
                                <a:srgbClr val="F56100"/>
                              </a:solidFill>
                              <a:latin typeface="Cambria Math" panose="02040503050406030204" pitchFamily="18" charset="0"/>
                              <a:ea typeface="Cambria Math" panose="02040503050406030204" pitchFamily="18" charset="0"/>
                            </a:rPr>
                          </m:ctrlPr>
                        </m:sSubPr>
                        <m:e>
                          <m:r>
                            <a:rPr lang="en-GB" sz="2000" i="1">
                              <a:solidFill>
                                <a:srgbClr val="F56100"/>
                              </a:solidFill>
                              <a:latin typeface="Cambria Math" panose="02040503050406030204" pitchFamily="18" charset="0"/>
                              <a:ea typeface="Cambria Math" panose="02040503050406030204" pitchFamily="18" charset="0"/>
                            </a:rPr>
                            <m:t>𝑙</m:t>
                          </m:r>
                        </m:e>
                        <m:sub>
                          <m:r>
                            <a:rPr lang="en-GB" sz="2000" i="1">
                              <a:solidFill>
                                <a:srgbClr val="F56100"/>
                              </a:solidFill>
                              <a:latin typeface="Cambria Math" panose="02040503050406030204" pitchFamily="18" charset="0"/>
                              <a:ea typeface="Cambria Math" panose="02040503050406030204" pitchFamily="18" charset="0"/>
                            </a:rPr>
                            <m:t>𝑔</m:t>
                          </m:r>
                        </m:sub>
                      </m:sSub>
                      <m:r>
                        <a:rPr lang="en-US" sz="2000" i="1">
                          <a:solidFill>
                            <a:srgbClr val="0055A0"/>
                          </a:solidFill>
                          <a:latin typeface="Cambria Math" panose="02040503050406030204" pitchFamily="18" charset="0"/>
                          <a:ea typeface="Cambria Math" panose="02040503050406030204" pitchFamily="18" charset="0"/>
                        </a:rPr>
                        <m:t>+</m:t>
                      </m:r>
                      <m:r>
                        <a:rPr lang="en-GB" sz="2000" i="1">
                          <a:solidFill>
                            <a:srgbClr val="42C79B"/>
                          </a:solidFill>
                          <a:latin typeface="Cambria Math" panose="02040503050406030204" pitchFamily="18" charset="0"/>
                          <a:ea typeface="Cambria Math" panose="02040503050406030204" pitchFamily="18" charset="0"/>
                        </a:rPr>
                        <m:t>2</m:t>
                      </m:r>
                      <m:nary>
                        <m:naryPr>
                          <m:limLoc m:val="subSup"/>
                          <m:ctrlPr>
                            <a:rPr lang="en-GB" sz="2000" i="1">
                              <a:solidFill>
                                <a:srgbClr val="42C79B"/>
                              </a:solidFill>
                              <a:latin typeface="Cambria Math" panose="02040503050406030204" pitchFamily="18" charset="0"/>
                            </a:rPr>
                          </m:ctrlPr>
                        </m:naryPr>
                        <m:sub>
                          <m:r>
                            <a:rPr lang="en-GB" sz="2000" i="1">
                              <a:solidFill>
                                <a:srgbClr val="42C79B"/>
                              </a:solidFill>
                              <a:latin typeface="Cambria Math" panose="02040503050406030204" pitchFamily="18" charset="0"/>
                            </a:rPr>
                            <m:t>0</m:t>
                          </m:r>
                        </m:sub>
                        <m:sup>
                          <m:sSub>
                            <m:sSubPr>
                              <m:ctrlPr>
                                <a:rPr lang="en-GB" sz="2000" i="1">
                                  <a:solidFill>
                                    <a:srgbClr val="42C79B"/>
                                  </a:solidFill>
                                  <a:latin typeface="Cambria Math" panose="02040503050406030204" pitchFamily="18" charset="0"/>
                                </a:rPr>
                              </m:ctrlPr>
                            </m:sSubPr>
                            <m:e>
                              <m:r>
                                <a:rPr lang="en-GB" sz="2000" i="1">
                                  <a:solidFill>
                                    <a:srgbClr val="42C79B"/>
                                  </a:solidFill>
                                  <a:latin typeface="Cambria Math" panose="02040503050406030204" pitchFamily="18" charset="0"/>
                                </a:rPr>
                                <m:t>𝑙</m:t>
                              </m:r>
                            </m:e>
                            <m:sub>
                              <m:r>
                                <a:rPr lang="en-GB" sz="2000" i="1">
                                  <a:solidFill>
                                    <a:srgbClr val="42C79B"/>
                                  </a:solidFill>
                                  <a:latin typeface="Cambria Math" panose="02040503050406030204" pitchFamily="18" charset="0"/>
                                </a:rPr>
                                <m:t>𝑡</m:t>
                              </m:r>
                            </m:sub>
                          </m:sSub>
                        </m:sup>
                        <m:e>
                          <m:r>
                            <a:rPr lang="en-GB" sz="2000" i="1">
                              <a:solidFill>
                                <a:srgbClr val="42C79B"/>
                              </a:solidFill>
                              <a:latin typeface="Cambria Math" panose="02040503050406030204" pitchFamily="18" charset="0"/>
                            </a:rPr>
                            <m:t>𝛼</m:t>
                          </m:r>
                          <m:r>
                            <a:rPr lang="en-GB" sz="2000" i="1">
                              <a:solidFill>
                                <a:srgbClr val="42C79B"/>
                              </a:solidFill>
                              <a:latin typeface="Cambria Math" panose="02040503050406030204" pitchFamily="18" charset="0"/>
                            </a:rPr>
                            <m:t>(</m:t>
                          </m:r>
                          <m:r>
                            <a:rPr lang="en-GB" sz="2000" i="1">
                              <a:solidFill>
                                <a:srgbClr val="42C79B"/>
                              </a:solidFill>
                              <a:latin typeface="Cambria Math" panose="02040503050406030204" pitchFamily="18" charset="0"/>
                            </a:rPr>
                            <m:t>𝑧</m:t>
                          </m:r>
                          <m:r>
                            <a:rPr lang="en-GB" sz="2000" i="1">
                              <a:solidFill>
                                <a:srgbClr val="42C79B"/>
                              </a:solidFill>
                              <a:latin typeface="Cambria Math" panose="02040503050406030204" pitchFamily="18" charset="0"/>
                            </a:rPr>
                            <m:t>) </m:t>
                          </m:r>
                          <m:r>
                            <a:rPr lang="en-US" sz="2000" i="1">
                              <a:solidFill>
                                <a:srgbClr val="42C79B"/>
                              </a:solidFill>
                              <a:latin typeface="Cambria Math" panose="02040503050406030204" pitchFamily="18" charset="0"/>
                            </a:rPr>
                            <m:t>𝑑</m:t>
                          </m:r>
                          <m:r>
                            <a:rPr lang="en-GB" sz="2000" i="1">
                              <a:solidFill>
                                <a:srgbClr val="42C79B"/>
                              </a:solidFill>
                              <a:latin typeface="Cambria Math" panose="02040503050406030204" pitchFamily="18" charset="0"/>
                            </a:rPr>
                            <m:t>𝑧</m:t>
                          </m:r>
                        </m:e>
                      </m:nary>
                    </m:oMath>
                  </m:oMathPara>
                </a14:m>
                <a:endParaRPr lang="en-GB" sz="2000" dirty="0">
                  <a:solidFill>
                    <a:srgbClr val="0055A0"/>
                  </a:solidFill>
                  <a:latin typeface="Cambria Math" panose="02040503050406030204" pitchFamily="18" charset="0"/>
                  <a:ea typeface="Cambria Math" panose="02040503050406030204" pitchFamily="18" charset="0"/>
                </a:endParaRPr>
              </a:p>
            </p:txBody>
          </p:sp>
        </mc:Choice>
        <mc:Fallback xmlns="">
          <p:sp>
            <p:nvSpPr>
              <p:cNvPr id="20" name="Rectangle 19">
                <a:extLst>
                  <a:ext uri="{FF2B5EF4-FFF2-40B4-BE49-F238E27FC236}">
                    <a16:creationId xmlns:a16="http://schemas.microsoft.com/office/drawing/2014/main" id="{316853BE-6B6F-B834-4222-BF1AF5A1CAD1}"/>
                  </a:ext>
                </a:extLst>
              </p:cNvPr>
              <p:cNvSpPr>
                <a:spLocks noRot="1" noChangeAspect="1" noMove="1" noResize="1" noEditPoints="1" noAdjustHandles="1" noChangeArrowheads="1" noChangeShapeType="1" noTextEdit="1"/>
              </p:cNvSpPr>
              <p:nvPr/>
            </p:nvSpPr>
            <p:spPr>
              <a:xfrm>
                <a:off x="2822348" y="4753936"/>
                <a:ext cx="8648265" cy="790794"/>
              </a:xfrm>
              <a:prstGeom prst="rect">
                <a:avLst/>
              </a:prstGeom>
              <a:blipFill>
                <a:blip r:embed="rId4"/>
                <a:stretch>
                  <a:fillRect t="-152381" b="-228571"/>
                </a:stretch>
              </a:blipFill>
            </p:spPr>
            <p:txBody>
              <a:bodyPr/>
              <a:lstStyle/>
              <a:p>
                <a:r>
                  <a:rPr lang="en-IT">
                    <a:noFill/>
                  </a:rPr>
                  <a:t> </a:t>
                </a:r>
              </a:p>
            </p:txBody>
          </p:sp>
        </mc:Fallback>
      </mc:AlternateContent>
      <p:pic>
        <p:nvPicPr>
          <p:cNvPr id="21" name="Picture 20">
            <a:extLst>
              <a:ext uri="{FF2B5EF4-FFF2-40B4-BE49-F238E27FC236}">
                <a16:creationId xmlns:a16="http://schemas.microsoft.com/office/drawing/2014/main" id="{A9D4937A-0F35-8F3E-92B8-8A187A7907F5}"/>
              </a:ext>
            </a:extLst>
          </p:cNvPr>
          <p:cNvPicPr>
            <a:picLocks noChangeAspect="1"/>
          </p:cNvPicPr>
          <p:nvPr/>
        </p:nvPicPr>
        <p:blipFill rotWithShape="1">
          <a:blip r:embed="rId5"/>
          <a:srcRect r="18682"/>
          <a:stretch/>
        </p:blipFill>
        <p:spPr>
          <a:xfrm>
            <a:off x="179794" y="3966735"/>
            <a:ext cx="2143858" cy="2754740"/>
          </a:xfrm>
          <a:prstGeom prst="rect">
            <a:avLst/>
          </a:prstGeom>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AB33D8F-481E-8B78-3DC6-B5A13666E538}"/>
                  </a:ext>
                </a:extLst>
              </p:cNvPr>
              <p:cNvSpPr/>
              <p:nvPr/>
            </p:nvSpPr>
            <p:spPr>
              <a:xfrm>
                <a:off x="2446340" y="5962288"/>
                <a:ext cx="3649660" cy="678391"/>
              </a:xfrm>
              <a:prstGeom prst="rect">
                <a:avLst/>
              </a:prstGeom>
            </p:spPr>
            <p:txBody>
              <a:bodyPr wrap="square">
                <a:spAutoFit/>
              </a:bodyPr>
              <a:lstStyle/>
              <a:p>
                <a:pPr defTabSz="914400"/>
                <a14:m>
                  <m:oMathPara xmlns:m="http://schemas.openxmlformats.org/officeDocument/2006/math">
                    <m:oMathParaPr>
                      <m:jc m:val="centerGroup"/>
                    </m:oMathParaPr>
                    <m:oMath xmlns:m="http://schemas.openxmlformats.org/officeDocument/2006/math">
                      <m:sSub>
                        <m:sSubPr>
                          <m:ctrlPr>
                            <a:rPr lang="en-GB" i="1" smtClean="0">
                              <a:solidFill>
                                <a:srgbClr val="0055A0"/>
                              </a:solidFill>
                              <a:latin typeface="Cambria Math" panose="02040503050406030204" pitchFamily="18" charset="0"/>
                            </a:rPr>
                          </m:ctrlPr>
                        </m:sSubPr>
                        <m:e>
                          <m:r>
                            <a:rPr lang="en-GB" i="1" smtClean="0">
                              <a:solidFill>
                                <a:srgbClr val="0055A0"/>
                              </a:solidFill>
                              <a:latin typeface="Cambria Math" panose="02040503050406030204" pitchFamily="18" charset="0"/>
                            </a:rPr>
                            <m:t>𝑍</m:t>
                          </m:r>
                        </m:e>
                        <m:sub>
                          <m:r>
                            <a:rPr lang="en-GB" i="1" smtClean="0">
                              <a:solidFill>
                                <a:srgbClr val="0055A0"/>
                              </a:solidFill>
                              <a:latin typeface="Cambria Math" panose="02040503050406030204" pitchFamily="18" charset="0"/>
                            </a:rPr>
                            <m:t>𝑠</m:t>
                          </m:r>
                        </m:sub>
                      </m:sSub>
                      <m:r>
                        <a:rPr lang="en-US" i="1">
                          <a:solidFill>
                            <a:srgbClr val="0055A0"/>
                          </a:solidFill>
                          <a:latin typeface="Cambria Math" panose="02040503050406030204" pitchFamily="18" charset="0"/>
                        </a:rPr>
                        <m:t>=</m:t>
                      </m:r>
                      <m:sSub>
                        <m:sSubPr>
                          <m:ctrlPr>
                            <a:rPr lang="en-GB" i="1">
                              <a:solidFill>
                                <a:srgbClr val="0055A0"/>
                              </a:solidFill>
                              <a:latin typeface="Cambria Math" panose="02040503050406030204" pitchFamily="18" charset="0"/>
                            </a:rPr>
                          </m:ctrlPr>
                        </m:sSubPr>
                        <m:e>
                          <m:r>
                            <a:rPr lang="en-US" i="1">
                              <a:solidFill>
                                <a:srgbClr val="0055A0"/>
                              </a:solidFill>
                              <a:latin typeface="Cambria Math" panose="02040503050406030204" pitchFamily="18" charset="0"/>
                            </a:rPr>
                            <m:t>𝑍</m:t>
                          </m:r>
                        </m:e>
                        <m:sub>
                          <m:r>
                            <a:rPr lang="en-US" b="0" i="1" smtClean="0">
                              <a:solidFill>
                                <a:srgbClr val="0055A0"/>
                              </a:solidFill>
                              <a:latin typeface="Cambria Math" panose="02040503050406030204" pitchFamily="18" charset="0"/>
                            </a:rPr>
                            <m:t>𝑐𝑜𝑎𝑡</m:t>
                          </m:r>
                        </m:sub>
                      </m:sSub>
                      <m:f>
                        <m:fPr>
                          <m:ctrlPr>
                            <a:rPr lang="en-GB" i="1">
                              <a:solidFill>
                                <a:srgbClr val="0055A0"/>
                              </a:solidFill>
                              <a:latin typeface="Cambria Math" panose="02040503050406030204" pitchFamily="18" charset="0"/>
                            </a:rPr>
                          </m:ctrlPr>
                        </m:fPr>
                        <m:num>
                          <m:sSub>
                            <m:sSubPr>
                              <m:ctrlPr>
                                <a:rPr lang="en-GB" i="1">
                                  <a:solidFill>
                                    <a:srgbClr val="0055A0"/>
                                  </a:solidFill>
                                  <a:latin typeface="Cambria Math" panose="02040503050406030204" pitchFamily="18" charset="0"/>
                                </a:rPr>
                              </m:ctrlPr>
                            </m:sSubPr>
                            <m:e>
                              <m:r>
                                <a:rPr lang="en-US" i="1">
                                  <a:solidFill>
                                    <a:srgbClr val="0055A0"/>
                                  </a:solidFill>
                                  <a:latin typeface="Cambria Math" panose="02040503050406030204" pitchFamily="18" charset="0"/>
                                </a:rPr>
                                <m:t>𝑍</m:t>
                              </m:r>
                            </m:e>
                            <m:sub>
                              <m:r>
                                <a:rPr lang="en-GB" i="1">
                                  <a:solidFill>
                                    <a:srgbClr val="0055A0"/>
                                  </a:solidFill>
                                  <a:latin typeface="Cambria Math" panose="02040503050406030204" pitchFamily="18" charset="0"/>
                                </a:rPr>
                                <m:t>𝐶𝑢</m:t>
                              </m:r>
                            </m:sub>
                          </m:sSub>
                          <m:r>
                            <a:rPr lang="en-US" i="1">
                              <a:solidFill>
                                <a:srgbClr val="0055A0"/>
                              </a:solidFill>
                              <a:latin typeface="Cambria Math" panose="02040503050406030204" pitchFamily="18" charset="0"/>
                            </a:rPr>
                            <m:t>+</m:t>
                          </m:r>
                          <m:r>
                            <a:rPr lang="en-US" i="1">
                              <a:solidFill>
                                <a:srgbClr val="0055A0"/>
                              </a:solidFill>
                              <a:latin typeface="Cambria Math" panose="02040503050406030204" pitchFamily="18" charset="0"/>
                            </a:rPr>
                            <m:t>𝑗</m:t>
                          </m:r>
                          <m:sSub>
                            <m:sSubPr>
                              <m:ctrlPr>
                                <a:rPr lang="en-GB" i="1">
                                  <a:solidFill>
                                    <a:srgbClr val="0055A0"/>
                                  </a:solidFill>
                                  <a:latin typeface="Cambria Math" panose="02040503050406030204" pitchFamily="18" charset="0"/>
                                </a:rPr>
                              </m:ctrlPr>
                            </m:sSubPr>
                            <m:e>
                              <m:r>
                                <a:rPr lang="en-US" i="1">
                                  <a:solidFill>
                                    <a:srgbClr val="0055A0"/>
                                  </a:solidFill>
                                  <a:latin typeface="Cambria Math" panose="02040503050406030204" pitchFamily="18" charset="0"/>
                                </a:rPr>
                                <m:t>𝑍</m:t>
                              </m:r>
                            </m:e>
                            <m:sub>
                              <m:r>
                                <a:rPr lang="en-US" b="0" i="1" smtClean="0">
                                  <a:solidFill>
                                    <a:srgbClr val="0055A0"/>
                                  </a:solidFill>
                                  <a:latin typeface="Cambria Math" panose="02040503050406030204" pitchFamily="18" charset="0"/>
                                </a:rPr>
                                <m:t>𝑐𝑜𝑎𝑡</m:t>
                              </m:r>
                            </m:sub>
                          </m:sSub>
                          <m:r>
                            <a:rPr lang="en-US" i="1">
                              <a:solidFill>
                                <a:srgbClr val="0055A0"/>
                              </a:solidFill>
                              <a:latin typeface="Cambria Math" panose="02040503050406030204" pitchFamily="18" charset="0"/>
                            </a:rPr>
                            <m:t>𝑡</m:t>
                          </m:r>
                          <m:r>
                            <a:rPr lang="en-US" b="0" i="1" smtClean="0">
                              <a:solidFill>
                                <a:srgbClr val="0055A0"/>
                              </a:solidFill>
                              <a:latin typeface="Cambria Math" panose="02040503050406030204" pitchFamily="18" charset="0"/>
                            </a:rPr>
                            <m:t>𝑎𝑛</m:t>
                          </m:r>
                          <m:d>
                            <m:dPr>
                              <m:ctrlPr>
                                <a:rPr lang="en-GB" i="1">
                                  <a:solidFill>
                                    <a:srgbClr val="0055A0"/>
                                  </a:solidFill>
                                  <a:latin typeface="Cambria Math" panose="02040503050406030204" pitchFamily="18" charset="0"/>
                                </a:rPr>
                              </m:ctrlPr>
                            </m:dPr>
                            <m:e>
                              <m:sSub>
                                <m:sSubPr>
                                  <m:ctrlPr>
                                    <a:rPr lang="en-GB" i="1">
                                      <a:solidFill>
                                        <a:srgbClr val="0055A0"/>
                                      </a:solidFill>
                                      <a:latin typeface="Cambria Math" panose="02040503050406030204" pitchFamily="18" charset="0"/>
                                    </a:rPr>
                                  </m:ctrlPr>
                                </m:sSubPr>
                                <m:e>
                                  <m:r>
                                    <a:rPr lang="en-US" i="1">
                                      <a:solidFill>
                                        <a:srgbClr val="0055A0"/>
                                      </a:solidFill>
                                      <a:latin typeface="Cambria Math" panose="02040503050406030204" pitchFamily="18" charset="0"/>
                                    </a:rPr>
                                    <m:t>𝑘</m:t>
                                  </m:r>
                                </m:e>
                                <m:sub>
                                  <m:r>
                                    <a:rPr lang="en-US" b="0" i="1" smtClean="0">
                                      <a:solidFill>
                                        <a:srgbClr val="0055A0"/>
                                      </a:solidFill>
                                      <a:latin typeface="Cambria Math" panose="02040503050406030204" pitchFamily="18" charset="0"/>
                                    </a:rPr>
                                    <m:t>𝑐𝑜𝑎𝑡</m:t>
                                  </m:r>
                                </m:sub>
                              </m:sSub>
                              <m:r>
                                <a:rPr lang="en-US" i="1">
                                  <a:solidFill>
                                    <a:srgbClr val="0055A0"/>
                                  </a:solidFill>
                                  <a:latin typeface="Cambria Math" panose="02040503050406030204" pitchFamily="18" charset="0"/>
                                </a:rPr>
                                <m:t>𝑑</m:t>
                              </m:r>
                            </m:e>
                          </m:d>
                        </m:num>
                        <m:den>
                          <m:sSub>
                            <m:sSubPr>
                              <m:ctrlPr>
                                <a:rPr lang="en-GB" i="1">
                                  <a:solidFill>
                                    <a:srgbClr val="0055A0"/>
                                  </a:solidFill>
                                  <a:latin typeface="Cambria Math" panose="02040503050406030204" pitchFamily="18" charset="0"/>
                                </a:rPr>
                              </m:ctrlPr>
                            </m:sSubPr>
                            <m:e>
                              <m:r>
                                <a:rPr lang="en-US" i="1">
                                  <a:solidFill>
                                    <a:srgbClr val="0055A0"/>
                                  </a:solidFill>
                                  <a:latin typeface="Cambria Math" panose="02040503050406030204" pitchFamily="18" charset="0"/>
                                </a:rPr>
                                <m:t>𝑍</m:t>
                              </m:r>
                            </m:e>
                            <m:sub>
                              <m:r>
                                <a:rPr lang="en-US" b="0" i="1" smtClean="0">
                                  <a:solidFill>
                                    <a:srgbClr val="0055A0"/>
                                  </a:solidFill>
                                  <a:latin typeface="Cambria Math" panose="02040503050406030204" pitchFamily="18" charset="0"/>
                                </a:rPr>
                                <m:t>𝑐𝑜𝑎𝑡</m:t>
                              </m:r>
                            </m:sub>
                          </m:sSub>
                          <m:r>
                            <a:rPr lang="en-US" i="1">
                              <a:solidFill>
                                <a:srgbClr val="0055A0"/>
                              </a:solidFill>
                              <a:latin typeface="Cambria Math" panose="02040503050406030204" pitchFamily="18" charset="0"/>
                            </a:rPr>
                            <m:t>+</m:t>
                          </m:r>
                          <m:r>
                            <a:rPr lang="en-US" i="1">
                              <a:solidFill>
                                <a:srgbClr val="0055A0"/>
                              </a:solidFill>
                              <a:latin typeface="Cambria Math" panose="02040503050406030204" pitchFamily="18" charset="0"/>
                            </a:rPr>
                            <m:t>𝑗</m:t>
                          </m:r>
                          <m:sSub>
                            <m:sSubPr>
                              <m:ctrlPr>
                                <a:rPr lang="en-GB" i="1">
                                  <a:solidFill>
                                    <a:srgbClr val="0055A0"/>
                                  </a:solidFill>
                                  <a:latin typeface="Cambria Math" panose="02040503050406030204" pitchFamily="18" charset="0"/>
                                </a:rPr>
                              </m:ctrlPr>
                            </m:sSubPr>
                            <m:e>
                              <m:r>
                                <a:rPr lang="en-US" i="1">
                                  <a:solidFill>
                                    <a:srgbClr val="0055A0"/>
                                  </a:solidFill>
                                  <a:latin typeface="Cambria Math" panose="02040503050406030204" pitchFamily="18" charset="0"/>
                                </a:rPr>
                                <m:t>𝑍</m:t>
                              </m:r>
                            </m:e>
                            <m:sub>
                              <m:r>
                                <a:rPr lang="en-GB" i="1">
                                  <a:solidFill>
                                    <a:srgbClr val="0055A0"/>
                                  </a:solidFill>
                                  <a:latin typeface="Cambria Math" panose="02040503050406030204" pitchFamily="18" charset="0"/>
                                </a:rPr>
                                <m:t>𝐶𝑢</m:t>
                              </m:r>
                            </m:sub>
                          </m:sSub>
                          <m:r>
                            <a:rPr lang="en-US" i="1">
                              <a:solidFill>
                                <a:srgbClr val="0055A0"/>
                              </a:solidFill>
                              <a:latin typeface="Cambria Math" panose="02040503050406030204" pitchFamily="18" charset="0"/>
                            </a:rPr>
                            <m:t>𝑡</m:t>
                          </m:r>
                          <m:r>
                            <a:rPr lang="en-US" b="0" i="1" smtClean="0">
                              <a:solidFill>
                                <a:srgbClr val="0055A0"/>
                              </a:solidFill>
                              <a:latin typeface="Cambria Math" panose="02040503050406030204" pitchFamily="18" charset="0"/>
                            </a:rPr>
                            <m:t>𝑎𝑛</m:t>
                          </m:r>
                          <m:d>
                            <m:dPr>
                              <m:ctrlPr>
                                <a:rPr lang="en-GB" i="1">
                                  <a:solidFill>
                                    <a:srgbClr val="0055A0"/>
                                  </a:solidFill>
                                  <a:latin typeface="Cambria Math" panose="02040503050406030204" pitchFamily="18" charset="0"/>
                                </a:rPr>
                              </m:ctrlPr>
                            </m:dPr>
                            <m:e>
                              <m:sSub>
                                <m:sSubPr>
                                  <m:ctrlPr>
                                    <a:rPr lang="en-GB" i="1">
                                      <a:solidFill>
                                        <a:srgbClr val="0055A0"/>
                                      </a:solidFill>
                                      <a:latin typeface="Cambria Math" panose="02040503050406030204" pitchFamily="18" charset="0"/>
                                    </a:rPr>
                                  </m:ctrlPr>
                                </m:sSubPr>
                                <m:e>
                                  <m:r>
                                    <a:rPr lang="en-US" i="1">
                                      <a:solidFill>
                                        <a:srgbClr val="0055A0"/>
                                      </a:solidFill>
                                      <a:latin typeface="Cambria Math" panose="02040503050406030204" pitchFamily="18" charset="0"/>
                                    </a:rPr>
                                    <m:t>𝑘</m:t>
                                  </m:r>
                                </m:e>
                                <m:sub>
                                  <m:r>
                                    <a:rPr lang="en-US" b="0" i="1" smtClean="0">
                                      <a:solidFill>
                                        <a:srgbClr val="0055A0"/>
                                      </a:solidFill>
                                      <a:latin typeface="Cambria Math" panose="02040503050406030204" pitchFamily="18" charset="0"/>
                                    </a:rPr>
                                    <m:t>𝑐𝑜𝑎𝑡</m:t>
                                  </m:r>
                                </m:sub>
                              </m:sSub>
                              <m:r>
                                <a:rPr lang="en-US" i="1">
                                  <a:solidFill>
                                    <a:srgbClr val="0055A0"/>
                                  </a:solidFill>
                                  <a:latin typeface="Cambria Math" panose="02040503050406030204" pitchFamily="18" charset="0"/>
                                </a:rPr>
                                <m:t>𝑑</m:t>
                              </m:r>
                            </m:e>
                          </m:d>
                        </m:den>
                      </m:f>
                    </m:oMath>
                  </m:oMathPara>
                </a14:m>
                <a:endParaRPr lang="en-GB" dirty="0">
                  <a:solidFill>
                    <a:srgbClr val="0055A0"/>
                  </a:solidFill>
                  <a:latin typeface="Arial"/>
                </a:endParaRPr>
              </a:p>
            </p:txBody>
          </p:sp>
        </mc:Choice>
        <mc:Fallback xmlns="">
          <p:sp>
            <p:nvSpPr>
              <p:cNvPr id="22" name="Rectangle 21">
                <a:extLst>
                  <a:ext uri="{FF2B5EF4-FFF2-40B4-BE49-F238E27FC236}">
                    <a16:creationId xmlns:a16="http://schemas.microsoft.com/office/drawing/2014/main" id="{5AB33D8F-481E-8B78-3DC6-B5A13666E538}"/>
                  </a:ext>
                </a:extLst>
              </p:cNvPr>
              <p:cNvSpPr>
                <a:spLocks noRot="1" noChangeAspect="1" noMove="1" noResize="1" noEditPoints="1" noAdjustHandles="1" noChangeArrowheads="1" noChangeShapeType="1" noTextEdit="1"/>
              </p:cNvSpPr>
              <p:nvPr/>
            </p:nvSpPr>
            <p:spPr>
              <a:xfrm>
                <a:off x="2446340" y="5962288"/>
                <a:ext cx="3649660" cy="678391"/>
              </a:xfrm>
              <a:prstGeom prst="rect">
                <a:avLst/>
              </a:prstGeom>
              <a:blipFill>
                <a:blip r:embed="rId6"/>
                <a:stretch>
                  <a:fillRect b="-9259"/>
                </a:stretch>
              </a:blipFill>
            </p:spPr>
            <p:txBody>
              <a:bodyPr/>
              <a:lstStyle/>
              <a:p>
                <a:r>
                  <a:rPr lang="en-IT">
                    <a:noFill/>
                  </a:rPr>
                  <a:t> </a:t>
                </a:r>
              </a:p>
            </p:txBody>
          </p:sp>
        </mc:Fallback>
      </mc:AlternateContent>
      <p:pic>
        <p:nvPicPr>
          <p:cNvPr id="25" name="Picture 24">
            <a:extLst>
              <a:ext uri="{FF2B5EF4-FFF2-40B4-BE49-F238E27FC236}">
                <a16:creationId xmlns:a16="http://schemas.microsoft.com/office/drawing/2014/main" id="{180B9028-8F8D-2AC8-BADF-0EEF65F64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0957" y="534472"/>
            <a:ext cx="4009278" cy="3042394"/>
          </a:xfrm>
          <a:prstGeom prst="rect">
            <a:avLst/>
          </a:prstGeom>
        </p:spPr>
      </p:pic>
      <p:sp>
        <p:nvSpPr>
          <p:cNvPr id="26" name="Rectangle 25">
            <a:extLst>
              <a:ext uri="{FF2B5EF4-FFF2-40B4-BE49-F238E27FC236}">
                <a16:creationId xmlns:a16="http://schemas.microsoft.com/office/drawing/2014/main" id="{9BDBC02C-2986-5ED5-EAE0-8800BA42B344}"/>
              </a:ext>
            </a:extLst>
          </p:cNvPr>
          <p:cNvSpPr/>
          <p:nvPr/>
        </p:nvSpPr>
        <p:spPr>
          <a:xfrm>
            <a:off x="9965207" y="694205"/>
            <a:ext cx="1623013" cy="1200329"/>
          </a:xfrm>
          <a:prstGeom prst="rect">
            <a:avLst/>
          </a:prstGeom>
        </p:spPr>
        <p:txBody>
          <a:bodyPr wrap="square">
            <a:spAutoFit/>
          </a:bodyPr>
          <a:lstStyle/>
          <a:p>
            <a:pPr algn="ctr" defTabSz="914400"/>
            <a:r>
              <a:rPr lang="en-US" sz="2400" b="1" dirty="0">
                <a:solidFill>
                  <a:srgbClr val="00B050"/>
                </a:solidFill>
                <a:latin typeface="Arial"/>
                <a:ea typeface="Andale Sans UI"/>
                <a:cs typeface="Times New Roman" panose="02020603050405020304" pitchFamily="18" charset="0"/>
              </a:rPr>
              <a:t>Reliable analytical tool</a:t>
            </a:r>
            <a:endParaRPr lang="en-US" sz="2400" b="1" dirty="0">
              <a:solidFill>
                <a:srgbClr val="0055A0"/>
              </a:solidFill>
              <a:latin typeface="Arial"/>
            </a:endParaRPr>
          </a:p>
        </p:txBody>
      </p:sp>
      <p:cxnSp>
        <p:nvCxnSpPr>
          <p:cNvPr id="34" name="Straight Arrow Connector 33">
            <a:extLst>
              <a:ext uri="{FF2B5EF4-FFF2-40B4-BE49-F238E27FC236}">
                <a16:creationId xmlns:a16="http://schemas.microsoft.com/office/drawing/2014/main" id="{60ED4A37-89F7-3FC9-8403-8B44849E83D4}"/>
              </a:ext>
            </a:extLst>
          </p:cNvPr>
          <p:cNvCxnSpPr>
            <a:cxnSpLocks/>
          </p:cNvCxnSpPr>
          <p:nvPr/>
        </p:nvCxnSpPr>
        <p:spPr>
          <a:xfrm flipH="1">
            <a:off x="2323652" y="5127172"/>
            <a:ext cx="310692" cy="0"/>
          </a:xfrm>
          <a:prstGeom prst="straightConnector1">
            <a:avLst/>
          </a:prstGeom>
          <a:ln w="19050">
            <a:solidFill>
              <a:srgbClr val="0E55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1C2ABD0-059D-F024-50CA-9D69C1B93314}"/>
              </a:ext>
            </a:extLst>
          </p:cNvPr>
          <p:cNvCxnSpPr>
            <a:cxnSpLocks/>
          </p:cNvCxnSpPr>
          <p:nvPr/>
        </p:nvCxnSpPr>
        <p:spPr>
          <a:xfrm>
            <a:off x="2634344" y="5127172"/>
            <a:ext cx="0" cy="1023258"/>
          </a:xfrm>
          <a:prstGeom prst="line">
            <a:avLst/>
          </a:prstGeom>
          <a:ln w="19050">
            <a:solidFill>
              <a:srgbClr val="0E55A0"/>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4F41A22A-862B-294C-86A6-0B64BD76DF39}"/>
              </a:ext>
            </a:extLst>
          </p:cNvPr>
          <p:cNvSpPr>
            <a:spLocks noGrp="1"/>
          </p:cNvSpPr>
          <p:nvPr>
            <p:ph type="title"/>
          </p:nvPr>
        </p:nvSpPr>
        <p:spPr>
          <a:xfrm>
            <a:off x="1" y="136525"/>
            <a:ext cx="12192000" cy="590931"/>
          </a:xfrm>
        </p:spPr>
        <p:txBody>
          <a:bodyPr/>
          <a:lstStyle/>
          <a:p>
            <a:r>
              <a:rPr lang="en-US" dirty="0"/>
              <a:t>Electromagnetic characterization of coatings in sub-THz</a:t>
            </a:r>
          </a:p>
        </p:txBody>
      </p:sp>
    </p:spTree>
    <p:extLst>
      <p:ext uri="{BB962C8B-B14F-4D97-AF65-F5344CB8AC3E}">
        <p14:creationId xmlns:p14="http://schemas.microsoft.com/office/powerpoint/2010/main" val="1392960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5C3D8C2-14E4-1785-8B95-C7D91DC3C18D}"/>
              </a:ext>
            </a:extLst>
          </p:cNvPr>
          <p:cNvPicPr>
            <a:picLocks noChangeAspect="1"/>
          </p:cNvPicPr>
          <p:nvPr/>
        </p:nvPicPr>
        <p:blipFill>
          <a:blip r:embed="rId2"/>
          <a:stretch>
            <a:fillRect/>
          </a:stretch>
        </p:blipFill>
        <p:spPr>
          <a:xfrm>
            <a:off x="4864160" y="696687"/>
            <a:ext cx="4473905" cy="3432147"/>
          </a:xfrm>
          <a:prstGeom prst="rect">
            <a:avLst/>
          </a:prstGeom>
        </p:spPr>
      </p:pic>
      <p:pic>
        <p:nvPicPr>
          <p:cNvPr id="8" name="Picture 7">
            <a:extLst>
              <a:ext uri="{FF2B5EF4-FFF2-40B4-BE49-F238E27FC236}">
                <a16:creationId xmlns:a16="http://schemas.microsoft.com/office/drawing/2014/main" id="{08CEEAF6-DF45-2F0F-C4B4-E9219D91BDA3}"/>
              </a:ext>
            </a:extLst>
          </p:cNvPr>
          <p:cNvPicPr>
            <a:picLocks noChangeAspect="1"/>
          </p:cNvPicPr>
          <p:nvPr/>
        </p:nvPicPr>
        <p:blipFill>
          <a:blip r:embed="rId3"/>
          <a:stretch>
            <a:fillRect/>
          </a:stretch>
        </p:blipFill>
        <p:spPr>
          <a:xfrm>
            <a:off x="-5" y="804252"/>
            <a:ext cx="4367606" cy="3251998"/>
          </a:xfrm>
          <a:prstGeom prst="rect">
            <a:avLst/>
          </a:prstGeom>
        </p:spPr>
      </p:pic>
      <p:sp>
        <p:nvSpPr>
          <p:cNvPr id="4" name="Slide Number Placeholder 3">
            <a:extLst>
              <a:ext uri="{FF2B5EF4-FFF2-40B4-BE49-F238E27FC236}">
                <a16:creationId xmlns:a16="http://schemas.microsoft.com/office/drawing/2014/main" id="{47F38E79-9B4A-B747-B5D1-07C4031C00FB}"/>
              </a:ext>
            </a:extLst>
          </p:cNvPr>
          <p:cNvSpPr>
            <a:spLocks noGrp="1"/>
          </p:cNvSpPr>
          <p:nvPr>
            <p:ph type="sldNum" sz="quarter" idx="12"/>
          </p:nvPr>
        </p:nvSpPr>
        <p:spPr/>
        <p:txBody>
          <a:bodyPr/>
          <a:lstStyle/>
          <a:p>
            <a:fld id="{A6D6D798-1883-974D-96D0-4E82B243DEDE}" type="slidenum">
              <a:rPr lang="it-IT" smtClean="0"/>
              <a:t>18</a:t>
            </a:fld>
            <a:endParaRPr lang="it-IT"/>
          </a:p>
        </p:txBody>
      </p:sp>
      <p:sp>
        <p:nvSpPr>
          <p:cNvPr id="5" name="Title 4">
            <a:extLst>
              <a:ext uri="{FF2B5EF4-FFF2-40B4-BE49-F238E27FC236}">
                <a16:creationId xmlns:a16="http://schemas.microsoft.com/office/drawing/2014/main" id="{4F41A22A-862B-294C-86A6-0B64BD76DF39}"/>
              </a:ext>
            </a:extLst>
          </p:cNvPr>
          <p:cNvSpPr>
            <a:spLocks noGrp="1"/>
          </p:cNvSpPr>
          <p:nvPr>
            <p:ph type="title"/>
          </p:nvPr>
        </p:nvSpPr>
        <p:spPr>
          <a:xfrm>
            <a:off x="1" y="136525"/>
            <a:ext cx="12192000" cy="590931"/>
          </a:xfrm>
        </p:spPr>
        <p:txBody>
          <a:bodyPr/>
          <a:lstStyle/>
          <a:p>
            <a:r>
              <a:rPr lang="en-US" dirty="0"/>
              <a:t>Electromagnetic characterization of coatings in sub-THz</a:t>
            </a:r>
          </a:p>
        </p:txBody>
      </p:sp>
      <p:sp>
        <p:nvSpPr>
          <p:cNvPr id="14" name="TextBox 13">
            <a:extLst>
              <a:ext uri="{FF2B5EF4-FFF2-40B4-BE49-F238E27FC236}">
                <a16:creationId xmlns:a16="http://schemas.microsoft.com/office/drawing/2014/main" id="{81399806-E733-2E0B-3992-3D41129D1DD7}"/>
              </a:ext>
            </a:extLst>
          </p:cNvPr>
          <p:cNvSpPr txBox="1"/>
          <p:nvPr/>
        </p:nvSpPr>
        <p:spPr>
          <a:xfrm>
            <a:off x="1313077" y="1207889"/>
            <a:ext cx="1892698" cy="461665"/>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dirty="0">
                <a:ln>
                  <a:noFill/>
                </a:ln>
                <a:solidFill>
                  <a:srgbClr val="0E55A0"/>
                </a:solidFill>
                <a:effectLst/>
                <a:uLnTx/>
                <a:uFillTx/>
                <a:latin typeface="Arial"/>
              </a:rPr>
              <a:t>TD measure</a:t>
            </a:r>
          </a:p>
        </p:txBody>
      </p:sp>
      <p:sp>
        <p:nvSpPr>
          <p:cNvPr id="15" name="Right Arrow 14">
            <a:extLst>
              <a:ext uri="{FF2B5EF4-FFF2-40B4-BE49-F238E27FC236}">
                <a16:creationId xmlns:a16="http://schemas.microsoft.com/office/drawing/2014/main" id="{C53D787E-5256-D4AB-E47D-F5B4726B926B}"/>
              </a:ext>
            </a:extLst>
          </p:cNvPr>
          <p:cNvSpPr/>
          <p:nvPr/>
        </p:nvSpPr>
        <p:spPr>
          <a:xfrm>
            <a:off x="4287168" y="1741638"/>
            <a:ext cx="670047" cy="931802"/>
          </a:xfrm>
          <a:prstGeom prst="rightArrow">
            <a:avLst/>
          </a:prstGeom>
          <a:gradFill flip="none" rotWithShape="1">
            <a:gsLst>
              <a:gs pos="0">
                <a:srgbClr val="0055A0">
                  <a:lumMod val="67000"/>
                </a:srgbClr>
              </a:gs>
              <a:gs pos="48000">
                <a:srgbClr val="0055A0">
                  <a:lumMod val="97000"/>
                  <a:lumOff val="3000"/>
                </a:srgbClr>
              </a:gs>
              <a:gs pos="100000">
                <a:srgbClr val="0055A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7F999381-0A26-A0CB-0696-9FBAE7DD93A0}"/>
              </a:ext>
            </a:extLst>
          </p:cNvPr>
          <p:cNvSpPr txBox="1"/>
          <p:nvPr/>
        </p:nvSpPr>
        <p:spPr>
          <a:xfrm>
            <a:off x="4287168" y="2687980"/>
            <a:ext cx="586036" cy="461665"/>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dirty="0">
                <a:ln>
                  <a:noFill/>
                </a:ln>
                <a:solidFill>
                  <a:srgbClr val="0E55A0"/>
                </a:solidFill>
                <a:effectLst/>
                <a:uLnTx/>
                <a:uFillTx/>
                <a:latin typeface="Arial"/>
              </a:rPr>
              <a:t>FT</a:t>
            </a:r>
          </a:p>
        </p:txBody>
      </p:sp>
      <p:sp>
        <p:nvSpPr>
          <p:cNvPr id="19" name="TextBox 18">
            <a:extLst>
              <a:ext uri="{FF2B5EF4-FFF2-40B4-BE49-F238E27FC236}">
                <a16:creationId xmlns:a16="http://schemas.microsoft.com/office/drawing/2014/main" id="{9A672FBF-C3D2-B140-1DCE-9DF612F1EFAD}"/>
              </a:ext>
            </a:extLst>
          </p:cNvPr>
          <p:cNvSpPr txBox="1"/>
          <p:nvPr/>
        </p:nvSpPr>
        <p:spPr>
          <a:xfrm>
            <a:off x="8966704" y="1903149"/>
            <a:ext cx="3196774" cy="2031325"/>
          </a:xfrm>
          <a:prstGeom prst="rect">
            <a:avLst/>
          </a:prstGeom>
          <a:noFill/>
        </p:spPr>
        <p:txBody>
          <a:bodyPr wrap="square">
            <a:spAutoFit/>
          </a:bodyPr>
          <a:lstStyle/>
          <a:p>
            <a:pPr marL="285750" indent="-285750">
              <a:buFont typeface="Arial" panose="020B0604020202020204" pitchFamily="34" charset="0"/>
              <a:buChar char="•"/>
            </a:pPr>
            <a:r>
              <a:rPr lang="en-GB" dirty="0"/>
              <a:t>A. </a:t>
            </a:r>
            <a:r>
              <a:rPr lang="en-GB" dirty="0" err="1"/>
              <a:t>Passarelli</a:t>
            </a:r>
            <a:r>
              <a:rPr lang="en-GB" dirty="0"/>
              <a:t>, PhD Thesis 2019</a:t>
            </a:r>
          </a:p>
          <a:p>
            <a:pPr marL="285750" indent="-285750">
              <a:buFont typeface="Arial" panose="020B0604020202020204" pitchFamily="34" charset="0"/>
              <a:buChar char="•"/>
            </a:pPr>
            <a:r>
              <a:rPr lang="en-GB" dirty="0"/>
              <a:t>A. </a:t>
            </a:r>
            <a:r>
              <a:rPr lang="en-GB" dirty="0" err="1"/>
              <a:t>Passarelli</a:t>
            </a:r>
            <a:r>
              <a:rPr lang="en-GB" dirty="0"/>
              <a:t>, et al. Phys. Rev. Accel. Beams, vol. 21, issue 10, Oct. 2018</a:t>
            </a:r>
          </a:p>
          <a:p>
            <a:pPr marL="285750" indent="-285750">
              <a:buFont typeface="Arial" panose="020B0604020202020204" pitchFamily="34" charset="0"/>
              <a:buChar char="•"/>
            </a:pPr>
            <a:r>
              <a:rPr lang="en-GB" dirty="0"/>
              <a:t>A. </a:t>
            </a:r>
            <a:r>
              <a:rPr lang="en-GB" dirty="0" err="1"/>
              <a:t>Passarelli</a:t>
            </a:r>
            <a:r>
              <a:rPr lang="en-GB" dirty="0"/>
              <a:t>, et al. </a:t>
            </a:r>
            <a:r>
              <a:rPr lang="en-GB" dirty="0" err="1"/>
              <a:t>Condens</a:t>
            </a:r>
            <a:r>
              <a:rPr lang="en-GB" dirty="0"/>
              <a:t>. Matter 2020, 5(1), 9</a:t>
            </a:r>
          </a:p>
        </p:txBody>
      </p:sp>
      <p:sp>
        <p:nvSpPr>
          <p:cNvPr id="21" name="TextBox 20">
            <a:extLst>
              <a:ext uri="{FF2B5EF4-FFF2-40B4-BE49-F238E27FC236}">
                <a16:creationId xmlns:a16="http://schemas.microsoft.com/office/drawing/2014/main" id="{317C1A42-6B03-6275-3354-1CC5572C48B6}"/>
              </a:ext>
            </a:extLst>
          </p:cNvPr>
          <p:cNvSpPr txBox="1"/>
          <p:nvPr/>
        </p:nvSpPr>
        <p:spPr>
          <a:xfrm>
            <a:off x="7486270" y="4776081"/>
            <a:ext cx="4121383" cy="1477328"/>
          </a:xfrm>
          <a:prstGeom prst="rect">
            <a:avLst/>
          </a:prstGeom>
          <a:noFill/>
        </p:spPr>
        <p:txBody>
          <a:bodyPr wrap="square">
            <a:spAutoFit/>
          </a:bodyPr>
          <a:lstStyle/>
          <a:p>
            <a:pPr algn="l"/>
            <a:r>
              <a:rPr lang="en-GB" dirty="0">
                <a:latin typeface="Calibri" panose="020F0502020204030204" pitchFamily="34" charset="0"/>
                <a:ea typeface="Calibri" panose="020F0502020204030204" pitchFamily="34" charset="0"/>
                <a:cs typeface="Times New Roman" panose="02020603050405020304" pitchFamily="18" charset="0"/>
              </a:rPr>
              <a:t>E</a:t>
            </a:r>
            <a:r>
              <a:rPr lang="en-GB" sz="1800" dirty="0">
                <a:effectLst/>
                <a:latin typeface="Calibri" panose="020F0502020204030204" pitchFamily="34" charset="0"/>
                <a:ea typeface="Calibri" panose="020F0502020204030204" pitchFamily="34" charset="0"/>
                <a:cs typeface="Times New Roman" panose="02020603050405020304" pitchFamily="18" charset="0"/>
              </a:rPr>
              <a:t>lectromagnetic characterisation of three different NEG coatings:</a:t>
            </a:r>
            <a:endParaRPr lang="en-GB" sz="1800" b="0" i="0" u="none" strike="noStrike" dirty="0">
              <a:solidFill>
                <a:srgbClr val="000000"/>
              </a:solidFill>
              <a:effectLst/>
              <a:latin typeface="Calibri" panose="020F0502020204030204" pitchFamily="34" charset="0"/>
            </a:endParaRPr>
          </a:p>
          <a:p>
            <a:pPr marL="285750" indent="-285750" algn="l">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CERN Standard coating </a:t>
            </a:r>
          </a:p>
          <a:p>
            <a:pPr marL="285750" indent="-285750" algn="l">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Porous, coated at high Pressure</a:t>
            </a:r>
            <a:endParaRPr lang="en-GB" dirty="0">
              <a:solidFill>
                <a:srgbClr val="000000"/>
              </a:solidFill>
              <a:latin typeface="Calibri" panose="020F0502020204030204" pitchFamily="34" charset="0"/>
            </a:endParaRPr>
          </a:p>
          <a:p>
            <a:pPr marL="285750" indent="-285750" algn="l">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Densified film using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HiPIMS</a:t>
            </a:r>
            <a:r>
              <a:rPr lang="en-GB" sz="1800" b="0" i="0" u="none" strike="noStrike" dirty="0">
                <a:solidFill>
                  <a:srgbClr val="000000"/>
                </a:solidFill>
                <a:effectLst/>
                <a:latin typeface="Calibri" panose="020F0502020204030204" pitchFamily="34" charset="0"/>
              </a:rPr>
              <a:t> coating</a:t>
            </a:r>
          </a:p>
        </p:txBody>
      </p:sp>
      <p:sp>
        <p:nvSpPr>
          <p:cNvPr id="22" name="Title 4">
            <a:extLst>
              <a:ext uri="{FF2B5EF4-FFF2-40B4-BE49-F238E27FC236}">
                <a16:creationId xmlns:a16="http://schemas.microsoft.com/office/drawing/2014/main" id="{70761174-7AF8-D477-6BAA-142AB035AA04}"/>
              </a:ext>
            </a:extLst>
          </p:cNvPr>
          <p:cNvSpPr txBox="1">
            <a:spLocks/>
          </p:cNvSpPr>
          <p:nvPr/>
        </p:nvSpPr>
        <p:spPr>
          <a:xfrm>
            <a:off x="7676393" y="4156992"/>
            <a:ext cx="3367671" cy="590931"/>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3600" kern="1200" spc="-60" baseline="0">
                <a:solidFill>
                  <a:schemeClr val="tx1"/>
                </a:solidFill>
                <a:latin typeface="+mj-lt"/>
                <a:ea typeface="+mj-ea"/>
                <a:cs typeface="+mj-cs"/>
              </a:defRPr>
            </a:lvl1pPr>
          </a:lstStyle>
          <a:p>
            <a:pPr algn="ctr"/>
            <a:r>
              <a:rPr lang="en-US" dirty="0"/>
              <a:t>The next future</a:t>
            </a:r>
            <a:endParaRPr lang="en-IT" dirty="0"/>
          </a:p>
        </p:txBody>
      </p:sp>
      <p:pic>
        <p:nvPicPr>
          <p:cNvPr id="25" name="Picture 24">
            <a:extLst>
              <a:ext uri="{FF2B5EF4-FFF2-40B4-BE49-F238E27FC236}">
                <a16:creationId xmlns:a16="http://schemas.microsoft.com/office/drawing/2014/main" id="{FC981A59-7C44-A743-DCA7-FC17A89C0395}"/>
              </a:ext>
            </a:extLst>
          </p:cNvPr>
          <p:cNvPicPr>
            <a:picLocks noChangeAspect="1"/>
          </p:cNvPicPr>
          <p:nvPr/>
        </p:nvPicPr>
        <p:blipFill>
          <a:blip r:embed="rId4"/>
          <a:stretch>
            <a:fillRect/>
          </a:stretch>
        </p:blipFill>
        <p:spPr>
          <a:xfrm>
            <a:off x="97849" y="5347626"/>
            <a:ext cx="4424970" cy="1811566"/>
          </a:xfrm>
          <a:prstGeom prst="rect">
            <a:avLst/>
          </a:prstGeom>
        </p:spPr>
      </p:pic>
      <p:pic>
        <p:nvPicPr>
          <p:cNvPr id="26" name="Picture 25">
            <a:extLst>
              <a:ext uri="{FF2B5EF4-FFF2-40B4-BE49-F238E27FC236}">
                <a16:creationId xmlns:a16="http://schemas.microsoft.com/office/drawing/2014/main" id="{F6F68053-F54F-4136-16E1-540E2EA8D439}"/>
              </a:ext>
            </a:extLst>
          </p:cNvPr>
          <p:cNvPicPr>
            <a:picLocks noChangeAspect="1"/>
          </p:cNvPicPr>
          <p:nvPr/>
        </p:nvPicPr>
        <p:blipFill rotWithShape="1">
          <a:blip r:embed="rId5"/>
          <a:srcRect t="14608" r="15028"/>
          <a:stretch/>
        </p:blipFill>
        <p:spPr>
          <a:xfrm>
            <a:off x="3249319" y="3999790"/>
            <a:ext cx="3731117" cy="2109113"/>
          </a:xfrm>
          <a:prstGeom prst="ellipse">
            <a:avLst/>
          </a:prstGeom>
        </p:spPr>
      </p:pic>
      <p:sp>
        <p:nvSpPr>
          <p:cNvPr id="33" name="TextBox 32">
            <a:extLst>
              <a:ext uri="{FF2B5EF4-FFF2-40B4-BE49-F238E27FC236}">
                <a16:creationId xmlns:a16="http://schemas.microsoft.com/office/drawing/2014/main" id="{67F0A2F6-22BB-B5C0-833D-1601AE1A4E8E}"/>
              </a:ext>
            </a:extLst>
          </p:cNvPr>
          <p:cNvSpPr txBox="1"/>
          <p:nvPr/>
        </p:nvSpPr>
        <p:spPr>
          <a:xfrm>
            <a:off x="411110" y="4424296"/>
            <a:ext cx="2712968" cy="923330"/>
          </a:xfrm>
          <a:prstGeom prst="rect">
            <a:avLst/>
          </a:prstGeom>
          <a:noFill/>
        </p:spPr>
        <p:txBody>
          <a:bodyPr wrap="square">
            <a:spAutoFit/>
          </a:bodyPr>
          <a:lstStyle/>
          <a:p>
            <a:pPr algn="ctr"/>
            <a:r>
              <a:rPr lang="en-GB" dirty="0"/>
              <a:t>Two samples with 3 </a:t>
            </a:r>
            <a:r>
              <a:rPr lang="el-GR" dirty="0"/>
              <a:t>μ</a:t>
            </a:r>
            <a:r>
              <a:rPr lang="en-GB" dirty="0"/>
              <a:t>m of </a:t>
            </a:r>
            <a:r>
              <a:rPr lang="en-GB" b="1" dirty="0">
                <a:solidFill>
                  <a:srgbClr val="FF0000"/>
                </a:solidFill>
              </a:rPr>
              <a:t>Amorphous carbon</a:t>
            </a:r>
            <a:r>
              <a:rPr lang="en-GB" dirty="0"/>
              <a:t> on copper bulk</a:t>
            </a:r>
          </a:p>
        </p:txBody>
      </p:sp>
    </p:spTree>
    <p:extLst>
      <p:ext uri="{BB962C8B-B14F-4D97-AF65-F5344CB8AC3E}">
        <p14:creationId xmlns:p14="http://schemas.microsoft.com/office/powerpoint/2010/main" val="250200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C86FF4-602B-9880-FCA1-58CBD535340E}"/>
              </a:ext>
            </a:extLst>
          </p:cNvPr>
          <p:cNvSpPr>
            <a:spLocks noGrp="1"/>
          </p:cNvSpPr>
          <p:nvPr>
            <p:ph type="ftr" sz="quarter" idx="11"/>
          </p:nvPr>
        </p:nvSpPr>
        <p:spPr/>
        <p:txBody>
          <a:bodyPr/>
          <a:lstStyle/>
          <a:p>
            <a:r>
              <a:rPr lang="it-IT"/>
              <a:t>Andrea Passarelli</a:t>
            </a:r>
          </a:p>
        </p:txBody>
      </p:sp>
      <p:sp>
        <p:nvSpPr>
          <p:cNvPr id="4" name="Slide Number Placeholder 3">
            <a:extLst>
              <a:ext uri="{FF2B5EF4-FFF2-40B4-BE49-F238E27FC236}">
                <a16:creationId xmlns:a16="http://schemas.microsoft.com/office/drawing/2014/main" id="{9A6060A1-5AC5-6E4C-6ED5-EF4E9C783495}"/>
              </a:ext>
            </a:extLst>
          </p:cNvPr>
          <p:cNvSpPr>
            <a:spLocks noGrp="1"/>
          </p:cNvSpPr>
          <p:nvPr>
            <p:ph type="sldNum" sz="quarter" idx="12"/>
          </p:nvPr>
        </p:nvSpPr>
        <p:spPr/>
        <p:txBody>
          <a:bodyPr/>
          <a:lstStyle/>
          <a:p>
            <a:fld id="{A6D6D798-1883-974D-96D0-4E82B243DEDE}" type="slidenum">
              <a:rPr lang="it-IT" smtClean="0"/>
              <a:t>19</a:t>
            </a:fld>
            <a:endParaRPr lang="it-IT"/>
          </a:p>
        </p:txBody>
      </p:sp>
      <p:pic>
        <p:nvPicPr>
          <p:cNvPr id="8" name="Picture 7" descr="A picture containing sky, table, water, horizon&#10;&#10;Description automatically generated">
            <a:extLst>
              <a:ext uri="{FF2B5EF4-FFF2-40B4-BE49-F238E27FC236}">
                <a16:creationId xmlns:a16="http://schemas.microsoft.com/office/drawing/2014/main" id="{67765A8E-205D-355D-DF98-6DCCFF607C05}"/>
              </a:ext>
            </a:extLst>
          </p:cNvPr>
          <p:cNvPicPr>
            <a:picLocks noChangeAspect="1"/>
          </p:cNvPicPr>
          <p:nvPr/>
        </p:nvPicPr>
        <p:blipFill rotWithShape="1">
          <a:blip r:embed="rId2"/>
          <a:srcRect l="3299" t="3299"/>
          <a:stretch/>
        </p:blipFill>
        <p:spPr>
          <a:xfrm>
            <a:off x="0" y="-1"/>
            <a:ext cx="12192000" cy="6858001"/>
          </a:xfrm>
          <a:prstGeom prst="rect">
            <a:avLst/>
          </a:prstGeom>
        </p:spPr>
      </p:pic>
    </p:spTree>
    <p:extLst>
      <p:ext uri="{BB962C8B-B14F-4D97-AF65-F5344CB8AC3E}">
        <p14:creationId xmlns:p14="http://schemas.microsoft.com/office/powerpoint/2010/main" val="407837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endParaRPr lang="en-GB" dirty="0"/>
          </a:p>
        </p:txBody>
      </p:sp>
      <p:sp>
        <p:nvSpPr>
          <p:cNvPr id="3" name="Content Placeholder 2"/>
          <p:cNvSpPr>
            <a:spLocks noGrp="1"/>
          </p:cNvSpPr>
          <p:nvPr>
            <p:ph idx="1"/>
          </p:nvPr>
        </p:nvSpPr>
        <p:spPr/>
        <p:txBody>
          <a:bodyPr/>
          <a:lstStyle/>
          <a:p>
            <a:r>
              <a:rPr lang="en-US" dirty="0"/>
              <a:t>Analytical impedance models</a:t>
            </a:r>
          </a:p>
          <a:p>
            <a:pPr lvl="1"/>
            <a:r>
              <a:rPr lang="en-US" dirty="0"/>
              <a:t>Asymmetric round chamber</a:t>
            </a:r>
          </a:p>
          <a:p>
            <a:pPr lvl="1"/>
            <a:r>
              <a:rPr lang="en-US" dirty="0"/>
              <a:t>Impedance of a step transition</a:t>
            </a:r>
          </a:p>
          <a:p>
            <a:endParaRPr lang="en-US" dirty="0"/>
          </a:p>
          <a:p>
            <a:r>
              <a:rPr lang="en-US" dirty="0"/>
              <a:t>Stretched wire method</a:t>
            </a:r>
          </a:p>
          <a:p>
            <a:endParaRPr lang="en-US" dirty="0"/>
          </a:p>
          <a:p>
            <a:r>
              <a:rPr lang="en-US" dirty="0"/>
              <a:t>Mode Matching and bench measurements techniques </a:t>
            </a:r>
          </a:p>
          <a:p>
            <a:pPr lvl="1"/>
            <a:endParaRPr lang="en-GB" dirty="0"/>
          </a:p>
        </p:txBody>
      </p:sp>
    </p:spTree>
    <p:extLst>
      <p:ext uri="{BB962C8B-B14F-4D97-AF65-F5344CB8AC3E}">
        <p14:creationId xmlns:p14="http://schemas.microsoft.com/office/powerpoint/2010/main" val="3605848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normAutofit/>
          </a:bodyPr>
          <a:lstStyle/>
          <a:p>
            <a:r>
              <a:rPr lang="en-US" sz="2800" dirty="0"/>
              <a:t>Asymmetric round chamber</a:t>
            </a:r>
          </a:p>
        </p:txBody>
      </p:sp>
      <p:pic>
        <p:nvPicPr>
          <p:cNvPr id="5" name="Picture 4" descr="DisegnoC_finite_vaccaro.bmp"/>
          <p:cNvPicPr>
            <a:picLocks noChangeAspect="1"/>
          </p:cNvPicPr>
          <p:nvPr/>
        </p:nvPicPr>
        <p:blipFill>
          <a:blip r:embed="rId2" cstate="print"/>
          <a:srcRect l="22952" t="5906" r="21912" b="5905"/>
          <a:stretch>
            <a:fillRect/>
          </a:stretch>
        </p:blipFill>
        <p:spPr>
          <a:xfrm>
            <a:off x="1600200" y="3581400"/>
            <a:ext cx="4038600" cy="3200400"/>
          </a:xfrm>
          <a:prstGeom prst="rect">
            <a:avLst/>
          </a:prstGeom>
        </p:spPr>
      </p:pic>
      <p:pic>
        <p:nvPicPr>
          <p:cNvPr id="6" name="Content Placeholder 11" descr="DisegnoC_no placca.bmp"/>
          <p:cNvPicPr>
            <a:picLocks noChangeAspect="1"/>
          </p:cNvPicPr>
          <p:nvPr/>
        </p:nvPicPr>
        <p:blipFill>
          <a:blip r:embed="rId3" cstate="print"/>
          <a:srcRect l="25757" r="24704"/>
          <a:stretch>
            <a:fillRect/>
          </a:stretch>
        </p:blipFill>
        <p:spPr>
          <a:xfrm>
            <a:off x="2819400" y="951004"/>
            <a:ext cx="2344308" cy="2325597"/>
          </a:xfrm>
          <a:prstGeom prst="rect">
            <a:avLst/>
          </a:prstGeom>
        </p:spPr>
      </p:pic>
      <p:grpSp>
        <p:nvGrpSpPr>
          <p:cNvPr id="7" name="Group 19"/>
          <p:cNvGrpSpPr/>
          <p:nvPr/>
        </p:nvGrpSpPr>
        <p:grpSpPr>
          <a:xfrm>
            <a:off x="6172200" y="1017032"/>
            <a:ext cx="1905000" cy="1905000"/>
            <a:chOff x="5562600" y="4532403"/>
            <a:chExt cx="1905000" cy="1905000"/>
          </a:xfrm>
        </p:grpSpPr>
        <p:sp>
          <p:nvSpPr>
            <p:cNvPr id="8" name="TextBox 7"/>
            <p:cNvSpPr txBox="1"/>
            <p:nvPr/>
          </p:nvSpPr>
          <p:spPr>
            <a:xfrm>
              <a:off x="6019800" y="4532403"/>
              <a:ext cx="1371600" cy="461665"/>
            </a:xfrm>
            <a:prstGeom prst="rect">
              <a:avLst/>
            </a:prstGeom>
            <a:noFill/>
          </p:spPr>
          <p:txBody>
            <a:bodyPr wrap="square" rtlCol="0">
              <a:spAutoFit/>
            </a:bodyPr>
            <a:lstStyle/>
            <a:p>
              <a:pPr defTabSz="914400"/>
              <a:r>
                <a:rPr lang="en-US" sz="2400" dirty="0">
                  <a:solidFill>
                    <a:prstClr val="black"/>
                  </a:solidFill>
                  <a:latin typeface="Calibri"/>
                </a:rPr>
                <a:t>Vacuum</a:t>
              </a:r>
            </a:p>
          </p:txBody>
        </p:sp>
        <p:sp>
          <p:nvSpPr>
            <p:cNvPr id="9" name="Rectangle 8"/>
            <p:cNvSpPr/>
            <p:nvPr/>
          </p:nvSpPr>
          <p:spPr>
            <a:xfrm>
              <a:off x="5562600" y="4608603"/>
              <a:ext cx="381000" cy="304800"/>
            </a:xfrm>
            <a:prstGeom prst="rect">
              <a:avLst/>
            </a:prstGeom>
            <a:solidFill>
              <a:srgbClr val="66E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 name="Rectangle 9"/>
            <p:cNvSpPr/>
            <p:nvPr/>
          </p:nvSpPr>
          <p:spPr>
            <a:xfrm>
              <a:off x="5562600" y="5294403"/>
              <a:ext cx="381000" cy="3048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 name="Rectangle 10"/>
            <p:cNvSpPr/>
            <p:nvPr/>
          </p:nvSpPr>
          <p:spPr>
            <a:xfrm>
              <a:off x="5562600" y="6056403"/>
              <a:ext cx="381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TextBox 11"/>
            <p:cNvSpPr txBox="1"/>
            <p:nvPr/>
          </p:nvSpPr>
          <p:spPr>
            <a:xfrm>
              <a:off x="6096000" y="5218203"/>
              <a:ext cx="1371600" cy="461665"/>
            </a:xfrm>
            <a:prstGeom prst="rect">
              <a:avLst/>
            </a:prstGeom>
            <a:noFill/>
          </p:spPr>
          <p:txBody>
            <a:bodyPr wrap="square" rtlCol="0">
              <a:spAutoFit/>
            </a:bodyPr>
            <a:lstStyle/>
            <a:p>
              <a:pPr defTabSz="914400"/>
              <a:r>
                <a:rPr lang="en-US" sz="2400" dirty="0">
                  <a:solidFill>
                    <a:prstClr val="black"/>
                  </a:solidFill>
                  <a:latin typeface="Calibri"/>
                </a:rPr>
                <a:t>Ferrite</a:t>
              </a:r>
            </a:p>
          </p:txBody>
        </p:sp>
        <p:sp>
          <p:nvSpPr>
            <p:cNvPr id="13" name="TextBox 12"/>
            <p:cNvSpPr txBox="1"/>
            <p:nvPr/>
          </p:nvSpPr>
          <p:spPr>
            <a:xfrm>
              <a:off x="6096000" y="5975738"/>
              <a:ext cx="1371600" cy="461665"/>
            </a:xfrm>
            <a:prstGeom prst="rect">
              <a:avLst/>
            </a:prstGeom>
            <a:noFill/>
          </p:spPr>
          <p:txBody>
            <a:bodyPr wrap="square" rtlCol="0">
              <a:spAutoFit/>
            </a:bodyPr>
            <a:lstStyle/>
            <a:p>
              <a:pPr defTabSz="914400"/>
              <a:r>
                <a:rPr lang="en-US" sz="2400" dirty="0">
                  <a:solidFill>
                    <a:prstClr val="black"/>
                  </a:solidFill>
                  <a:latin typeface="Calibri"/>
                </a:rPr>
                <a:t>PEC</a:t>
              </a:r>
            </a:p>
          </p:txBody>
        </p:sp>
      </p:grpSp>
      <p:cxnSp>
        <p:nvCxnSpPr>
          <p:cNvPr id="14" name="Straight Arrow Connector 13"/>
          <p:cNvCxnSpPr/>
          <p:nvPr/>
        </p:nvCxnSpPr>
        <p:spPr>
          <a:xfrm rot="5400000" flipH="1">
            <a:off x="2670725" y="1984925"/>
            <a:ext cx="2554197" cy="2915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057400" y="2113802"/>
            <a:ext cx="3429000" cy="1979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3955085" y="1431223"/>
            <a:ext cx="685800" cy="6858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a:off x="4082490" y="1922680"/>
            <a:ext cx="152400" cy="3810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a:endParaRPr>
          </a:p>
        </p:txBody>
      </p:sp>
      <p:graphicFrame>
        <p:nvGraphicFramePr>
          <p:cNvPr id="18" name="Object 6"/>
          <p:cNvGraphicFramePr>
            <a:graphicFrameLocks noChangeAspect="1"/>
          </p:cNvGraphicFramePr>
          <p:nvPr/>
        </p:nvGraphicFramePr>
        <p:xfrm>
          <a:off x="4267200" y="1752600"/>
          <a:ext cx="331788" cy="382588"/>
        </p:xfrm>
        <a:graphic>
          <a:graphicData uri="http://schemas.openxmlformats.org/presentationml/2006/ole">
            <mc:AlternateContent xmlns:mc="http://schemas.openxmlformats.org/markup-compatibility/2006">
              <mc:Choice xmlns:v="urn:schemas-microsoft-com:vml" Requires="v">
                <p:oleObj name="Equation" r:id="rId4" imgW="164880" imgH="190440" progId="Equation.3">
                  <p:embed/>
                </p:oleObj>
              </mc:Choice>
              <mc:Fallback>
                <p:oleObj name="Equation" r:id="rId4" imgW="164880" imgH="190440" progId="Equation.3">
                  <p:embed/>
                  <p:pic>
                    <p:nvPicPr>
                      <p:cNvPr id="1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752600"/>
                        <a:ext cx="331788"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Box 18"/>
          <p:cNvSpPr txBox="1"/>
          <p:nvPr/>
        </p:nvSpPr>
        <p:spPr>
          <a:xfrm>
            <a:off x="5257800" y="2209800"/>
            <a:ext cx="457200" cy="369332"/>
          </a:xfrm>
          <a:prstGeom prst="rect">
            <a:avLst/>
          </a:prstGeom>
          <a:noFill/>
        </p:spPr>
        <p:txBody>
          <a:bodyPr wrap="square" rtlCol="0">
            <a:spAutoFit/>
          </a:bodyPr>
          <a:lstStyle/>
          <a:p>
            <a:pPr defTabSz="914400"/>
            <a:r>
              <a:rPr lang="en-US" dirty="0">
                <a:solidFill>
                  <a:prstClr val="black"/>
                </a:solidFill>
                <a:latin typeface="Calibri"/>
              </a:rPr>
              <a:t>x</a:t>
            </a:r>
          </a:p>
        </p:txBody>
      </p:sp>
      <p:sp>
        <p:nvSpPr>
          <p:cNvPr id="20" name="TextBox 19"/>
          <p:cNvSpPr txBox="1"/>
          <p:nvPr/>
        </p:nvSpPr>
        <p:spPr>
          <a:xfrm>
            <a:off x="4038600" y="609600"/>
            <a:ext cx="304800" cy="369332"/>
          </a:xfrm>
          <a:prstGeom prst="rect">
            <a:avLst/>
          </a:prstGeom>
          <a:noFill/>
        </p:spPr>
        <p:txBody>
          <a:bodyPr wrap="square" rtlCol="0">
            <a:spAutoFit/>
          </a:bodyPr>
          <a:lstStyle/>
          <a:p>
            <a:pPr defTabSz="914400"/>
            <a:r>
              <a:rPr lang="en-US" dirty="0">
                <a:solidFill>
                  <a:prstClr val="black"/>
                </a:solidFill>
                <a:latin typeface="Calibri"/>
              </a:rPr>
              <a:t>y</a:t>
            </a:r>
          </a:p>
        </p:txBody>
      </p:sp>
      <p:cxnSp>
        <p:nvCxnSpPr>
          <p:cNvPr id="21" name="Straight Connector 20"/>
          <p:cNvCxnSpPr/>
          <p:nvPr/>
        </p:nvCxnSpPr>
        <p:spPr>
          <a:xfrm rot="10800000">
            <a:off x="2647950" y="1447800"/>
            <a:ext cx="129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2195170" y="1066802"/>
            <a:ext cx="1752600" cy="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324100" y="1790700"/>
            <a:ext cx="685800" cy="0"/>
          </a:xfrm>
          <a:prstGeom prst="line">
            <a:avLst/>
          </a:prstGeom>
          <a:ln w="127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76400" y="1600200"/>
            <a:ext cx="1066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362200" y="1600200"/>
            <a:ext cx="304800" cy="369332"/>
          </a:xfrm>
          <a:prstGeom prst="rect">
            <a:avLst/>
          </a:prstGeom>
          <a:noFill/>
        </p:spPr>
        <p:txBody>
          <a:bodyPr wrap="square" rtlCol="0">
            <a:spAutoFit/>
          </a:bodyPr>
          <a:lstStyle/>
          <a:p>
            <a:pPr defTabSz="914400"/>
            <a:r>
              <a:rPr lang="en-US" dirty="0">
                <a:solidFill>
                  <a:prstClr val="black"/>
                </a:solidFill>
                <a:latin typeface="Calibri"/>
              </a:rPr>
              <a:t>b</a:t>
            </a:r>
          </a:p>
        </p:txBody>
      </p:sp>
      <p:sp>
        <p:nvSpPr>
          <p:cNvPr id="26" name="TextBox 25"/>
          <p:cNvSpPr txBox="1"/>
          <p:nvPr/>
        </p:nvSpPr>
        <p:spPr>
          <a:xfrm>
            <a:off x="1905000" y="1447800"/>
            <a:ext cx="304800" cy="369332"/>
          </a:xfrm>
          <a:prstGeom prst="rect">
            <a:avLst/>
          </a:prstGeom>
          <a:noFill/>
        </p:spPr>
        <p:txBody>
          <a:bodyPr wrap="square" rtlCol="0">
            <a:spAutoFit/>
          </a:bodyPr>
          <a:lstStyle/>
          <a:p>
            <a:pPr defTabSz="914400"/>
            <a:r>
              <a:rPr lang="en-US" dirty="0">
                <a:solidFill>
                  <a:prstClr val="black"/>
                </a:solidFill>
                <a:latin typeface="Calibri"/>
              </a:rPr>
              <a:t>d</a:t>
            </a:r>
          </a:p>
        </p:txBody>
      </p:sp>
      <p:sp>
        <p:nvSpPr>
          <p:cNvPr id="27" name="Right Arrow 26"/>
          <p:cNvSpPr/>
          <p:nvPr/>
        </p:nvSpPr>
        <p:spPr>
          <a:xfrm rot="2290706">
            <a:off x="4895211" y="3445531"/>
            <a:ext cx="357517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34" name="Rectangle 33"/>
          <p:cNvSpPr/>
          <p:nvPr/>
        </p:nvSpPr>
        <p:spPr>
          <a:xfrm>
            <a:off x="8153400" y="3886200"/>
            <a:ext cx="1828800" cy="2895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35" name="Group 14"/>
          <p:cNvGrpSpPr/>
          <p:nvPr/>
        </p:nvGrpSpPr>
        <p:grpSpPr>
          <a:xfrm>
            <a:off x="8229600" y="3962401"/>
            <a:ext cx="1676400" cy="2743201"/>
            <a:chOff x="5562600" y="1295400"/>
            <a:chExt cx="1295400" cy="1828800"/>
          </a:xfrm>
        </p:grpSpPr>
        <p:pic>
          <p:nvPicPr>
            <p:cNvPr id="36" name="Picture 35" descr="square_CMagnet.bmp"/>
            <p:cNvPicPr>
              <a:picLocks noChangeAspect="1"/>
            </p:cNvPicPr>
            <p:nvPr/>
          </p:nvPicPr>
          <p:blipFill>
            <a:blip r:embed="rId6" cstate="print"/>
            <a:srcRect l="32315" r="32315"/>
            <a:stretch>
              <a:fillRect/>
            </a:stretch>
          </p:blipFill>
          <p:spPr>
            <a:xfrm>
              <a:off x="5562600" y="1295400"/>
              <a:ext cx="1295378" cy="1814513"/>
            </a:xfrm>
            <a:prstGeom prst="rect">
              <a:avLst/>
            </a:prstGeom>
          </p:spPr>
        </p:pic>
        <p:sp>
          <p:nvSpPr>
            <p:cNvPr id="37" name="Rectangle 36"/>
            <p:cNvSpPr/>
            <p:nvPr/>
          </p:nvSpPr>
          <p:spPr>
            <a:xfrm>
              <a:off x="5562601" y="1295400"/>
              <a:ext cx="609600" cy="18287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8" name="Rectangle 37"/>
            <p:cNvSpPr/>
            <p:nvPr/>
          </p:nvSpPr>
          <p:spPr>
            <a:xfrm>
              <a:off x="6172200" y="1295400"/>
              <a:ext cx="685800" cy="609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9" name="Rectangle 38"/>
            <p:cNvSpPr/>
            <p:nvPr/>
          </p:nvSpPr>
          <p:spPr>
            <a:xfrm>
              <a:off x="6172200" y="2514600"/>
              <a:ext cx="685800" cy="609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0" name="Rectangle 39"/>
            <p:cNvSpPr/>
            <p:nvPr/>
          </p:nvSpPr>
          <p:spPr>
            <a:xfrm>
              <a:off x="6172200" y="1905000"/>
              <a:ext cx="685800" cy="609600"/>
            </a:xfrm>
            <a:prstGeom prst="rect">
              <a:avLst/>
            </a:prstGeom>
            <a:solidFill>
              <a:srgbClr val="90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41" name="TextBox 40"/>
          <p:cNvSpPr txBox="1"/>
          <p:nvPr/>
        </p:nvSpPr>
        <p:spPr>
          <a:xfrm>
            <a:off x="8399412" y="1378804"/>
            <a:ext cx="1763993"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914400"/>
            <a:r>
              <a:rPr lang="en-US" dirty="0">
                <a:solidFill>
                  <a:prstClr val="white"/>
                </a:solidFill>
                <a:latin typeface="Calibri"/>
              </a:rPr>
              <a:t>Simplified model for a C-shaped ferrite loaded magnet</a:t>
            </a:r>
            <a:endParaRPr lang="en-GB" dirty="0">
              <a:solidFill>
                <a:prstClr val="white"/>
              </a:solidFill>
              <a:latin typeface="Calibri"/>
            </a:endParaRPr>
          </a:p>
        </p:txBody>
      </p:sp>
    </p:spTree>
    <p:extLst>
      <p:ext uri="{BB962C8B-B14F-4D97-AF65-F5344CB8AC3E}">
        <p14:creationId xmlns:p14="http://schemas.microsoft.com/office/powerpoint/2010/main" val="36054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498" y="1219201"/>
            <a:ext cx="7451103" cy="4525963"/>
          </a:xfrm>
        </p:spPr>
      </p:pic>
      <p:sp>
        <p:nvSpPr>
          <p:cNvPr id="2" name="Title 1"/>
          <p:cNvSpPr>
            <a:spLocks noGrp="1"/>
          </p:cNvSpPr>
          <p:nvPr>
            <p:ph type="title"/>
          </p:nvPr>
        </p:nvSpPr>
        <p:spPr>
          <a:xfrm>
            <a:off x="1524000" y="76200"/>
            <a:ext cx="9144000" cy="533400"/>
          </a:xfrm>
        </p:spPr>
        <p:txBody>
          <a:bodyPr>
            <a:noAutofit/>
          </a:bodyPr>
          <a:lstStyle/>
          <a:p>
            <a:r>
              <a:rPr lang="en-US" sz="2800" dirty="0"/>
              <a:t>C-Magnet: Comparing theoretical model and 3-D simulations</a:t>
            </a:r>
          </a:p>
        </p:txBody>
      </p:sp>
      <p:sp>
        <p:nvSpPr>
          <p:cNvPr id="6" name="TextBox 5"/>
          <p:cNvSpPr txBox="1"/>
          <p:nvPr/>
        </p:nvSpPr>
        <p:spPr>
          <a:xfrm>
            <a:off x="2438400" y="6324600"/>
            <a:ext cx="7162800" cy="369332"/>
          </a:xfrm>
          <a:prstGeom prst="rect">
            <a:avLst/>
          </a:prstGeom>
          <a:noFill/>
          <a:ln>
            <a:solidFill>
              <a:srgbClr val="FF00FF"/>
            </a:solidFill>
          </a:ln>
        </p:spPr>
        <p:txBody>
          <a:bodyPr wrap="square" rtlCol="0">
            <a:spAutoFit/>
          </a:bodyPr>
          <a:lstStyle/>
          <a:p>
            <a:pPr defTabSz="914400"/>
            <a:r>
              <a:rPr lang="en-US" b="1" dirty="0">
                <a:solidFill>
                  <a:prstClr val="black"/>
                </a:solidFill>
                <a:latin typeface="Calibri"/>
              </a:rPr>
              <a:t>The theoretical predictions and simulations show a very good agreement</a:t>
            </a:r>
            <a:endParaRPr lang="en-US" dirty="0">
              <a:solidFill>
                <a:prstClr val="black"/>
              </a:solidFill>
              <a:latin typeface="Calibri"/>
            </a:endParaRPr>
          </a:p>
        </p:txBody>
      </p:sp>
    </p:spTree>
    <p:extLst>
      <p:ext uri="{BB962C8B-B14F-4D97-AF65-F5344CB8AC3E}">
        <p14:creationId xmlns:p14="http://schemas.microsoft.com/office/powerpoint/2010/main" val="353824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KP_noseg.bmp"/>
          <p:cNvPicPr>
            <a:picLocks noChangeAspect="1"/>
          </p:cNvPicPr>
          <p:nvPr/>
        </p:nvPicPr>
        <p:blipFill rotWithShape="1">
          <a:blip r:embed="rId2" cstate="print"/>
          <a:srcRect l="21645"/>
          <a:stretch>
            <a:fillRect/>
          </a:stretch>
        </p:blipFill>
        <p:spPr>
          <a:xfrm>
            <a:off x="7356708" y="1748790"/>
            <a:ext cx="2283772" cy="145161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483438" y="1761864"/>
            <a:ext cx="2109042" cy="1438537"/>
          </a:xfrm>
          <a:prstGeom prst="rect">
            <a:avLst/>
          </a:prstGeom>
        </p:spPr>
      </p:pic>
      <p:pic>
        <p:nvPicPr>
          <p:cNvPr id="6" name="Content Placeholder 7" descr="MKEser.bmp"/>
          <p:cNvPicPr>
            <a:picLocks noChangeAspect="1"/>
          </p:cNvPicPr>
          <p:nvPr/>
        </p:nvPicPr>
        <p:blipFill>
          <a:blip r:embed="rId4" cstate="print"/>
          <a:srcRect r="17694" b="17503"/>
          <a:stretch>
            <a:fillRect/>
          </a:stretch>
        </p:blipFill>
        <p:spPr>
          <a:xfrm>
            <a:off x="6773598" y="4724400"/>
            <a:ext cx="2866883" cy="1837966"/>
          </a:xfrm>
          <a:prstGeom prst="rect">
            <a:avLst/>
          </a:prstGeom>
        </p:spPr>
      </p:pic>
      <p:pic>
        <p:nvPicPr>
          <p:cNvPr id="7" name="Picture 6" descr="MKE_internalcircuit.bmp"/>
          <p:cNvPicPr>
            <a:picLocks noChangeAspect="1"/>
          </p:cNvPicPr>
          <p:nvPr/>
        </p:nvPicPr>
        <p:blipFill>
          <a:blip r:embed="rId5" cstate="print"/>
          <a:srcRect l="15670" r="16710"/>
          <a:stretch>
            <a:fillRect/>
          </a:stretch>
        </p:blipFill>
        <p:spPr>
          <a:xfrm>
            <a:off x="3541596" y="4724401"/>
            <a:ext cx="2593685" cy="1900381"/>
          </a:xfrm>
          <a:prstGeom prst="rect">
            <a:avLst/>
          </a:prstGeom>
        </p:spPr>
      </p:pic>
      <p:sp>
        <p:nvSpPr>
          <p:cNvPr id="8" name="TextBox 7"/>
          <p:cNvSpPr txBox="1"/>
          <p:nvPr/>
        </p:nvSpPr>
        <p:spPr>
          <a:xfrm>
            <a:off x="4788238" y="1367790"/>
            <a:ext cx="1524000" cy="369332"/>
          </a:xfrm>
          <a:prstGeom prst="rect">
            <a:avLst/>
          </a:prstGeom>
          <a:solidFill>
            <a:srgbClr val="FFFF00"/>
          </a:solidFill>
        </p:spPr>
        <p:txBody>
          <a:bodyPr wrap="square" rtlCol="0">
            <a:spAutoFit/>
          </a:bodyPr>
          <a:lstStyle/>
          <a:p>
            <a:pPr defTabSz="914400"/>
            <a:r>
              <a:rPr lang="en-US" dirty="0" err="1">
                <a:solidFill>
                  <a:prstClr val="black"/>
                </a:solidFill>
                <a:latin typeface="Calibri"/>
              </a:rPr>
              <a:t>Tsutsui</a:t>
            </a:r>
            <a:r>
              <a:rPr lang="en-US" dirty="0">
                <a:solidFill>
                  <a:prstClr val="black"/>
                </a:solidFill>
                <a:latin typeface="Calibri"/>
              </a:rPr>
              <a:t> model</a:t>
            </a:r>
            <a:endParaRPr lang="en-GB" dirty="0">
              <a:solidFill>
                <a:prstClr val="black"/>
              </a:solidFill>
              <a:latin typeface="Calibri"/>
            </a:endParaRPr>
          </a:p>
        </p:txBody>
      </p:sp>
      <p:sp>
        <p:nvSpPr>
          <p:cNvPr id="9" name="TextBox 8"/>
          <p:cNvSpPr txBox="1"/>
          <p:nvPr/>
        </p:nvSpPr>
        <p:spPr>
          <a:xfrm>
            <a:off x="7707676" y="1379458"/>
            <a:ext cx="1780404" cy="369332"/>
          </a:xfrm>
          <a:prstGeom prst="rect">
            <a:avLst/>
          </a:prstGeom>
          <a:solidFill>
            <a:srgbClr val="FFFF00"/>
          </a:solidFill>
        </p:spPr>
        <p:txBody>
          <a:bodyPr wrap="square" rtlCol="0">
            <a:spAutoFit/>
          </a:bodyPr>
          <a:lstStyle/>
          <a:p>
            <a:pPr defTabSz="914400"/>
            <a:r>
              <a:rPr lang="en-US" dirty="0">
                <a:solidFill>
                  <a:prstClr val="black"/>
                </a:solidFill>
                <a:latin typeface="Calibri"/>
              </a:rPr>
              <a:t>C-magnet model</a:t>
            </a:r>
            <a:endParaRPr lang="en-GB" dirty="0">
              <a:solidFill>
                <a:prstClr val="black"/>
              </a:solidFill>
              <a:latin typeface="Calibri"/>
            </a:endParaRPr>
          </a:p>
        </p:txBody>
      </p:sp>
      <p:sp>
        <p:nvSpPr>
          <p:cNvPr id="10" name="TextBox 9"/>
          <p:cNvSpPr txBox="1"/>
          <p:nvPr/>
        </p:nvSpPr>
        <p:spPr>
          <a:xfrm>
            <a:off x="3620680" y="4126468"/>
            <a:ext cx="6019800" cy="369332"/>
          </a:xfrm>
          <a:prstGeom prst="rect">
            <a:avLst/>
          </a:prstGeom>
          <a:solidFill>
            <a:srgbClr val="FFFF00"/>
          </a:solidFill>
        </p:spPr>
        <p:txBody>
          <a:bodyPr wrap="square" rtlCol="0">
            <a:spAutoFit/>
          </a:bodyPr>
          <a:lstStyle/>
          <a:p>
            <a:pPr defTabSz="914400"/>
            <a:r>
              <a:rPr lang="en-US" dirty="0">
                <a:solidFill>
                  <a:prstClr val="black"/>
                </a:solidFill>
                <a:latin typeface="Calibri"/>
              </a:rPr>
              <a:t>Realistic models: longitudinal cell segmentation and serigraphy</a:t>
            </a:r>
            <a:endParaRPr lang="en-GB" dirty="0">
              <a:solidFill>
                <a:prstClr val="black"/>
              </a:solidFill>
              <a:latin typeface="Calibri"/>
            </a:endParaRPr>
          </a:p>
        </p:txBody>
      </p:sp>
      <p:pic>
        <p:nvPicPr>
          <p:cNvPr id="11" name="Picture 10"/>
          <p:cNvPicPr>
            <a:picLocks noChangeAspect="1"/>
          </p:cNvPicPr>
          <p:nvPr/>
        </p:nvPicPr>
        <p:blipFill rotWithShape="1">
          <a:blip r:embed="rId6" cstate="print"/>
          <a:srcRect l="48000" t="11644" r="7811" b="32815"/>
          <a:stretch>
            <a:fillRect/>
          </a:stretch>
        </p:blipFill>
        <p:spPr bwMode="auto">
          <a:xfrm>
            <a:off x="1585200" y="1798922"/>
            <a:ext cx="2087931" cy="1325278"/>
          </a:xfrm>
          <a:prstGeom prst="rect">
            <a:avLst/>
          </a:prstGeom>
          <a:noFill/>
          <a:ln w="9525">
            <a:solidFill>
              <a:srgbClr val="FF00FF"/>
            </a:solidFill>
            <a:miter lim="800000"/>
            <a:headEnd/>
            <a:tailEnd/>
          </a:ln>
        </p:spPr>
      </p:pic>
      <p:sp>
        <p:nvSpPr>
          <p:cNvPr id="12" name="TextBox 11"/>
          <p:cNvSpPr txBox="1"/>
          <p:nvPr/>
        </p:nvSpPr>
        <p:spPr>
          <a:xfrm>
            <a:off x="1691930" y="1379458"/>
            <a:ext cx="1905000" cy="369332"/>
          </a:xfrm>
          <a:prstGeom prst="rect">
            <a:avLst/>
          </a:prstGeom>
          <a:solidFill>
            <a:srgbClr val="FFFF00"/>
          </a:solidFill>
        </p:spPr>
        <p:txBody>
          <a:bodyPr wrap="square" rtlCol="0">
            <a:spAutoFit/>
          </a:bodyPr>
          <a:lstStyle/>
          <a:p>
            <a:pPr defTabSz="914400"/>
            <a:r>
              <a:rPr lang="en-US" dirty="0">
                <a:solidFill>
                  <a:prstClr val="black"/>
                </a:solidFill>
                <a:latin typeface="Calibri"/>
              </a:rPr>
              <a:t>SPS kicker magnet</a:t>
            </a:r>
            <a:endParaRPr lang="en-GB" dirty="0">
              <a:solidFill>
                <a:prstClr val="black"/>
              </a:solidFill>
              <a:latin typeface="Calibri"/>
            </a:endParaRPr>
          </a:p>
        </p:txBody>
      </p:sp>
      <p:sp>
        <p:nvSpPr>
          <p:cNvPr id="13" name="Right Arrow 12"/>
          <p:cNvSpPr/>
          <p:nvPr/>
        </p:nvSpPr>
        <p:spPr>
          <a:xfrm>
            <a:off x="6592480" y="2292925"/>
            <a:ext cx="786558"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4" name="Down Arrow 13"/>
          <p:cNvSpPr/>
          <p:nvPr/>
        </p:nvSpPr>
        <p:spPr>
          <a:xfrm>
            <a:off x="8345080" y="3200400"/>
            <a:ext cx="4572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5" name="Rectangle 14"/>
          <p:cNvSpPr/>
          <p:nvPr/>
        </p:nvSpPr>
        <p:spPr>
          <a:xfrm>
            <a:off x="3239680" y="3962400"/>
            <a:ext cx="6629400" cy="2743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16" name="Bent Arrow 15"/>
          <p:cNvSpPr/>
          <p:nvPr/>
        </p:nvSpPr>
        <p:spPr>
          <a:xfrm rot="16200000">
            <a:off x="1487082" y="3641469"/>
            <a:ext cx="2269865" cy="123533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latin typeface="Calibri"/>
            </a:endParaRPr>
          </a:p>
        </p:txBody>
      </p:sp>
      <p:sp>
        <p:nvSpPr>
          <p:cNvPr id="17" name="Title 1"/>
          <p:cNvSpPr txBox="1"/>
          <p:nvPr/>
        </p:nvSpPr>
        <p:spPr>
          <a:xfrm>
            <a:off x="2133600" y="228602"/>
            <a:ext cx="8229600" cy="685799"/>
          </a:xfrm>
          <a:prstGeom prst="rect">
            <a:avLst/>
          </a:prstGeom>
          <a:gradFill flip="none" rotWithShape="1">
            <a:gsLst>
              <a:gs pos="29000">
                <a:schemeClr val="tx1"/>
              </a:gs>
              <a:gs pos="50000">
                <a:srgbClr val="002060"/>
              </a:gs>
              <a:gs pos="100000">
                <a:schemeClr val="tx1"/>
              </a:gs>
            </a:gsLst>
            <a:path path="rect">
              <a:fillToRect l="100000" t="100000"/>
            </a:path>
            <a:tileRect r="-100000" b="-100000"/>
          </a:gradFill>
          <a:effectLst/>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prstClr val="white"/>
                </a:solidFill>
                <a:latin typeface="Calibri"/>
              </a:rPr>
              <a:t>CERN-SPS ferrite loaded kickers</a:t>
            </a:r>
            <a:endParaRPr lang="en-GB" sz="4000" dirty="0">
              <a:solidFill>
                <a:prstClr val="white"/>
              </a:solidFill>
              <a:latin typeface="Calibri"/>
            </a:endParaRPr>
          </a:p>
        </p:txBody>
      </p:sp>
    </p:spTree>
    <p:extLst>
      <p:ext uri="{BB962C8B-B14F-4D97-AF65-F5344CB8AC3E}">
        <p14:creationId xmlns:p14="http://schemas.microsoft.com/office/powerpoint/2010/main" val="62848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533400"/>
          </a:xfrm>
        </p:spPr>
        <p:txBody>
          <a:bodyPr>
            <a:noAutofit/>
          </a:bodyPr>
          <a:lstStyle/>
          <a:p>
            <a:r>
              <a:rPr lang="en-US" sz="2800" dirty="0"/>
              <a:t>C-Magnet: comparing theoretical model and 3-D simulations</a:t>
            </a:r>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932" y="1346743"/>
            <a:ext cx="6374493" cy="4536000"/>
          </a:xfrm>
          <a:prstGeom prst="rect">
            <a:avLst/>
          </a:prstGeom>
        </p:spPr>
      </p:pic>
      <p:cxnSp>
        <p:nvCxnSpPr>
          <p:cNvPr id="9" name="Straight Arrow Connector 8"/>
          <p:cNvCxnSpPr/>
          <p:nvPr/>
        </p:nvCxnSpPr>
        <p:spPr>
          <a:xfrm>
            <a:off x="9372600" y="1819150"/>
            <a:ext cx="0" cy="3486150"/>
          </a:xfrm>
          <a:prstGeom prst="straightConnector1">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448800" y="4809385"/>
            <a:ext cx="762000" cy="307777"/>
          </a:xfrm>
          <a:prstGeom prst="rect">
            <a:avLst/>
          </a:prstGeom>
          <a:noFill/>
        </p:spPr>
        <p:txBody>
          <a:bodyPr wrap="square" rtlCol="0">
            <a:spAutoFit/>
          </a:bodyPr>
          <a:lstStyle/>
          <a:p>
            <a:pPr defTabSz="914400"/>
            <a:r>
              <a:rPr lang="en-US" sz="1400" dirty="0">
                <a:solidFill>
                  <a:prstClr val="black"/>
                </a:solidFill>
                <a:latin typeface="Calibri"/>
              </a:rPr>
              <a:t>100 %</a:t>
            </a:r>
            <a:endParaRPr lang="en-GB" sz="1400" dirty="0">
              <a:solidFill>
                <a:prstClr val="black"/>
              </a:solidFill>
              <a:latin typeface="Calibri"/>
            </a:endParaRPr>
          </a:p>
        </p:txBody>
      </p:sp>
      <p:sp>
        <p:nvSpPr>
          <p:cNvPr id="11" name="TextBox 10"/>
          <p:cNvSpPr txBox="1"/>
          <p:nvPr/>
        </p:nvSpPr>
        <p:spPr>
          <a:xfrm>
            <a:off x="9448800" y="2294785"/>
            <a:ext cx="762000" cy="307777"/>
          </a:xfrm>
          <a:prstGeom prst="rect">
            <a:avLst/>
          </a:prstGeom>
          <a:noFill/>
        </p:spPr>
        <p:txBody>
          <a:bodyPr wrap="square" rtlCol="0">
            <a:spAutoFit/>
          </a:bodyPr>
          <a:lstStyle/>
          <a:p>
            <a:pPr defTabSz="914400"/>
            <a:r>
              <a:rPr lang="en-US" sz="1400" dirty="0">
                <a:solidFill>
                  <a:prstClr val="black"/>
                </a:solidFill>
                <a:latin typeface="Calibri"/>
              </a:rPr>
              <a:t>20 %</a:t>
            </a:r>
            <a:endParaRPr lang="en-GB" sz="1400" dirty="0">
              <a:solidFill>
                <a:prstClr val="black"/>
              </a:solidFill>
              <a:latin typeface="Calibri"/>
            </a:endParaRPr>
          </a:p>
        </p:txBody>
      </p:sp>
      <p:cxnSp>
        <p:nvCxnSpPr>
          <p:cNvPr id="12" name="Straight Connector 11"/>
          <p:cNvCxnSpPr/>
          <p:nvPr/>
        </p:nvCxnSpPr>
        <p:spPr>
          <a:xfrm>
            <a:off x="9287164" y="2426384"/>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287164" y="3036233"/>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287164" y="3646082"/>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287164" y="4255931"/>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294479" y="4865780"/>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448800" y="2935070"/>
            <a:ext cx="762000" cy="307777"/>
          </a:xfrm>
          <a:prstGeom prst="rect">
            <a:avLst/>
          </a:prstGeom>
          <a:noFill/>
        </p:spPr>
        <p:txBody>
          <a:bodyPr wrap="square" rtlCol="0">
            <a:spAutoFit/>
          </a:bodyPr>
          <a:lstStyle/>
          <a:p>
            <a:pPr defTabSz="914400"/>
            <a:r>
              <a:rPr lang="en-US" sz="1400" dirty="0">
                <a:solidFill>
                  <a:prstClr val="black"/>
                </a:solidFill>
                <a:latin typeface="Calibri"/>
              </a:rPr>
              <a:t>40 %</a:t>
            </a:r>
            <a:endParaRPr lang="en-GB" sz="1400" dirty="0">
              <a:solidFill>
                <a:prstClr val="black"/>
              </a:solidFill>
              <a:latin typeface="Calibri"/>
            </a:endParaRPr>
          </a:p>
        </p:txBody>
      </p:sp>
      <p:sp>
        <p:nvSpPr>
          <p:cNvPr id="18" name="TextBox 17"/>
          <p:cNvSpPr txBox="1"/>
          <p:nvPr/>
        </p:nvSpPr>
        <p:spPr>
          <a:xfrm>
            <a:off x="9478820" y="3541693"/>
            <a:ext cx="762000" cy="307777"/>
          </a:xfrm>
          <a:prstGeom prst="rect">
            <a:avLst/>
          </a:prstGeom>
          <a:noFill/>
        </p:spPr>
        <p:txBody>
          <a:bodyPr wrap="square" rtlCol="0">
            <a:spAutoFit/>
          </a:bodyPr>
          <a:lstStyle/>
          <a:p>
            <a:pPr defTabSz="914400"/>
            <a:r>
              <a:rPr lang="en-US" sz="1400" dirty="0">
                <a:solidFill>
                  <a:prstClr val="black"/>
                </a:solidFill>
                <a:latin typeface="Calibri"/>
              </a:rPr>
              <a:t>60 %</a:t>
            </a:r>
            <a:endParaRPr lang="en-GB" sz="1400" dirty="0">
              <a:solidFill>
                <a:prstClr val="black"/>
              </a:solidFill>
              <a:latin typeface="Calibri"/>
            </a:endParaRPr>
          </a:p>
        </p:txBody>
      </p:sp>
      <p:cxnSp>
        <p:nvCxnSpPr>
          <p:cNvPr id="19" name="Straight Connector 18"/>
          <p:cNvCxnSpPr/>
          <p:nvPr/>
        </p:nvCxnSpPr>
        <p:spPr>
          <a:xfrm>
            <a:off x="9296400" y="1816535"/>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62400" y="1792069"/>
            <a:ext cx="5410200" cy="1905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515764" y="4151293"/>
            <a:ext cx="762000" cy="307777"/>
          </a:xfrm>
          <a:prstGeom prst="rect">
            <a:avLst/>
          </a:prstGeom>
          <a:noFill/>
        </p:spPr>
        <p:txBody>
          <a:bodyPr wrap="square" rtlCol="0">
            <a:spAutoFit/>
          </a:bodyPr>
          <a:lstStyle/>
          <a:p>
            <a:pPr defTabSz="914400"/>
            <a:r>
              <a:rPr lang="en-US" sz="1400" dirty="0">
                <a:solidFill>
                  <a:prstClr val="black"/>
                </a:solidFill>
                <a:latin typeface="Calibri"/>
              </a:rPr>
              <a:t>80 %</a:t>
            </a:r>
            <a:endParaRPr lang="en-GB" sz="1400" dirty="0">
              <a:solidFill>
                <a:prstClr val="black"/>
              </a:solidFill>
              <a:latin typeface="Calibri"/>
            </a:endParaRPr>
          </a:p>
        </p:txBody>
      </p:sp>
    </p:spTree>
    <p:extLst>
      <p:ext uri="{BB962C8B-B14F-4D97-AF65-F5344CB8AC3E}">
        <p14:creationId xmlns:p14="http://schemas.microsoft.com/office/powerpoint/2010/main" val="214169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533400"/>
          </a:xfrm>
        </p:spPr>
        <p:txBody>
          <a:bodyPr>
            <a:noAutofit/>
          </a:bodyPr>
          <a:lstStyle/>
          <a:p>
            <a:r>
              <a:rPr lang="en-US" sz="2800" dirty="0"/>
              <a:t>C-Magnet: comparing theoretical model and 3-D simulations</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228" y="1346928"/>
            <a:ext cx="6374494" cy="4536000"/>
          </a:xfrm>
          <a:prstGeom prst="rect">
            <a:avLst/>
          </a:prstGeom>
        </p:spPr>
      </p:pic>
      <p:cxnSp>
        <p:nvCxnSpPr>
          <p:cNvPr id="24" name="Straight Arrow Connector 23"/>
          <p:cNvCxnSpPr/>
          <p:nvPr/>
        </p:nvCxnSpPr>
        <p:spPr>
          <a:xfrm>
            <a:off x="9372600" y="1819150"/>
            <a:ext cx="0" cy="3486150"/>
          </a:xfrm>
          <a:prstGeom prst="straightConnector1">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448800" y="4809385"/>
            <a:ext cx="762000" cy="307777"/>
          </a:xfrm>
          <a:prstGeom prst="rect">
            <a:avLst/>
          </a:prstGeom>
          <a:noFill/>
        </p:spPr>
        <p:txBody>
          <a:bodyPr wrap="square" rtlCol="0">
            <a:spAutoFit/>
          </a:bodyPr>
          <a:lstStyle/>
          <a:p>
            <a:pPr defTabSz="914400"/>
            <a:r>
              <a:rPr lang="en-US" sz="1400" dirty="0">
                <a:solidFill>
                  <a:prstClr val="black"/>
                </a:solidFill>
                <a:latin typeface="Calibri"/>
              </a:rPr>
              <a:t>100 %</a:t>
            </a:r>
            <a:endParaRPr lang="en-GB" sz="1400" dirty="0">
              <a:solidFill>
                <a:prstClr val="black"/>
              </a:solidFill>
              <a:latin typeface="Calibri"/>
            </a:endParaRPr>
          </a:p>
        </p:txBody>
      </p:sp>
      <p:sp>
        <p:nvSpPr>
          <p:cNvPr id="26" name="TextBox 25"/>
          <p:cNvSpPr txBox="1"/>
          <p:nvPr/>
        </p:nvSpPr>
        <p:spPr>
          <a:xfrm>
            <a:off x="9448800" y="2294785"/>
            <a:ext cx="762000" cy="307777"/>
          </a:xfrm>
          <a:prstGeom prst="rect">
            <a:avLst/>
          </a:prstGeom>
          <a:noFill/>
        </p:spPr>
        <p:txBody>
          <a:bodyPr wrap="square" rtlCol="0">
            <a:spAutoFit/>
          </a:bodyPr>
          <a:lstStyle/>
          <a:p>
            <a:pPr defTabSz="914400"/>
            <a:r>
              <a:rPr lang="en-US" sz="1400" dirty="0">
                <a:solidFill>
                  <a:prstClr val="black"/>
                </a:solidFill>
                <a:latin typeface="Calibri"/>
              </a:rPr>
              <a:t>20 %</a:t>
            </a:r>
            <a:endParaRPr lang="en-GB" sz="1400" dirty="0">
              <a:solidFill>
                <a:prstClr val="black"/>
              </a:solidFill>
              <a:latin typeface="Calibri"/>
            </a:endParaRPr>
          </a:p>
        </p:txBody>
      </p:sp>
      <p:cxnSp>
        <p:nvCxnSpPr>
          <p:cNvPr id="27" name="Straight Connector 26"/>
          <p:cNvCxnSpPr/>
          <p:nvPr/>
        </p:nvCxnSpPr>
        <p:spPr>
          <a:xfrm>
            <a:off x="9287164" y="2426384"/>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287164" y="3036233"/>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287164" y="3646082"/>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287164" y="4255931"/>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294479" y="4865780"/>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48800" y="2935070"/>
            <a:ext cx="762000" cy="307777"/>
          </a:xfrm>
          <a:prstGeom prst="rect">
            <a:avLst/>
          </a:prstGeom>
          <a:noFill/>
        </p:spPr>
        <p:txBody>
          <a:bodyPr wrap="square" rtlCol="0">
            <a:spAutoFit/>
          </a:bodyPr>
          <a:lstStyle/>
          <a:p>
            <a:pPr defTabSz="914400"/>
            <a:r>
              <a:rPr lang="en-US" sz="1400" dirty="0">
                <a:solidFill>
                  <a:prstClr val="black"/>
                </a:solidFill>
                <a:latin typeface="Calibri"/>
              </a:rPr>
              <a:t>40 %</a:t>
            </a:r>
            <a:endParaRPr lang="en-GB" sz="1400" dirty="0">
              <a:solidFill>
                <a:prstClr val="black"/>
              </a:solidFill>
              <a:latin typeface="Calibri"/>
            </a:endParaRPr>
          </a:p>
        </p:txBody>
      </p:sp>
      <p:sp>
        <p:nvSpPr>
          <p:cNvPr id="33" name="TextBox 32"/>
          <p:cNvSpPr txBox="1"/>
          <p:nvPr/>
        </p:nvSpPr>
        <p:spPr>
          <a:xfrm>
            <a:off x="9478820" y="3541693"/>
            <a:ext cx="762000" cy="307777"/>
          </a:xfrm>
          <a:prstGeom prst="rect">
            <a:avLst/>
          </a:prstGeom>
          <a:noFill/>
        </p:spPr>
        <p:txBody>
          <a:bodyPr wrap="square" rtlCol="0">
            <a:spAutoFit/>
          </a:bodyPr>
          <a:lstStyle/>
          <a:p>
            <a:pPr defTabSz="914400"/>
            <a:r>
              <a:rPr lang="en-US" sz="1400" dirty="0">
                <a:solidFill>
                  <a:prstClr val="black"/>
                </a:solidFill>
                <a:latin typeface="Calibri"/>
              </a:rPr>
              <a:t>60 %</a:t>
            </a:r>
            <a:endParaRPr lang="en-GB" sz="1400" dirty="0">
              <a:solidFill>
                <a:prstClr val="black"/>
              </a:solidFill>
              <a:latin typeface="Calibri"/>
            </a:endParaRPr>
          </a:p>
        </p:txBody>
      </p:sp>
      <p:sp>
        <p:nvSpPr>
          <p:cNvPr id="34" name="TextBox 33"/>
          <p:cNvSpPr txBox="1"/>
          <p:nvPr/>
        </p:nvSpPr>
        <p:spPr>
          <a:xfrm>
            <a:off x="9515764" y="4151293"/>
            <a:ext cx="762000" cy="307777"/>
          </a:xfrm>
          <a:prstGeom prst="rect">
            <a:avLst/>
          </a:prstGeom>
          <a:noFill/>
        </p:spPr>
        <p:txBody>
          <a:bodyPr wrap="square" rtlCol="0">
            <a:spAutoFit/>
          </a:bodyPr>
          <a:lstStyle/>
          <a:p>
            <a:pPr defTabSz="914400"/>
            <a:r>
              <a:rPr lang="en-US" sz="1400" dirty="0">
                <a:solidFill>
                  <a:prstClr val="black"/>
                </a:solidFill>
                <a:latin typeface="Calibri"/>
              </a:rPr>
              <a:t>80 %</a:t>
            </a:r>
            <a:endParaRPr lang="en-GB" sz="1400" dirty="0">
              <a:solidFill>
                <a:prstClr val="black"/>
              </a:solidFill>
              <a:latin typeface="Calibri"/>
            </a:endParaRPr>
          </a:p>
        </p:txBody>
      </p:sp>
      <p:cxnSp>
        <p:nvCxnSpPr>
          <p:cNvPr id="35" name="Straight Connector 34"/>
          <p:cNvCxnSpPr/>
          <p:nvPr/>
        </p:nvCxnSpPr>
        <p:spPr>
          <a:xfrm>
            <a:off x="9296400" y="1816535"/>
            <a:ext cx="1524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62400" y="1792069"/>
            <a:ext cx="5410200" cy="1905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819400" y="5943600"/>
            <a:ext cx="64008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914400"/>
            <a:r>
              <a:rPr lang="en-US" dirty="0">
                <a:solidFill>
                  <a:prstClr val="white"/>
                </a:solidFill>
                <a:latin typeface="Calibri"/>
              </a:rPr>
              <a:t>Better understanding and accurate evaluation of kicker impedance</a:t>
            </a:r>
            <a:endParaRPr lang="en-GB" dirty="0">
              <a:solidFill>
                <a:prstClr val="white"/>
              </a:solidFill>
              <a:latin typeface="Calibri"/>
            </a:endParaRPr>
          </a:p>
        </p:txBody>
      </p:sp>
      <p:sp>
        <p:nvSpPr>
          <p:cNvPr id="3" name="TextBox 2">
            <a:extLst>
              <a:ext uri="{FF2B5EF4-FFF2-40B4-BE49-F238E27FC236}">
                <a16:creationId xmlns:a16="http://schemas.microsoft.com/office/drawing/2014/main" id="{A07C1829-F19B-65A2-54F6-4EBCF191A43C}"/>
              </a:ext>
            </a:extLst>
          </p:cNvPr>
          <p:cNvSpPr txBox="1"/>
          <p:nvPr/>
        </p:nvSpPr>
        <p:spPr>
          <a:xfrm>
            <a:off x="1981211" y="6400800"/>
            <a:ext cx="8077188"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defTabSz="914400"/>
            <a:r>
              <a:rPr lang="en-CH" dirty="0">
                <a:solidFill>
                  <a:prstClr val="white"/>
                </a:solidFill>
                <a:latin typeface="Calibri"/>
              </a:rPr>
              <a:t>Prediction of beam instabilities, induced heating of the kickers and countermeasures </a:t>
            </a:r>
          </a:p>
        </p:txBody>
      </p:sp>
    </p:spTree>
    <p:extLst>
      <p:ext uri="{BB962C8B-B14F-4D97-AF65-F5344CB8AC3E}">
        <p14:creationId xmlns:p14="http://schemas.microsoft.com/office/powerpoint/2010/main" val="16138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034" y="43934"/>
            <a:ext cx="9007766" cy="1143000"/>
          </a:xfrm>
        </p:spPr>
        <p:txBody>
          <a:bodyPr>
            <a:normAutofit fontScale="90000"/>
          </a:bodyPr>
          <a:lstStyle/>
          <a:p>
            <a:r>
              <a:rPr lang="en-US" dirty="0"/>
              <a:t>Broadband impedance of a step transition</a:t>
            </a:r>
            <a:endParaRPr lang="en-GB" dirty="0"/>
          </a:p>
        </p:txBody>
      </p:sp>
      <p:sp>
        <p:nvSpPr>
          <p:cNvPr id="3" name="Content Placeholder 2"/>
          <p:cNvSpPr>
            <a:spLocks noGrp="1"/>
          </p:cNvSpPr>
          <p:nvPr>
            <p:ph idx="1"/>
          </p:nvPr>
        </p:nvSpPr>
        <p:spPr>
          <a:xfrm>
            <a:off x="1981200" y="2255838"/>
            <a:ext cx="8229600" cy="4525963"/>
          </a:xfrm>
        </p:spPr>
        <p:txBody>
          <a:bodyPr/>
          <a:lstStyle/>
          <a:p>
            <a:r>
              <a:rPr lang="en-GB" dirty="0"/>
              <a:t>Based on the results of 3D EM simulations, the broadband impedance contribution due to an abrupt transition is independent of the relativistic beta. Therefore, based on the aperture model, the generalized broadband impedance of the PSB transitions has been calculated as:</a:t>
            </a:r>
          </a:p>
          <a:p>
            <a:pPr marL="0" indent="0">
              <a:buNone/>
            </a:pPr>
            <a:endParaRPr lang="en-GB"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GB">
              <a:solidFill>
                <a:prstClr val="black"/>
              </a:solidFill>
              <a:latin typeface="Calibri"/>
            </a:endParaRPr>
          </a:p>
        </p:txBody>
      </p:sp>
      <p:sp>
        <p:nvSpPr>
          <p:cNvPr id="6" name="Rectangle 4"/>
          <p:cNvSpPr>
            <a:spLocks noChangeArrowheads="1"/>
          </p:cNvSpPr>
          <p:nvPr/>
        </p:nvSpPr>
        <p:spPr bwMode="auto">
          <a:xfrm>
            <a:off x="600363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fontAlgn="base">
              <a:spcBef>
                <a:spcPct val="0"/>
              </a:spcBef>
              <a:spcAft>
                <a:spcPct val="0"/>
              </a:spcAft>
            </a:pPr>
            <a:endParaRPr lang="en-GB" altLang="en-US" dirty="0">
              <a:solidFill>
                <a:prstClr val="black"/>
              </a:solidFill>
              <a:latin typeface="Arial" pitchFamily="34" charset="0"/>
              <a:cs typeface="Arial" pitchFamily="34"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6410"/>
          <a:stretch/>
        </p:blipFill>
        <p:spPr>
          <a:xfrm>
            <a:off x="1752600" y="1779007"/>
            <a:ext cx="8557846" cy="4611260"/>
          </a:xfrm>
          <a:prstGeom prst="rect">
            <a:avLst/>
          </a:prstGeom>
        </p:spPr>
      </p:pic>
      <p:sp>
        <p:nvSpPr>
          <p:cNvPr id="13" name="Rectangle 12"/>
          <p:cNvSpPr/>
          <p:nvPr/>
        </p:nvSpPr>
        <p:spPr>
          <a:xfrm>
            <a:off x="4495801" y="4817330"/>
            <a:ext cx="3996531" cy="954107"/>
          </a:xfrm>
          <a:prstGeom prst="rect">
            <a:avLst/>
          </a:prstGeom>
          <a:ln w="38100">
            <a:solidFill>
              <a:schemeClr val="tx1"/>
            </a:solidFill>
          </a:ln>
        </p:spPr>
        <p:txBody>
          <a:bodyPr wrap="square">
            <a:spAutoFit/>
          </a:bodyPr>
          <a:lstStyle/>
          <a:p>
            <a:pPr algn="just" defTabSz="914400"/>
            <a:r>
              <a:rPr lang="en-GB" sz="1400" dirty="0">
                <a:solidFill>
                  <a:prstClr val="black"/>
                </a:solidFill>
                <a:latin typeface="Calibri"/>
              </a:rPr>
              <a:t>C. Zannini, </a:t>
            </a:r>
            <a:r>
              <a:rPr lang="en-GB" sz="1400" i="1" dirty="0">
                <a:solidFill>
                  <a:prstClr val="black"/>
                </a:solidFill>
                <a:latin typeface="Calibri"/>
              </a:rPr>
              <a:t>Electromagnetic simulations of CERN accelerator components and experimental applications</a:t>
            </a:r>
            <a:r>
              <a:rPr lang="en-GB" sz="1400" dirty="0">
                <a:solidFill>
                  <a:prstClr val="black"/>
                </a:solidFill>
                <a:latin typeface="Calibri"/>
              </a:rPr>
              <a:t>. PhD thesis, Lausanne, EPFL, 2013. CERN-THESIS-2013-076.</a:t>
            </a:r>
          </a:p>
        </p:txBody>
      </p:sp>
      <p:pic>
        <p:nvPicPr>
          <p:cNvPr id="1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066" y="1219201"/>
            <a:ext cx="3739587" cy="1590925"/>
          </a:xfrm>
          <a:prstGeom prst="rect">
            <a:avLst/>
          </a:prstGeom>
          <a:solidFill>
            <a:schemeClr val="bg1">
              <a:lumMod val="95000"/>
            </a:schemeClr>
          </a:solidFill>
          <a:ln w="38100">
            <a:noFill/>
          </a:ln>
        </p:spPr>
      </p:pic>
    </p:spTree>
    <p:extLst>
      <p:ext uri="{BB962C8B-B14F-4D97-AF65-F5344CB8AC3E}">
        <p14:creationId xmlns:p14="http://schemas.microsoft.com/office/powerpoint/2010/main" val="289192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6508" y="1305077"/>
            <a:ext cx="4830688" cy="3175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729" y="1305002"/>
            <a:ext cx="4830678" cy="3175200"/>
          </a:xfrm>
          <a:prstGeom prst="rect">
            <a:avLst/>
          </a:prstGeom>
        </p:spPr>
      </p:pic>
      <p:cxnSp>
        <p:nvCxnSpPr>
          <p:cNvPr id="6" name="Straight Arrow Connector 5"/>
          <p:cNvCxnSpPr/>
          <p:nvPr/>
        </p:nvCxnSpPr>
        <p:spPr>
          <a:xfrm>
            <a:off x="9758264" y="1633534"/>
            <a:ext cx="0" cy="2440305"/>
          </a:xfrm>
          <a:prstGeom prst="straightConnector1">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698459" y="2058597"/>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698459" y="2485492"/>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698459" y="2912386"/>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98459" y="3339280"/>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703579" y="3766175"/>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704924" y="1631703"/>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71124" y="1614578"/>
            <a:ext cx="3787140" cy="1333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757780" y="1633068"/>
            <a:ext cx="0" cy="2440305"/>
          </a:xfrm>
          <a:prstGeom prst="straightConnector1">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697975" y="2058131"/>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97975" y="2485026"/>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697975" y="2911920"/>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97975" y="3338814"/>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703095" y="3765709"/>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04440" y="1631237"/>
            <a:ext cx="10668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70640" y="1614112"/>
            <a:ext cx="3787140" cy="1333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11120" y="3726232"/>
            <a:ext cx="780681" cy="307777"/>
          </a:xfrm>
          <a:prstGeom prst="rect">
            <a:avLst/>
          </a:prstGeom>
          <a:noFill/>
        </p:spPr>
        <p:txBody>
          <a:bodyPr wrap="square" rtlCol="0">
            <a:spAutoFit/>
          </a:bodyPr>
          <a:lstStyle/>
          <a:p>
            <a:pPr defTabSz="914400"/>
            <a:r>
              <a:rPr lang="en-US" sz="1400" dirty="0">
                <a:solidFill>
                  <a:prstClr val="black"/>
                </a:solidFill>
                <a:latin typeface="Calibri"/>
              </a:rPr>
              <a:t>100 %</a:t>
            </a:r>
            <a:endParaRPr lang="en-GB" sz="1400" dirty="0">
              <a:solidFill>
                <a:prstClr val="black"/>
              </a:solidFill>
              <a:latin typeface="Calibri"/>
            </a:endParaRPr>
          </a:p>
        </p:txBody>
      </p:sp>
      <p:sp>
        <p:nvSpPr>
          <p:cNvPr id="23" name="TextBox 22"/>
          <p:cNvSpPr txBox="1"/>
          <p:nvPr/>
        </p:nvSpPr>
        <p:spPr>
          <a:xfrm>
            <a:off x="9834845" y="3265568"/>
            <a:ext cx="533400" cy="307777"/>
          </a:xfrm>
          <a:prstGeom prst="rect">
            <a:avLst/>
          </a:prstGeom>
          <a:noFill/>
        </p:spPr>
        <p:txBody>
          <a:bodyPr wrap="square" rtlCol="0">
            <a:spAutoFit/>
          </a:bodyPr>
          <a:lstStyle/>
          <a:p>
            <a:pPr defTabSz="914400"/>
            <a:r>
              <a:rPr lang="en-US" sz="1400" dirty="0">
                <a:solidFill>
                  <a:prstClr val="black"/>
                </a:solidFill>
                <a:latin typeface="Calibri"/>
              </a:rPr>
              <a:t>80 %</a:t>
            </a:r>
            <a:endParaRPr lang="en-GB" sz="1400" dirty="0">
              <a:solidFill>
                <a:prstClr val="black"/>
              </a:solidFill>
              <a:latin typeface="Calibri"/>
            </a:endParaRPr>
          </a:p>
        </p:txBody>
      </p:sp>
      <p:sp>
        <p:nvSpPr>
          <p:cNvPr id="24" name="TextBox 23"/>
          <p:cNvSpPr txBox="1"/>
          <p:nvPr/>
        </p:nvSpPr>
        <p:spPr>
          <a:xfrm>
            <a:off x="9820559" y="2838848"/>
            <a:ext cx="533400" cy="307777"/>
          </a:xfrm>
          <a:prstGeom prst="rect">
            <a:avLst/>
          </a:prstGeom>
          <a:noFill/>
        </p:spPr>
        <p:txBody>
          <a:bodyPr wrap="square" rtlCol="0">
            <a:spAutoFit/>
          </a:bodyPr>
          <a:lstStyle/>
          <a:p>
            <a:pPr defTabSz="914400"/>
            <a:r>
              <a:rPr lang="en-US" sz="1400" dirty="0">
                <a:solidFill>
                  <a:prstClr val="black"/>
                </a:solidFill>
                <a:latin typeface="Calibri"/>
              </a:rPr>
              <a:t>60 %</a:t>
            </a:r>
            <a:endParaRPr lang="en-GB" sz="1400" dirty="0">
              <a:solidFill>
                <a:prstClr val="black"/>
              </a:solidFill>
              <a:latin typeface="Calibri"/>
            </a:endParaRPr>
          </a:p>
        </p:txBody>
      </p:sp>
      <p:sp>
        <p:nvSpPr>
          <p:cNvPr id="25" name="TextBox 24"/>
          <p:cNvSpPr txBox="1"/>
          <p:nvPr/>
        </p:nvSpPr>
        <p:spPr>
          <a:xfrm>
            <a:off x="9811120" y="2414212"/>
            <a:ext cx="533400" cy="307777"/>
          </a:xfrm>
          <a:prstGeom prst="rect">
            <a:avLst/>
          </a:prstGeom>
          <a:noFill/>
        </p:spPr>
        <p:txBody>
          <a:bodyPr wrap="square" rtlCol="0">
            <a:spAutoFit/>
          </a:bodyPr>
          <a:lstStyle/>
          <a:p>
            <a:pPr defTabSz="914400"/>
            <a:r>
              <a:rPr lang="en-US" sz="1400" dirty="0">
                <a:solidFill>
                  <a:prstClr val="black"/>
                </a:solidFill>
                <a:latin typeface="Calibri"/>
              </a:rPr>
              <a:t>40 %</a:t>
            </a:r>
            <a:endParaRPr lang="en-GB" sz="1400" dirty="0">
              <a:solidFill>
                <a:prstClr val="black"/>
              </a:solidFill>
              <a:latin typeface="Calibri"/>
            </a:endParaRPr>
          </a:p>
        </p:txBody>
      </p:sp>
      <p:sp>
        <p:nvSpPr>
          <p:cNvPr id="26" name="TextBox 25"/>
          <p:cNvSpPr txBox="1"/>
          <p:nvPr/>
        </p:nvSpPr>
        <p:spPr>
          <a:xfrm>
            <a:off x="9799543" y="1966012"/>
            <a:ext cx="533400" cy="307777"/>
          </a:xfrm>
          <a:prstGeom prst="rect">
            <a:avLst/>
          </a:prstGeom>
          <a:noFill/>
        </p:spPr>
        <p:txBody>
          <a:bodyPr wrap="square" rtlCol="0">
            <a:spAutoFit/>
          </a:bodyPr>
          <a:lstStyle/>
          <a:p>
            <a:pPr defTabSz="914400"/>
            <a:r>
              <a:rPr lang="en-US" sz="1400" dirty="0">
                <a:solidFill>
                  <a:prstClr val="black"/>
                </a:solidFill>
                <a:latin typeface="Calibri"/>
              </a:rPr>
              <a:t>20 %</a:t>
            </a:r>
            <a:endParaRPr lang="en-GB" sz="1400" dirty="0">
              <a:solidFill>
                <a:prstClr val="black"/>
              </a:solidFill>
              <a:latin typeface="Calibri"/>
            </a:endParaRPr>
          </a:p>
        </p:txBody>
      </p:sp>
      <p:sp>
        <p:nvSpPr>
          <p:cNvPr id="27" name="TextBox 26"/>
          <p:cNvSpPr txBox="1"/>
          <p:nvPr/>
        </p:nvSpPr>
        <p:spPr>
          <a:xfrm>
            <a:off x="6471596" y="1219200"/>
            <a:ext cx="2548327" cy="369332"/>
          </a:xfrm>
          <a:prstGeom prst="rect">
            <a:avLst/>
          </a:prstGeom>
          <a:noFill/>
        </p:spPr>
        <p:txBody>
          <a:bodyPr wrap="square" rtlCol="0">
            <a:spAutoFit/>
          </a:bodyPr>
          <a:lstStyle/>
          <a:p>
            <a:pPr defTabSz="914400"/>
            <a:r>
              <a:rPr lang="it-IT" dirty="0">
                <a:solidFill>
                  <a:prstClr val="black"/>
                </a:solidFill>
                <a:latin typeface="Calibri"/>
              </a:rPr>
              <a:t>Coherent tune shift</a:t>
            </a:r>
          </a:p>
        </p:txBody>
      </p:sp>
      <p:sp>
        <p:nvSpPr>
          <p:cNvPr id="28" name="Text Box 7">
            <a:extLst>
              <a:ext uri="{FF2B5EF4-FFF2-40B4-BE49-F238E27FC236}">
                <a16:creationId xmlns:a16="http://schemas.microsoft.com/office/drawing/2014/main" id="{172CA8B4-C83A-48C8-B3C5-CF2690380297}"/>
              </a:ext>
            </a:extLst>
          </p:cNvPr>
          <p:cNvSpPr txBox="1">
            <a:spLocks noChangeArrowheads="1"/>
          </p:cNvSpPr>
          <p:nvPr/>
        </p:nvSpPr>
        <p:spPr bwMode="auto">
          <a:xfrm>
            <a:off x="2743200" y="1342764"/>
            <a:ext cx="1184940" cy="369332"/>
          </a:xfrm>
          <a:prstGeom prst="rect">
            <a:avLst/>
          </a:prstGeom>
          <a:noFill/>
          <a:ln w="9525">
            <a:noFill/>
            <a:miter lim="800000"/>
            <a:headEnd/>
            <a:tailEnd/>
          </a:ln>
          <a:effectLst/>
        </p:spPr>
        <p:txBody>
          <a:bodyPr wrap="none">
            <a:spAutoFit/>
          </a:bodyPr>
          <a:lstStyle/>
          <a:p>
            <a:pPr defTabSz="914400"/>
            <a:r>
              <a:rPr lang="en-US" dirty="0">
                <a:solidFill>
                  <a:prstClr val="black"/>
                </a:solidFill>
                <a:latin typeface="Calibri"/>
              </a:rPr>
              <a:t>Beam pipe</a:t>
            </a:r>
          </a:p>
        </p:txBody>
      </p:sp>
      <p:pic>
        <p:nvPicPr>
          <p:cNvPr id="29" name="Picture 28">
            <a:extLst>
              <a:ext uri="{FF2B5EF4-FFF2-40B4-BE49-F238E27FC236}">
                <a16:creationId xmlns:a16="http://schemas.microsoft.com/office/drawing/2014/main" id="{B1A8D149-87F8-4A09-A280-E0AEFDCD6D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885" y="1713004"/>
            <a:ext cx="3291999" cy="2325597"/>
          </a:xfrm>
          <a:prstGeom prst="rect">
            <a:avLst/>
          </a:prstGeom>
          <a:ln w="38100">
            <a:solidFill>
              <a:srgbClr val="00B0F0"/>
            </a:solidFill>
          </a:ln>
        </p:spPr>
      </p:pic>
      <p:sp>
        <p:nvSpPr>
          <p:cNvPr id="30" name="Text Box 11">
            <a:extLst>
              <a:ext uri="{FF2B5EF4-FFF2-40B4-BE49-F238E27FC236}">
                <a16:creationId xmlns:a16="http://schemas.microsoft.com/office/drawing/2014/main" id="{906AB4F2-F9E2-496D-BC1F-675EA76CAB47}"/>
              </a:ext>
            </a:extLst>
          </p:cNvPr>
          <p:cNvSpPr txBox="1">
            <a:spLocks noChangeArrowheads="1"/>
          </p:cNvSpPr>
          <p:nvPr/>
        </p:nvSpPr>
        <p:spPr bwMode="auto">
          <a:xfrm>
            <a:off x="2362200" y="4267200"/>
            <a:ext cx="1645772" cy="369332"/>
          </a:xfrm>
          <a:prstGeom prst="rect">
            <a:avLst/>
          </a:prstGeom>
          <a:noFill/>
          <a:ln w="9525">
            <a:noFill/>
            <a:miter lim="800000"/>
            <a:headEnd/>
            <a:tailEnd/>
          </a:ln>
          <a:effectLst/>
        </p:spPr>
        <p:txBody>
          <a:bodyPr wrap="none">
            <a:spAutoFit/>
          </a:bodyPr>
          <a:lstStyle/>
          <a:p>
            <a:pPr defTabSz="914400"/>
            <a:r>
              <a:rPr lang="en-US" dirty="0">
                <a:solidFill>
                  <a:prstClr val="black"/>
                </a:solidFill>
                <a:latin typeface="Calibri"/>
              </a:rPr>
              <a:t>Step transitions</a:t>
            </a:r>
          </a:p>
        </p:txBody>
      </p:sp>
      <p:pic>
        <p:nvPicPr>
          <p:cNvPr id="31" name="Picture 30">
            <a:extLst>
              <a:ext uri="{FF2B5EF4-FFF2-40B4-BE49-F238E27FC236}">
                <a16:creationId xmlns:a16="http://schemas.microsoft.com/office/drawing/2014/main" id="{26A60980-3E8D-48C2-8C43-E85992AF29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00" t="16243" r="28162" b="20050"/>
          <a:stretch/>
        </p:blipFill>
        <p:spPr>
          <a:xfrm>
            <a:off x="1801380" y="4594268"/>
            <a:ext cx="3068580" cy="2017315"/>
          </a:xfrm>
          <a:prstGeom prst="rect">
            <a:avLst/>
          </a:prstGeom>
        </p:spPr>
      </p:pic>
      <p:sp>
        <p:nvSpPr>
          <p:cNvPr id="32" name="Title 1"/>
          <p:cNvSpPr>
            <a:spLocks noGrp="1"/>
          </p:cNvSpPr>
          <p:nvPr>
            <p:ph type="title"/>
          </p:nvPr>
        </p:nvSpPr>
        <p:spPr>
          <a:xfrm>
            <a:off x="1584034" y="43934"/>
            <a:ext cx="9007766" cy="1143000"/>
          </a:xfrm>
        </p:spPr>
        <p:txBody>
          <a:bodyPr>
            <a:normAutofit fontScale="90000"/>
          </a:bodyPr>
          <a:lstStyle/>
          <a:p>
            <a:r>
              <a:rPr lang="en-US" dirty="0"/>
              <a:t>Broadband impedance of a step transition</a:t>
            </a:r>
            <a:endParaRPr lang="en-GB" dirty="0"/>
          </a:p>
        </p:txBody>
      </p:sp>
      <p:sp>
        <p:nvSpPr>
          <p:cNvPr id="33" name="TextBox 32"/>
          <p:cNvSpPr txBox="1"/>
          <p:nvPr/>
        </p:nvSpPr>
        <p:spPr>
          <a:xfrm>
            <a:off x="5638800" y="5257800"/>
            <a:ext cx="426720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914400"/>
            <a:r>
              <a:rPr lang="en-US" dirty="0">
                <a:solidFill>
                  <a:prstClr val="white"/>
                </a:solidFill>
                <a:latin typeface="Calibri"/>
              </a:rPr>
              <a:t>The impedance of step transitions explains the long-standing missing impedance contribution of the SPS impedance model</a:t>
            </a:r>
            <a:endParaRPr lang="en-GB" dirty="0">
              <a:solidFill>
                <a:prstClr val="white"/>
              </a:solidFill>
              <a:latin typeface="Calibri"/>
            </a:endParaRPr>
          </a:p>
        </p:txBody>
      </p:sp>
    </p:spTree>
    <p:extLst>
      <p:ext uri="{BB962C8B-B14F-4D97-AF65-F5344CB8AC3E}">
        <p14:creationId xmlns:p14="http://schemas.microsoft.com/office/powerpoint/2010/main" val="25900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3|14.5|31.3|15.9|31|2.4|2.7|9.2|4.2"/>
</p:tagLst>
</file>

<file path=ppt/tags/tag2.xml><?xml version="1.0" encoding="utf-8"?>
<p:tagLst xmlns:a="http://schemas.openxmlformats.org/drawingml/2006/main" xmlns:r="http://schemas.openxmlformats.org/officeDocument/2006/relationships" xmlns:p="http://schemas.openxmlformats.org/presentationml/2006/main">
  <p:tag name="TIMING" val="|6.3|14.5|31.3|15.9|31|2.4|2.7|9.2|4.2"/>
</p:tagLst>
</file>

<file path=ppt/theme/theme1.xml><?xml version="1.0" encoding="utf-8"?>
<a:theme xmlns:a="http://schemas.openxmlformats.org/drawingml/2006/main" name="Cornice">
  <a:themeElements>
    <a:clrScheme name="COLORI INFN 1">
      <a:dk1>
        <a:srgbClr val="000000"/>
      </a:dk1>
      <a:lt1>
        <a:srgbClr val="FFFFFF"/>
      </a:lt1>
      <a:dk2>
        <a:srgbClr val="273551"/>
      </a:dk2>
      <a:lt2>
        <a:srgbClr val="E9E9E9"/>
      </a:lt2>
      <a:accent1>
        <a:srgbClr val="3284A4"/>
      </a:accent1>
      <a:accent2>
        <a:srgbClr val="F46100"/>
      </a:accent2>
      <a:accent3>
        <a:srgbClr val="82ACC6"/>
      </a:accent3>
      <a:accent4>
        <a:srgbClr val="FF2600"/>
      </a:accent4>
      <a:accent5>
        <a:srgbClr val="36C695"/>
      </a:accent5>
      <a:accent6>
        <a:srgbClr val="D5393D"/>
      </a:accent6>
      <a:hlink>
        <a:srgbClr val="B5B581"/>
      </a:hlink>
      <a:folHlink>
        <a:srgbClr val="7C7B5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rnic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23" id="{E42BDCAE-85FE-704E-AE37-D2DDF47C09FC}" vid="{0E677682-999B-404C-9EFE-01FC36AE42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Cornice</Template>
  <TotalTime>5040</TotalTime>
  <Words>1194</Words>
  <Application>Microsoft Macintosh PowerPoint</Application>
  <PresentationFormat>Widescreen</PresentationFormat>
  <Paragraphs>177</Paragraphs>
  <Slides>19</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9" baseType="lpstr">
      <vt:lpstr>Arial</vt:lpstr>
      <vt:lpstr>Calibri</vt:lpstr>
      <vt:lpstr>Cambria Math</vt:lpstr>
      <vt:lpstr>Franklin Gothic Book</vt:lpstr>
      <vt:lpstr>Franklin Gothic Medium</vt:lpstr>
      <vt:lpstr>Helvetica</vt:lpstr>
      <vt:lpstr>Wingdings 2</vt:lpstr>
      <vt:lpstr>Cornice</vt:lpstr>
      <vt:lpstr>Office Theme</vt:lpstr>
      <vt:lpstr>Equation</vt:lpstr>
      <vt:lpstr>Commemorazione Professor Vaccaro Last works (experimental and analytical researches)</vt:lpstr>
      <vt:lpstr>Overview</vt:lpstr>
      <vt:lpstr>Asymmetric round chamber</vt:lpstr>
      <vt:lpstr>C-Magnet: Comparing theoretical model and 3-D simulations</vt:lpstr>
      <vt:lpstr>PowerPoint Presentation</vt:lpstr>
      <vt:lpstr>C-Magnet: comparing theoretical model and 3-D simulations</vt:lpstr>
      <vt:lpstr>C-Magnet: comparing theoretical model and 3-D simulations</vt:lpstr>
      <vt:lpstr>Broadband impedance of a step transition</vt:lpstr>
      <vt:lpstr>Broadband impedance of a step transition</vt:lpstr>
      <vt:lpstr>Bench measurements of the beam coupling impedance:  the wire method </vt:lpstr>
      <vt:lpstr>PowerPoint Presentation</vt:lpstr>
      <vt:lpstr>Mode Matching Technique</vt:lpstr>
      <vt:lpstr>Mode Matching Technique</vt:lpstr>
      <vt:lpstr>Mode Matching Technique</vt:lpstr>
      <vt:lpstr>Elliptical vacuum chambers</vt:lpstr>
      <vt:lpstr>Telescopic measurements on canonical structures</vt:lpstr>
      <vt:lpstr>Electromagnetic characterization of coatings in sub-THz</vt:lpstr>
      <vt:lpstr>Electromagnetic characterization of coatings in sub-THz</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Francesca Cuicchio</dc:creator>
  <cp:lastModifiedBy>Andrea Passarelli</cp:lastModifiedBy>
  <cp:revision>320</cp:revision>
  <dcterms:created xsi:type="dcterms:W3CDTF">2021-01-25T12:14:57Z</dcterms:created>
  <dcterms:modified xsi:type="dcterms:W3CDTF">2023-05-29T12:21:01Z</dcterms:modified>
</cp:coreProperties>
</file>