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550" r:id="rId2"/>
    <p:sldId id="552" r:id="rId3"/>
    <p:sldId id="533" r:id="rId4"/>
    <p:sldId id="534" r:id="rId5"/>
    <p:sldId id="535" r:id="rId6"/>
    <p:sldId id="536" r:id="rId7"/>
    <p:sldId id="538" r:id="rId8"/>
    <p:sldId id="540" r:id="rId9"/>
    <p:sldId id="541" r:id="rId10"/>
    <p:sldId id="542" r:id="rId11"/>
    <p:sldId id="543" r:id="rId12"/>
    <p:sldId id="544" r:id="rId13"/>
    <p:sldId id="545" r:id="rId14"/>
    <p:sldId id="546" r:id="rId15"/>
    <p:sldId id="547" r:id="rId16"/>
    <p:sldId id="549" r:id="rId17"/>
    <p:sldId id="55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2FF"/>
    <a:srgbClr val="D81F9A"/>
    <a:srgbClr val="F9C646"/>
    <a:srgbClr val="008045"/>
    <a:srgbClr val="2E528F"/>
    <a:srgbClr val="4473C3"/>
    <a:srgbClr val="FD6500"/>
    <a:srgbClr val="DA9694"/>
    <a:srgbClr val="9FB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88142"/>
  </p:normalViewPr>
  <p:slideViewPr>
    <p:cSldViewPr snapToGrid="0" snapToObjects="1">
      <p:cViewPr varScale="1">
        <p:scale>
          <a:sx n="61" d="100"/>
          <a:sy n="61" d="100"/>
        </p:scale>
        <p:origin x="248" y="104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68BE02-E4F3-5040-873D-CC864087A6F9}" type="datetimeFigureOut">
              <a:rPr lang="en-US" smtClean="0"/>
              <a:t>5/29/23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AE955-D2A0-AF4D-A4D6-02E25E391695}" type="slidenum">
              <a:rPr lang="en-US" smtClean="0"/>
              <a:t>‹#›</a:t>
            </a:fld>
            <a:endParaRPr lang="en-US"/>
          </a:p>
        </p:txBody>
      </p:sp>
    </p:spTree>
    <p:extLst>
      <p:ext uri="{BB962C8B-B14F-4D97-AF65-F5344CB8AC3E}">
        <p14:creationId xmlns:p14="http://schemas.microsoft.com/office/powerpoint/2010/main" val="1042355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3</a:t>
            </a:fld>
            <a:endParaRPr lang="en-US"/>
          </a:p>
        </p:txBody>
      </p:sp>
    </p:spTree>
    <p:extLst>
      <p:ext uri="{BB962C8B-B14F-4D97-AF65-F5344CB8AC3E}">
        <p14:creationId xmlns:p14="http://schemas.microsoft.com/office/powerpoint/2010/main" val="35769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4</a:t>
            </a:fld>
            <a:endParaRPr lang="en-US"/>
          </a:p>
        </p:txBody>
      </p:sp>
    </p:spTree>
    <p:extLst>
      <p:ext uri="{BB962C8B-B14F-4D97-AF65-F5344CB8AC3E}">
        <p14:creationId xmlns:p14="http://schemas.microsoft.com/office/powerpoint/2010/main" val="202017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AE955-D2A0-AF4D-A4D6-02E25E391695}" type="slidenum">
              <a:rPr lang="en-US" smtClean="0"/>
              <a:t>5</a:t>
            </a:fld>
            <a:endParaRPr lang="en-US"/>
          </a:p>
        </p:txBody>
      </p:sp>
    </p:spTree>
    <p:extLst>
      <p:ext uri="{BB962C8B-B14F-4D97-AF65-F5344CB8AC3E}">
        <p14:creationId xmlns:p14="http://schemas.microsoft.com/office/powerpoint/2010/main" val="64564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FAA0-6EF0-B849-91C0-5A2EC81B4708}"/>
              </a:ext>
            </a:extLst>
          </p:cNvPr>
          <p:cNvSpPr>
            <a:spLocks noGrp="1"/>
          </p:cNvSpPr>
          <p:nvPr>
            <p:ph type="ctrTitle"/>
          </p:nvPr>
        </p:nvSpPr>
        <p:spPr>
          <a:xfrm>
            <a:off x="1524000" y="1122363"/>
            <a:ext cx="9144000" cy="2387600"/>
          </a:xfrm>
        </p:spPr>
        <p:txBody>
          <a:bodyPr anchor="b">
            <a:normAutofit/>
          </a:bodyPr>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EC8F0E76-2A9D-BE40-8C52-710F712F8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B568941-8352-9945-B8AA-F4916BDF9BE2}"/>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1EB61B5C-1FE6-D74E-A995-FC271C10B16C}"/>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C6B13853-59CA-C749-BFEF-067807F094DB}"/>
              </a:ext>
            </a:extLst>
          </p:cNvPr>
          <p:cNvSpPr>
            <a:spLocks noGrp="1"/>
          </p:cNvSpPr>
          <p:nvPr>
            <p:ph type="sldNum" sz="quarter" idx="12"/>
          </p:nvPr>
        </p:nvSpPr>
        <p:spPr/>
        <p:txBody>
          <a:bodyPr/>
          <a:lstStyle/>
          <a:p>
            <a:fld id="{43DF83E8-ABC0-E64E-832A-EEAEB9D1F06F}" type="slidenum">
              <a:rPr lang="en-US" smtClean="0"/>
              <a:t>‹#›</a:t>
            </a:fld>
            <a:endParaRPr lang="en-US"/>
          </a:p>
        </p:txBody>
      </p:sp>
      <p:pic>
        <p:nvPicPr>
          <p:cNvPr id="7" name="Picture 6">
            <a:extLst>
              <a:ext uri="{FF2B5EF4-FFF2-40B4-BE49-F238E27FC236}">
                <a16:creationId xmlns:a16="http://schemas.microsoft.com/office/drawing/2014/main" id="{E83E4958-96FF-7F43-A85A-E30DEED16DA4}"/>
              </a:ext>
            </a:extLst>
          </p:cNvPr>
          <p:cNvPicPr>
            <a:picLocks noChangeAspect="1"/>
          </p:cNvPicPr>
          <p:nvPr userDrawn="1"/>
        </p:nvPicPr>
        <p:blipFill>
          <a:blip r:embed="rId2"/>
          <a:stretch>
            <a:fillRect/>
          </a:stretch>
        </p:blipFill>
        <p:spPr>
          <a:xfrm>
            <a:off x="10831256" y="92961"/>
            <a:ext cx="1272837" cy="895149"/>
          </a:xfrm>
          <a:prstGeom prst="rect">
            <a:avLst/>
          </a:prstGeom>
        </p:spPr>
      </p:pic>
      <p:pic>
        <p:nvPicPr>
          <p:cNvPr id="8" name="Picture 7">
            <a:extLst>
              <a:ext uri="{FF2B5EF4-FFF2-40B4-BE49-F238E27FC236}">
                <a16:creationId xmlns:a16="http://schemas.microsoft.com/office/drawing/2014/main" id="{1DAB226D-CC72-5646-91B3-7EF74541A89B}"/>
              </a:ext>
            </a:extLst>
          </p:cNvPr>
          <p:cNvPicPr>
            <a:picLocks noChangeAspect="1"/>
          </p:cNvPicPr>
          <p:nvPr userDrawn="1"/>
        </p:nvPicPr>
        <p:blipFill>
          <a:blip r:embed="rId3"/>
          <a:stretch>
            <a:fillRect/>
          </a:stretch>
        </p:blipFill>
        <p:spPr>
          <a:xfrm>
            <a:off x="87907" y="92961"/>
            <a:ext cx="750293" cy="734811"/>
          </a:xfrm>
          <a:prstGeom prst="rect">
            <a:avLst/>
          </a:prstGeom>
        </p:spPr>
      </p:pic>
    </p:spTree>
    <p:extLst>
      <p:ext uri="{BB962C8B-B14F-4D97-AF65-F5344CB8AC3E}">
        <p14:creationId xmlns:p14="http://schemas.microsoft.com/office/powerpoint/2010/main" val="3155476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E8FF-3B47-F54F-B14D-07CAB4F4E0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A4ADB-D499-8844-9668-C42A9AFFF3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F61D0-319D-DB47-BD5A-E74888E2B15B}"/>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DF7B93D5-F7B1-834B-B0E1-CFE27AC91C06}"/>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419F386E-5020-5E4A-A5AF-1DE752434D97}"/>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2803948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680CF3-AB11-3746-898C-135D50D1D4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BC6D89-FB27-D546-803F-BB738C7E52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5D9A4-ED99-664E-94ED-DFAB65F111E5}"/>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66749F32-7FF7-BF42-934C-FE84C0F77A66}"/>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3E737926-143C-3140-BD47-05A29C987BD2}"/>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4067751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E9FA-6819-FE4A-B019-43F6CA4C6257}"/>
              </a:ext>
            </a:extLst>
          </p:cNvPr>
          <p:cNvSpPr>
            <a:spLocks noGrp="1"/>
          </p:cNvSpPr>
          <p:nvPr>
            <p:ph type="title"/>
          </p:nvPr>
        </p:nvSpPr>
        <p:spPr>
          <a:xfrm>
            <a:off x="838200" y="365125"/>
            <a:ext cx="10515600" cy="1006475"/>
          </a:xfrm>
        </p:spPr>
        <p:txBody>
          <a:bodyPr>
            <a:normAutofit/>
          </a:bodyPr>
          <a:lstStyle>
            <a:lvl1pPr>
              <a:defRPr sz="3500" b="1"/>
            </a:lvl1pPr>
          </a:lstStyle>
          <a:p>
            <a:r>
              <a:rPr lang="en-US" dirty="0"/>
              <a:t>Click to edit Master title style</a:t>
            </a:r>
          </a:p>
        </p:txBody>
      </p:sp>
      <p:sp>
        <p:nvSpPr>
          <p:cNvPr id="3" name="Content Placeholder 2">
            <a:extLst>
              <a:ext uri="{FF2B5EF4-FFF2-40B4-BE49-F238E27FC236}">
                <a16:creationId xmlns:a16="http://schemas.microsoft.com/office/drawing/2014/main" id="{ECABE190-7762-A347-A82A-3AEE4C109590}"/>
              </a:ext>
            </a:extLst>
          </p:cNvPr>
          <p:cNvSpPr>
            <a:spLocks noGrp="1"/>
          </p:cNvSpPr>
          <p:nvPr>
            <p:ph idx="1"/>
          </p:nvPr>
        </p:nvSpPr>
        <p:spPr>
          <a:xfrm>
            <a:off x="838200" y="1513114"/>
            <a:ext cx="10515600" cy="4663849"/>
          </a:xfrm>
        </p:spPr>
        <p:txBody>
          <a:bodyPr/>
          <a:lstStyle>
            <a:lvl1pPr>
              <a:defRPr sz="24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6A97AB-C38E-9247-AB69-415CB9ECDE9D}"/>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316276D8-10F0-624C-A5B6-5B12E36C0BB1}"/>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9C600E51-37D0-DC4D-B59B-4E83448ED95E}"/>
              </a:ext>
            </a:extLst>
          </p:cNvPr>
          <p:cNvSpPr>
            <a:spLocks noGrp="1"/>
          </p:cNvSpPr>
          <p:nvPr>
            <p:ph type="sldNum" sz="quarter" idx="12"/>
          </p:nvPr>
        </p:nvSpPr>
        <p:spPr/>
        <p:txBody>
          <a:bodyPr/>
          <a:lstStyle/>
          <a:p>
            <a:fld id="{43DF83E8-ABC0-E64E-832A-EEAEB9D1F06F}" type="slidenum">
              <a:rPr lang="en-US" smtClean="0"/>
              <a:t>‹#›</a:t>
            </a:fld>
            <a:endParaRPr lang="en-US"/>
          </a:p>
        </p:txBody>
      </p:sp>
      <p:pic>
        <p:nvPicPr>
          <p:cNvPr id="8" name="Picture 7">
            <a:extLst>
              <a:ext uri="{FF2B5EF4-FFF2-40B4-BE49-F238E27FC236}">
                <a16:creationId xmlns:a16="http://schemas.microsoft.com/office/drawing/2014/main" id="{7CAFD11D-8174-614E-B25A-E204303D5077}"/>
              </a:ext>
            </a:extLst>
          </p:cNvPr>
          <p:cNvPicPr>
            <a:picLocks noChangeAspect="1"/>
          </p:cNvPicPr>
          <p:nvPr userDrawn="1"/>
        </p:nvPicPr>
        <p:blipFill>
          <a:blip r:embed="rId2"/>
          <a:stretch>
            <a:fillRect/>
          </a:stretch>
        </p:blipFill>
        <p:spPr>
          <a:xfrm>
            <a:off x="10831256" y="92961"/>
            <a:ext cx="1272837" cy="895149"/>
          </a:xfrm>
          <a:prstGeom prst="rect">
            <a:avLst/>
          </a:prstGeom>
        </p:spPr>
      </p:pic>
      <p:pic>
        <p:nvPicPr>
          <p:cNvPr id="10" name="Picture 9">
            <a:extLst>
              <a:ext uri="{FF2B5EF4-FFF2-40B4-BE49-F238E27FC236}">
                <a16:creationId xmlns:a16="http://schemas.microsoft.com/office/drawing/2014/main" id="{9EC14A45-6389-A543-B10B-89ED68D2B00C}"/>
              </a:ext>
            </a:extLst>
          </p:cNvPr>
          <p:cNvPicPr>
            <a:picLocks noChangeAspect="1"/>
          </p:cNvPicPr>
          <p:nvPr userDrawn="1"/>
        </p:nvPicPr>
        <p:blipFill>
          <a:blip r:embed="rId3"/>
          <a:stretch>
            <a:fillRect/>
          </a:stretch>
        </p:blipFill>
        <p:spPr>
          <a:xfrm>
            <a:off x="87907" y="92961"/>
            <a:ext cx="750293" cy="734811"/>
          </a:xfrm>
          <a:prstGeom prst="rect">
            <a:avLst/>
          </a:prstGeom>
        </p:spPr>
      </p:pic>
    </p:spTree>
    <p:extLst>
      <p:ext uri="{BB962C8B-B14F-4D97-AF65-F5344CB8AC3E}">
        <p14:creationId xmlns:p14="http://schemas.microsoft.com/office/powerpoint/2010/main" val="191615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FF00-4D05-124F-83B4-879C6B6614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75676D-490C-0C49-8F54-1655EE099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842644-BD2A-584A-8453-A232FEB0C6B2}"/>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4EFBC436-5954-424B-BDEA-DBBD2DAF9A5B}"/>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D77F53F3-EB3C-5644-844A-DC4B96773E52}"/>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87951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782D-EE3A-E842-9ED4-0CFD586472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98CBF-7823-AD4D-9E8B-D725774596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59F8D-386A-4045-8B90-9795C8DA4F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D0DBDB-7B2C-FE47-ADE8-6615C16622BA}"/>
              </a:ext>
            </a:extLst>
          </p:cNvPr>
          <p:cNvSpPr>
            <a:spLocks noGrp="1"/>
          </p:cNvSpPr>
          <p:nvPr>
            <p:ph type="dt" sz="half" idx="10"/>
          </p:nvPr>
        </p:nvSpPr>
        <p:spPr/>
        <p:txBody>
          <a:bodyPr/>
          <a:lstStyle/>
          <a:p>
            <a:r>
              <a:rPr lang="de-CH"/>
              <a:t>29.05.23</a:t>
            </a:r>
            <a:endParaRPr lang="en-US"/>
          </a:p>
        </p:txBody>
      </p:sp>
      <p:sp>
        <p:nvSpPr>
          <p:cNvPr id="6" name="Footer Placeholder 5">
            <a:extLst>
              <a:ext uri="{FF2B5EF4-FFF2-40B4-BE49-F238E27FC236}">
                <a16:creationId xmlns:a16="http://schemas.microsoft.com/office/drawing/2014/main" id="{64797CA8-A8D4-344C-8200-BECAEBE01FA0}"/>
              </a:ext>
            </a:extLst>
          </p:cNvPr>
          <p:cNvSpPr>
            <a:spLocks noGrp="1"/>
          </p:cNvSpPr>
          <p:nvPr>
            <p:ph type="ftr" sz="quarter" idx="11"/>
          </p:nvPr>
        </p:nvSpPr>
        <p:spPr/>
        <p:txBody>
          <a:bodyPr/>
          <a:lstStyle/>
          <a:p>
            <a:r>
              <a:rPr lang="en-US"/>
              <a:t>G. Rumolo, R. Losito</a:t>
            </a:r>
          </a:p>
        </p:txBody>
      </p:sp>
      <p:sp>
        <p:nvSpPr>
          <p:cNvPr id="7" name="Slide Number Placeholder 6">
            <a:extLst>
              <a:ext uri="{FF2B5EF4-FFF2-40B4-BE49-F238E27FC236}">
                <a16:creationId xmlns:a16="http://schemas.microsoft.com/office/drawing/2014/main" id="{A623CA3B-7243-A54F-99DA-E319BF6BB9E0}"/>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297337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ED9D-DD26-E140-8644-1E3908947C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9F76AB-5E92-9547-9373-2FE69E8A0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D4C486-B7F0-2748-AF6A-FA7FA552FB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914ACE-6154-5141-B347-C6EA932DF0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3927E8-CE65-CB4C-9374-67AD1BE119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D2A23-6FA2-9843-8A48-9BC49D76E2AA}"/>
              </a:ext>
            </a:extLst>
          </p:cNvPr>
          <p:cNvSpPr>
            <a:spLocks noGrp="1"/>
          </p:cNvSpPr>
          <p:nvPr>
            <p:ph type="dt" sz="half" idx="10"/>
          </p:nvPr>
        </p:nvSpPr>
        <p:spPr/>
        <p:txBody>
          <a:bodyPr/>
          <a:lstStyle/>
          <a:p>
            <a:r>
              <a:rPr lang="de-CH"/>
              <a:t>29.05.23</a:t>
            </a:r>
            <a:endParaRPr lang="en-US"/>
          </a:p>
        </p:txBody>
      </p:sp>
      <p:sp>
        <p:nvSpPr>
          <p:cNvPr id="8" name="Footer Placeholder 7">
            <a:extLst>
              <a:ext uri="{FF2B5EF4-FFF2-40B4-BE49-F238E27FC236}">
                <a16:creationId xmlns:a16="http://schemas.microsoft.com/office/drawing/2014/main" id="{E1986E28-EB8A-534F-9BB6-BA742162B407}"/>
              </a:ext>
            </a:extLst>
          </p:cNvPr>
          <p:cNvSpPr>
            <a:spLocks noGrp="1"/>
          </p:cNvSpPr>
          <p:nvPr>
            <p:ph type="ftr" sz="quarter" idx="11"/>
          </p:nvPr>
        </p:nvSpPr>
        <p:spPr/>
        <p:txBody>
          <a:bodyPr/>
          <a:lstStyle/>
          <a:p>
            <a:r>
              <a:rPr lang="en-US"/>
              <a:t>G. Rumolo, R. Losito</a:t>
            </a:r>
          </a:p>
        </p:txBody>
      </p:sp>
      <p:sp>
        <p:nvSpPr>
          <p:cNvPr id="9" name="Slide Number Placeholder 8">
            <a:extLst>
              <a:ext uri="{FF2B5EF4-FFF2-40B4-BE49-F238E27FC236}">
                <a16:creationId xmlns:a16="http://schemas.microsoft.com/office/drawing/2014/main" id="{5B59FA84-52CC-884D-9E5D-73F663B22508}"/>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277510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F4DAF-8BFC-6D4D-B4E2-D89E2986F8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A3AEAB-564A-834B-BAF1-6237DB251997}"/>
              </a:ext>
            </a:extLst>
          </p:cNvPr>
          <p:cNvSpPr>
            <a:spLocks noGrp="1"/>
          </p:cNvSpPr>
          <p:nvPr>
            <p:ph type="dt" sz="half" idx="10"/>
          </p:nvPr>
        </p:nvSpPr>
        <p:spPr/>
        <p:txBody>
          <a:bodyPr/>
          <a:lstStyle/>
          <a:p>
            <a:r>
              <a:rPr lang="de-CH"/>
              <a:t>29.05.23</a:t>
            </a:r>
            <a:endParaRPr lang="en-US"/>
          </a:p>
        </p:txBody>
      </p:sp>
      <p:sp>
        <p:nvSpPr>
          <p:cNvPr id="4" name="Footer Placeholder 3">
            <a:extLst>
              <a:ext uri="{FF2B5EF4-FFF2-40B4-BE49-F238E27FC236}">
                <a16:creationId xmlns:a16="http://schemas.microsoft.com/office/drawing/2014/main" id="{3E3945DE-17B7-E143-A0F8-547CB7A4BD9C}"/>
              </a:ext>
            </a:extLst>
          </p:cNvPr>
          <p:cNvSpPr>
            <a:spLocks noGrp="1"/>
          </p:cNvSpPr>
          <p:nvPr>
            <p:ph type="ftr" sz="quarter" idx="11"/>
          </p:nvPr>
        </p:nvSpPr>
        <p:spPr/>
        <p:txBody>
          <a:bodyPr/>
          <a:lstStyle/>
          <a:p>
            <a:r>
              <a:rPr lang="en-US"/>
              <a:t>G. Rumolo, R. Losito</a:t>
            </a:r>
          </a:p>
        </p:txBody>
      </p:sp>
      <p:sp>
        <p:nvSpPr>
          <p:cNvPr id="5" name="Slide Number Placeholder 4">
            <a:extLst>
              <a:ext uri="{FF2B5EF4-FFF2-40B4-BE49-F238E27FC236}">
                <a16:creationId xmlns:a16="http://schemas.microsoft.com/office/drawing/2014/main" id="{6EFDB98B-DFCB-8C4C-AE40-392CECECA0E7}"/>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713545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77B73-FC5A-E643-9AD5-897CF85142CF}"/>
              </a:ext>
            </a:extLst>
          </p:cNvPr>
          <p:cNvSpPr>
            <a:spLocks noGrp="1"/>
          </p:cNvSpPr>
          <p:nvPr>
            <p:ph type="dt" sz="half" idx="10"/>
          </p:nvPr>
        </p:nvSpPr>
        <p:spPr/>
        <p:txBody>
          <a:bodyPr/>
          <a:lstStyle/>
          <a:p>
            <a:r>
              <a:rPr lang="de-CH"/>
              <a:t>29.05.23</a:t>
            </a:r>
            <a:endParaRPr lang="en-US"/>
          </a:p>
        </p:txBody>
      </p:sp>
      <p:sp>
        <p:nvSpPr>
          <p:cNvPr id="3" name="Footer Placeholder 2">
            <a:extLst>
              <a:ext uri="{FF2B5EF4-FFF2-40B4-BE49-F238E27FC236}">
                <a16:creationId xmlns:a16="http://schemas.microsoft.com/office/drawing/2014/main" id="{C0D341FB-E163-B64E-9B0A-D1D7FC96541A}"/>
              </a:ext>
            </a:extLst>
          </p:cNvPr>
          <p:cNvSpPr>
            <a:spLocks noGrp="1"/>
          </p:cNvSpPr>
          <p:nvPr>
            <p:ph type="ftr" sz="quarter" idx="11"/>
          </p:nvPr>
        </p:nvSpPr>
        <p:spPr/>
        <p:txBody>
          <a:bodyPr/>
          <a:lstStyle/>
          <a:p>
            <a:r>
              <a:rPr lang="en-US"/>
              <a:t>G. Rumolo, R. Losito</a:t>
            </a:r>
          </a:p>
        </p:txBody>
      </p:sp>
      <p:sp>
        <p:nvSpPr>
          <p:cNvPr id="4" name="Slide Number Placeholder 3">
            <a:extLst>
              <a:ext uri="{FF2B5EF4-FFF2-40B4-BE49-F238E27FC236}">
                <a16:creationId xmlns:a16="http://schemas.microsoft.com/office/drawing/2014/main" id="{C5C008CF-3595-9B43-86FA-1DA4E3CF2473}"/>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97560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FB851-3001-5441-A71D-8BFAEFA98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F34256-E3FA-7842-9D09-2F283023DA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39AF03-67ED-E74E-880D-567670025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24ADE5-43F9-314F-AA19-70A67F514B27}"/>
              </a:ext>
            </a:extLst>
          </p:cNvPr>
          <p:cNvSpPr>
            <a:spLocks noGrp="1"/>
          </p:cNvSpPr>
          <p:nvPr>
            <p:ph type="dt" sz="half" idx="10"/>
          </p:nvPr>
        </p:nvSpPr>
        <p:spPr/>
        <p:txBody>
          <a:bodyPr/>
          <a:lstStyle/>
          <a:p>
            <a:r>
              <a:rPr lang="de-CH"/>
              <a:t>29.05.23</a:t>
            </a:r>
            <a:endParaRPr lang="en-US"/>
          </a:p>
        </p:txBody>
      </p:sp>
      <p:sp>
        <p:nvSpPr>
          <p:cNvPr id="6" name="Footer Placeholder 5">
            <a:extLst>
              <a:ext uri="{FF2B5EF4-FFF2-40B4-BE49-F238E27FC236}">
                <a16:creationId xmlns:a16="http://schemas.microsoft.com/office/drawing/2014/main" id="{28BFFB25-A190-4F49-B3D4-C9BC569CE33E}"/>
              </a:ext>
            </a:extLst>
          </p:cNvPr>
          <p:cNvSpPr>
            <a:spLocks noGrp="1"/>
          </p:cNvSpPr>
          <p:nvPr>
            <p:ph type="ftr" sz="quarter" idx="11"/>
          </p:nvPr>
        </p:nvSpPr>
        <p:spPr/>
        <p:txBody>
          <a:bodyPr/>
          <a:lstStyle/>
          <a:p>
            <a:r>
              <a:rPr lang="en-US"/>
              <a:t>G. Rumolo, R. Losito</a:t>
            </a:r>
          </a:p>
        </p:txBody>
      </p:sp>
      <p:sp>
        <p:nvSpPr>
          <p:cNvPr id="7" name="Slide Number Placeholder 6">
            <a:extLst>
              <a:ext uri="{FF2B5EF4-FFF2-40B4-BE49-F238E27FC236}">
                <a16:creationId xmlns:a16="http://schemas.microsoft.com/office/drawing/2014/main" id="{5142FACC-2EBE-9D4E-AE6D-366671E99A18}"/>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23830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548A-CC9A-DA47-B432-2E0F6A29FD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AAC886-D098-5F4F-96C5-F214BC99CF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AA3DBD-9FCA-4A48-B4E2-0E4877EF6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D97D20-AFF6-394F-8834-2ABF8599780C}"/>
              </a:ext>
            </a:extLst>
          </p:cNvPr>
          <p:cNvSpPr>
            <a:spLocks noGrp="1"/>
          </p:cNvSpPr>
          <p:nvPr>
            <p:ph type="dt" sz="half" idx="10"/>
          </p:nvPr>
        </p:nvSpPr>
        <p:spPr/>
        <p:txBody>
          <a:bodyPr/>
          <a:lstStyle/>
          <a:p>
            <a:r>
              <a:rPr lang="de-CH"/>
              <a:t>29.05.23</a:t>
            </a:r>
            <a:endParaRPr lang="en-US"/>
          </a:p>
        </p:txBody>
      </p:sp>
      <p:sp>
        <p:nvSpPr>
          <p:cNvPr id="6" name="Footer Placeholder 5">
            <a:extLst>
              <a:ext uri="{FF2B5EF4-FFF2-40B4-BE49-F238E27FC236}">
                <a16:creationId xmlns:a16="http://schemas.microsoft.com/office/drawing/2014/main" id="{E2A993FD-2F95-8947-80F6-1ADC7D0C71DB}"/>
              </a:ext>
            </a:extLst>
          </p:cNvPr>
          <p:cNvSpPr>
            <a:spLocks noGrp="1"/>
          </p:cNvSpPr>
          <p:nvPr>
            <p:ph type="ftr" sz="quarter" idx="11"/>
          </p:nvPr>
        </p:nvSpPr>
        <p:spPr/>
        <p:txBody>
          <a:bodyPr/>
          <a:lstStyle/>
          <a:p>
            <a:r>
              <a:rPr lang="en-US"/>
              <a:t>G. Rumolo, R. Losito</a:t>
            </a:r>
          </a:p>
        </p:txBody>
      </p:sp>
      <p:sp>
        <p:nvSpPr>
          <p:cNvPr id="7" name="Slide Number Placeholder 6">
            <a:extLst>
              <a:ext uri="{FF2B5EF4-FFF2-40B4-BE49-F238E27FC236}">
                <a16:creationId xmlns:a16="http://schemas.microsoft.com/office/drawing/2014/main" id="{E7FDB394-CD20-7A4A-9E59-76ABA05EFAA2}"/>
              </a:ext>
            </a:extLst>
          </p:cNvPr>
          <p:cNvSpPr>
            <a:spLocks noGrp="1"/>
          </p:cNvSpPr>
          <p:nvPr>
            <p:ph type="sldNum" sz="quarter" idx="12"/>
          </p:nvPr>
        </p:nvSpPr>
        <p:spPr/>
        <p:txBody>
          <a:bodyPr/>
          <a:lstStyle/>
          <a:p>
            <a:fld id="{43DF83E8-ABC0-E64E-832A-EEAEB9D1F06F}" type="slidenum">
              <a:rPr lang="en-US" smtClean="0"/>
              <a:t>‹#›</a:t>
            </a:fld>
            <a:endParaRPr lang="en-US"/>
          </a:p>
        </p:txBody>
      </p:sp>
    </p:spTree>
    <p:extLst>
      <p:ext uri="{BB962C8B-B14F-4D97-AF65-F5344CB8AC3E}">
        <p14:creationId xmlns:p14="http://schemas.microsoft.com/office/powerpoint/2010/main" val="4105451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6531C0-7E7F-4142-9DC3-E856906F15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753DED-1CC0-2D4F-A25A-41FBFC4C3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A6830D-ED56-4C4C-9484-9C9FEC9F9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a:t>29.05.23</a:t>
            </a:r>
            <a:endParaRPr lang="en-US" dirty="0"/>
          </a:p>
        </p:txBody>
      </p:sp>
      <p:sp>
        <p:nvSpPr>
          <p:cNvPr id="5" name="Footer Placeholder 4">
            <a:extLst>
              <a:ext uri="{FF2B5EF4-FFF2-40B4-BE49-F238E27FC236}">
                <a16:creationId xmlns:a16="http://schemas.microsoft.com/office/drawing/2014/main" id="{EC247CF4-59F6-5D4F-8780-5577397B8F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 Rumolo, R. Losito</a:t>
            </a:r>
            <a:endParaRPr lang="en-US" dirty="0"/>
          </a:p>
        </p:txBody>
      </p:sp>
      <p:sp>
        <p:nvSpPr>
          <p:cNvPr id="6" name="Slide Number Placeholder 5">
            <a:extLst>
              <a:ext uri="{FF2B5EF4-FFF2-40B4-BE49-F238E27FC236}">
                <a16:creationId xmlns:a16="http://schemas.microsoft.com/office/drawing/2014/main" id="{2F370412-B648-434F-8F8E-4A3B7A653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F83E8-ABC0-E64E-832A-EEAEB9D1F06F}" type="slidenum">
              <a:rPr lang="en-US" smtClean="0"/>
              <a:t>‹#›</a:t>
            </a:fld>
            <a:endParaRPr lang="en-US"/>
          </a:p>
        </p:txBody>
      </p:sp>
      <p:pic>
        <p:nvPicPr>
          <p:cNvPr id="7" name="Picture 6">
            <a:extLst>
              <a:ext uri="{FF2B5EF4-FFF2-40B4-BE49-F238E27FC236}">
                <a16:creationId xmlns:a16="http://schemas.microsoft.com/office/drawing/2014/main" id="{2E4954C4-0703-BB53-3457-5077606CB318}"/>
              </a:ext>
            </a:extLst>
          </p:cNvPr>
          <p:cNvPicPr>
            <a:picLocks noChangeAspect="1"/>
          </p:cNvPicPr>
          <p:nvPr userDrawn="1"/>
        </p:nvPicPr>
        <p:blipFill>
          <a:blip r:embed="rId13"/>
          <a:stretch>
            <a:fillRect/>
          </a:stretch>
        </p:blipFill>
        <p:spPr>
          <a:xfrm>
            <a:off x="10831256" y="92961"/>
            <a:ext cx="1272837" cy="895149"/>
          </a:xfrm>
          <a:prstGeom prst="rect">
            <a:avLst/>
          </a:prstGeom>
        </p:spPr>
      </p:pic>
    </p:spTree>
    <p:extLst>
      <p:ext uri="{BB962C8B-B14F-4D97-AF65-F5344CB8AC3E}">
        <p14:creationId xmlns:p14="http://schemas.microsoft.com/office/powerpoint/2010/main" val="3670675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mountain, nature, day&#10;&#10;Description automatically generated">
            <a:extLst>
              <a:ext uri="{FF2B5EF4-FFF2-40B4-BE49-F238E27FC236}">
                <a16:creationId xmlns:a16="http://schemas.microsoft.com/office/drawing/2014/main" id="{D4CB2BB3-8DFA-7E49-34A1-86867665A582}"/>
              </a:ext>
            </a:extLst>
          </p:cNvPr>
          <p:cNvPicPr>
            <a:picLocks noChangeAspect="1"/>
          </p:cNvPicPr>
          <p:nvPr/>
        </p:nvPicPr>
        <p:blipFill>
          <a:blip r:embed="rId2"/>
          <a:stretch>
            <a:fillRect/>
          </a:stretch>
        </p:blipFill>
        <p:spPr>
          <a:xfrm>
            <a:off x="1801091" y="0"/>
            <a:ext cx="9088582" cy="6866047"/>
          </a:xfrm>
          <a:prstGeom prst="rect">
            <a:avLst/>
          </a:prstGeom>
        </p:spPr>
      </p:pic>
      <p:sp>
        <p:nvSpPr>
          <p:cNvPr id="2" name="Title 1">
            <a:extLst>
              <a:ext uri="{FF2B5EF4-FFF2-40B4-BE49-F238E27FC236}">
                <a16:creationId xmlns:a16="http://schemas.microsoft.com/office/drawing/2014/main" id="{7D1A3DAC-9757-0F68-9199-ED7524581A1B}"/>
              </a:ext>
            </a:extLst>
          </p:cNvPr>
          <p:cNvSpPr>
            <a:spLocks noGrp="1"/>
          </p:cNvSpPr>
          <p:nvPr>
            <p:ph type="title"/>
          </p:nvPr>
        </p:nvSpPr>
        <p:spPr>
          <a:xfrm>
            <a:off x="3092547" y="3246870"/>
            <a:ext cx="6006907" cy="1006475"/>
          </a:xfrm>
        </p:spPr>
        <p:txBody>
          <a:bodyPr>
            <a:normAutofit fontScale="90000"/>
          </a:bodyPr>
          <a:lstStyle/>
          <a:p>
            <a:pPr algn="ctr"/>
            <a:r>
              <a:rPr lang="en-US" dirty="0"/>
              <a:t>Vittorio, le </a:t>
            </a:r>
            <a:r>
              <a:rPr lang="en-US" dirty="0" err="1"/>
              <a:t>impedenze</a:t>
            </a:r>
            <a:r>
              <a:rPr lang="en-US" dirty="0"/>
              <a:t> e …</a:t>
            </a:r>
            <a:br>
              <a:rPr lang="en-US" dirty="0"/>
            </a:br>
            <a:r>
              <a:rPr lang="en-US" dirty="0"/>
              <a:t>il nostro </a:t>
            </a:r>
            <a:r>
              <a:rPr lang="en-US" dirty="0" err="1"/>
              <a:t>ricordo</a:t>
            </a:r>
            <a:endParaRPr lang="en-US" dirty="0"/>
          </a:p>
        </p:txBody>
      </p:sp>
      <p:sp>
        <p:nvSpPr>
          <p:cNvPr id="4" name="Date Placeholder 3">
            <a:extLst>
              <a:ext uri="{FF2B5EF4-FFF2-40B4-BE49-F238E27FC236}">
                <a16:creationId xmlns:a16="http://schemas.microsoft.com/office/drawing/2014/main" id="{C637CD04-2A55-50EC-7761-3DBE4F83979E}"/>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5E2657B3-D04D-07C0-3246-0E79C57546EC}"/>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5529F501-F286-E075-15B1-0B52163A316A}"/>
              </a:ext>
            </a:extLst>
          </p:cNvPr>
          <p:cNvSpPr>
            <a:spLocks noGrp="1"/>
          </p:cNvSpPr>
          <p:nvPr>
            <p:ph type="sldNum" sz="quarter" idx="12"/>
          </p:nvPr>
        </p:nvSpPr>
        <p:spPr/>
        <p:txBody>
          <a:bodyPr/>
          <a:lstStyle/>
          <a:p>
            <a:fld id="{43DF83E8-ABC0-E64E-832A-EEAEB9D1F06F}" type="slidenum">
              <a:rPr lang="en-US" smtClean="0"/>
              <a:t>1</a:t>
            </a:fld>
            <a:endParaRPr lang="en-US"/>
          </a:p>
        </p:txBody>
      </p:sp>
    </p:spTree>
    <p:extLst>
      <p:ext uri="{BB962C8B-B14F-4D97-AF65-F5344CB8AC3E}">
        <p14:creationId xmlns:p14="http://schemas.microsoft.com/office/powerpoint/2010/main" val="337027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91CA-DF0F-5FA0-DB5E-66D59B558B15}"/>
              </a:ext>
            </a:extLst>
          </p:cNvPr>
          <p:cNvSpPr>
            <a:spLocks noGrp="1"/>
          </p:cNvSpPr>
          <p:nvPr>
            <p:ph type="title"/>
          </p:nvPr>
        </p:nvSpPr>
        <p:spPr/>
        <p:txBody>
          <a:bodyPr>
            <a:normAutofit fontScale="90000"/>
          </a:bodyPr>
          <a:lstStyle/>
          <a:p>
            <a:r>
              <a:rPr lang="en-US" dirty="0"/>
              <a:t>V. G. Vaccaro</a:t>
            </a:r>
            <a:br>
              <a:rPr lang="en-US" dirty="0"/>
            </a:br>
            <a:r>
              <a:rPr lang="en-US" dirty="0"/>
              <a:t>From 2008 onwards</a:t>
            </a:r>
          </a:p>
        </p:txBody>
      </p:sp>
      <p:sp>
        <p:nvSpPr>
          <p:cNvPr id="3" name="Content Placeholder 2">
            <a:extLst>
              <a:ext uri="{FF2B5EF4-FFF2-40B4-BE49-F238E27FC236}">
                <a16:creationId xmlns:a16="http://schemas.microsoft.com/office/drawing/2014/main" id="{24B4C35B-ECCD-F23B-8944-C5CCCD9FA24C}"/>
              </a:ext>
            </a:extLst>
          </p:cNvPr>
          <p:cNvSpPr>
            <a:spLocks noGrp="1"/>
          </p:cNvSpPr>
          <p:nvPr>
            <p:ph idx="1"/>
          </p:nvPr>
        </p:nvSpPr>
        <p:spPr/>
        <p:txBody>
          <a:bodyPr/>
          <a:lstStyle/>
          <a:p>
            <a:r>
              <a:rPr lang="en-US" dirty="0"/>
              <a:t>Vittorio decided to make a clear comeback to beam coupling impedances after 2008</a:t>
            </a:r>
          </a:p>
          <a:p>
            <a:pPr lvl="1"/>
            <a:r>
              <a:rPr lang="en-US" dirty="0"/>
              <a:t>First sent Carlo to CERN as a Technical Student, ensuring me he was the right person to take over the hard challenge of bridging EM simulations to beam dynamics </a:t>
            </a:r>
            <a:r>
              <a:rPr lang="en-US" dirty="0">
                <a:sym typeface="Wingdings" pitchFamily="2" charset="2"/>
              </a:rPr>
              <a:t></a:t>
            </a:r>
          </a:p>
          <a:p>
            <a:pPr lvl="1"/>
            <a:r>
              <a:rPr lang="en-US" dirty="0">
                <a:sym typeface="Wingdings" pitchFamily="2" charset="2"/>
              </a:rPr>
              <a:t>Thanks to Elias and Gianluigi, after 2010 joined CERN as Scientific Associate multiple times, raising awareness on some important topics, e.g., a critical eye on the stretched wire measurement technique </a:t>
            </a:r>
          </a:p>
        </p:txBody>
      </p:sp>
      <p:sp>
        <p:nvSpPr>
          <p:cNvPr id="4" name="Date Placeholder 3">
            <a:extLst>
              <a:ext uri="{FF2B5EF4-FFF2-40B4-BE49-F238E27FC236}">
                <a16:creationId xmlns:a16="http://schemas.microsoft.com/office/drawing/2014/main" id="{9ED79183-3D40-D5DE-F939-A1A2657BE75D}"/>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476CD42B-1CD2-290F-4E17-E4A3AB2CCE2C}"/>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C8A8A3F1-7DF3-7070-DD26-81AF9F83F6D4}"/>
              </a:ext>
            </a:extLst>
          </p:cNvPr>
          <p:cNvSpPr>
            <a:spLocks noGrp="1"/>
          </p:cNvSpPr>
          <p:nvPr>
            <p:ph type="sldNum" sz="quarter" idx="12"/>
          </p:nvPr>
        </p:nvSpPr>
        <p:spPr/>
        <p:txBody>
          <a:bodyPr/>
          <a:lstStyle/>
          <a:p>
            <a:fld id="{43DF83E8-ABC0-E64E-832A-EEAEB9D1F06F}" type="slidenum">
              <a:rPr lang="en-US" smtClean="0"/>
              <a:t>10</a:t>
            </a:fld>
            <a:endParaRPr lang="en-US"/>
          </a:p>
        </p:txBody>
      </p:sp>
      <p:pic>
        <p:nvPicPr>
          <p:cNvPr id="7" name="Picture 5">
            <a:extLst>
              <a:ext uri="{FF2B5EF4-FFF2-40B4-BE49-F238E27FC236}">
                <a16:creationId xmlns:a16="http://schemas.microsoft.com/office/drawing/2014/main" id="{C5DAFF32-2D97-69FD-94F5-DED4792E4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22372"/>
            <a:ext cx="5166747" cy="234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6">
            <a:extLst>
              <a:ext uri="{FF2B5EF4-FFF2-40B4-BE49-F238E27FC236}">
                <a16:creationId xmlns:a16="http://schemas.microsoft.com/office/drawing/2014/main" id="{9051440D-B569-0999-A476-2ED4C8621C0A}"/>
              </a:ext>
            </a:extLst>
          </p:cNvPr>
          <p:cNvSpPr>
            <a:spLocks noChangeArrowheads="1"/>
          </p:cNvSpPr>
          <p:nvPr/>
        </p:nvSpPr>
        <p:spPr bwMode="auto">
          <a:xfrm>
            <a:off x="2244028" y="3700782"/>
            <a:ext cx="9839487" cy="267765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omic Sans MS" panose="030F0902030302020204" pitchFamily="66" charset="0"/>
              </a:defRPr>
            </a:lvl1pPr>
            <a:lvl2pPr marL="742950" indent="-285750">
              <a:defRPr b="1">
                <a:solidFill>
                  <a:schemeClr val="tx1"/>
                </a:solidFill>
                <a:latin typeface="Comic Sans MS" panose="030F0902030302020204" pitchFamily="66" charset="0"/>
              </a:defRPr>
            </a:lvl2pPr>
            <a:lvl3pPr marL="1143000" indent="-228600">
              <a:defRPr b="1">
                <a:solidFill>
                  <a:schemeClr val="tx1"/>
                </a:solidFill>
                <a:latin typeface="Comic Sans MS" panose="030F0902030302020204" pitchFamily="66" charset="0"/>
              </a:defRPr>
            </a:lvl3pPr>
            <a:lvl4pPr marL="1600200" indent="-228600">
              <a:defRPr b="1">
                <a:solidFill>
                  <a:schemeClr val="tx1"/>
                </a:solidFill>
                <a:latin typeface="Comic Sans MS" panose="030F0902030302020204" pitchFamily="66" charset="0"/>
              </a:defRPr>
            </a:lvl4pPr>
            <a:lvl5pPr marL="2057400" indent="-228600">
              <a:defRPr b="1">
                <a:solidFill>
                  <a:schemeClr val="tx1"/>
                </a:solidFill>
                <a:latin typeface="Comic Sans MS" panose="030F0902030302020204" pitchFamily="66" charset="0"/>
              </a:defRPr>
            </a:lvl5pPr>
            <a:lvl6pPr marL="2514600" indent="-228600" eaLnBrk="0" fontAlgn="base" hangingPunct="0">
              <a:spcBef>
                <a:spcPct val="0"/>
              </a:spcBef>
              <a:spcAft>
                <a:spcPct val="0"/>
              </a:spcAft>
              <a:defRPr b="1">
                <a:solidFill>
                  <a:schemeClr val="tx1"/>
                </a:solidFill>
                <a:latin typeface="Comic Sans MS" panose="030F0902030302020204" pitchFamily="66" charset="0"/>
              </a:defRPr>
            </a:lvl6pPr>
            <a:lvl7pPr marL="2971800" indent="-228600" eaLnBrk="0" fontAlgn="base" hangingPunct="0">
              <a:spcBef>
                <a:spcPct val="0"/>
              </a:spcBef>
              <a:spcAft>
                <a:spcPct val="0"/>
              </a:spcAft>
              <a:defRPr b="1">
                <a:solidFill>
                  <a:schemeClr val="tx1"/>
                </a:solidFill>
                <a:latin typeface="Comic Sans MS" panose="030F0902030302020204" pitchFamily="66" charset="0"/>
              </a:defRPr>
            </a:lvl7pPr>
            <a:lvl8pPr marL="3429000" indent="-228600" eaLnBrk="0" fontAlgn="base" hangingPunct="0">
              <a:spcBef>
                <a:spcPct val="0"/>
              </a:spcBef>
              <a:spcAft>
                <a:spcPct val="0"/>
              </a:spcAft>
              <a:defRPr b="1">
                <a:solidFill>
                  <a:schemeClr val="tx1"/>
                </a:solidFill>
                <a:latin typeface="Comic Sans MS" panose="030F0902030302020204" pitchFamily="66" charset="0"/>
              </a:defRPr>
            </a:lvl8pPr>
            <a:lvl9pPr marL="3886200" indent="-228600" eaLnBrk="0" fontAlgn="base" hangingPunct="0">
              <a:spcBef>
                <a:spcPct val="0"/>
              </a:spcBef>
              <a:spcAft>
                <a:spcPct val="0"/>
              </a:spcAft>
              <a:defRPr b="1">
                <a:solidFill>
                  <a:schemeClr val="tx1"/>
                </a:solidFill>
                <a:latin typeface="Comic Sans MS" panose="030F0902030302020204" pitchFamily="66" charset="0"/>
              </a:defRPr>
            </a:lvl9pPr>
          </a:lstStyle>
          <a:p>
            <a:pPr algn="just">
              <a:spcBef>
                <a:spcPct val="20000"/>
              </a:spcBef>
            </a:pPr>
            <a:r>
              <a:rPr lang="en-US" altLang="en-CH" sz="2000" dirty="0">
                <a:solidFill>
                  <a:srgbClr val="3333FF"/>
                </a:solidFill>
              </a:rPr>
              <a:t>According to a well accepted theory, by means of the measured scattering parameters in setup with stretched wire one may get the Coupling Impedance</a:t>
            </a:r>
            <a:endParaRPr lang="en-US" altLang="en-CH" sz="2000" b="0" dirty="0">
              <a:solidFill>
                <a:srgbClr val="3333FF"/>
              </a:solidFill>
              <a:ea typeface="Calibri" panose="020F0502020204030204" pitchFamily="34" charset="0"/>
              <a:cs typeface="Times New Roman" panose="02020603050405020304" pitchFamily="18" charset="0"/>
            </a:endParaRPr>
          </a:p>
          <a:p>
            <a:pPr algn="just" eaLnBrk="1" hangingPunct="1">
              <a:spcBef>
                <a:spcPct val="20000"/>
              </a:spcBef>
            </a:pPr>
            <a:r>
              <a:rPr lang="en-US" altLang="en-CH" sz="2000" b="0" dirty="0">
                <a:solidFill>
                  <a:srgbClr val="3333FF"/>
                </a:solidFill>
                <a:ea typeface="Calibri" panose="020F0502020204030204" pitchFamily="34" charset="0"/>
                <a:cs typeface="Times New Roman" panose="02020603050405020304" pitchFamily="18" charset="0"/>
              </a:rPr>
              <a:t>However, its results are only partially reliable at least in some range of frequencies. This is due to the presence of the wire which perturbs the measurement making uncertain some results. </a:t>
            </a:r>
            <a:r>
              <a:rPr lang="en-US" altLang="en-CH" sz="2000" b="0" dirty="0">
                <a:solidFill>
                  <a:srgbClr val="FF0000"/>
                </a:solidFill>
                <a:ea typeface="Calibri" panose="020F0502020204030204" pitchFamily="34" charset="0"/>
                <a:cs typeface="Times New Roman" panose="02020603050405020304" pitchFamily="18" charset="0"/>
              </a:rPr>
              <a:t>The presence of the wire, indeed, shifts the cutoff frequency to zero by introducing a TEM mode</a:t>
            </a:r>
            <a:r>
              <a:rPr lang="en-US" altLang="en-CH" sz="2000" b="0" dirty="0">
                <a:solidFill>
                  <a:srgbClr val="3333FF"/>
                </a:solidFill>
                <a:ea typeface="Calibri" panose="020F0502020204030204" pitchFamily="34" charset="0"/>
                <a:cs typeface="Times New Roman" panose="02020603050405020304" pitchFamily="18" charset="0"/>
              </a:rPr>
              <a:t>.</a:t>
            </a:r>
          </a:p>
          <a:p>
            <a:pPr algn="just" eaLnBrk="1" hangingPunct="1">
              <a:spcBef>
                <a:spcPct val="20000"/>
              </a:spcBef>
            </a:pPr>
            <a:r>
              <a:rPr lang="en-US" altLang="en-CH" sz="2000" b="0" dirty="0">
                <a:solidFill>
                  <a:srgbClr val="3333FF"/>
                </a:solidFill>
                <a:ea typeface="Calibri" panose="020F0502020204030204" pitchFamily="34" charset="0"/>
                <a:cs typeface="Times New Roman" panose="02020603050405020304" pitchFamily="18" charset="0"/>
              </a:rPr>
              <a:t>This implies that all the resonances which should in reality fall in the cutoff region will be depressed </a:t>
            </a:r>
            <a:endParaRPr lang="en-GB" altLang="en-CH" sz="2000" b="0" dirty="0">
              <a:solidFill>
                <a:srgbClr val="3333FF"/>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786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91CA-DF0F-5FA0-DB5E-66D59B558B15}"/>
              </a:ext>
            </a:extLst>
          </p:cNvPr>
          <p:cNvSpPr>
            <a:spLocks noGrp="1"/>
          </p:cNvSpPr>
          <p:nvPr>
            <p:ph type="title"/>
          </p:nvPr>
        </p:nvSpPr>
        <p:spPr/>
        <p:txBody>
          <a:bodyPr>
            <a:normAutofit fontScale="90000"/>
          </a:bodyPr>
          <a:lstStyle/>
          <a:p>
            <a:r>
              <a:rPr lang="en-US" dirty="0"/>
              <a:t>V. G. Vaccaro</a:t>
            </a:r>
            <a:br>
              <a:rPr lang="en-US" dirty="0"/>
            </a:br>
            <a:r>
              <a:rPr lang="en-US" dirty="0"/>
              <a:t>From 2008 onwards</a:t>
            </a:r>
          </a:p>
        </p:txBody>
      </p:sp>
      <p:sp>
        <p:nvSpPr>
          <p:cNvPr id="3" name="Content Placeholder 2">
            <a:extLst>
              <a:ext uri="{FF2B5EF4-FFF2-40B4-BE49-F238E27FC236}">
                <a16:creationId xmlns:a16="http://schemas.microsoft.com/office/drawing/2014/main" id="{24B4C35B-ECCD-F23B-8944-C5CCCD9FA24C}"/>
              </a:ext>
            </a:extLst>
          </p:cNvPr>
          <p:cNvSpPr>
            <a:spLocks noGrp="1"/>
          </p:cNvSpPr>
          <p:nvPr>
            <p:ph idx="1"/>
          </p:nvPr>
        </p:nvSpPr>
        <p:spPr>
          <a:xfrm>
            <a:off x="838200" y="1513114"/>
            <a:ext cx="10515600" cy="4979761"/>
          </a:xfrm>
        </p:spPr>
        <p:txBody>
          <a:bodyPr>
            <a:normAutofit/>
          </a:bodyPr>
          <a:lstStyle/>
          <a:p>
            <a:r>
              <a:rPr lang="en-US" dirty="0"/>
              <a:t>Vittorio decided to make a clear comeback to beam coupling impedances after 2008</a:t>
            </a:r>
          </a:p>
          <a:p>
            <a:pPr lvl="1"/>
            <a:r>
              <a:rPr lang="en-US" dirty="0"/>
              <a:t>First sent Carlo to CERN as a Technical Student, ensuring me he was the right person to take over the hard challenge of bridging EM simulations to beam dynamics </a:t>
            </a:r>
            <a:r>
              <a:rPr lang="en-US" dirty="0">
                <a:sym typeface="Wingdings" pitchFamily="2" charset="2"/>
              </a:rPr>
              <a:t></a:t>
            </a:r>
          </a:p>
          <a:p>
            <a:pPr lvl="1"/>
            <a:r>
              <a:rPr lang="en-US" dirty="0">
                <a:sym typeface="Wingdings" pitchFamily="2" charset="2"/>
              </a:rPr>
              <a:t>Thanks to Elias and Gianluigi, after 2010 joined CERN as Scientific Associate multiple times, raising awareness on some important topics, e.g., a critical eye on the stretched wire measurement technique </a:t>
            </a:r>
          </a:p>
          <a:p>
            <a:pPr lvl="1"/>
            <a:r>
              <a:rPr lang="en-US" dirty="0">
                <a:sym typeface="Wingdings" pitchFamily="2" charset="2"/>
              </a:rPr>
              <a:t>With the enthusiasm of the student, began working on a range of semi-analytical impedance calculations and involved a large number of young scientists, e.g., impedance of a C-shaped magnet (kicker), impedance of step transitions, resistive wall of elliptical beam chambers, Mixed Mode Matching (MMM) techniques for impedance of inserts (cavity, iris, finite length collimator, etc.) – also picked up some cutting edge subjects like development of alternative bench measurement techniques (e-gun, antenna) and material properties and contributed to Massive Open Online Course (MOOC) on electromagnetism with Elias! </a:t>
            </a:r>
          </a:p>
          <a:p>
            <a:pPr lvl="1"/>
            <a:r>
              <a:rPr lang="en-US" dirty="0">
                <a:sym typeface="Wingdings" pitchFamily="2" charset="2"/>
              </a:rPr>
              <a:t>My impression: Wanted to catch up on some ‘lost time’ but also finally enjoy the recognition of his achievements that wasn’t probably appropriately given decades earlier …</a:t>
            </a:r>
            <a:endParaRPr lang="en-US" dirty="0"/>
          </a:p>
        </p:txBody>
      </p:sp>
      <p:sp>
        <p:nvSpPr>
          <p:cNvPr id="4" name="Date Placeholder 3">
            <a:extLst>
              <a:ext uri="{FF2B5EF4-FFF2-40B4-BE49-F238E27FC236}">
                <a16:creationId xmlns:a16="http://schemas.microsoft.com/office/drawing/2014/main" id="{9ED79183-3D40-D5DE-F939-A1A2657BE75D}"/>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476CD42B-1CD2-290F-4E17-E4A3AB2CCE2C}"/>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C8A8A3F1-7DF3-7070-DD26-81AF9F83F6D4}"/>
              </a:ext>
            </a:extLst>
          </p:cNvPr>
          <p:cNvSpPr>
            <a:spLocks noGrp="1"/>
          </p:cNvSpPr>
          <p:nvPr>
            <p:ph type="sldNum" sz="quarter" idx="12"/>
          </p:nvPr>
        </p:nvSpPr>
        <p:spPr/>
        <p:txBody>
          <a:bodyPr/>
          <a:lstStyle/>
          <a:p>
            <a:fld id="{43DF83E8-ABC0-E64E-832A-EEAEB9D1F06F}" type="slidenum">
              <a:rPr lang="en-US" smtClean="0"/>
              <a:t>11</a:t>
            </a:fld>
            <a:endParaRPr lang="en-US"/>
          </a:p>
        </p:txBody>
      </p:sp>
    </p:spTree>
    <p:extLst>
      <p:ext uri="{BB962C8B-B14F-4D97-AF65-F5344CB8AC3E}">
        <p14:creationId xmlns:p14="http://schemas.microsoft.com/office/powerpoint/2010/main" val="9193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91CA-DF0F-5FA0-DB5E-66D59B558B15}"/>
              </a:ext>
            </a:extLst>
          </p:cNvPr>
          <p:cNvSpPr>
            <a:spLocks noGrp="1"/>
          </p:cNvSpPr>
          <p:nvPr>
            <p:ph type="title"/>
          </p:nvPr>
        </p:nvSpPr>
        <p:spPr/>
        <p:txBody>
          <a:bodyPr>
            <a:normAutofit fontScale="90000"/>
          </a:bodyPr>
          <a:lstStyle/>
          <a:p>
            <a:r>
              <a:rPr lang="en-US" dirty="0"/>
              <a:t>V. G. Vaccaro</a:t>
            </a:r>
            <a:br>
              <a:rPr lang="en-US" dirty="0"/>
            </a:br>
            <a:r>
              <a:rPr lang="en-US" dirty="0"/>
              <a:t>From 2008 onwards</a:t>
            </a:r>
          </a:p>
        </p:txBody>
      </p:sp>
      <p:sp>
        <p:nvSpPr>
          <p:cNvPr id="4" name="Date Placeholder 3">
            <a:extLst>
              <a:ext uri="{FF2B5EF4-FFF2-40B4-BE49-F238E27FC236}">
                <a16:creationId xmlns:a16="http://schemas.microsoft.com/office/drawing/2014/main" id="{9ED79183-3D40-D5DE-F939-A1A2657BE75D}"/>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476CD42B-1CD2-290F-4E17-E4A3AB2CCE2C}"/>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C8A8A3F1-7DF3-7070-DD26-81AF9F83F6D4}"/>
              </a:ext>
            </a:extLst>
          </p:cNvPr>
          <p:cNvSpPr>
            <a:spLocks noGrp="1"/>
          </p:cNvSpPr>
          <p:nvPr>
            <p:ph type="sldNum" sz="quarter" idx="12"/>
          </p:nvPr>
        </p:nvSpPr>
        <p:spPr/>
        <p:txBody>
          <a:bodyPr/>
          <a:lstStyle/>
          <a:p>
            <a:fld id="{43DF83E8-ABC0-E64E-832A-EEAEB9D1F06F}" type="slidenum">
              <a:rPr lang="en-US" smtClean="0"/>
              <a:t>12</a:t>
            </a:fld>
            <a:endParaRPr lang="en-US"/>
          </a:p>
        </p:txBody>
      </p:sp>
      <p:pic>
        <p:nvPicPr>
          <p:cNvPr id="10" name="Content Placeholder 9" descr="A group of people posing for a photo&#10;&#10;Description automatically generated">
            <a:extLst>
              <a:ext uri="{FF2B5EF4-FFF2-40B4-BE49-F238E27FC236}">
                <a16:creationId xmlns:a16="http://schemas.microsoft.com/office/drawing/2014/main" id="{B13BEDEC-C0CF-BC81-3D76-44CC667CFFE7}"/>
              </a:ext>
            </a:extLst>
          </p:cNvPr>
          <p:cNvPicPr>
            <a:picLocks noGrp="1" noChangeAspect="1"/>
          </p:cNvPicPr>
          <p:nvPr>
            <p:ph idx="1"/>
          </p:nvPr>
        </p:nvPicPr>
        <p:blipFill rotWithShape="1">
          <a:blip r:embed="rId2"/>
          <a:srcRect t="16635" b="10588"/>
          <a:stretch/>
        </p:blipFill>
        <p:spPr>
          <a:xfrm>
            <a:off x="480935" y="1579012"/>
            <a:ext cx="6200930" cy="2943399"/>
          </a:xfrm>
        </p:spPr>
      </p:pic>
      <p:sp>
        <p:nvSpPr>
          <p:cNvPr id="11" name="TextBox 10">
            <a:extLst>
              <a:ext uri="{FF2B5EF4-FFF2-40B4-BE49-F238E27FC236}">
                <a16:creationId xmlns:a16="http://schemas.microsoft.com/office/drawing/2014/main" id="{D1EC50C5-0571-9DE6-6313-AA1FD2BC53DB}"/>
              </a:ext>
            </a:extLst>
          </p:cNvPr>
          <p:cNvSpPr txBox="1"/>
          <p:nvPr/>
        </p:nvSpPr>
        <p:spPr>
          <a:xfrm>
            <a:off x="480935" y="1260357"/>
            <a:ext cx="3841683" cy="923330"/>
          </a:xfrm>
          <a:prstGeom prst="rect">
            <a:avLst/>
          </a:prstGeom>
          <a:noFill/>
        </p:spPr>
        <p:txBody>
          <a:bodyPr wrap="square" rtlCol="0">
            <a:spAutoFit/>
          </a:bodyPr>
          <a:lstStyle/>
          <a:p>
            <a:r>
              <a:rPr lang="en-US" dirty="0"/>
              <a:t>ERICE 2014</a:t>
            </a:r>
          </a:p>
          <a:p>
            <a:r>
              <a:rPr lang="en-US" dirty="0">
                <a:solidFill>
                  <a:schemeClr val="bg1"/>
                </a:solidFill>
              </a:rPr>
              <a:t>First Impedance Workshop co-chaired with Elias and </a:t>
            </a:r>
            <a:r>
              <a:rPr lang="en-US" dirty="0" err="1">
                <a:solidFill>
                  <a:schemeClr val="bg1"/>
                </a:solidFill>
              </a:rPr>
              <a:t>iaia</a:t>
            </a:r>
            <a:endParaRPr lang="en-US" dirty="0">
              <a:solidFill>
                <a:schemeClr val="bg1"/>
              </a:solidFill>
            </a:endParaRPr>
          </a:p>
        </p:txBody>
      </p:sp>
    </p:spTree>
    <p:extLst>
      <p:ext uri="{BB962C8B-B14F-4D97-AF65-F5344CB8AC3E}">
        <p14:creationId xmlns:p14="http://schemas.microsoft.com/office/powerpoint/2010/main" val="3929620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91CA-DF0F-5FA0-DB5E-66D59B558B15}"/>
              </a:ext>
            </a:extLst>
          </p:cNvPr>
          <p:cNvSpPr>
            <a:spLocks noGrp="1"/>
          </p:cNvSpPr>
          <p:nvPr>
            <p:ph type="title"/>
          </p:nvPr>
        </p:nvSpPr>
        <p:spPr/>
        <p:txBody>
          <a:bodyPr>
            <a:normAutofit fontScale="90000"/>
          </a:bodyPr>
          <a:lstStyle/>
          <a:p>
            <a:r>
              <a:rPr lang="en-US" dirty="0"/>
              <a:t>V. G. Vaccaro</a:t>
            </a:r>
            <a:br>
              <a:rPr lang="en-US" dirty="0"/>
            </a:br>
            <a:r>
              <a:rPr lang="en-US" dirty="0"/>
              <a:t>From 2008 onwards</a:t>
            </a:r>
          </a:p>
        </p:txBody>
      </p:sp>
      <p:sp>
        <p:nvSpPr>
          <p:cNvPr id="4" name="Date Placeholder 3">
            <a:extLst>
              <a:ext uri="{FF2B5EF4-FFF2-40B4-BE49-F238E27FC236}">
                <a16:creationId xmlns:a16="http://schemas.microsoft.com/office/drawing/2014/main" id="{9ED79183-3D40-D5DE-F939-A1A2657BE75D}"/>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476CD42B-1CD2-290F-4E17-E4A3AB2CCE2C}"/>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C8A8A3F1-7DF3-7070-DD26-81AF9F83F6D4}"/>
              </a:ext>
            </a:extLst>
          </p:cNvPr>
          <p:cNvSpPr>
            <a:spLocks noGrp="1"/>
          </p:cNvSpPr>
          <p:nvPr>
            <p:ph type="sldNum" sz="quarter" idx="12"/>
          </p:nvPr>
        </p:nvSpPr>
        <p:spPr/>
        <p:txBody>
          <a:bodyPr/>
          <a:lstStyle/>
          <a:p>
            <a:fld id="{43DF83E8-ABC0-E64E-832A-EEAEB9D1F06F}" type="slidenum">
              <a:rPr lang="en-US" smtClean="0"/>
              <a:t>13</a:t>
            </a:fld>
            <a:endParaRPr lang="en-US"/>
          </a:p>
        </p:txBody>
      </p:sp>
      <p:pic>
        <p:nvPicPr>
          <p:cNvPr id="10" name="Content Placeholder 9" descr="A group of people posing for a photo&#10;&#10;Description automatically generated">
            <a:extLst>
              <a:ext uri="{FF2B5EF4-FFF2-40B4-BE49-F238E27FC236}">
                <a16:creationId xmlns:a16="http://schemas.microsoft.com/office/drawing/2014/main" id="{B13BEDEC-C0CF-BC81-3D76-44CC667CFFE7}"/>
              </a:ext>
            </a:extLst>
          </p:cNvPr>
          <p:cNvPicPr>
            <a:picLocks noGrp="1" noChangeAspect="1"/>
          </p:cNvPicPr>
          <p:nvPr>
            <p:ph idx="1"/>
          </p:nvPr>
        </p:nvPicPr>
        <p:blipFill rotWithShape="1">
          <a:blip r:embed="rId2"/>
          <a:srcRect t="16635" b="10588"/>
          <a:stretch/>
        </p:blipFill>
        <p:spPr>
          <a:xfrm>
            <a:off x="480935" y="1579012"/>
            <a:ext cx="6200930" cy="2943399"/>
          </a:xfrm>
        </p:spPr>
      </p:pic>
      <p:sp>
        <p:nvSpPr>
          <p:cNvPr id="11" name="TextBox 10">
            <a:extLst>
              <a:ext uri="{FF2B5EF4-FFF2-40B4-BE49-F238E27FC236}">
                <a16:creationId xmlns:a16="http://schemas.microsoft.com/office/drawing/2014/main" id="{D1EC50C5-0571-9DE6-6313-AA1FD2BC53DB}"/>
              </a:ext>
            </a:extLst>
          </p:cNvPr>
          <p:cNvSpPr txBox="1"/>
          <p:nvPr/>
        </p:nvSpPr>
        <p:spPr>
          <a:xfrm>
            <a:off x="480935" y="1260357"/>
            <a:ext cx="3841683" cy="923330"/>
          </a:xfrm>
          <a:prstGeom prst="rect">
            <a:avLst/>
          </a:prstGeom>
          <a:noFill/>
        </p:spPr>
        <p:txBody>
          <a:bodyPr wrap="square" rtlCol="0">
            <a:spAutoFit/>
          </a:bodyPr>
          <a:lstStyle/>
          <a:p>
            <a:r>
              <a:rPr lang="en-US" dirty="0"/>
              <a:t>ERICE 2014</a:t>
            </a:r>
          </a:p>
          <a:p>
            <a:r>
              <a:rPr lang="en-US" dirty="0">
                <a:solidFill>
                  <a:schemeClr val="bg1"/>
                </a:solidFill>
              </a:rPr>
              <a:t>First Impedance Workshop co-chaired with Elias and </a:t>
            </a:r>
            <a:r>
              <a:rPr lang="en-US" dirty="0" err="1">
                <a:solidFill>
                  <a:schemeClr val="bg1"/>
                </a:solidFill>
              </a:rPr>
              <a:t>iaia</a:t>
            </a:r>
            <a:endParaRPr lang="en-US" dirty="0">
              <a:solidFill>
                <a:schemeClr val="bg1"/>
              </a:solidFill>
            </a:endParaRPr>
          </a:p>
        </p:txBody>
      </p:sp>
      <p:pic>
        <p:nvPicPr>
          <p:cNvPr id="3" name="Picture 2" descr="IMG_0698.JPG">
            <a:extLst>
              <a:ext uri="{FF2B5EF4-FFF2-40B4-BE49-F238E27FC236}">
                <a16:creationId xmlns:a16="http://schemas.microsoft.com/office/drawing/2014/main" id="{FAD676B1-7F4C-96D9-E383-89004BEB2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770" y="1934301"/>
            <a:ext cx="5059457" cy="3794593"/>
          </a:xfrm>
          <a:prstGeom prst="rect">
            <a:avLst/>
          </a:prstGeom>
        </p:spPr>
      </p:pic>
      <p:sp>
        <p:nvSpPr>
          <p:cNvPr id="7" name="TextBox 6">
            <a:extLst>
              <a:ext uri="{FF2B5EF4-FFF2-40B4-BE49-F238E27FC236}">
                <a16:creationId xmlns:a16="http://schemas.microsoft.com/office/drawing/2014/main" id="{E7FD1014-2FC3-7142-AF78-C18D30C57F55}"/>
              </a:ext>
            </a:extLst>
          </p:cNvPr>
          <p:cNvSpPr txBox="1"/>
          <p:nvPr/>
        </p:nvSpPr>
        <p:spPr>
          <a:xfrm>
            <a:off x="2216727" y="1937629"/>
            <a:ext cx="7952509" cy="923330"/>
          </a:xfrm>
          <a:prstGeom prst="rect">
            <a:avLst/>
          </a:prstGeom>
          <a:solidFill>
            <a:schemeClr val="bg1">
              <a:lumMod val="50000"/>
            </a:schemeClr>
          </a:solidFill>
        </p:spPr>
        <p:txBody>
          <a:bodyPr wrap="square" rtlCol="0">
            <a:spAutoFit/>
          </a:bodyPr>
          <a:lstStyle/>
          <a:p>
            <a:pPr algn="ctr"/>
            <a:r>
              <a:rPr lang="en-US" b="1" i="1" dirty="0">
                <a:solidFill>
                  <a:schemeClr val="bg1"/>
                </a:solidFill>
                <a:latin typeface="Cambria"/>
                <a:cs typeface="Cambria"/>
              </a:rPr>
              <a:t>BENEVENTO 2017: Workshop on Impedances and Beam Instabilities</a:t>
            </a:r>
          </a:p>
          <a:p>
            <a:pPr algn="ctr"/>
            <a:r>
              <a:rPr lang="en-US" b="1" i="1" dirty="0">
                <a:solidFill>
                  <a:schemeClr val="bg1"/>
                </a:solidFill>
                <a:latin typeface="Cambria"/>
                <a:cs typeface="Cambria"/>
              </a:rPr>
              <a:t>We gave Vittorio a honorary plaque to congratulate him on the first 50 years of beam-coupling impedances !!</a:t>
            </a:r>
          </a:p>
        </p:txBody>
      </p:sp>
      <p:pic>
        <p:nvPicPr>
          <p:cNvPr id="17" name="Picture 16" descr="IMG_0690.JPG">
            <a:extLst>
              <a:ext uri="{FF2B5EF4-FFF2-40B4-BE49-F238E27FC236}">
                <a16:creationId xmlns:a16="http://schemas.microsoft.com/office/drawing/2014/main" id="{F0A15DC2-528E-44E1-5624-5CB642779CE2}"/>
              </a:ext>
            </a:extLst>
          </p:cNvPr>
          <p:cNvPicPr>
            <a:picLocks noChangeAspect="1"/>
          </p:cNvPicPr>
          <p:nvPr/>
        </p:nvPicPr>
        <p:blipFill rotWithShape="1">
          <a:blip r:embed="rId4">
            <a:extLst>
              <a:ext uri="{28A0092B-C50C-407E-A947-70E740481C1C}">
                <a14:useLocalDpi xmlns:a14="http://schemas.microsoft.com/office/drawing/2010/main" val="0"/>
              </a:ext>
            </a:extLst>
          </a:blip>
          <a:srcRect t="16947"/>
          <a:stretch/>
        </p:blipFill>
        <p:spPr>
          <a:xfrm>
            <a:off x="8417657" y="2860959"/>
            <a:ext cx="3428855" cy="3797016"/>
          </a:xfrm>
          <a:prstGeom prst="rect">
            <a:avLst/>
          </a:prstGeom>
        </p:spPr>
      </p:pic>
    </p:spTree>
    <p:extLst>
      <p:ext uri="{BB962C8B-B14F-4D97-AF65-F5344CB8AC3E}">
        <p14:creationId xmlns:p14="http://schemas.microsoft.com/office/powerpoint/2010/main" val="641621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91CA-DF0F-5FA0-DB5E-66D59B558B15}"/>
              </a:ext>
            </a:extLst>
          </p:cNvPr>
          <p:cNvSpPr>
            <a:spLocks noGrp="1"/>
          </p:cNvSpPr>
          <p:nvPr>
            <p:ph type="title"/>
          </p:nvPr>
        </p:nvSpPr>
        <p:spPr/>
        <p:txBody>
          <a:bodyPr>
            <a:normAutofit fontScale="90000"/>
          </a:bodyPr>
          <a:lstStyle/>
          <a:p>
            <a:r>
              <a:rPr lang="en-US" dirty="0"/>
              <a:t>V. G. Vaccaro</a:t>
            </a:r>
            <a:br>
              <a:rPr lang="en-US" dirty="0"/>
            </a:br>
            <a:r>
              <a:rPr lang="en-US" dirty="0"/>
              <a:t>From 2008 onwards</a:t>
            </a:r>
          </a:p>
        </p:txBody>
      </p:sp>
      <p:sp>
        <p:nvSpPr>
          <p:cNvPr id="4" name="Date Placeholder 3">
            <a:extLst>
              <a:ext uri="{FF2B5EF4-FFF2-40B4-BE49-F238E27FC236}">
                <a16:creationId xmlns:a16="http://schemas.microsoft.com/office/drawing/2014/main" id="{9ED79183-3D40-D5DE-F939-A1A2657BE75D}"/>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476CD42B-1CD2-290F-4E17-E4A3AB2CCE2C}"/>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C8A8A3F1-7DF3-7070-DD26-81AF9F83F6D4}"/>
              </a:ext>
            </a:extLst>
          </p:cNvPr>
          <p:cNvSpPr>
            <a:spLocks noGrp="1"/>
          </p:cNvSpPr>
          <p:nvPr>
            <p:ph type="sldNum" sz="quarter" idx="12"/>
          </p:nvPr>
        </p:nvSpPr>
        <p:spPr/>
        <p:txBody>
          <a:bodyPr/>
          <a:lstStyle/>
          <a:p>
            <a:fld id="{43DF83E8-ABC0-E64E-832A-EEAEB9D1F06F}" type="slidenum">
              <a:rPr lang="en-US" smtClean="0"/>
              <a:t>14</a:t>
            </a:fld>
            <a:endParaRPr lang="en-US"/>
          </a:p>
        </p:txBody>
      </p:sp>
      <p:pic>
        <p:nvPicPr>
          <p:cNvPr id="10" name="Content Placeholder 9" descr="A group of people posing for a photo&#10;&#10;Description automatically generated">
            <a:extLst>
              <a:ext uri="{FF2B5EF4-FFF2-40B4-BE49-F238E27FC236}">
                <a16:creationId xmlns:a16="http://schemas.microsoft.com/office/drawing/2014/main" id="{B13BEDEC-C0CF-BC81-3D76-44CC667CFFE7}"/>
              </a:ext>
            </a:extLst>
          </p:cNvPr>
          <p:cNvPicPr>
            <a:picLocks noGrp="1" noChangeAspect="1"/>
          </p:cNvPicPr>
          <p:nvPr>
            <p:ph idx="1"/>
          </p:nvPr>
        </p:nvPicPr>
        <p:blipFill rotWithShape="1">
          <a:blip r:embed="rId2"/>
          <a:srcRect t="16635" b="10588"/>
          <a:stretch/>
        </p:blipFill>
        <p:spPr>
          <a:xfrm>
            <a:off x="480935" y="1579012"/>
            <a:ext cx="6200930" cy="2943399"/>
          </a:xfrm>
        </p:spPr>
      </p:pic>
      <p:sp>
        <p:nvSpPr>
          <p:cNvPr id="11" name="TextBox 10">
            <a:extLst>
              <a:ext uri="{FF2B5EF4-FFF2-40B4-BE49-F238E27FC236}">
                <a16:creationId xmlns:a16="http://schemas.microsoft.com/office/drawing/2014/main" id="{D1EC50C5-0571-9DE6-6313-AA1FD2BC53DB}"/>
              </a:ext>
            </a:extLst>
          </p:cNvPr>
          <p:cNvSpPr txBox="1"/>
          <p:nvPr/>
        </p:nvSpPr>
        <p:spPr>
          <a:xfrm>
            <a:off x="480935" y="1260357"/>
            <a:ext cx="3841683" cy="923330"/>
          </a:xfrm>
          <a:prstGeom prst="rect">
            <a:avLst/>
          </a:prstGeom>
          <a:noFill/>
        </p:spPr>
        <p:txBody>
          <a:bodyPr wrap="square" rtlCol="0">
            <a:spAutoFit/>
          </a:bodyPr>
          <a:lstStyle/>
          <a:p>
            <a:r>
              <a:rPr lang="en-US" dirty="0"/>
              <a:t>ERICE 2014</a:t>
            </a:r>
          </a:p>
          <a:p>
            <a:r>
              <a:rPr lang="en-US" dirty="0">
                <a:solidFill>
                  <a:schemeClr val="bg1"/>
                </a:solidFill>
              </a:rPr>
              <a:t>First Impedance Workshop co-chaired with Elias and </a:t>
            </a:r>
            <a:r>
              <a:rPr lang="en-US" dirty="0" err="1">
                <a:solidFill>
                  <a:schemeClr val="bg1"/>
                </a:solidFill>
              </a:rPr>
              <a:t>iaia</a:t>
            </a:r>
            <a:endParaRPr lang="en-US" dirty="0">
              <a:solidFill>
                <a:schemeClr val="bg1"/>
              </a:solidFill>
            </a:endParaRPr>
          </a:p>
        </p:txBody>
      </p:sp>
      <p:pic>
        <p:nvPicPr>
          <p:cNvPr id="3" name="Picture 2" descr="IMG_0698.JPG">
            <a:extLst>
              <a:ext uri="{FF2B5EF4-FFF2-40B4-BE49-F238E27FC236}">
                <a16:creationId xmlns:a16="http://schemas.microsoft.com/office/drawing/2014/main" id="{FAD676B1-7F4C-96D9-E383-89004BEB2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770" y="1934301"/>
            <a:ext cx="5059457" cy="3794593"/>
          </a:xfrm>
          <a:prstGeom prst="rect">
            <a:avLst/>
          </a:prstGeom>
        </p:spPr>
      </p:pic>
      <p:sp>
        <p:nvSpPr>
          <p:cNvPr id="7" name="TextBox 6">
            <a:extLst>
              <a:ext uri="{FF2B5EF4-FFF2-40B4-BE49-F238E27FC236}">
                <a16:creationId xmlns:a16="http://schemas.microsoft.com/office/drawing/2014/main" id="{E7FD1014-2FC3-7142-AF78-C18D30C57F55}"/>
              </a:ext>
            </a:extLst>
          </p:cNvPr>
          <p:cNvSpPr txBox="1"/>
          <p:nvPr/>
        </p:nvSpPr>
        <p:spPr>
          <a:xfrm>
            <a:off x="2216727" y="1937629"/>
            <a:ext cx="7952509" cy="923330"/>
          </a:xfrm>
          <a:prstGeom prst="rect">
            <a:avLst/>
          </a:prstGeom>
          <a:solidFill>
            <a:schemeClr val="bg1">
              <a:lumMod val="50000"/>
            </a:schemeClr>
          </a:solidFill>
        </p:spPr>
        <p:txBody>
          <a:bodyPr wrap="square" rtlCol="0">
            <a:spAutoFit/>
          </a:bodyPr>
          <a:lstStyle/>
          <a:p>
            <a:pPr algn="ctr"/>
            <a:r>
              <a:rPr lang="en-US" b="1" i="1" dirty="0">
                <a:solidFill>
                  <a:schemeClr val="bg1"/>
                </a:solidFill>
                <a:latin typeface="Cambria"/>
                <a:cs typeface="Cambria"/>
              </a:rPr>
              <a:t>BENEVENTO 2017: Workshop on Impedances and Beam Instabilities</a:t>
            </a:r>
          </a:p>
          <a:p>
            <a:pPr algn="ctr"/>
            <a:r>
              <a:rPr lang="en-US" b="1" i="1" dirty="0">
                <a:solidFill>
                  <a:schemeClr val="bg1"/>
                </a:solidFill>
                <a:latin typeface="Cambria"/>
                <a:cs typeface="Cambria"/>
              </a:rPr>
              <a:t>We gave Vittorio a honorary plaque to congratulate him on the first 50 years of beam-coupling impedances !!</a:t>
            </a:r>
          </a:p>
        </p:txBody>
      </p:sp>
      <p:pic>
        <p:nvPicPr>
          <p:cNvPr id="16" name="Picture 15" descr="Text&#10;&#10;Description automatically generated">
            <a:extLst>
              <a:ext uri="{FF2B5EF4-FFF2-40B4-BE49-F238E27FC236}">
                <a16:creationId xmlns:a16="http://schemas.microsoft.com/office/drawing/2014/main" id="{0E29514A-7337-26A9-9329-4F23D1690BB7}"/>
              </a:ext>
            </a:extLst>
          </p:cNvPr>
          <p:cNvPicPr>
            <a:picLocks noChangeAspect="1"/>
          </p:cNvPicPr>
          <p:nvPr/>
        </p:nvPicPr>
        <p:blipFill>
          <a:blip r:embed="rId4"/>
          <a:stretch>
            <a:fillRect/>
          </a:stretch>
        </p:blipFill>
        <p:spPr>
          <a:xfrm>
            <a:off x="6426671" y="2764376"/>
            <a:ext cx="5199636" cy="3650808"/>
          </a:xfrm>
          <a:prstGeom prst="rect">
            <a:avLst/>
          </a:prstGeom>
        </p:spPr>
      </p:pic>
      <p:sp>
        <p:nvSpPr>
          <p:cNvPr id="8" name="TextBox 7">
            <a:extLst>
              <a:ext uri="{FF2B5EF4-FFF2-40B4-BE49-F238E27FC236}">
                <a16:creationId xmlns:a16="http://schemas.microsoft.com/office/drawing/2014/main" id="{0FC131BC-4B60-68D5-47F8-E49B90A12BAC}"/>
              </a:ext>
            </a:extLst>
          </p:cNvPr>
          <p:cNvSpPr txBox="1"/>
          <p:nvPr/>
        </p:nvSpPr>
        <p:spPr>
          <a:xfrm rot="692495">
            <a:off x="7110834" y="1358457"/>
            <a:ext cx="4832605" cy="923330"/>
          </a:xfrm>
          <a:prstGeom prst="rect">
            <a:avLst/>
          </a:prstGeom>
          <a:solidFill>
            <a:schemeClr val="bg1"/>
          </a:solidFill>
          <a:ln w="25400">
            <a:solidFill>
              <a:srgbClr val="D81F9A"/>
            </a:solidFill>
          </a:ln>
        </p:spPr>
        <p:txBody>
          <a:bodyPr wrap="none" rtlCol="0">
            <a:spAutoFit/>
          </a:bodyPr>
          <a:lstStyle/>
          <a:p>
            <a:r>
              <a:rPr lang="en-US" dirty="0"/>
              <a:t>MELBOURNE 2019: Received an award at </a:t>
            </a:r>
            <a:br>
              <a:rPr lang="en-US" dirty="0"/>
            </a:br>
            <a:r>
              <a:rPr lang="en-US" dirty="0"/>
              <a:t>IPAC – Elias represented him as he couldn’t finally</a:t>
            </a:r>
            <a:br>
              <a:rPr lang="en-US" dirty="0"/>
            </a:br>
            <a:r>
              <a:rPr lang="en-US" dirty="0"/>
              <a:t>travel to Australia …</a:t>
            </a:r>
          </a:p>
        </p:txBody>
      </p:sp>
      <p:grpSp>
        <p:nvGrpSpPr>
          <p:cNvPr id="14" name="Group 13">
            <a:extLst>
              <a:ext uri="{FF2B5EF4-FFF2-40B4-BE49-F238E27FC236}">
                <a16:creationId xmlns:a16="http://schemas.microsoft.com/office/drawing/2014/main" id="{228545F4-ADCC-8A91-3F8F-DC55B380F6D9}"/>
              </a:ext>
            </a:extLst>
          </p:cNvPr>
          <p:cNvGrpSpPr/>
          <p:nvPr/>
        </p:nvGrpSpPr>
        <p:grpSpPr>
          <a:xfrm>
            <a:off x="6603194" y="5583382"/>
            <a:ext cx="4868370" cy="749778"/>
            <a:chOff x="6603194" y="5583382"/>
            <a:chExt cx="4868370" cy="749778"/>
          </a:xfrm>
        </p:grpSpPr>
        <p:sp>
          <p:nvSpPr>
            <p:cNvPr id="9" name="Rectangle 8">
              <a:extLst>
                <a:ext uri="{FF2B5EF4-FFF2-40B4-BE49-F238E27FC236}">
                  <a16:creationId xmlns:a16="http://schemas.microsoft.com/office/drawing/2014/main" id="{DEAEA545-9034-424E-0640-E01D44B70799}"/>
                </a:ext>
              </a:extLst>
            </p:cNvPr>
            <p:cNvSpPr/>
            <p:nvPr/>
          </p:nvSpPr>
          <p:spPr>
            <a:xfrm>
              <a:off x="10543309" y="5583382"/>
              <a:ext cx="928255" cy="249382"/>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681819-2431-5952-E4D9-D5EDEE73D100}"/>
                </a:ext>
              </a:extLst>
            </p:cNvPr>
            <p:cNvSpPr/>
            <p:nvPr/>
          </p:nvSpPr>
          <p:spPr>
            <a:xfrm>
              <a:off x="6603194" y="5831687"/>
              <a:ext cx="4868370" cy="255824"/>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45735A-A5DC-2C35-5E8E-ADEFE5237099}"/>
                </a:ext>
              </a:extLst>
            </p:cNvPr>
            <p:cNvSpPr/>
            <p:nvPr/>
          </p:nvSpPr>
          <p:spPr>
            <a:xfrm>
              <a:off x="6603194" y="6083778"/>
              <a:ext cx="3316661" cy="249382"/>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5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536D-287D-2EC7-1A69-87A959D313B7}"/>
              </a:ext>
            </a:extLst>
          </p:cNvPr>
          <p:cNvSpPr>
            <a:spLocks noGrp="1"/>
          </p:cNvSpPr>
          <p:nvPr>
            <p:ph type="title"/>
          </p:nvPr>
        </p:nvSpPr>
        <p:spPr/>
        <p:txBody>
          <a:bodyPr>
            <a:normAutofit fontScale="90000"/>
          </a:bodyPr>
          <a:lstStyle/>
          <a:p>
            <a:r>
              <a:rPr lang="en-US" dirty="0"/>
              <a:t>V. G. Vaccaro</a:t>
            </a:r>
            <a:br>
              <a:rPr lang="en-US" dirty="0"/>
            </a:br>
            <a:r>
              <a:rPr lang="en-US" dirty="0"/>
              <a:t>From 2008 onwards</a:t>
            </a:r>
          </a:p>
        </p:txBody>
      </p:sp>
      <p:sp>
        <p:nvSpPr>
          <p:cNvPr id="3" name="Content Placeholder 2">
            <a:extLst>
              <a:ext uri="{FF2B5EF4-FFF2-40B4-BE49-F238E27FC236}">
                <a16:creationId xmlns:a16="http://schemas.microsoft.com/office/drawing/2014/main" id="{148A55C5-C2DE-B93F-DBD2-5606B0A1629F}"/>
              </a:ext>
            </a:extLst>
          </p:cNvPr>
          <p:cNvSpPr>
            <a:spLocks noGrp="1"/>
          </p:cNvSpPr>
          <p:nvPr>
            <p:ph idx="1"/>
          </p:nvPr>
        </p:nvSpPr>
        <p:spPr/>
        <p:txBody>
          <a:bodyPr/>
          <a:lstStyle/>
          <a:p>
            <a:r>
              <a:rPr lang="en-US" dirty="0"/>
              <a:t>Always proud of the young scientists that he trained and unleashed </a:t>
            </a:r>
            <a:r>
              <a:rPr lang="en-US" dirty="0">
                <a:sym typeface="Wingdings" pitchFamily="2" charset="2"/>
              </a:rPr>
              <a:t> </a:t>
            </a:r>
            <a:endParaRPr lang="en-US" dirty="0"/>
          </a:p>
        </p:txBody>
      </p:sp>
      <p:sp>
        <p:nvSpPr>
          <p:cNvPr id="4" name="Date Placeholder 3">
            <a:extLst>
              <a:ext uri="{FF2B5EF4-FFF2-40B4-BE49-F238E27FC236}">
                <a16:creationId xmlns:a16="http://schemas.microsoft.com/office/drawing/2014/main" id="{37EAA5A7-55BD-A3D0-F831-7F78EE20CA9F}"/>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5D864074-0EA2-792D-68C0-B5F55CF532C1}"/>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C3E78771-D46A-0283-2C2B-E3BE5E0B50BB}"/>
              </a:ext>
            </a:extLst>
          </p:cNvPr>
          <p:cNvSpPr>
            <a:spLocks noGrp="1"/>
          </p:cNvSpPr>
          <p:nvPr>
            <p:ph type="sldNum" sz="quarter" idx="12"/>
          </p:nvPr>
        </p:nvSpPr>
        <p:spPr/>
        <p:txBody>
          <a:bodyPr/>
          <a:lstStyle/>
          <a:p>
            <a:fld id="{43DF83E8-ABC0-E64E-832A-EEAEB9D1F06F}" type="slidenum">
              <a:rPr lang="en-US" smtClean="0"/>
              <a:t>15</a:t>
            </a:fld>
            <a:endParaRPr lang="en-US"/>
          </a:p>
        </p:txBody>
      </p:sp>
      <p:pic>
        <p:nvPicPr>
          <p:cNvPr id="8" name="Picture 7" descr="Graphical user interface, text, website&#10;&#10;Description automatically generated">
            <a:extLst>
              <a:ext uri="{FF2B5EF4-FFF2-40B4-BE49-F238E27FC236}">
                <a16:creationId xmlns:a16="http://schemas.microsoft.com/office/drawing/2014/main" id="{C8AA6E5C-DB5F-BBED-C2F7-5D2B8579F197}"/>
              </a:ext>
            </a:extLst>
          </p:cNvPr>
          <p:cNvPicPr>
            <a:picLocks noChangeAspect="1"/>
          </p:cNvPicPr>
          <p:nvPr/>
        </p:nvPicPr>
        <p:blipFill rotWithShape="1">
          <a:blip r:embed="rId2"/>
          <a:srcRect l="8753" t="5514" r="10280"/>
          <a:stretch/>
        </p:blipFill>
        <p:spPr>
          <a:xfrm>
            <a:off x="3789217" y="2036617"/>
            <a:ext cx="4925291" cy="4308783"/>
          </a:xfrm>
          <a:prstGeom prst="rect">
            <a:avLst/>
          </a:prstGeom>
          <a:ln>
            <a:solidFill>
              <a:schemeClr val="accent1">
                <a:shade val="50000"/>
              </a:schemeClr>
            </a:solidFill>
          </a:ln>
        </p:spPr>
      </p:pic>
      <p:cxnSp>
        <p:nvCxnSpPr>
          <p:cNvPr id="9" name="Straight Arrow Connector 8">
            <a:extLst>
              <a:ext uri="{FF2B5EF4-FFF2-40B4-BE49-F238E27FC236}">
                <a16:creationId xmlns:a16="http://schemas.microsoft.com/office/drawing/2014/main" id="{8768F63B-7D77-3EA0-E2C7-C67499F2F82D}"/>
              </a:ext>
            </a:extLst>
          </p:cNvPr>
          <p:cNvCxnSpPr>
            <a:cxnSpLocks/>
          </p:cNvCxnSpPr>
          <p:nvPr/>
        </p:nvCxnSpPr>
        <p:spPr>
          <a:xfrm flipH="1">
            <a:off x="7353381" y="3170192"/>
            <a:ext cx="2211894" cy="743957"/>
          </a:xfrm>
          <a:prstGeom prst="straightConnector1">
            <a:avLst/>
          </a:prstGeom>
          <a:ln w="3175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90677B-33F1-349D-F113-4380DD359CEF}"/>
              </a:ext>
            </a:extLst>
          </p:cNvPr>
          <p:cNvCxnSpPr>
            <a:cxnSpLocks/>
          </p:cNvCxnSpPr>
          <p:nvPr/>
        </p:nvCxnSpPr>
        <p:spPr>
          <a:xfrm>
            <a:off x="2742630" y="2614287"/>
            <a:ext cx="3628763" cy="814713"/>
          </a:xfrm>
          <a:prstGeom prst="straightConnector1">
            <a:avLst/>
          </a:prstGeom>
          <a:ln w="3175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4753F9A-6DB0-0330-95EE-6EF2F1276DAD}"/>
              </a:ext>
            </a:extLst>
          </p:cNvPr>
          <p:cNvSpPr txBox="1"/>
          <p:nvPr/>
        </p:nvSpPr>
        <p:spPr>
          <a:xfrm>
            <a:off x="9527096" y="2847958"/>
            <a:ext cx="1190839" cy="430887"/>
          </a:xfrm>
          <a:prstGeom prst="rect">
            <a:avLst/>
          </a:prstGeom>
          <a:noFill/>
        </p:spPr>
        <p:txBody>
          <a:bodyPr wrap="none" rtlCol="0">
            <a:spAutoFit/>
          </a:bodyPr>
          <a:lstStyle/>
          <a:p>
            <a:r>
              <a:rPr lang="en-US" sz="2200" dirty="0">
                <a:solidFill>
                  <a:srgbClr val="C00000"/>
                </a:solidFill>
              </a:rPr>
              <a:t>Giovanni</a:t>
            </a:r>
          </a:p>
        </p:txBody>
      </p:sp>
      <p:sp>
        <p:nvSpPr>
          <p:cNvPr id="14" name="TextBox 13">
            <a:extLst>
              <a:ext uri="{FF2B5EF4-FFF2-40B4-BE49-F238E27FC236}">
                <a16:creationId xmlns:a16="http://schemas.microsoft.com/office/drawing/2014/main" id="{E2E3AF07-052B-535A-B027-72F7CB3F433F}"/>
              </a:ext>
            </a:extLst>
          </p:cNvPr>
          <p:cNvSpPr txBox="1"/>
          <p:nvPr/>
        </p:nvSpPr>
        <p:spPr>
          <a:xfrm>
            <a:off x="1504742" y="2330934"/>
            <a:ext cx="1109086" cy="430887"/>
          </a:xfrm>
          <a:prstGeom prst="rect">
            <a:avLst/>
          </a:prstGeom>
          <a:noFill/>
        </p:spPr>
        <p:txBody>
          <a:bodyPr wrap="none" rtlCol="0">
            <a:spAutoFit/>
          </a:bodyPr>
          <a:lstStyle/>
          <a:p>
            <a:r>
              <a:rPr lang="en-US" sz="2200" dirty="0">
                <a:solidFill>
                  <a:srgbClr val="C00000"/>
                </a:solidFill>
              </a:rPr>
              <a:t>Roberto</a:t>
            </a:r>
          </a:p>
        </p:txBody>
      </p:sp>
    </p:spTree>
    <p:extLst>
      <p:ext uri="{BB962C8B-B14F-4D97-AF65-F5344CB8AC3E}">
        <p14:creationId xmlns:p14="http://schemas.microsoft.com/office/powerpoint/2010/main" val="3827373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536D-287D-2EC7-1A69-87A959D313B7}"/>
              </a:ext>
            </a:extLst>
          </p:cNvPr>
          <p:cNvSpPr>
            <a:spLocks noGrp="1"/>
          </p:cNvSpPr>
          <p:nvPr>
            <p:ph type="title"/>
          </p:nvPr>
        </p:nvSpPr>
        <p:spPr/>
        <p:txBody>
          <a:bodyPr>
            <a:normAutofit fontScale="90000"/>
          </a:bodyPr>
          <a:lstStyle/>
          <a:p>
            <a:r>
              <a:rPr lang="en-US" dirty="0"/>
              <a:t>V. G. Vaccaro</a:t>
            </a:r>
            <a:br>
              <a:rPr lang="en-US" dirty="0"/>
            </a:br>
            <a:r>
              <a:rPr lang="en-US" dirty="0"/>
              <a:t>From 2008 onwards</a:t>
            </a:r>
          </a:p>
        </p:txBody>
      </p:sp>
      <p:sp>
        <p:nvSpPr>
          <p:cNvPr id="3" name="Content Placeholder 2">
            <a:extLst>
              <a:ext uri="{FF2B5EF4-FFF2-40B4-BE49-F238E27FC236}">
                <a16:creationId xmlns:a16="http://schemas.microsoft.com/office/drawing/2014/main" id="{148A55C5-C2DE-B93F-DBD2-5606B0A1629F}"/>
              </a:ext>
            </a:extLst>
          </p:cNvPr>
          <p:cNvSpPr>
            <a:spLocks noGrp="1"/>
          </p:cNvSpPr>
          <p:nvPr>
            <p:ph idx="1"/>
          </p:nvPr>
        </p:nvSpPr>
        <p:spPr/>
        <p:txBody>
          <a:bodyPr/>
          <a:lstStyle/>
          <a:p>
            <a:r>
              <a:rPr lang="en-US" dirty="0">
                <a:sym typeface="Wingdings" pitchFamily="2" charset="2"/>
              </a:rPr>
              <a:t>Indeed, Vittorio leaves a long-standing legacy in the realm of accelerator physics not only for his outstanding contributions but also through his ‘posterity’!</a:t>
            </a:r>
          </a:p>
          <a:p>
            <a:r>
              <a:rPr lang="en-US" dirty="0">
                <a:sym typeface="Wingdings" pitchFamily="2" charset="2"/>
              </a:rPr>
              <a:t>Other miscellaneous things I have learnt from him over the years </a:t>
            </a:r>
          </a:p>
          <a:p>
            <a:pPr lvl="1"/>
            <a:r>
              <a:rPr lang="en-US" dirty="0">
                <a:sym typeface="Wingdings" pitchFamily="2" charset="2"/>
              </a:rPr>
              <a:t>How to make a stuffed pizza with </a:t>
            </a:r>
            <a:r>
              <a:rPr lang="en-US" dirty="0" err="1">
                <a:sym typeface="Wingdings" pitchFamily="2" charset="2"/>
              </a:rPr>
              <a:t>scarola</a:t>
            </a:r>
            <a:endParaRPr lang="en-US" dirty="0">
              <a:sym typeface="Wingdings" pitchFamily="2" charset="2"/>
            </a:endParaRPr>
          </a:p>
          <a:p>
            <a:pPr lvl="1"/>
            <a:endParaRPr lang="en-US" dirty="0">
              <a:sym typeface="Wingdings" pitchFamily="2" charset="2"/>
            </a:endParaRPr>
          </a:p>
          <a:p>
            <a:pPr lvl="1"/>
            <a:endParaRPr lang="en-US" dirty="0">
              <a:sym typeface="Wingdings" pitchFamily="2" charset="2"/>
            </a:endParaRPr>
          </a:p>
          <a:p>
            <a:pPr lvl="1"/>
            <a:endParaRPr lang="en-US" dirty="0">
              <a:sym typeface="Wingdings" pitchFamily="2" charset="2"/>
            </a:endParaRPr>
          </a:p>
          <a:p>
            <a:pPr lvl="1"/>
            <a:r>
              <a:rPr lang="en-US" dirty="0">
                <a:sym typeface="Wingdings" pitchFamily="2" charset="2"/>
              </a:rPr>
              <a:t>The different mechanisms that cause pepper and chili pepper to give a burning feeling when you eat them (pepper stimulates the ‘hot’ receptors by irritation, chili pepper numbs the ‘cold’ receptors!!)</a:t>
            </a:r>
          </a:p>
          <a:p>
            <a:pPr lvl="1"/>
            <a:endParaRPr lang="en-US" dirty="0">
              <a:sym typeface="Wingdings" pitchFamily="2" charset="2"/>
            </a:endParaRPr>
          </a:p>
          <a:p>
            <a:pPr lvl="1"/>
            <a:r>
              <a:rPr lang="en-US" dirty="0">
                <a:sym typeface="Wingdings" pitchFamily="2" charset="2"/>
              </a:rPr>
              <a:t>The origin of my family name ‘Rumolo’ has nothing to do with </a:t>
            </a:r>
            <a:r>
              <a:rPr lang="en-US" dirty="0" err="1">
                <a:sym typeface="Wingdings" pitchFamily="2" charset="2"/>
              </a:rPr>
              <a:t>Romolo</a:t>
            </a:r>
            <a:r>
              <a:rPr lang="en-US" dirty="0">
                <a:sym typeface="Wingdings" pitchFamily="2" charset="2"/>
              </a:rPr>
              <a:t>, the founder of Rome!!!</a:t>
            </a:r>
          </a:p>
        </p:txBody>
      </p:sp>
      <p:sp>
        <p:nvSpPr>
          <p:cNvPr id="4" name="Date Placeholder 3">
            <a:extLst>
              <a:ext uri="{FF2B5EF4-FFF2-40B4-BE49-F238E27FC236}">
                <a16:creationId xmlns:a16="http://schemas.microsoft.com/office/drawing/2014/main" id="{37EAA5A7-55BD-A3D0-F831-7F78EE20CA9F}"/>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5D864074-0EA2-792D-68C0-B5F55CF532C1}"/>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C3E78771-D46A-0283-2C2B-E3BE5E0B50BB}"/>
              </a:ext>
            </a:extLst>
          </p:cNvPr>
          <p:cNvSpPr>
            <a:spLocks noGrp="1"/>
          </p:cNvSpPr>
          <p:nvPr>
            <p:ph type="sldNum" sz="quarter" idx="12"/>
          </p:nvPr>
        </p:nvSpPr>
        <p:spPr/>
        <p:txBody>
          <a:bodyPr/>
          <a:lstStyle/>
          <a:p>
            <a:fld id="{43DF83E8-ABC0-E64E-832A-EEAEB9D1F06F}" type="slidenum">
              <a:rPr lang="en-US" smtClean="0"/>
              <a:t>16</a:t>
            </a:fld>
            <a:endParaRPr lang="en-US"/>
          </a:p>
        </p:txBody>
      </p:sp>
      <p:grpSp>
        <p:nvGrpSpPr>
          <p:cNvPr id="14" name="Group 13">
            <a:extLst>
              <a:ext uri="{FF2B5EF4-FFF2-40B4-BE49-F238E27FC236}">
                <a16:creationId xmlns:a16="http://schemas.microsoft.com/office/drawing/2014/main" id="{664BE058-AF79-3CE5-BB8A-DB813F2E7175}"/>
              </a:ext>
            </a:extLst>
          </p:cNvPr>
          <p:cNvGrpSpPr/>
          <p:nvPr/>
        </p:nvGrpSpPr>
        <p:grpSpPr>
          <a:xfrm>
            <a:off x="5965509" y="2728096"/>
            <a:ext cx="6118875" cy="2616790"/>
            <a:chOff x="6096000" y="2856242"/>
            <a:chExt cx="6118875" cy="2616790"/>
          </a:xfrm>
        </p:grpSpPr>
        <p:pic>
          <p:nvPicPr>
            <p:cNvPr id="8" name="Picture 7">
              <a:extLst>
                <a:ext uri="{FF2B5EF4-FFF2-40B4-BE49-F238E27FC236}">
                  <a16:creationId xmlns:a16="http://schemas.microsoft.com/office/drawing/2014/main" id="{F1D128E7-5EDA-9159-393E-10E9D92D273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559257" y="3817414"/>
              <a:ext cx="1655618" cy="1655618"/>
            </a:xfrm>
            <a:prstGeom prst="rect">
              <a:avLst/>
            </a:prstGeom>
          </p:spPr>
        </p:pic>
        <p:pic>
          <p:nvPicPr>
            <p:cNvPr id="13" name="Picture 12" descr="A picture containing food, dish, flour, meal&#10;&#10;Description automatically generated">
              <a:extLst>
                <a:ext uri="{FF2B5EF4-FFF2-40B4-BE49-F238E27FC236}">
                  <a16:creationId xmlns:a16="http://schemas.microsoft.com/office/drawing/2014/main" id="{1B1693B1-3D23-BB77-64D5-BE5601436E8C}"/>
                </a:ext>
              </a:extLst>
            </p:cNvPr>
            <p:cNvPicPr>
              <a:picLocks noChangeAspect="1"/>
            </p:cNvPicPr>
            <p:nvPr/>
          </p:nvPicPr>
          <p:blipFill>
            <a:blip r:embed="rId3"/>
            <a:stretch>
              <a:fillRect/>
            </a:stretch>
          </p:blipFill>
          <p:spPr>
            <a:xfrm>
              <a:off x="6096000" y="2856242"/>
              <a:ext cx="1688818" cy="1145516"/>
            </a:xfrm>
            <a:prstGeom prst="rect">
              <a:avLst/>
            </a:prstGeom>
          </p:spPr>
        </p:pic>
      </p:grpSp>
    </p:spTree>
    <p:extLst>
      <p:ext uri="{BB962C8B-B14F-4D97-AF65-F5344CB8AC3E}">
        <p14:creationId xmlns:p14="http://schemas.microsoft.com/office/powerpoint/2010/main" val="84169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536D-287D-2EC7-1A69-87A959D313B7}"/>
              </a:ext>
            </a:extLst>
          </p:cNvPr>
          <p:cNvSpPr>
            <a:spLocks noGrp="1"/>
          </p:cNvSpPr>
          <p:nvPr>
            <p:ph type="title"/>
          </p:nvPr>
        </p:nvSpPr>
        <p:spPr/>
        <p:txBody>
          <a:bodyPr>
            <a:normAutofit fontScale="90000"/>
          </a:bodyPr>
          <a:lstStyle/>
          <a:p>
            <a:r>
              <a:rPr lang="en-US" dirty="0"/>
              <a:t>V. G. Vaccaro</a:t>
            </a:r>
            <a:br>
              <a:rPr lang="en-US" dirty="0"/>
            </a:br>
            <a:r>
              <a:rPr lang="en-US" dirty="0"/>
              <a:t>From 2008 onwards</a:t>
            </a:r>
          </a:p>
        </p:txBody>
      </p:sp>
      <p:sp>
        <p:nvSpPr>
          <p:cNvPr id="3" name="Content Placeholder 2">
            <a:extLst>
              <a:ext uri="{FF2B5EF4-FFF2-40B4-BE49-F238E27FC236}">
                <a16:creationId xmlns:a16="http://schemas.microsoft.com/office/drawing/2014/main" id="{148A55C5-C2DE-B93F-DBD2-5606B0A1629F}"/>
              </a:ext>
            </a:extLst>
          </p:cNvPr>
          <p:cNvSpPr>
            <a:spLocks noGrp="1"/>
          </p:cNvSpPr>
          <p:nvPr>
            <p:ph idx="1"/>
          </p:nvPr>
        </p:nvSpPr>
        <p:spPr/>
        <p:txBody>
          <a:bodyPr/>
          <a:lstStyle/>
          <a:p>
            <a:r>
              <a:rPr lang="en-US" dirty="0">
                <a:sym typeface="Wingdings" pitchFamily="2" charset="2"/>
              </a:rPr>
              <a:t>Indeed, Vittorio leaves a long-standing legacy in the realm of accelerator physics not only for his outstanding contributions but also through his ‘posterity’!</a:t>
            </a:r>
          </a:p>
          <a:p>
            <a:r>
              <a:rPr lang="en-US" dirty="0">
                <a:sym typeface="Wingdings" pitchFamily="2" charset="2"/>
              </a:rPr>
              <a:t>Other miscellaneous things I have learnt from him over the years </a:t>
            </a:r>
          </a:p>
          <a:p>
            <a:pPr lvl="1"/>
            <a:r>
              <a:rPr lang="en-US" dirty="0">
                <a:sym typeface="Wingdings" pitchFamily="2" charset="2"/>
              </a:rPr>
              <a:t>How to make a stuffed pizza with </a:t>
            </a:r>
            <a:r>
              <a:rPr lang="en-US" dirty="0" err="1">
                <a:sym typeface="Wingdings" pitchFamily="2" charset="2"/>
              </a:rPr>
              <a:t>scarola</a:t>
            </a:r>
            <a:endParaRPr lang="en-US" dirty="0">
              <a:sym typeface="Wingdings" pitchFamily="2" charset="2"/>
            </a:endParaRPr>
          </a:p>
          <a:p>
            <a:pPr lvl="1"/>
            <a:r>
              <a:rPr lang="en-US" dirty="0">
                <a:sym typeface="Wingdings" pitchFamily="2" charset="2"/>
              </a:rPr>
              <a:t>The different mechanisms that cause pepper and chili pepper to give a burning feeling when you eat them (pepper stimulates the ‘hot’ receptors by irritation, chili pepper numbs the ‘cold’ receptors!!)</a:t>
            </a:r>
          </a:p>
          <a:p>
            <a:pPr lvl="1"/>
            <a:r>
              <a:rPr lang="en-US" dirty="0">
                <a:sym typeface="Wingdings" pitchFamily="2" charset="2"/>
              </a:rPr>
              <a:t>The origin of my family name ‘Rumolo’ has nothing to do with </a:t>
            </a:r>
            <a:r>
              <a:rPr lang="en-US" dirty="0" err="1">
                <a:sym typeface="Wingdings" pitchFamily="2" charset="2"/>
              </a:rPr>
              <a:t>Romolo</a:t>
            </a:r>
            <a:r>
              <a:rPr lang="en-US" dirty="0">
                <a:sym typeface="Wingdings" pitchFamily="2" charset="2"/>
              </a:rPr>
              <a:t>, the founder of Rome!!!</a:t>
            </a:r>
          </a:p>
          <a:p>
            <a:pPr>
              <a:buSzPct val="80000"/>
              <a:buFont typeface="System Font Regular"/>
              <a:buChar char="⇒"/>
            </a:pPr>
            <a:r>
              <a:rPr lang="en-US" b="1" dirty="0">
                <a:sym typeface="Wingdings" pitchFamily="2" charset="2"/>
              </a:rPr>
              <a:t>We will all miss him a lot, but now we should celebrate his long and productive life of scientific achievements, enthusiasm, anecdotes, 360</a:t>
            </a:r>
            <a:r>
              <a:rPr lang="en-US" b="1" baseline="30000" dirty="0">
                <a:sym typeface="Wingdings" pitchFamily="2" charset="2"/>
              </a:rPr>
              <a:t>o</a:t>
            </a:r>
            <a:r>
              <a:rPr lang="en-US" b="1" dirty="0">
                <a:sym typeface="Wingdings" pitchFamily="2" charset="2"/>
              </a:rPr>
              <a:t> views, good spirits</a:t>
            </a:r>
          </a:p>
        </p:txBody>
      </p:sp>
      <p:sp>
        <p:nvSpPr>
          <p:cNvPr id="4" name="Date Placeholder 3">
            <a:extLst>
              <a:ext uri="{FF2B5EF4-FFF2-40B4-BE49-F238E27FC236}">
                <a16:creationId xmlns:a16="http://schemas.microsoft.com/office/drawing/2014/main" id="{37EAA5A7-55BD-A3D0-F831-7F78EE20CA9F}"/>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5D864074-0EA2-792D-68C0-B5F55CF532C1}"/>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C3E78771-D46A-0283-2C2B-E3BE5E0B50BB}"/>
              </a:ext>
            </a:extLst>
          </p:cNvPr>
          <p:cNvSpPr>
            <a:spLocks noGrp="1"/>
          </p:cNvSpPr>
          <p:nvPr>
            <p:ph type="sldNum" sz="quarter" idx="12"/>
          </p:nvPr>
        </p:nvSpPr>
        <p:spPr/>
        <p:txBody>
          <a:bodyPr/>
          <a:lstStyle/>
          <a:p>
            <a:fld id="{43DF83E8-ABC0-E64E-832A-EEAEB9D1F06F}" type="slidenum">
              <a:rPr lang="en-US" smtClean="0"/>
              <a:t>17</a:t>
            </a:fld>
            <a:endParaRPr lang="en-US"/>
          </a:p>
        </p:txBody>
      </p:sp>
      <p:grpSp>
        <p:nvGrpSpPr>
          <p:cNvPr id="12" name="Group 11">
            <a:extLst>
              <a:ext uri="{FF2B5EF4-FFF2-40B4-BE49-F238E27FC236}">
                <a16:creationId xmlns:a16="http://schemas.microsoft.com/office/drawing/2014/main" id="{917A6FD8-A1E5-FA3E-D630-BBC37EF67C63}"/>
              </a:ext>
            </a:extLst>
          </p:cNvPr>
          <p:cNvGrpSpPr/>
          <p:nvPr/>
        </p:nvGrpSpPr>
        <p:grpSpPr>
          <a:xfrm>
            <a:off x="3205595" y="1923859"/>
            <a:ext cx="5780809" cy="4342797"/>
            <a:chOff x="3072244" y="1371600"/>
            <a:chExt cx="5780809" cy="4342797"/>
          </a:xfrm>
        </p:grpSpPr>
        <p:pic>
          <p:nvPicPr>
            <p:cNvPr id="10" name="Picture 9" descr="Text, letter&#10;&#10;Description automatically generated">
              <a:extLst>
                <a:ext uri="{FF2B5EF4-FFF2-40B4-BE49-F238E27FC236}">
                  <a16:creationId xmlns:a16="http://schemas.microsoft.com/office/drawing/2014/main" id="{6AFEBC42-33FD-4BB5-A55E-2837E4D7ED1A}"/>
                </a:ext>
              </a:extLst>
            </p:cNvPr>
            <p:cNvPicPr>
              <a:picLocks noChangeAspect="1"/>
            </p:cNvPicPr>
            <p:nvPr/>
          </p:nvPicPr>
          <p:blipFill>
            <a:blip r:embed="rId2"/>
            <a:stretch>
              <a:fillRect/>
            </a:stretch>
          </p:blipFill>
          <p:spPr>
            <a:xfrm>
              <a:off x="3072244" y="1371600"/>
              <a:ext cx="5780809" cy="4342797"/>
            </a:xfrm>
            <a:prstGeom prst="rect">
              <a:avLst/>
            </a:prstGeom>
          </p:spPr>
        </p:pic>
        <p:sp>
          <p:nvSpPr>
            <p:cNvPr id="11" name="TextBox 10">
              <a:extLst>
                <a:ext uri="{FF2B5EF4-FFF2-40B4-BE49-F238E27FC236}">
                  <a16:creationId xmlns:a16="http://schemas.microsoft.com/office/drawing/2014/main" id="{89C82A99-3E27-0D0B-D735-D3AC7B7A3685}"/>
                </a:ext>
              </a:extLst>
            </p:cNvPr>
            <p:cNvSpPr txBox="1"/>
            <p:nvPr/>
          </p:nvSpPr>
          <p:spPr>
            <a:xfrm rot="692495">
              <a:off x="4330926" y="1891949"/>
              <a:ext cx="3824188" cy="369332"/>
            </a:xfrm>
            <a:prstGeom prst="rect">
              <a:avLst/>
            </a:prstGeom>
            <a:solidFill>
              <a:schemeClr val="bg1"/>
            </a:solidFill>
            <a:ln w="25400">
              <a:solidFill>
                <a:srgbClr val="FFFF00"/>
              </a:solidFill>
            </a:ln>
          </p:spPr>
          <p:txBody>
            <a:bodyPr wrap="none" rtlCol="0">
              <a:spAutoFit/>
            </a:bodyPr>
            <a:lstStyle/>
            <a:p>
              <a:r>
                <a:rPr lang="en-US" dirty="0"/>
                <a:t>Thanks to you for everything Vittorio!</a:t>
              </a:r>
            </a:p>
          </p:txBody>
        </p:sp>
      </p:grpSp>
    </p:spTree>
    <p:extLst>
      <p:ext uri="{BB962C8B-B14F-4D97-AF65-F5344CB8AC3E}">
        <p14:creationId xmlns:p14="http://schemas.microsoft.com/office/powerpoint/2010/main" val="25393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CC490-D442-7883-3992-7C47304FB020}"/>
              </a:ext>
            </a:extLst>
          </p:cNvPr>
          <p:cNvSpPr>
            <a:spLocks noGrp="1"/>
          </p:cNvSpPr>
          <p:nvPr>
            <p:ph type="title"/>
          </p:nvPr>
        </p:nvSpPr>
        <p:spPr/>
        <p:txBody>
          <a:bodyPr/>
          <a:lstStyle/>
          <a:p>
            <a:r>
              <a:rPr lang="en-US" dirty="0"/>
              <a:t>My life with </a:t>
            </a:r>
            <a:r>
              <a:rPr lang="en-US"/>
              <a:t>Vittorio (Roberto</a:t>
            </a:r>
            <a:r>
              <a:rPr lang="en-US" dirty="0"/>
              <a:t>) </a:t>
            </a:r>
            <a:endParaRPr lang="en-GB" dirty="0"/>
          </a:p>
        </p:txBody>
      </p:sp>
      <p:sp>
        <p:nvSpPr>
          <p:cNvPr id="3" name="Content Placeholder 2">
            <a:extLst>
              <a:ext uri="{FF2B5EF4-FFF2-40B4-BE49-F238E27FC236}">
                <a16:creationId xmlns:a16="http://schemas.microsoft.com/office/drawing/2014/main" id="{AFB7078C-50A0-E53F-F7C5-EDC11C914619}"/>
              </a:ext>
            </a:extLst>
          </p:cNvPr>
          <p:cNvSpPr>
            <a:spLocks noGrp="1"/>
          </p:cNvSpPr>
          <p:nvPr>
            <p:ph idx="1"/>
          </p:nvPr>
        </p:nvSpPr>
        <p:spPr/>
        <p:txBody>
          <a:bodyPr/>
          <a:lstStyle/>
          <a:p>
            <a:r>
              <a:rPr lang="en-US" dirty="0"/>
              <a:t>Vittorio has always been a reference in my life. He showed me how beautiful it is to live with passion.</a:t>
            </a:r>
          </a:p>
          <a:p>
            <a:r>
              <a:rPr lang="en-US" dirty="0"/>
              <a:t>During the studies, he was my teacher for the subject “</a:t>
            </a:r>
            <a:r>
              <a:rPr lang="en-US" dirty="0" err="1"/>
              <a:t>Propagazione</a:t>
            </a:r>
            <a:r>
              <a:rPr lang="en-US" dirty="0"/>
              <a:t> </a:t>
            </a:r>
            <a:r>
              <a:rPr lang="en-US" dirty="0" err="1"/>
              <a:t>delle</a:t>
            </a:r>
            <a:r>
              <a:rPr lang="en-US" dirty="0"/>
              <a:t> </a:t>
            </a:r>
            <a:r>
              <a:rPr lang="en-US" dirty="0" err="1"/>
              <a:t>onde</a:t>
            </a:r>
            <a:r>
              <a:rPr lang="en-US" dirty="0"/>
              <a:t> </a:t>
            </a:r>
            <a:r>
              <a:rPr lang="en-US" dirty="0" err="1"/>
              <a:t>elettromagnetiche</a:t>
            </a:r>
            <a:r>
              <a:rPr lang="en-US" dirty="0"/>
              <a:t>”. I learnt the true meaning of “</a:t>
            </a:r>
            <a:r>
              <a:rPr lang="en-US" dirty="0" err="1"/>
              <a:t>ritardo</a:t>
            </a:r>
            <a:r>
              <a:rPr lang="en-US" dirty="0"/>
              <a:t> </a:t>
            </a:r>
            <a:r>
              <a:rPr lang="en-US" dirty="0" err="1"/>
              <a:t>accademico</a:t>
            </a:r>
            <a:r>
              <a:rPr lang="en-US" dirty="0"/>
              <a:t>”, but also he broke the distance between students and teacher, becoming one of us and making us love the subject.</a:t>
            </a:r>
          </a:p>
          <a:p>
            <a:r>
              <a:rPr lang="en-US" dirty="0"/>
              <a:t>During my master thesis, he taught me to be (scientifically) honest, and also never to be the judge of my own work: peers should always judge you</a:t>
            </a:r>
          </a:p>
          <a:p>
            <a:r>
              <a:rPr lang="en-US" dirty="0"/>
              <a:t>During the beginning of my professional life, he guided me and helped me to get into the world of particle accelerators. I owe to him both my experience at LAL and at CERN. </a:t>
            </a:r>
          </a:p>
          <a:p>
            <a:r>
              <a:rPr lang="en-US" dirty="0"/>
              <a:t>He leaves me with a baggage full of good memories and values.</a:t>
            </a:r>
            <a:endParaRPr lang="en-GB" dirty="0"/>
          </a:p>
        </p:txBody>
      </p:sp>
      <p:sp>
        <p:nvSpPr>
          <p:cNvPr id="4" name="Date Placeholder 3">
            <a:extLst>
              <a:ext uri="{FF2B5EF4-FFF2-40B4-BE49-F238E27FC236}">
                <a16:creationId xmlns:a16="http://schemas.microsoft.com/office/drawing/2014/main" id="{60B2BB77-B772-46EF-0D55-64C30A6C99BF}"/>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2BDE96C9-A7B7-2B19-758C-36685A9A4BF4}"/>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11D6D056-0154-6282-E763-B68C0B342D5F}"/>
              </a:ext>
            </a:extLst>
          </p:cNvPr>
          <p:cNvSpPr>
            <a:spLocks noGrp="1"/>
          </p:cNvSpPr>
          <p:nvPr>
            <p:ph type="sldNum" sz="quarter" idx="12"/>
          </p:nvPr>
        </p:nvSpPr>
        <p:spPr/>
        <p:txBody>
          <a:bodyPr/>
          <a:lstStyle/>
          <a:p>
            <a:fld id="{43DF83E8-ABC0-E64E-832A-EEAEB9D1F06F}" type="slidenum">
              <a:rPr lang="en-US" smtClean="0"/>
              <a:t>2</a:t>
            </a:fld>
            <a:endParaRPr lang="en-US"/>
          </a:p>
        </p:txBody>
      </p:sp>
    </p:spTree>
    <p:extLst>
      <p:ext uri="{BB962C8B-B14F-4D97-AF65-F5344CB8AC3E}">
        <p14:creationId xmlns:p14="http://schemas.microsoft.com/office/powerpoint/2010/main" val="71293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BB4D-4B21-39C0-239E-D416C41214EB}"/>
              </a:ext>
            </a:extLst>
          </p:cNvPr>
          <p:cNvSpPr>
            <a:spLocks noGrp="1"/>
          </p:cNvSpPr>
          <p:nvPr>
            <p:ph type="title"/>
          </p:nvPr>
        </p:nvSpPr>
        <p:spPr/>
        <p:txBody>
          <a:bodyPr/>
          <a:lstStyle/>
          <a:p>
            <a:r>
              <a:rPr lang="en-US" dirty="0"/>
              <a:t>Preamble (Giovanni)</a:t>
            </a:r>
          </a:p>
        </p:txBody>
      </p:sp>
      <p:sp>
        <p:nvSpPr>
          <p:cNvPr id="3" name="Content Placeholder 2">
            <a:extLst>
              <a:ext uri="{FF2B5EF4-FFF2-40B4-BE49-F238E27FC236}">
                <a16:creationId xmlns:a16="http://schemas.microsoft.com/office/drawing/2014/main" id="{F1106317-FE85-B89D-B50B-F07A25D68134}"/>
              </a:ext>
            </a:extLst>
          </p:cNvPr>
          <p:cNvSpPr>
            <a:spLocks noGrp="1"/>
          </p:cNvSpPr>
          <p:nvPr>
            <p:ph idx="1"/>
          </p:nvPr>
        </p:nvSpPr>
        <p:spPr/>
        <p:txBody>
          <a:bodyPr>
            <a:normAutofit/>
          </a:bodyPr>
          <a:lstStyle/>
          <a:p>
            <a:r>
              <a:rPr lang="en-US" sz="2200" dirty="0"/>
              <a:t>Vittorio and Giovanni (</a:t>
            </a:r>
            <a:r>
              <a:rPr lang="en-US" sz="2200" dirty="0" err="1"/>
              <a:t>Miano</a:t>
            </a:r>
            <a:r>
              <a:rPr lang="en-US" sz="2200" dirty="0"/>
              <a:t>) introduced me to accelerator physics back in 1995</a:t>
            </a:r>
          </a:p>
          <a:p>
            <a:r>
              <a:rPr lang="en-US" sz="2200" dirty="0"/>
              <a:t>Vittorio was co-supervisor of my masters’ degree thesis and head of the committee which examined my PhD thesis in 1999. We kept in close contact throughout my subsequent years at CERN, GSI, ALBA and then back to CERN – he always actively supported my job applications and moves without hesitation</a:t>
            </a:r>
          </a:p>
          <a:p>
            <a:r>
              <a:rPr lang="en-US" sz="2200" dirty="0"/>
              <a:t>He was knowledgeable, wise, jovial, forward-thinking, with a wide culture spanning from physical to human sciences and an open mind – plus a complex personality sometimes difficult to decode </a:t>
            </a:r>
            <a:r>
              <a:rPr lang="en-US" sz="2200" dirty="0">
                <a:sym typeface="Wingdings" pitchFamily="2" charset="2"/>
              </a:rPr>
              <a:t></a:t>
            </a:r>
          </a:p>
          <a:p>
            <a:r>
              <a:rPr lang="en-US" sz="2200" dirty="0"/>
              <a:t>Vittorio’s contributions remain </a:t>
            </a:r>
            <a:r>
              <a:rPr lang="en-US" sz="2200" b="1" dirty="0"/>
              <a:t>key in the field of beam physics</a:t>
            </a:r>
            <a:r>
              <a:rPr lang="en-US" sz="2200" dirty="0"/>
              <a:t>, having introduced during his pioneering studies the fundamental concepts of </a:t>
            </a:r>
            <a:r>
              <a:rPr lang="en-US" sz="2200" b="1" dirty="0"/>
              <a:t>beam coupling impedance and stability diagrams</a:t>
            </a:r>
            <a:r>
              <a:rPr lang="en-US" sz="2200" dirty="0"/>
              <a:t>.</a:t>
            </a:r>
          </a:p>
          <a:p>
            <a:endParaRPr lang="en-US" sz="2200" dirty="0">
              <a:sym typeface="Wingdings" pitchFamily="2" charset="2"/>
            </a:endParaRPr>
          </a:p>
        </p:txBody>
      </p:sp>
      <p:sp>
        <p:nvSpPr>
          <p:cNvPr id="4" name="Date Placeholder 3">
            <a:extLst>
              <a:ext uri="{FF2B5EF4-FFF2-40B4-BE49-F238E27FC236}">
                <a16:creationId xmlns:a16="http://schemas.microsoft.com/office/drawing/2014/main" id="{1A0A1A95-0BD7-524C-2D68-1C7F0BCEEBA7}"/>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73B2755C-2C82-2C44-6DEC-F760239B683A}"/>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9EDF616D-CC0A-A4DC-6864-EDEDA4EC32BB}"/>
              </a:ext>
            </a:extLst>
          </p:cNvPr>
          <p:cNvSpPr>
            <a:spLocks noGrp="1"/>
          </p:cNvSpPr>
          <p:nvPr>
            <p:ph type="sldNum" sz="quarter" idx="12"/>
          </p:nvPr>
        </p:nvSpPr>
        <p:spPr/>
        <p:txBody>
          <a:bodyPr/>
          <a:lstStyle/>
          <a:p>
            <a:fld id="{43DF83E8-ABC0-E64E-832A-EEAEB9D1F06F}" type="slidenum">
              <a:rPr lang="en-US" smtClean="0"/>
              <a:t>3</a:t>
            </a:fld>
            <a:endParaRPr lang="en-US"/>
          </a:p>
        </p:txBody>
      </p:sp>
    </p:spTree>
    <p:extLst>
      <p:ext uri="{BB962C8B-B14F-4D97-AF65-F5344CB8AC3E}">
        <p14:creationId xmlns:p14="http://schemas.microsoft.com/office/powerpoint/2010/main" val="109400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4C9B-8278-866D-7DE5-DA7D8B3E40C1}"/>
              </a:ext>
            </a:extLst>
          </p:cNvPr>
          <p:cNvSpPr>
            <a:spLocks noGrp="1"/>
          </p:cNvSpPr>
          <p:nvPr>
            <p:ph type="title"/>
          </p:nvPr>
        </p:nvSpPr>
        <p:spPr/>
        <p:txBody>
          <a:bodyPr>
            <a:normAutofit fontScale="90000"/>
          </a:bodyPr>
          <a:lstStyle/>
          <a:p>
            <a:r>
              <a:rPr lang="en-US" dirty="0"/>
              <a:t>V. G. Vaccaro </a:t>
            </a:r>
            <a:br>
              <a:rPr lang="en-US" dirty="0"/>
            </a:br>
            <a:r>
              <a:rPr lang="en-US" dirty="0"/>
              <a:t>A pioneer on beam coupling impedance …</a:t>
            </a:r>
          </a:p>
        </p:txBody>
      </p:sp>
      <p:sp>
        <p:nvSpPr>
          <p:cNvPr id="3" name="Content Placeholder 2">
            <a:extLst>
              <a:ext uri="{FF2B5EF4-FFF2-40B4-BE49-F238E27FC236}">
                <a16:creationId xmlns:a16="http://schemas.microsoft.com/office/drawing/2014/main" id="{E87311BE-3275-9877-96A5-0B592570584D}"/>
              </a:ext>
            </a:extLst>
          </p:cNvPr>
          <p:cNvSpPr>
            <a:spLocks noGrp="1"/>
          </p:cNvSpPr>
          <p:nvPr>
            <p:ph idx="1"/>
          </p:nvPr>
        </p:nvSpPr>
        <p:spPr/>
        <p:txBody>
          <a:bodyPr/>
          <a:lstStyle/>
          <a:p>
            <a:r>
              <a:rPr lang="en-US" dirty="0"/>
              <a:t>The concept of beam coupling impedance </a:t>
            </a:r>
            <a:br>
              <a:rPr lang="en-US" dirty="0"/>
            </a:br>
            <a:r>
              <a:rPr lang="en-US" dirty="0"/>
              <a:t>applied to accelerators dates back to </a:t>
            </a:r>
            <a:br>
              <a:rPr lang="en-US" dirty="0"/>
            </a:br>
            <a:r>
              <a:rPr lang="en-US" dirty="0"/>
              <a:t>1966-67, when it was introduced to express </a:t>
            </a:r>
            <a:br>
              <a:rPr lang="en-US" dirty="0"/>
            </a:br>
            <a:r>
              <a:rPr lang="en-US" dirty="0"/>
              <a:t>the self-induced EM fields</a:t>
            </a:r>
          </a:p>
          <a:p>
            <a:pPr lvl="1"/>
            <a:r>
              <a:rPr lang="en-US" dirty="0"/>
              <a:t>First from a lumped discontinuity (e.g., an RF</a:t>
            </a:r>
            <a:br>
              <a:rPr lang="en-US" dirty="0"/>
            </a:br>
            <a:r>
              <a:rPr lang="en-US" dirty="0"/>
              <a:t>cavity)</a:t>
            </a:r>
          </a:p>
          <a:p>
            <a:pPr lvl="1"/>
            <a:r>
              <a:rPr lang="en-US" dirty="0"/>
              <a:t>Later on generalized to a distributed source</a:t>
            </a:r>
            <a:br>
              <a:rPr lang="en-US" dirty="0"/>
            </a:br>
            <a:r>
              <a:rPr lang="en-US" dirty="0"/>
              <a:t>around the machine (e.g., the resistive vacuum</a:t>
            </a:r>
            <a:br>
              <a:rPr lang="en-US" dirty="0"/>
            </a:br>
            <a:r>
              <a:rPr lang="en-US" dirty="0"/>
              <a:t>chamber)</a:t>
            </a:r>
          </a:p>
          <a:p>
            <a:r>
              <a:rPr lang="en-US" dirty="0"/>
              <a:t>A shift of viewpoint? Not “impedance” to </a:t>
            </a:r>
            <a:br>
              <a:rPr lang="en-US" dirty="0"/>
            </a:br>
            <a:r>
              <a:rPr lang="en-US" dirty="0"/>
              <a:t>current for an applied voltage, but impedance</a:t>
            </a:r>
            <a:br>
              <a:rPr lang="en-US" dirty="0"/>
            </a:br>
            <a:r>
              <a:rPr lang="en-US" dirty="0"/>
              <a:t>associated to a source current … however</a:t>
            </a:r>
            <a:br>
              <a:rPr lang="en-US" dirty="0"/>
            </a:br>
            <a:r>
              <a:rPr lang="en-US" dirty="0"/>
              <a:t>leading to power loss …</a:t>
            </a:r>
          </a:p>
        </p:txBody>
      </p:sp>
      <p:sp>
        <p:nvSpPr>
          <p:cNvPr id="4" name="Date Placeholder 3">
            <a:extLst>
              <a:ext uri="{FF2B5EF4-FFF2-40B4-BE49-F238E27FC236}">
                <a16:creationId xmlns:a16="http://schemas.microsoft.com/office/drawing/2014/main" id="{CE4567CF-F286-E14A-94C9-E39922282C2C}"/>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4E4FD296-35CB-EAAE-7D3D-FB0C17AEA4D8}"/>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93876DCF-E29C-757D-DB07-0198FE74F9A2}"/>
              </a:ext>
            </a:extLst>
          </p:cNvPr>
          <p:cNvSpPr>
            <a:spLocks noGrp="1"/>
          </p:cNvSpPr>
          <p:nvPr>
            <p:ph type="sldNum" sz="quarter" idx="12"/>
          </p:nvPr>
        </p:nvSpPr>
        <p:spPr/>
        <p:txBody>
          <a:bodyPr/>
          <a:lstStyle/>
          <a:p>
            <a:fld id="{43DF83E8-ABC0-E64E-832A-EEAEB9D1F06F}" type="slidenum">
              <a:rPr lang="en-US" smtClean="0"/>
              <a:t>4</a:t>
            </a:fld>
            <a:endParaRPr lang="en-US"/>
          </a:p>
        </p:txBody>
      </p:sp>
      <p:pic>
        <p:nvPicPr>
          <p:cNvPr id="8" name="Picture 7">
            <a:extLst>
              <a:ext uri="{FF2B5EF4-FFF2-40B4-BE49-F238E27FC236}">
                <a16:creationId xmlns:a16="http://schemas.microsoft.com/office/drawing/2014/main" id="{E290A9E4-EC07-70D0-FD5A-4F01469BBD57}"/>
              </a:ext>
            </a:extLst>
          </p:cNvPr>
          <p:cNvPicPr>
            <a:picLocks noChangeAspect="1"/>
          </p:cNvPicPr>
          <p:nvPr/>
        </p:nvPicPr>
        <p:blipFill>
          <a:blip r:embed="rId3"/>
          <a:stretch>
            <a:fillRect/>
          </a:stretch>
        </p:blipFill>
        <p:spPr>
          <a:xfrm>
            <a:off x="6863113" y="1419062"/>
            <a:ext cx="2961573" cy="4191000"/>
          </a:xfrm>
          <a:prstGeom prst="rect">
            <a:avLst/>
          </a:prstGeom>
          <a:ln>
            <a:solidFill>
              <a:schemeClr val="tx1"/>
            </a:solidFill>
          </a:ln>
        </p:spPr>
      </p:pic>
      <p:pic>
        <p:nvPicPr>
          <p:cNvPr id="10" name="Picture 9">
            <a:extLst>
              <a:ext uri="{FF2B5EF4-FFF2-40B4-BE49-F238E27FC236}">
                <a16:creationId xmlns:a16="http://schemas.microsoft.com/office/drawing/2014/main" id="{02EA75EE-15C0-AFBE-150F-4E598E9EF729}"/>
              </a:ext>
            </a:extLst>
          </p:cNvPr>
          <p:cNvPicPr>
            <a:picLocks noChangeAspect="1"/>
          </p:cNvPicPr>
          <p:nvPr/>
        </p:nvPicPr>
        <p:blipFill>
          <a:blip r:embed="rId4"/>
          <a:stretch>
            <a:fillRect/>
          </a:stretch>
        </p:blipFill>
        <p:spPr>
          <a:xfrm>
            <a:off x="8334343" y="1550987"/>
            <a:ext cx="3295713" cy="4663849"/>
          </a:xfrm>
          <a:prstGeom prst="rect">
            <a:avLst/>
          </a:prstGeom>
          <a:ln>
            <a:solidFill>
              <a:schemeClr val="tx1"/>
            </a:solidFill>
          </a:ln>
        </p:spPr>
      </p:pic>
      <p:pic>
        <p:nvPicPr>
          <p:cNvPr id="9" name="Picture 8" descr="Chart&#10;&#10;Description automatically generated with low confidence">
            <a:extLst>
              <a:ext uri="{FF2B5EF4-FFF2-40B4-BE49-F238E27FC236}">
                <a16:creationId xmlns:a16="http://schemas.microsoft.com/office/drawing/2014/main" id="{D645A266-2F2D-8699-87E4-E057B724EAC1}"/>
              </a:ext>
            </a:extLst>
          </p:cNvPr>
          <p:cNvPicPr>
            <a:picLocks noChangeAspect="1"/>
          </p:cNvPicPr>
          <p:nvPr/>
        </p:nvPicPr>
        <p:blipFill>
          <a:blip r:embed="rId5"/>
          <a:stretch>
            <a:fillRect/>
          </a:stretch>
        </p:blipFill>
        <p:spPr>
          <a:xfrm>
            <a:off x="8747810" y="5299698"/>
            <a:ext cx="2744118" cy="808831"/>
          </a:xfrm>
          <a:prstGeom prst="rect">
            <a:avLst/>
          </a:prstGeom>
          <a:ln>
            <a:solidFill>
              <a:schemeClr val="tx1"/>
            </a:solidFill>
          </a:ln>
        </p:spPr>
      </p:pic>
    </p:spTree>
    <p:extLst>
      <p:ext uri="{BB962C8B-B14F-4D97-AF65-F5344CB8AC3E}">
        <p14:creationId xmlns:p14="http://schemas.microsoft.com/office/powerpoint/2010/main" val="381302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4C9B-8278-866D-7DE5-DA7D8B3E40C1}"/>
              </a:ext>
            </a:extLst>
          </p:cNvPr>
          <p:cNvSpPr>
            <a:spLocks noGrp="1"/>
          </p:cNvSpPr>
          <p:nvPr>
            <p:ph type="title"/>
          </p:nvPr>
        </p:nvSpPr>
        <p:spPr/>
        <p:txBody>
          <a:bodyPr>
            <a:normAutofit fontScale="90000"/>
          </a:bodyPr>
          <a:lstStyle/>
          <a:p>
            <a:r>
              <a:rPr lang="en-US" dirty="0"/>
              <a:t>V. G. Vaccaro</a:t>
            </a:r>
            <a:br>
              <a:rPr lang="en-US" dirty="0"/>
            </a:br>
            <a:r>
              <a:rPr lang="en-US" dirty="0"/>
              <a:t>… and on stability diagrams</a:t>
            </a:r>
          </a:p>
        </p:txBody>
      </p:sp>
      <p:sp>
        <p:nvSpPr>
          <p:cNvPr id="3" name="Content Placeholder 2">
            <a:extLst>
              <a:ext uri="{FF2B5EF4-FFF2-40B4-BE49-F238E27FC236}">
                <a16:creationId xmlns:a16="http://schemas.microsoft.com/office/drawing/2014/main" id="{E87311BE-3275-9877-96A5-0B592570584D}"/>
              </a:ext>
            </a:extLst>
          </p:cNvPr>
          <p:cNvSpPr>
            <a:spLocks noGrp="1"/>
          </p:cNvSpPr>
          <p:nvPr>
            <p:ph idx="1"/>
          </p:nvPr>
        </p:nvSpPr>
        <p:spPr/>
        <p:txBody>
          <a:bodyPr/>
          <a:lstStyle/>
          <a:p>
            <a:r>
              <a:rPr lang="en-US" dirty="0"/>
              <a:t>The concept of impedance was then</a:t>
            </a:r>
            <a:br>
              <a:rPr lang="en-US" dirty="0"/>
            </a:br>
            <a:r>
              <a:rPr lang="en-US" dirty="0"/>
              <a:t>instrumental to define the stability </a:t>
            </a:r>
            <a:br>
              <a:rPr lang="en-US" dirty="0"/>
            </a:br>
            <a:r>
              <a:rPr lang="en-US" dirty="0"/>
              <a:t>diagrams and stability region approach</a:t>
            </a:r>
          </a:p>
          <a:p>
            <a:pPr lvl="1"/>
            <a:r>
              <a:rPr lang="en-US" dirty="0"/>
              <a:t>First introduced for a coasting beam in the</a:t>
            </a:r>
            <a:br>
              <a:rPr lang="en-US" dirty="0"/>
            </a:br>
            <a:r>
              <a:rPr lang="en-US" dirty="0"/>
              <a:t>longitudinal plane </a:t>
            </a:r>
          </a:p>
          <a:p>
            <a:pPr lvl="1"/>
            <a:r>
              <a:rPr lang="en-US" dirty="0"/>
              <a:t>Applied to ISR</a:t>
            </a:r>
          </a:p>
          <a:p>
            <a:r>
              <a:rPr lang="en-US" dirty="0"/>
              <a:t>In spite of the limited calculation tools</a:t>
            </a:r>
            <a:br>
              <a:rPr lang="en-US" dirty="0"/>
            </a:br>
            <a:r>
              <a:rPr lang="en-US" dirty="0"/>
              <a:t>of the time, stability regions were derived</a:t>
            </a:r>
            <a:br>
              <a:rPr lang="en-US" dirty="0"/>
            </a:br>
            <a:r>
              <a:rPr lang="en-US" dirty="0"/>
              <a:t>for a wide range of momentum spread</a:t>
            </a:r>
            <a:br>
              <a:rPr lang="en-US" dirty="0"/>
            </a:br>
            <a:r>
              <a:rPr lang="en-US" dirty="0"/>
              <a:t>distributions</a:t>
            </a:r>
          </a:p>
        </p:txBody>
      </p:sp>
      <p:sp>
        <p:nvSpPr>
          <p:cNvPr id="4" name="Date Placeholder 3">
            <a:extLst>
              <a:ext uri="{FF2B5EF4-FFF2-40B4-BE49-F238E27FC236}">
                <a16:creationId xmlns:a16="http://schemas.microsoft.com/office/drawing/2014/main" id="{CE4567CF-F286-E14A-94C9-E39922282C2C}"/>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4E4FD296-35CB-EAAE-7D3D-FB0C17AEA4D8}"/>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93876DCF-E29C-757D-DB07-0198FE74F9A2}"/>
              </a:ext>
            </a:extLst>
          </p:cNvPr>
          <p:cNvSpPr>
            <a:spLocks noGrp="1"/>
          </p:cNvSpPr>
          <p:nvPr>
            <p:ph type="sldNum" sz="quarter" idx="12"/>
          </p:nvPr>
        </p:nvSpPr>
        <p:spPr/>
        <p:txBody>
          <a:bodyPr/>
          <a:lstStyle/>
          <a:p>
            <a:fld id="{43DF83E8-ABC0-E64E-832A-EEAEB9D1F06F}" type="slidenum">
              <a:rPr lang="en-US" smtClean="0"/>
              <a:t>5</a:t>
            </a:fld>
            <a:endParaRPr lang="en-US"/>
          </a:p>
        </p:txBody>
      </p:sp>
      <p:pic>
        <p:nvPicPr>
          <p:cNvPr id="13" name="Picture 12" descr="Diagram, engineering drawing&#10;&#10;Description automatically generated">
            <a:extLst>
              <a:ext uri="{FF2B5EF4-FFF2-40B4-BE49-F238E27FC236}">
                <a16:creationId xmlns:a16="http://schemas.microsoft.com/office/drawing/2014/main" id="{8BAF8173-0F12-F7CE-7FA8-63C513E33A53}"/>
              </a:ext>
            </a:extLst>
          </p:cNvPr>
          <p:cNvPicPr>
            <a:picLocks noChangeAspect="1"/>
          </p:cNvPicPr>
          <p:nvPr/>
        </p:nvPicPr>
        <p:blipFill>
          <a:blip r:embed="rId3"/>
          <a:stretch>
            <a:fillRect/>
          </a:stretch>
        </p:blipFill>
        <p:spPr>
          <a:xfrm>
            <a:off x="6519648" y="787654"/>
            <a:ext cx="3990168" cy="5568696"/>
          </a:xfrm>
          <a:prstGeom prst="rect">
            <a:avLst/>
          </a:prstGeom>
          <a:ln>
            <a:solidFill>
              <a:schemeClr val="tx1"/>
            </a:solidFill>
          </a:ln>
        </p:spPr>
      </p:pic>
      <p:pic>
        <p:nvPicPr>
          <p:cNvPr id="15" name="Picture 14" descr="Diagram&#10;&#10;Description automatically generated">
            <a:extLst>
              <a:ext uri="{FF2B5EF4-FFF2-40B4-BE49-F238E27FC236}">
                <a16:creationId xmlns:a16="http://schemas.microsoft.com/office/drawing/2014/main" id="{D73632D3-BC00-FAF1-E3E2-B50046D2ED1A}"/>
              </a:ext>
            </a:extLst>
          </p:cNvPr>
          <p:cNvPicPr>
            <a:picLocks noChangeAspect="1"/>
          </p:cNvPicPr>
          <p:nvPr/>
        </p:nvPicPr>
        <p:blipFill>
          <a:blip r:embed="rId4"/>
          <a:stretch>
            <a:fillRect/>
          </a:stretch>
        </p:blipFill>
        <p:spPr>
          <a:xfrm>
            <a:off x="8153400" y="1327375"/>
            <a:ext cx="3319651" cy="4663850"/>
          </a:xfrm>
          <a:prstGeom prst="rect">
            <a:avLst/>
          </a:prstGeom>
          <a:ln>
            <a:solidFill>
              <a:schemeClr val="tx1"/>
            </a:solidFill>
          </a:ln>
        </p:spPr>
      </p:pic>
    </p:spTree>
    <p:extLst>
      <p:ext uri="{BB962C8B-B14F-4D97-AF65-F5344CB8AC3E}">
        <p14:creationId xmlns:p14="http://schemas.microsoft.com/office/powerpoint/2010/main" val="259120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BC4F1-C1A1-CCC2-0EED-A10613882FE7}"/>
              </a:ext>
            </a:extLst>
          </p:cNvPr>
          <p:cNvSpPr>
            <a:spLocks noGrp="1"/>
          </p:cNvSpPr>
          <p:nvPr>
            <p:ph type="title"/>
          </p:nvPr>
        </p:nvSpPr>
        <p:spPr/>
        <p:txBody>
          <a:bodyPr>
            <a:normAutofit fontScale="90000"/>
          </a:bodyPr>
          <a:lstStyle/>
          <a:p>
            <a:r>
              <a:rPr lang="en-US" dirty="0"/>
              <a:t>V. G. Vaccaro</a:t>
            </a:r>
            <a:br>
              <a:rPr lang="en-US" dirty="0"/>
            </a:br>
            <a:r>
              <a:rPr lang="en-US" dirty="0"/>
              <a:t>… and on stability diagrams</a:t>
            </a:r>
          </a:p>
        </p:txBody>
      </p:sp>
      <p:pic>
        <p:nvPicPr>
          <p:cNvPr id="10" name="Content Placeholder 9" descr="Diagram&#10;&#10;Description automatically generated">
            <a:extLst>
              <a:ext uri="{FF2B5EF4-FFF2-40B4-BE49-F238E27FC236}">
                <a16:creationId xmlns:a16="http://schemas.microsoft.com/office/drawing/2014/main" id="{44488A18-3CF0-D1F5-299C-94429883AD05}"/>
              </a:ext>
            </a:extLst>
          </p:cNvPr>
          <p:cNvPicPr>
            <a:picLocks noGrp="1" noChangeAspect="1"/>
          </p:cNvPicPr>
          <p:nvPr>
            <p:ph idx="1"/>
          </p:nvPr>
        </p:nvPicPr>
        <p:blipFill>
          <a:blip r:embed="rId2"/>
          <a:stretch>
            <a:fillRect/>
          </a:stretch>
        </p:blipFill>
        <p:spPr>
          <a:xfrm>
            <a:off x="1817463" y="1654402"/>
            <a:ext cx="8557073" cy="4664075"/>
          </a:xfrm>
        </p:spPr>
      </p:pic>
      <p:sp>
        <p:nvSpPr>
          <p:cNvPr id="4" name="Date Placeholder 3">
            <a:extLst>
              <a:ext uri="{FF2B5EF4-FFF2-40B4-BE49-F238E27FC236}">
                <a16:creationId xmlns:a16="http://schemas.microsoft.com/office/drawing/2014/main" id="{E73AE9A4-17DD-5580-1395-05A013E0C507}"/>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0674A43B-585A-43A8-80C7-C074C6F55DAB}"/>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26AFE4E4-B310-6672-9143-B46CA154DCC2}"/>
              </a:ext>
            </a:extLst>
          </p:cNvPr>
          <p:cNvSpPr>
            <a:spLocks noGrp="1"/>
          </p:cNvSpPr>
          <p:nvPr>
            <p:ph type="sldNum" sz="quarter" idx="12"/>
          </p:nvPr>
        </p:nvSpPr>
        <p:spPr/>
        <p:txBody>
          <a:bodyPr/>
          <a:lstStyle/>
          <a:p>
            <a:fld id="{43DF83E8-ABC0-E64E-832A-EEAEB9D1F06F}" type="slidenum">
              <a:rPr lang="en-US" smtClean="0"/>
              <a:t>6</a:t>
            </a:fld>
            <a:endParaRPr lang="en-US"/>
          </a:p>
        </p:txBody>
      </p:sp>
      <p:sp>
        <p:nvSpPr>
          <p:cNvPr id="11" name="Content Placeholder 2">
            <a:extLst>
              <a:ext uri="{FF2B5EF4-FFF2-40B4-BE49-F238E27FC236}">
                <a16:creationId xmlns:a16="http://schemas.microsoft.com/office/drawing/2014/main" id="{5C44F16B-4DAD-9ECD-34EF-5988D4589A80}"/>
              </a:ext>
            </a:extLst>
          </p:cNvPr>
          <p:cNvSpPr txBox="1">
            <a:spLocks/>
          </p:cNvSpPr>
          <p:nvPr/>
        </p:nvSpPr>
        <p:spPr>
          <a:xfrm>
            <a:off x="838200" y="1513114"/>
            <a:ext cx="10515600" cy="4663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30 years later, I re-did his calculations in my PhD thesis …</a:t>
            </a:r>
          </a:p>
        </p:txBody>
      </p:sp>
      <p:grpSp>
        <p:nvGrpSpPr>
          <p:cNvPr id="14" name="Group 13">
            <a:extLst>
              <a:ext uri="{FF2B5EF4-FFF2-40B4-BE49-F238E27FC236}">
                <a16:creationId xmlns:a16="http://schemas.microsoft.com/office/drawing/2014/main" id="{12443878-EBA8-6B9E-8132-540EF97E931A}"/>
              </a:ext>
            </a:extLst>
          </p:cNvPr>
          <p:cNvGrpSpPr/>
          <p:nvPr/>
        </p:nvGrpSpPr>
        <p:grpSpPr>
          <a:xfrm>
            <a:off x="6528816" y="4325112"/>
            <a:ext cx="5460064" cy="1353312"/>
            <a:chOff x="6528816" y="4325112"/>
            <a:chExt cx="5460064" cy="1353312"/>
          </a:xfrm>
        </p:grpSpPr>
        <p:sp>
          <p:nvSpPr>
            <p:cNvPr id="12" name="Rounded Rectangle 11">
              <a:extLst>
                <a:ext uri="{FF2B5EF4-FFF2-40B4-BE49-F238E27FC236}">
                  <a16:creationId xmlns:a16="http://schemas.microsoft.com/office/drawing/2014/main" id="{3BBB50E2-E814-61A1-E9D7-76DCB9E3ECA1}"/>
                </a:ext>
              </a:extLst>
            </p:cNvPr>
            <p:cNvSpPr/>
            <p:nvPr/>
          </p:nvSpPr>
          <p:spPr>
            <a:xfrm>
              <a:off x="6528816" y="4325112"/>
              <a:ext cx="3218688" cy="13533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2AEB501-9248-533C-593C-9422EBBC38BA}"/>
                </a:ext>
              </a:extLst>
            </p:cNvPr>
            <p:cNvSpPr txBox="1"/>
            <p:nvPr/>
          </p:nvSpPr>
          <p:spPr>
            <a:xfrm>
              <a:off x="9739456" y="4811183"/>
              <a:ext cx="2249424" cy="784830"/>
            </a:xfrm>
            <a:prstGeom prst="rect">
              <a:avLst/>
            </a:prstGeom>
            <a:noFill/>
          </p:spPr>
          <p:txBody>
            <a:bodyPr wrap="square" rtlCol="0">
              <a:spAutoFit/>
            </a:bodyPr>
            <a:lstStyle/>
            <a:p>
              <a:r>
                <a:rPr lang="en-US" sz="1500" dirty="0">
                  <a:solidFill>
                    <a:srgbClr val="FF0000"/>
                  </a:solidFill>
                </a:rPr>
                <a:t>Keil-Schnell became more known in beam physics than Ruggiero-Vaccaro….</a:t>
              </a:r>
            </a:p>
          </p:txBody>
        </p:sp>
      </p:grpSp>
      <p:sp>
        <p:nvSpPr>
          <p:cNvPr id="15" name="Rounded Rectangle 14">
            <a:extLst>
              <a:ext uri="{FF2B5EF4-FFF2-40B4-BE49-F238E27FC236}">
                <a16:creationId xmlns:a16="http://schemas.microsoft.com/office/drawing/2014/main" id="{224518D6-291B-E701-2238-06EA858EB622}"/>
              </a:ext>
            </a:extLst>
          </p:cNvPr>
          <p:cNvSpPr/>
          <p:nvPr/>
        </p:nvSpPr>
        <p:spPr>
          <a:xfrm>
            <a:off x="7882128" y="3337559"/>
            <a:ext cx="1903048" cy="7715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ross 15">
            <a:extLst>
              <a:ext uri="{FF2B5EF4-FFF2-40B4-BE49-F238E27FC236}">
                <a16:creationId xmlns:a16="http://schemas.microsoft.com/office/drawing/2014/main" id="{9806DCA6-8D16-0EFC-BEA2-D2BBFE602487}"/>
              </a:ext>
            </a:extLst>
          </p:cNvPr>
          <p:cNvSpPr>
            <a:spLocks noChangeAspect="1"/>
          </p:cNvSpPr>
          <p:nvPr/>
        </p:nvSpPr>
        <p:spPr>
          <a:xfrm rot="2566131">
            <a:off x="8618872" y="3491177"/>
            <a:ext cx="360000" cy="360000"/>
          </a:xfrm>
          <a:prstGeom prst="plus">
            <a:avLst>
              <a:gd name="adj" fmla="val 43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C36BF00-E0D2-5C77-12EC-28D4DF6A5185}"/>
              </a:ext>
            </a:extLst>
          </p:cNvPr>
          <p:cNvSpPr txBox="1"/>
          <p:nvPr/>
        </p:nvSpPr>
        <p:spPr>
          <a:xfrm>
            <a:off x="9785176" y="3337559"/>
            <a:ext cx="2249423" cy="369332"/>
          </a:xfrm>
          <a:prstGeom prst="rect">
            <a:avLst/>
          </a:prstGeom>
          <a:noFill/>
        </p:spPr>
        <p:txBody>
          <a:bodyPr wrap="square" rtlCol="0">
            <a:spAutoFit/>
          </a:bodyPr>
          <a:lstStyle/>
          <a:p>
            <a:r>
              <a:rPr lang="en-US" b="1" dirty="0">
                <a:solidFill>
                  <a:srgbClr val="0E42FF"/>
                </a:solidFill>
              </a:rPr>
              <a:t>The witch of </a:t>
            </a:r>
            <a:r>
              <a:rPr lang="en-US" b="1" dirty="0" err="1">
                <a:solidFill>
                  <a:srgbClr val="0E42FF"/>
                </a:solidFill>
              </a:rPr>
              <a:t>Agnesi</a:t>
            </a:r>
            <a:r>
              <a:rPr lang="en-US" b="1" dirty="0">
                <a:solidFill>
                  <a:srgbClr val="0E42FF"/>
                </a:solidFill>
              </a:rPr>
              <a:t>!</a:t>
            </a:r>
          </a:p>
        </p:txBody>
      </p:sp>
      <p:pic>
        <p:nvPicPr>
          <p:cNvPr id="19" name="Picture 18" descr="A picture containing text, white, posing&#10;&#10;Description automatically generated">
            <a:extLst>
              <a:ext uri="{FF2B5EF4-FFF2-40B4-BE49-F238E27FC236}">
                <a16:creationId xmlns:a16="http://schemas.microsoft.com/office/drawing/2014/main" id="{E301C083-2C42-3403-7502-629ABFCD8810}"/>
              </a:ext>
            </a:extLst>
          </p:cNvPr>
          <p:cNvPicPr>
            <a:picLocks noChangeAspect="1"/>
          </p:cNvPicPr>
          <p:nvPr/>
        </p:nvPicPr>
        <p:blipFill>
          <a:blip r:embed="rId3"/>
          <a:stretch>
            <a:fillRect/>
          </a:stretch>
        </p:blipFill>
        <p:spPr>
          <a:xfrm>
            <a:off x="8224599" y="2099854"/>
            <a:ext cx="3810000" cy="1054100"/>
          </a:xfrm>
          <a:prstGeom prst="rect">
            <a:avLst/>
          </a:prstGeom>
        </p:spPr>
      </p:pic>
      <p:pic>
        <p:nvPicPr>
          <p:cNvPr id="21" name="Picture 20" descr="Text&#10;&#10;Description automatically generated">
            <a:extLst>
              <a:ext uri="{FF2B5EF4-FFF2-40B4-BE49-F238E27FC236}">
                <a16:creationId xmlns:a16="http://schemas.microsoft.com/office/drawing/2014/main" id="{F14EF46B-1907-A5C2-B6DE-9A756F17DB58}"/>
              </a:ext>
            </a:extLst>
          </p:cNvPr>
          <p:cNvPicPr>
            <a:picLocks noChangeAspect="1"/>
          </p:cNvPicPr>
          <p:nvPr/>
        </p:nvPicPr>
        <p:blipFill>
          <a:blip r:embed="rId4"/>
          <a:stretch>
            <a:fillRect/>
          </a:stretch>
        </p:blipFill>
        <p:spPr>
          <a:xfrm>
            <a:off x="9478222" y="5549741"/>
            <a:ext cx="2556377" cy="586131"/>
          </a:xfrm>
          <a:prstGeom prst="rect">
            <a:avLst/>
          </a:prstGeom>
          <a:ln>
            <a:solidFill>
              <a:srgbClr val="FF0000"/>
            </a:solidFill>
          </a:ln>
        </p:spPr>
      </p:pic>
    </p:spTree>
    <p:extLst>
      <p:ext uri="{BB962C8B-B14F-4D97-AF65-F5344CB8AC3E}">
        <p14:creationId xmlns:p14="http://schemas.microsoft.com/office/powerpoint/2010/main" val="248279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73AAE-06C4-E7A9-6E39-9BAE3EA598A3}"/>
              </a:ext>
            </a:extLst>
          </p:cNvPr>
          <p:cNvSpPr>
            <a:spLocks noGrp="1"/>
          </p:cNvSpPr>
          <p:nvPr>
            <p:ph type="title"/>
          </p:nvPr>
        </p:nvSpPr>
        <p:spPr/>
        <p:txBody>
          <a:bodyPr>
            <a:normAutofit fontScale="90000"/>
          </a:bodyPr>
          <a:lstStyle/>
          <a:p>
            <a:r>
              <a:rPr lang="en-US" dirty="0"/>
              <a:t>V. G. Vaccaro</a:t>
            </a:r>
            <a:br>
              <a:rPr lang="en-US" dirty="0"/>
            </a:br>
            <a:r>
              <a:rPr lang="en-US" dirty="0"/>
              <a:t>The 40 years after CERN</a:t>
            </a:r>
          </a:p>
        </p:txBody>
      </p:sp>
      <p:sp>
        <p:nvSpPr>
          <p:cNvPr id="3" name="Content Placeholder 2">
            <a:extLst>
              <a:ext uri="{FF2B5EF4-FFF2-40B4-BE49-F238E27FC236}">
                <a16:creationId xmlns:a16="http://schemas.microsoft.com/office/drawing/2014/main" id="{E1D65D71-2833-4E18-79D8-B0765155EDB4}"/>
              </a:ext>
            </a:extLst>
          </p:cNvPr>
          <p:cNvSpPr>
            <a:spLocks noGrp="1"/>
          </p:cNvSpPr>
          <p:nvPr>
            <p:ph idx="1"/>
          </p:nvPr>
        </p:nvSpPr>
        <p:spPr/>
        <p:txBody>
          <a:bodyPr/>
          <a:lstStyle/>
          <a:p>
            <a:r>
              <a:rPr lang="en-US" dirty="0"/>
              <a:t>1999 PhD thesis: Giovanni </a:t>
            </a:r>
            <a:r>
              <a:rPr lang="en-US" dirty="0" err="1"/>
              <a:t>Miano</a:t>
            </a:r>
            <a:r>
              <a:rPr lang="en-US" dirty="0"/>
              <a:t> and I showed the first complete benchmark of Vittorio’s stability diagram theory against macro-particle simulations and measurements at the ESR (GSI-Darmstadt)</a:t>
            </a:r>
          </a:p>
        </p:txBody>
      </p:sp>
      <p:sp>
        <p:nvSpPr>
          <p:cNvPr id="4" name="Date Placeholder 3">
            <a:extLst>
              <a:ext uri="{FF2B5EF4-FFF2-40B4-BE49-F238E27FC236}">
                <a16:creationId xmlns:a16="http://schemas.microsoft.com/office/drawing/2014/main" id="{CBE91958-0E23-74BC-BB03-2EEE552CFF12}"/>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609BDF43-0D31-EECC-5E4C-A4885636D186}"/>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8313747F-53CD-527F-4453-6E07A8C51230}"/>
              </a:ext>
            </a:extLst>
          </p:cNvPr>
          <p:cNvSpPr>
            <a:spLocks noGrp="1"/>
          </p:cNvSpPr>
          <p:nvPr>
            <p:ph type="sldNum" sz="quarter" idx="12"/>
          </p:nvPr>
        </p:nvSpPr>
        <p:spPr/>
        <p:txBody>
          <a:bodyPr/>
          <a:lstStyle/>
          <a:p>
            <a:fld id="{43DF83E8-ABC0-E64E-832A-EEAEB9D1F06F}" type="slidenum">
              <a:rPr lang="en-US" smtClean="0"/>
              <a:t>7</a:t>
            </a:fld>
            <a:endParaRPr lang="en-US"/>
          </a:p>
        </p:txBody>
      </p:sp>
      <p:pic>
        <p:nvPicPr>
          <p:cNvPr id="8" name="Picture 7" descr="Diagram, engineering drawing&#10;&#10;Description automatically generated">
            <a:extLst>
              <a:ext uri="{FF2B5EF4-FFF2-40B4-BE49-F238E27FC236}">
                <a16:creationId xmlns:a16="http://schemas.microsoft.com/office/drawing/2014/main" id="{9AAA1BE4-B21E-6990-C510-8C56E9A7E6AB}"/>
              </a:ext>
            </a:extLst>
          </p:cNvPr>
          <p:cNvPicPr>
            <a:picLocks noChangeAspect="1"/>
          </p:cNvPicPr>
          <p:nvPr/>
        </p:nvPicPr>
        <p:blipFill>
          <a:blip r:embed="rId2"/>
          <a:stretch>
            <a:fillRect/>
          </a:stretch>
        </p:blipFill>
        <p:spPr>
          <a:xfrm>
            <a:off x="237623" y="3125374"/>
            <a:ext cx="4175669" cy="2676711"/>
          </a:xfrm>
          <a:prstGeom prst="rect">
            <a:avLst/>
          </a:prstGeom>
        </p:spPr>
      </p:pic>
      <p:pic>
        <p:nvPicPr>
          <p:cNvPr id="10" name="Picture 9" descr="Chart&#10;&#10;Description automatically generated">
            <a:extLst>
              <a:ext uri="{FF2B5EF4-FFF2-40B4-BE49-F238E27FC236}">
                <a16:creationId xmlns:a16="http://schemas.microsoft.com/office/drawing/2014/main" id="{4BD8D5B9-85E5-BD6F-06DE-7AF4656B9565}"/>
              </a:ext>
            </a:extLst>
          </p:cNvPr>
          <p:cNvPicPr>
            <a:picLocks noChangeAspect="1"/>
          </p:cNvPicPr>
          <p:nvPr/>
        </p:nvPicPr>
        <p:blipFill>
          <a:blip r:embed="rId3"/>
          <a:stretch>
            <a:fillRect/>
          </a:stretch>
        </p:blipFill>
        <p:spPr>
          <a:xfrm>
            <a:off x="4979839" y="2550886"/>
            <a:ext cx="2833843" cy="3825688"/>
          </a:xfrm>
          <a:prstGeom prst="rect">
            <a:avLst/>
          </a:prstGeom>
        </p:spPr>
      </p:pic>
      <p:pic>
        <p:nvPicPr>
          <p:cNvPr id="12" name="Picture 11" descr="Chart, line chart&#10;&#10;Description automatically generated">
            <a:extLst>
              <a:ext uri="{FF2B5EF4-FFF2-40B4-BE49-F238E27FC236}">
                <a16:creationId xmlns:a16="http://schemas.microsoft.com/office/drawing/2014/main" id="{931B8C30-24B4-888A-440F-80AA9E434DD7}"/>
              </a:ext>
            </a:extLst>
          </p:cNvPr>
          <p:cNvPicPr>
            <a:picLocks noChangeAspect="1"/>
          </p:cNvPicPr>
          <p:nvPr/>
        </p:nvPicPr>
        <p:blipFill>
          <a:blip r:embed="rId4"/>
          <a:stretch>
            <a:fillRect/>
          </a:stretch>
        </p:blipFill>
        <p:spPr>
          <a:xfrm>
            <a:off x="8056008" y="3288073"/>
            <a:ext cx="3770210" cy="2351314"/>
          </a:xfrm>
          <a:prstGeom prst="rect">
            <a:avLst/>
          </a:prstGeom>
        </p:spPr>
      </p:pic>
    </p:spTree>
    <p:extLst>
      <p:ext uri="{BB962C8B-B14F-4D97-AF65-F5344CB8AC3E}">
        <p14:creationId xmlns:p14="http://schemas.microsoft.com/office/powerpoint/2010/main" val="1011311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73AAE-06C4-E7A9-6E39-9BAE3EA598A3}"/>
              </a:ext>
            </a:extLst>
          </p:cNvPr>
          <p:cNvSpPr>
            <a:spLocks noGrp="1"/>
          </p:cNvSpPr>
          <p:nvPr>
            <p:ph type="title"/>
          </p:nvPr>
        </p:nvSpPr>
        <p:spPr/>
        <p:txBody>
          <a:bodyPr>
            <a:normAutofit fontScale="90000"/>
          </a:bodyPr>
          <a:lstStyle/>
          <a:p>
            <a:r>
              <a:rPr lang="en-US" dirty="0"/>
              <a:t>V. G. Vaccaro</a:t>
            </a:r>
            <a:br>
              <a:rPr lang="en-US" dirty="0"/>
            </a:br>
            <a:r>
              <a:rPr lang="en-US" dirty="0"/>
              <a:t>The 40 years after CERN</a:t>
            </a:r>
          </a:p>
        </p:txBody>
      </p:sp>
      <p:sp>
        <p:nvSpPr>
          <p:cNvPr id="3" name="Content Placeholder 2">
            <a:extLst>
              <a:ext uri="{FF2B5EF4-FFF2-40B4-BE49-F238E27FC236}">
                <a16:creationId xmlns:a16="http://schemas.microsoft.com/office/drawing/2014/main" id="{E1D65D71-2833-4E18-79D8-B0765155EDB4}"/>
              </a:ext>
            </a:extLst>
          </p:cNvPr>
          <p:cNvSpPr>
            <a:spLocks noGrp="1"/>
          </p:cNvSpPr>
          <p:nvPr>
            <p:ph idx="1"/>
          </p:nvPr>
        </p:nvSpPr>
        <p:spPr/>
        <p:txBody>
          <a:bodyPr/>
          <a:lstStyle/>
          <a:p>
            <a:r>
              <a:rPr lang="en-US" dirty="0"/>
              <a:t>1999 PhD thesis: Giovanni </a:t>
            </a:r>
            <a:r>
              <a:rPr lang="en-US" dirty="0" err="1"/>
              <a:t>Miano</a:t>
            </a:r>
            <a:r>
              <a:rPr lang="en-US" dirty="0"/>
              <a:t> and I showed the first complete benchmark of Vittorio’s stability diagram theory against macro-particle simulations and measurements at the ESR (GSI-Darmstadt)</a:t>
            </a:r>
          </a:p>
          <a:p>
            <a:pPr lvl="1"/>
            <a:r>
              <a:rPr lang="en-US" dirty="0"/>
              <a:t>Moved beyond linear theory to study saturation</a:t>
            </a:r>
            <a:br>
              <a:rPr lang="en-US" dirty="0"/>
            </a:br>
            <a:r>
              <a:rPr lang="en-US" dirty="0"/>
              <a:t>with a kinetic model</a:t>
            </a:r>
          </a:p>
          <a:p>
            <a:pPr lvl="1"/>
            <a:r>
              <a:rPr lang="en-US" dirty="0"/>
              <a:t>Studied stability with laser cooling – so many</a:t>
            </a:r>
            <a:br>
              <a:rPr lang="en-US" dirty="0"/>
            </a:br>
            <a:r>
              <a:rPr lang="en-US" dirty="0"/>
              <a:t>discussions with Vittorio on the effect of holes</a:t>
            </a:r>
            <a:br>
              <a:rPr lang="en-US" dirty="0"/>
            </a:br>
            <a:r>
              <a:rPr lang="en-US" dirty="0"/>
              <a:t>in the momentum spread distribution …</a:t>
            </a:r>
          </a:p>
        </p:txBody>
      </p:sp>
      <p:sp>
        <p:nvSpPr>
          <p:cNvPr id="4" name="Date Placeholder 3">
            <a:extLst>
              <a:ext uri="{FF2B5EF4-FFF2-40B4-BE49-F238E27FC236}">
                <a16:creationId xmlns:a16="http://schemas.microsoft.com/office/drawing/2014/main" id="{CBE91958-0E23-74BC-BB03-2EEE552CFF12}"/>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609BDF43-0D31-EECC-5E4C-A4885636D186}"/>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8313747F-53CD-527F-4453-6E07A8C51230}"/>
              </a:ext>
            </a:extLst>
          </p:cNvPr>
          <p:cNvSpPr>
            <a:spLocks noGrp="1"/>
          </p:cNvSpPr>
          <p:nvPr>
            <p:ph type="sldNum" sz="quarter" idx="12"/>
          </p:nvPr>
        </p:nvSpPr>
        <p:spPr/>
        <p:txBody>
          <a:bodyPr/>
          <a:lstStyle/>
          <a:p>
            <a:fld id="{43DF83E8-ABC0-E64E-832A-EEAEB9D1F06F}" type="slidenum">
              <a:rPr lang="en-US" smtClean="0"/>
              <a:t>8</a:t>
            </a:fld>
            <a:endParaRPr lang="en-US"/>
          </a:p>
        </p:txBody>
      </p:sp>
      <p:pic>
        <p:nvPicPr>
          <p:cNvPr id="9" name="Picture 8" descr="Chart&#10;&#10;Description automatically generated">
            <a:extLst>
              <a:ext uri="{FF2B5EF4-FFF2-40B4-BE49-F238E27FC236}">
                <a16:creationId xmlns:a16="http://schemas.microsoft.com/office/drawing/2014/main" id="{B8123BD3-1C36-E82A-B9F9-E07A0BCAD50D}"/>
              </a:ext>
            </a:extLst>
          </p:cNvPr>
          <p:cNvPicPr>
            <a:picLocks noChangeAspect="1"/>
          </p:cNvPicPr>
          <p:nvPr/>
        </p:nvPicPr>
        <p:blipFill rotWithShape="1">
          <a:blip r:embed="rId2"/>
          <a:srcRect b="36601"/>
          <a:stretch/>
        </p:blipFill>
        <p:spPr>
          <a:xfrm>
            <a:off x="7122459" y="2254031"/>
            <a:ext cx="4231341" cy="4012625"/>
          </a:xfrm>
          <a:prstGeom prst="rect">
            <a:avLst/>
          </a:prstGeom>
          <a:ln>
            <a:solidFill>
              <a:schemeClr val="tx1"/>
            </a:solidFill>
          </a:ln>
        </p:spPr>
      </p:pic>
      <p:pic>
        <p:nvPicPr>
          <p:cNvPr id="13" name="Picture 12" descr="Diagram&#10;&#10;Description automatically generated">
            <a:extLst>
              <a:ext uri="{FF2B5EF4-FFF2-40B4-BE49-F238E27FC236}">
                <a16:creationId xmlns:a16="http://schemas.microsoft.com/office/drawing/2014/main" id="{726BDD9D-4940-445D-909E-19321C900776}"/>
              </a:ext>
            </a:extLst>
          </p:cNvPr>
          <p:cNvPicPr>
            <a:picLocks noChangeAspect="1"/>
          </p:cNvPicPr>
          <p:nvPr/>
        </p:nvPicPr>
        <p:blipFill>
          <a:blip r:embed="rId3"/>
          <a:stretch>
            <a:fillRect/>
          </a:stretch>
        </p:blipFill>
        <p:spPr>
          <a:xfrm>
            <a:off x="6933882" y="3092824"/>
            <a:ext cx="4608494" cy="2652058"/>
          </a:xfrm>
          <a:prstGeom prst="rect">
            <a:avLst/>
          </a:prstGeom>
          <a:ln>
            <a:solidFill>
              <a:schemeClr val="tx1"/>
            </a:solidFill>
          </a:ln>
        </p:spPr>
      </p:pic>
    </p:spTree>
    <p:extLst>
      <p:ext uri="{BB962C8B-B14F-4D97-AF65-F5344CB8AC3E}">
        <p14:creationId xmlns:p14="http://schemas.microsoft.com/office/powerpoint/2010/main" val="152358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D65D71-2833-4E18-79D8-B0765155EDB4}"/>
              </a:ext>
            </a:extLst>
          </p:cNvPr>
          <p:cNvSpPr>
            <a:spLocks noGrp="1"/>
          </p:cNvSpPr>
          <p:nvPr>
            <p:ph idx="1"/>
          </p:nvPr>
        </p:nvSpPr>
        <p:spPr/>
        <p:txBody>
          <a:bodyPr/>
          <a:lstStyle/>
          <a:p>
            <a:r>
              <a:rPr lang="en-US" dirty="0"/>
              <a:t>1999 PhD thesis: Giovanni </a:t>
            </a:r>
            <a:r>
              <a:rPr lang="en-US" dirty="0" err="1"/>
              <a:t>Miano</a:t>
            </a:r>
            <a:r>
              <a:rPr lang="en-US" dirty="0"/>
              <a:t> and I showed the first complete benchmark of Vittorio’s stability diagram theory against macro-particle simulations and measurements at the ESR (GSI-Darmstadt)</a:t>
            </a:r>
          </a:p>
          <a:p>
            <a:pPr lvl="1"/>
            <a:r>
              <a:rPr lang="en-US" dirty="0"/>
              <a:t>Moved beyond linear theory to study saturation</a:t>
            </a:r>
            <a:br>
              <a:rPr lang="en-US" dirty="0"/>
            </a:br>
            <a:r>
              <a:rPr lang="en-US" dirty="0"/>
              <a:t>with a kinetic model</a:t>
            </a:r>
          </a:p>
          <a:p>
            <a:pPr lvl="1"/>
            <a:r>
              <a:rPr lang="en-US" dirty="0"/>
              <a:t>Studied stability with laser cooling – so many</a:t>
            </a:r>
            <a:br>
              <a:rPr lang="en-US" dirty="0"/>
            </a:br>
            <a:r>
              <a:rPr lang="en-US" dirty="0"/>
              <a:t>discussions with Vittorio on the effect of holes</a:t>
            </a:r>
            <a:br>
              <a:rPr lang="en-US" dirty="0"/>
            </a:br>
            <a:r>
              <a:rPr lang="en-US" dirty="0"/>
              <a:t>in the momentum spread distribution …</a:t>
            </a:r>
          </a:p>
          <a:p>
            <a:r>
              <a:rPr lang="en-US" dirty="0"/>
              <a:t>Vittorio and Ingo on a tour through the Naples’ </a:t>
            </a:r>
            <a:br>
              <a:rPr lang="en-US" dirty="0"/>
            </a:br>
            <a:r>
              <a:rPr lang="en-US" dirty="0"/>
              <a:t>rush hour traffic </a:t>
            </a:r>
            <a:r>
              <a:rPr lang="en-US" dirty="0">
                <a:sym typeface="Wingdings" pitchFamily="2" charset="2"/>
              </a:rPr>
              <a:t> </a:t>
            </a:r>
            <a:endParaRPr lang="en-US" dirty="0"/>
          </a:p>
          <a:p>
            <a:pPr lvl="1"/>
            <a:endParaRPr lang="en-US" dirty="0"/>
          </a:p>
        </p:txBody>
      </p:sp>
      <p:pic>
        <p:nvPicPr>
          <p:cNvPr id="19" name="Picture 18" descr="A picture containing text, clipart&#10;&#10;Description automatically generated">
            <a:extLst>
              <a:ext uri="{FF2B5EF4-FFF2-40B4-BE49-F238E27FC236}">
                <a16:creationId xmlns:a16="http://schemas.microsoft.com/office/drawing/2014/main" id="{C0022F97-FAA4-F38B-2D15-B0A790708897}"/>
              </a:ext>
            </a:extLst>
          </p:cNvPr>
          <p:cNvPicPr>
            <a:picLocks noChangeAspect="1"/>
          </p:cNvPicPr>
          <p:nvPr/>
        </p:nvPicPr>
        <p:blipFill>
          <a:blip r:embed="rId2"/>
          <a:stretch>
            <a:fillRect/>
          </a:stretch>
        </p:blipFill>
        <p:spPr>
          <a:xfrm>
            <a:off x="7232640" y="2649979"/>
            <a:ext cx="4464537" cy="3526984"/>
          </a:xfrm>
          <a:prstGeom prst="rect">
            <a:avLst/>
          </a:prstGeom>
        </p:spPr>
      </p:pic>
      <p:sp>
        <p:nvSpPr>
          <p:cNvPr id="2" name="Title 1">
            <a:extLst>
              <a:ext uri="{FF2B5EF4-FFF2-40B4-BE49-F238E27FC236}">
                <a16:creationId xmlns:a16="http://schemas.microsoft.com/office/drawing/2014/main" id="{F9C73AAE-06C4-E7A9-6E39-9BAE3EA598A3}"/>
              </a:ext>
            </a:extLst>
          </p:cNvPr>
          <p:cNvSpPr>
            <a:spLocks noGrp="1"/>
          </p:cNvSpPr>
          <p:nvPr>
            <p:ph type="title"/>
          </p:nvPr>
        </p:nvSpPr>
        <p:spPr/>
        <p:txBody>
          <a:bodyPr>
            <a:normAutofit fontScale="90000"/>
          </a:bodyPr>
          <a:lstStyle/>
          <a:p>
            <a:r>
              <a:rPr lang="en-US" dirty="0"/>
              <a:t>V. G. Vaccaro</a:t>
            </a:r>
            <a:br>
              <a:rPr lang="en-US" dirty="0"/>
            </a:br>
            <a:r>
              <a:rPr lang="en-US" dirty="0"/>
              <a:t>The 40 years after CERN</a:t>
            </a:r>
          </a:p>
        </p:txBody>
      </p:sp>
      <p:sp>
        <p:nvSpPr>
          <p:cNvPr id="4" name="Date Placeholder 3">
            <a:extLst>
              <a:ext uri="{FF2B5EF4-FFF2-40B4-BE49-F238E27FC236}">
                <a16:creationId xmlns:a16="http://schemas.microsoft.com/office/drawing/2014/main" id="{CBE91958-0E23-74BC-BB03-2EEE552CFF12}"/>
              </a:ext>
            </a:extLst>
          </p:cNvPr>
          <p:cNvSpPr>
            <a:spLocks noGrp="1"/>
          </p:cNvSpPr>
          <p:nvPr>
            <p:ph type="dt" sz="half" idx="10"/>
          </p:nvPr>
        </p:nvSpPr>
        <p:spPr/>
        <p:txBody>
          <a:bodyPr/>
          <a:lstStyle/>
          <a:p>
            <a:r>
              <a:rPr lang="de-CH"/>
              <a:t>29.05.23</a:t>
            </a:r>
            <a:endParaRPr lang="en-US"/>
          </a:p>
        </p:txBody>
      </p:sp>
      <p:sp>
        <p:nvSpPr>
          <p:cNvPr id="5" name="Footer Placeholder 4">
            <a:extLst>
              <a:ext uri="{FF2B5EF4-FFF2-40B4-BE49-F238E27FC236}">
                <a16:creationId xmlns:a16="http://schemas.microsoft.com/office/drawing/2014/main" id="{609BDF43-0D31-EECC-5E4C-A4885636D186}"/>
              </a:ext>
            </a:extLst>
          </p:cNvPr>
          <p:cNvSpPr>
            <a:spLocks noGrp="1"/>
          </p:cNvSpPr>
          <p:nvPr>
            <p:ph type="ftr" sz="quarter" idx="11"/>
          </p:nvPr>
        </p:nvSpPr>
        <p:spPr/>
        <p:txBody>
          <a:bodyPr/>
          <a:lstStyle/>
          <a:p>
            <a:r>
              <a:rPr lang="en-US"/>
              <a:t>G. Rumolo, R. Losito</a:t>
            </a:r>
          </a:p>
        </p:txBody>
      </p:sp>
      <p:sp>
        <p:nvSpPr>
          <p:cNvPr id="6" name="Slide Number Placeholder 5">
            <a:extLst>
              <a:ext uri="{FF2B5EF4-FFF2-40B4-BE49-F238E27FC236}">
                <a16:creationId xmlns:a16="http://schemas.microsoft.com/office/drawing/2014/main" id="{8313747F-53CD-527F-4453-6E07A8C51230}"/>
              </a:ext>
            </a:extLst>
          </p:cNvPr>
          <p:cNvSpPr>
            <a:spLocks noGrp="1"/>
          </p:cNvSpPr>
          <p:nvPr>
            <p:ph type="sldNum" sz="quarter" idx="12"/>
          </p:nvPr>
        </p:nvSpPr>
        <p:spPr/>
        <p:txBody>
          <a:bodyPr/>
          <a:lstStyle/>
          <a:p>
            <a:fld id="{43DF83E8-ABC0-E64E-832A-EEAEB9D1F06F}" type="slidenum">
              <a:rPr lang="en-US" smtClean="0"/>
              <a:t>9</a:t>
            </a:fld>
            <a:endParaRPr lang="en-US"/>
          </a:p>
        </p:txBody>
      </p:sp>
      <p:pic>
        <p:nvPicPr>
          <p:cNvPr id="15" name="Picture 14" descr="Graphical user interface, text, application&#10;&#10;Description automatically generated">
            <a:extLst>
              <a:ext uri="{FF2B5EF4-FFF2-40B4-BE49-F238E27FC236}">
                <a16:creationId xmlns:a16="http://schemas.microsoft.com/office/drawing/2014/main" id="{0CBDD0BE-D8EB-ECDF-C552-917A931867C2}"/>
              </a:ext>
            </a:extLst>
          </p:cNvPr>
          <p:cNvPicPr>
            <a:picLocks noChangeAspect="1"/>
          </p:cNvPicPr>
          <p:nvPr/>
        </p:nvPicPr>
        <p:blipFill rotWithShape="1">
          <a:blip r:embed="rId3"/>
          <a:srcRect l="71036" t="27394" r="11693" b="36430"/>
          <a:stretch/>
        </p:blipFill>
        <p:spPr>
          <a:xfrm>
            <a:off x="9982200" y="2937437"/>
            <a:ext cx="645220" cy="780222"/>
          </a:xfrm>
          <a:prstGeom prst="rect">
            <a:avLst/>
          </a:prstGeom>
        </p:spPr>
      </p:pic>
      <p:pic>
        <p:nvPicPr>
          <p:cNvPr id="17" name="Picture 16" descr="A group of men smiling&#10;&#10;Description automatically generated with medium confidence">
            <a:extLst>
              <a:ext uri="{FF2B5EF4-FFF2-40B4-BE49-F238E27FC236}">
                <a16:creationId xmlns:a16="http://schemas.microsoft.com/office/drawing/2014/main" id="{DEBEF533-2EC4-66DD-CC5A-E1E9F04FE1B4}"/>
              </a:ext>
            </a:extLst>
          </p:cNvPr>
          <p:cNvPicPr>
            <a:picLocks noChangeAspect="1"/>
          </p:cNvPicPr>
          <p:nvPr/>
        </p:nvPicPr>
        <p:blipFill rotWithShape="1">
          <a:blip r:embed="rId4"/>
          <a:srcRect l="38697" t="29527" r="41201" b="34499"/>
          <a:stretch/>
        </p:blipFill>
        <p:spPr>
          <a:xfrm>
            <a:off x="8517551" y="2857074"/>
            <a:ext cx="645220" cy="866037"/>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9D70FF26-F796-3446-887F-0984D03C32CB}"/>
              </a:ext>
            </a:extLst>
          </p:cNvPr>
          <p:cNvPicPr>
            <a:picLocks noChangeAspect="1"/>
          </p:cNvPicPr>
          <p:nvPr/>
        </p:nvPicPr>
        <p:blipFill rotWithShape="1">
          <a:blip r:embed="rId2">
            <a:clrChange>
              <a:clrFrom>
                <a:srgbClr val="B49D9A"/>
              </a:clrFrom>
              <a:clrTo>
                <a:srgbClr val="B49D9A">
                  <a:alpha val="0"/>
                </a:srgbClr>
              </a:clrTo>
            </a:clrChange>
          </a:blip>
          <a:srcRect l="55539" t="21993" r="22644" b="68809"/>
          <a:stretch/>
        </p:blipFill>
        <p:spPr>
          <a:xfrm>
            <a:off x="9700178" y="3429000"/>
            <a:ext cx="974035" cy="324411"/>
          </a:xfrm>
          <a:prstGeom prst="rect">
            <a:avLst/>
          </a:prstGeom>
        </p:spPr>
      </p:pic>
    </p:spTree>
    <p:extLst>
      <p:ext uri="{BB962C8B-B14F-4D97-AF65-F5344CB8AC3E}">
        <p14:creationId xmlns:p14="http://schemas.microsoft.com/office/powerpoint/2010/main" val="1726881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135411</TotalTime>
  <Words>1721</Words>
  <Application>Microsoft Macintosh PowerPoint</Application>
  <PresentationFormat>Widescreen</PresentationFormat>
  <Paragraphs>140</Paragraphs>
  <Slides>17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Cambria</vt:lpstr>
      <vt:lpstr>Comic Sans MS</vt:lpstr>
      <vt:lpstr>Courier New</vt:lpstr>
      <vt:lpstr>System Font Regular</vt:lpstr>
      <vt:lpstr>Wingdings</vt:lpstr>
      <vt:lpstr>Office Theme</vt:lpstr>
      <vt:lpstr>Vittorio, le impedenze e … il nostro ricordo</vt:lpstr>
      <vt:lpstr>My life with Vittorio (Roberto) </vt:lpstr>
      <vt:lpstr>Preamble (Giovanni)</vt:lpstr>
      <vt:lpstr>V. G. Vaccaro  A pioneer on beam coupling impedance …</vt:lpstr>
      <vt:lpstr>V. G. Vaccaro … and on stability diagrams</vt:lpstr>
      <vt:lpstr>V. G. Vaccaro … and on stability diagrams</vt:lpstr>
      <vt:lpstr>V. G. Vaccaro The 40 years after CERN</vt:lpstr>
      <vt:lpstr>V. G. Vaccaro The 40 years after CERN</vt:lpstr>
      <vt:lpstr>V. G. Vaccaro The 40 years after CERN</vt:lpstr>
      <vt:lpstr>V. G. Vaccaro From 2008 onwards</vt:lpstr>
      <vt:lpstr>V. G. Vaccaro From 2008 onwards</vt:lpstr>
      <vt:lpstr>V. G. Vaccaro From 2008 onwards</vt:lpstr>
      <vt:lpstr>V. G. Vaccaro From 2008 onwards</vt:lpstr>
      <vt:lpstr>V. G. Vaccaro From 2008 onwards</vt:lpstr>
      <vt:lpstr>V. G. Vaccaro From 2008 onwards</vt:lpstr>
      <vt:lpstr>V. G. Vaccaro From 2008 onwards</vt:lpstr>
      <vt:lpstr>V. G. Vaccaro From 2008 onwards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 section meetings</dc:title>
  <dc:subject/>
  <dc:creator>Microsoft Office User</dc:creator>
  <cp:keywords/>
  <dc:description/>
  <cp:lastModifiedBy>Giovanni Rumolo</cp:lastModifiedBy>
  <cp:revision>1183</cp:revision>
  <dcterms:created xsi:type="dcterms:W3CDTF">2019-08-06T09:01:59Z</dcterms:created>
  <dcterms:modified xsi:type="dcterms:W3CDTF">2023-05-29T08:49:44Z</dcterms:modified>
  <cp:category/>
</cp:coreProperties>
</file>