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4" r:id="rId13"/>
    <p:sldId id="265" r:id="rId14"/>
    <p:sldId id="276" r:id="rId15"/>
    <p:sldId id="277" r:id="rId16"/>
    <p:sldId id="266" r:id="rId17"/>
    <p:sldId id="272" r:id="rId18"/>
    <p:sldId id="273" r:id="rId19"/>
    <p:sldId id="268" r:id="rId20"/>
    <p:sldId id="269" r:id="rId21"/>
    <p:sldId id="271" r:id="rId22"/>
    <p:sldId id="270" r:id="rId23"/>
  </p:sldIdLst>
  <p:sldSz cx="10080625" cy="56705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67"/>
  </p:normalViewPr>
  <p:slideViewPr>
    <p:cSldViewPr snapToGrid="0" snapToObjects="1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200" cy="438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200" cy="438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82AB1-FBE6-5649-9DB0-3CF4868D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A181B9-1EB6-2645-A907-74F6A6E60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CA62F9-8B00-7948-A12E-20E256AB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Beijing May 18-23 2007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20C709-AD9B-AB40-AE20-79D604CF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BAB54D-F468-1F41-9BE4-FDDC5EB1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DDBD0-B666-3D41-A474-4C978938DC6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853496"/>
      </p:ext>
    </p:extLst>
  </p:cSld>
  <p:clrMapOvr>
    <a:masterClrMapping/>
  </p:clrMapOvr>
  <p:transition spd="med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200" cy="438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200" cy="945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77000" y="83880"/>
            <a:ext cx="8402040" cy="164484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Una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giornata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con Vittorio</a:t>
            </a:r>
            <a:endParaRPr lang="en-US" sz="3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2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High frequency </a:t>
            </a:r>
            <a:r>
              <a:rPr lang="en-US" sz="3200" b="0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linacs</a:t>
            </a:r>
            <a:r>
              <a:rPr lang="en-US" sz="32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 for </a:t>
            </a:r>
            <a:r>
              <a:rPr lang="en-US" sz="3200" b="0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protontherapy</a:t>
            </a:r>
            <a:endParaRPr lang="en-US" sz="3200" b="0" strike="noStrike" spc="-1" dirty="0">
              <a:solidFill>
                <a:srgbClr val="FF0000"/>
              </a:solidFill>
              <a:latin typeface="Arial"/>
              <a:ea typeface="DejaVu Sans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200" spc="-1" dirty="0">
                <a:solidFill>
                  <a:srgbClr val="FF0000"/>
                </a:solidFill>
                <a:latin typeface="Arial"/>
              </a:rPr>
              <a:t>(1998-2013)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115" name="Immagine 4"/>
          <p:cNvPicPr/>
          <p:nvPr/>
        </p:nvPicPr>
        <p:blipFill>
          <a:blip r:embed="rId2"/>
          <a:stretch/>
        </p:blipFill>
        <p:spPr>
          <a:xfrm>
            <a:off x="6189840" y="1976040"/>
            <a:ext cx="3804120" cy="2845800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115560" y="4705560"/>
            <a:ext cx="590796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Daniele Davino (Unisannio) - Iaia Masullo (INFN- Napoli)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Napoli 29 Maggio 2023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17" name="Immagine 7"/>
          <p:cNvPicPr/>
          <p:nvPr/>
        </p:nvPicPr>
        <p:blipFill>
          <a:blip r:embed="rId3"/>
          <a:stretch/>
        </p:blipFill>
        <p:spPr>
          <a:xfrm>
            <a:off x="387720" y="2355120"/>
            <a:ext cx="3391200" cy="1938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0"/>
            <a:ext cx="10080000" cy="94500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Dal progetto CERN a quello INFN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5E9E19B1-37E2-294A-855E-CA5BEE19B00A}"/>
              </a:ext>
            </a:extLst>
          </p:cNvPr>
          <p:cNvSpPr/>
          <p:nvPr/>
        </p:nvSpPr>
        <p:spPr>
          <a:xfrm>
            <a:off x="0" y="816390"/>
            <a:ext cx="10080000" cy="710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Adattare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acceleratore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alle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esigenze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degli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ospedali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per la proton-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terapia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9914D74A-1EF3-614F-B690-AA70443E5CC6}"/>
              </a:ext>
            </a:extLst>
          </p:cNvPr>
          <p:cNvSpPr/>
          <p:nvPr/>
        </p:nvSpPr>
        <p:spPr>
          <a:xfrm>
            <a:off x="2686348" y="1607497"/>
            <a:ext cx="7141464" cy="18144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Side coupled </a:t>
            </a:r>
            <a:r>
              <a:rPr lang="en-GB" sz="16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linac</a:t>
            </a:r>
            <a:r>
              <a:rPr lang="en-GB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a 3GHz per </a:t>
            </a:r>
            <a:r>
              <a:rPr lang="en-GB" sz="16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protoni</a:t>
            </a:r>
            <a:r>
              <a:rPr lang="en-GB" sz="1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da 30MeV 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successione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 un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ciclotrone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utilizzabil</a:t>
            </a:r>
            <a:r>
              <a:rPr lang="en-GB" sz="1600" spc="-1" dirty="0" err="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en-GB" sz="1600" spc="-1" dirty="0">
                <a:solidFill>
                  <a:srgbClr val="000000"/>
                </a:solidFill>
                <a:latin typeface="Arial"/>
                <a:ea typeface="DejaVu Sans"/>
              </a:rPr>
              <a:t> per la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  <a:ea typeface="DejaVu Sans"/>
              </a:rPr>
              <a:t>produzione</a:t>
            </a:r>
            <a:r>
              <a:rPr lang="en-GB" sz="1600" spc="-1" dirty="0">
                <a:solidFill>
                  <a:srgbClr val="000000"/>
                </a:solidFill>
                <a:latin typeface="Arial"/>
                <a:ea typeface="DejaVu Sans"/>
              </a:rPr>
              <a:t> di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  <a:ea typeface="DejaVu Sans"/>
              </a:rPr>
              <a:t>radioisotopi</a:t>
            </a:r>
            <a:r>
              <a:rPr lang="en-GB" sz="1600" spc="-1" dirty="0">
                <a:solidFill>
                  <a:srgbClr val="000000"/>
                </a:solidFill>
                <a:latin typeface="Arial"/>
                <a:ea typeface="DejaVu Sans"/>
              </a:rPr>
              <a:t> in loco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accelerare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sino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 62 MeV (per poi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proseguire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con LIBO)</a:t>
            </a:r>
          </a:p>
          <a:p>
            <a:pPr>
              <a:lnSpc>
                <a:spcPct val="100000"/>
              </a:lnSpc>
            </a:pPr>
            <a:endParaRPr lang="en-GB" sz="16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Utilizzare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magnetron per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l’alimentazione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di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potenza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invece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di klystron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più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costosi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e di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gestione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più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difficile (la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spesa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allora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incideva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circa del 60%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sul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costo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totale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 del </a:t>
            </a:r>
            <a:r>
              <a:rPr lang="en-GB" sz="1600" spc="-1" dirty="0" err="1">
                <a:solidFill>
                  <a:srgbClr val="000000"/>
                </a:solidFill>
                <a:latin typeface="Arial"/>
              </a:rPr>
              <a:t>linac</a:t>
            </a:r>
            <a:r>
              <a:rPr lang="en-GB" sz="1600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2" name="Freccia destra con strisce 1">
            <a:extLst>
              <a:ext uri="{FF2B5EF4-FFF2-40B4-BE49-F238E27FC236}">
                <a16:creationId xmlns:a16="http://schemas.microsoft.com/office/drawing/2014/main" id="{D7B961EE-7102-0641-8FD9-0D12342BE854}"/>
              </a:ext>
            </a:extLst>
          </p:cNvPr>
          <p:cNvSpPr/>
          <p:nvPr/>
        </p:nvSpPr>
        <p:spPr>
          <a:xfrm>
            <a:off x="926328" y="1922760"/>
            <a:ext cx="1240920" cy="420624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l’idea</a:t>
            </a:r>
            <a:endParaRPr lang="en-GB" dirty="0"/>
          </a:p>
        </p:txBody>
      </p:sp>
      <p:pic>
        <p:nvPicPr>
          <p:cNvPr id="8" name="Picture 10" descr="imPALME240">
            <a:extLst>
              <a:ext uri="{FF2B5EF4-FFF2-40B4-BE49-F238E27FC236}">
                <a16:creationId xmlns:a16="http://schemas.microsoft.com/office/drawing/2014/main" id="{F16E12FA-6F1E-3D41-A406-5D2E49EF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3440872"/>
            <a:ext cx="5303010" cy="22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CA06EECB-68DB-304A-B245-2F8C2F7323EC}"/>
              </a:ext>
            </a:extLst>
          </p:cNvPr>
          <p:cNvSpPr/>
          <p:nvPr/>
        </p:nvSpPr>
        <p:spPr>
          <a:xfrm>
            <a:off x="5993296" y="3648497"/>
            <a:ext cx="3663362" cy="18144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0" strike="noStrike" spc="-1" dirty="0">
                <a:solidFill>
                  <a:srgbClr val="000000"/>
                </a:solidFill>
                <a:ea typeface="DejaVu Sans"/>
              </a:rPr>
              <a:t>All’aumentare della frequenza di lavoro l’impedenza di shunt aumenta (</a:t>
            </a:r>
            <a:r>
              <a:rPr lang="it-IT" sz="1400" b="0" strike="noStrike" spc="-1" dirty="0" err="1">
                <a:solidFill>
                  <a:srgbClr val="000000"/>
                </a:solidFill>
                <a:ea typeface="DejaVu Sans"/>
              </a:rPr>
              <a:t>Z</a:t>
            </a:r>
            <a:r>
              <a:rPr lang="it-IT" sz="1400" b="0" strike="noStrike" spc="-1" dirty="0">
                <a:solidFill>
                  <a:srgbClr val="000000"/>
                </a:solidFill>
                <a:ea typeface="DejaVu Sans"/>
              </a:rPr>
              <a:t> ∼ </a:t>
            </a:r>
            <a:r>
              <a:rPr lang="it-IT" sz="1400" b="0" strike="noStrike" spc="-1" dirty="0" err="1">
                <a:solidFill>
                  <a:srgbClr val="000000"/>
                </a:solidFill>
                <a:ea typeface="DejaVu Sans"/>
              </a:rPr>
              <a:t>f</a:t>
            </a:r>
            <a:r>
              <a:rPr lang="it-IT" sz="1400" b="0" strike="noStrike" spc="-1" dirty="0">
                <a:solidFill>
                  <a:srgbClr val="000000"/>
                </a:solidFill>
                <a:ea typeface="DejaVu Sans"/>
              </a:rPr>
              <a:t> ½) e a parità di potenza dissipata, la lunghezza del </a:t>
            </a:r>
            <a:r>
              <a:rPr lang="it-IT" sz="1400" b="0" strike="noStrike" spc="-1" dirty="0" err="1">
                <a:solidFill>
                  <a:srgbClr val="000000"/>
                </a:solidFill>
                <a:ea typeface="DejaVu Sans"/>
              </a:rPr>
              <a:t>linac</a:t>
            </a:r>
            <a:r>
              <a:rPr lang="it-IT" sz="1400" b="0" strike="noStrike" spc="-1" dirty="0">
                <a:solidFill>
                  <a:srgbClr val="000000"/>
                </a:solidFill>
                <a:ea typeface="DejaVu Sans"/>
              </a:rPr>
              <a:t> diminuisce e quindi aumenta il campo accelerante.</a:t>
            </a:r>
          </a:p>
          <a:p>
            <a:r>
              <a:rPr lang="it-IT" sz="1400" spc="-1" dirty="0">
                <a:solidFill>
                  <a:srgbClr val="000000"/>
                </a:solidFill>
              </a:rPr>
              <a:t>(</a:t>
            </a:r>
            <a:r>
              <a:rPr lang="it-IT" sz="1400" spc="-1" dirty="0" err="1">
                <a:solidFill>
                  <a:srgbClr val="000000"/>
                </a:solidFill>
              </a:rPr>
              <a:t>Z</a:t>
            </a:r>
            <a:r>
              <a:rPr lang="it-IT" sz="1400" spc="-1" dirty="0">
                <a:solidFill>
                  <a:srgbClr val="000000"/>
                </a:solidFill>
              </a:rPr>
              <a:t>  rappresenta la </a:t>
            </a:r>
            <a:r>
              <a:rPr lang="en-GB" sz="1400" spc="-1" dirty="0" err="1">
                <a:solidFill>
                  <a:srgbClr val="000000"/>
                </a:solidFill>
              </a:rPr>
              <a:t>capacità</a:t>
            </a:r>
            <a:r>
              <a:rPr lang="en-GB" sz="1400" spc="-1" dirty="0">
                <a:solidFill>
                  <a:srgbClr val="000000"/>
                </a:solidFill>
              </a:rPr>
              <a:t> di </a:t>
            </a:r>
            <a:r>
              <a:rPr lang="en-GB" sz="1400" spc="-1" dirty="0" err="1">
                <a:solidFill>
                  <a:srgbClr val="000000"/>
                </a:solidFill>
              </a:rPr>
              <a:t>produrre</a:t>
            </a:r>
            <a:r>
              <a:rPr lang="en-GB" sz="1400" spc="-1" dirty="0">
                <a:solidFill>
                  <a:srgbClr val="000000"/>
                </a:solidFill>
              </a:rPr>
              <a:t> un </a:t>
            </a:r>
            <a:r>
              <a:rPr lang="en-GB" sz="1400" spc="-1" dirty="0" err="1">
                <a:solidFill>
                  <a:srgbClr val="000000"/>
                </a:solidFill>
              </a:rPr>
              <a:t>dato</a:t>
            </a:r>
            <a:r>
              <a:rPr lang="en-GB" sz="1400" spc="-1" dirty="0">
                <a:solidFill>
                  <a:srgbClr val="000000"/>
                </a:solidFill>
              </a:rPr>
              <a:t> campo </a:t>
            </a:r>
            <a:r>
              <a:rPr lang="en-GB" sz="1400" spc="-1" dirty="0" err="1">
                <a:solidFill>
                  <a:srgbClr val="000000"/>
                </a:solidFill>
              </a:rPr>
              <a:t>accelerante</a:t>
            </a:r>
            <a:r>
              <a:rPr lang="en-GB" sz="1400" spc="-1" dirty="0">
                <a:solidFill>
                  <a:srgbClr val="000000"/>
                </a:solidFill>
              </a:rPr>
              <a:t> per </a:t>
            </a:r>
            <a:r>
              <a:rPr lang="en-GB" sz="1400" spc="-1" dirty="0" err="1">
                <a:solidFill>
                  <a:srgbClr val="000000"/>
                </a:solidFill>
              </a:rPr>
              <a:t>una</a:t>
            </a:r>
            <a:r>
              <a:rPr lang="en-GB" sz="1400" spc="-1" dirty="0">
                <a:solidFill>
                  <a:srgbClr val="000000"/>
                </a:solidFill>
              </a:rPr>
              <a:t> </a:t>
            </a:r>
            <a:r>
              <a:rPr lang="en-GB" sz="1400" spc="-1" dirty="0" err="1">
                <a:solidFill>
                  <a:srgbClr val="000000"/>
                </a:solidFill>
              </a:rPr>
              <a:t>certa</a:t>
            </a:r>
            <a:r>
              <a:rPr lang="en-GB" sz="1400" spc="-1" dirty="0">
                <a:solidFill>
                  <a:srgbClr val="000000"/>
                </a:solidFill>
              </a:rPr>
              <a:t> </a:t>
            </a:r>
            <a:r>
              <a:rPr lang="en-GB" sz="1400" spc="-1" dirty="0" err="1">
                <a:solidFill>
                  <a:srgbClr val="000000"/>
                </a:solidFill>
              </a:rPr>
              <a:t>potenza</a:t>
            </a:r>
            <a:r>
              <a:rPr lang="en-GB" sz="1400" spc="-1" dirty="0">
                <a:solidFill>
                  <a:srgbClr val="000000"/>
                </a:solidFill>
              </a:rPr>
              <a:t> </a:t>
            </a:r>
            <a:r>
              <a:rPr lang="en-GB" sz="1400" spc="-1" dirty="0" err="1">
                <a:solidFill>
                  <a:srgbClr val="000000"/>
                </a:solidFill>
              </a:rPr>
              <a:t>dissipata</a:t>
            </a:r>
            <a:r>
              <a:rPr lang="en-GB" sz="1400" spc="-1" dirty="0">
                <a:solidFill>
                  <a:srgbClr val="000000"/>
                </a:solidFill>
              </a:rPr>
              <a:t>)</a:t>
            </a:r>
            <a:endParaRPr lang="en-US" sz="1400" spc="-1" dirty="0"/>
          </a:p>
        </p:txBody>
      </p:sp>
    </p:spTree>
    <p:extLst>
      <p:ext uri="{BB962C8B-B14F-4D97-AF65-F5344CB8AC3E}">
        <p14:creationId xmlns:p14="http://schemas.microsoft.com/office/powerpoint/2010/main" val="205989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917080" y="91800"/>
            <a:ext cx="7058520" cy="94500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Il suo brevetto: Back to Back Accelerating Cavity 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150" name="Immagine 4"/>
          <p:cNvPicPr/>
          <p:nvPr/>
        </p:nvPicPr>
        <p:blipFill>
          <a:blip r:embed="rId2"/>
          <a:stretch/>
        </p:blipFill>
        <p:spPr>
          <a:xfrm>
            <a:off x="-109728" y="448056"/>
            <a:ext cx="3380328" cy="5236704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3270600" y="1096560"/>
            <a:ext cx="6705000" cy="1735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Energie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più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basse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(30MeV)</a:t>
            </a: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Problemi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setto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fra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una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cavità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l’altra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deve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essere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più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piccolo per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conservare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sincronismo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fra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le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particelle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campo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accelerante</a:t>
            </a: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Il tuning in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frequenza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fra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le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cavità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diventa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più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difficile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perchè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riducono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gli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spazi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disponibili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3484296" y="3066408"/>
            <a:ext cx="6491304" cy="23068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La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soluzione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Vittorio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consentiva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:</a:t>
            </a: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Strutture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più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corte</a:t>
            </a: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Aumenta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rapporto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volume/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superficie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quindi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la shunt impedance 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Facilità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posizionamento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tuner per la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sintonizzazione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setti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fra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le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cavità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erano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all’interno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un’unica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mattonella</a:t>
            </a: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Rilassamento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delle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tolleranze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lavorazione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ac1_f068_">
            <a:extLst>
              <a:ext uri="{FF2B5EF4-FFF2-40B4-BE49-F238E27FC236}">
                <a16:creationId xmlns:a16="http://schemas.microsoft.com/office/drawing/2014/main" id="{B826D29D-AA05-924C-AAD4-DE9B0001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6" r="33455" b="-720"/>
          <a:stretch>
            <a:fillRect/>
          </a:stretch>
        </p:blipFill>
        <p:spPr bwMode="auto">
          <a:xfrm>
            <a:off x="185373" y="97007"/>
            <a:ext cx="1965388" cy="378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3ac1_f068_ccg4,06_eg2,21_02">
            <a:extLst>
              <a:ext uri="{FF2B5EF4-FFF2-40B4-BE49-F238E27FC236}">
                <a16:creationId xmlns:a16="http://schemas.microsoft.com/office/drawing/2014/main" id="{2CAAEE90-C885-5B41-96D8-0F8370E2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r="8159" b="256"/>
          <a:stretch>
            <a:fillRect/>
          </a:stretch>
        </p:blipFill>
        <p:spPr bwMode="auto">
          <a:xfrm>
            <a:off x="2352080" y="304696"/>
            <a:ext cx="3994099" cy="29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2854E2A0-3BCC-C541-9B81-C70DFF11010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373607" y="493630"/>
            <a:ext cx="3533127" cy="2537803"/>
          </a:xfrm>
          <a:prstGeom prst="rect">
            <a:avLst/>
          </a:prstGeom>
          <a:ln>
            <a:noFill/>
          </a:ln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D785AF17-5CCE-B04E-80CA-1250D0EA0619}"/>
              </a:ext>
            </a:extLst>
          </p:cNvPr>
          <p:cNvSpPr/>
          <p:nvPr/>
        </p:nvSpPr>
        <p:spPr>
          <a:xfrm>
            <a:off x="5437617" y="3299793"/>
            <a:ext cx="3547355" cy="1568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Primi test di lavorazione fatti nell’officina INFN di Napoli – la lavorazione del rame non è semplice</a:t>
            </a:r>
          </a:p>
          <a:p>
            <a:pPr>
              <a:lnSpc>
                <a:spcPct val="100000"/>
              </a:lnSpc>
            </a:pPr>
            <a:endParaRPr lang="it-IT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Il modulo è stato poi realizzato presso l’azienda meccanica CINEL.</a:t>
            </a:r>
            <a:endParaRPr lang="en-US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394921"/>
      </p:ext>
    </p:extLst>
  </p:cSld>
  <p:clrMapOvr>
    <a:masterClrMapping/>
  </p:clrMapOvr>
  <p:transition advClick="0" advTm="4000"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39">
            <a:extLst>
              <a:ext uri="{FF2B5EF4-FFF2-40B4-BE49-F238E27FC236}">
                <a16:creationId xmlns:a16="http://schemas.microsoft.com/office/drawing/2014/main" id="{629AF52E-A5C8-7A42-BFAA-1F7AAA77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1" y="0"/>
            <a:ext cx="5536662" cy="50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51">
            <a:extLst>
              <a:ext uri="{FF2B5EF4-FFF2-40B4-BE49-F238E27FC236}">
                <a16:creationId xmlns:a16="http://schemas.microsoft.com/office/drawing/2014/main" id="{1B4AAA55-78D7-4F45-BAB6-FEC0D85E7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76" y="2041515"/>
            <a:ext cx="4292291" cy="32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69182"/>
      </p:ext>
    </p:extLst>
  </p:cSld>
  <p:clrMapOvr>
    <a:masterClrMapping/>
  </p:clrMapOvr>
  <p:transition spd="med" advClick="0" advTm="4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6"/>
          <p:cNvPicPr/>
          <p:nvPr/>
        </p:nvPicPr>
        <p:blipFill>
          <a:blip r:embed="rId2"/>
          <a:stretch/>
        </p:blipFill>
        <p:spPr>
          <a:xfrm>
            <a:off x="102882" y="97028"/>
            <a:ext cx="4238640" cy="299016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4254840" y="3983400"/>
            <a:ext cx="5938560" cy="155016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Test in potenza presso la e2v, Chelmsford, UK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alla potenza massima del magnetron 4MW senza effetti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di cedimento della struttura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Test di accelerazione presso LNS-INFN con un fascio di protoni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da 30MeV dal Ciclotrone</a:t>
            </a:r>
            <a:r>
              <a:rPr lang="it-IT" sz="1600" b="0" strike="noStrike" spc="-1">
                <a:solidFill>
                  <a:srgbClr val="000000"/>
                </a:solidFill>
                <a:latin typeface="Wingdings"/>
                <a:ea typeface="DejaVu Sans"/>
              </a:rPr>
              <a:t></a:t>
            </a: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33.5 MeV con potenza di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alimentazione di 2.5MW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4857355" y="646998"/>
            <a:ext cx="4222440" cy="82008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Primo modulo  da 30 a 35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MeV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it-IT" sz="1600" b="0" strike="noStrike" spc="-1" dirty="0">
                <a:solidFill>
                  <a:srgbClr val="000000"/>
                </a:solidFill>
                <a:latin typeface="Symbol"/>
                <a:ea typeface="DejaVu Sans"/>
              </a:rPr>
              <a:t>b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=0.25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Formato da 26 cavità acceleranti e 26 cavità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dette di </a:t>
            </a:r>
            <a:r>
              <a:rPr lang="it-IT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coupling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58" name="Immagine 2"/>
          <p:cNvPicPr/>
          <p:nvPr/>
        </p:nvPicPr>
        <p:blipFill>
          <a:blip r:embed="rId3"/>
          <a:stretch/>
        </p:blipFill>
        <p:spPr>
          <a:xfrm>
            <a:off x="411762" y="2833560"/>
            <a:ext cx="3620880" cy="27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C3B32D-272C-AF4F-B94A-F401ED5C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176"/>
            <a:ext cx="10080624" cy="945000"/>
          </a:xfrm>
        </p:spPr>
        <p:txBody>
          <a:bodyPr/>
          <a:lstStyle/>
          <a:p>
            <a:pPr algn="ctr"/>
            <a:r>
              <a:rPr lang="en-GB" sz="3600" dirty="0"/>
              <a:t>Il modulo del LINAC </a:t>
            </a:r>
            <a:r>
              <a:rPr lang="en-GB" sz="3600" dirty="0" err="1"/>
              <a:t>va</a:t>
            </a:r>
            <a:r>
              <a:rPr lang="en-GB" sz="3600" dirty="0"/>
              <a:t> in </a:t>
            </a:r>
            <a:r>
              <a:rPr lang="en-GB" sz="3600" dirty="0" err="1"/>
              <a:t>Cina</a:t>
            </a:r>
            <a:r>
              <a:rPr lang="en-GB" sz="3600" dirty="0"/>
              <a:t> (2007)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E495C9-11F7-284C-BA21-DDAF9D88A3E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5448" y="877824"/>
            <a:ext cx="3778344" cy="3236976"/>
          </a:xfrm>
        </p:spPr>
        <p:txBody>
          <a:bodyPr/>
          <a:lstStyle/>
          <a:p>
            <a:r>
              <a:rPr lang="en-GB" sz="1800" dirty="0"/>
              <a:t>Sino-Italian SCI- TECH Exchange Event –</a:t>
            </a:r>
            <a:r>
              <a:rPr lang="en-GB" sz="1800" dirty="0" err="1"/>
              <a:t>evento</a:t>
            </a:r>
            <a:r>
              <a:rPr lang="en-GB" sz="1800" dirty="0"/>
              <a:t> di matchmaking,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si</a:t>
            </a:r>
            <a:r>
              <a:rPr lang="en-GB" sz="1800" dirty="0"/>
              <a:t> </a:t>
            </a:r>
            <a:r>
              <a:rPr lang="en-GB" sz="1800" dirty="0" err="1"/>
              <a:t>svolge</a:t>
            </a:r>
            <a:r>
              <a:rPr lang="en-GB" sz="1800" dirty="0"/>
              <a:t> </a:t>
            </a:r>
            <a:r>
              <a:rPr lang="en-GB" sz="1800" dirty="0" err="1"/>
              <a:t>alternativamente</a:t>
            </a:r>
            <a:r>
              <a:rPr lang="en-GB" sz="1800" dirty="0"/>
              <a:t> in Italia e in </a:t>
            </a:r>
            <a:r>
              <a:rPr lang="en-GB" sz="1800" dirty="0" err="1"/>
              <a:t>Cina</a:t>
            </a:r>
            <a:r>
              <a:rPr lang="en-GB" sz="1800" dirty="0"/>
              <a:t> in cui </a:t>
            </a:r>
            <a:r>
              <a:rPr lang="en-GB" sz="1800" dirty="0" err="1"/>
              <a:t>Imprese</a:t>
            </a:r>
            <a:r>
              <a:rPr lang="en-GB" sz="1800" dirty="0"/>
              <a:t>, </a:t>
            </a:r>
            <a:r>
              <a:rPr lang="en-GB" sz="1800" dirty="0" err="1"/>
              <a:t>Università</a:t>
            </a:r>
            <a:r>
              <a:rPr lang="en-GB" sz="1800" dirty="0"/>
              <a:t>, </a:t>
            </a:r>
            <a:r>
              <a:rPr lang="en-GB" sz="1800" dirty="0" err="1"/>
              <a:t>Centri</a:t>
            </a:r>
            <a:r>
              <a:rPr lang="en-GB" sz="1800" dirty="0"/>
              <a:t> di </a:t>
            </a:r>
            <a:r>
              <a:rPr lang="en-GB" sz="1800" dirty="0" err="1"/>
              <a:t>Ricerca</a:t>
            </a:r>
            <a:r>
              <a:rPr lang="en-GB" sz="1800" dirty="0"/>
              <a:t> </a:t>
            </a:r>
            <a:r>
              <a:rPr lang="en-GB" sz="1800" dirty="0" err="1"/>
              <a:t>ed</a:t>
            </a:r>
            <a:r>
              <a:rPr lang="en-GB" sz="1800" dirty="0"/>
              <a:t> </a:t>
            </a:r>
            <a:r>
              <a:rPr lang="en-GB" sz="1800" dirty="0" err="1"/>
              <a:t>Enti</a:t>
            </a:r>
            <a:r>
              <a:rPr lang="en-GB" sz="1800" dirty="0"/>
              <a:t> </a:t>
            </a:r>
            <a:r>
              <a:rPr lang="en-GB" sz="1800" dirty="0" err="1"/>
              <a:t>pubblici</a:t>
            </a:r>
            <a:r>
              <a:rPr lang="en-GB" sz="1800" dirty="0"/>
              <a:t> </a:t>
            </a:r>
            <a:r>
              <a:rPr lang="en-GB" sz="1800" dirty="0" err="1"/>
              <a:t>cinesi</a:t>
            </a:r>
            <a:r>
              <a:rPr lang="en-GB" sz="1800" dirty="0"/>
              <a:t> </a:t>
            </a:r>
            <a:r>
              <a:rPr lang="en-GB" sz="1800" dirty="0" err="1"/>
              <a:t>ed</a:t>
            </a:r>
            <a:r>
              <a:rPr lang="en-GB" sz="1800" dirty="0"/>
              <a:t> </a:t>
            </a:r>
            <a:r>
              <a:rPr lang="en-GB" sz="1800" dirty="0" err="1"/>
              <a:t>italiani</a:t>
            </a:r>
            <a:r>
              <a:rPr lang="en-GB" sz="1800" dirty="0"/>
              <a:t>, </a:t>
            </a:r>
            <a:r>
              <a:rPr lang="en-GB" sz="1800" dirty="0" err="1"/>
              <a:t>hanno</a:t>
            </a:r>
            <a:r>
              <a:rPr lang="en-GB" sz="1800" dirty="0"/>
              <a:t> </a:t>
            </a:r>
            <a:r>
              <a:rPr lang="en-GB" sz="1800" dirty="0" err="1"/>
              <a:t>l’opportunità</a:t>
            </a:r>
            <a:r>
              <a:rPr lang="en-GB" sz="1800" dirty="0"/>
              <a:t> di </a:t>
            </a:r>
            <a:r>
              <a:rPr lang="en-GB" sz="1800" dirty="0" err="1"/>
              <a:t>scambiarsi</a:t>
            </a:r>
            <a:r>
              <a:rPr lang="en-GB" sz="1800" dirty="0"/>
              <a:t> </a:t>
            </a:r>
            <a:r>
              <a:rPr lang="en-GB" sz="1800" dirty="0" err="1"/>
              <a:t>informazioni</a:t>
            </a:r>
            <a:r>
              <a:rPr lang="en-GB" sz="1800" dirty="0"/>
              <a:t> e </a:t>
            </a:r>
            <a:r>
              <a:rPr lang="en-GB" sz="1800" dirty="0" err="1"/>
              <a:t>avere</a:t>
            </a:r>
            <a:r>
              <a:rPr lang="en-GB" sz="1800" dirty="0"/>
              <a:t> </a:t>
            </a:r>
            <a:r>
              <a:rPr lang="en-GB" sz="1800" dirty="0" err="1"/>
              <a:t>incontri</a:t>
            </a:r>
            <a:r>
              <a:rPr lang="en-GB" sz="1800" dirty="0"/>
              <a:t> B2B per </a:t>
            </a:r>
            <a:r>
              <a:rPr lang="en-GB" sz="1800" dirty="0" err="1"/>
              <a:t>illustrare</a:t>
            </a:r>
            <a:r>
              <a:rPr lang="en-GB" sz="1800" dirty="0"/>
              <a:t> le </a:t>
            </a:r>
            <a:r>
              <a:rPr lang="en-GB" sz="1800" dirty="0" err="1"/>
              <a:t>proprie</a:t>
            </a:r>
            <a:r>
              <a:rPr lang="en-GB" sz="1800" dirty="0"/>
              <a:t> </a:t>
            </a:r>
            <a:r>
              <a:rPr lang="en-GB" sz="1800" dirty="0" err="1"/>
              <a:t>tecnologie</a:t>
            </a:r>
            <a:r>
              <a:rPr lang="en-GB" sz="1800" dirty="0"/>
              <a:t>, con lo </a:t>
            </a:r>
            <a:r>
              <a:rPr lang="en-GB" sz="1800" dirty="0" err="1"/>
              <a:t>scopo</a:t>
            </a:r>
            <a:r>
              <a:rPr lang="en-GB" sz="1800" dirty="0"/>
              <a:t> di </a:t>
            </a:r>
            <a:r>
              <a:rPr lang="en-GB" sz="1800" dirty="0" err="1"/>
              <a:t>rafforzare</a:t>
            </a:r>
            <a:r>
              <a:rPr lang="en-GB" sz="1800" dirty="0"/>
              <a:t> la </a:t>
            </a:r>
            <a:r>
              <a:rPr lang="en-GB" sz="1800" dirty="0" err="1"/>
              <a:t>cooperazione</a:t>
            </a:r>
            <a:r>
              <a:rPr lang="en-GB" sz="1800" dirty="0"/>
              <a:t> e le </a:t>
            </a:r>
            <a:r>
              <a:rPr lang="en-GB" sz="1800" dirty="0" err="1"/>
              <a:t>opportunità</a:t>
            </a:r>
            <a:r>
              <a:rPr lang="en-GB" sz="1800" dirty="0"/>
              <a:t> di business </a:t>
            </a:r>
            <a:r>
              <a:rPr lang="en-GB" sz="1800" dirty="0" err="1"/>
              <a:t>tra</a:t>
            </a:r>
            <a:r>
              <a:rPr lang="en-GB" sz="1800" dirty="0"/>
              <a:t> i due </a:t>
            </a:r>
            <a:r>
              <a:rPr lang="en-GB" sz="1800" dirty="0" err="1"/>
              <a:t>Paesi</a:t>
            </a:r>
            <a:r>
              <a:rPr lang="en-GB" sz="18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1D6E5D-5640-8241-9660-37DE50FBE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79" y="602869"/>
            <a:ext cx="2469145" cy="29547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45F298-4C4C-1B42-A5EA-0BFC3DF64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13" y="1262591"/>
            <a:ext cx="3275865" cy="44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DAD5AE4-2931-3B44-860C-C99FCB3F2D26}"/>
              </a:ext>
            </a:extLst>
          </p:cNvPr>
          <p:cNvSpPr txBox="1">
            <a:spLocks/>
          </p:cNvSpPr>
          <p:nvPr/>
        </p:nvSpPr>
        <p:spPr>
          <a:xfrm>
            <a:off x="109330" y="1875859"/>
            <a:ext cx="10080625" cy="30963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i="1" dirty="0">
              <a:solidFill>
                <a:srgbClr val="FF0000"/>
              </a:solidFill>
            </a:endParaRPr>
          </a:p>
          <a:p>
            <a:r>
              <a:rPr lang="en-GB" spc="-1" dirty="0" err="1">
                <a:solidFill>
                  <a:srgbClr val="000000"/>
                </a:solidFill>
              </a:rPr>
              <a:t>Trovare</a:t>
            </a:r>
            <a:r>
              <a:rPr lang="en-GB" spc="-1" dirty="0">
                <a:solidFill>
                  <a:srgbClr val="000000"/>
                </a:solidFill>
              </a:rPr>
              <a:t> i </a:t>
            </a:r>
            <a:r>
              <a:rPr lang="en-GB" spc="-1" dirty="0" err="1">
                <a:solidFill>
                  <a:srgbClr val="000000"/>
                </a:solidFill>
              </a:rPr>
              <a:t>fondi</a:t>
            </a:r>
            <a:r>
              <a:rPr lang="en-GB" spc="-1" dirty="0">
                <a:solidFill>
                  <a:srgbClr val="000000"/>
                </a:solidFill>
              </a:rPr>
              <a:t> per </a:t>
            </a:r>
            <a:r>
              <a:rPr lang="en-GB" spc="-1" dirty="0" err="1">
                <a:solidFill>
                  <a:srgbClr val="000000"/>
                </a:solidFill>
              </a:rPr>
              <a:t>proseguire</a:t>
            </a:r>
            <a:r>
              <a:rPr lang="en-GB" spc="-1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GB" spc="-1" dirty="0" err="1">
                <a:solidFill>
                  <a:srgbClr val="000000"/>
                </a:solidFill>
              </a:rPr>
              <a:t>l’INFN</a:t>
            </a:r>
            <a:r>
              <a:rPr lang="en-GB" spc="-1" dirty="0">
                <a:solidFill>
                  <a:srgbClr val="000000"/>
                </a:solidFill>
              </a:rPr>
              <a:t>  era </a:t>
            </a:r>
            <a:r>
              <a:rPr lang="en-GB" spc="-1" dirty="0" err="1">
                <a:solidFill>
                  <a:srgbClr val="000000"/>
                </a:solidFill>
              </a:rPr>
              <a:t>impegnato</a:t>
            </a:r>
            <a:r>
              <a:rPr lang="en-GB" spc="-1" dirty="0">
                <a:solidFill>
                  <a:srgbClr val="000000"/>
                </a:solidFill>
              </a:rPr>
              <a:t> </a:t>
            </a:r>
            <a:r>
              <a:rPr lang="en-GB" spc="-1" dirty="0" err="1">
                <a:solidFill>
                  <a:srgbClr val="000000"/>
                </a:solidFill>
              </a:rPr>
              <a:t>su</a:t>
            </a:r>
            <a:r>
              <a:rPr lang="en-GB" spc="-1" dirty="0">
                <a:solidFill>
                  <a:srgbClr val="000000"/>
                </a:solidFill>
              </a:rPr>
              <a:t> </a:t>
            </a:r>
            <a:r>
              <a:rPr lang="en-GB" spc="-1" dirty="0" err="1">
                <a:solidFill>
                  <a:srgbClr val="000000"/>
                </a:solidFill>
              </a:rPr>
              <a:t>altre</a:t>
            </a:r>
            <a:r>
              <a:rPr lang="en-GB" spc="-1" dirty="0">
                <a:solidFill>
                  <a:srgbClr val="000000"/>
                </a:solidFill>
              </a:rPr>
              <a:t> </a:t>
            </a:r>
            <a:r>
              <a:rPr lang="en-GB" spc="-1" dirty="0" err="1">
                <a:solidFill>
                  <a:srgbClr val="000000"/>
                </a:solidFill>
              </a:rPr>
              <a:t>linee</a:t>
            </a:r>
            <a:r>
              <a:rPr lang="en-GB" spc="-1" dirty="0">
                <a:solidFill>
                  <a:srgbClr val="000000"/>
                </a:solidFill>
              </a:rPr>
              <a:t> di </a:t>
            </a:r>
            <a:r>
              <a:rPr lang="en-GB" spc="-1" dirty="0" err="1">
                <a:solidFill>
                  <a:srgbClr val="000000"/>
                </a:solidFill>
              </a:rPr>
              <a:t>ricerca</a:t>
            </a:r>
            <a:r>
              <a:rPr lang="en-GB" spc="-1" dirty="0">
                <a:solidFill>
                  <a:srgbClr val="000000"/>
                </a:solidFill>
              </a:rPr>
              <a:t> per </a:t>
            </a:r>
            <a:r>
              <a:rPr lang="en-GB" spc="-1" dirty="0" err="1">
                <a:solidFill>
                  <a:srgbClr val="000000"/>
                </a:solidFill>
              </a:rPr>
              <a:t>terapia</a:t>
            </a:r>
            <a:r>
              <a:rPr lang="en-GB" spc="-1" dirty="0">
                <a:solidFill>
                  <a:srgbClr val="000000"/>
                </a:solidFill>
              </a:rPr>
              <a:t> </a:t>
            </a:r>
            <a:r>
              <a:rPr lang="en-GB" spc="-1" dirty="0" err="1">
                <a:solidFill>
                  <a:srgbClr val="000000"/>
                </a:solidFill>
              </a:rPr>
              <a:t>medicale</a:t>
            </a:r>
            <a:r>
              <a:rPr lang="en-GB" spc="-1" dirty="0">
                <a:solidFill>
                  <a:srgbClr val="000000"/>
                </a:solidFill>
              </a:rPr>
              <a:t> (</a:t>
            </a:r>
            <a:r>
              <a:rPr lang="en-GB" spc="-1" dirty="0" err="1">
                <a:solidFill>
                  <a:srgbClr val="000000"/>
                </a:solidFill>
              </a:rPr>
              <a:t>vedi</a:t>
            </a:r>
            <a:r>
              <a:rPr lang="en-GB" spc="-1" dirty="0">
                <a:solidFill>
                  <a:srgbClr val="000000"/>
                </a:solidFill>
              </a:rPr>
              <a:t> CNAO )</a:t>
            </a:r>
          </a:p>
          <a:p>
            <a:endParaRPr lang="en-GB" i="1" dirty="0">
              <a:solidFill>
                <a:srgbClr val="FF0000"/>
              </a:solidFill>
            </a:endParaRPr>
          </a:p>
          <a:p>
            <a:r>
              <a:rPr lang="en-GB" dirty="0" err="1"/>
              <a:t>Ricerca</a:t>
            </a:r>
            <a:r>
              <a:rPr lang="en-GB" dirty="0"/>
              <a:t> di </a:t>
            </a:r>
            <a:r>
              <a:rPr lang="en-GB" dirty="0" err="1"/>
              <a:t>aziende</a:t>
            </a:r>
            <a:r>
              <a:rPr lang="en-GB" dirty="0"/>
              <a:t> </a:t>
            </a:r>
            <a:r>
              <a:rPr lang="en-GB" dirty="0" err="1"/>
              <a:t>interessate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territorio</a:t>
            </a:r>
            <a:r>
              <a:rPr lang="en-GB" dirty="0"/>
              <a:t> </a:t>
            </a:r>
            <a:r>
              <a:rPr lang="en-GB" dirty="0" err="1"/>
              <a:t>campano</a:t>
            </a:r>
            <a:r>
              <a:rPr lang="en-GB" dirty="0"/>
              <a:t>. </a:t>
            </a:r>
          </a:p>
          <a:p>
            <a:r>
              <a:rPr lang="en-GB" dirty="0" err="1"/>
              <a:t>Tentativi</a:t>
            </a:r>
            <a:r>
              <a:rPr lang="en-GB" dirty="0"/>
              <a:t> di </a:t>
            </a:r>
            <a:r>
              <a:rPr lang="en-GB" dirty="0" err="1"/>
              <a:t>progetti</a:t>
            </a:r>
            <a:r>
              <a:rPr lang="en-GB" dirty="0"/>
              <a:t> con </a:t>
            </a:r>
            <a:r>
              <a:rPr lang="en-GB" dirty="0" err="1"/>
              <a:t>realtà</a:t>
            </a:r>
            <a:r>
              <a:rPr lang="en-GB" dirty="0"/>
              <a:t> </a:t>
            </a:r>
            <a:r>
              <a:rPr lang="en-GB" dirty="0" err="1"/>
              <a:t>ospedaliere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D8F82FD-694C-6747-AC2F-5824EBF3A8FB}"/>
              </a:ext>
            </a:extLst>
          </p:cNvPr>
          <p:cNvSpPr/>
          <p:nvPr/>
        </p:nvSpPr>
        <p:spPr>
          <a:xfrm>
            <a:off x="1" y="207529"/>
            <a:ext cx="10080624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2400" i="1" dirty="0" err="1">
                <a:solidFill>
                  <a:srgbClr val="FF0000"/>
                </a:solidFill>
              </a:rPr>
              <a:t>Restava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r>
              <a:rPr lang="en-GB" sz="2400" i="1" dirty="0" err="1">
                <a:solidFill>
                  <a:srgbClr val="FF0000"/>
                </a:solidFill>
              </a:rPr>
              <a:t>il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r>
              <a:rPr lang="en-GB" sz="2400" i="1" dirty="0" err="1">
                <a:solidFill>
                  <a:srgbClr val="FF0000"/>
                </a:solidFill>
              </a:rPr>
              <a:t>sogno</a:t>
            </a:r>
            <a:r>
              <a:rPr lang="en-GB" sz="2400" i="1" dirty="0">
                <a:solidFill>
                  <a:srgbClr val="FF0000"/>
                </a:solidFill>
              </a:rPr>
              <a:t> di </a:t>
            </a:r>
            <a:r>
              <a:rPr lang="en-GB" sz="2400" i="1" dirty="0" err="1">
                <a:solidFill>
                  <a:srgbClr val="FF0000"/>
                </a:solidFill>
              </a:rPr>
              <a:t>realizzare</a:t>
            </a:r>
            <a:r>
              <a:rPr lang="en-GB" sz="2400" i="1" dirty="0">
                <a:solidFill>
                  <a:srgbClr val="FF0000"/>
                </a:solidFill>
              </a:rPr>
              <a:t> un </a:t>
            </a:r>
            <a:r>
              <a:rPr lang="en-GB" sz="2400" i="1" dirty="0" err="1">
                <a:solidFill>
                  <a:srgbClr val="FF0000"/>
                </a:solidFill>
              </a:rPr>
              <a:t>linac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r>
              <a:rPr lang="en-GB" sz="2400" i="1" dirty="0" err="1">
                <a:solidFill>
                  <a:srgbClr val="FF0000"/>
                </a:solidFill>
              </a:rPr>
              <a:t>vero</a:t>
            </a:r>
            <a:r>
              <a:rPr lang="en-GB" sz="2400" i="1" dirty="0">
                <a:solidFill>
                  <a:srgbClr val="FF0000"/>
                </a:solidFill>
              </a:rPr>
              <a:t> per la </a:t>
            </a:r>
            <a:r>
              <a:rPr lang="en-GB" sz="2400" i="1" dirty="0" err="1">
                <a:solidFill>
                  <a:srgbClr val="FF0000"/>
                </a:solidFill>
              </a:rPr>
              <a:t>protonterapia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</a:p>
          <a:p>
            <a:r>
              <a:rPr lang="en-GB" sz="2400" i="1" dirty="0">
                <a:solidFill>
                  <a:srgbClr val="FF0000"/>
                </a:solidFill>
              </a:rPr>
              <a:t>(Vittorio  ci ha </a:t>
            </a:r>
            <a:r>
              <a:rPr lang="en-GB" sz="2400" i="1" dirty="0" err="1">
                <a:solidFill>
                  <a:srgbClr val="FF0000"/>
                </a:solidFill>
              </a:rPr>
              <a:t>sempre</a:t>
            </a:r>
            <a:r>
              <a:rPr lang="en-GB" sz="2400" i="1" dirty="0">
                <a:solidFill>
                  <a:srgbClr val="FF0000"/>
                </a:solidFill>
              </a:rPr>
              <a:t> </a:t>
            </a:r>
            <a:r>
              <a:rPr lang="en-GB" sz="2400" i="1" dirty="0" err="1">
                <a:solidFill>
                  <a:srgbClr val="FF0000"/>
                </a:solidFill>
              </a:rPr>
              <a:t>creduto</a:t>
            </a:r>
            <a:r>
              <a:rPr lang="en-GB" sz="2400" i="1" dirty="0">
                <a:solidFill>
                  <a:srgbClr val="FF0000"/>
                </a:solidFill>
              </a:rPr>
              <a:t>)</a:t>
            </a:r>
          </a:p>
          <a:p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7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2"/>
          <p:cNvSpPr/>
          <p:nvPr/>
        </p:nvSpPr>
        <p:spPr>
          <a:xfrm>
            <a:off x="138960" y="945000"/>
            <a:ext cx="9801720" cy="465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Fu </a:t>
            </a:r>
            <a:r>
              <a:rPr lang="en-GB" spc="-1" dirty="0" err="1">
                <a:solidFill>
                  <a:srgbClr val="000000"/>
                </a:solidFill>
                <a:ea typeface="DejaVu Sans"/>
              </a:rPr>
              <a:t>proposto</a:t>
            </a:r>
            <a:r>
              <a:rPr lang="en-GB" spc="-1" dirty="0">
                <a:solidFill>
                  <a:srgbClr val="000000"/>
                </a:solidFill>
                <a:ea typeface="DejaVu Sans"/>
              </a:rPr>
              <a:t> un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progetto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con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il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Pascale </a:t>
            </a:r>
            <a:r>
              <a:rPr lang="en-GB" spc="-1" dirty="0">
                <a:solidFill>
                  <a:srgbClr val="000000"/>
                </a:solidFill>
              </a:rPr>
              <a:t>per un </a:t>
            </a:r>
            <a:r>
              <a:rPr lang="en-GB" spc="-1" dirty="0" err="1">
                <a:solidFill>
                  <a:srgbClr val="000000"/>
                </a:solidFill>
              </a:rPr>
              <a:t>centro</a:t>
            </a:r>
            <a:r>
              <a:rPr lang="en-GB" spc="-1" dirty="0">
                <a:solidFill>
                  <a:srgbClr val="000000"/>
                </a:solidFill>
              </a:rPr>
              <a:t> a Napoli di </a:t>
            </a:r>
            <a:r>
              <a:rPr lang="en-GB" spc="-1" dirty="0" err="1">
                <a:solidFill>
                  <a:srgbClr val="000000"/>
                </a:solidFill>
              </a:rPr>
              <a:t>protonterapia</a:t>
            </a:r>
            <a:r>
              <a:rPr lang="en-GB" spc="-1" dirty="0">
                <a:solidFill>
                  <a:srgbClr val="000000"/>
                </a:solidFill>
              </a:rPr>
              <a:t>, </a:t>
            </a:r>
            <a:r>
              <a:rPr lang="en-GB" spc="-1" dirty="0" err="1">
                <a:solidFill>
                  <a:srgbClr val="000000"/>
                </a:solidFill>
              </a:rPr>
              <a:t>partecipando</a:t>
            </a:r>
            <a:r>
              <a:rPr lang="en-GB" spc="-1" dirty="0">
                <a:solidFill>
                  <a:srgbClr val="000000"/>
                </a:solidFill>
              </a:rPr>
              <a:t> 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ad un bando </a:t>
            </a:r>
            <a:r>
              <a:rPr lang="it-IT" b="0" strike="noStrike" spc="-1" dirty="0" err="1">
                <a:solidFill>
                  <a:srgbClr val="000000"/>
                </a:solidFill>
                <a:ea typeface="DejaVu Sans"/>
              </a:rPr>
              <a:t>MiUR</a:t>
            </a:r>
            <a:r>
              <a:rPr lang="it-IT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it-IT" b="0" strike="noStrike" spc="-1" dirty="0" err="1">
                <a:solidFill>
                  <a:srgbClr val="000000"/>
                </a:solidFill>
                <a:ea typeface="DejaVu Sans"/>
              </a:rPr>
              <a:t>Pon</a:t>
            </a:r>
            <a:r>
              <a:rPr lang="it-IT" b="0" strike="noStrike" spc="-1" dirty="0">
                <a:solidFill>
                  <a:srgbClr val="000000"/>
                </a:solidFill>
                <a:ea typeface="DejaVu Sans"/>
              </a:rPr>
              <a:t> 'Ricerca e </a:t>
            </a:r>
            <a:r>
              <a:rPr lang="it-IT" b="0" strike="noStrike" spc="-1" dirty="0" err="1">
                <a:solidFill>
                  <a:srgbClr val="000000"/>
                </a:solidFill>
                <a:ea typeface="DejaVu Sans"/>
              </a:rPr>
              <a:t>competitivita</a:t>
            </a:r>
            <a:r>
              <a:rPr lang="it-IT" b="0" strike="noStrike" spc="-1" dirty="0">
                <a:solidFill>
                  <a:srgbClr val="000000"/>
                </a:solidFill>
                <a:ea typeface="DejaVu Sans"/>
              </a:rPr>
              <a:t>" 2007-2013</a:t>
            </a:r>
            <a:r>
              <a:rPr lang="it-IT" spc="-1" dirty="0">
                <a:solidFill>
                  <a:srgbClr val="000000"/>
                </a:solidFill>
                <a:ea typeface="DejaVu Sans"/>
              </a:rPr>
              <a:t> (UNINA e PASCALE)</a:t>
            </a:r>
            <a:endParaRPr lang="it-IT" b="0" strike="noStrike" spc="-1" dirty="0">
              <a:solidFill>
                <a:srgbClr val="000000"/>
              </a:solidFill>
              <a:ea typeface="DejaVu Sans"/>
            </a:endParaRPr>
          </a:p>
          <a:p>
            <a:pPr marL="685800" lvl="1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pc="-1" dirty="0">
                <a:solidFill>
                  <a:srgbClr val="000000"/>
                </a:solidFill>
              </a:rPr>
              <a:t>Il progetto fu approvato ma con un taglio netto sul budget non consentendo di portare avanti l’idea completa di un centro di </a:t>
            </a:r>
            <a:r>
              <a:rPr lang="it-IT" spc="-1" dirty="0" err="1">
                <a:solidFill>
                  <a:srgbClr val="000000"/>
                </a:solidFill>
              </a:rPr>
              <a:t>protonterapia</a:t>
            </a:r>
            <a:r>
              <a:rPr lang="it-IT" spc="-1" dirty="0">
                <a:solidFill>
                  <a:srgbClr val="000000"/>
                </a:solidFill>
              </a:rPr>
              <a:t>.</a:t>
            </a:r>
          </a:p>
          <a:p>
            <a:pPr marL="685800" lvl="1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b="0" strike="noStrike" spc="-1" dirty="0">
                <a:solidFill>
                  <a:srgbClr val="000000"/>
                </a:solidFill>
              </a:rPr>
              <a:t>Non fu possibile creare un progetto con l’INFN perché a quei tempi l’ente non prendeva in considerazione la possibilità di lavorare su </a:t>
            </a:r>
            <a:r>
              <a:rPr lang="it-IT" b="0" i="1" strike="noStrike" spc="-1" dirty="0">
                <a:solidFill>
                  <a:srgbClr val="000000"/>
                </a:solidFill>
              </a:rPr>
              <a:t>commessa </a:t>
            </a:r>
            <a:r>
              <a:rPr lang="it-IT" i="1" dirty="0"/>
              <a:t>per la fornitura di un manufatto entro una data limite. </a:t>
            </a:r>
            <a:r>
              <a:rPr lang="it-IT" b="0" i="1" strike="noStrike" spc="-1" dirty="0"/>
              <a:t>Erano i primi anni del </a:t>
            </a:r>
            <a:r>
              <a:rPr lang="it-IT" b="0" i="1" strike="noStrike" spc="-1" dirty="0" err="1"/>
              <a:t>Traferimento</a:t>
            </a:r>
            <a:r>
              <a:rPr lang="it-IT" b="0" i="1" strike="noStrike" spc="-1" dirty="0"/>
              <a:t> Tecnologico dell’INFN!</a:t>
            </a:r>
            <a:endParaRPr lang="en-US" b="0" i="1" strike="noStrike" spc="-1" dirty="0"/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L’incontro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con la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ditta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ITEL (Puglia)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interessata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a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costruire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linac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per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terapia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tumorale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(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progetto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di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protonterapia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in Puglia)</a:t>
            </a:r>
            <a:endParaRPr lang="en-US" b="0" strike="noStrike" spc="-1" dirty="0"/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Contratto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di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trasferimento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tecnologico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fra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INFN e ITEL (2013)</a:t>
            </a:r>
            <a:endParaRPr lang="en-US" b="0" strike="noStrike" spc="-1" dirty="0"/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Attività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di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formazione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e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trasferimento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di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competenze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ai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ricercatori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e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ricercatrici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della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ditta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,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partecipazione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ad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alcune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delle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loro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campagne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di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misura</a:t>
            </a:r>
            <a:endParaRPr lang="en-US" b="0" strike="noStrike" spc="-1" dirty="0"/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Vittorio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cedette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il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suo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brevetto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en-GB" b="0" strike="noStrike" spc="-1" dirty="0" err="1">
                <a:solidFill>
                  <a:srgbClr val="000000"/>
                </a:solidFill>
                <a:ea typeface="DejaVu Sans"/>
              </a:rPr>
              <a:t>alla</a:t>
            </a:r>
            <a:r>
              <a:rPr lang="en-GB" b="0" strike="noStrike" spc="-1" dirty="0">
                <a:solidFill>
                  <a:srgbClr val="000000"/>
                </a:solidFill>
                <a:ea typeface="DejaVu Sans"/>
              </a:rPr>
              <a:t> ITEL</a:t>
            </a:r>
            <a:endParaRPr lang="en-US" b="0" strike="noStrike" spc="-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410D2D-215B-B849-A09F-4AB2DF64D581}"/>
              </a:ext>
            </a:extLst>
          </p:cNvPr>
          <p:cNvSpPr txBox="1"/>
          <p:nvPr/>
        </p:nvSpPr>
        <p:spPr>
          <a:xfrm>
            <a:off x="0" y="0"/>
            <a:ext cx="1008062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Dall’INFN all’industria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685801" y="0"/>
            <a:ext cx="8148384" cy="5317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Molte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tesi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laurea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e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dottorato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in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fisica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ingegneria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su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questo</a:t>
            </a:r>
            <a:r>
              <a:rPr lang="en-GB" sz="1800" b="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tema</a:t>
            </a:r>
            <a:endParaRPr lang="en-GB" sz="1800" b="0" strike="noStrike" spc="-1" dirty="0">
              <a:solidFill>
                <a:srgbClr val="000000"/>
              </a:solidFill>
              <a:latin typeface="+mj-lt"/>
              <a:ea typeface="DejaVu Sans"/>
            </a:endParaRPr>
          </a:p>
          <a:p>
            <a:pPr>
              <a:lnSpc>
                <a:spcPct val="90000"/>
              </a:lnSpc>
            </a:pPr>
            <a:br>
              <a:rPr dirty="0">
                <a:latin typeface="+mj-lt"/>
              </a:rPr>
            </a:br>
            <a:br>
              <a:rPr sz="1600" dirty="0">
                <a:latin typeface="+mj-lt"/>
              </a:rPr>
            </a:br>
            <a:r>
              <a:rPr lang="en-GB" sz="1600" b="0" strike="noStrike" spc="-1" dirty="0">
                <a:solidFill>
                  <a:schemeClr val="tx2">
                    <a:lumMod val="50000"/>
                  </a:schemeClr>
                </a:solidFill>
                <a:ea typeface="DejaVu Sans"/>
              </a:rPr>
              <a:t>Daniele </a:t>
            </a:r>
            <a:r>
              <a:rPr lang="en-GB" sz="1600" b="0" strike="noStrike" spc="-1" dirty="0" err="1">
                <a:solidFill>
                  <a:schemeClr val="tx2">
                    <a:lumMod val="50000"/>
                  </a:schemeClr>
                </a:solidFill>
                <a:ea typeface="DejaVu Sans"/>
              </a:rPr>
              <a:t>Davino</a:t>
            </a:r>
            <a:br>
              <a:rPr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600" b="0" strike="noStrike" spc="-1" dirty="0">
                <a:solidFill>
                  <a:schemeClr val="tx2">
                    <a:lumMod val="50000"/>
                  </a:schemeClr>
                </a:solidFill>
                <a:ea typeface="DejaVu Sans"/>
              </a:rPr>
              <a:t>Alessandro </a:t>
            </a:r>
            <a:r>
              <a:rPr lang="en-GB" sz="1600" b="0" strike="noStrike" spc="-1" dirty="0" err="1">
                <a:solidFill>
                  <a:schemeClr val="tx2">
                    <a:lumMod val="50000"/>
                  </a:schemeClr>
                </a:solidFill>
                <a:ea typeface="DejaVu Sans"/>
              </a:rPr>
              <a:t>D’Elia</a:t>
            </a:r>
            <a:br>
              <a:rPr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600" spc="-1" dirty="0">
                <a:solidFill>
                  <a:schemeClr val="tx2">
                    <a:lumMod val="50000"/>
                  </a:schemeClr>
                </a:solidFill>
              </a:rPr>
              <a:t>Claudio Serpico</a:t>
            </a:r>
          </a:p>
          <a:p>
            <a:pPr>
              <a:lnSpc>
                <a:spcPct val="90000"/>
              </a:lnSpc>
            </a:pPr>
            <a:r>
              <a:rPr lang="en-GB" sz="1600" spc="-1" dirty="0">
                <a:solidFill>
                  <a:schemeClr val="tx2">
                    <a:lumMod val="50000"/>
                  </a:schemeClr>
                </a:solidFill>
              </a:rPr>
              <a:t>Simone Falco</a:t>
            </a:r>
            <a:endParaRPr lang="it-IT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GB" sz="1600" b="0" strike="noStrike" spc="-1" dirty="0">
                <a:solidFill>
                  <a:schemeClr val="tx2">
                    <a:lumMod val="50000"/>
                  </a:schemeClr>
                </a:solidFill>
                <a:ea typeface="DejaVu Sans"/>
              </a:rPr>
              <a:t>Rita </a:t>
            </a:r>
            <a:r>
              <a:rPr lang="en-GB" sz="1600" b="0" strike="noStrike" spc="-1" dirty="0" err="1">
                <a:solidFill>
                  <a:schemeClr val="tx2">
                    <a:lumMod val="50000"/>
                  </a:schemeClr>
                </a:solidFill>
                <a:ea typeface="DejaVu Sans"/>
              </a:rPr>
              <a:t>Buiano</a:t>
            </a:r>
            <a:endParaRPr lang="en-GB" sz="1600" b="0" strike="noStrike" spc="-1" dirty="0">
              <a:solidFill>
                <a:schemeClr val="tx2">
                  <a:lumMod val="50000"/>
                </a:schemeClr>
              </a:solidFill>
              <a:ea typeface="DejaVu Sans"/>
            </a:endParaRPr>
          </a:p>
          <a:p>
            <a:pPr>
              <a:lnSpc>
                <a:spcPct val="90000"/>
              </a:lnSpc>
            </a:pPr>
            <a:r>
              <a:rPr lang="en-GB" sz="1600" spc="-1" dirty="0">
                <a:solidFill>
                  <a:schemeClr val="tx2">
                    <a:lumMod val="50000"/>
                  </a:schemeClr>
                </a:solidFill>
              </a:rPr>
              <a:t>Daniela Greco</a:t>
            </a:r>
            <a:br>
              <a:rPr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600" b="0" strike="noStrike" spc="-1" dirty="0">
                <a:solidFill>
                  <a:schemeClr val="tx2">
                    <a:lumMod val="50000"/>
                  </a:schemeClr>
                </a:solidFill>
                <a:ea typeface="DejaVu Sans"/>
              </a:rPr>
              <a:t>Sara </a:t>
            </a:r>
            <a:r>
              <a:rPr lang="en-GB" sz="1600" b="0" strike="noStrike" spc="-1" dirty="0" err="1">
                <a:solidFill>
                  <a:schemeClr val="tx2">
                    <a:lumMod val="50000"/>
                  </a:schemeClr>
                </a:solidFill>
                <a:ea typeface="DejaVu Sans"/>
              </a:rPr>
              <a:t>Lanzone</a:t>
            </a:r>
            <a:endParaRPr lang="en-GB" sz="1600" b="0" strike="noStrike" spc="-1" dirty="0">
              <a:solidFill>
                <a:schemeClr val="tx2">
                  <a:lumMod val="50000"/>
                </a:schemeClr>
              </a:solidFill>
              <a:ea typeface="DejaVu Sans"/>
            </a:endParaRPr>
          </a:p>
          <a:p>
            <a:pPr>
              <a:lnSpc>
                <a:spcPct val="90000"/>
              </a:lnSpc>
            </a:pPr>
            <a:r>
              <a:rPr lang="en-GB" sz="1600" spc="-1" dirty="0">
                <a:solidFill>
                  <a:schemeClr val="tx2">
                    <a:lumMod val="50000"/>
                  </a:schemeClr>
                </a:solidFill>
              </a:rPr>
              <a:t>Giuseppe </a:t>
            </a:r>
            <a:r>
              <a:rPr lang="en-GB" sz="1600" spc="-1" dirty="0" err="1">
                <a:solidFill>
                  <a:schemeClr val="tx2">
                    <a:lumMod val="50000"/>
                  </a:schemeClr>
                </a:solidFill>
              </a:rPr>
              <a:t>D’Errico</a:t>
            </a:r>
            <a:br>
              <a:rPr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600" b="0" strike="noStrike" spc="-1" dirty="0">
                <a:solidFill>
                  <a:schemeClr val="tx2">
                    <a:lumMod val="50000"/>
                  </a:schemeClr>
                </a:solidFill>
                <a:ea typeface="DejaVu Sans"/>
              </a:rPr>
              <a:t>Giovanni De Michele</a:t>
            </a:r>
            <a:br>
              <a:rPr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600" b="0" strike="noStrike" spc="-1" dirty="0">
                <a:solidFill>
                  <a:schemeClr val="tx2">
                    <a:lumMod val="50000"/>
                  </a:schemeClr>
                </a:solidFill>
                <a:ea typeface="DejaVu Sans"/>
              </a:rPr>
              <a:t>Amedeo Renzi</a:t>
            </a:r>
            <a:br>
              <a:rPr sz="1600" dirty="0">
                <a:latin typeface="+mj-lt"/>
              </a:rPr>
            </a:br>
            <a:endParaRPr lang="en-US" sz="1800" b="0" strike="noStrike" spc="-1" dirty="0">
              <a:latin typeface="Arial"/>
            </a:endParaRP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69233A22-1DAD-2547-B8CA-FB8BD859CBB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208128" y="1710864"/>
            <a:ext cx="3804120" cy="2845800"/>
          </a:xfrm>
          <a:prstGeom prst="rect">
            <a:avLst/>
          </a:prstGeom>
          <a:ln>
            <a:noFill/>
          </a:ln>
        </p:spPr>
      </p:pic>
      <p:pic>
        <p:nvPicPr>
          <p:cNvPr id="4" name="Immagine 7">
            <a:extLst>
              <a:ext uri="{FF2B5EF4-FFF2-40B4-BE49-F238E27FC236}">
                <a16:creationId xmlns:a16="http://schemas.microsoft.com/office/drawing/2014/main" id="{B0F39E7A-49EB-7C42-8DF2-7953C830E66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816928" y="3587184"/>
            <a:ext cx="3391200" cy="1938960"/>
          </a:xfrm>
          <a:prstGeom prst="rect">
            <a:avLst/>
          </a:prstGeom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C7EBB95-D085-A145-8122-8C6C5A5DD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" y="0"/>
            <a:ext cx="10072521" cy="56705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79D8BED-7A2B-C447-BD21-B8630EFC4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48" y="-577163"/>
            <a:ext cx="5097117" cy="71959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89F49E-E20F-584C-BCBF-4D8374D5D174}"/>
              </a:ext>
            </a:extLst>
          </p:cNvPr>
          <p:cNvSpPr txBox="1"/>
          <p:nvPr/>
        </p:nvSpPr>
        <p:spPr>
          <a:xfrm>
            <a:off x="1262271" y="-1"/>
            <a:ext cx="602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MAZINGA: la camera di </a:t>
            </a:r>
            <a:r>
              <a:rPr lang="en-GB" dirty="0" err="1"/>
              <a:t>vertice</a:t>
            </a:r>
            <a:r>
              <a:rPr lang="en-GB" dirty="0"/>
              <a:t> di HERA</a:t>
            </a:r>
          </a:p>
        </p:txBody>
      </p:sp>
    </p:spTree>
    <p:extLst>
      <p:ext uri="{BB962C8B-B14F-4D97-AF65-F5344CB8AC3E}">
        <p14:creationId xmlns:p14="http://schemas.microsoft.com/office/powerpoint/2010/main" val="367009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92520" y="0"/>
            <a:ext cx="9915480" cy="11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Acceleratori lineari ad alta frequenza per adroterapia: LIBO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92520" y="1424520"/>
            <a:ext cx="6327360" cy="272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La linea accelerante: un ciclotrone seguito da un linac </a:t>
            </a:r>
            <a:endParaRPr lang="en-US" sz="2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Ingegnerizzazione di un acceleratore lineare</a:t>
            </a:r>
            <a:endParaRPr lang="en-US" sz="2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Procedure e metodi innovativi per ridurre i costi di realizzazione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20" name="Immagine 79"/>
          <p:cNvPicPr/>
          <p:nvPr/>
        </p:nvPicPr>
        <p:blipFill>
          <a:blip r:embed="rId2"/>
          <a:stretch/>
        </p:blipFill>
        <p:spPr>
          <a:xfrm>
            <a:off x="7133760" y="2117160"/>
            <a:ext cx="2440440" cy="3230640"/>
          </a:xfrm>
          <a:prstGeom prst="rect">
            <a:avLst/>
          </a:prstGeom>
          <a:ln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1954080" y="4406040"/>
            <a:ext cx="5178960" cy="100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Collaborazione:fondazione TERA,CERN, INFN (Na, Mi), Univ (Na, Mi) 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377688" y="2089204"/>
            <a:ext cx="9262362" cy="5317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br>
              <a:rPr dirty="0">
                <a:latin typeface="+mj-lt"/>
              </a:rPr>
            </a:br>
            <a:br>
              <a:rPr sz="1600" dirty="0">
                <a:latin typeface="+mj-lt"/>
              </a:rPr>
            </a:br>
            <a:br>
              <a:rPr dirty="0"/>
            </a:br>
            <a:endParaRPr lang="en-US" sz="1800" b="0" strike="noStrike" spc="-1" dirty="0">
              <a:latin typeface="Arial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E32F3C50-E5EE-7D45-B3F6-35BC369B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17826"/>
              </p:ext>
            </p:extLst>
          </p:nvPr>
        </p:nvGraphicFramePr>
        <p:xfrm>
          <a:off x="2017643" y="595136"/>
          <a:ext cx="6382879" cy="493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70">
                  <a:extLst>
                    <a:ext uri="{9D8B030D-6E8A-4147-A177-3AD203B41FA5}">
                      <a16:colId xmlns:a16="http://schemas.microsoft.com/office/drawing/2014/main" val="292813150"/>
                    </a:ext>
                  </a:extLst>
                </a:gridCol>
                <a:gridCol w="3360209">
                  <a:extLst>
                    <a:ext uri="{9D8B030D-6E8A-4147-A177-3AD203B41FA5}">
                      <a16:colId xmlns:a16="http://schemas.microsoft.com/office/drawing/2014/main" val="5770405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Molte</a:t>
                      </a: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studenti</a:t>
                      </a: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 e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studentesse</a:t>
                      </a: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 di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fisica</a:t>
                      </a: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 e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ingegneria</a:t>
                      </a:r>
                      <a:endParaRPr lang="en-GB" sz="1800" b="0" strike="noStrike" spc="-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57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Luigi Palumbo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 err="1">
                          <a:solidFill>
                            <a:srgbClr val="000000"/>
                          </a:solidFill>
                          <a:latin typeface="+mj-lt"/>
                        </a:rPr>
                        <a:t>Godehard</a:t>
                      </a:r>
                      <a:r>
                        <a:rPr lang="en-GB" sz="1800" spc="-1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GB" sz="1800" spc="-1" dirty="0" err="1">
                          <a:solidFill>
                            <a:srgbClr val="000000"/>
                          </a:solidFill>
                          <a:latin typeface="+mj-lt"/>
                        </a:rPr>
                        <a:t>Wuestefeld</a:t>
                      </a:r>
                      <a:br>
                        <a:rPr lang="en-GB" sz="1800" dirty="0"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Luigi 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Verolino</a:t>
                      </a:r>
                      <a:br>
                        <a:rPr lang="en-GB" sz="1800" dirty="0"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Roberto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Losito</a:t>
                      </a:r>
                      <a:br>
                        <a:rPr lang="en-GB" sz="1800" dirty="0"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Michele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Cardito</a:t>
                      </a:r>
                      <a:endParaRPr lang="en-GB" sz="1800" b="0" strike="noStrike" spc="-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rgbClr val="000000"/>
                          </a:solidFill>
                          <a:latin typeface="+mj-lt"/>
                        </a:rPr>
                        <a:t>Eliana </a:t>
                      </a:r>
                      <a:r>
                        <a:rPr lang="en-GB" sz="1800" spc="-1" dirty="0" err="1">
                          <a:solidFill>
                            <a:srgbClr val="000000"/>
                          </a:solidFill>
                          <a:latin typeface="+mj-lt"/>
                        </a:rPr>
                        <a:t>Gianfelice</a:t>
                      </a:r>
                      <a:endParaRPr lang="en-GB" sz="1800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rgbClr val="000000"/>
                          </a:solidFill>
                          <a:latin typeface="+mj-lt"/>
                        </a:rPr>
                        <a:t>Augusto Lombardi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rgbClr val="000000"/>
                          </a:solidFill>
                          <a:latin typeface="+mj-lt"/>
                        </a:rPr>
                        <a:t>Maria Rosaria </a:t>
                      </a:r>
                      <a:r>
                        <a:rPr lang="en-GB" sz="1800" spc="-1" dirty="0" err="1">
                          <a:solidFill>
                            <a:srgbClr val="000000"/>
                          </a:solidFill>
                          <a:latin typeface="+mj-lt"/>
                        </a:rPr>
                        <a:t>Masullo</a:t>
                      </a:r>
                      <a:endParaRPr lang="en-GB" sz="1800" spc="-1" dirty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rgbClr val="000000"/>
                          </a:solidFill>
                          <a:latin typeface="+mj-lt"/>
                        </a:rPr>
                        <a:t>Francesca Galluccio</a:t>
                      </a:r>
                      <a:br>
                        <a:rPr lang="en-GB" sz="1800" dirty="0"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Giovanni </a:t>
                      </a:r>
                      <a:r>
                        <a:rPr lang="en-GB" sz="18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Rumolo</a:t>
                      </a:r>
                      <a:endParaRPr lang="en-GB" sz="1800" b="0" strike="noStrike" spc="-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</a:rPr>
                        <a:t>Andrea </a:t>
                      </a:r>
                      <a:r>
                        <a:rPr lang="en-GB" sz="1800" spc="-1" dirty="0" err="1">
                          <a:solidFill>
                            <a:schemeClr val="tx1"/>
                          </a:solidFill>
                          <a:latin typeface="+mj-lt"/>
                        </a:rPr>
                        <a:t>Argan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Daniele </a:t>
                      </a:r>
                      <a:r>
                        <a:rPr lang="en-GB" sz="1800" b="0" strike="noStrike" spc="-1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Davino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Alessandro </a:t>
                      </a:r>
                      <a:r>
                        <a:rPr lang="en-GB" sz="1800" b="0" strike="noStrike" spc="-1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D’Elia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Antonio Palmieri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</a:rPr>
                        <a:t>Marco </a:t>
                      </a:r>
                      <a:r>
                        <a:rPr lang="en-GB" sz="1800" spc="-1" dirty="0" err="1">
                          <a:solidFill>
                            <a:schemeClr val="tx1"/>
                          </a:solidFill>
                          <a:latin typeface="+mj-lt"/>
                        </a:rPr>
                        <a:t>Panniello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spc="-1" dirty="0">
                          <a:solidFill>
                            <a:schemeClr val="tx1"/>
                          </a:solidFill>
                        </a:rPr>
                        <a:t>Claudio Serpico</a:t>
                      </a:r>
                      <a:endParaRPr lang="en-GB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Rita </a:t>
                      </a:r>
                      <a:r>
                        <a:rPr lang="en-GB" sz="1800" b="0" strike="noStrike" spc="-1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Buiano</a:t>
                      </a:r>
                      <a:endParaRPr lang="en-GB" sz="1800" b="0" strike="noStrike" spc="-1" dirty="0">
                        <a:solidFill>
                          <a:schemeClr val="tx1"/>
                        </a:solidFill>
                        <a:latin typeface="+mj-lt"/>
                        <a:ea typeface="+mn-ea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</a:rPr>
                        <a:t>Claudio Serpico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b="0" strike="noStrike" kern="1200" spc="-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Rita </a:t>
                      </a:r>
                      <a:r>
                        <a:rPr lang="en-GB" sz="1800" b="0" strike="noStrike" kern="1200" spc="-1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Buiano</a:t>
                      </a:r>
                      <a:endParaRPr lang="en-GB" sz="1800" b="0" strike="noStrike" kern="1200" spc="-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Simone Falco</a:t>
                      </a:r>
                      <a:endParaRPr lang="en-GB" sz="1800" strike="noStrike" spc="-1" dirty="0">
                        <a:solidFill>
                          <a:schemeClr val="tx1"/>
                        </a:solidFill>
                        <a:latin typeface="+mj-lt"/>
                        <a:ea typeface="+mn-ea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</a:rPr>
                        <a:t>Daniela Greco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Sara </a:t>
                      </a:r>
                      <a:r>
                        <a:rPr lang="en-GB" sz="1800" b="0" strike="noStrike" spc="-1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Lanzone</a:t>
                      </a:r>
                      <a:endParaRPr lang="en-GB" sz="1800" b="0" strike="noStrike" spc="-1" dirty="0">
                        <a:solidFill>
                          <a:schemeClr val="tx1"/>
                        </a:solidFill>
                        <a:latin typeface="+mj-lt"/>
                        <a:ea typeface="+mn-ea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</a:rPr>
                        <a:t>Giuseppe </a:t>
                      </a:r>
                      <a:r>
                        <a:rPr lang="en-GB" sz="1800" spc="-1" dirty="0" err="1">
                          <a:solidFill>
                            <a:schemeClr val="tx1"/>
                          </a:solidFill>
                          <a:latin typeface="+mj-lt"/>
                        </a:rPr>
                        <a:t>D’Errico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Giovanni De Michele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Stefania Albanese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Amedeo Renzi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Carlo </a:t>
                      </a:r>
                      <a:r>
                        <a:rPr lang="en-GB" sz="1800" b="0" strike="noStrike" spc="-1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Zannini</a:t>
                      </a:r>
                      <a:endParaRPr lang="en-GB" sz="1800" b="0" strike="noStrike" spc="-1" dirty="0">
                        <a:solidFill>
                          <a:schemeClr val="tx1"/>
                        </a:solidFill>
                        <a:latin typeface="+mj-lt"/>
                        <a:ea typeface="+mn-ea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</a:rPr>
                        <a:t>Renato </a:t>
                      </a:r>
                      <a:r>
                        <a:rPr lang="en-GB" sz="1800" spc="-1" dirty="0" err="1">
                          <a:solidFill>
                            <a:schemeClr val="tx1"/>
                          </a:solidFill>
                          <a:latin typeface="+mj-lt"/>
                        </a:rPr>
                        <a:t>Prisco</a:t>
                      </a:r>
                      <a:endParaRPr lang="en-GB" sz="1800" spc="-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800" spc="-1" dirty="0" err="1">
                          <a:solidFill>
                            <a:schemeClr val="tx1"/>
                          </a:solidFill>
                          <a:latin typeface="+mj-lt"/>
                        </a:rPr>
                        <a:t>Nicolò</a:t>
                      </a:r>
                      <a:r>
                        <a:rPr lang="en-GB" sz="1800" spc="-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1800" spc="-1" dirty="0" err="1">
                          <a:solidFill>
                            <a:schemeClr val="tx1"/>
                          </a:solidFill>
                          <a:latin typeface="+mj-lt"/>
                        </a:rPr>
                        <a:t>Biancacci</a:t>
                      </a:r>
                      <a:br>
                        <a:rPr lang="en-GB" sz="18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800" b="0" strike="noStrike" spc="-1" dirty="0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Andrea </a:t>
                      </a:r>
                      <a:r>
                        <a:rPr lang="en-GB" sz="1800" b="0" strike="noStrike" spc="-1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</a:rPr>
                        <a:t>Passarelli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059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57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magine 5"/>
          <p:cNvPicPr/>
          <p:nvPr/>
        </p:nvPicPr>
        <p:blipFill>
          <a:blip r:embed="rId2"/>
          <a:stretch/>
        </p:blipFill>
        <p:spPr>
          <a:xfrm>
            <a:off x="1104120" y="0"/>
            <a:ext cx="8368560" cy="557460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7205760" y="1739520"/>
            <a:ext cx="2076480" cy="1897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04000" y="226080"/>
            <a:ext cx="907020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LIBO: i risultati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125" name="Immagine 92"/>
          <p:cNvPicPr/>
          <p:nvPr/>
        </p:nvPicPr>
        <p:blipFill>
          <a:blip r:embed="rId2"/>
          <a:stretch/>
        </p:blipFill>
        <p:spPr>
          <a:xfrm>
            <a:off x="7680960" y="2834640"/>
            <a:ext cx="2130120" cy="2607480"/>
          </a:xfrm>
          <a:prstGeom prst="rect">
            <a:avLst/>
          </a:prstGeom>
          <a:ln>
            <a:noFill/>
          </a:ln>
        </p:spPr>
      </p:pic>
      <p:pic>
        <p:nvPicPr>
          <p:cNvPr id="126" name="Immagine 93"/>
          <p:cNvPicPr/>
          <p:nvPr/>
        </p:nvPicPr>
        <p:blipFill>
          <a:blip r:embed="rId3"/>
          <a:stretch/>
        </p:blipFill>
        <p:spPr>
          <a:xfrm>
            <a:off x="389160" y="3840480"/>
            <a:ext cx="3177000" cy="1500480"/>
          </a:xfrm>
          <a:prstGeom prst="rect">
            <a:avLst/>
          </a:prstGeom>
          <a:ln>
            <a:noFill/>
          </a:ln>
        </p:spPr>
      </p:pic>
      <p:pic>
        <p:nvPicPr>
          <p:cNvPr id="127" name="Immagine 2"/>
          <p:cNvPicPr/>
          <p:nvPr/>
        </p:nvPicPr>
        <p:blipFill>
          <a:blip r:embed="rId4"/>
          <a:stretch/>
        </p:blipFill>
        <p:spPr>
          <a:xfrm>
            <a:off x="3896640" y="3288960"/>
            <a:ext cx="3127680" cy="2286000"/>
          </a:xfrm>
          <a:prstGeom prst="rect">
            <a:avLst/>
          </a:prstGeom>
          <a:ln>
            <a:noFill/>
          </a:ln>
        </p:spPr>
      </p:pic>
      <p:pic>
        <p:nvPicPr>
          <p:cNvPr id="128" name="Immagine 127"/>
          <p:cNvPicPr/>
          <p:nvPr/>
        </p:nvPicPr>
        <p:blipFill>
          <a:blip r:embed="rId5"/>
          <a:stretch/>
        </p:blipFill>
        <p:spPr>
          <a:xfrm>
            <a:off x="166680" y="1171080"/>
            <a:ext cx="5594040" cy="215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504000" y="74160"/>
            <a:ext cx="9070200" cy="124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LIBO: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riduzione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della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dispersione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della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</a:t>
            </a:r>
            <a:r>
              <a:rPr lang="en-US" sz="4400" b="0" strike="noStrike" spc="-1" baseline="-25000" dirty="0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cavità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accoppiate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04000" y="1722600"/>
            <a:ext cx="379332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Numerose cavità → approccio statistico!</a:t>
            </a:r>
            <a:endParaRPr lang="en-US" sz="2400" b="0" strike="noStrike" spc="-1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Misure su singole cavità coadiuvate da misure su tutte le cavità accoppiate</a:t>
            </a:r>
            <a:endParaRPr lang="en-US" sz="2400" b="0" strike="noStrike" spc="-1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Approssimazioni successive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31" name="Immagine 82"/>
          <p:cNvPicPr/>
          <p:nvPr/>
        </p:nvPicPr>
        <p:blipFill>
          <a:blip r:embed="rId2"/>
          <a:stretch/>
        </p:blipFill>
        <p:spPr>
          <a:xfrm>
            <a:off x="4440240" y="1623600"/>
            <a:ext cx="5434200" cy="356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504000" y="226080"/>
            <a:ext cx="907020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LIBO: metodo della parabola e retta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133" name="Immagine 84"/>
          <p:cNvPicPr/>
          <p:nvPr/>
        </p:nvPicPr>
        <p:blipFill>
          <a:blip r:embed="rId2"/>
          <a:stretch/>
        </p:blipFill>
        <p:spPr>
          <a:xfrm>
            <a:off x="6858000" y="1476720"/>
            <a:ext cx="2925000" cy="1972800"/>
          </a:xfrm>
          <a:prstGeom prst="rect">
            <a:avLst/>
          </a:prstGeom>
          <a:ln>
            <a:noFill/>
          </a:ln>
        </p:spPr>
      </p:pic>
      <p:pic>
        <p:nvPicPr>
          <p:cNvPr id="134" name="Immagine 85"/>
          <p:cNvPicPr/>
          <p:nvPr/>
        </p:nvPicPr>
        <p:blipFill>
          <a:blip r:embed="rId3"/>
          <a:stretch/>
        </p:blipFill>
        <p:spPr>
          <a:xfrm>
            <a:off x="3804480" y="1446480"/>
            <a:ext cx="3039120" cy="2122560"/>
          </a:xfrm>
          <a:prstGeom prst="rect">
            <a:avLst/>
          </a:prstGeom>
          <a:ln>
            <a:noFill/>
          </a:ln>
        </p:spPr>
      </p:pic>
      <p:pic>
        <p:nvPicPr>
          <p:cNvPr id="135" name="Immagine 4"/>
          <p:cNvPicPr/>
          <p:nvPr/>
        </p:nvPicPr>
        <p:blipFill>
          <a:blip r:embed="rId4"/>
          <a:stretch/>
        </p:blipFill>
        <p:spPr>
          <a:xfrm>
            <a:off x="266040" y="1479960"/>
            <a:ext cx="3391200" cy="1938960"/>
          </a:xfrm>
          <a:prstGeom prst="rect">
            <a:avLst/>
          </a:prstGeom>
          <a:ln>
            <a:noFill/>
          </a:ln>
        </p:spPr>
      </p:pic>
      <p:sp>
        <p:nvSpPr>
          <p:cNvPr id="136" name="CustomShape 2"/>
          <p:cNvSpPr/>
          <p:nvPr/>
        </p:nvSpPr>
        <p:spPr>
          <a:xfrm>
            <a:off x="504000" y="3566160"/>
            <a:ext cx="927972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Misura di 2 o 3 cavità accoppiate, sotto perturbazioni → alla ricerca di “invarianti” analitici → la parabola e la retta</a:t>
            </a:r>
            <a:endParaRPr lang="en-US" sz="2400" b="0" strike="noStrike" spc="-1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Elevata accuratezza per la singola frequenza di risonanza →  errori relativi dell’ordine di 10</a:t>
            </a:r>
            <a:r>
              <a:rPr lang="en-US" sz="24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-5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504000" y="226080"/>
            <a:ext cx="907020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504000" y="1326600"/>
            <a:ext cx="87310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39" name="Immagine 88"/>
          <p:cNvPicPr/>
          <p:nvPr/>
        </p:nvPicPr>
        <p:blipFill>
          <a:blip r:embed="rId2"/>
          <a:stretch/>
        </p:blipFill>
        <p:spPr>
          <a:xfrm>
            <a:off x="4440960" y="2468880"/>
            <a:ext cx="3605400" cy="2475000"/>
          </a:xfrm>
          <a:prstGeom prst="rect">
            <a:avLst/>
          </a:prstGeom>
          <a:ln>
            <a:noFill/>
          </a:ln>
        </p:spPr>
      </p:pic>
      <p:pic>
        <p:nvPicPr>
          <p:cNvPr id="140" name="Immagine 89"/>
          <p:cNvPicPr/>
          <p:nvPr/>
        </p:nvPicPr>
        <p:blipFill>
          <a:blip r:embed="rId3"/>
          <a:stretch/>
        </p:blipFill>
        <p:spPr>
          <a:xfrm>
            <a:off x="756360" y="2560320"/>
            <a:ext cx="3083760" cy="2405160"/>
          </a:xfrm>
          <a:prstGeom prst="rect">
            <a:avLst/>
          </a:prstGeom>
          <a:ln>
            <a:noFill/>
          </a:ln>
        </p:spPr>
      </p:pic>
      <p:sp>
        <p:nvSpPr>
          <p:cNvPr id="141" name="CustomShape 3"/>
          <p:cNvSpPr/>
          <p:nvPr/>
        </p:nvSpPr>
        <p:spPr>
          <a:xfrm>
            <a:off x="504000" y="226080"/>
            <a:ext cx="907020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LIBO: strumentazione ad-hoc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504000" y="226080"/>
            <a:ext cx="907020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2002: Circular RadioFrequency Quadrupole (CRFQ)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143" name="Immagine 95"/>
          <p:cNvPicPr/>
          <p:nvPr/>
        </p:nvPicPr>
        <p:blipFill>
          <a:blip r:embed="rId2"/>
          <a:srcRect l="7349" t="21191" r="8840" b="10881"/>
          <a:stretch/>
        </p:blipFill>
        <p:spPr>
          <a:xfrm>
            <a:off x="4067280" y="1371600"/>
            <a:ext cx="5716800" cy="347472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504000" y="1326600"/>
            <a:ext cx="3336480" cy="38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Collaborazione con il Brookhaven National Laboratory e Alessandro Ruggiero</a:t>
            </a:r>
            <a:endParaRPr lang="en-US" sz="2400" b="0" strike="noStrike" spc="-1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latin typeface="Arial"/>
            </a:endParaRPr>
          </a:p>
        </p:txBody>
      </p:sp>
      <p:pic>
        <p:nvPicPr>
          <p:cNvPr id="145" name="Immagine 144"/>
          <p:cNvPicPr/>
          <p:nvPr/>
        </p:nvPicPr>
        <p:blipFill>
          <a:blip r:embed="rId3"/>
          <a:stretch/>
        </p:blipFill>
        <p:spPr>
          <a:xfrm>
            <a:off x="1005840" y="2840400"/>
            <a:ext cx="1371600" cy="1956600"/>
          </a:xfrm>
          <a:prstGeom prst="rect">
            <a:avLst/>
          </a:prstGeom>
          <a:ln>
            <a:noFill/>
          </a:ln>
        </p:spPr>
      </p:pic>
      <p:sp>
        <p:nvSpPr>
          <p:cNvPr id="146" name="CustomShape 3"/>
          <p:cNvSpPr/>
          <p:nvPr/>
        </p:nvSpPr>
        <p:spPr>
          <a:xfrm>
            <a:off x="640080" y="4297680"/>
            <a:ext cx="9235440" cy="12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400" b="0" strike="noStrike" spc="-1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Foto scattata nel rettorato di Unisannio a conclusione di un workshop 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0"/>
            <a:ext cx="10080000" cy="94500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Dal progetto CERN a quello INFN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5E9E19B1-37E2-294A-855E-CA5BEE19B00A}"/>
              </a:ext>
            </a:extLst>
          </p:cNvPr>
          <p:cNvSpPr/>
          <p:nvPr/>
        </p:nvSpPr>
        <p:spPr>
          <a:xfrm>
            <a:off x="0" y="816390"/>
            <a:ext cx="10080000" cy="710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Adattare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acceleratore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alle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esigenze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degli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ospedali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per la proton-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terapia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8D57409A-EC35-7B42-AB7F-DF8105559CA0}"/>
              </a:ext>
            </a:extLst>
          </p:cNvPr>
          <p:cNvSpPr/>
          <p:nvPr/>
        </p:nvSpPr>
        <p:spPr>
          <a:xfrm>
            <a:off x="337931" y="1622594"/>
            <a:ext cx="9322904" cy="23068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b="0" strike="noStrike" spc="-1" dirty="0" err="1">
                <a:latin typeface="Arial"/>
              </a:rPr>
              <a:t>Energia</a:t>
            </a:r>
            <a:r>
              <a:rPr lang="en-US" sz="1600" b="0" strike="noStrike" spc="-1" dirty="0">
                <a:latin typeface="Arial"/>
              </a:rPr>
              <a:t> del </a:t>
            </a:r>
            <a:r>
              <a:rPr lang="en-US" sz="1600" b="0" strike="noStrike" spc="-1" dirty="0" err="1">
                <a:latin typeface="Arial"/>
              </a:rPr>
              <a:t>fascio</a:t>
            </a:r>
            <a:r>
              <a:rPr lang="en-US" sz="1600" b="0" strike="noStrike" spc="-1" dirty="0">
                <a:latin typeface="Arial"/>
              </a:rPr>
              <a:t> di </a:t>
            </a:r>
            <a:r>
              <a:rPr lang="en-US" sz="1600" b="0" strike="noStrike" spc="-1" dirty="0" err="1">
                <a:latin typeface="Arial"/>
              </a:rPr>
              <a:t>protoni</a:t>
            </a:r>
            <a:r>
              <a:rPr lang="en-US" sz="1600" b="0" strike="noStrike" spc="-1" dirty="0">
                <a:latin typeface="Arial"/>
              </a:rPr>
              <a:t> da 60 a 250 MeV per diverse </a:t>
            </a:r>
            <a:r>
              <a:rPr lang="en-US" sz="1600" b="0" strike="noStrike" spc="-1" dirty="0" err="1">
                <a:latin typeface="Arial"/>
              </a:rPr>
              <a:t>tipologie</a:t>
            </a:r>
            <a:r>
              <a:rPr lang="en-US" sz="1600" b="0" strike="noStrike" spc="-1" dirty="0">
                <a:latin typeface="Arial"/>
              </a:rPr>
              <a:t> di </a:t>
            </a:r>
            <a:r>
              <a:rPr lang="en-US" sz="1600" b="0" strike="noStrike" spc="-1" dirty="0" err="1">
                <a:latin typeface="Arial"/>
              </a:rPr>
              <a:t>tumori</a:t>
            </a:r>
            <a:endParaRPr lang="en-US" sz="1600" b="0" strike="noStrike" spc="-1" dirty="0">
              <a:latin typeface="Arial"/>
            </a:endParaRP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b="0" strike="noStrike" spc="-1" dirty="0" err="1">
                <a:latin typeface="Arial"/>
              </a:rPr>
              <a:t>Piccola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dispersione</a:t>
            </a:r>
            <a:r>
              <a:rPr lang="en-US" sz="1600" b="0" strike="noStrike" spc="-1" dirty="0">
                <a:latin typeface="Arial"/>
              </a:rPr>
              <a:t> in </a:t>
            </a:r>
            <a:r>
              <a:rPr lang="en-US" sz="1600" b="0" strike="noStrike" spc="-1" dirty="0" err="1">
                <a:latin typeface="Arial"/>
              </a:rPr>
              <a:t>energia</a:t>
            </a:r>
            <a:r>
              <a:rPr lang="en-US" sz="1600" b="0" strike="noStrike" spc="-1" dirty="0">
                <a:latin typeface="Arial"/>
              </a:rPr>
              <a:t> : 0.3-0.4%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spc="-1" dirty="0" err="1">
                <a:latin typeface="Arial"/>
              </a:rPr>
              <a:t>Possibilità</a:t>
            </a:r>
            <a:r>
              <a:rPr lang="en-US" sz="1600" spc="-1" dirty="0">
                <a:latin typeface="Arial"/>
              </a:rPr>
              <a:t> di </a:t>
            </a:r>
            <a:r>
              <a:rPr lang="en-US" sz="1600" spc="-1" dirty="0" err="1">
                <a:latin typeface="Arial"/>
              </a:rPr>
              <a:t>variare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rapidamente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l’energia</a:t>
            </a:r>
            <a:r>
              <a:rPr lang="en-US" sz="1600" spc="-1" dirty="0">
                <a:latin typeface="Arial"/>
              </a:rPr>
              <a:t> in </a:t>
            </a:r>
            <a:r>
              <a:rPr lang="en-US" sz="1600" spc="-1" dirty="0" err="1">
                <a:latin typeface="Arial"/>
              </a:rPr>
              <a:t>uscita</a:t>
            </a:r>
            <a:r>
              <a:rPr lang="en-US" sz="1600" spc="-1" dirty="0">
                <a:latin typeface="Arial"/>
              </a:rPr>
              <a:t> per </a:t>
            </a:r>
            <a:r>
              <a:rPr lang="en-US" sz="1600" spc="-1" dirty="0" err="1">
                <a:latin typeface="Arial"/>
              </a:rPr>
              <a:t>ricoprire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l’area</a:t>
            </a:r>
            <a:r>
              <a:rPr lang="en-US" sz="1600" spc="-1" dirty="0">
                <a:latin typeface="Arial"/>
              </a:rPr>
              <a:t> del </a:t>
            </a:r>
            <a:r>
              <a:rPr lang="en-US" sz="1600" spc="-1" dirty="0" err="1">
                <a:latin typeface="Arial"/>
              </a:rPr>
              <a:t>tumore</a:t>
            </a:r>
            <a:r>
              <a:rPr lang="en-US" sz="1600" spc="-1" dirty="0">
                <a:latin typeface="Arial"/>
              </a:rPr>
              <a:t> e di </a:t>
            </a:r>
            <a:r>
              <a:rPr lang="en-US" sz="1600" spc="-1" dirty="0" err="1">
                <a:latin typeface="Arial"/>
              </a:rPr>
              <a:t>spostare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il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fascio</a:t>
            </a:r>
            <a:r>
              <a:rPr lang="en-US" sz="1600" spc="-1" dirty="0">
                <a:latin typeface="Arial"/>
              </a:rPr>
              <a:t> 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spc="-1" dirty="0" err="1">
                <a:latin typeface="Arial"/>
              </a:rPr>
              <a:t>Emittanza</a:t>
            </a:r>
            <a:r>
              <a:rPr lang="en-US" sz="1600" spc="-1" dirty="0">
                <a:latin typeface="Arial"/>
              </a:rPr>
              <a:t> del </a:t>
            </a:r>
            <a:r>
              <a:rPr lang="en-US" sz="1600" spc="-1" dirty="0" err="1">
                <a:latin typeface="Arial"/>
              </a:rPr>
              <a:t>fascio</a:t>
            </a:r>
            <a:r>
              <a:rPr lang="en-US" sz="1600" spc="-1" dirty="0">
                <a:latin typeface="Arial"/>
              </a:rPr>
              <a:t> (</a:t>
            </a:r>
            <a:r>
              <a:rPr lang="en-US" sz="1600" spc="-1" dirty="0" err="1">
                <a:latin typeface="Arial"/>
              </a:rPr>
              <a:t>dimensioni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trasverse</a:t>
            </a:r>
            <a:r>
              <a:rPr lang="en-US" sz="1600" spc="-1" dirty="0">
                <a:latin typeface="Arial"/>
              </a:rPr>
              <a:t>) 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spc="-1" dirty="0" err="1">
                <a:latin typeface="Arial"/>
              </a:rPr>
              <a:t>Fascio</a:t>
            </a:r>
            <a:r>
              <a:rPr lang="en-US" sz="1600" spc="-1" dirty="0">
                <a:latin typeface="Arial"/>
              </a:rPr>
              <a:t> stabile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endParaRPr lang="en-US" sz="1600" spc="-1" dirty="0">
              <a:latin typeface="Arial"/>
            </a:endParaRP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spc="-1" dirty="0">
                <a:latin typeface="Arial"/>
              </a:rPr>
              <a:t>Ma </a:t>
            </a:r>
            <a:r>
              <a:rPr lang="en-US" sz="1600" spc="-1" dirty="0" err="1">
                <a:latin typeface="Arial"/>
              </a:rPr>
              <a:t>deve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essere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anche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una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macchina</a:t>
            </a:r>
            <a:r>
              <a:rPr lang="en-US" sz="1600" spc="-1" dirty="0">
                <a:latin typeface="Arial"/>
              </a:rPr>
              <a:t> facile da </a:t>
            </a:r>
            <a:r>
              <a:rPr lang="en-US" sz="1600" spc="-1" dirty="0" err="1">
                <a:latin typeface="Arial"/>
              </a:rPr>
              <a:t>usare</a:t>
            </a:r>
            <a:r>
              <a:rPr lang="en-US" sz="1600" spc="-1" dirty="0">
                <a:latin typeface="Arial"/>
              </a:rPr>
              <a:t>, da </a:t>
            </a:r>
            <a:r>
              <a:rPr lang="en-US" sz="1600" spc="-1" dirty="0" err="1">
                <a:latin typeface="Arial"/>
              </a:rPr>
              <a:t>riparare</a:t>
            </a:r>
            <a:r>
              <a:rPr lang="en-US" sz="1600" spc="-1" dirty="0">
                <a:latin typeface="Arial"/>
              </a:rPr>
              <a:t>, da </a:t>
            </a:r>
            <a:r>
              <a:rPr lang="en-US" sz="1600" spc="-1" dirty="0" err="1">
                <a:latin typeface="Arial"/>
              </a:rPr>
              <a:t>migliorare</a:t>
            </a:r>
            <a:endParaRPr lang="en-US" sz="1600" spc="-1" dirty="0">
              <a:latin typeface="Arial"/>
            </a:endParaRP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600" spc="-1" dirty="0">
                <a:latin typeface="Arial"/>
              </a:rPr>
              <a:t>Non molto </a:t>
            </a:r>
            <a:r>
              <a:rPr lang="en-US" sz="1600" spc="-1" dirty="0" err="1">
                <a:latin typeface="Arial"/>
              </a:rPr>
              <a:t>costosa</a:t>
            </a:r>
            <a:r>
              <a:rPr lang="en-US" sz="1600" spc="-1" dirty="0">
                <a:latin typeface="Arial"/>
              </a:rPr>
              <a:t>, </a:t>
            </a:r>
            <a:r>
              <a:rPr lang="en-US" sz="1600" spc="-1" dirty="0" err="1">
                <a:latin typeface="Arial"/>
              </a:rPr>
              <a:t>nè</a:t>
            </a:r>
            <a:r>
              <a:rPr lang="en-US" sz="1600" spc="-1" dirty="0">
                <a:latin typeface="Arial"/>
              </a:rPr>
              <a:t> molto </a:t>
            </a:r>
            <a:r>
              <a:rPr lang="en-US" sz="1600" spc="-1" dirty="0" err="1">
                <a:latin typeface="Arial"/>
              </a:rPr>
              <a:t>grande</a:t>
            </a:r>
            <a:r>
              <a:rPr lang="en-US" sz="1600" spc="-1" dirty="0">
                <a:latin typeface="Arial"/>
              </a:rPr>
              <a:t> e se </a:t>
            </a:r>
            <a:r>
              <a:rPr lang="en-US" sz="1600" spc="-1" dirty="0" err="1">
                <a:latin typeface="Arial"/>
              </a:rPr>
              <a:t>possibile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che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tenga</a:t>
            </a:r>
            <a:r>
              <a:rPr lang="en-US" sz="1600" spc="-1" dirty="0">
                <a:latin typeface="Arial"/>
              </a:rPr>
              <a:t> in </a:t>
            </a:r>
            <a:r>
              <a:rPr lang="en-US" sz="1600" spc="-1" dirty="0" err="1">
                <a:latin typeface="Arial"/>
              </a:rPr>
              <a:t>conto</a:t>
            </a:r>
            <a:r>
              <a:rPr lang="en-US" sz="1600" spc="-1" dirty="0">
                <a:latin typeface="Arial"/>
              </a:rPr>
              <a:t> di </a:t>
            </a:r>
            <a:r>
              <a:rPr lang="en-US" sz="1600" spc="-1" dirty="0" err="1">
                <a:latin typeface="Arial"/>
              </a:rPr>
              <a:t>altre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esigenze</a:t>
            </a:r>
            <a:r>
              <a:rPr lang="en-US" sz="1600" spc="-1" dirty="0">
                <a:latin typeface="Arial"/>
              </a:rPr>
              <a:t> </a:t>
            </a:r>
            <a:r>
              <a:rPr lang="en-US" sz="1600" spc="-1" dirty="0" err="1">
                <a:latin typeface="Arial"/>
              </a:rPr>
              <a:t>dell’ospedale</a:t>
            </a:r>
            <a:r>
              <a:rPr lang="en-US" sz="1600" spc="-1" dirty="0">
                <a:latin typeface="Arial"/>
              </a:rPr>
              <a:t> 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74349011-7B07-9648-BF3E-0D27060842A3}"/>
              </a:ext>
            </a:extLst>
          </p:cNvPr>
          <p:cNvSpPr/>
          <p:nvPr/>
        </p:nvSpPr>
        <p:spPr>
          <a:xfrm>
            <a:off x="182498" y="4073226"/>
            <a:ext cx="6705000" cy="1475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Progetti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INFN: PALME, ACLIP (2002-2010)</a:t>
            </a: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Collaborazione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INFN 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Università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Napoli, Milano e Bari,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e2v per  i test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alimentazione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potenza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LNS-INFN per i test di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accelerazione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53069C75-AF70-8B4E-A803-78D49AE57F08}"/>
              </a:ext>
            </a:extLst>
          </p:cNvPr>
          <p:cNvSpPr/>
          <p:nvPr/>
        </p:nvSpPr>
        <p:spPr>
          <a:xfrm>
            <a:off x="7232257" y="4811163"/>
            <a:ext cx="2100984" cy="367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z="1800" b="0" strike="noStrike" spc="-1" dirty="0" err="1">
                <a:latin typeface="Arial"/>
              </a:rPr>
              <a:t>Fondi</a:t>
            </a:r>
            <a:r>
              <a:rPr lang="en-US" sz="1800" b="0" strike="noStrike" spc="-1" dirty="0">
                <a:latin typeface="Arial"/>
              </a:rPr>
              <a:t> INFN, PRIN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</TotalTime>
  <Words>1089</Words>
  <Application>Microsoft Macintosh PowerPoint</Application>
  <PresentationFormat>Personalizzato</PresentationFormat>
  <Paragraphs>113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DejaVu Sans</vt:lpstr>
      <vt:lpstr>Symbol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modulo del LINAC va in Cina (2007)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/>
  <dc:description/>
  <cp:lastModifiedBy>Maria Rosaria Masullo</cp:lastModifiedBy>
  <cp:revision>84</cp:revision>
  <dcterms:created xsi:type="dcterms:W3CDTF">2023-05-21T15:14:32Z</dcterms:created>
  <dcterms:modified xsi:type="dcterms:W3CDTF">2023-05-29T12:08:24Z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1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